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7.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9.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23"/>
  </p:notesMasterIdLst>
  <p:sldIdLst>
    <p:sldId id="271" r:id="rId3"/>
    <p:sldId id="277" r:id="rId4"/>
    <p:sldId id="283" r:id="rId5"/>
    <p:sldId id="279" r:id="rId6"/>
    <p:sldId id="280" r:id="rId7"/>
    <p:sldId id="282" r:id="rId8"/>
    <p:sldId id="300" r:id="rId9"/>
    <p:sldId id="261" r:id="rId10"/>
    <p:sldId id="292" r:id="rId11"/>
    <p:sldId id="301" r:id="rId12"/>
    <p:sldId id="298" r:id="rId13"/>
    <p:sldId id="296" r:id="rId14"/>
    <p:sldId id="308" r:id="rId15"/>
    <p:sldId id="281" r:id="rId16"/>
    <p:sldId id="302" r:id="rId17"/>
    <p:sldId id="299" r:id="rId18"/>
    <p:sldId id="310" r:id="rId19"/>
    <p:sldId id="311" r:id="rId20"/>
    <p:sldId id="309" r:id="rId21"/>
    <p:sldId id="284" r:id="rId22"/>
  </p:sldIdLst>
  <p:sldSz cx="9144000" cy="5143500" type="screen16x9"/>
  <p:notesSz cx="7010400" cy="9296400"/>
  <p:embeddedFontLst>
    <p:embeddedFont>
      <p:font typeface="Source Code Pro" panose="020B0604020202020204" charset="0"/>
      <p:regular r:id="rId24"/>
      <p:bold r:id="rId25"/>
    </p:embeddedFont>
    <p:embeddedFont>
      <p:font typeface="Calibri" panose="020F0502020204030204" pitchFamily="34" charset="0"/>
      <p:regular r:id="rId26"/>
      <p:bold r:id="rId27"/>
      <p:italic r:id="rId28"/>
      <p:boldItalic r:id="rId29"/>
    </p:embeddedFont>
    <p:embeddedFont>
      <p:font typeface="Oswald" panose="020B0604020202020204" charset="0"/>
      <p:regular r:id="rId30"/>
      <p:bold r:id="rId31"/>
    </p:embeddedFont>
    <p:embeddedFont>
      <p:font typeface="Helvetica" panose="020B060402020202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Arial Unicode MS" panose="020B0604020202020204" pitchFamily="34" charset="-128"/>
      <p:regular r:id="rId38"/>
    </p:embeddedFont>
  </p:embeddedFontLst>
  <p:custDataLst>
    <p:tags r:id="rId3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sil Topouzanov" initials="VT" lastIdx="0" clrIdx="0">
    <p:extLst>
      <p:ext uri="{19B8F6BF-5375-455C-9EA6-DF929625EA0E}">
        <p15:presenceInfo xmlns:p15="http://schemas.microsoft.com/office/powerpoint/2012/main" userId="44292d7b1a63a7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EDD"/>
    <a:srgbClr val="E0D6F2"/>
    <a:srgbClr val="D2F0EF"/>
    <a:srgbClr val="EFCEF4"/>
    <a:srgbClr val="000000"/>
    <a:srgbClr val="FDF9C7"/>
    <a:srgbClr val="FBF177"/>
    <a:srgbClr val="999999"/>
    <a:srgbClr val="01AFD1"/>
    <a:srgbClr val="9C2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F975E0-9F39-4596-8C5A-7FB891875773}"/>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32" d="100"/>
          <a:sy n="132" d="100"/>
        </p:scale>
        <p:origin x="912" y="11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ct val="0"/>
              </a:spcBef>
              <a:spcAft>
                <a:spcPct val="0"/>
              </a:spcAft>
              <a:buSzPts val="1400"/>
              <a:buChar char="●"/>
              <a:defRPr sz="1100"/>
            </a:lvl1pPr>
            <a:lvl2pPr marL="914400" lvl="1" indent="-317500">
              <a:spcBef>
                <a:spcPct val="0"/>
              </a:spcBef>
              <a:spcAft>
                <a:spcPct val="0"/>
              </a:spcAft>
              <a:buSzPts val="1400"/>
              <a:buChar char="○"/>
              <a:defRPr sz="1100"/>
            </a:lvl2pPr>
            <a:lvl3pPr marL="1371600" lvl="2" indent="-317500">
              <a:spcBef>
                <a:spcPct val="0"/>
              </a:spcBef>
              <a:spcAft>
                <a:spcPct val="0"/>
              </a:spcAft>
              <a:buSzPts val="1400"/>
              <a:buChar char="■"/>
              <a:defRPr sz="1100"/>
            </a:lvl3pPr>
            <a:lvl4pPr marL="1828800" lvl="3" indent="-317500">
              <a:spcBef>
                <a:spcPct val="0"/>
              </a:spcBef>
              <a:spcAft>
                <a:spcPct val="0"/>
              </a:spcAft>
              <a:buSzPts val="1400"/>
              <a:buChar char="●"/>
              <a:defRPr sz="1100"/>
            </a:lvl4pPr>
            <a:lvl5pPr marL="2286000" lvl="4" indent="-317500">
              <a:spcBef>
                <a:spcPct val="0"/>
              </a:spcBef>
              <a:spcAft>
                <a:spcPct val="0"/>
              </a:spcAft>
              <a:buSzPts val="1400"/>
              <a:buChar char="○"/>
              <a:defRPr sz="1100"/>
            </a:lvl5pPr>
            <a:lvl6pPr marL="2743200" lvl="5" indent="-317500">
              <a:spcBef>
                <a:spcPct val="0"/>
              </a:spcBef>
              <a:spcAft>
                <a:spcPct val="0"/>
              </a:spcAft>
              <a:buSzPts val="1400"/>
              <a:buChar char="■"/>
              <a:defRPr sz="1100"/>
            </a:lvl6pPr>
            <a:lvl7pPr marL="3200400" lvl="6" indent="-317500">
              <a:spcBef>
                <a:spcPct val="0"/>
              </a:spcBef>
              <a:spcAft>
                <a:spcPct val="0"/>
              </a:spcAft>
              <a:buSzPts val="1400"/>
              <a:buChar char="●"/>
              <a:defRPr sz="1100"/>
            </a:lvl7pPr>
            <a:lvl8pPr marL="3657600" lvl="7" indent="-317500">
              <a:spcBef>
                <a:spcPct val="0"/>
              </a:spcBef>
              <a:spcAft>
                <a:spcPct val="0"/>
              </a:spcAft>
              <a:buSzPts val="1400"/>
              <a:buChar char="○"/>
              <a:defRPr sz="1100"/>
            </a:lvl8pPr>
            <a:lvl9pPr marL="4114800" lvl="8" indent="-317500">
              <a:spcBef>
                <a:spcPct val="0"/>
              </a:spcBef>
              <a:spcAft>
                <a:spcPct val="0"/>
              </a:spcAft>
              <a:buSzPts val="1400"/>
              <a:buChar char="■"/>
              <a:defRPr sz="1100"/>
            </a:lvl9pPr>
          </a:lstStyle>
          <a:p>
            <a:endParaRPr/>
          </a:p>
        </p:txBody>
      </p:sp>
    </p:spTree>
    <p:extLst>
      <p:ext uri="{BB962C8B-B14F-4D97-AF65-F5344CB8AC3E}">
        <p14:creationId xmlns:p14="http://schemas.microsoft.com/office/powerpoint/2010/main" val="377605723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3931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78241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0261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35996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738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6f80d1ff_0_36:notes"/>
          <p:cNvSpPr>
            <a:spLocks noGrp="1" noRot="1" noChangeAspect="1"/>
          </p:cNvSpPr>
          <p:nvPr>
            <p:ph type="sldImg" idx="2"/>
          </p:nvPr>
        </p:nvSpPr>
        <p:spPr>
          <a:xfrm>
            <a:off x="406400" y="696913"/>
            <a:ext cx="61976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95" name="Google Shape;95;gc6f80d1ff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0270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0247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7363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6227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6520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3049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ct val="0"/>
              </a:spcBef>
              <a:spcAft>
                <a:spcPct val="0"/>
              </a:spcAft>
              <a:buSzPts val="3000"/>
              <a:buNone/>
              <a:defRPr/>
            </a:lvl1pPr>
            <a:lvl2pPr lvl="1">
              <a:spcBef>
                <a:spcPct val="0"/>
              </a:spcBef>
              <a:spcAft>
                <a:spcPct val="0"/>
              </a:spcAft>
              <a:buSzPts val="3000"/>
              <a:buNone/>
              <a:defRPr/>
            </a:lvl2pPr>
            <a:lvl3pPr lvl="2">
              <a:spcBef>
                <a:spcPct val="0"/>
              </a:spcBef>
              <a:spcAft>
                <a:spcPct val="0"/>
              </a:spcAft>
              <a:buSzPts val="3000"/>
              <a:buNone/>
              <a:defRPr/>
            </a:lvl3pPr>
            <a:lvl4pPr lvl="3">
              <a:spcBef>
                <a:spcPct val="0"/>
              </a:spcBef>
              <a:spcAft>
                <a:spcPct val="0"/>
              </a:spcAft>
              <a:buSzPts val="3000"/>
              <a:buNone/>
              <a:defRPr/>
            </a:lvl4pPr>
            <a:lvl5pPr lvl="4">
              <a:spcBef>
                <a:spcPct val="0"/>
              </a:spcBef>
              <a:spcAft>
                <a:spcPct val="0"/>
              </a:spcAft>
              <a:buSzPts val="3000"/>
              <a:buNone/>
              <a:defRPr/>
            </a:lvl5pPr>
            <a:lvl6pPr lvl="5">
              <a:spcBef>
                <a:spcPct val="0"/>
              </a:spcBef>
              <a:spcAft>
                <a:spcPct val="0"/>
              </a:spcAft>
              <a:buSzPts val="3000"/>
              <a:buNone/>
              <a:defRPr/>
            </a:lvl6pPr>
            <a:lvl7pPr lvl="6">
              <a:spcBef>
                <a:spcPct val="0"/>
              </a:spcBef>
              <a:spcAft>
                <a:spcPct val="0"/>
              </a:spcAft>
              <a:buSzPts val="3000"/>
              <a:buNone/>
              <a:defRPr/>
            </a:lvl7pPr>
            <a:lvl8pPr lvl="7">
              <a:spcBef>
                <a:spcPct val="0"/>
              </a:spcBef>
              <a:spcAft>
                <a:spcPct val="0"/>
              </a:spcAft>
              <a:buSzPts val="3000"/>
              <a:buNone/>
              <a:defRPr/>
            </a:lvl8pPr>
            <a:lvl9pPr lvl="8">
              <a:spcBef>
                <a:spcPct val="0"/>
              </a:spcBef>
              <a:spcAft>
                <a:spcPct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ct val="0"/>
              </a:spcBef>
              <a:spcAft>
                <a:spcPct val="0"/>
              </a:spcAft>
              <a:buSzPts val="3000"/>
              <a:buNone/>
              <a:defRPr/>
            </a:lvl1pPr>
            <a:lvl2pPr lvl="1">
              <a:spcBef>
                <a:spcPct val="0"/>
              </a:spcBef>
              <a:spcAft>
                <a:spcPct val="0"/>
              </a:spcAft>
              <a:buSzPts val="3000"/>
              <a:buNone/>
              <a:defRPr/>
            </a:lvl2pPr>
            <a:lvl3pPr lvl="2">
              <a:spcBef>
                <a:spcPct val="0"/>
              </a:spcBef>
              <a:spcAft>
                <a:spcPct val="0"/>
              </a:spcAft>
              <a:buSzPts val="3000"/>
              <a:buNone/>
              <a:defRPr/>
            </a:lvl3pPr>
            <a:lvl4pPr lvl="3">
              <a:spcBef>
                <a:spcPct val="0"/>
              </a:spcBef>
              <a:spcAft>
                <a:spcPct val="0"/>
              </a:spcAft>
              <a:buSzPts val="3000"/>
              <a:buNone/>
              <a:defRPr/>
            </a:lvl4pPr>
            <a:lvl5pPr lvl="4">
              <a:spcBef>
                <a:spcPct val="0"/>
              </a:spcBef>
              <a:spcAft>
                <a:spcPct val="0"/>
              </a:spcAft>
              <a:buSzPts val="3000"/>
              <a:buNone/>
              <a:defRPr/>
            </a:lvl5pPr>
            <a:lvl6pPr lvl="5">
              <a:spcBef>
                <a:spcPct val="0"/>
              </a:spcBef>
              <a:spcAft>
                <a:spcPct val="0"/>
              </a:spcAft>
              <a:buSzPts val="3000"/>
              <a:buNone/>
              <a:defRPr/>
            </a:lvl6pPr>
            <a:lvl7pPr lvl="6">
              <a:spcBef>
                <a:spcPct val="0"/>
              </a:spcBef>
              <a:spcAft>
                <a:spcPct val="0"/>
              </a:spcAft>
              <a:buSzPts val="3000"/>
              <a:buNone/>
              <a:defRPr/>
            </a:lvl7pPr>
            <a:lvl8pPr lvl="7">
              <a:spcBef>
                <a:spcPct val="0"/>
              </a:spcBef>
              <a:spcAft>
                <a:spcPct val="0"/>
              </a:spcAft>
              <a:buSzPts val="3000"/>
              <a:buNone/>
              <a:defRPr/>
            </a:lvl8pPr>
            <a:lvl9pPr lvl="8">
              <a:spcBef>
                <a:spcPct val="0"/>
              </a:spcBef>
              <a:spcAft>
                <a:spcPct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ct val="0"/>
              </a:spcBef>
              <a:spcAft>
                <a:spcPct val="0"/>
              </a:spcAft>
              <a:buClr>
                <a:schemeClr val="lt1"/>
              </a:buClr>
              <a:buSzPts val="5400"/>
              <a:buNone/>
              <a:defRPr sz="5400">
                <a:solidFill>
                  <a:schemeClr val="lt1"/>
                </a:solidFill>
              </a:defRPr>
            </a:lvl1pPr>
            <a:lvl2pPr lvl="1">
              <a:spcBef>
                <a:spcPct val="0"/>
              </a:spcBef>
              <a:spcAft>
                <a:spcPct val="0"/>
              </a:spcAft>
              <a:buClr>
                <a:schemeClr val="lt1"/>
              </a:buClr>
              <a:buSzPts val="5400"/>
              <a:buNone/>
              <a:defRPr sz="5400">
                <a:solidFill>
                  <a:schemeClr val="lt1"/>
                </a:solidFill>
              </a:defRPr>
            </a:lvl2pPr>
            <a:lvl3pPr lvl="2">
              <a:spcBef>
                <a:spcPct val="0"/>
              </a:spcBef>
              <a:spcAft>
                <a:spcPct val="0"/>
              </a:spcAft>
              <a:buClr>
                <a:schemeClr val="lt1"/>
              </a:buClr>
              <a:buSzPts val="5400"/>
              <a:buNone/>
              <a:defRPr sz="5400">
                <a:solidFill>
                  <a:schemeClr val="lt1"/>
                </a:solidFill>
              </a:defRPr>
            </a:lvl3pPr>
            <a:lvl4pPr lvl="3">
              <a:spcBef>
                <a:spcPct val="0"/>
              </a:spcBef>
              <a:spcAft>
                <a:spcPct val="0"/>
              </a:spcAft>
              <a:buClr>
                <a:schemeClr val="lt1"/>
              </a:buClr>
              <a:buSzPts val="5400"/>
              <a:buNone/>
              <a:defRPr sz="5400">
                <a:solidFill>
                  <a:schemeClr val="lt1"/>
                </a:solidFill>
              </a:defRPr>
            </a:lvl4pPr>
            <a:lvl5pPr lvl="4">
              <a:spcBef>
                <a:spcPct val="0"/>
              </a:spcBef>
              <a:spcAft>
                <a:spcPct val="0"/>
              </a:spcAft>
              <a:buClr>
                <a:schemeClr val="lt1"/>
              </a:buClr>
              <a:buSzPts val="5400"/>
              <a:buNone/>
              <a:defRPr sz="5400">
                <a:solidFill>
                  <a:schemeClr val="lt1"/>
                </a:solidFill>
              </a:defRPr>
            </a:lvl5pPr>
            <a:lvl6pPr lvl="5">
              <a:spcBef>
                <a:spcPct val="0"/>
              </a:spcBef>
              <a:spcAft>
                <a:spcPct val="0"/>
              </a:spcAft>
              <a:buClr>
                <a:schemeClr val="lt1"/>
              </a:buClr>
              <a:buSzPts val="5400"/>
              <a:buNone/>
              <a:defRPr sz="5400">
                <a:solidFill>
                  <a:schemeClr val="lt1"/>
                </a:solidFill>
              </a:defRPr>
            </a:lvl6pPr>
            <a:lvl7pPr lvl="6">
              <a:spcBef>
                <a:spcPct val="0"/>
              </a:spcBef>
              <a:spcAft>
                <a:spcPct val="0"/>
              </a:spcAft>
              <a:buClr>
                <a:schemeClr val="lt1"/>
              </a:buClr>
              <a:buSzPts val="5400"/>
              <a:buNone/>
              <a:defRPr sz="5400">
                <a:solidFill>
                  <a:schemeClr val="lt1"/>
                </a:solidFill>
              </a:defRPr>
            </a:lvl7pPr>
            <a:lvl8pPr lvl="7">
              <a:spcBef>
                <a:spcPct val="0"/>
              </a:spcBef>
              <a:spcAft>
                <a:spcPct val="0"/>
              </a:spcAft>
              <a:buClr>
                <a:schemeClr val="lt1"/>
              </a:buClr>
              <a:buSzPts val="5400"/>
              <a:buNone/>
              <a:defRPr sz="5400">
                <a:solidFill>
                  <a:schemeClr val="lt1"/>
                </a:solidFill>
              </a:defRPr>
            </a:lvl8pPr>
            <a:lvl9pPr lvl="8">
              <a:spcBef>
                <a:spcPct val="0"/>
              </a:spcBef>
              <a:spcAft>
                <a:spcPct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ct val="0"/>
              </a:spcBef>
              <a:spcAft>
                <a:spcPct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ct val="0"/>
              </a:spcBef>
              <a:spcAft>
                <a:spcPct val="0"/>
              </a:spcAft>
              <a:buSzPts val="12000"/>
              <a:buNone/>
              <a:defRPr sz="12000"/>
            </a:lvl1pPr>
            <a:lvl2pPr lvl="1">
              <a:spcBef>
                <a:spcPct val="0"/>
              </a:spcBef>
              <a:spcAft>
                <a:spcPct val="0"/>
              </a:spcAft>
              <a:buSzPts val="12000"/>
              <a:buNone/>
              <a:defRPr sz="12000"/>
            </a:lvl2pPr>
            <a:lvl3pPr lvl="2">
              <a:spcBef>
                <a:spcPct val="0"/>
              </a:spcBef>
              <a:spcAft>
                <a:spcPct val="0"/>
              </a:spcAft>
              <a:buSzPts val="12000"/>
              <a:buNone/>
              <a:defRPr sz="12000"/>
            </a:lvl3pPr>
            <a:lvl4pPr lvl="3">
              <a:spcBef>
                <a:spcPct val="0"/>
              </a:spcBef>
              <a:spcAft>
                <a:spcPct val="0"/>
              </a:spcAft>
              <a:buSzPts val="12000"/>
              <a:buNone/>
              <a:defRPr sz="12000"/>
            </a:lvl4pPr>
            <a:lvl5pPr lvl="4">
              <a:spcBef>
                <a:spcPct val="0"/>
              </a:spcBef>
              <a:spcAft>
                <a:spcPct val="0"/>
              </a:spcAft>
              <a:buSzPts val="12000"/>
              <a:buNone/>
              <a:defRPr sz="12000"/>
            </a:lvl5pPr>
            <a:lvl6pPr lvl="5">
              <a:spcBef>
                <a:spcPct val="0"/>
              </a:spcBef>
              <a:spcAft>
                <a:spcPct val="0"/>
              </a:spcAft>
              <a:buSzPts val="12000"/>
              <a:buNone/>
              <a:defRPr sz="12000"/>
            </a:lvl6pPr>
            <a:lvl7pPr lvl="6">
              <a:spcBef>
                <a:spcPct val="0"/>
              </a:spcBef>
              <a:spcAft>
                <a:spcPct val="0"/>
              </a:spcAft>
              <a:buSzPts val="12000"/>
              <a:buNone/>
              <a:defRPr sz="12000"/>
            </a:lvl7pPr>
            <a:lvl8pPr lvl="7">
              <a:spcBef>
                <a:spcPct val="0"/>
              </a:spcBef>
              <a:spcAft>
                <a:spcPct val="0"/>
              </a:spcAft>
              <a:buSzPts val="12000"/>
              <a:buNone/>
              <a:defRPr sz="12000"/>
            </a:lvl8pPr>
            <a:lvl9pPr lvl="8">
              <a:spcBef>
                <a:spcPct val="0"/>
              </a:spcBef>
              <a:spcAft>
                <a:spcPct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9748"/>
            <a:ext cx="7886700" cy="554292"/>
          </a:xfrm>
        </p:spPr>
        <p:txBody>
          <a:bodyPr>
            <a:normAutofit/>
          </a:bodyPr>
          <a:lstStyle>
            <a:lvl1pPr>
              <a:defRPr sz="2700"/>
            </a:lvl1pPr>
          </a:lstStyle>
          <a:p>
            <a:r>
              <a:rPr lang="en-US"/>
              <a:t>Click to edit Master title style</a:t>
            </a:r>
          </a:p>
        </p:txBody>
      </p:sp>
      <p:grpSp>
        <p:nvGrpSpPr>
          <p:cNvPr id="3" name="Group 2">
            <a:extLst>
              <a:ext uri="{FF2B5EF4-FFF2-40B4-BE49-F238E27FC236}">
                <a16:creationId xmlns:a16="http://schemas.microsoft.com/office/drawing/2014/main" xmlns="" id="{AEDF2B47-7C58-458B-A014-B081B81A8D06}"/>
              </a:ext>
            </a:extLst>
          </p:cNvPr>
          <p:cNvGrpSpPr/>
          <p:nvPr userDrawn="1"/>
        </p:nvGrpSpPr>
        <p:grpSpPr>
          <a:xfrm>
            <a:off x="9433982" y="1"/>
            <a:ext cx="1647523" cy="1362074"/>
            <a:chOff x="12554553" y="1"/>
            <a:chExt cx="1647523" cy="1816099"/>
          </a:xfrm>
        </p:grpSpPr>
        <p:sp>
          <p:nvSpPr>
            <p:cNvPr id="4" name="Rectangle: Folded Corner 3">
              <a:extLst>
                <a:ext uri="{FF2B5EF4-FFF2-40B4-BE49-F238E27FC236}">
                  <a16:creationId xmlns:a16="http://schemas.microsoft.com/office/drawing/2014/main" xmlns=""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a:buClrTx/>
                <a:buFontTx/>
                <a:buNone/>
              </a:pPr>
              <a:r>
                <a:rPr lang="en-US" sz="1050" kern="1200">
                  <a:solidFill>
                    <a:srgbClr val="F7931F">
                      <a:lumMod val="50000"/>
                    </a:srgbClr>
                  </a:solidFill>
                </a:rPr>
                <a:t>To insert your own icons*:</a:t>
              </a:r>
            </a:p>
            <a:p>
              <a:pPr>
                <a:buClrTx/>
                <a:buFontTx/>
                <a:buNone/>
              </a:pPr>
              <a:endParaRPr lang="en-US" sz="1050" kern="1200">
                <a:solidFill>
                  <a:srgbClr val="F7931F">
                    <a:lumMod val="50000"/>
                  </a:srgbClr>
                </a:solidFill>
              </a:endParaRPr>
            </a:p>
            <a:p>
              <a:pPr>
                <a:buClrTx/>
                <a:buFontTx/>
                <a:buNone/>
              </a:pPr>
              <a:r>
                <a:rPr lang="en-US" sz="1050" b="1" kern="1200">
                  <a:solidFill>
                    <a:srgbClr val="F7931F">
                      <a:lumMod val="50000"/>
                    </a:srgbClr>
                  </a:solidFill>
                </a:rPr>
                <a:t>Insert</a:t>
              </a:r>
              <a:r>
                <a:rPr lang="en-US" sz="1050" kern="1200">
                  <a:solidFill>
                    <a:srgbClr val="F7931F">
                      <a:lumMod val="50000"/>
                    </a:srgbClr>
                  </a:solidFill>
                </a:rPr>
                <a:t> &gt;&gt; </a:t>
              </a:r>
              <a:r>
                <a:rPr lang="en-US" sz="1050" b="1" kern="1200">
                  <a:solidFill>
                    <a:srgbClr val="F7931F">
                      <a:lumMod val="50000"/>
                    </a:srgbClr>
                  </a:solidFill>
                </a:rPr>
                <a:t>Icons</a:t>
              </a:r>
            </a:p>
            <a:p>
              <a:pPr>
                <a:buClrTx/>
                <a:buFontTx/>
                <a:buNone/>
              </a:pPr>
              <a:endParaRPr lang="en-US" sz="1050" kern="1200">
                <a:solidFill>
                  <a:srgbClr val="F7931F">
                    <a:lumMod val="50000"/>
                  </a:srgbClr>
                </a:solidFill>
              </a:endParaRPr>
            </a:p>
            <a:p>
              <a:pPr>
                <a:buClrTx/>
                <a:buFontTx/>
                <a:buNone/>
              </a:pPr>
              <a:r>
                <a:rPr lang="en-US" sz="900" i="1" kern="1200">
                  <a:solidFill>
                    <a:srgbClr val="F7931F">
                      <a:lumMod val="50000"/>
                    </a:srgbClr>
                  </a:solidFill>
                </a:rPr>
                <a:t>(*Only available to Office 365 subscribers)</a:t>
              </a:r>
            </a:p>
          </p:txBody>
        </p:sp>
        <p:pic>
          <p:nvPicPr>
            <p:cNvPr id="5" name="Picture 4">
              <a:extLst>
                <a:ext uri="{FF2B5EF4-FFF2-40B4-BE49-F238E27FC236}">
                  <a16:creationId xmlns:a16="http://schemas.microsoft.com/office/drawing/2014/main" xmlns=""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388151362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1pPr>
            <a:lvl2pPr lvl="1">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2pPr>
            <a:lvl3pPr lvl="2">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3pPr>
            <a:lvl4pPr lvl="3">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4pPr>
            <a:lvl5pPr lvl="4">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5pPr>
            <a:lvl6pPr lvl="5">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6pPr>
            <a:lvl7pPr lvl="6">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7pPr>
            <a:lvl8pPr lvl="7">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8pPr>
            <a:lvl9pPr lvl="8">
              <a:spcBef>
                <a:spcPct val="0"/>
              </a:spcBef>
              <a:spcAft>
                <a:spcPct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ct val="0"/>
              </a:spcBef>
              <a:spcAft>
                <a:spcPct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ct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ct val="0"/>
              </a:spcBef>
              <a:spcAft>
                <a:spcPct val="0"/>
              </a:spcAft>
              <a:buNone/>
            </a:pPr>
            <a:fld id="{00000000-1234-1234-1234-123412341234}" type="slidenum">
              <a:rPr lang="en"/>
              <a:t>‹#›</a:t>
            </a:fld>
            <a:endParaRPr/>
          </a:p>
        </p:txBody>
      </p:sp>
      <p:sp>
        <p:nvSpPr>
          <p:cNvPr id="2" name="hl"/>
          <p:cNvSpPr txBox="1"/>
          <p:nvPr userDrawn="1"/>
        </p:nvSpPr>
        <p:spPr>
          <a:xfrm>
            <a:off x="0" y="0"/>
            <a:ext cx="9144000" cy="307777"/>
          </a:xfrm>
          <a:prstGeom prst="rect">
            <a:avLst/>
          </a:prstGeom>
          <a:noFill/>
        </p:spPr>
        <p:txBody>
          <a:bodyPr vert="horz" rtlCol="0">
            <a:spAutoFit/>
          </a:bodyPr>
          <a:lstStyle/>
          <a:p>
            <a:endParaRPr lang="en-CA">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6" r:id="rId4"/>
    <p:sldLayoutId id="2147483657" r:id="rId5"/>
    <p:sldLayoutId id="2147483658" r:id="rId6"/>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749"/>
            <a:ext cx="7886700" cy="55429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914401"/>
            <a:ext cx="7886700" cy="37183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4729433"/>
            <a:ext cx="9144000" cy="41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algn="ctr">
              <a:buClrTx/>
              <a:buFontTx/>
              <a:buNone/>
              <a:defRPr/>
            </a:pPr>
            <a:r>
              <a:rPr lang="en-US" sz="2400" kern="1200" spc="113">
                <a:solidFill>
                  <a:prstClr val="white">
                    <a:lumMod val="75000"/>
                  </a:prstClr>
                </a:solidFill>
              </a:rPr>
              <a:t>www.</a:t>
            </a:r>
            <a:r>
              <a:rPr lang="en-US" sz="2400" kern="1200" spc="113">
                <a:solidFill>
                  <a:prstClr val="black">
                    <a:lumMod val="85000"/>
                    <a:lumOff val="15000"/>
                  </a:prstClr>
                </a:solidFill>
              </a:rPr>
              <a:t>presentationgo</a:t>
            </a:r>
            <a:r>
              <a:rPr lang="en-US" sz="2400" kern="1200" spc="113">
                <a:solidFill>
                  <a:prstClr val="white">
                    <a:lumMod val="75000"/>
                  </a:prstClr>
                </a:solidFill>
              </a:rPr>
              <a:t>.com</a:t>
            </a:r>
          </a:p>
        </p:txBody>
      </p:sp>
      <p:sp>
        <p:nvSpPr>
          <p:cNvPr id="23" name="Freeform 22"/>
          <p:cNvSpPr/>
          <p:nvPr userDrawn="1"/>
        </p:nvSpPr>
        <p:spPr>
          <a:xfrm rot="5400000">
            <a:off x="137365" y="15966"/>
            <a:ext cx="277122"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ClrTx/>
              <a:buFontTx/>
              <a:buNone/>
            </a:pPr>
            <a:endParaRPr lang="en-US" sz="1350" kern="1200">
              <a:solidFill>
                <a:prstClr val="white"/>
              </a:solidFill>
            </a:endParaRPr>
          </a:p>
        </p:txBody>
      </p:sp>
      <p:grpSp>
        <p:nvGrpSpPr>
          <p:cNvPr id="8" name="Group 7"/>
          <p:cNvGrpSpPr/>
          <p:nvPr userDrawn="1"/>
        </p:nvGrpSpPr>
        <p:grpSpPr>
          <a:xfrm>
            <a:off x="-1654908" y="-55353"/>
            <a:ext cx="1483030" cy="482192"/>
            <a:chOff x="-2096383" y="21447"/>
            <a:chExt cx="1483030" cy="642922"/>
          </a:xfrm>
        </p:grpSpPr>
        <p:sp>
          <p:nvSpPr>
            <p:cNvPr id="10" name="TextBox 9"/>
            <p:cNvSpPr txBox="1"/>
            <p:nvPr userDrawn="1"/>
          </p:nvSpPr>
          <p:spPr>
            <a:xfrm>
              <a:off x="-2096383" y="21447"/>
              <a:ext cx="293670" cy="276999"/>
            </a:xfrm>
            <a:prstGeom prst="rect">
              <a:avLst/>
            </a:prstGeom>
            <a:noFill/>
          </p:spPr>
          <p:txBody>
            <a:bodyPr wrap="none" rtlCol="0">
              <a:spAutoFit/>
            </a:bodyPr>
            <a:lstStyle/>
            <a:p>
              <a:pPr>
                <a:buClrTx/>
                <a:buFontTx/>
                <a:buNone/>
              </a:pPr>
              <a:r>
                <a:rPr lang="en-US" sz="750" kern="120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59394" cy="276999"/>
            </a:xfrm>
            <a:prstGeom prst="rect">
              <a:avLst/>
            </a:prstGeom>
            <a:noFill/>
          </p:spPr>
          <p:txBody>
            <a:bodyPr wrap="none" rtlCol="0">
              <a:spAutoFit/>
            </a:bodyPr>
            <a:lstStyle/>
            <a:p>
              <a:pPr>
                <a:buClrTx/>
                <a:buFontTx/>
                <a:buNone/>
              </a:pPr>
              <a:r>
                <a:rPr lang="en-US" sz="750" kern="120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5219701"/>
            <a:ext cx="1059906" cy="219291"/>
          </a:xfrm>
          <a:prstGeom prst="rect">
            <a:avLst/>
          </a:prstGeom>
        </p:spPr>
        <p:txBody>
          <a:bodyPr wrap="none">
            <a:spAutoFit/>
          </a:bodyPr>
          <a:lstStyle/>
          <a:p>
            <a:pPr>
              <a:buClrTx/>
              <a:buFontTx/>
              <a:buNone/>
            </a:pPr>
            <a:r>
              <a:rPr lang="en-US" sz="825" kern="1200">
                <a:solidFill>
                  <a:srgbClr val="555555"/>
                </a:solidFill>
                <a:latin typeface="Open Sans" panose="020B0606030504020204" pitchFamily="34" charset="0"/>
                <a:ea typeface="+mn-ea"/>
                <a:cs typeface="+mn-cs"/>
              </a:rPr>
              <a:t>© </a:t>
            </a:r>
            <a:r>
              <a:rPr lang="en-US" sz="825" kern="1200">
                <a:solidFill>
                  <a:srgbClr val="A5CD28"/>
                </a:solidFill>
                <a:latin typeface="Open Sans" panose="020B0606030504020204" pitchFamily="34" charset="0"/>
                <a:ea typeface="+mn-ea"/>
                <a:cs typeface="+mn-cs"/>
                <a:hlinkClick r:id="rId4" tooltip="PresentationGo!"/>
              </a:rPr>
              <a:t>presentationgo.com</a:t>
            </a:r>
            <a:endParaRPr lang="en-US" sz="825" kern="1200">
              <a:solidFill>
                <a:prstClr val="black"/>
              </a:solidFill>
              <a:latin typeface="Calibri"/>
              <a:ea typeface="+mn-ea"/>
              <a:cs typeface="+mn-cs"/>
            </a:endParaRPr>
          </a:p>
        </p:txBody>
      </p:sp>
    </p:spTree>
    <p:extLst>
      <p:ext uri="{BB962C8B-B14F-4D97-AF65-F5344CB8AC3E}">
        <p14:creationId xmlns:p14="http://schemas.microsoft.com/office/powerpoint/2010/main" val="3887905352"/>
      </p:ext>
    </p:extLst>
  </p:cSld>
  <p:clrMap bg1="lt1" tx1="dk1" bg2="lt2" tx2="dk2" accent1="accent1" accent2="accent2" accent3="accent3" accent4="accent4" accent5="accent5" accent6="accent6" hlink="hlink" folHlink="folHlink"/>
  <p:sldLayoutIdLst>
    <p:sldLayoutId id="2147483661" r:id="rId1"/>
  </p:sldLayoutIdLst>
  <p:transition/>
  <p:hf hdr="0" ftr="0" dt="0"/>
  <p:txStyles>
    <p:titleStyle>
      <a:lvl1pPr algn="l" defTabSz="685800"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hyperlink" Target="https://apolitical.co/workforce-of-the-future-award-2019/" TargetMode="Externa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hyperlink" Target="https://oecd-opsi.org/innovations/experimentation-works-ew/" TargetMode="External"/><Relationship Id="rId2" Type="http://schemas.openxmlformats.org/officeDocument/2006/relationships/tags" Target="../tags/tag100.xml"/><Relationship Id="rId16" Type="http://schemas.openxmlformats.org/officeDocument/2006/relationships/notesSlide" Target="../notesSlides/notesSlide5.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6.xml"/><Relationship Id="rId10" Type="http://schemas.openxmlformats.org/officeDocument/2006/relationships/tags" Target="../tags/tag108.xml"/><Relationship Id="rId19" Type="http://schemas.openxmlformats.org/officeDocument/2006/relationships/hyperlink" Target="https://apolitical.co/solution_article/inside-worlds-what-works-teams/" TargetMode="Externa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0.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16.xml"/></Relationships>
</file>

<file path=ppt/slides/_rels/slide12.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 Type="http://schemas.openxmlformats.org/officeDocument/2006/relationships/tags" Target="../tags/tag119.xml"/><Relationship Id="rId21" Type="http://schemas.openxmlformats.org/officeDocument/2006/relationships/tags" Target="../tags/tag137.xml"/><Relationship Id="rId34" Type="http://schemas.openxmlformats.org/officeDocument/2006/relationships/tags" Target="../tags/tag150.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image" Target="../media/image3.png"/><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notesSlide" Target="../notesSlides/notesSlide7.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53.xml"/><Relationship Id="rId7" Type="http://schemas.openxmlformats.org/officeDocument/2006/relationships/slideLayout" Target="../slideLayouts/slideLayout6.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59.xml"/><Relationship Id="rId7" Type="http://schemas.openxmlformats.org/officeDocument/2006/relationships/slideLayout" Target="../slideLayouts/slideLayout6.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10" Type="http://schemas.openxmlformats.org/officeDocument/2006/relationships/image" Target="../media/image3.png"/><Relationship Id="rId4" Type="http://schemas.openxmlformats.org/officeDocument/2006/relationships/tags" Target="../tags/tag166.xml"/><Relationship Id="rId9"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2.xml"/><Relationship Id="rId7" Type="http://schemas.openxmlformats.org/officeDocument/2006/relationships/slideLayout" Target="../slideLayouts/slideLayout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8.xml"/><Relationship Id="rId7" Type="http://schemas.openxmlformats.org/officeDocument/2006/relationships/slideLayout" Target="../slideLayouts/slideLayout6.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4.xml"/><Relationship Id="rId7" Type="http://schemas.openxmlformats.org/officeDocument/2006/relationships/slideLayout" Target="../slideLayouts/slideLayout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0.xml"/><Relationship Id="rId7" Type="http://schemas.openxmlformats.org/officeDocument/2006/relationships/slideLayout" Target="../slideLayouts/slideLayout6.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10" Type="http://schemas.openxmlformats.org/officeDocument/2006/relationships/hyperlink" Target="https://calendly.com/gcexperimentation" TargetMode="External"/><Relationship Id="rId4" Type="http://schemas.openxmlformats.org/officeDocument/2006/relationships/tags" Target="../tags/tag191.xml"/><Relationship Id="rId9" Type="http://schemas.openxmlformats.org/officeDocument/2006/relationships/hyperlink" Target="https://www.gcpedia.gc.ca/wiki/Exp%C3%A9rimentation/eo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notesSlide" Target="../notesSlides/notesSlid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6.xml"/><Relationship Id="rId11" Type="http://schemas.openxmlformats.org/officeDocument/2006/relationships/image" Target="../media/image5.png"/><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hyperlink" Target="https://www.canada.ca/fr/centre-innovation/services/rapports-ressources/directives-relatives-experimentation-intention-administrateurs-generaux.html" TargetMode="Externa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hyperlink" Target="mailto:zzexper@tbs-sct.gc.ca" TargetMode="External"/><Relationship Id="rId3" Type="http://schemas.openxmlformats.org/officeDocument/2006/relationships/tags" Target="../tags/tag196.xml"/><Relationship Id="rId7" Type="http://schemas.openxmlformats.org/officeDocument/2006/relationships/slideLayout" Target="../slideLayouts/slideLayout6.xml"/><Relationship Id="rId12" Type="http://schemas.openxmlformats.org/officeDocument/2006/relationships/hyperlink" Target="mailto:Sarah.Chan@tbs-sct.gc.ca" TargetMode="External"/><Relationship Id="rId17" Type="http://schemas.openxmlformats.org/officeDocument/2006/relationships/hyperlink" Target="https://www.canada.ca/fr/gouvernement/fonctionpublique/modernisation/experimentation-oeuvre.html" TargetMode="External"/><Relationship Id="rId2" Type="http://schemas.openxmlformats.org/officeDocument/2006/relationships/tags" Target="../tags/tag195.xml"/><Relationship Id="rId16" Type="http://schemas.openxmlformats.org/officeDocument/2006/relationships/hyperlink" Target="https://medium.com/@exp_oeuvre" TargetMode="Externa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hyperlink" Target="mailto:Nicholas.Chesterley@tbs-sct.gc.ca" TargetMode="External"/><Relationship Id="rId5" Type="http://schemas.openxmlformats.org/officeDocument/2006/relationships/tags" Target="../tags/tag198.xml"/><Relationship Id="rId15" Type="http://schemas.openxmlformats.org/officeDocument/2006/relationships/hyperlink" Target="http://www.gcpedia.gc.ca/wiki/Exp&#233;rimentation/&#233;quipe" TargetMode="External"/><Relationship Id="rId10" Type="http://schemas.openxmlformats.org/officeDocument/2006/relationships/hyperlink" Target="mailto:Kaili.Levesque@tbs-sct.gc.ca" TargetMode="External"/><Relationship Id="rId4" Type="http://schemas.openxmlformats.org/officeDocument/2006/relationships/tags" Target="../tags/tag197.xml"/><Relationship Id="rId9" Type="http://schemas.openxmlformats.org/officeDocument/2006/relationships/image" Target="../media/image3.png"/><Relationship Id="rId14" Type="http://schemas.openxmlformats.org/officeDocument/2006/relationships/hyperlink" Target="https://www.gcpedia.gc.ca/wiki/Exp%C3%A9rimentation/eo2"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6.xml"/><Relationship Id="rId7"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2.xml"/><Relationship Id="rId7"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notesSlide" Target="../notesSlides/notesSlide3.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slideLayout" Target="../slideLayouts/slideLayout6.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slideLayout" Target="../slideLayouts/slideLayout6.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image" Target="../media/image7.jpe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image" Target="../media/image6.jpeg"/><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image" Target="../media/image9.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notesSlide" Target="../notesSlides/notesSlide4.xml"/><Relationship Id="rId30"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Google Shape;67;p14"/>
          <p:cNvSpPr txBox="1"/>
          <p:nvPr>
            <p:custDataLst>
              <p:tags r:id="rId2"/>
            </p:custDataLst>
          </p:nvPr>
        </p:nvSpPr>
        <p:spPr>
          <a:xfrm>
            <a:off x="430800" y="3630598"/>
            <a:ext cx="8282400" cy="12606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1800">
                <a:latin typeface="Arial" panose="020B0604020202020204" pitchFamily="34" charset="0"/>
                <a:ea typeface="Arial Unicode MS" panose="020B0604020202020204" pitchFamily="34" charset="-128"/>
                <a:cs typeface="Arial" panose="020B0604020202020204" pitchFamily="34" charset="0"/>
              </a:rPr>
              <a:t>Automne 2019</a:t>
            </a:r>
          </a:p>
        </p:txBody>
      </p:sp>
      <p:sp>
        <p:nvSpPr>
          <p:cNvPr id="4" name="Slide Number Placeholder 3"/>
          <p:cNvSpPr>
            <a:spLocks noGrp="1"/>
          </p:cNvSpPr>
          <p:nvPr>
            <p:ph type="sldNum" idx="12"/>
            <p:custDataLst>
              <p:tags r:id="rId3"/>
            </p:custDataLst>
          </p:nvPr>
        </p:nvSpPr>
        <p:spPr/>
        <p:txBody>
          <a:bodyPr/>
          <a:lstStyle/>
          <a:p>
            <a:pPr marL="0" lvl="0" indent="0" algn="r" rtl="0">
              <a:spcBef>
                <a:spcPct val="0"/>
              </a:spcBef>
              <a:spcAft>
                <a:spcPct val="0"/>
              </a:spcAft>
              <a:buNone/>
            </a:pPr>
            <a:fld id="{00000000-1234-1234-1234-123412341234}" type="slidenum">
              <a:rPr lang="en" smtClean="0"/>
              <a:t>1</a:t>
            </a:fld>
            <a:endParaRPr lang="en"/>
          </a:p>
        </p:txBody>
      </p:sp>
      <p:sp>
        <p:nvSpPr>
          <p:cNvPr id="5" name="Rectangle 4"/>
          <p:cNvSpPr/>
          <p:nvPr>
            <p:custDataLst>
              <p:tags r:id="rId4"/>
            </p:custDataLst>
          </p:nvPr>
        </p:nvSpPr>
        <p:spPr>
          <a:xfrm>
            <a:off x="8591143" y="4630175"/>
            <a:ext cx="485775" cy="3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96104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Google Shape;67;p14"/>
          <p:cNvSpPr txBox="1"/>
          <p:nvPr>
            <p:custDataLst>
              <p:tags r:id="rId2"/>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10" name="TextBox 9"/>
          <p:cNvSpPr txBox="1"/>
          <p:nvPr>
            <p:custDataLst>
              <p:tags r:id="rId3"/>
            </p:custDataLst>
          </p:nvPr>
        </p:nvSpPr>
        <p:spPr>
          <a:xfrm>
            <a:off x="4629869" y="2178303"/>
            <a:ext cx="4395681" cy="2800767"/>
          </a:xfrm>
          <a:prstGeom prst="rect">
            <a:avLst/>
          </a:prstGeom>
          <a:noFill/>
        </p:spPr>
        <p:txBody>
          <a:bodyPr wrap="square" rtlCol="0">
            <a:spAutoFit/>
          </a:bodyPr>
          <a:lstStyle/>
          <a:p>
            <a:r>
              <a:rPr lang="fr-CA" sz="1100" b="1" dirty="0"/>
              <a:t>L’EO est reconnue à l’échelle internationale pour son incidence :</a:t>
            </a:r>
          </a:p>
          <a:p>
            <a:endParaRPr lang="en-US" sz="1100" b="1" dirty="0"/>
          </a:p>
          <a:p>
            <a:pPr marL="285750" indent="-285750">
              <a:buFont typeface="Arial" panose="020B0604020202020204" pitchFamily="34" charset="0"/>
              <a:buChar char="•"/>
            </a:pPr>
            <a:r>
              <a:rPr lang="fr-CA" sz="1100" b="1" dirty="0">
                <a:hlinkClick r:id="rId17"/>
              </a:rPr>
              <a:t>Une étude de cas de 2018 </a:t>
            </a:r>
            <a:r>
              <a:rPr lang="fr-CA" sz="1100" b="1" dirty="0"/>
              <a:t>répertoriée par l’Observatoire de l’OCDE sur l’innovation dans le secteur public</a:t>
            </a:r>
            <a:endParaRPr lang="fr-CA" sz="1100" b="1" dirty="0">
              <a:hlinkClick r:id="rId17"/>
            </a:endParaRP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fr-CA" sz="1100" b="1" dirty="0" err="1">
                <a:hlinkClick r:id="rId18"/>
              </a:rPr>
              <a:t>Préselectionnée</a:t>
            </a:r>
            <a:r>
              <a:rPr lang="fr-CA" sz="1100" b="1" dirty="0"/>
              <a:t> pour le « Workplace of the Future </a:t>
            </a:r>
            <a:r>
              <a:rPr lang="fr-CA" sz="1100" b="1" dirty="0" err="1"/>
              <a:t>Award</a:t>
            </a:r>
            <a:r>
              <a:rPr lang="fr-CA" sz="1100" b="1" dirty="0"/>
              <a:t> 2019 » d’</a:t>
            </a:r>
            <a:r>
              <a:rPr lang="fr-CA" sz="1100" b="1" dirty="0" err="1"/>
              <a:t>Apolitical</a:t>
            </a:r>
            <a:r>
              <a:rPr lang="fr-CA" sz="1100" b="1" dirty="0"/>
              <a:t>, une entreprise certifiée B axée sur l’innovation dans le secteur public</a:t>
            </a:r>
            <a:endParaRPr lang="fr-CA" sz="1100" b="1" dirty="0">
              <a:hlinkClick r:id="rId18"/>
            </a:endParaRP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fr-CA" sz="1100" b="1" dirty="0"/>
              <a:t>Référence à l’approche d’« ouverture par défaut » de l’EO </a:t>
            </a:r>
            <a:r>
              <a:rPr lang="fr-CA" sz="1100" b="1" dirty="0">
                <a:hlinkClick r:id="rId19"/>
              </a:rPr>
              <a:t>dans un article </a:t>
            </a:r>
            <a:r>
              <a:rPr lang="fr-CA" sz="1100" b="1" dirty="0"/>
              <a:t>par Jen Gold, Ph. D., responsable du centre </a:t>
            </a:r>
            <a:r>
              <a:rPr lang="fr-CA" sz="1100" b="1" dirty="0" err="1"/>
              <a:t>What</a:t>
            </a:r>
            <a:r>
              <a:rPr lang="fr-CA" sz="1100" b="1" dirty="0"/>
              <a:t> Works du [secrétariat du Cabinet] du Royaume-Uni</a:t>
            </a:r>
          </a:p>
          <a:p>
            <a:endParaRPr lang="en-US" sz="1100" b="1" dirty="0"/>
          </a:p>
          <a:p>
            <a:pPr marL="285750" indent="-285750">
              <a:buFont typeface="Arial" panose="020B0604020202020204" pitchFamily="34" charset="0"/>
              <a:buChar char="•"/>
            </a:pPr>
            <a:r>
              <a:rPr lang="fr-CA" sz="1100" b="1" dirty="0"/>
              <a:t>Présentation vidéo sur l’approche du Canada à l’expérimentation au cabinet finlandais (automne 2018)</a:t>
            </a:r>
          </a:p>
        </p:txBody>
      </p:sp>
      <p:sp>
        <p:nvSpPr>
          <p:cNvPr id="4" name="Slide Number Placeholder 3"/>
          <p:cNvSpPr>
            <a:spLocks noGrp="1"/>
          </p:cNvSpPr>
          <p:nvPr>
            <p:ph type="sldNum" idx="12"/>
            <p:custDataLst>
              <p:tags r:id="rId4"/>
            </p:custDataLst>
          </p:nvPr>
        </p:nvSpPr>
        <p:spPr/>
        <p:txBody>
          <a:bodyPr/>
          <a:lstStyle/>
          <a:p>
            <a:pPr marL="0" lvl="0" indent="0" algn="r" rtl="0">
              <a:spcBef>
                <a:spcPct val="0"/>
              </a:spcBef>
              <a:spcAft>
                <a:spcPct val="0"/>
              </a:spcAft>
              <a:buNone/>
            </a:pPr>
            <a:fld id="{00000000-1234-1234-1234-123412341234}" type="slidenum">
              <a:rPr lang="en" smtClean="0"/>
              <a:t>10</a:t>
            </a:fld>
            <a:endParaRPr lang="en"/>
          </a:p>
        </p:txBody>
      </p:sp>
      <p:sp>
        <p:nvSpPr>
          <p:cNvPr id="12" name="Freeform 11"/>
          <p:cNvSpPr/>
          <p:nvPr>
            <p:custDataLst>
              <p:tags r:id="rId5"/>
            </p:custDataLst>
          </p:nvPr>
        </p:nvSpPr>
        <p:spPr bwMode="auto">
          <a:xfrm>
            <a:off x="172872" y="100619"/>
            <a:ext cx="3056715" cy="2167409"/>
          </a:xfrm>
          <a:custGeom>
            <a:avLst/>
            <a:gdLst>
              <a:gd name="T0" fmla="*/ 188 w 250"/>
              <a:gd name="T1" fmla="*/ 12 h 215"/>
              <a:gd name="T2" fmla="*/ 125 w 250"/>
              <a:gd name="T3" fmla="*/ 0 h 215"/>
              <a:gd name="T4" fmla="*/ 77 w 250"/>
              <a:gd name="T5" fmla="*/ 7 h 215"/>
              <a:gd name="T6" fmla="*/ 37 w 250"/>
              <a:gd name="T7" fmla="*/ 27 h 215"/>
              <a:gd name="T8" fmla="*/ 10 w 250"/>
              <a:gd name="T9" fmla="*/ 55 h 215"/>
              <a:gd name="T10" fmla="*/ 0 w 250"/>
              <a:gd name="T11" fmla="*/ 90 h 215"/>
              <a:gd name="T12" fmla="*/ 13 w 250"/>
              <a:gd name="T13" fmla="*/ 129 h 215"/>
              <a:gd name="T14" fmla="*/ 47 w 250"/>
              <a:gd name="T15" fmla="*/ 160 h 215"/>
              <a:gd name="T16" fmla="*/ 44 w 250"/>
              <a:gd name="T17" fmla="*/ 170 h 215"/>
              <a:gd name="T18" fmla="*/ 40 w 250"/>
              <a:gd name="T19" fmla="*/ 179 h 215"/>
              <a:gd name="T20" fmla="*/ 36 w 250"/>
              <a:gd name="T21" fmla="*/ 186 h 215"/>
              <a:gd name="T22" fmla="*/ 31 w 250"/>
              <a:gd name="T23" fmla="*/ 191 h 215"/>
              <a:gd name="T24" fmla="*/ 26 w 250"/>
              <a:gd name="T25" fmla="*/ 196 h 215"/>
              <a:gd name="T26" fmla="*/ 22 w 250"/>
              <a:gd name="T27" fmla="*/ 201 h 215"/>
              <a:gd name="T28" fmla="*/ 21 w 250"/>
              <a:gd name="T29" fmla="*/ 203 h 215"/>
              <a:gd name="T30" fmla="*/ 20 w 250"/>
              <a:gd name="T31" fmla="*/ 204 h 215"/>
              <a:gd name="T32" fmla="*/ 19 w 250"/>
              <a:gd name="T33" fmla="*/ 205 h 215"/>
              <a:gd name="T34" fmla="*/ 18 w 250"/>
              <a:gd name="T35" fmla="*/ 206 h 215"/>
              <a:gd name="T36" fmla="*/ 18 w 250"/>
              <a:gd name="T37" fmla="*/ 208 h 215"/>
              <a:gd name="T38" fmla="*/ 18 w 250"/>
              <a:gd name="T39" fmla="*/ 209 h 215"/>
              <a:gd name="T40" fmla="*/ 18 w 250"/>
              <a:gd name="T41" fmla="*/ 210 h 215"/>
              <a:gd name="T42" fmla="*/ 21 w 250"/>
              <a:gd name="T43" fmla="*/ 214 h 215"/>
              <a:gd name="T44" fmla="*/ 25 w 250"/>
              <a:gd name="T45" fmla="*/ 215 h 215"/>
              <a:gd name="T46" fmla="*/ 41 w 250"/>
              <a:gd name="T47" fmla="*/ 212 h 215"/>
              <a:gd name="T48" fmla="*/ 105 w 250"/>
              <a:gd name="T49" fmla="*/ 178 h 215"/>
              <a:gd name="T50" fmla="*/ 125 w 250"/>
              <a:gd name="T51" fmla="*/ 179 h 215"/>
              <a:gd name="T52" fmla="*/ 188 w 250"/>
              <a:gd name="T53" fmla="*/ 167 h 215"/>
              <a:gd name="T54" fmla="*/ 234 w 250"/>
              <a:gd name="T55" fmla="*/ 135 h 215"/>
              <a:gd name="T56" fmla="*/ 250 w 250"/>
              <a:gd name="T57" fmla="*/ 90 h 215"/>
              <a:gd name="T58" fmla="*/ 234 w 250"/>
              <a:gd name="T59" fmla="*/ 45 h 215"/>
              <a:gd name="T60" fmla="*/ 188 w 250"/>
              <a:gd name="T61" fmla="*/ 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215">
                <a:moveTo>
                  <a:pt x="188" y="12"/>
                </a:moveTo>
                <a:cubicBezTo>
                  <a:pt x="169" y="4"/>
                  <a:pt x="148" y="0"/>
                  <a:pt x="125" y="0"/>
                </a:cubicBezTo>
                <a:cubicBezTo>
                  <a:pt x="108" y="0"/>
                  <a:pt x="92" y="3"/>
                  <a:pt x="77" y="7"/>
                </a:cubicBezTo>
                <a:cubicBezTo>
                  <a:pt x="61" y="12"/>
                  <a:pt x="48" y="19"/>
                  <a:pt x="37" y="27"/>
                </a:cubicBezTo>
                <a:cubicBezTo>
                  <a:pt x="26" y="35"/>
                  <a:pt x="17" y="44"/>
                  <a:pt x="10" y="55"/>
                </a:cubicBezTo>
                <a:cubicBezTo>
                  <a:pt x="4" y="66"/>
                  <a:pt x="0" y="78"/>
                  <a:pt x="0" y="90"/>
                </a:cubicBezTo>
                <a:cubicBezTo>
                  <a:pt x="0" y="104"/>
                  <a:pt x="4" y="117"/>
                  <a:pt x="13" y="129"/>
                </a:cubicBezTo>
                <a:cubicBezTo>
                  <a:pt x="21" y="141"/>
                  <a:pt x="33" y="151"/>
                  <a:pt x="47" y="160"/>
                </a:cubicBezTo>
                <a:cubicBezTo>
                  <a:pt x="46" y="163"/>
                  <a:pt x="45" y="167"/>
                  <a:pt x="44" y="170"/>
                </a:cubicBezTo>
                <a:cubicBezTo>
                  <a:pt x="42" y="174"/>
                  <a:pt x="41" y="176"/>
                  <a:pt x="40" y="179"/>
                </a:cubicBezTo>
                <a:cubicBezTo>
                  <a:pt x="39" y="181"/>
                  <a:pt x="37" y="183"/>
                  <a:pt x="36" y="186"/>
                </a:cubicBezTo>
                <a:cubicBezTo>
                  <a:pt x="34" y="188"/>
                  <a:pt x="32" y="190"/>
                  <a:pt x="31" y="191"/>
                </a:cubicBezTo>
                <a:cubicBezTo>
                  <a:pt x="30" y="192"/>
                  <a:pt x="29" y="194"/>
                  <a:pt x="26" y="196"/>
                </a:cubicBezTo>
                <a:cubicBezTo>
                  <a:pt x="24" y="199"/>
                  <a:pt x="23" y="201"/>
                  <a:pt x="22" y="201"/>
                </a:cubicBezTo>
                <a:cubicBezTo>
                  <a:pt x="21" y="203"/>
                  <a:pt x="21" y="203"/>
                  <a:pt x="21" y="203"/>
                </a:cubicBezTo>
                <a:cubicBezTo>
                  <a:pt x="20" y="204"/>
                  <a:pt x="20" y="204"/>
                  <a:pt x="20" y="204"/>
                </a:cubicBezTo>
                <a:cubicBezTo>
                  <a:pt x="19" y="205"/>
                  <a:pt x="19" y="205"/>
                  <a:pt x="19" y="205"/>
                </a:cubicBezTo>
                <a:cubicBezTo>
                  <a:pt x="18" y="206"/>
                  <a:pt x="18" y="206"/>
                  <a:pt x="18" y="206"/>
                </a:cubicBezTo>
                <a:cubicBezTo>
                  <a:pt x="18" y="208"/>
                  <a:pt x="18" y="208"/>
                  <a:pt x="18" y="208"/>
                </a:cubicBezTo>
                <a:cubicBezTo>
                  <a:pt x="18" y="209"/>
                  <a:pt x="18" y="209"/>
                  <a:pt x="18" y="209"/>
                </a:cubicBezTo>
                <a:cubicBezTo>
                  <a:pt x="18" y="210"/>
                  <a:pt x="18" y="210"/>
                  <a:pt x="18" y="210"/>
                </a:cubicBezTo>
                <a:cubicBezTo>
                  <a:pt x="21" y="214"/>
                  <a:pt x="21" y="214"/>
                  <a:pt x="21" y="214"/>
                </a:cubicBezTo>
                <a:cubicBezTo>
                  <a:pt x="25" y="215"/>
                  <a:pt x="25" y="215"/>
                  <a:pt x="25" y="215"/>
                </a:cubicBezTo>
                <a:cubicBezTo>
                  <a:pt x="31" y="214"/>
                  <a:pt x="36" y="213"/>
                  <a:pt x="41" y="212"/>
                </a:cubicBezTo>
                <a:cubicBezTo>
                  <a:pt x="65" y="206"/>
                  <a:pt x="87" y="194"/>
                  <a:pt x="105" y="178"/>
                </a:cubicBezTo>
                <a:cubicBezTo>
                  <a:pt x="112" y="179"/>
                  <a:pt x="119" y="179"/>
                  <a:pt x="125" y="179"/>
                </a:cubicBezTo>
                <a:cubicBezTo>
                  <a:pt x="148" y="179"/>
                  <a:pt x="169" y="175"/>
                  <a:pt x="188" y="167"/>
                </a:cubicBezTo>
                <a:cubicBezTo>
                  <a:pt x="207" y="159"/>
                  <a:pt x="223" y="148"/>
                  <a:pt x="234" y="135"/>
                </a:cubicBezTo>
                <a:cubicBezTo>
                  <a:pt x="245" y="121"/>
                  <a:pt x="250" y="106"/>
                  <a:pt x="250" y="90"/>
                </a:cubicBezTo>
                <a:cubicBezTo>
                  <a:pt x="250" y="74"/>
                  <a:pt x="245" y="59"/>
                  <a:pt x="234" y="45"/>
                </a:cubicBezTo>
                <a:cubicBezTo>
                  <a:pt x="223" y="31"/>
                  <a:pt x="207" y="20"/>
                  <a:pt x="188" y="12"/>
                </a:cubicBezTo>
                <a:close/>
              </a:path>
            </a:pathLst>
          </a:cu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a:p>
        </p:txBody>
      </p:sp>
      <p:sp>
        <p:nvSpPr>
          <p:cNvPr id="5" name="Oval 4"/>
          <p:cNvSpPr/>
          <p:nvPr>
            <p:custDataLst>
              <p:tags r:id="rId6"/>
            </p:custDataLst>
          </p:nvPr>
        </p:nvSpPr>
        <p:spPr>
          <a:xfrm>
            <a:off x="-148567" y="36040"/>
            <a:ext cx="4221889" cy="20270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00" dirty="0">
                <a:solidFill>
                  <a:srgbClr val="000000"/>
                </a:solidFill>
              </a:rPr>
              <a:t>      « Je suis fier de reconnaître</a:t>
            </a:r>
          </a:p>
          <a:p>
            <a:r>
              <a:rPr lang="fr-CA" sz="900" dirty="0">
                <a:solidFill>
                  <a:srgbClr val="000000"/>
                </a:solidFill>
              </a:rPr>
              <a:t>qu’il ne s’agit non seulement de la première fois </a:t>
            </a:r>
            <a:br>
              <a:rPr lang="fr-CA" sz="900" dirty="0">
                <a:solidFill>
                  <a:srgbClr val="000000"/>
                </a:solidFill>
              </a:rPr>
            </a:br>
            <a:r>
              <a:rPr lang="fr-CA" sz="900" dirty="0">
                <a:solidFill>
                  <a:srgbClr val="000000"/>
                </a:solidFill>
              </a:rPr>
              <a:t>que notre direction (ou ministère) a réalisé un </a:t>
            </a:r>
            <a:br>
              <a:rPr lang="fr-CA" sz="900" dirty="0">
                <a:solidFill>
                  <a:srgbClr val="000000"/>
                </a:solidFill>
              </a:rPr>
            </a:br>
            <a:r>
              <a:rPr lang="fr-CA" sz="900" dirty="0">
                <a:solidFill>
                  <a:srgbClr val="000000"/>
                </a:solidFill>
              </a:rPr>
              <a:t>test A/B en ligne randomisé, mais aussi la première fois que nos résultats aient montré que notre intervention avait réussi à augmenter le taux </a:t>
            </a:r>
            <a:br>
              <a:rPr lang="fr-CA" sz="900" dirty="0">
                <a:solidFill>
                  <a:srgbClr val="000000"/>
                </a:solidFill>
              </a:rPr>
            </a:br>
            <a:r>
              <a:rPr lang="fr-CA" sz="900" dirty="0">
                <a:solidFill>
                  <a:srgbClr val="000000"/>
                </a:solidFill>
              </a:rPr>
              <a:t>d’adoption de notre formulaire de déclaration</a:t>
            </a:r>
          </a:p>
          <a:p>
            <a:r>
              <a:rPr lang="fr-CA" sz="900" dirty="0">
                <a:solidFill>
                  <a:srgbClr val="000000"/>
                </a:solidFill>
              </a:rPr>
              <a:t>               des incidents de plus de 30 %. »</a:t>
            </a:r>
          </a:p>
        </p:txBody>
      </p:sp>
      <p:sp>
        <p:nvSpPr>
          <p:cNvPr id="11" name="TextBox 10"/>
          <p:cNvSpPr txBox="1"/>
          <p:nvPr>
            <p:custDataLst>
              <p:tags r:id="rId7"/>
            </p:custDataLst>
          </p:nvPr>
        </p:nvSpPr>
        <p:spPr>
          <a:xfrm>
            <a:off x="1272714" y="1942679"/>
            <a:ext cx="2218286" cy="430887"/>
          </a:xfrm>
          <a:prstGeom prst="rect">
            <a:avLst/>
          </a:prstGeom>
          <a:noFill/>
        </p:spPr>
        <p:txBody>
          <a:bodyPr wrap="square" rtlCol="0">
            <a:spAutoFit/>
          </a:bodyPr>
          <a:lstStyle/>
          <a:p>
            <a:r>
              <a:rPr lang="fr-CA" sz="1050" b="1" i="1" dirty="0"/>
              <a:t>– Courriel du SMA d’un ministère participant</a:t>
            </a:r>
          </a:p>
        </p:txBody>
      </p:sp>
      <p:sp>
        <p:nvSpPr>
          <p:cNvPr id="15" name="Freeform 14"/>
          <p:cNvSpPr/>
          <p:nvPr>
            <p:custDataLst>
              <p:tags r:id="rId8"/>
            </p:custDataLst>
          </p:nvPr>
        </p:nvSpPr>
        <p:spPr bwMode="auto">
          <a:xfrm>
            <a:off x="1088572" y="2570537"/>
            <a:ext cx="3504482" cy="2393144"/>
          </a:xfrm>
          <a:custGeom>
            <a:avLst/>
            <a:gdLst>
              <a:gd name="T0" fmla="*/ 188 w 250"/>
              <a:gd name="T1" fmla="*/ 12 h 215"/>
              <a:gd name="T2" fmla="*/ 125 w 250"/>
              <a:gd name="T3" fmla="*/ 0 h 215"/>
              <a:gd name="T4" fmla="*/ 77 w 250"/>
              <a:gd name="T5" fmla="*/ 7 h 215"/>
              <a:gd name="T6" fmla="*/ 37 w 250"/>
              <a:gd name="T7" fmla="*/ 27 h 215"/>
              <a:gd name="T8" fmla="*/ 10 w 250"/>
              <a:gd name="T9" fmla="*/ 55 h 215"/>
              <a:gd name="T10" fmla="*/ 0 w 250"/>
              <a:gd name="T11" fmla="*/ 90 h 215"/>
              <a:gd name="T12" fmla="*/ 13 w 250"/>
              <a:gd name="T13" fmla="*/ 129 h 215"/>
              <a:gd name="T14" fmla="*/ 47 w 250"/>
              <a:gd name="T15" fmla="*/ 160 h 215"/>
              <a:gd name="T16" fmla="*/ 44 w 250"/>
              <a:gd name="T17" fmla="*/ 170 h 215"/>
              <a:gd name="T18" fmla="*/ 40 w 250"/>
              <a:gd name="T19" fmla="*/ 179 h 215"/>
              <a:gd name="T20" fmla="*/ 36 w 250"/>
              <a:gd name="T21" fmla="*/ 186 h 215"/>
              <a:gd name="T22" fmla="*/ 31 w 250"/>
              <a:gd name="T23" fmla="*/ 191 h 215"/>
              <a:gd name="T24" fmla="*/ 26 w 250"/>
              <a:gd name="T25" fmla="*/ 196 h 215"/>
              <a:gd name="T26" fmla="*/ 22 w 250"/>
              <a:gd name="T27" fmla="*/ 201 h 215"/>
              <a:gd name="T28" fmla="*/ 21 w 250"/>
              <a:gd name="T29" fmla="*/ 203 h 215"/>
              <a:gd name="T30" fmla="*/ 20 w 250"/>
              <a:gd name="T31" fmla="*/ 204 h 215"/>
              <a:gd name="T32" fmla="*/ 19 w 250"/>
              <a:gd name="T33" fmla="*/ 205 h 215"/>
              <a:gd name="T34" fmla="*/ 18 w 250"/>
              <a:gd name="T35" fmla="*/ 206 h 215"/>
              <a:gd name="T36" fmla="*/ 18 w 250"/>
              <a:gd name="T37" fmla="*/ 208 h 215"/>
              <a:gd name="T38" fmla="*/ 18 w 250"/>
              <a:gd name="T39" fmla="*/ 209 h 215"/>
              <a:gd name="T40" fmla="*/ 18 w 250"/>
              <a:gd name="T41" fmla="*/ 210 h 215"/>
              <a:gd name="T42" fmla="*/ 21 w 250"/>
              <a:gd name="T43" fmla="*/ 214 h 215"/>
              <a:gd name="T44" fmla="*/ 25 w 250"/>
              <a:gd name="T45" fmla="*/ 215 h 215"/>
              <a:gd name="T46" fmla="*/ 41 w 250"/>
              <a:gd name="T47" fmla="*/ 212 h 215"/>
              <a:gd name="T48" fmla="*/ 105 w 250"/>
              <a:gd name="T49" fmla="*/ 178 h 215"/>
              <a:gd name="T50" fmla="*/ 125 w 250"/>
              <a:gd name="T51" fmla="*/ 179 h 215"/>
              <a:gd name="T52" fmla="*/ 188 w 250"/>
              <a:gd name="T53" fmla="*/ 167 h 215"/>
              <a:gd name="T54" fmla="*/ 234 w 250"/>
              <a:gd name="T55" fmla="*/ 135 h 215"/>
              <a:gd name="T56" fmla="*/ 250 w 250"/>
              <a:gd name="T57" fmla="*/ 90 h 215"/>
              <a:gd name="T58" fmla="*/ 234 w 250"/>
              <a:gd name="T59" fmla="*/ 45 h 215"/>
              <a:gd name="T60" fmla="*/ 188 w 250"/>
              <a:gd name="T61" fmla="*/ 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215">
                <a:moveTo>
                  <a:pt x="188" y="12"/>
                </a:moveTo>
                <a:cubicBezTo>
                  <a:pt x="169" y="4"/>
                  <a:pt x="148" y="0"/>
                  <a:pt x="125" y="0"/>
                </a:cubicBezTo>
                <a:cubicBezTo>
                  <a:pt x="108" y="0"/>
                  <a:pt x="92" y="3"/>
                  <a:pt x="77" y="7"/>
                </a:cubicBezTo>
                <a:cubicBezTo>
                  <a:pt x="61" y="12"/>
                  <a:pt x="48" y="19"/>
                  <a:pt x="37" y="27"/>
                </a:cubicBezTo>
                <a:cubicBezTo>
                  <a:pt x="26" y="35"/>
                  <a:pt x="17" y="44"/>
                  <a:pt x="10" y="55"/>
                </a:cubicBezTo>
                <a:cubicBezTo>
                  <a:pt x="4" y="66"/>
                  <a:pt x="0" y="78"/>
                  <a:pt x="0" y="90"/>
                </a:cubicBezTo>
                <a:cubicBezTo>
                  <a:pt x="0" y="104"/>
                  <a:pt x="4" y="117"/>
                  <a:pt x="13" y="129"/>
                </a:cubicBezTo>
                <a:cubicBezTo>
                  <a:pt x="21" y="141"/>
                  <a:pt x="33" y="151"/>
                  <a:pt x="47" y="160"/>
                </a:cubicBezTo>
                <a:cubicBezTo>
                  <a:pt x="46" y="163"/>
                  <a:pt x="45" y="167"/>
                  <a:pt x="44" y="170"/>
                </a:cubicBezTo>
                <a:cubicBezTo>
                  <a:pt x="42" y="174"/>
                  <a:pt x="41" y="176"/>
                  <a:pt x="40" y="179"/>
                </a:cubicBezTo>
                <a:cubicBezTo>
                  <a:pt x="39" y="181"/>
                  <a:pt x="37" y="183"/>
                  <a:pt x="36" y="186"/>
                </a:cubicBezTo>
                <a:cubicBezTo>
                  <a:pt x="34" y="188"/>
                  <a:pt x="32" y="190"/>
                  <a:pt x="31" y="191"/>
                </a:cubicBezTo>
                <a:cubicBezTo>
                  <a:pt x="30" y="192"/>
                  <a:pt x="29" y="194"/>
                  <a:pt x="26" y="196"/>
                </a:cubicBezTo>
                <a:cubicBezTo>
                  <a:pt x="24" y="199"/>
                  <a:pt x="23" y="201"/>
                  <a:pt x="22" y="201"/>
                </a:cubicBezTo>
                <a:cubicBezTo>
                  <a:pt x="21" y="203"/>
                  <a:pt x="21" y="203"/>
                  <a:pt x="21" y="203"/>
                </a:cubicBezTo>
                <a:cubicBezTo>
                  <a:pt x="20" y="204"/>
                  <a:pt x="20" y="204"/>
                  <a:pt x="20" y="204"/>
                </a:cubicBezTo>
                <a:cubicBezTo>
                  <a:pt x="19" y="205"/>
                  <a:pt x="19" y="205"/>
                  <a:pt x="19" y="205"/>
                </a:cubicBezTo>
                <a:cubicBezTo>
                  <a:pt x="18" y="206"/>
                  <a:pt x="18" y="206"/>
                  <a:pt x="18" y="206"/>
                </a:cubicBezTo>
                <a:cubicBezTo>
                  <a:pt x="18" y="208"/>
                  <a:pt x="18" y="208"/>
                  <a:pt x="18" y="208"/>
                </a:cubicBezTo>
                <a:cubicBezTo>
                  <a:pt x="18" y="209"/>
                  <a:pt x="18" y="209"/>
                  <a:pt x="18" y="209"/>
                </a:cubicBezTo>
                <a:cubicBezTo>
                  <a:pt x="18" y="210"/>
                  <a:pt x="18" y="210"/>
                  <a:pt x="18" y="210"/>
                </a:cubicBezTo>
                <a:cubicBezTo>
                  <a:pt x="21" y="214"/>
                  <a:pt x="21" y="214"/>
                  <a:pt x="21" y="214"/>
                </a:cubicBezTo>
                <a:cubicBezTo>
                  <a:pt x="25" y="215"/>
                  <a:pt x="25" y="215"/>
                  <a:pt x="25" y="215"/>
                </a:cubicBezTo>
                <a:cubicBezTo>
                  <a:pt x="31" y="214"/>
                  <a:pt x="36" y="213"/>
                  <a:pt x="41" y="212"/>
                </a:cubicBezTo>
                <a:cubicBezTo>
                  <a:pt x="65" y="206"/>
                  <a:pt x="87" y="194"/>
                  <a:pt x="105" y="178"/>
                </a:cubicBezTo>
                <a:cubicBezTo>
                  <a:pt x="112" y="179"/>
                  <a:pt x="119" y="179"/>
                  <a:pt x="125" y="179"/>
                </a:cubicBezTo>
                <a:cubicBezTo>
                  <a:pt x="148" y="179"/>
                  <a:pt x="169" y="175"/>
                  <a:pt x="188" y="167"/>
                </a:cubicBezTo>
                <a:cubicBezTo>
                  <a:pt x="207" y="159"/>
                  <a:pt x="223" y="148"/>
                  <a:pt x="234" y="135"/>
                </a:cubicBezTo>
                <a:cubicBezTo>
                  <a:pt x="245" y="121"/>
                  <a:pt x="250" y="106"/>
                  <a:pt x="250" y="90"/>
                </a:cubicBezTo>
                <a:cubicBezTo>
                  <a:pt x="250" y="74"/>
                  <a:pt x="245" y="59"/>
                  <a:pt x="234" y="45"/>
                </a:cubicBezTo>
                <a:cubicBezTo>
                  <a:pt x="223" y="31"/>
                  <a:pt x="207" y="20"/>
                  <a:pt x="188" y="12"/>
                </a:cubicBezTo>
                <a:close/>
              </a:path>
            </a:pathLst>
          </a:cu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a:p>
        </p:txBody>
      </p:sp>
      <p:sp>
        <p:nvSpPr>
          <p:cNvPr id="17" name="Oval 16"/>
          <p:cNvSpPr/>
          <p:nvPr>
            <p:custDataLst>
              <p:tags r:id="rId9"/>
            </p:custDataLst>
          </p:nvPr>
        </p:nvSpPr>
        <p:spPr>
          <a:xfrm>
            <a:off x="1383180" y="2580005"/>
            <a:ext cx="3311471" cy="16712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00">
              <a:solidFill>
                <a:schemeClr val="bg2"/>
              </a:solidFill>
            </a:endParaRPr>
          </a:p>
        </p:txBody>
      </p:sp>
      <p:grpSp>
        <p:nvGrpSpPr>
          <p:cNvPr id="6" name="Group 5"/>
          <p:cNvGrpSpPr/>
          <p:nvPr>
            <p:custDataLst>
              <p:tags r:id="rId10"/>
            </p:custDataLst>
          </p:nvPr>
        </p:nvGrpSpPr>
        <p:grpSpPr>
          <a:xfrm>
            <a:off x="4593055" y="170703"/>
            <a:ext cx="5490260" cy="1717036"/>
            <a:chOff x="5271976" y="210178"/>
            <a:chExt cx="4454296" cy="2120935"/>
          </a:xfrm>
        </p:grpSpPr>
        <p:sp>
          <p:nvSpPr>
            <p:cNvPr id="18" name="Freeform 17"/>
            <p:cNvSpPr/>
            <p:nvPr/>
          </p:nvSpPr>
          <p:spPr bwMode="auto">
            <a:xfrm>
              <a:off x="5865838" y="210178"/>
              <a:ext cx="3037277" cy="2120935"/>
            </a:xfrm>
            <a:custGeom>
              <a:avLst/>
              <a:gdLst>
                <a:gd name="T0" fmla="*/ 188 w 250"/>
                <a:gd name="T1" fmla="*/ 12 h 215"/>
                <a:gd name="T2" fmla="*/ 125 w 250"/>
                <a:gd name="T3" fmla="*/ 0 h 215"/>
                <a:gd name="T4" fmla="*/ 77 w 250"/>
                <a:gd name="T5" fmla="*/ 7 h 215"/>
                <a:gd name="T6" fmla="*/ 37 w 250"/>
                <a:gd name="T7" fmla="*/ 27 h 215"/>
                <a:gd name="T8" fmla="*/ 10 w 250"/>
                <a:gd name="T9" fmla="*/ 55 h 215"/>
                <a:gd name="T10" fmla="*/ 0 w 250"/>
                <a:gd name="T11" fmla="*/ 90 h 215"/>
                <a:gd name="T12" fmla="*/ 13 w 250"/>
                <a:gd name="T13" fmla="*/ 129 h 215"/>
                <a:gd name="T14" fmla="*/ 47 w 250"/>
                <a:gd name="T15" fmla="*/ 160 h 215"/>
                <a:gd name="T16" fmla="*/ 44 w 250"/>
                <a:gd name="T17" fmla="*/ 170 h 215"/>
                <a:gd name="T18" fmla="*/ 40 w 250"/>
                <a:gd name="T19" fmla="*/ 179 h 215"/>
                <a:gd name="T20" fmla="*/ 36 w 250"/>
                <a:gd name="T21" fmla="*/ 186 h 215"/>
                <a:gd name="T22" fmla="*/ 31 w 250"/>
                <a:gd name="T23" fmla="*/ 191 h 215"/>
                <a:gd name="T24" fmla="*/ 26 w 250"/>
                <a:gd name="T25" fmla="*/ 196 h 215"/>
                <a:gd name="T26" fmla="*/ 22 w 250"/>
                <a:gd name="T27" fmla="*/ 201 h 215"/>
                <a:gd name="T28" fmla="*/ 21 w 250"/>
                <a:gd name="T29" fmla="*/ 203 h 215"/>
                <a:gd name="T30" fmla="*/ 20 w 250"/>
                <a:gd name="T31" fmla="*/ 204 h 215"/>
                <a:gd name="T32" fmla="*/ 19 w 250"/>
                <a:gd name="T33" fmla="*/ 205 h 215"/>
                <a:gd name="T34" fmla="*/ 18 w 250"/>
                <a:gd name="T35" fmla="*/ 206 h 215"/>
                <a:gd name="T36" fmla="*/ 18 w 250"/>
                <a:gd name="T37" fmla="*/ 208 h 215"/>
                <a:gd name="T38" fmla="*/ 18 w 250"/>
                <a:gd name="T39" fmla="*/ 209 h 215"/>
                <a:gd name="T40" fmla="*/ 18 w 250"/>
                <a:gd name="T41" fmla="*/ 210 h 215"/>
                <a:gd name="T42" fmla="*/ 21 w 250"/>
                <a:gd name="T43" fmla="*/ 214 h 215"/>
                <a:gd name="T44" fmla="*/ 25 w 250"/>
                <a:gd name="T45" fmla="*/ 215 h 215"/>
                <a:gd name="T46" fmla="*/ 41 w 250"/>
                <a:gd name="T47" fmla="*/ 212 h 215"/>
                <a:gd name="T48" fmla="*/ 105 w 250"/>
                <a:gd name="T49" fmla="*/ 178 h 215"/>
                <a:gd name="T50" fmla="*/ 125 w 250"/>
                <a:gd name="T51" fmla="*/ 179 h 215"/>
                <a:gd name="T52" fmla="*/ 188 w 250"/>
                <a:gd name="T53" fmla="*/ 167 h 215"/>
                <a:gd name="T54" fmla="*/ 234 w 250"/>
                <a:gd name="T55" fmla="*/ 135 h 215"/>
                <a:gd name="T56" fmla="*/ 250 w 250"/>
                <a:gd name="T57" fmla="*/ 90 h 215"/>
                <a:gd name="T58" fmla="*/ 234 w 250"/>
                <a:gd name="T59" fmla="*/ 45 h 215"/>
                <a:gd name="T60" fmla="*/ 188 w 250"/>
                <a:gd name="T61" fmla="*/ 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215">
                  <a:moveTo>
                    <a:pt x="188" y="12"/>
                  </a:moveTo>
                  <a:cubicBezTo>
                    <a:pt x="169" y="4"/>
                    <a:pt x="148" y="0"/>
                    <a:pt x="125" y="0"/>
                  </a:cubicBezTo>
                  <a:cubicBezTo>
                    <a:pt x="108" y="0"/>
                    <a:pt x="92" y="3"/>
                    <a:pt x="77" y="7"/>
                  </a:cubicBezTo>
                  <a:cubicBezTo>
                    <a:pt x="61" y="12"/>
                    <a:pt x="48" y="19"/>
                    <a:pt x="37" y="27"/>
                  </a:cubicBezTo>
                  <a:cubicBezTo>
                    <a:pt x="26" y="35"/>
                    <a:pt x="17" y="44"/>
                    <a:pt x="10" y="55"/>
                  </a:cubicBezTo>
                  <a:cubicBezTo>
                    <a:pt x="4" y="66"/>
                    <a:pt x="0" y="78"/>
                    <a:pt x="0" y="90"/>
                  </a:cubicBezTo>
                  <a:cubicBezTo>
                    <a:pt x="0" y="104"/>
                    <a:pt x="4" y="117"/>
                    <a:pt x="13" y="129"/>
                  </a:cubicBezTo>
                  <a:cubicBezTo>
                    <a:pt x="21" y="141"/>
                    <a:pt x="33" y="151"/>
                    <a:pt x="47" y="160"/>
                  </a:cubicBezTo>
                  <a:cubicBezTo>
                    <a:pt x="46" y="163"/>
                    <a:pt x="45" y="167"/>
                    <a:pt x="44" y="170"/>
                  </a:cubicBezTo>
                  <a:cubicBezTo>
                    <a:pt x="42" y="174"/>
                    <a:pt x="41" y="176"/>
                    <a:pt x="40" y="179"/>
                  </a:cubicBezTo>
                  <a:cubicBezTo>
                    <a:pt x="39" y="181"/>
                    <a:pt x="37" y="183"/>
                    <a:pt x="36" y="186"/>
                  </a:cubicBezTo>
                  <a:cubicBezTo>
                    <a:pt x="34" y="188"/>
                    <a:pt x="32" y="190"/>
                    <a:pt x="31" y="191"/>
                  </a:cubicBezTo>
                  <a:cubicBezTo>
                    <a:pt x="30" y="192"/>
                    <a:pt x="29" y="194"/>
                    <a:pt x="26" y="196"/>
                  </a:cubicBezTo>
                  <a:cubicBezTo>
                    <a:pt x="24" y="199"/>
                    <a:pt x="23" y="201"/>
                    <a:pt x="22" y="201"/>
                  </a:cubicBezTo>
                  <a:cubicBezTo>
                    <a:pt x="21" y="203"/>
                    <a:pt x="21" y="203"/>
                    <a:pt x="21" y="203"/>
                  </a:cubicBezTo>
                  <a:cubicBezTo>
                    <a:pt x="20" y="204"/>
                    <a:pt x="20" y="204"/>
                    <a:pt x="20" y="204"/>
                  </a:cubicBezTo>
                  <a:cubicBezTo>
                    <a:pt x="19" y="205"/>
                    <a:pt x="19" y="205"/>
                    <a:pt x="19" y="205"/>
                  </a:cubicBezTo>
                  <a:cubicBezTo>
                    <a:pt x="18" y="206"/>
                    <a:pt x="18" y="206"/>
                    <a:pt x="18" y="206"/>
                  </a:cubicBezTo>
                  <a:cubicBezTo>
                    <a:pt x="18" y="208"/>
                    <a:pt x="18" y="208"/>
                    <a:pt x="18" y="208"/>
                  </a:cubicBezTo>
                  <a:cubicBezTo>
                    <a:pt x="18" y="209"/>
                    <a:pt x="18" y="209"/>
                    <a:pt x="18" y="209"/>
                  </a:cubicBezTo>
                  <a:cubicBezTo>
                    <a:pt x="18" y="210"/>
                    <a:pt x="18" y="210"/>
                    <a:pt x="18" y="210"/>
                  </a:cubicBezTo>
                  <a:cubicBezTo>
                    <a:pt x="21" y="214"/>
                    <a:pt x="21" y="214"/>
                    <a:pt x="21" y="214"/>
                  </a:cubicBezTo>
                  <a:cubicBezTo>
                    <a:pt x="25" y="215"/>
                    <a:pt x="25" y="215"/>
                    <a:pt x="25" y="215"/>
                  </a:cubicBezTo>
                  <a:cubicBezTo>
                    <a:pt x="31" y="214"/>
                    <a:pt x="36" y="213"/>
                    <a:pt x="41" y="212"/>
                  </a:cubicBezTo>
                  <a:cubicBezTo>
                    <a:pt x="65" y="206"/>
                    <a:pt x="87" y="194"/>
                    <a:pt x="105" y="178"/>
                  </a:cubicBezTo>
                  <a:cubicBezTo>
                    <a:pt x="112" y="179"/>
                    <a:pt x="119" y="179"/>
                    <a:pt x="125" y="179"/>
                  </a:cubicBezTo>
                  <a:cubicBezTo>
                    <a:pt x="148" y="179"/>
                    <a:pt x="169" y="175"/>
                    <a:pt x="188" y="167"/>
                  </a:cubicBezTo>
                  <a:cubicBezTo>
                    <a:pt x="207" y="159"/>
                    <a:pt x="223" y="148"/>
                    <a:pt x="234" y="135"/>
                  </a:cubicBezTo>
                  <a:cubicBezTo>
                    <a:pt x="245" y="121"/>
                    <a:pt x="250" y="106"/>
                    <a:pt x="250" y="90"/>
                  </a:cubicBezTo>
                  <a:cubicBezTo>
                    <a:pt x="250" y="74"/>
                    <a:pt x="245" y="59"/>
                    <a:pt x="234" y="45"/>
                  </a:cubicBezTo>
                  <a:cubicBezTo>
                    <a:pt x="223" y="31"/>
                    <a:pt x="207" y="20"/>
                    <a:pt x="188" y="12"/>
                  </a:cubicBezTo>
                  <a:close/>
                </a:path>
              </a:pathLst>
            </a:custGeom>
            <a:ln>
              <a:solidFill>
                <a:schemeClr val="bg2"/>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a:p>
          </p:txBody>
        </p:sp>
        <p:sp>
          <p:nvSpPr>
            <p:cNvPr id="19" name="Oval 18"/>
            <p:cNvSpPr/>
            <p:nvPr/>
          </p:nvSpPr>
          <p:spPr>
            <a:xfrm>
              <a:off x="5271976" y="234905"/>
              <a:ext cx="4454296" cy="16343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00" dirty="0">
                  <a:solidFill>
                    <a:schemeClr val="bg2"/>
                  </a:solidFill>
                </a:rPr>
                <a:t>                        « À titre d’expert, je me sentais</a:t>
              </a:r>
            </a:p>
            <a:p>
              <a:r>
                <a:rPr lang="fr-CA" sz="900" dirty="0">
                  <a:solidFill>
                    <a:schemeClr val="bg2"/>
                  </a:solidFill>
                </a:rPr>
                <a:t>         valorisé lorsque j’ai orienté les hôtes de projet et que je </a:t>
              </a:r>
              <a:br>
                <a:rPr lang="fr-CA" sz="900" dirty="0">
                  <a:solidFill>
                    <a:schemeClr val="bg2"/>
                  </a:solidFill>
                </a:rPr>
              </a:br>
              <a:r>
                <a:rPr lang="fr-CA" sz="900" dirty="0">
                  <a:solidFill>
                    <a:schemeClr val="bg2"/>
                  </a:solidFill>
                </a:rPr>
                <a:t>leur ai fourni des conseils sur les considérations et les concepts expérimentaux, et de les voir poursuivre leur projet, surmonter des obstacles, partager les expériences et réellement reconnaître la</a:t>
              </a:r>
            </a:p>
            <a:p>
              <a:r>
                <a:rPr lang="fr-CA" sz="900" dirty="0">
                  <a:solidFill>
                    <a:schemeClr val="bg2"/>
                  </a:solidFill>
                </a:rPr>
                <a:t>      valeur des données en racontant une histoire et en éclairant</a:t>
              </a:r>
            </a:p>
            <a:p>
              <a:r>
                <a:rPr lang="fr-CA" sz="900" dirty="0">
                  <a:solidFill>
                    <a:schemeClr val="bg2"/>
                  </a:solidFill>
                </a:rPr>
                <a:t>                la prise de décisions. »</a:t>
              </a:r>
            </a:p>
          </p:txBody>
        </p:sp>
      </p:grpSp>
      <p:sp>
        <p:nvSpPr>
          <p:cNvPr id="20" name="TextBox 19"/>
          <p:cNvSpPr txBox="1"/>
          <p:nvPr>
            <p:custDataLst>
              <p:tags r:id="rId11"/>
            </p:custDataLst>
          </p:nvPr>
        </p:nvSpPr>
        <p:spPr>
          <a:xfrm>
            <a:off x="6655588" y="1601379"/>
            <a:ext cx="2505505" cy="430887"/>
          </a:xfrm>
          <a:prstGeom prst="rect">
            <a:avLst/>
          </a:prstGeom>
          <a:noFill/>
        </p:spPr>
        <p:txBody>
          <a:bodyPr wrap="square" rtlCol="0">
            <a:spAutoFit/>
          </a:bodyPr>
          <a:lstStyle/>
          <a:p>
            <a:r>
              <a:rPr lang="fr-CA" sz="1050" b="1" i="1" dirty="0"/>
              <a:t>– Perspectives d’un </a:t>
            </a:r>
            <a:br>
              <a:rPr lang="fr-CA" sz="1050" b="1" i="1" dirty="0"/>
            </a:br>
            <a:r>
              <a:rPr lang="fr-CA" sz="1050" b="1" i="1" dirty="0"/>
              <a:t>fonctionnaire expert en EO</a:t>
            </a:r>
          </a:p>
        </p:txBody>
      </p:sp>
      <p:sp>
        <p:nvSpPr>
          <p:cNvPr id="21" name="TextBox 20"/>
          <p:cNvSpPr txBox="1"/>
          <p:nvPr>
            <p:custDataLst>
              <p:tags r:id="rId12"/>
            </p:custDataLst>
          </p:nvPr>
        </p:nvSpPr>
        <p:spPr>
          <a:xfrm>
            <a:off x="59377" y="3738169"/>
            <a:ext cx="1171249" cy="1384995"/>
          </a:xfrm>
          <a:prstGeom prst="rect">
            <a:avLst/>
          </a:prstGeom>
          <a:noFill/>
        </p:spPr>
        <p:txBody>
          <a:bodyPr wrap="square" rtlCol="0">
            <a:spAutoFit/>
          </a:bodyPr>
          <a:lstStyle/>
          <a:p>
            <a:r>
              <a:rPr lang="fr-CA" sz="1050" b="1" i="1" dirty="0"/>
              <a:t>– Perspectives d’un responsable </a:t>
            </a:r>
            <a:br>
              <a:rPr lang="fr-CA" sz="1050" b="1" i="1" dirty="0"/>
            </a:br>
            <a:r>
              <a:rPr lang="fr-CA" sz="1050" b="1" i="1" dirty="0"/>
              <a:t>de projet ministériel et d’un participant à l’EO</a:t>
            </a:r>
          </a:p>
        </p:txBody>
      </p:sp>
      <p:sp>
        <p:nvSpPr>
          <p:cNvPr id="8" name="Rectangle 7"/>
          <p:cNvSpPr/>
          <p:nvPr>
            <p:custDataLst>
              <p:tags r:id="rId13"/>
            </p:custDataLst>
          </p:nvPr>
        </p:nvSpPr>
        <p:spPr>
          <a:xfrm>
            <a:off x="1329500" y="2940886"/>
            <a:ext cx="3169462" cy="1200329"/>
          </a:xfrm>
          <a:prstGeom prst="rect">
            <a:avLst/>
          </a:prstGeom>
        </p:spPr>
        <p:txBody>
          <a:bodyPr wrap="square">
            <a:spAutoFit/>
          </a:bodyPr>
          <a:lstStyle/>
          <a:p>
            <a:pPr lvl="0"/>
            <a:r>
              <a:rPr lang="fr-CA" sz="900" dirty="0">
                <a:latin typeface="+mn-lt"/>
                <a:ea typeface="Calibri" panose="020F0502020204030204" pitchFamily="34" charset="0"/>
              </a:rPr>
              <a:t>             « La participation à l’EO a amélioré notre</a:t>
            </a:r>
          </a:p>
          <a:p>
            <a:pPr lvl="0"/>
            <a:r>
              <a:rPr lang="fr-CA" sz="900" dirty="0">
                <a:latin typeface="+mn-lt"/>
                <a:ea typeface="Calibri" panose="020F0502020204030204" pitchFamily="34" charset="0"/>
              </a:rPr>
              <a:t>    projet. Les experts ont fourni </a:t>
            </a:r>
            <a:r>
              <a:rPr lang="fr-CA" sz="900" dirty="0" smtClean="0">
                <a:latin typeface="+mn-lt"/>
                <a:ea typeface="Calibri" panose="020F0502020204030204" pitchFamily="34" charset="0"/>
              </a:rPr>
              <a:t>des </a:t>
            </a:r>
            <a:r>
              <a:rPr lang="fr-CA" sz="900" dirty="0">
                <a:latin typeface="+mn-lt"/>
                <a:ea typeface="Calibri" panose="020F0502020204030204" pitchFamily="34" charset="0"/>
              </a:rPr>
              <a:t>connaissances en design expérimental qui ne nous étaient pas facilement accessibles. Grâce à une perspective extérieure à notre projet, </a:t>
            </a:r>
            <a:r>
              <a:rPr lang="fr-CA" sz="900" dirty="0" smtClean="0">
                <a:latin typeface="+mn-lt"/>
                <a:ea typeface="Calibri" panose="020F0502020204030204" pitchFamily="34" charset="0"/>
              </a:rPr>
              <a:t>ils </a:t>
            </a:r>
            <a:r>
              <a:rPr lang="fr-CA" sz="900" dirty="0">
                <a:latin typeface="+mn-lt"/>
                <a:ea typeface="Calibri" panose="020F0502020204030204" pitchFamily="34" charset="0"/>
              </a:rPr>
              <a:t>ont remis notre compréhension du problème en question </a:t>
            </a:r>
            <a:r>
              <a:rPr lang="fr-CA" sz="900" dirty="0" smtClean="0">
                <a:latin typeface="+mn-lt"/>
                <a:ea typeface="Calibri" panose="020F0502020204030204" pitchFamily="34" charset="0"/>
              </a:rPr>
              <a:t>ce qui </a:t>
            </a:r>
            <a:r>
              <a:rPr lang="fr-CA" sz="900" dirty="0">
                <a:latin typeface="+mn-lt"/>
                <a:ea typeface="Calibri" panose="020F0502020204030204" pitchFamily="34" charset="0"/>
              </a:rPr>
              <a:t>a solidifié notre façon d’encadrer l’expérience. Le SCT était notre facilitateur, nous aidant à</a:t>
            </a:r>
          </a:p>
          <a:p>
            <a:pPr lvl="0"/>
            <a:r>
              <a:rPr lang="fr-CA" sz="900" dirty="0">
                <a:latin typeface="+mn-lt"/>
                <a:ea typeface="Calibri" panose="020F0502020204030204" pitchFamily="34" charset="0"/>
              </a:rPr>
              <a:t>         nous attaquer aux obstacles et à les surmonter. »</a:t>
            </a:r>
            <a:endParaRPr lang="fr-CA" sz="900" dirty="0">
              <a:effectLst/>
              <a:latin typeface="+mn-lt"/>
              <a:ea typeface="Calibri" panose="020F0502020204030204" pitchFamily="34" charset="0"/>
            </a:endParaRPr>
          </a:p>
        </p:txBody>
      </p:sp>
      <p:sp>
        <p:nvSpPr>
          <p:cNvPr id="16" name="TextBox 15">
            <a:extLst>
              <a:ext uri="{FF2B5EF4-FFF2-40B4-BE49-F238E27FC236}">
                <a16:creationId xmlns:a16="http://schemas.microsoft.com/office/drawing/2014/main" xmlns="" id="{96B7F1A9-6B08-4EFA-9E2A-95E678687FDE}"/>
              </a:ext>
            </a:extLst>
          </p:cNvPr>
          <p:cNvSpPr txBox="1"/>
          <p:nvPr>
            <p:custDataLst>
              <p:tags r:id="rId14"/>
            </p:custDataLst>
          </p:nvPr>
        </p:nvSpPr>
        <p:spPr>
          <a:xfrm>
            <a:off x="3577910" y="554951"/>
            <a:ext cx="1701974" cy="1015663"/>
          </a:xfrm>
          <a:prstGeom prst="rect">
            <a:avLst/>
          </a:prstGeom>
          <a:solidFill>
            <a:srgbClr val="9DDEDD">
              <a:alpha val="91000"/>
            </a:srgbClr>
          </a:solidFill>
          <a:ln>
            <a:noFill/>
          </a:ln>
        </p:spPr>
        <p:txBody>
          <a:bodyPr wrap="square" lIns="0" rIns="0" rtlCol="0" anchor="b">
            <a:spAutoFit/>
          </a:bodyPr>
          <a:lstStyle/>
          <a:p>
            <a:pPr algn="ctr">
              <a:buClrTx/>
              <a:buFontTx/>
              <a:buNone/>
            </a:pPr>
            <a:r>
              <a:rPr lang="fr-CA" sz="2000" b="1" kern="1200" dirty="0">
                <a:solidFill>
                  <a:prstClr val="black"/>
                </a:solidFill>
                <a:latin typeface="Calibri" panose="020F0502020204030204"/>
                <a:ea typeface="+mn-ea"/>
                <a:cs typeface="+mn-cs"/>
              </a:rPr>
              <a:t>Expérience des participants de l’EO</a:t>
            </a:r>
          </a:p>
        </p:txBody>
      </p:sp>
    </p:spTree>
    <p:extLst>
      <p:ext uri="{BB962C8B-B14F-4D97-AF65-F5344CB8AC3E}">
        <p14:creationId xmlns:p14="http://schemas.microsoft.com/office/powerpoint/2010/main" val="34518405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Google Shape;67;p14"/>
          <p:cNvSpPr txBox="1"/>
          <p:nvPr>
            <p:custDataLst>
              <p:tags r:id="rId2"/>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10" name="TextBox 9"/>
          <p:cNvSpPr txBox="1"/>
          <p:nvPr>
            <p:custDataLst>
              <p:tags r:id="rId3"/>
            </p:custDataLst>
          </p:nvPr>
        </p:nvSpPr>
        <p:spPr>
          <a:xfrm>
            <a:off x="289674" y="250450"/>
            <a:ext cx="4067315" cy="6063198"/>
          </a:xfrm>
          <a:prstGeom prst="rect">
            <a:avLst/>
          </a:prstGeom>
          <a:noFill/>
        </p:spPr>
        <p:txBody>
          <a:bodyPr wrap="square" rtlCol="0">
            <a:spAutoFit/>
          </a:bodyPr>
          <a:lstStyle/>
          <a:p>
            <a:r>
              <a:rPr lang="en-CA" sz="1600" b="1" dirty="0"/>
              <a:t>LANCEMENT D’EO2 (2019-2021)</a:t>
            </a:r>
          </a:p>
          <a:p>
            <a:endParaRPr lang="en-US" sz="1600" dirty="0"/>
          </a:p>
          <a:p>
            <a:r>
              <a:rPr lang="fr-CA" sz="1200" dirty="0"/>
              <a:t>Objectif : Continuer de </a:t>
            </a:r>
            <a:r>
              <a:rPr lang="fr-CA" sz="1200" b="1" dirty="0"/>
              <a:t>renforcer la capacité </a:t>
            </a:r>
            <a:r>
              <a:rPr lang="fr-CA" sz="1200" dirty="0"/>
              <a:t>tout en </a:t>
            </a:r>
            <a:r>
              <a:rPr lang="fr-CA" sz="1200" b="1" dirty="0"/>
              <a:t>améliorant l’initiative d’EO en fonction de l’expérience vécue</a:t>
            </a:r>
            <a:r>
              <a:rPr lang="fr-CA" sz="1200" dirty="0"/>
              <a:t>, des leçons apprises et de la reconnaissance de la </a:t>
            </a:r>
            <a:r>
              <a:rPr lang="fr-CA" sz="1200" b="1" dirty="0"/>
              <a:t>maturité croissante </a:t>
            </a:r>
            <a:r>
              <a:rPr lang="fr-CA" sz="1200" dirty="0"/>
              <a:t>dans l’espace d’expérimentation fédérale.</a:t>
            </a:r>
          </a:p>
          <a:p>
            <a:endParaRPr lang="en-CA" sz="1200" b="1" dirty="0"/>
          </a:p>
          <a:p>
            <a:endParaRPr lang="en-CA" sz="1200" b="1" dirty="0"/>
          </a:p>
          <a:p>
            <a:r>
              <a:rPr lang="fr-CA" b="1" dirty="0"/>
              <a:t>Caractéristiques </a:t>
            </a:r>
            <a:r>
              <a:rPr lang="fr-CA" b="1" dirty="0" smtClean="0"/>
              <a:t>améliorées </a:t>
            </a:r>
            <a:r>
              <a:rPr lang="fr-CA" b="1" dirty="0"/>
              <a:t>de l’EO2 </a:t>
            </a:r>
          </a:p>
          <a:p>
            <a:endParaRPr lang="en-CA" sz="1200" b="1" dirty="0"/>
          </a:p>
          <a:p>
            <a:r>
              <a:rPr lang="fr-CA" sz="1100" b="1" dirty="0"/>
              <a:t>1. Lancer un appel de propositions à l’échelle du GC </a:t>
            </a:r>
            <a:r>
              <a:rPr lang="fr-CA" sz="1100" dirty="0"/>
              <a:t>mettant à profit la notoriété du programme et le succès éprouvé de son modèle.</a:t>
            </a:r>
          </a:p>
          <a:p>
            <a:endParaRPr lang="en-CA" sz="1100" dirty="0"/>
          </a:p>
          <a:p>
            <a:r>
              <a:rPr lang="fr-CA" sz="1100" b="1" dirty="0"/>
              <a:t>2. Élaborer davantage de matériel de formation solide </a:t>
            </a:r>
            <a:r>
              <a:rPr lang="fr-CA" sz="1100" dirty="0"/>
              <a:t>et l’offrir à l’échelle du GC, tout</a:t>
            </a:r>
            <a:r>
              <a:rPr lang="fr-CA" sz="1100" b="1" dirty="0"/>
              <a:t> </a:t>
            </a:r>
            <a:r>
              <a:rPr lang="fr-CA" sz="1100" dirty="0"/>
              <a:t>en</a:t>
            </a:r>
            <a:r>
              <a:rPr lang="fr-CA" sz="1100" b="1" dirty="0"/>
              <a:t> offrant aux ministères un soutien adapté </a:t>
            </a:r>
            <a:r>
              <a:rPr lang="fr-CA" sz="1100" dirty="0"/>
              <a:t>en fonction de leurs niveaux variables de capacité. </a:t>
            </a:r>
          </a:p>
          <a:p>
            <a:endParaRPr lang="en-CA" sz="1100" dirty="0"/>
          </a:p>
          <a:p>
            <a:r>
              <a:rPr lang="fr-CA" sz="1100" b="1" dirty="0"/>
              <a:t>3. Élargir la portée des partenariats</a:t>
            </a:r>
            <a:r>
              <a:rPr lang="fr-CA" sz="1100" dirty="0"/>
              <a:t>, ce qui comprend une augmentation du nombre de partenaires du GC et de partenaires externes.</a:t>
            </a:r>
          </a:p>
          <a:p>
            <a:endParaRPr lang="en-CA" sz="1100" dirty="0"/>
          </a:p>
          <a:p>
            <a:r>
              <a:rPr lang="fr-CA" sz="1100" b="1" dirty="0"/>
              <a:t>4. Consacrer davantage de temps à l’expérimentation, </a:t>
            </a:r>
            <a:r>
              <a:rPr lang="fr-CA" sz="1100" dirty="0"/>
              <a:t>forts des leçons apprises par la cohorte d’EO1.</a:t>
            </a:r>
          </a:p>
          <a:p>
            <a:endParaRPr lang="en-CA" sz="1100" dirty="0"/>
          </a:p>
          <a:p>
            <a:endParaRPr lang="en-CA" sz="1600" b="1" dirty="0"/>
          </a:p>
          <a:p>
            <a:pPr fontAlgn="base"/>
            <a:endParaRPr lang="en-CA" sz="1600" b="1" dirty="0"/>
          </a:p>
          <a:p>
            <a:pPr marL="285750" indent="-285750" fontAlgn="base">
              <a:buFont typeface="Arial" panose="020B0604020202020204" pitchFamily="34" charset="0"/>
              <a:buChar char="•"/>
            </a:pPr>
            <a:endParaRPr lang="en-CA" sz="1600" b="1" dirty="0"/>
          </a:p>
          <a:p>
            <a:endParaRPr lang="en-CA" sz="1600" b="1" dirty="0"/>
          </a:p>
        </p:txBody>
      </p:sp>
      <p:sp>
        <p:nvSpPr>
          <p:cNvPr id="4" name="Slide Number Placeholder 3"/>
          <p:cNvSpPr>
            <a:spLocks noGrp="1"/>
          </p:cNvSpPr>
          <p:nvPr>
            <p:ph type="sldNum" idx="12"/>
            <p:custDataLst>
              <p:tags r:id="rId4"/>
            </p:custDataLst>
          </p:nvPr>
        </p:nvSpPr>
        <p:spPr/>
        <p:txBody>
          <a:bodyPr/>
          <a:lstStyle/>
          <a:p>
            <a:pPr marL="0" lvl="0" indent="0" algn="r" rtl="0">
              <a:spcBef>
                <a:spcPct val="0"/>
              </a:spcBef>
              <a:spcAft>
                <a:spcPct val="0"/>
              </a:spcAft>
              <a:buNone/>
            </a:pPr>
            <a:fld id="{00000000-1234-1234-1234-123412341234}" type="slidenum">
              <a:rPr lang="en" smtClean="0"/>
              <a:t>11</a:t>
            </a:fld>
            <a:endParaRPr lang="en"/>
          </a:p>
        </p:txBody>
      </p:sp>
      <p:pic>
        <p:nvPicPr>
          <p:cNvPr id="5" name="Picture 4"/>
          <p:cNvPicPr>
            <a:picLocks noChangeAspect="1"/>
          </p:cNvPicPr>
          <p:nvPr/>
        </p:nvPicPr>
        <p:blipFill>
          <a:blip r:embed="rId7"/>
          <a:stretch>
            <a:fillRect/>
          </a:stretch>
        </p:blipFill>
        <p:spPr>
          <a:xfrm>
            <a:off x="4903935" y="430749"/>
            <a:ext cx="3788666" cy="4115745"/>
          </a:xfrm>
          <a:prstGeom prst="rect">
            <a:avLst/>
          </a:prstGeom>
        </p:spPr>
      </p:pic>
    </p:spTree>
    <p:extLst>
      <p:ext uri="{BB962C8B-B14F-4D97-AF65-F5344CB8AC3E}">
        <p14:creationId xmlns:p14="http://schemas.microsoft.com/office/powerpoint/2010/main" val="27949979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custDataLst>
              <p:tags r:id="rId1"/>
            </p:custDataLst>
          </p:nvPr>
        </p:nvCxnSpPr>
        <p:spPr>
          <a:xfrm flipH="1">
            <a:off x="6981826" y="2653729"/>
            <a:ext cx="0" cy="1059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custDataLst>
              <p:tags r:id="rId2"/>
            </p:custDataLst>
          </p:nvPr>
        </p:nvCxnSpPr>
        <p:spPr>
          <a:xfrm flipH="1">
            <a:off x="4510136" y="2634148"/>
            <a:ext cx="0" cy="1079173"/>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custDataLst>
              <p:tags r:id="rId3"/>
            </p:custDataLst>
          </p:nvPr>
        </p:nvCxnSpPr>
        <p:spPr>
          <a:xfrm flipH="1">
            <a:off x="3058715" y="2653729"/>
            <a:ext cx="8253" cy="1069953"/>
          </a:xfrm>
          <a:prstGeom prst="line">
            <a:avLst/>
          </a:prstGeom>
        </p:spPr>
        <p:style>
          <a:lnRef idx="3">
            <a:schemeClr val="accent4"/>
          </a:lnRef>
          <a:fillRef idx="0">
            <a:schemeClr val="accent4"/>
          </a:fillRef>
          <a:effectRef idx="2">
            <a:schemeClr val="accent4"/>
          </a:effectRef>
          <a:fontRef idx="minor">
            <a:schemeClr val="tx1"/>
          </a:fontRef>
        </p:style>
      </p:cxnSp>
      <p:pic>
        <p:nvPicPr>
          <p:cNvPr id="2" name="Picture 1"/>
          <p:cNvPicPr>
            <a:picLocks noChangeAspect="1"/>
          </p:cNvPicPr>
          <p:nvPr>
            <p:custDataLst>
              <p:tags r:id="rId4"/>
            </p:custDataLst>
          </p:nvPr>
        </p:nvPicPr>
        <p:blipFill>
          <a:blip r:embed="rId37">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5"/>
            </p:custDataLst>
          </p:nvPr>
        </p:nvSpPr>
        <p:spPr>
          <a:xfrm>
            <a:off x="5074131" y="2572110"/>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6"/>
            </p:custDataLst>
          </p:nvPr>
        </p:nvSpPr>
        <p:spPr>
          <a:xfrm>
            <a:off x="2796048" y="812124"/>
            <a:ext cx="4486835" cy="518678"/>
          </a:xfrm>
          <a:prstGeom prst="rect">
            <a:avLst/>
          </a:prstGeom>
          <a:noFill/>
        </p:spPr>
        <p:txBody>
          <a:bodyPr wrap="square" rtlCol="0">
            <a:spAutoFit/>
          </a:bodyPr>
          <a:lstStyle/>
          <a:p>
            <a:pPr algn="ctr"/>
            <a:r>
              <a:rPr lang="fr-CA" sz="2800" b="1" dirty="0"/>
              <a:t>Aperçu de l’EO2</a:t>
            </a:r>
          </a:p>
        </p:txBody>
      </p:sp>
      <p:sp>
        <p:nvSpPr>
          <p:cNvPr id="16" name="Shape">
            <a:extLst>
              <a:ext uri="{FF2B5EF4-FFF2-40B4-BE49-F238E27FC236}">
                <a16:creationId xmlns:a16="http://schemas.microsoft.com/office/drawing/2014/main" xmlns="" id="{C7B69FA8-5402-497D-AC04-0CC91A069C06}"/>
              </a:ext>
            </a:extLst>
          </p:cNvPr>
          <p:cNvSpPr/>
          <p:nvPr>
            <p:custDataLst>
              <p:tags r:id="rId7"/>
            </p:custDataLst>
          </p:nvPr>
        </p:nvSpPr>
        <p:spPr>
          <a:xfrm>
            <a:off x="1891884" y="2277985"/>
            <a:ext cx="1018802" cy="1018802"/>
          </a:xfrm>
          <a:custGeom>
            <a:avLst/>
            <a:gdLst/>
            <a:ahLst/>
            <a:cxnLst>
              <a:cxn ang="0">
                <a:pos x="wd2" y="hd2"/>
              </a:cxn>
              <a:cxn ang="5400000">
                <a:pos x="wd2" y="hd2"/>
              </a:cxn>
              <a:cxn ang="10800000">
                <a:pos x="wd2" y="hd2"/>
              </a:cxn>
              <a:cxn ang="16200000">
                <a:pos x="wd2" y="hd2"/>
              </a:cxn>
            </a:cxnLst>
            <a:rect l="0" t="0" r="r" b="b"/>
            <a:pathLst>
              <a:path w="21600" h="21600" extrusionOk="0">
                <a:moveTo>
                  <a:pt x="13991" y="479"/>
                </a:moveTo>
                <a:cubicBezTo>
                  <a:pt x="12983" y="166"/>
                  <a:pt x="11911" y="0"/>
                  <a:pt x="10800" y="0"/>
                </a:cubicBezTo>
                <a:cubicBezTo>
                  <a:pt x="4838" y="0"/>
                  <a:pt x="0" y="4832"/>
                  <a:pt x="0" y="10800"/>
                </a:cubicBezTo>
                <a:cubicBezTo>
                  <a:pt x="0" y="16762"/>
                  <a:pt x="4832" y="21600"/>
                  <a:pt x="10800" y="21600"/>
                </a:cubicBezTo>
                <a:cubicBezTo>
                  <a:pt x="16762" y="21600"/>
                  <a:pt x="21600" y="16768"/>
                  <a:pt x="21600" y="10800"/>
                </a:cubicBezTo>
                <a:cubicBezTo>
                  <a:pt x="21600" y="9798"/>
                  <a:pt x="21453" y="8834"/>
                  <a:pt x="21198" y="7915"/>
                </a:cubicBezTo>
                <a:cubicBezTo>
                  <a:pt x="17706" y="6830"/>
                  <a:pt x="14974" y="4015"/>
                  <a:pt x="13991" y="479"/>
                </a:cubicBezTo>
                <a:close/>
              </a:path>
            </a:pathLst>
          </a:custGeom>
          <a:solidFill>
            <a:srgbClr val="33CCCC"/>
          </a:solidFill>
          <a:ln>
            <a:noFill/>
          </a:ln>
        </p:spPr>
        <p:txBody>
          <a:bodyPr vert="horz" wrap="square" lIns="51435" tIns="25718" rIns="51435" bIns="25718" numCol="1" anchor="ctr" anchorCtr="0" compatLnSpc="1">
            <a:prstTxWarp prst="textNoShape">
              <a:avLst/>
            </a:prstTxWarp>
          </a:bodyPr>
          <a:lstStyle/>
          <a:p>
            <a:pPr algn="ctr">
              <a:buClrTx/>
              <a:buFontTx/>
              <a:buNone/>
            </a:pPr>
            <a:r>
              <a:rPr lang="fr-CA" sz="11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Début de</a:t>
            </a:r>
          </a:p>
          <a:p>
            <a:pPr algn="ctr">
              <a:buClrTx/>
              <a:buFontTx/>
              <a:buNone/>
            </a:pPr>
            <a:r>
              <a:rPr lang="fr-CA"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l’automne</a:t>
            </a:r>
          </a:p>
          <a:p>
            <a:pPr algn="ctr">
              <a:buClrTx/>
              <a:buFontTx/>
              <a:buNone/>
            </a:pPr>
            <a:r>
              <a:rPr lang="fr-CA" sz="1100" b="1" kern="1200" dirty="0">
                <a:solidFill>
                  <a:prstClr val="white"/>
                </a:solidFill>
                <a:effectLst>
                  <a:outerShdw blurRad="38100" dist="38100" dir="2700000" algn="tl">
                    <a:srgbClr val="000000">
                      <a:alpha val="43137"/>
                    </a:srgbClr>
                  </a:outerShdw>
                </a:effectLst>
                <a:latin typeface="Calibri" panose="020F0502020204030204"/>
              </a:rPr>
              <a:t>2019</a:t>
            </a:r>
            <a:endParaRPr lang="fr-CA" sz="1100" b="1" kern="1200" dirty="0">
              <a:solidFill>
                <a:prstClr val="white"/>
              </a:solidFill>
              <a:effectLst>
                <a:outerShdw blurRad="38100" dist="38100" dir="2700000" algn="tl">
                  <a:srgbClr val="000000">
                    <a:alpha val="43137"/>
                  </a:srgbClr>
                </a:outerShdw>
              </a:effectLst>
              <a:latin typeface="Calibri"/>
              <a:ea typeface="+mn-ea"/>
              <a:cs typeface="+mn-cs"/>
            </a:endParaRPr>
          </a:p>
        </p:txBody>
      </p:sp>
      <p:sp>
        <p:nvSpPr>
          <p:cNvPr id="17" name="Shape">
            <a:extLst>
              <a:ext uri="{FF2B5EF4-FFF2-40B4-BE49-F238E27FC236}">
                <a16:creationId xmlns:a16="http://schemas.microsoft.com/office/drawing/2014/main" xmlns="" id="{2F25BC69-08DD-4F02-95B7-D3AC8C378FB7}"/>
              </a:ext>
            </a:extLst>
          </p:cNvPr>
          <p:cNvSpPr/>
          <p:nvPr>
            <p:custDataLst>
              <p:tags r:id="rId8"/>
            </p:custDataLst>
          </p:nvPr>
        </p:nvSpPr>
        <p:spPr>
          <a:xfrm>
            <a:off x="2554222" y="1615645"/>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1" y="21121"/>
                </a:cubicBezTo>
                <a:cubicBezTo>
                  <a:pt x="14974" y="17578"/>
                  <a:pt x="17700" y="14768"/>
                  <a:pt x="21198" y="13689"/>
                </a:cubicBezTo>
                <a:cubicBezTo>
                  <a:pt x="21453" y="12770"/>
                  <a:pt x="21600" y="11806"/>
                  <a:pt x="21600" y="10803"/>
                </a:cubicBezTo>
                <a:cubicBezTo>
                  <a:pt x="21600" y="4833"/>
                  <a:pt x="16768" y="0"/>
                  <a:pt x="10800" y="0"/>
                </a:cubicBezTo>
                <a:close/>
              </a:path>
            </a:pathLst>
          </a:custGeom>
          <a:solidFill>
            <a:srgbClr val="9DDEDD">
              <a:alpha val="45882"/>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18" name="Shape">
            <a:extLst>
              <a:ext uri="{FF2B5EF4-FFF2-40B4-BE49-F238E27FC236}">
                <a16:creationId xmlns:a16="http://schemas.microsoft.com/office/drawing/2014/main" xmlns="" id="{0AF0015A-3992-44A1-8C0A-E6BB10293E9B}"/>
              </a:ext>
            </a:extLst>
          </p:cNvPr>
          <p:cNvSpPr/>
          <p:nvPr>
            <p:custDataLst>
              <p:tags r:id="rId9"/>
            </p:custDataLst>
          </p:nvPr>
        </p:nvSpPr>
        <p:spPr>
          <a:xfrm>
            <a:off x="3216560" y="2277983"/>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1"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rgbClr val="999999"/>
          </a:solidFill>
          <a:ln>
            <a:noFill/>
          </a:ln>
        </p:spPr>
        <p:txBody>
          <a:bodyPr vert="horz" wrap="square" lIns="51435" tIns="25718" rIns="51435" bIns="25718" numCol="1" anchor="ctr" anchorCtr="0" compatLnSpc="1">
            <a:prstTxWarp prst="textNoShape">
              <a:avLst/>
            </a:prstTxWarp>
          </a:bodyPr>
          <a:lstStyle/>
          <a:p>
            <a:pPr algn="ctr">
              <a:buClrTx/>
              <a:buFontTx/>
              <a:buNone/>
            </a:pPr>
            <a:r>
              <a:rPr lang="fr-CA" sz="1200" b="1" kern="1200" dirty="0">
                <a:solidFill>
                  <a:prstClr val="white"/>
                </a:solidFill>
                <a:effectLst>
                  <a:outerShdw blurRad="38100" dist="38100" dir="2700000" algn="tl">
                    <a:srgbClr val="000000">
                      <a:alpha val="43137"/>
                    </a:srgbClr>
                  </a:outerShdw>
                </a:effectLst>
                <a:latin typeface="Calibri" panose="020F0502020204030204"/>
              </a:rPr>
              <a:t>Fin de l’automne</a:t>
            </a:r>
          </a:p>
          <a:p>
            <a:pPr algn="ctr">
              <a:buClrTx/>
              <a:buFontTx/>
              <a:buNone/>
            </a:pPr>
            <a:r>
              <a:rPr lang="fr-CA" sz="1800" b="1" kern="1200" dirty="0">
                <a:solidFill>
                  <a:prstClr val="white"/>
                </a:solidFill>
                <a:effectLst>
                  <a:outerShdw blurRad="38100" dist="38100" dir="2700000" algn="tl">
                    <a:srgbClr val="000000">
                      <a:alpha val="43137"/>
                    </a:srgbClr>
                  </a:outerShdw>
                </a:effectLst>
                <a:latin typeface="Calibri" panose="020F0502020204030204"/>
              </a:rPr>
              <a:t>Hiver</a:t>
            </a:r>
          </a:p>
          <a:p>
            <a:pPr algn="ctr">
              <a:buClrTx/>
              <a:buFontTx/>
              <a:buNone/>
            </a:pPr>
            <a:r>
              <a:rPr lang="fr-CA" sz="1200" b="1" kern="1200" dirty="0">
                <a:solidFill>
                  <a:prstClr val="white"/>
                </a:solidFill>
                <a:effectLst>
                  <a:outerShdw blurRad="38100" dist="38100" dir="2700000" algn="tl">
                    <a:srgbClr val="000000">
                      <a:alpha val="43137"/>
                    </a:srgbClr>
                  </a:outerShdw>
                </a:effectLst>
                <a:latin typeface="Calibri" panose="020F0502020204030204"/>
              </a:rPr>
              <a:t>2019</a:t>
            </a:r>
          </a:p>
        </p:txBody>
      </p:sp>
      <p:sp>
        <p:nvSpPr>
          <p:cNvPr id="19" name="Shape">
            <a:extLst>
              <a:ext uri="{FF2B5EF4-FFF2-40B4-BE49-F238E27FC236}">
                <a16:creationId xmlns:a16="http://schemas.microsoft.com/office/drawing/2014/main" xmlns="" id="{0BAE19FC-3E81-497B-9121-B2A21185CD2F}"/>
              </a:ext>
            </a:extLst>
          </p:cNvPr>
          <p:cNvSpPr/>
          <p:nvPr>
            <p:custDataLst>
              <p:tags r:id="rId10"/>
            </p:custDataLst>
          </p:nvPr>
        </p:nvSpPr>
        <p:spPr>
          <a:xfrm>
            <a:off x="3876835" y="1615645"/>
            <a:ext cx="1018796"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2" y="21121"/>
                </a:cubicBezTo>
                <a:cubicBezTo>
                  <a:pt x="14974" y="17578"/>
                  <a:pt x="17700" y="14768"/>
                  <a:pt x="21198" y="13689"/>
                </a:cubicBezTo>
                <a:cubicBezTo>
                  <a:pt x="21453" y="12770"/>
                  <a:pt x="21600" y="11806"/>
                  <a:pt x="21600" y="10803"/>
                </a:cubicBezTo>
                <a:cubicBezTo>
                  <a:pt x="21600" y="4833"/>
                  <a:pt x="16762" y="0"/>
                  <a:pt x="10800" y="0"/>
                </a:cubicBezTo>
                <a:close/>
              </a:path>
            </a:pathLst>
          </a:custGeom>
          <a:solidFill>
            <a:srgbClr val="999999">
              <a:alpha val="49020"/>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0" name="Shape">
            <a:extLst>
              <a:ext uri="{FF2B5EF4-FFF2-40B4-BE49-F238E27FC236}">
                <a16:creationId xmlns:a16="http://schemas.microsoft.com/office/drawing/2014/main" xmlns="" id="{C9641721-F4A1-435A-BBD2-1D066F775CBE}"/>
              </a:ext>
            </a:extLst>
          </p:cNvPr>
          <p:cNvSpPr/>
          <p:nvPr>
            <p:custDataLst>
              <p:tags r:id="rId11"/>
            </p:custDataLst>
          </p:nvPr>
        </p:nvSpPr>
        <p:spPr>
          <a:xfrm>
            <a:off x="4541239" y="2277983"/>
            <a:ext cx="1018796"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2"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chemeClr val="accent6"/>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2020</a:t>
            </a:r>
            <a:endParaRPr sz="1200" b="1" kern="1200" dirty="0">
              <a:solidFill>
                <a:prstClr val="white"/>
              </a:solidFill>
              <a:effectLst>
                <a:outerShdw blurRad="38100" dist="38100" dir="2700000" algn="tl">
                  <a:srgbClr val="000000">
                    <a:alpha val="43137"/>
                  </a:srgbClr>
                </a:outerShdw>
              </a:effectLst>
              <a:latin typeface="Calibri"/>
              <a:ea typeface="+mn-ea"/>
              <a:cs typeface="+mn-cs"/>
            </a:endParaRPr>
          </a:p>
        </p:txBody>
      </p:sp>
      <p:sp>
        <p:nvSpPr>
          <p:cNvPr id="22" name="Shape">
            <a:extLst>
              <a:ext uri="{FF2B5EF4-FFF2-40B4-BE49-F238E27FC236}">
                <a16:creationId xmlns:a16="http://schemas.microsoft.com/office/drawing/2014/main" xmlns="" id="{75BD7334-9545-49FC-B53B-224C877E58EF}"/>
              </a:ext>
            </a:extLst>
          </p:cNvPr>
          <p:cNvSpPr/>
          <p:nvPr>
            <p:custDataLst>
              <p:tags r:id="rId12"/>
            </p:custDataLst>
          </p:nvPr>
        </p:nvSpPr>
        <p:spPr>
          <a:xfrm>
            <a:off x="5224338" y="1615645"/>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1" y="21121"/>
                </a:cubicBezTo>
                <a:cubicBezTo>
                  <a:pt x="14974" y="17578"/>
                  <a:pt x="17700" y="14768"/>
                  <a:pt x="21198" y="13689"/>
                </a:cubicBezTo>
                <a:cubicBezTo>
                  <a:pt x="21453" y="12770"/>
                  <a:pt x="21600" y="11806"/>
                  <a:pt x="21600" y="10803"/>
                </a:cubicBezTo>
                <a:cubicBezTo>
                  <a:pt x="21600" y="4833"/>
                  <a:pt x="16762" y="0"/>
                  <a:pt x="10800" y="0"/>
                </a:cubicBezTo>
                <a:close/>
              </a:path>
            </a:pathLst>
          </a:custGeom>
          <a:solidFill>
            <a:schemeClr val="accent6">
              <a:lumMod val="60000"/>
              <a:lumOff val="40000"/>
            </a:scheme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3" name="Shape">
            <a:extLst>
              <a:ext uri="{FF2B5EF4-FFF2-40B4-BE49-F238E27FC236}">
                <a16:creationId xmlns:a16="http://schemas.microsoft.com/office/drawing/2014/main" xmlns="" id="{0C8DC9E4-2D03-4D11-BC71-EFFB1E88902F}"/>
              </a:ext>
            </a:extLst>
          </p:cNvPr>
          <p:cNvSpPr/>
          <p:nvPr>
            <p:custDataLst>
              <p:tags r:id="rId13"/>
            </p:custDataLst>
          </p:nvPr>
        </p:nvSpPr>
        <p:spPr>
          <a:xfrm>
            <a:off x="5896018" y="2277983"/>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1"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chemeClr val="accent3"/>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1600" b="1" kern="1200" dirty="0">
                <a:solidFill>
                  <a:prstClr val="white"/>
                </a:solidFill>
                <a:effectLst>
                  <a:outerShdw blurRad="38100" dist="38100" dir="2700000" algn="tl">
                    <a:srgbClr val="000000">
                      <a:alpha val="43137"/>
                    </a:srgbClr>
                  </a:outerShdw>
                </a:effectLst>
                <a:latin typeface="Calibri" panose="020F0502020204030204"/>
              </a:rPr>
              <a:t>Hiver</a:t>
            </a:r>
          </a:p>
          <a:p>
            <a:pPr algn="ctr">
              <a:buClrTx/>
              <a:buFontTx/>
              <a:buNone/>
            </a:pPr>
            <a:r>
              <a:rPr lang="en-US" sz="1100" b="1" kern="1200" dirty="0">
                <a:solidFill>
                  <a:prstClr val="white"/>
                </a:solidFill>
                <a:effectLst>
                  <a:outerShdw blurRad="38100" dist="38100" dir="2700000" algn="tl">
                    <a:srgbClr val="000000">
                      <a:alpha val="43137"/>
                    </a:srgbClr>
                  </a:outerShdw>
                </a:effectLst>
                <a:latin typeface="Calibri" panose="020F0502020204030204"/>
              </a:rPr>
              <a:t>2021</a:t>
            </a:r>
          </a:p>
        </p:txBody>
      </p:sp>
      <p:sp>
        <p:nvSpPr>
          <p:cNvPr id="25" name="Shape">
            <a:extLst>
              <a:ext uri="{FF2B5EF4-FFF2-40B4-BE49-F238E27FC236}">
                <a16:creationId xmlns:a16="http://schemas.microsoft.com/office/drawing/2014/main" xmlns="" id="{E0B135C1-4115-41CC-B41A-9E3D4BED5D3E}"/>
              </a:ext>
            </a:extLst>
          </p:cNvPr>
          <p:cNvSpPr/>
          <p:nvPr>
            <p:custDataLst>
              <p:tags r:id="rId14"/>
            </p:custDataLst>
          </p:nvPr>
        </p:nvSpPr>
        <p:spPr>
          <a:xfrm>
            <a:off x="1681143" y="1073734"/>
            <a:ext cx="5763547" cy="1697999"/>
          </a:xfrm>
          <a:custGeom>
            <a:avLst/>
            <a:gdLst/>
            <a:ahLst/>
            <a:cxnLst>
              <a:cxn ang="0">
                <a:pos x="wd2" y="hd2"/>
              </a:cxn>
              <a:cxn ang="5400000">
                <a:pos x="wd2" y="hd2"/>
              </a:cxn>
              <a:cxn ang="10800000">
                <a:pos x="wd2" y="hd2"/>
              </a:cxn>
              <a:cxn ang="16200000">
                <a:pos x="wd2" y="hd2"/>
              </a:cxn>
            </a:cxnLst>
            <a:rect l="0" t="0" r="r" b="b"/>
            <a:pathLst>
              <a:path w="21600" h="21600" extrusionOk="0">
                <a:moveTo>
                  <a:pt x="21509" y="0"/>
                </a:moveTo>
                <a:lnTo>
                  <a:pt x="20814" y="0"/>
                </a:lnTo>
                <a:cubicBezTo>
                  <a:pt x="20735" y="0"/>
                  <a:pt x="20695" y="322"/>
                  <a:pt x="20752" y="513"/>
                </a:cubicBezTo>
                <a:lnTo>
                  <a:pt x="21034" y="1471"/>
                </a:lnTo>
                <a:lnTo>
                  <a:pt x="20438" y="3493"/>
                </a:lnTo>
                <a:cubicBezTo>
                  <a:pt x="20290" y="3994"/>
                  <a:pt x="20094" y="4316"/>
                  <a:pt x="19870" y="4416"/>
                </a:cubicBezTo>
                <a:cubicBezTo>
                  <a:pt x="19165" y="4737"/>
                  <a:pt x="18539" y="5982"/>
                  <a:pt x="18107" y="7916"/>
                </a:cubicBezTo>
                <a:cubicBezTo>
                  <a:pt x="18011" y="8345"/>
                  <a:pt x="17865" y="8590"/>
                  <a:pt x="17706" y="8590"/>
                </a:cubicBezTo>
                <a:cubicBezTo>
                  <a:pt x="17547" y="8590"/>
                  <a:pt x="17400" y="8345"/>
                  <a:pt x="17306" y="7916"/>
                </a:cubicBezTo>
                <a:cubicBezTo>
                  <a:pt x="16798" y="5641"/>
                  <a:pt x="16025" y="4335"/>
                  <a:pt x="15185" y="4335"/>
                </a:cubicBezTo>
                <a:cubicBezTo>
                  <a:pt x="14373" y="4335"/>
                  <a:pt x="13617" y="5569"/>
                  <a:pt x="13108" y="7721"/>
                </a:cubicBezTo>
                <a:cubicBezTo>
                  <a:pt x="13009" y="8138"/>
                  <a:pt x="12864" y="8380"/>
                  <a:pt x="12708" y="8380"/>
                </a:cubicBezTo>
                <a:cubicBezTo>
                  <a:pt x="12552" y="8380"/>
                  <a:pt x="12406" y="8138"/>
                  <a:pt x="12306" y="7721"/>
                </a:cubicBezTo>
                <a:cubicBezTo>
                  <a:pt x="11799" y="5569"/>
                  <a:pt x="11041" y="4335"/>
                  <a:pt x="10231" y="4335"/>
                </a:cubicBezTo>
                <a:cubicBezTo>
                  <a:pt x="9386" y="4335"/>
                  <a:pt x="8610" y="5653"/>
                  <a:pt x="8102" y="7954"/>
                </a:cubicBezTo>
                <a:cubicBezTo>
                  <a:pt x="8004" y="8399"/>
                  <a:pt x="7854" y="8655"/>
                  <a:pt x="7693" y="8655"/>
                </a:cubicBezTo>
                <a:cubicBezTo>
                  <a:pt x="7530" y="8655"/>
                  <a:pt x="7381" y="8399"/>
                  <a:pt x="7283" y="7954"/>
                </a:cubicBezTo>
                <a:cubicBezTo>
                  <a:pt x="6775" y="5653"/>
                  <a:pt x="5999" y="4335"/>
                  <a:pt x="5154" y="4335"/>
                </a:cubicBezTo>
                <a:cubicBezTo>
                  <a:pt x="3913" y="4335"/>
                  <a:pt x="2820" y="7319"/>
                  <a:pt x="2556" y="11432"/>
                </a:cubicBezTo>
                <a:cubicBezTo>
                  <a:pt x="2513" y="12098"/>
                  <a:pt x="2359" y="12608"/>
                  <a:pt x="2163" y="12734"/>
                </a:cubicBezTo>
                <a:cubicBezTo>
                  <a:pt x="909" y="13538"/>
                  <a:pt x="0" y="17265"/>
                  <a:pt x="0" y="21600"/>
                </a:cubicBezTo>
                <a:lnTo>
                  <a:pt x="185" y="21600"/>
                </a:lnTo>
                <a:cubicBezTo>
                  <a:pt x="185" y="17567"/>
                  <a:pt x="1031" y="14097"/>
                  <a:pt x="2198" y="13351"/>
                </a:cubicBezTo>
                <a:cubicBezTo>
                  <a:pt x="2466" y="13178"/>
                  <a:pt x="2677" y="12477"/>
                  <a:pt x="2736" y="11566"/>
                </a:cubicBezTo>
                <a:cubicBezTo>
                  <a:pt x="2982" y="7740"/>
                  <a:pt x="3999" y="4963"/>
                  <a:pt x="5154" y="4963"/>
                </a:cubicBezTo>
                <a:cubicBezTo>
                  <a:pt x="5940" y="4963"/>
                  <a:pt x="6663" y="6193"/>
                  <a:pt x="7135" y="8330"/>
                </a:cubicBezTo>
                <a:cubicBezTo>
                  <a:pt x="7270" y="8935"/>
                  <a:pt x="7473" y="9283"/>
                  <a:pt x="7694" y="9283"/>
                </a:cubicBezTo>
                <a:cubicBezTo>
                  <a:pt x="7915" y="9283"/>
                  <a:pt x="8118" y="8935"/>
                  <a:pt x="8252" y="8330"/>
                </a:cubicBezTo>
                <a:cubicBezTo>
                  <a:pt x="8725" y="6189"/>
                  <a:pt x="9447" y="4963"/>
                  <a:pt x="10234" y="4963"/>
                </a:cubicBezTo>
                <a:cubicBezTo>
                  <a:pt x="10988" y="4963"/>
                  <a:pt x="11692" y="6112"/>
                  <a:pt x="12164" y="8111"/>
                </a:cubicBezTo>
                <a:cubicBezTo>
                  <a:pt x="12298" y="8682"/>
                  <a:pt x="12497" y="9008"/>
                  <a:pt x="12710" y="9008"/>
                </a:cubicBezTo>
                <a:cubicBezTo>
                  <a:pt x="12922" y="9008"/>
                  <a:pt x="13121" y="8682"/>
                  <a:pt x="13255" y="8111"/>
                </a:cubicBezTo>
                <a:cubicBezTo>
                  <a:pt x="13728" y="6109"/>
                  <a:pt x="14432" y="4963"/>
                  <a:pt x="15187" y="4963"/>
                </a:cubicBezTo>
                <a:cubicBezTo>
                  <a:pt x="15969" y="4963"/>
                  <a:pt x="16687" y="6177"/>
                  <a:pt x="17160" y="8295"/>
                </a:cubicBezTo>
                <a:cubicBezTo>
                  <a:pt x="17291" y="8881"/>
                  <a:pt x="17491" y="9218"/>
                  <a:pt x="17709" y="9218"/>
                </a:cubicBezTo>
                <a:cubicBezTo>
                  <a:pt x="17926" y="9218"/>
                  <a:pt x="18126" y="8881"/>
                  <a:pt x="18257" y="8295"/>
                </a:cubicBezTo>
                <a:cubicBezTo>
                  <a:pt x="18659" y="6495"/>
                  <a:pt x="19242" y="5339"/>
                  <a:pt x="19897" y="5036"/>
                </a:cubicBezTo>
                <a:cubicBezTo>
                  <a:pt x="20161" y="4917"/>
                  <a:pt x="20394" y="4534"/>
                  <a:pt x="20571" y="3933"/>
                </a:cubicBezTo>
                <a:lnTo>
                  <a:pt x="21167" y="1911"/>
                </a:lnTo>
                <a:lnTo>
                  <a:pt x="21431" y="2807"/>
                </a:lnTo>
                <a:cubicBezTo>
                  <a:pt x="21486" y="2995"/>
                  <a:pt x="21580" y="2865"/>
                  <a:pt x="21582" y="2604"/>
                </a:cubicBezTo>
                <a:lnTo>
                  <a:pt x="21600" y="306"/>
                </a:lnTo>
                <a:cubicBezTo>
                  <a:pt x="21599" y="138"/>
                  <a:pt x="21558" y="0"/>
                  <a:pt x="21509" y="0"/>
                </a:cubicBezTo>
                <a:close/>
              </a:path>
            </a:pathLst>
          </a:custGeom>
          <a:solidFill>
            <a:schemeClr val="bg1">
              <a:lumMod val="65000"/>
            </a:schemeClr>
          </a:solidFill>
          <a:ln>
            <a:noFill/>
          </a:ln>
        </p:spPr>
        <p:style>
          <a:lnRef idx="2">
            <a:schemeClr val="accent4"/>
          </a:lnRef>
          <a:fillRef idx="1">
            <a:schemeClr val="lt1"/>
          </a:fillRef>
          <a:effectRef idx="0">
            <a:schemeClr val="accent4"/>
          </a:effectRef>
          <a:fontRef idx="minor">
            <a:schemeClr val="dk1"/>
          </a:fontRef>
        </p:style>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9" name="Freeform: Shape 49">
            <a:extLst>
              <a:ext uri="{FF2B5EF4-FFF2-40B4-BE49-F238E27FC236}">
                <a16:creationId xmlns:a16="http://schemas.microsoft.com/office/drawing/2014/main" xmlns="" id="{3CF06EE2-3FEA-419E-B7E1-218DDF261E0D}"/>
              </a:ext>
            </a:extLst>
          </p:cNvPr>
          <p:cNvSpPr/>
          <p:nvPr>
            <p:custDataLst>
              <p:tags r:id="rId15"/>
            </p:custDataLst>
          </p:nvPr>
        </p:nvSpPr>
        <p:spPr>
          <a:xfrm>
            <a:off x="2811993" y="1903314"/>
            <a:ext cx="493445" cy="491772"/>
          </a:xfrm>
          <a:custGeom>
            <a:avLst/>
            <a:gdLst>
              <a:gd name="connsiteX0" fmla="*/ 175211 w 767138"/>
              <a:gd name="connsiteY0" fmla="*/ 532146 h 764538"/>
              <a:gd name="connsiteX1" fmla="*/ 201866 w 767138"/>
              <a:gd name="connsiteY1" fmla="*/ 555587 h 764538"/>
              <a:gd name="connsiteX2" fmla="*/ 211391 w 767138"/>
              <a:gd name="connsiteY2" fmla="*/ 600354 h 764538"/>
              <a:gd name="connsiteX3" fmla="*/ 93281 w 767138"/>
              <a:gd name="connsiteY3" fmla="*/ 664172 h 764538"/>
              <a:gd name="connsiteX4" fmla="*/ 157098 w 767138"/>
              <a:gd name="connsiteY4" fmla="*/ 546062 h 764538"/>
              <a:gd name="connsiteX5" fmla="*/ 175211 w 767138"/>
              <a:gd name="connsiteY5" fmla="*/ 532146 h 764538"/>
              <a:gd name="connsiteX6" fmla="*/ 484758 w 767138"/>
              <a:gd name="connsiteY6" fmla="*/ 525107 h 764538"/>
              <a:gd name="connsiteX7" fmla="*/ 499998 w 767138"/>
              <a:gd name="connsiteY7" fmla="*/ 564159 h 764538"/>
              <a:gd name="connsiteX8" fmla="*/ 492378 w 767138"/>
              <a:gd name="connsiteY8" fmla="*/ 602259 h 764538"/>
              <a:gd name="connsiteX9" fmla="*/ 340930 w 767138"/>
              <a:gd name="connsiteY9" fmla="*/ 753707 h 764538"/>
              <a:gd name="connsiteX10" fmla="*/ 280923 w 767138"/>
              <a:gd name="connsiteY10" fmla="*/ 721322 h 764538"/>
              <a:gd name="connsiteX11" fmla="*/ 310450 w 767138"/>
              <a:gd name="connsiteY11" fmla="*/ 586067 h 764538"/>
              <a:gd name="connsiteX12" fmla="*/ 484758 w 767138"/>
              <a:gd name="connsiteY12" fmla="*/ 525107 h 764538"/>
              <a:gd name="connsiteX13" fmla="*/ 179839 w 767138"/>
              <a:gd name="connsiteY13" fmla="*/ 262575 h 764538"/>
              <a:gd name="connsiteX14" fmla="*/ 199961 w 767138"/>
              <a:gd name="connsiteY14" fmla="*/ 264122 h 764538"/>
              <a:gd name="connsiteX15" fmla="*/ 232346 w 767138"/>
              <a:gd name="connsiteY15" fmla="*/ 276505 h 764538"/>
              <a:gd name="connsiteX16" fmla="*/ 169481 w 767138"/>
              <a:gd name="connsiteY16" fmla="*/ 454622 h 764538"/>
              <a:gd name="connsiteX17" fmla="*/ 42798 w 767138"/>
              <a:gd name="connsiteY17" fmla="*/ 483197 h 764538"/>
              <a:gd name="connsiteX18" fmla="*/ 10413 w 767138"/>
              <a:gd name="connsiteY18" fmla="*/ 423190 h 764538"/>
              <a:gd name="connsiteX19" fmla="*/ 161861 w 767138"/>
              <a:gd name="connsiteY19" fmla="*/ 271742 h 764538"/>
              <a:gd name="connsiteX20" fmla="*/ 179839 w 767138"/>
              <a:gd name="connsiteY20" fmla="*/ 262575 h 764538"/>
              <a:gd name="connsiteX21" fmla="*/ 548694 w 767138"/>
              <a:gd name="connsiteY21" fmla="*/ 151489 h 764538"/>
              <a:gd name="connsiteX22" fmla="*/ 508571 w 767138"/>
              <a:gd name="connsiteY22" fmla="*/ 167920 h 764538"/>
              <a:gd name="connsiteX23" fmla="*/ 508571 w 767138"/>
              <a:gd name="connsiteY23" fmla="*/ 248882 h 764538"/>
              <a:gd name="connsiteX24" fmla="*/ 589533 w 767138"/>
              <a:gd name="connsiteY24" fmla="*/ 248882 h 764538"/>
              <a:gd name="connsiteX25" fmla="*/ 589533 w 767138"/>
              <a:gd name="connsiteY25" fmla="*/ 167920 h 764538"/>
              <a:gd name="connsiteX26" fmla="*/ 548694 w 767138"/>
              <a:gd name="connsiteY26" fmla="*/ 151489 h 764538"/>
              <a:gd name="connsiteX27" fmla="*/ 540956 w 767138"/>
              <a:gd name="connsiteY27" fmla="*/ 43142 h 764538"/>
              <a:gd name="connsiteX28" fmla="*/ 642873 w 767138"/>
              <a:gd name="connsiteY28" fmla="*/ 113627 h 764538"/>
              <a:gd name="connsiteX29" fmla="*/ 715263 w 767138"/>
              <a:gd name="connsiteY29" fmla="*/ 218402 h 764538"/>
              <a:gd name="connsiteX30" fmla="*/ 591438 w 767138"/>
              <a:gd name="connsiteY30" fmla="*/ 399377 h 764538"/>
              <a:gd name="connsiteX31" fmla="*/ 261873 w 767138"/>
              <a:gd name="connsiteY31" fmla="*/ 554635 h 764538"/>
              <a:gd name="connsiteX32" fmla="*/ 202818 w 767138"/>
              <a:gd name="connsiteY32" fmla="*/ 495580 h 764538"/>
              <a:gd name="connsiteX33" fmla="*/ 359028 w 767138"/>
              <a:gd name="connsiteY33" fmla="*/ 166967 h 764538"/>
              <a:gd name="connsiteX34" fmla="*/ 540956 w 767138"/>
              <a:gd name="connsiteY34" fmla="*/ 43142 h 764538"/>
              <a:gd name="connsiteX35" fmla="*/ 740669 w 767138"/>
              <a:gd name="connsiteY35" fmla="*/ 12 h 764538"/>
              <a:gd name="connsiteX36" fmla="*/ 762889 w 767138"/>
              <a:gd name="connsiteY36" fmla="*/ 5042 h 764538"/>
              <a:gd name="connsiteX37" fmla="*/ 733361 w 767138"/>
              <a:gd name="connsiteY37" fmla="*/ 167920 h 764538"/>
              <a:gd name="connsiteX38" fmla="*/ 670496 w 767138"/>
              <a:gd name="connsiteY38" fmla="*/ 87910 h 764538"/>
              <a:gd name="connsiteX39" fmla="*/ 592391 w 767138"/>
              <a:gd name="connsiteY39" fmla="*/ 25997 h 764538"/>
              <a:gd name="connsiteX40" fmla="*/ 740669 w 767138"/>
              <a:gd name="connsiteY40" fmla="*/ 12 h 7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7138" h="764538">
                <a:moveTo>
                  <a:pt x="175211" y="532146"/>
                </a:moveTo>
                <a:cubicBezTo>
                  <a:pt x="188650" y="526833"/>
                  <a:pt x="190436" y="544157"/>
                  <a:pt x="201866" y="555587"/>
                </a:cubicBezTo>
                <a:cubicBezTo>
                  <a:pt x="217106" y="569874"/>
                  <a:pt x="242823" y="567969"/>
                  <a:pt x="211391" y="600354"/>
                </a:cubicBezTo>
                <a:cubicBezTo>
                  <a:pt x="179958" y="631787"/>
                  <a:pt x="108521" y="679412"/>
                  <a:pt x="93281" y="664172"/>
                </a:cubicBezTo>
                <a:cubicBezTo>
                  <a:pt x="78993" y="648932"/>
                  <a:pt x="125666" y="577494"/>
                  <a:pt x="157098" y="546062"/>
                </a:cubicBezTo>
                <a:cubicBezTo>
                  <a:pt x="164956" y="538204"/>
                  <a:pt x="170731" y="533918"/>
                  <a:pt x="175211" y="532146"/>
                </a:cubicBezTo>
                <a:close/>
                <a:moveTo>
                  <a:pt x="484758" y="525107"/>
                </a:moveTo>
                <a:lnTo>
                  <a:pt x="499998" y="564159"/>
                </a:lnTo>
                <a:cubicBezTo>
                  <a:pt x="505713" y="577495"/>
                  <a:pt x="501903" y="592734"/>
                  <a:pt x="492378" y="602259"/>
                </a:cubicBezTo>
                <a:lnTo>
                  <a:pt x="340930" y="753707"/>
                </a:lnTo>
                <a:cubicBezTo>
                  <a:pt x="315213" y="779424"/>
                  <a:pt x="273303" y="755612"/>
                  <a:pt x="280923" y="721322"/>
                </a:cubicBezTo>
                <a:lnTo>
                  <a:pt x="310450" y="586067"/>
                </a:lnTo>
                <a:cubicBezTo>
                  <a:pt x="359980" y="576542"/>
                  <a:pt x="420940" y="558445"/>
                  <a:pt x="484758" y="525107"/>
                </a:cubicBezTo>
                <a:close/>
                <a:moveTo>
                  <a:pt x="179839" y="262575"/>
                </a:moveTo>
                <a:cubicBezTo>
                  <a:pt x="186388" y="261265"/>
                  <a:pt x="193293" y="261741"/>
                  <a:pt x="199961" y="264122"/>
                </a:cubicBezTo>
                <a:lnTo>
                  <a:pt x="232346" y="276505"/>
                </a:lnTo>
                <a:cubicBezTo>
                  <a:pt x="197103" y="343180"/>
                  <a:pt x="179958" y="406997"/>
                  <a:pt x="169481" y="454622"/>
                </a:cubicBezTo>
                <a:lnTo>
                  <a:pt x="42798" y="483197"/>
                </a:lnTo>
                <a:cubicBezTo>
                  <a:pt x="8508" y="490817"/>
                  <a:pt x="-14352" y="447955"/>
                  <a:pt x="10413" y="423190"/>
                </a:cubicBezTo>
                <a:lnTo>
                  <a:pt x="161861" y="271742"/>
                </a:lnTo>
                <a:cubicBezTo>
                  <a:pt x="167099" y="266980"/>
                  <a:pt x="173291" y="263884"/>
                  <a:pt x="179839" y="262575"/>
                </a:cubicBezTo>
                <a:close/>
                <a:moveTo>
                  <a:pt x="548694" y="151489"/>
                </a:moveTo>
                <a:cubicBezTo>
                  <a:pt x="534050" y="151489"/>
                  <a:pt x="519524" y="156966"/>
                  <a:pt x="508571" y="167920"/>
                </a:cubicBezTo>
                <a:cubicBezTo>
                  <a:pt x="486663" y="190780"/>
                  <a:pt x="486663" y="226975"/>
                  <a:pt x="508571" y="248882"/>
                </a:cubicBezTo>
                <a:cubicBezTo>
                  <a:pt x="531431" y="270790"/>
                  <a:pt x="567626" y="270790"/>
                  <a:pt x="589533" y="248882"/>
                </a:cubicBezTo>
                <a:cubicBezTo>
                  <a:pt x="611441" y="226975"/>
                  <a:pt x="611441" y="190780"/>
                  <a:pt x="589533" y="167920"/>
                </a:cubicBezTo>
                <a:cubicBezTo>
                  <a:pt x="578103" y="156966"/>
                  <a:pt x="563339" y="151489"/>
                  <a:pt x="548694" y="151489"/>
                </a:cubicBezTo>
                <a:close/>
                <a:moveTo>
                  <a:pt x="540956" y="43142"/>
                </a:moveTo>
                <a:cubicBezTo>
                  <a:pt x="572388" y="55525"/>
                  <a:pt x="608583" y="80289"/>
                  <a:pt x="642873" y="113627"/>
                </a:cubicBezTo>
                <a:cubicBezTo>
                  <a:pt x="678116" y="149822"/>
                  <a:pt x="702881" y="186970"/>
                  <a:pt x="715263" y="218402"/>
                </a:cubicBezTo>
                <a:cubicBezTo>
                  <a:pt x="692403" y="274600"/>
                  <a:pt x="653351" y="337465"/>
                  <a:pt x="591438" y="399377"/>
                </a:cubicBezTo>
                <a:cubicBezTo>
                  <a:pt x="478091" y="512725"/>
                  <a:pt x="339978" y="545110"/>
                  <a:pt x="261873" y="554635"/>
                </a:cubicBezTo>
                <a:lnTo>
                  <a:pt x="202818" y="495580"/>
                </a:lnTo>
                <a:cubicBezTo>
                  <a:pt x="212343" y="417475"/>
                  <a:pt x="245681" y="280315"/>
                  <a:pt x="359028" y="166967"/>
                </a:cubicBezTo>
                <a:cubicBezTo>
                  <a:pt x="420941" y="105055"/>
                  <a:pt x="484758" y="66002"/>
                  <a:pt x="540956" y="43142"/>
                </a:cubicBezTo>
                <a:close/>
                <a:moveTo>
                  <a:pt x="740669" y="12"/>
                </a:moveTo>
                <a:cubicBezTo>
                  <a:pt x="751697" y="161"/>
                  <a:pt x="759555" y="1708"/>
                  <a:pt x="762889" y="5042"/>
                </a:cubicBezTo>
                <a:cubicBezTo>
                  <a:pt x="777176" y="18377"/>
                  <a:pt x="752411" y="94577"/>
                  <a:pt x="733361" y="167920"/>
                </a:cubicBezTo>
                <a:cubicBezTo>
                  <a:pt x="718121" y="141250"/>
                  <a:pt x="697166" y="114580"/>
                  <a:pt x="670496" y="87910"/>
                </a:cubicBezTo>
                <a:cubicBezTo>
                  <a:pt x="644779" y="62192"/>
                  <a:pt x="618108" y="41237"/>
                  <a:pt x="592391" y="25997"/>
                </a:cubicBezTo>
                <a:cubicBezTo>
                  <a:pt x="645970" y="11710"/>
                  <a:pt x="707585" y="-435"/>
                  <a:pt x="740669" y="12"/>
                </a:cubicBezTo>
                <a:close/>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34" name="Google Shape;102;p18"/>
          <p:cNvSpPr txBox="1"/>
          <p:nvPr>
            <p:custDataLst>
              <p:tags r:id="rId16"/>
            </p:custDataLst>
          </p:nvPr>
        </p:nvSpPr>
        <p:spPr>
          <a:xfrm>
            <a:off x="1188412" y="3723682"/>
            <a:ext cx="1695873"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800" dirty="0">
                <a:latin typeface="+mj-lt"/>
              </a:rPr>
              <a:t>L’appel de propositions comportant des critères de sélection sera lancé à l’échelle du </a:t>
            </a:r>
            <a:r>
              <a:rPr lang="fr-CA" sz="800" dirty="0" smtClean="0">
                <a:latin typeface="+mj-lt"/>
              </a:rPr>
              <a:t>GDC </a:t>
            </a:r>
            <a:r>
              <a:rPr lang="fr-CA" sz="800" dirty="0">
                <a:latin typeface="+mj-lt"/>
              </a:rPr>
              <a:t>au début de l’automne 2019.</a:t>
            </a:r>
          </a:p>
        </p:txBody>
      </p:sp>
      <p:sp>
        <p:nvSpPr>
          <p:cNvPr id="35" name="Google Shape;102;p18"/>
          <p:cNvSpPr txBox="1"/>
          <p:nvPr>
            <p:custDataLst>
              <p:tags r:id="rId17"/>
            </p:custDataLst>
          </p:nvPr>
        </p:nvSpPr>
        <p:spPr>
          <a:xfrm>
            <a:off x="2910334" y="4143506"/>
            <a:ext cx="1735654"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Font typeface="Source Code Pro"/>
              <a:buNone/>
            </a:pPr>
            <a:endParaRPr lang="en-CA" sz="1000">
              <a:latin typeface="+mj-lt"/>
            </a:endParaRPr>
          </a:p>
        </p:txBody>
      </p:sp>
      <p:sp>
        <p:nvSpPr>
          <p:cNvPr id="36" name="Google Shape;102;p18"/>
          <p:cNvSpPr txBox="1"/>
          <p:nvPr>
            <p:custDataLst>
              <p:tags r:id="rId18"/>
            </p:custDataLst>
          </p:nvPr>
        </p:nvSpPr>
        <p:spPr>
          <a:xfrm>
            <a:off x="4520851" y="4080831"/>
            <a:ext cx="2425776"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800" dirty="0">
                <a:latin typeface="+mj-lt"/>
              </a:rPr>
              <a:t>Les équipes de projet seront jumelées à des experts au début de 2020. Leurs membres bénéficieront d’une formation et d’un soutien continus aux étapes de conception et de réalisation de leurs expériences. </a:t>
            </a:r>
          </a:p>
        </p:txBody>
      </p:sp>
      <p:sp>
        <p:nvSpPr>
          <p:cNvPr id="37" name="Google Shape;102;p18"/>
          <p:cNvSpPr txBox="1"/>
          <p:nvPr>
            <p:custDataLst>
              <p:tags r:id="rId19"/>
            </p:custDataLst>
          </p:nvPr>
        </p:nvSpPr>
        <p:spPr>
          <a:xfrm>
            <a:off x="7011702" y="4080831"/>
            <a:ext cx="1577005"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800" dirty="0">
                <a:latin typeface="+mj-lt"/>
              </a:rPr>
              <a:t>Au printemps 2021, un rapport définitif au niveau du projet ainsi qu’un rapport à l’échelle de l’EO seront produits, et le projet fera l’objet d’une récapitulation.</a:t>
            </a:r>
          </a:p>
        </p:txBody>
      </p:sp>
      <p:sp>
        <p:nvSpPr>
          <p:cNvPr id="42" name="Google Shape;102;p18"/>
          <p:cNvSpPr txBox="1"/>
          <p:nvPr>
            <p:custDataLst>
              <p:tags r:id="rId20"/>
            </p:custDataLst>
          </p:nvPr>
        </p:nvSpPr>
        <p:spPr>
          <a:xfrm>
            <a:off x="3084787" y="3757252"/>
            <a:ext cx="1332786"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800" dirty="0">
                <a:latin typeface="+mj-lt"/>
              </a:rPr>
              <a:t>Les projets retenus seront évalués en fonction de divers facteurs, notamment la faisabilité, le niveau de soutien et la diversité.</a:t>
            </a:r>
          </a:p>
        </p:txBody>
      </p:sp>
      <p:sp>
        <p:nvSpPr>
          <p:cNvPr id="30" name="Shape">
            <a:extLst>
              <a:ext uri="{FF2B5EF4-FFF2-40B4-BE49-F238E27FC236}">
                <a16:creationId xmlns:a16="http://schemas.microsoft.com/office/drawing/2014/main" xmlns="" id="{0C8DC9E4-2D03-4D11-BC71-EFFB1E88902F}"/>
              </a:ext>
            </a:extLst>
          </p:cNvPr>
          <p:cNvSpPr/>
          <p:nvPr>
            <p:custDataLst>
              <p:tags r:id="rId21"/>
            </p:custDataLst>
          </p:nvPr>
        </p:nvSpPr>
        <p:spPr>
          <a:xfrm>
            <a:off x="7241163" y="2270871"/>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1"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rgbClr val="01AFD1"/>
          </a:solidFill>
          <a:ln>
            <a:noFill/>
          </a:ln>
        </p:spPr>
        <p:txBody>
          <a:bodyPr vert="horz" wrap="square" lIns="51435" tIns="25718" rIns="51435" bIns="25718" numCol="1" anchor="ctr" anchorCtr="0" compatLnSpc="1">
            <a:prstTxWarp prst="textNoShape">
              <a:avLst/>
            </a:prstTxWarp>
          </a:bodyPr>
          <a:lstStyle/>
          <a:p>
            <a:pPr algn="ctr">
              <a:buClrTx/>
              <a:buFontTx/>
              <a:buNone/>
            </a:pPr>
            <a:r>
              <a:rPr lang="fr-CA"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Printemps</a:t>
            </a:r>
          </a:p>
          <a:p>
            <a:pPr algn="ctr">
              <a:buClrTx/>
              <a:buFontTx/>
              <a:buNone/>
            </a:pPr>
            <a:r>
              <a:rPr lang="fr-CA" sz="1100" b="1" kern="1200" dirty="0">
                <a:solidFill>
                  <a:prstClr val="white"/>
                </a:solidFill>
                <a:effectLst>
                  <a:outerShdw blurRad="38100" dist="38100" dir="2700000" algn="tl">
                    <a:srgbClr val="000000">
                      <a:alpha val="43137"/>
                    </a:srgbClr>
                  </a:outerShdw>
                </a:effectLst>
                <a:latin typeface="Calibri" panose="020F0502020204030204"/>
              </a:rPr>
              <a:t>2021</a:t>
            </a:r>
            <a:endParaRPr lang="fr-CA" sz="1100" b="1" kern="1200" dirty="0">
              <a:solidFill>
                <a:prstClr val="white"/>
              </a:solidFill>
              <a:effectLst>
                <a:outerShdw blurRad="38100" dist="38100" dir="2700000" algn="tl">
                  <a:srgbClr val="000000">
                    <a:alpha val="43137"/>
                  </a:srgbClr>
                </a:outerShdw>
              </a:effectLst>
              <a:latin typeface="Calibri"/>
              <a:ea typeface="+mn-ea"/>
              <a:cs typeface="+mn-cs"/>
            </a:endParaRPr>
          </a:p>
        </p:txBody>
      </p:sp>
      <p:sp>
        <p:nvSpPr>
          <p:cNvPr id="38" name="Shape">
            <a:extLst>
              <a:ext uri="{FF2B5EF4-FFF2-40B4-BE49-F238E27FC236}">
                <a16:creationId xmlns:a16="http://schemas.microsoft.com/office/drawing/2014/main" xmlns="" id="{D59BCF28-991D-4C34-822A-091173546CB0}"/>
              </a:ext>
            </a:extLst>
          </p:cNvPr>
          <p:cNvSpPr/>
          <p:nvPr>
            <p:custDataLst>
              <p:tags r:id="rId22"/>
            </p:custDataLst>
          </p:nvPr>
        </p:nvSpPr>
        <p:spPr>
          <a:xfrm>
            <a:off x="7919857" y="1626202"/>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8" y="21121"/>
                </a:cubicBezTo>
                <a:cubicBezTo>
                  <a:pt x="8617" y="21434"/>
                  <a:pt x="9689" y="21600"/>
                  <a:pt x="10800" y="21600"/>
                </a:cubicBezTo>
                <a:cubicBezTo>
                  <a:pt x="16762" y="21600"/>
                  <a:pt x="21600" y="16767"/>
                  <a:pt x="21600" y="10797"/>
                </a:cubicBezTo>
                <a:cubicBezTo>
                  <a:pt x="21600" y="4833"/>
                  <a:pt x="16768" y="0"/>
                  <a:pt x="10800" y="0"/>
                </a:cubicBezTo>
                <a:close/>
              </a:path>
            </a:pathLst>
          </a:custGeom>
          <a:solidFill>
            <a:srgbClr val="01AFD1">
              <a:alpha val="50196"/>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40" name="TextBox 39">
            <a:extLst>
              <a:ext uri="{FF2B5EF4-FFF2-40B4-BE49-F238E27FC236}">
                <a16:creationId xmlns:a16="http://schemas.microsoft.com/office/drawing/2014/main" xmlns="" id="{96B7F1A9-6B08-4EFA-9E2A-95E678687FDE}"/>
              </a:ext>
            </a:extLst>
          </p:cNvPr>
          <p:cNvSpPr txBox="1"/>
          <p:nvPr>
            <p:custDataLst>
              <p:tags r:id="rId23"/>
            </p:custDataLst>
          </p:nvPr>
        </p:nvSpPr>
        <p:spPr>
          <a:xfrm>
            <a:off x="1242473" y="3296201"/>
            <a:ext cx="1751181" cy="430887"/>
          </a:xfrm>
          <a:prstGeom prst="rect">
            <a:avLst/>
          </a:prstGeom>
          <a:solidFill>
            <a:schemeClr val="bg1">
              <a:lumMod val="85000"/>
              <a:alpha val="91000"/>
            </a:schemeClr>
          </a:solidFill>
          <a:ln>
            <a:noFill/>
          </a:ln>
        </p:spPr>
        <p:txBody>
          <a:bodyPr wrap="square" lIns="0" rIns="0" rtlCol="0" anchor="b">
            <a:spAutoFit/>
          </a:bodyPr>
          <a:lstStyle/>
          <a:p>
            <a:pPr algn="ctr">
              <a:buClrTx/>
              <a:buFontTx/>
              <a:buNone/>
            </a:pPr>
            <a:r>
              <a:rPr lang="fr-CA" sz="1100" b="1" kern="1200" dirty="0">
                <a:latin typeface="Calibri" panose="020F0502020204030204"/>
                <a:ea typeface="+mn-ea"/>
                <a:cs typeface="+mn-cs"/>
              </a:rPr>
              <a:t>Phase de mobilisation et d’appel de propositions</a:t>
            </a:r>
          </a:p>
        </p:txBody>
      </p:sp>
      <p:sp>
        <p:nvSpPr>
          <p:cNvPr id="43" name="TextBox 42">
            <a:extLst>
              <a:ext uri="{FF2B5EF4-FFF2-40B4-BE49-F238E27FC236}">
                <a16:creationId xmlns:a16="http://schemas.microsoft.com/office/drawing/2014/main" xmlns="" id="{96B7F1A9-6B08-4EFA-9E2A-95E678687FDE}"/>
              </a:ext>
            </a:extLst>
          </p:cNvPr>
          <p:cNvSpPr txBox="1"/>
          <p:nvPr>
            <p:custDataLst>
              <p:tags r:id="rId24"/>
            </p:custDataLst>
          </p:nvPr>
        </p:nvSpPr>
        <p:spPr>
          <a:xfrm>
            <a:off x="3150089" y="3495642"/>
            <a:ext cx="1286502" cy="261610"/>
          </a:xfrm>
          <a:prstGeom prst="rect">
            <a:avLst/>
          </a:prstGeom>
          <a:solidFill>
            <a:schemeClr val="bg1">
              <a:lumMod val="85000"/>
              <a:alpha val="91000"/>
            </a:schemeClr>
          </a:solidFill>
          <a:ln>
            <a:noFill/>
          </a:ln>
        </p:spPr>
        <p:txBody>
          <a:bodyPr wrap="square" lIns="0" rIns="0" rtlCol="0" anchor="b">
            <a:spAutoFit/>
          </a:bodyPr>
          <a:lstStyle/>
          <a:p>
            <a:pPr algn="ctr">
              <a:buClrTx/>
              <a:buFontTx/>
              <a:buNone/>
            </a:pPr>
            <a:r>
              <a:rPr lang="fr-CA" sz="1100" b="1" kern="1200" dirty="0">
                <a:latin typeface="Calibri" panose="020F0502020204030204"/>
                <a:ea typeface="+mn-ea"/>
                <a:cs typeface="+mn-cs"/>
              </a:rPr>
              <a:t>Sélection </a:t>
            </a:r>
            <a:r>
              <a:rPr lang="fr-CA" sz="1100" b="1" kern="1200" dirty="0" smtClean="0">
                <a:latin typeface="Calibri" panose="020F0502020204030204"/>
                <a:ea typeface="+mn-ea"/>
                <a:cs typeface="+mn-cs"/>
              </a:rPr>
              <a:t>de </a:t>
            </a:r>
            <a:r>
              <a:rPr lang="fr-CA" sz="1100" b="1" kern="1200" dirty="0">
                <a:latin typeface="Calibri" panose="020F0502020204030204"/>
                <a:ea typeface="+mn-ea"/>
                <a:cs typeface="+mn-cs"/>
              </a:rPr>
              <a:t>projet</a:t>
            </a:r>
          </a:p>
        </p:txBody>
      </p:sp>
      <p:sp>
        <p:nvSpPr>
          <p:cNvPr id="44" name="TextBox 43">
            <a:extLst>
              <a:ext uri="{FF2B5EF4-FFF2-40B4-BE49-F238E27FC236}">
                <a16:creationId xmlns:a16="http://schemas.microsoft.com/office/drawing/2014/main" xmlns="" id="{96B7F1A9-6B08-4EFA-9E2A-95E678687FDE}"/>
              </a:ext>
            </a:extLst>
          </p:cNvPr>
          <p:cNvSpPr txBox="1"/>
          <p:nvPr>
            <p:custDataLst>
              <p:tags r:id="rId25"/>
            </p:custDataLst>
          </p:nvPr>
        </p:nvSpPr>
        <p:spPr>
          <a:xfrm>
            <a:off x="4591172" y="3328404"/>
            <a:ext cx="2345912" cy="430887"/>
          </a:xfrm>
          <a:prstGeom prst="rect">
            <a:avLst/>
          </a:prstGeom>
          <a:solidFill>
            <a:schemeClr val="bg1">
              <a:lumMod val="85000"/>
              <a:alpha val="91000"/>
            </a:schemeClr>
          </a:solidFill>
          <a:ln>
            <a:noFill/>
          </a:ln>
        </p:spPr>
        <p:txBody>
          <a:bodyPr wrap="square" lIns="0" rIns="0" rtlCol="0" anchor="b">
            <a:spAutoFit/>
          </a:bodyPr>
          <a:lstStyle/>
          <a:p>
            <a:pPr algn="ctr">
              <a:buClrTx/>
              <a:buFontTx/>
              <a:buNone/>
            </a:pPr>
            <a:r>
              <a:rPr lang="fr-CA" sz="1100" b="1" kern="1200" dirty="0">
                <a:latin typeface="Calibri" panose="020F0502020204030204"/>
                <a:ea typeface="+mn-ea"/>
                <a:cs typeface="+mn-cs"/>
              </a:rPr>
              <a:t>Conception et réalisation des expériences (1 an)</a:t>
            </a:r>
          </a:p>
        </p:txBody>
      </p:sp>
      <p:sp>
        <p:nvSpPr>
          <p:cNvPr id="45" name="TextBox 44">
            <a:extLst>
              <a:ext uri="{FF2B5EF4-FFF2-40B4-BE49-F238E27FC236}">
                <a16:creationId xmlns:a16="http://schemas.microsoft.com/office/drawing/2014/main" xmlns="" id="{96B7F1A9-6B08-4EFA-9E2A-95E678687FDE}"/>
              </a:ext>
            </a:extLst>
          </p:cNvPr>
          <p:cNvSpPr txBox="1"/>
          <p:nvPr>
            <p:custDataLst>
              <p:tags r:id="rId26"/>
            </p:custDataLst>
          </p:nvPr>
        </p:nvSpPr>
        <p:spPr>
          <a:xfrm>
            <a:off x="7060521" y="3341006"/>
            <a:ext cx="1362349" cy="430887"/>
          </a:xfrm>
          <a:prstGeom prst="rect">
            <a:avLst/>
          </a:prstGeom>
          <a:solidFill>
            <a:schemeClr val="bg1">
              <a:lumMod val="85000"/>
              <a:alpha val="91000"/>
            </a:schemeClr>
          </a:solidFill>
          <a:ln>
            <a:noFill/>
          </a:ln>
        </p:spPr>
        <p:txBody>
          <a:bodyPr wrap="square" lIns="0" rIns="0" rtlCol="0" anchor="b">
            <a:spAutoFit/>
          </a:bodyPr>
          <a:lstStyle/>
          <a:p>
            <a:pPr algn="ctr">
              <a:buClrTx/>
              <a:buFontTx/>
              <a:buNone/>
            </a:pPr>
            <a:r>
              <a:rPr lang="fr-CA" sz="1100" b="1" kern="1200" dirty="0">
                <a:latin typeface="Calibri" panose="020F0502020204030204"/>
                <a:ea typeface="+mn-ea"/>
                <a:cs typeface="+mn-cs"/>
              </a:rPr>
              <a:t>Résultats et récapitulation</a:t>
            </a:r>
          </a:p>
        </p:txBody>
      </p:sp>
      <p:sp>
        <p:nvSpPr>
          <p:cNvPr id="46" name="Freeform 45"/>
          <p:cNvSpPr>
            <a:spLocks noEditPoints="1"/>
          </p:cNvSpPr>
          <p:nvPr>
            <p:custDataLst>
              <p:tags r:id="rId27"/>
            </p:custDataLst>
          </p:nvPr>
        </p:nvSpPr>
        <p:spPr bwMode="auto">
          <a:xfrm>
            <a:off x="8147492" y="1906373"/>
            <a:ext cx="571500" cy="491853"/>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rgbClr val="000000">
              <a:alpha val="4902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7" name="Shape">
            <a:extLst>
              <a:ext uri="{FF2B5EF4-FFF2-40B4-BE49-F238E27FC236}">
                <a16:creationId xmlns:a16="http://schemas.microsoft.com/office/drawing/2014/main" xmlns="" id="{75BD7334-9545-49FC-B53B-224C877E58EF}"/>
              </a:ext>
            </a:extLst>
          </p:cNvPr>
          <p:cNvSpPr/>
          <p:nvPr>
            <p:custDataLst>
              <p:tags r:id="rId28"/>
            </p:custDataLst>
          </p:nvPr>
        </p:nvSpPr>
        <p:spPr>
          <a:xfrm>
            <a:off x="6565573" y="1635226"/>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1" y="21121"/>
                </a:cubicBezTo>
                <a:cubicBezTo>
                  <a:pt x="14974" y="17578"/>
                  <a:pt x="17700" y="14768"/>
                  <a:pt x="21198" y="13689"/>
                </a:cubicBezTo>
                <a:cubicBezTo>
                  <a:pt x="21453" y="12770"/>
                  <a:pt x="21600" y="11806"/>
                  <a:pt x="21600" y="10803"/>
                </a:cubicBezTo>
                <a:cubicBezTo>
                  <a:pt x="21600" y="4833"/>
                  <a:pt x="16762" y="0"/>
                  <a:pt x="10800" y="0"/>
                </a:cubicBezTo>
                <a:close/>
              </a:path>
            </a:pathLst>
          </a:custGeom>
          <a:solidFill>
            <a:srgbClr val="9C26B0">
              <a:alpha val="47843"/>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8" name="Freeform: Shape 50">
            <a:extLst>
              <a:ext uri="{FF2B5EF4-FFF2-40B4-BE49-F238E27FC236}">
                <a16:creationId xmlns:a16="http://schemas.microsoft.com/office/drawing/2014/main" xmlns="" id="{B0FBB121-DBB6-48E7-8FC1-190C7632E401}"/>
              </a:ext>
            </a:extLst>
          </p:cNvPr>
          <p:cNvSpPr/>
          <p:nvPr>
            <p:custDataLst>
              <p:tags r:id="rId29"/>
            </p:custDataLst>
          </p:nvPr>
        </p:nvSpPr>
        <p:spPr>
          <a:xfrm>
            <a:off x="6843023" y="1913753"/>
            <a:ext cx="439124" cy="490139"/>
          </a:xfrm>
          <a:custGeom>
            <a:avLst/>
            <a:gdLst>
              <a:gd name="connsiteX0" fmla="*/ 341293 w 682688"/>
              <a:gd name="connsiteY0" fmla="*/ 553403 h 762000"/>
              <a:gd name="connsiteX1" fmla="*/ 249853 w 682688"/>
              <a:gd name="connsiteY1" fmla="*/ 588645 h 762000"/>
              <a:gd name="connsiteX2" fmla="*/ 338436 w 682688"/>
              <a:gd name="connsiteY2" fmla="*/ 723900 h 762000"/>
              <a:gd name="connsiteX3" fmla="*/ 427018 w 682688"/>
              <a:gd name="connsiteY3" fmla="*/ 586740 h 762000"/>
              <a:gd name="connsiteX4" fmla="*/ 341293 w 682688"/>
              <a:gd name="connsiteY4" fmla="*/ 553403 h 762000"/>
              <a:gd name="connsiteX5" fmla="*/ 445116 w 682688"/>
              <a:gd name="connsiteY5" fmla="*/ 498158 h 762000"/>
              <a:gd name="connsiteX6" fmla="*/ 420351 w 682688"/>
              <a:gd name="connsiteY6" fmla="*/ 512445 h 762000"/>
              <a:gd name="connsiteX7" fmla="*/ 386061 w 682688"/>
              <a:gd name="connsiteY7" fmla="*/ 531495 h 762000"/>
              <a:gd name="connsiteX8" fmla="*/ 436543 w 682688"/>
              <a:gd name="connsiteY8" fmla="*/ 550545 h 762000"/>
              <a:gd name="connsiteX9" fmla="*/ 445116 w 682688"/>
              <a:gd name="connsiteY9" fmla="*/ 498158 h 762000"/>
              <a:gd name="connsiteX10" fmla="*/ 231756 w 682688"/>
              <a:gd name="connsiteY10" fmla="*/ 494348 h 762000"/>
              <a:gd name="connsiteX11" fmla="*/ 241281 w 682688"/>
              <a:gd name="connsiteY11" fmla="*/ 551498 h 762000"/>
              <a:gd name="connsiteX12" fmla="*/ 296526 w 682688"/>
              <a:gd name="connsiteY12" fmla="*/ 531495 h 762000"/>
              <a:gd name="connsiteX13" fmla="*/ 263188 w 682688"/>
              <a:gd name="connsiteY13" fmla="*/ 513398 h 762000"/>
              <a:gd name="connsiteX14" fmla="*/ 231756 w 682688"/>
              <a:gd name="connsiteY14" fmla="*/ 494348 h 762000"/>
              <a:gd name="connsiteX15" fmla="*/ 564178 w 682688"/>
              <a:gd name="connsiteY15" fmla="*/ 409575 h 762000"/>
              <a:gd name="connsiteX16" fmla="*/ 487026 w 682688"/>
              <a:gd name="connsiteY16" fmla="*/ 470535 h 762000"/>
              <a:gd name="connsiteX17" fmla="*/ 473691 w 682688"/>
              <a:gd name="connsiteY17" fmla="*/ 561023 h 762000"/>
              <a:gd name="connsiteX18" fmla="*/ 567036 w 682688"/>
              <a:gd name="connsiteY18" fmla="*/ 574358 h 762000"/>
              <a:gd name="connsiteX19" fmla="*/ 635616 w 682688"/>
              <a:gd name="connsiteY19" fmla="*/ 552450 h 762000"/>
              <a:gd name="connsiteX20" fmla="*/ 564178 w 682688"/>
              <a:gd name="connsiteY20" fmla="*/ 409575 h 762000"/>
              <a:gd name="connsiteX21" fmla="*/ 118408 w 682688"/>
              <a:gd name="connsiteY21" fmla="*/ 409575 h 762000"/>
              <a:gd name="connsiteX22" fmla="*/ 46971 w 682688"/>
              <a:gd name="connsiteY22" fmla="*/ 552450 h 762000"/>
              <a:gd name="connsiteX23" fmla="*/ 115551 w 682688"/>
              <a:gd name="connsiteY23" fmla="*/ 574358 h 762000"/>
              <a:gd name="connsiteX24" fmla="*/ 204133 w 682688"/>
              <a:gd name="connsiteY24" fmla="*/ 561975 h 762000"/>
              <a:gd name="connsiteX25" fmla="*/ 189846 w 682688"/>
              <a:gd name="connsiteY25" fmla="*/ 466725 h 762000"/>
              <a:gd name="connsiteX26" fmla="*/ 118408 w 682688"/>
              <a:gd name="connsiteY26" fmla="*/ 409575 h 762000"/>
              <a:gd name="connsiteX27" fmla="*/ 186988 w 682688"/>
              <a:gd name="connsiteY27" fmla="*/ 348615 h 762000"/>
              <a:gd name="connsiteX28" fmla="*/ 146031 w 682688"/>
              <a:gd name="connsiteY28" fmla="*/ 382905 h 762000"/>
              <a:gd name="connsiteX29" fmla="*/ 186988 w 682688"/>
              <a:gd name="connsiteY29" fmla="*/ 417195 h 762000"/>
              <a:gd name="connsiteX30" fmla="*/ 186036 w 682688"/>
              <a:gd name="connsiteY30" fmla="*/ 381000 h 762000"/>
              <a:gd name="connsiteX31" fmla="*/ 186988 w 682688"/>
              <a:gd name="connsiteY31" fmla="*/ 348615 h 762000"/>
              <a:gd name="connsiteX32" fmla="*/ 489883 w 682688"/>
              <a:gd name="connsiteY32" fmla="*/ 344805 h 762000"/>
              <a:gd name="connsiteX33" fmla="*/ 490836 w 682688"/>
              <a:gd name="connsiteY33" fmla="*/ 381953 h 762000"/>
              <a:gd name="connsiteX34" fmla="*/ 489883 w 682688"/>
              <a:gd name="connsiteY34" fmla="*/ 421958 h 762000"/>
              <a:gd name="connsiteX35" fmla="*/ 536556 w 682688"/>
              <a:gd name="connsiteY35" fmla="*/ 383858 h 762000"/>
              <a:gd name="connsiteX36" fmla="*/ 489883 w 682688"/>
              <a:gd name="connsiteY36" fmla="*/ 344805 h 762000"/>
              <a:gd name="connsiteX37" fmla="*/ 338436 w 682688"/>
              <a:gd name="connsiteY37" fmla="*/ 323850 h 762000"/>
              <a:gd name="connsiteX38" fmla="*/ 395586 w 682688"/>
              <a:gd name="connsiteY38" fmla="*/ 381000 h 762000"/>
              <a:gd name="connsiteX39" fmla="*/ 338436 w 682688"/>
              <a:gd name="connsiteY39" fmla="*/ 438150 h 762000"/>
              <a:gd name="connsiteX40" fmla="*/ 281286 w 682688"/>
              <a:gd name="connsiteY40" fmla="*/ 381000 h 762000"/>
              <a:gd name="connsiteX41" fmla="*/ 338436 w 682688"/>
              <a:gd name="connsiteY41" fmla="*/ 323850 h 762000"/>
              <a:gd name="connsiteX42" fmla="*/ 341293 w 682688"/>
              <a:gd name="connsiteY42" fmla="*/ 253365 h 762000"/>
              <a:gd name="connsiteX43" fmla="*/ 287001 w 682688"/>
              <a:gd name="connsiteY43" fmla="*/ 281940 h 762000"/>
              <a:gd name="connsiteX44" fmla="*/ 226041 w 682688"/>
              <a:gd name="connsiteY44" fmla="*/ 320040 h 762000"/>
              <a:gd name="connsiteX45" fmla="*/ 224136 w 682688"/>
              <a:gd name="connsiteY45" fmla="*/ 381000 h 762000"/>
              <a:gd name="connsiteX46" fmla="*/ 226041 w 682688"/>
              <a:gd name="connsiteY46" fmla="*/ 445770 h 762000"/>
              <a:gd name="connsiteX47" fmla="*/ 281286 w 682688"/>
              <a:gd name="connsiteY47" fmla="*/ 480060 h 762000"/>
              <a:gd name="connsiteX48" fmla="*/ 341293 w 682688"/>
              <a:gd name="connsiteY48" fmla="*/ 511493 h 762000"/>
              <a:gd name="connsiteX49" fmla="*/ 401301 w 682688"/>
              <a:gd name="connsiteY49" fmla="*/ 480060 h 762000"/>
              <a:gd name="connsiteX50" fmla="*/ 449878 w 682688"/>
              <a:gd name="connsiteY50" fmla="*/ 449580 h 762000"/>
              <a:gd name="connsiteX51" fmla="*/ 452736 w 682688"/>
              <a:gd name="connsiteY51" fmla="*/ 381000 h 762000"/>
              <a:gd name="connsiteX52" fmla="*/ 450831 w 682688"/>
              <a:gd name="connsiteY52" fmla="*/ 316230 h 762000"/>
              <a:gd name="connsiteX53" fmla="*/ 395586 w 682688"/>
              <a:gd name="connsiteY53" fmla="*/ 281940 h 762000"/>
              <a:gd name="connsiteX54" fmla="*/ 341293 w 682688"/>
              <a:gd name="connsiteY54" fmla="*/ 253365 h 762000"/>
              <a:gd name="connsiteX55" fmla="*/ 436543 w 682688"/>
              <a:gd name="connsiteY55" fmla="*/ 213360 h 762000"/>
              <a:gd name="connsiteX56" fmla="*/ 385108 w 682688"/>
              <a:gd name="connsiteY56" fmla="*/ 232410 h 762000"/>
              <a:gd name="connsiteX57" fmla="*/ 414636 w 682688"/>
              <a:gd name="connsiteY57" fmla="*/ 248602 h 762000"/>
              <a:gd name="connsiteX58" fmla="*/ 446068 w 682688"/>
              <a:gd name="connsiteY58" fmla="*/ 267653 h 762000"/>
              <a:gd name="connsiteX59" fmla="*/ 436543 w 682688"/>
              <a:gd name="connsiteY59" fmla="*/ 213360 h 762000"/>
              <a:gd name="connsiteX60" fmla="*/ 240328 w 682688"/>
              <a:gd name="connsiteY60" fmla="*/ 211455 h 762000"/>
              <a:gd name="connsiteX61" fmla="*/ 230803 w 682688"/>
              <a:gd name="connsiteY61" fmla="*/ 271463 h 762000"/>
              <a:gd name="connsiteX62" fmla="*/ 266998 w 682688"/>
              <a:gd name="connsiteY62" fmla="*/ 248602 h 762000"/>
              <a:gd name="connsiteX63" fmla="*/ 296526 w 682688"/>
              <a:gd name="connsiteY63" fmla="*/ 232410 h 762000"/>
              <a:gd name="connsiteX64" fmla="*/ 240328 w 682688"/>
              <a:gd name="connsiteY64" fmla="*/ 211455 h 762000"/>
              <a:gd name="connsiteX65" fmla="*/ 571798 w 682688"/>
              <a:gd name="connsiteY65" fmla="*/ 187643 h 762000"/>
              <a:gd name="connsiteX66" fmla="*/ 472738 w 682688"/>
              <a:gd name="connsiteY66" fmla="*/ 201930 h 762000"/>
              <a:gd name="connsiteX67" fmla="*/ 487026 w 682688"/>
              <a:gd name="connsiteY67" fmla="*/ 295275 h 762000"/>
              <a:gd name="connsiteX68" fmla="*/ 564178 w 682688"/>
              <a:gd name="connsiteY68" fmla="*/ 357188 h 762000"/>
              <a:gd name="connsiteX69" fmla="*/ 640378 w 682688"/>
              <a:gd name="connsiteY69" fmla="*/ 209550 h 762000"/>
              <a:gd name="connsiteX70" fmla="*/ 571798 w 682688"/>
              <a:gd name="connsiteY70" fmla="*/ 187643 h 762000"/>
              <a:gd name="connsiteX71" fmla="*/ 109836 w 682688"/>
              <a:gd name="connsiteY71" fmla="*/ 187643 h 762000"/>
              <a:gd name="connsiteX72" fmla="*/ 41256 w 682688"/>
              <a:gd name="connsiteY72" fmla="*/ 209550 h 762000"/>
              <a:gd name="connsiteX73" fmla="*/ 117456 w 682688"/>
              <a:gd name="connsiteY73" fmla="*/ 357188 h 762000"/>
              <a:gd name="connsiteX74" fmla="*/ 188893 w 682688"/>
              <a:gd name="connsiteY74" fmla="*/ 299085 h 762000"/>
              <a:gd name="connsiteX75" fmla="*/ 203181 w 682688"/>
              <a:gd name="connsiteY75" fmla="*/ 200978 h 762000"/>
              <a:gd name="connsiteX76" fmla="*/ 109836 w 682688"/>
              <a:gd name="connsiteY76" fmla="*/ 187643 h 762000"/>
              <a:gd name="connsiteX77" fmla="*/ 338436 w 682688"/>
              <a:gd name="connsiteY77" fmla="*/ 38100 h 762000"/>
              <a:gd name="connsiteX78" fmla="*/ 249853 w 682688"/>
              <a:gd name="connsiteY78" fmla="*/ 174308 h 762000"/>
              <a:gd name="connsiteX79" fmla="*/ 341293 w 682688"/>
              <a:gd name="connsiteY79" fmla="*/ 210503 h 762000"/>
              <a:gd name="connsiteX80" fmla="*/ 427971 w 682688"/>
              <a:gd name="connsiteY80" fmla="*/ 176213 h 762000"/>
              <a:gd name="connsiteX81" fmla="*/ 338436 w 682688"/>
              <a:gd name="connsiteY81" fmla="*/ 38100 h 762000"/>
              <a:gd name="connsiteX82" fmla="*/ 338436 w 682688"/>
              <a:gd name="connsiteY82" fmla="*/ 0 h 762000"/>
              <a:gd name="connsiteX83" fmla="*/ 464166 w 682688"/>
              <a:gd name="connsiteY83" fmla="*/ 165735 h 762000"/>
              <a:gd name="connsiteX84" fmla="*/ 571798 w 682688"/>
              <a:gd name="connsiteY84" fmla="*/ 149543 h 762000"/>
              <a:gd name="connsiteX85" fmla="*/ 673716 w 682688"/>
              <a:gd name="connsiteY85" fmla="*/ 190500 h 762000"/>
              <a:gd name="connsiteX86" fmla="*/ 590848 w 682688"/>
              <a:gd name="connsiteY86" fmla="*/ 384810 h 762000"/>
              <a:gd name="connsiteX87" fmla="*/ 668001 w 682688"/>
              <a:gd name="connsiteY87" fmla="*/ 572453 h 762000"/>
              <a:gd name="connsiteX88" fmla="*/ 566083 w 682688"/>
              <a:gd name="connsiteY88" fmla="*/ 613410 h 762000"/>
              <a:gd name="connsiteX89" fmla="*/ 463213 w 682688"/>
              <a:gd name="connsiteY89" fmla="*/ 598170 h 762000"/>
              <a:gd name="connsiteX90" fmla="*/ 338436 w 682688"/>
              <a:gd name="connsiteY90" fmla="*/ 762000 h 762000"/>
              <a:gd name="connsiteX91" fmla="*/ 213658 w 682688"/>
              <a:gd name="connsiteY91" fmla="*/ 598170 h 762000"/>
              <a:gd name="connsiteX92" fmla="*/ 115551 w 682688"/>
              <a:gd name="connsiteY92" fmla="*/ 611505 h 762000"/>
              <a:gd name="connsiteX93" fmla="*/ 13633 w 682688"/>
              <a:gd name="connsiteY93" fmla="*/ 570548 h 762000"/>
              <a:gd name="connsiteX94" fmla="*/ 90786 w 682688"/>
              <a:gd name="connsiteY94" fmla="*/ 382905 h 762000"/>
              <a:gd name="connsiteX95" fmla="*/ 8871 w 682688"/>
              <a:gd name="connsiteY95" fmla="*/ 189548 h 762000"/>
              <a:gd name="connsiteX96" fmla="*/ 110788 w 682688"/>
              <a:gd name="connsiteY96" fmla="*/ 148590 h 762000"/>
              <a:gd name="connsiteX97" fmla="*/ 213658 w 682688"/>
              <a:gd name="connsiteY97" fmla="*/ 163830 h 762000"/>
              <a:gd name="connsiteX98" fmla="*/ 338436 w 682688"/>
              <a:gd name="connsiteY98"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2688" h="762000">
                <a:moveTo>
                  <a:pt x="341293" y="553403"/>
                </a:moveTo>
                <a:cubicBezTo>
                  <a:pt x="309861" y="567690"/>
                  <a:pt x="279381" y="579120"/>
                  <a:pt x="249853" y="588645"/>
                </a:cubicBezTo>
                <a:cubicBezTo>
                  <a:pt x="273666" y="674370"/>
                  <a:pt x="309861" y="723900"/>
                  <a:pt x="338436" y="723900"/>
                </a:cubicBezTo>
                <a:cubicBezTo>
                  <a:pt x="367011" y="723900"/>
                  <a:pt x="403206" y="674370"/>
                  <a:pt x="427018" y="586740"/>
                </a:cubicBezTo>
                <a:cubicBezTo>
                  <a:pt x="399396" y="578168"/>
                  <a:pt x="370821" y="566738"/>
                  <a:pt x="341293" y="553403"/>
                </a:cubicBezTo>
                <a:close/>
                <a:moveTo>
                  <a:pt x="445116" y="498158"/>
                </a:moveTo>
                <a:cubicBezTo>
                  <a:pt x="437496" y="502920"/>
                  <a:pt x="428923" y="507683"/>
                  <a:pt x="420351" y="512445"/>
                </a:cubicBezTo>
                <a:cubicBezTo>
                  <a:pt x="408921" y="519113"/>
                  <a:pt x="397491" y="525780"/>
                  <a:pt x="386061" y="531495"/>
                </a:cubicBezTo>
                <a:cubicBezTo>
                  <a:pt x="403206" y="539115"/>
                  <a:pt x="420351" y="544830"/>
                  <a:pt x="436543" y="550545"/>
                </a:cubicBezTo>
                <a:cubicBezTo>
                  <a:pt x="439401" y="534353"/>
                  <a:pt x="442258" y="516255"/>
                  <a:pt x="445116" y="498158"/>
                </a:cubicBezTo>
                <a:close/>
                <a:moveTo>
                  <a:pt x="231756" y="494348"/>
                </a:moveTo>
                <a:cubicBezTo>
                  <a:pt x="234613" y="514350"/>
                  <a:pt x="237471" y="533400"/>
                  <a:pt x="241281" y="551498"/>
                </a:cubicBezTo>
                <a:cubicBezTo>
                  <a:pt x="259378" y="545783"/>
                  <a:pt x="277476" y="539115"/>
                  <a:pt x="296526" y="531495"/>
                </a:cubicBezTo>
                <a:cubicBezTo>
                  <a:pt x="285096" y="525780"/>
                  <a:pt x="273666" y="519113"/>
                  <a:pt x="263188" y="513398"/>
                </a:cubicBezTo>
                <a:cubicBezTo>
                  <a:pt x="251758" y="506730"/>
                  <a:pt x="242233" y="501015"/>
                  <a:pt x="231756" y="494348"/>
                </a:cubicBezTo>
                <a:close/>
                <a:moveTo>
                  <a:pt x="564178" y="409575"/>
                </a:moveTo>
                <a:cubicBezTo>
                  <a:pt x="541318" y="430530"/>
                  <a:pt x="515601" y="450533"/>
                  <a:pt x="487026" y="470535"/>
                </a:cubicBezTo>
                <a:cubicBezTo>
                  <a:pt x="484168" y="502920"/>
                  <a:pt x="479406" y="532448"/>
                  <a:pt x="473691" y="561023"/>
                </a:cubicBezTo>
                <a:cubicBezTo>
                  <a:pt x="507028" y="569595"/>
                  <a:pt x="539413" y="574358"/>
                  <a:pt x="567036" y="574358"/>
                </a:cubicBezTo>
                <a:cubicBezTo>
                  <a:pt x="602278" y="574358"/>
                  <a:pt x="627043" y="566738"/>
                  <a:pt x="635616" y="552450"/>
                </a:cubicBezTo>
                <a:cubicBezTo>
                  <a:pt x="649903" y="527685"/>
                  <a:pt x="625138" y="472440"/>
                  <a:pt x="564178" y="409575"/>
                </a:cubicBezTo>
                <a:close/>
                <a:moveTo>
                  <a:pt x="118408" y="409575"/>
                </a:moveTo>
                <a:cubicBezTo>
                  <a:pt x="57448" y="472440"/>
                  <a:pt x="32683" y="527685"/>
                  <a:pt x="46971" y="552450"/>
                </a:cubicBezTo>
                <a:cubicBezTo>
                  <a:pt x="54591" y="565785"/>
                  <a:pt x="80308" y="574358"/>
                  <a:pt x="115551" y="574358"/>
                </a:cubicBezTo>
                <a:cubicBezTo>
                  <a:pt x="142221" y="574358"/>
                  <a:pt x="172701" y="570548"/>
                  <a:pt x="204133" y="561975"/>
                </a:cubicBezTo>
                <a:cubicBezTo>
                  <a:pt x="197466" y="532448"/>
                  <a:pt x="192703" y="500063"/>
                  <a:pt x="189846" y="466725"/>
                </a:cubicBezTo>
                <a:cubicBezTo>
                  <a:pt x="164128" y="447675"/>
                  <a:pt x="140316" y="428625"/>
                  <a:pt x="118408" y="409575"/>
                </a:cubicBezTo>
                <a:close/>
                <a:moveTo>
                  <a:pt x="186988" y="348615"/>
                </a:moveTo>
                <a:cubicBezTo>
                  <a:pt x="172701" y="360045"/>
                  <a:pt x="158413" y="371475"/>
                  <a:pt x="146031" y="382905"/>
                </a:cubicBezTo>
                <a:cubicBezTo>
                  <a:pt x="158413" y="394335"/>
                  <a:pt x="171748" y="405765"/>
                  <a:pt x="186988" y="417195"/>
                </a:cubicBezTo>
                <a:cubicBezTo>
                  <a:pt x="186036" y="405765"/>
                  <a:pt x="186036" y="393383"/>
                  <a:pt x="186036" y="381000"/>
                </a:cubicBezTo>
                <a:cubicBezTo>
                  <a:pt x="186036" y="369570"/>
                  <a:pt x="186988" y="359093"/>
                  <a:pt x="186988" y="348615"/>
                </a:cubicBezTo>
                <a:close/>
                <a:moveTo>
                  <a:pt x="489883" y="344805"/>
                </a:moveTo>
                <a:cubicBezTo>
                  <a:pt x="490836" y="356235"/>
                  <a:pt x="490836" y="368618"/>
                  <a:pt x="490836" y="381953"/>
                </a:cubicBezTo>
                <a:cubicBezTo>
                  <a:pt x="490836" y="395288"/>
                  <a:pt x="490836" y="408623"/>
                  <a:pt x="489883" y="421958"/>
                </a:cubicBezTo>
                <a:cubicBezTo>
                  <a:pt x="507028" y="409575"/>
                  <a:pt x="522268" y="396240"/>
                  <a:pt x="536556" y="383858"/>
                </a:cubicBezTo>
                <a:cubicBezTo>
                  <a:pt x="522268" y="370523"/>
                  <a:pt x="507028" y="358140"/>
                  <a:pt x="489883" y="344805"/>
                </a:cubicBezTo>
                <a:close/>
                <a:moveTo>
                  <a:pt x="338436" y="323850"/>
                </a:moveTo>
                <a:cubicBezTo>
                  <a:pt x="369999" y="323850"/>
                  <a:pt x="395586" y="349437"/>
                  <a:pt x="395586" y="381000"/>
                </a:cubicBezTo>
                <a:cubicBezTo>
                  <a:pt x="395586" y="412563"/>
                  <a:pt x="369999" y="438150"/>
                  <a:pt x="338436" y="438150"/>
                </a:cubicBezTo>
                <a:cubicBezTo>
                  <a:pt x="306873" y="438150"/>
                  <a:pt x="281286" y="412563"/>
                  <a:pt x="281286" y="381000"/>
                </a:cubicBezTo>
                <a:cubicBezTo>
                  <a:pt x="281286" y="349437"/>
                  <a:pt x="306873" y="323850"/>
                  <a:pt x="338436" y="323850"/>
                </a:cubicBezTo>
                <a:close/>
                <a:moveTo>
                  <a:pt x="341293" y="253365"/>
                </a:moveTo>
                <a:cubicBezTo>
                  <a:pt x="323196" y="261938"/>
                  <a:pt x="305098" y="271463"/>
                  <a:pt x="287001" y="281940"/>
                </a:cubicBezTo>
                <a:cubicBezTo>
                  <a:pt x="265093" y="294323"/>
                  <a:pt x="245091" y="306705"/>
                  <a:pt x="226041" y="320040"/>
                </a:cubicBezTo>
                <a:cubicBezTo>
                  <a:pt x="225088" y="340043"/>
                  <a:pt x="224136" y="360045"/>
                  <a:pt x="224136" y="381000"/>
                </a:cubicBezTo>
                <a:cubicBezTo>
                  <a:pt x="224136" y="403860"/>
                  <a:pt x="224136" y="424815"/>
                  <a:pt x="226041" y="445770"/>
                </a:cubicBezTo>
                <a:cubicBezTo>
                  <a:pt x="243186" y="457200"/>
                  <a:pt x="262236" y="468630"/>
                  <a:pt x="281286" y="480060"/>
                </a:cubicBezTo>
                <a:cubicBezTo>
                  <a:pt x="301288" y="491490"/>
                  <a:pt x="321291" y="501968"/>
                  <a:pt x="341293" y="511493"/>
                </a:cubicBezTo>
                <a:cubicBezTo>
                  <a:pt x="361296" y="501968"/>
                  <a:pt x="381298" y="491490"/>
                  <a:pt x="401301" y="480060"/>
                </a:cubicBezTo>
                <a:cubicBezTo>
                  <a:pt x="418446" y="469583"/>
                  <a:pt x="434638" y="460058"/>
                  <a:pt x="449878" y="449580"/>
                </a:cubicBezTo>
                <a:cubicBezTo>
                  <a:pt x="451783" y="427673"/>
                  <a:pt x="452736" y="404813"/>
                  <a:pt x="452736" y="381000"/>
                </a:cubicBezTo>
                <a:cubicBezTo>
                  <a:pt x="452736" y="358140"/>
                  <a:pt x="452736" y="337185"/>
                  <a:pt x="450831" y="316230"/>
                </a:cubicBezTo>
                <a:cubicBezTo>
                  <a:pt x="433686" y="304800"/>
                  <a:pt x="414636" y="293370"/>
                  <a:pt x="395586" y="281940"/>
                </a:cubicBezTo>
                <a:cubicBezTo>
                  <a:pt x="377488" y="271463"/>
                  <a:pt x="359391" y="261938"/>
                  <a:pt x="341293" y="253365"/>
                </a:cubicBezTo>
                <a:close/>
                <a:moveTo>
                  <a:pt x="436543" y="213360"/>
                </a:moveTo>
                <a:cubicBezTo>
                  <a:pt x="419398" y="219075"/>
                  <a:pt x="402253" y="224790"/>
                  <a:pt x="385108" y="232410"/>
                </a:cubicBezTo>
                <a:cubicBezTo>
                  <a:pt x="395586" y="238125"/>
                  <a:pt x="405111" y="243840"/>
                  <a:pt x="414636" y="248602"/>
                </a:cubicBezTo>
                <a:cubicBezTo>
                  <a:pt x="426066" y="255270"/>
                  <a:pt x="435591" y="260985"/>
                  <a:pt x="446068" y="267653"/>
                </a:cubicBezTo>
                <a:cubicBezTo>
                  <a:pt x="443211" y="248602"/>
                  <a:pt x="440353" y="230505"/>
                  <a:pt x="436543" y="213360"/>
                </a:cubicBezTo>
                <a:close/>
                <a:moveTo>
                  <a:pt x="240328" y="211455"/>
                </a:moveTo>
                <a:cubicBezTo>
                  <a:pt x="236518" y="230505"/>
                  <a:pt x="233661" y="250508"/>
                  <a:pt x="230803" y="271463"/>
                </a:cubicBezTo>
                <a:cubicBezTo>
                  <a:pt x="243186" y="263843"/>
                  <a:pt x="255568" y="256223"/>
                  <a:pt x="266998" y="248602"/>
                </a:cubicBezTo>
                <a:cubicBezTo>
                  <a:pt x="276523" y="242888"/>
                  <a:pt x="287001" y="237173"/>
                  <a:pt x="296526" y="232410"/>
                </a:cubicBezTo>
                <a:cubicBezTo>
                  <a:pt x="277476" y="224790"/>
                  <a:pt x="258426" y="217170"/>
                  <a:pt x="240328" y="211455"/>
                </a:cubicBezTo>
                <a:close/>
                <a:moveTo>
                  <a:pt x="571798" y="187643"/>
                </a:moveTo>
                <a:cubicBezTo>
                  <a:pt x="543223" y="187643"/>
                  <a:pt x="508933" y="192405"/>
                  <a:pt x="472738" y="201930"/>
                </a:cubicBezTo>
                <a:cubicBezTo>
                  <a:pt x="479406" y="231458"/>
                  <a:pt x="484168" y="262890"/>
                  <a:pt x="487026" y="295275"/>
                </a:cubicBezTo>
                <a:cubicBezTo>
                  <a:pt x="515601" y="315278"/>
                  <a:pt x="541318" y="336233"/>
                  <a:pt x="564178" y="357188"/>
                </a:cubicBezTo>
                <a:cubicBezTo>
                  <a:pt x="628948" y="292418"/>
                  <a:pt x="654666" y="234315"/>
                  <a:pt x="640378" y="209550"/>
                </a:cubicBezTo>
                <a:cubicBezTo>
                  <a:pt x="632758" y="196215"/>
                  <a:pt x="607041" y="187643"/>
                  <a:pt x="571798" y="187643"/>
                </a:cubicBezTo>
                <a:close/>
                <a:moveTo>
                  <a:pt x="109836" y="187643"/>
                </a:moveTo>
                <a:cubicBezTo>
                  <a:pt x="74593" y="187643"/>
                  <a:pt x="49828" y="195263"/>
                  <a:pt x="41256" y="209550"/>
                </a:cubicBezTo>
                <a:cubicBezTo>
                  <a:pt x="26968" y="234315"/>
                  <a:pt x="53638" y="292418"/>
                  <a:pt x="117456" y="357188"/>
                </a:cubicBezTo>
                <a:cubicBezTo>
                  <a:pt x="138411" y="337185"/>
                  <a:pt x="162223" y="318135"/>
                  <a:pt x="188893" y="299085"/>
                </a:cubicBezTo>
                <a:cubicBezTo>
                  <a:pt x="191751" y="264795"/>
                  <a:pt x="196513" y="231458"/>
                  <a:pt x="203181" y="200978"/>
                </a:cubicBezTo>
                <a:cubicBezTo>
                  <a:pt x="168891" y="192405"/>
                  <a:pt x="137458" y="187643"/>
                  <a:pt x="109836" y="187643"/>
                </a:cubicBezTo>
                <a:close/>
                <a:moveTo>
                  <a:pt x="338436" y="38100"/>
                </a:moveTo>
                <a:cubicBezTo>
                  <a:pt x="309861" y="38100"/>
                  <a:pt x="273666" y="87630"/>
                  <a:pt x="249853" y="174308"/>
                </a:cubicBezTo>
                <a:cubicBezTo>
                  <a:pt x="279381" y="183833"/>
                  <a:pt x="309861" y="196215"/>
                  <a:pt x="341293" y="210503"/>
                </a:cubicBezTo>
                <a:cubicBezTo>
                  <a:pt x="370821" y="197168"/>
                  <a:pt x="400348" y="185738"/>
                  <a:pt x="427971" y="176213"/>
                </a:cubicBezTo>
                <a:cubicBezTo>
                  <a:pt x="404158" y="88582"/>
                  <a:pt x="367011" y="38100"/>
                  <a:pt x="338436" y="38100"/>
                </a:cubicBezTo>
                <a:close/>
                <a:moveTo>
                  <a:pt x="338436" y="0"/>
                </a:moveTo>
                <a:cubicBezTo>
                  <a:pt x="390823" y="0"/>
                  <a:pt x="436543" y="65723"/>
                  <a:pt x="464166" y="165735"/>
                </a:cubicBezTo>
                <a:cubicBezTo>
                  <a:pt x="504171" y="155258"/>
                  <a:pt x="540366" y="149543"/>
                  <a:pt x="571798" y="149543"/>
                </a:cubicBezTo>
                <a:cubicBezTo>
                  <a:pt x="621328" y="149543"/>
                  <a:pt x="657523" y="162878"/>
                  <a:pt x="673716" y="190500"/>
                </a:cubicBezTo>
                <a:cubicBezTo>
                  <a:pt x="700386" y="236220"/>
                  <a:pt x="666096" y="309563"/>
                  <a:pt x="590848" y="384810"/>
                </a:cubicBezTo>
                <a:cubicBezTo>
                  <a:pt x="661333" y="457200"/>
                  <a:pt x="693718" y="527685"/>
                  <a:pt x="668001" y="572453"/>
                </a:cubicBezTo>
                <a:cubicBezTo>
                  <a:pt x="651808" y="600075"/>
                  <a:pt x="615613" y="613410"/>
                  <a:pt x="566083" y="613410"/>
                </a:cubicBezTo>
                <a:cubicBezTo>
                  <a:pt x="535603" y="613410"/>
                  <a:pt x="501313" y="607695"/>
                  <a:pt x="463213" y="598170"/>
                </a:cubicBezTo>
                <a:cubicBezTo>
                  <a:pt x="436543" y="697230"/>
                  <a:pt x="389871" y="762000"/>
                  <a:pt x="338436" y="762000"/>
                </a:cubicBezTo>
                <a:cubicBezTo>
                  <a:pt x="287001" y="762000"/>
                  <a:pt x="241281" y="697230"/>
                  <a:pt x="213658" y="598170"/>
                </a:cubicBezTo>
                <a:cubicBezTo>
                  <a:pt x="177463" y="606743"/>
                  <a:pt x="144126" y="611505"/>
                  <a:pt x="115551" y="611505"/>
                </a:cubicBezTo>
                <a:cubicBezTo>
                  <a:pt x="66021" y="611505"/>
                  <a:pt x="29826" y="598170"/>
                  <a:pt x="13633" y="570548"/>
                </a:cubicBezTo>
                <a:cubicBezTo>
                  <a:pt x="-12084" y="525780"/>
                  <a:pt x="20301" y="455295"/>
                  <a:pt x="90786" y="382905"/>
                </a:cubicBezTo>
                <a:cubicBezTo>
                  <a:pt x="17443" y="308610"/>
                  <a:pt x="-17799" y="235268"/>
                  <a:pt x="8871" y="189548"/>
                </a:cubicBezTo>
                <a:cubicBezTo>
                  <a:pt x="25063" y="161925"/>
                  <a:pt x="61258" y="148590"/>
                  <a:pt x="110788" y="148590"/>
                </a:cubicBezTo>
                <a:cubicBezTo>
                  <a:pt x="141268" y="148590"/>
                  <a:pt x="175558" y="154305"/>
                  <a:pt x="213658" y="163830"/>
                </a:cubicBezTo>
                <a:cubicBezTo>
                  <a:pt x="240328" y="64770"/>
                  <a:pt x="287001" y="0"/>
                  <a:pt x="338436" y="0"/>
                </a:cubicBezTo>
                <a:close/>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48" name="Freeform 47"/>
          <p:cNvSpPr>
            <a:spLocks noEditPoints="1"/>
          </p:cNvSpPr>
          <p:nvPr>
            <p:custDataLst>
              <p:tags r:id="rId30"/>
            </p:custDataLst>
          </p:nvPr>
        </p:nvSpPr>
        <p:spPr bwMode="auto">
          <a:xfrm>
            <a:off x="5455733" y="1919480"/>
            <a:ext cx="502442" cy="413725"/>
          </a:xfrm>
          <a:custGeom>
            <a:avLst/>
            <a:gdLst>
              <a:gd name="T0" fmla="*/ 400 w 404"/>
              <a:gd name="T1" fmla="*/ 4 h 318"/>
              <a:gd name="T2" fmla="*/ 390 w 404"/>
              <a:gd name="T3" fmla="*/ 0 h 318"/>
              <a:gd name="T4" fmla="*/ 14 w 404"/>
              <a:gd name="T5" fmla="*/ 0 h 318"/>
              <a:gd name="T6" fmla="*/ 4 w 404"/>
              <a:gd name="T7" fmla="*/ 4 h 318"/>
              <a:gd name="T8" fmla="*/ 0 w 404"/>
              <a:gd name="T9" fmla="*/ 15 h 318"/>
              <a:gd name="T10" fmla="*/ 0 w 404"/>
              <a:gd name="T11" fmla="*/ 72 h 318"/>
              <a:gd name="T12" fmla="*/ 4 w 404"/>
              <a:gd name="T13" fmla="*/ 82 h 318"/>
              <a:gd name="T14" fmla="*/ 14 w 404"/>
              <a:gd name="T15" fmla="*/ 87 h 318"/>
              <a:gd name="T16" fmla="*/ 390 w 404"/>
              <a:gd name="T17" fmla="*/ 87 h 318"/>
              <a:gd name="T18" fmla="*/ 400 w 404"/>
              <a:gd name="T19" fmla="*/ 82 h 318"/>
              <a:gd name="T20" fmla="*/ 404 w 404"/>
              <a:gd name="T21" fmla="*/ 72 h 318"/>
              <a:gd name="T22" fmla="*/ 404 w 404"/>
              <a:gd name="T23" fmla="*/ 15 h 318"/>
              <a:gd name="T24" fmla="*/ 400 w 404"/>
              <a:gd name="T25" fmla="*/ 4 h 318"/>
              <a:gd name="T26" fmla="*/ 400 w 404"/>
              <a:gd name="T27" fmla="*/ 120 h 318"/>
              <a:gd name="T28" fmla="*/ 390 w 404"/>
              <a:gd name="T29" fmla="*/ 116 h 318"/>
              <a:gd name="T30" fmla="*/ 14 w 404"/>
              <a:gd name="T31" fmla="*/ 116 h 318"/>
              <a:gd name="T32" fmla="*/ 4 w 404"/>
              <a:gd name="T33" fmla="*/ 120 h 318"/>
              <a:gd name="T34" fmla="*/ 0 w 404"/>
              <a:gd name="T35" fmla="*/ 130 h 318"/>
              <a:gd name="T36" fmla="*/ 0 w 404"/>
              <a:gd name="T37" fmla="*/ 188 h 318"/>
              <a:gd name="T38" fmla="*/ 4 w 404"/>
              <a:gd name="T39" fmla="*/ 198 h 318"/>
              <a:gd name="T40" fmla="*/ 14 w 404"/>
              <a:gd name="T41" fmla="*/ 202 h 318"/>
              <a:gd name="T42" fmla="*/ 390 w 404"/>
              <a:gd name="T43" fmla="*/ 202 h 318"/>
              <a:gd name="T44" fmla="*/ 400 w 404"/>
              <a:gd name="T45" fmla="*/ 198 h 318"/>
              <a:gd name="T46" fmla="*/ 404 w 404"/>
              <a:gd name="T47" fmla="*/ 188 h 318"/>
              <a:gd name="T48" fmla="*/ 404 w 404"/>
              <a:gd name="T49" fmla="*/ 130 h 318"/>
              <a:gd name="T50" fmla="*/ 400 w 404"/>
              <a:gd name="T51" fmla="*/ 120 h 318"/>
              <a:gd name="T52" fmla="*/ 400 w 404"/>
              <a:gd name="T53" fmla="*/ 235 h 318"/>
              <a:gd name="T54" fmla="*/ 390 w 404"/>
              <a:gd name="T55" fmla="*/ 231 h 318"/>
              <a:gd name="T56" fmla="*/ 14 w 404"/>
              <a:gd name="T57" fmla="*/ 231 h 318"/>
              <a:gd name="T58" fmla="*/ 4 w 404"/>
              <a:gd name="T59" fmla="*/ 235 h 318"/>
              <a:gd name="T60" fmla="*/ 0 w 404"/>
              <a:gd name="T61" fmla="*/ 246 h 318"/>
              <a:gd name="T62" fmla="*/ 0 w 404"/>
              <a:gd name="T63" fmla="*/ 303 h 318"/>
              <a:gd name="T64" fmla="*/ 4 w 404"/>
              <a:gd name="T65" fmla="*/ 313 h 318"/>
              <a:gd name="T66" fmla="*/ 14 w 404"/>
              <a:gd name="T67" fmla="*/ 318 h 318"/>
              <a:gd name="T68" fmla="*/ 390 w 404"/>
              <a:gd name="T69" fmla="*/ 318 h 318"/>
              <a:gd name="T70" fmla="*/ 400 w 404"/>
              <a:gd name="T71" fmla="*/ 313 h 318"/>
              <a:gd name="T72" fmla="*/ 404 w 404"/>
              <a:gd name="T73" fmla="*/ 303 h 318"/>
              <a:gd name="T74" fmla="*/ 404 w 404"/>
              <a:gd name="T75" fmla="*/ 246 h 318"/>
              <a:gd name="T76" fmla="*/ 400 w 404"/>
              <a:gd name="T77" fmla="*/ 235 h 318"/>
              <a:gd name="T78" fmla="*/ 289 w 404"/>
              <a:gd name="T79" fmla="*/ 29 h 318"/>
              <a:gd name="T80" fmla="*/ 375 w 404"/>
              <a:gd name="T81" fmla="*/ 29 h 318"/>
              <a:gd name="T82" fmla="*/ 375 w 404"/>
              <a:gd name="T83" fmla="*/ 58 h 318"/>
              <a:gd name="T84" fmla="*/ 289 w 404"/>
              <a:gd name="T85" fmla="*/ 58 h 318"/>
              <a:gd name="T86" fmla="*/ 289 w 404"/>
              <a:gd name="T87" fmla="*/ 29 h 318"/>
              <a:gd name="T88" fmla="*/ 144 w 404"/>
              <a:gd name="T89" fmla="*/ 145 h 318"/>
              <a:gd name="T90" fmla="*/ 375 w 404"/>
              <a:gd name="T91" fmla="*/ 145 h 318"/>
              <a:gd name="T92" fmla="*/ 375 w 404"/>
              <a:gd name="T93" fmla="*/ 173 h 318"/>
              <a:gd name="T94" fmla="*/ 144 w 404"/>
              <a:gd name="T95" fmla="*/ 173 h 318"/>
              <a:gd name="T96" fmla="*/ 144 w 404"/>
              <a:gd name="T97" fmla="*/ 145 h 318"/>
              <a:gd name="T98" fmla="*/ 231 w 404"/>
              <a:gd name="T99" fmla="*/ 260 h 318"/>
              <a:gd name="T100" fmla="*/ 375 w 404"/>
              <a:gd name="T101" fmla="*/ 260 h 318"/>
              <a:gd name="T102" fmla="*/ 375 w 404"/>
              <a:gd name="T103" fmla="*/ 289 h 318"/>
              <a:gd name="T104" fmla="*/ 231 w 404"/>
              <a:gd name="T105" fmla="*/ 289 h 318"/>
              <a:gd name="T106" fmla="*/ 231 w 404"/>
              <a:gd name="T107" fmla="*/ 2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3" h="318">
                <a:moveTo>
                  <a:pt x="400" y="4"/>
                </a:moveTo>
                <a:cubicBezTo>
                  <a:pt x="397" y="2"/>
                  <a:pt x="393" y="0"/>
                  <a:pt x="390" y="0"/>
                </a:cubicBezTo>
                <a:cubicBezTo>
                  <a:pt x="14" y="0"/>
                  <a:pt x="14" y="0"/>
                  <a:pt x="14" y="0"/>
                </a:cubicBezTo>
                <a:cubicBezTo>
                  <a:pt x="10" y="0"/>
                  <a:pt x="7" y="2"/>
                  <a:pt x="4" y="4"/>
                </a:cubicBezTo>
                <a:cubicBezTo>
                  <a:pt x="1" y="7"/>
                  <a:pt x="0" y="11"/>
                  <a:pt x="0" y="15"/>
                </a:cubicBezTo>
                <a:cubicBezTo>
                  <a:pt x="0" y="72"/>
                  <a:pt x="0" y="72"/>
                  <a:pt x="0" y="72"/>
                </a:cubicBezTo>
                <a:cubicBezTo>
                  <a:pt x="0" y="76"/>
                  <a:pt x="1" y="80"/>
                  <a:pt x="4" y="82"/>
                </a:cubicBezTo>
                <a:cubicBezTo>
                  <a:pt x="7" y="85"/>
                  <a:pt x="10" y="87"/>
                  <a:pt x="14" y="87"/>
                </a:cubicBezTo>
                <a:cubicBezTo>
                  <a:pt x="390" y="87"/>
                  <a:pt x="390" y="87"/>
                  <a:pt x="390" y="87"/>
                </a:cubicBezTo>
                <a:cubicBezTo>
                  <a:pt x="393" y="87"/>
                  <a:pt x="397" y="85"/>
                  <a:pt x="400" y="82"/>
                </a:cubicBezTo>
                <a:cubicBezTo>
                  <a:pt x="403" y="80"/>
                  <a:pt x="404" y="76"/>
                  <a:pt x="404" y="72"/>
                </a:cubicBezTo>
                <a:cubicBezTo>
                  <a:pt x="404" y="15"/>
                  <a:pt x="404" y="15"/>
                  <a:pt x="404" y="15"/>
                </a:cubicBezTo>
                <a:cubicBezTo>
                  <a:pt x="404" y="11"/>
                  <a:pt x="403" y="7"/>
                  <a:pt x="400" y="4"/>
                </a:cubicBezTo>
                <a:close/>
                <a:moveTo>
                  <a:pt x="400" y="120"/>
                </a:moveTo>
                <a:cubicBezTo>
                  <a:pt x="397" y="117"/>
                  <a:pt x="393" y="116"/>
                  <a:pt x="390" y="116"/>
                </a:cubicBezTo>
                <a:cubicBezTo>
                  <a:pt x="14" y="116"/>
                  <a:pt x="14" y="116"/>
                  <a:pt x="14" y="116"/>
                </a:cubicBezTo>
                <a:cubicBezTo>
                  <a:pt x="10" y="116"/>
                  <a:pt x="7" y="117"/>
                  <a:pt x="4" y="120"/>
                </a:cubicBezTo>
                <a:cubicBezTo>
                  <a:pt x="1" y="123"/>
                  <a:pt x="0" y="126"/>
                  <a:pt x="0" y="130"/>
                </a:cubicBezTo>
                <a:cubicBezTo>
                  <a:pt x="0" y="188"/>
                  <a:pt x="0" y="188"/>
                  <a:pt x="0" y="188"/>
                </a:cubicBezTo>
                <a:cubicBezTo>
                  <a:pt x="0" y="192"/>
                  <a:pt x="1" y="195"/>
                  <a:pt x="4" y="198"/>
                </a:cubicBezTo>
                <a:cubicBezTo>
                  <a:pt x="7" y="201"/>
                  <a:pt x="10" y="202"/>
                  <a:pt x="14" y="202"/>
                </a:cubicBezTo>
                <a:cubicBezTo>
                  <a:pt x="390" y="202"/>
                  <a:pt x="390" y="202"/>
                  <a:pt x="390" y="202"/>
                </a:cubicBezTo>
                <a:cubicBezTo>
                  <a:pt x="393" y="202"/>
                  <a:pt x="397" y="201"/>
                  <a:pt x="400" y="198"/>
                </a:cubicBezTo>
                <a:cubicBezTo>
                  <a:pt x="403" y="195"/>
                  <a:pt x="404" y="192"/>
                  <a:pt x="404" y="188"/>
                </a:cubicBezTo>
                <a:cubicBezTo>
                  <a:pt x="404" y="130"/>
                  <a:pt x="404" y="130"/>
                  <a:pt x="404" y="130"/>
                </a:cubicBezTo>
                <a:cubicBezTo>
                  <a:pt x="404" y="126"/>
                  <a:pt x="403" y="123"/>
                  <a:pt x="400" y="120"/>
                </a:cubicBezTo>
                <a:close/>
                <a:moveTo>
                  <a:pt x="400" y="235"/>
                </a:moveTo>
                <a:cubicBezTo>
                  <a:pt x="397" y="233"/>
                  <a:pt x="393" y="231"/>
                  <a:pt x="390" y="231"/>
                </a:cubicBezTo>
                <a:cubicBezTo>
                  <a:pt x="14" y="231"/>
                  <a:pt x="14" y="231"/>
                  <a:pt x="14" y="231"/>
                </a:cubicBezTo>
                <a:cubicBezTo>
                  <a:pt x="10" y="231"/>
                  <a:pt x="7" y="233"/>
                  <a:pt x="4" y="235"/>
                </a:cubicBezTo>
                <a:cubicBezTo>
                  <a:pt x="1" y="238"/>
                  <a:pt x="0" y="242"/>
                  <a:pt x="0" y="246"/>
                </a:cubicBezTo>
                <a:cubicBezTo>
                  <a:pt x="0" y="303"/>
                  <a:pt x="0" y="303"/>
                  <a:pt x="0" y="303"/>
                </a:cubicBezTo>
                <a:cubicBezTo>
                  <a:pt x="0" y="307"/>
                  <a:pt x="1" y="311"/>
                  <a:pt x="4" y="313"/>
                </a:cubicBezTo>
                <a:cubicBezTo>
                  <a:pt x="7" y="316"/>
                  <a:pt x="10" y="318"/>
                  <a:pt x="14" y="318"/>
                </a:cubicBezTo>
                <a:cubicBezTo>
                  <a:pt x="390" y="318"/>
                  <a:pt x="390" y="318"/>
                  <a:pt x="390" y="318"/>
                </a:cubicBezTo>
                <a:cubicBezTo>
                  <a:pt x="393" y="318"/>
                  <a:pt x="397" y="316"/>
                  <a:pt x="400" y="313"/>
                </a:cubicBezTo>
                <a:cubicBezTo>
                  <a:pt x="403" y="311"/>
                  <a:pt x="404" y="307"/>
                  <a:pt x="404" y="303"/>
                </a:cubicBezTo>
                <a:cubicBezTo>
                  <a:pt x="404" y="246"/>
                  <a:pt x="404" y="246"/>
                  <a:pt x="404" y="246"/>
                </a:cubicBezTo>
                <a:cubicBezTo>
                  <a:pt x="404" y="242"/>
                  <a:pt x="403" y="238"/>
                  <a:pt x="400" y="235"/>
                </a:cubicBezTo>
                <a:close/>
                <a:moveTo>
                  <a:pt x="289" y="29"/>
                </a:moveTo>
                <a:cubicBezTo>
                  <a:pt x="375" y="29"/>
                  <a:pt x="375" y="29"/>
                  <a:pt x="375" y="29"/>
                </a:cubicBezTo>
                <a:cubicBezTo>
                  <a:pt x="375" y="58"/>
                  <a:pt x="375" y="58"/>
                  <a:pt x="375" y="58"/>
                </a:cubicBezTo>
                <a:cubicBezTo>
                  <a:pt x="289" y="58"/>
                  <a:pt x="289" y="58"/>
                  <a:pt x="289" y="58"/>
                </a:cubicBezTo>
                <a:lnTo>
                  <a:pt x="289" y="29"/>
                </a:lnTo>
                <a:close/>
                <a:moveTo>
                  <a:pt x="144" y="145"/>
                </a:moveTo>
                <a:cubicBezTo>
                  <a:pt x="375" y="145"/>
                  <a:pt x="375" y="145"/>
                  <a:pt x="375" y="145"/>
                </a:cubicBezTo>
                <a:cubicBezTo>
                  <a:pt x="375" y="173"/>
                  <a:pt x="375" y="173"/>
                  <a:pt x="375" y="173"/>
                </a:cubicBezTo>
                <a:cubicBezTo>
                  <a:pt x="144" y="173"/>
                  <a:pt x="144" y="173"/>
                  <a:pt x="144" y="173"/>
                </a:cubicBezTo>
                <a:lnTo>
                  <a:pt x="144" y="145"/>
                </a:lnTo>
                <a:close/>
                <a:moveTo>
                  <a:pt x="231" y="260"/>
                </a:moveTo>
                <a:cubicBezTo>
                  <a:pt x="375" y="260"/>
                  <a:pt x="375" y="260"/>
                  <a:pt x="375" y="260"/>
                </a:cubicBezTo>
                <a:cubicBezTo>
                  <a:pt x="375" y="289"/>
                  <a:pt x="375" y="289"/>
                  <a:pt x="375" y="289"/>
                </a:cubicBezTo>
                <a:cubicBezTo>
                  <a:pt x="231" y="289"/>
                  <a:pt x="231" y="289"/>
                  <a:pt x="231" y="289"/>
                </a:cubicBezTo>
                <a:lnTo>
                  <a:pt x="231" y="26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1" name="Freeform 50"/>
          <p:cNvSpPr>
            <a:spLocks noEditPoints="1"/>
          </p:cNvSpPr>
          <p:nvPr>
            <p:custDataLst>
              <p:tags r:id="rId31"/>
            </p:custDataLst>
          </p:nvPr>
        </p:nvSpPr>
        <p:spPr bwMode="auto">
          <a:xfrm>
            <a:off x="4160205" y="1931557"/>
            <a:ext cx="450727" cy="413108"/>
          </a:xfrm>
          <a:custGeom>
            <a:avLst/>
            <a:gdLst>
              <a:gd name="T0" fmla="*/ 171 w 171"/>
              <a:gd name="T1" fmla="*/ 26 h 145"/>
              <a:gd name="T2" fmla="*/ 169 w 171"/>
              <a:gd name="T3" fmla="*/ 20 h 145"/>
              <a:gd name="T4" fmla="*/ 157 w 171"/>
              <a:gd name="T5" fmla="*/ 9 h 145"/>
              <a:gd name="T6" fmla="*/ 151 w 171"/>
              <a:gd name="T7" fmla="*/ 7 h 145"/>
              <a:gd name="T8" fmla="*/ 146 w 171"/>
              <a:gd name="T9" fmla="*/ 9 h 145"/>
              <a:gd name="T10" fmla="*/ 79 w 171"/>
              <a:gd name="T11" fmla="*/ 76 h 145"/>
              <a:gd name="T12" fmla="*/ 52 w 171"/>
              <a:gd name="T13" fmla="*/ 48 h 145"/>
              <a:gd name="T14" fmla="*/ 46 w 171"/>
              <a:gd name="T15" fmla="*/ 46 h 145"/>
              <a:gd name="T16" fmla="*/ 40 w 171"/>
              <a:gd name="T17" fmla="*/ 48 h 145"/>
              <a:gd name="T18" fmla="*/ 29 w 171"/>
              <a:gd name="T19" fmla="*/ 60 h 145"/>
              <a:gd name="T20" fmla="*/ 27 w 171"/>
              <a:gd name="T21" fmla="*/ 66 h 145"/>
              <a:gd name="T22" fmla="*/ 29 w 171"/>
              <a:gd name="T23" fmla="*/ 71 h 145"/>
              <a:gd name="T24" fmla="*/ 73 w 171"/>
              <a:gd name="T25" fmla="*/ 116 h 145"/>
              <a:gd name="T26" fmla="*/ 79 w 171"/>
              <a:gd name="T27" fmla="*/ 118 h 145"/>
              <a:gd name="T28" fmla="*/ 85 w 171"/>
              <a:gd name="T29" fmla="*/ 116 h 145"/>
              <a:gd name="T30" fmla="*/ 169 w 171"/>
              <a:gd name="T31" fmla="*/ 32 h 145"/>
              <a:gd name="T32" fmla="*/ 171 w 171"/>
              <a:gd name="T33" fmla="*/ 26 h 145"/>
              <a:gd name="T34" fmla="*/ 143 w 171"/>
              <a:gd name="T35" fmla="*/ 79 h 145"/>
              <a:gd name="T36" fmla="*/ 142 w 171"/>
              <a:gd name="T37" fmla="*/ 79 h 145"/>
              <a:gd name="T38" fmla="*/ 139 w 171"/>
              <a:gd name="T39" fmla="*/ 80 h 145"/>
              <a:gd name="T40" fmla="*/ 133 w 171"/>
              <a:gd name="T41" fmla="*/ 87 h 145"/>
              <a:gd name="T42" fmla="*/ 132 w 171"/>
              <a:gd name="T43" fmla="*/ 89 h 145"/>
              <a:gd name="T44" fmla="*/ 132 w 171"/>
              <a:gd name="T45" fmla="*/ 115 h 145"/>
              <a:gd name="T46" fmla="*/ 127 w 171"/>
              <a:gd name="T47" fmla="*/ 127 h 145"/>
              <a:gd name="T48" fmla="*/ 115 w 171"/>
              <a:gd name="T49" fmla="*/ 131 h 145"/>
              <a:gd name="T50" fmla="*/ 30 w 171"/>
              <a:gd name="T51" fmla="*/ 131 h 145"/>
              <a:gd name="T52" fmla="*/ 18 w 171"/>
              <a:gd name="T53" fmla="*/ 127 h 145"/>
              <a:gd name="T54" fmla="*/ 13 w 171"/>
              <a:gd name="T55" fmla="*/ 115 h 145"/>
              <a:gd name="T56" fmla="*/ 13 w 171"/>
              <a:gd name="T57" fmla="*/ 30 h 145"/>
              <a:gd name="T58" fmla="*/ 18 w 171"/>
              <a:gd name="T59" fmla="*/ 18 h 145"/>
              <a:gd name="T60" fmla="*/ 30 w 171"/>
              <a:gd name="T61" fmla="*/ 13 h 145"/>
              <a:gd name="T62" fmla="*/ 115 w 171"/>
              <a:gd name="T63" fmla="*/ 13 h 145"/>
              <a:gd name="T64" fmla="*/ 120 w 171"/>
              <a:gd name="T65" fmla="*/ 14 h 145"/>
              <a:gd name="T66" fmla="*/ 121 w 171"/>
              <a:gd name="T67" fmla="*/ 14 h 145"/>
              <a:gd name="T68" fmla="*/ 123 w 171"/>
              <a:gd name="T69" fmla="*/ 13 h 145"/>
              <a:gd name="T70" fmla="*/ 128 w 171"/>
              <a:gd name="T71" fmla="*/ 8 h 145"/>
              <a:gd name="T72" fmla="*/ 129 w 171"/>
              <a:gd name="T73" fmla="*/ 5 h 145"/>
              <a:gd name="T74" fmla="*/ 127 w 171"/>
              <a:gd name="T75" fmla="*/ 3 h 145"/>
              <a:gd name="T76" fmla="*/ 115 w 171"/>
              <a:gd name="T77" fmla="*/ 0 h 145"/>
              <a:gd name="T78" fmla="*/ 30 w 171"/>
              <a:gd name="T79" fmla="*/ 0 h 145"/>
              <a:gd name="T80" fmla="*/ 9 w 171"/>
              <a:gd name="T81" fmla="*/ 9 h 145"/>
              <a:gd name="T82" fmla="*/ 0 w 171"/>
              <a:gd name="T83" fmla="*/ 30 h 145"/>
              <a:gd name="T84" fmla="*/ 0 w 171"/>
              <a:gd name="T85" fmla="*/ 115 h 145"/>
              <a:gd name="T86" fmla="*/ 9 w 171"/>
              <a:gd name="T87" fmla="*/ 136 h 145"/>
              <a:gd name="T88" fmla="*/ 30 w 171"/>
              <a:gd name="T89" fmla="*/ 145 h 145"/>
              <a:gd name="T90" fmla="*/ 115 w 171"/>
              <a:gd name="T91" fmla="*/ 145 h 145"/>
              <a:gd name="T92" fmla="*/ 136 w 171"/>
              <a:gd name="T93" fmla="*/ 136 h 145"/>
              <a:gd name="T94" fmla="*/ 145 w 171"/>
              <a:gd name="T95" fmla="*/ 115 h 145"/>
              <a:gd name="T96" fmla="*/ 145 w 171"/>
              <a:gd name="T97" fmla="*/ 82 h 145"/>
              <a:gd name="T98" fmla="*/ 143 w 171"/>
              <a:gd name="T99"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45">
                <a:moveTo>
                  <a:pt x="171" y="26"/>
                </a:moveTo>
                <a:cubicBezTo>
                  <a:pt x="171" y="24"/>
                  <a:pt x="170" y="22"/>
                  <a:pt x="169" y="20"/>
                </a:cubicBezTo>
                <a:cubicBezTo>
                  <a:pt x="157" y="9"/>
                  <a:pt x="157" y="9"/>
                  <a:pt x="157" y="9"/>
                </a:cubicBezTo>
                <a:cubicBezTo>
                  <a:pt x="156" y="7"/>
                  <a:pt x="154" y="7"/>
                  <a:pt x="151" y="7"/>
                </a:cubicBezTo>
                <a:cubicBezTo>
                  <a:pt x="149" y="7"/>
                  <a:pt x="147" y="7"/>
                  <a:pt x="146" y="9"/>
                </a:cubicBezTo>
                <a:cubicBezTo>
                  <a:pt x="79" y="76"/>
                  <a:pt x="79" y="76"/>
                  <a:pt x="79" y="76"/>
                </a:cubicBezTo>
                <a:cubicBezTo>
                  <a:pt x="52" y="48"/>
                  <a:pt x="52" y="48"/>
                  <a:pt x="52" y="48"/>
                </a:cubicBezTo>
                <a:cubicBezTo>
                  <a:pt x="50" y="47"/>
                  <a:pt x="49" y="46"/>
                  <a:pt x="46" y="46"/>
                </a:cubicBezTo>
                <a:cubicBezTo>
                  <a:pt x="44" y="46"/>
                  <a:pt x="42" y="47"/>
                  <a:pt x="40" y="48"/>
                </a:cubicBezTo>
                <a:cubicBezTo>
                  <a:pt x="29" y="60"/>
                  <a:pt x="29" y="60"/>
                  <a:pt x="29" y="60"/>
                </a:cubicBezTo>
                <a:cubicBezTo>
                  <a:pt x="27" y="61"/>
                  <a:pt x="27" y="63"/>
                  <a:pt x="27" y="66"/>
                </a:cubicBezTo>
                <a:cubicBezTo>
                  <a:pt x="27" y="68"/>
                  <a:pt x="27" y="70"/>
                  <a:pt x="29" y="71"/>
                </a:cubicBezTo>
                <a:cubicBezTo>
                  <a:pt x="73" y="116"/>
                  <a:pt x="73" y="116"/>
                  <a:pt x="73" y="116"/>
                </a:cubicBezTo>
                <a:cubicBezTo>
                  <a:pt x="75" y="117"/>
                  <a:pt x="77" y="118"/>
                  <a:pt x="79" y="118"/>
                </a:cubicBezTo>
                <a:cubicBezTo>
                  <a:pt x="81" y="118"/>
                  <a:pt x="83" y="117"/>
                  <a:pt x="85" y="116"/>
                </a:cubicBezTo>
                <a:cubicBezTo>
                  <a:pt x="169" y="32"/>
                  <a:pt x="169" y="32"/>
                  <a:pt x="169" y="32"/>
                </a:cubicBezTo>
                <a:cubicBezTo>
                  <a:pt x="170" y="30"/>
                  <a:pt x="171" y="28"/>
                  <a:pt x="171" y="26"/>
                </a:cubicBezTo>
                <a:close/>
                <a:moveTo>
                  <a:pt x="143" y="79"/>
                </a:moveTo>
                <a:cubicBezTo>
                  <a:pt x="142" y="79"/>
                  <a:pt x="142" y="79"/>
                  <a:pt x="142" y="79"/>
                </a:cubicBezTo>
                <a:cubicBezTo>
                  <a:pt x="139" y="80"/>
                  <a:pt x="139" y="80"/>
                  <a:pt x="139" y="80"/>
                </a:cubicBezTo>
                <a:cubicBezTo>
                  <a:pt x="133" y="87"/>
                  <a:pt x="133" y="87"/>
                  <a:pt x="133" y="87"/>
                </a:cubicBezTo>
                <a:cubicBezTo>
                  <a:pt x="132" y="89"/>
                  <a:pt x="132" y="89"/>
                  <a:pt x="132" y="89"/>
                </a:cubicBezTo>
                <a:cubicBezTo>
                  <a:pt x="132" y="115"/>
                  <a:pt x="132" y="115"/>
                  <a:pt x="132" y="115"/>
                </a:cubicBezTo>
                <a:cubicBezTo>
                  <a:pt x="132" y="119"/>
                  <a:pt x="130" y="123"/>
                  <a:pt x="127" y="127"/>
                </a:cubicBezTo>
                <a:cubicBezTo>
                  <a:pt x="124" y="130"/>
                  <a:pt x="120" y="131"/>
                  <a:pt x="115" y="131"/>
                </a:cubicBezTo>
                <a:cubicBezTo>
                  <a:pt x="30" y="131"/>
                  <a:pt x="30" y="131"/>
                  <a:pt x="30" y="131"/>
                </a:cubicBezTo>
                <a:cubicBezTo>
                  <a:pt x="25" y="131"/>
                  <a:pt x="21" y="130"/>
                  <a:pt x="18" y="127"/>
                </a:cubicBezTo>
                <a:cubicBezTo>
                  <a:pt x="15" y="123"/>
                  <a:pt x="13" y="119"/>
                  <a:pt x="13" y="115"/>
                </a:cubicBezTo>
                <a:cubicBezTo>
                  <a:pt x="13" y="30"/>
                  <a:pt x="13" y="30"/>
                  <a:pt x="13" y="30"/>
                </a:cubicBezTo>
                <a:cubicBezTo>
                  <a:pt x="13" y="25"/>
                  <a:pt x="15" y="21"/>
                  <a:pt x="18" y="18"/>
                </a:cubicBezTo>
                <a:cubicBezTo>
                  <a:pt x="21" y="15"/>
                  <a:pt x="25" y="13"/>
                  <a:pt x="30" y="13"/>
                </a:cubicBezTo>
                <a:cubicBezTo>
                  <a:pt x="115" y="13"/>
                  <a:pt x="115" y="13"/>
                  <a:pt x="115" y="13"/>
                </a:cubicBezTo>
                <a:cubicBezTo>
                  <a:pt x="117" y="13"/>
                  <a:pt x="118" y="13"/>
                  <a:pt x="120" y="14"/>
                </a:cubicBezTo>
                <a:cubicBezTo>
                  <a:pt x="121" y="14"/>
                  <a:pt x="121" y="14"/>
                  <a:pt x="121" y="14"/>
                </a:cubicBezTo>
                <a:cubicBezTo>
                  <a:pt x="123" y="13"/>
                  <a:pt x="123" y="13"/>
                  <a:pt x="123" y="13"/>
                </a:cubicBezTo>
                <a:cubicBezTo>
                  <a:pt x="128" y="8"/>
                  <a:pt x="128" y="8"/>
                  <a:pt x="128" y="8"/>
                </a:cubicBezTo>
                <a:cubicBezTo>
                  <a:pt x="129" y="5"/>
                  <a:pt x="129" y="5"/>
                  <a:pt x="129" y="5"/>
                </a:cubicBezTo>
                <a:cubicBezTo>
                  <a:pt x="127" y="3"/>
                  <a:pt x="127" y="3"/>
                  <a:pt x="127" y="3"/>
                </a:cubicBezTo>
                <a:cubicBezTo>
                  <a:pt x="124" y="1"/>
                  <a:pt x="120" y="0"/>
                  <a:pt x="115" y="0"/>
                </a:cubicBezTo>
                <a:cubicBezTo>
                  <a:pt x="30" y="0"/>
                  <a:pt x="30" y="0"/>
                  <a:pt x="30" y="0"/>
                </a:cubicBezTo>
                <a:cubicBezTo>
                  <a:pt x="22" y="0"/>
                  <a:pt x="15" y="3"/>
                  <a:pt x="9" y="9"/>
                </a:cubicBezTo>
                <a:cubicBezTo>
                  <a:pt x="3" y="14"/>
                  <a:pt x="0" y="21"/>
                  <a:pt x="0" y="30"/>
                </a:cubicBezTo>
                <a:cubicBezTo>
                  <a:pt x="0" y="115"/>
                  <a:pt x="0" y="115"/>
                  <a:pt x="0" y="115"/>
                </a:cubicBezTo>
                <a:cubicBezTo>
                  <a:pt x="0" y="123"/>
                  <a:pt x="3" y="130"/>
                  <a:pt x="9" y="136"/>
                </a:cubicBezTo>
                <a:cubicBezTo>
                  <a:pt x="15" y="142"/>
                  <a:pt x="22" y="145"/>
                  <a:pt x="30" y="145"/>
                </a:cubicBezTo>
                <a:cubicBezTo>
                  <a:pt x="115" y="145"/>
                  <a:pt x="115" y="145"/>
                  <a:pt x="115" y="145"/>
                </a:cubicBezTo>
                <a:cubicBezTo>
                  <a:pt x="123" y="145"/>
                  <a:pt x="130" y="142"/>
                  <a:pt x="136" y="136"/>
                </a:cubicBezTo>
                <a:cubicBezTo>
                  <a:pt x="142" y="130"/>
                  <a:pt x="145" y="123"/>
                  <a:pt x="145" y="115"/>
                </a:cubicBezTo>
                <a:cubicBezTo>
                  <a:pt x="145" y="82"/>
                  <a:pt x="145" y="82"/>
                  <a:pt x="145" y="82"/>
                </a:cubicBezTo>
                <a:lnTo>
                  <a:pt x="143" y="79"/>
                </a:lnTo>
                <a:close/>
              </a:path>
            </a:pathLst>
          </a:custGeom>
          <a:solidFill>
            <a:srgbClr val="000000">
              <a:alpha val="50196"/>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cxnSp>
        <p:nvCxnSpPr>
          <p:cNvPr id="63" name="Straight Connector 62"/>
          <p:cNvCxnSpPr/>
          <p:nvPr>
            <p:custDataLst>
              <p:tags r:id="rId32"/>
            </p:custDataLst>
          </p:nvPr>
        </p:nvCxnSpPr>
        <p:spPr>
          <a:xfrm flipH="1">
            <a:off x="8468702" y="2629892"/>
            <a:ext cx="8253" cy="1069953"/>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Box 64">
            <a:extLst>
              <a:ext uri="{FF2B5EF4-FFF2-40B4-BE49-F238E27FC236}">
                <a16:creationId xmlns:a16="http://schemas.microsoft.com/office/drawing/2014/main" xmlns="" id="{96B7F1A9-6B08-4EFA-9E2A-95E678687FDE}"/>
              </a:ext>
            </a:extLst>
          </p:cNvPr>
          <p:cNvSpPr txBox="1"/>
          <p:nvPr>
            <p:custDataLst>
              <p:tags r:id="rId33"/>
            </p:custDataLst>
          </p:nvPr>
        </p:nvSpPr>
        <p:spPr>
          <a:xfrm>
            <a:off x="4590429" y="3822665"/>
            <a:ext cx="3833675" cy="261610"/>
          </a:xfrm>
          <a:prstGeom prst="rect">
            <a:avLst/>
          </a:prstGeom>
          <a:solidFill>
            <a:schemeClr val="bg1">
              <a:lumMod val="85000"/>
              <a:alpha val="91000"/>
            </a:schemeClr>
          </a:solidFill>
          <a:ln>
            <a:noFill/>
          </a:ln>
        </p:spPr>
        <p:txBody>
          <a:bodyPr wrap="square" lIns="0" rIns="0" rtlCol="0" anchor="b">
            <a:spAutoFit/>
          </a:bodyPr>
          <a:lstStyle/>
          <a:p>
            <a:pPr algn="ctr">
              <a:buClrTx/>
              <a:buFontTx/>
              <a:buNone/>
            </a:pPr>
            <a:r>
              <a:rPr lang="fr-CA" sz="1100" b="1" kern="1200" dirty="0">
                <a:solidFill>
                  <a:prstClr val="black"/>
                </a:solidFill>
                <a:latin typeface="Calibri" panose="020F0502020204030204"/>
                <a:ea typeface="+mn-ea"/>
                <a:cs typeface="+mn-cs"/>
              </a:rPr>
              <a:t>Documentation et soutien continus pour l’expérimentation</a:t>
            </a:r>
          </a:p>
        </p:txBody>
      </p:sp>
      <p:sp>
        <p:nvSpPr>
          <p:cNvPr id="66" name="Slide Number Placeholder 65"/>
          <p:cNvSpPr>
            <a:spLocks noGrp="1"/>
          </p:cNvSpPr>
          <p:nvPr>
            <p:ph type="sldNum" idx="12"/>
            <p:custDataLst>
              <p:tags r:id="rId34"/>
            </p:custDataLst>
          </p:nvPr>
        </p:nvSpPr>
        <p:spPr/>
        <p:txBody>
          <a:bodyPr/>
          <a:lstStyle/>
          <a:p>
            <a:pPr marL="0" lvl="0" indent="0" algn="r" rtl="0">
              <a:spcBef>
                <a:spcPct val="0"/>
              </a:spcBef>
              <a:spcAft>
                <a:spcPct val="0"/>
              </a:spcAft>
              <a:buNone/>
            </a:pPr>
            <a:fld id="{00000000-1234-1234-1234-123412341234}" type="slidenum">
              <a:rPr lang="en" smtClean="0"/>
              <a:t>12</a:t>
            </a:fld>
            <a:endParaRPr lang="en"/>
          </a:p>
        </p:txBody>
      </p:sp>
    </p:spTree>
    <p:extLst>
      <p:ext uri="{BB962C8B-B14F-4D97-AF65-F5344CB8AC3E}">
        <p14:creationId xmlns:p14="http://schemas.microsoft.com/office/powerpoint/2010/main" val="2496062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0" y="0"/>
            <a:ext cx="4482353" cy="5143500"/>
          </a:xfrm>
          <a:prstGeom prst="rect">
            <a:avLst/>
          </a:prstGeom>
          <a:solidFill>
            <a:schemeClr val="tx2">
              <a:lumMod val="20000"/>
              <a:lumOff val="80000"/>
              <a:alpha val="4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5617" y="2100190"/>
            <a:ext cx="2991117" cy="1372972"/>
          </a:xfrm>
          <a:prstGeom prst="rect">
            <a:avLst/>
          </a:prstGeom>
          <a:noFill/>
        </p:spPr>
        <p:txBody>
          <a:bodyPr wrap="square" rtlCol="0">
            <a:spAutoFit/>
          </a:bodyPr>
          <a:lstStyle/>
          <a:p>
            <a:pPr algn="ctr"/>
            <a:r>
              <a:rPr lang="fr-CA" sz="2800" b="1" dirty="0"/>
              <a:t>POURQUOI</a:t>
            </a:r>
          </a:p>
          <a:p>
            <a:pPr algn="ctr"/>
            <a:r>
              <a:rPr lang="fr-CA" sz="2800" b="1" dirty="0"/>
              <a:t>PARTICIPER À L’EO2?</a:t>
            </a:r>
          </a:p>
        </p:txBody>
      </p:sp>
      <p:sp>
        <p:nvSpPr>
          <p:cNvPr id="4" name="Slide Number Placeholder 3"/>
          <p:cNvSpPr>
            <a:spLocks noGrp="1"/>
          </p:cNvSpPr>
          <p:nvPr>
            <p:ph type="sldNum" idx="12"/>
            <p:custDataLst>
              <p:tags r:id="rId5"/>
            </p:custDataLst>
          </p:nvPr>
        </p:nvSpPr>
        <p:spPr/>
        <p:txBody>
          <a:bodyPr/>
          <a:lstStyle/>
          <a:p>
            <a:pPr marL="0" lvl="0" indent="0" algn="r" rtl="0">
              <a:spcBef>
                <a:spcPct val="0"/>
              </a:spcBef>
              <a:spcAft>
                <a:spcPct val="0"/>
              </a:spcAft>
              <a:buNone/>
            </a:pPr>
            <a:fld id="{00000000-1234-1234-1234-123412341234}" type="slidenum">
              <a:rPr lang="en" smtClean="0"/>
              <a:t>13</a:t>
            </a:fld>
            <a:endParaRPr lang="en"/>
          </a:p>
        </p:txBody>
      </p:sp>
      <p:sp>
        <p:nvSpPr>
          <p:cNvPr id="10" name="TextBox 9"/>
          <p:cNvSpPr txBox="1"/>
          <p:nvPr>
            <p:custDataLst>
              <p:tags r:id="rId6"/>
            </p:custDataLst>
          </p:nvPr>
        </p:nvSpPr>
        <p:spPr>
          <a:xfrm>
            <a:off x="4482350" y="63371"/>
            <a:ext cx="4594520" cy="4493538"/>
          </a:xfrm>
          <a:prstGeom prst="rect">
            <a:avLst/>
          </a:prstGeom>
          <a:noFill/>
        </p:spPr>
        <p:txBody>
          <a:bodyPr wrap="square" rtlCol="0">
            <a:spAutoFit/>
          </a:bodyPr>
          <a:lstStyle/>
          <a:p>
            <a:r>
              <a:rPr lang="fr-CA" sz="1100" b="1" dirty="0"/>
              <a:t>Votre ministère cherche-t-il à soutenir un gouvernement expérimental qui fait preuve davantage de souplesse et qui se base sur des données probantes?</a:t>
            </a:r>
          </a:p>
          <a:p>
            <a:endParaRPr lang="en-CA" sz="1100" b="1" dirty="0"/>
          </a:p>
          <a:p>
            <a:r>
              <a:rPr lang="fr-CA" sz="1100" dirty="0"/>
              <a:t>L’EO cherche à appuyer le besoin de plus en plus reconnu d’une gouvernance innovatrice et efficace en mettant l’accent sur les éléments suivants :</a:t>
            </a:r>
          </a:p>
          <a:p>
            <a:endParaRPr lang="en-CA" sz="1100" dirty="0"/>
          </a:p>
          <a:p>
            <a:pPr marL="171450" indent="-171450">
              <a:buFont typeface="Arial" panose="020B0604020202020204" pitchFamily="34" charset="0"/>
              <a:buChar char="•"/>
            </a:pPr>
            <a:r>
              <a:rPr lang="fr-CA" sz="1100" b="1" dirty="0"/>
              <a:t>une culture d’apprentissage</a:t>
            </a:r>
            <a:r>
              <a:rPr lang="fr-CA" sz="1100" dirty="0"/>
              <a:t> qui fait appel à des données probantes éclairées par l’expérimentation pour corriger la trajectoire, améliorer les programmes et en atténuer les risques;</a:t>
            </a:r>
          </a:p>
          <a:p>
            <a:pPr marL="171450" indent="-171450">
              <a:buFont typeface="Arial" panose="020B0604020202020204" pitchFamily="34" charset="0"/>
              <a:buChar char="•"/>
            </a:pPr>
            <a:endParaRPr lang="en-CA" sz="1100" b="1" dirty="0"/>
          </a:p>
          <a:p>
            <a:pPr marL="171450" indent="-171450">
              <a:buFont typeface="Arial" panose="020B0604020202020204" pitchFamily="34" charset="0"/>
              <a:buChar char="•"/>
            </a:pPr>
            <a:r>
              <a:rPr lang="fr-CA" sz="1100" b="1" dirty="0"/>
              <a:t>une culture d’ouverture </a:t>
            </a:r>
            <a:r>
              <a:rPr lang="fr-CA" sz="1100" dirty="0"/>
              <a:t>et de transparence dans le gouvernement par la démonstration d’expériences en action;</a:t>
            </a:r>
          </a:p>
          <a:p>
            <a:endParaRPr lang="en-CA" sz="1100" b="1" dirty="0"/>
          </a:p>
          <a:p>
            <a:pPr marL="171450" indent="-171450">
              <a:buFont typeface="Arial" panose="020B0604020202020204" pitchFamily="34" charset="0"/>
              <a:buChar char="•"/>
            </a:pPr>
            <a:r>
              <a:rPr lang="fr-CA" sz="1100" b="1" dirty="0"/>
              <a:t>un jumelage des talents </a:t>
            </a:r>
            <a:r>
              <a:rPr lang="fr-CA" sz="1100" dirty="0"/>
              <a:t>par le recrutement interne et externe de talents dans des domaines de grande demande comme l’expérimentation;</a:t>
            </a:r>
          </a:p>
          <a:p>
            <a:endParaRPr lang="en-CA" sz="1100" dirty="0"/>
          </a:p>
          <a:p>
            <a:pPr marL="171450" indent="-171450" fontAlgn="base">
              <a:buFont typeface="Arial" panose="020B0604020202020204" pitchFamily="34" charset="0"/>
              <a:buChar char="•"/>
            </a:pPr>
            <a:r>
              <a:rPr lang="fr-CA" sz="1100" b="1" dirty="0"/>
              <a:t>la conservation de contenu de haute qualité </a:t>
            </a:r>
            <a:r>
              <a:rPr lang="fr-CA" sz="1100" dirty="0"/>
              <a:t>pour fournir davantage de ressources au gouvernement dans son ensemble;</a:t>
            </a:r>
          </a:p>
          <a:p>
            <a:pPr fontAlgn="base"/>
            <a:endParaRPr lang="en-CA" sz="1100" dirty="0"/>
          </a:p>
          <a:p>
            <a:pPr marL="171450" indent="-171450" fontAlgn="base">
              <a:buFont typeface="Arial" panose="020B0604020202020204" pitchFamily="34" charset="0"/>
              <a:buChar char="•"/>
            </a:pPr>
            <a:r>
              <a:rPr lang="fr-CA" sz="1100" b="1" dirty="0"/>
              <a:t>un lien vers les mécanismes pangouvernementaux</a:t>
            </a:r>
            <a:r>
              <a:rPr lang="fr-CA" sz="1100" dirty="0"/>
              <a:t>, comme l’amélioration de la qualité des réponses à la question sur l’expérimentation dans le Cadre de responsabilisation de gestion.</a:t>
            </a:r>
          </a:p>
        </p:txBody>
      </p:sp>
    </p:spTree>
    <p:extLst>
      <p:ext uri="{BB962C8B-B14F-4D97-AF65-F5344CB8AC3E}">
        <p14:creationId xmlns:p14="http://schemas.microsoft.com/office/powerpoint/2010/main" val="33158406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4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5617" y="2100190"/>
            <a:ext cx="2991117" cy="1372972"/>
          </a:xfrm>
          <a:prstGeom prst="rect">
            <a:avLst/>
          </a:prstGeom>
          <a:noFill/>
        </p:spPr>
        <p:txBody>
          <a:bodyPr wrap="square" rtlCol="0">
            <a:spAutoFit/>
          </a:bodyPr>
          <a:lstStyle/>
          <a:p>
            <a:pPr algn="ctr"/>
            <a:r>
              <a:rPr lang="fr-CA" sz="2800" b="1" dirty="0"/>
              <a:t>POURQUOI</a:t>
            </a:r>
          </a:p>
          <a:p>
            <a:pPr algn="ctr"/>
            <a:r>
              <a:rPr lang="fr-CA" sz="2800" b="1" dirty="0"/>
              <a:t>PARTICIPER À L’EO2?</a:t>
            </a:r>
          </a:p>
        </p:txBody>
      </p:sp>
      <p:sp>
        <p:nvSpPr>
          <p:cNvPr id="4" name="Slide Number Placeholder 3"/>
          <p:cNvSpPr>
            <a:spLocks noGrp="1"/>
          </p:cNvSpPr>
          <p:nvPr>
            <p:ph type="sldNum" idx="12"/>
            <p:custDataLst>
              <p:tags r:id="rId5"/>
            </p:custDataLst>
          </p:nvPr>
        </p:nvSpPr>
        <p:spPr/>
        <p:txBody>
          <a:bodyPr/>
          <a:lstStyle/>
          <a:p>
            <a:pPr marL="0" lvl="0" indent="0" algn="r" rtl="0">
              <a:spcBef>
                <a:spcPct val="0"/>
              </a:spcBef>
              <a:spcAft>
                <a:spcPct val="0"/>
              </a:spcAft>
              <a:buNone/>
            </a:pPr>
            <a:fld id="{00000000-1234-1234-1234-123412341234}" type="slidenum">
              <a:rPr lang="en" smtClean="0"/>
              <a:t>14</a:t>
            </a:fld>
            <a:endParaRPr lang="en"/>
          </a:p>
        </p:txBody>
      </p:sp>
      <p:sp>
        <p:nvSpPr>
          <p:cNvPr id="10" name="TextBox 9"/>
          <p:cNvSpPr txBox="1"/>
          <p:nvPr>
            <p:custDataLst>
              <p:tags r:id="rId6"/>
            </p:custDataLst>
          </p:nvPr>
        </p:nvSpPr>
        <p:spPr>
          <a:xfrm>
            <a:off x="4554615" y="640010"/>
            <a:ext cx="4471010" cy="4185761"/>
          </a:xfrm>
          <a:prstGeom prst="rect">
            <a:avLst/>
          </a:prstGeom>
          <a:noFill/>
        </p:spPr>
        <p:txBody>
          <a:bodyPr wrap="square" rtlCol="0">
            <a:spAutoFit/>
          </a:bodyPr>
          <a:lstStyle/>
          <a:p>
            <a:r>
              <a:rPr lang="fr-CA" b="1" dirty="0"/>
              <a:t>Votre ministère cherche-t-il à renforcer sa capacité ou à obtenir un soutien supplémentaire pour ses activités d’expérimentation continues?</a:t>
            </a:r>
          </a:p>
          <a:p>
            <a:endParaRPr lang="fr-CA" dirty="0"/>
          </a:p>
          <a:p>
            <a:r>
              <a:rPr lang="fr-CA" dirty="0"/>
              <a:t>L’EO offre une entrée aux ministères qui cherchent à entamer </a:t>
            </a:r>
            <a:r>
              <a:rPr lang="fr-CA" dirty="0" smtClean="0"/>
              <a:t>des projets expérimentaux </a:t>
            </a:r>
            <a:r>
              <a:rPr lang="fr-CA" dirty="0"/>
              <a:t>ou à intensifier des activités préexistantes en fournissant :</a:t>
            </a:r>
          </a:p>
          <a:p>
            <a:endParaRPr lang="fr-CA" dirty="0"/>
          </a:p>
          <a:p>
            <a:pPr marL="171450" indent="-171450" fontAlgn="base">
              <a:buFont typeface="Arial" panose="020B0604020202020204" pitchFamily="34" charset="0"/>
              <a:buChar char="•"/>
            </a:pPr>
            <a:r>
              <a:rPr lang="fr-CA" b="1" dirty="0"/>
              <a:t>des modules de formation </a:t>
            </a:r>
            <a:r>
              <a:rPr lang="fr-CA" dirty="0"/>
              <a:t>et d’autres ressources de soutien afin d’orienter la réalisation de chaque étape;</a:t>
            </a:r>
          </a:p>
          <a:p>
            <a:pPr fontAlgn="base"/>
            <a:endParaRPr lang="fr-CA" dirty="0"/>
          </a:p>
          <a:p>
            <a:pPr marL="171450" indent="-171450" fontAlgn="base">
              <a:buFont typeface="Arial" panose="020B0604020202020204" pitchFamily="34" charset="0"/>
              <a:buChar char="•"/>
            </a:pPr>
            <a:r>
              <a:rPr lang="fr-CA" b="1" dirty="0"/>
              <a:t>un accès à des experts </a:t>
            </a:r>
            <a:r>
              <a:rPr lang="fr-CA" dirty="0"/>
              <a:t>à différentes étapes de la conception expérimentale;</a:t>
            </a:r>
          </a:p>
          <a:p>
            <a:pPr fontAlgn="base"/>
            <a:endParaRPr lang="fr-CA" dirty="0"/>
          </a:p>
          <a:p>
            <a:pPr marL="171450" indent="-171450" fontAlgn="base">
              <a:buFont typeface="Arial" panose="020B0604020202020204" pitchFamily="34" charset="0"/>
              <a:buChar char="•"/>
            </a:pPr>
            <a:r>
              <a:rPr lang="fr-CA" b="1" dirty="0"/>
              <a:t>un soutien de la haute direction </a:t>
            </a:r>
            <a:r>
              <a:rPr lang="fr-CA" dirty="0"/>
              <a:t>pour éliminer les obstacles et répondre aux besoins;</a:t>
            </a:r>
          </a:p>
          <a:p>
            <a:pPr fontAlgn="base"/>
            <a:endParaRPr lang="fr-CA" dirty="0"/>
          </a:p>
          <a:p>
            <a:pPr marL="171450" indent="-171450" fontAlgn="base">
              <a:buFont typeface="Arial" panose="020B0604020202020204" pitchFamily="34" charset="0"/>
              <a:buChar char="•"/>
            </a:pPr>
            <a:r>
              <a:rPr lang="fr-CA" b="1" dirty="0"/>
              <a:t>un accès à un nouveau réseau </a:t>
            </a:r>
            <a:r>
              <a:rPr lang="fr-CA" dirty="0"/>
              <a:t>de professionnels.</a:t>
            </a:r>
          </a:p>
        </p:txBody>
      </p:sp>
    </p:spTree>
    <p:extLst>
      <p:ext uri="{BB962C8B-B14F-4D97-AF65-F5344CB8AC3E}">
        <p14:creationId xmlns:p14="http://schemas.microsoft.com/office/powerpoint/2010/main" val="10379674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5617" y="2100190"/>
            <a:ext cx="2991117" cy="945825"/>
          </a:xfrm>
          <a:prstGeom prst="rect">
            <a:avLst/>
          </a:prstGeom>
          <a:noFill/>
        </p:spPr>
        <p:txBody>
          <a:bodyPr wrap="square" rtlCol="0">
            <a:spAutoFit/>
          </a:bodyPr>
          <a:lstStyle/>
          <a:p>
            <a:pPr algn="ctr"/>
            <a:r>
              <a:rPr lang="fr-CA" sz="2800" b="1" dirty="0"/>
              <a:t>L’EO EST-ELLE POUR MOI?</a:t>
            </a:r>
          </a:p>
        </p:txBody>
      </p:sp>
      <p:sp>
        <p:nvSpPr>
          <p:cNvPr id="4" name="Slide Number Placeholder 3"/>
          <p:cNvSpPr>
            <a:spLocks noGrp="1"/>
          </p:cNvSpPr>
          <p:nvPr>
            <p:ph type="sldNum" idx="12"/>
            <p:custDataLst>
              <p:tags r:id="rId5"/>
            </p:custDataLst>
          </p:nvPr>
        </p:nvSpPr>
        <p:spPr/>
        <p:txBody>
          <a:bodyPr/>
          <a:lstStyle/>
          <a:p>
            <a:pPr marL="0" lvl="0" indent="0" algn="r" rtl="0">
              <a:spcBef>
                <a:spcPct val="0"/>
              </a:spcBef>
              <a:spcAft>
                <a:spcPct val="0"/>
              </a:spcAft>
              <a:buNone/>
            </a:pPr>
            <a:fld id="{00000000-1234-1234-1234-123412341234}" type="slidenum">
              <a:rPr lang="en" smtClean="0"/>
              <a:t>15</a:t>
            </a:fld>
            <a:endParaRPr lang="en"/>
          </a:p>
        </p:txBody>
      </p:sp>
      <p:sp>
        <p:nvSpPr>
          <p:cNvPr id="8" name="Rectangle 7"/>
          <p:cNvSpPr/>
          <p:nvPr>
            <p:custDataLst>
              <p:tags r:id="rId6"/>
            </p:custDataLst>
          </p:nvPr>
        </p:nvSpPr>
        <p:spPr>
          <a:xfrm>
            <a:off x="8591143" y="4630175"/>
            <a:ext cx="485775" cy="3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custDataLst>
              <p:tags r:id="rId7"/>
            </p:custDataLst>
          </p:nvPr>
        </p:nvSpPr>
        <p:spPr>
          <a:xfrm>
            <a:off x="4547108" y="39119"/>
            <a:ext cx="4594518" cy="4809009"/>
          </a:xfrm>
          <a:prstGeom prst="rect">
            <a:avLst/>
          </a:prstGeom>
          <a:noFill/>
        </p:spPr>
        <p:txBody>
          <a:bodyPr wrap="square" rtlCol="0">
            <a:spAutoFit/>
          </a:bodyPr>
          <a:lstStyle/>
          <a:p>
            <a:pPr marL="285750" indent="-285750">
              <a:buFont typeface="Arial" panose="020B0604020202020204" pitchFamily="34" charset="0"/>
              <a:buChar char="•"/>
            </a:pPr>
            <a:r>
              <a:rPr lang="fr-CA" sz="1100" dirty="0"/>
              <a:t>Pensez-vous </a:t>
            </a:r>
            <a:r>
              <a:rPr lang="fr-CA" sz="1100" b="1" dirty="0"/>
              <a:t>lancer</a:t>
            </a:r>
            <a:r>
              <a:rPr lang="fr-CA" sz="1100" dirty="0"/>
              <a:t> un projet qui pourrait constituer une expérience, </a:t>
            </a:r>
            <a:r>
              <a:rPr lang="fr-CA" sz="1100" b="1" dirty="0"/>
              <a:t>à petite ou grande échelle</a:t>
            </a:r>
            <a:r>
              <a:rPr lang="fr-CA" sz="1100" dirty="0"/>
              <a:t>, ou êtes-vous </a:t>
            </a:r>
            <a:r>
              <a:rPr lang="fr-CA" sz="1100" b="1" dirty="0"/>
              <a:t>sur le point d’en amorcer</a:t>
            </a:r>
            <a:r>
              <a:rPr lang="fr-CA" sz="1100" dirty="0"/>
              <a:t> </a:t>
            </a:r>
            <a:r>
              <a:rPr lang="fr-CA" sz="1100" b="1" dirty="0"/>
              <a:t>un</a:t>
            </a:r>
            <a:r>
              <a:rPr lang="fr-CA" sz="1100" dirty="0"/>
              <a:t>?</a:t>
            </a:r>
          </a:p>
          <a:p>
            <a:endParaRPr lang="fr-CA" sz="1100" dirty="0"/>
          </a:p>
          <a:p>
            <a:pPr marL="285750" indent="-285750">
              <a:buFont typeface="Arial" panose="020B0604020202020204" pitchFamily="34" charset="0"/>
              <a:buChar char="•"/>
            </a:pPr>
            <a:r>
              <a:rPr lang="fr-CA" sz="1100" dirty="0"/>
              <a:t>Ce projet mettrait-il fortement l’accent sur une </a:t>
            </a:r>
            <a:r>
              <a:rPr lang="fr-CA" sz="1100" b="1" dirty="0"/>
              <a:t>méthodologie expérimentale</a:t>
            </a:r>
            <a:r>
              <a:rPr lang="fr-CA" sz="1100" dirty="0"/>
              <a:t>? </a:t>
            </a:r>
          </a:p>
          <a:p>
            <a:pPr marL="355600" lvl="1" indent="-87313">
              <a:buFont typeface="Arial" panose="020B0604020202020204" pitchFamily="34" charset="0"/>
              <a:buChar char="•"/>
            </a:pPr>
            <a:r>
              <a:rPr lang="fr-CA" sz="1050" b="1" dirty="0" smtClean="0"/>
              <a:t>Devis </a:t>
            </a:r>
            <a:r>
              <a:rPr lang="fr-CA" sz="1050" b="1" dirty="0"/>
              <a:t>randomisés </a:t>
            </a:r>
            <a:r>
              <a:rPr lang="fr-CA" sz="1050" dirty="0"/>
              <a:t>(p. ex. essais contrôlés randomisés)</a:t>
            </a:r>
          </a:p>
          <a:p>
            <a:pPr marL="355600" lvl="1" indent="-87313">
              <a:buFont typeface="Arial" panose="020B0604020202020204" pitchFamily="34" charset="0"/>
              <a:buChar char="•"/>
            </a:pPr>
            <a:r>
              <a:rPr lang="fr-CA" sz="1050" b="1" dirty="0"/>
              <a:t>Quasi-expériences </a:t>
            </a:r>
            <a:r>
              <a:rPr lang="fr-CA" sz="1050" dirty="0"/>
              <a:t>(p. ex. plan expérimental de discontinuité de la régression)</a:t>
            </a:r>
          </a:p>
          <a:p>
            <a:pPr marL="355600" lvl="1" indent="-87313">
              <a:buFont typeface="Arial" panose="020B0604020202020204" pitchFamily="34" charset="0"/>
              <a:buChar char="•"/>
            </a:pPr>
            <a:r>
              <a:rPr lang="fr-CA" sz="1050" b="1" dirty="0" smtClean="0"/>
              <a:t>Devis </a:t>
            </a:r>
            <a:r>
              <a:rPr lang="fr-CA" sz="1050" b="1" dirty="0"/>
              <a:t>pré expérimentaux </a:t>
            </a:r>
            <a:r>
              <a:rPr lang="fr-CA" sz="1050" dirty="0"/>
              <a:t>(p. ex. recherche qualitative ou quantitative pour établir une base de référence, pour ensuite concevoir et mettre en œuvre une expérience)</a:t>
            </a:r>
          </a:p>
          <a:p>
            <a:endParaRPr lang="fr-CA" sz="1100" dirty="0"/>
          </a:p>
          <a:p>
            <a:pPr marL="285750" indent="-285750">
              <a:buFont typeface="Arial" panose="020B0604020202020204" pitchFamily="34" charset="0"/>
              <a:buChar char="•"/>
            </a:pPr>
            <a:r>
              <a:rPr lang="fr-CA" sz="1100" dirty="0"/>
              <a:t>Avez-vous le </a:t>
            </a:r>
            <a:r>
              <a:rPr lang="fr-CA" sz="1100" b="1" dirty="0"/>
              <a:t>soutien de la direction </a:t>
            </a:r>
            <a:r>
              <a:rPr lang="fr-CA" sz="1100" dirty="0"/>
              <a:t>pour concevoir et mettre en œuvre votre projet expérimental ou bien pourriez-vous l’avoir? </a:t>
            </a:r>
          </a:p>
          <a:p>
            <a:pPr marL="171450" indent="-171450">
              <a:buFont typeface="Arial" panose="020B0604020202020204" pitchFamily="34" charset="0"/>
              <a:buChar char="•"/>
            </a:pPr>
            <a:endParaRPr lang="fr-CA" sz="1100" dirty="0"/>
          </a:p>
          <a:p>
            <a:pPr marL="285750" indent="-285750">
              <a:buFont typeface="Arial" panose="020B0604020202020204" pitchFamily="34" charset="0"/>
              <a:buChar char="•"/>
            </a:pPr>
            <a:r>
              <a:rPr lang="fr-CA" sz="1100" dirty="0"/>
              <a:t>Y a-t-il actuellement des personnes intéressées par le projet? Avez-vous l’accès à une certaine expertise, mais peut-être pas à l’</a:t>
            </a:r>
            <a:r>
              <a:rPr lang="fr-CA" sz="1100" b="1" dirty="0"/>
              <a:t>expertise technique ou analytique </a:t>
            </a:r>
            <a:r>
              <a:rPr lang="fr-CA" sz="1100" dirty="0"/>
              <a:t>nécessaire pour la pleine mise en œuvre du projet?</a:t>
            </a:r>
          </a:p>
          <a:p>
            <a:pPr marL="171450" indent="-171450">
              <a:buFont typeface="Arial" panose="020B0604020202020204" pitchFamily="34" charset="0"/>
              <a:buChar char="•"/>
            </a:pPr>
            <a:endParaRPr lang="fr-CA" sz="1100" dirty="0"/>
          </a:p>
          <a:p>
            <a:pPr marL="285750" indent="-285750">
              <a:buFont typeface="Arial" panose="020B0604020202020204" pitchFamily="34" charset="0"/>
              <a:buChar char="•"/>
            </a:pPr>
            <a:r>
              <a:rPr lang="fr-CA" sz="1100" dirty="0"/>
              <a:t>Pensez-vous que votre projet pourrait être conçu, mis en œuvre et </a:t>
            </a:r>
            <a:r>
              <a:rPr lang="fr-CA" sz="1100" b="1" dirty="0"/>
              <a:t>achevé à l’intérieur d’une année</a:t>
            </a:r>
            <a:r>
              <a:rPr lang="fr-CA" sz="1100" dirty="0"/>
              <a:t>? </a:t>
            </a:r>
            <a:endParaRPr lang="en-CA" sz="1100" dirty="0"/>
          </a:p>
          <a:p>
            <a:endParaRPr lang="fr-CA" sz="1050" b="1" dirty="0"/>
          </a:p>
          <a:p>
            <a:r>
              <a:rPr lang="fr-CA" sz="1200" b="1" dirty="0"/>
              <a:t>Si vous êtes en mesure de répondre OUI à la question ci-dessus, nous vous encourageons à faire une demande. </a:t>
            </a:r>
          </a:p>
          <a:p>
            <a:endParaRPr lang="en-CA" sz="1050" b="1" dirty="0"/>
          </a:p>
          <a:p>
            <a:endParaRPr lang="en-CA" sz="1050" dirty="0"/>
          </a:p>
        </p:txBody>
      </p:sp>
    </p:spTree>
    <p:extLst>
      <p:ext uri="{BB962C8B-B14F-4D97-AF65-F5344CB8AC3E}">
        <p14:creationId xmlns:p14="http://schemas.microsoft.com/office/powerpoint/2010/main" val="11673150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9976" y="2094696"/>
            <a:ext cx="2982399" cy="945825"/>
          </a:xfrm>
          <a:prstGeom prst="rect">
            <a:avLst/>
          </a:prstGeom>
          <a:noFill/>
        </p:spPr>
        <p:txBody>
          <a:bodyPr wrap="square" rtlCol="0">
            <a:spAutoFit/>
          </a:bodyPr>
          <a:lstStyle/>
          <a:p>
            <a:pPr algn="ctr"/>
            <a:r>
              <a:rPr lang="fr-CA" sz="2800" b="1" dirty="0"/>
              <a:t>À QUOI S’ATTENDRE</a:t>
            </a:r>
            <a:endParaRPr lang="en-CA" sz="2800" b="1" dirty="0"/>
          </a:p>
        </p:txBody>
      </p:sp>
      <p:sp>
        <p:nvSpPr>
          <p:cNvPr id="10" name="TextBox 9"/>
          <p:cNvSpPr txBox="1"/>
          <p:nvPr>
            <p:custDataLst>
              <p:tags r:id="rId5"/>
            </p:custDataLst>
          </p:nvPr>
        </p:nvSpPr>
        <p:spPr>
          <a:xfrm>
            <a:off x="4675976" y="321569"/>
            <a:ext cx="4281001" cy="4154984"/>
          </a:xfrm>
          <a:prstGeom prst="rect">
            <a:avLst/>
          </a:prstGeom>
          <a:noFill/>
          <a:ln>
            <a:solidFill>
              <a:schemeClr val="bg1"/>
            </a:solidFill>
          </a:ln>
        </p:spPr>
        <p:txBody>
          <a:bodyPr wrap="square" rtlCol="0">
            <a:spAutoFit/>
          </a:bodyPr>
          <a:lstStyle/>
          <a:p>
            <a:r>
              <a:rPr lang="fr-CA" sz="1200" b="1" dirty="0"/>
              <a:t>Voici les besoins d’un projet typique :</a:t>
            </a:r>
          </a:p>
          <a:p>
            <a:endParaRPr lang="fr-CA" sz="1200" dirty="0"/>
          </a:p>
          <a:p>
            <a:pPr marL="285750" indent="-285750">
              <a:buFont typeface="Arial" panose="020B0604020202020204" pitchFamily="34" charset="0"/>
              <a:buChar char="•"/>
            </a:pPr>
            <a:r>
              <a:rPr lang="fr-CA" sz="1200" b="1" dirty="0"/>
              <a:t>Un responsable ministériel </a:t>
            </a:r>
            <a:r>
              <a:rPr lang="fr-CA" sz="1200" dirty="0"/>
              <a:t>qui coordonne idéalement une équipe ministérielle, qui s’assurer de faire le travail essentiel pour assurer le bon déroulement du projet et la communication au sein de son ministère;</a:t>
            </a:r>
          </a:p>
          <a:p>
            <a:pPr marL="285750" indent="-285750">
              <a:buFont typeface="Arial" panose="020B0604020202020204" pitchFamily="34" charset="0"/>
              <a:buChar char="•"/>
            </a:pPr>
            <a:r>
              <a:rPr lang="fr-CA" sz="1200" b="1" dirty="0"/>
              <a:t>l’appui</a:t>
            </a:r>
            <a:r>
              <a:rPr lang="en-CA" sz="1200" b="1" dirty="0"/>
              <a:t> </a:t>
            </a:r>
            <a:r>
              <a:rPr lang="fr-CA" sz="1200" b="1" dirty="0"/>
              <a:t>de la direction </a:t>
            </a:r>
            <a:r>
              <a:rPr lang="fr-CA" sz="1200" dirty="0"/>
              <a:t>pour la réalisation de l’expérience et l’utilisation des résultats, comme énoncé dans un protocole d’entente signé.</a:t>
            </a:r>
          </a:p>
          <a:p>
            <a:pPr marL="285750" indent="-285750">
              <a:buFont typeface="Arial" panose="020B0604020202020204" pitchFamily="34" charset="0"/>
              <a:buChar char="•"/>
            </a:pPr>
            <a:endParaRPr lang="fr-CA" sz="1200" b="1" dirty="0"/>
          </a:p>
          <a:p>
            <a:r>
              <a:rPr lang="fr-CA" sz="1200" b="1" dirty="0"/>
              <a:t>Un projet typique recevra un appui des intervenants suivants : </a:t>
            </a:r>
          </a:p>
          <a:p>
            <a:endParaRPr lang="fr-CA" sz="1200" dirty="0"/>
          </a:p>
          <a:p>
            <a:pPr marL="285750" indent="-285750">
              <a:buFont typeface="Arial" panose="020B0604020202020204" pitchFamily="34" charset="0"/>
              <a:buChar char="•"/>
            </a:pPr>
            <a:r>
              <a:rPr lang="fr-CA" sz="1200" b="1" dirty="0"/>
              <a:t>un coordonnateur d’EO du SCT </a:t>
            </a:r>
            <a:r>
              <a:rPr lang="fr-CA" sz="1200" dirty="0"/>
              <a:t>(jusqu’à 1 heure par semaine);</a:t>
            </a:r>
          </a:p>
          <a:p>
            <a:pPr marL="285750" indent="-285750">
              <a:buFont typeface="Arial" panose="020B0604020202020204" pitchFamily="34" charset="0"/>
              <a:buChar char="•"/>
            </a:pPr>
            <a:r>
              <a:rPr lang="fr-CA" sz="1200" b="1" dirty="0"/>
              <a:t>un expert à l’interne du SCT </a:t>
            </a:r>
            <a:r>
              <a:rPr lang="fr-CA" sz="1200" b="1" dirty="0" smtClean="0"/>
              <a:t>(</a:t>
            </a:r>
            <a:r>
              <a:rPr lang="fr-CA" sz="1200" dirty="0" smtClean="0"/>
              <a:t>accès direct </a:t>
            </a:r>
            <a:r>
              <a:rPr lang="fr-CA" sz="1200" dirty="0"/>
              <a:t>– jusqu’à 1 heure par semaine);</a:t>
            </a:r>
          </a:p>
          <a:p>
            <a:pPr marL="285750" indent="-285750">
              <a:buFont typeface="Arial" panose="020B0604020202020204" pitchFamily="34" charset="0"/>
              <a:buChar char="•"/>
            </a:pPr>
            <a:r>
              <a:rPr lang="fr-CA" sz="1200" b="1" dirty="0"/>
              <a:t>un expert spécialisé en </a:t>
            </a:r>
            <a:r>
              <a:rPr lang="fr-CA" sz="1200" b="1" dirty="0" smtClean="0"/>
              <a:t>approches expérimentales </a:t>
            </a:r>
            <a:r>
              <a:rPr lang="fr-CA" sz="1200" dirty="0"/>
              <a:t>(jusqu’à 2,5 heures par mois);</a:t>
            </a:r>
          </a:p>
          <a:p>
            <a:pPr marL="285750" indent="-285750">
              <a:buFont typeface="Arial" panose="020B0604020202020204" pitchFamily="34" charset="0"/>
              <a:buChar char="•"/>
            </a:pPr>
            <a:r>
              <a:rPr lang="fr-CA" sz="1200" b="1" dirty="0"/>
              <a:t>un mentor d’EO </a:t>
            </a:r>
            <a:r>
              <a:rPr lang="fr-CA" sz="1200" dirty="0"/>
              <a:t>(jusqu’à 1 heure par semaine, selon la disponibilité de la cohorte d’EO1).</a:t>
            </a:r>
          </a:p>
          <a:p>
            <a:endParaRPr lang="en-CA" sz="1200"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16</a:t>
            </a:fld>
            <a:endParaRPr lang="en"/>
          </a:p>
        </p:txBody>
      </p:sp>
    </p:spTree>
    <p:extLst>
      <p:ext uri="{BB962C8B-B14F-4D97-AF65-F5344CB8AC3E}">
        <p14:creationId xmlns:p14="http://schemas.microsoft.com/office/powerpoint/2010/main" val="9626443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9976" y="1721952"/>
            <a:ext cx="2982399" cy="2227265"/>
          </a:xfrm>
          <a:prstGeom prst="rect">
            <a:avLst/>
          </a:prstGeom>
          <a:noFill/>
        </p:spPr>
        <p:txBody>
          <a:bodyPr wrap="square" rtlCol="0">
            <a:spAutoFit/>
          </a:bodyPr>
          <a:lstStyle/>
          <a:p>
            <a:pPr algn="ctr"/>
            <a:r>
              <a:rPr lang="fr-CA" sz="2800" b="1" dirty="0"/>
              <a:t>COMMENT LES EXPERTS PEUVENT-ILS APPUYER L’EO2? </a:t>
            </a:r>
            <a:endParaRPr lang="en-CA" sz="2800" b="1" dirty="0"/>
          </a:p>
        </p:txBody>
      </p:sp>
      <p:sp>
        <p:nvSpPr>
          <p:cNvPr id="10" name="TextBox 9"/>
          <p:cNvSpPr txBox="1"/>
          <p:nvPr>
            <p:custDataLst>
              <p:tags r:id="rId5"/>
            </p:custDataLst>
          </p:nvPr>
        </p:nvSpPr>
        <p:spPr>
          <a:xfrm>
            <a:off x="4675976" y="321569"/>
            <a:ext cx="4281001" cy="4339650"/>
          </a:xfrm>
          <a:prstGeom prst="rect">
            <a:avLst/>
          </a:prstGeom>
          <a:noFill/>
          <a:ln>
            <a:solidFill>
              <a:schemeClr val="bg1"/>
            </a:solidFill>
          </a:ln>
        </p:spPr>
        <p:txBody>
          <a:bodyPr wrap="square" rtlCol="0">
            <a:spAutoFit/>
          </a:bodyPr>
          <a:lstStyle/>
          <a:p>
            <a:r>
              <a:rPr lang="fr-CA" sz="1200" dirty="0"/>
              <a:t>Nous cherchons également pour des personnes possédant une expertise et de l’expérience en méthodologie expérimentale, comme démontré souvent par : </a:t>
            </a:r>
          </a:p>
          <a:p>
            <a:pPr fontAlgn="base"/>
            <a:endParaRPr lang="en-CA" sz="1200" u="sng" dirty="0"/>
          </a:p>
          <a:p>
            <a:pPr marL="285750" indent="-285750" fontAlgn="base">
              <a:buFont typeface="Arial" panose="020B0604020202020204" pitchFamily="34" charset="0"/>
              <a:buChar char="•"/>
            </a:pPr>
            <a:r>
              <a:rPr lang="fr-CA" sz="1200" b="1" dirty="0"/>
              <a:t>un diplôme d’études supérieures avec une spécialisation pertinente en méthodologie expérimentale </a:t>
            </a:r>
            <a:r>
              <a:rPr lang="fr-CA" sz="1200" dirty="0"/>
              <a:t>(p. ex. économie comportementale, psychologie et sciences de la nature, entre autres);</a:t>
            </a:r>
          </a:p>
          <a:p>
            <a:pPr marL="285750" indent="-285750" fontAlgn="base">
              <a:buFont typeface="Arial" panose="020B0604020202020204" pitchFamily="34" charset="0"/>
              <a:buChar char="•"/>
            </a:pPr>
            <a:r>
              <a:rPr lang="fr-CA" sz="1200" b="1" dirty="0"/>
              <a:t>de l’expérience pertinente en conception, mise en œuvre et analyse de projets expérimentaux dans différents environnements </a:t>
            </a:r>
            <a:r>
              <a:rPr lang="fr-CA" sz="1200" dirty="0"/>
              <a:t>(p. ex. en laboratoire, sur le terrain et dans le gouvernement, entre autres). </a:t>
            </a:r>
          </a:p>
          <a:p>
            <a:pPr marL="285750" indent="-285750" fontAlgn="base">
              <a:buFont typeface="Arial" panose="020B0604020202020204" pitchFamily="34" charset="0"/>
              <a:buChar char="•"/>
            </a:pPr>
            <a:endParaRPr lang="fr-CA" sz="1200" dirty="0"/>
          </a:p>
          <a:p>
            <a:pPr fontAlgn="base"/>
            <a:r>
              <a:rPr lang="fr-CA" sz="1200" dirty="0"/>
              <a:t>À titre d’expert, vous pouvez appuyer l’EO2 de différentes façons : </a:t>
            </a:r>
          </a:p>
          <a:p>
            <a:pPr marL="285750" indent="-285750" fontAlgn="base">
              <a:buFont typeface="Arial" panose="020B0604020202020204" pitchFamily="34" charset="0"/>
              <a:buChar char="•"/>
            </a:pPr>
            <a:r>
              <a:rPr lang="fr-CA" sz="1200" dirty="0"/>
              <a:t>dans</a:t>
            </a:r>
            <a:r>
              <a:rPr lang="fr-CA" sz="1200" b="1" dirty="0"/>
              <a:t> </a:t>
            </a:r>
            <a:r>
              <a:rPr lang="fr-CA" sz="1200" b="1" dirty="0" smtClean="0"/>
              <a:t>le </a:t>
            </a:r>
            <a:r>
              <a:rPr lang="fr-CA" sz="1200" b="1" dirty="0"/>
              <a:t>comité d’évaluation</a:t>
            </a:r>
            <a:r>
              <a:rPr lang="fr-CA" sz="1200" dirty="0"/>
              <a:t>, en examinant les projets soumis; </a:t>
            </a:r>
          </a:p>
          <a:p>
            <a:pPr marL="285750" indent="-285750" fontAlgn="base">
              <a:buFont typeface="Arial" panose="020B0604020202020204" pitchFamily="34" charset="0"/>
              <a:buChar char="•"/>
            </a:pPr>
            <a:r>
              <a:rPr lang="fr-CA" sz="1200" b="1" dirty="0"/>
              <a:t>e</a:t>
            </a:r>
            <a:r>
              <a:rPr lang="fr-CA" sz="1200" b="1" dirty="0" smtClean="0"/>
              <a:t>n tant qu’expert support les </a:t>
            </a:r>
            <a:r>
              <a:rPr lang="fr-CA" sz="1200" b="1" dirty="0"/>
              <a:t>ministères </a:t>
            </a:r>
            <a:r>
              <a:rPr lang="fr-CA" sz="1200" b="1" dirty="0" smtClean="0"/>
              <a:t>participants, </a:t>
            </a:r>
            <a:r>
              <a:rPr lang="fr-CA" sz="1200" dirty="0" smtClean="0"/>
              <a:t>en les </a:t>
            </a:r>
            <a:r>
              <a:rPr lang="fr-CA" sz="1200" dirty="0"/>
              <a:t>conseillant et en les orientant à l’égard de leur projet d’expérimentation; </a:t>
            </a:r>
          </a:p>
          <a:p>
            <a:pPr marL="285750" indent="-285750" fontAlgn="base">
              <a:buFont typeface="Arial" panose="020B0604020202020204" pitchFamily="34" charset="0"/>
              <a:buChar char="•"/>
            </a:pPr>
            <a:r>
              <a:rPr lang="fr-CA" sz="1200" b="1" dirty="0"/>
              <a:t>un soutien d’expert à l’ensemble de la cohorte</a:t>
            </a:r>
            <a:r>
              <a:rPr lang="fr-CA" sz="1200" dirty="0"/>
              <a:t>, en dirigeant une séance de formation sur un sujet lié à l’expérimentation, par exemple.</a:t>
            </a:r>
            <a:endParaRPr lang="en-CA" sz="1200"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17</a:t>
            </a:fld>
            <a:endParaRPr lang="en"/>
          </a:p>
        </p:txBody>
      </p:sp>
    </p:spTree>
    <p:extLst>
      <p:ext uri="{BB962C8B-B14F-4D97-AF65-F5344CB8AC3E}">
        <p14:creationId xmlns:p14="http://schemas.microsoft.com/office/powerpoint/2010/main" val="36174011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749976" y="1879252"/>
            <a:ext cx="2982399" cy="1372972"/>
          </a:xfrm>
          <a:prstGeom prst="rect">
            <a:avLst/>
          </a:prstGeom>
          <a:noFill/>
        </p:spPr>
        <p:txBody>
          <a:bodyPr wrap="square" rtlCol="0">
            <a:spAutoFit/>
          </a:bodyPr>
          <a:lstStyle/>
          <a:p>
            <a:pPr algn="ctr"/>
            <a:r>
              <a:rPr lang="fr-CA" sz="2800" b="1" dirty="0"/>
              <a:t>AVANTAGES D’ÊTRE UN EXPERT D’EO</a:t>
            </a:r>
            <a:endParaRPr lang="en-CA" sz="2800" b="1" dirty="0"/>
          </a:p>
        </p:txBody>
      </p:sp>
      <p:sp>
        <p:nvSpPr>
          <p:cNvPr id="10" name="TextBox 9"/>
          <p:cNvSpPr txBox="1"/>
          <p:nvPr>
            <p:custDataLst>
              <p:tags r:id="rId5"/>
            </p:custDataLst>
          </p:nvPr>
        </p:nvSpPr>
        <p:spPr>
          <a:xfrm>
            <a:off x="4675976" y="321569"/>
            <a:ext cx="4281001" cy="3970318"/>
          </a:xfrm>
          <a:prstGeom prst="rect">
            <a:avLst/>
          </a:prstGeom>
          <a:noFill/>
          <a:ln>
            <a:solidFill>
              <a:schemeClr val="bg1"/>
            </a:solidFill>
          </a:ln>
        </p:spPr>
        <p:txBody>
          <a:bodyPr wrap="square" rtlCol="0">
            <a:spAutoFit/>
          </a:bodyPr>
          <a:lstStyle/>
          <a:p>
            <a:r>
              <a:rPr lang="fr-CA" sz="1200" dirty="0"/>
              <a:t>En participant à l’EO2 et en vous joignant à la collectivité </a:t>
            </a:r>
            <a:r>
              <a:rPr lang="fr-CA" sz="1200" dirty="0" smtClean="0"/>
              <a:t>élargie </a:t>
            </a:r>
            <a:r>
              <a:rPr lang="fr-CA" sz="1200" dirty="0"/>
              <a:t>d</a:t>
            </a:r>
            <a:r>
              <a:rPr lang="fr-CA" sz="1200" dirty="0" smtClean="0"/>
              <a:t>’expérimentation</a:t>
            </a:r>
            <a:r>
              <a:rPr lang="fr-CA" sz="1200" dirty="0"/>
              <a:t>, vous : </a:t>
            </a:r>
          </a:p>
          <a:p>
            <a:endParaRPr lang="fr-CA" sz="1200" dirty="0"/>
          </a:p>
          <a:p>
            <a:pPr marL="171450" indent="-171450" fontAlgn="base">
              <a:buFont typeface="Arial" panose="020B0604020202020204" pitchFamily="34" charset="0"/>
              <a:buChar char="•"/>
            </a:pPr>
            <a:r>
              <a:rPr lang="fr-CA" sz="1200" b="1" dirty="0"/>
              <a:t>ferez bon usage de votre expertise d’expérimentation très précieuse</a:t>
            </a:r>
            <a:r>
              <a:rPr lang="fr-CA" sz="1200" dirty="0"/>
              <a:t>, vous partagez des idées avec les équipes de projet selon votre ensemble de compétences précis et vous leur offrirez des </a:t>
            </a:r>
            <a:r>
              <a:rPr lang="fr-CA" sz="1200" dirty="0" smtClean="0"/>
              <a:t>conseils;</a:t>
            </a:r>
            <a:endParaRPr lang="fr-CA" sz="1200" dirty="0"/>
          </a:p>
          <a:p>
            <a:pPr marL="171450" indent="-171450" fontAlgn="base">
              <a:buFont typeface="Arial" panose="020B0604020202020204" pitchFamily="34" charset="0"/>
              <a:buChar char="•"/>
            </a:pPr>
            <a:r>
              <a:rPr lang="fr-CA" sz="1200" dirty="0"/>
              <a:t>acquerrez de l’</a:t>
            </a:r>
            <a:r>
              <a:rPr lang="fr-CA" sz="1200" b="1" dirty="0"/>
              <a:t>expérience pratique </a:t>
            </a:r>
            <a:r>
              <a:rPr lang="fr-CA" sz="1200" dirty="0" smtClean="0"/>
              <a:t>aux </a:t>
            </a:r>
            <a:r>
              <a:rPr lang="fr-CA" sz="1200" dirty="0"/>
              <a:t>différentes étapes des projets expérimentaux (p. ex. la conception, l’analyse et la diffusion) avec différents organismes et programmes fédéraux</a:t>
            </a:r>
          </a:p>
          <a:p>
            <a:pPr marL="171450" indent="-171450" fontAlgn="base">
              <a:buFont typeface="Arial" panose="020B0604020202020204" pitchFamily="34" charset="0"/>
              <a:buChar char="•"/>
            </a:pPr>
            <a:r>
              <a:rPr lang="fr-CA" sz="1200" b="1" dirty="0"/>
              <a:t>élargirez votre réseau </a:t>
            </a:r>
            <a:r>
              <a:rPr lang="fr-CA" sz="1200" dirty="0"/>
              <a:t>d’experts en collaboration avec des personnes aux vues similaires dans le cadre de projets fascinants;</a:t>
            </a:r>
          </a:p>
          <a:p>
            <a:pPr marL="171450" indent="-171450" fontAlgn="base">
              <a:buFont typeface="Arial" panose="020B0604020202020204" pitchFamily="34" charset="0"/>
              <a:buChar char="•"/>
            </a:pPr>
            <a:r>
              <a:rPr lang="fr-CA" sz="1200" b="1" dirty="0"/>
              <a:t>obtiendrez une visibilité nationale et internationale </a:t>
            </a:r>
            <a:r>
              <a:rPr lang="fr-CA" sz="1200" dirty="0"/>
              <a:t>par les voies de communication de l’EO et les relations au pays et à l’étranger (p. ex. blogues, publications et événements, entre autres);</a:t>
            </a:r>
          </a:p>
          <a:p>
            <a:pPr marL="171450" indent="-171450" fontAlgn="base">
              <a:buFont typeface="Arial" panose="020B0604020202020204" pitchFamily="34" charset="0"/>
              <a:buChar char="•"/>
            </a:pPr>
            <a:r>
              <a:rPr lang="fr-CA" sz="1200" b="1" dirty="0"/>
              <a:t>acquerrez une compréhension solide de la façon dont les organismes soutiennent l’expérimentation dans le contexte fédéral. </a:t>
            </a:r>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18</a:t>
            </a:fld>
            <a:endParaRPr lang="en"/>
          </a:p>
        </p:txBody>
      </p:sp>
    </p:spTree>
    <p:extLst>
      <p:ext uri="{BB962C8B-B14F-4D97-AF65-F5344CB8AC3E}">
        <p14:creationId xmlns:p14="http://schemas.microsoft.com/office/powerpoint/2010/main" val="40851507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537051" y="2214910"/>
            <a:ext cx="3587705" cy="945825"/>
          </a:xfrm>
          <a:prstGeom prst="rect">
            <a:avLst/>
          </a:prstGeom>
          <a:noFill/>
        </p:spPr>
        <p:txBody>
          <a:bodyPr wrap="square" rtlCol="0">
            <a:spAutoFit/>
          </a:bodyPr>
          <a:lstStyle/>
          <a:p>
            <a:pPr algn="ctr"/>
            <a:r>
              <a:rPr lang="fr-CA" sz="2800" b="1" dirty="0"/>
              <a:t>FAÇONS DE PARTICIPER</a:t>
            </a:r>
          </a:p>
        </p:txBody>
      </p:sp>
      <p:sp>
        <p:nvSpPr>
          <p:cNvPr id="10" name="TextBox 9"/>
          <p:cNvSpPr txBox="1"/>
          <p:nvPr>
            <p:custDataLst>
              <p:tags r:id="rId5"/>
            </p:custDataLst>
          </p:nvPr>
        </p:nvSpPr>
        <p:spPr>
          <a:xfrm>
            <a:off x="4594547" y="814526"/>
            <a:ext cx="4281001" cy="4576571"/>
          </a:xfrm>
          <a:prstGeom prst="rect">
            <a:avLst/>
          </a:prstGeom>
          <a:noFill/>
          <a:ln>
            <a:solidFill>
              <a:schemeClr val="bg1"/>
            </a:solidFill>
          </a:ln>
        </p:spPr>
        <p:txBody>
          <a:bodyPr wrap="square" rtlCol="0">
            <a:spAutoFit/>
          </a:bodyPr>
          <a:lstStyle/>
          <a:p>
            <a:pPr marL="342900" indent="-342900">
              <a:buAutoNum type="arabicPeriod"/>
            </a:pPr>
            <a:r>
              <a:rPr lang="fr-CA" b="1" dirty="0"/>
              <a:t>Faites une demande pour vous joindre à la cohorte EO2 </a:t>
            </a:r>
            <a:r>
              <a:rPr lang="fr-CA" dirty="0"/>
              <a:t>en soumettant votre proposition de projet à l’aide de </a:t>
            </a:r>
            <a:r>
              <a:rPr lang="fr-CA" dirty="0">
                <a:hlinkClick r:id="rId9"/>
              </a:rPr>
              <a:t>ce lien </a:t>
            </a:r>
            <a:r>
              <a:rPr lang="fr-CA" dirty="0"/>
              <a:t>(</a:t>
            </a:r>
            <a:r>
              <a:rPr lang="fr-CA" dirty="0" err="1"/>
              <a:t>GCpédia</a:t>
            </a:r>
            <a:r>
              <a:rPr lang="fr-CA" dirty="0"/>
              <a:t> et diffusion à l’échelle du GC). </a:t>
            </a:r>
          </a:p>
          <a:p>
            <a:pPr marL="342900" indent="-342900">
              <a:buAutoNum type="arabicPeriod"/>
            </a:pPr>
            <a:endParaRPr lang="en-CA" b="1" dirty="0"/>
          </a:p>
          <a:p>
            <a:pPr marL="342900" indent="-342900">
              <a:buAutoNum type="arabicPeriod"/>
            </a:pPr>
            <a:r>
              <a:rPr lang="fr-CA" b="1" dirty="0"/>
              <a:t>Formez un partenariat avec le SCT, à titre de ministère de soutien,</a:t>
            </a:r>
            <a:r>
              <a:rPr lang="fr-CA" dirty="0"/>
              <a:t> en fournissant le talent et les ressources financières pour obtenir l’expertise en matière de design expérimental.</a:t>
            </a:r>
          </a:p>
          <a:p>
            <a:pPr marL="342900" indent="-342900">
              <a:buAutoNum type="arabicPeriod"/>
            </a:pPr>
            <a:endParaRPr lang="en-CA" dirty="0"/>
          </a:p>
          <a:p>
            <a:pPr marL="342900" indent="-342900">
              <a:buFont typeface="Arial"/>
              <a:buAutoNum type="arabicPeriod"/>
            </a:pPr>
            <a:r>
              <a:rPr lang="fr-CA" b="1" dirty="0"/>
              <a:t>Avez-vous une question ou souhaitez-vous discuter de votre idée de projet? Organisez une séance de clavardage de 30 minutes avec nous dès maintenant </a:t>
            </a:r>
            <a:r>
              <a:rPr lang="fr-CA" dirty="0"/>
              <a:t>au moyen du lien suivant : </a:t>
            </a:r>
            <a:r>
              <a:rPr lang="fr-CA" dirty="0">
                <a:hlinkClick r:id="rId10"/>
              </a:rPr>
              <a:t>https://calendly.com/gcexperimentation</a:t>
            </a:r>
            <a:r>
              <a:rPr lang="fr-CA" dirty="0"/>
              <a:t>.</a:t>
            </a:r>
          </a:p>
          <a:p>
            <a:pPr marL="342900" indent="-342900">
              <a:buAutoNum type="arabicPeriod"/>
            </a:pPr>
            <a:endParaRPr lang="en-CA" b="1" dirty="0"/>
          </a:p>
          <a:p>
            <a:pPr marL="342900" indent="-342900">
              <a:buAutoNum type="arabicPeriod"/>
            </a:pPr>
            <a:r>
              <a:rPr lang="fr-CA" b="1" dirty="0"/>
              <a:t>Aidez-nous à faire passer le message </a:t>
            </a:r>
            <a:r>
              <a:rPr lang="fr-CA" dirty="0"/>
              <a:t>en distribuant ce document à grande échelle.</a:t>
            </a:r>
          </a:p>
          <a:p>
            <a:endParaRPr lang="en-CA"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19</a:t>
            </a:fld>
            <a:endParaRPr lang="en"/>
          </a:p>
        </p:txBody>
      </p:sp>
    </p:spTree>
    <p:extLst>
      <p:ext uri="{BB962C8B-B14F-4D97-AF65-F5344CB8AC3E}">
        <p14:creationId xmlns:p14="http://schemas.microsoft.com/office/powerpoint/2010/main" val="19473959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603518" y="1392304"/>
            <a:ext cx="3207190" cy="3600986"/>
          </a:xfrm>
          <a:prstGeom prst="rect">
            <a:avLst/>
          </a:prstGeom>
          <a:noFill/>
        </p:spPr>
        <p:txBody>
          <a:bodyPr wrap="square" rtlCol="0">
            <a:spAutoFit/>
          </a:bodyPr>
          <a:lstStyle/>
          <a:p>
            <a:r>
              <a:rPr lang="fr-CA" sz="1200" b="1" dirty="0"/>
              <a:t>Qu’est-ce que l’Expérimentation à l’œuvre?</a:t>
            </a:r>
          </a:p>
          <a:p>
            <a:endParaRPr lang="en-CA" sz="1200" dirty="0"/>
          </a:p>
          <a:p>
            <a:r>
              <a:rPr lang="fr-CA" sz="1200" dirty="0"/>
              <a:t>L’Expérimentation à l’œuvre (EO) est une initiative évolutive visant à renforcer la capacité de la fonction publique à expérimenter au moyen d’un modèle unique d’apprentissage par la pratique qui permet d’appuyer et de présenter un éventail d’expériences dans un environnement ouvert.</a:t>
            </a:r>
          </a:p>
          <a:p>
            <a:endParaRPr lang="fr-CA" sz="1200" dirty="0"/>
          </a:p>
          <a:p>
            <a:r>
              <a:rPr lang="fr-CA" sz="1200" dirty="0"/>
              <a:t>L’EO a été conçue pour appuyer les </a:t>
            </a:r>
            <a:r>
              <a:rPr lang="fr-CA" sz="1200" dirty="0">
                <a:hlinkClick r:id="rId9"/>
              </a:rPr>
              <a:t>directives relatives à l’expérimentation à l’intention des administrateurs généraux de 2016</a:t>
            </a:r>
            <a:r>
              <a:rPr lang="fr-CA" sz="1200" dirty="0"/>
              <a:t>, qui encouragent « l’essai de nouvelles approches dans le but de déterminer ce qui fonctionne et ne fonctionne pas en s’appuyant sur une méthode rigoureuse ». </a:t>
            </a:r>
          </a:p>
        </p:txBody>
      </p:sp>
      <p:sp>
        <p:nvSpPr>
          <p:cNvPr id="17" name="Slide Number Placeholder 16"/>
          <p:cNvSpPr>
            <a:spLocks noGrp="1"/>
          </p:cNvSpPr>
          <p:nvPr>
            <p:ph type="sldNum" idx="12"/>
            <p:custDataLst>
              <p:tags r:id="rId5"/>
            </p:custDataLst>
          </p:nvPr>
        </p:nvSpPr>
        <p:spPr/>
        <p:txBody>
          <a:bodyPr/>
          <a:lstStyle/>
          <a:p>
            <a:pPr marL="0" lvl="0" indent="0" algn="r" rtl="0">
              <a:spcBef>
                <a:spcPct val="0"/>
              </a:spcBef>
              <a:spcAft>
                <a:spcPct val="0"/>
              </a:spcAft>
              <a:buNone/>
            </a:pPr>
            <a:fld id="{00000000-1234-1234-1234-123412341234}" type="slidenum">
              <a:rPr lang="en" smtClean="0"/>
              <a:t>2</a:t>
            </a:fld>
            <a:endParaRPr lang="en"/>
          </a:p>
        </p:txBody>
      </p:sp>
      <p:pic>
        <p:nvPicPr>
          <p:cNvPr id="5" name="Picture 4"/>
          <p:cNvPicPr>
            <a:picLocks noChangeAspect="1"/>
          </p:cNvPicPr>
          <p:nvPr/>
        </p:nvPicPr>
        <p:blipFill>
          <a:blip r:embed="rId10"/>
          <a:stretch>
            <a:fillRect/>
          </a:stretch>
        </p:blipFill>
        <p:spPr>
          <a:xfrm>
            <a:off x="3967280" y="609894"/>
            <a:ext cx="2621248" cy="4309331"/>
          </a:xfrm>
          <a:prstGeom prst="rect">
            <a:avLst/>
          </a:prstGeom>
        </p:spPr>
      </p:pic>
      <p:pic>
        <p:nvPicPr>
          <p:cNvPr id="6" name="Picture 5"/>
          <p:cNvPicPr>
            <a:picLocks noChangeAspect="1"/>
          </p:cNvPicPr>
          <p:nvPr/>
        </p:nvPicPr>
        <p:blipFill>
          <a:blip r:embed="rId11"/>
          <a:stretch>
            <a:fillRect/>
          </a:stretch>
        </p:blipFill>
        <p:spPr>
          <a:xfrm>
            <a:off x="6588528" y="609894"/>
            <a:ext cx="2466593" cy="4178006"/>
          </a:xfrm>
          <a:prstGeom prst="rect">
            <a:avLst/>
          </a:prstGeom>
        </p:spPr>
      </p:pic>
    </p:spTree>
    <p:extLst>
      <p:ext uri="{BB962C8B-B14F-4D97-AF65-F5344CB8AC3E}">
        <p14:creationId xmlns:p14="http://schemas.microsoft.com/office/powerpoint/2010/main" val="3067066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2241" y="2202210"/>
            <a:ext cx="4486836" cy="1800119"/>
          </a:xfrm>
          <a:prstGeom prst="rect">
            <a:avLst/>
          </a:prstGeom>
          <a:noFill/>
        </p:spPr>
        <p:txBody>
          <a:bodyPr wrap="square" rtlCol="0">
            <a:spAutoFit/>
          </a:bodyPr>
          <a:lstStyle/>
          <a:p>
            <a:pPr algn="ctr"/>
            <a:r>
              <a:rPr lang="fr-CA" sz="2800" b="1" dirty="0"/>
              <a:t>AUTRES RENSEIGNEMENTS</a:t>
            </a:r>
          </a:p>
          <a:p>
            <a:pPr algn="ctr"/>
            <a:r>
              <a:rPr lang="fr-CA" sz="2800" b="1" dirty="0"/>
              <a:t>ET PERSONNES-RESSOURCES</a:t>
            </a:r>
          </a:p>
        </p:txBody>
      </p:sp>
      <p:sp>
        <p:nvSpPr>
          <p:cNvPr id="10" name="TextBox 9"/>
          <p:cNvSpPr txBox="1"/>
          <p:nvPr>
            <p:custDataLst>
              <p:tags r:id="rId5"/>
            </p:custDataLst>
          </p:nvPr>
        </p:nvSpPr>
        <p:spPr>
          <a:xfrm>
            <a:off x="4573792" y="38088"/>
            <a:ext cx="4345559" cy="5478423"/>
          </a:xfrm>
          <a:prstGeom prst="rect">
            <a:avLst/>
          </a:prstGeom>
          <a:noFill/>
        </p:spPr>
        <p:txBody>
          <a:bodyPr wrap="square" rtlCol="0">
            <a:spAutoFit/>
          </a:bodyPr>
          <a:lstStyle/>
          <a:p>
            <a:r>
              <a:rPr lang="fr-CA" sz="1200" b="1" dirty="0"/>
              <a:t>Si vous avez des questions, veuillez communiquer avec les personnes suivantes :</a:t>
            </a:r>
          </a:p>
          <a:p>
            <a:endParaRPr lang="fr-CA" sz="700" dirty="0"/>
          </a:p>
          <a:p>
            <a:pPr marL="285750" indent="-285750">
              <a:buFont typeface="Arial" panose="020B0604020202020204" pitchFamily="34" charset="0"/>
              <a:buChar char="•"/>
            </a:pPr>
            <a:r>
              <a:rPr lang="fr-CA" sz="1100" b="1" dirty="0"/>
              <a:t>Kaili Lévesque, directrice exécutive :                    </a:t>
            </a:r>
            <a:r>
              <a:rPr lang="fr-CA" sz="1100" dirty="0">
                <a:hlinkClick r:id="rId10"/>
              </a:rPr>
              <a:t>Kaili.Levesque@tbs-sct.gc.ca</a:t>
            </a:r>
            <a:r>
              <a:rPr lang="fr-CA" sz="1100" dirty="0"/>
              <a:t> </a:t>
            </a:r>
          </a:p>
          <a:p>
            <a:endParaRPr lang="fr-CA" sz="700" b="1" dirty="0"/>
          </a:p>
          <a:p>
            <a:pPr marL="285750" indent="-285750">
              <a:buFont typeface="Arial" panose="020B0604020202020204" pitchFamily="34" charset="0"/>
              <a:buChar char="•"/>
            </a:pPr>
            <a:r>
              <a:rPr lang="fr-CA" sz="1100" b="1" dirty="0"/>
              <a:t>Nick </a:t>
            </a:r>
            <a:r>
              <a:rPr lang="fr-CA" sz="1100" b="1" dirty="0" err="1"/>
              <a:t>Chesterley</a:t>
            </a:r>
            <a:r>
              <a:rPr lang="fr-CA" sz="1100" b="1" dirty="0"/>
              <a:t>, directeur :            </a:t>
            </a:r>
            <a:r>
              <a:rPr lang="fr-CA" sz="1100" dirty="0">
                <a:hlinkClick r:id="rId11"/>
              </a:rPr>
              <a:t>Nicholas.Chesterley@tbs-sct.gc.ca</a:t>
            </a:r>
            <a:r>
              <a:rPr lang="fr-CA" sz="1100" dirty="0"/>
              <a:t> </a:t>
            </a:r>
          </a:p>
          <a:p>
            <a:endParaRPr lang="fr-CA" sz="700" b="1" dirty="0"/>
          </a:p>
          <a:p>
            <a:pPr marL="285750" indent="-285750">
              <a:buFont typeface="Arial" panose="020B0604020202020204" pitchFamily="34" charset="0"/>
              <a:buChar char="•"/>
            </a:pPr>
            <a:r>
              <a:rPr lang="fr-CA" sz="1100" b="1" dirty="0"/>
              <a:t>Sarah Chan, conseillère :                           </a:t>
            </a:r>
            <a:br>
              <a:rPr lang="fr-CA" sz="1100" b="1" dirty="0"/>
            </a:br>
            <a:r>
              <a:rPr lang="fr-CA" sz="1100" dirty="0">
                <a:hlinkClick r:id="rId12"/>
              </a:rPr>
              <a:t>Sarah.Chan@tbs-sct.gc.ca</a:t>
            </a:r>
            <a:r>
              <a:rPr lang="fr-CA" sz="1100" dirty="0"/>
              <a:t> </a:t>
            </a:r>
          </a:p>
          <a:p>
            <a:pPr marL="285750" indent="-285750">
              <a:buFont typeface="Arial" panose="020B0604020202020204" pitchFamily="34" charset="0"/>
              <a:buChar char="•"/>
            </a:pPr>
            <a:endParaRPr lang="fr-CA" sz="700" b="1" dirty="0"/>
          </a:p>
          <a:p>
            <a:pPr marL="285750" indent="-285750">
              <a:buFont typeface="Arial" panose="020B0604020202020204" pitchFamily="34" charset="0"/>
              <a:buChar char="•"/>
            </a:pPr>
            <a:r>
              <a:rPr lang="fr-CA" sz="1100" b="1" dirty="0"/>
              <a:t>Équipe d’expérimentation du SCT (boîte de réception générique) : </a:t>
            </a:r>
            <a:br>
              <a:rPr lang="fr-CA" sz="1100" b="1" dirty="0"/>
            </a:br>
            <a:r>
              <a:rPr lang="fr-CA" sz="1100" dirty="0">
                <a:hlinkClick r:id="rId13"/>
              </a:rPr>
              <a:t>zzexper@tbs-sct.gc.ca</a:t>
            </a:r>
            <a:endParaRPr lang="fr-CA" sz="1100" dirty="0"/>
          </a:p>
          <a:p>
            <a:endParaRPr lang="fr-CA" sz="700" b="1" dirty="0"/>
          </a:p>
          <a:p>
            <a:r>
              <a:rPr lang="fr-CA" sz="1200" b="1" dirty="0"/>
              <a:t>Pour de plus amples renseignements, consultez notre contenu en ligne.</a:t>
            </a:r>
            <a:endParaRPr lang="fr-CA" sz="1200" dirty="0"/>
          </a:p>
          <a:p>
            <a:pPr fontAlgn="base"/>
            <a:endParaRPr lang="fr-CA" sz="700" b="1" dirty="0"/>
          </a:p>
          <a:p>
            <a:pPr marL="285750" indent="-285750" fontAlgn="base">
              <a:buFont typeface="Arial" panose="020B0604020202020204" pitchFamily="34" charset="0"/>
              <a:buChar char="•"/>
            </a:pPr>
            <a:r>
              <a:rPr lang="fr-CA" sz="1100" b="1" dirty="0"/>
              <a:t>EO2 sur </a:t>
            </a:r>
            <a:r>
              <a:rPr lang="fr-CA" sz="1100" b="1" dirty="0" err="1"/>
              <a:t>GCpédia</a:t>
            </a:r>
            <a:r>
              <a:rPr lang="fr-CA" sz="1100" b="1" dirty="0"/>
              <a:t> : </a:t>
            </a:r>
            <a:r>
              <a:rPr lang="en-CA" sz="1100" dirty="0">
                <a:hlinkClick r:id="rId14"/>
              </a:rPr>
              <a:t>https://www.gcpedia.gc.ca/wiki/Expérimentation/eo2</a:t>
            </a:r>
            <a:endParaRPr lang="fr-CA" sz="1100" dirty="0"/>
          </a:p>
          <a:p>
            <a:pPr marL="285750" indent="-285750" fontAlgn="base">
              <a:buFont typeface="Arial" panose="020B0604020202020204" pitchFamily="34" charset="0"/>
              <a:buChar char="•"/>
            </a:pPr>
            <a:endParaRPr lang="fr-CA" sz="700" b="1" dirty="0"/>
          </a:p>
          <a:p>
            <a:pPr marL="285750" indent="-285750" fontAlgn="base">
              <a:buFont typeface="Arial" panose="020B0604020202020204" pitchFamily="34" charset="0"/>
              <a:buChar char="•"/>
            </a:pPr>
            <a:r>
              <a:rPr lang="fr-CA" sz="1100" b="1" dirty="0"/>
              <a:t>Équipe d’expérimentation du SCT sur </a:t>
            </a:r>
            <a:r>
              <a:rPr lang="fr-CA" sz="1100" b="1" dirty="0" err="1"/>
              <a:t>GCpédia</a:t>
            </a:r>
            <a:r>
              <a:rPr lang="fr-CA" sz="1100" b="1" dirty="0"/>
              <a:t> : </a:t>
            </a:r>
            <a:r>
              <a:rPr lang="fr-CA" sz="1100" dirty="0">
                <a:hlinkClick r:id="rId15"/>
              </a:rPr>
              <a:t>http://</a:t>
            </a:r>
            <a:r>
              <a:rPr lang="fr-CA" sz="1100" dirty="0" smtClean="0">
                <a:hlinkClick r:id="rId15"/>
              </a:rPr>
              <a:t>www.gcpedia.gc.ca/wiki/Expérimentation/équipe</a:t>
            </a:r>
            <a:r>
              <a:rPr lang="fr-CA" sz="1100" dirty="0" smtClean="0"/>
              <a:t> </a:t>
            </a:r>
            <a:endParaRPr lang="fr-CA" sz="1100" dirty="0"/>
          </a:p>
          <a:p>
            <a:pPr marL="285750" indent="-285750" fontAlgn="base">
              <a:buFont typeface="Arial" panose="020B0604020202020204" pitchFamily="34" charset="0"/>
              <a:buChar char="•"/>
            </a:pPr>
            <a:endParaRPr lang="fr-CA" sz="700" dirty="0"/>
          </a:p>
          <a:p>
            <a:pPr marL="285750" indent="-285750" fontAlgn="base">
              <a:buFont typeface="Arial" panose="020B0604020202020204" pitchFamily="34" charset="0"/>
              <a:buChar char="•"/>
            </a:pPr>
            <a:r>
              <a:rPr lang="fr-CA" sz="1100" b="1" dirty="0"/>
              <a:t>Expérimentation à l’œuvre sur Medium : </a:t>
            </a:r>
            <a:r>
              <a:rPr lang="en-CA" sz="1100" dirty="0">
                <a:hlinkClick r:id="rId16"/>
              </a:rPr>
              <a:t>https://medium.com/@exp_oeuvre</a:t>
            </a:r>
            <a:endParaRPr lang="fr-CA" sz="1100" dirty="0"/>
          </a:p>
          <a:p>
            <a:pPr fontAlgn="base"/>
            <a:endParaRPr lang="fr-CA" sz="700" dirty="0"/>
          </a:p>
          <a:p>
            <a:pPr marL="285750" indent="-285750" fontAlgn="base">
              <a:buFont typeface="Arial" panose="020B0604020202020204" pitchFamily="34" charset="0"/>
              <a:buChar char="•"/>
            </a:pPr>
            <a:r>
              <a:rPr lang="fr-CA" sz="1100" b="1" dirty="0"/>
              <a:t>Expérimentation à l’œuvre sur Canada.ca : </a:t>
            </a:r>
            <a:r>
              <a:rPr lang="fr-CA" sz="1100" dirty="0">
                <a:hlinkClick r:id="rId17"/>
              </a:rPr>
              <a:t>https://www.canada.ca/fr/gouvernement/fonctionpublique/modernisation/experimentation-oeuvre.html</a:t>
            </a:r>
            <a:r>
              <a:rPr lang="fr-CA" sz="1100" dirty="0"/>
              <a:t> </a:t>
            </a:r>
          </a:p>
          <a:p>
            <a:pPr marL="285750" indent="-285750" fontAlgn="base">
              <a:buFont typeface="Arial" panose="020B0604020202020204" pitchFamily="34" charset="0"/>
              <a:buChar char="•"/>
            </a:pPr>
            <a:endParaRPr lang="fr-CA" sz="700" dirty="0"/>
          </a:p>
          <a:p>
            <a:pPr fontAlgn="base"/>
            <a:endParaRPr lang="fr-CA" sz="1100" b="1" dirty="0"/>
          </a:p>
          <a:p>
            <a:pPr marL="285750" indent="-285750" fontAlgn="base">
              <a:buFont typeface="Arial" panose="020B0604020202020204" pitchFamily="34" charset="0"/>
              <a:buChar char="•"/>
            </a:pPr>
            <a:endParaRPr lang="fr-CA" sz="1100" b="1" dirty="0"/>
          </a:p>
          <a:p>
            <a:endParaRPr lang="fr-CA" sz="1200" b="1"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20</a:t>
            </a:fld>
            <a:endParaRPr lang="en"/>
          </a:p>
        </p:txBody>
      </p:sp>
    </p:spTree>
    <p:extLst>
      <p:ext uri="{BB962C8B-B14F-4D97-AF65-F5344CB8AC3E}">
        <p14:creationId xmlns:p14="http://schemas.microsoft.com/office/powerpoint/2010/main" val="18960221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16" name="TextBox 15">
            <a:extLst>
              <a:ext uri="{FF2B5EF4-FFF2-40B4-BE49-F238E27FC236}">
                <a16:creationId xmlns:a16="http://schemas.microsoft.com/office/drawing/2014/main" xmlns="" id="{96B7F1A9-6B08-4EFA-9E2A-95E678687FDE}"/>
              </a:ext>
            </a:extLst>
          </p:cNvPr>
          <p:cNvSpPr txBox="1"/>
          <p:nvPr>
            <p:custDataLst>
              <p:tags r:id="rId4"/>
            </p:custDataLst>
          </p:nvPr>
        </p:nvSpPr>
        <p:spPr>
          <a:xfrm>
            <a:off x="2376966" y="948403"/>
            <a:ext cx="4215016" cy="461665"/>
          </a:xfrm>
          <a:prstGeom prst="rect">
            <a:avLst/>
          </a:prstGeom>
          <a:solidFill>
            <a:srgbClr val="9DDEDD">
              <a:alpha val="91000"/>
            </a:srgbClr>
          </a:solidFill>
          <a:ln>
            <a:noFill/>
          </a:ln>
        </p:spPr>
        <p:txBody>
          <a:bodyPr wrap="square" lIns="0" rIns="0" rtlCol="0" anchor="b">
            <a:spAutoFit/>
          </a:bodyPr>
          <a:lstStyle/>
          <a:p>
            <a:pPr algn="ctr">
              <a:buClrTx/>
              <a:buFontTx/>
              <a:buNone/>
            </a:pPr>
            <a:r>
              <a:rPr lang="en-US" sz="2400" b="1" kern="1200" dirty="0">
                <a:solidFill>
                  <a:prstClr val="black"/>
                </a:solidFill>
                <a:latin typeface="Calibri" panose="020F0502020204030204"/>
                <a:ea typeface="+mn-ea"/>
                <a:cs typeface="+mn-cs"/>
              </a:rPr>
              <a:t>CARACTÉRISTIQUES DE L’EO</a:t>
            </a:r>
          </a:p>
        </p:txBody>
      </p:sp>
      <p:sp>
        <p:nvSpPr>
          <p:cNvPr id="21" name="TextBox 20"/>
          <p:cNvSpPr txBox="1"/>
          <p:nvPr>
            <p:custDataLst>
              <p:tags r:id="rId5"/>
            </p:custDataLst>
          </p:nvPr>
        </p:nvSpPr>
        <p:spPr>
          <a:xfrm>
            <a:off x="494821" y="1790940"/>
            <a:ext cx="3732407" cy="2893100"/>
          </a:xfrm>
          <a:prstGeom prst="rect">
            <a:avLst/>
          </a:prstGeom>
          <a:noFill/>
        </p:spPr>
        <p:txBody>
          <a:bodyPr wrap="square" rtlCol="0">
            <a:spAutoFit/>
          </a:bodyPr>
          <a:lstStyle/>
          <a:p>
            <a:pPr algn="r"/>
            <a:r>
              <a:rPr lang="fr-CA" b="1" dirty="0"/>
              <a:t>MODÈLE DE COHORTE PRATIQUE</a:t>
            </a:r>
          </a:p>
          <a:p>
            <a:pPr algn="r"/>
            <a:endParaRPr lang="fr-CA" b="1" dirty="0"/>
          </a:p>
          <a:p>
            <a:pPr algn="r"/>
            <a:r>
              <a:rPr lang="fr-CA" b="1" dirty="0"/>
              <a:t>+</a:t>
            </a:r>
          </a:p>
          <a:p>
            <a:pPr algn="r"/>
            <a:endParaRPr lang="fr-CA" b="1" dirty="0"/>
          </a:p>
          <a:p>
            <a:pPr algn="r"/>
            <a:r>
              <a:rPr lang="fr-CA" b="1" dirty="0"/>
              <a:t>PRÉSENTE UN ÉVENTAIL </a:t>
            </a:r>
            <a:endParaRPr lang="fr-CA" b="1" dirty="0" smtClean="0"/>
          </a:p>
          <a:p>
            <a:pPr algn="r"/>
            <a:r>
              <a:rPr lang="fr-CA" b="1" dirty="0" smtClean="0"/>
              <a:t>DE MÉTHODES </a:t>
            </a:r>
          </a:p>
          <a:p>
            <a:pPr algn="r"/>
            <a:r>
              <a:rPr lang="fr-CA" b="1" dirty="0" smtClean="0"/>
              <a:t>EXPÉRIMENTALES</a:t>
            </a:r>
            <a:endParaRPr lang="fr-CA" b="1" dirty="0"/>
          </a:p>
          <a:p>
            <a:pPr algn="r"/>
            <a:endParaRPr lang="fr-CA" b="1" dirty="0" smtClean="0"/>
          </a:p>
          <a:p>
            <a:pPr algn="r"/>
            <a:endParaRPr lang="fr-CA" b="1" dirty="0"/>
          </a:p>
          <a:p>
            <a:pPr algn="r"/>
            <a:r>
              <a:rPr lang="fr-CA" b="1" dirty="0"/>
              <a:t>+</a:t>
            </a:r>
          </a:p>
          <a:p>
            <a:pPr algn="r"/>
            <a:endParaRPr lang="fr-CA" b="1" dirty="0"/>
          </a:p>
          <a:p>
            <a:pPr algn="r"/>
            <a:r>
              <a:rPr lang="fr-CA" b="1" dirty="0"/>
              <a:t>CRÉE DES RÉSEAUX ET DONNE UN ÉLAN</a:t>
            </a:r>
          </a:p>
        </p:txBody>
      </p:sp>
      <p:sp>
        <p:nvSpPr>
          <p:cNvPr id="10" name="TextBox 9"/>
          <p:cNvSpPr txBox="1"/>
          <p:nvPr>
            <p:custDataLst>
              <p:tags r:id="rId6"/>
            </p:custDataLst>
          </p:nvPr>
        </p:nvSpPr>
        <p:spPr>
          <a:xfrm>
            <a:off x="4725779" y="1763608"/>
            <a:ext cx="3732407" cy="3108543"/>
          </a:xfrm>
          <a:prstGeom prst="rect">
            <a:avLst/>
          </a:prstGeom>
          <a:noFill/>
        </p:spPr>
        <p:txBody>
          <a:bodyPr wrap="square" rtlCol="0">
            <a:spAutoFit/>
          </a:bodyPr>
          <a:lstStyle/>
          <a:p>
            <a:r>
              <a:rPr lang="fr-CA" b="1" dirty="0"/>
              <a:t>ACCÈS OUVERT PAR DÉFAUT</a:t>
            </a:r>
          </a:p>
          <a:p>
            <a:endParaRPr lang="fr-CA" b="1" dirty="0"/>
          </a:p>
          <a:p>
            <a:r>
              <a:rPr lang="fr-CA" b="1" dirty="0"/>
              <a:t>+</a:t>
            </a:r>
          </a:p>
          <a:p>
            <a:endParaRPr lang="fr-CA" b="1" dirty="0"/>
          </a:p>
          <a:p>
            <a:r>
              <a:rPr lang="fr-CA" b="1" dirty="0"/>
              <a:t>RÉPONSE CONCRÈTE AUX DIRECTIVES RELATIVES À L’EXPÉRIMENTATION À L’INTENTION DES ADMINISTRATEURS GÉNÉRAUX</a:t>
            </a:r>
          </a:p>
          <a:p>
            <a:endParaRPr lang="fr-CA" b="1" dirty="0"/>
          </a:p>
          <a:p>
            <a:r>
              <a:rPr lang="fr-CA" b="1" dirty="0"/>
              <a:t>+</a:t>
            </a:r>
          </a:p>
          <a:p>
            <a:endParaRPr lang="fr-CA" b="1" dirty="0"/>
          </a:p>
          <a:p>
            <a:r>
              <a:rPr lang="fr-CA" b="1" dirty="0"/>
              <a:t>MODÈLE CONÇU AUX FINS D’ITÉRATION ET DE TRANSFORMATION</a:t>
            </a:r>
          </a:p>
          <a:p>
            <a:endParaRPr lang="fr-CA" b="1" dirty="0"/>
          </a:p>
        </p:txBody>
      </p:sp>
      <p:sp>
        <p:nvSpPr>
          <p:cNvPr id="4" name="Slide Number Placeholder 3"/>
          <p:cNvSpPr>
            <a:spLocks noGrp="1"/>
          </p:cNvSpPr>
          <p:nvPr>
            <p:ph type="sldNum" idx="12"/>
            <p:custDataLst>
              <p:tags r:id="rId7"/>
            </p:custDataLst>
          </p:nvPr>
        </p:nvSpPr>
        <p:spPr/>
        <p:txBody>
          <a:bodyPr/>
          <a:lstStyle/>
          <a:p>
            <a:pPr marL="0" lvl="0" indent="0" algn="r" rtl="0">
              <a:spcBef>
                <a:spcPct val="0"/>
              </a:spcBef>
              <a:spcAft>
                <a:spcPct val="0"/>
              </a:spcAft>
              <a:buNone/>
            </a:pPr>
            <a:fld id="{00000000-1234-1234-1234-123412341234}" type="slidenum">
              <a:rPr lang="en" smtClean="0"/>
              <a:t>3</a:t>
            </a:fld>
            <a:endParaRPr lang="en"/>
          </a:p>
        </p:txBody>
      </p:sp>
    </p:spTree>
    <p:extLst>
      <p:ext uri="{BB962C8B-B14F-4D97-AF65-F5344CB8AC3E}">
        <p14:creationId xmlns:p14="http://schemas.microsoft.com/office/powerpoint/2010/main" val="9873687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2241" y="2214910"/>
            <a:ext cx="4486836" cy="518678"/>
          </a:xfrm>
          <a:prstGeom prst="rect">
            <a:avLst/>
          </a:prstGeom>
          <a:solidFill>
            <a:srgbClr val="9DDEDD"/>
          </a:solidFill>
        </p:spPr>
        <p:txBody>
          <a:bodyPr wrap="square" rtlCol="0">
            <a:spAutoFit/>
          </a:bodyPr>
          <a:lstStyle/>
          <a:p>
            <a:pPr algn="ctr"/>
            <a:r>
              <a:rPr lang="en-CA" sz="2800" b="1" dirty="0"/>
              <a:t>COMMENT</a:t>
            </a:r>
          </a:p>
        </p:txBody>
      </p:sp>
      <p:sp>
        <p:nvSpPr>
          <p:cNvPr id="10" name="TextBox 9"/>
          <p:cNvSpPr txBox="1"/>
          <p:nvPr>
            <p:custDataLst>
              <p:tags r:id="rId5"/>
            </p:custDataLst>
          </p:nvPr>
        </p:nvSpPr>
        <p:spPr>
          <a:xfrm>
            <a:off x="4628932" y="134913"/>
            <a:ext cx="4396619" cy="4878259"/>
          </a:xfrm>
          <a:prstGeom prst="rect">
            <a:avLst/>
          </a:prstGeom>
          <a:noFill/>
          <a:ln>
            <a:solidFill>
              <a:schemeClr val="bg1"/>
            </a:solidFill>
          </a:ln>
        </p:spPr>
        <p:txBody>
          <a:bodyPr wrap="square" rtlCol="0">
            <a:spAutoFit/>
          </a:bodyPr>
          <a:lstStyle/>
          <a:p>
            <a:r>
              <a:rPr lang="fr-CA" sz="1200" b="1" dirty="0"/>
              <a:t>Fonctionnement de l’EO (voir la diapositive 12 pour l’échéancier) </a:t>
            </a:r>
          </a:p>
          <a:p>
            <a:endParaRPr lang="en-CA" sz="1200" b="1" dirty="0"/>
          </a:p>
          <a:p>
            <a:pPr marL="342900" indent="-342900">
              <a:buAutoNum type="arabicPeriod"/>
            </a:pPr>
            <a:r>
              <a:rPr lang="fr-CA" sz="1100" b="1" dirty="0" smtClean="0"/>
              <a:t>Identification</a:t>
            </a:r>
            <a:r>
              <a:rPr lang="fr-CA" sz="1100" b="1" dirty="0"/>
              <a:t> </a:t>
            </a:r>
            <a:r>
              <a:rPr lang="fr-CA" sz="1100" dirty="0"/>
              <a:t>: Le Secrétariat du Conseil du Trésor (SCT) mobilise des partenaires éventuels de manière générale à l’intérieur et à l’extérieur du gouvernement du Canada (GC) pour </a:t>
            </a:r>
            <a:r>
              <a:rPr lang="fr-CA" sz="1100" dirty="0" smtClean="0"/>
              <a:t>identifier </a:t>
            </a:r>
            <a:r>
              <a:rPr lang="fr-CA" sz="1100" dirty="0"/>
              <a:t>les sources d’experts de soutien pour l’EO.</a:t>
            </a:r>
          </a:p>
          <a:p>
            <a:pPr marL="342900" indent="-342900">
              <a:buAutoNum type="arabicPeriod"/>
            </a:pPr>
            <a:endParaRPr lang="en-CA" sz="1100" dirty="0"/>
          </a:p>
          <a:p>
            <a:pPr marL="342900" indent="-342900">
              <a:buAutoNum type="arabicPeriod"/>
            </a:pPr>
            <a:r>
              <a:rPr lang="fr-CA" sz="1100" b="1" dirty="0"/>
              <a:t>Application </a:t>
            </a:r>
            <a:r>
              <a:rPr lang="fr-CA" sz="1100" dirty="0"/>
              <a:t>: Les ministères qui souhaitent réaliser un projet </a:t>
            </a:r>
            <a:r>
              <a:rPr lang="fr-CA" sz="1100" dirty="0" smtClean="0"/>
              <a:t>expérimental via EO appliquent à travers le </a:t>
            </a:r>
            <a:r>
              <a:rPr lang="fr-CA" sz="1100" dirty="0"/>
              <a:t>processus de sélection. </a:t>
            </a:r>
          </a:p>
          <a:p>
            <a:pPr marL="342900" indent="-342900">
              <a:buAutoNum type="arabicPeriod"/>
            </a:pPr>
            <a:endParaRPr lang="en-CA" sz="1100" b="1" dirty="0"/>
          </a:p>
          <a:p>
            <a:pPr marL="342900" indent="-342900">
              <a:buAutoNum type="arabicPeriod"/>
            </a:pPr>
            <a:r>
              <a:rPr lang="fr-CA" sz="1100" b="1" dirty="0"/>
              <a:t>Sélection </a:t>
            </a:r>
            <a:r>
              <a:rPr lang="fr-CA" sz="1100" dirty="0"/>
              <a:t>: Le SCT sélectionnera </a:t>
            </a:r>
            <a:r>
              <a:rPr lang="fr-CA" sz="1100" dirty="0" smtClean="0"/>
              <a:t>les projets finaux en </a:t>
            </a:r>
            <a:r>
              <a:rPr lang="fr-CA" sz="1100" dirty="0"/>
              <a:t>tenant compte des conseils d’un groupe d’experts.</a:t>
            </a:r>
          </a:p>
          <a:p>
            <a:pPr marL="342900" indent="-342900">
              <a:buAutoNum type="arabicPeriod"/>
            </a:pPr>
            <a:endParaRPr lang="en-CA" sz="1100" b="1" dirty="0"/>
          </a:p>
          <a:p>
            <a:pPr marL="342900" indent="-342900">
              <a:buAutoNum type="arabicPeriod"/>
            </a:pPr>
            <a:r>
              <a:rPr lang="fr-CA" sz="1100" b="1" dirty="0"/>
              <a:t>Soutien</a:t>
            </a:r>
            <a:r>
              <a:rPr lang="fr-CA" sz="1100" dirty="0"/>
              <a:t> : Les équipes ministérielles recevront </a:t>
            </a:r>
            <a:r>
              <a:rPr lang="fr-CA" sz="1100" dirty="0" smtClean="0"/>
              <a:t>du </a:t>
            </a:r>
            <a:r>
              <a:rPr lang="fr-CA" sz="1100" dirty="0"/>
              <a:t>soutien dans le cadre de leur expérience sous la forme de conseils d’expert, </a:t>
            </a:r>
            <a:r>
              <a:rPr lang="fr-CA" sz="1100" dirty="0" smtClean="0"/>
              <a:t>d’appui </a:t>
            </a:r>
            <a:r>
              <a:rPr lang="fr-CA" sz="1100" dirty="0"/>
              <a:t>de l’organisme central, de formation continue et d’événements d’apprentissage.</a:t>
            </a:r>
          </a:p>
          <a:p>
            <a:pPr marL="342900" indent="-342900">
              <a:buAutoNum type="arabicPeriod"/>
            </a:pPr>
            <a:endParaRPr lang="en-CA" sz="1100" dirty="0"/>
          </a:p>
          <a:p>
            <a:pPr marL="342900" indent="-342900">
              <a:buAutoNum type="arabicPeriod"/>
            </a:pPr>
            <a:r>
              <a:rPr lang="fr-CA" sz="1100" b="1" dirty="0"/>
              <a:t>Expériences</a:t>
            </a:r>
            <a:r>
              <a:rPr lang="fr-CA" sz="1100" dirty="0"/>
              <a:t> : Les ministères définissent, conçoivent, réalisent, évaluent et valident leurs expériences.</a:t>
            </a:r>
          </a:p>
          <a:p>
            <a:pPr marL="342900" indent="-342900">
              <a:buAutoNum type="arabicPeriod"/>
            </a:pPr>
            <a:endParaRPr lang="en-CA" sz="1100" dirty="0"/>
          </a:p>
          <a:p>
            <a:pPr marL="342900" indent="-342900">
              <a:buAutoNum type="arabicPeriod"/>
            </a:pPr>
            <a:r>
              <a:rPr lang="fr-CA" sz="1100" b="1" dirty="0"/>
              <a:t>Partage</a:t>
            </a:r>
            <a:r>
              <a:rPr lang="fr-CA" sz="1100" dirty="0"/>
              <a:t> : La cohorte d’EO2 partagera de manière routinière les difficultés, les idées et des mises à jour </a:t>
            </a:r>
            <a:r>
              <a:rPr lang="fr-CA" sz="1100" dirty="0" smtClean="0"/>
              <a:t>régulières de </a:t>
            </a:r>
            <a:r>
              <a:rPr lang="fr-CA" sz="1100" dirty="0"/>
              <a:t>projets individuels par des billets de </a:t>
            </a:r>
            <a:r>
              <a:rPr lang="fr-CA" sz="1100" dirty="0" smtClean="0"/>
              <a:t>blogue. </a:t>
            </a:r>
            <a:r>
              <a:rPr lang="fr-CA" sz="1100" dirty="0"/>
              <a:t>Un rapport final sur </a:t>
            </a:r>
            <a:r>
              <a:rPr lang="fr-CA" sz="1100" dirty="0" smtClean="0"/>
              <a:t>les impacts ou les échecs </a:t>
            </a:r>
            <a:r>
              <a:rPr lang="fr-CA" sz="1100" dirty="0"/>
              <a:t>sera également </a:t>
            </a:r>
            <a:r>
              <a:rPr lang="fr-CA" sz="1100" dirty="0" smtClean="0"/>
              <a:t>partag</a:t>
            </a:r>
            <a:r>
              <a:rPr lang="fr-CA" sz="1100" dirty="0"/>
              <a:t>é</a:t>
            </a:r>
            <a:r>
              <a:rPr lang="fr-CA" sz="1100" dirty="0" smtClean="0"/>
              <a:t>.</a:t>
            </a:r>
            <a:endParaRPr lang="fr-CA" sz="1100"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4</a:t>
            </a:fld>
            <a:endParaRPr lang="en"/>
          </a:p>
        </p:txBody>
      </p:sp>
    </p:spTree>
    <p:extLst>
      <p:ext uri="{BB962C8B-B14F-4D97-AF65-F5344CB8AC3E}">
        <p14:creationId xmlns:p14="http://schemas.microsoft.com/office/powerpoint/2010/main" val="17356438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tx2">
              <a:lumMod val="20000"/>
              <a:lumOff val="8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2241" y="2202210"/>
            <a:ext cx="4486836" cy="518678"/>
          </a:xfrm>
          <a:prstGeom prst="rect">
            <a:avLst/>
          </a:prstGeom>
          <a:solidFill>
            <a:srgbClr val="9DDEDD"/>
          </a:solidFill>
        </p:spPr>
        <p:txBody>
          <a:bodyPr wrap="square" rtlCol="0">
            <a:spAutoFit/>
          </a:bodyPr>
          <a:lstStyle/>
          <a:p>
            <a:pPr algn="ctr"/>
            <a:r>
              <a:rPr lang="en-CA" sz="2800" b="1" dirty="0"/>
              <a:t>QUI</a:t>
            </a:r>
          </a:p>
        </p:txBody>
      </p:sp>
      <p:sp>
        <p:nvSpPr>
          <p:cNvPr id="10" name="TextBox 9"/>
          <p:cNvSpPr txBox="1"/>
          <p:nvPr>
            <p:custDataLst>
              <p:tags r:id="rId5"/>
            </p:custDataLst>
          </p:nvPr>
        </p:nvSpPr>
        <p:spPr>
          <a:xfrm>
            <a:off x="4550447" y="223802"/>
            <a:ext cx="4427648" cy="5125763"/>
          </a:xfrm>
          <a:prstGeom prst="rect">
            <a:avLst/>
          </a:prstGeom>
          <a:noFill/>
        </p:spPr>
        <p:txBody>
          <a:bodyPr wrap="square" rtlCol="0">
            <a:spAutoFit/>
          </a:bodyPr>
          <a:lstStyle/>
          <a:p>
            <a:r>
              <a:rPr lang="fr-CA" sz="1050" b="1" dirty="0"/>
              <a:t>Équipe de soutien à l’EO</a:t>
            </a:r>
            <a:endParaRPr lang="fr-CA" sz="1050" dirty="0"/>
          </a:p>
          <a:p>
            <a:r>
              <a:rPr lang="fr-CA" sz="1050" dirty="0"/>
              <a:t>Une équipe </a:t>
            </a:r>
            <a:r>
              <a:rPr lang="fr-CA" sz="1050" dirty="0" err="1"/>
              <a:t>interfonctionnelle</a:t>
            </a:r>
            <a:r>
              <a:rPr lang="fr-CA" sz="1050" dirty="0"/>
              <a:t> du SCT se consacrera à assurer un processus sans heurt et un partage général des leçons retenues. </a:t>
            </a:r>
          </a:p>
          <a:p>
            <a:endParaRPr lang="fr-CA" sz="1050" b="1" dirty="0"/>
          </a:p>
          <a:p>
            <a:r>
              <a:rPr lang="fr-CA" sz="1050" b="1" dirty="0"/>
              <a:t>Experts en design expérimental</a:t>
            </a:r>
            <a:endParaRPr lang="fr-CA" sz="1050" dirty="0"/>
          </a:p>
          <a:p>
            <a:r>
              <a:rPr lang="fr-CA" sz="1050" dirty="0"/>
              <a:t>Des employés possédant une expertise en matière de design expérimental qui proviennent de l’intérieur et de l’extérieur du GC fourniront un soutien d’expert pour les processus suivants : la conception de l’EO, la sélection de projets, la conception et la réalisation des projets expérimentaux et la formation.</a:t>
            </a:r>
          </a:p>
          <a:p>
            <a:endParaRPr lang="fr-CA" sz="1050" b="1" dirty="0"/>
          </a:p>
          <a:p>
            <a:r>
              <a:rPr lang="fr-CA" sz="1050" b="1" dirty="0"/>
              <a:t>Responsables ministériels</a:t>
            </a:r>
            <a:endParaRPr lang="fr-CA" sz="1050" dirty="0"/>
          </a:p>
          <a:p>
            <a:r>
              <a:rPr lang="fr-CA" sz="1050" dirty="0"/>
              <a:t>Les responsables respectifs de chaque projet ministériel seront les propriétaires et gestionnaires de leurs projets expérimentaux et auront l’appui du SCT et d’experts.</a:t>
            </a:r>
          </a:p>
          <a:p>
            <a:endParaRPr lang="fr-CA" sz="1050" b="1" dirty="0"/>
          </a:p>
          <a:p>
            <a:r>
              <a:rPr lang="fr-CA" sz="1050" b="1" dirty="0"/>
              <a:t>Co-bailleurs de fonds et partenaires</a:t>
            </a:r>
          </a:p>
          <a:p>
            <a:r>
              <a:rPr lang="fr-CA" sz="1050" dirty="0"/>
              <a:t>L’EO profitera du soutien de ministères et d’organismes clés qui fournissent des fonds et un partenariat.</a:t>
            </a:r>
          </a:p>
          <a:p>
            <a:endParaRPr lang="fr-CA" sz="1050" dirty="0"/>
          </a:p>
          <a:p>
            <a:r>
              <a:rPr lang="fr-CA" sz="1050" b="1" dirty="0"/>
              <a:t>Organisme central et soutien des SMA à l’échelle du GC</a:t>
            </a:r>
            <a:endParaRPr lang="fr-CA" sz="1050" dirty="0"/>
          </a:p>
          <a:p>
            <a:r>
              <a:rPr lang="fr-CA" sz="1050" dirty="0"/>
              <a:t>À titre de champions de l’EO, le SCT et son partenaire, le Comité des sous-ministres adjoints (SMA) sur l’expérimentation, fourniront un soutien habilitant et, lorsque c’est possible et nécessaire, élimineront tous les obstacles qui se présentent.</a:t>
            </a:r>
            <a:endParaRPr lang="fr-CA" sz="1050" b="1" dirty="0"/>
          </a:p>
          <a:p>
            <a:endParaRPr lang="fr-CA" sz="1050" dirty="0"/>
          </a:p>
          <a:p>
            <a:r>
              <a:rPr lang="fr-CA" sz="1050" b="1" dirty="0"/>
              <a:t>Mentors d’EO1 </a:t>
            </a:r>
          </a:p>
          <a:p>
            <a:r>
              <a:rPr lang="fr-CA" sz="1050" dirty="0"/>
              <a:t>Les responsables ministériels profiteront des perspectives de participants à la cohorte précédente, selon la disponibilité de celle-ci. </a:t>
            </a:r>
            <a:br>
              <a:rPr lang="fr-CA" sz="1050" dirty="0"/>
            </a:br>
            <a:endParaRPr lang="fr-CA" sz="1050"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5</a:t>
            </a:fld>
            <a:endParaRPr lang="en"/>
          </a:p>
        </p:txBody>
      </p:sp>
    </p:spTree>
    <p:extLst>
      <p:ext uri="{BB962C8B-B14F-4D97-AF65-F5344CB8AC3E}">
        <p14:creationId xmlns:p14="http://schemas.microsoft.com/office/powerpoint/2010/main" val="18581880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4654300" y="442"/>
            <a:ext cx="4482353" cy="51435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4"/>
            </p:custDataLst>
          </p:nvPr>
        </p:nvSpPr>
        <p:spPr>
          <a:xfrm>
            <a:off x="229410" y="1090587"/>
            <a:ext cx="4299196" cy="3737534"/>
          </a:xfrm>
          <a:prstGeom prst="rect">
            <a:avLst/>
          </a:prstGeom>
          <a:noFill/>
        </p:spPr>
        <p:txBody>
          <a:bodyPr wrap="square" rtlCol="0">
            <a:spAutoFit/>
          </a:bodyPr>
          <a:lstStyle/>
          <a:p>
            <a:r>
              <a:rPr lang="fr-CA" sz="1800" b="1" dirty="0"/>
              <a:t>L’EO EST :</a:t>
            </a:r>
          </a:p>
          <a:p>
            <a:endParaRPr lang="fr-CA" sz="1300" b="1" dirty="0"/>
          </a:p>
          <a:p>
            <a:endParaRPr lang="fr-CA" sz="1300" b="1" dirty="0"/>
          </a:p>
          <a:p>
            <a:r>
              <a:rPr lang="fr-CA" sz="1300" b="1" dirty="0"/>
              <a:t>intentionnellement définie pour refléter la capacité existante;</a:t>
            </a:r>
          </a:p>
          <a:p>
            <a:endParaRPr lang="fr-CA" sz="1300" b="1" dirty="0"/>
          </a:p>
          <a:p>
            <a:endParaRPr lang="fr-CA" sz="1300" b="1" dirty="0"/>
          </a:p>
          <a:p>
            <a:r>
              <a:rPr lang="fr-CA" sz="1300" b="1" dirty="0"/>
              <a:t>conçue pour répondre aux besoins d’une variété de points d’entrée dans l’expérimentation, autant les débutants que les participants avancés;</a:t>
            </a:r>
          </a:p>
          <a:p>
            <a:endParaRPr lang="fr-CA" sz="1300" b="1" dirty="0"/>
          </a:p>
          <a:p>
            <a:endParaRPr lang="fr-CA" sz="1300" b="1" dirty="0"/>
          </a:p>
          <a:p>
            <a:r>
              <a:rPr lang="fr-CA" sz="1300" b="1" dirty="0"/>
              <a:t>une réponse pratique à la demande pour des exemples et des experts d’expérimentation du GC;</a:t>
            </a:r>
          </a:p>
          <a:p>
            <a:endParaRPr lang="fr-CA" sz="1300" b="1" dirty="0"/>
          </a:p>
          <a:p>
            <a:endParaRPr lang="fr-CA" sz="1300" b="1" dirty="0"/>
          </a:p>
          <a:p>
            <a:r>
              <a:rPr lang="fr-CA" sz="1300" b="1" dirty="0"/>
              <a:t>envisagée en tant qu’échantillon des possibilités avec l’expérimentation.</a:t>
            </a:r>
          </a:p>
        </p:txBody>
      </p:sp>
      <p:sp>
        <p:nvSpPr>
          <p:cNvPr id="10" name="TextBox 9"/>
          <p:cNvSpPr txBox="1"/>
          <p:nvPr>
            <p:custDataLst>
              <p:tags r:id="rId5"/>
            </p:custDataLst>
          </p:nvPr>
        </p:nvSpPr>
        <p:spPr>
          <a:xfrm>
            <a:off x="4784288" y="1090587"/>
            <a:ext cx="4226599" cy="3935852"/>
          </a:xfrm>
          <a:prstGeom prst="rect">
            <a:avLst/>
          </a:prstGeom>
          <a:noFill/>
        </p:spPr>
        <p:txBody>
          <a:bodyPr wrap="square" rtlCol="0">
            <a:spAutoFit/>
          </a:bodyPr>
          <a:lstStyle/>
          <a:p>
            <a:r>
              <a:rPr lang="fr-CA" sz="1800" b="1" dirty="0"/>
              <a:t>L’EO N’EST PAS :</a:t>
            </a:r>
          </a:p>
          <a:p>
            <a:endParaRPr lang="fr-CA" sz="1300" b="1" dirty="0"/>
          </a:p>
          <a:p>
            <a:endParaRPr lang="fr-CA" sz="1300" b="1" dirty="0"/>
          </a:p>
          <a:p>
            <a:r>
              <a:rPr lang="fr-CA" sz="1300" b="1" dirty="0"/>
              <a:t>prévue pour réaliser votre expérience pour vous;</a:t>
            </a:r>
          </a:p>
          <a:p>
            <a:endParaRPr lang="fr-CA" sz="1300" b="1" dirty="0"/>
          </a:p>
          <a:p>
            <a:endParaRPr lang="fr-CA" sz="1300" b="1" dirty="0"/>
          </a:p>
          <a:p>
            <a:r>
              <a:rPr lang="fr-CA" sz="1300" b="1" dirty="0"/>
              <a:t>conçue pour transformer tous les participants de la cohorte en experts d’ici la fin du programme;</a:t>
            </a:r>
          </a:p>
          <a:p>
            <a:endParaRPr lang="fr-CA" sz="1300" b="1" dirty="0"/>
          </a:p>
          <a:p>
            <a:endParaRPr lang="fr-CA" sz="1300" b="1" dirty="0"/>
          </a:p>
          <a:p>
            <a:r>
              <a:rPr lang="fr-CA" sz="1300" b="1" dirty="0"/>
              <a:t>créée pour amorcer des expériences longitudinales ou pluriannuelles;</a:t>
            </a:r>
          </a:p>
          <a:p>
            <a:endParaRPr lang="fr-CA" sz="1300" b="1" dirty="0"/>
          </a:p>
          <a:p>
            <a:endParaRPr lang="fr-CA" sz="1300" b="1" dirty="0"/>
          </a:p>
          <a:p>
            <a:r>
              <a:rPr lang="fr-CA" sz="1300" b="1" dirty="0"/>
              <a:t>conçue pour remplacer l’exigence des ministères et des organismes d’assumer la responsabilité pour leurs projets.</a:t>
            </a:r>
          </a:p>
          <a:p>
            <a:r>
              <a:rPr lang="fr-CA" sz="1300" dirty="0"/>
              <a:t/>
            </a:r>
            <a:br>
              <a:rPr lang="fr-CA" sz="1300" dirty="0"/>
            </a:br>
            <a:endParaRPr lang="fr-CA" sz="1300" dirty="0"/>
          </a:p>
        </p:txBody>
      </p:sp>
      <p:sp>
        <p:nvSpPr>
          <p:cNvPr id="4" name="Slide Number Placeholder 3"/>
          <p:cNvSpPr>
            <a:spLocks noGrp="1"/>
          </p:cNvSpPr>
          <p:nvPr>
            <p:ph type="sldNum" idx="12"/>
            <p:custDataLst>
              <p:tags r:id="rId6"/>
            </p:custDataLst>
          </p:nvPr>
        </p:nvSpPr>
        <p:spPr/>
        <p:txBody>
          <a:bodyPr/>
          <a:lstStyle/>
          <a:p>
            <a:pPr marL="0" lvl="0" indent="0" algn="r" rtl="0">
              <a:spcBef>
                <a:spcPct val="0"/>
              </a:spcBef>
              <a:spcAft>
                <a:spcPct val="0"/>
              </a:spcAft>
              <a:buNone/>
            </a:pPr>
            <a:fld id="{00000000-1234-1234-1234-123412341234}" type="slidenum">
              <a:rPr lang="en" smtClean="0"/>
              <a:t>6</a:t>
            </a:fld>
            <a:endParaRPr lang="en"/>
          </a:p>
        </p:txBody>
      </p:sp>
    </p:spTree>
    <p:extLst>
      <p:ext uri="{BB962C8B-B14F-4D97-AF65-F5344CB8AC3E}">
        <p14:creationId xmlns:p14="http://schemas.microsoft.com/office/powerpoint/2010/main" val="3846544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7;p14"/>
          <p:cNvSpPr txBox="1"/>
          <p:nvPr>
            <p:custDataLst>
              <p:tags r:id="rId1"/>
            </p:custDataLst>
          </p:nvPr>
        </p:nvSpPr>
        <p:spPr>
          <a:xfrm>
            <a:off x="5074131" y="2572110"/>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21" name="TextBox 20"/>
          <p:cNvSpPr txBox="1"/>
          <p:nvPr>
            <p:custDataLst>
              <p:tags r:id="rId2"/>
            </p:custDataLst>
          </p:nvPr>
        </p:nvSpPr>
        <p:spPr>
          <a:xfrm>
            <a:off x="3786648" y="221574"/>
            <a:ext cx="4486835" cy="518678"/>
          </a:xfrm>
          <a:prstGeom prst="rect">
            <a:avLst/>
          </a:prstGeom>
          <a:noFill/>
        </p:spPr>
        <p:txBody>
          <a:bodyPr wrap="square" rtlCol="0">
            <a:spAutoFit/>
          </a:bodyPr>
          <a:lstStyle/>
          <a:p>
            <a:pPr algn="ctr"/>
            <a:r>
              <a:rPr lang="fr-CA" sz="2800" b="1" dirty="0"/>
              <a:t>Aperçu de l’EO1 </a:t>
            </a:r>
          </a:p>
        </p:txBody>
      </p:sp>
      <p:sp>
        <p:nvSpPr>
          <p:cNvPr id="6" name="TextBox 5">
            <a:extLst>
              <a:ext uri="{FF2B5EF4-FFF2-40B4-BE49-F238E27FC236}">
                <a16:creationId xmlns:a16="http://schemas.microsoft.com/office/drawing/2014/main" xmlns="" id="{96B7F1A9-6B08-4EFA-9E2A-95E678687FDE}"/>
              </a:ext>
            </a:extLst>
          </p:cNvPr>
          <p:cNvSpPr txBox="1"/>
          <p:nvPr>
            <p:custDataLst>
              <p:tags r:id="rId3"/>
            </p:custDataLst>
          </p:nvPr>
        </p:nvSpPr>
        <p:spPr>
          <a:xfrm>
            <a:off x="2314340" y="2756311"/>
            <a:ext cx="1368224" cy="297477"/>
          </a:xfrm>
          <a:prstGeom prst="rect">
            <a:avLst/>
          </a:prstGeom>
          <a:noFill/>
        </p:spPr>
        <p:txBody>
          <a:bodyPr wrap="square" lIns="0" rIns="0" rtlCol="0" anchor="b">
            <a:spAutoFit/>
          </a:bodyPr>
          <a:lstStyle/>
          <a:p>
            <a:pPr algn="ctr">
              <a:buClrTx/>
              <a:buFontTx/>
              <a:buNone/>
            </a:pPr>
            <a:r>
              <a:rPr lang="fr-CA" sz="1350" b="1" kern="1200" dirty="0">
                <a:solidFill>
                  <a:prstClr val="black"/>
                </a:solidFill>
                <a:latin typeface="Calibri" panose="020F0502020204030204"/>
                <a:ea typeface="+mn-ea"/>
                <a:cs typeface="+mn-cs"/>
              </a:rPr>
              <a:t>MINISTÈRES</a:t>
            </a:r>
          </a:p>
        </p:txBody>
      </p:sp>
      <p:sp>
        <p:nvSpPr>
          <p:cNvPr id="16" name="Shape">
            <a:extLst>
              <a:ext uri="{FF2B5EF4-FFF2-40B4-BE49-F238E27FC236}">
                <a16:creationId xmlns:a16="http://schemas.microsoft.com/office/drawing/2014/main" xmlns="" id="{C7B69FA8-5402-497D-AC04-0CC91A069C06}"/>
              </a:ext>
            </a:extLst>
          </p:cNvPr>
          <p:cNvSpPr/>
          <p:nvPr>
            <p:custDataLst>
              <p:tags r:id="rId4"/>
            </p:custDataLst>
          </p:nvPr>
        </p:nvSpPr>
        <p:spPr>
          <a:xfrm>
            <a:off x="2882484" y="1687435"/>
            <a:ext cx="1018802" cy="1018802"/>
          </a:xfrm>
          <a:custGeom>
            <a:avLst/>
            <a:gdLst/>
            <a:ahLst/>
            <a:cxnLst>
              <a:cxn ang="0">
                <a:pos x="wd2" y="hd2"/>
              </a:cxn>
              <a:cxn ang="5400000">
                <a:pos x="wd2" y="hd2"/>
              </a:cxn>
              <a:cxn ang="10800000">
                <a:pos x="wd2" y="hd2"/>
              </a:cxn>
              <a:cxn ang="16200000">
                <a:pos x="wd2" y="hd2"/>
              </a:cxn>
            </a:cxnLst>
            <a:rect l="0" t="0" r="r" b="b"/>
            <a:pathLst>
              <a:path w="21600" h="21600" extrusionOk="0">
                <a:moveTo>
                  <a:pt x="13991" y="479"/>
                </a:moveTo>
                <a:cubicBezTo>
                  <a:pt x="12983" y="166"/>
                  <a:pt x="11911" y="0"/>
                  <a:pt x="10800" y="0"/>
                </a:cubicBezTo>
                <a:cubicBezTo>
                  <a:pt x="4838" y="0"/>
                  <a:pt x="0" y="4832"/>
                  <a:pt x="0" y="10800"/>
                </a:cubicBezTo>
                <a:cubicBezTo>
                  <a:pt x="0" y="16762"/>
                  <a:pt x="4832" y="21600"/>
                  <a:pt x="10800" y="21600"/>
                </a:cubicBezTo>
                <a:cubicBezTo>
                  <a:pt x="16762" y="21600"/>
                  <a:pt x="21600" y="16768"/>
                  <a:pt x="21600" y="10800"/>
                </a:cubicBezTo>
                <a:cubicBezTo>
                  <a:pt x="21600" y="9798"/>
                  <a:pt x="21453" y="8834"/>
                  <a:pt x="21198" y="7915"/>
                </a:cubicBezTo>
                <a:cubicBezTo>
                  <a:pt x="17706" y="6830"/>
                  <a:pt x="14974" y="4015"/>
                  <a:pt x="13991" y="479"/>
                </a:cubicBezTo>
                <a:close/>
              </a:path>
            </a:pathLst>
          </a:custGeom>
          <a:solidFill>
            <a:srgbClr val="33CCCC"/>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3375" b="1" kern="1200">
                <a:solidFill>
                  <a:prstClr val="white"/>
                </a:solidFill>
                <a:effectLst>
                  <a:outerShdw blurRad="38100" dist="38100" dir="2700000" algn="tl">
                    <a:srgbClr val="000000">
                      <a:alpha val="43137"/>
                    </a:srgbClr>
                  </a:outerShdw>
                </a:effectLst>
                <a:latin typeface="Calibri" panose="020F0502020204030204"/>
                <a:ea typeface="+mn-ea"/>
                <a:cs typeface="+mn-cs"/>
              </a:rPr>
              <a:t>08</a:t>
            </a:r>
            <a:endParaRPr sz="3375" b="1" kern="1200">
              <a:solidFill>
                <a:prstClr val="white"/>
              </a:solidFill>
              <a:effectLst>
                <a:outerShdw blurRad="38100" dist="38100" dir="2700000" algn="tl">
                  <a:srgbClr val="000000">
                    <a:alpha val="43137"/>
                  </a:srgbClr>
                </a:outerShdw>
              </a:effectLst>
              <a:latin typeface="Calibri"/>
              <a:ea typeface="+mn-ea"/>
              <a:cs typeface="+mn-cs"/>
            </a:endParaRPr>
          </a:p>
        </p:txBody>
      </p:sp>
      <p:sp>
        <p:nvSpPr>
          <p:cNvPr id="17" name="Shape">
            <a:extLst>
              <a:ext uri="{FF2B5EF4-FFF2-40B4-BE49-F238E27FC236}">
                <a16:creationId xmlns:a16="http://schemas.microsoft.com/office/drawing/2014/main" xmlns="" id="{2F25BC69-08DD-4F02-95B7-D3AC8C378FB7}"/>
              </a:ext>
            </a:extLst>
          </p:cNvPr>
          <p:cNvSpPr/>
          <p:nvPr>
            <p:custDataLst>
              <p:tags r:id="rId5"/>
            </p:custDataLst>
          </p:nvPr>
        </p:nvSpPr>
        <p:spPr>
          <a:xfrm>
            <a:off x="3544822" y="1025095"/>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1" y="21121"/>
                </a:cubicBezTo>
                <a:cubicBezTo>
                  <a:pt x="14974" y="17578"/>
                  <a:pt x="17700" y="14768"/>
                  <a:pt x="21198" y="13689"/>
                </a:cubicBezTo>
                <a:cubicBezTo>
                  <a:pt x="21453" y="12770"/>
                  <a:pt x="21600" y="11806"/>
                  <a:pt x="21600" y="10803"/>
                </a:cubicBezTo>
                <a:cubicBezTo>
                  <a:pt x="21600" y="4833"/>
                  <a:pt x="16768" y="0"/>
                  <a:pt x="10800" y="0"/>
                </a:cubicBezTo>
                <a:close/>
              </a:path>
            </a:pathLst>
          </a:custGeom>
          <a:solidFill>
            <a:srgbClr val="9DDEDD">
              <a:alpha val="45882"/>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18" name="Shape">
            <a:extLst>
              <a:ext uri="{FF2B5EF4-FFF2-40B4-BE49-F238E27FC236}">
                <a16:creationId xmlns:a16="http://schemas.microsoft.com/office/drawing/2014/main" xmlns="" id="{0AF0015A-3992-44A1-8C0A-E6BB10293E9B}"/>
              </a:ext>
            </a:extLst>
          </p:cNvPr>
          <p:cNvSpPr/>
          <p:nvPr>
            <p:custDataLst>
              <p:tags r:id="rId6"/>
            </p:custDataLst>
          </p:nvPr>
        </p:nvSpPr>
        <p:spPr>
          <a:xfrm>
            <a:off x="4207160" y="1687433"/>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1"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rgbClr val="999999"/>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3375" b="1" kern="1200">
                <a:solidFill>
                  <a:prstClr val="white"/>
                </a:solidFill>
                <a:effectLst>
                  <a:outerShdw blurRad="38100" dist="38100" dir="2700000" algn="tl">
                    <a:srgbClr val="000000">
                      <a:alpha val="43137"/>
                    </a:srgbClr>
                  </a:outerShdw>
                </a:effectLst>
                <a:latin typeface="Calibri" panose="020F0502020204030204"/>
                <a:ea typeface="+mn-ea"/>
                <a:cs typeface="+mn-cs"/>
              </a:rPr>
              <a:t>11</a:t>
            </a:r>
            <a:endParaRPr sz="3375" b="1" kern="1200">
              <a:solidFill>
                <a:prstClr val="white"/>
              </a:solidFill>
              <a:effectLst>
                <a:outerShdw blurRad="38100" dist="38100" dir="2700000" algn="tl">
                  <a:srgbClr val="000000">
                    <a:alpha val="43137"/>
                  </a:srgbClr>
                </a:outerShdw>
              </a:effectLst>
              <a:latin typeface="Calibri"/>
              <a:ea typeface="+mn-ea"/>
              <a:cs typeface="+mn-cs"/>
            </a:endParaRPr>
          </a:p>
        </p:txBody>
      </p:sp>
      <p:sp>
        <p:nvSpPr>
          <p:cNvPr id="19" name="Shape">
            <a:extLst>
              <a:ext uri="{FF2B5EF4-FFF2-40B4-BE49-F238E27FC236}">
                <a16:creationId xmlns:a16="http://schemas.microsoft.com/office/drawing/2014/main" xmlns="" id="{0BAE19FC-3E81-497B-9121-B2A21185CD2F}"/>
              </a:ext>
            </a:extLst>
          </p:cNvPr>
          <p:cNvSpPr/>
          <p:nvPr>
            <p:custDataLst>
              <p:tags r:id="rId7"/>
            </p:custDataLst>
          </p:nvPr>
        </p:nvSpPr>
        <p:spPr>
          <a:xfrm>
            <a:off x="4886063" y="1045841"/>
            <a:ext cx="1018796"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2" y="21121"/>
                </a:cubicBezTo>
                <a:cubicBezTo>
                  <a:pt x="14974" y="17578"/>
                  <a:pt x="17700" y="14768"/>
                  <a:pt x="21198" y="13689"/>
                </a:cubicBezTo>
                <a:cubicBezTo>
                  <a:pt x="21453" y="12770"/>
                  <a:pt x="21600" y="11806"/>
                  <a:pt x="21600" y="10803"/>
                </a:cubicBezTo>
                <a:cubicBezTo>
                  <a:pt x="21600" y="4833"/>
                  <a:pt x="16762" y="0"/>
                  <a:pt x="10800" y="0"/>
                </a:cubicBezTo>
                <a:close/>
              </a:path>
            </a:pathLst>
          </a:custGeom>
          <a:solidFill>
            <a:srgbClr val="999999">
              <a:alpha val="49020"/>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0" name="Shape">
            <a:extLst>
              <a:ext uri="{FF2B5EF4-FFF2-40B4-BE49-F238E27FC236}">
                <a16:creationId xmlns:a16="http://schemas.microsoft.com/office/drawing/2014/main" xmlns="" id="{C9641721-F4A1-435A-BBD2-1D066F775CBE}"/>
              </a:ext>
            </a:extLst>
          </p:cNvPr>
          <p:cNvSpPr/>
          <p:nvPr>
            <p:custDataLst>
              <p:tags r:id="rId8"/>
            </p:custDataLst>
          </p:nvPr>
        </p:nvSpPr>
        <p:spPr>
          <a:xfrm>
            <a:off x="5531839" y="1687433"/>
            <a:ext cx="1018796"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2"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chemeClr val="accent6"/>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3375"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20</a:t>
            </a:r>
            <a:endParaRPr sz="3375" b="1" kern="1200" dirty="0">
              <a:solidFill>
                <a:prstClr val="white"/>
              </a:solidFill>
              <a:effectLst>
                <a:outerShdw blurRad="38100" dist="38100" dir="2700000" algn="tl">
                  <a:srgbClr val="000000">
                    <a:alpha val="43137"/>
                  </a:srgbClr>
                </a:outerShdw>
              </a:effectLst>
              <a:latin typeface="Calibri"/>
              <a:ea typeface="+mn-ea"/>
              <a:cs typeface="+mn-cs"/>
            </a:endParaRPr>
          </a:p>
        </p:txBody>
      </p:sp>
      <p:sp>
        <p:nvSpPr>
          <p:cNvPr id="22" name="Shape">
            <a:extLst>
              <a:ext uri="{FF2B5EF4-FFF2-40B4-BE49-F238E27FC236}">
                <a16:creationId xmlns:a16="http://schemas.microsoft.com/office/drawing/2014/main" xmlns="" id="{75BD7334-9545-49FC-B53B-224C877E58EF}"/>
              </a:ext>
            </a:extLst>
          </p:cNvPr>
          <p:cNvSpPr/>
          <p:nvPr>
            <p:custDataLst>
              <p:tags r:id="rId9"/>
            </p:custDataLst>
          </p:nvPr>
        </p:nvSpPr>
        <p:spPr>
          <a:xfrm>
            <a:off x="6224279" y="1025095"/>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9" y="21121"/>
                </a:cubicBezTo>
                <a:cubicBezTo>
                  <a:pt x="8617" y="21434"/>
                  <a:pt x="9689" y="21600"/>
                  <a:pt x="10800" y="21600"/>
                </a:cubicBezTo>
                <a:cubicBezTo>
                  <a:pt x="11911" y="21600"/>
                  <a:pt x="12983" y="21434"/>
                  <a:pt x="13991" y="21121"/>
                </a:cubicBezTo>
                <a:cubicBezTo>
                  <a:pt x="14974" y="17578"/>
                  <a:pt x="17700" y="14768"/>
                  <a:pt x="21198" y="13689"/>
                </a:cubicBezTo>
                <a:cubicBezTo>
                  <a:pt x="21453" y="12770"/>
                  <a:pt x="21600" y="11806"/>
                  <a:pt x="21600" y="10803"/>
                </a:cubicBezTo>
                <a:cubicBezTo>
                  <a:pt x="21600" y="4833"/>
                  <a:pt x="16762" y="0"/>
                  <a:pt x="10800" y="0"/>
                </a:cubicBezTo>
                <a:close/>
              </a:path>
            </a:pathLst>
          </a:custGeom>
          <a:solidFill>
            <a:schemeClr val="accent6">
              <a:lumMod val="60000"/>
              <a:lumOff val="40000"/>
            </a:scheme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3" name="Shape">
            <a:extLst>
              <a:ext uri="{FF2B5EF4-FFF2-40B4-BE49-F238E27FC236}">
                <a16:creationId xmlns:a16="http://schemas.microsoft.com/office/drawing/2014/main" xmlns="" id="{0C8DC9E4-2D03-4D11-BC71-EFFB1E88902F}"/>
              </a:ext>
            </a:extLst>
          </p:cNvPr>
          <p:cNvSpPr/>
          <p:nvPr>
            <p:custDataLst>
              <p:tags r:id="rId10"/>
            </p:custDataLst>
          </p:nvPr>
        </p:nvSpPr>
        <p:spPr>
          <a:xfrm>
            <a:off x="6886618" y="1687433"/>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21198" y="7911"/>
                </a:moveTo>
                <a:cubicBezTo>
                  <a:pt x="17700" y="6832"/>
                  <a:pt x="14974" y="4016"/>
                  <a:pt x="13991" y="479"/>
                </a:cubicBezTo>
                <a:cubicBezTo>
                  <a:pt x="12983" y="166"/>
                  <a:pt x="11911" y="0"/>
                  <a:pt x="10800" y="0"/>
                </a:cubicBezTo>
                <a:cubicBezTo>
                  <a:pt x="9689" y="0"/>
                  <a:pt x="8617" y="166"/>
                  <a:pt x="7609" y="479"/>
                </a:cubicBezTo>
                <a:cubicBezTo>
                  <a:pt x="4111" y="1558"/>
                  <a:pt x="1385" y="4374"/>
                  <a:pt x="402" y="7911"/>
                </a:cubicBezTo>
                <a:cubicBezTo>
                  <a:pt x="147" y="8830"/>
                  <a:pt x="0" y="9794"/>
                  <a:pt x="0" y="10797"/>
                </a:cubicBezTo>
                <a:cubicBezTo>
                  <a:pt x="0" y="16760"/>
                  <a:pt x="4832" y="21600"/>
                  <a:pt x="10800" y="21600"/>
                </a:cubicBezTo>
                <a:cubicBezTo>
                  <a:pt x="16762" y="21600"/>
                  <a:pt x="21600" y="16767"/>
                  <a:pt x="21600" y="10797"/>
                </a:cubicBezTo>
                <a:cubicBezTo>
                  <a:pt x="21600" y="9794"/>
                  <a:pt x="21453" y="8830"/>
                  <a:pt x="21198" y="7911"/>
                </a:cubicBezTo>
                <a:close/>
              </a:path>
            </a:pathLst>
          </a:custGeom>
          <a:solidFill>
            <a:schemeClr val="accent3"/>
          </a:solidFill>
          <a:ln>
            <a:noFill/>
          </a:ln>
        </p:spPr>
        <p:txBody>
          <a:bodyPr vert="horz" wrap="square" lIns="51435" tIns="25718" rIns="51435" bIns="25718" numCol="1" anchor="ctr" anchorCtr="0" compatLnSpc="1">
            <a:prstTxWarp prst="textNoShape">
              <a:avLst/>
            </a:prstTxWarp>
          </a:bodyPr>
          <a:lstStyle/>
          <a:p>
            <a:pPr algn="ctr">
              <a:buClrTx/>
              <a:buFontTx/>
              <a:buNone/>
            </a:pPr>
            <a:r>
              <a:rPr lang="en-US" sz="3375" b="1" kern="1200">
                <a:solidFill>
                  <a:prstClr val="white"/>
                </a:solidFill>
                <a:effectLst>
                  <a:outerShdw blurRad="38100" dist="38100" dir="2700000" algn="tl">
                    <a:srgbClr val="000000">
                      <a:alpha val="43137"/>
                    </a:srgbClr>
                  </a:outerShdw>
                </a:effectLst>
                <a:latin typeface="Calibri" panose="020F0502020204030204"/>
                <a:ea typeface="+mn-ea"/>
                <a:cs typeface="+mn-cs"/>
              </a:rPr>
              <a:t>37</a:t>
            </a:r>
            <a:endParaRPr sz="3375" b="1" kern="1200">
              <a:solidFill>
                <a:prstClr val="white"/>
              </a:solidFill>
              <a:effectLst>
                <a:outerShdw blurRad="38100" dist="38100" dir="2700000" algn="tl">
                  <a:srgbClr val="000000">
                    <a:alpha val="43137"/>
                  </a:srgbClr>
                </a:outerShdw>
              </a:effectLst>
              <a:latin typeface="Calibri"/>
              <a:ea typeface="+mn-ea"/>
              <a:cs typeface="+mn-cs"/>
            </a:endParaRPr>
          </a:p>
        </p:txBody>
      </p:sp>
      <p:sp>
        <p:nvSpPr>
          <p:cNvPr id="24" name="Shape">
            <a:extLst>
              <a:ext uri="{FF2B5EF4-FFF2-40B4-BE49-F238E27FC236}">
                <a16:creationId xmlns:a16="http://schemas.microsoft.com/office/drawing/2014/main" xmlns="" id="{D59BCF28-991D-4C34-822A-091173546CB0}"/>
              </a:ext>
            </a:extLst>
          </p:cNvPr>
          <p:cNvSpPr/>
          <p:nvPr>
            <p:custDataLst>
              <p:tags r:id="rId11"/>
            </p:custDataLst>
          </p:nvPr>
        </p:nvSpPr>
        <p:spPr>
          <a:xfrm>
            <a:off x="7562501" y="1035695"/>
            <a:ext cx="1018802" cy="10185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33"/>
                  <a:pt x="0" y="10803"/>
                </a:cubicBezTo>
                <a:cubicBezTo>
                  <a:pt x="0" y="11806"/>
                  <a:pt x="147" y="12770"/>
                  <a:pt x="402" y="13689"/>
                </a:cubicBezTo>
                <a:cubicBezTo>
                  <a:pt x="1385" y="17233"/>
                  <a:pt x="4111" y="20042"/>
                  <a:pt x="7608" y="21121"/>
                </a:cubicBezTo>
                <a:cubicBezTo>
                  <a:pt x="8617" y="21434"/>
                  <a:pt x="9689" y="21600"/>
                  <a:pt x="10800" y="21600"/>
                </a:cubicBezTo>
                <a:cubicBezTo>
                  <a:pt x="16762" y="21600"/>
                  <a:pt x="21600" y="16767"/>
                  <a:pt x="21600" y="10797"/>
                </a:cubicBezTo>
                <a:cubicBezTo>
                  <a:pt x="21600" y="4833"/>
                  <a:pt x="16768" y="0"/>
                  <a:pt x="10800" y="0"/>
                </a:cubicBezTo>
                <a:close/>
              </a:path>
            </a:pathLst>
          </a:custGeom>
          <a:solidFill>
            <a:srgbClr val="9C26B0">
              <a:alpha val="50196"/>
            </a:srgbClr>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5" name="Shape">
            <a:extLst>
              <a:ext uri="{FF2B5EF4-FFF2-40B4-BE49-F238E27FC236}">
                <a16:creationId xmlns:a16="http://schemas.microsoft.com/office/drawing/2014/main" xmlns="" id="{E0B135C1-4115-41CC-B41A-9E3D4BED5D3E}"/>
              </a:ext>
            </a:extLst>
          </p:cNvPr>
          <p:cNvSpPr/>
          <p:nvPr>
            <p:custDataLst>
              <p:tags r:id="rId12"/>
            </p:custDataLst>
          </p:nvPr>
        </p:nvSpPr>
        <p:spPr>
          <a:xfrm>
            <a:off x="2671743" y="483184"/>
            <a:ext cx="5763547" cy="1697999"/>
          </a:xfrm>
          <a:custGeom>
            <a:avLst/>
            <a:gdLst/>
            <a:ahLst/>
            <a:cxnLst>
              <a:cxn ang="0">
                <a:pos x="wd2" y="hd2"/>
              </a:cxn>
              <a:cxn ang="5400000">
                <a:pos x="wd2" y="hd2"/>
              </a:cxn>
              <a:cxn ang="10800000">
                <a:pos x="wd2" y="hd2"/>
              </a:cxn>
              <a:cxn ang="16200000">
                <a:pos x="wd2" y="hd2"/>
              </a:cxn>
            </a:cxnLst>
            <a:rect l="0" t="0" r="r" b="b"/>
            <a:pathLst>
              <a:path w="21600" h="21600" extrusionOk="0">
                <a:moveTo>
                  <a:pt x="21509" y="0"/>
                </a:moveTo>
                <a:lnTo>
                  <a:pt x="20814" y="0"/>
                </a:lnTo>
                <a:cubicBezTo>
                  <a:pt x="20735" y="0"/>
                  <a:pt x="20695" y="322"/>
                  <a:pt x="20752" y="513"/>
                </a:cubicBezTo>
                <a:lnTo>
                  <a:pt x="21034" y="1471"/>
                </a:lnTo>
                <a:lnTo>
                  <a:pt x="20438" y="3493"/>
                </a:lnTo>
                <a:cubicBezTo>
                  <a:pt x="20290" y="3994"/>
                  <a:pt x="20094" y="4316"/>
                  <a:pt x="19870" y="4416"/>
                </a:cubicBezTo>
                <a:cubicBezTo>
                  <a:pt x="19165" y="4737"/>
                  <a:pt x="18539" y="5982"/>
                  <a:pt x="18107" y="7916"/>
                </a:cubicBezTo>
                <a:cubicBezTo>
                  <a:pt x="18011" y="8345"/>
                  <a:pt x="17865" y="8590"/>
                  <a:pt x="17706" y="8590"/>
                </a:cubicBezTo>
                <a:cubicBezTo>
                  <a:pt x="17547" y="8590"/>
                  <a:pt x="17400" y="8345"/>
                  <a:pt x="17306" y="7916"/>
                </a:cubicBezTo>
                <a:cubicBezTo>
                  <a:pt x="16798" y="5641"/>
                  <a:pt x="16025" y="4335"/>
                  <a:pt x="15185" y="4335"/>
                </a:cubicBezTo>
                <a:cubicBezTo>
                  <a:pt x="14373" y="4335"/>
                  <a:pt x="13617" y="5569"/>
                  <a:pt x="13108" y="7721"/>
                </a:cubicBezTo>
                <a:cubicBezTo>
                  <a:pt x="13009" y="8138"/>
                  <a:pt x="12864" y="8380"/>
                  <a:pt x="12708" y="8380"/>
                </a:cubicBezTo>
                <a:cubicBezTo>
                  <a:pt x="12552" y="8380"/>
                  <a:pt x="12406" y="8138"/>
                  <a:pt x="12306" y="7721"/>
                </a:cubicBezTo>
                <a:cubicBezTo>
                  <a:pt x="11799" y="5569"/>
                  <a:pt x="11041" y="4335"/>
                  <a:pt x="10231" y="4335"/>
                </a:cubicBezTo>
                <a:cubicBezTo>
                  <a:pt x="9386" y="4335"/>
                  <a:pt x="8610" y="5653"/>
                  <a:pt x="8102" y="7954"/>
                </a:cubicBezTo>
                <a:cubicBezTo>
                  <a:pt x="8004" y="8399"/>
                  <a:pt x="7854" y="8655"/>
                  <a:pt x="7693" y="8655"/>
                </a:cubicBezTo>
                <a:cubicBezTo>
                  <a:pt x="7530" y="8655"/>
                  <a:pt x="7381" y="8399"/>
                  <a:pt x="7283" y="7954"/>
                </a:cubicBezTo>
                <a:cubicBezTo>
                  <a:pt x="6775" y="5653"/>
                  <a:pt x="5999" y="4335"/>
                  <a:pt x="5154" y="4335"/>
                </a:cubicBezTo>
                <a:cubicBezTo>
                  <a:pt x="3913" y="4335"/>
                  <a:pt x="2820" y="7319"/>
                  <a:pt x="2556" y="11432"/>
                </a:cubicBezTo>
                <a:cubicBezTo>
                  <a:pt x="2513" y="12098"/>
                  <a:pt x="2359" y="12608"/>
                  <a:pt x="2163" y="12734"/>
                </a:cubicBezTo>
                <a:cubicBezTo>
                  <a:pt x="909" y="13538"/>
                  <a:pt x="0" y="17265"/>
                  <a:pt x="0" y="21600"/>
                </a:cubicBezTo>
                <a:lnTo>
                  <a:pt x="185" y="21600"/>
                </a:lnTo>
                <a:cubicBezTo>
                  <a:pt x="185" y="17567"/>
                  <a:pt x="1031" y="14097"/>
                  <a:pt x="2198" y="13351"/>
                </a:cubicBezTo>
                <a:cubicBezTo>
                  <a:pt x="2466" y="13178"/>
                  <a:pt x="2677" y="12477"/>
                  <a:pt x="2736" y="11566"/>
                </a:cubicBezTo>
                <a:cubicBezTo>
                  <a:pt x="2982" y="7740"/>
                  <a:pt x="3999" y="4963"/>
                  <a:pt x="5154" y="4963"/>
                </a:cubicBezTo>
                <a:cubicBezTo>
                  <a:pt x="5940" y="4963"/>
                  <a:pt x="6663" y="6193"/>
                  <a:pt x="7135" y="8330"/>
                </a:cubicBezTo>
                <a:cubicBezTo>
                  <a:pt x="7270" y="8935"/>
                  <a:pt x="7473" y="9283"/>
                  <a:pt x="7694" y="9283"/>
                </a:cubicBezTo>
                <a:cubicBezTo>
                  <a:pt x="7915" y="9283"/>
                  <a:pt x="8118" y="8935"/>
                  <a:pt x="8252" y="8330"/>
                </a:cubicBezTo>
                <a:cubicBezTo>
                  <a:pt x="8725" y="6189"/>
                  <a:pt x="9447" y="4963"/>
                  <a:pt x="10234" y="4963"/>
                </a:cubicBezTo>
                <a:cubicBezTo>
                  <a:pt x="10988" y="4963"/>
                  <a:pt x="11692" y="6112"/>
                  <a:pt x="12164" y="8111"/>
                </a:cubicBezTo>
                <a:cubicBezTo>
                  <a:pt x="12298" y="8682"/>
                  <a:pt x="12497" y="9008"/>
                  <a:pt x="12710" y="9008"/>
                </a:cubicBezTo>
                <a:cubicBezTo>
                  <a:pt x="12922" y="9008"/>
                  <a:pt x="13121" y="8682"/>
                  <a:pt x="13255" y="8111"/>
                </a:cubicBezTo>
                <a:cubicBezTo>
                  <a:pt x="13728" y="6109"/>
                  <a:pt x="14432" y="4963"/>
                  <a:pt x="15187" y="4963"/>
                </a:cubicBezTo>
                <a:cubicBezTo>
                  <a:pt x="15969" y="4963"/>
                  <a:pt x="16687" y="6177"/>
                  <a:pt x="17160" y="8295"/>
                </a:cubicBezTo>
                <a:cubicBezTo>
                  <a:pt x="17291" y="8881"/>
                  <a:pt x="17491" y="9218"/>
                  <a:pt x="17709" y="9218"/>
                </a:cubicBezTo>
                <a:cubicBezTo>
                  <a:pt x="17926" y="9218"/>
                  <a:pt x="18126" y="8881"/>
                  <a:pt x="18257" y="8295"/>
                </a:cubicBezTo>
                <a:cubicBezTo>
                  <a:pt x="18659" y="6495"/>
                  <a:pt x="19242" y="5339"/>
                  <a:pt x="19897" y="5036"/>
                </a:cubicBezTo>
                <a:cubicBezTo>
                  <a:pt x="20161" y="4917"/>
                  <a:pt x="20394" y="4534"/>
                  <a:pt x="20571" y="3933"/>
                </a:cubicBezTo>
                <a:lnTo>
                  <a:pt x="21167" y="1911"/>
                </a:lnTo>
                <a:lnTo>
                  <a:pt x="21431" y="2807"/>
                </a:lnTo>
                <a:cubicBezTo>
                  <a:pt x="21486" y="2995"/>
                  <a:pt x="21580" y="2865"/>
                  <a:pt x="21582" y="2604"/>
                </a:cubicBezTo>
                <a:lnTo>
                  <a:pt x="21600" y="306"/>
                </a:lnTo>
                <a:cubicBezTo>
                  <a:pt x="21599" y="138"/>
                  <a:pt x="21558" y="0"/>
                  <a:pt x="21509" y="0"/>
                </a:cubicBezTo>
                <a:close/>
              </a:path>
            </a:pathLst>
          </a:custGeom>
          <a:solidFill>
            <a:srgbClr val="DBDBDB"/>
          </a:solidFill>
          <a:ln w="12700">
            <a:miter lim="400000"/>
          </a:ln>
        </p:spPr>
        <p:txBody>
          <a:bodyPr lIns="21431" tIns="21431" rIns="21431" bIns="21431" anchor="ctr"/>
          <a:lstStyle/>
          <a:p>
            <a:pPr>
              <a:buClrTx/>
              <a:buFontTx/>
              <a:buNone/>
              <a:defRPr sz="3000"/>
            </a:pPr>
            <a:endParaRPr sz="1688" kern="1200">
              <a:solidFill>
                <a:prstClr val="black"/>
              </a:solidFill>
              <a:latin typeface="Calibri"/>
              <a:ea typeface="+mn-ea"/>
              <a:cs typeface="+mn-cs"/>
            </a:endParaRPr>
          </a:p>
        </p:txBody>
      </p:sp>
      <p:sp>
        <p:nvSpPr>
          <p:cNvPr id="26" name="Graphic 42" descr="Single gear">
            <a:extLst>
              <a:ext uri="{FF2B5EF4-FFF2-40B4-BE49-F238E27FC236}">
                <a16:creationId xmlns:a16="http://schemas.microsoft.com/office/drawing/2014/main" xmlns="" id="{16F30E25-37BA-45CC-813A-7E17AD1444BD}"/>
              </a:ext>
            </a:extLst>
          </p:cNvPr>
          <p:cNvSpPr/>
          <p:nvPr>
            <p:custDataLst>
              <p:tags r:id="rId13"/>
            </p:custDataLst>
          </p:nvPr>
        </p:nvSpPr>
        <p:spPr>
          <a:xfrm>
            <a:off x="5155539" y="1328011"/>
            <a:ext cx="416618" cy="416618"/>
          </a:xfrm>
          <a:custGeom>
            <a:avLst/>
            <a:gdLst>
              <a:gd name="connsiteX0" fmla="*/ 323850 w 647700"/>
              <a:gd name="connsiteY0" fmla="*/ 438150 h 647700"/>
              <a:gd name="connsiteX1" fmla="*/ 209550 w 647700"/>
              <a:gd name="connsiteY1" fmla="*/ 323850 h 647700"/>
              <a:gd name="connsiteX2" fmla="*/ 323850 w 647700"/>
              <a:gd name="connsiteY2" fmla="*/ 209550 h 647700"/>
              <a:gd name="connsiteX3" fmla="*/ 438150 w 647700"/>
              <a:gd name="connsiteY3" fmla="*/ 323850 h 647700"/>
              <a:gd name="connsiteX4" fmla="*/ 323850 w 647700"/>
              <a:gd name="connsiteY4" fmla="*/ 438150 h 647700"/>
              <a:gd name="connsiteX5" fmla="*/ 581025 w 647700"/>
              <a:gd name="connsiteY5" fmla="*/ 252413 h 647700"/>
              <a:gd name="connsiteX6" fmla="*/ 556260 w 647700"/>
              <a:gd name="connsiteY6" fmla="*/ 193358 h 647700"/>
              <a:gd name="connsiteX7" fmla="*/ 580073 w 647700"/>
              <a:gd name="connsiteY7" fmla="*/ 121920 h 647700"/>
              <a:gd name="connsiteX8" fmla="*/ 525780 w 647700"/>
              <a:gd name="connsiteY8" fmla="*/ 67628 h 647700"/>
              <a:gd name="connsiteX9" fmla="*/ 454343 w 647700"/>
              <a:gd name="connsiteY9" fmla="*/ 91440 h 647700"/>
              <a:gd name="connsiteX10" fmla="*/ 394335 w 647700"/>
              <a:gd name="connsiteY10" fmla="*/ 66675 h 647700"/>
              <a:gd name="connsiteX11" fmla="*/ 361950 w 647700"/>
              <a:gd name="connsiteY11" fmla="*/ 0 h 647700"/>
              <a:gd name="connsiteX12" fmla="*/ 285750 w 647700"/>
              <a:gd name="connsiteY12" fmla="*/ 0 h 647700"/>
              <a:gd name="connsiteX13" fmla="*/ 252413 w 647700"/>
              <a:gd name="connsiteY13" fmla="*/ 66675 h 647700"/>
              <a:gd name="connsiteX14" fmla="*/ 193358 w 647700"/>
              <a:gd name="connsiteY14" fmla="*/ 91440 h 647700"/>
              <a:gd name="connsiteX15" fmla="*/ 121920 w 647700"/>
              <a:gd name="connsiteY15" fmla="*/ 67628 h 647700"/>
              <a:gd name="connsiteX16" fmla="*/ 67628 w 647700"/>
              <a:gd name="connsiteY16" fmla="*/ 121920 h 647700"/>
              <a:gd name="connsiteX17" fmla="*/ 91440 w 647700"/>
              <a:gd name="connsiteY17" fmla="*/ 193358 h 647700"/>
              <a:gd name="connsiteX18" fmla="*/ 66675 w 647700"/>
              <a:gd name="connsiteY18" fmla="*/ 253365 h 647700"/>
              <a:gd name="connsiteX19" fmla="*/ 0 w 647700"/>
              <a:gd name="connsiteY19" fmla="*/ 285750 h 647700"/>
              <a:gd name="connsiteX20" fmla="*/ 0 w 647700"/>
              <a:gd name="connsiteY20" fmla="*/ 361950 h 647700"/>
              <a:gd name="connsiteX21" fmla="*/ 66675 w 647700"/>
              <a:gd name="connsiteY21" fmla="*/ 395288 h 647700"/>
              <a:gd name="connsiteX22" fmla="*/ 91440 w 647700"/>
              <a:gd name="connsiteY22" fmla="*/ 454343 h 647700"/>
              <a:gd name="connsiteX23" fmla="*/ 67628 w 647700"/>
              <a:gd name="connsiteY23" fmla="*/ 525780 h 647700"/>
              <a:gd name="connsiteX24" fmla="*/ 121920 w 647700"/>
              <a:gd name="connsiteY24" fmla="*/ 580073 h 647700"/>
              <a:gd name="connsiteX25" fmla="*/ 193358 w 647700"/>
              <a:gd name="connsiteY25" fmla="*/ 556260 h 647700"/>
              <a:gd name="connsiteX26" fmla="*/ 253365 w 647700"/>
              <a:gd name="connsiteY26" fmla="*/ 581025 h 647700"/>
              <a:gd name="connsiteX27" fmla="*/ 286703 w 647700"/>
              <a:gd name="connsiteY27" fmla="*/ 647700 h 647700"/>
              <a:gd name="connsiteX28" fmla="*/ 362903 w 647700"/>
              <a:gd name="connsiteY28" fmla="*/ 647700 h 647700"/>
              <a:gd name="connsiteX29" fmla="*/ 396240 w 647700"/>
              <a:gd name="connsiteY29" fmla="*/ 581025 h 647700"/>
              <a:gd name="connsiteX30" fmla="*/ 455295 w 647700"/>
              <a:gd name="connsiteY30" fmla="*/ 556260 h 647700"/>
              <a:gd name="connsiteX31" fmla="*/ 526733 w 647700"/>
              <a:gd name="connsiteY31" fmla="*/ 580073 h 647700"/>
              <a:gd name="connsiteX32" fmla="*/ 581025 w 647700"/>
              <a:gd name="connsiteY32" fmla="*/ 525780 h 647700"/>
              <a:gd name="connsiteX33" fmla="*/ 557213 w 647700"/>
              <a:gd name="connsiteY33" fmla="*/ 454343 h 647700"/>
              <a:gd name="connsiteX34" fmla="*/ 581978 w 647700"/>
              <a:gd name="connsiteY34" fmla="*/ 394335 h 647700"/>
              <a:gd name="connsiteX35" fmla="*/ 648653 w 647700"/>
              <a:gd name="connsiteY35" fmla="*/ 360998 h 647700"/>
              <a:gd name="connsiteX36" fmla="*/ 648653 w 647700"/>
              <a:gd name="connsiteY36" fmla="*/ 284798 h 647700"/>
              <a:gd name="connsiteX37" fmla="*/ 581025 w 647700"/>
              <a:gd name="connsiteY37" fmla="*/ 252413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700" h="647700">
                <a:moveTo>
                  <a:pt x="323850" y="438150"/>
                </a:moveTo>
                <a:cubicBezTo>
                  <a:pt x="260985" y="438150"/>
                  <a:pt x="209550" y="386715"/>
                  <a:pt x="209550" y="323850"/>
                </a:cubicBezTo>
                <a:cubicBezTo>
                  <a:pt x="209550" y="260985"/>
                  <a:pt x="260985" y="209550"/>
                  <a:pt x="323850" y="209550"/>
                </a:cubicBezTo>
                <a:cubicBezTo>
                  <a:pt x="386715" y="209550"/>
                  <a:pt x="438150" y="260985"/>
                  <a:pt x="438150" y="323850"/>
                </a:cubicBezTo>
                <a:cubicBezTo>
                  <a:pt x="438150" y="386715"/>
                  <a:pt x="386715" y="438150"/>
                  <a:pt x="323850" y="438150"/>
                </a:cubicBezTo>
                <a:close/>
                <a:moveTo>
                  <a:pt x="581025" y="252413"/>
                </a:moveTo>
                <a:cubicBezTo>
                  <a:pt x="575310" y="231458"/>
                  <a:pt x="566738" y="211455"/>
                  <a:pt x="556260" y="193358"/>
                </a:cubicBezTo>
                <a:lnTo>
                  <a:pt x="580073" y="121920"/>
                </a:lnTo>
                <a:lnTo>
                  <a:pt x="525780" y="67628"/>
                </a:lnTo>
                <a:lnTo>
                  <a:pt x="454343" y="91440"/>
                </a:lnTo>
                <a:cubicBezTo>
                  <a:pt x="435293" y="80963"/>
                  <a:pt x="415290" y="72390"/>
                  <a:pt x="394335" y="66675"/>
                </a:cubicBezTo>
                <a:lnTo>
                  <a:pt x="361950" y="0"/>
                </a:lnTo>
                <a:lnTo>
                  <a:pt x="285750" y="0"/>
                </a:lnTo>
                <a:lnTo>
                  <a:pt x="252413" y="66675"/>
                </a:lnTo>
                <a:cubicBezTo>
                  <a:pt x="231458" y="72390"/>
                  <a:pt x="211455" y="80963"/>
                  <a:pt x="193358" y="91440"/>
                </a:cubicBezTo>
                <a:lnTo>
                  <a:pt x="121920" y="67628"/>
                </a:lnTo>
                <a:lnTo>
                  <a:pt x="67628" y="121920"/>
                </a:lnTo>
                <a:lnTo>
                  <a:pt x="91440" y="193358"/>
                </a:lnTo>
                <a:cubicBezTo>
                  <a:pt x="80963" y="212408"/>
                  <a:pt x="72390" y="232410"/>
                  <a:pt x="66675" y="253365"/>
                </a:cubicBezTo>
                <a:lnTo>
                  <a:pt x="0" y="285750"/>
                </a:lnTo>
                <a:lnTo>
                  <a:pt x="0" y="361950"/>
                </a:lnTo>
                <a:lnTo>
                  <a:pt x="66675" y="395288"/>
                </a:lnTo>
                <a:cubicBezTo>
                  <a:pt x="72390" y="416243"/>
                  <a:pt x="80963" y="436245"/>
                  <a:pt x="91440" y="454343"/>
                </a:cubicBezTo>
                <a:lnTo>
                  <a:pt x="67628" y="525780"/>
                </a:lnTo>
                <a:lnTo>
                  <a:pt x="121920" y="580073"/>
                </a:lnTo>
                <a:lnTo>
                  <a:pt x="193358" y="556260"/>
                </a:lnTo>
                <a:cubicBezTo>
                  <a:pt x="212408" y="566738"/>
                  <a:pt x="232410" y="575310"/>
                  <a:pt x="253365" y="581025"/>
                </a:cubicBezTo>
                <a:lnTo>
                  <a:pt x="286703" y="647700"/>
                </a:lnTo>
                <a:lnTo>
                  <a:pt x="362903" y="647700"/>
                </a:lnTo>
                <a:lnTo>
                  <a:pt x="396240" y="581025"/>
                </a:lnTo>
                <a:cubicBezTo>
                  <a:pt x="417195" y="575310"/>
                  <a:pt x="437198" y="566738"/>
                  <a:pt x="455295" y="556260"/>
                </a:cubicBezTo>
                <a:lnTo>
                  <a:pt x="526733" y="580073"/>
                </a:lnTo>
                <a:lnTo>
                  <a:pt x="581025" y="525780"/>
                </a:lnTo>
                <a:lnTo>
                  <a:pt x="557213" y="454343"/>
                </a:lnTo>
                <a:cubicBezTo>
                  <a:pt x="567690" y="435293"/>
                  <a:pt x="576263" y="415290"/>
                  <a:pt x="581978" y="394335"/>
                </a:cubicBezTo>
                <a:lnTo>
                  <a:pt x="648653" y="360998"/>
                </a:lnTo>
                <a:lnTo>
                  <a:pt x="648653" y="284798"/>
                </a:lnTo>
                <a:lnTo>
                  <a:pt x="581025" y="252413"/>
                </a:lnTo>
                <a:close/>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27" name="Graphic 44" descr="Fire">
            <a:extLst>
              <a:ext uri="{FF2B5EF4-FFF2-40B4-BE49-F238E27FC236}">
                <a16:creationId xmlns:a16="http://schemas.microsoft.com/office/drawing/2014/main" xmlns="" id="{D0A300F2-E0D0-408D-8765-228E2D8DEAB8}"/>
              </a:ext>
            </a:extLst>
          </p:cNvPr>
          <p:cNvSpPr/>
          <p:nvPr>
            <p:custDataLst>
              <p:tags r:id="rId14"/>
            </p:custDataLst>
          </p:nvPr>
        </p:nvSpPr>
        <p:spPr>
          <a:xfrm>
            <a:off x="6548677" y="1239282"/>
            <a:ext cx="355352" cy="526900"/>
          </a:xfrm>
          <a:custGeom>
            <a:avLst/>
            <a:gdLst>
              <a:gd name="connsiteX0" fmla="*/ 527201 w 552450"/>
              <a:gd name="connsiteY0" fmla="*/ 421958 h 819150"/>
              <a:gd name="connsiteX1" fmla="*/ 402424 w 552450"/>
              <a:gd name="connsiteY1" fmla="*/ 531495 h 819150"/>
              <a:gd name="connsiteX2" fmla="*/ 361466 w 552450"/>
              <a:gd name="connsiteY2" fmla="*/ 382905 h 819150"/>
              <a:gd name="connsiteX3" fmla="*/ 232879 w 552450"/>
              <a:gd name="connsiteY3" fmla="*/ 0 h 819150"/>
              <a:gd name="connsiteX4" fmla="*/ 134771 w 552450"/>
              <a:gd name="connsiteY4" fmla="*/ 302895 h 819150"/>
              <a:gd name="connsiteX5" fmla="*/ 20471 w 552450"/>
              <a:gd name="connsiteY5" fmla="*/ 436245 h 819150"/>
              <a:gd name="connsiteX6" fmla="*/ 113816 w 552450"/>
              <a:gd name="connsiteY6" fmla="*/ 764858 h 819150"/>
              <a:gd name="connsiteX7" fmla="*/ 170966 w 552450"/>
              <a:gd name="connsiteY7" fmla="*/ 460058 h 819150"/>
              <a:gd name="connsiteX8" fmla="*/ 209066 w 552450"/>
              <a:gd name="connsiteY8" fmla="*/ 669608 h 819150"/>
              <a:gd name="connsiteX9" fmla="*/ 278599 w 552450"/>
              <a:gd name="connsiteY9" fmla="*/ 819150 h 819150"/>
              <a:gd name="connsiteX10" fmla="*/ 535774 w 552450"/>
              <a:gd name="connsiteY10" fmla="*/ 645795 h 819150"/>
              <a:gd name="connsiteX11" fmla="*/ 527201 w 552450"/>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28" name="Freeform: Shape 50">
            <a:extLst>
              <a:ext uri="{FF2B5EF4-FFF2-40B4-BE49-F238E27FC236}">
                <a16:creationId xmlns:a16="http://schemas.microsoft.com/office/drawing/2014/main" xmlns="" id="{B0FBB121-DBB6-48E7-8FC1-190C7632E401}"/>
              </a:ext>
            </a:extLst>
          </p:cNvPr>
          <p:cNvSpPr/>
          <p:nvPr>
            <p:custDataLst>
              <p:tags r:id="rId15"/>
            </p:custDataLst>
          </p:nvPr>
        </p:nvSpPr>
        <p:spPr>
          <a:xfrm>
            <a:off x="7824770" y="1296391"/>
            <a:ext cx="439124" cy="490139"/>
          </a:xfrm>
          <a:custGeom>
            <a:avLst/>
            <a:gdLst>
              <a:gd name="connsiteX0" fmla="*/ 341293 w 682688"/>
              <a:gd name="connsiteY0" fmla="*/ 553403 h 762000"/>
              <a:gd name="connsiteX1" fmla="*/ 249853 w 682688"/>
              <a:gd name="connsiteY1" fmla="*/ 588645 h 762000"/>
              <a:gd name="connsiteX2" fmla="*/ 338436 w 682688"/>
              <a:gd name="connsiteY2" fmla="*/ 723900 h 762000"/>
              <a:gd name="connsiteX3" fmla="*/ 427018 w 682688"/>
              <a:gd name="connsiteY3" fmla="*/ 586740 h 762000"/>
              <a:gd name="connsiteX4" fmla="*/ 341293 w 682688"/>
              <a:gd name="connsiteY4" fmla="*/ 553403 h 762000"/>
              <a:gd name="connsiteX5" fmla="*/ 445116 w 682688"/>
              <a:gd name="connsiteY5" fmla="*/ 498158 h 762000"/>
              <a:gd name="connsiteX6" fmla="*/ 420351 w 682688"/>
              <a:gd name="connsiteY6" fmla="*/ 512445 h 762000"/>
              <a:gd name="connsiteX7" fmla="*/ 386061 w 682688"/>
              <a:gd name="connsiteY7" fmla="*/ 531495 h 762000"/>
              <a:gd name="connsiteX8" fmla="*/ 436543 w 682688"/>
              <a:gd name="connsiteY8" fmla="*/ 550545 h 762000"/>
              <a:gd name="connsiteX9" fmla="*/ 445116 w 682688"/>
              <a:gd name="connsiteY9" fmla="*/ 498158 h 762000"/>
              <a:gd name="connsiteX10" fmla="*/ 231756 w 682688"/>
              <a:gd name="connsiteY10" fmla="*/ 494348 h 762000"/>
              <a:gd name="connsiteX11" fmla="*/ 241281 w 682688"/>
              <a:gd name="connsiteY11" fmla="*/ 551498 h 762000"/>
              <a:gd name="connsiteX12" fmla="*/ 296526 w 682688"/>
              <a:gd name="connsiteY12" fmla="*/ 531495 h 762000"/>
              <a:gd name="connsiteX13" fmla="*/ 263188 w 682688"/>
              <a:gd name="connsiteY13" fmla="*/ 513398 h 762000"/>
              <a:gd name="connsiteX14" fmla="*/ 231756 w 682688"/>
              <a:gd name="connsiteY14" fmla="*/ 494348 h 762000"/>
              <a:gd name="connsiteX15" fmla="*/ 564178 w 682688"/>
              <a:gd name="connsiteY15" fmla="*/ 409575 h 762000"/>
              <a:gd name="connsiteX16" fmla="*/ 487026 w 682688"/>
              <a:gd name="connsiteY16" fmla="*/ 470535 h 762000"/>
              <a:gd name="connsiteX17" fmla="*/ 473691 w 682688"/>
              <a:gd name="connsiteY17" fmla="*/ 561023 h 762000"/>
              <a:gd name="connsiteX18" fmla="*/ 567036 w 682688"/>
              <a:gd name="connsiteY18" fmla="*/ 574358 h 762000"/>
              <a:gd name="connsiteX19" fmla="*/ 635616 w 682688"/>
              <a:gd name="connsiteY19" fmla="*/ 552450 h 762000"/>
              <a:gd name="connsiteX20" fmla="*/ 564178 w 682688"/>
              <a:gd name="connsiteY20" fmla="*/ 409575 h 762000"/>
              <a:gd name="connsiteX21" fmla="*/ 118408 w 682688"/>
              <a:gd name="connsiteY21" fmla="*/ 409575 h 762000"/>
              <a:gd name="connsiteX22" fmla="*/ 46971 w 682688"/>
              <a:gd name="connsiteY22" fmla="*/ 552450 h 762000"/>
              <a:gd name="connsiteX23" fmla="*/ 115551 w 682688"/>
              <a:gd name="connsiteY23" fmla="*/ 574358 h 762000"/>
              <a:gd name="connsiteX24" fmla="*/ 204133 w 682688"/>
              <a:gd name="connsiteY24" fmla="*/ 561975 h 762000"/>
              <a:gd name="connsiteX25" fmla="*/ 189846 w 682688"/>
              <a:gd name="connsiteY25" fmla="*/ 466725 h 762000"/>
              <a:gd name="connsiteX26" fmla="*/ 118408 w 682688"/>
              <a:gd name="connsiteY26" fmla="*/ 409575 h 762000"/>
              <a:gd name="connsiteX27" fmla="*/ 186988 w 682688"/>
              <a:gd name="connsiteY27" fmla="*/ 348615 h 762000"/>
              <a:gd name="connsiteX28" fmla="*/ 146031 w 682688"/>
              <a:gd name="connsiteY28" fmla="*/ 382905 h 762000"/>
              <a:gd name="connsiteX29" fmla="*/ 186988 w 682688"/>
              <a:gd name="connsiteY29" fmla="*/ 417195 h 762000"/>
              <a:gd name="connsiteX30" fmla="*/ 186036 w 682688"/>
              <a:gd name="connsiteY30" fmla="*/ 381000 h 762000"/>
              <a:gd name="connsiteX31" fmla="*/ 186988 w 682688"/>
              <a:gd name="connsiteY31" fmla="*/ 348615 h 762000"/>
              <a:gd name="connsiteX32" fmla="*/ 489883 w 682688"/>
              <a:gd name="connsiteY32" fmla="*/ 344805 h 762000"/>
              <a:gd name="connsiteX33" fmla="*/ 490836 w 682688"/>
              <a:gd name="connsiteY33" fmla="*/ 381953 h 762000"/>
              <a:gd name="connsiteX34" fmla="*/ 489883 w 682688"/>
              <a:gd name="connsiteY34" fmla="*/ 421958 h 762000"/>
              <a:gd name="connsiteX35" fmla="*/ 536556 w 682688"/>
              <a:gd name="connsiteY35" fmla="*/ 383858 h 762000"/>
              <a:gd name="connsiteX36" fmla="*/ 489883 w 682688"/>
              <a:gd name="connsiteY36" fmla="*/ 344805 h 762000"/>
              <a:gd name="connsiteX37" fmla="*/ 338436 w 682688"/>
              <a:gd name="connsiteY37" fmla="*/ 323850 h 762000"/>
              <a:gd name="connsiteX38" fmla="*/ 395586 w 682688"/>
              <a:gd name="connsiteY38" fmla="*/ 381000 h 762000"/>
              <a:gd name="connsiteX39" fmla="*/ 338436 w 682688"/>
              <a:gd name="connsiteY39" fmla="*/ 438150 h 762000"/>
              <a:gd name="connsiteX40" fmla="*/ 281286 w 682688"/>
              <a:gd name="connsiteY40" fmla="*/ 381000 h 762000"/>
              <a:gd name="connsiteX41" fmla="*/ 338436 w 682688"/>
              <a:gd name="connsiteY41" fmla="*/ 323850 h 762000"/>
              <a:gd name="connsiteX42" fmla="*/ 341293 w 682688"/>
              <a:gd name="connsiteY42" fmla="*/ 253365 h 762000"/>
              <a:gd name="connsiteX43" fmla="*/ 287001 w 682688"/>
              <a:gd name="connsiteY43" fmla="*/ 281940 h 762000"/>
              <a:gd name="connsiteX44" fmla="*/ 226041 w 682688"/>
              <a:gd name="connsiteY44" fmla="*/ 320040 h 762000"/>
              <a:gd name="connsiteX45" fmla="*/ 224136 w 682688"/>
              <a:gd name="connsiteY45" fmla="*/ 381000 h 762000"/>
              <a:gd name="connsiteX46" fmla="*/ 226041 w 682688"/>
              <a:gd name="connsiteY46" fmla="*/ 445770 h 762000"/>
              <a:gd name="connsiteX47" fmla="*/ 281286 w 682688"/>
              <a:gd name="connsiteY47" fmla="*/ 480060 h 762000"/>
              <a:gd name="connsiteX48" fmla="*/ 341293 w 682688"/>
              <a:gd name="connsiteY48" fmla="*/ 511493 h 762000"/>
              <a:gd name="connsiteX49" fmla="*/ 401301 w 682688"/>
              <a:gd name="connsiteY49" fmla="*/ 480060 h 762000"/>
              <a:gd name="connsiteX50" fmla="*/ 449878 w 682688"/>
              <a:gd name="connsiteY50" fmla="*/ 449580 h 762000"/>
              <a:gd name="connsiteX51" fmla="*/ 452736 w 682688"/>
              <a:gd name="connsiteY51" fmla="*/ 381000 h 762000"/>
              <a:gd name="connsiteX52" fmla="*/ 450831 w 682688"/>
              <a:gd name="connsiteY52" fmla="*/ 316230 h 762000"/>
              <a:gd name="connsiteX53" fmla="*/ 395586 w 682688"/>
              <a:gd name="connsiteY53" fmla="*/ 281940 h 762000"/>
              <a:gd name="connsiteX54" fmla="*/ 341293 w 682688"/>
              <a:gd name="connsiteY54" fmla="*/ 253365 h 762000"/>
              <a:gd name="connsiteX55" fmla="*/ 436543 w 682688"/>
              <a:gd name="connsiteY55" fmla="*/ 213360 h 762000"/>
              <a:gd name="connsiteX56" fmla="*/ 385108 w 682688"/>
              <a:gd name="connsiteY56" fmla="*/ 232410 h 762000"/>
              <a:gd name="connsiteX57" fmla="*/ 414636 w 682688"/>
              <a:gd name="connsiteY57" fmla="*/ 248602 h 762000"/>
              <a:gd name="connsiteX58" fmla="*/ 446068 w 682688"/>
              <a:gd name="connsiteY58" fmla="*/ 267653 h 762000"/>
              <a:gd name="connsiteX59" fmla="*/ 436543 w 682688"/>
              <a:gd name="connsiteY59" fmla="*/ 213360 h 762000"/>
              <a:gd name="connsiteX60" fmla="*/ 240328 w 682688"/>
              <a:gd name="connsiteY60" fmla="*/ 211455 h 762000"/>
              <a:gd name="connsiteX61" fmla="*/ 230803 w 682688"/>
              <a:gd name="connsiteY61" fmla="*/ 271463 h 762000"/>
              <a:gd name="connsiteX62" fmla="*/ 266998 w 682688"/>
              <a:gd name="connsiteY62" fmla="*/ 248602 h 762000"/>
              <a:gd name="connsiteX63" fmla="*/ 296526 w 682688"/>
              <a:gd name="connsiteY63" fmla="*/ 232410 h 762000"/>
              <a:gd name="connsiteX64" fmla="*/ 240328 w 682688"/>
              <a:gd name="connsiteY64" fmla="*/ 211455 h 762000"/>
              <a:gd name="connsiteX65" fmla="*/ 571798 w 682688"/>
              <a:gd name="connsiteY65" fmla="*/ 187643 h 762000"/>
              <a:gd name="connsiteX66" fmla="*/ 472738 w 682688"/>
              <a:gd name="connsiteY66" fmla="*/ 201930 h 762000"/>
              <a:gd name="connsiteX67" fmla="*/ 487026 w 682688"/>
              <a:gd name="connsiteY67" fmla="*/ 295275 h 762000"/>
              <a:gd name="connsiteX68" fmla="*/ 564178 w 682688"/>
              <a:gd name="connsiteY68" fmla="*/ 357188 h 762000"/>
              <a:gd name="connsiteX69" fmla="*/ 640378 w 682688"/>
              <a:gd name="connsiteY69" fmla="*/ 209550 h 762000"/>
              <a:gd name="connsiteX70" fmla="*/ 571798 w 682688"/>
              <a:gd name="connsiteY70" fmla="*/ 187643 h 762000"/>
              <a:gd name="connsiteX71" fmla="*/ 109836 w 682688"/>
              <a:gd name="connsiteY71" fmla="*/ 187643 h 762000"/>
              <a:gd name="connsiteX72" fmla="*/ 41256 w 682688"/>
              <a:gd name="connsiteY72" fmla="*/ 209550 h 762000"/>
              <a:gd name="connsiteX73" fmla="*/ 117456 w 682688"/>
              <a:gd name="connsiteY73" fmla="*/ 357188 h 762000"/>
              <a:gd name="connsiteX74" fmla="*/ 188893 w 682688"/>
              <a:gd name="connsiteY74" fmla="*/ 299085 h 762000"/>
              <a:gd name="connsiteX75" fmla="*/ 203181 w 682688"/>
              <a:gd name="connsiteY75" fmla="*/ 200978 h 762000"/>
              <a:gd name="connsiteX76" fmla="*/ 109836 w 682688"/>
              <a:gd name="connsiteY76" fmla="*/ 187643 h 762000"/>
              <a:gd name="connsiteX77" fmla="*/ 338436 w 682688"/>
              <a:gd name="connsiteY77" fmla="*/ 38100 h 762000"/>
              <a:gd name="connsiteX78" fmla="*/ 249853 w 682688"/>
              <a:gd name="connsiteY78" fmla="*/ 174308 h 762000"/>
              <a:gd name="connsiteX79" fmla="*/ 341293 w 682688"/>
              <a:gd name="connsiteY79" fmla="*/ 210503 h 762000"/>
              <a:gd name="connsiteX80" fmla="*/ 427971 w 682688"/>
              <a:gd name="connsiteY80" fmla="*/ 176213 h 762000"/>
              <a:gd name="connsiteX81" fmla="*/ 338436 w 682688"/>
              <a:gd name="connsiteY81" fmla="*/ 38100 h 762000"/>
              <a:gd name="connsiteX82" fmla="*/ 338436 w 682688"/>
              <a:gd name="connsiteY82" fmla="*/ 0 h 762000"/>
              <a:gd name="connsiteX83" fmla="*/ 464166 w 682688"/>
              <a:gd name="connsiteY83" fmla="*/ 165735 h 762000"/>
              <a:gd name="connsiteX84" fmla="*/ 571798 w 682688"/>
              <a:gd name="connsiteY84" fmla="*/ 149543 h 762000"/>
              <a:gd name="connsiteX85" fmla="*/ 673716 w 682688"/>
              <a:gd name="connsiteY85" fmla="*/ 190500 h 762000"/>
              <a:gd name="connsiteX86" fmla="*/ 590848 w 682688"/>
              <a:gd name="connsiteY86" fmla="*/ 384810 h 762000"/>
              <a:gd name="connsiteX87" fmla="*/ 668001 w 682688"/>
              <a:gd name="connsiteY87" fmla="*/ 572453 h 762000"/>
              <a:gd name="connsiteX88" fmla="*/ 566083 w 682688"/>
              <a:gd name="connsiteY88" fmla="*/ 613410 h 762000"/>
              <a:gd name="connsiteX89" fmla="*/ 463213 w 682688"/>
              <a:gd name="connsiteY89" fmla="*/ 598170 h 762000"/>
              <a:gd name="connsiteX90" fmla="*/ 338436 w 682688"/>
              <a:gd name="connsiteY90" fmla="*/ 762000 h 762000"/>
              <a:gd name="connsiteX91" fmla="*/ 213658 w 682688"/>
              <a:gd name="connsiteY91" fmla="*/ 598170 h 762000"/>
              <a:gd name="connsiteX92" fmla="*/ 115551 w 682688"/>
              <a:gd name="connsiteY92" fmla="*/ 611505 h 762000"/>
              <a:gd name="connsiteX93" fmla="*/ 13633 w 682688"/>
              <a:gd name="connsiteY93" fmla="*/ 570548 h 762000"/>
              <a:gd name="connsiteX94" fmla="*/ 90786 w 682688"/>
              <a:gd name="connsiteY94" fmla="*/ 382905 h 762000"/>
              <a:gd name="connsiteX95" fmla="*/ 8871 w 682688"/>
              <a:gd name="connsiteY95" fmla="*/ 189548 h 762000"/>
              <a:gd name="connsiteX96" fmla="*/ 110788 w 682688"/>
              <a:gd name="connsiteY96" fmla="*/ 148590 h 762000"/>
              <a:gd name="connsiteX97" fmla="*/ 213658 w 682688"/>
              <a:gd name="connsiteY97" fmla="*/ 163830 h 762000"/>
              <a:gd name="connsiteX98" fmla="*/ 338436 w 682688"/>
              <a:gd name="connsiteY98"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2688" h="762000">
                <a:moveTo>
                  <a:pt x="341293" y="553403"/>
                </a:moveTo>
                <a:cubicBezTo>
                  <a:pt x="309861" y="567690"/>
                  <a:pt x="279381" y="579120"/>
                  <a:pt x="249853" y="588645"/>
                </a:cubicBezTo>
                <a:cubicBezTo>
                  <a:pt x="273666" y="674370"/>
                  <a:pt x="309861" y="723900"/>
                  <a:pt x="338436" y="723900"/>
                </a:cubicBezTo>
                <a:cubicBezTo>
                  <a:pt x="367011" y="723900"/>
                  <a:pt x="403206" y="674370"/>
                  <a:pt x="427018" y="586740"/>
                </a:cubicBezTo>
                <a:cubicBezTo>
                  <a:pt x="399396" y="578168"/>
                  <a:pt x="370821" y="566738"/>
                  <a:pt x="341293" y="553403"/>
                </a:cubicBezTo>
                <a:close/>
                <a:moveTo>
                  <a:pt x="445116" y="498158"/>
                </a:moveTo>
                <a:cubicBezTo>
                  <a:pt x="437496" y="502920"/>
                  <a:pt x="428923" y="507683"/>
                  <a:pt x="420351" y="512445"/>
                </a:cubicBezTo>
                <a:cubicBezTo>
                  <a:pt x="408921" y="519113"/>
                  <a:pt x="397491" y="525780"/>
                  <a:pt x="386061" y="531495"/>
                </a:cubicBezTo>
                <a:cubicBezTo>
                  <a:pt x="403206" y="539115"/>
                  <a:pt x="420351" y="544830"/>
                  <a:pt x="436543" y="550545"/>
                </a:cubicBezTo>
                <a:cubicBezTo>
                  <a:pt x="439401" y="534353"/>
                  <a:pt x="442258" y="516255"/>
                  <a:pt x="445116" y="498158"/>
                </a:cubicBezTo>
                <a:close/>
                <a:moveTo>
                  <a:pt x="231756" y="494348"/>
                </a:moveTo>
                <a:cubicBezTo>
                  <a:pt x="234613" y="514350"/>
                  <a:pt x="237471" y="533400"/>
                  <a:pt x="241281" y="551498"/>
                </a:cubicBezTo>
                <a:cubicBezTo>
                  <a:pt x="259378" y="545783"/>
                  <a:pt x="277476" y="539115"/>
                  <a:pt x="296526" y="531495"/>
                </a:cubicBezTo>
                <a:cubicBezTo>
                  <a:pt x="285096" y="525780"/>
                  <a:pt x="273666" y="519113"/>
                  <a:pt x="263188" y="513398"/>
                </a:cubicBezTo>
                <a:cubicBezTo>
                  <a:pt x="251758" y="506730"/>
                  <a:pt x="242233" y="501015"/>
                  <a:pt x="231756" y="494348"/>
                </a:cubicBezTo>
                <a:close/>
                <a:moveTo>
                  <a:pt x="564178" y="409575"/>
                </a:moveTo>
                <a:cubicBezTo>
                  <a:pt x="541318" y="430530"/>
                  <a:pt x="515601" y="450533"/>
                  <a:pt x="487026" y="470535"/>
                </a:cubicBezTo>
                <a:cubicBezTo>
                  <a:pt x="484168" y="502920"/>
                  <a:pt x="479406" y="532448"/>
                  <a:pt x="473691" y="561023"/>
                </a:cubicBezTo>
                <a:cubicBezTo>
                  <a:pt x="507028" y="569595"/>
                  <a:pt x="539413" y="574358"/>
                  <a:pt x="567036" y="574358"/>
                </a:cubicBezTo>
                <a:cubicBezTo>
                  <a:pt x="602278" y="574358"/>
                  <a:pt x="627043" y="566738"/>
                  <a:pt x="635616" y="552450"/>
                </a:cubicBezTo>
                <a:cubicBezTo>
                  <a:pt x="649903" y="527685"/>
                  <a:pt x="625138" y="472440"/>
                  <a:pt x="564178" y="409575"/>
                </a:cubicBezTo>
                <a:close/>
                <a:moveTo>
                  <a:pt x="118408" y="409575"/>
                </a:moveTo>
                <a:cubicBezTo>
                  <a:pt x="57448" y="472440"/>
                  <a:pt x="32683" y="527685"/>
                  <a:pt x="46971" y="552450"/>
                </a:cubicBezTo>
                <a:cubicBezTo>
                  <a:pt x="54591" y="565785"/>
                  <a:pt x="80308" y="574358"/>
                  <a:pt x="115551" y="574358"/>
                </a:cubicBezTo>
                <a:cubicBezTo>
                  <a:pt x="142221" y="574358"/>
                  <a:pt x="172701" y="570548"/>
                  <a:pt x="204133" y="561975"/>
                </a:cubicBezTo>
                <a:cubicBezTo>
                  <a:pt x="197466" y="532448"/>
                  <a:pt x="192703" y="500063"/>
                  <a:pt x="189846" y="466725"/>
                </a:cubicBezTo>
                <a:cubicBezTo>
                  <a:pt x="164128" y="447675"/>
                  <a:pt x="140316" y="428625"/>
                  <a:pt x="118408" y="409575"/>
                </a:cubicBezTo>
                <a:close/>
                <a:moveTo>
                  <a:pt x="186988" y="348615"/>
                </a:moveTo>
                <a:cubicBezTo>
                  <a:pt x="172701" y="360045"/>
                  <a:pt x="158413" y="371475"/>
                  <a:pt x="146031" y="382905"/>
                </a:cubicBezTo>
                <a:cubicBezTo>
                  <a:pt x="158413" y="394335"/>
                  <a:pt x="171748" y="405765"/>
                  <a:pt x="186988" y="417195"/>
                </a:cubicBezTo>
                <a:cubicBezTo>
                  <a:pt x="186036" y="405765"/>
                  <a:pt x="186036" y="393383"/>
                  <a:pt x="186036" y="381000"/>
                </a:cubicBezTo>
                <a:cubicBezTo>
                  <a:pt x="186036" y="369570"/>
                  <a:pt x="186988" y="359093"/>
                  <a:pt x="186988" y="348615"/>
                </a:cubicBezTo>
                <a:close/>
                <a:moveTo>
                  <a:pt x="489883" y="344805"/>
                </a:moveTo>
                <a:cubicBezTo>
                  <a:pt x="490836" y="356235"/>
                  <a:pt x="490836" y="368618"/>
                  <a:pt x="490836" y="381953"/>
                </a:cubicBezTo>
                <a:cubicBezTo>
                  <a:pt x="490836" y="395288"/>
                  <a:pt x="490836" y="408623"/>
                  <a:pt x="489883" y="421958"/>
                </a:cubicBezTo>
                <a:cubicBezTo>
                  <a:pt x="507028" y="409575"/>
                  <a:pt x="522268" y="396240"/>
                  <a:pt x="536556" y="383858"/>
                </a:cubicBezTo>
                <a:cubicBezTo>
                  <a:pt x="522268" y="370523"/>
                  <a:pt x="507028" y="358140"/>
                  <a:pt x="489883" y="344805"/>
                </a:cubicBezTo>
                <a:close/>
                <a:moveTo>
                  <a:pt x="338436" y="323850"/>
                </a:moveTo>
                <a:cubicBezTo>
                  <a:pt x="369999" y="323850"/>
                  <a:pt x="395586" y="349437"/>
                  <a:pt x="395586" y="381000"/>
                </a:cubicBezTo>
                <a:cubicBezTo>
                  <a:pt x="395586" y="412563"/>
                  <a:pt x="369999" y="438150"/>
                  <a:pt x="338436" y="438150"/>
                </a:cubicBezTo>
                <a:cubicBezTo>
                  <a:pt x="306873" y="438150"/>
                  <a:pt x="281286" y="412563"/>
                  <a:pt x="281286" y="381000"/>
                </a:cubicBezTo>
                <a:cubicBezTo>
                  <a:pt x="281286" y="349437"/>
                  <a:pt x="306873" y="323850"/>
                  <a:pt x="338436" y="323850"/>
                </a:cubicBezTo>
                <a:close/>
                <a:moveTo>
                  <a:pt x="341293" y="253365"/>
                </a:moveTo>
                <a:cubicBezTo>
                  <a:pt x="323196" y="261938"/>
                  <a:pt x="305098" y="271463"/>
                  <a:pt x="287001" y="281940"/>
                </a:cubicBezTo>
                <a:cubicBezTo>
                  <a:pt x="265093" y="294323"/>
                  <a:pt x="245091" y="306705"/>
                  <a:pt x="226041" y="320040"/>
                </a:cubicBezTo>
                <a:cubicBezTo>
                  <a:pt x="225088" y="340043"/>
                  <a:pt x="224136" y="360045"/>
                  <a:pt x="224136" y="381000"/>
                </a:cubicBezTo>
                <a:cubicBezTo>
                  <a:pt x="224136" y="403860"/>
                  <a:pt x="224136" y="424815"/>
                  <a:pt x="226041" y="445770"/>
                </a:cubicBezTo>
                <a:cubicBezTo>
                  <a:pt x="243186" y="457200"/>
                  <a:pt x="262236" y="468630"/>
                  <a:pt x="281286" y="480060"/>
                </a:cubicBezTo>
                <a:cubicBezTo>
                  <a:pt x="301288" y="491490"/>
                  <a:pt x="321291" y="501968"/>
                  <a:pt x="341293" y="511493"/>
                </a:cubicBezTo>
                <a:cubicBezTo>
                  <a:pt x="361296" y="501968"/>
                  <a:pt x="381298" y="491490"/>
                  <a:pt x="401301" y="480060"/>
                </a:cubicBezTo>
                <a:cubicBezTo>
                  <a:pt x="418446" y="469583"/>
                  <a:pt x="434638" y="460058"/>
                  <a:pt x="449878" y="449580"/>
                </a:cubicBezTo>
                <a:cubicBezTo>
                  <a:pt x="451783" y="427673"/>
                  <a:pt x="452736" y="404813"/>
                  <a:pt x="452736" y="381000"/>
                </a:cubicBezTo>
                <a:cubicBezTo>
                  <a:pt x="452736" y="358140"/>
                  <a:pt x="452736" y="337185"/>
                  <a:pt x="450831" y="316230"/>
                </a:cubicBezTo>
                <a:cubicBezTo>
                  <a:pt x="433686" y="304800"/>
                  <a:pt x="414636" y="293370"/>
                  <a:pt x="395586" y="281940"/>
                </a:cubicBezTo>
                <a:cubicBezTo>
                  <a:pt x="377488" y="271463"/>
                  <a:pt x="359391" y="261938"/>
                  <a:pt x="341293" y="253365"/>
                </a:cubicBezTo>
                <a:close/>
                <a:moveTo>
                  <a:pt x="436543" y="213360"/>
                </a:moveTo>
                <a:cubicBezTo>
                  <a:pt x="419398" y="219075"/>
                  <a:pt x="402253" y="224790"/>
                  <a:pt x="385108" y="232410"/>
                </a:cubicBezTo>
                <a:cubicBezTo>
                  <a:pt x="395586" y="238125"/>
                  <a:pt x="405111" y="243840"/>
                  <a:pt x="414636" y="248602"/>
                </a:cubicBezTo>
                <a:cubicBezTo>
                  <a:pt x="426066" y="255270"/>
                  <a:pt x="435591" y="260985"/>
                  <a:pt x="446068" y="267653"/>
                </a:cubicBezTo>
                <a:cubicBezTo>
                  <a:pt x="443211" y="248602"/>
                  <a:pt x="440353" y="230505"/>
                  <a:pt x="436543" y="213360"/>
                </a:cubicBezTo>
                <a:close/>
                <a:moveTo>
                  <a:pt x="240328" y="211455"/>
                </a:moveTo>
                <a:cubicBezTo>
                  <a:pt x="236518" y="230505"/>
                  <a:pt x="233661" y="250508"/>
                  <a:pt x="230803" y="271463"/>
                </a:cubicBezTo>
                <a:cubicBezTo>
                  <a:pt x="243186" y="263843"/>
                  <a:pt x="255568" y="256223"/>
                  <a:pt x="266998" y="248602"/>
                </a:cubicBezTo>
                <a:cubicBezTo>
                  <a:pt x="276523" y="242888"/>
                  <a:pt x="287001" y="237173"/>
                  <a:pt x="296526" y="232410"/>
                </a:cubicBezTo>
                <a:cubicBezTo>
                  <a:pt x="277476" y="224790"/>
                  <a:pt x="258426" y="217170"/>
                  <a:pt x="240328" y="211455"/>
                </a:cubicBezTo>
                <a:close/>
                <a:moveTo>
                  <a:pt x="571798" y="187643"/>
                </a:moveTo>
                <a:cubicBezTo>
                  <a:pt x="543223" y="187643"/>
                  <a:pt x="508933" y="192405"/>
                  <a:pt x="472738" y="201930"/>
                </a:cubicBezTo>
                <a:cubicBezTo>
                  <a:pt x="479406" y="231458"/>
                  <a:pt x="484168" y="262890"/>
                  <a:pt x="487026" y="295275"/>
                </a:cubicBezTo>
                <a:cubicBezTo>
                  <a:pt x="515601" y="315278"/>
                  <a:pt x="541318" y="336233"/>
                  <a:pt x="564178" y="357188"/>
                </a:cubicBezTo>
                <a:cubicBezTo>
                  <a:pt x="628948" y="292418"/>
                  <a:pt x="654666" y="234315"/>
                  <a:pt x="640378" y="209550"/>
                </a:cubicBezTo>
                <a:cubicBezTo>
                  <a:pt x="632758" y="196215"/>
                  <a:pt x="607041" y="187643"/>
                  <a:pt x="571798" y="187643"/>
                </a:cubicBezTo>
                <a:close/>
                <a:moveTo>
                  <a:pt x="109836" y="187643"/>
                </a:moveTo>
                <a:cubicBezTo>
                  <a:pt x="74593" y="187643"/>
                  <a:pt x="49828" y="195263"/>
                  <a:pt x="41256" y="209550"/>
                </a:cubicBezTo>
                <a:cubicBezTo>
                  <a:pt x="26968" y="234315"/>
                  <a:pt x="53638" y="292418"/>
                  <a:pt x="117456" y="357188"/>
                </a:cubicBezTo>
                <a:cubicBezTo>
                  <a:pt x="138411" y="337185"/>
                  <a:pt x="162223" y="318135"/>
                  <a:pt x="188893" y="299085"/>
                </a:cubicBezTo>
                <a:cubicBezTo>
                  <a:pt x="191751" y="264795"/>
                  <a:pt x="196513" y="231458"/>
                  <a:pt x="203181" y="200978"/>
                </a:cubicBezTo>
                <a:cubicBezTo>
                  <a:pt x="168891" y="192405"/>
                  <a:pt x="137458" y="187643"/>
                  <a:pt x="109836" y="187643"/>
                </a:cubicBezTo>
                <a:close/>
                <a:moveTo>
                  <a:pt x="338436" y="38100"/>
                </a:moveTo>
                <a:cubicBezTo>
                  <a:pt x="309861" y="38100"/>
                  <a:pt x="273666" y="87630"/>
                  <a:pt x="249853" y="174308"/>
                </a:cubicBezTo>
                <a:cubicBezTo>
                  <a:pt x="279381" y="183833"/>
                  <a:pt x="309861" y="196215"/>
                  <a:pt x="341293" y="210503"/>
                </a:cubicBezTo>
                <a:cubicBezTo>
                  <a:pt x="370821" y="197168"/>
                  <a:pt x="400348" y="185738"/>
                  <a:pt x="427971" y="176213"/>
                </a:cubicBezTo>
                <a:cubicBezTo>
                  <a:pt x="404158" y="88582"/>
                  <a:pt x="367011" y="38100"/>
                  <a:pt x="338436" y="38100"/>
                </a:cubicBezTo>
                <a:close/>
                <a:moveTo>
                  <a:pt x="338436" y="0"/>
                </a:moveTo>
                <a:cubicBezTo>
                  <a:pt x="390823" y="0"/>
                  <a:pt x="436543" y="65723"/>
                  <a:pt x="464166" y="165735"/>
                </a:cubicBezTo>
                <a:cubicBezTo>
                  <a:pt x="504171" y="155258"/>
                  <a:pt x="540366" y="149543"/>
                  <a:pt x="571798" y="149543"/>
                </a:cubicBezTo>
                <a:cubicBezTo>
                  <a:pt x="621328" y="149543"/>
                  <a:pt x="657523" y="162878"/>
                  <a:pt x="673716" y="190500"/>
                </a:cubicBezTo>
                <a:cubicBezTo>
                  <a:pt x="700386" y="236220"/>
                  <a:pt x="666096" y="309563"/>
                  <a:pt x="590848" y="384810"/>
                </a:cubicBezTo>
                <a:cubicBezTo>
                  <a:pt x="661333" y="457200"/>
                  <a:pt x="693718" y="527685"/>
                  <a:pt x="668001" y="572453"/>
                </a:cubicBezTo>
                <a:cubicBezTo>
                  <a:pt x="651808" y="600075"/>
                  <a:pt x="615613" y="613410"/>
                  <a:pt x="566083" y="613410"/>
                </a:cubicBezTo>
                <a:cubicBezTo>
                  <a:pt x="535603" y="613410"/>
                  <a:pt x="501313" y="607695"/>
                  <a:pt x="463213" y="598170"/>
                </a:cubicBezTo>
                <a:cubicBezTo>
                  <a:pt x="436543" y="697230"/>
                  <a:pt x="389871" y="762000"/>
                  <a:pt x="338436" y="762000"/>
                </a:cubicBezTo>
                <a:cubicBezTo>
                  <a:pt x="287001" y="762000"/>
                  <a:pt x="241281" y="697230"/>
                  <a:pt x="213658" y="598170"/>
                </a:cubicBezTo>
                <a:cubicBezTo>
                  <a:pt x="177463" y="606743"/>
                  <a:pt x="144126" y="611505"/>
                  <a:pt x="115551" y="611505"/>
                </a:cubicBezTo>
                <a:cubicBezTo>
                  <a:pt x="66021" y="611505"/>
                  <a:pt x="29826" y="598170"/>
                  <a:pt x="13633" y="570548"/>
                </a:cubicBezTo>
                <a:cubicBezTo>
                  <a:pt x="-12084" y="525780"/>
                  <a:pt x="20301" y="455295"/>
                  <a:pt x="90786" y="382905"/>
                </a:cubicBezTo>
                <a:cubicBezTo>
                  <a:pt x="17443" y="308610"/>
                  <a:pt x="-17799" y="235268"/>
                  <a:pt x="8871" y="189548"/>
                </a:cubicBezTo>
                <a:cubicBezTo>
                  <a:pt x="25063" y="161925"/>
                  <a:pt x="61258" y="148590"/>
                  <a:pt x="110788" y="148590"/>
                </a:cubicBezTo>
                <a:cubicBezTo>
                  <a:pt x="141268" y="148590"/>
                  <a:pt x="175558" y="154305"/>
                  <a:pt x="213658" y="163830"/>
                </a:cubicBezTo>
                <a:cubicBezTo>
                  <a:pt x="240328" y="64770"/>
                  <a:pt x="287001" y="0"/>
                  <a:pt x="338436" y="0"/>
                </a:cubicBezTo>
                <a:close/>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29" name="Freeform: Shape 49">
            <a:extLst>
              <a:ext uri="{FF2B5EF4-FFF2-40B4-BE49-F238E27FC236}">
                <a16:creationId xmlns:a16="http://schemas.microsoft.com/office/drawing/2014/main" xmlns="" id="{3CF06EE2-3FEA-419E-B7E1-218DDF261E0D}"/>
              </a:ext>
            </a:extLst>
          </p:cNvPr>
          <p:cNvSpPr/>
          <p:nvPr>
            <p:custDataLst>
              <p:tags r:id="rId16"/>
            </p:custDataLst>
          </p:nvPr>
        </p:nvSpPr>
        <p:spPr>
          <a:xfrm>
            <a:off x="3802593" y="1312764"/>
            <a:ext cx="493445" cy="491772"/>
          </a:xfrm>
          <a:custGeom>
            <a:avLst/>
            <a:gdLst>
              <a:gd name="connsiteX0" fmla="*/ 175211 w 767138"/>
              <a:gd name="connsiteY0" fmla="*/ 532146 h 764538"/>
              <a:gd name="connsiteX1" fmla="*/ 201866 w 767138"/>
              <a:gd name="connsiteY1" fmla="*/ 555587 h 764538"/>
              <a:gd name="connsiteX2" fmla="*/ 211391 w 767138"/>
              <a:gd name="connsiteY2" fmla="*/ 600354 h 764538"/>
              <a:gd name="connsiteX3" fmla="*/ 93281 w 767138"/>
              <a:gd name="connsiteY3" fmla="*/ 664172 h 764538"/>
              <a:gd name="connsiteX4" fmla="*/ 157098 w 767138"/>
              <a:gd name="connsiteY4" fmla="*/ 546062 h 764538"/>
              <a:gd name="connsiteX5" fmla="*/ 175211 w 767138"/>
              <a:gd name="connsiteY5" fmla="*/ 532146 h 764538"/>
              <a:gd name="connsiteX6" fmla="*/ 484758 w 767138"/>
              <a:gd name="connsiteY6" fmla="*/ 525107 h 764538"/>
              <a:gd name="connsiteX7" fmla="*/ 499998 w 767138"/>
              <a:gd name="connsiteY7" fmla="*/ 564159 h 764538"/>
              <a:gd name="connsiteX8" fmla="*/ 492378 w 767138"/>
              <a:gd name="connsiteY8" fmla="*/ 602259 h 764538"/>
              <a:gd name="connsiteX9" fmla="*/ 340930 w 767138"/>
              <a:gd name="connsiteY9" fmla="*/ 753707 h 764538"/>
              <a:gd name="connsiteX10" fmla="*/ 280923 w 767138"/>
              <a:gd name="connsiteY10" fmla="*/ 721322 h 764538"/>
              <a:gd name="connsiteX11" fmla="*/ 310450 w 767138"/>
              <a:gd name="connsiteY11" fmla="*/ 586067 h 764538"/>
              <a:gd name="connsiteX12" fmla="*/ 484758 w 767138"/>
              <a:gd name="connsiteY12" fmla="*/ 525107 h 764538"/>
              <a:gd name="connsiteX13" fmla="*/ 179839 w 767138"/>
              <a:gd name="connsiteY13" fmla="*/ 262575 h 764538"/>
              <a:gd name="connsiteX14" fmla="*/ 199961 w 767138"/>
              <a:gd name="connsiteY14" fmla="*/ 264122 h 764538"/>
              <a:gd name="connsiteX15" fmla="*/ 232346 w 767138"/>
              <a:gd name="connsiteY15" fmla="*/ 276505 h 764538"/>
              <a:gd name="connsiteX16" fmla="*/ 169481 w 767138"/>
              <a:gd name="connsiteY16" fmla="*/ 454622 h 764538"/>
              <a:gd name="connsiteX17" fmla="*/ 42798 w 767138"/>
              <a:gd name="connsiteY17" fmla="*/ 483197 h 764538"/>
              <a:gd name="connsiteX18" fmla="*/ 10413 w 767138"/>
              <a:gd name="connsiteY18" fmla="*/ 423190 h 764538"/>
              <a:gd name="connsiteX19" fmla="*/ 161861 w 767138"/>
              <a:gd name="connsiteY19" fmla="*/ 271742 h 764538"/>
              <a:gd name="connsiteX20" fmla="*/ 179839 w 767138"/>
              <a:gd name="connsiteY20" fmla="*/ 262575 h 764538"/>
              <a:gd name="connsiteX21" fmla="*/ 548694 w 767138"/>
              <a:gd name="connsiteY21" fmla="*/ 151489 h 764538"/>
              <a:gd name="connsiteX22" fmla="*/ 508571 w 767138"/>
              <a:gd name="connsiteY22" fmla="*/ 167920 h 764538"/>
              <a:gd name="connsiteX23" fmla="*/ 508571 w 767138"/>
              <a:gd name="connsiteY23" fmla="*/ 248882 h 764538"/>
              <a:gd name="connsiteX24" fmla="*/ 589533 w 767138"/>
              <a:gd name="connsiteY24" fmla="*/ 248882 h 764538"/>
              <a:gd name="connsiteX25" fmla="*/ 589533 w 767138"/>
              <a:gd name="connsiteY25" fmla="*/ 167920 h 764538"/>
              <a:gd name="connsiteX26" fmla="*/ 548694 w 767138"/>
              <a:gd name="connsiteY26" fmla="*/ 151489 h 764538"/>
              <a:gd name="connsiteX27" fmla="*/ 540956 w 767138"/>
              <a:gd name="connsiteY27" fmla="*/ 43142 h 764538"/>
              <a:gd name="connsiteX28" fmla="*/ 642873 w 767138"/>
              <a:gd name="connsiteY28" fmla="*/ 113627 h 764538"/>
              <a:gd name="connsiteX29" fmla="*/ 715263 w 767138"/>
              <a:gd name="connsiteY29" fmla="*/ 218402 h 764538"/>
              <a:gd name="connsiteX30" fmla="*/ 591438 w 767138"/>
              <a:gd name="connsiteY30" fmla="*/ 399377 h 764538"/>
              <a:gd name="connsiteX31" fmla="*/ 261873 w 767138"/>
              <a:gd name="connsiteY31" fmla="*/ 554635 h 764538"/>
              <a:gd name="connsiteX32" fmla="*/ 202818 w 767138"/>
              <a:gd name="connsiteY32" fmla="*/ 495580 h 764538"/>
              <a:gd name="connsiteX33" fmla="*/ 359028 w 767138"/>
              <a:gd name="connsiteY33" fmla="*/ 166967 h 764538"/>
              <a:gd name="connsiteX34" fmla="*/ 540956 w 767138"/>
              <a:gd name="connsiteY34" fmla="*/ 43142 h 764538"/>
              <a:gd name="connsiteX35" fmla="*/ 740669 w 767138"/>
              <a:gd name="connsiteY35" fmla="*/ 12 h 764538"/>
              <a:gd name="connsiteX36" fmla="*/ 762889 w 767138"/>
              <a:gd name="connsiteY36" fmla="*/ 5042 h 764538"/>
              <a:gd name="connsiteX37" fmla="*/ 733361 w 767138"/>
              <a:gd name="connsiteY37" fmla="*/ 167920 h 764538"/>
              <a:gd name="connsiteX38" fmla="*/ 670496 w 767138"/>
              <a:gd name="connsiteY38" fmla="*/ 87910 h 764538"/>
              <a:gd name="connsiteX39" fmla="*/ 592391 w 767138"/>
              <a:gd name="connsiteY39" fmla="*/ 25997 h 764538"/>
              <a:gd name="connsiteX40" fmla="*/ 740669 w 767138"/>
              <a:gd name="connsiteY40" fmla="*/ 12 h 7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7138" h="764538">
                <a:moveTo>
                  <a:pt x="175211" y="532146"/>
                </a:moveTo>
                <a:cubicBezTo>
                  <a:pt x="188650" y="526833"/>
                  <a:pt x="190436" y="544157"/>
                  <a:pt x="201866" y="555587"/>
                </a:cubicBezTo>
                <a:cubicBezTo>
                  <a:pt x="217106" y="569874"/>
                  <a:pt x="242823" y="567969"/>
                  <a:pt x="211391" y="600354"/>
                </a:cubicBezTo>
                <a:cubicBezTo>
                  <a:pt x="179958" y="631787"/>
                  <a:pt x="108521" y="679412"/>
                  <a:pt x="93281" y="664172"/>
                </a:cubicBezTo>
                <a:cubicBezTo>
                  <a:pt x="78993" y="648932"/>
                  <a:pt x="125666" y="577494"/>
                  <a:pt x="157098" y="546062"/>
                </a:cubicBezTo>
                <a:cubicBezTo>
                  <a:pt x="164956" y="538204"/>
                  <a:pt x="170731" y="533918"/>
                  <a:pt x="175211" y="532146"/>
                </a:cubicBezTo>
                <a:close/>
                <a:moveTo>
                  <a:pt x="484758" y="525107"/>
                </a:moveTo>
                <a:lnTo>
                  <a:pt x="499998" y="564159"/>
                </a:lnTo>
                <a:cubicBezTo>
                  <a:pt x="505713" y="577495"/>
                  <a:pt x="501903" y="592734"/>
                  <a:pt x="492378" y="602259"/>
                </a:cubicBezTo>
                <a:lnTo>
                  <a:pt x="340930" y="753707"/>
                </a:lnTo>
                <a:cubicBezTo>
                  <a:pt x="315213" y="779424"/>
                  <a:pt x="273303" y="755612"/>
                  <a:pt x="280923" y="721322"/>
                </a:cubicBezTo>
                <a:lnTo>
                  <a:pt x="310450" y="586067"/>
                </a:lnTo>
                <a:cubicBezTo>
                  <a:pt x="359980" y="576542"/>
                  <a:pt x="420940" y="558445"/>
                  <a:pt x="484758" y="525107"/>
                </a:cubicBezTo>
                <a:close/>
                <a:moveTo>
                  <a:pt x="179839" y="262575"/>
                </a:moveTo>
                <a:cubicBezTo>
                  <a:pt x="186388" y="261265"/>
                  <a:pt x="193293" y="261741"/>
                  <a:pt x="199961" y="264122"/>
                </a:cubicBezTo>
                <a:lnTo>
                  <a:pt x="232346" y="276505"/>
                </a:lnTo>
                <a:cubicBezTo>
                  <a:pt x="197103" y="343180"/>
                  <a:pt x="179958" y="406997"/>
                  <a:pt x="169481" y="454622"/>
                </a:cubicBezTo>
                <a:lnTo>
                  <a:pt x="42798" y="483197"/>
                </a:lnTo>
                <a:cubicBezTo>
                  <a:pt x="8508" y="490817"/>
                  <a:pt x="-14352" y="447955"/>
                  <a:pt x="10413" y="423190"/>
                </a:cubicBezTo>
                <a:lnTo>
                  <a:pt x="161861" y="271742"/>
                </a:lnTo>
                <a:cubicBezTo>
                  <a:pt x="167099" y="266980"/>
                  <a:pt x="173291" y="263884"/>
                  <a:pt x="179839" y="262575"/>
                </a:cubicBezTo>
                <a:close/>
                <a:moveTo>
                  <a:pt x="548694" y="151489"/>
                </a:moveTo>
                <a:cubicBezTo>
                  <a:pt x="534050" y="151489"/>
                  <a:pt x="519524" y="156966"/>
                  <a:pt x="508571" y="167920"/>
                </a:cubicBezTo>
                <a:cubicBezTo>
                  <a:pt x="486663" y="190780"/>
                  <a:pt x="486663" y="226975"/>
                  <a:pt x="508571" y="248882"/>
                </a:cubicBezTo>
                <a:cubicBezTo>
                  <a:pt x="531431" y="270790"/>
                  <a:pt x="567626" y="270790"/>
                  <a:pt x="589533" y="248882"/>
                </a:cubicBezTo>
                <a:cubicBezTo>
                  <a:pt x="611441" y="226975"/>
                  <a:pt x="611441" y="190780"/>
                  <a:pt x="589533" y="167920"/>
                </a:cubicBezTo>
                <a:cubicBezTo>
                  <a:pt x="578103" y="156966"/>
                  <a:pt x="563339" y="151489"/>
                  <a:pt x="548694" y="151489"/>
                </a:cubicBezTo>
                <a:close/>
                <a:moveTo>
                  <a:pt x="540956" y="43142"/>
                </a:moveTo>
                <a:cubicBezTo>
                  <a:pt x="572388" y="55525"/>
                  <a:pt x="608583" y="80289"/>
                  <a:pt x="642873" y="113627"/>
                </a:cubicBezTo>
                <a:cubicBezTo>
                  <a:pt x="678116" y="149822"/>
                  <a:pt x="702881" y="186970"/>
                  <a:pt x="715263" y="218402"/>
                </a:cubicBezTo>
                <a:cubicBezTo>
                  <a:pt x="692403" y="274600"/>
                  <a:pt x="653351" y="337465"/>
                  <a:pt x="591438" y="399377"/>
                </a:cubicBezTo>
                <a:cubicBezTo>
                  <a:pt x="478091" y="512725"/>
                  <a:pt x="339978" y="545110"/>
                  <a:pt x="261873" y="554635"/>
                </a:cubicBezTo>
                <a:lnTo>
                  <a:pt x="202818" y="495580"/>
                </a:lnTo>
                <a:cubicBezTo>
                  <a:pt x="212343" y="417475"/>
                  <a:pt x="245681" y="280315"/>
                  <a:pt x="359028" y="166967"/>
                </a:cubicBezTo>
                <a:cubicBezTo>
                  <a:pt x="420941" y="105055"/>
                  <a:pt x="484758" y="66002"/>
                  <a:pt x="540956" y="43142"/>
                </a:cubicBezTo>
                <a:close/>
                <a:moveTo>
                  <a:pt x="740669" y="12"/>
                </a:moveTo>
                <a:cubicBezTo>
                  <a:pt x="751697" y="161"/>
                  <a:pt x="759555" y="1708"/>
                  <a:pt x="762889" y="5042"/>
                </a:cubicBezTo>
                <a:cubicBezTo>
                  <a:pt x="777176" y="18377"/>
                  <a:pt x="752411" y="94577"/>
                  <a:pt x="733361" y="167920"/>
                </a:cubicBezTo>
                <a:cubicBezTo>
                  <a:pt x="718121" y="141250"/>
                  <a:pt x="697166" y="114580"/>
                  <a:pt x="670496" y="87910"/>
                </a:cubicBezTo>
                <a:cubicBezTo>
                  <a:pt x="644779" y="62192"/>
                  <a:pt x="618108" y="41237"/>
                  <a:pt x="592391" y="25997"/>
                </a:cubicBezTo>
                <a:cubicBezTo>
                  <a:pt x="645970" y="11710"/>
                  <a:pt x="707585" y="-435"/>
                  <a:pt x="740669" y="12"/>
                </a:cubicBezTo>
                <a:close/>
              </a:path>
            </a:pathLst>
          </a:custGeom>
          <a:solidFill>
            <a:srgbClr val="000000">
              <a:alpha val="50000"/>
            </a:srgb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buClrTx/>
              <a:buFontTx/>
              <a:buNone/>
            </a:pPr>
            <a:endParaRPr lang="en-US" sz="1013" kern="1200">
              <a:solidFill>
                <a:prstClr val="black"/>
              </a:solidFill>
              <a:latin typeface="Calibri"/>
              <a:ea typeface="+mn-ea"/>
              <a:cs typeface="+mn-cs"/>
            </a:endParaRPr>
          </a:p>
        </p:txBody>
      </p:sp>
      <p:sp>
        <p:nvSpPr>
          <p:cNvPr id="31" name="TextBox 30">
            <a:extLst>
              <a:ext uri="{FF2B5EF4-FFF2-40B4-BE49-F238E27FC236}">
                <a16:creationId xmlns:a16="http://schemas.microsoft.com/office/drawing/2014/main" xmlns="" id="{96B7F1A9-6B08-4EFA-9E2A-95E678687FDE}"/>
              </a:ext>
            </a:extLst>
          </p:cNvPr>
          <p:cNvSpPr txBox="1"/>
          <p:nvPr>
            <p:custDataLst>
              <p:tags r:id="rId17"/>
            </p:custDataLst>
          </p:nvPr>
        </p:nvSpPr>
        <p:spPr>
          <a:xfrm>
            <a:off x="4057395" y="2678915"/>
            <a:ext cx="1368224" cy="503423"/>
          </a:xfrm>
          <a:prstGeom prst="rect">
            <a:avLst/>
          </a:prstGeom>
          <a:noFill/>
        </p:spPr>
        <p:txBody>
          <a:bodyPr wrap="square" lIns="0" rIns="0" rtlCol="0" anchor="b">
            <a:spAutoFit/>
          </a:bodyPr>
          <a:lstStyle/>
          <a:p>
            <a:pPr algn="ctr">
              <a:buClrTx/>
              <a:buFontTx/>
              <a:buNone/>
            </a:pPr>
            <a:r>
              <a:rPr lang="fr-CA" sz="1350" b="1" kern="1200" dirty="0">
                <a:solidFill>
                  <a:prstClr val="black"/>
                </a:solidFill>
                <a:latin typeface="Calibri" panose="020F0502020204030204"/>
                <a:ea typeface="+mn-ea"/>
                <a:cs typeface="+mn-cs"/>
              </a:rPr>
              <a:t>ACTIVITÉ D’APPRENTISSAGE</a:t>
            </a:r>
          </a:p>
        </p:txBody>
      </p:sp>
      <p:sp>
        <p:nvSpPr>
          <p:cNvPr id="32" name="TextBox 31">
            <a:extLst>
              <a:ext uri="{FF2B5EF4-FFF2-40B4-BE49-F238E27FC236}">
                <a16:creationId xmlns:a16="http://schemas.microsoft.com/office/drawing/2014/main" xmlns="" id="{96B7F1A9-6B08-4EFA-9E2A-95E678687FDE}"/>
              </a:ext>
            </a:extLst>
          </p:cNvPr>
          <p:cNvSpPr txBox="1"/>
          <p:nvPr>
            <p:custDataLst>
              <p:tags r:id="rId18"/>
            </p:custDataLst>
          </p:nvPr>
        </p:nvSpPr>
        <p:spPr>
          <a:xfrm>
            <a:off x="5435846" y="2666787"/>
            <a:ext cx="1368224" cy="503423"/>
          </a:xfrm>
          <a:prstGeom prst="rect">
            <a:avLst/>
          </a:prstGeom>
          <a:noFill/>
        </p:spPr>
        <p:txBody>
          <a:bodyPr wrap="square" lIns="0" rIns="0" rtlCol="0" anchor="b">
            <a:spAutoFit/>
          </a:bodyPr>
          <a:lstStyle/>
          <a:p>
            <a:pPr algn="ctr">
              <a:buClrTx/>
              <a:buFontTx/>
              <a:buNone/>
            </a:pPr>
            <a:r>
              <a:rPr lang="fr-CA" sz="1350" b="1" kern="1200" dirty="0">
                <a:solidFill>
                  <a:prstClr val="black"/>
                </a:solidFill>
                <a:latin typeface="Calibri" panose="020F0502020204030204"/>
                <a:ea typeface="+mn-ea"/>
                <a:cs typeface="+mn-cs"/>
              </a:rPr>
              <a:t>BILLETS DE BLOGUE</a:t>
            </a:r>
          </a:p>
        </p:txBody>
      </p:sp>
      <p:sp>
        <p:nvSpPr>
          <p:cNvPr id="33" name="TextBox 32">
            <a:extLst>
              <a:ext uri="{FF2B5EF4-FFF2-40B4-BE49-F238E27FC236}">
                <a16:creationId xmlns:a16="http://schemas.microsoft.com/office/drawing/2014/main" xmlns="" id="{96B7F1A9-6B08-4EFA-9E2A-95E678687FDE}"/>
              </a:ext>
            </a:extLst>
          </p:cNvPr>
          <p:cNvSpPr txBox="1"/>
          <p:nvPr>
            <p:custDataLst>
              <p:tags r:id="rId19"/>
            </p:custDataLst>
          </p:nvPr>
        </p:nvSpPr>
        <p:spPr>
          <a:xfrm>
            <a:off x="6953250" y="2653080"/>
            <a:ext cx="1450289" cy="503423"/>
          </a:xfrm>
          <a:prstGeom prst="rect">
            <a:avLst/>
          </a:prstGeom>
          <a:noFill/>
        </p:spPr>
        <p:txBody>
          <a:bodyPr wrap="square" lIns="0" rIns="0" rtlCol="0" anchor="b">
            <a:spAutoFit/>
          </a:bodyPr>
          <a:lstStyle/>
          <a:p>
            <a:pPr algn="ctr">
              <a:buClrTx/>
              <a:buFontTx/>
              <a:buNone/>
            </a:pPr>
            <a:r>
              <a:rPr lang="fr-CA" sz="1350" b="1" kern="1200" dirty="0">
                <a:solidFill>
                  <a:prstClr val="black"/>
                </a:solidFill>
                <a:latin typeface="Calibri" panose="020F0502020204030204"/>
                <a:ea typeface="+mn-ea"/>
                <a:cs typeface="+mn-cs"/>
              </a:rPr>
              <a:t>MEMBRES DE LA COHORTE</a:t>
            </a:r>
          </a:p>
        </p:txBody>
      </p:sp>
      <p:sp>
        <p:nvSpPr>
          <p:cNvPr id="34" name="Google Shape;102;p18"/>
          <p:cNvSpPr txBox="1"/>
          <p:nvPr>
            <p:custDataLst>
              <p:tags r:id="rId20"/>
            </p:custDataLst>
          </p:nvPr>
        </p:nvSpPr>
        <p:spPr>
          <a:xfrm>
            <a:off x="2368284" y="3051737"/>
            <a:ext cx="1695238"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1000" dirty="0">
                <a:latin typeface="+mj-lt"/>
              </a:rPr>
              <a:t>Trois ministères ont mené quatre expériences avec le soutien de cinq autres ministères, pour un total de huit ministères participants.</a:t>
            </a:r>
          </a:p>
        </p:txBody>
      </p:sp>
      <p:sp>
        <p:nvSpPr>
          <p:cNvPr id="35" name="Google Shape;102;p18"/>
          <p:cNvSpPr txBox="1"/>
          <p:nvPr>
            <p:custDataLst>
              <p:tags r:id="rId21"/>
            </p:custDataLst>
          </p:nvPr>
        </p:nvSpPr>
        <p:spPr>
          <a:xfrm>
            <a:off x="3900934" y="3029081"/>
            <a:ext cx="1735654"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Font typeface="Source Code Pro"/>
              <a:buNone/>
            </a:pPr>
            <a:endParaRPr lang="en-CA" sz="1000">
              <a:latin typeface="+mj-lt"/>
            </a:endParaRPr>
          </a:p>
        </p:txBody>
      </p:sp>
      <p:sp>
        <p:nvSpPr>
          <p:cNvPr id="36" name="Google Shape;102;p18"/>
          <p:cNvSpPr txBox="1"/>
          <p:nvPr>
            <p:custDataLst>
              <p:tags r:id="rId22"/>
            </p:custDataLst>
          </p:nvPr>
        </p:nvSpPr>
        <p:spPr>
          <a:xfrm>
            <a:off x="5500736" y="3025645"/>
            <a:ext cx="1452514"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Font typeface="Source Code Pro"/>
              <a:buNone/>
            </a:pPr>
            <a:r>
              <a:rPr lang="fr-CA" sz="1000" dirty="0">
                <a:latin typeface="+mj-lt"/>
              </a:rPr>
              <a:t>Plus de 20 billets de blogues ont été publiés ouvertement, couvrant le parcours d’expérimentation.</a:t>
            </a:r>
          </a:p>
        </p:txBody>
      </p:sp>
      <p:sp>
        <p:nvSpPr>
          <p:cNvPr id="37" name="Google Shape;102;p18"/>
          <p:cNvSpPr txBox="1"/>
          <p:nvPr>
            <p:custDataLst>
              <p:tags r:id="rId23"/>
            </p:custDataLst>
          </p:nvPr>
        </p:nvSpPr>
        <p:spPr>
          <a:xfrm>
            <a:off x="7010400" y="3016114"/>
            <a:ext cx="1465253"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Font typeface="Source Code Pro"/>
              <a:buNone/>
            </a:pPr>
            <a:r>
              <a:rPr lang="fr-CA" sz="1000" dirty="0">
                <a:latin typeface="+mj-lt"/>
              </a:rPr>
              <a:t>L’EO1 était composée de 37 fonctionnaires qui menaient des expériences ou offraient du soutien.</a:t>
            </a:r>
          </a:p>
        </p:txBody>
      </p:sp>
      <p:sp>
        <p:nvSpPr>
          <p:cNvPr id="41" name="TextBox 40">
            <a:extLst>
              <a:ext uri="{FF2B5EF4-FFF2-40B4-BE49-F238E27FC236}">
                <a16:creationId xmlns:a16="http://schemas.microsoft.com/office/drawing/2014/main" xmlns="" id="{96B7F1A9-6B08-4EFA-9E2A-95E678687FDE}"/>
              </a:ext>
            </a:extLst>
          </p:cNvPr>
          <p:cNvSpPr txBox="1"/>
          <p:nvPr>
            <p:custDataLst>
              <p:tags r:id="rId24"/>
            </p:custDataLst>
          </p:nvPr>
        </p:nvSpPr>
        <p:spPr>
          <a:xfrm>
            <a:off x="142125" y="4271733"/>
            <a:ext cx="4407261" cy="640720"/>
          </a:xfrm>
          <a:prstGeom prst="rect">
            <a:avLst/>
          </a:prstGeom>
          <a:solidFill>
            <a:schemeClr val="tx2">
              <a:lumMod val="20000"/>
              <a:lumOff val="80000"/>
              <a:alpha val="91000"/>
            </a:schemeClr>
          </a:solidFill>
          <a:ln>
            <a:noFill/>
          </a:ln>
        </p:spPr>
        <p:txBody>
          <a:bodyPr wrap="square" lIns="0" rIns="0" rtlCol="0" anchor="b">
            <a:spAutoFit/>
          </a:bodyPr>
          <a:lstStyle/>
          <a:p>
            <a:pPr algn="ctr">
              <a:buClrTx/>
              <a:buFontTx/>
              <a:buNone/>
            </a:pPr>
            <a:r>
              <a:rPr lang="en-US" sz="1200" b="1" kern="1200">
                <a:solidFill>
                  <a:schemeClr val="tx2">
                    <a:lumMod val="20000"/>
                    <a:lumOff val="80000"/>
                  </a:schemeClr>
                </a:solidFill>
                <a:latin typeface="Calibri" panose="020F0502020204030204"/>
                <a:ea typeface="+mn-ea"/>
                <a:cs typeface="+mn-cs"/>
              </a:rPr>
              <a:t>TEXTE</a:t>
            </a:r>
          </a:p>
          <a:p>
            <a:pPr algn="ctr">
              <a:buClrTx/>
              <a:buFontTx/>
              <a:buNone/>
            </a:pPr>
            <a:r>
              <a:rPr lang="en-US" sz="1200" b="1" kern="1200">
                <a:solidFill>
                  <a:schemeClr val="tx2">
                    <a:lumMod val="20000"/>
                    <a:lumOff val="80000"/>
                  </a:schemeClr>
                </a:solidFill>
                <a:latin typeface="Calibri" panose="020F0502020204030204"/>
                <a:ea typeface="+mn-ea"/>
                <a:cs typeface="+mn-cs"/>
              </a:rPr>
              <a:t>TEXTE</a:t>
            </a:r>
          </a:p>
          <a:p>
            <a:pPr algn="ctr">
              <a:buClrTx/>
              <a:buFontTx/>
              <a:buNone/>
            </a:pPr>
            <a:r>
              <a:rPr lang="en-US" sz="1200" b="1" kern="1200">
                <a:solidFill>
                  <a:schemeClr val="tx2">
                    <a:lumMod val="20000"/>
                    <a:lumOff val="80000"/>
                  </a:schemeClr>
                </a:solidFill>
                <a:latin typeface="Calibri" panose="020F0502020204030204"/>
                <a:ea typeface="+mn-ea"/>
                <a:cs typeface="+mn-cs"/>
              </a:rPr>
              <a:t>T</a:t>
            </a:r>
          </a:p>
        </p:txBody>
      </p:sp>
      <p:sp>
        <p:nvSpPr>
          <p:cNvPr id="3" name="TextBox 2"/>
          <p:cNvSpPr txBox="1"/>
          <p:nvPr>
            <p:custDataLst>
              <p:tags r:id="rId25"/>
            </p:custDataLst>
          </p:nvPr>
        </p:nvSpPr>
        <p:spPr>
          <a:xfrm>
            <a:off x="2199935" y="4404621"/>
            <a:ext cx="2348421" cy="366126"/>
          </a:xfrm>
          <a:prstGeom prst="rect">
            <a:avLst/>
          </a:prstGeom>
          <a:noFill/>
        </p:spPr>
        <p:txBody>
          <a:bodyPr wrap="square" rtlCol="0">
            <a:spAutoFit/>
          </a:bodyPr>
          <a:lstStyle/>
          <a:p>
            <a:pPr algn="ctr"/>
            <a:r>
              <a:rPr lang="fr-CA" sz="1800" b="1" dirty="0"/>
              <a:t>RÉSULTATS</a:t>
            </a:r>
          </a:p>
        </p:txBody>
      </p:sp>
      <p:sp>
        <p:nvSpPr>
          <p:cNvPr id="42" name="Google Shape;102;p18"/>
          <p:cNvSpPr txBox="1"/>
          <p:nvPr>
            <p:custDataLst>
              <p:tags r:id="rId26"/>
            </p:custDataLst>
          </p:nvPr>
        </p:nvSpPr>
        <p:spPr>
          <a:xfrm>
            <a:off x="3981053" y="3053788"/>
            <a:ext cx="1462533" cy="502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fr-CA" sz="1000" dirty="0">
                <a:latin typeface="+mj-lt"/>
              </a:rPr>
              <a:t>Onze activités d’apprentissage ont été offertes, avec un taux de satisfaction de la cohorte de 85 %.</a:t>
            </a:r>
          </a:p>
        </p:txBody>
      </p:sp>
      <p:sp>
        <p:nvSpPr>
          <p:cNvPr id="4" name="Slide Number Placeholder 3"/>
          <p:cNvSpPr>
            <a:spLocks noGrp="1"/>
          </p:cNvSpPr>
          <p:nvPr>
            <p:ph type="sldNum" idx="12"/>
            <p:custDataLst>
              <p:tags r:id="rId27"/>
            </p:custDataLst>
          </p:nvPr>
        </p:nvSpPr>
        <p:spPr/>
        <p:txBody>
          <a:bodyPr/>
          <a:lstStyle/>
          <a:p>
            <a:pPr marL="0" lvl="0" indent="0" algn="r" rtl="0">
              <a:spcBef>
                <a:spcPct val="0"/>
              </a:spcBef>
              <a:spcAft>
                <a:spcPct val="0"/>
              </a:spcAft>
              <a:buNone/>
            </a:pPr>
            <a:fld id="{00000000-1234-1234-1234-123412341234}" type="slidenum">
              <a:rPr lang="en" smtClean="0"/>
              <a:t>7</a:t>
            </a:fld>
            <a:endParaRPr lang="en"/>
          </a:p>
        </p:txBody>
      </p:sp>
      <p:sp>
        <p:nvSpPr>
          <p:cNvPr id="43" name="Rectangle 42"/>
          <p:cNvSpPr/>
          <p:nvPr>
            <p:custDataLst>
              <p:tags r:id="rId28"/>
            </p:custDataLst>
          </p:nvPr>
        </p:nvSpPr>
        <p:spPr>
          <a:xfrm>
            <a:off x="8591143" y="4630175"/>
            <a:ext cx="485775" cy="3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a:extLst>
              <a:ext uri="{FF2B5EF4-FFF2-40B4-BE49-F238E27FC236}">
                <a16:creationId xmlns:a16="http://schemas.microsoft.com/office/drawing/2014/main" xmlns="" id="{96B7F1A9-6B08-4EFA-9E2A-95E678687FDE}"/>
              </a:ext>
            </a:extLst>
          </p:cNvPr>
          <p:cNvSpPr txBox="1"/>
          <p:nvPr>
            <p:custDataLst>
              <p:tags r:id="rId29"/>
            </p:custDataLst>
          </p:nvPr>
        </p:nvSpPr>
        <p:spPr>
          <a:xfrm>
            <a:off x="4544888" y="4271733"/>
            <a:ext cx="4601413" cy="640720"/>
          </a:xfrm>
          <a:prstGeom prst="rect">
            <a:avLst/>
          </a:prstGeom>
          <a:solidFill>
            <a:schemeClr val="tx2">
              <a:lumMod val="20000"/>
              <a:lumOff val="80000"/>
              <a:alpha val="91000"/>
            </a:schemeClr>
          </a:solidFill>
          <a:ln>
            <a:noFill/>
          </a:ln>
        </p:spPr>
        <p:txBody>
          <a:bodyPr wrap="square" lIns="0" rIns="0" rtlCol="0" anchor="b">
            <a:spAutoFit/>
          </a:bodyPr>
          <a:lstStyle/>
          <a:p>
            <a:pPr algn="ctr">
              <a:buClrTx/>
              <a:buFontTx/>
              <a:buNone/>
            </a:pPr>
            <a:r>
              <a:rPr lang="fr-CA" sz="1200" b="1" kern="1200" dirty="0">
                <a:solidFill>
                  <a:prstClr val="black"/>
                </a:solidFill>
                <a:latin typeface="Calibri" panose="020F0502020204030204"/>
                <a:ea typeface="+mn-ea"/>
                <a:cs typeface="+mn-cs"/>
              </a:rPr>
              <a:t>Quatre expériences effectuées ouvertement </a:t>
            </a:r>
          </a:p>
          <a:p>
            <a:pPr algn="ctr">
              <a:buClrTx/>
              <a:buFontTx/>
              <a:buNone/>
            </a:pPr>
            <a:r>
              <a:rPr lang="fr-CA" sz="1200" b="1" kern="1200" dirty="0">
                <a:solidFill>
                  <a:prstClr val="black"/>
                </a:solidFill>
                <a:latin typeface="Calibri" panose="020F0502020204030204"/>
                <a:ea typeface="+mn-ea"/>
                <a:cs typeface="+mn-cs"/>
              </a:rPr>
              <a:t>Plus de 100 liens professionnels établis </a:t>
            </a:r>
          </a:p>
          <a:p>
            <a:pPr algn="ctr">
              <a:buClrTx/>
              <a:buFontTx/>
              <a:buNone/>
            </a:pPr>
            <a:r>
              <a:rPr lang="fr-CA" sz="1200" b="1" kern="1200" dirty="0">
                <a:solidFill>
                  <a:prstClr val="black"/>
                </a:solidFill>
                <a:latin typeface="Calibri" panose="020F0502020204030204"/>
                <a:ea typeface="+mn-ea"/>
                <a:cs typeface="+mn-cs"/>
              </a:rPr>
              <a:t>Cinq reconnaissances et récompenses nationales et internationales.</a:t>
            </a:r>
          </a:p>
        </p:txBody>
      </p:sp>
      <p:sp>
        <p:nvSpPr>
          <p:cNvPr id="5" name="Rectangle 4"/>
          <p:cNvSpPr/>
          <p:nvPr>
            <p:custDataLst>
              <p:tags r:id="rId30"/>
            </p:custDataLst>
          </p:nvPr>
        </p:nvSpPr>
        <p:spPr>
          <a:xfrm>
            <a:off x="144326" y="0"/>
            <a:ext cx="2058839" cy="4970591"/>
          </a:xfrm>
          <a:prstGeom prst="rect">
            <a:avLst/>
          </a:prstGeom>
          <a:solidFill>
            <a:schemeClr val="bg1">
              <a:lumMod val="95000"/>
            </a:schemeClr>
          </a:solidFill>
        </p:spPr>
        <p:txBody>
          <a:bodyPr wrap="square">
            <a:spAutoFit/>
          </a:bodyPr>
          <a:lstStyle/>
          <a:p>
            <a:endParaRPr lang="fr-CA" sz="1000" b="1" dirty="0">
              <a:latin typeface="Source Code Pro"/>
            </a:endParaRPr>
          </a:p>
          <a:p>
            <a:endParaRPr lang="fr-CA" sz="1000" b="1" dirty="0">
              <a:latin typeface="Source Code Pro"/>
            </a:endParaRPr>
          </a:p>
          <a:p>
            <a:r>
              <a:rPr lang="fr-CA" sz="1600" b="1" dirty="0">
                <a:latin typeface="+mj-lt"/>
              </a:rPr>
              <a:t>Aperçu de l’EO1</a:t>
            </a:r>
          </a:p>
          <a:p>
            <a:endParaRPr lang="fr-CA" sz="1100" dirty="0">
              <a:latin typeface="+mj-lt"/>
            </a:endParaRPr>
          </a:p>
          <a:p>
            <a:r>
              <a:rPr lang="fr-CA" sz="1100" dirty="0">
                <a:latin typeface="+mj-lt"/>
              </a:rPr>
              <a:t>Entre le printemps 2018 et le printemps 2019, l’Expérimentation à l’œuvre a suivi la première cohorte de participants d’EO (EO1), qui était composée de fonctionnaires réalisant des expériences et de fonctionnaires fournissant un soutien d’organisme central ou d’experts. Chaque équipe de projet était jumelée à un expert en expérimentation qui l’aidait à développer et réaliser sa vision. Les leçons retenues ont été partagées le long du chemin et publiées en juillet 2019 au moyen d’une série de rapports rétrospectifs.</a:t>
            </a:r>
          </a:p>
          <a:p>
            <a:endParaRPr lang="fr-CA" sz="1000" dirty="0">
              <a:latin typeface="Source Code Pro"/>
            </a:endParaRPr>
          </a:p>
          <a:p>
            <a:endParaRPr lang="fr-CA" sz="1000" dirty="0">
              <a:latin typeface="Source Code Pro"/>
            </a:endParaRPr>
          </a:p>
          <a:p>
            <a:endParaRPr lang="fr-CA" sz="1000" dirty="0">
              <a:latin typeface="Source Code Pro"/>
            </a:endParaRPr>
          </a:p>
          <a:p>
            <a:endParaRPr lang="fr-CA" sz="1000" dirty="0">
              <a:latin typeface="Source Code Pro"/>
            </a:endParaRPr>
          </a:p>
          <a:p>
            <a:endParaRPr lang="fr-CA" sz="1000" dirty="0">
              <a:latin typeface="Source Code Pro"/>
            </a:endParaRPr>
          </a:p>
        </p:txBody>
      </p:sp>
      <p:sp>
        <p:nvSpPr>
          <p:cNvPr id="8" name="Rectangle 7"/>
          <p:cNvSpPr/>
          <p:nvPr>
            <p:custDataLst>
              <p:tags r:id="rId31"/>
            </p:custDataLst>
          </p:nvPr>
        </p:nvSpPr>
        <p:spPr>
          <a:xfrm>
            <a:off x="144326" y="4266121"/>
            <a:ext cx="2056782" cy="646332"/>
          </a:xfrm>
          <a:prstGeom prst="rect">
            <a:avLst/>
          </a:prstGeom>
          <a:solidFill>
            <a:srgbClr val="9D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33755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01" name="Google Shape;101;p18"/>
          <p:cNvSpPr txBox="1">
            <a:spLocks noGrp="1"/>
          </p:cNvSpPr>
          <p:nvPr>
            <p:ph type="body" idx="4294967295"/>
            <p:custDataLst>
              <p:tags r:id="rId1"/>
            </p:custDataLst>
          </p:nvPr>
        </p:nvSpPr>
        <p:spPr>
          <a:xfrm>
            <a:off x="198553" y="2094457"/>
            <a:ext cx="2084398" cy="530400"/>
          </a:xfrm>
          <a:prstGeom prst="rect">
            <a:avLst/>
          </a:prstGeom>
        </p:spPr>
        <p:txBody>
          <a:bodyPr spcFirstLastPara="1" wrap="square" lIns="91425" tIns="91425" rIns="91425" bIns="91425" anchor="b" anchorCtr="0">
            <a:noAutofit/>
          </a:bodyPr>
          <a:lstStyle/>
          <a:p>
            <a:pPr marL="0" lvl="0" indent="0" algn="l" rtl="0">
              <a:lnSpc>
                <a:spcPct val="100000"/>
              </a:lnSpc>
              <a:spcBef>
                <a:spcPct val="0"/>
              </a:spcBef>
              <a:spcAft>
                <a:spcPct val="0"/>
              </a:spcAft>
              <a:buNone/>
            </a:pPr>
            <a:endParaRPr lang="fr-CA" sz="1300" b="1" noProof="0" dirty="0">
              <a:solidFill>
                <a:srgbClr val="3CBEBC"/>
              </a:solidFill>
            </a:endParaRPr>
          </a:p>
          <a:p>
            <a:pPr marL="0" lvl="0" indent="0" algn="l" rtl="0">
              <a:lnSpc>
                <a:spcPct val="100000"/>
              </a:lnSpc>
              <a:spcBef>
                <a:spcPct val="0"/>
              </a:spcBef>
              <a:spcAft>
                <a:spcPct val="0"/>
              </a:spcAft>
              <a:buNone/>
            </a:pPr>
            <a:r>
              <a:rPr lang="fr-CA" sz="1300" b="1" noProof="0" dirty="0">
                <a:solidFill>
                  <a:srgbClr val="3CBEBC"/>
                </a:solidFill>
                <a:latin typeface="Arial" panose="020B0604020202020204" pitchFamily="34" charset="0"/>
                <a:cs typeface="Arial" panose="020B0604020202020204" pitchFamily="34" charset="0"/>
              </a:rPr>
              <a:t>Initiative de multiculturalisme (PCH)</a:t>
            </a:r>
          </a:p>
        </p:txBody>
      </p:sp>
      <p:sp>
        <p:nvSpPr>
          <p:cNvPr id="102" name="Google Shape;102;p18"/>
          <p:cNvSpPr txBox="1">
            <a:spLocks noGrp="1"/>
          </p:cNvSpPr>
          <p:nvPr>
            <p:ph type="body" idx="4294967295"/>
            <p:custDataLst>
              <p:tags r:id="rId2"/>
            </p:custDataLst>
          </p:nvPr>
        </p:nvSpPr>
        <p:spPr>
          <a:xfrm>
            <a:off x="199645" y="2558981"/>
            <a:ext cx="2030972" cy="1535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fr-CA" sz="1100" noProof="0" dirty="0">
                <a:latin typeface="Arial" panose="020B0604020202020204" pitchFamily="34" charset="0"/>
                <a:cs typeface="Arial" panose="020B0604020202020204" pitchFamily="34" charset="0"/>
              </a:rPr>
              <a:t>Quelle est l’expérience utilisateur des jeunes qui participent à une nouvelle initiative de </a:t>
            </a:r>
            <a:r>
              <a:rPr lang="fr-CA" sz="1100" noProof="0" dirty="0" err="1">
                <a:latin typeface="Arial" panose="020B0604020202020204" pitchFamily="34" charset="0"/>
                <a:cs typeface="Arial" panose="020B0604020202020204" pitchFamily="34" charset="0"/>
              </a:rPr>
              <a:t>microsubventions</a:t>
            </a:r>
            <a:r>
              <a:rPr lang="fr-CA" sz="1100" noProof="0" dirty="0">
                <a:latin typeface="Arial" panose="020B0604020202020204" pitchFamily="34" charset="0"/>
                <a:cs typeface="Arial" panose="020B0604020202020204" pitchFamily="34" charset="0"/>
              </a:rPr>
              <a:t> pour promouvoir le multiculturalisme? </a:t>
            </a:r>
          </a:p>
        </p:txBody>
      </p:sp>
      <p:sp>
        <p:nvSpPr>
          <p:cNvPr id="105" name="Google Shape;105;p18"/>
          <p:cNvSpPr txBox="1">
            <a:spLocks noGrp="1"/>
          </p:cNvSpPr>
          <p:nvPr>
            <p:ph type="body" idx="4294967295"/>
            <p:custDataLst>
              <p:tags r:id="rId3"/>
            </p:custDataLst>
          </p:nvPr>
        </p:nvSpPr>
        <p:spPr>
          <a:xfrm>
            <a:off x="2372208" y="2232302"/>
            <a:ext cx="2041600" cy="530400"/>
          </a:xfrm>
          <a:prstGeom prst="rect">
            <a:avLst/>
          </a:prstGeom>
        </p:spPr>
        <p:txBody>
          <a:bodyPr spcFirstLastPara="1" wrap="square" lIns="91425" tIns="91425" rIns="91425" bIns="91425" anchor="b" anchorCtr="0">
            <a:noAutofit/>
          </a:bodyPr>
          <a:lstStyle/>
          <a:p>
            <a:pPr marL="0" lvl="0" indent="0" algn="l" rtl="0">
              <a:lnSpc>
                <a:spcPct val="100000"/>
              </a:lnSpc>
              <a:spcBef>
                <a:spcPct val="0"/>
              </a:spcBef>
              <a:spcAft>
                <a:spcPct val="0"/>
              </a:spcAft>
              <a:buNone/>
            </a:pPr>
            <a:r>
              <a:rPr lang="fr-CA" sz="1300" b="1" noProof="0" dirty="0">
                <a:solidFill>
                  <a:srgbClr val="3CBEBC"/>
                </a:solidFill>
                <a:latin typeface="Arial" panose="020B0604020202020204" pitchFamily="34" charset="0"/>
                <a:cs typeface="Arial" panose="020B0604020202020204" pitchFamily="34" charset="0"/>
              </a:rPr>
              <a:t>Déclarations d’incidents par les consommateurs (SC)</a:t>
            </a:r>
          </a:p>
        </p:txBody>
      </p:sp>
      <p:sp>
        <p:nvSpPr>
          <p:cNvPr id="106" name="Google Shape;106;p18"/>
          <p:cNvSpPr txBox="1">
            <a:spLocks noGrp="1"/>
          </p:cNvSpPr>
          <p:nvPr>
            <p:ph type="body" idx="4294967295"/>
            <p:custDataLst>
              <p:tags r:id="rId4"/>
            </p:custDataLst>
          </p:nvPr>
        </p:nvSpPr>
        <p:spPr>
          <a:xfrm>
            <a:off x="2349077" y="2594054"/>
            <a:ext cx="2028894" cy="15357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fr-CA" sz="1100" noProof="0" dirty="0">
                <a:latin typeface="Arial" panose="020B0604020202020204" pitchFamily="34" charset="0"/>
                <a:cs typeface="Arial" panose="020B0604020202020204" pitchFamily="34" charset="0"/>
              </a:rPr>
              <a:t>L’amélioration de l’expérience utilisateur augmente-t-elle le nombre </a:t>
            </a:r>
            <a:r>
              <a:rPr lang="fr-CA" sz="1100" noProof="0" dirty="0" smtClean="0">
                <a:latin typeface="Arial" panose="020B0604020202020204" pitchFamily="34" charset="0"/>
                <a:cs typeface="Arial" panose="020B0604020202020204" pitchFamily="34" charset="0"/>
              </a:rPr>
              <a:t>de signalés </a:t>
            </a:r>
            <a:r>
              <a:rPr lang="fr-CA" sz="1100" noProof="0" dirty="0">
                <a:latin typeface="Arial" panose="020B0604020202020204" pitchFamily="34" charset="0"/>
                <a:cs typeface="Arial" panose="020B0604020202020204" pitchFamily="34" charset="0"/>
              </a:rPr>
              <a:t>à Santé Canada?</a:t>
            </a:r>
          </a:p>
        </p:txBody>
      </p:sp>
      <p:sp>
        <p:nvSpPr>
          <p:cNvPr id="107" name="Google Shape;107;p18"/>
          <p:cNvSpPr txBox="1">
            <a:spLocks noGrp="1"/>
          </p:cNvSpPr>
          <p:nvPr>
            <p:ph type="body" idx="4294967295"/>
            <p:custDataLst>
              <p:tags r:id="rId5"/>
            </p:custDataLst>
          </p:nvPr>
        </p:nvSpPr>
        <p:spPr>
          <a:xfrm>
            <a:off x="6825757" y="2083298"/>
            <a:ext cx="2318243" cy="530400"/>
          </a:xfrm>
          <a:prstGeom prst="rect">
            <a:avLst/>
          </a:prstGeom>
        </p:spPr>
        <p:txBody>
          <a:bodyPr spcFirstLastPara="1" wrap="square" lIns="91425" tIns="91425" rIns="91425" bIns="91425" anchor="b" anchorCtr="0">
            <a:noAutofit/>
          </a:bodyPr>
          <a:lstStyle/>
          <a:p>
            <a:pPr marL="0" lvl="0" indent="0" algn="l" rtl="0">
              <a:lnSpc>
                <a:spcPct val="100000"/>
              </a:lnSpc>
              <a:spcBef>
                <a:spcPct val="0"/>
              </a:spcBef>
              <a:spcAft>
                <a:spcPct val="0"/>
              </a:spcAft>
              <a:buNone/>
            </a:pPr>
            <a:r>
              <a:rPr lang="fr-FR" sz="1300" b="1" dirty="0">
                <a:solidFill>
                  <a:srgbClr val="3CBEBC"/>
                </a:solidFill>
                <a:latin typeface="Arial" panose="020B0604020202020204" pitchFamily="34" charset="0"/>
                <a:cs typeface="Arial" panose="020B0604020202020204" pitchFamily="34" charset="0"/>
              </a:rPr>
              <a:t>Maisons écoénergétiques (</a:t>
            </a:r>
            <a:r>
              <a:rPr lang="fr-FR" sz="1300" b="1" dirty="0" err="1">
                <a:solidFill>
                  <a:srgbClr val="3CBEBC"/>
                </a:solidFill>
                <a:latin typeface="Arial" panose="020B0604020202020204" pitchFamily="34" charset="0"/>
                <a:cs typeface="Arial" panose="020B0604020202020204" pitchFamily="34" charset="0"/>
              </a:rPr>
              <a:t>RNCan</a:t>
            </a:r>
            <a:r>
              <a:rPr lang="fr-FR" sz="1300" b="1" dirty="0">
                <a:solidFill>
                  <a:srgbClr val="3CBEBC"/>
                </a:solidFill>
                <a:latin typeface="Arial" panose="020B0604020202020204" pitchFamily="34" charset="0"/>
                <a:cs typeface="Arial" panose="020B0604020202020204" pitchFamily="34" charset="0"/>
              </a:rPr>
              <a:t>)</a:t>
            </a:r>
          </a:p>
        </p:txBody>
      </p:sp>
      <p:sp>
        <p:nvSpPr>
          <p:cNvPr id="108" name="Google Shape;108;p18"/>
          <p:cNvSpPr txBox="1">
            <a:spLocks noGrp="1"/>
          </p:cNvSpPr>
          <p:nvPr>
            <p:ph type="body" idx="4294967295"/>
            <p:custDataLst>
              <p:tags r:id="rId6"/>
            </p:custDataLst>
          </p:nvPr>
        </p:nvSpPr>
        <p:spPr>
          <a:xfrm>
            <a:off x="6823638" y="2635262"/>
            <a:ext cx="1908070" cy="15357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fr-CA" sz="1100" noProof="0" dirty="0">
                <a:latin typeface="Arial" panose="020B0604020202020204" pitchFamily="34" charset="0"/>
                <a:cs typeface="Arial" panose="020B0604020202020204" pitchFamily="34" charset="0"/>
              </a:rPr>
              <a:t>Dans quelle mesure les différents messages sont-ils efficaces pour inciter les propriétaires à effectuer une évaluation énergétique résidentielle?</a:t>
            </a:r>
          </a:p>
        </p:txBody>
      </p:sp>
      <p:sp>
        <p:nvSpPr>
          <p:cNvPr id="109" name="Google Shape;109;p18"/>
          <p:cNvSpPr txBox="1">
            <a:spLocks noGrp="1"/>
          </p:cNvSpPr>
          <p:nvPr>
            <p:ph type="body" idx="4294967295"/>
            <p:custDataLst>
              <p:tags r:id="rId7"/>
            </p:custDataLst>
          </p:nvPr>
        </p:nvSpPr>
        <p:spPr>
          <a:xfrm>
            <a:off x="199645" y="4553359"/>
            <a:ext cx="2030972" cy="384000"/>
          </a:xfrm>
          <a:prstGeom prst="rect">
            <a:avLst/>
          </a:prstGeom>
          <a:solidFill>
            <a:schemeClr val="bg1">
              <a:lumMod val="85000"/>
            </a:schemeClr>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ct val="0"/>
              </a:spcBef>
              <a:spcAft>
                <a:spcPct val="0"/>
              </a:spcAft>
              <a:buNone/>
            </a:pPr>
            <a:r>
              <a:rPr lang="fr-CA" sz="1100" dirty="0" smtClean="0">
                <a:solidFill>
                  <a:srgbClr val="000000"/>
                </a:solidFill>
                <a:latin typeface="Arial" panose="020B0604020202020204" pitchFamily="34" charset="0"/>
                <a:cs typeface="Arial" panose="020B0604020202020204" pitchFamily="34" charset="0"/>
              </a:rPr>
              <a:t>Comparaison avant </a:t>
            </a:r>
            <a:r>
              <a:rPr lang="fr-CA" sz="1100" dirty="0">
                <a:solidFill>
                  <a:srgbClr val="000000"/>
                </a:solidFill>
                <a:latin typeface="Arial" panose="020B0604020202020204" pitchFamily="34" charset="0"/>
                <a:cs typeface="Arial" panose="020B0604020202020204" pitchFamily="34" charset="0"/>
              </a:rPr>
              <a:t>et </a:t>
            </a:r>
            <a:r>
              <a:rPr lang="fr-CA" sz="1100" dirty="0" smtClean="0">
                <a:solidFill>
                  <a:srgbClr val="000000"/>
                </a:solidFill>
                <a:latin typeface="Arial" panose="020B0604020202020204" pitchFamily="34" charset="0"/>
                <a:cs typeface="Arial" panose="020B0604020202020204" pitchFamily="34" charset="0"/>
              </a:rPr>
              <a:t>après</a:t>
            </a:r>
            <a:endParaRPr lang="fr-CA" sz="1100" dirty="0">
              <a:solidFill>
                <a:srgbClr val="000000"/>
              </a:solidFill>
              <a:latin typeface="Arial" panose="020B0604020202020204" pitchFamily="34" charset="0"/>
              <a:cs typeface="Arial" panose="020B0604020202020204" pitchFamily="34" charset="0"/>
            </a:endParaRPr>
          </a:p>
        </p:txBody>
      </p:sp>
      <p:sp>
        <p:nvSpPr>
          <p:cNvPr id="110" name="Google Shape;110;p18"/>
          <p:cNvSpPr txBox="1">
            <a:spLocks noGrp="1"/>
          </p:cNvSpPr>
          <p:nvPr>
            <p:ph type="body" idx="4294967295"/>
            <p:custDataLst>
              <p:tags r:id="rId8"/>
            </p:custDataLst>
          </p:nvPr>
        </p:nvSpPr>
        <p:spPr>
          <a:xfrm>
            <a:off x="198553" y="93783"/>
            <a:ext cx="8619169" cy="384000"/>
          </a:xfrm>
          <a:prstGeom prst="rect">
            <a:avLst/>
          </a:prstGeom>
          <a:solidFill>
            <a:srgbClr val="9DDEDD"/>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ct val="0"/>
              </a:spcBef>
              <a:spcAft>
                <a:spcPts val="1600"/>
              </a:spcAft>
              <a:buNone/>
            </a:pPr>
            <a:r>
              <a:rPr lang="fr-CA" sz="1400" b="1" dirty="0">
                <a:solidFill>
                  <a:srgbClr val="000000"/>
                </a:solidFill>
                <a:latin typeface="+mj-lt"/>
              </a:rPr>
              <a:t>Aperçu des projets d’EO1 (2018-2019)</a:t>
            </a:r>
          </a:p>
        </p:txBody>
      </p:sp>
      <p:sp>
        <p:nvSpPr>
          <p:cNvPr id="113" name="Google Shape;113;p18"/>
          <p:cNvSpPr txBox="1"/>
          <p:nvPr>
            <p:custDataLst>
              <p:tags r:id="rId9"/>
            </p:custDataLst>
          </p:nvPr>
        </p:nvSpPr>
        <p:spPr>
          <a:xfrm>
            <a:off x="8732000" y="4673975"/>
            <a:ext cx="291600" cy="3060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a:t>7</a:t>
            </a:r>
            <a:endParaRPr/>
          </a:p>
        </p:txBody>
      </p:sp>
      <p:sp>
        <p:nvSpPr>
          <p:cNvPr id="25" name="Google Shape;105;p18"/>
          <p:cNvSpPr txBox="1"/>
          <p:nvPr>
            <p:custDataLst>
              <p:tags r:id="rId10"/>
            </p:custDataLst>
          </p:nvPr>
        </p:nvSpPr>
        <p:spPr>
          <a:xfrm>
            <a:off x="4503065" y="2094457"/>
            <a:ext cx="2141126" cy="530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nSpc>
                <a:spcPct val="100000"/>
              </a:lnSpc>
              <a:buFont typeface="Source Code Pro"/>
              <a:buNone/>
            </a:pPr>
            <a:r>
              <a:rPr lang="fr-CA" sz="1300" b="1" dirty="0">
                <a:solidFill>
                  <a:srgbClr val="3CBEBC"/>
                </a:solidFill>
                <a:latin typeface="Arial" panose="020B0604020202020204" pitchFamily="34" charset="0"/>
                <a:cs typeface="Arial" panose="020B0604020202020204" pitchFamily="34" charset="0"/>
              </a:rPr>
              <a:t>Étiquetage </a:t>
            </a:r>
            <a:r>
              <a:rPr lang="fr-CA" sz="1300" b="1" dirty="0" err="1">
                <a:solidFill>
                  <a:srgbClr val="3CBEBC"/>
                </a:solidFill>
                <a:latin typeface="Arial" panose="020B0604020202020204" pitchFamily="34" charset="0"/>
                <a:cs typeface="Arial" panose="020B0604020202020204" pitchFamily="34" charset="0"/>
              </a:rPr>
              <a:t>ÉnerGuide</a:t>
            </a:r>
            <a:r>
              <a:rPr lang="fr-CA" sz="1300" b="1" dirty="0">
                <a:solidFill>
                  <a:srgbClr val="3CBEBC"/>
                </a:solidFill>
                <a:latin typeface="Arial" panose="020B0604020202020204" pitchFamily="34" charset="0"/>
                <a:cs typeface="Arial" panose="020B0604020202020204" pitchFamily="34" charset="0"/>
              </a:rPr>
              <a:t> (</a:t>
            </a:r>
            <a:r>
              <a:rPr lang="fr-CA" sz="1300" b="1" dirty="0" err="1">
                <a:solidFill>
                  <a:srgbClr val="3CBEBC"/>
                </a:solidFill>
                <a:latin typeface="Arial" panose="020B0604020202020204" pitchFamily="34" charset="0"/>
                <a:cs typeface="Arial" panose="020B0604020202020204" pitchFamily="34" charset="0"/>
              </a:rPr>
              <a:t>RNCan</a:t>
            </a:r>
            <a:r>
              <a:rPr lang="fr-CA" sz="1300" b="1" dirty="0">
                <a:solidFill>
                  <a:srgbClr val="3CBEBC"/>
                </a:solidFill>
                <a:latin typeface="Arial" panose="020B0604020202020204" pitchFamily="34" charset="0"/>
                <a:cs typeface="Arial" panose="020B0604020202020204" pitchFamily="34" charset="0"/>
              </a:rPr>
              <a:t>)</a:t>
            </a:r>
          </a:p>
        </p:txBody>
      </p:sp>
      <p:sp>
        <p:nvSpPr>
          <p:cNvPr id="26" name="Google Shape;106;p18"/>
          <p:cNvSpPr txBox="1"/>
          <p:nvPr>
            <p:custDataLst>
              <p:tags r:id="rId11"/>
            </p:custDataLst>
          </p:nvPr>
        </p:nvSpPr>
        <p:spPr>
          <a:xfrm>
            <a:off x="4507443" y="2626092"/>
            <a:ext cx="2044059" cy="153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spcAft>
                <a:spcPts val="1600"/>
              </a:spcAft>
              <a:buFont typeface="Source Code Pro"/>
              <a:buNone/>
            </a:pPr>
            <a:r>
              <a:rPr lang="fr-CA" sz="1100" dirty="0">
                <a:latin typeface="Arial" panose="020B0604020202020204" pitchFamily="34" charset="0"/>
                <a:cs typeface="Arial" panose="020B0604020202020204" pitchFamily="34" charset="0"/>
              </a:rPr>
              <a:t>Quelles étiquettes </a:t>
            </a:r>
            <a:r>
              <a:rPr lang="fr-CA" sz="1100" dirty="0" err="1">
                <a:latin typeface="Arial" panose="020B0604020202020204" pitchFamily="34" charset="0"/>
                <a:cs typeface="Arial" panose="020B0604020202020204" pitchFamily="34" charset="0"/>
              </a:rPr>
              <a:t>ÉnerGuide</a:t>
            </a:r>
            <a:r>
              <a:rPr lang="fr-CA" sz="1100" dirty="0">
                <a:latin typeface="Arial" panose="020B0604020202020204" pitchFamily="34" charset="0"/>
                <a:cs typeface="Arial" panose="020B0604020202020204" pitchFamily="34" charset="0"/>
              </a:rPr>
              <a:t> sont les plus efficaces pour transmettre l’information sur l’efficacité énergétique aux propriétaires de maison?</a:t>
            </a:r>
          </a:p>
        </p:txBody>
      </p:sp>
      <p:pic>
        <p:nvPicPr>
          <p:cNvPr id="1026" name="Picture 2" descr="https://miro.medium.com/max/467/1*GScV8Os91wKpVzB_91OaUw.jpeg"/>
          <p:cNvPicPr>
            <a:picLocks noChangeAspect="1" noChangeArrowheads="1"/>
          </p:cNvPicPr>
          <p:nvPr>
            <p:custDataLst>
              <p:tags r:id="rId12"/>
            </p:custDataLst>
          </p:nvPr>
        </p:nvPicPr>
        <p:blipFill>
          <a:blip r:embed="rId28">
            <a:extLst>
              <a:ext uri="{28A0092B-C50C-407E-A947-70E740481C1C}">
                <a14:useLocalDpi xmlns:a14="http://schemas.microsoft.com/office/drawing/2010/main" val="0"/>
              </a:ext>
            </a:extLst>
          </a:blip>
          <a:srcRect t="8441" r="23849"/>
          <a:stretch>
            <a:fillRect/>
          </a:stretch>
        </p:blipFill>
        <p:spPr bwMode="auto">
          <a:xfrm>
            <a:off x="330846" y="622376"/>
            <a:ext cx="1906351" cy="1354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iro.medium.com/max/361/1*r3jx3M4Xha7ZPOBUFR7jCQ.jpeg"/>
          <p:cNvPicPr>
            <a:picLocks noChangeAspect="1" noChangeArrowheads="1"/>
          </p:cNvPicPr>
          <p:nvPr>
            <p:custDataLst>
              <p:tags r:id="rId13"/>
            </p:custDataLst>
          </p:nvPr>
        </p:nvPicPr>
        <p:blipFill>
          <a:blip r:embed="rId29">
            <a:extLst>
              <a:ext uri="{28A0092B-C50C-407E-A947-70E740481C1C}">
                <a14:useLocalDpi xmlns:a14="http://schemas.microsoft.com/office/drawing/2010/main" val="0"/>
              </a:ext>
            </a:extLst>
          </a:blip>
          <a:srcRect l="1" t="5963" r="31305" b="16547"/>
          <a:stretch>
            <a:fillRect/>
          </a:stretch>
        </p:blipFill>
        <p:spPr bwMode="auto">
          <a:xfrm>
            <a:off x="2490281" y="622376"/>
            <a:ext cx="1823179" cy="1367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iro.medium.com/max/358/1*CC8PUvEcE9n1N5Hbb5HMrQ.jpeg"/>
          <p:cNvPicPr>
            <a:picLocks noChangeAspect="1" noChangeArrowheads="1"/>
          </p:cNvPicPr>
          <p:nvPr>
            <p:custDataLst>
              <p:tags r:id="rId14"/>
            </p:custDataLst>
          </p:nvPr>
        </p:nvPicPr>
        <p:blipFill>
          <a:blip r:embed="rId30">
            <a:extLst>
              <a:ext uri="{28A0092B-C50C-407E-A947-70E740481C1C}">
                <a14:useLocalDpi xmlns:a14="http://schemas.microsoft.com/office/drawing/2010/main" val="0"/>
              </a:ext>
            </a:extLst>
          </a:blip>
          <a:srcRect l="5840" r="1664"/>
          <a:stretch>
            <a:fillRect/>
          </a:stretch>
        </p:blipFill>
        <p:spPr bwMode="auto">
          <a:xfrm>
            <a:off x="4579007" y="631901"/>
            <a:ext cx="1900930" cy="13720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iro.medium.com/max/339/1*Cyl3D1eWsV3xfZ3R90DDhQ.png"/>
          <p:cNvPicPr>
            <a:picLocks noChangeAspect="1" noChangeArrowheads="1"/>
          </p:cNvPicPr>
          <p:nvPr>
            <p:custDataLst>
              <p:tags r:id="rId15"/>
            </p:custDataLst>
          </p:nvPr>
        </p:nvPicPr>
        <p:blipFill>
          <a:blip r:embed="rId31">
            <a:extLst>
              <a:ext uri="{28A0092B-C50C-407E-A947-70E740481C1C}">
                <a14:useLocalDpi xmlns:a14="http://schemas.microsoft.com/office/drawing/2010/main" val="0"/>
              </a:ext>
            </a:extLst>
          </a:blip>
          <a:srcRect b="41458"/>
          <a:stretch>
            <a:fillRect/>
          </a:stretch>
        </p:blipFill>
        <p:spPr bwMode="auto">
          <a:xfrm>
            <a:off x="6829388" y="626011"/>
            <a:ext cx="1902319" cy="1383038"/>
          </a:xfrm>
          <a:prstGeom prst="rect">
            <a:avLst/>
          </a:prstGeom>
          <a:noFill/>
          <a:extLst>
            <a:ext uri="{909E8E84-426E-40DD-AFC4-6F175D3DCCD1}">
              <a14:hiddenFill xmlns:a14="http://schemas.microsoft.com/office/drawing/2010/main">
                <a:solidFill>
                  <a:srgbClr val="FFFFFF"/>
                </a:solidFill>
              </a14:hiddenFill>
            </a:ext>
          </a:extLst>
        </p:spPr>
      </p:pic>
      <p:sp>
        <p:nvSpPr>
          <p:cNvPr id="38" name="Google Shape;109;p18"/>
          <p:cNvSpPr txBox="1"/>
          <p:nvPr>
            <p:custDataLst>
              <p:tags r:id="rId16"/>
            </p:custDataLst>
          </p:nvPr>
        </p:nvSpPr>
        <p:spPr>
          <a:xfrm>
            <a:off x="179174" y="4049530"/>
            <a:ext cx="2040431" cy="471593"/>
          </a:xfrm>
          <a:prstGeom prst="rect">
            <a:avLst/>
          </a:prstGeom>
          <a:solidFill>
            <a:srgbClr val="9DDEDD"/>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fr-CA" sz="1100" dirty="0">
                <a:solidFill>
                  <a:srgbClr val="000000"/>
                </a:solidFill>
                <a:latin typeface="Arial" panose="020B0604020202020204" pitchFamily="34" charset="0"/>
                <a:cs typeface="Arial" panose="020B0604020202020204" pitchFamily="34" charset="0"/>
              </a:rPr>
              <a:t>CONCEPTION DU PROGRAMME</a:t>
            </a:r>
          </a:p>
        </p:txBody>
      </p:sp>
      <p:sp>
        <p:nvSpPr>
          <p:cNvPr id="9" name="Rectangle 8"/>
          <p:cNvSpPr/>
          <p:nvPr>
            <p:custDataLst>
              <p:tags r:id="rId17"/>
            </p:custDataLst>
          </p:nvPr>
        </p:nvSpPr>
        <p:spPr>
          <a:xfrm>
            <a:off x="8398006" y="4672628"/>
            <a:ext cx="677691" cy="401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Google Shape;109;p18"/>
          <p:cNvSpPr txBox="1"/>
          <p:nvPr>
            <p:custDataLst>
              <p:tags r:id="rId18"/>
            </p:custDataLst>
          </p:nvPr>
        </p:nvSpPr>
        <p:spPr>
          <a:xfrm>
            <a:off x="2373649" y="4553359"/>
            <a:ext cx="2030972" cy="384000"/>
          </a:xfrm>
          <a:prstGeom prst="rect">
            <a:avLst/>
          </a:prstGeom>
          <a:solidFill>
            <a:schemeClr val="bg1">
              <a:lumMod val="85000"/>
            </a:schemeClr>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fr-CA" sz="1100" dirty="0">
                <a:solidFill>
                  <a:srgbClr val="000000"/>
                </a:solidFill>
                <a:latin typeface="Arial" panose="020B0604020202020204" pitchFamily="34" charset="0"/>
                <a:cs typeface="Arial" panose="020B0604020202020204" pitchFamily="34" charset="0"/>
              </a:rPr>
              <a:t>Tests A/B</a:t>
            </a:r>
          </a:p>
        </p:txBody>
      </p:sp>
      <p:sp>
        <p:nvSpPr>
          <p:cNvPr id="47" name="Google Shape;109;p18"/>
          <p:cNvSpPr txBox="1"/>
          <p:nvPr>
            <p:custDataLst>
              <p:tags r:id="rId19"/>
            </p:custDataLst>
          </p:nvPr>
        </p:nvSpPr>
        <p:spPr>
          <a:xfrm>
            <a:off x="2374321" y="4056581"/>
            <a:ext cx="2040431" cy="460640"/>
          </a:xfrm>
          <a:prstGeom prst="rect">
            <a:avLst/>
          </a:prstGeom>
          <a:solidFill>
            <a:srgbClr val="9DDEDD"/>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en-CA" sz="1100" dirty="0">
                <a:solidFill>
                  <a:srgbClr val="000000"/>
                </a:solidFill>
                <a:latin typeface="Arial" panose="020B0604020202020204" pitchFamily="34" charset="0"/>
                <a:cs typeface="Arial" panose="020B0604020202020204" pitchFamily="34" charset="0"/>
              </a:rPr>
              <a:t>CONCEPTION DU CONTENU</a:t>
            </a:r>
          </a:p>
        </p:txBody>
      </p:sp>
      <p:sp>
        <p:nvSpPr>
          <p:cNvPr id="48" name="Google Shape;109;p18"/>
          <p:cNvSpPr txBox="1"/>
          <p:nvPr>
            <p:custDataLst>
              <p:tags r:id="rId20"/>
            </p:custDataLst>
          </p:nvPr>
        </p:nvSpPr>
        <p:spPr>
          <a:xfrm>
            <a:off x="4558453" y="4559784"/>
            <a:ext cx="2030972" cy="384000"/>
          </a:xfrm>
          <a:prstGeom prst="rect">
            <a:avLst/>
          </a:prstGeom>
          <a:solidFill>
            <a:schemeClr val="bg1">
              <a:lumMod val="85000"/>
            </a:schemeClr>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fr-CA" sz="900" dirty="0">
                <a:solidFill>
                  <a:srgbClr val="000000"/>
                </a:solidFill>
                <a:latin typeface="Arial" panose="020B0604020202020204" pitchFamily="34" charset="0"/>
                <a:cs typeface="Arial" panose="020B0604020202020204" pitchFamily="34" charset="0"/>
              </a:rPr>
              <a:t>Essai contrôlé randomisé</a:t>
            </a:r>
          </a:p>
        </p:txBody>
      </p:sp>
      <p:sp>
        <p:nvSpPr>
          <p:cNvPr id="49" name="Google Shape;109;p18"/>
          <p:cNvSpPr txBox="1"/>
          <p:nvPr>
            <p:custDataLst>
              <p:tags r:id="rId21"/>
            </p:custDataLst>
          </p:nvPr>
        </p:nvSpPr>
        <p:spPr>
          <a:xfrm>
            <a:off x="4557415" y="4056581"/>
            <a:ext cx="2040431" cy="460640"/>
          </a:xfrm>
          <a:prstGeom prst="rect">
            <a:avLst/>
          </a:prstGeom>
          <a:solidFill>
            <a:srgbClr val="9DDEDD"/>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en-CA" sz="1100" dirty="0">
                <a:solidFill>
                  <a:srgbClr val="000000"/>
                </a:solidFill>
                <a:latin typeface="Arial" panose="020B0604020202020204" pitchFamily="34" charset="0"/>
                <a:cs typeface="Arial" panose="020B0604020202020204" pitchFamily="34" charset="0"/>
              </a:rPr>
              <a:t>CONCEPTION VISUELLE</a:t>
            </a:r>
          </a:p>
        </p:txBody>
      </p:sp>
      <p:sp>
        <p:nvSpPr>
          <p:cNvPr id="51" name="Google Shape;109;p18"/>
          <p:cNvSpPr txBox="1"/>
          <p:nvPr>
            <p:custDataLst>
              <p:tags r:id="rId22"/>
            </p:custDataLst>
          </p:nvPr>
        </p:nvSpPr>
        <p:spPr>
          <a:xfrm>
            <a:off x="6777291" y="4056581"/>
            <a:ext cx="2040431" cy="449412"/>
          </a:xfrm>
          <a:prstGeom prst="rect">
            <a:avLst/>
          </a:prstGeom>
          <a:solidFill>
            <a:srgbClr val="9DDEDD"/>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fr-CA" sz="1100" dirty="0">
                <a:solidFill>
                  <a:srgbClr val="000000"/>
                </a:solidFill>
                <a:latin typeface="Arial" panose="020B0604020202020204" pitchFamily="34" charset="0"/>
                <a:cs typeface="Arial" panose="020B0604020202020204" pitchFamily="34" charset="0"/>
              </a:rPr>
              <a:t>CONCEPTION DU MESSAGE</a:t>
            </a:r>
          </a:p>
        </p:txBody>
      </p:sp>
      <p:sp>
        <p:nvSpPr>
          <p:cNvPr id="10" name="Slide Number Placeholder 9"/>
          <p:cNvSpPr>
            <a:spLocks noGrp="1"/>
          </p:cNvSpPr>
          <p:nvPr>
            <p:ph type="sldNum" idx="12"/>
            <p:custDataLst>
              <p:tags r:id="rId23"/>
            </p:custDataLst>
          </p:nvPr>
        </p:nvSpPr>
        <p:spPr/>
        <p:txBody>
          <a:bodyPr/>
          <a:lstStyle/>
          <a:p>
            <a:pPr marL="0" lvl="0" indent="0" algn="r" rtl="0">
              <a:spcBef>
                <a:spcPct val="0"/>
              </a:spcBef>
              <a:spcAft>
                <a:spcPct val="0"/>
              </a:spcAft>
              <a:buNone/>
            </a:pPr>
            <a:fld id="{00000000-1234-1234-1234-123412341234}" type="slidenum">
              <a:rPr lang="en" smtClean="0"/>
              <a:t>8</a:t>
            </a:fld>
            <a:endParaRPr lang="en"/>
          </a:p>
        </p:txBody>
      </p:sp>
      <p:sp>
        <p:nvSpPr>
          <p:cNvPr id="53" name="Rectangle 52"/>
          <p:cNvSpPr/>
          <p:nvPr>
            <p:custDataLst>
              <p:tags r:id="rId24"/>
            </p:custDataLst>
          </p:nvPr>
        </p:nvSpPr>
        <p:spPr>
          <a:xfrm>
            <a:off x="8591143" y="4630175"/>
            <a:ext cx="485775" cy="3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Google Shape;109;p18"/>
          <p:cNvSpPr txBox="1"/>
          <p:nvPr>
            <p:custDataLst>
              <p:tags r:id="rId25"/>
            </p:custDataLst>
          </p:nvPr>
        </p:nvSpPr>
        <p:spPr>
          <a:xfrm>
            <a:off x="6777291" y="4555926"/>
            <a:ext cx="2030972" cy="384000"/>
          </a:xfrm>
          <a:prstGeom prst="rect">
            <a:avLst/>
          </a:prstGeom>
          <a:solidFill>
            <a:schemeClr val="bg1">
              <a:lumMod val="85000"/>
            </a:schemeClr>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15000"/>
              </a:lnSpc>
              <a:spcBef>
                <a:spcPct val="0"/>
              </a:spcBef>
              <a:spcAft>
                <a:spcPct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ct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gn="ctr">
              <a:buFont typeface="Source Code Pro"/>
              <a:buNone/>
            </a:pPr>
            <a:r>
              <a:rPr lang="fr-CA" sz="900" dirty="0">
                <a:solidFill>
                  <a:srgbClr val="000000"/>
                </a:solidFill>
                <a:latin typeface="Arial" panose="020B0604020202020204" pitchFamily="34" charset="0"/>
                <a:cs typeface="Arial" panose="020B0604020202020204" pitchFamily="34" charset="0"/>
              </a:rPr>
              <a:t>Essai contrôlé randomisé</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4482353"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t="31022" b="36496"/>
          <a:stretch>
            <a:fillRect/>
          </a:stretch>
        </p:blipFill>
        <p:spPr>
          <a:xfrm>
            <a:off x="1" y="134913"/>
            <a:ext cx="3807502" cy="695668"/>
          </a:xfrm>
          <a:prstGeom prst="rect">
            <a:avLst/>
          </a:prstGeom>
        </p:spPr>
      </p:pic>
      <p:sp>
        <p:nvSpPr>
          <p:cNvPr id="7" name="Google Shape;67;p14"/>
          <p:cNvSpPr txBox="1"/>
          <p:nvPr>
            <p:custDataLst>
              <p:tags r:id="rId3"/>
            </p:custDataLst>
          </p:nvPr>
        </p:nvSpPr>
        <p:spPr>
          <a:xfrm>
            <a:off x="1558979" y="1847207"/>
            <a:ext cx="5336498" cy="1890962"/>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CA" sz="1800">
              <a:solidFill>
                <a:srgbClr val="FFFFFF"/>
              </a:solidFill>
            </a:endParaRPr>
          </a:p>
        </p:txBody>
      </p:sp>
      <p:sp>
        <p:nvSpPr>
          <p:cNvPr id="16" name="TextBox 15">
            <a:extLst>
              <a:ext uri="{FF2B5EF4-FFF2-40B4-BE49-F238E27FC236}">
                <a16:creationId xmlns:a16="http://schemas.microsoft.com/office/drawing/2014/main" xmlns="" id="{96B7F1A9-6B08-4EFA-9E2A-95E678687FDE}"/>
              </a:ext>
            </a:extLst>
          </p:cNvPr>
          <p:cNvSpPr txBox="1"/>
          <p:nvPr>
            <p:custDataLst>
              <p:tags r:id="rId4"/>
            </p:custDataLst>
          </p:nvPr>
        </p:nvSpPr>
        <p:spPr>
          <a:xfrm>
            <a:off x="2777842" y="891390"/>
            <a:ext cx="3652446" cy="518678"/>
          </a:xfrm>
          <a:prstGeom prst="rect">
            <a:avLst/>
          </a:prstGeom>
          <a:solidFill>
            <a:srgbClr val="9DDEDD">
              <a:alpha val="91000"/>
            </a:srgbClr>
          </a:solidFill>
          <a:ln>
            <a:noFill/>
          </a:ln>
        </p:spPr>
        <p:txBody>
          <a:bodyPr wrap="square" lIns="0" rIns="0" rtlCol="0" anchor="b">
            <a:spAutoFit/>
          </a:bodyPr>
          <a:lstStyle/>
          <a:p>
            <a:pPr algn="ctr">
              <a:buClrTx/>
              <a:buFontTx/>
              <a:buNone/>
            </a:pPr>
            <a:r>
              <a:rPr lang="fr-CA" sz="2800" b="1" kern="1200" dirty="0">
                <a:solidFill>
                  <a:prstClr val="black"/>
                </a:solidFill>
                <a:latin typeface="Calibri" panose="020F0502020204030204"/>
                <a:ea typeface="+mn-ea"/>
                <a:cs typeface="+mn-cs"/>
              </a:rPr>
              <a:t>RÉTROSPECTIVE d’EO1</a:t>
            </a:r>
          </a:p>
        </p:txBody>
      </p:sp>
      <p:sp>
        <p:nvSpPr>
          <p:cNvPr id="21" name="TextBox 20"/>
          <p:cNvSpPr txBox="1"/>
          <p:nvPr>
            <p:custDataLst>
              <p:tags r:id="rId5"/>
            </p:custDataLst>
          </p:nvPr>
        </p:nvSpPr>
        <p:spPr>
          <a:xfrm>
            <a:off x="136151" y="1652440"/>
            <a:ext cx="4214260" cy="3508704"/>
          </a:xfrm>
          <a:prstGeom prst="rect">
            <a:avLst/>
          </a:prstGeom>
          <a:noFill/>
        </p:spPr>
        <p:txBody>
          <a:bodyPr wrap="square" rtlCol="0">
            <a:spAutoFit/>
          </a:bodyPr>
          <a:lstStyle/>
          <a:p>
            <a:r>
              <a:rPr lang="fr-CA" b="1" dirty="0"/>
              <a:t>Ce qui a bien fonctionné</a:t>
            </a:r>
          </a:p>
          <a:p>
            <a:endParaRPr lang="en-US" dirty="0"/>
          </a:p>
          <a:p>
            <a:pPr marL="285750" indent="-285750">
              <a:buFont typeface="Arial" panose="020B0604020202020204" pitchFamily="34" charset="0"/>
              <a:buChar char="•"/>
            </a:pPr>
            <a:r>
              <a:rPr lang="fr-CA" dirty="0"/>
              <a:t>Le</a:t>
            </a:r>
            <a:r>
              <a:rPr lang="fr-CA" b="1" dirty="0"/>
              <a:t> jumelage avec les experts </a:t>
            </a:r>
            <a:r>
              <a:rPr lang="fr-CA" dirty="0"/>
              <a:t>a été perçu comme étant un facteur essentiel du succès.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dirty="0"/>
              <a:t>L’utilisation du modèle de </a:t>
            </a:r>
            <a:r>
              <a:rPr lang="fr-CA" b="1" dirty="0"/>
              <a:t>cohorte </a:t>
            </a:r>
            <a:r>
              <a:rPr lang="fr-CA" dirty="0"/>
              <a:t>était appropriée.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dirty="0"/>
              <a:t>L’</a:t>
            </a:r>
            <a:r>
              <a:rPr lang="fr-CA" b="1" dirty="0"/>
              <a:t>ouverture par défaut </a:t>
            </a:r>
            <a:r>
              <a:rPr lang="fr-CA" dirty="0"/>
              <a:t>apparaît à l’échelle mondiale comme une pratique exemplaire pour les espaces d’expérimentation.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dirty="0"/>
              <a:t>L’</a:t>
            </a:r>
            <a:r>
              <a:rPr lang="fr-CA" b="1" dirty="0"/>
              <a:t>effet de réseau </a:t>
            </a:r>
            <a:r>
              <a:rPr lang="fr-CA" dirty="0"/>
              <a:t>semble avoir produit une incidence à long terme sur les ministères participants.</a:t>
            </a:r>
          </a:p>
          <a:p>
            <a:endParaRPr lang="en-CA" b="1" dirty="0"/>
          </a:p>
        </p:txBody>
      </p:sp>
      <p:sp>
        <p:nvSpPr>
          <p:cNvPr id="10" name="TextBox 9"/>
          <p:cNvSpPr txBox="1"/>
          <p:nvPr>
            <p:custDataLst>
              <p:tags r:id="rId6"/>
            </p:custDataLst>
          </p:nvPr>
        </p:nvSpPr>
        <p:spPr>
          <a:xfrm>
            <a:off x="4735303" y="1652440"/>
            <a:ext cx="4117536" cy="3754874"/>
          </a:xfrm>
          <a:prstGeom prst="rect">
            <a:avLst/>
          </a:prstGeom>
          <a:noFill/>
        </p:spPr>
        <p:txBody>
          <a:bodyPr wrap="square" rtlCol="0">
            <a:spAutoFit/>
          </a:bodyPr>
          <a:lstStyle/>
          <a:p>
            <a:r>
              <a:rPr lang="fr-CA" b="1" dirty="0"/>
              <a:t>Capacité de croissance (EO1)</a:t>
            </a:r>
          </a:p>
          <a:p>
            <a:endParaRPr lang="en-CA" b="1" dirty="0"/>
          </a:p>
          <a:p>
            <a:pPr marL="285750" indent="-285750">
              <a:buFont typeface="Arial" panose="020B0604020202020204" pitchFamily="34" charset="0"/>
              <a:buChar char="•"/>
            </a:pPr>
            <a:r>
              <a:rPr lang="fr-CA" b="1" dirty="0"/>
              <a:t>Ouvrir le processus de propositions </a:t>
            </a:r>
            <a:r>
              <a:rPr lang="fr-CA" dirty="0"/>
              <a:t>au gouvernement entier.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b="1" dirty="0"/>
              <a:t>Veiller à ce que la formation </a:t>
            </a:r>
            <a:r>
              <a:rPr lang="fr-CA" dirty="0"/>
              <a:t>soit mieux harmonisée avec les besoins réels.</a:t>
            </a:r>
          </a:p>
          <a:p>
            <a:endParaRPr lang="en-US" b="1" dirty="0"/>
          </a:p>
          <a:p>
            <a:pPr marL="285750" indent="-285750">
              <a:buFont typeface="Arial" panose="020B0604020202020204" pitchFamily="34" charset="0"/>
              <a:buChar char="•"/>
            </a:pPr>
            <a:r>
              <a:rPr lang="fr-CA" b="1" dirty="0"/>
              <a:t>Accroître </a:t>
            </a:r>
            <a:r>
              <a:rPr lang="fr-CA" dirty="0"/>
              <a:t>le nombre et le type de </a:t>
            </a:r>
            <a:r>
              <a:rPr lang="fr-CA" b="1" dirty="0"/>
              <a:t>partenariats entre le</a:t>
            </a:r>
            <a:r>
              <a:rPr lang="fr-CA" dirty="0"/>
              <a:t> </a:t>
            </a:r>
            <a:r>
              <a:rPr lang="fr-CA" b="1" dirty="0"/>
              <a:t>GC et les experts externes.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b="1" dirty="0"/>
              <a:t>Consacrer davantage de temps à l’expérimentation et à la validation des résultats.</a:t>
            </a:r>
            <a:endParaRPr lang="fr-CA" dirty="0"/>
          </a:p>
          <a:p>
            <a:endParaRPr lang="en-US" dirty="0"/>
          </a:p>
          <a:p>
            <a:endParaRPr lang="en-CA" b="1" dirty="0"/>
          </a:p>
        </p:txBody>
      </p:sp>
      <p:sp>
        <p:nvSpPr>
          <p:cNvPr id="4" name="Slide Number Placeholder 3"/>
          <p:cNvSpPr>
            <a:spLocks noGrp="1"/>
          </p:cNvSpPr>
          <p:nvPr>
            <p:ph type="sldNum" idx="12"/>
            <p:custDataLst>
              <p:tags r:id="rId7"/>
            </p:custDataLst>
          </p:nvPr>
        </p:nvSpPr>
        <p:spPr/>
        <p:txBody>
          <a:bodyPr/>
          <a:lstStyle/>
          <a:p>
            <a:pPr marL="0" lvl="0" indent="0" algn="r" rtl="0">
              <a:spcBef>
                <a:spcPct val="0"/>
              </a:spcBef>
              <a:spcAft>
                <a:spcPct val="0"/>
              </a:spcAft>
              <a:buNone/>
            </a:pPr>
            <a:fld id="{00000000-1234-1234-1234-123412341234}" type="slidenum">
              <a:rPr lang="en" smtClean="0"/>
              <a:t>9</a:t>
            </a:fld>
            <a:endParaRPr lang="en"/>
          </a:p>
        </p:txBody>
      </p:sp>
    </p:spTree>
    <p:extLst>
      <p:ext uri="{BB962C8B-B14F-4D97-AF65-F5344CB8AC3E}">
        <p14:creationId xmlns:p14="http://schemas.microsoft.com/office/powerpoint/2010/main" val="6241410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 name="ENGAGE" val="{&quot;SavedSwatch&quot;:&quot;-12796228|-6431011|-10039325|-3965745|-465124|EW2&quot;,&quot;Id&quot;:&quot;5da5df0746414224303dbda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0"/>
</p:tagLst>
</file>

<file path=ppt/tags/tag109.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2"/>
</p:tagLst>
</file>

<file path=ppt/tags/tag111.xml><?xml version="1.0" encoding="utf-8"?>
<p:tagLst xmlns:a="http://schemas.openxmlformats.org/drawingml/2006/main" xmlns:r="http://schemas.openxmlformats.org/officeDocument/2006/relationships" xmlns:p="http://schemas.openxmlformats.org/presentationml/2006/main">
  <p:tag name="NUM" val="13"/>
</p:tagLst>
</file>

<file path=ppt/tags/tag112.xml><?xml version="1.0" encoding="utf-8"?>
<p:tagLst xmlns:a="http://schemas.openxmlformats.org/drawingml/2006/main" xmlns:r="http://schemas.openxmlformats.org/officeDocument/2006/relationships" xmlns:p="http://schemas.openxmlformats.org/presentationml/2006/main">
  <p:tag name="NUM" val="1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7.xml><?xml version="1.0" encoding="utf-8"?>
<p:tagLst xmlns:a="http://schemas.openxmlformats.org/drawingml/2006/main" xmlns:r="http://schemas.openxmlformats.org/officeDocument/2006/relationships" xmlns:p="http://schemas.openxmlformats.org/presentationml/2006/main">
  <p:tag name="NUM" val="11"/>
</p:tagLst>
</file>

<file path=ppt/tags/tag128.xml><?xml version="1.0" encoding="utf-8"?>
<p:tagLst xmlns:a="http://schemas.openxmlformats.org/drawingml/2006/main" xmlns:r="http://schemas.openxmlformats.org/officeDocument/2006/relationships" xmlns:p="http://schemas.openxmlformats.org/presentationml/2006/main">
  <p:tag name="NUM" val="12"/>
</p:tagLst>
</file>

<file path=ppt/tags/tag129.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4"/>
</p:tagLst>
</file>

<file path=ppt/tags/tag131.xml><?xml version="1.0" encoding="utf-8"?>
<p:tagLst xmlns:a="http://schemas.openxmlformats.org/drawingml/2006/main" xmlns:r="http://schemas.openxmlformats.org/officeDocument/2006/relationships" xmlns:p="http://schemas.openxmlformats.org/presentationml/2006/main">
  <p:tag name="NUM" val="15"/>
</p:tagLst>
</file>

<file path=ppt/tags/tag132.xml><?xml version="1.0" encoding="utf-8"?>
<p:tagLst xmlns:a="http://schemas.openxmlformats.org/drawingml/2006/main" xmlns:r="http://schemas.openxmlformats.org/officeDocument/2006/relationships" xmlns:p="http://schemas.openxmlformats.org/presentationml/2006/main">
  <p:tag name="NUM" val="16"/>
</p:tagLst>
</file>

<file path=ppt/tags/tag133.xml><?xml version="1.0" encoding="utf-8"?>
<p:tagLst xmlns:a="http://schemas.openxmlformats.org/drawingml/2006/main" xmlns:r="http://schemas.openxmlformats.org/officeDocument/2006/relationships" xmlns:p="http://schemas.openxmlformats.org/presentationml/2006/main">
  <p:tag name="NUM" val="17"/>
</p:tagLst>
</file>

<file path=ppt/tags/tag134.xml><?xml version="1.0" encoding="utf-8"?>
<p:tagLst xmlns:a="http://schemas.openxmlformats.org/drawingml/2006/main" xmlns:r="http://schemas.openxmlformats.org/officeDocument/2006/relationships" xmlns:p="http://schemas.openxmlformats.org/presentationml/2006/main">
  <p:tag name="NUM" val="18"/>
</p:tagLst>
</file>

<file path=ppt/tags/tag135.xml><?xml version="1.0" encoding="utf-8"?>
<p:tagLst xmlns:a="http://schemas.openxmlformats.org/drawingml/2006/main" xmlns:r="http://schemas.openxmlformats.org/officeDocument/2006/relationships" xmlns:p="http://schemas.openxmlformats.org/presentationml/2006/main">
  <p:tag name="NUM" val="19"/>
</p:tagLst>
</file>

<file path=ppt/tags/tag136.xml><?xml version="1.0" encoding="utf-8"?>
<p:tagLst xmlns:a="http://schemas.openxmlformats.org/drawingml/2006/main" xmlns:r="http://schemas.openxmlformats.org/officeDocument/2006/relationships" xmlns:p="http://schemas.openxmlformats.org/presentationml/2006/main">
  <p:tag name="NUM" val="20"/>
</p:tagLst>
</file>

<file path=ppt/tags/tag137.xml><?xml version="1.0" encoding="utf-8"?>
<p:tagLst xmlns:a="http://schemas.openxmlformats.org/drawingml/2006/main" xmlns:r="http://schemas.openxmlformats.org/officeDocument/2006/relationships" xmlns:p="http://schemas.openxmlformats.org/presentationml/2006/main">
  <p:tag name="NUM" val="21"/>
</p:tagLst>
</file>

<file path=ppt/tags/tag138.xml><?xml version="1.0" encoding="utf-8"?>
<p:tagLst xmlns:a="http://schemas.openxmlformats.org/drawingml/2006/main" xmlns:r="http://schemas.openxmlformats.org/officeDocument/2006/relationships" xmlns:p="http://schemas.openxmlformats.org/presentationml/2006/main">
  <p:tag name="NUM" val="22"/>
</p:tagLst>
</file>

<file path=ppt/tags/tag139.xml><?xml version="1.0" encoding="utf-8"?>
<p:tagLst xmlns:a="http://schemas.openxmlformats.org/drawingml/2006/main" xmlns:r="http://schemas.openxmlformats.org/officeDocument/2006/relationships" xmlns:p="http://schemas.openxmlformats.org/presentationml/2006/main">
  <p:tag name="NUM" val="2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24"/>
</p:tagLst>
</file>

<file path=ppt/tags/tag141.xml><?xml version="1.0" encoding="utf-8"?>
<p:tagLst xmlns:a="http://schemas.openxmlformats.org/drawingml/2006/main" xmlns:r="http://schemas.openxmlformats.org/officeDocument/2006/relationships" xmlns:p="http://schemas.openxmlformats.org/presentationml/2006/main">
  <p:tag name="NUM" val="25"/>
</p:tagLst>
</file>

<file path=ppt/tags/tag142.xml><?xml version="1.0" encoding="utf-8"?>
<p:tagLst xmlns:a="http://schemas.openxmlformats.org/drawingml/2006/main" xmlns:r="http://schemas.openxmlformats.org/officeDocument/2006/relationships" xmlns:p="http://schemas.openxmlformats.org/presentationml/2006/main">
  <p:tag name="NUM" val="26"/>
</p:tagLst>
</file>

<file path=ppt/tags/tag143.xml><?xml version="1.0" encoding="utf-8"?>
<p:tagLst xmlns:a="http://schemas.openxmlformats.org/drawingml/2006/main" xmlns:r="http://schemas.openxmlformats.org/officeDocument/2006/relationships" xmlns:p="http://schemas.openxmlformats.org/presentationml/2006/main">
  <p:tag name="NUM" val="27"/>
</p:tagLst>
</file>

<file path=ppt/tags/tag144.xml><?xml version="1.0" encoding="utf-8"?>
<p:tagLst xmlns:a="http://schemas.openxmlformats.org/drawingml/2006/main" xmlns:r="http://schemas.openxmlformats.org/officeDocument/2006/relationships" xmlns:p="http://schemas.openxmlformats.org/presentationml/2006/main">
  <p:tag name="NUM" val="28"/>
</p:tagLst>
</file>

<file path=ppt/tags/tag145.xml><?xml version="1.0" encoding="utf-8"?>
<p:tagLst xmlns:a="http://schemas.openxmlformats.org/drawingml/2006/main" xmlns:r="http://schemas.openxmlformats.org/officeDocument/2006/relationships" xmlns:p="http://schemas.openxmlformats.org/presentationml/2006/main">
  <p:tag name="NUM" val="29"/>
</p:tagLst>
</file>

<file path=ppt/tags/tag146.xml><?xml version="1.0" encoding="utf-8"?>
<p:tagLst xmlns:a="http://schemas.openxmlformats.org/drawingml/2006/main" xmlns:r="http://schemas.openxmlformats.org/officeDocument/2006/relationships" xmlns:p="http://schemas.openxmlformats.org/presentationml/2006/main">
  <p:tag name="NUM" val="30"/>
</p:tagLst>
</file>

<file path=ppt/tags/tag147.xml><?xml version="1.0" encoding="utf-8"?>
<p:tagLst xmlns:a="http://schemas.openxmlformats.org/drawingml/2006/main" xmlns:r="http://schemas.openxmlformats.org/officeDocument/2006/relationships" xmlns:p="http://schemas.openxmlformats.org/presentationml/2006/main">
  <p:tag name="NUM" val="31"/>
</p:tagLst>
</file>

<file path=ppt/tags/tag148.xml><?xml version="1.0" encoding="utf-8"?>
<p:tagLst xmlns:a="http://schemas.openxmlformats.org/drawingml/2006/main" xmlns:r="http://schemas.openxmlformats.org/officeDocument/2006/relationships" xmlns:p="http://schemas.openxmlformats.org/presentationml/2006/main">
  <p:tag name="NUM" val="32"/>
</p:tagLst>
</file>

<file path=ppt/tags/tag149.xml><?xml version="1.0" encoding="utf-8"?>
<p:tagLst xmlns:a="http://schemas.openxmlformats.org/drawingml/2006/main" xmlns:r="http://schemas.openxmlformats.org/officeDocument/2006/relationships" xmlns:p="http://schemas.openxmlformats.org/presentationml/2006/main">
  <p:tag name="NUM" val="3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4"/>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1"/>
</p:tagLst>
</file>

<file path=ppt/tags/tag57.xml><?xml version="1.0" encoding="utf-8"?>
<p:tagLst xmlns:a="http://schemas.openxmlformats.org/drawingml/2006/main" xmlns:r="http://schemas.openxmlformats.org/officeDocument/2006/relationships" xmlns:p="http://schemas.openxmlformats.org/presentationml/2006/main">
  <p:tag name="NUM" val="22"/>
</p:tagLst>
</file>

<file path=ppt/tags/tag58.xml><?xml version="1.0" encoding="utf-8"?>
<p:tagLst xmlns:a="http://schemas.openxmlformats.org/drawingml/2006/main" xmlns:r="http://schemas.openxmlformats.org/officeDocument/2006/relationships" xmlns:p="http://schemas.openxmlformats.org/presentationml/2006/main">
  <p:tag name="NUM" val="23"/>
</p:tagLst>
</file>

<file path=ppt/tags/tag59.xml><?xml version="1.0" encoding="utf-8"?>
<p:tagLst xmlns:a="http://schemas.openxmlformats.org/drawingml/2006/main" xmlns:r="http://schemas.openxmlformats.org/officeDocument/2006/relationships" xmlns:p="http://schemas.openxmlformats.org/presentationml/2006/main">
  <p:tag name="NUM" val="2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5"/>
</p:tagLst>
</file>

<file path=ppt/tags/tag61.xml><?xml version="1.0" encoding="utf-8"?>
<p:tagLst xmlns:a="http://schemas.openxmlformats.org/drawingml/2006/main" xmlns:r="http://schemas.openxmlformats.org/officeDocument/2006/relationships" xmlns:p="http://schemas.openxmlformats.org/presentationml/2006/main">
  <p:tag name="NUM" val="26"/>
</p:tagLst>
</file>

<file path=ppt/tags/tag62.xml><?xml version="1.0" encoding="utf-8"?>
<p:tagLst xmlns:a="http://schemas.openxmlformats.org/drawingml/2006/main" xmlns:r="http://schemas.openxmlformats.org/officeDocument/2006/relationships" xmlns:p="http://schemas.openxmlformats.org/presentationml/2006/main">
  <p:tag name="NUM" val="27"/>
</p:tagLst>
</file>

<file path=ppt/tags/tag63.xml><?xml version="1.0" encoding="utf-8"?>
<p:tagLst xmlns:a="http://schemas.openxmlformats.org/drawingml/2006/main" xmlns:r="http://schemas.openxmlformats.org/officeDocument/2006/relationships" xmlns:p="http://schemas.openxmlformats.org/presentationml/2006/main">
  <p:tag name="NUM" val="28"/>
</p:tagLst>
</file>

<file path=ppt/tags/tag64.xml><?xml version="1.0" encoding="utf-8"?>
<p:tagLst xmlns:a="http://schemas.openxmlformats.org/drawingml/2006/main" xmlns:r="http://schemas.openxmlformats.org/officeDocument/2006/relationships" xmlns:p="http://schemas.openxmlformats.org/presentationml/2006/main">
  <p:tag name="NUM" val="29"/>
</p:tagLst>
</file>

<file path=ppt/tags/tag65.xml><?xml version="1.0" encoding="utf-8"?>
<p:tagLst xmlns:a="http://schemas.openxmlformats.org/drawingml/2006/main" xmlns:r="http://schemas.openxmlformats.org/officeDocument/2006/relationships" xmlns:p="http://schemas.openxmlformats.org/presentationml/2006/main">
  <p:tag name="NUM" val="30"/>
</p:tagLst>
</file>

<file path=ppt/tags/tag66.xml><?xml version="1.0" encoding="utf-8"?>
<p:tagLst xmlns:a="http://schemas.openxmlformats.org/drawingml/2006/main" xmlns:r="http://schemas.openxmlformats.org/officeDocument/2006/relationships" xmlns:p="http://schemas.openxmlformats.org/presentationml/2006/main">
  <p:tag name="NUM" val="3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5"/>
</p:tagLst>
</file>

<file path=ppt/tags/tag82.xml><?xml version="1.0" encoding="utf-8"?>
<p:tagLst xmlns:a="http://schemas.openxmlformats.org/drawingml/2006/main" xmlns:r="http://schemas.openxmlformats.org/officeDocument/2006/relationships" xmlns:p="http://schemas.openxmlformats.org/presentationml/2006/main">
  <p:tag name="NUM" val="16"/>
</p:tagLst>
</file>

<file path=ppt/tags/tag83.xml><?xml version="1.0" encoding="utf-8"?>
<p:tagLst xmlns:a="http://schemas.openxmlformats.org/drawingml/2006/main" xmlns:r="http://schemas.openxmlformats.org/officeDocument/2006/relationships" xmlns:p="http://schemas.openxmlformats.org/presentationml/2006/main">
  <p:tag name="NUM" val="17"/>
</p:tagLst>
</file>

<file path=ppt/tags/tag84.xml><?xml version="1.0" encoding="utf-8"?>
<p:tagLst xmlns:a="http://schemas.openxmlformats.org/drawingml/2006/main" xmlns:r="http://schemas.openxmlformats.org/officeDocument/2006/relationships" xmlns:p="http://schemas.openxmlformats.org/presentationml/2006/main">
  <p:tag name="NUM" val="18"/>
</p:tagLst>
</file>

<file path=ppt/tags/tag85.xml><?xml version="1.0" encoding="utf-8"?>
<p:tagLst xmlns:a="http://schemas.openxmlformats.org/drawingml/2006/main" xmlns:r="http://schemas.openxmlformats.org/officeDocument/2006/relationships" xmlns:p="http://schemas.openxmlformats.org/presentationml/2006/main">
  <p:tag name="NUM" val="19"/>
</p:tagLst>
</file>

<file path=ppt/tags/tag86.xml><?xml version="1.0" encoding="utf-8"?>
<p:tagLst xmlns:a="http://schemas.openxmlformats.org/drawingml/2006/main" xmlns:r="http://schemas.openxmlformats.org/officeDocument/2006/relationships" xmlns:p="http://schemas.openxmlformats.org/presentationml/2006/main">
  <p:tag name="NUM" val="20"/>
</p:tagLst>
</file>

<file path=ppt/tags/tag87.xml><?xml version="1.0" encoding="utf-8"?>
<p:tagLst xmlns:a="http://schemas.openxmlformats.org/drawingml/2006/main" xmlns:r="http://schemas.openxmlformats.org/officeDocument/2006/relationships" xmlns:p="http://schemas.openxmlformats.org/presentationml/2006/main">
  <p:tag name="NUM" val="21"/>
</p:tagLst>
</file>

<file path=ppt/tags/tag88.xml><?xml version="1.0" encoding="utf-8"?>
<p:tagLst xmlns:a="http://schemas.openxmlformats.org/drawingml/2006/main" xmlns:r="http://schemas.openxmlformats.org/officeDocument/2006/relationships" xmlns:p="http://schemas.openxmlformats.org/presentationml/2006/main">
  <p:tag name="NUM" val="22"/>
</p:tagLst>
</file>

<file path=ppt/tags/tag89.xml><?xml version="1.0" encoding="utf-8"?>
<p:tagLst xmlns:a="http://schemas.openxmlformats.org/drawingml/2006/main" xmlns:r="http://schemas.openxmlformats.org/officeDocument/2006/relationships" xmlns:p="http://schemas.openxmlformats.org/presentationml/2006/main">
  <p:tag name="NUM" val="2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4"/>
</p:tagLst>
</file>

<file path=ppt/tags/tag91.xml><?xml version="1.0" encoding="utf-8"?>
<p:tagLst xmlns:a="http://schemas.openxmlformats.org/drawingml/2006/main" xmlns:r="http://schemas.openxmlformats.org/officeDocument/2006/relationships" xmlns:p="http://schemas.openxmlformats.org/presentationml/2006/main">
  <p:tag name="NUM" val="2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ern Writer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6853</TotalTime>
  <Words>1063</Words>
  <Application>Microsoft Office PowerPoint</Application>
  <PresentationFormat>On-screen Show (16:9)</PresentationFormat>
  <Paragraphs>338</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Source Code Pro</vt:lpstr>
      <vt:lpstr>Calibri</vt:lpstr>
      <vt:lpstr>Oswald</vt:lpstr>
      <vt:lpstr>Helvetica</vt:lpstr>
      <vt:lpstr>Calibri Light</vt:lpstr>
      <vt:lpstr>Arial</vt:lpstr>
      <vt:lpstr>Arial Unicode MS</vt:lpstr>
      <vt:lpstr>Open Sans</vt:lpstr>
      <vt:lpstr>Modern Writer</vt:lpstr>
      <vt:lpstr>Template PresentationGo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Sarah</dc:creator>
  <cp:lastModifiedBy>Bedard, Pierre-Olivier</cp:lastModifiedBy>
  <cp:revision>187</cp:revision>
  <cp:lastPrinted>2019-08-23T17:27:12Z</cp:lastPrinted>
  <dcterms:modified xsi:type="dcterms:W3CDTF">2019-10-15T15:00:25Z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CLASS">
    <vt:lpwstr>CLASSU</vt:lpwstr>
  </property>
  <property fmtid="{D5CDD505-2E9C-101B-9397-08002B2CF9AE}" pid="3" name="TBSSCTCLASSIFICATION">
    <vt:lpwstr>UNCLASSIFIED</vt:lpwstr>
  </property>
  <property fmtid="{D5CDD505-2E9C-101B-9397-08002B2CF9AE}" pid="4" name="TBSSCTVISUALMARKINGNO">
    <vt:lpwstr>NO</vt:lpwstr>
  </property>
  <property fmtid="{D5CDD505-2E9C-101B-9397-08002B2CF9AE}" pid="5" name="TitusGUID">
    <vt:lpwstr>18aec901-eca3-4d71-ba1d-36eb0d1cabb3</vt:lpwstr>
  </property>
</Properties>
</file>