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9" r:id="rId6"/>
    <p:sldId id="261" r:id="rId7"/>
    <p:sldId id="257"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34"/>
    <p:restoredTop sz="94694"/>
  </p:normalViewPr>
  <p:slideViewPr>
    <p:cSldViewPr snapToGrid="0">
      <p:cViewPr varScale="1">
        <p:scale>
          <a:sx n="117" d="100"/>
          <a:sy n="117" d="100"/>
        </p:scale>
        <p:origin x="45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Petras" userId="S::alexander.petras@infc.gc.ca::3bef3acf-26cd-45ea-bdbf-2ceb9b86a111" providerId="AD" clId="Web-{BB56A522-6EAB-A14E-4058-BD224C3B1970}"/>
    <pc:docChg chg="mod">
      <pc:chgData name="Alexander Petras" userId="S::alexander.petras@infc.gc.ca::3bef3acf-26cd-45ea-bdbf-2ceb9b86a111" providerId="AD" clId="Web-{BB56A522-6EAB-A14E-4058-BD224C3B1970}" dt="2025-11-10T21:32:05.162" v="0" actId="33475"/>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40FAA-BD53-6D79-3BC3-495C0BD227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336C35-C84F-3706-0B8F-2167693D6F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2C76B5-4EA4-A255-EC27-F375C5FC4B67}"/>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EB39B2AD-E116-A094-2376-F0E646D6B1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E83C2-349D-69DF-5803-6DB29B397864}"/>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613601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C330F-48DA-272C-D725-68AC165963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B8956F-0AC8-8510-9DC1-98AFC4ED49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70082E-54BB-B6C6-B2E8-909D0BC80874}"/>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E980CEBE-5BE2-D918-8D45-3412620747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16934D-7B54-B8AE-462A-B4F25DF44831}"/>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404314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36C1B3-05D4-2783-3844-3E873AFD4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359193-D1F8-568E-6716-52F67D0EB2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135106-07A4-6BD1-8CDC-77286252E1F4}"/>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4C5E472C-0BC1-72C6-1962-C19338B65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BBE911-B03E-6579-BC24-6ACCB9C28172}"/>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384886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3A119-B9E2-1207-30AD-2FD2A88BA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4AA0A-C6AD-4171-7523-A5A3EADDC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923C04-F349-8C47-26C2-CF19450AE0F0}"/>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D9D495DB-F4DF-607C-3390-E9C3DE42E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C1C212-C580-FC4C-BFD9-D80F3CE7B308}"/>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260640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57EF5-2A73-D111-A7AE-93AF71B6F6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0B29A0-9419-75E5-9DE0-9864FCD8A1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2818C9-E1A5-B8AF-7FE6-F6B298E6D027}"/>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CF923017-A230-84BD-3E54-4FF49F182E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28DC1-7A79-6AC3-A235-F2650041301E}"/>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253530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2A939-E303-FD0B-C489-EA6D69EA0A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3B795B-402E-F8B9-B683-B3BB4ED59D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A69BF9-DED1-E7C0-006F-32132CEDE1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D68B93-48B7-18BF-BF43-7338B47F5998}"/>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6" name="Footer Placeholder 5">
            <a:extLst>
              <a:ext uri="{FF2B5EF4-FFF2-40B4-BE49-F238E27FC236}">
                <a16:creationId xmlns:a16="http://schemas.microsoft.com/office/drawing/2014/main" id="{999ED96C-9CE6-C19A-FEAE-610FBB41D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B50495-D363-91F5-34E3-8C474F3A33D5}"/>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1358695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ED0C9-F63E-F891-CB52-39CE5EAD4E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E57159-3995-127D-2A26-E210431706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56E346-1D22-892C-B707-0BFEB0E986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98CE23-1F0C-88D0-BA41-975112FC7D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1680AC-252B-DFBE-4608-CFBE84A953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F7A823-8F32-DD4D-1B57-51AC6EF9CA40}"/>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8" name="Footer Placeholder 7">
            <a:extLst>
              <a:ext uri="{FF2B5EF4-FFF2-40B4-BE49-F238E27FC236}">
                <a16:creationId xmlns:a16="http://schemas.microsoft.com/office/drawing/2014/main" id="{ACF07073-3B60-670A-F7F6-B8D98840BB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3FE2BE-ED8F-DB75-6D17-9DDD25149B3C}"/>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7039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A3A3-A1A4-C017-7186-40F7719530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07185F-B4D3-521C-04A6-A8BFC13417BF}"/>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4" name="Footer Placeholder 3">
            <a:extLst>
              <a:ext uri="{FF2B5EF4-FFF2-40B4-BE49-F238E27FC236}">
                <a16:creationId xmlns:a16="http://schemas.microsoft.com/office/drawing/2014/main" id="{B239833D-7014-57D0-C0B2-1F7291BD93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56683BC-BF41-AE37-DEB3-1305B7478C47}"/>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399351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362EAF-2205-DE18-0C7D-A26968C101F5}"/>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3" name="Footer Placeholder 2">
            <a:extLst>
              <a:ext uri="{FF2B5EF4-FFF2-40B4-BE49-F238E27FC236}">
                <a16:creationId xmlns:a16="http://schemas.microsoft.com/office/drawing/2014/main" id="{7431C173-0C67-C31B-A759-EE29D95BC8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E13DAA-AE9E-300C-C100-C841A0899CE0}"/>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3711613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5FA1-D4A6-5417-1FE7-C45EB0EB42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96523A-FBE1-F7B4-E042-417119BF3C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1604CB-D604-0F7D-40E6-F6AB0BC8D4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9EE502-47D3-2B05-6D74-C896A93B0247}"/>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6" name="Footer Placeholder 5">
            <a:extLst>
              <a:ext uri="{FF2B5EF4-FFF2-40B4-BE49-F238E27FC236}">
                <a16:creationId xmlns:a16="http://schemas.microsoft.com/office/drawing/2014/main" id="{E12F6D98-B05C-211C-DCD1-E848E05054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49E289-9B3A-9932-9637-9071F6ED80DE}"/>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4240362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8727E-0285-E1EC-07A9-1EC7C73008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21C068-BE49-0CFC-5F4C-E35DBE5B4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73D092-7020-287C-953B-C15E7ABAAF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0F1B77-8FD6-5E19-E56F-0B5CB9153970}"/>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6" name="Footer Placeholder 5">
            <a:extLst>
              <a:ext uri="{FF2B5EF4-FFF2-40B4-BE49-F238E27FC236}">
                <a16:creationId xmlns:a16="http://schemas.microsoft.com/office/drawing/2014/main" id="{AC8FD5C1-625E-E59D-7152-6126EDF19E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D7366C-C64D-064C-4B9C-2B9A17A11543}"/>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217380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7FF7D7-8F96-DE90-047C-1978A77D1E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ED94F7-070E-1305-1E2D-2E6B953794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EC630-C193-CBDB-AEFA-8BD651C384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FA25D496-222A-834E-CCF1-DFEBE0F7CE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8629056-77F9-5F27-2416-EA48346F36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47D749-3E48-CA4C-BC02-DFD998112EA2}" type="slidenum">
              <a:rPr lang="en-US" smtClean="0"/>
              <a:t>‹#›</a:t>
            </a:fld>
            <a:endParaRPr lang="en-US"/>
          </a:p>
        </p:txBody>
      </p:sp>
    </p:spTree>
    <p:extLst>
      <p:ext uri="{BB962C8B-B14F-4D97-AF65-F5344CB8AC3E}">
        <p14:creationId xmlns:p14="http://schemas.microsoft.com/office/powerpoint/2010/main" val="2025745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pensionsage.com/pages/DigitalEditions/october_2024/pa_october2024_digi-edition.pdf" TargetMode="External"/><Relationship Id="rId2" Type="http://schemas.openxmlformats.org/officeDocument/2006/relationships/hyperlink" Target="https://www.mordorintelligence.com/industry-reports/infrastructure-sector-in-canada" TargetMode="External"/><Relationship Id="rId1" Type="http://schemas.openxmlformats.org/officeDocument/2006/relationships/slideLayout" Target="../slideLayouts/slideLayout2.xml"/><Relationship Id="rId4" Type="http://schemas.openxmlformats.org/officeDocument/2006/relationships/hyperlink" Target="https://www.macquarie.com/jp/en/about/company/macquarie-asset-management/institutional-investor/insights/infrastructure-portfolio-allocation.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3C19D-F65E-04BA-5A90-78C8E72781A3}"/>
              </a:ext>
            </a:extLst>
          </p:cNvPr>
          <p:cNvSpPr>
            <a:spLocks noGrp="1"/>
          </p:cNvSpPr>
          <p:nvPr>
            <p:ph type="ctrTitle"/>
          </p:nvPr>
        </p:nvSpPr>
        <p:spPr>
          <a:xfrm>
            <a:off x="620486" y="947057"/>
            <a:ext cx="10755087" cy="1484086"/>
          </a:xfrm>
        </p:spPr>
        <p:txBody>
          <a:bodyPr>
            <a:normAutofit/>
          </a:bodyPr>
          <a:lstStyle/>
          <a:p>
            <a:pPr algn="l"/>
            <a:r>
              <a:rPr lang="en-US" sz="2800" b="1" dirty="0">
                <a:latin typeface="Helvetica Neue" panose="02000503000000020004" pitchFamily="2" charset="0"/>
                <a:ea typeface="Helvetica Neue" panose="02000503000000020004" pitchFamily="2" charset="0"/>
                <a:cs typeface="Helvetica Neue" panose="02000503000000020004" pitchFamily="2" charset="0"/>
              </a:rPr>
              <a:t>Lyndsey Rolheiser, PhD</a:t>
            </a:r>
            <a:br>
              <a:rPr lang="en-US" sz="2800" dirty="0">
                <a:latin typeface="Helvetica Neue" panose="02000503000000020004" pitchFamily="2" charset="0"/>
                <a:ea typeface="Helvetica Neue" panose="02000503000000020004" pitchFamily="2" charset="0"/>
                <a:cs typeface="Helvetica Neue" panose="02000503000000020004" pitchFamily="2" charset="0"/>
              </a:rPr>
            </a:br>
            <a:r>
              <a:rPr lang="en-US" sz="2000" dirty="0">
                <a:latin typeface="Courier New" panose="02070309020205020404" pitchFamily="49" charset="0"/>
                <a:ea typeface="Helvetica Neue" panose="02000503000000020004" pitchFamily="2" charset="0"/>
                <a:cs typeface="Courier New" panose="02070309020205020404" pitchFamily="49" charset="0"/>
              </a:rPr>
              <a:t>Assistant Professor of Urban and Real Estate Economics</a:t>
            </a:r>
            <a:br>
              <a:rPr lang="en-US" sz="2000" dirty="0">
                <a:latin typeface="Courier New" panose="02070309020205020404" pitchFamily="49" charset="0"/>
                <a:ea typeface="Helvetica Neue" panose="02000503000000020004" pitchFamily="2" charset="0"/>
                <a:cs typeface="Courier New" panose="02070309020205020404" pitchFamily="49" charset="0"/>
              </a:rPr>
            </a:br>
            <a:r>
              <a:rPr lang="en-US" sz="2000" dirty="0">
                <a:latin typeface="Courier New" panose="02070309020205020404" pitchFamily="49" charset="0"/>
                <a:ea typeface="Helvetica Neue" panose="02000503000000020004" pitchFamily="2" charset="0"/>
                <a:cs typeface="Courier New" panose="02070309020205020404" pitchFamily="49" charset="0"/>
              </a:rPr>
              <a:t>Schulich School of Business</a:t>
            </a:r>
            <a:br>
              <a:rPr lang="en-US" sz="2000" dirty="0">
                <a:latin typeface="Courier New" panose="02070309020205020404" pitchFamily="49" charset="0"/>
                <a:ea typeface="Helvetica Neue" panose="02000503000000020004" pitchFamily="2" charset="0"/>
                <a:cs typeface="Courier New" panose="02070309020205020404" pitchFamily="49" charset="0"/>
              </a:rPr>
            </a:br>
            <a:r>
              <a:rPr lang="en-US" sz="2000" dirty="0">
                <a:latin typeface="Courier New" panose="02070309020205020404" pitchFamily="49" charset="0"/>
                <a:ea typeface="Helvetica Neue" panose="02000503000000020004" pitchFamily="2" charset="0"/>
                <a:cs typeface="Courier New" panose="02070309020205020404" pitchFamily="49" charset="0"/>
              </a:rPr>
              <a:t>York University</a:t>
            </a:r>
          </a:p>
        </p:txBody>
      </p:sp>
      <p:sp>
        <p:nvSpPr>
          <p:cNvPr id="3" name="Subtitle 2">
            <a:extLst>
              <a:ext uri="{FF2B5EF4-FFF2-40B4-BE49-F238E27FC236}">
                <a16:creationId xmlns:a16="http://schemas.microsoft.com/office/drawing/2014/main" id="{6D99A28A-08B4-B1B0-9066-0AB04D4A5B9A}"/>
              </a:ext>
            </a:extLst>
          </p:cNvPr>
          <p:cNvSpPr>
            <a:spLocks noGrp="1"/>
          </p:cNvSpPr>
          <p:nvPr>
            <p:ph type="subTitle" idx="1"/>
          </p:nvPr>
        </p:nvSpPr>
        <p:spPr>
          <a:xfrm>
            <a:off x="620486" y="2916238"/>
            <a:ext cx="10287000" cy="3179762"/>
          </a:xfrm>
        </p:spPr>
        <p:txBody>
          <a:bodyPr>
            <a:normAutofit/>
          </a:bodyPr>
          <a:lstStyle/>
          <a:p>
            <a:pPr algn="l">
              <a:lnSpc>
                <a:spcPct val="100000"/>
              </a:lnSpc>
              <a:spcBef>
                <a:spcPts val="0"/>
              </a:spcBef>
            </a:pPr>
            <a:r>
              <a:rPr lang="en-US" sz="1800" b="1" dirty="0">
                <a:latin typeface="Courier New" panose="02070309020205020404" pitchFamily="49" charset="0"/>
                <a:cs typeface="Courier New" panose="02070309020205020404" pitchFamily="49" charset="0"/>
              </a:rPr>
              <a:t>Bio</a:t>
            </a:r>
          </a:p>
          <a:p>
            <a:pPr algn="l">
              <a:lnSpc>
                <a:spcPct val="100000"/>
              </a:lnSpc>
              <a:spcBef>
                <a:spcPts val="0"/>
              </a:spcBef>
            </a:pPr>
            <a:endParaRPr lang="en-US" sz="1800" dirty="0">
              <a:latin typeface="Courier New" panose="02070309020205020404" pitchFamily="49" charset="0"/>
              <a:cs typeface="Courier New" panose="02070309020205020404" pitchFamily="49" charset="0"/>
            </a:endParaRPr>
          </a:p>
          <a:p>
            <a:pPr algn="l">
              <a:lnSpc>
                <a:spcPct val="100000"/>
              </a:lnSpc>
              <a:spcBef>
                <a:spcPts val="0"/>
              </a:spcBef>
            </a:pPr>
            <a:r>
              <a:rPr lang="en-US" sz="1800" dirty="0">
                <a:latin typeface="Courier New" panose="02070309020205020404" pitchFamily="49" charset="0"/>
                <a:cs typeface="Courier New" panose="02070309020205020404" pitchFamily="49" charset="0"/>
              </a:rPr>
              <a:t>Dr. Rolheiser’s research is concerned with how spatial relationships within communities inform and are in turn informed by the built environment. Her diverse training in urban and real estate economics, planning, local public finance, and urban policy allows for the exploration of urban complexities using a variety of methodologies and tools—from planning and economic theory to econometric analysis, GIS, and qualitative methods. Dr. Rolheiser received a PhD in Urban Economics from MIT, an MA in Economics from Simon Fraser University, and a BSc in Mathematics from the University of Alberta.</a:t>
            </a:r>
          </a:p>
          <a:p>
            <a:pPr marL="342900" indent="-342900" algn="l">
              <a:lnSpc>
                <a:spcPct val="100000"/>
              </a:lnSpc>
              <a:spcBef>
                <a:spcPts val="0"/>
              </a:spcBef>
              <a:buFont typeface="Arial" panose="020B0604020202020204" pitchFamily="34" charset="0"/>
              <a:buChar char="•"/>
            </a:pPr>
            <a:endParaRPr 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8643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77639-DFF6-5BE2-FB79-0097DC11C3D7}"/>
              </a:ext>
            </a:extLst>
          </p:cNvPr>
          <p:cNvSpPr>
            <a:spLocks noGrp="1"/>
          </p:cNvSpPr>
          <p:nvPr>
            <p:ph type="title"/>
          </p:nvPr>
        </p:nvSpPr>
        <p:spPr/>
        <p:txBody>
          <a:bodyPr>
            <a:normAutofit/>
          </a:bodyPr>
          <a:lstStyle/>
          <a:p>
            <a:r>
              <a:rPr lang="en-US" sz="3600" dirty="0">
                <a:latin typeface="Helvetica Neue" panose="02000503000000020004" pitchFamily="2" charset="0"/>
                <a:ea typeface="Helvetica Neue" panose="02000503000000020004" pitchFamily="2" charset="0"/>
                <a:cs typeface="Helvetica Neue" panose="02000503000000020004" pitchFamily="2" charset="0"/>
              </a:rPr>
              <a:t>Real estate as infrastructure in the face of climate change</a:t>
            </a:r>
          </a:p>
        </p:txBody>
      </p:sp>
      <p:sp>
        <p:nvSpPr>
          <p:cNvPr id="3" name="Content Placeholder 2">
            <a:extLst>
              <a:ext uri="{FF2B5EF4-FFF2-40B4-BE49-F238E27FC236}">
                <a16:creationId xmlns:a16="http://schemas.microsoft.com/office/drawing/2014/main" id="{AC87CBA9-EB36-D36A-33D5-F98A2DDB2AA1}"/>
              </a:ext>
            </a:extLst>
          </p:cNvPr>
          <p:cNvSpPr>
            <a:spLocks noGrp="1"/>
          </p:cNvSpPr>
          <p:nvPr>
            <p:ph idx="1"/>
          </p:nvPr>
        </p:nvSpPr>
        <p:spPr/>
        <p:txBody>
          <a:bodyPr>
            <a:normAutofit lnSpcReduction="10000"/>
          </a:bodyPr>
          <a:lstStyle/>
          <a:p>
            <a:pPr marL="0" indent="0">
              <a:buNone/>
            </a:pPr>
            <a:endParaRPr lang="en-US" sz="2000" dirty="0">
              <a:latin typeface="Courier New" panose="02070309020205020404" pitchFamily="49" charset="0"/>
              <a:cs typeface="Courier New" panose="02070309020205020404" pitchFamily="49" charset="0"/>
            </a:endParaRPr>
          </a:p>
          <a:p>
            <a:pPr marL="0" indent="0">
              <a:spcBef>
                <a:spcPts val="0"/>
              </a:spcBef>
              <a:spcAft>
                <a:spcPts val="1200"/>
              </a:spcAft>
              <a:buNone/>
            </a:pPr>
            <a:r>
              <a:rPr lang="en-US" sz="2000" b="1" dirty="0">
                <a:latin typeface="Courier New" panose="02070309020205020404" pitchFamily="49" charset="0"/>
                <a:cs typeface="Courier New" panose="02070309020205020404" pitchFamily="49" charset="0"/>
              </a:rPr>
              <a:t>air pollution (PM</a:t>
            </a:r>
            <a:r>
              <a:rPr lang="en-US" sz="2000" b="1" baseline="-25000" dirty="0">
                <a:latin typeface="Courier New" panose="02070309020205020404" pitchFamily="49" charset="0"/>
                <a:cs typeface="Courier New" panose="02070309020205020404" pitchFamily="49" charset="0"/>
              </a:rPr>
              <a:t>2.5</a:t>
            </a:r>
            <a:r>
              <a:rPr lang="en-US" sz="2000" b="1" dirty="0">
                <a:latin typeface="Courier New" panose="02070309020205020404" pitchFamily="49" charset="0"/>
                <a:cs typeface="Courier New" panose="02070309020205020404" pitchFamily="49" charset="0"/>
              </a:rPr>
              <a:t> and wildfire smoke):</a:t>
            </a:r>
          </a:p>
          <a:p>
            <a:pPr lvl="1">
              <a:spcBef>
                <a:spcPts val="0"/>
              </a:spcBef>
              <a:spcAft>
                <a:spcPts val="1200"/>
              </a:spcAft>
            </a:pPr>
            <a:r>
              <a:rPr lang="en-US" sz="1800" dirty="0">
                <a:latin typeface="Courier New" panose="02070309020205020404" pitchFamily="49" charset="0"/>
                <a:cs typeface="Courier New" panose="02070309020205020404" pitchFamily="49" charset="0"/>
              </a:rPr>
              <a:t>worker health and productivity decline with exposure</a:t>
            </a:r>
          </a:p>
          <a:p>
            <a:pPr lvl="1">
              <a:spcBef>
                <a:spcPts val="0"/>
              </a:spcBef>
              <a:spcAft>
                <a:spcPts val="1200"/>
              </a:spcAft>
            </a:pPr>
            <a:r>
              <a:rPr lang="en-US" sz="1800" dirty="0">
                <a:latin typeface="Courier New" panose="02070309020205020404" pitchFamily="49" charset="0"/>
                <a:cs typeface="Courier New" panose="02070309020205020404" pitchFamily="49" charset="0"/>
              </a:rPr>
              <a:t>firm revenues and employment count decline with exposure</a:t>
            </a:r>
          </a:p>
          <a:p>
            <a:pPr lvl="1">
              <a:spcBef>
                <a:spcPts val="0"/>
              </a:spcBef>
              <a:spcAft>
                <a:spcPts val="1200"/>
              </a:spcAft>
            </a:pPr>
            <a:r>
              <a:rPr lang="en-US" sz="1800" dirty="0">
                <a:latin typeface="Courier New" panose="02070309020205020404" pitchFamily="49" charset="0"/>
                <a:cs typeface="Courier New" panose="02070309020205020404" pitchFamily="49" charset="0"/>
              </a:rPr>
              <a:t>firm exits increase with exposure</a:t>
            </a:r>
          </a:p>
          <a:p>
            <a:pPr lvl="1">
              <a:spcBef>
                <a:spcPts val="0"/>
              </a:spcBef>
              <a:spcAft>
                <a:spcPts val="1200"/>
              </a:spcAft>
            </a:pPr>
            <a:r>
              <a:rPr lang="en-US" sz="1800" dirty="0">
                <a:latin typeface="Courier New" panose="02070309020205020404" pitchFamily="49" charset="0"/>
                <a:cs typeface="Courier New" panose="02070309020205020404" pitchFamily="49" charset="0"/>
              </a:rPr>
              <a:t>office building rents and values decline with exposure</a:t>
            </a:r>
          </a:p>
          <a:p>
            <a:pPr lvl="1">
              <a:spcBef>
                <a:spcPts val="0"/>
              </a:spcBef>
              <a:spcAft>
                <a:spcPts val="1200"/>
              </a:spcAft>
            </a:pPr>
            <a:r>
              <a:rPr lang="en-US" sz="1800" b="1" dirty="0">
                <a:solidFill>
                  <a:schemeClr val="accent2"/>
                </a:solidFill>
                <a:latin typeface="Courier New" panose="02070309020205020404" pitchFamily="49" charset="0"/>
                <a:cs typeface="Courier New" panose="02070309020205020404" pitchFamily="49" charset="0"/>
              </a:rPr>
              <a:t>BUT mitigated by building quality!</a:t>
            </a:r>
          </a:p>
          <a:p>
            <a:pPr lvl="1"/>
            <a:endParaRPr lang="en-US" sz="1600" dirty="0">
              <a:latin typeface="Courier New" panose="02070309020205020404" pitchFamily="49" charset="0"/>
              <a:cs typeface="Courier New" panose="02070309020205020404" pitchFamily="49" charset="0"/>
            </a:endParaRPr>
          </a:p>
          <a:p>
            <a:pPr marL="0" indent="0" algn="ctr">
              <a:buNone/>
            </a:pPr>
            <a:r>
              <a:rPr lang="en-US" sz="1800" i="1" dirty="0">
                <a:latin typeface="Courier New" panose="02070309020205020404" pitchFamily="49" charset="0"/>
                <a:cs typeface="Courier New" panose="02070309020205020404" pitchFamily="49" charset="0"/>
              </a:rPr>
              <a:t>More attention needed in the space of climate adaptation for commercial real estate</a:t>
            </a:r>
          </a:p>
          <a:p>
            <a:pPr marL="0" indent="0" algn="ctr">
              <a:buNone/>
            </a:pPr>
            <a:endParaRPr lang="en-US" sz="1800" i="1" dirty="0">
              <a:latin typeface="Courier New" panose="02070309020205020404" pitchFamily="49" charset="0"/>
              <a:cs typeface="Courier New" panose="02070309020205020404" pitchFamily="49" charset="0"/>
            </a:endParaRPr>
          </a:p>
          <a:p>
            <a:pPr marL="0" indent="0" algn="ctr">
              <a:buNone/>
            </a:pPr>
            <a:r>
              <a:rPr lang="en-US" sz="1800" i="1" dirty="0">
                <a:latin typeface="Courier New" panose="02070309020205020404" pitchFamily="49" charset="0"/>
                <a:cs typeface="Courier New" panose="02070309020205020404" pitchFamily="49" charset="0"/>
              </a:rPr>
              <a:t>Lack of access to Canadian commercial real estate data limit similar research in the Canadian context</a:t>
            </a:r>
          </a:p>
          <a:p>
            <a:pPr marL="0" indent="0">
              <a:buNone/>
            </a:pPr>
            <a:endParaRPr lang="en-US" sz="20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7465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B899A-CBCC-6BC9-1745-A9FB1FEADAF4}"/>
              </a:ext>
            </a:extLst>
          </p:cNvPr>
          <p:cNvSpPr>
            <a:spLocks noGrp="1"/>
          </p:cNvSpPr>
          <p:nvPr>
            <p:ph type="title"/>
          </p:nvPr>
        </p:nvSpPr>
        <p:spPr/>
        <p:txBody>
          <a:bodyPr>
            <a:normAutofit/>
          </a:bodyPr>
          <a:lstStyle/>
          <a:p>
            <a:r>
              <a:rPr lang="en-US" sz="3600" dirty="0">
                <a:latin typeface="Helvetica Neue" panose="02000503000000020004" pitchFamily="2" charset="0"/>
                <a:ea typeface="Helvetica Neue" panose="02000503000000020004" pitchFamily="2" charset="0"/>
                <a:cs typeface="Helvetica Neue" panose="02000503000000020004" pitchFamily="2" charset="0"/>
              </a:rPr>
              <a:t>Data </a:t>
            </a:r>
            <a:r>
              <a:rPr lang="en-US" sz="3600" dirty="0" err="1">
                <a:latin typeface="Helvetica Neue" panose="02000503000000020004" pitchFamily="2" charset="0"/>
                <a:ea typeface="Helvetica Neue" panose="02000503000000020004" pitchFamily="2" charset="0"/>
                <a:cs typeface="Helvetica Neue" panose="02000503000000020004" pitchFamily="2" charset="0"/>
              </a:rPr>
              <a:t>Centres</a:t>
            </a:r>
            <a:r>
              <a:rPr lang="en-US" sz="3600" dirty="0">
                <a:latin typeface="Helvetica Neue" panose="02000503000000020004" pitchFamily="2" charset="0"/>
                <a:ea typeface="Helvetica Neue" panose="02000503000000020004" pitchFamily="2" charset="0"/>
                <a:cs typeface="Helvetica Neue" panose="02000503000000020004" pitchFamily="2" charset="0"/>
              </a:rPr>
              <a:t> as Infrastructure?</a:t>
            </a:r>
          </a:p>
        </p:txBody>
      </p:sp>
      <p:sp>
        <p:nvSpPr>
          <p:cNvPr id="3" name="Content Placeholder 2">
            <a:extLst>
              <a:ext uri="{FF2B5EF4-FFF2-40B4-BE49-F238E27FC236}">
                <a16:creationId xmlns:a16="http://schemas.microsoft.com/office/drawing/2014/main" id="{61F84588-2DC2-0445-F510-8813368CADB3}"/>
              </a:ext>
            </a:extLst>
          </p:cNvPr>
          <p:cNvSpPr>
            <a:spLocks noGrp="1"/>
          </p:cNvSpPr>
          <p:nvPr>
            <p:ph idx="1"/>
          </p:nvPr>
        </p:nvSpPr>
        <p:spPr>
          <a:xfrm>
            <a:off x="838200" y="1825625"/>
            <a:ext cx="5675000" cy="4351338"/>
          </a:xfrm>
        </p:spPr>
        <p:txBody>
          <a:bodyPr>
            <a:normAutofit/>
          </a:bodyPr>
          <a:lstStyle/>
          <a:p>
            <a:pPr marL="0" indent="0">
              <a:buNone/>
            </a:pPr>
            <a:r>
              <a:rPr lang="en-US" sz="1800" b="1" dirty="0">
                <a:latin typeface="Courier New" panose="02070309020205020404" pitchFamily="49" charset="0"/>
                <a:cs typeface="Courier New" panose="02070309020205020404" pitchFamily="49" charset="0"/>
              </a:rPr>
              <a:t>New form of infrastructure necessary for digital economy, but requires significant infrastructure capacity for their own operation</a:t>
            </a:r>
          </a:p>
          <a:p>
            <a:r>
              <a:rPr lang="en-US" sz="1800" dirty="0">
                <a:latin typeface="Courier New" panose="02070309020205020404" pitchFamily="49" charset="0"/>
                <a:cs typeface="Courier New" panose="02070309020205020404" pitchFamily="49" charset="0"/>
              </a:rPr>
              <a:t>Currently 294 data </a:t>
            </a:r>
            <a:r>
              <a:rPr lang="en-US" sz="1800" dirty="0" err="1">
                <a:latin typeface="Courier New" panose="02070309020205020404" pitchFamily="49" charset="0"/>
                <a:cs typeface="Courier New" panose="02070309020205020404" pitchFamily="49" charset="0"/>
              </a:rPr>
              <a:t>centres</a:t>
            </a:r>
            <a:r>
              <a:rPr lang="en-US" sz="1800" dirty="0">
                <a:latin typeface="Courier New" panose="02070309020205020404" pitchFamily="49" charset="0"/>
                <a:cs typeface="Courier New" panose="02070309020205020404" pitchFamily="49" charset="0"/>
              </a:rPr>
              <a:t> across 34 markets in Canada (and growing!)</a:t>
            </a:r>
          </a:p>
          <a:p>
            <a:r>
              <a:rPr lang="en-US" sz="1800" dirty="0">
                <a:latin typeface="Courier New" panose="02070309020205020404" pitchFamily="49" charset="0"/>
                <a:cs typeface="Courier New" panose="02070309020205020404" pitchFamily="49" charset="0"/>
              </a:rPr>
              <a:t>Governments of all levels keen on attracting capital for these projects (new Minister of AI…)</a:t>
            </a:r>
          </a:p>
          <a:p>
            <a:r>
              <a:rPr lang="en-US" sz="1800" dirty="0">
                <a:latin typeface="Courier New" panose="02070309020205020404" pitchFamily="49" charset="0"/>
                <a:cs typeface="Courier New" panose="02070309020205020404" pitchFamily="49" charset="0"/>
              </a:rPr>
              <a:t>BUT need transparency </a:t>
            </a:r>
            <a:r>
              <a:rPr lang="en-US" sz="1800" b="1" dirty="0">
                <a:solidFill>
                  <a:schemeClr val="accent2"/>
                </a:solidFill>
                <a:latin typeface="Courier New" panose="02070309020205020404" pitchFamily="49" charset="0"/>
                <a:cs typeface="Courier New" panose="02070309020205020404" pitchFamily="49" charset="0"/>
              </a:rPr>
              <a:t>AND DATA </a:t>
            </a:r>
            <a:r>
              <a:rPr lang="en-US" sz="1800" dirty="0">
                <a:latin typeface="Courier New" panose="02070309020205020404" pitchFamily="49" charset="0"/>
                <a:cs typeface="Courier New" panose="02070309020205020404" pitchFamily="49" charset="0"/>
              </a:rPr>
              <a:t>on pros/cons on the impact on existing infrastructure networks (water, electricity)</a:t>
            </a:r>
          </a:p>
          <a:p>
            <a:r>
              <a:rPr lang="en-US" sz="1800" dirty="0">
                <a:latin typeface="Courier New" panose="02070309020205020404" pitchFamily="49" charset="0"/>
                <a:cs typeface="Courier New" panose="02070309020205020404" pitchFamily="49" charset="0"/>
              </a:rPr>
              <a:t>Need significant coordination across provinces for robust data collection</a:t>
            </a:r>
          </a:p>
        </p:txBody>
      </p:sp>
      <p:pic>
        <p:nvPicPr>
          <p:cNvPr id="5" name="Picture 4" descr="A map with blue circles and white text&#10;&#10;AI-generated content may be incorrect.">
            <a:extLst>
              <a:ext uri="{FF2B5EF4-FFF2-40B4-BE49-F238E27FC236}">
                <a16:creationId xmlns:a16="http://schemas.microsoft.com/office/drawing/2014/main" id="{5DB190D9-D8BA-1F04-79AA-4DAE102744CF}"/>
              </a:ext>
            </a:extLst>
          </p:cNvPr>
          <p:cNvPicPr>
            <a:picLocks noChangeAspect="1"/>
          </p:cNvPicPr>
          <p:nvPr/>
        </p:nvPicPr>
        <p:blipFill>
          <a:blip r:embed="rId2"/>
          <a:stretch>
            <a:fillRect/>
          </a:stretch>
        </p:blipFill>
        <p:spPr>
          <a:xfrm>
            <a:off x="6654715" y="1958140"/>
            <a:ext cx="5342025" cy="3106593"/>
          </a:xfrm>
          <a:prstGeom prst="rect">
            <a:avLst/>
          </a:prstGeom>
        </p:spPr>
      </p:pic>
    </p:spTree>
    <p:extLst>
      <p:ext uri="{BB962C8B-B14F-4D97-AF65-F5344CB8AC3E}">
        <p14:creationId xmlns:p14="http://schemas.microsoft.com/office/powerpoint/2010/main" val="3709880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61500-34E4-15BE-93DC-F15841557081}"/>
              </a:ext>
            </a:extLst>
          </p:cNvPr>
          <p:cNvSpPr>
            <a:spLocks noGrp="1"/>
          </p:cNvSpPr>
          <p:nvPr>
            <p:ph type="title"/>
          </p:nvPr>
        </p:nvSpPr>
        <p:spPr/>
        <p:txBody>
          <a:bodyPr>
            <a:normAutofit/>
          </a:bodyPr>
          <a:lstStyle/>
          <a:p>
            <a:r>
              <a:rPr lang="en-US" sz="3600" dirty="0">
                <a:latin typeface="Helvetica Neue" panose="02000503000000020004" pitchFamily="2" charset="0"/>
                <a:ea typeface="Helvetica Neue" panose="02000503000000020004" pitchFamily="2" charset="0"/>
                <a:cs typeface="Helvetica Neue" panose="02000503000000020004" pitchFamily="2" charset="0"/>
              </a:rPr>
              <a:t>Private Investment in Canadian Infrastructure</a:t>
            </a:r>
          </a:p>
        </p:txBody>
      </p:sp>
      <p:sp>
        <p:nvSpPr>
          <p:cNvPr id="3" name="Content Placeholder 2">
            <a:extLst>
              <a:ext uri="{FF2B5EF4-FFF2-40B4-BE49-F238E27FC236}">
                <a16:creationId xmlns:a16="http://schemas.microsoft.com/office/drawing/2014/main" id="{BC53BA19-882A-2460-94A3-E9EB9C4CA979}"/>
              </a:ext>
            </a:extLst>
          </p:cNvPr>
          <p:cNvSpPr>
            <a:spLocks noGrp="1"/>
          </p:cNvSpPr>
          <p:nvPr>
            <p:ph idx="1"/>
          </p:nvPr>
        </p:nvSpPr>
        <p:spPr>
          <a:xfrm>
            <a:off x="838200" y="1825625"/>
            <a:ext cx="10515600" cy="3410404"/>
          </a:xfrm>
        </p:spPr>
        <p:txBody>
          <a:bodyPr>
            <a:noAutofit/>
          </a:bodyPr>
          <a:lstStyle/>
          <a:p>
            <a:pPr marL="0" indent="0">
              <a:buNone/>
            </a:pPr>
            <a:r>
              <a:rPr lang="en-US" sz="1800" b="1" dirty="0">
                <a:latin typeface="Courier New" panose="02070309020205020404" pitchFamily="49" charset="0"/>
                <a:cs typeface="Courier New" panose="02070309020205020404" pitchFamily="49" charset="0"/>
              </a:rPr>
              <a:t>Quick Facts</a:t>
            </a:r>
          </a:p>
          <a:p>
            <a:pPr marL="0" indent="0">
              <a:buNone/>
            </a:pPr>
            <a:endParaRPr lang="en-US" sz="1800" b="1" dirty="0">
              <a:latin typeface="Courier New" panose="02070309020205020404" pitchFamily="49" charset="0"/>
              <a:cs typeface="Courier New" panose="02070309020205020404" pitchFamily="49" charset="0"/>
            </a:endParaRPr>
          </a:p>
          <a:p>
            <a:r>
              <a:rPr lang="en-US" sz="1800" dirty="0">
                <a:latin typeface="Courier New" panose="02070309020205020404" pitchFamily="49" charset="0"/>
                <a:cs typeface="Courier New" panose="02070309020205020404" pitchFamily="49" charset="0"/>
              </a:rPr>
              <a:t>Canadian infrastructure market size: </a:t>
            </a:r>
            <a:r>
              <a:rPr lang="en-US" sz="1800" b="1" dirty="0">
                <a:solidFill>
                  <a:schemeClr val="accent2"/>
                </a:solidFill>
                <a:latin typeface="Courier New" panose="02070309020205020404" pitchFamily="49" charset="0"/>
                <a:cs typeface="Courier New" panose="02070309020205020404" pitchFamily="49" charset="0"/>
              </a:rPr>
              <a:t>$160.99USD </a:t>
            </a:r>
          </a:p>
          <a:p>
            <a:r>
              <a:rPr lang="en-US" sz="1800" dirty="0">
                <a:latin typeface="Courier New" panose="02070309020205020404" pitchFamily="49" charset="0"/>
                <a:cs typeface="Courier New" panose="02070309020205020404" pitchFamily="49" charset="0"/>
              </a:rPr>
              <a:t>63.5% public investment, </a:t>
            </a:r>
            <a:r>
              <a:rPr lang="en-US" sz="1800" b="1" dirty="0">
                <a:solidFill>
                  <a:schemeClr val="accent2"/>
                </a:solidFill>
                <a:latin typeface="Courier New" panose="02070309020205020404" pitchFamily="49" charset="0"/>
                <a:cs typeface="Courier New" panose="02070309020205020404" pitchFamily="49" charset="0"/>
              </a:rPr>
              <a:t>36.6% private investment </a:t>
            </a:r>
          </a:p>
          <a:p>
            <a:r>
              <a:rPr lang="en-US" sz="1800" b="1" dirty="0">
                <a:solidFill>
                  <a:schemeClr val="accent2"/>
                </a:solidFill>
                <a:latin typeface="Courier New" panose="02070309020205020404" pitchFamily="49" charset="0"/>
                <a:cs typeface="Courier New" panose="02070309020205020404" pitchFamily="49" charset="0"/>
              </a:rPr>
              <a:t>11% </a:t>
            </a:r>
            <a:r>
              <a:rPr lang="en-US" sz="1800" dirty="0">
                <a:latin typeface="Courier New" panose="02070309020205020404" pitchFamily="49" charset="0"/>
                <a:cs typeface="Courier New" panose="02070309020205020404" pitchFamily="49" charset="0"/>
              </a:rPr>
              <a:t>(of $2.4 trillion) of Maple 8 (Canadian Pension funds) investments in infrastructure</a:t>
            </a:r>
          </a:p>
          <a:p>
            <a:pPr lvl="1"/>
            <a:r>
              <a:rPr lang="en-US" sz="1800" b="1" dirty="0">
                <a:solidFill>
                  <a:schemeClr val="accent2"/>
                </a:solidFill>
                <a:latin typeface="Courier New" panose="02070309020205020404" pitchFamily="49" charset="0"/>
                <a:cs typeface="Courier New" panose="02070309020205020404" pitchFamily="49" charset="0"/>
              </a:rPr>
              <a:t>ONLY 7% of this 11% </a:t>
            </a:r>
            <a:r>
              <a:rPr lang="en-US" sz="1800" dirty="0">
                <a:latin typeface="Courier New" panose="02070309020205020404" pitchFamily="49" charset="0"/>
                <a:cs typeface="Courier New" panose="02070309020205020404" pitchFamily="49" charset="0"/>
              </a:rPr>
              <a:t>(0.77% of $2.4 trillion) in Canadian infrastructure</a:t>
            </a:r>
          </a:p>
          <a:p>
            <a:pPr marL="457200" lvl="1" indent="0">
              <a:buNone/>
            </a:pPr>
            <a:endParaRPr lang="en-US" sz="1800" dirty="0">
              <a:latin typeface="Courier New" panose="02070309020205020404" pitchFamily="49" charset="0"/>
              <a:cs typeface="Courier New" panose="02070309020205020404" pitchFamily="49" charset="0"/>
            </a:endParaRPr>
          </a:p>
          <a:p>
            <a:pPr marL="0" indent="0" algn="ctr">
              <a:buNone/>
            </a:pPr>
            <a:r>
              <a:rPr lang="en-US" sz="1800" i="1" dirty="0">
                <a:latin typeface="Courier New" panose="02070309020205020404" pitchFamily="49" charset="0"/>
                <a:cs typeface="Courier New" panose="02070309020205020404" pitchFamily="49" charset="0"/>
              </a:rPr>
              <a:t>Private capital is needed to overcome lack of significant infrastructure investment in past decades, govt cannot go it alone</a:t>
            </a:r>
          </a:p>
          <a:p>
            <a:pPr marL="457200" lvl="1" indent="0">
              <a:buNone/>
            </a:pPr>
            <a:endParaRPr lang="en-US" sz="1800" dirty="0">
              <a:latin typeface="Courier New" panose="02070309020205020404" pitchFamily="49" charset="0"/>
              <a:cs typeface="Courier New" panose="02070309020205020404" pitchFamily="49" charset="0"/>
            </a:endParaRPr>
          </a:p>
          <a:p>
            <a:pPr lvl="1"/>
            <a:endParaRPr lang="en-US" sz="1800" dirty="0">
              <a:latin typeface="Courier New" panose="02070309020205020404" pitchFamily="49" charset="0"/>
              <a:cs typeface="Courier New" panose="02070309020205020404" pitchFamily="49" charset="0"/>
            </a:endParaRPr>
          </a:p>
          <a:p>
            <a:pPr marL="457200" lvl="1" indent="0">
              <a:buNone/>
            </a:pPr>
            <a:endParaRPr lang="en-US" sz="1800" dirty="0">
              <a:latin typeface="Courier New" panose="02070309020205020404" pitchFamily="49" charset="0"/>
              <a:cs typeface="Courier New" panose="02070309020205020404" pitchFamily="49" charset="0"/>
            </a:endParaRPr>
          </a:p>
          <a:p>
            <a:pPr marL="0" indent="0">
              <a:buNone/>
            </a:pPr>
            <a:endParaRPr lang="en-US" sz="1800" dirty="0">
              <a:latin typeface="Courier New" panose="02070309020205020404" pitchFamily="49" charset="0"/>
              <a:cs typeface="Courier New" panose="02070309020205020404" pitchFamily="49" charset="0"/>
            </a:endParaRPr>
          </a:p>
        </p:txBody>
      </p:sp>
      <p:sp>
        <p:nvSpPr>
          <p:cNvPr id="4" name="TextBox 3">
            <a:extLst>
              <a:ext uri="{FF2B5EF4-FFF2-40B4-BE49-F238E27FC236}">
                <a16:creationId xmlns:a16="http://schemas.microsoft.com/office/drawing/2014/main" id="{A4C6CD27-4CC4-45D0-22D0-6464D860E2BC}"/>
              </a:ext>
            </a:extLst>
          </p:cNvPr>
          <p:cNvSpPr txBox="1"/>
          <p:nvPr/>
        </p:nvSpPr>
        <p:spPr>
          <a:xfrm>
            <a:off x="838200" y="5723434"/>
            <a:ext cx="10080171" cy="769441"/>
          </a:xfrm>
          <a:prstGeom prst="rect">
            <a:avLst/>
          </a:prstGeom>
          <a:noFill/>
        </p:spPr>
        <p:txBody>
          <a:bodyPr wrap="square" rtlCol="0">
            <a:spAutoFit/>
          </a:bodyPr>
          <a:lstStyle/>
          <a:p>
            <a:r>
              <a:rPr lang="en-US" sz="1100" dirty="0">
                <a:hlinkClick r:id="rId2" tooltip="https://www.mordorintelligence.com/industry-reports/infrastructure-sector-in-canada"/>
              </a:rPr>
              <a:t>https://www.mordorintelligence.com/industry-reports/infrastructure-sector-in-canada</a:t>
            </a:r>
            <a:endParaRPr lang="en-US" sz="1100" dirty="0"/>
          </a:p>
          <a:p>
            <a:r>
              <a:rPr lang="en-US" sz="1100" dirty="0">
                <a:hlinkClick r:id="rId3" tooltip="https://www.pensionsage.com/pages/DigitalEditions/october_2024/pa_october2024_digi-edition.pdf"/>
              </a:rPr>
              <a:t>https://www.pensionsage.com/pages/DigitalEditions/october_2024/pa_october2024_digi-edition.pdf</a:t>
            </a:r>
            <a:endParaRPr lang="en-US" sz="1100" dirty="0"/>
          </a:p>
          <a:p>
            <a:r>
              <a:rPr lang="en-US" sz="1100" dirty="0">
                <a:hlinkClick r:id="rId4" tooltip="https://www.macquarie.com/jp/en/about/company/macquarie-asset-management/institutional-investor/insights/infrastructure-portfolio-allocation.html"/>
              </a:rPr>
              <a:t>https://www.macquarie.com/jp/en/about/company/macquarie-asset-management/institutional-investor/insights/infrastructure-portfolio-allocation.html</a:t>
            </a:r>
            <a:endParaRPr lang="en-US" sz="1100" dirty="0"/>
          </a:p>
          <a:p>
            <a:endParaRPr lang="en-US" sz="1100" dirty="0"/>
          </a:p>
        </p:txBody>
      </p:sp>
    </p:spTree>
    <p:extLst>
      <p:ext uri="{BB962C8B-B14F-4D97-AF65-F5344CB8AC3E}">
        <p14:creationId xmlns:p14="http://schemas.microsoft.com/office/powerpoint/2010/main" val="91850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9B696-D8BA-A58B-F4E3-0B0C56AF3E77}"/>
              </a:ext>
            </a:extLst>
          </p:cNvPr>
          <p:cNvSpPr>
            <a:spLocks noGrp="1"/>
          </p:cNvSpPr>
          <p:nvPr>
            <p:ph type="title"/>
          </p:nvPr>
        </p:nvSpPr>
        <p:spPr/>
        <p:txBody>
          <a:bodyPr>
            <a:normAutofit/>
          </a:bodyPr>
          <a:lstStyle/>
          <a:p>
            <a:r>
              <a:rPr lang="en-US" sz="3600" dirty="0">
                <a:latin typeface="Helvetica Neue" panose="02000503000000020004" pitchFamily="2" charset="0"/>
                <a:ea typeface="Helvetica Neue" panose="02000503000000020004" pitchFamily="2" charset="0"/>
                <a:cs typeface="Helvetica Neue" panose="02000503000000020004" pitchFamily="2" charset="0"/>
              </a:rPr>
              <a:t>Private Investment in Canadian Infrastructure</a:t>
            </a:r>
          </a:p>
        </p:txBody>
      </p:sp>
      <p:sp>
        <p:nvSpPr>
          <p:cNvPr id="3" name="Content Placeholder 2">
            <a:extLst>
              <a:ext uri="{FF2B5EF4-FFF2-40B4-BE49-F238E27FC236}">
                <a16:creationId xmlns:a16="http://schemas.microsoft.com/office/drawing/2014/main" id="{9F160381-E309-0863-12B6-E3FD9CF3BB83}"/>
              </a:ext>
            </a:extLst>
          </p:cNvPr>
          <p:cNvSpPr>
            <a:spLocks noGrp="1"/>
          </p:cNvSpPr>
          <p:nvPr>
            <p:ph idx="1"/>
          </p:nvPr>
        </p:nvSpPr>
        <p:spPr/>
        <p:txBody>
          <a:bodyPr>
            <a:normAutofit lnSpcReduction="10000"/>
          </a:bodyPr>
          <a:lstStyle/>
          <a:p>
            <a:pPr marL="0" indent="0">
              <a:buNone/>
            </a:pPr>
            <a:r>
              <a:rPr lang="en-US" sz="1800" b="1" dirty="0">
                <a:latin typeface="Courier New" panose="02070309020205020404" pitchFamily="49" charset="0"/>
                <a:cs typeface="Courier New" panose="02070309020205020404" pitchFamily="49" charset="0"/>
              </a:rPr>
              <a:t>Canadian institutional investors are leading globally in infrastructure investment but limiting investment in Canada, why?</a:t>
            </a:r>
          </a:p>
          <a:p>
            <a:pPr marL="0" indent="0">
              <a:buNone/>
            </a:pPr>
            <a:endParaRPr lang="en-US" sz="1800" b="1" dirty="0">
              <a:latin typeface="Courier New" panose="02070309020205020404" pitchFamily="49" charset="0"/>
              <a:cs typeface="Courier New" panose="02070309020205020404" pitchFamily="49" charset="0"/>
            </a:endParaRPr>
          </a:p>
          <a:p>
            <a:r>
              <a:rPr lang="en-US" sz="1800" dirty="0">
                <a:latin typeface="Courier New" panose="02070309020205020404" pitchFamily="49" charset="0"/>
                <a:cs typeface="Courier New" panose="02070309020205020404" pitchFamily="49" charset="0"/>
              </a:rPr>
              <a:t>Need diversification and secure long-term payouts</a:t>
            </a:r>
          </a:p>
          <a:p>
            <a:r>
              <a:rPr lang="en-US" sz="1800" dirty="0">
                <a:latin typeface="Courier New" panose="02070309020205020404" pitchFamily="49" charset="0"/>
                <a:cs typeface="Courier New" panose="02070309020205020404" pitchFamily="49" charset="0"/>
              </a:rPr>
              <a:t>Prefer large investments to small investments</a:t>
            </a:r>
          </a:p>
          <a:p>
            <a:r>
              <a:rPr lang="en-US" sz="1800" dirty="0">
                <a:latin typeface="Courier New" panose="02070309020205020404" pitchFamily="49" charset="0"/>
                <a:cs typeface="Courier New" panose="02070309020205020404" pitchFamily="49" charset="0"/>
              </a:rPr>
              <a:t>Historically, Canadian projects have generally been small in comparison to global projects</a:t>
            </a:r>
          </a:p>
          <a:p>
            <a:endParaRPr lang="en-US" sz="1800" dirty="0">
              <a:latin typeface="Courier New" panose="02070309020205020404" pitchFamily="49" charset="0"/>
              <a:cs typeface="Courier New" panose="02070309020205020404" pitchFamily="49" charset="0"/>
            </a:endParaRPr>
          </a:p>
          <a:p>
            <a:pPr marL="0" indent="0">
              <a:buNone/>
            </a:pPr>
            <a:r>
              <a:rPr lang="en-US" sz="1800" b="1" dirty="0">
                <a:latin typeface="Courier New" panose="02070309020205020404" pitchFamily="49" charset="0"/>
                <a:cs typeface="Courier New" panose="02070309020205020404" pitchFamily="49" charset="0"/>
              </a:rPr>
              <a:t>How to attract private investment?</a:t>
            </a:r>
          </a:p>
          <a:p>
            <a:r>
              <a:rPr lang="en-US" sz="1800" dirty="0">
                <a:latin typeface="Courier New" panose="02070309020205020404" pitchFamily="49" charset="0"/>
                <a:cs typeface="Courier New" panose="02070309020205020404" pitchFamily="49" charset="0"/>
              </a:rPr>
              <a:t>Bundling/aggregation of projects and larger-scale projects in general</a:t>
            </a:r>
          </a:p>
          <a:p>
            <a:r>
              <a:rPr lang="en-US" sz="1800" dirty="0">
                <a:latin typeface="Courier New" panose="02070309020205020404" pitchFamily="49" charset="0"/>
                <a:cs typeface="Courier New" panose="02070309020205020404" pitchFamily="49" charset="0"/>
              </a:rPr>
              <a:t>Airports — Maple 8 keen on investing in airports</a:t>
            </a:r>
          </a:p>
          <a:p>
            <a:r>
              <a:rPr lang="en-US" sz="1800" dirty="0">
                <a:latin typeface="Courier New" panose="02070309020205020404" pitchFamily="49" charset="0"/>
                <a:cs typeface="Courier New" panose="02070309020205020404" pitchFamily="49" charset="0"/>
              </a:rPr>
              <a:t>Role for govt as enabler: support, subsidies, guarantees, regulation certainty, etc.</a:t>
            </a:r>
          </a:p>
        </p:txBody>
      </p:sp>
    </p:spTree>
    <p:extLst>
      <p:ext uri="{BB962C8B-B14F-4D97-AF65-F5344CB8AC3E}">
        <p14:creationId xmlns:p14="http://schemas.microsoft.com/office/powerpoint/2010/main" val="81199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numbers and a number of green bars&#10;&#10;AI-generated content may be incorrect.">
            <a:extLst>
              <a:ext uri="{FF2B5EF4-FFF2-40B4-BE49-F238E27FC236}">
                <a16:creationId xmlns:a16="http://schemas.microsoft.com/office/drawing/2014/main" id="{0A0846BD-9F55-A076-339C-98C343D36B52}"/>
              </a:ext>
            </a:extLst>
          </p:cNvPr>
          <p:cNvPicPr>
            <a:picLocks noChangeAspect="1"/>
          </p:cNvPicPr>
          <p:nvPr/>
        </p:nvPicPr>
        <p:blipFill>
          <a:blip r:embed="rId2"/>
          <a:stretch>
            <a:fillRect/>
          </a:stretch>
        </p:blipFill>
        <p:spPr>
          <a:xfrm>
            <a:off x="6327488" y="863600"/>
            <a:ext cx="5295900" cy="4876800"/>
          </a:xfrm>
          <a:prstGeom prst="rect">
            <a:avLst/>
          </a:prstGeom>
        </p:spPr>
      </p:pic>
      <p:pic>
        <p:nvPicPr>
          <p:cNvPr id="5" name="Picture 4" descr="A pie chart of a market&#10;&#10;AI-generated content may be incorrect.">
            <a:extLst>
              <a:ext uri="{FF2B5EF4-FFF2-40B4-BE49-F238E27FC236}">
                <a16:creationId xmlns:a16="http://schemas.microsoft.com/office/drawing/2014/main" id="{1549D1C9-AA11-6DEA-249B-0E315B604790}"/>
              </a:ext>
            </a:extLst>
          </p:cNvPr>
          <p:cNvPicPr>
            <a:picLocks noChangeAspect="1"/>
          </p:cNvPicPr>
          <p:nvPr/>
        </p:nvPicPr>
        <p:blipFill>
          <a:blip r:embed="rId3"/>
          <a:stretch>
            <a:fillRect/>
          </a:stretch>
        </p:blipFill>
        <p:spPr>
          <a:xfrm>
            <a:off x="809914" y="863600"/>
            <a:ext cx="5054600" cy="4521200"/>
          </a:xfrm>
          <a:prstGeom prst="rect">
            <a:avLst/>
          </a:prstGeom>
        </p:spPr>
      </p:pic>
      <p:sp>
        <p:nvSpPr>
          <p:cNvPr id="6" name="TextBox 5">
            <a:extLst>
              <a:ext uri="{FF2B5EF4-FFF2-40B4-BE49-F238E27FC236}">
                <a16:creationId xmlns:a16="http://schemas.microsoft.com/office/drawing/2014/main" id="{85A6DDA5-9A45-D9F3-4E38-354352710D41}"/>
              </a:ext>
            </a:extLst>
          </p:cNvPr>
          <p:cNvSpPr txBox="1"/>
          <p:nvPr/>
        </p:nvSpPr>
        <p:spPr>
          <a:xfrm>
            <a:off x="651164" y="6220691"/>
            <a:ext cx="9541395" cy="261610"/>
          </a:xfrm>
          <a:prstGeom prst="rect">
            <a:avLst/>
          </a:prstGeom>
          <a:noFill/>
        </p:spPr>
        <p:txBody>
          <a:bodyPr wrap="none" rtlCol="0">
            <a:spAutoFit/>
          </a:bodyPr>
          <a:lstStyle/>
          <a:p>
            <a:r>
              <a:rPr lang="en-US" sz="1100" dirty="0"/>
              <a:t>https://</a:t>
            </a:r>
            <a:r>
              <a:rPr lang="en-US" sz="1100" dirty="0" err="1"/>
              <a:t>www.macquarie.com</a:t>
            </a:r>
            <a:r>
              <a:rPr lang="en-US" sz="1100" dirty="0"/>
              <a:t>/</a:t>
            </a:r>
            <a:r>
              <a:rPr lang="en-US" sz="1100" dirty="0" err="1"/>
              <a:t>jp</a:t>
            </a:r>
            <a:r>
              <a:rPr lang="en-US" sz="1100" dirty="0"/>
              <a:t>/</a:t>
            </a:r>
            <a:r>
              <a:rPr lang="en-US" sz="1100" dirty="0" err="1"/>
              <a:t>en</a:t>
            </a:r>
            <a:r>
              <a:rPr lang="en-US" sz="1100" dirty="0"/>
              <a:t>/about/company/</a:t>
            </a:r>
            <a:r>
              <a:rPr lang="en-US" sz="1100" dirty="0" err="1"/>
              <a:t>macquarie</a:t>
            </a:r>
            <a:r>
              <a:rPr lang="en-US" sz="1100" dirty="0"/>
              <a:t>-asset-management/institutional-investor/insights/infrastructure-portfolio-</a:t>
            </a:r>
            <a:r>
              <a:rPr lang="en-US" sz="1100" dirty="0" err="1"/>
              <a:t>allocation.html</a:t>
            </a:r>
            <a:endParaRPr lang="en-US" sz="1100" dirty="0"/>
          </a:p>
        </p:txBody>
      </p:sp>
    </p:spTree>
    <p:extLst>
      <p:ext uri="{BB962C8B-B14F-4D97-AF65-F5344CB8AC3E}">
        <p14:creationId xmlns:p14="http://schemas.microsoft.com/office/powerpoint/2010/main" val="3558567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1C2D9ECB702341B862B96B0A675C3F" ma:contentTypeVersion="8" ma:contentTypeDescription="Create a new document." ma:contentTypeScope="" ma:versionID="bac204429d6b1be5df05bcea4cd7cfda">
  <xsd:schema xmlns:xsd="http://www.w3.org/2001/XMLSchema" xmlns:xs="http://www.w3.org/2001/XMLSchema" xmlns:p="http://schemas.microsoft.com/office/2006/metadata/properties" xmlns:ns2="0ee1f9be-ee7a-42df-bcaf-748ef50c5411" targetNamespace="http://schemas.microsoft.com/office/2006/metadata/properties" ma:root="true" ma:fieldsID="0c2023c4c7738f9150dfa4817885090c" ns2:_="">
    <xsd:import namespace="0ee1f9be-ee7a-42df-bcaf-748ef50c541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e1f9be-ee7a-42df-bcaf-748ef50c54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B46007-B1AE-43BD-8F93-6C4AA3B357B9}"/>
</file>

<file path=customXml/itemProps2.xml><?xml version="1.0" encoding="utf-8"?>
<ds:datastoreItem xmlns:ds="http://schemas.openxmlformats.org/officeDocument/2006/customXml" ds:itemID="{3BD414A3-1AD4-4970-998F-33163371B5B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5DEE299-3509-4A5C-8C0C-90E40197EC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905</TotalTime>
  <Words>543</Words>
  <Application>Microsoft Office PowerPoint</Application>
  <PresentationFormat>Widescreen</PresentationFormat>
  <Paragraphs>48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Lyndsey Rolheiser, PhD Assistant Professor of Urban and Real Estate Economics Schulich School of Business York University</vt:lpstr>
      <vt:lpstr>Real estate as infrastructure in the face of climate change</vt:lpstr>
      <vt:lpstr>Data Centres as Infrastructure?</vt:lpstr>
      <vt:lpstr>Private Investment in Canadian Infrastructure</vt:lpstr>
      <vt:lpstr>Private Investment in Canadian Infrastructure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Lyndsey Rolheiser</dc:creator>
  <cp:lastModifiedBy>Lyndsey Rolheiser</cp:lastModifiedBy>
  <cp:revision>7</cp:revision>
  <dcterms:created xsi:type="dcterms:W3CDTF">2025-11-04T23:55:45Z</dcterms:created>
  <dcterms:modified xsi:type="dcterms:W3CDTF">2025-11-10T21:32:05Z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0x010100871C2D9ECB702341B862B96B0A675C3F</vt:lpwstr>
  </property>
  <property fmtid="{D5CDD505-2E9C-101B-9397-08002B2CF9AE}" pid="3" name="MSIP_Label_9dacc104-dfa0-47ae-bf90-8b8a399431b6_Enabled">
    <vt:lpwstr>true</vt:lpwstr>
  </property>
  <property fmtid="{D5CDD505-2E9C-101B-9397-08002B2CF9AE}" pid="4" name="MSIP_Label_9dacc104-dfa0-47ae-bf90-8b8a399431b6_SetDate">
    <vt:lpwstr>2025-11-10T21:32:05Z</vt:lpwstr>
  </property>
  <property fmtid="{D5CDD505-2E9C-101B-9397-08002B2CF9AE}" pid="5" name="MSIP_Label_9dacc104-dfa0-47ae-bf90-8b8a399431b6_Method">
    <vt:lpwstr>Standard</vt:lpwstr>
  </property>
  <property fmtid="{D5CDD505-2E9C-101B-9397-08002B2CF9AE}" pid="6" name="MSIP_Label_9dacc104-dfa0-47ae-bf90-8b8a399431b6_Name">
    <vt:lpwstr>Unclassified</vt:lpwstr>
  </property>
  <property fmtid="{D5CDD505-2E9C-101B-9397-08002B2CF9AE}" pid="7" name="MSIP_Label_9dacc104-dfa0-47ae-bf90-8b8a399431b6_SiteId">
    <vt:lpwstr>38430cd6-eda5-46f2-886a-f2a305fd49bc</vt:lpwstr>
  </property>
  <property fmtid="{D5CDD505-2E9C-101B-9397-08002B2CF9AE}" pid="8" name="MSIP_Label_9dacc104-dfa0-47ae-bf90-8b8a399431b6_ActionId">
    <vt:lpwstr>8ba4e83f-d84d-48ac-a490-6ee3232d2bd3</vt:lpwstr>
  </property>
  <property fmtid="{D5CDD505-2E9C-101B-9397-08002B2CF9AE}" pid="9" name="MSIP_Label_9dacc104-dfa0-47ae-bf90-8b8a399431b6_ContentBits">
    <vt:lpwstr>0</vt:lpwstr>
  </property>
  <property fmtid="{D5CDD505-2E9C-101B-9397-08002B2CF9AE}" pid="10" name="MSIP_Label_9dacc104-dfa0-47ae-bf90-8b8a399431b6_Tag">
    <vt:lpwstr>10, 3, 0, 2</vt:lpwstr>
  </property>
</Properties>
</file>