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8" r:id="rId2"/>
    <p:sldId id="443" r:id="rId3"/>
    <p:sldId id="446" r:id="rId4"/>
    <p:sldId id="429" r:id="rId5"/>
    <p:sldId id="441" r:id="rId6"/>
    <p:sldId id="428" r:id="rId7"/>
    <p:sldId id="442" r:id="rId8"/>
    <p:sldId id="440" r:id="rId9"/>
    <p:sldId id="439" r:id="rId10"/>
    <p:sldId id="444" r:id="rId11"/>
    <p:sldId id="408" r:id="rId12"/>
    <p:sldId id="384" r:id="rId13"/>
    <p:sldId id="426" r:id="rId14"/>
    <p:sldId id="416" r:id="rId15"/>
    <p:sldId id="423" r:id="rId16"/>
    <p:sldId id="431" r:id="rId17"/>
    <p:sldId id="445"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lanne Kentzinger" initials="KK" lastIdx="7" clrIdx="6">
    <p:extLst>
      <p:ext uri="{19B8F6BF-5375-455C-9EA6-DF929625EA0E}">
        <p15:presenceInfo xmlns:p15="http://schemas.microsoft.com/office/powerpoint/2012/main" userId="S-1-5-21-1097746622-914383597-1481268402-229661" providerId="AD"/>
      </p:ext>
    </p:extLst>
  </p:cmAuthor>
  <p:cmAuthor id="1" name="Microsoft Office User" initials="MOU" lastIdx="4" clrIdx="0"/>
  <p:cmAuthor id="8" name="Isabelle Dupel" initials="ID" lastIdx="7" clrIdx="7">
    <p:extLst>
      <p:ext uri="{19B8F6BF-5375-455C-9EA6-DF929625EA0E}">
        <p15:presenceInfo xmlns:p15="http://schemas.microsoft.com/office/powerpoint/2012/main" userId="S-1-5-21-1097746622-914383597-1481268402-191382" providerId="AD"/>
      </p:ext>
    </p:extLst>
  </p:cmAuthor>
  <p:cmAuthor id="2" name="Jeremy N Gooden" initials="JNG" lastIdx="1" clrIdx="1"/>
  <p:cmAuthor id="9" name="Suesan Danesh" initials="SD" lastIdx="14" clrIdx="8">
    <p:extLst>
      <p:ext uri="{19B8F6BF-5375-455C-9EA6-DF929625EA0E}">
        <p15:presenceInfo xmlns:p15="http://schemas.microsoft.com/office/powerpoint/2012/main" userId="S-1-5-21-1097746622-914383597-1481268402-160728" providerId="AD"/>
      </p:ext>
    </p:extLst>
  </p:cmAuthor>
  <p:cmAuthor id="3" name="Microsoft Office User" initials="Office [5]" lastIdx="1" clrIdx="2"/>
  <p:cmAuthor id="10" name="Julie Jocelyn" initials="JJ" lastIdx="1" clrIdx="9">
    <p:extLst>
      <p:ext uri="{19B8F6BF-5375-455C-9EA6-DF929625EA0E}">
        <p15:presenceInfo xmlns:p15="http://schemas.microsoft.com/office/powerpoint/2012/main" userId="S-1-5-21-1097746622-914383597-1481268402-85860" providerId="AD"/>
      </p:ext>
    </p:extLst>
  </p:cmAuthor>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84550" autoAdjust="0"/>
  </p:normalViewPr>
  <p:slideViewPr>
    <p:cSldViewPr snapToGrid="0" snapToObjects="1">
      <p:cViewPr varScale="1">
        <p:scale>
          <a:sx n="96" d="100"/>
          <a:sy n="96" d="100"/>
        </p:scale>
        <p:origin x="1362" y="9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5/12/2022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5/12/2022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97KyQ2b9Hc4&amp;list=PL5gT_sS8PEiWo4pOSWvcyh-LGPOz296qR&amp;index=3&amp;t=0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tbs-sct.gc.ca/pol/doc-eng.aspx?id=27146" TargetMode="External"/><Relationship Id="rId3" Type="http://schemas.openxmlformats.org/officeDocument/2006/relationships/hyperlink" Target="https://learn-apprendre.csps-efpc.gc.ca/application/en/content/performance-management-government-canada-g140" TargetMode="External"/><Relationship Id="rId7" Type="http://schemas.openxmlformats.org/officeDocument/2006/relationships/hyperlink" Target="https://gcconnex.gc.ca/groups/profile/7514834/ssc-virtual-management-la-gestion-virtuelle-a-spc?language=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gcpedia.gc.ca/wiki/Virtual_Web_Meeting_Tips,_Tricks_and_Best_Practices" TargetMode="External"/><Relationship Id="rId5" Type="http://schemas.openxmlformats.org/officeDocument/2006/relationships/hyperlink" Target="https://learn-apprendre.csps-efpc.gc.ca/application/en/content/leading-teams-managing-virtual-teams-x027" TargetMode="External"/><Relationship Id="rId4" Type="http://schemas.openxmlformats.org/officeDocument/2006/relationships/hyperlink" Target="https://learn-apprendre.csps-efpc.gc.ca/application/en/content/creating-plan-performance-management-g01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4809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262685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YOUTUBE: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GCworkplace</a:t>
            </a:r>
            <a:r>
              <a:rPr lang="en-CA" sz="1200" kern="1200" dirty="0">
                <a:solidFill>
                  <a:schemeClr val="tx1"/>
                </a:solidFill>
                <a:effectLst/>
                <a:latin typeface="+mn-lt"/>
                <a:ea typeface="+mn-ea"/>
                <a:cs typeface="+mn-cs"/>
              </a:rPr>
              <a:t>–A guided tour: The </a:t>
            </a:r>
            <a:r>
              <a:rPr lang="en-CA" sz="1200" kern="1200" dirty="0" err="1">
                <a:solidFill>
                  <a:schemeClr val="tx1"/>
                </a:solidFill>
                <a:effectLst/>
                <a:latin typeface="+mn-lt"/>
                <a:ea typeface="+mn-ea"/>
                <a:cs typeface="+mn-cs"/>
              </a:rPr>
              <a:t>GCworkplace’s</a:t>
            </a:r>
            <a:r>
              <a:rPr lang="en-CA" sz="1200" kern="1200" dirty="0">
                <a:solidFill>
                  <a:schemeClr val="tx1"/>
                </a:solidFill>
                <a:effectLst/>
                <a:latin typeface="+mn-lt"/>
                <a:ea typeface="+mn-ea"/>
                <a:cs typeface="+mn-cs"/>
              </a:rPr>
              <a:t> unique style is in full display. Follow PSPC Real Property Services’ Assistant Deputy Minister, Kevin Radford, and Associate Assistant Deputy Minister, Michael Mills, as they explain how they changed the way they work at Portage III:  </a:t>
            </a:r>
            <a:r>
              <a:rPr lang="en-CA" sz="1200" u="sng" kern="1200" dirty="0">
                <a:solidFill>
                  <a:schemeClr val="tx1"/>
                </a:solidFill>
                <a:effectLst/>
                <a:latin typeface="+mn-lt"/>
                <a:ea typeface="+mn-ea"/>
                <a:cs typeface="+mn-cs"/>
                <a:hlinkClick r:id="rId3"/>
              </a:rPr>
              <a:t>https://www.youtube.com/watch?v=evQ0wb2wtXE&amp;list=PL5gT_sS8PEiWo4pOSWvcyh-LGPOz296qR&amp;index=5</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393966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392555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latin typeface="Calibri" panose="020F0502020204030204" pitchFamily="34" charset="0"/>
              </a:rPr>
              <a:t>PSPC Real Property Services’ former Assistant Deputy Minister, Kevin Radford, and Associate Assistant Deputy Minister, Michael Mills, as they explain how they changed the way they work at Portage III.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latin typeface="Calibri" panose="020F0502020204030204" pitchFamily="34" charset="0"/>
                <a:hlinkClick r:id="rId3"/>
              </a:rPr>
              <a:t>https://www.youtube.com/watch?v=evQ0wb2wtXE&amp;list=PL5gT_sS8PEiWo4pOSWvcyh-LGPOz296qR&amp;index=5</a:t>
            </a:r>
            <a:endParaRPr lang="en-CA"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259495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54475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latin typeface="Calibri" panose="020F0502020204030204" pitchFamily="34" charset="0"/>
                <a:ea typeface="Calibri" panose="020F0502020204030204" pitchFamily="34" charset="0"/>
              </a:rPr>
              <a:t>GCworkplace</a:t>
            </a:r>
            <a:r>
              <a:rPr lang="en-CA" sz="1200" dirty="0">
                <a:latin typeface="Calibri" panose="020F0502020204030204" pitchFamily="34" charset="0"/>
                <a:ea typeface="Calibri" panose="020F0502020204030204" pitchFamily="34" charset="0"/>
              </a:rPr>
              <a:t> is not a space reduction initiative, but rather a </a:t>
            </a:r>
            <a:r>
              <a:rPr lang="en-CA" sz="1200" b="1" dirty="0">
                <a:latin typeface="Calibri" panose="020F0502020204030204" pitchFamily="34" charset="0"/>
                <a:ea typeface="Calibri" panose="020F0502020204030204" pitchFamily="34" charset="0"/>
              </a:rPr>
              <a:t>space optimization </a:t>
            </a:r>
            <a:r>
              <a:rPr lang="en-CA" sz="1200" dirty="0">
                <a:latin typeface="Calibri" panose="020F0502020204030204" pitchFamily="34" charset="0"/>
                <a:ea typeface="Calibri" panose="020F0502020204030204" pitchFamily="34" charset="0"/>
              </a:rPr>
              <a:t>solution. The Space Allocation Standard has not changed</a:t>
            </a:r>
            <a:r>
              <a:rPr lang="en-CA" sz="1200" baseline="0" dirty="0">
                <a:latin typeface="Calibri" panose="020F0502020204030204" pitchFamily="34" charset="0"/>
                <a:ea typeface="Calibri" panose="020F0502020204030204" pitchFamily="34" charset="0"/>
              </a:rPr>
              <a:t> (</a:t>
            </a:r>
            <a:r>
              <a:rPr lang="en-CA" sz="1200" kern="1200" dirty="0">
                <a:solidFill>
                  <a:schemeClr val="tx1"/>
                </a:solidFill>
                <a:effectLst/>
                <a:latin typeface="+mn-lt"/>
                <a:ea typeface="+mn-ea"/>
                <a:cs typeface="+mn-cs"/>
              </a:rPr>
              <a:t>washrooms are not counted in useable space, but rather rentable).</a:t>
            </a: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222371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25933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kern="1200" dirty="0">
                <a:solidFill>
                  <a:schemeClr val="tx1"/>
                </a:solidFill>
                <a:effectLst/>
                <a:latin typeface="+mn-lt"/>
                <a:ea typeface="+mn-ea"/>
                <a:cs typeface="+mn-cs"/>
              </a:rPr>
              <a:t>YOUTUBE: </a:t>
            </a:r>
            <a:r>
              <a:rPr lang="en-CA" sz="1100" kern="1200" dirty="0">
                <a:solidFill>
                  <a:schemeClr val="tx1"/>
                </a:solidFill>
                <a:effectLst/>
                <a:latin typeface="+mn-lt"/>
                <a:ea typeface="+mn-ea"/>
                <a:cs typeface="+mn-cs"/>
              </a:rPr>
              <a:t>GC employees present </a:t>
            </a:r>
            <a:r>
              <a:rPr lang="en-CA" sz="1100" kern="1200" dirty="0" err="1">
                <a:solidFill>
                  <a:schemeClr val="tx1"/>
                </a:solidFill>
                <a:effectLst/>
                <a:latin typeface="+mn-lt"/>
                <a:ea typeface="+mn-ea"/>
                <a:cs typeface="+mn-cs"/>
              </a:rPr>
              <a:t>GCworkplace</a:t>
            </a:r>
            <a:r>
              <a:rPr lang="en-CA" sz="1100" kern="1200" dirty="0">
                <a:solidFill>
                  <a:schemeClr val="tx1"/>
                </a:solidFill>
                <a:effectLst/>
                <a:latin typeface="+mn-lt"/>
                <a:ea typeface="+mn-ea"/>
                <a:cs typeface="+mn-cs"/>
              </a:rPr>
              <a:t>!</a:t>
            </a:r>
            <a:r>
              <a:rPr lang="en-CA" sz="1100" b="1" kern="1200" dirty="0">
                <a:solidFill>
                  <a:schemeClr val="tx1"/>
                </a:solidFill>
                <a:effectLst/>
                <a:latin typeface="+mn-lt"/>
                <a:ea typeface="+mn-ea"/>
                <a:cs typeface="+mn-cs"/>
              </a:rPr>
              <a:t> </a:t>
            </a:r>
            <a:r>
              <a:rPr lang="en-CA" sz="1100" u="sng" kern="1200" dirty="0">
                <a:solidFill>
                  <a:schemeClr val="tx1"/>
                </a:solidFill>
                <a:effectLst/>
                <a:latin typeface="+mn-lt"/>
                <a:ea typeface="+mn-ea"/>
                <a:cs typeface="+mn-cs"/>
                <a:hlinkClick r:id="rId3"/>
              </a:rPr>
              <a:t>https://www.youtube.com/watch?v=97KyQ2b9Hc4&amp;list=PL5gT_sS8PEiWo4pOSWvcyh-LGPOz296qR&amp;index=3&amp;t=0s</a:t>
            </a:r>
            <a:endParaRPr lang="en-CA" sz="11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412090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YOUTUBE: </a:t>
            </a:r>
            <a:r>
              <a:rPr lang="en-CA" sz="1200" kern="1200" dirty="0">
                <a:solidFill>
                  <a:schemeClr val="tx1"/>
                </a:solidFill>
                <a:effectLst/>
                <a:latin typeface="+mn-lt"/>
                <a:ea typeface="+mn-ea"/>
                <a:cs typeface="+mn-cs"/>
              </a:rPr>
              <a:t>What’s an activity-based working environment? </a:t>
            </a:r>
            <a:r>
              <a:rPr lang="en-CA" sz="1200" kern="1200" dirty="0" err="1">
                <a:solidFill>
                  <a:schemeClr val="tx1"/>
                </a:solidFill>
                <a:effectLst/>
                <a:latin typeface="+mn-lt"/>
                <a:ea typeface="+mn-ea"/>
                <a:cs typeface="+mn-cs"/>
              </a:rPr>
              <a:t>GCworkplace</a:t>
            </a:r>
            <a:r>
              <a:rPr lang="en-CA" sz="1200" kern="1200" dirty="0">
                <a:solidFill>
                  <a:schemeClr val="tx1"/>
                </a:solidFill>
                <a:effectLst/>
                <a:latin typeface="+mn-lt"/>
                <a:ea typeface="+mn-ea"/>
                <a:cs typeface="+mn-cs"/>
              </a:rPr>
              <a:t> is the modern vision for the renewed public service, one that embraces innovation, transformation, and continuous renewal. Watch the animated infographic about activity-based working, an innovative workplace solution that supports a high performing public service.</a:t>
            </a:r>
          </a:p>
          <a:p>
            <a:r>
              <a:rPr lang="en-CA" sz="1200" u="sng" kern="1200" dirty="0">
                <a:solidFill>
                  <a:schemeClr val="tx1"/>
                </a:solidFill>
                <a:effectLst/>
                <a:latin typeface="+mn-lt"/>
                <a:ea typeface="+mn-ea"/>
                <a:cs typeface="+mn-cs"/>
                <a:hlinkClick r:id="rId3"/>
              </a:rPr>
              <a:t>https://www.youtube.com/watch?v=0lB-5zv93Oc&amp;list=PL5gT_sS8PEiWo4pOSWvcyh-LGPOz296qR&amp;index=3</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STATISTICS:</a:t>
            </a:r>
            <a:r>
              <a:rPr lang="en-CA" sz="1200" kern="1200" dirty="0">
                <a:solidFill>
                  <a:schemeClr val="tx1"/>
                </a:solidFill>
                <a:effectLst/>
                <a:latin typeface="+mn-lt"/>
                <a:ea typeface="+mn-ea"/>
                <a:cs typeface="+mn-cs"/>
              </a:rPr>
              <a:t> Workplace performance pre-occupancy survey data includes responses from 30 projects for a total of 2,247 respondents. Workplace performance post-occupancy survey data includes responses from 11 projects for a total of 816 respondents.</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418505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YOUTUBE:</a:t>
            </a:r>
            <a:r>
              <a:rPr lang="en-CA" sz="1200" kern="1200" dirty="0">
                <a:solidFill>
                  <a:schemeClr val="tx1"/>
                </a:solidFill>
                <a:effectLst/>
                <a:latin typeface="+mn-lt"/>
                <a:ea typeface="+mn-ea"/>
                <a:cs typeface="+mn-cs"/>
              </a:rPr>
              <a:t> What’s an activity-based working environment? </a:t>
            </a:r>
            <a:r>
              <a:rPr lang="en-CA" sz="1200" kern="1200" dirty="0" err="1">
                <a:solidFill>
                  <a:schemeClr val="tx1"/>
                </a:solidFill>
                <a:effectLst/>
                <a:latin typeface="+mn-lt"/>
                <a:ea typeface="+mn-ea"/>
                <a:cs typeface="+mn-cs"/>
              </a:rPr>
              <a:t>GCworkplace</a:t>
            </a:r>
            <a:r>
              <a:rPr lang="en-CA" sz="1200" kern="1200" dirty="0">
                <a:solidFill>
                  <a:schemeClr val="tx1"/>
                </a:solidFill>
                <a:effectLst/>
                <a:latin typeface="+mn-lt"/>
                <a:ea typeface="+mn-ea"/>
                <a:cs typeface="+mn-cs"/>
              </a:rPr>
              <a:t> is a modern vision for the renewed public service, one that embraces innovation, transformation, and continuous renewal. Watch the animated infographic about activity-based working, an innovative workplace solution that supports a high performing public service.</a:t>
            </a:r>
            <a:r>
              <a:rPr lang="en-CA" sz="1200" b="1"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https://www.youtube.com/watch?v=0lB-5zv93Oc&amp;list=PL5gT_sS8PEiWo4pOSWvcyh-LGPOz296qR&amp;index=3</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67849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YOUTUBE: </a:t>
            </a:r>
            <a:r>
              <a:rPr lang="en-CA" sz="1200" kern="1200" dirty="0">
                <a:solidFill>
                  <a:schemeClr val="tx1"/>
                </a:solidFill>
                <a:effectLst/>
                <a:latin typeface="+mn-lt"/>
                <a:ea typeface="+mn-ea"/>
                <a:cs typeface="+mn-cs"/>
              </a:rPr>
              <a:t>What’s an activity-based working environment? </a:t>
            </a:r>
            <a:r>
              <a:rPr lang="en-CA" sz="1200" kern="1200" dirty="0" err="1">
                <a:solidFill>
                  <a:schemeClr val="tx1"/>
                </a:solidFill>
                <a:effectLst/>
                <a:latin typeface="+mn-lt"/>
                <a:ea typeface="+mn-ea"/>
                <a:cs typeface="+mn-cs"/>
              </a:rPr>
              <a:t>GCworkplace</a:t>
            </a:r>
            <a:r>
              <a:rPr lang="en-CA" sz="1200" kern="1200" dirty="0">
                <a:solidFill>
                  <a:schemeClr val="tx1"/>
                </a:solidFill>
                <a:effectLst/>
                <a:latin typeface="+mn-lt"/>
                <a:ea typeface="+mn-ea"/>
                <a:cs typeface="+mn-cs"/>
              </a:rPr>
              <a:t> is the modern vision for the renewed public service, one that embraces innovation, transformation, and continuous renewal. Watch the animated infographic about activity-based working environment, an innovative workplace solution that supports a high performing public service.</a:t>
            </a:r>
          </a:p>
          <a:p>
            <a:r>
              <a:rPr lang="en-CA" sz="1200" u="sng" kern="1200" dirty="0">
                <a:solidFill>
                  <a:schemeClr val="tx1"/>
                </a:solidFill>
                <a:effectLst/>
                <a:latin typeface="+mn-lt"/>
                <a:ea typeface="+mn-ea"/>
                <a:cs typeface="+mn-cs"/>
                <a:hlinkClick r:id="rId3"/>
              </a:rPr>
              <a:t>https://www.youtube.com/watch?v=0lB-5zv93Oc&amp;list=PL5gT_sS8PEiWo4pOSWvcyh-LGPOz296qR&amp;index=3</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STATISTICS:</a:t>
            </a:r>
            <a:r>
              <a:rPr lang="en-CA" sz="1200" kern="1200" dirty="0">
                <a:solidFill>
                  <a:schemeClr val="tx1"/>
                </a:solidFill>
                <a:effectLst/>
                <a:latin typeface="+mn-lt"/>
                <a:ea typeface="+mn-ea"/>
                <a:cs typeface="+mn-cs"/>
              </a:rPr>
              <a:t> Workplace performance post-occupancy survey data includes responses from 11 projects for a total of 816 respondents.</a:t>
            </a:r>
          </a:p>
          <a:p>
            <a:pPr lvl="0"/>
            <a:r>
              <a:rPr lang="en-CA" sz="1200" kern="1200" dirty="0">
                <a:solidFill>
                  <a:schemeClr val="tx1"/>
                </a:solidFill>
                <a:effectLst/>
                <a:latin typeface="+mn-lt"/>
                <a:ea typeface="+mn-ea"/>
                <a:cs typeface="+mn-cs"/>
              </a:rPr>
              <a:t>The data collected after a modernization project via a survey shows that 73% of the respondents agree that their new workspace is more effective. </a:t>
            </a:r>
          </a:p>
          <a:p>
            <a:pPr lvl="0"/>
            <a:r>
              <a:rPr lang="en-CA" sz="1200" kern="1200" dirty="0">
                <a:solidFill>
                  <a:schemeClr val="tx1"/>
                </a:solidFill>
                <a:effectLst/>
                <a:latin typeface="+mn-lt"/>
                <a:ea typeface="+mn-ea"/>
                <a:cs typeface="+mn-cs"/>
              </a:rPr>
              <a:t>After moving into an ABW environment, 67% of the respondents find it easy to set up and take down a </a:t>
            </a:r>
            <a:r>
              <a:rPr lang="en-CA" sz="1200" kern="1200" dirty="0" err="1">
                <a:solidFill>
                  <a:schemeClr val="tx1"/>
                </a:solidFill>
                <a:effectLst/>
                <a:latin typeface="+mn-lt"/>
                <a:ea typeface="+mn-ea"/>
                <a:cs typeface="+mn-cs"/>
              </a:rPr>
              <a:t>workpoint</a:t>
            </a:r>
            <a:r>
              <a:rPr lang="en-CA" sz="1200" kern="1200" dirty="0">
                <a:solidFill>
                  <a:schemeClr val="tx1"/>
                </a:solidFill>
                <a:effectLst/>
                <a:latin typeface="+mn-lt"/>
                <a:ea typeface="+mn-ea"/>
                <a:cs typeface="+mn-cs"/>
              </a:rPr>
              <a:t> every day.</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415887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YOUTUBE:</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GCworkplace</a:t>
            </a:r>
            <a:r>
              <a:rPr lang="en-CA" sz="1200" kern="1200" dirty="0">
                <a:solidFill>
                  <a:schemeClr val="tx1"/>
                </a:solidFill>
                <a:effectLst/>
                <a:latin typeface="+mn-lt"/>
                <a:ea typeface="+mn-ea"/>
                <a:cs typeface="+mn-cs"/>
              </a:rPr>
              <a:t>–A guided tour: The </a:t>
            </a:r>
            <a:r>
              <a:rPr lang="en-CA" sz="1200" kern="1200" dirty="0" err="1">
                <a:solidFill>
                  <a:schemeClr val="tx1"/>
                </a:solidFill>
                <a:effectLst/>
                <a:latin typeface="+mn-lt"/>
                <a:ea typeface="+mn-ea"/>
                <a:cs typeface="+mn-cs"/>
              </a:rPr>
              <a:t>GCworkplace’s</a:t>
            </a:r>
            <a:r>
              <a:rPr lang="en-CA" sz="1200" kern="1200" dirty="0">
                <a:solidFill>
                  <a:schemeClr val="tx1"/>
                </a:solidFill>
                <a:effectLst/>
                <a:latin typeface="+mn-lt"/>
                <a:ea typeface="+mn-ea"/>
                <a:cs typeface="+mn-cs"/>
              </a:rPr>
              <a:t> unique style is in full display. Follow PSPC Real Property Services’ Assistant Deputy Minister, Kevin Radford, and Associate Assistant Deputy Minister, Michael Mills, as they explain how they changed the way they work at Portage III: </a:t>
            </a:r>
            <a:r>
              <a:rPr lang="en-CA" sz="1200" u="sng" kern="1200" dirty="0">
                <a:solidFill>
                  <a:schemeClr val="tx1"/>
                </a:solidFill>
                <a:effectLst/>
                <a:latin typeface="+mn-lt"/>
                <a:ea typeface="+mn-ea"/>
                <a:cs typeface="+mn-cs"/>
                <a:hlinkClick r:id="rId3"/>
              </a:rPr>
              <a:t>https://www.youtube.com/watch?v=evQ0wb2wtXE&amp;list=PL5gT_sS8PEiWo4pOSWvcyh-LGPOz296qR&amp;index=5</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STATISTICS: </a:t>
            </a:r>
            <a:r>
              <a:rPr lang="en-CA" sz="1200" kern="1200" dirty="0">
                <a:solidFill>
                  <a:schemeClr val="tx1"/>
                </a:solidFill>
                <a:effectLst/>
                <a:latin typeface="+mn-lt"/>
                <a:ea typeface="+mn-ea"/>
                <a:cs typeface="+mn-cs"/>
              </a:rPr>
              <a:t>Workplace performance post-occupancy survey data includes responses from 11 projects for a total of 816 respondents.</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96931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Here are some examples online courses for manager that might be helpful:</a:t>
            </a:r>
          </a:p>
          <a:p>
            <a:pPr lvl="0"/>
            <a:r>
              <a:rPr lang="en-CA" sz="1200" u="sng" kern="1200" dirty="0">
                <a:solidFill>
                  <a:schemeClr val="tx1"/>
                </a:solidFill>
                <a:effectLst/>
                <a:latin typeface="+mn-lt"/>
                <a:ea typeface="+mn-ea"/>
                <a:cs typeface="+mn-cs"/>
                <a:hlinkClick r:id="rId3"/>
              </a:rPr>
              <a:t>https://learn-apprendre.csps-efpc.gc.ca/application/en/content/performance-management-government-canada-g140</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hlinkClick r:id="rId4"/>
              </a:rPr>
              <a:t>https://learn-apprendre.csps-efpc.gc.ca/application/en/content/creating-plan-performance-management-g014</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hlinkClick r:id="rId5"/>
              </a:rPr>
              <a:t>https://learn-apprendre.csps-efpc.gc.ca/application/en/content/leading-teams-managing-virtual-teams-x027</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hlinkClick r:id="rId6"/>
              </a:rPr>
              <a:t>http://www.gcpedia.gc.ca/wiki/Virtual_Web_Meeting_Tips,_Tricks_and_Best_Practices</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hlinkClick r:id="rId7"/>
              </a:rPr>
              <a:t>https://gcconnex.gc.ca/groups/profile/7514834/ssc-virtual-management-la-gestion-virtuelle-a-spc?language=en</a:t>
            </a:r>
            <a:endParaRPr lang="en-CA" sz="1200" kern="1200" dirty="0">
              <a:solidFill>
                <a:schemeClr val="tx1"/>
              </a:solidFill>
              <a:effectLst/>
              <a:latin typeface="+mn-lt"/>
              <a:ea typeface="+mn-ea"/>
              <a:cs typeface="+mn-cs"/>
            </a:endParaRPr>
          </a:p>
          <a:p>
            <a:pPr lvl="0"/>
            <a:r>
              <a:rPr lang="en-CA" sz="1200" u="sng" kern="1200" dirty="0">
                <a:solidFill>
                  <a:schemeClr val="tx1"/>
                </a:solidFill>
                <a:effectLst/>
                <a:latin typeface="+mn-lt"/>
                <a:ea typeface="+mn-ea"/>
                <a:cs typeface="+mn-cs"/>
                <a:hlinkClick r:id="rId8"/>
              </a:rPr>
              <a:t>http://www.tbs-sct.gc.ca/pol/doc-eng.aspx?id=27146</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50669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2247632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6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9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mailto:TPSGC.SIMilieudeTravailGC-RPSGCWorkplace.PWGSC@tpsgc-pwgsc.gc.c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cpedia.gc.ca/wiki/GCworkplace/Resources"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www.gcpedia.gc.ca/wiki/Gcworkplace_Academy" TargetMode="External"/><Relationship Id="rId4" Type="http://schemas.openxmlformats.org/officeDocument/2006/relationships/hyperlink" Target="http://www.gcpedia.gc.ca/wiki/GCWorkplace_Change_Management_Playboo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5"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2" y="1392382"/>
            <a:ext cx="5340277" cy="2889321"/>
          </a:xfrm>
        </p:spPr>
        <p:txBody>
          <a:bodyPr>
            <a:normAutofit/>
          </a:bodyPr>
          <a:lstStyle/>
          <a:p>
            <a:r>
              <a:rPr lang="en-CA" dirty="0" err="1">
                <a:solidFill>
                  <a:schemeClr val="bg1"/>
                </a:solidFill>
              </a:rPr>
              <a:t>GCworkplace</a:t>
            </a:r>
            <a:r>
              <a:rPr lang="en-CA" dirty="0">
                <a:solidFill>
                  <a:schemeClr val="bg1"/>
                </a:solidFill>
              </a:rPr>
              <a:t> Demystified </a:t>
            </a:r>
            <a:endParaRPr lang="en-US" dirty="0">
              <a:solidFill>
                <a:schemeClr val="bg1"/>
              </a:solidFill>
            </a:endParaRPr>
          </a:p>
        </p:txBody>
      </p:sp>
      <p:sp>
        <p:nvSpPr>
          <p:cNvPr id="3" name="Subtitle 2"/>
          <p:cNvSpPr>
            <a:spLocks noGrp="1"/>
          </p:cNvSpPr>
          <p:nvPr>
            <p:ph type="subTitle" idx="1"/>
          </p:nvPr>
        </p:nvSpPr>
        <p:spPr>
          <a:xfrm>
            <a:off x="545307" y="4242412"/>
            <a:ext cx="2997993" cy="678352"/>
          </a:xfrm>
        </p:spPr>
        <p:txBody>
          <a:bodyPr>
            <a:normAutofit fontScale="92500"/>
          </a:bodyPr>
          <a:lstStyle/>
          <a:p>
            <a:r>
              <a:rPr lang="en-US" sz="1600" dirty="0">
                <a:solidFill>
                  <a:schemeClr val="accent2"/>
                </a:solidFill>
              </a:rPr>
              <a:t>Addressing common misconceptions and concerns</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nvPr>
        </p:nvSpPr>
        <p:spPr>
          <a:xfrm>
            <a:off x="563399" y="5498656"/>
            <a:ext cx="3494087" cy="526957"/>
          </a:xfrm>
        </p:spPr>
        <p:txBody>
          <a:bodyPr/>
          <a:lstStyle/>
          <a:p>
            <a:r>
              <a:rPr lang="en-CA" dirty="0">
                <a:solidFill>
                  <a:schemeClr val="bg1"/>
                </a:solidFill>
              </a:rPr>
              <a:t>Date: May 2022</a:t>
            </a:r>
          </a:p>
        </p:txBody>
      </p:sp>
    </p:spTree>
    <p:extLst>
      <p:ext uri="{BB962C8B-B14F-4D97-AF65-F5344CB8AC3E}">
        <p14:creationId xmlns:p14="http://schemas.microsoft.com/office/powerpoint/2010/main" val="302173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 </a:t>
            </a:r>
            <a:r>
              <a:rPr lang="en-CA" dirty="0" err="1"/>
              <a:t>GCworkplace</a:t>
            </a:r>
            <a:r>
              <a:rPr lang="en-CA" dirty="0"/>
              <a:t> design is only focused on collaboration</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153073" y="7005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758" y="1617018"/>
            <a:ext cx="11006345" cy="3416320"/>
          </a:xfrm>
          <a:prstGeom prst="rect">
            <a:avLst/>
          </a:prstGeom>
        </p:spPr>
        <p:txBody>
          <a:bodyPr wrap="square">
            <a:spAutoFit/>
          </a:bodyPr>
          <a:lstStyle/>
          <a:p>
            <a:pPr marL="285750" indent="-285750">
              <a:buFont typeface="Wingdings" panose="05000000000000000000" pitchFamily="2" charset="2"/>
              <a:buChar char="ü"/>
            </a:pPr>
            <a:r>
              <a:rPr lang="en-US" dirty="0">
                <a:latin typeface="+mj-lt"/>
                <a:ea typeface="Calibri" panose="020F0502020204030204" pitchFamily="34" charset="0"/>
              </a:rPr>
              <a:t>It is recognized that federal organizations all work differently, which is why the </a:t>
            </a:r>
            <a:r>
              <a:rPr lang="en-US" dirty="0" err="1">
                <a:latin typeface="+mj-lt"/>
                <a:ea typeface="Calibri" panose="020F0502020204030204" pitchFamily="34" charset="0"/>
              </a:rPr>
              <a:t>GCworkplace</a:t>
            </a:r>
            <a:r>
              <a:rPr lang="en-US" dirty="0">
                <a:latin typeface="+mj-lt"/>
                <a:ea typeface="Calibri" panose="020F0502020204030204" pitchFamily="34" charset="0"/>
              </a:rPr>
              <a:t> design is not a one-size-fits-all concept. For this purpose, the </a:t>
            </a:r>
            <a:r>
              <a:rPr lang="en-US" dirty="0" err="1">
                <a:latin typeface="+mj-lt"/>
                <a:ea typeface="Calibri" panose="020F0502020204030204" pitchFamily="34" charset="0"/>
              </a:rPr>
              <a:t>GCworkplace</a:t>
            </a:r>
            <a:r>
              <a:rPr lang="en-US" dirty="0">
                <a:latin typeface="+mj-lt"/>
                <a:ea typeface="Calibri" panose="020F0502020204030204" pitchFamily="34" charset="0"/>
              </a:rPr>
              <a:t> design provides three activity profiles: autonomous, balanced and interactive. The </a:t>
            </a:r>
            <a:r>
              <a:rPr lang="en-US" b="1" dirty="0">
                <a:latin typeface="+mj-lt"/>
                <a:ea typeface="Calibri" panose="020F0502020204030204" pitchFamily="34" charset="0"/>
              </a:rPr>
              <a:t>autonomous </a:t>
            </a:r>
            <a:r>
              <a:rPr lang="en-US" dirty="0">
                <a:latin typeface="+mj-lt"/>
                <a:ea typeface="Calibri" panose="020F0502020204030204" pitchFamily="34" charset="0"/>
              </a:rPr>
              <a:t>profile is designed for organizations who work primarily </a:t>
            </a:r>
            <a:r>
              <a:rPr lang="en-US" b="1" dirty="0">
                <a:latin typeface="+mj-lt"/>
                <a:ea typeface="Calibri" panose="020F0502020204030204" pitchFamily="34" charset="0"/>
              </a:rPr>
              <a:t>independently </a:t>
            </a:r>
            <a:r>
              <a:rPr lang="en-US" dirty="0">
                <a:latin typeface="+mj-lt"/>
                <a:ea typeface="Calibri" panose="020F0502020204030204" pitchFamily="34" charset="0"/>
              </a:rPr>
              <a:t>and have lower levels of collaboration. This profile would offer a high ratio of individual </a:t>
            </a:r>
            <a:r>
              <a:rPr lang="en-US" dirty="0" err="1">
                <a:latin typeface="+mj-lt"/>
                <a:ea typeface="Calibri" panose="020F0502020204030204" pitchFamily="34" charset="0"/>
              </a:rPr>
              <a:t>workpoints</a:t>
            </a:r>
            <a:r>
              <a:rPr lang="en-US" dirty="0">
                <a:latin typeface="+mj-lt"/>
                <a:ea typeface="Calibri" panose="020F0502020204030204" pitchFamily="34" charset="0"/>
              </a:rPr>
              <a:t> such as focus rooms and workstations, and a lower ratio of collaborative </a:t>
            </a:r>
            <a:r>
              <a:rPr lang="en-US" dirty="0" err="1">
                <a:latin typeface="+mj-lt"/>
                <a:ea typeface="Calibri" panose="020F0502020204030204" pitchFamily="34" charset="0"/>
              </a:rPr>
              <a:t>workpoints</a:t>
            </a:r>
            <a:r>
              <a:rPr lang="en-US" dirty="0">
                <a:latin typeface="+mj-lt"/>
                <a:ea typeface="Calibri" panose="020F0502020204030204" pitchFamily="34" charset="0"/>
              </a:rPr>
              <a:t> such as teaming areas and meeting rooms.</a:t>
            </a:r>
          </a:p>
          <a:p>
            <a:pPr marL="285750" indent="-285750">
              <a:buFont typeface="Wingdings" panose="05000000000000000000" pitchFamily="2" charset="2"/>
              <a:buChar char="ü"/>
            </a:pPr>
            <a:endParaRPr lang="en-US" b="1" dirty="0">
              <a:latin typeface="+mj-lt"/>
              <a:ea typeface="Calibri" panose="020F0502020204030204" pitchFamily="34" charset="0"/>
            </a:endParaRPr>
          </a:p>
          <a:p>
            <a:pPr marL="285750" indent="-285750">
              <a:buFont typeface="Wingdings" panose="05000000000000000000" pitchFamily="2" charset="2"/>
              <a:buChar char="ü"/>
            </a:pPr>
            <a:r>
              <a:rPr lang="en-CA" dirty="0">
                <a:latin typeface="+mj-lt"/>
              </a:rPr>
              <a:t>The </a:t>
            </a:r>
            <a:r>
              <a:rPr lang="en-CA" dirty="0" err="1">
                <a:latin typeface="+mj-lt"/>
              </a:rPr>
              <a:t>GCworkplace</a:t>
            </a:r>
            <a:r>
              <a:rPr lang="en-CA" dirty="0">
                <a:latin typeface="+mj-lt"/>
              </a:rPr>
              <a:t> design includes </a:t>
            </a:r>
            <a:r>
              <a:rPr lang="en-CA" b="1" dirty="0">
                <a:latin typeface="+mj-lt"/>
              </a:rPr>
              <a:t>three</a:t>
            </a:r>
            <a:r>
              <a:rPr lang="en-CA" dirty="0">
                <a:latin typeface="+mj-lt"/>
              </a:rPr>
              <a:t> </a:t>
            </a:r>
            <a:r>
              <a:rPr lang="en-CA" b="1" dirty="0">
                <a:latin typeface="+mj-lt"/>
              </a:rPr>
              <a:t>functional zones: quiet, transitional and interactive</a:t>
            </a:r>
            <a:r>
              <a:rPr lang="en-CA" dirty="0">
                <a:latin typeface="+mj-lt"/>
              </a:rPr>
              <a:t>.</a:t>
            </a:r>
            <a:r>
              <a:rPr lang="en-CA" b="1" dirty="0">
                <a:latin typeface="+mj-lt"/>
              </a:rPr>
              <a:t> </a:t>
            </a:r>
            <a:r>
              <a:rPr lang="en-CA" dirty="0">
                <a:latin typeface="+mj-lt"/>
              </a:rPr>
              <a:t>The quiet zone is designed to support individual, focus work and the interactive zone promotes collaboration. With the autonomous profile, the quiet zone is typically the most prevalent area in the workplace.</a:t>
            </a:r>
            <a:endParaRPr lang="en-CA" b="1" dirty="0">
              <a:latin typeface="+mj-lt"/>
            </a:endParaRPr>
          </a:p>
          <a:p>
            <a:pPr marL="285750" indent="-285750">
              <a:buFont typeface="Wingdings" panose="05000000000000000000" pitchFamily="2" charset="2"/>
              <a:buChar char="ü"/>
            </a:pPr>
            <a:endParaRPr lang="en-CA" b="1" dirty="0">
              <a:latin typeface="+mj-lt"/>
            </a:endParaRPr>
          </a:p>
          <a:p>
            <a:pPr marL="285750" indent="-285750">
              <a:buFont typeface="Wingdings" panose="05000000000000000000" pitchFamily="2" charset="2"/>
              <a:buChar char="ü"/>
            </a:pPr>
            <a:endParaRPr lang="en-US" dirty="0">
              <a:latin typeface="+mj-lt"/>
            </a:endParaRPr>
          </a:p>
          <a:p>
            <a:pPr marL="285750" indent="-285750">
              <a:buFont typeface="Wingdings" panose="05000000000000000000" pitchFamily="2" charset="2"/>
              <a:buChar char="ü"/>
            </a:pPr>
            <a:endParaRPr lang="fr-CA" dirty="0"/>
          </a:p>
        </p:txBody>
      </p:sp>
    </p:spTree>
    <p:extLst>
      <p:ext uri="{BB962C8B-B14F-4D97-AF65-F5344CB8AC3E}">
        <p14:creationId xmlns:p14="http://schemas.microsoft.com/office/powerpoint/2010/main" val="31821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6"/>
          </p:nvPr>
        </p:nvSpPr>
        <p:spPr>
          <a:xfrm>
            <a:off x="576778" y="3178423"/>
            <a:ext cx="8478732" cy="1621662"/>
          </a:xfrm>
        </p:spPr>
        <p:txBody>
          <a:bodyPr>
            <a:noAutofit/>
          </a:bodyPr>
          <a:lstStyle/>
          <a:p>
            <a:pPr>
              <a:lnSpc>
                <a:spcPct val="100000"/>
              </a:lnSpc>
            </a:pPr>
            <a:r>
              <a:rPr lang="en-US" sz="6000" dirty="0">
                <a:solidFill>
                  <a:srgbClr val="A8CF76"/>
                </a:solidFill>
              </a:rPr>
              <a:t>Concerns</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293758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90101"/>
            <a:ext cx="11006345" cy="835027"/>
          </a:xfrm>
        </p:spPr>
        <p:txBody>
          <a:bodyPr>
            <a:normAutofit/>
          </a:bodyPr>
          <a:lstStyle/>
          <a:p>
            <a:r>
              <a:rPr lang="en-CA" dirty="0"/>
              <a:t>Executives need an enclosed office</a:t>
            </a:r>
          </a:p>
        </p:txBody>
      </p:sp>
      <p:sp>
        <p:nvSpPr>
          <p:cNvPr id="10" name="Rectangle 9"/>
          <p:cNvSpPr/>
          <p:nvPr/>
        </p:nvSpPr>
        <p:spPr>
          <a:xfrm>
            <a:off x="433345" y="1429545"/>
            <a:ext cx="11340640" cy="5078313"/>
          </a:xfrm>
          <a:prstGeom prst="rect">
            <a:avLst/>
          </a:prstGeom>
        </p:spPr>
        <p:txBody>
          <a:bodyPr wrap="square">
            <a:spAutoFit/>
          </a:bodyPr>
          <a:lstStyle/>
          <a:p>
            <a:pPr marL="285750" indent="-285750">
              <a:buFont typeface="Wingdings" panose="05000000000000000000" pitchFamily="2" charset="2"/>
              <a:buChar char="§"/>
            </a:pPr>
            <a:r>
              <a:rPr lang="en-US" dirty="0">
                <a:latin typeface="+mj-lt"/>
                <a:ea typeface="Calibri" panose="020F0502020204030204" pitchFamily="34" charset="0"/>
              </a:rPr>
              <a:t>Enclosed offices or what we now call </a:t>
            </a:r>
            <a:r>
              <a:rPr lang="en-US" b="1" dirty="0">
                <a:latin typeface="+mj-lt"/>
                <a:ea typeface="Calibri" panose="020F0502020204030204" pitchFamily="34" charset="0"/>
              </a:rPr>
              <a:t>focus rooms </a:t>
            </a:r>
            <a:r>
              <a:rPr lang="en-US" dirty="0">
                <a:latin typeface="+mj-lt"/>
                <a:ea typeface="Calibri" panose="020F0502020204030204" pitchFamily="34" charset="0"/>
              </a:rPr>
              <a:t>are provided in </a:t>
            </a:r>
            <a:r>
              <a:rPr lang="en-US" dirty="0" err="1">
                <a:latin typeface="+mj-lt"/>
                <a:ea typeface="Calibri" panose="020F0502020204030204" pitchFamily="34" charset="0"/>
              </a:rPr>
              <a:t>GCworkplace</a:t>
            </a:r>
            <a:r>
              <a:rPr lang="en-US" dirty="0">
                <a:latin typeface="+mj-lt"/>
                <a:ea typeface="Calibri" panose="020F0502020204030204" pitchFamily="34" charset="0"/>
              </a:rPr>
              <a:t>. These rooms can be built for acoustic and visual privacy if needed.</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dirty="0">
                <a:latin typeface="+mj-lt"/>
                <a:ea typeface="Calibri" panose="020F0502020204030204" pitchFamily="34" charset="0"/>
              </a:rPr>
              <a:t>Having shared focus rooms ensures </a:t>
            </a:r>
            <a:r>
              <a:rPr lang="en-US" b="1" dirty="0">
                <a:latin typeface="+mj-lt"/>
                <a:ea typeface="Calibri" panose="020F0502020204030204" pitchFamily="34" charset="0"/>
              </a:rPr>
              <a:t>EVERYONE </a:t>
            </a:r>
            <a:r>
              <a:rPr lang="en-US" dirty="0">
                <a:latin typeface="+mj-lt"/>
                <a:ea typeface="Calibri" panose="020F0502020204030204" pitchFamily="34" charset="0"/>
              </a:rPr>
              <a:t>has access to private space when they need it, regardless of rank or title.</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dirty="0">
                <a:latin typeface="+mj-lt"/>
                <a:ea typeface="Calibri" panose="020F0502020204030204" pitchFamily="34" charset="0"/>
              </a:rPr>
              <a:t>Focus rooms can be </a:t>
            </a:r>
            <a:r>
              <a:rPr lang="en-US" b="1" dirty="0">
                <a:latin typeface="+mj-lt"/>
                <a:ea typeface="Calibri" panose="020F0502020204030204" pitchFamily="34" charset="0"/>
              </a:rPr>
              <a:t>designed to suit the activities </a:t>
            </a:r>
            <a:r>
              <a:rPr lang="en-US" dirty="0">
                <a:latin typeface="+mj-lt"/>
                <a:ea typeface="Calibri" panose="020F0502020204030204" pitchFamily="34" charset="0"/>
              </a:rPr>
              <a:t>they will support―perhaps a larger layout space is required? Or a specific configuration would be beneficial? </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CA" dirty="0">
                <a:latin typeface="+mj-lt"/>
              </a:rPr>
              <a:t>Since the administrative staff works in parallel with the executive, there is a misconception that they must have assigned workspaces. In fact, because of the nature of their work, an executive spends most of the time outside of the office, being in a meeting, visiting other workplaces, or traveling for business. This unutilized space results in a loss of space since other employees could benefit from this enclosed office, as well as the workstation that would be unoccupied by its administrative staff. In addition, the executives and their administrative staff should also be able to benefit from this new way of working, like every other public servant. Largely because of their mobility, they are the first to benefit from having the possibility to work remotely by using the right tools such as electronic document management and virtual meetings.</a:t>
            </a:r>
          </a:p>
          <a:p>
            <a:pPr marL="285750" indent="-285750">
              <a:buFont typeface="Wingdings" panose="05000000000000000000" pitchFamily="2" charset="2"/>
              <a:buChar char="§"/>
            </a:pPr>
            <a:endParaRPr lang="en-CA" dirty="0">
              <a:ea typeface="Calibri" panose="020F0502020204030204" pitchFamily="34" charset="0"/>
            </a:endParaRPr>
          </a:p>
        </p:txBody>
      </p:sp>
    </p:spTree>
    <p:extLst>
      <p:ext uri="{BB962C8B-B14F-4D97-AF65-F5344CB8AC3E}">
        <p14:creationId xmlns:p14="http://schemas.microsoft.com/office/powerpoint/2010/main" val="63815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83323" y="569731"/>
            <a:ext cx="11006345"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t>Heavy </a:t>
            </a:r>
            <a:r>
              <a:rPr lang="fr-CA" dirty="0" err="1"/>
              <a:t>reliance</a:t>
            </a:r>
            <a:r>
              <a:rPr lang="fr-CA" dirty="0"/>
              <a:t> on </a:t>
            </a:r>
            <a:r>
              <a:rPr lang="fr-CA" dirty="0" err="1"/>
              <a:t>paper</a:t>
            </a:r>
            <a:r>
              <a:rPr lang="fr-CA" dirty="0"/>
              <a:t> files</a:t>
            </a:r>
            <a:endParaRPr lang="en-CA" dirty="0"/>
          </a:p>
        </p:txBody>
      </p:sp>
      <p:sp>
        <p:nvSpPr>
          <p:cNvPr id="19" name="Rectangle 18"/>
          <p:cNvSpPr/>
          <p:nvPr/>
        </p:nvSpPr>
        <p:spPr>
          <a:xfrm>
            <a:off x="583323" y="1580278"/>
            <a:ext cx="11425797" cy="2308324"/>
          </a:xfrm>
          <a:prstGeom prst="rect">
            <a:avLst/>
          </a:prstGeom>
        </p:spPr>
        <p:txBody>
          <a:bodyPr wrap="square">
            <a:spAutoFit/>
          </a:bodyPr>
          <a:lstStyle/>
          <a:p>
            <a:pPr marL="285750" indent="-285750">
              <a:buFont typeface="Wingdings" panose="05000000000000000000" pitchFamily="2" charset="2"/>
              <a:buChar char="§"/>
            </a:pPr>
            <a:r>
              <a:rPr lang="fr-CA" dirty="0" err="1">
                <a:latin typeface="+mj-lt"/>
              </a:rPr>
              <a:t>Filing</a:t>
            </a:r>
            <a:r>
              <a:rPr lang="fr-CA" dirty="0">
                <a:latin typeface="+mj-lt"/>
              </a:rPr>
              <a:t> </a:t>
            </a:r>
            <a:r>
              <a:rPr lang="fr-CA" dirty="0" err="1">
                <a:latin typeface="+mj-lt"/>
              </a:rPr>
              <a:t>is</a:t>
            </a:r>
            <a:r>
              <a:rPr lang="fr-CA" dirty="0">
                <a:latin typeface="+mj-lt"/>
              </a:rPr>
              <a:t> </a:t>
            </a:r>
            <a:r>
              <a:rPr lang="fr-CA" dirty="0" err="1">
                <a:latin typeface="+mj-lt"/>
              </a:rPr>
              <a:t>still</a:t>
            </a:r>
            <a:r>
              <a:rPr lang="fr-CA" dirty="0">
                <a:latin typeface="+mj-lt"/>
              </a:rPr>
              <a:t> </a:t>
            </a:r>
            <a:r>
              <a:rPr lang="fr-CA" dirty="0" err="1">
                <a:latin typeface="+mj-lt"/>
              </a:rPr>
              <a:t>permitted</a:t>
            </a:r>
            <a:r>
              <a:rPr lang="fr-CA" dirty="0">
                <a:latin typeface="+mj-lt"/>
              </a:rPr>
              <a:t> and </a:t>
            </a:r>
            <a:r>
              <a:rPr lang="fr-CA" dirty="0" err="1">
                <a:latin typeface="+mj-lt"/>
              </a:rPr>
              <a:t>available</a:t>
            </a:r>
            <a:r>
              <a:rPr lang="fr-CA" dirty="0">
                <a:latin typeface="+mj-lt"/>
              </a:rPr>
              <a:t> in </a:t>
            </a:r>
            <a:r>
              <a:rPr lang="fr-CA" dirty="0" err="1">
                <a:latin typeface="+mj-lt"/>
              </a:rPr>
              <a:t>GCworkplace</a:t>
            </a:r>
            <a:r>
              <a:rPr lang="fr-CA" dirty="0">
                <a:latin typeface="+mj-lt"/>
              </a:rPr>
              <a:t>; </a:t>
            </a:r>
            <a:r>
              <a:rPr lang="fr-CA" dirty="0" err="1">
                <a:latin typeface="+mj-lt"/>
              </a:rPr>
              <a:t>there</a:t>
            </a:r>
            <a:r>
              <a:rPr lang="fr-CA" dirty="0">
                <a:latin typeface="+mj-lt"/>
              </a:rPr>
              <a:t> are no restrictions to </a:t>
            </a:r>
            <a:r>
              <a:rPr lang="fr-CA" dirty="0" err="1">
                <a:latin typeface="+mj-lt"/>
              </a:rPr>
              <a:t>filing</a:t>
            </a:r>
            <a:r>
              <a:rPr lang="fr-CA" dirty="0">
                <a:latin typeface="+mj-lt"/>
              </a:rPr>
              <a:t> </a:t>
            </a:r>
            <a:r>
              <a:rPr lang="fr-CA" dirty="0" err="1">
                <a:latin typeface="+mj-lt"/>
              </a:rPr>
              <a:t>capacities</a:t>
            </a:r>
            <a:r>
              <a:rPr lang="fr-CA" dirty="0">
                <a:latin typeface="+mj-lt"/>
              </a:rPr>
              <a:t>.</a:t>
            </a:r>
          </a:p>
          <a:p>
            <a:endParaRPr lang="fr-CA" dirty="0">
              <a:latin typeface="+mj-lt"/>
            </a:endParaRPr>
          </a:p>
          <a:p>
            <a:pPr marL="285750" indent="-285750">
              <a:buFont typeface="Wingdings" panose="05000000000000000000" pitchFamily="2" charset="2"/>
              <a:buChar char="§"/>
            </a:pPr>
            <a:r>
              <a:rPr lang="en-CA" dirty="0">
                <a:latin typeface="+mj-lt"/>
              </a:rPr>
              <a:t>Clean desk procedures are at the discretion of the organization and should reflect the requirements of employees, and the work they perform. Therefore, the need to clear a workspace at the end of the day is not always required. Organizations establish these protocols to align with their business requirements. </a:t>
            </a:r>
          </a:p>
          <a:p>
            <a:endParaRPr lang="en-CA" dirty="0">
              <a:latin typeface="+mj-lt"/>
            </a:endParaRPr>
          </a:p>
          <a:p>
            <a:pPr marL="285750" indent="-285750">
              <a:buFont typeface="Wingdings" panose="05000000000000000000" pitchFamily="2" charset="2"/>
              <a:buChar char="§"/>
            </a:pPr>
            <a:r>
              <a:rPr lang="en-CA" dirty="0" err="1">
                <a:latin typeface="+mj-lt"/>
              </a:rPr>
              <a:t>Workpoints</a:t>
            </a:r>
            <a:r>
              <a:rPr lang="en-CA" dirty="0">
                <a:latin typeface="+mj-lt"/>
              </a:rPr>
              <a:t>, such as focus rooms, can be made available to book for a period of time, whether it be an hour, a day or weeks. Files or equipment can remain in place during the entire reservation period.</a:t>
            </a:r>
          </a:p>
        </p:txBody>
      </p:sp>
      <p:sp>
        <p:nvSpPr>
          <p:cNvPr id="4" name="Freeform 3" descr="Archive Icon"/>
          <p:cNvSpPr>
            <a:spLocks noEditPoints="1"/>
          </p:cNvSpPr>
          <p:nvPr/>
        </p:nvSpPr>
        <p:spPr bwMode="auto">
          <a:xfrm>
            <a:off x="3940798" y="4487142"/>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Freeform 4" descr="Archive Icon"/>
          <p:cNvSpPr>
            <a:spLocks noEditPoints="1"/>
          </p:cNvSpPr>
          <p:nvPr/>
        </p:nvSpPr>
        <p:spPr bwMode="auto">
          <a:xfrm>
            <a:off x="6906318" y="4487142"/>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 name="Freeform 5" descr="Archive Icon"/>
          <p:cNvSpPr>
            <a:spLocks noEditPoints="1"/>
          </p:cNvSpPr>
          <p:nvPr/>
        </p:nvSpPr>
        <p:spPr bwMode="auto">
          <a:xfrm>
            <a:off x="5423558" y="4487142"/>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21598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Complexities of focus work</a:t>
            </a:r>
          </a:p>
        </p:txBody>
      </p:sp>
      <p:sp>
        <p:nvSpPr>
          <p:cNvPr id="7" name="Rectangle 6"/>
          <p:cNvSpPr/>
          <p:nvPr/>
        </p:nvSpPr>
        <p:spPr>
          <a:xfrm>
            <a:off x="508759" y="1562813"/>
            <a:ext cx="11112970" cy="3970318"/>
          </a:xfrm>
          <a:prstGeom prst="rect">
            <a:avLst/>
          </a:prstGeom>
        </p:spPr>
        <p:txBody>
          <a:bodyPr wrap="square">
            <a:spAutoFit/>
          </a:bodyPr>
          <a:lstStyle/>
          <a:p>
            <a:pPr marL="285750" indent="-285750">
              <a:buFont typeface="Wingdings" panose="05000000000000000000" pitchFamily="2" charset="2"/>
              <a:buChar char="§"/>
            </a:pPr>
            <a:r>
              <a:rPr lang="en-US" dirty="0">
                <a:latin typeface="+mj-lt"/>
              </a:rPr>
              <a:t>Several organizations that perform complex focus work have modernized their workplaces to </a:t>
            </a:r>
            <a:r>
              <a:rPr lang="en-US" dirty="0" err="1">
                <a:latin typeface="+mj-lt"/>
              </a:rPr>
              <a:t>GCworkplace</a:t>
            </a:r>
            <a:r>
              <a:rPr lang="en-US" dirty="0">
                <a:latin typeface="+mj-lt"/>
              </a:rPr>
              <a:t>, such as Shared Services Canada, Communications; Public Services and Procurement Canada (PSPC), Translation Bureau; </a:t>
            </a:r>
            <a:r>
              <a:rPr lang="en-CA" dirty="0">
                <a:latin typeface="+mj-lt"/>
              </a:rPr>
              <a:t>Natural Sciences and Engineering Research Council of Canada;</a:t>
            </a:r>
            <a:r>
              <a:rPr lang="en-US" dirty="0">
                <a:latin typeface="+mj-lt"/>
              </a:rPr>
              <a:t> and PSPC, Real Property Services (RPS), Human Resources. Many of these teams also work with secure documents regularly.</a:t>
            </a:r>
          </a:p>
          <a:p>
            <a:endParaRPr lang="en-US" b="1" dirty="0">
              <a:latin typeface="+mj-lt"/>
            </a:endParaRPr>
          </a:p>
          <a:p>
            <a:pPr marL="285750" indent="-285750">
              <a:buFont typeface="Wingdings" panose="05000000000000000000" pitchFamily="2" charset="2"/>
              <a:buChar char="§"/>
            </a:pPr>
            <a:r>
              <a:rPr lang="en-US" dirty="0">
                <a:latin typeface="+mj-lt"/>
              </a:rPr>
              <a:t>Many executives at PSPC RPS, such as DGs </a:t>
            </a:r>
            <a:r>
              <a:rPr lang="en-US" b="1" dirty="0">
                <a:latin typeface="+mj-lt"/>
              </a:rPr>
              <a:t>(EX-03)</a:t>
            </a:r>
            <a:r>
              <a:rPr lang="en-US" dirty="0">
                <a:latin typeface="+mj-lt"/>
              </a:rPr>
              <a:t>, AADMs </a:t>
            </a:r>
            <a:r>
              <a:rPr lang="en-US" b="1" dirty="0">
                <a:latin typeface="+mj-lt"/>
              </a:rPr>
              <a:t>(EX-04) </a:t>
            </a:r>
            <a:r>
              <a:rPr lang="en-US" dirty="0">
                <a:latin typeface="+mj-lt"/>
              </a:rPr>
              <a:t>and ADM </a:t>
            </a:r>
            <a:r>
              <a:rPr lang="en-US" b="1" dirty="0">
                <a:latin typeface="+mj-lt"/>
              </a:rPr>
              <a:t>(EX-05)</a:t>
            </a:r>
            <a:r>
              <a:rPr lang="en-US" dirty="0">
                <a:latin typeface="+mj-lt"/>
              </a:rPr>
              <a:t>,</a:t>
            </a:r>
            <a:r>
              <a:rPr lang="en-US" b="1" dirty="0">
                <a:latin typeface="+mj-lt"/>
              </a:rPr>
              <a:t> </a:t>
            </a:r>
            <a:r>
              <a:rPr lang="en-US" dirty="0">
                <a:latin typeface="+mj-lt"/>
              </a:rPr>
              <a:t>are now successfully working in </a:t>
            </a:r>
            <a:r>
              <a:rPr lang="en-US" dirty="0" err="1">
                <a:latin typeface="+mj-lt"/>
              </a:rPr>
              <a:t>GCworkplace</a:t>
            </a:r>
            <a:r>
              <a:rPr lang="en-US" dirty="0">
                <a:latin typeface="+mj-lt"/>
              </a:rPr>
              <a:t> environments at Place du Portage where they have no assigned enclosed offices.</a:t>
            </a:r>
          </a:p>
          <a:p>
            <a:pPr marL="285750" indent="-285750">
              <a:buFont typeface="Wingdings" panose="05000000000000000000" pitchFamily="2" charset="2"/>
              <a:buChar char="§"/>
            </a:pPr>
            <a:endParaRPr lang="en-US" dirty="0">
              <a:latin typeface="+mj-lt"/>
            </a:endParaRPr>
          </a:p>
          <a:p>
            <a:pPr marL="285750" indent="-285750">
              <a:buFont typeface="Wingdings" panose="05000000000000000000" pitchFamily="2" charset="2"/>
              <a:buChar char="§"/>
            </a:pPr>
            <a:r>
              <a:rPr lang="en-US" dirty="0">
                <a:latin typeface="+mj-lt"/>
              </a:rPr>
              <a:t>Providing a variety of </a:t>
            </a:r>
            <a:r>
              <a:rPr lang="en-US" dirty="0" err="1">
                <a:latin typeface="+mj-lt"/>
              </a:rPr>
              <a:t>workpoint</a:t>
            </a:r>
            <a:r>
              <a:rPr lang="en-US" dirty="0">
                <a:latin typeface="+mj-lt"/>
              </a:rPr>
              <a:t> types, zoned by noise level, allows users to self-select the </a:t>
            </a:r>
            <a:r>
              <a:rPr lang="en-US" dirty="0" err="1">
                <a:latin typeface="+mj-lt"/>
              </a:rPr>
              <a:t>workpoing</a:t>
            </a:r>
            <a:r>
              <a:rPr lang="en-US" dirty="0">
                <a:latin typeface="+mj-lt"/>
              </a:rPr>
              <a:t> type in the zone that best supports their specific task, their personal preferences and abilities, as well as their current state of mind. For some, focusing requires visual and acoustical privacy, others prefer constant ambient noise  and being around the ‘hustle and bustle’ and for some it’s anywhere in between and changes every day.</a:t>
            </a:r>
          </a:p>
          <a:p>
            <a:endParaRPr lang="en-US" dirty="0"/>
          </a:p>
          <a:p>
            <a:endParaRPr lang="en-CA" dirty="0">
              <a:latin typeface="Calibri" panose="020F0502020204030204" pitchFamily="34" charset="0"/>
              <a:ea typeface="Calibri" panose="020F0502020204030204" pitchFamily="34" charset="0"/>
            </a:endParaRPr>
          </a:p>
        </p:txBody>
      </p:sp>
      <p:sp>
        <p:nvSpPr>
          <p:cNvPr id="9" name="Freeform 8" descr="Sitemap Icon"/>
          <p:cNvSpPr>
            <a:spLocks/>
          </p:cNvSpPr>
          <p:nvPr/>
        </p:nvSpPr>
        <p:spPr bwMode="auto">
          <a:xfrm>
            <a:off x="4845676" y="5021440"/>
            <a:ext cx="2332510" cy="1023381"/>
          </a:xfrm>
          <a:custGeom>
            <a:avLst/>
            <a:gdLst>
              <a:gd name="T0" fmla="*/ 495 w 523"/>
              <a:gd name="T1" fmla="*/ 299 h 448"/>
              <a:gd name="T2" fmla="*/ 467 w 523"/>
              <a:gd name="T3" fmla="*/ 243 h 448"/>
              <a:gd name="T4" fmla="*/ 429 w 523"/>
              <a:gd name="T5" fmla="*/ 205 h 448"/>
              <a:gd name="T6" fmla="*/ 280 w 523"/>
              <a:gd name="T7" fmla="*/ 150 h 448"/>
              <a:gd name="T8" fmla="*/ 328 w 523"/>
              <a:gd name="T9" fmla="*/ 141 h 448"/>
              <a:gd name="T10" fmla="*/ 336 w 523"/>
              <a:gd name="T11" fmla="*/ 28 h 448"/>
              <a:gd name="T12" fmla="*/ 308 w 523"/>
              <a:gd name="T13" fmla="*/ 0 h 448"/>
              <a:gd name="T14" fmla="*/ 195 w 523"/>
              <a:gd name="T15" fmla="*/ 8 h 448"/>
              <a:gd name="T16" fmla="*/ 187 w 523"/>
              <a:gd name="T17" fmla="*/ 122 h 448"/>
              <a:gd name="T18" fmla="*/ 215 w 523"/>
              <a:gd name="T19" fmla="*/ 150 h 448"/>
              <a:gd name="T20" fmla="*/ 243 w 523"/>
              <a:gd name="T21" fmla="*/ 205 h 448"/>
              <a:gd name="T22" fmla="*/ 67 w 523"/>
              <a:gd name="T23" fmla="*/ 217 h 448"/>
              <a:gd name="T24" fmla="*/ 56 w 523"/>
              <a:gd name="T25" fmla="*/ 299 h 448"/>
              <a:gd name="T26" fmla="*/ 8 w 523"/>
              <a:gd name="T27" fmla="*/ 307 h 448"/>
              <a:gd name="T28" fmla="*/ 0 w 523"/>
              <a:gd name="T29" fmla="*/ 420 h 448"/>
              <a:gd name="T30" fmla="*/ 28 w 523"/>
              <a:gd name="T31" fmla="*/ 448 h 448"/>
              <a:gd name="T32" fmla="*/ 141 w 523"/>
              <a:gd name="T33" fmla="*/ 440 h 448"/>
              <a:gd name="T34" fmla="*/ 149 w 523"/>
              <a:gd name="T35" fmla="*/ 327 h 448"/>
              <a:gd name="T36" fmla="*/ 121 w 523"/>
              <a:gd name="T37" fmla="*/ 299 h 448"/>
              <a:gd name="T38" fmla="*/ 93 w 523"/>
              <a:gd name="T39" fmla="*/ 243 h 448"/>
              <a:gd name="T40" fmla="*/ 243 w 523"/>
              <a:gd name="T41" fmla="*/ 299 h 448"/>
              <a:gd name="T42" fmla="*/ 195 w 523"/>
              <a:gd name="T43" fmla="*/ 307 h 448"/>
              <a:gd name="T44" fmla="*/ 187 w 523"/>
              <a:gd name="T45" fmla="*/ 420 h 448"/>
              <a:gd name="T46" fmla="*/ 215 w 523"/>
              <a:gd name="T47" fmla="*/ 448 h 448"/>
              <a:gd name="T48" fmla="*/ 328 w 523"/>
              <a:gd name="T49" fmla="*/ 440 h 448"/>
              <a:gd name="T50" fmla="*/ 336 w 523"/>
              <a:gd name="T51" fmla="*/ 327 h 448"/>
              <a:gd name="T52" fmla="*/ 308 w 523"/>
              <a:gd name="T53" fmla="*/ 299 h 448"/>
              <a:gd name="T54" fmla="*/ 280 w 523"/>
              <a:gd name="T55" fmla="*/ 243 h 448"/>
              <a:gd name="T56" fmla="*/ 429 w 523"/>
              <a:gd name="T57" fmla="*/ 299 h 448"/>
              <a:gd name="T58" fmla="*/ 381 w 523"/>
              <a:gd name="T59" fmla="*/ 307 h 448"/>
              <a:gd name="T60" fmla="*/ 373 w 523"/>
              <a:gd name="T61" fmla="*/ 420 h 448"/>
              <a:gd name="T62" fmla="*/ 401 w 523"/>
              <a:gd name="T63" fmla="*/ 448 h 448"/>
              <a:gd name="T64" fmla="*/ 514 w 523"/>
              <a:gd name="T65" fmla="*/ 440 h 448"/>
              <a:gd name="T66" fmla="*/ 523 w 523"/>
              <a:gd name="T67" fmla="*/ 32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3" h="448">
                <a:moveTo>
                  <a:pt x="514" y="307"/>
                </a:moveTo>
                <a:cubicBezTo>
                  <a:pt x="509" y="301"/>
                  <a:pt x="502" y="299"/>
                  <a:pt x="495" y="299"/>
                </a:cubicBezTo>
                <a:cubicBezTo>
                  <a:pt x="467" y="299"/>
                  <a:pt x="467" y="299"/>
                  <a:pt x="467" y="299"/>
                </a:cubicBezTo>
                <a:cubicBezTo>
                  <a:pt x="467" y="243"/>
                  <a:pt x="467" y="243"/>
                  <a:pt x="467" y="243"/>
                </a:cubicBezTo>
                <a:cubicBezTo>
                  <a:pt x="467" y="233"/>
                  <a:pt x="463" y="224"/>
                  <a:pt x="455" y="217"/>
                </a:cubicBezTo>
                <a:cubicBezTo>
                  <a:pt x="448" y="209"/>
                  <a:pt x="439" y="205"/>
                  <a:pt x="429" y="205"/>
                </a:cubicBezTo>
                <a:cubicBezTo>
                  <a:pt x="280" y="205"/>
                  <a:pt x="280" y="205"/>
                  <a:pt x="280" y="205"/>
                </a:cubicBezTo>
                <a:cubicBezTo>
                  <a:pt x="280" y="150"/>
                  <a:pt x="280" y="150"/>
                  <a:pt x="280" y="150"/>
                </a:cubicBezTo>
                <a:cubicBezTo>
                  <a:pt x="308" y="150"/>
                  <a:pt x="308" y="150"/>
                  <a:pt x="308" y="150"/>
                </a:cubicBezTo>
                <a:cubicBezTo>
                  <a:pt x="316" y="150"/>
                  <a:pt x="322" y="147"/>
                  <a:pt x="328" y="141"/>
                </a:cubicBezTo>
                <a:cubicBezTo>
                  <a:pt x="333" y="136"/>
                  <a:pt x="336" y="129"/>
                  <a:pt x="336" y="122"/>
                </a:cubicBezTo>
                <a:cubicBezTo>
                  <a:pt x="336" y="28"/>
                  <a:pt x="336" y="28"/>
                  <a:pt x="336" y="28"/>
                </a:cubicBezTo>
                <a:cubicBezTo>
                  <a:pt x="336" y="21"/>
                  <a:pt x="333" y="14"/>
                  <a:pt x="328" y="8"/>
                </a:cubicBezTo>
                <a:cubicBezTo>
                  <a:pt x="322" y="3"/>
                  <a:pt x="316" y="0"/>
                  <a:pt x="308" y="0"/>
                </a:cubicBezTo>
                <a:cubicBezTo>
                  <a:pt x="215" y="0"/>
                  <a:pt x="215" y="0"/>
                  <a:pt x="215" y="0"/>
                </a:cubicBezTo>
                <a:cubicBezTo>
                  <a:pt x="207" y="0"/>
                  <a:pt x="200" y="3"/>
                  <a:pt x="195" y="8"/>
                </a:cubicBezTo>
                <a:cubicBezTo>
                  <a:pt x="189" y="14"/>
                  <a:pt x="187" y="21"/>
                  <a:pt x="187" y="28"/>
                </a:cubicBezTo>
                <a:cubicBezTo>
                  <a:pt x="187" y="122"/>
                  <a:pt x="187" y="122"/>
                  <a:pt x="187" y="122"/>
                </a:cubicBezTo>
                <a:cubicBezTo>
                  <a:pt x="187" y="129"/>
                  <a:pt x="189" y="136"/>
                  <a:pt x="195" y="141"/>
                </a:cubicBezTo>
                <a:cubicBezTo>
                  <a:pt x="200" y="147"/>
                  <a:pt x="207" y="150"/>
                  <a:pt x="215" y="150"/>
                </a:cubicBezTo>
                <a:cubicBezTo>
                  <a:pt x="243" y="150"/>
                  <a:pt x="243" y="150"/>
                  <a:pt x="243" y="150"/>
                </a:cubicBezTo>
                <a:cubicBezTo>
                  <a:pt x="243" y="205"/>
                  <a:pt x="243" y="205"/>
                  <a:pt x="243" y="205"/>
                </a:cubicBezTo>
                <a:cubicBezTo>
                  <a:pt x="93" y="205"/>
                  <a:pt x="93" y="205"/>
                  <a:pt x="93" y="205"/>
                </a:cubicBezTo>
                <a:cubicBezTo>
                  <a:pt x="83" y="205"/>
                  <a:pt x="75" y="209"/>
                  <a:pt x="67" y="217"/>
                </a:cubicBezTo>
                <a:cubicBezTo>
                  <a:pt x="60" y="224"/>
                  <a:pt x="56" y="233"/>
                  <a:pt x="56" y="243"/>
                </a:cubicBezTo>
                <a:cubicBezTo>
                  <a:pt x="56" y="299"/>
                  <a:pt x="56" y="299"/>
                  <a:pt x="56" y="299"/>
                </a:cubicBezTo>
                <a:cubicBezTo>
                  <a:pt x="28" y="299"/>
                  <a:pt x="28" y="299"/>
                  <a:pt x="28" y="299"/>
                </a:cubicBezTo>
                <a:cubicBezTo>
                  <a:pt x="20" y="299"/>
                  <a:pt x="14" y="301"/>
                  <a:pt x="8" y="307"/>
                </a:cubicBezTo>
                <a:cubicBezTo>
                  <a:pt x="3" y="312"/>
                  <a:pt x="0" y="319"/>
                  <a:pt x="0" y="327"/>
                </a:cubicBezTo>
                <a:cubicBezTo>
                  <a:pt x="0" y="420"/>
                  <a:pt x="0" y="420"/>
                  <a:pt x="0" y="420"/>
                </a:cubicBezTo>
                <a:cubicBezTo>
                  <a:pt x="0" y="428"/>
                  <a:pt x="3" y="434"/>
                  <a:pt x="8" y="440"/>
                </a:cubicBezTo>
                <a:cubicBezTo>
                  <a:pt x="14" y="445"/>
                  <a:pt x="20" y="448"/>
                  <a:pt x="28" y="448"/>
                </a:cubicBezTo>
                <a:cubicBezTo>
                  <a:pt x="121" y="448"/>
                  <a:pt x="121" y="448"/>
                  <a:pt x="121" y="448"/>
                </a:cubicBezTo>
                <a:cubicBezTo>
                  <a:pt x="129" y="448"/>
                  <a:pt x="136" y="445"/>
                  <a:pt x="141" y="440"/>
                </a:cubicBezTo>
                <a:cubicBezTo>
                  <a:pt x="147" y="434"/>
                  <a:pt x="149" y="428"/>
                  <a:pt x="149" y="420"/>
                </a:cubicBezTo>
                <a:cubicBezTo>
                  <a:pt x="149" y="327"/>
                  <a:pt x="149" y="327"/>
                  <a:pt x="149" y="327"/>
                </a:cubicBezTo>
                <a:cubicBezTo>
                  <a:pt x="149" y="319"/>
                  <a:pt x="147" y="312"/>
                  <a:pt x="141" y="307"/>
                </a:cubicBezTo>
                <a:cubicBezTo>
                  <a:pt x="136" y="301"/>
                  <a:pt x="129" y="299"/>
                  <a:pt x="121" y="299"/>
                </a:cubicBezTo>
                <a:cubicBezTo>
                  <a:pt x="93" y="299"/>
                  <a:pt x="93" y="299"/>
                  <a:pt x="93" y="299"/>
                </a:cubicBezTo>
                <a:cubicBezTo>
                  <a:pt x="93" y="243"/>
                  <a:pt x="93" y="243"/>
                  <a:pt x="93" y="243"/>
                </a:cubicBezTo>
                <a:cubicBezTo>
                  <a:pt x="243" y="243"/>
                  <a:pt x="243" y="243"/>
                  <a:pt x="243" y="243"/>
                </a:cubicBezTo>
                <a:cubicBezTo>
                  <a:pt x="243" y="299"/>
                  <a:pt x="243" y="299"/>
                  <a:pt x="243" y="299"/>
                </a:cubicBezTo>
                <a:cubicBezTo>
                  <a:pt x="215" y="299"/>
                  <a:pt x="215" y="299"/>
                  <a:pt x="215" y="299"/>
                </a:cubicBezTo>
                <a:cubicBezTo>
                  <a:pt x="207" y="299"/>
                  <a:pt x="200" y="301"/>
                  <a:pt x="195" y="307"/>
                </a:cubicBezTo>
                <a:cubicBezTo>
                  <a:pt x="189" y="312"/>
                  <a:pt x="187" y="319"/>
                  <a:pt x="187" y="327"/>
                </a:cubicBezTo>
                <a:cubicBezTo>
                  <a:pt x="187" y="420"/>
                  <a:pt x="187" y="420"/>
                  <a:pt x="187" y="420"/>
                </a:cubicBezTo>
                <a:cubicBezTo>
                  <a:pt x="187" y="428"/>
                  <a:pt x="189" y="434"/>
                  <a:pt x="195" y="440"/>
                </a:cubicBezTo>
                <a:cubicBezTo>
                  <a:pt x="200" y="445"/>
                  <a:pt x="207" y="448"/>
                  <a:pt x="215" y="448"/>
                </a:cubicBezTo>
                <a:cubicBezTo>
                  <a:pt x="308" y="448"/>
                  <a:pt x="308" y="448"/>
                  <a:pt x="308" y="448"/>
                </a:cubicBezTo>
                <a:cubicBezTo>
                  <a:pt x="316" y="448"/>
                  <a:pt x="322" y="445"/>
                  <a:pt x="328" y="440"/>
                </a:cubicBezTo>
                <a:cubicBezTo>
                  <a:pt x="333" y="434"/>
                  <a:pt x="336" y="428"/>
                  <a:pt x="336" y="420"/>
                </a:cubicBezTo>
                <a:cubicBezTo>
                  <a:pt x="336" y="327"/>
                  <a:pt x="336" y="327"/>
                  <a:pt x="336" y="327"/>
                </a:cubicBezTo>
                <a:cubicBezTo>
                  <a:pt x="336" y="319"/>
                  <a:pt x="333" y="312"/>
                  <a:pt x="328" y="307"/>
                </a:cubicBezTo>
                <a:cubicBezTo>
                  <a:pt x="322" y="301"/>
                  <a:pt x="316" y="299"/>
                  <a:pt x="308" y="299"/>
                </a:cubicBezTo>
                <a:cubicBezTo>
                  <a:pt x="280" y="299"/>
                  <a:pt x="280" y="299"/>
                  <a:pt x="280" y="299"/>
                </a:cubicBezTo>
                <a:cubicBezTo>
                  <a:pt x="280" y="243"/>
                  <a:pt x="280" y="243"/>
                  <a:pt x="280" y="243"/>
                </a:cubicBezTo>
                <a:cubicBezTo>
                  <a:pt x="429" y="243"/>
                  <a:pt x="429" y="243"/>
                  <a:pt x="429" y="243"/>
                </a:cubicBezTo>
                <a:cubicBezTo>
                  <a:pt x="429" y="299"/>
                  <a:pt x="429" y="299"/>
                  <a:pt x="429" y="299"/>
                </a:cubicBezTo>
                <a:cubicBezTo>
                  <a:pt x="401" y="299"/>
                  <a:pt x="401" y="299"/>
                  <a:pt x="401" y="299"/>
                </a:cubicBezTo>
                <a:cubicBezTo>
                  <a:pt x="393" y="299"/>
                  <a:pt x="387" y="301"/>
                  <a:pt x="381" y="307"/>
                </a:cubicBezTo>
                <a:cubicBezTo>
                  <a:pt x="376" y="312"/>
                  <a:pt x="373" y="319"/>
                  <a:pt x="373" y="327"/>
                </a:cubicBezTo>
                <a:cubicBezTo>
                  <a:pt x="373" y="420"/>
                  <a:pt x="373" y="420"/>
                  <a:pt x="373" y="420"/>
                </a:cubicBezTo>
                <a:cubicBezTo>
                  <a:pt x="373" y="428"/>
                  <a:pt x="376" y="434"/>
                  <a:pt x="381" y="440"/>
                </a:cubicBezTo>
                <a:cubicBezTo>
                  <a:pt x="387" y="445"/>
                  <a:pt x="393" y="448"/>
                  <a:pt x="401" y="448"/>
                </a:cubicBezTo>
                <a:cubicBezTo>
                  <a:pt x="495" y="448"/>
                  <a:pt x="495" y="448"/>
                  <a:pt x="495" y="448"/>
                </a:cubicBezTo>
                <a:cubicBezTo>
                  <a:pt x="502" y="448"/>
                  <a:pt x="509" y="445"/>
                  <a:pt x="514" y="440"/>
                </a:cubicBezTo>
                <a:cubicBezTo>
                  <a:pt x="520" y="434"/>
                  <a:pt x="523" y="428"/>
                  <a:pt x="523" y="420"/>
                </a:cubicBezTo>
                <a:cubicBezTo>
                  <a:pt x="523" y="327"/>
                  <a:pt x="523" y="327"/>
                  <a:pt x="523" y="327"/>
                </a:cubicBezTo>
                <a:cubicBezTo>
                  <a:pt x="523" y="319"/>
                  <a:pt x="520" y="312"/>
                  <a:pt x="514" y="30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43834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Employee </a:t>
            </a:r>
            <a:r>
              <a:rPr lang="en-CA" dirty="0"/>
              <a:t>w</a:t>
            </a:r>
            <a:r>
              <a:rPr lang="en-CA"/>
              <a:t>ellbeing</a:t>
            </a:r>
            <a:endParaRPr lang="en-CA" dirty="0"/>
          </a:p>
        </p:txBody>
      </p:sp>
      <p:sp>
        <p:nvSpPr>
          <p:cNvPr id="6" name="Rectangle 5"/>
          <p:cNvSpPr/>
          <p:nvPr/>
        </p:nvSpPr>
        <p:spPr>
          <a:xfrm>
            <a:off x="371871" y="1527360"/>
            <a:ext cx="11280120" cy="3693319"/>
          </a:xfrm>
          <a:prstGeom prst="rect">
            <a:avLst/>
          </a:prstGeom>
        </p:spPr>
        <p:txBody>
          <a:bodyPr wrap="square">
            <a:spAutoFit/>
          </a:bodyPr>
          <a:lstStyle/>
          <a:p>
            <a:pPr marL="285750" indent="-285750">
              <a:buFont typeface="Wingdings" panose="05000000000000000000" pitchFamily="2" charset="2"/>
              <a:buChar char="§"/>
            </a:pPr>
            <a:r>
              <a:rPr lang="en-CA" dirty="0">
                <a:solidFill>
                  <a:srgbClr val="000000"/>
                </a:solidFill>
                <a:latin typeface="+mj-lt"/>
              </a:rPr>
              <a:t>The variety of </a:t>
            </a:r>
            <a:r>
              <a:rPr lang="en-CA" dirty="0" err="1">
                <a:solidFill>
                  <a:srgbClr val="000000"/>
                </a:solidFill>
                <a:latin typeface="+mj-lt"/>
              </a:rPr>
              <a:t>workpoints</a:t>
            </a:r>
            <a:r>
              <a:rPr lang="en-CA" dirty="0">
                <a:solidFill>
                  <a:srgbClr val="000000"/>
                </a:solidFill>
                <a:latin typeface="+mj-lt"/>
              </a:rPr>
              <a:t> and the ability to chose a preferred setting empowers employees and provides control over their work experience. This empowerment has shown to contribute to productivity and wellbeing in the workplace.</a:t>
            </a:r>
          </a:p>
          <a:p>
            <a:endParaRPr lang="en-CA" dirty="0">
              <a:solidFill>
                <a:srgbClr val="000000"/>
              </a:solidFill>
              <a:latin typeface="+mj-lt"/>
            </a:endParaRPr>
          </a:p>
          <a:p>
            <a:pPr marL="285750" indent="-285750">
              <a:buFont typeface="Wingdings" panose="05000000000000000000" pitchFamily="2" charset="2"/>
              <a:buChar char="§"/>
            </a:pPr>
            <a:r>
              <a:rPr lang="en-CA" dirty="0">
                <a:solidFill>
                  <a:srgbClr val="000000"/>
                </a:solidFill>
                <a:latin typeface="+mj-lt"/>
              </a:rPr>
              <a:t>Allowing employees the choice of </a:t>
            </a:r>
            <a:r>
              <a:rPr lang="en-CA" dirty="0" err="1">
                <a:solidFill>
                  <a:srgbClr val="000000"/>
                </a:solidFill>
                <a:latin typeface="+mj-lt"/>
              </a:rPr>
              <a:t>workpoint</a:t>
            </a:r>
            <a:r>
              <a:rPr lang="en-CA" dirty="0">
                <a:solidFill>
                  <a:srgbClr val="000000"/>
                </a:solidFill>
                <a:latin typeface="+mj-lt"/>
              </a:rPr>
              <a:t> can also alleviate stress and stigma pertaining to special needs or preferences.</a:t>
            </a:r>
          </a:p>
          <a:p>
            <a:endParaRPr lang="en-CA" dirty="0">
              <a:solidFill>
                <a:srgbClr val="000000"/>
              </a:solidFill>
              <a:latin typeface="+mj-lt"/>
            </a:endParaRPr>
          </a:p>
          <a:p>
            <a:pPr marL="285750" indent="-285750">
              <a:buFont typeface="Wingdings" panose="05000000000000000000" pitchFamily="2" charset="2"/>
              <a:buChar char="§"/>
            </a:pPr>
            <a:r>
              <a:rPr lang="en-CA" dirty="0">
                <a:solidFill>
                  <a:srgbClr val="000000"/>
                </a:solidFill>
                <a:latin typeface="+mj-lt"/>
              </a:rPr>
              <a:t>The type of </a:t>
            </a:r>
            <a:r>
              <a:rPr lang="en-CA" dirty="0" err="1">
                <a:solidFill>
                  <a:srgbClr val="000000"/>
                </a:solidFill>
                <a:latin typeface="+mj-lt"/>
              </a:rPr>
              <a:t>workpoint</a:t>
            </a:r>
            <a:r>
              <a:rPr lang="en-CA" dirty="0">
                <a:solidFill>
                  <a:srgbClr val="000000"/>
                </a:solidFill>
                <a:latin typeface="+mj-lt"/>
              </a:rPr>
              <a:t> and the work zone an employee chooses send a signal to colleagues about the level of focus he or she requires, which can alleviate stress and disruptions. </a:t>
            </a:r>
          </a:p>
          <a:p>
            <a:endParaRPr lang="en-CA" dirty="0">
              <a:solidFill>
                <a:srgbClr val="000000"/>
              </a:solidFill>
              <a:latin typeface="+mj-lt"/>
            </a:endParaRPr>
          </a:p>
          <a:p>
            <a:pPr marL="285750" indent="-285750">
              <a:buFont typeface="Wingdings" panose="05000000000000000000" pitchFamily="2" charset="2"/>
              <a:buChar char="§"/>
            </a:pPr>
            <a:r>
              <a:rPr lang="en-CA" dirty="0">
                <a:latin typeface="+mj-lt"/>
                <a:ea typeface="Times New Roman" panose="02020603050405020304" pitchFamily="18" charset="0"/>
                <a:cs typeface="Times New Roman" panose="02020603050405020304" pitchFamily="18" charset="0"/>
              </a:rPr>
              <a:t>As both </a:t>
            </a:r>
            <a:r>
              <a:rPr lang="en-CA" b="1" dirty="0">
                <a:latin typeface="+mj-lt"/>
                <a:ea typeface="Times New Roman" panose="02020603050405020304" pitchFamily="18" charset="0"/>
                <a:cs typeface="Times New Roman" panose="02020603050405020304" pitchFamily="18" charset="0"/>
              </a:rPr>
              <a:t>mental and physical health </a:t>
            </a:r>
            <a:r>
              <a:rPr lang="en-CA" dirty="0">
                <a:latin typeface="+mj-lt"/>
                <a:ea typeface="Times New Roman" panose="02020603050405020304" pitchFamily="18" charset="0"/>
                <a:cs typeface="Times New Roman" panose="02020603050405020304" pitchFamily="18" charset="0"/>
              </a:rPr>
              <a:t>are important topics for the Government of Canada, a well-designed and comfortable workplace that encourages social connections, provides places of respite and opportunities to choose the best work environment, is a positive step toward keeping employees mentally and physically healthy. </a:t>
            </a:r>
          </a:p>
          <a:p>
            <a:pPr marL="285750" indent="-285750">
              <a:buFont typeface="Wingdings" panose="05000000000000000000" pitchFamily="2" charset="2"/>
              <a:buChar char="§"/>
            </a:pPr>
            <a:endParaRPr lang="en-CA" dirty="0">
              <a:solidFill>
                <a:srgbClr val="000000"/>
              </a:solidFill>
              <a:latin typeface="+mj-lt"/>
            </a:endParaRPr>
          </a:p>
        </p:txBody>
      </p:sp>
      <p:sp>
        <p:nvSpPr>
          <p:cNvPr id="4" name="Freeform 3" descr="Child Icon"/>
          <p:cNvSpPr>
            <a:spLocks noEditPoints="1"/>
          </p:cNvSpPr>
          <p:nvPr/>
        </p:nvSpPr>
        <p:spPr bwMode="auto">
          <a:xfrm>
            <a:off x="7129887" y="4925573"/>
            <a:ext cx="1076409" cy="1512789"/>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54987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Government of Canada priorities‒Inclusivity and accessibility</a:t>
            </a:r>
          </a:p>
        </p:txBody>
      </p:sp>
      <p:sp>
        <p:nvSpPr>
          <p:cNvPr id="5" name="Rectangle 4"/>
          <p:cNvSpPr/>
          <p:nvPr/>
        </p:nvSpPr>
        <p:spPr>
          <a:xfrm>
            <a:off x="508759" y="1502582"/>
            <a:ext cx="11228439" cy="3693319"/>
          </a:xfrm>
          <a:prstGeom prst="rect">
            <a:avLst/>
          </a:prstGeom>
        </p:spPr>
        <p:txBody>
          <a:bodyPr wrap="square">
            <a:spAutoFit/>
          </a:bodyPr>
          <a:lstStyle/>
          <a:p>
            <a:pPr marL="285750" indent="-285750">
              <a:buFont typeface="Wingdings" panose="05000000000000000000" pitchFamily="2" charset="2"/>
              <a:buChar char="§"/>
            </a:pPr>
            <a:r>
              <a:rPr lang="en-US" dirty="0">
                <a:latin typeface="+mj-lt"/>
                <a:ea typeface="Calibri" panose="020F0502020204030204" pitchFamily="34" charset="0"/>
              </a:rPr>
              <a:t>PSPC AMWS produced a </a:t>
            </a:r>
            <a:r>
              <a:rPr lang="en-US" b="1" dirty="0">
                <a:latin typeface="+mj-lt"/>
                <a:ea typeface="Calibri" panose="020F0502020204030204" pitchFamily="34" charset="0"/>
              </a:rPr>
              <a:t>GBA+ on the </a:t>
            </a:r>
            <a:r>
              <a:rPr lang="en-US" b="1" dirty="0" err="1">
                <a:latin typeface="+mj-lt"/>
                <a:ea typeface="Calibri" panose="020F0502020204030204" pitchFamily="34" charset="0"/>
              </a:rPr>
              <a:t>GCworkplace</a:t>
            </a:r>
            <a:r>
              <a:rPr lang="en-US" b="1" dirty="0">
                <a:latin typeface="+mj-lt"/>
                <a:ea typeface="Calibri" panose="020F0502020204030204" pitchFamily="34" charset="0"/>
              </a:rPr>
              <a:t> design </a:t>
            </a:r>
            <a:r>
              <a:rPr lang="en-US">
                <a:latin typeface="+mj-lt"/>
                <a:ea typeface="Calibri" panose="020F0502020204030204" pitchFamily="34" charset="0"/>
              </a:rPr>
              <a:t>in August </a:t>
            </a:r>
            <a:r>
              <a:rPr lang="en-US" dirty="0">
                <a:latin typeface="+mj-lt"/>
                <a:ea typeface="Calibri" panose="020F0502020204030204" pitchFamily="34" charset="0"/>
              </a:rPr>
              <a:t>2019. (Full report can be shared)</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dirty="0" err="1">
                <a:latin typeface="+mj-lt"/>
                <a:ea typeface="Calibri" panose="020F0502020204030204" pitchFamily="34" charset="0"/>
              </a:rPr>
              <a:t>GCworkplace</a:t>
            </a:r>
            <a:r>
              <a:rPr lang="en-US" dirty="0">
                <a:latin typeface="+mj-lt"/>
                <a:ea typeface="Calibri" panose="020F0502020204030204" pitchFamily="34" charset="0"/>
              </a:rPr>
              <a:t> </a:t>
            </a:r>
            <a:r>
              <a:rPr lang="en-CA" dirty="0">
                <a:latin typeface="+mj-lt"/>
                <a:ea typeface="Calibri" panose="020F0502020204030204" pitchFamily="34" charset="0"/>
              </a:rPr>
              <a:t>provides users with </a:t>
            </a:r>
            <a:r>
              <a:rPr lang="en-CA" b="1" dirty="0">
                <a:latin typeface="+mj-lt"/>
                <a:ea typeface="Calibri" panose="020F0502020204030204" pitchFamily="34" charset="0"/>
              </a:rPr>
              <a:t>full control </a:t>
            </a:r>
            <a:r>
              <a:rPr lang="en-CA" dirty="0">
                <a:latin typeface="+mj-lt"/>
                <a:ea typeface="Calibri" panose="020F0502020204030204" pitchFamily="34" charset="0"/>
              </a:rPr>
              <a:t>over the work settings that best suit their personal and functional needs. This creates an accessible and inclusive environment while responding to the need for diversity by giving variety and choice.</a:t>
            </a:r>
          </a:p>
          <a:p>
            <a:endParaRPr lang="en-CA" dirty="0">
              <a:latin typeface="+mj-lt"/>
              <a:ea typeface="Calibri" panose="020F0502020204030204" pitchFamily="34" charset="0"/>
            </a:endParaRPr>
          </a:p>
          <a:p>
            <a:pPr marL="285750" indent="-285750">
              <a:buFont typeface="Wingdings" panose="05000000000000000000" pitchFamily="2" charset="2"/>
              <a:buChar char="§"/>
            </a:pPr>
            <a:r>
              <a:rPr lang="en-US" dirty="0">
                <a:latin typeface="+mj-lt"/>
                <a:ea typeface="Calibri" panose="020F0502020204030204" pitchFamily="34" charset="0"/>
              </a:rPr>
              <a:t>Circulation areas can be increased because there is no longer a need to densify the workplace and ensure one dedicated </a:t>
            </a:r>
            <a:r>
              <a:rPr lang="en-US" dirty="0" err="1">
                <a:latin typeface="+mj-lt"/>
                <a:ea typeface="Calibri" panose="020F0502020204030204" pitchFamily="34" charset="0"/>
              </a:rPr>
              <a:t>workpoint</a:t>
            </a:r>
            <a:r>
              <a:rPr lang="en-US" dirty="0">
                <a:latin typeface="+mj-lt"/>
                <a:ea typeface="Calibri" panose="020F0502020204030204" pitchFamily="34" charset="0"/>
              </a:rPr>
              <a:t> per employee regardless of mobility (telework) patterns.  </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b="1" dirty="0">
                <a:latin typeface="+mj-lt"/>
                <a:ea typeface="Calibri" panose="020F0502020204030204" pitchFamily="34" charset="0"/>
              </a:rPr>
              <a:t>Accessibility is a priority </a:t>
            </a:r>
            <a:r>
              <a:rPr lang="en-US" dirty="0">
                <a:latin typeface="+mj-lt"/>
                <a:ea typeface="Calibri" panose="020F0502020204030204" pitchFamily="34" charset="0"/>
              </a:rPr>
              <a:t>for federal workplace design and is embedded in all strategies and specifications of the </a:t>
            </a:r>
            <a:r>
              <a:rPr lang="en-US" dirty="0" err="1">
                <a:latin typeface="+mj-lt"/>
                <a:ea typeface="Calibri" panose="020F0502020204030204" pitchFamily="34" charset="0"/>
              </a:rPr>
              <a:t>GCworkplace</a:t>
            </a:r>
            <a:r>
              <a:rPr lang="en-US" dirty="0">
                <a:latin typeface="+mj-lt"/>
                <a:ea typeface="Calibri" panose="020F0502020204030204" pitchFamily="34" charset="0"/>
              </a:rPr>
              <a:t> Design Guide. The PSPC </a:t>
            </a:r>
            <a:r>
              <a:rPr lang="en-CA" dirty="0">
                <a:latin typeface="+mj-lt"/>
                <a:ea typeface="Calibri" panose="020F0502020204030204" pitchFamily="34" charset="0"/>
              </a:rPr>
              <a:t>Accommodation Management and Workplace Solutions</a:t>
            </a:r>
            <a:r>
              <a:rPr lang="en-US" dirty="0">
                <a:latin typeface="+mj-lt"/>
                <a:ea typeface="Calibri" panose="020F0502020204030204" pitchFamily="34" charset="0"/>
              </a:rPr>
              <a:t> team works closely with the </a:t>
            </a:r>
            <a:r>
              <a:rPr lang="en-US" b="1" dirty="0">
                <a:latin typeface="+mj-lt"/>
                <a:ea typeface="Calibri" panose="020F0502020204030204" pitchFamily="34" charset="0"/>
              </a:rPr>
              <a:t>PSPC RPS Office of Accessibility in the Built Environment</a:t>
            </a:r>
            <a:r>
              <a:rPr lang="en-US" dirty="0">
                <a:latin typeface="+mj-lt"/>
                <a:ea typeface="Calibri" panose="020F0502020204030204" pitchFamily="34" charset="0"/>
              </a:rPr>
              <a:t> in the development and continuous improvement of the </a:t>
            </a:r>
            <a:r>
              <a:rPr lang="en-US" dirty="0" err="1">
                <a:latin typeface="+mj-lt"/>
                <a:ea typeface="Calibri" panose="020F0502020204030204" pitchFamily="34" charset="0"/>
              </a:rPr>
              <a:t>GCworkplace</a:t>
            </a:r>
            <a:r>
              <a:rPr lang="en-US" dirty="0">
                <a:latin typeface="+mj-lt"/>
                <a:ea typeface="Calibri" panose="020F0502020204030204" pitchFamily="34" charset="0"/>
              </a:rPr>
              <a:t> Design Guide.</a:t>
            </a:r>
          </a:p>
        </p:txBody>
      </p:sp>
      <p:sp>
        <p:nvSpPr>
          <p:cNvPr id="4" name="Freeform 3" descr="ListNumbered Icon"/>
          <p:cNvSpPr>
            <a:spLocks noEditPoints="1"/>
          </p:cNvSpPr>
          <p:nvPr/>
        </p:nvSpPr>
        <p:spPr bwMode="auto">
          <a:xfrm>
            <a:off x="8971139" y="4958692"/>
            <a:ext cx="1502040" cy="1505052"/>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12571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DE17-7FAB-5448-801E-C966BFB99157}"/>
              </a:ext>
            </a:extLst>
          </p:cNvPr>
          <p:cNvSpPr>
            <a:spLocks noGrp="1"/>
          </p:cNvSpPr>
          <p:nvPr>
            <p:ph type="title"/>
          </p:nvPr>
        </p:nvSpPr>
        <p:spPr>
          <a:xfrm>
            <a:off x="528638" y="1822564"/>
            <a:ext cx="11775122" cy="1247775"/>
          </a:xfrm>
        </p:spPr>
        <p:txBody>
          <a:bodyPr>
            <a:normAutofit fontScale="90000"/>
          </a:bodyPr>
          <a:lstStyle/>
          <a:p>
            <a:r>
              <a:rPr lang="en-US" dirty="0">
                <a:solidFill>
                  <a:schemeClr val="accent2"/>
                </a:solidFill>
              </a:rPr>
              <a:t>For questions or comments, please write to:</a:t>
            </a:r>
          </a:p>
        </p:txBody>
      </p:sp>
      <p:sp>
        <p:nvSpPr>
          <p:cNvPr id="3" name="Text Placeholder 2">
            <a:extLst>
              <a:ext uri="{FF2B5EF4-FFF2-40B4-BE49-F238E27FC236}">
                <a16:creationId xmlns:a16="http://schemas.microsoft.com/office/drawing/2014/main" id="{C6D758CD-4D3D-8348-BBED-8A1932092D9E}"/>
              </a:ext>
            </a:extLst>
          </p:cNvPr>
          <p:cNvSpPr>
            <a:spLocks noGrp="1"/>
          </p:cNvSpPr>
          <p:nvPr>
            <p:ph type="body" idx="1"/>
          </p:nvPr>
        </p:nvSpPr>
        <p:spPr>
          <a:xfrm>
            <a:off x="528638" y="3342641"/>
            <a:ext cx="10261282" cy="557852"/>
          </a:xfrm>
        </p:spPr>
        <p:txBody>
          <a:bodyPr>
            <a:noAutofit/>
          </a:bodyPr>
          <a:lstStyle/>
          <a:p>
            <a:r>
              <a:rPr lang="en-US" sz="2400" dirty="0">
                <a:solidFill>
                  <a:schemeClr val="tx2"/>
                </a:solidFill>
              </a:rPr>
              <a:t>Accommodation Management and Workplace Solutions</a:t>
            </a:r>
          </a:p>
        </p:txBody>
      </p:sp>
      <p:sp>
        <p:nvSpPr>
          <p:cNvPr id="5" name="Text Placeholder 4">
            <a:extLst>
              <a:ext uri="{FF2B5EF4-FFF2-40B4-BE49-F238E27FC236}">
                <a16:creationId xmlns:a16="http://schemas.microsoft.com/office/drawing/2014/main" id="{5B4362F6-C731-684F-9CCE-2DBAF445A604}"/>
              </a:ext>
            </a:extLst>
          </p:cNvPr>
          <p:cNvSpPr>
            <a:spLocks noGrp="1"/>
          </p:cNvSpPr>
          <p:nvPr>
            <p:ph type="body" sz="half" idx="2"/>
          </p:nvPr>
        </p:nvSpPr>
        <p:spPr>
          <a:xfrm>
            <a:off x="530502" y="3900492"/>
            <a:ext cx="8186778" cy="2229853"/>
          </a:xfrm>
        </p:spPr>
        <p:txBody>
          <a:bodyPr>
            <a:normAutofit/>
          </a:bodyPr>
          <a:lstStyle/>
          <a:p>
            <a:r>
              <a:rPr lang="en-US" sz="1800" dirty="0">
                <a:hlinkClick r:id="rId2"/>
              </a:rPr>
              <a:t>TPSGC.SIMilieudeTravailGC-RPSGCWorkplace.PWGSC@tpsgc-pwgsc.gc.ca</a:t>
            </a:r>
            <a:r>
              <a:rPr lang="en-US" sz="1050" dirty="0"/>
              <a:t> </a:t>
            </a:r>
          </a:p>
        </p:txBody>
      </p:sp>
    </p:spTree>
    <p:extLst>
      <p:ext uri="{BB962C8B-B14F-4D97-AF65-F5344CB8AC3E}">
        <p14:creationId xmlns:p14="http://schemas.microsoft.com/office/powerpoint/2010/main" val="157073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61"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6"/>
          </p:nvPr>
        </p:nvSpPr>
        <p:spPr>
          <a:xfrm>
            <a:off x="576778" y="3178423"/>
            <a:ext cx="8478732" cy="1621662"/>
          </a:xfrm>
        </p:spPr>
        <p:txBody>
          <a:bodyPr>
            <a:noAutofit/>
          </a:bodyPr>
          <a:lstStyle/>
          <a:p>
            <a:pPr>
              <a:lnSpc>
                <a:spcPct val="100000"/>
              </a:lnSpc>
            </a:pPr>
            <a:r>
              <a:rPr lang="en-US" sz="6000" dirty="0">
                <a:solidFill>
                  <a:schemeClr val="accent2"/>
                </a:solidFill>
              </a:rPr>
              <a:t>Common misconceptions</a:t>
            </a: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8408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GCworkplace</a:t>
            </a:r>
            <a:r>
              <a:rPr lang="fr-CA" dirty="0"/>
              <a:t> </a:t>
            </a:r>
            <a:r>
              <a:rPr lang="fr-CA" dirty="0" err="1"/>
              <a:t>is</a:t>
            </a:r>
            <a:r>
              <a:rPr lang="fr-CA" dirty="0"/>
              <a:t> a </a:t>
            </a:r>
            <a:r>
              <a:rPr lang="fr-CA" dirty="0" err="1"/>
              <a:t>space</a:t>
            </a:r>
            <a:r>
              <a:rPr lang="fr-CA" dirty="0"/>
              <a:t> </a:t>
            </a:r>
            <a:r>
              <a:rPr lang="fr-CA" dirty="0" err="1"/>
              <a:t>reduction</a:t>
            </a:r>
            <a:r>
              <a:rPr lang="fr-CA" dirty="0"/>
              <a:t> initiative</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8122110" y="65675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758" y="1676553"/>
            <a:ext cx="10791845" cy="3139321"/>
          </a:xfrm>
          <a:prstGeom prst="rect">
            <a:avLst/>
          </a:prstGeom>
        </p:spPr>
        <p:txBody>
          <a:bodyPr wrap="square">
            <a:spAutoFit/>
          </a:bodyPr>
          <a:lstStyle/>
          <a:p>
            <a:pPr marL="285750" indent="-285750">
              <a:buFont typeface="Wingdings" panose="05000000000000000000" pitchFamily="2" charset="2"/>
              <a:buChar char="ü"/>
            </a:pPr>
            <a:r>
              <a:rPr lang="en-CA" dirty="0">
                <a:latin typeface="+mj-lt"/>
                <a:ea typeface="Calibri" panose="020F0502020204030204" pitchFamily="34" charset="0"/>
              </a:rPr>
              <a:t>The </a:t>
            </a:r>
            <a:r>
              <a:rPr lang="en-CA" b="1" dirty="0">
                <a:latin typeface="+mj-lt"/>
                <a:ea typeface="Calibri" panose="020F0502020204030204" pitchFamily="34" charset="0"/>
              </a:rPr>
              <a:t>Space allocation standards </a:t>
            </a:r>
            <a:r>
              <a:rPr lang="en-CA" dirty="0">
                <a:latin typeface="+mj-lt"/>
                <a:ea typeface="Calibri" panose="020F0502020204030204" pitchFamily="34" charset="0"/>
              </a:rPr>
              <a:t>(which aims to describe the maximum space allocations to be applied when planning, acquiring and monitoring use of office accommodation provided by PSPC to client departments) has not changed; therefore, space is allocated following the same calculations as with the previous standards. </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CA" dirty="0">
                <a:latin typeface="+mj-lt"/>
              </a:rPr>
              <a:t> </a:t>
            </a:r>
            <a:r>
              <a:rPr lang="en-CA" dirty="0" err="1">
                <a:latin typeface="+mj-lt"/>
                <a:ea typeface="Calibri" panose="020F0502020204030204" pitchFamily="34" charset="0"/>
              </a:rPr>
              <a:t>GCworkplace</a:t>
            </a:r>
            <a:r>
              <a:rPr lang="en-CA" dirty="0">
                <a:latin typeface="+mj-lt"/>
                <a:ea typeface="Calibri" panose="020F0502020204030204" pitchFamily="34" charset="0"/>
              </a:rPr>
              <a:t> is not a space reduction initiative, but rather a </a:t>
            </a:r>
            <a:r>
              <a:rPr lang="en-CA" b="1" dirty="0">
                <a:latin typeface="+mj-lt"/>
                <a:ea typeface="Calibri" panose="020F0502020204030204" pitchFamily="34" charset="0"/>
              </a:rPr>
              <a:t>space optimization </a:t>
            </a:r>
            <a:r>
              <a:rPr lang="en-CA" dirty="0">
                <a:latin typeface="+mj-lt"/>
                <a:ea typeface="Calibri" panose="020F0502020204030204" pitchFamily="34" charset="0"/>
              </a:rPr>
              <a:t>solution. </a:t>
            </a:r>
          </a:p>
          <a:p>
            <a:pPr marL="285750" indent="-285750">
              <a:buFont typeface="Wingdings" panose="05000000000000000000" pitchFamily="2" charset="2"/>
              <a:buChar char="ü"/>
            </a:pPr>
            <a:endParaRPr lang="en-CA"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ü"/>
            </a:pPr>
            <a:r>
              <a:rPr lang="en-CA" dirty="0">
                <a:latin typeface="+mj-lt"/>
                <a:cs typeface="Calibri" panose="020F0502020204030204" pitchFamily="34" charset="0"/>
              </a:rPr>
              <a:t>Federal workplaces are occupied at an average of 60% on any day, because employees are away for various reasons. In an unassigned work environment where all employees have equal access to various </a:t>
            </a:r>
            <a:r>
              <a:rPr lang="en-CA" dirty="0" err="1">
                <a:latin typeface="+mj-lt"/>
                <a:cs typeface="Calibri" panose="020F0502020204030204" pitchFamily="34" charset="0"/>
              </a:rPr>
              <a:t>workpoints</a:t>
            </a:r>
            <a:r>
              <a:rPr lang="en-CA" dirty="0">
                <a:latin typeface="+mj-lt"/>
                <a:cs typeface="Calibri" panose="020F0502020204030204" pitchFamily="34" charset="0"/>
              </a:rPr>
              <a:t>, the ratio of individual </a:t>
            </a:r>
            <a:r>
              <a:rPr lang="en-CA" dirty="0" err="1">
                <a:latin typeface="+mj-lt"/>
                <a:cs typeface="Calibri" panose="020F0502020204030204" pitchFamily="34" charset="0"/>
              </a:rPr>
              <a:t>workpoints</a:t>
            </a:r>
            <a:r>
              <a:rPr lang="en-CA" dirty="0">
                <a:latin typeface="+mj-lt"/>
                <a:cs typeface="Calibri" panose="020F0502020204030204" pitchFamily="34" charset="0"/>
              </a:rPr>
              <a:t> can be reduced, therefore allowing for additional amenities that support the type of work performed by its occupants. This translates to a more efficient use of the space as well as provides employees more spaces, and a greater variety from which to accomplish their activities.</a:t>
            </a:r>
          </a:p>
        </p:txBody>
      </p:sp>
      <p:pic>
        <p:nvPicPr>
          <p:cNvPr id="7" name="Picture 6" descr="A modern GCworkplace for the new public service - long description belo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825" y="4740055"/>
            <a:ext cx="3430135" cy="2016979"/>
          </a:xfrm>
          <a:prstGeom prst="rect">
            <a:avLst/>
          </a:prstGeom>
          <a:noFill/>
          <a:ln>
            <a:noFill/>
          </a:ln>
        </p:spPr>
      </p:pic>
    </p:spTree>
    <p:extLst>
      <p:ext uri="{BB962C8B-B14F-4D97-AF65-F5344CB8AC3E}">
        <p14:creationId xmlns:p14="http://schemas.microsoft.com/office/powerpoint/2010/main" val="161987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Telework</a:t>
            </a:r>
            <a:r>
              <a:rPr lang="fr-CA" dirty="0"/>
              <a:t> </a:t>
            </a:r>
            <a:r>
              <a:rPr lang="fr-CA" dirty="0" err="1"/>
              <a:t>is</a:t>
            </a:r>
            <a:r>
              <a:rPr lang="fr-CA" dirty="0"/>
              <a:t> a </a:t>
            </a:r>
            <a:r>
              <a:rPr lang="fr-CA" dirty="0" err="1"/>
              <a:t>requirement</a:t>
            </a:r>
            <a:r>
              <a:rPr lang="fr-CA" dirty="0"/>
              <a:t> of </a:t>
            </a:r>
            <a:r>
              <a:rPr lang="fr-CA" dirty="0" err="1"/>
              <a:t>GCworkplace</a:t>
            </a:r>
            <a:r>
              <a:rPr lang="fr-CA" dirty="0"/>
              <a:t> </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8023788" y="6540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5446" y="1414758"/>
            <a:ext cx="11112970" cy="3970318"/>
          </a:xfrm>
          <a:prstGeom prst="rect">
            <a:avLst/>
          </a:prstGeom>
        </p:spPr>
        <p:txBody>
          <a:bodyPr wrap="square">
            <a:spAutoFit/>
          </a:bodyPr>
          <a:lstStyle/>
          <a:p>
            <a:pPr marL="285750" indent="-285750">
              <a:buFont typeface="Wingdings" panose="05000000000000000000" pitchFamily="2" charset="2"/>
              <a:buChar char="ü"/>
            </a:pPr>
            <a:r>
              <a:rPr lang="en-CA" dirty="0">
                <a:latin typeface="+mj-lt"/>
                <a:ea typeface="Calibri" panose="020F0502020204030204" pitchFamily="34" charset="0"/>
              </a:rPr>
              <a:t>Flexible or remote work forms part of the </a:t>
            </a:r>
            <a:r>
              <a:rPr lang="en-CA" dirty="0" err="1">
                <a:latin typeface="+mj-lt"/>
                <a:ea typeface="Calibri" panose="020F0502020204030204" pitchFamily="34" charset="0"/>
              </a:rPr>
              <a:t>GCworkplace</a:t>
            </a:r>
            <a:r>
              <a:rPr lang="en-CA" dirty="0">
                <a:latin typeface="+mj-lt"/>
                <a:ea typeface="Calibri" panose="020F0502020204030204" pitchFamily="34" charset="0"/>
              </a:rPr>
              <a:t> vision, but it is not a prerequisite for the space to function.</a:t>
            </a:r>
          </a:p>
          <a:p>
            <a:pPr marL="285750" indent="-285750">
              <a:buFont typeface="Wingdings" panose="05000000000000000000" pitchFamily="2" charset="2"/>
              <a:buChar char="ü"/>
            </a:pPr>
            <a:endParaRPr lang="en-CA" dirty="0">
              <a:latin typeface="+mj-lt"/>
              <a:ea typeface="Calibri" panose="020F0502020204030204" pitchFamily="34" charset="0"/>
            </a:endParaRPr>
          </a:p>
          <a:p>
            <a:pPr marL="285750" indent="-285750">
              <a:buFont typeface="Wingdings" panose="05000000000000000000" pitchFamily="2" charset="2"/>
              <a:buChar char="ü"/>
            </a:pPr>
            <a:r>
              <a:rPr lang="en-US" dirty="0" err="1">
                <a:latin typeface="+mj-lt"/>
                <a:ea typeface="Calibri" panose="020F0502020204030204" pitchFamily="34" charset="0"/>
              </a:rPr>
              <a:t>GCworkplace</a:t>
            </a:r>
            <a:r>
              <a:rPr lang="en-US" dirty="0">
                <a:latin typeface="+mj-lt"/>
                <a:ea typeface="Calibri" panose="020F0502020204030204" pitchFamily="34" charset="0"/>
              </a:rPr>
              <a:t> was defined well before the pandemic, when telework was not widely adopted by all organizations. </a:t>
            </a:r>
          </a:p>
          <a:p>
            <a:pPr marL="285750" indent="-285750">
              <a:buFont typeface="Wingdings" panose="05000000000000000000" pitchFamily="2" charset="2"/>
              <a:buChar char="ü"/>
            </a:pPr>
            <a:endParaRPr lang="en-US" dirty="0">
              <a:latin typeface="+mj-lt"/>
              <a:ea typeface="Calibri" panose="020F0502020204030204" pitchFamily="34" charset="0"/>
            </a:endParaRPr>
          </a:p>
          <a:p>
            <a:pPr marL="285750" indent="-285750">
              <a:buFont typeface="Wingdings" panose="05000000000000000000" pitchFamily="2" charset="2"/>
              <a:buChar char="ü"/>
            </a:pPr>
            <a:r>
              <a:rPr lang="en-US" dirty="0">
                <a:latin typeface="+mj-lt"/>
                <a:ea typeface="Calibri" panose="020F0502020204030204" pitchFamily="34" charset="0"/>
              </a:rPr>
              <a:t>Sharing of </a:t>
            </a:r>
            <a:r>
              <a:rPr lang="en-US" dirty="0" err="1">
                <a:latin typeface="+mj-lt"/>
                <a:ea typeface="Calibri" panose="020F0502020204030204" pitchFamily="34" charset="0"/>
              </a:rPr>
              <a:t>workpoints</a:t>
            </a:r>
            <a:r>
              <a:rPr lang="en-US" dirty="0">
                <a:latin typeface="+mj-lt"/>
                <a:ea typeface="Calibri" panose="020F0502020204030204" pitchFamily="34" charset="0"/>
              </a:rPr>
              <a:t>, or an unassigned workplace model is not contingent on telework as the workplace is adequately sized and designed to accommodate all occupants. Sharing </a:t>
            </a:r>
            <a:r>
              <a:rPr lang="en-US" dirty="0" err="1">
                <a:latin typeface="+mj-lt"/>
                <a:ea typeface="Calibri" panose="020F0502020204030204" pitchFamily="34" charset="0"/>
              </a:rPr>
              <a:t>workpoints</a:t>
            </a:r>
            <a:r>
              <a:rPr lang="en-US" dirty="0">
                <a:latin typeface="+mj-lt"/>
                <a:ea typeface="Calibri" panose="020F0502020204030204" pitchFamily="34" charset="0"/>
              </a:rPr>
              <a:t> amongst users allows for optimized use of space and leveraging underutilized space to give back more practical amenities for the organization.</a:t>
            </a:r>
          </a:p>
          <a:p>
            <a:pPr marL="285750" indent="-285750">
              <a:buFont typeface="Wingdings" panose="05000000000000000000" pitchFamily="2" charset="2"/>
              <a:buChar char="ü"/>
            </a:pPr>
            <a:endParaRPr lang="en-US" dirty="0">
              <a:latin typeface="+mj-lt"/>
              <a:ea typeface="Calibri" panose="020F0502020204030204" pitchFamily="34" charset="0"/>
            </a:endParaRPr>
          </a:p>
          <a:p>
            <a:pPr marL="285750" indent="-285750">
              <a:buFont typeface="Wingdings" panose="05000000000000000000" pitchFamily="2" charset="2"/>
              <a:buChar char="ü"/>
            </a:pPr>
            <a:r>
              <a:rPr lang="en-US" dirty="0">
                <a:latin typeface="+mj-lt"/>
                <a:ea typeface="Calibri" panose="020F0502020204030204" pitchFamily="34" charset="0"/>
              </a:rPr>
              <a:t>There are three activity profiles in the </a:t>
            </a:r>
            <a:r>
              <a:rPr lang="en-US" dirty="0" err="1">
                <a:latin typeface="+mj-lt"/>
                <a:ea typeface="Calibri" panose="020F0502020204030204" pitchFamily="34" charset="0"/>
              </a:rPr>
              <a:t>GCworkplace</a:t>
            </a:r>
            <a:r>
              <a:rPr lang="en-US" dirty="0">
                <a:latin typeface="+mj-lt"/>
                <a:ea typeface="Calibri" panose="020F0502020204030204" pitchFamily="34" charset="0"/>
              </a:rPr>
              <a:t> design: autonomous, balanced and interactive. The </a:t>
            </a:r>
            <a:r>
              <a:rPr lang="en-US" b="1" dirty="0">
                <a:latin typeface="+mj-lt"/>
                <a:ea typeface="Calibri" panose="020F0502020204030204" pitchFamily="34" charset="0"/>
              </a:rPr>
              <a:t>autonomous </a:t>
            </a:r>
            <a:r>
              <a:rPr lang="en-US" dirty="0">
                <a:latin typeface="+mj-lt"/>
                <a:ea typeface="Calibri" panose="020F0502020204030204" pitchFamily="34" charset="0"/>
              </a:rPr>
              <a:t>profile is designed for organizations who work primarily independently, and have </a:t>
            </a:r>
            <a:r>
              <a:rPr lang="en-US" b="1" dirty="0">
                <a:latin typeface="+mj-lt"/>
                <a:ea typeface="Calibri" panose="020F0502020204030204" pitchFamily="34" charset="0"/>
              </a:rPr>
              <a:t>low internal and external mobility</a:t>
            </a:r>
            <a:r>
              <a:rPr lang="en-US" dirty="0">
                <a:latin typeface="+mj-lt"/>
                <a:ea typeface="Calibri" panose="020F0502020204030204" pitchFamily="34" charset="0"/>
              </a:rPr>
              <a:t>, due to specific functions and operations that can only be done onsite.</a:t>
            </a:r>
            <a:endParaRPr lang="en-US" b="1" dirty="0">
              <a:latin typeface="+mj-lt"/>
              <a:ea typeface="Calibri" panose="020F0502020204030204" pitchFamily="34" charset="0"/>
            </a:endParaRP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endParaRPr lang="en-CA" dirty="0">
              <a:latin typeface="Calibri" panose="020F0502020204030204" pitchFamily="34" charset="0"/>
              <a:ea typeface="Calibri" panose="020F0502020204030204" pitchFamily="34" charset="0"/>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235366" y="5281256"/>
            <a:ext cx="2403475" cy="1210310"/>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6517971" y="5174576"/>
            <a:ext cx="1762125" cy="1316990"/>
          </a:xfrm>
          <a:prstGeom prst="rect">
            <a:avLst/>
          </a:prstGeom>
          <a:noFill/>
        </p:spPr>
      </p:pic>
    </p:spTree>
    <p:extLst>
      <p:ext uri="{BB962C8B-B14F-4D97-AF65-F5344CB8AC3E}">
        <p14:creationId xmlns:p14="http://schemas.microsoft.com/office/powerpoint/2010/main" val="227860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CA" dirty="0"/>
            </a:br>
            <a:r>
              <a:rPr lang="en-CA" sz="3100" dirty="0"/>
              <a:t>The </a:t>
            </a:r>
            <a:r>
              <a:rPr lang="en-CA" sz="3100" dirty="0" err="1"/>
              <a:t>GCworkplace</a:t>
            </a:r>
            <a:r>
              <a:rPr lang="en-CA" sz="3100" dirty="0"/>
              <a:t> design solution is only about shared seating</a:t>
            </a:r>
            <a:br>
              <a:rPr lang="en-CA" dirty="0"/>
            </a:br>
            <a:r>
              <a:rPr lang="fr-CA" dirty="0"/>
              <a:t> </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308574" y="7005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86818" y="1514066"/>
            <a:ext cx="11112970" cy="1754326"/>
          </a:xfrm>
          <a:prstGeom prst="rect">
            <a:avLst/>
          </a:prstGeom>
        </p:spPr>
        <p:txBody>
          <a:bodyPr wrap="square">
            <a:spAutoFit/>
          </a:bodyPr>
          <a:lstStyle/>
          <a:p>
            <a:pPr marL="285750" indent="-285750">
              <a:buFont typeface="Wingdings" panose="05000000000000000000" pitchFamily="2" charset="2"/>
              <a:buChar char="ü"/>
            </a:pPr>
            <a:r>
              <a:rPr lang="en-CA" dirty="0">
                <a:latin typeface="+mj-lt"/>
              </a:rPr>
              <a:t>The </a:t>
            </a:r>
            <a:r>
              <a:rPr lang="en-CA" dirty="0" err="1">
                <a:latin typeface="+mj-lt"/>
              </a:rPr>
              <a:t>GCworkplace</a:t>
            </a:r>
            <a:r>
              <a:rPr lang="en-CA" dirty="0">
                <a:latin typeface="+mj-lt"/>
              </a:rPr>
              <a:t> vision and the activity-based working (ABW) design solution implies that employees move away from a fixed point and choose the optimal setting based on their work activities, their personal preferences and workstyles. For most, the work day is comprised of a number of different activities that can be best supported by different </a:t>
            </a:r>
            <a:r>
              <a:rPr lang="en-CA" dirty="0" err="1">
                <a:latin typeface="+mj-lt"/>
              </a:rPr>
              <a:t>workpoints</a:t>
            </a:r>
            <a:r>
              <a:rPr lang="en-CA" dirty="0">
                <a:latin typeface="+mj-lt"/>
              </a:rPr>
              <a:t>.  </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endParaRPr lang="en-CA" dirty="0">
              <a:latin typeface="Calibri" panose="020F0502020204030204" pitchFamily="34" charset="0"/>
              <a:ea typeface="Calibri" panose="020F0502020204030204" pitchFamily="34" charset="0"/>
            </a:endParaRPr>
          </a:p>
        </p:txBody>
      </p:sp>
      <p:pic>
        <p:nvPicPr>
          <p:cNvPr id="7" name="Picture 6" descr="The GC workplace journey graphi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4343" y="2545045"/>
            <a:ext cx="3433919" cy="3241182"/>
          </a:xfrm>
          <a:prstGeom prst="rect">
            <a:avLst/>
          </a:prstGeom>
          <a:noFill/>
          <a:ln>
            <a:noFill/>
          </a:ln>
        </p:spPr>
      </p:pic>
      <p:sp>
        <p:nvSpPr>
          <p:cNvPr id="3" name="Rectangle 2"/>
          <p:cNvSpPr/>
          <p:nvPr/>
        </p:nvSpPr>
        <p:spPr>
          <a:xfrm>
            <a:off x="586818" y="2917597"/>
            <a:ext cx="6748702" cy="2031325"/>
          </a:xfrm>
          <a:prstGeom prst="rect">
            <a:avLst/>
          </a:prstGeom>
        </p:spPr>
        <p:txBody>
          <a:bodyPr wrap="square">
            <a:spAutoFit/>
          </a:bodyPr>
          <a:lstStyle/>
          <a:p>
            <a:pPr marL="285750" indent="-285750">
              <a:buFont typeface="Wingdings" panose="05000000000000000000" pitchFamily="2" charset="2"/>
              <a:buChar char="ü"/>
            </a:pPr>
            <a:r>
              <a:rPr lang="en-CA" dirty="0" err="1">
                <a:latin typeface="+mj-lt"/>
              </a:rPr>
              <a:t>GCworkplace</a:t>
            </a:r>
            <a:r>
              <a:rPr lang="en-CA" dirty="0">
                <a:latin typeface="+mj-lt"/>
              </a:rPr>
              <a:t> is about more than just new workspaces and new furniture; it’s about designing spaces to support all work activities as well as the new ways of working in a modern and flexible environment, and making sure all GC employees are supported by the right spaces, tools and processes. </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endParaRPr lang="en-CA" dirty="0">
              <a:latin typeface="+mj-lt"/>
            </a:endParaRPr>
          </a:p>
        </p:txBody>
      </p:sp>
    </p:spTree>
    <p:extLst>
      <p:ext uri="{BB962C8B-B14F-4D97-AF65-F5344CB8AC3E}">
        <p14:creationId xmlns:p14="http://schemas.microsoft.com/office/powerpoint/2010/main" val="367287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50889"/>
            <a:ext cx="11006345" cy="835027"/>
          </a:xfrm>
        </p:spPr>
        <p:txBody>
          <a:bodyPr/>
          <a:lstStyle/>
          <a:p>
            <a:r>
              <a:rPr lang="fr-CA" dirty="0" err="1"/>
              <a:t>Employees</a:t>
            </a:r>
            <a:r>
              <a:rPr lang="fr-CA" dirty="0"/>
              <a:t> are </a:t>
            </a:r>
            <a:r>
              <a:rPr lang="fr-CA" dirty="0" err="1"/>
              <a:t>required</a:t>
            </a:r>
            <a:r>
              <a:rPr lang="fr-CA" dirty="0"/>
              <a:t> to </a:t>
            </a:r>
            <a:r>
              <a:rPr lang="fr-CA" dirty="0" err="1"/>
              <a:t>relocate</a:t>
            </a:r>
            <a:r>
              <a:rPr lang="fr-CA" dirty="0"/>
              <a:t> </a:t>
            </a:r>
            <a:r>
              <a:rPr lang="fr-CA" dirty="0" err="1"/>
              <a:t>often</a:t>
            </a:r>
            <a:r>
              <a:rPr lang="fr-CA" dirty="0"/>
              <a:t> </a:t>
            </a:r>
            <a:r>
              <a:rPr lang="fr-CA" dirty="0" err="1"/>
              <a:t>during</a:t>
            </a:r>
            <a:r>
              <a:rPr lang="fr-CA" dirty="0"/>
              <a:t> the </a:t>
            </a:r>
            <a:r>
              <a:rPr lang="fr-CA" dirty="0" err="1"/>
              <a:t>workday</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959804" y="700581"/>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8758" y="1446099"/>
            <a:ext cx="8473255" cy="2585323"/>
          </a:xfrm>
          <a:prstGeom prst="rect">
            <a:avLst/>
          </a:prstGeom>
        </p:spPr>
        <p:txBody>
          <a:bodyPr wrap="square">
            <a:spAutoFit/>
          </a:bodyPr>
          <a:lstStyle/>
          <a:p>
            <a:pPr marL="285750" indent="-285750">
              <a:buFont typeface="Wingdings" panose="05000000000000000000" pitchFamily="2" charset="2"/>
              <a:buChar char="ü"/>
            </a:pPr>
            <a:r>
              <a:rPr lang="en-CA" dirty="0">
                <a:latin typeface="+mj-lt"/>
                <a:ea typeface="Calibri" panose="020F0502020204030204" pitchFamily="34" charset="0"/>
              </a:rPr>
              <a:t>There are varying business rules and protocols established by organizations working in a </a:t>
            </a:r>
            <a:r>
              <a:rPr lang="en-CA" dirty="0" err="1">
                <a:latin typeface="+mj-lt"/>
                <a:ea typeface="Calibri" panose="020F0502020204030204" pitchFamily="34" charset="0"/>
              </a:rPr>
              <a:t>GCworkplace</a:t>
            </a:r>
            <a:r>
              <a:rPr lang="en-CA" dirty="0">
                <a:latin typeface="+mj-lt"/>
                <a:ea typeface="Calibri" panose="020F0502020204030204" pitchFamily="34" charset="0"/>
              </a:rPr>
              <a:t>. It is up to the organization to establish these protocols. </a:t>
            </a:r>
          </a:p>
          <a:p>
            <a:pPr marL="285750" indent="-285750">
              <a:buFont typeface="Wingdings" panose="05000000000000000000" pitchFamily="2" charset="2"/>
              <a:buChar char="ü"/>
            </a:pPr>
            <a:endParaRPr lang="en-CA" dirty="0">
              <a:latin typeface="+mj-lt"/>
              <a:ea typeface="Calibri" panose="020F0502020204030204" pitchFamily="34" charset="0"/>
            </a:endParaRPr>
          </a:p>
          <a:p>
            <a:pPr marL="285750" indent="-285750">
              <a:buFont typeface="Wingdings" panose="05000000000000000000" pitchFamily="2" charset="2"/>
              <a:buChar char="ü"/>
            </a:pPr>
            <a:r>
              <a:rPr lang="en-CA" dirty="0">
                <a:latin typeface="+mj-lt"/>
                <a:ea typeface="Calibri" panose="020F0502020204030204" pitchFamily="34" charset="0"/>
              </a:rPr>
              <a:t>Employees can select a </a:t>
            </a:r>
            <a:r>
              <a:rPr lang="en-CA" dirty="0" err="1">
                <a:latin typeface="+mj-lt"/>
                <a:ea typeface="Calibri" panose="020F0502020204030204" pitchFamily="34" charset="0"/>
              </a:rPr>
              <a:t>workpoint</a:t>
            </a:r>
            <a:r>
              <a:rPr lang="en-CA" dirty="0">
                <a:latin typeface="+mj-lt"/>
                <a:ea typeface="Calibri" panose="020F0502020204030204" pitchFamily="34" charset="0"/>
              </a:rPr>
              <a:t> and remain there for the day </a:t>
            </a:r>
            <a:r>
              <a:rPr lang="en-CA" b="1" dirty="0">
                <a:latin typeface="+mj-lt"/>
                <a:ea typeface="Calibri" panose="020F0502020204030204" pitchFamily="34" charset="0"/>
              </a:rPr>
              <a:t>or</a:t>
            </a:r>
            <a:r>
              <a:rPr lang="en-CA" dirty="0">
                <a:latin typeface="+mj-lt"/>
                <a:ea typeface="Calibri" panose="020F0502020204030204" pitchFamily="34" charset="0"/>
              </a:rPr>
              <a:t> move from one setting to another to accommodate their activities (phone call in a Focus Room, informal chat in a Huddle, responding to emails in the Lounge, </a:t>
            </a:r>
            <a:r>
              <a:rPr lang="en-CA" dirty="0" err="1">
                <a:latin typeface="+mj-lt"/>
                <a:ea typeface="Calibri" panose="020F0502020204030204" pitchFamily="34" charset="0"/>
              </a:rPr>
              <a:t>etc</a:t>
            </a:r>
            <a:r>
              <a:rPr lang="en-CA" dirty="0">
                <a:latin typeface="+mj-lt"/>
                <a:ea typeface="Calibri" panose="020F0502020204030204" pitchFamily="34" charset="0"/>
              </a:rPr>
              <a:t>). This flexibility </a:t>
            </a:r>
            <a:r>
              <a:rPr lang="en-CA" dirty="0">
                <a:latin typeface="+mj-lt"/>
              </a:rPr>
              <a:t>suits different workstyle preferences and states of mind. Both of these contribute to productivity. </a:t>
            </a:r>
            <a:r>
              <a:rPr lang="en-CA" dirty="0">
                <a:latin typeface="+mj-lt"/>
                <a:ea typeface="Calibri" panose="020F0502020204030204" pitchFamily="34" charset="0"/>
              </a:rPr>
              <a:t>Some may even </a:t>
            </a:r>
            <a:r>
              <a:rPr lang="en-CA" b="1" dirty="0">
                <a:latin typeface="+mj-lt"/>
                <a:ea typeface="Calibri" panose="020F0502020204030204" pitchFamily="34" charset="0"/>
              </a:rPr>
              <a:t>reserve </a:t>
            </a:r>
            <a:r>
              <a:rPr lang="en-CA" b="1" dirty="0" err="1">
                <a:latin typeface="+mj-lt"/>
                <a:ea typeface="Calibri" panose="020F0502020204030204" pitchFamily="34" charset="0"/>
              </a:rPr>
              <a:t>workpoints</a:t>
            </a:r>
            <a:r>
              <a:rPr lang="en-CA" b="1" dirty="0">
                <a:latin typeface="+mj-lt"/>
                <a:ea typeface="Calibri" panose="020F0502020204030204" pitchFamily="34" charset="0"/>
              </a:rPr>
              <a:t> for long durations</a:t>
            </a:r>
            <a:r>
              <a:rPr lang="en-CA" dirty="0">
                <a:latin typeface="+mj-lt"/>
                <a:ea typeface="Calibri" panose="020F0502020204030204" pitchFamily="34" charset="0"/>
              </a:rPr>
              <a:t> if it makes sense operationally and the organization has established this protocol.  </a:t>
            </a:r>
          </a:p>
        </p:txBody>
      </p:sp>
      <p:pic>
        <p:nvPicPr>
          <p:cNvPr id="3" name="Picture 2"/>
          <p:cNvPicPr>
            <a:picLocks noChangeAspect="1"/>
          </p:cNvPicPr>
          <p:nvPr/>
        </p:nvPicPr>
        <p:blipFill>
          <a:blip r:embed="rId4"/>
          <a:stretch>
            <a:fillRect/>
          </a:stretch>
        </p:blipFill>
        <p:spPr>
          <a:xfrm>
            <a:off x="8982013" y="1535550"/>
            <a:ext cx="2609204" cy="2121223"/>
          </a:xfrm>
          <a:prstGeom prst="rect">
            <a:avLst/>
          </a:prstGeom>
        </p:spPr>
      </p:pic>
      <p:sp>
        <p:nvSpPr>
          <p:cNvPr id="7" name="Rectangle 6">
            <a:extLst>
              <a:ext uri="{FF2B5EF4-FFF2-40B4-BE49-F238E27FC236}">
                <a16:creationId xmlns:a16="http://schemas.microsoft.com/office/drawing/2014/main" id="{09E87DFC-3DE2-4ABB-BB35-22D540B3D2F8}"/>
              </a:ext>
            </a:extLst>
          </p:cNvPr>
          <p:cNvSpPr/>
          <p:nvPr/>
        </p:nvSpPr>
        <p:spPr>
          <a:xfrm>
            <a:off x="508759" y="4091605"/>
            <a:ext cx="11082458" cy="2031325"/>
          </a:xfrm>
          <a:prstGeom prst="rect">
            <a:avLst/>
          </a:prstGeom>
        </p:spPr>
        <p:txBody>
          <a:bodyPr wrap="square">
            <a:spAutoFit/>
          </a:bodyPr>
          <a:lstStyle/>
          <a:p>
            <a:pPr marL="285750" indent="-285750">
              <a:buFont typeface="Wingdings" panose="05000000000000000000" pitchFamily="2" charset="2"/>
              <a:buChar char="ü"/>
            </a:pPr>
            <a:r>
              <a:rPr lang="en-CA" dirty="0">
                <a:latin typeface="+mj-lt"/>
                <a:ea typeface="Calibri" panose="020F0502020204030204" pitchFamily="34" charset="0"/>
              </a:rPr>
              <a:t>Selection and reservation of </a:t>
            </a:r>
            <a:r>
              <a:rPr lang="en-CA" dirty="0" err="1">
                <a:latin typeface="+mj-lt"/>
                <a:ea typeface="Calibri" panose="020F0502020204030204" pitchFamily="34" charset="0"/>
              </a:rPr>
              <a:t>workpoints</a:t>
            </a:r>
            <a:r>
              <a:rPr lang="en-CA" dirty="0">
                <a:latin typeface="+mj-lt"/>
                <a:ea typeface="Calibri" panose="020F0502020204030204" pitchFamily="34" charset="0"/>
              </a:rPr>
              <a:t> is at the discretion of the organization and should reflect the group’s functional requirements while allowing variety for individual preferences.  </a:t>
            </a:r>
          </a:p>
          <a:p>
            <a:pPr marL="285750" indent="-285750">
              <a:buFont typeface="Wingdings" panose="05000000000000000000" pitchFamily="2" charset="2"/>
              <a:buChar char="ü"/>
            </a:pPr>
            <a:endParaRPr lang="en-CA" dirty="0">
              <a:latin typeface="+mj-lt"/>
              <a:ea typeface="Calibri" panose="020F0502020204030204" pitchFamily="34" charset="0"/>
            </a:endParaRPr>
          </a:p>
          <a:p>
            <a:pPr marL="285750" indent="-285750">
              <a:buFont typeface="Wingdings" panose="05000000000000000000" pitchFamily="2" charset="2"/>
              <a:buChar char="ü"/>
            </a:pPr>
            <a:r>
              <a:rPr lang="en-CA" dirty="0">
                <a:latin typeface="+mj-lt"/>
              </a:rPr>
              <a:t>The type of </a:t>
            </a:r>
            <a:r>
              <a:rPr lang="en-CA" dirty="0" err="1">
                <a:latin typeface="+mj-lt"/>
              </a:rPr>
              <a:t>workpoint</a:t>
            </a:r>
            <a:r>
              <a:rPr lang="en-CA" dirty="0">
                <a:latin typeface="+mj-lt"/>
              </a:rPr>
              <a:t> and the work zone an employee chooses sends a signal to colleagues about the level of focus he or she requires; someone working in the Quiet Zone is likely focusing and does not want to be interrupted, whereas someone working in the Collaborative Zone would likely welcome ad hoc interactions. Communications and change management also play an important role in making these new workplaces work.  </a:t>
            </a: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1292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73402"/>
            <a:ext cx="11506342" cy="835027"/>
          </a:xfrm>
        </p:spPr>
        <p:txBody>
          <a:bodyPr>
            <a:noAutofit/>
          </a:bodyPr>
          <a:lstStyle/>
          <a:p>
            <a:r>
              <a:rPr lang="fr-CA" sz="2600" dirty="0" err="1"/>
              <a:t>Employees</a:t>
            </a:r>
            <a:r>
              <a:rPr lang="fr-CA" sz="2600" dirty="0"/>
              <a:t> </a:t>
            </a:r>
            <a:r>
              <a:rPr lang="en-CA" sz="2600" dirty="0"/>
              <a:t>are required to get in early if they want to have a desk</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915549" y="723064"/>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7638" y="1516027"/>
            <a:ext cx="10331962" cy="3139321"/>
          </a:xfrm>
          <a:prstGeom prst="rect">
            <a:avLst/>
          </a:prstGeom>
        </p:spPr>
        <p:txBody>
          <a:bodyPr wrap="square">
            <a:spAutoFit/>
          </a:bodyPr>
          <a:lstStyle/>
          <a:p>
            <a:pPr marL="285750" indent="-285750">
              <a:buFont typeface="Wingdings" panose="05000000000000000000" pitchFamily="2" charset="2"/>
              <a:buChar char="ü"/>
            </a:pPr>
            <a:r>
              <a:rPr lang="en-CA" dirty="0">
                <a:latin typeface="+mj-lt"/>
              </a:rPr>
              <a:t>In a </a:t>
            </a:r>
            <a:r>
              <a:rPr lang="en-CA" dirty="0" err="1">
                <a:latin typeface="+mj-lt"/>
              </a:rPr>
              <a:t>GCworkplace</a:t>
            </a:r>
            <a:r>
              <a:rPr lang="en-CA" dirty="0">
                <a:latin typeface="+mj-lt"/>
              </a:rPr>
              <a:t>, there are typically approximately </a:t>
            </a:r>
            <a:r>
              <a:rPr lang="en-CA" b="1" dirty="0">
                <a:latin typeface="+mj-lt"/>
              </a:rPr>
              <a:t>two </a:t>
            </a:r>
            <a:r>
              <a:rPr lang="en-CA" b="1" dirty="0" err="1">
                <a:latin typeface="+mj-lt"/>
              </a:rPr>
              <a:t>workpoints</a:t>
            </a:r>
            <a:r>
              <a:rPr lang="en-CA" b="1" dirty="0">
                <a:latin typeface="+mj-lt"/>
              </a:rPr>
              <a:t> per occupant</a:t>
            </a:r>
            <a:r>
              <a:rPr lang="en-CA" dirty="0">
                <a:latin typeface="+mj-lt"/>
              </a:rPr>
              <a:t>, meaning that even on the rare occurrence of the workplace being full to capacity, there would never be a shortage of </a:t>
            </a:r>
            <a:r>
              <a:rPr lang="en-CA" dirty="0" err="1">
                <a:latin typeface="+mj-lt"/>
              </a:rPr>
              <a:t>workpoints</a:t>
            </a:r>
            <a:r>
              <a:rPr lang="en-CA" dirty="0">
                <a:latin typeface="+mj-lt"/>
              </a:rPr>
              <a:t>.</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CA" dirty="0" err="1">
                <a:latin typeface="+mj-lt"/>
              </a:rPr>
              <a:t>GCworkplace</a:t>
            </a:r>
            <a:r>
              <a:rPr lang="en-CA" dirty="0">
                <a:latin typeface="+mj-lt"/>
              </a:rPr>
              <a:t> is flexible and can adapt to changing needs; if certain </a:t>
            </a:r>
            <a:r>
              <a:rPr lang="en-CA" dirty="0" err="1">
                <a:latin typeface="+mj-lt"/>
              </a:rPr>
              <a:t>workpoints</a:t>
            </a:r>
            <a:r>
              <a:rPr lang="en-CA" dirty="0">
                <a:latin typeface="+mj-lt"/>
              </a:rPr>
              <a:t> are needed more than others over time, the space design can be modified to reflect these new requirements.</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US" dirty="0">
                <a:latin typeface="+mj-lt"/>
              </a:rPr>
              <a:t>Large workplaces can be divided into </a:t>
            </a:r>
            <a:r>
              <a:rPr lang="en-US" b="1" dirty="0">
                <a:latin typeface="+mj-lt"/>
              </a:rPr>
              <a:t>neighborhoods </a:t>
            </a:r>
            <a:r>
              <a:rPr lang="en-US" dirty="0">
                <a:latin typeface="+mj-lt"/>
              </a:rPr>
              <a:t>to situate certain groups or functions together.  This allows users more opportunities to work amongst their colleagues and any </a:t>
            </a:r>
            <a:r>
              <a:rPr lang="en-US" b="1" dirty="0">
                <a:latin typeface="+mj-lt"/>
              </a:rPr>
              <a:t>specialized equipment/</a:t>
            </a:r>
            <a:r>
              <a:rPr lang="en-US" b="1" dirty="0" err="1">
                <a:latin typeface="+mj-lt"/>
              </a:rPr>
              <a:t>workpoint</a:t>
            </a:r>
            <a:r>
              <a:rPr lang="en-US" b="1" dirty="0">
                <a:latin typeface="+mj-lt"/>
              </a:rPr>
              <a:t> </a:t>
            </a:r>
            <a:r>
              <a:rPr lang="en-US" dirty="0">
                <a:latin typeface="+mj-lt"/>
              </a:rPr>
              <a:t>that they may need to access regularly.</a:t>
            </a:r>
          </a:p>
          <a:p>
            <a:pPr marL="285750" indent="-285750">
              <a:buFont typeface="Wingdings" panose="05000000000000000000" pitchFamily="2" charset="2"/>
              <a:buChar char="ü"/>
            </a:pPr>
            <a:endParaRPr lang="en-US" dirty="0">
              <a:latin typeface="+mj-lt"/>
            </a:endParaRPr>
          </a:p>
          <a:p>
            <a:pPr marL="285750" indent="-285750">
              <a:buFont typeface="Wingdings" panose="05000000000000000000" pitchFamily="2" charset="2"/>
              <a:buChar char="ü"/>
            </a:pPr>
            <a:endParaRPr lang="en-CA" dirty="0">
              <a:latin typeface="+mj-lt"/>
              <a:ea typeface="Calibri" panose="020F0502020204030204" pitchFamily="34" charset="0"/>
            </a:endParaRPr>
          </a:p>
        </p:txBody>
      </p:sp>
      <p:pic>
        <p:nvPicPr>
          <p:cNvPr id="8" name="Picture 7"/>
          <p:cNvPicPr>
            <a:picLocks noChangeAspect="1"/>
          </p:cNvPicPr>
          <p:nvPr/>
        </p:nvPicPr>
        <p:blipFill rotWithShape="1">
          <a:blip r:embed="rId4"/>
          <a:srcRect l="7791" r="18075" b="17035"/>
          <a:stretch/>
        </p:blipFill>
        <p:spPr>
          <a:xfrm>
            <a:off x="8644082" y="4018743"/>
            <a:ext cx="2826767" cy="1936953"/>
          </a:xfrm>
          <a:prstGeom prst="rect">
            <a:avLst/>
          </a:prstGeom>
        </p:spPr>
      </p:pic>
      <p:sp>
        <p:nvSpPr>
          <p:cNvPr id="3" name="Rectangle 2"/>
          <p:cNvSpPr/>
          <p:nvPr/>
        </p:nvSpPr>
        <p:spPr>
          <a:xfrm>
            <a:off x="437638" y="4387056"/>
            <a:ext cx="7985002" cy="1200329"/>
          </a:xfrm>
          <a:prstGeom prst="rect">
            <a:avLst/>
          </a:prstGeom>
        </p:spPr>
        <p:txBody>
          <a:bodyPr wrap="square">
            <a:spAutoFit/>
          </a:bodyPr>
          <a:lstStyle/>
          <a:p>
            <a:pPr marL="285750" indent="-285750">
              <a:buFont typeface="Wingdings" panose="05000000000000000000" pitchFamily="2" charset="2"/>
              <a:buChar char="ü"/>
            </a:pPr>
            <a:r>
              <a:rPr lang="en-US" dirty="0">
                <a:latin typeface="+mj-lt"/>
              </a:rPr>
              <a:t>A </a:t>
            </a:r>
            <a:r>
              <a:rPr lang="en-US" b="1" dirty="0">
                <a:latin typeface="+mj-lt"/>
              </a:rPr>
              <a:t>booking systems</a:t>
            </a:r>
            <a:r>
              <a:rPr lang="en-US" dirty="0">
                <a:latin typeface="+mj-lt"/>
              </a:rPr>
              <a:t> can be implemented to offer the ability to reserve a </a:t>
            </a:r>
            <a:r>
              <a:rPr lang="en-US" dirty="0" err="1">
                <a:latin typeface="+mj-lt"/>
              </a:rPr>
              <a:t>workpoint</a:t>
            </a:r>
            <a:r>
              <a:rPr lang="en-US" dirty="0">
                <a:latin typeface="+mj-lt"/>
              </a:rPr>
              <a:t> prior to arriving at the workplace to secure a preferred </a:t>
            </a:r>
            <a:r>
              <a:rPr lang="en-US" dirty="0" err="1">
                <a:latin typeface="+mj-lt"/>
              </a:rPr>
              <a:t>workpoint</a:t>
            </a:r>
            <a:r>
              <a:rPr lang="en-US" dirty="0">
                <a:latin typeface="+mj-lt"/>
              </a:rPr>
              <a:t>. These booking  systems also provide visual indicators of which </a:t>
            </a:r>
            <a:r>
              <a:rPr lang="en-US" dirty="0" err="1">
                <a:latin typeface="+mj-lt"/>
              </a:rPr>
              <a:t>workpoints</a:t>
            </a:r>
            <a:r>
              <a:rPr lang="en-US" dirty="0">
                <a:latin typeface="+mj-lt"/>
              </a:rPr>
              <a:t> are available for ad hoc usage.</a:t>
            </a:r>
            <a:endParaRPr lang="fr-CA" dirty="0">
              <a:latin typeface="+mj-lt"/>
            </a:endParaRPr>
          </a:p>
        </p:txBody>
      </p:sp>
    </p:spTree>
    <p:extLst>
      <p:ext uri="{BB962C8B-B14F-4D97-AF65-F5344CB8AC3E}">
        <p14:creationId xmlns:p14="http://schemas.microsoft.com/office/powerpoint/2010/main" val="17218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72132"/>
            <a:ext cx="11541001" cy="835027"/>
          </a:xfrm>
        </p:spPr>
        <p:txBody>
          <a:bodyPr>
            <a:noAutofit/>
          </a:bodyPr>
          <a:lstStyle/>
          <a:p>
            <a:r>
              <a:rPr lang="fr-CA" sz="2600" dirty="0"/>
              <a:t>Managers </a:t>
            </a:r>
            <a:r>
              <a:rPr lang="fr-CA" sz="2600" dirty="0" err="1"/>
              <a:t>can’t</a:t>
            </a:r>
            <a:r>
              <a:rPr lang="fr-CA" sz="2600" dirty="0"/>
              <a:t> supervise </a:t>
            </a:r>
            <a:r>
              <a:rPr lang="fr-CA" sz="2600" dirty="0" err="1"/>
              <a:t>their</a:t>
            </a:r>
            <a:r>
              <a:rPr lang="fr-CA" sz="2600" dirty="0"/>
              <a:t> </a:t>
            </a:r>
            <a:r>
              <a:rPr lang="fr-CA" sz="2600" dirty="0" err="1"/>
              <a:t>employees</a:t>
            </a:r>
            <a:r>
              <a:rPr lang="fr-CA" sz="2600" dirty="0"/>
              <a:t> if </a:t>
            </a:r>
            <a:r>
              <a:rPr lang="fr-CA" sz="2600" dirty="0" err="1"/>
              <a:t>they</a:t>
            </a:r>
            <a:r>
              <a:rPr lang="fr-CA" sz="2600" dirty="0"/>
              <a:t> </a:t>
            </a:r>
            <a:r>
              <a:rPr lang="fr-CA" sz="2600" dirty="0" err="1"/>
              <a:t>can’t</a:t>
            </a:r>
            <a:r>
              <a:rPr lang="fr-CA" sz="2600" dirty="0"/>
              <a:t> </a:t>
            </a:r>
            <a:r>
              <a:rPr lang="fr-CA" sz="2600" dirty="0" err="1"/>
              <a:t>see</a:t>
            </a:r>
            <a:r>
              <a:rPr lang="fr-CA" sz="2600" dirty="0"/>
              <a:t> </a:t>
            </a:r>
            <a:r>
              <a:rPr lang="fr-CA" sz="2600" dirty="0" err="1"/>
              <a:t>them</a:t>
            </a:r>
            <a:endParaRPr lang="en-CA" sz="2600" dirty="0"/>
          </a:p>
        </p:txBody>
      </p:sp>
      <p:sp>
        <p:nvSpPr>
          <p:cNvPr id="3" name="Rectangle 2"/>
          <p:cNvSpPr/>
          <p:nvPr/>
        </p:nvSpPr>
        <p:spPr>
          <a:xfrm>
            <a:off x="53838" y="1407159"/>
            <a:ext cx="11071362" cy="3951979"/>
          </a:xfrm>
          <a:prstGeom prst="rect">
            <a:avLst/>
          </a:prstGeom>
        </p:spPr>
        <p:txBody>
          <a:bodyPr wrap="square">
            <a:spAutoFit/>
          </a:bodyPr>
          <a:lstStyle/>
          <a:p>
            <a:pPr marL="742950" indent="-285750">
              <a:lnSpc>
                <a:spcPct val="107000"/>
              </a:lnSpc>
              <a:spcBef>
                <a:spcPts val="1200"/>
              </a:spcBef>
              <a:spcAft>
                <a:spcPts val="1200"/>
              </a:spcAft>
              <a:buFont typeface="Wingdings" panose="05000000000000000000" pitchFamily="2" charset="2"/>
              <a:buChar char="ü"/>
            </a:pPr>
            <a:r>
              <a:rPr lang="en-CA" dirty="0">
                <a:solidFill>
                  <a:srgbClr val="000000"/>
                </a:solidFill>
                <a:latin typeface="+mj-lt"/>
                <a:ea typeface="Calibri" panose="020F0502020204030204" pitchFamily="34" charset="0"/>
                <a:cs typeface="Times New Roman" panose="02020603050405020304" pitchFamily="18" charset="0"/>
              </a:rPr>
              <a:t>Technology challenges traditional ways of working and managing people. With modern tools and a culture of trust and open communication, employees are empowered to decide where and how they feel most productive. Now more than ever, employee performance and productivity should not be measured on physical presence but rather on results. </a:t>
            </a:r>
          </a:p>
          <a:p>
            <a:pPr marL="742950" indent="-285750">
              <a:lnSpc>
                <a:spcPct val="107000"/>
              </a:lnSpc>
              <a:spcBef>
                <a:spcPts val="1200"/>
              </a:spcBef>
              <a:spcAft>
                <a:spcPts val="1200"/>
              </a:spcAft>
              <a:buFont typeface="Wingdings" panose="05000000000000000000" pitchFamily="2" charset="2"/>
              <a:buChar char="ü"/>
            </a:pPr>
            <a:r>
              <a:rPr lang="en-CA" dirty="0">
                <a:latin typeface="+mj-lt"/>
                <a:ea typeface="Calibri" panose="020F0502020204030204" pitchFamily="34" charset="0"/>
                <a:cs typeface="Times New Roman" panose="02020603050405020304" pitchFamily="18" charset="0"/>
              </a:rPr>
              <a:t>Trust is an important part of the </a:t>
            </a:r>
            <a:r>
              <a:rPr lang="en-CA" dirty="0" err="1">
                <a:latin typeface="+mj-lt"/>
                <a:ea typeface="Calibri" panose="020F0502020204030204" pitchFamily="34" charset="0"/>
                <a:cs typeface="Times New Roman" panose="02020603050405020304" pitchFamily="18" charset="0"/>
              </a:rPr>
              <a:t>GCworkplace</a:t>
            </a:r>
            <a:r>
              <a:rPr lang="en-CA" dirty="0">
                <a:latin typeface="+mj-lt"/>
                <a:ea typeface="Calibri" panose="020F0502020204030204" pitchFamily="34" charset="0"/>
                <a:cs typeface="Times New Roman" panose="02020603050405020304" pitchFamily="18" charset="0"/>
              </a:rPr>
              <a:t> vision. Management understands that employees can choose where, when and how to work.</a:t>
            </a:r>
          </a:p>
          <a:p>
            <a:pPr marL="742950" indent="-285750">
              <a:lnSpc>
                <a:spcPct val="107000"/>
              </a:lnSpc>
              <a:spcBef>
                <a:spcPts val="1200"/>
              </a:spcBef>
              <a:spcAft>
                <a:spcPts val="1200"/>
              </a:spcAft>
              <a:buFont typeface="Wingdings" panose="05000000000000000000" pitchFamily="2" charset="2"/>
              <a:buChar char="ü"/>
            </a:pPr>
            <a:r>
              <a:rPr lang="en-CA" dirty="0">
                <a:solidFill>
                  <a:srgbClr val="000000"/>
                </a:solidFill>
                <a:latin typeface="+mj-lt"/>
                <a:ea typeface="Calibri" panose="020F0502020204030204" pitchFamily="34" charset="0"/>
                <a:cs typeface="Times New Roman" panose="02020603050405020304" pitchFamily="18" charset="0"/>
              </a:rPr>
              <a:t>Trainings and tools are available to support managers and supervisors as the ways we work are changing. </a:t>
            </a:r>
            <a:endParaRPr lang="en-CA" dirty="0">
              <a:latin typeface="+mj-lt"/>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ü"/>
            </a:pPr>
            <a:r>
              <a:rPr lang="en-CA" dirty="0">
                <a:solidFill>
                  <a:srgbClr val="000000"/>
                </a:solidFill>
                <a:latin typeface="+mj-lt"/>
                <a:ea typeface="Calibri" panose="020F0502020204030204" pitchFamily="34" charset="0"/>
                <a:cs typeface="Times New Roman" panose="02020603050405020304" pitchFamily="18" charset="0"/>
              </a:rPr>
              <a:t>Here are some available tools: </a:t>
            </a:r>
            <a:endParaRPr lang="en-CA" dirty="0">
              <a:latin typeface="+mj-lt"/>
              <a:ea typeface="Calibri" panose="020F0502020204030204" pitchFamily="34" charset="0"/>
              <a:cs typeface="Times New Roman" panose="02020603050405020304" pitchFamily="18" charset="0"/>
            </a:endParaRPr>
          </a:p>
          <a:p>
            <a:pPr lvl="2"/>
            <a:r>
              <a:rPr lang="en-CA" sz="1600" u="sng" dirty="0">
                <a:solidFill>
                  <a:srgbClr val="0563C1"/>
                </a:solidFill>
                <a:latin typeface="+mj-lt"/>
                <a:ea typeface="Calibri" panose="020F0502020204030204" pitchFamily="34" charset="0"/>
                <a:cs typeface="Times New Roman" panose="02020603050405020304" pitchFamily="18" charset="0"/>
                <a:hlinkClick r:id="rId3"/>
              </a:rPr>
              <a:t>http://www.gcpedia.gc.ca/wiki/GCworkplace/Resources</a:t>
            </a:r>
            <a:endParaRPr lang="en-CA" sz="1600" dirty="0">
              <a:latin typeface="+mj-lt"/>
              <a:ea typeface="Calibri" panose="020F0502020204030204" pitchFamily="34" charset="0"/>
              <a:cs typeface="Times New Roman" panose="02020603050405020304" pitchFamily="18" charset="0"/>
            </a:endParaRPr>
          </a:p>
          <a:p>
            <a:pPr lvl="2"/>
            <a:r>
              <a:rPr lang="en-CA" sz="1600" u="sng" dirty="0">
                <a:solidFill>
                  <a:srgbClr val="0563C1"/>
                </a:solidFill>
                <a:latin typeface="+mj-lt"/>
                <a:ea typeface="Calibri" panose="020F0502020204030204" pitchFamily="34" charset="0"/>
                <a:cs typeface="Times New Roman" panose="02020603050405020304" pitchFamily="18" charset="0"/>
                <a:hlinkClick r:id="rId4"/>
              </a:rPr>
              <a:t>http://www.gcpedia.gc.ca/wiki/GCWorkplace_Change_Management_Playbook</a:t>
            </a:r>
            <a:endParaRPr lang="en-CA" sz="1600" u="sng" dirty="0">
              <a:solidFill>
                <a:srgbClr val="0563C1"/>
              </a:solidFill>
              <a:latin typeface="+mj-lt"/>
              <a:ea typeface="Calibri" panose="020F0502020204030204" pitchFamily="34" charset="0"/>
              <a:cs typeface="Times New Roman" panose="02020603050405020304" pitchFamily="18" charset="0"/>
            </a:endParaRPr>
          </a:p>
          <a:p>
            <a:pPr lvl="2"/>
            <a:r>
              <a:rPr lang="en-CA" sz="1600" dirty="0">
                <a:latin typeface="+mj-lt"/>
                <a:ea typeface="Calibri" panose="020F0502020204030204" pitchFamily="34" charset="0"/>
                <a:cs typeface="Times New Roman" panose="02020603050405020304" pitchFamily="18" charset="0"/>
                <a:hlinkClick r:id="rId5"/>
              </a:rPr>
              <a:t>https://www.gcpedia.gc.ca/wiki/Gcworkplace_Academy</a:t>
            </a:r>
            <a:r>
              <a:rPr lang="en-CA" sz="1600" dirty="0">
                <a:latin typeface="+mj-lt"/>
                <a:ea typeface="Calibri" panose="020F0502020204030204" pitchFamily="34" charset="0"/>
                <a:cs typeface="Times New Roman" panose="02020603050405020304" pitchFamily="18" charset="0"/>
              </a:rPr>
              <a:t> </a:t>
            </a:r>
            <a:endParaRPr lang="en-CA" sz="1600" dirty="0">
              <a:effectLst/>
              <a:latin typeface="+mj-lt"/>
              <a:ea typeface="Calibri" panose="020F0502020204030204" pitchFamily="34" charset="0"/>
              <a:cs typeface="Times New Roman" panose="02020603050405020304" pitchFamily="18" charset="0"/>
            </a:endParaRPr>
          </a:p>
        </p:txBody>
      </p:sp>
      <p:pic>
        <p:nvPicPr>
          <p:cNvPr id="4"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791456" y="4650393"/>
            <a:ext cx="1640557" cy="1416170"/>
          </a:xfrm>
          <a:prstGeom prst="rect">
            <a:avLst/>
          </a:prstGeom>
          <a:noFill/>
        </p:spPr>
      </p:pic>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9605559" y="4842626"/>
            <a:ext cx="1346095" cy="1186775"/>
          </a:xfrm>
          <a:prstGeom prst="rect">
            <a:avLst/>
          </a:prstGeom>
          <a:noFill/>
        </p:spPr>
      </p:pic>
      <p:pic>
        <p:nvPicPr>
          <p:cNvPr id="6" name="Picture 2" descr="Image result for check and x clipart"/>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821324" y="721794"/>
            <a:ext cx="555300" cy="53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0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t>GCworkplace</a:t>
            </a:r>
            <a:r>
              <a:rPr lang="en-CA" dirty="0"/>
              <a:t> is an open workplace concept and no one gets an office</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324289" y="618247"/>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759" y="1504864"/>
            <a:ext cx="11006345" cy="4801314"/>
          </a:xfrm>
          <a:prstGeom prst="rect">
            <a:avLst/>
          </a:prstGeom>
        </p:spPr>
        <p:txBody>
          <a:bodyPr wrap="square">
            <a:spAutoFit/>
          </a:bodyPr>
          <a:lstStyle/>
          <a:p>
            <a:pPr marL="285750" indent="-285750">
              <a:buFont typeface="Wingdings" panose="05000000000000000000" pitchFamily="2" charset="2"/>
              <a:buChar char="ü"/>
            </a:pPr>
            <a:r>
              <a:rPr lang="en-CA" dirty="0">
                <a:latin typeface="+mj-lt"/>
              </a:rPr>
              <a:t>A </a:t>
            </a:r>
            <a:r>
              <a:rPr lang="en-CA" dirty="0" err="1">
                <a:latin typeface="+mj-lt"/>
              </a:rPr>
              <a:t>GCworkplace</a:t>
            </a:r>
            <a:r>
              <a:rPr lang="en-CA" dirty="0">
                <a:latin typeface="+mj-lt"/>
              </a:rPr>
              <a:t> offers </a:t>
            </a:r>
            <a:r>
              <a:rPr lang="en-CA" b="1" dirty="0">
                <a:latin typeface="+mj-lt"/>
              </a:rPr>
              <a:t>MORE enclosed </a:t>
            </a:r>
            <a:r>
              <a:rPr lang="en-CA" b="1" dirty="0" err="1">
                <a:latin typeface="+mj-lt"/>
              </a:rPr>
              <a:t>workpoints</a:t>
            </a:r>
            <a:r>
              <a:rPr lang="en-CA" b="1" dirty="0">
                <a:latin typeface="+mj-lt"/>
              </a:rPr>
              <a:t> </a:t>
            </a:r>
            <a:r>
              <a:rPr lang="en-CA" dirty="0">
                <a:latin typeface="+mj-lt"/>
              </a:rPr>
              <a:t>than Workplace 2.0. All </a:t>
            </a:r>
            <a:r>
              <a:rPr lang="en-CA" dirty="0" err="1">
                <a:latin typeface="+mj-lt"/>
              </a:rPr>
              <a:t>workpoints</a:t>
            </a:r>
            <a:r>
              <a:rPr lang="en-CA" dirty="0">
                <a:latin typeface="+mj-lt"/>
              </a:rPr>
              <a:t> are shared, so everyone has access to an office.</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CA" dirty="0">
                <a:latin typeface="+mj-lt"/>
              </a:rPr>
              <a:t>A </a:t>
            </a:r>
            <a:r>
              <a:rPr lang="en-CA" dirty="0" err="1">
                <a:latin typeface="+mj-lt"/>
              </a:rPr>
              <a:t>GCworkplace</a:t>
            </a:r>
            <a:r>
              <a:rPr lang="en-CA" dirty="0">
                <a:latin typeface="+mj-lt"/>
              </a:rPr>
              <a:t> provides enclosed spaces such as focus rooms and </a:t>
            </a:r>
            <a:r>
              <a:rPr lang="en-CA" dirty="0" err="1">
                <a:latin typeface="+mj-lt"/>
              </a:rPr>
              <a:t>phonebooths</a:t>
            </a:r>
            <a:r>
              <a:rPr lang="en-CA" dirty="0">
                <a:latin typeface="+mj-lt"/>
              </a:rPr>
              <a:t> near a quiet zone to encourage people to take phone calls away from open individual </a:t>
            </a:r>
            <a:r>
              <a:rPr lang="en-CA" dirty="0" err="1">
                <a:latin typeface="+mj-lt"/>
              </a:rPr>
              <a:t>workpoints</a:t>
            </a:r>
            <a:r>
              <a:rPr lang="en-CA" dirty="0">
                <a:latin typeface="+mj-lt"/>
              </a:rPr>
              <a:t>.</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CA" dirty="0">
                <a:latin typeface="+mj-lt"/>
              </a:rPr>
              <a:t>All employees need privacy. Privacy is achieved by managing acoustics in open areas and providing ample open AND enclosed individual </a:t>
            </a:r>
            <a:r>
              <a:rPr lang="en-CA" dirty="0" err="1">
                <a:latin typeface="+mj-lt"/>
              </a:rPr>
              <a:t>workpoints</a:t>
            </a:r>
            <a:r>
              <a:rPr lang="en-CA" dirty="0">
                <a:latin typeface="+mj-lt"/>
              </a:rPr>
              <a:t>.</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CA" dirty="0">
                <a:latin typeface="+mj-lt"/>
              </a:rPr>
              <a:t>Individual enclosed </a:t>
            </a:r>
            <a:r>
              <a:rPr lang="en-CA" dirty="0" err="1">
                <a:latin typeface="+mj-lt"/>
              </a:rPr>
              <a:t>workpoints</a:t>
            </a:r>
            <a:r>
              <a:rPr lang="en-CA" dirty="0">
                <a:latin typeface="+mj-lt"/>
              </a:rPr>
              <a:t> take into account the number of employees who regularly require an individual enclosed space to support their primary function and with sufficient additional enclosed individual </a:t>
            </a:r>
            <a:r>
              <a:rPr lang="en-CA" dirty="0" err="1">
                <a:latin typeface="+mj-lt"/>
              </a:rPr>
              <a:t>workpoints</a:t>
            </a:r>
            <a:r>
              <a:rPr lang="en-CA" dirty="0">
                <a:latin typeface="+mj-lt"/>
              </a:rPr>
              <a:t> to support the intermittent needs for privacy and focus work of the entire population.</a:t>
            </a:r>
          </a:p>
          <a:p>
            <a:pPr marL="285750" indent="-285750">
              <a:buFont typeface="Wingdings" panose="05000000000000000000" pitchFamily="2" charset="2"/>
              <a:buChar char="ü"/>
            </a:pPr>
            <a:endParaRPr lang="en-CA" dirty="0">
              <a:latin typeface="+mj-lt"/>
            </a:endParaRPr>
          </a:p>
          <a:p>
            <a:pPr marL="285750" indent="-285750">
              <a:buFont typeface="Wingdings" panose="05000000000000000000" pitchFamily="2" charset="2"/>
              <a:buChar char="ü"/>
            </a:pPr>
            <a:r>
              <a:rPr lang="en-CA" dirty="0">
                <a:latin typeface="+mj-lt"/>
              </a:rPr>
              <a:t>Enclosed individual </a:t>
            </a:r>
            <a:r>
              <a:rPr lang="en-CA" dirty="0" err="1">
                <a:latin typeface="+mj-lt"/>
              </a:rPr>
              <a:t>workpoints</a:t>
            </a:r>
            <a:r>
              <a:rPr lang="en-CA" dirty="0">
                <a:latin typeface="+mj-lt"/>
              </a:rPr>
              <a:t> provide the greatest level of privacy, and are best suited for highly focused work or for work by individuals with individual accommodations.</a:t>
            </a:r>
          </a:p>
          <a:p>
            <a:pPr marL="285750" indent="-285750">
              <a:buFont typeface="Wingdings" panose="05000000000000000000" pitchFamily="2" charset="2"/>
              <a:buChar char="ü"/>
            </a:pPr>
            <a:endParaRPr lang="en-US" dirty="0">
              <a:latin typeface="+mj-lt"/>
            </a:endParaRPr>
          </a:p>
          <a:p>
            <a:pPr marL="285750" indent="-285750">
              <a:buFont typeface="Wingdings" panose="05000000000000000000" pitchFamily="2" charset="2"/>
              <a:buChar char="ü"/>
            </a:pPr>
            <a:endParaRPr lang="fr-CA" dirty="0"/>
          </a:p>
        </p:txBody>
      </p:sp>
    </p:spTree>
    <p:extLst>
      <p:ext uri="{BB962C8B-B14F-4D97-AF65-F5344CB8AC3E}">
        <p14:creationId xmlns:p14="http://schemas.microsoft.com/office/powerpoint/2010/main" val="1191857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604f8cba4330375a30a7751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6462</TotalTime>
  <Words>2943</Words>
  <Application>Microsoft Office PowerPoint</Application>
  <PresentationFormat>Widescreen</PresentationFormat>
  <Paragraphs>143</Paragraphs>
  <Slides>17</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Georgia</vt:lpstr>
      <vt:lpstr>Wingdings</vt:lpstr>
      <vt:lpstr>Office Theme</vt:lpstr>
      <vt:lpstr>think-cell Slide</vt:lpstr>
      <vt:lpstr>GCworkplace Demystified </vt:lpstr>
      <vt:lpstr>PowerPoint Presentation</vt:lpstr>
      <vt:lpstr>GCworkplace is a space reduction initiative</vt:lpstr>
      <vt:lpstr>Telework is a requirement of GCworkplace </vt:lpstr>
      <vt:lpstr> The GCworkplace design solution is only about shared seating  </vt:lpstr>
      <vt:lpstr>Employees are required to relocate often during the workday</vt:lpstr>
      <vt:lpstr>Employees are required to get in early if they want to have a desk</vt:lpstr>
      <vt:lpstr>Managers can’t supervise their employees if they can’t see them</vt:lpstr>
      <vt:lpstr>GCworkplace is an open workplace concept and no one gets an office</vt:lpstr>
      <vt:lpstr>A GCworkplace design is only focused on collaboration</vt:lpstr>
      <vt:lpstr>PowerPoint Presentation</vt:lpstr>
      <vt:lpstr>Executives need an enclosed office</vt:lpstr>
      <vt:lpstr>PowerPoint Presentation</vt:lpstr>
      <vt:lpstr>Complexities of focus work</vt:lpstr>
      <vt:lpstr>Employee wellbeing</vt:lpstr>
      <vt:lpstr>Government of Canada priorities‒Inclusivity and accessibility</vt:lpstr>
      <vt:lpstr>For questions or comments, please write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Véronique Boton</cp:lastModifiedBy>
  <cp:revision>433</cp:revision>
  <dcterms:created xsi:type="dcterms:W3CDTF">2018-01-23T15:59:12Z</dcterms:created>
  <dcterms:modified xsi:type="dcterms:W3CDTF">2022-05-12T15:59:30Z</dcterms:modified>
</cp:coreProperties>
</file>