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70" r:id="rId3"/>
    <p:sldId id="265" r:id="rId4"/>
    <p:sldId id="271" r:id="rId5"/>
    <p:sldId id="272" r:id="rId6"/>
    <p:sldId id="268" r:id="rId7"/>
  </p:sldIdLst>
  <p:sldSz cx="9144000" cy="6858000" type="screen4x3"/>
  <p:notesSz cx="7010400" cy="92964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3950" autoAdjust="0"/>
    <p:restoredTop sz="94095" autoAdjust="0"/>
  </p:normalViewPr>
  <p:slideViewPr>
    <p:cSldViewPr showGuides="1">
      <p:cViewPr>
        <p:scale>
          <a:sx n="75" d="100"/>
          <a:sy n="75" d="100"/>
        </p:scale>
        <p:origin x="1012" y="72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2019-04-11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2019-04-11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F7BF-A054-448A-ADEB-2B8EC367AD6D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832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F7BF-A054-448A-ADEB-2B8EC367AD6D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0990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363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F7BF-A054-448A-ADEB-2B8EC367AD6D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2927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F7BF-A054-448A-ADEB-2B8EC367AD6D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545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02550" cy="460418"/>
          </a:xfrm>
        </p:spPr>
        <p:txBody>
          <a:bodyPr>
            <a:normAutofit fontScale="90000"/>
          </a:bodyPr>
          <a:lstStyle/>
          <a:p>
            <a:r>
              <a:rPr lang="fr-CA" b="1" dirty="0"/>
              <a:t>Préparation aux logiciels comme </a:t>
            </a:r>
            <a:r>
              <a:rPr lang="fr-CA" b="1" dirty="0" smtClean="0"/>
              <a:t>service</a:t>
            </a:r>
            <a:endParaRPr lang="fr-C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27584" y="2945316"/>
            <a:ext cx="7704856" cy="720080"/>
          </a:xfrm>
        </p:spPr>
        <p:txBody>
          <a:bodyPr>
            <a:normAutofit fontScale="77500" lnSpcReduction="20000"/>
          </a:bodyPr>
          <a:lstStyle/>
          <a:p>
            <a:r>
              <a:rPr lang="fr-CA" sz="3000" dirty="0">
                <a:solidFill>
                  <a:schemeClr val="bg2">
                    <a:lumMod val="25000"/>
                  </a:schemeClr>
                </a:solidFill>
              </a:rPr>
              <a:t>Ressources humaines et paye de la prochaine génération</a:t>
            </a:r>
          </a:p>
          <a:p>
            <a:r>
              <a:rPr lang="fr-CA" dirty="0">
                <a:solidFill>
                  <a:schemeClr val="bg2">
                    <a:lumMod val="25000"/>
                  </a:schemeClr>
                </a:solidFill>
              </a:rPr>
              <a:t>Le 22 janvier 2019</a:t>
            </a:r>
          </a:p>
        </p:txBody>
      </p:sp>
    </p:spTree>
    <p:extLst>
      <p:ext uri="{BB962C8B-B14F-4D97-AF65-F5344CB8AC3E}">
        <p14:creationId xmlns:p14="http://schemas.microsoft.com/office/powerpoint/2010/main" val="3092826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7524" y="44624"/>
            <a:ext cx="7598591" cy="482626"/>
          </a:xfrm>
        </p:spPr>
        <p:txBody>
          <a:bodyPr/>
          <a:lstStyle/>
          <a:p>
            <a:r>
              <a:rPr lang="fr-CA" b="1" dirty="0"/>
              <a:t>Adoption par ProGen d’une approche axée sur le logiciel comme service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1806" y="2790505"/>
            <a:ext cx="78133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CA" dirty="0"/>
              <a:t>Les modèles de services en nuage comprennent, par ordre de préférence : </a:t>
            </a:r>
          </a:p>
          <a:p>
            <a:pPr>
              <a:spcAft>
                <a:spcPts val="600"/>
              </a:spcAft>
            </a:pPr>
            <a:endParaRPr lang="en-US" sz="7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b="1" dirty="0"/>
              <a:t>Logiciel comme service (SaaS)</a:t>
            </a:r>
            <a:r>
              <a:rPr lang="fr-CA" dirty="0"/>
              <a:t> – Utilisation d’une infrastructure en nuage pour exécuter les applications d’un </a:t>
            </a:r>
            <a:r>
              <a:rPr lang="fr-CA" dirty="0" smtClean="0"/>
              <a:t>fournisseur.</a:t>
            </a:r>
            <a:endParaRPr lang="fr-CA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b="1" dirty="0"/>
              <a:t>Plateforme comme service (PaaS)</a:t>
            </a:r>
            <a:r>
              <a:rPr lang="fr-CA" dirty="0"/>
              <a:t> – Déploiement sur l’infrastructure </a:t>
            </a:r>
            <a:r>
              <a:rPr lang="fr-CA" dirty="0" smtClean="0"/>
              <a:t>d’informatique en nuage </a:t>
            </a:r>
            <a:r>
              <a:rPr lang="fr-CA" dirty="0"/>
              <a:t>d’applications créées ou achetées par le </a:t>
            </a:r>
            <a:r>
              <a:rPr lang="fr-CA" dirty="0" smtClean="0"/>
              <a:t>consommateur.</a:t>
            </a:r>
            <a:endParaRPr lang="fr-CA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b="1" dirty="0"/>
              <a:t>Infrastructure comme service (IaaS)</a:t>
            </a:r>
            <a:r>
              <a:rPr lang="fr-CA" dirty="0"/>
              <a:t> – Capacité fournie au consommateur en matière de traitement, de stockage, de réseau et d’autres ressources informatiques fondamentales grâce auxquelles il peut déployer et exécuter des logiciels </a:t>
            </a:r>
            <a:r>
              <a:rPr lang="fr-CA" dirty="0" smtClean="0"/>
              <a:t>arbitraires.</a:t>
            </a:r>
            <a:endParaRPr lang="fr-CA" dirty="0"/>
          </a:p>
          <a:p>
            <a:endParaRPr lang="en-US" sz="1200" dirty="0" smtClean="0"/>
          </a:p>
          <a:p>
            <a:r>
              <a:rPr lang="fr-CA" dirty="0"/>
              <a:t>Pour adopter un modèle de services en nuage, il faudra modifier notre façon de travailler et les travaux que nous dirigeons.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413" y="1093914"/>
            <a:ext cx="8727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CA" dirty="0" smtClean="0">
                <a:solidFill>
                  <a:schemeClr val="bg1"/>
                </a:solidFill>
              </a:rPr>
              <a:t>Le gouvernement du Canada opte d’utiliser l’informatique en nuage d’abord pour fournir des </a:t>
            </a:r>
            <a:r>
              <a:rPr lang="fr-CA" dirty="0">
                <a:solidFill>
                  <a:schemeClr val="bg1"/>
                </a:solidFill>
              </a:rPr>
              <a:t>services aux citoyens.</a:t>
            </a:r>
          </a:p>
        </p:txBody>
      </p:sp>
      <p:sp>
        <p:nvSpPr>
          <p:cNvPr id="9" name="Freeform 197"/>
          <p:cNvSpPr>
            <a:spLocks/>
          </p:cNvSpPr>
          <p:nvPr/>
        </p:nvSpPr>
        <p:spPr bwMode="auto">
          <a:xfrm>
            <a:off x="219955" y="1952836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0" name="Freeform 198"/>
          <p:cNvSpPr>
            <a:spLocks/>
          </p:cNvSpPr>
          <p:nvPr/>
        </p:nvSpPr>
        <p:spPr bwMode="auto">
          <a:xfrm>
            <a:off x="412043" y="2168736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1051806" y="1740245"/>
            <a:ext cx="7895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CA" dirty="0"/>
              <a:t>La Stratégie d’adoption de l’informatique en nuage (2017) établit un ordre de préférence pour la sélection d’un modèle de déploiement de l’informatique en nuage (services </a:t>
            </a:r>
            <a:r>
              <a:rPr lang="fr-CA" dirty="0" smtClean="0"/>
              <a:t>d’informatique en nuage </a:t>
            </a:r>
            <a:r>
              <a:rPr lang="fr-CA" dirty="0"/>
              <a:t>publics d’abord), même si aucun modèle de déploiement ne respecte toutes les politiques du GC.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31898" y="2628082"/>
            <a:ext cx="795" cy="511977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48421" y="3280772"/>
            <a:ext cx="474663" cy="490538"/>
            <a:chOff x="7835900" y="1778000"/>
            <a:chExt cx="474663" cy="490538"/>
          </a:xfrm>
        </p:grpSpPr>
        <p:sp>
          <p:nvSpPr>
            <p:cNvPr id="18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9955" y="5751607"/>
            <a:ext cx="639763" cy="491136"/>
            <a:chOff x="4956175" y="2465388"/>
            <a:chExt cx="455613" cy="352425"/>
          </a:xfrm>
        </p:grpSpPr>
        <p:sp>
          <p:nvSpPr>
            <p:cNvPr id="22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0292" y="3868906"/>
            <a:ext cx="387350" cy="478566"/>
            <a:chOff x="6716713" y="2667000"/>
            <a:chExt cx="417512" cy="587375"/>
          </a:xfrm>
        </p:grpSpPr>
        <p:sp>
          <p:nvSpPr>
            <p:cNvPr id="32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3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4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48421" y="4521311"/>
            <a:ext cx="341434" cy="497221"/>
            <a:chOff x="6180138" y="1743075"/>
            <a:chExt cx="469900" cy="649288"/>
          </a:xfrm>
        </p:grpSpPr>
        <p:sp>
          <p:nvSpPr>
            <p:cNvPr id="36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7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8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9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0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1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2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3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cxnSp>
        <p:nvCxnSpPr>
          <p:cNvPr id="44" name="Straight Connector 43"/>
          <p:cNvCxnSpPr/>
          <p:nvPr/>
        </p:nvCxnSpPr>
        <p:spPr>
          <a:xfrm flipH="1">
            <a:off x="503202" y="5140142"/>
            <a:ext cx="795" cy="511977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7604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12748" y="260648"/>
            <a:ext cx="8140960" cy="482626"/>
          </a:xfrm>
        </p:spPr>
        <p:txBody>
          <a:bodyPr/>
          <a:lstStyle/>
          <a:p>
            <a:r>
              <a:rPr lang="fr-CA" b="1" dirty="0"/>
              <a:t>Orientation stratégique du gouvernement du Canada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26673" y="2381153"/>
            <a:ext cx="2336143" cy="2736543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2100" b="1" dirty="0" smtClean="0"/>
              <a:t>PRO </a:t>
            </a:r>
            <a:r>
              <a:rPr lang="fr-CA" sz="2100" b="1" dirty="0"/>
              <a:t>SUR PLACE</a:t>
            </a:r>
          </a:p>
          <a:p>
            <a:pPr algn="ctr"/>
            <a:endParaRPr lang="en-CA" sz="600" b="1" dirty="0"/>
          </a:p>
          <a:p>
            <a:pPr algn="ctr"/>
            <a:r>
              <a:rPr lang="fr-CA" sz="1600" b="1" dirty="0"/>
              <a:t>Vos utilisateurs</a:t>
            </a:r>
          </a:p>
          <a:p>
            <a:pPr algn="ctr"/>
            <a:r>
              <a:rPr lang="fr-CA" sz="1600" b="1" i="1" dirty="0"/>
              <a:t>selon vos processus</a:t>
            </a:r>
          </a:p>
          <a:p>
            <a:pPr algn="ctr"/>
            <a:r>
              <a:rPr lang="fr-CA" sz="1600" b="1" i="1" dirty="0"/>
              <a:t>sur votre système</a:t>
            </a:r>
          </a:p>
          <a:p>
            <a:pPr algn="ctr"/>
            <a:r>
              <a:rPr lang="fr-CA" sz="1600" b="1" i="1" dirty="0"/>
              <a:t>sur votre infrastructure</a:t>
            </a:r>
          </a:p>
          <a:p>
            <a:pPr algn="ctr"/>
            <a:r>
              <a:rPr lang="fr-CA" sz="1600" b="1" i="1" dirty="0"/>
              <a:t>selon votre </a:t>
            </a:r>
            <a:r>
              <a:rPr lang="fr-CA" sz="1600" b="1" i="1" dirty="0" smtClean="0"/>
              <a:t>horaire.</a:t>
            </a:r>
            <a:endParaRPr lang="fr-CA" sz="1600" b="1" i="1" dirty="0"/>
          </a:p>
          <a:p>
            <a:pPr algn="ctr"/>
            <a:endParaRPr lang="en-CA" sz="600" b="1" i="1" dirty="0"/>
          </a:p>
          <a:p>
            <a:pPr algn="ctr"/>
            <a:r>
              <a:rPr lang="fr-CA" sz="1200" b="1" i="1" dirty="0"/>
              <a:t>(c.-à-d. Mes RHGC)</a:t>
            </a:r>
          </a:p>
          <a:p>
            <a:pPr algn="ctr"/>
            <a:r>
              <a:rPr lang="fr-CA" sz="1600" b="1" dirty="0"/>
              <a:t>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461383" y="2392522"/>
            <a:ext cx="2333811" cy="270233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2100" b="1" dirty="0" smtClean="0"/>
              <a:t>PRO </a:t>
            </a:r>
            <a:r>
              <a:rPr lang="fr-CA" sz="2100" b="1" dirty="0"/>
              <a:t>EN NUAGE</a:t>
            </a:r>
          </a:p>
          <a:p>
            <a:pPr algn="ctr"/>
            <a:endParaRPr lang="en-CA" sz="600" b="1" dirty="0"/>
          </a:p>
          <a:p>
            <a:pPr algn="ctr"/>
            <a:r>
              <a:rPr lang="fr-CA" sz="1600" b="1" dirty="0"/>
              <a:t>Vos utilisateurs</a:t>
            </a:r>
          </a:p>
          <a:p>
            <a:pPr algn="ctr"/>
            <a:r>
              <a:rPr lang="fr-CA" sz="1600" b="1" i="1" dirty="0"/>
              <a:t>selon vos processus</a:t>
            </a:r>
          </a:p>
          <a:p>
            <a:pPr algn="ctr"/>
            <a:r>
              <a:rPr lang="fr-CA" sz="1600" b="1" i="1" dirty="0"/>
              <a:t>sur un système partagé</a:t>
            </a:r>
          </a:p>
          <a:p>
            <a:pPr algn="ctr"/>
            <a:r>
              <a:rPr lang="fr-CA" sz="1600" b="1" i="1" dirty="0"/>
              <a:t>sur leur infrastructure</a:t>
            </a:r>
          </a:p>
          <a:p>
            <a:pPr algn="ctr"/>
            <a:r>
              <a:rPr lang="fr-CA" sz="1600" b="1" i="1" dirty="0"/>
              <a:t>selon leur </a:t>
            </a:r>
            <a:r>
              <a:rPr lang="fr-CA" sz="1600" b="1" i="1" dirty="0" smtClean="0"/>
              <a:t>horaire.</a:t>
            </a:r>
            <a:endParaRPr lang="fr-CA" sz="1600" b="1" i="1" dirty="0"/>
          </a:p>
          <a:p>
            <a:pPr algn="ctr"/>
            <a:endParaRPr lang="en-CA" sz="600" b="1" i="1" dirty="0"/>
          </a:p>
          <a:p>
            <a:pPr algn="ctr"/>
            <a:r>
              <a:rPr lang="fr-CA" sz="1200" b="1" i="1" dirty="0"/>
              <a:t>(c.-à-d. transformation de la gestion financière)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293762" y="2392522"/>
            <a:ext cx="2325494" cy="27251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2100" b="1" dirty="0"/>
              <a:t>Logiciel comme service</a:t>
            </a:r>
          </a:p>
          <a:p>
            <a:pPr algn="ctr"/>
            <a:endParaRPr lang="en-CA" sz="600" b="1" dirty="0"/>
          </a:p>
          <a:p>
            <a:pPr algn="ctr"/>
            <a:r>
              <a:rPr lang="fr-CA" sz="1600" b="1" dirty="0"/>
              <a:t>Vos utilisateurs</a:t>
            </a:r>
          </a:p>
          <a:p>
            <a:pPr algn="ctr"/>
            <a:r>
              <a:rPr lang="fr-CA" sz="1600" b="1" i="1" dirty="0"/>
              <a:t>selon leurs processus</a:t>
            </a:r>
          </a:p>
          <a:p>
            <a:pPr algn="ctr"/>
            <a:r>
              <a:rPr lang="fr-CA" sz="1600" b="1" i="1" dirty="0"/>
              <a:t>sur leur système</a:t>
            </a:r>
          </a:p>
          <a:p>
            <a:pPr algn="ctr"/>
            <a:r>
              <a:rPr lang="fr-CA" sz="1600" b="1" i="1" dirty="0"/>
              <a:t>sur leur infrastructure</a:t>
            </a:r>
          </a:p>
          <a:p>
            <a:pPr algn="ctr"/>
            <a:r>
              <a:rPr lang="fr-CA" sz="1600" b="1" i="1" dirty="0"/>
              <a:t>selon leur </a:t>
            </a:r>
            <a:r>
              <a:rPr lang="fr-CA" sz="1600" b="1" i="1" dirty="0" smtClean="0"/>
              <a:t>horaire.</a:t>
            </a:r>
            <a:endParaRPr lang="fr-CA" sz="1600" b="1" i="1" dirty="0"/>
          </a:p>
          <a:p>
            <a:pPr algn="ctr"/>
            <a:endParaRPr lang="en-CA" sz="1000" b="1" i="1" dirty="0"/>
          </a:p>
          <a:p>
            <a:pPr algn="ctr"/>
            <a:r>
              <a:rPr lang="fr-CA" sz="1200" b="1" i="1" dirty="0"/>
              <a:t>(c.-à-d. RH et PAYE de la prochaine génération)</a:t>
            </a:r>
          </a:p>
          <a:p>
            <a:pPr algn="ctr"/>
            <a:endParaRPr lang="en-CA" sz="21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8600" y="2024682"/>
            <a:ext cx="8388932" cy="141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60851" y="5325505"/>
            <a:ext cx="8406681" cy="2496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403303" y="1678742"/>
            <a:ext cx="2457879" cy="28427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PERSONNALISATION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3672" y="1687146"/>
            <a:ext cx="1728191" cy="26567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MAXIMALE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297717" y="1694470"/>
            <a:ext cx="2325494" cy="25834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MINIMALE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815541" y="6351290"/>
            <a:ext cx="2133600" cy="365125"/>
          </a:xfrm>
        </p:spPr>
        <p:txBody>
          <a:bodyPr/>
          <a:lstStyle/>
          <a:p>
            <a:r>
              <a:rPr lang="fr-CA" dirty="0"/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3508" y="968243"/>
            <a:ext cx="878497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Les secteurs organisationnels doivent s’adapter aux changements constants tout en faisant preuve de </a:t>
            </a:r>
            <a:r>
              <a:rPr lang="fr-CA" b="1" dirty="0">
                <a:solidFill>
                  <a:schemeClr val="bg1"/>
                </a:solidFill>
              </a:rPr>
              <a:t>souplesse</a:t>
            </a:r>
            <a:r>
              <a:rPr lang="fr-CA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815541" y="5354206"/>
            <a:ext cx="1728191" cy="26567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MAXIMALE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403303" y="5371970"/>
            <a:ext cx="2457879" cy="28427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CONTRÔLE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01796" y="5376532"/>
            <a:ext cx="2325494" cy="25834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MINIMAL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068" y="5652727"/>
            <a:ext cx="581830" cy="604700"/>
          </a:xfrm>
          <a:prstGeom prst="rect">
            <a:avLst/>
          </a:prstGeom>
        </p:spPr>
      </p:pic>
      <p:pic>
        <p:nvPicPr>
          <p:cNvPr id="1030" name="Picture 6" descr="Image result for curved 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2257">
            <a:off x="7907963" y="4619820"/>
            <a:ext cx="1610556" cy="173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367748" y="5652727"/>
            <a:ext cx="7480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L’équipe des RH et de la paye de la prochaine génération (ProGen) s’est engagée à adopter un modèle de logiciel comme service afin de se plier aux normes numériques du GC et sa politique de priorité à </a:t>
            </a:r>
            <a:r>
              <a:rPr lang="fr-CA" dirty="0" smtClean="0"/>
              <a:t>l’informatique en nuage.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94996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1520" y="260648"/>
            <a:ext cx="7593222" cy="684076"/>
          </a:xfrm>
        </p:spPr>
        <p:txBody>
          <a:bodyPr>
            <a:normAutofit fontScale="92500" lnSpcReduction="20000"/>
          </a:bodyPr>
          <a:lstStyle/>
          <a:p>
            <a:r>
              <a:rPr lang="fr-CA" b="1" dirty="0"/>
              <a:t>Comparaison entre la méthode traditionnelle et celle en nuage d’abord (logiciel comme service)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35949"/>
              </p:ext>
            </p:extLst>
          </p:nvPr>
        </p:nvGraphicFramePr>
        <p:xfrm>
          <a:off x="251520" y="1016732"/>
          <a:ext cx="8563678" cy="5194800"/>
        </p:xfrm>
        <a:graphic>
          <a:graphicData uri="http://schemas.openxmlformats.org/drawingml/2006/table">
            <a:tbl>
              <a:tblPr firstCol="1"/>
              <a:tblGrid>
                <a:gridCol w="4212468"/>
                <a:gridCol w="4351210"/>
              </a:tblGrid>
              <a:tr h="42438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CA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Times New Roman"/>
                          <a:cs typeface="Times New Roman"/>
                        </a:rPr>
                        <a:t> Méthode traditionnelle (logiciel sur place)</a:t>
                      </a:r>
                    </a:p>
                  </a:txBody>
                  <a:tcPr marL="36000" marR="36000" marT="36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CA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Times New Roman"/>
                          <a:cs typeface="Times New Roman"/>
                        </a:rPr>
                        <a:t>Nuage d’abord (logiciel comme service)</a:t>
                      </a:r>
                    </a:p>
                  </a:txBody>
                  <a:tcPr marL="36000" marR="36000" marT="36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447101">
                <a:tc>
                  <a:txBody>
                    <a:bodyPr/>
                    <a:lstStyle/>
                    <a:p>
                      <a:pPr marL="266700" marR="0" lvl="0" indent="-17780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Installation qui nécessite du temps, du personnel et de l’équipement pour la configuration (installation) – Personnalisation nécessaire </a:t>
                      </a:r>
                      <a:r>
                        <a:rPr lang="fr-CA" sz="1300" baseline="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pour répondre aux besoins organisationnels et avoir un système fonctionnel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Démarrage plus rapide (installation) – Système fonctionnel installé, mais nécessité de le configurer pour </a:t>
                      </a:r>
                      <a:r>
                        <a:rPr lang="fr-CA" sz="1300" baseline="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fournir une</a:t>
                      </a: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solution opérationnelle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85750" marR="0" lvl="0" indent="-19685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Achat et entretien du matériel serveur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Pas de matériel serveur (achat ou entretien)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66700" marR="0" lvl="0" indent="-17780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Planification à long terme des changements à apporter (engagement de longue date)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Modèle d’abonnement – grande souplesse par rapport au changement éventuel de fournisseur (engagement moindre)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50825" marR="0" lvl="0" indent="-161925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baseline="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Coûts initiaux et frais de mise à niveau importants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Frais d’abonnement mensuels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50825" marR="0" lvl="0" indent="-161925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Immobilisations corporelles </a:t>
                      </a:r>
                      <a:r>
                        <a:rPr lang="fr-CA" sz="1300" baseline="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et infrastructure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Aucune immobilisation corporelle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50825" marR="0" lvl="0" indent="-161925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Accès aux serveurs et au stockage de l’organisation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Aucun accès physique aux serveurs ou au stockage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50825" marR="0" lvl="0" indent="-161925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Mise à niveau lente et coûteuse (p. ex., projets de mise en œuvre)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Cycle de diffusion des logiciels - déploiement plus rapide des mises à niveau courantes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66700" marR="0" lvl="0" indent="-17780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Besoin de temps et de logiciels supplémentaires pour la sécurité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Surveillance de la sécurité des réseaux et des serveurs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600">
                <a:tc>
                  <a:txBody>
                    <a:bodyPr/>
                    <a:lstStyle/>
                    <a:p>
                      <a:pPr marL="285750" marR="0" lvl="0" indent="-19685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Nécessité pour les organisations de prévoir des services de secours ou supplémentaires</a:t>
                      </a:r>
                    </a:p>
                  </a:txBody>
                  <a:tcPr marL="108000" marR="18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177800" algn="l" defTabSz="914400" rtl="0" eaLnBrk="1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6700" algn="l"/>
                        </a:tabLst>
                      </a:pP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 Installations </a:t>
                      </a:r>
                      <a:r>
                        <a:rPr lang="fr-CA" sz="1300" baseline="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de secours du fournisseur de services</a:t>
                      </a:r>
                      <a:r>
                        <a:rPr lang="fr-CA" sz="1300" dirty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hors site</a:t>
                      </a:r>
                    </a:p>
                  </a:txBody>
                  <a:tcPr marL="54000" marR="54000" marT="90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815541" y="6351290"/>
            <a:ext cx="2133600" cy="365125"/>
          </a:xfrm>
        </p:spPr>
        <p:txBody>
          <a:bodyPr/>
          <a:lstStyle/>
          <a:p>
            <a:r>
              <a:rPr lang="fr-CA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7328483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94039" y="44624"/>
            <a:ext cx="8183262" cy="567414"/>
          </a:xfrm>
        </p:spPr>
        <p:txBody>
          <a:bodyPr/>
          <a:lstStyle/>
          <a:p>
            <a:r>
              <a:rPr lang="fr-CA" b="1" dirty="0"/>
              <a:t>Modification de l'environnement de la TI par le modèle du logiciel comme service 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9637" y="1013893"/>
            <a:ext cx="8750451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CA" sz="1600" b="1" dirty="0">
                <a:solidFill>
                  <a:schemeClr val="bg1"/>
                </a:solidFill>
              </a:rPr>
              <a:t>Avec un modèle de logiciel comme service, le GC partage la responsabilité avec le fournisseur de services </a:t>
            </a:r>
            <a:r>
              <a:rPr lang="fr-CA" sz="1600" b="1" dirty="0" smtClean="0">
                <a:solidFill>
                  <a:schemeClr val="bg1"/>
                </a:solidFill>
              </a:rPr>
              <a:t>d’informatique en nuage en </a:t>
            </a:r>
            <a:r>
              <a:rPr lang="fr-CA" sz="1600" b="1" dirty="0">
                <a:solidFill>
                  <a:schemeClr val="bg1"/>
                </a:solidFill>
              </a:rPr>
              <a:t>ce qui concerne la sécurité et les risques.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1334897" y="531882"/>
            <a:ext cx="461665" cy="277218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CA" b="1" dirty="0"/>
              <a:t>TI TRADITIONNELLE</a:t>
            </a:r>
          </a:p>
        </p:txBody>
      </p:sp>
      <p:sp>
        <p:nvSpPr>
          <p:cNvPr id="36" name="TextBox 35"/>
          <p:cNvSpPr txBox="1"/>
          <p:nvPr/>
        </p:nvSpPr>
        <p:spPr>
          <a:xfrm rot="5400000">
            <a:off x="1691183" y="2180142"/>
            <a:ext cx="349702" cy="3201069"/>
          </a:xfrm>
          <a:prstGeom prst="rect">
            <a:avLst/>
          </a:prstGeom>
          <a:noFill/>
        </p:spPr>
        <p:txBody>
          <a:bodyPr vert="vert270" wrap="none" lIns="36000" rIns="36000" rtlCol="0">
            <a:spAutoFit/>
          </a:bodyPr>
          <a:lstStyle/>
          <a:p>
            <a:r>
              <a:rPr lang="fr-CA" b="1" spc="-80" dirty="0"/>
              <a:t>INFRASTRUCTURE COMME SERVICE</a:t>
            </a:r>
          </a:p>
        </p:txBody>
      </p:sp>
      <p:sp>
        <p:nvSpPr>
          <p:cNvPr id="40" name="Slide Number Placeholder 17"/>
          <p:cNvSpPr txBox="1">
            <a:spLocks/>
          </p:cNvSpPr>
          <p:nvPr/>
        </p:nvSpPr>
        <p:spPr>
          <a:xfrm>
            <a:off x="6815541" y="6351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0" y="2125758"/>
            <a:ext cx="1259107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130" dirty="0"/>
              <a:t>Activités opérationnelles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331640" y="2118659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Accès et </a:t>
            </a:r>
            <a:r>
              <a:rPr lang="fr-CA" sz="1600" spc="-80" dirty="0" smtClean="0"/>
              <a:t>identité de l’utilisateur</a:t>
            </a:r>
            <a:endParaRPr lang="fr-CA" sz="1600" spc="-80" dirty="0"/>
          </a:p>
        </p:txBody>
      </p:sp>
      <p:sp>
        <p:nvSpPr>
          <p:cNvPr id="47" name="Rounded Rectangle 46"/>
          <p:cNvSpPr/>
          <p:nvPr/>
        </p:nvSpPr>
        <p:spPr>
          <a:xfrm>
            <a:off x="2411885" y="2130119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 smtClean="0"/>
              <a:t>Données</a:t>
            </a:r>
            <a:endParaRPr lang="fr-CA" sz="1600" spc="-80" dirty="0"/>
          </a:p>
        </p:txBody>
      </p:sp>
      <p:sp>
        <p:nvSpPr>
          <p:cNvPr id="48" name="Rounded Rectangle 47"/>
          <p:cNvSpPr/>
          <p:nvPr/>
        </p:nvSpPr>
        <p:spPr>
          <a:xfrm>
            <a:off x="3528009" y="2128598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z="1600" spc="-80" dirty="0"/>
          </a:p>
        </p:txBody>
      </p:sp>
      <p:sp>
        <p:nvSpPr>
          <p:cNvPr id="49" name="Rounded Rectangle 48"/>
          <p:cNvSpPr/>
          <p:nvPr/>
        </p:nvSpPr>
        <p:spPr>
          <a:xfrm>
            <a:off x="4644133" y="2118659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Plateforme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760257" y="2133466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z="1600" spc="-80" dirty="0"/>
          </a:p>
        </p:txBody>
      </p:sp>
      <p:sp>
        <p:nvSpPr>
          <p:cNvPr id="51" name="Rounded Rectangle 50"/>
          <p:cNvSpPr/>
          <p:nvPr/>
        </p:nvSpPr>
        <p:spPr>
          <a:xfrm>
            <a:off x="6881046" y="2118659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z="1600" spc="-80" dirty="0"/>
          </a:p>
        </p:txBody>
      </p:sp>
      <p:sp>
        <p:nvSpPr>
          <p:cNvPr id="52" name="Rounded Rectangle 51"/>
          <p:cNvSpPr/>
          <p:nvPr/>
        </p:nvSpPr>
        <p:spPr>
          <a:xfrm>
            <a:off x="8001835" y="2118659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Installation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0" y="4065473"/>
            <a:ext cx="1223753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CA" sz="1600" spc="-130" dirty="0"/>
              <a:t>Activités opérationnelles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295761" y="4058374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Accès et identité de l’utilisateur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411885" y="4069834"/>
            <a:ext cx="1044116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Données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528009" y="4068313"/>
            <a:ext cx="1044116" cy="120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pc="-80" dirty="0"/>
          </a:p>
        </p:txBody>
      </p:sp>
      <p:sp>
        <p:nvSpPr>
          <p:cNvPr id="57" name="Rounded Rectangle 56"/>
          <p:cNvSpPr/>
          <p:nvPr/>
        </p:nvSpPr>
        <p:spPr>
          <a:xfrm>
            <a:off x="4644133" y="4058374"/>
            <a:ext cx="1044116" cy="120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Plateforme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760257" y="4073181"/>
            <a:ext cx="1044116" cy="120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pc="-80" dirty="0"/>
          </a:p>
        </p:txBody>
      </p:sp>
      <p:sp>
        <p:nvSpPr>
          <p:cNvPr id="59" name="Rounded Rectangle 58"/>
          <p:cNvSpPr/>
          <p:nvPr/>
        </p:nvSpPr>
        <p:spPr>
          <a:xfrm>
            <a:off x="6881046" y="4058374"/>
            <a:ext cx="1044116" cy="120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CA" spc="-80" dirty="0"/>
          </a:p>
        </p:txBody>
      </p:sp>
      <p:sp>
        <p:nvSpPr>
          <p:cNvPr id="60" name="Rounded Rectangle 59"/>
          <p:cNvSpPr/>
          <p:nvPr/>
        </p:nvSpPr>
        <p:spPr>
          <a:xfrm>
            <a:off x="8001835" y="4058374"/>
            <a:ext cx="1044116" cy="120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CA" sz="1600" spc="-80" dirty="0"/>
              <a:t>Installation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259107" y="5852640"/>
            <a:ext cx="355430" cy="357514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9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856648" y="5845541"/>
            <a:ext cx="2176735" cy="3534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b="1" dirty="0">
                <a:solidFill>
                  <a:schemeClr val="tx1"/>
                </a:solidFill>
              </a:rPr>
              <a:t>Géré par le GC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5157847" y="5890326"/>
            <a:ext cx="2746452" cy="2645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b="1" dirty="0">
                <a:solidFill>
                  <a:schemeClr val="tx1"/>
                </a:solidFill>
              </a:rPr>
              <a:t>Géré par le fournisseur du </a:t>
            </a:r>
            <a:r>
              <a:rPr lang="fr-CA" sz="1600" b="1" dirty="0" smtClean="0">
                <a:solidFill>
                  <a:schemeClr val="tx1"/>
                </a:solidFill>
              </a:rPr>
              <a:t>logiciel comme service</a:t>
            </a:r>
            <a:endParaRPr lang="fr-CA" sz="1600" b="1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4560306" y="5843847"/>
            <a:ext cx="355430" cy="3575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9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9385" y="2568739"/>
            <a:ext cx="968654" cy="338554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r>
              <a:rPr lang="fr-CA" sz="1600" spc="-8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60257" y="2199407"/>
            <a:ext cx="1125368" cy="107721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CA" sz="1600" spc="-80" dirty="0">
                <a:solidFill>
                  <a:schemeClr val="bg1"/>
                </a:solidFill>
              </a:rPr>
              <a:t>Abstraction</a:t>
            </a:r>
            <a:br>
              <a:rPr lang="fr-CA" sz="1600" spc="-80" dirty="0">
                <a:solidFill>
                  <a:schemeClr val="bg1"/>
                </a:solidFill>
              </a:rPr>
            </a:br>
            <a:r>
              <a:rPr lang="fr-CA" sz="1600" spc="-80" dirty="0">
                <a:solidFill>
                  <a:schemeClr val="bg1"/>
                </a:solidFill>
              </a:rPr>
              <a:t>des ressources </a:t>
            </a:r>
            <a:br>
              <a:rPr lang="fr-CA" sz="1600" spc="-80" dirty="0">
                <a:solidFill>
                  <a:schemeClr val="bg1"/>
                </a:solidFill>
              </a:rPr>
            </a:br>
            <a:r>
              <a:rPr lang="fr-CA" sz="1600" spc="-80" dirty="0" smtClean="0">
                <a:solidFill>
                  <a:schemeClr val="bg1"/>
                </a:solidFill>
              </a:rPr>
              <a:t>et contrôle</a:t>
            </a:r>
            <a:endParaRPr lang="fr-CA" sz="1600" spc="-8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53974" y="2553350"/>
            <a:ext cx="698259" cy="338554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r>
              <a:rPr lang="fr-CA" sz="1600" spc="-80" dirty="0">
                <a:solidFill>
                  <a:schemeClr val="bg1"/>
                </a:solidFill>
              </a:rPr>
              <a:t>Matériel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549158" y="4508454"/>
            <a:ext cx="968654" cy="338554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r>
              <a:rPr lang="fr-CA" sz="1600" spc="-8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07481" y="4131414"/>
            <a:ext cx="1108060" cy="107721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CA" sz="1600" spc="-80" dirty="0">
                <a:solidFill>
                  <a:schemeClr val="bg1"/>
                </a:solidFill>
              </a:rPr>
              <a:t>Abstraction </a:t>
            </a:r>
            <a:br>
              <a:rPr lang="fr-CA" sz="1600" spc="-80" dirty="0">
                <a:solidFill>
                  <a:schemeClr val="bg1"/>
                </a:solidFill>
              </a:rPr>
            </a:br>
            <a:r>
              <a:rPr lang="fr-CA" sz="1600" spc="-80" dirty="0">
                <a:solidFill>
                  <a:schemeClr val="bg1"/>
                </a:solidFill>
              </a:rPr>
              <a:t>des ressources </a:t>
            </a:r>
            <a:br>
              <a:rPr lang="fr-CA" sz="1600" spc="-80" dirty="0">
                <a:solidFill>
                  <a:schemeClr val="bg1"/>
                </a:solidFill>
              </a:rPr>
            </a:br>
            <a:r>
              <a:rPr lang="fr-CA" sz="1600" spc="-80" dirty="0" smtClean="0">
                <a:solidFill>
                  <a:schemeClr val="bg1"/>
                </a:solidFill>
              </a:rPr>
              <a:t>et contrôle</a:t>
            </a:r>
            <a:endParaRPr lang="fr-CA" sz="1600" spc="-8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054270" y="4493647"/>
            <a:ext cx="698259" cy="338554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r>
              <a:rPr lang="fr-CA" sz="1600" spc="-80" dirty="0">
                <a:solidFill>
                  <a:schemeClr val="bg1"/>
                </a:solidFill>
              </a:rPr>
              <a:t>Matériel</a:t>
            </a:r>
          </a:p>
        </p:txBody>
      </p:sp>
    </p:spTree>
    <p:extLst>
      <p:ext uri="{BB962C8B-B14F-4D97-AF65-F5344CB8AC3E}">
        <p14:creationId xmlns:p14="http://schemas.microsoft.com/office/powerpoint/2010/main" val="2250892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/>
          <p:nvPr/>
        </p:nvSpPr>
        <p:spPr>
          <a:xfrm>
            <a:off x="2629497" y="4513636"/>
            <a:ext cx="1470301" cy="85404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900" b="1" dirty="0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3870" y="80628"/>
            <a:ext cx="8746622" cy="443470"/>
          </a:xfrm>
        </p:spPr>
        <p:txBody>
          <a:bodyPr/>
          <a:lstStyle/>
          <a:p>
            <a:r>
              <a:rPr lang="fr-CA" b="1" dirty="0"/>
              <a:t>Modification de l'environnement de la TI par le modèle du logiciel comme service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9512" y="1060637"/>
            <a:ext cx="8762949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fr-CA" sz="1600" b="1" dirty="0">
                <a:solidFill>
                  <a:schemeClr val="bg1"/>
                </a:solidFill>
              </a:rPr>
              <a:t>L’adoption de l’approche du logiciel comme service exige que le GC adapte ses activités opérationnelles traditionnelles afin d’optimiser les avantages de cette approche.</a:t>
            </a:r>
          </a:p>
        </p:txBody>
      </p:sp>
      <p:sp>
        <p:nvSpPr>
          <p:cNvPr id="43" name="TextBox 42"/>
          <p:cNvSpPr txBox="1"/>
          <p:nvPr/>
        </p:nvSpPr>
        <p:spPr>
          <a:xfrm rot="5400000">
            <a:off x="457915" y="1982556"/>
            <a:ext cx="749141" cy="145357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RÔLES </a:t>
            </a:r>
          </a:p>
          <a:p>
            <a:pPr algn="ctr"/>
            <a:r>
              <a:rPr lang="fr-CA" sz="1600" b="1" dirty="0">
                <a:solidFill>
                  <a:schemeClr val="tx1"/>
                </a:solidFill>
              </a:rPr>
              <a:t>CHANGEANTS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79512" y="1702438"/>
            <a:ext cx="8762949" cy="3575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Lecteurs des logiciels comme service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777106" y="2104794"/>
            <a:ext cx="1678769" cy="1091794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3" name="Rectangle 2"/>
          <p:cNvSpPr/>
          <p:nvPr/>
        </p:nvSpPr>
        <p:spPr>
          <a:xfrm>
            <a:off x="1329970" y="2129836"/>
            <a:ext cx="2050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r>
              <a:rPr lang="fr-CA" sz="1400" dirty="0">
                <a:solidFill>
                  <a:schemeClr val="bg1"/>
                </a:solidFill>
                <a:latin typeface="Calibri" panose="020F0502020204030204" pitchFamily="34" charset="0"/>
              </a:rPr>
              <a:t>Rôle plus lourd </a:t>
            </a:r>
          </a:p>
          <a:p>
            <a:pPr marL="342900" lvl="1" algn="ctr"/>
            <a:r>
              <a:rPr lang="fr-CA" sz="1400" dirty="0">
                <a:solidFill>
                  <a:schemeClr val="bg1"/>
                </a:solidFill>
                <a:latin typeface="Calibri" panose="020F0502020204030204" pitchFamily="34" charset="0"/>
              </a:rPr>
              <a:t>en matière de </a:t>
            </a:r>
          </a:p>
          <a:p>
            <a:pPr marL="342900" lvl="1" algn="ctr"/>
            <a:r>
              <a:rPr lang="fr-CA" sz="1400" dirty="0">
                <a:solidFill>
                  <a:schemeClr val="bg1"/>
                </a:solidFill>
                <a:latin typeface="Calibri" panose="020F0502020204030204" pitchFamily="34" charset="0"/>
              </a:rPr>
              <a:t>configuration, de mise à </a:t>
            </a:r>
          </a:p>
          <a:p>
            <a:pPr marL="342900" lvl="1" algn="ctr"/>
            <a:r>
              <a:rPr lang="fr-CA" sz="1400" dirty="0">
                <a:solidFill>
                  <a:schemeClr val="bg1"/>
                </a:solidFill>
                <a:latin typeface="Calibri" panose="020F0502020204030204" pitchFamily="34" charset="0"/>
              </a:rPr>
              <a:t>l’essai et d’analyse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409978" y="5615827"/>
            <a:ext cx="355430" cy="357514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900" b="1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07519" y="5608728"/>
            <a:ext cx="2176735" cy="3534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b="1" dirty="0">
                <a:solidFill>
                  <a:schemeClr val="tx1"/>
                </a:solidFill>
              </a:rPr>
              <a:t>Géré par le GC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016659" y="6181836"/>
            <a:ext cx="2695801" cy="2645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b="1" dirty="0">
                <a:solidFill>
                  <a:schemeClr val="tx1"/>
                </a:solidFill>
              </a:rPr>
              <a:t>Géré par le fournisseur du logiciel comme service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5409978" y="6141915"/>
            <a:ext cx="355430" cy="3575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9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611047" y="2117442"/>
            <a:ext cx="1678769" cy="1094932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57" name="Rounded Rectangle 56"/>
          <p:cNvSpPr/>
          <p:nvPr/>
        </p:nvSpPr>
        <p:spPr>
          <a:xfrm>
            <a:off x="5397079" y="2118137"/>
            <a:ext cx="1678769" cy="1094237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58" name="Rounded Rectangle 57"/>
          <p:cNvSpPr/>
          <p:nvPr/>
        </p:nvSpPr>
        <p:spPr>
          <a:xfrm>
            <a:off x="1777733" y="3255127"/>
            <a:ext cx="1678769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563766" y="3263296"/>
            <a:ext cx="1678769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61" name="Rounded Rectangle 60"/>
          <p:cNvSpPr/>
          <p:nvPr/>
        </p:nvSpPr>
        <p:spPr>
          <a:xfrm>
            <a:off x="5349798" y="3263296"/>
            <a:ext cx="1678769" cy="1209100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65" name="Rectangle 64"/>
          <p:cNvSpPr/>
          <p:nvPr/>
        </p:nvSpPr>
        <p:spPr>
          <a:xfrm>
            <a:off x="3419872" y="2135156"/>
            <a:ext cx="183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1" algn="ctr"/>
            <a:r>
              <a:rPr lang="fr-CA" sz="1600" dirty="0">
                <a:solidFill>
                  <a:schemeClr val="bg1"/>
                </a:solidFill>
                <a:latin typeface="Calibri" panose="020F0502020204030204" pitchFamily="34" charset="0"/>
              </a:rPr>
              <a:t>Capacités accrues en gestion financière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174137" y="2406879"/>
            <a:ext cx="18362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r>
              <a:rPr lang="fr-CA" sz="1600" dirty="0">
                <a:solidFill>
                  <a:schemeClr val="bg1"/>
                </a:solidFill>
                <a:latin typeface="Calibri" panose="020F0502020204030204" pitchFamily="34" charset="0"/>
              </a:rPr>
              <a:t>Possibilité de nouveaux rôles</a:t>
            </a:r>
          </a:p>
        </p:txBody>
      </p:sp>
      <p:sp>
        <p:nvSpPr>
          <p:cNvPr id="67" name="TextBox 66"/>
          <p:cNvSpPr txBox="1"/>
          <p:nvPr/>
        </p:nvSpPr>
        <p:spPr>
          <a:xfrm rot="5400000">
            <a:off x="98613" y="2999118"/>
            <a:ext cx="1566386" cy="17636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fr-CA" sz="1600" b="1" spc="-100" dirty="0">
                <a:solidFill>
                  <a:schemeClr val="tx1"/>
                </a:solidFill>
              </a:rPr>
              <a:t>ACTIVITÉS OPÉRATIONNELLES</a:t>
            </a:r>
            <a:br>
              <a:rPr lang="fr-CA" sz="1600" b="1" spc="-100" dirty="0">
                <a:solidFill>
                  <a:schemeClr val="tx1"/>
                </a:solidFill>
              </a:rPr>
            </a:br>
            <a:r>
              <a:rPr lang="fr-CA" sz="1600" b="1" spc="-100" dirty="0">
                <a:solidFill>
                  <a:schemeClr val="tx1"/>
                </a:solidFill>
              </a:rPr>
              <a:t>DÉPLOIEMENT</a:t>
            </a:r>
            <a:br>
              <a:rPr lang="fr-CA" sz="1600" b="1" spc="-100" dirty="0">
                <a:solidFill>
                  <a:schemeClr val="tx1"/>
                </a:solidFill>
              </a:rPr>
            </a:br>
            <a:r>
              <a:rPr lang="fr-CA" sz="1600" b="1" spc="-100" dirty="0">
                <a:solidFill>
                  <a:schemeClr val="tx1"/>
                </a:solidFill>
              </a:rPr>
              <a:t>ÉTAT DE PRÉPARATION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113916" y="3316519"/>
            <a:ext cx="18362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r>
              <a:rPr lang="fr-CA" sz="1600" dirty="0">
                <a:solidFill>
                  <a:schemeClr val="bg1"/>
                </a:solidFill>
                <a:latin typeface="Calibri" panose="020F0502020204030204" pitchFamily="34" charset="0"/>
              </a:rPr>
              <a:t>Gestion des services pour appuyer le déploiement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777733" y="3248980"/>
            <a:ext cx="1664648" cy="107721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84138" lvl="1" algn="ctr"/>
            <a:r>
              <a:rPr lang="fr-CA" sz="1600" spc="-30" dirty="0">
                <a:solidFill>
                  <a:schemeClr val="bg1"/>
                </a:solidFill>
                <a:latin typeface="Calibri" panose="020F0502020204030204" pitchFamily="34" charset="0"/>
              </a:rPr>
              <a:t>Gestion du changement pour s’adapter à la nouvelle version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278115" y="3232963"/>
            <a:ext cx="19408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r>
              <a:rPr lang="fr-CA" sz="1600" dirty="0">
                <a:solidFill>
                  <a:schemeClr val="bg1"/>
                </a:solidFill>
                <a:latin typeface="Calibri" panose="020F0502020204030204" pitchFamily="34" charset="0"/>
              </a:rPr>
              <a:t>Gestion de la qualité pour gérer les tests automatisés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769113" y="4515497"/>
            <a:ext cx="1435363" cy="864162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76" name="TextBox 75"/>
          <p:cNvSpPr txBox="1"/>
          <p:nvPr/>
        </p:nvSpPr>
        <p:spPr>
          <a:xfrm rot="5400000">
            <a:off x="615415" y="4665105"/>
            <a:ext cx="476726" cy="9523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wrap="non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SÉCURITÉ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375713" y="4527730"/>
            <a:ext cx="27240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r>
              <a:rPr lang="fr-CA" sz="1400" dirty="0">
                <a:solidFill>
                  <a:schemeClr val="bg1"/>
                </a:solidFill>
                <a:latin typeface="Calibri" panose="020F0502020204030204" pitchFamily="34" charset="0"/>
              </a:rPr>
              <a:t>Responsabilité partagée entre le GC et les fournisseurs de logiciels comme service 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349902" y="5170431"/>
            <a:ext cx="1021556" cy="1721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tx1"/>
                </a:solidFill>
              </a:rPr>
              <a:t>MOBILISATION CONSTANTE </a:t>
            </a:r>
          </a:p>
          <a:p>
            <a:pPr algn="ctr"/>
            <a:r>
              <a:rPr lang="fr-CA" sz="1600" b="1" dirty="0">
                <a:solidFill>
                  <a:schemeClr val="tx1"/>
                </a:solidFill>
              </a:rPr>
              <a:t>DE L’UTILISATEUR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763612" y="5514330"/>
            <a:ext cx="1678769" cy="1083022"/>
          </a:xfrm>
          <a:prstGeom prst="roundRect">
            <a:avLst/>
          </a:prstGeom>
          <a:solidFill>
            <a:srgbClr val="A3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/>
          </a:p>
        </p:txBody>
      </p:sp>
      <p:sp>
        <p:nvSpPr>
          <p:cNvPr id="82" name="Rectangle 81"/>
          <p:cNvSpPr/>
          <p:nvPr/>
        </p:nvSpPr>
        <p:spPr>
          <a:xfrm>
            <a:off x="1538961" y="5494848"/>
            <a:ext cx="18362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1" algn="ctr"/>
            <a:r>
              <a:rPr lang="fr-CA" sz="1600" dirty="0">
                <a:solidFill>
                  <a:schemeClr val="bg1"/>
                </a:solidFill>
                <a:latin typeface="Calibri" panose="020F0502020204030204" pitchFamily="34" charset="0"/>
              </a:rPr>
              <a:t>Intégration d’une mobilisation continue des utilisateurs</a:t>
            </a:r>
          </a:p>
        </p:txBody>
      </p:sp>
      <p:sp>
        <p:nvSpPr>
          <p:cNvPr id="84" name="Slide Number Placeholder 17"/>
          <p:cNvSpPr txBox="1">
            <a:spLocks/>
          </p:cNvSpPr>
          <p:nvPr/>
        </p:nvSpPr>
        <p:spPr>
          <a:xfrm>
            <a:off x="6815541" y="6351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19086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caf5d5936334237bc12c130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656</Words>
  <Application>Microsoft Office PowerPoint</Application>
  <PresentationFormat>On-screen Show (4:3)</PresentationFormat>
  <Paragraphs>125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Arial Rounded MT Bold</vt:lpstr>
      <vt:lpstr>Calibri</vt:lpstr>
      <vt:lpstr>Times New Roman</vt:lpstr>
      <vt:lpstr>Office Theme</vt:lpstr>
      <vt:lpstr>Préparation aux logiciels comme service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Golden, Nathan</cp:lastModifiedBy>
  <cp:revision>197</cp:revision>
  <cp:lastPrinted>2019-01-03T20:43:18Z</cp:lastPrinted>
  <dcterms:created xsi:type="dcterms:W3CDTF">2015-11-06T15:38:40Z</dcterms:created>
  <dcterms:modified xsi:type="dcterms:W3CDTF">2019-04-11T15:29:39Z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8ef85c91-1249-4da9-84f5-e2c680093d9f</vt:lpwstr>
  </property>
  <property fmtid="{D5CDD505-2E9C-101B-9397-08002B2CF9AE}" pid="3" name="TBSSCTCLASSIFICATION">
    <vt:lpwstr>UNCLASSIFIED</vt:lpwstr>
  </property>
  <property fmtid="{D5CDD505-2E9C-101B-9397-08002B2CF9AE}" pid="4" name="SECCLASS">
    <vt:lpwstr>CLASSU</vt:lpwstr>
  </property>
  <property fmtid="{D5CDD505-2E9C-101B-9397-08002B2CF9AE}" pid="5" name="TBSSCTVISUALMARKINGNO">
    <vt:lpwstr>NO</vt:lpwstr>
  </property>
</Properties>
</file>