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1" r:id="rId1"/>
  </p:sldMasterIdLst>
  <p:notesMasterIdLst>
    <p:notesMasterId r:id="rId33"/>
  </p:notesMasterIdLst>
  <p:handoutMasterIdLst>
    <p:handoutMasterId r:id="rId34"/>
  </p:handoutMasterIdLst>
  <p:sldIdLst>
    <p:sldId id="1037" r:id="rId2"/>
    <p:sldId id="1038" r:id="rId3"/>
    <p:sldId id="1039" r:id="rId4"/>
    <p:sldId id="344" r:id="rId5"/>
    <p:sldId id="345" r:id="rId6"/>
    <p:sldId id="349" r:id="rId7"/>
    <p:sldId id="502" r:id="rId8"/>
    <p:sldId id="1041" r:id="rId9"/>
    <p:sldId id="1459" r:id="rId10"/>
    <p:sldId id="1461" r:id="rId11"/>
    <p:sldId id="1049" r:id="rId12"/>
    <p:sldId id="396" r:id="rId13"/>
    <p:sldId id="412" r:id="rId14"/>
    <p:sldId id="1460" r:id="rId15"/>
    <p:sldId id="482" r:id="rId16"/>
    <p:sldId id="368" r:id="rId17"/>
    <p:sldId id="1043" r:id="rId18"/>
    <p:sldId id="430" r:id="rId19"/>
    <p:sldId id="1453" r:id="rId20"/>
    <p:sldId id="1454" r:id="rId21"/>
    <p:sldId id="367" r:id="rId22"/>
    <p:sldId id="1455" r:id="rId23"/>
    <p:sldId id="1361" r:id="rId24"/>
    <p:sldId id="1044" r:id="rId25"/>
    <p:sldId id="494" r:id="rId26"/>
    <p:sldId id="429" r:id="rId27"/>
    <p:sldId id="1047" r:id="rId28"/>
    <p:sldId id="1045" r:id="rId29"/>
    <p:sldId id="1046" r:id="rId30"/>
    <p:sldId id="503" r:id="rId31"/>
    <p:sldId id="319" r:id="rId32"/>
  </p:sldIdLst>
  <p:sldSz cx="9144000" cy="5143500" type="screen16x9"/>
  <p:notesSz cx="7010400" cy="9296400"/>
  <p:embeddedFontLst>
    <p:embeddedFont>
      <p:font typeface="Arial Narrow" panose="020B0606020202030204" pitchFamily="3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Helvetica" panose="020B0604020202020204" pitchFamily="34" charset="0"/>
      <p:regular r:id="rId43"/>
      <p:bold r:id="rId44"/>
      <p:italic r:id="rId45"/>
      <p:boldItalic r:id="rId46"/>
    </p:embeddedFont>
    <p:embeddedFont>
      <p:font typeface="Rajdhani" panose="02000000000000000000" pitchFamily="2" charset="0"/>
      <p:regular r:id="rId47"/>
      <p:bold r:id="rId48"/>
    </p:embeddedFont>
    <p:embeddedFont>
      <p:font typeface="Roboto Condensed" panose="02000000000000000000" pitchFamily="2" charset="0"/>
      <p:regular r:id="rId49"/>
      <p:bold r:id="rId50"/>
      <p:italic r:id="rId51"/>
      <p:boldItalic r:id="rId52"/>
    </p:embeddedFont>
  </p:embeddedFontLst>
  <p:defaultTextStyle>
    <a:defPPr>
      <a:defRPr lang="en-US"/>
    </a:defPPr>
    <a:lvl1pPr marL="0" algn="l" defTabSz="822952" rtl="0" eaLnBrk="1" latinLnBrk="0" hangingPunct="1">
      <a:defRPr sz="1620" kern="1200">
        <a:solidFill>
          <a:schemeClr val="tx1"/>
        </a:solidFill>
        <a:latin typeface="+mn-lt"/>
        <a:ea typeface="+mn-ea"/>
        <a:cs typeface="+mn-cs"/>
      </a:defRPr>
    </a:lvl1pPr>
    <a:lvl2pPr marL="411476" algn="l" defTabSz="822952" rtl="0" eaLnBrk="1" latinLnBrk="0" hangingPunct="1">
      <a:defRPr sz="1620" kern="1200">
        <a:solidFill>
          <a:schemeClr val="tx1"/>
        </a:solidFill>
        <a:latin typeface="+mn-lt"/>
        <a:ea typeface="+mn-ea"/>
        <a:cs typeface="+mn-cs"/>
      </a:defRPr>
    </a:lvl2pPr>
    <a:lvl3pPr marL="822952" algn="l" defTabSz="822952" rtl="0" eaLnBrk="1" latinLnBrk="0" hangingPunct="1">
      <a:defRPr sz="1620" kern="1200">
        <a:solidFill>
          <a:schemeClr val="tx1"/>
        </a:solidFill>
        <a:latin typeface="+mn-lt"/>
        <a:ea typeface="+mn-ea"/>
        <a:cs typeface="+mn-cs"/>
      </a:defRPr>
    </a:lvl3pPr>
    <a:lvl4pPr marL="1234427" algn="l" defTabSz="822952" rtl="0" eaLnBrk="1" latinLnBrk="0" hangingPunct="1">
      <a:defRPr sz="1620" kern="1200">
        <a:solidFill>
          <a:schemeClr val="tx1"/>
        </a:solidFill>
        <a:latin typeface="+mn-lt"/>
        <a:ea typeface="+mn-ea"/>
        <a:cs typeface="+mn-cs"/>
      </a:defRPr>
    </a:lvl4pPr>
    <a:lvl5pPr marL="1645904" algn="l" defTabSz="822952" rtl="0" eaLnBrk="1" latinLnBrk="0" hangingPunct="1">
      <a:defRPr sz="1620" kern="1200">
        <a:solidFill>
          <a:schemeClr val="tx1"/>
        </a:solidFill>
        <a:latin typeface="+mn-lt"/>
        <a:ea typeface="+mn-ea"/>
        <a:cs typeface="+mn-cs"/>
      </a:defRPr>
    </a:lvl5pPr>
    <a:lvl6pPr marL="2057379" algn="l" defTabSz="822952" rtl="0" eaLnBrk="1" latinLnBrk="0" hangingPunct="1">
      <a:defRPr sz="1620" kern="1200">
        <a:solidFill>
          <a:schemeClr val="tx1"/>
        </a:solidFill>
        <a:latin typeface="+mn-lt"/>
        <a:ea typeface="+mn-ea"/>
        <a:cs typeface="+mn-cs"/>
      </a:defRPr>
    </a:lvl6pPr>
    <a:lvl7pPr marL="2468856" algn="l" defTabSz="822952" rtl="0" eaLnBrk="1" latinLnBrk="0" hangingPunct="1">
      <a:defRPr sz="1620" kern="1200">
        <a:solidFill>
          <a:schemeClr val="tx1"/>
        </a:solidFill>
        <a:latin typeface="+mn-lt"/>
        <a:ea typeface="+mn-ea"/>
        <a:cs typeface="+mn-cs"/>
      </a:defRPr>
    </a:lvl7pPr>
    <a:lvl8pPr marL="2880331" algn="l" defTabSz="822952" rtl="0" eaLnBrk="1" latinLnBrk="0" hangingPunct="1">
      <a:defRPr sz="1620" kern="1200">
        <a:solidFill>
          <a:schemeClr val="tx1"/>
        </a:solidFill>
        <a:latin typeface="+mn-lt"/>
        <a:ea typeface="+mn-ea"/>
        <a:cs typeface="+mn-cs"/>
      </a:defRPr>
    </a:lvl8pPr>
    <a:lvl9pPr marL="3291807" algn="l" defTabSz="822952" rtl="0" eaLnBrk="1" latinLnBrk="0" hangingPunct="1">
      <a:defRPr sz="162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21B44E-31FE-47E6-8148-65B88938F098}">
          <p14:sldIdLst>
            <p14:sldId id="1037"/>
            <p14:sldId id="1038"/>
          </p14:sldIdLst>
        </p14:section>
        <p14:section name="Part 1 – Digital Identities and Online Compromise" id="{A24E0A3B-36B4-494B-8368-CA465CFF42C6}">
          <p14:sldIdLst>
            <p14:sldId id="1039"/>
            <p14:sldId id="344"/>
            <p14:sldId id="345"/>
            <p14:sldId id="349"/>
            <p14:sldId id="502"/>
          </p14:sldIdLst>
        </p14:section>
        <p14:section name="Part 2 – Digital Profiles, Fingerprints and Tech Giants" id="{91BCF58C-9236-4BFD-BD9B-D5B2B0A280D6}">
          <p14:sldIdLst>
            <p14:sldId id="1041"/>
            <p14:sldId id="1459"/>
            <p14:sldId id="1461"/>
            <p14:sldId id="1049"/>
            <p14:sldId id="396"/>
            <p14:sldId id="412"/>
            <p14:sldId id="1460"/>
            <p14:sldId id="482"/>
            <p14:sldId id="368"/>
          </p14:sldIdLst>
        </p14:section>
        <p14:section name="Part 3 – Best Practices" id="{25014E48-98C5-4A76-B9A5-E57C0B600535}">
          <p14:sldIdLst>
            <p14:sldId id="1043"/>
            <p14:sldId id="430"/>
            <p14:sldId id="1453"/>
            <p14:sldId id="1454"/>
            <p14:sldId id="367"/>
            <p14:sldId id="1455"/>
            <p14:sldId id="1361"/>
          </p14:sldIdLst>
        </p14:section>
        <p14:section name="Part 4 – Case Studies" id="{960AD769-31AB-4209-933D-83A29490D47F}">
          <p14:sldIdLst>
            <p14:sldId id="1044"/>
            <p14:sldId id="494"/>
            <p14:sldId id="429"/>
            <p14:sldId id="1047"/>
          </p14:sldIdLst>
        </p14:section>
        <p14:section name="Conclusion" id="{DF44B4FA-5952-4F3A-82A2-C465D76F1E15}">
          <p14:sldIdLst>
            <p14:sldId id="1045"/>
            <p14:sldId id="1046"/>
            <p14:sldId id="503"/>
            <p14:sldId id="319"/>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oznow, Kindree L." initials="WKL" lastIdx="1" clrIdx="6">
    <p:extLst>
      <p:ext uri="{19B8F6BF-5375-455C-9EA6-DF929625EA0E}">
        <p15:presenceInfo xmlns:p15="http://schemas.microsoft.com/office/powerpoint/2012/main" userId="S::Kindree.Woznow@cyber.gc.ca::a43a1054-50eb-4d45-92c4-bd24a2d2cca0" providerId="AD"/>
      </p:ext>
    </p:extLst>
  </p:cmAuthor>
  <p:cmAuthor id="1" name="Vaillancourt, Steve M." initials="VSM" lastIdx="18" clrIdx="0">
    <p:extLst>
      <p:ext uri="{19B8F6BF-5375-455C-9EA6-DF929625EA0E}">
        <p15:presenceInfo xmlns:p15="http://schemas.microsoft.com/office/powerpoint/2012/main" userId="S-1-5-21-2075942658-753341057-817656539-43666" providerId="AD"/>
      </p:ext>
    </p:extLst>
  </p:cmAuthor>
  <p:cmAuthor id="2" name="coyne, Maureen E." initials="cME" lastIdx="2" clrIdx="1">
    <p:extLst>
      <p:ext uri="{19B8F6BF-5375-455C-9EA6-DF929625EA0E}">
        <p15:presenceInfo xmlns:p15="http://schemas.microsoft.com/office/powerpoint/2012/main" userId="S-1-5-21-2075942658-753341057-817656539-55167" providerId="AD"/>
      </p:ext>
    </p:extLst>
  </p:cmAuthor>
  <p:cmAuthor id="3" name="Maureen Coyne" initials="MC" lastIdx="1" clrIdx="2">
    <p:extLst>
      <p:ext uri="{19B8F6BF-5375-455C-9EA6-DF929625EA0E}">
        <p15:presenceInfo xmlns:p15="http://schemas.microsoft.com/office/powerpoint/2012/main" userId="afbebe4699b65d6a" providerId="Windows Live"/>
      </p:ext>
    </p:extLst>
  </p:cmAuthor>
  <p:cmAuthor id="4" name="Vaillancourt, Steve M" initials="VSM" lastIdx="35" clrIdx="3">
    <p:extLst>
      <p:ext uri="{19B8F6BF-5375-455C-9EA6-DF929625EA0E}">
        <p15:presenceInfo xmlns:p15="http://schemas.microsoft.com/office/powerpoint/2012/main" userId="S::svaillancourt3@gatech.edu::d03cd571-1a3f-4563-b654-c8d457c6fad5" providerId="AD"/>
      </p:ext>
    </p:extLst>
  </p:cmAuthor>
  <p:cmAuthor id="5" name="Vaillancourt, Steve M." initials="VSM [2]" lastIdx="13" clrIdx="4">
    <p:extLst>
      <p:ext uri="{19B8F6BF-5375-455C-9EA6-DF929625EA0E}">
        <p15:presenceInfo xmlns:p15="http://schemas.microsoft.com/office/powerpoint/2012/main" userId="S::Steve.Vaillancourt@cyber.gc.ca::8c1395c1-b426-4185-af41-a921f9287f1b" providerId="AD"/>
      </p:ext>
    </p:extLst>
  </p:cmAuthor>
  <p:cmAuthor id="6" name="Joubarne Aubin, Nicole" initials="JAN" lastIdx="2" clrIdx="5">
    <p:extLst>
      <p:ext uri="{19B8F6BF-5375-455C-9EA6-DF929625EA0E}">
        <p15:presenceInfo xmlns:p15="http://schemas.microsoft.com/office/powerpoint/2012/main" userId="S::Nicole.JoubarneAubin@cyber.gc.ca::70d403e7-c374-4801-afcc-f85c6567e8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50" autoAdjust="0"/>
    <p:restoredTop sz="81081" autoAdjust="0"/>
  </p:normalViewPr>
  <p:slideViewPr>
    <p:cSldViewPr>
      <p:cViewPr varScale="1">
        <p:scale>
          <a:sx n="175" d="100"/>
          <a:sy n="175" d="100"/>
        </p:scale>
        <p:origin x="1272" y="12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8" d="100"/>
        <a:sy n="98" d="100"/>
      </p:scale>
      <p:origin x="0" y="-11386"/>
    </p:cViewPr>
  </p:sorterViewPr>
  <p:notesViewPr>
    <p:cSldViewPr>
      <p:cViewPr varScale="1">
        <p:scale>
          <a:sx n="48" d="100"/>
          <a:sy n="48" d="100"/>
        </p:scale>
        <p:origin x="2672" y="3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CA015-3DC1-46CD-95A5-B0796CB4BF9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FAFA24E6-4F6C-4C1B-A29D-CD76B3A5F40E}">
      <dgm:prSet phldrT="[Text]"/>
      <dgm:spPr/>
      <dgm:t>
        <a:bodyPr/>
        <a:lstStyle/>
        <a:p>
          <a:r>
            <a:rPr lang="en-US" dirty="0">
              <a:latin typeface="Roboto Condensed" panose="02000000000000000000" pitchFamily="2" charset="0"/>
              <a:ea typeface="Roboto Condensed" panose="02000000000000000000" pitchFamily="2" charset="0"/>
            </a:rPr>
            <a:t>Running App</a:t>
          </a:r>
        </a:p>
      </dgm:t>
    </dgm:pt>
    <dgm:pt modelId="{008C4BA5-404C-4565-8EBF-4D4C16D9B1FF}" type="parTrans" cxnId="{E713C4A3-C1A9-433D-B261-F361B36A7688}">
      <dgm:prSet/>
      <dgm:spPr/>
      <dgm:t>
        <a:bodyPr/>
        <a:lstStyle/>
        <a:p>
          <a:endParaRPr lang="en-US"/>
        </a:p>
      </dgm:t>
    </dgm:pt>
    <dgm:pt modelId="{AEADE965-1707-44CB-B143-BAA44541AE4E}" type="sibTrans" cxnId="{E713C4A3-C1A9-433D-B261-F361B36A7688}">
      <dgm:prSet/>
      <dgm:spPr/>
      <dgm:t>
        <a:bodyPr/>
        <a:lstStyle/>
        <a:p>
          <a:endParaRPr lang="en-US"/>
        </a:p>
      </dgm:t>
    </dgm:pt>
    <dgm:pt modelId="{16AE039E-EDA1-4395-BC3F-D408FAF0F432}">
      <dgm:prSet phldrT="[Text]"/>
      <dgm:spPr/>
      <dgm:t>
        <a:bodyPr/>
        <a:lstStyle/>
        <a:p>
          <a:r>
            <a:rPr lang="en-US" dirty="0">
              <a:latin typeface="Roboto Condensed" panose="02000000000000000000" pitchFamily="2" charset="0"/>
              <a:ea typeface="Roboto Condensed" panose="02000000000000000000" pitchFamily="2" charset="0"/>
            </a:rPr>
            <a:t>Wearable Data</a:t>
          </a:r>
        </a:p>
      </dgm:t>
    </dgm:pt>
    <dgm:pt modelId="{67E9DAD1-89D5-45F9-A1B1-84D6B69C9140}" type="parTrans" cxnId="{30DD8774-9F2A-4F75-BAC0-5024222D4514}">
      <dgm:prSet/>
      <dgm:spPr/>
      <dgm:t>
        <a:bodyPr/>
        <a:lstStyle/>
        <a:p>
          <a:endParaRPr lang="en-US"/>
        </a:p>
      </dgm:t>
    </dgm:pt>
    <dgm:pt modelId="{B894DE49-82E5-4209-9961-9C74C0C80F2A}" type="sibTrans" cxnId="{30DD8774-9F2A-4F75-BAC0-5024222D4514}">
      <dgm:prSet/>
      <dgm:spPr/>
      <dgm:t>
        <a:bodyPr/>
        <a:lstStyle/>
        <a:p>
          <a:endParaRPr lang="en-US"/>
        </a:p>
      </dgm:t>
    </dgm:pt>
    <dgm:pt modelId="{A4A09F18-E9B7-4331-9D83-5A78318497A7}">
      <dgm:prSet phldrT="[Text]"/>
      <dgm:spPr/>
      <dgm:t>
        <a:bodyPr/>
        <a:lstStyle/>
        <a:p>
          <a:r>
            <a:rPr lang="en-US" dirty="0">
              <a:latin typeface="Roboto Condensed" panose="02000000000000000000" pitchFamily="2" charset="0"/>
              <a:ea typeface="Roboto Condensed" panose="02000000000000000000" pitchFamily="2" charset="0"/>
            </a:rPr>
            <a:t>Recipe Sites</a:t>
          </a:r>
        </a:p>
      </dgm:t>
    </dgm:pt>
    <dgm:pt modelId="{167026AC-80DE-4150-8293-8884DE957FC0}" type="parTrans" cxnId="{912400AD-A423-429C-92D2-C66CCE198587}">
      <dgm:prSet/>
      <dgm:spPr/>
      <dgm:t>
        <a:bodyPr/>
        <a:lstStyle/>
        <a:p>
          <a:endParaRPr lang="en-US"/>
        </a:p>
      </dgm:t>
    </dgm:pt>
    <dgm:pt modelId="{23AE9E52-0EF9-44D3-ABAF-270BB84C1938}" type="sibTrans" cxnId="{912400AD-A423-429C-92D2-C66CCE198587}">
      <dgm:prSet/>
      <dgm:spPr/>
      <dgm:t>
        <a:bodyPr/>
        <a:lstStyle/>
        <a:p>
          <a:endParaRPr lang="en-US"/>
        </a:p>
      </dgm:t>
    </dgm:pt>
    <dgm:pt modelId="{F86AB047-DC8B-44EC-A78D-94B0936DC573}">
      <dgm:prSet phldrT="[Text]" custT="1"/>
      <dgm:spPr/>
      <dgm:t>
        <a:bodyPr/>
        <a:lstStyle/>
        <a:p>
          <a:pPr algn="ctr"/>
          <a:r>
            <a:rPr lang="en-US" sz="2000" dirty="0">
              <a:solidFill>
                <a:schemeClr val="accent4"/>
              </a:solidFill>
              <a:latin typeface="Roboto Condensed" panose="02000000000000000000" pitchFamily="2" charset="0"/>
              <a:ea typeface="Roboto Condensed" panose="02000000000000000000" pitchFamily="2" charset="0"/>
            </a:rPr>
            <a:t>Fitness Level / Goals</a:t>
          </a:r>
        </a:p>
      </dgm:t>
    </dgm:pt>
    <dgm:pt modelId="{D1F452D3-9A4C-4E62-A6CB-B16AA4136BF5}" type="parTrans" cxnId="{A15020A1-B4EB-4CF8-996B-7C11D1C43ADC}">
      <dgm:prSet/>
      <dgm:spPr/>
      <dgm:t>
        <a:bodyPr/>
        <a:lstStyle/>
        <a:p>
          <a:endParaRPr lang="en-US"/>
        </a:p>
      </dgm:t>
    </dgm:pt>
    <dgm:pt modelId="{7B84F3DD-9DB8-4811-BD5D-CDFDE56748D3}" type="sibTrans" cxnId="{A15020A1-B4EB-4CF8-996B-7C11D1C43ADC}">
      <dgm:prSet/>
      <dgm:spPr/>
      <dgm:t>
        <a:bodyPr/>
        <a:lstStyle/>
        <a:p>
          <a:endParaRPr lang="en-US"/>
        </a:p>
      </dgm:t>
    </dgm:pt>
    <dgm:pt modelId="{54F4C155-216D-48D4-BD64-8AE6CD68DE45}" type="pres">
      <dgm:prSet presAssocID="{6ABCA015-3DC1-46CD-95A5-B0796CB4BF93}" presName="Name0" presStyleCnt="0">
        <dgm:presLayoutVars>
          <dgm:chMax val="4"/>
          <dgm:resizeHandles val="exact"/>
        </dgm:presLayoutVars>
      </dgm:prSet>
      <dgm:spPr/>
    </dgm:pt>
    <dgm:pt modelId="{40FDF021-4672-43BA-BFA0-BCA3A78430CA}" type="pres">
      <dgm:prSet presAssocID="{6ABCA015-3DC1-46CD-95A5-B0796CB4BF93}" presName="ellipse" presStyleLbl="trBgShp" presStyleIdx="0" presStyleCnt="1"/>
      <dgm:spPr/>
    </dgm:pt>
    <dgm:pt modelId="{6D1A89D2-6A81-462C-AC30-90A98758C527}" type="pres">
      <dgm:prSet presAssocID="{6ABCA015-3DC1-46CD-95A5-B0796CB4BF93}" presName="arrow1" presStyleLbl="fgShp" presStyleIdx="0" presStyleCnt="1" custLinFactNeighborX="-4361" custLinFactNeighborY="-4333"/>
      <dgm:spPr/>
    </dgm:pt>
    <dgm:pt modelId="{A4EB4B6E-3D57-4280-AD81-86A5A175D345}" type="pres">
      <dgm:prSet presAssocID="{6ABCA015-3DC1-46CD-95A5-B0796CB4BF93}" presName="rectangle" presStyleLbl="revTx" presStyleIdx="0" presStyleCnt="1" custScaleX="112365">
        <dgm:presLayoutVars>
          <dgm:bulletEnabled val="1"/>
        </dgm:presLayoutVars>
      </dgm:prSet>
      <dgm:spPr/>
    </dgm:pt>
    <dgm:pt modelId="{CCA8756E-5F93-4A8C-83C2-98063C382921}" type="pres">
      <dgm:prSet presAssocID="{16AE039E-EDA1-4395-BC3F-D408FAF0F432}" presName="item1" presStyleLbl="node1" presStyleIdx="0" presStyleCnt="3">
        <dgm:presLayoutVars>
          <dgm:bulletEnabled val="1"/>
        </dgm:presLayoutVars>
      </dgm:prSet>
      <dgm:spPr/>
    </dgm:pt>
    <dgm:pt modelId="{790F7B88-47A6-4957-B7BB-BB7A665BF4DC}" type="pres">
      <dgm:prSet presAssocID="{A4A09F18-E9B7-4331-9D83-5A78318497A7}" presName="item2" presStyleLbl="node1" presStyleIdx="1" presStyleCnt="3">
        <dgm:presLayoutVars>
          <dgm:bulletEnabled val="1"/>
        </dgm:presLayoutVars>
      </dgm:prSet>
      <dgm:spPr/>
    </dgm:pt>
    <dgm:pt modelId="{BB6C730D-0030-4F93-9403-FFCE7EAFB85D}" type="pres">
      <dgm:prSet presAssocID="{F86AB047-DC8B-44EC-A78D-94B0936DC573}" presName="item3" presStyleLbl="node1" presStyleIdx="2" presStyleCnt="3">
        <dgm:presLayoutVars>
          <dgm:bulletEnabled val="1"/>
        </dgm:presLayoutVars>
      </dgm:prSet>
      <dgm:spPr/>
    </dgm:pt>
    <dgm:pt modelId="{DF8007B0-F165-4C71-9BB3-A2B28DE55F55}" type="pres">
      <dgm:prSet presAssocID="{6ABCA015-3DC1-46CD-95A5-B0796CB4BF93}" presName="funnel" presStyleLbl="trAlignAcc1" presStyleIdx="0" presStyleCnt="1" custLinFactNeighborX="-1038" custLinFactNeighborY="-298"/>
      <dgm:spPr/>
    </dgm:pt>
  </dgm:ptLst>
  <dgm:cxnLst>
    <dgm:cxn modelId="{95A94534-1131-4802-9815-81A557B83399}" type="presOf" srcId="{6ABCA015-3DC1-46CD-95A5-B0796CB4BF93}" destId="{54F4C155-216D-48D4-BD64-8AE6CD68DE45}" srcOrd="0" destOrd="0" presId="urn:microsoft.com/office/officeart/2005/8/layout/funnel1"/>
    <dgm:cxn modelId="{3861B45F-35A1-46E0-8DD1-EA20A0B6B18C}" type="presOf" srcId="{F86AB047-DC8B-44EC-A78D-94B0936DC573}" destId="{A4EB4B6E-3D57-4280-AD81-86A5A175D345}" srcOrd="0" destOrd="0" presId="urn:microsoft.com/office/officeart/2005/8/layout/funnel1"/>
    <dgm:cxn modelId="{9DA12A4A-6823-4684-BC15-681AC0A44319}" type="presOf" srcId="{A4A09F18-E9B7-4331-9D83-5A78318497A7}" destId="{CCA8756E-5F93-4A8C-83C2-98063C382921}" srcOrd="0" destOrd="0" presId="urn:microsoft.com/office/officeart/2005/8/layout/funnel1"/>
    <dgm:cxn modelId="{30DD8774-9F2A-4F75-BAC0-5024222D4514}" srcId="{6ABCA015-3DC1-46CD-95A5-B0796CB4BF93}" destId="{16AE039E-EDA1-4395-BC3F-D408FAF0F432}" srcOrd="1" destOrd="0" parTransId="{67E9DAD1-89D5-45F9-A1B1-84D6B69C9140}" sibTransId="{B894DE49-82E5-4209-9961-9C74C0C80F2A}"/>
    <dgm:cxn modelId="{4C8F0277-D5CE-49A8-A4C6-8DE8AB1688E1}" type="presOf" srcId="{FAFA24E6-4F6C-4C1B-A29D-CD76B3A5F40E}" destId="{BB6C730D-0030-4F93-9403-FFCE7EAFB85D}" srcOrd="0" destOrd="0" presId="urn:microsoft.com/office/officeart/2005/8/layout/funnel1"/>
    <dgm:cxn modelId="{A15020A1-B4EB-4CF8-996B-7C11D1C43ADC}" srcId="{6ABCA015-3DC1-46CD-95A5-B0796CB4BF93}" destId="{F86AB047-DC8B-44EC-A78D-94B0936DC573}" srcOrd="3" destOrd="0" parTransId="{D1F452D3-9A4C-4E62-A6CB-B16AA4136BF5}" sibTransId="{7B84F3DD-9DB8-4811-BD5D-CDFDE56748D3}"/>
    <dgm:cxn modelId="{E713C4A3-C1A9-433D-B261-F361B36A7688}" srcId="{6ABCA015-3DC1-46CD-95A5-B0796CB4BF93}" destId="{FAFA24E6-4F6C-4C1B-A29D-CD76B3A5F40E}" srcOrd="0" destOrd="0" parTransId="{008C4BA5-404C-4565-8EBF-4D4C16D9B1FF}" sibTransId="{AEADE965-1707-44CB-B143-BAA44541AE4E}"/>
    <dgm:cxn modelId="{912400AD-A423-429C-92D2-C66CCE198587}" srcId="{6ABCA015-3DC1-46CD-95A5-B0796CB4BF93}" destId="{A4A09F18-E9B7-4331-9D83-5A78318497A7}" srcOrd="2" destOrd="0" parTransId="{167026AC-80DE-4150-8293-8884DE957FC0}" sibTransId="{23AE9E52-0EF9-44D3-ABAF-270BB84C1938}"/>
    <dgm:cxn modelId="{D6BF24B3-B3BB-4D9E-8BC0-46EEAB500A3C}" type="presOf" srcId="{16AE039E-EDA1-4395-BC3F-D408FAF0F432}" destId="{790F7B88-47A6-4957-B7BB-BB7A665BF4DC}" srcOrd="0" destOrd="0" presId="urn:microsoft.com/office/officeart/2005/8/layout/funnel1"/>
    <dgm:cxn modelId="{2323CD0D-9784-4617-ADC1-7DE247D12B95}" type="presParOf" srcId="{54F4C155-216D-48D4-BD64-8AE6CD68DE45}" destId="{40FDF021-4672-43BA-BFA0-BCA3A78430CA}" srcOrd="0" destOrd="0" presId="urn:microsoft.com/office/officeart/2005/8/layout/funnel1"/>
    <dgm:cxn modelId="{01D715D6-77EB-4CA2-9776-AC828E8BB04A}" type="presParOf" srcId="{54F4C155-216D-48D4-BD64-8AE6CD68DE45}" destId="{6D1A89D2-6A81-462C-AC30-90A98758C527}" srcOrd="1" destOrd="0" presId="urn:microsoft.com/office/officeart/2005/8/layout/funnel1"/>
    <dgm:cxn modelId="{1BB5AF47-C000-421E-ABD0-EA535E1DF7A2}" type="presParOf" srcId="{54F4C155-216D-48D4-BD64-8AE6CD68DE45}" destId="{A4EB4B6E-3D57-4280-AD81-86A5A175D345}" srcOrd="2" destOrd="0" presId="urn:microsoft.com/office/officeart/2005/8/layout/funnel1"/>
    <dgm:cxn modelId="{F8558B05-49B8-4A30-BDF0-08CD88DFE469}" type="presParOf" srcId="{54F4C155-216D-48D4-BD64-8AE6CD68DE45}" destId="{CCA8756E-5F93-4A8C-83C2-98063C382921}" srcOrd="3" destOrd="0" presId="urn:microsoft.com/office/officeart/2005/8/layout/funnel1"/>
    <dgm:cxn modelId="{84A50A6D-FF60-4480-9412-21427D636455}" type="presParOf" srcId="{54F4C155-216D-48D4-BD64-8AE6CD68DE45}" destId="{790F7B88-47A6-4957-B7BB-BB7A665BF4DC}" srcOrd="4" destOrd="0" presId="urn:microsoft.com/office/officeart/2005/8/layout/funnel1"/>
    <dgm:cxn modelId="{7DB4C00F-F74A-4A41-9565-4E66C25A39C1}" type="presParOf" srcId="{54F4C155-216D-48D4-BD64-8AE6CD68DE45}" destId="{BB6C730D-0030-4F93-9403-FFCE7EAFB85D}" srcOrd="5" destOrd="0" presId="urn:microsoft.com/office/officeart/2005/8/layout/funnel1"/>
    <dgm:cxn modelId="{BAC80937-1DA2-4393-A0A1-D57EEAE314A1}" type="presParOf" srcId="{54F4C155-216D-48D4-BD64-8AE6CD68DE45}" destId="{DF8007B0-F165-4C71-9BB3-A2B28DE55F55}"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BCA015-3DC1-46CD-95A5-B0796CB4BF93}" type="doc">
      <dgm:prSet loTypeId="urn:microsoft.com/office/officeart/2005/8/layout/funnel1" loCatId="process" qsTypeId="urn:microsoft.com/office/officeart/2005/8/quickstyle/simple1" qsCatId="simple" csTypeId="urn:microsoft.com/office/officeart/2005/8/colors/accent2_2" csCatId="accent2" phldr="1"/>
      <dgm:spPr/>
      <dgm:t>
        <a:bodyPr/>
        <a:lstStyle/>
        <a:p>
          <a:endParaRPr lang="en-US"/>
        </a:p>
      </dgm:t>
    </dgm:pt>
    <dgm:pt modelId="{FAFA24E6-4F6C-4C1B-A29D-CD76B3A5F40E}">
      <dgm:prSet phldrT="[Text]"/>
      <dgm:spPr/>
      <dgm:t>
        <a:bodyPr/>
        <a:lstStyle/>
        <a:p>
          <a:r>
            <a:rPr lang="en-US" dirty="0">
              <a:latin typeface="Roboto Condensed" panose="02000000000000000000" pitchFamily="2" charset="0"/>
              <a:ea typeface="Roboto Condensed" panose="02000000000000000000" pitchFamily="2" charset="0"/>
            </a:rPr>
            <a:t>Books</a:t>
          </a:r>
        </a:p>
      </dgm:t>
    </dgm:pt>
    <dgm:pt modelId="{008C4BA5-404C-4565-8EBF-4D4C16D9B1FF}" type="parTrans" cxnId="{E713C4A3-C1A9-433D-B261-F361B36A7688}">
      <dgm:prSet/>
      <dgm:spPr/>
      <dgm:t>
        <a:bodyPr/>
        <a:lstStyle/>
        <a:p>
          <a:endParaRPr lang="en-US"/>
        </a:p>
      </dgm:t>
    </dgm:pt>
    <dgm:pt modelId="{AEADE965-1707-44CB-B143-BAA44541AE4E}" type="sibTrans" cxnId="{E713C4A3-C1A9-433D-B261-F361B36A7688}">
      <dgm:prSet/>
      <dgm:spPr/>
      <dgm:t>
        <a:bodyPr/>
        <a:lstStyle/>
        <a:p>
          <a:endParaRPr lang="en-US"/>
        </a:p>
      </dgm:t>
    </dgm:pt>
    <dgm:pt modelId="{16AE039E-EDA1-4395-BC3F-D408FAF0F432}">
      <dgm:prSet phldrT="[Text]"/>
      <dgm:spPr/>
      <dgm:t>
        <a:bodyPr/>
        <a:lstStyle/>
        <a:p>
          <a:r>
            <a:rPr lang="en-US" dirty="0">
              <a:latin typeface="Roboto Condensed" panose="02000000000000000000" pitchFamily="2" charset="0"/>
              <a:ea typeface="Roboto Condensed" panose="02000000000000000000" pitchFamily="2" charset="0"/>
            </a:rPr>
            <a:t>Shopping</a:t>
          </a:r>
        </a:p>
      </dgm:t>
    </dgm:pt>
    <dgm:pt modelId="{67E9DAD1-89D5-45F9-A1B1-84D6B69C9140}" type="parTrans" cxnId="{30DD8774-9F2A-4F75-BAC0-5024222D4514}">
      <dgm:prSet/>
      <dgm:spPr/>
      <dgm:t>
        <a:bodyPr/>
        <a:lstStyle/>
        <a:p>
          <a:endParaRPr lang="en-US"/>
        </a:p>
      </dgm:t>
    </dgm:pt>
    <dgm:pt modelId="{B894DE49-82E5-4209-9961-9C74C0C80F2A}" type="sibTrans" cxnId="{30DD8774-9F2A-4F75-BAC0-5024222D4514}">
      <dgm:prSet/>
      <dgm:spPr/>
      <dgm:t>
        <a:bodyPr/>
        <a:lstStyle/>
        <a:p>
          <a:endParaRPr lang="en-US"/>
        </a:p>
      </dgm:t>
    </dgm:pt>
    <dgm:pt modelId="{A4A09F18-E9B7-4331-9D83-5A78318497A7}">
      <dgm:prSet phldrT="[Text]"/>
      <dgm:spPr/>
      <dgm:t>
        <a:bodyPr/>
        <a:lstStyle/>
        <a:p>
          <a:r>
            <a:rPr lang="fr-CA" dirty="0">
              <a:latin typeface="Roboto Condensed" panose="02000000000000000000" pitchFamily="2" charset="0"/>
              <a:ea typeface="Roboto Condensed" panose="02000000000000000000" pitchFamily="2" charset="0"/>
            </a:rPr>
            <a:t>Likes</a:t>
          </a:r>
          <a:endParaRPr lang="en-US" dirty="0">
            <a:latin typeface="Roboto Condensed" panose="02000000000000000000" pitchFamily="2" charset="0"/>
            <a:ea typeface="Roboto Condensed" panose="02000000000000000000" pitchFamily="2" charset="0"/>
          </a:endParaRPr>
        </a:p>
      </dgm:t>
    </dgm:pt>
    <dgm:pt modelId="{167026AC-80DE-4150-8293-8884DE957FC0}" type="parTrans" cxnId="{912400AD-A423-429C-92D2-C66CCE198587}">
      <dgm:prSet/>
      <dgm:spPr/>
      <dgm:t>
        <a:bodyPr/>
        <a:lstStyle/>
        <a:p>
          <a:endParaRPr lang="en-US"/>
        </a:p>
      </dgm:t>
    </dgm:pt>
    <dgm:pt modelId="{23AE9E52-0EF9-44D3-ABAF-270BB84C1938}" type="sibTrans" cxnId="{912400AD-A423-429C-92D2-C66CCE198587}">
      <dgm:prSet/>
      <dgm:spPr/>
      <dgm:t>
        <a:bodyPr/>
        <a:lstStyle/>
        <a:p>
          <a:endParaRPr lang="en-US"/>
        </a:p>
      </dgm:t>
    </dgm:pt>
    <dgm:pt modelId="{F86AB047-DC8B-44EC-A78D-94B0936DC573}">
      <dgm:prSet phldrT="[Text]"/>
      <dgm:spPr/>
      <dgm:t>
        <a:bodyPr/>
        <a:lstStyle/>
        <a:p>
          <a:r>
            <a:rPr lang="en-US" dirty="0">
              <a:solidFill>
                <a:schemeClr val="accent4"/>
              </a:solidFill>
              <a:latin typeface="Roboto Condensed" panose="02000000000000000000" pitchFamily="2" charset="0"/>
              <a:ea typeface="Roboto Condensed" panose="02000000000000000000" pitchFamily="2" charset="0"/>
            </a:rPr>
            <a:t>Interests</a:t>
          </a:r>
        </a:p>
      </dgm:t>
    </dgm:pt>
    <dgm:pt modelId="{D1F452D3-9A4C-4E62-A6CB-B16AA4136BF5}" type="parTrans" cxnId="{A15020A1-B4EB-4CF8-996B-7C11D1C43ADC}">
      <dgm:prSet/>
      <dgm:spPr/>
      <dgm:t>
        <a:bodyPr/>
        <a:lstStyle/>
        <a:p>
          <a:endParaRPr lang="en-US"/>
        </a:p>
      </dgm:t>
    </dgm:pt>
    <dgm:pt modelId="{7B84F3DD-9DB8-4811-BD5D-CDFDE56748D3}" type="sibTrans" cxnId="{A15020A1-B4EB-4CF8-996B-7C11D1C43ADC}">
      <dgm:prSet/>
      <dgm:spPr/>
      <dgm:t>
        <a:bodyPr/>
        <a:lstStyle/>
        <a:p>
          <a:endParaRPr lang="en-US"/>
        </a:p>
      </dgm:t>
    </dgm:pt>
    <dgm:pt modelId="{54F4C155-216D-48D4-BD64-8AE6CD68DE45}" type="pres">
      <dgm:prSet presAssocID="{6ABCA015-3DC1-46CD-95A5-B0796CB4BF93}" presName="Name0" presStyleCnt="0">
        <dgm:presLayoutVars>
          <dgm:chMax val="4"/>
          <dgm:resizeHandles val="exact"/>
        </dgm:presLayoutVars>
      </dgm:prSet>
      <dgm:spPr/>
    </dgm:pt>
    <dgm:pt modelId="{40FDF021-4672-43BA-BFA0-BCA3A78430CA}" type="pres">
      <dgm:prSet presAssocID="{6ABCA015-3DC1-46CD-95A5-B0796CB4BF93}" presName="ellipse" presStyleLbl="trBgShp" presStyleIdx="0" presStyleCnt="1"/>
      <dgm:spPr/>
    </dgm:pt>
    <dgm:pt modelId="{6D1A89D2-6A81-462C-AC30-90A98758C527}" type="pres">
      <dgm:prSet presAssocID="{6ABCA015-3DC1-46CD-95A5-B0796CB4BF93}" presName="arrow1" presStyleLbl="fgShp" presStyleIdx="0" presStyleCnt="1"/>
      <dgm:spPr/>
    </dgm:pt>
    <dgm:pt modelId="{A4EB4B6E-3D57-4280-AD81-86A5A175D345}" type="pres">
      <dgm:prSet presAssocID="{6ABCA015-3DC1-46CD-95A5-B0796CB4BF93}" presName="rectangle" presStyleLbl="revTx" presStyleIdx="0" presStyleCnt="1">
        <dgm:presLayoutVars>
          <dgm:bulletEnabled val="1"/>
        </dgm:presLayoutVars>
      </dgm:prSet>
      <dgm:spPr/>
    </dgm:pt>
    <dgm:pt modelId="{CCA8756E-5F93-4A8C-83C2-98063C382921}" type="pres">
      <dgm:prSet presAssocID="{16AE039E-EDA1-4395-BC3F-D408FAF0F432}" presName="item1" presStyleLbl="node1" presStyleIdx="0" presStyleCnt="3">
        <dgm:presLayoutVars>
          <dgm:bulletEnabled val="1"/>
        </dgm:presLayoutVars>
      </dgm:prSet>
      <dgm:spPr/>
    </dgm:pt>
    <dgm:pt modelId="{790F7B88-47A6-4957-B7BB-BB7A665BF4DC}" type="pres">
      <dgm:prSet presAssocID="{A4A09F18-E9B7-4331-9D83-5A78318497A7}" presName="item2" presStyleLbl="node1" presStyleIdx="1" presStyleCnt="3">
        <dgm:presLayoutVars>
          <dgm:bulletEnabled val="1"/>
        </dgm:presLayoutVars>
      </dgm:prSet>
      <dgm:spPr/>
    </dgm:pt>
    <dgm:pt modelId="{BB6C730D-0030-4F93-9403-FFCE7EAFB85D}" type="pres">
      <dgm:prSet presAssocID="{F86AB047-DC8B-44EC-A78D-94B0936DC573}" presName="item3" presStyleLbl="node1" presStyleIdx="2" presStyleCnt="3">
        <dgm:presLayoutVars>
          <dgm:bulletEnabled val="1"/>
        </dgm:presLayoutVars>
      </dgm:prSet>
      <dgm:spPr/>
    </dgm:pt>
    <dgm:pt modelId="{DF8007B0-F165-4C71-9BB3-A2B28DE55F55}" type="pres">
      <dgm:prSet presAssocID="{6ABCA015-3DC1-46CD-95A5-B0796CB4BF93}" presName="funnel" presStyleLbl="trAlignAcc1" presStyleIdx="0" presStyleCnt="1" custLinFactNeighborX="-587" custLinFactNeighborY="1053"/>
      <dgm:spPr/>
    </dgm:pt>
  </dgm:ptLst>
  <dgm:cxnLst>
    <dgm:cxn modelId="{95A94534-1131-4802-9815-81A557B83399}" type="presOf" srcId="{6ABCA015-3DC1-46CD-95A5-B0796CB4BF93}" destId="{54F4C155-216D-48D4-BD64-8AE6CD68DE45}" srcOrd="0" destOrd="0" presId="urn:microsoft.com/office/officeart/2005/8/layout/funnel1"/>
    <dgm:cxn modelId="{3861B45F-35A1-46E0-8DD1-EA20A0B6B18C}" type="presOf" srcId="{F86AB047-DC8B-44EC-A78D-94B0936DC573}" destId="{A4EB4B6E-3D57-4280-AD81-86A5A175D345}" srcOrd="0" destOrd="0" presId="urn:microsoft.com/office/officeart/2005/8/layout/funnel1"/>
    <dgm:cxn modelId="{9DA12A4A-6823-4684-BC15-681AC0A44319}" type="presOf" srcId="{A4A09F18-E9B7-4331-9D83-5A78318497A7}" destId="{CCA8756E-5F93-4A8C-83C2-98063C382921}" srcOrd="0" destOrd="0" presId="urn:microsoft.com/office/officeart/2005/8/layout/funnel1"/>
    <dgm:cxn modelId="{30DD8774-9F2A-4F75-BAC0-5024222D4514}" srcId="{6ABCA015-3DC1-46CD-95A5-B0796CB4BF93}" destId="{16AE039E-EDA1-4395-BC3F-D408FAF0F432}" srcOrd="1" destOrd="0" parTransId="{67E9DAD1-89D5-45F9-A1B1-84D6B69C9140}" sibTransId="{B894DE49-82E5-4209-9961-9C74C0C80F2A}"/>
    <dgm:cxn modelId="{4C8F0277-D5CE-49A8-A4C6-8DE8AB1688E1}" type="presOf" srcId="{FAFA24E6-4F6C-4C1B-A29D-CD76B3A5F40E}" destId="{BB6C730D-0030-4F93-9403-FFCE7EAFB85D}" srcOrd="0" destOrd="0" presId="urn:microsoft.com/office/officeart/2005/8/layout/funnel1"/>
    <dgm:cxn modelId="{A15020A1-B4EB-4CF8-996B-7C11D1C43ADC}" srcId="{6ABCA015-3DC1-46CD-95A5-B0796CB4BF93}" destId="{F86AB047-DC8B-44EC-A78D-94B0936DC573}" srcOrd="3" destOrd="0" parTransId="{D1F452D3-9A4C-4E62-A6CB-B16AA4136BF5}" sibTransId="{7B84F3DD-9DB8-4811-BD5D-CDFDE56748D3}"/>
    <dgm:cxn modelId="{E713C4A3-C1A9-433D-B261-F361B36A7688}" srcId="{6ABCA015-3DC1-46CD-95A5-B0796CB4BF93}" destId="{FAFA24E6-4F6C-4C1B-A29D-CD76B3A5F40E}" srcOrd="0" destOrd="0" parTransId="{008C4BA5-404C-4565-8EBF-4D4C16D9B1FF}" sibTransId="{AEADE965-1707-44CB-B143-BAA44541AE4E}"/>
    <dgm:cxn modelId="{912400AD-A423-429C-92D2-C66CCE198587}" srcId="{6ABCA015-3DC1-46CD-95A5-B0796CB4BF93}" destId="{A4A09F18-E9B7-4331-9D83-5A78318497A7}" srcOrd="2" destOrd="0" parTransId="{167026AC-80DE-4150-8293-8884DE957FC0}" sibTransId="{23AE9E52-0EF9-44D3-ABAF-270BB84C1938}"/>
    <dgm:cxn modelId="{D6BF24B3-B3BB-4D9E-8BC0-46EEAB500A3C}" type="presOf" srcId="{16AE039E-EDA1-4395-BC3F-D408FAF0F432}" destId="{790F7B88-47A6-4957-B7BB-BB7A665BF4DC}" srcOrd="0" destOrd="0" presId="urn:microsoft.com/office/officeart/2005/8/layout/funnel1"/>
    <dgm:cxn modelId="{2323CD0D-9784-4617-ADC1-7DE247D12B95}" type="presParOf" srcId="{54F4C155-216D-48D4-BD64-8AE6CD68DE45}" destId="{40FDF021-4672-43BA-BFA0-BCA3A78430CA}" srcOrd="0" destOrd="0" presId="urn:microsoft.com/office/officeart/2005/8/layout/funnel1"/>
    <dgm:cxn modelId="{01D715D6-77EB-4CA2-9776-AC828E8BB04A}" type="presParOf" srcId="{54F4C155-216D-48D4-BD64-8AE6CD68DE45}" destId="{6D1A89D2-6A81-462C-AC30-90A98758C527}" srcOrd="1" destOrd="0" presId="urn:microsoft.com/office/officeart/2005/8/layout/funnel1"/>
    <dgm:cxn modelId="{1BB5AF47-C000-421E-ABD0-EA535E1DF7A2}" type="presParOf" srcId="{54F4C155-216D-48D4-BD64-8AE6CD68DE45}" destId="{A4EB4B6E-3D57-4280-AD81-86A5A175D345}" srcOrd="2" destOrd="0" presId="urn:microsoft.com/office/officeart/2005/8/layout/funnel1"/>
    <dgm:cxn modelId="{F8558B05-49B8-4A30-BDF0-08CD88DFE469}" type="presParOf" srcId="{54F4C155-216D-48D4-BD64-8AE6CD68DE45}" destId="{CCA8756E-5F93-4A8C-83C2-98063C382921}" srcOrd="3" destOrd="0" presId="urn:microsoft.com/office/officeart/2005/8/layout/funnel1"/>
    <dgm:cxn modelId="{84A50A6D-FF60-4480-9412-21427D636455}" type="presParOf" srcId="{54F4C155-216D-48D4-BD64-8AE6CD68DE45}" destId="{790F7B88-47A6-4957-B7BB-BB7A665BF4DC}" srcOrd="4" destOrd="0" presId="urn:microsoft.com/office/officeart/2005/8/layout/funnel1"/>
    <dgm:cxn modelId="{7DB4C00F-F74A-4A41-9565-4E66C25A39C1}" type="presParOf" srcId="{54F4C155-216D-48D4-BD64-8AE6CD68DE45}" destId="{BB6C730D-0030-4F93-9403-FFCE7EAFB85D}" srcOrd="5" destOrd="0" presId="urn:microsoft.com/office/officeart/2005/8/layout/funnel1"/>
    <dgm:cxn modelId="{BAC80937-1DA2-4393-A0A1-D57EEAE314A1}" type="presParOf" srcId="{54F4C155-216D-48D4-BD64-8AE6CD68DE45}" destId="{DF8007B0-F165-4C71-9BB3-A2B28DE55F55}"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BCA015-3DC1-46CD-95A5-B0796CB4BF93}" type="doc">
      <dgm:prSet loTypeId="urn:microsoft.com/office/officeart/2005/8/layout/funnel1" loCatId="process" qsTypeId="urn:microsoft.com/office/officeart/2005/8/quickstyle/simple1" qsCatId="simple" csTypeId="urn:microsoft.com/office/officeart/2005/8/colors/accent3_3" csCatId="accent3" phldr="1"/>
      <dgm:spPr/>
      <dgm:t>
        <a:bodyPr/>
        <a:lstStyle/>
        <a:p>
          <a:endParaRPr lang="en-US"/>
        </a:p>
      </dgm:t>
    </dgm:pt>
    <dgm:pt modelId="{FAFA24E6-4F6C-4C1B-A29D-CD76B3A5F40E}">
      <dgm:prSet phldrT="[Text]" custT="1"/>
      <dgm:spPr>
        <a:solidFill>
          <a:srgbClr val="2D2929">
            <a:shade val="80000"/>
            <a:hueOff val="0"/>
            <a:satOff val="-2246"/>
            <a:lumOff val="22492"/>
            <a:alphaOff val="0"/>
          </a:srgbClr>
        </a:solidFill>
        <a:ln w="25400" cap="flat" cmpd="sng" algn="ctr">
          <a:solidFill>
            <a:srgbClr val="FFFFFF">
              <a:hueOff val="0"/>
              <a:satOff val="0"/>
              <a:lumOff val="0"/>
              <a:alphaOff val="0"/>
            </a:srgbClr>
          </a:solidFill>
          <a:prstDash val="solid"/>
        </a:ln>
        <a:effectLst/>
      </dgm:spPr>
      <dgm:t>
        <a:bodyPr spcFirstLastPara="0" vert="horz" wrap="square" lIns="16510" tIns="16510" rIns="16510" bIns="16510" numCol="1" spcCol="1270" anchor="ctr" anchorCtr="0"/>
        <a:lstStyle/>
        <a:p>
          <a:pPr marL="0" lvl="0" indent="0" algn="ctr" defTabSz="577850">
            <a:lnSpc>
              <a:spcPct val="90000"/>
            </a:lnSpc>
            <a:spcBef>
              <a:spcPct val="0"/>
            </a:spcBef>
            <a:spcAft>
              <a:spcPct val="35000"/>
            </a:spcAft>
            <a:buNone/>
          </a:pPr>
          <a:r>
            <a:rPr lang="en-US" sz="1300" kern="1200" dirty="0">
              <a:solidFill>
                <a:srgbClr val="FFFFFF"/>
              </a:solidFill>
              <a:latin typeface="Roboto Condensed" panose="02000000000000000000" pitchFamily="2" charset="0"/>
              <a:ea typeface="Roboto Condensed" panose="02000000000000000000" pitchFamily="2" charset="0"/>
              <a:cs typeface="+mn-cs"/>
            </a:rPr>
            <a:t>GPS</a:t>
          </a:r>
        </a:p>
      </dgm:t>
    </dgm:pt>
    <dgm:pt modelId="{008C4BA5-404C-4565-8EBF-4D4C16D9B1FF}" type="parTrans" cxnId="{E713C4A3-C1A9-433D-B261-F361B36A7688}">
      <dgm:prSet/>
      <dgm:spPr/>
      <dgm:t>
        <a:bodyPr/>
        <a:lstStyle/>
        <a:p>
          <a:endParaRPr lang="en-US"/>
        </a:p>
      </dgm:t>
    </dgm:pt>
    <dgm:pt modelId="{AEADE965-1707-44CB-B143-BAA44541AE4E}" type="sibTrans" cxnId="{E713C4A3-C1A9-433D-B261-F361B36A7688}">
      <dgm:prSet/>
      <dgm:spPr/>
      <dgm:t>
        <a:bodyPr/>
        <a:lstStyle/>
        <a:p>
          <a:endParaRPr lang="en-US"/>
        </a:p>
      </dgm:t>
    </dgm:pt>
    <dgm:pt modelId="{16AE039E-EDA1-4395-BC3F-D408FAF0F432}">
      <dgm:prSet phldrT="[Text]" custT="1"/>
      <dgm:spPr/>
      <dgm:t>
        <a:bodyPr/>
        <a:lstStyle/>
        <a:p>
          <a:r>
            <a:rPr lang="en-US" sz="1300" dirty="0">
              <a:latin typeface="Roboto Condensed" panose="02000000000000000000" pitchFamily="2" charset="0"/>
              <a:ea typeface="Roboto Condensed" panose="02000000000000000000" pitchFamily="2" charset="0"/>
            </a:rPr>
            <a:t>Calendar</a:t>
          </a:r>
        </a:p>
      </dgm:t>
    </dgm:pt>
    <dgm:pt modelId="{67E9DAD1-89D5-45F9-A1B1-84D6B69C9140}" type="parTrans" cxnId="{30DD8774-9F2A-4F75-BAC0-5024222D4514}">
      <dgm:prSet/>
      <dgm:spPr/>
      <dgm:t>
        <a:bodyPr/>
        <a:lstStyle/>
        <a:p>
          <a:endParaRPr lang="en-US"/>
        </a:p>
      </dgm:t>
    </dgm:pt>
    <dgm:pt modelId="{B894DE49-82E5-4209-9961-9C74C0C80F2A}" type="sibTrans" cxnId="{30DD8774-9F2A-4F75-BAC0-5024222D4514}">
      <dgm:prSet/>
      <dgm:spPr/>
      <dgm:t>
        <a:bodyPr/>
        <a:lstStyle/>
        <a:p>
          <a:endParaRPr lang="en-US"/>
        </a:p>
      </dgm:t>
    </dgm:pt>
    <dgm:pt modelId="{A4A09F18-E9B7-4331-9D83-5A78318497A7}">
      <dgm:prSet phldrT="[Text]" custT="1"/>
      <dgm:spPr/>
      <dgm:t>
        <a:bodyPr/>
        <a:lstStyle/>
        <a:p>
          <a:r>
            <a:rPr lang="fr-CA" sz="1300" dirty="0" err="1">
              <a:latin typeface="Roboto Condensed" panose="02000000000000000000" pitchFamily="2" charset="0"/>
              <a:ea typeface="Roboto Condensed" panose="02000000000000000000" pitchFamily="2" charset="0"/>
            </a:rPr>
            <a:t>Text</a:t>
          </a:r>
          <a:r>
            <a:rPr lang="fr-CA" sz="1300" dirty="0">
              <a:latin typeface="Roboto Condensed" panose="02000000000000000000" pitchFamily="2" charset="0"/>
              <a:ea typeface="Roboto Condensed" panose="02000000000000000000" pitchFamily="2" charset="0"/>
            </a:rPr>
            <a:t>/ Email</a:t>
          </a:r>
          <a:endParaRPr lang="en-US" sz="1300" dirty="0">
            <a:latin typeface="Roboto Condensed" panose="02000000000000000000" pitchFamily="2" charset="0"/>
            <a:ea typeface="Roboto Condensed" panose="02000000000000000000" pitchFamily="2" charset="0"/>
          </a:endParaRPr>
        </a:p>
      </dgm:t>
    </dgm:pt>
    <dgm:pt modelId="{167026AC-80DE-4150-8293-8884DE957FC0}" type="parTrans" cxnId="{912400AD-A423-429C-92D2-C66CCE198587}">
      <dgm:prSet/>
      <dgm:spPr/>
      <dgm:t>
        <a:bodyPr/>
        <a:lstStyle/>
        <a:p>
          <a:endParaRPr lang="en-US"/>
        </a:p>
      </dgm:t>
    </dgm:pt>
    <dgm:pt modelId="{23AE9E52-0EF9-44D3-ABAF-270BB84C1938}" type="sibTrans" cxnId="{912400AD-A423-429C-92D2-C66CCE198587}">
      <dgm:prSet/>
      <dgm:spPr/>
      <dgm:t>
        <a:bodyPr/>
        <a:lstStyle/>
        <a:p>
          <a:endParaRPr lang="en-US"/>
        </a:p>
      </dgm:t>
    </dgm:pt>
    <dgm:pt modelId="{F86AB047-DC8B-44EC-A78D-94B0936DC573}">
      <dgm:prSet phldrT="[Text]"/>
      <dgm:spPr/>
      <dgm:t>
        <a:bodyPr/>
        <a:lstStyle/>
        <a:p>
          <a:r>
            <a:rPr lang="en-US" dirty="0">
              <a:solidFill>
                <a:schemeClr val="accent4"/>
              </a:solidFill>
              <a:latin typeface="Roboto Condensed" panose="02000000000000000000" pitchFamily="2" charset="0"/>
              <a:ea typeface="Roboto Condensed" panose="02000000000000000000" pitchFamily="2" charset="0"/>
            </a:rPr>
            <a:t>Relations</a:t>
          </a:r>
        </a:p>
      </dgm:t>
    </dgm:pt>
    <dgm:pt modelId="{D1F452D3-9A4C-4E62-A6CB-B16AA4136BF5}" type="parTrans" cxnId="{A15020A1-B4EB-4CF8-996B-7C11D1C43ADC}">
      <dgm:prSet/>
      <dgm:spPr/>
      <dgm:t>
        <a:bodyPr/>
        <a:lstStyle/>
        <a:p>
          <a:endParaRPr lang="en-US"/>
        </a:p>
      </dgm:t>
    </dgm:pt>
    <dgm:pt modelId="{7B84F3DD-9DB8-4811-BD5D-CDFDE56748D3}" type="sibTrans" cxnId="{A15020A1-B4EB-4CF8-996B-7C11D1C43ADC}">
      <dgm:prSet/>
      <dgm:spPr/>
      <dgm:t>
        <a:bodyPr/>
        <a:lstStyle/>
        <a:p>
          <a:endParaRPr lang="en-US"/>
        </a:p>
      </dgm:t>
    </dgm:pt>
    <dgm:pt modelId="{54F4C155-216D-48D4-BD64-8AE6CD68DE45}" type="pres">
      <dgm:prSet presAssocID="{6ABCA015-3DC1-46CD-95A5-B0796CB4BF93}" presName="Name0" presStyleCnt="0">
        <dgm:presLayoutVars>
          <dgm:chMax val="4"/>
          <dgm:resizeHandles val="exact"/>
        </dgm:presLayoutVars>
      </dgm:prSet>
      <dgm:spPr/>
    </dgm:pt>
    <dgm:pt modelId="{40FDF021-4672-43BA-BFA0-BCA3A78430CA}" type="pres">
      <dgm:prSet presAssocID="{6ABCA015-3DC1-46CD-95A5-B0796CB4BF93}" presName="ellipse" presStyleLbl="trBgShp" presStyleIdx="0" presStyleCnt="1"/>
      <dgm:spPr/>
    </dgm:pt>
    <dgm:pt modelId="{6D1A89D2-6A81-462C-AC30-90A98758C527}" type="pres">
      <dgm:prSet presAssocID="{6ABCA015-3DC1-46CD-95A5-B0796CB4BF93}" presName="arrow1" presStyleLbl="fgShp" presStyleIdx="0" presStyleCnt="1"/>
      <dgm:spPr/>
    </dgm:pt>
    <dgm:pt modelId="{A4EB4B6E-3D57-4280-AD81-86A5A175D345}" type="pres">
      <dgm:prSet presAssocID="{6ABCA015-3DC1-46CD-95A5-B0796CB4BF93}" presName="rectangle" presStyleLbl="revTx" presStyleIdx="0" presStyleCnt="1">
        <dgm:presLayoutVars>
          <dgm:bulletEnabled val="1"/>
        </dgm:presLayoutVars>
      </dgm:prSet>
      <dgm:spPr/>
    </dgm:pt>
    <dgm:pt modelId="{7CCB7382-E6B2-48FD-8142-4E5DCB835BA4}" type="pres">
      <dgm:prSet presAssocID="{16AE039E-EDA1-4395-BC3F-D408FAF0F432}" presName="item1" presStyleLbl="node1" presStyleIdx="0" presStyleCnt="3">
        <dgm:presLayoutVars>
          <dgm:bulletEnabled val="1"/>
        </dgm:presLayoutVars>
      </dgm:prSet>
      <dgm:spPr/>
    </dgm:pt>
    <dgm:pt modelId="{8D4D2EB9-7810-48FF-A1C3-D233CC26BDBD}" type="pres">
      <dgm:prSet presAssocID="{A4A09F18-E9B7-4331-9D83-5A78318497A7}" presName="item2" presStyleLbl="node1" presStyleIdx="1" presStyleCnt="3" custScaleX="118639" custScaleY="88624" custLinFactNeighborX="-492" custLinFactNeighborY="-5366">
        <dgm:presLayoutVars>
          <dgm:bulletEnabled val="1"/>
        </dgm:presLayoutVars>
      </dgm:prSet>
      <dgm:spPr/>
    </dgm:pt>
    <dgm:pt modelId="{68D9D30C-1038-46FF-B90F-F1D71C791C15}" type="pres">
      <dgm:prSet presAssocID="{F86AB047-DC8B-44EC-A78D-94B0936DC573}" presName="item3" presStyleLbl="node1" presStyleIdx="2" presStyleCnt="3" custLinFactNeighborX="20286" custLinFactNeighborY="7960">
        <dgm:presLayoutVars>
          <dgm:bulletEnabled val="1"/>
        </dgm:presLayoutVars>
      </dgm:prSet>
      <dgm:spPr>
        <a:xfrm>
          <a:off x="2034167" y="458693"/>
          <a:ext cx="870718" cy="870718"/>
        </a:xfrm>
        <a:prstGeom prst="ellipse">
          <a:avLst/>
        </a:prstGeom>
      </dgm:spPr>
    </dgm:pt>
    <dgm:pt modelId="{DF8007B0-F165-4C71-9BB3-A2B28DE55F55}" type="pres">
      <dgm:prSet presAssocID="{6ABCA015-3DC1-46CD-95A5-B0796CB4BF93}" presName="funnel" presStyleLbl="trAlignAcc1" presStyleIdx="0" presStyleCnt="1" custLinFactNeighborX="-587" custLinFactNeighborY="1053"/>
      <dgm:spPr/>
    </dgm:pt>
  </dgm:ptLst>
  <dgm:cxnLst>
    <dgm:cxn modelId="{95A94534-1131-4802-9815-81A557B83399}" type="presOf" srcId="{6ABCA015-3DC1-46CD-95A5-B0796CB4BF93}" destId="{54F4C155-216D-48D4-BD64-8AE6CD68DE45}" srcOrd="0" destOrd="0" presId="urn:microsoft.com/office/officeart/2005/8/layout/funnel1"/>
    <dgm:cxn modelId="{6EDD5564-C53E-4945-B01B-9195E8ECF895}" type="presOf" srcId="{A4A09F18-E9B7-4331-9D83-5A78318497A7}" destId="{7CCB7382-E6B2-48FD-8142-4E5DCB835BA4}" srcOrd="0" destOrd="0" presId="urn:microsoft.com/office/officeart/2005/8/layout/funnel1"/>
    <dgm:cxn modelId="{30DD8774-9F2A-4F75-BAC0-5024222D4514}" srcId="{6ABCA015-3DC1-46CD-95A5-B0796CB4BF93}" destId="{16AE039E-EDA1-4395-BC3F-D408FAF0F432}" srcOrd="1" destOrd="0" parTransId="{67E9DAD1-89D5-45F9-A1B1-84D6B69C9140}" sibTransId="{B894DE49-82E5-4209-9961-9C74C0C80F2A}"/>
    <dgm:cxn modelId="{A15020A1-B4EB-4CF8-996B-7C11D1C43ADC}" srcId="{6ABCA015-3DC1-46CD-95A5-B0796CB4BF93}" destId="{F86AB047-DC8B-44EC-A78D-94B0936DC573}" srcOrd="3" destOrd="0" parTransId="{D1F452D3-9A4C-4E62-A6CB-B16AA4136BF5}" sibTransId="{7B84F3DD-9DB8-4811-BD5D-CDFDE56748D3}"/>
    <dgm:cxn modelId="{E713C4A3-C1A9-433D-B261-F361B36A7688}" srcId="{6ABCA015-3DC1-46CD-95A5-B0796CB4BF93}" destId="{FAFA24E6-4F6C-4C1B-A29D-CD76B3A5F40E}" srcOrd="0" destOrd="0" parTransId="{008C4BA5-404C-4565-8EBF-4D4C16D9B1FF}" sibTransId="{AEADE965-1707-44CB-B143-BAA44541AE4E}"/>
    <dgm:cxn modelId="{912400AD-A423-429C-92D2-C66CCE198587}" srcId="{6ABCA015-3DC1-46CD-95A5-B0796CB4BF93}" destId="{A4A09F18-E9B7-4331-9D83-5A78318497A7}" srcOrd="2" destOrd="0" parTransId="{167026AC-80DE-4150-8293-8884DE957FC0}" sibTransId="{23AE9E52-0EF9-44D3-ABAF-270BB84C1938}"/>
    <dgm:cxn modelId="{D01FA1DF-530E-427F-8D8C-D053ADD036AF}" type="presOf" srcId="{F86AB047-DC8B-44EC-A78D-94B0936DC573}" destId="{A4EB4B6E-3D57-4280-AD81-86A5A175D345}" srcOrd="0" destOrd="0" presId="urn:microsoft.com/office/officeart/2005/8/layout/funnel1"/>
    <dgm:cxn modelId="{71F02EE0-3DC5-4305-9F4B-593454DA380A}" type="presOf" srcId="{16AE039E-EDA1-4395-BC3F-D408FAF0F432}" destId="{8D4D2EB9-7810-48FF-A1C3-D233CC26BDBD}" srcOrd="0" destOrd="0" presId="urn:microsoft.com/office/officeart/2005/8/layout/funnel1"/>
    <dgm:cxn modelId="{5D417FF7-0B46-40FC-B1E7-CEF412A20B84}" type="presOf" srcId="{FAFA24E6-4F6C-4C1B-A29D-CD76B3A5F40E}" destId="{68D9D30C-1038-46FF-B90F-F1D71C791C15}" srcOrd="0" destOrd="0" presId="urn:microsoft.com/office/officeart/2005/8/layout/funnel1"/>
    <dgm:cxn modelId="{2323CD0D-9784-4617-ADC1-7DE247D12B95}" type="presParOf" srcId="{54F4C155-216D-48D4-BD64-8AE6CD68DE45}" destId="{40FDF021-4672-43BA-BFA0-BCA3A78430CA}" srcOrd="0" destOrd="0" presId="urn:microsoft.com/office/officeart/2005/8/layout/funnel1"/>
    <dgm:cxn modelId="{01D715D6-77EB-4CA2-9776-AC828E8BB04A}" type="presParOf" srcId="{54F4C155-216D-48D4-BD64-8AE6CD68DE45}" destId="{6D1A89D2-6A81-462C-AC30-90A98758C527}" srcOrd="1" destOrd="0" presId="urn:microsoft.com/office/officeart/2005/8/layout/funnel1"/>
    <dgm:cxn modelId="{1BB5AF47-C000-421E-ABD0-EA535E1DF7A2}" type="presParOf" srcId="{54F4C155-216D-48D4-BD64-8AE6CD68DE45}" destId="{A4EB4B6E-3D57-4280-AD81-86A5A175D345}" srcOrd="2" destOrd="0" presId="urn:microsoft.com/office/officeart/2005/8/layout/funnel1"/>
    <dgm:cxn modelId="{47872DD0-4521-4B93-9E2C-6A43EB830C2F}" type="presParOf" srcId="{54F4C155-216D-48D4-BD64-8AE6CD68DE45}" destId="{7CCB7382-E6B2-48FD-8142-4E5DCB835BA4}" srcOrd="3" destOrd="0" presId="urn:microsoft.com/office/officeart/2005/8/layout/funnel1"/>
    <dgm:cxn modelId="{FECBE775-D027-4BE4-99BC-9C722CB18E67}" type="presParOf" srcId="{54F4C155-216D-48D4-BD64-8AE6CD68DE45}" destId="{8D4D2EB9-7810-48FF-A1C3-D233CC26BDBD}" srcOrd="4" destOrd="0" presId="urn:microsoft.com/office/officeart/2005/8/layout/funnel1"/>
    <dgm:cxn modelId="{B921264F-1F49-4DA9-BC18-64C9C39610B6}" type="presParOf" srcId="{54F4C155-216D-48D4-BD64-8AE6CD68DE45}" destId="{68D9D30C-1038-46FF-B90F-F1D71C791C15}" srcOrd="5" destOrd="0" presId="urn:microsoft.com/office/officeart/2005/8/layout/funnel1"/>
    <dgm:cxn modelId="{BAC80937-1DA2-4393-A0A1-D57EEAE314A1}" type="presParOf" srcId="{54F4C155-216D-48D4-BD64-8AE6CD68DE45}" destId="{DF8007B0-F165-4C71-9BB3-A2B28DE55F55}" srcOrd="6" destOrd="0" presId="urn:microsoft.com/office/officeart/2005/8/layout/funnel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DF021-4672-43BA-BFA0-BCA3A78430CA}">
      <dsp:nvSpPr>
        <dsp:cNvPr id="0" name=""/>
        <dsp:cNvSpPr/>
      </dsp:nvSpPr>
      <dsp:spPr>
        <a:xfrm>
          <a:off x="683030" y="404835"/>
          <a:ext cx="2496060" cy="86684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A89D2-6A81-462C-AC30-90A98758C527}">
      <dsp:nvSpPr>
        <dsp:cNvPr id="0" name=""/>
        <dsp:cNvSpPr/>
      </dsp:nvSpPr>
      <dsp:spPr>
        <a:xfrm>
          <a:off x="1671968" y="2514039"/>
          <a:ext cx="483732" cy="309588"/>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EB4B6E-3D57-4280-AD81-86A5A175D345}">
      <dsp:nvSpPr>
        <dsp:cNvPr id="0" name=""/>
        <dsp:cNvSpPr/>
      </dsp:nvSpPr>
      <dsp:spPr>
        <a:xfrm>
          <a:off x="630419" y="2775124"/>
          <a:ext cx="2609021" cy="580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4"/>
              </a:solidFill>
              <a:latin typeface="Roboto Condensed" panose="02000000000000000000" pitchFamily="2" charset="0"/>
              <a:ea typeface="Roboto Condensed" panose="02000000000000000000" pitchFamily="2" charset="0"/>
            </a:rPr>
            <a:t>Fitness Level / Goals</a:t>
          </a:r>
        </a:p>
      </dsp:txBody>
      <dsp:txXfrm>
        <a:off x="630419" y="2775124"/>
        <a:ext cx="2609021" cy="580479"/>
      </dsp:txXfrm>
    </dsp:sp>
    <dsp:sp modelId="{CCA8756E-5F93-4A8C-83C2-98063C382921}">
      <dsp:nvSpPr>
        <dsp:cNvPr id="0" name=""/>
        <dsp:cNvSpPr/>
      </dsp:nvSpPr>
      <dsp:spPr>
        <a:xfrm>
          <a:off x="1590512" y="1338632"/>
          <a:ext cx="870718" cy="8707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Roboto Condensed" panose="02000000000000000000" pitchFamily="2" charset="0"/>
              <a:ea typeface="Roboto Condensed" panose="02000000000000000000" pitchFamily="2" charset="0"/>
            </a:rPr>
            <a:t>Recipe Sites</a:t>
          </a:r>
        </a:p>
      </dsp:txBody>
      <dsp:txXfrm>
        <a:off x="1718026" y="1466146"/>
        <a:ext cx="615690" cy="615690"/>
      </dsp:txXfrm>
    </dsp:sp>
    <dsp:sp modelId="{790F7B88-47A6-4957-B7BB-BB7A665BF4DC}">
      <dsp:nvSpPr>
        <dsp:cNvPr id="0" name=""/>
        <dsp:cNvSpPr/>
      </dsp:nvSpPr>
      <dsp:spPr>
        <a:xfrm>
          <a:off x="967465" y="685400"/>
          <a:ext cx="870718" cy="8707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Roboto Condensed" panose="02000000000000000000" pitchFamily="2" charset="0"/>
              <a:ea typeface="Roboto Condensed" panose="02000000000000000000" pitchFamily="2" charset="0"/>
            </a:rPr>
            <a:t>Wearable Data</a:t>
          </a:r>
        </a:p>
      </dsp:txBody>
      <dsp:txXfrm>
        <a:off x="1094979" y="812914"/>
        <a:ext cx="615690" cy="615690"/>
      </dsp:txXfrm>
    </dsp:sp>
    <dsp:sp modelId="{BB6C730D-0030-4F93-9403-FFCE7EAFB85D}">
      <dsp:nvSpPr>
        <dsp:cNvPr id="0" name=""/>
        <dsp:cNvSpPr/>
      </dsp:nvSpPr>
      <dsp:spPr>
        <a:xfrm>
          <a:off x="1857533" y="474879"/>
          <a:ext cx="870718" cy="8707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Roboto Condensed" panose="02000000000000000000" pitchFamily="2" charset="0"/>
              <a:ea typeface="Roboto Condensed" panose="02000000000000000000" pitchFamily="2" charset="0"/>
            </a:rPr>
            <a:t>Running App</a:t>
          </a:r>
        </a:p>
      </dsp:txBody>
      <dsp:txXfrm>
        <a:off x="1985047" y="602393"/>
        <a:ext cx="615690" cy="615690"/>
      </dsp:txXfrm>
    </dsp:sp>
    <dsp:sp modelId="{DF8007B0-F165-4C71-9BB3-A2B28DE55F55}">
      <dsp:nvSpPr>
        <dsp:cNvPr id="0" name=""/>
        <dsp:cNvSpPr/>
      </dsp:nvSpPr>
      <dsp:spPr>
        <a:xfrm>
          <a:off x="552360" y="291955"/>
          <a:ext cx="2708902" cy="216712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DF021-4672-43BA-BFA0-BCA3A78430CA}">
      <dsp:nvSpPr>
        <dsp:cNvPr id="0" name=""/>
        <dsp:cNvSpPr/>
      </dsp:nvSpPr>
      <dsp:spPr>
        <a:xfrm>
          <a:off x="683030" y="347064"/>
          <a:ext cx="2496059" cy="866848"/>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A89D2-6A81-462C-AC30-90A98758C527}">
      <dsp:nvSpPr>
        <dsp:cNvPr id="0" name=""/>
        <dsp:cNvSpPr/>
      </dsp:nvSpPr>
      <dsp:spPr>
        <a:xfrm>
          <a:off x="1693063" y="2469682"/>
          <a:ext cx="483732" cy="309588"/>
        </a:xfrm>
        <a:prstGeom prst="downArrow">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EB4B6E-3D57-4280-AD81-86A5A175D345}">
      <dsp:nvSpPr>
        <dsp:cNvPr id="0" name=""/>
        <dsp:cNvSpPr/>
      </dsp:nvSpPr>
      <dsp:spPr>
        <a:xfrm>
          <a:off x="773971" y="2717353"/>
          <a:ext cx="2321916" cy="580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4"/>
              </a:solidFill>
              <a:latin typeface="Roboto Condensed" panose="02000000000000000000" pitchFamily="2" charset="0"/>
              <a:ea typeface="Roboto Condensed" panose="02000000000000000000" pitchFamily="2" charset="0"/>
            </a:rPr>
            <a:t>Interests</a:t>
          </a:r>
        </a:p>
      </dsp:txBody>
      <dsp:txXfrm>
        <a:off x="773971" y="2717353"/>
        <a:ext cx="2321916" cy="580479"/>
      </dsp:txXfrm>
    </dsp:sp>
    <dsp:sp modelId="{CCA8756E-5F93-4A8C-83C2-98063C382921}">
      <dsp:nvSpPr>
        <dsp:cNvPr id="0" name=""/>
        <dsp:cNvSpPr/>
      </dsp:nvSpPr>
      <dsp:spPr>
        <a:xfrm>
          <a:off x="1590512" y="1280861"/>
          <a:ext cx="870718" cy="87071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CA" sz="1200" kern="1200" dirty="0">
              <a:latin typeface="Roboto Condensed" panose="02000000000000000000" pitchFamily="2" charset="0"/>
              <a:ea typeface="Roboto Condensed" panose="02000000000000000000" pitchFamily="2" charset="0"/>
            </a:rPr>
            <a:t>Likes</a:t>
          </a:r>
          <a:endParaRPr lang="en-US" sz="1200" kern="1200" dirty="0">
            <a:latin typeface="Roboto Condensed" panose="02000000000000000000" pitchFamily="2" charset="0"/>
            <a:ea typeface="Roboto Condensed" panose="02000000000000000000" pitchFamily="2" charset="0"/>
          </a:endParaRPr>
        </a:p>
      </dsp:txBody>
      <dsp:txXfrm>
        <a:off x="1718026" y="1408375"/>
        <a:ext cx="615690" cy="615690"/>
      </dsp:txXfrm>
    </dsp:sp>
    <dsp:sp modelId="{790F7B88-47A6-4957-B7BB-BB7A665BF4DC}">
      <dsp:nvSpPr>
        <dsp:cNvPr id="0" name=""/>
        <dsp:cNvSpPr/>
      </dsp:nvSpPr>
      <dsp:spPr>
        <a:xfrm>
          <a:off x="967464" y="627629"/>
          <a:ext cx="870718" cy="87071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Roboto Condensed" panose="02000000000000000000" pitchFamily="2" charset="0"/>
              <a:ea typeface="Roboto Condensed" panose="02000000000000000000" pitchFamily="2" charset="0"/>
            </a:rPr>
            <a:t>Shopping</a:t>
          </a:r>
        </a:p>
      </dsp:txBody>
      <dsp:txXfrm>
        <a:off x="1094978" y="755143"/>
        <a:ext cx="615690" cy="615690"/>
      </dsp:txXfrm>
    </dsp:sp>
    <dsp:sp modelId="{BB6C730D-0030-4F93-9403-FFCE7EAFB85D}">
      <dsp:nvSpPr>
        <dsp:cNvPr id="0" name=""/>
        <dsp:cNvSpPr/>
      </dsp:nvSpPr>
      <dsp:spPr>
        <a:xfrm>
          <a:off x="1857532" y="417108"/>
          <a:ext cx="870718" cy="87071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Roboto Condensed" panose="02000000000000000000" pitchFamily="2" charset="0"/>
              <a:ea typeface="Roboto Condensed" panose="02000000000000000000" pitchFamily="2" charset="0"/>
            </a:rPr>
            <a:t>Books</a:t>
          </a:r>
        </a:p>
      </dsp:txBody>
      <dsp:txXfrm>
        <a:off x="1985046" y="544622"/>
        <a:ext cx="615690" cy="615690"/>
      </dsp:txXfrm>
    </dsp:sp>
    <dsp:sp modelId="{DF8007B0-F165-4C71-9BB3-A2B28DE55F55}">
      <dsp:nvSpPr>
        <dsp:cNvPr id="0" name=""/>
        <dsp:cNvSpPr/>
      </dsp:nvSpPr>
      <dsp:spPr>
        <a:xfrm>
          <a:off x="564577" y="263463"/>
          <a:ext cx="2708902" cy="2167121"/>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DF021-4672-43BA-BFA0-BCA3A78430CA}">
      <dsp:nvSpPr>
        <dsp:cNvPr id="0" name=""/>
        <dsp:cNvSpPr/>
      </dsp:nvSpPr>
      <dsp:spPr>
        <a:xfrm>
          <a:off x="683030" y="319339"/>
          <a:ext cx="2496060" cy="866848"/>
        </a:xfrm>
        <a:prstGeom prst="ellipse">
          <a:avLst/>
        </a:prstGeom>
        <a:solidFill>
          <a:schemeClr val="accent3">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A89D2-6A81-462C-AC30-90A98758C527}">
      <dsp:nvSpPr>
        <dsp:cNvPr id="0" name=""/>
        <dsp:cNvSpPr/>
      </dsp:nvSpPr>
      <dsp:spPr>
        <a:xfrm>
          <a:off x="1693064" y="2441958"/>
          <a:ext cx="483732" cy="309588"/>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EB4B6E-3D57-4280-AD81-86A5A175D345}">
      <dsp:nvSpPr>
        <dsp:cNvPr id="0" name=""/>
        <dsp:cNvSpPr/>
      </dsp:nvSpPr>
      <dsp:spPr>
        <a:xfrm>
          <a:off x="773972" y="2689629"/>
          <a:ext cx="2321916" cy="580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4"/>
              </a:solidFill>
              <a:latin typeface="Roboto Condensed" panose="02000000000000000000" pitchFamily="2" charset="0"/>
              <a:ea typeface="Roboto Condensed" panose="02000000000000000000" pitchFamily="2" charset="0"/>
            </a:rPr>
            <a:t>Relations</a:t>
          </a:r>
        </a:p>
      </dsp:txBody>
      <dsp:txXfrm>
        <a:off x="773972" y="2689629"/>
        <a:ext cx="2321916" cy="580479"/>
      </dsp:txXfrm>
    </dsp:sp>
    <dsp:sp modelId="{7CCB7382-E6B2-48FD-8142-4E5DCB835BA4}">
      <dsp:nvSpPr>
        <dsp:cNvPr id="0" name=""/>
        <dsp:cNvSpPr/>
      </dsp:nvSpPr>
      <dsp:spPr>
        <a:xfrm>
          <a:off x="1590512" y="1253137"/>
          <a:ext cx="870718" cy="870718"/>
        </a:xfrm>
        <a:prstGeom prst="ellipse">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CA" sz="1300" kern="1200" dirty="0" err="1">
              <a:latin typeface="Roboto Condensed" panose="02000000000000000000" pitchFamily="2" charset="0"/>
              <a:ea typeface="Roboto Condensed" panose="02000000000000000000" pitchFamily="2" charset="0"/>
            </a:rPr>
            <a:t>Text</a:t>
          </a:r>
          <a:r>
            <a:rPr lang="fr-CA" sz="1300" kern="1200" dirty="0">
              <a:latin typeface="Roboto Condensed" panose="02000000000000000000" pitchFamily="2" charset="0"/>
              <a:ea typeface="Roboto Condensed" panose="02000000000000000000" pitchFamily="2" charset="0"/>
            </a:rPr>
            <a:t>/ Email</a:t>
          </a:r>
          <a:endParaRPr lang="en-US" sz="1300" kern="1200" dirty="0">
            <a:latin typeface="Roboto Condensed" panose="02000000000000000000" pitchFamily="2" charset="0"/>
            <a:ea typeface="Roboto Condensed" panose="02000000000000000000" pitchFamily="2" charset="0"/>
          </a:endParaRPr>
        </a:p>
      </dsp:txBody>
      <dsp:txXfrm>
        <a:off x="1718026" y="1380651"/>
        <a:ext cx="615690" cy="615690"/>
      </dsp:txXfrm>
    </dsp:sp>
    <dsp:sp modelId="{8D4D2EB9-7810-48FF-A1C3-D233CC26BDBD}">
      <dsp:nvSpPr>
        <dsp:cNvPr id="0" name=""/>
        <dsp:cNvSpPr/>
      </dsp:nvSpPr>
      <dsp:spPr>
        <a:xfrm>
          <a:off x="882034" y="602708"/>
          <a:ext cx="1033011" cy="771665"/>
        </a:xfrm>
        <a:prstGeom prst="ellipse">
          <a:avLst/>
        </a:prstGeom>
        <a:solidFill>
          <a:schemeClr val="accent3">
            <a:shade val="80000"/>
            <a:hueOff val="0"/>
            <a:satOff val="-2246"/>
            <a:lumOff val="224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Roboto Condensed" panose="02000000000000000000" pitchFamily="2" charset="0"/>
              <a:ea typeface="Roboto Condensed" panose="02000000000000000000" pitchFamily="2" charset="0"/>
            </a:rPr>
            <a:t>Calendar</a:t>
          </a:r>
        </a:p>
      </dsp:txBody>
      <dsp:txXfrm>
        <a:off x="1033315" y="715716"/>
        <a:ext cx="730449" cy="545649"/>
      </dsp:txXfrm>
    </dsp:sp>
    <dsp:sp modelId="{68D9D30C-1038-46FF-B90F-F1D71C791C15}">
      <dsp:nvSpPr>
        <dsp:cNvPr id="0" name=""/>
        <dsp:cNvSpPr/>
      </dsp:nvSpPr>
      <dsp:spPr>
        <a:xfrm>
          <a:off x="2034167" y="458693"/>
          <a:ext cx="870718" cy="870718"/>
        </a:xfrm>
        <a:prstGeom prst="ellipse">
          <a:avLst/>
        </a:prstGeom>
        <a:solidFill>
          <a:srgbClr val="2D2929">
            <a:shade val="80000"/>
            <a:hueOff val="0"/>
            <a:satOff val="-2246"/>
            <a:lumOff val="22492"/>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Roboto Condensed" panose="02000000000000000000" pitchFamily="2" charset="0"/>
              <a:ea typeface="Roboto Condensed" panose="02000000000000000000" pitchFamily="2" charset="0"/>
              <a:cs typeface="+mn-cs"/>
            </a:rPr>
            <a:t>GPS</a:t>
          </a:r>
        </a:p>
      </dsp:txBody>
      <dsp:txXfrm>
        <a:off x="2161681" y="586207"/>
        <a:ext cx="615690" cy="615690"/>
      </dsp:txXfrm>
    </dsp:sp>
    <dsp:sp modelId="{DF8007B0-F165-4C71-9BB3-A2B28DE55F55}">
      <dsp:nvSpPr>
        <dsp:cNvPr id="0" name=""/>
        <dsp:cNvSpPr/>
      </dsp:nvSpPr>
      <dsp:spPr>
        <a:xfrm>
          <a:off x="564577" y="235738"/>
          <a:ext cx="2708902" cy="2167122"/>
        </a:xfrm>
        <a:prstGeom prst="funnel">
          <a:avLst/>
        </a:prstGeom>
        <a:solidFill>
          <a:schemeClr val="lt1">
            <a:alpha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F2A00C-53C7-4EBC-9A49-DD55C28CF32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2A64990-2313-4BF4-A210-C496623046BB}"/>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92010B1-CEC2-44F6-9CAF-AA25F0EC4C72}" type="datetimeFigureOut">
              <a:rPr lang="en-US" smtClean="0"/>
              <a:t>10/11/2022</a:t>
            </a:fld>
            <a:endParaRPr lang="en-US"/>
          </a:p>
        </p:txBody>
      </p:sp>
      <p:sp>
        <p:nvSpPr>
          <p:cNvPr id="4" name="Footer Placeholder 3">
            <a:extLst>
              <a:ext uri="{FF2B5EF4-FFF2-40B4-BE49-F238E27FC236}">
                <a16:creationId xmlns:a16="http://schemas.microsoft.com/office/drawing/2014/main" id="{CD14FD33-DD11-4AD2-A0EC-B0D47CF54035}"/>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286D780-CAF5-4FF5-9952-E4AE08BC3A89}"/>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86600F4-F024-4C01-880B-2CC5A6CFD306}" type="slidenum">
              <a:rPr lang="en-US" smtClean="0"/>
              <a:t>‹#›</a:t>
            </a:fld>
            <a:endParaRPr lang="en-US"/>
          </a:p>
        </p:txBody>
      </p:sp>
    </p:spTree>
    <p:extLst>
      <p:ext uri="{BB962C8B-B14F-4D97-AF65-F5344CB8AC3E}">
        <p14:creationId xmlns:p14="http://schemas.microsoft.com/office/powerpoint/2010/main" val="75230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9FCF659-4F81-4F7D-8757-D5D98FD1291E}" type="datetimeFigureOut">
              <a:rPr lang="en-CA" smtClean="0"/>
              <a:t>2022-10-11</a:t>
            </a:fld>
            <a:endParaRPr lang="en-CA"/>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6D073B1-7F9C-4B7C-8191-F4E373964737}" type="slidenum">
              <a:rPr lang="en-CA" smtClean="0"/>
              <a:t>‹#›</a:t>
            </a:fld>
            <a:endParaRPr lang="en-CA"/>
          </a:p>
        </p:txBody>
      </p:sp>
    </p:spTree>
    <p:extLst>
      <p:ext uri="{BB962C8B-B14F-4D97-AF65-F5344CB8AC3E}">
        <p14:creationId xmlns:p14="http://schemas.microsoft.com/office/powerpoint/2010/main" val="1165943077"/>
      </p:ext>
    </p:extLst>
  </p:cSld>
  <p:clrMap bg1="lt1" tx1="dk1" bg2="lt2" tx2="dk2" accent1="accent1" accent2="accent2" accent3="accent3" accent4="accent4" accent5="accent5" accent6="accent6" hlink="hlink" folHlink="folHlink"/>
  <p:notesStyle>
    <a:lvl1pPr marL="0" algn="l" defTabSz="822952" rtl="0" eaLnBrk="1" latinLnBrk="0" hangingPunct="1">
      <a:defRPr sz="1080" kern="1200">
        <a:solidFill>
          <a:schemeClr val="tx1"/>
        </a:solidFill>
        <a:latin typeface="+mn-lt"/>
        <a:ea typeface="+mn-ea"/>
        <a:cs typeface="+mn-cs"/>
      </a:defRPr>
    </a:lvl1pPr>
    <a:lvl2pPr marL="411476" algn="l" defTabSz="822952" rtl="0" eaLnBrk="1" latinLnBrk="0" hangingPunct="1">
      <a:defRPr sz="1080" kern="1200">
        <a:solidFill>
          <a:schemeClr val="tx1"/>
        </a:solidFill>
        <a:latin typeface="+mn-lt"/>
        <a:ea typeface="+mn-ea"/>
        <a:cs typeface="+mn-cs"/>
      </a:defRPr>
    </a:lvl2pPr>
    <a:lvl3pPr marL="822952" algn="l" defTabSz="822952" rtl="0" eaLnBrk="1" latinLnBrk="0" hangingPunct="1">
      <a:defRPr sz="1080" kern="1200">
        <a:solidFill>
          <a:schemeClr val="tx1"/>
        </a:solidFill>
        <a:latin typeface="+mn-lt"/>
        <a:ea typeface="+mn-ea"/>
        <a:cs typeface="+mn-cs"/>
      </a:defRPr>
    </a:lvl3pPr>
    <a:lvl4pPr marL="1234427" algn="l" defTabSz="822952" rtl="0" eaLnBrk="1" latinLnBrk="0" hangingPunct="1">
      <a:defRPr sz="1080" kern="1200">
        <a:solidFill>
          <a:schemeClr val="tx1"/>
        </a:solidFill>
        <a:latin typeface="+mn-lt"/>
        <a:ea typeface="+mn-ea"/>
        <a:cs typeface="+mn-cs"/>
      </a:defRPr>
    </a:lvl4pPr>
    <a:lvl5pPr marL="1645904" algn="l" defTabSz="822952" rtl="0" eaLnBrk="1" latinLnBrk="0" hangingPunct="1">
      <a:defRPr sz="1080" kern="1200">
        <a:solidFill>
          <a:schemeClr val="tx1"/>
        </a:solidFill>
        <a:latin typeface="+mn-lt"/>
        <a:ea typeface="+mn-ea"/>
        <a:cs typeface="+mn-cs"/>
      </a:defRPr>
    </a:lvl5pPr>
    <a:lvl6pPr marL="2057379" algn="l" defTabSz="822952" rtl="0" eaLnBrk="1" latinLnBrk="0" hangingPunct="1">
      <a:defRPr sz="1080" kern="1200">
        <a:solidFill>
          <a:schemeClr val="tx1"/>
        </a:solidFill>
        <a:latin typeface="+mn-lt"/>
        <a:ea typeface="+mn-ea"/>
        <a:cs typeface="+mn-cs"/>
      </a:defRPr>
    </a:lvl6pPr>
    <a:lvl7pPr marL="2468856" algn="l" defTabSz="822952" rtl="0" eaLnBrk="1" latinLnBrk="0" hangingPunct="1">
      <a:defRPr sz="1080" kern="1200">
        <a:solidFill>
          <a:schemeClr val="tx1"/>
        </a:solidFill>
        <a:latin typeface="+mn-lt"/>
        <a:ea typeface="+mn-ea"/>
        <a:cs typeface="+mn-cs"/>
      </a:defRPr>
    </a:lvl7pPr>
    <a:lvl8pPr marL="2880331" algn="l" defTabSz="822952" rtl="0" eaLnBrk="1" latinLnBrk="0" hangingPunct="1">
      <a:defRPr sz="1080" kern="1200">
        <a:solidFill>
          <a:schemeClr val="tx1"/>
        </a:solidFill>
        <a:latin typeface="+mn-lt"/>
        <a:ea typeface="+mn-ea"/>
        <a:cs typeface="+mn-cs"/>
      </a:defRPr>
    </a:lvl8pPr>
    <a:lvl9pPr marL="3291807" algn="l" defTabSz="822952" rtl="0" eaLnBrk="1" latinLnBrk="0" hangingPunct="1">
      <a:defRPr sz="10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Facebook%E2%80%93Cambridge_Analytica_data_scandal#cite_note-13" TargetMode="External"/><Relationship Id="rId7" Type="http://schemas.openxmlformats.org/officeDocument/2006/relationships/hyperlink" Target="https://en.wikipedia.org/wiki/Facebook%E2%80%93Cambridge_Analytica_data_scandal#cite_note-NYT_original4-8"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Psychographics" TargetMode="External"/><Relationship Id="rId5" Type="http://schemas.openxmlformats.org/officeDocument/2006/relationships/hyperlink" Target="https://en.wikipedia.org/wiki/Facebook%E2%80%93Cambridge_Analytica_data_scandal#cite_note-14" TargetMode="External"/><Relationship Id="rId4" Type="http://schemas.openxmlformats.org/officeDocument/2006/relationships/hyperlink" Target="https://en.wikipedia.org/wiki/News_Feed"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backgroundchecks.org/justdeletem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mediasmarts.ca/sites/mediasmarts/files/guides/digital-citizenship-guide.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mediasmarts.ca/sites/mediasmarts/files/guides/digital-citizenship-guide.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upport.google.com/accounts/answer/6294825?hl=e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Welcome to the presentation on protecting digital privacy!</a:t>
            </a:r>
          </a:p>
          <a:p>
            <a:endParaRPr lang="en-US" dirty="0"/>
          </a:p>
        </p:txBody>
      </p:sp>
      <p:sp>
        <p:nvSpPr>
          <p:cNvPr id="4" name="Slide Number Placeholder 3"/>
          <p:cNvSpPr>
            <a:spLocks noGrp="1"/>
          </p:cNvSpPr>
          <p:nvPr>
            <p:ph type="sldNum" sz="quarter" idx="10"/>
          </p:nvPr>
        </p:nvSpPr>
        <p:spPr/>
        <p:txBody>
          <a:bodyPr/>
          <a:lstStyle/>
          <a:p>
            <a:fld id="{C6D073B1-7F9C-4B7C-8191-F4E373964737}" type="slidenum">
              <a:rPr lang="en-CA" smtClean="0"/>
              <a:t>1</a:t>
            </a:fld>
            <a:endParaRPr lang="en-CA"/>
          </a:p>
        </p:txBody>
      </p:sp>
    </p:spTree>
    <p:extLst>
      <p:ext uri="{BB962C8B-B14F-4D97-AF65-F5344CB8AC3E}">
        <p14:creationId xmlns:p14="http://schemas.microsoft.com/office/powerpoint/2010/main" val="962242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2952" rtl="0" eaLnBrk="1" fontAlgn="auto" latinLnBrk="0" hangingPunct="1">
              <a:lnSpc>
                <a:spcPct val="100000"/>
              </a:lnSpc>
              <a:spcBef>
                <a:spcPts val="0"/>
              </a:spcBef>
              <a:spcAft>
                <a:spcPts val="0"/>
              </a:spcAft>
              <a:buClrTx/>
              <a:buSzTx/>
              <a:buFontTx/>
              <a:buNone/>
              <a:tabLst/>
              <a:defRPr/>
            </a:pPr>
            <a:r>
              <a:rPr lang="en-CA" sz="1200" i="1" spc="-1" dirty="0">
                <a:latin typeface="+mn-lt"/>
                <a:ea typeface="Roboto Condensed"/>
              </a:rPr>
              <a:t>Political inclinations</a:t>
            </a:r>
            <a:r>
              <a:rPr lang="en-CA" sz="1200" spc="-1" dirty="0">
                <a:latin typeface="+mn-lt"/>
                <a:ea typeface="Roboto Condensed"/>
              </a:rPr>
              <a:t>: activism, political party affiliation </a:t>
            </a:r>
            <a:r>
              <a:rPr lang="en-CA" sz="1200" i="1" spc="-1" dirty="0">
                <a:latin typeface="+mn-lt"/>
                <a:ea typeface="Roboto Condensed"/>
              </a:rPr>
              <a:t>and more…</a:t>
            </a:r>
            <a:endParaRPr lang="en-CA" sz="1200" i="1" spc="-1" dirty="0">
              <a:latin typeface="+mn-lt"/>
            </a:endParaRPr>
          </a:p>
          <a:p>
            <a:endParaRPr lang="en-US" sz="1200" dirty="0">
              <a:latin typeface="+mn-lt"/>
            </a:endParaRPr>
          </a:p>
          <a:p>
            <a:r>
              <a:rPr lang="en-US" sz="1200" dirty="0">
                <a:latin typeface="+mn-lt"/>
              </a:rPr>
              <a:t>In regards to the Cambridge Analytica scandal, Facebook sent a message to those users believed to be affected, saying the information likely included one's "public profile, page likes, birthday and current city".</a:t>
            </a:r>
            <a:r>
              <a:rPr lang="en-US" sz="1200" baseline="30000" dirty="0">
                <a:latin typeface="+mn-lt"/>
                <a:hlinkClick r:id="rId3"/>
              </a:rPr>
              <a:t>[13]</a:t>
            </a:r>
            <a:r>
              <a:rPr lang="en-US" sz="1200" dirty="0">
                <a:latin typeface="+mn-lt"/>
              </a:rPr>
              <a:t> Some of the app's users gave the app permission to access their </a:t>
            </a:r>
            <a:r>
              <a:rPr lang="en-US" sz="1200" dirty="0">
                <a:latin typeface="+mn-lt"/>
                <a:hlinkClick r:id="rId4" tooltip="News Feed"/>
              </a:rPr>
              <a:t>News Feed</a:t>
            </a:r>
            <a:r>
              <a:rPr lang="en-US" sz="1200" dirty="0">
                <a:latin typeface="+mn-lt"/>
              </a:rPr>
              <a:t>, timeline, and messages.</a:t>
            </a:r>
            <a:r>
              <a:rPr lang="en-US" sz="1200" baseline="30000" dirty="0">
                <a:latin typeface="+mn-lt"/>
                <a:hlinkClick r:id="rId5"/>
              </a:rPr>
              <a:t>[14]</a:t>
            </a:r>
            <a:r>
              <a:rPr lang="en-US" sz="1200" dirty="0">
                <a:latin typeface="+mn-lt"/>
              </a:rPr>
              <a:t> The data was detailed enough for Cambridge Analytica to create </a:t>
            </a:r>
            <a:r>
              <a:rPr lang="en-US" sz="1200" dirty="0">
                <a:latin typeface="+mn-lt"/>
                <a:hlinkClick r:id="rId6" tooltip="Psychographics"/>
              </a:rPr>
              <a:t>psychographic</a:t>
            </a:r>
            <a:r>
              <a:rPr lang="en-US" sz="1200" dirty="0">
                <a:latin typeface="+mn-lt"/>
              </a:rPr>
              <a:t> profiles of the subjects of the data.</a:t>
            </a:r>
            <a:r>
              <a:rPr lang="en-US" sz="1200" baseline="30000" dirty="0">
                <a:latin typeface="+mn-lt"/>
                <a:hlinkClick r:id="rId7"/>
              </a:rPr>
              <a:t>[8]</a:t>
            </a:r>
            <a:r>
              <a:rPr lang="en-US" sz="1200" dirty="0">
                <a:latin typeface="+mn-lt"/>
              </a:rPr>
              <a:t> The data also included the locations of each person.</a:t>
            </a:r>
            <a:r>
              <a:rPr lang="en-US" sz="1200" baseline="30000" dirty="0">
                <a:latin typeface="+mn-lt"/>
                <a:hlinkClick r:id="rId7"/>
              </a:rPr>
              <a:t>[8]</a:t>
            </a:r>
            <a:r>
              <a:rPr lang="en-US" sz="1200" dirty="0">
                <a:latin typeface="+mn-lt"/>
              </a:rPr>
              <a:t> For a given political campaign, the data was detailed enough to create a profile which suggested what kind of advertisement would be most effective to persuade a particular person in a particular location for some political event.</a:t>
            </a:r>
          </a:p>
          <a:p>
            <a:endParaRPr lang="en-US" sz="1200" dirty="0">
              <a:latin typeface="+mn-lt"/>
            </a:endParaRPr>
          </a:p>
          <a:p>
            <a:r>
              <a:rPr lang="en-US" sz="1200" dirty="0">
                <a:latin typeface="+mn-lt"/>
              </a:rPr>
              <a:t>The Netflix film “The Great Hack” is very interesting and goes in to some detail on this subject.</a:t>
            </a:r>
          </a:p>
          <a:p>
            <a:endParaRPr lang="en-US" sz="1200" dirty="0">
              <a:latin typeface="+mn-lt"/>
            </a:endParaRPr>
          </a:p>
          <a:p>
            <a:r>
              <a:rPr lang="en-CA" sz="1200" dirty="0">
                <a:effectLst/>
                <a:latin typeface="+mn-lt"/>
              </a:rPr>
              <a:t>The value of personal information is not always obvious. There have been breaches involving only country location, which at first glance did not appear valuable or sensitive, but in the hands of a state that is looking to identify dissenters, it could be tremendously valuable and dangerous.</a:t>
            </a:r>
          </a:p>
          <a:p>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p:txBody>
      </p:sp>
      <p:sp>
        <p:nvSpPr>
          <p:cNvPr id="4" name="Slide Number Placeholder 3"/>
          <p:cNvSpPr>
            <a:spLocks noGrp="1"/>
          </p:cNvSpPr>
          <p:nvPr>
            <p:ph type="sldNum" sz="quarter" idx="5"/>
          </p:nvPr>
        </p:nvSpPr>
        <p:spPr/>
        <p:txBody>
          <a:bodyPr/>
          <a:lstStyle/>
          <a:p>
            <a:fld id="{C6D073B1-7F9C-4B7C-8191-F4E373964737}" type="slidenum">
              <a:rPr lang="en-CA" smtClean="0"/>
              <a:t>10</a:t>
            </a:fld>
            <a:endParaRPr lang="en-CA"/>
          </a:p>
        </p:txBody>
      </p:sp>
    </p:spTree>
    <p:extLst>
      <p:ext uri="{BB962C8B-B14F-4D97-AF65-F5344CB8AC3E}">
        <p14:creationId xmlns:p14="http://schemas.microsoft.com/office/powerpoint/2010/main" val="70477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16000" indent="-215640">
              <a:lnSpc>
                <a:spcPct val="100000"/>
              </a:lnSpc>
            </a:pPr>
            <a:r>
              <a:rPr lang="en-CA" sz="1200" b="0" strike="noStrike" spc="-1" dirty="0">
                <a:latin typeface="Arial"/>
              </a:rPr>
              <a:t>Data aggregation is accomplished by combining multiple sources of information and painting a clear portrait of a user’s behaviour. Wearable apps, social media platforms, browsers, search engines, geo-location data, along with data obtained from friends, family, co-workers, and others provide the data.</a:t>
            </a:r>
          </a:p>
          <a:p>
            <a:pPr marL="216000" indent="-215640">
              <a:lnSpc>
                <a:spcPct val="100000"/>
              </a:lnSpc>
            </a:pPr>
            <a:endParaRPr lang="en-CA" sz="1200" b="0" strike="noStrike" spc="-1" dirty="0">
              <a:latin typeface="Arial"/>
            </a:endParaRPr>
          </a:p>
          <a:p>
            <a:pPr marL="216000" indent="-215640">
              <a:lnSpc>
                <a:spcPct val="100000"/>
              </a:lnSpc>
            </a:pPr>
            <a:r>
              <a:rPr lang="en-CA" sz="1200" b="0" strike="noStrike" spc="-1" dirty="0">
                <a:latin typeface="Arial"/>
              </a:rPr>
              <a:t>Examples: </a:t>
            </a:r>
          </a:p>
          <a:p>
            <a:pPr marL="171360" indent="-170640">
              <a:lnSpc>
                <a:spcPct val="100000"/>
              </a:lnSpc>
              <a:buClr>
                <a:srgbClr val="000000"/>
              </a:buClr>
              <a:buFont typeface="Arial"/>
              <a:buChar char="•"/>
            </a:pPr>
            <a:r>
              <a:rPr lang="en-CA" sz="1200" b="0" strike="noStrike" spc="-1" dirty="0">
                <a:latin typeface="Arial"/>
              </a:rPr>
              <a:t>Tech giant purchasing a fitness tracker/app company which lets them collect further data about their customers.</a:t>
            </a:r>
          </a:p>
          <a:p>
            <a:pPr marL="171360" indent="-170640">
              <a:lnSpc>
                <a:spcPct val="100000"/>
              </a:lnSpc>
              <a:buClr>
                <a:srgbClr val="000000"/>
              </a:buClr>
              <a:buFont typeface="Arial"/>
              <a:buChar char="•"/>
            </a:pPr>
            <a:r>
              <a:rPr lang="en-CA" sz="1200" b="0" strike="noStrike" spc="-1" dirty="0">
                <a:latin typeface="Arial"/>
              </a:rPr>
              <a:t>Facebook users that installed the app “This is your digital life” allowed it to</a:t>
            </a:r>
            <a:r>
              <a:rPr lang="en-CA" sz="1200" b="0" strike="noStrike" spc="-1" baseline="0" dirty="0">
                <a:latin typeface="Arial"/>
              </a:rPr>
              <a:t> collect</a:t>
            </a:r>
            <a:r>
              <a:rPr lang="en-CA" sz="1200" b="0" strike="noStrike" spc="-1" dirty="0">
                <a:latin typeface="Arial"/>
              </a:rPr>
              <a:t> their</a:t>
            </a:r>
            <a:r>
              <a:rPr lang="en-CA" sz="1200" b="0" strike="noStrike" spc="-1" baseline="0" dirty="0">
                <a:latin typeface="Arial"/>
              </a:rPr>
              <a:t> </a:t>
            </a:r>
            <a:r>
              <a:rPr lang="en-CA" sz="1200" b="0" strike="noStrike" spc="-1" dirty="0">
                <a:latin typeface="Arial"/>
              </a:rPr>
              <a:t>data. The app also collected data from their Facebook friends without their consent.</a:t>
            </a:r>
          </a:p>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11</a:t>
            </a:fld>
            <a:endParaRPr lang="en-CA"/>
          </a:p>
        </p:txBody>
      </p:sp>
    </p:spTree>
    <p:extLst>
      <p:ext uri="{BB962C8B-B14F-4D97-AF65-F5344CB8AC3E}">
        <p14:creationId xmlns:p14="http://schemas.microsoft.com/office/powerpoint/2010/main" val="2884149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dirty="0"/>
              <a:t>https://en.wikipedia.org/wiki/Filter_bubble</a:t>
            </a:r>
          </a:p>
          <a:p>
            <a:r>
              <a:rPr lang="en-CA" dirty="0"/>
              <a:t>https://fs.blog/2017/07/filter-bubbles/</a:t>
            </a:r>
          </a:p>
          <a:p>
            <a:r>
              <a:rPr lang="en-CA" dirty="0"/>
              <a:t>https://www.techopedia.com/definition/28556/filter-bubble</a:t>
            </a:r>
          </a:p>
          <a:p>
            <a:endParaRPr lang="en-CA" dirty="0"/>
          </a:p>
          <a:p>
            <a:r>
              <a:rPr lang="en-CA" dirty="0"/>
              <a:t>https://www.cbc.ca/radio/thesundayedition/social-media-bubbles-dyson-on-race-one-child-policy-til-grey-do-us-part-1.3949841/the-democratic-promise-of-social-media-has-been-killed-by-the-bubble-michael-s-essay-1.3949844</a:t>
            </a:r>
          </a:p>
        </p:txBody>
      </p:sp>
      <p:sp>
        <p:nvSpPr>
          <p:cNvPr id="4" name="Slide Number Placeholder 3"/>
          <p:cNvSpPr>
            <a:spLocks noGrp="1"/>
          </p:cNvSpPr>
          <p:nvPr>
            <p:ph type="sldNum" sz="quarter" idx="10"/>
          </p:nvPr>
        </p:nvSpPr>
        <p:spPr/>
        <p:txBody>
          <a:bodyPr/>
          <a:lstStyle/>
          <a:p>
            <a:fld id="{C6D073B1-7F9C-4B7C-8191-F4E373964737}" type="slidenum">
              <a:rPr lang="en-CA" smtClean="0"/>
              <a:t>12</a:t>
            </a:fld>
            <a:endParaRPr lang="en-CA"/>
          </a:p>
        </p:txBody>
      </p:sp>
    </p:spTree>
    <p:extLst>
      <p:ext uri="{BB962C8B-B14F-4D97-AF65-F5344CB8AC3E}">
        <p14:creationId xmlns:p14="http://schemas.microsoft.com/office/powerpoint/2010/main" val="4096033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b="1" dirty="0"/>
              <a:t>Security and privacy are different concepts</a:t>
            </a:r>
          </a:p>
          <a:p>
            <a:pPr lvl="1"/>
            <a:r>
              <a:rPr lang="en-CA" b="1" dirty="0"/>
              <a:t>Security: protecting against unauthorized access to data</a:t>
            </a:r>
          </a:p>
          <a:p>
            <a:pPr lvl="1"/>
            <a:r>
              <a:rPr lang="en-CA" b="1" dirty="0"/>
              <a:t>Privacy: limiting the access of private data to agreed upon usage</a:t>
            </a:r>
          </a:p>
          <a:p>
            <a:endParaRPr lang="en-CA" dirty="0"/>
          </a:p>
          <a:p>
            <a:r>
              <a:rPr lang="en-CA" dirty="0"/>
              <a:t>The objective of this workshop is not to scare</a:t>
            </a:r>
            <a:r>
              <a:rPr lang="en-CA" baseline="0" dirty="0"/>
              <a:t> you</a:t>
            </a:r>
            <a:r>
              <a:rPr lang="en-CA" dirty="0"/>
              <a:t> away from service providers, social</a:t>
            </a:r>
            <a:r>
              <a:rPr lang="en-CA" baseline="0" dirty="0"/>
              <a:t> media, or the use of technology. There are very solid arguments to defend that these services do make our lives better, enriched, and even indispensable in this day and age. Advocating to stay away from online banking, shopping, or even using email is not justified.</a:t>
            </a:r>
          </a:p>
          <a:p>
            <a:endParaRPr lang="en-CA" baseline="0" dirty="0"/>
          </a:p>
          <a:p>
            <a:r>
              <a:rPr lang="en-CA" baseline="0" dirty="0"/>
              <a:t>The goal of this workshop is to learn about measures that can reduce the risk, make it more enjoyable to use and make the most of these services.</a:t>
            </a:r>
          </a:p>
          <a:p>
            <a:endParaRPr lang="en-CA" baseline="0" dirty="0"/>
          </a:p>
          <a:p>
            <a:r>
              <a:rPr lang="en-CA" baseline="0" dirty="0"/>
              <a:t>The specific concern of the workshop is the potential impact on privacy when using online services.</a:t>
            </a:r>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13</a:t>
            </a:fld>
            <a:endParaRPr lang="en-CA"/>
          </a:p>
        </p:txBody>
      </p:sp>
    </p:spTree>
    <p:extLst>
      <p:ext uri="{BB962C8B-B14F-4D97-AF65-F5344CB8AC3E}">
        <p14:creationId xmlns:p14="http://schemas.microsoft.com/office/powerpoint/2010/main" val="4015612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sz="1200" dirty="0"/>
              <a:t>Earlier example is Target – Pregnant teen, ads served to household. Father contacted company who said the algorithm selected ads for pregnancy related products base on other searches from the household (IP address).</a:t>
            </a:r>
          </a:p>
          <a:p>
            <a:endParaRPr lang="en-CA" sz="1200" dirty="0"/>
          </a:p>
          <a:p>
            <a:r>
              <a:rPr lang="en-CA" sz="1200" dirty="0"/>
              <a:t>The Google Ad Exchange program (which goes by several names) is a grey area at best in the field of advertising. When a blogger, website, whichever wants to get ad revenue, they can approach Google Ad Exchange to rent an ad spot on their page. When someone accesses the page, the previously mentioned methods of identification allow Google to immediately know “everything” about that person. This information is submitted to advertisers in a real-time bidding to determine who will win the ad spot and drop an ad to the user. There is no agreement between the user and the website or Google onto how the personal data is gathered, used, propagated, etc. Plus, there is an added risk related to the type of ad. Some malicious actors have used compromised ad content to disseminate attacks in the past. Anybody can buy ad space.</a:t>
            </a:r>
          </a:p>
        </p:txBody>
      </p:sp>
      <p:sp>
        <p:nvSpPr>
          <p:cNvPr id="4" name="Slide Number Placeholder 3"/>
          <p:cNvSpPr>
            <a:spLocks noGrp="1"/>
          </p:cNvSpPr>
          <p:nvPr>
            <p:ph type="sldNum" sz="quarter" idx="10"/>
          </p:nvPr>
        </p:nvSpPr>
        <p:spPr/>
        <p:txBody>
          <a:bodyPr/>
          <a:lstStyle/>
          <a:p>
            <a:fld id="{C6D073B1-7F9C-4B7C-8191-F4E373964737}" type="slidenum">
              <a:rPr lang="en-CA" smtClean="0"/>
              <a:t>14</a:t>
            </a:fld>
            <a:endParaRPr lang="en-CA"/>
          </a:p>
        </p:txBody>
      </p:sp>
    </p:spTree>
    <p:extLst>
      <p:ext uri="{BB962C8B-B14F-4D97-AF65-F5344CB8AC3E}">
        <p14:creationId xmlns:p14="http://schemas.microsoft.com/office/powerpoint/2010/main" val="1136734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sz="1200" dirty="0">
                <a:latin typeface="+mn-lt"/>
              </a:rPr>
              <a:t>What happens when things go wrong (breach)? </a:t>
            </a:r>
          </a:p>
          <a:p>
            <a:r>
              <a:rPr lang="en-CA" sz="1200" dirty="0">
                <a:latin typeface="+mn-lt"/>
              </a:rPr>
              <a:t>What about lawful access? The risk is not just advertising and hacking, there is also concerns about privacy breaches and access by third party organizations. </a:t>
            </a:r>
          </a:p>
          <a:p>
            <a:r>
              <a:rPr lang="en-CA" sz="1200" dirty="0">
                <a:latin typeface="+mn-lt"/>
              </a:rPr>
              <a:t>Mention Cambridge Analytica – Political manipulation</a:t>
            </a:r>
          </a:p>
          <a:p>
            <a:pPr marL="0" marR="0" lvl="0" indent="0" algn="l" defTabSz="822952" rtl="0" eaLnBrk="1" fontAlgn="auto" latinLnBrk="0" hangingPunct="1">
              <a:lnSpc>
                <a:spcPct val="100000"/>
              </a:lnSpc>
              <a:spcBef>
                <a:spcPts val="0"/>
              </a:spcBef>
              <a:spcAft>
                <a:spcPts val="0"/>
              </a:spcAft>
              <a:buClrTx/>
              <a:buSzTx/>
              <a:buFontTx/>
              <a:buNone/>
              <a:tabLst/>
              <a:defRPr/>
            </a:pPr>
            <a:r>
              <a:rPr lang="en-CA" sz="1200" dirty="0">
                <a:latin typeface="+mn-lt"/>
              </a:rPr>
              <a:t>Short case study – Social Media breach with country code and user verification. Low risk in Canada but different in a different country and context</a:t>
            </a:r>
          </a:p>
          <a:p>
            <a:endParaRPr lang="en-CA" sz="1200" dirty="0">
              <a:latin typeface="+mn-lt"/>
            </a:endParaRPr>
          </a:p>
          <a:p>
            <a:r>
              <a:rPr lang="en-CA" sz="1200" dirty="0">
                <a:latin typeface="+mn-lt"/>
              </a:rPr>
              <a:t>To make a point about</a:t>
            </a:r>
            <a:r>
              <a:rPr lang="en-CA" sz="1200" baseline="0" dirty="0">
                <a:latin typeface="+mn-lt"/>
              </a:rPr>
              <a:t> the value of data, ask the question: Which companies are most valuable today? Among them are Facebook, Google and Amazon. The fact that they can get so much income by selling our private data, is a good indicator that we do not get enough out of the services that they provide. Our data is more valuable that we assume it is.</a:t>
            </a:r>
          </a:p>
          <a:p>
            <a:endParaRPr lang="en-CA" sz="1200" baseline="0" dirty="0">
              <a:latin typeface="+mn-lt"/>
            </a:endParaRPr>
          </a:p>
          <a:p>
            <a:r>
              <a:rPr lang="en-CA" sz="1200" dirty="0">
                <a:effectLst/>
                <a:latin typeface="+mn-lt"/>
              </a:rPr>
              <a:t>Note these are US based, which in comparison to Europe, Canada, Oceania - has less that legislatively impedes organizations from collecting personal information.</a:t>
            </a:r>
            <a:endParaRPr lang="en-CA" sz="1200" baseline="0" dirty="0">
              <a:latin typeface="+mn-lt"/>
            </a:endParaRPr>
          </a:p>
          <a:p>
            <a:endParaRPr lang="en-CA" sz="1200" baseline="0" dirty="0">
              <a:latin typeface="+mn-lt"/>
            </a:endParaRPr>
          </a:p>
          <a:p>
            <a:endParaRPr lang="en-CA" sz="1200" baseline="0" dirty="0">
              <a:latin typeface="+mn-lt"/>
            </a:endParaRPr>
          </a:p>
          <a:p>
            <a:endParaRPr lang="en-CA" sz="1200" baseline="0" dirty="0">
              <a:latin typeface="+mn-lt"/>
            </a:endParaRPr>
          </a:p>
          <a:p>
            <a:endParaRPr lang="en-CA" sz="1200" dirty="0"/>
          </a:p>
        </p:txBody>
      </p:sp>
      <p:sp>
        <p:nvSpPr>
          <p:cNvPr id="4" name="Slide Number Placeholder 3"/>
          <p:cNvSpPr>
            <a:spLocks noGrp="1"/>
          </p:cNvSpPr>
          <p:nvPr>
            <p:ph type="sldNum" sz="quarter" idx="10"/>
          </p:nvPr>
        </p:nvSpPr>
        <p:spPr/>
        <p:txBody>
          <a:bodyPr/>
          <a:lstStyle/>
          <a:p>
            <a:fld id="{C6D073B1-7F9C-4B7C-8191-F4E373964737}" type="slidenum">
              <a:rPr lang="en-CA" smtClean="0"/>
              <a:t>15</a:t>
            </a:fld>
            <a:endParaRPr lang="en-CA"/>
          </a:p>
        </p:txBody>
      </p:sp>
    </p:spTree>
    <p:extLst>
      <p:ext uri="{BB962C8B-B14F-4D97-AF65-F5344CB8AC3E}">
        <p14:creationId xmlns:p14="http://schemas.microsoft.com/office/powerpoint/2010/main" val="3161498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sz="1200" dirty="0"/>
              <a:t>Bring up GDPR (cookies notices, fines up to 4% of global revenue) and the absence of US federal privacy legislation.</a:t>
            </a:r>
          </a:p>
          <a:p>
            <a:endParaRPr lang="en-CA" sz="1200" dirty="0"/>
          </a:p>
          <a:p>
            <a:r>
              <a:rPr lang="en-CA" sz="1200" baseline="0" dirty="0"/>
              <a:t>The tech-giant business model is known: provide free services (browsers, email clients, social media accounts, music, movies, etc.) that users willingly install, wear, use, after agreeing to a very lengthy and wordy privacy policy that no one reads. Nothing is directly illegal and the goal is to harvest data to sell back at whoever wants to buy.</a:t>
            </a:r>
          </a:p>
          <a:p>
            <a:endParaRPr lang="en-CA" sz="1200" baseline="0" dirty="0"/>
          </a:p>
          <a:p>
            <a:r>
              <a:rPr lang="en-CA" sz="1200" baseline="0" dirty="0"/>
              <a:t>Governments are realizing the potential impact and starting to react. Many big events of recent years are widely believed to have been shaped by social media and privacy invasion: US presidential election, </a:t>
            </a:r>
            <a:r>
              <a:rPr lang="en-CA" sz="1200" baseline="0" dirty="0" err="1"/>
              <a:t>Brexit</a:t>
            </a:r>
            <a:r>
              <a:rPr lang="en-CA" sz="1200" baseline="0" dirty="0"/>
              <a:t>, fake news rise, etc. New regulations are aiming to curb the reach that tech giants have into private information and hold them responsible for how that information is collected, used, disseminated, archived, and destroyed.</a:t>
            </a:r>
            <a:endParaRPr lang="en-CA" sz="1200" dirty="0"/>
          </a:p>
        </p:txBody>
      </p:sp>
      <p:sp>
        <p:nvSpPr>
          <p:cNvPr id="4" name="Slide Number Placeholder 3"/>
          <p:cNvSpPr>
            <a:spLocks noGrp="1"/>
          </p:cNvSpPr>
          <p:nvPr>
            <p:ph type="sldNum" sz="quarter" idx="10"/>
          </p:nvPr>
        </p:nvSpPr>
        <p:spPr/>
        <p:txBody>
          <a:bodyPr/>
          <a:lstStyle/>
          <a:p>
            <a:fld id="{C6D073B1-7F9C-4B7C-8191-F4E373964737}" type="slidenum">
              <a:rPr lang="en-CA" smtClean="0"/>
              <a:t>16</a:t>
            </a:fld>
            <a:endParaRPr lang="en-CA"/>
          </a:p>
        </p:txBody>
      </p:sp>
    </p:spTree>
    <p:extLst>
      <p:ext uri="{BB962C8B-B14F-4D97-AF65-F5344CB8AC3E}">
        <p14:creationId xmlns:p14="http://schemas.microsoft.com/office/powerpoint/2010/main" val="716801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&lt;Insert the module description from the LNA.&gt;</a:t>
            </a:r>
          </a:p>
          <a:p>
            <a:endParaRPr lang="en-US" dirty="0"/>
          </a:p>
          <a:p>
            <a:pPr marL="0" marR="0" lvl="0" indent="0" algn="l" defTabSz="914391" rtl="0" eaLnBrk="1" fontAlgn="auto" latinLnBrk="0" hangingPunct="1">
              <a:lnSpc>
                <a:spcPct val="100000"/>
              </a:lnSpc>
              <a:spcBef>
                <a:spcPts val="0"/>
              </a:spcBef>
              <a:spcAft>
                <a:spcPts val="0"/>
              </a:spcAft>
              <a:buClrTx/>
              <a:buSzTx/>
              <a:buFontTx/>
              <a:buNone/>
              <a:tabLst/>
              <a:defRPr/>
            </a:pPr>
            <a:r>
              <a:rPr lang="en-CA" dirty="0"/>
              <a:t>Note for the Learning Advisor:</a:t>
            </a:r>
            <a:endParaRPr lang="en-US" dirty="0"/>
          </a:p>
          <a:p>
            <a:endParaRPr lang="en-US" dirty="0"/>
          </a:p>
          <a:p>
            <a:r>
              <a:rPr lang="en-CA" dirty="0"/>
              <a:t>-If you only have 1 objective, write a sentence.</a:t>
            </a:r>
          </a:p>
          <a:p>
            <a:endParaRPr lang="en-CA" dirty="0"/>
          </a:p>
          <a:p>
            <a:r>
              <a:rPr lang="en-CA" dirty="0"/>
              <a:t>-If you have more than 1 objective, use a bulleted list.</a:t>
            </a:r>
          </a:p>
          <a:p>
            <a:endParaRPr lang="en-CA" dirty="0"/>
          </a:p>
          <a:p>
            <a:r>
              <a:rPr lang="en-CA" dirty="0"/>
              <a:t>-In both cases, write your objectives according to Bloom’s Taxonomy (measurable objectives).</a:t>
            </a:r>
          </a:p>
          <a:p>
            <a:endParaRPr lang="en-US" dirty="0"/>
          </a:p>
        </p:txBody>
      </p:sp>
      <p:sp>
        <p:nvSpPr>
          <p:cNvPr id="4" name="Slide Number Placeholder 3"/>
          <p:cNvSpPr>
            <a:spLocks noGrp="1"/>
          </p:cNvSpPr>
          <p:nvPr>
            <p:ph type="sldNum" sz="quarter" idx="10"/>
          </p:nvPr>
        </p:nvSpPr>
        <p:spPr/>
        <p:txBody>
          <a:bodyPr/>
          <a:lstStyle/>
          <a:p>
            <a:fld id="{C6D073B1-7F9C-4B7C-8191-F4E373964737}" type="slidenum">
              <a:rPr lang="en-CA" smtClean="0"/>
              <a:t>17</a:t>
            </a:fld>
            <a:endParaRPr lang="en-CA"/>
          </a:p>
        </p:txBody>
      </p:sp>
    </p:spTree>
    <p:extLst>
      <p:ext uri="{BB962C8B-B14F-4D97-AF65-F5344CB8AC3E}">
        <p14:creationId xmlns:p14="http://schemas.microsoft.com/office/powerpoint/2010/main" val="3667291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a:t>Reduce</a:t>
            </a:r>
            <a:r>
              <a:rPr lang="fr-CA" dirty="0"/>
              <a:t> the </a:t>
            </a:r>
            <a:r>
              <a:rPr lang="fr-CA" dirty="0" err="1"/>
              <a:t>exposure</a:t>
            </a:r>
            <a:r>
              <a:rPr lang="fr-CA" dirty="0"/>
              <a:t>, </a:t>
            </a:r>
            <a:r>
              <a:rPr lang="fr-CA" dirty="0" err="1"/>
              <a:t>reduce</a:t>
            </a:r>
            <a:r>
              <a:rPr lang="fr-CA" dirty="0"/>
              <a:t> the </a:t>
            </a:r>
            <a:r>
              <a:rPr lang="fr-CA" dirty="0" err="1"/>
              <a:t>possibility</a:t>
            </a:r>
            <a:r>
              <a:rPr lang="fr-CA" dirty="0"/>
              <a:t> of cracking/</a:t>
            </a:r>
            <a:r>
              <a:rPr lang="fr-CA" dirty="0" err="1"/>
              <a:t>guessing</a:t>
            </a:r>
            <a:r>
              <a:rPr lang="fr-CA" dirty="0"/>
              <a:t> </a:t>
            </a:r>
            <a:r>
              <a:rPr lang="fr-CA" dirty="0" err="1"/>
              <a:t>passwords</a:t>
            </a:r>
            <a:r>
              <a:rPr lang="fr-CA" dirty="0"/>
              <a:t> to </a:t>
            </a:r>
            <a:r>
              <a:rPr lang="fr-CA" dirty="0" err="1"/>
              <a:t>your</a:t>
            </a:r>
            <a:r>
              <a:rPr lang="fr-CA" dirty="0"/>
              <a:t> </a:t>
            </a:r>
            <a:r>
              <a:rPr lang="fr-CA" dirty="0" err="1"/>
              <a:t>accounts</a:t>
            </a:r>
            <a:r>
              <a:rPr lang="fr-CA" dirty="0"/>
              <a:t>, </a:t>
            </a:r>
            <a:r>
              <a:rPr lang="fr-CA" dirty="0" err="1"/>
              <a:t>avoid</a:t>
            </a:r>
            <a:r>
              <a:rPr lang="fr-CA" dirty="0"/>
              <a:t> propagation of compromise and </a:t>
            </a:r>
            <a:r>
              <a:rPr lang="fr-CA" dirty="0" err="1"/>
              <a:t>react</a:t>
            </a:r>
            <a:r>
              <a:rPr lang="fr-CA" dirty="0"/>
              <a:t> </a:t>
            </a:r>
            <a:r>
              <a:rPr lang="fr-CA" dirty="0" err="1"/>
              <a:t>quickly</a:t>
            </a:r>
            <a:r>
              <a:rPr lang="fr-CA" dirty="0"/>
              <a:t> to </a:t>
            </a:r>
            <a:r>
              <a:rPr lang="fr-CA" dirty="0" err="1"/>
              <a:t>limit</a:t>
            </a:r>
            <a:r>
              <a:rPr lang="fr-CA" dirty="0"/>
              <a:t> the damage.</a:t>
            </a:r>
          </a:p>
          <a:p>
            <a:endParaRPr lang="fr-CA" dirty="0"/>
          </a:p>
          <a:p>
            <a:r>
              <a:rPr lang="fr-CA" dirty="0" err="1"/>
              <a:t>From</a:t>
            </a:r>
            <a:r>
              <a:rPr lang="fr-CA" dirty="0"/>
              <a:t> EXERCISE and HOMEWORK slides and </a:t>
            </a:r>
            <a:r>
              <a:rPr lang="fr-CA" dirty="0" err="1"/>
              <a:t>from</a:t>
            </a:r>
            <a:r>
              <a:rPr lang="fr-CA" dirty="0"/>
              <a:t> </a:t>
            </a:r>
            <a:r>
              <a:rPr lang="fr-CA" dirty="0" err="1"/>
              <a:t>deleted</a:t>
            </a:r>
            <a:r>
              <a:rPr lang="fr-CA" dirty="0"/>
              <a:t> AUTHENTICATION module</a:t>
            </a:r>
          </a:p>
          <a:p>
            <a:pPr marL="343080" indent="-342360">
              <a:spcBef>
                <a:spcPts val="479"/>
              </a:spcBef>
              <a:buFont typeface="Wingdings" charset="2"/>
              <a:buChar char=""/>
            </a:pPr>
            <a:r>
              <a:rPr lang="en-CA" spc="-1" dirty="0">
                <a:latin typeface="Roboto Condensed"/>
                <a:ea typeface="Roboto Condensed"/>
              </a:rPr>
              <a:t>Go to the website </a:t>
            </a:r>
            <a:r>
              <a:rPr lang="en-CA" u="sng" spc="-1" dirty="0">
                <a:solidFill>
                  <a:srgbClr val="0000FF"/>
                </a:solidFill>
                <a:latin typeface="Roboto Condensed"/>
                <a:ea typeface="Roboto Condensed"/>
                <a:hlinkClick r:id="rId3"/>
              </a:rPr>
              <a:t>https://backgroundchecks.org/justdeleteme/</a:t>
            </a:r>
            <a:r>
              <a:rPr lang="en-CA" spc="-1" dirty="0">
                <a:latin typeface="Roboto Condensed"/>
                <a:ea typeface="Roboto Condensed"/>
              </a:rPr>
              <a:t> and pinpoint services where you have registered an account</a:t>
            </a:r>
            <a:endParaRPr lang="en-CA" spc="-1" dirty="0">
              <a:latin typeface="Arial"/>
            </a:endParaRPr>
          </a:p>
          <a:p>
            <a:pPr marL="343080" indent="-342360">
              <a:spcBef>
                <a:spcPts val="479"/>
              </a:spcBef>
              <a:buFont typeface="Wingdings" charset="2"/>
              <a:buChar char=""/>
            </a:pPr>
            <a:r>
              <a:rPr lang="en-CA" spc="-1" dirty="0">
                <a:latin typeface="Roboto Condensed"/>
                <a:ea typeface="Roboto Condensed"/>
              </a:rPr>
              <a:t>Spot which of these services are flagged as “HARD” (in red) or “IMPOSSIBLE” (in black) to delete</a:t>
            </a:r>
            <a:endParaRPr lang="en-CA" spc="-1" dirty="0">
              <a:latin typeface="Arial"/>
            </a:endParaRPr>
          </a:p>
          <a:p>
            <a:pPr marL="343080" indent="-342360">
              <a:spcBef>
                <a:spcPts val="479"/>
              </a:spcBef>
              <a:buFont typeface="Wingdings" charset="2"/>
              <a:buChar char=""/>
            </a:pPr>
            <a:r>
              <a:rPr lang="en-CA" spc="-1" dirty="0">
                <a:latin typeface="Roboto Condensed"/>
                <a:ea typeface="Roboto Condensed"/>
              </a:rPr>
              <a:t>Look at the information on how to manage the anonymity of an “impossible” to delete account, e.g. “Bodybuilding”</a:t>
            </a:r>
          </a:p>
          <a:p>
            <a:pPr marL="343080" indent="-342360">
              <a:spcBef>
                <a:spcPts val="479"/>
              </a:spcBef>
              <a:buFont typeface="Wingdings" charset="2"/>
              <a:buChar char=""/>
            </a:pPr>
            <a:endParaRPr lang="en-CA" spc="-1" dirty="0">
              <a:latin typeface="Roboto Condensed"/>
              <a:ea typeface="Roboto Condensed"/>
            </a:endParaRPr>
          </a:p>
          <a:p>
            <a:pPr marL="343080" indent="-342360">
              <a:spcBef>
                <a:spcPts val="479"/>
              </a:spcBef>
              <a:buFont typeface="Wingdings" charset="2"/>
              <a:buChar char=""/>
            </a:pPr>
            <a:r>
              <a:rPr lang="en-CA" spc="-1" dirty="0">
                <a:latin typeface="Roboto Condensed"/>
                <a:ea typeface="Roboto Condensed"/>
              </a:rPr>
              <a:t>Reduce your online exposure:</a:t>
            </a:r>
          </a:p>
          <a:p>
            <a:pPr lvl="1">
              <a:buSzPct val="75000"/>
            </a:pPr>
            <a:r>
              <a:rPr lang="en-CA" dirty="0"/>
              <a:t>Delete – Deactivate – Obfuscate – Check settings – Use alternatives</a:t>
            </a:r>
          </a:p>
          <a:p>
            <a:pPr marL="343080" indent="-342360">
              <a:spcBef>
                <a:spcPts val="479"/>
              </a:spcBef>
              <a:buFont typeface="Wingdings" charset="2"/>
              <a:buChar char=""/>
            </a:pPr>
            <a:r>
              <a:rPr lang="en-CA" spc="-1" dirty="0">
                <a:latin typeface="Roboto Condensed"/>
                <a:ea typeface="Roboto Condensed"/>
              </a:rPr>
              <a:t>Review the account deactivation / deletion procedures</a:t>
            </a:r>
          </a:p>
          <a:p>
            <a:pPr marL="343080" indent="-342360">
              <a:spcBef>
                <a:spcPts val="479"/>
              </a:spcBef>
              <a:buFont typeface="Wingdings" charset="2"/>
              <a:buChar char=""/>
            </a:pPr>
            <a:r>
              <a:rPr lang="en-CA" spc="-1" dirty="0">
                <a:latin typeface="Roboto Condensed"/>
                <a:ea typeface="Roboto Condensed"/>
              </a:rPr>
              <a:t>Consider using “burner” email addresses</a:t>
            </a:r>
            <a:endParaRPr lang="en-CA" spc="-1" dirty="0">
              <a:latin typeface="Arial"/>
            </a:endParaRPr>
          </a:p>
          <a:p>
            <a:pPr marL="343080" indent="-342360">
              <a:spcBef>
                <a:spcPts val="479"/>
              </a:spcBef>
              <a:buFont typeface="Wingdings" charset="2"/>
              <a:buChar char=""/>
            </a:pPr>
            <a:r>
              <a:rPr lang="en-CA" spc="-1" dirty="0">
                <a:latin typeface="Roboto Condensed"/>
                <a:ea typeface="Roboto Condensed"/>
              </a:rPr>
              <a:t>Use strong, random, unique passwords for each account</a:t>
            </a:r>
            <a:endParaRPr lang="en-CA" spc="-1" dirty="0">
              <a:latin typeface="Arial"/>
            </a:endParaRPr>
          </a:p>
          <a:p>
            <a:pPr marL="343080" indent="-342360">
              <a:spcBef>
                <a:spcPts val="479"/>
              </a:spcBef>
              <a:buFont typeface="Wingdings" charset="2"/>
              <a:buChar char=""/>
            </a:pPr>
            <a:endParaRPr lang="en-CA" spc="-1" dirty="0">
              <a:latin typeface="Arial"/>
            </a:endParaRPr>
          </a:p>
          <a:p>
            <a:r>
              <a:rPr lang="en-CA" dirty="0"/>
              <a:t>Look at the advice and guidance available from the Cyber Centre and the </a:t>
            </a:r>
            <a:r>
              <a:rPr lang="en-CA" dirty="0" err="1"/>
              <a:t>GetCyberSafe</a:t>
            </a:r>
            <a:r>
              <a:rPr lang="en-CA" dirty="0"/>
              <a:t> campaign</a:t>
            </a:r>
          </a:p>
          <a:p>
            <a:r>
              <a:rPr lang="en-CA" dirty="0"/>
              <a:t>Enhance protection of passwords:</a:t>
            </a:r>
          </a:p>
          <a:p>
            <a:pPr lvl="1"/>
            <a:r>
              <a:rPr lang="en-CA" dirty="0"/>
              <a:t>Use a strong, random, unique password for each account</a:t>
            </a:r>
          </a:p>
          <a:p>
            <a:pPr lvl="1"/>
            <a:r>
              <a:rPr lang="en-CA" dirty="0"/>
              <a:t>Keep an offline encrypted copy of passwords</a:t>
            </a:r>
          </a:p>
          <a:p>
            <a:pPr lvl="1"/>
            <a:r>
              <a:rPr lang="en-CA" dirty="0"/>
              <a:t>Use 2FA to secure vault access </a:t>
            </a:r>
          </a:p>
          <a:p>
            <a:r>
              <a:rPr lang="en-CA" dirty="0"/>
              <a:t>Use 2FA on a per account basis (Facebook, LinkedIn, Google, …)</a:t>
            </a:r>
          </a:p>
          <a:p>
            <a:r>
              <a:rPr lang="en-CA" dirty="0"/>
              <a:t>Integrate Universal Second Factor (U2F)</a:t>
            </a:r>
          </a:p>
          <a:p>
            <a:pPr marL="343080" indent="-342360">
              <a:spcBef>
                <a:spcPts val="479"/>
              </a:spcBef>
              <a:buFont typeface="Wingdings" charset="2"/>
              <a:buChar char=""/>
            </a:pPr>
            <a:endParaRPr lang="en-CA" spc="-1" dirty="0">
              <a:latin typeface="Arial"/>
            </a:endParaRPr>
          </a:p>
          <a:p>
            <a:endParaRPr lang="en-US" dirty="0"/>
          </a:p>
        </p:txBody>
      </p:sp>
      <p:sp>
        <p:nvSpPr>
          <p:cNvPr id="4" name="Slide Number Placeholder 3"/>
          <p:cNvSpPr>
            <a:spLocks noGrp="1"/>
          </p:cNvSpPr>
          <p:nvPr>
            <p:ph type="sldNum" sz="quarter" idx="5"/>
          </p:nvPr>
        </p:nvSpPr>
        <p:spPr/>
        <p:txBody>
          <a:bodyPr/>
          <a:lstStyle/>
          <a:p>
            <a:fld id="{C6D073B1-7F9C-4B7C-8191-F4E373964737}" type="slidenum">
              <a:rPr lang="en-CA" smtClean="0"/>
              <a:t>18</a:t>
            </a:fld>
            <a:endParaRPr lang="en-CA"/>
          </a:p>
        </p:txBody>
      </p:sp>
    </p:spTree>
    <p:extLst>
      <p:ext uri="{BB962C8B-B14F-4D97-AF65-F5344CB8AC3E}">
        <p14:creationId xmlns:p14="http://schemas.microsoft.com/office/powerpoint/2010/main" val="31666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Often there are controls for managing privacy in a variety of ways. </a:t>
            </a:r>
          </a:p>
          <a:p>
            <a:r>
              <a:rPr lang="en-CA" sz="1200" dirty="0"/>
              <a:t>You can likely look up and learn how to:</a:t>
            </a:r>
          </a:p>
          <a:p>
            <a:pPr lvl="1"/>
            <a:r>
              <a:rPr lang="en-CA" sz="1200" dirty="0"/>
              <a:t>Change default privacy settings</a:t>
            </a:r>
          </a:p>
          <a:p>
            <a:pPr lvl="1"/>
            <a:r>
              <a:rPr lang="en-CA" sz="1200" dirty="0"/>
              <a:t>Limit who can see a post or a photo</a:t>
            </a:r>
          </a:p>
          <a:p>
            <a:pPr lvl="1"/>
            <a:r>
              <a:rPr lang="en-CA" sz="1200" dirty="0"/>
              <a:t>Tag and de-tag a post or a photo</a:t>
            </a:r>
          </a:p>
          <a:p>
            <a:pPr lvl="1"/>
            <a:r>
              <a:rPr lang="en-CA" sz="1200" dirty="0"/>
              <a:t>Report someone else’s post or photo to the people who run the site and</a:t>
            </a:r>
          </a:p>
          <a:p>
            <a:pPr lvl="1"/>
            <a:r>
              <a:rPr lang="en-CA" sz="1200" dirty="0"/>
              <a:t>Block someone from contacting you</a:t>
            </a:r>
          </a:p>
          <a:p>
            <a:pPr marL="0" marR="0" lvl="0" indent="0" algn="l" defTabSz="822952"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822952" rtl="0" eaLnBrk="1" fontAlgn="auto" latinLnBrk="0" hangingPunct="1">
              <a:lnSpc>
                <a:spcPct val="100000"/>
              </a:lnSpc>
              <a:spcBef>
                <a:spcPts val="0"/>
              </a:spcBef>
              <a:spcAft>
                <a:spcPts val="0"/>
              </a:spcAft>
              <a:buClrTx/>
              <a:buSzTx/>
              <a:buFontTx/>
              <a:buNone/>
              <a:tabLst/>
              <a:defRPr/>
            </a:pPr>
            <a:r>
              <a:rPr lang="en-US" sz="1200" dirty="0"/>
              <a:t>If you have the time/opportunity: Review your account’s website security and privacy policies regularly for changes</a:t>
            </a:r>
          </a:p>
          <a:p>
            <a:endParaRPr lang="en-CA" dirty="0"/>
          </a:p>
        </p:txBody>
      </p:sp>
      <p:sp>
        <p:nvSpPr>
          <p:cNvPr id="4" name="Slide Number Placeholder 3"/>
          <p:cNvSpPr>
            <a:spLocks noGrp="1"/>
          </p:cNvSpPr>
          <p:nvPr>
            <p:ph type="sldNum" sz="quarter" idx="5"/>
          </p:nvPr>
        </p:nvSpPr>
        <p:spPr/>
        <p:txBody>
          <a:bodyPr/>
          <a:lstStyle/>
          <a:p>
            <a:fld id="{C6D073B1-7F9C-4B7C-8191-F4E373964737}" type="slidenum">
              <a:rPr lang="en-CA" smtClean="0"/>
              <a:t>19</a:t>
            </a:fld>
            <a:endParaRPr lang="en-CA"/>
          </a:p>
        </p:txBody>
      </p:sp>
    </p:spTree>
    <p:extLst>
      <p:ext uri="{BB962C8B-B14F-4D97-AF65-F5344CB8AC3E}">
        <p14:creationId xmlns:p14="http://schemas.microsoft.com/office/powerpoint/2010/main" val="237563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2</a:t>
            </a:fld>
            <a:endParaRPr lang="en-CA"/>
          </a:p>
        </p:txBody>
      </p:sp>
    </p:spTree>
    <p:extLst>
      <p:ext uri="{BB962C8B-B14F-4D97-AF65-F5344CB8AC3E}">
        <p14:creationId xmlns:p14="http://schemas.microsoft.com/office/powerpoint/2010/main" val="2380838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latin typeface="+mn-lt"/>
              </a:rPr>
              <a:t>This link for families from media smarts:</a:t>
            </a:r>
          </a:p>
          <a:p>
            <a:r>
              <a:rPr lang="fr-FR" sz="1100" dirty="0">
                <a:solidFill>
                  <a:srgbClr val="000000"/>
                </a:solidFill>
                <a:effectLst/>
                <a:latin typeface="+mn-lt"/>
                <a:hlinkClick r:id="rId3"/>
              </a:rPr>
              <a:t>https://mediasmarts.ca/sites/mediasmarts/files/guides/digital-citizenship-guide.pdf</a:t>
            </a:r>
            <a:endParaRPr lang="en-CA" sz="1100" dirty="0">
              <a:solidFill>
                <a:srgbClr val="000000"/>
              </a:solidFill>
              <a:effectLst/>
              <a:latin typeface="+mn-lt"/>
            </a:endParaRPr>
          </a:p>
          <a:p>
            <a:endParaRPr lang="en-CA" sz="1100" dirty="0">
              <a:solidFill>
                <a:srgbClr val="000000"/>
              </a:solidFill>
              <a:effectLst/>
              <a:latin typeface="+mn-lt"/>
            </a:endParaRPr>
          </a:p>
          <a:p>
            <a:r>
              <a:rPr lang="en-CA" sz="1100" dirty="0">
                <a:solidFill>
                  <a:srgbClr val="000000"/>
                </a:solidFill>
                <a:effectLst/>
                <a:latin typeface="+mn-lt"/>
              </a:rPr>
              <a:t>And this link from media smarts:</a:t>
            </a:r>
          </a:p>
          <a:p>
            <a:r>
              <a:rPr lang="en-CA" sz="1100" dirty="0">
                <a:latin typeface="+mn-lt"/>
              </a:rPr>
              <a:t>https://www.youtube.com/watch?v=W726-whX33c </a:t>
            </a:r>
          </a:p>
          <a:p>
            <a:endParaRPr lang="en-CA" dirty="0"/>
          </a:p>
        </p:txBody>
      </p:sp>
      <p:sp>
        <p:nvSpPr>
          <p:cNvPr id="4" name="Slide Number Placeholder 3"/>
          <p:cNvSpPr>
            <a:spLocks noGrp="1"/>
          </p:cNvSpPr>
          <p:nvPr>
            <p:ph type="sldNum" sz="quarter" idx="5"/>
          </p:nvPr>
        </p:nvSpPr>
        <p:spPr/>
        <p:txBody>
          <a:bodyPr/>
          <a:lstStyle/>
          <a:p>
            <a:fld id="{C6D073B1-7F9C-4B7C-8191-F4E373964737}" type="slidenum">
              <a:rPr lang="en-CA" smtClean="0"/>
              <a:t>20</a:t>
            </a:fld>
            <a:endParaRPr lang="en-CA"/>
          </a:p>
        </p:txBody>
      </p:sp>
    </p:spTree>
    <p:extLst>
      <p:ext uri="{BB962C8B-B14F-4D97-AF65-F5344CB8AC3E}">
        <p14:creationId xmlns:p14="http://schemas.microsoft.com/office/powerpoint/2010/main" val="1535855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648" marR="0" lvl="0" indent="0" algn="l" defTabSz="822952" rtl="0" eaLnBrk="1" fontAlgn="auto" latinLnBrk="0" hangingPunct="1">
              <a:lnSpc>
                <a:spcPct val="100000"/>
              </a:lnSpc>
              <a:spcBef>
                <a:spcPts val="431"/>
              </a:spcBef>
              <a:spcAft>
                <a:spcPts val="0"/>
              </a:spcAft>
              <a:buClrTx/>
              <a:buSzTx/>
              <a:buFont typeface="Wingdings" charset="2"/>
              <a:buNone/>
              <a:tabLst/>
              <a:defRPr/>
            </a:pPr>
            <a:r>
              <a:rPr lang="en-CA" sz="1200" b="0" spc="-1" dirty="0">
                <a:latin typeface="+mn-lt"/>
                <a:ea typeface="Roboto Condensed"/>
              </a:rPr>
              <a:t>Instructor can open browser and show to administer privacy and security settings.</a:t>
            </a:r>
          </a:p>
          <a:p>
            <a:pPr marL="648" marR="0" lvl="0" indent="0" algn="l" defTabSz="822952" rtl="0" eaLnBrk="1" fontAlgn="auto" latinLnBrk="0" hangingPunct="1">
              <a:lnSpc>
                <a:spcPct val="100000"/>
              </a:lnSpc>
              <a:spcBef>
                <a:spcPts val="431"/>
              </a:spcBef>
              <a:spcAft>
                <a:spcPts val="0"/>
              </a:spcAft>
              <a:buClrTx/>
              <a:buSzTx/>
              <a:buFont typeface="Wingdings" charset="2"/>
              <a:buNone/>
              <a:tabLst/>
              <a:defRPr/>
            </a:pPr>
            <a:r>
              <a:rPr lang="en-CA" sz="1200" b="0" spc="-1" dirty="0">
                <a:latin typeface="+mn-lt"/>
                <a:ea typeface="Roboto Condensed"/>
              </a:rPr>
              <a:t>Ask applicants what </a:t>
            </a:r>
            <a:r>
              <a:rPr lang="en-CA" sz="1200" b="0" spc="-1" dirty="0" err="1">
                <a:latin typeface="+mn-lt"/>
                <a:ea typeface="Roboto Condensed"/>
              </a:rPr>
              <a:t>brower</a:t>
            </a:r>
            <a:r>
              <a:rPr lang="en-CA" sz="1200" b="0" spc="-1" dirty="0">
                <a:latin typeface="+mn-lt"/>
                <a:ea typeface="Roboto Condensed"/>
              </a:rPr>
              <a:t> they are using. Open a dialogue. Find a tutorial.</a:t>
            </a:r>
          </a:p>
          <a:p>
            <a:pPr marL="648" marR="0" lvl="0" indent="0" algn="l" defTabSz="822952" rtl="0" eaLnBrk="1" fontAlgn="auto" latinLnBrk="0" hangingPunct="1">
              <a:lnSpc>
                <a:spcPct val="100000"/>
              </a:lnSpc>
              <a:spcBef>
                <a:spcPts val="431"/>
              </a:spcBef>
              <a:spcAft>
                <a:spcPts val="0"/>
              </a:spcAft>
              <a:buClrTx/>
              <a:buSzTx/>
              <a:buFont typeface="Wingdings" charset="2"/>
              <a:buNone/>
              <a:tabLst/>
              <a:defRPr/>
            </a:pPr>
            <a:r>
              <a:rPr lang="en-CA" sz="1200" b="0" spc="-1" dirty="0">
                <a:latin typeface="+mn-lt"/>
                <a:ea typeface="Roboto Condensed"/>
              </a:rPr>
              <a:t>How safe do you feel with your current settings?</a:t>
            </a:r>
          </a:p>
          <a:p>
            <a:pPr marL="648" marR="0" lvl="0" indent="0" algn="l" defTabSz="822952" rtl="0" eaLnBrk="1" fontAlgn="auto" latinLnBrk="0" hangingPunct="1">
              <a:lnSpc>
                <a:spcPct val="100000"/>
              </a:lnSpc>
              <a:spcBef>
                <a:spcPts val="431"/>
              </a:spcBef>
              <a:spcAft>
                <a:spcPts val="0"/>
              </a:spcAft>
              <a:buClrTx/>
              <a:buSzTx/>
              <a:buFont typeface="Wingdings" charset="2"/>
              <a:buNone/>
              <a:tabLst/>
              <a:defRPr/>
            </a:pPr>
            <a:r>
              <a:rPr lang="en-CA" sz="1200" b="0" spc="-1" dirty="0">
                <a:latin typeface="+mn-lt"/>
                <a:ea typeface="Roboto Condensed"/>
              </a:rPr>
              <a:t>You don’t have to do these exercises often, they should remain effective for some time.</a:t>
            </a:r>
          </a:p>
          <a:p>
            <a:pPr marL="648" marR="0" lvl="0" indent="0" algn="l" defTabSz="822952" rtl="0" eaLnBrk="1" fontAlgn="auto" latinLnBrk="0" hangingPunct="1">
              <a:lnSpc>
                <a:spcPct val="100000"/>
              </a:lnSpc>
              <a:spcBef>
                <a:spcPts val="431"/>
              </a:spcBef>
              <a:spcAft>
                <a:spcPts val="0"/>
              </a:spcAft>
              <a:buClrTx/>
              <a:buSzTx/>
              <a:buFont typeface="Wingdings" charset="2"/>
              <a:buNone/>
              <a:tabLst/>
              <a:defRPr/>
            </a:pPr>
            <a:r>
              <a:rPr lang="en-CA" sz="1200" b="0" spc="-1" dirty="0">
                <a:latin typeface="+mn-lt"/>
                <a:ea typeface="Roboto Condensed"/>
              </a:rPr>
              <a:t>Ask if the changes impact what you are trying to do. Does making these change impact you negatively all that much?</a:t>
            </a:r>
          </a:p>
          <a:p>
            <a:pPr marL="648" marR="0" lvl="0" indent="0" algn="l" defTabSz="822952" rtl="0" eaLnBrk="1" fontAlgn="auto" latinLnBrk="0" hangingPunct="1">
              <a:lnSpc>
                <a:spcPct val="100000"/>
              </a:lnSpc>
              <a:spcBef>
                <a:spcPts val="431"/>
              </a:spcBef>
              <a:spcAft>
                <a:spcPts val="0"/>
              </a:spcAft>
              <a:buClrTx/>
              <a:buSzTx/>
              <a:buFont typeface="Wingdings" charset="2"/>
              <a:buNone/>
              <a:tabLst/>
              <a:defRPr/>
            </a:pPr>
            <a:endParaRPr lang="en-CA" sz="1200" b="0" dirty="0">
              <a:latin typeface="+mn-lt"/>
            </a:endParaRPr>
          </a:p>
          <a:p>
            <a:pPr marL="648" indent="0">
              <a:spcBef>
                <a:spcPts val="431"/>
              </a:spcBef>
              <a:buFont typeface="Wingdings" charset="2"/>
              <a:buNone/>
            </a:pPr>
            <a:r>
              <a:rPr lang="en-CA" sz="1200" b="0" spc="-1" dirty="0">
                <a:latin typeface="+mn-lt"/>
                <a:ea typeface="Roboto Condensed"/>
              </a:rPr>
              <a:t>Applicable to both browser on laptop/computer and browsing on mobile devices (phones and tablets).</a:t>
            </a:r>
          </a:p>
          <a:p>
            <a:endParaRPr lang="en-CA" sz="1200" dirty="0">
              <a:latin typeface="+mn-lt"/>
            </a:endParaRPr>
          </a:p>
        </p:txBody>
      </p:sp>
      <p:sp>
        <p:nvSpPr>
          <p:cNvPr id="4" name="Slide Number Placeholder 3"/>
          <p:cNvSpPr>
            <a:spLocks noGrp="1"/>
          </p:cNvSpPr>
          <p:nvPr>
            <p:ph type="sldNum" sz="quarter" idx="10"/>
          </p:nvPr>
        </p:nvSpPr>
        <p:spPr/>
        <p:txBody>
          <a:bodyPr/>
          <a:lstStyle/>
          <a:p>
            <a:fld id="{C6D073B1-7F9C-4B7C-8191-F4E373964737}" type="slidenum">
              <a:rPr lang="en-CA" smtClean="0"/>
              <a:t>21</a:t>
            </a:fld>
            <a:endParaRPr lang="en-CA"/>
          </a:p>
        </p:txBody>
      </p:sp>
    </p:spTree>
    <p:extLst>
      <p:ext uri="{BB962C8B-B14F-4D97-AF65-F5344CB8AC3E}">
        <p14:creationId xmlns:p14="http://schemas.microsoft.com/office/powerpoint/2010/main" val="3151485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648" marR="0" lvl="0" indent="0" algn="l" defTabSz="822952" rtl="0" eaLnBrk="1" fontAlgn="auto" latinLnBrk="0" hangingPunct="1">
              <a:lnSpc>
                <a:spcPct val="100000"/>
              </a:lnSpc>
              <a:spcBef>
                <a:spcPts val="431"/>
              </a:spcBef>
              <a:spcAft>
                <a:spcPts val="0"/>
              </a:spcAft>
              <a:buClrTx/>
              <a:buSzTx/>
              <a:buFont typeface="Wingdings" charset="2"/>
              <a:buNone/>
              <a:tabLst/>
              <a:defRPr/>
            </a:pPr>
            <a:r>
              <a:rPr lang="en-CA" sz="1200" i="1" spc="-1" dirty="0">
                <a:latin typeface="Roboto Condensed"/>
                <a:ea typeface="Roboto Condensed"/>
              </a:rPr>
              <a:t>Tracking and fingerprinting cannot be prevented when you log on to a website using a registered account. Your information will be collected and maintained server-side.</a:t>
            </a:r>
            <a:endParaRPr lang="en-CA" sz="1200" i="1" spc="-1" dirty="0">
              <a:latin typeface="Arial"/>
            </a:endParaRPr>
          </a:p>
          <a:p>
            <a:pPr marL="648" indent="0">
              <a:spcBef>
                <a:spcPts val="431"/>
              </a:spcBef>
              <a:buFont typeface="Wingdings" charset="2"/>
              <a:buNone/>
            </a:pPr>
            <a:endParaRPr lang="en-CA" sz="1200" b="1" spc="-1" dirty="0">
              <a:latin typeface="+mn-lt"/>
              <a:ea typeface="Roboto Condensed"/>
            </a:endParaRPr>
          </a:p>
          <a:p>
            <a:pPr marL="648" indent="0">
              <a:spcBef>
                <a:spcPts val="431"/>
              </a:spcBef>
              <a:buFont typeface="Wingdings" charset="2"/>
              <a:buNone/>
            </a:pPr>
            <a:r>
              <a:rPr lang="en-CA" sz="1200" b="1" spc="-1" dirty="0">
                <a:latin typeface="+mn-lt"/>
                <a:ea typeface="Roboto Condensed"/>
              </a:rPr>
              <a:t>Applicable to both browser on laptop/computer and browsing on mobile devices (phones and tablets).</a:t>
            </a:r>
          </a:p>
          <a:p>
            <a:pPr marL="648" indent="0">
              <a:spcBef>
                <a:spcPts val="431"/>
              </a:spcBef>
              <a:buFont typeface="Wingdings" charset="2"/>
              <a:buNone/>
            </a:pPr>
            <a:endParaRPr lang="en-CA" sz="1200" b="1" spc="-1" dirty="0">
              <a:latin typeface="+mn-lt"/>
              <a:ea typeface="Roboto Condensed"/>
            </a:endParaRPr>
          </a:p>
          <a:p>
            <a:r>
              <a:rPr lang="en-CA" sz="1200" dirty="0">
                <a:latin typeface="+mn-lt"/>
              </a:rPr>
              <a:t>This link for families from media smarts:</a:t>
            </a:r>
          </a:p>
          <a:p>
            <a:r>
              <a:rPr lang="fr-FR" sz="1200" dirty="0">
                <a:solidFill>
                  <a:srgbClr val="000000"/>
                </a:solidFill>
                <a:effectLst/>
                <a:latin typeface="+mn-lt"/>
                <a:hlinkClick r:id="rId3"/>
              </a:rPr>
              <a:t>https://mediasmarts.ca/sites/mediasmarts/files/guides/digital-citizenship-guide.pdf</a:t>
            </a:r>
            <a:endParaRPr lang="en-CA" sz="1200" dirty="0">
              <a:solidFill>
                <a:srgbClr val="000000"/>
              </a:solidFill>
              <a:effectLst/>
              <a:latin typeface="+mn-lt"/>
            </a:endParaRPr>
          </a:p>
          <a:p>
            <a:endParaRPr lang="en-CA" sz="1200" dirty="0">
              <a:solidFill>
                <a:srgbClr val="000000"/>
              </a:solidFill>
              <a:effectLst/>
              <a:latin typeface="+mn-lt"/>
            </a:endParaRPr>
          </a:p>
          <a:p>
            <a:r>
              <a:rPr lang="en-CA" sz="1200" dirty="0">
                <a:solidFill>
                  <a:srgbClr val="000000"/>
                </a:solidFill>
                <a:effectLst/>
                <a:latin typeface="+mn-lt"/>
              </a:rPr>
              <a:t>And this link from media smarts:</a:t>
            </a:r>
          </a:p>
          <a:p>
            <a:r>
              <a:rPr lang="en-CA" sz="1200" dirty="0">
                <a:latin typeface="+mn-lt"/>
              </a:rPr>
              <a:t>https://www.youtube.com/watch?v=W726-whX33c </a:t>
            </a:r>
          </a:p>
        </p:txBody>
      </p:sp>
      <p:sp>
        <p:nvSpPr>
          <p:cNvPr id="4" name="Slide Number Placeholder 3"/>
          <p:cNvSpPr>
            <a:spLocks noGrp="1"/>
          </p:cNvSpPr>
          <p:nvPr>
            <p:ph type="sldNum" sz="quarter" idx="10"/>
          </p:nvPr>
        </p:nvSpPr>
        <p:spPr/>
        <p:txBody>
          <a:bodyPr/>
          <a:lstStyle/>
          <a:p>
            <a:fld id="{C6D073B1-7F9C-4B7C-8191-F4E373964737}" type="slidenum">
              <a:rPr lang="en-CA" smtClean="0"/>
              <a:t>22</a:t>
            </a:fld>
            <a:endParaRPr lang="en-CA"/>
          </a:p>
        </p:txBody>
      </p:sp>
    </p:spTree>
    <p:extLst>
      <p:ext uri="{BB962C8B-B14F-4D97-AF65-F5344CB8AC3E}">
        <p14:creationId xmlns:p14="http://schemas.microsoft.com/office/powerpoint/2010/main" val="2313616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CIRA organization is a non-profit that does a lot for the Canadian internet community. They partner with CCCS on some tools and programs. And register .ca </a:t>
            </a:r>
            <a:r>
              <a:rPr lang="en-US" sz="1200"/>
              <a:t>domain names.</a:t>
            </a:r>
            <a:endParaRPr lang="en-US" sz="1200" dirty="0"/>
          </a:p>
        </p:txBody>
      </p:sp>
      <p:sp>
        <p:nvSpPr>
          <p:cNvPr id="4" name="Slide Number Placeholder 3"/>
          <p:cNvSpPr>
            <a:spLocks noGrp="1"/>
          </p:cNvSpPr>
          <p:nvPr>
            <p:ph type="sldNum" sz="quarter" idx="5"/>
          </p:nvPr>
        </p:nvSpPr>
        <p:spPr/>
        <p:txBody>
          <a:bodyPr/>
          <a:lstStyle/>
          <a:p>
            <a:fld id="{C6D073B1-7F9C-4B7C-8191-F4E373964737}" type="slidenum">
              <a:rPr lang="en-CA" smtClean="0"/>
              <a:t>23</a:t>
            </a:fld>
            <a:endParaRPr lang="en-CA"/>
          </a:p>
        </p:txBody>
      </p:sp>
    </p:spTree>
    <p:extLst>
      <p:ext uri="{BB962C8B-B14F-4D97-AF65-F5344CB8AC3E}">
        <p14:creationId xmlns:p14="http://schemas.microsoft.com/office/powerpoint/2010/main" val="4066296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This module looks at 3 different cases of privacy concerns from emerging and existing tech.</a:t>
            </a:r>
          </a:p>
          <a:p>
            <a:endParaRPr lang="en-US" dirty="0"/>
          </a:p>
        </p:txBody>
      </p:sp>
      <p:sp>
        <p:nvSpPr>
          <p:cNvPr id="4" name="Slide Number Placeholder 3"/>
          <p:cNvSpPr>
            <a:spLocks noGrp="1"/>
          </p:cNvSpPr>
          <p:nvPr>
            <p:ph type="sldNum" sz="quarter" idx="10"/>
          </p:nvPr>
        </p:nvSpPr>
        <p:spPr/>
        <p:txBody>
          <a:bodyPr/>
          <a:lstStyle/>
          <a:p>
            <a:fld id="{C6D073B1-7F9C-4B7C-8191-F4E373964737}" type="slidenum">
              <a:rPr lang="en-CA" smtClean="0"/>
              <a:t>24</a:t>
            </a:fld>
            <a:endParaRPr lang="en-CA"/>
          </a:p>
        </p:txBody>
      </p:sp>
    </p:spTree>
    <p:extLst>
      <p:ext uri="{BB962C8B-B14F-4D97-AF65-F5344CB8AC3E}">
        <p14:creationId xmlns:p14="http://schemas.microsoft.com/office/powerpoint/2010/main" val="240973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dirty="0"/>
              <a:t>It is an attractive solution for colleges: track attendance, students habits, lifestyle, etc. Early warning of self-deprecating behaviour which could indicate serious mental or physical problems. All of this done automatically. It does raise a lot of questions regarding privacy. How can this be used against students to coerce a certain behaviour, and how it sets up future workers to expect constant surveillance.</a:t>
            </a:r>
          </a:p>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26</a:t>
            </a:fld>
            <a:endParaRPr lang="en-CA"/>
          </a:p>
        </p:txBody>
      </p:sp>
    </p:spTree>
    <p:extLst>
      <p:ext uri="{BB962C8B-B14F-4D97-AF65-F5344CB8AC3E}">
        <p14:creationId xmlns:p14="http://schemas.microsoft.com/office/powerpoint/2010/main" val="2194509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US </a:t>
            </a:r>
            <a:r>
              <a:rPr lang="fr-CA" dirty="0" err="1"/>
              <a:t>citizens</a:t>
            </a:r>
            <a:r>
              <a:rPr lang="fr-CA" dirty="0"/>
              <a:t> </a:t>
            </a:r>
            <a:r>
              <a:rPr lang="fr-CA" dirty="0" err="1"/>
              <a:t>should</a:t>
            </a:r>
            <a:r>
              <a:rPr lang="fr-CA" dirty="0"/>
              <a:t> have a </a:t>
            </a:r>
            <a:r>
              <a:rPr lang="fr-CA" dirty="0" err="1"/>
              <a:t>reasonable</a:t>
            </a:r>
            <a:r>
              <a:rPr lang="fr-CA" dirty="0"/>
              <a:t> expectation of </a:t>
            </a:r>
            <a:r>
              <a:rPr lang="fr-CA" dirty="0" err="1"/>
              <a:t>privacy</a:t>
            </a:r>
            <a:r>
              <a:rPr lang="fr-CA" dirty="0"/>
              <a:t>. </a:t>
            </a:r>
            <a:r>
              <a:rPr lang="fr-CA" dirty="0" err="1"/>
              <a:t>Yet</a:t>
            </a:r>
            <a:r>
              <a:rPr lang="fr-CA" dirty="0"/>
              <a:t>, </a:t>
            </a:r>
            <a:r>
              <a:rPr lang="fr-CA" dirty="0" err="1"/>
              <a:t>when</a:t>
            </a:r>
            <a:r>
              <a:rPr lang="fr-CA" dirty="0"/>
              <a:t> the </a:t>
            </a:r>
            <a:r>
              <a:rPr lang="fr-CA" dirty="0" err="1"/>
              <a:t>circumstances</a:t>
            </a:r>
            <a:r>
              <a:rPr lang="fr-CA" dirty="0"/>
              <a:t> </a:t>
            </a:r>
            <a:r>
              <a:rPr lang="fr-CA" dirty="0" err="1"/>
              <a:t>called</a:t>
            </a:r>
            <a:r>
              <a:rPr lang="fr-CA" dirty="0"/>
              <a:t> for </a:t>
            </a:r>
            <a:r>
              <a:rPr lang="fr-CA" dirty="0" err="1"/>
              <a:t>it</a:t>
            </a:r>
            <a:r>
              <a:rPr lang="fr-CA" dirty="0"/>
              <a:t>, </a:t>
            </a:r>
            <a:r>
              <a:rPr lang="fr-CA" dirty="0" err="1"/>
              <a:t>it</a:t>
            </a:r>
            <a:r>
              <a:rPr lang="fr-CA" dirty="0"/>
              <a:t> </a:t>
            </a:r>
            <a:r>
              <a:rPr lang="fr-CA" dirty="0" err="1"/>
              <a:t>was</a:t>
            </a:r>
            <a:r>
              <a:rPr lang="fr-CA" dirty="0"/>
              <a:t> </a:t>
            </a:r>
            <a:r>
              <a:rPr lang="fr-CA" dirty="0" err="1"/>
              <a:t>surprisingly</a:t>
            </a:r>
            <a:r>
              <a:rPr lang="fr-CA" dirty="0"/>
              <a:t> </a:t>
            </a:r>
            <a:r>
              <a:rPr lang="fr-CA" dirty="0" err="1"/>
              <a:t>easy</a:t>
            </a:r>
            <a:r>
              <a:rPr lang="fr-CA" dirty="0"/>
              <a:t> (or </a:t>
            </a:r>
            <a:r>
              <a:rPr lang="fr-CA" dirty="0" err="1"/>
              <a:t>maybe</a:t>
            </a:r>
            <a:r>
              <a:rPr lang="fr-CA" dirty="0"/>
              <a:t> not </a:t>
            </a:r>
            <a:r>
              <a:rPr lang="fr-CA" dirty="0" err="1"/>
              <a:t>so</a:t>
            </a:r>
            <a:r>
              <a:rPr lang="fr-CA" dirty="0"/>
              <a:t> </a:t>
            </a:r>
            <a:r>
              <a:rPr lang="fr-CA" dirty="0" err="1"/>
              <a:t>much</a:t>
            </a:r>
            <a:r>
              <a:rPr lang="fr-CA" dirty="0"/>
              <a:t>) for the US </a:t>
            </a:r>
            <a:r>
              <a:rPr lang="fr-CA" dirty="0" err="1"/>
              <a:t>governments</a:t>
            </a:r>
            <a:r>
              <a:rPr lang="fr-CA" dirty="0"/>
              <a:t> to </a:t>
            </a:r>
            <a:r>
              <a:rPr lang="fr-CA" dirty="0" err="1"/>
              <a:t>get</a:t>
            </a:r>
            <a:r>
              <a:rPr lang="fr-CA" dirty="0"/>
              <a:t> the full </a:t>
            </a:r>
            <a:r>
              <a:rPr lang="fr-CA" dirty="0" err="1"/>
              <a:t>detail</a:t>
            </a:r>
            <a:r>
              <a:rPr lang="fr-CA" dirty="0"/>
              <a:t> of the </a:t>
            </a:r>
            <a:r>
              <a:rPr lang="fr-CA" dirty="0" err="1"/>
              <a:t>whereabouts</a:t>
            </a:r>
            <a:r>
              <a:rPr lang="fr-CA" dirty="0"/>
              <a:t>, social interactions and location </a:t>
            </a:r>
            <a:r>
              <a:rPr lang="fr-CA" dirty="0" err="1"/>
              <a:t>tracking</a:t>
            </a:r>
            <a:r>
              <a:rPr lang="fr-CA" dirty="0"/>
              <a:t> of a group of </a:t>
            </a:r>
            <a:r>
              <a:rPr lang="fr-CA" dirty="0" err="1"/>
              <a:t>citizens</a:t>
            </a:r>
            <a:r>
              <a:rPr lang="fr-CA" dirty="0"/>
              <a:t>. </a:t>
            </a:r>
            <a:r>
              <a:rPr lang="fr-CA" dirty="0" err="1"/>
              <a:t>Other</a:t>
            </a:r>
            <a:r>
              <a:rPr lang="fr-CA" dirty="0"/>
              <a:t> countries (</a:t>
            </a:r>
            <a:r>
              <a:rPr lang="fr-CA" dirty="0" err="1"/>
              <a:t>cited</a:t>
            </a:r>
            <a:r>
              <a:rPr lang="fr-CA" dirty="0"/>
              <a:t> in the article) are </a:t>
            </a:r>
            <a:r>
              <a:rPr lang="fr-CA" dirty="0" err="1"/>
              <a:t>doing</a:t>
            </a:r>
            <a:r>
              <a:rPr lang="fr-CA" dirty="0"/>
              <a:t> more: </a:t>
            </a:r>
            <a:r>
              <a:rPr lang="fr-CA" dirty="0" err="1"/>
              <a:t>tracking</a:t>
            </a:r>
            <a:r>
              <a:rPr lang="fr-CA" dirty="0"/>
              <a:t> by facial recognition, </a:t>
            </a:r>
            <a:r>
              <a:rPr lang="fr-CA" dirty="0" err="1"/>
              <a:t>applying</a:t>
            </a:r>
            <a:r>
              <a:rPr lang="fr-CA" dirty="0"/>
              <a:t> </a:t>
            </a:r>
            <a:r>
              <a:rPr lang="fr-CA" dirty="0" err="1"/>
              <a:t>measures</a:t>
            </a:r>
            <a:r>
              <a:rPr lang="fr-CA" dirty="0"/>
              <a:t> </a:t>
            </a:r>
            <a:r>
              <a:rPr lang="fr-CA" dirty="0" err="1"/>
              <a:t>through</a:t>
            </a:r>
            <a:r>
              <a:rPr lang="fr-CA" dirty="0"/>
              <a:t> constant surveillance.</a:t>
            </a:r>
          </a:p>
          <a:p>
            <a:endParaRPr lang="fr-CA" dirty="0"/>
          </a:p>
          <a:p>
            <a:r>
              <a:rPr lang="fr-CA" dirty="0"/>
              <a:t>Canada </a:t>
            </a:r>
            <a:r>
              <a:rPr lang="fr-CA" dirty="0" err="1"/>
              <a:t>saw</a:t>
            </a:r>
            <a:r>
              <a:rPr lang="fr-CA" dirty="0"/>
              <a:t> changes to the </a:t>
            </a:r>
            <a:r>
              <a:rPr lang="fr-CA" dirty="0" err="1"/>
              <a:t>Lawful</a:t>
            </a:r>
            <a:r>
              <a:rPr lang="fr-CA" dirty="0"/>
              <a:t> Access </a:t>
            </a:r>
            <a:r>
              <a:rPr lang="fr-CA" dirty="0" err="1"/>
              <a:t>landscape</a:t>
            </a:r>
            <a:r>
              <a:rPr lang="fr-CA" dirty="0"/>
              <a:t> </a:t>
            </a:r>
            <a:r>
              <a:rPr lang="fr-CA" dirty="0" err="1"/>
              <a:t>with</a:t>
            </a:r>
            <a:r>
              <a:rPr lang="fr-CA" dirty="0"/>
              <a:t> R v Spencer, </a:t>
            </a:r>
            <a:r>
              <a:rPr lang="fr-CA" dirty="0" err="1"/>
              <a:t>where</a:t>
            </a:r>
            <a:r>
              <a:rPr lang="fr-CA" dirty="0"/>
              <a:t> the standard for </a:t>
            </a:r>
            <a:r>
              <a:rPr lang="fr-CA" dirty="0" err="1"/>
              <a:t>requesting</a:t>
            </a:r>
            <a:r>
              <a:rPr lang="fr-CA" dirty="0"/>
              <a:t> </a:t>
            </a:r>
            <a:r>
              <a:rPr lang="fr-CA" dirty="0" err="1"/>
              <a:t>subscriber</a:t>
            </a:r>
            <a:r>
              <a:rPr lang="fr-CA" dirty="0"/>
              <a:t> information </a:t>
            </a:r>
            <a:r>
              <a:rPr lang="fr-CA" dirty="0" err="1"/>
              <a:t>is</a:t>
            </a:r>
            <a:r>
              <a:rPr lang="fr-CA" dirty="0"/>
              <a:t> </a:t>
            </a:r>
            <a:r>
              <a:rPr lang="fr-CA" dirty="0" err="1"/>
              <a:t>now</a:t>
            </a:r>
            <a:r>
              <a:rPr lang="fr-CA" dirty="0"/>
              <a:t> a warrant, </a:t>
            </a:r>
            <a:r>
              <a:rPr lang="fr-CA" dirty="0" err="1"/>
              <a:t>according</a:t>
            </a:r>
            <a:r>
              <a:rPr lang="fr-CA" dirty="0"/>
              <a:t> to the Supreme Court of Canada. Telecom providers </a:t>
            </a:r>
            <a:r>
              <a:rPr lang="fr-CA" dirty="0" err="1"/>
              <a:t>appear</a:t>
            </a:r>
            <a:r>
              <a:rPr lang="fr-CA" dirty="0"/>
              <a:t> to </a:t>
            </a:r>
            <a:r>
              <a:rPr lang="fr-CA" dirty="0" err="1"/>
              <a:t>be</a:t>
            </a:r>
            <a:r>
              <a:rPr lang="fr-CA" dirty="0"/>
              <a:t> </a:t>
            </a:r>
            <a:r>
              <a:rPr lang="fr-CA" dirty="0" err="1"/>
              <a:t>ensuring</a:t>
            </a:r>
            <a:r>
              <a:rPr lang="fr-CA" dirty="0"/>
              <a:t> </a:t>
            </a:r>
            <a:r>
              <a:rPr lang="fr-CA" dirty="0" err="1"/>
              <a:t>this</a:t>
            </a:r>
            <a:r>
              <a:rPr lang="fr-CA" dirty="0"/>
              <a:t> </a:t>
            </a:r>
            <a:r>
              <a:rPr lang="fr-CA" dirty="0" err="1"/>
              <a:t>is</a:t>
            </a:r>
            <a:r>
              <a:rPr lang="fr-CA" dirty="0"/>
              <a:t> </a:t>
            </a:r>
            <a:r>
              <a:rPr lang="fr-CA" dirty="0" err="1"/>
              <a:t>done</a:t>
            </a:r>
            <a:r>
              <a:rPr lang="fr-CA" dirty="0"/>
              <a:t> by police </a:t>
            </a:r>
            <a:r>
              <a:rPr lang="fr-CA" dirty="0" err="1"/>
              <a:t>before</a:t>
            </a:r>
            <a:r>
              <a:rPr lang="fr-CA" dirty="0"/>
              <a:t> </a:t>
            </a:r>
            <a:r>
              <a:rPr lang="fr-CA" dirty="0" err="1"/>
              <a:t>providing</a:t>
            </a:r>
            <a:r>
              <a:rPr lang="fr-CA" dirty="0"/>
              <a:t> information, but </a:t>
            </a:r>
            <a:r>
              <a:rPr lang="fr-CA" dirty="0" err="1"/>
              <a:t>there</a:t>
            </a:r>
            <a:r>
              <a:rPr lang="fr-CA" dirty="0"/>
              <a:t> </a:t>
            </a:r>
            <a:r>
              <a:rPr lang="fr-CA" dirty="0" err="1"/>
              <a:t>may</a:t>
            </a:r>
            <a:r>
              <a:rPr lang="fr-CA" dirty="0"/>
              <a:t> </a:t>
            </a:r>
            <a:r>
              <a:rPr lang="fr-CA" dirty="0" err="1"/>
              <a:t>be</a:t>
            </a:r>
            <a:r>
              <a:rPr lang="fr-CA" dirty="0"/>
              <a:t> </a:t>
            </a:r>
            <a:r>
              <a:rPr lang="fr-CA" dirty="0" err="1"/>
              <a:t>exceptional</a:t>
            </a:r>
            <a:r>
              <a:rPr lang="fr-CA" dirty="0"/>
              <a:t> </a:t>
            </a:r>
            <a:r>
              <a:rPr lang="fr-CA" dirty="0" err="1"/>
              <a:t>circumstances</a:t>
            </a:r>
            <a:r>
              <a:rPr lang="fr-CA" dirty="0"/>
              <a:t> like the </a:t>
            </a:r>
            <a:r>
              <a:rPr lang="fr-CA" dirty="0" err="1"/>
              <a:t>pandemic</a:t>
            </a:r>
            <a:r>
              <a:rPr lang="fr-CA" dirty="0"/>
              <a:t> </a:t>
            </a:r>
            <a:r>
              <a:rPr lang="fr-CA" dirty="0" err="1"/>
              <a:t>that</a:t>
            </a:r>
            <a:r>
              <a:rPr lang="fr-CA" dirty="0"/>
              <a:t> change </a:t>
            </a:r>
            <a:r>
              <a:rPr lang="fr-CA" dirty="0" err="1"/>
              <a:t>things</a:t>
            </a:r>
            <a:r>
              <a:rPr lang="fr-CA" dirty="0"/>
              <a:t>.</a:t>
            </a:r>
            <a:endParaRPr lang="en-US" dirty="0"/>
          </a:p>
        </p:txBody>
      </p:sp>
      <p:sp>
        <p:nvSpPr>
          <p:cNvPr id="4" name="Slide Number Placeholder 3"/>
          <p:cNvSpPr>
            <a:spLocks noGrp="1"/>
          </p:cNvSpPr>
          <p:nvPr>
            <p:ph type="sldNum" sz="quarter" idx="5"/>
          </p:nvPr>
        </p:nvSpPr>
        <p:spPr/>
        <p:txBody>
          <a:bodyPr/>
          <a:lstStyle/>
          <a:p>
            <a:fld id="{C6D073B1-7F9C-4B7C-8191-F4E373964737}" type="slidenum">
              <a:rPr lang="en-CA" smtClean="0"/>
              <a:t>27</a:t>
            </a:fld>
            <a:endParaRPr lang="en-CA"/>
          </a:p>
        </p:txBody>
      </p:sp>
    </p:spTree>
    <p:extLst>
      <p:ext uri="{BB962C8B-B14F-4D97-AF65-F5344CB8AC3E}">
        <p14:creationId xmlns:p14="http://schemas.microsoft.com/office/powerpoint/2010/main" val="226744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t>
            </a:r>
            <a:r>
              <a:rPr lang="en-US" b="1" dirty="0"/>
              <a:t>optional</a:t>
            </a:r>
            <a:r>
              <a:rPr lang="en-US" dirty="0"/>
              <a:t>. It can be used if there are courses/ workshops that compliment/enhance the material taught in this course. </a:t>
            </a:r>
          </a:p>
        </p:txBody>
      </p:sp>
      <p:sp>
        <p:nvSpPr>
          <p:cNvPr id="4" name="Slide Number Placeholder 3"/>
          <p:cNvSpPr>
            <a:spLocks noGrp="1"/>
          </p:cNvSpPr>
          <p:nvPr>
            <p:ph type="sldNum" sz="quarter" idx="5"/>
          </p:nvPr>
        </p:nvSpPr>
        <p:spPr/>
        <p:txBody>
          <a:bodyPr/>
          <a:lstStyle/>
          <a:p>
            <a:fld id="{C6D073B1-7F9C-4B7C-8191-F4E373964737}" type="slidenum">
              <a:rPr lang="en-CA" smtClean="0"/>
              <a:t>28</a:t>
            </a:fld>
            <a:endParaRPr lang="en-CA"/>
          </a:p>
        </p:txBody>
      </p:sp>
    </p:spTree>
    <p:extLst>
      <p:ext uri="{BB962C8B-B14F-4D97-AF65-F5344CB8AC3E}">
        <p14:creationId xmlns:p14="http://schemas.microsoft.com/office/powerpoint/2010/main" val="4101983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6D073B1-7F9C-4B7C-8191-F4E373964737}" type="slidenum">
              <a:rPr lang="en-CA" smtClean="0"/>
              <a:t>29</a:t>
            </a:fld>
            <a:endParaRPr lang="en-CA"/>
          </a:p>
        </p:txBody>
      </p:sp>
    </p:spTree>
    <p:extLst>
      <p:ext uri="{BB962C8B-B14F-4D97-AF65-F5344CB8AC3E}">
        <p14:creationId xmlns:p14="http://schemas.microsoft.com/office/powerpoint/2010/main" val="3230754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073B1-7F9C-4B7C-8191-F4E373964737}" type="slidenum">
              <a:rPr lang="en-CA" smtClean="0"/>
              <a:t>30</a:t>
            </a:fld>
            <a:endParaRPr lang="en-CA"/>
          </a:p>
        </p:txBody>
      </p:sp>
    </p:spTree>
    <p:extLst>
      <p:ext uri="{BB962C8B-B14F-4D97-AF65-F5344CB8AC3E}">
        <p14:creationId xmlns:p14="http://schemas.microsoft.com/office/powerpoint/2010/main" val="1321653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&lt;Insert the module description from the LNA.&gt;</a:t>
            </a:r>
          </a:p>
          <a:p>
            <a:endParaRPr lang="en-US" dirty="0"/>
          </a:p>
          <a:p>
            <a:pPr marL="0" marR="0" lvl="0" indent="0" algn="l" defTabSz="914391" rtl="0" eaLnBrk="1" fontAlgn="auto" latinLnBrk="0" hangingPunct="1">
              <a:lnSpc>
                <a:spcPct val="100000"/>
              </a:lnSpc>
              <a:spcBef>
                <a:spcPts val="0"/>
              </a:spcBef>
              <a:spcAft>
                <a:spcPts val="0"/>
              </a:spcAft>
              <a:buClrTx/>
              <a:buSzTx/>
              <a:buFontTx/>
              <a:buNone/>
              <a:tabLst/>
              <a:defRPr/>
            </a:pPr>
            <a:r>
              <a:rPr lang="en-CA" dirty="0"/>
              <a:t>Note for the Learning Advisor:</a:t>
            </a:r>
            <a:endParaRPr lang="en-US" dirty="0"/>
          </a:p>
          <a:p>
            <a:endParaRPr lang="en-US" dirty="0"/>
          </a:p>
          <a:p>
            <a:r>
              <a:rPr lang="en-CA" dirty="0"/>
              <a:t>-If you only have 1 objective, write a sentence.</a:t>
            </a:r>
          </a:p>
          <a:p>
            <a:endParaRPr lang="en-CA" dirty="0"/>
          </a:p>
          <a:p>
            <a:r>
              <a:rPr lang="en-CA" dirty="0"/>
              <a:t>-If you have more than 1 objective, use a bulleted list.</a:t>
            </a:r>
          </a:p>
          <a:p>
            <a:endParaRPr lang="en-CA" dirty="0"/>
          </a:p>
          <a:p>
            <a:r>
              <a:rPr lang="en-CA" dirty="0"/>
              <a:t>-In both cases, write your objectives according to Bloom’s Taxonomy (measurable objectives).</a:t>
            </a:r>
          </a:p>
          <a:p>
            <a:endParaRPr lang="en-US" dirty="0"/>
          </a:p>
        </p:txBody>
      </p:sp>
      <p:sp>
        <p:nvSpPr>
          <p:cNvPr id="4" name="Slide Number Placeholder 3"/>
          <p:cNvSpPr>
            <a:spLocks noGrp="1"/>
          </p:cNvSpPr>
          <p:nvPr>
            <p:ph type="sldNum" sz="quarter" idx="10"/>
          </p:nvPr>
        </p:nvSpPr>
        <p:spPr/>
        <p:txBody>
          <a:bodyPr/>
          <a:lstStyle/>
          <a:p>
            <a:fld id="{C6D073B1-7F9C-4B7C-8191-F4E373964737}" type="slidenum">
              <a:rPr lang="en-CA" smtClean="0"/>
              <a:t>3</a:t>
            </a:fld>
            <a:endParaRPr lang="en-CA"/>
          </a:p>
        </p:txBody>
      </p:sp>
    </p:spTree>
    <p:extLst>
      <p:ext uri="{BB962C8B-B14F-4D97-AF65-F5344CB8AC3E}">
        <p14:creationId xmlns:p14="http://schemas.microsoft.com/office/powerpoint/2010/main" val="3476145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commentaires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29287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dirty="0"/>
              <a:t>This is meant to explain that our email addresses and cell phone numbers are closely tied with our online identity. We will often receive sensitive information through it, therefore in the event of a compromise, a breach can not only expose our contacts and habits, but can be used to create, validate and even reset passwords of existing accounts. Emails are highly valued by identity thieves for all of these reasons.</a:t>
            </a:r>
          </a:p>
          <a:p>
            <a:endParaRPr lang="en-CA" dirty="0"/>
          </a:p>
          <a:p>
            <a:r>
              <a:rPr lang="en-CA" dirty="0"/>
              <a:t>When we hear about breaches, such as the disclosure of an email address in relation to other identifiable information, it can be seen as damaging even if the passwords were not disclosed directly.</a:t>
            </a:r>
          </a:p>
        </p:txBody>
      </p:sp>
      <p:sp>
        <p:nvSpPr>
          <p:cNvPr id="4" name="Slide Number Placeholder 3"/>
          <p:cNvSpPr>
            <a:spLocks noGrp="1"/>
          </p:cNvSpPr>
          <p:nvPr>
            <p:ph type="sldNum" sz="quarter" idx="10"/>
          </p:nvPr>
        </p:nvSpPr>
        <p:spPr/>
        <p:txBody>
          <a:bodyPr/>
          <a:lstStyle/>
          <a:p>
            <a:fld id="{C6D073B1-7F9C-4B7C-8191-F4E373964737}" type="slidenum">
              <a:rPr lang="en-CA" smtClean="0"/>
              <a:t>4</a:t>
            </a:fld>
            <a:endParaRPr lang="en-CA"/>
          </a:p>
        </p:txBody>
      </p:sp>
    </p:spTree>
    <p:extLst>
      <p:ext uri="{BB962C8B-B14F-4D97-AF65-F5344CB8AC3E}">
        <p14:creationId xmlns:p14="http://schemas.microsoft.com/office/powerpoint/2010/main" val="4071212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dirty="0"/>
              <a:t>Having access to our email account alone, allows malicious actors to</a:t>
            </a:r>
            <a:r>
              <a:rPr lang="en-CA" baseline="0" dirty="0"/>
              <a:t> </a:t>
            </a:r>
            <a:r>
              <a:rPr lang="en-CA" dirty="0"/>
              <a:t>achieve a number of goals.</a:t>
            </a:r>
            <a:r>
              <a:rPr lang="en-CA" baseline="0" dirty="0"/>
              <a:t> Everything in the account can be used to perpetrate the compromise. For example, by simply looking at a history of emails, a very precise profile can likely be created that contains contacts, locations, private documents, mannerisms, and more. </a:t>
            </a:r>
          </a:p>
          <a:p>
            <a:endParaRPr lang="en-CA" baseline="0" dirty="0"/>
          </a:p>
          <a:p>
            <a:r>
              <a:rPr lang="en-CA" baseline="0" dirty="0"/>
              <a:t>Use the example of the John Brennan email compromise: https://motherboard.vice.com/en_us/article/qkjbvw/john-brennan-aol-email-hack-60-minutes-no-ones-emails-are-safe</a:t>
            </a:r>
          </a:p>
          <a:p>
            <a:endParaRPr lang="en-CA" dirty="0"/>
          </a:p>
          <a:p>
            <a:r>
              <a:rPr lang="en-CA" dirty="0"/>
              <a:t>FROM Homework slide</a:t>
            </a:r>
          </a:p>
          <a:p>
            <a:r>
              <a:rPr lang="en-CA" dirty="0"/>
              <a:t>Deactivate unused email addresses</a:t>
            </a:r>
          </a:p>
          <a:p>
            <a:r>
              <a:rPr lang="en-CA" dirty="0"/>
              <a:t>Clean and delete old emails</a:t>
            </a:r>
          </a:p>
          <a:p>
            <a:r>
              <a:rPr lang="en-CA" dirty="0"/>
              <a:t>Do not use a work email address for personal purposes</a:t>
            </a:r>
          </a:p>
          <a:p>
            <a:r>
              <a:rPr lang="en-CA" dirty="0"/>
              <a:t>Do not use a personal email address for work purposes</a:t>
            </a:r>
          </a:p>
          <a:p>
            <a:r>
              <a:rPr lang="en-CA" dirty="0"/>
              <a:t>Mitigate risk at every stage:</a:t>
            </a:r>
          </a:p>
          <a:p>
            <a:pPr lvl="1"/>
            <a:r>
              <a:rPr lang="en-CA" dirty="0"/>
              <a:t>Prevention – Detection – Containment – Eradication – Recovery</a:t>
            </a:r>
          </a:p>
          <a:p>
            <a:r>
              <a:rPr lang="en-CA" dirty="0"/>
              <a:t>Know how to recover a compromised account (for example Gmail):</a:t>
            </a:r>
          </a:p>
          <a:p>
            <a:pPr lvl="1"/>
            <a:r>
              <a:rPr lang="en-CA" dirty="0">
                <a:hlinkClick r:id="rId3"/>
              </a:rPr>
              <a:t>https://support.google.com/accounts/answer/6294825?hl=en</a:t>
            </a:r>
            <a:endParaRPr lang="en-CA" dirty="0"/>
          </a:p>
          <a:p>
            <a:r>
              <a:rPr lang="en-CA" dirty="0"/>
              <a:t>Consider both security and privacy in your choice of email provider</a:t>
            </a:r>
          </a:p>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5</a:t>
            </a:fld>
            <a:endParaRPr lang="en-CA"/>
          </a:p>
        </p:txBody>
      </p:sp>
    </p:spTree>
    <p:extLst>
      <p:ext uri="{BB962C8B-B14F-4D97-AF65-F5344CB8AC3E}">
        <p14:creationId xmlns:p14="http://schemas.microsoft.com/office/powerpoint/2010/main" val="1035052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dirty="0"/>
              <a:t>We cannot directly protect our information when it is stored on the online service provider’s infrastructure. However, good cyber hygiene can go a long way in mitigating the impact of a potential compromise.</a:t>
            </a:r>
          </a:p>
        </p:txBody>
      </p:sp>
      <p:sp>
        <p:nvSpPr>
          <p:cNvPr id="4" name="Slide Number Placeholder 3"/>
          <p:cNvSpPr>
            <a:spLocks noGrp="1"/>
          </p:cNvSpPr>
          <p:nvPr>
            <p:ph type="sldNum" sz="quarter" idx="10"/>
          </p:nvPr>
        </p:nvSpPr>
        <p:spPr/>
        <p:txBody>
          <a:bodyPr/>
          <a:lstStyle/>
          <a:p>
            <a:fld id="{C6D073B1-7F9C-4B7C-8191-F4E373964737}" type="slidenum">
              <a:rPr lang="en-CA" smtClean="0"/>
              <a:t>6</a:t>
            </a:fld>
            <a:endParaRPr lang="en-CA"/>
          </a:p>
        </p:txBody>
      </p:sp>
    </p:spTree>
    <p:extLst>
      <p:ext uri="{BB962C8B-B14F-4D97-AF65-F5344CB8AC3E}">
        <p14:creationId xmlns:p14="http://schemas.microsoft.com/office/powerpoint/2010/main" val="3116575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This </a:t>
            </a:r>
            <a:r>
              <a:rPr lang="fr-CA" dirty="0" err="1"/>
              <a:t>is</a:t>
            </a:r>
            <a:r>
              <a:rPr lang="fr-CA" dirty="0"/>
              <a:t> to </a:t>
            </a:r>
            <a:r>
              <a:rPr lang="fr-CA" dirty="0" err="1"/>
              <a:t>introduce</a:t>
            </a:r>
            <a:r>
              <a:rPr lang="fr-CA" dirty="0"/>
              <a:t> the concept of a server </a:t>
            </a:r>
            <a:r>
              <a:rPr lang="fr-CA" dirty="0" err="1"/>
              <a:t>breach</a:t>
            </a:r>
            <a:r>
              <a:rPr lang="fr-CA" dirty="0"/>
              <a:t>, a compromise to a service provider and </a:t>
            </a:r>
            <a:r>
              <a:rPr lang="fr-CA" dirty="0" err="1"/>
              <a:t>what</a:t>
            </a:r>
            <a:r>
              <a:rPr lang="fr-CA" dirty="0"/>
              <a:t> </a:t>
            </a:r>
            <a:r>
              <a:rPr lang="fr-CA" dirty="0" err="1"/>
              <a:t>it</a:t>
            </a:r>
            <a:r>
              <a:rPr lang="fr-CA" dirty="0"/>
              <a:t> </a:t>
            </a:r>
            <a:r>
              <a:rPr lang="fr-CA" dirty="0" err="1"/>
              <a:t>could</a:t>
            </a:r>
            <a:r>
              <a:rPr lang="fr-CA" dirty="0"/>
              <a:t> </a:t>
            </a:r>
            <a:r>
              <a:rPr lang="fr-CA" dirty="0" err="1"/>
              <a:t>mean</a:t>
            </a:r>
            <a:r>
              <a:rPr lang="fr-CA" dirty="0"/>
              <a:t>. Details are not </a:t>
            </a:r>
            <a:r>
              <a:rPr lang="fr-CA" dirty="0" err="1"/>
              <a:t>needed</a:t>
            </a:r>
            <a:r>
              <a:rPr lang="fr-CA" dirty="0"/>
              <a:t> </a:t>
            </a:r>
            <a:r>
              <a:rPr lang="fr-CA" dirty="0" err="1"/>
              <a:t>here</a:t>
            </a:r>
            <a:r>
              <a:rPr lang="fr-CA" dirty="0"/>
              <a:t> as </a:t>
            </a:r>
            <a:r>
              <a:rPr lang="fr-CA" dirty="0" err="1"/>
              <a:t>they</a:t>
            </a:r>
            <a:r>
              <a:rPr lang="fr-CA" dirty="0"/>
              <a:t> </a:t>
            </a:r>
            <a:r>
              <a:rPr lang="fr-CA" dirty="0" err="1"/>
              <a:t>will</a:t>
            </a:r>
            <a:r>
              <a:rPr lang="fr-CA" dirty="0"/>
              <a:t> </a:t>
            </a:r>
            <a:r>
              <a:rPr lang="fr-CA" dirty="0" err="1"/>
              <a:t>be</a:t>
            </a:r>
            <a:r>
              <a:rPr lang="fr-CA" dirty="0"/>
              <a:t> </a:t>
            </a:r>
            <a:r>
              <a:rPr lang="fr-CA" dirty="0" err="1"/>
              <a:t>detailed</a:t>
            </a:r>
            <a:r>
              <a:rPr lang="fr-CA" dirty="0"/>
              <a:t> in </a:t>
            </a:r>
            <a:r>
              <a:rPr lang="fr-CA" dirty="0" err="1"/>
              <a:t>further</a:t>
            </a:r>
            <a:r>
              <a:rPr lang="fr-CA" dirty="0"/>
              <a:t> slides. </a:t>
            </a:r>
            <a:r>
              <a:rPr lang="fr-CA" dirty="0" err="1"/>
              <a:t>Introduce</a:t>
            </a:r>
            <a:r>
              <a:rPr lang="fr-CA" dirty="0"/>
              <a:t> the concept </a:t>
            </a:r>
            <a:r>
              <a:rPr lang="fr-CA" dirty="0" err="1"/>
              <a:t>that</a:t>
            </a:r>
            <a:r>
              <a:rPr lang="fr-CA" dirty="0"/>
              <a:t> </a:t>
            </a:r>
            <a:r>
              <a:rPr lang="fr-CA" dirty="0" err="1"/>
              <a:t>there</a:t>
            </a:r>
            <a:r>
              <a:rPr lang="fr-CA" dirty="0"/>
              <a:t> have been a lot of </a:t>
            </a:r>
            <a:r>
              <a:rPr lang="fr-CA" dirty="0" err="1"/>
              <a:t>breaches</a:t>
            </a:r>
            <a:r>
              <a:rPr lang="fr-CA" dirty="0"/>
              <a:t> </a:t>
            </a:r>
            <a:r>
              <a:rPr lang="fr-CA" dirty="0" err="1"/>
              <a:t>accumulated</a:t>
            </a:r>
            <a:r>
              <a:rPr lang="fr-CA" dirty="0"/>
              <a:t> over the </a:t>
            </a:r>
            <a:r>
              <a:rPr lang="fr-CA" dirty="0" err="1"/>
              <a:t>years</a:t>
            </a:r>
            <a:r>
              <a:rPr lang="fr-CA" dirty="0"/>
              <a:t> and </a:t>
            </a:r>
            <a:r>
              <a:rPr lang="fr-CA" dirty="0" err="1"/>
              <a:t>this</a:t>
            </a:r>
            <a:r>
              <a:rPr lang="fr-CA" dirty="0"/>
              <a:t> </a:t>
            </a:r>
            <a:r>
              <a:rPr lang="fr-CA" dirty="0" err="1"/>
              <a:t>provides</a:t>
            </a:r>
            <a:r>
              <a:rPr lang="fr-CA" dirty="0"/>
              <a:t> </a:t>
            </a:r>
            <a:r>
              <a:rPr lang="fr-CA" dirty="0" err="1"/>
              <a:t>some</a:t>
            </a:r>
            <a:r>
              <a:rPr lang="fr-CA" dirty="0"/>
              <a:t> </a:t>
            </a:r>
            <a:r>
              <a:rPr lang="fr-CA" dirty="0" err="1"/>
              <a:t>intel</a:t>
            </a:r>
            <a:r>
              <a:rPr lang="fr-CA" dirty="0"/>
              <a:t> to cyber </a:t>
            </a:r>
            <a:r>
              <a:rPr lang="fr-CA" dirty="0" err="1"/>
              <a:t>criminals</a:t>
            </a:r>
            <a:r>
              <a:rPr lang="fr-CA" dirty="0"/>
              <a:t>. It </a:t>
            </a:r>
            <a:r>
              <a:rPr lang="fr-CA" dirty="0" err="1"/>
              <a:t>is</a:t>
            </a:r>
            <a:r>
              <a:rPr lang="fr-CA" dirty="0"/>
              <a:t> a tie-in to the </a:t>
            </a:r>
            <a:r>
              <a:rPr lang="fr-CA" dirty="0" err="1"/>
              <a:t>previous</a:t>
            </a:r>
            <a:r>
              <a:rPr lang="fr-CA" dirty="0"/>
              <a:t> </a:t>
            </a:r>
            <a:r>
              <a:rPr lang="fr-CA" dirty="0" err="1"/>
              <a:t>exercise</a:t>
            </a:r>
            <a:r>
              <a:rPr lang="fr-CA" dirty="0"/>
              <a:t> </a:t>
            </a:r>
            <a:r>
              <a:rPr lang="fr-CA" dirty="0" err="1"/>
              <a:t>where</a:t>
            </a:r>
            <a:r>
              <a:rPr lang="fr-CA" dirty="0"/>
              <a:t> </a:t>
            </a:r>
            <a:r>
              <a:rPr lang="fr-CA" dirty="0" err="1"/>
              <a:t>haveibeenpwned</a:t>
            </a:r>
            <a:r>
              <a:rPr lang="fr-CA" dirty="0"/>
              <a:t> </a:t>
            </a:r>
            <a:r>
              <a:rPr lang="fr-CA" dirty="0" err="1"/>
              <a:t>allows</a:t>
            </a:r>
            <a:r>
              <a:rPr lang="fr-CA" dirty="0"/>
              <a:t> to </a:t>
            </a:r>
            <a:r>
              <a:rPr lang="fr-CA" dirty="0" err="1"/>
              <a:t>consult</a:t>
            </a:r>
            <a:r>
              <a:rPr lang="fr-CA" dirty="0"/>
              <a:t> </a:t>
            </a:r>
            <a:r>
              <a:rPr lang="fr-CA" dirty="0" err="1"/>
              <a:t>some</a:t>
            </a:r>
            <a:r>
              <a:rPr lang="fr-CA" dirty="0"/>
              <a:t> information of </a:t>
            </a:r>
            <a:r>
              <a:rPr lang="fr-CA" dirty="0" err="1"/>
              <a:t>prior</a:t>
            </a:r>
            <a:r>
              <a:rPr lang="fr-CA" dirty="0"/>
              <a:t> </a:t>
            </a:r>
            <a:r>
              <a:rPr lang="fr-CA" dirty="0" err="1"/>
              <a:t>breaches</a:t>
            </a:r>
            <a:r>
              <a:rPr lang="fr-CA" dirty="0"/>
              <a:t> to </a:t>
            </a:r>
            <a:r>
              <a:rPr lang="fr-CA" dirty="0" err="1"/>
              <a:t>our</a:t>
            </a:r>
            <a:r>
              <a:rPr lang="fr-CA" dirty="0"/>
              <a:t> </a:t>
            </a:r>
            <a:r>
              <a:rPr lang="fr-CA" dirty="0" err="1"/>
              <a:t>accounts</a:t>
            </a:r>
            <a:r>
              <a:rPr lang="fr-CA" dirty="0"/>
              <a:t>.</a:t>
            </a:r>
            <a:endParaRPr lang="en-US" dirty="0"/>
          </a:p>
        </p:txBody>
      </p:sp>
      <p:sp>
        <p:nvSpPr>
          <p:cNvPr id="4" name="Slide Number Placeholder 3"/>
          <p:cNvSpPr>
            <a:spLocks noGrp="1"/>
          </p:cNvSpPr>
          <p:nvPr>
            <p:ph type="sldNum" sz="quarter" idx="5"/>
          </p:nvPr>
        </p:nvSpPr>
        <p:spPr/>
        <p:txBody>
          <a:bodyPr/>
          <a:lstStyle/>
          <a:p>
            <a:fld id="{C6D073B1-7F9C-4B7C-8191-F4E373964737}" type="slidenum">
              <a:rPr lang="en-CA" smtClean="0"/>
              <a:t>7</a:t>
            </a:fld>
            <a:endParaRPr lang="en-CA"/>
          </a:p>
        </p:txBody>
      </p:sp>
    </p:spTree>
    <p:extLst>
      <p:ext uri="{BB962C8B-B14F-4D97-AF65-F5344CB8AC3E}">
        <p14:creationId xmlns:p14="http://schemas.microsoft.com/office/powerpoint/2010/main" val="2188822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&lt;Insert the module description from the LNA.&gt;</a:t>
            </a:r>
          </a:p>
          <a:p>
            <a:endParaRPr lang="en-US" dirty="0"/>
          </a:p>
          <a:p>
            <a:pPr marL="0" marR="0" lvl="0" indent="0" algn="l" defTabSz="914391" rtl="0" eaLnBrk="1" fontAlgn="auto" latinLnBrk="0" hangingPunct="1">
              <a:lnSpc>
                <a:spcPct val="100000"/>
              </a:lnSpc>
              <a:spcBef>
                <a:spcPts val="0"/>
              </a:spcBef>
              <a:spcAft>
                <a:spcPts val="0"/>
              </a:spcAft>
              <a:buClrTx/>
              <a:buSzTx/>
              <a:buFontTx/>
              <a:buNone/>
              <a:tabLst/>
              <a:defRPr/>
            </a:pPr>
            <a:r>
              <a:rPr lang="en-CA" dirty="0"/>
              <a:t>Note for the Learning Advisor:</a:t>
            </a:r>
            <a:endParaRPr lang="en-US" dirty="0"/>
          </a:p>
          <a:p>
            <a:endParaRPr lang="en-US" dirty="0"/>
          </a:p>
          <a:p>
            <a:r>
              <a:rPr lang="en-CA" dirty="0"/>
              <a:t>-If you only have 1 objective, write a sentence.</a:t>
            </a:r>
          </a:p>
          <a:p>
            <a:endParaRPr lang="en-CA" dirty="0"/>
          </a:p>
          <a:p>
            <a:r>
              <a:rPr lang="en-CA" dirty="0"/>
              <a:t>-If you have more than 1 objective, use a bulleted list.</a:t>
            </a:r>
          </a:p>
          <a:p>
            <a:endParaRPr lang="en-CA" dirty="0"/>
          </a:p>
          <a:p>
            <a:r>
              <a:rPr lang="en-CA" dirty="0"/>
              <a:t>-In both cases, write your objectives according to Bloom’s Taxonomy (measurable objectives).</a:t>
            </a:r>
          </a:p>
          <a:p>
            <a:endParaRPr lang="en-US" dirty="0"/>
          </a:p>
        </p:txBody>
      </p:sp>
      <p:sp>
        <p:nvSpPr>
          <p:cNvPr id="4" name="Slide Number Placeholder 3"/>
          <p:cNvSpPr>
            <a:spLocks noGrp="1"/>
          </p:cNvSpPr>
          <p:nvPr>
            <p:ph type="sldNum" sz="quarter" idx="10"/>
          </p:nvPr>
        </p:nvSpPr>
        <p:spPr/>
        <p:txBody>
          <a:bodyPr/>
          <a:lstStyle/>
          <a:p>
            <a:fld id="{C6D073B1-7F9C-4B7C-8191-F4E373964737}" type="slidenum">
              <a:rPr lang="en-CA" smtClean="0"/>
              <a:t>8</a:t>
            </a:fld>
            <a:endParaRPr lang="en-CA"/>
          </a:p>
        </p:txBody>
      </p:sp>
    </p:spTree>
    <p:extLst>
      <p:ext uri="{BB962C8B-B14F-4D97-AF65-F5344CB8AC3E}">
        <p14:creationId xmlns:p14="http://schemas.microsoft.com/office/powerpoint/2010/main" val="812253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sz="1200" dirty="0"/>
              <a:t>Who else might also be able to access this information? Governments? Threat actors?</a:t>
            </a:r>
          </a:p>
          <a:p>
            <a:endParaRPr lang="en-CA" sz="1200" dirty="0"/>
          </a:p>
          <a:p>
            <a:r>
              <a:rPr lang="en-CA" sz="1200" dirty="0"/>
              <a:t>Short case study – Social Media breach with country code and user verification. Low risk in Canada but different in a different country and context</a:t>
            </a:r>
          </a:p>
          <a:p>
            <a:endParaRPr lang="en-CA" sz="1200" dirty="0"/>
          </a:p>
          <a:p>
            <a:r>
              <a:rPr lang="en-CA" sz="1200" dirty="0"/>
              <a:t>Among others – tracking pixels, host based info</a:t>
            </a:r>
          </a:p>
        </p:txBody>
      </p:sp>
      <p:sp>
        <p:nvSpPr>
          <p:cNvPr id="4" name="Slide Number Placeholder 3"/>
          <p:cNvSpPr>
            <a:spLocks noGrp="1"/>
          </p:cNvSpPr>
          <p:nvPr>
            <p:ph type="sldNum" sz="quarter" idx="10"/>
          </p:nvPr>
        </p:nvSpPr>
        <p:spPr/>
        <p:txBody>
          <a:bodyPr/>
          <a:lstStyle/>
          <a:p>
            <a:fld id="{C6D073B1-7F9C-4B7C-8191-F4E373964737}" type="slidenum">
              <a:rPr lang="en-CA" smtClean="0"/>
              <a:t>9</a:t>
            </a:fld>
            <a:endParaRPr lang="en-CA"/>
          </a:p>
        </p:txBody>
      </p:sp>
    </p:spTree>
    <p:extLst>
      <p:ext uri="{BB962C8B-B14F-4D97-AF65-F5344CB8AC3E}">
        <p14:creationId xmlns:p14="http://schemas.microsoft.com/office/powerpoint/2010/main" val="2934383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16" name="Rectangle 15"/>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8" name="Subtitle 2"/>
          <p:cNvSpPr>
            <a:spLocks noGrp="1"/>
          </p:cNvSpPr>
          <p:nvPr>
            <p:ph type="subTitle" idx="1" hasCustomPrompt="1"/>
          </p:nvPr>
        </p:nvSpPr>
        <p:spPr>
          <a:xfrm>
            <a:off x="4495800" y="2038351"/>
            <a:ext cx="4248472" cy="1829544"/>
          </a:xfrm>
          <a:prstGeom prst="rect">
            <a:avLst/>
          </a:prstGeom>
        </p:spPr>
        <p:txBody>
          <a:bodyPr>
            <a:noAutofit/>
          </a:bodyPr>
          <a:lstStyle>
            <a:lvl1pPr marL="0" indent="0" algn="ctr">
              <a:buNone/>
              <a:defRPr sz="2400" b="1" i="0">
                <a:solidFill>
                  <a:srgbClr val="DFE1DF"/>
                </a:solidFill>
                <a:latin typeface="Rajdhani" panose="02000000000000000000" pitchFamily="2" charset="0"/>
                <a:cs typeface="Rajdhani" panose="02000000000000000000" pitchFamily="2" charset="0"/>
              </a:defRPr>
            </a:lvl1pPr>
            <a:lvl2pPr marL="457191" indent="0" algn="ctr">
              <a:buNone/>
              <a:defRPr>
                <a:solidFill>
                  <a:schemeClr val="tx1">
                    <a:tint val="75000"/>
                  </a:schemeClr>
                </a:solidFill>
              </a:defRPr>
            </a:lvl2pPr>
            <a:lvl3pPr marL="914382" indent="0" algn="ctr">
              <a:buNone/>
              <a:defRPr>
                <a:solidFill>
                  <a:schemeClr val="tx1">
                    <a:tint val="75000"/>
                  </a:schemeClr>
                </a:solidFill>
              </a:defRPr>
            </a:lvl3pPr>
            <a:lvl4pPr marL="1371573" indent="0" algn="ctr">
              <a:buNone/>
              <a:defRPr>
                <a:solidFill>
                  <a:schemeClr val="tx1">
                    <a:tint val="75000"/>
                  </a:schemeClr>
                </a:solidFill>
              </a:defRPr>
            </a:lvl4pPr>
            <a:lvl5pPr marL="1828764" indent="0" algn="ctr">
              <a:buNone/>
              <a:defRPr>
                <a:solidFill>
                  <a:schemeClr val="tx1">
                    <a:tint val="75000"/>
                  </a:schemeClr>
                </a:solidFill>
              </a:defRPr>
            </a:lvl5pPr>
            <a:lvl6pPr marL="2285955" indent="0" algn="ctr">
              <a:buNone/>
              <a:defRPr>
                <a:solidFill>
                  <a:schemeClr val="tx1">
                    <a:tint val="75000"/>
                  </a:schemeClr>
                </a:solidFill>
              </a:defRPr>
            </a:lvl6pPr>
            <a:lvl7pPr marL="2743146" indent="0" algn="ctr">
              <a:buNone/>
              <a:defRPr>
                <a:solidFill>
                  <a:schemeClr val="tx1">
                    <a:tint val="75000"/>
                  </a:schemeClr>
                </a:solidFill>
              </a:defRPr>
            </a:lvl7pPr>
            <a:lvl8pPr marL="3200336"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dirty="0"/>
              <a:t>CLICK TO EDIT MASTER SUBTITLE STYLE</a:t>
            </a:r>
            <a:endParaRPr lang="en-CA" dirty="0"/>
          </a:p>
        </p:txBody>
      </p:sp>
      <p:sp>
        <p:nvSpPr>
          <p:cNvPr id="11" name="TextBox 10"/>
          <p:cNvSpPr txBox="1"/>
          <p:nvPr/>
        </p:nvSpPr>
        <p:spPr>
          <a:xfrm>
            <a:off x="3657605" y="4876009"/>
            <a:ext cx="1828801" cy="169277"/>
          </a:xfrm>
          <a:prstGeom prst="rect">
            <a:avLst/>
          </a:prstGeom>
          <a:noFill/>
        </p:spPr>
        <p:txBody>
          <a:bodyPr wrap="square" lIns="0" tIns="0" rIns="0" bIns="0" rtlCol="0" anchor="b" anchorCtr="0">
            <a:noAutofit/>
          </a:bodyPr>
          <a:lstStyle/>
          <a:p>
            <a:pPr algn="ctr"/>
            <a:r>
              <a:rPr lang="en-CA" sz="700" b="1" dirty="0">
                <a:solidFill>
                  <a:schemeClr val="bg1"/>
                </a:solidFill>
                <a:latin typeface="Helvetica" pitchFamily="34" charset="0"/>
              </a:rPr>
              <a:t>CERRID #######</a:t>
            </a:r>
          </a:p>
        </p:txBody>
      </p:sp>
      <p:sp>
        <p:nvSpPr>
          <p:cNvPr id="12" name="TextBox 11"/>
          <p:cNvSpPr txBox="1"/>
          <p:nvPr/>
        </p:nvSpPr>
        <p:spPr>
          <a:xfrm>
            <a:off x="3657605" y="4731991"/>
            <a:ext cx="1828801" cy="169277"/>
          </a:xfrm>
          <a:prstGeom prst="rect">
            <a:avLst/>
          </a:prstGeom>
          <a:noFill/>
        </p:spPr>
        <p:txBody>
          <a:bodyPr wrap="square" lIns="0" tIns="0" rIns="0" bIns="0" rtlCol="0" anchor="b" anchorCtr="0">
            <a:noAutofit/>
          </a:bodyPr>
          <a:lstStyle/>
          <a:p>
            <a:pPr algn="ctr"/>
            <a:fld id="{35D626B2-6E6C-455B-A75E-0A26EDB1E798}" type="slidenum">
              <a:rPr lang="en-CA" sz="700" b="1" smtClean="0">
                <a:solidFill>
                  <a:schemeClr val="bg1"/>
                </a:solidFill>
                <a:latin typeface="Helvetica" pitchFamily="34" charset="0"/>
              </a:rPr>
              <a:t>‹#›</a:t>
            </a:fld>
            <a:endParaRPr lang="en-CA" sz="700" b="1" dirty="0">
              <a:solidFill>
                <a:schemeClr val="bg1"/>
              </a:solidFill>
              <a:latin typeface="Helvetica"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1" y="4872812"/>
            <a:ext cx="1648067" cy="162485"/>
          </a:xfrm>
          <a:prstGeom prst="rect">
            <a:avLst/>
          </a:prstGeom>
        </p:spPr>
      </p:pic>
      <p:sp>
        <p:nvSpPr>
          <p:cNvPr id="18" name="Rectangle 17"/>
          <p:cNvSpPr/>
          <p:nvPr userDrawn="1"/>
        </p:nvSpPr>
        <p:spPr>
          <a:xfrm>
            <a:off x="0" y="474116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24" name="Picture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55981" y="4324350"/>
            <a:ext cx="4511049" cy="304844"/>
          </a:xfrm>
          <a:prstGeom prst="rect">
            <a:avLst/>
          </a:prstGeom>
        </p:spPr>
      </p:pic>
      <p:pic>
        <p:nvPicPr>
          <p:cNvPr id="21" name="Picture 20">
            <a:extLst>
              <a:ext uri="{FF2B5EF4-FFF2-40B4-BE49-F238E27FC236}">
                <a16:creationId xmlns:a16="http://schemas.microsoft.com/office/drawing/2014/main" id="{4914C1DC-1DDF-4E4B-B433-093A4257C2F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2" name="Picture 21">
            <a:extLst>
              <a:ext uri="{FF2B5EF4-FFF2-40B4-BE49-F238E27FC236}">
                <a16:creationId xmlns:a16="http://schemas.microsoft.com/office/drawing/2014/main" id="{50E3C599-4A79-4020-AEC1-DD6C37D72E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9"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327782D5-30B6-4424-99FD-42166A19AA77}"/>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4107571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6" name="TextBox 5"/>
          <p:cNvSpPr txBox="1"/>
          <p:nvPr/>
        </p:nvSpPr>
        <p:spPr>
          <a:xfrm>
            <a:off x="3657604" y="4922755"/>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CERRID #######</a:t>
            </a:r>
          </a:p>
        </p:txBody>
      </p:sp>
      <p:sp>
        <p:nvSpPr>
          <p:cNvPr id="7" name="TextBox 6"/>
          <p:cNvSpPr txBox="1"/>
          <p:nvPr/>
        </p:nvSpPr>
        <p:spPr>
          <a:xfrm>
            <a:off x="3657604" y="4778737"/>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PAGE </a:t>
            </a:r>
            <a:fld id="{35D626B2-6E6C-455B-A75E-0A26EDB1E798}" type="slidenum">
              <a:rPr lang="en-CA" sz="720" smtClean="0">
                <a:solidFill>
                  <a:schemeClr val="bg1"/>
                </a:solidFill>
                <a:latin typeface="Helvetica" pitchFamily="34" charset="0"/>
              </a:rPr>
              <a:t>‹#›</a:t>
            </a:fld>
            <a:endParaRPr lang="en-CA" sz="72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0" y="4872811"/>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14" name="Text Placeholder 13">
            <a:extLst>
              <a:ext uri="{FF2B5EF4-FFF2-40B4-BE49-F238E27FC236}">
                <a16:creationId xmlns:a16="http://schemas.microsoft.com/office/drawing/2014/main" id="{E629BE1F-933C-43C5-AD06-52BCADF55DDA}"/>
              </a:ext>
            </a:extLst>
          </p:cNvPr>
          <p:cNvSpPr>
            <a:spLocks noGrp="1"/>
          </p:cNvSpPr>
          <p:nvPr>
            <p:ph type="body" sz="quarter" idx="10"/>
          </p:nvPr>
        </p:nvSpPr>
        <p:spPr>
          <a:xfrm>
            <a:off x="137160" y="4191930"/>
            <a:ext cx="8869680" cy="522440"/>
          </a:xfrm>
        </p:spPr>
        <p:txBody>
          <a:bodyPr anchor="b"/>
          <a:lstStyle>
            <a:lvl1pPr marL="0" indent="0">
              <a:buNone/>
              <a:defRPr sz="1260" i="1"/>
            </a:lvl1pPr>
          </a:lstStyle>
          <a:p>
            <a:pPr lvl="0"/>
            <a:r>
              <a:rPr lang="en-US" dirty="0"/>
              <a:t>Click to edit Master text styles</a:t>
            </a:r>
          </a:p>
        </p:txBody>
      </p:sp>
      <p:sp>
        <p:nvSpPr>
          <p:cNvPr id="15" name="TextBox 14">
            <a:extLst>
              <a:ext uri="{FF2B5EF4-FFF2-40B4-BE49-F238E27FC236}">
                <a16:creationId xmlns:a16="http://schemas.microsoft.com/office/drawing/2014/main" id="{3D07B130-D1DE-4A15-8983-900167F76F1D}"/>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6" name="Picture 15">
            <a:extLst>
              <a:ext uri="{FF2B5EF4-FFF2-40B4-BE49-F238E27FC236}">
                <a16:creationId xmlns:a16="http://schemas.microsoft.com/office/drawing/2014/main" id="{405A0D49-9D47-4FA4-A17C-441A074C42F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0" name="Picture 19">
            <a:extLst>
              <a:ext uri="{FF2B5EF4-FFF2-40B4-BE49-F238E27FC236}">
                <a16:creationId xmlns:a16="http://schemas.microsoft.com/office/drawing/2014/main" id="{472138DC-7600-41D6-894A-B08F6BC992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7"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A43D2FCE-8F6D-44AB-998C-9AB0596C5538}"/>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316824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Darkmode - Title and Content with graphics">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2"/>
            <a:ext cx="9144000" cy="5148071"/>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solidFill>
                  <a:srgbClr val="DFE1DF"/>
                </a:solidFill>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5" y="4922755"/>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5" y="4778737"/>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1" y="4872812"/>
            <a:ext cx="1648067" cy="162485"/>
          </a:xfrm>
          <a:prstGeom prst="rect">
            <a:avLst/>
          </a:prstGeom>
        </p:spPr>
      </p:pic>
      <p:sp>
        <p:nvSpPr>
          <p:cNvPr id="10" name="TextBox 9"/>
          <p:cNvSpPr txBox="1"/>
          <p:nvPr/>
        </p:nvSpPr>
        <p:spPr>
          <a:xfrm>
            <a:off x="173736" y="116632"/>
            <a:ext cx="8796530" cy="173736"/>
          </a:xfrm>
          <a:prstGeom prst="rect">
            <a:avLst/>
          </a:prstGeom>
          <a:noFill/>
        </p:spPr>
        <p:txBody>
          <a:bodyPr wrap="square" lIns="0" tIns="0" rIns="0" bIns="0" rtlCol="0">
            <a:noAutofit/>
          </a:bodyPr>
          <a:lstStyle/>
          <a:p>
            <a:pPr algn="r"/>
            <a:r>
              <a:rPr lang="en-CA" sz="900" b="1" i="1" dirty="0">
                <a:solidFill>
                  <a:schemeClr val="accent2"/>
                </a:solidFill>
                <a:latin typeface="Arial Narrow" panose="020B0606020202030204" pitchFamily="34" charset="0"/>
              </a:rPr>
              <a:t>CLASSIFICATION</a:t>
            </a:r>
          </a:p>
        </p:txBody>
      </p:sp>
      <p:pic>
        <p:nvPicPr>
          <p:cNvPr id="16" name="Picture 15">
            <a:extLst>
              <a:ext uri="{FF2B5EF4-FFF2-40B4-BE49-F238E27FC236}">
                <a16:creationId xmlns:a16="http://schemas.microsoft.com/office/drawing/2014/main" id="{F626914F-AEB4-4016-A7A3-0ACC0109581F}"/>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67" y="-4572"/>
            <a:ext cx="9144000" cy="5148072"/>
          </a:xfrm>
          <a:prstGeom prst="rect">
            <a:avLst/>
          </a:prstGeom>
        </p:spPr>
      </p:pic>
      <p:sp>
        <p:nvSpPr>
          <p:cNvPr id="12" name="Rectangle 11"/>
          <p:cNvSpPr/>
          <p:nvPr userDrawn="1"/>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8" name="TextBox 17">
            <a:extLst>
              <a:ext uri="{FF2B5EF4-FFF2-40B4-BE49-F238E27FC236}">
                <a16:creationId xmlns:a16="http://schemas.microsoft.com/office/drawing/2014/main" id="{FF6AFBF0-2E0E-4E1B-91C6-C89A992965A7}"/>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20" name="Picture 19">
            <a:extLst>
              <a:ext uri="{FF2B5EF4-FFF2-40B4-BE49-F238E27FC236}">
                <a16:creationId xmlns:a16="http://schemas.microsoft.com/office/drawing/2014/main" id="{C3861EA1-D204-432D-A103-ED12ECCE7CB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1" name="Picture 20">
            <a:extLst>
              <a:ext uri="{FF2B5EF4-FFF2-40B4-BE49-F238E27FC236}">
                <a16:creationId xmlns:a16="http://schemas.microsoft.com/office/drawing/2014/main" id="{BDB0AA8C-70D6-47FC-9F00-AC9DBC80F2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Tree>
    <p:extLst>
      <p:ext uri="{BB962C8B-B14F-4D97-AF65-F5344CB8AC3E}">
        <p14:creationId xmlns:p14="http://schemas.microsoft.com/office/powerpoint/2010/main" val="3640557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Darkmode - 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2"/>
            <a:ext cx="9144000" cy="5148071"/>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solidFill>
                  <a:srgbClr val="DFE1DF"/>
                </a:solidFill>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5" y="4922755"/>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5" y="4778737"/>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1" y="4872812"/>
            <a:ext cx="1648067" cy="162485"/>
          </a:xfrm>
          <a:prstGeom prst="rect">
            <a:avLst/>
          </a:prstGeom>
        </p:spPr>
      </p:pic>
      <p:sp>
        <p:nvSpPr>
          <p:cNvPr id="12" name="Rectangle 11"/>
          <p:cNvSpPr/>
          <p:nvPr userDrawn="1"/>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6" name="TextBox 15">
            <a:extLst>
              <a:ext uri="{FF2B5EF4-FFF2-40B4-BE49-F238E27FC236}">
                <a16:creationId xmlns:a16="http://schemas.microsoft.com/office/drawing/2014/main" id="{E031320B-AA24-47D3-BFE8-9D521B726AAA}"/>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8" name="Picture 17">
            <a:extLst>
              <a:ext uri="{FF2B5EF4-FFF2-40B4-BE49-F238E27FC236}">
                <a16:creationId xmlns:a16="http://schemas.microsoft.com/office/drawing/2014/main" id="{C960A437-BA87-43EF-A526-D12DC3C663B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0" name="Picture 19">
            <a:extLst>
              <a:ext uri="{FF2B5EF4-FFF2-40B4-BE49-F238E27FC236}">
                <a16:creationId xmlns:a16="http://schemas.microsoft.com/office/drawing/2014/main" id="{2A6282F9-363F-43F6-AF98-C31B48162D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5"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41DD4D42-515D-4E13-9C14-262B938B8C6C}"/>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2170564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mode - Title, Content and Not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2"/>
            <a:ext cx="9144000" cy="5148071"/>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solidFill>
                  <a:srgbClr val="DFE1DF"/>
                </a:solidFill>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1532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5" y="4922755"/>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5" y="4778737"/>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1" y="4872812"/>
            <a:ext cx="1648067" cy="162485"/>
          </a:xfrm>
          <a:prstGeom prst="rect">
            <a:avLst/>
          </a:prstGeom>
        </p:spPr>
      </p:pic>
      <p:sp>
        <p:nvSpPr>
          <p:cNvPr id="12" name="Rectangle 11"/>
          <p:cNvSpPr/>
          <p:nvPr userDrawn="1"/>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6" name="Text Placeholder 13">
            <a:extLst>
              <a:ext uri="{FF2B5EF4-FFF2-40B4-BE49-F238E27FC236}">
                <a16:creationId xmlns:a16="http://schemas.microsoft.com/office/drawing/2014/main" id="{A01AAA14-8DFA-4ABB-90C0-B60F086C6FB1}"/>
              </a:ext>
            </a:extLst>
          </p:cNvPr>
          <p:cNvSpPr>
            <a:spLocks noGrp="1"/>
          </p:cNvSpPr>
          <p:nvPr>
            <p:ph type="body" sz="quarter" idx="10"/>
          </p:nvPr>
        </p:nvSpPr>
        <p:spPr>
          <a:xfrm>
            <a:off x="137160" y="4191930"/>
            <a:ext cx="8869680" cy="522440"/>
          </a:xfrm>
        </p:spPr>
        <p:txBody>
          <a:bodyPr anchor="b"/>
          <a:lstStyle>
            <a:lvl1pPr marL="0" indent="0">
              <a:buNone/>
              <a:defRPr sz="1260" i="1">
                <a:solidFill>
                  <a:schemeClr val="bg1"/>
                </a:solidFill>
              </a:defRPr>
            </a:lvl1pPr>
          </a:lstStyle>
          <a:p>
            <a:pPr lvl="0"/>
            <a:r>
              <a:rPr lang="en-US" dirty="0"/>
              <a:t>Click to edit Master text styles</a:t>
            </a:r>
          </a:p>
        </p:txBody>
      </p:sp>
      <p:sp>
        <p:nvSpPr>
          <p:cNvPr id="18" name="TextBox 17">
            <a:extLst>
              <a:ext uri="{FF2B5EF4-FFF2-40B4-BE49-F238E27FC236}">
                <a16:creationId xmlns:a16="http://schemas.microsoft.com/office/drawing/2014/main" id="{374B0E9C-7837-49AF-BF59-E4DF9E2E7AA0}"/>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20" name="Picture 19">
            <a:extLst>
              <a:ext uri="{FF2B5EF4-FFF2-40B4-BE49-F238E27FC236}">
                <a16:creationId xmlns:a16="http://schemas.microsoft.com/office/drawing/2014/main" id="{23AB9129-48AB-49D8-BB9B-4256C100A39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1" name="Picture 20">
            <a:extLst>
              <a:ext uri="{FF2B5EF4-FFF2-40B4-BE49-F238E27FC236}">
                <a16:creationId xmlns:a16="http://schemas.microsoft.com/office/drawing/2014/main" id="{03FEB0D5-DC16-453E-905A-C17158B5B0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7"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1731DB86-6980-486C-9D9C-E46133CDE469}"/>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111150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ith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12849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grpSp>
        <p:nvGrpSpPr>
          <p:cNvPr id="6" name="Group 5">
            <a:extLst>
              <a:ext uri="{FF2B5EF4-FFF2-40B4-BE49-F238E27FC236}">
                <a16:creationId xmlns:a16="http://schemas.microsoft.com/office/drawing/2014/main" id="{0932DA48-1DD8-4175-9CAF-9CDAAB73C9A7}"/>
              </a:ext>
            </a:extLst>
          </p:cNvPr>
          <p:cNvGrpSpPr/>
          <p:nvPr userDrawn="1"/>
        </p:nvGrpSpPr>
        <p:grpSpPr>
          <a:xfrm>
            <a:off x="7380312" y="2931790"/>
            <a:ext cx="1591334" cy="1591334"/>
            <a:chOff x="7450578" y="2879262"/>
            <a:chExt cx="1591334" cy="1591334"/>
          </a:xfrm>
        </p:grpSpPr>
        <p:pic>
          <p:nvPicPr>
            <p:cNvPr id="7" name="Picture 6" descr="Icon&#10;&#10;Description automatically generated">
              <a:extLst>
                <a:ext uri="{FF2B5EF4-FFF2-40B4-BE49-F238E27FC236}">
                  <a16:creationId xmlns:a16="http://schemas.microsoft.com/office/drawing/2014/main" id="{01C4DF71-CB70-4FA1-BAF0-746C81E254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7256" y="3265940"/>
              <a:ext cx="817978" cy="817978"/>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1D94C830-D1DF-4964-9CF6-98E1BF30859F}"/>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450578" y="2879262"/>
              <a:ext cx="1591334" cy="1591334"/>
            </a:xfrm>
            <a:prstGeom prst="rect">
              <a:avLst/>
            </a:prstGeom>
          </p:spPr>
        </p:pic>
      </p:grpSp>
    </p:spTree>
    <p:extLst>
      <p:ext uri="{BB962C8B-B14F-4D97-AF65-F5344CB8AC3E}">
        <p14:creationId xmlns:p14="http://schemas.microsoft.com/office/powerpoint/2010/main" val="118598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5" y="4922755"/>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5" y="4778737"/>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1" y="4872812"/>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6" name="TextBox 15">
            <a:extLst>
              <a:ext uri="{FF2B5EF4-FFF2-40B4-BE49-F238E27FC236}">
                <a16:creationId xmlns:a16="http://schemas.microsoft.com/office/drawing/2014/main" id="{9DBE0484-1951-40AC-A58E-F33BFEDEA93B}"/>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8" name="Picture 17">
            <a:extLst>
              <a:ext uri="{FF2B5EF4-FFF2-40B4-BE49-F238E27FC236}">
                <a16:creationId xmlns:a16="http://schemas.microsoft.com/office/drawing/2014/main" id="{FD35E9C4-B4C5-431E-B48B-6A387F15FF1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0" name="Picture 19">
            <a:extLst>
              <a:ext uri="{FF2B5EF4-FFF2-40B4-BE49-F238E27FC236}">
                <a16:creationId xmlns:a16="http://schemas.microsoft.com/office/drawing/2014/main" id="{BFF716D5-5ED4-4D41-A42F-A2F92CE9CE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5"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D484C332-33A1-4568-B30F-FD07CEAE2752}"/>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2791209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Not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2383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6" name="TextBox 5"/>
          <p:cNvSpPr txBox="1"/>
          <p:nvPr/>
        </p:nvSpPr>
        <p:spPr>
          <a:xfrm>
            <a:off x="3657604" y="4922755"/>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CERRID #######</a:t>
            </a:r>
          </a:p>
        </p:txBody>
      </p:sp>
      <p:sp>
        <p:nvSpPr>
          <p:cNvPr id="7" name="TextBox 6"/>
          <p:cNvSpPr txBox="1"/>
          <p:nvPr/>
        </p:nvSpPr>
        <p:spPr>
          <a:xfrm>
            <a:off x="3657604" y="4778737"/>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PAGE </a:t>
            </a:r>
            <a:fld id="{35D626B2-6E6C-455B-A75E-0A26EDB1E798}" type="slidenum">
              <a:rPr lang="en-CA" sz="720" smtClean="0">
                <a:solidFill>
                  <a:schemeClr val="bg1"/>
                </a:solidFill>
                <a:latin typeface="Helvetica" pitchFamily="34" charset="0"/>
              </a:rPr>
              <a:t>‹#›</a:t>
            </a:fld>
            <a:endParaRPr lang="en-CA" sz="72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0" y="4872811"/>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14" name="Text Placeholder 13">
            <a:extLst>
              <a:ext uri="{FF2B5EF4-FFF2-40B4-BE49-F238E27FC236}">
                <a16:creationId xmlns:a16="http://schemas.microsoft.com/office/drawing/2014/main" id="{E629BE1F-933C-43C5-AD06-52BCADF55DDA}"/>
              </a:ext>
            </a:extLst>
          </p:cNvPr>
          <p:cNvSpPr>
            <a:spLocks noGrp="1"/>
          </p:cNvSpPr>
          <p:nvPr>
            <p:ph type="body" sz="quarter" idx="10"/>
          </p:nvPr>
        </p:nvSpPr>
        <p:spPr>
          <a:xfrm>
            <a:off x="137160" y="4191930"/>
            <a:ext cx="8869680" cy="522440"/>
          </a:xfrm>
        </p:spPr>
        <p:txBody>
          <a:bodyPr anchor="b"/>
          <a:lstStyle>
            <a:lvl1pPr marL="0" indent="0">
              <a:buNone/>
              <a:defRPr sz="1260" i="1"/>
            </a:lvl1pPr>
          </a:lstStyle>
          <a:p>
            <a:pPr lvl="0"/>
            <a:r>
              <a:rPr lang="en-US" dirty="0"/>
              <a:t>Click to edit Master text styles</a:t>
            </a:r>
          </a:p>
        </p:txBody>
      </p:sp>
      <p:sp>
        <p:nvSpPr>
          <p:cNvPr id="16" name="TextBox 15">
            <a:extLst>
              <a:ext uri="{FF2B5EF4-FFF2-40B4-BE49-F238E27FC236}">
                <a16:creationId xmlns:a16="http://schemas.microsoft.com/office/drawing/2014/main" id="{24515EE4-273D-4EB3-B1D1-1B27DD7FF0FC}"/>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20" name="Picture 19">
            <a:extLst>
              <a:ext uri="{FF2B5EF4-FFF2-40B4-BE49-F238E27FC236}">
                <a16:creationId xmlns:a16="http://schemas.microsoft.com/office/drawing/2014/main" id="{FE0A1277-A056-43A6-83A7-C2DAB1D6755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1" name="Picture 20">
            <a:extLst>
              <a:ext uri="{FF2B5EF4-FFF2-40B4-BE49-F238E27FC236}">
                <a16:creationId xmlns:a16="http://schemas.microsoft.com/office/drawing/2014/main" id="{F1917CA6-2673-458B-9B1C-F05B64CF32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7"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B4C87A3A-06E5-43E7-8F90-100467E45539}"/>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4016938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Activit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2383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6" name="TextBox 5"/>
          <p:cNvSpPr txBox="1"/>
          <p:nvPr/>
        </p:nvSpPr>
        <p:spPr>
          <a:xfrm>
            <a:off x="3657604" y="4922755"/>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CERRID #######</a:t>
            </a:r>
          </a:p>
        </p:txBody>
      </p:sp>
      <p:sp>
        <p:nvSpPr>
          <p:cNvPr id="7" name="TextBox 6"/>
          <p:cNvSpPr txBox="1"/>
          <p:nvPr/>
        </p:nvSpPr>
        <p:spPr>
          <a:xfrm>
            <a:off x="3657604" y="4778737"/>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PAGE </a:t>
            </a:r>
            <a:fld id="{35D626B2-6E6C-455B-A75E-0A26EDB1E798}" type="slidenum">
              <a:rPr lang="en-CA" sz="720" smtClean="0">
                <a:solidFill>
                  <a:schemeClr val="bg1"/>
                </a:solidFill>
                <a:latin typeface="Helvetica" pitchFamily="34" charset="0"/>
              </a:rPr>
              <a:t>‹#›</a:t>
            </a:fld>
            <a:endParaRPr lang="en-CA" sz="72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0" y="4872811"/>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14" name="Text Placeholder 13">
            <a:extLst>
              <a:ext uri="{FF2B5EF4-FFF2-40B4-BE49-F238E27FC236}">
                <a16:creationId xmlns:a16="http://schemas.microsoft.com/office/drawing/2014/main" id="{E629BE1F-933C-43C5-AD06-52BCADF55DDA}"/>
              </a:ext>
            </a:extLst>
          </p:cNvPr>
          <p:cNvSpPr>
            <a:spLocks noGrp="1"/>
          </p:cNvSpPr>
          <p:nvPr>
            <p:ph type="body" sz="quarter" idx="10"/>
          </p:nvPr>
        </p:nvSpPr>
        <p:spPr>
          <a:xfrm>
            <a:off x="137160" y="4191930"/>
            <a:ext cx="8869680" cy="522440"/>
          </a:xfrm>
        </p:spPr>
        <p:txBody>
          <a:bodyPr anchor="b"/>
          <a:lstStyle>
            <a:lvl1pPr marL="0" indent="0">
              <a:buNone/>
              <a:defRPr sz="1260" i="1"/>
            </a:lvl1pPr>
          </a:lstStyle>
          <a:p>
            <a:pPr lvl="0"/>
            <a:r>
              <a:rPr lang="en-US" dirty="0"/>
              <a:t>Click to edit Master text styles</a:t>
            </a:r>
          </a:p>
        </p:txBody>
      </p:sp>
      <p:pic>
        <p:nvPicPr>
          <p:cNvPr id="16" name="Picture 15" descr="Icon&#10;&#10;Description automatically generated">
            <a:extLst>
              <a:ext uri="{FF2B5EF4-FFF2-40B4-BE49-F238E27FC236}">
                <a16:creationId xmlns:a16="http://schemas.microsoft.com/office/drawing/2014/main" id="{DA057100-AE6D-4A59-8178-35466F56AFD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7158" y="131972"/>
            <a:ext cx="612068" cy="622704"/>
          </a:xfrm>
          <a:prstGeom prst="rect">
            <a:avLst/>
          </a:prstGeom>
        </p:spPr>
      </p:pic>
      <p:sp>
        <p:nvSpPr>
          <p:cNvPr id="20" name="TextBox 19">
            <a:extLst>
              <a:ext uri="{FF2B5EF4-FFF2-40B4-BE49-F238E27FC236}">
                <a16:creationId xmlns:a16="http://schemas.microsoft.com/office/drawing/2014/main" id="{E0AF4F5B-5325-4D55-8D61-44080B2DED15}"/>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21" name="Picture 20">
            <a:extLst>
              <a:ext uri="{FF2B5EF4-FFF2-40B4-BE49-F238E27FC236}">
                <a16:creationId xmlns:a16="http://schemas.microsoft.com/office/drawing/2014/main" id="{FA30CCAB-6E17-4584-91ED-BEEB582B287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2" name="Picture 21">
            <a:extLst>
              <a:ext uri="{FF2B5EF4-FFF2-40B4-BE49-F238E27FC236}">
                <a16:creationId xmlns:a16="http://schemas.microsoft.com/office/drawing/2014/main" id="{FAB3FAE1-EF69-43C7-A3D9-CBF21287CF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7"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6A16B936-AE1B-46D2-AD4A-D4AF9A33F060}"/>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2432920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2383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6" name="TextBox 5"/>
          <p:cNvSpPr txBox="1"/>
          <p:nvPr/>
        </p:nvSpPr>
        <p:spPr>
          <a:xfrm>
            <a:off x="3657604" y="4922755"/>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CERRID #######</a:t>
            </a:r>
          </a:p>
        </p:txBody>
      </p:sp>
      <p:sp>
        <p:nvSpPr>
          <p:cNvPr id="7" name="TextBox 6"/>
          <p:cNvSpPr txBox="1"/>
          <p:nvPr/>
        </p:nvSpPr>
        <p:spPr>
          <a:xfrm>
            <a:off x="3657604" y="4778737"/>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PAGE </a:t>
            </a:r>
            <a:fld id="{35D626B2-6E6C-455B-A75E-0A26EDB1E798}" type="slidenum">
              <a:rPr lang="en-CA" sz="720" smtClean="0">
                <a:solidFill>
                  <a:schemeClr val="bg1"/>
                </a:solidFill>
                <a:latin typeface="Helvetica" pitchFamily="34" charset="0"/>
              </a:rPr>
              <a:t>‹#›</a:t>
            </a:fld>
            <a:endParaRPr lang="en-CA" sz="72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0" y="4872811"/>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14" name="Text Placeholder 13">
            <a:extLst>
              <a:ext uri="{FF2B5EF4-FFF2-40B4-BE49-F238E27FC236}">
                <a16:creationId xmlns:a16="http://schemas.microsoft.com/office/drawing/2014/main" id="{E629BE1F-933C-43C5-AD06-52BCADF55DDA}"/>
              </a:ext>
            </a:extLst>
          </p:cNvPr>
          <p:cNvSpPr>
            <a:spLocks noGrp="1"/>
          </p:cNvSpPr>
          <p:nvPr>
            <p:ph type="body" sz="quarter" idx="10"/>
          </p:nvPr>
        </p:nvSpPr>
        <p:spPr>
          <a:xfrm>
            <a:off x="137160" y="4191930"/>
            <a:ext cx="8869680" cy="522440"/>
          </a:xfrm>
        </p:spPr>
        <p:txBody>
          <a:bodyPr anchor="b"/>
          <a:lstStyle>
            <a:lvl1pPr marL="0" indent="0">
              <a:buNone/>
              <a:defRPr sz="1260" i="1"/>
            </a:lvl1pPr>
          </a:lstStyle>
          <a:p>
            <a:pPr lvl="0"/>
            <a:r>
              <a:rPr lang="en-US" dirty="0"/>
              <a:t>Click to edit Master text styles</a:t>
            </a:r>
          </a:p>
        </p:txBody>
      </p:sp>
      <p:pic>
        <p:nvPicPr>
          <p:cNvPr id="16" name="Picture 15">
            <a:extLst>
              <a:ext uri="{FF2B5EF4-FFF2-40B4-BE49-F238E27FC236}">
                <a16:creationId xmlns:a16="http://schemas.microsoft.com/office/drawing/2014/main" id="{DA057100-AE6D-4A59-8178-35466F56AFD8}"/>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37158" y="138935"/>
            <a:ext cx="612068" cy="608777"/>
          </a:xfrm>
          <a:prstGeom prst="rect">
            <a:avLst/>
          </a:prstGeom>
        </p:spPr>
      </p:pic>
      <p:sp>
        <p:nvSpPr>
          <p:cNvPr id="20" name="TextBox 19">
            <a:extLst>
              <a:ext uri="{FF2B5EF4-FFF2-40B4-BE49-F238E27FC236}">
                <a16:creationId xmlns:a16="http://schemas.microsoft.com/office/drawing/2014/main" id="{67D098DB-17B8-4702-BA25-833EB47C4B09}"/>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21" name="Picture 20">
            <a:extLst>
              <a:ext uri="{FF2B5EF4-FFF2-40B4-BE49-F238E27FC236}">
                <a16:creationId xmlns:a16="http://schemas.microsoft.com/office/drawing/2014/main" id="{9F5891D2-61ED-4051-AC45-3B021B13702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2" name="Picture 21">
            <a:extLst>
              <a:ext uri="{FF2B5EF4-FFF2-40B4-BE49-F238E27FC236}">
                <a16:creationId xmlns:a16="http://schemas.microsoft.com/office/drawing/2014/main" id="{C0670B54-CF07-4851-8321-035FCBAF0D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7"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65F21D41-C25D-419B-9FB9-15CC84E66643}"/>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1890506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TP">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2383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6" name="TextBox 5"/>
          <p:cNvSpPr txBox="1"/>
          <p:nvPr/>
        </p:nvSpPr>
        <p:spPr>
          <a:xfrm>
            <a:off x="3657604" y="4922755"/>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CERRID #######</a:t>
            </a:r>
          </a:p>
        </p:txBody>
      </p:sp>
      <p:sp>
        <p:nvSpPr>
          <p:cNvPr id="7" name="TextBox 6"/>
          <p:cNvSpPr txBox="1"/>
          <p:nvPr/>
        </p:nvSpPr>
        <p:spPr>
          <a:xfrm>
            <a:off x="3657604" y="4778737"/>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PAGE </a:t>
            </a:r>
            <a:fld id="{35D626B2-6E6C-455B-A75E-0A26EDB1E798}" type="slidenum">
              <a:rPr lang="en-CA" sz="720" smtClean="0">
                <a:solidFill>
                  <a:schemeClr val="bg1"/>
                </a:solidFill>
                <a:latin typeface="Helvetica" pitchFamily="34" charset="0"/>
              </a:rPr>
              <a:t>‹#›</a:t>
            </a:fld>
            <a:endParaRPr lang="en-CA" sz="72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0" y="4872811"/>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14" name="Text Placeholder 13">
            <a:extLst>
              <a:ext uri="{FF2B5EF4-FFF2-40B4-BE49-F238E27FC236}">
                <a16:creationId xmlns:a16="http://schemas.microsoft.com/office/drawing/2014/main" id="{E629BE1F-933C-43C5-AD06-52BCADF55DDA}"/>
              </a:ext>
            </a:extLst>
          </p:cNvPr>
          <p:cNvSpPr>
            <a:spLocks noGrp="1"/>
          </p:cNvSpPr>
          <p:nvPr>
            <p:ph type="body" sz="quarter" idx="10"/>
          </p:nvPr>
        </p:nvSpPr>
        <p:spPr>
          <a:xfrm>
            <a:off x="137160" y="4191930"/>
            <a:ext cx="8869680" cy="522440"/>
          </a:xfrm>
        </p:spPr>
        <p:txBody>
          <a:bodyPr anchor="b"/>
          <a:lstStyle>
            <a:lvl1pPr marL="0" indent="0">
              <a:buNone/>
              <a:defRPr sz="1260" i="1"/>
            </a:lvl1pPr>
          </a:lstStyle>
          <a:p>
            <a:pPr lvl="0"/>
            <a:r>
              <a:rPr lang="en-US" dirty="0"/>
              <a:t>Click to edit Master text styles</a:t>
            </a:r>
          </a:p>
        </p:txBody>
      </p:sp>
      <p:pic>
        <p:nvPicPr>
          <p:cNvPr id="16" name="Picture 15">
            <a:extLst>
              <a:ext uri="{FF2B5EF4-FFF2-40B4-BE49-F238E27FC236}">
                <a16:creationId xmlns:a16="http://schemas.microsoft.com/office/drawing/2014/main" id="{DA057100-AE6D-4A59-8178-35466F56AFD8}"/>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38803" y="138935"/>
            <a:ext cx="608777" cy="608777"/>
          </a:xfrm>
          <a:prstGeom prst="rect">
            <a:avLst/>
          </a:prstGeom>
        </p:spPr>
      </p:pic>
      <p:sp>
        <p:nvSpPr>
          <p:cNvPr id="20" name="TextBox 19">
            <a:extLst>
              <a:ext uri="{FF2B5EF4-FFF2-40B4-BE49-F238E27FC236}">
                <a16:creationId xmlns:a16="http://schemas.microsoft.com/office/drawing/2014/main" id="{3AF2D1B9-53C9-40D9-8829-9810FC04A3F5}"/>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21" name="Picture 20">
            <a:extLst>
              <a:ext uri="{FF2B5EF4-FFF2-40B4-BE49-F238E27FC236}">
                <a16:creationId xmlns:a16="http://schemas.microsoft.com/office/drawing/2014/main" id="{760DF4C5-02CB-4DAD-8258-896C2813B06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2" name="Picture 21">
            <a:extLst>
              <a:ext uri="{FF2B5EF4-FFF2-40B4-BE49-F238E27FC236}">
                <a16:creationId xmlns:a16="http://schemas.microsoft.com/office/drawing/2014/main" id="{12A85CE7-797B-49D1-B5C3-E964E42EA69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7"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2EEF700A-6AC4-4791-8BF2-3B3127736426}"/>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177819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6" name="TextBox 5"/>
          <p:cNvSpPr txBox="1"/>
          <p:nvPr/>
        </p:nvSpPr>
        <p:spPr>
          <a:xfrm>
            <a:off x="3657604" y="4922755"/>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CERRID #######</a:t>
            </a:r>
          </a:p>
        </p:txBody>
      </p:sp>
      <p:sp>
        <p:nvSpPr>
          <p:cNvPr id="7" name="TextBox 6"/>
          <p:cNvSpPr txBox="1"/>
          <p:nvPr/>
        </p:nvSpPr>
        <p:spPr>
          <a:xfrm>
            <a:off x="3657604" y="4778737"/>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PAGE </a:t>
            </a:r>
            <a:fld id="{35D626B2-6E6C-455B-A75E-0A26EDB1E798}" type="slidenum">
              <a:rPr lang="en-CA" sz="720" smtClean="0">
                <a:solidFill>
                  <a:schemeClr val="bg1"/>
                </a:solidFill>
                <a:latin typeface="Helvetica" pitchFamily="34" charset="0"/>
              </a:rPr>
              <a:t>‹#›</a:t>
            </a:fld>
            <a:endParaRPr lang="en-CA" sz="72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0" y="4872811"/>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14" name="Text Placeholder 13">
            <a:extLst>
              <a:ext uri="{FF2B5EF4-FFF2-40B4-BE49-F238E27FC236}">
                <a16:creationId xmlns:a16="http://schemas.microsoft.com/office/drawing/2014/main" id="{E629BE1F-933C-43C5-AD06-52BCADF55DDA}"/>
              </a:ext>
            </a:extLst>
          </p:cNvPr>
          <p:cNvSpPr>
            <a:spLocks noGrp="1"/>
          </p:cNvSpPr>
          <p:nvPr>
            <p:ph type="body" sz="quarter" idx="10"/>
          </p:nvPr>
        </p:nvSpPr>
        <p:spPr>
          <a:xfrm>
            <a:off x="137160" y="4191930"/>
            <a:ext cx="8869680" cy="522440"/>
          </a:xfrm>
        </p:spPr>
        <p:txBody>
          <a:bodyPr anchor="b"/>
          <a:lstStyle>
            <a:lvl1pPr marL="0" indent="0">
              <a:buNone/>
              <a:defRPr sz="1260" i="1"/>
            </a:lvl1pPr>
          </a:lstStyle>
          <a:p>
            <a:pPr lvl="0"/>
            <a:r>
              <a:rPr lang="en-US" dirty="0"/>
              <a:t>Click to edit Master text styles</a:t>
            </a:r>
          </a:p>
        </p:txBody>
      </p:sp>
      <p:sp>
        <p:nvSpPr>
          <p:cNvPr id="15" name="TextBox 14">
            <a:extLst>
              <a:ext uri="{FF2B5EF4-FFF2-40B4-BE49-F238E27FC236}">
                <a16:creationId xmlns:a16="http://schemas.microsoft.com/office/drawing/2014/main" id="{8EB7BAFC-FFD3-40E1-A56A-6BF12C5219BE}"/>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6" name="Picture 15">
            <a:extLst>
              <a:ext uri="{FF2B5EF4-FFF2-40B4-BE49-F238E27FC236}">
                <a16:creationId xmlns:a16="http://schemas.microsoft.com/office/drawing/2014/main" id="{655A6AFB-6C9D-4863-A33A-414B370E985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0" name="Picture 19">
            <a:extLst>
              <a:ext uri="{FF2B5EF4-FFF2-40B4-BE49-F238E27FC236}">
                <a16:creationId xmlns:a16="http://schemas.microsoft.com/office/drawing/2014/main" id="{2DB68787-266B-43F8-A996-C2F91A178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7"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4C78ED0C-4432-437F-84A5-F42B3FFE40EF}"/>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226513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11" name="Title Placeholder 1"/>
          <p:cNvSpPr>
            <a:spLocks noGrp="1"/>
          </p:cNvSpPr>
          <p:nvPr>
            <p:ph type="title"/>
          </p:nvPr>
        </p:nvSpPr>
        <p:spPr>
          <a:xfrm>
            <a:off x="137160" y="256401"/>
            <a:ext cx="8869680" cy="365760"/>
          </a:xfrm>
          <a:prstGeom prst="rect">
            <a:avLst/>
          </a:prstGeom>
        </p:spPr>
        <p:txBody>
          <a:bodyPr vert="horz" lIns="91440" tIns="0" rIns="91440" bIns="0" rtlCol="0" anchor="t" anchorCtr="0">
            <a:noAutofit/>
          </a:bodyPr>
          <a:lstStyle/>
          <a:p>
            <a:r>
              <a:rPr lang="en-US" dirty="0"/>
              <a:t>Click to edit Master title style</a:t>
            </a:r>
            <a:endParaRPr lang="en-CA" dirty="0"/>
          </a:p>
        </p:txBody>
      </p:sp>
      <p:sp>
        <p:nvSpPr>
          <p:cNvPr id="12" name="Text Placeholder 2"/>
          <p:cNvSpPr>
            <a:spLocks noGrp="1"/>
          </p:cNvSpPr>
          <p:nvPr>
            <p:ph type="body" idx="1"/>
          </p:nvPr>
        </p:nvSpPr>
        <p:spPr>
          <a:xfrm>
            <a:off x="137160" y="771550"/>
            <a:ext cx="8869680" cy="38884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3" name="Rectangle 12"/>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4" name="TextBox 13"/>
          <p:cNvSpPr txBox="1"/>
          <p:nvPr/>
        </p:nvSpPr>
        <p:spPr>
          <a:xfrm>
            <a:off x="3657603" y="4922755"/>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16" name="TextBox 15"/>
          <p:cNvSpPr txBox="1"/>
          <p:nvPr/>
        </p:nvSpPr>
        <p:spPr>
          <a:xfrm>
            <a:off x="3657603" y="4778737"/>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18" name="Picture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3737" y="4872811"/>
            <a:ext cx="1648067" cy="162485"/>
          </a:xfrm>
          <a:prstGeom prst="rect">
            <a:avLst/>
          </a:prstGeom>
        </p:spPr>
      </p:pic>
      <p:sp>
        <p:nvSpPr>
          <p:cNvPr id="17" name="Rectangle 16"/>
          <p:cNvSpPr/>
          <p:nvPr/>
        </p:nvSpPr>
        <p:spPr>
          <a:xfrm>
            <a:off x="1" y="4747055"/>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7" name="TextBox 26"/>
          <p:cNvSpPr txBox="1"/>
          <p:nvPr/>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9" name="Picture 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15" name="Picture 14">
            <a:extLst>
              <a:ext uri="{FF2B5EF4-FFF2-40B4-BE49-F238E27FC236}">
                <a16:creationId xmlns:a16="http://schemas.microsoft.com/office/drawing/2014/main" id="{C643B54D-2DF3-42E5-8FFE-850B44B59C68}"/>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3"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6696F3FC-8B42-496E-89CC-E53DA089FBA5}"/>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1869473058"/>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15" r:id="rId3"/>
    <p:sldLayoutId id="2147483804" r:id="rId4"/>
    <p:sldLayoutId id="2147483807" r:id="rId5"/>
    <p:sldLayoutId id="2147483810" r:id="rId6"/>
    <p:sldLayoutId id="2147483811" r:id="rId7"/>
    <p:sldLayoutId id="2147483812" r:id="rId8"/>
    <p:sldLayoutId id="2147483808" r:id="rId9"/>
    <p:sldLayoutId id="2147483809" r:id="rId10"/>
    <p:sldLayoutId id="2147483813" r:id="rId11"/>
    <p:sldLayoutId id="2147483806" r:id="rId12"/>
    <p:sldLayoutId id="2147483814" r:id="rId13"/>
  </p:sldLayoutIdLst>
  <p:txStyles>
    <p:titleStyle>
      <a:lvl1pPr algn="ctr" defTabSz="914382" rtl="0" eaLnBrk="1" latinLnBrk="0" hangingPunct="1">
        <a:spcBef>
          <a:spcPct val="0"/>
        </a:spcBef>
        <a:buNone/>
        <a:defRPr sz="2800" b="1" kern="1200">
          <a:solidFill>
            <a:srgbClr val="1F2A44"/>
          </a:solidFill>
          <a:latin typeface="Rajdhani" panose="02000000000000000000" pitchFamily="2" charset="0"/>
          <a:ea typeface="+mj-ea"/>
          <a:cs typeface="Rajdhani" panose="02000000000000000000" pitchFamily="2" charset="0"/>
        </a:defRPr>
      </a:lvl1pPr>
    </p:titleStyle>
    <p:bodyStyle>
      <a:lvl1pPr marL="342893" indent="-342893" algn="l" defTabSz="914382" rtl="0" eaLnBrk="1" latinLnBrk="0" hangingPunct="1">
        <a:spcBef>
          <a:spcPct val="20000"/>
        </a:spcBef>
        <a:buClr>
          <a:srgbClr val="DE4B20"/>
        </a:buClr>
        <a:buSzPct val="75000"/>
        <a:buFont typeface="Wingdings" panose="05000000000000000000" pitchFamily="2" charset="2"/>
        <a:buChar char=""/>
        <a:defRPr sz="2400" kern="1200">
          <a:solidFill>
            <a:srgbClr val="1F2A44"/>
          </a:solidFill>
          <a:latin typeface="Roboto Condensed" panose="02000000000000000000" pitchFamily="2" charset="0"/>
          <a:ea typeface="Roboto Condensed" panose="02000000000000000000" pitchFamily="2" charset="0"/>
          <a:cs typeface="+mn-cs"/>
        </a:defRPr>
      </a:lvl1pPr>
      <a:lvl2pPr marL="742936" indent="-285744" algn="l" defTabSz="914382" rtl="0" eaLnBrk="1" latinLnBrk="0" hangingPunct="1">
        <a:spcBef>
          <a:spcPct val="20000"/>
        </a:spcBef>
        <a:buClr>
          <a:srgbClr val="4891BC"/>
        </a:buClr>
        <a:buFont typeface="Arial" panose="020B0604020202020204" pitchFamily="34" charset="0"/>
        <a:buChar char="●"/>
        <a:defRPr sz="2000" kern="1200">
          <a:solidFill>
            <a:srgbClr val="1F2A44"/>
          </a:solidFill>
          <a:latin typeface="Roboto Condensed" panose="02000000000000000000" pitchFamily="2" charset="0"/>
          <a:ea typeface="Roboto Condensed" panose="02000000000000000000" pitchFamily="2" charset="0"/>
          <a:cs typeface="+mn-cs"/>
        </a:defRPr>
      </a:lvl2pPr>
      <a:lvl3pPr marL="1142977" indent="-228595" algn="l" defTabSz="914382" rtl="0" eaLnBrk="1" latinLnBrk="0" hangingPunct="1">
        <a:spcBef>
          <a:spcPct val="20000"/>
        </a:spcBef>
        <a:buFont typeface="Arial" panose="020B0604020202020204" pitchFamily="34" charset="0"/>
        <a:buChar char="•"/>
        <a:defRPr sz="1600" kern="1200">
          <a:solidFill>
            <a:srgbClr val="1F2A44"/>
          </a:solidFill>
          <a:latin typeface="Roboto Condensed" panose="02000000000000000000" pitchFamily="2" charset="0"/>
          <a:ea typeface="Roboto Condensed" panose="02000000000000000000" pitchFamily="2" charset="0"/>
          <a:cs typeface="+mn-cs"/>
        </a:defRPr>
      </a:lvl3pPr>
      <a:lvl4pPr marL="1600168" indent="-228595" algn="l" defTabSz="914382" rtl="0" eaLnBrk="1" latinLnBrk="0" hangingPunct="1">
        <a:spcBef>
          <a:spcPct val="20000"/>
        </a:spcBef>
        <a:buFont typeface="Arial" panose="020B0604020202020204" pitchFamily="34" charset="0"/>
        <a:buChar char="–"/>
        <a:defRPr sz="1400" kern="1200">
          <a:solidFill>
            <a:srgbClr val="1F2A44"/>
          </a:solidFill>
          <a:latin typeface="Roboto Condensed" panose="02000000000000000000" pitchFamily="2" charset="0"/>
          <a:ea typeface="Roboto Condensed" panose="02000000000000000000" pitchFamily="2" charset="0"/>
          <a:cs typeface="+mn-cs"/>
        </a:defRPr>
      </a:lvl4pPr>
      <a:lvl5pPr marL="2057359" indent="-228595" algn="l" defTabSz="914382" rtl="0" eaLnBrk="1" latinLnBrk="0" hangingPunct="1">
        <a:spcBef>
          <a:spcPct val="20000"/>
        </a:spcBef>
        <a:buFont typeface="Arial" panose="020B0604020202020204" pitchFamily="34" charset="0"/>
        <a:buChar char="»"/>
        <a:defRPr sz="1200" kern="1200">
          <a:solidFill>
            <a:srgbClr val="1F2A44"/>
          </a:solidFill>
          <a:latin typeface="Roboto Condensed" panose="02000000000000000000" pitchFamily="2" charset="0"/>
          <a:ea typeface="Roboto Condensed" panose="02000000000000000000" pitchFamily="2" charset="0"/>
          <a:cs typeface="+mn-cs"/>
        </a:defRPr>
      </a:lvl5pPr>
      <a:lvl6pPr marL="2514550" indent="-228595" algn="l" defTabSz="9143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41" indent="-228595" algn="l" defTabSz="9143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32" indent="-228595" algn="l" defTabSz="9143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22" indent="-228595" algn="l" defTabSz="9143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82" rtl="0" eaLnBrk="1" latinLnBrk="0" hangingPunct="1">
        <a:defRPr sz="1800" kern="1200">
          <a:solidFill>
            <a:schemeClr val="tx1"/>
          </a:solidFill>
          <a:latin typeface="+mn-lt"/>
          <a:ea typeface="+mn-ea"/>
          <a:cs typeface="+mn-cs"/>
        </a:defRPr>
      </a:lvl1pPr>
      <a:lvl2pPr marL="457191"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3" algn="l" defTabSz="914382" rtl="0" eaLnBrk="1" latinLnBrk="0" hangingPunct="1">
        <a:defRPr sz="1800" kern="1200">
          <a:solidFill>
            <a:schemeClr val="tx1"/>
          </a:solidFill>
          <a:latin typeface="+mn-lt"/>
          <a:ea typeface="+mn-ea"/>
          <a:cs typeface="+mn-cs"/>
        </a:defRPr>
      </a:lvl4pPr>
      <a:lvl5pPr marL="1828764" algn="l" defTabSz="914382" rtl="0" eaLnBrk="1" latinLnBrk="0" hangingPunct="1">
        <a:defRPr sz="1800" kern="1200">
          <a:solidFill>
            <a:schemeClr val="tx1"/>
          </a:solidFill>
          <a:latin typeface="+mn-lt"/>
          <a:ea typeface="+mn-ea"/>
          <a:cs typeface="+mn-cs"/>
        </a:defRPr>
      </a:lvl5pPr>
      <a:lvl6pPr marL="2285955" algn="l" defTabSz="914382" rtl="0" eaLnBrk="1" latinLnBrk="0" hangingPunct="1">
        <a:defRPr sz="1800" kern="1200">
          <a:solidFill>
            <a:schemeClr val="tx1"/>
          </a:solidFill>
          <a:latin typeface="+mn-lt"/>
          <a:ea typeface="+mn-ea"/>
          <a:cs typeface="+mn-cs"/>
        </a:defRPr>
      </a:lvl6pPr>
      <a:lvl7pPr marL="2743146" algn="l" defTabSz="914382" rtl="0" eaLnBrk="1" latinLnBrk="0" hangingPunct="1">
        <a:defRPr sz="1800" kern="1200">
          <a:solidFill>
            <a:schemeClr val="tx1"/>
          </a:solidFill>
          <a:latin typeface="+mn-lt"/>
          <a:ea typeface="+mn-ea"/>
          <a:cs typeface="+mn-cs"/>
        </a:defRPr>
      </a:lvl7pPr>
      <a:lvl8pPr marL="3200336" algn="l" defTabSz="914382" rtl="0" eaLnBrk="1" latinLnBrk="0" hangingPunct="1">
        <a:defRPr sz="1800" kern="1200">
          <a:solidFill>
            <a:schemeClr val="tx1"/>
          </a:solidFill>
          <a:latin typeface="+mn-lt"/>
          <a:ea typeface="+mn-ea"/>
          <a:cs typeface="+mn-cs"/>
        </a:defRPr>
      </a:lvl8pPr>
      <a:lvl9pPr marL="3657526" algn="l" defTabSz="9143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1.xml"/><Relationship Id="rId16" Type="http://schemas.openxmlformats.org/officeDocument/2006/relationships/diagramColors" Target="../diagrams/colors3.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nakedsecurity.sophos.com/2019/05/24/google-ad-exchange-in-data-privacy-probe/" TargetMode="External"/><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brave.com/google-gdpr-workaround/"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justice.gc.ca/eng/csj-sjc/pl/charter-charte/c11.html"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priv.gc.ca/en"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cyber.gc.ca/en/guidance/use-personal-social-media-workplace-itsap00066"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diasmarts.ca/sites/mediasmarts/files/guides/digital-citizenship-guide.pdf"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www.odni.gov/files/NCSC/documents/campaign/DoD_IAPM_Guide_March_2021.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isa.gov/uscert/publications/securing-your-web-browser"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hyperlink" Target="https://backgroundchecks.org/justdeletem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cira.ca/cybersecurity-services/canadian-shield"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cnn.com/videos/business/2020/02/10/clearview-ai-facial-recognition-orig.cnn-business"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washingtonpost.com/technology/2019/12/24/colleges-are-turning-students-phones-into-surveillance-machines-tracking-locations-hundreds-thousands/"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www.bbc.com/news/technology-42853072"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www.cnn.com/2020/04/04/tech/location-tracking-florida-coronavirus/index.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cyber.gc.ca/en/learning-hub"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cyber.gc.ca/en/publication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hyperlink" Target="https://cyber.gc.ca/en/learning-hub" TargetMode="External"/><Relationship Id="rId5" Type="http://schemas.openxmlformats.org/officeDocument/2006/relationships/hyperlink" Target="mailto:education@cyber.gc.ca" TargetMode="Externa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7.png"/><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CA" sz="2400" dirty="0"/>
              <a:t>Learning Hub</a:t>
            </a:r>
          </a:p>
          <a:p>
            <a:r>
              <a:rPr lang="en-CA" sz="2400" dirty="0"/>
              <a:t>Short Presentation – </a:t>
            </a:r>
            <a:r>
              <a:rPr lang="en-CA" dirty="0"/>
              <a:t>152</a:t>
            </a:r>
            <a:endParaRPr lang="en-CA" sz="2400" dirty="0"/>
          </a:p>
          <a:p>
            <a:endParaRPr lang="en-CA" sz="2400" dirty="0"/>
          </a:p>
          <a:p>
            <a:r>
              <a:rPr lang="en-CA" sz="2400" dirty="0"/>
              <a:t>Protecting Digital Privacy</a:t>
            </a:r>
          </a:p>
          <a:p>
            <a:endParaRPr lang="en-CA" sz="2400" dirty="0"/>
          </a:p>
        </p:txBody>
      </p:sp>
    </p:spTree>
    <p:extLst>
      <p:ext uri="{BB962C8B-B14F-4D97-AF65-F5344CB8AC3E}">
        <p14:creationId xmlns:p14="http://schemas.microsoft.com/office/powerpoint/2010/main" val="2681894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9E15A-7FD3-4717-A53D-40FD4F357096}"/>
              </a:ext>
            </a:extLst>
          </p:cNvPr>
          <p:cNvSpPr>
            <a:spLocks noGrp="1"/>
          </p:cNvSpPr>
          <p:nvPr>
            <p:ph type="title"/>
          </p:nvPr>
        </p:nvSpPr>
        <p:spPr/>
        <p:txBody>
          <a:bodyPr/>
          <a:lstStyle/>
          <a:p>
            <a:r>
              <a:rPr lang="en-CA" spc="-1" dirty="0">
                <a:latin typeface="Rajdhani"/>
              </a:rPr>
              <a:t>What is in a Digital Profile or Fingerprint?</a:t>
            </a:r>
            <a:br>
              <a:rPr lang="en-CA" spc="-1" dirty="0">
                <a:latin typeface="Arial"/>
              </a:rPr>
            </a:br>
            <a:endParaRPr lang="en-US" dirty="0"/>
          </a:p>
        </p:txBody>
      </p:sp>
      <p:sp>
        <p:nvSpPr>
          <p:cNvPr id="3" name="Content Placeholder 2">
            <a:extLst>
              <a:ext uri="{FF2B5EF4-FFF2-40B4-BE49-F238E27FC236}">
                <a16:creationId xmlns:a16="http://schemas.microsoft.com/office/drawing/2014/main" id="{1D6628A0-C3E6-429C-B567-B7544F16DC40}"/>
              </a:ext>
            </a:extLst>
          </p:cNvPr>
          <p:cNvSpPr>
            <a:spLocks noGrp="1"/>
          </p:cNvSpPr>
          <p:nvPr>
            <p:ph idx="1"/>
          </p:nvPr>
        </p:nvSpPr>
        <p:spPr>
          <a:xfrm>
            <a:off x="137160" y="768096"/>
            <a:ext cx="8683312" cy="3886200"/>
          </a:xfrm>
        </p:spPr>
        <p:txBody>
          <a:bodyPr>
            <a:normAutofit/>
          </a:bodyPr>
          <a:lstStyle/>
          <a:p>
            <a:pPr marL="308772" indent="-308124">
              <a:spcBef>
                <a:spcPts val="431"/>
              </a:spcBef>
              <a:buFont typeface="Wingdings" charset="2"/>
              <a:buChar char=""/>
            </a:pPr>
            <a:r>
              <a:rPr lang="en-CA" spc="-1" dirty="0">
                <a:latin typeface="Roboto Condensed"/>
                <a:ea typeface="Roboto Condensed"/>
              </a:rPr>
              <a:t>Profiles and fingerprints assemble valuable personal information including your:</a:t>
            </a:r>
          </a:p>
          <a:p>
            <a:pPr lvl="1"/>
            <a:r>
              <a:rPr lang="en-CA" spc="-1" dirty="0">
                <a:latin typeface="Roboto Condensed"/>
                <a:ea typeface="Roboto Condensed"/>
              </a:rPr>
              <a:t>appearance: voice, race, appearance, all biometrics</a:t>
            </a:r>
            <a:endParaRPr lang="en-CA" spc="-1" dirty="0">
              <a:latin typeface="Arial"/>
            </a:endParaRPr>
          </a:p>
          <a:p>
            <a:pPr lvl="1"/>
            <a:r>
              <a:rPr lang="en-CA" spc="-1" dirty="0">
                <a:latin typeface="Roboto Condensed"/>
                <a:ea typeface="Roboto Condensed"/>
              </a:rPr>
              <a:t>health: dietary restrictions, fitness level or goals, health concerns</a:t>
            </a:r>
            <a:endParaRPr lang="en-CA" spc="-1" dirty="0">
              <a:latin typeface="Arial"/>
            </a:endParaRPr>
          </a:p>
          <a:p>
            <a:pPr lvl="1"/>
            <a:r>
              <a:rPr lang="en-CA" spc="-1" dirty="0">
                <a:latin typeface="Roboto Condensed"/>
                <a:ea typeface="Roboto Condensed"/>
              </a:rPr>
              <a:t>financial situation: career goals, wealth, investment goals</a:t>
            </a:r>
            <a:endParaRPr lang="en-CA" spc="-1" dirty="0">
              <a:latin typeface="Arial"/>
            </a:endParaRPr>
          </a:p>
          <a:p>
            <a:pPr lvl="1"/>
            <a:r>
              <a:rPr lang="en-CA" spc="-1" dirty="0">
                <a:latin typeface="Roboto Condensed"/>
                <a:ea typeface="Roboto Condensed"/>
              </a:rPr>
              <a:t>current concerns: pregnancy, travel, home ownership</a:t>
            </a:r>
            <a:endParaRPr lang="en-CA" spc="-1" dirty="0">
              <a:latin typeface="Arial"/>
            </a:endParaRPr>
          </a:p>
          <a:p>
            <a:pPr lvl="1"/>
            <a:r>
              <a:rPr lang="en-CA" spc="-1" dirty="0">
                <a:latin typeface="Roboto Condensed"/>
                <a:ea typeface="Roboto Condensed"/>
              </a:rPr>
              <a:t>interests: hobbies, products owned or desired, topics</a:t>
            </a:r>
            <a:endParaRPr lang="en-CA" spc="-1" dirty="0">
              <a:latin typeface="Arial"/>
            </a:endParaRPr>
          </a:p>
          <a:p>
            <a:pPr lvl="1"/>
            <a:r>
              <a:rPr lang="en-CA" spc="-1" dirty="0">
                <a:latin typeface="Roboto Condensed"/>
                <a:ea typeface="Roboto Condensed"/>
              </a:rPr>
              <a:t>social connections: family, friends, gatherings, upcoming plans, appointments</a:t>
            </a:r>
            <a:endParaRPr lang="en-CA" spc="-1" dirty="0">
              <a:latin typeface="Arial"/>
            </a:endParaRPr>
          </a:p>
          <a:p>
            <a:pPr marL="708815" lvl="1" indent="-308124">
              <a:spcBef>
                <a:spcPts val="431"/>
              </a:spcBef>
              <a:buFont typeface="Wingdings" charset="2"/>
              <a:buChar char=""/>
            </a:pPr>
            <a:endParaRPr lang="en-CA" spc="-1" dirty="0">
              <a:latin typeface="Roboto Condensed"/>
              <a:ea typeface="Roboto Condensed"/>
            </a:endParaRPr>
          </a:p>
        </p:txBody>
      </p:sp>
    </p:spTree>
    <p:extLst>
      <p:ext uri="{BB962C8B-B14F-4D97-AF65-F5344CB8AC3E}">
        <p14:creationId xmlns:p14="http://schemas.microsoft.com/office/powerpoint/2010/main" val="220163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Data Gathering and Aggregation</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610001023"/>
              </p:ext>
            </p:extLst>
          </p:nvPr>
        </p:nvGraphicFramePr>
        <p:xfrm>
          <a:off x="0" y="629364"/>
          <a:ext cx="3869861" cy="3654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144575331"/>
              </p:ext>
            </p:extLst>
          </p:nvPr>
        </p:nvGraphicFramePr>
        <p:xfrm>
          <a:off x="2568491" y="1419623"/>
          <a:ext cx="3869860" cy="35384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Content Placeholder 3">
            <a:extLst>
              <a:ext uri="{FF2B5EF4-FFF2-40B4-BE49-F238E27FC236}">
                <a16:creationId xmlns:a16="http://schemas.microsoft.com/office/drawing/2014/main" id="{A369F444-CB3F-4C0A-8E8A-979346B923B3}"/>
              </a:ext>
            </a:extLst>
          </p:cNvPr>
          <p:cNvGraphicFramePr>
            <a:graphicFrameLocks/>
          </p:cNvGraphicFramePr>
          <p:nvPr>
            <p:extLst>
              <p:ext uri="{D42A27DB-BD31-4B8C-83A1-F6EECF244321}">
                <p14:modId xmlns:p14="http://schemas.microsoft.com/office/powerpoint/2010/main" val="1592050031"/>
              </p:ext>
            </p:extLst>
          </p:nvPr>
        </p:nvGraphicFramePr>
        <p:xfrm>
          <a:off x="5274139" y="744907"/>
          <a:ext cx="3869861" cy="348302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122284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Filter Bubble</a:t>
            </a:r>
          </a:p>
        </p:txBody>
      </p:sp>
      <p:sp>
        <p:nvSpPr>
          <p:cNvPr id="3" name="Content Placeholder 2"/>
          <p:cNvSpPr>
            <a:spLocks noGrp="1"/>
          </p:cNvSpPr>
          <p:nvPr>
            <p:ph idx="1"/>
          </p:nvPr>
        </p:nvSpPr>
        <p:spPr/>
        <p:txBody>
          <a:bodyPr>
            <a:normAutofit lnSpcReduction="10000"/>
          </a:bodyPr>
          <a:lstStyle/>
          <a:p>
            <a:r>
              <a:rPr lang="en-CA" dirty="0"/>
              <a:t>Browsing is filtered: websites tailor content</a:t>
            </a:r>
          </a:p>
          <a:p>
            <a:pPr lvl="1"/>
            <a:r>
              <a:rPr lang="en-CA" dirty="0"/>
              <a:t>search results, ads, discussions, headlines, political messages</a:t>
            </a:r>
          </a:p>
          <a:p>
            <a:r>
              <a:rPr lang="en-CA" dirty="0"/>
              <a:t>Based on the user’s digital profile or fingerprint</a:t>
            </a:r>
          </a:p>
          <a:p>
            <a:r>
              <a:rPr lang="en-CA" dirty="0"/>
              <a:t>Creates a state of intellectual isolation in one’s cultural or ideological bubbles (echo chamber)</a:t>
            </a:r>
          </a:p>
          <a:p>
            <a:r>
              <a:rPr lang="en-CA" dirty="0"/>
              <a:t>Prime examples:</a:t>
            </a:r>
          </a:p>
          <a:p>
            <a:pPr lvl="1"/>
            <a:r>
              <a:rPr lang="en-CA" dirty="0"/>
              <a:t>Google Personalized Search results</a:t>
            </a:r>
          </a:p>
          <a:p>
            <a:pPr lvl="1"/>
            <a:r>
              <a:rPr lang="en-CA" dirty="0"/>
              <a:t>Facebook personalized news-stream</a:t>
            </a:r>
          </a:p>
          <a:p>
            <a:pPr lvl="1"/>
            <a:r>
              <a:rPr lang="en-CA" dirty="0"/>
              <a:t>Discount variation based on profile</a:t>
            </a:r>
          </a:p>
          <a:p>
            <a:r>
              <a:rPr lang="en-CA" dirty="0"/>
              <a:t>Debatable impact on social discourse</a:t>
            </a:r>
          </a:p>
        </p:txBody>
      </p:sp>
    </p:spTree>
    <p:extLst>
      <p:ext uri="{BB962C8B-B14F-4D97-AF65-F5344CB8AC3E}">
        <p14:creationId xmlns:p14="http://schemas.microsoft.com/office/powerpoint/2010/main" val="361877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Utility vs Privacy</a:t>
            </a:r>
          </a:p>
        </p:txBody>
      </p:sp>
      <p:sp>
        <p:nvSpPr>
          <p:cNvPr id="3" name="Content Placeholder 2"/>
          <p:cNvSpPr>
            <a:spLocks noGrp="1"/>
          </p:cNvSpPr>
          <p:nvPr>
            <p:ph idx="1"/>
          </p:nvPr>
        </p:nvSpPr>
        <p:spPr/>
        <p:txBody>
          <a:bodyPr>
            <a:normAutofit lnSpcReduction="10000"/>
          </a:bodyPr>
          <a:lstStyle/>
          <a:p>
            <a:r>
              <a:rPr lang="en-CA" dirty="0"/>
              <a:t>Online service offerings are robust, with the payment for services often being our personal data</a:t>
            </a:r>
          </a:p>
          <a:p>
            <a:r>
              <a:rPr lang="en-CA" dirty="0"/>
              <a:t>The relationship is entered by agreeing to “Terms of service” and “Privacy policy”</a:t>
            </a:r>
          </a:p>
          <a:p>
            <a:r>
              <a:rPr lang="en-CA" dirty="0"/>
              <a:t>The clients for the providers are: advertisers, marketing firms, …</a:t>
            </a:r>
          </a:p>
          <a:p>
            <a:r>
              <a:rPr lang="en-CA" dirty="0"/>
              <a:t>Service providers have access to private data:</a:t>
            </a:r>
          </a:p>
          <a:p>
            <a:pPr lvl="1"/>
            <a:r>
              <a:rPr lang="en-CA" dirty="0"/>
              <a:t>What are the terms of service?</a:t>
            </a:r>
          </a:p>
          <a:p>
            <a:pPr lvl="1"/>
            <a:r>
              <a:rPr lang="en-CA" dirty="0"/>
              <a:t>Which third-party will have access to this data?</a:t>
            </a:r>
          </a:p>
          <a:p>
            <a:pPr lvl="1"/>
            <a:r>
              <a:rPr lang="en-CA" dirty="0"/>
              <a:t>Is the data anonymized?</a:t>
            </a:r>
          </a:p>
          <a:p>
            <a:pPr lvl="1"/>
            <a:r>
              <a:rPr lang="en-CA" dirty="0"/>
              <a:t>How long is it kept for?</a:t>
            </a:r>
          </a:p>
          <a:p>
            <a:endParaRPr lang="en-CA" dirty="0"/>
          </a:p>
          <a:p>
            <a:pPr marL="0" indent="0">
              <a:buNone/>
            </a:pPr>
            <a:endParaRPr lang="en-CA" dirty="0"/>
          </a:p>
        </p:txBody>
      </p:sp>
    </p:spTree>
    <p:extLst>
      <p:ext uri="{BB962C8B-B14F-4D97-AF65-F5344CB8AC3E}">
        <p14:creationId xmlns:p14="http://schemas.microsoft.com/office/powerpoint/2010/main" val="14377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Google Ad Exchange</a:t>
            </a:r>
          </a:p>
        </p:txBody>
      </p:sp>
      <p:sp>
        <p:nvSpPr>
          <p:cNvPr id="3" name="Text Placeholder 2">
            <a:extLst>
              <a:ext uri="{FF2B5EF4-FFF2-40B4-BE49-F238E27FC236}">
                <a16:creationId xmlns:a16="http://schemas.microsoft.com/office/drawing/2014/main" id="{6DBD7506-C573-4B00-BEAF-B82DDD494656}"/>
              </a:ext>
            </a:extLst>
          </p:cNvPr>
          <p:cNvSpPr>
            <a:spLocks noGrp="1"/>
          </p:cNvSpPr>
          <p:nvPr>
            <p:ph type="body" sz="quarter" idx="10"/>
          </p:nvPr>
        </p:nvSpPr>
        <p:spPr/>
        <p:txBody>
          <a:bodyPr/>
          <a:lstStyle/>
          <a:p>
            <a:pPr>
              <a:lnSpc>
                <a:spcPct val="100000"/>
              </a:lnSpc>
            </a:pPr>
            <a:r>
              <a:rPr lang="en-CA" i="0" spc="-1" dirty="0">
                <a:solidFill>
                  <a:srgbClr val="000000"/>
                </a:solidFill>
              </a:rPr>
              <a:t>Source: </a:t>
            </a:r>
            <a:r>
              <a:rPr lang="en-US" i="0" u="sng" spc="-1" dirty="0">
                <a:solidFill>
                  <a:srgbClr val="0000FF"/>
                </a:solidFill>
                <a:hlinkClick r:id="rId3"/>
              </a:rPr>
              <a:t>Google Ad Exchange in data privacy probe. Naked Security by SOPHOS. May 24, 2019.</a:t>
            </a:r>
            <a:endParaRPr lang="en-CA" i="0" u="sng" spc="-1" dirty="0">
              <a:solidFill>
                <a:srgbClr val="0000FF"/>
              </a:solidFill>
            </a:endParaRPr>
          </a:p>
          <a:p>
            <a:pPr>
              <a:lnSpc>
                <a:spcPct val="100000"/>
              </a:lnSpc>
            </a:pPr>
            <a:r>
              <a:rPr lang="en-CA" i="0" spc="-1" dirty="0">
                <a:solidFill>
                  <a:srgbClr val="000000"/>
                </a:solidFill>
              </a:rPr>
              <a:t>Source: </a:t>
            </a:r>
            <a:r>
              <a:rPr lang="en-US" i="0" u="sng" spc="-1" dirty="0">
                <a:solidFill>
                  <a:srgbClr val="0000FF"/>
                </a:solidFill>
                <a:hlinkClick r:id="rId4"/>
              </a:rPr>
              <a:t>Brave uncovers Google's GDPR workaround. Brave. September 4, 2019.</a:t>
            </a:r>
            <a:endParaRPr lang="en-CA" i="0" u="sng" spc="-1" dirty="0">
              <a:solidFill>
                <a:srgbClr val="0000FF"/>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2789" y="1242036"/>
            <a:ext cx="633947" cy="633947"/>
          </a:xfrm>
          <a:prstGeom prst="rect">
            <a:avLst/>
          </a:prstGeom>
        </p:spPr>
      </p:pic>
      <p:cxnSp>
        <p:nvCxnSpPr>
          <p:cNvPr id="7" name="Straight Arrow Connector 6"/>
          <p:cNvCxnSpPr/>
          <p:nvPr/>
        </p:nvCxnSpPr>
        <p:spPr>
          <a:xfrm flipV="1">
            <a:off x="1720485" y="1559009"/>
            <a:ext cx="2144503" cy="593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65761" y="1509348"/>
            <a:ext cx="1337486" cy="313932"/>
          </a:xfrm>
          <a:prstGeom prst="rect">
            <a:avLst/>
          </a:prstGeom>
          <a:noFill/>
        </p:spPr>
        <p:txBody>
          <a:bodyPr wrap="square" rtlCol="0">
            <a:spAutoFit/>
          </a:bodyPr>
          <a:lstStyle/>
          <a:p>
            <a:r>
              <a:rPr lang="en-CA" sz="1440" dirty="0">
                <a:latin typeface="Roboto Condensed" panose="02000000000000000000" pitchFamily="2" charset="0"/>
                <a:ea typeface="Roboto Condensed" panose="02000000000000000000" pitchFamily="2" charset="0"/>
              </a:rPr>
              <a:t>Online profile</a:t>
            </a:r>
          </a:p>
        </p:txBody>
      </p:sp>
      <p:sp>
        <p:nvSpPr>
          <p:cNvPr id="10" name="TextBox 9"/>
          <p:cNvSpPr txBox="1"/>
          <p:nvPr/>
        </p:nvSpPr>
        <p:spPr>
          <a:xfrm>
            <a:off x="3340663" y="927912"/>
            <a:ext cx="1749794" cy="313932"/>
          </a:xfrm>
          <a:prstGeom prst="rect">
            <a:avLst/>
          </a:prstGeom>
          <a:noFill/>
        </p:spPr>
        <p:txBody>
          <a:bodyPr wrap="square" rtlCol="0">
            <a:spAutoFit/>
          </a:bodyPr>
          <a:lstStyle/>
          <a:p>
            <a:pPr algn="ctr"/>
            <a:r>
              <a:rPr lang="en-CA" sz="1440" dirty="0">
                <a:latin typeface="Roboto Condensed" panose="02000000000000000000" pitchFamily="2" charset="0"/>
                <a:ea typeface="Roboto Condensed" panose="02000000000000000000" pitchFamily="2" charset="0"/>
              </a:rPr>
              <a:t>8.4M websites</a:t>
            </a:r>
          </a:p>
        </p:txBody>
      </p:sp>
      <p:sp>
        <p:nvSpPr>
          <p:cNvPr id="11" name="TextBox 10"/>
          <p:cNvSpPr txBox="1"/>
          <p:nvPr/>
        </p:nvSpPr>
        <p:spPr>
          <a:xfrm>
            <a:off x="5134592" y="1392809"/>
            <a:ext cx="1017056" cy="316690"/>
          </a:xfrm>
          <a:prstGeom prst="rect">
            <a:avLst/>
          </a:prstGeom>
          <a:noFill/>
        </p:spPr>
        <p:txBody>
          <a:bodyPr wrap="square" rtlCol="0">
            <a:spAutoFit/>
          </a:bodyPr>
          <a:lstStyle/>
          <a:p>
            <a:r>
              <a:rPr lang="en-CA" sz="1458" dirty="0">
                <a:latin typeface="Roboto Condensed" panose="02000000000000000000" pitchFamily="2" charset="0"/>
                <a:ea typeface="Roboto Condensed" panose="02000000000000000000" pitchFamily="2" charset="0"/>
              </a:rPr>
              <a:t>Bidding</a:t>
            </a:r>
          </a:p>
        </p:txBody>
      </p:sp>
      <p:sp>
        <p:nvSpPr>
          <p:cNvPr id="12" name="8-Point Star 11"/>
          <p:cNvSpPr/>
          <p:nvPr/>
        </p:nvSpPr>
        <p:spPr>
          <a:xfrm>
            <a:off x="3346530" y="2076406"/>
            <a:ext cx="1284413" cy="82538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t>Ad</a:t>
            </a:r>
          </a:p>
        </p:txBody>
      </p:sp>
      <p:sp>
        <p:nvSpPr>
          <p:cNvPr id="13" name="TextBox 12"/>
          <p:cNvSpPr txBox="1"/>
          <p:nvPr/>
        </p:nvSpPr>
        <p:spPr>
          <a:xfrm>
            <a:off x="5155265" y="1729258"/>
            <a:ext cx="1555373" cy="2031325"/>
          </a:xfrm>
          <a:prstGeom prst="rect">
            <a:avLst/>
          </a:prstGeom>
          <a:solidFill>
            <a:schemeClr val="bg1">
              <a:lumMod val="95000"/>
            </a:schemeClr>
          </a:solidFill>
          <a:ln>
            <a:solidFill>
              <a:schemeClr val="tx1"/>
            </a:solidFill>
          </a:ln>
        </p:spPr>
        <p:txBody>
          <a:bodyPr wrap="square" rtlCol="0">
            <a:spAutoFit/>
          </a:bodyPr>
          <a:lstStyle/>
          <a:p>
            <a:r>
              <a:rPr lang="en-CA" sz="1260" dirty="0">
                <a:latin typeface="Roboto Condensed" panose="02000000000000000000" pitchFamily="2" charset="0"/>
                <a:ea typeface="Roboto Condensed" panose="02000000000000000000" pitchFamily="2" charset="0"/>
              </a:rPr>
              <a:t>Age</a:t>
            </a:r>
          </a:p>
          <a:p>
            <a:r>
              <a:rPr lang="en-CA" sz="1260" dirty="0">
                <a:latin typeface="Roboto Condensed" panose="02000000000000000000" pitchFamily="2" charset="0"/>
                <a:ea typeface="Roboto Condensed" panose="02000000000000000000" pitchFamily="2" charset="0"/>
              </a:rPr>
              <a:t>Income</a:t>
            </a:r>
          </a:p>
          <a:p>
            <a:r>
              <a:rPr lang="en-CA" sz="1260" dirty="0">
                <a:latin typeface="Roboto Condensed" panose="02000000000000000000" pitchFamily="2" charset="0"/>
                <a:ea typeface="Roboto Condensed" panose="02000000000000000000" pitchFamily="2" charset="0"/>
              </a:rPr>
              <a:t>Hobbies</a:t>
            </a:r>
          </a:p>
          <a:p>
            <a:r>
              <a:rPr lang="en-CA" sz="1260" dirty="0">
                <a:latin typeface="Roboto Condensed" panose="02000000000000000000" pitchFamily="2" charset="0"/>
                <a:ea typeface="Roboto Condensed" panose="02000000000000000000" pitchFamily="2" charset="0"/>
              </a:rPr>
              <a:t>Political inclination</a:t>
            </a:r>
          </a:p>
          <a:p>
            <a:r>
              <a:rPr lang="en-CA" sz="1260" dirty="0">
                <a:latin typeface="Roboto Condensed" panose="02000000000000000000" pitchFamily="2" charset="0"/>
                <a:ea typeface="Roboto Condensed" panose="02000000000000000000" pitchFamily="2" charset="0"/>
              </a:rPr>
              <a:t>Health issues</a:t>
            </a:r>
          </a:p>
          <a:p>
            <a:r>
              <a:rPr lang="en-CA" sz="1260" dirty="0">
                <a:latin typeface="Roboto Condensed" panose="02000000000000000000" pitchFamily="2" charset="0"/>
                <a:ea typeface="Roboto Condensed" panose="02000000000000000000" pitchFamily="2" charset="0"/>
              </a:rPr>
              <a:t>Religion</a:t>
            </a:r>
          </a:p>
          <a:p>
            <a:r>
              <a:rPr lang="en-CA" sz="1260" dirty="0">
                <a:latin typeface="Roboto Condensed" panose="02000000000000000000" pitchFamily="2" charset="0"/>
                <a:ea typeface="Roboto Condensed" panose="02000000000000000000" pitchFamily="2" charset="0"/>
              </a:rPr>
              <a:t>IP address</a:t>
            </a:r>
          </a:p>
          <a:p>
            <a:r>
              <a:rPr lang="en-CA" sz="1260" dirty="0">
                <a:latin typeface="Roboto Condensed" panose="02000000000000000000" pitchFamily="2" charset="0"/>
                <a:ea typeface="Roboto Condensed" panose="02000000000000000000" pitchFamily="2" charset="0"/>
              </a:rPr>
              <a:t>Coordinates</a:t>
            </a:r>
          </a:p>
          <a:p>
            <a:r>
              <a:rPr lang="en-CA" sz="1260" dirty="0">
                <a:latin typeface="Roboto Condensed" panose="02000000000000000000" pitchFamily="2" charset="0"/>
                <a:ea typeface="Roboto Condensed" panose="02000000000000000000" pitchFamily="2" charset="0"/>
              </a:rPr>
              <a:t>Advertising ID</a:t>
            </a:r>
          </a:p>
          <a:p>
            <a:r>
              <a:rPr lang="en-CA" sz="1260" dirty="0">
                <a:latin typeface="Roboto Condensed" panose="02000000000000000000" pitchFamily="2" charset="0"/>
                <a:ea typeface="Roboto Condensed" panose="02000000000000000000" pitchFamily="2" charset="0"/>
              </a:rPr>
              <a:t>…</a:t>
            </a:r>
          </a:p>
        </p:txBody>
      </p:sp>
      <p:sp>
        <p:nvSpPr>
          <p:cNvPr id="19" name="TextBox 18"/>
          <p:cNvSpPr txBox="1"/>
          <p:nvPr/>
        </p:nvSpPr>
        <p:spPr>
          <a:xfrm>
            <a:off x="6885254" y="1709782"/>
            <a:ext cx="1331293" cy="316690"/>
          </a:xfrm>
          <a:prstGeom prst="rect">
            <a:avLst/>
          </a:prstGeom>
          <a:noFill/>
        </p:spPr>
        <p:txBody>
          <a:bodyPr wrap="square" rtlCol="0">
            <a:spAutoFit/>
          </a:bodyPr>
          <a:lstStyle/>
          <a:p>
            <a:r>
              <a:rPr lang="en-CA" sz="1458" dirty="0">
                <a:latin typeface="Roboto Condensed" panose="02000000000000000000" pitchFamily="2" charset="0"/>
                <a:ea typeface="Roboto Condensed" panose="02000000000000000000" pitchFamily="2" charset="0"/>
              </a:rPr>
              <a:t>Advertisers</a:t>
            </a:r>
          </a:p>
        </p:txBody>
      </p:sp>
      <p:cxnSp>
        <p:nvCxnSpPr>
          <p:cNvPr id="22" name="Straight Arrow Connector 21"/>
          <p:cNvCxnSpPr/>
          <p:nvPr/>
        </p:nvCxnSpPr>
        <p:spPr>
          <a:xfrm flipH="1" flipV="1">
            <a:off x="1720483" y="2312521"/>
            <a:ext cx="1749794" cy="133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Content Placeholder 3">
            <a:extLst>
              <a:ext uri="{FF2B5EF4-FFF2-40B4-BE49-F238E27FC236}">
                <a16:creationId xmlns:a16="http://schemas.microsoft.com/office/drawing/2014/main" id="{A300D87A-B093-4A83-A873-6B4686E097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7991" y="1794065"/>
            <a:ext cx="716518" cy="716518"/>
          </a:xfrm>
          <a:prstGeom prst="rect">
            <a:avLst/>
          </a:prstGeom>
        </p:spPr>
      </p:pic>
      <p:grpSp>
        <p:nvGrpSpPr>
          <p:cNvPr id="9" name="Group 8">
            <a:extLst>
              <a:ext uri="{FF2B5EF4-FFF2-40B4-BE49-F238E27FC236}">
                <a16:creationId xmlns:a16="http://schemas.microsoft.com/office/drawing/2014/main" id="{AFC4C8D5-0DD7-4C2D-BE03-190CD694338E}"/>
              </a:ext>
            </a:extLst>
          </p:cNvPr>
          <p:cNvGrpSpPr/>
          <p:nvPr/>
        </p:nvGrpSpPr>
        <p:grpSpPr>
          <a:xfrm>
            <a:off x="6584147" y="1911934"/>
            <a:ext cx="1865774" cy="1948482"/>
            <a:chOff x="6584147" y="1911934"/>
            <a:chExt cx="1865774" cy="1948482"/>
          </a:xfrm>
        </p:grpSpPr>
        <p:grpSp>
          <p:nvGrpSpPr>
            <p:cNvPr id="6" name="Group 5">
              <a:extLst>
                <a:ext uri="{FF2B5EF4-FFF2-40B4-BE49-F238E27FC236}">
                  <a16:creationId xmlns:a16="http://schemas.microsoft.com/office/drawing/2014/main" id="{0D4E0F6F-E558-455F-87AC-854EA54F40D7}"/>
                </a:ext>
              </a:extLst>
            </p:cNvPr>
            <p:cNvGrpSpPr/>
            <p:nvPr/>
          </p:nvGrpSpPr>
          <p:grpSpPr>
            <a:xfrm>
              <a:off x="6974154" y="1911934"/>
              <a:ext cx="1291855" cy="1291855"/>
              <a:chOff x="1755410" y="2620864"/>
              <a:chExt cx="1291855" cy="1291855"/>
            </a:xfrm>
          </p:grpSpPr>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5410" y="2620864"/>
                <a:ext cx="1291855" cy="1291855"/>
              </a:xfrm>
              <a:prstGeom prst="rect">
                <a:avLst/>
              </a:prstGeom>
            </p:spPr>
          </p:pic>
          <p:sp>
            <p:nvSpPr>
              <p:cNvPr id="4" name="Rectangle 3">
                <a:extLst>
                  <a:ext uri="{FF2B5EF4-FFF2-40B4-BE49-F238E27FC236}">
                    <a16:creationId xmlns:a16="http://schemas.microsoft.com/office/drawing/2014/main" id="{F3F8E8ED-EF9C-4481-B2B9-CAEE22EFEC9B}"/>
                  </a:ext>
                </a:extLst>
              </p:cNvPr>
              <p:cNvSpPr/>
              <p:nvPr/>
            </p:nvSpPr>
            <p:spPr>
              <a:xfrm>
                <a:off x="2329329" y="3089541"/>
                <a:ext cx="144016" cy="250416"/>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grpSp>
        <p:grpSp>
          <p:nvGrpSpPr>
            <p:cNvPr id="21" name="Group 20">
              <a:extLst>
                <a:ext uri="{FF2B5EF4-FFF2-40B4-BE49-F238E27FC236}">
                  <a16:creationId xmlns:a16="http://schemas.microsoft.com/office/drawing/2014/main" id="{947CDEFA-E12F-424C-AF7C-35D6D55319AC}"/>
                </a:ext>
              </a:extLst>
            </p:cNvPr>
            <p:cNvGrpSpPr/>
            <p:nvPr/>
          </p:nvGrpSpPr>
          <p:grpSpPr>
            <a:xfrm>
              <a:off x="6584147" y="2166623"/>
              <a:ext cx="1291855" cy="1291855"/>
              <a:chOff x="1755410" y="2620864"/>
              <a:chExt cx="1291855" cy="1291855"/>
            </a:xfrm>
          </p:grpSpPr>
          <p:pic>
            <p:nvPicPr>
              <p:cNvPr id="24" name="Picture 23">
                <a:extLst>
                  <a:ext uri="{FF2B5EF4-FFF2-40B4-BE49-F238E27FC236}">
                    <a16:creationId xmlns:a16="http://schemas.microsoft.com/office/drawing/2014/main" id="{2A38108E-86DC-417D-AEA4-BCE6D192D6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5410" y="2620864"/>
                <a:ext cx="1291855" cy="1291855"/>
              </a:xfrm>
              <a:prstGeom prst="rect">
                <a:avLst/>
              </a:prstGeom>
            </p:spPr>
          </p:pic>
          <p:sp>
            <p:nvSpPr>
              <p:cNvPr id="25" name="Rectangle 24">
                <a:extLst>
                  <a:ext uri="{FF2B5EF4-FFF2-40B4-BE49-F238E27FC236}">
                    <a16:creationId xmlns:a16="http://schemas.microsoft.com/office/drawing/2014/main" id="{3606960D-E476-4CF6-8E5F-CF51A76AADA8}"/>
                  </a:ext>
                </a:extLst>
              </p:cNvPr>
              <p:cNvSpPr/>
              <p:nvPr/>
            </p:nvSpPr>
            <p:spPr>
              <a:xfrm>
                <a:off x="2329329" y="3089541"/>
                <a:ext cx="144016" cy="250416"/>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grpSp>
        <p:grpSp>
          <p:nvGrpSpPr>
            <p:cNvPr id="26" name="Group 25">
              <a:extLst>
                <a:ext uri="{FF2B5EF4-FFF2-40B4-BE49-F238E27FC236}">
                  <a16:creationId xmlns:a16="http://schemas.microsoft.com/office/drawing/2014/main" id="{6F114BB0-5AC0-4B71-8F11-F18FBF19FA7B}"/>
                </a:ext>
              </a:extLst>
            </p:cNvPr>
            <p:cNvGrpSpPr/>
            <p:nvPr/>
          </p:nvGrpSpPr>
          <p:grpSpPr>
            <a:xfrm>
              <a:off x="7158066" y="2374436"/>
              <a:ext cx="1291855" cy="1291855"/>
              <a:chOff x="1755410" y="2625955"/>
              <a:chExt cx="1291855" cy="1291855"/>
            </a:xfrm>
          </p:grpSpPr>
          <p:pic>
            <p:nvPicPr>
              <p:cNvPr id="27" name="Picture 26">
                <a:extLst>
                  <a:ext uri="{FF2B5EF4-FFF2-40B4-BE49-F238E27FC236}">
                    <a16:creationId xmlns:a16="http://schemas.microsoft.com/office/drawing/2014/main" id="{E17BF466-EE52-4E34-BB6A-BDA4DBBF80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5410" y="2625955"/>
                <a:ext cx="1291855" cy="1291855"/>
              </a:xfrm>
              <a:prstGeom prst="rect">
                <a:avLst/>
              </a:prstGeom>
            </p:spPr>
          </p:pic>
          <p:sp>
            <p:nvSpPr>
              <p:cNvPr id="28" name="Rectangle 27">
                <a:extLst>
                  <a:ext uri="{FF2B5EF4-FFF2-40B4-BE49-F238E27FC236}">
                    <a16:creationId xmlns:a16="http://schemas.microsoft.com/office/drawing/2014/main" id="{0C59CA19-E5A1-4C36-83D0-8D12AEF64135}"/>
                  </a:ext>
                </a:extLst>
              </p:cNvPr>
              <p:cNvSpPr/>
              <p:nvPr/>
            </p:nvSpPr>
            <p:spPr>
              <a:xfrm>
                <a:off x="2329329" y="3089541"/>
                <a:ext cx="144016" cy="250416"/>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grpSp>
        <p:grpSp>
          <p:nvGrpSpPr>
            <p:cNvPr id="29" name="Group 28">
              <a:extLst>
                <a:ext uri="{FF2B5EF4-FFF2-40B4-BE49-F238E27FC236}">
                  <a16:creationId xmlns:a16="http://schemas.microsoft.com/office/drawing/2014/main" id="{8D557105-EBCE-4C5E-BDC1-E35E9EA6D1CD}"/>
                </a:ext>
              </a:extLst>
            </p:cNvPr>
            <p:cNvGrpSpPr/>
            <p:nvPr/>
          </p:nvGrpSpPr>
          <p:grpSpPr>
            <a:xfrm>
              <a:off x="6913491" y="2568561"/>
              <a:ext cx="1291855" cy="1291855"/>
              <a:chOff x="1755410" y="2620864"/>
              <a:chExt cx="1291855" cy="1291855"/>
            </a:xfrm>
          </p:grpSpPr>
          <p:pic>
            <p:nvPicPr>
              <p:cNvPr id="30" name="Picture 29">
                <a:extLst>
                  <a:ext uri="{FF2B5EF4-FFF2-40B4-BE49-F238E27FC236}">
                    <a16:creationId xmlns:a16="http://schemas.microsoft.com/office/drawing/2014/main" id="{54C176D8-F217-412F-9399-E73695E2BE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5410" y="2620864"/>
                <a:ext cx="1291855" cy="1291855"/>
              </a:xfrm>
              <a:prstGeom prst="rect">
                <a:avLst/>
              </a:prstGeom>
            </p:spPr>
          </p:pic>
          <p:sp>
            <p:nvSpPr>
              <p:cNvPr id="31" name="Rectangle 30">
                <a:extLst>
                  <a:ext uri="{FF2B5EF4-FFF2-40B4-BE49-F238E27FC236}">
                    <a16:creationId xmlns:a16="http://schemas.microsoft.com/office/drawing/2014/main" id="{1ED6A725-A25B-47F2-B260-A01DF2494A20}"/>
                  </a:ext>
                </a:extLst>
              </p:cNvPr>
              <p:cNvSpPr/>
              <p:nvPr/>
            </p:nvSpPr>
            <p:spPr>
              <a:xfrm>
                <a:off x="2329329" y="3089541"/>
                <a:ext cx="144016" cy="250416"/>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grpSp>
      </p:grpSp>
      <p:grpSp>
        <p:nvGrpSpPr>
          <p:cNvPr id="35" name="Group 34">
            <a:extLst>
              <a:ext uri="{FF2B5EF4-FFF2-40B4-BE49-F238E27FC236}">
                <a16:creationId xmlns:a16="http://schemas.microsoft.com/office/drawing/2014/main" id="{4EF66BA0-7FDA-4278-82F6-AAC9F3262B9D}"/>
              </a:ext>
            </a:extLst>
          </p:cNvPr>
          <p:cNvGrpSpPr/>
          <p:nvPr/>
        </p:nvGrpSpPr>
        <p:grpSpPr>
          <a:xfrm>
            <a:off x="3771454" y="2581910"/>
            <a:ext cx="1291855" cy="1291855"/>
            <a:chOff x="1755410" y="2620864"/>
            <a:chExt cx="1291855" cy="1291855"/>
          </a:xfrm>
        </p:grpSpPr>
        <p:pic>
          <p:nvPicPr>
            <p:cNvPr id="36" name="Picture 35">
              <a:extLst>
                <a:ext uri="{FF2B5EF4-FFF2-40B4-BE49-F238E27FC236}">
                  <a16:creationId xmlns:a16="http://schemas.microsoft.com/office/drawing/2014/main" id="{1DC77FF8-6803-41CD-A969-0621BD1282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5410" y="2620864"/>
              <a:ext cx="1291855" cy="1291855"/>
            </a:xfrm>
            <a:prstGeom prst="rect">
              <a:avLst/>
            </a:prstGeom>
          </p:spPr>
        </p:pic>
        <p:sp>
          <p:nvSpPr>
            <p:cNvPr id="37" name="Rectangle 36">
              <a:extLst>
                <a:ext uri="{FF2B5EF4-FFF2-40B4-BE49-F238E27FC236}">
                  <a16:creationId xmlns:a16="http://schemas.microsoft.com/office/drawing/2014/main" id="{C6D6AAD3-FFBF-469E-8D10-131E2048CD7E}"/>
                </a:ext>
              </a:extLst>
            </p:cNvPr>
            <p:cNvSpPr/>
            <p:nvPr/>
          </p:nvSpPr>
          <p:spPr>
            <a:xfrm>
              <a:off x="2329329" y="3089541"/>
              <a:ext cx="144016" cy="250416"/>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03829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animBg="1"/>
      <p:bldP spid="13"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Risks Involving Personal Information Online</a:t>
            </a:r>
          </a:p>
        </p:txBody>
      </p:sp>
      <p:sp>
        <p:nvSpPr>
          <p:cNvPr id="3" name="Content Placeholder 2"/>
          <p:cNvSpPr>
            <a:spLocks noGrp="1"/>
          </p:cNvSpPr>
          <p:nvPr>
            <p:ph idx="1"/>
          </p:nvPr>
        </p:nvSpPr>
        <p:spPr/>
        <p:txBody>
          <a:bodyPr>
            <a:normAutofit lnSpcReduction="10000"/>
          </a:bodyPr>
          <a:lstStyle/>
          <a:p>
            <a:pPr marL="308772" indent="-308124">
              <a:spcBef>
                <a:spcPts val="431"/>
              </a:spcBef>
              <a:buFont typeface="Wingdings" charset="2"/>
              <a:buChar char=""/>
            </a:pPr>
            <a:r>
              <a:rPr lang="en-CA" spc="-1" dirty="0">
                <a:latin typeface="Roboto Condensed"/>
                <a:ea typeface="Roboto Condensed"/>
              </a:rPr>
              <a:t>Digital profile and digital fingerprint information is gathered from:</a:t>
            </a:r>
          </a:p>
          <a:p>
            <a:pPr lvl="1"/>
            <a:r>
              <a:rPr lang="en-CA" spc="-1" dirty="0">
                <a:latin typeface="Roboto Condensed"/>
                <a:ea typeface="Roboto Condensed"/>
              </a:rPr>
              <a:t>what you post and what others post about you on social media, photo sharing sites, forums, blogs, and news sites</a:t>
            </a:r>
          </a:p>
          <a:p>
            <a:pPr lvl="1"/>
            <a:r>
              <a:rPr lang="en-CA" spc="-1" dirty="0">
                <a:latin typeface="Roboto Condensed"/>
                <a:ea typeface="Roboto Condensed"/>
              </a:rPr>
              <a:t>your online account activity and shopping data</a:t>
            </a:r>
          </a:p>
          <a:p>
            <a:pPr lvl="1"/>
            <a:r>
              <a:rPr lang="en-CA" spc="-1" dirty="0">
                <a:latin typeface="Roboto Condensed"/>
                <a:ea typeface="Roboto Condensed"/>
              </a:rPr>
              <a:t>your browsing habits</a:t>
            </a:r>
          </a:p>
          <a:p>
            <a:r>
              <a:rPr lang="en-CA" dirty="0"/>
              <a:t>This personal information is very valuable to:</a:t>
            </a:r>
          </a:p>
          <a:p>
            <a:pPr lvl="1"/>
            <a:r>
              <a:rPr lang="en-CA" dirty="0"/>
              <a:t>companies (tech giants) that create and use profiles to sell ad space</a:t>
            </a:r>
          </a:p>
          <a:p>
            <a:pPr lvl="1"/>
            <a:r>
              <a:rPr lang="en-CA" dirty="0"/>
              <a:t>advertisers who are targeting potential customers</a:t>
            </a:r>
          </a:p>
          <a:p>
            <a:pPr lvl="1"/>
            <a:r>
              <a:rPr lang="en-CA" dirty="0"/>
              <a:t>threat actors who want to use the information to craft targeted social engineering attacks or use the platform to launch attacks, manipulate people and spread misinformation</a:t>
            </a:r>
          </a:p>
        </p:txBody>
      </p:sp>
    </p:spTree>
    <p:extLst>
      <p:ext uri="{BB962C8B-B14F-4D97-AF65-F5344CB8AC3E}">
        <p14:creationId xmlns:p14="http://schemas.microsoft.com/office/powerpoint/2010/main" val="184006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Privacy Legislation</a:t>
            </a:r>
          </a:p>
        </p:txBody>
      </p:sp>
      <p:sp>
        <p:nvSpPr>
          <p:cNvPr id="3" name="Content Placeholder 2"/>
          <p:cNvSpPr>
            <a:spLocks noGrp="1"/>
          </p:cNvSpPr>
          <p:nvPr>
            <p:ph idx="1"/>
          </p:nvPr>
        </p:nvSpPr>
        <p:spPr>
          <a:xfrm>
            <a:off x="137160" y="768096"/>
            <a:ext cx="8869680" cy="3488641"/>
          </a:xfrm>
        </p:spPr>
        <p:txBody>
          <a:bodyPr>
            <a:normAutofit/>
          </a:bodyPr>
          <a:lstStyle/>
          <a:p>
            <a:r>
              <a:rPr lang="en-CA" dirty="0"/>
              <a:t>Personal Information Protection and Electronic Documents Act (PIPEDA)</a:t>
            </a:r>
          </a:p>
          <a:p>
            <a:pPr lvl="1"/>
            <a:r>
              <a:rPr lang="en-CA" dirty="0"/>
              <a:t>Canadian federal private-sector privacy law</a:t>
            </a:r>
          </a:p>
          <a:p>
            <a:pPr lvl="1"/>
            <a:r>
              <a:rPr lang="en-CA" dirty="0"/>
              <a:t>Uses principles such as consent, limiting collection, safeguards and access</a:t>
            </a:r>
          </a:p>
          <a:p>
            <a:pPr lvl="1"/>
            <a:r>
              <a:rPr lang="en-CA" dirty="0"/>
              <a:t>Amended in 2018 to impose data breach notifications</a:t>
            </a:r>
          </a:p>
          <a:p>
            <a:pPr lvl="1"/>
            <a:r>
              <a:rPr lang="en-US" dirty="0"/>
              <a:t>New legislation tabled in Parliament includes new fines and controls</a:t>
            </a:r>
          </a:p>
          <a:p>
            <a:r>
              <a:rPr lang="en-US" dirty="0"/>
              <a:t>Some provinces have private sector privacy legislation and governments (federal, provincial, and municipal) are also subject to their own privacy laws</a:t>
            </a:r>
          </a:p>
          <a:p>
            <a:pPr lvl="1"/>
            <a:endParaRPr lang="en-CA" dirty="0"/>
          </a:p>
          <a:p>
            <a:endParaRPr lang="en-CA" dirty="0"/>
          </a:p>
        </p:txBody>
      </p:sp>
      <p:sp>
        <p:nvSpPr>
          <p:cNvPr id="4" name="Text Placeholder 3">
            <a:extLst>
              <a:ext uri="{FF2B5EF4-FFF2-40B4-BE49-F238E27FC236}">
                <a16:creationId xmlns:a16="http://schemas.microsoft.com/office/drawing/2014/main" id="{78FF8DDB-1DDC-445F-98A4-AE36202DC9DE}"/>
              </a:ext>
            </a:extLst>
          </p:cNvPr>
          <p:cNvSpPr>
            <a:spLocks noGrp="1"/>
          </p:cNvSpPr>
          <p:nvPr>
            <p:ph type="body" sz="quarter" idx="10"/>
          </p:nvPr>
        </p:nvSpPr>
        <p:spPr/>
        <p:txBody>
          <a:bodyPr/>
          <a:lstStyle/>
          <a:p>
            <a:r>
              <a:rPr lang="en-US" i="0" dirty="0"/>
              <a:t>Source: </a:t>
            </a:r>
            <a:r>
              <a:rPr lang="en-US" i="0" dirty="0">
                <a:hlinkClick r:id="rId3"/>
              </a:rPr>
              <a:t>Bill C-11. Canada's System of Justice. December 2, 2020. </a:t>
            </a:r>
            <a:r>
              <a:rPr lang="en-US" i="0" dirty="0"/>
              <a:t> </a:t>
            </a:r>
          </a:p>
          <a:p>
            <a:r>
              <a:rPr lang="en-US" i="0" dirty="0"/>
              <a:t>Reference: </a:t>
            </a:r>
            <a:r>
              <a:rPr lang="en-US" i="0" dirty="0">
                <a:hlinkClick r:id="rId4"/>
              </a:rPr>
              <a:t>Office of the Privacy Commissioner of Canada. August 16, 2022.</a:t>
            </a:r>
            <a:r>
              <a:rPr lang="en-US" i="0" dirty="0"/>
              <a:t> </a:t>
            </a:r>
          </a:p>
        </p:txBody>
      </p:sp>
    </p:spTree>
    <p:extLst>
      <p:ext uri="{BB962C8B-B14F-4D97-AF65-F5344CB8AC3E}">
        <p14:creationId xmlns:p14="http://schemas.microsoft.com/office/powerpoint/2010/main" val="345795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Part 3 – Best Practices</a:t>
            </a:r>
          </a:p>
        </p:txBody>
      </p:sp>
      <p:sp>
        <p:nvSpPr>
          <p:cNvPr id="6" name="Content Placeholder 5">
            <a:extLst>
              <a:ext uri="{FF2B5EF4-FFF2-40B4-BE49-F238E27FC236}">
                <a16:creationId xmlns:a16="http://schemas.microsoft.com/office/drawing/2014/main" id="{578C47BB-B87B-415F-8930-3DEFBDEE8756}"/>
              </a:ext>
            </a:extLst>
          </p:cNvPr>
          <p:cNvSpPr>
            <a:spLocks noGrp="1"/>
          </p:cNvSpPr>
          <p:nvPr>
            <p:ph idx="1"/>
          </p:nvPr>
        </p:nvSpPr>
        <p:spPr/>
        <p:txBody>
          <a:bodyPr/>
          <a:lstStyle/>
          <a:p>
            <a:r>
              <a:rPr lang="en-CA" dirty="0"/>
              <a:t>Online account best practices</a:t>
            </a:r>
          </a:p>
          <a:p>
            <a:r>
              <a:rPr lang="en-CA" dirty="0"/>
              <a:t>Social media best practices</a:t>
            </a:r>
          </a:p>
          <a:p>
            <a:r>
              <a:rPr lang="en-CA" dirty="0"/>
              <a:t>Online browsing best practices</a:t>
            </a:r>
          </a:p>
          <a:p>
            <a:r>
              <a:rPr lang="en-CA" dirty="0"/>
              <a:t>Privacy enhancing technologies</a:t>
            </a:r>
          </a:p>
        </p:txBody>
      </p:sp>
    </p:spTree>
    <p:extLst>
      <p:ext uri="{BB962C8B-B14F-4D97-AF65-F5344CB8AC3E}">
        <p14:creationId xmlns:p14="http://schemas.microsoft.com/office/powerpoint/2010/main" val="185843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8580-0336-43A6-A903-6B2942A2F07D}"/>
              </a:ext>
            </a:extLst>
          </p:cNvPr>
          <p:cNvSpPr>
            <a:spLocks noGrp="1"/>
          </p:cNvSpPr>
          <p:nvPr>
            <p:ph type="title"/>
          </p:nvPr>
        </p:nvSpPr>
        <p:spPr/>
        <p:txBody>
          <a:bodyPr/>
          <a:lstStyle/>
          <a:p>
            <a:r>
              <a:rPr lang="en-CA" spc="-1" dirty="0">
                <a:latin typeface="Rajdhani"/>
              </a:rPr>
              <a:t>Online Account Best Practices</a:t>
            </a:r>
            <a:endParaRPr lang="en-US" dirty="0"/>
          </a:p>
        </p:txBody>
      </p:sp>
      <p:sp>
        <p:nvSpPr>
          <p:cNvPr id="3" name="Content Placeholder 2">
            <a:extLst>
              <a:ext uri="{FF2B5EF4-FFF2-40B4-BE49-F238E27FC236}">
                <a16:creationId xmlns:a16="http://schemas.microsoft.com/office/drawing/2014/main" id="{45A9381C-0622-4D7D-9F49-860D6F33E23E}"/>
              </a:ext>
            </a:extLst>
          </p:cNvPr>
          <p:cNvSpPr>
            <a:spLocks noGrp="1"/>
          </p:cNvSpPr>
          <p:nvPr>
            <p:ph idx="1"/>
          </p:nvPr>
        </p:nvSpPr>
        <p:spPr/>
        <p:txBody>
          <a:bodyPr/>
          <a:lstStyle/>
          <a:p>
            <a:pPr marL="308772" indent="-308124">
              <a:spcBef>
                <a:spcPts val="431"/>
              </a:spcBef>
              <a:buFont typeface="Wingdings" charset="2"/>
              <a:buChar char=""/>
            </a:pPr>
            <a:r>
              <a:rPr lang="en-CA" spc="-1" dirty="0">
                <a:latin typeface="Roboto Condensed"/>
                <a:ea typeface="Roboto Condensed"/>
              </a:rPr>
              <a:t>Delete unused accounts (when possible)</a:t>
            </a:r>
            <a:endParaRPr lang="en-CA" spc="-1" dirty="0">
              <a:latin typeface="Arial"/>
            </a:endParaRPr>
          </a:p>
          <a:p>
            <a:pPr marL="308772" indent="-308124">
              <a:spcBef>
                <a:spcPts val="431"/>
              </a:spcBef>
              <a:buFont typeface="Wingdings" charset="2"/>
              <a:buChar char=""/>
            </a:pPr>
            <a:r>
              <a:rPr lang="en-CA" spc="-1" dirty="0">
                <a:latin typeface="Roboto Condensed"/>
                <a:ea typeface="Roboto Condensed"/>
              </a:rPr>
              <a:t>Use the “assumed compromise” approach</a:t>
            </a:r>
            <a:endParaRPr lang="en-CA" spc="-1" dirty="0">
              <a:latin typeface="Arial"/>
            </a:endParaRPr>
          </a:p>
          <a:p>
            <a:pPr marL="308772" indent="-308124">
              <a:spcBef>
                <a:spcPts val="431"/>
              </a:spcBef>
              <a:buFont typeface="Wingdings" charset="2"/>
              <a:buChar char=""/>
            </a:pPr>
            <a:r>
              <a:rPr lang="en-CA" spc="-1" dirty="0">
                <a:latin typeface="Roboto Condensed"/>
                <a:ea typeface="Roboto Condensed"/>
              </a:rPr>
              <a:t>Use strong, unpredictable and unique passwords for each account</a:t>
            </a:r>
            <a:endParaRPr lang="en-CA" spc="-1" dirty="0">
              <a:latin typeface="Arial"/>
            </a:endParaRPr>
          </a:p>
          <a:p>
            <a:pPr marL="308772" indent="-308124">
              <a:spcBef>
                <a:spcPts val="431"/>
              </a:spcBef>
              <a:buFont typeface="Wingdings" charset="2"/>
              <a:buChar char=""/>
            </a:pPr>
            <a:r>
              <a:rPr lang="en-CA" spc="-1" dirty="0">
                <a:latin typeface="Roboto Condensed"/>
                <a:ea typeface="Roboto Condensed"/>
              </a:rPr>
              <a:t>Treat security questions/password hints as if they were passwords</a:t>
            </a:r>
            <a:endParaRPr lang="en-CA" spc="-1" dirty="0">
              <a:latin typeface="Arial"/>
            </a:endParaRPr>
          </a:p>
          <a:p>
            <a:pPr marL="308772" indent="-308124">
              <a:spcBef>
                <a:spcPts val="431"/>
              </a:spcBef>
              <a:buFont typeface="Wingdings" charset="2"/>
              <a:buChar char=""/>
            </a:pPr>
            <a:r>
              <a:rPr lang="en-CA" spc="-1" dirty="0">
                <a:latin typeface="Roboto Condensed"/>
                <a:ea typeface="Roboto Condensed"/>
              </a:rPr>
              <a:t>In the event of a compromise, modify password immediately</a:t>
            </a:r>
            <a:endParaRPr lang="en-CA" spc="-1" dirty="0">
              <a:latin typeface="Arial"/>
            </a:endParaRPr>
          </a:p>
          <a:p>
            <a:endParaRPr lang="en-US" dirty="0"/>
          </a:p>
        </p:txBody>
      </p:sp>
    </p:spTree>
    <p:extLst>
      <p:ext uri="{BB962C8B-B14F-4D97-AF65-F5344CB8AC3E}">
        <p14:creationId xmlns:p14="http://schemas.microsoft.com/office/powerpoint/2010/main" val="313817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EE530-9E3D-4466-97C4-FEF746BB61EC}"/>
              </a:ext>
            </a:extLst>
          </p:cNvPr>
          <p:cNvSpPr>
            <a:spLocks noGrp="1"/>
          </p:cNvSpPr>
          <p:nvPr>
            <p:ph type="title"/>
          </p:nvPr>
        </p:nvSpPr>
        <p:spPr/>
        <p:txBody>
          <a:bodyPr/>
          <a:lstStyle/>
          <a:p>
            <a:r>
              <a:rPr lang="en-CA" dirty="0"/>
              <a:t>Social Media Best Practices</a:t>
            </a:r>
          </a:p>
        </p:txBody>
      </p:sp>
      <p:sp>
        <p:nvSpPr>
          <p:cNvPr id="3" name="Content Placeholder 2">
            <a:extLst>
              <a:ext uri="{FF2B5EF4-FFF2-40B4-BE49-F238E27FC236}">
                <a16:creationId xmlns:a16="http://schemas.microsoft.com/office/drawing/2014/main" id="{96B672E3-DEDB-4522-9B37-0181767095AF}"/>
              </a:ext>
            </a:extLst>
          </p:cNvPr>
          <p:cNvSpPr>
            <a:spLocks noGrp="1"/>
          </p:cNvSpPr>
          <p:nvPr>
            <p:ph idx="1"/>
          </p:nvPr>
        </p:nvSpPr>
        <p:spPr>
          <a:xfrm>
            <a:off x="137160" y="768096"/>
            <a:ext cx="5802992" cy="3099798"/>
          </a:xfrm>
        </p:spPr>
        <p:txBody>
          <a:bodyPr>
            <a:normAutofit/>
          </a:bodyPr>
          <a:lstStyle/>
          <a:p>
            <a:r>
              <a:rPr lang="en-US" dirty="0"/>
              <a:t>Review and apply security and privacy options on your account</a:t>
            </a:r>
          </a:p>
          <a:p>
            <a:r>
              <a:rPr lang="en-US" dirty="0"/>
              <a:t>Use a unique password for every account</a:t>
            </a:r>
          </a:p>
          <a:p>
            <a:r>
              <a:rPr lang="en-US" dirty="0"/>
              <a:t>Be careful when accessing unknown website links or attachments</a:t>
            </a:r>
          </a:p>
          <a:p>
            <a:r>
              <a:rPr lang="en-US" dirty="0"/>
              <a:t>Be wary of potential misinformation, social engineering, and fraud</a:t>
            </a:r>
          </a:p>
          <a:p>
            <a:endParaRPr lang="en-US" dirty="0"/>
          </a:p>
          <a:p>
            <a:endParaRPr lang="en-CA" dirty="0"/>
          </a:p>
        </p:txBody>
      </p:sp>
      <p:sp>
        <p:nvSpPr>
          <p:cNvPr id="4" name="Text Placeholder 3">
            <a:extLst>
              <a:ext uri="{FF2B5EF4-FFF2-40B4-BE49-F238E27FC236}">
                <a16:creationId xmlns:a16="http://schemas.microsoft.com/office/drawing/2014/main" id="{96BB38E7-2EE9-4D32-BEFB-5761AEC1BC67}"/>
              </a:ext>
            </a:extLst>
          </p:cNvPr>
          <p:cNvSpPr>
            <a:spLocks noGrp="1"/>
          </p:cNvSpPr>
          <p:nvPr>
            <p:ph type="body" sz="quarter" idx="10"/>
          </p:nvPr>
        </p:nvSpPr>
        <p:spPr>
          <a:xfrm>
            <a:off x="137160" y="4155926"/>
            <a:ext cx="8869680" cy="558444"/>
          </a:xfrm>
        </p:spPr>
        <p:txBody>
          <a:bodyPr>
            <a:normAutofit/>
          </a:bodyPr>
          <a:lstStyle/>
          <a:p>
            <a:r>
              <a:rPr lang="fr-FR" i="0" dirty="0"/>
              <a:t>Reference: </a:t>
            </a:r>
            <a:r>
              <a:rPr lang="en-US" i="0" dirty="0">
                <a:hlinkClick r:id="rId3"/>
              </a:rPr>
              <a:t>Use of personal social media in the workplace (ITSAP.00.066), Canadian Centre for Cyber Security, March 2019.</a:t>
            </a:r>
            <a:r>
              <a:rPr lang="fr-FR" i="0" dirty="0"/>
              <a:t> </a:t>
            </a:r>
            <a:endParaRPr lang="en-CA" i="0" dirty="0"/>
          </a:p>
        </p:txBody>
      </p:sp>
      <p:pic>
        <p:nvPicPr>
          <p:cNvPr id="2050" name="Picture 2" descr="image">
            <a:extLst>
              <a:ext uri="{FF2B5EF4-FFF2-40B4-BE49-F238E27FC236}">
                <a16:creationId xmlns:a16="http://schemas.microsoft.com/office/drawing/2014/main" id="{E45E53F4-9E61-451B-AB5A-90CA0624CB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1327601"/>
            <a:ext cx="3041923" cy="198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48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Presentation Outline</a:t>
            </a:r>
          </a:p>
        </p:txBody>
      </p:sp>
      <p:sp>
        <p:nvSpPr>
          <p:cNvPr id="5" name="Content Placeholder 4">
            <a:extLst>
              <a:ext uri="{FF2B5EF4-FFF2-40B4-BE49-F238E27FC236}">
                <a16:creationId xmlns:a16="http://schemas.microsoft.com/office/drawing/2014/main" id="{7375A0FE-C887-42BB-B1F7-5B656F3A833C}"/>
              </a:ext>
            </a:extLst>
          </p:cNvPr>
          <p:cNvSpPr>
            <a:spLocks noGrp="1"/>
          </p:cNvSpPr>
          <p:nvPr>
            <p:ph idx="1"/>
          </p:nvPr>
        </p:nvSpPr>
        <p:spPr/>
        <p:txBody>
          <a:bodyPr/>
          <a:lstStyle/>
          <a:p>
            <a:r>
              <a:rPr lang="en-CA" dirty="0"/>
              <a:t>Part 1 – Digital Identities and Online Compromise</a:t>
            </a:r>
          </a:p>
          <a:p>
            <a:r>
              <a:rPr lang="en-CA" dirty="0"/>
              <a:t>Part 2 – Digital Profiles, Fingerprints and Tech Giants</a:t>
            </a:r>
          </a:p>
          <a:p>
            <a:r>
              <a:rPr lang="en-CA" dirty="0"/>
              <a:t>Part 3 – Best Practices</a:t>
            </a:r>
          </a:p>
          <a:p>
            <a:r>
              <a:rPr lang="en-CA" dirty="0"/>
              <a:t>Part 4 – Case studies</a:t>
            </a:r>
          </a:p>
        </p:txBody>
      </p:sp>
    </p:spTree>
    <p:extLst>
      <p:ext uri="{BB962C8B-B14F-4D97-AF65-F5344CB8AC3E}">
        <p14:creationId xmlns:p14="http://schemas.microsoft.com/office/powerpoint/2010/main" val="7006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EE530-9E3D-4466-97C4-FEF746BB61EC}"/>
              </a:ext>
            </a:extLst>
          </p:cNvPr>
          <p:cNvSpPr>
            <a:spLocks noGrp="1"/>
          </p:cNvSpPr>
          <p:nvPr>
            <p:ph type="title"/>
          </p:nvPr>
        </p:nvSpPr>
        <p:spPr/>
        <p:txBody>
          <a:bodyPr/>
          <a:lstStyle/>
          <a:p>
            <a:r>
              <a:rPr lang="en-CA" dirty="0"/>
              <a:t>Social Media Best Practices (continued)</a:t>
            </a:r>
          </a:p>
        </p:txBody>
      </p:sp>
      <p:sp>
        <p:nvSpPr>
          <p:cNvPr id="3" name="Content Placeholder 2">
            <a:extLst>
              <a:ext uri="{FF2B5EF4-FFF2-40B4-BE49-F238E27FC236}">
                <a16:creationId xmlns:a16="http://schemas.microsoft.com/office/drawing/2014/main" id="{96B672E3-DEDB-4522-9B37-0181767095AF}"/>
              </a:ext>
            </a:extLst>
          </p:cNvPr>
          <p:cNvSpPr>
            <a:spLocks noGrp="1"/>
          </p:cNvSpPr>
          <p:nvPr>
            <p:ph idx="1"/>
          </p:nvPr>
        </p:nvSpPr>
        <p:spPr>
          <a:xfrm>
            <a:off x="137160" y="768096"/>
            <a:ext cx="8683312" cy="3423834"/>
          </a:xfrm>
        </p:spPr>
        <p:txBody>
          <a:bodyPr>
            <a:normAutofit fontScale="85000" lnSpcReduction="10000"/>
          </a:bodyPr>
          <a:lstStyle/>
          <a:p>
            <a:r>
              <a:rPr lang="en-US" dirty="0"/>
              <a:t>Be careful about what you share online; minimize your social media presence</a:t>
            </a:r>
          </a:p>
          <a:p>
            <a:r>
              <a:rPr lang="en-US" dirty="0"/>
              <a:t>Think before you link; know who you are connecting with </a:t>
            </a:r>
          </a:p>
          <a:p>
            <a:r>
              <a:rPr lang="en-US" dirty="0"/>
              <a:t>Personal information is valuable; it shouldn’t be given out freely</a:t>
            </a:r>
          </a:p>
          <a:p>
            <a:r>
              <a:rPr lang="en-CA" dirty="0"/>
              <a:t>Many apps and websites track a user's internet use and location</a:t>
            </a:r>
            <a:endParaRPr lang="en-US" dirty="0"/>
          </a:p>
          <a:p>
            <a:r>
              <a:rPr lang="en-US" dirty="0"/>
              <a:t>Information that is posted online can be around for a long time and can be copied and seen by anyone</a:t>
            </a:r>
          </a:p>
          <a:p>
            <a:r>
              <a:rPr lang="en-US" dirty="0"/>
              <a:t>Prior to posting, ask yourself:</a:t>
            </a:r>
          </a:p>
          <a:p>
            <a:pPr lvl="1"/>
            <a:r>
              <a:rPr lang="en-CA" dirty="0"/>
              <a:t>Is this how I want people to see me?</a:t>
            </a:r>
          </a:p>
          <a:p>
            <a:pPr lvl="1"/>
            <a:r>
              <a:rPr lang="en-CA" dirty="0"/>
              <a:t>Could somebody use this to hurt me if they wanted to?</a:t>
            </a:r>
          </a:p>
          <a:p>
            <a:pPr lvl="1"/>
            <a:r>
              <a:rPr lang="en-CA" dirty="0"/>
              <a:t>What’s the worst thing that could happen if I shared this?</a:t>
            </a:r>
          </a:p>
        </p:txBody>
      </p:sp>
      <p:sp>
        <p:nvSpPr>
          <p:cNvPr id="4" name="Text Placeholder 3">
            <a:extLst>
              <a:ext uri="{FF2B5EF4-FFF2-40B4-BE49-F238E27FC236}">
                <a16:creationId xmlns:a16="http://schemas.microsoft.com/office/drawing/2014/main" id="{96BB38E7-2EE9-4D32-BEFB-5761AEC1BC67}"/>
              </a:ext>
            </a:extLst>
          </p:cNvPr>
          <p:cNvSpPr>
            <a:spLocks noGrp="1"/>
          </p:cNvSpPr>
          <p:nvPr>
            <p:ph type="body" sz="quarter" idx="10"/>
          </p:nvPr>
        </p:nvSpPr>
        <p:spPr>
          <a:xfrm>
            <a:off x="137160" y="4011910"/>
            <a:ext cx="8869680" cy="702460"/>
          </a:xfrm>
        </p:spPr>
        <p:txBody>
          <a:bodyPr>
            <a:normAutofit/>
          </a:bodyPr>
          <a:lstStyle/>
          <a:p>
            <a:r>
              <a:rPr lang="en-CA" i="0" dirty="0"/>
              <a:t>Reference: </a:t>
            </a:r>
            <a:r>
              <a:rPr lang="en-US" i="0" baseline="0" dirty="0">
                <a:hlinkClick r:id="rId3"/>
              </a:rPr>
              <a:t>Digital Citizenship - Guide for Parents. Media Smarts. 2017.</a:t>
            </a:r>
            <a:endParaRPr lang="en-US" i="0" baseline="0" dirty="0"/>
          </a:p>
          <a:p>
            <a:r>
              <a:rPr lang="fr-FR" i="0" dirty="0">
                <a:highlight>
                  <a:srgbClr val="FFFF00"/>
                </a:highlight>
              </a:rPr>
              <a:t>Reference: </a:t>
            </a:r>
            <a:r>
              <a:rPr lang="en-US" i="0" dirty="0">
                <a:highlight>
                  <a:srgbClr val="FFFF00"/>
                </a:highlight>
                <a:hlinkClick r:id="rId4"/>
              </a:rPr>
              <a:t>US DoD Identity Awareness, Protection and Management Guide. U.S. Department Of Defense. March 2021</a:t>
            </a:r>
            <a:r>
              <a:rPr lang="en-US" i="0" dirty="0">
                <a:hlinkClick r:id="rId4"/>
              </a:rPr>
              <a:t>.</a:t>
            </a:r>
            <a:r>
              <a:rPr lang="fr-FR" i="0" baseline="0" dirty="0"/>
              <a:t>  </a:t>
            </a:r>
          </a:p>
        </p:txBody>
      </p:sp>
    </p:spTree>
    <p:extLst>
      <p:ext uri="{BB962C8B-B14F-4D97-AF65-F5344CB8AC3E}">
        <p14:creationId xmlns:p14="http://schemas.microsoft.com/office/powerpoint/2010/main" val="325582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Online Browsing Best Practices</a:t>
            </a:r>
          </a:p>
        </p:txBody>
      </p:sp>
      <p:sp>
        <p:nvSpPr>
          <p:cNvPr id="3" name="Content Placeholder 2"/>
          <p:cNvSpPr>
            <a:spLocks noGrp="1"/>
          </p:cNvSpPr>
          <p:nvPr>
            <p:ph idx="1"/>
          </p:nvPr>
        </p:nvSpPr>
        <p:spPr>
          <a:xfrm>
            <a:off x="137160" y="768096"/>
            <a:ext cx="5875000" cy="3423834"/>
          </a:xfrm>
        </p:spPr>
        <p:txBody>
          <a:bodyPr>
            <a:normAutofit/>
          </a:bodyPr>
          <a:lstStyle/>
          <a:p>
            <a:pPr marL="308772" indent="-308124">
              <a:spcBef>
                <a:spcPts val="431"/>
              </a:spcBef>
              <a:buFont typeface="Wingdings" charset="2"/>
              <a:buChar char=""/>
            </a:pPr>
            <a:r>
              <a:rPr lang="en-CA" spc="-1" dirty="0">
                <a:latin typeface="Roboto Condensed"/>
                <a:ea typeface="Roboto Condensed"/>
              </a:rPr>
              <a:t>Keep your browser up-to-date</a:t>
            </a:r>
          </a:p>
          <a:p>
            <a:pPr marL="308772" indent="-308124">
              <a:spcBef>
                <a:spcPts val="431"/>
              </a:spcBef>
              <a:buFont typeface="Wingdings" charset="2"/>
              <a:buChar char=""/>
            </a:pPr>
            <a:r>
              <a:rPr lang="en-CA" spc="-1" dirty="0">
                <a:latin typeface="Roboto Condensed"/>
                <a:ea typeface="Roboto Condensed"/>
              </a:rPr>
              <a:t>Find a tutorial on </a:t>
            </a:r>
            <a:r>
              <a:rPr lang="en-US" spc="-1" dirty="0">
                <a:latin typeface="Roboto Condensed"/>
                <a:ea typeface="Roboto Condensed"/>
              </a:rPr>
              <a:t>adjusting the permissions, privacy settings and security settings</a:t>
            </a:r>
            <a:r>
              <a:rPr lang="en-CA" spc="-1" dirty="0">
                <a:latin typeface="Roboto Condensed"/>
                <a:ea typeface="Roboto Condensed"/>
              </a:rPr>
              <a:t> of your browser, apps and online services</a:t>
            </a:r>
          </a:p>
          <a:p>
            <a:pPr marL="308772" indent="-308124">
              <a:spcBef>
                <a:spcPts val="431"/>
              </a:spcBef>
              <a:buFont typeface="Wingdings" charset="2"/>
              <a:buChar char=""/>
            </a:pPr>
            <a:r>
              <a:rPr lang="en-US" dirty="0"/>
              <a:t>Turn off the ‘Remember Me’ feature on websites and disable autofill</a:t>
            </a:r>
          </a:p>
          <a:p>
            <a:pPr marL="308772" indent="-308124">
              <a:spcBef>
                <a:spcPts val="431"/>
              </a:spcBef>
              <a:buFont typeface="Wingdings" charset="2"/>
              <a:buChar char=""/>
            </a:pPr>
            <a:r>
              <a:rPr lang="en-CA" spc="-1" dirty="0">
                <a:latin typeface="Roboto Condensed"/>
                <a:ea typeface="Roboto Condensed"/>
              </a:rPr>
              <a:t>Delete unused accounts (when possible)</a:t>
            </a:r>
            <a:endParaRPr lang="en-CA" spc="-1" dirty="0">
              <a:latin typeface="Arial"/>
            </a:endParaRPr>
          </a:p>
          <a:p>
            <a:pPr marL="308772" indent="-308124">
              <a:spcBef>
                <a:spcPts val="431"/>
              </a:spcBef>
              <a:buFont typeface="Wingdings" charset="2"/>
              <a:buChar char=""/>
            </a:pPr>
            <a:endParaRPr lang="en-CA" dirty="0"/>
          </a:p>
          <a:p>
            <a:pPr marL="308772" indent="-308124">
              <a:spcBef>
                <a:spcPts val="431"/>
              </a:spcBef>
              <a:buFont typeface="Wingdings" charset="2"/>
              <a:buChar char=""/>
            </a:pPr>
            <a:endParaRPr lang="en-CA" spc="-1" dirty="0">
              <a:latin typeface="Arial"/>
            </a:endParaRPr>
          </a:p>
        </p:txBody>
      </p:sp>
      <p:sp>
        <p:nvSpPr>
          <p:cNvPr id="4" name="Text Placeholder 3">
            <a:extLst>
              <a:ext uri="{FF2B5EF4-FFF2-40B4-BE49-F238E27FC236}">
                <a16:creationId xmlns:a16="http://schemas.microsoft.com/office/drawing/2014/main" id="{BA531069-ED09-4F70-9D77-0321E0A466BC}"/>
              </a:ext>
            </a:extLst>
          </p:cNvPr>
          <p:cNvSpPr>
            <a:spLocks noGrp="1"/>
          </p:cNvSpPr>
          <p:nvPr>
            <p:ph type="body" sz="quarter" idx="10"/>
          </p:nvPr>
        </p:nvSpPr>
        <p:spPr/>
        <p:txBody>
          <a:bodyPr/>
          <a:lstStyle/>
          <a:p>
            <a:r>
              <a:rPr lang="en-CA" i="0" dirty="0"/>
              <a:t>Reference: </a:t>
            </a:r>
            <a:r>
              <a:rPr lang="en-US" i="0" dirty="0">
                <a:hlinkClick r:id="rId3"/>
              </a:rPr>
              <a:t>Securing Your Web Browser. Cybersecurity &amp; Infrastructure Security Agency. September 8, 2015.</a:t>
            </a:r>
            <a:endParaRPr lang="en-CA" i="0" dirty="0"/>
          </a:p>
          <a:p>
            <a:r>
              <a:rPr lang="en-CA" i="0" dirty="0"/>
              <a:t>Reference: </a:t>
            </a:r>
            <a:r>
              <a:rPr lang="en-US" i="0" dirty="0">
                <a:hlinkClick r:id="rId4"/>
              </a:rPr>
              <a:t>Just delete me. Background Checks.</a:t>
            </a:r>
            <a:r>
              <a:rPr lang="en-CA" i="0" dirty="0"/>
              <a:t> </a:t>
            </a:r>
          </a:p>
        </p:txBody>
      </p:sp>
      <p:pic>
        <p:nvPicPr>
          <p:cNvPr id="1026" name="Picture 2" descr="image">
            <a:extLst>
              <a:ext uri="{FF2B5EF4-FFF2-40B4-BE49-F238E27FC236}">
                <a16:creationId xmlns:a16="http://schemas.microsoft.com/office/drawing/2014/main" id="{86380048-BD3E-45E2-BA6B-262AB90B3D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3373" y="803671"/>
            <a:ext cx="2247900" cy="33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31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Privacy Enhancing Technologies</a:t>
            </a:r>
          </a:p>
        </p:txBody>
      </p:sp>
      <p:sp>
        <p:nvSpPr>
          <p:cNvPr id="3" name="Content Placeholder 2"/>
          <p:cNvSpPr>
            <a:spLocks noGrp="1"/>
          </p:cNvSpPr>
          <p:nvPr>
            <p:ph idx="1"/>
          </p:nvPr>
        </p:nvSpPr>
        <p:spPr/>
        <p:txBody>
          <a:bodyPr>
            <a:normAutofit fontScale="92500"/>
          </a:bodyPr>
          <a:lstStyle/>
          <a:p>
            <a:pPr marL="308772" indent="-308124">
              <a:spcBef>
                <a:spcPts val="431"/>
              </a:spcBef>
              <a:buFont typeface="Wingdings" charset="2"/>
              <a:buChar char=""/>
            </a:pPr>
            <a:r>
              <a:rPr lang="en-CA" dirty="0"/>
              <a:t>Privacy Enhancing Technologies (PETs) can help users minimize the data collected about them, understand how their information is used and where it goes, increase their anonymity and better control their personal information</a:t>
            </a:r>
          </a:p>
          <a:p>
            <a:pPr marL="308772" indent="-308124">
              <a:spcBef>
                <a:spcPts val="431"/>
              </a:spcBef>
              <a:buFont typeface="Wingdings" charset="2"/>
              <a:buChar char=""/>
            </a:pPr>
            <a:r>
              <a:rPr lang="en-CA" dirty="0"/>
              <a:t>Some examples include:</a:t>
            </a:r>
          </a:p>
          <a:p>
            <a:pPr lvl="1"/>
            <a:r>
              <a:rPr lang="en-CA" dirty="0"/>
              <a:t>ad blockers and tracker blockers which can analyze and block cookies and scripts that may collect information about your browsing</a:t>
            </a:r>
          </a:p>
          <a:p>
            <a:pPr lvl="1"/>
            <a:r>
              <a:rPr lang="en-CA" dirty="0"/>
              <a:t>privacy-focused browsers and search engines that may limit tracking and provide more security and privacy features</a:t>
            </a:r>
          </a:p>
          <a:p>
            <a:pPr lvl="1"/>
            <a:r>
              <a:rPr lang="en-CA" dirty="0"/>
              <a:t>“privacy” mode and “do-not-track” features in a browser that may limit how much information it collects and stores</a:t>
            </a:r>
          </a:p>
          <a:p>
            <a:pPr lvl="1"/>
            <a:r>
              <a:rPr lang="en-US" dirty="0"/>
              <a:t>Virtual Private Networks (VPNs) which encrypt data you send and receive online</a:t>
            </a:r>
          </a:p>
          <a:p>
            <a:pPr marL="308772" indent="-308124">
              <a:spcBef>
                <a:spcPts val="431"/>
              </a:spcBef>
              <a:buFont typeface="Wingdings" charset="2"/>
              <a:buChar char=""/>
            </a:pPr>
            <a:endParaRPr lang="en-CA" dirty="0"/>
          </a:p>
          <a:p>
            <a:pPr marL="308772" indent="-308124">
              <a:spcBef>
                <a:spcPts val="431"/>
              </a:spcBef>
              <a:buFont typeface="Wingdings" charset="2"/>
              <a:buChar char=""/>
            </a:pPr>
            <a:endParaRPr lang="en-CA" spc="-1" dirty="0">
              <a:latin typeface="Arial"/>
            </a:endParaRPr>
          </a:p>
        </p:txBody>
      </p:sp>
    </p:spTree>
    <p:extLst>
      <p:ext uri="{BB962C8B-B14F-4D97-AF65-F5344CB8AC3E}">
        <p14:creationId xmlns:p14="http://schemas.microsoft.com/office/powerpoint/2010/main" val="141933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F73D3-1EC2-46CF-8955-86891D6AFF54}"/>
              </a:ext>
            </a:extLst>
          </p:cNvPr>
          <p:cNvSpPr>
            <a:spLocks noGrp="1"/>
          </p:cNvSpPr>
          <p:nvPr>
            <p:ph type="title"/>
          </p:nvPr>
        </p:nvSpPr>
        <p:spPr/>
        <p:txBody>
          <a:bodyPr/>
          <a:lstStyle/>
          <a:p>
            <a:r>
              <a:rPr lang="en-US" dirty="0"/>
              <a:t>CIRA Canadian Shield</a:t>
            </a:r>
          </a:p>
        </p:txBody>
      </p:sp>
      <p:sp>
        <p:nvSpPr>
          <p:cNvPr id="3" name="Content Placeholder 2">
            <a:extLst>
              <a:ext uri="{FF2B5EF4-FFF2-40B4-BE49-F238E27FC236}">
                <a16:creationId xmlns:a16="http://schemas.microsoft.com/office/drawing/2014/main" id="{41F4F9EC-CDEF-4BAB-84E8-6F20CA2A8D8F}"/>
              </a:ext>
            </a:extLst>
          </p:cNvPr>
          <p:cNvSpPr>
            <a:spLocks noGrp="1"/>
          </p:cNvSpPr>
          <p:nvPr>
            <p:ph idx="1"/>
          </p:nvPr>
        </p:nvSpPr>
        <p:spPr/>
        <p:txBody>
          <a:bodyPr/>
          <a:lstStyle/>
          <a:p>
            <a:r>
              <a:rPr lang="en-US" dirty="0"/>
              <a:t>CIRA Canadian Shield is a public DNS resolver</a:t>
            </a:r>
          </a:p>
          <a:p>
            <a:r>
              <a:rPr lang="en-US" dirty="0"/>
              <a:t>When resolving, it checks to see if the site is malicious based on threat intelligence</a:t>
            </a:r>
          </a:p>
          <a:p>
            <a:r>
              <a:rPr lang="en-US" dirty="0"/>
              <a:t>It blocks known online scam sites in addition to malware and phishing, and sites with a high likelihood of being fraudulent</a:t>
            </a:r>
          </a:p>
          <a:p>
            <a:r>
              <a:rPr lang="en-CA" dirty="0"/>
              <a:t>Available as a router configuration, device configuration, mobile app and browser extensions</a:t>
            </a:r>
          </a:p>
          <a:p>
            <a:endParaRPr lang="en-US" dirty="0"/>
          </a:p>
        </p:txBody>
      </p:sp>
      <p:sp>
        <p:nvSpPr>
          <p:cNvPr id="6" name="Text Placeholder 5">
            <a:extLst>
              <a:ext uri="{FF2B5EF4-FFF2-40B4-BE49-F238E27FC236}">
                <a16:creationId xmlns:a16="http://schemas.microsoft.com/office/drawing/2014/main" id="{26446B50-E248-4E3D-A0D0-DE03AA9DF230}"/>
              </a:ext>
            </a:extLst>
          </p:cNvPr>
          <p:cNvSpPr>
            <a:spLocks noGrp="1"/>
          </p:cNvSpPr>
          <p:nvPr>
            <p:ph type="body" sz="quarter" idx="10"/>
          </p:nvPr>
        </p:nvSpPr>
        <p:spPr/>
        <p:txBody>
          <a:bodyPr/>
          <a:lstStyle/>
          <a:p>
            <a:r>
              <a:rPr lang="en-US" sz="1400" i="0" dirty="0"/>
              <a:t>Reference: </a:t>
            </a:r>
            <a:r>
              <a:rPr lang="en-US" sz="1400" i="0" dirty="0">
                <a:hlinkClick r:id="rId3"/>
              </a:rPr>
              <a:t>CIRA Canadian Shield</a:t>
            </a:r>
            <a:endParaRPr lang="en-US" sz="1400" i="0" dirty="0"/>
          </a:p>
        </p:txBody>
      </p:sp>
      <p:grpSp>
        <p:nvGrpSpPr>
          <p:cNvPr id="8" name="Group 7">
            <a:extLst>
              <a:ext uri="{FF2B5EF4-FFF2-40B4-BE49-F238E27FC236}">
                <a16:creationId xmlns:a16="http://schemas.microsoft.com/office/drawing/2014/main" id="{DE7965CD-1E75-4A06-BBE4-63783DC7BA30}"/>
              </a:ext>
            </a:extLst>
          </p:cNvPr>
          <p:cNvGrpSpPr/>
          <p:nvPr/>
        </p:nvGrpSpPr>
        <p:grpSpPr>
          <a:xfrm>
            <a:off x="3779912" y="3445038"/>
            <a:ext cx="4297427" cy="1008112"/>
            <a:chOff x="1619672" y="3183818"/>
            <a:chExt cx="4297427" cy="1008112"/>
          </a:xfrm>
        </p:grpSpPr>
        <p:pic>
          <p:nvPicPr>
            <p:cNvPr id="7" name="Picture 6" descr="A picture containing icon&#10;&#10;Description automatically generated">
              <a:extLst>
                <a:ext uri="{FF2B5EF4-FFF2-40B4-BE49-F238E27FC236}">
                  <a16:creationId xmlns:a16="http://schemas.microsoft.com/office/drawing/2014/main" id="{D52410AD-816A-4001-9F72-497C3ACB9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003" y="3446418"/>
              <a:ext cx="1509096" cy="482911"/>
            </a:xfrm>
            <a:prstGeom prst="rect">
              <a:avLst/>
            </a:prstGeom>
          </p:spPr>
        </p:pic>
        <p:pic>
          <p:nvPicPr>
            <p:cNvPr id="5" name="Picture 4">
              <a:extLst>
                <a:ext uri="{FF2B5EF4-FFF2-40B4-BE49-F238E27FC236}">
                  <a16:creationId xmlns:a16="http://schemas.microsoft.com/office/drawing/2014/main" id="{B871D4FF-E3D1-4209-9342-A930EB027095}"/>
                </a:ext>
              </a:extLst>
            </p:cNvPr>
            <p:cNvPicPr>
              <a:picLocks noChangeAspect="1"/>
            </p:cNvPicPr>
            <p:nvPr/>
          </p:nvPicPr>
          <p:blipFill rotWithShape="1">
            <a:blip r:embed="rId5"/>
            <a:srcRect l="35038" t="15440" r="35825" b="64400"/>
            <a:stretch/>
          </p:blipFill>
          <p:spPr>
            <a:xfrm>
              <a:off x="1619672" y="3183818"/>
              <a:ext cx="2664296" cy="1008112"/>
            </a:xfrm>
            <a:prstGeom prst="rect">
              <a:avLst/>
            </a:prstGeom>
          </p:spPr>
        </p:pic>
      </p:grpSp>
    </p:spTree>
    <p:extLst>
      <p:ext uri="{BB962C8B-B14F-4D97-AF65-F5344CB8AC3E}">
        <p14:creationId xmlns:p14="http://schemas.microsoft.com/office/powerpoint/2010/main" val="2620656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Part 4 – Case Studies</a:t>
            </a:r>
          </a:p>
        </p:txBody>
      </p:sp>
      <p:sp>
        <p:nvSpPr>
          <p:cNvPr id="6" name="Content Placeholder 5">
            <a:extLst>
              <a:ext uri="{FF2B5EF4-FFF2-40B4-BE49-F238E27FC236}">
                <a16:creationId xmlns:a16="http://schemas.microsoft.com/office/drawing/2014/main" id="{578C47BB-B87B-415F-8930-3DEFBDEE8756}"/>
              </a:ext>
            </a:extLst>
          </p:cNvPr>
          <p:cNvSpPr>
            <a:spLocks noGrp="1"/>
          </p:cNvSpPr>
          <p:nvPr>
            <p:ph idx="1"/>
          </p:nvPr>
        </p:nvSpPr>
        <p:spPr/>
        <p:txBody>
          <a:bodyPr/>
          <a:lstStyle/>
          <a:p>
            <a:pPr>
              <a:spcBef>
                <a:spcPts val="431"/>
              </a:spcBef>
            </a:pPr>
            <a:r>
              <a:rPr lang="en-CA" spc="-1" dirty="0">
                <a:latin typeface="Roboto Condensed"/>
                <a:ea typeface="Roboto Condensed"/>
              </a:rPr>
              <a:t>Facial Recognition</a:t>
            </a:r>
          </a:p>
          <a:p>
            <a:pPr>
              <a:spcBef>
                <a:spcPts val="431"/>
              </a:spcBef>
            </a:pPr>
            <a:r>
              <a:rPr lang="en-CA" spc="-1" dirty="0">
                <a:latin typeface="Roboto Condensed"/>
                <a:ea typeface="Roboto Condensed"/>
              </a:rPr>
              <a:t>Cell Phone Tracking</a:t>
            </a:r>
          </a:p>
          <a:p>
            <a:pPr>
              <a:spcBef>
                <a:spcPts val="431"/>
              </a:spcBef>
            </a:pPr>
            <a:r>
              <a:rPr lang="en-CA" spc="-1" dirty="0">
                <a:latin typeface="Roboto Condensed"/>
                <a:ea typeface="Roboto Condensed"/>
              </a:rPr>
              <a:t>Location Tracking</a:t>
            </a:r>
            <a:endParaRPr lang="en-CA" spc="-1" dirty="0">
              <a:latin typeface="Arial"/>
            </a:endParaRPr>
          </a:p>
        </p:txBody>
      </p:sp>
    </p:spTree>
    <p:extLst>
      <p:ext uri="{BB962C8B-B14F-4D97-AF65-F5344CB8AC3E}">
        <p14:creationId xmlns:p14="http://schemas.microsoft.com/office/powerpoint/2010/main" val="263975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E0C025-1D34-40AE-9902-1754EFA22B95}"/>
              </a:ext>
            </a:extLst>
          </p:cNvPr>
          <p:cNvPicPr>
            <a:picLocks noChangeAspect="1"/>
          </p:cNvPicPr>
          <p:nvPr/>
        </p:nvPicPr>
        <p:blipFill rotWithShape="1">
          <a:blip r:embed="rId2"/>
          <a:srcRect t="9401" r="5113" b="17800"/>
          <a:stretch/>
        </p:blipFill>
        <p:spPr>
          <a:xfrm>
            <a:off x="457200" y="857960"/>
            <a:ext cx="7808810" cy="3369974"/>
          </a:xfrm>
          <a:prstGeom prst="rect">
            <a:avLst/>
          </a:prstGeom>
        </p:spPr>
      </p:pic>
      <p:sp>
        <p:nvSpPr>
          <p:cNvPr id="4" name="Title 3">
            <a:extLst>
              <a:ext uri="{FF2B5EF4-FFF2-40B4-BE49-F238E27FC236}">
                <a16:creationId xmlns:a16="http://schemas.microsoft.com/office/drawing/2014/main" id="{07F7589B-AA30-4809-8B44-570A14E285B9}"/>
              </a:ext>
            </a:extLst>
          </p:cNvPr>
          <p:cNvSpPr>
            <a:spLocks noGrp="1"/>
          </p:cNvSpPr>
          <p:nvPr>
            <p:ph type="title"/>
          </p:nvPr>
        </p:nvSpPr>
        <p:spPr/>
        <p:txBody>
          <a:bodyPr/>
          <a:lstStyle/>
          <a:p>
            <a:r>
              <a:rPr lang="en-US" dirty="0"/>
              <a:t>Case Study: Facial Recognition</a:t>
            </a:r>
          </a:p>
        </p:txBody>
      </p:sp>
      <p:sp>
        <p:nvSpPr>
          <p:cNvPr id="5" name="Text Placeholder 4">
            <a:extLst>
              <a:ext uri="{FF2B5EF4-FFF2-40B4-BE49-F238E27FC236}">
                <a16:creationId xmlns:a16="http://schemas.microsoft.com/office/drawing/2014/main" id="{26FF2F84-C782-45DD-ABDF-615332E0F511}"/>
              </a:ext>
            </a:extLst>
          </p:cNvPr>
          <p:cNvSpPr>
            <a:spLocks noGrp="1"/>
          </p:cNvSpPr>
          <p:nvPr>
            <p:ph type="body" sz="quarter" idx="10"/>
          </p:nvPr>
        </p:nvSpPr>
        <p:spPr/>
        <p:txBody>
          <a:bodyPr/>
          <a:lstStyle/>
          <a:p>
            <a:r>
              <a:rPr lang="en-US" sz="1260" dirty="0"/>
              <a:t>Source: </a:t>
            </a:r>
            <a:r>
              <a:rPr lang="en-US" sz="1260" dirty="0">
                <a:hlinkClick r:id="rId3"/>
              </a:rPr>
              <a:t>https://www.cnn.com/videos/business/2020/02/10/clearview-ai-facial-recognition-orig.cnn-business</a:t>
            </a:r>
            <a:r>
              <a:rPr lang="en-US" sz="1260" dirty="0"/>
              <a:t> </a:t>
            </a:r>
          </a:p>
        </p:txBody>
      </p:sp>
    </p:spTree>
    <p:extLst>
      <p:ext uri="{BB962C8B-B14F-4D97-AF65-F5344CB8AC3E}">
        <p14:creationId xmlns:p14="http://schemas.microsoft.com/office/powerpoint/2010/main" val="3861761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Tech-Enabled Surveillance</a:t>
            </a:r>
            <a:endParaRPr lang="en-CA" dirty="0"/>
          </a:p>
        </p:txBody>
      </p:sp>
      <p:sp>
        <p:nvSpPr>
          <p:cNvPr id="7" name="Content Placeholder 6">
            <a:extLst>
              <a:ext uri="{FF2B5EF4-FFF2-40B4-BE49-F238E27FC236}">
                <a16:creationId xmlns:a16="http://schemas.microsoft.com/office/drawing/2014/main" id="{6662070D-B439-4BE6-8B2E-94613C3C6F0F}"/>
              </a:ext>
            </a:extLst>
          </p:cNvPr>
          <p:cNvSpPr>
            <a:spLocks noGrp="1"/>
          </p:cNvSpPr>
          <p:nvPr>
            <p:ph idx="1"/>
          </p:nvPr>
        </p:nvSpPr>
        <p:spPr/>
        <p:txBody>
          <a:bodyPr>
            <a:normAutofit lnSpcReduction="10000"/>
          </a:bodyPr>
          <a:lstStyle/>
          <a:p>
            <a:r>
              <a:rPr lang="en-US" dirty="0"/>
              <a:t>Dozens of schools in the US are monitoring students electronically</a:t>
            </a:r>
          </a:p>
          <a:p>
            <a:r>
              <a:rPr lang="en-US" dirty="0"/>
              <a:t>Bluetooth beacons track attendance in classrooms</a:t>
            </a:r>
          </a:p>
          <a:p>
            <a:r>
              <a:rPr lang="en-US" dirty="0"/>
              <a:t>Wi-Fi tracks students across campus</a:t>
            </a:r>
          </a:p>
          <a:p>
            <a:r>
              <a:rPr lang="en-US" dirty="0"/>
              <a:t>Multiple behavior indicators are tracked:</a:t>
            </a:r>
          </a:p>
          <a:p>
            <a:pPr lvl="1"/>
            <a:r>
              <a:rPr lang="en-US" dirty="0"/>
              <a:t>Time in dorm room</a:t>
            </a:r>
          </a:p>
          <a:p>
            <a:pPr lvl="1"/>
            <a:r>
              <a:rPr lang="en-US" dirty="0"/>
              <a:t>Sleeping and eating patterns</a:t>
            </a:r>
          </a:p>
          <a:p>
            <a:pPr lvl="1"/>
            <a:r>
              <a:rPr lang="en-US" dirty="0"/>
              <a:t>Physical activities</a:t>
            </a:r>
          </a:p>
          <a:p>
            <a:pPr lvl="1"/>
            <a:r>
              <a:rPr lang="en-US" dirty="0"/>
              <a:t>Social interactions</a:t>
            </a:r>
          </a:p>
          <a:p>
            <a:r>
              <a:rPr lang="en-US" dirty="0"/>
              <a:t>Students that do not opt-in are penalized</a:t>
            </a:r>
          </a:p>
        </p:txBody>
      </p:sp>
      <p:sp>
        <p:nvSpPr>
          <p:cNvPr id="9" name="Text Placeholder 8">
            <a:extLst>
              <a:ext uri="{FF2B5EF4-FFF2-40B4-BE49-F238E27FC236}">
                <a16:creationId xmlns:a16="http://schemas.microsoft.com/office/drawing/2014/main" id="{CD0BDBAD-DDF1-477C-B0B1-9A847A5F58BA}"/>
              </a:ext>
            </a:extLst>
          </p:cNvPr>
          <p:cNvSpPr>
            <a:spLocks noGrp="1"/>
          </p:cNvSpPr>
          <p:nvPr>
            <p:ph type="body" sz="quarter" idx="10"/>
          </p:nvPr>
        </p:nvSpPr>
        <p:spPr/>
        <p:txBody>
          <a:bodyPr/>
          <a:lstStyle/>
          <a:p>
            <a:r>
              <a:rPr lang="fr-CA" dirty="0"/>
              <a:t>Source: </a:t>
            </a:r>
            <a:r>
              <a:rPr lang="fr-CA" dirty="0">
                <a:hlinkClick r:id="rId3"/>
              </a:rPr>
              <a:t>https://www.washingtonpost.com/technology/2019/12/24/colleges-are-turning-students-phones-into-surveillance-machines-tracking-locations-hundreds-thousands/</a:t>
            </a:r>
            <a:r>
              <a:rPr lang="fr-CA" dirty="0"/>
              <a:t> </a:t>
            </a:r>
            <a:endParaRPr lang="en-US" dirty="0"/>
          </a:p>
        </p:txBody>
      </p:sp>
      <p:pic>
        <p:nvPicPr>
          <p:cNvPr id="6" name="Picture 5">
            <a:extLst>
              <a:ext uri="{FF2B5EF4-FFF2-40B4-BE49-F238E27FC236}">
                <a16:creationId xmlns:a16="http://schemas.microsoft.com/office/drawing/2014/main" id="{C21AAC81-1319-4197-997F-EE5F44A24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120" y="1779662"/>
            <a:ext cx="3171926" cy="2116269"/>
          </a:xfrm>
          <a:prstGeom prst="rect">
            <a:avLst/>
          </a:prstGeom>
        </p:spPr>
      </p:pic>
    </p:spTree>
    <p:extLst>
      <p:ext uri="{BB962C8B-B14F-4D97-AF65-F5344CB8AC3E}">
        <p14:creationId xmlns:p14="http://schemas.microsoft.com/office/powerpoint/2010/main" val="2278413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63BFC-5115-4EA3-B535-7D66966C3260}"/>
              </a:ext>
            </a:extLst>
          </p:cNvPr>
          <p:cNvSpPr>
            <a:spLocks noGrp="1"/>
          </p:cNvSpPr>
          <p:nvPr>
            <p:ph type="title"/>
          </p:nvPr>
        </p:nvSpPr>
        <p:spPr/>
        <p:txBody>
          <a:bodyPr/>
          <a:lstStyle/>
          <a:p>
            <a:r>
              <a:rPr lang="en-US" dirty="0"/>
              <a:t>Case Studies: Location Tracking</a:t>
            </a:r>
          </a:p>
        </p:txBody>
      </p:sp>
      <p:sp>
        <p:nvSpPr>
          <p:cNvPr id="6" name="Text Placeholder 5">
            <a:extLst>
              <a:ext uri="{FF2B5EF4-FFF2-40B4-BE49-F238E27FC236}">
                <a16:creationId xmlns:a16="http://schemas.microsoft.com/office/drawing/2014/main" id="{40CA38E5-AFC3-45AD-B5FF-FF8ABA93BF17}"/>
              </a:ext>
            </a:extLst>
          </p:cNvPr>
          <p:cNvSpPr>
            <a:spLocks noGrp="1"/>
          </p:cNvSpPr>
          <p:nvPr>
            <p:ph type="body" sz="quarter" idx="10"/>
          </p:nvPr>
        </p:nvSpPr>
        <p:spPr/>
        <p:txBody>
          <a:bodyPr/>
          <a:lstStyle/>
          <a:p>
            <a:r>
              <a:rPr lang="en-US" dirty="0"/>
              <a:t>Source: </a:t>
            </a:r>
            <a:r>
              <a:rPr lang="en-US" dirty="0">
                <a:hlinkClick r:id="rId3"/>
              </a:rPr>
              <a:t>https://www.bbc.com/news/technology-42853072</a:t>
            </a:r>
            <a:r>
              <a:rPr lang="en-US" dirty="0"/>
              <a:t> </a:t>
            </a:r>
          </a:p>
          <a:p>
            <a:r>
              <a:rPr lang="en-US" dirty="0"/>
              <a:t>Source: </a:t>
            </a:r>
            <a:r>
              <a:rPr lang="en-US" dirty="0">
                <a:hlinkClick r:id="rId4"/>
              </a:rPr>
              <a:t>https://www.cnn.com/2020/04/04/tech/location-tracking-florida-coronavirus/index.html</a:t>
            </a:r>
            <a:r>
              <a:rPr lang="en-US" dirty="0"/>
              <a:t> </a:t>
            </a:r>
          </a:p>
        </p:txBody>
      </p:sp>
      <p:pic>
        <p:nvPicPr>
          <p:cNvPr id="5" name="Picture 4">
            <a:extLst>
              <a:ext uri="{FF2B5EF4-FFF2-40B4-BE49-F238E27FC236}">
                <a16:creationId xmlns:a16="http://schemas.microsoft.com/office/drawing/2014/main" id="{45B1BA2A-506A-4BF2-B236-F010DE61A6C5}"/>
              </a:ext>
            </a:extLst>
          </p:cNvPr>
          <p:cNvPicPr>
            <a:picLocks noChangeAspect="1"/>
          </p:cNvPicPr>
          <p:nvPr/>
        </p:nvPicPr>
        <p:blipFill>
          <a:blip r:embed="rId5"/>
          <a:stretch>
            <a:fillRect/>
          </a:stretch>
        </p:blipFill>
        <p:spPr>
          <a:xfrm>
            <a:off x="4716016" y="658835"/>
            <a:ext cx="4229635" cy="3496051"/>
          </a:xfrm>
          <a:prstGeom prst="rect">
            <a:avLst/>
          </a:prstGeom>
        </p:spPr>
      </p:pic>
      <p:pic>
        <p:nvPicPr>
          <p:cNvPr id="10" name="Picture 9">
            <a:extLst>
              <a:ext uri="{FF2B5EF4-FFF2-40B4-BE49-F238E27FC236}">
                <a16:creationId xmlns:a16="http://schemas.microsoft.com/office/drawing/2014/main" id="{2625B9FE-B569-4976-A10B-64212209CF5D}"/>
              </a:ext>
            </a:extLst>
          </p:cNvPr>
          <p:cNvPicPr>
            <a:picLocks noChangeAspect="1"/>
          </p:cNvPicPr>
          <p:nvPr/>
        </p:nvPicPr>
        <p:blipFill>
          <a:blip r:embed="rId6"/>
          <a:stretch>
            <a:fillRect/>
          </a:stretch>
        </p:blipFill>
        <p:spPr>
          <a:xfrm>
            <a:off x="755575" y="658835"/>
            <a:ext cx="3033893" cy="3496051"/>
          </a:xfrm>
          <a:prstGeom prst="rect">
            <a:avLst/>
          </a:prstGeom>
        </p:spPr>
      </p:pic>
    </p:spTree>
    <p:extLst>
      <p:ext uri="{BB962C8B-B14F-4D97-AF65-F5344CB8AC3E}">
        <p14:creationId xmlns:p14="http://schemas.microsoft.com/office/powerpoint/2010/main" val="309156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3DBAC-21B9-45B9-8509-D685D4A766AD}"/>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A922B27-2922-4460-B078-B1D76A69D2A9}"/>
              </a:ext>
            </a:extLst>
          </p:cNvPr>
          <p:cNvSpPr>
            <a:spLocks noGrp="1"/>
          </p:cNvSpPr>
          <p:nvPr>
            <p:ph idx="1"/>
          </p:nvPr>
        </p:nvSpPr>
        <p:spPr/>
        <p:txBody>
          <a:bodyPr/>
          <a:lstStyle/>
          <a:p>
            <a:pPr marL="0" indent="0">
              <a:buNone/>
            </a:pPr>
            <a:r>
              <a:rPr lang="en-CA" dirty="0"/>
              <a:t>Summary:</a:t>
            </a:r>
          </a:p>
          <a:p>
            <a:r>
              <a:rPr lang="en-CA" dirty="0"/>
              <a:t>Digital Identities and Online Compromise</a:t>
            </a:r>
          </a:p>
          <a:p>
            <a:r>
              <a:rPr lang="en-CA" dirty="0"/>
              <a:t>Digital Profiles, Fingerprints and Tech Giants</a:t>
            </a:r>
          </a:p>
          <a:p>
            <a:r>
              <a:rPr lang="en-CA" dirty="0"/>
              <a:t>Best Practices</a:t>
            </a:r>
          </a:p>
          <a:p>
            <a:r>
              <a:rPr lang="en-CA" dirty="0"/>
              <a:t>Case studies</a:t>
            </a:r>
          </a:p>
        </p:txBody>
      </p:sp>
    </p:spTree>
    <p:extLst>
      <p:ext uri="{BB962C8B-B14F-4D97-AF65-F5344CB8AC3E}">
        <p14:creationId xmlns:p14="http://schemas.microsoft.com/office/powerpoint/2010/main" val="395784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Questions</a:t>
            </a:r>
          </a:p>
        </p:txBody>
      </p:sp>
      <p:grpSp>
        <p:nvGrpSpPr>
          <p:cNvPr id="5" name="Group 4">
            <a:extLst>
              <a:ext uri="{FF2B5EF4-FFF2-40B4-BE49-F238E27FC236}">
                <a16:creationId xmlns:a16="http://schemas.microsoft.com/office/drawing/2014/main" id="{1AA084C9-289C-4EB0-B1B8-450DED8EE542}"/>
              </a:ext>
            </a:extLst>
          </p:cNvPr>
          <p:cNvGrpSpPr/>
          <p:nvPr/>
        </p:nvGrpSpPr>
        <p:grpSpPr>
          <a:xfrm>
            <a:off x="2760667" y="1285875"/>
            <a:ext cx="3622665" cy="2571750"/>
            <a:chOff x="2702768" y="998257"/>
            <a:chExt cx="3622665" cy="2571750"/>
          </a:xfrm>
        </p:grpSpPr>
        <p:pic>
          <p:nvPicPr>
            <p:cNvPr id="3" name="Picture 2" descr="A picture containing shape&#10;&#10;Description automatically generated">
              <a:extLst>
                <a:ext uri="{FF2B5EF4-FFF2-40B4-BE49-F238E27FC236}">
                  <a16:creationId xmlns:a16="http://schemas.microsoft.com/office/drawing/2014/main" id="{1120B4ED-0097-4F80-9318-2FC4B3A8A5F1}"/>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077458">
              <a:off x="3753683" y="998257"/>
              <a:ext cx="2571750" cy="2571750"/>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B6CF07CC-B19E-439F-B766-833E9DF24575}"/>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20945457">
              <a:off x="2702768" y="1423012"/>
              <a:ext cx="1722241" cy="1722241"/>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C86E37AA-9A43-4308-BCA0-6B5DE04EA42F}"/>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83667">
              <a:off x="3786690" y="1960112"/>
              <a:ext cx="1223275" cy="1223275"/>
            </a:xfrm>
            <a:prstGeom prst="rect">
              <a:avLst/>
            </a:prstGeom>
          </p:spPr>
        </p:pic>
      </p:grpSp>
    </p:spTree>
    <p:extLst>
      <p:ext uri="{BB962C8B-B14F-4D97-AF65-F5344CB8AC3E}">
        <p14:creationId xmlns:p14="http://schemas.microsoft.com/office/powerpoint/2010/main" val="1450245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Part 1 – Digital Identities and Online Compromise</a:t>
            </a:r>
          </a:p>
        </p:txBody>
      </p:sp>
      <p:sp>
        <p:nvSpPr>
          <p:cNvPr id="6" name="Content Placeholder 5">
            <a:extLst>
              <a:ext uri="{FF2B5EF4-FFF2-40B4-BE49-F238E27FC236}">
                <a16:creationId xmlns:a16="http://schemas.microsoft.com/office/drawing/2014/main" id="{578C47BB-B87B-415F-8930-3DEFBDEE8756}"/>
              </a:ext>
            </a:extLst>
          </p:cNvPr>
          <p:cNvSpPr>
            <a:spLocks noGrp="1"/>
          </p:cNvSpPr>
          <p:nvPr>
            <p:ph idx="1"/>
          </p:nvPr>
        </p:nvSpPr>
        <p:spPr/>
        <p:txBody>
          <a:bodyPr/>
          <a:lstStyle/>
          <a:p>
            <a:r>
              <a:rPr lang="en-CA" dirty="0"/>
              <a:t>What is a digital identity?</a:t>
            </a:r>
          </a:p>
          <a:p>
            <a:r>
              <a:rPr lang="en-CA" dirty="0"/>
              <a:t>Impact of compromised email account</a:t>
            </a:r>
          </a:p>
          <a:p>
            <a:r>
              <a:rPr lang="en-CA" dirty="0"/>
              <a:t>Indirect targeting and opportunistic hackers</a:t>
            </a:r>
          </a:p>
          <a:p>
            <a:endParaRPr lang="en-US" dirty="0"/>
          </a:p>
          <a:p>
            <a:endParaRPr lang="en-US" dirty="0"/>
          </a:p>
        </p:txBody>
      </p:sp>
    </p:spTree>
    <p:extLst>
      <p:ext uri="{BB962C8B-B14F-4D97-AF65-F5344CB8AC3E}">
        <p14:creationId xmlns:p14="http://schemas.microsoft.com/office/powerpoint/2010/main" val="3436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7680E-1A6A-4314-8661-87EE682FC016}"/>
              </a:ext>
            </a:extLst>
          </p:cNvPr>
          <p:cNvSpPr>
            <a:spLocks noGrp="1"/>
          </p:cNvSpPr>
          <p:nvPr>
            <p:ph type="title"/>
          </p:nvPr>
        </p:nvSpPr>
        <p:spPr/>
        <p:txBody>
          <a:bodyPr/>
          <a:lstStyle/>
          <a:p>
            <a:r>
              <a:rPr lang="fr-CA" dirty="0" err="1"/>
              <a:t>What’s</a:t>
            </a:r>
            <a:r>
              <a:rPr lang="fr-CA" dirty="0"/>
              <a:t> Next?</a:t>
            </a:r>
            <a:endParaRPr lang="en-US" dirty="0"/>
          </a:p>
        </p:txBody>
      </p:sp>
      <p:sp>
        <p:nvSpPr>
          <p:cNvPr id="3" name="Content Placeholder 2">
            <a:extLst>
              <a:ext uri="{FF2B5EF4-FFF2-40B4-BE49-F238E27FC236}">
                <a16:creationId xmlns:a16="http://schemas.microsoft.com/office/drawing/2014/main" id="{7D0B3B6B-5EE2-4272-BB1E-7071F65ABEA7}"/>
              </a:ext>
            </a:extLst>
          </p:cNvPr>
          <p:cNvSpPr>
            <a:spLocks noGrp="1"/>
          </p:cNvSpPr>
          <p:nvPr>
            <p:ph idx="1"/>
          </p:nvPr>
        </p:nvSpPr>
        <p:spPr>
          <a:xfrm>
            <a:off x="137160" y="821956"/>
            <a:ext cx="8869680" cy="3886200"/>
          </a:xfrm>
        </p:spPr>
        <p:txBody>
          <a:bodyPr>
            <a:normAutofit/>
          </a:bodyPr>
          <a:lstStyle/>
          <a:p>
            <a:r>
              <a:rPr lang="en-US" dirty="0"/>
              <a:t>Expand your knowledge:</a:t>
            </a:r>
          </a:p>
          <a:p>
            <a:pPr lvl="1"/>
            <a:r>
              <a:rPr lang="en-US" dirty="0">
                <a:hlinkClick r:id="rId3"/>
              </a:rPr>
              <a:t>Course calendar</a:t>
            </a:r>
            <a:endParaRPr lang="en-US" dirty="0"/>
          </a:p>
          <a:p>
            <a:pPr lvl="1"/>
            <a:r>
              <a:rPr lang="en-US" dirty="0">
                <a:hlinkClick r:id="rId4"/>
              </a:rPr>
              <a:t>Cyber Centre publications </a:t>
            </a:r>
            <a:endParaRPr lang="en-US" dirty="0"/>
          </a:p>
          <a:p>
            <a:r>
              <a:rPr lang="en-US" dirty="0"/>
              <a:t>Look to the “What’s new” section of our website to keep informed on up-and-coming training activities</a:t>
            </a:r>
          </a:p>
        </p:txBody>
      </p:sp>
    </p:spTree>
    <p:extLst>
      <p:ext uri="{BB962C8B-B14F-4D97-AF65-F5344CB8AC3E}">
        <p14:creationId xmlns:p14="http://schemas.microsoft.com/office/powerpoint/2010/main" val="1175791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483768" y="1977250"/>
            <a:ext cx="4176464" cy="590932"/>
          </a:xfrm>
          <a:ln w="28575">
            <a:solidFill>
              <a:srgbClr val="DF4B20"/>
            </a:solidFill>
          </a:ln>
        </p:spPr>
        <p:txBody>
          <a:bodyPr/>
          <a:lstStyle/>
          <a:p>
            <a:r>
              <a:rPr lang="en-CA" sz="4000" dirty="0"/>
              <a:t>CONNECT WITH US</a:t>
            </a:r>
          </a:p>
        </p:txBody>
      </p:sp>
      <p:pic>
        <p:nvPicPr>
          <p:cNvPr id="7" name="Picture 6"/>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83913" y="3455845"/>
            <a:ext cx="304799" cy="197478"/>
          </a:xfrm>
          <a:prstGeom prst="rect">
            <a:avLst/>
          </a:prstGeom>
        </p:spPr>
      </p:pic>
      <p:pic>
        <p:nvPicPr>
          <p:cNvPr id="8" name="Picture 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83913" y="3761341"/>
            <a:ext cx="304799" cy="250624"/>
          </a:xfrm>
          <a:prstGeom prst="rect">
            <a:avLst/>
          </a:prstGeom>
        </p:spPr>
      </p:pic>
      <p:sp>
        <p:nvSpPr>
          <p:cNvPr id="3" name="TextBox 2"/>
          <p:cNvSpPr txBox="1"/>
          <p:nvPr/>
        </p:nvSpPr>
        <p:spPr>
          <a:xfrm>
            <a:off x="3571817" y="3376639"/>
            <a:ext cx="4176464" cy="590931"/>
          </a:xfrm>
          <a:prstGeom prst="rect">
            <a:avLst/>
          </a:prstGeom>
          <a:noFill/>
        </p:spPr>
        <p:txBody>
          <a:bodyPr wrap="square" rtlCol="0">
            <a:spAutoFit/>
          </a:bodyPr>
          <a:lstStyle/>
          <a:p>
            <a:r>
              <a:rPr lang="en-US" dirty="0">
                <a:solidFill>
                  <a:schemeClr val="bg1"/>
                </a:solidFill>
                <a:latin typeface="Roboto Condensed" panose="02000000000000000000" pitchFamily="2" charset="0"/>
                <a:ea typeface="Roboto Condensed" panose="02000000000000000000" pitchFamily="2" charset="0"/>
                <a:hlinkClick r:id="rId5">
                  <a:extLst>
                    <a:ext uri="{A12FA001-AC4F-418D-AE19-62706E023703}">
                      <ahyp:hlinkClr xmlns:ahyp="http://schemas.microsoft.com/office/drawing/2018/hyperlinkcolor" val="tx"/>
                    </a:ext>
                  </a:extLst>
                </a:hlinkClick>
              </a:rPr>
              <a:t>education@cyber.gc.ca</a:t>
            </a:r>
            <a:endParaRPr lang="en-US" dirty="0">
              <a:solidFill>
                <a:schemeClr val="bg1"/>
              </a:solidFill>
              <a:latin typeface="Roboto Condensed" panose="02000000000000000000" pitchFamily="2" charset="0"/>
              <a:ea typeface="Roboto Condensed" panose="02000000000000000000" pitchFamily="2" charset="0"/>
            </a:endParaRPr>
          </a:p>
          <a:p>
            <a:endParaRPr lang="en-CA" dirty="0">
              <a:solidFill>
                <a:schemeClr val="bg1"/>
              </a:solidFill>
              <a:latin typeface="Roboto Condensed" panose="02000000000000000000" pitchFamily="2" charset="0"/>
              <a:ea typeface="Roboto Condensed" panose="02000000000000000000" pitchFamily="2" charset="0"/>
            </a:endParaRPr>
          </a:p>
        </p:txBody>
      </p:sp>
      <p:sp>
        <p:nvSpPr>
          <p:cNvPr id="9" name="TextBox 8"/>
          <p:cNvSpPr txBox="1"/>
          <p:nvPr/>
        </p:nvSpPr>
        <p:spPr>
          <a:xfrm>
            <a:off x="3571817" y="3696242"/>
            <a:ext cx="4176464" cy="341632"/>
          </a:xfrm>
          <a:prstGeom prst="rect">
            <a:avLst/>
          </a:prstGeom>
          <a:noFill/>
        </p:spPr>
        <p:txBody>
          <a:bodyPr wrap="square" rtlCol="0">
            <a:spAutoFit/>
          </a:bodyPr>
          <a:lstStyle/>
          <a:p>
            <a:r>
              <a:rPr lang="en-US" dirty="0">
                <a:solidFill>
                  <a:schemeClr val="bg1"/>
                </a:solidFill>
                <a:latin typeface="Roboto Condensed" panose="02000000000000000000" pitchFamily="2" charset="0"/>
                <a:ea typeface="Roboto Condensed" panose="02000000000000000000" pitchFamily="2" charset="0"/>
                <a:hlinkClick r:id="rId6">
                  <a:extLst>
                    <a:ext uri="{A12FA001-AC4F-418D-AE19-62706E023703}">
                      <ahyp:hlinkClr xmlns:ahyp="http://schemas.microsoft.com/office/drawing/2018/hyperlinkcolor" val="tx"/>
                    </a:ext>
                  </a:extLst>
                </a:hlinkClick>
              </a:rPr>
              <a:t>https://cyber.gc.ca/en/learning-hub</a:t>
            </a:r>
            <a:endParaRPr lang="en-CA" dirty="0">
              <a:solidFill>
                <a:schemeClr val="bg1"/>
              </a:solidFill>
              <a:latin typeface="Roboto Condensed" panose="02000000000000000000" pitchFamily="2" charset="0"/>
              <a:ea typeface="Roboto Condensed" panose="02000000000000000000" pitchFamily="2" charset="0"/>
            </a:endParaRPr>
          </a:p>
        </p:txBody>
      </p:sp>
      <p:pic>
        <p:nvPicPr>
          <p:cNvPr id="15" name="Picture 14" descr="Icon&#10;&#10;Description automatically generated">
            <a:extLst>
              <a:ext uri="{FF2B5EF4-FFF2-40B4-BE49-F238E27FC236}">
                <a16:creationId xmlns:a16="http://schemas.microsoft.com/office/drawing/2014/main" id="{2B800D94-D0F6-493D-B4B7-AF3DC0C2C8C6}"/>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242265" y="3038255"/>
            <a:ext cx="380039" cy="380039"/>
          </a:xfrm>
          <a:prstGeom prst="rect">
            <a:avLst/>
          </a:prstGeom>
        </p:spPr>
      </p:pic>
      <p:sp>
        <p:nvSpPr>
          <p:cNvPr id="18" name="TextBox 17">
            <a:extLst>
              <a:ext uri="{FF2B5EF4-FFF2-40B4-BE49-F238E27FC236}">
                <a16:creationId xmlns:a16="http://schemas.microsoft.com/office/drawing/2014/main" id="{C3B98CFC-8193-4295-A1B5-821E0ECA0E2E}"/>
              </a:ext>
            </a:extLst>
          </p:cNvPr>
          <p:cNvSpPr txBox="1"/>
          <p:nvPr/>
        </p:nvSpPr>
        <p:spPr>
          <a:xfrm>
            <a:off x="3575214" y="3105311"/>
            <a:ext cx="1800200" cy="590931"/>
          </a:xfrm>
          <a:prstGeom prst="rect">
            <a:avLst/>
          </a:prstGeom>
          <a:noFill/>
        </p:spPr>
        <p:txBody>
          <a:bodyPr wrap="square" rtlCol="0">
            <a:spAutoFit/>
          </a:bodyPr>
          <a:lstStyle/>
          <a:p>
            <a:r>
              <a:rPr lang="en-US" dirty="0">
                <a:solidFill>
                  <a:schemeClr val="bg1"/>
                </a:solidFill>
                <a:latin typeface="Roboto Condensed" panose="02000000000000000000" pitchFamily="2" charset="0"/>
                <a:ea typeface="Roboto Condensed" panose="02000000000000000000" pitchFamily="2" charset="0"/>
              </a:rPr>
              <a:t>833-645-3276</a:t>
            </a:r>
          </a:p>
          <a:p>
            <a:endParaRPr lang="en-CA" dirty="0"/>
          </a:p>
        </p:txBody>
      </p:sp>
    </p:spTree>
    <p:extLst>
      <p:ext uri="{BB962C8B-B14F-4D97-AF65-F5344CB8AC3E}">
        <p14:creationId xmlns:p14="http://schemas.microsoft.com/office/powerpoint/2010/main" val="4115212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Digital Identity</a:t>
            </a:r>
          </a:p>
        </p:txBody>
      </p:sp>
      <p:sp>
        <p:nvSpPr>
          <p:cNvPr id="3" name="Content Placeholder 2"/>
          <p:cNvSpPr>
            <a:spLocks noGrp="1"/>
          </p:cNvSpPr>
          <p:nvPr>
            <p:ph idx="1"/>
          </p:nvPr>
        </p:nvSpPr>
        <p:spPr/>
        <p:txBody>
          <a:bodyPr/>
          <a:lstStyle/>
          <a:p>
            <a:pPr marL="0" indent="0">
              <a:buNone/>
            </a:pPr>
            <a:r>
              <a:rPr lang="en-CA" dirty="0"/>
              <a:t>Email accounts and cell phone numbers are routinely used to:</a:t>
            </a:r>
          </a:p>
          <a:p>
            <a:r>
              <a:rPr lang="en-CA" dirty="0"/>
              <a:t>Represent our identity (account creation, communication)</a:t>
            </a:r>
          </a:p>
          <a:p>
            <a:r>
              <a:rPr lang="en-CA" dirty="0"/>
              <a:t>Confirm our identity (email confirmation, password reset)</a:t>
            </a:r>
          </a:p>
          <a:p>
            <a:r>
              <a:rPr lang="en-CA" dirty="0"/>
              <a:t>Communicate with us (alerts, ads)</a:t>
            </a:r>
          </a:p>
          <a:p>
            <a:r>
              <a:rPr lang="en-CA" dirty="0"/>
              <a:t>Engage in private communications (family, friends, coworkers)</a:t>
            </a:r>
          </a:p>
          <a:p>
            <a:r>
              <a:rPr lang="en-CA" dirty="0"/>
              <a:t>Perform transactions</a:t>
            </a:r>
          </a:p>
        </p:txBody>
      </p:sp>
    </p:spTree>
    <p:extLst>
      <p:ext uri="{BB962C8B-B14F-4D97-AF65-F5344CB8AC3E}">
        <p14:creationId xmlns:p14="http://schemas.microsoft.com/office/powerpoint/2010/main" val="143006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Impact of compromised account</a:t>
            </a:r>
          </a:p>
        </p:txBody>
      </p:sp>
      <p:sp>
        <p:nvSpPr>
          <p:cNvPr id="3" name="Content Placeholder 2"/>
          <p:cNvSpPr>
            <a:spLocks noGrp="1"/>
          </p:cNvSpPr>
          <p:nvPr>
            <p:ph idx="1"/>
          </p:nvPr>
        </p:nvSpPr>
        <p:spPr/>
        <p:txBody>
          <a:bodyPr/>
          <a:lstStyle/>
          <a:p>
            <a:pPr marL="0" indent="0">
              <a:buNone/>
            </a:pPr>
            <a:r>
              <a:rPr lang="en-CA" dirty="0"/>
              <a:t>In the hands of malicious actors, our digital identity can be used to:</a:t>
            </a:r>
          </a:p>
          <a:p>
            <a:r>
              <a:rPr lang="en-CA" dirty="0"/>
              <a:t>Create new accounts online</a:t>
            </a:r>
          </a:p>
          <a:p>
            <a:r>
              <a:rPr lang="en-CA" dirty="0"/>
              <a:t>Reset passwords of existing accounts</a:t>
            </a:r>
          </a:p>
          <a:p>
            <a:r>
              <a:rPr lang="en-CA" dirty="0"/>
              <a:t>Scam/hack our contacts</a:t>
            </a:r>
          </a:p>
          <a:p>
            <a:r>
              <a:rPr lang="en-CA" dirty="0"/>
              <a:t>Expose our habits, location, behaviours</a:t>
            </a:r>
          </a:p>
          <a:p>
            <a:r>
              <a:rPr lang="en-CA" dirty="0"/>
              <a:t>Disclose personal and private data</a:t>
            </a:r>
          </a:p>
          <a:p>
            <a:r>
              <a:rPr lang="en-US" dirty="0"/>
              <a:t>Lock us out of our recovery tools</a:t>
            </a:r>
            <a:endParaRPr lang="en-CA" dirty="0"/>
          </a:p>
          <a:p>
            <a:endParaRPr lang="en-CA" dirty="0"/>
          </a:p>
        </p:txBody>
      </p:sp>
    </p:spTree>
    <p:extLst>
      <p:ext uri="{BB962C8B-B14F-4D97-AF65-F5344CB8AC3E}">
        <p14:creationId xmlns:p14="http://schemas.microsoft.com/office/powerpoint/2010/main" val="299192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Account Compromise</a:t>
            </a:r>
          </a:p>
        </p:txBody>
      </p:sp>
      <p:sp>
        <p:nvSpPr>
          <p:cNvPr id="3" name="Content Placeholder 2"/>
          <p:cNvSpPr>
            <a:spLocks noGrp="1"/>
          </p:cNvSpPr>
          <p:nvPr>
            <p:ph idx="1"/>
          </p:nvPr>
        </p:nvSpPr>
        <p:spPr/>
        <p:txBody>
          <a:bodyPr>
            <a:normAutofit lnSpcReduction="10000"/>
          </a:bodyPr>
          <a:lstStyle/>
          <a:p>
            <a:r>
              <a:rPr lang="en-CA" dirty="0"/>
              <a:t>Online service providers are breached almost daily and can affect up to billions of accounts at once</a:t>
            </a:r>
          </a:p>
          <a:p>
            <a:r>
              <a:rPr lang="en-CA" spc="-1" dirty="0">
                <a:latin typeface="Roboto Condensed"/>
                <a:ea typeface="Roboto Condensed"/>
              </a:rPr>
              <a:t>Accounts are not targeted but mass-compromised and breaches can propagate to other accounts </a:t>
            </a:r>
            <a:endParaRPr lang="en-CA" spc="-1" dirty="0">
              <a:latin typeface="Arial"/>
            </a:endParaRPr>
          </a:p>
          <a:p>
            <a:r>
              <a:rPr lang="en-CA" dirty="0"/>
              <a:t>A forgotten account might expose critical information, and every account is a potential point of entry</a:t>
            </a:r>
          </a:p>
          <a:p>
            <a:r>
              <a:rPr lang="en-CA" dirty="0"/>
              <a:t>Security mechanisms are often very poor and password weakness (simple/common/reused) is a vulnerability</a:t>
            </a:r>
          </a:p>
          <a:p>
            <a:r>
              <a:rPr lang="en-CA" dirty="0"/>
              <a:t>Compromises can expose security questions or password hints, or even the plaintext passwords</a:t>
            </a:r>
          </a:p>
          <a:p>
            <a:endParaRPr lang="en-CA" dirty="0"/>
          </a:p>
        </p:txBody>
      </p:sp>
    </p:spTree>
    <p:extLst>
      <p:ext uri="{BB962C8B-B14F-4D97-AF65-F5344CB8AC3E}">
        <p14:creationId xmlns:p14="http://schemas.microsoft.com/office/powerpoint/2010/main" val="13014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15A219C-C5D1-48C3-9F9D-971FA647D240}"/>
              </a:ext>
            </a:extLst>
          </p:cNvPr>
          <p:cNvGrpSpPr/>
          <p:nvPr/>
        </p:nvGrpSpPr>
        <p:grpSpPr>
          <a:xfrm>
            <a:off x="5233055" y="1145992"/>
            <a:ext cx="1506400" cy="1029569"/>
            <a:chOff x="5795144" y="1273324"/>
            <a:chExt cx="1673778" cy="1143966"/>
          </a:xfrm>
        </p:grpSpPr>
        <p:pic>
          <p:nvPicPr>
            <p:cNvPr id="11" name="Picture 10">
              <a:extLst>
                <a:ext uri="{FF2B5EF4-FFF2-40B4-BE49-F238E27FC236}">
                  <a16:creationId xmlns:a16="http://schemas.microsoft.com/office/drawing/2014/main" id="{8E441F69-4098-4BE8-97EB-D68C109B92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0120" y="1273324"/>
              <a:ext cx="931168" cy="931168"/>
            </a:xfrm>
            <a:prstGeom prst="rect">
              <a:avLst/>
            </a:prstGeom>
          </p:spPr>
        </p:pic>
        <p:sp>
          <p:nvSpPr>
            <p:cNvPr id="23" name="TextBox 22">
              <a:extLst>
                <a:ext uri="{FF2B5EF4-FFF2-40B4-BE49-F238E27FC236}">
                  <a16:creationId xmlns:a16="http://schemas.microsoft.com/office/drawing/2014/main" id="{FDC1795B-5516-4AE9-97CF-D68FEE3161B6}"/>
                </a:ext>
              </a:extLst>
            </p:cNvPr>
            <p:cNvSpPr txBox="1"/>
            <p:nvPr/>
          </p:nvSpPr>
          <p:spPr>
            <a:xfrm>
              <a:off x="5795144" y="2065412"/>
              <a:ext cx="1673778" cy="351878"/>
            </a:xfrm>
            <a:prstGeom prst="rect">
              <a:avLst/>
            </a:prstGeom>
            <a:noFill/>
          </p:spPr>
          <p:txBody>
            <a:bodyPr wrap="square" rtlCol="0">
              <a:spAutoFit/>
            </a:bodyPr>
            <a:lstStyle/>
            <a:p>
              <a:pPr algn="ctr"/>
              <a:r>
                <a:rPr lang="en-US" sz="1458" dirty="0"/>
                <a:t>Server A</a:t>
              </a:r>
            </a:p>
          </p:txBody>
        </p:sp>
      </p:grpSp>
      <p:sp>
        <p:nvSpPr>
          <p:cNvPr id="4" name="Title 3">
            <a:extLst>
              <a:ext uri="{FF2B5EF4-FFF2-40B4-BE49-F238E27FC236}">
                <a16:creationId xmlns:a16="http://schemas.microsoft.com/office/drawing/2014/main" id="{98F961C8-CAB4-4B6C-ABFB-0ED4C5D347BD}"/>
              </a:ext>
            </a:extLst>
          </p:cNvPr>
          <p:cNvSpPr>
            <a:spLocks noGrp="1"/>
          </p:cNvSpPr>
          <p:nvPr>
            <p:ph type="title"/>
          </p:nvPr>
        </p:nvSpPr>
        <p:spPr/>
        <p:txBody>
          <a:bodyPr/>
          <a:lstStyle/>
          <a:p>
            <a:r>
              <a:rPr lang="en-US" dirty="0"/>
              <a:t>Online Service Compromise</a:t>
            </a:r>
          </a:p>
        </p:txBody>
      </p:sp>
      <p:pic>
        <p:nvPicPr>
          <p:cNvPr id="7" name="Picture 6">
            <a:extLst>
              <a:ext uri="{FF2B5EF4-FFF2-40B4-BE49-F238E27FC236}">
                <a16:creationId xmlns:a16="http://schemas.microsoft.com/office/drawing/2014/main" id="{C1813DC7-9390-40C6-9892-1F86021BF9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4105" y="1145992"/>
            <a:ext cx="838051" cy="838051"/>
          </a:xfrm>
          <a:prstGeom prst="rect">
            <a:avLst/>
          </a:prstGeom>
        </p:spPr>
      </p:pic>
      <p:pic>
        <p:nvPicPr>
          <p:cNvPr id="9" name="Picture 8">
            <a:extLst>
              <a:ext uri="{FF2B5EF4-FFF2-40B4-BE49-F238E27FC236}">
                <a16:creationId xmlns:a16="http://schemas.microsoft.com/office/drawing/2014/main" id="{7811C677-25DF-4EED-AF2C-D3D812C2DB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0869" y="1664450"/>
            <a:ext cx="1277102" cy="999471"/>
          </a:xfrm>
          <a:prstGeom prst="rect">
            <a:avLst/>
          </a:prstGeom>
        </p:spPr>
      </p:pic>
      <p:sp>
        <p:nvSpPr>
          <p:cNvPr id="15" name="Arrow: Left-Right 14">
            <a:extLst>
              <a:ext uri="{FF2B5EF4-FFF2-40B4-BE49-F238E27FC236}">
                <a16:creationId xmlns:a16="http://schemas.microsoft.com/office/drawing/2014/main" id="{891CEA4D-65AF-47AD-AC39-9831C4FFED41}"/>
              </a:ext>
            </a:extLst>
          </p:cNvPr>
          <p:cNvSpPr/>
          <p:nvPr/>
        </p:nvSpPr>
        <p:spPr>
          <a:xfrm>
            <a:off x="6416783" y="1406589"/>
            <a:ext cx="682697" cy="31685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8"/>
          </a:p>
        </p:txBody>
      </p:sp>
      <p:pic>
        <p:nvPicPr>
          <p:cNvPr id="16" name="Picture 15">
            <a:extLst>
              <a:ext uri="{FF2B5EF4-FFF2-40B4-BE49-F238E27FC236}">
                <a16:creationId xmlns:a16="http://schemas.microsoft.com/office/drawing/2014/main" id="{D42AC343-4271-4BE2-822B-6366C19564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178" y="2830979"/>
            <a:ext cx="838051" cy="838051"/>
          </a:xfrm>
          <a:prstGeom prst="rect">
            <a:avLst/>
          </a:prstGeom>
        </p:spPr>
      </p:pic>
      <p:pic>
        <p:nvPicPr>
          <p:cNvPr id="18" name="Picture 17">
            <a:extLst>
              <a:ext uri="{FF2B5EF4-FFF2-40B4-BE49-F238E27FC236}">
                <a16:creationId xmlns:a16="http://schemas.microsoft.com/office/drawing/2014/main" id="{DE155B36-A41A-4DEB-A69D-CD7D032FD5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797" y="2960593"/>
            <a:ext cx="838051" cy="838051"/>
          </a:xfrm>
          <a:prstGeom prst="rect">
            <a:avLst/>
          </a:prstGeom>
        </p:spPr>
      </p:pic>
      <p:pic>
        <p:nvPicPr>
          <p:cNvPr id="17" name="Picture 16">
            <a:extLst>
              <a:ext uri="{FF2B5EF4-FFF2-40B4-BE49-F238E27FC236}">
                <a16:creationId xmlns:a16="http://schemas.microsoft.com/office/drawing/2014/main" id="{B4AD862A-8A77-422F-BB11-D763D8C97D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984" y="3090208"/>
            <a:ext cx="838051" cy="838051"/>
          </a:xfrm>
          <a:prstGeom prst="rect">
            <a:avLst/>
          </a:prstGeom>
        </p:spPr>
      </p:pic>
      <p:sp>
        <p:nvSpPr>
          <p:cNvPr id="19" name="Arrow: Left-Right 18">
            <a:extLst>
              <a:ext uri="{FF2B5EF4-FFF2-40B4-BE49-F238E27FC236}">
                <a16:creationId xmlns:a16="http://schemas.microsoft.com/office/drawing/2014/main" id="{7238DA1D-C536-4F17-887D-4D4D054889D0}"/>
              </a:ext>
            </a:extLst>
          </p:cNvPr>
          <p:cNvSpPr/>
          <p:nvPr/>
        </p:nvSpPr>
        <p:spPr>
          <a:xfrm rot="1145231">
            <a:off x="2883634" y="2686817"/>
            <a:ext cx="1539365" cy="4164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8"/>
          </a:p>
        </p:txBody>
      </p:sp>
      <p:sp>
        <p:nvSpPr>
          <p:cNvPr id="20" name="Arrow: Left-Right 19">
            <a:extLst>
              <a:ext uri="{FF2B5EF4-FFF2-40B4-BE49-F238E27FC236}">
                <a16:creationId xmlns:a16="http://schemas.microsoft.com/office/drawing/2014/main" id="{E72003BD-FC7D-4E16-B332-545BDF79862A}"/>
              </a:ext>
            </a:extLst>
          </p:cNvPr>
          <p:cNvSpPr/>
          <p:nvPr/>
        </p:nvSpPr>
        <p:spPr>
          <a:xfrm rot="20803122">
            <a:off x="2757982" y="1720741"/>
            <a:ext cx="2796935" cy="3326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8"/>
          </a:p>
        </p:txBody>
      </p:sp>
      <p:pic>
        <p:nvPicPr>
          <p:cNvPr id="22" name="Picture 21">
            <a:extLst>
              <a:ext uri="{FF2B5EF4-FFF2-40B4-BE49-F238E27FC236}">
                <a16:creationId xmlns:a16="http://schemas.microsoft.com/office/drawing/2014/main" id="{25BE3FB2-F574-4705-A06B-52D0D941D4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356800">
            <a:off x="6948386" y="988180"/>
            <a:ext cx="601403" cy="601403"/>
          </a:xfrm>
          <a:prstGeom prst="rect">
            <a:avLst/>
          </a:prstGeom>
        </p:spPr>
      </p:pic>
      <p:grpSp>
        <p:nvGrpSpPr>
          <p:cNvPr id="25" name="Group 24">
            <a:extLst>
              <a:ext uri="{FF2B5EF4-FFF2-40B4-BE49-F238E27FC236}">
                <a16:creationId xmlns:a16="http://schemas.microsoft.com/office/drawing/2014/main" id="{831EF54A-7877-42D7-A3CF-EC8CF2A4646D}"/>
              </a:ext>
            </a:extLst>
          </p:cNvPr>
          <p:cNvGrpSpPr/>
          <p:nvPr/>
        </p:nvGrpSpPr>
        <p:grpSpPr>
          <a:xfrm>
            <a:off x="4096073" y="2875779"/>
            <a:ext cx="1506400" cy="1029569"/>
            <a:chOff x="5795144" y="1273324"/>
            <a:chExt cx="1673778" cy="1143966"/>
          </a:xfrm>
        </p:grpSpPr>
        <p:pic>
          <p:nvPicPr>
            <p:cNvPr id="26" name="Picture 25">
              <a:extLst>
                <a:ext uri="{FF2B5EF4-FFF2-40B4-BE49-F238E27FC236}">
                  <a16:creationId xmlns:a16="http://schemas.microsoft.com/office/drawing/2014/main" id="{2D40253D-2F0E-478F-A310-667B6D39CC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0120" y="1273324"/>
              <a:ext cx="931168" cy="931168"/>
            </a:xfrm>
            <a:prstGeom prst="rect">
              <a:avLst/>
            </a:prstGeom>
          </p:spPr>
        </p:pic>
        <p:sp>
          <p:nvSpPr>
            <p:cNvPr id="27" name="TextBox 26">
              <a:extLst>
                <a:ext uri="{FF2B5EF4-FFF2-40B4-BE49-F238E27FC236}">
                  <a16:creationId xmlns:a16="http://schemas.microsoft.com/office/drawing/2014/main" id="{CB7CAD89-8CA3-4977-B4EC-2853751B77C0}"/>
                </a:ext>
              </a:extLst>
            </p:cNvPr>
            <p:cNvSpPr txBox="1"/>
            <p:nvPr/>
          </p:nvSpPr>
          <p:spPr>
            <a:xfrm>
              <a:off x="5795144" y="2065412"/>
              <a:ext cx="1673778" cy="351878"/>
            </a:xfrm>
            <a:prstGeom prst="rect">
              <a:avLst/>
            </a:prstGeom>
            <a:noFill/>
          </p:spPr>
          <p:txBody>
            <a:bodyPr wrap="square" rtlCol="0">
              <a:spAutoFit/>
            </a:bodyPr>
            <a:lstStyle/>
            <a:p>
              <a:pPr algn="ctr"/>
              <a:r>
                <a:rPr lang="en-US" sz="1458" dirty="0"/>
                <a:t>Server B</a:t>
              </a:r>
            </a:p>
          </p:txBody>
        </p:sp>
      </p:grpSp>
      <p:pic>
        <p:nvPicPr>
          <p:cNvPr id="28" name="Picture 27">
            <a:extLst>
              <a:ext uri="{FF2B5EF4-FFF2-40B4-BE49-F238E27FC236}">
                <a16:creationId xmlns:a16="http://schemas.microsoft.com/office/drawing/2014/main" id="{ACC0C3A6-D060-4249-91FE-ED0770874C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356800">
            <a:off x="766301" y="2959330"/>
            <a:ext cx="601403" cy="601403"/>
          </a:xfrm>
          <a:prstGeom prst="rect">
            <a:avLst/>
          </a:prstGeom>
        </p:spPr>
      </p:pic>
      <p:sp>
        <p:nvSpPr>
          <p:cNvPr id="29" name="TextBox 28">
            <a:extLst>
              <a:ext uri="{FF2B5EF4-FFF2-40B4-BE49-F238E27FC236}">
                <a16:creationId xmlns:a16="http://schemas.microsoft.com/office/drawing/2014/main" id="{7036E4C9-E1FD-43D8-8B4B-1446970856C1}"/>
              </a:ext>
            </a:extLst>
          </p:cNvPr>
          <p:cNvSpPr txBox="1"/>
          <p:nvPr/>
        </p:nvSpPr>
        <p:spPr>
          <a:xfrm>
            <a:off x="7176700" y="2017216"/>
            <a:ext cx="1590911" cy="1438471"/>
          </a:xfrm>
          <a:prstGeom prst="rect">
            <a:avLst/>
          </a:prstGeom>
          <a:solidFill>
            <a:schemeClr val="accent2">
              <a:lumMod val="20000"/>
              <a:lumOff val="80000"/>
            </a:schemeClr>
          </a:solidFill>
        </p:spPr>
        <p:txBody>
          <a:bodyPr wrap="square" rtlCol="0">
            <a:spAutoFit/>
          </a:bodyPr>
          <a:lstStyle/>
          <a:p>
            <a:r>
              <a:rPr lang="en-US" sz="1458" dirty="0"/>
              <a:t>Email</a:t>
            </a:r>
          </a:p>
          <a:p>
            <a:r>
              <a:rPr lang="en-US" sz="1458" dirty="0"/>
              <a:t>Password</a:t>
            </a:r>
          </a:p>
          <a:p>
            <a:r>
              <a:rPr lang="en-US" sz="1458" dirty="0"/>
              <a:t>Security questions</a:t>
            </a:r>
          </a:p>
          <a:p>
            <a:r>
              <a:rPr lang="en-US" sz="1458" dirty="0"/>
              <a:t>IP Addresses</a:t>
            </a:r>
          </a:p>
          <a:p>
            <a:r>
              <a:rPr lang="en-US" sz="1458" dirty="0"/>
              <a:t>Financial data</a:t>
            </a:r>
          </a:p>
          <a:p>
            <a:r>
              <a:rPr lang="en-US" sz="1458" dirty="0"/>
              <a:t>Private data</a:t>
            </a:r>
          </a:p>
        </p:txBody>
      </p:sp>
    </p:spTree>
    <p:custDataLst>
      <p:tags r:id="rId1"/>
    </p:custDataLst>
    <p:extLst>
      <p:ext uri="{BB962C8B-B14F-4D97-AF65-F5344CB8AC3E}">
        <p14:creationId xmlns:p14="http://schemas.microsoft.com/office/powerpoint/2010/main" val="27967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9">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left)">
                                      <p:cBhvr>
                                        <p:cTn id="8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Part 2 – Digital Profiles, Fingerprints and Tech Giants</a:t>
            </a:r>
          </a:p>
        </p:txBody>
      </p:sp>
      <p:sp>
        <p:nvSpPr>
          <p:cNvPr id="6" name="Content Placeholder 5">
            <a:extLst>
              <a:ext uri="{FF2B5EF4-FFF2-40B4-BE49-F238E27FC236}">
                <a16:creationId xmlns:a16="http://schemas.microsoft.com/office/drawing/2014/main" id="{578C47BB-B87B-415F-8930-3DEFBDEE8756}"/>
              </a:ext>
            </a:extLst>
          </p:cNvPr>
          <p:cNvSpPr>
            <a:spLocks noGrp="1"/>
          </p:cNvSpPr>
          <p:nvPr>
            <p:ph idx="1"/>
          </p:nvPr>
        </p:nvSpPr>
        <p:spPr/>
        <p:txBody>
          <a:bodyPr/>
          <a:lstStyle/>
          <a:p>
            <a:pPr marL="308772" indent="-308124">
              <a:spcBef>
                <a:spcPts val="431"/>
              </a:spcBef>
              <a:buFont typeface="Wingdings" charset="2"/>
              <a:buChar char=""/>
            </a:pPr>
            <a:r>
              <a:rPr lang="en-CA" spc="-1" dirty="0">
                <a:latin typeface="Roboto Condensed"/>
                <a:ea typeface="Roboto Condensed"/>
              </a:rPr>
              <a:t>Digital profiles and digital fingerprints</a:t>
            </a:r>
          </a:p>
          <a:p>
            <a:pPr marL="308772" indent="-308124">
              <a:spcBef>
                <a:spcPts val="431"/>
              </a:spcBef>
              <a:buFont typeface="Wingdings" charset="2"/>
              <a:buChar char=""/>
            </a:pPr>
            <a:r>
              <a:rPr lang="en-CA" spc="-1" dirty="0">
                <a:latin typeface="Roboto Condensed"/>
                <a:ea typeface="Roboto Condensed"/>
              </a:rPr>
              <a:t>Large scale data gathering and user tracking</a:t>
            </a:r>
            <a:endParaRPr lang="en-CA" spc="-1" dirty="0">
              <a:latin typeface="Arial"/>
            </a:endParaRPr>
          </a:p>
          <a:p>
            <a:pPr marL="308772" indent="-308124">
              <a:spcBef>
                <a:spcPts val="431"/>
              </a:spcBef>
              <a:buFont typeface="Wingdings" charset="2"/>
              <a:buChar char=""/>
            </a:pPr>
            <a:r>
              <a:rPr lang="en-CA" spc="-1" dirty="0">
                <a:latin typeface="Roboto Condensed"/>
                <a:ea typeface="Roboto Condensed"/>
              </a:rPr>
              <a:t>Monetization of private information</a:t>
            </a:r>
          </a:p>
          <a:p>
            <a:pPr marL="308772" indent="-308124">
              <a:spcBef>
                <a:spcPts val="431"/>
              </a:spcBef>
              <a:buFont typeface="Wingdings" charset="2"/>
              <a:buChar char=""/>
            </a:pPr>
            <a:r>
              <a:rPr lang="en-CA" spc="-1" dirty="0">
                <a:latin typeface="Roboto Condensed"/>
                <a:ea typeface="Roboto Condensed"/>
              </a:rPr>
              <a:t>Privacy legislation</a:t>
            </a:r>
            <a:endParaRPr lang="en-CA" dirty="0"/>
          </a:p>
        </p:txBody>
      </p:sp>
    </p:spTree>
    <p:extLst>
      <p:ext uri="{BB962C8B-B14F-4D97-AF65-F5344CB8AC3E}">
        <p14:creationId xmlns:p14="http://schemas.microsoft.com/office/powerpoint/2010/main" val="296524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pc="-1" dirty="0">
                <a:latin typeface="Rajdhani"/>
              </a:rPr>
              <a:t>Definitions and Context</a:t>
            </a:r>
            <a:endParaRPr lang="en-CA" dirty="0"/>
          </a:p>
        </p:txBody>
      </p:sp>
      <p:sp>
        <p:nvSpPr>
          <p:cNvPr id="5" name="Content Placeholder 4"/>
          <p:cNvSpPr>
            <a:spLocks noGrp="1"/>
          </p:cNvSpPr>
          <p:nvPr>
            <p:ph idx="1"/>
          </p:nvPr>
        </p:nvSpPr>
        <p:spPr/>
        <p:txBody>
          <a:bodyPr>
            <a:normAutofit lnSpcReduction="10000"/>
          </a:bodyPr>
          <a:lstStyle/>
          <a:p>
            <a:pPr marL="308772" indent="-308124">
              <a:spcBef>
                <a:spcPts val="431"/>
              </a:spcBef>
              <a:buFont typeface="Wingdings" charset="2"/>
              <a:buChar char=""/>
            </a:pPr>
            <a:r>
              <a:rPr lang="en-CA" b="1" spc="-1" dirty="0">
                <a:latin typeface="Roboto Condensed"/>
                <a:ea typeface="Roboto Condensed"/>
              </a:rPr>
              <a:t>Digital profile </a:t>
            </a:r>
            <a:r>
              <a:rPr lang="en-CA" spc="-1" dirty="0">
                <a:latin typeface="Roboto Condensed"/>
                <a:ea typeface="Roboto Condensed"/>
              </a:rPr>
              <a:t>– A distinct set of characteristics associated with an individual user of an online service</a:t>
            </a:r>
          </a:p>
          <a:p>
            <a:pPr lvl="1"/>
            <a:r>
              <a:rPr lang="en-CA" spc="-1" dirty="0">
                <a:latin typeface="Roboto Condensed"/>
                <a:ea typeface="Roboto Condensed"/>
              </a:rPr>
              <a:t>Accumulated data is linked to the profile, tailored, packaged and sold over and over</a:t>
            </a:r>
          </a:p>
          <a:p>
            <a:pPr marL="308772" indent="-308124">
              <a:spcBef>
                <a:spcPts val="431"/>
              </a:spcBef>
              <a:buFont typeface="Wingdings" charset="2"/>
              <a:buChar char=""/>
            </a:pPr>
            <a:r>
              <a:rPr lang="en-CA" b="1" spc="-1" dirty="0">
                <a:latin typeface="Roboto Condensed"/>
                <a:ea typeface="Roboto Condensed"/>
              </a:rPr>
              <a:t>Digital fingerprint </a:t>
            </a:r>
            <a:r>
              <a:rPr lang="en-CA" spc="-1" dirty="0">
                <a:latin typeface="Roboto Condensed"/>
                <a:ea typeface="Roboto Condensed"/>
              </a:rPr>
              <a:t>– Even when not logged in to an account, a fingerprint can be generated and tracked from browsing and online activity</a:t>
            </a:r>
          </a:p>
          <a:p>
            <a:pPr lvl="1"/>
            <a:r>
              <a:rPr lang="en-CA" spc="-1" dirty="0">
                <a:latin typeface="Roboto Condensed"/>
                <a:ea typeface="Roboto Condensed"/>
              </a:rPr>
              <a:t>The fingerprint is linked to information including IP address, browser and operating system information, time zone and languages among others</a:t>
            </a:r>
          </a:p>
          <a:p>
            <a:pPr lvl="1"/>
            <a:r>
              <a:rPr lang="en-CA" spc="-1" dirty="0">
                <a:latin typeface="Roboto Condensed"/>
                <a:ea typeface="Roboto Condensed"/>
              </a:rPr>
              <a:t>Information is collected via cookies and tracking scripts among others</a:t>
            </a:r>
          </a:p>
          <a:p>
            <a:pPr marL="308772" indent="-308124">
              <a:spcBef>
                <a:spcPts val="431"/>
              </a:spcBef>
              <a:buFont typeface="Wingdings" charset="2"/>
              <a:buChar char=""/>
            </a:pPr>
            <a:r>
              <a:rPr lang="en-CA" spc="-1" dirty="0">
                <a:latin typeface="Roboto Condensed"/>
                <a:ea typeface="Roboto Condensed"/>
              </a:rPr>
              <a:t>“You are not the client, you are the </a:t>
            </a:r>
            <a:r>
              <a:rPr lang="en-CA" b="1" spc="-1" dirty="0">
                <a:latin typeface="Roboto Condensed"/>
                <a:ea typeface="Roboto Condensed"/>
              </a:rPr>
              <a:t>product</a:t>
            </a:r>
            <a:r>
              <a:rPr lang="en-CA" spc="-1" dirty="0">
                <a:latin typeface="Roboto Condensed"/>
                <a:ea typeface="Roboto Condensed"/>
              </a:rPr>
              <a:t>”</a:t>
            </a:r>
          </a:p>
          <a:p>
            <a:pPr marL="308772" indent="-308124">
              <a:spcBef>
                <a:spcPts val="431"/>
              </a:spcBef>
              <a:buFont typeface="Wingdings" charset="2"/>
              <a:buChar char=""/>
            </a:pPr>
            <a:endParaRPr lang="en-CA" spc="-1" dirty="0">
              <a:latin typeface="Arial"/>
            </a:endParaRPr>
          </a:p>
          <a:p>
            <a:endParaRPr lang="en-CA" dirty="0"/>
          </a:p>
        </p:txBody>
      </p:sp>
    </p:spTree>
    <p:extLst>
      <p:ext uri="{BB962C8B-B14F-4D97-AF65-F5344CB8AC3E}">
        <p14:creationId xmlns:p14="http://schemas.microsoft.com/office/powerpoint/2010/main" val="77328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8|2.7|6|13.5|2.3|1.4|9.9|1.3|6|3.6|7.9|1|5.9|7|8|0.9|43.1|3.9|4.5"/>
</p:tagLst>
</file>

<file path=ppt/theme/theme1.xml><?xml version="1.0" encoding="utf-8"?>
<a:theme xmlns:a="http://schemas.openxmlformats.org/drawingml/2006/main" name="canadian-centre-for-cyber-security-powerpoint-template-no-url-e-1">
  <a:themeElements>
    <a:clrScheme name="Custom 3">
      <a:dk1>
        <a:srgbClr val="000000"/>
      </a:dk1>
      <a:lt1>
        <a:srgbClr val="FFFFFF"/>
      </a:lt1>
      <a:dk2>
        <a:srgbClr val="1F2A44"/>
      </a:dk2>
      <a:lt2>
        <a:srgbClr val="DFE1DF"/>
      </a:lt2>
      <a:accent1>
        <a:srgbClr val="4891BC"/>
      </a:accent1>
      <a:accent2>
        <a:srgbClr val="DE4B20"/>
      </a:accent2>
      <a:accent3>
        <a:srgbClr val="2D2929"/>
      </a:accent3>
      <a:accent4>
        <a:srgbClr val="1F2A44"/>
      </a:accent4>
      <a:accent5>
        <a:srgbClr val="DFE1DF"/>
      </a:accent5>
      <a:accent6>
        <a:srgbClr val="FFFFFF"/>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nadian-centre-for-cyber-security-powerpoint-template-no-url-e" id="{9CC036A7-D385-4317-9B53-FD1852FDA44C}" vid="{8CC2D4EA-1F83-4810-A4FB-AFD9DBAE8D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23874</TotalTime>
  <Words>4224</Words>
  <Application>Microsoft Office PowerPoint</Application>
  <PresentationFormat>On-screen Show (16:9)</PresentationFormat>
  <Paragraphs>399</Paragraphs>
  <Slides>31</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Rajdhani</vt:lpstr>
      <vt:lpstr>Calibri</vt:lpstr>
      <vt:lpstr>Arial Narrow</vt:lpstr>
      <vt:lpstr>Arial</vt:lpstr>
      <vt:lpstr>Helvetica</vt:lpstr>
      <vt:lpstr>Wingdings</vt:lpstr>
      <vt:lpstr>Roboto Condensed</vt:lpstr>
      <vt:lpstr>canadian-centre-for-cyber-security-powerpoint-template-no-url-e-1</vt:lpstr>
      <vt:lpstr>PowerPoint Presentation</vt:lpstr>
      <vt:lpstr>Presentation Outline</vt:lpstr>
      <vt:lpstr>Part 1 – Digital Identities and Online Compromise</vt:lpstr>
      <vt:lpstr>Digital Identity</vt:lpstr>
      <vt:lpstr>Impact of compromised account</vt:lpstr>
      <vt:lpstr>Account Compromise</vt:lpstr>
      <vt:lpstr>Online Service Compromise</vt:lpstr>
      <vt:lpstr>Part 2 – Digital Profiles, Fingerprints and Tech Giants</vt:lpstr>
      <vt:lpstr>Definitions and Context</vt:lpstr>
      <vt:lpstr>What is in a Digital Profile or Fingerprint? </vt:lpstr>
      <vt:lpstr>Data Gathering and Aggregation</vt:lpstr>
      <vt:lpstr>Filter Bubble</vt:lpstr>
      <vt:lpstr>Utility vs Privacy</vt:lpstr>
      <vt:lpstr>Google Ad Exchange</vt:lpstr>
      <vt:lpstr>Risks Involving Personal Information Online</vt:lpstr>
      <vt:lpstr>Privacy Legislation</vt:lpstr>
      <vt:lpstr>Part 3 – Best Practices</vt:lpstr>
      <vt:lpstr>Online Account Best Practices</vt:lpstr>
      <vt:lpstr>Social Media Best Practices</vt:lpstr>
      <vt:lpstr>Social Media Best Practices (continued)</vt:lpstr>
      <vt:lpstr>Online Browsing Best Practices</vt:lpstr>
      <vt:lpstr>Privacy Enhancing Technologies</vt:lpstr>
      <vt:lpstr>CIRA Canadian Shield</vt:lpstr>
      <vt:lpstr>Part 4 – Case Studies</vt:lpstr>
      <vt:lpstr>Case Study: Facial Recognition</vt:lpstr>
      <vt:lpstr>Case Study: Tech-Enabled Surveillance</vt:lpstr>
      <vt:lpstr>Case Studies: Location Tracking</vt:lpstr>
      <vt:lpstr>Conclusion</vt:lpstr>
      <vt:lpstr>Questions</vt:lpstr>
      <vt:lpstr>What’s Next?</vt:lpstr>
      <vt:lpstr>CONNECT WITH US</vt:lpstr>
    </vt:vector>
  </TitlesOfParts>
  <Company>CSE - Canadian Centre for Cyber Security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152E - Protecting Digital Privacy</dc:title>
  <dc:subject>Place the subject</dc:subject>
  <dc:creator>Steve.Vaillancourt@cyber.gc.ca;Jonathan.Joynt@cyber.gc.ca</dc:creator>
  <cp:keywords>privacy, confidentiality, security controls</cp:keywords>
  <cp:lastModifiedBy>Joynt, Jonathan</cp:lastModifiedBy>
  <cp:revision>858</cp:revision>
  <dcterms:created xsi:type="dcterms:W3CDTF">2018-08-02T12:18:16Z</dcterms:created>
  <dcterms:modified xsi:type="dcterms:W3CDTF">2022-10-11T15:34:26Z</dcterms:modified>
  <cp:category>Cyber Security Stream</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dd2c6e0-f1e3-4cf2-bd0b-256ab4cff3af_Enabled">
    <vt:lpwstr>true</vt:lpwstr>
  </property>
  <property fmtid="{D5CDD505-2E9C-101B-9397-08002B2CF9AE}" pid="3" name="MSIP_Label_4dd2c6e0-f1e3-4cf2-bd0b-256ab4cff3af_SetDate">
    <vt:lpwstr>2022-10-11T15:34:26Z</vt:lpwstr>
  </property>
  <property fmtid="{D5CDD505-2E9C-101B-9397-08002B2CF9AE}" pid="4" name="MSIP_Label_4dd2c6e0-f1e3-4cf2-bd0b-256ab4cff3af_Method">
    <vt:lpwstr>Privileged</vt:lpwstr>
  </property>
  <property fmtid="{D5CDD505-2E9C-101B-9397-08002B2CF9AE}" pid="5" name="MSIP_Label_4dd2c6e0-f1e3-4cf2-bd0b-256ab4cff3af_Name">
    <vt:lpwstr>UNCLASSIFIED</vt:lpwstr>
  </property>
  <property fmtid="{D5CDD505-2E9C-101B-9397-08002B2CF9AE}" pid="6" name="MSIP_Label_4dd2c6e0-f1e3-4cf2-bd0b-256ab4cff3af_SiteId">
    <vt:lpwstr>da9cbe40-ec1e-4997-afb3-17d87574571a</vt:lpwstr>
  </property>
  <property fmtid="{D5CDD505-2E9C-101B-9397-08002B2CF9AE}" pid="7" name="MSIP_Label_4dd2c6e0-f1e3-4cf2-bd0b-256ab4cff3af_ActionId">
    <vt:lpwstr>46aa9922-e04c-4c67-ac53-4e8169f67371</vt:lpwstr>
  </property>
  <property fmtid="{D5CDD505-2E9C-101B-9397-08002B2CF9AE}" pid="8" name="MSIP_Label_4dd2c6e0-f1e3-4cf2-bd0b-256ab4cff3af_ContentBits">
    <vt:lpwstr>1</vt:lpwstr>
  </property>
</Properties>
</file>