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20"/>
  </p:notesMasterIdLst>
  <p:handoutMasterIdLst>
    <p:handoutMasterId r:id="rId21"/>
  </p:handoutMasterIdLst>
  <p:sldIdLst>
    <p:sldId id="345" r:id="rId2"/>
    <p:sldId id="332" r:id="rId3"/>
    <p:sldId id="331" r:id="rId4"/>
    <p:sldId id="354" r:id="rId5"/>
    <p:sldId id="278" r:id="rId6"/>
    <p:sldId id="336" r:id="rId7"/>
    <p:sldId id="358" r:id="rId8"/>
    <p:sldId id="317" r:id="rId9"/>
    <p:sldId id="335" r:id="rId10"/>
    <p:sldId id="349" r:id="rId11"/>
    <p:sldId id="322" r:id="rId12"/>
    <p:sldId id="357" r:id="rId13"/>
    <p:sldId id="346" r:id="rId14"/>
    <p:sldId id="324" r:id="rId15"/>
    <p:sldId id="338" r:id="rId16"/>
    <p:sldId id="340" r:id="rId17"/>
    <p:sldId id="359" r:id="rId18"/>
    <p:sldId id="339" r:id="rId1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005" autoAdjust="0"/>
    <p:restoredTop sz="78686" autoAdjust="0"/>
  </p:normalViewPr>
  <p:slideViewPr>
    <p:cSldViewPr snapToObjects="1" showGuides="1">
      <p:cViewPr varScale="1">
        <p:scale>
          <a:sx n="65" d="100"/>
          <a:sy n="65" d="100"/>
        </p:scale>
        <p:origin x="90" y="210"/>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4/27/2022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4/27/2022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mentalworkout.com/white-papers/how-mindfulness-can-help-your-employees-and-improve-your-companys-bottom-lin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hbr.org/2015/12/how-meditation-benefits-ceos" TargetMode="External"/><Relationship Id="rId7" Type="http://schemas.openxmlformats.org/officeDocument/2006/relationships/hyperlink" Target="https://www.psychologytoday.com/us/blog/conquer-fear-flying/201306/emotional-control-top-down-or-bottom"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soundcloud.com/mindfulmagazine/3-minute-body-scan-meditation" TargetMode="External"/><Relationship Id="rId5" Type="http://schemas.openxmlformats.org/officeDocument/2006/relationships/hyperlink" Target="https://www.bcg.com/en-ca/publications/2018/unleashing-power-of-mindfulness-in-corporations" TargetMode="External"/><Relationship Id="rId4" Type="http://schemas.openxmlformats.org/officeDocument/2006/relationships/hyperlink" Target="https://www.mindful.org/7-qualities-mindfulness-trained-body-scan/"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thecalmmonkey.com/#!meditation-recordings/g6x73"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youtube.com/watch?v=ZE-r-x2T4ok"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ZE-r-x2T4ok"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JlS8ApNBtuU&amp;t=357s"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youtube.com/watch?v=JlS8ApNBtuU&amp;t=546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Carmen 1-6</a:t>
            </a:r>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233360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Alejandro</a:t>
            </a:r>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3344787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Font typeface="Arial" pitchFamily="34" charset="0"/>
              <a:buNone/>
            </a:pPr>
            <a:r>
              <a:rPr lang="en-CA" sz="1100" dirty="0"/>
              <a:t>Let’s have some ideas around this... How do you see Mindfulness having an impact in the workplace?</a:t>
            </a:r>
          </a:p>
          <a:p>
            <a:pPr marL="176195" indent="-176195">
              <a:buFont typeface="Arial" pitchFamily="34" charset="0"/>
              <a:buChar char="•"/>
            </a:pPr>
            <a:r>
              <a:rPr lang="en-CA" sz="1100" b="1" dirty="0"/>
              <a:t>Increased resilience: </a:t>
            </a:r>
            <a:r>
              <a:rPr lang="en-CA" sz="1100" dirty="0"/>
              <a:t>being mindful increases the ability to be open to new perspectives, to think creatively, to distinguish thoughts from feelings, and to respond to challenges rather than merely reacting. For a leader this helps with strategic thinking.</a:t>
            </a:r>
          </a:p>
          <a:p>
            <a:pPr marL="176195" indent="-176195">
              <a:buFont typeface="Arial" pitchFamily="34" charset="0"/>
              <a:buChar char="•"/>
            </a:pPr>
            <a:r>
              <a:rPr lang="en-CA" sz="1100" b="1" dirty="0"/>
              <a:t>Focus and concentration:</a:t>
            </a:r>
            <a:r>
              <a:rPr lang="en-CA" sz="1100" dirty="0"/>
              <a:t> after an eight-week mindfulness course, participants could concentrate better, stay on task longer, more effectively, and remember what they’d done better. In a fast paced environment where leaders have to react quickly to situation this is a great capacity to have.</a:t>
            </a:r>
          </a:p>
          <a:p>
            <a:pPr marL="176195" indent="-176195">
              <a:buFont typeface="Arial" pitchFamily="34" charset="0"/>
              <a:buChar char="•"/>
            </a:pPr>
            <a:r>
              <a:rPr lang="en-CA" sz="1100" b="1" dirty="0"/>
              <a:t>Workplace harmony: </a:t>
            </a:r>
            <a:r>
              <a:rPr lang="en-CA" sz="1100" dirty="0"/>
              <a:t>being mindful promotes and creates more empathy and altruism in the workplace. As a leader we are expected to foster a respectful workplace.</a:t>
            </a:r>
          </a:p>
          <a:p>
            <a:pPr marL="176195" indent="-176195">
              <a:buFont typeface="Arial" pitchFamily="34" charset="0"/>
              <a:buChar char="•"/>
            </a:pPr>
            <a:r>
              <a:rPr lang="en-CA" sz="1100" b="1" dirty="0"/>
              <a:t>Fewer sick days:</a:t>
            </a:r>
            <a:r>
              <a:rPr lang="en-CA" sz="1100" dirty="0"/>
              <a:t> those who have a practice missed 76% fewer days of work.</a:t>
            </a:r>
          </a:p>
          <a:p>
            <a:pPr marL="176195" indent="-176195">
              <a:buFont typeface="Arial" pitchFamily="34" charset="0"/>
              <a:buChar char="•"/>
            </a:pPr>
            <a:r>
              <a:rPr lang="en-CA" sz="1100" b="1" dirty="0"/>
              <a:t>Greater employee satisfaction and well-being: </a:t>
            </a:r>
            <a:r>
              <a:rPr lang="en-CA" sz="1100" dirty="0"/>
              <a:t>being mindful helps significantly to have less emotional exhaustion and more job satisfaction. </a:t>
            </a:r>
          </a:p>
          <a:p>
            <a:pPr marL="176195" indent="-176195">
              <a:buFont typeface="Arial" pitchFamily="34" charset="0"/>
              <a:buChar char="•"/>
            </a:pPr>
            <a:r>
              <a:rPr lang="en-CA" sz="1100" b="1" dirty="0"/>
              <a:t>Stress reduction:</a:t>
            </a:r>
            <a:r>
              <a:rPr lang="en-CA" sz="1100" dirty="0"/>
              <a:t> just being mindful helps in reducing stress, anxiety, and depression. The practice helps reducing the levels of the primary stress hormone. As a leader we are put under a lot of stress and any tools that can help manage the pressure is something to be considered.</a:t>
            </a:r>
          </a:p>
          <a:p>
            <a:pPr marL="176195" indent="-176195">
              <a:buFont typeface="Arial" pitchFamily="34" charset="0"/>
              <a:buChar char="•"/>
            </a:pPr>
            <a:r>
              <a:rPr lang="en-CA" sz="1100" b="1" dirty="0"/>
              <a:t>Greater creativity:</a:t>
            </a:r>
            <a:r>
              <a:rPr lang="en-CA" sz="1100" dirty="0"/>
              <a:t> Leaders with a mindfulness practice say it helps them create space for innovation and it also helps them to think strategically.</a:t>
            </a:r>
          </a:p>
          <a:p>
            <a:pPr>
              <a:buFont typeface="Arial" pitchFamily="34" charset="0"/>
              <a:buNone/>
            </a:pPr>
            <a:r>
              <a:rPr lang="en-CA" sz="1100" dirty="0"/>
              <a:t>---</a:t>
            </a:r>
          </a:p>
          <a:p>
            <a:pPr defTabSz="914307">
              <a:defRPr/>
            </a:pPr>
            <a:r>
              <a:rPr lang="en-US" sz="1100" dirty="0"/>
              <a:t>How mindfulness can help your employees and improve your company's bottom line – white paper, Mental workout</a:t>
            </a:r>
            <a:r>
              <a:rPr lang="en-CA" sz="1100" dirty="0"/>
              <a:t/>
            </a:r>
            <a:br>
              <a:rPr lang="en-CA" sz="1100" dirty="0"/>
            </a:br>
            <a:r>
              <a:rPr lang="en-CA" sz="1100" dirty="0">
                <a:hlinkClick r:id="rId3"/>
              </a:rPr>
              <a:t>http://www.mentalworkout.com/white-papers/how-mindfulness-can-help-your-employees-and-improve-your-companys-bottom-line/</a:t>
            </a:r>
            <a:r>
              <a:rPr lang="en-CA" sz="1100" dirty="0"/>
              <a:t> </a:t>
            </a:r>
          </a:p>
          <a:p>
            <a:pPr>
              <a:buFont typeface="Arial" pitchFamily="34" charset="0"/>
              <a:buChar char="•"/>
            </a:pPr>
            <a:endParaRPr lang="en-CA" sz="11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906285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6:notes"/>
          <p:cNvSpPr txBox="1">
            <a:spLocks noGrp="1"/>
          </p:cNvSpPr>
          <p:nvPr>
            <p:ph type="body" idx="1"/>
          </p:nvPr>
        </p:nvSpPr>
        <p:spPr>
          <a:xfrm>
            <a:off x="701040" y="4415791"/>
            <a:ext cx="5608320" cy="41833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Clr>
                <a:schemeClr val="dk1"/>
              </a:buClr>
              <a:buSzPts val="1100"/>
              <a:buFont typeface="Arial"/>
              <a:buNone/>
            </a:pPr>
            <a:r>
              <a:rPr lang="en-CA" sz="1100" u="sng" dirty="0">
                <a:solidFill>
                  <a:schemeClr val="hlink"/>
                </a:solidFill>
                <a:latin typeface="Arial"/>
                <a:ea typeface="Arial"/>
                <a:cs typeface="Arial"/>
                <a:sym typeface="Arial"/>
                <a:hlinkClick r:id="rId3"/>
              </a:rPr>
              <a:t>https://hbr.org/2015/12/how-meditation-benefits-ceos</a:t>
            </a:r>
            <a:endParaRPr sz="1100" dirty="0"/>
          </a:p>
          <a:p>
            <a:pPr marL="0" lvl="0" indent="0" algn="l" rtl="0">
              <a:lnSpc>
                <a:spcPct val="90000"/>
              </a:lnSpc>
              <a:spcBef>
                <a:spcPts val="0"/>
              </a:spcBef>
              <a:spcAft>
                <a:spcPts val="0"/>
              </a:spcAft>
              <a:buSzPts val="1400"/>
              <a:buNone/>
            </a:pPr>
            <a:r>
              <a:rPr lang="en-CA" sz="1100" u="sng" dirty="0">
                <a:solidFill>
                  <a:schemeClr val="hlink"/>
                </a:solidFill>
                <a:latin typeface="Arial"/>
                <a:ea typeface="Arial"/>
                <a:cs typeface="Arial"/>
                <a:sym typeface="Arial"/>
                <a:hlinkClick r:id="rId4"/>
              </a:rPr>
              <a:t>https://www.mindful.org/7-qualities-mindfulness-trained-body-scan/</a:t>
            </a:r>
            <a:endParaRPr b="1" dirty="0">
              <a:latin typeface="Merriweather"/>
              <a:ea typeface="Merriweather"/>
              <a:cs typeface="Merriweather"/>
              <a:sym typeface="Merriweather"/>
            </a:endParaRPr>
          </a:p>
          <a:p>
            <a:pPr marL="0" lvl="0" indent="0" algn="l" rtl="0">
              <a:lnSpc>
                <a:spcPct val="90000"/>
              </a:lnSpc>
              <a:spcBef>
                <a:spcPts val="0"/>
              </a:spcBef>
              <a:spcAft>
                <a:spcPts val="0"/>
              </a:spcAft>
              <a:buSzPts val="1400"/>
              <a:buNone/>
            </a:pPr>
            <a:endParaRPr b="1" dirty="0">
              <a:latin typeface="Merriweather"/>
              <a:ea typeface="Merriweather"/>
              <a:cs typeface="Merriweather"/>
              <a:sym typeface="Merriweather"/>
            </a:endParaRPr>
          </a:p>
          <a:p>
            <a:pPr marL="0" lvl="0" indent="0" algn="l" rtl="0">
              <a:lnSpc>
                <a:spcPct val="90000"/>
              </a:lnSpc>
              <a:spcBef>
                <a:spcPts val="0"/>
              </a:spcBef>
              <a:spcAft>
                <a:spcPts val="0"/>
              </a:spcAft>
              <a:buSzPts val="1400"/>
              <a:buNone/>
            </a:pPr>
            <a:r>
              <a:rPr lang="en-CA" b="1" u="sng" dirty="0">
                <a:solidFill>
                  <a:schemeClr val="hlink"/>
                </a:solidFill>
                <a:latin typeface="Merriweather"/>
                <a:ea typeface="Merriweather"/>
                <a:cs typeface="Merriweather"/>
                <a:sym typeface="Merriweather"/>
                <a:hlinkClick r:id="rId5"/>
              </a:rPr>
              <a:t>https://www.bcg.com/en-ca/publications/2018/unleashing-power-of-mindfulness-in-corporations</a:t>
            </a:r>
            <a:r>
              <a:rPr lang="en-CA" b="1" dirty="0">
                <a:latin typeface="Merriweather"/>
                <a:ea typeface="Merriweather"/>
                <a:cs typeface="Merriweather"/>
                <a:sym typeface="Merriweather"/>
              </a:rPr>
              <a:t> </a:t>
            </a:r>
            <a:endParaRPr b="1" dirty="0">
              <a:latin typeface="Merriweather"/>
              <a:ea typeface="Merriweather"/>
              <a:cs typeface="Merriweather"/>
              <a:sym typeface="Merriweather"/>
            </a:endParaRPr>
          </a:p>
          <a:p>
            <a:pPr marL="0" lvl="0" indent="0" algn="l" rtl="0">
              <a:lnSpc>
                <a:spcPct val="90000"/>
              </a:lnSpc>
              <a:spcBef>
                <a:spcPts val="0"/>
              </a:spcBef>
              <a:spcAft>
                <a:spcPts val="0"/>
              </a:spcAft>
              <a:buSzPts val="1400"/>
              <a:buNone/>
            </a:pPr>
            <a:endParaRPr b="1" dirty="0">
              <a:latin typeface="Merriweather"/>
              <a:ea typeface="Merriweather"/>
              <a:cs typeface="Merriweather"/>
              <a:sym typeface="Merriweather"/>
            </a:endParaRPr>
          </a:p>
          <a:p>
            <a:pPr marL="0" lvl="0" indent="0" algn="l" rtl="0">
              <a:lnSpc>
                <a:spcPct val="90000"/>
              </a:lnSpc>
              <a:spcBef>
                <a:spcPts val="0"/>
              </a:spcBef>
              <a:spcAft>
                <a:spcPts val="0"/>
              </a:spcAft>
              <a:buSzPts val="1400"/>
              <a:buNone/>
            </a:pPr>
            <a:endParaRPr b="1" dirty="0">
              <a:latin typeface="Merriweather"/>
              <a:ea typeface="Merriweather"/>
              <a:cs typeface="Merriweather"/>
              <a:sym typeface="Merriweather"/>
            </a:endParaRPr>
          </a:p>
          <a:p>
            <a:pPr marL="0" lvl="0" indent="0" algn="l" rtl="0">
              <a:lnSpc>
                <a:spcPct val="90000"/>
              </a:lnSpc>
              <a:spcBef>
                <a:spcPts val="0"/>
              </a:spcBef>
              <a:spcAft>
                <a:spcPts val="0"/>
              </a:spcAft>
              <a:buSzPts val="1400"/>
              <a:buNone/>
            </a:pPr>
            <a:endParaRPr b="1" dirty="0">
              <a:latin typeface="Merriweather"/>
              <a:ea typeface="Merriweather"/>
              <a:cs typeface="Merriweather"/>
              <a:sym typeface="Merriweather"/>
            </a:endParaRPr>
          </a:p>
          <a:p>
            <a:pPr marL="0" lvl="0" indent="0" algn="l" rtl="0">
              <a:lnSpc>
                <a:spcPct val="90000"/>
              </a:lnSpc>
              <a:spcBef>
                <a:spcPts val="0"/>
              </a:spcBef>
              <a:spcAft>
                <a:spcPts val="0"/>
              </a:spcAft>
              <a:buSzPts val="1400"/>
              <a:buNone/>
            </a:pPr>
            <a:r>
              <a:rPr lang="en-CA" b="1" dirty="0">
                <a:latin typeface="Merriweather"/>
                <a:ea typeface="Merriweather"/>
                <a:cs typeface="Merriweather"/>
                <a:sym typeface="Merriweather"/>
              </a:rPr>
              <a:t>3 </a:t>
            </a:r>
            <a:r>
              <a:rPr lang="en-CA" b="1" dirty="0" err="1">
                <a:latin typeface="Merriweather"/>
                <a:ea typeface="Merriweather"/>
                <a:cs typeface="Merriweather"/>
                <a:sym typeface="Merriweather"/>
              </a:rPr>
              <a:t>mins</a:t>
            </a:r>
            <a:r>
              <a:rPr lang="en-CA" b="1" dirty="0">
                <a:latin typeface="Merriweather"/>
                <a:ea typeface="Merriweather"/>
                <a:cs typeface="Merriweather"/>
                <a:sym typeface="Merriweather"/>
              </a:rPr>
              <a:t> body scan: </a:t>
            </a:r>
            <a:r>
              <a:rPr lang="en-CA" b="1" u="sng" dirty="0">
                <a:solidFill>
                  <a:schemeClr val="hlink"/>
                </a:solidFill>
                <a:latin typeface="Merriweather"/>
                <a:ea typeface="Merriweather"/>
                <a:cs typeface="Merriweather"/>
                <a:sym typeface="Merriweather"/>
                <a:hlinkClick r:id="rId6"/>
              </a:rPr>
              <a:t>https://soundcloud.com/mindfulmagazine/3-minute-body-scan-meditation</a:t>
            </a:r>
            <a:endParaRPr b="1" dirty="0">
              <a:latin typeface="Merriweather"/>
              <a:ea typeface="Merriweather"/>
              <a:cs typeface="Merriweather"/>
              <a:sym typeface="Merriweather"/>
            </a:endParaRPr>
          </a:p>
          <a:p>
            <a:pPr marL="0" lvl="0" indent="0" algn="l" rtl="0">
              <a:lnSpc>
                <a:spcPct val="90000"/>
              </a:lnSpc>
              <a:spcBef>
                <a:spcPts val="0"/>
              </a:spcBef>
              <a:spcAft>
                <a:spcPts val="0"/>
              </a:spcAft>
              <a:buSzPts val="1400"/>
              <a:buNone/>
            </a:pPr>
            <a:endParaRPr b="1" dirty="0">
              <a:latin typeface="Merriweather"/>
              <a:ea typeface="Merriweather"/>
              <a:cs typeface="Merriweather"/>
              <a:sym typeface="Merriweather"/>
            </a:endParaRPr>
          </a:p>
          <a:p>
            <a:pPr marL="0" lvl="0" indent="0" algn="l" rtl="0">
              <a:lnSpc>
                <a:spcPct val="90000"/>
              </a:lnSpc>
              <a:spcBef>
                <a:spcPts val="0"/>
              </a:spcBef>
              <a:spcAft>
                <a:spcPts val="0"/>
              </a:spcAft>
              <a:buSzPts val="1400"/>
              <a:buNone/>
            </a:pPr>
            <a:r>
              <a:rPr lang="en-CA" b="1" dirty="0">
                <a:latin typeface="Merriweather"/>
                <a:ea typeface="Merriweather"/>
                <a:cs typeface="Merriweather"/>
                <a:sym typeface="Merriweather"/>
              </a:rPr>
              <a:t>Bottom-up: </a:t>
            </a:r>
            <a:r>
              <a:rPr lang="en-CA" sz="1100" u="sng" dirty="0">
                <a:solidFill>
                  <a:schemeClr val="hlink"/>
                </a:solidFill>
                <a:latin typeface="Arial"/>
                <a:ea typeface="Arial"/>
                <a:cs typeface="Arial"/>
                <a:sym typeface="Arial"/>
                <a:hlinkClick r:id="rId7"/>
              </a:rPr>
              <a:t>https://www.psychologytoday.com/us/blog/conquer-fear-flying/201306/emotional-control-top-down-or-bottom</a:t>
            </a:r>
            <a:endParaRPr b="1" dirty="0">
              <a:latin typeface="Merriweather"/>
              <a:ea typeface="Merriweather"/>
              <a:cs typeface="Merriweather"/>
              <a:sym typeface="Merriweather"/>
            </a:endParaRPr>
          </a:p>
        </p:txBody>
      </p:sp>
      <p:sp>
        <p:nvSpPr>
          <p:cNvPr id="151" name="Google Shape;151;p6:notes"/>
          <p:cNvSpPr txBox="1">
            <a:spLocks noGrp="1"/>
          </p:cNvSpPr>
          <p:nvPr>
            <p:ph type="sldNum" idx="12"/>
          </p:nvPr>
        </p:nvSpPr>
        <p:spPr>
          <a:xfrm>
            <a:off x="3970939" y="8829967"/>
            <a:ext cx="3037840" cy="46482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CA"/>
              <a:t>12</a:t>
            </a:fld>
            <a:endParaRPr/>
          </a:p>
        </p:txBody>
      </p:sp>
    </p:spTree>
    <p:extLst>
      <p:ext uri="{BB962C8B-B14F-4D97-AF65-F5344CB8AC3E}">
        <p14:creationId xmlns:p14="http://schemas.microsoft.com/office/powerpoint/2010/main" val="3541839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8c22de5f0f_0_20: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g8c22de5f0f_0_20:notes"/>
          <p:cNvSpPr txBox="1">
            <a:spLocks noGrp="1"/>
          </p:cNvSpPr>
          <p:nvPr>
            <p:ph type="body" idx="1"/>
          </p:nvPr>
        </p:nvSpPr>
        <p:spPr>
          <a:xfrm>
            <a:off x="701040" y="4415791"/>
            <a:ext cx="5608200" cy="418350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p:txBody>
      </p:sp>
      <p:sp>
        <p:nvSpPr>
          <p:cNvPr id="104" name="Google Shape;104;g8c22de5f0f_0_20:notes"/>
          <p:cNvSpPr txBox="1">
            <a:spLocks noGrp="1"/>
          </p:cNvSpPr>
          <p:nvPr>
            <p:ph type="sldNum" idx="12"/>
          </p:nvPr>
        </p:nvSpPr>
        <p:spPr>
          <a:xfrm>
            <a:off x="3970939" y="8829967"/>
            <a:ext cx="3037800" cy="46470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CA"/>
              <a:t>13</a:t>
            </a:fld>
            <a:endParaRPr/>
          </a:p>
        </p:txBody>
      </p:sp>
    </p:spTree>
    <p:extLst>
      <p:ext uri="{BB962C8B-B14F-4D97-AF65-F5344CB8AC3E}">
        <p14:creationId xmlns:p14="http://schemas.microsoft.com/office/powerpoint/2010/main" val="429482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33142" rtl="0" eaLnBrk="1" fontAlgn="auto" latinLnBrk="0" hangingPunct="1">
              <a:lnSpc>
                <a:spcPct val="100000"/>
              </a:lnSpc>
              <a:spcBef>
                <a:spcPts val="0"/>
              </a:spcBef>
              <a:spcAft>
                <a:spcPts val="0"/>
              </a:spcAft>
              <a:buClrTx/>
              <a:buSzTx/>
              <a:buFontTx/>
              <a:buNone/>
              <a:tabLst/>
              <a:defRPr/>
            </a:pPr>
            <a:r>
              <a:rPr lang="en-US" sz="1100" dirty="0" smtClean="0"/>
              <a:t>Alejandro 7 - 14</a:t>
            </a:r>
          </a:p>
          <a:p>
            <a:pPr defTabSz="933142">
              <a:defRPr/>
            </a:pPr>
            <a:endParaRPr lang="en-US" sz="1100" dirty="0" smtClean="0"/>
          </a:p>
          <a:p>
            <a:pPr defTabSz="933142">
              <a:defRPr/>
            </a:pPr>
            <a:r>
              <a:rPr lang="en-US" sz="1100" dirty="0" smtClean="0"/>
              <a:t>From</a:t>
            </a:r>
            <a:r>
              <a:rPr lang="en-US" sz="1100" dirty="0"/>
              <a:t>: http://www.tbs-sct.gc.ca/psm-fpfm/learning-apprentissage/pdps-ppfp/klc-ccl/klcp-pccl-eng.asp </a:t>
            </a:r>
          </a:p>
          <a:p>
            <a:pPr defTabSz="933142">
              <a:defRPr/>
            </a:pPr>
            <a:endParaRPr lang="en-CA" sz="1100" dirty="0"/>
          </a:p>
          <a:p>
            <a:r>
              <a:rPr lang="en-US" sz="1100" b="1" dirty="0"/>
              <a:t>Create Vision and Strategy</a:t>
            </a:r>
          </a:p>
          <a:p>
            <a:r>
              <a:rPr lang="en-US" sz="1100" dirty="0"/>
              <a:t>Leaders define the future and chart a path forward. They are adept at understanding and communicating context, factoring in the economic, social and political environment. Intellectually agile, they leverage their deep and broad knowledge, build on diverse ideas and perspectives and create consensus around compelling visions. Leaders balance organizational and government-wide priorities and improve outcomes for Canada and Canadians.</a:t>
            </a:r>
          </a:p>
          <a:p>
            <a:endParaRPr lang="en-CA" sz="1100" dirty="0"/>
          </a:p>
          <a:p>
            <a:r>
              <a:rPr lang="en-US" sz="1100" b="1" dirty="0"/>
              <a:t>Mobilize People</a:t>
            </a:r>
          </a:p>
          <a:p>
            <a:r>
              <a:rPr lang="en-US" sz="1100" dirty="0"/>
              <a:t>Leaders inspire and motivate the people they lead. They manage performance, provide constructive and respectful feedback to encourage and enable performance excellence. They lead by example, setting goals for themselves that are more demanding than those that they set for others.</a:t>
            </a:r>
          </a:p>
          <a:p>
            <a:endParaRPr lang="en-CA" sz="1100" dirty="0"/>
          </a:p>
          <a:p>
            <a:r>
              <a:rPr lang="en-US" sz="1100" b="1" dirty="0"/>
              <a:t>Uphold Integrity and Respect</a:t>
            </a:r>
          </a:p>
          <a:p>
            <a:r>
              <a:rPr lang="en-US" sz="1100" dirty="0"/>
              <a:t>Leaders exemplify ethical practices, professionalism and personal integrity. They create respectful and trusting work environments where sound advice is valued. They encourage the expression of diverse opinions and perspectives, while fostering collegiality. Leaders are self-aware and seek out opportunities for personal growth.</a:t>
            </a:r>
          </a:p>
          <a:p>
            <a:endParaRPr lang="en-CA" sz="1100" dirty="0"/>
          </a:p>
          <a:p>
            <a:r>
              <a:rPr lang="en-US" sz="1100" b="1" dirty="0"/>
              <a:t>Collaborate with Partners and Stakeholders</a:t>
            </a:r>
          </a:p>
          <a:p>
            <a:r>
              <a:rPr lang="en-US" sz="1100" dirty="0"/>
              <a:t>Leaders are deliberate and resourceful about seeking the widest possible spectrum of perspectives. They demonstrate openness and flexibility to forge consensus and improve outcomes. They bring a whole-of-government perspective to their interactions. In negotiating solutions, they are open to alternatives and skillful at managing expectations. Leaders share recognition with their teams and partners.</a:t>
            </a:r>
          </a:p>
          <a:p>
            <a:endParaRPr lang="en-CA" sz="1100" dirty="0"/>
          </a:p>
          <a:p>
            <a:r>
              <a:rPr lang="en-US" sz="1100" b="1" dirty="0"/>
              <a:t>Promote Innovation and Guide Change</a:t>
            </a:r>
          </a:p>
          <a:p>
            <a:r>
              <a:rPr lang="en-US" sz="1100" dirty="0"/>
              <a:t>Leaders have the courage and resilience to challenge convention. They create an environment that supports bold thinking, experimentation and intelligent risk taking. They use setbacks as a valuable source of insight and learning. Leaders take change in their stride, aligning and adjusting milestones and targets to maintain forward momentum.</a:t>
            </a:r>
          </a:p>
          <a:p>
            <a:endParaRPr lang="en-CA" sz="1100" dirty="0"/>
          </a:p>
          <a:p>
            <a:r>
              <a:rPr lang="en-US" sz="1100" b="1" dirty="0"/>
              <a:t>Achieve Results</a:t>
            </a:r>
          </a:p>
          <a:p>
            <a:r>
              <a:rPr lang="en-US" sz="1100" dirty="0"/>
              <a:t>Leaders mobilize and manage resources to deliver on the priorities of the Government, improve outcomes and add value. They consider context, risks and business intelligence to support high-quality and timely decisions. They anticipate, plan, monitor progress and adjust as needed. Leaders take personal responsibility for their actions and outcomes of their decisions.</a:t>
            </a:r>
          </a:p>
          <a:p>
            <a:endParaRPr lang="en-US" sz="11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197989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Carmen</a:t>
            </a:r>
            <a:r>
              <a:rPr lang="en-US" baseline="0" dirty="0" smtClean="0"/>
              <a:t> 15 - end</a:t>
            </a:r>
            <a:endParaRPr lang="en-US" dirty="0" smtClean="0"/>
          </a:p>
          <a:p>
            <a:endParaRPr lang="en-US" dirty="0" smtClean="0"/>
          </a:p>
          <a:p>
            <a:r>
              <a:rPr lang="en-US" dirty="0" smtClean="0"/>
              <a:t>http</a:t>
            </a:r>
            <a:r>
              <a:rPr lang="en-US" dirty="0" smtClean="0"/>
              <a:t>://marc.ucla.edu/mindful-meditations</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3450707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endParaRPr lang="en-CA" u="sng" dirty="0" smtClean="0">
              <a:hlinkClick r:id="rId3"/>
            </a:endParaRPr>
          </a:p>
          <a:p>
            <a:pPr defTabSz="912937">
              <a:defRPr/>
            </a:pPr>
            <a:r>
              <a:rPr lang="en-CA" u="sng" dirty="0" smtClean="0">
                <a:hlinkClick r:id="rId3"/>
              </a:rPr>
              <a:t>http</a:t>
            </a:r>
            <a:r>
              <a:rPr lang="en-CA" u="sng" dirty="0" smtClean="0">
                <a:hlinkClick r:id="rId3"/>
              </a:rPr>
              <a:t>://www.thecalmmonkey.com/#!meditation-recordings/g6x73</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3982109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142">
              <a:defRPr/>
            </a:pPr>
            <a:r>
              <a:rPr lang="en-CA" dirty="0" smtClean="0"/>
              <a:t>Mindful breathing </a:t>
            </a:r>
            <a:r>
              <a:rPr lang="en-CA" dirty="0" smtClean="0">
                <a:hlinkClick r:id="rId3"/>
              </a:rPr>
              <a:t>https://www.youtube.com/watch?v=ZE-r-x2T4ok</a:t>
            </a:r>
            <a:r>
              <a:rPr lang="en-CA" dirty="0" smtClean="0"/>
              <a:t> </a:t>
            </a:r>
          </a:p>
          <a:p>
            <a:endParaRPr lang="en-CA" dirty="0" smtClean="0"/>
          </a:p>
          <a:p>
            <a:r>
              <a:rPr lang="en-CA" dirty="0" smtClean="0"/>
              <a:t>This is one way of doing it, getting it depends on the practice of.</a:t>
            </a:r>
          </a:p>
          <a:p>
            <a:endParaRPr lang="en-CA" dirty="0" smtClean="0"/>
          </a:p>
          <a:p>
            <a:r>
              <a:rPr lang="en-CA" dirty="0" smtClean="0"/>
              <a:t>Noticing</a:t>
            </a:r>
            <a:r>
              <a:rPr lang="en-CA" baseline="0" dirty="0" smtClean="0"/>
              <a:t> is very important in the practice of Mindfulness.</a:t>
            </a:r>
          </a:p>
          <a:p>
            <a:endParaRPr lang="en-CA" baseline="0" dirty="0" smtClean="0"/>
          </a:p>
          <a:p>
            <a:r>
              <a:rPr lang="en-CA" baseline="0" dirty="0" smtClean="0"/>
              <a:t>Noticing where your thinking is, that’s the first step to become more Mindful.</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31739725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18</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r>
              <a:rPr lang="fr-FR" dirty="0" smtClean="0"/>
              <a:t>To mention the </a:t>
            </a:r>
            <a:r>
              <a:rPr lang="fr-FR" dirty="0" err="1" smtClean="0"/>
              <a:t>following</a:t>
            </a:r>
            <a:r>
              <a:rPr lang="fr-FR" dirty="0" smtClean="0"/>
              <a:t> in </a:t>
            </a:r>
            <a:r>
              <a:rPr lang="fr-FR" b="1" dirty="0" smtClean="0"/>
              <a:t>French</a:t>
            </a:r>
            <a:r>
              <a:rPr lang="fr-FR" dirty="0" smtClean="0"/>
              <a:t>:</a:t>
            </a:r>
          </a:p>
          <a:p>
            <a:pPr defTabSz="912937">
              <a:defRPr/>
            </a:pPr>
            <a:r>
              <a:rPr lang="fr-FR" dirty="0" smtClean="0"/>
              <a:t>« Comme avec toutes les sessions du GC, s'il vous plaît, sentez-vous libre d'utiliser la langue de votre choix pour poser des questions ou participer à la discussion., La séance d'aujourd'hui sera conduit principalement en anglais, il y aura d'autres sessions en français qui seront promus via le groupe </a:t>
            </a:r>
            <a:r>
              <a:rPr lang="fr-FR" dirty="0" err="1" smtClean="0"/>
              <a:t>GCConnex</a:t>
            </a:r>
            <a:r>
              <a:rPr lang="fr-FR" dirty="0" smtClean="0"/>
              <a:t> (ou donner des dates précises, si disponible). »</a:t>
            </a:r>
            <a:endParaRPr lang="en-US" dirty="0" smtClean="0"/>
          </a:p>
          <a:p>
            <a:endParaRPr lang="en-US" baseline="0" dirty="0" smtClean="0"/>
          </a:p>
          <a:p>
            <a:endParaRPr lang="en-US" baseline="0" dirty="0" smtClean="0"/>
          </a:p>
          <a:p>
            <a:r>
              <a:rPr lang="en-US" baseline="0" dirty="0" smtClean="0"/>
              <a:t>As with all </a:t>
            </a:r>
            <a:r>
              <a:rPr lang="en-US" baseline="0" dirty="0" err="1" smtClean="0"/>
              <a:t>GoC</a:t>
            </a:r>
            <a:r>
              <a:rPr lang="en-US" baseline="0" dirty="0" smtClean="0"/>
              <a:t> sessions, please, feel free to use the language of your choice to ask questions or participate in the discussion., today’s session will be conducted  mainly in English, there will be other sessions in French that will be promoted via the </a:t>
            </a:r>
            <a:r>
              <a:rPr lang="en-US" baseline="0" dirty="0" err="1" smtClean="0"/>
              <a:t>GCConnex</a:t>
            </a:r>
            <a:r>
              <a:rPr lang="en-US" baseline="0" dirty="0" smtClean="0"/>
              <a:t> group (or give specific dates, if available). </a:t>
            </a:r>
          </a:p>
          <a:p>
            <a:endParaRPr lang="en-CA" baseline="0" dirty="0" smtClean="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49">
              <a:defRPr/>
            </a:pPr>
            <a:r>
              <a:rPr lang="en-CA" dirty="0" smtClean="0"/>
              <a:t>Mindful breathing </a:t>
            </a:r>
            <a:r>
              <a:rPr lang="en-CA" dirty="0" smtClean="0">
                <a:hlinkClick r:id="rId3"/>
              </a:rPr>
              <a:t>https://www.youtube.com/watch?v=ZE-r-x2T4ok</a:t>
            </a:r>
            <a:r>
              <a:rPr lang="en-CA" dirty="0" smtClean="0"/>
              <a:t> </a:t>
            </a:r>
          </a:p>
          <a:p>
            <a:endParaRPr lang="en-CA" dirty="0" smtClean="0"/>
          </a:p>
          <a:p>
            <a:r>
              <a:rPr lang="en-CA" dirty="0" smtClean="0"/>
              <a:t>This is one way of doing it, getting it depends on the practice of.</a:t>
            </a:r>
          </a:p>
          <a:p>
            <a:endParaRPr lang="en-CA" dirty="0" smtClean="0"/>
          </a:p>
          <a:p>
            <a:r>
              <a:rPr lang="en-CA" dirty="0" smtClean="0"/>
              <a:t>Noticing</a:t>
            </a:r>
            <a:r>
              <a:rPr lang="en-CA" baseline="0" dirty="0" smtClean="0"/>
              <a:t> is very important in the practice of Mindfulness.</a:t>
            </a:r>
          </a:p>
          <a:p>
            <a:endParaRPr lang="en-CA" baseline="0" dirty="0" smtClean="0"/>
          </a:p>
          <a:p>
            <a:r>
              <a:rPr lang="en-CA" baseline="0" dirty="0" smtClean="0"/>
              <a:t>Noticing where your thinking is, that’s the first step to become more Mindful.</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2494446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smtClean="0"/>
              <a:t>10 minutes in « </a:t>
            </a:r>
            <a:r>
              <a:rPr lang="fr-CA" dirty="0" err="1" smtClean="0"/>
              <a:t>dyads</a:t>
            </a:r>
            <a:r>
              <a:rPr lang="fr-CA" dirty="0" smtClean="0"/>
              <a:t> » of 5</a:t>
            </a:r>
          </a:p>
          <a:p>
            <a:endParaRPr lang="fr-CA" dirty="0" smtClean="0"/>
          </a:p>
          <a:p>
            <a:r>
              <a:rPr lang="fr-CA" dirty="0" err="1" smtClean="0"/>
              <a:t>With</a:t>
            </a:r>
            <a:r>
              <a:rPr lang="fr-CA" dirty="0" smtClean="0"/>
              <a:t> </a:t>
            </a:r>
            <a:r>
              <a:rPr lang="fr-CA" dirty="0" err="1" smtClean="0"/>
              <a:t>honesty</a:t>
            </a:r>
            <a:r>
              <a:rPr lang="fr-CA" dirty="0" smtClean="0"/>
              <a:t>, report on</a:t>
            </a:r>
            <a:r>
              <a:rPr lang="fr-CA" baseline="0" dirty="0" smtClean="0"/>
              <a:t> :</a:t>
            </a:r>
          </a:p>
          <a:p>
            <a:pPr marL="171450" indent="-171450">
              <a:buFont typeface="Arial" panose="020B0604020202020204" pitchFamily="34" charset="0"/>
              <a:buChar char="•"/>
            </a:pPr>
            <a:r>
              <a:rPr lang="fr-CA" baseline="0" dirty="0" err="1" smtClean="0"/>
              <a:t>Were</a:t>
            </a:r>
            <a:r>
              <a:rPr lang="fr-CA" baseline="0" dirty="0" smtClean="0"/>
              <a:t> </a:t>
            </a:r>
            <a:r>
              <a:rPr lang="fr-CA" baseline="0" dirty="0" err="1" smtClean="0"/>
              <a:t>there</a:t>
            </a:r>
            <a:r>
              <a:rPr lang="fr-CA" baseline="0" dirty="0" smtClean="0"/>
              <a:t> </a:t>
            </a:r>
            <a:r>
              <a:rPr lang="fr-CA" baseline="0" dirty="0" err="1" smtClean="0"/>
              <a:t>any</a:t>
            </a:r>
            <a:r>
              <a:rPr lang="fr-CA" baseline="0" dirty="0" smtClean="0"/>
              <a:t> challenges?</a:t>
            </a:r>
          </a:p>
          <a:p>
            <a:pPr marL="171450" indent="-171450">
              <a:buFont typeface="Arial" panose="020B0604020202020204" pitchFamily="34" charset="0"/>
              <a:buChar char="•"/>
            </a:pPr>
            <a:r>
              <a:rPr lang="fr-CA" baseline="0" dirty="0" err="1" smtClean="0"/>
              <a:t>What</a:t>
            </a:r>
            <a:r>
              <a:rPr lang="fr-CA" baseline="0" dirty="0" smtClean="0"/>
              <a:t> </a:t>
            </a:r>
            <a:r>
              <a:rPr lang="fr-CA" baseline="0" dirty="0" err="1" smtClean="0"/>
              <a:t>you</a:t>
            </a:r>
            <a:r>
              <a:rPr lang="fr-CA" baseline="0" dirty="0" smtClean="0"/>
              <a:t> </a:t>
            </a:r>
            <a:r>
              <a:rPr lang="fr-CA" baseline="0" dirty="0" err="1" smtClean="0"/>
              <a:t>noticed</a:t>
            </a:r>
            <a:endParaRPr lang="fr-CA" baseline="0" dirty="0" smtClean="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458866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9808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Carmen 1-6</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1828461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Alejandro 7 - 14</a:t>
            </a:r>
          </a:p>
          <a:p>
            <a:endParaRPr lang="en-US" dirty="0" smtClean="0"/>
          </a:p>
          <a:p>
            <a:r>
              <a:rPr lang="en-US" dirty="0" smtClean="0"/>
              <a:t>Jay </a:t>
            </a:r>
            <a:r>
              <a:rPr lang="en-US" dirty="0" smtClean="0"/>
              <a:t>interviewing Opra</a:t>
            </a:r>
            <a:r>
              <a:rPr lang="en-US" baseline="0" dirty="0" smtClean="0"/>
              <a:t>h</a:t>
            </a:r>
          </a:p>
          <a:p>
            <a:r>
              <a:rPr lang="en-US" dirty="0" smtClean="0"/>
              <a:t>https://www.youtube.com/watch?v=JlS8ApNBtuU&amp;t=7s</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hlinkClick r:id="rId3"/>
              </a:rPr>
              <a:t>05:57</a:t>
            </a:r>
            <a:r>
              <a:rPr lang="en-US" sz="1200" b="0" i="0" kern="1200" dirty="0" smtClean="0">
                <a:solidFill>
                  <a:schemeClr val="tx1"/>
                </a:solidFill>
                <a:effectLst/>
                <a:latin typeface="+mn-lt"/>
                <a:ea typeface="+mn-ea"/>
                <a:cs typeface="+mn-cs"/>
              </a:rPr>
              <a:t> Commonly misunderstood concept about trauma </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hlinkClick r:id="rId4"/>
              </a:rPr>
              <a:t>09:06</a:t>
            </a:r>
            <a:r>
              <a:rPr lang="en-US" sz="1200" b="0" i="0" kern="1200" dirty="0" smtClean="0">
                <a:solidFill>
                  <a:schemeClr val="tx1"/>
                </a:solidFill>
                <a:effectLst/>
                <a:latin typeface="+mn-lt"/>
                <a:ea typeface="+mn-ea"/>
                <a:cs typeface="+mn-cs"/>
              </a:rPr>
              <a:t> Going beyond success to heal your trauma</a:t>
            </a:r>
          </a:p>
          <a:p>
            <a:pPr marL="171450" indent="-171450">
              <a:buFont typeface="Arial" panose="020B0604020202020204" pitchFamily="34" charset="0"/>
              <a:buChar char="•"/>
            </a:pPr>
            <a:endParaRPr lang="en-US" sz="1200" b="0" i="0" kern="1200" dirty="0" smtClean="0">
              <a:solidFill>
                <a:schemeClr val="tx1"/>
              </a:solidFill>
              <a:effectLst/>
              <a:latin typeface="+mn-lt"/>
              <a:ea typeface="+mn-ea"/>
              <a:cs typeface="+mn-cs"/>
            </a:endParaRPr>
          </a:p>
          <a:p>
            <a:pPr marL="0" indent="0">
              <a:buFont typeface="Arial" panose="020B0604020202020204" pitchFamily="34" charset="0"/>
              <a:buNone/>
            </a:pPr>
            <a:r>
              <a:rPr lang="en-US" sz="1200" b="0" i="0" kern="1200" dirty="0" smtClean="0">
                <a:solidFill>
                  <a:schemeClr val="tx1"/>
                </a:solidFill>
                <a:effectLst/>
                <a:latin typeface="+mn-lt"/>
                <a:ea typeface="+mn-ea"/>
                <a:cs typeface="+mn-cs"/>
              </a:rPr>
              <a:t>Let’s be clear, this</a:t>
            </a:r>
            <a:r>
              <a:rPr lang="en-US" sz="1200" b="0" i="0" kern="1200" baseline="0" dirty="0" smtClean="0">
                <a:solidFill>
                  <a:schemeClr val="tx1"/>
                </a:solidFill>
                <a:effectLst/>
                <a:latin typeface="+mn-lt"/>
                <a:ea typeface="+mn-ea"/>
                <a:cs typeface="+mn-cs"/>
              </a:rPr>
              <a:t> program is focused on awareness and how to be present and access the pre-</a:t>
            </a:r>
            <a:r>
              <a:rPr lang="en-US" sz="1200" b="0" i="0" kern="1200" baseline="0" dirty="0" err="1" smtClean="0">
                <a:solidFill>
                  <a:schemeClr val="tx1"/>
                </a:solidFill>
                <a:effectLst/>
                <a:latin typeface="+mn-lt"/>
                <a:ea typeface="+mn-ea"/>
                <a:cs typeface="+mn-cs"/>
              </a:rPr>
              <a:t>fontral</a:t>
            </a:r>
            <a:r>
              <a:rPr lang="en-US" sz="1200" b="0" i="0" kern="1200" baseline="0" dirty="0" smtClean="0">
                <a:solidFill>
                  <a:schemeClr val="tx1"/>
                </a:solidFill>
                <a:effectLst/>
                <a:latin typeface="+mn-lt"/>
                <a:ea typeface="+mn-ea"/>
                <a:cs typeface="+mn-cs"/>
              </a:rPr>
              <a:t> cortex.</a:t>
            </a:r>
          </a:p>
          <a:p>
            <a:pPr marL="0" indent="0">
              <a:buFont typeface="Arial" panose="020B0604020202020204" pitchFamily="34" charset="0"/>
              <a:buNone/>
            </a:pPr>
            <a:r>
              <a:rPr lang="en-US" sz="1200" b="0" i="0" kern="1200" baseline="0" dirty="0" smtClean="0">
                <a:solidFill>
                  <a:schemeClr val="tx1"/>
                </a:solidFill>
                <a:effectLst/>
                <a:latin typeface="+mn-lt"/>
                <a:ea typeface="+mn-ea"/>
                <a:cs typeface="+mn-cs"/>
              </a:rPr>
              <a:t>This program is NOT focused on trauma and healing, if you need help on that matter please contact an specialist or EAP.</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1636575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Alejandro</a:t>
            </a:r>
          </a:p>
          <a:p>
            <a:endParaRPr lang="en-CA" dirty="0" smtClean="0"/>
          </a:p>
          <a:p>
            <a:r>
              <a:rPr lang="en-CA" dirty="0" smtClean="0"/>
              <a:t>https</a:t>
            </a:r>
            <a:r>
              <a:rPr lang="en-CA" dirty="0" smtClean="0"/>
              <a:t>://gcconnex.gc.ca/blog/view/93957388/neuroplasticity-your-survival-superpower-neuroplasticite-votre-superpuissance-de-survie?language=en </a:t>
            </a:r>
            <a:endParaRPr lang="en-CA" dirty="0" smtClean="0"/>
          </a:p>
          <a:p>
            <a:endParaRPr lang="fr-CA" dirty="0" smtClean="0"/>
          </a:p>
          <a:p>
            <a:pPr marL="171450" indent="-171450" defTabSz="912937">
              <a:buFont typeface="Arial" panose="020B0604020202020204" pitchFamily="34" charset="0"/>
              <a:buChar char="•"/>
              <a:defRPr/>
            </a:pPr>
            <a:r>
              <a:rPr lang="en-CA" dirty="0" smtClean="0"/>
              <a:t>https://en.wikipedia.org/wiki/Amygdala_hijack</a:t>
            </a:r>
          </a:p>
          <a:p>
            <a:pPr marL="171450" indent="-171450" defTabSz="912937">
              <a:buFont typeface="Arial" panose="020B0604020202020204" pitchFamily="34" charset="0"/>
              <a:buChar char="•"/>
              <a:defRPr/>
            </a:pPr>
            <a:r>
              <a:rPr lang="en-CA" dirty="0" smtClean="0"/>
              <a:t>http://www.gostrengths.com/what-is-an-amygdala-hijack/</a:t>
            </a:r>
          </a:p>
          <a:p>
            <a:pPr marL="171450" indent="-171450" defTabSz="912937">
              <a:buFont typeface="Arial" panose="020B0604020202020204" pitchFamily="34" charset="0"/>
              <a:buChar char="•"/>
              <a:defRPr/>
            </a:pPr>
            <a:r>
              <a:rPr lang="en-CA" dirty="0" smtClean="0">
                <a:solidFill>
                  <a:srgbClr val="333333"/>
                </a:solidFill>
                <a:latin typeface="Helvetica" panose="020B0604020202020204" pitchFamily="34" charset="0"/>
                <a:ea typeface="Times New Roman" panose="02020603050405020304" pitchFamily="18" charset="0"/>
              </a:rPr>
              <a:t>http://neurosciencefundamentals.unsw.wikispaces.net/The+limbic+System</a:t>
            </a:r>
          </a:p>
          <a:p>
            <a:pPr marL="171450" indent="-171450" defTabSz="912937">
              <a:buFont typeface="Arial" panose="020B0604020202020204" pitchFamily="34" charset="0"/>
              <a:buChar char="•"/>
              <a:defRPr/>
            </a:pPr>
            <a:r>
              <a:rPr lang="en-CA" dirty="0" smtClean="0"/>
              <a:t>https://siyli.org/even-old-dogs-can-learn-siyli-tricks-2/</a:t>
            </a:r>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142403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Alejandro</a:t>
            </a:r>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7692287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9"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10" name="Date Placeholder 3"/>
          <p:cNvSpPr>
            <a:spLocks noGrp="1"/>
          </p:cNvSpPr>
          <p:nvPr>
            <p:ph type="dt" sz="half" idx="10"/>
          </p:nvPr>
        </p:nvSpPr>
        <p:spPr>
          <a:xfrm>
            <a:off x="457200" y="6356350"/>
            <a:ext cx="2133600" cy="365125"/>
          </a:xfrm>
        </p:spPr>
        <p:txBody>
          <a:bodyPr/>
          <a:lstStyle/>
          <a:p>
            <a:fld id="{7E62ADF1-26B7-4236-810D-3BE94D1543A2}" type="datetime1">
              <a:rPr lang="en-CA" smtClean="0"/>
              <a:pPr/>
              <a:t>2022-04-27</a:t>
            </a:fld>
            <a:endParaRPr lang="en-CA"/>
          </a:p>
        </p:txBody>
      </p:sp>
      <p:sp>
        <p:nvSpPr>
          <p:cNvPr id="11" name="Footer Placeholder 4"/>
          <p:cNvSpPr>
            <a:spLocks noGrp="1"/>
          </p:cNvSpPr>
          <p:nvPr>
            <p:ph type="ftr" sz="quarter" idx="11"/>
          </p:nvPr>
        </p:nvSpPr>
        <p:spPr>
          <a:xfrm>
            <a:off x="3124200" y="6356350"/>
            <a:ext cx="2895600" cy="365125"/>
          </a:xfrm>
        </p:spPr>
        <p:txBody>
          <a:bodyPr/>
          <a:lstStyle/>
          <a:p>
            <a:endParaRPr lang="en-CA"/>
          </a:p>
        </p:txBody>
      </p:sp>
      <p:pic>
        <p:nvPicPr>
          <p:cNvPr id="12" name="Picture 11"/>
          <p:cNvPicPr>
            <a:picLocks noChangeAspect="1"/>
          </p:cNvPicPr>
          <p:nvPr userDrawn="1"/>
        </p:nvPicPr>
        <p:blipFill>
          <a:blip r:embed="rId2"/>
          <a:stretch>
            <a:fillRect/>
          </a:stretch>
        </p:blipFill>
        <p:spPr>
          <a:xfrm>
            <a:off x="0" y="0"/>
            <a:ext cx="2724150" cy="1504950"/>
          </a:xfrm>
          <a:prstGeom prst="rect">
            <a:avLst/>
          </a:prstGeom>
        </p:spPr>
      </p:pic>
      <p:sp>
        <p:nvSpPr>
          <p:cNvPr id="13" name="TextBox 12"/>
          <p:cNvSpPr txBox="1"/>
          <p:nvPr userDrawn="1"/>
        </p:nvSpPr>
        <p:spPr>
          <a:xfrm>
            <a:off x="2089361" y="248156"/>
            <a:ext cx="1386405" cy="1015663"/>
          </a:xfrm>
          <a:prstGeom prst="rect">
            <a:avLst/>
          </a:prstGeom>
          <a:noFill/>
        </p:spPr>
        <p:txBody>
          <a:bodyPr wrap="none" rtlCol="0">
            <a:spAutoFit/>
          </a:bodyPr>
          <a:lstStyle/>
          <a:p>
            <a:r>
              <a:rPr lang="en-CA" sz="2000" noProof="0" dirty="0" smtClean="0"/>
              <a:t>Indigenous </a:t>
            </a:r>
          </a:p>
          <a:p>
            <a:r>
              <a:rPr lang="en-CA" sz="2000" noProof="0" dirty="0" smtClean="0"/>
              <a:t>Services </a:t>
            </a:r>
          </a:p>
          <a:p>
            <a:r>
              <a:rPr lang="en-CA" sz="2000" noProof="0" dirty="0" smtClean="0"/>
              <a:t>Canada</a:t>
            </a:r>
            <a:endParaRPr lang="en-CA" sz="2000" noProof="0" dirty="0"/>
          </a:p>
        </p:txBody>
      </p:sp>
      <p:pic>
        <p:nvPicPr>
          <p:cNvPr id="14" name="Picture 13"/>
          <p:cNvPicPr>
            <a:picLocks noChangeAspect="1"/>
          </p:cNvPicPr>
          <p:nvPr userDrawn="1"/>
        </p:nvPicPr>
        <p:blipFill>
          <a:blip r:embed="rId3"/>
          <a:stretch>
            <a:fillRect/>
          </a:stretch>
        </p:blipFill>
        <p:spPr>
          <a:xfrm>
            <a:off x="5570587" y="142875"/>
            <a:ext cx="3467100" cy="1219200"/>
          </a:xfrm>
          <a:prstGeom prst="rect">
            <a:avLst/>
          </a:prstGeom>
        </p:spPr>
      </p:pic>
    </p:spTree>
    <p:extLst>
      <p:ext uri="{BB962C8B-B14F-4D97-AF65-F5344CB8AC3E}">
        <p14:creationId xmlns:p14="http://schemas.microsoft.com/office/powerpoint/2010/main" val="266824380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2022-04-27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7818316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2022-04-27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34805663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lang="en-US" dirty="0"/>
          </a:p>
        </p:txBody>
      </p:sp>
    </p:spTree>
    <p:extLst>
      <p:ext uri="{BB962C8B-B14F-4D97-AF65-F5344CB8AC3E}">
        <p14:creationId xmlns:p14="http://schemas.microsoft.com/office/powerpoint/2010/main" val="1132310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smtClean="0"/>
              <a:t>Click to edit Master subtitle style</a:t>
            </a:r>
            <a:endParaRPr lang="en-CA" noProof="0"/>
          </a:p>
        </p:txBody>
      </p:sp>
    </p:spTree>
    <p:extLst>
      <p:ext uri="{BB962C8B-B14F-4D97-AF65-F5344CB8AC3E}">
        <p14:creationId xmlns:p14="http://schemas.microsoft.com/office/powerpoint/2010/main" val="345245497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smtClean="0"/>
              <a:t>Click to edit Master subtitle style</a:t>
            </a:r>
            <a:endParaRPr lang="en-CA" noProof="0"/>
          </a:p>
        </p:txBody>
      </p:sp>
    </p:spTree>
    <p:extLst>
      <p:ext uri="{BB962C8B-B14F-4D97-AF65-F5344CB8AC3E}">
        <p14:creationId xmlns:p14="http://schemas.microsoft.com/office/powerpoint/2010/main" val="70189826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lang="en-US" dirty="0"/>
          </a:p>
        </p:txBody>
      </p:sp>
    </p:spTree>
    <p:extLst>
      <p:ext uri="{BB962C8B-B14F-4D97-AF65-F5344CB8AC3E}">
        <p14:creationId xmlns:p14="http://schemas.microsoft.com/office/powerpoint/2010/main" val="385077537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pPr/>
              <a:t>2022-04-27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253109138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2022-04-27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9558402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2022-04-27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68724842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2022-04-27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6518837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2022-04-27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96995802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2022-04-27</a:t>
            </a:fld>
            <a:endParaRPr lang="en-CA"/>
          </a:p>
        </p:txBody>
      </p:sp>
      <p:sp>
        <p:nvSpPr>
          <p:cNvPr id="3" name="Footer Placeholder 2"/>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43715886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2022-04-27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4324666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2022-04-27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8717828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2022-04-27</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pic>
        <p:nvPicPr>
          <p:cNvPr id="9" name="Picture 4"/>
          <p:cNvPicPr>
            <a:picLocks noChangeAspect="1" noChangeArrowheads="1"/>
          </p:cNvPicPr>
          <p:nvPr userDrawn="1"/>
        </p:nvPicPr>
        <p:blipFill>
          <a:blip r:embed="rId17"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pic>
        <p:nvPicPr>
          <p:cNvPr id="10" name="Picture 9"/>
          <p:cNvPicPr>
            <a:picLocks noChangeAspect="1"/>
          </p:cNvPicPr>
          <p:nvPr userDrawn="1"/>
        </p:nvPicPr>
        <p:blipFill>
          <a:blip r:embed="rId18">
            <a:clrChange>
              <a:clrFrom>
                <a:srgbClr val="FFFFFF"/>
              </a:clrFrom>
              <a:clrTo>
                <a:srgbClr val="FFFFFF">
                  <a:alpha val="0"/>
                </a:srgbClr>
              </a:clrTo>
            </a:clrChange>
          </a:blip>
          <a:stretch>
            <a:fillRect/>
          </a:stretch>
        </p:blipFill>
        <p:spPr>
          <a:xfrm>
            <a:off x="25248" y="6367462"/>
            <a:ext cx="874344" cy="483029"/>
          </a:xfrm>
          <a:prstGeom prst="rect">
            <a:avLst/>
          </a:prstGeom>
        </p:spPr>
      </p:pic>
    </p:spTree>
    <p:extLst>
      <p:ext uri="{BB962C8B-B14F-4D97-AF65-F5344CB8AC3E}">
        <p14:creationId xmlns:p14="http://schemas.microsoft.com/office/powerpoint/2010/main" val="250835447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mentalworkout.com/white-papers/how-mindfulness-can-help-your-employees-and-improve-your-companys-bottom-lin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hbr.org/2015/12/how-meditation-benefits-ceo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bcg.com/en-ca/publications/2018/unleashing-power-of-mindfulness-in-corporations" TargetMode="External"/><Relationship Id="rId5" Type="http://schemas.openxmlformats.org/officeDocument/2006/relationships/image" Target="../media/image31.png"/><Relationship Id="rId4" Type="http://schemas.openxmlformats.org/officeDocument/2006/relationships/hyperlink" Target="https://www.mindful.org/7-qualities-mindfulness-trained-body-sca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marc.ucla.edu/mpeg/01_Breathing_Meditation.mp3" TargetMode="External"/><Relationship Id="rId7"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7.jpeg"/><Relationship Id="rId5" Type="http://schemas.openxmlformats.org/officeDocument/2006/relationships/image" Target="../media/image12.png"/><Relationship Id="rId10" Type="http://schemas.openxmlformats.org/officeDocument/2006/relationships/hyperlink" Target="http://www.bing.com/images/search?q=evaluation+icon&amp;view=detailv2&amp;qft=+filterui:license-L2_L3_L4_L5_L6_L7&amp;id=60EAC1134DF734294DF92DEB856C87FB604E3CF2&amp;selectedIndex=35&amp;ccid=WjK4PjIQ&amp;simid=608017325682003825&amp;thid=OIP.M5a32b83e321008b02071facfcf5bb17co0" TargetMode="External"/><Relationship Id="rId4" Type="http://schemas.openxmlformats.org/officeDocument/2006/relationships/hyperlink" Target="https://soundcloud.com/mindfulmagazine/5-minute-breathing-meditation" TargetMode="External"/><Relationship Id="rId9"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gif"/><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0.jpeg"/><Relationship Id="rId7" Type="http://schemas.openxmlformats.org/officeDocument/2006/relationships/image" Target="../media/image14.png"/><Relationship Id="rId12"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hyperlink" Target="http://www.bing.com/images/search?q=evaluation+icon&amp;view=detailv2&amp;qft=+filterui:license-L2_L3_L4_L5_L6_L7&amp;id=60EAC1134DF734294DF92DEB856C87FB604E3CF2&amp;selectedIndex=35&amp;ccid=WjK4PjIQ&amp;simid=608017325682003825&amp;thid=OIP.M5a32b83e321008b02071facfcf5bb17co0" TargetMode="External"/><Relationship Id="rId5" Type="http://schemas.openxmlformats.org/officeDocument/2006/relationships/image" Target="../media/image12.png"/><Relationship Id="rId10" Type="http://schemas.openxmlformats.org/officeDocument/2006/relationships/image" Target="../media/image16.jpg"/><Relationship Id="rId4" Type="http://schemas.openxmlformats.org/officeDocument/2006/relationships/image" Target="../media/image11.jpe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www.youtube.com/watch?v=JlS8ApNBtuU&amp;t=7s" TargetMode="External"/><Relationship Id="rId4" Type="http://schemas.openxmlformats.org/officeDocument/2006/relationships/hyperlink" Target="https://www.amazon.ca/What-Happened-You-Understanding-Resilience/dp/1250223180/"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youtube.com/watch?v=Awd0kgxcZws" TargetMode="External"/><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7.png"/><Relationship Id="rId5" Type="http://schemas.openxmlformats.org/officeDocument/2006/relationships/image" Target="../media/image23.png"/><Relationship Id="rId10" Type="http://schemas.openxmlformats.org/officeDocument/2006/relationships/image" Target="../media/image26.png"/><Relationship Id="rId4" Type="http://schemas.openxmlformats.org/officeDocument/2006/relationships/image" Target="../media/image22.png"/><Relationship Id="rId9" Type="http://schemas.openxmlformats.org/officeDocument/2006/relationships/hyperlink" Target="https://www.youtube.com/watch?v=ELpfYCZa87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692696"/>
            <a:ext cx="4248472"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673745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result for Viktor Frankl quotes"/>
          <p:cNvPicPr>
            <a:picLocks noChangeAspect="1" noChangeArrowheads="1"/>
          </p:cNvPicPr>
          <p:nvPr/>
        </p:nvPicPr>
        <p:blipFill rotWithShape="1">
          <a:blip r:embed="rId3">
            <a:extLst>
              <a:ext uri="{28A0092B-C50C-407E-A947-70E740481C1C}">
                <a14:useLocalDpi xmlns:a14="http://schemas.microsoft.com/office/drawing/2010/main" val="0"/>
              </a:ext>
            </a:extLst>
          </a:blip>
          <a:srcRect b="12502"/>
          <a:stretch/>
        </p:blipFill>
        <p:spPr bwMode="auto">
          <a:xfrm>
            <a:off x="1547664" y="1196752"/>
            <a:ext cx="6102246" cy="4004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8040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Why Mindfulness Matters</a:t>
            </a:r>
            <a:endParaRPr lang="en-US" dirty="0"/>
          </a:p>
        </p:txBody>
      </p:sp>
      <p:sp>
        <p:nvSpPr>
          <p:cNvPr id="3" name="Content Placeholder 2"/>
          <p:cNvSpPr>
            <a:spLocks noGrp="1"/>
          </p:cNvSpPr>
          <p:nvPr>
            <p:ph idx="1"/>
          </p:nvPr>
        </p:nvSpPr>
        <p:spPr/>
        <p:txBody>
          <a:bodyPr>
            <a:normAutofit fontScale="85000" lnSpcReduction="20000"/>
          </a:bodyPr>
          <a:lstStyle/>
          <a:p>
            <a:pPr>
              <a:lnSpc>
                <a:spcPct val="150000"/>
              </a:lnSpc>
              <a:buFont typeface="Arial" pitchFamily="34" charset="0"/>
              <a:buChar char="•"/>
            </a:pPr>
            <a:r>
              <a:rPr lang="en-CA" dirty="0" smtClean="0"/>
              <a:t>Increased resilience</a:t>
            </a:r>
          </a:p>
          <a:p>
            <a:pPr>
              <a:lnSpc>
                <a:spcPct val="150000"/>
              </a:lnSpc>
              <a:buFont typeface="Arial" pitchFamily="34" charset="0"/>
              <a:buChar char="•"/>
            </a:pPr>
            <a:r>
              <a:rPr lang="en-CA" dirty="0" smtClean="0"/>
              <a:t>Focus and concentration</a:t>
            </a:r>
          </a:p>
          <a:p>
            <a:pPr>
              <a:lnSpc>
                <a:spcPct val="150000"/>
              </a:lnSpc>
              <a:buFont typeface="Arial" pitchFamily="34" charset="0"/>
              <a:buChar char="•"/>
            </a:pPr>
            <a:r>
              <a:rPr lang="en-CA" dirty="0" smtClean="0"/>
              <a:t>Workplace harmony</a:t>
            </a:r>
          </a:p>
          <a:p>
            <a:pPr>
              <a:lnSpc>
                <a:spcPct val="150000"/>
              </a:lnSpc>
              <a:buFont typeface="Arial" pitchFamily="34" charset="0"/>
              <a:buChar char="•"/>
            </a:pPr>
            <a:r>
              <a:rPr lang="en-CA" dirty="0" smtClean="0"/>
              <a:t>Fewer sick days</a:t>
            </a:r>
          </a:p>
          <a:p>
            <a:pPr>
              <a:lnSpc>
                <a:spcPct val="150000"/>
              </a:lnSpc>
              <a:buFont typeface="Arial" pitchFamily="34" charset="0"/>
              <a:buChar char="•"/>
            </a:pPr>
            <a:r>
              <a:rPr lang="en-CA" dirty="0" smtClean="0"/>
              <a:t>Greater employee satisfaction and well-being</a:t>
            </a:r>
          </a:p>
          <a:p>
            <a:pPr>
              <a:lnSpc>
                <a:spcPct val="150000"/>
              </a:lnSpc>
              <a:buFont typeface="Arial" pitchFamily="34" charset="0"/>
              <a:buChar char="•"/>
            </a:pPr>
            <a:r>
              <a:rPr lang="en-CA" dirty="0" smtClean="0"/>
              <a:t>Stress reduction</a:t>
            </a:r>
          </a:p>
          <a:p>
            <a:pPr>
              <a:lnSpc>
                <a:spcPct val="150000"/>
              </a:lnSpc>
              <a:buFont typeface="Arial" pitchFamily="34" charset="0"/>
              <a:buChar char="•"/>
            </a:pPr>
            <a:r>
              <a:rPr lang="en-CA" dirty="0" smtClean="0"/>
              <a:t>Greater creativity</a:t>
            </a:r>
          </a:p>
        </p:txBody>
      </p:sp>
      <p:pic>
        <p:nvPicPr>
          <p:cNvPr id="5" name="Picture 11" descr="C:\Users\Alejandro.Gonzalez\AppData\Local\Microsoft\Windows\Temporary Internet Files\Content.IE5\DT8C0HKT\drawingpad18-300x176[1].jpg"/>
          <p:cNvPicPr>
            <a:picLocks noChangeAspect="1" noChangeArrowheads="1"/>
          </p:cNvPicPr>
          <p:nvPr/>
        </p:nvPicPr>
        <p:blipFill>
          <a:blip r:embed="rId3"/>
          <a:srcRect/>
          <a:stretch>
            <a:fillRect/>
          </a:stretch>
        </p:blipFill>
        <p:spPr bwMode="auto">
          <a:xfrm>
            <a:off x="5580112" y="1247692"/>
            <a:ext cx="3244439" cy="1903404"/>
          </a:xfrm>
          <a:prstGeom prst="rect">
            <a:avLst/>
          </a:prstGeom>
          <a:noFill/>
        </p:spPr>
      </p:pic>
      <p:sp>
        <p:nvSpPr>
          <p:cNvPr id="4" name="Rectangle 3"/>
          <p:cNvSpPr/>
          <p:nvPr/>
        </p:nvSpPr>
        <p:spPr>
          <a:xfrm>
            <a:off x="642550" y="6177920"/>
            <a:ext cx="7858900" cy="261610"/>
          </a:xfrm>
          <a:prstGeom prst="rect">
            <a:avLst/>
          </a:prstGeom>
        </p:spPr>
        <p:txBody>
          <a:bodyPr wrap="square">
            <a:spAutoFit/>
          </a:bodyPr>
          <a:lstStyle/>
          <a:p>
            <a:r>
              <a:rPr lang="en-CA" sz="1100" dirty="0">
                <a:hlinkClick r:id="rId4"/>
              </a:rPr>
              <a:t>http://www.mentalworkout.com/white-papers/how-mindfulness-can-help-your-employees-and-improve-your-companys-bottom-line/</a:t>
            </a:r>
            <a:endParaRPr lang="en-US" sz="1100" dirty="0"/>
          </a:p>
        </p:txBody>
      </p:sp>
    </p:spTree>
    <p:extLst>
      <p:ext uri="{BB962C8B-B14F-4D97-AF65-F5344CB8AC3E}">
        <p14:creationId xmlns:p14="http://schemas.microsoft.com/office/powerpoint/2010/main" val="8067267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6"/>
          <p:cNvSpPr txBox="1">
            <a:spLocks noGrp="1"/>
          </p:cNvSpPr>
          <p:nvPr>
            <p:ph type="body" idx="1"/>
          </p:nvPr>
        </p:nvSpPr>
        <p:spPr>
          <a:xfrm>
            <a:off x="457200" y="1203491"/>
            <a:ext cx="4257600" cy="2592300"/>
          </a:xfrm>
          <a:prstGeom prst="rect">
            <a:avLst/>
          </a:prstGeom>
          <a:noFill/>
          <a:ln>
            <a:noFill/>
          </a:ln>
        </p:spPr>
        <p:txBody>
          <a:bodyPr spcFirstLastPara="1" wrap="square" lIns="91425" tIns="45700" rIns="91425" bIns="45700" anchor="t" anchorCtr="0">
            <a:normAutofit/>
          </a:bodyPr>
          <a:lstStyle/>
          <a:p>
            <a:pPr marL="342900" lvl="0" indent="-279400" algn="l" rtl="0">
              <a:lnSpc>
                <a:spcPct val="100000"/>
              </a:lnSpc>
              <a:spcBef>
                <a:spcPts val="200"/>
              </a:spcBef>
              <a:spcAft>
                <a:spcPts val="0"/>
              </a:spcAft>
              <a:buClr>
                <a:schemeClr val="dk1"/>
              </a:buClr>
              <a:buSzPts val="2200"/>
              <a:buChar char="•"/>
            </a:pPr>
            <a:r>
              <a:rPr lang="en-CA" sz="2200"/>
              <a:t>builds resilience </a:t>
            </a:r>
            <a:endParaRPr sz="2200"/>
          </a:p>
          <a:p>
            <a:pPr marL="342900" lvl="0" indent="-279400" algn="l" rtl="0">
              <a:lnSpc>
                <a:spcPct val="100000"/>
              </a:lnSpc>
              <a:spcBef>
                <a:spcPts val="200"/>
              </a:spcBef>
              <a:spcAft>
                <a:spcPts val="0"/>
              </a:spcAft>
              <a:buClr>
                <a:schemeClr val="dk1"/>
              </a:buClr>
              <a:buSzPts val="2200"/>
              <a:buChar char="•"/>
            </a:pPr>
            <a:r>
              <a:rPr lang="en-CA" sz="2200"/>
              <a:t>boosts emotional intelligence</a:t>
            </a:r>
            <a:endParaRPr sz="2200"/>
          </a:p>
          <a:p>
            <a:pPr marL="342900" lvl="0" indent="-279400" algn="l" rtl="0">
              <a:lnSpc>
                <a:spcPct val="100000"/>
              </a:lnSpc>
              <a:spcBef>
                <a:spcPts val="200"/>
              </a:spcBef>
              <a:spcAft>
                <a:spcPts val="0"/>
              </a:spcAft>
              <a:buClr>
                <a:schemeClr val="dk1"/>
              </a:buClr>
              <a:buSzPts val="2200"/>
              <a:buChar char="•"/>
            </a:pPr>
            <a:r>
              <a:rPr lang="en-CA" sz="2200"/>
              <a:t>enhances creativity </a:t>
            </a:r>
            <a:endParaRPr sz="2200"/>
          </a:p>
          <a:p>
            <a:pPr marL="342900" lvl="0" indent="-279400" algn="l" rtl="0">
              <a:lnSpc>
                <a:spcPct val="100000"/>
              </a:lnSpc>
              <a:spcBef>
                <a:spcPts val="200"/>
              </a:spcBef>
              <a:spcAft>
                <a:spcPts val="0"/>
              </a:spcAft>
              <a:buClr>
                <a:schemeClr val="dk1"/>
              </a:buClr>
              <a:buSzPts val="2200"/>
              <a:buChar char="•"/>
            </a:pPr>
            <a:r>
              <a:rPr lang="en-CA" sz="2200"/>
              <a:t>improves your relationships</a:t>
            </a:r>
            <a:endParaRPr sz="2200"/>
          </a:p>
          <a:p>
            <a:pPr marL="342900" lvl="0" indent="-279400" algn="l" rtl="0">
              <a:lnSpc>
                <a:spcPct val="100000"/>
              </a:lnSpc>
              <a:spcBef>
                <a:spcPts val="200"/>
              </a:spcBef>
              <a:spcAft>
                <a:spcPts val="0"/>
              </a:spcAft>
              <a:buClr>
                <a:schemeClr val="dk1"/>
              </a:buClr>
              <a:buSzPts val="2200"/>
              <a:buChar char="•"/>
            </a:pPr>
            <a:r>
              <a:rPr lang="en-CA" sz="2200"/>
              <a:t>helps you focus</a:t>
            </a:r>
            <a:endParaRPr sz="2200"/>
          </a:p>
        </p:txBody>
      </p:sp>
      <p:sp>
        <p:nvSpPr>
          <p:cNvPr id="154" name="Google Shape;15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3240"/>
              <a:buFont typeface="Calibri"/>
              <a:buNone/>
            </a:pPr>
            <a:r>
              <a:rPr lang="en-CA" sz="3240"/>
              <a:t>How Mindfulness Practice Benefits CEOs</a:t>
            </a:r>
            <a:endParaRPr sz="3240"/>
          </a:p>
        </p:txBody>
      </p:sp>
      <p:sp>
        <p:nvSpPr>
          <p:cNvPr id="155" name="Google Shape;155;p6"/>
          <p:cNvSpPr/>
          <p:nvPr/>
        </p:nvSpPr>
        <p:spPr>
          <a:xfrm>
            <a:off x="457200" y="3247975"/>
            <a:ext cx="4822500" cy="54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CA" sz="1100" b="0" i="0" u="none" strike="noStrike" cap="none">
                <a:solidFill>
                  <a:schemeClr val="dk1"/>
                </a:solidFill>
                <a:latin typeface="Calibri"/>
                <a:ea typeface="Calibri"/>
                <a:cs typeface="Calibri"/>
                <a:sym typeface="Calibri"/>
              </a:rPr>
              <a:t>* Adapted from: </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CA" sz="1100" u="sng">
                <a:solidFill>
                  <a:schemeClr val="hlink"/>
                </a:solidFill>
                <a:hlinkClick r:id="rId3"/>
              </a:rPr>
              <a:t>https://hbr.org/2015/12/how-meditation-benefits-ceos</a:t>
            </a:r>
            <a:endParaRPr sz="11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CA" sz="1100" u="sng">
                <a:solidFill>
                  <a:schemeClr val="hlink"/>
                </a:solidFill>
                <a:hlinkClick r:id="rId4"/>
              </a:rPr>
              <a:t>https://www.mindful.org/7-qualities-mindfulness-trained-body-scan/</a:t>
            </a:r>
            <a:endParaRPr sz="1100">
              <a:solidFill>
                <a:schemeClr val="dk1"/>
              </a:solidFill>
              <a:latin typeface="Calibri"/>
              <a:ea typeface="Calibri"/>
              <a:cs typeface="Calibri"/>
              <a:sym typeface="Calibri"/>
            </a:endParaRPr>
          </a:p>
        </p:txBody>
      </p:sp>
      <p:sp>
        <p:nvSpPr>
          <p:cNvPr id="156" name="Google Shape;156;p6"/>
          <p:cNvSpPr txBox="1">
            <a:spLocks noGrp="1"/>
          </p:cNvSpPr>
          <p:nvPr>
            <p:ph type="body" idx="1"/>
          </p:nvPr>
        </p:nvSpPr>
        <p:spPr>
          <a:xfrm>
            <a:off x="4832800" y="1203475"/>
            <a:ext cx="4257600" cy="2592300"/>
          </a:xfrm>
          <a:prstGeom prst="rect">
            <a:avLst/>
          </a:prstGeom>
          <a:noFill/>
          <a:ln>
            <a:noFill/>
          </a:ln>
        </p:spPr>
        <p:txBody>
          <a:bodyPr spcFirstLastPara="1" wrap="square" lIns="91425" tIns="45700" rIns="91425" bIns="45700" anchor="t" anchorCtr="0">
            <a:noAutofit/>
          </a:bodyPr>
          <a:lstStyle/>
          <a:p>
            <a:pPr marL="342900" lvl="0" indent="-279400" algn="l" rtl="0">
              <a:lnSpc>
                <a:spcPct val="100000"/>
              </a:lnSpc>
              <a:spcBef>
                <a:spcPts val="200"/>
              </a:spcBef>
              <a:spcAft>
                <a:spcPts val="0"/>
              </a:spcAft>
              <a:buSzPts val="2200"/>
              <a:buChar char="•"/>
            </a:pPr>
            <a:r>
              <a:rPr lang="en-CA" sz="2200"/>
              <a:t>Attention </a:t>
            </a:r>
            <a:endParaRPr sz="2200"/>
          </a:p>
          <a:p>
            <a:pPr marL="342900" lvl="0" indent="-279400" algn="l" rtl="0">
              <a:lnSpc>
                <a:spcPct val="100000"/>
              </a:lnSpc>
              <a:spcBef>
                <a:spcPts val="200"/>
              </a:spcBef>
              <a:spcAft>
                <a:spcPts val="0"/>
              </a:spcAft>
              <a:buSzPts val="2200"/>
              <a:buChar char="•"/>
            </a:pPr>
            <a:r>
              <a:rPr lang="en-CA" sz="2200"/>
              <a:t>Awareness </a:t>
            </a:r>
            <a:endParaRPr sz="2200"/>
          </a:p>
          <a:p>
            <a:pPr marL="342900" lvl="0" indent="-279400" algn="l" rtl="0">
              <a:lnSpc>
                <a:spcPct val="100000"/>
              </a:lnSpc>
              <a:spcBef>
                <a:spcPts val="200"/>
              </a:spcBef>
              <a:spcAft>
                <a:spcPts val="0"/>
              </a:spcAft>
              <a:buSzPts val="2200"/>
              <a:buChar char="•"/>
            </a:pPr>
            <a:r>
              <a:rPr lang="en-CA" sz="2200"/>
              <a:t>Letting be </a:t>
            </a:r>
            <a:endParaRPr sz="2200"/>
          </a:p>
          <a:p>
            <a:pPr marL="342900" lvl="0" indent="-279400" algn="l" rtl="0">
              <a:lnSpc>
                <a:spcPct val="100000"/>
              </a:lnSpc>
              <a:spcBef>
                <a:spcPts val="200"/>
              </a:spcBef>
              <a:spcAft>
                <a:spcPts val="0"/>
              </a:spcAft>
              <a:buSzPts val="2200"/>
              <a:buChar char="•"/>
            </a:pPr>
            <a:r>
              <a:rPr lang="en-CA" sz="2200"/>
              <a:t>Leaning into Unpleasant Experiences </a:t>
            </a:r>
            <a:endParaRPr sz="2200"/>
          </a:p>
          <a:p>
            <a:pPr marL="342900" lvl="0" indent="-279400" algn="l" rtl="0">
              <a:lnSpc>
                <a:spcPct val="100000"/>
              </a:lnSpc>
              <a:spcBef>
                <a:spcPts val="200"/>
              </a:spcBef>
              <a:spcAft>
                <a:spcPts val="0"/>
              </a:spcAft>
              <a:buSzPts val="2200"/>
              <a:buChar char="•"/>
            </a:pPr>
            <a:r>
              <a:rPr lang="en-CA" sz="2200"/>
              <a:t>Appreciation </a:t>
            </a:r>
            <a:endParaRPr sz="2200"/>
          </a:p>
          <a:p>
            <a:pPr marL="342900" lvl="0" indent="-279400" algn="l" rtl="0">
              <a:lnSpc>
                <a:spcPct val="100000"/>
              </a:lnSpc>
              <a:spcBef>
                <a:spcPts val="200"/>
              </a:spcBef>
              <a:spcAft>
                <a:spcPts val="0"/>
              </a:spcAft>
              <a:buSzPts val="2200"/>
              <a:buChar char="•"/>
            </a:pPr>
            <a:r>
              <a:rPr lang="en-CA" sz="2200"/>
              <a:t>Getting unstuck</a:t>
            </a:r>
            <a:endParaRPr sz="2200"/>
          </a:p>
        </p:txBody>
      </p:sp>
      <p:pic>
        <p:nvPicPr>
          <p:cNvPr id="157" name="Google Shape;157;p6"/>
          <p:cNvPicPr preferRelativeResize="0"/>
          <p:nvPr/>
        </p:nvPicPr>
        <p:blipFill rotWithShape="1">
          <a:blip r:embed="rId5">
            <a:alphaModFix/>
          </a:blip>
          <a:srcRect b="46991"/>
          <a:stretch/>
        </p:blipFill>
        <p:spPr>
          <a:xfrm>
            <a:off x="1110350" y="4296575"/>
            <a:ext cx="6300825" cy="2337950"/>
          </a:xfrm>
          <a:prstGeom prst="rect">
            <a:avLst/>
          </a:prstGeom>
          <a:noFill/>
          <a:ln>
            <a:noFill/>
          </a:ln>
        </p:spPr>
      </p:pic>
      <p:cxnSp>
        <p:nvCxnSpPr>
          <p:cNvPr id="158" name="Google Shape;158;p6"/>
          <p:cNvCxnSpPr/>
          <p:nvPr/>
        </p:nvCxnSpPr>
        <p:spPr>
          <a:xfrm rot="10800000" flipH="1">
            <a:off x="2741375" y="4089175"/>
            <a:ext cx="2723100" cy="18300"/>
          </a:xfrm>
          <a:prstGeom prst="straightConnector1">
            <a:avLst/>
          </a:prstGeom>
          <a:noFill/>
          <a:ln w="9525" cap="flat" cmpd="sng">
            <a:solidFill>
              <a:schemeClr val="dk2"/>
            </a:solidFill>
            <a:prstDash val="solid"/>
            <a:round/>
            <a:headEnd type="none" w="med" len="med"/>
            <a:tailEnd type="none" w="med" len="med"/>
          </a:ln>
        </p:spPr>
      </p:cxnSp>
      <p:sp>
        <p:nvSpPr>
          <p:cNvPr id="159" name="Google Shape;159;p6"/>
          <p:cNvSpPr txBox="1"/>
          <p:nvPr/>
        </p:nvSpPr>
        <p:spPr>
          <a:xfrm>
            <a:off x="891750" y="6519300"/>
            <a:ext cx="6943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sz="1000"/>
              <a:t>from: </a:t>
            </a:r>
            <a:r>
              <a:rPr lang="en-CA" sz="1000" u="sng">
                <a:solidFill>
                  <a:schemeClr val="hlink"/>
                </a:solidFill>
                <a:hlinkClick r:id="rId6"/>
              </a:rPr>
              <a:t>https://www.bcg.com/en-ca/publications/2018/unleashing-power-of-mindfulness-in-corporations</a:t>
            </a:r>
            <a:r>
              <a:rPr lang="en-CA" sz="1000"/>
              <a:t> </a:t>
            </a:r>
            <a:endParaRPr sz="1000"/>
          </a:p>
        </p:txBody>
      </p:sp>
    </p:spTree>
    <p:extLst>
      <p:ext uri="{BB962C8B-B14F-4D97-AF65-F5344CB8AC3E}">
        <p14:creationId xmlns:p14="http://schemas.microsoft.com/office/powerpoint/2010/main" val="67411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1000"/>
                                        <p:tgtEl>
                                          <p:spTgt spid="158"/>
                                        </p:tgtEl>
                                      </p:cBhvr>
                                    </p:animEffect>
                                  </p:childTnLst>
                                </p:cTn>
                              </p:par>
                              <p:par>
                                <p:cTn id="8" presetID="10" presetClass="entr" presetSubtype="0" fill="hold" nodeType="withEffect">
                                  <p:stCondLst>
                                    <p:cond delay="0"/>
                                  </p:stCondLst>
                                  <p:childTnLst>
                                    <p:set>
                                      <p:cBhvr>
                                        <p:cTn id="9" dur="1" fill="hold">
                                          <p:stCondLst>
                                            <p:cond delay="0"/>
                                          </p:stCondLst>
                                        </p:cTn>
                                        <p:tgtEl>
                                          <p:spTgt spid="157"/>
                                        </p:tgtEl>
                                        <p:attrNameLst>
                                          <p:attrName>style.visibility</p:attrName>
                                        </p:attrNameLst>
                                      </p:cBhvr>
                                      <p:to>
                                        <p:strVal val="visible"/>
                                      </p:to>
                                    </p:set>
                                    <p:animEffect transition="in" filter="fade">
                                      <p:cBhvr>
                                        <p:cTn id="10" dur="10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g8c22de5f0f_0_20"/>
          <p:cNvPicPr preferRelativeResize="0"/>
          <p:nvPr/>
        </p:nvPicPr>
        <p:blipFill rotWithShape="1">
          <a:blip r:embed="rId3">
            <a:alphaModFix/>
          </a:blip>
          <a:srcRect/>
          <a:stretch/>
        </p:blipFill>
        <p:spPr>
          <a:xfrm>
            <a:off x="3743250" y="176300"/>
            <a:ext cx="5400751" cy="3763250"/>
          </a:xfrm>
          <a:prstGeom prst="rect">
            <a:avLst/>
          </a:prstGeom>
          <a:noFill/>
          <a:ln>
            <a:noFill/>
          </a:ln>
        </p:spPr>
      </p:pic>
      <p:sp>
        <p:nvSpPr>
          <p:cNvPr id="107" name="Google Shape;107;g8c22de5f0f_0_20"/>
          <p:cNvSpPr txBox="1"/>
          <p:nvPr/>
        </p:nvSpPr>
        <p:spPr>
          <a:xfrm rot="-5400000">
            <a:off x="619475" y="753375"/>
            <a:ext cx="2862000" cy="260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CA" sz="3500" dirty="0">
                <a:solidFill>
                  <a:schemeClr val="dk1"/>
                </a:solidFill>
                <a:latin typeface="Trebuchet MS"/>
                <a:ea typeface="Trebuchet MS"/>
                <a:cs typeface="Trebuchet MS"/>
                <a:sym typeface="Trebuchet MS"/>
              </a:rPr>
              <a:t>What is</a:t>
            </a:r>
            <a:br>
              <a:rPr lang="en-CA" sz="3500" dirty="0">
                <a:solidFill>
                  <a:schemeClr val="dk1"/>
                </a:solidFill>
                <a:latin typeface="Trebuchet MS"/>
                <a:ea typeface="Trebuchet MS"/>
                <a:cs typeface="Trebuchet MS"/>
                <a:sym typeface="Trebuchet MS"/>
              </a:rPr>
            </a:br>
            <a:r>
              <a:rPr lang="en-CA" sz="3500" dirty="0">
                <a:solidFill>
                  <a:schemeClr val="dk1"/>
                </a:solidFill>
                <a:latin typeface="Trebuchet MS"/>
                <a:ea typeface="Trebuchet MS"/>
                <a:cs typeface="Trebuchet MS"/>
                <a:sym typeface="Trebuchet MS"/>
              </a:rPr>
              <a:t> Mindful </a:t>
            </a:r>
            <a:br>
              <a:rPr lang="en-CA" sz="3500" dirty="0">
                <a:solidFill>
                  <a:schemeClr val="dk1"/>
                </a:solidFill>
                <a:latin typeface="Trebuchet MS"/>
                <a:ea typeface="Trebuchet MS"/>
                <a:cs typeface="Trebuchet MS"/>
                <a:sym typeface="Trebuchet MS"/>
              </a:rPr>
            </a:br>
            <a:r>
              <a:rPr lang="en-CA" sz="3500" dirty="0">
                <a:solidFill>
                  <a:schemeClr val="dk1"/>
                </a:solidFill>
                <a:latin typeface="Trebuchet MS"/>
                <a:ea typeface="Trebuchet MS"/>
                <a:cs typeface="Trebuchet MS"/>
                <a:sym typeface="Trebuchet MS"/>
              </a:rPr>
              <a:t>Change </a:t>
            </a:r>
            <a:br>
              <a:rPr lang="en-CA" sz="3500" dirty="0">
                <a:solidFill>
                  <a:schemeClr val="dk1"/>
                </a:solidFill>
                <a:latin typeface="Trebuchet MS"/>
                <a:ea typeface="Trebuchet MS"/>
                <a:cs typeface="Trebuchet MS"/>
                <a:sym typeface="Trebuchet MS"/>
              </a:rPr>
            </a:br>
            <a:r>
              <a:rPr lang="en-CA" sz="3500" dirty="0">
                <a:solidFill>
                  <a:schemeClr val="dk1"/>
                </a:solidFill>
                <a:latin typeface="Trebuchet MS"/>
                <a:ea typeface="Trebuchet MS"/>
                <a:cs typeface="Trebuchet MS"/>
                <a:sym typeface="Trebuchet MS"/>
              </a:rPr>
              <a:t>Leadership?</a:t>
            </a:r>
            <a:endParaRPr sz="3500" dirty="0">
              <a:solidFill>
                <a:schemeClr val="dk1"/>
              </a:solidFill>
              <a:latin typeface="Trebuchet MS"/>
              <a:ea typeface="Trebuchet MS"/>
              <a:cs typeface="Trebuchet MS"/>
              <a:sym typeface="Trebuchet MS"/>
            </a:endParaRPr>
          </a:p>
        </p:txBody>
      </p:sp>
      <p:sp>
        <p:nvSpPr>
          <p:cNvPr id="108" name="Google Shape;108;g8c22de5f0f_0_20"/>
          <p:cNvSpPr txBox="1"/>
          <p:nvPr/>
        </p:nvSpPr>
        <p:spPr>
          <a:xfrm>
            <a:off x="296575" y="3742875"/>
            <a:ext cx="8298900" cy="3022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CA" sz="1900">
                <a:solidFill>
                  <a:schemeClr val="dk1"/>
                </a:solidFill>
                <a:latin typeface="Trebuchet MS"/>
                <a:ea typeface="Trebuchet MS"/>
                <a:cs typeface="Trebuchet MS"/>
                <a:sym typeface="Trebuchet MS"/>
              </a:rPr>
              <a:t>Refers to the person who is present, non judgmental and cultivates several aspects during their interactions. These aspects are visible and tangible in the Mindful Change Leader:</a:t>
            </a:r>
            <a:endParaRPr sz="1900">
              <a:solidFill>
                <a:schemeClr val="dk1"/>
              </a:solidFill>
              <a:latin typeface="Trebuchet MS"/>
              <a:ea typeface="Trebuchet MS"/>
              <a:cs typeface="Trebuchet MS"/>
              <a:sym typeface="Trebuchet MS"/>
            </a:endParaRPr>
          </a:p>
          <a:p>
            <a:pPr marL="457200" lvl="0" indent="-339725" algn="l" rtl="0">
              <a:lnSpc>
                <a:spcPct val="115000"/>
              </a:lnSpc>
              <a:spcBef>
                <a:spcPts val="1400"/>
              </a:spcBef>
              <a:spcAft>
                <a:spcPts val="0"/>
              </a:spcAft>
              <a:buClr>
                <a:srgbClr val="38761D"/>
              </a:buClr>
              <a:buSzPts val="1750"/>
              <a:buFont typeface="Trebuchet MS"/>
              <a:buChar char="●"/>
            </a:pPr>
            <a:r>
              <a:rPr lang="en-CA" sz="1750">
                <a:solidFill>
                  <a:srgbClr val="38761D"/>
                </a:solidFill>
                <a:latin typeface="Trebuchet MS"/>
                <a:ea typeface="Trebuchet MS"/>
                <a:cs typeface="Trebuchet MS"/>
                <a:sym typeface="Trebuchet MS"/>
              </a:rPr>
              <a:t>Focus (focus of attention)</a:t>
            </a:r>
            <a:endParaRPr sz="1750">
              <a:solidFill>
                <a:srgbClr val="38761D"/>
              </a:solidFill>
              <a:latin typeface="Trebuchet MS"/>
              <a:ea typeface="Trebuchet MS"/>
              <a:cs typeface="Trebuchet MS"/>
              <a:sym typeface="Trebuchet MS"/>
            </a:endParaRPr>
          </a:p>
          <a:p>
            <a:pPr marL="457200" lvl="0" indent="-339725" algn="l" rtl="0">
              <a:lnSpc>
                <a:spcPct val="115000"/>
              </a:lnSpc>
              <a:spcBef>
                <a:spcPts val="0"/>
              </a:spcBef>
              <a:spcAft>
                <a:spcPts val="0"/>
              </a:spcAft>
              <a:buClr>
                <a:srgbClr val="0000FF"/>
              </a:buClr>
              <a:buSzPts val="1750"/>
              <a:buFont typeface="Trebuchet MS"/>
              <a:buChar char="●"/>
            </a:pPr>
            <a:r>
              <a:rPr lang="en-CA" sz="1750">
                <a:solidFill>
                  <a:srgbClr val="0000FF"/>
                </a:solidFill>
                <a:latin typeface="Trebuchet MS"/>
                <a:ea typeface="Trebuchet MS"/>
                <a:cs typeface="Trebuchet MS"/>
                <a:sym typeface="Trebuchet MS"/>
              </a:rPr>
              <a:t>Clarity (self awareness &amp; emotional intelligence)</a:t>
            </a:r>
            <a:endParaRPr sz="1750">
              <a:solidFill>
                <a:srgbClr val="0000FF"/>
              </a:solidFill>
              <a:latin typeface="Trebuchet MS"/>
              <a:ea typeface="Trebuchet MS"/>
              <a:cs typeface="Trebuchet MS"/>
              <a:sym typeface="Trebuchet MS"/>
            </a:endParaRPr>
          </a:p>
          <a:p>
            <a:pPr marL="457200" lvl="0" indent="-339725" algn="l" rtl="0">
              <a:lnSpc>
                <a:spcPct val="115000"/>
              </a:lnSpc>
              <a:spcBef>
                <a:spcPts val="0"/>
              </a:spcBef>
              <a:spcAft>
                <a:spcPts val="0"/>
              </a:spcAft>
              <a:buClr>
                <a:srgbClr val="FF0000"/>
              </a:buClr>
              <a:buSzPts val="1750"/>
              <a:buFont typeface="Trebuchet MS"/>
              <a:buChar char="●"/>
            </a:pPr>
            <a:r>
              <a:rPr lang="en-CA" sz="1750">
                <a:solidFill>
                  <a:srgbClr val="FF0000"/>
                </a:solidFill>
                <a:latin typeface="Trebuchet MS"/>
                <a:ea typeface="Trebuchet MS"/>
                <a:cs typeface="Trebuchet MS"/>
                <a:sym typeface="Trebuchet MS"/>
              </a:rPr>
              <a:t>Creativity (innovation &amp; decision making)</a:t>
            </a:r>
            <a:endParaRPr sz="1750">
              <a:solidFill>
                <a:srgbClr val="FF0000"/>
              </a:solidFill>
              <a:latin typeface="Trebuchet MS"/>
              <a:ea typeface="Trebuchet MS"/>
              <a:cs typeface="Trebuchet MS"/>
              <a:sym typeface="Trebuchet MS"/>
            </a:endParaRPr>
          </a:p>
          <a:p>
            <a:pPr marL="457200" lvl="0" indent="-339725" algn="l" rtl="0">
              <a:lnSpc>
                <a:spcPct val="115000"/>
              </a:lnSpc>
              <a:spcBef>
                <a:spcPts val="0"/>
              </a:spcBef>
              <a:spcAft>
                <a:spcPts val="0"/>
              </a:spcAft>
              <a:buClr>
                <a:srgbClr val="1155CC"/>
              </a:buClr>
              <a:buSzPts val="1750"/>
              <a:buFont typeface="Trebuchet MS"/>
              <a:buChar char="●"/>
            </a:pPr>
            <a:r>
              <a:rPr lang="en-CA" sz="1750">
                <a:solidFill>
                  <a:srgbClr val="1155CC"/>
                </a:solidFill>
                <a:latin typeface="Trebuchet MS"/>
                <a:ea typeface="Trebuchet MS"/>
                <a:cs typeface="Trebuchet MS"/>
                <a:sym typeface="Trebuchet MS"/>
              </a:rPr>
              <a:t>Compassion in the service of others (presence, deep listening)</a:t>
            </a:r>
            <a:endParaRPr sz="1750">
              <a:solidFill>
                <a:srgbClr val="1155CC"/>
              </a:solidFill>
              <a:latin typeface="Trebuchet MS"/>
              <a:ea typeface="Trebuchet MS"/>
              <a:cs typeface="Trebuchet MS"/>
              <a:sym typeface="Trebuchet MS"/>
            </a:endParaRPr>
          </a:p>
        </p:txBody>
      </p:sp>
    </p:spTree>
    <p:extLst>
      <p:ext uri="{BB962C8B-B14F-4D97-AF65-F5344CB8AC3E}">
        <p14:creationId xmlns:p14="http://schemas.microsoft.com/office/powerpoint/2010/main" val="3389705227"/>
      </p:ext>
    </p:extLst>
  </p:cSld>
  <p:clrMapOvr>
    <a:masterClrMapping/>
  </p:clrMapOvr>
  <mc:AlternateContent xmlns:mc="http://schemas.openxmlformats.org/markup-compatibility/2006" xmlns:p14="http://schemas.microsoft.com/office/powerpoint/2010/main">
    <mc:Choice Requires="p14">
      <p:transition spd="slow" p14:dur="3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33237">
              <a:spcBef>
                <a:spcPts val="0"/>
              </a:spcBef>
              <a:defRPr/>
            </a:pPr>
            <a:r>
              <a:rPr lang="en-US" sz="2800" dirty="0"/>
              <a:t>Which Mindful </a:t>
            </a:r>
            <a:r>
              <a:rPr lang="en-US" sz="2800" dirty="0" smtClean="0"/>
              <a:t>Change Leadership </a:t>
            </a:r>
            <a:r>
              <a:rPr lang="en-US" sz="2800" dirty="0"/>
              <a:t>skills support the Key Leadership Competencies</a:t>
            </a:r>
            <a:r>
              <a:rPr lang="en-US" sz="2800" dirty="0" smtClean="0"/>
              <a:t>?</a:t>
            </a:r>
            <a:endParaRPr lang="en-US" sz="2000" dirty="0"/>
          </a:p>
        </p:txBody>
      </p:sp>
      <p:graphicFrame>
        <p:nvGraphicFramePr>
          <p:cNvPr id="6" name="Content Placeholder 5"/>
          <p:cNvGraphicFramePr>
            <a:graphicFrameLocks noGrp="1"/>
          </p:cNvGraphicFramePr>
          <p:nvPr>
            <p:ph idx="1"/>
          </p:nvPr>
        </p:nvGraphicFramePr>
        <p:xfrm>
          <a:off x="457200" y="1600200"/>
          <a:ext cx="8229625" cy="4930333"/>
        </p:xfrm>
        <a:graphic>
          <a:graphicData uri="http://schemas.openxmlformats.org/drawingml/2006/table">
            <a:tbl>
              <a:tblPr/>
              <a:tblGrid>
                <a:gridCol w="2068936">
                  <a:extLst>
                    <a:ext uri="{9D8B030D-6E8A-4147-A177-3AD203B41FA5}">
                      <a16:colId xmlns:a16="http://schemas.microsoft.com/office/drawing/2014/main" val="20000"/>
                    </a:ext>
                  </a:extLst>
                </a:gridCol>
                <a:gridCol w="1041057">
                  <a:extLst>
                    <a:ext uri="{9D8B030D-6E8A-4147-A177-3AD203B41FA5}">
                      <a16:colId xmlns:a16="http://schemas.microsoft.com/office/drawing/2014/main" val="20001"/>
                    </a:ext>
                  </a:extLst>
                </a:gridCol>
                <a:gridCol w="1097065">
                  <a:extLst>
                    <a:ext uri="{9D8B030D-6E8A-4147-A177-3AD203B41FA5}">
                      <a16:colId xmlns:a16="http://schemas.microsoft.com/office/drawing/2014/main" val="20002"/>
                    </a:ext>
                  </a:extLst>
                </a:gridCol>
                <a:gridCol w="1502286">
                  <a:extLst>
                    <a:ext uri="{9D8B030D-6E8A-4147-A177-3AD203B41FA5}">
                      <a16:colId xmlns:a16="http://schemas.microsoft.com/office/drawing/2014/main" val="20003"/>
                    </a:ext>
                  </a:extLst>
                </a:gridCol>
                <a:gridCol w="2520281">
                  <a:extLst>
                    <a:ext uri="{9D8B030D-6E8A-4147-A177-3AD203B41FA5}">
                      <a16:colId xmlns:a16="http://schemas.microsoft.com/office/drawing/2014/main" val="20004"/>
                    </a:ext>
                  </a:extLst>
                </a:gridCol>
              </a:tblGrid>
              <a:tr h="650467">
                <a:tc>
                  <a:txBody>
                    <a:bodyPr/>
                    <a:lstStyle/>
                    <a:p>
                      <a:pPr algn="l" fontAlgn="b"/>
                      <a:r>
                        <a:rPr lang="en-US" sz="1000" b="1" i="0" u="none" strike="noStrike" dirty="0">
                          <a:solidFill>
                            <a:srgbClr val="FFFFFF"/>
                          </a:solidFill>
                          <a:latin typeface="Calibri"/>
                        </a:rPr>
                        <a:t> </a:t>
                      </a:r>
                    </a:p>
                  </a:txBody>
                  <a:tcPr marL="6714" marR="6714" marT="6051" marB="0" anchor="b">
                    <a:lnL>
                      <a:noFill/>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2000" b="1" i="0" u="none" strike="noStrike" dirty="0" smtClean="0">
                          <a:solidFill>
                            <a:schemeClr val="bg1"/>
                          </a:solidFill>
                          <a:latin typeface="Calibri"/>
                        </a:rPr>
                        <a:t>    Focus </a:t>
                      </a:r>
                      <a:endParaRPr lang="en-US" sz="2000" b="1" i="0" u="none" strike="noStrike" dirty="0">
                        <a:solidFill>
                          <a:schemeClr val="bg1"/>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2000" b="1" i="0" u="none" strike="noStrike" dirty="0" smtClean="0">
                          <a:solidFill>
                            <a:schemeClr val="bg1"/>
                          </a:solidFill>
                          <a:latin typeface="Calibri"/>
                        </a:rPr>
                        <a:t>   Clarity </a:t>
                      </a:r>
                      <a:endParaRPr lang="en-US" sz="2000" b="1" i="0" u="none" strike="noStrike" dirty="0">
                        <a:solidFill>
                          <a:schemeClr val="bg1"/>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2000" b="1" i="0" u="none" strike="noStrike" dirty="0" smtClean="0">
                          <a:solidFill>
                            <a:schemeClr val="bg1"/>
                          </a:solidFill>
                          <a:latin typeface="Calibri"/>
                        </a:rPr>
                        <a:t>   Creativity </a:t>
                      </a:r>
                      <a:endParaRPr lang="en-US" sz="2000" b="1" i="0" u="none" strike="noStrike" dirty="0">
                        <a:solidFill>
                          <a:schemeClr val="bg1"/>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2000" b="1" i="0" u="none" strike="noStrike" dirty="0" smtClean="0">
                          <a:solidFill>
                            <a:schemeClr val="bg1"/>
                          </a:solidFill>
                          <a:latin typeface="Calibri"/>
                        </a:rPr>
                        <a:t>   Compassion </a:t>
                      </a:r>
                      <a:r>
                        <a:rPr lang="en-US" sz="2000" b="1" i="0" u="none" strike="noStrike" dirty="0">
                          <a:solidFill>
                            <a:schemeClr val="bg1"/>
                          </a:solidFill>
                          <a:latin typeface="Calibri"/>
                        </a:rPr>
                        <a:t>in the </a:t>
                      </a:r>
                      <a:endParaRPr lang="en-US" sz="2000" b="1" i="0" u="none" strike="noStrike" dirty="0" smtClean="0">
                        <a:solidFill>
                          <a:schemeClr val="bg1"/>
                        </a:solidFill>
                        <a:latin typeface="Calibri"/>
                      </a:endParaRPr>
                    </a:p>
                    <a:p>
                      <a:pPr algn="l" fontAlgn="b"/>
                      <a:r>
                        <a:rPr lang="en-US" sz="2000" b="1" i="0" u="none" strike="noStrike" dirty="0" smtClean="0">
                          <a:solidFill>
                            <a:schemeClr val="bg1"/>
                          </a:solidFill>
                          <a:latin typeface="Calibri"/>
                        </a:rPr>
                        <a:t>    service </a:t>
                      </a:r>
                      <a:r>
                        <a:rPr lang="en-US" sz="2000" b="1" i="0" u="none" strike="noStrike" dirty="0">
                          <a:solidFill>
                            <a:schemeClr val="bg1"/>
                          </a:solidFill>
                          <a:latin typeface="Calibri"/>
                        </a:rPr>
                        <a:t>of others</a:t>
                      </a:r>
                    </a:p>
                  </a:txBody>
                  <a:tcPr marL="6714" marR="6714" marT="6051" marB="0" anchor="b">
                    <a:lnL w="6350" cap="flat" cmpd="sng" algn="ctr">
                      <a:solidFill>
                        <a:srgbClr val="FFFFFF"/>
                      </a:solidFill>
                      <a:prstDash val="solid"/>
                      <a:round/>
                      <a:headEnd type="none" w="med" len="med"/>
                      <a:tailEnd type="none" w="med" len="med"/>
                    </a:lnL>
                    <a:lnR>
                      <a:noFill/>
                    </a:lnR>
                    <a:lnT>
                      <a:noFill/>
                    </a:lnT>
                    <a:lnB w="190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525377">
                <a:tc>
                  <a:txBody>
                    <a:bodyPr/>
                    <a:lstStyle/>
                    <a:p>
                      <a:pPr algn="l" fontAlgn="b"/>
                      <a:r>
                        <a:rPr lang="en-US" sz="2000" b="1" i="0" u="none" strike="noStrike" dirty="0">
                          <a:solidFill>
                            <a:srgbClr val="000000"/>
                          </a:solidFill>
                          <a:latin typeface="Calibri"/>
                        </a:rPr>
                        <a:t>Create Vision and Strategy </a:t>
                      </a:r>
                    </a:p>
                  </a:txBody>
                  <a:tcPr marL="6714" marR="6714" marT="6051" marB="0" anchor="b">
                    <a:lnL>
                      <a:noFill/>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1"/>
                  </a:ext>
                </a:extLst>
              </a:tr>
              <a:tr h="525377">
                <a:tc>
                  <a:txBody>
                    <a:bodyPr/>
                    <a:lstStyle/>
                    <a:p>
                      <a:pPr algn="l" fontAlgn="b"/>
                      <a:r>
                        <a:rPr lang="en-US" sz="2000" b="1" i="0" u="none" strike="noStrike" dirty="0">
                          <a:solidFill>
                            <a:srgbClr val="000000"/>
                          </a:solidFill>
                          <a:latin typeface="Calibri"/>
                        </a:rPr>
                        <a:t>Mobilize People </a:t>
                      </a:r>
                    </a:p>
                  </a:txBody>
                  <a:tcPr marL="6714" marR="6714"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endParaRPr lang="en-US" sz="1200" b="0" i="0" u="none" strike="noStrike">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2"/>
                  </a:ext>
                </a:extLst>
              </a:tr>
              <a:tr h="788067">
                <a:tc>
                  <a:txBody>
                    <a:bodyPr/>
                    <a:lstStyle/>
                    <a:p>
                      <a:pPr algn="l" fontAlgn="b"/>
                      <a:r>
                        <a:rPr lang="en-US" sz="2000" b="1" i="0" u="none" strike="noStrike" dirty="0">
                          <a:solidFill>
                            <a:srgbClr val="000000"/>
                          </a:solidFill>
                          <a:latin typeface="Calibri"/>
                        </a:rPr>
                        <a:t>Uphold Integrity and Respect </a:t>
                      </a:r>
                    </a:p>
                  </a:txBody>
                  <a:tcPr marL="6714" marR="6714"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3"/>
                  </a:ext>
                </a:extLst>
              </a:tr>
              <a:tr h="875629">
                <a:tc>
                  <a:txBody>
                    <a:bodyPr/>
                    <a:lstStyle/>
                    <a:p>
                      <a:pPr algn="l" fontAlgn="b"/>
                      <a:r>
                        <a:rPr lang="en-US" sz="1800" b="1" i="0" u="none" strike="noStrike" dirty="0">
                          <a:solidFill>
                            <a:srgbClr val="333333"/>
                          </a:solidFill>
                          <a:latin typeface="Arial"/>
                        </a:rPr>
                        <a:t>Collaborate with Partners and Stakeholders</a:t>
                      </a:r>
                    </a:p>
                  </a:txBody>
                  <a:tcPr marL="6714" marR="6714"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4"/>
                  </a:ext>
                </a:extLst>
              </a:tr>
              <a:tr h="788067">
                <a:tc>
                  <a:txBody>
                    <a:bodyPr/>
                    <a:lstStyle/>
                    <a:p>
                      <a:pPr algn="l" fontAlgn="b"/>
                      <a:r>
                        <a:rPr lang="en-US" sz="2000" b="1" i="0" u="none" strike="noStrike" dirty="0">
                          <a:solidFill>
                            <a:srgbClr val="000000"/>
                          </a:solidFill>
                          <a:latin typeface="Calibri"/>
                        </a:rPr>
                        <a:t>Promote Innovation and Guide Change </a:t>
                      </a:r>
                    </a:p>
                  </a:txBody>
                  <a:tcPr marL="6714" marR="6714"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5"/>
                  </a:ext>
                </a:extLst>
              </a:tr>
              <a:tr h="525377">
                <a:tc>
                  <a:txBody>
                    <a:bodyPr/>
                    <a:lstStyle/>
                    <a:p>
                      <a:pPr algn="l" fontAlgn="b"/>
                      <a:r>
                        <a:rPr lang="en-US" sz="2000" b="1" i="0" u="none" strike="noStrike" dirty="0">
                          <a:solidFill>
                            <a:srgbClr val="000000"/>
                          </a:solidFill>
                          <a:latin typeface="Calibri"/>
                        </a:rPr>
                        <a:t>Achieve Results </a:t>
                      </a:r>
                    </a:p>
                  </a:txBody>
                  <a:tcPr marL="6714" marR="6714"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endParaRPr lang="en-US" dirty="0"/>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endParaRPr lang="en-US"/>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endParaRPr lang="en-US" dirty="0"/>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DBE5F1"/>
                    </a:solidFill>
                  </a:tcPr>
                </a:tc>
                <a:extLst>
                  <a:ext uri="{0D108BD9-81ED-4DB2-BD59-A6C34878D82A}">
                    <a16:rowId xmlns:a16="http://schemas.microsoft.com/office/drawing/2014/main" val="10006"/>
                  </a:ext>
                </a:extLst>
              </a:tr>
            </a:tbl>
          </a:graphicData>
        </a:graphic>
      </p:graphicFrame>
      <p:pic>
        <p:nvPicPr>
          <p:cNvPr id="5" name="Picture 1" descr="C:\Users\Alejandro.Gonzalez\AppData\Local\Microsoft\Windows\Temporary Internet Files\Content.IE5\TG6LZWBH\community-initiative[1].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958502" y="4941168"/>
            <a:ext cx="2690938" cy="1916832"/>
          </a:xfrm>
          <a:prstGeom prst="rect">
            <a:avLst/>
          </a:prstGeom>
          <a:noFill/>
        </p:spPr>
      </p:pic>
      <p:pic>
        <p:nvPicPr>
          <p:cNvPr id="1030"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3925440" y="2416244"/>
            <a:ext cx="362362" cy="362362"/>
          </a:xfrm>
          <a:prstGeom prst="rect">
            <a:avLst/>
          </a:prstGeom>
          <a:noFill/>
        </p:spPr>
      </p:pic>
      <p:pic>
        <p:nvPicPr>
          <p:cNvPr id="30"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729918" y="2416244"/>
            <a:ext cx="362362" cy="362362"/>
          </a:xfrm>
          <a:prstGeom prst="rect">
            <a:avLst/>
          </a:prstGeom>
          <a:noFill/>
        </p:spPr>
      </p:pic>
      <p:pic>
        <p:nvPicPr>
          <p:cNvPr id="42"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2991373" y="2920300"/>
            <a:ext cx="362362" cy="362362"/>
          </a:xfrm>
          <a:prstGeom prst="rect">
            <a:avLst/>
          </a:prstGeom>
          <a:noFill/>
        </p:spPr>
      </p:pic>
      <p:pic>
        <p:nvPicPr>
          <p:cNvPr id="44"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3925440" y="2920300"/>
            <a:ext cx="362362" cy="362362"/>
          </a:xfrm>
          <a:prstGeom prst="rect">
            <a:avLst/>
          </a:prstGeom>
          <a:noFill/>
        </p:spPr>
      </p:pic>
      <p:pic>
        <p:nvPicPr>
          <p:cNvPr id="45"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729918" y="2920300"/>
            <a:ext cx="362362" cy="362362"/>
          </a:xfrm>
          <a:prstGeom prst="rect">
            <a:avLst/>
          </a:prstGeom>
          <a:noFill/>
        </p:spPr>
      </p:pic>
      <p:pic>
        <p:nvPicPr>
          <p:cNvPr id="46"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3925440" y="3570694"/>
            <a:ext cx="362362" cy="362362"/>
          </a:xfrm>
          <a:prstGeom prst="rect">
            <a:avLst/>
          </a:prstGeom>
          <a:noFill/>
        </p:spPr>
      </p:pic>
      <p:pic>
        <p:nvPicPr>
          <p:cNvPr id="47"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729918" y="3562240"/>
            <a:ext cx="362362" cy="362362"/>
          </a:xfrm>
          <a:prstGeom prst="rect">
            <a:avLst/>
          </a:prstGeom>
          <a:noFill/>
        </p:spPr>
      </p:pic>
      <p:pic>
        <p:nvPicPr>
          <p:cNvPr id="48"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2981135" y="4360460"/>
            <a:ext cx="362362" cy="362362"/>
          </a:xfrm>
          <a:prstGeom prst="rect">
            <a:avLst/>
          </a:prstGeom>
          <a:noFill/>
        </p:spPr>
      </p:pic>
      <p:pic>
        <p:nvPicPr>
          <p:cNvPr id="50"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5149576" y="4360460"/>
            <a:ext cx="362362" cy="362362"/>
          </a:xfrm>
          <a:prstGeom prst="rect">
            <a:avLst/>
          </a:prstGeom>
          <a:noFill/>
        </p:spPr>
      </p:pic>
      <p:pic>
        <p:nvPicPr>
          <p:cNvPr id="51"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729918" y="4360460"/>
            <a:ext cx="362362" cy="362362"/>
          </a:xfrm>
          <a:prstGeom prst="rect">
            <a:avLst/>
          </a:prstGeom>
          <a:noFill/>
        </p:spPr>
      </p:pic>
      <p:pic>
        <p:nvPicPr>
          <p:cNvPr id="52"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2991373" y="5298886"/>
            <a:ext cx="362362" cy="362362"/>
          </a:xfrm>
          <a:prstGeom prst="rect">
            <a:avLst/>
          </a:prstGeom>
          <a:noFill/>
        </p:spPr>
      </p:pic>
      <p:pic>
        <p:nvPicPr>
          <p:cNvPr id="54"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5149576" y="5298886"/>
            <a:ext cx="362362" cy="362362"/>
          </a:xfrm>
          <a:prstGeom prst="rect">
            <a:avLst/>
          </a:prstGeom>
          <a:noFill/>
        </p:spPr>
      </p:pic>
      <p:pic>
        <p:nvPicPr>
          <p:cNvPr id="55"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729918" y="5298886"/>
            <a:ext cx="362362" cy="362362"/>
          </a:xfrm>
          <a:prstGeom prst="rect">
            <a:avLst/>
          </a:prstGeom>
          <a:noFill/>
        </p:spPr>
      </p:pic>
      <p:pic>
        <p:nvPicPr>
          <p:cNvPr id="56"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2938145" y="6018966"/>
            <a:ext cx="362362" cy="362362"/>
          </a:xfrm>
          <a:prstGeom prst="rect">
            <a:avLst/>
          </a:prstGeom>
          <a:noFill/>
        </p:spPr>
      </p:pic>
      <p:pic>
        <p:nvPicPr>
          <p:cNvPr id="57"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3925440" y="6018966"/>
            <a:ext cx="362362" cy="362362"/>
          </a:xfrm>
          <a:prstGeom prst="rect">
            <a:avLst/>
          </a:prstGeom>
          <a:noFill/>
        </p:spPr>
      </p:pic>
      <p:pic>
        <p:nvPicPr>
          <p:cNvPr id="58"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5149576" y="6018966"/>
            <a:ext cx="362362" cy="362362"/>
          </a:xfrm>
          <a:prstGeom prst="rect">
            <a:avLst/>
          </a:prstGeom>
          <a:noFill/>
        </p:spPr>
      </p:pic>
    </p:spTree>
    <p:extLst>
      <p:ext uri="{BB962C8B-B14F-4D97-AF65-F5344CB8AC3E}">
        <p14:creationId xmlns:p14="http://schemas.microsoft.com/office/powerpoint/2010/main" val="3662815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par>
                                <p:cTn id="16" presetID="10" presetClass="entr" presetSubtype="0" fill="hold"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childTnLst>
                                </p:cTn>
                              </p:par>
                              <p:par>
                                <p:cTn id="19" presetID="10"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500"/>
                                        <p:tgtEl>
                                          <p:spTgt spid="46"/>
                                        </p:tgtEl>
                                      </p:cBhvr>
                                    </p:animEffect>
                                  </p:childTnLst>
                                </p:cTn>
                              </p:par>
                              <p:par>
                                <p:cTn id="27" presetID="10" presetClass="entr" presetSubtype="0"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500"/>
                                        <p:tgtEl>
                                          <p:spTgt spid="4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500"/>
                                        <p:tgtEl>
                                          <p:spTgt spid="48"/>
                                        </p:tgtEl>
                                      </p:cBhvr>
                                    </p:animEffect>
                                  </p:childTnLst>
                                </p:cTn>
                              </p:par>
                              <p:par>
                                <p:cTn id="35" presetID="10" presetClass="entr" presetSubtype="0" fill="hold"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500"/>
                                        <p:tgtEl>
                                          <p:spTgt spid="50"/>
                                        </p:tgtEl>
                                      </p:cBhvr>
                                    </p:animEffect>
                                  </p:childTnLst>
                                </p:cTn>
                              </p:par>
                              <p:par>
                                <p:cTn id="38" presetID="10" presetClass="entr" presetSubtype="0" fill="hold" nodeType="with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fade">
                                      <p:cBhvr>
                                        <p:cTn id="40" dur="500"/>
                                        <p:tgtEl>
                                          <p:spTgt spid="5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2"/>
                                        </p:tgtEl>
                                        <p:attrNameLst>
                                          <p:attrName>style.visibility</p:attrName>
                                        </p:attrNameLst>
                                      </p:cBhvr>
                                      <p:to>
                                        <p:strVal val="visible"/>
                                      </p:to>
                                    </p:set>
                                    <p:animEffect transition="in" filter="fade">
                                      <p:cBhvr>
                                        <p:cTn id="45" dur="500"/>
                                        <p:tgtEl>
                                          <p:spTgt spid="52"/>
                                        </p:tgtEl>
                                      </p:cBhvr>
                                    </p:animEffect>
                                  </p:childTnLst>
                                </p:cTn>
                              </p:par>
                              <p:par>
                                <p:cTn id="46" presetID="10" presetClass="entr" presetSubtype="0" fill="hold" nodeType="withEffect">
                                  <p:stCondLst>
                                    <p:cond delay="0"/>
                                  </p:stCondLst>
                                  <p:childTnLst>
                                    <p:set>
                                      <p:cBhvr>
                                        <p:cTn id="47" dur="1" fill="hold">
                                          <p:stCondLst>
                                            <p:cond delay="0"/>
                                          </p:stCondLst>
                                        </p:cTn>
                                        <p:tgtEl>
                                          <p:spTgt spid="54"/>
                                        </p:tgtEl>
                                        <p:attrNameLst>
                                          <p:attrName>style.visibility</p:attrName>
                                        </p:attrNameLst>
                                      </p:cBhvr>
                                      <p:to>
                                        <p:strVal val="visible"/>
                                      </p:to>
                                    </p:set>
                                    <p:animEffect transition="in" filter="fade">
                                      <p:cBhvr>
                                        <p:cTn id="48" dur="500"/>
                                        <p:tgtEl>
                                          <p:spTgt spid="54"/>
                                        </p:tgtEl>
                                      </p:cBhvr>
                                    </p:animEffect>
                                  </p:childTnLst>
                                </p:cTn>
                              </p:par>
                              <p:par>
                                <p:cTn id="49" presetID="10" presetClass="entr" presetSubtype="0" fill="hold" nodeType="with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500"/>
                                        <p:tgtEl>
                                          <p:spTgt spid="5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500"/>
                                        <p:tgtEl>
                                          <p:spTgt spid="56"/>
                                        </p:tgtEl>
                                      </p:cBhvr>
                                    </p:animEffect>
                                  </p:childTnLst>
                                </p:cTn>
                              </p:par>
                              <p:par>
                                <p:cTn id="57" presetID="10" presetClass="entr" presetSubtype="0" fill="hold" nodeType="with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500"/>
                                        <p:tgtEl>
                                          <p:spTgt spid="57"/>
                                        </p:tgtEl>
                                      </p:cBhvr>
                                    </p:animEffect>
                                  </p:childTnLst>
                                </p:cTn>
                              </p:par>
                              <p:par>
                                <p:cTn id="60" presetID="10" presetClass="entr" presetSubtype="0" fill="hold" nodeType="withEffect">
                                  <p:stCondLst>
                                    <p:cond delay="0"/>
                                  </p:stCondLst>
                                  <p:childTnLst>
                                    <p:set>
                                      <p:cBhvr>
                                        <p:cTn id="61" dur="1" fill="hold">
                                          <p:stCondLst>
                                            <p:cond delay="0"/>
                                          </p:stCondLst>
                                        </p:cTn>
                                        <p:tgtEl>
                                          <p:spTgt spid="58"/>
                                        </p:tgtEl>
                                        <p:attrNameLst>
                                          <p:attrName>style.visibility</p:attrName>
                                        </p:attrNameLst>
                                      </p:cBhvr>
                                      <p:to>
                                        <p:strVal val="visible"/>
                                      </p:to>
                                    </p:set>
                                    <p:animEffect transition="in" filter="fade">
                                      <p:cBhvr>
                                        <p:cTn id="6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59016" cy="1143000"/>
          </a:xfrm>
        </p:spPr>
        <p:txBody>
          <a:bodyPr>
            <a:normAutofit/>
          </a:bodyPr>
          <a:lstStyle/>
          <a:p>
            <a:r>
              <a:rPr lang="en-CA" sz="3600" dirty="0" smtClean="0"/>
              <a:t>Your turn for week 2</a:t>
            </a:r>
            <a:endParaRPr lang="en-US" sz="3600" dirty="0"/>
          </a:p>
        </p:txBody>
      </p:sp>
      <p:sp>
        <p:nvSpPr>
          <p:cNvPr id="3" name="Content Placeholder 2"/>
          <p:cNvSpPr>
            <a:spLocks noGrp="1"/>
          </p:cNvSpPr>
          <p:nvPr>
            <p:ph idx="1"/>
          </p:nvPr>
        </p:nvSpPr>
        <p:spPr>
          <a:xfrm>
            <a:off x="457200" y="1600200"/>
            <a:ext cx="8229600" cy="4925144"/>
          </a:xfrm>
        </p:spPr>
        <p:txBody>
          <a:bodyPr>
            <a:noAutofit/>
          </a:bodyPr>
          <a:lstStyle/>
          <a:p>
            <a:pPr lvl="0">
              <a:spcBef>
                <a:spcPts val="0"/>
              </a:spcBef>
            </a:pPr>
            <a:r>
              <a:rPr lang="en-CA" sz="2700" dirty="0"/>
              <a:t>Connecting – once a week with </a:t>
            </a:r>
            <a:r>
              <a:rPr lang="en-CA" sz="2700" dirty="0" smtClean="0"/>
              <a:t>your </a:t>
            </a:r>
            <a:r>
              <a:rPr lang="en-CA" sz="2700" dirty="0"/>
              <a:t>buddies</a:t>
            </a:r>
          </a:p>
          <a:p>
            <a:pPr lvl="1">
              <a:spcBef>
                <a:spcPts val="0"/>
              </a:spcBef>
            </a:pPr>
            <a:r>
              <a:rPr lang="en-CA" sz="2400" dirty="0"/>
              <a:t>Recommended 20 minutes call: 5 </a:t>
            </a:r>
            <a:r>
              <a:rPr lang="en-CA" sz="2400" dirty="0" err="1"/>
              <a:t>mins</a:t>
            </a:r>
            <a:r>
              <a:rPr lang="en-CA" sz="2400" dirty="0"/>
              <a:t> for each, you can discuss what you found </a:t>
            </a:r>
            <a:r>
              <a:rPr lang="en-CA" sz="2400" dirty="0" smtClean="0"/>
              <a:t>interesting, </a:t>
            </a:r>
            <a:r>
              <a:rPr lang="en-CA" sz="2400" dirty="0"/>
              <a:t>what was challenging, what you like the most</a:t>
            </a:r>
          </a:p>
          <a:p>
            <a:pPr>
              <a:spcBef>
                <a:spcPts val="0"/>
              </a:spcBef>
            </a:pPr>
            <a:r>
              <a:rPr lang="en-CA" sz="2700" dirty="0" smtClean="0"/>
              <a:t>Gratitude </a:t>
            </a:r>
            <a:r>
              <a:rPr lang="en-CA" sz="2700" dirty="0"/>
              <a:t>Journaling – daily</a:t>
            </a:r>
          </a:p>
          <a:p>
            <a:pPr lvl="0"/>
            <a:r>
              <a:rPr lang="en-CA" sz="2700" dirty="0">
                <a:solidFill>
                  <a:prstClr val="black"/>
                </a:solidFill>
              </a:rPr>
              <a:t>Practice 5 </a:t>
            </a:r>
            <a:r>
              <a:rPr lang="en-CA" sz="2700" dirty="0" err="1">
                <a:solidFill>
                  <a:prstClr val="black"/>
                </a:solidFill>
              </a:rPr>
              <a:t>mins</a:t>
            </a:r>
            <a:r>
              <a:rPr lang="en-CA" sz="2700" dirty="0">
                <a:solidFill>
                  <a:prstClr val="black"/>
                </a:solidFill>
              </a:rPr>
              <a:t> breathing – daily</a:t>
            </a:r>
            <a:br>
              <a:rPr lang="en-CA" sz="2700" dirty="0">
                <a:solidFill>
                  <a:prstClr val="black"/>
                </a:solidFill>
              </a:rPr>
            </a:br>
            <a:r>
              <a:rPr lang="en-CA" sz="1600" dirty="0">
                <a:solidFill>
                  <a:prstClr val="black"/>
                </a:solidFill>
                <a:hlinkClick r:id="rId3"/>
              </a:rPr>
              <a:t>http://marc.ucla.edu/mpeg/01_Breathing_Meditation.mp3</a:t>
            </a:r>
            <a:r>
              <a:rPr lang="en-CA" sz="1600" dirty="0">
                <a:solidFill>
                  <a:prstClr val="black"/>
                </a:solidFill>
              </a:rPr>
              <a:t> </a:t>
            </a:r>
            <a:br>
              <a:rPr lang="en-CA" sz="1600" dirty="0">
                <a:solidFill>
                  <a:prstClr val="black"/>
                </a:solidFill>
              </a:rPr>
            </a:br>
            <a:r>
              <a:rPr lang="en-CA" sz="1600" dirty="0">
                <a:solidFill>
                  <a:prstClr val="black"/>
                </a:solidFill>
                <a:hlinkClick r:id="rId4"/>
              </a:rPr>
              <a:t>https://soundcloud.com/mindfulmagazine/5-minute-breathing-meditation</a:t>
            </a:r>
            <a:r>
              <a:rPr lang="en-CA" sz="1600" dirty="0">
                <a:solidFill>
                  <a:prstClr val="black"/>
                </a:solidFill>
              </a:rPr>
              <a:t> </a:t>
            </a:r>
          </a:p>
          <a:p>
            <a:pPr>
              <a:spcBef>
                <a:spcPts val="0"/>
              </a:spcBef>
            </a:pPr>
            <a:r>
              <a:rPr lang="en-CA" sz="2800" dirty="0" smtClean="0"/>
              <a:t>In </a:t>
            </a:r>
            <a:r>
              <a:rPr lang="en-CA" sz="2800" dirty="0"/>
              <a:t>case you have a question, a comment </a:t>
            </a:r>
            <a:br>
              <a:rPr lang="en-CA" sz="2800" dirty="0"/>
            </a:br>
            <a:r>
              <a:rPr lang="en-CA" sz="2800" dirty="0"/>
              <a:t>or want to share something, please do </a:t>
            </a:r>
            <a:br>
              <a:rPr lang="en-CA" sz="2800" dirty="0"/>
            </a:br>
            <a:r>
              <a:rPr lang="en-CA" sz="2800" dirty="0"/>
              <a:t>so via the </a:t>
            </a:r>
            <a:r>
              <a:rPr lang="en-CA" sz="2800" dirty="0" smtClean="0"/>
              <a:t>Cohort</a:t>
            </a:r>
            <a:endParaRPr lang="en-CA" sz="2800"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745437">
            <a:off x="5744043" y="220034"/>
            <a:ext cx="1172680" cy="1209033"/>
          </a:xfrm>
          <a:prstGeom prst="rect">
            <a:avLst/>
          </a:prstGeom>
        </p:spPr>
      </p:pic>
      <p:grpSp>
        <p:nvGrpSpPr>
          <p:cNvPr id="7" name="Group 6"/>
          <p:cNvGrpSpPr/>
          <p:nvPr/>
        </p:nvGrpSpPr>
        <p:grpSpPr>
          <a:xfrm>
            <a:off x="7903818" y="394848"/>
            <a:ext cx="766043" cy="910869"/>
            <a:chOff x="6542261" y="506769"/>
            <a:chExt cx="523699" cy="570787"/>
          </a:xfrm>
        </p:grpSpPr>
        <p:pic>
          <p:nvPicPr>
            <p:cNvPr id="8" name="Picture 7"/>
            <p:cNvPicPr>
              <a:picLocks noChangeAspect="1"/>
            </p:cNvPicPr>
            <p:nvPr/>
          </p:nvPicPr>
          <p:blipFill>
            <a:blip r:embed="rId6">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9" name="Picture 8"/>
            <p:cNvPicPr>
              <a:picLocks noChangeAspect="1"/>
            </p:cNvPicPr>
            <p:nvPr/>
          </p:nvPicPr>
          <p:blipFill>
            <a:blip r:embed="rId7">
              <a:clrChange>
                <a:clrFrom>
                  <a:srgbClr val="FFFFFF"/>
                </a:clrFrom>
                <a:clrTo>
                  <a:srgbClr val="FFFFFF">
                    <a:alpha val="0"/>
                  </a:srgbClr>
                </a:clrTo>
              </a:clrChange>
              <a:duotone>
                <a:prstClr val="black"/>
                <a:srgbClr val="FF0000">
                  <a:tint val="45000"/>
                  <a:satMod val="400000"/>
                </a:srgbClr>
              </a:duotone>
              <a:extLst/>
            </a:blip>
            <a:stretch>
              <a:fillRect/>
            </a:stretch>
          </p:blipFill>
          <p:spPr>
            <a:xfrm>
              <a:off x="6626827" y="506769"/>
              <a:ext cx="439133" cy="538540"/>
            </a:xfrm>
            <a:prstGeom prst="rect">
              <a:avLst/>
            </a:prstGeom>
          </p:spPr>
        </p:pic>
      </p:grpSp>
      <p:pic>
        <p:nvPicPr>
          <p:cNvPr id="10" name="Picture 9"/>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941482" y="442200"/>
            <a:ext cx="831200" cy="764704"/>
          </a:xfrm>
          <a:prstGeom prst="rect">
            <a:avLst/>
          </a:prstGeom>
        </p:spPr>
      </p:pic>
      <p:pic>
        <p:nvPicPr>
          <p:cNvPr id="11" name="Picture 2" descr="MCL Cohort - Closed Group's ic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90730" y="4608462"/>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tse1.mm.bing.net/th?&amp;id=OIP.M5a32b83e321008b02071facfcf5bb17co0&amp;w=173&amp;h=85&amp;c=0&amp;pid=1.9&amp;rs=0&amp;p=0&amp;r=0">
            <a:hlinkClick r:id="rId10" tooltip="View image details"/>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79988" y="6369696"/>
            <a:ext cx="756461" cy="371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08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Reviewing the basics</a:t>
            </a:r>
            <a:r>
              <a:rPr lang="en-US" sz="3600" dirty="0" smtClean="0"/>
              <a:t> (1/2)</a:t>
            </a:r>
            <a:endParaRPr lang="en-US" sz="3600" dirty="0"/>
          </a:p>
        </p:txBody>
      </p:sp>
      <p:sp>
        <p:nvSpPr>
          <p:cNvPr id="3" name="Content Placeholder 2"/>
          <p:cNvSpPr>
            <a:spLocks noGrp="1"/>
          </p:cNvSpPr>
          <p:nvPr>
            <p:ph idx="1"/>
          </p:nvPr>
        </p:nvSpPr>
        <p:spPr>
          <a:xfrm>
            <a:off x="457200" y="1600200"/>
            <a:ext cx="8229600" cy="4781128"/>
          </a:xfrm>
        </p:spPr>
        <p:txBody>
          <a:bodyPr>
            <a:normAutofit fontScale="77500" lnSpcReduction="20000"/>
          </a:bodyPr>
          <a:lstStyle/>
          <a:p>
            <a:pPr lvl="0"/>
            <a:r>
              <a:rPr lang="en-US" dirty="0" smtClean="0"/>
              <a:t>The intention of being (as opposed to doing)</a:t>
            </a:r>
          </a:p>
          <a:p>
            <a:pPr lvl="1"/>
            <a:r>
              <a:rPr lang="en-US" dirty="0" smtClean="0"/>
              <a:t>Posture: sit with a straight back, as comfortable as possible </a:t>
            </a:r>
            <a:br>
              <a:rPr lang="en-US" dirty="0" smtClean="0"/>
            </a:br>
            <a:r>
              <a:rPr lang="en-US" dirty="0" smtClean="0"/>
              <a:t>in the chair that you are </a:t>
            </a:r>
            <a:r>
              <a:rPr lang="en-US" dirty="0" smtClean="0"/>
              <a:t>seated</a:t>
            </a:r>
            <a:r>
              <a:rPr lang="en-US" dirty="0" smtClean="0"/>
              <a:t>, slightly tuck your chin</a:t>
            </a:r>
            <a:br>
              <a:rPr lang="en-US" dirty="0" smtClean="0"/>
            </a:br>
            <a:r>
              <a:rPr lang="en-US" dirty="0" smtClean="0"/>
              <a:t>(or cross legged if you feel comfortable)</a:t>
            </a:r>
          </a:p>
          <a:p>
            <a:pPr lvl="1"/>
            <a:r>
              <a:rPr lang="en-US" dirty="0" smtClean="0"/>
              <a:t>Mindset: keep an open mind, feel the experience</a:t>
            </a:r>
          </a:p>
          <a:p>
            <a:pPr lvl="1"/>
            <a:r>
              <a:rPr lang="en-US" dirty="0" smtClean="0"/>
              <a:t>You experience may vary each day, all is good</a:t>
            </a:r>
          </a:p>
          <a:p>
            <a:pPr lvl="1"/>
            <a:r>
              <a:rPr lang="en-US" dirty="0" smtClean="0"/>
              <a:t>Focus on the breathing</a:t>
            </a:r>
          </a:p>
          <a:p>
            <a:pPr lvl="1"/>
            <a:r>
              <a:rPr lang="en-US" dirty="0" smtClean="0"/>
              <a:t>Notice</a:t>
            </a:r>
            <a:endParaRPr lang="en-CA" dirty="0"/>
          </a:p>
          <a:p>
            <a:r>
              <a:rPr lang="en-CA" dirty="0" smtClean="0"/>
              <a:t>It </a:t>
            </a:r>
            <a:r>
              <a:rPr lang="en-CA" dirty="0"/>
              <a:t>is about feeling the way you feel, about noticing without </a:t>
            </a:r>
            <a:r>
              <a:rPr lang="en-CA" dirty="0" smtClean="0"/>
              <a:t>judging</a:t>
            </a:r>
          </a:p>
          <a:p>
            <a:pPr marL="971550" lvl="1" indent="-514350">
              <a:buFont typeface="+mj-lt"/>
              <a:buAutoNum type="arabicPeriod"/>
            </a:pPr>
            <a:r>
              <a:rPr lang="en-CA" dirty="0" smtClean="0"/>
              <a:t>have </a:t>
            </a:r>
            <a:r>
              <a:rPr lang="en-CA" dirty="0"/>
              <a:t>no expectations</a:t>
            </a:r>
          </a:p>
          <a:p>
            <a:pPr marL="971550" lvl="1" indent="-514350">
              <a:buFont typeface="+mj-lt"/>
              <a:buAutoNum type="arabicPeriod"/>
            </a:pPr>
            <a:r>
              <a:rPr lang="en-CA" dirty="0" smtClean="0"/>
              <a:t>have </a:t>
            </a:r>
            <a:r>
              <a:rPr lang="en-CA" dirty="0"/>
              <a:t>no judgement</a:t>
            </a:r>
          </a:p>
          <a:p>
            <a:pPr marL="971550" lvl="1" indent="-514350">
              <a:buFont typeface="+mj-lt"/>
              <a:buAutoNum type="arabicPeriod"/>
            </a:pPr>
            <a:r>
              <a:rPr lang="en-CA" dirty="0" smtClean="0"/>
              <a:t>have </a:t>
            </a:r>
            <a:r>
              <a:rPr lang="en-CA" dirty="0"/>
              <a:t>a beginners mind</a:t>
            </a:r>
          </a:p>
          <a:p>
            <a:pPr marL="971550" lvl="1" indent="-514350">
              <a:buFont typeface="+mj-lt"/>
              <a:buAutoNum type="arabicPeriod"/>
            </a:pPr>
            <a:r>
              <a:rPr lang="en-CA" dirty="0" smtClean="0"/>
              <a:t>be </a:t>
            </a:r>
            <a:r>
              <a:rPr lang="en-CA" dirty="0"/>
              <a:t>an observer... our minds </a:t>
            </a:r>
            <a:r>
              <a:rPr lang="en-CA" dirty="0" smtClean="0"/>
              <a:t>may be </a:t>
            </a:r>
            <a:r>
              <a:rPr lang="en-CA" dirty="0"/>
              <a:t>busy and </a:t>
            </a:r>
            <a:r>
              <a:rPr lang="en-CA" dirty="0" smtClean="0"/>
              <a:t>noisy</a:t>
            </a:r>
          </a:p>
          <a:p>
            <a:pPr marL="457200" lvl="1" indent="0">
              <a:buNone/>
            </a:pPr>
            <a:endParaRPr lang="en-CA" dirty="0"/>
          </a:p>
          <a:p>
            <a:pPr lvl="0"/>
            <a:endParaRPr lang="en-US" dirty="0" smtClean="0"/>
          </a:p>
        </p:txBody>
      </p:sp>
      <p:pic>
        <p:nvPicPr>
          <p:cNvPr id="5" name="Picture 4"/>
          <p:cNvPicPr>
            <a:picLocks noChangeAspect="1"/>
          </p:cNvPicPr>
          <p:nvPr/>
        </p:nvPicPr>
        <p:blipFill>
          <a:blip r:embed="rId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16216" y="1791832"/>
            <a:ext cx="3178565" cy="2573272"/>
          </a:xfrm>
          <a:prstGeom prst="rect">
            <a:avLst/>
          </a:prstGeom>
        </p:spPr>
      </p:pic>
    </p:spTree>
    <p:extLst>
      <p:ext uri="{BB962C8B-B14F-4D97-AF65-F5344CB8AC3E}">
        <p14:creationId xmlns:p14="http://schemas.microsoft.com/office/powerpoint/2010/main" val="3861274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635080" cy="1143000"/>
          </a:xfrm>
        </p:spPr>
        <p:txBody>
          <a:bodyPr>
            <a:noAutofit/>
          </a:bodyPr>
          <a:lstStyle/>
          <a:p>
            <a:r>
              <a:rPr lang="en-CA" sz="2800" dirty="0"/>
              <a:t>Mindful Breathing Exercise – </a:t>
            </a:r>
            <a:r>
              <a:rPr lang="en-CA" sz="2800" dirty="0" smtClean="0"/>
              <a:t>Breathing </a:t>
            </a:r>
            <a:r>
              <a:rPr lang="en-CA" sz="2000" dirty="0" smtClean="0"/>
              <a:t>(2/2)</a:t>
            </a:r>
            <a:endParaRPr lang="en-US" sz="2800" dirty="0"/>
          </a:p>
        </p:txBody>
      </p:sp>
      <p:sp>
        <p:nvSpPr>
          <p:cNvPr id="3" name="Content Placeholder 2"/>
          <p:cNvSpPr>
            <a:spLocks noGrp="1"/>
          </p:cNvSpPr>
          <p:nvPr>
            <p:ph idx="1"/>
          </p:nvPr>
        </p:nvSpPr>
        <p:spPr/>
        <p:txBody>
          <a:bodyPr>
            <a:normAutofit fontScale="85000" lnSpcReduction="20000"/>
          </a:bodyPr>
          <a:lstStyle/>
          <a:p>
            <a:r>
              <a:rPr lang="en-CA" dirty="0" smtClean="0"/>
              <a:t>Time required: 5 minutes</a:t>
            </a:r>
          </a:p>
          <a:p>
            <a:r>
              <a:rPr lang="en-CA" dirty="0" smtClean="0"/>
              <a:t>The trick is to shift from “doing” to “being”</a:t>
            </a:r>
          </a:p>
          <a:p>
            <a:r>
              <a:rPr lang="en-CA" dirty="0" smtClean="0"/>
              <a:t>Let’s start by doing the following...</a:t>
            </a:r>
          </a:p>
          <a:p>
            <a:pPr lvl="1"/>
            <a:r>
              <a:rPr lang="en-CA" dirty="0" smtClean="0"/>
              <a:t>Sit with </a:t>
            </a:r>
            <a:r>
              <a:rPr lang="en-CA" dirty="0"/>
              <a:t>a straight </a:t>
            </a:r>
            <a:r>
              <a:rPr lang="en-CA" dirty="0" smtClean="0"/>
              <a:t>position, </a:t>
            </a:r>
            <a:r>
              <a:rPr lang="en-CA" dirty="0"/>
              <a:t>as </a:t>
            </a:r>
            <a:r>
              <a:rPr lang="en-CA" dirty="0" smtClean="0"/>
              <a:t>comfortable as possible</a:t>
            </a:r>
          </a:p>
          <a:p>
            <a:pPr lvl="1"/>
            <a:r>
              <a:rPr lang="en-CA" dirty="0" smtClean="0"/>
              <a:t>It helps if you close or semi-close your eyes</a:t>
            </a:r>
          </a:p>
          <a:p>
            <a:pPr lvl="1"/>
            <a:r>
              <a:rPr lang="en-CA" dirty="0" smtClean="0"/>
              <a:t>Let’s not worry about time</a:t>
            </a:r>
          </a:p>
          <a:p>
            <a:pPr lvl="1"/>
            <a:r>
              <a:rPr lang="en-CA" dirty="0" smtClean="0"/>
              <a:t>And take a minute, only a minute...</a:t>
            </a:r>
          </a:p>
          <a:p>
            <a:pPr lvl="1"/>
            <a:r>
              <a:rPr lang="en-CA" dirty="0" smtClean="0"/>
              <a:t>To breathe, just to breathe</a:t>
            </a:r>
          </a:p>
          <a:p>
            <a:pPr lvl="1"/>
            <a:r>
              <a:rPr lang="en-CA" dirty="0" smtClean="0"/>
              <a:t>That simple</a:t>
            </a:r>
          </a:p>
          <a:p>
            <a:pPr lvl="1"/>
            <a:r>
              <a:rPr lang="en-CA" dirty="0" smtClean="0"/>
              <a:t>I’ll let you know when the time is over.</a:t>
            </a:r>
          </a:p>
          <a:p>
            <a:pPr lvl="1"/>
            <a:r>
              <a:rPr lang="en-CA" dirty="0" smtClean="0"/>
              <a:t>Just continue breathing… for one more minute</a:t>
            </a:r>
          </a:p>
        </p:txBody>
      </p:sp>
      <p:pic>
        <p:nvPicPr>
          <p:cNvPr id="1027" name="Picture 3" descr="C:\Users\Alejandro.Gonzalez\AppData\Local\Microsoft\Windows\Temporary Internet Files\Content.IE5\1BVHMIKZ\cold_by_however_improbable-d61j5pj[1].png"/>
          <p:cNvPicPr>
            <a:picLocks noChangeAspect="1" noChangeArrowheads="1"/>
          </p:cNvPicPr>
          <p:nvPr/>
        </p:nvPicPr>
        <p:blipFill>
          <a:blip r:embed="rId3">
            <a:clrChange>
              <a:clrFrom>
                <a:srgbClr val="F5F4F0"/>
              </a:clrFrom>
              <a:clrTo>
                <a:srgbClr val="F5F4F0">
                  <a:alpha val="0"/>
                </a:srgbClr>
              </a:clrTo>
            </a:clrChange>
            <a:duotone>
              <a:schemeClr val="accent3">
                <a:shade val="45000"/>
                <a:satMod val="135000"/>
              </a:schemeClr>
              <a:prstClr val="white"/>
            </a:duotone>
          </a:blip>
          <a:srcRect/>
          <a:stretch>
            <a:fillRect/>
          </a:stretch>
        </p:blipFill>
        <p:spPr bwMode="auto">
          <a:xfrm>
            <a:off x="6522616" y="0"/>
            <a:ext cx="1930400" cy="1447800"/>
          </a:xfrm>
          <a:prstGeom prst="rect">
            <a:avLst/>
          </a:prstGeom>
          <a:noFill/>
        </p:spPr>
      </p:pic>
      <p:pic>
        <p:nvPicPr>
          <p:cNvPr id="1026" name="Picture 2" descr="C:\Users\Alejandro.Gonzalez\AppData\Local\Microsoft\Windows\Temporary Internet Files\Content.IE5\SVNU93EQ\Breathe1[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flipH="1">
            <a:off x="7179201" y="641988"/>
            <a:ext cx="1964799" cy="1916424"/>
          </a:xfrm>
          <a:prstGeom prst="rect">
            <a:avLst/>
          </a:prstGeom>
          <a:noFill/>
        </p:spPr>
      </p:pic>
      <p:grpSp>
        <p:nvGrpSpPr>
          <p:cNvPr id="7" name="Group 6"/>
          <p:cNvGrpSpPr/>
          <p:nvPr/>
        </p:nvGrpSpPr>
        <p:grpSpPr>
          <a:xfrm>
            <a:off x="7668344" y="6159853"/>
            <a:ext cx="608297" cy="654519"/>
            <a:chOff x="1691680" y="5343137"/>
            <a:chExt cx="803649" cy="818086"/>
          </a:xfrm>
        </p:grpSpPr>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9" name="Oval 8"/>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958708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856761" y="5157192"/>
            <a:ext cx="3430618" cy="523220"/>
          </a:xfrm>
          <a:prstGeom prst="rect">
            <a:avLst/>
          </a:prstGeom>
        </p:spPr>
        <p:txBody>
          <a:bodyPr wrap="none">
            <a:spAutoFit/>
          </a:bodyPr>
          <a:lstStyle/>
          <a:p>
            <a:pPr algn="ctr"/>
            <a:r>
              <a:rPr lang="en-CA" sz="2800" dirty="0">
                <a:solidFill>
                  <a:srgbClr val="000000"/>
                </a:solidFill>
              </a:rPr>
              <a:t>Be Mindful, Be </a:t>
            </a:r>
            <a:r>
              <a:rPr lang="en-CA" sz="2800" dirty="0" smtClean="0">
                <a:solidFill>
                  <a:srgbClr val="000000"/>
                </a:solidFill>
              </a:rPr>
              <a:t>Happy</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86158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p>
            <a:r>
              <a:rPr lang="en-US" dirty="0">
                <a:solidFill>
                  <a:schemeClr val="accent1">
                    <a:lumMod val="75000"/>
                  </a:schemeClr>
                </a:solidFill>
              </a:rPr>
              <a:t>Mindful Change Leadership Development Program</a:t>
            </a:r>
            <a:endParaRPr lang="en-CA" dirty="0">
              <a:solidFill>
                <a:schemeClr val="accent1">
                  <a:lumMod val="75000"/>
                </a:schemeClr>
              </a:solidFill>
            </a:endParaRPr>
          </a:p>
        </p:txBody>
      </p:sp>
      <p:sp>
        <p:nvSpPr>
          <p:cNvPr id="4" name="Subtitle 2"/>
          <p:cNvSpPr>
            <a:spLocks noGrp="1"/>
          </p:cNvSpPr>
          <p:nvPr>
            <p:ph type="subTitle" idx="1"/>
          </p:nvPr>
        </p:nvSpPr>
        <p:spPr>
          <a:xfrm>
            <a:off x="1371600" y="3886200"/>
            <a:ext cx="6400800" cy="1752600"/>
          </a:xfrm>
        </p:spPr>
        <p:txBody>
          <a:bodyPr>
            <a:normAutofit/>
          </a:bodyPr>
          <a:lstStyle/>
          <a:p>
            <a:r>
              <a:rPr lang="en-US" dirty="0" smtClean="0"/>
              <a:t>Week 2 (of 8)</a:t>
            </a:r>
          </a:p>
          <a:p>
            <a:r>
              <a:rPr lang="en-US" dirty="0"/>
              <a:t>3</a:t>
            </a:r>
            <a:r>
              <a:rPr lang="en-US" dirty="0" smtClean="0"/>
              <a:t> May 2022</a:t>
            </a:r>
          </a:p>
        </p:txBody>
      </p:sp>
    </p:spTree>
    <p:extLst>
      <p:ext uri="{BB962C8B-B14F-4D97-AF65-F5344CB8AC3E}">
        <p14:creationId xmlns:p14="http://schemas.microsoft.com/office/powerpoint/2010/main" val="112135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3" name="Picture 11" descr="C:\Users\GonzalA1\AppData\Local\Microsoft\Windows\Temporary Internet Files\Content.IE5\NVPVLCXB\Double_spirale.svg[1].png"/>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6732240" y="3667"/>
            <a:ext cx="2229228" cy="23852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6275040" cy="1143000"/>
          </a:xfrm>
        </p:spPr>
        <p:txBody>
          <a:bodyPr>
            <a:noAutofit/>
          </a:bodyPr>
          <a:lstStyle/>
          <a:p>
            <a:r>
              <a:rPr lang="en-CA" sz="2800" dirty="0"/>
              <a:t>Mindful Breathing Exercise – </a:t>
            </a:r>
            <a:r>
              <a:rPr lang="en-CA" sz="2800" dirty="0" smtClean="0"/>
              <a:t>Centering</a:t>
            </a:r>
            <a:endParaRPr lang="en-US" sz="2800" dirty="0"/>
          </a:p>
        </p:txBody>
      </p:sp>
      <p:sp>
        <p:nvSpPr>
          <p:cNvPr id="3" name="Content Placeholder 2"/>
          <p:cNvSpPr>
            <a:spLocks noGrp="1"/>
          </p:cNvSpPr>
          <p:nvPr>
            <p:ph idx="1"/>
          </p:nvPr>
        </p:nvSpPr>
        <p:spPr/>
        <p:txBody>
          <a:bodyPr>
            <a:normAutofit fontScale="77500" lnSpcReduction="20000"/>
          </a:bodyPr>
          <a:lstStyle/>
          <a:p>
            <a:r>
              <a:rPr lang="en-CA" dirty="0" smtClean="0"/>
              <a:t>Time required: 2 minutes</a:t>
            </a:r>
          </a:p>
          <a:p>
            <a:r>
              <a:rPr lang="en-CA" dirty="0" smtClean="0"/>
              <a:t>The trick is to shift from “doing” to “being”</a:t>
            </a:r>
          </a:p>
          <a:p>
            <a:r>
              <a:rPr lang="en-CA" dirty="0" smtClean="0"/>
              <a:t>Let’s start by doing the following...</a:t>
            </a:r>
          </a:p>
          <a:p>
            <a:pPr lvl="1"/>
            <a:r>
              <a:rPr lang="en-CA" dirty="0" smtClean="0"/>
              <a:t>Sit with </a:t>
            </a:r>
            <a:r>
              <a:rPr lang="en-CA" dirty="0"/>
              <a:t>a straight </a:t>
            </a:r>
            <a:r>
              <a:rPr lang="en-CA" dirty="0" smtClean="0"/>
              <a:t>position, </a:t>
            </a:r>
            <a:r>
              <a:rPr lang="en-CA" dirty="0"/>
              <a:t>as </a:t>
            </a:r>
            <a:r>
              <a:rPr lang="en-CA" dirty="0" smtClean="0"/>
              <a:t>comfortable as possible</a:t>
            </a:r>
          </a:p>
          <a:p>
            <a:pPr lvl="1"/>
            <a:r>
              <a:rPr lang="en-CA" dirty="0" smtClean="0"/>
              <a:t>It helps if you close or semi-close your eyes</a:t>
            </a:r>
          </a:p>
          <a:p>
            <a:pPr lvl="1"/>
            <a:r>
              <a:rPr lang="en-CA" dirty="0" smtClean="0"/>
              <a:t>Let’s not worry about time</a:t>
            </a:r>
          </a:p>
          <a:p>
            <a:pPr lvl="1"/>
            <a:r>
              <a:rPr lang="en-CA" dirty="0" smtClean="0"/>
              <a:t>And take a minute, only a minute...</a:t>
            </a:r>
          </a:p>
          <a:p>
            <a:pPr lvl="1"/>
            <a:r>
              <a:rPr lang="en-CA" dirty="0" smtClean="0"/>
              <a:t>To breathe, just to breathe</a:t>
            </a:r>
          </a:p>
          <a:p>
            <a:pPr lvl="1"/>
            <a:r>
              <a:rPr lang="en-CA" dirty="0" smtClean="0"/>
              <a:t>That simple</a:t>
            </a:r>
          </a:p>
          <a:p>
            <a:pPr lvl="1"/>
            <a:r>
              <a:rPr lang="en-CA" dirty="0" smtClean="0"/>
              <a:t>I’ll let you know when the time is over.</a:t>
            </a:r>
          </a:p>
          <a:p>
            <a:pPr lvl="1"/>
            <a:r>
              <a:rPr lang="en-CA" dirty="0" smtClean="0"/>
              <a:t>Just continue breathing</a:t>
            </a:r>
          </a:p>
          <a:p>
            <a:r>
              <a:rPr lang="en-CA" dirty="0" smtClean="0"/>
              <a:t>We’ll do a short debrief of what you noticed </a:t>
            </a:r>
          </a:p>
        </p:txBody>
      </p:sp>
      <p:pic>
        <p:nvPicPr>
          <p:cNvPr id="3078" name="Picture 6" descr="C:\Users\GonzalA1\AppData\Local\Microsoft\Windows\Temporary Internet Files\Content.IE5\NVPVLCXB\blockpage[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2240" y="116631"/>
            <a:ext cx="2165716" cy="2127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4402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Debrief from last </a:t>
            </a:r>
            <a:r>
              <a:rPr lang="en-US" dirty="0" smtClean="0"/>
              <a:t>week</a:t>
            </a:r>
            <a:r>
              <a:rPr lang="en-US" sz="3600" dirty="0" smtClean="0"/>
              <a:t> (1)</a:t>
            </a:r>
            <a:endParaRPr lang="en-US" dirty="0"/>
          </a:p>
        </p:txBody>
      </p:sp>
      <p:sp>
        <p:nvSpPr>
          <p:cNvPr id="3" name="Content Placeholder 2"/>
          <p:cNvSpPr>
            <a:spLocks noGrp="1"/>
          </p:cNvSpPr>
          <p:nvPr>
            <p:ph idx="1"/>
          </p:nvPr>
        </p:nvSpPr>
        <p:spPr>
          <a:xfrm>
            <a:off x="662460" y="1660136"/>
            <a:ext cx="6692887" cy="3164224"/>
          </a:xfrm>
        </p:spPr>
        <p:txBody>
          <a:bodyPr>
            <a:normAutofit/>
          </a:bodyPr>
          <a:lstStyle/>
          <a:p>
            <a:pPr marL="0" lvl="0" indent="0">
              <a:buNone/>
            </a:pPr>
            <a:r>
              <a:rPr lang="en-US" dirty="0" smtClean="0"/>
              <a:t>Any </a:t>
            </a:r>
            <a:r>
              <a:rPr lang="en-US" b="1" i="1" dirty="0" smtClean="0"/>
              <a:t>Insights</a:t>
            </a:r>
            <a:r>
              <a:rPr lang="en-US" dirty="0" smtClean="0"/>
              <a:t> you’d like to share</a:t>
            </a:r>
          </a:p>
          <a:p>
            <a:pPr marL="0" lvl="0" indent="0">
              <a:buNone/>
            </a:pPr>
            <a:endParaRPr lang="en-US" sz="2000" dirty="0" smtClean="0"/>
          </a:p>
          <a:p>
            <a:pPr lvl="0"/>
            <a:r>
              <a:rPr lang="en-US" dirty="0" smtClean="0"/>
              <a:t>Your </a:t>
            </a:r>
            <a:r>
              <a:rPr lang="en-CA" b="1" i="1" dirty="0" smtClean="0">
                <a:latin typeface="Bradley Hand ITC" panose="03070402050302030203" pitchFamily="66" charset="0"/>
              </a:rPr>
              <a:t>Buddy </a:t>
            </a:r>
            <a:r>
              <a:rPr lang="en-CA" b="1" i="1" dirty="0" err="1" smtClean="0">
                <a:latin typeface="Bradley Hand ITC" panose="03070402050302030203" pitchFamily="66" charset="0"/>
              </a:rPr>
              <a:t>Sytem</a:t>
            </a:r>
            <a:endParaRPr lang="en-US" dirty="0" smtClean="0"/>
          </a:p>
          <a:p>
            <a:pPr lvl="0"/>
            <a:endParaRPr lang="en-US" dirty="0"/>
          </a:p>
          <a:p>
            <a:pPr lvl="0"/>
            <a:r>
              <a:rPr lang="en-US" dirty="0"/>
              <a:t>Your </a:t>
            </a:r>
            <a:r>
              <a:rPr lang="en-US" dirty="0" smtClean="0"/>
              <a:t>practice</a:t>
            </a:r>
          </a:p>
        </p:txBody>
      </p:sp>
      <p:pic>
        <p:nvPicPr>
          <p:cNvPr id="2050" name="Picture 2" descr="C:\Users\GonzalA1\AppData\Local\Microsoft\Windows\Temporary Internet Files\Content.IE5\QDHZ6E8K\1460057_573588012711115_1036798740_n[1].jpg"/>
          <p:cNvPicPr>
            <a:picLocks noChangeAspect="1" noChangeArrowheads="1"/>
          </p:cNvPicPr>
          <p:nvPr/>
        </p:nvPicPr>
        <p:blipFill>
          <a:blip r:embed="rId3">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5593683" y="4178374"/>
            <a:ext cx="2718735" cy="289715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GonzalA1\AppData\Local\Microsoft\Windows\Temporary Internet Files\Content.IE5\3XXIV14Y\1[1].jpg"/>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620240" y="188640"/>
            <a:ext cx="1950720" cy="18897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745437">
            <a:off x="4468530" y="2208465"/>
            <a:ext cx="1172680" cy="1209033"/>
          </a:xfrm>
          <a:prstGeom prst="rect">
            <a:avLst/>
          </a:prstGeom>
        </p:spPr>
      </p:pic>
      <p:grpSp>
        <p:nvGrpSpPr>
          <p:cNvPr id="12" name="Group 11"/>
          <p:cNvGrpSpPr/>
          <p:nvPr/>
        </p:nvGrpSpPr>
        <p:grpSpPr>
          <a:xfrm>
            <a:off x="4608940" y="3513818"/>
            <a:ext cx="766043" cy="910869"/>
            <a:chOff x="6542261" y="506769"/>
            <a:chExt cx="523699" cy="570787"/>
          </a:xfrm>
        </p:grpSpPr>
        <p:pic>
          <p:nvPicPr>
            <p:cNvPr id="13" name="Picture 12"/>
            <p:cNvPicPr>
              <a:picLocks noChangeAspect="1"/>
            </p:cNvPicPr>
            <p:nvPr/>
          </p:nvPicPr>
          <p:blipFill>
            <a:blip r:embed="rId6">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14" name="Picture 13"/>
            <p:cNvPicPr>
              <a:picLocks noChangeAspect="1"/>
            </p:cNvPicPr>
            <p:nvPr/>
          </p:nvPicPr>
          <p:blipFill>
            <a:blip r:embed="rId7">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a14:imgLayer r:embed="rId8">
                      <a14:imgEffect>
                        <a14:saturation sat="300000"/>
                      </a14:imgEffect>
                    </a14:imgLayer>
                  </a14:imgProps>
                </a:ext>
              </a:extLst>
            </a:blip>
            <a:stretch>
              <a:fillRect/>
            </a:stretch>
          </p:blipFill>
          <p:spPr>
            <a:xfrm>
              <a:off x="6626827" y="506769"/>
              <a:ext cx="439133" cy="538540"/>
            </a:xfrm>
            <a:prstGeom prst="rect">
              <a:avLst/>
            </a:prstGeom>
          </p:spPr>
        </p:pic>
      </p:grpSp>
      <p:pic>
        <p:nvPicPr>
          <p:cNvPr id="15" name="Picture 14"/>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593303" y="3586901"/>
            <a:ext cx="831200" cy="764704"/>
          </a:xfrm>
          <a:prstGeom prst="rect">
            <a:avLst/>
          </a:prstGeom>
        </p:spPr>
      </p:pic>
      <p:grpSp>
        <p:nvGrpSpPr>
          <p:cNvPr id="16" name="Group 15"/>
          <p:cNvGrpSpPr/>
          <p:nvPr/>
        </p:nvGrpSpPr>
        <p:grpSpPr>
          <a:xfrm>
            <a:off x="6003366" y="2655660"/>
            <a:ext cx="1165137" cy="1313968"/>
            <a:chOff x="1646186" y="5099238"/>
            <a:chExt cx="934423" cy="1061985"/>
          </a:xfrm>
        </p:grpSpPr>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8" name="Oval 17"/>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646186" y="5099238"/>
              <a:ext cx="934423" cy="369332"/>
            </a:xfrm>
            <a:prstGeom prst="rect">
              <a:avLst/>
            </a:prstGeom>
            <a:noFill/>
          </p:spPr>
          <p:txBody>
            <a:bodyPr wrap="none" rtlCol="0">
              <a:spAutoFit/>
            </a:bodyPr>
            <a:lstStyle/>
            <a:p>
              <a:r>
                <a:rPr lang="en-CA" dirty="0"/>
                <a:t>Debrief </a:t>
              </a:r>
              <a:endParaRPr lang="en-CA" dirty="0">
                <a:solidFill>
                  <a:schemeClr val="accent3">
                    <a:lumMod val="75000"/>
                  </a:schemeClr>
                </a:solidFill>
              </a:endParaRPr>
            </a:p>
          </p:txBody>
        </p:sp>
      </p:grpSp>
      <p:sp>
        <p:nvSpPr>
          <p:cNvPr id="4" name="Right Brace 3"/>
          <p:cNvSpPr/>
          <p:nvPr/>
        </p:nvSpPr>
        <p:spPr>
          <a:xfrm>
            <a:off x="5346322" y="2208117"/>
            <a:ext cx="755251" cy="235181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Content Placeholder 2"/>
          <p:cNvSpPr txBox="1">
            <a:spLocks/>
          </p:cNvSpPr>
          <p:nvPr/>
        </p:nvSpPr>
        <p:spPr>
          <a:xfrm>
            <a:off x="662460" y="4856202"/>
            <a:ext cx="6692887" cy="8414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Any outstanding issues?</a:t>
            </a:r>
            <a:endParaRPr lang="en-US" dirty="0"/>
          </a:p>
        </p:txBody>
      </p:sp>
      <p:pic>
        <p:nvPicPr>
          <p:cNvPr id="22" name="Picture 4" descr="http://tse1.mm.bing.net/th?&amp;id=OIP.M5a32b83e321008b02071facfcf5bb17co0&amp;w=173&amp;h=85&amp;c=0&amp;pid=1.9&amp;rs=0&amp;p=0&amp;r=0">
            <a:hlinkClick r:id="rId11" tooltip="View image details"/>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11760" y="6225531"/>
            <a:ext cx="993623" cy="488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987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par>
                                <p:cTn id="36" presetID="10" presetClass="entr" presetSubtype="0" fill="hold" nodeType="withEffect">
                                  <p:stCondLst>
                                    <p:cond delay="0"/>
                                  </p:stCondLst>
                                  <p:childTnLst>
                                    <p:set>
                                      <p:cBhvr>
                                        <p:cTn id="37" dur="1" fill="hold">
                                          <p:stCondLst>
                                            <p:cond delay="0"/>
                                          </p:stCondLst>
                                        </p:cTn>
                                        <p:tgtEl>
                                          <p:spTgt spid="2050"/>
                                        </p:tgtEl>
                                        <p:attrNameLst>
                                          <p:attrName>style.visibility</p:attrName>
                                        </p:attrNameLst>
                                      </p:cBhvr>
                                      <p:to>
                                        <p:strVal val="visible"/>
                                      </p:to>
                                    </p:set>
                                    <p:animEffect transition="in" filter="fade">
                                      <p:cBhvr>
                                        <p:cTn id="38"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 uri="{28A0092B-C50C-407E-A947-70E740481C1C}">
                <a14:useLocalDpi xmlns:a14="http://schemas.microsoft.com/office/drawing/2010/main" val="0"/>
              </a:ext>
            </a:extLst>
          </a:blip>
          <a:stretch>
            <a:fillRect/>
          </a:stretch>
        </p:blipFill>
        <p:spPr>
          <a:xfrm rot="1600127">
            <a:off x="6337634" y="966071"/>
            <a:ext cx="2495990" cy="2683659"/>
          </a:xfrm>
          <a:prstGeom prst="rect">
            <a:avLst/>
          </a:prstGeom>
        </p:spPr>
      </p:pic>
      <p:sp>
        <p:nvSpPr>
          <p:cNvPr id="2" name="Title 1"/>
          <p:cNvSpPr>
            <a:spLocks noGrp="1"/>
          </p:cNvSpPr>
          <p:nvPr>
            <p:ph type="title"/>
          </p:nvPr>
        </p:nvSpPr>
        <p:spPr/>
        <p:txBody>
          <a:bodyPr>
            <a:normAutofit fontScale="90000"/>
          </a:bodyPr>
          <a:lstStyle/>
          <a:p>
            <a:r>
              <a:rPr lang="en-CA" dirty="0" smtClean="0"/>
              <a:t>Agenda – </a:t>
            </a:r>
            <a:r>
              <a:rPr lang="en-US" dirty="0" smtClean="0"/>
              <a:t>week 2: </a:t>
            </a:r>
            <a:r>
              <a:rPr lang="en-CA" dirty="0" smtClean="0"/>
              <a:t>The </a:t>
            </a:r>
            <a:r>
              <a:rPr lang="en-CA" dirty="0"/>
              <a:t>brain </a:t>
            </a:r>
            <a:r>
              <a:rPr lang="en-US" dirty="0"/>
              <a:t> (</a:t>
            </a:r>
            <a:r>
              <a:rPr lang="en-CA" dirty="0"/>
              <a:t>focus, clarity</a:t>
            </a:r>
            <a:r>
              <a:rPr lang="en-US" dirty="0"/>
              <a:t>)</a:t>
            </a:r>
          </a:p>
        </p:txBody>
      </p:sp>
      <p:sp>
        <p:nvSpPr>
          <p:cNvPr id="3" name="Content Placeholder 2"/>
          <p:cNvSpPr>
            <a:spLocks noGrp="1"/>
          </p:cNvSpPr>
          <p:nvPr>
            <p:ph idx="1"/>
          </p:nvPr>
        </p:nvSpPr>
        <p:spPr/>
        <p:txBody>
          <a:bodyPr>
            <a:normAutofit lnSpcReduction="10000"/>
          </a:bodyPr>
          <a:lstStyle/>
          <a:p>
            <a:pPr lvl="0"/>
            <a:r>
              <a:rPr lang="en-US" dirty="0">
                <a:solidFill>
                  <a:schemeClr val="bg1">
                    <a:lumMod val="50000"/>
                  </a:schemeClr>
                </a:solidFill>
              </a:rPr>
              <a:t>Breathing exercise – 2 </a:t>
            </a:r>
            <a:r>
              <a:rPr lang="en-US" dirty="0" smtClean="0">
                <a:solidFill>
                  <a:schemeClr val="bg1">
                    <a:lumMod val="50000"/>
                  </a:schemeClr>
                </a:solidFill>
              </a:rPr>
              <a:t>minutes</a:t>
            </a:r>
          </a:p>
          <a:p>
            <a:pPr lvl="0"/>
            <a:r>
              <a:rPr lang="en-US" dirty="0" smtClean="0">
                <a:solidFill>
                  <a:schemeClr val="bg1">
                    <a:lumMod val="50000"/>
                  </a:schemeClr>
                </a:solidFill>
              </a:rPr>
              <a:t>From last week’s Comments</a:t>
            </a:r>
          </a:p>
          <a:p>
            <a:pPr lvl="0"/>
            <a:r>
              <a:rPr lang="en-US" dirty="0" smtClean="0">
                <a:solidFill>
                  <a:schemeClr val="bg1">
                    <a:lumMod val="50000"/>
                  </a:schemeClr>
                </a:solidFill>
              </a:rPr>
              <a:t>Debrief </a:t>
            </a:r>
            <a:r>
              <a:rPr lang="en-US" dirty="0" smtClean="0">
                <a:solidFill>
                  <a:schemeClr val="bg1">
                    <a:lumMod val="50000"/>
                  </a:schemeClr>
                </a:solidFill>
              </a:rPr>
              <a:t>from last week</a:t>
            </a:r>
          </a:p>
          <a:p>
            <a:r>
              <a:rPr lang="en-US" dirty="0" smtClean="0"/>
              <a:t>Today’s session goals</a:t>
            </a:r>
            <a:endParaRPr lang="en-CA" sz="2800" dirty="0"/>
          </a:p>
          <a:p>
            <a:pPr lvl="0"/>
            <a:r>
              <a:rPr lang="en-US" dirty="0" smtClean="0"/>
              <a:t>What </a:t>
            </a:r>
            <a:r>
              <a:rPr lang="en-US" dirty="0"/>
              <a:t>happens in the </a:t>
            </a:r>
            <a:r>
              <a:rPr lang="en-US" dirty="0" smtClean="0"/>
              <a:t>brain - neuroplasticity</a:t>
            </a:r>
            <a:endParaRPr lang="en-CA" sz="2800" dirty="0"/>
          </a:p>
          <a:p>
            <a:pPr lvl="0"/>
            <a:r>
              <a:rPr lang="fr-CA" dirty="0" smtClean="0"/>
              <a:t>MCL &amp; </a:t>
            </a:r>
            <a:r>
              <a:rPr lang="en-US" dirty="0" smtClean="0"/>
              <a:t>The </a:t>
            </a:r>
            <a:r>
              <a:rPr lang="en-US" dirty="0"/>
              <a:t>Key Leadership Competencies</a:t>
            </a:r>
          </a:p>
          <a:p>
            <a:pPr lvl="0"/>
            <a:r>
              <a:rPr lang="en-US" dirty="0" smtClean="0"/>
              <a:t>Your </a:t>
            </a:r>
            <a:r>
              <a:rPr lang="en-US" dirty="0"/>
              <a:t>turn for the </a:t>
            </a:r>
            <a:r>
              <a:rPr lang="en-US" dirty="0" smtClean="0"/>
              <a:t>week</a:t>
            </a:r>
          </a:p>
          <a:p>
            <a:r>
              <a:rPr lang="en-US" dirty="0"/>
              <a:t>Practice: </a:t>
            </a:r>
            <a:r>
              <a:rPr lang="en-US" dirty="0" smtClean="0"/>
              <a:t>Breathing </a:t>
            </a:r>
            <a:r>
              <a:rPr lang="en-US" dirty="0" err="1" smtClean="0"/>
              <a:t>excercise</a:t>
            </a:r>
            <a:endParaRPr lang="en-CA" sz="2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48936">
            <a:off x="6458674" y="1841987"/>
            <a:ext cx="2438400" cy="2105025"/>
          </a:xfrm>
          <a:prstGeom prst="rect">
            <a:avLst/>
          </a:prstGeom>
        </p:spPr>
      </p:pic>
      <p:sp>
        <p:nvSpPr>
          <p:cNvPr id="2" name="Title 1"/>
          <p:cNvSpPr>
            <a:spLocks noGrp="1"/>
          </p:cNvSpPr>
          <p:nvPr>
            <p:ph type="title"/>
          </p:nvPr>
        </p:nvSpPr>
        <p:spPr/>
        <p:txBody>
          <a:bodyPr>
            <a:noAutofit/>
          </a:bodyPr>
          <a:lstStyle/>
          <a:p>
            <a:r>
              <a:rPr lang="en-CA" sz="3200" dirty="0" smtClean="0"/>
              <a:t>Today’s Intentions: </a:t>
            </a:r>
            <a:r>
              <a:rPr lang="en-CA" sz="3200" dirty="0"/>
              <a:t>Clarity and Focus </a:t>
            </a:r>
            <a:endParaRPr lang="en-US" sz="3200" dirty="0"/>
          </a:p>
        </p:txBody>
      </p:sp>
      <p:sp>
        <p:nvSpPr>
          <p:cNvPr id="3" name="Content Placeholder 2"/>
          <p:cNvSpPr>
            <a:spLocks noGrp="1"/>
          </p:cNvSpPr>
          <p:nvPr>
            <p:ph idx="1"/>
          </p:nvPr>
        </p:nvSpPr>
        <p:spPr/>
        <p:txBody>
          <a:bodyPr>
            <a:normAutofit/>
          </a:bodyPr>
          <a:lstStyle/>
          <a:p>
            <a:pPr>
              <a:spcBef>
                <a:spcPts val="1800"/>
              </a:spcBef>
            </a:pPr>
            <a:r>
              <a:rPr lang="en-US" dirty="0" smtClean="0"/>
              <a:t>Two of the skills that a Mindful Leader shows are </a:t>
            </a:r>
            <a:r>
              <a:rPr lang="en-US" dirty="0"/>
              <a:t>Clarity and Focus </a:t>
            </a:r>
            <a:endParaRPr lang="en-US" dirty="0" smtClean="0"/>
          </a:p>
          <a:p>
            <a:pPr>
              <a:spcBef>
                <a:spcPts val="1800"/>
              </a:spcBef>
            </a:pPr>
            <a:r>
              <a:rPr lang="en-US" dirty="0" smtClean="0"/>
              <a:t>Today, we’ll practice </a:t>
            </a:r>
          </a:p>
          <a:p>
            <a:pPr lvl="1">
              <a:spcBef>
                <a:spcPts val="1800"/>
              </a:spcBef>
            </a:pPr>
            <a:r>
              <a:rPr lang="en-US" dirty="0" smtClean="0"/>
              <a:t>Clarity by understanding what happens in the brain – neuroplasticity</a:t>
            </a:r>
          </a:p>
          <a:p>
            <a:pPr lvl="1">
              <a:spcBef>
                <a:spcPts val="1800"/>
              </a:spcBef>
            </a:pPr>
            <a:r>
              <a:rPr lang="en-US" dirty="0" smtClean="0"/>
              <a:t>Introduce Mindful Leadership concepts</a:t>
            </a:r>
          </a:p>
          <a:p>
            <a:pPr lvl="1">
              <a:spcBef>
                <a:spcPts val="1800"/>
              </a:spcBef>
            </a:pPr>
            <a:r>
              <a:rPr lang="en-US" dirty="0" smtClean="0"/>
              <a:t>Focus </a:t>
            </a:r>
            <a:r>
              <a:rPr lang="en-US" dirty="0"/>
              <a:t>by doing </a:t>
            </a:r>
            <a:r>
              <a:rPr lang="en-US" dirty="0" smtClean="0"/>
              <a:t>Mindful Breathing</a:t>
            </a:r>
            <a:endParaRPr lang="en-US" dirty="0"/>
          </a:p>
        </p:txBody>
      </p:sp>
    </p:spTree>
    <p:extLst>
      <p:ext uri="{BB962C8B-B14F-4D97-AF65-F5344CB8AC3E}">
        <p14:creationId xmlns:p14="http://schemas.microsoft.com/office/powerpoint/2010/main" val="3414888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419771"/>
            <a:ext cx="2962672" cy="2290266"/>
          </a:xfrm>
        </p:spPr>
        <p:txBody>
          <a:bodyPr>
            <a:noAutofit/>
          </a:bodyPr>
          <a:lstStyle/>
          <a:p>
            <a:r>
              <a:rPr lang="en-US" sz="3600" dirty="0" smtClean="0"/>
              <a:t>“What </a:t>
            </a:r>
            <a:r>
              <a:rPr lang="en-US" sz="3600" dirty="0"/>
              <a:t>Happened to You</a:t>
            </a:r>
            <a:r>
              <a:rPr lang="en-US" sz="3600" dirty="0" smtClean="0"/>
              <a:t>?...”</a:t>
            </a:r>
            <a:endParaRPr lang="en-US" sz="3600" dirty="0"/>
          </a:p>
        </p:txBody>
      </p:sp>
      <p:pic>
        <p:nvPicPr>
          <p:cNvPr id="6" name="Content Placeholder 5"/>
          <p:cNvPicPr>
            <a:picLocks noGrp="1" noChangeAspect="1"/>
          </p:cNvPicPr>
          <p:nvPr>
            <p:ph idx="1"/>
          </p:nvPr>
        </p:nvPicPr>
        <p:blipFill>
          <a:blip r:embed="rId3"/>
          <a:stretch>
            <a:fillRect/>
          </a:stretch>
        </p:blipFill>
        <p:spPr>
          <a:xfrm>
            <a:off x="3851920" y="216271"/>
            <a:ext cx="5133363" cy="6069977"/>
          </a:xfrm>
          <a:prstGeom prst="rect">
            <a:avLst/>
          </a:prstGeom>
        </p:spPr>
      </p:pic>
      <p:sp>
        <p:nvSpPr>
          <p:cNvPr id="7" name="Rectangle 6"/>
          <p:cNvSpPr/>
          <p:nvPr/>
        </p:nvSpPr>
        <p:spPr>
          <a:xfrm>
            <a:off x="755576" y="6314384"/>
            <a:ext cx="6984776" cy="523220"/>
          </a:xfrm>
          <a:prstGeom prst="rect">
            <a:avLst/>
          </a:prstGeom>
        </p:spPr>
        <p:txBody>
          <a:bodyPr wrap="square">
            <a:spAutoFit/>
          </a:bodyPr>
          <a:lstStyle/>
          <a:p>
            <a:r>
              <a:rPr lang="en-US" sz="1400" dirty="0">
                <a:hlinkClick r:id="rId4"/>
              </a:rPr>
              <a:t>https://www.amazon.ca/What-Happened-You-Understanding-Resilience/dp/1250223180</a:t>
            </a:r>
            <a:r>
              <a:rPr lang="en-US" sz="1400" dirty="0" smtClean="0">
                <a:hlinkClick r:id="rId4"/>
              </a:rPr>
              <a:t>/</a:t>
            </a:r>
            <a:endParaRPr lang="en-US" sz="1400" dirty="0" smtClean="0"/>
          </a:p>
          <a:p>
            <a:r>
              <a:rPr lang="en-US" sz="1400" dirty="0">
                <a:hlinkClick r:id="rId5"/>
              </a:rPr>
              <a:t>https://</a:t>
            </a:r>
            <a:r>
              <a:rPr lang="en-US" sz="1400" dirty="0" smtClean="0">
                <a:hlinkClick r:id="rId5"/>
              </a:rPr>
              <a:t>www.youtube.com/watch?v=JlS8ApNBtuU&amp;t=7s</a:t>
            </a:r>
            <a:r>
              <a:rPr lang="en-US" sz="1400" dirty="0" smtClean="0"/>
              <a:t> </a:t>
            </a:r>
            <a:endParaRPr lang="en-US" sz="1400" dirty="0"/>
          </a:p>
        </p:txBody>
      </p:sp>
    </p:spTree>
    <p:extLst>
      <p:ext uri="{BB962C8B-B14F-4D97-AF65-F5344CB8AC3E}">
        <p14:creationId xmlns:p14="http://schemas.microsoft.com/office/powerpoint/2010/main" val="10740615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b="15185"/>
          <a:stretch/>
        </p:blipFill>
        <p:spPr>
          <a:xfrm>
            <a:off x="1156440" y="1141059"/>
            <a:ext cx="6780952" cy="5024245"/>
          </a:xfrm>
          <a:prstGeom prst="rect">
            <a:avLst/>
          </a:prstGeom>
        </p:spPr>
      </p:pic>
      <p:pic>
        <p:nvPicPr>
          <p:cNvPr id="3" name="Picture 2"/>
          <p:cNvPicPr>
            <a:picLocks noChangeAspect="1"/>
          </p:cNvPicPr>
          <p:nvPr/>
        </p:nvPicPr>
        <p:blipFill rotWithShape="1">
          <a:blip r:embed="rId4">
            <a:clrChange>
              <a:clrFrom>
                <a:srgbClr val="FFFFFF"/>
              </a:clrFrom>
              <a:clrTo>
                <a:srgbClr val="FFFFFF">
                  <a:alpha val="0"/>
                </a:srgbClr>
              </a:clrTo>
            </a:clrChange>
          </a:blip>
          <a:srcRect b="13808"/>
          <a:stretch/>
        </p:blipFill>
        <p:spPr>
          <a:xfrm>
            <a:off x="1150340" y="1131483"/>
            <a:ext cx="6780952" cy="5105830"/>
          </a:xfrm>
          <a:prstGeom prst="rect">
            <a:avLst/>
          </a:prstGeom>
        </p:spPr>
      </p:pic>
      <p:pic>
        <p:nvPicPr>
          <p:cNvPr id="5" name="Picture 4"/>
          <p:cNvPicPr>
            <a:picLocks noChangeAspect="1"/>
          </p:cNvPicPr>
          <p:nvPr/>
        </p:nvPicPr>
        <p:blipFill rotWithShape="1">
          <a:blip r:embed="rId5">
            <a:clrChange>
              <a:clrFrom>
                <a:srgbClr val="FFFFFF"/>
              </a:clrFrom>
              <a:clrTo>
                <a:srgbClr val="FFFFFF">
                  <a:alpha val="0"/>
                </a:srgbClr>
              </a:clrTo>
            </a:clrChange>
          </a:blip>
          <a:srcRect b="7662"/>
          <a:stretch/>
        </p:blipFill>
        <p:spPr>
          <a:xfrm>
            <a:off x="1156440" y="1141060"/>
            <a:ext cx="6780952" cy="5469948"/>
          </a:xfrm>
          <a:prstGeom prst="rect">
            <a:avLst/>
          </a:prstGeom>
        </p:spPr>
      </p:pic>
      <p:pic>
        <p:nvPicPr>
          <p:cNvPr id="6" name="Picture 5"/>
          <p:cNvPicPr>
            <a:picLocks noChangeAspect="1"/>
          </p:cNvPicPr>
          <p:nvPr/>
        </p:nvPicPr>
        <p:blipFill rotWithShape="1">
          <a:blip r:embed="rId6">
            <a:clrChange>
              <a:clrFrom>
                <a:srgbClr val="FFFFFF"/>
              </a:clrFrom>
              <a:clrTo>
                <a:srgbClr val="FFFFFF">
                  <a:alpha val="0"/>
                </a:srgbClr>
              </a:clrTo>
            </a:clrChange>
          </a:blip>
          <a:srcRect t="4669" b="14773"/>
          <a:stretch/>
        </p:blipFill>
        <p:spPr>
          <a:xfrm>
            <a:off x="1156440" y="1417638"/>
            <a:ext cx="6780952" cy="4772074"/>
          </a:xfrm>
          <a:prstGeom prst="rect">
            <a:avLst/>
          </a:prstGeom>
        </p:spPr>
      </p:pic>
      <p:sp>
        <p:nvSpPr>
          <p:cNvPr id="14" name="TextBox 13"/>
          <p:cNvSpPr txBox="1"/>
          <p:nvPr/>
        </p:nvSpPr>
        <p:spPr>
          <a:xfrm>
            <a:off x="1125256" y="4816060"/>
            <a:ext cx="2983512" cy="923330"/>
          </a:xfrm>
          <a:prstGeom prst="rect">
            <a:avLst/>
          </a:prstGeom>
          <a:noFill/>
        </p:spPr>
        <p:txBody>
          <a:bodyPr wrap="square" rtlCol="0">
            <a:spAutoFit/>
          </a:bodyPr>
          <a:lstStyle/>
          <a:p>
            <a:r>
              <a:rPr lang="en-CA" dirty="0" smtClean="0"/>
              <a:t>Natural dangers </a:t>
            </a:r>
          </a:p>
          <a:p>
            <a:pPr algn="ctr"/>
            <a:r>
              <a:rPr lang="en-CA" dirty="0" smtClean="0">
                <a:sym typeface="Wingdings" panose="05000000000000000000" pitchFamily="2" charset="2"/>
              </a:rPr>
              <a:t> turned  into</a:t>
            </a:r>
          </a:p>
          <a:p>
            <a:pPr algn="r"/>
            <a:r>
              <a:rPr lang="en-CA" dirty="0" smtClean="0">
                <a:sym typeface="Wingdings" panose="05000000000000000000" pitchFamily="2" charset="2"/>
              </a:rPr>
              <a:t>Day to day over stimulus</a:t>
            </a:r>
            <a:endParaRPr lang="en-CA" dirty="0"/>
          </a:p>
        </p:txBody>
      </p:sp>
      <p:sp>
        <p:nvSpPr>
          <p:cNvPr id="19" name="TextBox 18"/>
          <p:cNvSpPr txBox="1"/>
          <p:nvPr/>
        </p:nvSpPr>
        <p:spPr>
          <a:xfrm>
            <a:off x="2321452" y="3573016"/>
            <a:ext cx="1098420" cy="1200329"/>
          </a:xfrm>
          <a:prstGeom prst="rect">
            <a:avLst/>
          </a:prstGeom>
          <a:noFill/>
        </p:spPr>
        <p:txBody>
          <a:bodyPr wrap="square" rtlCol="0">
            <a:spAutoFit/>
          </a:bodyPr>
          <a:lstStyle/>
          <a:p>
            <a:r>
              <a:rPr lang="en-CA" dirty="0" smtClean="0"/>
              <a:t>Work</a:t>
            </a:r>
          </a:p>
          <a:p>
            <a:r>
              <a:rPr lang="en-CA" dirty="0" smtClean="0"/>
              <a:t>Family</a:t>
            </a:r>
          </a:p>
          <a:p>
            <a:r>
              <a:rPr lang="en-CA" dirty="0" smtClean="0"/>
              <a:t>Stress</a:t>
            </a:r>
          </a:p>
          <a:p>
            <a:r>
              <a:rPr lang="en-CA" dirty="0" smtClean="0"/>
              <a:t>Media </a:t>
            </a:r>
            <a:endParaRPr lang="en-CA" dirty="0"/>
          </a:p>
        </p:txBody>
      </p:sp>
      <p:pic>
        <p:nvPicPr>
          <p:cNvPr id="18" name="Picture 17"/>
          <p:cNvPicPr>
            <a:picLocks noChangeAspect="1"/>
          </p:cNvPicPr>
          <p:nvPr/>
        </p:nvPicPr>
        <p:blipFill rotWithShape="1">
          <a:blip r:embed="rId3"/>
          <a:srcRect t="7029" b="14498"/>
          <a:stretch/>
        </p:blipFill>
        <p:spPr>
          <a:xfrm>
            <a:off x="1175424" y="1541128"/>
            <a:ext cx="6780952" cy="4648583"/>
          </a:xfrm>
          <a:prstGeom prst="rect">
            <a:avLst/>
          </a:prstGeom>
        </p:spPr>
      </p:pic>
      <p:pic>
        <p:nvPicPr>
          <p:cNvPr id="1026" name="Picture 2" descr="C:\Users\GonzalA1\AppData\Local\Microsoft\Windows\Temporary Internet Files\Content.IE5\QDHZ6E8K\cerebro-pesas[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13898" y="2276871"/>
            <a:ext cx="2541941" cy="203135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rot="20682408">
            <a:off x="3442396" y="1402629"/>
            <a:ext cx="1098420" cy="646331"/>
          </a:xfrm>
          <a:prstGeom prst="rect">
            <a:avLst/>
          </a:prstGeom>
          <a:noFill/>
        </p:spPr>
        <p:txBody>
          <a:bodyPr wrap="square" rtlCol="0">
            <a:spAutoFit/>
          </a:bodyPr>
          <a:lstStyle/>
          <a:p>
            <a:r>
              <a:rPr lang="en-CA" dirty="0" smtClean="0"/>
              <a:t>Decision making</a:t>
            </a:r>
            <a:endParaRPr lang="en-CA" dirty="0"/>
          </a:p>
        </p:txBody>
      </p:sp>
      <p:sp>
        <p:nvSpPr>
          <p:cNvPr id="11" name="TextBox 10"/>
          <p:cNvSpPr txBox="1"/>
          <p:nvPr/>
        </p:nvSpPr>
        <p:spPr>
          <a:xfrm>
            <a:off x="4864346" y="1541128"/>
            <a:ext cx="1098420" cy="369332"/>
          </a:xfrm>
          <a:prstGeom prst="rect">
            <a:avLst/>
          </a:prstGeom>
          <a:noFill/>
        </p:spPr>
        <p:txBody>
          <a:bodyPr wrap="square" rtlCol="0">
            <a:spAutoFit/>
          </a:bodyPr>
          <a:lstStyle/>
          <a:p>
            <a:r>
              <a:rPr lang="en-CA" dirty="0" smtClean="0"/>
              <a:t>Emotions</a:t>
            </a:r>
            <a:endParaRPr lang="en-CA" dirty="0"/>
          </a:p>
        </p:txBody>
      </p:sp>
      <p:sp>
        <p:nvSpPr>
          <p:cNvPr id="12" name="TextBox 11"/>
          <p:cNvSpPr txBox="1"/>
          <p:nvPr/>
        </p:nvSpPr>
        <p:spPr>
          <a:xfrm rot="1692234">
            <a:off x="6242576" y="1820678"/>
            <a:ext cx="1098420" cy="369332"/>
          </a:xfrm>
          <a:prstGeom prst="rect">
            <a:avLst/>
          </a:prstGeom>
          <a:noFill/>
        </p:spPr>
        <p:txBody>
          <a:bodyPr wrap="square" rtlCol="0">
            <a:spAutoFit/>
          </a:bodyPr>
          <a:lstStyle/>
          <a:p>
            <a:r>
              <a:rPr lang="en-CA" dirty="0" smtClean="0"/>
              <a:t>Language</a:t>
            </a:r>
            <a:endParaRPr lang="en-CA" dirty="0"/>
          </a:p>
        </p:txBody>
      </p:sp>
      <p:sp>
        <p:nvSpPr>
          <p:cNvPr id="15" name="TextBox 14"/>
          <p:cNvSpPr txBox="1"/>
          <p:nvPr/>
        </p:nvSpPr>
        <p:spPr>
          <a:xfrm>
            <a:off x="7492347" y="4308228"/>
            <a:ext cx="1383714" cy="646331"/>
          </a:xfrm>
          <a:prstGeom prst="rect">
            <a:avLst/>
          </a:prstGeom>
          <a:noFill/>
        </p:spPr>
        <p:txBody>
          <a:bodyPr wrap="square" rtlCol="0">
            <a:spAutoFit/>
          </a:bodyPr>
          <a:lstStyle/>
          <a:p>
            <a:r>
              <a:rPr lang="en-CA" dirty="0" smtClean="0"/>
              <a:t>Mindfulness Practice</a:t>
            </a:r>
            <a:endParaRPr lang="en-CA" dirty="0"/>
          </a:p>
        </p:txBody>
      </p:sp>
      <p:sp>
        <p:nvSpPr>
          <p:cNvPr id="9" name="TextBox 8"/>
          <p:cNvSpPr txBox="1"/>
          <p:nvPr/>
        </p:nvSpPr>
        <p:spPr>
          <a:xfrm>
            <a:off x="5962766" y="4308229"/>
            <a:ext cx="1098420" cy="369332"/>
          </a:xfrm>
          <a:prstGeom prst="rect">
            <a:avLst/>
          </a:prstGeom>
          <a:noFill/>
        </p:spPr>
        <p:txBody>
          <a:bodyPr wrap="square" rtlCol="0">
            <a:spAutoFit/>
          </a:bodyPr>
          <a:lstStyle/>
          <a:p>
            <a:r>
              <a:rPr lang="en-CA" dirty="0" smtClean="0"/>
              <a:t>Amygdala</a:t>
            </a:r>
            <a:endParaRPr lang="en-CA" dirty="0"/>
          </a:p>
        </p:txBody>
      </p:sp>
      <p:sp>
        <p:nvSpPr>
          <p:cNvPr id="2" name="Rectangle 1"/>
          <p:cNvSpPr/>
          <p:nvPr/>
        </p:nvSpPr>
        <p:spPr>
          <a:xfrm>
            <a:off x="677314" y="6149723"/>
            <a:ext cx="7727004" cy="584775"/>
          </a:xfrm>
          <a:prstGeom prst="rect">
            <a:avLst/>
          </a:prstGeom>
        </p:spPr>
        <p:txBody>
          <a:bodyPr wrap="square">
            <a:spAutoFit/>
          </a:bodyPr>
          <a:lstStyle/>
          <a:p>
            <a:r>
              <a:rPr lang="en-CA" sz="1600" dirty="0" smtClean="0">
                <a:effectLst/>
                <a:latin typeface="Times New Roman" panose="02020603050405020304" pitchFamily="18" charset="0"/>
                <a:ea typeface="Calibri" panose="020F0502020204030204" pitchFamily="34" charset="0"/>
              </a:rPr>
              <a:t>Watch this video at home (15 </a:t>
            </a:r>
            <a:r>
              <a:rPr lang="en-CA" sz="1600" dirty="0" err="1" smtClean="0">
                <a:effectLst/>
                <a:latin typeface="Times New Roman" panose="02020603050405020304" pitchFamily="18" charset="0"/>
                <a:ea typeface="Calibri" panose="020F0502020204030204" pitchFamily="34" charset="0"/>
              </a:rPr>
              <a:t>mins</a:t>
            </a:r>
            <a:r>
              <a:rPr lang="en-CA" sz="1600" dirty="0" smtClean="0">
                <a:effectLst/>
                <a:latin typeface="Times New Roman" panose="02020603050405020304" pitchFamily="18" charset="0"/>
                <a:ea typeface="Calibri" panose="020F0502020204030204" pitchFamily="34" charset="0"/>
              </a:rPr>
              <a:t>):  </a:t>
            </a:r>
            <a:r>
              <a:rPr lang="en-CA" sz="1600" u="sng" dirty="0">
                <a:solidFill>
                  <a:srgbClr val="0000FF"/>
                </a:solidFill>
                <a:latin typeface="Times New Roman" panose="02020603050405020304" pitchFamily="18" charset="0"/>
                <a:ea typeface="Calibri" panose="020F0502020204030204" pitchFamily="34" charset="0"/>
                <a:hlinkClick r:id="rId8"/>
              </a:rPr>
              <a:t>https://</a:t>
            </a:r>
            <a:r>
              <a:rPr lang="en-CA" sz="1600" u="sng" dirty="0" smtClean="0">
                <a:solidFill>
                  <a:srgbClr val="0000FF"/>
                </a:solidFill>
                <a:latin typeface="Times New Roman" panose="02020603050405020304" pitchFamily="18" charset="0"/>
                <a:ea typeface="Calibri" panose="020F0502020204030204" pitchFamily="34" charset="0"/>
                <a:hlinkClick r:id="rId8"/>
              </a:rPr>
              <a:t>www.youtube.com/watch?v=Awd0kgxcZws</a:t>
            </a:r>
            <a:endParaRPr lang="en-CA" sz="1600" u="sng" dirty="0" smtClean="0">
              <a:solidFill>
                <a:srgbClr val="0000FF"/>
              </a:solidFill>
              <a:latin typeface="Times New Roman" panose="02020603050405020304" pitchFamily="18" charset="0"/>
              <a:ea typeface="Calibri" panose="020F0502020204030204" pitchFamily="34" charset="0"/>
            </a:endParaRPr>
          </a:p>
          <a:p>
            <a:r>
              <a:rPr lang="en-CA" sz="1600" dirty="0">
                <a:latin typeface="Times New Roman" panose="02020603050405020304" pitchFamily="18" charset="0"/>
                <a:ea typeface="Calibri" panose="020F0502020204030204" pitchFamily="34" charset="0"/>
              </a:rPr>
              <a:t>or this video (2 </a:t>
            </a:r>
            <a:r>
              <a:rPr lang="en-CA" sz="1600" dirty="0" err="1">
                <a:latin typeface="Times New Roman" panose="02020603050405020304" pitchFamily="18" charset="0"/>
                <a:ea typeface="Calibri" panose="020F0502020204030204" pitchFamily="34" charset="0"/>
              </a:rPr>
              <a:t>mins</a:t>
            </a:r>
            <a:r>
              <a:rPr lang="en-CA" sz="1600" dirty="0">
                <a:latin typeface="Times New Roman" panose="02020603050405020304" pitchFamily="18" charset="0"/>
                <a:ea typeface="Calibri" panose="020F0502020204030204" pitchFamily="34" charset="0"/>
              </a:rPr>
              <a:t>) </a:t>
            </a:r>
            <a:r>
              <a:rPr lang="en-CA" sz="1600" dirty="0" smtClean="0">
                <a:latin typeface="Times New Roman" panose="02020603050405020304" pitchFamily="18" charset="0"/>
                <a:ea typeface="Calibri" panose="020F0502020204030204" pitchFamily="34" charset="0"/>
              </a:rPr>
              <a:t>: </a:t>
            </a:r>
            <a:r>
              <a:rPr lang="en-CA" sz="1600" dirty="0" smtClean="0">
                <a:latin typeface="Times New Roman" panose="02020603050405020304" pitchFamily="18" charset="0"/>
                <a:ea typeface="Calibri" panose="020F0502020204030204" pitchFamily="34" charset="0"/>
                <a:hlinkClick r:id="rId9"/>
              </a:rPr>
              <a:t>https</a:t>
            </a:r>
            <a:r>
              <a:rPr lang="en-CA" sz="1600" dirty="0">
                <a:latin typeface="Times New Roman" panose="02020603050405020304" pitchFamily="18" charset="0"/>
                <a:ea typeface="Calibri" panose="020F0502020204030204" pitchFamily="34" charset="0"/>
                <a:hlinkClick r:id="rId9"/>
              </a:rPr>
              <a:t>://</a:t>
            </a:r>
            <a:r>
              <a:rPr lang="en-CA" sz="1600" dirty="0" smtClean="0">
                <a:latin typeface="Times New Roman" panose="02020603050405020304" pitchFamily="18" charset="0"/>
                <a:ea typeface="Calibri" panose="020F0502020204030204" pitchFamily="34" charset="0"/>
                <a:hlinkClick r:id="rId9"/>
              </a:rPr>
              <a:t>www.youtube.com/watch?v=ELpfYCZa87g</a:t>
            </a:r>
            <a:r>
              <a:rPr lang="en-CA" sz="1600" dirty="0" smtClean="0">
                <a:latin typeface="Times New Roman" panose="02020603050405020304" pitchFamily="18" charset="0"/>
                <a:ea typeface="Calibri" panose="020F0502020204030204" pitchFamily="34" charset="0"/>
              </a:rPr>
              <a:t> </a:t>
            </a:r>
            <a:endParaRPr lang="en-CA" sz="1600" dirty="0">
              <a:latin typeface="Times New Roman" panose="02020603050405020304" pitchFamily="18" charset="0"/>
              <a:ea typeface="Calibri" panose="020F0502020204030204" pitchFamily="34" charset="0"/>
            </a:endParaRPr>
          </a:p>
        </p:txBody>
      </p:sp>
      <p:sp>
        <p:nvSpPr>
          <p:cNvPr id="17" name="Title 16"/>
          <p:cNvSpPr>
            <a:spLocks noGrp="1"/>
          </p:cNvSpPr>
          <p:nvPr>
            <p:ph type="title"/>
          </p:nvPr>
        </p:nvSpPr>
        <p:spPr/>
        <p:txBody>
          <a:bodyPr>
            <a:normAutofit fontScale="90000"/>
          </a:bodyPr>
          <a:lstStyle/>
          <a:p>
            <a:r>
              <a:rPr lang="en-US" dirty="0"/>
              <a:t>What happens in the brain – the neuroplasticity</a:t>
            </a:r>
            <a:endParaRPr lang="en-CA" dirty="0"/>
          </a:p>
        </p:txBody>
      </p:sp>
      <p:grpSp>
        <p:nvGrpSpPr>
          <p:cNvPr id="20" name="Group 19"/>
          <p:cNvGrpSpPr/>
          <p:nvPr/>
        </p:nvGrpSpPr>
        <p:grpSpPr>
          <a:xfrm>
            <a:off x="7931292" y="376407"/>
            <a:ext cx="766887" cy="496444"/>
            <a:chOff x="7056197" y="474531"/>
            <a:chExt cx="1838325" cy="1276350"/>
          </a:xfrm>
        </p:grpSpPr>
        <p:pic>
          <p:nvPicPr>
            <p:cNvPr id="13" name="Picture 12"/>
            <p:cNvPicPr>
              <a:picLocks noChangeAspect="1"/>
            </p:cNvPicPr>
            <p:nvPr/>
          </p:nvPicPr>
          <p:blipFill>
            <a:blip r:embed="rId10">
              <a:duotone>
                <a:schemeClr val="accent4">
                  <a:shade val="45000"/>
                  <a:satMod val="135000"/>
                </a:schemeClr>
                <a:prstClr val="white"/>
              </a:duotone>
            </a:blip>
            <a:stretch>
              <a:fillRect/>
            </a:stretch>
          </p:blipFill>
          <p:spPr>
            <a:xfrm>
              <a:off x="7056197" y="474531"/>
              <a:ext cx="1838325" cy="1276350"/>
            </a:xfrm>
            <a:prstGeom prst="rect">
              <a:avLst/>
            </a:prstGeom>
          </p:spPr>
        </p:pic>
        <p:pic>
          <p:nvPicPr>
            <p:cNvPr id="16" name="Picture 15"/>
            <p:cNvPicPr>
              <a:picLocks noChangeAspect="1"/>
            </p:cNvPicPr>
            <p:nvPr/>
          </p:nvPicPr>
          <p:blipFill>
            <a:blip r:embed="rId11"/>
            <a:stretch>
              <a:fillRect/>
            </a:stretch>
          </p:blipFill>
          <p:spPr>
            <a:xfrm>
              <a:off x="7215374" y="576734"/>
              <a:ext cx="1114425" cy="1028700"/>
            </a:xfrm>
            <a:prstGeom prst="ellipse">
              <a:avLst/>
            </a:prstGeom>
            <a:ln>
              <a:noFill/>
            </a:ln>
            <a:effectLst>
              <a:softEdge rad="112500"/>
            </a:effectLst>
          </p:spPr>
        </p:pic>
      </p:grpSp>
    </p:spTree>
    <p:extLst>
      <p:ext uri="{BB962C8B-B14F-4D97-AF65-F5344CB8AC3E}">
        <p14:creationId xmlns:p14="http://schemas.microsoft.com/office/powerpoint/2010/main" val="3747422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1"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26"/>
                                        </p:tgtEl>
                                        <p:attrNameLst>
                                          <p:attrName>style.visibility</p:attrName>
                                        </p:attrNameLst>
                                      </p:cBhvr>
                                      <p:to>
                                        <p:strVal val="visible"/>
                                      </p:to>
                                    </p:set>
                                    <p:animEffect transition="in" filter="fade">
                                      <p:cBhvr>
                                        <p:cTn id="47" dur="500"/>
                                        <p:tgtEl>
                                          <p:spTgt spid="102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par>
                                <p:cTn id="56" presetID="10" presetClass="entr" presetSubtype="0" fill="hold"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1"/>
      <p:bldP spid="19" grpId="0"/>
      <p:bldP spid="10" grpId="0"/>
      <p:bldP spid="11" grpId="0"/>
      <p:bldP spid="12" grpId="0"/>
      <p:bldP spid="15" grpId="0"/>
      <p:bldP spid="9"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The Brain and Body Work Under Stress</a:t>
            </a:r>
            <a:endParaRPr lang="en-US" dirty="0"/>
          </a:p>
        </p:txBody>
      </p:sp>
      <p:pic>
        <p:nvPicPr>
          <p:cNvPr id="7" name="Picture 6"/>
          <p:cNvPicPr>
            <a:picLocks noChangeAspect="1"/>
          </p:cNvPicPr>
          <p:nvPr/>
        </p:nvPicPr>
        <p:blipFill>
          <a:blip r:embed="rId3">
            <a:clrChange>
              <a:clrFrom>
                <a:srgbClr val="FFFFFF"/>
              </a:clrFrom>
              <a:clrTo>
                <a:srgbClr val="FFFFFF">
                  <a:alpha val="0"/>
                </a:srgbClr>
              </a:clrTo>
            </a:clrChange>
          </a:blip>
          <a:stretch>
            <a:fillRect/>
          </a:stretch>
        </p:blipFill>
        <p:spPr>
          <a:xfrm>
            <a:off x="1544553" y="1298566"/>
            <a:ext cx="6054895" cy="4481863"/>
          </a:xfrm>
          <a:prstGeom prst="rect">
            <a:avLst/>
          </a:prstGeom>
        </p:spPr>
      </p:pic>
      <p:sp>
        <p:nvSpPr>
          <p:cNvPr id="8" name="Rectangle 7"/>
          <p:cNvSpPr/>
          <p:nvPr/>
        </p:nvSpPr>
        <p:spPr>
          <a:xfrm>
            <a:off x="1544552" y="4058507"/>
            <a:ext cx="1630448" cy="9144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83568" y="5604930"/>
            <a:ext cx="3507431" cy="646331"/>
          </a:xfrm>
          <a:prstGeom prst="rect">
            <a:avLst/>
          </a:prstGeom>
          <a:noFill/>
          <a:ln w="12700">
            <a:solidFill>
              <a:schemeClr val="tx1"/>
            </a:solidFill>
          </a:ln>
        </p:spPr>
        <p:txBody>
          <a:bodyPr wrap="square" rtlCol="0">
            <a:spAutoFit/>
          </a:bodyPr>
          <a:lstStyle/>
          <a:p>
            <a:r>
              <a:rPr lang="en-US" dirty="0" smtClean="0"/>
              <a:t>In </a:t>
            </a:r>
            <a:r>
              <a:rPr lang="en-US" dirty="0"/>
              <a:t>times of </a:t>
            </a:r>
            <a:r>
              <a:rPr lang="en-US" dirty="0" smtClean="0"/>
              <a:t>stress, the brain reduces energy to its “executive system”.</a:t>
            </a:r>
            <a:endParaRPr lang="en-US" dirty="0"/>
          </a:p>
        </p:txBody>
      </p:sp>
      <p:sp>
        <p:nvSpPr>
          <p:cNvPr id="10" name="Down Arrow 9"/>
          <p:cNvSpPr/>
          <p:nvPr/>
        </p:nvSpPr>
        <p:spPr>
          <a:xfrm>
            <a:off x="1206500" y="4656667"/>
            <a:ext cx="228600" cy="9482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431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3419</TotalTime>
  <Words>1834</Words>
  <Application>Microsoft Office PowerPoint</Application>
  <PresentationFormat>On-screen Show (4:3)</PresentationFormat>
  <Paragraphs>243</Paragraphs>
  <Slides>18</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Arial</vt:lpstr>
      <vt:lpstr>Bradley Hand ITC</vt:lpstr>
      <vt:lpstr>Calibri</vt:lpstr>
      <vt:lpstr>Helvetica</vt:lpstr>
      <vt:lpstr>Merriweather</vt:lpstr>
      <vt:lpstr>Times New Roman</vt:lpstr>
      <vt:lpstr>Trebuchet MS</vt:lpstr>
      <vt:lpstr>Verdana</vt:lpstr>
      <vt:lpstr>Wingdings</vt:lpstr>
      <vt:lpstr>1_Office Theme</vt:lpstr>
      <vt:lpstr>PowerPoint Presentation</vt:lpstr>
      <vt:lpstr>Mindful Change Leadership Development Program</vt:lpstr>
      <vt:lpstr>Mindful Breathing Exercise – Centering</vt:lpstr>
      <vt:lpstr>Debrief from last week (1)</vt:lpstr>
      <vt:lpstr>Agenda – week 2: The brain  (focus, clarity)</vt:lpstr>
      <vt:lpstr>Today’s Intentions: Clarity and Focus </vt:lpstr>
      <vt:lpstr>“What Happened to You?...”</vt:lpstr>
      <vt:lpstr>What happens in the brain – the neuroplasticity</vt:lpstr>
      <vt:lpstr>How The Brain and Body Work Under Stress</vt:lpstr>
      <vt:lpstr>PowerPoint Presentation</vt:lpstr>
      <vt:lpstr>Why Mindfulness Matters</vt:lpstr>
      <vt:lpstr>How Mindfulness Practice Benefits CEOs</vt:lpstr>
      <vt:lpstr>PowerPoint Presentation</vt:lpstr>
      <vt:lpstr>Which Mindful Change Leadership skills support the Key Leadership Competencies?</vt:lpstr>
      <vt:lpstr>Your turn for week 2</vt:lpstr>
      <vt:lpstr>Reviewing the basics (1/2)</vt:lpstr>
      <vt:lpstr>Mindful Breathing Exercise – Breathing (2/2)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cp:lastModifiedBy>
  <cp:revision>357</cp:revision>
  <cp:lastPrinted>2016-05-02T17:15:08Z</cp:lastPrinted>
  <dcterms:created xsi:type="dcterms:W3CDTF">2015-04-14T20:39:51Z</dcterms:created>
  <dcterms:modified xsi:type="dcterms:W3CDTF">2022-04-27T19:56:33Z</dcterms:modified>
</cp:coreProperties>
</file>