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77" r:id="rId1"/>
  </p:sldMasterIdLst>
  <p:notesMasterIdLst>
    <p:notesMasterId r:id="rId9"/>
  </p:notesMasterIdLst>
  <p:handoutMasterIdLst>
    <p:handoutMasterId r:id="rId10"/>
  </p:handoutMasterIdLst>
  <p:sldIdLst>
    <p:sldId id="20310" r:id="rId2"/>
    <p:sldId id="20322" r:id="rId3"/>
    <p:sldId id="20320" r:id="rId4"/>
    <p:sldId id="20317" r:id="rId5"/>
    <p:sldId id="20318" r:id="rId6"/>
    <p:sldId id="20319" r:id="rId7"/>
    <p:sldId id="475" r:id="rId8"/>
  </p:sldIdLst>
  <p:sldSz cx="12192000" cy="6858000"/>
  <p:notesSz cx="9144000" cy="6858000"/>
  <p:custDataLst>
    <p:tags r:id="rId11"/>
  </p:custData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534"/>
    <a:srgbClr val="E45F30"/>
    <a:srgbClr val="FF0000"/>
    <a:srgbClr val="E5D7C5"/>
    <a:srgbClr val="C61719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1A3FC-5F27-0B48-BC6A-C3AE11442D8F}" v="1" dt="2021-11-17T18:30:35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29"/>
    <p:restoredTop sz="88571"/>
  </p:normalViewPr>
  <p:slideViewPr>
    <p:cSldViewPr snapToGrid="0" snapToObjects="1">
      <p:cViewPr varScale="1">
        <p:scale>
          <a:sx n="108" d="100"/>
          <a:sy n="108" d="100"/>
        </p:scale>
        <p:origin x="88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196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65DF-EBAF-384A-80C1-E0FDE7815683}" type="datetimeFigureOut">
              <a:rPr lang="en-US" smtClean="0"/>
              <a:t>11/17/21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4365A-9B12-C34A-83A6-1CAFEAE418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72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8B9C4-BF31-8940-AF09-D3FEDB7D589D}" type="datetimeFigureOut">
              <a:rPr lang="en-US" smtClean="0"/>
              <a:t>11/17/21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3A6E9-F0AC-744E-880A-D9A9389C5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5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3A6E9-F0AC-744E-880A-D9A9389C53C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5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Objective function e.g., Analysts with cars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Data collection e.g., Melanoma Detection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Model scoring and iterations e.g., solving for speed/ accuracy/ precision/ recall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Model management e.g., data set shift/ model drift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Unintended consequences: Uber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63A6E9-F0AC-744E-880A-D9A9389C53C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6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An evolution in thinking: “Tackling bias requires a systems approach targeted at supporting and empowering leaders/ decision makers to address bias in technical and non-technical ways.”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63A6E9-F0AC-744E-880A-D9A9389C53C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99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Tackling bias requires a systems approach targeted at supporting and empowering leaders/ decision makers to address bias in technical and non-technical ways.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63A6E9-F0AC-744E-880A-D9A9389C53C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55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F0C8-AC2B-4FCD-8B74-771A6E3FFB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5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</p:spTree>
    <p:extLst>
      <p:ext uri="{BB962C8B-B14F-4D97-AF65-F5344CB8AC3E}">
        <p14:creationId xmlns:p14="http://schemas.microsoft.com/office/powerpoint/2010/main" val="116903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6D52DF-6708-A54B-A0AB-47765C25E1F0}"/>
              </a:ext>
            </a:extLst>
          </p:cNvPr>
          <p:cNvCxnSpPr/>
          <p:nvPr userDrawn="1"/>
        </p:nvCxnSpPr>
        <p:spPr>
          <a:xfrm>
            <a:off x="-19054" y="933449"/>
            <a:ext cx="12211055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7429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BAB4-BD01-D74D-A912-14E7DACCA5E4}" type="datetime1">
              <a:rPr lang="en-CA" smtClean="0"/>
              <a:t>2021-11-17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</p:spTree>
    <p:extLst>
      <p:ext uri="{BB962C8B-B14F-4D97-AF65-F5344CB8AC3E}">
        <p14:creationId xmlns:p14="http://schemas.microsoft.com/office/powerpoint/2010/main" val="29320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9A75F02-AC3D-FA43-B9C2-8F2C5EBA151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338066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9A75F02-AC3D-FA43-B9C2-8F2C5EBA15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730A-1314-6245-98FE-AF50DFE5DC83}" type="datetime1">
              <a:rPr lang="en-CA" smtClean="0"/>
              <a:t>2021-11-17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3DE2C6A-B7F4-9C4C-AB18-D232A8E2A054}"/>
              </a:ext>
            </a:extLst>
          </p:cNvPr>
          <p:cNvCxnSpPr/>
          <p:nvPr userDrawn="1"/>
        </p:nvCxnSpPr>
        <p:spPr>
          <a:xfrm>
            <a:off x="-19054" y="933449"/>
            <a:ext cx="12211055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22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795B-C00A-F344-A021-FDD1665D27B5}" type="datetime1">
              <a:rPr lang="en-CA" smtClean="0"/>
              <a:t>2021-11-17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58B5CE-26F9-E34F-96E5-8C5C8B426EFA}"/>
              </a:ext>
            </a:extLst>
          </p:cNvPr>
          <p:cNvCxnSpPr/>
          <p:nvPr userDrawn="1"/>
        </p:nvCxnSpPr>
        <p:spPr>
          <a:xfrm>
            <a:off x="-19054" y="933449"/>
            <a:ext cx="12211055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17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99B-5695-E144-9FE9-A7A5CB3B924E}" type="datetime1">
              <a:rPr lang="en-CA" smtClean="0"/>
              <a:t>2021-11-17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</p:spTree>
    <p:extLst>
      <p:ext uri="{BB962C8B-B14F-4D97-AF65-F5344CB8AC3E}">
        <p14:creationId xmlns:p14="http://schemas.microsoft.com/office/powerpoint/2010/main" val="248194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7993EAE9-2230-BA43-A108-71ED0DE7D3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837511394"/>
              </p:ext>
            </p:ext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11" imgW="7772400" imgH="10058400" progId="TCLayout.ActiveDocument.1">
                  <p:embed/>
                </p:oleObj>
              </mc:Choice>
              <mc:Fallback>
                <p:oleObj name="think-cell Slide" r:id="rId11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7993EAE9-2230-BA43-A108-71ED0DE7D3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AADC9AE3-38B1-0442-9A5F-B918278702BE}"/>
              </a:ext>
            </a:extLst>
          </p:cNvPr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733" b="0" i="0" baseline="0" dirty="0">
              <a:latin typeface="Calibri" panose="020F0502020204030204" pitchFamily="34" charset="0"/>
              <a:ea typeface="+mj-ea"/>
              <a:sym typeface="Calibri" panose="020F05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527" y="268919"/>
            <a:ext cx="11540021" cy="660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527" y="1199879"/>
            <a:ext cx="11540021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For further assistance during the course please email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learn@firesideanalytics.com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C87D7A-6550-AC4A-98C1-10334F7364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862" y="6150680"/>
            <a:ext cx="2361869" cy="72202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9949ACE-ACCD-934E-BD4E-A68B1280444F}"/>
              </a:ext>
            </a:extLst>
          </p:cNvPr>
          <p:cNvSpPr txBox="1">
            <a:spLocks/>
          </p:cNvSpPr>
          <p:nvPr userDrawn="1"/>
        </p:nvSpPr>
        <p:spPr>
          <a:xfrm>
            <a:off x="9377365" y="6159811"/>
            <a:ext cx="2814635" cy="767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 fontAlgn="base">
              <a:lnSpc>
                <a:spcPct val="100000"/>
              </a:lnSpc>
              <a:spcBef>
                <a:spcPts val="0"/>
              </a:spcBef>
              <a:spcAft>
                <a:spcPts val="67"/>
              </a:spcAft>
            </a:pPr>
            <a:r>
              <a:rPr lang="en-US" sz="1867" b="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onsolas" panose="020B0609020204030204" pitchFamily="49" charset="0"/>
              </a:rPr>
              <a:t>Shingai Manjengwa </a:t>
            </a:r>
          </a:p>
          <a:p>
            <a:pPr algn="r" fontAlgn="base">
              <a:lnSpc>
                <a:spcPct val="100000"/>
              </a:lnSpc>
              <a:spcBef>
                <a:spcPts val="0"/>
              </a:spcBef>
              <a:spcAft>
                <a:spcPts val="67"/>
              </a:spcAft>
            </a:pPr>
            <a:r>
              <a:rPr lang="en-US" sz="1867" b="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onsolas" panose="020B0609020204030204" pitchFamily="49" charset="0"/>
              </a:rPr>
              <a:t>Twitter: @Tjido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E63D4B-75CD-E047-B872-7DEEA5268F0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355638" y="6294521"/>
            <a:ext cx="1031337" cy="7442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DE614A0-19A6-6E45-9669-3274E09124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48514" y="6530494"/>
            <a:ext cx="323277" cy="32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3" r:id="rId4"/>
    <p:sldLayoutId id="2147483684" r:id="rId5"/>
    <p:sldLayoutId id="214748368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Calibri" panose="020F050202020403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E45F30"/>
        </a:buClr>
        <a:buFont typeface="Wingdings" pitchFamily="2" charset="2"/>
        <a:buChar char="§"/>
        <a:defRPr sz="266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bri" panose="020F050202020403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E45F30"/>
        </a:buClr>
        <a:buFont typeface="System Font Regular"/>
        <a:buChar char="‒"/>
        <a:defRPr sz="266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bri" panose="020F050202020403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66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bri" panose="020F050202020403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6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bri" panose="020F050202020403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6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bri" panose="020F050202020403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7.xml"/><Relationship Id="rId7" Type="http://schemas.openxmlformats.org/officeDocument/2006/relationships/image" Target="../media/image11.emf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4AC5DC8-B472-C245-9E7C-9417AD7B2C6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4AC5DC8-B472-C245-9E7C-9417AD7B2C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81768" y="4046221"/>
            <a:ext cx="12041912" cy="1327968"/>
            <a:chOff x="62637" y="5043396"/>
            <a:chExt cx="11181566" cy="123309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2637" y="5043396"/>
              <a:ext cx="3790374" cy="123309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758233" y="5043396"/>
              <a:ext cx="3790374" cy="123309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453829" y="5043396"/>
              <a:ext cx="3790374" cy="1233090"/>
            </a:xfrm>
            <a:prstGeom prst="rect">
              <a:avLst/>
            </a:prstGeom>
          </p:spPr>
        </p:pic>
      </p:grpSp>
      <p:sp>
        <p:nvSpPr>
          <p:cNvPr id="13" name="Title 1"/>
          <p:cNvSpPr txBox="1">
            <a:spLocks/>
          </p:cNvSpPr>
          <p:nvPr/>
        </p:nvSpPr>
        <p:spPr>
          <a:xfrm>
            <a:off x="415722" y="1028285"/>
            <a:ext cx="11360559" cy="32029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400" b="1" dirty="0">
                <a:solidFill>
                  <a:srgbClr val="EA63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Data Bias in Artificial Intelligence</a:t>
            </a:r>
          </a:p>
          <a:p>
            <a:pPr algn="ctr">
              <a:lnSpc>
                <a:spcPct val="120000"/>
              </a:lnSpc>
            </a:pPr>
            <a:r>
              <a:rPr lang="en-US" sz="1800" dirty="0">
                <a:solidFill>
                  <a:srgbClr val="3335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 2021</a:t>
            </a:r>
          </a:p>
          <a:p>
            <a:pPr algn="ctr">
              <a:lnSpc>
                <a:spcPct val="120000"/>
              </a:lnSpc>
            </a:pPr>
            <a:r>
              <a:rPr lang="en-US" sz="1800" dirty="0">
                <a:solidFill>
                  <a:srgbClr val="3335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Shingai Manjengwa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" y="2"/>
            <a:ext cx="1812175" cy="507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73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2E4A9-5480-B44A-B16D-3B51FF98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Bias can be found at every step of an </a:t>
            </a:r>
            <a:r>
              <a:rPr lang="en-US" sz="4000" dirty="0">
                <a:solidFill>
                  <a:srgbClr val="E45F30"/>
                </a:solidFill>
              </a:rPr>
              <a:t>AI process</a:t>
            </a:r>
            <a:r>
              <a:rPr lang="en-US" sz="4000" dirty="0"/>
              <a:t>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A0031-5224-F84D-9C3C-13B5D0512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Objective function</a:t>
            </a:r>
          </a:p>
          <a:p>
            <a:r>
              <a:rPr lang="en-US" dirty="0"/>
              <a:t>Select approach</a:t>
            </a:r>
          </a:p>
          <a:p>
            <a:r>
              <a:rPr lang="en-US" dirty="0"/>
              <a:t>Risk/ Legal considerations</a:t>
            </a:r>
          </a:p>
          <a:p>
            <a:r>
              <a:rPr lang="en-US" dirty="0"/>
              <a:t>Data collection</a:t>
            </a:r>
          </a:p>
          <a:p>
            <a:r>
              <a:rPr lang="en-US" dirty="0"/>
              <a:t>Engineering </a:t>
            </a:r>
          </a:p>
          <a:p>
            <a:r>
              <a:rPr lang="en-US" dirty="0"/>
              <a:t>Model development (training/testing/validation)</a:t>
            </a:r>
          </a:p>
          <a:p>
            <a:r>
              <a:rPr lang="en-US" dirty="0"/>
              <a:t>Model scoring and iterations</a:t>
            </a:r>
          </a:p>
          <a:p>
            <a:r>
              <a:rPr lang="en-US" dirty="0"/>
              <a:t>Model deployment</a:t>
            </a:r>
          </a:p>
          <a:p>
            <a:r>
              <a:rPr lang="en-US" dirty="0"/>
              <a:t>Model management</a:t>
            </a:r>
          </a:p>
          <a:p>
            <a:r>
              <a:rPr lang="en-US" dirty="0"/>
              <a:t>Model disposal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74AEAA-66F6-6345-B923-D10C00B375B4}"/>
              </a:ext>
            </a:extLst>
          </p:cNvPr>
          <p:cNvSpPr/>
          <p:nvPr/>
        </p:nvSpPr>
        <p:spPr>
          <a:xfrm>
            <a:off x="7856376" y="1688840"/>
            <a:ext cx="3914172" cy="251926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0000" tIns="180000" rIns="72000" bIns="180000" anchor="t"/>
          <a:lstStyle/>
          <a:p>
            <a:r>
              <a:rPr lang="en-US" sz="2000" dirty="0">
                <a:solidFill>
                  <a:schemeClr val="tx1"/>
                </a:solidFill>
              </a:rPr>
              <a:t>3 approaches to address </a:t>
            </a:r>
            <a:r>
              <a:rPr lang="en-US" sz="2000" dirty="0"/>
              <a:t>b</a:t>
            </a:r>
            <a:r>
              <a:rPr lang="en-US" sz="2000" dirty="0">
                <a:solidFill>
                  <a:schemeClr val="tx1"/>
                </a:solidFill>
              </a:rPr>
              <a:t>ias: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Governance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Technical approaches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Diversity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Operationalizing AI for fairness</a:t>
            </a:r>
          </a:p>
        </p:txBody>
      </p:sp>
    </p:spTree>
    <p:extLst>
      <p:ext uri="{BB962C8B-B14F-4D97-AF65-F5344CB8AC3E}">
        <p14:creationId xmlns:p14="http://schemas.microsoft.com/office/powerpoint/2010/main" val="389020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640C-0532-1943-A0D4-DE3536A0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Operationalizing AI for Fairness</a:t>
            </a:r>
          </a:p>
        </p:txBody>
      </p:sp>
      <p:pic>
        <p:nvPicPr>
          <p:cNvPr id="4" name="Picture 3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2DC5DBAF-180C-F344-A92B-A6688126A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85" y="1265100"/>
            <a:ext cx="7293429" cy="477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9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640C-0532-1943-A0D4-DE3536A0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Operationalizing AI for Fairness</a:t>
            </a:r>
          </a:p>
        </p:txBody>
      </p:sp>
      <p:pic>
        <p:nvPicPr>
          <p:cNvPr id="4" name="Picture 3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2DC5DBAF-180C-F344-A92B-A6688126A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85" y="1265100"/>
            <a:ext cx="7293429" cy="4775030"/>
          </a:xfrm>
          <a:prstGeom prst="rect">
            <a:avLst/>
          </a:prstGeom>
        </p:spPr>
      </p:pic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7846CC1-9A67-C14C-A0AF-1C80789FB7E7}"/>
              </a:ext>
            </a:extLst>
          </p:cNvPr>
          <p:cNvSpPr/>
          <p:nvPr/>
        </p:nvSpPr>
        <p:spPr>
          <a:xfrm>
            <a:off x="1193972" y="1489488"/>
            <a:ext cx="2043113" cy="481807"/>
          </a:xfrm>
          <a:prstGeom prst="wedgeRectCallout">
            <a:avLst>
              <a:gd name="adj1" fmla="val 78124"/>
              <a:gd name="adj2" fmla="val 15762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C16C5CA-D58E-ED40-B12B-09AE64D5F434}"/>
              </a:ext>
            </a:extLst>
          </p:cNvPr>
          <p:cNvSpPr/>
          <p:nvPr/>
        </p:nvSpPr>
        <p:spPr>
          <a:xfrm>
            <a:off x="1624846" y="5439082"/>
            <a:ext cx="2043113" cy="481807"/>
          </a:xfrm>
          <a:prstGeom prst="wedgeRectCallout">
            <a:avLst>
              <a:gd name="adj1" fmla="val -2862"/>
              <a:gd name="adj2" fmla="val -107470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Projects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A0F62B7A-8EAA-8543-8482-A2562407B166}"/>
              </a:ext>
            </a:extLst>
          </p:cNvPr>
          <p:cNvSpPr/>
          <p:nvPr/>
        </p:nvSpPr>
        <p:spPr>
          <a:xfrm>
            <a:off x="172415" y="2398217"/>
            <a:ext cx="2043113" cy="481807"/>
          </a:xfrm>
          <a:prstGeom prst="wedgeRectCallout">
            <a:avLst>
              <a:gd name="adj1" fmla="val 51838"/>
              <a:gd name="adj2" fmla="val 14557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</p:spTree>
    <p:extLst>
      <p:ext uri="{BB962C8B-B14F-4D97-AF65-F5344CB8AC3E}">
        <p14:creationId xmlns:p14="http://schemas.microsoft.com/office/powerpoint/2010/main" val="71674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640C-0532-1943-A0D4-DE3536A0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Operationalizing AI for Fairness</a:t>
            </a:r>
          </a:p>
        </p:txBody>
      </p:sp>
      <p:pic>
        <p:nvPicPr>
          <p:cNvPr id="4" name="Picture 3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2DC5DBAF-180C-F344-A92B-A6688126A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85" y="1265100"/>
            <a:ext cx="7293429" cy="4775030"/>
          </a:xfrm>
          <a:prstGeom prst="rect">
            <a:avLst/>
          </a:prstGeom>
        </p:spPr>
      </p:pic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7846CC1-9A67-C14C-A0AF-1C80789FB7E7}"/>
              </a:ext>
            </a:extLst>
          </p:cNvPr>
          <p:cNvSpPr/>
          <p:nvPr/>
        </p:nvSpPr>
        <p:spPr>
          <a:xfrm>
            <a:off x="1193972" y="1489488"/>
            <a:ext cx="2043113" cy="481807"/>
          </a:xfrm>
          <a:prstGeom prst="wedgeRectCallout">
            <a:avLst>
              <a:gd name="adj1" fmla="val 78124"/>
              <a:gd name="adj2" fmla="val 15762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C16C5CA-D58E-ED40-B12B-09AE64D5F434}"/>
              </a:ext>
            </a:extLst>
          </p:cNvPr>
          <p:cNvSpPr/>
          <p:nvPr/>
        </p:nvSpPr>
        <p:spPr>
          <a:xfrm>
            <a:off x="1624846" y="5439082"/>
            <a:ext cx="2043113" cy="481807"/>
          </a:xfrm>
          <a:prstGeom prst="wedgeRectCallout">
            <a:avLst>
              <a:gd name="adj1" fmla="val -2862"/>
              <a:gd name="adj2" fmla="val -107470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Projects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A0F62B7A-8EAA-8543-8482-A2562407B166}"/>
              </a:ext>
            </a:extLst>
          </p:cNvPr>
          <p:cNvSpPr/>
          <p:nvPr/>
        </p:nvSpPr>
        <p:spPr>
          <a:xfrm>
            <a:off x="172415" y="2398217"/>
            <a:ext cx="2043113" cy="481807"/>
          </a:xfrm>
          <a:prstGeom prst="wedgeRectCallout">
            <a:avLst>
              <a:gd name="adj1" fmla="val 51838"/>
              <a:gd name="adj2" fmla="val 14557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456328B0-80BF-C642-B2D9-0BEC953ECD98}"/>
              </a:ext>
            </a:extLst>
          </p:cNvPr>
          <p:cNvSpPr/>
          <p:nvPr/>
        </p:nvSpPr>
        <p:spPr>
          <a:xfrm>
            <a:off x="4482070" y="5207352"/>
            <a:ext cx="4316697" cy="1427074"/>
          </a:xfrm>
          <a:prstGeom prst="cloud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EA631F">
                <a:alpha val="76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>
            <a:noAutofit/>
          </a:bodyPr>
          <a:lstStyle/>
          <a:p>
            <a:pPr marL="177792"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and</a:t>
            </a:r>
          </a:p>
          <a:p>
            <a:pPr marL="177792"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Non-Technical Education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C38C3712-9CAF-3B4F-BF39-4B07ECA6D596}"/>
              </a:ext>
            </a:extLst>
          </p:cNvPr>
          <p:cNvSpPr/>
          <p:nvPr/>
        </p:nvSpPr>
        <p:spPr>
          <a:xfrm>
            <a:off x="5313711" y="1489488"/>
            <a:ext cx="3033486" cy="995250"/>
          </a:xfrm>
          <a:prstGeom prst="cloud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EA631F">
                <a:alpha val="76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>
            <a:noAutofit/>
          </a:bodyPr>
          <a:lstStyle/>
          <a:p>
            <a:pPr marL="177792" algn="l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Literacy Training</a:t>
            </a:r>
          </a:p>
        </p:txBody>
      </p:sp>
    </p:spTree>
    <p:extLst>
      <p:ext uri="{BB962C8B-B14F-4D97-AF65-F5344CB8AC3E}">
        <p14:creationId xmlns:p14="http://schemas.microsoft.com/office/powerpoint/2010/main" val="1653468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640C-0532-1943-A0D4-DE3536A0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Operationalizing AI for Fairness</a:t>
            </a:r>
          </a:p>
        </p:txBody>
      </p:sp>
      <p:pic>
        <p:nvPicPr>
          <p:cNvPr id="4" name="Picture 3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2DC5DBAF-180C-F344-A92B-A6688126A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85" y="1265100"/>
            <a:ext cx="7293429" cy="4775030"/>
          </a:xfrm>
          <a:prstGeom prst="rect">
            <a:avLst/>
          </a:prstGeom>
        </p:spPr>
      </p:pic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7846CC1-9A67-C14C-A0AF-1C80789FB7E7}"/>
              </a:ext>
            </a:extLst>
          </p:cNvPr>
          <p:cNvSpPr/>
          <p:nvPr/>
        </p:nvSpPr>
        <p:spPr>
          <a:xfrm>
            <a:off x="1193972" y="1489488"/>
            <a:ext cx="2043113" cy="481807"/>
          </a:xfrm>
          <a:prstGeom prst="wedgeRectCallout">
            <a:avLst>
              <a:gd name="adj1" fmla="val 78124"/>
              <a:gd name="adj2" fmla="val 15762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C16C5CA-D58E-ED40-B12B-09AE64D5F434}"/>
              </a:ext>
            </a:extLst>
          </p:cNvPr>
          <p:cNvSpPr/>
          <p:nvPr/>
        </p:nvSpPr>
        <p:spPr>
          <a:xfrm>
            <a:off x="1624846" y="5439082"/>
            <a:ext cx="2043113" cy="481807"/>
          </a:xfrm>
          <a:prstGeom prst="wedgeRectCallout">
            <a:avLst>
              <a:gd name="adj1" fmla="val -2862"/>
              <a:gd name="adj2" fmla="val -107470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Projects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A0F62B7A-8EAA-8543-8482-A2562407B166}"/>
              </a:ext>
            </a:extLst>
          </p:cNvPr>
          <p:cNvSpPr/>
          <p:nvPr/>
        </p:nvSpPr>
        <p:spPr>
          <a:xfrm>
            <a:off x="172415" y="2398217"/>
            <a:ext cx="2043113" cy="481807"/>
          </a:xfrm>
          <a:prstGeom prst="wedgeRectCallout">
            <a:avLst>
              <a:gd name="adj1" fmla="val 51838"/>
              <a:gd name="adj2" fmla="val 145577"/>
            </a:avLst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AI Decisions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CBC1C-CD42-C748-BD99-48F5FDA006B9}"/>
              </a:ext>
            </a:extLst>
          </p:cNvPr>
          <p:cNvSpPr/>
          <p:nvPr/>
        </p:nvSpPr>
        <p:spPr>
          <a:xfrm>
            <a:off x="8257845" y="1265100"/>
            <a:ext cx="2299978" cy="4754147"/>
          </a:xfrm>
          <a:prstGeom prst="rect">
            <a:avLst/>
          </a:prstGeom>
          <a:solidFill>
            <a:srgbClr val="E45F30"/>
          </a:solidFill>
          <a:ln>
            <a:solidFill>
              <a:srgbClr val="E45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Organizations need support for AI operations and decisions. This function must: </a:t>
            </a:r>
          </a:p>
          <a:p>
            <a:pPr algn="ctr"/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Translate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Audit/ Test/ Proof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Record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Maintain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Dispose of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AI systems. </a:t>
            </a:r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1BC4277D-554D-7A4B-9B8B-BF59A6B453A4}"/>
              </a:ext>
            </a:extLst>
          </p:cNvPr>
          <p:cNvSpPr/>
          <p:nvPr/>
        </p:nvSpPr>
        <p:spPr>
          <a:xfrm>
            <a:off x="5313711" y="1489488"/>
            <a:ext cx="3033486" cy="995250"/>
          </a:xfrm>
          <a:prstGeom prst="cloud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EA631F">
                <a:alpha val="76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>
            <a:noAutofit/>
          </a:bodyPr>
          <a:lstStyle/>
          <a:p>
            <a:pPr marL="177792" algn="l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Literacy Training</a:t>
            </a: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696C7A19-582E-774C-82BD-1C6F3F6DEFA8}"/>
              </a:ext>
            </a:extLst>
          </p:cNvPr>
          <p:cNvSpPr/>
          <p:nvPr/>
        </p:nvSpPr>
        <p:spPr>
          <a:xfrm>
            <a:off x="4482070" y="5207352"/>
            <a:ext cx="4316697" cy="1427074"/>
          </a:xfrm>
          <a:prstGeom prst="cloud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EA631F">
                <a:alpha val="76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>
            <a:noAutofit/>
          </a:bodyPr>
          <a:lstStyle/>
          <a:p>
            <a:pPr marL="177792"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and</a:t>
            </a:r>
          </a:p>
          <a:p>
            <a:pPr marL="177792"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Non-Technical Education</a:t>
            </a:r>
          </a:p>
        </p:txBody>
      </p:sp>
    </p:spTree>
    <p:extLst>
      <p:ext uri="{BB962C8B-B14F-4D97-AF65-F5344CB8AC3E}">
        <p14:creationId xmlns:p14="http://schemas.microsoft.com/office/powerpoint/2010/main" val="249030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40B86FA-C2AE-AA44-919B-C12DE61F0AE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think-cell Slide" r:id="rId6" imgW="7772400" imgH="10058400" progId="TCLayout.ActiveDocument.1">
                  <p:embed/>
                </p:oleObj>
              </mc:Choice>
              <mc:Fallback>
                <p:oleObj name="think-cell Slide" r:id="rId6" imgW="7772400" imgH="1005840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40B86FA-C2AE-AA44-919B-C12DE61F0A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9B29DFEF-77B2-1646-B45A-C38D501A7C9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6000" b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14" y="1282328"/>
            <a:ext cx="6441885" cy="1932168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Arial" charset="0"/>
              </a:rPr>
              <a:t>Thank you </a:t>
            </a:r>
            <a:r>
              <a:rPr lang="en-US" sz="6000" b="1" dirty="0">
                <a:solidFill>
                  <a:srgbClr val="E45F30"/>
                </a:solidFill>
                <a:latin typeface="Calibri" panose="020F0502020204030204" pitchFamily="34" charset="0"/>
                <a:ea typeface="Arial" charset="0"/>
              </a:rPr>
              <a:t>/ Merci</a:t>
            </a:r>
            <a:b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6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414" y="3006982"/>
            <a:ext cx="11651172" cy="1819661"/>
          </a:xfrm>
        </p:spPr>
        <p:txBody>
          <a:bodyPr>
            <a:noAutofit/>
          </a:bodyPr>
          <a:lstStyle/>
          <a:p>
            <a:pPr marL="342891" indent="-342891">
              <a:lnSpc>
                <a:spcPct val="10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US" sz="266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Fireside Analytics Inc: </a:t>
            </a:r>
            <a:r>
              <a:rPr lang="en-US" sz="2667" dirty="0">
                <a:solidFill>
                  <a:srgbClr val="E45F30"/>
                </a:solidFill>
              </a:rPr>
              <a:t>info</a:t>
            </a:r>
            <a:r>
              <a:rPr lang="en-US" sz="266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sz="2667" dirty="0">
                <a:solidFill>
                  <a:srgbClr val="E45F30"/>
                </a:solidFill>
              </a:rPr>
              <a:t>firesideanalytics</a:t>
            </a:r>
            <a:r>
              <a:rPr lang="en-US" sz="266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sz="2667" dirty="0">
                <a:solidFill>
                  <a:srgbClr val="E45F30"/>
                </a:solidFill>
              </a:rPr>
              <a:t>com</a:t>
            </a:r>
            <a:endParaRPr lang="en-US" sz="18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891" indent="-342891">
              <a:lnSpc>
                <a:spcPct val="10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US" sz="266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 School Data Science: </a:t>
            </a:r>
            <a:r>
              <a:rPr lang="en-US" sz="2667" dirty="0" err="1">
                <a:solidFill>
                  <a:srgbClr val="E45F30"/>
                </a:solidFill>
              </a:rPr>
              <a:t>FiresideAnalytics</a:t>
            </a:r>
            <a:r>
              <a:rPr lang="en-US" sz="2667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sz="2667" dirty="0" err="1">
                <a:solidFill>
                  <a:srgbClr val="E45F30"/>
                </a:solidFill>
              </a:rPr>
              <a:t>Academy</a:t>
            </a:r>
            <a:endParaRPr lang="en-US" sz="2667" dirty="0">
              <a:solidFill>
                <a:srgbClr val="E45F30"/>
              </a:solidFill>
            </a:endParaRPr>
          </a:p>
          <a:p>
            <a:pPr marL="342891" indent="-342891">
              <a:lnSpc>
                <a:spcPct val="10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US" sz="266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Children’s book about data:</a:t>
            </a:r>
            <a:r>
              <a:rPr lang="en-US" sz="2667" dirty="0">
                <a:solidFill>
                  <a:srgbClr val="E45F30"/>
                </a:solidFill>
              </a:rPr>
              <a:t> “</a:t>
            </a:r>
            <a:r>
              <a:rPr lang="en-CA" sz="2667" dirty="0">
                <a:solidFill>
                  <a:srgbClr val="E45F30"/>
                </a:solidFill>
              </a:rPr>
              <a:t>The Computer and the Cancelled Music Lessons</a:t>
            </a:r>
            <a:r>
              <a:rPr lang="en-CA" sz="2667" dirty="0">
                <a:solidFill>
                  <a:srgbClr val="333534"/>
                </a:solidFill>
              </a:rPr>
              <a:t>.</a:t>
            </a:r>
            <a:r>
              <a:rPr lang="en-CA" sz="2667" dirty="0">
                <a:solidFill>
                  <a:srgbClr val="E45F30"/>
                </a:solidFill>
              </a:rPr>
              <a:t>”</a:t>
            </a:r>
            <a:endParaRPr lang="en-US" sz="2667" dirty="0">
              <a:solidFill>
                <a:srgbClr val="E45F3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CB488C-E9ED-024A-AD4E-E9103B4BC0C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2675" r="48507"/>
          <a:stretch/>
        </p:blipFill>
        <p:spPr>
          <a:xfrm>
            <a:off x="9753496" y="401934"/>
            <a:ext cx="1694059" cy="2928781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16720BF-D760-484A-98ED-E3C0AFAD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17245" y="4855164"/>
            <a:ext cx="5095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64BF11-556C-7D4B-BA8D-49D508CF9E0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386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2831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4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3GvlDI7glfvQSk.5woh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nG8zoDcnjiOp30q3gYIg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19050">
          <a:solidFill>
            <a:srgbClr val="EA631F">
              <a:alpha val="76000"/>
            </a:srgb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rIns="72000" rtlCol="0" anchor="ctr">
        <a:noAutofit/>
      </a:bodyPr>
      <a:lstStyle>
        <a:defPPr marL="177792" algn="l">
          <a:defRPr sz="2000" dirty="0" smtClean="0">
            <a:solidFill>
              <a:schemeClr val="tx1">
                <a:lumMod val="75000"/>
                <a:lumOff val="25000"/>
              </a:schemeClr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reside Analytics_PPF_Race and the future of work_20200615" id="{1914F42C-81BF-5540-8D5D-710D2AB899B0}" vid="{3AE3A101-2691-9240-B9BE-939189196B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57186</TotalTime>
  <Words>286</Words>
  <Application>Microsoft Macintosh PowerPoint</Application>
  <PresentationFormat>Widescreen</PresentationFormat>
  <Paragraphs>67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System Font Regular</vt:lpstr>
      <vt:lpstr>Wingdings</vt:lpstr>
      <vt:lpstr>Office Theme</vt:lpstr>
      <vt:lpstr>think-cell Slide</vt:lpstr>
      <vt:lpstr>PowerPoint Presentation</vt:lpstr>
      <vt:lpstr>Bias can be found at every step of an AI process.</vt:lpstr>
      <vt:lpstr>Operationalizing AI for Fairness</vt:lpstr>
      <vt:lpstr>Operationalizing AI for Fairness</vt:lpstr>
      <vt:lpstr>Operationalizing AI for Fairness</vt:lpstr>
      <vt:lpstr>Operationalizing AI for Fairness</vt:lpstr>
      <vt:lpstr>Thank you / Merci </vt:lpstr>
    </vt:vector>
  </TitlesOfParts>
  <Manager/>
  <Company>Fireside Analytics Inc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Shingai Manjengwa_Strata London</dc:title>
  <dc:subject/>
  <dc:creator>Shingai Manjengwa</dc:creator>
  <cp:keywords>data science</cp:keywords>
  <dc:description/>
  <cp:lastModifiedBy>Shingai M</cp:lastModifiedBy>
  <cp:revision>535</cp:revision>
  <cp:lastPrinted>2020-06-16T17:57:56Z</cp:lastPrinted>
  <dcterms:created xsi:type="dcterms:W3CDTF">2017-05-04T15:27:35Z</dcterms:created>
  <dcterms:modified xsi:type="dcterms:W3CDTF">2021-11-17T18:40:17Z</dcterms:modified>
  <cp:category/>
</cp:coreProperties>
</file>