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7" r:id="rId5"/>
  </p:sldMasterIdLst>
  <p:notesMasterIdLst>
    <p:notesMasterId r:id="rId33"/>
  </p:notesMasterIdLst>
  <p:sldIdLst>
    <p:sldId id="256" r:id="rId6"/>
    <p:sldId id="769" r:id="rId7"/>
    <p:sldId id="2244" r:id="rId8"/>
    <p:sldId id="284" r:id="rId9"/>
    <p:sldId id="292" r:id="rId10"/>
    <p:sldId id="2243" r:id="rId11"/>
    <p:sldId id="2239" r:id="rId12"/>
    <p:sldId id="771" r:id="rId13"/>
    <p:sldId id="772" r:id="rId14"/>
    <p:sldId id="773" r:id="rId15"/>
    <p:sldId id="770" r:id="rId16"/>
    <p:sldId id="775" r:id="rId17"/>
    <p:sldId id="774" r:id="rId18"/>
    <p:sldId id="776" r:id="rId19"/>
    <p:sldId id="777" r:id="rId20"/>
    <p:sldId id="778" r:id="rId21"/>
    <p:sldId id="779" r:id="rId22"/>
    <p:sldId id="781" r:id="rId23"/>
    <p:sldId id="782" r:id="rId24"/>
    <p:sldId id="784" r:id="rId25"/>
    <p:sldId id="785" r:id="rId26"/>
    <p:sldId id="786" r:id="rId27"/>
    <p:sldId id="2240" r:id="rId28"/>
    <p:sldId id="756" r:id="rId29"/>
    <p:sldId id="783" r:id="rId30"/>
    <p:sldId id="2238" r:id="rId31"/>
    <p:sldId id="787" r:id="rId32"/>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8F9B09-1745-8253-5BD2-CB82F8096962}" name="Jagayat, Arvin" initials="JA" userId="S::Arvin.Jagayat@pco-bcp.gc.ca::6f638716-3384-46ca-b4b9-be6c978c8129" providerId="AD"/>
  <p188:author id="{6BDC385A-FDE6-727C-2E3B-1B7714F9A32F}" name="Ghali, Rodney" initials="GR" userId="S::rodney.ghali@pco-bcp.gc.ca::49615a10-6090-4b55-883b-bffc8b434cf2" providerId="AD"/>
  <p188:author id="{A1EC5E5A-CE9E-E155-D715-2097DE1C486C}" name="Toor, Kiran" initials="TK" userId="S::kiran.toor@pco-bcp.gc.ca::f89720c0-46db-4b34-a8f3-114424a735bc" providerId="AD"/>
  <p188:author id="{AD1EAD5B-8496-2A6B-0109-67BBCA4052F3}" name="Hussain, Tarab" initials="HT" userId="S::tarab.hussain@pco-bcp.gc.ca::732e9c3c-c4ae-41f7-b465-725fabda120f" providerId="AD"/>
  <p188:author id="{FBB2DE70-BF42-477C-5851-2ED40B2C549E}" name="Haber, Michael" initials="HM" userId="S::Michael.Haber@pco-bcp.gc.ca::56e5cb5a-38a1-430b-8bc4-1826760589b7" providerId="AD"/>
  <p188:author id="{B86B9F89-2364-9836-D952-597046638424}" name="Puka, Klajdi (PHAC/ASPC)" initials="KP" userId="S::klajdi.puka@phac-aspc.gc.ca::e6e6bd2d-1e0f-4735-ac4b-4c2a4ebc0d15" providerId="AD"/>
  <p188:author id="{A913168B-8364-EE62-4622-30593A7F2A56}" name="Portal Avelar, Laura" initials="PL" userId="S::laura.portalavelar@pco-bcp.gc.ca::14b85171-d324-46af-89d6-8e0d3a98a404" providerId="AD"/>
  <p188:author id="{4D8CA78C-BB34-BCC9-F923-11076E7E1952}" name="Harbers, Vivian" initials="HV" userId="S::vivian.harbers@pco-bcp.gc.ca::e0b62923-18b5-4e97-ba91-ebb61d731b3a" providerId="AD"/>
  <p188:author id="{F3DB979A-283A-2587-B7E5-0576263B9B82}" name="Puka, Klajdi" initials="PK" userId="S::klajdi.puka@pco-bcp.gc.ca::25317ca9-8f84-4e7a-bf23-f0e8ca81a70b" providerId="AD"/>
  <p188:author id="{5169EDA4-033C-1CE5-1E58-1FC1D779915F}" name="Findlater, Kieran" initials="FK" userId="S::Kieran.Findlater@pco-bcp.gc.ca::c6b407b0-de95-474a-90cf-23e869745902" providerId="AD"/>
  <p188:author id="{0A4606D5-8695-5B8A-8FB7-5A6AB159646E}" name="Haber, Michael" initials="HM" userId="S::michael.haber@pco-bcp.gc.ca::56e5cb5a-38a1-430b-8bc4-1826760589b7" providerId="AD"/>
  <p188:author id="{ADADD5E1-7CF2-8891-61BA-872AA2DBCA05}" name="Harry MacKay" initials="HM" userId="S::Harry.MacKay@pco-bcp.gc.ca::61557a98-3b9b-42be-ae19-f23a7c9721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5668"/>
    <a:srgbClr val="0B6D83"/>
    <a:srgbClr val="FBB040"/>
    <a:srgbClr val="10172D"/>
    <a:srgbClr val="182851"/>
    <a:srgbClr val="9FC363"/>
    <a:srgbClr val="0B7DA9"/>
    <a:srgbClr val="E48D91"/>
    <a:srgbClr val="C14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40" autoAdjust="0"/>
  </p:normalViewPr>
  <p:slideViewPr>
    <p:cSldViewPr snapToGrid="0">
      <p:cViewPr varScale="1">
        <p:scale>
          <a:sx n="91" d="100"/>
          <a:sy n="91" d="100"/>
        </p:scale>
        <p:origin x="131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4D2647-365B-9A45-88B9-D9F2E114E564}" type="datetimeFigureOut">
              <a:rPr lang="en-US" smtClean="0"/>
              <a:t>8/19/2024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5A2496-41D0-F041-A966-193FFB7B30B1}" type="slidenum">
              <a:rPr lang="en-US" smtClean="0"/>
              <a:t>‹#›</a:t>
            </a:fld>
            <a:endParaRPr lang="en-US"/>
          </a:p>
        </p:txBody>
      </p:sp>
    </p:spTree>
    <p:extLst>
      <p:ext uri="{BB962C8B-B14F-4D97-AF65-F5344CB8AC3E}">
        <p14:creationId xmlns:p14="http://schemas.microsoft.com/office/powerpoint/2010/main" val="272399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buFont typeface="Arial,Sans-Serif" panose="020B0604020202020204" pitchFamily="34" charset="0"/>
              <a:buChar char="•"/>
              <a:defRPr/>
            </a:pPr>
            <a:r>
              <a:rPr lang="en-US" sz="1200" dirty="0">
                <a:solidFill>
                  <a:prstClr val="black"/>
                </a:solidFill>
                <a:latin typeface="Arial"/>
                <a:ea typeface="+mn-ea"/>
                <a:cs typeface="Arial"/>
              </a:rPr>
              <a:t>Impact Canada </a:t>
            </a:r>
            <a:r>
              <a:rPr kumimoji="0" lang="en-US" sz="1200" b="0" i="0" u="none" strike="noStrike" kern="1200" cap="none" spc="0" normalizeH="0" baseline="0" noProof="0" dirty="0">
                <a:ln>
                  <a:noFill/>
                </a:ln>
                <a:solidFill>
                  <a:prstClr val="black"/>
                </a:solidFill>
                <a:effectLst/>
                <a:uLnTx/>
                <a:uFillTx/>
                <a:latin typeface="Arial"/>
                <a:ea typeface="+mn-ea"/>
                <a:cs typeface="Arial"/>
              </a:rPr>
              <a:t>is </a:t>
            </a:r>
            <a:r>
              <a:rPr lang="en-US" sz="1200" dirty="0">
                <a:solidFill>
                  <a:prstClr val="black"/>
                </a:solidFill>
                <a:latin typeface="Arial"/>
                <a:ea typeface="+mn-ea"/>
                <a:cs typeface="Arial"/>
              </a:rPr>
              <a:t>a whole </a:t>
            </a:r>
            <a:r>
              <a:rPr kumimoji="0" lang="en-US" sz="1200" b="0" i="0" u="none" strike="noStrike" kern="1200" cap="none" spc="0" normalizeH="0" baseline="0" noProof="0" dirty="0">
                <a:ln>
                  <a:noFill/>
                </a:ln>
                <a:solidFill>
                  <a:prstClr val="black"/>
                </a:solidFill>
                <a:effectLst/>
                <a:uLnTx/>
                <a:uFillTx/>
                <a:latin typeface="Arial"/>
                <a:ea typeface="+mn-ea"/>
                <a:cs typeface="Arial"/>
              </a:rPr>
              <a:t>of </a:t>
            </a:r>
            <a:r>
              <a:rPr lang="en-US" sz="1200" dirty="0">
                <a:solidFill>
                  <a:prstClr val="black"/>
                </a:solidFill>
                <a:latin typeface="Arial"/>
                <a:ea typeface="+mn-ea"/>
                <a:cs typeface="Arial"/>
              </a:rPr>
              <a:t>government framework for scaling up and mainstreaming “outcomes-based” policy/program methods to help bridge the gap between policy development </a:t>
            </a:r>
            <a:r>
              <a:rPr kumimoji="0" lang="en-US" sz="1200" b="0" i="0" u="none" strike="noStrike" kern="1200" cap="none" spc="0" normalizeH="0" baseline="0" noProof="0" dirty="0">
                <a:ln>
                  <a:noFill/>
                </a:ln>
                <a:solidFill>
                  <a:prstClr val="black"/>
                </a:solidFill>
                <a:effectLst/>
                <a:uLnTx/>
                <a:uFillTx/>
                <a:latin typeface="Arial"/>
                <a:ea typeface="+mn-ea"/>
                <a:cs typeface="Arial"/>
              </a:rPr>
              <a:t>and </a:t>
            </a:r>
            <a:r>
              <a:rPr lang="en-US" sz="1200" dirty="0">
                <a:solidFill>
                  <a:prstClr val="black"/>
                </a:solidFill>
                <a:latin typeface="Arial"/>
                <a:ea typeface="+mn-ea"/>
                <a:cs typeface="Arial"/>
              </a:rPr>
              <a:t>effective implementation</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endParaRPr lang="en-US" sz="1200" b="0" i="0" u="none" strike="noStrike" kern="1200" cap="none" spc="0" normalizeH="0" baseline="0" noProof="0" dirty="0">
              <a:ln>
                <a:noFill/>
              </a:ln>
              <a:solidFill>
                <a:srgbClr val="10172C"/>
              </a:solidFill>
              <a:effectLst/>
              <a:uLnTx/>
              <a:uFillTx/>
              <a:latin typeface="Arial"/>
              <a:ea typeface="+mn-ea"/>
              <a:cs typeface="Arial"/>
            </a:endParaRPr>
          </a:p>
          <a:p>
            <a:pPr marL="228600" indent="-228600">
              <a:lnSpc>
                <a:spcPct val="90000"/>
              </a:lnSpc>
              <a:buFont typeface="Arial,Sans-Serif" panose="020B0604020202020204" pitchFamily="34" charset="0"/>
              <a:buChar char="•"/>
              <a:defRPr/>
            </a:pPr>
            <a:r>
              <a:rPr lang="en-US" sz="1200" dirty="0">
                <a:solidFill>
                  <a:prstClr val="black"/>
                </a:solidFill>
                <a:latin typeface="Arial"/>
                <a:ea typeface="+mn-ea"/>
                <a:cs typeface="Arial"/>
              </a:rPr>
              <a:t>The Impact and Innovation Unit (IIU), housed in the Privy Council Office</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lang="en-US" sz="1200" dirty="0">
                <a:solidFill>
                  <a:prstClr val="black"/>
                </a:solidFill>
                <a:latin typeface="Arial"/>
                <a:ea typeface="+mn-ea"/>
                <a:cs typeface="Arial"/>
              </a:rPr>
              <a:t>was established in 2017 to implement the Impact Canada Initiative</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r>
              <a:rPr lang="en-US" sz="1200" dirty="0">
                <a:solidFill>
                  <a:prstClr val="black"/>
                </a:solidFill>
                <a:latin typeface="Arial"/>
                <a:ea typeface="+mn-ea"/>
                <a:cs typeface="Arial"/>
              </a:rPr>
              <a:t> </a:t>
            </a:r>
            <a:endParaRPr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buFont typeface="Arial,Sans-Serif" panose="020B0604020202020204" pitchFamily="34" charset="0"/>
              <a:buChar char="•"/>
              <a:defRPr/>
            </a:pPr>
            <a:r>
              <a:rPr lang="en-US" sz="1200" dirty="0">
                <a:solidFill>
                  <a:prstClr val="black"/>
                </a:solidFill>
                <a:latin typeface="Arial"/>
                <a:ea typeface="+mn-ea"/>
                <a:cs typeface="Arial"/>
              </a:rPr>
              <a:t>The IIU </a:t>
            </a:r>
            <a:r>
              <a:rPr kumimoji="0" lang="en-US" sz="1200" b="0" i="0" u="none" strike="noStrike" kern="1200" cap="none" spc="0" normalizeH="0" baseline="0" noProof="0" dirty="0">
                <a:ln>
                  <a:noFill/>
                </a:ln>
                <a:solidFill>
                  <a:prstClr val="black"/>
                </a:solidFill>
                <a:effectLst/>
                <a:uLnTx/>
                <a:uFillTx/>
                <a:latin typeface="Arial"/>
                <a:ea typeface="+mn-ea"/>
                <a:cs typeface="Arial"/>
              </a:rPr>
              <a:t>is a </a:t>
            </a:r>
            <a:r>
              <a:rPr lang="en-US" sz="1200" dirty="0">
                <a:solidFill>
                  <a:prstClr val="black"/>
                </a:solidFill>
                <a:latin typeface="Arial"/>
                <a:ea typeface="+mn-ea"/>
                <a:cs typeface="Arial"/>
              </a:rPr>
              <a:t>specialized team with extensive experience in the development and execution </a:t>
            </a:r>
            <a:r>
              <a:rPr kumimoji="0" lang="en-US" sz="1200" b="0" i="0" u="none" strike="noStrike" kern="1200" cap="none" spc="0" normalizeH="0" baseline="0" noProof="0" dirty="0">
                <a:ln>
                  <a:noFill/>
                </a:ln>
                <a:solidFill>
                  <a:prstClr val="black"/>
                </a:solidFill>
                <a:effectLst/>
                <a:uLnTx/>
                <a:uFillTx/>
                <a:latin typeface="Arial"/>
                <a:ea typeface="+mn-ea"/>
                <a:cs typeface="Arial"/>
              </a:rPr>
              <a:t>of </a:t>
            </a:r>
            <a:r>
              <a:rPr lang="en-US" sz="1200" dirty="0">
                <a:solidFill>
                  <a:prstClr val="black"/>
                </a:solidFill>
                <a:latin typeface="Arial"/>
                <a:ea typeface="+mn-ea"/>
                <a:cs typeface="Arial"/>
              </a:rPr>
              <a:t>novel policy and program methods</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endParaRPr lang="en-US" sz="1200" b="0" i="0" u="none" strike="noStrike" kern="1200" cap="none" spc="0" normalizeH="0" baseline="0" noProof="0" dirty="0">
              <a:ln>
                <a:noFill/>
              </a:ln>
              <a:solidFill>
                <a:prstClr val="black"/>
              </a:solidFill>
              <a:effectLst/>
              <a:uLnTx/>
              <a:uFillTx/>
              <a:latin typeface="Arial"/>
              <a:ea typeface="+mn-ea"/>
              <a:cs typeface="Arial"/>
            </a:endParaRPr>
          </a:p>
          <a:p>
            <a:pPr marL="228600" indent="-228600">
              <a:lnSpc>
                <a:spcPct val="90000"/>
              </a:lnSpc>
              <a:buFont typeface="Arial,Sans-Serif" panose="020B0604020202020204" pitchFamily="34" charset="0"/>
              <a:buChar char="•"/>
              <a:defRPr/>
            </a:pPr>
            <a:r>
              <a:rPr lang="en-US" sz="1200" dirty="0">
                <a:solidFill>
                  <a:prstClr val="black"/>
                </a:solidFill>
                <a:latin typeface="Arial"/>
                <a:ea typeface="+mn-ea"/>
                <a:cs typeface="Arial"/>
              </a:rPr>
              <a:t>Through its Fellowship program</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lang="en-US" sz="1200" dirty="0">
                <a:solidFill>
                  <a:prstClr val="black"/>
                </a:solidFill>
                <a:latin typeface="Arial"/>
                <a:ea typeface="+mn-ea"/>
                <a:cs typeface="Arial"/>
              </a:rPr>
              <a:t>the IIU hires </a:t>
            </a:r>
            <a:r>
              <a:rPr lang="en-US" sz="1200" dirty="0" err="1">
                <a:solidFill>
                  <a:prstClr val="black"/>
                </a:solidFill>
                <a:latin typeface="Arial"/>
                <a:ea typeface="+mn-ea"/>
                <a:cs typeface="Arial"/>
              </a:rPr>
              <a:t>Behavioural</a:t>
            </a:r>
            <a:r>
              <a:rPr lang="en-US" sz="1200" dirty="0">
                <a:solidFill>
                  <a:prstClr val="black"/>
                </a:solidFill>
                <a:latin typeface="Arial"/>
                <a:ea typeface="+mn-ea"/>
                <a:cs typeface="Arial"/>
              </a:rPr>
              <a:t> Science Fellows who are embedded cross-departmentally to apply insights from </a:t>
            </a:r>
            <a:r>
              <a:rPr lang="en-US" sz="1200" dirty="0" err="1">
                <a:solidFill>
                  <a:prstClr val="black"/>
                </a:solidFill>
                <a:latin typeface="Arial"/>
                <a:ea typeface="+mn-ea"/>
                <a:cs typeface="Arial"/>
              </a:rPr>
              <a:t>Behavioural</a:t>
            </a:r>
            <a:r>
              <a:rPr lang="en-US" sz="1200" dirty="0">
                <a:solidFill>
                  <a:prstClr val="black"/>
                </a:solidFill>
                <a:latin typeface="Arial"/>
                <a:ea typeface="+mn-ea"/>
                <a:cs typeface="Arial"/>
              </a:rPr>
              <a:t> Science to inform the </a:t>
            </a:r>
            <a:r>
              <a:rPr kumimoji="0" lang="en-US" sz="1200" b="0" i="0" u="none" strike="noStrike" kern="1200" cap="none" spc="0" normalizeH="0" baseline="0" noProof="0" dirty="0">
                <a:ln>
                  <a:noFill/>
                </a:ln>
                <a:solidFill>
                  <a:prstClr val="black"/>
                </a:solidFill>
                <a:effectLst/>
                <a:uLnTx/>
                <a:uFillTx/>
                <a:latin typeface="Arial"/>
                <a:ea typeface="+mn-ea"/>
                <a:cs typeface="Arial"/>
              </a:rPr>
              <a:t>design</a:t>
            </a:r>
            <a:r>
              <a:rPr lang="en-US" sz="1200" dirty="0">
                <a:solidFill>
                  <a:prstClr val="black"/>
                </a:solidFill>
                <a:latin typeface="Arial"/>
                <a:ea typeface="+mn-ea"/>
                <a:cs typeface="Arial"/>
              </a:rPr>
              <a:t> and implementation of priority programs</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lang="en-US" sz="1200" dirty="0">
                <a:solidFill>
                  <a:prstClr val="black"/>
                </a:solidFill>
                <a:latin typeface="Arial"/>
                <a:ea typeface="+mn-ea"/>
                <a:cs typeface="Arial"/>
              </a:rPr>
              <a:t>services</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lang="en-US" sz="1200" dirty="0">
                <a:solidFill>
                  <a:prstClr val="black"/>
                </a:solidFill>
                <a:latin typeface="Arial"/>
                <a:ea typeface="+mn-ea"/>
                <a:cs typeface="Arial"/>
              </a:rPr>
              <a:t>and initiatives across government</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endParaRPr lang="en-US" sz="1200" b="0" i="0" u="none" strike="noStrike" kern="1200" cap="none" spc="0" normalizeH="0" baseline="0" noProof="0" dirty="0">
              <a:ln>
                <a:noFill/>
              </a:ln>
              <a:solidFill>
                <a:prstClr val="black"/>
              </a:solidFill>
              <a:effectLst/>
              <a:uLnTx/>
              <a:uFillTx/>
              <a:latin typeface="Arial"/>
              <a:ea typeface="+mn-ea"/>
              <a:cs typeface="Arial"/>
            </a:endParaRPr>
          </a:p>
          <a:p>
            <a:pPr marL="228600" indent="-228600">
              <a:lnSpc>
                <a:spcPct val="90000"/>
              </a:lnSpc>
              <a:buFont typeface="Arial,Sans-Serif" panose="020B0604020202020204" pitchFamily="34" charset="0"/>
              <a:buChar char="•"/>
              <a:defRPr/>
            </a:pPr>
            <a:r>
              <a:rPr lang="en-US" sz="1200" dirty="0" err="1">
                <a:solidFill>
                  <a:prstClr val="black"/>
                </a:solidFill>
                <a:latin typeface="Arial"/>
                <a:ea typeface="+mn-ea"/>
                <a:cs typeface="Arial"/>
              </a:rPr>
              <a:t>Behavioural</a:t>
            </a:r>
            <a:r>
              <a:rPr lang="en-US" sz="1200" dirty="0">
                <a:solidFill>
                  <a:prstClr val="black"/>
                </a:solidFill>
                <a:latin typeface="Arial"/>
                <a:ea typeface="+mn-ea"/>
                <a:cs typeface="Arial"/>
              </a:rPr>
              <a:t> Science is a multidisciplinary approach </a:t>
            </a:r>
            <a:r>
              <a:rPr kumimoji="0" lang="en-US" sz="1200" b="0" i="0" u="none" strike="noStrike" kern="1200" cap="none" spc="0" normalizeH="0" baseline="0" noProof="0" dirty="0">
                <a:ln>
                  <a:noFill/>
                </a:ln>
                <a:solidFill>
                  <a:prstClr val="black"/>
                </a:solidFill>
                <a:effectLst/>
                <a:uLnTx/>
                <a:uFillTx/>
                <a:latin typeface="Arial"/>
                <a:ea typeface="+mn-ea"/>
                <a:cs typeface="Arial"/>
              </a:rPr>
              <a:t>to the </a:t>
            </a:r>
            <a:r>
              <a:rPr lang="en-US" sz="1200" dirty="0">
                <a:solidFill>
                  <a:prstClr val="black"/>
                </a:solidFill>
                <a:latin typeface="Arial"/>
                <a:ea typeface="+mn-ea"/>
                <a:cs typeface="Arial"/>
              </a:rPr>
              <a:t>study of human </a:t>
            </a:r>
            <a:r>
              <a:rPr lang="en-US" sz="1200" dirty="0" err="1">
                <a:solidFill>
                  <a:prstClr val="black"/>
                </a:solidFill>
                <a:latin typeface="Arial"/>
                <a:ea typeface="+mn-ea"/>
                <a:cs typeface="Arial"/>
              </a:rPr>
              <a:t>behaviour</a:t>
            </a:r>
            <a:r>
              <a:rPr lang="en-US" sz="1200" dirty="0">
                <a:solidFill>
                  <a:prstClr val="black"/>
                </a:solidFill>
                <a:latin typeface="Arial"/>
                <a:ea typeface="+mn-ea"/>
                <a:cs typeface="Arial"/>
              </a:rPr>
              <a:t> and decision-making, combining the findings and methods from psychology, neuroscience, </a:t>
            </a:r>
            <a:r>
              <a:rPr kumimoji="0" lang="en-US" sz="1200" b="0" i="0" u="none" strike="noStrike" kern="1200" cap="none" spc="0" normalizeH="0" baseline="0" noProof="0" dirty="0">
                <a:ln>
                  <a:noFill/>
                </a:ln>
                <a:solidFill>
                  <a:prstClr val="black"/>
                </a:solidFill>
                <a:effectLst/>
                <a:uLnTx/>
                <a:uFillTx/>
                <a:latin typeface="Arial"/>
                <a:ea typeface="+mn-ea"/>
                <a:cs typeface="Arial"/>
              </a:rPr>
              <a:t>and </a:t>
            </a:r>
            <a:r>
              <a:rPr lang="en-US" sz="1200" dirty="0">
                <a:solidFill>
                  <a:prstClr val="black"/>
                </a:solidFill>
                <a:latin typeface="Arial"/>
                <a:ea typeface="+mn-ea"/>
                <a:cs typeface="Arial"/>
              </a:rPr>
              <a:t>other social sciences</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endParaRPr lang="en-US" sz="1200" dirty="0">
              <a:solidFill>
                <a:prstClr val="black"/>
              </a:solidFill>
              <a:latin typeface="Arial"/>
              <a:ea typeface="+mn-ea"/>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D35A2496-41D0-F041-A966-193FFB7B30B1}" type="slidenum">
              <a:rPr lang="en-US" smtClean="0"/>
              <a:t>2</a:t>
            </a:fld>
            <a:endParaRPr lang="en-US"/>
          </a:p>
        </p:txBody>
      </p:sp>
    </p:spTree>
    <p:extLst>
      <p:ext uri="{BB962C8B-B14F-4D97-AF65-F5344CB8AC3E}">
        <p14:creationId xmlns:p14="http://schemas.microsoft.com/office/powerpoint/2010/main" val="66678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35A2496-41D0-F041-A966-193FFB7B30B1}" type="slidenum">
              <a:rPr lang="en-US" smtClean="0"/>
              <a:t>10</a:t>
            </a:fld>
            <a:endParaRPr lang="en-US"/>
          </a:p>
        </p:txBody>
      </p:sp>
    </p:spTree>
    <p:extLst>
      <p:ext uri="{BB962C8B-B14F-4D97-AF65-F5344CB8AC3E}">
        <p14:creationId xmlns:p14="http://schemas.microsoft.com/office/powerpoint/2010/main" val="178169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35A2496-41D0-F041-A966-193FFB7B30B1}" type="slidenum">
              <a:rPr lang="en-US" smtClean="0"/>
              <a:t>22</a:t>
            </a:fld>
            <a:endParaRPr lang="en-US"/>
          </a:p>
        </p:txBody>
      </p:sp>
    </p:spTree>
    <p:extLst>
      <p:ext uri="{BB962C8B-B14F-4D97-AF65-F5344CB8AC3E}">
        <p14:creationId xmlns:p14="http://schemas.microsoft.com/office/powerpoint/2010/main" val="272345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C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819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35A2496-41D0-F041-A966-193FFB7B30B1}" type="slidenum">
              <a:rPr lang="en-US" smtClean="0"/>
              <a:t>25</a:t>
            </a:fld>
            <a:endParaRPr lang="en-US"/>
          </a:p>
        </p:txBody>
      </p:sp>
    </p:spTree>
    <p:extLst>
      <p:ext uri="{BB962C8B-B14F-4D97-AF65-F5344CB8AC3E}">
        <p14:creationId xmlns:p14="http://schemas.microsoft.com/office/powerpoint/2010/main" val="240568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B247-ADB3-1C8F-83E3-4303E1D07F88}"/>
              </a:ext>
            </a:extLst>
          </p:cNvPr>
          <p:cNvSpPr>
            <a:spLocks noGrp="1"/>
          </p:cNvSpPr>
          <p:nvPr>
            <p:ph type="ctrTitle"/>
          </p:nvPr>
        </p:nvSpPr>
        <p:spPr>
          <a:xfrm>
            <a:off x="838200" y="2146852"/>
            <a:ext cx="10515600" cy="2387600"/>
          </a:xfrm>
        </p:spPr>
        <p:txBody>
          <a:bodyPr anchor="b"/>
          <a:lstStyle>
            <a:lvl1pPr algn="l">
              <a:lnSpc>
                <a:spcPct val="90000"/>
              </a:lnSpc>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2ECB057-5871-B509-1270-BF6F45484327}"/>
              </a:ext>
            </a:extLst>
          </p:cNvPr>
          <p:cNvSpPr>
            <a:spLocks noGrp="1"/>
          </p:cNvSpPr>
          <p:nvPr>
            <p:ph type="subTitle" idx="1"/>
          </p:nvPr>
        </p:nvSpPr>
        <p:spPr>
          <a:xfrm>
            <a:off x="838200" y="4711148"/>
            <a:ext cx="10515600" cy="54665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63407B2-0E28-333F-7009-A9228F7243BC}"/>
              </a:ext>
            </a:extLst>
          </p:cNvPr>
          <p:cNvSpPr>
            <a:spLocks noGrp="1"/>
          </p:cNvSpPr>
          <p:nvPr>
            <p:ph type="sldNum" sz="quarter" idx="12"/>
          </p:nvPr>
        </p:nvSpPr>
        <p:spPr/>
        <p:txBody>
          <a:bodyPr/>
          <a:lstStyle>
            <a:lvl1pPr>
              <a:defRPr>
                <a:solidFill>
                  <a:schemeClr val="tx1"/>
                </a:solidFill>
              </a:defRPr>
            </a:lvl1pPr>
          </a:lstStyle>
          <a:p>
            <a:fld id="{31CF29F3-B956-D24C-B218-E32E7C9430E3}" type="slidenum">
              <a:rPr lang="en-US" smtClean="0"/>
              <a:pPr/>
              <a:t>‹#›</a:t>
            </a:fld>
            <a:endParaRPr lang="en-US"/>
          </a:p>
        </p:txBody>
      </p:sp>
    </p:spTree>
    <p:extLst>
      <p:ext uri="{BB962C8B-B14F-4D97-AF65-F5344CB8AC3E}">
        <p14:creationId xmlns:p14="http://schemas.microsoft.com/office/powerpoint/2010/main" val="31666880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cxnSp>
        <p:nvCxnSpPr>
          <p:cNvPr id="13" name="Straight Connector 12">
            <a:extLst>
              <a:ext uri="{FF2B5EF4-FFF2-40B4-BE49-F238E27FC236}">
                <a16:creationId xmlns:a16="http://schemas.microsoft.com/office/drawing/2014/main" id="{65F4898D-E47F-7B0B-267B-1998D56C8976}"/>
              </a:ext>
            </a:extLst>
          </p:cNvPr>
          <p:cNvCxnSpPr>
            <a:cxnSpLocks/>
          </p:cNvCxnSpPr>
          <p:nvPr userDrawn="1"/>
        </p:nvCxnSpPr>
        <p:spPr>
          <a:xfrm>
            <a:off x="838200" y="6109840"/>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F312E0C-6559-8DFF-7617-432B8B0586FD}"/>
              </a:ext>
            </a:extLst>
          </p:cNvPr>
          <p:cNvGrpSpPr/>
          <p:nvPr userDrawn="1"/>
        </p:nvGrpSpPr>
        <p:grpSpPr>
          <a:xfrm>
            <a:off x="838200" y="6245017"/>
            <a:ext cx="402625" cy="402625"/>
            <a:chOff x="838200" y="6356350"/>
            <a:chExt cx="402625" cy="402625"/>
          </a:xfrm>
        </p:grpSpPr>
        <p:sp>
          <p:nvSpPr>
            <p:cNvPr id="15" name="Rounded Rectangle 14">
              <a:extLst>
                <a:ext uri="{FF2B5EF4-FFF2-40B4-BE49-F238E27FC236}">
                  <a16:creationId xmlns:a16="http://schemas.microsoft.com/office/drawing/2014/main" id="{E5D25B86-B4D3-37E2-E3D4-6A02D44EB33C}"/>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79B8B1D-E0E9-1E7D-5A10-9341256467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spTree>
    <p:extLst>
      <p:ext uri="{BB962C8B-B14F-4D97-AF65-F5344CB8AC3E}">
        <p14:creationId xmlns:p14="http://schemas.microsoft.com/office/powerpoint/2010/main" val="281059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Light">
    <p:bg>
      <p:bgPr>
        <a:solidFill>
          <a:srgbClr val="C7E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85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10" name="Group 9">
            <a:extLst>
              <a:ext uri="{FF2B5EF4-FFF2-40B4-BE49-F238E27FC236}">
                <a16:creationId xmlns:a16="http://schemas.microsoft.com/office/drawing/2014/main" id="{1D9A7F9D-4837-EEA0-6DCD-9443E0601987}"/>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5C2EFB71-8142-AA69-54D3-F66545078CF0}"/>
                </a:ext>
              </a:extLst>
            </p:cNvPr>
            <p:cNvSpPr/>
            <p:nvPr userDrawn="1"/>
          </p:nvSpPr>
          <p:spPr>
            <a:xfrm>
              <a:off x="838200" y="6245017"/>
              <a:ext cx="402625" cy="402625"/>
            </a:xfrm>
            <a:prstGeom prst="roundRect">
              <a:avLst/>
            </a:prstGeom>
            <a:solidFill>
              <a:srgbClr val="A4D1F5"/>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759C78-EA7E-CB02-55FC-16F65FD6B2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178" y="6299856"/>
              <a:ext cx="314667" cy="292946"/>
            </a:xfrm>
            <a:prstGeom prst="rect">
              <a:avLst/>
            </a:prstGeom>
          </p:spPr>
        </p:pic>
      </p:grpSp>
      <p:cxnSp>
        <p:nvCxnSpPr>
          <p:cNvPr id="11" name="Straight Connector 10">
            <a:extLst>
              <a:ext uri="{FF2B5EF4-FFF2-40B4-BE49-F238E27FC236}">
                <a16:creationId xmlns:a16="http://schemas.microsoft.com/office/drawing/2014/main" id="{EEF38DE0-8332-EC0D-BD41-BB3647695629}"/>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5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Dark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accent6">
                    <a:lumMod val="20000"/>
                    <a:lumOff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accent6">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accent6">
                    <a:lumMod val="20000"/>
                    <a:lumOff val="80000"/>
                  </a:schemeClr>
                </a:solidFill>
              </a:defRPr>
            </a:lvl1pPr>
          </a:lstStyle>
          <a:p>
            <a:fld id="{31CF29F3-B956-D24C-B218-E32E7C9430E3}" type="slidenum">
              <a:rPr lang="en-US" smtClean="0"/>
              <a:pPr/>
              <a:t>‹#›</a:t>
            </a:fld>
            <a:endParaRPr lang="en-US"/>
          </a:p>
        </p:txBody>
      </p:sp>
      <p:grpSp>
        <p:nvGrpSpPr>
          <p:cNvPr id="17" name="Group 16">
            <a:extLst>
              <a:ext uri="{FF2B5EF4-FFF2-40B4-BE49-F238E27FC236}">
                <a16:creationId xmlns:a16="http://schemas.microsoft.com/office/drawing/2014/main" id="{7C6CDAFB-C0D5-060A-490A-2301B7175480}"/>
              </a:ext>
            </a:extLst>
          </p:cNvPr>
          <p:cNvGrpSpPr/>
          <p:nvPr userDrawn="1"/>
        </p:nvGrpSpPr>
        <p:grpSpPr>
          <a:xfrm>
            <a:off x="838200" y="6245017"/>
            <a:ext cx="402625" cy="402625"/>
            <a:chOff x="838200" y="6245017"/>
            <a:chExt cx="402625" cy="402625"/>
          </a:xfrm>
        </p:grpSpPr>
        <p:sp>
          <p:nvSpPr>
            <p:cNvPr id="13" name="Rounded Rectangle 12">
              <a:extLst>
                <a:ext uri="{FF2B5EF4-FFF2-40B4-BE49-F238E27FC236}">
                  <a16:creationId xmlns:a16="http://schemas.microsoft.com/office/drawing/2014/main" id="{530A6119-1142-84D7-8B88-F77FDEBB7271}"/>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BE88C3F-3C22-1A12-9241-AC983ED48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cxnSp>
        <p:nvCxnSpPr>
          <p:cNvPr id="18" name="Straight Connector 17">
            <a:extLst>
              <a:ext uri="{FF2B5EF4-FFF2-40B4-BE49-F238E27FC236}">
                <a16:creationId xmlns:a16="http://schemas.microsoft.com/office/drawing/2014/main" id="{FD2A3724-910B-AFAD-02F8-99BF567E5401}"/>
              </a:ext>
            </a:extLst>
          </p:cNvPr>
          <p:cNvCxnSpPr>
            <a:cxnSpLocks/>
          </p:cNvCxnSpPr>
          <p:nvPr userDrawn="1"/>
        </p:nvCxnSpPr>
        <p:spPr>
          <a:xfrm>
            <a:off x="838200" y="6109840"/>
            <a:ext cx="105156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96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EAAE-D0ED-93C1-F643-9BD1C10AB2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E4901E7-1DA8-74E6-3E19-ACE02C6ED050}"/>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7" name="Group 6">
            <a:extLst>
              <a:ext uri="{FF2B5EF4-FFF2-40B4-BE49-F238E27FC236}">
                <a16:creationId xmlns:a16="http://schemas.microsoft.com/office/drawing/2014/main" id="{68C8F005-2324-692D-18AE-9D896E99A769}"/>
              </a:ext>
            </a:extLst>
          </p:cNvPr>
          <p:cNvGrpSpPr/>
          <p:nvPr userDrawn="1"/>
        </p:nvGrpSpPr>
        <p:grpSpPr>
          <a:xfrm>
            <a:off x="838200" y="6245017"/>
            <a:ext cx="402625" cy="402625"/>
            <a:chOff x="838200" y="6356350"/>
            <a:chExt cx="402625" cy="402625"/>
          </a:xfrm>
        </p:grpSpPr>
        <p:sp>
          <p:nvSpPr>
            <p:cNvPr id="8" name="Rounded Rectangle 7">
              <a:extLst>
                <a:ext uri="{FF2B5EF4-FFF2-40B4-BE49-F238E27FC236}">
                  <a16:creationId xmlns:a16="http://schemas.microsoft.com/office/drawing/2014/main" id="{C950520E-979F-4566-9244-FCA4BC7E183A}"/>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007800-81C4-0921-31D6-2BEBB4C4E2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0" name="Straight Connector 9">
            <a:extLst>
              <a:ext uri="{FF2B5EF4-FFF2-40B4-BE49-F238E27FC236}">
                <a16:creationId xmlns:a16="http://schemas.microsoft.com/office/drawing/2014/main" id="{D66FD20E-F563-F471-437A-6CD7EEA289C3}"/>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458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EAAE-D0ED-93C1-F643-9BD1C10AB2E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E4901E7-1DA8-74E6-3E19-ACE02C6ED05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cxnSp>
        <p:nvCxnSpPr>
          <p:cNvPr id="3" name="Straight Connector 2">
            <a:extLst>
              <a:ext uri="{FF2B5EF4-FFF2-40B4-BE49-F238E27FC236}">
                <a16:creationId xmlns:a16="http://schemas.microsoft.com/office/drawing/2014/main" id="{9B38CB17-33DD-DF96-A96E-035DCEC7471D}"/>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5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L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0EC2D-3653-D539-23F9-2424A690805B}"/>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6" name="Group 5">
            <a:extLst>
              <a:ext uri="{FF2B5EF4-FFF2-40B4-BE49-F238E27FC236}">
                <a16:creationId xmlns:a16="http://schemas.microsoft.com/office/drawing/2014/main" id="{D914C742-1001-EE27-9508-5E187C6B32AB}"/>
              </a:ext>
            </a:extLst>
          </p:cNvPr>
          <p:cNvGrpSpPr/>
          <p:nvPr userDrawn="1"/>
        </p:nvGrpSpPr>
        <p:grpSpPr>
          <a:xfrm>
            <a:off x="838200" y="6245017"/>
            <a:ext cx="402625" cy="402625"/>
            <a:chOff x="838200" y="6356350"/>
            <a:chExt cx="402625" cy="402625"/>
          </a:xfrm>
        </p:grpSpPr>
        <p:sp>
          <p:nvSpPr>
            <p:cNvPr id="7" name="Rounded Rectangle 6">
              <a:extLst>
                <a:ext uri="{FF2B5EF4-FFF2-40B4-BE49-F238E27FC236}">
                  <a16:creationId xmlns:a16="http://schemas.microsoft.com/office/drawing/2014/main" id="{478DBD3C-147E-1A1C-537B-BB4E3CC5D9C3}"/>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73E806-ABDB-F14D-C9F9-A44550D892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9" name="Straight Connector 8">
            <a:extLst>
              <a:ext uri="{FF2B5EF4-FFF2-40B4-BE49-F238E27FC236}">
                <a16:creationId xmlns:a16="http://schemas.microsoft.com/office/drawing/2014/main" id="{2AA4CCAB-8C5C-F24E-0CE3-0B988BA82FE9}"/>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2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Dark">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0EC2D-3653-D539-23F9-2424A690805B}"/>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cxnSp>
        <p:nvCxnSpPr>
          <p:cNvPr id="2" name="Straight Connector 1">
            <a:extLst>
              <a:ext uri="{FF2B5EF4-FFF2-40B4-BE49-F238E27FC236}">
                <a16:creationId xmlns:a16="http://schemas.microsoft.com/office/drawing/2014/main" id="{8BFFC844-59B9-61AA-ADAF-60E3BEB5BAA1}"/>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46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055668"/>
        </a:solidFill>
        <a:effectLst/>
      </p:bgPr>
    </p:bg>
    <p:spTree>
      <p:nvGrpSpPr>
        <p:cNvPr id="1" name="Shape 20"/>
        <p:cNvGrpSpPr/>
        <p:nvPr/>
      </p:nvGrpSpPr>
      <p:grpSpPr>
        <a:xfrm>
          <a:off x="0" y="0"/>
          <a:ext cx="0" cy="0"/>
          <a:chOff x="0" y="0"/>
          <a:chExt cx="0" cy="0"/>
        </a:xfrm>
      </p:grpSpPr>
      <p:sp>
        <p:nvSpPr>
          <p:cNvPr id="21" name="Google Shape;21;p90"/>
          <p:cNvSpPr txBox="1">
            <a:spLocks noGrp="1"/>
          </p:cNvSpPr>
          <p:nvPr>
            <p:ph type="title"/>
          </p:nvPr>
        </p:nvSpPr>
        <p:spPr>
          <a:xfrm>
            <a:off x="299260" y="216850"/>
            <a:ext cx="11191571" cy="76356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80" b="1">
                <a:solidFill>
                  <a:srgbClr val="DCFAFC"/>
                </a:solidFill>
                <a:latin typeface="Montserrat" panose="00000500000000000000" pitchFamily="2"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90"/>
          <p:cNvSpPr txBox="1">
            <a:spLocks noGrp="1"/>
          </p:cNvSpPr>
          <p:nvPr>
            <p:ph type="body" idx="1"/>
          </p:nvPr>
        </p:nvSpPr>
        <p:spPr>
          <a:xfrm>
            <a:off x="327164" y="1022188"/>
            <a:ext cx="11135758" cy="4977175"/>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0"/>
              </a:spcBef>
              <a:spcAft>
                <a:spcPts val="0"/>
              </a:spcAft>
              <a:buClrTx/>
              <a:buSzPts val="1800"/>
              <a:buNone/>
              <a:defRPr>
                <a:solidFill>
                  <a:srgbClr val="DCFAFC"/>
                </a:solidFill>
                <a:latin typeface="Roboto" panose="02000000000000000000" pitchFamily="2" charset="0"/>
                <a:ea typeface="Roboto" panose="02000000000000000000" pitchFamily="2" charset="0"/>
                <a:cs typeface="Roboto" panose="02000000000000000000" pitchFamily="2" charset="0"/>
              </a:defRPr>
            </a:lvl1pPr>
            <a:lvl2pPr marL="1097236" lvl="1" indent="-380984" algn="l">
              <a:lnSpc>
                <a:spcPct val="115000"/>
              </a:lnSpc>
              <a:spcBef>
                <a:spcPts val="1920"/>
              </a:spcBef>
              <a:spcAft>
                <a:spcPts val="0"/>
              </a:spcAft>
              <a:buSzPts val="1400"/>
              <a:buChar char="○"/>
              <a:defRPr/>
            </a:lvl2pPr>
            <a:lvl3pPr marL="1645854" lvl="2" indent="-380984" algn="l">
              <a:lnSpc>
                <a:spcPct val="115000"/>
              </a:lnSpc>
              <a:spcBef>
                <a:spcPts val="1920"/>
              </a:spcBef>
              <a:spcAft>
                <a:spcPts val="0"/>
              </a:spcAft>
              <a:buSzPts val="1400"/>
              <a:buChar char="■"/>
              <a:defRPr/>
            </a:lvl3pPr>
            <a:lvl4pPr marL="2194472" lvl="3" indent="-380984" algn="l">
              <a:lnSpc>
                <a:spcPct val="115000"/>
              </a:lnSpc>
              <a:spcBef>
                <a:spcPts val="1920"/>
              </a:spcBef>
              <a:spcAft>
                <a:spcPts val="0"/>
              </a:spcAft>
              <a:buSzPts val="1400"/>
              <a:buChar char="●"/>
              <a:defRPr/>
            </a:lvl4pPr>
            <a:lvl5pPr marL="2743091" lvl="4" indent="-380984" algn="l">
              <a:lnSpc>
                <a:spcPct val="115000"/>
              </a:lnSpc>
              <a:spcBef>
                <a:spcPts val="1920"/>
              </a:spcBef>
              <a:spcAft>
                <a:spcPts val="0"/>
              </a:spcAft>
              <a:buSzPts val="1400"/>
              <a:buChar char="○"/>
              <a:defRPr/>
            </a:lvl5pPr>
            <a:lvl6pPr marL="3291708" lvl="5" indent="-380984" algn="l">
              <a:lnSpc>
                <a:spcPct val="115000"/>
              </a:lnSpc>
              <a:spcBef>
                <a:spcPts val="1920"/>
              </a:spcBef>
              <a:spcAft>
                <a:spcPts val="0"/>
              </a:spcAft>
              <a:buSzPts val="1400"/>
              <a:buChar char="■"/>
              <a:defRPr/>
            </a:lvl6pPr>
            <a:lvl7pPr marL="3840326" lvl="6" indent="-380984" algn="l">
              <a:lnSpc>
                <a:spcPct val="115000"/>
              </a:lnSpc>
              <a:spcBef>
                <a:spcPts val="1920"/>
              </a:spcBef>
              <a:spcAft>
                <a:spcPts val="0"/>
              </a:spcAft>
              <a:buSzPts val="1400"/>
              <a:buChar char="●"/>
              <a:defRPr/>
            </a:lvl7pPr>
            <a:lvl8pPr marL="4388945" lvl="7" indent="-380984" algn="l">
              <a:lnSpc>
                <a:spcPct val="115000"/>
              </a:lnSpc>
              <a:spcBef>
                <a:spcPts val="1920"/>
              </a:spcBef>
              <a:spcAft>
                <a:spcPts val="0"/>
              </a:spcAft>
              <a:buSzPts val="1400"/>
              <a:buChar char="○"/>
              <a:defRPr/>
            </a:lvl8pPr>
            <a:lvl9pPr marL="4937562" lvl="8" indent="-380984" algn="l">
              <a:lnSpc>
                <a:spcPct val="115000"/>
              </a:lnSpc>
              <a:spcBef>
                <a:spcPts val="1920"/>
              </a:spcBef>
              <a:spcAft>
                <a:spcPts val="1920"/>
              </a:spcAft>
              <a:buSzPts val="1400"/>
              <a:buChar char="■"/>
              <a:defRPr/>
            </a:lvl9pPr>
          </a:lstStyle>
          <a:p>
            <a:endParaRPr/>
          </a:p>
        </p:txBody>
      </p:sp>
      <p:cxnSp>
        <p:nvCxnSpPr>
          <p:cNvPr id="6" name="Straight Connector 5">
            <a:extLst>
              <a:ext uri="{FF2B5EF4-FFF2-40B4-BE49-F238E27FC236}">
                <a16:creationId xmlns:a16="http://schemas.microsoft.com/office/drawing/2014/main" id="{83170C59-4CD9-16D7-AE7B-618FBCFFFE8F}"/>
              </a:ext>
            </a:extLst>
          </p:cNvPr>
          <p:cNvCxnSpPr>
            <a:cxnSpLocks/>
          </p:cNvCxnSpPr>
          <p:nvPr userDrawn="1"/>
        </p:nvCxnSpPr>
        <p:spPr>
          <a:xfrm>
            <a:off x="362431" y="6041030"/>
            <a:ext cx="11375993" cy="0"/>
          </a:xfrm>
          <a:prstGeom prst="line">
            <a:avLst/>
          </a:prstGeom>
          <a:ln w="12700">
            <a:solidFill>
              <a:srgbClr val="BBE6F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6BA4149-D817-0B43-F136-7D08D18AE8DE}"/>
              </a:ext>
            </a:extLst>
          </p:cNvPr>
          <p:cNvPicPr>
            <a:picLocks noChangeAspect="1"/>
          </p:cNvPicPr>
          <p:nvPr userDrawn="1"/>
        </p:nvPicPr>
        <p:blipFill>
          <a:blip r:embed="rId2"/>
          <a:stretch>
            <a:fillRect/>
          </a:stretch>
        </p:blipFill>
        <p:spPr>
          <a:xfrm>
            <a:off x="355986" y="6202565"/>
            <a:ext cx="497477" cy="497477"/>
          </a:xfrm>
          <a:prstGeom prst="rect">
            <a:avLst/>
          </a:prstGeom>
        </p:spPr>
      </p:pic>
      <p:sp>
        <p:nvSpPr>
          <p:cNvPr id="9" name="Google Shape;11;p88">
            <a:extLst>
              <a:ext uri="{FF2B5EF4-FFF2-40B4-BE49-F238E27FC236}">
                <a16:creationId xmlns:a16="http://schemas.microsoft.com/office/drawing/2014/main" id="{5C146FE3-A465-3FDD-5EF7-A801E6DCF897}"/>
              </a:ext>
            </a:extLst>
          </p:cNvPr>
          <p:cNvSpPr txBox="1">
            <a:spLocks noGrp="1"/>
          </p:cNvSpPr>
          <p:nvPr>
            <p:ph type="sldNum" idx="12"/>
          </p:nvPr>
        </p:nvSpPr>
        <p:spPr>
          <a:xfrm>
            <a:off x="11164825" y="6202565"/>
            <a:ext cx="672257" cy="497477"/>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440" b="0" i="0" u="none" strike="noStrike" cap="none">
                <a:solidFill>
                  <a:srgbClr val="DCFAFC"/>
                </a:solidFill>
                <a:latin typeface="Roboto" panose="02000000000000000000" pitchFamily="2" charset="0"/>
                <a:ea typeface="Roboto" panose="02000000000000000000" pitchFamily="2" charset="0"/>
                <a:cs typeface="Roboto" panose="02000000000000000000" pitchFamily="2" charset="0"/>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cxnSp>
        <p:nvCxnSpPr>
          <p:cNvPr id="10" name="Straight Connector 9">
            <a:extLst>
              <a:ext uri="{FF2B5EF4-FFF2-40B4-BE49-F238E27FC236}">
                <a16:creationId xmlns:a16="http://schemas.microsoft.com/office/drawing/2014/main" id="{836B9627-6381-BCEE-0E46-5B37D28DB500}"/>
              </a:ext>
            </a:extLst>
          </p:cNvPr>
          <p:cNvCxnSpPr>
            <a:cxnSpLocks/>
          </p:cNvCxnSpPr>
          <p:nvPr userDrawn="1"/>
        </p:nvCxnSpPr>
        <p:spPr>
          <a:xfrm>
            <a:off x="362431" y="858638"/>
            <a:ext cx="11375993" cy="0"/>
          </a:xfrm>
          <a:prstGeom prst="line">
            <a:avLst/>
          </a:prstGeom>
          <a:ln w="12700">
            <a:solidFill>
              <a:srgbClr val="0556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312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reserve="1" userDrawn="1">
  <p:cSld name="2_Blank">
    <p:bg>
      <p:bgPr>
        <a:solidFill>
          <a:srgbClr val="055668"/>
        </a:solidFill>
        <a:effectLst/>
      </p:bgPr>
    </p:bg>
    <p:spTree>
      <p:nvGrpSpPr>
        <p:cNvPr id="1" name="Shape 9"/>
        <p:cNvGrpSpPr/>
        <p:nvPr/>
      </p:nvGrpSpPr>
      <p:grpSpPr>
        <a:xfrm>
          <a:off x="0" y="0"/>
          <a:ext cx="0" cy="0"/>
          <a:chOff x="0" y="0"/>
          <a:chExt cx="0" cy="0"/>
        </a:xfrm>
      </p:grpSpPr>
      <p:sp>
        <p:nvSpPr>
          <p:cNvPr id="11" name="Google Shape;11;p88"/>
          <p:cNvSpPr txBox="1">
            <a:spLocks noGrp="1"/>
          </p:cNvSpPr>
          <p:nvPr>
            <p:ph type="sldNum" idx="12"/>
          </p:nvPr>
        </p:nvSpPr>
        <p:spPr>
          <a:xfrm>
            <a:off x="10847070" y="6175160"/>
            <a:ext cx="672257" cy="52488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680" b="0" i="0" u="none" strike="noStrike" cap="none">
                <a:solidFill>
                  <a:srgbClr val="DCFAFC"/>
                </a:solidFill>
                <a:latin typeface="Roboto" panose="02000000000000000000" pitchFamily="2" charset="0"/>
                <a:ea typeface="Roboto" panose="02000000000000000000" pitchFamily="2" charset="0"/>
                <a:cs typeface="Roboto" panose="02000000000000000000" pitchFamily="2" charset="0"/>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0" name="Google Shape;10;p88"/>
          <p:cNvSpPr txBox="1">
            <a:spLocks noGrp="1"/>
          </p:cNvSpPr>
          <p:nvPr>
            <p:ph type="title"/>
          </p:nvPr>
        </p:nvSpPr>
        <p:spPr>
          <a:xfrm>
            <a:off x="355987" y="3109180"/>
            <a:ext cx="8879454" cy="91417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1100"/>
              <a:buNone/>
              <a:defRPr sz="5760">
                <a:solidFill>
                  <a:srgbClr val="DCFAFC"/>
                </a:solidFill>
                <a:latin typeface="Montserrat" panose="00000500000000000000" pitchFamily="2" charset="0"/>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cxnSp>
        <p:nvCxnSpPr>
          <p:cNvPr id="6" name="Straight Connector 5">
            <a:extLst>
              <a:ext uri="{FF2B5EF4-FFF2-40B4-BE49-F238E27FC236}">
                <a16:creationId xmlns:a16="http://schemas.microsoft.com/office/drawing/2014/main" id="{03AF2757-4CC9-F345-1B48-16AD7BEAFDE0}"/>
              </a:ext>
            </a:extLst>
          </p:cNvPr>
          <p:cNvCxnSpPr>
            <a:cxnSpLocks/>
          </p:cNvCxnSpPr>
          <p:nvPr userDrawn="1"/>
        </p:nvCxnSpPr>
        <p:spPr>
          <a:xfrm>
            <a:off x="355986" y="6041030"/>
            <a:ext cx="11135758" cy="0"/>
          </a:xfrm>
          <a:prstGeom prst="line">
            <a:avLst/>
          </a:prstGeom>
          <a:ln w="12700">
            <a:solidFill>
              <a:srgbClr val="97F1F7"/>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80E15B1-3177-5C25-AFDE-95F25557508B}"/>
              </a:ext>
            </a:extLst>
          </p:cNvPr>
          <p:cNvPicPr>
            <a:picLocks noChangeAspect="1"/>
          </p:cNvPicPr>
          <p:nvPr userDrawn="1"/>
        </p:nvPicPr>
        <p:blipFill>
          <a:blip r:embed="rId2"/>
          <a:stretch>
            <a:fillRect/>
          </a:stretch>
        </p:blipFill>
        <p:spPr>
          <a:xfrm>
            <a:off x="355986" y="6202564"/>
            <a:ext cx="497477" cy="497477"/>
          </a:xfrm>
          <a:prstGeom prst="rect">
            <a:avLst/>
          </a:prstGeom>
        </p:spPr>
      </p:pic>
      <p:sp>
        <p:nvSpPr>
          <p:cNvPr id="32" name="Google Shape;30;p93">
            <a:extLst>
              <a:ext uri="{FF2B5EF4-FFF2-40B4-BE49-F238E27FC236}">
                <a16:creationId xmlns:a16="http://schemas.microsoft.com/office/drawing/2014/main" id="{8B600E35-B140-314F-5CCE-A58080EEDF3E}"/>
              </a:ext>
            </a:extLst>
          </p:cNvPr>
          <p:cNvSpPr txBox="1">
            <a:spLocks noGrp="1"/>
          </p:cNvSpPr>
          <p:nvPr>
            <p:ph type="body" idx="14"/>
          </p:nvPr>
        </p:nvSpPr>
        <p:spPr>
          <a:xfrm>
            <a:off x="480060" y="2485266"/>
            <a:ext cx="7037016" cy="630022"/>
          </a:xfrm>
          <a:prstGeom prst="rect">
            <a:avLst/>
          </a:prstGeom>
          <a:noFill/>
          <a:ln>
            <a:noFill/>
          </a:ln>
        </p:spPr>
        <p:txBody>
          <a:bodyPr spcFirstLastPara="1" wrap="square" lIns="0" tIns="91425" rIns="0" bIns="91425" anchor="t" anchorCtr="0">
            <a:noAutofit/>
          </a:bodyPr>
          <a:lstStyle>
            <a:lvl1pPr marL="0" lvl="0" indent="0" algn="l">
              <a:lnSpc>
                <a:spcPct val="115000"/>
              </a:lnSpc>
              <a:spcBef>
                <a:spcPts val="0"/>
              </a:spcBef>
              <a:spcAft>
                <a:spcPts val="0"/>
              </a:spcAft>
              <a:buSzPts val="1800"/>
              <a:buNone/>
              <a:tabLst/>
              <a:defRPr sz="2400" b="0">
                <a:solidFill>
                  <a:srgbClr val="DCFAFC"/>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Tree>
    <p:extLst>
      <p:ext uri="{BB962C8B-B14F-4D97-AF65-F5344CB8AC3E}">
        <p14:creationId xmlns:p14="http://schemas.microsoft.com/office/powerpoint/2010/main" val="3144248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3_Blank">
    <p:bg>
      <p:bgPr>
        <a:solidFill>
          <a:srgbClr val="055668"/>
        </a:solidFill>
        <a:effectLst/>
      </p:bgPr>
    </p:bg>
    <p:spTree>
      <p:nvGrpSpPr>
        <p:cNvPr id="1" name="Shape 9"/>
        <p:cNvGrpSpPr/>
        <p:nvPr/>
      </p:nvGrpSpPr>
      <p:grpSpPr>
        <a:xfrm>
          <a:off x="0" y="0"/>
          <a:ext cx="0" cy="0"/>
          <a:chOff x="0" y="0"/>
          <a:chExt cx="0" cy="0"/>
        </a:xfrm>
      </p:grpSpPr>
      <p:sp>
        <p:nvSpPr>
          <p:cNvPr id="11" name="Google Shape;11;p88"/>
          <p:cNvSpPr txBox="1">
            <a:spLocks noGrp="1"/>
          </p:cNvSpPr>
          <p:nvPr>
            <p:ph type="sldNum" idx="12"/>
          </p:nvPr>
        </p:nvSpPr>
        <p:spPr>
          <a:xfrm>
            <a:off x="11409046" y="6333134"/>
            <a:ext cx="731600" cy="52488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2" name="Picture 1">
            <a:extLst>
              <a:ext uri="{FF2B5EF4-FFF2-40B4-BE49-F238E27FC236}">
                <a16:creationId xmlns:a16="http://schemas.microsoft.com/office/drawing/2014/main" id="{A854E839-79A0-E9D0-5B7C-19CA810B72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4079" y="6117948"/>
            <a:ext cx="1126744" cy="255063"/>
          </a:xfrm>
          <a:prstGeom prst="rect">
            <a:avLst/>
          </a:prstGeom>
        </p:spPr>
      </p:pic>
      <p:sp>
        <p:nvSpPr>
          <p:cNvPr id="10" name="Google Shape;10;p88"/>
          <p:cNvSpPr txBox="1">
            <a:spLocks noGrp="1"/>
          </p:cNvSpPr>
          <p:nvPr>
            <p:ph type="title"/>
          </p:nvPr>
        </p:nvSpPr>
        <p:spPr>
          <a:xfrm>
            <a:off x="707095" y="2514821"/>
            <a:ext cx="5661968" cy="777019"/>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1100"/>
              <a:buNone/>
              <a:defRPr sz="5760">
                <a:latin typeface="Montserrat" panose="00000500000000000000" pitchFamily="2" charset="0"/>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pic>
        <p:nvPicPr>
          <p:cNvPr id="8" name="Picture 7">
            <a:extLst>
              <a:ext uri="{FF2B5EF4-FFF2-40B4-BE49-F238E27FC236}">
                <a16:creationId xmlns:a16="http://schemas.microsoft.com/office/drawing/2014/main" id="{496D1E14-80DD-82AB-5050-FA4284314F29}"/>
              </a:ext>
            </a:extLst>
          </p:cNvPr>
          <p:cNvPicPr>
            <a:picLocks noChangeAspect="1"/>
          </p:cNvPicPr>
          <p:nvPr userDrawn="1"/>
        </p:nvPicPr>
        <p:blipFill>
          <a:blip r:embed="rId3"/>
          <a:stretch>
            <a:fillRect/>
          </a:stretch>
        </p:blipFill>
        <p:spPr>
          <a:xfrm>
            <a:off x="7805638" y="1337191"/>
            <a:ext cx="3603408" cy="4183617"/>
          </a:xfrm>
          <a:prstGeom prst="rect">
            <a:avLst/>
          </a:prstGeom>
        </p:spPr>
      </p:pic>
      <p:pic>
        <p:nvPicPr>
          <p:cNvPr id="14" name="Picture 13">
            <a:extLst>
              <a:ext uri="{FF2B5EF4-FFF2-40B4-BE49-F238E27FC236}">
                <a16:creationId xmlns:a16="http://schemas.microsoft.com/office/drawing/2014/main" id="{5EF1F422-5598-D9C1-0DE4-DD6DF051D9E3}"/>
              </a:ext>
            </a:extLst>
          </p:cNvPr>
          <p:cNvPicPr>
            <a:picLocks noChangeAspect="1"/>
          </p:cNvPicPr>
          <p:nvPr userDrawn="1"/>
        </p:nvPicPr>
        <p:blipFill>
          <a:blip r:embed="rId4"/>
          <a:stretch>
            <a:fillRect/>
          </a:stretch>
        </p:blipFill>
        <p:spPr>
          <a:xfrm>
            <a:off x="707095" y="1091863"/>
            <a:ext cx="1105200" cy="1105200"/>
          </a:xfrm>
          <a:prstGeom prst="rect">
            <a:avLst/>
          </a:prstGeom>
        </p:spPr>
      </p:pic>
      <p:pic>
        <p:nvPicPr>
          <p:cNvPr id="19" name="Picture 18">
            <a:extLst>
              <a:ext uri="{FF2B5EF4-FFF2-40B4-BE49-F238E27FC236}">
                <a16:creationId xmlns:a16="http://schemas.microsoft.com/office/drawing/2014/main" id="{2F484AE3-C421-DBF6-FD84-E12CB84C8F3F}"/>
              </a:ext>
            </a:extLst>
          </p:cNvPr>
          <p:cNvPicPr>
            <a:picLocks noChangeAspect="1"/>
          </p:cNvPicPr>
          <p:nvPr userDrawn="1"/>
        </p:nvPicPr>
        <p:blipFill>
          <a:blip r:embed="rId5"/>
          <a:stretch>
            <a:fillRect/>
          </a:stretch>
        </p:blipFill>
        <p:spPr>
          <a:xfrm>
            <a:off x="707095" y="6013191"/>
            <a:ext cx="2225056" cy="424629"/>
          </a:xfrm>
          <a:prstGeom prst="rect">
            <a:avLst/>
          </a:prstGeom>
        </p:spPr>
      </p:pic>
      <p:pic>
        <p:nvPicPr>
          <p:cNvPr id="4" name="Picture 3">
            <a:extLst>
              <a:ext uri="{FF2B5EF4-FFF2-40B4-BE49-F238E27FC236}">
                <a16:creationId xmlns:a16="http://schemas.microsoft.com/office/drawing/2014/main" id="{DA871B06-B1D0-C940-54D6-61B80B97F319}"/>
              </a:ext>
            </a:extLst>
          </p:cNvPr>
          <p:cNvPicPr>
            <a:picLocks noChangeAspect="1"/>
          </p:cNvPicPr>
          <p:nvPr userDrawn="1"/>
        </p:nvPicPr>
        <p:blipFill>
          <a:blip r:embed="rId6"/>
          <a:stretch>
            <a:fillRect/>
          </a:stretch>
        </p:blipFill>
        <p:spPr>
          <a:xfrm>
            <a:off x="3480165" y="5967100"/>
            <a:ext cx="3097950" cy="556757"/>
          </a:xfrm>
          <a:prstGeom prst="rect">
            <a:avLst/>
          </a:prstGeom>
        </p:spPr>
      </p:pic>
    </p:spTree>
    <p:extLst>
      <p:ext uri="{BB962C8B-B14F-4D97-AF65-F5344CB8AC3E}">
        <p14:creationId xmlns:p14="http://schemas.microsoft.com/office/powerpoint/2010/main" val="158365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grpSp>
        <p:nvGrpSpPr>
          <p:cNvPr id="19" name="Group 18">
            <a:extLst>
              <a:ext uri="{FF2B5EF4-FFF2-40B4-BE49-F238E27FC236}">
                <a16:creationId xmlns:a16="http://schemas.microsoft.com/office/drawing/2014/main" id="{F95D2A7A-CA70-52D9-FD49-8720E6ABD75E}"/>
              </a:ext>
            </a:extLst>
          </p:cNvPr>
          <p:cNvGrpSpPr/>
          <p:nvPr userDrawn="1"/>
        </p:nvGrpSpPr>
        <p:grpSpPr>
          <a:xfrm>
            <a:off x="838200" y="6245017"/>
            <a:ext cx="402625" cy="402625"/>
            <a:chOff x="838200" y="6356350"/>
            <a:chExt cx="402625" cy="402625"/>
          </a:xfrm>
        </p:grpSpPr>
        <p:sp>
          <p:nvSpPr>
            <p:cNvPr id="20" name="Rounded Rectangle 19">
              <a:extLst>
                <a:ext uri="{FF2B5EF4-FFF2-40B4-BE49-F238E27FC236}">
                  <a16:creationId xmlns:a16="http://schemas.microsoft.com/office/drawing/2014/main" id="{532C32DD-DCDB-AAB4-686A-AA81A0AF514F}"/>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1DC00A2-5292-C143-F570-1A4CC7D6AC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91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bg>
      <p:bgPr>
        <a:solidFill>
          <a:srgbClr val="BBE6F2"/>
        </a:solidFill>
        <a:effectLst/>
      </p:bgPr>
    </p:bg>
    <p:spTree>
      <p:nvGrpSpPr>
        <p:cNvPr id="1" name="Shape 24"/>
        <p:cNvGrpSpPr/>
        <p:nvPr/>
      </p:nvGrpSpPr>
      <p:grpSpPr>
        <a:xfrm>
          <a:off x="0" y="0"/>
          <a:ext cx="0" cy="0"/>
          <a:chOff x="0" y="0"/>
          <a:chExt cx="0" cy="0"/>
        </a:xfrm>
      </p:grpSpPr>
      <p:sp>
        <p:nvSpPr>
          <p:cNvPr id="3" name="Rounded Rectangle 15">
            <a:extLst>
              <a:ext uri="{FF2B5EF4-FFF2-40B4-BE49-F238E27FC236}">
                <a16:creationId xmlns:a16="http://schemas.microsoft.com/office/drawing/2014/main" id="{35270AC5-A6E2-DF16-CB45-D07D61D25532}"/>
              </a:ext>
            </a:extLst>
          </p:cNvPr>
          <p:cNvSpPr/>
          <p:nvPr userDrawn="1"/>
        </p:nvSpPr>
        <p:spPr>
          <a:xfrm>
            <a:off x="8474149" y="734599"/>
            <a:ext cx="3264274" cy="5293751"/>
          </a:xfrm>
          <a:prstGeom prst="roundRect">
            <a:avLst>
              <a:gd name="adj" fmla="val 4465"/>
            </a:avLst>
          </a:prstGeom>
          <a:solidFill>
            <a:srgbClr val="51E7F2">
              <a:lumMod val="20000"/>
              <a:lumOff val="80000"/>
            </a:srgbClr>
          </a:solidFill>
          <a:ln w="12700" cap="flat" cmpd="sng" algn="ctr">
            <a:noFill/>
            <a:prstDash val="solid"/>
            <a:miter lim="800000"/>
          </a:ln>
          <a:effectLst/>
        </p:spPr>
        <p:txBody>
          <a:bodyPr lIns="432000" tIns="432000" rIns="432000" bIns="432000" rtlCol="0" anchor="t"/>
          <a:lstStyle/>
          <a:p>
            <a:pPr marL="0" marR="0" lvl="0" indent="0" defTabSz="1097280" eaLnBrk="1" fontAlgn="auto" latinLnBrk="0" hangingPunct="1">
              <a:lnSpc>
                <a:spcPct val="110000"/>
              </a:lnSpc>
              <a:spcBef>
                <a:spcPts val="0"/>
              </a:spcBef>
              <a:spcAft>
                <a:spcPts val="1200"/>
              </a:spcAft>
              <a:buClrTx/>
              <a:buSzTx/>
              <a:buFontTx/>
              <a:buNone/>
              <a:tabLst/>
              <a:defRPr/>
            </a:pPr>
            <a:endParaRPr kumimoji="0" lang="en-US" sz="1680" b="1" i="0" u="none" strike="noStrike" kern="1200" cap="none" spc="0" normalizeH="0" baseline="0" noProof="0">
              <a:ln>
                <a:noFill/>
              </a:ln>
              <a:solidFill>
                <a:srgbClr val="055668">
                  <a:lumMod val="75000"/>
                </a:srgbClr>
              </a:solidFill>
              <a:effectLst/>
              <a:uLnTx/>
              <a:uFillTx/>
              <a:latin typeface="Roboto" panose="02000000000000000000" pitchFamily="2" charset="0"/>
              <a:ea typeface="Roboto" panose="02000000000000000000" pitchFamily="2" charset="0"/>
              <a:cs typeface="+mn-cs"/>
            </a:endParaRPr>
          </a:p>
        </p:txBody>
      </p:sp>
      <p:sp>
        <p:nvSpPr>
          <p:cNvPr id="29" name="Google Shape;29;p93"/>
          <p:cNvSpPr txBox="1">
            <a:spLocks noGrp="1"/>
          </p:cNvSpPr>
          <p:nvPr>
            <p:ph type="body" idx="1"/>
          </p:nvPr>
        </p:nvSpPr>
        <p:spPr>
          <a:xfrm>
            <a:off x="373565" y="619723"/>
            <a:ext cx="8100582" cy="801193"/>
          </a:xfrm>
          <a:prstGeom prst="rect">
            <a:avLst/>
          </a:prstGeom>
          <a:noFill/>
          <a:ln>
            <a:noFill/>
          </a:ln>
        </p:spPr>
        <p:txBody>
          <a:bodyPr spcFirstLastPara="1" wrap="square" lIns="0" tIns="91425" rIns="91425" bIns="91425" anchor="t" anchorCtr="0">
            <a:normAutofit/>
          </a:bodyPr>
          <a:lstStyle>
            <a:lvl1pPr marL="0" lvl="0" indent="0" algn="l">
              <a:lnSpc>
                <a:spcPct val="100000"/>
              </a:lnSpc>
              <a:spcBef>
                <a:spcPts val="0"/>
              </a:spcBef>
              <a:spcAft>
                <a:spcPts val="0"/>
              </a:spcAft>
              <a:buSzPts val="1800"/>
              <a:buNone/>
              <a:defRPr sz="2400" b="1">
                <a:solidFill>
                  <a:srgbClr val="10172D"/>
                </a:solidFill>
                <a:latin typeface="Montserrat" panose="00000500000000000000" pitchFamily="2" charset="0"/>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
        <p:nvSpPr>
          <p:cNvPr id="30" name="Google Shape;30;p93"/>
          <p:cNvSpPr txBox="1">
            <a:spLocks noGrp="1"/>
          </p:cNvSpPr>
          <p:nvPr>
            <p:ph type="body" idx="2"/>
          </p:nvPr>
        </p:nvSpPr>
        <p:spPr>
          <a:xfrm>
            <a:off x="8602139" y="934011"/>
            <a:ext cx="3019247" cy="4929365"/>
          </a:xfrm>
          <a:prstGeom prst="rect">
            <a:avLst/>
          </a:prstGeom>
          <a:noFill/>
          <a:ln>
            <a:noFill/>
          </a:ln>
        </p:spPr>
        <p:txBody>
          <a:bodyPr spcFirstLastPara="1" wrap="square" lIns="0" tIns="91425" rIns="0" bIns="91425" anchor="t" anchorCtr="0">
            <a:normAutofit/>
          </a:bodyPr>
          <a:lstStyle>
            <a:lvl1pPr marL="137160" lvl="0" indent="0" algn="l">
              <a:lnSpc>
                <a:spcPct val="115000"/>
              </a:lnSpc>
              <a:spcBef>
                <a:spcPts val="0"/>
              </a:spcBef>
              <a:spcAft>
                <a:spcPts val="0"/>
              </a:spcAft>
              <a:buSzPts val="1800"/>
              <a:buNone/>
              <a:defRPr sz="1680">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
        <p:nvSpPr>
          <p:cNvPr id="4" name="Rounded Rectangle 15">
            <a:extLst>
              <a:ext uri="{FF2B5EF4-FFF2-40B4-BE49-F238E27FC236}">
                <a16:creationId xmlns:a16="http://schemas.microsoft.com/office/drawing/2014/main" id="{932DDADB-27A6-E2EF-B4AC-017BEFA29EA1}"/>
              </a:ext>
            </a:extLst>
          </p:cNvPr>
          <p:cNvSpPr/>
          <p:nvPr userDrawn="1"/>
        </p:nvSpPr>
        <p:spPr>
          <a:xfrm>
            <a:off x="362430" y="154350"/>
            <a:ext cx="3039278" cy="354041"/>
          </a:xfrm>
          <a:prstGeom prst="roundRect">
            <a:avLst>
              <a:gd name="adj" fmla="val 36749"/>
            </a:avLst>
          </a:prstGeom>
          <a:solidFill>
            <a:schemeClr val="bg1"/>
          </a:solidFill>
          <a:ln w="12700" cap="flat" cmpd="sng" algn="ctr">
            <a:noFill/>
            <a:prstDash val="solid"/>
            <a:miter lim="800000"/>
          </a:ln>
          <a:effectLst/>
        </p:spPr>
        <p:txBody>
          <a:bodyPr lIns="432000" tIns="432000" rIns="432000" bIns="432000" rtlCol="0" anchor="t"/>
          <a:lstStyle/>
          <a:p>
            <a:pPr marL="0" marR="0" lvl="0" indent="0" defTabSz="1097280" eaLnBrk="1" fontAlgn="auto" latinLnBrk="0" hangingPunct="1">
              <a:lnSpc>
                <a:spcPct val="110000"/>
              </a:lnSpc>
              <a:spcBef>
                <a:spcPts val="0"/>
              </a:spcBef>
              <a:spcAft>
                <a:spcPts val="1200"/>
              </a:spcAft>
              <a:buClrTx/>
              <a:buSzTx/>
              <a:buFontTx/>
              <a:buNone/>
              <a:tabLst/>
              <a:defRPr/>
            </a:pPr>
            <a:endParaRPr kumimoji="0" lang="en-US" sz="1680" b="1" i="0" u="none" strike="noStrike" kern="1200" cap="none" spc="0" normalizeH="0" baseline="0" noProof="0">
              <a:ln>
                <a:noFill/>
              </a:ln>
              <a:solidFill>
                <a:srgbClr val="055668">
                  <a:lumMod val="75000"/>
                </a:srgbClr>
              </a:solidFill>
              <a:effectLst/>
              <a:uLnTx/>
              <a:uFillTx/>
              <a:latin typeface="Roboto" panose="02000000000000000000" pitchFamily="2" charset="0"/>
              <a:ea typeface="Roboto" panose="02000000000000000000" pitchFamily="2" charset="0"/>
              <a:cs typeface="+mn-cs"/>
            </a:endParaRPr>
          </a:p>
        </p:txBody>
      </p:sp>
      <p:sp>
        <p:nvSpPr>
          <p:cNvPr id="5" name="Google Shape;30;p93">
            <a:extLst>
              <a:ext uri="{FF2B5EF4-FFF2-40B4-BE49-F238E27FC236}">
                <a16:creationId xmlns:a16="http://schemas.microsoft.com/office/drawing/2014/main" id="{5EDC7CAA-4697-8D4D-C487-AAE07A03D3BD}"/>
              </a:ext>
            </a:extLst>
          </p:cNvPr>
          <p:cNvSpPr txBox="1">
            <a:spLocks noGrp="1"/>
          </p:cNvSpPr>
          <p:nvPr>
            <p:ph type="body" idx="13"/>
          </p:nvPr>
        </p:nvSpPr>
        <p:spPr>
          <a:xfrm>
            <a:off x="355986" y="210016"/>
            <a:ext cx="3045722" cy="354041"/>
          </a:xfrm>
          <a:prstGeom prst="rect">
            <a:avLst/>
          </a:prstGeom>
          <a:noFill/>
          <a:ln>
            <a:noFill/>
          </a:ln>
        </p:spPr>
        <p:txBody>
          <a:bodyPr spcFirstLastPara="1" wrap="none" lIns="0" tIns="0" rIns="0" bIns="0" anchor="t" anchorCtr="0">
            <a:noAutofit/>
          </a:bodyPr>
          <a:lstStyle>
            <a:lvl1pPr marL="548640" lvl="0" indent="-274320" algn="l">
              <a:lnSpc>
                <a:spcPct val="115000"/>
              </a:lnSpc>
              <a:spcBef>
                <a:spcPts val="0"/>
              </a:spcBef>
              <a:spcAft>
                <a:spcPts val="0"/>
              </a:spcAft>
              <a:buSzPts val="1800"/>
              <a:buNone/>
              <a:defRPr sz="1440" b="1">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cxnSp>
        <p:nvCxnSpPr>
          <p:cNvPr id="6" name="Straight Connector 5">
            <a:extLst>
              <a:ext uri="{FF2B5EF4-FFF2-40B4-BE49-F238E27FC236}">
                <a16:creationId xmlns:a16="http://schemas.microsoft.com/office/drawing/2014/main" id="{E746D636-A5A3-8F95-6DFA-88BB52B59199}"/>
              </a:ext>
            </a:extLst>
          </p:cNvPr>
          <p:cNvCxnSpPr>
            <a:cxnSpLocks/>
          </p:cNvCxnSpPr>
          <p:nvPr userDrawn="1"/>
        </p:nvCxnSpPr>
        <p:spPr>
          <a:xfrm>
            <a:off x="373564" y="6115458"/>
            <a:ext cx="11375993" cy="0"/>
          </a:xfrm>
          <a:prstGeom prst="line">
            <a:avLst/>
          </a:prstGeom>
          <a:ln w="12700">
            <a:solidFill>
              <a:srgbClr val="05566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EA38D65-3557-ECF3-1789-CA39F4856F9C}"/>
              </a:ext>
            </a:extLst>
          </p:cNvPr>
          <p:cNvPicPr>
            <a:picLocks noChangeAspect="1"/>
          </p:cNvPicPr>
          <p:nvPr userDrawn="1"/>
        </p:nvPicPr>
        <p:blipFill>
          <a:blip r:embed="rId2"/>
          <a:stretch>
            <a:fillRect/>
          </a:stretch>
        </p:blipFill>
        <p:spPr>
          <a:xfrm>
            <a:off x="355986" y="6202564"/>
            <a:ext cx="497477" cy="497477"/>
          </a:xfrm>
          <a:prstGeom prst="rect">
            <a:avLst/>
          </a:prstGeom>
        </p:spPr>
      </p:pic>
      <p:sp>
        <p:nvSpPr>
          <p:cNvPr id="9" name="Google Shape;11;p88">
            <a:extLst>
              <a:ext uri="{FF2B5EF4-FFF2-40B4-BE49-F238E27FC236}">
                <a16:creationId xmlns:a16="http://schemas.microsoft.com/office/drawing/2014/main" id="{62721387-25BC-9AFA-D368-46DF85AF9BB8}"/>
              </a:ext>
            </a:extLst>
          </p:cNvPr>
          <p:cNvSpPr txBox="1">
            <a:spLocks noGrp="1"/>
          </p:cNvSpPr>
          <p:nvPr>
            <p:ph type="sldNum" idx="12"/>
          </p:nvPr>
        </p:nvSpPr>
        <p:spPr>
          <a:xfrm>
            <a:off x="11164824" y="6202564"/>
            <a:ext cx="672257" cy="497477"/>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440" b="0" i="0" u="none" strike="noStrike" cap="none">
                <a:solidFill>
                  <a:srgbClr val="10172D"/>
                </a:solidFill>
                <a:latin typeface="Roboto" panose="02000000000000000000" pitchFamily="2" charset="0"/>
                <a:ea typeface="Roboto" panose="02000000000000000000" pitchFamily="2" charset="0"/>
                <a:cs typeface="Roboto" panose="02000000000000000000" pitchFamily="2" charset="0"/>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2" name="Google Shape;30;p93">
            <a:extLst>
              <a:ext uri="{FF2B5EF4-FFF2-40B4-BE49-F238E27FC236}">
                <a16:creationId xmlns:a16="http://schemas.microsoft.com/office/drawing/2014/main" id="{FAD2792F-E041-DEE7-89DE-CC95AFC75BE2}"/>
              </a:ext>
            </a:extLst>
          </p:cNvPr>
          <p:cNvSpPr txBox="1">
            <a:spLocks noGrp="1"/>
          </p:cNvSpPr>
          <p:nvPr>
            <p:ph type="body" idx="14"/>
          </p:nvPr>
        </p:nvSpPr>
        <p:spPr>
          <a:xfrm>
            <a:off x="373564" y="1427633"/>
            <a:ext cx="8100583" cy="354040"/>
          </a:xfrm>
          <a:prstGeom prst="rect">
            <a:avLst/>
          </a:prstGeom>
          <a:noFill/>
          <a:ln>
            <a:noFill/>
          </a:ln>
        </p:spPr>
        <p:txBody>
          <a:bodyPr spcFirstLastPara="1" wrap="square" lIns="0" tIns="91425" rIns="0" bIns="91425" anchor="t" anchorCtr="0">
            <a:normAutofit/>
          </a:bodyPr>
          <a:lstStyle>
            <a:lvl1pPr marL="0" lvl="0" indent="0" algn="l">
              <a:lnSpc>
                <a:spcPct val="115000"/>
              </a:lnSpc>
              <a:spcBef>
                <a:spcPts val="0"/>
              </a:spcBef>
              <a:spcAft>
                <a:spcPts val="0"/>
              </a:spcAft>
              <a:buSzPts val="1800"/>
              <a:buNone/>
              <a:tabLst/>
              <a:defRPr sz="1920">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
        <p:nvSpPr>
          <p:cNvPr id="13" name="Google Shape;30;p93">
            <a:extLst>
              <a:ext uri="{FF2B5EF4-FFF2-40B4-BE49-F238E27FC236}">
                <a16:creationId xmlns:a16="http://schemas.microsoft.com/office/drawing/2014/main" id="{9FCE888B-798A-AF15-32C3-3CFE6BD63C02}"/>
              </a:ext>
            </a:extLst>
          </p:cNvPr>
          <p:cNvSpPr txBox="1">
            <a:spLocks noGrp="1"/>
          </p:cNvSpPr>
          <p:nvPr>
            <p:ph type="body" idx="15"/>
          </p:nvPr>
        </p:nvSpPr>
        <p:spPr>
          <a:xfrm>
            <a:off x="989751" y="6202564"/>
            <a:ext cx="9972415" cy="475203"/>
          </a:xfrm>
          <a:prstGeom prst="rect">
            <a:avLst/>
          </a:prstGeom>
          <a:noFill/>
          <a:ln>
            <a:noFill/>
          </a:ln>
        </p:spPr>
        <p:txBody>
          <a:bodyPr spcFirstLastPara="1" wrap="square" lIns="0" tIns="91425" rIns="0" bIns="91425" anchor="t" anchorCtr="0">
            <a:normAutofit/>
          </a:bodyPr>
          <a:lstStyle>
            <a:lvl1pPr marL="0" lvl="0" indent="0" algn="l">
              <a:lnSpc>
                <a:spcPct val="115000"/>
              </a:lnSpc>
              <a:spcBef>
                <a:spcPts val="0"/>
              </a:spcBef>
              <a:spcAft>
                <a:spcPts val="0"/>
              </a:spcAft>
              <a:buSzPts val="1800"/>
              <a:buNone/>
              <a:tabLst/>
              <a:defRPr sz="1080" b="1">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Tree>
    <p:extLst>
      <p:ext uri="{BB962C8B-B14F-4D97-AF65-F5344CB8AC3E}">
        <p14:creationId xmlns:p14="http://schemas.microsoft.com/office/powerpoint/2010/main" val="270089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Light">
    <p:bg>
      <p:bgPr>
        <a:solidFill>
          <a:srgbClr val="BBE6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D81C1C7-2E57-A063-B749-C505B608220B}"/>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76DE550C-CEF8-59B7-6A47-5D1B9493A560}"/>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BC3DB2-8D88-AA76-B236-A289A29E2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spTree>
    <p:extLst>
      <p:ext uri="{BB962C8B-B14F-4D97-AF65-F5344CB8AC3E}">
        <p14:creationId xmlns:p14="http://schemas.microsoft.com/office/powerpoint/2010/main" val="89053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Light">
    <p:bg>
      <p:bgPr>
        <a:solidFill>
          <a:srgbClr val="BBE6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D81C1C7-2E57-A063-B749-C505B608220B}"/>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76DE550C-CEF8-59B7-6A47-5D1B9493A560}"/>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BC3DB2-8D88-AA76-B236-A289A29E2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spTree>
    <p:extLst>
      <p:ext uri="{BB962C8B-B14F-4D97-AF65-F5344CB8AC3E}">
        <p14:creationId xmlns:p14="http://schemas.microsoft.com/office/powerpoint/2010/main" val="8905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Light">
    <p:bg>
      <p:bgPr>
        <a:solidFill>
          <a:srgbClr val="BBE6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D81C1C7-2E57-A063-B749-C505B608220B}"/>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76DE550C-CEF8-59B7-6A47-5D1B9493A560}"/>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BC3DB2-8D88-AA76-B236-A289A29E2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spTree>
    <p:extLst>
      <p:ext uri="{BB962C8B-B14F-4D97-AF65-F5344CB8AC3E}">
        <p14:creationId xmlns:p14="http://schemas.microsoft.com/office/powerpoint/2010/main" val="399456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B4BC-1FA8-4FAC-D670-E0B8A21B948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grpSp>
        <p:nvGrpSpPr>
          <p:cNvPr id="8" name="Group 7">
            <a:extLst>
              <a:ext uri="{FF2B5EF4-FFF2-40B4-BE49-F238E27FC236}">
                <a16:creationId xmlns:a16="http://schemas.microsoft.com/office/drawing/2014/main" id="{94D0B118-0E54-60AA-76A2-A1D62E8A9A63}"/>
              </a:ext>
            </a:extLst>
          </p:cNvPr>
          <p:cNvGrpSpPr/>
          <p:nvPr userDrawn="1"/>
        </p:nvGrpSpPr>
        <p:grpSpPr>
          <a:xfrm>
            <a:off x="838200" y="6245017"/>
            <a:ext cx="402625" cy="402625"/>
            <a:chOff x="838200" y="6356350"/>
            <a:chExt cx="402625" cy="402625"/>
          </a:xfrm>
        </p:grpSpPr>
        <p:sp>
          <p:nvSpPr>
            <p:cNvPr id="9" name="Rounded Rectangle 8">
              <a:extLst>
                <a:ext uri="{FF2B5EF4-FFF2-40B4-BE49-F238E27FC236}">
                  <a16:creationId xmlns:a16="http://schemas.microsoft.com/office/drawing/2014/main" id="{0CA5DADF-9DDB-FCC5-F4F3-95A45456ADDE}"/>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B158AF-7E91-3005-DE12-7F3498FE3B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5" name="Straight Connector 14">
            <a:extLst>
              <a:ext uri="{FF2B5EF4-FFF2-40B4-BE49-F238E27FC236}">
                <a16:creationId xmlns:a16="http://schemas.microsoft.com/office/drawing/2014/main" id="{A06420FC-5009-2DAA-074E-34F5089C1326}"/>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20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B4BC-1FA8-4FAC-D670-E0B8A21B948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grpSp>
        <p:nvGrpSpPr>
          <p:cNvPr id="4" name="Group 3">
            <a:extLst>
              <a:ext uri="{FF2B5EF4-FFF2-40B4-BE49-F238E27FC236}">
                <a16:creationId xmlns:a16="http://schemas.microsoft.com/office/drawing/2014/main" id="{ED9E1EAF-7CDA-F665-06D2-36ABA0C75372}"/>
              </a:ext>
            </a:extLst>
          </p:cNvPr>
          <p:cNvGrpSpPr/>
          <p:nvPr userDrawn="1"/>
        </p:nvGrpSpPr>
        <p:grpSpPr>
          <a:xfrm>
            <a:off x="838200" y="6245017"/>
            <a:ext cx="402625" cy="402625"/>
            <a:chOff x="838200" y="6245017"/>
            <a:chExt cx="402625" cy="402625"/>
          </a:xfrm>
        </p:grpSpPr>
        <p:sp>
          <p:nvSpPr>
            <p:cNvPr id="5" name="Rounded Rectangle 4">
              <a:extLst>
                <a:ext uri="{FF2B5EF4-FFF2-40B4-BE49-F238E27FC236}">
                  <a16:creationId xmlns:a16="http://schemas.microsoft.com/office/drawing/2014/main" id="{2CAFB45B-33C8-59E1-CD47-61126F0D8812}"/>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00F018-8127-D0E4-BBA0-F714B5915F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cxnSp>
        <p:nvCxnSpPr>
          <p:cNvPr id="11" name="Straight Connector 10">
            <a:extLst>
              <a:ext uri="{FF2B5EF4-FFF2-40B4-BE49-F238E27FC236}">
                <a16:creationId xmlns:a16="http://schemas.microsoft.com/office/drawing/2014/main" id="{807E2E99-0F12-1751-5C04-655C6B6FD635}"/>
              </a:ext>
            </a:extLst>
          </p:cNvPr>
          <p:cNvCxnSpPr>
            <a:cxnSpLocks/>
          </p:cNvCxnSpPr>
          <p:nvPr userDrawn="1"/>
        </p:nvCxnSpPr>
        <p:spPr>
          <a:xfrm>
            <a:off x="838200" y="6109840"/>
            <a:ext cx="105156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65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Nav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bg2"/>
                </a:solidFill>
              </a:defRPr>
            </a:lvl1pPr>
          </a:lstStyle>
          <a:p>
            <a:fld id="{31CF29F3-B956-D24C-B218-E32E7C9430E3}" type="slidenum">
              <a:rPr lang="en-US" smtClean="0"/>
              <a:pPr/>
              <a:t>‹#›</a:t>
            </a:fld>
            <a:endParaRPr lang="en-US"/>
          </a:p>
        </p:txBody>
      </p:sp>
      <p:grpSp>
        <p:nvGrpSpPr>
          <p:cNvPr id="10" name="Group 9">
            <a:extLst>
              <a:ext uri="{FF2B5EF4-FFF2-40B4-BE49-F238E27FC236}">
                <a16:creationId xmlns:a16="http://schemas.microsoft.com/office/drawing/2014/main" id="{468A0E9F-2548-4A0E-D1B2-14D03380D560}"/>
              </a:ext>
            </a:extLst>
          </p:cNvPr>
          <p:cNvGrpSpPr/>
          <p:nvPr userDrawn="1"/>
        </p:nvGrpSpPr>
        <p:grpSpPr>
          <a:xfrm>
            <a:off x="838200" y="6245017"/>
            <a:ext cx="402625" cy="402625"/>
            <a:chOff x="838200" y="6356350"/>
            <a:chExt cx="402625" cy="402625"/>
          </a:xfrm>
        </p:grpSpPr>
        <p:sp>
          <p:nvSpPr>
            <p:cNvPr id="11" name="Rounded Rectangle 10">
              <a:extLst>
                <a:ext uri="{FF2B5EF4-FFF2-40B4-BE49-F238E27FC236}">
                  <a16:creationId xmlns:a16="http://schemas.microsoft.com/office/drawing/2014/main" id="{C85944CD-13FB-4666-69AC-F23191F58C2E}"/>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B1FDDF6-5612-9F36-54C7-3323224AA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4" name="Straight Connector 13">
            <a:extLst>
              <a:ext uri="{FF2B5EF4-FFF2-40B4-BE49-F238E27FC236}">
                <a16:creationId xmlns:a16="http://schemas.microsoft.com/office/drawing/2014/main" id="{6E3B153A-8682-67E3-6D1E-048452D5D3A7}"/>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5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tx2">
                    <a:lumMod val="20000"/>
                    <a:lumOff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3"/>
            <a:ext cx="10515600" cy="1312573"/>
          </a:xfrm>
        </p:spPr>
        <p:txBody>
          <a:bodyPr/>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tx2">
                    <a:lumMod val="20000"/>
                    <a:lumOff val="80000"/>
                  </a:schemeClr>
                </a:solidFill>
              </a:defRPr>
            </a:lvl1pPr>
          </a:lstStyle>
          <a:p>
            <a:fld id="{31CF29F3-B956-D24C-B218-E32E7C9430E3}" type="slidenum">
              <a:rPr lang="en-US" smtClean="0"/>
              <a:pPr/>
              <a:t>‹#›</a:t>
            </a:fld>
            <a:endParaRPr lang="en-US"/>
          </a:p>
        </p:txBody>
      </p:sp>
      <p:grpSp>
        <p:nvGrpSpPr>
          <p:cNvPr id="7" name="Group 6">
            <a:extLst>
              <a:ext uri="{FF2B5EF4-FFF2-40B4-BE49-F238E27FC236}">
                <a16:creationId xmlns:a16="http://schemas.microsoft.com/office/drawing/2014/main" id="{989306F7-7EFA-2C75-700F-0852AF949A0E}"/>
              </a:ext>
            </a:extLst>
          </p:cNvPr>
          <p:cNvGrpSpPr/>
          <p:nvPr userDrawn="1"/>
        </p:nvGrpSpPr>
        <p:grpSpPr>
          <a:xfrm>
            <a:off x="838200" y="6245017"/>
            <a:ext cx="402625" cy="402625"/>
            <a:chOff x="838200" y="6356350"/>
            <a:chExt cx="402625" cy="402625"/>
          </a:xfrm>
        </p:grpSpPr>
        <p:sp>
          <p:nvSpPr>
            <p:cNvPr id="8" name="Rounded Rectangle 7">
              <a:extLst>
                <a:ext uri="{FF2B5EF4-FFF2-40B4-BE49-F238E27FC236}">
                  <a16:creationId xmlns:a16="http://schemas.microsoft.com/office/drawing/2014/main" id="{9CA0BD86-A7F0-EC01-6680-1F8B0CC49ECF}"/>
                </a:ext>
              </a:extLst>
            </p:cNvPr>
            <p:cNvSpPr/>
            <p:nvPr userDrawn="1"/>
          </p:nvSpPr>
          <p:spPr>
            <a:xfrm>
              <a:off x="838200" y="6356350"/>
              <a:ext cx="402625" cy="402625"/>
            </a:xfrm>
            <a:prstGeom prst="round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FFE878C-D164-9F8D-DFBF-35834B9E4E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2" name="Straight Connector 11">
            <a:extLst>
              <a:ext uri="{FF2B5EF4-FFF2-40B4-BE49-F238E27FC236}">
                <a16:creationId xmlns:a16="http://schemas.microsoft.com/office/drawing/2014/main" id="{6F41B7CD-BCE2-DA05-F0FA-8E8219A6E19A}"/>
              </a:ext>
            </a:extLst>
          </p:cNvPr>
          <p:cNvCxnSpPr>
            <a:cxnSpLocks/>
          </p:cNvCxnSpPr>
          <p:nvPr userDrawn="1"/>
        </p:nvCxnSpPr>
        <p:spPr>
          <a:xfrm>
            <a:off x="838200" y="6109840"/>
            <a:ext cx="105156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30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Light">
    <p:bg>
      <p:bgPr>
        <a:solidFill>
          <a:srgbClr val="C7E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7" name="Group 6">
            <a:extLst>
              <a:ext uri="{FF2B5EF4-FFF2-40B4-BE49-F238E27FC236}">
                <a16:creationId xmlns:a16="http://schemas.microsoft.com/office/drawing/2014/main" id="{A2159DD7-52C2-BA25-7DE5-DD17CD2A3C1C}"/>
              </a:ext>
            </a:extLst>
          </p:cNvPr>
          <p:cNvGrpSpPr/>
          <p:nvPr userDrawn="1"/>
        </p:nvGrpSpPr>
        <p:grpSpPr>
          <a:xfrm>
            <a:off x="838200" y="6245017"/>
            <a:ext cx="402625" cy="402625"/>
            <a:chOff x="838200" y="6356350"/>
            <a:chExt cx="402625" cy="402625"/>
          </a:xfrm>
        </p:grpSpPr>
        <p:sp>
          <p:nvSpPr>
            <p:cNvPr id="8" name="Rounded Rectangle 7">
              <a:extLst>
                <a:ext uri="{FF2B5EF4-FFF2-40B4-BE49-F238E27FC236}">
                  <a16:creationId xmlns:a16="http://schemas.microsoft.com/office/drawing/2014/main" id="{5C2EFB71-8142-AA69-54D3-F66545078CF0}"/>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D197CF-72A1-2231-ACA3-91C8161DA1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1" name="Straight Connector 10">
            <a:extLst>
              <a:ext uri="{FF2B5EF4-FFF2-40B4-BE49-F238E27FC236}">
                <a16:creationId xmlns:a16="http://schemas.microsoft.com/office/drawing/2014/main" id="{DA557A49-9141-759F-9A58-42BAF91B012A}"/>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15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Nav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bg2"/>
                </a:solidFill>
              </a:defRPr>
            </a:lvl1pPr>
          </a:lstStyle>
          <a:p>
            <a:fld id="{31CF29F3-B956-D24C-B218-E32E7C9430E3}" type="slidenum">
              <a:rPr lang="en-US" smtClean="0"/>
              <a:pPr/>
              <a:t>‹#›</a:t>
            </a:fld>
            <a:endParaRPr lang="en-US"/>
          </a:p>
        </p:txBody>
      </p:sp>
      <p:grpSp>
        <p:nvGrpSpPr>
          <p:cNvPr id="8" name="Group 7">
            <a:extLst>
              <a:ext uri="{FF2B5EF4-FFF2-40B4-BE49-F238E27FC236}">
                <a16:creationId xmlns:a16="http://schemas.microsoft.com/office/drawing/2014/main" id="{4688460B-FB8D-F2C7-0A86-F6E3EC613B58}"/>
              </a:ext>
            </a:extLst>
          </p:cNvPr>
          <p:cNvGrpSpPr/>
          <p:nvPr userDrawn="1"/>
        </p:nvGrpSpPr>
        <p:grpSpPr>
          <a:xfrm>
            <a:off x="838200" y="6245017"/>
            <a:ext cx="402625" cy="402625"/>
            <a:chOff x="838200" y="6245017"/>
            <a:chExt cx="402625" cy="402625"/>
          </a:xfrm>
        </p:grpSpPr>
        <p:sp>
          <p:nvSpPr>
            <p:cNvPr id="11" name="Rounded Rectangle 10">
              <a:extLst>
                <a:ext uri="{FF2B5EF4-FFF2-40B4-BE49-F238E27FC236}">
                  <a16:creationId xmlns:a16="http://schemas.microsoft.com/office/drawing/2014/main" id="{C85944CD-13FB-4666-69AC-F23191F58C2E}"/>
                </a:ext>
              </a:extLst>
            </p:cNvPr>
            <p:cNvSpPr/>
            <p:nvPr userDrawn="1"/>
          </p:nvSpPr>
          <p:spPr>
            <a:xfrm>
              <a:off x="838200" y="6245017"/>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EB20B0-EE69-AE77-CC4F-7459165AC8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304215"/>
              <a:ext cx="289102" cy="270244"/>
            </a:xfrm>
            <a:prstGeom prst="rect">
              <a:avLst/>
            </a:prstGeom>
          </p:spPr>
        </p:pic>
      </p:grpSp>
      <p:cxnSp>
        <p:nvCxnSpPr>
          <p:cNvPr id="13" name="Straight Connector 12">
            <a:extLst>
              <a:ext uri="{FF2B5EF4-FFF2-40B4-BE49-F238E27FC236}">
                <a16:creationId xmlns:a16="http://schemas.microsoft.com/office/drawing/2014/main" id="{63E4F258-F26B-86DB-5FDC-98B3233D48A1}"/>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4DE1BA-901D-DA38-9230-F59787574254}"/>
              </a:ext>
            </a:extLst>
          </p:cNvPr>
          <p:cNvCxnSpPr>
            <a:cxnSpLocks/>
          </p:cNvCxnSpPr>
          <p:nvPr userDrawn="1"/>
        </p:nvCxnSpPr>
        <p:spPr>
          <a:xfrm>
            <a:off x="990600" y="6262240"/>
            <a:ext cx="105156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02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E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DBDC8-CC29-B06F-F8F8-DAFECCDCC54B}"/>
              </a:ext>
            </a:extLst>
          </p:cNvPr>
          <p:cNvSpPr>
            <a:spLocks noGrp="1"/>
          </p:cNvSpPr>
          <p:nvPr>
            <p:ph type="title"/>
          </p:nvPr>
        </p:nvSpPr>
        <p:spPr>
          <a:xfrm>
            <a:off x="838200" y="365126"/>
            <a:ext cx="10515600" cy="807692"/>
          </a:xfrm>
          <a:prstGeom prst="rect">
            <a:avLst/>
          </a:prstGeom>
        </p:spPr>
        <p:txBody>
          <a:bodyPr vert="horz" lIns="0" tIns="45720" rIns="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947A19B-1495-1300-7ABB-9C8877A980E8}"/>
              </a:ext>
            </a:extLst>
          </p:cNvPr>
          <p:cNvSpPr>
            <a:spLocks noGrp="1"/>
          </p:cNvSpPr>
          <p:nvPr>
            <p:ph type="body" idx="1"/>
          </p:nvPr>
        </p:nvSpPr>
        <p:spPr>
          <a:xfrm>
            <a:off x="838200" y="1282149"/>
            <a:ext cx="10515600" cy="4675306"/>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D79EA6-B5BC-68B3-226B-9BF5631BD636}"/>
              </a:ext>
            </a:extLst>
          </p:cNvPr>
          <p:cNvSpPr>
            <a:spLocks noGrp="1"/>
          </p:cNvSpPr>
          <p:nvPr>
            <p:ph type="sldNum" sz="quarter" idx="4"/>
          </p:nvPr>
        </p:nvSpPr>
        <p:spPr>
          <a:xfrm>
            <a:off x="8610600" y="6267242"/>
            <a:ext cx="2743200" cy="367200"/>
          </a:xfrm>
          <a:prstGeom prst="rect">
            <a:avLst/>
          </a:prstGeom>
        </p:spPr>
        <p:txBody>
          <a:bodyPr vert="horz" lIns="0" tIns="0" rIns="0" bIns="0" rtlCol="0" anchor="ctr"/>
          <a:lstStyle>
            <a:lvl1pPr algn="r">
              <a:defRPr sz="1200" i="0">
                <a:solidFill>
                  <a:srgbClr val="10172D"/>
                </a:solidFill>
                <a:latin typeface="Roboto" panose="02000000000000000000" pitchFamily="2" charset="0"/>
                <a:ea typeface="Roboto" panose="02000000000000000000" pitchFamily="2" charset="0"/>
              </a:defRPr>
            </a:lvl1pPr>
          </a:lstStyle>
          <a:p>
            <a:fld id="{31CF29F3-B956-D24C-B218-E32E7C9430E3}" type="slidenum">
              <a:rPr lang="en-US" smtClean="0"/>
              <a:pPr/>
              <a:t>‹#›</a:t>
            </a:fld>
            <a:endParaRPr lang="en-US"/>
          </a:p>
        </p:txBody>
      </p:sp>
    </p:spTree>
    <p:extLst>
      <p:ext uri="{BB962C8B-B14F-4D97-AF65-F5344CB8AC3E}">
        <p14:creationId xmlns:p14="http://schemas.microsoft.com/office/powerpoint/2010/main" val="312211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0" r:id="rId4"/>
    <p:sldLayoutId id="2147483666" r:id="rId5"/>
    <p:sldLayoutId id="2147483651" r:id="rId6"/>
    <p:sldLayoutId id="2147483658" r:id="rId7"/>
    <p:sldLayoutId id="2147483656" r:id="rId8"/>
    <p:sldLayoutId id="2147483664" r:id="rId9"/>
    <p:sldLayoutId id="2147483659" r:id="rId10"/>
    <p:sldLayoutId id="2147483663" r:id="rId11"/>
    <p:sldLayoutId id="2147483657" r:id="rId12"/>
    <p:sldLayoutId id="2147483654" r:id="rId13"/>
    <p:sldLayoutId id="2147483661" r:id="rId14"/>
    <p:sldLayoutId id="2147483655" r:id="rId15"/>
    <p:sldLayoutId id="2147483662" r:id="rId16"/>
    <p:sldLayoutId id="2147483676" r:id="rId17"/>
  </p:sldLayoutIdLst>
  <p:hf hdr="0" ftr="0" dt="0"/>
  <p:txStyles>
    <p:titleStyle>
      <a:lvl1pPr algn="l" defTabSz="914400" rtl="0" eaLnBrk="1" latinLnBrk="0" hangingPunct="1">
        <a:lnSpc>
          <a:spcPct val="90000"/>
        </a:lnSpc>
        <a:spcBef>
          <a:spcPct val="0"/>
        </a:spcBef>
        <a:buNone/>
        <a:defRPr sz="2400" b="1" kern="1200">
          <a:solidFill>
            <a:srgbClr val="10172D"/>
          </a:solidFill>
          <a:latin typeface="Montserrat" pitchFamily="2" charset="77"/>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F326D"/>
        </a:solidFill>
        <a:effectLst/>
      </p:bgPr>
    </p:bg>
    <p:spTree>
      <p:nvGrpSpPr>
        <p:cNvPr id="1" name="Shape 5"/>
        <p:cNvGrpSpPr/>
        <p:nvPr/>
      </p:nvGrpSpPr>
      <p:grpSpPr>
        <a:xfrm>
          <a:off x="0" y="0"/>
          <a:ext cx="0" cy="0"/>
          <a:chOff x="0" y="0"/>
          <a:chExt cx="0" cy="0"/>
        </a:xfrm>
      </p:grpSpPr>
      <p:sp>
        <p:nvSpPr>
          <p:cNvPr id="6" name="Google Shape;6;p87"/>
          <p:cNvSpPr txBox="1">
            <a:spLocks noGrp="1"/>
          </p:cNvSpPr>
          <p:nvPr>
            <p:ph type="title"/>
          </p:nvPr>
        </p:nvSpPr>
        <p:spPr>
          <a:xfrm>
            <a:off x="838200" y="365125"/>
            <a:ext cx="10515600" cy="47484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1100"/>
              <a:buFont typeface="Arial"/>
              <a:buNone/>
              <a:defRPr sz="2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2pPr>
            <a:lvl3pPr marR="0" lvl="2"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3pPr>
            <a:lvl4pPr marR="0" lvl="3"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4pPr>
            <a:lvl5pPr marR="0" lvl="4"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5pPr>
            <a:lvl6pPr marR="0" lvl="5"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6pPr>
            <a:lvl7pPr marR="0" lvl="6"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7pPr>
            <a:lvl8pPr marR="0" lvl="7"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8pPr>
            <a:lvl9pPr marR="0" lvl="8"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9pPr>
          </a:lstStyle>
          <a:p>
            <a:endParaRPr/>
          </a:p>
        </p:txBody>
      </p:sp>
      <p:sp>
        <p:nvSpPr>
          <p:cNvPr id="7" name="Google Shape;7;p87"/>
          <p:cNvSpPr txBox="1">
            <a:spLocks noGrp="1"/>
          </p:cNvSpPr>
          <p:nvPr>
            <p:ph type="body" idx="1"/>
          </p:nvPr>
        </p:nvSpPr>
        <p:spPr>
          <a:xfrm>
            <a:off x="838200" y="1198562"/>
            <a:ext cx="10515600" cy="497844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110000"/>
              </a:lnSpc>
              <a:spcBef>
                <a:spcPts val="700"/>
              </a:spcBef>
              <a:spcAft>
                <a:spcPts val="0"/>
              </a:spcAft>
              <a:buClr>
                <a:schemeClr val="lt1"/>
              </a:buClr>
              <a:buSzPts val="1100"/>
              <a:buFont typeface="Arial"/>
              <a:buChar char="•"/>
              <a:defRPr sz="1100" b="0" i="0" u="none" strike="noStrike" cap="none">
                <a:solidFill>
                  <a:schemeClr val="lt1"/>
                </a:solidFill>
                <a:latin typeface="Arial"/>
                <a:ea typeface="Arial"/>
                <a:cs typeface="Arial"/>
                <a:sym typeface="Arial"/>
              </a:defRPr>
            </a:lvl1pPr>
            <a:lvl2pPr marL="914400" marR="0" lvl="1" indent="-285750" algn="l" rtl="0">
              <a:lnSpc>
                <a:spcPct val="110000"/>
              </a:lnSpc>
              <a:spcBef>
                <a:spcPts val="400"/>
              </a:spcBef>
              <a:spcAft>
                <a:spcPts val="0"/>
              </a:spcAft>
              <a:buClr>
                <a:schemeClr val="lt1"/>
              </a:buClr>
              <a:buSzPts val="900"/>
              <a:buFont typeface="Arial"/>
              <a:buChar char="•"/>
              <a:defRPr sz="900" b="0" i="0" u="none" strike="noStrike" cap="none">
                <a:solidFill>
                  <a:schemeClr val="lt1"/>
                </a:solidFill>
                <a:latin typeface="Arial"/>
                <a:ea typeface="Arial"/>
                <a:cs typeface="Arial"/>
                <a:sym typeface="Arial"/>
              </a:defRPr>
            </a:lvl2pPr>
            <a:lvl3pPr marL="1371600" marR="0" lvl="2" indent="-279400" algn="l" rtl="0">
              <a:lnSpc>
                <a:spcPct val="110000"/>
              </a:lnSpc>
              <a:spcBef>
                <a:spcPts val="400"/>
              </a:spcBef>
              <a:spcAft>
                <a:spcPts val="0"/>
              </a:spcAft>
              <a:buClr>
                <a:schemeClr val="lt1"/>
              </a:buClr>
              <a:buSzPts val="800"/>
              <a:buFont typeface="Arial"/>
              <a:buChar char="•"/>
              <a:defRPr sz="800" b="0" i="0" u="none" strike="noStrike" cap="none">
                <a:solidFill>
                  <a:schemeClr val="lt1"/>
                </a:solidFill>
                <a:latin typeface="Arial"/>
                <a:ea typeface="Arial"/>
                <a:cs typeface="Arial"/>
                <a:sym typeface="Arial"/>
              </a:defRPr>
            </a:lvl3pPr>
            <a:lvl4pPr marL="1828800" marR="0" lvl="3" indent="-279400" algn="l" rtl="0">
              <a:lnSpc>
                <a:spcPct val="110000"/>
              </a:lnSpc>
              <a:spcBef>
                <a:spcPts val="400"/>
              </a:spcBef>
              <a:spcAft>
                <a:spcPts val="0"/>
              </a:spcAft>
              <a:buClr>
                <a:schemeClr val="lt1"/>
              </a:buClr>
              <a:buSzPts val="800"/>
              <a:buFont typeface="Arial"/>
              <a:buChar char="•"/>
              <a:defRPr sz="800" b="0" i="0" u="none" strike="noStrike" cap="none">
                <a:solidFill>
                  <a:schemeClr val="lt1"/>
                </a:solidFill>
                <a:latin typeface="Arial"/>
                <a:ea typeface="Arial"/>
                <a:cs typeface="Arial"/>
                <a:sym typeface="Arial"/>
              </a:defRPr>
            </a:lvl4pPr>
            <a:lvl5pPr marL="2286000" marR="0" lvl="4" indent="-273050" algn="l" rtl="0">
              <a:lnSpc>
                <a:spcPct val="110000"/>
              </a:lnSpc>
              <a:spcBef>
                <a:spcPts val="400"/>
              </a:spcBef>
              <a:spcAft>
                <a:spcPts val="0"/>
              </a:spcAft>
              <a:buClr>
                <a:schemeClr val="lt1"/>
              </a:buClr>
              <a:buSzPts val="700"/>
              <a:buFont typeface="Arial"/>
              <a:buChar char="•"/>
              <a:defRPr sz="700" b="0" i="0" u="none" strike="noStrike" cap="none">
                <a:solidFill>
                  <a:schemeClr val="lt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87"/>
          <p:cNvSpPr txBox="1">
            <a:spLocks noGrp="1"/>
          </p:cNvSpPr>
          <p:nvPr>
            <p:ph type="sldNum" idx="12"/>
          </p:nvPr>
        </p:nvSpPr>
        <p:spPr>
          <a:xfrm>
            <a:off x="11409046" y="6333134"/>
            <a:ext cx="731600" cy="52488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3510907"/>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slideLayout" Target="../slideLayouts/slideLayout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hyperlink" Target="https://www.gcpedia.gc.ca/wiki/DND:_Supertask_button_(May_2023)" TargetMode="External"/><Relationship Id="rId2" Type="http://schemas.openxmlformats.org/officeDocument/2006/relationships/tags" Target="../tags/tag52.xml"/><Relationship Id="rId16" Type="http://schemas.openxmlformats.org/officeDocument/2006/relationships/image" Target="../media/image16.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image" Target="../media/image15.png"/><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3.xml"/><Relationship Id="rId7"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hyperlink" Target="https://www.canada.ca/fr/analytique.html" TargetMode="External"/></Relationships>
</file>

<file path=ppt/slides/_rels/slide15.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slideLayout" Target="../slideLayouts/slideLayout3.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hyperlink" Target="https://www.canada.ca/en/public-health/services/vaccination-children/when-to-vaccinate.html" TargetMode="Externa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blog.analytics-toolkit.com/2022/what-can-be-learned-from-1001-a-b-tests/#outcomes" TargetMode="External"/><Relationship Id="rId3" Type="http://schemas.openxmlformats.org/officeDocument/2006/relationships/tags" Target="../tags/tag91.xml"/><Relationship Id="rId7"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17.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6" Type="http://schemas.openxmlformats.org/officeDocument/2006/relationships/hyperlink" Target="https://experienceleague.adobe.com/tools/calculator/testcalculator.html" TargetMode="Externa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image" Target="../media/image19.png"/><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19.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hyperlink" Target="https://experienceleague.adobe.com/tools/calculator/testcalculator.html"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0.xml"/><Relationship Id="rId1" Type="http://schemas.openxmlformats.org/officeDocument/2006/relationships/tags" Target="../tags/tag119.xml"/></Relationships>
</file>

<file path=ppt/slides/_rels/slide2.xml.rels><?xml version="1.0" encoding="UTF-8" standalone="yes"?>
<Relationships xmlns="http://schemas.openxmlformats.org/package/2006/relationships"><Relationship Id="rId8" Type="http://schemas.openxmlformats.org/officeDocument/2006/relationships/hyperlink" Target="https://impact.canada.ca/fr" TargetMode="External"/><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3.xml"/><Relationship Id="rId5" Type="http://schemas.openxmlformats.org/officeDocument/2006/relationships/tags" Target="../tags/tag8.xml"/><Relationship Id="rId10" Type="http://schemas.openxmlformats.org/officeDocument/2006/relationships/hyperlink" Target="mailto:kieran.findlater@pco-bcp.gc.ca" TargetMode="External"/><Relationship Id="rId4" Type="http://schemas.openxmlformats.org/officeDocument/2006/relationships/tags" Target="../tags/tag7.xml"/><Relationship Id="rId9" Type="http://schemas.openxmlformats.org/officeDocument/2006/relationships/hyperlink" Target="mailto:christine.kormos@pco-bcp.gc.ca"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hyperlink" Target="https://www.gcpedia.gc.ca/wiki/Institutional_Representatives_for_Adobe_Target"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hyperlink" Target="https://www.gcpedia.gc.ca/wiki/Principal_Publisher_at_Service_Canada" TargetMode="External"/><Relationship Id="rId5" Type="http://schemas.openxmlformats.org/officeDocument/2006/relationships/slideLayout" Target="../slideLayouts/slideLayout3.xml"/><Relationship Id="rId4" Type="http://schemas.openxmlformats.org/officeDocument/2006/relationships/tags" Target="../tags/tag127.xml"/></Relationships>
</file>

<file path=ppt/slides/_rels/slide2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21.svg"/><Relationship Id="rId5" Type="http://schemas.openxmlformats.org/officeDocument/2006/relationships/tags" Target="../tags/tag138.xml"/><Relationship Id="rId10" Type="http://schemas.openxmlformats.org/officeDocument/2006/relationships/image" Target="../media/image20.png"/><Relationship Id="rId4" Type="http://schemas.openxmlformats.org/officeDocument/2006/relationships/tags" Target="../tags/tag137.xml"/><Relationship Id="rId9"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hyperlink" Target="https://www.canada.ca/fr/analytique.html" TargetMode="Externa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iiu-uii@pco-bcp.gc.ca" TargetMode="External"/><Relationship Id="rId3" Type="http://schemas.openxmlformats.org/officeDocument/2006/relationships/tags" Target="../tags/tag146.xml"/><Relationship Id="rId7" Type="http://schemas.openxmlformats.org/officeDocument/2006/relationships/notesSlide" Target="../notesSlides/notesSlide7.xml"/><Relationship Id="rId12" Type="http://schemas.openxmlformats.org/officeDocument/2006/relationships/image" Target="../media/image23.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3.xml"/><Relationship Id="rId11" Type="http://schemas.openxmlformats.org/officeDocument/2006/relationships/image" Target="../media/image22.png"/><Relationship Id="rId5" Type="http://schemas.openxmlformats.org/officeDocument/2006/relationships/tags" Target="../tags/tag148.xml"/><Relationship Id="rId10" Type="http://schemas.openxmlformats.org/officeDocument/2006/relationships/hyperlink" Target="mailto:bescio-bsc@phac-aspc.gc.ca" TargetMode="External"/><Relationship Id="rId4" Type="http://schemas.openxmlformats.org/officeDocument/2006/relationships/tags" Target="../tags/tag147.xml"/><Relationship Id="rId9" Type="http://schemas.openxmlformats.org/officeDocument/2006/relationships/hyperlink" Target="mailto:Harry.Mackay@phac-aspc.gc.ca" TargetMode="External"/></Relationships>
</file>

<file path=ppt/slides/_rels/slide27.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hyperlink" Target="https://www.gcpedia.gc.ca/wiki/Government_usability_research_index"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hyperlink" Target="https://www.gcpedia.gc.ca/wiki/GC_A/B_testing_tool:_Adobe_Target" TargetMode="External"/><Relationship Id="rId5" Type="http://schemas.openxmlformats.org/officeDocument/2006/relationships/hyperlink" Target="https://conception.canada.ca/" TargetMode="Externa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3.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3.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hyperlink" Target="https://www.gcpedia.gc.ca/wiki/CRA:_T2200_form_(2023)" TargetMode="Externa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12.png"/><Relationship Id="rId2" Type="http://schemas.openxmlformats.org/officeDocument/2006/relationships/tags" Target="../tags/tag26.xml"/><Relationship Id="rId16" Type="http://schemas.openxmlformats.org/officeDocument/2006/relationships/image" Target="../media/image11.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slideLayout" Target="../slideLayouts/slideLayout3.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Layout" Target="../slideLayouts/slideLayout3.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2" Type="http://schemas.openxmlformats.org/officeDocument/2006/relationships/tags" Target="../tags/tag40.xml"/><Relationship Id="rId16" Type="http://schemas.openxmlformats.org/officeDocument/2006/relationships/image" Target="../media/image14.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3.pn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hyperlink" Target="https://www.gcpedia.gc.ca/wiki/ACOA:_Homepage,_A/B_test_(20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le 1">
            <a:extLst>
              <a:ext uri="{FF2B5EF4-FFF2-40B4-BE49-F238E27FC236}">
                <a16:creationId xmlns:a16="http://schemas.microsoft.com/office/drawing/2014/main" id="{90E7D1FC-A78C-899E-09F8-DF573B3EDC75}"/>
              </a:ext>
            </a:extLst>
          </p:cNvPr>
          <p:cNvSpPr>
            <a:spLocks noGrp="1"/>
          </p:cNvSpPr>
          <p:nvPr>
            <p:ph type="title"/>
            <p:custDataLst>
              <p:tags r:id="rId1"/>
            </p:custDataLst>
          </p:nvPr>
        </p:nvSpPr>
        <p:spPr>
          <a:xfrm>
            <a:off x="657479" y="2441249"/>
            <a:ext cx="6902395" cy="1568044"/>
          </a:xfrm>
        </p:spPr>
        <p:txBody>
          <a:bodyPr/>
          <a:lstStyle/>
          <a:p>
            <a:r>
              <a:rPr lang="fr-CA" sz="4000" dirty="0">
                <a:latin typeface="Montserrat"/>
              </a:rPr>
              <a:t>Guide du débutant concernant le test A/B sur </a:t>
            </a:r>
            <a:r>
              <a:rPr lang="fr-CA" sz="4000" u="sng" dirty="0">
                <a:latin typeface="Montserrat"/>
              </a:rPr>
              <a:t>Canada.ca</a:t>
            </a:r>
          </a:p>
        </p:txBody>
      </p:sp>
      <p:sp>
        <p:nvSpPr>
          <p:cNvPr id="3" name="Google Shape;58;p1">
            <a:extLst>
              <a:ext uri="{FF2B5EF4-FFF2-40B4-BE49-F238E27FC236}">
                <a16:creationId xmlns:a16="http://schemas.microsoft.com/office/drawing/2014/main" id="{2DCEA9EF-BDEC-3F84-5A18-E76288638B09}"/>
              </a:ext>
            </a:extLst>
          </p:cNvPr>
          <p:cNvSpPr txBox="1"/>
          <p:nvPr>
            <p:custDataLst>
              <p:tags r:id="rId2"/>
            </p:custDataLst>
          </p:nvPr>
        </p:nvSpPr>
        <p:spPr>
          <a:xfrm>
            <a:off x="711784" y="4504925"/>
            <a:ext cx="5928515" cy="335675"/>
          </a:xfrm>
          <a:prstGeom prst="rect">
            <a:avLst/>
          </a:prstGeom>
          <a:noFill/>
          <a:ln>
            <a:noFill/>
          </a:ln>
        </p:spPr>
        <p:txBody>
          <a:bodyPr spcFirstLastPara="1" wrap="square" lIns="109710" tIns="109710" rIns="109710" bIns="109710" anchor="t" anchorCtr="0">
            <a:noAutofit/>
          </a:bodyPr>
          <a:lstStyle/>
          <a:p>
            <a:pPr marL="0" marR="0" lvl="0" indent="0" algn="l" defTabSz="1097280" rtl="0" eaLnBrk="1" fontAlgn="auto" latinLnBrk="0" hangingPunct="1">
              <a:lnSpc>
                <a:spcPct val="100000"/>
              </a:lnSpc>
              <a:spcBef>
                <a:spcPts val="0"/>
              </a:spcBef>
              <a:spcAft>
                <a:spcPts val="0"/>
              </a:spcAft>
              <a:buClr>
                <a:srgbClr val="000000"/>
              </a:buClr>
              <a:buSzPts val="1000"/>
              <a:buFontTx/>
              <a:buNone/>
              <a:tabLst/>
              <a:defRPr/>
            </a:pPr>
            <a:r>
              <a:rPr lang="fr-CA" sz="2200">
                <a:solidFill>
                  <a:srgbClr val="FFFFFF"/>
                </a:solidFill>
                <a:latin typeface="Roboto"/>
                <a:ea typeface="Roboto"/>
                <a:cs typeface="Roboto"/>
                <a:sym typeface="Roboto"/>
              </a:rPr>
              <a:t>Avril 2024</a:t>
            </a:r>
          </a:p>
          <a:p>
            <a:pPr marL="0" marR="0" lvl="0" indent="0" algn="l" defTabSz="1097280" rtl="0" eaLnBrk="1" fontAlgn="auto" latinLnBrk="0" hangingPunct="1">
              <a:lnSpc>
                <a:spcPct val="100000"/>
              </a:lnSpc>
              <a:spcBef>
                <a:spcPts val="0"/>
              </a:spcBef>
              <a:spcAft>
                <a:spcPts val="0"/>
              </a:spcAft>
              <a:buClr>
                <a:srgbClr val="000000"/>
              </a:buClr>
              <a:buSzPts val="1000"/>
              <a:buFontTx/>
              <a:buNone/>
              <a:tabLst/>
              <a:defRPr/>
            </a:pPr>
            <a:endParaRPr kumimoji="0" lang="en-US" sz="2200" b="0" i="0" u="none" strike="noStrike" kern="0" cap="none" spc="0" normalizeH="0" baseline="0" noProof="0">
              <a:ln>
                <a:noFill/>
              </a:ln>
              <a:solidFill>
                <a:srgbClr val="FFFFFF"/>
              </a:solidFill>
              <a:effectLst/>
              <a:uLnTx/>
              <a:uFillTx/>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0138-816D-3F73-05E1-CEF5E600C28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4B293C1-4CCF-C8DF-2AE0-EE6960C32B87}"/>
              </a:ext>
            </a:extLst>
          </p:cNvPr>
          <p:cNvSpPr/>
          <p:nvPr>
            <p:custDataLst>
              <p:tags r:id="rId1"/>
            </p:custDataLst>
          </p:nvPr>
        </p:nvSpPr>
        <p:spPr>
          <a:xfrm>
            <a:off x="6177528" y="1207488"/>
            <a:ext cx="5524499"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4FD6C741-0BDF-A6EE-1B62-8879019791E7}"/>
              </a:ext>
            </a:extLst>
          </p:cNvPr>
          <p:cNvSpPr/>
          <p:nvPr>
            <p:custDataLst>
              <p:tags r:id="rId2"/>
            </p:custDataLst>
          </p:nvPr>
        </p:nvSpPr>
        <p:spPr>
          <a:xfrm>
            <a:off x="571501" y="1207488"/>
            <a:ext cx="5524499"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5" name="Picture 2">
            <a:extLst>
              <a:ext uri="{FF2B5EF4-FFF2-40B4-BE49-F238E27FC236}">
                <a16:creationId xmlns:a16="http://schemas.microsoft.com/office/drawing/2014/main" id="{E73321EB-2293-5B4A-9DD2-4BF6401B0638}"/>
              </a:ext>
            </a:extLst>
          </p:cNvPr>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644237" y="1395144"/>
            <a:ext cx="5355244" cy="2697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A6234F2-3CEA-65E8-1495-D9B7255449D7}"/>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257976" y="1395144"/>
            <a:ext cx="5355244" cy="27043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5E77F02-10E3-BD39-AA4E-5C2C842E6BFE}"/>
              </a:ext>
            </a:extLst>
          </p:cNvPr>
          <p:cNvSpPr>
            <a:spLocks noGrp="1"/>
          </p:cNvSpPr>
          <p:nvPr>
            <p:ph type="sldNum" sz="quarter" idx="12"/>
            <p:custDataLst>
              <p:tags r:id="rId5"/>
            </p:custDataLst>
          </p:nvPr>
        </p:nvSpPr>
        <p:spPr/>
        <p:txBody>
          <a:bodyPr/>
          <a:lstStyle/>
          <a:p>
            <a:fld id="{31CF29F3-B956-D24C-B218-E32E7C9430E3}" type="slidenum">
              <a:rPr lang="en-US" smtClean="0"/>
              <a:t>10</a:t>
            </a:fld>
            <a:endParaRPr lang="en-US"/>
          </a:p>
        </p:txBody>
      </p:sp>
      <p:sp>
        <p:nvSpPr>
          <p:cNvPr id="4" name="Title 3">
            <a:extLst>
              <a:ext uri="{FF2B5EF4-FFF2-40B4-BE49-F238E27FC236}">
                <a16:creationId xmlns:a16="http://schemas.microsoft.com/office/drawing/2014/main" id="{76055A66-D150-23C0-F219-E51716187489}"/>
              </a:ext>
            </a:extLst>
          </p:cNvPr>
          <p:cNvSpPr>
            <a:spLocks noGrp="1"/>
          </p:cNvSpPr>
          <p:nvPr>
            <p:ph type="title"/>
            <p:custDataLst>
              <p:tags r:id="rId6"/>
            </p:custDataLst>
          </p:nvPr>
        </p:nvSpPr>
        <p:spPr>
          <a:xfrm>
            <a:off x="838200" y="365126"/>
            <a:ext cx="11159836" cy="807692"/>
          </a:xfrm>
        </p:spPr>
        <p:txBody>
          <a:bodyPr/>
          <a:lstStyle/>
          <a:p>
            <a:r>
              <a:rPr lang="fr-CA" sz="3600" dirty="0"/>
              <a:t>Exemples de tests A/B concernant Canada.ca</a:t>
            </a:r>
          </a:p>
        </p:txBody>
      </p:sp>
      <p:sp>
        <p:nvSpPr>
          <p:cNvPr id="7" name="TextBox 6">
            <a:extLst>
              <a:ext uri="{FF2B5EF4-FFF2-40B4-BE49-F238E27FC236}">
                <a16:creationId xmlns:a16="http://schemas.microsoft.com/office/drawing/2014/main" id="{7CDD0897-3C1A-DCFA-C60F-1712DA09DF63}"/>
              </a:ext>
            </a:extLst>
          </p:cNvPr>
          <p:cNvSpPr txBox="1"/>
          <p:nvPr>
            <p:custDataLst>
              <p:tags r:id="rId7"/>
            </p:custDataLst>
          </p:nvPr>
        </p:nvSpPr>
        <p:spPr>
          <a:xfrm>
            <a:off x="653029" y="4128878"/>
            <a:ext cx="5355244" cy="369332"/>
          </a:xfrm>
          <a:prstGeom prst="rect">
            <a:avLst/>
          </a:prstGeom>
          <a:noFill/>
        </p:spPr>
        <p:txBody>
          <a:bodyPr wrap="square" rtlCol="0">
            <a:spAutoFit/>
          </a:bodyPr>
          <a:lstStyle/>
          <a:p>
            <a:pPr algn="ctr"/>
            <a:r>
              <a:rPr lang="fr-CA" b="1">
                <a:latin typeface="Arial" panose="020B0604020202020204" pitchFamily="34" charset="0"/>
                <a:cs typeface="Arial" panose="020B0604020202020204" pitchFamily="34" charset="0"/>
              </a:rPr>
              <a:t>Contrôle (A)</a:t>
            </a:r>
          </a:p>
        </p:txBody>
      </p:sp>
      <p:sp>
        <p:nvSpPr>
          <p:cNvPr id="8" name="TextBox 7">
            <a:extLst>
              <a:ext uri="{FF2B5EF4-FFF2-40B4-BE49-F238E27FC236}">
                <a16:creationId xmlns:a16="http://schemas.microsoft.com/office/drawing/2014/main" id="{AA832B8E-6EAA-34DC-68CB-83EF0D87EFA3}"/>
              </a:ext>
            </a:extLst>
          </p:cNvPr>
          <p:cNvSpPr txBox="1"/>
          <p:nvPr>
            <p:custDataLst>
              <p:tags r:id="rId8"/>
            </p:custDataLst>
          </p:nvPr>
        </p:nvSpPr>
        <p:spPr>
          <a:xfrm>
            <a:off x="6328312" y="4128878"/>
            <a:ext cx="5355244" cy="369332"/>
          </a:xfrm>
          <a:prstGeom prst="rect">
            <a:avLst/>
          </a:prstGeom>
          <a:noFill/>
        </p:spPr>
        <p:txBody>
          <a:bodyPr wrap="square" rtlCol="0">
            <a:spAutoFit/>
          </a:bodyPr>
          <a:lstStyle/>
          <a:p>
            <a:pPr algn="ctr"/>
            <a:r>
              <a:rPr lang="fr-CA" b="1">
                <a:latin typeface="Arial" panose="020B0604020202020204" pitchFamily="34" charset="0"/>
                <a:cs typeface="Arial" panose="020B0604020202020204" pitchFamily="34" charset="0"/>
              </a:rPr>
              <a:t>Essai (B)</a:t>
            </a:r>
          </a:p>
        </p:txBody>
      </p:sp>
      <p:sp>
        <p:nvSpPr>
          <p:cNvPr id="11" name="Content Placeholder 2">
            <a:extLst>
              <a:ext uri="{FF2B5EF4-FFF2-40B4-BE49-F238E27FC236}">
                <a16:creationId xmlns:a16="http://schemas.microsoft.com/office/drawing/2014/main" id="{83F202F6-83E9-9576-6511-A2EBB0709BD3}"/>
              </a:ext>
            </a:extLst>
          </p:cNvPr>
          <p:cNvSpPr>
            <a:spLocks noGrp="1"/>
          </p:cNvSpPr>
          <p:nvPr>
            <p:ph idx="1"/>
            <p:custDataLst>
              <p:tags r:id="rId9"/>
            </p:custDataLst>
          </p:nvPr>
        </p:nvSpPr>
        <p:spPr>
          <a:xfrm>
            <a:off x="846992" y="4593545"/>
            <a:ext cx="10515600" cy="1488051"/>
          </a:xfrm>
        </p:spPr>
        <p:txBody>
          <a:bodyPr>
            <a:noAutofit/>
          </a:bodyPr>
          <a:lstStyle/>
          <a:p>
            <a:pPr indent="0">
              <a:lnSpc>
                <a:spcPct val="100000"/>
              </a:lnSpc>
              <a:spcBef>
                <a:spcPts val="50"/>
              </a:spcBef>
            </a:pPr>
            <a:r>
              <a:rPr lang="fr-CA" sz="1200" b="1" dirty="0"/>
              <a:t>Institution</a:t>
            </a:r>
            <a:r>
              <a:rPr lang="fr-CA" sz="1200" dirty="0"/>
              <a:t> : ministère de la Défense nationale</a:t>
            </a:r>
          </a:p>
          <a:p>
            <a:pPr indent="0">
              <a:lnSpc>
                <a:spcPct val="100000"/>
              </a:lnSpc>
              <a:spcBef>
                <a:spcPts val="50"/>
              </a:spcBef>
            </a:pPr>
            <a:r>
              <a:rPr lang="fr-CA" sz="1200" b="1" dirty="0"/>
              <a:t>Question </a:t>
            </a:r>
            <a:r>
              <a:rPr lang="fr-CA" sz="1200" dirty="0"/>
              <a:t>: Les modifications apportées au texte peuvent-elles augmenter le taux de clics pour le bouton « Trouver un emploi dans les Forces »?</a:t>
            </a:r>
          </a:p>
          <a:p>
            <a:pPr indent="0">
              <a:lnSpc>
                <a:spcPct val="100000"/>
              </a:lnSpc>
              <a:spcBef>
                <a:spcPts val="50"/>
              </a:spcBef>
            </a:pPr>
            <a:r>
              <a:rPr lang="fr-CA" sz="1200" b="1" dirty="0"/>
              <a:t>Résultats</a:t>
            </a:r>
            <a:r>
              <a:rPr lang="fr-CA" sz="1200" dirty="0"/>
              <a:t> :</a:t>
            </a:r>
          </a:p>
          <a:p>
            <a:pPr lvl="1" indent="0">
              <a:lnSpc>
                <a:spcPct val="100000"/>
              </a:lnSpc>
              <a:spcBef>
                <a:spcPts val="50"/>
              </a:spcBef>
            </a:pPr>
            <a:r>
              <a:rPr lang="fr-CA" sz="1100" dirty="0"/>
              <a:t>A : 45 900 visiteurs uniques, 4,3 % ont cliqué sur le bouton</a:t>
            </a:r>
          </a:p>
          <a:p>
            <a:pPr lvl="1" indent="0">
              <a:lnSpc>
                <a:spcPct val="100000"/>
              </a:lnSpc>
              <a:spcBef>
                <a:spcPts val="50"/>
              </a:spcBef>
            </a:pPr>
            <a:r>
              <a:rPr lang="fr-CA" sz="1100" dirty="0"/>
              <a:t>B : 45 900 visiteurs uniques, 3,6 % ont cliqué sur le bouton</a:t>
            </a:r>
          </a:p>
          <a:p>
            <a:pPr indent="0">
              <a:lnSpc>
                <a:spcPct val="100000"/>
              </a:lnSpc>
              <a:spcBef>
                <a:spcPts val="50"/>
              </a:spcBef>
            </a:pPr>
            <a:r>
              <a:rPr lang="fr-CA" sz="1200" b="1" dirty="0"/>
              <a:t>Conclusion </a:t>
            </a:r>
            <a:r>
              <a:rPr lang="fr-CA" sz="1200" dirty="0"/>
              <a:t>: Le taux de conversion de la page de contrôle était supérieur. Conserver la page de contrôle.</a:t>
            </a:r>
          </a:p>
        </p:txBody>
      </p:sp>
      <p:sp>
        <p:nvSpPr>
          <p:cNvPr id="15" name="Text Placeholder 5">
            <a:extLst>
              <a:ext uri="{FF2B5EF4-FFF2-40B4-BE49-F238E27FC236}">
                <a16:creationId xmlns:a16="http://schemas.microsoft.com/office/drawing/2014/main" id="{0FC06131-6A1A-A3CF-3416-48FD47B57352}"/>
              </a:ext>
            </a:extLst>
          </p:cNvPr>
          <p:cNvSpPr txBox="1">
            <a:spLocks/>
          </p:cNvSpPr>
          <p:nvPr>
            <p:custDataLst>
              <p:tags r:id="rId10"/>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17"/>
              </a:rPr>
              <a:t>https://www.gcpedia.gc.ca/wiki/DND:_Supertask_button_(May_2023)</a:t>
            </a:r>
          </a:p>
        </p:txBody>
      </p:sp>
      <p:cxnSp>
        <p:nvCxnSpPr>
          <p:cNvPr id="9" name="Straight Arrow Connector 8">
            <a:extLst>
              <a:ext uri="{FF2B5EF4-FFF2-40B4-BE49-F238E27FC236}">
                <a16:creationId xmlns:a16="http://schemas.microsoft.com/office/drawing/2014/main" id="{345767A8-2415-DBAE-1B3B-28F95954B686}"/>
              </a:ext>
            </a:extLst>
          </p:cNvPr>
          <p:cNvCxnSpPr>
            <a:cxnSpLocks/>
            <a:stCxn id="10" idx="1"/>
          </p:cNvCxnSpPr>
          <p:nvPr>
            <p:custDataLst>
              <p:tags r:id="rId11"/>
            </p:custDataLst>
          </p:nvPr>
        </p:nvCxnSpPr>
        <p:spPr>
          <a:xfrm flipH="1">
            <a:off x="7403283" y="3232833"/>
            <a:ext cx="457200" cy="58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55DB0B51-5C0F-F201-FAA2-4EF7E65EA126}"/>
              </a:ext>
            </a:extLst>
          </p:cNvPr>
          <p:cNvSpPr/>
          <p:nvPr>
            <p:custDataLst>
              <p:tags r:id="rId12"/>
            </p:custDataLst>
          </p:nvPr>
        </p:nvSpPr>
        <p:spPr>
          <a:xfrm>
            <a:off x="7860483" y="3041640"/>
            <a:ext cx="1330036" cy="382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Modification du libellé d’un bouton</a:t>
            </a:r>
          </a:p>
        </p:txBody>
      </p:sp>
    </p:spTree>
    <p:extLst>
      <p:ext uri="{BB962C8B-B14F-4D97-AF65-F5344CB8AC3E}">
        <p14:creationId xmlns:p14="http://schemas.microsoft.com/office/powerpoint/2010/main" val="3992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E47044-82D1-9B7C-2CF0-C843E50C1549}"/>
              </a:ext>
            </a:extLst>
          </p:cNvPr>
          <p:cNvSpPr>
            <a:spLocks noGrp="1"/>
          </p:cNvSpPr>
          <p:nvPr>
            <p:ph idx="1"/>
            <p:custDataLst>
              <p:tags r:id="rId1"/>
            </p:custDataLst>
          </p:nvPr>
        </p:nvSpPr>
        <p:spPr>
          <a:xfrm>
            <a:off x="838200" y="1282149"/>
            <a:ext cx="10987454"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objectifs et les hypothèses vérifiables pour les tests A/B sont énoncés au moyen des </a:t>
            </a: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indicateurs de rendement clés (</a:t>
            </a:r>
            <a:r>
              <a:rPr kumimoji="0" lang="fr-CA" sz="1600" b="1"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IRC</a:t>
            </a: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Ces mesures sont automatiquement générées par </a:t>
            </a:r>
            <a:r>
              <a:rPr lang="fr-CA" sz="1600" dirty="0">
                <a:solidFill>
                  <a:prstClr val="black"/>
                </a:solidFill>
                <a:latin typeface="Arial" panose="020B0604020202020204" pitchFamily="34" charset="0"/>
                <a:ea typeface="+mn-ea"/>
                <a:cs typeface="Arial" panose="020B0604020202020204" pitchFamily="34" charset="0"/>
              </a:rPr>
              <a:t>Adobe Analytics.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Taux de conversion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Proportion d’utilisateurs qui prennent une mesure souhaitée (inscription, remplissage d’un formulaire, etc.) par rapport au nombre total d’utilisateurs.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Taux de clics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Proportion d’utilisateurs qui cliquent sur un lien précis par rapport au nombre total de visiteurs à qui on a présenté le lien.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Taux de rebond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Pourcentage de visiteurs qui s’éloignent du site après avoir consulté une seule page.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Temps passé sur le site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Durée moyenne de la visite sur le site Web.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Nombre de pages vues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 nombre de personnes distinctes (déterminées par l’adresse IP) qui ont consulté le site Web.</a:t>
            </a:r>
          </a:p>
          <a:p>
            <a:endParaRPr lang="en-CA" sz="1200" dirty="0"/>
          </a:p>
        </p:txBody>
      </p:sp>
      <p:sp>
        <p:nvSpPr>
          <p:cNvPr id="3" name="Slide Number Placeholder 2">
            <a:extLst>
              <a:ext uri="{FF2B5EF4-FFF2-40B4-BE49-F238E27FC236}">
                <a16:creationId xmlns:a16="http://schemas.microsoft.com/office/drawing/2014/main" id="{6070EDC2-6D9E-C331-CB4D-477B84C26530}"/>
              </a:ext>
            </a:extLst>
          </p:cNvPr>
          <p:cNvSpPr>
            <a:spLocks noGrp="1"/>
          </p:cNvSpPr>
          <p:nvPr>
            <p:ph type="sldNum" sz="quarter" idx="12"/>
            <p:custDataLst>
              <p:tags r:id="rId2"/>
            </p:custDataLst>
          </p:nvPr>
        </p:nvSpPr>
        <p:spPr/>
        <p:txBody>
          <a:bodyPr/>
          <a:lstStyle/>
          <a:p>
            <a:fld id="{31CF29F3-B956-D24C-B218-E32E7C9430E3}" type="slidenum">
              <a:rPr lang="en-US" smtClean="0"/>
              <a:t>11</a:t>
            </a:fld>
            <a:endParaRPr lang="en-US"/>
          </a:p>
        </p:txBody>
      </p:sp>
      <p:sp>
        <p:nvSpPr>
          <p:cNvPr id="4" name="Title 3">
            <a:extLst>
              <a:ext uri="{FF2B5EF4-FFF2-40B4-BE49-F238E27FC236}">
                <a16:creationId xmlns:a16="http://schemas.microsoft.com/office/drawing/2014/main" id="{1AE70DD5-C65C-F4F9-185D-AC1D568027A7}"/>
              </a:ext>
            </a:extLst>
          </p:cNvPr>
          <p:cNvSpPr>
            <a:spLocks noGrp="1"/>
          </p:cNvSpPr>
          <p:nvPr>
            <p:ph type="title"/>
            <p:custDataLst>
              <p:tags r:id="rId3"/>
            </p:custDataLst>
          </p:nvPr>
        </p:nvSpPr>
        <p:spPr/>
        <p:txBody>
          <a:bodyPr/>
          <a:lstStyle/>
          <a:p>
            <a:r>
              <a:rPr lang="fr-CA" sz="4000"/>
              <a:t>Mesures utilisées pour les tests A/B</a:t>
            </a:r>
          </a:p>
        </p:txBody>
      </p:sp>
    </p:spTree>
    <p:extLst>
      <p:ext uri="{BB962C8B-B14F-4D97-AF65-F5344CB8AC3E}">
        <p14:creationId xmlns:p14="http://schemas.microsoft.com/office/powerpoint/2010/main" val="9506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8507-72BB-4DFC-F62B-D711A98D3E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A9E873-A4EA-8880-162E-526183C411E0}"/>
              </a:ext>
            </a:extLst>
          </p:cNvPr>
          <p:cNvSpPr>
            <a:spLocks noGrp="1"/>
          </p:cNvSpPr>
          <p:nvPr>
            <p:ph type="title"/>
            <p:custDataLst>
              <p:tags r:id="rId1"/>
            </p:custDataLst>
          </p:nvPr>
        </p:nvSpPr>
        <p:spPr/>
        <p:txBody>
          <a:bodyPr/>
          <a:lstStyle/>
          <a:p>
            <a:r>
              <a:rPr lang="fr-CA"/>
              <a:t>Avant de commencer</a:t>
            </a:r>
          </a:p>
        </p:txBody>
      </p:sp>
      <p:sp>
        <p:nvSpPr>
          <p:cNvPr id="3" name="Slide Number Placeholder 2">
            <a:extLst>
              <a:ext uri="{FF2B5EF4-FFF2-40B4-BE49-F238E27FC236}">
                <a16:creationId xmlns:a16="http://schemas.microsoft.com/office/drawing/2014/main" id="{16C2922D-879C-9E39-1289-038C2B96A4D8}"/>
              </a:ext>
            </a:extLst>
          </p:cNvPr>
          <p:cNvSpPr>
            <a:spLocks noGrp="1"/>
          </p:cNvSpPr>
          <p:nvPr>
            <p:ph type="sldNum" sz="quarter" idx="12"/>
            <p:custDataLst>
              <p:tags r:id="rId2"/>
            </p:custDataLst>
          </p:nvPr>
        </p:nvSpPr>
        <p:spPr/>
        <p:txBody>
          <a:bodyPr/>
          <a:lstStyle/>
          <a:p>
            <a:fld id="{31CF29F3-B956-D24C-B218-E32E7C9430E3}" type="slidenum">
              <a:rPr lang="en-US" smtClean="0"/>
              <a:t>12</a:t>
            </a:fld>
            <a:endParaRPr lang="en-US"/>
          </a:p>
        </p:txBody>
      </p:sp>
    </p:spTree>
    <p:extLst>
      <p:ext uri="{BB962C8B-B14F-4D97-AF65-F5344CB8AC3E}">
        <p14:creationId xmlns:p14="http://schemas.microsoft.com/office/powerpoint/2010/main" val="353294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3E753-9F08-6E5A-C347-FF1188AC4F60}"/>
              </a:ext>
            </a:extLst>
          </p:cNvPr>
          <p:cNvSpPr>
            <a:spLocks noGrp="1"/>
          </p:cNvSpPr>
          <p:nvPr>
            <p:ph idx="1"/>
            <p:custDataLst>
              <p:tags r:id="rId1"/>
            </p:custDataLst>
          </p:nvPr>
        </p:nvSpPr>
        <p:spPr>
          <a:xfrm>
            <a:off x="898358" y="1282149"/>
            <a:ext cx="8497277" cy="4675306"/>
          </a:xfrm>
        </p:spPr>
        <p:txBody>
          <a:bodyPr vert="horz" lIns="0" tIns="45720" rIns="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Avant de mener un </a:t>
            </a:r>
            <a:r>
              <a:rPr kumimoji="0" lang="fr-CA" sz="18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test A/B</a:t>
            </a:r>
            <a:r>
              <a:rPr kumimoji="0" lang="fr-CA" sz="1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il est important de calculer la taille de l’échantillon requis pour atteindre des niveaux acceptables d’efficacité statistique.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Cela garantit que la taille de votre échantillon est convenable ou que vous ne concevez pas une expérience qui exige plus de sujets (visiteurs) que vous ne pouvez éventuellement en obtenir.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Contrairement aux expériences classiques, les pages vues entrantes déterminent la taille de l’échantillon d’un </a:t>
            </a:r>
            <a:r>
              <a:rPr kumimoji="0" lang="fr-CA" sz="18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test A/B</a:t>
            </a:r>
            <a:r>
              <a:rPr kumimoji="0" lang="fr-CA" sz="180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p>
          <a:p>
            <a:pPr marL="685800" lvl="1" indent="-228600">
              <a:lnSpc>
                <a:spcPct val="90000"/>
              </a:lnSpc>
              <a:buFont typeface="Arial" panose="020B0604020202020204" pitchFamily="34" charset="0"/>
              <a:buChar char="•"/>
              <a:defRPr/>
            </a:pPr>
            <a:r>
              <a:rPr kumimoji="0" lang="fr-CA" sz="1600" b="0" i="0" u="none" strike="noStrike" cap="none" normalizeH="0" baseline="0" noProof="0" dirty="0">
                <a:ln>
                  <a:noFill/>
                </a:ln>
                <a:solidFill>
                  <a:prstClr val="black"/>
                </a:solidFill>
                <a:uLnTx/>
                <a:uFillTx/>
                <a:latin typeface="Arial"/>
                <a:ea typeface="+mn-ea"/>
                <a:cs typeface="Arial"/>
              </a:rPr>
              <a:t>En l’absence d’un budget</a:t>
            </a:r>
            <a:r>
              <a:rPr lang="fr-CA" sz="1600" dirty="0">
                <a:solidFill>
                  <a:prstClr val="black"/>
                </a:solidFill>
                <a:latin typeface="Arial"/>
                <a:ea typeface="+mn-ea"/>
                <a:cs typeface="Arial"/>
              </a:rPr>
              <a:t> marketing qui pourrait entraîner une augmentation du trafic</a:t>
            </a:r>
            <a:r>
              <a:rPr kumimoji="0" lang="fr-CA" sz="1600" b="0" i="0" u="none" strike="noStrike" cap="none" normalizeH="0" baseline="0" noProof="0" dirty="0">
                <a:ln>
                  <a:noFill/>
                </a:ln>
                <a:solidFill>
                  <a:prstClr val="black"/>
                </a:solidFill>
                <a:uLnTx/>
                <a:uFillTx/>
                <a:latin typeface="Arial"/>
                <a:ea typeface="+mn-ea"/>
                <a:cs typeface="Arial"/>
              </a:rPr>
              <a:t>, l’expérimentateur n’a aucun contrôle sur le nombre de personnes qui consultent la page au cours d’une période donnée.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Ainsi, seule la prolongation de la durée de l’expérience permet d’accroître la taille de l’échantillon.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CA" sz="1600" dirty="0">
              <a:solidFill>
                <a:prstClr val="black"/>
              </a:solidFill>
              <a:latin typeface="Arial" panose="020B0604020202020204" pitchFamily="34" charset="0"/>
              <a:ea typeface="+mn-ea"/>
              <a:cs typeface="Arial" panose="020B0604020202020204" pitchFamily="34" charset="0"/>
            </a:endParaRPr>
          </a:p>
          <a:p>
            <a:pPr marL="228600" indent="-228600">
              <a:lnSpc>
                <a:spcPct val="90000"/>
              </a:lnSpc>
              <a:spcBef>
                <a:spcPts val="500"/>
              </a:spcBef>
              <a:buFont typeface="Arial" panose="020B0604020202020204" pitchFamily="34" charset="0"/>
              <a:buChar char="•"/>
              <a:defRPr/>
            </a:pPr>
            <a:r>
              <a:rPr lang="fr-CA" sz="1800" dirty="0">
                <a:solidFill>
                  <a:prstClr val="black"/>
                </a:solidFill>
                <a:latin typeface="Arial" panose="020B0604020202020204" pitchFamily="34" charset="0"/>
                <a:ea typeface="+mn-ea"/>
                <a:cs typeface="Arial" panose="020B0604020202020204" pitchFamily="34" charset="0"/>
              </a:rPr>
              <a:t>Vous devez connaître le nombre moyen de consultations quotidiennes de votre page pour déterminer si la taille de l’échantillon de votre </a:t>
            </a:r>
            <a:r>
              <a:rPr lang="fr-CA" sz="1800" b="1" dirty="0">
                <a:solidFill>
                  <a:prstClr val="black"/>
                </a:solidFill>
                <a:latin typeface="Arial" panose="020B0604020202020204" pitchFamily="34" charset="0"/>
                <a:ea typeface="+mn-ea"/>
                <a:cs typeface="Arial" panose="020B0604020202020204" pitchFamily="34" charset="0"/>
              </a:rPr>
              <a:t>test A/B</a:t>
            </a:r>
            <a:r>
              <a:rPr lang="fr-CA" sz="1800" dirty="0">
                <a:solidFill>
                  <a:prstClr val="black"/>
                </a:solidFill>
                <a:latin typeface="Arial" panose="020B0604020202020204" pitchFamily="34" charset="0"/>
                <a:ea typeface="+mn-ea"/>
                <a:cs typeface="Arial" panose="020B0604020202020204" pitchFamily="34" charset="0"/>
              </a:rPr>
              <a:t> est convenable.</a:t>
            </a:r>
          </a:p>
          <a:p>
            <a:endParaRPr lang="en-CA" sz="1050" dirty="0"/>
          </a:p>
        </p:txBody>
      </p:sp>
      <p:sp>
        <p:nvSpPr>
          <p:cNvPr id="3" name="Slide Number Placeholder 2">
            <a:extLst>
              <a:ext uri="{FF2B5EF4-FFF2-40B4-BE49-F238E27FC236}">
                <a16:creationId xmlns:a16="http://schemas.microsoft.com/office/drawing/2014/main" id="{A3F1A777-1132-4383-F084-1A2EE772D5BF}"/>
              </a:ext>
            </a:extLst>
          </p:cNvPr>
          <p:cNvSpPr>
            <a:spLocks noGrp="1"/>
          </p:cNvSpPr>
          <p:nvPr>
            <p:ph type="sldNum" sz="quarter" idx="12"/>
            <p:custDataLst>
              <p:tags r:id="rId2"/>
            </p:custDataLst>
          </p:nvPr>
        </p:nvSpPr>
        <p:spPr/>
        <p:txBody>
          <a:bodyPr/>
          <a:lstStyle/>
          <a:p>
            <a:fld id="{31CF29F3-B956-D24C-B218-E32E7C9430E3}" type="slidenum">
              <a:rPr lang="en-US" smtClean="0"/>
              <a:t>13</a:t>
            </a:fld>
            <a:endParaRPr lang="en-US"/>
          </a:p>
        </p:txBody>
      </p:sp>
      <p:sp>
        <p:nvSpPr>
          <p:cNvPr id="4" name="Title 3">
            <a:extLst>
              <a:ext uri="{FF2B5EF4-FFF2-40B4-BE49-F238E27FC236}">
                <a16:creationId xmlns:a16="http://schemas.microsoft.com/office/drawing/2014/main" id="{926A9134-7931-5C70-AA9A-6D8B78525BF4}"/>
              </a:ext>
            </a:extLst>
          </p:cNvPr>
          <p:cNvSpPr>
            <a:spLocks noGrp="1"/>
          </p:cNvSpPr>
          <p:nvPr>
            <p:ph type="title"/>
            <p:custDataLst>
              <p:tags r:id="rId3"/>
            </p:custDataLst>
          </p:nvPr>
        </p:nvSpPr>
        <p:spPr/>
        <p:txBody>
          <a:bodyPr/>
          <a:lstStyle/>
          <a:p>
            <a:r>
              <a:rPr lang="fr-CA" sz="4000" dirty="0"/>
              <a:t>Tenir compte de l’efficacité statistique</a:t>
            </a:r>
          </a:p>
        </p:txBody>
      </p:sp>
    </p:spTree>
    <p:extLst>
      <p:ext uri="{BB962C8B-B14F-4D97-AF65-F5344CB8AC3E}">
        <p14:creationId xmlns:p14="http://schemas.microsoft.com/office/powerpoint/2010/main" val="274437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37894D8-D5A3-13A1-3DA2-BC5593205C21}"/>
              </a:ext>
            </a:extLst>
          </p:cNvPr>
          <p:cNvSpPr/>
          <p:nvPr>
            <p:custDataLst>
              <p:tags r:id="rId1"/>
            </p:custDataLst>
          </p:nvPr>
        </p:nvSpPr>
        <p:spPr>
          <a:xfrm>
            <a:off x="1575581" y="2048608"/>
            <a:ext cx="8546123" cy="3606604"/>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10" name="Picture 9" descr="A screenshot of a computer&#10;&#10;Description automatically generated">
            <a:extLst>
              <a:ext uri="{FF2B5EF4-FFF2-40B4-BE49-F238E27FC236}">
                <a16:creationId xmlns:a16="http://schemas.microsoft.com/office/drawing/2014/main" id="{57EE14FD-4B19-6572-F027-A29F31FE574A}"/>
              </a:ext>
            </a:extLst>
          </p:cNvPr>
          <p:cNvPicPr>
            <a:picLocks noChangeAspect="1"/>
          </p:cNvPicPr>
          <p:nvPr/>
        </p:nvPicPr>
        <p:blipFill>
          <a:blip r:embed="rId8"/>
          <a:stretch>
            <a:fillRect/>
          </a:stretch>
        </p:blipFill>
        <p:spPr>
          <a:xfrm>
            <a:off x="1687873" y="2211144"/>
            <a:ext cx="8279673" cy="3323916"/>
          </a:xfrm>
          <a:prstGeom prst="rect">
            <a:avLst/>
          </a:prstGeom>
        </p:spPr>
      </p:pic>
      <p:sp>
        <p:nvSpPr>
          <p:cNvPr id="3" name="Slide Number Placeholder 2">
            <a:extLst>
              <a:ext uri="{FF2B5EF4-FFF2-40B4-BE49-F238E27FC236}">
                <a16:creationId xmlns:a16="http://schemas.microsoft.com/office/drawing/2014/main" id="{0830C63D-4199-FAA6-C26B-2A4CB343D820}"/>
              </a:ext>
            </a:extLst>
          </p:cNvPr>
          <p:cNvSpPr>
            <a:spLocks noGrp="1"/>
          </p:cNvSpPr>
          <p:nvPr>
            <p:ph type="sldNum" sz="quarter" idx="12"/>
            <p:custDataLst>
              <p:tags r:id="rId2"/>
            </p:custDataLst>
          </p:nvPr>
        </p:nvSpPr>
        <p:spPr/>
        <p:txBody>
          <a:bodyPr/>
          <a:lstStyle/>
          <a:p>
            <a:fld id="{31CF29F3-B956-D24C-B218-E32E7C9430E3}" type="slidenum">
              <a:rPr lang="en-US" smtClean="0"/>
              <a:t>14</a:t>
            </a:fld>
            <a:endParaRPr lang="en-US"/>
          </a:p>
        </p:txBody>
      </p:sp>
      <p:sp>
        <p:nvSpPr>
          <p:cNvPr id="4" name="Title 3">
            <a:extLst>
              <a:ext uri="{FF2B5EF4-FFF2-40B4-BE49-F238E27FC236}">
                <a16:creationId xmlns:a16="http://schemas.microsoft.com/office/drawing/2014/main" id="{BCB9081A-5D7D-1214-C4D2-F6D58271A969}"/>
              </a:ext>
            </a:extLst>
          </p:cNvPr>
          <p:cNvSpPr>
            <a:spLocks noGrp="1"/>
          </p:cNvSpPr>
          <p:nvPr>
            <p:ph type="title"/>
            <p:custDataLst>
              <p:tags r:id="rId3"/>
            </p:custDataLst>
          </p:nvPr>
        </p:nvSpPr>
        <p:spPr>
          <a:xfrm>
            <a:off x="838200" y="365126"/>
            <a:ext cx="11159836" cy="807692"/>
          </a:xfrm>
        </p:spPr>
        <p:txBody>
          <a:bodyPr/>
          <a:lstStyle/>
          <a:p>
            <a:r>
              <a:rPr lang="fr-CA" sz="3600" dirty="0"/>
              <a:t>Recherche des pages vues et autres analyses</a:t>
            </a:r>
          </a:p>
        </p:txBody>
      </p:sp>
      <p:sp>
        <p:nvSpPr>
          <p:cNvPr id="5" name="Content Placeholder 2">
            <a:extLst>
              <a:ext uri="{FF2B5EF4-FFF2-40B4-BE49-F238E27FC236}">
                <a16:creationId xmlns:a16="http://schemas.microsoft.com/office/drawing/2014/main" id="{A44DDDAB-43FB-31F7-E60C-027B7CD4E56D}"/>
              </a:ext>
            </a:extLst>
          </p:cNvPr>
          <p:cNvSpPr>
            <a:spLocks noGrp="1"/>
          </p:cNvSpPr>
          <p:nvPr>
            <p:ph idx="1"/>
            <p:custDataLst>
              <p:tags r:id="rId4"/>
            </p:custDataLst>
          </p:nvPr>
        </p:nvSpPr>
        <p:spPr>
          <a:xfrm>
            <a:off x="838200" y="1254125"/>
            <a:ext cx="10515600" cy="650875"/>
          </a:xfrm>
        </p:spPr>
        <p:txBody>
          <a:bodyPr>
            <a:normAutofit fontScale="77500" lnSpcReduction="20000"/>
          </a:bodyPr>
          <a:lstStyle/>
          <a:p>
            <a:pPr marL="342900" indent="-342900">
              <a:buFont typeface="Arial" panose="020B0604020202020204" pitchFamily="34" charset="0"/>
              <a:buChar char="•"/>
            </a:pPr>
            <a:r>
              <a:rPr lang="fr-CA" sz="2000" dirty="0">
                <a:latin typeface="+mn-lt"/>
              </a:rPr>
              <a:t>Le gouvernement du Canada tient à jour une base de données d’analyse concernant les pages qu’il héberge.</a:t>
            </a:r>
          </a:p>
          <a:p>
            <a:pPr marL="742950" lvl="1" indent="-285750">
              <a:buFont typeface="Arial" panose="020B0604020202020204" pitchFamily="34" charset="0"/>
              <a:buChar char="•"/>
            </a:pPr>
            <a:r>
              <a:rPr lang="fr-CA" sz="1400" dirty="0">
                <a:latin typeface="+mn-lt"/>
                <a:ea typeface="Arial" panose="020B0604020202020204" pitchFamily="34" charset="0"/>
                <a:cs typeface="Times New Roman" panose="02020603050405020304" pitchFamily="18" charset="0"/>
                <a:hlinkClick r:id="rId9"/>
              </a:rPr>
              <a:t>https://www.canada.ca/fr/analytique.html</a:t>
            </a:r>
          </a:p>
          <a:p>
            <a:pPr marL="342900" indent="-342900">
              <a:buFont typeface="Arial" panose="020B0604020202020204" pitchFamily="34" charset="0"/>
              <a:buChar char="•"/>
            </a:pPr>
            <a:endParaRPr lang="en-CA" sz="2000" dirty="0">
              <a:latin typeface="+mn-lt"/>
            </a:endParaRPr>
          </a:p>
          <a:p>
            <a:pPr marL="342900" indent="-342900">
              <a:buFont typeface="Arial" panose="020B0604020202020204" pitchFamily="34" charset="0"/>
              <a:buChar char="•"/>
            </a:pPr>
            <a:endParaRPr lang="en-CA" sz="2000" dirty="0">
              <a:latin typeface="+mn-lt"/>
            </a:endParaRPr>
          </a:p>
        </p:txBody>
      </p:sp>
      <p:cxnSp>
        <p:nvCxnSpPr>
          <p:cNvPr id="7" name="Straight Arrow Connector 6">
            <a:extLst>
              <a:ext uri="{FF2B5EF4-FFF2-40B4-BE49-F238E27FC236}">
                <a16:creationId xmlns:a16="http://schemas.microsoft.com/office/drawing/2014/main" id="{77FCF7C1-1B0A-8E75-0256-9B5642674C88}"/>
              </a:ext>
            </a:extLst>
          </p:cNvPr>
          <p:cNvCxnSpPr>
            <a:cxnSpLocks/>
            <a:stCxn id="8" idx="1"/>
          </p:cNvCxnSpPr>
          <p:nvPr>
            <p:custDataLst>
              <p:tags r:id="rId5"/>
            </p:custDataLst>
          </p:nvPr>
        </p:nvCxnSpPr>
        <p:spPr>
          <a:xfrm flipH="1" flipV="1">
            <a:off x="3587262" y="4199206"/>
            <a:ext cx="1497371" cy="116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682DF30-0714-6E20-0150-BC527E15033B}"/>
              </a:ext>
            </a:extLst>
          </p:cNvPr>
          <p:cNvSpPr/>
          <p:nvPr>
            <p:custDataLst>
              <p:tags r:id="rId6"/>
            </p:custDataLst>
          </p:nvPr>
        </p:nvSpPr>
        <p:spPr>
          <a:xfrm>
            <a:off x="5084633" y="3890268"/>
            <a:ext cx="2985313" cy="8505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CA" sz="1000" dirty="0"/>
              <a:t>La récupération des plages de temps plus longues met plus de temps, mais un instantané d’un an est précieux pour cerner les tendances saisonnières et les campagnes de marketing en cours.</a:t>
            </a:r>
          </a:p>
        </p:txBody>
      </p:sp>
    </p:spTree>
    <p:extLst>
      <p:ext uri="{BB962C8B-B14F-4D97-AF65-F5344CB8AC3E}">
        <p14:creationId xmlns:p14="http://schemas.microsoft.com/office/powerpoint/2010/main" val="328878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893BA593-99AC-FB56-8A9F-948525F44718}"/>
              </a:ext>
            </a:extLst>
          </p:cNvPr>
          <p:cNvSpPr/>
          <p:nvPr>
            <p:custDataLst>
              <p:tags r:id="rId1"/>
            </p:custDataLst>
          </p:nvPr>
        </p:nvSpPr>
        <p:spPr>
          <a:xfrm>
            <a:off x="838200" y="4830128"/>
            <a:ext cx="4437185" cy="1127327"/>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1" name="Rectangle: Rounded Corners 10">
            <a:extLst>
              <a:ext uri="{FF2B5EF4-FFF2-40B4-BE49-F238E27FC236}">
                <a16:creationId xmlns:a16="http://schemas.microsoft.com/office/drawing/2014/main" id="{2B7A9C35-E75E-30C4-77B8-27BBBEC437C2}"/>
              </a:ext>
            </a:extLst>
          </p:cNvPr>
          <p:cNvSpPr/>
          <p:nvPr>
            <p:custDataLst>
              <p:tags r:id="rId2"/>
            </p:custDataLst>
          </p:nvPr>
        </p:nvSpPr>
        <p:spPr>
          <a:xfrm>
            <a:off x="838200" y="1723293"/>
            <a:ext cx="10204938" cy="2778370"/>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BAF76D72-B5C4-5413-37C7-DC416E45B082}"/>
              </a:ext>
            </a:extLst>
          </p:cNvPr>
          <p:cNvSpPr>
            <a:spLocks noGrp="1"/>
          </p:cNvSpPr>
          <p:nvPr>
            <p:ph type="sldNum" sz="quarter" idx="12"/>
            <p:custDataLst>
              <p:tags r:id="rId3"/>
            </p:custDataLst>
          </p:nvPr>
        </p:nvSpPr>
        <p:spPr/>
        <p:txBody>
          <a:bodyPr/>
          <a:lstStyle/>
          <a:p>
            <a:fld id="{31CF29F3-B956-D24C-B218-E32E7C9430E3}" type="slidenum">
              <a:rPr lang="en-US" smtClean="0"/>
              <a:t>15</a:t>
            </a:fld>
            <a:endParaRPr lang="en-US"/>
          </a:p>
        </p:txBody>
      </p:sp>
      <p:sp>
        <p:nvSpPr>
          <p:cNvPr id="4" name="Title 3">
            <a:extLst>
              <a:ext uri="{FF2B5EF4-FFF2-40B4-BE49-F238E27FC236}">
                <a16:creationId xmlns:a16="http://schemas.microsoft.com/office/drawing/2014/main" id="{4F05E794-CF99-8F9F-9C80-EA6BFC3788F6}"/>
              </a:ext>
            </a:extLst>
          </p:cNvPr>
          <p:cNvSpPr>
            <a:spLocks noGrp="1"/>
          </p:cNvSpPr>
          <p:nvPr>
            <p:ph type="title"/>
            <p:custDataLst>
              <p:tags r:id="rId4"/>
            </p:custDataLst>
          </p:nvPr>
        </p:nvSpPr>
        <p:spPr>
          <a:xfrm>
            <a:off x="838199" y="365126"/>
            <a:ext cx="11224491" cy="807692"/>
          </a:xfrm>
        </p:spPr>
        <p:txBody>
          <a:bodyPr/>
          <a:lstStyle/>
          <a:p>
            <a:r>
              <a:rPr lang="fr-CA" sz="3600" dirty="0"/>
              <a:t>Exemple : mesures concernant les pages vues</a:t>
            </a:r>
          </a:p>
        </p:txBody>
      </p:sp>
      <p:pic>
        <p:nvPicPr>
          <p:cNvPr id="6" name="Picture 5" descr="A graph with blue lines&#10;&#10;Description automatically generated">
            <a:extLst>
              <a:ext uri="{FF2B5EF4-FFF2-40B4-BE49-F238E27FC236}">
                <a16:creationId xmlns:a16="http://schemas.microsoft.com/office/drawing/2014/main" id="{A5D4DE45-D9BF-D8F7-AF48-1443DA5D68B2}"/>
              </a:ext>
            </a:extLst>
          </p:cNvPr>
          <p:cNvPicPr>
            <a:picLocks noChangeAspect="1"/>
          </p:cNvPicPr>
          <p:nvPr>
            <p:custDataLst>
              <p:tags r:id="rId5"/>
            </p:custDataLst>
          </p:nvPr>
        </p:nvPicPr>
        <p:blipFill>
          <a:blip r:embed="rId14"/>
          <a:stretch>
            <a:fillRect/>
          </a:stretch>
        </p:blipFill>
        <p:spPr>
          <a:xfrm>
            <a:off x="2209477" y="1957449"/>
            <a:ext cx="7351015" cy="2441857"/>
          </a:xfrm>
          <a:prstGeom prst="rect">
            <a:avLst/>
          </a:prstGeom>
        </p:spPr>
      </p:pic>
      <p:sp>
        <p:nvSpPr>
          <p:cNvPr id="7" name="TextBox 6">
            <a:extLst>
              <a:ext uri="{FF2B5EF4-FFF2-40B4-BE49-F238E27FC236}">
                <a16:creationId xmlns:a16="http://schemas.microsoft.com/office/drawing/2014/main" id="{0D4E7DE1-8F38-B682-661A-0C39DDC20611}"/>
              </a:ext>
            </a:extLst>
          </p:cNvPr>
          <p:cNvSpPr txBox="1"/>
          <p:nvPr>
            <p:custDataLst>
              <p:tags r:id="rId6"/>
            </p:custDataLst>
          </p:nvPr>
        </p:nvSpPr>
        <p:spPr>
          <a:xfrm>
            <a:off x="1460883" y="1172818"/>
            <a:ext cx="92266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a:latin typeface="Arial"/>
                <a:cs typeface="Arial"/>
              </a:rPr>
              <a:t>Pages vues quotidiennement en 2023 (en anglais)</a:t>
            </a:r>
          </a:p>
          <a:p>
            <a:pPr algn="ctr"/>
            <a:r>
              <a:rPr lang="fr-CA" sz="1200">
                <a:latin typeface="Arial"/>
                <a:ea typeface="+mn-lt"/>
                <a:cs typeface="Arial"/>
                <a:hlinkClick r:id="rId15"/>
              </a:rPr>
              <a:t>https://www.canada.ca/en/public-health/services/vaccination-children/when-to-vaccinate.html</a:t>
            </a:r>
          </a:p>
        </p:txBody>
      </p:sp>
      <p:sp>
        <p:nvSpPr>
          <p:cNvPr id="8" name="TextBox 7">
            <a:extLst>
              <a:ext uri="{FF2B5EF4-FFF2-40B4-BE49-F238E27FC236}">
                <a16:creationId xmlns:a16="http://schemas.microsoft.com/office/drawing/2014/main" id="{872C86F0-4BE7-29DB-59E4-77F976209437}"/>
              </a:ext>
            </a:extLst>
          </p:cNvPr>
          <p:cNvSpPr txBox="1"/>
          <p:nvPr>
            <p:custDataLst>
              <p:tags r:id="rId7"/>
            </p:custDataLst>
          </p:nvPr>
        </p:nvSpPr>
        <p:spPr>
          <a:xfrm>
            <a:off x="2782516" y="1803248"/>
            <a:ext cx="44391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400">
                <a:latin typeface="Arial"/>
                <a:cs typeface="Arial"/>
              </a:rPr>
              <a:t>Avant la campagne</a:t>
            </a:r>
          </a:p>
        </p:txBody>
      </p:sp>
      <p:sp>
        <p:nvSpPr>
          <p:cNvPr id="9" name="TextBox 8">
            <a:extLst>
              <a:ext uri="{FF2B5EF4-FFF2-40B4-BE49-F238E27FC236}">
                <a16:creationId xmlns:a16="http://schemas.microsoft.com/office/drawing/2014/main" id="{48266F0F-DAB9-4DD5-C604-4200EA27E5F9}"/>
              </a:ext>
            </a:extLst>
          </p:cNvPr>
          <p:cNvSpPr txBox="1"/>
          <p:nvPr>
            <p:custDataLst>
              <p:tags r:id="rId8"/>
            </p:custDataLst>
          </p:nvPr>
        </p:nvSpPr>
        <p:spPr>
          <a:xfrm>
            <a:off x="7221698" y="1803248"/>
            <a:ext cx="21553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400">
                <a:latin typeface="Arial"/>
                <a:cs typeface="Arial"/>
              </a:rPr>
              <a:t>Pendant la campagne</a:t>
            </a:r>
          </a:p>
        </p:txBody>
      </p:sp>
      <p:sp>
        <p:nvSpPr>
          <p:cNvPr id="10" name="Rectangle 9">
            <a:extLst>
              <a:ext uri="{FF2B5EF4-FFF2-40B4-BE49-F238E27FC236}">
                <a16:creationId xmlns:a16="http://schemas.microsoft.com/office/drawing/2014/main" id="{94AAA965-6CCE-B704-8443-791FD3C0E63E}"/>
              </a:ext>
            </a:extLst>
          </p:cNvPr>
          <p:cNvSpPr/>
          <p:nvPr>
            <p:custDataLst>
              <p:tags r:id="rId9"/>
            </p:custDataLst>
          </p:nvPr>
        </p:nvSpPr>
        <p:spPr>
          <a:xfrm>
            <a:off x="2782517" y="2204140"/>
            <a:ext cx="4439181" cy="1757686"/>
          </a:xfrm>
          <a:prstGeom prst="rect">
            <a:avLst/>
          </a:prstGeom>
          <a:solidFill>
            <a:srgbClr val="1F3365">
              <a:alpha val="1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81FF9C75-427D-7181-24CE-A9A66BC0AF5F}"/>
              </a:ext>
            </a:extLst>
          </p:cNvPr>
          <p:cNvGraphicFramePr>
            <a:graphicFrameLocks noGrp="1"/>
          </p:cNvGraphicFramePr>
          <p:nvPr>
            <p:custDataLst>
              <p:tags r:id="rId10"/>
            </p:custDataLst>
            <p:extLst>
              <p:ext uri="{D42A27DB-BD31-4B8C-83A1-F6EECF244321}">
                <p14:modId xmlns:p14="http://schemas.microsoft.com/office/powerpoint/2010/main" val="634211725"/>
              </p:ext>
            </p:extLst>
          </p:nvPr>
        </p:nvGraphicFramePr>
        <p:xfrm>
          <a:off x="5542975" y="5002794"/>
          <a:ext cx="6150261" cy="944241"/>
        </p:xfrm>
        <a:graphic>
          <a:graphicData uri="http://schemas.openxmlformats.org/drawingml/2006/table">
            <a:tbl>
              <a:tblPr firstRow="1" bandRow="1">
                <a:tableStyleId>{5C22544A-7EE6-4342-B048-85BDC9FD1C3A}</a:tableStyleId>
              </a:tblPr>
              <a:tblGrid>
                <a:gridCol w="2040080">
                  <a:extLst>
                    <a:ext uri="{9D8B030D-6E8A-4147-A177-3AD203B41FA5}">
                      <a16:colId xmlns:a16="http://schemas.microsoft.com/office/drawing/2014/main" val="3109275987"/>
                    </a:ext>
                  </a:extLst>
                </a:gridCol>
                <a:gridCol w="1791854">
                  <a:extLst>
                    <a:ext uri="{9D8B030D-6E8A-4147-A177-3AD203B41FA5}">
                      <a16:colId xmlns:a16="http://schemas.microsoft.com/office/drawing/2014/main" val="1110099783"/>
                    </a:ext>
                  </a:extLst>
                </a:gridCol>
                <a:gridCol w="2318327">
                  <a:extLst>
                    <a:ext uri="{9D8B030D-6E8A-4147-A177-3AD203B41FA5}">
                      <a16:colId xmlns:a16="http://schemas.microsoft.com/office/drawing/2014/main" val="3394182539"/>
                    </a:ext>
                  </a:extLst>
                </a:gridCol>
              </a:tblGrid>
              <a:tr h="314747">
                <a:tc>
                  <a:txBody>
                    <a:bodyPr/>
                    <a:lstStyle/>
                    <a:p>
                      <a:endParaRPr lang="en-CA" sz="1400" dirty="0"/>
                    </a:p>
                  </a:txBody>
                  <a:tcPr/>
                </a:tc>
                <a:tc>
                  <a:txBody>
                    <a:bodyPr/>
                    <a:lstStyle/>
                    <a:p>
                      <a:r>
                        <a:rPr lang="fr-CA" sz="1400"/>
                        <a:t>Avant la campagne</a:t>
                      </a:r>
                    </a:p>
                  </a:txBody>
                  <a:tcPr/>
                </a:tc>
                <a:tc>
                  <a:txBody>
                    <a:bodyPr/>
                    <a:lstStyle/>
                    <a:p>
                      <a:r>
                        <a:rPr lang="fr-CA" sz="1400"/>
                        <a:t>Pendant la campagne</a:t>
                      </a:r>
                    </a:p>
                  </a:txBody>
                  <a:tcPr/>
                </a:tc>
                <a:extLst>
                  <a:ext uri="{0D108BD9-81ED-4DB2-BD59-A6C34878D82A}">
                    <a16:rowId xmlns:a16="http://schemas.microsoft.com/office/drawing/2014/main" val="755837090"/>
                  </a:ext>
                </a:extLst>
              </a:tr>
              <a:tr h="314747">
                <a:tc>
                  <a:txBody>
                    <a:bodyPr/>
                    <a:lstStyle/>
                    <a:p>
                      <a:r>
                        <a:rPr lang="fr-CA" sz="1400"/>
                        <a:t>Moyenne des visites</a:t>
                      </a:r>
                    </a:p>
                  </a:txBody>
                  <a:tcPr/>
                </a:tc>
                <a:tc>
                  <a:txBody>
                    <a:bodyPr/>
                    <a:lstStyle/>
                    <a:p>
                      <a:r>
                        <a:rPr lang="fr-CA" sz="1400"/>
                        <a:t>145</a:t>
                      </a:r>
                    </a:p>
                  </a:txBody>
                  <a:tcPr/>
                </a:tc>
                <a:tc>
                  <a:txBody>
                    <a:bodyPr/>
                    <a:lstStyle/>
                    <a:p>
                      <a:r>
                        <a:rPr lang="fr-CA" sz="1400"/>
                        <a:t>1 298</a:t>
                      </a:r>
                    </a:p>
                  </a:txBody>
                  <a:tcPr/>
                </a:tc>
                <a:extLst>
                  <a:ext uri="{0D108BD9-81ED-4DB2-BD59-A6C34878D82A}">
                    <a16:rowId xmlns:a16="http://schemas.microsoft.com/office/drawing/2014/main" val="2894137617"/>
                  </a:ext>
                </a:extLst>
              </a:tr>
              <a:tr h="314747">
                <a:tc>
                  <a:txBody>
                    <a:bodyPr/>
                    <a:lstStyle/>
                    <a:p>
                      <a:r>
                        <a:rPr lang="fr-CA" sz="1400"/>
                        <a:t>Taux de clics</a:t>
                      </a:r>
                    </a:p>
                  </a:txBody>
                  <a:tcPr/>
                </a:tc>
                <a:tc>
                  <a:txBody>
                    <a:bodyPr/>
                    <a:lstStyle/>
                    <a:p>
                      <a:r>
                        <a:rPr lang="fr-CA" sz="1400"/>
                        <a:t>11,8 %</a:t>
                      </a:r>
                    </a:p>
                  </a:txBody>
                  <a:tcPr/>
                </a:tc>
                <a:tc>
                  <a:txBody>
                    <a:bodyPr/>
                    <a:lstStyle/>
                    <a:p>
                      <a:r>
                        <a:rPr lang="fr-CA" sz="1400" dirty="0"/>
                        <a:t>41 %</a:t>
                      </a:r>
                    </a:p>
                  </a:txBody>
                  <a:tcPr/>
                </a:tc>
                <a:extLst>
                  <a:ext uri="{0D108BD9-81ED-4DB2-BD59-A6C34878D82A}">
                    <a16:rowId xmlns:a16="http://schemas.microsoft.com/office/drawing/2014/main" val="4287047566"/>
                  </a:ext>
                </a:extLst>
              </a:tr>
            </a:tbl>
          </a:graphicData>
        </a:graphic>
      </p:graphicFrame>
      <p:sp>
        <p:nvSpPr>
          <p:cNvPr id="13" name="TextBox 12">
            <a:extLst>
              <a:ext uri="{FF2B5EF4-FFF2-40B4-BE49-F238E27FC236}">
                <a16:creationId xmlns:a16="http://schemas.microsoft.com/office/drawing/2014/main" id="{7816A23D-CF80-BE1D-7170-AA96F2359F6A}"/>
              </a:ext>
            </a:extLst>
          </p:cNvPr>
          <p:cNvSpPr txBox="1"/>
          <p:nvPr>
            <p:custDataLst>
              <p:tags r:id="rId11"/>
            </p:custDataLst>
          </p:nvPr>
        </p:nvSpPr>
        <p:spPr>
          <a:xfrm>
            <a:off x="5542976" y="4633462"/>
            <a:ext cx="5500162" cy="369332"/>
          </a:xfrm>
          <a:prstGeom prst="rect">
            <a:avLst/>
          </a:prstGeom>
          <a:noFill/>
        </p:spPr>
        <p:txBody>
          <a:bodyPr wrap="square" rtlCol="0">
            <a:spAutoFit/>
          </a:bodyPr>
          <a:lstStyle/>
          <a:p>
            <a:pPr algn="ctr"/>
            <a:r>
              <a:rPr lang="fr-CA" b="1"/>
              <a:t>Principales mesures</a:t>
            </a:r>
          </a:p>
        </p:txBody>
      </p:sp>
      <p:sp>
        <p:nvSpPr>
          <p:cNvPr id="15" name="TextBox 14">
            <a:extLst>
              <a:ext uri="{FF2B5EF4-FFF2-40B4-BE49-F238E27FC236}">
                <a16:creationId xmlns:a16="http://schemas.microsoft.com/office/drawing/2014/main" id="{C372AC57-EF1B-398C-ED80-A6E084D92DA7}"/>
              </a:ext>
            </a:extLst>
          </p:cNvPr>
          <p:cNvSpPr txBox="1"/>
          <p:nvPr>
            <p:custDataLst>
              <p:tags r:id="rId12"/>
            </p:custDataLst>
          </p:nvPr>
        </p:nvSpPr>
        <p:spPr>
          <a:xfrm>
            <a:off x="838200" y="4830889"/>
            <a:ext cx="4437185" cy="1384995"/>
          </a:xfrm>
          <a:prstGeom prst="rect">
            <a:avLst/>
          </a:prstGeom>
          <a:noFill/>
        </p:spPr>
        <p:txBody>
          <a:bodyPr wrap="square" rtlCol="0">
            <a:spAutoFit/>
          </a:bodyPr>
          <a:lstStyle/>
          <a:p>
            <a:pPr algn="just"/>
            <a:r>
              <a:rPr lang="fr-CA" sz="1400" dirty="0">
                <a:latin typeface="Arial"/>
                <a:cs typeface="Arial"/>
              </a:rPr>
              <a:t>Depuis l’automne 2023, la page du </a:t>
            </a:r>
            <a:r>
              <a:rPr lang="fr-CA" sz="1400" b="1" dirty="0">
                <a:latin typeface="Arial"/>
                <a:cs typeface="Arial"/>
              </a:rPr>
              <a:t>Calendrier de vaccination des enfants </a:t>
            </a:r>
            <a:r>
              <a:rPr lang="fr-CA" sz="1400" dirty="0">
                <a:latin typeface="Arial"/>
                <a:cs typeface="Arial"/>
              </a:rPr>
              <a:t>du Canada fait l’objet d’une campagne de marketing visant à stimuler le trafic en provenance des médias sociaux et des moteurs de recherche.</a:t>
            </a:r>
          </a:p>
          <a:p>
            <a:pPr algn="just"/>
            <a:endParaRPr lang="en-CA" sz="1400" dirty="0"/>
          </a:p>
        </p:txBody>
      </p:sp>
      <p:sp>
        <p:nvSpPr>
          <p:cNvPr id="5" name="TextBox 4">
            <a:extLst>
              <a:ext uri="{FF2B5EF4-FFF2-40B4-BE49-F238E27FC236}">
                <a16:creationId xmlns:a16="http://schemas.microsoft.com/office/drawing/2014/main" id="{472B4BCD-F64A-425C-199A-D6E247388B6C}"/>
              </a:ext>
            </a:extLst>
          </p:cNvPr>
          <p:cNvSpPr txBox="1"/>
          <p:nvPr/>
        </p:nvSpPr>
        <p:spPr>
          <a:xfrm rot="16200000">
            <a:off x="1249380" y="2917233"/>
            <a:ext cx="2227971" cy="307777"/>
          </a:xfrm>
          <a:prstGeom prst="rect">
            <a:avLst/>
          </a:prstGeom>
          <a:solidFill>
            <a:schemeClr val="bg1"/>
          </a:solidFill>
        </p:spPr>
        <p:txBody>
          <a:bodyPr wrap="square">
            <a:spAutoFit/>
          </a:bodyPr>
          <a:lstStyle/>
          <a:p>
            <a:pPr algn="ctr"/>
            <a:r>
              <a:rPr lang="en-US" sz="1400" dirty="0" err="1">
                <a:solidFill>
                  <a:srgbClr val="000000"/>
                </a:solidFill>
              </a:rPr>
              <a:t>Visites</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milliers</a:t>
            </a:r>
            <a:r>
              <a:rPr lang="en-US" sz="1400" dirty="0">
                <a:solidFill>
                  <a:srgbClr val="000000"/>
                </a:solidFill>
              </a:rPr>
              <a:t>)</a:t>
            </a:r>
          </a:p>
        </p:txBody>
      </p:sp>
    </p:spTree>
    <p:extLst>
      <p:ext uri="{BB962C8B-B14F-4D97-AF65-F5344CB8AC3E}">
        <p14:creationId xmlns:p14="http://schemas.microsoft.com/office/powerpoint/2010/main" val="270871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B868F42-DE93-9669-AE07-87F6281DAE55}"/>
              </a:ext>
            </a:extLst>
          </p:cNvPr>
          <p:cNvSpPr/>
          <p:nvPr>
            <p:custDataLst>
              <p:tags r:id="rId1"/>
            </p:custDataLst>
          </p:nvPr>
        </p:nvSpPr>
        <p:spPr>
          <a:xfrm>
            <a:off x="694592" y="1234758"/>
            <a:ext cx="5785339" cy="4722697"/>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Content Placeholder 1">
            <a:extLst>
              <a:ext uri="{FF2B5EF4-FFF2-40B4-BE49-F238E27FC236}">
                <a16:creationId xmlns:a16="http://schemas.microsoft.com/office/drawing/2014/main" id="{339837B1-6324-79A8-150F-161724F9721B}"/>
              </a:ext>
            </a:extLst>
          </p:cNvPr>
          <p:cNvSpPr>
            <a:spLocks noGrp="1"/>
          </p:cNvSpPr>
          <p:nvPr>
            <p:ph idx="1"/>
            <p:custDataLst>
              <p:tags r:id="rId2"/>
            </p:custDataLst>
          </p:nvPr>
        </p:nvSpPr>
        <p:spPr>
          <a:xfrm>
            <a:off x="838201" y="1345223"/>
            <a:ext cx="5492261" cy="461223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a:ea typeface="+mn-ea"/>
                <a:cs typeface="Arial"/>
              </a:rPr>
              <a:t>L’ampleur de l’effet des </a:t>
            </a:r>
            <a:r>
              <a:rPr kumimoji="0" lang="fr-CA" b="1" i="0" u="none" strike="noStrike" cap="none" normalizeH="0" baseline="0" noProof="0" dirty="0">
                <a:ln>
                  <a:noFill/>
                </a:ln>
                <a:solidFill>
                  <a:prstClr val="black"/>
                </a:solidFill>
                <a:uLnTx/>
                <a:uFillTx/>
                <a:latin typeface="Arial"/>
                <a:ea typeface="+mn-ea"/>
                <a:cs typeface="Arial"/>
              </a:rPr>
              <a:t>tests A/B</a:t>
            </a:r>
            <a:r>
              <a:rPr kumimoji="0" lang="fr-CA" b="0" i="0" u="none" strike="noStrike" cap="none" normalizeH="0" baseline="0" noProof="0" dirty="0">
                <a:ln>
                  <a:noFill/>
                </a:ln>
                <a:solidFill>
                  <a:prstClr val="black"/>
                </a:solidFill>
                <a:uLnTx/>
                <a:uFillTx/>
                <a:latin typeface="Arial"/>
                <a:ea typeface="+mn-ea"/>
                <a:cs typeface="Arial"/>
              </a:rPr>
              <a:t> est généralement exprimée par le </a:t>
            </a:r>
            <a:r>
              <a:rPr kumimoji="0" lang="fr-CA" b="1" i="0" u="none" strike="noStrike" cap="none" normalizeH="0" baseline="0" noProof="0" dirty="0">
                <a:ln>
                  <a:noFill/>
                </a:ln>
                <a:solidFill>
                  <a:prstClr val="black"/>
                </a:solidFill>
                <a:uLnTx/>
                <a:uFillTx/>
                <a:latin typeface="Arial"/>
                <a:ea typeface="+mn-ea"/>
                <a:cs typeface="Arial"/>
              </a:rPr>
              <a:t>« taux d’élévation »</a:t>
            </a:r>
            <a:r>
              <a:rPr kumimoji="0" lang="fr-CA" b="0" i="0" u="none" strike="noStrike" cap="none" normalizeH="0" baseline="0" noProof="0" dirty="0">
                <a:ln>
                  <a:noFill/>
                </a:ln>
                <a:solidFill>
                  <a:prstClr val="black"/>
                </a:solidFill>
                <a:uLnTx/>
                <a:uFillTx/>
                <a:latin typeface="Arial"/>
                <a:ea typeface="+mn-ea"/>
                <a:cs typeface="Arial"/>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 </a:t>
            </a:r>
            <a:r>
              <a:rPr kumimoji="0" lang="fr-CA" sz="12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taux d’élévation </a:t>
            </a: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est le pourcentage d’augmentation du taux d’un </a:t>
            </a:r>
            <a:r>
              <a:rPr kumimoji="0" lang="fr-CA" sz="12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IRC </a:t>
            </a: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mesuré pour une variante par rapport à un élément de contrôle.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Ce choix d’unités rend le taux de référence du comportement cible essentiel pour déterminer l’efficacité statistique.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a:ea typeface="+mn-ea"/>
                <a:cs typeface="Arial"/>
              </a:rPr>
              <a:t>Une analyse de 1 001 </a:t>
            </a:r>
            <a:r>
              <a:rPr kumimoji="0" lang="fr-CA" b="1" i="0" u="none" strike="noStrike" cap="none" normalizeH="0" baseline="0" noProof="0" dirty="0">
                <a:ln>
                  <a:noFill/>
                </a:ln>
                <a:solidFill>
                  <a:prstClr val="black"/>
                </a:solidFill>
                <a:uLnTx/>
                <a:uFillTx/>
                <a:latin typeface="Arial"/>
                <a:ea typeface="+mn-ea"/>
                <a:cs typeface="Arial"/>
              </a:rPr>
              <a:t>tests A/B</a:t>
            </a:r>
            <a:r>
              <a:rPr kumimoji="0" lang="fr-CA" b="0" i="0" u="none" strike="noStrike" cap="none" normalizeH="0" baseline="0" noProof="0" dirty="0">
                <a:ln>
                  <a:noFill/>
                </a:ln>
                <a:solidFill>
                  <a:prstClr val="black"/>
                </a:solidFill>
                <a:uLnTx/>
                <a:uFillTx/>
                <a:latin typeface="Arial"/>
                <a:ea typeface="+mn-ea"/>
                <a:cs typeface="Arial"/>
              </a:rPr>
              <a:t> a révélé que le </a:t>
            </a:r>
            <a:r>
              <a:rPr kumimoji="0" lang="fr-CA" b="1" i="0" u="none" strike="noStrike" cap="none" normalizeH="0" baseline="0" noProof="0" dirty="0">
                <a:ln>
                  <a:noFill/>
                </a:ln>
                <a:solidFill>
                  <a:prstClr val="black"/>
                </a:solidFill>
                <a:uLnTx/>
                <a:uFillTx/>
                <a:latin typeface="Arial"/>
                <a:ea typeface="+mn-ea"/>
                <a:cs typeface="Arial"/>
              </a:rPr>
              <a:t>taux d’élévation </a:t>
            </a:r>
            <a:r>
              <a:rPr kumimoji="0" lang="fr-CA" b="0" i="0" u="none" strike="noStrike" cap="none" normalizeH="0" baseline="0" noProof="0" dirty="0">
                <a:ln>
                  <a:noFill/>
                </a:ln>
                <a:solidFill>
                  <a:prstClr val="black"/>
                </a:solidFill>
                <a:uLnTx/>
                <a:uFillTx/>
                <a:latin typeface="Arial"/>
                <a:ea typeface="+mn-ea"/>
                <a:cs typeface="Arial"/>
              </a:rPr>
              <a:t>moyen est de 2,08 %</a:t>
            </a:r>
            <a:r>
              <a:rPr lang="fr-CA" dirty="0">
                <a:solidFill>
                  <a:prstClr val="black"/>
                </a:solidFill>
                <a:latin typeface="Arial"/>
                <a:ea typeface="+mn-ea"/>
                <a:cs typeface="Arial"/>
              </a:rPr>
              <a:t>*</a:t>
            </a:r>
            <a:r>
              <a:rPr kumimoji="0" lang="fr-CA" b="0" i="0" u="none" strike="noStrike" cap="none" normalizeH="0" baseline="0" noProof="0" dirty="0">
                <a:ln>
                  <a:noFill/>
                </a:ln>
                <a:solidFill>
                  <a:prstClr val="black"/>
                </a:solidFill>
                <a:uLnTx/>
                <a:uFillTx/>
                <a:latin typeface="Arial"/>
                <a:ea typeface="+mn-ea"/>
                <a:cs typeface="Arial"/>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L’ampleur de l’effet dépend grandement de la nature de la manipulation et du contexte de la page cible.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Il est possible d’obtenir une ampleur d’effet élevée, mais le biais de publication rend difficile l’estimation de la fréquence.</a:t>
            </a:r>
          </a:p>
          <a:p>
            <a:pPr marR="0" lvl="1" algn="l" defTabSz="914400" rtl="0" eaLnBrk="1" fontAlgn="auto" latinLnBrk="0" hangingPunct="1">
              <a:lnSpc>
                <a:spcPct val="90000"/>
              </a:lnSpc>
              <a:spcBef>
                <a:spcPts val="500"/>
              </a:spcBef>
              <a:spcAft>
                <a:spcPts val="0"/>
              </a:spcAft>
              <a:buClrTx/>
              <a:buSzTx/>
              <a:tabLst/>
              <a:defRPr/>
            </a:pP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i="0" u="none" strike="noStrike" cap="none" normalizeH="0" noProof="0" dirty="0">
                <a:ln>
                  <a:noFill/>
                </a:ln>
                <a:solidFill>
                  <a:prstClr val="black"/>
                </a:solidFill>
                <a:uLnTx/>
                <a:uFillTx/>
                <a:latin typeface="Arial" panose="020B0604020202020204" pitchFamily="34" charset="0"/>
                <a:ea typeface="+mn-ea"/>
                <a:cs typeface="Arial" panose="020B0604020202020204" pitchFamily="34" charset="0"/>
              </a:rPr>
              <a:t>Le </a:t>
            </a:r>
            <a:r>
              <a:rPr kumimoji="0" lang="fr-CA"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taux d’élévation</a:t>
            </a: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se calcule comme suit : ([</a:t>
            </a:r>
            <a:r>
              <a:rPr kumimoji="0" lang="fr-CA"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taux</a:t>
            </a:r>
            <a:r>
              <a:rPr kumimoji="0" lang="fr-CA" b="0" i="0" u="none" strike="noStrike" cap="none" normalizeH="0" baseline="-25000" noProof="0" dirty="0" err="1">
                <a:ln>
                  <a:noFill/>
                </a:ln>
                <a:solidFill>
                  <a:prstClr val="black"/>
                </a:solidFill>
                <a:uLnTx/>
                <a:uFillTx/>
                <a:latin typeface="Arial" panose="020B0604020202020204" pitchFamily="34" charset="0"/>
                <a:ea typeface="+mn-ea"/>
                <a:cs typeface="Arial" panose="020B0604020202020204" pitchFamily="34" charset="0"/>
              </a:rPr>
              <a:t>B</a:t>
            </a:r>
            <a:r>
              <a:rPr kumimoji="0" lang="fr-CA"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-taux</a:t>
            </a:r>
            <a:r>
              <a:rPr kumimoji="0" lang="fr-CA" b="0" i="0" u="none" strike="noStrike" cap="none" normalizeH="0" baseline="-25000" noProof="0" dirty="0" err="1">
                <a:ln>
                  <a:noFill/>
                </a:ln>
                <a:solidFill>
                  <a:prstClr val="black"/>
                </a:solidFill>
                <a:uLnTx/>
                <a:uFillTx/>
                <a:latin typeface="Arial" panose="020B0604020202020204" pitchFamily="34" charset="0"/>
                <a:ea typeface="+mn-ea"/>
                <a:cs typeface="Arial" panose="020B0604020202020204" pitchFamily="34" charset="0"/>
              </a:rPr>
              <a:t>A</a:t>
            </a: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r>
              <a:rPr kumimoji="0" lang="fr-CA"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taux</a:t>
            </a:r>
            <a:r>
              <a:rPr kumimoji="0" lang="fr-CA" b="0" i="0" u="none" strike="noStrike" cap="none" normalizeH="0" baseline="-25000" noProof="0" dirty="0" err="1">
                <a:ln>
                  <a:noFill/>
                </a:ln>
                <a:solidFill>
                  <a:prstClr val="black"/>
                </a:solidFill>
                <a:uLnTx/>
                <a:uFillTx/>
                <a:latin typeface="Arial" panose="020B0604020202020204" pitchFamily="34" charset="0"/>
                <a:ea typeface="+mn-ea"/>
                <a:cs typeface="Arial" panose="020B0604020202020204" pitchFamily="34" charset="0"/>
              </a:rPr>
              <a:t>A</a:t>
            </a: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)*100.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Par exemple, si le taux de référence est de 50 % et que le taux dans la variante de la page est de 52 %, le taux d’élévation est de 4 %.</a:t>
            </a:r>
          </a:p>
          <a:p>
            <a:endParaRPr lang="en-CA" sz="1050" dirty="0"/>
          </a:p>
        </p:txBody>
      </p:sp>
      <p:sp>
        <p:nvSpPr>
          <p:cNvPr id="3" name="Slide Number Placeholder 2">
            <a:extLst>
              <a:ext uri="{FF2B5EF4-FFF2-40B4-BE49-F238E27FC236}">
                <a16:creationId xmlns:a16="http://schemas.microsoft.com/office/drawing/2014/main" id="{4B2DF75A-F299-A53E-53DF-CE6693296042}"/>
              </a:ext>
            </a:extLst>
          </p:cNvPr>
          <p:cNvSpPr>
            <a:spLocks noGrp="1"/>
          </p:cNvSpPr>
          <p:nvPr>
            <p:ph type="sldNum" sz="quarter" idx="12"/>
            <p:custDataLst>
              <p:tags r:id="rId3"/>
            </p:custDataLst>
          </p:nvPr>
        </p:nvSpPr>
        <p:spPr/>
        <p:txBody>
          <a:bodyPr/>
          <a:lstStyle/>
          <a:p>
            <a:fld id="{31CF29F3-B956-D24C-B218-E32E7C9430E3}" type="slidenum">
              <a:rPr lang="en-US" smtClean="0"/>
              <a:t>16</a:t>
            </a:fld>
            <a:endParaRPr lang="en-US"/>
          </a:p>
        </p:txBody>
      </p:sp>
      <p:sp>
        <p:nvSpPr>
          <p:cNvPr id="4" name="Title 3">
            <a:extLst>
              <a:ext uri="{FF2B5EF4-FFF2-40B4-BE49-F238E27FC236}">
                <a16:creationId xmlns:a16="http://schemas.microsoft.com/office/drawing/2014/main" id="{F621B480-87F1-889E-6509-4A2219BCDBBA}"/>
              </a:ext>
            </a:extLst>
          </p:cNvPr>
          <p:cNvSpPr>
            <a:spLocks noGrp="1"/>
          </p:cNvSpPr>
          <p:nvPr>
            <p:ph type="title"/>
            <p:custDataLst>
              <p:tags r:id="rId4"/>
            </p:custDataLst>
          </p:nvPr>
        </p:nvSpPr>
        <p:spPr/>
        <p:txBody>
          <a:bodyPr/>
          <a:lstStyle/>
          <a:p>
            <a:r>
              <a:rPr lang="fr-CA" sz="4000" dirty="0"/>
              <a:t>Tenir compte de l’efficacité statistique</a:t>
            </a:r>
          </a:p>
        </p:txBody>
      </p:sp>
      <p:sp>
        <p:nvSpPr>
          <p:cNvPr id="6" name="Text Placeholder 5">
            <a:extLst>
              <a:ext uri="{FF2B5EF4-FFF2-40B4-BE49-F238E27FC236}">
                <a16:creationId xmlns:a16="http://schemas.microsoft.com/office/drawing/2014/main" id="{E97C4860-D7D0-7A90-4116-C3E2E5CB5CEF}"/>
              </a:ext>
            </a:extLst>
          </p:cNvPr>
          <p:cNvSpPr txBox="1">
            <a:spLocks/>
          </p:cNvSpPr>
          <p:nvPr>
            <p:custDataLst>
              <p:tags r:id="rId5"/>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8"/>
              </a:rPr>
              <a:t>https://blog.analytics-toolkit.com/2022/what-can-be-learned-from-1001-a-b-tests/#outcomes</a:t>
            </a:r>
          </a:p>
        </p:txBody>
      </p:sp>
      <p:sp>
        <p:nvSpPr>
          <p:cNvPr id="7" name="Rectangle: Rounded Corners 6">
            <a:extLst>
              <a:ext uri="{FF2B5EF4-FFF2-40B4-BE49-F238E27FC236}">
                <a16:creationId xmlns:a16="http://schemas.microsoft.com/office/drawing/2014/main" id="{F768ACBD-AAD2-5264-EFB5-118B3F445A9F}"/>
              </a:ext>
            </a:extLst>
          </p:cNvPr>
          <p:cNvSpPr/>
          <p:nvPr>
            <p:custDataLst>
              <p:tags r:id="rId6"/>
            </p:custDataLst>
          </p:nvPr>
        </p:nvSpPr>
        <p:spPr>
          <a:xfrm>
            <a:off x="6761286" y="1991598"/>
            <a:ext cx="4736122" cy="3209016"/>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solidFill>
                  <a:srgbClr val="000000"/>
                </a:solidFill>
                <a:latin typeface="Arial" panose="020B0604020202020204" pitchFamily="34" charset="0"/>
                <a:cs typeface="Arial" panose="020B0604020202020204" pitchFamily="34" charset="0"/>
              </a:rPr>
              <a:t>Liste de contrôle des renseignements requis pour estimer l’efficacité statistique et où chercher :</a:t>
            </a:r>
          </a:p>
          <a:p>
            <a:pPr algn="ctr"/>
            <a:endParaRPr lang="en-CA" sz="14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CA" sz="1400" dirty="0">
                <a:solidFill>
                  <a:srgbClr val="000000"/>
                </a:solidFill>
                <a:latin typeface="Arial" panose="020B0604020202020204" pitchFamily="34" charset="0"/>
                <a:cs typeface="Arial" panose="020B0604020202020204" pitchFamily="34" charset="0"/>
              </a:rPr>
              <a:t>Nombre moyen de visiteurs quotidiens.</a:t>
            </a:r>
          </a:p>
          <a:p>
            <a:pPr marL="742950" lvl="1" indent="-285750">
              <a:buFont typeface="Arial" panose="020B0604020202020204" pitchFamily="34" charset="0"/>
              <a:buChar char="•"/>
            </a:pPr>
            <a:r>
              <a:rPr lang="fr-CA" sz="1200" dirty="0">
                <a:solidFill>
                  <a:srgbClr val="000000"/>
                </a:solidFill>
                <a:latin typeface="Arial" panose="020B0604020202020204" pitchFamily="34" charset="0"/>
                <a:cs typeface="Arial" panose="020B0604020202020204" pitchFamily="34" charset="0"/>
              </a:rPr>
              <a:t>Analytique de Canada.ca</a:t>
            </a:r>
          </a:p>
          <a:p>
            <a:pPr marL="285750" indent="-285750">
              <a:buFont typeface="Wingdings" panose="05000000000000000000" pitchFamily="2" charset="2"/>
              <a:buChar char="q"/>
            </a:pPr>
            <a:r>
              <a:rPr lang="fr-CA" sz="1400" dirty="0">
                <a:solidFill>
                  <a:srgbClr val="000000"/>
                </a:solidFill>
                <a:latin typeface="Arial" panose="020B0604020202020204" pitchFamily="34" charset="0"/>
                <a:cs typeface="Arial" panose="020B0604020202020204" pitchFamily="34" charset="0"/>
              </a:rPr>
              <a:t>Taux de référence du comportement cible (c.-à-d. taux de conversion actuel).</a:t>
            </a:r>
          </a:p>
          <a:p>
            <a:pPr marL="742950" lvl="1" indent="-285750">
              <a:buFont typeface="Arial" panose="020B0604020202020204" pitchFamily="34" charset="0"/>
              <a:buChar char="•"/>
            </a:pPr>
            <a:r>
              <a:rPr lang="fr-CA" sz="1200" dirty="0">
                <a:solidFill>
                  <a:srgbClr val="000000"/>
                </a:solidFill>
                <a:latin typeface="Arial" panose="020B0604020202020204" pitchFamily="34" charset="0"/>
                <a:cs typeface="Arial" panose="020B0604020202020204" pitchFamily="34" charset="0"/>
              </a:rPr>
              <a:t>Analytique de Canada.ca</a:t>
            </a:r>
          </a:p>
          <a:p>
            <a:pPr marL="285750" indent="-285750">
              <a:buFont typeface="Wingdings" panose="05000000000000000000" pitchFamily="2" charset="2"/>
              <a:buChar char="q"/>
            </a:pPr>
            <a:r>
              <a:rPr lang="fr-CA" sz="1400" dirty="0">
                <a:solidFill>
                  <a:srgbClr val="000000"/>
                </a:solidFill>
                <a:latin typeface="Arial" panose="020B0604020202020204" pitchFamily="34" charset="0"/>
                <a:cs typeface="Arial" panose="020B0604020202020204" pitchFamily="34" charset="0"/>
              </a:rPr>
              <a:t>Ampleur prévue de l’effet de la manipulation sur le comportement cible.</a:t>
            </a:r>
          </a:p>
          <a:p>
            <a:pPr marL="742950" lvl="1" indent="-285750">
              <a:buFont typeface="Arial" panose="020B0604020202020204" pitchFamily="34" charset="0"/>
              <a:buChar char="•"/>
            </a:pPr>
            <a:r>
              <a:rPr lang="fr-CA" sz="1200" dirty="0">
                <a:solidFill>
                  <a:srgbClr val="000000"/>
                </a:solidFill>
                <a:latin typeface="Arial" panose="020B0604020202020204" pitchFamily="34" charset="0"/>
                <a:cs typeface="Arial" panose="020B0604020202020204" pitchFamily="34" charset="0"/>
              </a:rPr>
              <a:t>Expériences antérieures</a:t>
            </a:r>
          </a:p>
          <a:p>
            <a:pPr marL="742950" lvl="1" indent="-285750">
              <a:buFont typeface="Arial" panose="020B0604020202020204" pitchFamily="34" charset="0"/>
              <a:buChar char="•"/>
            </a:pPr>
            <a:r>
              <a:rPr lang="fr-CA" sz="1200" dirty="0">
                <a:solidFill>
                  <a:srgbClr val="000000"/>
                </a:solidFill>
                <a:latin typeface="Arial" panose="020B0604020202020204" pitchFamily="34" charset="0"/>
                <a:cs typeface="Arial" panose="020B0604020202020204" pitchFamily="34" charset="0"/>
              </a:rPr>
              <a:t>Expériences pilotes</a:t>
            </a:r>
          </a:p>
          <a:p>
            <a:pPr marL="742950" lvl="1" indent="-285750">
              <a:buFont typeface="Arial" panose="020B0604020202020204" pitchFamily="34" charset="0"/>
              <a:buChar char="•"/>
            </a:pPr>
            <a:r>
              <a:rPr lang="fr-CA" sz="1200" dirty="0">
                <a:solidFill>
                  <a:srgbClr val="000000"/>
                </a:solidFill>
                <a:latin typeface="Arial"/>
                <a:cs typeface="Arial"/>
              </a:rPr>
              <a:t>Ou utilisez 2 % comme taux de référence.</a:t>
            </a:r>
          </a:p>
        </p:txBody>
      </p:sp>
    </p:spTree>
    <p:extLst>
      <p:ext uri="{BB962C8B-B14F-4D97-AF65-F5344CB8AC3E}">
        <p14:creationId xmlns:p14="http://schemas.microsoft.com/office/powerpoint/2010/main" val="208821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0EF958F0-2DC4-6CAB-B3F1-948CF1396351}"/>
              </a:ext>
            </a:extLst>
          </p:cNvPr>
          <p:cNvSpPr/>
          <p:nvPr>
            <p:custDataLst>
              <p:tags r:id="rId1"/>
            </p:custDataLst>
          </p:nvPr>
        </p:nvSpPr>
        <p:spPr>
          <a:xfrm>
            <a:off x="7378944" y="2464813"/>
            <a:ext cx="4124325" cy="3035030"/>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1" name="Rectangle: Rounded Corners 20">
            <a:extLst>
              <a:ext uri="{FF2B5EF4-FFF2-40B4-BE49-F238E27FC236}">
                <a16:creationId xmlns:a16="http://schemas.microsoft.com/office/drawing/2014/main" id="{9DA6BD8D-2B02-8E7F-1D6E-1F9014671802}"/>
              </a:ext>
            </a:extLst>
          </p:cNvPr>
          <p:cNvSpPr/>
          <p:nvPr>
            <p:custDataLst>
              <p:tags r:id="rId2"/>
            </p:custDataLst>
          </p:nvPr>
        </p:nvSpPr>
        <p:spPr>
          <a:xfrm>
            <a:off x="7115176" y="1170852"/>
            <a:ext cx="4813056" cy="975694"/>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9" name="Rectangle: Rounded Corners 18">
            <a:extLst>
              <a:ext uri="{FF2B5EF4-FFF2-40B4-BE49-F238E27FC236}">
                <a16:creationId xmlns:a16="http://schemas.microsoft.com/office/drawing/2014/main" id="{5543D88C-8521-BBED-2F20-57F4108AA7DB}"/>
              </a:ext>
            </a:extLst>
          </p:cNvPr>
          <p:cNvSpPr/>
          <p:nvPr>
            <p:custDataLst>
              <p:tags r:id="rId3"/>
            </p:custDataLst>
          </p:nvPr>
        </p:nvSpPr>
        <p:spPr>
          <a:xfrm>
            <a:off x="484310" y="1353815"/>
            <a:ext cx="6250598" cy="4440315"/>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3C727564-BEFE-C091-64D4-A210A0818E53}"/>
              </a:ext>
            </a:extLst>
          </p:cNvPr>
          <p:cNvSpPr>
            <a:spLocks noGrp="1"/>
          </p:cNvSpPr>
          <p:nvPr>
            <p:ph type="sldNum" sz="quarter" idx="12"/>
            <p:custDataLst>
              <p:tags r:id="rId4"/>
            </p:custDataLst>
          </p:nvPr>
        </p:nvSpPr>
        <p:spPr/>
        <p:txBody>
          <a:bodyPr/>
          <a:lstStyle/>
          <a:p>
            <a:fld id="{31CF29F3-B956-D24C-B218-E32E7C9430E3}" type="slidenum">
              <a:rPr lang="en-US" smtClean="0"/>
              <a:t>17</a:t>
            </a:fld>
            <a:endParaRPr lang="en-US"/>
          </a:p>
        </p:txBody>
      </p:sp>
      <p:sp>
        <p:nvSpPr>
          <p:cNvPr id="4" name="Title 3">
            <a:extLst>
              <a:ext uri="{FF2B5EF4-FFF2-40B4-BE49-F238E27FC236}">
                <a16:creationId xmlns:a16="http://schemas.microsoft.com/office/drawing/2014/main" id="{459271F6-5F76-566D-89DE-2D416C969335}"/>
              </a:ext>
            </a:extLst>
          </p:cNvPr>
          <p:cNvSpPr>
            <a:spLocks noGrp="1"/>
          </p:cNvSpPr>
          <p:nvPr>
            <p:ph type="title"/>
            <p:custDataLst>
              <p:tags r:id="rId5"/>
            </p:custDataLst>
          </p:nvPr>
        </p:nvSpPr>
        <p:spPr/>
        <p:txBody>
          <a:bodyPr/>
          <a:lstStyle/>
          <a:p>
            <a:r>
              <a:rPr lang="fr-CA" sz="4000" dirty="0"/>
              <a:t>Préparation : calculateur de taille d’échantillon d’Adobe</a:t>
            </a:r>
          </a:p>
        </p:txBody>
      </p:sp>
      <p:pic>
        <p:nvPicPr>
          <p:cNvPr id="5" name="Picture 4">
            <a:extLst>
              <a:ext uri="{FF2B5EF4-FFF2-40B4-BE49-F238E27FC236}">
                <a16:creationId xmlns:a16="http://schemas.microsoft.com/office/drawing/2014/main" id="{1BAEB39B-025C-1EBA-6233-790CFD0C72E2}"/>
              </a:ext>
            </a:extLst>
          </p:cNvPr>
          <p:cNvPicPr>
            <a:picLocks noChangeAspect="1"/>
          </p:cNvPicPr>
          <p:nvPr>
            <p:custDataLst>
              <p:tags r:id="rId6"/>
            </p:custDataLst>
          </p:nvPr>
        </p:nvPicPr>
        <p:blipFill>
          <a:blip r:embed="rId15"/>
          <a:stretch>
            <a:fillRect/>
          </a:stretch>
        </p:blipFill>
        <p:spPr>
          <a:xfrm>
            <a:off x="688731" y="1557702"/>
            <a:ext cx="5869199" cy="4032539"/>
          </a:xfrm>
          <a:prstGeom prst="rect">
            <a:avLst/>
          </a:prstGeom>
        </p:spPr>
      </p:pic>
      <p:sp>
        <p:nvSpPr>
          <p:cNvPr id="6" name="TextBox 5">
            <a:extLst>
              <a:ext uri="{FF2B5EF4-FFF2-40B4-BE49-F238E27FC236}">
                <a16:creationId xmlns:a16="http://schemas.microsoft.com/office/drawing/2014/main" id="{D022C1AC-BA8B-3901-C692-9BCB8FE0F58B}"/>
              </a:ext>
            </a:extLst>
          </p:cNvPr>
          <p:cNvSpPr txBox="1"/>
          <p:nvPr>
            <p:custDataLst>
              <p:tags r:id="rId7"/>
            </p:custDataLst>
          </p:nvPr>
        </p:nvSpPr>
        <p:spPr>
          <a:xfrm>
            <a:off x="7115176" y="1170852"/>
            <a:ext cx="4813056" cy="738664"/>
          </a:xfrm>
          <a:prstGeom prst="rect">
            <a:avLst/>
          </a:prstGeom>
          <a:noFill/>
        </p:spPr>
        <p:txBody>
          <a:bodyPr wrap="square" rtlCol="0">
            <a:spAutoFit/>
          </a:bodyPr>
          <a:lstStyle/>
          <a:p>
            <a:r>
              <a:rPr lang="fr-CA" sz="1400" dirty="0"/>
              <a:t>Adobe fournit un </a:t>
            </a:r>
            <a:r>
              <a:rPr lang="fr-CA" sz="1400" u="sng" dirty="0"/>
              <a:t>outil</a:t>
            </a:r>
            <a:r>
              <a:rPr lang="fr-CA" sz="1400" dirty="0"/>
              <a:t> qui permet d’estimer le nombre de visiteurs que vous devrez recueillir avec un </a:t>
            </a:r>
            <a:r>
              <a:rPr lang="fr-CA" sz="1400" b="1" dirty="0"/>
              <a:t>taux d’élévation</a:t>
            </a:r>
            <a:r>
              <a:rPr lang="fr-CA" sz="1400" dirty="0"/>
              <a:t> et un </a:t>
            </a:r>
            <a:r>
              <a:rPr lang="fr-CA" sz="1400" b="1" dirty="0"/>
              <a:t>taux de conversion de référence</a:t>
            </a:r>
            <a:r>
              <a:rPr lang="fr-CA" sz="1400" dirty="0"/>
              <a:t>.</a:t>
            </a:r>
          </a:p>
        </p:txBody>
      </p:sp>
      <p:sp>
        <p:nvSpPr>
          <p:cNvPr id="7" name="TextBox 6">
            <a:extLst>
              <a:ext uri="{FF2B5EF4-FFF2-40B4-BE49-F238E27FC236}">
                <a16:creationId xmlns:a16="http://schemas.microsoft.com/office/drawing/2014/main" id="{09502E39-F5EC-6C90-7E5C-B46A5C2B4168}"/>
              </a:ext>
            </a:extLst>
          </p:cNvPr>
          <p:cNvSpPr txBox="1"/>
          <p:nvPr>
            <p:custDataLst>
              <p:tags r:id="rId8"/>
            </p:custDataLst>
          </p:nvPr>
        </p:nvSpPr>
        <p:spPr>
          <a:xfrm>
            <a:off x="7465686" y="2606743"/>
            <a:ext cx="4112035" cy="2677656"/>
          </a:xfrm>
          <a:prstGeom prst="rect">
            <a:avLst/>
          </a:prstGeom>
          <a:noFill/>
        </p:spPr>
        <p:txBody>
          <a:bodyPr wrap="square" rtlCol="0">
            <a:spAutoFit/>
          </a:bodyPr>
          <a:lstStyle/>
          <a:p>
            <a:pPr marL="228600" indent="-228600">
              <a:buFont typeface="+mj-lt"/>
              <a:buAutoNum type="arabicPeriod"/>
            </a:pPr>
            <a:r>
              <a:rPr lang="fr-CA" sz="1200" dirty="0">
                <a:latin typeface="Arial" panose="020B0604020202020204" pitchFamily="34" charset="0"/>
                <a:cs typeface="Arial" panose="020B0604020202020204" pitchFamily="34" charset="0"/>
              </a:rPr>
              <a:t>Saisissez le </a:t>
            </a:r>
            <a:r>
              <a:rPr lang="fr-CA" sz="1200" b="1" dirty="0">
                <a:latin typeface="Arial" panose="020B0604020202020204" pitchFamily="34" charset="0"/>
                <a:cs typeface="Arial" panose="020B0604020202020204" pitchFamily="34" charset="0"/>
              </a:rPr>
              <a:t>taux de conversion de référence</a:t>
            </a:r>
            <a:r>
              <a:rPr lang="fr-CA" sz="1200" dirty="0">
                <a:latin typeface="Arial" panose="020B0604020202020204" pitchFamily="34" charset="0"/>
                <a:cs typeface="Arial" panose="020B0604020202020204" pitchFamily="34" charset="0"/>
              </a:rPr>
              <a:t> obtenu à partir d’Analytique de Canada.ca.</a:t>
            </a:r>
          </a:p>
          <a:p>
            <a:pPr marL="228600" indent="-228600">
              <a:buFont typeface="+mj-lt"/>
              <a:buAutoNum type="arabicPeriod"/>
            </a:pPr>
            <a:endParaRPr lang="en-CA" sz="1200" dirty="0">
              <a:latin typeface="Arial" panose="020B0604020202020204" pitchFamily="34" charset="0"/>
              <a:cs typeface="Arial" panose="020B0604020202020204" pitchFamily="34" charset="0"/>
            </a:endParaRPr>
          </a:p>
          <a:p>
            <a:pPr marL="228600" indent="-228600">
              <a:buFont typeface="+mj-lt"/>
              <a:buAutoNum type="arabicPeriod"/>
            </a:pPr>
            <a:r>
              <a:rPr lang="fr-CA" sz="1200" dirty="0">
                <a:latin typeface="Arial" panose="020B0604020202020204" pitchFamily="34" charset="0"/>
                <a:cs typeface="Arial" panose="020B0604020202020204" pitchFamily="34" charset="0"/>
              </a:rPr>
              <a:t>Saisissez le </a:t>
            </a:r>
            <a:r>
              <a:rPr lang="fr-CA" sz="1200" b="1" dirty="0">
                <a:latin typeface="Arial" panose="020B0604020202020204" pitchFamily="34" charset="0"/>
                <a:cs typeface="Arial" panose="020B0604020202020204" pitchFamily="34" charset="0"/>
              </a:rPr>
              <a:t>nombre moyen de visiteurs quotidiens </a:t>
            </a:r>
            <a:r>
              <a:rPr lang="fr-CA" sz="1200" dirty="0">
                <a:latin typeface="Arial" panose="020B0604020202020204" pitchFamily="34" charset="0"/>
                <a:cs typeface="Arial" panose="020B0604020202020204" pitchFamily="34" charset="0"/>
              </a:rPr>
              <a:t>obtenu à partir d’Analytique de Canada.ca.</a:t>
            </a:r>
          </a:p>
          <a:p>
            <a:pPr marL="228600" indent="-228600">
              <a:buFont typeface="+mj-lt"/>
              <a:buAutoNum type="arabicPeriod"/>
            </a:pPr>
            <a:endParaRPr lang="en-CA" sz="1200" dirty="0">
              <a:latin typeface="Arial" panose="020B0604020202020204" pitchFamily="34" charset="0"/>
              <a:cs typeface="Arial" panose="020B0604020202020204" pitchFamily="34" charset="0"/>
            </a:endParaRPr>
          </a:p>
          <a:p>
            <a:pPr marL="228600" indent="-228600">
              <a:buFont typeface="+mj-lt"/>
              <a:buAutoNum type="arabicPeriod"/>
            </a:pPr>
            <a:r>
              <a:rPr lang="fr-CA" sz="1200" dirty="0">
                <a:latin typeface="Arial" panose="020B0604020202020204" pitchFamily="34" charset="0"/>
                <a:cs typeface="Arial" panose="020B0604020202020204" pitchFamily="34" charset="0"/>
              </a:rPr>
              <a:t>Si vous menez un test A/B, saisissez deux </a:t>
            </a:r>
            <a:r>
              <a:rPr lang="fr-CA" sz="1200" b="1" dirty="0">
                <a:latin typeface="Arial" panose="020B0604020202020204" pitchFamily="34" charset="0"/>
                <a:cs typeface="Arial" panose="020B0604020202020204" pitchFamily="34" charset="0"/>
              </a:rPr>
              <a:t>offres</a:t>
            </a:r>
            <a:r>
              <a:rPr lang="fr-CA" sz="1200" dirty="0">
                <a:latin typeface="Arial" panose="020B0604020202020204" pitchFamily="34" charset="0"/>
                <a:cs typeface="Arial" panose="020B0604020202020204" pitchFamily="34" charset="0"/>
              </a:rPr>
              <a:t>. Apportez les modifications requises au besoin si vous mettez à l’essai plusieurs variantes.</a:t>
            </a:r>
          </a:p>
          <a:p>
            <a:pPr marL="228600" indent="-228600">
              <a:buFont typeface="+mj-lt"/>
              <a:buAutoNum type="arabicPeriod"/>
            </a:pPr>
            <a:endParaRPr lang="en-CA" sz="1200" dirty="0">
              <a:latin typeface="Arial" panose="020B0604020202020204" pitchFamily="34" charset="0"/>
              <a:cs typeface="Arial" panose="020B0604020202020204" pitchFamily="34" charset="0"/>
            </a:endParaRPr>
          </a:p>
          <a:p>
            <a:pPr marL="228600" indent="-228600">
              <a:buFont typeface="+mj-lt"/>
              <a:buAutoNum type="arabicPeriod"/>
            </a:pPr>
            <a:r>
              <a:rPr lang="fr-CA" sz="1200" dirty="0">
                <a:latin typeface="Arial" panose="020B0604020202020204" pitchFamily="34" charset="0"/>
                <a:cs typeface="Arial" panose="020B0604020202020204" pitchFamily="34" charset="0"/>
              </a:rPr>
              <a:t>Cet outil offre des </a:t>
            </a:r>
            <a:r>
              <a:rPr lang="fr-CA" sz="1200" b="1" dirty="0">
                <a:latin typeface="Arial" panose="020B0604020202020204" pitchFamily="34" charset="0"/>
                <a:cs typeface="Arial" panose="020B0604020202020204" pitchFamily="34" charset="0"/>
              </a:rPr>
              <a:t>taux d’élévation de 5 % et 10 %</a:t>
            </a:r>
            <a:r>
              <a:rPr lang="fr-CA" sz="1200" dirty="0">
                <a:latin typeface="Arial" panose="020B0604020202020204" pitchFamily="34" charset="0"/>
                <a:cs typeface="Arial" panose="020B0604020202020204" pitchFamily="34" charset="0"/>
              </a:rPr>
              <a:t> par défaut. Vous pouvez également saisir votre propre </a:t>
            </a:r>
            <a:r>
              <a:rPr lang="fr-CA" sz="1200" b="1" dirty="0">
                <a:latin typeface="Arial" panose="020B0604020202020204" pitchFamily="34" charset="0"/>
                <a:cs typeface="Arial" panose="020B0604020202020204" pitchFamily="34" charset="0"/>
              </a:rPr>
              <a:t>taux d’élévation</a:t>
            </a:r>
            <a:r>
              <a:rPr lang="fr-CA" sz="1200" dirty="0">
                <a:latin typeface="Arial" panose="020B0604020202020204" pitchFamily="34" charset="0"/>
                <a:cs typeface="Arial" panose="020B0604020202020204" pitchFamily="34" charset="0"/>
              </a:rPr>
              <a:t> de référence.</a:t>
            </a:r>
          </a:p>
          <a:p>
            <a:pPr marL="228600" indent="-228600">
              <a:buFont typeface="+mj-lt"/>
              <a:buAutoNum type="arabicPeriod"/>
            </a:pPr>
            <a:endParaRPr lang="en-CA" sz="12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B62700B-FA2B-13F9-0C7C-99768177DE34}"/>
              </a:ext>
            </a:extLst>
          </p:cNvPr>
          <p:cNvSpPr/>
          <p:nvPr>
            <p:custDataLst>
              <p:tags r:id="rId9"/>
            </p:custDataLst>
          </p:nvPr>
        </p:nvSpPr>
        <p:spPr>
          <a:xfrm>
            <a:off x="4358787" y="2554447"/>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100" b="1"/>
              <a:t>1</a:t>
            </a:r>
          </a:p>
        </p:txBody>
      </p:sp>
      <p:sp>
        <p:nvSpPr>
          <p:cNvPr id="28" name="Oval 27">
            <a:extLst>
              <a:ext uri="{FF2B5EF4-FFF2-40B4-BE49-F238E27FC236}">
                <a16:creationId xmlns:a16="http://schemas.microsoft.com/office/drawing/2014/main" id="{9553ADD8-10CA-1BA3-9225-D85606981C79}"/>
              </a:ext>
            </a:extLst>
          </p:cNvPr>
          <p:cNvSpPr/>
          <p:nvPr>
            <p:custDataLst>
              <p:tags r:id="rId10"/>
            </p:custDataLst>
          </p:nvPr>
        </p:nvSpPr>
        <p:spPr>
          <a:xfrm>
            <a:off x="614279" y="3106897"/>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100" b="1"/>
              <a:t>2</a:t>
            </a:r>
          </a:p>
        </p:txBody>
      </p:sp>
      <p:sp>
        <p:nvSpPr>
          <p:cNvPr id="29" name="Oval 28">
            <a:extLst>
              <a:ext uri="{FF2B5EF4-FFF2-40B4-BE49-F238E27FC236}">
                <a16:creationId xmlns:a16="http://schemas.microsoft.com/office/drawing/2014/main" id="{CA01D710-371A-88C3-C9FF-549ECA1C56FE}"/>
              </a:ext>
            </a:extLst>
          </p:cNvPr>
          <p:cNvSpPr/>
          <p:nvPr>
            <p:custDataLst>
              <p:tags r:id="rId11"/>
            </p:custDataLst>
          </p:nvPr>
        </p:nvSpPr>
        <p:spPr>
          <a:xfrm>
            <a:off x="2500229" y="3106897"/>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100" b="1"/>
              <a:t>3</a:t>
            </a:r>
          </a:p>
        </p:txBody>
      </p:sp>
      <p:sp>
        <p:nvSpPr>
          <p:cNvPr id="30" name="Oval 29">
            <a:extLst>
              <a:ext uri="{FF2B5EF4-FFF2-40B4-BE49-F238E27FC236}">
                <a16:creationId xmlns:a16="http://schemas.microsoft.com/office/drawing/2014/main" id="{D7315FD8-1AF2-13EB-F7C2-E61848FCACC4}"/>
              </a:ext>
            </a:extLst>
          </p:cNvPr>
          <p:cNvSpPr/>
          <p:nvPr>
            <p:custDataLst>
              <p:tags r:id="rId12"/>
            </p:custDataLst>
          </p:nvPr>
        </p:nvSpPr>
        <p:spPr>
          <a:xfrm>
            <a:off x="5681579" y="3341709"/>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100" b="1"/>
              <a:t>4</a:t>
            </a:r>
          </a:p>
        </p:txBody>
      </p:sp>
      <p:sp>
        <p:nvSpPr>
          <p:cNvPr id="31" name="Text Placeholder 5">
            <a:extLst>
              <a:ext uri="{FF2B5EF4-FFF2-40B4-BE49-F238E27FC236}">
                <a16:creationId xmlns:a16="http://schemas.microsoft.com/office/drawing/2014/main" id="{78E17D38-44CF-2478-776A-7BC7921DCF04}"/>
              </a:ext>
            </a:extLst>
          </p:cNvPr>
          <p:cNvSpPr txBox="1">
            <a:spLocks/>
          </p:cNvSpPr>
          <p:nvPr>
            <p:custDataLst>
              <p:tags r:id="rId13"/>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16"/>
              </a:rPr>
              <a:t>https://experienceleague.adobe.com/tools/calculator/testcalculator.html</a:t>
            </a:r>
          </a:p>
        </p:txBody>
      </p:sp>
    </p:spTree>
    <p:extLst>
      <p:ext uri="{BB962C8B-B14F-4D97-AF65-F5344CB8AC3E}">
        <p14:creationId xmlns:p14="http://schemas.microsoft.com/office/powerpoint/2010/main" val="421248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B17F-9E92-3462-57DD-E5E1234F05EF}"/>
            </a:ext>
          </a:extLst>
        </p:cNvPr>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75AA173E-4423-5CC3-ECA4-8F5A6203B429}"/>
              </a:ext>
            </a:extLst>
          </p:cNvPr>
          <p:cNvSpPr/>
          <p:nvPr>
            <p:custDataLst>
              <p:tags r:id="rId1"/>
            </p:custDataLst>
          </p:nvPr>
        </p:nvSpPr>
        <p:spPr>
          <a:xfrm>
            <a:off x="7378944" y="2464812"/>
            <a:ext cx="4124325" cy="2063225"/>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9" name="Rectangle: Rounded Corners 18">
            <a:extLst>
              <a:ext uri="{FF2B5EF4-FFF2-40B4-BE49-F238E27FC236}">
                <a16:creationId xmlns:a16="http://schemas.microsoft.com/office/drawing/2014/main" id="{819B7EA5-6985-46D6-737C-449F2B9BC1A9}"/>
              </a:ext>
            </a:extLst>
          </p:cNvPr>
          <p:cNvSpPr/>
          <p:nvPr>
            <p:custDataLst>
              <p:tags r:id="rId2"/>
            </p:custDataLst>
          </p:nvPr>
        </p:nvSpPr>
        <p:spPr>
          <a:xfrm>
            <a:off x="484310" y="1353815"/>
            <a:ext cx="6250598" cy="4440315"/>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23CDECF6-1ADD-1D23-08C5-285CD8EF8B96}"/>
              </a:ext>
            </a:extLst>
          </p:cNvPr>
          <p:cNvSpPr>
            <a:spLocks noGrp="1"/>
          </p:cNvSpPr>
          <p:nvPr>
            <p:ph type="sldNum" sz="quarter" idx="12"/>
            <p:custDataLst>
              <p:tags r:id="rId3"/>
            </p:custDataLst>
          </p:nvPr>
        </p:nvSpPr>
        <p:spPr/>
        <p:txBody>
          <a:bodyPr/>
          <a:lstStyle/>
          <a:p>
            <a:fld id="{31CF29F3-B956-D24C-B218-E32E7C9430E3}" type="slidenum">
              <a:rPr lang="en-US" smtClean="0"/>
              <a:t>18</a:t>
            </a:fld>
            <a:endParaRPr lang="en-US"/>
          </a:p>
        </p:txBody>
      </p:sp>
      <p:sp>
        <p:nvSpPr>
          <p:cNvPr id="4" name="Title 3">
            <a:extLst>
              <a:ext uri="{FF2B5EF4-FFF2-40B4-BE49-F238E27FC236}">
                <a16:creationId xmlns:a16="http://schemas.microsoft.com/office/drawing/2014/main" id="{A8C60EDC-4B47-3BA5-DA06-F99624D1AB0F}"/>
              </a:ext>
            </a:extLst>
          </p:cNvPr>
          <p:cNvSpPr>
            <a:spLocks noGrp="1"/>
          </p:cNvSpPr>
          <p:nvPr>
            <p:ph type="title"/>
            <p:custDataLst>
              <p:tags r:id="rId4"/>
            </p:custDataLst>
          </p:nvPr>
        </p:nvSpPr>
        <p:spPr/>
        <p:txBody>
          <a:bodyPr/>
          <a:lstStyle/>
          <a:p>
            <a:r>
              <a:rPr lang="fr-CA" sz="4000" dirty="0"/>
              <a:t>Résultats : calculateur de taille d’échantillon d’Adobe</a:t>
            </a:r>
          </a:p>
        </p:txBody>
      </p:sp>
      <p:pic>
        <p:nvPicPr>
          <p:cNvPr id="5" name="Picture 4">
            <a:extLst>
              <a:ext uri="{FF2B5EF4-FFF2-40B4-BE49-F238E27FC236}">
                <a16:creationId xmlns:a16="http://schemas.microsoft.com/office/drawing/2014/main" id="{9F68D7E6-439F-33D0-4F25-15C0E9C2B01B}"/>
              </a:ext>
            </a:extLst>
          </p:cNvPr>
          <p:cNvPicPr>
            <a:picLocks noChangeAspect="1"/>
          </p:cNvPicPr>
          <p:nvPr>
            <p:custDataLst>
              <p:tags r:id="rId5"/>
            </p:custDataLst>
          </p:nvPr>
        </p:nvPicPr>
        <p:blipFill>
          <a:blip r:embed="rId13"/>
          <a:stretch>
            <a:fillRect/>
          </a:stretch>
        </p:blipFill>
        <p:spPr>
          <a:xfrm>
            <a:off x="688731" y="1547646"/>
            <a:ext cx="5869199" cy="4032539"/>
          </a:xfrm>
          <a:prstGeom prst="rect">
            <a:avLst/>
          </a:prstGeom>
        </p:spPr>
      </p:pic>
      <p:sp>
        <p:nvSpPr>
          <p:cNvPr id="7" name="TextBox 6">
            <a:extLst>
              <a:ext uri="{FF2B5EF4-FFF2-40B4-BE49-F238E27FC236}">
                <a16:creationId xmlns:a16="http://schemas.microsoft.com/office/drawing/2014/main" id="{B884F58E-2063-5A87-F42D-61B595E7F7EC}"/>
              </a:ext>
            </a:extLst>
          </p:cNvPr>
          <p:cNvSpPr txBox="1"/>
          <p:nvPr>
            <p:custDataLst>
              <p:tags r:id="rId6"/>
            </p:custDataLst>
          </p:nvPr>
        </p:nvSpPr>
        <p:spPr>
          <a:xfrm>
            <a:off x="7465686" y="2606743"/>
            <a:ext cx="4112035" cy="2031325"/>
          </a:xfrm>
          <a:prstGeom prst="rect">
            <a:avLst/>
          </a:prstGeom>
          <a:noFill/>
        </p:spPr>
        <p:txBody>
          <a:bodyPr wrap="square" rtlCol="0">
            <a:spAutoFit/>
          </a:bodyPr>
          <a:lstStyle/>
          <a:p>
            <a:pPr marL="228600" indent="-228600">
              <a:buFont typeface="+mj-lt"/>
              <a:buAutoNum type="arabicPeriod"/>
            </a:pPr>
            <a:r>
              <a:rPr lang="fr-CA" sz="1400" dirty="0">
                <a:latin typeface="Arial" panose="020B0604020202020204" pitchFamily="34" charset="0"/>
                <a:cs typeface="Arial" panose="020B0604020202020204" pitchFamily="34" charset="0"/>
              </a:rPr>
              <a:t>L’outil estime la </a:t>
            </a:r>
            <a:r>
              <a:rPr lang="fr-CA" sz="1400" b="1" dirty="0">
                <a:latin typeface="Arial" panose="020B0604020202020204" pitchFamily="34" charset="0"/>
                <a:cs typeface="Arial" panose="020B0604020202020204" pitchFamily="34" charset="0"/>
              </a:rPr>
              <a:t>taille d’échantillon</a:t>
            </a:r>
            <a:r>
              <a:rPr lang="fr-CA" sz="1400" dirty="0">
                <a:latin typeface="Arial" panose="020B0604020202020204" pitchFamily="34" charset="0"/>
                <a:cs typeface="Arial" panose="020B0604020202020204" pitchFamily="34" charset="0"/>
              </a:rPr>
              <a:t> requise en fonction de l’efficacité statistique requise et des </a:t>
            </a:r>
            <a:r>
              <a:rPr lang="fr-CA" sz="1400" b="1" dirty="0">
                <a:latin typeface="Arial" panose="020B0604020202020204" pitchFamily="34" charset="0"/>
                <a:cs typeface="Arial" panose="020B0604020202020204" pitchFamily="34" charset="0"/>
              </a:rPr>
              <a:t>taux d’élévation</a:t>
            </a:r>
            <a:r>
              <a:rPr lang="fr-CA" sz="1400" dirty="0">
                <a:latin typeface="Arial" panose="020B0604020202020204" pitchFamily="34" charset="0"/>
                <a:cs typeface="Arial" panose="020B0604020202020204" pitchFamily="34" charset="0"/>
              </a:rPr>
              <a:t> de référence</a:t>
            </a:r>
            <a:r>
              <a:rPr lang="fr-CA" sz="1400" b="1" dirty="0">
                <a:latin typeface="Arial" panose="020B0604020202020204" pitchFamily="34" charset="0"/>
                <a:cs typeface="Arial" panose="020B0604020202020204" pitchFamily="34" charset="0"/>
              </a:rPr>
              <a:t>.</a:t>
            </a:r>
          </a:p>
          <a:p>
            <a:pPr marL="228600" indent="-228600">
              <a:buFont typeface="+mj-lt"/>
              <a:buAutoNum type="arabicPeriod"/>
            </a:pPr>
            <a:endParaRPr lang="en-CA" sz="1400" dirty="0">
              <a:latin typeface="Arial" panose="020B0604020202020204" pitchFamily="34" charset="0"/>
              <a:cs typeface="Arial" panose="020B0604020202020204" pitchFamily="34" charset="0"/>
            </a:endParaRPr>
          </a:p>
          <a:p>
            <a:pPr marL="228600" indent="-228600">
              <a:buFont typeface="+mj-lt"/>
              <a:buAutoNum type="arabicPeriod"/>
            </a:pPr>
            <a:r>
              <a:rPr lang="fr-CA" sz="1400" dirty="0">
                <a:latin typeface="Arial" panose="020B0604020202020204" pitchFamily="34" charset="0"/>
                <a:cs typeface="Arial" panose="020B0604020202020204" pitchFamily="34" charset="0"/>
              </a:rPr>
              <a:t>En tenant compte du nombre moyen de visiteurs quotidiens de votre page, l’outil calcule également la </a:t>
            </a:r>
            <a:r>
              <a:rPr lang="fr-CA" sz="1400" b="1" dirty="0">
                <a:latin typeface="Arial" panose="020B0604020202020204" pitchFamily="34" charset="0"/>
                <a:cs typeface="Arial" panose="020B0604020202020204" pitchFamily="34" charset="0"/>
              </a:rPr>
              <a:t>durée</a:t>
            </a:r>
            <a:r>
              <a:rPr lang="fr-CA" sz="1400" dirty="0">
                <a:latin typeface="Arial" panose="020B0604020202020204" pitchFamily="34" charset="0"/>
                <a:cs typeface="Arial" panose="020B0604020202020204" pitchFamily="34" charset="0"/>
              </a:rPr>
              <a:t> requise du test.</a:t>
            </a:r>
          </a:p>
          <a:p>
            <a:pPr marL="228600" indent="-228600">
              <a:buFont typeface="+mj-lt"/>
              <a:buAutoNum type="arabicPeriod"/>
            </a:pPr>
            <a:endParaRPr lang="en-CA" sz="1400" dirty="0">
              <a:latin typeface="Arial" panose="020B0604020202020204" pitchFamily="34" charset="0"/>
              <a:cs typeface="Arial" panose="020B0604020202020204" pitchFamily="34" charset="0"/>
            </a:endParaRPr>
          </a:p>
          <a:p>
            <a:pPr marL="228600" indent="-228600">
              <a:buFont typeface="+mj-lt"/>
              <a:buAutoNum type="arabicPeriod"/>
            </a:pPr>
            <a:endParaRPr lang="en-CA" sz="14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2A13998-9D53-7485-FB86-6EA3C2639086}"/>
              </a:ext>
            </a:extLst>
          </p:cNvPr>
          <p:cNvSpPr/>
          <p:nvPr>
            <p:custDataLst>
              <p:tags r:id="rId7"/>
            </p:custDataLst>
          </p:nvPr>
        </p:nvSpPr>
        <p:spPr>
          <a:xfrm>
            <a:off x="614927" y="4111278"/>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a:t>1</a:t>
            </a:r>
          </a:p>
        </p:txBody>
      </p:sp>
      <p:sp>
        <p:nvSpPr>
          <p:cNvPr id="28" name="Oval 27">
            <a:extLst>
              <a:ext uri="{FF2B5EF4-FFF2-40B4-BE49-F238E27FC236}">
                <a16:creationId xmlns:a16="http://schemas.microsoft.com/office/drawing/2014/main" id="{55ACED85-8DB5-56B9-1F76-54071AACAAE3}"/>
              </a:ext>
            </a:extLst>
          </p:cNvPr>
          <p:cNvSpPr/>
          <p:nvPr>
            <p:custDataLst>
              <p:tags r:id="rId8"/>
            </p:custDataLst>
          </p:nvPr>
        </p:nvSpPr>
        <p:spPr>
          <a:xfrm>
            <a:off x="614279" y="4613468"/>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a:t>2</a:t>
            </a:r>
          </a:p>
        </p:txBody>
      </p:sp>
      <p:sp>
        <p:nvSpPr>
          <p:cNvPr id="2" name="Text Placeholder 5">
            <a:extLst>
              <a:ext uri="{FF2B5EF4-FFF2-40B4-BE49-F238E27FC236}">
                <a16:creationId xmlns:a16="http://schemas.microsoft.com/office/drawing/2014/main" id="{80ABA561-189C-D523-D22C-CBF4AABE8D5F}"/>
              </a:ext>
            </a:extLst>
          </p:cNvPr>
          <p:cNvSpPr txBox="1">
            <a:spLocks/>
          </p:cNvSpPr>
          <p:nvPr>
            <p:custDataLst>
              <p:tags r:id="rId9"/>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14"/>
              </a:rPr>
              <a:t>https://experienceleague.adobe.com/tools/calculator/testcalculator.html</a:t>
            </a:r>
          </a:p>
        </p:txBody>
      </p:sp>
      <p:sp>
        <p:nvSpPr>
          <p:cNvPr id="6" name="Rectangle 5">
            <a:extLst>
              <a:ext uri="{FF2B5EF4-FFF2-40B4-BE49-F238E27FC236}">
                <a16:creationId xmlns:a16="http://schemas.microsoft.com/office/drawing/2014/main" id="{C21E4F78-919D-B261-CB49-9A252BB57977}"/>
              </a:ext>
            </a:extLst>
          </p:cNvPr>
          <p:cNvSpPr/>
          <p:nvPr>
            <p:custDataLst>
              <p:tags r:id="rId10"/>
            </p:custDataLst>
          </p:nvPr>
        </p:nvSpPr>
        <p:spPr>
          <a:xfrm>
            <a:off x="846542" y="4111278"/>
            <a:ext cx="5601883" cy="232263"/>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E1D9C9-9EF7-D1B1-EA2F-D47549D558A0}"/>
              </a:ext>
            </a:extLst>
          </p:cNvPr>
          <p:cNvSpPr/>
          <p:nvPr>
            <p:custDataLst>
              <p:tags r:id="rId11"/>
            </p:custDataLst>
          </p:nvPr>
        </p:nvSpPr>
        <p:spPr>
          <a:xfrm>
            <a:off x="846542" y="4596286"/>
            <a:ext cx="5601883" cy="232263"/>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23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4343-AC91-CFBD-B6A2-EC136E3E81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E8E748-711C-55DA-2436-9C55F7C53671}"/>
              </a:ext>
            </a:extLst>
          </p:cNvPr>
          <p:cNvSpPr>
            <a:spLocks noGrp="1"/>
          </p:cNvSpPr>
          <p:nvPr>
            <p:ph type="title"/>
            <p:custDataLst>
              <p:tags r:id="rId1"/>
            </p:custDataLst>
          </p:nvPr>
        </p:nvSpPr>
        <p:spPr/>
        <p:txBody>
          <a:bodyPr/>
          <a:lstStyle/>
          <a:p>
            <a:r>
              <a:rPr lang="fr-CA" dirty="0"/>
              <a:t>Planifier votre expérience</a:t>
            </a:r>
          </a:p>
        </p:txBody>
      </p:sp>
      <p:sp>
        <p:nvSpPr>
          <p:cNvPr id="3" name="Slide Number Placeholder 2">
            <a:extLst>
              <a:ext uri="{FF2B5EF4-FFF2-40B4-BE49-F238E27FC236}">
                <a16:creationId xmlns:a16="http://schemas.microsoft.com/office/drawing/2014/main" id="{346E7663-8107-E744-C112-745B3DF09A5E}"/>
              </a:ext>
            </a:extLst>
          </p:cNvPr>
          <p:cNvSpPr>
            <a:spLocks noGrp="1"/>
          </p:cNvSpPr>
          <p:nvPr>
            <p:ph type="sldNum" sz="quarter" idx="12"/>
            <p:custDataLst>
              <p:tags r:id="rId2"/>
            </p:custDataLst>
          </p:nvPr>
        </p:nvSpPr>
        <p:spPr/>
        <p:txBody>
          <a:bodyPr/>
          <a:lstStyle/>
          <a:p>
            <a:fld id="{31CF29F3-B956-D24C-B218-E32E7C9430E3}" type="slidenum">
              <a:rPr lang="en-US" smtClean="0"/>
              <a:t>19</a:t>
            </a:fld>
            <a:endParaRPr lang="en-US"/>
          </a:p>
        </p:txBody>
      </p:sp>
    </p:spTree>
    <p:extLst>
      <p:ext uri="{BB962C8B-B14F-4D97-AF65-F5344CB8AC3E}">
        <p14:creationId xmlns:p14="http://schemas.microsoft.com/office/powerpoint/2010/main" val="152718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F4DC1-E982-0E6E-BF55-2C7C00F9A2D1}"/>
              </a:ext>
            </a:extLst>
          </p:cNvPr>
          <p:cNvSpPr>
            <a:spLocks noGrp="1"/>
          </p:cNvSpPr>
          <p:nvPr>
            <p:ph idx="1"/>
            <p:custDataLst>
              <p:tags r:id="rId1"/>
            </p:custDataLst>
          </p:nvPr>
        </p:nvSpPr>
        <p:spPr>
          <a:xfrm>
            <a:off x="838200" y="1091347"/>
            <a:ext cx="10081334" cy="4675306"/>
          </a:xfrm>
        </p:spPr>
        <p:txBody>
          <a:bodyPr vert="horz" lIns="0" tIns="45720" rIns="0" bIns="45720" rtlCol="0" anchor="t">
            <a:noAutofit/>
          </a:bodyPr>
          <a:lstStyle/>
          <a:p>
            <a:pPr>
              <a:lnSpc>
                <a:spcPct val="120000"/>
              </a:lnSpc>
              <a:defRPr/>
            </a:pPr>
            <a:r>
              <a:rPr lang="fr-CA" sz="1600" dirty="0">
                <a:solidFill>
                  <a:prstClr val="black"/>
                </a:solidFill>
                <a:latin typeface="Arial"/>
                <a:ea typeface="+mn-ea"/>
                <a:cs typeface="Arial"/>
              </a:rPr>
              <a:t>Impact </a:t>
            </a:r>
            <a:r>
              <a:rPr lang="fr-CA" sz="1600" dirty="0">
                <a:solidFill>
                  <a:srgbClr val="000000"/>
                </a:solidFill>
                <a:latin typeface="Arial"/>
                <a:ea typeface="+mn-ea"/>
                <a:cs typeface="Arial"/>
              </a:rPr>
              <a:t>Canada est un cadre pangouvernemental visant à mettre à l’échelle et à intégrer les méthodes de politiques et de programmes « axées sur les</a:t>
            </a:r>
            <a:r>
              <a:rPr lang="fr-CA" sz="1600" dirty="0">
                <a:solidFill>
                  <a:prstClr val="black"/>
                </a:solidFill>
                <a:latin typeface="Arial"/>
                <a:ea typeface="+mn-ea"/>
                <a:cs typeface="Arial"/>
              </a:rPr>
              <a:t> résultats » afin d’aider à combler l’écart entre l’élaboration des politiques et leur mise en œuvre efficace. L’</a:t>
            </a:r>
            <a:r>
              <a:rPr lang="fr-CA" sz="1600" b="1" dirty="0">
                <a:solidFill>
                  <a:prstClr val="black"/>
                </a:solidFill>
                <a:latin typeface="Arial"/>
                <a:ea typeface="+mn-ea"/>
                <a:cs typeface="Arial"/>
              </a:rPr>
              <a:t>Unité de l’impact et de l’innovation (UII),</a:t>
            </a:r>
            <a:r>
              <a:rPr lang="fr-CA" sz="1600" dirty="0">
                <a:solidFill>
                  <a:prstClr val="black"/>
                </a:solidFill>
                <a:latin typeface="Arial"/>
                <a:ea typeface="+mn-ea"/>
                <a:cs typeface="Arial"/>
              </a:rPr>
              <a:t> qui fait partie du Bureau du Conseil privé, a été créée en 2017 pour mettre en œuvre l’</a:t>
            </a:r>
            <a:r>
              <a:rPr lang="fr-CA" sz="1600" dirty="0">
                <a:solidFill>
                  <a:prstClr val="black"/>
                </a:solidFill>
                <a:latin typeface="Arial"/>
                <a:ea typeface="+mn-ea"/>
                <a:cs typeface="Arial"/>
                <a:hlinkClick r:id="rId8"/>
              </a:rPr>
              <a:t>initiative Impact Canada</a:t>
            </a:r>
            <a:r>
              <a:rPr lang="fr-CA" sz="1600" dirty="0">
                <a:solidFill>
                  <a:prstClr val="black"/>
                </a:solidFill>
                <a:latin typeface="Arial"/>
                <a:ea typeface="+mn-ea"/>
                <a:cs typeface="Arial"/>
              </a:rPr>
              <a:t>.</a:t>
            </a:r>
          </a:p>
          <a:p>
            <a:pPr>
              <a:lnSpc>
                <a:spcPct val="120000"/>
              </a:lnSpc>
              <a:defRPr/>
            </a:pPr>
            <a:endParaRPr lang="en-US" sz="100" dirty="0">
              <a:solidFill>
                <a:prstClr val="black"/>
              </a:solidFill>
              <a:latin typeface="Arial"/>
              <a:ea typeface="+mn-ea"/>
              <a:cs typeface="Arial"/>
            </a:endParaRPr>
          </a:p>
          <a:p>
            <a:pPr>
              <a:lnSpc>
                <a:spcPct val="120000"/>
              </a:lnSpc>
              <a:defRPr/>
            </a:pPr>
            <a:r>
              <a:rPr lang="fr-CA" sz="1600" dirty="0">
                <a:solidFill>
                  <a:prstClr val="black"/>
                </a:solidFill>
                <a:latin typeface="Arial"/>
                <a:ea typeface="+mn-ea"/>
                <a:cs typeface="Arial"/>
              </a:rPr>
              <a:t>L’</a:t>
            </a:r>
            <a:r>
              <a:rPr lang="fr-CA" sz="1600" b="1" dirty="0">
                <a:solidFill>
                  <a:prstClr val="black"/>
                </a:solidFill>
                <a:latin typeface="Arial"/>
                <a:ea typeface="+mn-ea"/>
                <a:cs typeface="Arial"/>
              </a:rPr>
              <a:t>équipe de la Science du comportement de l’</a:t>
            </a:r>
            <a:r>
              <a:rPr lang="fr-CA" sz="1600" b="1" dirty="0" err="1">
                <a:solidFill>
                  <a:prstClr val="black"/>
                </a:solidFill>
                <a:latin typeface="Arial"/>
                <a:ea typeface="+mn-ea"/>
                <a:cs typeface="Arial"/>
              </a:rPr>
              <a:t>UII</a:t>
            </a:r>
            <a:r>
              <a:rPr lang="fr-CA" sz="1600" dirty="0">
                <a:solidFill>
                  <a:prstClr val="black"/>
                </a:solidFill>
                <a:latin typeface="Arial"/>
                <a:ea typeface="+mn-ea"/>
                <a:cs typeface="Arial"/>
              </a:rPr>
              <a:t> applique les connaissances de la science du comportement pour éclairer la conception et la mise en œuvre des programmes, des services et des initiatives prioritaires à l’échelle du gouvernement du Canada. À l’heure actuelle, nous travaillons en partenariat avec six ministères fédéraux responsables de plusieurs domaines : p. ex. la lutte contre la COVID-19 et la santé publique; la protection de l’environnement et l’atténuation des changements climatiques et l’adaptation aux changements climatiques; l’agriculture; les communications gouvernementales; et l’innovation au sein de l’économie canadienne.</a:t>
            </a:r>
          </a:p>
        </p:txBody>
      </p:sp>
      <p:sp>
        <p:nvSpPr>
          <p:cNvPr id="3" name="Slide Number Placeholder 2">
            <a:extLst>
              <a:ext uri="{FF2B5EF4-FFF2-40B4-BE49-F238E27FC236}">
                <a16:creationId xmlns:a16="http://schemas.microsoft.com/office/drawing/2014/main" id="{1FBCE49A-45C2-C4D4-23ED-56B5F3F37D17}"/>
              </a:ext>
            </a:extLst>
          </p:cNvPr>
          <p:cNvSpPr>
            <a:spLocks noGrp="1"/>
          </p:cNvSpPr>
          <p:nvPr>
            <p:ph type="sldNum" sz="quarter" idx="12"/>
            <p:custDataLst>
              <p:tags r:id="rId2"/>
            </p:custDataLst>
          </p:nvPr>
        </p:nvSpPr>
        <p:spPr/>
        <p:txBody>
          <a:bodyPr/>
          <a:lstStyle/>
          <a:p>
            <a:fld id="{31CF29F3-B956-D24C-B218-E32E7C9430E3}" type="slidenum">
              <a:rPr lang="en-US" smtClean="0"/>
              <a:t>2</a:t>
            </a:fld>
            <a:endParaRPr lang="en-US"/>
          </a:p>
        </p:txBody>
      </p:sp>
      <p:sp>
        <p:nvSpPr>
          <p:cNvPr id="5" name="Title 4">
            <a:extLst>
              <a:ext uri="{FF2B5EF4-FFF2-40B4-BE49-F238E27FC236}">
                <a16:creationId xmlns:a16="http://schemas.microsoft.com/office/drawing/2014/main" id="{2905BE6F-B759-887E-8CC7-1D01DA6A433B}"/>
              </a:ext>
            </a:extLst>
          </p:cNvPr>
          <p:cNvSpPr>
            <a:spLocks noGrp="1"/>
          </p:cNvSpPr>
          <p:nvPr>
            <p:ph type="title"/>
            <p:custDataLst>
              <p:tags r:id="rId3"/>
            </p:custDataLst>
          </p:nvPr>
        </p:nvSpPr>
        <p:spPr/>
        <p:txBody>
          <a:bodyPr/>
          <a:lstStyle/>
          <a:p>
            <a:r>
              <a:rPr lang="fr-CA" sz="3600">
                <a:latin typeface="Montserrat"/>
              </a:rPr>
              <a:t>À propos de nous : Impact Canada</a:t>
            </a:r>
          </a:p>
        </p:txBody>
      </p:sp>
      <p:sp>
        <p:nvSpPr>
          <p:cNvPr id="9" name="TextBox 8">
            <a:extLst>
              <a:ext uri="{FF2B5EF4-FFF2-40B4-BE49-F238E27FC236}">
                <a16:creationId xmlns:a16="http://schemas.microsoft.com/office/drawing/2014/main" id="{7061BE1F-FCBF-DC66-97F7-18BC594B8BDE}"/>
              </a:ext>
            </a:extLst>
          </p:cNvPr>
          <p:cNvSpPr txBox="1"/>
          <p:nvPr>
            <p:custDataLst>
              <p:tags r:id="rId4"/>
            </p:custDataLst>
          </p:nvPr>
        </p:nvSpPr>
        <p:spPr>
          <a:xfrm>
            <a:off x="762001" y="5084842"/>
            <a:ext cx="4668981" cy="923330"/>
          </a:xfrm>
          <a:prstGeom prst="rect">
            <a:avLst/>
          </a:prstGeom>
          <a:noFill/>
        </p:spPr>
        <p:txBody>
          <a:bodyPr wrap="square">
            <a:spAutoFit/>
          </a:bodyPr>
          <a:lstStyle/>
          <a:p>
            <a:r>
              <a:rPr lang="fr-CA" sz="1800" b="1" i="0" u="none" strike="noStrike" dirty="0">
                <a:solidFill>
                  <a:srgbClr val="000000"/>
                </a:solidFill>
                <a:latin typeface="Arial" panose="020B0604020202020204" pitchFamily="34" charset="0"/>
              </a:rPr>
              <a:t>Christine </a:t>
            </a:r>
            <a:r>
              <a:rPr lang="fr-CA" sz="1800" b="1" i="0" u="none" strike="noStrike" dirty="0" err="1">
                <a:solidFill>
                  <a:srgbClr val="000000"/>
                </a:solidFill>
                <a:latin typeface="Arial" panose="020B0604020202020204" pitchFamily="34" charset="0"/>
              </a:rPr>
              <a:t>Kormos</a:t>
            </a:r>
            <a:r>
              <a:rPr lang="fr-CA" sz="1800" b="0" i="0" dirty="0">
                <a:solidFill>
                  <a:srgbClr val="000000"/>
                </a:solidFill>
                <a:latin typeface="Arial" panose="020B0604020202020204" pitchFamily="34" charset="0"/>
              </a:rPr>
              <a:t>
</a:t>
            </a:r>
            <a:r>
              <a:rPr lang="fr-CA" sz="1800" b="0" i="0" u="none" strike="noStrike" dirty="0">
                <a:solidFill>
                  <a:srgbClr val="000000"/>
                </a:solidFill>
                <a:latin typeface="Arial" panose="020B0604020202020204" pitchFamily="34" charset="0"/>
              </a:rPr>
              <a:t>Chef intérimaire, Science</a:t>
            </a:r>
            <a:r>
              <a:rPr lang="fr-CA" sz="1800" b="0" i="0" dirty="0">
                <a:solidFill>
                  <a:srgbClr val="000000"/>
                </a:solidFill>
                <a:latin typeface="Arial" panose="020B0604020202020204" pitchFamily="34" charset="0"/>
              </a:rPr>
              <a:t> du comportement
</a:t>
            </a:r>
            <a:r>
              <a:rPr lang="fr-CA" sz="1800" b="0" i="0" dirty="0">
                <a:solidFill>
                  <a:srgbClr val="000000"/>
                </a:solidFill>
                <a:latin typeface="Arial" panose="020B0604020202020204" pitchFamily="34" charset="0"/>
                <a:hlinkClick r:id="rId9"/>
              </a:rPr>
              <a:t>christine.kormos@pco-bcp.gc.ca</a:t>
            </a:r>
          </a:p>
        </p:txBody>
      </p:sp>
      <p:sp>
        <p:nvSpPr>
          <p:cNvPr id="10" name="TextBox 9">
            <a:extLst>
              <a:ext uri="{FF2B5EF4-FFF2-40B4-BE49-F238E27FC236}">
                <a16:creationId xmlns:a16="http://schemas.microsoft.com/office/drawing/2014/main" id="{6F185FA3-F698-241B-8052-970F9419A011}"/>
              </a:ext>
            </a:extLst>
          </p:cNvPr>
          <p:cNvSpPr txBox="1"/>
          <p:nvPr>
            <p:custDataLst>
              <p:tags r:id="rId5"/>
            </p:custDataLst>
          </p:nvPr>
        </p:nvSpPr>
        <p:spPr>
          <a:xfrm>
            <a:off x="5518036" y="5093618"/>
            <a:ext cx="5630255" cy="923330"/>
          </a:xfrm>
          <a:prstGeom prst="rect">
            <a:avLst/>
          </a:prstGeom>
          <a:noFill/>
        </p:spPr>
        <p:txBody>
          <a:bodyPr wrap="square">
            <a:spAutoFit/>
          </a:bodyPr>
          <a:lstStyle/>
          <a:p>
            <a:r>
              <a:rPr lang="fr-CA" sz="1800" b="1" i="0" u="none" strike="noStrike" dirty="0">
                <a:solidFill>
                  <a:srgbClr val="000000"/>
                </a:solidFill>
                <a:latin typeface="Arial" panose="020B0604020202020204" pitchFamily="34" charset="0"/>
              </a:rPr>
              <a:t>Kieran </a:t>
            </a:r>
            <a:r>
              <a:rPr lang="fr-CA" sz="1800" b="1" i="0" u="none" strike="noStrike" dirty="0" err="1">
                <a:solidFill>
                  <a:srgbClr val="000000"/>
                </a:solidFill>
                <a:latin typeface="Arial" panose="020B0604020202020204" pitchFamily="34" charset="0"/>
              </a:rPr>
              <a:t>Findlater</a:t>
            </a:r>
            <a:r>
              <a:rPr lang="fr-CA" sz="1800" b="0" i="0" dirty="0">
                <a:solidFill>
                  <a:srgbClr val="000000"/>
                </a:solidFill>
                <a:latin typeface="Arial" panose="020B0604020202020204" pitchFamily="34" charset="0"/>
              </a:rPr>
              <a:t>
</a:t>
            </a:r>
            <a:r>
              <a:rPr lang="fr-CA" sz="1800" b="0" i="0" u="none" strike="noStrike" dirty="0">
                <a:solidFill>
                  <a:srgbClr val="000000"/>
                </a:solidFill>
                <a:latin typeface="Arial" panose="020B0604020202020204" pitchFamily="34" charset="0"/>
              </a:rPr>
              <a:t>Chef principal intérimaire, Science</a:t>
            </a:r>
            <a:r>
              <a:rPr lang="fr-CA" sz="1800" b="0" i="0" dirty="0">
                <a:solidFill>
                  <a:srgbClr val="000000"/>
                </a:solidFill>
                <a:latin typeface="Arial" panose="020B0604020202020204" pitchFamily="34" charset="0"/>
              </a:rPr>
              <a:t> du comportement</a:t>
            </a:r>
          </a:p>
          <a:p>
            <a:r>
              <a:rPr lang="fr-CA" sz="1800" b="0" i="0" dirty="0">
                <a:solidFill>
                  <a:srgbClr val="000000"/>
                </a:solidFill>
                <a:latin typeface="Arial" panose="020B0604020202020204" pitchFamily="34" charset="0"/>
                <a:hlinkClick r:id="rId10"/>
              </a:rPr>
              <a:t>kieran.findlater@pco-bcp.gc.ca</a:t>
            </a:r>
          </a:p>
        </p:txBody>
      </p:sp>
    </p:spTree>
    <p:extLst>
      <p:ext uri="{BB962C8B-B14F-4D97-AF65-F5344CB8AC3E}">
        <p14:creationId xmlns:p14="http://schemas.microsoft.com/office/powerpoint/2010/main" val="318408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228458-895A-A73D-1536-5B468E455859}"/>
              </a:ext>
            </a:extLst>
          </p:cNvPr>
          <p:cNvSpPr>
            <a:spLocks noGrp="1"/>
          </p:cNvSpPr>
          <p:nvPr>
            <p:ph idx="1"/>
            <p:custDataLst>
              <p:tags r:id="rId1"/>
            </p:custDataLst>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Adobe Target</a:t>
            </a: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est le logiciel que nous utilisons pour mener les </a:t>
            </a: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tests A/B</a:t>
            </a: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Target</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simplifie la création de plusieurs versions d’une page. Aucune compétence particulière en matière de codage ou de conception Web n’est requise.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Target</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est intégré à </a:t>
            </a: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Adobe Analytics</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et </a:t>
            </a: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Adobe </a:t>
            </a:r>
            <a:r>
              <a:rPr kumimoji="0" lang="fr-CA" sz="2000" b="1"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Experience</a:t>
            </a: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Manager</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pour regrouper les efforts de marketing et de collecte de données.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Toutes les pages de Canada.ca utilisent </a:t>
            </a: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Adobe </a:t>
            </a:r>
            <a:r>
              <a:rPr kumimoji="0" lang="fr-CA" sz="2400" b="1"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Experience</a:t>
            </a: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Manager</a:t>
            </a: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comme système de gestion de contenu (SGC).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Ainsi, toutes les pages de Canada.ca sont compatibles avec Target.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licences d’utilisation de </a:t>
            </a: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Target</a:t>
            </a: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sont propres à chaque ministère.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Santé Canada, l’</a:t>
            </a:r>
            <a:r>
              <a:rPr kumimoji="0" lang="fr-CA" sz="20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ASPC</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et </a:t>
            </a:r>
            <a:r>
              <a:rPr kumimoji="0" lang="fr-CA" sz="20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RNCan</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sont titulaires de licences, et </a:t>
            </a:r>
            <a:r>
              <a:rPr lang="fr-CA" sz="2000" dirty="0">
                <a:solidFill>
                  <a:prstClr val="black"/>
                </a:solidFill>
                <a:latin typeface="Arial" panose="020B0604020202020204" pitchFamily="34" charset="0"/>
                <a:ea typeface="+mn-ea"/>
                <a:cs typeface="Arial" panose="020B0604020202020204" pitchFamily="34" charset="0"/>
              </a:rPr>
              <a:t>beaucoup d’autres </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(c.-à-d. ISDE, ECCC, Agriculture et Agroalimentaire Canada) ne le sont pas.</a:t>
            </a:r>
          </a:p>
          <a:p>
            <a:endParaRPr lang="en-CA" sz="1200" dirty="0"/>
          </a:p>
        </p:txBody>
      </p:sp>
      <p:sp>
        <p:nvSpPr>
          <p:cNvPr id="3" name="Slide Number Placeholder 2">
            <a:extLst>
              <a:ext uri="{FF2B5EF4-FFF2-40B4-BE49-F238E27FC236}">
                <a16:creationId xmlns:a16="http://schemas.microsoft.com/office/drawing/2014/main" id="{F3965EBB-E300-B16F-FB43-B62DE7DE3593}"/>
              </a:ext>
            </a:extLst>
          </p:cNvPr>
          <p:cNvSpPr>
            <a:spLocks noGrp="1"/>
          </p:cNvSpPr>
          <p:nvPr>
            <p:ph type="sldNum" sz="quarter" idx="12"/>
            <p:custDataLst>
              <p:tags r:id="rId2"/>
            </p:custDataLst>
          </p:nvPr>
        </p:nvSpPr>
        <p:spPr/>
        <p:txBody>
          <a:bodyPr/>
          <a:lstStyle/>
          <a:p>
            <a:fld id="{31CF29F3-B956-D24C-B218-E32E7C9430E3}" type="slidenum">
              <a:rPr lang="en-US" smtClean="0"/>
              <a:t>20</a:t>
            </a:fld>
            <a:endParaRPr lang="en-US"/>
          </a:p>
        </p:txBody>
      </p:sp>
      <p:sp>
        <p:nvSpPr>
          <p:cNvPr id="4" name="Title 3">
            <a:extLst>
              <a:ext uri="{FF2B5EF4-FFF2-40B4-BE49-F238E27FC236}">
                <a16:creationId xmlns:a16="http://schemas.microsoft.com/office/drawing/2014/main" id="{7ADDA738-3E45-3B90-9862-F63BEE143824}"/>
              </a:ext>
            </a:extLst>
          </p:cNvPr>
          <p:cNvSpPr>
            <a:spLocks noGrp="1"/>
          </p:cNvSpPr>
          <p:nvPr>
            <p:ph type="title"/>
            <p:custDataLst>
              <p:tags r:id="rId3"/>
            </p:custDataLst>
          </p:nvPr>
        </p:nvSpPr>
        <p:spPr/>
        <p:txBody>
          <a:bodyPr/>
          <a:lstStyle/>
          <a:p>
            <a:r>
              <a:rPr lang="fr-CA" sz="4000" dirty="0"/>
              <a:t>Présentation d’Adobe Target</a:t>
            </a:r>
          </a:p>
        </p:txBody>
      </p:sp>
    </p:spTree>
    <p:extLst>
      <p:ext uri="{BB962C8B-B14F-4D97-AF65-F5344CB8AC3E}">
        <p14:creationId xmlns:p14="http://schemas.microsoft.com/office/powerpoint/2010/main" val="358933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2253A-1E2A-B18E-A6B7-121FE18B4109}"/>
              </a:ext>
            </a:extLst>
          </p:cNvPr>
          <p:cNvSpPr>
            <a:spLocks noGrp="1"/>
          </p:cNvSpPr>
          <p:nvPr>
            <p:ph idx="1"/>
            <p:custDataLst>
              <p:tags r:id="rId1"/>
            </p:custDataLst>
          </p:nvPr>
        </p:nvSpPr>
        <p:spPr>
          <a:xfrm>
            <a:off x="838200" y="1282149"/>
            <a:ext cx="7905750"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Adobe Target</a:t>
            </a: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relève de la responsabilité de l’éditeur principal, l’autorité qui appuie la présence en ligne du gouvernement du Canada.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La page </a:t>
            </a:r>
            <a:r>
              <a:rPr kumimoji="0" lang="fr-CA" sz="20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GCpédia</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de l’</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hlinkClick r:id="rId6"/>
              </a:rPr>
              <a:t>éditeur principal de Service Canada </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présente de nombreuses ressources concernant l’acquisition et l’apprentissage de l’utilisation d’Adobe Target et d’Adobe Analytics (connexion RPV requise).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Si votre ministère a déjà accès à </a:t>
            </a: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Target</a:t>
            </a:r>
            <a:r>
              <a:rPr kumimoji="0" lang="fr-CA" sz="24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vous pouvez d’abord communiquer avec le représentant de votre établissement.</a:t>
            </a:r>
          </a:p>
          <a:p>
            <a:pPr marL="685800" lvl="1" indent="-228600">
              <a:lnSpc>
                <a:spcPct val="90000"/>
              </a:lnSpc>
              <a:spcBef>
                <a:spcPts val="1000"/>
              </a:spcBef>
              <a:buFont typeface="Arial" panose="020B0604020202020204" pitchFamily="34" charset="0"/>
              <a:buChar char="•"/>
              <a:defRPr/>
            </a:pPr>
            <a:r>
              <a:rPr lang="fr-CA" sz="2000" dirty="0">
                <a:solidFill>
                  <a:prstClr val="black"/>
                </a:solidFill>
                <a:latin typeface="Arial" panose="020B0604020202020204" pitchFamily="34" charset="0"/>
                <a:ea typeface="+mn-ea"/>
                <a:cs typeface="Arial" panose="020B0604020202020204" pitchFamily="34" charset="0"/>
              </a:rPr>
              <a:t>Vous pouvez consulter la liste des représentants d’établissement sur </a:t>
            </a:r>
            <a:r>
              <a:rPr lang="fr-CA" sz="2000" dirty="0" err="1">
                <a:solidFill>
                  <a:prstClr val="black"/>
                </a:solidFill>
                <a:latin typeface="Arial" panose="020B0604020202020204" pitchFamily="34" charset="0"/>
                <a:ea typeface="+mn-ea"/>
                <a:cs typeface="Arial" panose="020B0604020202020204" pitchFamily="34" charset="0"/>
                <a:hlinkClick r:id="rId7"/>
              </a:rPr>
              <a:t>GCpédia</a:t>
            </a:r>
            <a:r>
              <a:rPr lang="fr-CA" sz="2000" dirty="0">
                <a:solidFill>
                  <a:prstClr val="black"/>
                </a:solidFill>
                <a:latin typeface="Arial" panose="020B0604020202020204" pitchFamily="34" charset="0"/>
                <a:ea typeface="+mn-ea"/>
                <a:cs typeface="Arial" panose="020B0604020202020204" pitchFamily="34" charset="0"/>
              </a:rPr>
              <a:t>.</a:t>
            </a:r>
          </a:p>
          <a:p>
            <a:endParaRPr lang="en-CA" dirty="0"/>
          </a:p>
        </p:txBody>
      </p:sp>
      <p:sp>
        <p:nvSpPr>
          <p:cNvPr id="3" name="Slide Number Placeholder 2">
            <a:extLst>
              <a:ext uri="{FF2B5EF4-FFF2-40B4-BE49-F238E27FC236}">
                <a16:creationId xmlns:a16="http://schemas.microsoft.com/office/drawing/2014/main" id="{F3413980-79B0-5C1F-995F-334B329CD5DC}"/>
              </a:ext>
            </a:extLst>
          </p:cNvPr>
          <p:cNvSpPr>
            <a:spLocks noGrp="1"/>
          </p:cNvSpPr>
          <p:nvPr>
            <p:ph type="sldNum" sz="quarter" idx="12"/>
            <p:custDataLst>
              <p:tags r:id="rId2"/>
            </p:custDataLst>
          </p:nvPr>
        </p:nvSpPr>
        <p:spPr/>
        <p:txBody>
          <a:bodyPr/>
          <a:lstStyle/>
          <a:p>
            <a:fld id="{31CF29F3-B956-D24C-B218-E32E7C9430E3}" type="slidenum">
              <a:rPr lang="en-US" smtClean="0"/>
              <a:t>21</a:t>
            </a:fld>
            <a:endParaRPr lang="en-US"/>
          </a:p>
        </p:txBody>
      </p:sp>
      <p:sp>
        <p:nvSpPr>
          <p:cNvPr id="4" name="Title 3">
            <a:extLst>
              <a:ext uri="{FF2B5EF4-FFF2-40B4-BE49-F238E27FC236}">
                <a16:creationId xmlns:a16="http://schemas.microsoft.com/office/drawing/2014/main" id="{1052D8B4-C859-1F6C-6C2F-9635E9F26FCE}"/>
              </a:ext>
            </a:extLst>
          </p:cNvPr>
          <p:cNvSpPr>
            <a:spLocks noGrp="1"/>
          </p:cNvSpPr>
          <p:nvPr>
            <p:ph type="title"/>
            <p:custDataLst>
              <p:tags r:id="rId3"/>
            </p:custDataLst>
          </p:nvPr>
        </p:nvSpPr>
        <p:spPr/>
        <p:txBody>
          <a:bodyPr/>
          <a:lstStyle/>
          <a:p>
            <a:r>
              <a:rPr lang="fr-CA" sz="3200" dirty="0"/>
              <a:t>Personnes-ressources concernant Adobe Target</a:t>
            </a:r>
          </a:p>
        </p:txBody>
      </p:sp>
      <p:sp>
        <p:nvSpPr>
          <p:cNvPr id="9" name="Text Placeholder 5">
            <a:extLst>
              <a:ext uri="{FF2B5EF4-FFF2-40B4-BE49-F238E27FC236}">
                <a16:creationId xmlns:a16="http://schemas.microsoft.com/office/drawing/2014/main" id="{3E9393D2-A4D4-644A-A93E-944560079EDC}"/>
              </a:ext>
            </a:extLst>
          </p:cNvPr>
          <p:cNvSpPr txBox="1">
            <a:spLocks/>
          </p:cNvSpPr>
          <p:nvPr>
            <p:custDataLst>
              <p:tags r:id="rId4"/>
            </p:custDataLst>
          </p:nvPr>
        </p:nvSpPr>
        <p:spPr>
          <a:xfrm>
            <a:off x="1394802" y="6301912"/>
            <a:ext cx="8314598" cy="367200"/>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6"/>
              </a:rPr>
              <a:t>https://www.gcpedia.gc.ca/wiki/Principal_Publisher_at_Service_Canada</a:t>
            </a:r>
          </a:p>
          <a:p>
            <a:pPr indent="0">
              <a:lnSpc>
                <a:spcPct val="100000"/>
              </a:lnSpc>
              <a:spcBef>
                <a:spcPts val="50"/>
              </a:spcBef>
            </a:pPr>
            <a:r>
              <a:rPr lang="fr-CA" sz="1100" b="1"/>
              <a:t>Source :</a:t>
            </a:r>
            <a:r>
              <a:rPr lang="fr-CA" sz="1100"/>
              <a:t> </a:t>
            </a:r>
            <a:r>
              <a:rPr lang="fr-CA" sz="1100">
                <a:hlinkClick r:id="rId7"/>
              </a:rPr>
              <a:t>https://www.gcpedia.gc.ca/wiki/Institutional_Representatives_for_Adobe_Target</a:t>
            </a:r>
          </a:p>
        </p:txBody>
      </p:sp>
    </p:spTree>
    <p:extLst>
      <p:ext uri="{BB962C8B-B14F-4D97-AF65-F5344CB8AC3E}">
        <p14:creationId xmlns:p14="http://schemas.microsoft.com/office/powerpoint/2010/main" val="131375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A1DDE-DC7D-7263-D344-46F479D3A0D1}"/>
              </a:ext>
            </a:extLst>
          </p:cNvPr>
          <p:cNvSpPr>
            <a:spLocks noGrp="1"/>
          </p:cNvSpPr>
          <p:nvPr>
            <p:ph idx="1"/>
            <p:custDataLst>
              <p:tags r:id="rId1"/>
            </p:custDataLst>
          </p:nvPr>
        </p:nvSpPr>
        <p:spPr>
          <a:xfrm>
            <a:off x="838199" y="1388281"/>
            <a:ext cx="10688515"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7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Conformité aux lois en matière de protection de la vie privée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50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a:t>
            </a:r>
            <a:r>
              <a:rPr kumimoji="0" lang="fr-CA" sz="15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tests A/B</a:t>
            </a:r>
            <a:r>
              <a:rPr kumimoji="0" lang="fr-CA" sz="15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ne violent pas intrinsèquement la vie privée des utilisateurs, pas plus qu’Adobe Analytics ne recueille de renseignements personnels.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5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établissements peuvent se fier à leur propre discrétion lorsqu’elles utilisent </a:t>
            </a:r>
            <a:r>
              <a:rPr kumimoji="0" lang="fr-CA" sz="1500" b="1"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AdobeTarget</a:t>
            </a:r>
            <a:r>
              <a:rPr kumimoji="0" lang="fr-CA" sz="15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dans des environnements où se trouvent des renseignements protégés.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spcBef>
                <a:spcPts val="500"/>
              </a:spcBef>
              <a:buFont typeface="Arial" panose="020B0604020202020204" pitchFamily="34" charset="0"/>
              <a:buChar char="•"/>
              <a:defRPr/>
            </a:pPr>
            <a:r>
              <a:rPr kumimoji="0" lang="fr-CA" sz="17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ministères ont le mandat de fournir des renseignements clairs et uniformes aux Canadiennes et aux Canadiens.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Cela peut limiter votre capacité à modifier le libellé ou le texte de votre page.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5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ministères qui disposent d’un comité d’éthique de la recherche souhaiteront peut-être faire subir une évaluation éthique aux plans de test A/B.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Dans le cas des pages présentant des renseignements importants liés à la santé, à la sécurité et à d’autres sujets de cette nature, il peut y avoir des préoccupations éthiques concernant les manipulations qui réduisent ou entravent l’interaction de l’utilisateur.</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Vous devrez peut-être adopter une approche </a:t>
            </a:r>
            <a:r>
              <a:rPr kumimoji="0" lang="fr-CA" b="1" i="0"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d’analyse séquentielle</a:t>
            </a: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qui compte des règles d’arrêt prédéfinies, pour vous protéger contre les répercussions éthiques découlant de la présentation d’une version médiocre d’une page Web essentielle.</a:t>
            </a:r>
          </a:p>
          <a:p>
            <a:pPr marL="228600" indent="-228600">
              <a:lnSpc>
                <a:spcPct val="90000"/>
              </a:lnSpc>
              <a:buFont typeface="Arial" panose="020B0604020202020204" pitchFamily="34" charset="0"/>
              <a:buChar char="•"/>
              <a:defRPr/>
            </a:pPr>
            <a:r>
              <a:rPr kumimoji="0" lang="fr-CA" sz="17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Quoi qu’il</a:t>
            </a:r>
            <a:r>
              <a:rPr lang="fr-CA" sz="1700" dirty="0">
                <a:solidFill>
                  <a:prstClr val="black"/>
                </a:solidFill>
                <a:latin typeface="Arial" panose="020B0604020202020204" pitchFamily="34" charset="0"/>
                <a:ea typeface="+mn-ea"/>
                <a:cs typeface="Arial" panose="020B0604020202020204" pitchFamily="34" charset="0"/>
              </a:rPr>
              <a:t> en soit, il est toujours bienvenu de tenir les équipes d’éthique de la recherche et de protection de la vie privée de votre ministère au courant de votre projet.</a:t>
            </a:r>
          </a:p>
          <a:p>
            <a:endParaRPr lang="en-CA" sz="1050" dirty="0"/>
          </a:p>
        </p:txBody>
      </p:sp>
      <p:sp>
        <p:nvSpPr>
          <p:cNvPr id="3" name="Slide Number Placeholder 2">
            <a:extLst>
              <a:ext uri="{FF2B5EF4-FFF2-40B4-BE49-F238E27FC236}">
                <a16:creationId xmlns:a16="http://schemas.microsoft.com/office/drawing/2014/main" id="{9063D38D-66E5-EB50-C486-31168C423D46}"/>
              </a:ext>
            </a:extLst>
          </p:cNvPr>
          <p:cNvSpPr>
            <a:spLocks noGrp="1"/>
          </p:cNvSpPr>
          <p:nvPr>
            <p:ph type="sldNum" sz="quarter" idx="12"/>
            <p:custDataLst>
              <p:tags r:id="rId2"/>
            </p:custDataLst>
          </p:nvPr>
        </p:nvSpPr>
        <p:spPr/>
        <p:txBody>
          <a:bodyPr/>
          <a:lstStyle/>
          <a:p>
            <a:fld id="{31CF29F3-B956-D24C-B218-E32E7C9430E3}" type="slidenum">
              <a:rPr lang="en-US" smtClean="0"/>
              <a:t>22</a:t>
            </a:fld>
            <a:endParaRPr lang="en-US"/>
          </a:p>
        </p:txBody>
      </p:sp>
      <p:sp>
        <p:nvSpPr>
          <p:cNvPr id="4" name="Title 3">
            <a:extLst>
              <a:ext uri="{FF2B5EF4-FFF2-40B4-BE49-F238E27FC236}">
                <a16:creationId xmlns:a16="http://schemas.microsoft.com/office/drawing/2014/main" id="{42414373-FB31-20BB-42E6-BF5BB1A64A08}"/>
              </a:ext>
            </a:extLst>
          </p:cNvPr>
          <p:cNvSpPr>
            <a:spLocks noGrp="1"/>
          </p:cNvSpPr>
          <p:nvPr>
            <p:ph type="title"/>
            <p:custDataLst>
              <p:tags r:id="rId3"/>
            </p:custDataLst>
          </p:nvPr>
        </p:nvSpPr>
        <p:spPr/>
        <p:txBody>
          <a:bodyPr/>
          <a:lstStyle/>
          <a:p>
            <a:r>
              <a:rPr lang="fr-CA" sz="4000" dirty="0"/>
              <a:t>Facteurs relatifs à la protection de la vie privée et à l’éthique</a:t>
            </a:r>
          </a:p>
        </p:txBody>
      </p:sp>
    </p:spTree>
    <p:extLst>
      <p:ext uri="{BB962C8B-B14F-4D97-AF65-F5344CB8AC3E}">
        <p14:creationId xmlns:p14="http://schemas.microsoft.com/office/powerpoint/2010/main" val="13310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A1DDE-DC7D-7263-D344-46F479D3A0D1}"/>
              </a:ext>
            </a:extLst>
          </p:cNvPr>
          <p:cNvSpPr>
            <a:spLocks noGrp="1"/>
          </p:cNvSpPr>
          <p:nvPr>
            <p:ph idx="1"/>
            <p:custDataLst>
              <p:tags r:id="rId1"/>
            </p:custDataLst>
          </p:nvPr>
        </p:nvSpPr>
        <p:spPr>
          <a:xfrm>
            <a:off x="838199" y="1282149"/>
            <a:ext cx="10688515" cy="4675306"/>
          </a:xfrm>
        </p:spPr>
        <p:txBody>
          <a:bodyPr vert="horz" lIns="0" tIns="45720" rIns="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sz="1600" dirty="0">
                <a:solidFill>
                  <a:prstClr val="black"/>
                </a:solidFill>
                <a:latin typeface="Arial" panose="020B0604020202020204" pitchFamily="34" charset="0"/>
                <a:ea typeface="+mn-ea"/>
                <a:cs typeface="Arial" panose="020B0604020202020204" pitchFamily="34" charset="0"/>
              </a:rPr>
              <a:t>Interrogation au passage</a:t>
            </a:r>
          </a:p>
          <a:p>
            <a:pPr marL="685800" lvl="1" indent="-228600">
              <a:lnSpc>
                <a:spcPct val="90000"/>
              </a:lnSpc>
              <a:spcBef>
                <a:spcPts val="100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Canada.ca fournit des ressources pour mener des </a:t>
            </a:r>
            <a:r>
              <a:rPr lang="fr-CA" sz="1200" b="1" dirty="0">
                <a:solidFill>
                  <a:prstClr val="black"/>
                </a:solidFill>
                <a:latin typeface="Arial" panose="020B0604020202020204" pitchFamily="34" charset="0"/>
                <a:ea typeface="+mn-ea"/>
                <a:cs typeface="Arial" panose="020B0604020202020204" pitchFamily="34" charset="0"/>
              </a:rPr>
              <a:t>interrogations au passage</a:t>
            </a:r>
            <a:r>
              <a:rPr lang="fr-CA" sz="1200" dirty="0">
                <a:solidFill>
                  <a:prstClr val="black"/>
                </a:solidFill>
                <a:latin typeface="Arial" panose="020B0604020202020204" pitchFamily="34" charset="0"/>
                <a:ea typeface="+mn-ea"/>
                <a:cs typeface="Arial" panose="020B0604020202020204" pitchFamily="34" charset="0"/>
              </a:rPr>
              <a:t>, qui invitent directement les personnes à répondre à des questions pendant ou après leur visite.</a:t>
            </a:r>
          </a:p>
          <a:p>
            <a:pPr marL="685800" lvl="1" indent="-228600">
              <a:lnSpc>
                <a:spcPct val="90000"/>
              </a:lnSpc>
              <a:spcBef>
                <a:spcPts val="1000"/>
              </a:spcBef>
              <a:buFont typeface="Arial" panose="020B0604020202020204" pitchFamily="34" charset="0"/>
              <a:buChar char="•"/>
              <a:defRPr/>
            </a:pPr>
            <a:r>
              <a:rPr lang="fr-CA" sz="1200" dirty="0">
                <a:solidFill>
                  <a:prstClr val="black"/>
                </a:solidFill>
                <a:latin typeface="Arial"/>
                <a:ea typeface="+mn-ea"/>
                <a:cs typeface="Arial"/>
              </a:rPr>
              <a:t>Les interrogations au passage peuvent être très ciblées et propres au contexte, mais la déviation systématique des réponses peut nuire aux résultats.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sz="1600" dirty="0">
                <a:solidFill>
                  <a:prstClr val="black"/>
                </a:solidFill>
                <a:latin typeface="Arial" panose="020B0604020202020204" pitchFamily="34" charset="0"/>
                <a:ea typeface="+mn-ea"/>
                <a:cs typeface="Arial" panose="020B0604020202020204" pitchFamily="34" charset="0"/>
              </a:rPr>
              <a:t>Recherche sur l’opinion publique (</a:t>
            </a:r>
            <a:r>
              <a:rPr lang="fr-CA" sz="1600" dirty="0" err="1">
                <a:solidFill>
                  <a:prstClr val="black"/>
                </a:solidFill>
                <a:latin typeface="Arial" panose="020B0604020202020204" pitchFamily="34" charset="0"/>
                <a:ea typeface="+mn-ea"/>
                <a:cs typeface="Arial" panose="020B0604020202020204" pitchFamily="34" charset="0"/>
              </a:rPr>
              <a:t>ROP</a:t>
            </a: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p>
          <a:p>
            <a:pPr marL="685800" lvl="1" indent="-228600">
              <a:lnSpc>
                <a:spcPct val="90000"/>
              </a:lnSpc>
              <a:spcBef>
                <a:spcPts val="100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Dans certains cas, il peut être plus facile de mener un sondage ou une étude de groupe de discussion pour recueillir les renseignements dont vous avez besoin.</a:t>
            </a:r>
          </a:p>
          <a:p>
            <a:pPr marL="685800" lvl="1" indent="-228600">
              <a:lnSpc>
                <a:spcPct val="90000"/>
              </a:lnSpc>
              <a:spcBef>
                <a:spcPts val="100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Les plateformes de </a:t>
            </a:r>
            <a:r>
              <a:rPr lang="fr-CA" sz="1200" dirty="0" err="1">
                <a:solidFill>
                  <a:prstClr val="black"/>
                </a:solidFill>
                <a:latin typeface="Arial" panose="020B0604020202020204" pitchFamily="34" charset="0"/>
                <a:ea typeface="+mn-ea"/>
                <a:cs typeface="Arial" panose="020B0604020202020204" pitchFamily="34" charset="0"/>
              </a:rPr>
              <a:t>ROP</a:t>
            </a:r>
            <a:r>
              <a:rPr lang="fr-CA" sz="1200" dirty="0">
                <a:solidFill>
                  <a:prstClr val="black"/>
                </a:solidFill>
                <a:latin typeface="Arial" panose="020B0604020202020204" pitchFamily="34" charset="0"/>
                <a:ea typeface="+mn-ea"/>
                <a:cs typeface="Arial" panose="020B0604020202020204" pitchFamily="34" charset="0"/>
              </a:rPr>
              <a:t> permettent souvent de mener des </a:t>
            </a:r>
            <a:r>
              <a:rPr lang="fr-CA" sz="1200" b="1" dirty="0">
                <a:solidFill>
                  <a:prstClr val="black"/>
                </a:solidFill>
                <a:latin typeface="Arial" panose="020B0604020202020204" pitchFamily="34" charset="0"/>
                <a:ea typeface="+mn-ea"/>
                <a:cs typeface="Arial" panose="020B0604020202020204" pitchFamily="34" charset="0"/>
              </a:rPr>
              <a:t>essais comparatifs randomisés (</a:t>
            </a:r>
            <a:r>
              <a:rPr lang="fr-CA" sz="1200" b="1" dirty="0" err="1">
                <a:solidFill>
                  <a:prstClr val="black"/>
                </a:solidFill>
                <a:latin typeface="Arial" panose="020B0604020202020204" pitchFamily="34" charset="0"/>
                <a:ea typeface="+mn-ea"/>
                <a:cs typeface="Arial" panose="020B0604020202020204" pitchFamily="34" charset="0"/>
              </a:rPr>
              <a:t>ECR</a:t>
            </a:r>
            <a:r>
              <a:rPr lang="fr-CA" sz="1200" b="1" dirty="0">
                <a:solidFill>
                  <a:prstClr val="black"/>
                </a:solidFill>
                <a:latin typeface="Arial" panose="020B0604020202020204" pitchFamily="34" charset="0"/>
                <a:ea typeface="+mn-ea"/>
                <a:cs typeface="Arial" panose="020B0604020202020204" pitchFamily="34" charset="0"/>
              </a:rPr>
              <a:t>)</a:t>
            </a:r>
            <a:r>
              <a:rPr lang="fr-CA" sz="1200" dirty="0">
                <a:solidFill>
                  <a:prstClr val="black"/>
                </a:solidFill>
                <a:latin typeface="Arial" panose="020B0604020202020204" pitchFamily="34" charset="0"/>
                <a:ea typeface="+mn-ea"/>
                <a:cs typeface="Arial" panose="020B0604020202020204" pitchFamily="34" charset="0"/>
              </a:rPr>
              <a:t> qui sont bien adaptés à la mise à l’essai de stratégies en matière de message et de communication.</a:t>
            </a:r>
          </a:p>
          <a:p>
            <a:pPr marL="685800" lvl="1" indent="-228600">
              <a:lnSpc>
                <a:spcPct val="90000"/>
              </a:lnSpc>
              <a:spcBef>
                <a:spcPts val="100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Les ECR permettent un éventail beaucoup plus vaste de variables dépendantes, susceptibles de rendre l’étude plus utile.</a:t>
            </a:r>
          </a:p>
          <a:p>
            <a:pPr marL="228600" indent="-228600">
              <a:lnSpc>
                <a:spcPct val="90000"/>
              </a:lnSpc>
              <a:buFont typeface="Arial" panose="020B0604020202020204" pitchFamily="34" charset="0"/>
              <a:buChar char="•"/>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Essais sur le terrain</a:t>
            </a:r>
          </a:p>
          <a:p>
            <a:pPr marL="685800" lvl="1" indent="-228600">
              <a:lnSpc>
                <a:spcPct val="90000"/>
              </a:lnSpc>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essais sur le terrain exigent d’approcher des personnes dans des lieux publics où le public cible est susceptible de se trouver pour recueillir des commentaires sur le vif au sujet d’un site Web ou d’un service.</a:t>
            </a:r>
          </a:p>
          <a:p>
            <a:pPr marL="685800" lvl="1" indent="-228600">
              <a:lnSpc>
                <a:spcPct val="90000"/>
              </a:lnSpc>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Les essais sur le terrain ont tendance à être non structurés, ce qui les rend utiles pour la rétroaction de haut niveau. Comme pour les interrogations au passage, la déviation systématique des réponses peut nuire aux résultats.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sz="1600" dirty="0">
                <a:solidFill>
                  <a:prstClr val="black"/>
                </a:solidFill>
                <a:latin typeface="Arial" panose="020B0604020202020204" pitchFamily="34" charset="0"/>
                <a:ea typeface="+mn-ea"/>
                <a:cs typeface="Arial" panose="020B0604020202020204" pitchFamily="34" charset="0"/>
              </a:rPr>
              <a:t>Communications concernant les essais A/B</a:t>
            </a:r>
          </a:p>
          <a:p>
            <a:pPr marL="685800" lvl="1" indent="-228600">
              <a:lnSpc>
                <a:spcPct val="90000"/>
              </a:lnSpc>
              <a:spcBef>
                <a:spcPts val="100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courriels</a:t>
            </a:r>
            <a:r>
              <a:rPr lang="fr-CA" sz="1200" dirty="0">
                <a:solidFill>
                  <a:prstClr val="black"/>
                </a:solidFill>
                <a:latin typeface="Arial" panose="020B0604020202020204" pitchFamily="34" charset="0"/>
                <a:ea typeface="+mn-ea"/>
                <a:cs typeface="Arial" panose="020B0604020202020204" pitchFamily="34" charset="0"/>
              </a:rPr>
              <a:t>, </a:t>
            </a: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médias sociaux et les plateformes publicitaires permettent également de </a:t>
            </a:r>
            <a:r>
              <a:rPr kumimoji="0" lang="fr-CA" sz="12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mener des tests A/B</a:t>
            </a: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visant différentes variantes de messages.</a:t>
            </a:r>
          </a:p>
          <a:p>
            <a:pPr marL="685800" lvl="1" indent="-228600">
              <a:lnSpc>
                <a:spcPct val="90000"/>
              </a:lnSpc>
              <a:spcBef>
                <a:spcPts val="1000"/>
              </a:spcBef>
              <a:buFont typeface="Arial" panose="020B0604020202020204" pitchFamily="34" charset="0"/>
              <a:buChar char="•"/>
              <a:defRPr/>
            </a:pPr>
            <a:endParaRPr kumimoji="0" lang="en-C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CA" sz="1000" dirty="0"/>
          </a:p>
        </p:txBody>
      </p:sp>
      <p:sp>
        <p:nvSpPr>
          <p:cNvPr id="3" name="Slide Number Placeholder 2">
            <a:extLst>
              <a:ext uri="{FF2B5EF4-FFF2-40B4-BE49-F238E27FC236}">
                <a16:creationId xmlns:a16="http://schemas.microsoft.com/office/drawing/2014/main" id="{9063D38D-66E5-EB50-C486-31168C423D46}"/>
              </a:ext>
            </a:extLst>
          </p:cNvPr>
          <p:cNvSpPr>
            <a:spLocks noGrp="1"/>
          </p:cNvSpPr>
          <p:nvPr>
            <p:ph type="sldNum" sz="quarter" idx="12"/>
            <p:custDataLst>
              <p:tags r:id="rId2"/>
            </p:custDataLst>
          </p:nvPr>
        </p:nvSpPr>
        <p:spPr/>
        <p:txBody>
          <a:bodyPr/>
          <a:lstStyle/>
          <a:p>
            <a:fld id="{31CF29F3-B956-D24C-B218-E32E7C9430E3}" type="slidenum">
              <a:rPr lang="en-US" smtClean="0"/>
              <a:t>23</a:t>
            </a:fld>
            <a:endParaRPr lang="en-US"/>
          </a:p>
        </p:txBody>
      </p:sp>
      <p:sp>
        <p:nvSpPr>
          <p:cNvPr id="4" name="Title 3">
            <a:extLst>
              <a:ext uri="{FF2B5EF4-FFF2-40B4-BE49-F238E27FC236}">
                <a16:creationId xmlns:a16="http://schemas.microsoft.com/office/drawing/2014/main" id="{42414373-FB31-20BB-42E6-BF5BB1A64A08}"/>
              </a:ext>
            </a:extLst>
          </p:cNvPr>
          <p:cNvSpPr>
            <a:spLocks noGrp="1"/>
          </p:cNvSpPr>
          <p:nvPr>
            <p:ph type="title"/>
            <p:custDataLst>
              <p:tags r:id="rId3"/>
            </p:custDataLst>
          </p:nvPr>
        </p:nvSpPr>
        <p:spPr/>
        <p:txBody>
          <a:bodyPr/>
          <a:lstStyle/>
          <a:p>
            <a:r>
              <a:rPr lang="fr-CA" sz="4000"/>
              <a:t>Solutions de rechange aux tests A/B</a:t>
            </a:r>
          </a:p>
        </p:txBody>
      </p:sp>
    </p:spTree>
    <p:extLst>
      <p:ext uri="{BB962C8B-B14F-4D97-AF65-F5344CB8AC3E}">
        <p14:creationId xmlns:p14="http://schemas.microsoft.com/office/powerpoint/2010/main" val="148831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34">
            <a:extLst>
              <a:ext uri="{FF2B5EF4-FFF2-40B4-BE49-F238E27FC236}">
                <a16:creationId xmlns:a16="http://schemas.microsoft.com/office/drawing/2014/main" id="{42243B9A-ACD0-F1BB-9FE4-91F510C5C4A6}"/>
              </a:ext>
            </a:extLst>
          </p:cNvPr>
          <p:cNvSpPr/>
          <p:nvPr>
            <p:custDataLst>
              <p:tags r:id="rId1"/>
            </p:custDataLst>
          </p:nvPr>
        </p:nvSpPr>
        <p:spPr>
          <a:xfrm>
            <a:off x="435683" y="2386732"/>
            <a:ext cx="11320633" cy="3653583"/>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1A07C216-AFA7-4975-B5C0-95F711895F38}"/>
              </a:ext>
            </a:extLst>
          </p:cNvPr>
          <p:cNvSpPr/>
          <p:nvPr>
            <p:custDataLst>
              <p:tags r:id="rId2"/>
            </p:custDataLst>
          </p:nvPr>
        </p:nvSpPr>
        <p:spPr>
          <a:xfrm>
            <a:off x="435684" y="428369"/>
            <a:ext cx="11320633" cy="1958363"/>
          </a:xfrm>
          <a:prstGeom prst="roundRect">
            <a:avLst>
              <a:gd name="adj" fmla="val 1154"/>
            </a:avLst>
          </a:prstGeom>
          <a:solidFill>
            <a:srgbClr val="0556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4" name="Slide Number Placeholder 3">
            <a:extLst>
              <a:ext uri="{FF2B5EF4-FFF2-40B4-BE49-F238E27FC236}">
                <a16:creationId xmlns:a16="http://schemas.microsoft.com/office/drawing/2014/main" id="{ECE66758-076E-487D-B41E-294B2292DB1D}"/>
              </a:ext>
            </a:extLst>
          </p:cNvPr>
          <p:cNvSpPr>
            <a:spLocks noGrp="1"/>
          </p:cNvSpPr>
          <p:nvPr>
            <p:ph type="sldNum" sz="quarter" idx="12"/>
            <p:custDataLst>
              <p:tags r:id="rId3"/>
            </p:custDataLst>
          </p:nvPr>
        </p:nvSpPr>
        <p:spPr/>
        <p:txBody>
          <a:bodyPr/>
          <a:lstStyle/>
          <a:p>
            <a:pPr defTabSz="1219170">
              <a:buClr>
                <a:srgbClr val="000000"/>
              </a:buClr>
              <a:defRPr/>
            </a:pPr>
            <a:fld id="{00000000-1234-1234-1234-123412341234}" type="slidenum">
              <a:rPr lang="en-CA" kern="0">
                <a:solidFill>
                  <a:srgbClr val="182851"/>
                </a:solidFill>
              </a:rPr>
              <a:pPr defTabSz="1219170">
                <a:buClr>
                  <a:srgbClr val="000000"/>
                </a:buClr>
                <a:defRPr/>
              </a:pPr>
              <a:t>24</a:t>
            </a:fld>
            <a:endParaRPr lang="en-CA" kern="0">
              <a:solidFill>
                <a:srgbClr val="182851"/>
              </a:solidFill>
            </a:endParaRPr>
          </a:p>
        </p:txBody>
      </p:sp>
      <p:sp>
        <p:nvSpPr>
          <p:cNvPr id="10" name="TextBox 9">
            <a:extLst>
              <a:ext uri="{FF2B5EF4-FFF2-40B4-BE49-F238E27FC236}">
                <a16:creationId xmlns:a16="http://schemas.microsoft.com/office/drawing/2014/main" id="{11BAE674-E9B5-43C0-6B06-1A242F7EE30A}"/>
              </a:ext>
            </a:extLst>
          </p:cNvPr>
          <p:cNvSpPr txBox="1"/>
          <p:nvPr>
            <p:custDataLst>
              <p:tags r:id="rId4"/>
            </p:custDataLst>
          </p:nvPr>
        </p:nvSpPr>
        <p:spPr>
          <a:xfrm>
            <a:off x="609469" y="2496938"/>
            <a:ext cx="10958136" cy="3385542"/>
          </a:xfrm>
          <a:prstGeom prst="rect">
            <a:avLst/>
          </a:prstGeom>
          <a:noFill/>
        </p:spPr>
        <p:txBody>
          <a:bodyPr wrap="square" lIns="121920" tIns="60960" rIns="121920" bIns="60960" rtlCol="0" anchor="t">
            <a:spAutoFit/>
          </a:bodyPr>
          <a:lstStyle/>
          <a:p>
            <a:pPr marL="285750" indent="-285750" defTabSz="1059922" eaLnBrk="0" fontAlgn="base" hangingPunct="0">
              <a:spcBef>
                <a:spcPct val="0"/>
              </a:spcBef>
              <a:spcAft>
                <a:spcPct val="0"/>
              </a:spcAft>
              <a:buFont typeface="Arial" panose="020B0604020202020204" pitchFamily="34" charset="0"/>
              <a:buChar char="•"/>
              <a:defRPr/>
            </a:pPr>
            <a:r>
              <a:rPr lang="fr-CA" sz="1600" dirty="0">
                <a:solidFill>
                  <a:srgbClr val="182851"/>
                </a:solidFill>
              </a:rPr>
              <a:t>Les </a:t>
            </a:r>
            <a:r>
              <a:rPr lang="fr-CA" sz="1600" b="1" dirty="0">
                <a:solidFill>
                  <a:srgbClr val="182851"/>
                </a:solidFill>
              </a:rPr>
              <a:t>tests A/B</a:t>
            </a:r>
            <a:r>
              <a:rPr lang="fr-CA" sz="1600" dirty="0">
                <a:solidFill>
                  <a:srgbClr val="182851"/>
                </a:solidFill>
              </a:rPr>
              <a:t> sont un outil puissant qui améliore la convivialité des pages sur Canada.ca.</a:t>
            </a:r>
          </a:p>
          <a:p>
            <a:pPr marL="742950" lvl="1" indent="-285750" defTabSz="1059922" eaLnBrk="0" fontAlgn="base" hangingPunct="0">
              <a:spcBef>
                <a:spcPct val="0"/>
              </a:spcBef>
              <a:spcAft>
                <a:spcPct val="0"/>
              </a:spcAft>
              <a:buFont typeface="Arial" panose="020B0604020202020204" pitchFamily="34" charset="0"/>
              <a:buChar char="•"/>
              <a:defRPr/>
            </a:pPr>
            <a:r>
              <a:rPr lang="fr-CA" sz="1600" dirty="0">
                <a:solidFill>
                  <a:srgbClr val="182851"/>
                </a:solidFill>
              </a:rPr>
              <a:t>De petites modifications progressives peuvent avoir une incidence marquée sur l’expérience utilisateur générale.</a:t>
            </a:r>
          </a:p>
          <a:p>
            <a:pPr marL="742950" lvl="1" indent="-285750" defTabSz="1059922" eaLnBrk="0" fontAlgn="base" hangingPunct="0">
              <a:spcBef>
                <a:spcPct val="0"/>
              </a:spcBef>
              <a:spcAft>
                <a:spcPct val="0"/>
              </a:spcAft>
              <a:buFont typeface="Arial" panose="020B0604020202020204" pitchFamily="34" charset="0"/>
              <a:buChar char="•"/>
              <a:defRPr/>
            </a:pPr>
            <a:endParaRPr lang="en-US" sz="1600" dirty="0">
              <a:solidFill>
                <a:srgbClr val="182851"/>
              </a:solidFill>
            </a:endParaRPr>
          </a:p>
          <a:p>
            <a:pPr marL="285750" indent="-285750" defTabSz="1059922" eaLnBrk="0" fontAlgn="base" hangingPunct="0">
              <a:spcBef>
                <a:spcPct val="0"/>
              </a:spcBef>
              <a:spcAft>
                <a:spcPct val="0"/>
              </a:spcAft>
              <a:buFont typeface="Arial" panose="020B0604020202020204" pitchFamily="34" charset="0"/>
              <a:buChar char="•"/>
              <a:defRPr/>
            </a:pPr>
            <a:r>
              <a:rPr lang="fr-CA" sz="1600" dirty="0">
                <a:solidFill>
                  <a:srgbClr val="182851"/>
                </a:solidFill>
              </a:rPr>
              <a:t>L’</a:t>
            </a:r>
            <a:r>
              <a:rPr lang="fr-CA" sz="1600" b="1" dirty="0">
                <a:solidFill>
                  <a:srgbClr val="182851"/>
                </a:solidFill>
              </a:rPr>
              <a:t>efficacité statistique</a:t>
            </a:r>
            <a:r>
              <a:rPr lang="fr-CA" sz="1600" dirty="0">
                <a:solidFill>
                  <a:srgbClr val="182851"/>
                </a:solidFill>
              </a:rPr>
              <a:t> est la préoccupation la plus importante dans le cadre de planification de votre projet.</a:t>
            </a:r>
          </a:p>
          <a:p>
            <a:pPr marL="742950" lvl="1" indent="-285750" defTabSz="1059922" eaLnBrk="0" fontAlgn="base" hangingPunct="0">
              <a:spcBef>
                <a:spcPct val="0"/>
              </a:spcBef>
              <a:spcAft>
                <a:spcPct val="0"/>
              </a:spcAft>
              <a:buFont typeface="Arial" panose="020B0604020202020204" pitchFamily="34" charset="0"/>
              <a:buChar char="•"/>
              <a:defRPr/>
            </a:pPr>
            <a:r>
              <a:rPr lang="fr-CA" sz="1600" dirty="0">
                <a:solidFill>
                  <a:srgbClr val="182851"/>
                </a:solidFill>
              </a:rPr>
              <a:t>Le </a:t>
            </a:r>
            <a:r>
              <a:rPr lang="fr-CA" sz="1600" b="1" dirty="0">
                <a:solidFill>
                  <a:srgbClr val="182851"/>
                </a:solidFill>
              </a:rPr>
              <a:t>taux d’élévation</a:t>
            </a:r>
            <a:r>
              <a:rPr lang="fr-CA" sz="1600" dirty="0">
                <a:solidFill>
                  <a:srgbClr val="182851"/>
                </a:solidFill>
              </a:rPr>
              <a:t> moyen des tests A/B est d’environ 2 %. Dans le cas de certaines des pages de Canada.ca, le trafic n’est peut-être pas suffisant pour obtenir les échantillons requis afin de garantir une efficacité convenable pour l’ampleur d’effet visée.</a:t>
            </a:r>
          </a:p>
          <a:p>
            <a:pPr marL="742950" lvl="1" indent="-285750" defTabSz="1059922" eaLnBrk="0" fontAlgn="base" hangingPunct="0">
              <a:spcBef>
                <a:spcPct val="0"/>
              </a:spcBef>
              <a:spcAft>
                <a:spcPct val="0"/>
              </a:spcAft>
              <a:buFont typeface="Arial" panose="020B0604020202020204" pitchFamily="34" charset="0"/>
              <a:buChar char="•"/>
              <a:defRPr/>
            </a:pPr>
            <a:endParaRPr lang="en-US" sz="1600" dirty="0">
              <a:solidFill>
                <a:srgbClr val="182851"/>
              </a:solidFill>
            </a:endParaRPr>
          </a:p>
          <a:p>
            <a:pPr marL="285750" indent="-285750" defTabSz="1059922" eaLnBrk="0" fontAlgn="base" hangingPunct="0">
              <a:spcBef>
                <a:spcPct val="0"/>
              </a:spcBef>
              <a:spcAft>
                <a:spcPct val="0"/>
              </a:spcAft>
              <a:buFont typeface="Arial" panose="020B0604020202020204" pitchFamily="34" charset="0"/>
              <a:buChar char="•"/>
              <a:defRPr/>
            </a:pPr>
            <a:r>
              <a:rPr lang="fr-CA" sz="1600" dirty="0">
                <a:solidFill>
                  <a:srgbClr val="182851"/>
                </a:solidFill>
              </a:rPr>
              <a:t>Des solutions de rechange comme les </a:t>
            </a:r>
            <a:r>
              <a:rPr lang="fr-CA" sz="1600" b="1" dirty="0">
                <a:solidFill>
                  <a:srgbClr val="182851"/>
                </a:solidFill>
              </a:rPr>
              <a:t>essais sur le terrain, les interrogations au passage</a:t>
            </a:r>
            <a:r>
              <a:rPr lang="fr-CA" sz="1600" dirty="0">
                <a:solidFill>
                  <a:srgbClr val="182851"/>
                </a:solidFill>
              </a:rPr>
              <a:t> ou </a:t>
            </a:r>
            <a:r>
              <a:rPr lang="fr-CA" sz="1600" b="1" dirty="0">
                <a:solidFill>
                  <a:srgbClr val="182851"/>
                </a:solidFill>
              </a:rPr>
              <a:t>les recherches sur l’opinion publique</a:t>
            </a:r>
            <a:r>
              <a:rPr lang="fr-CA" sz="1600" dirty="0">
                <a:solidFill>
                  <a:srgbClr val="182851"/>
                </a:solidFill>
              </a:rPr>
              <a:t> peuvent remplacer les</a:t>
            </a:r>
            <a:r>
              <a:rPr lang="fr-CA" sz="1600" b="1" dirty="0">
                <a:solidFill>
                  <a:srgbClr val="182851"/>
                </a:solidFill>
              </a:rPr>
              <a:t> tests A/B</a:t>
            </a:r>
            <a:r>
              <a:rPr lang="fr-CA" sz="1600" dirty="0">
                <a:solidFill>
                  <a:srgbClr val="182851"/>
                </a:solidFill>
              </a:rPr>
              <a:t>.</a:t>
            </a:r>
          </a:p>
          <a:p>
            <a:pPr marL="742950" lvl="1" indent="-285750" defTabSz="1059922" eaLnBrk="0" fontAlgn="base" hangingPunct="0">
              <a:spcBef>
                <a:spcPct val="0"/>
              </a:spcBef>
              <a:spcAft>
                <a:spcPct val="0"/>
              </a:spcAft>
              <a:buFont typeface="Arial" panose="020B0604020202020204" pitchFamily="34" charset="0"/>
              <a:buChar char="•"/>
              <a:defRPr/>
            </a:pPr>
            <a:r>
              <a:rPr lang="fr-CA" sz="1600" dirty="0">
                <a:solidFill>
                  <a:srgbClr val="182851"/>
                </a:solidFill>
              </a:rPr>
              <a:t>Lorsque l’efficacité statistique constitue un facteur limitatif, envisagez d’autres approches.</a:t>
            </a:r>
          </a:p>
          <a:p>
            <a:pPr marL="742950" lvl="1" indent="-285750" defTabSz="1059922" eaLnBrk="0" fontAlgn="base" hangingPunct="0">
              <a:spcBef>
                <a:spcPct val="0"/>
              </a:spcBef>
              <a:spcAft>
                <a:spcPct val="0"/>
              </a:spcAft>
              <a:buFont typeface="Arial" panose="020B0604020202020204" pitchFamily="34" charset="0"/>
              <a:buChar char="•"/>
              <a:defRPr/>
            </a:pPr>
            <a:endParaRPr lang="en-US" sz="1600" dirty="0">
              <a:solidFill>
                <a:srgbClr val="182851"/>
              </a:solidFill>
            </a:endParaRPr>
          </a:p>
        </p:txBody>
      </p:sp>
      <p:sp>
        <p:nvSpPr>
          <p:cNvPr id="9" name="Title 5">
            <a:extLst>
              <a:ext uri="{FF2B5EF4-FFF2-40B4-BE49-F238E27FC236}">
                <a16:creationId xmlns:a16="http://schemas.microsoft.com/office/drawing/2014/main" id="{972E9FDB-81D5-303D-68FF-D79D32C2FF20}"/>
              </a:ext>
            </a:extLst>
          </p:cNvPr>
          <p:cNvSpPr txBox="1">
            <a:spLocks/>
          </p:cNvSpPr>
          <p:nvPr>
            <p:custDataLst>
              <p:tags r:id="rId5"/>
            </p:custDataLst>
          </p:nvPr>
        </p:nvSpPr>
        <p:spPr>
          <a:xfrm>
            <a:off x="2130444" y="702938"/>
            <a:ext cx="8731520" cy="1519431"/>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300"/>
              <a:buFont typeface="Montserrat"/>
              <a:buNone/>
              <a:defRPr sz="33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219170">
              <a:buClr>
                <a:srgbClr val="FFFFFF"/>
              </a:buClr>
            </a:pPr>
            <a:r>
              <a:rPr lang="fr-CA" sz="4267" dirty="0">
                <a:solidFill>
                  <a:srgbClr val="FFFFFF"/>
                </a:solidFill>
              </a:rPr>
              <a:t>Principaux points à retenir</a:t>
            </a:r>
          </a:p>
        </p:txBody>
      </p:sp>
      <p:sp>
        <p:nvSpPr>
          <p:cNvPr id="11" name="Rounded Rectangle 2">
            <a:extLst>
              <a:ext uri="{FF2B5EF4-FFF2-40B4-BE49-F238E27FC236}">
                <a16:creationId xmlns:a16="http://schemas.microsoft.com/office/drawing/2014/main" id="{F9562AC1-26E1-2D08-5511-EFE3E3E97D94}"/>
              </a:ext>
            </a:extLst>
          </p:cNvPr>
          <p:cNvSpPr/>
          <p:nvPr>
            <p:custDataLst>
              <p:tags r:id="rId6"/>
            </p:custDataLst>
          </p:nvPr>
        </p:nvSpPr>
        <p:spPr>
          <a:xfrm>
            <a:off x="877579" y="932953"/>
            <a:ext cx="975144" cy="97514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0126" eaLnBrk="0" fontAlgn="base" hangingPunct="0">
              <a:spcBef>
                <a:spcPct val="0"/>
              </a:spcBef>
              <a:spcAft>
                <a:spcPct val="0"/>
              </a:spcAft>
              <a:defRPr/>
            </a:pPr>
            <a:endParaRPr lang="en-US" sz="2400">
              <a:solidFill>
                <a:srgbClr val="FFFFFF"/>
              </a:solidFill>
              <a:latin typeface="Arial"/>
            </a:endParaRPr>
          </a:p>
        </p:txBody>
      </p:sp>
      <p:pic>
        <p:nvPicPr>
          <p:cNvPr id="12" name="Graphic 1">
            <a:extLst>
              <a:ext uri="{FF2B5EF4-FFF2-40B4-BE49-F238E27FC236}">
                <a16:creationId xmlns:a16="http://schemas.microsoft.com/office/drawing/2014/main" id="{C9DD9FEE-ED58-5E11-08C3-BFD9E213AE87}"/>
              </a:ext>
            </a:extLst>
          </p:cNvPr>
          <p:cNvPicPr>
            <a:picLocks noChangeAspect="1"/>
          </p:cNvPicPr>
          <p:nvPr>
            <p:custDataLst>
              <p:tags r:id="rId7"/>
            </p:custDataLst>
          </p:nvPr>
        </p:nvPicPr>
        <p:blipFill>
          <a:blip r:embed="rId10">
            <a:extLst>
              <a:ext uri="{96DAC541-7B7A-43D3-8B79-37D633B846F1}">
                <asvg:svgBlip xmlns:asvg="http://schemas.microsoft.com/office/drawing/2016/SVG/main" r:embed="rId11"/>
              </a:ext>
            </a:extLst>
          </a:blip>
          <a:stretch>
            <a:fillRect/>
          </a:stretch>
        </p:blipFill>
        <p:spPr>
          <a:xfrm>
            <a:off x="986900" y="1034523"/>
            <a:ext cx="756501" cy="772005"/>
          </a:xfrm>
          <a:prstGeom prst="rect">
            <a:avLst/>
          </a:prstGeom>
        </p:spPr>
      </p:pic>
    </p:spTree>
    <p:extLst>
      <p:ext uri="{BB962C8B-B14F-4D97-AF65-F5344CB8AC3E}">
        <p14:creationId xmlns:p14="http://schemas.microsoft.com/office/powerpoint/2010/main" val="100170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04A90-FB94-6C68-2A2C-465B1F9B52B8}"/>
              </a:ext>
            </a:extLst>
          </p:cNvPr>
          <p:cNvSpPr>
            <a:spLocks noGrp="1"/>
          </p:cNvSpPr>
          <p:nvPr>
            <p:ph idx="1"/>
            <p:custDataLst>
              <p:tags r:id="rId1"/>
            </p:custDataLst>
          </p:nvPr>
        </p:nvSpPr>
        <p:spPr>
          <a:xfrm>
            <a:off x="838200" y="1429103"/>
            <a:ext cx="10515600" cy="4675306"/>
          </a:xfrm>
        </p:spPr>
        <p:txBody>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Quelle page souhaitez-vous mettre à l’essai?</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À qui appartient cette page?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Qui est votre public cible?</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 site est-il principalement utilisé par le public ou les clients?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visiteurs du site arrivent-ils principalement d’un moteur de recherche, ou par des liens d’autres pages du gouvernement?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1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Vous pouvez trouver ces renseignements à l’adresse </a:t>
            </a:r>
            <a:r>
              <a:rPr kumimoji="0" lang="fr-CA" sz="1100" b="0" i="0" u="none" strike="noStrike" cap="none" normalizeH="0" baseline="0" noProof="0" dirty="0">
                <a:ln>
                  <a:noFill/>
                </a:ln>
                <a:solidFill>
                  <a:prstClr val="black"/>
                </a:solidFill>
                <a:uLnTx/>
                <a:uFillTx/>
                <a:latin typeface="Arial" panose="020B0604020202020204" pitchFamily="34" charset="0"/>
                <a:ea typeface="Arial" panose="020B0604020202020204" pitchFamily="34" charset="0"/>
                <a:cs typeface="Times New Roman" panose="02020603050405020304" pitchFamily="18" charset="0"/>
                <a:hlinkClick r:id="rId6"/>
              </a:rPr>
              <a:t>https://www.canada.ca/fr/analytique.html</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Qu’est-ce que votre public espère obtenir en visitant cette page?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1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Comment pouvez-vous modifier la page pour aider les internautes à mieux atteindre leurs objectifs?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Quelles sont les mesures de référence de cette page?</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Combien de personnes visitent la page chaque mois?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Quelles sont les valeurs de référence relatives aux mesures pertinentes?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Des campagnes publicitaires susceptibles de modifier la dynamique du trafic vers le site sont-elles prévues?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Quels sont vos objectifs?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Tenez compte de l’objectif de votre page cible et des objectifs de votre ministère.</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Recensez les indicateurs de rendement clés (</a:t>
            </a:r>
            <a:r>
              <a:rPr kumimoji="0" lang="fr-CA" sz="13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IRC</a:t>
            </a: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Formulez des hypothèses reposant sur les différences quantitatives à l’échelle des </a:t>
            </a:r>
            <a:r>
              <a:rPr kumimoji="0" lang="fr-CA" sz="13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IRC</a:t>
            </a: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3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 trafic habituel de cette page produit-il une efficacité statistique convenable?</a:t>
            </a:r>
          </a:p>
          <a:p>
            <a:endParaRPr lang="en-CA" sz="1100" dirty="0"/>
          </a:p>
        </p:txBody>
      </p:sp>
      <p:sp>
        <p:nvSpPr>
          <p:cNvPr id="3" name="Slide Number Placeholder 2">
            <a:extLst>
              <a:ext uri="{FF2B5EF4-FFF2-40B4-BE49-F238E27FC236}">
                <a16:creationId xmlns:a16="http://schemas.microsoft.com/office/drawing/2014/main" id="{FFE18944-1BE3-5174-300C-F42898E90120}"/>
              </a:ext>
            </a:extLst>
          </p:cNvPr>
          <p:cNvSpPr>
            <a:spLocks noGrp="1"/>
          </p:cNvSpPr>
          <p:nvPr>
            <p:ph type="sldNum" sz="quarter" idx="12"/>
            <p:custDataLst>
              <p:tags r:id="rId2"/>
            </p:custDataLst>
          </p:nvPr>
        </p:nvSpPr>
        <p:spPr/>
        <p:txBody>
          <a:bodyPr/>
          <a:lstStyle/>
          <a:p>
            <a:fld id="{31CF29F3-B956-D24C-B218-E32E7C9430E3}" type="slidenum">
              <a:rPr lang="en-US" smtClean="0"/>
              <a:t>25</a:t>
            </a:fld>
            <a:endParaRPr lang="en-US"/>
          </a:p>
        </p:txBody>
      </p:sp>
      <p:sp>
        <p:nvSpPr>
          <p:cNvPr id="4" name="Title 3">
            <a:extLst>
              <a:ext uri="{FF2B5EF4-FFF2-40B4-BE49-F238E27FC236}">
                <a16:creationId xmlns:a16="http://schemas.microsoft.com/office/drawing/2014/main" id="{A589E38D-88D7-A2F2-E3DE-33159C553A44}"/>
              </a:ext>
            </a:extLst>
          </p:cNvPr>
          <p:cNvSpPr>
            <a:spLocks noGrp="1"/>
          </p:cNvSpPr>
          <p:nvPr>
            <p:ph type="title"/>
            <p:custDataLst>
              <p:tags r:id="rId3"/>
            </p:custDataLst>
          </p:nvPr>
        </p:nvSpPr>
        <p:spPr/>
        <p:txBody>
          <a:bodyPr/>
          <a:lstStyle/>
          <a:p>
            <a:r>
              <a:rPr lang="fr-CA" sz="4000" dirty="0"/>
              <a:t>Liste de contrôle de la planification de l’expérience</a:t>
            </a:r>
          </a:p>
        </p:txBody>
      </p:sp>
    </p:spTree>
    <p:extLst>
      <p:ext uri="{BB962C8B-B14F-4D97-AF65-F5344CB8AC3E}">
        <p14:creationId xmlns:p14="http://schemas.microsoft.com/office/powerpoint/2010/main" val="400373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81"/>
          <p:cNvSpPr txBox="1">
            <a:spLocks noGrp="1"/>
          </p:cNvSpPr>
          <p:nvPr>
            <p:ph type="sldNum" sz="quarter" idx="12"/>
            <p:custDataLst>
              <p:tags r:id="rId1"/>
            </p:custDataLst>
          </p:nvPr>
        </p:nvSpPr>
        <p:spPr/>
        <p:txBody>
          <a:bodyPr/>
          <a:lstStyle/>
          <a:p>
            <a:pPr defTabSz="1097236"/>
            <a:fld id="{00000000-1234-1234-1234-123412341234}" type="slidenum">
              <a:rPr lang="en-US"/>
              <a:pPr defTabSz="1097236"/>
              <a:t>26</a:t>
            </a:fld>
            <a:endParaRPr lang="en-US"/>
          </a:p>
        </p:txBody>
      </p:sp>
      <p:sp>
        <p:nvSpPr>
          <p:cNvPr id="487" name="Google Shape;487;p81"/>
          <p:cNvSpPr txBox="1">
            <a:spLocks noGrp="1"/>
          </p:cNvSpPr>
          <p:nvPr>
            <p:ph type="title"/>
            <p:custDataLst>
              <p:tags r:id="rId2"/>
            </p:custDataLst>
          </p:nvPr>
        </p:nvSpPr>
        <p:spPr/>
        <p:txBody>
          <a:bodyPr/>
          <a:lstStyle/>
          <a:p>
            <a:r>
              <a:rPr lang="fr-CA" sz="4000"/>
              <a:t>Coordonnées</a:t>
            </a:r>
          </a:p>
        </p:txBody>
      </p:sp>
      <p:graphicFrame>
        <p:nvGraphicFramePr>
          <p:cNvPr id="2" name="Table 2">
            <a:extLst>
              <a:ext uri="{FF2B5EF4-FFF2-40B4-BE49-F238E27FC236}">
                <a16:creationId xmlns:a16="http://schemas.microsoft.com/office/drawing/2014/main" id="{7090648F-F562-451F-A02C-0FC6FAFEA405}"/>
              </a:ext>
            </a:extLst>
          </p:cNvPr>
          <p:cNvGraphicFramePr>
            <a:graphicFrameLocks noGrp="1"/>
          </p:cNvGraphicFramePr>
          <p:nvPr>
            <p:custDataLst>
              <p:tags r:id="rId3"/>
            </p:custDataLst>
            <p:extLst>
              <p:ext uri="{D42A27DB-BD31-4B8C-83A1-F6EECF244321}">
                <p14:modId xmlns:p14="http://schemas.microsoft.com/office/powerpoint/2010/main" val="427303089"/>
              </p:ext>
            </p:extLst>
          </p:nvPr>
        </p:nvGraphicFramePr>
        <p:xfrm>
          <a:off x="1415203" y="1284266"/>
          <a:ext cx="9580457" cy="2901696"/>
        </p:xfrm>
        <a:graphic>
          <a:graphicData uri="http://schemas.openxmlformats.org/drawingml/2006/table">
            <a:tbl>
              <a:tblPr firstRow="1" bandRow="1"/>
              <a:tblGrid>
                <a:gridCol w="4634110">
                  <a:extLst>
                    <a:ext uri="{9D8B030D-6E8A-4147-A177-3AD203B41FA5}">
                      <a16:colId xmlns:a16="http://schemas.microsoft.com/office/drawing/2014/main" val="1368882572"/>
                    </a:ext>
                  </a:extLst>
                </a:gridCol>
                <a:gridCol w="4946347">
                  <a:extLst>
                    <a:ext uri="{9D8B030D-6E8A-4147-A177-3AD203B41FA5}">
                      <a16:colId xmlns:a16="http://schemas.microsoft.com/office/drawing/2014/main" val="3343782676"/>
                    </a:ext>
                  </a:extLst>
                </a:gridCol>
              </a:tblGrid>
              <a:tr h="786384">
                <a:tc>
                  <a:txBody>
                    <a:bodyPr/>
                    <a:lstStyle/>
                    <a:p>
                      <a:pPr lvl="0">
                        <a:buNone/>
                      </a:pPr>
                      <a:r>
                        <a:rPr lang="fr-CA" sz="2000" b="1" i="0" u="none" strike="noStrike" cap="none">
                          <a:solidFill>
                            <a:srgbClr val="000000"/>
                          </a:solidFill>
                          <a:latin typeface="Montserrat" pitchFamily="2" charset="77"/>
                          <a:ea typeface="Roboto" panose="02000000000000000000" pitchFamily="2" charset="0"/>
                          <a:cs typeface="Arial"/>
                          <a:sym typeface="Arial"/>
                        </a:rPr>
                        <a:t>Impact Canada</a:t>
                      </a:r>
                    </a:p>
                    <a:p>
                      <a:pPr lvl="0">
                        <a:buNone/>
                      </a:pPr>
                      <a:r>
                        <a:rPr lang="fr-CA" sz="1200" b="0" i="0" u="none" strike="noStrike" cap="none">
                          <a:solidFill>
                            <a:srgbClr val="000000"/>
                          </a:solidFill>
                          <a:latin typeface="Roboto" panose="02000000000000000000" pitchFamily="2" charset="0"/>
                          <a:ea typeface="Roboto" panose="02000000000000000000" pitchFamily="2" charset="0"/>
                          <a:cs typeface="Arial"/>
                          <a:sym typeface="Arial"/>
                        </a:rPr>
                        <a:t>Bureau du Conseil privé</a:t>
                      </a: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rtl="0"/>
                      <a:r>
                        <a:rPr lang="fr-CA" sz="2000" b="1" i="0" u="none" strike="noStrike" cap="none">
                          <a:solidFill>
                            <a:srgbClr val="000000"/>
                          </a:solidFill>
                          <a:latin typeface="Montserrat" pitchFamily="2" charset="77"/>
                          <a:ea typeface="Roboto" panose="02000000000000000000" pitchFamily="2" charset="0"/>
                          <a:cs typeface="Arial"/>
                          <a:sym typeface="Arial"/>
                        </a:rPr>
                        <a:t>Bureau des sciences du comportement</a:t>
                      </a:r>
                    </a:p>
                    <a:p>
                      <a:pPr rtl="0"/>
                      <a:r>
                        <a:rPr lang="fr-CA" sz="1200" b="0" i="0" u="none" strike="noStrike" cap="none">
                          <a:solidFill>
                            <a:srgbClr val="000000"/>
                          </a:solidFill>
                          <a:latin typeface="Roboto" panose="02000000000000000000" pitchFamily="2" charset="0"/>
                          <a:ea typeface="Roboto" panose="02000000000000000000" pitchFamily="2" charset="0"/>
                          <a:cs typeface="Arial"/>
                          <a:sym typeface="Arial"/>
                        </a:rPr>
                        <a:t>Agence de la santé publique du Canada</a:t>
                      </a:r>
                    </a:p>
                    <a:p>
                      <a:pPr algn="l" rtl="0"/>
                      <a:endParaRPr lang="en-US" sz="1200" b="0" i="0" u="none" strike="noStrike" cap="none">
                        <a:solidFill>
                          <a:srgbClr val="000000"/>
                        </a:solidFill>
                        <a:latin typeface="Roboto" panose="02000000000000000000" pitchFamily="2" charset="0"/>
                        <a:ea typeface="Roboto" panose="02000000000000000000" pitchFamily="2" charset="0"/>
                        <a:cs typeface="Arial"/>
                        <a:sym typeface="Arial"/>
                      </a:endParaRP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4913842"/>
                  </a:ext>
                </a:extLst>
              </a:tr>
              <a:tr h="1002797">
                <a:tc>
                  <a:txBody>
                    <a:bodyPr/>
                    <a:lstStyle/>
                    <a:p>
                      <a:pPr lvl="0" algn="l" rtl="0">
                        <a:buNone/>
                      </a:pPr>
                      <a:endParaRPr lang="en-US" sz="1400" b="1" i="0" u="none" strike="noStrike" cap="none" noProof="0">
                        <a:solidFill>
                          <a:srgbClr val="000000"/>
                        </a:solidFill>
                        <a:latin typeface="+mn-lt"/>
                        <a:cs typeface="Arial"/>
                        <a:sym typeface="Arial"/>
                      </a:endParaRPr>
                    </a:p>
                    <a:p>
                      <a:pPr lvl="0">
                        <a:buNone/>
                      </a:pPr>
                      <a:r>
                        <a:rPr lang="fr-CA" sz="1400" b="1" i="0" u="none" strike="noStrike" cap="none" noProof="0">
                          <a:solidFill>
                            <a:srgbClr val="000000"/>
                          </a:solidFill>
                          <a:latin typeface="+mn-lt"/>
                          <a:cs typeface="Arial"/>
                          <a:sym typeface="Arial"/>
                        </a:rPr>
                        <a:t>Renseignements généraux :</a:t>
                      </a:r>
                    </a:p>
                    <a:p>
                      <a:pPr lvl="0">
                        <a:buNone/>
                      </a:pPr>
                      <a:r>
                        <a:rPr lang="fr-CA" sz="1400" b="0" i="0" u="none" strike="noStrike" cap="none" noProof="0">
                          <a:solidFill>
                            <a:srgbClr val="000000"/>
                          </a:solidFill>
                          <a:latin typeface="+mn-lt"/>
                          <a:cs typeface="Arial"/>
                          <a:sym typeface="Arial"/>
                          <a:hlinkClick r:id="rId8"/>
                          <a:extLst>
                            <a:ext uri="{A12FA001-AC4F-418D-AE19-62706E023703}">
                              <ahyp:hlinkClr xmlns:ahyp="http://schemas.microsoft.com/office/drawing/2018/hyperlinkcolor" xmlns="" val="tx"/>
                            </a:ext>
                          </a:extLst>
                        </a:rPr>
                        <a:t>iiu-uii@pco-bcp.gc.ca</a:t>
                      </a:r>
                      <a:r>
                        <a:rPr lang="fr-CA" sz="1400" b="0" i="0" u="none" strike="noStrike" cap="none" noProof="0">
                          <a:solidFill>
                            <a:srgbClr val="000000"/>
                          </a:solidFill>
                          <a:latin typeface="+mn-lt"/>
                          <a:cs typeface="Arial"/>
                          <a:sym typeface="Arial"/>
                        </a:rPr>
                        <a:t> </a:t>
                      </a:r>
                    </a:p>
                    <a:p>
                      <a:pPr lvl="0" algn="l" rtl="0">
                        <a:buNone/>
                      </a:pPr>
                      <a:endParaRPr lang="en-US" sz="1400" b="1" i="0" u="none" strike="noStrike" cap="none" noProof="0">
                        <a:solidFill>
                          <a:srgbClr val="000000"/>
                        </a:solidFill>
                        <a:latin typeface="+mn-lt"/>
                        <a:cs typeface="Arial"/>
                        <a:sym typeface="Arial"/>
                      </a:endParaRPr>
                    </a:p>
                    <a:p>
                      <a:pPr lvl="0" algn="l" rtl="0">
                        <a:buNone/>
                      </a:pPr>
                      <a:endParaRPr lang="en-US" sz="1400" b="1" i="0" u="none" strike="noStrike" cap="none" noProof="0">
                        <a:solidFill>
                          <a:srgbClr val="000000"/>
                        </a:solidFill>
                        <a:latin typeface="+mn-lt"/>
                        <a:cs typeface="Arial"/>
                        <a:sym typeface="Arial"/>
                      </a:endParaRPr>
                    </a:p>
                    <a:p>
                      <a:pPr lvl="0">
                        <a:buNone/>
                      </a:pPr>
                      <a:r>
                        <a:rPr lang="fr-CA" sz="1400" b="1" i="0" u="none" strike="noStrike" cap="none" noProof="0">
                          <a:solidFill>
                            <a:srgbClr val="000000"/>
                          </a:solidFill>
                          <a:latin typeface="+mn-lt"/>
                          <a:cs typeface="Arial"/>
                          <a:sym typeface="Arial"/>
                        </a:rPr>
                        <a:t>Harry MacKay</a:t>
                      </a:r>
                    </a:p>
                    <a:p>
                      <a:pPr lvl="0">
                        <a:buNone/>
                      </a:pPr>
                      <a:r>
                        <a:rPr lang="fr-CA" sz="1400" b="0" i="0" u="none" strike="noStrike" cap="none" noProof="0">
                          <a:solidFill>
                            <a:srgbClr val="000000"/>
                          </a:solidFill>
                          <a:latin typeface="+mn-lt"/>
                          <a:cs typeface="Arial"/>
                          <a:sym typeface="Arial"/>
                        </a:rPr>
                        <a:t>Boursier en sciences comportementales</a:t>
                      </a:r>
                    </a:p>
                    <a:p>
                      <a:r>
                        <a:rPr lang="fr-CA" sz="1400" b="0" i="0" u="none" strike="noStrike" cap="none">
                          <a:solidFill>
                            <a:srgbClr val="000000"/>
                          </a:solidFill>
                          <a:latin typeface="+mn-lt"/>
                          <a:ea typeface="Roboto" panose="02000000000000000000" pitchFamily="2" charset="0"/>
                          <a:cs typeface="Roboto" panose="02000000000000000000" pitchFamily="2" charset="0"/>
                          <a:sym typeface="Arial"/>
                          <a:hlinkClick r:id="rId9"/>
                          <a:extLst>
                            <a:ext uri="{A12FA001-AC4F-418D-AE19-62706E023703}">
                              <ahyp:hlinkClr xmlns:ahyp="http://schemas.microsoft.com/office/drawing/2018/hyperlinkcolor" xmlns="" val="tx"/>
                            </a:ext>
                          </a:extLst>
                        </a:rPr>
                        <a:t>harry.mackay@phac-aspc.gc.ca</a:t>
                      </a:r>
                      <a:r>
                        <a:rPr lang="fr-CA" sz="1400" b="0" i="0" u="none" strike="noStrike" cap="none">
                          <a:solidFill>
                            <a:srgbClr val="000000"/>
                          </a:solidFill>
                          <a:latin typeface="+mn-lt"/>
                          <a:ea typeface="Roboto" panose="02000000000000000000" pitchFamily="2" charset="0"/>
                          <a:cs typeface="Roboto" panose="02000000000000000000" pitchFamily="2" charset="0"/>
                          <a:sym typeface="Arial"/>
                        </a:rPr>
                        <a:t> </a:t>
                      </a: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CA" sz="1400" b="1" i="0" u="none" strike="noStrike" cap="none" dirty="0">
                        <a:solidFill>
                          <a:srgbClr val="000000"/>
                        </a:solidFill>
                        <a:latin typeface="+mn-lt"/>
                        <a:ea typeface="Roboto" panose="02000000000000000000" pitchFamily="2" charset="0"/>
                        <a:cs typeface="Roboto" panose="02000000000000000000" pitchFamily="2" charset="0"/>
                        <a:sym typeface="Arial"/>
                      </a:endParaRPr>
                    </a:p>
                    <a:p>
                      <a:r>
                        <a:rPr lang="fr-CA" sz="1400" b="1" i="0" u="none" strike="noStrike" cap="none">
                          <a:solidFill>
                            <a:srgbClr val="000000"/>
                          </a:solidFill>
                          <a:latin typeface="+mn-lt"/>
                          <a:ea typeface="Roboto" panose="02000000000000000000" pitchFamily="2" charset="0"/>
                          <a:cs typeface="Roboto" panose="02000000000000000000" pitchFamily="2" charset="0"/>
                          <a:sym typeface="Arial"/>
                        </a:rPr>
                        <a:t>Renseignements généraux :</a:t>
                      </a:r>
                    </a:p>
                    <a:p>
                      <a:r>
                        <a:rPr lang="fr-CA" sz="1400" b="0">
                          <a:solidFill>
                            <a:srgbClr val="000000"/>
                          </a:solidFill>
                          <a:latin typeface="+mn-lt"/>
                          <a:ea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xmlns="" val="tx"/>
                            </a:ext>
                          </a:extLst>
                        </a:rPr>
                        <a:t>bescio-bsc@phac-aspc.gc.ca</a:t>
                      </a:r>
                      <a:r>
                        <a:rPr lang="fr-CA" sz="1400" b="0">
                          <a:solidFill>
                            <a:srgbClr val="000000"/>
                          </a:solidFill>
                          <a:latin typeface="+mn-lt"/>
                          <a:ea typeface="Arial" panose="020B0604020202020204" pitchFamily="34" charset="0"/>
                          <a:cs typeface="Arial" panose="020B0604020202020204" pitchFamily="34" charset="0"/>
                        </a:rPr>
                        <a:t> </a:t>
                      </a: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89251432"/>
                  </a:ext>
                </a:extLst>
              </a:tr>
            </a:tbl>
          </a:graphicData>
        </a:graphic>
      </p:graphicFrame>
      <p:pic>
        <p:nvPicPr>
          <p:cNvPr id="1026" name="Picture 2">
            <a:extLst>
              <a:ext uri="{FF2B5EF4-FFF2-40B4-BE49-F238E27FC236}">
                <a16:creationId xmlns:a16="http://schemas.microsoft.com/office/drawing/2014/main" id="{DF4CCC7A-2D48-C33A-5718-93FC914F3C78}"/>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851535" y="1386838"/>
            <a:ext cx="537210" cy="537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BB6B7B-98DC-7699-621C-9ACB27E08116}"/>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5492116" y="1386838"/>
            <a:ext cx="537210" cy="540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5C0B00-97D7-8FFC-B30C-27A5E6FE25CF}"/>
              </a:ext>
            </a:extLst>
          </p:cNvPr>
          <p:cNvSpPr>
            <a:spLocks noGrp="1"/>
          </p:cNvSpPr>
          <p:nvPr>
            <p:ph idx="1"/>
            <p:custDataLst>
              <p:tags r:id="rId1"/>
            </p:custDataLst>
          </p:nvPr>
        </p:nvSpPr>
        <p:spPr>
          <a:xfrm>
            <a:off x="838200" y="1282149"/>
            <a:ext cx="8077200" cy="4675306"/>
          </a:xfrm>
        </p:spPr>
        <p:txBody>
          <a:bodyPr/>
          <a:lstStyle/>
          <a:p>
            <a:pPr marL="285750" indent="-285750">
              <a:buFont typeface="Arial" panose="020B0604020202020204" pitchFamily="34" charset="0"/>
              <a:buChar char="•"/>
            </a:pPr>
            <a:r>
              <a:rPr lang="fr-CA" dirty="0">
                <a:hlinkClick r:id="rId5"/>
              </a:rPr>
              <a:t>https://conception.canada.ca/</a:t>
            </a:r>
          </a:p>
          <a:p>
            <a:pPr marL="742950" lvl="1" indent="-285750">
              <a:buFont typeface="Arial" panose="020B0604020202020204" pitchFamily="34" charset="0"/>
              <a:buChar char="•"/>
            </a:pPr>
            <a:r>
              <a:rPr lang="fr-CA" dirty="0"/>
              <a:t>Renseignements sur la présence numérique du gouvernement du Canada</a:t>
            </a:r>
          </a:p>
          <a:p>
            <a:pPr marL="285750" indent="-285750">
              <a:buFont typeface="Arial" panose="020B0604020202020204" pitchFamily="34" charset="0"/>
              <a:buChar char="•"/>
            </a:pPr>
            <a:r>
              <a:rPr lang="fr-CA" dirty="0">
                <a:hlinkClick r:id="rId6"/>
              </a:rPr>
              <a:t>https://www.gcpedia.gc.ca/wiki/GC_A/B_testing_tool:_Adobe_Target</a:t>
            </a:r>
          </a:p>
          <a:p>
            <a:pPr marL="742950" lvl="1" indent="-285750">
              <a:buFont typeface="Arial" panose="020B0604020202020204" pitchFamily="34" charset="0"/>
              <a:buChar char="•"/>
            </a:pPr>
            <a:r>
              <a:rPr lang="fr-CA" dirty="0"/>
              <a:t>Renseignements sur Adobe Target et le soutien en matière d’essai offert par l’éditeur principal</a:t>
            </a:r>
          </a:p>
          <a:p>
            <a:pPr marL="285750" indent="-285750">
              <a:buFont typeface="Arial" panose="020B0604020202020204" pitchFamily="34" charset="0"/>
              <a:buChar char="•"/>
            </a:pPr>
            <a:r>
              <a:rPr lang="fr-CA" dirty="0">
                <a:hlinkClick r:id="rId7"/>
              </a:rPr>
              <a:t>https://www.gcpedia.gc.ca/wiki/Government_usability_research_index</a:t>
            </a:r>
          </a:p>
          <a:p>
            <a:pPr marL="742950" lvl="1" indent="-285750">
              <a:buFont typeface="Arial" panose="020B0604020202020204" pitchFamily="34" charset="0"/>
              <a:buChar char="•"/>
            </a:pPr>
            <a:r>
              <a:rPr lang="fr-CA" dirty="0"/>
              <a:t>Compte rendu des recherches antérieures sur la convivialité menées sur Canada.ca</a:t>
            </a:r>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2CD6BE97-8B67-3A23-6729-53DCCFF6E9AC}"/>
              </a:ext>
            </a:extLst>
          </p:cNvPr>
          <p:cNvSpPr>
            <a:spLocks noGrp="1"/>
          </p:cNvSpPr>
          <p:nvPr>
            <p:ph type="sldNum" sz="quarter" idx="12"/>
            <p:custDataLst>
              <p:tags r:id="rId2"/>
            </p:custDataLst>
          </p:nvPr>
        </p:nvSpPr>
        <p:spPr/>
        <p:txBody>
          <a:bodyPr/>
          <a:lstStyle/>
          <a:p>
            <a:fld id="{31CF29F3-B956-D24C-B218-E32E7C9430E3}" type="slidenum">
              <a:rPr lang="en-US" smtClean="0"/>
              <a:pPr/>
              <a:t>27</a:t>
            </a:fld>
            <a:endParaRPr lang="en-US"/>
          </a:p>
        </p:txBody>
      </p:sp>
      <p:sp>
        <p:nvSpPr>
          <p:cNvPr id="2" name="Title 1">
            <a:extLst>
              <a:ext uri="{FF2B5EF4-FFF2-40B4-BE49-F238E27FC236}">
                <a16:creationId xmlns:a16="http://schemas.microsoft.com/office/drawing/2014/main" id="{EB00A3ED-7562-A736-F804-4AA472E575AD}"/>
              </a:ext>
            </a:extLst>
          </p:cNvPr>
          <p:cNvSpPr>
            <a:spLocks noGrp="1"/>
          </p:cNvSpPr>
          <p:nvPr>
            <p:ph type="title"/>
            <p:custDataLst>
              <p:tags r:id="rId3"/>
            </p:custDataLst>
          </p:nvPr>
        </p:nvSpPr>
        <p:spPr/>
        <p:txBody>
          <a:bodyPr/>
          <a:lstStyle/>
          <a:p>
            <a:r>
              <a:rPr lang="fr-CA" sz="4000"/>
              <a:t>Ressources supplémentaires</a:t>
            </a:r>
          </a:p>
        </p:txBody>
      </p:sp>
    </p:spTree>
    <p:extLst>
      <p:ext uri="{BB962C8B-B14F-4D97-AF65-F5344CB8AC3E}">
        <p14:creationId xmlns:p14="http://schemas.microsoft.com/office/powerpoint/2010/main" val="391920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F4DC1-E982-0E6E-BF55-2C7C00F9A2D1}"/>
              </a:ext>
            </a:extLst>
          </p:cNvPr>
          <p:cNvSpPr>
            <a:spLocks noGrp="1"/>
          </p:cNvSpPr>
          <p:nvPr>
            <p:ph idx="1"/>
            <p:custDataLst>
              <p:tags r:id="rId1"/>
            </p:custDataLst>
          </p:nvPr>
        </p:nvSpPr>
        <p:spPr>
          <a:xfrm>
            <a:off x="838200" y="1172818"/>
            <a:ext cx="4943764" cy="4903498"/>
          </a:xfrm>
        </p:spPr>
        <p:txBody>
          <a:bodyPr vert="horz" lIns="0" tIns="45720" rIns="0" bIns="45720" numCol="1"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Environnement et Changement climatique Canada</a:t>
            </a:r>
          </a:p>
          <a:p>
            <a:pPr marL="685800" lvl="1" indent="-228600">
              <a:lnSpc>
                <a:spcPct val="10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Service canadien de la faune </a:t>
            </a:r>
          </a:p>
          <a:p>
            <a:pPr marL="685800" lvl="1" indent="-228600">
              <a:lnSpc>
                <a:spcPct val="10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Section de la politique sur les produits, Division des produits</a:t>
            </a:r>
          </a:p>
          <a:p>
            <a:pPr marL="685800" lvl="1" indent="-228600">
              <a:lnSpc>
                <a:spcPct val="10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Division des plastiques et des déchets marins</a:t>
            </a:r>
          </a:p>
          <a:p>
            <a:pPr marL="685800" lvl="1" indent="-228600">
              <a:lnSpc>
                <a:spcPct val="10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Équipe de recherche sur le marketing et l’opinion publique </a:t>
            </a:r>
          </a:p>
          <a:p>
            <a:pPr marL="228600" indent="-228600">
              <a:lnSpc>
                <a:spcPct val="90000"/>
              </a:lnSpc>
              <a:buFont typeface="Arial" panose="020B0604020202020204" pitchFamily="34" charset="0"/>
              <a:buChar char="•"/>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Ressources naturelles Canada</a:t>
            </a:r>
          </a:p>
          <a:p>
            <a:pPr marL="685800" lvl="1" indent="-228600">
              <a:lnSpc>
                <a:spcPct val="9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Étiquetage de l’énergie et de l’adaptation des maisons (</a:t>
            </a:r>
            <a:r>
              <a:rPr kumimoji="0" lang="fr-CA" sz="1200" b="0"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EEAM</a:t>
            </a: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Office de l’efficacité énergétique </a:t>
            </a:r>
          </a:p>
          <a:p>
            <a:pPr marL="685800" lvl="1" indent="-228600">
              <a:lnSpc>
                <a:spcPct val="9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Politiques, innovation et expérimentation (PIE), Office de l’efficacité énergétique</a:t>
            </a:r>
          </a:p>
          <a:p>
            <a:pPr marL="685800" lvl="1" indent="-228600">
              <a:lnSpc>
                <a:spcPct val="9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Division des politiques, de la planification et des opérations, Service canadien des forêts  </a:t>
            </a:r>
          </a:p>
          <a:p>
            <a:pPr marL="685800" lvl="1" indent="-228600">
              <a:lnSpc>
                <a:spcPct val="90000"/>
              </a:lnSpc>
              <a:spcBef>
                <a:spcPts val="0"/>
              </a:spcBef>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Transport routier; Secteur des carburants </a:t>
            </a:r>
          </a:p>
          <a:p>
            <a:pPr marL="228600" indent="-228600">
              <a:lnSpc>
                <a:spcPct val="90000"/>
              </a:lnSpc>
              <a:buFont typeface="Arial" panose="020B0604020202020204" pitchFamily="34" charset="0"/>
              <a:buChar char="•"/>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Agriculture et Agroalimentaire du Canada</a:t>
            </a:r>
          </a:p>
          <a:p>
            <a:pPr marL="685800" lvl="1" indent="-228600">
              <a:lnSpc>
                <a:spcPct val="90000"/>
              </a:lnSpc>
              <a:buFont typeface="Arial" panose="020B0604020202020204" pitchFamily="34" charset="0"/>
              <a:buChar char="•"/>
              <a:defRPr/>
            </a:pPr>
            <a:r>
              <a:rPr kumimoji="0" lang="fr-CA"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Direction des politiques de développement durable</a:t>
            </a:r>
          </a:p>
          <a:p>
            <a:pPr marL="228600" indent="-228600">
              <a:lnSpc>
                <a:spcPct val="100000"/>
              </a:lnSpc>
              <a:buFont typeface="Arial" panose="020B0604020202020204" pitchFamily="34" charset="0"/>
              <a:buChar char="•"/>
              <a:defRPr/>
            </a:pPr>
            <a:r>
              <a:rPr lang="fr-CA" sz="1800" dirty="0">
                <a:solidFill>
                  <a:prstClr val="black"/>
                </a:solidFill>
                <a:latin typeface="Arial"/>
                <a:ea typeface="+mn-ea"/>
                <a:cs typeface="Arial"/>
              </a:rPr>
              <a:t>Agence des services frontaliers du Canada</a:t>
            </a:r>
          </a:p>
          <a:p>
            <a:pPr marL="685800" lvl="1" indent="-228600">
              <a:lnSpc>
                <a:spcPct val="100000"/>
              </a:lnSpc>
              <a:spcBef>
                <a:spcPts val="0"/>
              </a:spcBef>
              <a:buFont typeface="Arial" panose="020B0604020202020204" pitchFamily="34" charset="0"/>
              <a:buChar char="•"/>
              <a:defRPr/>
            </a:pPr>
            <a:r>
              <a:rPr lang="fr-CA" dirty="0">
                <a:solidFill>
                  <a:prstClr val="black"/>
                </a:solidFill>
                <a:latin typeface="Arial"/>
                <a:ea typeface="+mn-ea"/>
                <a:cs typeface="Arial"/>
              </a:rPr>
              <a:t>Direction générale des politiques stratégiques </a:t>
            </a:r>
          </a:p>
          <a:p>
            <a:pPr marL="228600" indent="-228600">
              <a:lnSpc>
                <a:spcPct val="100000"/>
              </a:lnSpc>
              <a:buFont typeface="Arial" panose="020B0604020202020204" pitchFamily="34" charset="0"/>
              <a:buChar char="•"/>
              <a:defRPr/>
            </a:pPr>
            <a:r>
              <a:rPr lang="fr-CA" sz="1600" dirty="0">
                <a:solidFill>
                  <a:prstClr val="black"/>
                </a:solidFill>
                <a:latin typeface="Arial"/>
                <a:ea typeface="+mn-ea"/>
                <a:cs typeface="Arial"/>
              </a:rPr>
              <a:t>Bureau du secrétaire du gouverneur général</a:t>
            </a:r>
          </a:p>
          <a:p>
            <a:pPr marL="685800" lvl="1" indent="-228600">
              <a:lnSpc>
                <a:spcPct val="100000"/>
              </a:lnSpc>
              <a:spcBef>
                <a:spcPts val="0"/>
              </a:spcBef>
              <a:buFont typeface="Arial" panose="020B0604020202020204" pitchFamily="34" charset="0"/>
              <a:buChar char="•"/>
              <a:defRPr/>
            </a:pPr>
            <a:endParaRPr lang="en-US" dirty="0">
              <a:solidFill>
                <a:prstClr val="black"/>
              </a:solidFill>
              <a:latin typeface="Arial"/>
              <a:ea typeface="+mn-ea"/>
              <a:cs typeface="Arial"/>
            </a:endParaRPr>
          </a:p>
        </p:txBody>
      </p:sp>
      <p:sp>
        <p:nvSpPr>
          <p:cNvPr id="3" name="Slide Number Placeholder 2">
            <a:extLst>
              <a:ext uri="{FF2B5EF4-FFF2-40B4-BE49-F238E27FC236}">
                <a16:creationId xmlns:a16="http://schemas.microsoft.com/office/drawing/2014/main" id="{1FBCE49A-45C2-C4D4-23ED-56B5F3F37D17}"/>
              </a:ext>
            </a:extLst>
          </p:cNvPr>
          <p:cNvSpPr>
            <a:spLocks noGrp="1"/>
          </p:cNvSpPr>
          <p:nvPr>
            <p:ph type="sldNum" sz="quarter" idx="12"/>
            <p:custDataLst>
              <p:tags r:id="rId2"/>
            </p:custDataLst>
          </p:nvPr>
        </p:nvSpPr>
        <p:spPr/>
        <p:txBody>
          <a:bodyPr/>
          <a:lstStyle/>
          <a:p>
            <a:fld id="{31CF29F3-B956-D24C-B218-E32E7C9430E3}" type="slidenum">
              <a:rPr lang="en-US" smtClean="0"/>
              <a:t>3</a:t>
            </a:fld>
            <a:endParaRPr lang="en-US"/>
          </a:p>
        </p:txBody>
      </p:sp>
      <p:sp>
        <p:nvSpPr>
          <p:cNvPr id="5" name="Title 4">
            <a:extLst>
              <a:ext uri="{FF2B5EF4-FFF2-40B4-BE49-F238E27FC236}">
                <a16:creationId xmlns:a16="http://schemas.microsoft.com/office/drawing/2014/main" id="{2905BE6F-B759-887E-8CC7-1D01DA6A433B}"/>
              </a:ext>
            </a:extLst>
          </p:cNvPr>
          <p:cNvSpPr>
            <a:spLocks noGrp="1"/>
          </p:cNvSpPr>
          <p:nvPr>
            <p:ph type="title"/>
            <p:custDataLst>
              <p:tags r:id="rId3"/>
            </p:custDataLst>
          </p:nvPr>
        </p:nvSpPr>
        <p:spPr>
          <a:xfrm>
            <a:off x="838200" y="365126"/>
            <a:ext cx="11261436" cy="807692"/>
          </a:xfrm>
        </p:spPr>
        <p:txBody>
          <a:bodyPr/>
          <a:lstStyle/>
          <a:p>
            <a:r>
              <a:rPr lang="fr-CA" sz="3000" dirty="0">
                <a:latin typeface="Montserrat"/>
              </a:rPr>
              <a:t>À propos de nous : nos partenaires et collaborateurs </a:t>
            </a:r>
          </a:p>
        </p:txBody>
      </p:sp>
      <p:sp>
        <p:nvSpPr>
          <p:cNvPr id="16" name="Content Placeholder 5">
            <a:extLst>
              <a:ext uri="{FF2B5EF4-FFF2-40B4-BE49-F238E27FC236}">
                <a16:creationId xmlns:a16="http://schemas.microsoft.com/office/drawing/2014/main" id="{C93DA0AD-381E-F455-7586-3E99D6BEBFF9}"/>
              </a:ext>
            </a:extLst>
          </p:cNvPr>
          <p:cNvSpPr txBox="1">
            <a:spLocks/>
          </p:cNvSpPr>
          <p:nvPr>
            <p:custDataLst>
              <p:tags r:id="rId4"/>
            </p:custDataLst>
          </p:nvPr>
        </p:nvSpPr>
        <p:spPr>
          <a:xfrm>
            <a:off x="6994528" y="1172818"/>
            <a:ext cx="4359272" cy="4903498"/>
          </a:xfrm>
          <a:prstGeom prst="rect">
            <a:avLst/>
          </a:prstGeom>
        </p:spPr>
        <p:txBody>
          <a:bodyPr vert="horz" lIns="0" tIns="45720" rIns="0" bIns="45720" numCol="1"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90000"/>
              </a:lnSpc>
              <a:buFont typeface="Arial" panose="020B0604020202020204" pitchFamily="34" charset="0"/>
              <a:buChar char="•"/>
              <a:defRPr/>
            </a:pPr>
            <a:r>
              <a:rPr lang="fr-CA" sz="1600" dirty="0">
                <a:solidFill>
                  <a:prstClr val="black"/>
                </a:solidFill>
                <a:latin typeface="Arial" panose="020B0604020202020204" pitchFamily="34" charset="0"/>
                <a:ea typeface="+mn-ea"/>
                <a:cs typeface="Arial" panose="020B0604020202020204" pitchFamily="34" charset="0"/>
              </a:rPr>
              <a:t>Agence de la santé publique du Canada</a:t>
            </a:r>
          </a:p>
          <a:p>
            <a:pPr marL="685800" lvl="1" indent="-228600">
              <a:lnSpc>
                <a:spcPct val="100000"/>
              </a:lnSpc>
              <a:spcBef>
                <a:spcPts val="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Bureau des sciences du comportement</a:t>
            </a:r>
          </a:p>
          <a:p>
            <a:pPr marL="685800" lvl="1" indent="-228600">
              <a:lnSpc>
                <a:spcPct val="100000"/>
              </a:lnSpc>
              <a:spcBef>
                <a:spcPts val="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Division de l’orientation des mesures de santé publique</a:t>
            </a:r>
          </a:p>
          <a:p>
            <a:pPr marL="685800" lvl="1" indent="-228600">
              <a:lnSpc>
                <a:spcPct val="100000"/>
              </a:lnSpc>
              <a:spcBef>
                <a:spcPts val="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Division de la promotion de la santé mentale et du bien-être, Équipe de promotion de la santé mentale</a:t>
            </a:r>
          </a:p>
          <a:p>
            <a:pPr marL="685800" lvl="1" indent="-228600">
              <a:lnSpc>
                <a:spcPct val="100000"/>
              </a:lnSpc>
              <a:spcBef>
                <a:spcPts val="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Équipe de mise en œuvre du Programme de maladies infectieuses et de changements climatiques</a:t>
            </a:r>
          </a:p>
          <a:p>
            <a:pPr marL="685800" lvl="1" indent="-228600">
              <a:lnSpc>
                <a:spcPct val="100000"/>
              </a:lnSpc>
              <a:spcBef>
                <a:spcPts val="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Équipe de la confiance publique</a:t>
            </a:r>
          </a:p>
          <a:p>
            <a:pPr marL="685800" lvl="1" indent="-228600">
              <a:lnSpc>
                <a:spcPct val="100000"/>
              </a:lnSpc>
              <a:spcBef>
                <a:spcPts val="0"/>
              </a:spcBef>
              <a:buFont typeface="Arial" panose="020B0604020202020204" pitchFamily="34" charset="0"/>
              <a:buChar char="•"/>
              <a:defRPr/>
            </a:pPr>
            <a:r>
              <a:rPr lang="fr-CA" sz="1200" dirty="0">
                <a:solidFill>
                  <a:prstClr val="black"/>
                </a:solidFill>
                <a:latin typeface="Arial" panose="020B0604020202020204" pitchFamily="34" charset="0"/>
                <a:ea typeface="+mn-ea"/>
                <a:cs typeface="Arial" panose="020B0604020202020204" pitchFamily="34" charset="0"/>
              </a:rPr>
              <a:t>Groupe de travail sur la résistance aux antimicrobiens</a:t>
            </a:r>
          </a:p>
          <a:p>
            <a:pPr marL="228600" indent="-228600">
              <a:lnSpc>
                <a:spcPct val="100000"/>
              </a:lnSpc>
              <a:buFont typeface="Arial" panose="020B0604020202020204" pitchFamily="34" charset="0"/>
              <a:buChar char="•"/>
              <a:defRPr/>
            </a:pPr>
            <a:r>
              <a:rPr lang="fr-CA" sz="1800" dirty="0">
                <a:solidFill>
                  <a:prstClr val="black"/>
                </a:solidFill>
                <a:latin typeface="Arial"/>
                <a:ea typeface="+mn-ea"/>
                <a:cs typeface="Arial"/>
              </a:rPr>
              <a:t>Santé Canada </a:t>
            </a:r>
          </a:p>
          <a:p>
            <a:pPr marL="685800" lvl="1" indent="-228600">
              <a:lnSpc>
                <a:spcPct val="100000"/>
              </a:lnSpc>
              <a:buFont typeface="Arial" panose="020B0604020202020204" pitchFamily="34" charset="0"/>
              <a:buChar char="•"/>
              <a:defRPr/>
            </a:pPr>
            <a:r>
              <a:rPr lang="fr-CA" sz="1600" dirty="0">
                <a:solidFill>
                  <a:prstClr val="black"/>
                </a:solidFill>
                <a:latin typeface="Arial"/>
                <a:ea typeface="+mn-ea"/>
                <a:cs typeface="Arial"/>
              </a:rPr>
              <a:t>Direction de la lutte contre le tabagisme</a:t>
            </a:r>
          </a:p>
          <a:p>
            <a:pPr marL="685800" lvl="1" indent="-228600">
              <a:lnSpc>
                <a:spcPct val="100000"/>
              </a:lnSpc>
              <a:buFont typeface="Arial" panose="020B0604020202020204" pitchFamily="34" charset="0"/>
              <a:buChar char="•"/>
              <a:defRPr/>
            </a:pPr>
            <a:r>
              <a:rPr lang="fr-CA" sz="1600" dirty="0">
                <a:solidFill>
                  <a:prstClr val="black"/>
                </a:solidFill>
                <a:latin typeface="Arial"/>
                <a:ea typeface="+mn-ea"/>
                <a:cs typeface="Arial"/>
              </a:rPr>
              <a:t>Direction générale des substances contrôlées et du cannabis</a:t>
            </a:r>
          </a:p>
          <a:p>
            <a:pPr marL="228600" indent="-228600">
              <a:lnSpc>
                <a:spcPct val="100000"/>
              </a:lnSpc>
              <a:buFont typeface="Arial" panose="020B0604020202020204" pitchFamily="34" charset="0"/>
              <a:buChar char="•"/>
              <a:defRPr/>
            </a:pPr>
            <a:r>
              <a:rPr lang="fr-CA" sz="1800" dirty="0">
                <a:solidFill>
                  <a:prstClr val="black"/>
                </a:solidFill>
                <a:latin typeface="Arial"/>
                <a:ea typeface="+mn-ea"/>
                <a:cs typeface="Arial"/>
              </a:rPr>
              <a:t>Immigration, Réfugiés et Citoyenneté Canada</a:t>
            </a:r>
          </a:p>
          <a:p>
            <a:pPr marL="685800" lvl="1" indent="-228600">
              <a:lnSpc>
                <a:spcPct val="100000"/>
              </a:lnSpc>
              <a:spcBef>
                <a:spcPts val="0"/>
              </a:spcBef>
              <a:buFont typeface="Arial" panose="020B0604020202020204" pitchFamily="34" charset="0"/>
              <a:buChar char="•"/>
              <a:defRPr/>
            </a:pPr>
            <a:r>
              <a:rPr lang="fr-CA" dirty="0">
                <a:solidFill>
                  <a:prstClr val="black"/>
                </a:solidFill>
                <a:latin typeface="Arial"/>
                <a:ea typeface="+mn-ea"/>
                <a:cs typeface="Arial"/>
              </a:rPr>
              <a:t>Direction générale des politiques de l’établissement et de l’intégration</a:t>
            </a:r>
          </a:p>
        </p:txBody>
      </p:sp>
    </p:spTree>
    <p:extLst>
      <p:ext uri="{BB962C8B-B14F-4D97-AF65-F5344CB8AC3E}">
        <p14:creationId xmlns:p14="http://schemas.microsoft.com/office/powerpoint/2010/main" val="273782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5D052-5F35-75A3-CEA2-F9001B21C649}"/>
              </a:ext>
            </a:extLst>
          </p:cNvPr>
          <p:cNvSpPr>
            <a:spLocks noGrp="1"/>
          </p:cNvSpPr>
          <p:nvPr>
            <p:ph type="title"/>
            <p:custDataLst>
              <p:tags r:id="rId1"/>
            </p:custDataLst>
          </p:nvPr>
        </p:nvSpPr>
        <p:spPr/>
        <p:txBody>
          <a:bodyPr/>
          <a:lstStyle/>
          <a:p>
            <a:r>
              <a:rPr lang="fr-CA" sz="3600"/>
              <a:t>Aperçu</a:t>
            </a:r>
          </a:p>
        </p:txBody>
      </p:sp>
      <p:sp>
        <p:nvSpPr>
          <p:cNvPr id="3" name="Slide Number Placeholder 2">
            <a:extLst>
              <a:ext uri="{FF2B5EF4-FFF2-40B4-BE49-F238E27FC236}">
                <a16:creationId xmlns:a16="http://schemas.microsoft.com/office/drawing/2014/main" id="{E2A80422-C1B9-F6BD-BC85-B85F0D745F52}"/>
              </a:ext>
            </a:extLst>
          </p:cNvPr>
          <p:cNvSpPr>
            <a:spLocks noGrp="1"/>
          </p:cNvSpPr>
          <p:nvPr>
            <p:ph type="sldNum" sz="quarter" idx="12"/>
            <p:custDataLst>
              <p:tags r:id="rId2"/>
            </p:custDataLst>
          </p:nvPr>
        </p:nvSpPr>
        <p:spPr/>
        <p:txBody>
          <a:bodyPr/>
          <a:lstStyle/>
          <a:p>
            <a:fld id="{31CF29F3-B956-D24C-B218-E32E7C9430E3}" type="slidenum">
              <a:rPr lang="en-US" smtClean="0"/>
              <a:pPr/>
              <a:t>4</a:t>
            </a:fld>
            <a:endParaRPr lang="en-US"/>
          </a:p>
        </p:txBody>
      </p:sp>
      <p:graphicFrame>
        <p:nvGraphicFramePr>
          <p:cNvPr id="5" name="Table 5">
            <a:extLst>
              <a:ext uri="{FF2B5EF4-FFF2-40B4-BE49-F238E27FC236}">
                <a16:creationId xmlns:a16="http://schemas.microsoft.com/office/drawing/2014/main" id="{AAE7CF52-7058-B163-BB57-6F35517981D0}"/>
              </a:ext>
            </a:extLst>
          </p:cNvPr>
          <p:cNvGraphicFramePr>
            <a:graphicFrameLocks noGrp="1"/>
          </p:cNvGraphicFramePr>
          <p:nvPr>
            <p:custDataLst>
              <p:tags r:id="rId3"/>
            </p:custDataLst>
            <p:extLst>
              <p:ext uri="{D42A27DB-BD31-4B8C-83A1-F6EECF244321}">
                <p14:modId xmlns:p14="http://schemas.microsoft.com/office/powerpoint/2010/main" val="2548067823"/>
              </p:ext>
            </p:extLst>
          </p:nvPr>
        </p:nvGraphicFramePr>
        <p:xfrm>
          <a:off x="838201" y="1520916"/>
          <a:ext cx="6148588" cy="4238400"/>
        </p:xfrm>
        <a:graphic>
          <a:graphicData uri="http://schemas.openxmlformats.org/drawingml/2006/table">
            <a:tbl>
              <a:tblPr firstRow="1" firstCol="1">
                <a:tableStyleId>{2D5ABB26-0587-4C30-8999-92F81FD0307C}</a:tableStyleId>
              </a:tblPr>
              <a:tblGrid>
                <a:gridCol w="912608">
                  <a:extLst>
                    <a:ext uri="{9D8B030D-6E8A-4147-A177-3AD203B41FA5}">
                      <a16:colId xmlns:a16="http://schemas.microsoft.com/office/drawing/2014/main" val="1303731597"/>
                    </a:ext>
                  </a:extLst>
                </a:gridCol>
                <a:gridCol w="5235980">
                  <a:extLst>
                    <a:ext uri="{9D8B030D-6E8A-4147-A177-3AD203B41FA5}">
                      <a16:colId xmlns:a16="http://schemas.microsoft.com/office/drawing/2014/main" val="3753923064"/>
                    </a:ext>
                  </a:extLst>
                </a:gridCol>
              </a:tblGrid>
              <a:tr h="0">
                <a:tc>
                  <a:txBody>
                    <a:bodyPr/>
                    <a:lstStyle/>
                    <a:p>
                      <a:r>
                        <a:rPr lang="fr-CA" sz="3200" b="1">
                          <a:solidFill>
                            <a:schemeClr val="bg1"/>
                          </a:solidFill>
                          <a:latin typeface="Roboto" panose="02000000000000000000" pitchFamily="2" charset="0"/>
                          <a:ea typeface="Roboto" panose="02000000000000000000" pitchFamily="2" charset="0"/>
                        </a:rPr>
                        <a:t>1</a:t>
                      </a:r>
                    </a:p>
                  </a:txBody>
                  <a:tcPr marL="0" marR="0" marT="180000" marB="180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b="1">
                          <a:solidFill>
                            <a:schemeClr val="bg1"/>
                          </a:solidFill>
                          <a:latin typeface="Roboto" panose="02000000000000000000" pitchFamily="2" charset="0"/>
                          <a:ea typeface="Roboto" panose="02000000000000000000" pitchFamily="2" charset="0"/>
                        </a:rPr>
                        <a:t>Introduction au test A/B</a:t>
                      </a:r>
                    </a:p>
                  </a:txBody>
                  <a:tcPr marL="180000" marR="0" marT="180000" marB="180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453"/>
                  </a:ext>
                </a:extLst>
              </a:tr>
              <a:tr h="0">
                <a:tc>
                  <a:txBody>
                    <a:bodyPr/>
                    <a:lstStyle/>
                    <a:p>
                      <a:r>
                        <a:rPr lang="fr-CA" sz="3200" b="1">
                          <a:solidFill>
                            <a:schemeClr val="bg1"/>
                          </a:solidFill>
                          <a:latin typeface="Roboto" panose="02000000000000000000" pitchFamily="2" charset="0"/>
                          <a:ea typeface="Roboto" panose="02000000000000000000" pitchFamily="2" charset="0"/>
                        </a:rPr>
                        <a:t>2</a:t>
                      </a:r>
                    </a:p>
                  </a:txBody>
                  <a:tcPr marL="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b="1">
                          <a:solidFill>
                            <a:schemeClr val="bg1"/>
                          </a:solidFill>
                          <a:latin typeface="Roboto" panose="02000000000000000000" pitchFamily="2" charset="0"/>
                          <a:ea typeface="Roboto" panose="02000000000000000000" pitchFamily="2" charset="0"/>
                        </a:rPr>
                        <a:t>Avant de commencer</a:t>
                      </a:r>
                    </a:p>
                  </a:txBody>
                  <a:tcPr marL="18000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5995939"/>
                  </a:ext>
                </a:extLst>
              </a:tr>
              <a:tr h="0">
                <a:tc>
                  <a:txBody>
                    <a:bodyPr/>
                    <a:lstStyle/>
                    <a:p>
                      <a:r>
                        <a:rPr lang="fr-CA" sz="3200" b="1">
                          <a:solidFill>
                            <a:schemeClr val="bg1"/>
                          </a:solidFill>
                          <a:latin typeface="Roboto" panose="02000000000000000000" pitchFamily="2" charset="0"/>
                          <a:ea typeface="Roboto" panose="02000000000000000000" pitchFamily="2" charset="0"/>
                        </a:rPr>
                        <a:t>3</a:t>
                      </a:r>
                    </a:p>
                  </a:txBody>
                  <a:tcPr marL="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b="1" dirty="0">
                          <a:solidFill>
                            <a:schemeClr val="bg1"/>
                          </a:solidFill>
                          <a:latin typeface="Roboto" panose="02000000000000000000" pitchFamily="2" charset="0"/>
                          <a:ea typeface="Roboto" panose="02000000000000000000" pitchFamily="2" charset="0"/>
                        </a:rPr>
                        <a:t>Planifier votre expérience</a:t>
                      </a:r>
                    </a:p>
                  </a:txBody>
                  <a:tcPr marL="18000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6478835"/>
                  </a:ext>
                </a:extLst>
              </a:tr>
              <a:tr h="0">
                <a:tc>
                  <a:txBody>
                    <a:bodyPr/>
                    <a:lstStyle/>
                    <a:p>
                      <a:r>
                        <a:rPr lang="fr-CA" sz="3200" b="1">
                          <a:solidFill>
                            <a:schemeClr val="bg1"/>
                          </a:solidFill>
                          <a:latin typeface="Roboto" panose="02000000000000000000" pitchFamily="2" charset="0"/>
                          <a:ea typeface="Roboto" panose="02000000000000000000" pitchFamily="2" charset="0"/>
                        </a:rPr>
                        <a:t>4</a:t>
                      </a:r>
                    </a:p>
                  </a:txBody>
                  <a:tcPr marL="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b="1">
                          <a:solidFill>
                            <a:schemeClr val="bg1"/>
                          </a:solidFill>
                          <a:latin typeface="Roboto" panose="02000000000000000000" pitchFamily="2" charset="0"/>
                          <a:ea typeface="Roboto" panose="02000000000000000000" pitchFamily="2" charset="0"/>
                        </a:rPr>
                        <a:t>Principaux points à retenir</a:t>
                      </a:r>
                    </a:p>
                  </a:txBody>
                  <a:tcPr marL="18000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618988"/>
                  </a:ext>
                </a:extLst>
              </a:tr>
              <a:tr h="0">
                <a:tc>
                  <a:txBody>
                    <a:bodyPr/>
                    <a:lstStyle/>
                    <a:p>
                      <a:r>
                        <a:rPr lang="fr-CA" sz="3200" b="1">
                          <a:solidFill>
                            <a:schemeClr val="bg1"/>
                          </a:solidFill>
                          <a:latin typeface="Roboto" panose="02000000000000000000" pitchFamily="2" charset="0"/>
                          <a:ea typeface="Roboto" panose="02000000000000000000" pitchFamily="2" charset="0"/>
                        </a:rPr>
                        <a:t>5</a:t>
                      </a:r>
                    </a:p>
                  </a:txBody>
                  <a:tcPr marL="0" marR="0" marT="180000" marB="180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fr-CA" b="1" dirty="0">
                          <a:solidFill>
                            <a:schemeClr val="bg1"/>
                          </a:solidFill>
                          <a:latin typeface="Roboto" panose="02000000000000000000" pitchFamily="2" charset="0"/>
                          <a:ea typeface="Roboto" panose="02000000000000000000" pitchFamily="2" charset="0"/>
                        </a:rPr>
                        <a:t>Ressources supplémentaires</a:t>
                      </a:r>
                    </a:p>
                  </a:txBody>
                  <a:tcPr marL="180000" marR="0" marT="180000" marB="180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34529008"/>
                  </a:ext>
                </a:extLst>
              </a:tr>
            </a:tbl>
          </a:graphicData>
        </a:graphic>
      </p:graphicFrame>
    </p:spTree>
    <p:extLst>
      <p:ext uri="{BB962C8B-B14F-4D97-AF65-F5344CB8AC3E}">
        <p14:creationId xmlns:p14="http://schemas.microsoft.com/office/powerpoint/2010/main" val="44877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B1BAE-655A-BCAF-1891-4452652D3039}"/>
              </a:ext>
            </a:extLst>
          </p:cNvPr>
          <p:cNvSpPr>
            <a:spLocks noGrp="1"/>
          </p:cNvSpPr>
          <p:nvPr>
            <p:ph type="title"/>
            <p:custDataLst>
              <p:tags r:id="rId1"/>
            </p:custDataLst>
          </p:nvPr>
        </p:nvSpPr>
        <p:spPr/>
        <p:txBody>
          <a:bodyPr/>
          <a:lstStyle/>
          <a:p>
            <a:r>
              <a:rPr lang="fr-CA"/>
              <a:t>Introduction au test A/B</a:t>
            </a:r>
          </a:p>
        </p:txBody>
      </p:sp>
      <p:sp>
        <p:nvSpPr>
          <p:cNvPr id="3" name="Slide Number Placeholder 2">
            <a:extLst>
              <a:ext uri="{FF2B5EF4-FFF2-40B4-BE49-F238E27FC236}">
                <a16:creationId xmlns:a16="http://schemas.microsoft.com/office/drawing/2014/main" id="{72E4BB4C-7B02-2B86-5C48-5B535E5AD295}"/>
              </a:ext>
            </a:extLst>
          </p:cNvPr>
          <p:cNvSpPr>
            <a:spLocks noGrp="1"/>
          </p:cNvSpPr>
          <p:nvPr>
            <p:ph type="sldNum" sz="quarter" idx="12"/>
            <p:custDataLst>
              <p:tags r:id="rId2"/>
            </p:custDataLst>
          </p:nvPr>
        </p:nvSpPr>
        <p:spPr/>
        <p:txBody>
          <a:bodyPr/>
          <a:lstStyle/>
          <a:p>
            <a:fld id="{31CF29F3-B956-D24C-B218-E32E7C9430E3}" type="slidenum">
              <a:rPr lang="en-US" smtClean="0"/>
              <a:t>5</a:t>
            </a:fld>
            <a:endParaRPr lang="en-US"/>
          </a:p>
        </p:txBody>
      </p:sp>
    </p:spTree>
    <p:extLst>
      <p:ext uri="{BB962C8B-B14F-4D97-AF65-F5344CB8AC3E}">
        <p14:creationId xmlns:p14="http://schemas.microsoft.com/office/powerpoint/2010/main" val="142967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F4DC1-E982-0E6E-BF55-2C7C00F9A2D1}"/>
              </a:ext>
            </a:extLst>
          </p:cNvPr>
          <p:cNvSpPr>
            <a:spLocks noGrp="1"/>
          </p:cNvSpPr>
          <p:nvPr>
            <p:ph idx="1"/>
            <p:custDataLst>
              <p:tags r:id="rId1"/>
            </p:custDataLst>
          </p:nvPr>
        </p:nvSpPr>
        <p:spPr>
          <a:xfrm>
            <a:off x="838200" y="1282149"/>
            <a:ext cx="10081334"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Une grande partie de la conception de sites Web repose sur des principes </a:t>
            </a: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descendants</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de convivialité, de composition et d’esthétique.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L’intuition d’un concepteur en matière de convivialité peut être très utile, mais il vaut mieux utiliser des essais empiriques pour mettre à l’essai certains volets de la conception Web.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00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 </a:t>
            </a: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test A/B</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est une méthode d’essai empirique visant au moins deux versions d’un produit pour déterminer laquelle mobilise le mieux les utilisateurs.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Vous pouvez mettre à l’essai n’importe quel élément d’une page, y compris la conception, la mise en page, les titres/en-têtes, les images, les appels à l’action, les boutons, les liens, les menus, les formulaires,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variantes (</a:t>
            </a:r>
            <a:r>
              <a:rPr kumimoji="0" lang="fr-CA" sz="20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A ou B</a:t>
            </a:r>
            <a:r>
              <a:rPr kumimoji="0" lang="fr-CA" sz="20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sont attribuées au hasard aux sujets lorsqu’ils atteignent la page.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CA" sz="180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Les </a:t>
            </a:r>
            <a:r>
              <a:rPr kumimoji="0" lang="fr-CA" sz="18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mesures font l’objet d’un suivi</a:t>
            </a:r>
            <a:r>
              <a:rPr kumimoji="0" lang="fr-CA" sz="18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pour chaque variante et elles sont comparées de manière statistique pour déterminer laquelle offre le meilleur rendement.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CA" sz="1800" dirty="0">
              <a:solidFill>
                <a:prstClr val="black"/>
              </a:solidFill>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1FBCE49A-45C2-C4D4-23ED-56B5F3F37D17}"/>
              </a:ext>
            </a:extLst>
          </p:cNvPr>
          <p:cNvSpPr>
            <a:spLocks noGrp="1"/>
          </p:cNvSpPr>
          <p:nvPr>
            <p:ph type="sldNum" sz="quarter" idx="12"/>
            <p:custDataLst>
              <p:tags r:id="rId2"/>
            </p:custDataLst>
          </p:nvPr>
        </p:nvSpPr>
        <p:spPr/>
        <p:txBody>
          <a:bodyPr/>
          <a:lstStyle/>
          <a:p>
            <a:fld id="{31CF29F3-B956-D24C-B218-E32E7C9430E3}" type="slidenum">
              <a:rPr lang="en-US" smtClean="0"/>
              <a:t>6</a:t>
            </a:fld>
            <a:endParaRPr lang="en-US"/>
          </a:p>
        </p:txBody>
      </p:sp>
      <p:sp>
        <p:nvSpPr>
          <p:cNvPr id="5" name="Title 4">
            <a:extLst>
              <a:ext uri="{FF2B5EF4-FFF2-40B4-BE49-F238E27FC236}">
                <a16:creationId xmlns:a16="http://schemas.microsoft.com/office/drawing/2014/main" id="{2905BE6F-B759-887E-8CC7-1D01DA6A433B}"/>
              </a:ext>
            </a:extLst>
          </p:cNvPr>
          <p:cNvSpPr>
            <a:spLocks noGrp="1"/>
          </p:cNvSpPr>
          <p:nvPr>
            <p:ph type="title"/>
            <p:custDataLst>
              <p:tags r:id="rId3"/>
            </p:custDataLst>
          </p:nvPr>
        </p:nvSpPr>
        <p:spPr/>
        <p:txBody>
          <a:bodyPr/>
          <a:lstStyle/>
          <a:p>
            <a:r>
              <a:rPr lang="fr-CA" sz="4000" dirty="0"/>
              <a:t>Qu’est-ce que le test A/B?</a:t>
            </a:r>
          </a:p>
        </p:txBody>
      </p:sp>
    </p:spTree>
    <p:extLst>
      <p:ext uri="{BB962C8B-B14F-4D97-AF65-F5344CB8AC3E}">
        <p14:creationId xmlns:p14="http://schemas.microsoft.com/office/powerpoint/2010/main" val="3401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0AE7D-DD64-EA88-6616-0D2DCAF40D5D}"/>
              </a:ext>
            </a:extLst>
          </p:cNvPr>
          <p:cNvSpPr>
            <a:spLocks noGrp="1"/>
          </p:cNvSpPr>
          <p:nvPr>
            <p:ph idx="1"/>
            <p:custDataLst>
              <p:tags r:id="rId1"/>
            </p:custDataLst>
          </p:nvPr>
        </p:nvSpPr>
        <p:spPr/>
        <p:txBody>
          <a:bodyPr/>
          <a:lstStyle/>
          <a:p>
            <a:pPr marL="228600" indent="-228600">
              <a:lnSpc>
                <a:spcPct val="90000"/>
              </a:lnSpc>
              <a:buFont typeface="Arial" panose="020B0604020202020204" pitchFamily="34" charset="0"/>
              <a:buChar char="•"/>
              <a:defRPr/>
            </a:pP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Le </a:t>
            </a: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Bureau de la transformation numérique (</a:t>
            </a:r>
            <a:r>
              <a:rPr kumimoji="0" lang="fr-CA" sz="1600" b="1" i="0" u="none" strike="noStrike" cap="none" normalizeH="0" baseline="0" noProof="0" dirty="0" err="1">
                <a:ln>
                  <a:noFill/>
                </a:ln>
                <a:solidFill>
                  <a:prstClr val="black"/>
                </a:solidFill>
                <a:uLnTx/>
                <a:uFillTx/>
                <a:latin typeface="Arial" panose="020B0604020202020204" pitchFamily="34" charset="0"/>
                <a:ea typeface="+mn-ea"/>
                <a:cs typeface="Arial" panose="020B0604020202020204" pitchFamily="34" charset="0"/>
              </a:rPr>
              <a:t>BTO</a:t>
            </a:r>
            <a:r>
              <a:rPr kumimoji="0" lang="fr-CA" sz="16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r>
              <a:rPr kumimoji="0" lang="fr-CA" sz="16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fournit beaucoup de renseignements sur les normes de conception concernant Canada.ca, les améliorations continues et les expériences d’autres ministères.</a:t>
            </a:r>
          </a:p>
          <a:p>
            <a:pPr marL="685800" lvl="1" indent="-228600">
              <a:lnSpc>
                <a:spcPct val="90000"/>
              </a:lnSpc>
              <a:buFont typeface="Arial" panose="020B0604020202020204" pitchFamily="34" charset="0"/>
              <a:buChar char="•"/>
              <a:defRPr/>
            </a:pPr>
            <a:r>
              <a:rPr lang="fr-CA" dirty="0">
                <a:solidFill>
                  <a:prstClr val="black"/>
                </a:solidFill>
                <a:latin typeface="Arial" panose="020B0604020202020204" pitchFamily="34" charset="0"/>
                <a:ea typeface="+mn-ea"/>
                <a:cs typeface="Arial" panose="020B0604020202020204" pitchFamily="34" charset="0"/>
              </a:rPr>
              <a:t>Cela peut être une source précieuse d’inspiration pour votre test.</a:t>
            </a:r>
          </a:p>
          <a:p>
            <a:pPr marL="228600" indent="-228600">
              <a:lnSpc>
                <a:spcPct val="90000"/>
              </a:lnSpc>
              <a:buFont typeface="Arial" panose="020B0604020202020204" pitchFamily="34" charset="0"/>
              <a:buChar char="•"/>
              <a:defRPr/>
            </a:pPr>
            <a:endParaRPr lang="en-CA" dirty="0">
              <a:solidFill>
                <a:prstClr val="black"/>
              </a:solidFill>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r>
              <a:rPr lang="fr-CA" sz="1600" dirty="0">
                <a:solidFill>
                  <a:prstClr val="black"/>
                </a:solidFill>
                <a:latin typeface="Arial" panose="020B0604020202020204" pitchFamily="34" charset="0"/>
                <a:ea typeface="+mn-ea"/>
                <a:cs typeface="Arial" panose="020B0604020202020204" pitchFamily="34" charset="0"/>
              </a:rPr>
              <a:t>Canada.ca doit présenter des renseignements clairs et précis aux internautes.</a:t>
            </a:r>
          </a:p>
          <a:p>
            <a:pPr marL="685800" lvl="1" indent="-228600">
              <a:lnSpc>
                <a:spcPct val="90000"/>
              </a:lnSpc>
              <a:buFont typeface="Arial" panose="020B0604020202020204" pitchFamily="34" charset="0"/>
              <a:buChar char="•"/>
              <a:defRPr/>
            </a:pPr>
            <a:r>
              <a:rPr lang="fr-CA" dirty="0">
                <a:solidFill>
                  <a:prstClr val="black"/>
                </a:solidFill>
                <a:latin typeface="Arial" panose="020B0604020202020204" pitchFamily="34" charset="0"/>
                <a:ea typeface="+mn-ea"/>
                <a:cs typeface="Arial" panose="020B0604020202020204" pitchFamily="34" charset="0"/>
              </a:rPr>
              <a:t>Les modifications apportées au libellé sont plus difficiles à mettre à l’essai que les modifications apportées à la mise en page et à l’interface utilisateur, car elles exigent un degré plus élevé d’approbation et de prise en compte des facteurs éthiques.</a:t>
            </a:r>
          </a:p>
          <a:p>
            <a:pPr marL="685800" lvl="1" indent="-228600">
              <a:lnSpc>
                <a:spcPct val="90000"/>
              </a:lnSpc>
              <a:buFont typeface="Arial" panose="020B0604020202020204" pitchFamily="34" charset="0"/>
              <a:buChar char="•"/>
              <a:defRPr/>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spcBef>
                <a:spcPts val="500"/>
              </a:spcBef>
              <a:buFont typeface="Arial" panose="020B0604020202020204" pitchFamily="34" charset="0"/>
              <a:buChar char="•"/>
              <a:defRPr/>
            </a:pPr>
            <a:r>
              <a:rPr lang="fr-CA" sz="1600" dirty="0">
                <a:solidFill>
                  <a:prstClr val="black"/>
                </a:solidFill>
                <a:latin typeface="Arial" panose="020B0604020202020204" pitchFamily="34" charset="0"/>
                <a:ea typeface="+mn-ea"/>
                <a:cs typeface="Arial" panose="020B0604020202020204" pitchFamily="34" charset="0"/>
              </a:rPr>
              <a:t>Idéalement, un </a:t>
            </a:r>
            <a:r>
              <a:rPr lang="fr-CA" sz="1600" b="1" dirty="0">
                <a:solidFill>
                  <a:prstClr val="black"/>
                </a:solidFill>
                <a:latin typeface="Arial" panose="020B0604020202020204" pitchFamily="34" charset="0"/>
                <a:ea typeface="+mn-ea"/>
                <a:cs typeface="Arial" panose="020B0604020202020204" pitchFamily="34" charset="0"/>
              </a:rPr>
              <a:t>test A/B</a:t>
            </a:r>
            <a:r>
              <a:rPr lang="fr-CA" sz="1600" dirty="0">
                <a:solidFill>
                  <a:prstClr val="black"/>
                </a:solidFill>
                <a:latin typeface="Arial" panose="020B0604020202020204" pitchFamily="34" charset="0"/>
                <a:ea typeface="+mn-ea"/>
                <a:cs typeface="Arial" panose="020B0604020202020204" pitchFamily="34" charset="0"/>
              </a:rPr>
              <a:t> se concentrera sur un seul élément de la conception de la page.</a:t>
            </a:r>
          </a:p>
          <a:p>
            <a:pPr marL="685800" lvl="1" indent="-228600">
              <a:lnSpc>
                <a:spcPct val="90000"/>
              </a:lnSpc>
              <a:buFont typeface="Arial" panose="020B0604020202020204" pitchFamily="34" charset="0"/>
              <a:buChar char="•"/>
              <a:defRPr/>
            </a:pPr>
            <a:r>
              <a:rPr lang="fr-CA" dirty="0">
                <a:solidFill>
                  <a:prstClr val="black"/>
                </a:solidFill>
                <a:latin typeface="Arial" panose="020B0604020202020204" pitchFamily="34" charset="0"/>
                <a:ea typeface="+mn-ea"/>
                <a:cs typeface="Arial" panose="020B0604020202020204" pitchFamily="34" charset="0"/>
              </a:rPr>
              <a:t>Les différences concernant les résultats deviennent impossibles à attribuer lorsque plusieurs modifications sont mises à l’essai parallèlement. Cela peut créer plus de questions que de réponses.</a:t>
            </a:r>
          </a:p>
          <a:p>
            <a:pPr marL="685800" lvl="1" indent="-228600">
              <a:lnSpc>
                <a:spcPct val="90000"/>
              </a:lnSpc>
              <a:buFont typeface="Arial" panose="020B0604020202020204" pitchFamily="34" charset="0"/>
              <a:buChar char="•"/>
              <a:defRPr/>
            </a:pPr>
            <a:r>
              <a:rPr lang="fr-CA" dirty="0">
                <a:solidFill>
                  <a:prstClr val="black"/>
                </a:solidFill>
                <a:latin typeface="Arial" panose="020B0604020202020204" pitchFamily="34" charset="0"/>
                <a:ea typeface="+mn-ea"/>
                <a:cs typeface="Arial" panose="020B0604020202020204" pitchFamily="34" charset="0"/>
              </a:rPr>
              <a:t>Des tests séquentiels plus petits visant une seule modification à la fois peuvent avoir une incidence plus marquée à long terme qu’une approche dispersée.</a:t>
            </a:r>
          </a:p>
          <a:p>
            <a:pPr marL="685800" lvl="1" indent="-228600">
              <a:lnSpc>
                <a:spcPct val="90000"/>
              </a:lnSpc>
              <a:buFont typeface="Arial" panose="020B0604020202020204" pitchFamily="34" charset="0"/>
              <a:buChar char="•"/>
              <a:defRPr/>
            </a:pPr>
            <a:endParaRPr lang="en-CA" dirty="0">
              <a:solidFill>
                <a:prstClr val="black"/>
              </a:solidFill>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r>
              <a:rPr lang="fr-CA" sz="1600" dirty="0">
                <a:solidFill>
                  <a:prstClr val="black"/>
                </a:solidFill>
                <a:latin typeface="Arial" panose="020B0604020202020204" pitchFamily="34" charset="0"/>
                <a:ea typeface="+mn-ea"/>
                <a:cs typeface="Arial" panose="020B0604020202020204" pitchFamily="34" charset="0"/>
              </a:rPr>
              <a:t>Certaines pages sur </a:t>
            </a:r>
            <a:r>
              <a:rPr lang="fr-CA" sz="1600" b="1" dirty="0">
                <a:solidFill>
                  <a:prstClr val="black"/>
                </a:solidFill>
                <a:latin typeface="Arial" panose="020B0604020202020204" pitchFamily="34" charset="0"/>
                <a:ea typeface="+mn-ea"/>
                <a:cs typeface="Arial" panose="020B0604020202020204" pitchFamily="34" charset="0"/>
              </a:rPr>
              <a:t>Canada.ca</a:t>
            </a:r>
            <a:r>
              <a:rPr lang="fr-CA" sz="1600" dirty="0">
                <a:solidFill>
                  <a:prstClr val="black"/>
                </a:solidFill>
                <a:latin typeface="Arial" panose="020B0604020202020204" pitchFamily="34" charset="0"/>
                <a:ea typeface="+mn-ea"/>
                <a:cs typeface="Arial" panose="020B0604020202020204" pitchFamily="34" charset="0"/>
              </a:rPr>
              <a:t> connaissent des variations saisonnières du trafic. Vous devez étudier ces tendances pour tenter de planifier votre test en conséquence.</a:t>
            </a:r>
          </a:p>
          <a:p>
            <a:pPr marL="685800" lvl="1" indent="-228600">
              <a:lnSpc>
                <a:spcPct val="90000"/>
              </a:lnSpc>
              <a:buFont typeface="Arial" panose="020B0604020202020204" pitchFamily="34" charset="0"/>
              <a:buChar char="•"/>
              <a:defRPr/>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endParaRPr kumimoji="0" lang="en-CA"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E39D154-EF99-DC4B-653F-6A444FF3C435}"/>
              </a:ext>
            </a:extLst>
          </p:cNvPr>
          <p:cNvSpPr>
            <a:spLocks noGrp="1"/>
          </p:cNvSpPr>
          <p:nvPr>
            <p:ph type="sldNum" sz="quarter" idx="12"/>
            <p:custDataLst>
              <p:tags r:id="rId2"/>
            </p:custDataLst>
          </p:nvPr>
        </p:nvSpPr>
        <p:spPr/>
        <p:txBody>
          <a:bodyPr/>
          <a:lstStyle/>
          <a:p>
            <a:fld id="{31CF29F3-B956-D24C-B218-E32E7C9430E3}" type="slidenum">
              <a:rPr lang="en-US" smtClean="0"/>
              <a:t>7</a:t>
            </a:fld>
            <a:endParaRPr lang="en-US"/>
          </a:p>
        </p:txBody>
      </p:sp>
      <p:sp>
        <p:nvSpPr>
          <p:cNvPr id="4" name="Title 3">
            <a:extLst>
              <a:ext uri="{FF2B5EF4-FFF2-40B4-BE49-F238E27FC236}">
                <a16:creationId xmlns:a16="http://schemas.microsoft.com/office/drawing/2014/main" id="{D1746DC9-D0F1-9709-D277-3FD9F5F2528B}"/>
              </a:ext>
            </a:extLst>
          </p:cNvPr>
          <p:cNvSpPr>
            <a:spLocks noGrp="1"/>
          </p:cNvSpPr>
          <p:nvPr>
            <p:ph type="title"/>
            <p:custDataLst>
              <p:tags r:id="rId3"/>
            </p:custDataLst>
          </p:nvPr>
        </p:nvSpPr>
        <p:spPr/>
        <p:txBody>
          <a:bodyPr/>
          <a:lstStyle/>
          <a:p>
            <a:r>
              <a:rPr lang="fr-CA" sz="4000"/>
              <a:t>Facteurs pour un bon test A/B</a:t>
            </a:r>
          </a:p>
        </p:txBody>
      </p:sp>
      <p:sp>
        <p:nvSpPr>
          <p:cNvPr id="5" name="Text Placeholder 5">
            <a:extLst>
              <a:ext uri="{FF2B5EF4-FFF2-40B4-BE49-F238E27FC236}">
                <a16:creationId xmlns:a16="http://schemas.microsoft.com/office/drawing/2014/main" id="{1351CA75-F49A-ACC3-CBB0-53351BBC441E}"/>
              </a:ext>
            </a:extLst>
          </p:cNvPr>
          <p:cNvSpPr txBox="1">
            <a:spLocks/>
          </p:cNvSpPr>
          <p:nvPr>
            <p:custDataLst>
              <p:tags r:id="rId4"/>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https://conception.canada.ca/</a:t>
            </a:r>
          </a:p>
        </p:txBody>
      </p:sp>
    </p:spTree>
    <p:extLst>
      <p:ext uri="{BB962C8B-B14F-4D97-AF65-F5344CB8AC3E}">
        <p14:creationId xmlns:p14="http://schemas.microsoft.com/office/powerpoint/2010/main" val="360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FEB8C0B-82B3-BADE-BA1F-7EC3BD675D79}"/>
              </a:ext>
            </a:extLst>
          </p:cNvPr>
          <p:cNvSpPr/>
          <p:nvPr>
            <p:custDataLst>
              <p:tags r:id="rId1"/>
            </p:custDataLst>
          </p:nvPr>
        </p:nvSpPr>
        <p:spPr>
          <a:xfrm>
            <a:off x="6362045" y="1207488"/>
            <a:ext cx="4924307"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D56A6F6A-DA2C-D291-9057-AF186839540F}"/>
              </a:ext>
            </a:extLst>
          </p:cNvPr>
          <p:cNvSpPr/>
          <p:nvPr>
            <p:custDataLst>
              <p:tags r:id="rId2"/>
            </p:custDataLst>
          </p:nvPr>
        </p:nvSpPr>
        <p:spPr>
          <a:xfrm>
            <a:off x="838199" y="1207488"/>
            <a:ext cx="4924307"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48C9F0DF-4F0D-678F-9979-531BC075EADC}"/>
              </a:ext>
            </a:extLst>
          </p:cNvPr>
          <p:cNvSpPr>
            <a:spLocks noGrp="1"/>
          </p:cNvSpPr>
          <p:nvPr>
            <p:ph type="sldNum" sz="quarter" idx="12"/>
            <p:custDataLst>
              <p:tags r:id="rId3"/>
            </p:custDataLst>
          </p:nvPr>
        </p:nvSpPr>
        <p:spPr/>
        <p:txBody>
          <a:bodyPr/>
          <a:lstStyle/>
          <a:p>
            <a:fld id="{31CF29F3-B956-D24C-B218-E32E7C9430E3}" type="slidenum">
              <a:rPr lang="en-US" smtClean="0"/>
              <a:t>8</a:t>
            </a:fld>
            <a:endParaRPr lang="en-US"/>
          </a:p>
        </p:txBody>
      </p:sp>
      <p:sp>
        <p:nvSpPr>
          <p:cNvPr id="4" name="Title 3">
            <a:extLst>
              <a:ext uri="{FF2B5EF4-FFF2-40B4-BE49-F238E27FC236}">
                <a16:creationId xmlns:a16="http://schemas.microsoft.com/office/drawing/2014/main" id="{111E51CB-F00F-78AC-6C86-FDFB53758A18}"/>
              </a:ext>
            </a:extLst>
          </p:cNvPr>
          <p:cNvSpPr>
            <a:spLocks noGrp="1"/>
          </p:cNvSpPr>
          <p:nvPr>
            <p:ph type="title"/>
            <p:custDataLst>
              <p:tags r:id="rId4"/>
            </p:custDataLst>
          </p:nvPr>
        </p:nvSpPr>
        <p:spPr>
          <a:xfrm>
            <a:off x="838199" y="365126"/>
            <a:ext cx="11169073" cy="807692"/>
          </a:xfrm>
        </p:spPr>
        <p:txBody>
          <a:bodyPr/>
          <a:lstStyle/>
          <a:p>
            <a:r>
              <a:rPr lang="fr-CA" sz="3600" dirty="0"/>
              <a:t>Exemples de tests A/B concernant Canada.ca</a:t>
            </a:r>
          </a:p>
        </p:txBody>
      </p:sp>
      <p:pic>
        <p:nvPicPr>
          <p:cNvPr id="5" name="Picture 2">
            <a:extLst>
              <a:ext uri="{FF2B5EF4-FFF2-40B4-BE49-F238E27FC236}">
                <a16:creationId xmlns:a16="http://schemas.microsoft.com/office/drawing/2014/main" id="{FA681AC4-4BAD-3047-9C0E-AA3A015B32A9}"/>
              </a:ext>
            </a:extLst>
          </p:cNvPr>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1170148" y="1348659"/>
            <a:ext cx="4321005" cy="269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8CEEF370-70E7-F443-24D9-ED7B725170A5}"/>
              </a:ext>
            </a:extLst>
          </p:cNvPr>
          <p:cNvPicPr>
            <a:picLocks noChangeAspect="1" noChangeArrowheads="1"/>
          </p:cNvPicPr>
          <p:nvPr>
            <p:custDataLst>
              <p:tags r:id="rId6"/>
            </p:custDataLst>
          </p:nvPr>
        </p:nvPicPr>
        <p:blipFill rotWithShape="1">
          <a:blip r:embed="rId17">
            <a:extLst>
              <a:ext uri="{28A0092B-C50C-407E-A947-70E740481C1C}">
                <a14:useLocalDpi xmlns:a14="http://schemas.microsoft.com/office/drawing/2010/main" val="0"/>
              </a:ext>
            </a:extLst>
          </a:blip>
          <a:srcRect b="19449"/>
          <a:stretch/>
        </p:blipFill>
        <p:spPr bwMode="auto">
          <a:xfrm>
            <a:off x="6525392" y="1348659"/>
            <a:ext cx="4487544" cy="31325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ADD772-C0CD-A8A0-30D6-C7F2FD001556}"/>
              </a:ext>
            </a:extLst>
          </p:cNvPr>
          <p:cNvSpPr txBox="1"/>
          <p:nvPr>
            <p:custDataLst>
              <p:tags r:id="rId7"/>
            </p:custDataLst>
          </p:nvPr>
        </p:nvSpPr>
        <p:spPr>
          <a:xfrm>
            <a:off x="653029" y="4128878"/>
            <a:ext cx="5355244" cy="369332"/>
          </a:xfrm>
          <a:prstGeom prst="rect">
            <a:avLst/>
          </a:prstGeom>
          <a:noFill/>
        </p:spPr>
        <p:txBody>
          <a:bodyPr wrap="square" rtlCol="0">
            <a:spAutoFit/>
          </a:bodyPr>
          <a:lstStyle/>
          <a:p>
            <a:pPr algn="ctr"/>
            <a:r>
              <a:rPr lang="fr-CA" b="1">
                <a:latin typeface="Arial" panose="020B0604020202020204" pitchFamily="34" charset="0"/>
                <a:cs typeface="Arial" panose="020B0604020202020204" pitchFamily="34" charset="0"/>
              </a:rPr>
              <a:t>Contrôle (A)</a:t>
            </a:r>
          </a:p>
        </p:txBody>
      </p:sp>
      <p:sp>
        <p:nvSpPr>
          <p:cNvPr id="8" name="TextBox 7">
            <a:extLst>
              <a:ext uri="{FF2B5EF4-FFF2-40B4-BE49-F238E27FC236}">
                <a16:creationId xmlns:a16="http://schemas.microsoft.com/office/drawing/2014/main" id="{AC44AF5E-0760-A93C-667A-BE7BCD13BF79}"/>
              </a:ext>
            </a:extLst>
          </p:cNvPr>
          <p:cNvSpPr txBox="1"/>
          <p:nvPr>
            <p:custDataLst>
              <p:tags r:id="rId8"/>
            </p:custDataLst>
          </p:nvPr>
        </p:nvSpPr>
        <p:spPr>
          <a:xfrm>
            <a:off x="6328312" y="4128878"/>
            <a:ext cx="5355244" cy="369332"/>
          </a:xfrm>
          <a:prstGeom prst="rect">
            <a:avLst/>
          </a:prstGeom>
          <a:noFill/>
        </p:spPr>
        <p:txBody>
          <a:bodyPr wrap="square" rtlCol="0">
            <a:spAutoFit/>
          </a:bodyPr>
          <a:lstStyle/>
          <a:p>
            <a:pPr algn="ctr"/>
            <a:r>
              <a:rPr lang="fr-CA" b="1">
                <a:latin typeface="Arial" panose="020B0604020202020204" pitchFamily="34" charset="0"/>
                <a:cs typeface="Arial" panose="020B0604020202020204" pitchFamily="34" charset="0"/>
              </a:rPr>
              <a:t>Essai (B)</a:t>
            </a:r>
          </a:p>
        </p:txBody>
      </p:sp>
      <p:cxnSp>
        <p:nvCxnSpPr>
          <p:cNvPr id="9" name="Straight Arrow Connector 8">
            <a:extLst>
              <a:ext uri="{FF2B5EF4-FFF2-40B4-BE49-F238E27FC236}">
                <a16:creationId xmlns:a16="http://schemas.microsoft.com/office/drawing/2014/main" id="{C2BF9B52-28AE-C741-9CBD-9BE1DF4E5C4D}"/>
              </a:ext>
            </a:extLst>
          </p:cNvPr>
          <p:cNvCxnSpPr>
            <a:cxnSpLocks/>
            <a:stCxn id="10" idx="1"/>
          </p:cNvCxnSpPr>
          <p:nvPr>
            <p:custDataLst>
              <p:tags r:id="rId9"/>
            </p:custDataLst>
          </p:nvPr>
        </p:nvCxnSpPr>
        <p:spPr>
          <a:xfrm flipH="1">
            <a:off x="8590817" y="3122279"/>
            <a:ext cx="1118583" cy="19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502523B-ED4D-7EBE-F1E1-5833F771ED4B}"/>
              </a:ext>
            </a:extLst>
          </p:cNvPr>
          <p:cNvSpPr/>
          <p:nvPr>
            <p:custDataLst>
              <p:tags r:id="rId10"/>
            </p:custDataLst>
          </p:nvPr>
        </p:nvSpPr>
        <p:spPr>
          <a:xfrm>
            <a:off x="9709400" y="2931086"/>
            <a:ext cx="1330036" cy="382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a:t>En-têtes ajoutés à un contenu distinct</a:t>
            </a:r>
          </a:p>
        </p:txBody>
      </p:sp>
      <p:sp>
        <p:nvSpPr>
          <p:cNvPr id="11" name="Content Placeholder 2">
            <a:extLst>
              <a:ext uri="{FF2B5EF4-FFF2-40B4-BE49-F238E27FC236}">
                <a16:creationId xmlns:a16="http://schemas.microsoft.com/office/drawing/2014/main" id="{FCF6AD49-228A-3808-26B4-E1F099A4AE97}"/>
              </a:ext>
            </a:extLst>
          </p:cNvPr>
          <p:cNvSpPr>
            <a:spLocks noGrp="1"/>
          </p:cNvSpPr>
          <p:nvPr>
            <p:ph idx="1"/>
            <p:custDataLst>
              <p:tags r:id="rId11"/>
            </p:custDataLst>
          </p:nvPr>
        </p:nvSpPr>
        <p:spPr>
          <a:xfrm>
            <a:off x="846992" y="4593545"/>
            <a:ext cx="10515600" cy="1488051"/>
          </a:xfrm>
        </p:spPr>
        <p:txBody>
          <a:bodyPr>
            <a:noAutofit/>
          </a:bodyPr>
          <a:lstStyle/>
          <a:p>
            <a:pPr indent="0">
              <a:lnSpc>
                <a:spcPct val="100000"/>
              </a:lnSpc>
              <a:spcBef>
                <a:spcPts val="50"/>
              </a:spcBef>
            </a:pPr>
            <a:r>
              <a:rPr lang="fr-CA" sz="1400" b="1" dirty="0"/>
              <a:t>Institution </a:t>
            </a:r>
            <a:r>
              <a:rPr lang="fr-CA" sz="1400" dirty="0"/>
              <a:t>: Agence du revenu du Canada</a:t>
            </a:r>
          </a:p>
          <a:p>
            <a:pPr indent="0">
              <a:lnSpc>
                <a:spcPct val="100000"/>
              </a:lnSpc>
              <a:spcBef>
                <a:spcPts val="50"/>
              </a:spcBef>
            </a:pPr>
            <a:r>
              <a:rPr lang="fr-CA" sz="1400" b="1" dirty="0"/>
              <a:t>Question </a:t>
            </a:r>
            <a:r>
              <a:rPr lang="fr-CA" sz="1400" dirty="0"/>
              <a:t>: Une modification apportée à la page du formulaire T2200 peut-elle augmenter le nombre de téléchargements de fichiers?</a:t>
            </a:r>
          </a:p>
          <a:p>
            <a:pPr indent="0">
              <a:lnSpc>
                <a:spcPct val="100000"/>
              </a:lnSpc>
              <a:spcBef>
                <a:spcPts val="50"/>
              </a:spcBef>
            </a:pPr>
            <a:r>
              <a:rPr lang="fr-CA" sz="1400" b="1" dirty="0"/>
              <a:t>Résultats</a:t>
            </a:r>
            <a:r>
              <a:rPr lang="fr-CA" sz="1400" dirty="0"/>
              <a:t> :</a:t>
            </a:r>
          </a:p>
          <a:p>
            <a:pPr lvl="1" indent="0">
              <a:lnSpc>
                <a:spcPct val="100000"/>
              </a:lnSpc>
              <a:spcBef>
                <a:spcPts val="50"/>
              </a:spcBef>
            </a:pPr>
            <a:r>
              <a:rPr lang="fr-CA" sz="1200" dirty="0"/>
              <a:t>A : 14 500 visiteurs uniques, 38,5 % ont téléchargé le formulaire T2200</a:t>
            </a:r>
          </a:p>
          <a:p>
            <a:pPr lvl="1" indent="0">
              <a:lnSpc>
                <a:spcPct val="100000"/>
              </a:lnSpc>
              <a:spcBef>
                <a:spcPts val="50"/>
              </a:spcBef>
            </a:pPr>
            <a:r>
              <a:rPr lang="fr-CA" sz="1200" dirty="0"/>
              <a:t>B : 14 500 visiteurs uniques, 58,6 % ont téléchargé le formulaire T2200</a:t>
            </a:r>
          </a:p>
          <a:p>
            <a:pPr indent="0">
              <a:lnSpc>
                <a:spcPct val="100000"/>
              </a:lnSpc>
              <a:spcBef>
                <a:spcPts val="50"/>
              </a:spcBef>
            </a:pPr>
            <a:r>
              <a:rPr lang="fr-CA" sz="1400" b="1" dirty="0"/>
              <a:t>Conclusion </a:t>
            </a:r>
            <a:r>
              <a:rPr lang="fr-CA" sz="1400" dirty="0"/>
              <a:t>: La page d’essai a entraîné une mobilisation accrue. </a:t>
            </a:r>
          </a:p>
        </p:txBody>
      </p:sp>
      <p:cxnSp>
        <p:nvCxnSpPr>
          <p:cNvPr id="12" name="Straight Arrow Connector 11">
            <a:extLst>
              <a:ext uri="{FF2B5EF4-FFF2-40B4-BE49-F238E27FC236}">
                <a16:creationId xmlns:a16="http://schemas.microsoft.com/office/drawing/2014/main" id="{B0E032D6-8EED-C4FF-D0D5-325339293A01}"/>
              </a:ext>
            </a:extLst>
          </p:cNvPr>
          <p:cNvCxnSpPr>
            <a:cxnSpLocks/>
            <a:stCxn id="13" idx="1"/>
          </p:cNvCxnSpPr>
          <p:nvPr>
            <p:custDataLst>
              <p:tags r:id="rId12"/>
            </p:custDataLst>
          </p:nvPr>
        </p:nvCxnSpPr>
        <p:spPr>
          <a:xfrm flipH="1" flipV="1">
            <a:off x="8400317" y="3813745"/>
            <a:ext cx="1272363" cy="12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D4E9762-BE68-B2C9-368D-2B5D42F54E2F}"/>
              </a:ext>
            </a:extLst>
          </p:cNvPr>
          <p:cNvSpPr/>
          <p:nvPr>
            <p:custDataLst>
              <p:tags r:id="rId13"/>
            </p:custDataLst>
          </p:nvPr>
        </p:nvSpPr>
        <p:spPr>
          <a:xfrm>
            <a:off x="9672680" y="3522850"/>
            <a:ext cx="1526598" cy="6060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a:t>Versions antérieures dans une section extensible</a:t>
            </a:r>
          </a:p>
        </p:txBody>
      </p:sp>
      <p:sp>
        <p:nvSpPr>
          <p:cNvPr id="15" name="Text Placeholder 5">
            <a:extLst>
              <a:ext uri="{FF2B5EF4-FFF2-40B4-BE49-F238E27FC236}">
                <a16:creationId xmlns:a16="http://schemas.microsoft.com/office/drawing/2014/main" id="{61BC3F65-8173-B1A5-8B4D-B41AE7C6730B}"/>
              </a:ext>
            </a:extLst>
          </p:cNvPr>
          <p:cNvSpPr txBox="1">
            <a:spLocks/>
          </p:cNvSpPr>
          <p:nvPr>
            <p:custDataLst>
              <p:tags r:id="rId14"/>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18"/>
              </a:rPr>
              <a:t>https://www.gcpedia.gc.ca/wiki/CRA:_T2200_form_(2023)</a:t>
            </a:r>
          </a:p>
        </p:txBody>
      </p:sp>
    </p:spTree>
    <p:extLst>
      <p:ext uri="{BB962C8B-B14F-4D97-AF65-F5344CB8AC3E}">
        <p14:creationId xmlns:p14="http://schemas.microsoft.com/office/powerpoint/2010/main" val="275774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792F-0891-5D4B-81E8-FF22FC195850}"/>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58009F10-3BAE-831D-88A1-D8A443093C22}"/>
              </a:ext>
            </a:extLst>
          </p:cNvPr>
          <p:cNvSpPr/>
          <p:nvPr>
            <p:custDataLst>
              <p:tags r:id="rId1"/>
            </p:custDataLst>
          </p:nvPr>
        </p:nvSpPr>
        <p:spPr>
          <a:xfrm>
            <a:off x="6421642" y="1207488"/>
            <a:ext cx="4794375" cy="3386057"/>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E13EA911-43FB-6354-EE6D-239333F5AF56}"/>
              </a:ext>
            </a:extLst>
          </p:cNvPr>
          <p:cNvSpPr/>
          <p:nvPr>
            <p:custDataLst>
              <p:tags r:id="rId2"/>
            </p:custDataLst>
          </p:nvPr>
        </p:nvSpPr>
        <p:spPr>
          <a:xfrm>
            <a:off x="975947" y="1207488"/>
            <a:ext cx="4794375" cy="3386057"/>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5D364474-6ED5-F35A-FCFD-5F53189EFCAE}"/>
              </a:ext>
            </a:extLst>
          </p:cNvPr>
          <p:cNvSpPr>
            <a:spLocks noGrp="1"/>
          </p:cNvSpPr>
          <p:nvPr>
            <p:ph type="sldNum" sz="quarter" idx="12"/>
            <p:custDataLst>
              <p:tags r:id="rId3"/>
            </p:custDataLst>
          </p:nvPr>
        </p:nvSpPr>
        <p:spPr/>
        <p:txBody>
          <a:bodyPr/>
          <a:lstStyle/>
          <a:p>
            <a:fld id="{31CF29F3-B956-D24C-B218-E32E7C9430E3}" type="slidenum">
              <a:rPr lang="en-US" smtClean="0"/>
              <a:t>9</a:t>
            </a:fld>
            <a:endParaRPr lang="en-US"/>
          </a:p>
        </p:txBody>
      </p:sp>
      <p:sp>
        <p:nvSpPr>
          <p:cNvPr id="4" name="Title 3">
            <a:extLst>
              <a:ext uri="{FF2B5EF4-FFF2-40B4-BE49-F238E27FC236}">
                <a16:creationId xmlns:a16="http://schemas.microsoft.com/office/drawing/2014/main" id="{145FFB2F-E54C-CCB2-CF5F-0BA4521608AF}"/>
              </a:ext>
            </a:extLst>
          </p:cNvPr>
          <p:cNvSpPr>
            <a:spLocks noGrp="1"/>
          </p:cNvSpPr>
          <p:nvPr>
            <p:ph type="title"/>
            <p:custDataLst>
              <p:tags r:id="rId4"/>
            </p:custDataLst>
          </p:nvPr>
        </p:nvSpPr>
        <p:spPr>
          <a:xfrm>
            <a:off x="838200" y="365126"/>
            <a:ext cx="11196782" cy="807692"/>
          </a:xfrm>
        </p:spPr>
        <p:txBody>
          <a:bodyPr/>
          <a:lstStyle/>
          <a:p>
            <a:r>
              <a:rPr lang="fr-CA" sz="3600" dirty="0"/>
              <a:t>Exemples de tests A/B concernant Canada.ca</a:t>
            </a:r>
          </a:p>
        </p:txBody>
      </p:sp>
      <p:sp>
        <p:nvSpPr>
          <p:cNvPr id="7" name="TextBox 6">
            <a:extLst>
              <a:ext uri="{FF2B5EF4-FFF2-40B4-BE49-F238E27FC236}">
                <a16:creationId xmlns:a16="http://schemas.microsoft.com/office/drawing/2014/main" id="{501FF854-51F9-7D8F-410B-412ABC9D662C}"/>
              </a:ext>
            </a:extLst>
          </p:cNvPr>
          <p:cNvSpPr txBox="1"/>
          <p:nvPr>
            <p:custDataLst>
              <p:tags r:id="rId5"/>
            </p:custDataLst>
          </p:nvPr>
        </p:nvSpPr>
        <p:spPr>
          <a:xfrm>
            <a:off x="600277" y="4128878"/>
            <a:ext cx="5355244" cy="369332"/>
          </a:xfrm>
          <a:prstGeom prst="rect">
            <a:avLst/>
          </a:prstGeom>
          <a:noFill/>
        </p:spPr>
        <p:txBody>
          <a:bodyPr wrap="square" rtlCol="0">
            <a:spAutoFit/>
          </a:bodyPr>
          <a:lstStyle/>
          <a:p>
            <a:pPr algn="ctr"/>
            <a:r>
              <a:rPr lang="fr-CA" b="1">
                <a:latin typeface="Arial" panose="020B0604020202020204" pitchFamily="34" charset="0"/>
                <a:cs typeface="Arial" panose="020B0604020202020204" pitchFamily="34" charset="0"/>
              </a:rPr>
              <a:t>Contrôle (A)</a:t>
            </a:r>
          </a:p>
        </p:txBody>
      </p:sp>
      <p:sp>
        <p:nvSpPr>
          <p:cNvPr id="8" name="TextBox 7">
            <a:extLst>
              <a:ext uri="{FF2B5EF4-FFF2-40B4-BE49-F238E27FC236}">
                <a16:creationId xmlns:a16="http://schemas.microsoft.com/office/drawing/2014/main" id="{089493F7-9B06-D0EE-3A44-A049623E3E62}"/>
              </a:ext>
            </a:extLst>
          </p:cNvPr>
          <p:cNvSpPr txBox="1"/>
          <p:nvPr>
            <p:custDataLst>
              <p:tags r:id="rId6"/>
            </p:custDataLst>
          </p:nvPr>
        </p:nvSpPr>
        <p:spPr>
          <a:xfrm>
            <a:off x="6275560" y="4128878"/>
            <a:ext cx="5355244" cy="369332"/>
          </a:xfrm>
          <a:prstGeom prst="rect">
            <a:avLst/>
          </a:prstGeom>
          <a:noFill/>
        </p:spPr>
        <p:txBody>
          <a:bodyPr wrap="square" rtlCol="0">
            <a:spAutoFit/>
          </a:bodyPr>
          <a:lstStyle/>
          <a:p>
            <a:pPr algn="ctr"/>
            <a:r>
              <a:rPr lang="fr-CA" b="1">
                <a:latin typeface="Arial" panose="020B0604020202020204" pitchFamily="34" charset="0"/>
                <a:cs typeface="Arial" panose="020B0604020202020204" pitchFamily="34" charset="0"/>
              </a:rPr>
              <a:t>Essai (B)</a:t>
            </a:r>
          </a:p>
        </p:txBody>
      </p:sp>
      <p:sp>
        <p:nvSpPr>
          <p:cNvPr id="11" name="Content Placeholder 2">
            <a:extLst>
              <a:ext uri="{FF2B5EF4-FFF2-40B4-BE49-F238E27FC236}">
                <a16:creationId xmlns:a16="http://schemas.microsoft.com/office/drawing/2014/main" id="{DF8FC6FA-2AA5-5663-F415-54E88A3E560A}"/>
              </a:ext>
            </a:extLst>
          </p:cNvPr>
          <p:cNvSpPr>
            <a:spLocks noGrp="1"/>
          </p:cNvSpPr>
          <p:nvPr>
            <p:ph idx="1"/>
            <p:custDataLst>
              <p:tags r:id="rId7"/>
            </p:custDataLst>
          </p:nvPr>
        </p:nvSpPr>
        <p:spPr>
          <a:xfrm>
            <a:off x="846992" y="4593545"/>
            <a:ext cx="10515600" cy="1488051"/>
          </a:xfrm>
        </p:spPr>
        <p:txBody>
          <a:bodyPr>
            <a:noAutofit/>
          </a:bodyPr>
          <a:lstStyle/>
          <a:p>
            <a:pPr indent="0">
              <a:lnSpc>
                <a:spcPct val="100000"/>
              </a:lnSpc>
              <a:spcBef>
                <a:spcPts val="50"/>
              </a:spcBef>
            </a:pPr>
            <a:r>
              <a:rPr lang="fr-CA" sz="1400" b="1" dirty="0"/>
              <a:t>Institution</a:t>
            </a:r>
            <a:r>
              <a:rPr lang="fr-CA" sz="1400" dirty="0"/>
              <a:t> : Agence de promotion économique du Canada atlantique</a:t>
            </a:r>
          </a:p>
          <a:p>
            <a:pPr indent="0">
              <a:lnSpc>
                <a:spcPct val="100000"/>
              </a:lnSpc>
              <a:spcBef>
                <a:spcPts val="50"/>
              </a:spcBef>
            </a:pPr>
            <a:r>
              <a:rPr lang="fr-CA" sz="1400" b="1" dirty="0"/>
              <a:t>Question </a:t>
            </a:r>
            <a:r>
              <a:rPr lang="fr-CA" sz="1400" dirty="0"/>
              <a:t>: Un lien sous forme de bouton augmentera-t-il le trafic vers la page « Comment l’APECA peut-elle m’aider »?</a:t>
            </a:r>
          </a:p>
          <a:p>
            <a:pPr indent="0">
              <a:lnSpc>
                <a:spcPct val="100000"/>
              </a:lnSpc>
              <a:spcBef>
                <a:spcPts val="50"/>
              </a:spcBef>
            </a:pPr>
            <a:r>
              <a:rPr lang="fr-CA" sz="1400" b="1" dirty="0"/>
              <a:t>Résultats</a:t>
            </a:r>
            <a:r>
              <a:rPr lang="fr-CA" sz="1400" dirty="0"/>
              <a:t> :</a:t>
            </a:r>
          </a:p>
          <a:p>
            <a:pPr lvl="1" indent="0">
              <a:lnSpc>
                <a:spcPct val="100000"/>
              </a:lnSpc>
              <a:spcBef>
                <a:spcPts val="50"/>
              </a:spcBef>
            </a:pPr>
            <a:r>
              <a:rPr lang="fr-CA" sz="1200" dirty="0"/>
              <a:t>A : 2 500 visiteurs uniques, taux de clics de 3,7 %</a:t>
            </a:r>
          </a:p>
          <a:p>
            <a:pPr lvl="1" indent="0">
              <a:lnSpc>
                <a:spcPct val="100000"/>
              </a:lnSpc>
              <a:spcBef>
                <a:spcPts val="50"/>
              </a:spcBef>
            </a:pPr>
            <a:r>
              <a:rPr lang="fr-CA" sz="1200" dirty="0"/>
              <a:t>B : 2 500 visiteurs uniques, taux de clics de 8,9 %</a:t>
            </a:r>
          </a:p>
          <a:p>
            <a:pPr indent="0">
              <a:lnSpc>
                <a:spcPct val="100000"/>
              </a:lnSpc>
              <a:spcBef>
                <a:spcPts val="50"/>
              </a:spcBef>
            </a:pPr>
            <a:r>
              <a:rPr lang="fr-CA" sz="1400" b="1" dirty="0"/>
              <a:t>Conclusion </a:t>
            </a:r>
            <a:r>
              <a:rPr lang="fr-CA" sz="1400" dirty="0"/>
              <a:t>: La page d’essai a entraîné une mobilisation accrue. </a:t>
            </a:r>
          </a:p>
        </p:txBody>
      </p:sp>
      <p:sp>
        <p:nvSpPr>
          <p:cNvPr id="15" name="Text Placeholder 5">
            <a:extLst>
              <a:ext uri="{FF2B5EF4-FFF2-40B4-BE49-F238E27FC236}">
                <a16:creationId xmlns:a16="http://schemas.microsoft.com/office/drawing/2014/main" id="{D8AF01B5-C17E-985C-5E79-97546EE84D0D}"/>
              </a:ext>
            </a:extLst>
          </p:cNvPr>
          <p:cNvSpPr txBox="1">
            <a:spLocks/>
          </p:cNvSpPr>
          <p:nvPr>
            <p:custDataLst>
              <p:tags r:id="rId8"/>
            </p:custDataLst>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fr-CA" sz="1100" b="1"/>
              <a:t>Source </a:t>
            </a:r>
            <a:r>
              <a:rPr lang="fr-CA" sz="1100"/>
              <a:t>: </a:t>
            </a:r>
            <a:r>
              <a:rPr lang="fr-CA" sz="1100">
                <a:hlinkClick r:id="rId14"/>
              </a:rPr>
              <a:t>https://www.gcpedia.gc.ca/wiki/ACOA:_Homepage,_A/B_test_(2022)</a:t>
            </a:r>
          </a:p>
        </p:txBody>
      </p:sp>
      <p:pic>
        <p:nvPicPr>
          <p:cNvPr id="2" name="Picture 2">
            <a:extLst>
              <a:ext uri="{FF2B5EF4-FFF2-40B4-BE49-F238E27FC236}">
                <a16:creationId xmlns:a16="http://schemas.microsoft.com/office/drawing/2014/main" id="{421A09A5-2E8F-AAD2-7E71-4D04EB4889E8}"/>
              </a:ext>
            </a:extLst>
          </p:cNvPr>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1855805" y="1319638"/>
            <a:ext cx="2917107" cy="2809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45AC098E-5127-C088-F18E-087411E311DB}"/>
              </a:ext>
            </a:extLst>
          </p:cNvPr>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7506353" y="1343096"/>
            <a:ext cx="2893658" cy="280924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FBFC1BD-2FC0-34DF-B9CB-0A5AEC7028D3}"/>
              </a:ext>
            </a:extLst>
          </p:cNvPr>
          <p:cNvCxnSpPr>
            <a:cxnSpLocks/>
            <a:stCxn id="18" idx="1"/>
          </p:cNvCxnSpPr>
          <p:nvPr>
            <p:custDataLst>
              <p:tags r:id="rId11"/>
            </p:custDataLst>
          </p:nvPr>
        </p:nvCxnSpPr>
        <p:spPr>
          <a:xfrm flipH="1" flipV="1">
            <a:off x="8792308" y="2555251"/>
            <a:ext cx="791396" cy="17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56FF7764-0790-8EFA-3011-04A54860E464}"/>
              </a:ext>
            </a:extLst>
          </p:cNvPr>
          <p:cNvSpPr/>
          <p:nvPr>
            <p:custDataLst>
              <p:tags r:id="rId12"/>
            </p:custDataLst>
          </p:nvPr>
        </p:nvSpPr>
        <p:spPr>
          <a:xfrm>
            <a:off x="9583704" y="2476989"/>
            <a:ext cx="1330036" cy="5123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Nouveau style de bouton principal et nouveau libellé</a:t>
            </a:r>
          </a:p>
        </p:txBody>
      </p:sp>
    </p:spTree>
    <p:extLst>
      <p:ext uri="{BB962C8B-B14F-4D97-AF65-F5344CB8AC3E}">
        <p14:creationId xmlns:p14="http://schemas.microsoft.com/office/powerpoint/2010/main" val="1978158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39630|-9193934|-6745308|-1804765|-12314010|Privy Council Office&quot;,&quot;Id&quot;:&quot;665dfcf84634454aa408b67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1"/>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1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Impact Canada">
      <a:dk1>
        <a:srgbClr val="182851"/>
      </a:dk1>
      <a:lt1>
        <a:srgbClr val="FFFFFF"/>
      </a:lt1>
      <a:dk2>
        <a:srgbClr val="1F3269"/>
      </a:dk2>
      <a:lt2>
        <a:srgbClr val="D9E9F6"/>
      </a:lt2>
      <a:accent1>
        <a:srgbClr val="469EE1"/>
      </a:accent1>
      <a:accent2>
        <a:srgbClr val="E25456"/>
      </a:accent2>
      <a:accent3>
        <a:srgbClr val="D84190"/>
      </a:accent3>
      <a:accent4>
        <a:srgbClr val="FBB040"/>
      </a:accent4>
      <a:accent5>
        <a:srgbClr val="055668"/>
      </a:accent5>
      <a:accent6>
        <a:srgbClr val="51E7F2"/>
      </a:accent6>
      <a:hlink>
        <a:srgbClr val="182851"/>
      </a:hlink>
      <a:folHlink>
        <a:srgbClr val="182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Impact Canada Theme Deck">
  <a:themeElements>
    <a:clrScheme name="Impact Canada May 28">
      <a:dk1>
        <a:srgbClr val="10172C"/>
      </a:dk1>
      <a:lt1>
        <a:srgbClr val="FFFFFF"/>
      </a:lt1>
      <a:dk2>
        <a:srgbClr val="1F3269"/>
      </a:dk2>
      <a:lt2>
        <a:srgbClr val="FFFFFF"/>
      </a:lt2>
      <a:accent1>
        <a:srgbClr val="469EE1"/>
      </a:accent1>
      <a:accent2>
        <a:srgbClr val="E25456"/>
      </a:accent2>
      <a:accent3>
        <a:srgbClr val="51E7F2"/>
      </a:accent3>
      <a:accent4>
        <a:srgbClr val="D9E9F6"/>
      </a:accent4>
      <a:accent5>
        <a:srgbClr val="D84190"/>
      </a:accent5>
      <a:accent6>
        <a:srgbClr val="182851"/>
      </a:accent6>
      <a:hlink>
        <a:srgbClr val="1F3269"/>
      </a:hlink>
      <a:folHlink>
        <a:srgbClr val="B22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270b8d-452e-4cc9-9721-3e78974c1bdf">
      <Terms xmlns="http://schemas.microsoft.com/office/infopath/2007/PartnerControls"/>
    </lcf76f155ced4ddcb4097134ff3c332f>
    <TaxCatchAll xmlns="dabd6f10-3355-4faa-bc13-b9f4c64578e9" xsi:nil="true"/>
    <SharedWithUsers xmlns="dabd6f10-3355-4faa-bc13-b9f4c64578e9">
      <UserInfo>
        <DisplayName>Findlater, Kieran</DisplayName>
        <AccountId>51</AccountId>
        <AccountType/>
      </UserInfo>
      <UserInfo>
        <DisplayName>Di Paolo, Laura</DisplayName>
        <AccountId>714</AccountId>
        <AccountType/>
      </UserInfo>
      <UserInfo>
        <DisplayName>Puka, Klajdi</DisplayName>
        <AccountId>126</AccountId>
        <AccountType/>
      </UserInfo>
      <UserInfo>
        <DisplayName>MacKay, Harry</DisplayName>
        <AccountId>84</AccountId>
        <AccountType/>
      </UserInfo>
      <UserInfo>
        <DisplayName>Baker, Mary Beth</DisplayName>
        <AccountId>1232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D1583AA03DCA4D9377452A8FA8A94A" ma:contentTypeVersion="17" ma:contentTypeDescription="Create a new document." ma:contentTypeScope="" ma:versionID="3a156a0d81de4fd67dfdd2d1fe3d2bbc">
  <xsd:schema xmlns:xsd="http://www.w3.org/2001/XMLSchema" xmlns:xs="http://www.w3.org/2001/XMLSchema" xmlns:p="http://schemas.microsoft.com/office/2006/metadata/properties" xmlns:ns2="a4270b8d-452e-4cc9-9721-3e78974c1bdf" xmlns:ns3="dabd6f10-3355-4faa-bc13-b9f4c64578e9" targetNamespace="http://schemas.microsoft.com/office/2006/metadata/properties" ma:root="true" ma:fieldsID="7dc82be5b0f67d838ffe0b131433968d" ns2:_="" ns3:_="">
    <xsd:import namespace="a4270b8d-452e-4cc9-9721-3e78974c1bdf"/>
    <xsd:import namespace="dabd6f10-3355-4faa-bc13-b9f4c64578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70b8d-452e-4cc9-9721-3e78974c1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92e85ac-3c36-48c5-b221-2b95e610472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bd6f10-3355-4faa-bc13-b9f4c64578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784cd28-2b05-463b-b1a0-e81d71fb4576}" ma:internalName="TaxCatchAll" ma:showField="CatchAllData" ma:web="dabd6f10-3355-4faa-bc13-b9f4c64578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D0DDD9-C571-4CCA-895C-F21FE96CB770}">
  <ds:schemaRefs>
    <ds:schemaRef ds:uri="http://schemas.microsoft.com/sharepoint/v3/contenttype/forms"/>
  </ds:schemaRefs>
</ds:datastoreItem>
</file>

<file path=customXml/itemProps2.xml><?xml version="1.0" encoding="utf-8"?>
<ds:datastoreItem xmlns:ds="http://schemas.openxmlformats.org/officeDocument/2006/customXml" ds:itemID="{4A8E22B3-B14A-4C83-BA45-A48A45A04453}">
  <ds:schemaRefs>
    <ds:schemaRef ds:uri="http://purl.org/dc/terms/"/>
    <ds:schemaRef ds:uri="http://purl.org/dc/dcmitype/"/>
    <ds:schemaRef ds:uri="dabd6f10-3355-4faa-bc13-b9f4c64578e9"/>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a4270b8d-452e-4cc9-9721-3e78974c1bd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5EDF0D-6F32-47E4-8071-393C8D66676B}">
  <ds:schemaRefs>
    <ds:schemaRef ds:uri="a4270b8d-452e-4cc9-9721-3e78974c1bdf"/>
    <ds:schemaRef ds:uri="dabd6f10-3355-4faa-bc13-b9f4c64578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TotalTime>
  <Words>3663</Words>
  <Application>Microsoft Office PowerPoint</Application>
  <PresentationFormat>Widescreen</PresentationFormat>
  <Paragraphs>321</Paragraphs>
  <Slides>27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Arial,Sans-Serif</vt:lpstr>
      <vt:lpstr>Calibri</vt:lpstr>
      <vt:lpstr>Montserrat</vt:lpstr>
      <vt:lpstr>Roboto</vt:lpstr>
      <vt:lpstr>Wingdings</vt:lpstr>
      <vt:lpstr>Office Theme</vt:lpstr>
      <vt:lpstr>12_Impact Canada Theme Deck</vt:lpstr>
      <vt:lpstr>Guide du débutant concernant le test A/B sur Canada.ca</vt:lpstr>
      <vt:lpstr>À propos de nous : Impact Canada</vt:lpstr>
      <vt:lpstr>À propos de nous : nos partenaires et collaborateurs </vt:lpstr>
      <vt:lpstr>Aperçu</vt:lpstr>
      <vt:lpstr>Introduction au test A/B</vt:lpstr>
      <vt:lpstr>Qu’est-ce que le test A/B?</vt:lpstr>
      <vt:lpstr>Facteurs pour un bon test A/B</vt:lpstr>
      <vt:lpstr>Exemples de tests A/B concernant Canada.ca</vt:lpstr>
      <vt:lpstr>Exemples de tests A/B concernant Canada.ca</vt:lpstr>
      <vt:lpstr>Exemples de tests A/B concernant Canada.ca</vt:lpstr>
      <vt:lpstr>Mesures utilisées pour les tests A/B</vt:lpstr>
      <vt:lpstr>Avant de commencer</vt:lpstr>
      <vt:lpstr>Tenir compte de l’efficacité statistique</vt:lpstr>
      <vt:lpstr>Recherche des pages vues et autres analyses</vt:lpstr>
      <vt:lpstr>Exemple : mesures concernant les pages vues</vt:lpstr>
      <vt:lpstr>Tenir compte de l’efficacité statistique</vt:lpstr>
      <vt:lpstr>Préparation : calculateur de taille d’échantillon d’Adobe</vt:lpstr>
      <vt:lpstr>Résultats : calculateur de taille d’échantillon d’Adobe</vt:lpstr>
      <vt:lpstr>Planifier votre expérience</vt:lpstr>
      <vt:lpstr>Présentation d’Adobe Target</vt:lpstr>
      <vt:lpstr>Personnes-ressources concernant Adobe Target</vt:lpstr>
      <vt:lpstr>Facteurs relatifs à la protection de la vie privée et à l’éthique</vt:lpstr>
      <vt:lpstr>Solutions de rechange aux tests A/B</vt:lpstr>
      <vt:lpstr>PowerPoint Presentation</vt:lpstr>
      <vt:lpstr>Liste de contrôle de la planification de l’expérience</vt:lpstr>
      <vt:lpstr>Coordonnées</vt:lpstr>
      <vt:lpstr>Ressources supplémentaires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 Soueidan</dc:creator>
  <cp:lastModifiedBy>Rob Boudreau</cp:lastModifiedBy>
  <cp:revision>17</cp:revision>
  <cp:lastPrinted>2023-07-05T14:02:52Z</cp:lastPrinted>
  <dcterms:created xsi:type="dcterms:W3CDTF">2023-06-21T01:09:57Z</dcterms:created>
  <dcterms:modified xsi:type="dcterms:W3CDTF">2024-08-19T21:08:55Z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0x010100A2D1583AA03DCA4D9377452A8FA8A94A</vt:lpwstr>
  </property>
  <property fmtid="{D5CDD505-2E9C-101B-9397-08002B2CF9AE}" pid="3" name="MediaServiceImageTags">
    <vt:lpwstr/>
  </property>
  <property fmtid="{D5CDD505-2E9C-101B-9397-08002B2CF9AE}" pid="4" name="MSIP_Label_834ed4f5-eae4-40c7-82be-b1cdf720a1b9_Enabled">
    <vt:lpwstr>true</vt:lpwstr>
  </property>
  <property fmtid="{D5CDD505-2E9C-101B-9397-08002B2CF9AE}" pid="5" name="MSIP_Label_834ed4f5-eae4-40c7-82be-b1cdf720a1b9_SetDate">
    <vt:lpwstr>2024-05-28T20:14:37Z</vt:lpwstr>
  </property>
  <property fmtid="{D5CDD505-2E9C-101B-9397-08002B2CF9AE}" pid="6" name="MSIP_Label_834ed4f5-eae4-40c7-82be-b1cdf720a1b9_Method">
    <vt:lpwstr>Standard</vt:lpwstr>
  </property>
  <property fmtid="{D5CDD505-2E9C-101B-9397-08002B2CF9AE}" pid="7" name="MSIP_Label_834ed4f5-eae4-40c7-82be-b1cdf720a1b9_Name">
    <vt:lpwstr>Unclassified - Non classifié</vt:lpwstr>
  </property>
  <property fmtid="{D5CDD505-2E9C-101B-9397-08002B2CF9AE}" pid="8" name="MSIP_Label_834ed4f5-eae4-40c7-82be-b1cdf720a1b9_SiteId">
    <vt:lpwstr>e0d54a3c-7bbe-4a64-9d46-f9f84a41c833</vt:lpwstr>
  </property>
  <property fmtid="{D5CDD505-2E9C-101B-9397-08002B2CF9AE}" pid="9" name="MSIP_Label_834ed4f5-eae4-40c7-82be-b1cdf720a1b9_ActionId">
    <vt:lpwstr>52d74317-9d18-4f4e-a505-b760c5cd2532</vt:lpwstr>
  </property>
  <property fmtid="{D5CDD505-2E9C-101B-9397-08002B2CF9AE}" pid="10" name="MSIP_Label_834ed4f5-eae4-40c7-82be-b1cdf720a1b9_ContentBits">
    <vt:lpwstr>0</vt:lpwstr>
  </property>
</Properties>
</file>