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9" r:id="rId3"/>
    <p:sldId id="290" r:id="rId4"/>
    <p:sldId id="296" r:id="rId5"/>
    <p:sldId id="291" r:id="rId6"/>
    <p:sldId id="292" r:id="rId7"/>
    <p:sldId id="293" r:id="rId8"/>
    <p:sldId id="301" r:id="rId9"/>
    <p:sldId id="304" r:id="rId10"/>
    <p:sldId id="302" r:id="rId11"/>
    <p:sldId id="298" r:id="rId12"/>
    <p:sldId id="294" r:id="rId1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04BE188-FDA8-7E4E-AB6C-B3D238079096}">
          <p14:sldIdLst>
            <p14:sldId id="256"/>
            <p14:sldId id="289"/>
            <p14:sldId id="290"/>
            <p14:sldId id="296"/>
            <p14:sldId id="291"/>
            <p14:sldId id="292"/>
            <p14:sldId id="293"/>
            <p14:sldId id="301"/>
            <p14:sldId id="304"/>
            <p14:sldId id="302"/>
            <p14:sldId id="298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0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158" y="-102"/>
      </p:cViewPr>
      <p:guideLst>
        <p:guide orient="horz" pos="2155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3448" y="-11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A956CDF-086B-474F-BEF9-4CABEECB2E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6597AD-DFDC-3846-A792-2604544D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3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AAB3AF9-4EAF-7F4D-AC56-7732E0FF244F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E9DD9FA-9A84-E143-86E3-47119075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7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Lorem ipsum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7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1">
                <a:latin typeface="Verdana"/>
                <a:cs typeface="Verdana"/>
              </a:defRPr>
            </a:lvl1pPr>
          </a:lstStyle>
          <a:p>
            <a:r>
              <a:rPr lang="en-US" smtClean="0"/>
              <a:t>Lorem ipsum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Lorem ipsum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7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1">
                <a:latin typeface="Verdana"/>
                <a:cs typeface="Verdana"/>
              </a:defRPr>
            </a:lvl1pPr>
          </a:lstStyle>
          <a:p>
            <a:r>
              <a:rPr lang="en-US" smtClean="0"/>
              <a:t>Lorem ipsum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Lorem ipsum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Lorem ipsum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1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r>
              <a:rPr lang="en-US" smtClean="0"/>
              <a:t>Lorem ipsum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A4242CF-B5B5-1C46-9D8F-6755BC64D01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grayWhite">
          <a:xfrm>
            <a:off x="0" y="173184"/>
            <a:ext cx="9144000" cy="598415"/>
          </a:xfrm>
          <a:prstGeom prst="rect">
            <a:avLst/>
          </a:prstGeom>
          <a:solidFill>
            <a:srgbClr val="7A8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5" tIns="52747" rIns="105495" bIns="52747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173182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5" tIns="52747" rIns="105495" bIns="52747" rtlCol="0" anchor="ctr"/>
          <a:lstStyle/>
          <a:p>
            <a:pPr algn="ctr"/>
            <a:endParaRPr lang="en-US" dirty="0">
              <a:solidFill>
                <a:srgbClr val="73B632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 bwMode="black">
          <a:xfrm>
            <a:off x="4204521" y="416943"/>
            <a:ext cx="4621535" cy="593462"/>
          </a:xfrm>
          <a:prstGeom prst="rect">
            <a:avLst/>
          </a:prstGeom>
          <a:noFill/>
        </p:spPr>
        <p:txBody>
          <a:bodyPr wrap="square" lIns="105495" tIns="52747" rIns="105495" bIns="52747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NOW AND TOMORROW </a:t>
            </a:r>
            <a:r>
              <a:rPr lang="en-US" sz="1600" b="1" i="0" dirty="0" smtClean="0">
                <a:solidFill>
                  <a:schemeClr val="bg1"/>
                </a:solidFill>
                <a:latin typeface="Arial Narrow"/>
                <a:cs typeface="Arial Narrow"/>
              </a:rPr>
              <a:t>EXCELLENCE IN EVERYTHING WE DO </a:t>
            </a:r>
            <a:endParaRPr lang="en-US" sz="1600" b="1" i="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5935090"/>
            <a:ext cx="9144000" cy="170436"/>
          </a:xfrm>
          <a:prstGeom prst="rect">
            <a:avLst/>
          </a:prstGeom>
          <a:solidFill>
            <a:srgbClr val="7A8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5" tIns="52747" rIns="105495" bIns="52747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Employment and Social Development Canada - Emploi et Développement social Canada - Canada" title="Federal Identity Program Department signature and Canada wordmark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919"/>
            <a:ext cx="9137905" cy="420624"/>
          </a:xfrm>
          <a:prstGeom prst="rect">
            <a:avLst/>
          </a:prstGeom>
        </p:spPr>
      </p:pic>
      <p:pic>
        <p:nvPicPr>
          <p:cNvPr id="12" name="Picture 11" descr="Maple leaf decited with departement's fifferent theme." title="Illustration of a maple lea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" y="896306"/>
            <a:ext cx="4245864" cy="4965192"/>
          </a:xfrm>
          <a:prstGeom prst="rect">
            <a:avLst/>
          </a:prstGeom>
        </p:spPr>
      </p:pic>
      <p:pic>
        <p:nvPicPr>
          <p:cNvPr id="13" name="Picture 12" descr="Line made of the silhouettes of different professions and different age categories." title="Silhouettes of peopl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67" y="4885728"/>
            <a:ext cx="6328050" cy="100186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5854275"/>
            <a:ext cx="9144001" cy="80815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5" tIns="52747" rIns="105495" bIns="52747" rtlCol="0" anchor="ctr"/>
          <a:lstStyle/>
          <a:p>
            <a:pPr algn="ctr"/>
            <a:endParaRPr lang="en-US" dirty="0">
              <a:solidFill>
                <a:srgbClr val="73B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6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Lorem ipsum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2B6B-7FFE-FA46-BED3-31567387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92550" y="3252105"/>
            <a:ext cx="4410773" cy="24091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 Policy on Service: </a:t>
            </a:r>
            <a:br>
              <a:rPr lang="en-US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Real-Time Performance Information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Management Committee (SMC)      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August 22, 2018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81133" y="347133"/>
            <a:ext cx="1735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36436" y="44655"/>
            <a:ext cx="8707564" cy="665162"/>
          </a:xfrm>
        </p:spPr>
        <p:txBody>
          <a:bodyPr tIns="421200" anchor="ctr" anchorCtr="0">
            <a:noAutofit/>
          </a:bodyPr>
          <a:lstStyle/>
          <a:p>
            <a:pPr algn="l"/>
            <a:r>
              <a:rPr lang="en-CA" sz="2400" b="1" dirty="0" smtClean="0">
                <a:latin typeface="Verdana"/>
                <a:cs typeface="Verdana"/>
              </a:rPr>
              <a:t>Next </a:t>
            </a:r>
            <a:r>
              <a:rPr lang="en-CA" sz="2400" b="1" dirty="0">
                <a:latin typeface="Verdana"/>
                <a:cs typeface="Verdana"/>
              </a:rPr>
              <a:t>Steps </a:t>
            </a:r>
            <a:r>
              <a:rPr lang="en-US" sz="2400" b="1" dirty="0">
                <a:latin typeface="Verdana"/>
                <a:cs typeface="Verdana"/>
              </a:rPr>
              <a:t>(cont’d)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436" y="1004619"/>
            <a:ext cx="822325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Medium Term (2019-20)</a:t>
            </a:r>
            <a:endParaRPr lang="en-CA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OAS and 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Leverage the Service Transformation Plan to explore the provision of real-</a:t>
            </a: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ime performance information, using the EI and OAS prototypes.</a:t>
            </a:r>
          </a:p>
          <a:p>
            <a:pPr marL="0" lvl="1"/>
            <a:endParaRPr lang="en-CA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/>
            <a:r>
              <a:rPr lang="en-CA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Specialized </a:t>
            </a:r>
            <a:r>
              <a:rPr lang="en-CA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Centres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Options under consideration for </a:t>
            </a: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publishing peak-time information.</a:t>
            </a:r>
          </a:p>
          <a:p>
            <a:pPr lvl="1"/>
            <a:endParaRPr lang="en-CA" sz="1400" dirty="0" smtClean="0"/>
          </a:p>
          <a:p>
            <a:r>
              <a:rPr lang="en-CA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In-person Service Canada Centres: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CSB and TISMB are exploring options to leverage current initiatives to pilot the provision of wait times.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C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Prioritization will need to consider branch capacity and existing STP commitments.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C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Long-term solution would likely require an RFP process</a:t>
            </a:r>
            <a:r>
              <a:rPr lang="en-CA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CA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/>
            <a:r>
              <a:rPr lang="en-CA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 Bank: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Real-Time Challenge prototype being considered as part of efforts for overall website enhancements.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CA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/>
            <a:r>
              <a:rPr lang="en-C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Longer </a:t>
            </a:r>
            <a:r>
              <a:rPr lang="en-CA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 (2021</a:t>
            </a:r>
            <a:r>
              <a:rPr lang="en-C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+)</a:t>
            </a:r>
          </a:p>
          <a:p>
            <a:pPr marL="0" lvl="2"/>
            <a:endParaRPr lang="en-CA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/>
            <a:r>
              <a:rPr lang="en-CA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Priority Services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Leverage 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STP initiatives and remaining Real-Time Challenge prototypes </a:t>
            </a: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further expand the number of services providing real-time service information to clients online.</a:t>
            </a:r>
          </a:p>
          <a:p>
            <a:pPr marL="0" lvl="2"/>
            <a:endParaRPr lang="en-CA" sz="14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/>
            <a:endParaRPr lang="en-CA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37604" y="98743"/>
            <a:ext cx="8229600" cy="665162"/>
          </a:xfrm>
        </p:spPr>
        <p:txBody>
          <a:bodyPr tIns="421200" anchor="ctr" anchorCtr="0">
            <a:noAutofit/>
          </a:bodyPr>
          <a:lstStyle/>
          <a:p>
            <a:pPr algn="l"/>
            <a:r>
              <a:rPr lang="en-US" sz="2400" b="1" dirty="0" smtClean="0">
                <a:latin typeface="Verdana"/>
                <a:cs typeface="Verdana"/>
              </a:rPr>
              <a:t>Discussion questions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17" y="1457550"/>
            <a:ext cx="822325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CA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013" lvl="1" indent="-354013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organizational risk vs client benefit to publishing live information given significant hourly fluctuations</a:t>
            </a:r>
            <a:r>
              <a:rPr lang="en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013" lvl="1" indent="-354013">
              <a:buFont typeface="Arial" panose="020B0604020202020204" pitchFamily="34" charset="0"/>
              <a:buChar char="•"/>
            </a:pPr>
            <a:r>
              <a:rPr lang="en-CA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 </a:t>
            </a:r>
            <a:r>
              <a:rPr lang="en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publishing peak-time information without specific call-answer rates meet client needs?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have any views on how we could communicate real-time reporting in a way that is meaningful to Canadians?</a:t>
            </a:r>
          </a:p>
          <a:p>
            <a:endParaRPr lang="en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CA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16672" y="-97930"/>
            <a:ext cx="8229600" cy="665162"/>
          </a:xfrm>
        </p:spPr>
        <p:txBody>
          <a:bodyPr tIns="421200" anchor="ctr" anchorCtr="0">
            <a:noAutofit/>
          </a:bodyPr>
          <a:lstStyle/>
          <a:p>
            <a:pPr algn="l"/>
            <a:r>
              <a:rPr lang="en-US" sz="2400" b="1" dirty="0" smtClean="0">
                <a:latin typeface="Verdana"/>
                <a:cs typeface="Verdana"/>
              </a:rPr>
              <a:t>Annex A: Real-Time for Canada.ca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 descr="C:\Users\daniel.lahey\AppData\Local\Microsoft\Windows\Temporary Internet Files\Content.Outlook\G1WPPZYW\analytic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69" y="834614"/>
            <a:ext cx="4736468" cy="52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139096"/>
            <a:ext cx="8229600" cy="665162"/>
          </a:xfrm>
        </p:spPr>
        <p:txBody>
          <a:bodyPr tIns="421200" anchor="ctr" anchorCtr="0">
            <a:noAutofit/>
          </a:bodyPr>
          <a:lstStyle/>
          <a:p>
            <a:pPr algn="l"/>
            <a:r>
              <a:rPr lang="en-US" sz="2400" b="1" dirty="0" smtClean="0">
                <a:latin typeface="Verdana"/>
                <a:cs typeface="Verdana"/>
              </a:rPr>
              <a:t>Purpose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17" y="1208610"/>
            <a:ext cx="82232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update on the status of work to provide real-time performance information to ESDC clients. This includes an overview of the Real-Time Challenge event in May 2018 and the prototypes that were developed by event participants.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propose a path forward for offering more of this information online.</a:t>
            </a:r>
          </a:p>
          <a:p>
            <a:endParaRPr lang="en-CA" sz="20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Verdana"/>
              <a:cs typeface="Verdana"/>
            </a:endParaRPr>
          </a:p>
          <a:p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6088" y="158172"/>
            <a:ext cx="8229600" cy="665162"/>
          </a:xfrm>
          <a:prstGeom prst="rect">
            <a:avLst/>
          </a:prstGeom>
        </p:spPr>
        <p:txBody>
          <a:bodyPr vert="horz" lIns="91440" tIns="42120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b="1" dirty="0" smtClean="0">
                <a:latin typeface="Verdana"/>
                <a:cs typeface="Verdana"/>
              </a:rPr>
              <a:t>Background: Why provide real-time </a:t>
            </a:r>
            <a:r>
              <a:rPr lang="en-CA" sz="2400" b="1" dirty="0">
                <a:latin typeface="Verdana"/>
                <a:cs typeface="Verdana"/>
              </a:rPr>
              <a:t>p</a:t>
            </a:r>
            <a:r>
              <a:rPr lang="en-CA" sz="2400" b="1" dirty="0" smtClean="0">
                <a:latin typeface="Verdana"/>
                <a:cs typeface="Verdana"/>
              </a:rPr>
              <a:t>erformance </a:t>
            </a:r>
            <a:r>
              <a:rPr lang="en-CA" sz="2400" b="1" dirty="0">
                <a:latin typeface="Verdana"/>
                <a:cs typeface="Verdana"/>
              </a:rPr>
              <a:t>i</a:t>
            </a:r>
            <a:r>
              <a:rPr lang="en-CA" sz="2400" b="1" dirty="0" smtClean="0">
                <a:latin typeface="Verdana"/>
                <a:cs typeface="Verdana"/>
              </a:rPr>
              <a:t>nformation online ?</a:t>
            </a:r>
            <a:endParaRPr lang="en-CA" sz="2400" b="1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226" y="3919137"/>
            <a:ext cx="264012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GC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Strategy</a:t>
            </a:r>
          </a:p>
        </p:txBody>
      </p:sp>
      <p:pic>
        <p:nvPicPr>
          <p:cNvPr id="6" name="Picture 2" descr="\\hrdc-drhc.net\nc_common-commun$\SP-PS\SPSD-DPSS\Service Policy &amp; Partnerships\Service Policy and Strategy\2.15B - Reference-Other\Image Bank\Policy Process Relationship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8" y="3955244"/>
            <a:ext cx="221858" cy="2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772" y="1574041"/>
            <a:ext cx="8143236" cy="22929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Requirement 7.7, which came into effect in 2015, requires that departments make real-time service delivery performance information available to clients on Canada.ca for external services.</a:t>
            </a:r>
            <a:endParaRPr lang="en-CA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2016-17, ESDC obtained a score of 0% through MAF for the percentage of priority </a:t>
            </a:r>
            <a:r>
              <a:rPr lang="en-CA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 </a:t>
            </a:r>
            <a:r>
              <a:rPr lang="en-C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</a:t>
            </a:r>
            <a:r>
              <a:rPr lang="en-CA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real-time performance information </a:t>
            </a:r>
            <a:r>
              <a:rPr lang="en-C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</a:t>
            </a:r>
            <a:r>
              <a:rPr lang="en-CA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C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Department received the same score in 2015-16 as well.</a:t>
            </a:r>
          </a:p>
          <a:p>
            <a:endParaRPr lang="en-CA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ESDC’s score is below the MAF average of 15.4% Only two organizations received a score above 0% (IRCC – 100% and CBSA – 39%), although other Departments are working to address this gap.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252" y="1237604"/>
            <a:ext cx="8143236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 </a:t>
            </a:r>
            <a:r>
              <a:rPr lang="en-CA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on Service</a:t>
            </a:r>
          </a:p>
        </p:txBody>
      </p:sp>
      <p:pic>
        <p:nvPicPr>
          <p:cNvPr id="9" name="Picture 7" descr="U:\SP-PS\SPSD-DPSS\Service Policy &amp; Partnerships\Service Policy and Strategy\2.15B - Reference-Other\Image Bank\Check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18" y="1271839"/>
            <a:ext cx="243813" cy="22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06854" y="3918819"/>
            <a:ext cx="264560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What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others are doing</a:t>
            </a:r>
          </a:p>
        </p:txBody>
      </p:sp>
      <p:pic>
        <p:nvPicPr>
          <p:cNvPr id="11" name="Picture 15" descr="U:\SP-PS\SPSD-DPSS\Service Policy &amp; Partnerships\Service Policy and Strategy\2.15B - Reference-Other\Image Bank\Network Interconnections Intersectional Hexagone Connected Online Netwo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4" y="3964672"/>
            <a:ext cx="221309" cy="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9226" y="4273229"/>
            <a:ext cx="2640128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Delivery Charter for the GC Service Strategy states that TBS will work with departments and agencies to establish, review, publicize, and promote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real-time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information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3259508" y="3921439"/>
            <a:ext cx="2640666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Benefits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Clients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0780" y="4285144"/>
            <a:ext cx="264012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real-time application processing </a:t>
            </a: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accessible online </a:t>
            </a: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reduce client anxiety, reduce the need for 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 </a:t>
            </a: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inquiries </a:t>
            </a: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in-person centres or via 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phone, </a:t>
            </a:r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provide them with consistent information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6854" y="4285144"/>
            <a:ext cx="2640128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Growing efforts across other departments, governments and private organizations to offer real-time performance information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likely to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service expectations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ESDC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clients.</a:t>
            </a:r>
          </a:p>
          <a:p>
            <a:endParaRPr lang="en-CA" dirty="0"/>
          </a:p>
        </p:txBody>
      </p:sp>
      <p:pic>
        <p:nvPicPr>
          <p:cNvPr id="16" name="Picture 6" descr="U:\SP-PS\SPSD-DPSS\Service Policy &amp; Partnerships\Service Policy and Strategy\2.15B - Reference-Other\Image Bank\Group Users Citizens Individuals Dialogue Orange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73" y="3952020"/>
            <a:ext cx="219722" cy="2517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6088" y="222728"/>
            <a:ext cx="8229600" cy="665162"/>
          </a:xfrm>
          <a:prstGeom prst="rect">
            <a:avLst/>
          </a:prstGeom>
        </p:spPr>
        <p:txBody>
          <a:bodyPr vert="horz" lIns="91440" tIns="42120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b="1" dirty="0" smtClean="0">
                <a:latin typeface="Verdana"/>
                <a:cs typeface="Verdana"/>
              </a:rPr>
              <a:t>Current Status of Real-Time Performance Information Work in the Department</a:t>
            </a:r>
            <a:endParaRPr lang="en-CA" sz="2400" b="1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417" y="1094310"/>
            <a:ext cx="80973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Quebec Region already publishes rough estimates of wait-time information online for its Montreal Passport Offices. The information is updated daily:</a:t>
            </a: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19391"/>
            <a:ext cx="7791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2837" y="2862366"/>
            <a:ext cx="809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*Image captured from www.servicecanada.gc.ca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644" y="3197424"/>
            <a:ext cx="8097308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CSB has developed the capacity to report real-time performance information related to Canada.ca analytics (see Annex 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 is developing the capacity to provide real-time performance information to employers on how quickly ESDC is validating employer files and posting job advertisements for Job Bank.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TISMB is exploring options to publish monthly performance results against the public-facing service standards for OAS, CPP and EI.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SSPB organized a Real-Time Challenge Event in late May 2018 to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prototypes for providing real-time performance information to clients </a:t>
            </a: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covering a range of ESDC services.</a:t>
            </a:r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0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1260"/>
            <a:ext cx="8229600" cy="665162"/>
          </a:xfrm>
          <a:prstGeom prst="rect">
            <a:avLst/>
          </a:prstGeom>
        </p:spPr>
        <p:txBody>
          <a:bodyPr vert="horz" lIns="91440" tIns="42120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b="1" dirty="0" smtClean="0">
                <a:latin typeface="Verdana"/>
                <a:cs typeface="Verdana"/>
              </a:rPr>
              <a:t>Real-Time Challenge: Who was there? </a:t>
            </a:r>
            <a:endParaRPr lang="en-CA" sz="2400" b="1" dirty="0">
              <a:latin typeface="Verdana"/>
              <a:cs typeface="Verdana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66892" y="2492780"/>
            <a:ext cx="2950150" cy="2882308"/>
          </a:xfrm>
          <a:prstGeom prst="ellips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06952" y="4686235"/>
            <a:ext cx="1800200" cy="83099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Web developers</a:t>
            </a:r>
          </a:p>
          <a:p>
            <a:endParaRPr lang="en-CA" sz="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000" dirty="0"/>
              <a:t>Understand the technical opportunities and limitations of Canada.ca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9692" y="2194421"/>
            <a:ext cx="1896866" cy="10464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Call centre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representatives and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front-line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</a:p>
          <a:p>
            <a:pPr algn="ctr"/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what questions clients actually ask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12" y="4686235"/>
            <a:ext cx="1742375" cy="83099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Data </a:t>
            </a:r>
            <a:r>
              <a:rPr lang="en-CA" dirty="0" smtClean="0"/>
              <a:t>Analysts</a:t>
            </a:r>
            <a:endParaRPr lang="en-CA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000" dirty="0"/>
              <a:t>Understand what data is available, and how it can be best leveraged</a:t>
            </a:r>
          </a:p>
        </p:txBody>
      </p:sp>
      <p:sp>
        <p:nvSpPr>
          <p:cNvPr id="7" name="Oval 4"/>
          <p:cNvSpPr/>
          <p:nvPr/>
        </p:nvSpPr>
        <p:spPr>
          <a:xfrm>
            <a:off x="2022047" y="3366961"/>
            <a:ext cx="1239840" cy="11339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100" b="1" kern="1200" dirty="0"/>
              <a:t>3 Day </a:t>
            </a:r>
            <a:r>
              <a:rPr lang="en-CA" sz="1100" b="1" kern="1200" dirty="0" smtClean="0"/>
              <a:t>Challenge in collaboration with the Innovation Lab</a:t>
            </a:r>
            <a:endParaRPr lang="en-CA" sz="1100" b="1" kern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0649" y="3441491"/>
            <a:ext cx="1728844" cy="98488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Program Operations</a:t>
            </a:r>
            <a:endParaRPr lang="en-CA" dirty="0"/>
          </a:p>
          <a:p>
            <a:endParaRPr lang="en-CA" sz="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000" dirty="0" smtClean="0"/>
              <a:t>Understand the complexities of program/service delivery</a:t>
            </a:r>
            <a:endParaRPr lang="en-CA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626558" y="3473413"/>
            <a:ext cx="1357723" cy="86177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Policy representatives</a:t>
            </a:r>
          </a:p>
          <a:p>
            <a:endParaRPr lang="en-CA" sz="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000" dirty="0"/>
              <a:t>Understand TBS expectations</a:t>
            </a:r>
          </a:p>
        </p:txBody>
      </p:sp>
      <p:pic>
        <p:nvPicPr>
          <p:cNvPr id="1026" name="Picture 2" descr="C:\Users\sofia.mehta\AppData\Local\Microsoft\Windows\Temporary Internet Files\Content.Outlook\7ELSADLR\IMG_1778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1286"/>
            <a:ext cx="3779912" cy="25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13723" y="1195236"/>
            <a:ext cx="8383587" cy="766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 Innovative thinkers, including regional staff, with diverse areas of expertise were brought together for 3 days (May 29-31) to participate in an event in the Innovation Lab. </a:t>
            </a:r>
            <a:endParaRPr lang="en-CA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6088" y="106897"/>
            <a:ext cx="8229600" cy="665162"/>
          </a:xfrm>
          <a:prstGeom prst="rect">
            <a:avLst/>
          </a:prstGeom>
        </p:spPr>
        <p:txBody>
          <a:bodyPr vert="horz" lIns="91440" tIns="42120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b="1" dirty="0" smtClean="0">
                <a:latin typeface="Verdana"/>
                <a:cs typeface="Verdana"/>
              </a:rPr>
              <a:t>Real-Time Challenge: What happened? </a:t>
            </a:r>
            <a:endParaRPr lang="en-CA" sz="2400" b="1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75921"/>
            <a:ext cx="2356905" cy="120032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xisting real-time performance information applications were explored to discuss what can be leveraged and areas for improvement.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967728" y="2102163"/>
            <a:ext cx="360040" cy="1631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491880" y="1768254"/>
            <a:ext cx="2200253" cy="83099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Empathy exercises were held to understand the needs of clients accessing our services.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867299" y="2087659"/>
            <a:ext cx="360040" cy="1631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444208" y="1846083"/>
            <a:ext cx="2016224" cy="64633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application prototypes were developed on paper.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591056" y="2085832"/>
            <a:ext cx="360040" cy="1631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 descr="C:\Users\sofia.mehta\AppData\Local\Microsoft\Windows\Temporary Internet Files\Content.Outlook\7ELSADLR\IMG_129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29" y="3205087"/>
            <a:ext cx="2871690" cy="19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fia.mehta\AppData\Local\Microsoft\Windows\Temporary Internet Files\Content.Outlook\7ELSADLR\IMG_137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05088"/>
            <a:ext cx="2871689" cy="19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fia.mehta\AppData\Local\Microsoft\Windows\Temporary Internet Files\Content.Outlook\7ELSADLR\IMG_1612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"/>
          <a:stretch/>
        </p:blipFill>
        <p:spPr bwMode="auto">
          <a:xfrm>
            <a:off x="6166594" y="3201556"/>
            <a:ext cx="2653878" cy="19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334" y="115442"/>
            <a:ext cx="8229600" cy="665162"/>
          </a:xfrm>
          <a:prstGeom prst="rect">
            <a:avLst/>
          </a:prstGeom>
        </p:spPr>
        <p:txBody>
          <a:bodyPr vert="horz" lIns="91440" tIns="42120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b="1" dirty="0" smtClean="0">
                <a:latin typeface="Verdana"/>
                <a:cs typeface="Verdana"/>
              </a:rPr>
              <a:t>Real-Time Challenge: What happened? </a:t>
            </a:r>
            <a:endParaRPr lang="en-CA" sz="2400" b="1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1412776"/>
            <a:ext cx="2554080" cy="138499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dditional activities, such as storyboard and role playing exercises, were conducted to imagine how clients would benefit from the applications and potential barriers they may face.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037715" y="2079443"/>
            <a:ext cx="360040" cy="1631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612455" y="1663944"/>
            <a:ext cx="1896866" cy="83099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 prototypes were refined and final touches were added </a:t>
            </a:r>
          </a:p>
          <a:p>
            <a:pPr algn="ctr"/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feedback.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813813" y="2019920"/>
            <a:ext cx="360040" cy="1631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444208" y="1621249"/>
            <a:ext cx="2231480" cy="120032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elevator pitches were made to present the 6 completed  prototypes followed by a feedback period to discuss feasibility.</a:t>
            </a:r>
          </a:p>
        </p:txBody>
      </p:sp>
      <p:pic>
        <p:nvPicPr>
          <p:cNvPr id="3074" name="Picture 2" descr="C:\Users\sofia.mehta\AppData\Local\Microsoft\Windows\Temporary Internet Files\Content.Outlook\7ELSADLR\IMG_1550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b="3562"/>
          <a:stretch/>
        </p:blipFill>
        <p:spPr bwMode="auto">
          <a:xfrm>
            <a:off x="446088" y="2996951"/>
            <a:ext cx="2335854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fia.mehta\AppData\Local\Microsoft\Windows\Temporary Internet Files\Content.Outlook\7ELSADLR\IMG_170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15" y="2967771"/>
            <a:ext cx="291632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ofia.mehta\AppData\Local\Microsoft\Windows\Temporary Internet Files\Content.Outlook\7ELSADLR\IMG_17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67771"/>
            <a:ext cx="291632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2696" y="5264088"/>
            <a:ext cx="831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Prototypes were developed for: In-person </a:t>
            </a: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Canada Centres, 1 800 O-Canada, EI, OAS, Job </a:t>
            </a:r>
            <a:r>
              <a:rPr lang="en-C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Bank, and Principal Publisher (see attached summaries).</a:t>
            </a:r>
          </a:p>
        </p:txBody>
      </p:sp>
    </p:spTree>
    <p:extLst>
      <p:ext uri="{BB962C8B-B14F-4D97-AF65-F5344CB8AC3E}">
        <p14:creationId xmlns:p14="http://schemas.microsoft.com/office/powerpoint/2010/main" val="21819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55837"/>
            <a:ext cx="8229600" cy="665162"/>
          </a:xfrm>
        </p:spPr>
        <p:txBody>
          <a:bodyPr tIns="421200" anchor="ctr" anchorCtr="0">
            <a:noAutofit/>
          </a:bodyPr>
          <a:lstStyle/>
          <a:p>
            <a:pPr algn="l"/>
            <a:r>
              <a:rPr lang="en-US" sz="2400" b="1" dirty="0" smtClean="0">
                <a:latin typeface="Verdana"/>
                <a:cs typeface="Verdana"/>
              </a:rPr>
              <a:t>Considerations Moving Forward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17" y="953990"/>
            <a:ext cx="822325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Prioritization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real-time performance reporting initiatives must take into consideration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Departmental initiatives already drawing on branch </a:t>
            </a: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resources; and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endParaRPr lang="en-CA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cost-benefit of advancing work now vs waiting for major transformation initiatives underway (e.g. BDM and HCSS) that will enhance the Department’s access to real-time </a:t>
            </a: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data.</a:t>
            </a:r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C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Nevertheless, a number of opportunities exist to advance initiatives in the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term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focusing on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that is already available.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C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analysis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required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desirability of publishing real-time performance information for call centres. </a:t>
            </a: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CA" sz="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2"/>
            <a:endParaRPr lang="en-CA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/>
            <a:endParaRPr lang="en-CA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55837"/>
            <a:ext cx="8229600" cy="665162"/>
          </a:xfrm>
        </p:spPr>
        <p:txBody>
          <a:bodyPr tIns="421200" anchor="ctr" anchorCtr="0">
            <a:noAutofit/>
          </a:bodyPr>
          <a:lstStyle/>
          <a:p>
            <a:pPr algn="l"/>
            <a:r>
              <a:rPr lang="en-US" sz="2400" b="1" dirty="0" smtClean="0">
                <a:latin typeface="Verdana"/>
                <a:cs typeface="Verdana"/>
              </a:rPr>
              <a:t>Next Steps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17" y="953990"/>
            <a:ext cx="82232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Leverage the Real-Time Challenge prototypes and ESDC initiatives already underway to expand the offering of real-time performance information to clients.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Term (Fall 2018)</a:t>
            </a:r>
          </a:p>
          <a:p>
            <a:endParaRPr lang="en-CA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 Publisher:</a:t>
            </a:r>
          </a:p>
          <a:p>
            <a:endParaRPr lang="en-CA" sz="12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Canada.ca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real-time </a:t>
            </a: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analytics developed.</a:t>
            </a:r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EI, OAS and CPP:</a:t>
            </a:r>
          </a:p>
          <a:p>
            <a:endParaRPr lang="en-CA" sz="12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advancing to publish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monthly performance results against the public-facing service standards.</a:t>
            </a:r>
          </a:p>
          <a:p>
            <a:pPr marL="0" lvl="3"/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 Bank:</a:t>
            </a:r>
          </a:p>
          <a:p>
            <a:endParaRPr lang="en-CA" sz="12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advancing to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real-time performance information </a:t>
            </a:r>
            <a:r>
              <a:rPr lang="en-CA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processing times to employers.</a:t>
            </a:r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/>
            <a:endParaRPr lang="en-C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ur Palette 1 - ESDC-Service Can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Colour Palette 1 - ESDC-Service Canada</Template>
  <TotalTime>19176</TotalTime>
  <Words>1026</Words>
  <Application>Microsoft Office PowerPoint</Application>
  <PresentationFormat>On-screen Show (4:3)</PresentationFormat>
  <Paragraphs>143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Colour Palette 1 - ESDC-Service Canada</vt:lpstr>
      <vt:lpstr>TB Policy on Service:  Real-Time Performance Information  Service Management Committee (SMC)       August 22, 2018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Considerations Moving Forward</vt:lpstr>
      <vt:lpstr>Next Steps</vt:lpstr>
      <vt:lpstr>Next Steps (cont’d)</vt:lpstr>
      <vt:lpstr>Discussion questions</vt:lpstr>
      <vt:lpstr>Annex A: Real-Time for Canada.ca</vt:lpstr>
    </vt:vector>
  </TitlesOfParts>
  <Company>GoC / GdC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SubTitle</dc:title>
  <dc:creator>Dounev, Dean D [NC]</dc:creator>
  <cp:lastModifiedBy>Brûlé, Eric [NC]</cp:lastModifiedBy>
  <cp:revision>215</cp:revision>
  <cp:lastPrinted>2018-08-16T11:49:38Z</cp:lastPrinted>
  <dcterms:created xsi:type="dcterms:W3CDTF">2018-02-12T11:28:33Z</dcterms:created>
  <dcterms:modified xsi:type="dcterms:W3CDTF">2018-08-16T12:33:17Z</dcterms:modified>
</cp:coreProperties>
</file>