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770" r:id="rId2"/>
    <p:sldId id="782" r:id="rId3"/>
    <p:sldId id="800" r:id="rId4"/>
    <p:sldId id="801" r:id="rId5"/>
    <p:sldId id="787" r:id="rId6"/>
    <p:sldId id="789" r:id="rId7"/>
    <p:sldId id="790" r:id="rId8"/>
    <p:sldId id="771" r:id="rId9"/>
    <p:sldId id="772" r:id="rId10"/>
    <p:sldId id="802" r:id="rId11"/>
    <p:sldId id="780" r:id="rId12"/>
    <p:sldId id="774" r:id="rId13"/>
    <p:sldId id="775" r:id="rId14"/>
    <p:sldId id="776" r:id="rId15"/>
    <p:sldId id="777" r:id="rId16"/>
    <p:sldId id="778" r:id="rId17"/>
    <p:sldId id="762" r:id="rId18"/>
    <p:sldId id="769" r:id="rId19"/>
    <p:sldId id="788" r:id="rId20"/>
    <p:sldId id="786" r:id="rId21"/>
    <p:sldId id="785" r:id="rId22"/>
    <p:sldId id="791" r:id="rId23"/>
    <p:sldId id="795" r:id="rId24"/>
    <p:sldId id="792" r:id="rId25"/>
    <p:sldId id="793" r:id="rId26"/>
    <p:sldId id="794" r:id="rId27"/>
    <p:sldId id="798"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ine Pare" initials="CP" lastIdx="94" clrIdx="6">
    <p:extLst>
      <p:ext uri="{19B8F6BF-5375-455C-9EA6-DF929625EA0E}">
        <p15:presenceInfo xmlns:p15="http://schemas.microsoft.com/office/powerpoint/2012/main" userId="S-1-5-21-1097746622-914383597-1481268402-287317" providerId="AD"/>
      </p:ext>
    </p:extLst>
  </p:cmAuthor>
  <p:cmAuthor id="1" name="Microsoft Office User" initials="MOU" lastIdx="4" clrIdx="0">
    <p:extLst/>
  </p:cmAuthor>
  <p:cmAuthor id="8" name="Isabelle Dupel" initials="ID" lastIdx="23" clrIdx="7">
    <p:extLst>
      <p:ext uri="{19B8F6BF-5375-455C-9EA6-DF929625EA0E}">
        <p15:presenceInfo xmlns:p15="http://schemas.microsoft.com/office/powerpoint/2012/main" userId="S-1-5-21-1097746622-914383597-1481268402-191382" providerId="AD"/>
      </p:ext>
    </p:extLst>
  </p:cmAuthor>
  <p:cmAuthor id="2" name="Jeremy N Gooden" initials="JNG" lastIdx="1" clrIdx="1">
    <p:extLst/>
  </p:cmAuthor>
  <p:cmAuthor id="9" name="Chantal Bemeur" initials="CB" lastIdx="23" clrIdx="8">
    <p:extLst>
      <p:ext uri="{19B8F6BF-5375-455C-9EA6-DF929625EA0E}">
        <p15:presenceInfo xmlns:p15="http://schemas.microsoft.com/office/powerpoint/2012/main" userId="S-1-5-21-1097746622-914383597-1481268402-182385" providerId="AD"/>
      </p:ext>
    </p:extLst>
  </p:cmAuthor>
  <p:cmAuthor id="3" name="Microsoft Office User" initials="Office [5]" lastIdx="1" clrIdx="2"/>
  <p:cmAuthor id="10" name="Irma Tabakovic" initials="IT" lastIdx="5" clrIdx="9">
    <p:extLst>
      <p:ext uri="{19B8F6BF-5375-455C-9EA6-DF929625EA0E}">
        <p15:presenceInfo xmlns:p15="http://schemas.microsoft.com/office/powerpoint/2012/main" userId="S-1-5-21-1097746622-914383597-1481268402-208649" providerId="AD"/>
      </p:ext>
    </p:extLst>
  </p:cmAuthor>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9A9A"/>
    <a:srgbClr val="F7F7F7"/>
    <a:srgbClr val="DDEEF7"/>
    <a:srgbClr val="E3F5EC"/>
    <a:srgbClr val="20B053"/>
    <a:srgbClr val="1B6E91"/>
    <a:srgbClr val="1F7093"/>
    <a:srgbClr val="14455C"/>
    <a:srgbClr val="22688C"/>
    <a:srgbClr val="D1EC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0774" autoAdjust="0"/>
  </p:normalViewPr>
  <p:slideViewPr>
    <p:cSldViewPr snapToGrid="0" snapToObjects="1">
      <p:cViewPr varScale="1">
        <p:scale>
          <a:sx n="53" d="100"/>
          <a:sy n="53" d="100"/>
        </p:scale>
        <p:origin x="1060" y="48"/>
      </p:cViewPr>
      <p:guideLst>
        <p:guide orient="horz" pos="2160"/>
        <p:guide pos="3840"/>
      </p:guideLst>
    </p:cSldViewPr>
  </p:slideViewPr>
  <p:notesTextViewPr>
    <p:cViewPr>
      <p:scale>
        <a:sx n="1" d="1"/>
        <a:sy n="1" d="1"/>
      </p:scale>
      <p:origin x="0" y="0"/>
    </p:cViewPr>
  </p:notesTextViewPr>
  <p:sorterViewPr>
    <p:cViewPr varScale="1">
      <p:scale>
        <a:sx n="1" d="1"/>
        <a:sy n="1" d="1"/>
      </p:scale>
      <p:origin x="0" y="-626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5365199394134"/>
          <c:y val="9.6170520288594782E-2"/>
          <c:w val="0.73066241169193058"/>
          <c:h val="0.81486346417317035"/>
        </c:manualLayout>
      </c:layout>
      <c:barChart>
        <c:barDir val="bar"/>
        <c:grouping val="percentStacked"/>
        <c:varyColors val="0"/>
        <c:ser>
          <c:idx val="0"/>
          <c:order val="0"/>
          <c:tx>
            <c:strRef>
              <c:f>ADKAR2_formatted!$E$23</c:f>
              <c:strCache>
                <c:ptCount val="1"/>
                <c:pt idx="0">
                  <c:v>Negative</c:v>
                </c:pt>
              </c:strCache>
            </c:strRef>
          </c:tx>
          <c:spPr>
            <a:solidFill>
              <a:schemeClr val="accent1"/>
            </a:solidFill>
            <a:ln>
              <a:noFill/>
            </a:ln>
            <a:effectLst/>
          </c:spPr>
          <c:invertIfNegative val="0"/>
          <c:cat>
            <c:multiLvlStrRef>
              <c:f>ADKAR2_formatted!$C$24:$D$58</c:f>
              <c:multiLvlStrCache>
                <c:ptCount val="15"/>
                <c:lvl>
                  <c:pt idx="1">
                    <c:v>poorly-managed change</c:v>
                  </c:pt>
                  <c:pt idx="2">
                    <c:v>well-managed change</c:v>
                  </c:pt>
                  <c:pt idx="3">
                    <c:v>very well-managed change</c:v>
                  </c:pt>
                  <c:pt idx="6">
                    <c:v>poorly-managed change</c:v>
                  </c:pt>
                  <c:pt idx="7">
                    <c:v>well-managed change</c:v>
                  </c:pt>
                  <c:pt idx="8">
                    <c:v>very well-managed change</c:v>
                  </c:pt>
                  <c:pt idx="11">
                    <c:v>poorly-managed change</c:v>
                  </c:pt>
                  <c:pt idx="12">
                    <c:v>well-managed change</c:v>
                  </c:pt>
                  <c:pt idx="13">
                    <c:v>very well-managed change</c:v>
                  </c:pt>
                </c:lvl>
                <c:lvl>
                  <c:pt idx="0">
                    <c:v>Q6A
Team productivity</c:v>
                  </c:pt>
                  <c:pt idx="5">
                    <c:v>Q6B
Personal productivity</c:v>
                  </c:pt>
                  <c:pt idx="10">
                    <c:v>Q6C
Collaboration</c:v>
                  </c:pt>
                </c:lvl>
              </c:multiLvlStrCache>
            </c:multiLvlStrRef>
          </c:cat>
          <c:val>
            <c:numRef>
              <c:f>ADKAR2_formatted!$E$24:$E$58</c:f>
              <c:numCache>
                <c:formatCode>0%</c:formatCode>
                <c:ptCount val="16"/>
                <c:pt idx="1">
                  <c:v>0.53474320241691842</c:v>
                </c:pt>
                <c:pt idx="2">
                  <c:v>0.26653306613226452</c:v>
                </c:pt>
                <c:pt idx="3">
                  <c:v>0.16619718309859155</c:v>
                </c:pt>
                <c:pt idx="6">
                  <c:v>0.55907780979827093</c:v>
                </c:pt>
                <c:pt idx="7">
                  <c:v>0.31467181467181465</c:v>
                </c:pt>
                <c:pt idx="8">
                  <c:v>0.17277486910994763</c:v>
                </c:pt>
                <c:pt idx="11">
                  <c:v>0.37681159420289861</c:v>
                </c:pt>
                <c:pt idx="12">
                  <c:v>0.1362763915547025</c:v>
                </c:pt>
                <c:pt idx="13">
                  <c:v>0.11488250652741515</c:v>
                </c:pt>
              </c:numCache>
            </c:numRef>
          </c:val>
        </c:ser>
        <c:ser>
          <c:idx val="1"/>
          <c:order val="1"/>
          <c:tx>
            <c:strRef>
              <c:f>ADKAR2_formatted!$F$23</c:f>
              <c:strCache>
                <c:ptCount val="1"/>
                <c:pt idx="0">
                  <c:v>Neutral</c:v>
                </c:pt>
              </c:strCache>
            </c:strRef>
          </c:tx>
          <c:spPr>
            <a:solidFill>
              <a:schemeClr val="accent2"/>
            </a:solidFill>
            <a:ln>
              <a:noFill/>
            </a:ln>
            <a:effectLst/>
          </c:spPr>
          <c:invertIfNegative val="0"/>
          <c:cat>
            <c:multiLvlStrRef>
              <c:f>ADKAR2_formatted!$C$24:$D$58</c:f>
              <c:multiLvlStrCache>
                <c:ptCount val="15"/>
                <c:lvl>
                  <c:pt idx="1">
                    <c:v>poorly-managed change</c:v>
                  </c:pt>
                  <c:pt idx="2">
                    <c:v>well-managed change</c:v>
                  </c:pt>
                  <c:pt idx="3">
                    <c:v>very well-managed change</c:v>
                  </c:pt>
                  <c:pt idx="6">
                    <c:v>poorly-managed change</c:v>
                  </c:pt>
                  <c:pt idx="7">
                    <c:v>well-managed change</c:v>
                  </c:pt>
                  <c:pt idx="8">
                    <c:v>very well-managed change</c:v>
                  </c:pt>
                  <c:pt idx="11">
                    <c:v>poorly-managed change</c:v>
                  </c:pt>
                  <c:pt idx="12">
                    <c:v>well-managed change</c:v>
                  </c:pt>
                  <c:pt idx="13">
                    <c:v>very well-managed change</c:v>
                  </c:pt>
                </c:lvl>
                <c:lvl>
                  <c:pt idx="0">
                    <c:v>Q6A
Team productivity</c:v>
                  </c:pt>
                  <c:pt idx="5">
                    <c:v>Q6B
Personal productivity</c:v>
                  </c:pt>
                  <c:pt idx="10">
                    <c:v>Q6C
Collaboration</c:v>
                  </c:pt>
                </c:lvl>
              </c:multiLvlStrCache>
            </c:multiLvlStrRef>
          </c:cat>
          <c:val>
            <c:numRef>
              <c:f>ADKAR2_formatted!$F$24:$F$58</c:f>
              <c:numCache>
                <c:formatCode>0%</c:formatCode>
                <c:ptCount val="16"/>
                <c:pt idx="1">
                  <c:v>0.25377643504531722</c:v>
                </c:pt>
                <c:pt idx="2">
                  <c:v>0.23046092184368738</c:v>
                </c:pt>
                <c:pt idx="3">
                  <c:v>0.20845070422535211</c:v>
                </c:pt>
                <c:pt idx="6">
                  <c:v>0.24207492795389046</c:v>
                </c:pt>
                <c:pt idx="7">
                  <c:v>0.19884169884169883</c:v>
                </c:pt>
                <c:pt idx="8">
                  <c:v>0.193717277486911</c:v>
                </c:pt>
                <c:pt idx="11">
                  <c:v>0.31594202898550727</c:v>
                </c:pt>
                <c:pt idx="12">
                  <c:v>0.19385796545105566</c:v>
                </c:pt>
                <c:pt idx="13">
                  <c:v>0.15926892950391644</c:v>
                </c:pt>
              </c:numCache>
            </c:numRef>
          </c:val>
        </c:ser>
        <c:ser>
          <c:idx val="2"/>
          <c:order val="2"/>
          <c:tx>
            <c:strRef>
              <c:f>ADKAR2_formatted!$G$23</c:f>
              <c:strCache>
                <c:ptCount val="1"/>
                <c:pt idx="0">
                  <c:v>Positive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ADKAR2_formatted!$C$24:$D$58</c:f>
              <c:multiLvlStrCache>
                <c:ptCount val="15"/>
                <c:lvl>
                  <c:pt idx="1">
                    <c:v>poorly-managed change</c:v>
                  </c:pt>
                  <c:pt idx="2">
                    <c:v>well-managed change</c:v>
                  </c:pt>
                  <c:pt idx="3">
                    <c:v>very well-managed change</c:v>
                  </c:pt>
                  <c:pt idx="6">
                    <c:v>poorly-managed change</c:v>
                  </c:pt>
                  <c:pt idx="7">
                    <c:v>well-managed change</c:v>
                  </c:pt>
                  <c:pt idx="8">
                    <c:v>very well-managed change</c:v>
                  </c:pt>
                  <c:pt idx="11">
                    <c:v>poorly-managed change</c:v>
                  </c:pt>
                  <c:pt idx="12">
                    <c:v>well-managed change</c:v>
                  </c:pt>
                  <c:pt idx="13">
                    <c:v>very well-managed change</c:v>
                  </c:pt>
                </c:lvl>
                <c:lvl>
                  <c:pt idx="0">
                    <c:v>Q6A
Team productivity</c:v>
                  </c:pt>
                  <c:pt idx="5">
                    <c:v>Q6B
Personal productivity</c:v>
                  </c:pt>
                  <c:pt idx="10">
                    <c:v>Q6C
Collaboration</c:v>
                  </c:pt>
                </c:lvl>
              </c:multiLvlStrCache>
            </c:multiLvlStrRef>
          </c:cat>
          <c:val>
            <c:numRef>
              <c:f>ADKAR2_formatted!$G$24:$G$58</c:f>
              <c:numCache>
                <c:formatCode>0%</c:formatCode>
                <c:ptCount val="16"/>
                <c:pt idx="1">
                  <c:v>0.21148036253776431</c:v>
                </c:pt>
                <c:pt idx="2">
                  <c:v>0.50300601202404804</c:v>
                </c:pt>
                <c:pt idx="3">
                  <c:v>0.62535211267605639</c:v>
                </c:pt>
                <c:pt idx="6">
                  <c:v>0.19884726224783861</c:v>
                </c:pt>
                <c:pt idx="7">
                  <c:v>0.48648648648648651</c:v>
                </c:pt>
                <c:pt idx="8">
                  <c:v>0.63350785340314131</c:v>
                </c:pt>
                <c:pt idx="11">
                  <c:v>0.30724637681159422</c:v>
                </c:pt>
                <c:pt idx="12">
                  <c:v>0.66986564299424189</c:v>
                </c:pt>
                <c:pt idx="13">
                  <c:v>0.72584856396866837</c:v>
                </c:pt>
              </c:numCache>
            </c:numRef>
          </c:val>
        </c:ser>
        <c:dLbls>
          <c:showLegendKey val="0"/>
          <c:showVal val="0"/>
          <c:showCatName val="0"/>
          <c:showSerName val="0"/>
          <c:showPercent val="0"/>
          <c:showBubbleSize val="0"/>
        </c:dLbls>
        <c:gapWidth val="10"/>
        <c:overlap val="100"/>
        <c:axId val="591498552"/>
        <c:axId val="591498944"/>
      </c:barChart>
      <c:catAx>
        <c:axId val="591498552"/>
        <c:scaling>
          <c:orientation val="maxMin"/>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591498944"/>
        <c:crosses val="autoZero"/>
        <c:auto val="1"/>
        <c:lblAlgn val="ctr"/>
        <c:lblOffset val="100"/>
        <c:noMultiLvlLbl val="0"/>
      </c:catAx>
      <c:valAx>
        <c:axId val="591498944"/>
        <c:scaling>
          <c:orientation val="minMax"/>
        </c:scaling>
        <c:delete val="1"/>
        <c:axPos val="t"/>
        <c:numFmt formatCode="0%" sourceLinked="0"/>
        <c:majorTickMark val="none"/>
        <c:minorTickMark val="none"/>
        <c:tickLblPos val="nextTo"/>
        <c:crossAx val="591498552"/>
        <c:crosses val="autoZero"/>
        <c:crossBetween val="between"/>
        <c:majorUnit val="0.2"/>
      </c:valAx>
      <c:spPr>
        <a:noFill/>
        <a:ln>
          <a:noFill/>
        </a:ln>
        <a:effectLst/>
      </c:spPr>
    </c:plotArea>
    <c:legend>
      <c:legendPos val="b"/>
      <c:layout>
        <c:manualLayout>
          <c:xMode val="edge"/>
          <c:yMode val="edge"/>
          <c:x val="0.28938724005653138"/>
          <c:y val="0.9462394307639036"/>
          <c:w val="0.42122551988693718"/>
          <c:h val="4.78773511157847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2/11/2021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289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PROPOSED SPEAKING NOTES: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How do you build a new </a:t>
            </a:r>
            <a:r>
              <a:rPr lang="en-CA" sz="1200" b="1" kern="1200" dirty="0" smtClean="0">
                <a:solidFill>
                  <a:schemeClr val="tx1"/>
                </a:solidFill>
                <a:effectLst/>
                <a:latin typeface="+mn-lt"/>
                <a:ea typeface="+mn-ea"/>
                <a:cs typeface="+mn-cs"/>
              </a:rPr>
              <a:t>ability</a:t>
            </a:r>
            <a:r>
              <a:rPr lang="en-CA" sz="1200" kern="1200" dirty="0" smtClean="0">
                <a:solidFill>
                  <a:schemeClr val="tx1"/>
                </a:solidFill>
                <a:effectLst/>
                <a:latin typeface="+mn-lt"/>
                <a:ea typeface="+mn-ea"/>
                <a:cs typeface="+mn-cs"/>
              </a:rPr>
              <a:t>, or a new competency?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With guidance, pilots </a:t>
            </a:r>
            <a:r>
              <a:rPr lang="en-CA" sz="1200" kern="1200" baseline="0" dirty="0" smtClean="0">
                <a:solidFill>
                  <a:schemeClr val="tx1"/>
                </a:solidFill>
                <a:effectLst/>
                <a:latin typeface="+mn-lt"/>
                <a:ea typeface="+mn-ea"/>
                <a:cs typeface="+mn-cs"/>
              </a:rPr>
              <a:t>which can include the following activities : [Read the slide]</a:t>
            </a:r>
            <a:endParaRPr lang="en-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25546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PROPOSED SPEAKING NOTES: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How can we </a:t>
            </a:r>
            <a:r>
              <a:rPr lang="en-CA" sz="1200" b="1" kern="1200" dirty="0" smtClean="0">
                <a:solidFill>
                  <a:schemeClr val="tx1"/>
                </a:solidFill>
                <a:effectLst/>
                <a:latin typeface="+mn-lt"/>
                <a:ea typeface="+mn-ea"/>
                <a:cs typeface="+mn-cs"/>
              </a:rPr>
              <a:t>reinforce</a:t>
            </a:r>
            <a:r>
              <a:rPr lang="en-CA" sz="1200" kern="1200" dirty="0" smtClean="0">
                <a:solidFill>
                  <a:schemeClr val="tx1"/>
                </a:solidFill>
                <a:effectLst/>
                <a:latin typeface="+mn-lt"/>
                <a:ea typeface="+mn-ea"/>
                <a:cs typeface="+mn-cs"/>
              </a:rPr>
              <a:t> change? </a:t>
            </a:r>
            <a:endParaRPr lang="en-CA"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With recognition which can include the following activities : [Read the slide]</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241433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PROPOSED</a:t>
            </a:r>
            <a:r>
              <a:rPr lang="fr-CA" baseline="0" dirty="0" smtClean="0"/>
              <a:t> SPEAKING NOTES: </a:t>
            </a:r>
            <a:endParaRPr lang="en-CA" baseline="0" dirty="0" smtClean="0"/>
          </a:p>
          <a:p>
            <a:r>
              <a:rPr lang="en-CA" baseline="0" noProof="0" dirty="0" smtClean="0"/>
              <a:t>On this timeline, you can see the major project milestones to which we’ve added our high level CM approach. CM activities aimed at employees are separated in 3 main categories,</a:t>
            </a:r>
          </a:p>
          <a:p>
            <a:pPr marL="0" indent="0">
              <a:buFontTx/>
              <a:buNone/>
            </a:pPr>
            <a:r>
              <a:rPr lang="en-CA" b="1" baseline="0" noProof="0" dirty="0" smtClean="0"/>
              <a:t>communication, engagement and training,</a:t>
            </a:r>
            <a:r>
              <a:rPr lang="en-CA" baseline="0" noProof="0" dirty="0" smtClean="0"/>
              <a:t> which all play a role in helping build </a:t>
            </a:r>
            <a:r>
              <a:rPr lang="en-CA" b="1" baseline="0" noProof="0" dirty="0" smtClean="0"/>
              <a:t>awareness, desire, knowledge, ability and reinforcement (ADKAR) </a:t>
            </a:r>
            <a:r>
              <a:rPr lang="en-CA" baseline="0" noProof="0" dirty="0" smtClean="0"/>
              <a:t>in employees.</a:t>
            </a:r>
          </a:p>
          <a:p>
            <a:pPr marL="0" indent="0">
              <a:buFontTx/>
              <a:buNone/>
            </a:pPr>
            <a:endParaRPr lang="en-CA" baseline="0" noProof="0" dirty="0" smtClean="0"/>
          </a:p>
          <a:p>
            <a:pPr marL="0" indent="0">
              <a:buFontTx/>
              <a:buNone/>
            </a:pPr>
            <a:r>
              <a:rPr lang="en-CA" baseline="0" noProof="0" dirty="0" smtClean="0"/>
              <a:t>Measuring effectiveness of the </a:t>
            </a:r>
            <a:r>
              <a:rPr lang="en-CA" b="1" baseline="0" noProof="0" dirty="0" smtClean="0"/>
              <a:t>modernization project performance</a:t>
            </a:r>
            <a:r>
              <a:rPr lang="en-CA" baseline="0" noProof="0" dirty="0" smtClean="0"/>
              <a:t>, </a:t>
            </a:r>
            <a:r>
              <a:rPr lang="en-CA" b="1" baseline="0" noProof="0" dirty="0" smtClean="0"/>
              <a:t>change management program performance </a:t>
            </a:r>
            <a:r>
              <a:rPr lang="en-CA" baseline="0" noProof="0" dirty="0" smtClean="0"/>
              <a:t>and </a:t>
            </a:r>
            <a:r>
              <a:rPr lang="en-CA" b="1" baseline="0" noProof="0" dirty="0" smtClean="0"/>
              <a:t>employee adoption </a:t>
            </a:r>
            <a:r>
              <a:rPr lang="en-CA" baseline="0" noProof="0" dirty="0" smtClean="0"/>
              <a:t>are also important activities to be carried throughout the duration of project. This allows to adjust our change management plans as needed to be as effective as possible. </a:t>
            </a:r>
          </a:p>
        </p:txBody>
      </p:sp>
      <p:sp>
        <p:nvSpPr>
          <p:cNvPr id="4" name="Slide Number Placeholder 3"/>
          <p:cNvSpPr>
            <a:spLocks noGrp="1"/>
          </p:cNvSpPr>
          <p:nvPr>
            <p:ph type="sldNum" sz="quarter" idx="10"/>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270195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18</a:t>
            </a:fld>
            <a:endParaRPr lang="en-US" dirty="0"/>
          </a:p>
        </p:txBody>
      </p:sp>
    </p:spTree>
    <p:extLst>
      <p:ext uri="{BB962C8B-B14F-4D97-AF65-F5344CB8AC3E}">
        <p14:creationId xmlns:p14="http://schemas.microsoft.com/office/powerpoint/2010/main" val="232262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PROPOSED SPEAKING NOTES:</a:t>
            </a:r>
          </a:p>
          <a:p>
            <a:r>
              <a:rPr lang="en-US" sz="1200" kern="1200" dirty="0" smtClean="0">
                <a:solidFill>
                  <a:schemeClr val="tx1"/>
                </a:solidFill>
                <a:effectLst/>
                <a:latin typeface="+mn-lt"/>
                <a:ea typeface="+mn-ea"/>
                <a:cs typeface="+mn-cs"/>
              </a:rPr>
              <a:t>When change is introduced, employees follow a similar pattern of transition. When they are supported through the change, the </a:t>
            </a:r>
            <a:r>
              <a:rPr lang="en-US" sz="1200" b="1" kern="1200" dirty="0" smtClean="0">
                <a:solidFill>
                  <a:schemeClr val="tx1"/>
                </a:solidFill>
                <a:effectLst/>
                <a:latin typeface="+mn-lt"/>
                <a:ea typeface="+mn-ea"/>
                <a:cs typeface="+mn-cs"/>
              </a:rPr>
              <a:t>negative consequences are reduced </a:t>
            </a:r>
            <a:r>
              <a:rPr lang="en-US" sz="1200" kern="1200" dirty="0" smtClean="0">
                <a:solidFill>
                  <a:schemeClr val="tx1"/>
                </a:solidFill>
                <a:effectLst/>
                <a:latin typeface="+mn-lt"/>
                <a:ea typeface="+mn-ea"/>
                <a:cs typeface="+mn-cs"/>
              </a:rPr>
              <a:t>and the </a:t>
            </a:r>
            <a:r>
              <a:rPr lang="en-US" sz="1200" b="1" kern="1200" dirty="0" smtClean="0">
                <a:solidFill>
                  <a:schemeClr val="tx1"/>
                </a:solidFill>
                <a:effectLst/>
                <a:latin typeface="+mn-lt"/>
                <a:ea typeface="+mn-ea"/>
                <a:cs typeface="+mn-cs"/>
              </a:rPr>
              <a:t>rate of adoption is accelerated.</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CM helps accelerate adoption and reduce negative consequences. This is what we are aiming to accomplish. Better user experience. Better project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23</a:t>
            </a:fld>
            <a:endParaRPr lang="en-US" dirty="0"/>
          </a:p>
        </p:txBody>
      </p:sp>
    </p:spTree>
    <p:extLst>
      <p:ext uri="{BB962C8B-B14F-4D97-AF65-F5344CB8AC3E}">
        <p14:creationId xmlns:p14="http://schemas.microsoft.com/office/powerpoint/2010/main" val="3184365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PROPOSED SPEAKING NOTES:</a:t>
            </a:r>
          </a:p>
          <a:p>
            <a:r>
              <a:rPr lang="en-US" sz="1200" kern="1200" dirty="0" smtClean="0">
                <a:solidFill>
                  <a:schemeClr val="tx1"/>
                </a:solidFill>
                <a:effectLst/>
                <a:latin typeface="+mn-lt"/>
                <a:ea typeface="+mn-ea"/>
                <a:cs typeface="+mn-cs"/>
              </a:rPr>
              <a:t>There is a direct correlation with the level of change management and </a:t>
            </a:r>
            <a:r>
              <a:rPr lang="en-US" sz="1200" b="1" kern="1200" dirty="0" smtClean="0">
                <a:solidFill>
                  <a:schemeClr val="tx1"/>
                </a:solidFill>
                <a:effectLst/>
                <a:latin typeface="+mn-lt"/>
                <a:ea typeface="+mn-ea"/>
                <a:cs typeface="+mn-cs"/>
              </a:rPr>
              <a:t>overall employee satisfaction </a:t>
            </a:r>
            <a:r>
              <a:rPr lang="en-US" sz="1200" kern="1200" dirty="0" smtClean="0">
                <a:solidFill>
                  <a:schemeClr val="tx1"/>
                </a:solidFill>
                <a:effectLst/>
                <a:latin typeface="+mn-lt"/>
                <a:ea typeface="+mn-ea"/>
                <a:cs typeface="+mn-cs"/>
              </a:rPr>
              <a:t>post-occupancy.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Examples</a:t>
            </a:r>
            <a:r>
              <a:rPr lang="en-US" sz="1200" kern="1200" baseline="0" dirty="0" smtClean="0">
                <a:solidFill>
                  <a:schemeClr val="tx1"/>
                </a:solidFill>
                <a:effectLst/>
                <a:latin typeface="+mn-lt"/>
                <a:ea typeface="+mn-ea"/>
                <a:cs typeface="+mn-cs"/>
              </a:rPr>
              <a:t> of </a:t>
            </a:r>
            <a:r>
              <a:rPr lang="en-US" sz="1200" b="1" kern="1200" baseline="0" dirty="0" smtClean="0">
                <a:solidFill>
                  <a:schemeClr val="tx1"/>
                </a:solidFill>
                <a:effectLst/>
                <a:latin typeface="+mn-lt"/>
                <a:ea typeface="+mn-ea"/>
                <a:cs typeface="+mn-cs"/>
              </a:rPr>
              <a:t>p</a:t>
            </a:r>
            <a:r>
              <a:rPr lang="en-US" sz="1200" b="1" kern="1200" dirty="0" smtClean="0">
                <a:solidFill>
                  <a:schemeClr val="tx1"/>
                </a:solidFill>
                <a:effectLst/>
                <a:latin typeface="+mn-lt"/>
                <a:ea typeface="+mn-ea"/>
                <a:cs typeface="+mn-cs"/>
              </a:rPr>
              <a:t>oorly managed </a:t>
            </a:r>
            <a:r>
              <a:rPr lang="en-US" sz="1200" kern="1200" dirty="0" smtClean="0">
                <a:solidFill>
                  <a:schemeClr val="tx1"/>
                </a:solidFill>
                <a:effectLst/>
                <a:latin typeface="+mn-lt"/>
                <a:ea typeface="+mn-ea"/>
                <a:cs typeface="+mn-cs"/>
              </a:rPr>
              <a:t>change: started too late, </a:t>
            </a:r>
            <a:r>
              <a:rPr lang="en-US" sz="1200" kern="1200" baseline="0" dirty="0" smtClean="0">
                <a:solidFill>
                  <a:schemeClr val="tx1"/>
                </a:solidFill>
                <a:effectLst/>
                <a:latin typeface="+mn-lt"/>
                <a:ea typeface="+mn-ea"/>
                <a:cs typeface="+mn-cs"/>
              </a:rPr>
              <a:t>no leadership buy-in, </a:t>
            </a:r>
            <a:r>
              <a:rPr lang="en-US" sz="1200" kern="1200" dirty="0" smtClean="0">
                <a:solidFill>
                  <a:schemeClr val="tx1"/>
                </a:solidFill>
                <a:effectLst/>
                <a:latin typeface="+mn-lt"/>
                <a:ea typeface="+mn-ea"/>
                <a:cs typeface="+mn-cs"/>
              </a:rPr>
              <a:t>not</a:t>
            </a:r>
            <a:r>
              <a:rPr lang="en-US" sz="1200" kern="1200" baseline="0" dirty="0" smtClean="0">
                <a:solidFill>
                  <a:schemeClr val="tx1"/>
                </a:solidFill>
                <a:effectLst/>
                <a:latin typeface="+mn-lt"/>
                <a:ea typeface="+mn-ea"/>
                <a:cs typeface="+mn-cs"/>
              </a:rPr>
              <a:t> enough resources assigned to manage change, not building ADKAR in employees, etc.</a:t>
            </a:r>
          </a:p>
          <a:p>
            <a:r>
              <a:rPr lang="en-US" sz="1200" kern="1200" baseline="0" dirty="0" smtClean="0">
                <a:solidFill>
                  <a:schemeClr val="tx1"/>
                </a:solidFill>
                <a:effectLst/>
                <a:latin typeface="+mn-lt"/>
                <a:ea typeface="+mn-ea"/>
                <a:cs typeface="+mn-cs"/>
              </a:rPr>
              <a:t>On the other hand, examples of </a:t>
            </a:r>
            <a:r>
              <a:rPr lang="en-US" sz="1200" b="1" kern="1200" baseline="0" dirty="0" smtClean="0">
                <a:solidFill>
                  <a:schemeClr val="tx1"/>
                </a:solidFill>
                <a:effectLst/>
                <a:latin typeface="+mn-lt"/>
                <a:ea typeface="+mn-ea"/>
                <a:cs typeface="+mn-cs"/>
              </a:rPr>
              <a:t>very well-managed</a:t>
            </a:r>
            <a:r>
              <a:rPr lang="en-US" sz="1200" kern="1200" baseline="0" dirty="0" smtClean="0">
                <a:solidFill>
                  <a:schemeClr val="tx1"/>
                </a:solidFill>
                <a:effectLst/>
                <a:latin typeface="+mn-lt"/>
                <a:ea typeface="+mn-ea"/>
                <a:cs typeface="+mn-cs"/>
              </a:rPr>
              <a:t> change: proactive start, leadership onboarding and buy-in, team of dedicated CM professionals, building ADKAR in employees and tracking progress, etc.</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Here you can see the percentages of employee satisfaction with regards to 3 elements; collaboration, personal productivity and team productivity. In each case the % of well managed is significantly higher than poorly managed.</a:t>
            </a: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24</a:t>
            </a:fld>
            <a:endParaRPr lang="en-US" dirty="0"/>
          </a:p>
        </p:txBody>
      </p:sp>
    </p:spTree>
    <p:extLst>
      <p:ext uri="{BB962C8B-B14F-4D97-AF65-F5344CB8AC3E}">
        <p14:creationId xmlns:p14="http://schemas.microsoft.com/office/powerpoint/2010/main" val="2297202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PROPOSED SPEAKING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Projects with excellent change management are 6 times more likely than those with poor change management to </a:t>
            </a:r>
            <a:r>
              <a:rPr lang="en-US" sz="1200" b="1" kern="1200" dirty="0" smtClean="0">
                <a:solidFill>
                  <a:schemeClr val="tx1"/>
                </a:solidFill>
                <a:effectLst/>
                <a:latin typeface="+mn-lt"/>
                <a:ea typeface="+mn-ea"/>
                <a:cs typeface="+mn-cs"/>
              </a:rPr>
              <a:t>meeting project objectives.</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25</a:t>
            </a:fld>
            <a:endParaRPr lang="en-US" dirty="0"/>
          </a:p>
        </p:txBody>
      </p:sp>
    </p:spTree>
    <p:extLst>
      <p:ext uri="{BB962C8B-B14F-4D97-AF65-F5344CB8AC3E}">
        <p14:creationId xmlns:p14="http://schemas.microsoft.com/office/powerpoint/2010/main" val="1448286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PROPOSED SPEAKING NOTES:</a:t>
            </a:r>
          </a:p>
          <a:p>
            <a:r>
              <a:rPr lang="en-US" sz="1200" kern="1200" dirty="0" smtClean="0">
                <a:solidFill>
                  <a:schemeClr val="tx1"/>
                </a:solidFill>
                <a:effectLst/>
                <a:latin typeface="+mn-lt"/>
                <a:ea typeface="+mn-ea"/>
                <a:cs typeface="+mn-cs"/>
              </a:rPr>
              <a:t>They are also more likely to </a:t>
            </a:r>
            <a:r>
              <a:rPr lang="en-US" sz="1200" b="1" kern="1200" dirty="0" smtClean="0">
                <a:solidFill>
                  <a:schemeClr val="tx1"/>
                </a:solidFill>
                <a:effectLst/>
                <a:latin typeface="+mn-lt"/>
                <a:ea typeface="+mn-ea"/>
                <a:cs typeface="+mn-cs"/>
              </a:rPr>
              <a:t>stay on or ahead of schedule</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stay on or under budget.</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much of the expected project benefits will be realized if no one adopts flexibility and uses the tools &amp; spaces as intended (if adoption and usage are zero)?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Value comes from employees adopting flexible workstyles, digital tools, and collaboration, not only from the built environment providing modern, inclusive, healthy &amp; sustainable workplaces.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26</a:t>
            </a:fld>
            <a:endParaRPr lang="en-US" dirty="0"/>
          </a:p>
        </p:txBody>
      </p:sp>
    </p:spTree>
    <p:extLst>
      <p:ext uri="{BB962C8B-B14F-4D97-AF65-F5344CB8AC3E}">
        <p14:creationId xmlns:p14="http://schemas.microsoft.com/office/powerpoint/2010/main" val="873999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PROPOSED SPEAKING NOTES</a:t>
            </a:r>
            <a:r>
              <a:rPr lang="fr-CA" baseline="0" dirty="0" smtClean="0"/>
              <a:t> </a:t>
            </a:r>
            <a:r>
              <a:rPr lang="fr-CA" b="1" baseline="0" dirty="0" smtClean="0"/>
              <a:t>[TO BE MODIFIED BASED ON YOUR PARTICULAR PROJECT]</a:t>
            </a:r>
            <a:r>
              <a:rPr lang="fr-CA" b="1" dirty="0" smtClean="0"/>
              <a:t>:</a:t>
            </a:r>
          </a:p>
          <a:p>
            <a:r>
              <a:rPr lang="en-US" sz="1200" kern="1200" dirty="0" smtClean="0">
                <a:solidFill>
                  <a:schemeClr val="tx1"/>
                </a:solidFill>
                <a:effectLst/>
                <a:latin typeface="+mn-lt"/>
                <a:ea typeface="+mn-ea"/>
                <a:cs typeface="+mn-cs"/>
              </a:rPr>
              <a:t>Is $xxx/FTE too much to invest for employee well-being and to provide them with a great user experience in their new space?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employees are an organization’s most valuable (and costly) asset, spending 3-5% of the total project is pretty low, especially spread out on the project’s lifecycle. What about if you compare it to the amount of money you may need to spend after?… Not just the “RE costs” </a:t>
            </a:r>
            <a:r>
              <a:rPr lang="en-US" sz="1200" b="1" kern="1200" dirty="0" smtClean="0">
                <a:solidFill>
                  <a:schemeClr val="tx1"/>
                </a:solidFill>
                <a:effectLst/>
                <a:latin typeface="+mn-lt"/>
                <a:ea typeface="+mn-ea"/>
                <a:cs typeface="+mn-cs"/>
              </a:rPr>
              <a:t>(revert, revisit, redesign, redo, rework)</a:t>
            </a:r>
            <a:r>
              <a:rPr lang="en-US" sz="1200" kern="1200" dirty="0" smtClean="0">
                <a:solidFill>
                  <a:schemeClr val="tx1"/>
                </a:solidFill>
                <a:effectLst/>
                <a:latin typeface="+mn-lt"/>
                <a:ea typeface="+mn-ea"/>
                <a:cs typeface="+mn-cs"/>
              </a:rPr>
              <a:t> mentioned here which can vary from 5-20% . We all know that unhappy, disengaged employees take more sick days. It cost more for 1 employee sick day than the cost you will need to spend on them for CM to the entire project. What about loss in productivity when employees don’t know how to properly use tools or since they haven’t been shown the benefits to use them, revert to their old way of doing things. These are some of the risks you can encounter if change is not appropriately managed. </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27</a:t>
            </a:fld>
            <a:endParaRPr lang="en-US" dirty="0"/>
          </a:p>
        </p:txBody>
      </p:sp>
    </p:spTree>
    <p:extLst>
      <p:ext uri="{BB962C8B-B14F-4D97-AF65-F5344CB8AC3E}">
        <p14:creationId xmlns:p14="http://schemas.microsoft.com/office/powerpoint/2010/main" val="347283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66844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smtClean="0"/>
              <a:t>PROPOSED SPEAKING NOTES: </a:t>
            </a:r>
          </a:p>
          <a:p>
            <a:r>
              <a:rPr lang="en-CA" sz="1200" kern="1200" dirty="0" smtClean="0">
                <a:solidFill>
                  <a:schemeClr val="tx1"/>
                </a:solidFill>
                <a:effectLst/>
                <a:latin typeface="+mn-lt"/>
                <a:ea typeface="+mn-ea"/>
                <a:cs typeface="+mn-cs"/>
              </a:rPr>
              <a:t>Change management is about preparing, equipping and supporting employees for their journey and to ensure they are ready to adopt the new workplace.</a:t>
            </a:r>
          </a:p>
          <a:p>
            <a:r>
              <a:rPr lang="en-CA" sz="1200" kern="1200" dirty="0" smtClean="0">
                <a:solidFill>
                  <a:schemeClr val="tx1"/>
                </a:solidFill>
                <a:effectLst/>
                <a:latin typeface="+mn-lt"/>
                <a:ea typeface="+mn-ea"/>
                <a:cs typeface="+mn-cs"/>
              </a:rPr>
              <a:t>Change management is a process to manage the people who are impacted by the change and should start when the change has been decided. </a:t>
            </a:r>
          </a:p>
          <a:p>
            <a:r>
              <a:rPr lang="en-CA" sz="1200" b="1" kern="1200" dirty="0" smtClean="0">
                <a:solidFill>
                  <a:schemeClr val="tx1"/>
                </a:solidFill>
                <a:effectLst/>
                <a:latin typeface="+mn-lt"/>
                <a:ea typeface="+mn-ea"/>
                <a:cs typeface="+mn-cs"/>
              </a:rPr>
              <a:t>It is NOT a decision making process and definitely not a way to convince senior management to decide to change or not</a:t>
            </a:r>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Project management is not enough to ensure the success of a modernization project. It is through change management that we manage the human side of change. E.g. It’s great if through the project all employees now have access to laptops, but what good are they for if employees are unable to use them because they have no training?</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227210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smtClean="0"/>
              <a:t>PROPOSED SPEAKING NOTES: </a:t>
            </a:r>
            <a:endParaRPr lang="en-CA" dirty="0" smtClean="0"/>
          </a:p>
          <a:p>
            <a:pPr rtl="0"/>
            <a:r>
              <a:rPr lang="en-CA" sz="1200" kern="1200" dirty="0" smtClean="0">
                <a:solidFill>
                  <a:schemeClr val="tx1"/>
                </a:solidFill>
                <a:effectLst/>
                <a:latin typeface="+mn-lt"/>
                <a:ea typeface="+mn-ea"/>
                <a:cs typeface="+mn-cs"/>
              </a:rPr>
              <a:t>In the context of a workplace modernization project, it’s important for the integrated project team to work closely with the change management team and to use a user-centric approach. All enabling sectors must be aligned to the organization’s vision for the workplace. Their modernization strategies must be integrated to enable/equip employees (in the middle) with the right tools and processes to support fundamental changes in the way they work. </a:t>
            </a:r>
            <a:endParaRPr lang="fr-CA"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3423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smtClean="0"/>
              <a:t>PROPOSED SPEAKING NOTES: </a:t>
            </a:r>
            <a:endParaRPr lang="en-CA" dirty="0" smtClean="0"/>
          </a:p>
          <a:p>
            <a:r>
              <a:rPr lang="en-CA" sz="1200" i="1" kern="1200" dirty="0" smtClean="0">
                <a:solidFill>
                  <a:schemeClr val="tx1"/>
                </a:solidFill>
                <a:effectLst/>
                <a:latin typeface="+mn-lt"/>
                <a:ea typeface="+mn-ea"/>
                <a:cs typeface="+mn-cs"/>
              </a:rPr>
              <a:t>In all changes, there is a current state and a desired state. Organizations don’t change, but it’s the individuals who change and it’s that </a:t>
            </a:r>
            <a:r>
              <a:rPr lang="en-CA" sz="1200" b="1" i="1" kern="1200" dirty="0" smtClean="0">
                <a:solidFill>
                  <a:schemeClr val="tx1"/>
                </a:solidFill>
                <a:effectLst/>
                <a:latin typeface="+mn-lt"/>
                <a:ea typeface="+mn-ea"/>
                <a:cs typeface="+mn-cs"/>
              </a:rPr>
              <a:t>collective change</a:t>
            </a:r>
            <a:r>
              <a:rPr lang="en-CA" sz="1200" i="1" kern="1200" dirty="0" smtClean="0">
                <a:solidFill>
                  <a:schemeClr val="tx1"/>
                </a:solidFill>
                <a:effectLst/>
                <a:latin typeface="+mn-lt"/>
                <a:ea typeface="+mn-ea"/>
                <a:cs typeface="+mn-cs"/>
              </a:rPr>
              <a:t> that creates the future desired state.</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ultimate objective is that </a:t>
            </a:r>
            <a:r>
              <a:rPr lang="en-CA" sz="1200" b="1" kern="1200" dirty="0" smtClean="0">
                <a:solidFill>
                  <a:schemeClr val="tx1"/>
                </a:solidFill>
                <a:effectLst/>
                <a:latin typeface="+mn-lt"/>
                <a:ea typeface="+mn-ea"/>
                <a:cs typeface="+mn-cs"/>
              </a:rPr>
              <a:t>all</a:t>
            </a:r>
            <a:r>
              <a:rPr lang="en-CA" sz="1200" kern="1200" dirty="0" smtClean="0">
                <a:solidFill>
                  <a:schemeClr val="tx1"/>
                </a:solidFill>
                <a:effectLst/>
                <a:latin typeface="+mn-lt"/>
                <a:ea typeface="+mn-ea"/>
                <a:cs typeface="+mn-cs"/>
              </a:rPr>
              <a:t> employees move from the current state to the future state.</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68862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PROPOSED SPEAKING NOTES: </a:t>
            </a:r>
            <a:endParaRPr lang="en-CA" sz="1200" i="1" kern="1200" dirty="0" smtClean="0">
              <a:solidFill>
                <a:schemeClr val="tx1"/>
              </a:solidFill>
              <a:effectLst/>
              <a:latin typeface="+mn-lt"/>
              <a:ea typeface="+mn-ea"/>
              <a:cs typeface="+mn-cs"/>
            </a:endParaRPr>
          </a:p>
          <a:p>
            <a:r>
              <a:rPr lang="en-CA" sz="1200" i="0" kern="1200" dirty="0" smtClean="0">
                <a:solidFill>
                  <a:schemeClr val="tx1"/>
                </a:solidFill>
                <a:effectLst/>
                <a:latin typeface="+mn-lt"/>
                <a:ea typeface="+mn-ea"/>
                <a:cs typeface="+mn-cs"/>
              </a:rPr>
              <a:t>Our workplace change management approach is based on the ADKAR model from </a:t>
            </a:r>
            <a:r>
              <a:rPr lang="en-CA" sz="1200" i="1" kern="1200" dirty="0" err="1" smtClean="0">
                <a:solidFill>
                  <a:schemeClr val="tx1"/>
                </a:solidFill>
                <a:effectLst/>
                <a:latin typeface="+mn-lt"/>
                <a:ea typeface="+mn-ea"/>
                <a:cs typeface="+mn-cs"/>
              </a:rPr>
              <a:t>Prosci</a:t>
            </a:r>
            <a:r>
              <a:rPr lang="en-CA" sz="1200" i="0" kern="1200" dirty="0" smtClean="0">
                <a:solidFill>
                  <a:schemeClr val="tx1"/>
                </a:solidFill>
                <a:effectLst/>
                <a:latin typeface="+mn-lt"/>
                <a:ea typeface="+mn-ea"/>
                <a:cs typeface="+mn-cs"/>
              </a:rPr>
              <a:t>. </a:t>
            </a:r>
          </a:p>
          <a:p>
            <a:r>
              <a:rPr lang="en-CA" sz="1200" i="0" kern="1200" dirty="0" smtClean="0">
                <a:solidFill>
                  <a:schemeClr val="tx1"/>
                </a:solidFill>
                <a:effectLst/>
                <a:latin typeface="+mn-lt"/>
                <a:ea typeface="+mn-ea"/>
                <a:cs typeface="+mn-cs"/>
              </a:rPr>
              <a:t>Through the process of change management, we aim to build ADKAR in the people involved in or impacted by the change.</a:t>
            </a:r>
          </a:p>
          <a:p>
            <a:r>
              <a:rPr lang="en-CA" sz="1200" kern="1200" dirty="0" smtClean="0">
                <a:solidFill>
                  <a:schemeClr val="tx1"/>
                </a:solidFill>
                <a:effectLst/>
                <a:latin typeface="+mn-lt"/>
                <a:ea typeface="+mn-ea"/>
                <a:cs typeface="+mn-cs"/>
              </a:rPr>
              <a:t>ADKAR stands for </a:t>
            </a:r>
            <a:r>
              <a:rPr lang="en-CA" sz="1200" b="1" kern="1200" dirty="0" smtClean="0">
                <a:solidFill>
                  <a:schemeClr val="tx1"/>
                </a:solidFill>
                <a:effectLst/>
                <a:latin typeface="+mn-lt"/>
                <a:ea typeface="+mn-ea"/>
                <a:cs typeface="+mn-cs"/>
              </a:rPr>
              <a:t>awareness, desire, knowledge, ability and reinforcement</a:t>
            </a:r>
            <a:r>
              <a:rPr lang="en-CA" sz="1200" kern="1200" dirty="0" smtClean="0">
                <a:solidFill>
                  <a:schemeClr val="tx1"/>
                </a:solidFill>
                <a:effectLst/>
                <a:latin typeface="+mn-lt"/>
                <a:ea typeface="+mn-ea"/>
                <a:cs typeface="+mn-cs"/>
              </a:rPr>
              <a:t>. They all must exist to achieve a successful change.</a:t>
            </a:r>
          </a:p>
          <a:p>
            <a:r>
              <a:rPr lang="en-CA" sz="1200" kern="1200" dirty="0" smtClean="0">
                <a:solidFill>
                  <a:schemeClr val="tx1"/>
                </a:solidFill>
                <a:effectLst/>
                <a:latin typeface="+mn-lt"/>
                <a:ea typeface="+mn-ea"/>
                <a:cs typeface="+mn-cs"/>
              </a:rPr>
              <a:t>Having a change management strategy and activities ensure that </a:t>
            </a:r>
            <a:r>
              <a:rPr lang="en-CA" sz="1200" b="1" kern="1200" dirty="0" smtClean="0">
                <a:solidFill>
                  <a:schemeClr val="tx1"/>
                </a:solidFill>
                <a:effectLst/>
                <a:latin typeface="+mn-lt"/>
                <a:ea typeface="+mn-ea"/>
                <a:cs typeface="+mn-cs"/>
              </a:rPr>
              <a:t>ADKAR</a:t>
            </a:r>
            <a:r>
              <a:rPr lang="en-CA" sz="1200" kern="1200" dirty="0" smtClean="0">
                <a:solidFill>
                  <a:schemeClr val="tx1"/>
                </a:solidFill>
                <a:effectLst/>
                <a:latin typeface="+mn-lt"/>
                <a:ea typeface="+mn-ea"/>
                <a:cs typeface="+mn-cs"/>
              </a:rPr>
              <a:t> is built through all phases of a project, not just at the beginning or the end.</a:t>
            </a:r>
          </a:p>
          <a:p>
            <a:endParaRPr lang="fr-CA" sz="1200" kern="1200" dirty="0" smtClean="0">
              <a:solidFill>
                <a:schemeClr val="tx1"/>
              </a:solidFill>
              <a:effectLst/>
              <a:latin typeface="+mn-lt"/>
              <a:ea typeface="+mn-ea"/>
              <a:cs typeface="+mn-cs"/>
            </a:endParaRPr>
          </a:p>
          <a:p>
            <a:r>
              <a:rPr lang="en-CA" sz="1200" b="1" kern="1200" noProof="0" dirty="0" smtClean="0">
                <a:solidFill>
                  <a:schemeClr val="tx1"/>
                </a:solidFill>
                <a:effectLst/>
                <a:latin typeface="+mn-lt"/>
                <a:ea typeface="+mn-ea"/>
                <a:cs typeface="+mn-cs"/>
              </a:rPr>
              <a:t>Ultimately, you want employees to understand why the change</a:t>
            </a:r>
            <a:r>
              <a:rPr lang="en-CA" sz="1200" b="1" kern="1200" baseline="0" noProof="0" dirty="0" smtClean="0">
                <a:solidFill>
                  <a:schemeClr val="tx1"/>
                </a:solidFill>
                <a:effectLst/>
                <a:latin typeface="+mn-lt"/>
                <a:ea typeface="+mn-ea"/>
                <a:cs typeface="+mn-cs"/>
              </a:rPr>
              <a:t> is needed, decide to participate in the change, know how to change, become able to change and continue with the new way of work.</a:t>
            </a:r>
            <a:endParaRPr lang="en-CA" sz="1200" b="1" kern="1200" noProof="0" dirty="0" smtClean="0">
              <a:solidFill>
                <a:schemeClr val="tx1"/>
              </a:solidFill>
              <a:effectLst/>
              <a:latin typeface="+mn-lt"/>
              <a:ea typeface="+mn-ea"/>
              <a:cs typeface="+mn-cs"/>
            </a:endParaRPr>
          </a:p>
          <a:p>
            <a:endParaRPr lang="fr-CA" sz="1200" kern="1200" noProof="0" dirty="0" smtClean="0">
              <a:solidFill>
                <a:schemeClr val="tx1"/>
              </a:solidFill>
              <a:effectLst/>
              <a:latin typeface="+mn-lt"/>
              <a:ea typeface="+mn-ea"/>
              <a:cs typeface="+mn-cs"/>
            </a:endParaRPr>
          </a:p>
          <a:p>
            <a:r>
              <a:rPr lang="en-CA" sz="1200" kern="1200" noProof="0" dirty="0" smtClean="0">
                <a:solidFill>
                  <a:schemeClr val="tx1"/>
                </a:solidFill>
                <a:effectLst/>
                <a:latin typeface="+mn-lt"/>
                <a:ea typeface="+mn-ea"/>
                <a:cs typeface="+mn-cs"/>
              </a:rPr>
              <a:t>In the next slides, we will look at</a:t>
            </a:r>
            <a:r>
              <a:rPr lang="en-CA" sz="1200" kern="1200" baseline="0" noProof="0" dirty="0" smtClean="0">
                <a:solidFill>
                  <a:schemeClr val="tx1"/>
                </a:solidFill>
                <a:effectLst/>
                <a:latin typeface="+mn-lt"/>
                <a:ea typeface="+mn-ea"/>
                <a:cs typeface="+mn-cs"/>
              </a:rPr>
              <a:t> each of these elements in more detail.</a:t>
            </a:r>
            <a:endParaRPr lang="en-CA" sz="120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368170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PROPOSED SPEAKING NOTES: </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How do you create </a:t>
            </a:r>
            <a:r>
              <a:rPr lang="en-CA" sz="1200" b="1" kern="1200" dirty="0" smtClean="0">
                <a:solidFill>
                  <a:schemeClr val="tx1"/>
                </a:solidFill>
                <a:effectLst/>
                <a:latin typeface="+mn-lt"/>
                <a:ea typeface="+mn-ea"/>
                <a:cs typeface="+mn-cs"/>
              </a:rPr>
              <a:t>awareness</a:t>
            </a:r>
            <a:r>
              <a:rPr lang="en-CA" sz="1200" kern="1200" dirty="0" smtClean="0">
                <a:solidFill>
                  <a:schemeClr val="tx1"/>
                </a:solidFill>
                <a:effectLst/>
                <a:latin typeface="+mn-lt"/>
                <a:ea typeface="+mn-ea"/>
                <a:cs typeface="+mn-cs"/>
              </a:rPr>
              <a:t>? With communications</a:t>
            </a:r>
            <a:r>
              <a:rPr lang="en-CA" sz="1200" kern="1200" baseline="0" dirty="0" smtClean="0">
                <a:solidFill>
                  <a:schemeClr val="tx1"/>
                </a:solidFill>
                <a:effectLst/>
                <a:latin typeface="+mn-lt"/>
                <a:ea typeface="+mn-ea"/>
                <a:cs typeface="+mn-cs"/>
              </a:rPr>
              <a:t> which can include the following activities : [Read the slide]</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305523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PROPOSED SPEAKING NOTES: </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How do you build </a:t>
            </a:r>
            <a:r>
              <a:rPr lang="en-CA" sz="1200" b="1" kern="1200" dirty="0" smtClean="0">
                <a:solidFill>
                  <a:schemeClr val="tx1"/>
                </a:solidFill>
                <a:effectLst/>
                <a:latin typeface="+mn-lt"/>
                <a:ea typeface="+mn-ea"/>
                <a:cs typeface="+mn-cs"/>
              </a:rPr>
              <a:t>desire</a:t>
            </a:r>
            <a:r>
              <a:rPr lang="en-CA" sz="1200" kern="1200" dirty="0" smtClean="0">
                <a:solidFill>
                  <a:schemeClr val="tx1"/>
                </a:solidFill>
                <a:effectLst/>
                <a:latin typeface="+mn-lt"/>
                <a:ea typeface="+mn-ea"/>
                <a:cs typeface="+mn-cs"/>
              </a:rPr>
              <a:t> for something new? How do you motivate people to participate?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By showing the WIIFM (what’s in it for me), leadership messages, etc.</a:t>
            </a:r>
            <a:r>
              <a:rPr lang="en-CA" sz="1200" kern="1200" baseline="0" dirty="0" smtClean="0">
                <a:solidFill>
                  <a:schemeClr val="tx1"/>
                </a:solidFill>
                <a:effectLst/>
                <a:latin typeface="+mn-lt"/>
                <a:ea typeface="+mn-ea"/>
                <a:cs typeface="+mn-cs"/>
              </a:rPr>
              <a:t> which can include the following activities : [Read the slide]</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2969822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PROPOSED SPEAKING NOTES: </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What about </a:t>
            </a:r>
            <a:r>
              <a:rPr lang="en-CA" sz="1200" b="1" kern="1200" dirty="0" smtClean="0">
                <a:solidFill>
                  <a:schemeClr val="tx1"/>
                </a:solidFill>
                <a:effectLst/>
                <a:latin typeface="+mn-lt"/>
                <a:ea typeface="+mn-ea"/>
                <a:cs typeface="+mn-cs"/>
              </a:rPr>
              <a:t>knowledge</a:t>
            </a:r>
            <a:r>
              <a:rPr lang="en-CA" sz="1200" kern="1200" dirty="0" smtClean="0">
                <a:solidFill>
                  <a:schemeClr val="tx1"/>
                </a:solidFill>
                <a:effectLst/>
                <a:latin typeface="+mn-lt"/>
                <a:ea typeface="+mn-ea"/>
                <a:cs typeface="+mn-cs"/>
              </a:rPr>
              <a:t>? How do people know how to do something?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Through training</a:t>
            </a:r>
            <a:r>
              <a:rPr lang="en-CA" sz="1200" kern="1200" baseline="0" dirty="0" smtClean="0">
                <a:solidFill>
                  <a:schemeClr val="tx1"/>
                </a:solidFill>
                <a:effectLst/>
                <a:latin typeface="+mn-lt"/>
                <a:ea typeface="+mn-ea"/>
                <a:cs typeface="+mn-cs"/>
              </a:rPr>
              <a:t> which can include the following activities : [Read the slide]</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2939627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5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6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pPr>
                <a:defRPr/>
              </a:pPr>
              <a:t>‹#›</a:t>
            </a:fld>
            <a:endParaRPr lang="en-US" altLang="en-US"/>
          </a:p>
        </p:txBody>
      </p:sp>
    </p:spTree>
    <p:extLst>
      <p:ext uri="{BB962C8B-B14F-4D97-AF65-F5344CB8AC3E}">
        <p14:creationId xmlns:p14="http://schemas.microsoft.com/office/powerpoint/2010/main" val="1978933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8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298886"/>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4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0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 Id="rId35"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1" name="think-cell Slide" r:id="rId30" imgW="473" imgH="473" progId="TCLayout.ActiveDocument.1">
                  <p:embed/>
                </p:oleObj>
              </mc:Choice>
              <mc:Fallback>
                <p:oleObj name="think-cell Slide" r:id="rId30" imgW="473" imgH="473"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2"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80" r:id="rId24"/>
    <p:sldLayoutId id="2147483681" r:id="rId25"/>
    <p:sldLayoutId id="2147483682" r:id="rId2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chart" Target="../charts/char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www.gcpedia.gc.ca/gcwiki/images/3/38/WPS_aggregate_report_EN_2019.pdf" TargetMode="External"/><Relationship Id="rId5" Type="http://schemas.openxmlformats.org/officeDocument/2006/relationships/notesSlide" Target="../notesSlides/notesSlide15.xml"/><Relationship Id="rId4"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www.gcpedia.gc.ca/wiki/GCWorkplace_Change_Management_Playbook"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gcpedia.gc.ca/wiki/GCWorkplace_Change_Management_Playbook"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www.gcpedia.gc.ca/gcwiki/images/6/6f/Role,_function_and_key_compentencies_of_a_change_management_practiontioner.docx" TargetMode="External"/><Relationship Id="rId4" Type="http://schemas.openxmlformats.org/officeDocument/2006/relationships/hyperlink" Target="https://www.gcpedia.gc.ca/gcwiki/images/8/83/STEP_3_-_Integrated_Team_3R_model-descriptions_and_working_document.doc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Cworkplace cover page, smiling lady in office set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sp>
        <p:nvSpPr>
          <p:cNvPr id="8" name="Rectangle 7" descr="gray square"/>
          <p:cNvSpPr/>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2" y="1392382"/>
            <a:ext cx="5340277" cy="2889321"/>
          </a:xfrm>
        </p:spPr>
        <p:txBody>
          <a:bodyPr>
            <a:normAutofit/>
          </a:bodyPr>
          <a:lstStyle/>
          <a:p>
            <a:r>
              <a:rPr lang="fr-CA" dirty="0" smtClean="0">
                <a:solidFill>
                  <a:schemeClr val="bg1"/>
                </a:solidFill>
              </a:rPr>
              <a:t>[</a:t>
            </a:r>
            <a:r>
              <a:rPr lang="fr-CA" dirty="0" err="1" smtClean="0">
                <a:solidFill>
                  <a:schemeClr val="bg1"/>
                </a:solidFill>
              </a:rPr>
              <a:t>name</a:t>
            </a:r>
            <a:r>
              <a:rPr lang="fr-CA" dirty="0" smtClean="0">
                <a:solidFill>
                  <a:schemeClr val="bg1"/>
                </a:solidFill>
              </a:rPr>
              <a:t> of </a:t>
            </a:r>
            <a:r>
              <a:rPr lang="fr-CA" dirty="0" err="1" smtClean="0">
                <a:solidFill>
                  <a:schemeClr val="bg1"/>
                </a:solidFill>
              </a:rPr>
              <a:t>project</a:t>
            </a:r>
            <a:r>
              <a:rPr lang="fr-CA" dirty="0" smtClean="0">
                <a:solidFill>
                  <a:schemeClr val="bg1"/>
                </a:solidFill>
              </a:rPr>
              <a:t>]</a:t>
            </a:r>
            <a:endParaRPr lang="en-US" dirty="0">
              <a:solidFill>
                <a:schemeClr val="bg1"/>
              </a:solidFill>
            </a:endParaRPr>
          </a:p>
        </p:txBody>
      </p:sp>
      <p:sp>
        <p:nvSpPr>
          <p:cNvPr id="3" name="Subtitle 2"/>
          <p:cNvSpPr>
            <a:spLocks noGrp="1"/>
          </p:cNvSpPr>
          <p:nvPr>
            <p:ph type="subTitle" idx="1"/>
          </p:nvPr>
        </p:nvSpPr>
        <p:spPr>
          <a:xfrm>
            <a:off x="545307" y="4469923"/>
            <a:ext cx="2997993" cy="678352"/>
          </a:xfrm>
        </p:spPr>
        <p:txBody>
          <a:bodyPr>
            <a:normAutofit/>
          </a:bodyPr>
          <a:lstStyle/>
          <a:p>
            <a:r>
              <a:rPr lang="en-CA" sz="1600" dirty="0">
                <a:solidFill>
                  <a:schemeClr val="accent2"/>
                </a:solidFill>
              </a:rPr>
              <a:t>Change management approach and timeline</a:t>
            </a:r>
            <a:endParaRPr lang="en-US" sz="1600" dirty="0" smtClean="0">
              <a:solidFill>
                <a:schemeClr val="accent2"/>
              </a:solidFill>
            </a:endParaRPr>
          </a:p>
          <a:p>
            <a:endParaRPr lang="en-US" dirty="0">
              <a:solidFill>
                <a:schemeClr val="accent2"/>
              </a:solidFill>
            </a:endParaRPr>
          </a:p>
        </p:txBody>
      </p:sp>
      <p:sp>
        <p:nvSpPr>
          <p:cNvPr id="7" name="Text Placeholder 6"/>
          <p:cNvSpPr>
            <a:spLocks noGrp="1"/>
          </p:cNvSpPr>
          <p:nvPr>
            <p:ph type="body" sz="quarter" idx="13"/>
          </p:nvPr>
        </p:nvSpPr>
        <p:spPr>
          <a:xfrm>
            <a:off x="563399" y="5498656"/>
            <a:ext cx="3494087" cy="526957"/>
          </a:xfrm>
        </p:spPr>
        <p:txBody>
          <a:bodyPr/>
          <a:lstStyle/>
          <a:p>
            <a:r>
              <a:rPr lang="en-CA" sz="1600" dirty="0" smtClean="0">
                <a:solidFill>
                  <a:schemeClr val="bg1"/>
                </a:solidFill>
              </a:rPr>
              <a:t>Date: </a:t>
            </a:r>
            <a:r>
              <a:rPr lang="en-CA" sz="1600" dirty="0" err="1" smtClean="0">
                <a:solidFill>
                  <a:schemeClr val="bg1"/>
                </a:solidFill>
              </a:rPr>
              <a:t>xxxx</a:t>
            </a:r>
            <a:r>
              <a:rPr lang="en-CA" sz="1600" dirty="0" smtClean="0">
                <a:solidFill>
                  <a:schemeClr val="bg1"/>
                </a:solidFill>
              </a:rPr>
              <a:t>-xx-xx</a:t>
            </a:r>
            <a:endParaRPr lang="en-CA" sz="1600" dirty="0">
              <a:solidFill>
                <a:schemeClr val="bg1"/>
              </a:solidFill>
            </a:endParaRPr>
          </a:p>
        </p:txBody>
      </p:sp>
      <p:sp>
        <p:nvSpPr>
          <p:cNvPr id="9" name="Rectangle 8" descr="White rectangle"/>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descr="GCworkplace visual identity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descr="Government of Canada">
            <a:extLst>
              <a:ext uri="{FF2B5EF4-FFF2-40B4-BE49-F238E27FC236}">
                <a16:creationId xmlns:a16="http://schemas.microsoft.com/office/drawing/2014/main" xmlns="" id="{89CA9733-78EF-5F49-81C1-064DE89D5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3209293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Adopting the change: from current to future state</a:t>
            </a:r>
            <a:endParaRPr lang="en-CA" dirty="0"/>
          </a:p>
        </p:txBody>
      </p:sp>
      <p:sp>
        <p:nvSpPr>
          <p:cNvPr id="3" name="TextBox 2"/>
          <p:cNvSpPr txBox="1"/>
          <p:nvPr/>
        </p:nvSpPr>
        <p:spPr>
          <a:xfrm>
            <a:off x="635015" y="1515025"/>
            <a:ext cx="10511956" cy="900759"/>
          </a:xfrm>
          <a:prstGeom prst="rect">
            <a:avLst/>
          </a:prstGeom>
          <a:noFill/>
        </p:spPr>
        <p:txBody>
          <a:bodyPr wrap="square" rtlCol="0">
            <a:spAutoFit/>
          </a:bodyPr>
          <a:lstStyle/>
          <a:p>
            <a:pPr>
              <a:lnSpc>
                <a:spcPct val="110000"/>
              </a:lnSpc>
            </a:pPr>
            <a:r>
              <a:rPr lang="en-US" sz="1600" dirty="0" smtClean="0">
                <a:latin typeface="Arial"/>
                <a:cs typeface="Arial"/>
              </a:rPr>
              <a:t>In all changes, there is a current and a desired state. Organizations don’t change, but it’s the individuals who change and it’s that </a:t>
            </a:r>
            <a:r>
              <a:rPr lang="en-US" sz="1600" b="1" dirty="0" smtClean="0">
                <a:latin typeface="Arial"/>
                <a:cs typeface="Arial"/>
              </a:rPr>
              <a:t>collective change </a:t>
            </a:r>
            <a:r>
              <a:rPr lang="en-US" sz="1600" dirty="0" smtClean="0">
                <a:latin typeface="Arial"/>
                <a:cs typeface="Arial"/>
              </a:rPr>
              <a:t>that creates the future desired state.</a:t>
            </a:r>
          </a:p>
          <a:p>
            <a:pPr>
              <a:lnSpc>
                <a:spcPct val="110000"/>
              </a:lnSpc>
            </a:pPr>
            <a:endParaRPr lang="en-US" sz="1600" dirty="0">
              <a:latin typeface="Arial"/>
              <a:cs typeface="Arial"/>
            </a:endParaRPr>
          </a:p>
        </p:txBody>
      </p:sp>
      <p:sp>
        <p:nvSpPr>
          <p:cNvPr id="193" name="TextBox 192"/>
          <p:cNvSpPr txBox="1"/>
          <p:nvPr/>
        </p:nvSpPr>
        <p:spPr>
          <a:xfrm>
            <a:off x="1171693" y="2492983"/>
            <a:ext cx="2597560" cy="307777"/>
          </a:xfrm>
          <a:prstGeom prst="rect">
            <a:avLst/>
          </a:prstGeom>
          <a:noFill/>
        </p:spPr>
        <p:txBody>
          <a:bodyPr wrap="square" rtlCol="0">
            <a:spAutoFit/>
          </a:bodyPr>
          <a:lstStyle/>
          <a:p>
            <a:r>
              <a:rPr lang="en-US" sz="1400" b="1" dirty="0" smtClean="0">
                <a:latin typeface="Arial"/>
                <a:cs typeface="Arial"/>
              </a:rPr>
              <a:t>Poorly managed change</a:t>
            </a:r>
            <a:endParaRPr lang="en-US" sz="1400" b="1" dirty="0">
              <a:latin typeface="Arial"/>
              <a:cs typeface="Arial"/>
            </a:endParaRPr>
          </a:p>
        </p:txBody>
      </p:sp>
      <p:pic>
        <p:nvPicPr>
          <p:cNvPr id="9" name="Picture 8" descr="example of poorly managed change, not all employees have been able to transition to the future st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693" y="2767781"/>
            <a:ext cx="4403848" cy="2272954"/>
          </a:xfrm>
          <a:prstGeom prst="rect">
            <a:avLst/>
          </a:prstGeom>
        </p:spPr>
      </p:pic>
      <p:sp>
        <p:nvSpPr>
          <p:cNvPr id="190" name="TextBox 189"/>
          <p:cNvSpPr txBox="1"/>
          <p:nvPr/>
        </p:nvSpPr>
        <p:spPr>
          <a:xfrm>
            <a:off x="1171693" y="5159659"/>
            <a:ext cx="4256714" cy="338554"/>
          </a:xfrm>
          <a:prstGeom prst="rect">
            <a:avLst/>
          </a:prstGeom>
          <a:noFill/>
        </p:spPr>
        <p:txBody>
          <a:bodyPr wrap="square" rtlCol="0">
            <a:spAutoFit/>
          </a:bodyPr>
          <a:lstStyle/>
          <a:p>
            <a:r>
              <a:rPr lang="en-US" sz="800" dirty="0" smtClean="0">
                <a:latin typeface="Arial"/>
                <a:cs typeface="Arial"/>
              </a:rPr>
              <a:t>Employees were not well-supported during period of change. Not all employees have been able to move to the future state.</a:t>
            </a:r>
            <a:endParaRPr lang="en-US" sz="800" dirty="0">
              <a:latin typeface="Arial"/>
              <a:cs typeface="Arial"/>
            </a:endParaRPr>
          </a:p>
        </p:txBody>
      </p:sp>
      <p:sp>
        <p:nvSpPr>
          <p:cNvPr id="192" name="TextBox 191"/>
          <p:cNvSpPr txBox="1"/>
          <p:nvPr/>
        </p:nvSpPr>
        <p:spPr>
          <a:xfrm>
            <a:off x="5820102" y="3687289"/>
            <a:ext cx="635601" cy="359073"/>
          </a:xfrm>
          <a:prstGeom prst="rect">
            <a:avLst/>
          </a:prstGeom>
          <a:noFill/>
        </p:spPr>
        <p:txBody>
          <a:bodyPr wrap="square" rtlCol="0">
            <a:spAutoFit/>
          </a:bodyPr>
          <a:lstStyle/>
          <a:p>
            <a:pPr>
              <a:lnSpc>
                <a:spcPct val="110000"/>
              </a:lnSpc>
            </a:pPr>
            <a:r>
              <a:rPr lang="en-US" sz="1600" b="1" dirty="0" smtClean="0">
                <a:latin typeface="Arial"/>
                <a:cs typeface="Arial"/>
              </a:rPr>
              <a:t>VS.</a:t>
            </a:r>
            <a:endParaRPr lang="en-US" sz="1600" b="1" dirty="0">
              <a:latin typeface="Arial"/>
              <a:cs typeface="Arial"/>
            </a:endParaRPr>
          </a:p>
        </p:txBody>
      </p:sp>
      <p:sp>
        <p:nvSpPr>
          <p:cNvPr id="194" name="TextBox 193"/>
          <p:cNvSpPr txBox="1"/>
          <p:nvPr/>
        </p:nvSpPr>
        <p:spPr>
          <a:xfrm>
            <a:off x="6603497" y="2492983"/>
            <a:ext cx="3190283" cy="307777"/>
          </a:xfrm>
          <a:prstGeom prst="rect">
            <a:avLst/>
          </a:prstGeom>
          <a:noFill/>
        </p:spPr>
        <p:txBody>
          <a:bodyPr wrap="square" rtlCol="0">
            <a:spAutoFit/>
          </a:bodyPr>
          <a:lstStyle/>
          <a:p>
            <a:r>
              <a:rPr lang="en-US" sz="1400" b="1" dirty="0" smtClean="0">
                <a:latin typeface="Arial"/>
                <a:cs typeface="Arial"/>
              </a:rPr>
              <a:t>Very well managed change</a:t>
            </a:r>
            <a:endParaRPr lang="en-US" sz="1400" b="1" dirty="0">
              <a:latin typeface="Arial"/>
              <a:cs typeface="Arial"/>
            </a:endParaRPr>
          </a:p>
        </p:txBody>
      </p:sp>
      <p:pic>
        <p:nvPicPr>
          <p:cNvPr id="11" name="Picture 10" descr="example of well managed change, all employees have been able to transition to the future sta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497" y="2760171"/>
            <a:ext cx="4417448" cy="2288175"/>
          </a:xfrm>
          <a:prstGeom prst="rect">
            <a:avLst/>
          </a:prstGeom>
        </p:spPr>
      </p:pic>
      <p:sp>
        <p:nvSpPr>
          <p:cNvPr id="188" name="TextBox 187"/>
          <p:cNvSpPr txBox="1"/>
          <p:nvPr/>
        </p:nvSpPr>
        <p:spPr>
          <a:xfrm>
            <a:off x="6686793" y="5159659"/>
            <a:ext cx="4208719" cy="338554"/>
          </a:xfrm>
          <a:prstGeom prst="rect">
            <a:avLst/>
          </a:prstGeom>
          <a:noFill/>
        </p:spPr>
        <p:txBody>
          <a:bodyPr wrap="square" rtlCol="0">
            <a:spAutoFit/>
          </a:bodyPr>
          <a:lstStyle/>
          <a:p>
            <a:r>
              <a:rPr lang="en-US" sz="800" dirty="0" smtClean="0">
                <a:latin typeface="Arial"/>
                <a:cs typeface="Arial"/>
              </a:rPr>
              <a:t>Employees have been well-supported throughout the change, and all have been able to move to the future state</a:t>
            </a:r>
            <a:endParaRPr lang="en-US" sz="800" dirty="0">
              <a:latin typeface="Arial"/>
              <a:cs typeface="Arial"/>
            </a:endParaRPr>
          </a:p>
        </p:txBody>
      </p:sp>
      <p:sp>
        <p:nvSpPr>
          <p:cNvPr id="189" name="TextBox 188"/>
          <p:cNvSpPr txBox="1"/>
          <p:nvPr/>
        </p:nvSpPr>
        <p:spPr>
          <a:xfrm>
            <a:off x="665170" y="5711692"/>
            <a:ext cx="8620667" cy="359073"/>
          </a:xfrm>
          <a:prstGeom prst="rect">
            <a:avLst/>
          </a:prstGeom>
          <a:noFill/>
        </p:spPr>
        <p:txBody>
          <a:bodyPr wrap="square" rtlCol="0">
            <a:spAutoFit/>
          </a:bodyPr>
          <a:lstStyle/>
          <a:p>
            <a:pPr>
              <a:lnSpc>
                <a:spcPct val="110000"/>
              </a:lnSpc>
            </a:pPr>
            <a:r>
              <a:rPr lang="en-US" sz="1600" dirty="0" smtClean="0">
                <a:latin typeface="Arial"/>
                <a:cs typeface="Arial"/>
              </a:rPr>
              <a:t>The ultimate objective is that </a:t>
            </a:r>
            <a:r>
              <a:rPr lang="en-US" sz="1600" b="1" dirty="0" smtClean="0">
                <a:latin typeface="Arial"/>
                <a:cs typeface="Arial"/>
              </a:rPr>
              <a:t>all</a:t>
            </a:r>
            <a:r>
              <a:rPr lang="en-US" sz="1600" dirty="0" smtClean="0">
                <a:latin typeface="Arial"/>
                <a:cs typeface="Arial"/>
              </a:rPr>
              <a:t> employees move from the current state to the future state.</a:t>
            </a:r>
            <a:endParaRPr lang="en-US" sz="1600" dirty="0">
              <a:latin typeface="Arial"/>
              <a:cs typeface="Arial"/>
            </a:endParaRPr>
          </a:p>
        </p:txBody>
      </p:sp>
    </p:spTree>
    <p:extLst>
      <p:ext uri="{BB962C8B-B14F-4D97-AF65-F5344CB8AC3E}">
        <p14:creationId xmlns:p14="http://schemas.microsoft.com/office/powerpoint/2010/main" val="175924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dirty="0">
                <a:solidFill>
                  <a:srgbClr val="000000"/>
                </a:solidFill>
              </a:rPr>
              <a:t>Preparing employees</a:t>
            </a:r>
          </a:p>
        </p:txBody>
      </p:sp>
      <p:sp>
        <p:nvSpPr>
          <p:cNvPr id="102" name="Content Placeholder 2"/>
          <p:cNvSpPr>
            <a:spLocks/>
          </p:cNvSpPr>
          <p:nvPr/>
        </p:nvSpPr>
        <p:spPr bwMode="auto">
          <a:xfrm>
            <a:off x="528069" y="1341160"/>
            <a:ext cx="9326213" cy="337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5425" indent="-2254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en-CA" sz="1800" b="1" dirty="0" smtClean="0">
                <a:latin typeface="+mn-lt"/>
              </a:rPr>
              <a:t>ADKAR </a:t>
            </a:r>
            <a:r>
              <a:rPr lang="en-CA" sz="1800" dirty="0" smtClean="0">
                <a:latin typeface="+mn-lt"/>
              </a:rPr>
              <a:t>model by </a:t>
            </a:r>
            <a:r>
              <a:rPr lang="en-CA" sz="1800" i="1" dirty="0" err="1" smtClean="0">
                <a:latin typeface="+mn-lt"/>
              </a:rPr>
              <a:t>Prosci</a:t>
            </a:r>
            <a:r>
              <a:rPr lang="en-CA" sz="1800" dirty="0" smtClean="0">
                <a:latin typeface="+mn-lt"/>
              </a:rPr>
              <a:t>: </a:t>
            </a:r>
            <a:r>
              <a:rPr lang="en-CA" sz="1800" dirty="0">
                <a:latin typeface="+mn-lt"/>
              </a:rPr>
              <a:t>Successful change is dependant on all five </a:t>
            </a:r>
            <a:r>
              <a:rPr lang="en-CA" sz="1800" dirty="0" smtClean="0">
                <a:latin typeface="+mn-lt"/>
              </a:rPr>
              <a:t>elements</a:t>
            </a:r>
            <a:endParaRPr lang="en-CA" sz="1800" dirty="0">
              <a:latin typeface="+mn-lt"/>
            </a:endParaRPr>
          </a:p>
        </p:txBody>
      </p:sp>
      <p:sp>
        <p:nvSpPr>
          <p:cNvPr id="66" name="Rectangle 65" descr="long gray rectangle"/>
          <p:cNvSpPr/>
          <p:nvPr/>
        </p:nvSpPr>
        <p:spPr>
          <a:xfrm>
            <a:off x="615473" y="1750879"/>
            <a:ext cx="10899631" cy="2762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descr="gray line"/>
          <p:cNvSpPr/>
          <p:nvPr/>
        </p:nvSpPr>
        <p:spPr>
          <a:xfrm flipH="1">
            <a:off x="615473" y="1753015"/>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TextBox 63"/>
          <p:cNvSpPr txBox="1"/>
          <p:nvPr/>
        </p:nvSpPr>
        <p:spPr>
          <a:xfrm>
            <a:off x="661191" y="1759898"/>
            <a:ext cx="973991" cy="246221"/>
          </a:xfrm>
          <a:prstGeom prst="rect">
            <a:avLst/>
          </a:prstGeom>
          <a:noFill/>
          <a:ln w="38100">
            <a:noFill/>
          </a:ln>
        </p:spPr>
        <p:txBody>
          <a:bodyPr wrap="square" rtlCol="0">
            <a:spAutoFit/>
          </a:bodyPr>
          <a:lstStyle/>
          <a:p>
            <a:pPr algn="ctr"/>
            <a:r>
              <a:rPr lang="en-CA" sz="1000" dirty="0" smtClean="0">
                <a:solidFill>
                  <a:schemeClr val="tx2"/>
                </a:solidFill>
              </a:rPr>
              <a:t>Project launch</a:t>
            </a:r>
          </a:p>
        </p:txBody>
      </p:sp>
      <p:sp>
        <p:nvSpPr>
          <p:cNvPr id="69" name="Rectangle 68" descr="gray line"/>
          <p:cNvSpPr/>
          <p:nvPr/>
        </p:nvSpPr>
        <p:spPr>
          <a:xfrm flipH="1">
            <a:off x="9301978" y="1748491"/>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TextBox 71"/>
          <p:cNvSpPr txBox="1"/>
          <p:nvPr/>
        </p:nvSpPr>
        <p:spPr>
          <a:xfrm>
            <a:off x="9347697" y="1761741"/>
            <a:ext cx="1367242" cy="246221"/>
          </a:xfrm>
          <a:prstGeom prst="rect">
            <a:avLst/>
          </a:prstGeom>
          <a:noFill/>
          <a:ln w="38100">
            <a:noFill/>
          </a:ln>
        </p:spPr>
        <p:txBody>
          <a:bodyPr wrap="square" rtlCol="0">
            <a:spAutoFit/>
          </a:bodyPr>
          <a:lstStyle/>
          <a:p>
            <a:pPr algn="ctr"/>
            <a:r>
              <a:rPr lang="en-CA" sz="1000" dirty="0" smtClean="0">
                <a:solidFill>
                  <a:schemeClr val="tx2"/>
                </a:solidFill>
              </a:rPr>
              <a:t>Move to new space</a:t>
            </a:r>
          </a:p>
        </p:txBody>
      </p:sp>
      <p:pic>
        <p:nvPicPr>
          <p:cNvPr id="12298" name="Picture 10" descr="Suesan icon and speech bubble"/>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54447" b="76030"/>
          <a:stretch/>
        </p:blipFill>
        <p:spPr bwMode="auto">
          <a:xfrm flipH="1">
            <a:off x="845443" y="4024783"/>
            <a:ext cx="1914137" cy="37577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descr="white square"/>
          <p:cNvSpPr/>
          <p:nvPr/>
        </p:nvSpPr>
        <p:spPr>
          <a:xfrm>
            <a:off x="847727" y="3522179"/>
            <a:ext cx="1889002"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845444" y="3670723"/>
            <a:ext cx="1914137" cy="276999"/>
          </a:xfrm>
          <a:prstGeom prst="rect">
            <a:avLst/>
          </a:prstGeom>
        </p:spPr>
        <p:txBody>
          <a:bodyPr wrap="square">
            <a:spAutoFit/>
          </a:bodyPr>
          <a:lstStyle/>
          <a:p>
            <a:r>
              <a:rPr lang="en-CA" sz="1200" b="1" i="1" dirty="0" smtClean="0">
                <a:solidFill>
                  <a:srgbClr val="252525"/>
                </a:solidFill>
              </a:rPr>
              <a:t>I understand why…</a:t>
            </a:r>
            <a:endParaRPr lang="en-CA" sz="1200" b="1" dirty="0"/>
          </a:p>
        </p:txBody>
      </p:sp>
      <p:sp>
        <p:nvSpPr>
          <p:cNvPr id="36" name="Freeform 35"/>
          <p:cNvSpPr/>
          <p:nvPr/>
        </p:nvSpPr>
        <p:spPr bwMode="auto">
          <a:xfrm>
            <a:off x="845444" y="4483173"/>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a:solidFill>
                  <a:schemeClr val="bg1"/>
                </a:solidFill>
                <a:ea typeface="Arial Unicode MS" panose="020B0604020202020204" pitchFamily="34" charset="-128"/>
                <a:cs typeface="Arial Unicode MS" panose="020B0604020202020204" pitchFamily="34" charset="-128"/>
              </a:rPr>
              <a:t>A</a:t>
            </a:r>
            <a:r>
              <a:rPr lang="en-CA" sz="2000" b="1" dirty="0">
                <a:solidFill>
                  <a:schemeClr val="bg1"/>
                </a:solidFill>
                <a:ea typeface="Arial Unicode MS" panose="020B0604020202020204" pitchFamily="34" charset="-128"/>
                <a:cs typeface="Arial Unicode MS" panose="020B0604020202020204" pitchFamily="34" charset="-128"/>
              </a:rPr>
              <a:t>wareness</a:t>
            </a:r>
          </a:p>
        </p:txBody>
      </p:sp>
      <p:sp>
        <p:nvSpPr>
          <p:cNvPr id="35" name="Rectangle 34" descr="Green rectangle"/>
          <p:cNvSpPr/>
          <p:nvPr/>
        </p:nvSpPr>
        <p:spPr>
          <a:xfrm>
            <a:off x="845443" y="5040365"/>
            <a:ext cx="1891285" cy="1085679"/>
          </a:xfrm>
          <a:prstGeom prst="rect">
            <a:avLst/>
          </a:prstGeom>
          <a:solidFill>
            <a:srgbClr val="E3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dirty="0">
              <a:solidFill>
                <a:schemeClr val="tx2"/>
              </a:solidFill>
            </a:endParaRPr>
          </a:p>
        </p:txBody>
      </p:sp>
      <p:sp>
        <p:nvSpPr>
          <p:cNvPr id="27" name="Rectangle 26"/>
          <p:cNvSpPr/>
          <p:nvPr/>
        </p:nvSpPr>
        <p:spPr>
          <a:xfrm>
            <a:off x="845443" y="5047249"/>
            <a:ext cx="1891286" cy="646331"/>
          </a:xfrm>
          <a:prstGeom prst="rect">
            <a:avLst/>
          </a:prstGeom>
        </p:spPr>
        <p:txBody>
          <a:bodyPr wrap="square">
            <a:spAutoFit/>
          </a:bodyPr>
          <a:lstStyle/>
          <a:p>
            <a:r>
              <a:rPr lang="en-CA" sz="1200" dirty="0"/>
              <a:t>Understanding the need for change and the nature of the change</a:t>
            </a:r>
          </a:p>
        </p:txBody>
      </p:sp>
      <p:sp>
        <p:nvSpPr>
          <p:cNvPr id="87" name="Rectangle 86" descr="white square"/>
          <p:cNvSpPr/>
          <p:nvPr/>
        </p:nvSpPr>
        <p:spPr>
          <a:xfrm>
            <a:off x="3023380" y="3237043"/>
            <a:ext cx="1883311"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p:cNvSpPr/>
          <p:nvPr/>
        </p:nvSpPr>
        <p:spPr>
          <a:xfrm>
            <a:off x="2999573" y="3365757"/>
            <a:ext cx="1891284" cy="276999"/>
          </a:xfrm>
          <a:prstGeom prst="rect">
            <a:avLst/>
          </a:prstGeom>
        </p:spPr>
        <p:txBody>
          <a:bodyPr wrap="square">
            <a:spAutoFit/>
          </a:bodyPr>
          <a:lstStyle/>
          <a:p>
            <a:r>
              <a:rPr lang="en-CA" sz="1200" b="1" i="1" dirty="0" smtClean="0">
                <a:solidFill>
                  <a:srgbClr val="252525"/>
                </a:solidFill>
              </a:rPr>
              <a:t>I decide to…</a:t>
            </a:r>
            <a:endParaRPr lang="en-CA" sz="1200" b="1" dirty="0"/>
          </a:p>
        </p:txBody>
      </p:sp>
      <p:pic>
        <p:nvPicPr>
          <p:cNvPr id="96" name="Picture 10" descr="Suesan icon and speech bubble"/>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r="54447" b="76030"/>
          <a:stretch/>
        </p:blipFill>
        <p:spPr bwMode="auto">
          <a:xfrm flipH="1">
            <a:off x="3015191" y="3742953"/>
            <a:ext cx="1914137" cy="375776"/>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38"/>
          <p:cNvSpPr/>
          <p:nvPr/>
        </p:nvSpPr>
        <p:spPr bwMode="auto">
          <a:xfrm>
            <a:off x="2995953" y="4175380"/>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smtClean="0">
                <a:solidFill>
                  <a:schemeClr val="bg1"/>
                </a:solidFill>
                <a:ea typeface="Arial Unicode MS" panose="020B0604020202020204" pitchFamily="34" charset="-128"/>
                <a:cs typeface="Arial Unicode MS" panose="020B0604020202020204" pitchFamily="34" charset="-128"/>
              </a:rPr>
              <a:t>D</a:t>
            </a:r>
            <a:r>
              <a:rPr lang="en-CA" sz="2000" b="1" dirty="0" smtClean="0">
                <a:solidFill>
                  <a:schemeClr val="bg1"/>
                </a:solidFill>
                <a:ea typeface="Arial Unicode MS" panose="020B0604020202020204" pitchFamily="34" charset="-128"/>
                <a:cs typeface="Arial Unicode MS" panose="020B0604020202020204" pitchFamily="34" charset="-128"/>
              </a:rPr>
              <a:t>esire</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38" name="Rectangle 37" descr="Blue rectangle"/>
          <p:cNvSpPr/>
          <p:nvPr/>
        </p:nvSpPr>
        <p:spPr>
          <a:xfrm>
            <a:off x="2995953" y="4734960"/>
            <a:ext cx="1891284" cy="13850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dirty="0">
              <a:solidFill>
                <a:schemeClr val="tx2"/>
              </a:solidFill>
            </a:endParaRPr>
          </a:p>
        </p:txBody>
      </p:sp>
      <p:sp>
        <p:nvSpPr>
          <p:cNvPr id="75" name="Rectangle 74"/>
          <p:cNvSpPr/>
          <p:nvPr/>
        </p:nvSpPr>
        <p:spPr>
          <a:xfrm>
            <a:off x="2995953" y="4732573"/>
            <a:ext cx="1891286" cy="646331"/>
          </a:xfrm>
          <a:prstGeom prst="rect">
            <a:avLst/>
          </a:prstGeom>
        </p:spPr>
        <p:txBody>
          <a:bodyPr wrap="square">
            <a:spAutoFit/>
          </a:bodyPr>
          <a:lstStyle/>
          <a:p>
            <a:r>
              <a:rPr lang="en-CA" sz="1200" dirty="0"/>
              <a:t>Willingness to support the change, to participate and engage</a:t>
            </a:r>
          </a:p>
        </p:txBody>
      </p:sp>
      <p:sp>
        <p:nvSpPr>
          <p:cNvPr id="88" name="Rectangle 87" descr="white square"/>
          <p:cNvSpPr/>
          <p:nvPr/>
        </p:nvSpPr>
        <p:spPr>
          <a:xfrm>
            <a:off x="5146272" y="2841133"/>
            <a:ext cx="1891474"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Rectangle 92"/>
          <p:cNvSpPr/>
          <p:nvPr/>
        </p:nvSpPr>
        <p:spPr>
          <a:xfrm>
            <a:off x="5144762" y="2965332"/>
            <a:ext cx="1900038" cy="276999"/>
          </a:xfrm>
          <a:prstGeom prst="rect">
            <a:avLst/>
          </a:prstGeom>
        </p:spPr>
        <p:txBody>
          <a:bodyPr wrap="square">
            <a:spAutoFit/>
          </a:bodyPr>
          <a:lstStyle/>
          <a:p>
            <a:r>
              <a:rPr lang="en-CA" sz="1200" b="1" i="1" dirty="0" smtClean="0">
                <a:solidFill>
                  <a:srgbClr val="252525"/>
                </a:solidFill>
              </a:rPr>
              <a:t>I know how…</a:t>
            </a:r>
            <a:endParaRPr lang="en-CA" sz="1200" b="1" dirty="0"/>
          </a:p>
        </p:txBody>
      </p:sp>
      <p:pic>
        <p:nvPicPr>
          <p:cNvPr id="97" name="Picture 10" descr="Suesan icon and speech bubble"/>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r="54447" b="76030"/>
          <a:stretch/>
        </p:blipFill>
        <p:spPr bwMode="auto">
          <a:xfrm flipH="1">
            <a:off x="5144763" y="3351306"/>
            <a:ext cx="1914137" cy="375776"/>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p:cNvSpPr/>
          <p:nvPr/>
        </p:nvSpPr>
        <p:spPr bwMode="auto">
          <a:xfrm>
            <a:off x="5146462" y="3792602"/>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smtClean="0">
                <a:solidFill>
                  <a:schemeClr val="bg1"/>
                </a:solidFill>
                <a:ea typeface="Arial Unicode MS" panose="020B0604020202020204" pitchFamily="34" charset="-128"/>
                <a:cs typeface="Arial Unicode MS" panose="020B0604020202020204" pitchFamily="34" charset="-128"/>
              </a:rPr>
              <a:t>K</a:t>
            </a:r>
            <a:r>
              <a:rPr lang="en-CA" sz="2000" b="1" dirty="0" smtClean="0">
                <a:solidFill>
                  <a:schemeClr val="bg1"/>
                </a:solidFill>
                <a:ea typeface="Arial Unicode MS" panose="020B0604020202020204" pitchFamily="34" charset="-128"/>
                <a:cs typeface="Arial Unicode MS" panose="020B0604020202020204" pitchFamily="34" charset="-128"/>
              </a:rPr>
              <a:t>nowledge</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41" name="Rectangle 40" descr="orange rectangle"/>
          <p:cNvSpPr/>
          <p:nvPr/>
        </p:nvSpPr>
        <p:spPr>
          <a:xfrm>
            <a:off x="5146462" y="4338164"/>
            <a:ext cx="1891284" cy="17635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dirty="0">
              <a:solidFill>
                <a:schemeClr val="tx2"/>
              </a:solidFill>
            </a:endParaRPr>
          </a:p>
        </p:txBody>
      </p:sp>
      <p:sp>
        <p:nvSpPr>
          <p:cNvPr id="76" name="Rectangle 75"/>
          <p:cNvSpPr/>
          <p:nvPr/>
        </p:nvSpPr>
        <p:spPr>
          <a:xfrm>
            <a:off x="5146462" y="4349793"/>
            <a:ext cx="1891286" cy="646331"/>
          </a:xfrm>
          <a:prstGeom prst="rect">
            <a:avLst/>
          </a:prstGeom>
        </p:spPr>
        <p:txBody>
          <a:bodyPr wrap="square">
            <a:spAutoFit/>
          </a:bodyPr>
          <a:lstStyle/>
          <a:p>
            <a:r>
              <a:rPr lang="en-CA" sz="1200" dirty="0"/>
              <a:t>Having access to resources on how to change, new skills and behaviours</a:t>
            </a:r>
          </a:p>
        </p:txBody>
      </p:sp>
      <p:sp>
        <p:nvSpPr>
          <p:cNvPr id="89" name="Rectangle 88" descr="white square"/>
          <p:cNvSpPr/>
          <p:nvPr/>
        </p:nvSpPr>
        <p:spPr>
          <a:xfrm>
            <a:off x="7270490" y="2471179"/>
            <a:ext cx="1898528"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93"/>
          <p:cNvSpPr/>
          <p:nvPr/>
        </p:nvSpPr>
        <p:spPr>
          <a:xfrm>
            <a:off x="7277734" y="2609425"/>
            <a:ext cx="1891284" cy="276999"/>
          </a:xfrm>
          <a:prstGeom prst="rect">
            <a:avLst/>
          </a:prstGeom>
        </p:spPr>
        <p:txBody>
          <a:bodyPr wrap="square">
            <a:spAutoFit/>
          </a:bodyPr>
          <a:lstStyle/>
          <a:p>
            <a:r>
              <a:rPr lang="en-CA" sz="1200" b="1" i="1" dirty="0" smtClean="0">
                <a:solidFill>
                  <a:srgbClr val="252525"/>
                </a:solidFill>
              </a:rPr>
              <a:t>I am </a:t>
            </a:r>
            <a:r>
              <a:rPr lang="en-CA" sz="1200" b="1" i="1" dirty="0">
                <a:solidFill>
                  <a:srgbClr val="252525"/>
                </a:solidFill>
              </a:rPr>
              <a:t>a</a:t>
            </a:r>
            <a:r>
              <a:rPr lang="en-CA" sz="1200" b="1" i="1" dirty="0" smtClean="0">
                <a:solidFill>
                  <a:srgbClr val="252525"/>
                </a:solidFill>
              </a:rPr>
              <a:t>ble to…</a:t>
            </a:r>
            <a:endParaRPr lang="en-CA" sz="1200" b="1" dirty="0"/>
          </a:p>
        </p:txBody>
      </p:sp>
      <p:pic>
        <p:nvPicPr>
          <p:cNvPr id="98" name="Picture 10" descr="Suesan icon and speech bubble"/>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54447" b="76030"/>
          <a:stretch/>
        </p:blipFill>
        <p:spPr bwMode="auto">
          <a:xfrm flipH="1">
            <a:off x="7273405" y="2975530"/>
            <a:ext cx="1914137" cy="375776"/>
          </a:xfrm>
          <a:prstGeom prst="rect">
            <a:avLst/>
          </a:prstGeom>
          <a:noFill/>
          <a:extLst>
            <a:ext uri="{909E8E84-426E-40DD-AFC4-6F175D3DCCD1}">
              <a14:hiddenFill xmlns:a14="http://schemas.microsoft.com/office/drawing/2010/main">
                <a:solidFill>
                  <a:srgbClr val="FFFFFF"/>
                </a:solidFill>
              </a14:hiddenFill>
            </a:ext>
          </a:extLst>
        </p:spPr>
      </p:pic>
      <p:sp>
        <p:nvSpPr>
          <p:cNvPr id="44" name="Freeform 43"/>
          <p:cNvSpPr/>
          <p:nvPr/>
        </p:nvSpPr>
        <p:spPr bwMode="auto">
          <a:xfrm>
            <a:off x="7296971" y="343751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tx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smtClean="0">
                <a:solidFill>
                  <a:schemeClr val="bg1"/>
                </a:solidFill>
                <a:ea typeface="Arial Unicode MS" panose="020B0604020202020204" pitchFamily="34" charset="-128"/>
                <a:cs typeface="Arial Unicode MS" panose="020B0604020202020204" pitchFamily="34" charset="-128"/>
              </a:rPr>
              <a:t>A</a:t>
            </a:r>
            <a:r>
              <a:rPr lang="en-CA" sz="2000" b="1" dirty="0" smtClean="0">
                <a:solidFill>
                  <a:schemeClr val="bg1"/>
                </a:solidFill>
                <a:ea typeface="Arial Unicode MS" panose="020B0604020202020204" pitchFamily="34" charset="-128"/>
                <a:cs typeface="Arial Unicode MS" panose="020B0604020202020204" pitchFamily="34" charset="-128"/>
              </a:rPr>
              <a:t>bility</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43" name="Rectangle 42" descr="gray rectangle"/>
          <p:cNvSpPr/>
          <p:nvPr/>
        </p:nvSpPr>
        <p:spPr>
          <a:xfrm>
            <a:off x="7296971" y="3993745"/>
            <a:ext cx="1891284" cy="21079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dirty="0">
              <a:solidFill>
                <a:schemeClr val="tx2"/>
              </a:solidFill>
            </a:endParaRPr>
          </a:p>
        </p:txBody>
      </p:sp>
      <p:sp>
        <p:nvSpPr>
          <p:cNvPr id="77" name="Rectangle 76"/>
          <p:cNvSpPr/>
          <p:nvPr/>
        </p:nvSpPr>
        <p:spPr>
          <a:xfrm>
            <a:off x="7296971" y="3993745"/>
            <a:ext cx="1891286" cy="1015663"/>
          </a:xfrm>
          <a:prstGeom prst="rect">
            <a:avLst/>
          </a:prstGeom>
        </p:spPr>
        <p:txBody>
          <a:bodyPr wrap="square">
            <a:spAutoFit/>
          </a:bodyPr>
          <a:lstStyle/>
          <a:p>
            <a:r>
              <a:rPr lang="en-CA" sz="1200" dirty="0"/>
              <a:t>Getting involved and believing in the change, using new knowledge on how to change, new skills and behaviours</a:t>
            </a:r>
          </a:p>
        </p:txBody>
      </p:sp>
      <p:sp>
        <p:nvSpPr>
          <p:cNvPr id="90" name="Rectangle 89" descr="white square"/>
          <p:cNvSpPr/>
          <p:nvPr/>
        </p:nvSpPr>
        <p:spPr>
          <a:xfrm>
            <a:off x="9447755" y="2132247"/>
            <a:ext cx="1898528"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Rectangle 94"/>
          <p:cNvSpPr/>
          <p:nvPr/>
        </p:nvSpPr>
        <p:spPr>
          <a:xfrm>
            <a:off x="9462516" y="2255622"/>
            <a:ext cx="1891284" cy="276999"/>
          </a:xfrm>
          <a:prstGeom prst="rect">
            <a:avLst/>
          </a:prstGeom>
        </p:spPr>
        <p:txBody>
          <a:bodyPr wrap="square">
            <a:spAutoFit/>
          </a:bodyPr>
          <a:lstStyle/>
          <a:p>
            <a:r>
              <a:rPr lang="en-CA" sz="1200" b="1" i="1" dirty="0" smtClean="0">
                <a:solidFill>
                  <a:srgbClr val="252525"/>
                </a:solidFill>
              </a:rPr>
              <a:t>I will continue to…</a:t>
            </a:r>
            <a:endParaRPr lang="en-CA" sz="1200" b="1" dirty="0"/>
          </a:p>
        </p:txBody>
      </p:sp>
      <p:pic>
        <p:nvPicPr>
          <p:cNvPr id="99" name="Picture 10" descr="Suesan icon and speech bubble"/>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54447" b="76030"/>
          <a:stretch/>
        </p:blipFill>
        <p:spPr bwMode="auto">
          <a:xfrm flipH="1">
            <a:off x="9451089" y="2632818"/>
            <a:ext cx="1914137" cy="375776"/>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45"/>
          <p:cNvSpPr/>
          <p:nvPr/>
        </p:nvSpPr>
        <p:spPr bwMode="auto">
          <a:xfrm>
            <a:off x="9447475" y="3074721"/>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smtClean="0">
                <a:solidFill>
                  <a:schemeClr val="bg1"/>
                </a:solidFill>
                <a:ea typeface="Arial Unicode MS" panose="020B0604020202020204" pitchFamily="34" charset="-128"/>
                <a:cs typeface="Arial Unicode MS" panose="020B0604020202020204" pitchFamily="34" charset="-128"/>
              </a:rPr>
              <a:t>R</a:t>
            </a:r>
            <a:r>
              <a:rPr lang="en-CA" sz="2000" b="1" dirty="0" smtClean="0">
                <a:solidFill>
                  <a:schemeClr val="bg1"/>
                </a:solidFill>
                <a:ea typeface="Arial Unicode MS" panose="020B0604020202020204" pitchFamily="34" charset="-128"/>
                <a:cs typeface="Arial Unicode MS" panose="020B0604020202020204" pitchFamily="34" charset="-128"/>
              </a:rPr>
              <a:t>einforcement</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45" name="Rectangle 44" descr="light green rectangle"/>
          <p:cNvSpPr/>
          <p:nvPr/>
        </p:nvSpPr>
        <p:spPr>
          <a:xfrm>
            <a:off x="9447480" y="3629033"/>
            <a:ext cx="1891284" cy="2472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dirty="0">
              <a:solidFill>
                <a:schemeClr val="tx2"/>
              </a:solidFill>
            </a:endParaRPr>
          </a:p>
        </p:txBody>
      </p:sp>
      <p:sp>
        <p:nvSpPr>
          <p:cNvPr id="78" name="Rectangle 77"/>
          <p:cNvSpPr/>
          <p:nvPr/>
        </p:nvSpPr>
        <p:spPr>
          <a:xfrm>
            <a:off x="9447473" y="3629033"/>
            <a:ext cx="1891286" cy="646331"/>
          </a:xfrm>
          <a:prstGeom prst="rect">
            <a:avLst/>
          </a:prstGeom>
        </p:spPr>
        <p:txBody>
          <a:bodyPr wrap="square">
            <a:spAutoFit/>
          </a:bodyPr>
          <a:lstStyle/>
          <a:p>
            <a:r>
              <a:rPr lang="en-CA" sz="1200" dirty="0"/>
              <a:t>Adopting the new way, living with and sustaining the change</a:t>
            </a:r>
          </a:p>
        </p:txBody>
      </p:sp>
      <p:cxnSp>
        <p:nvCxnSpPr>
          <p:cNvPr id="48" name="Straight Connector 47" descr="gray line"/>
          <p:cNvCxnSpPr/>
          <p:nvPr/>
        </p:nvCxnSpPr>
        <p:spPr>
          <a:xfrm flipH="1">
            <a:off x="9307618" y="2014786"/>
            <a:ext cx="11287" cy="4080503"/>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480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dirty="0">
                <a:solidFill>
                  <a:srgbClr val="000000"/>
                </a:solidFill>
              </a:rPr>
              <a:t>Activities that help create ADKAR in </a:t>
            </a:r>
            <a:r>
              <a:rPr lang="en-US" dirty="0" smtClean="0">
                <a:solidFill>
                  <a:srgbClr val="000000"/>
                </a:solidFill>
              </a:rPr>
              <a:t>employees (</a:t>
            </a:r>
            <a:r>
              <a:rPr lang="en-US" dirty="0" err="1" smtClean="0">
                <a:solidFill>
                  <a:srgbClr val="000000"/>
                </a:solidFill>
              </a:rPr>
              <a:t>Awarness</a:t>
            </a:r>
            <a:r>
              <a:rPr lang="en-US" dirty="0" smtClean="0">
                <a:solidFill>
                  <a:srgbClr val="000000"/>
                </a:solidFill>
              </a:rPr>
              <a:t>)</a:t>
            </a:r>
            <a:endParaRPr lang="en-US" dirty="0">
              <a:solidFill>
                <a:srgbClr val="000000"/>
              </a:solidFill>
            </a:endParaRPr>
          </a:p>
        </p:txBody>
      </p:sp>
      <p:sp>
        <p:nvSpPr>
          <p:cNvPr id="4" name="Rectangle 3"/>
          <p:cNvSpPr/>
          <p:nvPr/>
        </p:nvSpPr>
        <p:spPr>
          <a:xfrm>
            <a:off x="629937" y="1542244"/>
            <a:ext cx="10885166" cy="4559618"/>
          </a:xfrm>
          <a:prstGeom prst="rect">
            <a:avLst/>
          </a:prstGeom>
          <a:solidFill>
            <a:srgbClr val="E3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550" lvl="4" indent="-285750">
              <a:buFont typeface="Wingdings" panose="05000000000000000000" pitchFamily="2" charset="2"/>
              <a:buChar char="§"/>
            </a:pPr>
            <a:r>
              <a:rPr lang="en-CA" dirty="0" smtClean="0">
                <a:solidFill>
                  <a:schemeClr val="tx1"/>
                </a:solidFill>
              </a:rPr>
              <a:t>Project kick-off town hall with employees (announce project and vision)</a:t>
            </a:r>
          </a:p>
          <a:p>
            <a:pPr marL="2114550" lvl="4" indent="-285750">
              <a:buFont typeface="Wingdings" panose="05000000000000000000" pitchFamily="2" charset="2"/>
              <a:buChar char="§"/>
            </a:pPr>
            <a:r>
              <a:rPr lang="en-CA" dirty="0" smtClean="0">
                <a:solidFill>
                  <a:schemeClr val="tx1"/>
                </a:solidFill>
              </a:rPr>
              <a:t>Ongoing project communication via intranet/newsletter</a:t>
            </a:r>
          </a:p>
          <a:p>
            <a:pPr marL="2114550" lvl="4" indent="-285750">
              <a:buFont typeface="Wingdings" panose="05000000000000000000" pitchFamily="2" charset="2"/>
              <a:buChar char="§"/>
            </a:pPr>
            <a:r>
              <a:rPr lang="en-CA" dirty="0" smtClean="0">
                <a:solidFill>
                  <a:schemeClr val="tx1"/>
                </a:solidFill>
              </a:rPr>
              <a:t>Announcement of approved floor plans, selected colour scheme and typical furniture layouts</a:t>
            </a:r>
          </a:p>
          <a:p>
            <a:pPr marL="2114550" lvl="4" indent="-285750">
              <a:buFont typeface="Wingdings" panose="05000000000000000000" pitchFamily="2" charset="2"/>
              <a:buChar char="§"/>
            </a:pPr>
            <a:r>
              <a:rPr lang="en-CA" dirty="0" smtClean="0">
                <a:solidFill>
                  <a:schemeClr val="tx1"/>
                </a:solidFill>
              </a:rPr>
              <a:t>Frequent move information</a:t>
            </a:r>
          </a:p>
          <a:p>
            <a:pPr marL="2114550" lvl="4" indent="-285750">
              <a:buFont typeface="Wingdings" panose="05000000000000000000" pitchFamily="2" charset="2"/>
              <a:buChar char="§"/>
            </a:pPr>
            <a:r>
              <a:rPr lang="en-CA" dirty="0" smtClean="0">
                <a:solidFill>
                  <a:schemeClr val="tx1"/>
                </a:solidFill>
              </a:rPr>
              <a:t>Recurring town hall meeting with senior leadership</a:t>
            </a:r>
            <a:endParaRPr lang="en-CA" dirty="0">
              <a:solidFill>
                <a:schemeClr val="tx1"/>
              </a:solidFill>
            </a:endParaRP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a:solidFill>
                  <a:schemeClr val="bg1"/>
                </a:solidFill>
                <a:ea typeface="Arial Unicode MS" panose="020B0604020202020204" pitchFamily="34" charset="-128"/>
                <a:cs typeface="Arial Unicode MS" panose="020B0604020202020204" pitchFamily="34" charset="-128"/>
              </a:rPr>
              <a:t>A</a:t>
            </a:r>
            <a:r>
              <a:rPr lang="en-CA" sz="2000" b="1" dirty="0">
                <a:solidFill>
                  <a:schemeClr val="bg1"/>
                </a:solidFill>
                <a:ea typeface="Arial Unicode MS" panose="020B0604020202020204" pitchFamily="34" charset="-128"/>
                <a:cs typeface="Arial Unicode MS" panose="020B0604020202020204" pitchFamily="34" charset="-128"/>
              </a:rPr>
              <a:t>wareness</a:t>
            </a:r>
          </a:p>
        </p:txBody>
      </p:sp>
      <p:sp>
        <p:nvSpPr>
          <p:cNvPr id="2" name="Rectangle 1"/>
          <p:cNvSpPr/>
          <p:nvPr/>
        </p:nvSpPr>
        <p:spPr>
          <a:xfrm>
            <a:off x="2521223" y="1542244"/>
            <a:ext cx="8993882" cy="557193"/>
          </a:xfrm>
          <a:prstGeom prst="rect">
            <a:avLst/>
          </a:prstGeom>
          <a:solidFill>
            <a:srgbClr val="20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smtClean="0">
                <a:solidFill>
                  <a:schemeClr val="bg1"/>
                </a:solidFill>
                <a:ea typeface="Arial Unicode MS" panose="020B0604020202020204" pitchFamily="34" charset="-128"/>
                <a:cs typeface="Arial Unicode MS" panose="020B0604020202020204" pitchFamily="34" charset="-128"/>
              </a:rPr>
              <a:t>       Communications</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6" name="Rectangle 5"/>
          <p:cNvSpPr/>
          <p:nvPr/>
        </p:nvSpPr>
        <p:spPr>
          <a:xfrm>
            <a:off x="629937" y="2119708"/>
            <a:ext cx="10885165" cy="307777"/>
          </a:xfrm>
          <a:prstGeom prst="rect">
            <a:avLst/>
          </a:prstGeom>
        </p:spPr>
        <p:txBody>
          <a:bodyPr wrap="square">
            <a:spAutoFit/>
          </a:bodyPr>
          <a:lstStyle/>
          <a:p>
            <a:r>
              <a:rPr lang="en-CA" sz="1400" i="1" dirty="0"/>
              <a:t>Understanding the need for change and the nature of the change</a:t>
            </a:r>
          </a:p>
        </p:txBody>
      </p:sp>
      <p:sp>
        <p:nvSpPr>
          <p:cNvPr id="5" name="Chevron 4" descr="white chevron"/>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Freeform 6" descr="Bullhorn Icon"/>
          <p:cNvSpPr>
            <a:spLocks noEditPoints="1"/>
          </p:cNvSpPr>
          <p:nvPr/>
        </p:nvSpPr>
        <p:spPr bwMode="auto">
          <a:xfrm rot="20759297">
            <a:off x="1289830" y="3218292"/>
            <a:ext cx="571500" cy="491853"/>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255971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508759" y="550861"/>
            <a:ext cx="11006345" cy="835027"/>
          </a:xfrm>
        </p:spPr>
        <p:txBody>
          <a:bodyPr/>
          <a:lstStyle/>
          <a:p>
            <a:pPr>
              <a:defRPr/>
            </a:pPr>
            <a:r>
              <a:rPr lang="en-US" dirty="0">
                <a:solidFill>
                  <a:srgbClr val="000000"/>
                </a:solidFill>
              </a:rPr>
              <a:t>Activities that help create ADKAR in </a:t>
            </a:r>
            <a:r>
              <a:rPr lang="en-US" dirty="0" smtClean="0">
                <a:solidFill>
                  <a:srgbClr val="000000"/>
                </a:solidFill>
              </a:rPr>
              <a:t>employees (Desire)</a:t>
            </a:r>
            <a:endParaRPr lang="en-US" kern="0" spc="-150" dirty="0"/>
          </a:p>
        </p:txBody>
      </p:sp>
      <p:sp>
        <p:nvSpPr>
          <p:cNvPr id="4" name="Rectangle 3"/>
          <p:cNvSpPr/>
          <p:nvPr/>
        </p:nvSpPr>
        <p:spPr>
          <a:xfrm>
            <a:off x="629938" y="1542244"/>
            <a:ext cx="10885166" cy="45596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550" lvl="4" indent="-285750">
              <a:buFont typeface="Arial" panose="020B0604020202020204" pitchFamily="34" charset="0"/>
              <a:buChar char="•"/>
            </a:pPr>
            <a:endParaRPr lang="en-CA" dirty="0" smtClean="0">
              <a:solidFill>
                <a:schemeClr val="tx1"/>
              </a:solidFill>
            </a:endParaRPr>
          </a:p>
          <a:p>
            <a:pPr marL="2114550" lvl="4" indent="-285750">
              <a:buFont typeface="Wingdings" panose="05000000000000000000" pitchFamily="2" charset="2"/>
              <a:buChar char="§"/>
            </a:pPr>
            <a:endParaRPr lang="fr-CA" dirty="0" smtClean="0">
              <a:solidFill>
                <a:schemeClr val="tx1"/>
              </a:solidFill>
            </a:endParaRPr>
          </a:p>
          <a:p>
            <a:pPr marL="2114550" lvl="4" indent="-285750">
              <a:buFont typeface="Wingdings" panose="05000000000000000000" pitchFamily="2" charset="2"/>
              <a:buChar char="§"/>
            </a:pPr>
            <a:endParaRPr lang="en-CA" dirty="0">
              <a:solidFill>
                <a:schemeClr val="tx1"/>
              </a:solidFill>
            </a:endParaRPr>
          </a:p>
          <a:p>
            <a:pPr marL="2114550" lvl="4" indent="-285750">
              <a:buFont typeface="Wingdings" panose="05000000000000000000" pitchFamily="2" charset="2"/>
              <a:buChar char="§"/>
            </a:pPr>
            <a:r>
              <a:rPr lang="en-CA" dirty="0" smtClean="0">
                <a:solidFill>
                  <a:schemeClr val="tx1"/>
                </a:solidFill>
              </a:rPr>
              <a:t>Project </a:t>
            </a:r>
            <a:r>
              <a:rPr lang="en-CA" dirty="0">
                <a:solidFill>
                  <a:schemeClr val="tx1"/>
                </a:solidFill>
              </a:rPr>
              <a:t>sponsor quarterly email update on project</a:t>
            </a:r>
          </a:p>
          <a:p>
            <a:pPr marL="2114550" lvl="4" indent="-285750">
              <a:buFont typeface="Wingdings" panose="05000000000000000000" pitchFamily="2" charset="2"/>
              <a:buChar char="§"/>
            </a:pPr>
            <a:r>
              <a:rPr lang="en-CA" dirty="0">
                <a:solidFill>
                  <a:schemeClr val="tx1"/>
                </a:solidFill>
              </a:rPr>
              <a:t>Pre-occupancy survey</a:t>
            </a:r>
          </a:p>
          <a:p>
            <a:pPr marL="2114550" lvl="4" indent="-285750">
              <a:buFont typeface="Wingdings" panose="05000000000000000000" pitchFamily="2" charset="2"/>
              <a:buChar char="§"/>
            </a:pPr>
            <a:r>
              <a:rPr lang="en-CA" dirty="0">
                <a:solidFill>
                  <a:schemeClr val="tx1"/>
                </a:solidFill>
              </a:rPr>
              <a:t>Quarterly employee pulse check on change adoption </a:t>
            </a:r>
          </a:p>
          <a:p>
            <a:pPr marL="2114550" lvl="4" indent="-285750">
              <a:buFont typeface="Wingdings" panose="05000000000000000000" pitchFamily="2" charset="2"/>
              <a:buChar char="§"/>
            </a:pPr>
            <a:r>
              <a:rPr lang="en-CA" dirty="0">
                <a:solidFill>
                  <a:schemeClr val="tx1"/>
                </a:solidFill>
              </a:rPr>
              <a:t>Functional programming engagement with employees</a:t>
            </a:r>
          </a:p>
          <a:p>
            <a:pPr marL="2114550" lvl="4" indent="-285750">
              <a:buFont typeface="Wingdings" panose="05000000000000000000" pitchFamily="2" charset="2"/>
              <a:buChar char="§"/>
            </a:pPr>
            <a:r>
              <a:rPr lang="en-CA" dirty="0">
                <a:solidFill>
                  <a:schemeClr val="tx1"/>
                </a:solidFill>
              </a:rPr>
              <a:t>Virtual tour of ABW spaces</a:t>
            </a:r>
          </a:p>
          <a:p>
            <a:pPr marL="2114550" lvl="4" indent="-285750">
              <a:buFont typeface="Wingdings" panose="05000000000000000000" pitchFamily="2" charset="2"/>
              <a:buChar char="§"/>
            </a:pPr>
            <a:r>
              <a:rPr lang="en-CA" dirty="0">
                <a:solidFill>
                  <a:schemeClr val="tx1"/>
                </a:solidFill>
              </a:rPr>
              <a:t>Pop-up GCworkplace</a:t>
            </a:r>
          </a:p>
          <a:p>
            <a:pPr marL="2114550" lvl="4" indent="-285750">
              <a:buFont typeface="Wingdings" panose="05000000000000000000" pitchFamily="2" charset="2"/>
              <a:buChar char="§"/>
            </a:pPr>
            <a:r>
              <a:rPr lang="en-CA" dirty="0" smtClean="0">
                <a:solidFill>
                  <a:schemeClr val="tx1"/>
                </a:solidFill>
              </a:rPr>
              <a:t>Employee committees </a:t>
            </a:r>
            <a:endParaRPr lang="en-CA" dirty="0">
              <a:solidFill>
                <a:schemeClr val="tx1"/>
              </a:solidFill>
            </a:endParaRPr>
          </a:p>
          <a:p>
            <a:pPr marL="2114550" lvl="4" indent="-285750">
              <a:buFont typeface="Wingdings" panose="05000000000000000000" pitchFamily="2" charset="2"/>
              <a:buChar char="§"/>
            </a:pPr>
            <a:r>
              <a:rPr lang="en-CA" dirty="0">
                <a:solidFill>
                  <a:schemeClr val="tx1"/>
                </a:solidFill>
              </a:rPr>
              <a:t>Employee involvement activities (selection of artwork, room naming, etc.)</a:t>
            </a:r>
          </a:p>
          <a:p>
            <a:pPr marL="2114550" lvl="4" indent="-285750">
              <a:buFont typeface="Wingdings" panose="05000000000000000000" pitchFamily="2" charset="2"/>
              <a:buChar char="§"/>
            </a:pPr>
            <a:r>
              <a:rPr lang="en-CA" dirty="0">
                <a:solidFill>
                  <a:schemeClr val="tx1"/>
                </a:solidFill>
              </a:rPr>
              <a:t>Manager project discussions at team meetings (Q&amp;As, etc.)</a:t>
            </a:r>
          </a:p>
          <a:p>
            <a:pPr marL="2114550" lvl="4" indent="-285750">
              <a:buFont typeface="Wingdings" panose="05000000000000000000" pitchFamily="2" charset="2"/>
              <a:buChar char="§"/>
            </a:pPr>
            <a:r>
              <a:rPr lang="en-CA" dirty="0">
                <a:solidFill>
                  <a:schemeClr val="tx1"/>
                </a:solidFill>
              </a:rPr>
              <a:t>Paper clean-up activity</a:t>
            </a:r>
          </a:p>
          <a:p>
            <a:pPr marL="2114550" lvl="4" indent="-285750">
              <a:buFont typeface="Wingdings" panose="05000000000000000000" pitchFamily="2" charset="2"/>
              <a:buChar char="§"/>
            </a:pPr>
            <a:r>
              <a:rPr lang="en-CA" dirty="0">
                <a:solidFill>
                  <a:schemeClr val="tx1"/>
                </a:solidFill>
              </a:rPr>
              <a:t>Post-occupancy survey</a:t>
            </a: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smtClean="0">
                <a:solidFill>
                  <a:schemeClr val="bg1"/>
                </a:solidFill>
                <a:ea typeface="Arial Unicode MS" panose="020B0604020202020204" pitchFamily="34" charset="-128"/>
                <a:cs typeface="Arial Unicode MS" panose="020B0604020202020204" pitchFamily="34" charset="-128"/>
              </a:rPr>
              <a:t>D</a:t>
            </a:r>
            <a:r>
              <a:rPr lang="en-CA" sz="2000" b="1" dirty="0" smtClean="0">
                <a:solidFill>
                  <a:schemeClr val="bg1"/>
                </a:solidFill>
                <a:ea typeface="Arial Unicode MS" panose="020B0604020202020204" pitchFamily="34" charset="-128"/>
                <a:cs typeface="Arial Unicode MS" panose="020B0604020202020204" pitchFamily="34" charset="-128"/>
              </a:rPr>
              <a:t>esire</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2" name="Rectangle 1"/>
          <p:cNvSpPr/>
          <p:nvPr/>
        </p:nvSpPr>
        <p:spPr>
          <a:xfrm>
            <a:off x="2521223" y="1542244"/>
            <a:ext cx="8993882" cy="55719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smtClean="0">
                <a:solidFill>
                  <a:schemeClr val="bg1"/>
                </a:solidFill>
                <a:ea typeface="Arial Unicode MS" panose="020B0604020202020204" pitchFamily="34" charset="-128"/>
                <a:cs typeface="Arial Unicode MS" panose="020B0604020202020204" pitchFamily="34" charset="-128"/>
              </a:rPr>
              <a:t>       Showing benefits, leadership messages, competition/gamification</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5" name="Chevron 4" descr="white chevron"/>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Rectangle 9"/>
          <p:cNvSpPr/>
          <p:nvPr/>
        </p:nvSpPr>
        <p:spPr>
          <a:xfrm>
            <a:off x="629937" y="2119708"/>
            <a:ext cx="10885165" cy="307777"/>
          </a:xfrm>
          <a:prstGeom prst="rect">
            <a:avLst/>
          </a:prstGeom>
        </p:spPr>
        <p:txBody>
          <a:bodyPr wrap="square">
            <a:spAutoFit/>
          </a:bodyPr>
          <a:lstStyle/>
          <a:p>
            <a:r>
              <a:rPr lang="en-CA" sz="1400" i="1" dirty="0"/>
              <a:t>Willingness to support the change, to participate and engage</a:t>
            </a:r>
          </a:p>
        </p:txBody>
      </p:sp>
      <p:sp>
        <p:nvSpPr>
          <p:cNvPr id="8" name="Freeform 7" descr="Heart Icon"/>
          <p:cNvSpPr>
            <a:spLocks noEditPoints="1"/>
          </p:cNvSpPr>
          <p:nvPr/>
        </p:nvSpPr>
        <p:spPr bwMode="auto">
          <a:xfrm>
            <a:off x="1558145" y="2672786"/>
            <a:ext cx="231385" cy="198606"/>
          </a:xfrm>
          <a:custGeom>
            <a:avLst/>
            <a:gdLst>
              <a:gd name="T0" fmla="*/ 1497 w 1612"/>
              <a:gd name="T1" fmla="*/ 111 h 1381"/>
              <a:gd name="T2" fmla="*/ 1182 w 1612"/>
              <a:gd name="T3" fmla="*/ 0 h 1381"/>
              <a:gd name="T4" fmla="*/ 1068 w 1612"/>
              <a:gd name="T5" fmla="*/ 19 h 1381"/>
              <a:gd name="T6" fmla="*/ 960 w 1612"/>
              <a:gd name="T7" fmla="*/ 71 h 1381"/>
              <a:gd name="T8" fmla="*/ 874 w 1612"/>
              <a:gd name="T9" fmla="*/ 133 h 1381"/>
              <a:gd name="T10" fmla="*/ 806 w 1612"/>
              <a:gd name="T11" fmla="*/ 194 h 1381"/>
              <a:gd name="T12" fmla="*/ 738 w 1612"/>
              <a:gd name="T13" fmla="*/ 133 h 1381"/>
              <a:gd name="T14" fmla="*/ 652 w 1612"/>
              <a:gd name="T15" fmla="*/ 71 h 1381"/>
              <a:gd name="T16" fmla="*/ 544 w 1612"/>
              <a:gd name="T17" fmla="*/ 19 h 1381"/>
              <a:gd name="T18" fmla="*/ 430 w 1612"/>
              <a:gd name="T19" fmla="*/ 0 h 1381"/>
              <a:gd name="T20" fmla="*/ 114 w 1612"/>
              <a:gd name="T21" fmla="*/ 111 h 1381"/>
              <a:gd name="T22" fmla="*/ 0 w 1612"/>
              <a:gd name="T23" fmla="*/ 421 h 1381"/>
              <a:gd name="T24" fmla="*/ 21 w 1612"/>
              <a:gd name="T25" fmla="*/ 545 h 1381"/>
              <a:gd name="T26" fmla="*/ 69 w 1612"/>
              <a:gd name="T27" fmla="*/ 653 h 1381"/>
              <a:gd name="T28" fmla="*/ 131 w 1612"/>
              <a:gd name="T29" fmla="*/ 741 h 1381"/>
              <a:gd name="T30" fmla="*/ 181 w 1612"/>
              <a:gd name="T31" fmla="*/ 800 h 1381"/>
              <a:gd name="T32" fmla="*/ 205 w 1612"/>
              <a:gd name="T33" fmla="*/ 823 h 1381"/>
              <a:gd name="T34" fmla="*/ 766 w 1612"/>
              <a:gd name="T35" fmla="*/ 1365 h 1381"/>
              <a:gd name="T36" fmla="*/ 806 w 1612"/>
              <a:gd name="T37" fmla="*/ 1381 h 1381"/>
              <a:gd name="T38" fmla="*/ 845 w 1612"/>
              <a:gd name="T39" fmla="*/ 1365 h 1381"/>
              <a:gd name="T40" fmla="*/ 1406 w 1612"/>
              <a:gd name="T41" fmla="*/ 825 h 1381"/>
              <a:gd name="T42" fmla="*/ 1612 w 1612"/>
              <a:gd name="T43" fmla="*/ 421 h 1381"/>
              <a:gd name="T44" fmla="*/ 1497 w 1612"/>
              <a:gd name="T45" fmla="*/ 111 h 1381"/>
              <a:gd name="T46" fmla="*/ 1327 w 1612"/>
              <a:gd name="T47" fmla="*/ 741 h 1381"/>
              <a:gd name="T48" fmla="*/ 806 w 1612"/>
              <a:gd name="T49" fmla="*/ 1243 h 1381"/>
              <a:gd name="T50" fmla="*/ 284 w 1612"/>
              <a:gd name="T51" fmla="*/ 740 h 1381"/>
              <a:gd name="T52" fmla="*/ 115 w 1612"/>
              <a:gd name="T53" fmla="*/ 421 h 1381"/>
              <a:gd name="T54" fmla="*/ 135 w 1612"/>
              <a:gd name="T55" fmla="*/ 292 h 1381"/>
              <a:gd name="T56" fmla="*/ 184 w 1612"/>
              <a:gd name="T57" fmla="*/ 203 h 1381"/>
              <a:gd name="T58" fmla="*/ 257 w 1612"/>
              <a:gd name="T59" fmla="*/ 150 h 1381"/>
              <a:gd name="T60" fmla="*/ 342 w 1612"/>
              <a:gd name="T61" fmla="*/ 122 h 1381"/>
              <a:gd name="T62" fmla="*/ 430 w 1612"/>
              <a:gd name="T63" fmla="*/ 115 h 1381"/>
              <a:gd name="T64" fmla="*/ 531 w 1612"/>
              <a:gd name="T65" fmla="*/ 138 h 1381"/>
              <a:gd name="T66" fmla="*/ 630 w 1612"/>
              <a:gd name="T67" fmla="*/ 195 h 1381"/>
              <a:gd name="T68" fmla="*/ 708 w 1612"/>
              <a:gd name="T69" fmla="*/ 260 h 1381"/>
              <a:gd name="T70" fmla="*/ 762 w 1612"/>
              <a:gd name="T71" fmla="*/ 315 h 1381"/>
              <a:gd name="T72" fmla="*/ 806 w 1612"/>
              <a:gd name="T73" fmla="*/ 335 h 1381"/>
              <a:gd name="T74" fmla="*/ 850 w 1612"/>
              <a:gd name="T75" fmla="*/ 315 h 1381"/>
              <a:gd name="T76" fmla="*/ 904 w 1612"/>
              <a:gd name="T77" fmla="*/ 260 h 1381"/>
              <a:gd name="T78" fmla="*/ 982 w 1612"/>
              <a:gd name="T79" fmla="*/ 195 h 1381"/>
              <a:gd name="T80" fmla="*/ 1081 w 1612"/>
              <a:gd name="T81" fmla="*/ 138 h 1381"/>
              <a:gd name="T82" fmla="*/ 1182 w 1612"/>
              <a:gd name="T83" fmla="*/ 115 h 1381"/>
              <a:gd name="T84" fmla="*/ 1270 w 1612"/>
              <a:gd name="T85" fmla="*/ 122 h 1381"/>
              <a:gd name="T86" fmla="*/ 1354 w 1612"/>
              <a:gd name="T87" fmla="*/ 150 h 1381"/>
              <a:gd name="T88" fmla="*/ 1428 w 1612"/>
              <a:gd name="T89" fmla="*/ 203 h 1381"/>
              <a:gd name="T90" fmla="*/ 1477 w 1612"/>
              <a:gd name="T91" fmla="*/ 292 h 1381"/>
              <a:gd name="T92" fmla="*/ 1496 w 1612"/>
              <a:gd name="T93" fmla="*/ 421 h 1381"/>
              <a:gd name="T94" fmla="*/ 1327 w 1612"/>
              <a:gd name="T95" fmla="*/ 741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 h="1381">
                <a:moveTo>
                  <a:pt x="1497" y="111"/>
                </a:moveTo>
                <a:cubicBezTo>
                  <a:pt x="1421" y="37"/>
                  <a:pt x="1316" y="0"/>
                  <a:pt x="1182" y="0"/>
                </a:cubicBezTo>
                <a:cubicBezTo>
                  <a:pt x="1145" y="0"/>
                  <a:pt x="1107" y="6"/>
                  <a:pt x="1068" y="19"/>
                </a:cubicBezTo>
                <a:cubicBezTo>
                  <a:pt x="1029" y="32"/>
                  <a:pt x="993" y="49"/>
                  <a:pt x="960" y="71"/>
                </a:cubicBezTo>
                <a:cubicBezTo>
                  <a:pt x="927" y="93"/>
                  <a:pt x="898" y="114"/>
                  <a:pt x="874" y="133"/>
                </a:cubicBezTo>
                <a:cubicBezTo>
                  <a:pt x="850" y="152"/>
                  <a:pt x="827" y="173"/>
                  <a:pt x="806" y="194"/>
                </a:cubicBezTo>
                <a:cubicBezTo>
                  <a:pt x="784" y="173"/>
                  <a:pt x="762" y="152"/>
                  <a:pt x="738" y="133"/>
                </a:cubicBezTo>
                <a:cubicBezTo>
                  <a:pt x="714" y="114"/>
                  <a:pt x="685" y="93"/>
                  <a:pt x="652" y="71"/>
                </a:cubicBezTo>
                <a:cubicBezTo>
                  <a:pt x="618" y="49"/>
                  <a:pt x="582" y="32"/>
                  <a:pt x="544" y="19"/>
                </a:cubicBezTo>
                <a:cubicBezTo>
                  <a:pt x="505" y="6"/>
                  <a:pt x="467" y="0"/>
                  <a:pt x="430" y="0"/>
                </a:cubicBezTo>
                <a:cubicBezTo>
                  <a:pt x="296" y="0"/>
                  <a:pt x="191" y="37"/>
                  <a:pt x="114" y="111"/>
                </a:cubicBezTo>
                <a:cubicBezTo>
                  <a:pt x="38" y="186"/>
                  <a:pt x="0" y="289"/>
                  <a:pt x="0" y="421"/>
                </a:cubicBezTo>
                <a:cubicBezTo>
                  <a:pt x="0" y="461"/>
                  <a:pt x="7" y="502"/>
                  <a:pt x="21" y="545"/>
                </a:cubicBezTo>
                <a:cubicBezTo>
                  <a:pt x="35" y="587"/>
                  <a:pt x="52" y="624"/>
                  <a:pt x="69" y="653"/>
                </a:cubicBezTo>
                <a:cubicBezTo>
                  <a:pt x="87" y="683"/>
                  <a:pt x="108" y="713"/>
                  <a:pt x="131" y="741"/>
                </a:cubicBezTo>
                <a:cubicBezTo>
                  <a:pt x="153" y="770"/>
                  <a:pt x="170" y="789"/>
                  <a:pt x="181" y="800"/>
                </a:cubicBezTo>
                <a:cubicBezTo>
                  <a:pt x="205" y="823"/>
                  <a:pt x="205" y="823"/>
                  <a:pt x="205" y="823"/>
                </a:cubicBezTo>
                <a:cubicBezTo>
                  <a:pt x="766" y="1365"/>
                  <a:pt x="766" y="1365"/>
                  <a:pt x="766" y="1365"/>
                </a:cubicBezTo>
                <a:cubicBezTo>
                  <a:pt x="777" y="1375"/>
                  <a:pt x="790" y="1381"/>
                  <a:pt x="806" y="1381"/>
                </a:cubicBezTo>
                <a:cubicBezTo>
                  <a:pt x="821" y="1381"/>
                  <a:pt x="835" y="1375"/>
                  <a:pt x="845" y="1365"/>
                </a:cubicBezTo>
                <a:cubicBezTo>
                  <a:pt x="1406" y="825"/>
                  <a:pt x="1406" y="825"/>
                  <a:pt x="1406" y="825"/>
                </a:cubicBezTo>
                <a:cubicBezTo>
                  <a:pt x="1543" y="688"/>
                  <a:pt x="1612" y="553"/>
                  <a:pt x="1612" y="421"/>
                </a:cubicBezTo>
                <a:cubicBezTo>
                  <a:pt x="1612" y="289"/>
                  <a:pt x="1573" y="186"/>
                  <a:pt x="1497" y="111"/>
                </a:cubicBezTo>
                <a:close/>
                <a:moveTo>
                  <a:pt x="1327" y="741"/>
                </a:moveTo>
                <a:cubicBezTo>
                  <a:pt x="806" y="1243"/>
                  <a:pt x="806" y="1243"/>
                  <a:pt x="806" y="1243"/>
                </a:cubicBezTo>
                <a:cubicBezTo>
                  <a:pt x="284" y="740"/>
                  <a:pt x="284" y="740"/>
                  <a:pt x="284" y="740"/>
                </a:cubicBezTo>
                <a:cubicBezTo>
                  <a:pt x="171" y="628"/>
                  <a:pt x="115" y="521"/>
                  <a:pt x="115" y="421"/>
                </a:cubicBezTo>
                <a:cubicBezTo>
                  <a:pt x="115" y="372"/>
                  <a:pt x="122" y="329"/>
                  <a:pt x="135" y="292"/>
                </a:cubicBezTo>
                <a:cubicBezTo>
                  <a:pt x="148" y="255"/>
                  <a:pt x="164" y="225"/>
                  <a:pt x="184" y="203"/>
                </a:cubicBezTo>
                <a:cubicBezTo>
                  <a:pt x="204" y="181"/>
                  <a:pt x="229" y="164"/>
                  <a:pt x="257" y="150"/>
                </a:cubicBezTo>
                <a:cubicBezTo>
                  <a:pt x="286" y="136"/>
                  <a:pt x="314" y="127"/>
                  <a:pt x="342" y="122"/>
                </a:cubicBezTo>
                <a:cubicBezTo>
                  <a:pt x="369" y="117"/>
                  <a:pt x="399" y="115"/>
                  <a:pt x="430" y="115"/>
                </a:cubicBezTo>
                <a:cubicBezTo>
                  <a:pt x="461" y="115"/>
                  <a:pt x="495" y="123"/>
                  <a:pt x="531" y="138"/>
                </a:cubicBezTo>
                <a:cubicBezTo>
                  <a:pt x="567" y="153"/>
                  <a:pt x="600" y="172"/>
                  <a:pt x="630" y="195"/>
                </a:cubicBezTo>
                <a:cubicBezTo>
                  <a:pt x="660" y="219"/>
                  <a:pt x="686" y="240"/>
                  <a:pt x="708" y="260"/>
                </a:cubicBezTo>
                <a:cubicBezTo>
                  <a:pt x="729" y="280"/>
                  <a:pt x="747" y="299"/>
                  <a:pt x="762" y="315"/>
                </a:cubicBezTo>
                <a:cubicBezTo>
                  <a:pt x="773" y="329"/>
                  <a:pt x="787" y="335"/>
                  <a:pt x="806" y="335"/>
                </a:cubicBezTo>
                <a:cubicBezTo>
                  <a:pt x="824" y="335"/>
                  <a:pt x="839" y="329"/>
                  <a:pt x="850" y="315"/>
                </a:cubicBezTo>
                <a:cubicBezTo>
                  <a:pt x="864" y="299"/>
                  <a:pt x="882" y="280"/>
                  <a:pt x="904" y="260"/>
                </a:cubicBezTo>
                <a:cubicBezTo>
                  <a:pt x="925" y="240"/>
                  <a:pt x="951" y="219"/>
                  <a:pt x="982" y="195"/>
                </a:cubicBezTo>
                <a:cubicBezTo>
                  <a:pt x="1012" y="172"/>
                  <a:pt x="1045" y="153"/>
                  <a:pt x="1081" y="138"/>
                </a:cubicBezTo>
                <a:cubicBezTo>
                  <a:pt x="1117" y="123"/>
                  <a:pt x="1151" y="115"/>
                  <a:pt x="1182" y="115"/>
                </a:cubicBezTo>
                <a:cubicBezTo>
                  <a:pt x="1213" y="115"/>
                  <a:pt x="1242" y="117"/>
                  <a:pt x="1270" y="122"/>
                </a:cubicBezTo>
                <a:cubicBezTo>
                  <a:pt x="1297" y="127"/>
                  <a:pt x="1326" y="136"/>
                  <a:pt x="1354" y="150"/>
                </a:cubicBezTo>
                <a:cubicBezTo>
                  <a:pt x="1383" y="164"/>
                  <a:pt x="1408" y="181"/>
                  <a:pt x="1428" y="203"/>
                </a:cubicBezTo>
                <a:cubicBezTo>
                  <a:pt x="1448" y="225"/>
                  <a:pt x="1464" y="255"/>
                  <a:pt x="1477" y="292"/>
                </a:cubicBezTo>
                <a:cubicBezTo>
                  <a:pt x="1490" y="329"/>
                  <a:pt x="1496" y="372"/>
                  <a:pt x="1496" y="421"/>
                </a:cubicBezTo>
                <a:cubicBezTo>
                  <a:pt x="1496" y="521"/>
                  <a:pt x="1440" y="628"/>
                  <a:pt x="1327" y="741"/>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descr="Child Icon"/>
          <p:cNvSpPr>
            <a:spLocks noEditPoints="1"/>
          </p:cNvSpPr>
          <p:nvPr/>
        </p:nvSpPr>
        <p:spPr bwMode="auto">
          <a:xfrm>
            <a:off x="1383576" y="2871392"/>
            <a:ext cx="384008" cy="539686"/>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007262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508759" y="550861"/>
            <a:ext cx="11006345" cy="835027"/>
          </a:xfrm>
        </p:spPr>
        <p:txBody>
          <a:bodyPr/>
          <a:lstStyle/>
          <a:p>
            <a:pPr>
              <a:defRPr/>
            </a:pPr>
            <a:r>
              <a:rPr lang="en-US" dirty="0">
                <a:solidFill>
                  <a:srgbClr val="000000"/>
                </a:solidFill>
              </a:rPr>
              <a:t>Activities that help create ADKAR in </a:t>
            </a:r>
            <a:r>
              <a:rPr lang="en-US" dirty="0" smtClean="0">
                <a:solidFill>
                  <a:srgbClr val="000000"/>
                </a:solidFill>
              </a:rPr>
              <a:t>employees (Knowledge)</a:t>
            </a:r>
            <a:endParaRPr lang="en-US" kern="0" spc="-150" dirty="0"/>
          </a:p>
        </p:txBody>
      </p:sp>
      <p:sp>
        <p:nvSpPr>
          <p:cNvPr id="4" name="Rectangle 3"/>
          <p:cNvSpPr/>
          <p:nvPr/>
        </p:nvSpPr>
        <p:spPr>
          <a:xfrm>
            <a:off x="629938" y="1542244"/>
            <a:ext cx="10885166" cy="45596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550" lvl="4" indent="-285750">
              <a:buFont typeface="Arial" panose="020B0604020202020204" pitchFamily="34" charset="0"/>
              <a:buChar char="•"/>
            </a:pPr>
            <a:endParaRPr lang="en-CA" dirty="0" smtClean="0">
              <a:solidFill>
                <a:schemeClr val="tx1"/>
              </a:solidFill>
            </a:endParaRPr>
          </a:p>
          <a:p>
            <a:pPr marL="2114550" lvl="4" indent="-285750">
              <a:buFont typeface="Arial" panose="020B0604020202020204" pitchFamily="34" charset="0"/>
              <a:buChar char="•"/>
            </a:pPr>
            <a:endParaRPr lang="en-CA" dirty="0">
              <a:solidFill>
                <a:schemeClr val="tx1"/>
              </a:solidFill>
            </a:endParaRPr>
          </a:p>
          <a:p>
            <a:pPr marL="2114550" lvl="4" indent="-285750">
              <a:buFont typeface="Wingdings" panose="05000000000000000000" pitchFamily="2" charset="2"/>
              <a:buChar char="§"/>
            </a:pPr>
            <a:r>
              <a:rPr lang="en-CA" dirty="0" smtClean="0">
                <a:solidFill>
                  <a:schemeClr val="tx1"/>
                </a:solidFill>
              </a:rPr>
              <a:t>Fact </a:t>
            </a:r>
            <a:r>
              <a:rPr lang="en-CA" dirty="0">
                <a:solidFill>
                  <a:schemeClr val="tx1"/>
                </a:solidFill>
              </a:rPr>
              <a:t>sheets </a:t>
            </a:r>
          </a:p>
          <a:p>
            <a:pPr marL="2114550" lvl="4" indent="-285750">
              <a:buFont typeface="Wingdings" panose="05000000000000000000" pitchFamily="2" charset="2"/>
              <a:buChar char="§"/>
            </a:pPr>
            <a:r>
              <a:rPr lang="en-CA" dirty="0">
                <a:solidFill>
                  <a:schemeClr val="tx1"/>
                </a:solidFill>
              </a:rPr>
              <a:t>FAQs</a:t>
            </a:r>
          </a:p>
          <a:p>
            <a:pPr marL="2114550" lvl="4" indent="-285750">
              <a:buFont typeface="Wingdings" panose="05000000000000000000" pitchFamily="2" charset="2"/>
              <a:buChar char="§"/>
            </a:pPr>
            <a:r>
              <a:rPr lang="en-CA" dirty="0" smtClean="0">
                <a:solidFill>
                  <a:schemeClr val="tx1"/>
                </a:solidFill>
              </a:rPr>
              <a:t>Initial </a:t>
            </a:r>
            <a:r>
              <a:rPr lang="en-CA" dirty="0">
                <a:solidFill>
                  <a:schemeClr val="tx1"/>
                </a:solidFill>
              </a:rPr>
              <a:t>move information</a:t>
            </a:r>
          </a:p>
          <a:p>
            <a:pPr marL="2114550" lvl="4" indent="-285750">
              <a:buFont typeface="Wingdings" panose="05000000000000000000" pitchFamily="2" charset="2"/>
              <a:buChar char="§"/>
            </a:pPr>
            <a:r>
              <a:rPr lang="en-CA" dirty="0" smtClean="0">
                <a:solidFill>
                  <a:schemeClr val="tx1"/>
                </a:solidFill>
              </a:rPr>
              <a:t>Digital </a:t>
            </a:r>
            <a:r>
              <a:rPr lang="en-CA" dirty="0">
                <a:solidFill>
                  <a:schemeClr val="tx1"/>
                </a:solidFill>
              </a:rPr>
              <a:t>welcome kit</a:t>
            </a:r>
          </a:p>
          <a:p>
            <a:pPr marL="2114550" lvl="4" indent="-285750">
              <a:buFont typeface="Wingdings" panose="05000000000000000000" pitchFamily="2" charset="2"/>
              <a:buChar char="§"/>
            </a:pPr>
            <a:r>
              <a:rPr lang="en-CA" dirty="0">
                <a:solidFill>
                  <a:schemeClr val="tx1"/>
                </a:solidFill>
              </a:rPr>
              <a:t>GCworkplace 101 workshop with employees</a:t>
            </a:r>
          </a:p>
          <a:p>
            <a:pPr marL="2114550" lvl="4" indent="-285750">
              <a:buFont typeface="Wingdings" panose="05000000000000000000" pitchFamily="2" charset="2"/>
              <a:buChar char="§"/>
            </a:pPr>
            <a:r>
              <a:rPr lang="en-CA" dirty="0">
                <a:solidFill>
                  <a:schemeClr val="tx1"/>
                </a:solidFill>
              </a:rPr>
              <a:t>Expert panels</a:t>
            </a:r>
          </a:p>
          <a:p>
            <a:pPr marL="2114550" lvl="4" indent="-285750">
              <a:buFont typeface="Wingdings" panose="05000000000000000000" pitchFamily="2" charset="2"/>
              <a:buChar char="§"/>
            </a:pPr>
            <a:r>
              <a:rPr lang="en-CA" dirty="0">
                <a:solidFill>
                  <a:schemeClr val="tx1"/>
                </a:solidFill>
              </a:rPr>
              <a:t>Employee-to-employee panels</a:t>
            </a:r>
          </a:p>
          <a:p>
            <a:pPr marL="2114550" lvl="4" indent="-285750">
              <a:buFont typeface="Wingdings" panose="05000000000000000000" pitchFamily="2" charset="2"/>
              <a:buChar char="§"/>
            </a:pPr>
            <a:r>
              <a:rPr lang="en-CA" dirty="0" err="1" smtClean="0">
                <a:solidFill>
                  <a:schemeClr val="tx1"/>
                </a:solidFill>
              </a:rPr>
              <a:t>GCdocs</a:t>
            </a:r>
            <a:r>
              <a:rPr lang="en-CA" dirty="0" smtClean="0">
                <a:solidFill>
                  <a:schemeClr val="tx1"/>
                </a:solidFill>
              </a:rPr>
              <a:t>/Clean </a:t>
            </a:r>
            <a:r>
              <a:rPr lang="en-CA" dirty="0">
                <a:solidFill>
                  <a:schemeClr val="tx1"/>
                </a:solidFill>
              </a:rPr>
              <a:t>desk refresher course</a:t>
            </a:r>
          </a:p>
          <a:p>
            <a:pPr marL="2114550" lvl="4" indent="-285750">
              <a:buFont typeface="Wingdings" panose="05000000000000000000" pitchFamily="2" charset="2"/>
              <a:buChar char="§"/>
            </a:pPr>
            <a:r>
              <a:rPr lang="en-CA" dirty="0">
                <a:solidFill>
                  <a:schemeClr val="tx1"/>
                </a:solidFill>
              </a:rPr>
              <a:t>Mobile device training</a:t>
            </a:r>
          </a:p>
          <a:p>
            <a:pPr marL="2114550" lvl="4" indent="-285750">
              <a:buFont typeface="Wingdings" panose="05000000000000000000" pitchFamily="2" charset="2"/>
              <a:buChar char="§"/>
            </a:pPr>
            <a:r>
              <a:rPr lang="en-CA" dirty="0">
                <a:solidFill>
                  <a:schemeClr val="tx1"/>
                </a:solidFill>
              </a:rPr>
              <a:t>New application training</a:t>
            </a:r>
          </a:p>
          <a:p>
            <a:pPr marL="2114550" lvl="4" indent="-285750">
              <a:buFont typeface="Wingdings" panose="05000000000000000000" pitchFamily="2" charset="2"/>
              <a:buChar char="§"/>
            </a:pPr>
            <a:r>
              <a:rPr lang="en-CA" dirty="0">
                <a:solidFill>
                  <a:schemeClr val="tx1"/>
                </a:solidFill>
              </a:rPr>
              <a:t>Office ergonomics training</a:t>
            </a:r>
          </a:p>
          <a:p>
            <a:pPr marL="2114550" lvl="4" indent="-285750">
              <a:buFont typeface="Wingdings" panose="05000000000000000000" pitchFamily="2" charset="2"/>
              <a:buChar char="§"/>
            </a:pPr>
            <a:r>
              <a:rPr lang="en-CA" dirty="0">
                <a:solidFill>
                  <a:schemeClr val="tx1"/>
                </a:solidFill>
              </a:rPr>
              <a:t>Managing a mobile </a:t>
            </a:r>
            <a:r>
              <a:rPr lang="en-CA" dirty="0" smtClean="0">
                <a:solidFill>
                  <a:schemeClr val="tx1"/>
                </a:solidFill>
              </a:rPr>
              <a:t>team training</a:t>
            </a:r>
            <a:endParaRPr lang="en-CA" dirty="0">
              <a:solidFill>
                <a:schemeClr val="tx1"/>
              </a:solidFill>
            </a:endParaRP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smtClean="0">
                <a:solidFill>
                  <a:schemeClr val="bg1"/>
                </a:solidFill>
                <a:ea typeface="Arial Unicode MS" panose="020B0604020202020204" pitchFamily="34" charset="-128"/>
                <a:cs typeface="Arial Unicode MS" panose="020B0604020202020204" pitchFamily="34" charset="-128"/>
              </a:rPr>
              <a:t>K</a:t>
            </a:r>
            <a:r>
              <a:rPr lang="en-CA" sz="2000" b="1" dirty="0" smtClean="0">
                <a:solidFill>
                  <a:schemeClr val="bg1"/>
                </a:solidFill>
                <a:ea typeface="Arial Unicode MS" panose="020B0604020202020204" pitchFamily="34" charset="-128"/>
                <a:cs typeface="Arial Unicode MS" panose="020B0604020202020204" pitchFamily="34" charset="-128"/>
              </a:rPr>
              <a:t>nowledge</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2" name="Rectangle 1"/>
          <p:cNvSpPr/>
          <p:nvPr/>
        </p:nvSpPr>
        <p:spPr>
          <a:xfrm>
            <a:off x="2521223" y="1542244"/>
            <a:ext cx="8993882" cy="55719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smtClean="0">
                <a:solidFill>
                  <a:schemeClr val="bg1"/>
                </a:solidFill>
                <a:ea typeface="Arial Unicode MS" panose="020B0604020202020204" pitchFamily="34" charset="-128"/>
                <a:cs typeface="Arial Unicode MS" panose="020B0604020202020204" pitchFamily="34" charset="-128"/>
              </a:rPr>
              <a:t>       Training, skills development</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9" name="Rectangle 8"/>
          <p:cNvSpPr/>
          <p:nvPr/>
        </p:nvSpPr>
        <p:spPr>
          <a:xfrm>
            <a:off x="629937" y="2119708"/>
            <a:ext cx="10885165" cy="307777"/>
          </a:xfrm>
          <a:prstGeom prst="rect">
            <a:avLst/>
          </a:prstGeom>
        </p:spPr>
        <p:txBody>
          <a:bodyPr wrap="square">
            <a:spAutoFit/>
          </a:bodyPr>
          <a:lstStyle/>
          <a:p>
            <a:r>
              <a:rPr lang="en-CA" sz="1400" i="1" dirty="0"/>
              <a:t>Having access to resources on how to change, new skills and behaviours</a:t>
            </a:r>
          </a:p>
        </p:txBody>
      </p:sp>
      <p:sp>
        <p:nvSpPr>
          <p:cNvPr id="5" name="Chevron 4" descr="white chevron"/>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Freeform 7" descr="LightBulb Icon"/>
          <p:cNvSpPr>
            <a:spLocks noEditPoints="1"/>
          </p:cNvSpPr>
          <p:nvPr/>
        </p:nvSpPr>
        <p:spPr bwMode="auto">
          <a:xfrm>
            <a:off x="1389885" y="2537658"/>
            <a:ext cx="457965" cy="685418"/>
          </a:xfrm>
          <a:custGeom>
            <a:avLst/>
            <a:gdLst>
              <a:gd name="T0" fmla="*/ 377 w 448"/>
              <a:gd name="T1" fmla="*/ 53 h 671"/>
              <a:gd name="T2" fmla="*/ 224 w 448"/>
              <a:gd name="T3" fmla="*/ 0 h 671"/>
              <a:gd name="T4" fmla="*/ 71 w 448"/>
              <a:gd name="T5" fmla="*/ 53 h 671"/>
              <a:gd name="T6" fmla="*/ 0 w 448"/>
              <a:gd name="T7" fmla="*/ 196 h 671"/>
              <a:gd name="T8" fmla="*/ 78 w 448"/>
              <a:gd name="T9" fmla="*/ 351 h 671"/>
              <a:gd name="T10" fmla="*/ 119 w 448"/>
              <a:gd name="T11" fmla="*/ 440 h 671"/>
              <a:gd name="T12" fmla="*/ 109 w 448"/>
              <a:gd name="T13" fmla="*/ 503 h 671"/>
              <a:gd name="T14" fmla="*/ 118 w 448"/>
              <a:gd name="T15" fmla="*/ 567 h 671"/>
              <a:gd name="T16" fmla="*/ 126 w 448"/>
              <a:gd name="T17" fmla="*/ 618 h 671"/>
              <a:gd name="T18" fmla="*/ 186 w 448"/>
              <a:gd name="T19" fmla="*/ 660 h 671"/>
              <a:gd name="T20" fmla="*/ 262 w 448"/>
              <a:gd name="T21" fmla="*/ 660 h 671"/>
              <a:gd name="T22" fmla="*/ 322 w 448"/>
              <a:gd name="T23" fmla="*/ 618 h 671"/>
              <a:gd name="T24" fmla="*/ 330 w 448"/>
              <a:gd name="T25" fmla="*/ 567 h 671"/>
              <a:gd name="T26" fmla="*/ 339 w 448"/>
              <a:gd name="T27" fmla="*/ 503 h 671"/>
              <a:gd name="T28" fmla="*/ 329 w 448"/>
              <a:gd name="T29" fmla="*/ 440 h 671"/>
              <a:gd name="T30" fmla="*/ 370 w 448"/>
              <a:gd name="T31" fmla="*/ 351 h 671"/>
              <a:gd name="T32" fmla="*/ 448 w 448"/>
              <a:gd name="T33" fmla="*/ 196 h 671"/>
              <a:gd name="T34" fmla="*/ 362 w 448"/>
              <a:gd name="T35" fmla="*/ 274 h 671"/>
              <a:gd name="T36" fmla="*/ 336 w 448"/>
              <a:gd name="T37" fmla="*/ 303 h 671"/>
              <a:gd name="T38" fmla="*/ 174 w 448"/>
              <a:gd name="T39" fmla="*/ 433 h 671"/>
              <a:gd name="T40" fmla="*/ 99 w 448"/>
              <a:gd name="T41" fmla="*/ 289 h 671"/>
              <a:gd name="T42" fmla="*/ 56 w 448"/>
              <a:gd name="T43" fmla="*/ 196 h 671"/>
              <a:gd name="T44" fmla="*/ 111 w 448"/>
              <a:gd name="T45" fmla="*/ 93 h 671"/>
              <a:gd name="T46" fmla="*/ 224 w 448"/>
              <a:gd name="T47" fmla="*/ 56 h 671"/>
              <a:gd name="T48" fmla="*/ 338 w 448"/>
              <a:gd name="T49" fmla="*/ 93 h 671"/>
              <a:gd name="T50" fmla="*/ 392 w 448"/>
              <a:gd name="T51" fmla="*/ 196 h 671"/>
              <a:gd name="T52" fmla="*/ 306 w 448"/>
              <a:gd name="T53" fmla="*/ 156 h 671"/>
              <a:gd name="T54" fmla="*/ 224 w 448"/>
              <a:gd name="T55" fmla="*/ 126 h 671"/>
              <a:gd name="T56" fmla="*/ 210 w 448"/>
              <a:gd name="T57" fmla="*/ 139 h 671"/>
              <a:gd name="T58" fmla="*/ 224 w 448"/>
              <a:gd name="T59" fmla="*/ 154 h 671"/>
              <a:gd name="T60" fmla="*/ 294 w 448"/>
              <a:gd name="T61" fmla="*/ 196 h 671"/>
              <a:gd name="T62" fmla="*/ 308 w 448"/>
              <a:gd name="T63" fmla="*/ 210 h 671"/>
              <a:gd name="T64" fmla="*/ 322 w 448"/>
              <a:gd name="T65" fmla="*/ 19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 h="671">
                <a:moveTo>
                  <a:pt x="429" y="115"/>
                </a:moveTo>
                <a:cubicBezTo>
                  <a:pt x="416" y="90"/>
                  <a:pt x="398" y="69"/>
                  <a:pt x="377" y="53"/>
                </a:cubicBezTo>
                <a:cubicBezTo>
                  <a:pt x="356" y="36"/>
                  <a:pt x="332" y="23"/>
                  <a:pt x="306" y="14"/>
                </a:cubicBezTo>
                <a:cubicBezTo>
                  <a:pt x="279" y="4"/>
                  <a:pt x="252" y="0"/>
                  <a:pt x="224" y="0"/>
                </a:cubicBezTo>
                <a:cubicBezTo>
                  <a:pt x="196" y="0"/>
                  <a:pt x="169" y="4"/>
                  <a:pt x="142" y="14"/>
                </a:cubicBezTo>
                <a:cubicBezTo>
                  <a:pt x="116" y="23"/>
                  <a:pt x="92" y="36"/>
                  <a:pt x="71" y="53"/>
                </a:cubicBezTo>
                <a:cubicBezTo>
                  <a:pt x="50" y="69"/>
                  <a:pt x="32" y="90"/>
                  <a:pt x="20" y="115"/>
                </a:cubicBezTo>
                <a:cubicBezTo>
                  <a:pt x="7" y="140"/>
                  <a:pt x="0" y="167"/>
                  <a:pt x="0" y="196"/>
                </a:cubicBezTo>
                <a:cubicBezTo>
                  <a:pt x="0" y="241"/>
                  <a:pt x="15" y="280"/>
                  <a:pt x="45" y="313"/>
                </a:cubicBezTo>
                <a:cubicBezTo>
                  <a:pt x="58" y="327"/>
                  <a:pt x="69" y="340"/>
                  <a:pt x="78" y="351"/>
                </a:cubicBezTo>
                <a:cubicBezTo>
                  <a:pt x="86" y="362"/>
                  <a:pt x="95" y="376"/>
                  <a:pt x="104" y="393"/>
                </a:cubicBezTo>
                <a:cubicBezTo>
                  <a:pt x="112" y="409"/>
                  <a:pt x="117" y="425"/>
                  <a:pt x="119" y="440"/>
                </a:cubicBezTo>
                <a:cubicBezTo>
                  <a:pt x="105" y="448"/>
                  <a:pt x="98" y="460"/>
                  <a:pt x="98" y="475"/>
                </a:cubicBezTo>
                <a:cubicBezTo>
                  <a:pt x="98" y="486"/>
                  <a:pt x="102" y="496"/>
                  <a:pt x="109" y="503"/>
                </a:cubicBezTo>
                <a:cubicBezTo>
                  <a:pt x="102" y="511"/>
                  <a:pt x="98" y="521"/>
                  <a:pt x="98" y="531"/>
                </a:cubicBezTo>
                <a:cubicBezTo>
                  <a:pt x="98" y="547"/>
                  <a:pt x="105" y="558"/>
                  <a:pt x="118" y="567"/>
                </a:cubicBezTo>
                <a:cubicBezTo>
                  <a:pt x="114" y="574"/>
                  <a:pt x="112" y="580"/>
                  <a:pt x="112" y="587"/>
                </a:cubicBezTo>
                <a:cubicBezTo>
                  <a:pt x="112" y="601"/>
                  <a:pt x="117" y="611"/>
                  <a:pt x="126" y="618"/>
                </a:cubicBezTo>
                <a:cubicBezTo>
                  <a:pt x="135" y="626"/>
                  <a:pt x="146" y="629"/>
                  <a:pt x="160" y="629"/>
                </a:cubicBezTo>
                <a:cubicBezTo>
                  <a:pt x="166" y="642"/>
                  <a:pt x="174" y="652"/>
                  <a:pt x="186" y="660"/>
                </a:cubicBezTo>
                <a:cubicBezTo>
                  <a:pt x="198" y="668"/>
                  <a:pt x="210" y="671"/>
                  <a:pt x="224" y="671"/>
                </a:cubicBezTo>
                <a:cubicBezTo>
                  <a:pt x="238" y="671"/>
                  <a:pt x="250" y="668"/>
                  <a:pt x="262" y="660"/>
                </a:cubicBezTo>
                <a:cubicBezTo>
                  <a:pt x="274" y="652"/>
                  <a:pt x="283" y="642"/>
                  <a:pt x="288" y="629"/>
                </a:cubicBezTo>
                <a:cubicBezTo>
                  <a:pt x="302" y="629"/>
                  <a:pt x="313" y="626"/>
                  <a:pt x="322" y="618"/>
                </a:cubicBezTo>
                <a:cubicBezTo>
                  <a:pt x="331" y="611"/>
                  <a:pt x="336" y="601"/>
                  <a:pt x="336" y="587"/>
                </a:cubicBezTo>
                <a:cubicBezTo>
                  <a:pt x="336" y="580"/>
                  <a:pt x="334" y="574"/>
                  <a:pt x="330" y="567"/>
                </a:cubicBezTo>
                <a:cubicBezTo>
                  <a:pt x="343" y="558"/>
                  <a:pt x="350" y="547"/>
                  <a:pt x="350" y="531"/>
                </a:cubicBezTo>
                <a:cubicBezTo>
                  <a:pt x="350" y="521"/>
                  <a:pt x="346" y="511"/>
                  <a:pt x="339" y="503"/>
                </a:cubicBezTo>
                <a:cubicBezTo>
                  <a:pt x="346" y="496"/>
                  <a:pt x="350" y="486"/>
                  <a:pt x="350" y="475"/>
                </a:cubicBezTo>
                <a:cubicBezTo>
                  <a:pt x="350" y="460"/>
                  <a:pt x="343" y="448"/>
                  <a:pt x="329" y="440"/>
                </a:cubicBezTo>
                <a:cubicBezTo>
                  <a:pt x="331" y="425"/>
                  <a:pt x="336" y="409"/>
                  <a:pt x="344" y="393"/>
                </a:cubicBezTo>
                <a:cubicBezTo>
                  <a:pt x="353" y="376"/>
                  <a:pt x="362" y="362"/>
                  <a:pt x="370" y="351"/>
                </a:cubicBezTo>
                <a:cubicBezTo>
                  <a:pt x="379" y="340"/>
                  <a:pt x="390" y="327"/>
                  <a:pt x="403" y="313"/>
                </a:cubicBezTo>
                <a:cubicBezTo>
                  <a:pt x="433" y="280"/>
                  <a:pt x="448" y="241"/>
                  <a:pt x="448" y="196"/>
                </a:cubicBezTo>
                <a:cubicBezTo>
                  <a:pt x="448" y="167"/>
                  <a:pt x="442" y="140"/>
                  <a:pt x="429" y="115"/>
                </a:cubicBezTo>
                <a:close/>
                <a:moveTo>
                  <a:pt x="362" y="274"/>
                </a:moveTo>
                <a:cubicBezTo>
                  <a:pt x="359" y="278"/>
                  <a:pt x="355" y="282"/>
                  <a:pt x="349" y="289"/>
                </a:cubicBezTo>
                <a:cubicBezTo>
                  <a:pt x="343" y="295"/>
                  <a:pt x="338" y="300"/>
                  <a:pt x="336" y="303"/>
                </a:cubicBezTo>
                <a:cubicBezTo>
                  <a:pt x="298" y="348"/>
                  <a:pt x="278" y="391"/>
                  <a:pt x="274" y="433"/>
                </a:cubicBezTo>
                <a:cubicBezTo>
                  <a:pt x="174" y="433"/>
                  <a:pt x="174" y="433"/>
                  <a:pt x="174" y="433"/>
                </a:cubicBezTo>
                <a:cubicBezTo>
                  <a:pt x="170" y="391"/>
                  <a:pt x="150" y="348"/>
                  <a:pt x="112" y="303"/>
                </a:cubicBezTo>
                <a:cubicBezTo>
                  <a:pt x="110" y="300"/>
                  <a:pt x="105" y="295"/>
                  <a:pt x="99" y="289"/>
                </a:cubicBezTo>
                <a:cubicBezTo>
                  <a:pt x="93" y="282"/>
                  <a:pt x="89" y="278"/>
                  <a:pt x="86" y="274"/>
                </a:cubicBezTo>
                <a:cubicBezTo>
                  <a:pt x="66" y="251"/>
                  <a:pt x="56" y="225"/>
                  <a:pt x="56" y="196"/>
                </a:cubicBezTo>
                <a:cubicBezTo>
                  <a:pt x="56" y="175"/>
                  <a:pt x="61" y="155"/>
                  <a:pt x="71" y="137"/>
                </a:cubicBezTo>
                <a:cubicBezTo>
                  <a:pt x="81" y="119"/>
                  <a:pt x="94" y="104"/>
                  <a:pt x="111" y="93"/>
                </a:cubicBezTo>
                <a:cubicBezTo>
                  <a:pt x="127" y="81"/>
                  <a:pt x="145" y="72"/>
                  <a:pt x="164" y="65"/>
                </a:cubicBezTo>
                <a:cubicBezTo>
                  <a:pt x="184" y="59"/>
                  <a:pt x="204" y="56"/>
                  <a:pt x="224" y="56"/>
                </a:cubicBezTo>
                <a:cubicBezTo>
                  <a:pt x="244" y="56"/>
                  <a:pt x="264" y="59"/>
                  <a:pt x="284" y="65"/>
                </a:cubicBezTo>
                <a:cubicBezTo>
                  <a:pt x="303" y="72"/>
                  <a:pt x="321" y="81"/>
                  <a:pt x="338" y="93"/>
                </a:cubicBezTo>
                <a:cubicBezTo>
                  <a:pt x="354" y="104"/>
                  <a:pt x="367" y="119"/>
                  <a:pt x="377" y="137"/>
                </a:cubicBezTo>
                <a:cubicBezTo>
                  <a:pt x="387" y="155"/>
                  <a:pt x="392" y="175"/>
                  <a:pt x="392" y="196"/>
                </a:cubicBezTo>
                <a:cubicBezTo>
                  <a:pt x="392" y="225"/>
                  <a:pt x="382" y="251"/>
                  <a:pt x="362" y="274"/>
                </a:cubicBezTo>
                <a:close/>
                <a:moveTo>
                  <a:pt x="306" y="156"/>
                </a:moveTo>
                <a:cubicBezTo>
                  <a:pt x="295" y="145"/>
                  <a:pt x="282" y="137"/>
                  <a:pt x="268" y="133"/>
                </a:cubicBezTo>
                <a:cubicBezTo>
                  <a:pt x="253" y="128"/>
                  <a:pt x="239" y="126"/>
                  <a:pt x="224" y="126"/>
                </a:cubicBezTo>
                <a:cubicBezTo>
                  <a:pt x="214" y="130"/>
                  <a:pt x="214" y="130"/>
                  <a:pt x="214" y="130"/>
                </a:cubicBezTo>
                <a:cubicBezTo>
                  <a:pt x="210" y="139"/>
                  <a:pt x="210" y="139"/>
                  <a:pt x="210" y="139"/>
                </a:cubicBezTo>
                <a:cubicBezTo>
                  <a:pt x="214" y="149"/>
                  <a:pt x="214" y="149"/>
                  <a:pt x="214" y="149"/>
                </a:cubicBezTo>
                <a:cubicBezTo>
                  <a:pt x="224" y="154"/>
                  <a:pt x="224" y="154"/>
                  <a:pt x="224" y="154"/>
                </a:cubicBezTo>
                <a:cubicBezTo>
                  <a:pt x="239" y="154"/>
                  <a:pt x="255" y="157"/>
                  <a:pt x="270" y="164"/>
                </a:cubicBezTo>
                <a:cubicBezTo>
                  <a:pt x="286" y="172"/>
                  <a:pt x="294" y="182"/>
                  <a:pt x="294" y="196"/>
                </a:cubicBezTo>
                <a:cubicBezTo>
                  <a:pt x="298" y="205"/>
                  <a:pt x="298" y="205"/>
                  <a:pt x="298" y="205"/>
                </a:cubicBezTo>
                <a:cubicBezTo>
                  <a:pt x="308" y="210"/>
                  <a:pt x="308" y="210"/>
                  <a:pt x="308" y="210"/>
                </a:cubicBezTo>
                <a:cubicBezTo>
                  <a:pt x="318" y="205"/>
                  <a:pt x="318" y="205"/>
                  <a:pt x="318" y="205"/>
                </a:cubicBezTo>
                <a:cubicBezTo>
                  <a:pt x="322" y="196"/>
                  <a:pt x="322" y="196"/>
                  <a:pt x="322" y="196"/>
                </a:cubicBezTo>
                <a:cubicBezTo>
                  <a:pt x="322" y="180"/>
                  <a:pt x="317" y="167"/>
                  <a:pt x="306" y="156"/>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169955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508759" y="550861"/>
            <a:ext cx="11006345" cy="835027"/>
          </a:xfrm>
        </p:spPr>
        <p:txBody>
          <a:bodyPr/>
          <a:lstStyle/>
          <a:p>
            <a:pPr>
              <a:defRPr/>
            </a:pPr>
            <a:r>
              <a:rPr lang="en-US" dirty="0">
                <a:solidFill>
                  <a:srgbClr val="000000"/>
                </a:solidFill>
              </a:rPr>
              <a:t>Activities that help create ADKAR in </a:t>
            </a:r>
            <a:r>
              <a:rPr lang="en-US" dirty="0" smtClean="0">
                <a:solidFill>
                  <a:srgbClr val="000000"/>
                </a:solidFill>
              </a:rPr>
              <a:t>employees (Ability)</a:t>
            </a:r>
            <a:endParaRPr lang="en-US" kern="0" spc="-150" dirty="0"/>
          </a:p>
        </p:txBody>
      </p:sp>
      <p:sp>
        <p:nvSpPr>
          <p:cNvPr id="4" name="Rectangle 3"/>
          <p:cNvSpPr/>
          <p:nvPr/>
        </p:nvSpPr>
        <p:spPr>
          <a:xfrm>
            <a:off x="629938" y="1542244"/>
            <a:ext cx="10885166" cy="4559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550" lvl="4" indent="-285750">
              <a:buFont typeface="Wingdings" panose="05000000000000000000" pitchFamily="2" charset="2"/>
              <a:buChar char="§"/>
            </a:pPr>
            <a:r>
              <a:rPr lang="en-CA" dirty="0">
                <a:solidFill>
                  <a:schemeClr val="tx1"/>
                </a:solidFill>
              </a:rPr>
              <a:t>Launch of live-in program/pilot space</a:t>
            </a:r>
          </a:p>
          <a:p>
            <a:pPr marL="2114550" lvl="4" indent="-285750">
              <a:buFont typeface="Wingdings" panose="05000000000000000000" pitchFamily="2" charset="2"/>
              <a:buChar char="§"/>
            </a:pPr>
            <a:r>
              <a:rPr lang="en-CA" dirty="0">
                <a:solidFill>
                  <a:schemeClr val="tx1"/>
                </a:solidFill>
              </a:rPr>
              <a:t>Leadership Toolkit</a:t>
            </a:r>
          </a:p>
          <a:p>
            <a:pPr marL="2114550" lvl="4" indent="-285750">
              <a:buFont typeface="Wingdings" panose="05000000000000000000" pitchFamily="2" charset="2"/>
              <a:buChar char="§"/>
            </a:pPr>
            <a:r>
              <a:rPr lang="en-CA" dirty="0">
                <a:solidFill>
                  <a:schemeClr val="tx1"/>
                </a:solidFill>
              </a:rPr>
              <a:t>Manager Toolkit</a:t>
            </a:r>
          </a:p>
          <a:p>
            <a:pPr marL="2114550" lvl="4" indent="-285750">
              <a:buFont typeface="Wingdings" panose="05000000000000000000" pitchFamily="2" charset="2"/>
              <a:buChar char="§"/>
            </a:pPr>
            <a:r>
              <a:rPr lang="en-CA" dirty="0">
                <a:solidFill>
                  <a:schemeClr val="tx1"/>
                </a:solidFill>
              </a:rPr>
              <a:t>Change agent Toolkit</a:t>
            </a:r>
          </a:p>
          <a:p>
            <a:pPr marL="2114550" lvl="4" indent="-285750">
              <a:buFont typeface="Wingdings" panose="05000000000000000000" pitchFamily="2" charset="2"/>
              <a:buChar char="§"/>
            </a:pPr>
            <a:r>
              <a:rPr lang="en-CA" dirty="0">
                <a:solidFill>
                  <a:schemeClr val="tx1"/>
                </a:solidFill>
              </a:rPr>
              <a:t>ABW workshop</a:t>
            </a: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tx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smtClean="0">
                <a:solidFill>
                  <a:schemeClr val="bg1"/>
                </a:solidFill>
                <a:ea typeface="Arial Unicode MS" panose="020B0604020202020204" pitchFamily="34" charset="-128"/>
                <a:cs typeface="Arial Unicode MS" panose="020B0604020202020204" pitchFamily="34" charset="-128"/>
              </a:rPr>
              <a:t>A</a:t>
            </a:r>
            <a:r>
              <a:rPr lang="en-CA" sz="2000" b="1" dirty="0" smtClean="0">
                <a:solidFill>
                  <a:schemeClr val="bg1"/>
                </a:solidFill>
                <a:ea typeface="Arial Unicode MS" panose="020B0604020202020204" pitchFamily="34" charset="-128"/>
                <a:cs typeface="Arial Unicode MS" panose="020B0604020202020204" pitchFamily="34" charset="-128"/>
              </a:rPr>
              <a:t>bility</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2" name="Rectangle 1"/>
          <p:cNvSpPr/>
          <p:nvPr/>
        </p:nvSpPr>
        <p:spPr>
          <a:xfrm>
            <a:off x="2521223" y="1542244"/>
            <a:ext cx="8993882" cy="55719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smtClean="0">
                <a:solidFill>
                  <a:schemeClr val="bg1"/>
                </a:solidFill>
                <a:ea typeface="Arial Unicode MS" panose="020B0604020202020204" pitchFamily="34" charset="-128"/>
                <a:cs typeface="Arial Unicode MS" panose="020B0604020202020204" pitchFamily="34" charset="-128"/>
              </a:rPr>
              <a:t>       Guidance/How-to, pilots</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9" name="Rectangle 8"/>
          <p:cNvSpPr/>
          <p:nvPr/>
        </p:nvSpPr>
        <p:spPr>
          <a:xfrm>
            <a:off x="629937" y="2119708"/>
            <a:ext cx="10885165" cy="307777"/>
          </a:xfrm>
          <a:prstGeom prst="rect">
            <a:avLst/>
          </a:prstGeom>
        </p:spPr>
        <p:txBody>
          <a:bodyPr wrap="square">
            <a:spAutoFit/>
          </a:bodyPr>
          <a:lstStyle/>
          <a:p>
            <a:r>
              <a:rPr lang="en-CA" sz="1400" i="1" dirty="0"/>
              <a:t>Getting involved and believing in the change, using new knowledge on how to change, new skills and behaviours</a:t>
            </a:r>
          </a:p>
        </p:txBody>
      </p:sp>
      <p:sp>
        <p:nvSpPr>
          <p:cNvPr id="5" name="Chevron 4" descr="white chevron"/>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Freeform 7" descr="Gears Icon"/>
          <p:cNvSpPr>
            <a:spLocks noEditPoints="1"/>
          </p:cNvSpPr>
          <p:nvPr/>
        </p:nvSpPr>
        <p:spPr bwMode="auto">
          <a:xfrm>
            <a:off x="1289998" y="3297915"/>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837460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08759" y="550861"/>
            <a:ext cx="11683241" cy="835027"/>
          </a:xfrm>
        </p:spPr>
        <p:txBody>
          <a:bodyPr>
            <a:normAutofit/>
          </a:bodyPr>
          <a:lstStyle/>
          <a:p>
            <a:pPr>
              <a:defRPr/>
            </a:pPr>
            <a:r>
              <a:rPr lang="en-US" dirty="0">
                <a:solidFill>
                  <a:srgbClr val="000000"/>
                </a:solidFill>
              </a:rPr>
              <a:t>Activities that help create ADKAR in </a:t>
            </a:r>
            <a:r>
              <a:rPr lang="en-US" dirty="0" smtClean="0">
                <a:solidFill>
                  <a:srgbClr val="000000"/>
                </a:solidFill>
              </a:rPr>
              <a:t>employees (Reinforcement)</a:t>
            </a:r>
            <a:endParaRPr lang="en-US" kern="0" spc="-150" dirty="0"/>
          </a:p>
        </p:txBody>
      </p:sp>
      <p:sp>
        <p:nvSpPr>
          <p:cNvPr id="4" name="Rectangle 3"/>
          <p:cNvSpPr/>
          <p:nvPr/>
        </p:nvSpPr>
        <p:spPr>
          <a:xfrm>
            <a:off x="629938" y="1542244"/>
            <a:ext cx="10885166" cy="45596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550" lvl="4" indent="-285750">
              <a:buFont typeface="Wingdings" panose="05000000000000000000" pitchFamily="2" charset="2"/>
              <a:buChar char="§"/>
            </a:pPr>
            <a:r>
              <a:rPr lang="en-CA" dirty="0">
                <a:solidFill>
                  <a:schemeClr val="tx1"/>
                </a:solidFill>
              </a:rPr>
              <a:t>Senior leader(s) quarterly communication on new </a:t>
            </a:r>
            <a:r>
              <a:rPr lang="en-CA" dirty="0" smtClean="0">
                <a:solidFill>
                  <a:schemeClr val="tx1"/>
                </a:solidFill>
              </a:rPr>
              <a:t>ways </a:t>
            </a:r>
            <a:r>
              <a:rPr lang="en-CA" dirty="0">
                <a:solidFill>
                  <a:schemeClr val="tx1"/>
                </a:solidFill>
              </a:rPr>
              <a:t>of working</a:t>
            </a:r>
          </a:p>
          <a:p>
            <a:pPr marL="2114550" lvl="4" indent="-285750">
              <a:buFont typeface="Wingdings" panose="05000000000000000000" pitchFamily="2" charset="2"/>
              <a:buChar char="§"/>
            </a:pPr>
            <a:r>
              <a:rPr lang="en-CA" dirty="0">
                <a:solidFill>
                  <a:schemeClr val="tx1"/>
                </a:solidFill>
              </a:rPr>
              <a:t>Manager discussions on new ways of working at team meetings</a:t>
            </a:r>
          </a:p>
          <a:p>
            <a:pPr marL="2114550" lvl="4" indent="-285750">
              <a:buFont typeface="Wingdings" panose="05000000000000000000" pitchFamily="2" charset="2"/>
              <a:buChar char="§"/>
            </a:pPr>
            <a:r>
              <a:rPr lang="en-CA" dirty="0" smtClean="0">
                <a:solidFill>
                  <a:schemeClr val="tx1"/>
                </a:solidFill>
              </a:rPr>
              <a:t>Celebration!</a:t>
            </a:r>
            <a:endParaRPr lang="en-CA" dirty="0">
              <a:solidFill>
                <a:schemeClr val="tx1"/>
              </a:solidFill>
            </a:endParaRPr>
          </a:p>
          <a:p>
            <a:pPr marL="2114550" lvl="4" indent="-285750">
              <a:buFont typeface="Wingdings" panose="05000000000000000000" pitchFamily="2" charset="2"/>
              <a:buChar char="§"/>
            </a:pPr>
            <a:r>
              <a:rPr lang="en-CA" dirty="0" smtClean="0">
                <a:solidFill>
                  <a:schemeClr val="tx1"/>
                </a:solidFill>
              </a:rPr>
              <a:t>Recognition </a:t>
            </a:r>
            <a:r>
              <a:rPr lang="en-CA" dirty="0">
                <a:solidFill>
                  <a:schemeClr val="tx1"/>
                </a:solidFill>
              </a:rPr>
              <a:t>and </a:t>
            </a:r>
            <a:r>
              <a:rPr lang="en-CA" dirty="0" smtClean="0">
                <a:solidFill>
                  <a:schemeClr val="tx1"/>
                </a:solidFill>
              </a:rPr>
              <a:t>reward for </a:t>
            </a:r>
            <a:r>
              <a:rPr lang="en-CA" dirty="0">
                <a:solidFill>
                  <a:schemeClr val="tx1"/>
                </a:solidFill>
              </a:rPr>
              <a:t>employees adopting </a:t>
            </a:r>
            <a:r>
              <a:rPr lang="en-CA" dirty="0" smtClean="0">
                <a:solidFill>
                  <a:schemeClr val="tx1"/>
                </a:solidFill>
              </a:rPr>
              <a:t>new </a:t>
            </a:r>
            <a:r>
              <a:rPr lang="en-CA" dirty="0">
                <a:solidFill>
                  <a:schemeClr val="tx1"/>
                </a:solidFill>
              </a:rPr>
              <a:t>ways of </a:t>
            </a:r>
            <a:r>
              <a:rPr lang="en-CA" dirty="0" smtClean="0">
                <a:solidFill>
                  <a:schemeClr val="tx1"/>
                </a:solidFill>
              </a:rPr>
              <a:t>working</a:t>
            </a:r>
            <a:endParaRPr lang="en-CA" dirty="0">
              <a:solidFill>
                <a:schemeClr val="tx1"/>
              </a:solidFill>
            </a:endParaRP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smtClean="0">
                <a:solidFill>
                  <a:schemeClr val="bg1"/>
                </a:solidFill>
                <a:ea typeface="Arial Unicode MS" panose="020B0604020202020204" pitchFamily="34" charset="-128"/>
                <a:cs typeface="Arial Unicode MS" panose="020B0604020202020204" pitchFamily="34" charset="-128"/>
              </a:rPr>
              <a:t>R</a:t>
            </a:r>
            <a:r>
              <a:rPr lang="en-CA" sz="2000" b="1" dirty="0" smtClean="0">
                <a:solidFill>
                  <a:schemeClr val="bg1"/>
                </a:solidFill>
                <a:ea typeface="Arial Unicode MS" panose="020B0604020202020204" pitchFamily="34" charset="-128"/>
                <a:cs typeface="Arial Unicode MS" panose="020B0604020202020204" pitchFamily="34" charset="-128"/>
              </a:rPr>
              <a:t>einforcement</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2" name="Rectangle 1"/>
          <p:cNvSpPr/>
          <p:nvPr/>
        </p:nvSpPr>
        <p:spPr>
          <a:xfrm>
            <a:off x="2521223" y="1542244"/>
            <a:ext cx="8993882" cy="557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smtClean="0">
                <a:solidFill>
                  <a:schemeClr val="bg1"/>
                </a:solidFill>
                <a:ea typeface="Arial Unicode MS" panose="020B0604020202020204" pitchFamily="34" charset="-128"/>
                <a:cs typeface="Arial Unicode MS" panose="020B0604020202020204" pitchFamily="34" charset="-128"/>
              </a:rPr>
              <a:t>       Reward/recognition</a:t>
            </a:r>
            <a:endParaRPr lang="en-CA" sz="2000" b="1" dirty="0">
              <a:solidFill>
                <a:schemeClr val="bg1"/>
              </a:solidFill>
              <a:ea typeface="Arial Unicode MS" panose="020B0604020202020204" pitchFamily="34" charset="-128"/>
              <a:cs typeface="Arial Unicode MS" panose="020B0604020202020204" pitchFamily="34" charset="-128"/>
            </a:endParaRPr>
          </a:p>
        </p:txBody>
      </p:sp>
      <p:sp>
        <p:nvSpPr>
          <p:cNvPr id="8" name="Rectangle 7"/>
          <p:cNvSpPr/>
          <p:nvPr/>
        </p:nvSpPr>
        <p:spPr>
          <a:xfrm>
            <a:off x="629937" y="2119708"/>
            <a:ext cx="10885165" cy="307777"/>
          </a:xfrm>
          <a:prstGeom prst="rect">
            <a:avLst/>
          </a:prstGeom>
        </p:spPr>
        <p:txBody>
          <a:bodyPr wrap="square">
            <a:spAutoFit/>
          </a:bodyPr>
          <a:lstStyle/>
          <a:p>
            <a:r>
              <a:rPr lang="en-CA" sz="1400" i="1" dirty="0"/>
              <a:t>Adopting the new way, living with and sustaining the change</a:t>
            </a:r>
          </a:p>
        </p:txBody>
      </p:sp>
      <p:sp>
        <p:nvSpPr>
          <p:cNvPr id="5" name="Chevron 4" descr="white chevron"/>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Freeform 8" descr="Trophy Icon"/>
          <p:cNvSpPr>
            <a:spLocks noEditPoints="1"/>
          </p:cNvSpPr>
          <p:nvPr/>
        </p:nvSpPr>
        <p:spPr bwMode="auto">
          <a:xfrm>
            <a:off x="1289830" y="3387473"/>
            <a:ext cx="571500" cy="526863"/>
          </a:xfrm>
          <a:custGeom>
            <a:avLst/>
            <a:gdLst>
              <a:gd name="T0" fmla="*/ 384 w 390"/>
              <a:gd name="T1" fmla="*/ 66 h 360"/>
              <a:gd name="T2" fmla="*/ 368 w 390"/>
              <a:gd name="T3" fmla="*/ 60 h 360"/>
              <a:gd name="T4" fmla="*/ 300 w 390"/>
              <a:gd name="T5" fmla="*/ 60 h 360"/>
              <a:gd name="T6" fmla="*/ 300 w 390"/>
              <a:gd name="T7" fmla="*/ 37 h 360"/>
              <a:gd name="T8" fmla="*/ 289 w 390"/>
              <a:gd name="T9" fmla="*/ 11 h 360"/>
              <a:gd name="T10" fmla="*/ 263 w 390"/>
              <a:gd name="T11" fmla="*/ 0 h 360"/>
              <a:gd name="T12" fmla="*/ 128 w 390"/>
              <a:gd name="T13" fmla="*/ 0 h 360"/>
              <a:gd name="T14" fmla="*/ 101 w 390"/>
              <a:gd name="T15" fmla="*/ 11 h 360"/>
              <a:gd name="T16" fmla="*/ 90 w 390"/>
              <a:gd name="T17" fmla="*/ 37 h 360"/>
              <a:gd name="T18" fmla="*/ 90 w 390"/>
              <a:gd name="T19" fmla="*/ 60 h 360"/>
              <a:gd name="T20" fmla="*/ 23 w 390"/>
              <a:gd name="T21" fmla="*/ 60 h 360"/>
              <a:gd name="T22" fmla="*/ 7 w 390"/>
              <a:gd name="T23" fmla="*/ 66 h 360"/>
              <a:gd name="T24" fmla="*/ 0 w 390"/>
              <a:gd name="T25" fmla="*/ 82 h 360"/>
              <a:gd name="T26" fmla="*/ 0 w 390"/>
              <a:gd name="T27" fmla="*/ 112 h 360"/>
              <a:gd name="T28" fmla="*/ 10 w 390"/>
              <a:gd name="T29" fmla="*/ 146 h 360"/>
              <a:gd name="T30" fmla="*/ 36 w 390"/>
              <a:gd name="T31" fmla="*/ 176 h 360"/>
              <a:gd name="T32" fmla="*/ 77 w 390"/>
              <a:gd name="T33" fmla="*/ 199 h 360"/>
              <a:gd name="T34" fmla="*/ 127 w 390"/>
              <a:gd name="T35" fmla="*/ 210 h 360"/>
              <a:gd name="T36" fmla="*/ 149 w 390"/>
              <a:gd name="T37" fmla="*/ 232 h 360"/>
              <a:gd name="T38" fmla="*/ 162 w 390"/>
              <a:gd name="T39" fmla="*/ 249 h 360"/>
              <a:gd name="T40" fmla="*/ 165 w 390"/>
              <a:gd name="T41" fmla="*/ 270 h 360"/>
              <a:gd name="T42" fmla="*/ 158 w 390"/>
              <a:gd name="T43" fmla="*/ 291 h 360"/>
              <a:gd name="T44" fmla="*/ 135 w 390"/>
              <a:gd name="T45" fmla="*/ 300 h 360"/>
              <a:gd name="T46" fmla="*/ 104 w 390"/>
              <a:gd name="T47" fmla="*/ 311 h 360"/>
              <a:gd name="T48" fmla="*/ 90 w 390"/>
              <a:gd name="T49" fmla="*/ 338 h 360"/>
              <a:gd name="T50" fmla="*/ 90 w 390"/>
              <a:gd name="T51" fmla="*/ 353 h 360"/>
              <a:gd name="T52" fmla="*/ 92 w 390"/>
              <a:gd name="T53" fmla="*/ 358 h 360"/>
              <a:gd name="T54" fmla="*/ 98 w 390"/>
              <a:gd name="T55" fmla="*/ 360 h 360"/>
              <a:gd name="T56" fmla="*/ 293 w 390"/>
              <a:gd name="T57" fmla="*/ 360 h 360"/>
              <a:gd name="T58" fmla="*/ 298 w 390"/>
              <a:gd name="T59" fmla="*/ 358 h 360"/>
              <a:gd name="T60" fmla="*/ 300 w 390"/>
              <a:gd name="T61" fmla="*/ 353 h 360"/>
              <a:gd name="T62" fmla="*/ 300 w 390"/>
              <a:gd name="T63" fmla="*/ 338 h 360"/>
              <a:gd name="T64" fmla="*/ 287 w 390"/>
              <a:gd name="T65" fmla="*/ 311 h 360"/>
              <a:gd name="T66" fmla="*/ 255 w 390"/>
              <a:gd name="T67" fmla="*/ 300 h 360"/>
              <a:gd name="T68" fmla="*/ 232 w 390"/>
              <a:gd name="T69" fmla="*/ 291 h 360"/>
              <a:gd name="T70" fmla="*/ 225 w 390"/>
              <a:gd name="T71" fmla="*/ 270 h 360"/>
              <a:gd name="T72" fmla="*/ 229 w 390"/>
              <a:gd name="T73" fmla="*/ 249 h 360"/>
              <a:gd name="T74" fmla="*/ 241 w 390"/>
              <a:gd name="T75" fmla="*/ 232 h 360"/>
              <a:gd name="T76" fmla="*/ 263 w 390"/>
              <a:gd name="T77" fmla="*/ 210 h 360"/>
              <a:gd name="T78" fmla="*/ 314 w 390"/>
              <a:gd name="T79" fmla="*/ 199 h 360"/>
              <a:gd name="T80" fmla="*/ 354 w 390"/>
              <a:gd name="T81" fmla="*/ 176 h 360"/>
              <a:gd name="T82" fmla="*/ 381 w 390"/>
              <a:gd name="T83" fmla="*/ 146 h 360"/>
              <a:gd name="T84" fmla="*/ 390 w 390"/>
              <a:gd name="T85" fmla="*/ 112 h 360"/>
              <a:gd name="T86" fmla="*/ 390 w 390"/>
              <a:gd name="T87" fmla="*/ 82 h 360"/>
              <a:gd name="T88" fmla="*/ 384 w 390"/>
              <a:gd name="T89" fmla="*/ 66 h 360"/>
              <a:gd name="T90" fmla="*/ 338 w 390"/>
              <a:gd name="T91" fmla="*/ 150 h 360"/>
              <a:gd name="T92" fmla="*/ 283 w 390"/>
              <a:gd name="T93" fmla="*/ 177 h 360"/>
              <a:gd name="T94" fmla="*/ 300 w 390"/>
              <a:gd name="T95" fmla="*/ 90 h 360"/>
              <a:gd name="T96" fmla="*/ 360 w 390"/>
              <a:gd name="T97" fmla="*/ 90 h 360"/>
              <a:gd name="T98" fmla="*/ 360 w 390"/>
              <a:gd name="T99" fmla="*/ 112 h 360"/>
              <a:gd name="T100" fmla="*/ 338 w 390"/>
              <a:gd name="T101" fmla="*/ 150 h 360"/>
              <a:gd name="T102" fmla="*/ 52 w 390"/>
              <a:gd name="T103" fmla="*/ 150 h 360"/>
              <a:gd name="T104" fmla="*/ 30 w 390"/>
              <a:gd name="T105" fmla="*/ 112 h 360"/>
              <a:gd name="T106" fmla="*/ 30 w 390"/>
              <a:gd name="T107" fmla="*/ 90 h 360"/>
              <a:gd name="T108" fmla="*/ 90 w 390"/>
              <a:gd name="T109" fmla="*/ 90 h 360"/>
              <a:gd name="T110" fmla="*/ 107 w 390"/>
              <a:gd name="T111" fmla="*/ 177 h 360"/>
              <a:gd name="T112" fmla="*/ 52 w 390"/>
              <a:gd name="T113" fmla="*/ 15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0" h="360">
                <a:moveTo>
                  <a:pt x="384" y="66"/>
                </a:moveTo>
                <a:cubicBezTo>
                  <a:pt x="380" y="62"/>
                  <a:pt x="374" y="60"/>
                  <a:pt x="368" y="60"/>
                </a:cubicBezTo>
                <a:cubicBezTo>
                  <a:pt x="300" y="60"/>
                  <a:pt x="300" y="60"/>
                  <a:pt x="300" y="60"/>
                </a:cubicBezTo>
                <a:cubicBezTo>
                  <a:pt x="300" y="37"/>
                  <a:pt x="300" y="37"/>
                  <a:pt x="300" y="37"/>
                </a:cubicBezTo>
                <a:cubicBezTo>
                  <a:pt x="300" y="27"/>
                  <a:pt x="297" y="18"/>
                  <a:pt x="289" y="11"/>
                </a:cubicBezTo>
                <a:cubicBezTo>
                  <a:pt x="282" y="3"/>
                  <a:pt x="273" y="0"/>
                  <a:pt x="263" y="0"/>
                </a:cubicBezTo>
                <a:cubicBezTo>
                  <a:pt x="128" y="0"/>
                  <a:pt x="128" y="0"/>
                  <a:pt x="128" y="0"/>
                </a:cubicBezTo>
                <a:cubicBezTo>
                  <a:pt x="117" y="0"/>
                  <a:pt x="109" y="3"/>
                  <a:pt x="101" y="11"/>
                </a:cubicBezTo>
                <a:cubicBezTo>
                  <a:pt x="94" y="18"/>
                  <a:pt x="90" y="27"/>
                  <a:pt x="90" y="37"/>
                </a:cubicBezTo>
                <a:cubicBezTo>
                  <a:pt x="90" y="60"/>
                  <a:pt x="90" y="60"/>
                  <a:pt x="90" y="60"/>
                </a:cubicBezTo>
                <a:cubicBezTo>
                  <a:pt x="23" y="60"/>
                  <a:pt x="23" y="60"/>
                  <a:pt x="23" y="60"/>
                </a:cubicBezTo>
                <a:cubicBezTo>
                  <a:pt x="16" y="60"/>
                  <a:pt x="11" y="62"/>
                  <a:pt x="7" y="66"/>
                </a:cubicBezTo>
                <a:cubicBezTo>
                  <a:pt x="2" y="71"/>
                  <a:pt x="0" y="76"/>
                  <a:pt x="0" y="82"/>
                </a:cubicBezTo>
                <a:cubicBezTo>
                  <a:pt x="0" y="112"/>
                  <a:pt x="0" y="112"/>
                  <a:pt x="0" y="112"/>
                </a:cubicBezTo>
                <a:cubicBezTo>
                  <a:pt x="0" y="124"/>
                  <a:pt x="3" y="135"/>
                  <a:pt x="10" y="146"/>
                </a:cubicBezTo>
                <a:cubicBezTo>
                  <a:pt x="16" y="157"/>
                  <a:pt x="25" y="167"/>
                  <a:pt x="36" y="176"/>
                </a:cubicBezTo>
                <a:cubicBezTo>
                  <a:pt x="47" y="186"/>
                  <a:pt x="61" y="193"/>
                  <a:pt x="77" y="199"/>
                </a:cubicBezTo>
                <a:cubicBezTo>
                  <a:pt x="93" y="206"/>
                  <a:pt x="110" y="209"/>
                  <a:pt x="127" y="210"/>
                </a:cubicBezTo>
                <a:cubicBezTo>
                  <a:pt x="134" y="218"/>
                  <a:pt x="141" y="226"/>
                  <a:pt x="149" y="232"/>
                </a:cubicBezTo>
                <a:cubicBezTo>
                  <a:pt x="155" y="237"/>
                  <a:pt x="160" y="243"/>
                  <a:pt x="162" y="249"/>
                </a:cubicBezTo>
                <a:cubicBezTo>
                  <a:pt x="164" y="255"/>
                  <a:pt x="165" y="262"/>
                  <a:pt x="165" y="270"/>
                </a:cubicBezTo>
                <a:cubicBezTo>
                  <a:pt x="165" y="279"/>
                  <a:pt x="163" y="286"/>
                  <a:pt x="158" y="291"/>
                </a:cubicBezTo>
                <a:cubicBezTo>
                  <a:pt x="153" y="297"/>
                  <a:pt x="146" y="300"/>
                  <a:pt x="135" y="300"/>
                </a:cubicBezTo>
                <a:cubicBezTo>
                  <a:pt x="123" y="300"/>
                  <a:pt x="113" y="304"/>
                  <a:pt x="104" y="311"/>
                </a:cubicBezTo>
                <a:cubicBezTo>
                  <a:pt x="95" y="318"/>
                  <a:pt x="90" y="327"/>
                  <a:pt x="90" y="338"/>
                </a:cubicBezTo>
                <a:cubicBezTo>
                  <a:pt x="90" y="353"/>
                  <a:pt x="90" y="353"/>
                  <a:pt x="90" y="353"/>
                </a:cubicBezTo>
                <a:cubicBezTo>
                  <a:pt x="92" y="358"/>
                  <a:pt x="92" y="358"/>
                  <a:pt x="92" y="358"/>
                </a:cubicBezTo>
                <a:cubicBezTo>
                  <a:pt x="98" y="360"/>
                  <a:pt x="98" y="360"/>
                  <a:pt x="98" y="360"/>
                </a:cubicBezTo>
                <a:cubicBezTo>
                  <a:pt x="293" y="360"/>
                  <a:pt x="293" y="360"/>
                  <a:pt x="293" y="360"/>
                </a:cubicBezTo>
                <a:cubicBezTo>
                  <a:pt x="298" y="358"/>
                  <a:pt x="298" y="358"/>
                  <a:pt x="298" y="358"/>
                </a:cubicBezTo>
                <a:cubicBezTo>
                  <a:pt x="300" y="353"/>
                  <a:pt x="300" y="353"/>
                  <a:pt x="300" y="353"/>
                </a:cubicBezTo>
                <a:cubicBezTo>
                  <a:pt x="300" y="338"/>
                  <a:pt x="300" y="338"/>
                  <a:pt x="300" y="338"/>
                </a:cubicBezTo>
                <a:cubicBezTo>
                  <a:pt x="300" y="327"/>
                  <a:pt x="296" y="318"/>
                  <a:pt x="287" y="311"/>
                </a:cubicBezTo>
                <a:cubicBezTo>
                  <a:pt x="277" y="304"/>
                  <a:pt x="267" y="300"/>
                  <a:pt x="255" y="300"/>
                </a:cubicBezTo>
                <a:cubicBezTo>
                  <a:pt x="245" y="300"/>
                  <a:pt x="237" y="297"/>
                  <a:pt x="232" y="291"/>
                </a:cubicBezTo>
                <a:cubicBezTo>
                  <a:pt x="228" y="286"/>
                  <a:pt x="225" y="279"/>
                  <a:pt x="225" y="270"/>
                </a:cubicBezTo>
                <a:cubicBezTo>
                  <a:pt x="225" y="262"/>
                  <a:pt x="226" y="255"/>
                  <a:pt x="229" y="249"/>
                </a:cubicBezTo>
                <a:cubicBezTo>
                  <a:pt x="231" y="243"/>
                  <a:pt x="235" y="237"/>
                  <a:pt x="241" y="232"/>
                </a:cubicBezTo>
                <a:cubicBezTo>
                  <a:pt x="249" y="226"/>
                  <a:pt x="257" y="218"/>
                  <a:pt x="263" y="210"/>
                </a:cubicBezTo>
                <a:cubicBezTo>
                  <a:pt x="281" y="209"/>
                  <a:pt x="298" y="206"/>
                  <a:pt x="314" y="199"/>
                </a:cubicBezTo>
                <a:cubicBezTo>
                  <a:pt x="330" y="193"/>
                  <a:pt x="343" y="186"/>
                  <a:pt x="354" y="176"/>
                </a:cubicBezTo>
                <a:cubicBezTo>
                  <a:pt x="365" y="167"/>
                  <a:pt x="374" y="157"/>
                  <a:pt x="381" y="146"/>
                </a:cubicBezTo>
                <a:cubicBezTo>
                  <a:pt x="387" y="135"/>
                  <a:pt x="390" y="124"/>
                  <a:pt x="390" y="112"/>
                </a:cubicBezTo>
                <a:cubicBezTo>
                  <a:pt x="390" y="82"/>
                  <a:pt x="390" y="82"/>
                  <a:pt x="390" y="82"/>
                </a:cubicBezTo>
                <a:cubicBezTo>
                  <a:pt x="390" y="76"/>
                  <a:pt x="388" y="71"/>
                  <a:pt x="384" y="66"/>
                </a:cubicBezTo>
                <a:close/>
                <a:moveTo>
                  <a:pt x="338" y="150"/>
                </a:moveTo>
                <a:cubicBezTo>
                  <a:pt x="323" y="164"/>
                  <a:pt x="305" y="172"/>
                  <a:pt x="283" y="177"/>
                </a:cubicBezTo>
                <a:cubicBezTo>
                  <a:pt x="295" y="152"/>
                  <a:pt x="300" y="123"/>
                  <a:pt x="300" y="90"/>
                </a:cubicBezTo>
                <a:cubicBezTo>
                  <a:pt x="360" y="90"/>
                  <a:pt x="360" y="90"/>
                  <a:pt x="360" y="90"/>
                </a:cubicBezTo>
                <a:cubicBezTo>
                  <a:pt x="360" y="112"/>
                  <a:pt x="360" y="112"/>
                  <a:pt x="360" y="112"/>
                </a:cubicBezTo>
                <a:cubicBezTo>
                  <a:pt x="360" y="125"/>
                  <a:pt x="353" y="137"/>
                  <a:pt x="338" y="150"/>
                </a:cubicBezTo>
                <a:close/>
                <a:moveTo>
                  <a:pt x="52" y="150"/>
                </a:moveTo>
                <a:cubicBezTo>
                  <a:pt x="37" y="137"/>
                  <a:pt x="30" y="125"/>
                  <a:pt x="30" y="112"/>
                </a:cubicBezTo>
                <a:cubicBezTo>
                  <a:pt x="30" y="90"/>
                  <a:pt x="30" y="90"/>
                  <a:pt x="30" y="90"/>
                </a:cubicBezTo>
                <a:cubicBezTo>
                  <a:pt x="90" y="90"/>
                  <a:pt x="90" y="90"/>
                  <a:pt x="90" y="90"/>
                </a:cubicBezTo>
                <a:cubicBezTo>
                  <a:pt x="90" y="123"/>
                  <a:pt x="96" y="152"/>
                  <a:pt x="107" y="177"/>
                </a:cubicBezTo>
                <a:cubicBezTo>
                  <a:pt x="85" y="172"/>
                  <a:pt x="67" y="164"/>
                  <a:pt x="52" y="15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12570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descr="project timeline from project launch to moving to new space"/>
          <p:cNvGrpSpPr/>
          <p:nvPr/>
        </p:nvGrpSpPr>
        <p:grpSpPr>
          <a:xfrm>
            <a:off x="0" y="594982"/>
            <a:ext cx="12191999" cy="530853"/>
            <a:chOff x="0" y="643110"/>
            <a:chExt cx="12191999" cy="530853"/>
          </a:xfrm>
        </p:grpSpPr>
        <p:grpSp>
          <p:nvGrpSpPr>
            <p:cNvPr id="92" name="Group 91"/>
            <p:cNvGrpSpPr/>
            <p:nvPr/>
          </p:nvGrpSpPr>
          <p:grpSpPr>
            <a:xfrm>
              <a:off x="0" y="892961"/>
              <a:ext cx="12191999" cy="281002"/>
              <a:chOff x="0" y="892961"/>
              <a:chExt cx="12191999" cy="281002"/>
            </a:xfrm>
          </p:grpSpPr>
          <p:sp>
            <p:nvSpPr>
              <p:cNvPr id="106" name="Rectangle 105"/>
              <p:cNvSpPr/>
              <p:nvPr/>
            </p:nvSpPr>
            <p:spPr>
              <a:xfrm>
                <a:off x="0" y="895350"/>
                <a:ext cx="12191999" cy="2762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7" name="Rectangle 106"/>
              <p:cNvSpPr/>
              <p:nvPr/>
            </p:nvSpPr>
            <p:spPr>
              <a:xfrm flipH="1">
                <a:off x="648500" y="897486"/>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Rectangle 107"/>
              <p:cNvSpPr/>
              <p:nvPr/>
            </p:nvSpPr>
            <p:spPr>
              <a:xfrm flipH="1">
                <a:off x="6073138" y="892961"/>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Rectangle 108"/>
              <p:cNvSpPr/>
              <p:nvPr/>
            </p:nvSpPr>
            <p:spPr>
              <a:xfrm flipH="1">
                <a:off x="11497776" y="892962"/>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109"/>
              <p:cNvSpPr/>
              <p:nvPr/>
            </p:nvSpPr>
            <p:spPr>
              <a:xfrm flipH="1">
                <a:off x="3358027" y="898979"/>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Rectangle 110"/>
              <p:cNvSpPr/>
              <p:nvPr/>
            </p:nvSpPr>
            <p:spPr>
              <a:xfrm flipH="1">
                <a:off x="8785457" y="895970"/>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3" name="Group 92"/>
            <p:cNvGrpSpPr/>
            <p:nvPr/>
          </p:nvGrpSpPr>
          <p:grpSpPr>
            <a:xfrm>
              <a:off x="598018" y="643111"/>
              <a:ext cx="1070192" cy="252859"/>
              <a:chOff x="598018" y="643111"/>
              <a:chExt cx="1070192" cy="252859"/>
            </a:xfrm>
          </p:grpSpPr>
          <p:sp>
            <p:nvSpPr>
              <p:cNvPr id="104" name="TextBox 103"/>
              <p:cNvSpPr txBox="1"/>
              <p:nvPr/>
            </p:nvSpPr>
            <p:spPr>
              <a:xfrm>
                <a:off x="605494" y="643111"/>
                <a:ext cx="1062716" cy="246221"/>
              </a:xfrm>
              <a:prstGeom prst="rect">
                <a:avLst/>
              </a:prstGeom>
              <a:noFill/>
              <a:ln w="38100">
                <a:noFill/>
              </a:ln>
            </p:spPr>
            <p:txBody>
              <a:bodyPr wrap="square" rtlCol="0">
                <a:spAutoFit/>
              </a:bodyPr>
              <a:lstStyle/>
              <a:p>
                <a:pPr algn="ctr"/>
                <a:r>
                  <a:rPr lang="en-CA" sz="1000" dirty="0" smtClean="0">
                    <a:solidFill>
                      <a:schemeClr val="tx2"/>
                    </a:solidFill>
                  </a:rPr>
                  <a:t>Project launch</a:t>
                </a:r>
              </a:p>
            </p:txBody>
          </p:sp>
          <p:sp>
            <p:nvSpPr>
              <p:cNvPr id="105" name="Flowchart: Extract 104"/>
              <p:cNvSpPr/>
              <p:nvPr/>
            </p:nvSpPr>
            <p:spPr>
              <a:xfrm rot="10800000">
                <a:off x="598018" y="681104"/>
                <a:ext cx="146683" cy="214866"/>
              </a:xfrm>
              <a:prstGeom prst="flowChartExtra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4" name="TextBox 93"/>
            <p:cNvSpPr txBox="1"/>
            <p:nvPr/>
          </p:nvSpPr>
          <p:spPr>
            <a:xfrm>
              <a:off x="8831176" y="920829"/>
              <a:ext cx="2666600" cy="246221"/>
            </a:xfrm>
            <a:prstGeom prst="rect">
              <a:avLst/>
            </a:prstGeom>
            <a:noFill/>
            <a:ln w="38100">
              <a:noFill/>
            </a:ln>
          </p:spPr>
          <p:txBody>
            <a:bodyPr wrap="square" rtlCol="0">
              <a:spAutoFit/>
            </a:bodyPr>
            <a:lstStyle/>
            <a:p>
              <a:pPr algn="ctr"/>
              <a:r>
                <a:rPr lang="en-CA" sz="1000" dirty="0" smtClean="0">
                  <a:solidFill>
                    <a:schemeClr val="tx2"/>
                  </a:solidFill>
                </a:rPr>
                <a:t>FY 2024-25</a:t>
              </a:r>
            </a:p>
          </p:txBody>
        </p:sp>
        <p:sp>
          <p:nvSpPr>
            <p:cNvPr id="95" name="TextBox 94"/>
            <p:cNvSpPr txBox="1"/>
            <p:nvPr/>
          </p:nvSpPr>
          <p:spPr>
            <a:xfrm>
              <a:off x="694219" y="910662"/>
              <a:ext cx="2663808" cy="246221"/>
            </a:xfrm>
            <a:prstGeom prst="rect">
              <a:avLst/>
            </a:prstGeom>
            <a:noFill/>
            <a:ln w="38100">
              <a:noFill/>
            </a:ln>
          </p:spPr>
          <p:txBody>
            <a:bodyPr wrap="square" rtlCol="0">
              <a:spAutoFit/>
            </a:bodyPr>
            <a:lstStyle/>
            <a:p>
              <a:pPr algn="ctr"/>
              <a:r>
                <a:rPr lang="en-CA" sz="1000" dirty="0" smtClean="0">
                  <a:solidFill>
                    <a:schemeClr val="tx2"/>
                  </a:solidFill>
                </a:rPr>
                <a:t>FY 2021-22</a:t>
              </a:r>
            </a:p>
          </p:txBody>
        </p:sp>
        <p:sp>
          <p:nvSpPr>
            <p:cNvPr id="96" name="TextBox 95"/>
            <p:cNvSpPr txBox="1"/>
            <p:nvPr/>
          </p:nvSpPr>
          <p:spPr>
            <a:xfrm>
              <a:off x="3393093" y="913360"/>
              <a:ext cx="2682837" cy="246221"/>
            </a:xfrm>
            <a:prstGeom prst="rect">
              <a:avLst/>
            </a:prstGeom>
            <a:noFill/>
            <a:ln w="38100">
              <a:noFill/>
            </a:ln>
          </p:spPr>
          <p:txBody>
            <a:bodyPr wrap="square" rtlCol="0">
              <a:spAutoFit/>
            </a:bodyPr>
            <a:lstStyle/>
            <a:p>
              <a:pPr algn="ctr"/>
              <a:r>
                <a:rPr lang="en-CA" sz="1000" dirty="0" smtClean="0">
                  <a:solidFill>
                    <a:schemeClr val="tx2"/>
                  </a:solidFill>
                </a:rPr>
                <a:t>FY 2022-23</a:t>
              </a:r>
            </a:p>
          </p:txBody>
        </p:sp>
        <p:sp>
          <p:nvSpPr>
            <p:cNvPr id="97" name="TextBox 96"/>
            <p:cNvSpPr txBox="1"/>
            <p:nvPr/>
          </p:nvSpPr>
          <p:spPr>
            <a:xfrm>
              <a:off x="6108204" y="906895"/>
              <a:ext cx="2666600" cy="246221"/>
            </a:xfrm>
            <a:prstGeom prst="rect">
              <a:avLst/>
            </a:prstGeom>
            <a:noFill/>
            <a:ln w="38100">
              <a:noFill/>
            </a:ln>
          </p:spPr>
          <p:txBody>
            <a:bodyPr wrap="square" rtlCol="0">
              <a:spAutoFit/>
            </a:bodyPr>
            <a:lstStyle/>
            <a:p>
              <a:pPr algn="ctr"/>
              <a:r>
                <a:rPr lang="en-CA" sz="1000" dirty="0" smtClean="0">
                  <a:solidFill>
                    <a:schemeClr val="tx2"/>
                  </a:solidFill>
                </a:rPr>
                <a:t>FY 2023-24</a:t>
              </a:r>
            </a:p>
          </p:txBody>
        </p:sp>
        <p:grpSp>
          <p:nvGrpSpPr>
            <p:cNvPr id="98" name="Group 97"/>
            <p:cNvGrpSpPr/>
            <p:nvPr/>
          </p:nvGrpSpPr>
          <p:grpSpPr>
            <a:xfrm>
              <a:off x="6480949" y="651265"/>
              <a:ext cx="1429402" cy="246837"/>
              <a:chOff x="6480949" y="651265"/>
              <a:chExt cx="1429402" cy="246837"/>
            </a:xfrm>
          </p:grpSpPr>
          <p:sp>
            <p:nvSpPr>
              <p:cNvPr id="102" name="TextBox 101"/>
              <p:cNvSpPr txBox="1"/>
              <p:nvPr/>
            </p:nvSpPr>
            <p:spPr>
              <a:xfrm>
                <a:off x="6530842" y="651265"/>
                <a:ext cx="1379509" cy="246221"/>
              </a:xfrm>
              <a:prstGeom prst="rect">
                <a:avLst/>
              </a:prstGeom>
              <a:noFill/>
              <a:ln w="38100">
                <a:noFill/>
              </a:ln>
            </p:spPr>
            <p:txBody>
              <a:bodyPr wrap="square" rtlCol="0">
                <a:spAutoFit/>
              </a:bodyPr>
              <a:lstStyle/>
              <a:p>
                <a:pPr algn="ctr"/>
                <a:r>
                  <a:rPr lang="en-CA" sz="1000" dirty="0" smtClean="0">
                    <a:solidFill>
                      <a:schemeClr val="tx2"/>
                    </a:solidFill>
                  </a:rPr>
                  <a:t>Move to swing space</a:t>
                </a:r>
              </a:p>
            </p:txBody>
          </p:sp>
          <p:sp>
            <p:nvSpPr>
              <p:cNvPr id="103" name="Flowchart: Extract 102"/>
              <p:cNvSpPr/>
              <p:nvPr/>
            </p:nvSpPr>
            <p:spPr>
              <a:xfrm rot="10800000">
                <a:off x="6480949" y="683236"/>
                <a:ext cx="146683" cy="214866"/>
              </a:xfrm>
              <a:prstGeom prst="flowChartExtra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9" name="Group 98"/>
            <p:cNvGrpSpPr/>
            <p:nvPr/>
          </p:nvGrpSpPr>
          <p:grpSpPr>
            <a:xfrm>
              <a:off x="10068878" y="643110"/>
              <a:ext cx="1366926" cy="246222"/>
              <a:chOff x="10068878" y="643110"/>
              <a:chExt cx="1366926" cy="246222"/>
            </a:xfrm>
          </p:grpSpPr>
          <p:sp>
            <p:nvSpPr>
              <p:cNvPr id="100" name="TextBox 99"/>
              <p:cNvSpPr txBox="1"/>
              <p:nvPr/>
            </p:nvSpPr>
            <p:spPr>
              <a:xfrm>
                <a:off x="10142219" y="643110"/>
                <a:ext cx="1293585" cy="246221"/>
              </a:xfrm>
              <a:prstGeom prst="rect">
                <a:avLst/>
              </a:prstGeom>
              <a:noFill/>
              <a:ln w="38100">
                <a:noFill/>
              </a:ln>
            </p:spPr>
            <p:txBody>
              <a:bodyPr wrap="square" rtlCol="0">
                <a:spAutoFit/>
              </a:bodyPr>
              <a:lstStyle/>
              <a:p>
                <a:pPr algn="ctr"/>
                <a:r>
                  <a:rPr lang="en-CA" sz="1000" b="1" dirty="0" smtClean="0">
                    <a:solidFill>
                      <a:srgbClr val="0070C0"/>
                    </a:solidFill>
                  </a:rPr>
                  <a:t>Move to new space</a:t>
                </a:r>
              </a:p>
            </p:txBody>
          </p:sp>
          <p:sp>
            <p:nvSpPr>
              <p:cNvPr id="101" name="Flowchart: Extract 100"/>
              <p:cNvSpPr/>
              <p:nvPr/>
            </p:nvSpPr>
            <p:spPr>
              <a:xfrm rot="10800000">
                <a:off x="10068878" y="674466"/>
                <a:ext cx="146683" cy="214866"/>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7" name="Group 16" descr="Cm/Pm activities time line"/>
          <p:cNvGrpSpPr/>
          <p:nvPr/>
        </p:nvGrpSpPr>
        <p:grpSpPr>
          <a:xfrm>
            <a:off x="-16168" y="1275847"/>
            <a:ext cx="12208166" cy="866775"/>
            <a:chOff x="-16168" y="1323975"/>
            <a:chExt cx="12208166" cy="866775"/>
          </a:xfrm>
        </p:grpSpPr>
        <p:sp>
          <p:nvSpPr>
            <p:cNvPr id="10" name="Rectangle b"/>
            <p:cNvSpPr/>
            <p:nvPr/>
          </p:nvSpPr>
          <p:spPr>
            <a:xfrm>
              <a:off x="704848" y="1323975"/>
              <a:ext cx="11487150" cy="866775"/>
            </a:xfrm>
            <a:prstGeom prst="rect">
              <a:avLst/>
            </a:prstGeom>
            <a:solidFill>
              <a:srgbClr val="DD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2" y="1323975"/>
              <a:ext cx="717080" cy="8667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p:cNvSpPr txBox="1"/>
            <p:nvPr/>
          </p:nvSpPr>
          <p:spPr>
            <a:xfrm>
              <a:off x="-16168" y="1588085"/>
              <a:ext cx="717080" cy="338554"/>
            </a:xfrm>
            <a:prstGeom prst="rect">
              <a:avLst/>
            </a:prstGeom>
            <a:noFill/>
            <a:ln w="38100">
              <a:noFill/>
            </a:ln>
          </p:spPr>
          <p:txBody>
            <a:bodyPr wrap="square" rtlCol="0">
              <a:spAutoFit/>
            </a:bodyPr>
            <a:lstStyle/>
            <a:p>
              <a:pPr algn="ctr"/>
              <a:r>
                <a:rPr lang="en-CA" sz="800" dirty="0" smtClean="0"/>
                <a:t>CM/PM activities</a:t>
              </a:r>
            </a:p>
          </p:txBody>
        </p:sp>
        <p:sp>
          <p:nvSpPr>
            <p:cNvPr id="3" name="Rectangle 2"/>
            <p:cNvSpPr/>
            <p:nvPr/>
          </p:nvSpPr>
          <p:spPr>
            <a:xfrm>
              <a:off x="802089" y="1358049"/>
              <a:ext cx="473542" cy="2535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smtClean="0">
                  <a:solidFill>
                    <a:schemeClr val="bg1"/>
                  </a:solidFill>
                </a:rPr>
                <a:t>Assessments</a:t>
              </a:r>
              <a:endParaRPr lang="en-CA" sz="800" dirty="0">
                <a:solidFill>
                  <a:schemeClr val="bg1"/>
                </a:solidFill>
              </a:endParaRPr>
            </a:p>
          </p:txBody>
        </p:sp>
        <p:sp>
          <p:nvSpPr>
            <p:cNvPr id="39" name="Rectangle 38"/>
            <p:cNvSpPr/>
            <p:nvPr/>
          </p:nvSpPr>
          <p:spPr>
            <a:xfrm>
              <a:off x="1085132" y="1626008"/>
              <a:ext cx="530600" cy="2535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smtClean="0">
                  <a:solidFill>
                    <a:schemeClr val="bg1"/>
                  </a:solidFill>
                </a:rPr>
                <a:t>CM strategy</a:t>
              </a:r>
              <a:endParaRPr lang="en-CA" sz="800" dirty="0">
                <a:solidFill>
                  <a:schemeClr val="bg1"/>
                </a:solidFill>
              </a:endParaRPr>
            </a:p>
          </p:txBody>
        </p:sp>
        <p:sp>
          <p:nvSpPr>
            <p:cNvPr id="40" name="Rectangle 39"/>
            <p:cNvSpPr/>
            <p:nvPr/>
          </p:nvSpPr>
          <p:spPr>
            <a:xfrm>
              <a:off x="1496720" y="1905162"/>
              <a:ext cx="537036" cy="2535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smtClean="0">
                  <a:solidFill>
                    <a:schemeClr val="bg1"/>
                  </a:solidFill>
                </a:rPr>
                <a:t>CM Plans</a:t>
              </a:r>
              <a:endParaRPr lang="en-CA" sz="800" dirty="0">
                <a:solidFill>
                  <a:schemeClr val="bg1"/>
                </a:solidFill>
              </a:endParaRPr>
            </a:p>
          </p:txBody>
        </p:sp>
        <p:sp>
          <p:nvSpPr>
            <p:cNvPr id="170" name="Rectangle 169"/>
            <p:cNvSpPr/>
            <p:nvPr/>
          </p:nvSpPr>
          <p:spPr>
            <a:xfrm>
              <a:off x="5037920" y="1358165"/>
              <a:ext cx="1416620" cy="2535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smtClean="0">
                  <a:solidFill>
                    <a:schemeClr val="bg1"/>
                  </a:solidFill>
                </a:rPr>
                <a:t>Clean-up</a:t>
              </a:r>
              <a:endParaRPr lang="en-CA" sz="800" dirty="0">
                <a:solidFill>
                  <a:schemeClr val="bg1"/>
                </a:solidFill>
              </a:endParaRPr>
            </a:p>
          </p:txBody>
        </p:sp>
        <p:sp>
          <p:nvSpPr>
            <p:cNvPr id="163" name="Rectangle 162"/>
            <p:cNvSpPr/>
            <p:nvPr/>
          </p:nvSpPr>
          <p:spPr>
            <a:xfrm>
              <a:off x="5869374" y="1908658"/>
              <a:ext cx="585165" cy="2535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smtClean="0">
                  <a:solidFill>
                    <a:schemeClr val="bg1"/>
                  </a:solidFill>
                </a:rPr>
                <a:t>Pre-move event</a:t>
              </a:r>
              <a:endParaRPr lang="en-CA" sz="800" dirty="0">
                <a:solidFill>
                  <a:schemeClr val="bg1"/>
                </a:solidFill>
              </a:endParaRPr>
            </a:p>
          </p:txBody>
        </p:sp>
        <p:sp>
          <p:nvSpPr>
            <p:cNvPr id="165" name="Rectangle 164"/>
            <p:cNvSpPr/>
            <p:nvPr/>
          </p:nvSpPr>
          <p:spPr>
            <a:xfrm>
              <a:off x="6586102" y="1916257"/>
              <a:ext cx="630584" cy="2535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smtClean="0">
                  <a:solidFill>
                    <a:schemeClr val="bg1"/>
                  </a:solidFill>
                </a:rPr>
                <a:t>Post-move support</a:t>
              </a:r>
              <a:endParaRPr lang="en-CA" sz="800" dirty="0">
                <a:solidFill>
                  <a:schemeClr val="bg1"/>
                </a:solidFill>
              </a:endParaRPr>
            </a:p>
          </p:txBody>
        </p:sp>
        <p:sp>
          <p:nvSpPr>
            <p:cNvPr id="169" name="Rectangle 168"/>
            <p:cNvSpPr/>
            <p:nvPr/>
          </p:nvSpPr>
          <p:spPr>
            <a:xfrm>
              <a:off x="8613187" y="1353000"/>
              <a:ext cx="1416620" cy="2535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smtClean="0">
                  <a:solidFill>
                    <a:schemeClr val="bg1"/>
                  </a:solidFill>
                </a:rPr>
                <a:t>Clean-up</a:t>
              </a:r>
              <a:endParaRPr lang="en-CA" sz="800" dirty="0">
                <a:solidFill>
                  <a:schemeClr val="bg1"/>
                </a:solidFill>
              </a:endParaRPr>
            </a:p>
          </p:txBody>
        </p:sp>
        <p:sp>
          <p:nvSpPr>
            <p:cNvPr id="167" name="Rectangle 166"/>
            <p:cNvSpPr/>
            <p:nvPr/>
          </p:nvSpPr>
          <p:spPr>
            <a:xfrm>
              <a:off x="8613186" y="1635533"/>
              <a:ext cx="600949" cy="2535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smtClean="0">
                  <a:solidFill>
                    <a:schemeClr val="bg1"/>
                  </a:solidFill>
                </a:rPr>
                <a:t>Etiquette guide</a:t>
              </a:r>
              <a:endParaRPr lang="en-CA" sz="800" dirty="0">
                <a:solidFill>
                  <a:schemeClr val="bg1"/>
                </a:solidFill>
              </a:endParaRPr>
            </a:p>
          </p:txBody>
        </p:sp>
        <p:sp>
          <p:nvSpPr>
            <p:cNvPr id="164" name="Rectangle 163"/>
            <p:cNvSpPr/>
            <p:nvPr/>
          </p:nvSpPr>
          <p:spPr>
            <a:xfrm>
              <a:off x="9378879" y="1909913"/>
              <a:ext cx="650928" cy="2535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bg1"/>
                  </a:solidFill>
                </a:rPr>
                <a:t>Pre-move event</a:t>
              </a:r>
            </a:p>
          </p:txBody>
        </p:sp>
        <p:sp>
          <p:nvSpPr>
            <p:cNvPr id="166" name="Rectangle 165"/>
            <p:cNvSpPr/>
            <p:nvPr/>
          </p:nvSpPr>
          <p:spPr>
            <a:xfrm>
              <a:off x="10113644" y="1908657"/>
              <a:ext cx="693693" cy="2535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smtClean="0">
                  <a:solidFill>
                    <a:schemeClr val="bg1"/>
                  </a:solidFill>
                </a:rPr>
                <a:t>Post-move support</a:t>
              </a:r>
              <a:endParaRPr lang="en-CA" sz="800" dirty="0">
                <a:solidFill>
                  <a:schemeClr val="bg1"/>
                </a:solidFill>
              </a:endParaRPr>
            </a:p>
          </p:txBody>
        </p:sp>
      </p:grpSp>
      <p:grpSp>
        <p:nvGrpSpPr>
          <p:cNvPr id="20" name="Group 19" descr="communication timeline"/>
          <p:cNvGrpSpPr/>
          <p:nvPr/>
        </p:nvGrpSpPr>
        <p:grpSpPr>
          <a:xfrm>
            <a:off x="-98761" y="2295021"/>
            <a:ext cx="12290759" cy="866776"/>
            <a:chOff x="-98761" y="2343149"/>
            <a:chExt cx="12290759" cy="866776"/>
          </a:xfrm>
        </p:grpSpPr>
        <p:sp>
          <p:nvSpPr>
            <p:cNvPr id="6" name="Rectangle g"/>
            <p:cNvSpPr/>
            <p:nvPr/>
          </p:nvSpPr>
          <p:spPr>
            <a:xfrm>
              <a:off x="704848" y="2343150"/>
              <a:ext cx="11487150" cy="866775"/>
            </a:xfrm>
            <a:prstGeom prst="rect">
              <a:avLst/>
            </a:prstGeom>
            <a:solidFill>
              <a:srgbClr val="E3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2" y="2343149"/>
              <a:ext cx="717080" cy="866775"/>
            </a:xfrm>
            <a:prstGeom prst="rect">
              <a:avLst/>
            </a:prstGeom>
            <a:solidFill>
              <a:srgbClr val="20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p:cNvSpPr txBox="1"/>
            <p:nvPr/>
          </p:nvSpPr>
          <p:spPr>
            <a:xfrm>
              <a:off x="-98761" y="2654528"/>
              <a:ext cx="902369" cy="215444"/>
            </a:xfrm>
            <a:prstGeom prst="rect">
              <a:avLst/>
            </a:prstGeom>
            <a:noFill/>
            <a:ln w="38100">
              <a:noFill/>
            </a:ln>
          </p:spPr>
          <p:txBody>
            <a:bodyPr wrap="square" rtlCol="0">
              <a:spAutoFit/>
            </a:bodyPr>
            <a:lstStyle/>
            <a:p>
              <a:pPr algn="ctr"/>
              <a:r>
                <a:rPr lang="en-CA" sz="800" dirty="0" smtClean="0"/>
                <a:t>Communication</a:t>
              </a:r>
            </a:p>
          </p:txBody>
        </p:sp>
        <p:grpSp>
          <p:nvGrpSpPr>
            <p:cNvPr id="147" name="Group 146" descr="FAQs"/>
            <p:cNvGrpSpPr/>
            <p:nvPr/>
          </p:nvGrpSpPr>
          <p:grpSpPr>
            <a:xfrm>
              <a:off x="2449914" y="2806180"/>
              <a:ext cx="675649" cy="241823"/>
              <a:chOff x="2677439" y="3925793"/>
              <a:chExt cx="675649" cy="241823"/>
            </a:xfrm>
          </p:grpSpPr>
          <p:sp>
            <p:nvSpPr>
              <p:cNvPr id="148" name="Freeform 147" descr="ConsumerReport5 Icon"/>
              <p:cNvSpPr>
                <a:spLocks noEditPoints="1"/>
              </p:cNvSpPr>
              <p:nvPr/>
            </p:nvSpPr>
            <p:spPr bwMode="auto">
              <a:xfrm flipH="1">
                <a:off x="3125563" y="3925793"/>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9" name="TextBox 148"/>
              <p:cNvSpPr txBox="1"/>
              <p:nvPr/>
            </p:nvSpPr>
            <p:spPr>
              <a:xfrm>
                <a:off x="2677439" y="3952172"/>
                <a:ext cx="512487" cy="215444"/>
              </a:xfrm>
              <a:prstGeom prst="rect">
                <a:avLst/>
              </a:prstGeom>
              <a:noFill/>
              <a:ln w="38100">
                <a:noFill/>
              </a:ln>
            </p:spPr>
            <p:txBody>
              <a:bodyPr wrap="square" rtlCol="0">
                <a:spAutoFit/>
              </a:bodyPr>
              <a:lstStyle/>
              <a:p>
                <a:pPr algn="ctr"/>
                <a:r>
                  <a:rPr lang="en-CA" sz="800" dirty="0" smtClean="0"/>
                  <a:t>FAQs</a:t>
                </a:r>
              </a:p>
            </p:txBody>
          </p:sp>
        </p:grpSp>
        <p:grpSp>
          <p:nvGrpSpPr>
            <p:cNvPr id="150" name="Group 149" descr="Town hall meeting"/>
            <p:cNvGrpSpPr/>
            <p:nvPr/>
          </p:nvGrpSpPr>
          <p:grpSpPr>
            <a:xfrm>
              <a:off x="3321815" y="2750665"/>
              <a:ext cx="768571" cy="338554"/>
              <a:chOff x="2584517" y="3865172"/>
              <a:chExt cx="768571" cy="338554"/>
            </a:xfrm>
          </p:grpSpPr>
          <p:sp>
            <p:nvSpPr>
              <p:cNvPr id="151" name="Freeform 150" descr="ConsumerReport5 Icon"/>
              <p:cNvSpPr>
                <a:spLocks noEditPoints="1"/>
              </p:cNvSpPr>
              <p:nvPr/>
            </p:nvSpPr>
            <p:spPr bwMode="auto">
              <a:xfrm flipH="1">
                <a:off x="3125563" y="3925793"/>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2" name="TextBox 151"/>
              <p:cNvSpPr txBox="1"/>
              <p:nvPr/>
            </p:nvSpPr>
            <p:spPr>
              <a:xfrm>
                <a:off x="2584517" y="3865172"/>
                <a:ext cx="631078" cy="338554"/>
              </a:xfrm>
              <a:prstGeom prst="rect">
                <a:avLst/>
              </a:prstGeom>
              <a:noFill/>
              <a:ln w="38100">
                <a:noFill/>
              </a:ln>
            </p:spPr>
            <p:txBody>
              <a:bodyPr wrap="square" rtlCol="0">
                <a:spAutoFit/>
              </a:bodyPr>
              <a:lstStyle/>
              <a:p>
                <a:pPr algn="ctr"/>
                <a:r>
                  <a:rPr lang="en-CA" sz="800" dirty="0" smtClean="0"/>
                  <a:t>Town hall </a:t>
                </a:r>
              </a:p>
              <a:p>
                <a:pPr algn="ctr"/>
                <a:r>
                  <a:rPr lang="en-CA" sz="800" dirty="0" smtClean="0"/>
                  <a:t>meeting</a:t>
                </a:r>
              </a:p>
            </p:txBody>
          </p:sp>
        </p:grpSp>
        <p:grpSp>
          <p:nvGrpSpPr>
            <p:cNvPr id="153" name="Group 152" descr="2nd town hall meeting"/>
            <p:cNvGrpSpPr/>
            <p:nvPr/>
          </p:nvGrpSpPr>
          <p:grpSpPr>
            <a:xfrm>
              <a:off x="5864355" y="2744109"/>
              <a:ext cx="790459" cy="338554"/>
              <a:chOff x="2562629" y="3863676"/>
              <a:chExt cx="790459" cy="338554"/>
            </a:xfrm>
          </p:grpSpPr>
          <p:sp>
            <p:nvSpPr>
              <p:cNvPr id="154" name="Freeform 153" descr="ConsumerReport5 Icon"/>
              <p:cNvSpPr>
                <a:spLocks noEditPoints="1"/>
              </p:cNvSpPr>
              <p:nvPr/>
            </p:nvSpPr>
            <p:spPr bwMode="auto">
              <a:xfrm flipH="1">
                <a:off x="3125563" y="3925793"/>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5" name="TextBox 154"/>
              <p:cNvSpPr txBox="1"/>
              <p:nvPr/>
            </p:nvSpPr>
            <p:spPr>
              <a:xfrm>
                <a:off x="2562629" y="3863676"/>
                <a:ext cx="656747" cy="338554"/>
              </a:xfrm>
              <a:prstGeom prst="rect">
                <a:avLst/>
              </a:prstGeom>
              <a:noFill/>
              <a:ln w="38100">
                <a:noFill/>
              </a:ln>
            </p:spPr>
            <p:txBody>
              <a:bodyPr wrap="square" rtlCol="0">
                <a:spAutoFit/>
              </a:bodyPr>
              <a:lstStyle/>
              <a:p>
                <a:pPr algn="ctr"/>
                <a:r>
                  <a:rPr lang="en-CA" sz="800" dirty="0" smtClean="0"/>
                  <a:t>Town hall </a:t>
                </a:r>
              </a:p>
              <a:p>
                <a:pPr algn="ctr"/>
                <a:r>
                  <a:rPr lang="en-CA" sz="800" dirty="0" smtClean="0"/>
                  <a:t>meeting</a:t>
                </a:r>
              </a:p>
            </p:txBody>
          </p:sp>
        </p:grpSp>
        <p:grpSp>
          <p:nvGrpSpPr>
            <p:cNvPr id="156" name="Group 155" descr="3rd town hall meeting"/>
            <p:cNvGrpSpPr/>
            <p:nvPr/>
          </p:nvGrpSpPr>
          <p:grpSpPr>
            <a:xfrm>
              <a:off x="8725437" y="2763318"/>
              <a:ext cx="779713" cy="338554"/>
              <a:chOff x="2573375" y="3882743"/>
              <a:chExt cx="779713" cy="338554"/>
            </a:xfrm>
          </p:grpSpPr>
          <p:sp>
            <p:nvSpPr>
              <p:cNvPr id="157" name="Freeform 156" descr="ConsumerReport5 Icon"/>
              <p:cNvSpPr>
                <a:spLocks noEditPoints="1"/>
              </p:cNvSpPr>
              <p:nvPr/>
            </p:nvSpPr>
            <p:spPr bwMode="auto">
              <a:xfrm flipH="1">
                <a:off x="3125563" y="3925793"/>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8" name="TextBox 157"/>
              <p:cNvSpPr txBox="1"/>
              <p:nvPr/>
            </p:nvSpPr>
            <p:spPr>
              <a:xfrm>
                <a:off x="2573375" y="3882743"/>
                <a:ext cx="633633" cy="338554"/>
              </a:xfrm>
              <a:prstGeom prst="rect">
                <a:avLst/>
              </a:prstGeom>
              <a:noFill/>
              <a:ln w="38100">
                <a:noFill/>
              </a:ln>
            </p:spPr>
            <p:txBody>
              <a:bodyPr wrap="square" rtlCol="0">
                <a:spAutoFit/>
              </a:bodyPr>
              <a:lstStyle/>
              <a:p>
                <a:pPr algn="ctr"/>
                <a:r>
                  <a:rPr lang="en-CA" sz="800" dirty="0" smtClean="0"/>
                  <a:t>Town hall </a:t>
                </a:r>
              </a:p>
              <a:p>
                <a:pPr algn="ctr"/>
                <a:r>
                  <a:rPr lang="en-CA" sz="800" dirty="0" smtClean="0"/>
                  <a:t>meeting</a:t>
                </a:r>
              </a:p>
            </p:txBody>
          </p:sp>
        </p:grpSp>
        <p:sp>
          <p:nvSpPr>
            <p:cNvPr id="136" name="Pentagon 135"/>
            <p:cNvSpPr/>
            <p:nvPr/>
          </p:nvSpPr>
          <p:spPr>
            <a:xfrm>
              <a:off x="2914878" y="2410250"/>
              <a:ext cx="8628617" cy="247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t>Intranet updates and newsletter</a:t>
              </a:r>
            </a:p>
          </p:txBody>
        </p:sp>
      </p:grpSp>
      <p:grpSp>
        <p:nvGrpSpPr>
          <p:cNvPr id="21" name="Group 20" descr="Engagement timeline"/>
          <p:cNvGrpSpPr/>
          <p:nvPr/>
        </p:nvGrpSpPr>
        <p:grpSpPr>
          <a:xfrm>
            <a:off x="-100280" y="3314193"/>
            <a:ext cx="12292280" cy="866777"/>
            <a:chOff x="-100280" y="3362321"/>
            <a:chExt cx="12292280" cy="866777"/>
          </a:xfrm>
        </p:grpSpPr>
        <p:sp>
          <p:nvSpPr>
            <p:cNvPr id="8" name="Rectangle t"/>
            <p:cNvSpPr/>
            <p:nvPr/>
          </p:nvSpPr>
          <p:spPr>
            <a:xfrm>
              <a:off x="717078" y="3362323"/>
              <a:ext cx="11474922" cy="8667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2" y="3362321"/>
              <a:ext cx="717080" cy="866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extBox 35"/>
            <p:cNvSpPr txBox="1"/>
            <p:nvPr/>
          </p:nvSpPr>
          <p:spPr>
            <a:xfrm>
              <a:off x="-100280" y="3677338"/>
              <a:ext cx="902369" cy="215444"/>
            </a:xfrm>
            <a:prstGeom prst="rect">
              <a:avLst/>
            </a:prstGeom>
            <a:noFill/>
            <a:ln w="38100">
              <a:noFill/>
            </a:ln>
          </p:spPr>
          <p:txBody>
            <a:bodyPr wrap="square" rtlCol="0">
              <a:spAutoFit/>
            </a:bodyPr>
            <a:lstStyle/>
            <a:p>
              <a:pPr algn="ctr"/>
              <a:r>
                <a:rPr lang="en-CA" sz="800" dirty="0" smtClean="0"/>
                <a:t>Engagement</a:t>
              </a:r>
            </a:p>
          </p:txBody>
        </p:sp>
        <p:grpSp>
          <p:nvGrpSpPr>
            <p:cNvPr id="137" name="Group 136" descr="GCworkplace 101 workshop&#10;"/>
            <p:cNvGrpSpPr/>
            <p:nvPr/>
          </p:nvGrpSpPr>
          <p:grpSpPr>
            <a:xfrm>
              <a:off x="865394" y="3869247"/>
              <a:ext cx="1168362" cy="338554"/>
              <a:chOff x="865394" y="3869247"/>
              <a:chExt cx="1168362" cy="338554"/>
            </a:xfrm>
          </p:grpSpPr>
          <p:sp>
            <p:nvSpPr>
              <p:cNvPr id="134" name="Freeform 133" descr="ConsumerReport5 Icon"/>
              <p:cNvSpPr>
                <a:spLocks noEditPoints="1"/>
              </p:cNvSpPr>
              <p:nvPr/>
            </p:nvSpPr>
            <p:spPr bwMode="auto">
              <a:xfrm flipH="1">
                <a:off x="1806231" y="3921650"/>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5" name="TextBox 134"/>
              <p:cNvSpPr txBox="1"/>
              <p:nvPr/>
            </p:nvSpPr>
            <p:spPr>
              <a:xfrm>
                <a:off x="865394" y="3869247"/>
                <a:ext cx="1120768" cy="338554"/>
              </a:xfrm>
              <a:prstGeom prst="rect">
                <a:avLst/>
              </a:prstGeom>
              <a:noFill/>
              <a:ln w="38100">
                <a:noFill/>
              </a:ln>
            </p:spPr>
            <p:txBody>
              <a:bodyPr wrap="square" rtlCol="0">
                <a:spAutoFit/>
              </a:bodyPr>
              <a:lstStyle/>
              <a:p>
                <a:pPr algn="ctr"/>
                <a:r>
                  <a:rPr lang="en-CA" sz="800" dirty="0" smtClean="0"/>
                  <a:t>GCworkplace 101 workshop</a:t>
                </a:r>
              </a:p>
            </p:txBody>
          </p:sp>
        </p:grpSp>
        <p:grpSp>
          <p:nvGrpSpPr>
            <p:cNvPr id="5" name="Group 4" descr="Creation of change agent network"/>
            <p:cNvGrpSpPr/>
            <p:nvPr/>
          </p:nvGrpSpPr>
          <p:grpSpPr>
            <a:xfrm>
              <a:off x="1646638" y="3381487"/>
              <a:ext cx="1177560" cy="338554"/>
              <a:chOff x="1646638" y="3381487"/>
              <a:chExt cx="1177560" cy="338554"/>
            </a:xfrm>
          </p:grpSpPr>
          <p:sp>
            <p:nvSpPr>
              <p:cNvPr id="115" name="Freeform 114" descr="ConsumerReport5 Icon"/>
              <p:cNvSpPr>
                <a:spLocks noEditPoints="1"/>
              </p:cNvSpPr>
              <p:nvPr/>
            </p:nvSpPr>
            <p:spPr bwMode="auto">
              <a:xfrm flipH="1">
                <a:off x="2596673" y="3433890"/>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6" name="TextBox 115"/>
              <p:cNvSpPr txBox="1"/>
              <p:nvPr/>
            </p:nvSpPr>
            <p:spPr>
              <a:xfrm>
                <a:off x="1646638" y="3381487"/>
                <a:ext cx="1026589" cy="338554"/>
              </a:xfrm>
              <a:prstGeom prst="rect">
                <a:avLst/>
              </a:prstGeom>
              <a:noFill/>
              <a:ln w="38100">
                <a:noFill/>
              </a:ln>
            </p:spPr>
            <p:txBody>
              <a:bodyPr wrap="square" rtlCol="0">
                <a:spAutoFit/>
              </a:bodyPr>
              <a:lstStyle/>
              <a:p>
                <a:pPr algn="ctr"/>
                <a:r>
                  <a:rPr lang="en-CA" sz="800" dirty="0" smtClean="0"/>
                  <a:t>Creation of change agent network</a:t>
                </a:r>
              </a:p>
            </p:txBody>
          </p:sp>
        </p:grpSp>
        <p:grpSp>
          <p:nvGrpSpPr>
            <p:cNvPr id="138" name="Group 137" descr="Employee engagement activity&#10;"/>
            <p:cNvGrpSpPr/>
            <p:nvPr/>
          </p:nvGrpSpPr>
          <p:grpSpPr>
            <a:xfrm>
              <a:off x="2081350" y="3873390"/>
              <a:ext cx="1271738" cy="338554"/>
              <a:chOff x="2081350" y="3873390"/>
              <a:chExt cx="1271738" cy="338554"/>
            </a:xfrm>
          </p:grpSpPr>
          <p:sp>
            <p:nvSpPr>
              <p:cNvPr id="122" name="Freeform 121" descr="ConsumerReport5 Icon"/>
              <p:cNvSpPr>
                <a:spLocks noEditPoints="1"/>
              </p:cNvSpPr>
              <p:nvPr/>
            </p:nvSpPr>
            <p:spPr bwMode="auto">
              <a:xfrm flipH="1">
                <a:off x="3125563" y="3925793"/>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3" name="TextBox 122"/>
              <p:cNvSpPr txBox="1"/>
              <p:nvPr/>
            </p:nvSpPr>
            <p:spPr>
              <a:xfrm>
                <a:off x="2081350" y="3873390"/>
                <a:ext cx="1120768" cy="338554"/>
              </a:xfrm>
              <a:prstGeom prst="rect">
                <a:avLst/>
              </a:prstGeom>
              <a:noFill/>
              <a:ln w="38100">
                <a:noFill/>
              </a:ln>
            </p:spPr>
            <p:txBody>
              <a:bodyPr wrap="square" rtlCol="0">
                <a:spAutoFit/>
              </a:bodyPr>
              <a:lstStyle/>
              <a:p>
                <a:pPr algn="ctr"/>
                <a:r>
                  <a:rPr lang="en-CA" sz="800" dirty="0" smtClean="0"/>
                  <a:t>Employee engagement activity</a:t>
                </a:r>
              </a:p>
            </p:txBody>
          </p:sp>
        </p:grpSp>
        <p:grpSp>
          <p:nvGrpSpPr>
            <p:cNvPr id="139" name="Group 138" descr="Employee engagement activity&#10;"/>
            <p:cNvGrpSpPr/>
            <p:nvPr/>
          </p:nvGrpSpPr>
          <p:grpSpPr>
            <a:xfrm>
              <a:off x="3469348" y="3860874"/>
              <a:ext cx="1271738" cy="338554"/>
              <a:chOff x="3469348" y="3860874"/>
              <a:chExt cx="1271738" cy="338554"/>
            </a:xfrm>
          </p:grpSpPr>
          <p:sp>
            <p:nvSpPr>
              <p:cNvPr id="124" name="Freeform 123" descr="ConsumerReport5 Icon"/>
              <p:cNvSpPr>
                <a:spLocks noEditPoints="1"/>
              </p:cNvSpPr>
              <p:nvPr/>
            </p:nvSpPr>
            <p:spPr bwMode="auto">
              <a:xfrm flipH="1">
                <a:off x="4513561" y="3913277"/>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5" name="TextBox 124"/>
              <p:cNvSpPr txBox="1"/>
              <p:nvPr/>
            </p:nvSpPr>
            <p:spPr>
              <a:xfrm>
                <a:off x="3469348" y="3860874"/>
                <a:ext cx="1120768" cy="338554"/>
              </a:xfrm>
              <a:prstGeom prst="rect">
                <a:avLst/>
              </a:prstGeom>
              <a:noFill/>
              <a:ln w="38100">
                <a:noFill/>
              </a:ln>
            </p:spPr>
            <p:txBody>
              <a:bodyPr wrap="square" rtlCol="0">
                <a:spAutoFit/>
              </a:bodyPr>
              <a:lstStyle/>
              <a:p>
                <a:pPr algn="ctr"/>
                <a:r>
                  <a:rPr lang="en-CA" sz="800" dirty="0"/>
                  <a:t>Employee engagement </a:t>
                </a:r>
                <a:r>
                  <a:rPr lang="en-CA" sz="800" dirty="0" smtClean="0"/>
                  <a:t>activity</a:t>
                </a:r>
                <a:endParaRPr lang="en-CA" sz="800" dirty="0"/>
              </a:p>
            </p:txBody>
          </p:sp>
        </p:grpSp>
        <p:grpSp>
          <p:nvGrpSpPr>
            <p:cNvPr id="140" name="Group 139" descr="Employee engagement activity&#10;"/>
            <p:cNvGrpSpPr/>
            <p:nvPr/>
          </p:nvGrpSpPr>
          <p:grpSpPr>
            <a:xfrm>
              <a:off x="4825162" y="3856089"/>
              <a:ext cx="1271738" cy="338554"/>
              <a:chOff x="4825162" y="3856089"/>
              <a:chExt cx="1271738" cy="338554"/>
            </a:xfrm>
          </p:grpSpPr>
          <p:sp>
            <p:nvSpPr>
              <p:cNvPr id="126" name="Freeform 125" descr="ConsumerReport5 Icon"/>
              <p:cNvSpPr>
                <a:spLocks noEditPoints="1"/>
              </p:cNvSpPr>
              <p:nvPr/>
            </p:nvSpPr>
            <p:spPr bwMode="auto">
              <a:xfrm flipH="1">
                <a:off x="5869375" y="3908492"/>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7" name="TextBox 126"/>
              <p:cNvSpPr txBox="1"/>
              <p:nvPr/>
            </p:nvSpPr>
            <p:spPr>
              <a:xfrm>
                <a:off x="4825162" y="3856089"/>
                <a:ext cx="1120768" cy="338554"/>
              </a:xfrm>
              <a:prstGeom prst="rect">
                <a:avLst/>
              </a:prstGeom>
              <a:noFill/>
              <a:ln w="38100">
                <a:noFill/>
              </a:ln>
            </p:spPr>
            <p:txBody>
              <a:bodyPr wrap="square" rtlCol="0">
                <a:spAutoFit/>
              </a:bodyPr>
              <a:lstStyle/>
              <a:p>
                <a:pPr algn="ctr"/>
                <a:r>
                  <a:rPr lang="en-CA" sz="800" dirty="0"/>
                  <a:t>Employee engagement </a:t>
                </a:r>
                <a:r>
                  <a:rPr lang="en-CA" sz="800" dirty="0" smtClean="0"/>
                  <a:t>activity</a:t>
                </a:r>
                <a:endParaRPr lang="en-CA" sz="800" dirty="0"/>
              </a:p>
            </p:txBody>
          </p:sp>
        </p:grpSp>
        <p:grpSp>
          <p:nvGrpSpPr>
            <p:cNvPr id="141" name="Group 140" descr="Employee engagement activity&#10;"/>
            <p:cNvGrpSpPr/>
            <p:nvPr/>
          </p:nvGrpSpPr>
          <p:grpSpPr>
            <a:xfrm>
              <a:off x="6180976" y="3854331"/>
              <a:ext cx="1271738" cy="338554"/>
              <a:chOff x="6180976" y="3854331"/>
              <a:chExt cx="1271738" cy="338554"/>
            </a:xfrm>
          </p:grpSpPr>
          <p:sp>
            <p:nvSpPr>
              <p:cNvPr id="128" name="Freeform 127" descr="ConsumerReport5 Icon"/>
              <p:cNvSpPr>
                <a:spLocks noEditPoints="1"/>
              </p:cNvSpPr>
              <p:nvPr/>
            </p:nvSpPr>
            <p:spPr bwMode="auto">
              <a:xfrm flipH="1">
                <a:off x="7225189" y="3906734"/>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9" name="TextBox 128"/>
              <p:cNvSpPr txBox="1"/>
              <p:nvPr/>
            </p:nvSpPr>
            <p:spPr>
              <a:xfrm>
                <a:off x="6180976" y="3854331"/>
                <a:ext cx="1120768" cy="338554"/>
              </a:xfrm>
              <a:prstGeom prst="rect">
                <a:avLst/>
              </a:prstGeom>
              <a:noFill/>
              <a:ln w="38100">
                <a:noFill/>
              </a:ln>
            </p:spPr>
            <p:txBody>
              <a:bodyPr wrap="square" rtlCol="0">
                <a:spAutoFit/>
              </a:bodyPr>
              <a:lstStyle/>
              <a:p>
                <a:pPr algn="ctr"/>
                <a:r>
                  <a:rPr lang="en-CA" sz="800" dirty="0"/>
                  <a:t>Employee engagement </a:t>
                </a:r>
                <a:r>
                  <a:rPr lang="en-CA" sz="800" dirty="0" smtClean="0"/>
                  <a:t>activity</a:t>
                </a:r>
                <a:endParaRPr lang="en-CA" sz="800" dirty="0"/>
              </a:p>
            </p:txBody>
          </p:sp>
        </p:grpSp>
        <p:grpSp>
          <p:nvGrpSpPr>
            <p:cNvPr id="142" name="Group 141" descr="Employee engagement activity&#10;"/>
            <p:cNvGrpSpPr/>
            <p:nvPr/>
          </p:nvGrpSpPr>
          <p:grpSpPr>
            <a:xfrm>
              <a:off x="7492419" y="3853841"/>
              <a:ext cx="1271738" cy="338554"/>
              <a:chOff x="7492419" y="3853841"/>
              <a:chExt cx="1271738" cy="338554"/>
            </a:xfrm>
          </p:grpSpPr>
          <p:sp>
            <p:nvSpPr>
              <p:cNvPr id="130" name="Freeform 129" descr="ConsumerReport5 Icon"/>
              <p:cNvSpPr>
                <a:spLocks noEditPoints="1"/>
              </p:cNvSpPr>
              <p:nvPr/>
            </p:nvSpPr>
            <p:spPr bwMode="auto">
              <a:xfrm flipH="1">
                <a:off x="8536632" y="3906244"/>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1" name="TextBox 130"/>
              <p:cNvSpPr txBox="1"/>
              <p:nvPr/>
            </p:nvSpPr>
            <p:spPr>
              <a:xfrm>
                <a:off x="7492419" y="3853841"/>
                <a:ext cx="1120768" cy="338554"/>
              </a:xfrm>
              <a:prstGeom prst="rect">
                <a:avLst/>
              </a:prstGeom>
              <a:noFill/>
              <a:ln w="38100">
                <a:noFill/>
              </a:ln>
            </p:spPr>
            <p:txBody>
              <a:bodyPr wrap="square" rtlCol="0">
                <a:spAutoFit/>
              </a:bodyPr>
              <a:lstStyle/>
              <a:p>
                <a:pPr algn="ctr"/>
                <a:r>
                  <a:rPr lang="en-CA" sz="800" dirty="0"/>
                  <a:t>Employee engagement </a:t>
                </a:r>
                <a:r>
                  <a:rPr lang="en-CA" sz="800" dirty="0" smtClean="0"/>
                  <a:t>activity</a:t>
                </a:r>
                <a:endParaRPr lang="en-CA" sz="800" dirty="0"/>
              </a:p>
            </p:txBody>
          </p:sp>
        </p:grpSp>
        <p:grpSp>
          <p:nvGrpSpPr>
            <p:cNvPr id="143" name="Group 142" descr="Employee engagement activity &#10;"/>
            <p:cNvGrpSpPr/>
            <p:nvPr/>
          </p:nvGrpSpPr>
          <p:grpSpPr>
            <a:xfrm>
              <a:off x="8797998" y="3864072"/>
              <a:ext cx="1271738" cy="338554"/>
              <a:chOff x="8797998" y="3873390"/>
              <a:chExt cx="1271738" cy="338554"/>
            </a:xfrm>
          </p:grpSpPr>
          <p:sp>
            <p:nvSpPr>
              <p:cNvPr id="132" name="Freeform 131" descr="ConsumerReport5 Icon"/>
              <p:cNvSpPr>
                <a:spLocks noEditPoints="1"/>
              </p:cNvSpPr>
              <p:nvPr/>
            </p:nvSpPr>
            <p:spPr bwMode="auto">
              <a:xfrm flipH="1">
                <a:off x="9842211" y="3925793"/>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3" name="TextBox 132"/>
              <p:cNvSpPr txBox="1"/>
              <p:nvPr/>
            </p:nvSpPr>
            <p:spPr>
              <a:xfrm>
                <a:off x="8797998" y="3873390"/>
                <a:ext cx="1120768" cy="338554"/>
              </a:xfrm>
              <a:prstGeom prst="rect">
                <a:avLst/>
              </a:prstGeom>
              <a:noFill/>
              <a:ln w="38100">
                <a:noFill/>
              </a:ln>
            </p:spPr>
            <p:txBody>
              <a:bodyPr wrap="square" rtlCol="0">
                <a:spAutoFit/>
              </a:bodyPr>
              <a:lstStyle/>
              <a:p>
                <a:pPr algn="ctr"/>
                <a:r>
                  <a:rPr lang="en-CA" sz="800" dirty="0"/>
                  <a:t>Employee engagement activity </a:t>
                </a:r>
              </a:p>
            </p:txBody>
          </p:sp>
        </p:grpSp>
        <p:grpSp>
          <p:nvGrpSpPr>
            <p:cNvPr id="144" name="Group 143" descr="Employee engagement activity&#10;"/>
            <p:cNvGrpSpPr/>
            <p:nvPr/>
          </p:nvGrpSpPr>
          <p:grpSpPr>
            <a:xfrm>
              <a:off x="10264622" y="3834632"/>
              <a:ext cx="1271738" cy="338554"/>
              <a:chOff x="8797998" y="3873390"/>
              <a:chExt cx="1271738" cy="338554"/>
            </a:xfrm>
          </p:grpSpPr>
          <p:sp>
            <p:nvSpPr>
              <p:cNvPr id="145" name="Freeform 144" descr="ConsumerReport5 Icon"/>
              <p:cNvSpPr>
                <a:spLocks noEditPoints="1"/>
              </p:cNvSpPr>
              <p:nvPr/>
            </p:nvSpPr>
            <p:spPr bwMode="auto">
              <a:xfrm flipH="1">
                <a:off x="9842211" y="3925793"/>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6" name="TextBox 145"/>
              <p:cNvSpPr txBox="1"/>
              <p:nvPr/>
            </p:nvSpPr>
            <p:spPr>
              <a:xfrm>
                <a:off x="8797998" y="3873390"/>
                <a:ext cx="1120768" cy="338554"/>
              </a:xfrm>
              <a:prstGeom prst="rect">
                <a:avLst/>
              </a:prstGeom>
              <a:noFill/>
              <a:ln w="38100">
                <a:noFill/>
              </a:ln>
            </p:spPr>
            <p:txBody>
              <a:bodyPr wrap="square" rtlCol="0">
                <a:spAutoFit/>
              </a:bodyPr>
              <a:lstStyle/>
              <a:p>
                <a:pPr algn="ctr"/>
                <a:r>
                  <a:rPr lang="en-CA" sz="800" dirty="0"/>
                  <a:t>Employee engagement </a:t>
                </a:r>
                <a:r>
                  <a:rPr lang="en-CA" sz="800" dirty="0" smtClean="0"/>
                  <a:t>activity</a:t>
                </a:r>
                <a:endParaRPr lang="en-CA" sz="800" dirty="0"/>
              </a:p>
            </p:txBody>
          </p:sp>
        </p:grpSp>
        <p:sp>
          <p:nvSpPr>
            <p:cNvPr id="117" name="Pentagon 116"/>
            <p:cNvSpPr/>
            <p:nvPr/>
          </p:nvSpPr>
          <p:spPr>
            <a:xfrm>
              <a:off x="2926080" y="3424131"/>
              <a:ext cx="8617415" cy="247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Change agent activities and frequent employee meetings</a:t>
              </a:r>
            </a:p>
          </p:txBody>
        </p:sp>
      </p:grpSp>
      <p:grpSp>
        <p:nvGrpSpPr>
          <p:cNvPr id="22" name="Group 21" descr="Training timeline"/>
          <p:cNvGrpSpPr/>
          <p:nvPr/>
        </p:nvGrpSpPr>
        <p:grpSpPr>
          <a:xfrm>
            <a:off x="-108813" y="4333366"/>
            <a:ext cx="12300813" cy="866779"/>
            <a:chOff x="-108813" y="4381494"/>
            <a:chExt cx="12300813" cy="866779"/>
          </a:xfrm>
        </p:grpSpPr>
        <p:sp>
          <p:nvSpPr>
            <p:cNvPr id="9" name="Rectangle y"/>
            <p:cNvSpPr/>
            <p:nvPr/>
          </p:nvSpPr>
          <p:spPr>
            <a:xfrm>
              <a:off x="704848" y="4381498"/>
              <a:ext cx="11487152" cy="8667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0" y="4381494"/>
              <a:ext cx="704848" cy="8667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TextBox 36"/>
            <p:cNvSpPr txBox="1"/>
            <p:nvPr/>
          </p:nvSpPr>
          <p:spPr>
            <a:xfrm>
              <a:off x="-108813" y="4679265"/>
              <a:ext cx="902369" cy="215444"/>
            </a:xfrm>
            <a:prstGeom prst="rect">
              <a:avLst/>
            </a:prstGeom>
            <a:noFill/>
            <a:ln w="38100">
              <a:noFill/>
            </a:ln>
          </p:spPr>
          <p:txBody>
            <a:bodyPr wrap="square" rtlCol="0">
              <a:spAutoFit/>
            </a:bodyPr>
            <a:lstStyle/>
            <a:p>
              <a:pPr algn="ctr"/>
              <a:r>
                <a:rPr lang="en-CA" sz="800" dirty="0" smtClean="0"/>
                <a:t>Training</a:t>
              </a:r>
            </a:p>
          </p:txBody>
        </p:sp>
        <p:grpSp>
          <p:nvGrpSpPr>
            <p:cNvPr id="162" name="Group 161" descr="Manager and leadership toolkits"/>
            <p:cNvGrpSpPr/>
            <p:nvPr/>
          </p:nvGrpSpPr>
          <p:grpSpPr>
            <a:xfrm>
              <a:off x="1896488" y="4879646"/>
              <a:ext cx="1225530" cy="338554"/>
              <a:chOff x="1896488" y="4879646"/>
              <a:chExt cx="1225530" cy="338554"/>
            </a:xfrm>
          </p:grpSpPr>
          <p:sp>
            <p:nvSpPr>
              <p:cNvPr id="161" name="TextBox 160"/>
              <p:cNvSpPr txBox="1"/>
              <p:nvPr/>
            </p:nvSpPr>
            <p:spPr>
              <a:xfrm>
                <a:off x="1896488" y="4879646"/>
                <a:ext cx="1120768" cy="338554"/>
              </a:xfrm>
              <a:prstGeom prst="rect">
                <a:avLst/>
              </a:prstGeom>
              <a:noFill/>
              <a:ln w="38100">
                <a:noFill/>
              </a:ln>
            </p:spPr>
            <p:txBody>
              <a:bodyPr wrap="square" rtlCol="0">
                <a:spAutoFit/>
              </a:bodyPr>
              <a:lstStyle/>
              <a:p>
                <a:pPr algn="ctr"/>
                <a:r>
                  <a:rPr lang="en-CA" sz="800" dirty="0" smtClean="0"/>
                  <a:t>Manager and leadership toolkits</a:t>
                </a:r>
              </a:p>
            </p:txBody>
          </p:sp>
          <p:sp>
            <p:nvSpPr>
              <p:cNvPr id="160" name="Freeform 159" descr="ConsumerReport5 Icon"/>
              <p:cNvSpPr>
                <a:spLocks noEditPoints="1"/>
              </p:cNvSpPr>
              <p:nvPr/>
            </p:nvSpPr>
            <p:spPr bwMode="auto">
              <a:xfrm flipH="1">
                <a:off x="2894493" y="4926740"/>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52" name="Pentagon 51"/>
            <p:cNvSpPr/>
            <p:nvPr/>
          </p:nvSpPr>
          <p:spPr>
            <a:xfrm>
              <a:off x="2488760" y="4462991"/>
              <a:ext cx="4858246" cy="24765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Manager training</a:t>
              </a:r>
            </a:p>
          </p:txBody>
        </p:sp>
        <p:sp>
          <p:nvSpPr>
            <p:cNvPr id="54" name="Pentagon 53"/>
            <p:cNvSpPr/>
            <p:nvPr/>
          </p:nvSpPr>
          <p:spPr>
            <a:xfrm>
              <a:off x="8286319" y="4451256"/>
              <a:ext cx="1743488" cy="24765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Ergonomics and technology training</a:t>
              </a:r>
            </a:p>
          </p:txBody>
        </p:sp>
        <p:sp>
          <p:nvSpPr>
            <p:cNvPr id="56" name="Pentagon 55"/>
            <p:cNvSpPr/>
            <p:nvPr/>
          </p:nvSpPr>
          <p:spPr>
            <a:xfrm>
              <a:off x="8286319" y="4920241"/>
              <a:ext cx="1092560" cy="24765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GCdocs and clean desk refresher </a:t>
              </a:r>
            </a:p>
          </p:txBody>
        </p:sp>
        <p:grpSp>
          <p:nvGrpSpPr>
            <p:cNvPr id="118" name="Group 117" descr="ABW workshop"/>
            <p:cNvGrpSpPr/>
            <p:nvPr/>
          </p:nvGrpSpPr>
          <p:grpSpPr>
            <a:xfrm>
              <a:off x="9490391" y="4886308"/>
              <a:ext cx="866804" cy="338554"/>
              <a:chOff x="9490391" y="4886308"/>
              <a:chExt cx="866804" cy="338554"/>
            </a:xfrm>
          </p:grpSpPr>
          <p:sp>
            <p:nvSpPr>
              <p:cNvPr id="49" name="Freeform 48" descr="ConsumerReport5 Icon"/>
              <p:cNvSpPr>
                <a:spLocks noEditPoints="1"/>
              </p:cNvSpPr>
              <p:nvPr/>
            </p:nvSpPr>
            <p:spPr bwMode="auto">
              <a:xfrm flipH="1">
                <a:off x="9490391" y="4935161"/>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0" name="TextBox 49"/>
              <p:cNvSpPr txBox="1"/>
              <p:nvPr/>
            </p:nvSpPr>
            <p:spPr>
              <a:xfrm>
                <a:off x="9560586" y="4886308"/>
                <a:ext cx="796609" cy="338554"/>
              </a:xfrm>
              <a:prstGeom prst="rect">
                <a:avLst/>
              </a:prstGeom>
              <a:noFill/>
              <a:ln w="38100">
                <a:noFill/>
              </a:ln>
            </p:spPr>
            <p:txBody>
              <a:bodyPr wrap="square" rtlCol="0">
                <a:spAutoFit/>
              </a:bodyPr>
              <a:lstStyle/>
              <a:p>
                <a:pPr algn="ctr"/>
                <a:r>
                  <a:rPr lang="en-CA" sz="800" dirty="0" smtClean="0"/>
                  <a:t>ABW workshop</a:t>
                </a:r>
              </a:p>
            </p:txBody>
          </p:sp>
        </p:grpSp>
      </p:grpSp>
      <p:grpSp>
        <p:nvGrpSpPr>
          <p:cNvPr id="23" name="Group 22" descr="measurement timeline"/>
          <p:cNvGrpSpPr/>
          <p:nvPr/>
        </p:nvGrpSpPr>
        <p:grpSpPr>
          <a:xfrm>
            <a:off x="-108813" y="5352536"/>
            <a:ext cx="12337947" cy="866776"/>
            <a:chOff x="-108813" y="5400664"/>
            <a:chExt cx="12337947" cy="866776"/>
          </a:xfrm>
        </p:grpSpPr>
        <p:sp>
          <p:nvSpPr>
            <p:cNvPr id="7" name="Rectangle g"/>
            <p:cNvSpPr/>
            <p:nvPr/>
          </p:nvSpPr>
          <p:spPr>
            <a:xfrm>
              <a:off x="704847" y="5400665"/>
              <a:ext cx="11487153" cy="8667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0" y="5400664"/>
              <a:ext cx="704848" cy="8667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108813" y="5734486"/>
              <a:ext cx="902369" cy="215444"/>
            </a:xfrm>
            <a:prstGeom prst="rect">
              <a:avLst/>
            </a:prstGeom>
            <a:noFill/>
            <a:ln w="38100">
              <a:noFill/>
            </a:ln>
          </p:spPr>
          <p:txBody>
            <a:bodyPr wrap="square" rtlCol="0">
              <a:spAutoFit/>
            </a:bodyPr>
            <a:lstStyle/>
            <a:p>
              <a:pPr algn="ctr"/>
              <a:r>
                <a:rPr lang="en-CA" sz="800" dirty="0" smtClean="0"/>
                <a:t>Measurement</a:t>
              </a:r>
            </a:p>
          </p:txBody>
        </p:sp>
        <p:sp>
          <p:nvSpPr>
            <p:cNvPr id="41" name="Pentagon 40"/>
            <p:cNvSpPr/>
            <p:nvPr/>
          </p:nvSpPr>
          <p:spPr>
            <a:xfrm>
              <a:off x="2488183" y="5486181"/>
              <a:ext cx="9009594" cy="24765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Continuous measurement of  modernization project performance, CM program performance and employee adoption (quarterly ADKAR pulse checks)</a:t>
              </a:r>
            </a:p>
          </p:txBody>
        </p:sp>
        <p:grpSp>
          <p:nvGrpSpPr>
            <p:cNvPr id="120" name="Group 119" descr="workplace performance survey (pre)"/>
            <p:cNvGrpSpPr/>
            <p:nvPr/>
          </p:nvGrpSpPr>
          <p:grpSpPr>
            <a:xfrm>
              <a:off x="3068621" y="5949930"/>
              <a:ext cx="1950676" cy="227525"/>
              <a:chOff x="3068621" y="5949930"/>
              <a:chExt cx="1950676" cy="227525"/>
            </a:xfrm>
          </p:grpSpPr>
          <p:sp>
            <p:nvSpPr>
              <p:cNvPr id="44" name="Freeform 43" descr="ConsumerReport5 Icon"/>
              <p:cNvSpPr>
                <a:spLocks noEditPoints="1"/>
              </p:cNvSpPr>
              <p:nvPr/>
            </p:nvSpPr>
            <p:spPr bwMode="auto">
              <a:xfrm flipH="1">
                <a:off x="3068621" y="5949930"/>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5" name="TextBox 44"/>
              <p:cNvSpPr txBox="1"/>
              <p:nvPr/>
            </p:nvSpPr>
            <p:spPr>
              <a:xfrm>
                <a:off x="3239326" y="5962011"/>
                <a:ext cx="1779971" cy="215444"/>
              </a:xfrm>
              <a:prstGeom prst="rect">
                <a:avLst/>
              </a:prstGeom>
              <a:noFill/>
              <a:ln w="38100">
                <a:noFill/>
              </a:ln>
            </p:spPr>
            <p:txBody>
              <a:bodyPr wrap="square" rtlCol="0">
                <a:spAutoFit/>
              </a:bodyPr>
              <a:lstStyle/>
              <a:p>
                <a:pPr algn="ctr"/>
                <a:r>
                  <a:rPr lang="en-CA" sz="800" dirty="0" smtClean="0"/>
                  <a:t>Workplace performance survey (pre)</a:t>
                </a:r>
              </a:p>
            </p:txBody>
          </p:sp>
        </p:grpSp>
        <p:grpSp>
          <p:nvGrpSpPr>
            <p:cNvPr id="119" name="Group 118" descr="workplace performance survey (post)"/>
            <p:cNvGrpSpPr/>
            <p:nvPr/>
          </p:nvGrpSpPr>
          <p:grpSpPr>
            <a:xfrm>
              <a:off x="9291806" y="5955971"/>
              <a:ext cx="1950676" cy="227525"/>
              <a:chOff x="9291806" y="5955971"/>
              <a:chExt cx="1950676" cy="227525"/>
            </a:xfrm>
          </p:grpSpPr>
          <p:sp>
            <p:nvSpPr>
              <p:cNvPr id="43" name="Freeform 42" descr="ConsumerReport5 Icon"/>
              <p:cNvSpPr>
                <a:spLocks noEditPoints="1"/>
              </p:cNvSpPr>
              <p:nvPr/>
            </p:nvSpPr>
            <p:spPr bwMode="auto">
              <a:xfrm flipH="1">
                <a:off x="11014957" y="5955971"/>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6" name="TextBox 45"/>
              <p:cNvSpPr txBox="1"/>
              <p:nvPr/>
            </p:nvSpPr>
            <p:spPr>
              <a:xfrm>
                <a:off x="9291806" y="5955971"/>
                <a:ext cx="1779971" cy="215444"/>
              </a:xfrm>
              <a:prstGeom prst="rect">
                <a:avLst/>
              </a:prstGeom>
              <a:noFill/>
              <a:ln w="38100">
                <a:noFill/>
              </a:ln>
            </p:spPr>
            <p:txBody>
              <a:bodyPr wrap="square" rtlCol="0">
                <a:spAutoFit/>
              </a:bodyPr>
              <a:lstStyle/>
              <a:p>
                <a:pPr algn="r"/>
                <a:r>
                  <a:rPr lang="en-CA" sz="800" dirty="0" smtClean="0"/>
                  <a:t>Workplace performance survey (post)</a:t>
                </a:r>
              </a:p>
            </p:txBody>
          </p:sp>
        </p:grpSp>
        <p:grpSp>
          <p:nvGrpSpPr>
            <p:cNvPr id="11" name="Group 10"/>
            <p:cNvGrpSpPr/>
            <p:nvPr/>
          </p:nvGrpSpPr>
          <p:grpSpPr>
            <a:xfrm>
              <a:off x="11432525" y="5517875"/>
              <a:ext cx="796609" cy="693468"/>
              <a:chOff x="11432525" y="5517875"/>
              <a:chExt cx="796609" cy="693468"/>
            </a:xfrm>
          </p:grpSpPr>
          <p:sp>
            <p:nvSpPr>
              <p:cNvPr id="42" name="TextBox 41"/>
              <p:cNvSpPr txBox="1"/>
              <p:nvPr/>
            </p:nvSpPr>
            <p:spPr>
              <a:xfrm>
                <a:off x="11432525" y="5749678"/>
                <a:ext cx="796609" cy="461665"/>
              </a:xfrm>
              <a:prstGeom prst="rect">
                <a:avLst/>
              </a:prstGeom>
              <a:noFill/>
              <a:ln w="38100">
                <a:noFill/>
              </a:ln>
            </p:spPr>
            <p:txBody>
              <a:bodyPr wrap="square" rtlCol="0">
                <a:spAutoFit/>
              </a:bodyPr>
              <a:lstStyle/>
              <a:p>
                <a:pPr algn="ctr"/>
                <a:r>
                  <a:rPr lang="en-CA" sz="800" dirty="0" smtClean="0"/>
                  <a:t>Final report on CM and PM performance</a:t>
                </a:r>
              </a:p>
            </p:txBody>
          </p:sp>
          <p:sp>
            <p:nvSpPr>
              <p:cNvPr id="113" name="Freeform 112" descr="ConsumerReport5 Icon"/>
              <p:cNvSpPr>
                <a:spLocks noEditPoints="1"/>
              </p:cNvSpPr>
              <p:nvPr/>
            </p:nvSpPr>
            <p:spPr bwMode="auto">
              <a:xfrm flipH="1">
                <a:off x="11700067" y="5517875"/>
                <a:ext cx="227525" cy="2275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sp>
        <p:nvSpPr>
          <p:cNvPr id="4" name="Title 3"/>
          <p:cNvSpPr>
            <a:spLocks noGrp="1"/>
          </p:cNvSpPr>
          <p:nvPr>
            <p:ph type="title"/>
          </p:nvPr>
        </p:nvSpPr>
        <p:spPr>
          <a:xfrm>
            <a:off x="134406" y="-134496"/>
            <a:ext cx="11006345" cy="835027"/>
          </a:xfrm>
        </p:spPr>
        <p:txBody>
          <a:bodyPr>
            <a:normAutofit/>
          </a:bodyPr>
          <a:lstStyle/>
          <a:p>
            <a:r>
              <a:rPr lang="en-CA" dirty="0"/>
              <a:t>High level timeline of CM </a:t>
            </a:r>
            <a:r>
              <a:rPr lang="en-CA" dirty="0" smtClean="0"/>
              <a:t>activities</a:t>
            </a:r>
            <a:endParaRPr lang="en-CA" dirty="0"/>
          </a:p>
        </p:txBody>
      </p:sp>
    </p:spTree>
    <p:extLst>
      <p:ext uri="{BB962C8B-B14F-4D97-AF65-F5344CB8AC3E}">
        <p14:creationId xmlns:p14="http://schemas.microsoft.com/office/powerpoint/2010/main" val="483042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descr="white rectangle"/>
          <p:cNvSpPr/>
          <p:nvPr/>
        </p:nvSpPr>
        <p:spPr>
          <a:xfrm>
            <a:off x="409074" y="1201244"/>
            <a:ext cx="11388214" cy="2786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65" name="watermark"/>
          <p:cNvSpPr txBox="1">
            <a:spLocks/>
          </p:cNvSpPr>
          <p:nvPr/>
        </p:nvSpPr>
        <p:spPr>
          <a:xfrm rot="19724945">
            <a:off x="1963410" y="2948846"/>
            <a:ext cx="8538801" cy="835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6000" dirty="0" smtClean="0">
                <a:solidFill>
                  <a:schemeClr val="bg1">
                    <a:lumMod val="85000"/>
                  </a:schemeClr>
                </a:solidFill>
              </a:rPr>
              <a:t>ERASE THIS SLIDE</a:t>
            </a:r>
            <a:endParaRPr lang="en-CA" sz="6000" dirty="0">
              <a:solidFill>
                <a:schemeClr val="bg1">
                  <a:lumMod val="85000"/>
                </a:schemeClr>
              </a:solidFill>
            </a:endParaRPr>
          </a:p>
        </p:txBody>
      </p:sp>
      <p:grpSp>
        <p:nvGrpSpPr>
          <p:cNvPr id="97" name="Group 96" descr="Alternate timeline 1"/>
          <p:cNvGrpSpPr/>
          <p:nvPr/>
        </p:nvGrpSpPr>
        <p:grpSpPr>
          <a:xfrm>
            <a:off x="0" y="691238"/>
            <a:ext cx="12191999" cy="530853"/>
            <a:chOff x="0" y="643110"/>
            <a:chExt cx="12191999" cy="530853"/>
          </a:xfrm>
        </p:grpSpPr>
        <p:grpSp>
          <p:nvGrpSpPr>
            <p:cNvPr id="96" name="Group 95"/>
            <p:cNvGrpSpPr/>
            <p:nvPr/>
          </p:nvGrpSpPr>
          <p:grpSpPr>
            <a:xfrm>
              <a:off x="0" y="892961"/>
              <a:ext cx="12191999" cy="281002"/>
              <a:chOff x="0" y="892961"/>
              <a:chExt cx="12191999" cy="281002"/>
            </a:xfrm>
          </p:grpSpPr>
          <p:sp>
            <p:nvSpPr>
              <p:cNvPr id="11" name="Rectangle 10"/>
              <p:cNvSpPr/>
              <p:nvPr/>
            </p:nvSpPr>
            <p:spPr>
              <a:xfrm>
                <a:off x="0" y="895350"/>
                <a:ext cx="12191999" cy="2762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flipH="1">
                <a:off x="648500" y="897486"/>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flipH="1">
                <a:off x="6073138" y="892961"/>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flipH="1">
                <a:off x="11497776" y="892962"/>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flipH="1">
                <a:off x="3358027" y="898979"/>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flipH="1">
                <a:off x="8785457" y="895970"/>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p:cNvGrpSpPr/>
            <p:nvPr/>
          </p:nvGrpSpPr>
          <p:grpSpPr>
            <a:xfrm>
              <a:off x="598018" y="643111"/>
              <a:ext cx="1070192" cy="252859"/>
              <a:chOff x="598018" y="643111"/>
              <a:chExt cx="1070192" cy="252859"/>
            </a:xfrm>
          </p:grpSpPr>
          <p:sp>
            <p:nvSpPr>
              <p:cNvPr id="2" name="TextBox 1"/>
              <p:cNvSpPr txBox="1"/>
              <p:nvPr/>
            </p:nvSpPr>
            <p:spPr>
              <a:xfrm>
                <a:off x="605494" y="643111"/>
                <a:ext cx="1062716" cy="246221"/>
              </a:xfrm>
              <a:prstGeom prst="rect">
                <a:avLst/>
              </a:prstGeom>
              <a:noFill/>
              <a:ln w="38100">
                <a:noFill/>
              </a:ln>
            </p:spPr>
            <p:txBody>
              <a:bodyPr wrap="square" rtlCol="0">
                <a:spAutoFit/>
              </a:bodyPr>
              <a:lstStyle/>
              <a:p>
                <a:pPr algn="ctr"/>
                <a:r>
                  <a:rPr lang="en-CA" sz="1000" dirty="0" smtClean="0">
                    <a:solidFill>
                      <a:schemeClr val="tx2"/>
                    </a:solidFill>
                  </a:rPr>
                  <a:t>Project launch</a:t>
                </a:r>
              </a:p>
            </p:txBody>
          </p:sp>
          <p:sp>
            <p:nvSpPr>
              <p:cNvPr id="20" name="Flowchart: Extract 19"/>
              <p:cNvSpPr/>
              <p:nvPr/>
            </p:nvSpPr>
            <p:spPr>
              <a:xfrm rot="10800000">
                <a:off x="598018" y="681104"/>
                <a:ext cx="146683" cy="214866"/>
              </a:xfrm>
              <a:prstGeom prst="flowChartExtra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9" name="TextBox 28"/>
            <p:cNvSpPr txBox="1"/>
            <p:nvPr/>
          </p:nvSpPr>
          <p:spPr>
            <a:xfrm>
              <a:off x="8831176" y="920829"/>
              <a:ext cx="2666600" cy="246221"/>
            </a:xfrm>
            <a:prstGeom prst="rect">
              <a:avLst/>
            </a:prstGeom>
            <a:noFill/>
            <a:ln w="38100">
              <a:noFill/>
            </a:ln>
          </p:spPr>
          <p:txBody>
            <a:bodyPr wrap="square" rtlCol="0">
              <a:spAutoFit/>
            </a:bodyPr>
            <a:lstStyle/>
            <a:p>
              <a:pPr algn="ctr"/>
              <a:r>
                <a:rPr lang="en-CA" sz="1000" dirty="0" smtClean="0">
                  <a:solidFill>
                    <a:schemeClr val="tx2"/>
                  </a:solidFill>
                </a:rPr>
                <a:t>FY 2024-25</a:t>
              </a:r>
            </a:p>
          </p:txBody>
        </p:sp>
        <p:sp>
          <p:nvSpPr>
            <p:cNvPr id="30" name="TextBox 29"/>
            <p:cNvSpPr txBox="1"/>
            <p:nvPr/>
          </p:nvSpPr>
          <p:spPr>
            <a:xfrm>
              <a:off x="694219" y="910662"/>
              <a:ext cx="2663808" cy="246221"/>
            </a:xfrm>
            <a:prstGeom prst="rect">
              <a:avLst/>
            </a:prstGeom>
            <a:noFill/>
            <a:ln w="38100">
              <a:noFill/>
            </a:ln>
          </p:spPr>
          <p:txBody>
            <a:bodyPr wrap="square" rtlCol="0">
              <a:spAutoFit/>
            </a:bodyPr>
            <a:lstStyle/>
            <a:p>
              <a:pPr algn="ctr"/>
              <a:r>
                <a:rPr lang="en-CA" sz="1000" dirty="0" smtClean="0">
                  <a:solidFill>
                    <a:schemeClr val="tx2"/>
                  </a:solidFill>
                </a:rPr>
                <a:t>FY 2021-22</a:t>
              </a:r>
            </a:p>
          </p:txBody>
        </p:sp>
        <p:sp>
          <p:nvSpPr>
            <p:cNvPr id="31" name="TextBox 30"/>
            <p:cNvSpPr txBox="1"/>
            <p:nvPr/>
          </p:nvSpPr>
          <p:spPr>
            <a:xfrm>
              <a:off x="3393093" y="913360"/>
              <a:ext cx="2682837" cy="246221"/>
            </a:xfrm>
            <a:prstGeom prst="rect">
              <a:avLst/>
            </a:prstGeom>
            <a:noFill/>
            <a:ln w="38100">
              <a:noFill/>
            </a:ln>
          </p:spPr>
          <p:txBody>
            <a:bodyPr wrap="square" rtlCol="0">
              <a:spAutoFit/>
            </a:bodyPr>
            <a:lstStyle/>
            <a:p>
              <a:pPr algn="ctr"/>
              <a:r>
                <a:rPr lang="en-CA" sz="1000" dirty="0" smtClean="0">
                  <a:solidFill>
                    <a:schemeClr val="tx2"/>
                  </a:solidFill>
                </a:rPr>
                <a:t>FY 2022-23</a:t>
              </a:r>
            </a:p>
          </p:txBody>
        </p:sp>
        <p:sp>
          <p:nvSpPr>
            <p:cNvPr id="32" name="TextBox 31"/>
            <p:cNvSpPr txBox="1"/>
            <p:nvPr/>
          </p:nvSpPr>
          <p:spPr>
            <a:xfrm>
              <a:off x="6108204" y="906895"/>
              <a:ext cx="2666600" cy="246221"/>
            </a:xfrm>
            <a:prstGeom prst="rect">
              <a:avLst/>
            </a:prstGeom>
            <a:noFill/>
            <a:ln w="38100">
              <a:noFill/>
            </a:ln>
          </p:spPr>
          <p:txBody>
            <a:bodyPr wrap="square" rtlCol="0">
              <a:spAutoFit/>
            </a:bodyPr>
            <a:lstStyle/>
            <a:p>
              <a:pPr algn="ctr"/>
              <a:r>
                <a:rPr lang="en-CA" sz="1000" dirty="0" smtClean="0">
                  <a:solidFill>
                    <a:schemeClr val="tx2"/>
                  </a:solidFill>
                </a:rPr>
                <a:t>FY 2023-24</a:t>
              </a:r>
            </a:p>
          </p:txBody>
        </p:sp>
        <p:grpSp>
          <p:nvGrpSpPr>
            <p:cNvPr id="17" name="Group 16"/>
            <p:cNvGrpSpPr/>
            <p:nvPr/>
          </p:nvGrpSpPr>
          <p:grpSpPr>
            <a:xfrm>
              <a:off x="6480949" y="651265"/>
              <a:ext cx="1429402" cy="246837"/>
              <a:chOff x="6480949" y="651265"/>
              <a:chExt cx="1429402" cy="246837"/>
            </a:xfrm>
          </p:grpSpPr>
          <p:sp>
            <p:nvSpPr>
              <p:cNvPr id="26" name="TextBox 25"/>
              <p:cNvSpPr txBox="1"/>
              <p:nvPr/>
            </p:nvSpPr>
            <p:spPr>
              <a:xfrm>
                <a:off x="6530842" y="651265"/>
                <a:ext cx="1379509" cy="246221"/>
              </a:xfrm>
              <a:prstGeom prst="rect">
                <a:avLst/>
              </a:prstGeom>
              <a:noFill/>
              <a:ln w="38100">
                <a:noFill/>
              </a:ln>
            </p:spPr>
            <p:txBody>
              <a:bodyPr wrap="square" rtlCol="0">
                <a:spAutoFit/>
              </a:bodyPr>
              <a:lstStyle/>
              <a:p>
                <a:pPr algn="ctr"/>
                <a:r>
                  <a:rPr lang="en-CA" sz="1000" dirty="0" smtClean="0">
                    <a:solidFill>
                      <a:schemeClr val="tx2"/>
                    </a:solidFill>
                  </a:rPr>
                  <a:t>Move to swing space</a:t>
                </a:r>
              </a:p>
            </p:txBody>
          </p:sp>
          <p:sp>
            <p:nvSpPr>
              <p:cNvPr id="43" name="Flowchart: Extract 42"/>
              <p:cNvSpPr/>
              <p:nvPr/>
            </p:nvSpPr>
            <p:spPr>
              <a:xfrm rot="10800000">
                <a:off x="6480949" y="683236"/>
                <a:ext cx="146683" cy="214866"/>
              </a:xfrm>
              <a:prstGeom prst="flowChartExtra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5" name="Group 94"/>
            <p:cNvGrpSpPr/>
            <p:nvPr/>
          </p:nvGrpSpPr>
          <p:grpSpPr>
            <a:xfrm>
              <a:off x="10040303" y="643110"/>
              <a:ext cx="1366926" cy="246222"/>
              <a:chOff x="10040303" y="643110"/>
              <a:chExt cx="1366926" cy="246222"/>
            </a:xfrm>
          </p:grpSpPr>
          <p:sp>
            <p:nvSpPr>
              <p:cNvPr id="27" name="TextBox 26"/>
              <p:cNvSpPr txBox="1"/>
              <p:nvPr/>
            </p:nvSpPr>
            <p:spPr>
              <a:xfrm>
                <a:off x="10113644" y="643110"/>
                <a:ext cx="1293585" cy="246221"/>
              </a:xfrm>
              <a:prstGeom prst="rect">
                <a:avLst/>
              </a:prstGeom>
              <a:noFill/>
              <a:ln w="38100">
                <a:noFill/>
              </a:ln>
            </p:spPr>
            <p:txBody>
              <a:bodyPr wrap="square" rtlCol="0">
                <a:spAutoFit/>
              </a:bodyPr>
              <a:lstStyle/>
              <a:p>
                <a:pPr algn="ctr"/>
                <a:r>
                  <a:rPr lang="en-CA" sz="1000" b="1" dirty="0" smtClean="0">
                    <a:solidFill>
                      <a:srgbClr val="0070C0"/>
                    </a:solidFill>
                  </a:rPr>
                  <a:t>Move to new space</a:t>
                </a:r>
              </a:p>
            </p:txBody>
          </p:sp>
          <p:sp>
            <p:nvSpPr>
              <p:cNvPr id="48" name="Flowchart: Extract 47"/>
              <p:cNvSpPr/>
              <p:nvPr/>
            </p:nvSpPr>
            <p:spPr>
              <a:xfrm rot="10800000">
                <a:off x="10040303" y="674466"/>
                <a:ext cx="146683" cy="214866"/>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01" name="Group 100" descr="Alternate timeline 2"/>
          <p:cNvGrpSpPr/>
          <p:nvPr/>
        </p:nvGrpSpPr>
        <p:grpSpPr>
          <a:xfrm>
            <a:off x="-3" y="1750381"/>
            <a:ext cx="12191999" cy="520983"/>
            <a:chOff x="10653" y="1428733"/>
            <a:chExt cx="12191999" cy="520983"/>
          </a:xfrm>
        </p:grpSpPr>
        <p:grpSp>
          <p:nvGrpSpPr>
            <p:cNvPr id="98" name="Group 97"/>
            <p:cNvGrpSpPr/>
            <p:nvPr/>
          </p:nvGrpSpPr>
          <p:grpSpPr>
            <a:xfrm>
              <a:off x="98535" y="1430899"/>
              <a:ext cx="1148348" cy="246221"/>
              <a:chOff x="98535" y="1430899"/>
              <a:chExt cx="1148348" cy="246221"/>
            </a:xfrm>
          </p:grpSpPr>
          <p:sp>
            <p:nvSpPr>
              <p:cNvPr id="81" name="TextBox 80"/>
              <p:cNvSpPr txBox="1"/>
              <p:nvPr/>
            </p:nvSpPr>
            <p:spPr>
              <a:xfrm>
                <a:off x="184167" y="1430899"/>
                <a:ext cx="1062716" cy="246221"/>
              </a:xfrm>
              <a:prstGeom prst="rect">
                <a:avLst/>
              </a:prstGeom>
              <a:noFill/>
              <a:ln w="38100">
                <a:noFill/>
              </a:ln>
            </p:spPr>
            <p:txBody>
              <a:bodyPr wrap="square" rtlCol="0">
                <a:spAutoFit/>
              </a:bodyPr>
              <a:lstStyle/>
              <a:p>
                <a:pPr algn="ctr"/>
                <a:r>
                  <a:rPr lang="en-CA" sz="1000" dirty="0" smtClean="0">
                    <a:solidFill>
                      <a:schemeClr val="tx2"/>
                    </a:solidFill>
                  </a:rPr>
                  <a:t>Project launch</a:t>
                </a:r>
              </a:p>
            </p:txBody>
          </p:sp>
          <p:sp>
            <p:nvSpPr>
              <p:cNvPr id="83" name="Flowchart: Extract 82"/>
              <p:cNvSpPr/>
              <p:nvPr/>
            </p:nvSpPr>
            <p:spPr>
              <a:xfrm rot="16200000">
                <a:off x="132626" y="1438119"/>
                <a:ext cx="146683" cy="214866"/>
              </a:xfrm>
              <a:prstGeom prst="flowChartExtra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0" name="Group 99"/>
            <p:cNvGrpSpPr/>
            <p:nvPr/>
          </p:nvGrpSpPr>
          <p:grpSpPr>
            <a:xfrm>
              <a:off x="10653" y="1667676"/>
              <a:ext cx="12191999" cy="282040"/>
              <a:chOff x="10653" y="1667676"/>
              <a:chExt cx="12191999" cy="282040"/>
            </a:xfrm>
          </p:grpSpPr>
          <p:sp>
            <p:nvSpPr>
              <p:cNvPr id="82" name="Rectangle 81"/>
              <p:cNvSpPr/>
              <p:nvPr/>
            </p:nvSpPr>
            <p:spPr>
              <a:xfrm>
                <a:off x="10653" y="1673491"/>
                <a:ext cx="12191999" cy="2762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ectangle 83"/>
              <p:cNvSpPr/>
              <p:nvPr/>
            </p:nvSpPr>
            <p:spPr>
              <a:xfrm flipH="1">
                <a:off x="659153" y="1667676"/>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87"/>
              <p:cNvSpPr/>
              <p:nvPr/>
            </p:nvSpPr>
            <p:spPr>
              <a:xfrm flipH="1">
                <a:off x="6083791" y="1671102"/>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p:cNvSpPr/>
              <p:nvPr/>
            </p:nvSpPr>
            <p:spPr>
              <a:xfrm flipH="1">
                <a:off x="11508429" y="1671103"/>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9" name="Group 98"/>
            <p:cNvGrpSpPr/>
            <p:nvPr/>
          </p:nvGrpSpPr>
          <p:grpSpPr>
            <a:xfrm>
              <a:off x="10528035" y="1428733"/>
              <a:ext cx="1366926" cy="246222"/>
              <a:chOff x="10528035" y="1428733"/>
              <a:chExt cx="1366926" cy="246222"/>
            </a:xfrm>
          </p:grpSpPr>
          <p:sp>
            <p:nvSpPr>
              <p:cNvPr id="86" name="TextBox 85"/>
              <p:cNvSpPr txBox="1"/>
              <p:nvPr/>
            </p:nvSpPr>
            <p:spPr>
              <a:xfrm>
                <a:off x="10601376" y="1428733"/>
                <a:ext cx="1293585" cy="246221"/>
              </a:xfrm>
              <a:prstGeom prst="rect">
                <a:avLst/>
              </a:prstGeom>
              <a:noFill/>
              <a:ln w="38100">
                <a:noFill/>
              </a:ln>
            </p:spPr>
            <p:txBody>
              <a:bodyPr wrap="square" rtlCol="0">
                <a:spAutoFit/>
              </a:bodyPr>
              <a:lstStyle/>
              <a:p>
                <a:pPr algn="ctr"/>
                <a:r>
                  <a:rPr lang="en-CA" sz="1000" b="1" dirty="0" smtClean="0">
                    <a:solidFill>
                      <a:srgbClr val="0070C0"/>
                    </a:solidFill>
                  </a:rPr>
                  <a:t>Move to new space</a:t>
                </a:r>
              </a:p>
            </p:txBody>
          </p:sp>
          <p:sp>
            <p:nvSpPr>
              <p:cNvPr id="91" name="Flowchart: Extract 90"/>
              <p:cNvSpPr/>
              <p:nvPr/>
            </p:nvSpPr>
            <p:spPr>
              <a:xfrm rot="10800000">
                <a:off x="10528035" y="1460089"/>
                <a:ext cx="146683" cy="214866"/>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3" name="TextBox 92"/>
            <p:cNvSpPr txBox="1"/>
            <p:nvPr/>
          </p:nvSpPr>
          <p:spPr>
            <a:xfrm>
              <a:off x="704872" y="1684910"/>
              <a:ext cx="5371057" cy="246221"/>
            </a:xfrm>
            <a:prstGeom prst="rect">
              <a:avLst/>
            </a:prstGeom>
            <a:noFill/>
            <a:ln w="38100">
              <a:noFill/>
            </a:ln>
          </p:spPr>
          <p:txBody>
            <a:bodyPr wrap="square" rtlCol="0">
              <a:spAutoFit/>
            </a:bodyPr>
            <a:lstStyle/>
            <a:p>
              <a:pPr algn="ctr"/>
              <a:r>
                <a:rPr lang="en-CA" sz="1000" dirty="0" smtClean="0">
                  <a:solidFill>
                    <a:schemeClr val="tx2"/>
                  </a:solidFill>
                </a:rPr>
                <a:t>FY 2021-22</a:t>
              </a:r>
            </a:p>
          </p:txBody>
        </p:sp>
        <p:sp>
          <p:nvSpPr>
            <p:cNvPr id="94" name="TextBox 93"/>
            <p:cNvSpPr txBox="1"/>
            <p:nvPr/>
          </p:nvSpPr>
          <p:spPr>
            <a:xfrm>
              <a:off x="6129510" y="1702253"/>
              <a:ext cx="5368266" cy="246221"/>
            </a:xfrm>
            <a:prstGeom prst="rect">
              <a:avLst/>
            </a:prstGeom>
            <a:noFill/>
            <a:ln w="38100">
              <a:noFill/>
            </a:ln>
          </p:spPr>
          <p:txBody>
            <a:bodyPr wrap="square" rtlCol="0">
              <a:spAutoFit/>
            </a:bodyPr>
            <a:lstStyle/>
            <a:p>
              <a:pPr algn="ctr"/>
              <a:r>
                <a:rPr lang="en-CA" sz="1000" dirty="0" smtClean="0">
                  <a:solidFill>
                    <a:schemeClr val="tx2"/>
                  </a:solidFill>
                </a:rPr>
                <a:t>FY 2022-23</a:t>
              </a:r>
            </a:p>
          </p:txBody>
        </p:sp>
      </p:grpSp>
      <p:grpSp>
        <p:nvGrpSpPr>
          <p:cNvPr id="38" name="Group 37" descr="Alternate timeline 3"/>
          <p:cNvGrpSpPr/>
          <p:nvPr/>
        </p:nvGrpSpPr>
        <p:grpSpPr>
          <a:xfrm>
            <a:off x="-10191" y="3171220"/>
            <a:ext cx="12191999" cy="530853"/>
            <a:chOff x="0" y="643110"/>
            <a:chExt cx="12191999" cy="530853"/>
          </a:xfrm>
        </p:grpSpPr>
        <p:grpSp>
          <p:nvGrpSpPr>
            <p:cNvPr id="39" name="Group 38"/>
            <p:cNvGrpSpPr/>
            <p:nvPr/>
          </p:nvGrpSpPr>
          <p:grpSpPr>
            <a:xfrm>
              <a:off x="0" y="892961"/>
              <a:ext cx="12191999" cy="281002"/>
              <a:chOff x="0" y="892961"/>
              <a:chExt cx="12191999" cy="281002"/>
            </a:xfrm>
          </p:grpSpPr>
          <p:sp>
            <p:nvSpPr>
              <p:cNvPr id="59" name="Rectangle 58"/>
              <p:cNvSpPr/>
              <p:nvPr/>
            </p:nvSpPr>
            <p:spPr>
              <a:xfrm>
                <a:off x="0" y="895350"/>
                <a:ext cx="12191999" cy="2762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flipH="1">
                <a:off x="648500" y="897486"/>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flipH="1">
                <a:off x="6073138" y="892961"/>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flipH="1">
                <a:off x="11497776" y="892962"/>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flipH="1">
                <a:off x="3358027" y="898979"/>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flipH="1">
                <a:off x="8785457" y="895970"/>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0" name="Group 39"/>
            <p:cNvGrpSpPr/>
            <p:nvPr/>
          </p:nvGrpSpPr>
          <p:grpSpPr>
            <a:xfrm>
              <a:off x="598018" y="643111"/>
              <a:ext cx="1070192" cy="252859"/>
              <a:chOff x="598018" y="643111"/>
              <a:chExt cx="1070192" cy="252859"/>
            </a:xfrm>
          </p:grpSpPr>
          <p:sp>
            <p:nvSpPr>
              <p:cNvPr id="57" name="TextBox 56"/>
              <p:cNvSpPr txBox="1"/>
              <p:nvPr/>
            </p:nvSpPr>
            <p:spPr>
              <a:xfrm>
                <a:off x="605494" y="643111"/>
                <a:ext cx="1062716" cy="246221"/>
              </a:xfrm>
              <a:prstGeom prst="rect">
                <a:avLst/>
              </a:prstGeom>
              <a:noFill/>
              <a:ln w="38100">
                <a:noFill/>
              </a:ln>
            </p:spPr>
            <p:txBody>
              <a:bodyPr wrap="square" rtlCol="0">
                <a:spAutoFit/>
              </a:bodyPr>
              <a:lstStyle/>
              <a:p>
                <a:pPr algn="ctr"/>
                <a:r>
                  <a:rPr lang="en-CA" sz="1000" dirty="0" smtClean="0">
                    <a:solidFill>
                      <a:schemeClr val="tx2"/>
                    </a:solidFill>
                  </a:rPr>
                  <a:t>Project launch</a:t>
                </a:r>
              </a:p>
            </p:txBody>
          </p:sp>
          <p:sp>
            <p:nvSpPr>
              <p:cNvPr id="58" name="Flowchart: Extract 57"/>
              <p:cNvSpPr/>
              <p:nvPr/>
            </p:nvSpPr>
            <p:spPr>
              <a:xfrm rot="10800000">
                <a:off x="598018" y="681104"/>
                <a:ext cx="146683" cy="214866"/>
              </a:xfrm>
              <a:prstGeom prst="flowChartExtra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1" name="TextBox 40"/>
            <p:cNvSpPr txBox="1"/>
            <p:nvPr/>
          </p:nvSpPr>
          <p:spPr>
            <a:xfrm>
              <a:off x="8831176" y="920829"/>
              <a:ext cx="2666600" cy="246221"/>
            </a:xfrm>
            <a:prstGeom prst="rect">
              <a:avLst/>
            </a:prstGeom>
            <a:noFill/>
            <a:ln w="38100">
              <a:noFill/>
            </a:ln>
          </p:spPr>
          <p:txBody>
            <a:bodyPr wrap="square" rtlCol="0">
              <a:spAutoFit/>
            </a:bodyPr>
            <a:lstStyle/>
            <a:p>
              <a:pPr algn="ctr"/>
              <a:r>
                <a:rPr lang="en-CA" sz="1000" dirty="0" smtClean="0">
                  <a:solidFill>
                    <a:schemeClr val="tx2"/>
                  </a:solidFill>
                </a:rPr>
                <a:t>FY 2024-25</a:t>
              </a:r>
            </a:p>
          </p:txBody>
        </p:sp>
        <p:sp>
          <p:nvSpPr>
            <p:cNvPr id="42" name="TextBox 41"/>
            <p:cNvSpPr txBox="1"/>
            <p:nvPr/>
          </p:nvSpPr>
          <p:spPr>
            <a:xfrm>
              <a:off x="694219" y="910662"/>
              <a:ext cx="2663808" cy="246221"/>
            </a:xfrm>
            <a:prstGeom prst="rect">
              <a:avLst/>
            </a:prstGeom>
            <a:noFill/>
            <a:ln w="38100">
              <a:noFill/>
            </a:ln>
          </p:spPr>
          <p:txBody>
            <a:bodyPr wrap="square" rtlCol="0">
              <a:spAutoFit/>
            </a:bodyPr>
            <a:lstStyle/>
            <a:p>
              <a:pPr algn="ctr"/>
              <a:r>
                <a:rPr lang="en-CA" sz="1000" dirty="0" smtClean="0">
                  <a:solidFill>
                    <a:schemeClr val="tx2"/>
                  </a:solidFill>
                </a:rPr>
                <a:t>FY 2021-22</a:t>
              </a:r>
            </a:p>
          </p:txBody>
        </p:sp>
        <p:sp>
          <p:nvSpPr>
            <p:cNvPr id="49" name="TextBox 48"/>
            <p:cNvSpPr txBox="1"/>
            <p:nvPr/>
          </p:nvSpPr>
          <p:spPr>
            <a:xfrm>
              <a:off x="3393093" y="913360"/>
              <a:ext cx="2682837" cy="246221"/>
            </a:xfrm>
            <a:prstGeom prst="rect">
              <a:avLst/>
            </a:prstGeom>
            <a:noFill/>
            <a:ln w="38100">
              <a:noFill/>
            </a:ln>
          </p:spPr>
          <p:txBody>
            <a:bodyPr wrap="square" rtlCol="0">
              <a:spAutoFit/>
            </a:bodyPr>
            <a:lstStyle/>
            <a:p>
              <a:pPr algn="ctr"/>
              <a:r>
                <a:rPr lang="en-CA" sz="1000" dirty="0" smtClean="0">
                  <a:solidFill>
                    <a:schemeClr val="tx2"/>
                  </a:solidFill>
                </a:rPr>
                <a:t>FY 2022-23</a:t>
              </a:r>
            </a:p>
          </p:txBody>
        </p:sp>
        <p:sp>
          <p:nvSpPr>
            <p:cNvPr id="50" name="TextBox 49"/>
            <p:cNvSpPr txBox="1"/>
            <p:nvPr/>
          </p:nvSpPr>
          <p:spPr>
            <a:xfrm>
              <a:off x="6108204" y="906895"/>
              <a:ext cx="2666600" cy="246221"/>
            </a:xfrm>
            <a:prstGeom prst="rect">
              <a:avLst/>
            </a:prstGeom>
            <a:noFill/>
            <a:ln w="38100">
              <a:noFill/>
            </a:ln>
          </p:spPr>
          <p:txBody>
            <a:bodyPr wrap="square" rtlCol="0">
              <a:spAutoFit/>
            </a:bodyPr>
            <a:lstStyle/>
            <a:p>
              <a:pPr algn="ctr"/>
              <a:r>
                <a:rPr lang="en-CA" sz="1000" dirty="0" smtClean="0">
                  <a:solidFill>
                    <a:schemeClr val="tx2"/>
                  </a:solidFill>
                </a:rPr>
                <a:t>FY 2023-24</a:t>
              </a:r>
            </a:p>
          </p:txBody>
        </p:sp>
        <p:grpSp>
          <p:nvGrpSpPr>
            <p:cNvPr id="51" name="Group 50"/>
            <p:cNvGrpSpPr/>
            <p:nvPr/>
          </p:nvGrpSpPr>
          <p:grpSpPr>
            <a:xfrm>
              <a:off x="6480949" y="651265"/>
              <a:ext cx="1917104" cy="246837"/>
              <a:chOff x="6480949" y="651265"/>
              <a:chExt cx="1917104" cy="246837"/>
            </a:xfrm>
          </p:grpSpPr>
          <p:sp>
            <p:nvSpPr>
              <p:cNvPr id="55" name="TextBox 54"/>
              <p:cNvSpPr txBox="1"/>
              <p:nvPr/>
            </p:nvSpPr>
            <p:spPr>
              <a:xfrm>
                <a:off x="6530842" y="651265"/>
                <a:ext cx="1867211" cy="246221"/>
              </a:xfrm>
              <a:prstGeom prst="rect">
                <a:avLst/>
              </a:prstGeom>
              <a:noFill/>
              <a:ln w="38100">
                <a:noFill/>
              </a:ln>
            </p:spPr>
            <p:txBody>
              <a:bodyPr wrap="square" rtlCol="0">
                <a:spAutoFit/>
              </a:bodyPr>
              <a:lstStyle/>
              <a:p>
                <a:pPr algn="ctr"/>
                <a:r>
                  <a:rPr lang="en-CA" sz="1000" b="1" dirty="0" smtClean="0">
                    <a:solidFill>
                      <a:srgbClr val="0070C0"/>
                    </a:solidFill>
                  </a:rPr>
                  <a:t>Move to new space: phase 1</a:t>
                </a:r>
              </a:p>
            </p:txBody>
          </p:sp>
          <p:sp>
            <p:nvSpPr>
              <p:cNvPr id="56" name="Flowchart: Extract 55"/>
              <p:cNvSpPr/>
              <p:nvPr/>
            </p:nvSpPr>
            <p:spPr>
              <a:xfrm rot="10800000">
                <a:off x="6480949" y="683236"/>
                <a:ext cx="146683" cy="214866"/>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2" name="Group 51"/>
            <p:cNvGrpSpPr/>
            <p:nvPr/>
          </p:nvGrpSpPr>
          <p:grpSpPr>
            <a:xfrm>
              <a:off x="10040303" y="643110"/>
              <a:ext cx="1788933" cy="246222"/>
              <a:chOff x="10040303" y="643110"/>
              <a:chExt cx="1788933" cy="246222"/>
            </a:xfrm>
          </p:grpSpPr>
          <p:sp>
            <p:nvSpPr>
              <p:cNvPr id="53" name="TextBox 52"/>
              <p:cNvSpPr txBox="1"/>
              <p:nvPr/>
            </p:nvSpPr>
            <p:spPr>
              <a:xfrm>
                <a:off x="10113644" y="643110"/>
                <a:ext cx="1715592" cy="246221"/>
              </a:xfrm>
              <a:prstGeom prst="rect">
                <a:avLst/>
              </a:prstGeom>
              <a:noFill/>
              <a:ln w="38100">
                <a:noFill/>
              </a:ln>
            </p:spPr>
            <p:txBody>
              <a:bodyPr wrap="square" rtlCol="0">
                <a:spAutoFit/>
              </a:bodyPr>
              <a:lstStyle/>
              <a:p>
                <a:pPr algn="ctr"/>
                <a:r>
                  <a:rPr lang="en-CA" sz="1000" b="1" dirty="0">
                    <a:solidFill>
                      <a:srgbClr val="0070C0"/>
                    </a:solidFill>
                  </a:rPr>
                  <a:t>Move to new space: phase </a:t>
                </a:r>
                <a:r>
                  <a:rPr lang="en-CA" sz="1000" b="1" dirty="0" smtClean="0">
                    <a:solidFill>
                      <a:srgbClr val="0070C0"/>
                    </a:solidFill>
                  </a:rPr>
                  <a:t>2</a:t>
                </a:r>
                <a:endParaRPr lang="en-CA" sz="1000" b="1" dirty="0">
                  <a:solidFill>
                    <a:srgbClr val="0070C0"/>
                  </a:solidFill>
                </a:endParaRPr>
              </a:p>
            </p:txBody>
          </p:sp>
          <p:sp>
            <p:nvSpPr>
              <p:cNvPr id="54" name="Flowchart: Extract 53"/>
              <p:cNvSpPr/>
              <p:nvPr/>
            </p:nvSpPr>
            <p:spPr>
              <a:xfrm rot="10800000">
                <a:off x="10040303" y="674466"/>
                <a:ext cx="146683" cy="214866"/>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rgbClr val="0070C0"/>
                  </a:solidFill>
                </a:endParaRPr>
              </a:p>
            </p:txBody>
          </p:sp>
        </p:grpSp>
      </p:grpSp>
      <p:grpSp>
        <p:nvGrpSpPr>
          <p:cNvPr id="3" name="Group 2" descr="Alternate timeline 4"/>
          <p:cNvGrpSpPr/>
          <p:nvPr/>
        </p:nvGrpSpPr>
        <p:grpSpPr>
          <a:xfrm>
            <a:off x="-10191" y="4437051"/>
            <a:ext cx="12295214" cy="534213"/>
            <a:chOff x="-10191" y="4503223"/>
            <a:chExt cx="12295214" cy="534213"/>
          </a:xfrm>
        </p:grpSpPr>
        <p:sp>
          <p:nvSpPr>
            <p:cNvPr id="85" name="Rectangle 84"/>
            <p:cNvSpPr/>
            <p:nvPr/>
          </p:nvSpPr>
          <p:spPr>
            <a:xfrm>
              <a:off x="-10191" y="4758823"/>
              <a:ext cx="12191999" cy="2762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Rectangle 86"/>
            <p:cNvSpPr/>
            <p:nvPr/>
          </p:nvSpPr>
          <p:spPr>
            <a:xfrm flipH="1">
              <a:off x="638309" y="4760959"/>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Rectangle 89"/>
            <p:cNvSpPr/>
            <p:nvPr/>
          </p:nvSpPr>
          <p:spPr>
            <a:xfrm flipH="1">
              <a:off x="4337839" y="4762452"/>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ectangle 91"/>
            <p:cNvSpPr/>
            <p:nvPr/>
          </p:nvSpPr>
          <p:spPr>
            <a:xfrm flipH="1">
              <a:off x="11487585" y="4756435"/>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Rectangle 103"/>
            <p:cNvSpPr/>
            <p:nvPr/>
          </p:nvSpPr>
          <p:spPr>
            <a:xfrm flipH="1">
              <a:off x="8025099" y="4750966"/>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8" name="Group 67"/>
            <p:cNvGrpSpPr/>
            <p:nvPr/>
          </p:nvGrpSpPr>
          <p:grpSpPr>
            <a:xfrm>
              <a:off x="1013960" y="4519369"/>
              <a:ext cx="1070192" cy="252859"/>
              <a:chOff x="598018" y="643111"/>
              <a:chExt cx="1070192" cy="252859"/>
            </a:xfrm>
          </p:grpSpPr>
          <p:sp>
            <p:nvSpPr>
              <p:cNvPr id="79" name="TextBox 78"/>
              <p:cNvSpPr txBox="1"/>
              <p:nvPr/>
            </p:nvSpPr>
            <p:spPr>
              <a:xfrm>
                <a:off x="605494" y="643111"/>
                <a:ext cx="1062716" cy="246221"/>
              </a:xfrm>
              <a:prstGeom prst="rect">
                <a:avLst/>
              </a:prstGeom>
              <a:noFill/>
              <a:ln w="38100">
                <a:noFill/>
              </a:ln>
            </p:spPr>
            <p:txBody>
              <a:bodyPr wrap="square" rtlCol="0">
                <a:spAutoFit/>
              </a:bodyPr>
              <a:lstStyle/>
              <a:p>
                <a:pPr algn="ctr"/>
                <a:r>
                  <a:rPr lang="en-CA" sz="1000" dirty="0" smtClean="0">
                    <a:solidFill>
                      <a:schemeClr val="tx2"/>
                    </a:solidFill>
                  </a:rPr>
                  <a:t>Project launch</a:t>
                </a:r>
              </a:p>
            </p:txBody>
          </p:sp>
          <p:sp>
            <p:nvSpPr>
              <p:cNvPr id="80" name="Flowchart: Extract 79"/>
              <p:cNvSpPr/>
              <p:nvPr/>
            </p:nvSpPr>
            <p:spPr>
              <a:xfrm rot="10800000">
                <a:off x="598018" y="681104"/>
                <a:ext cx="146683" cy="214866"/>
              </a:xfrm>
              <a:prstGeom prst="flowChartExtra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9" name="TextBox 68"/>
            <p:cNvSpPr txBox="1"/>
            <p:nvPr/>
          </p:nvSpPr>
          <p:spPr>
            <a:xfrm>
              <a:off x="8070817" y="4760959"/>
              <a:ext cx="3412651" cy="246221"/>
            </a:xfrm>
            <a:prstGeom prst="rect">
              <a:avLst/>
            </a:prstGeom>
            <a:noFill/>
            <a:ln w="38100">
              <a:noFill/>
            </a:ln>
          </p:spPr>
          <p:txBody>
            <a:bodyPr wrap="square" rtlCol="0">
              <a:spAutoFit/>
            </a:bodyPr>
            <a:lstStyle/>
            <a:p>
              <a:pPr algn="ctr"/>
              <a:r>
                <a:rPr lang="en-CA" sz="1000" dirty="0" smtClean="0">
                  <a:solidFill>
                    <a:schemeClr val="tx2"/>
                  </a:solidFill>
                </a:rPr>
                <a:t>FY 2024-25</a:t>
              </a:r>
            </a:p>
          </p:txBody>
        </p:sp>
        <p:sp>
          <p:nvSpPr>
            <p:cNvPr id="71" name="TextBox 70"/>
            <p:cNvSpPr txBox="1"/>
            <p:nvPr/>
          </p:nvSpPr>
          <p:spPr>
            <a:xfrm>
              <a:off x="684028" y="4762452"/>
              <a:ext cx="3649695" cy="246221"/>
            </a:xfrm>
            <a:prstGeom prst="rect">
              <a:avLst/>
            </a:prstGeom>
            <a:noFill/>
            <a:ln w="38100">
              <a:noFill/>
            </a:ln>
          </p:spPr>
          <p:txBody>
            <a:bodyPr wrap="square" rtlCol="0">
              <a:spAutoFit/>
            </a:bodyPr>
            <a:lstStyle/>
            <a:p>
              <a:pPr algn="ctr"/>
              <a:r>
                <a:rPr lang="en-CA" sz="1000" dirty="0" smtClean="0">
                  <a:solidFill>
                    <a:schemeClr val="tx2"/>
                  </a:solidFill>
                </a:rPr>
                <a:t>FY 2022-23</a:t>
              </a:r>
            </a:p>
          </p:txBody>
        </p:sp>
        <p:sp>
          <p:nvSpPr>
            <p:cNvPr id="72" name="TextBox 71"/>
            <p:cNvSpPr txBox="1"/>
            <p:nvPr/>
          </p:nvSpPr>
          <p:spPr>
            <a:xfrm>
              <a:off x="4383558" y="4764304"/>
              <a:ext cx="3641541" cy="246221"/>
            </a:xfrm>
            <a:prstGeom prst="rect">
              <a:avLst/>
            </a:prstGeom>
            <a:noFill/>
            <a:ln w="38100">
              <a:noFill/>
            </a:ln>
          </p:spPr>
          <p:txBody>
            <a:bodyPr wrap="square" rtlCol="0">
              <a:spAutoFit/>
            </a:bodyPr>
            <a:lstStyle/>
            <a:p>
              <a:pPr algn="ctr"/>
              <a:r>
                <a:rPr lang="en-CA" sz="1000" dirty="0" smtClean="0">
                  <a:solidFill>
                    <a:schemeClr val="tx2"/>
                  </a:solidFill>
                </a:rPr>
                <a:t>FY 2023-24</a:t>
              </a:r>
            </a:p>
          </p:txBody>
        </p:sp>
        <p:sp>
          <p:nvSpPr>
            <p:cNvPr id="76" name="Flowchart: Extract 75"/>
            <p:cNvSpPr/>
            <p:nvPr/>
          </p:nvSpPr>
          <p:spPr>
            <a:xfrm rot="10800000">
              <a:off x="10925263" y="4537939"/>
              <a:ext cx="146683" cy="214866"/>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6" name="TextBox 105"/>
            <p:cNvSpPr txBox="1"/>
            <p:nvPr/>
          </p:nvSpPr>
          <p:spPr>
            <a:xfrm>
              <a:off x="10991438" y="4503223"/>
              <a:ext cx="1293585" cy="246221"/>
            </a:xfrm>
            <a:prstGeom prst="rect">
              <a:avLst/>
            </a:prstGeom>
            <a:noFill/>
            <a:ln w="38100">
              <a:noFill/>
            </a:ln>
          </p:spPr>
          <p:txBody>
            <a:bodyPr wrap="square" rtlCol="0">
              <a:spAutoFit/>
            </a:bodyPr>
            <a:lstStyle/>
            <a:p>
              <a:pPr algn="ctr"/>
              <a:r>
                <a:rPr lang="en-CA" sz="1000" b="1" dirty="0" smtClean="0">
                  <a:solidFill>
                    <a:srgbClr val="0070C0"/>
                  </a:solidFill>
                </a:rPr>
                <a:t>Move to new space</a:t>
              </a:r>
            </a:p>
          </p:txBody>
        </p:sp>
      </p:grpSp>
      <p:grpSp>
        <p:nvGrpSpPr>
          <p:cNvPr id="4" name="Group 3" descr="Alternate timeline 5"/>
          <p:cNvGrpSpPr/>
          <p:nvPr/>
        </p:nvGrpSpPr>
        <p:grpSpPr>
          <a:xfrm>
            <a:off x="-10191" y="5577117"/>
            <a:ext cx="12191999" cy="526350"/>
            <a:chOff x="-10191" y="5528989"/>
            <a:chExt cx="12191999" cy="526350"/>
          </a:xfrm>
        </p:grpSpPr>
        <p:sp>
          <p:nvSpPr>
            <p:cNvPr id="107" name="Rectangle 106"/>
            <p:cNvSpPr/>
            <p:nvPr/>
          </p:nvSpPr>
          <p:spPr>
            <a:xfrm>
              <a:off x="-10191" y="5778219"/>
              <a:ext cx="12191999" cy="2762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Rectangle 107"/>
            <p:cNvSpPr/>
            <p:nvPr/>
          </p:nvSpPr>
          <p:spPr>
            <a:xfrm flipH="1">
              <a:off x="638309" y="5780355"/>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Rectangle 108"/>
            <p:cNvSpPr/>
            <p:nvPr/>
          </p:nvSpPr>
          <p:spPr>
            <a:xfrm flipH="1">
              <a:off x="6027419" y="5776909"/>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109"/>
            <p:cNvSpPr/>
            <p:nvPr/>
          </p:nvSpPr>
          <p:spPr>
            <a:xfrm flipH="1">
              <a:off x="11487585" y="5775831"/>
              <a:ext cx="45719" cy="27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Rectangle 110"/>
            <p:cNvSpPr/>
            <p:nvPr/>
          </p:nvSpPr>
          <p:spPr>
            <a:xfrm flipH="1">
              <a:off x="9421914" y="5780355"/>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2" name="Group 111"/>
            <p:cNvGrpSpPr/>
            <p:nvPr/>
          </p:nvGrpSpPr>
          <p:grpSpPr>
            <a:xfrm>
              <a:off x="589283" y="5528989"/>
              <a:ext cx="1070192" cy="252859"/>
              <a:chOff x="598018" y="643111"/>
              <a:chExt cx="1070192" cy="252859"/>
            </a:xfrm>
          </p:grpSpPr>
          <p:sp>
            <p:nvSpPr>
              <p:cNvPr id="113" name="TextBox 112"/>
              <p:cNvSpPr txBox="1"/>
              <p:nvPr/>
            </p:nvSpPr>
            <p:spPr>
              <a:xfrm>
                <a:off x="605494" y="643111"/>
                <a:ext cx="1062716" cy="246221"/>
              </a:xfrm>
              <a:prstGeom prst="rect">
                <a:avLst/>
              </a:prstGeom>
              <a:noFill/>
              <a:ln w="38100">
                <a:noFill/>
              </a:ln>
            </p:spPr>
            <p:txBody>
              <a:bodyPr wrap="square" rtlCol="0">
                <a:spAutoFit/>
              </a:bodyPr>
              <a:lstStyle/>
              <a:p>
                <a:pPr algn="ctr"/>
                <a:r>
                  <a:rPr lang="en-CA" sz="1000" dirty="0" smtClean="0">
                    <a:solidFill>
                      <a:schemeClr val="tx2"/>
                    </a:solidFill>
                  </a:rPr>
                  <a:t>Project launch</a:t>
                </a:r>
              </a:p>
            </p:txBody>
          </p:sp>
          <p:sp>
            <p:nvSpPr>
              <p:cNvPr id="114" name="Flowchart: Extract 113"/>
              <p:cNvSpPr/>
              <p:nvPr/>
            </p:nvSpPr>
            <p:spPr>
              <a:xfrm rot="10800000">
                <a:off x="598018" y="681104"/>
                <a:ext cx="146683" cy="214866"/>
              </a:xfrm>
              <a:prstGeom prst="flowChartExtra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5" name="TextBox 114"/>
            <p:cNvSpPr txBox="1"/>
            <p:nvPr/>
          </p:nvSpPr>
          <p:spPr>
            <a:xfrm>
              <a:off x="9467633" y="5780355"/>
              <a:ext cx="2015835" cy="246221"/>
            </a:xfrm>
            <a:prstGeom prst="rect">
              <a:avLst/>
            </a:prstGeom>
            <a:noFill/>
            <a:ln w="38100">
              <a:noFill/>
            </a:ln>
          </p:spPr>
          <p:txBody>
            <a:bodyPr wrap="square" rtlCol="0">
              <a:spAutoFit/>
            </a:bodyPr>
            <a:lstStyle/>
            <a:p>
              <a:pPr algn="ctr"/>
              <a:r>
                <a:rPr lang="en-CA" sz="1000" dirty="0" smtClean="0">
                  <a:solidFill>
                    <a:schemeClr val="tx2"/>
                  </a:solidFill>
                </a:rPr>
                <a:t>FY 2024-25</a:t>
              </a:r>
            </a:p>
          </p:txBody>
        </p:sp>
        <p:sp>
          <p:nvSpPr>
            <p:cNvPr id="116" name="TextBox 115"/>
            <p:cNvSpPr txBox="1"/>
            <p:nvPr/>
          </p:nvSpPr>
          <p:spPr>
            <a:xfrm>
              <a:off x="2580298" y="5781848"/>
              <a:ext cx="3432813" cy="246221"/>
            </a:xfrm>
            <a:prstGeom prst="rect">
              <a:avLst/>
            </a:prstGeom>
            <a:noFill/>
            <a:ln w="38100">
              <a:noFill/>
            </a:ln>
          </p:spPr>
          <p:txBody>
            <a:bodyPr wrap="square" rtlCol="0">
              <a:spAutoFit/>
            </a:bodyPr>
            <a:lstStyle/>
            <a:p>
              <a:pPr algn="ctr"/>
              <a:r>
                <a:rPr lang="en-CA" sz="1000" dirty="0" smtClean="0">
                  <a:solidFill>
                    <a:schemeClr val="tx2"/>
                  </a:solidFill>
                </a:rPr>
                <a:t>FY 2022-23</a:t>
              </a:r>
            </a:p>
          </p:txBody>
        </p:sp>
        <p:sp>
          <p:nvSpPr>
            <p:cNvPr id="117" name="TextBox 116"/>
            <p:cNvSpPr txBox="1"/>
            <p:nvPr/>
          </p:nvSpPr>
          <p:spPr>
            <a:xfrm>
              <a:off x="6062947" y="5783700"/>
              <a:ext cx="3344660" cy="246221"/>
            </a:xfrm>
            <a:prstGeom prst="rect">
              <a:avLst/>
            </a:prstGeom>
            <a:noFill/>
            <a:ln w="38100">
              <a:noFill/>
            </a:ln>
          </p:spPr>
          <p:txBody>
            <a:bodyPr wrap="square" rtlCol="0">
              <a:spAutoFit/>
            </a:bodyPr>
            <a:lstStyle/>
            <a:p>
              <a:pPr algn="ctr"/>
              <a:r>
                <a:rPr lang="en-CA" sz="1000" dirty="0" smtClean="0">
                  <a:solidFill>
                    <a:schemeClr val="tx2"/>
                  </a:solidFill>
                </a:rPr>
                <a:t>FY 2023-24</a:t>
              </a:r>
            </a:p>
          </p:txBody>
        </p:sp>
        <p:sp>
          <p:nvSpPr>
            <p:cNvPr id="118" name="Flowchart: Extract 117"/>
            <p:cNvSpPr/>
            <p:nvPr/>
          </p:nvSpPr>
          <p:spPr>
            <a:xfrm rot="10800000">
              <a:off x="10437528" y="5566714"/>
              <a:ext cx="146683" cy="214866"/>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9" name="TextBox 118"/>
            <p:cNvSpPr txBox="1"/>
            <p:nvPr/>
          </p:nvSpPr>
          <p:spPr>
            <a:xfrm>
              <a:off x="10503703" y="5531998"/>
              <a:ext cx="1293585" cy="246221"/>
            </a:xfrm>
            <a:prstGeom prst="rect">
              <a:avLst/>
            </a:prstGeom>
            <a:noFill/>
            <a:ln w="38100">
              <a:noFill/>
            </a:ln>
          </p:spPr>
          <p:txBody>
            <a:bodyPr wrap="square" rtlCol="0">
              <a:spAutoFit/>
            </a:bodyPr>
            <a:lstStyle/>
            <a:p>
              <a:pPr algn="ctr"/>
              <a:r>
                <a:rPr lang="en-CA" sz="1000" b="1" dirty="0" smtClean="0">
                  <a:solidFill>
                    <a:srgbClr val="0070C0"/>
                  </a:solidFill>
                </a:rPr>
                <a:t>Move to new space</a:t>
              </a:r>
            </a:p>
          </p:txBody>
        </p:sp>
        <p:sp>
          <p:nvSpPr>
            <p:cNvPr id="120" name="Rectangle 119"/>
            <p:cNvSpPr/>
            <p:nvPr/>
          </p:nvSpPr>
          <p:spPr>
            <a:xfrm flipH="1">
              <a:off x="2520771" y="5770362"/>
              <a:ext cx="45719" cy="27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TextBox 120"/>
            <p:cNvSpPr txBox="1"/>
            <p:nvPr/>
          </p:nvSpPr>
          <p:spPr>
            <a:xfrm>
              <a:off x="694216" y="5791624"/>
              <a:ext cx="1797679" cy="246221"/>
            </a:xfrm>
            <a:prstGeom prst="rect">
              <a:avLst/>
            </a:prstGeom>
            <a:noFill/>
            <a:ln w="38100">
              <a:noFill/>
            </a:ln>
          </p:spPr>
          <p:txBody>
            <a:bodyPr wrap="square" rtlCol="0">
              <a:spAutoFit/>
            </a:bodyPr>
            <a:lstStyle/>
            <a:p>
              <a:pPr algn="ctr"/>
              <a:r>
                <a:rPr lang="en-CA" sz="1000" dirty="0" smtClean="0">
                  <a:solidFill>
                    <a:schemeClr val="tx2"/>
                  </a:solidFill>
                </a:rPr>
                <a:t>FY 2021-22</a:t>
              </a:r>
            </a:p>
          </p:txBody>
        </p:sp>
      </p:grpSp>
      <p:sp>
        <p:nvSpPr>
          <p:cNvPr id="7" name="Title 6"/>
          <p:cNvSpPr>
            <a:spLocks noGrp="1"/>
          </p:cNvSpPr>
          <p:nvPr>
            <p:ph type="title"/>
          </p:nvPr>
        </p:nvSpPr>
        <p:spPr>
          <a:xfrm>
            <a:off x="96256" y="-121764"/>
            <a:ext cx="11006344" cy="835027"/>
          </a:xfrm>
        </p:spPr>
        <p:txBody>
          <a:bodyPr>
            <a:normAutofit/>
          </a:bodyPr>
          <a:lstStyle/>
          <a:p>
            <a:r>
              <a:rPr lang="en-CA" dirty="0"/>
              <a:t>Alternate </a:t>
            </a:r>
            <a:r>
              <a:rPr lang="en-CA" dirty="0" smtClean="0"/>
              <a:t>timelines</a:t>
            </a:r>
            <a:endParaRPr lang="en-CA" dirty="0"/>
          </a:p>
        </p:txBody>
      </p:sp>
    </p:spTree>
    <p:extLst>
      <p:ext uri="{BB962C8B-B14F-4D97-AF65-F5344CB8AC3E}">
        <p14:creationId xmlns:p14="http://schemas.microsoft.com/office/powerpoint/2010/main" val="34484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t>Resource plan</a:t>
            </a:r>
            <a:endParaRPr lang="en-CA" dirty="0"/>
          </a:p>
        </p:txBody>
      </p:sp>
      <p:sp>
        <p:nvSpPr>
          <p:cNvPr id="5" name="Rectangle 4"/>
          <p:cNvSpPr/>
          <p:nvPr/>
        </p:nvSpPr>
        <p:spPr>
          <a:xfrm>
            <a:off x="508758" y="1794213"/>
            <a:ext cx="11006345" cy="738664"/>
          </a:xfrm>
          <a:prstGeom prst="rect">
            <a:avLst/>
          </a:prstGeom>
        </p:spPr>
        <p:txBody>
          <a:bodyPr wrap="square">
            <a:spAutoFit/>
          </a:bodyPr>
          <a:lstStyle/>
          <a:p>
            <a:r>
              <a:rPr lang="en-CA" sz="2400" dirty="0" smtClean="0">
                <a:solidFill>
                  <a:srgbClr val="FF0000"/>
                </a:solidFill>
              </a:rPr>
              <a:t>Include information on the type of resource(s) you need for your CM program</a:t>
            </a:r>
          </a:p>
          <a:p>
            <a:endParaRPr lang="fr-CA" dirty="0" smtClean="0">
              <a:solidFill>
                <a:srgbClr val="FF0000"/>
              </a:solidFill>
            </a:endParaRPr>
          </a:p>
        </p:txBody>
      </p:sp>
    </p:spTree>
    <p:extLst>
      <p:ext uri="{BB962C8B-B14F-4D97-AF65-F5344CB8AC3E}">
        <p14:creationId xmlns:p14="http://schemas.microsoft.com/office/powerpoint/2010/main" val="620726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How to use this document (1/3)</a:t>
            </a:r>
            <a:endParaRPr lang="en-CA" dirty="0"/>
          </a:p>
        </p:txBody>
      </p:sp>
      <p:sp>
        <p:nvSpPr>
          <p:cNvPr id="7" name="Title 4"/>
          <p:cNvSpPr txBox="1">
            <a:spLocks/>
          </p:cNvSpPr>
          <p:nvPr/>
        </p:nvSpPr>
        <p:spPr>
          <a:xfrm rot="19724945">
            <a:off x="1963410" y="2900718"/>
            <a:ext cx="8538801" cy="835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6000" dirty="0" smtClean="0">
                <a:solidFill>
                  <a:schemeClr val="bg1">
                    <a:lumMod val="85000"/>
                  </a:schemeClr>
                </a:solidFill>
              </a:rPr>
              <a:t>ERASE THIS SLIDE</a:t>
            </a:r>
            <a:endParaRPr lang="en-CA" sz="6000" dirty="0">
              <a:solidFill>
                <a:schemeClr val="bg1">
                  <a:lumMod val="85000"/>
                </a:schemeClr>
              </a:solidFill>
            </a:endParaRPr>
          </a:p>
        </p:txBody>
      </p:sp>
      <p:sp>
        <p:nvSpPr>
          <p:cNvPr id="2" name="Rectangle 1"/>
          <p:cNvSpPr/>
          <p:nvPr/>
        </p:nvSpPr>
        <p:spPr>
          <a:xfrm>
            <a:off x="619125" y="1413719"/>
            <a:ext cx="10895979" cy="4278094"/>
          </a:xfrm>
          <a:prstGeom prst="rect">
            <a:avLst/>
          </a:prstGeom>
        </p:spPr>
        <p:txBody>
          <a:bodyPr wrap="square">
            <a:spAutoFit/>
          </a:bodyPr>
          <a:lstStyle/>
          <a:p>
            <a:pPr>
              <a:spcAft>
                <a:spcPts val="0"/>
              </a:spcAft>
            </a:pPr>
            <a:r>
              <a:rPr lang="en-CA" sz="1600" b="1" dirty="0">
                <a:solidFill>
                  <a:srgbClr val="FF0000"/>
                </a:solidFill>
                <a:latin typeface="Calibri" panose="020F0502020204030204" pitchFamily="34" charset="0"/>
              </a:rPr>
              <a:t>Important: </a:t>
            </a:r>
            <a:r>
              <a:rPr lang="en-CA" sz="1600" b="1" dirty="0">
                <a:solidFill>
                  <a:srgbClr val="000000"/>
                </a:solidFill>
                <a:latin typeface="Calibri" panose="020F0502020204030204" pitchFamily="34" charset="0"/>
              </a:rPr>
              <a:t>This </a:t>
            </a:r>
            <a:r>
              <a:rPr lang="en-CA" sz="1600" b="1" dirty="0" smtClean="0">
                <a:solidFill>
                  <a:srgbClr val="000000"/>
                </a:solidFill>
                <a:latin typeface="Calibri" panose="020F0502020204030204" pitchFamily="34" charset="0"/>
              </a:rPr>
              <a:t>template </a:t>
            </a:r>
            <a:r>
              <a:rPr lang="en-CA" sz="1600" b="1" dirty="0">
                <a:solidFill>
                  <a:srgbClr val="000000"/>
                </a:solidFill>
                <a:latin typeface="Calibri" panose="020F0502020204030204" pitchFamily="34" charset="0"/>
              </a:rPr>
              <a:t>is meant to be presented to the highest level of governance for your workplace modernization project. Should you be presenting to a different audience, some of the content will need to be amended</a:t>
            </a:r>
            <a:r>
              <a:rPr lang="en-CA" sz="1600" b="1" dirty="0" smtClean="0">
                <a:solidFill>
                  <a:srgbClr val="000000"/>
                </a:solidFill>
                <a:latin typeface="Calibri" panose="020F0502020204030204" pitchFamily="34" charset="0"/>
              </a:rPr>
              <a:t>.</a:t>
            </a:r>
          </a:p>
          <a:p>
            <a:pPr>
              <a:spcAft>
                <a:spcPts val="0"/>
              </a:spcAft>
            </a:pPr>
            <a:endParaRPr lang="en-CA" sz="1600" dirty="0">
              <a:latin typeface="Times New Roman" panose="02020603050405020304" pitchFamily="18" charset="0"/>
              <a:ea typeface="Times New Roman" panose="02020603050405020304" pitchFamily="18" charset="0"/>
            </a:endParaRPr>
          </a:p>
          <a:p>
            <a:pPr>
              <a:spcAft>
                <a:spcPts val="0"/>
              </a:spcAft>
            </a:pPr>
            <a:r>
              <a:rPr lang="en-CA" sz="1600" dirty="0">
                <a:solidFill>
                  <a:srgbClr val="000000"/>
                </a:solidFill>
                <a:latin typeface="Calibri" panose="020F0502020204030204" pitchFamily="34" charset="0"/>
              </a:rPr>
              <a:t>The goal of this presentation </a:t>
            </a:r>
            <a:r>
              <a:rPr lang="en-CA" sz="1600" dirty="0" smtClean="0">
                <a:solidFill>
                  <a:srgbClr val="000000"/>
                </a:solidFill>
                <a:latin typeface="Calibri" panose="020F0502020204030204" pitchFamily="34" charset="0"/>
              </a:rPr>
              <a:t>is to </a:t>
            </a:r>
            <a:r>
              <a:rPr lang="en-CA" sz="1600" dirty="0">
                <a:solidFill>
                  <a:srgbClr val="000000"/>
                </a:solidFill>
                <a:latin typeface="Calibri" panose="020F0502020204030204" pitchFamily="34" charset="0"/>
              </a:rPr>
              <a:t>gain endorsement from a senior audience on your proposed CM approach. To do so, we have included slides </a:t>
            </a:r>
            <a:r>
              <a:rPr lang="en-CA" sz="1600" dirty="0" smtClean="0">
                <a:solidFill>
                  <a:srgbClr val="000000"/>
                </a:solidFill>
                <a:latin typeface="Calibri" panose="020F0502020204030204" pitchFamily="34" charset="0"/>
              </a:rPr>
              <a:t>on: </a:t>
            </a:r>
            <a:r>
              <a:rPr lang="en-CA" sz="1600" dirty="0">
                <a:solidFill>
                  <a:srgbClr val="000000"/>
                </a:solidFill>
                <a:latin typeface="Calibri" panose="020F0502020204030204" pitchFamily="34" charset="0"/>
              </a:rPr>
              <a:t>what is CM, CM approach, high level view of CM activities and timeline. There are also slides on the value of CM in annexe that may be added if you feel your audience needs to be convinced of such</a:t>
            </a:r>
            <a:r>
              <a:rPr lang="en-CA" sz="1600" dirty="0" smtClean="0">
                <a:solidFill>
                  <a:srgbClr val="000000"/>
                </a:solidFill>
                <a:latin typeface="Calibri" panose="020F0502020204030204" pitchFamily="34" charset="0"/>
              </a:rPr>
              <a:t>.</a:t>
            </a:r>
          </a:p>
          <a:p>
            <a:pPr>
              <a:spcAft>
                <a:spcPts val="0"/>
              </a:spcAft>
            </a:pPr>
            <a:endParaRPr lang="en-CA" sz="1600" dirty="0">
              <a:latin typeface="Times New Roman" panose="02020603050405020304" pitchFamily="18" charset="0"/>
              <a:ea typeface="Times New Roman" panose="02020603050405020304" pitchFamily="18" charset="0"/>
            </a:endParaRPr>
          </a:p>
          <a:p>
            <a:pPr>
              <a:spcAft>
                <a:spcPts val="0"/>
              </a:spcAft>
            </a:pPr>
            <a:r>
              <a:rPr lang="en-CA" sz="1600" dirty="0">
                <a:solidFill>
                  <a:srgbClr val="000000"/>
                </a:solidFill>
                <a:latin typeface="Calibri" panose="020F0502020204030204" pitchFamily="34" charset="0"/>
              </a:rPr>
              <a:t>You may also be seeking funding for your CM program or </a:t>
            </a:r>
            <a:r>
              <a:rPr lang="en-CA" sz="1600" dirty="0" smtClean="0">
                <a:solidFill>
                  <a:srgbClr val="000000"/>
                </a:solidFill>
                <a:latin typeface="Calibri" panose="020F0502020204030204" pitchFamily="34" charset="0"/>
              </a:rPr>
              <a:t>CM resources; therefore, </a:t>
            </a:r>
            <a:r>
              <a:rPr lang="en-CA" sz="1600" dirty="0">
                <a:solidFill>
                  <a:srgbClr val="000000"/>
                </a:solidFill>
                <a:latin typeface="Calibri" panose="020F0502020204030204" pitchFamily="34" charset="0"/>
              </a:rPr>
              <a:t>we have included a slide to that </a:t>
            </a:r>
            <a:r>
              <a:rPr lang="en-CA" sz="1600" dirty="0" smtClean="0">
                <a:solidFill>
                  <a:srgbClr val="000000"/>
                </a:solidFill>
                <a:latin typeface="Calibri" panose="020F0502020204030204" pitchFamily="34" charset="0"/>
              </a:rPr>
              <a:t>effect</a:t>
            </a:r>
            <a:r>
              <a:rPr lang="en-CA" sz="1600" dirty="0">
                <a:solidFill>
                  <a:srgbClr val="000000"/>
                </a:solidFill>
                <a:latin typeface="Calibri" panose="020F0502020204030204" pitchFamily="34" charset="0"/>
              </a:rPr>
              <a:t>. It can be removed if not required</a:t>
            </a:r>
            <a:r>
              <a:rPr lang="en-CA" sz="1600" dirty="0" smtClean="0">
                <a:solidFill>
                  <a:srgbClr val="000000"/>
                </a:solidFill>
                <a:latin typeface="Calibri" panose="020F0502020204030204" pitchFamily="34" charset="0"/>
              </a:rPr>
              <a:t>.</a:t>
            </a:r>
          </a:p>
          <a:p>
            <a:pPr>
              <a:spcAft>
                <a:spcPts val="0"/>
              </a:spcAft>
            </a:pPr>
            <a:endParaRPr lang="fr-CA" sz="1600" dirty="0">
              <a:solidFill>
                <a:srgbClr val="000000"/>
              </a:solidFill>
              <a:latin typeface="Calibri" panose="020F0502020204030204" pitchFamily="34" charset="0"/>
            </a:endParaRPr>
          </a:p>
          <a:p>
            <a:pPr>
              <a:spcAft>
                <a:spcPts val="0"/>
              </a:spcAft>
            </a:pPr>
            <a:r>
              <a:rPr lang="en-CA" sz="1600" dirty="0" smtClean="0">
                <a:solidFill>
                  <a:srgbClr val="000000"/>
                </a:solidFill>
                <a:latin typeface="Calibri" panose="020F0502020204030204" pitchFamily="34" charset="0"/>
              </a:rPr>
              <a:t>This </a:t>
            </a:r>
            <a:r>
              <a:rPr lang="en-CA" sz="1600" dirty="0">
                <a:solidFill>
                  <a:srgbClr val="000000"/>
                </a:solidFill>
                <a:latin typeface="Calibri" panose="020F0502020204030204" pitchFamily="34" charset="0"/>
              </a:rPr>
              <a:t>presentation was created to serve </a:t>
            </a:r>
            <a:r>
              <a:rPr lang="en-CA" sz="1600" dirty="0" smtClean="0">
                <a:solidFill>
                  <a:srgbClr val="000000"/>
                </a:solidFill>
                <a:latin typeface="Calibri" panose="020F0502020204030204" pitchFamily="34" charset="0"/>
              </a:rPr>
              <a:t>two </a:t>
            </a:r>
            <a:r>
              <a:rPr lang="en-CA" sz="1600" dirty="0">
                <a:solidFill>
                  <a:srgbClr val="000000"/>
                </a:solidFill>
                <a:latin typeface="Calibri" panose="020F0502020204030204" pitchFamily="34" charset="0"/>
              </a:rPr>
              <a:t>purposes: if you don't have enough information on your project to customize the presentation, you can use this as a generic presentation as what is included is what can be typically expected in a workplace modernization project.</a:t>
            </a:r>
            <a:endParaRPr lang="fr-CA" sz="1600" dirty="0">
              <a:solidFill>
                <a:srgbClr val="000000"/>
              </a:solidFill>
              <a:latin typeface="Calibri" panose="020F0502020204030204" pitchFamily="34" charset="0"/>
            </a:endParaRPr>
          </a:p>
          <a:p>
            <a:pPr>
              <a:spcAft>
                <a:spcPts val="0"/>
              </a:spcAft>
            </a:pPr>
            <a:endParaRPr lang="en-CA" sz="1600" dirty="0">
              <a:latin typeface="Times New Roman" panose="02020603050405020304" pitchFamily="18" charset="0"/>
              <a:ea typeface="Times New Roman" panose="02020603050405020304" pitchFamily="18" charset="0"/>
            </a:endParaRPr>
          </a:p>
          <a:p>
            <a:pPr>
              <a:spcAft>
                <a:spcPts val="0"/>
              </a:spcAft>
            </a:pPr>
            <a:r>
              <a:rPr lang="en-CA" sz="1600" dirty="0">
                <a:solidFill>
                  <a:srgbClr val="000000"/>
                </a:solidFill>
                <a:latin typeface="Calibri" panose="020F0502020204030204" pitchFamily="34" charset="0"/>
              </a:rPr>
              <a:t>Before using this template and preparing your presentation, we highly recommend you fill out the </a:t>
            </a:r>
            <a:r>
              <a:rPr lang="en-CA" sz="1600" b="1" i="1" dirty="0">
                <a:solidFill>
                  <a:srgbClr val="000000"/>
                </a:solidFill>
                <a:latin typeface="Calibri" panose="020F0502020204030204" pitchFamily="34" charset="0"/>
              </a:rPr>
              <a:t>CM-PM integrated plan </a:t>
            </a:r>
            <a:r>
              <a:rPr lang="en-CA" sz="1600" dirty="0" smtClean="0">
                <a:solidFill>
                  <a:srgbClr val="000000"/>
                </a:solidFill>
                <a:latin typeface="Calibri" panose="020F0502020204030204" pitchFamily="34" charset="0"/>
              </a:rPr>
              <a:t>template. </a:t>
            </a:r>
            <a:r>
              <a:rPr lang="en-CA" sz="1600" dirty="0">
                <a:solidFill>
                  <a:srgbClr val="000000"/>
                </a:solidFill>
                <a:latin typeface="Calibri" panose="020F0502020204030204" pitchFamily="34" charset="0"/>
              </a:rPr>
              <a:t>This tool will help you validate your CM activities and timeline; you can then use that information to populate slides 12 to 17. You can also use your own integrated plan if you already have a template that works for </a:t>
            </a:r>
            <a:r>
              <a:rPr lang="en-CA" sz="1600" dirty="0" smtClean="0">
                <a:solidFill>
                  <a:srgbClr val="000000"/>
                </a:solidFill>
                <a:latin typeface="Calibri" panose="020F0502020204030204" pitchFamily="34" charset="0"/>
              </a:rPr>
              <a:t>you.</a:t>
            </a:r>
            <a:endParaRPr lang="en-CA"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8373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25354"/>
            <a:ext cx="11115674" cy="1422580"/>
          </a:xfrm>
        </p:spPr>
        <p:txBody>
          <a:bodyPr>
            <a:normAutofit/>
          </a:bodyPr>
          <a:lstStyle/>
          <a:p>
            <a:r>
              <a:rPr lang="en-US" dirty="0" smtClean="0">
                <a:solidFill>
                  <a:schemeClr val="accent2"/>
                </a:solidFill>
              </a:rPr>
              <a:t>Next steps</a:t>
            </a:r>
            <a:endParaRPr lang="en-US" dirty="0">
              <a:solidFill>
                <a:schemeClr val="accent2"/>
              </a:solidFill>
            </a:endParaRPr>
          </a:p>
        </p:txBody>
      </p:sp>
      <p:sp>
        <p:nvSpPr>
          <p:cNvPr id="4" name="Content Placeholder 2"/>
          <p:cNvSpPr>
            <a:spLocks/>
          </p:cNvSpPr>
          <p:nvPr/>
        </p:nvSpPr>
        <p:spPr bwMode="auto">
          <a:xfrm>
            <a:off x="508759" y="1865035"/>
            <a:ext cx="9326213" cy="1068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5425" indent="-2254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CA" sz="2400" dirty="0" smtClean="0">
                <a:latin typeface="+mn-lt"/>
              </a:rPr>
              <a:t>Hire change management resource(s)</a:t>
            </a:r>
          </a:p>
          <a:p>
            <a:r>
              <a:rPr lang="en-CA" sz="2400" dirty="0" smtClean="0">
                <a:latin typeface="+mn-lt"/>
              </a:rPr>
              <a:t>Present CM strategy for endorsement </a:t>
            </a:r>
            <a:r>
              <a:rPr lang="en-CA" sz="2400" dirty="0" smtClean="0">
                <a:solidFill>
                  <a:srgbClr val="FF0000"/>
                </a:solidFill>
                <a:latin typeface="+mn-lt"/>
              </a:rPr>
              <a:t>(use CM strategy PPT template)</a:t>
            </a:r>
          </a:p>
        </p:txBody>
      </p:sp>
      <p:pic>
        <p:nvPicPr>
          <p:cNvPr id="7" name="Picture 6" descr="GCworkplace green arrow icon"/>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Tree>
    <p:extLst>
      <p:ext uri="{BB962C8B-B14F-4D97-AF65-F5344CB8AC3E}">
        <p14:creationId xmlns:p14="http://schemas.microsoft.com/office/powerpoint/2010/main" val="337353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2316054"/>
            <a:ext cx="11115674" cy="1422580"/>
          </a:xfrm>
        </p:spPr>
        <p:txBody>
          <a:bodyPr>
            <a:normAutofit/>
          </a:bodyPr>
          <a:lstStyle/>
          <a:p>
            <a:r>
              <a:rPr lang="en-US" dirty="0" smtClean="0">
                <a:solidFill>
                  <a:schemeClr val="accent2"/>
                </a:solidFill>
              </a:rPr>
              <a:t>Questions and comments</a:t>
            </a:r>
            <a:endParaRPr lang="en-US" dirty="0">
              <a:solidFill>
                <a:schemeClr val="accent2"/>
              </a:solidFill>
            </a:endParaRPr>
          </a:p>
        </p:txBody>
      </p:sp>
      <p:pic>
        <p:nvPicPr>
          <p:cNvPr id="7" name="Picture 6" descr="GCworkplace green arrow icon"/>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Tree>
    <p:extLst>
      <p:ext uri="{BB962C8B-B14F-4D97-AF65-F5344CB8AC3E}">
        <p14:creationId xmlns:p14="http://schemas.microsoft.com/office/powerpoint/2010/main" val="217753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25354"/>
            <a:ext cx="11115674" cy="1422580"/>
          </a:xfrm>
        </p:spPr>
        <p:txBody>
          <a:bodyPr>
            <a:normAutofit/>
          </a:bodyPr>
          <a:lstStyle/>
          <a:p>
            <a:r>
              <a:rPr lang="en-US" dirty="0" smtClean="0">
                <a:solidFill>
                  <a:schemeClr val="accent2"/>
                </a:solidFill>
              </a:rPr>
              <a:t>Annexe</a:t>
            </a:r>
            <a:endParaRPr lang="en-US" dirty="0">
              <a:solidFill>
                <a:schemeClr val="accent2"/>
              </a:solidFill>
            </a:endParaRPr>
          </a:p>
        </p:txBody>
      </p:sp>
      <p:sp>
        <p:nvSpPr>
          <p:cNvPr id="4" name="Content Placeholder 2"/>
          <p:cNvSpPr>
            <a:spLocks/>
          </p:cNvSpPr>
          <p:nvPr/>
        </p:nvSpPr>
        <p:spPr bwMode="auto">
          <a:xfrm>
            <a:off x="508759" y="1865035"/>
            <a:ext cx="9326213" cy="1068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5425" indent="-2254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fr-CA" sz="2400" dirty="0" smtClean="0">
                <a:latin typeface="+mn-lt"/>
              </a:rPr>
              <a:t>A case for change management</a:t>
            </a:r>
            <a:endParaRPr lang="en-CA" sz="2400" dirty="0">
              <a:latin typeface="+mn-lt"/>
            </a:endParaRPr>
          </a:p>
        </p:txBody>
      </p:sp>
      <p:pic>
        <p:nvPicPr>
          <p:cNvPr id="7" name="Picture 6" descr="GCworkplace green arrow icon"/>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Tree>
    <p:extLst>
      <p:ext uri="{BB962C8B-B14F-4D97-AF65-F5344CB8AC3E}">
        <p14:creationId xmlns:p14="http://schemas.microsoft.com/office/powerpoint/2010/main" val="677903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508759" y="550861"/>
            <a:ext cx="11006345" cy="835027"/>
          </a:xfrm>
        </p:spPr>
        <p:txBody>
          <a:bodyPr/>
          <a:lstStyle/>
          <a:p>
            <a:r>
              <a:rPr lang="en-US" dirty="0" smtClean="0"/>
              <a:t>Maximizing the benefits of change projects</a:t>
            </a:r>
            <a:endParaRPr lang="en-CA" dirty="0"/>
          </a:p>
        </p:txBody>
      </p:sp>
      <p:grpSp>
        <p:nvGrpSpPr>
          <p:cNvPr id="2" name="Group 1" descr="Benefits of change projects table x = time y = impact"/>
          <p:cNvGrpSpPr/>
          <p:nvPr/>
        </p:nvGrpSpPr>
        <p:grpSpPr>
          <a:xfrm>
            <a:off x="806465" y="1591056"/>
            <a:ext cx="6492204" cy="4540802"/>
            <a:chOff x="1478585" y="1591056"/>
            <a:chExt cx="6492204" cy="4540802"/>
          </a:xfrm>
        </p:grpSpPr>
        <p:sp>
          <p:nvSpPr>
            <p:cNvPr id="6" name="TextBox 5"/>
            <p:cNvSpPr txBox="1"/>
            <p:nvPr/>
          </p:nvSpPr>
          <p:spPr>
            <a:xfrm>
              <a:off x="1572394" y="1822970"/>
              <a:ext cx="933845" cy="369332"/>
            </a:xfrm>
            <a:prstGeom prst="rect">
              <a:avLst/>
            </a:prstGeom>
            <a:noFill/>
          </p:spPr>
          <p:txBody>
            <a:bodyPr wrap="none" rtlCol="0">
              <a:spAutoFit/>
            </a:bodyPr>
            <a:lstStyle/>
            <a:p>
              <a:pPr algn="r"/>
              <a:r>
                <a:rPr lang="en-US" b="1" dirty="0" smtClean="0"/>
                <a:t>Positive</a:t>
              </a:r>
              <a:endParaRPr lang="en-CA" b="1" dirty="0"/>
            </a:p>
          </p:txBody>
        </p:sp>
        <p:sp>
          <p:nvSpPr>
            <p:cNvPr id="7" name="TextBox 6"/>
            <p:cNvSpPr txBox="1"/>
            <p:nvPr/>
          </p:nvSpPr>
          <p:spPr>
            <a:xfrm>
              <a:off x="1478585" y="5380381"/>
              <a:ext cx="1027654" cy="369332"/>
            </a:xfrm>
            <a:prstGeom prst="rect">
              <a:avLst/>
            </a:prstGeom>
            <a:noFill/>
          </p:spPr>
          <p:txBody>
            <a:bodyPr wrap="none" rtlCol="0">
              <a:spAutoFit/>
            </a:bodyPr>
            <a:lstStyle/>
            <a:p>
              <a:pPr algn="r"/>
              <a:r>
                <a:rPr lang="en-US" b="1" dirty="0" smtClean="0"/>
                <a:t>Negative</a:t>
              </a:r>
              <a:endParaRPr lang="en-CA" b="1" dirty="0"/>
            </a:p>
          </p:txBody>
        </p:sp>
        <p:sp>
          <p:nvSpPr>
            <p:cNvPr id="5" name="TextBox 4"/>
            <p:cNvSpPr txBox="1"/>
            <p:nvPr/>
          </p:nvSpPr>
          <p:spPr>
            <a:xfrm>
              <a:off x="4894072" y="5762526"/>
              <a:ext cx="657552" cy="369332"/>
            </a:xfrm>
            <a:prstGeom prst="rect">
              <a:avLst/>
            </a:prstGeom>
            <a:noFill/>
          </p:spPr>
          <p:txBody>
            <a:bodyPr wrap="none" rtlCol="0">
              <a:spAutoFit/>
            </a:bodyPr>
            <a:lstStyle/>
            <a:p>
              <a:r>
                <a:rPr lang="en-US" b="1" dirty="0" smtClean="0"/>
                <a:t>Time</a:t>
              </a:r>
              <a:endParaRPr lang="en-CA" b="1" dirty="0"/>
            </a:p>
          </p:txBody>
        </p:sp>
        <p:sp>
          <p:nvSpPr>
            <p:cNvPr id="4" name="TextBox 3"/>
            <p:cNvSpPr txBox="1"/>
            <p:nvPr/>
          </p:nvSpPr>
          <p:spPr>
            <a:xfrm rot="16200000">
              <a:off x="1871385" y="3532369"/>
              <a:ext cx="846707" cy="369332"/>
            </a:xfrm>
            <a:prstGeom prst="rect">
              <a:avLst/>
            </a:prstGeom>
            <a:noFill/>
          </p:spPr>
          <p:txBody>
            <a:bodyPr wrap="none" rtlCol="0">
              <a:spAutoFit/>
            </a:bodyPr>
            <a:lstStyle/>
            <a:p>
              <a:r>
                <a:rPr lang="en-US" b="1" dirty="0" smtClean="0"/>
                <a:t>Impact</a:t>
              </a:r>
              <a:endParaRPr lang="en-CA" b="1" dirty="0"/>
            </a:p>
          </p:txBody>
        </p:sp>
        <p:sp>
          <p:nvSpPr>
            <p:cNvPr id="3" name="Left-Up Arrow 2"/>
            <p:cNvSpPr/>
            <p:nvPr/>
          </p:nvSpPr>
          <p:spPr>
            <a:xfrm rot="5400000">
              <a:off x="3080139" y="952365"/>
              <a:ext cx="4251960" cy="5529341"/>
            </a:xfrm>
            <a:prstGeom prst="leftUpArrow">
              <a:avLst>
                <a:gd name="adj1" fmla="val 1201"/>
                <a:gd name="adj2" fmla="val 3261"/>
                <a:gd name="adj3" fmla="val 57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cxnSp>
          <p:nvCxnSpPr>
            <p:cNvPr id="9" name="Straight Connector 8"/>
            <p:cNvCxnSpPr/>
            <p:nvPr/>
          </p:nvCxnSpPr>
          <p:spPr>
            <a:xfrm>
              <a:off x="2633472" y="3717035"/>
              <a:ext cx="5214148"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2790508" y="2723267"/>
              <a:ext cx="5180281" cy="2265122"/>
            </a:xfrm>
            <a:custGeom>
              <a:avLst/>
              <a:gdLst>
                <a:gd name="connsiteX0" fmla="*/ 0 w 5157216"/>
                <a:gd name="connsiteY0" fmla="*/ 1005840 h 2344238"/>
                <a:gd name="connsiteX1" fmla="*/ 347472 w 5157216"/>
                <a:gd name="connsiteY1" fmla="*/ 996696 h 2344238"/>
                <a:gd name="connsiteX2" fmla="*/ 896112 w 5157216"/>
                <a:gd name="connsiteY2" fmla="*/ 1600200 h 2344238"/>
                <a:gd name="connsiteX3" fmla="*/ 2093976 w 5157216"/>
                <a:gd name="connsiteY3" fmla="*/ 2322576 h 2344238"/>
                <a:gd name="connsiteX4" fmla="*/ 4599432 w 5157216"/>
                <a:gd name="connsiteY4" fmla="*/ 713232 h 2344238"/>
                <a:gd name="connsiteX5" fmla="*/ 5157216 w 5157216"/>
                <a:gd name="connsiteY5" fmla="*/ 0 h 2344238"/>
                <a:gd name="connsiteX0" fmla="*/ 0 w 5157216"/>
                <a:gd name="connsiteY0" fmla="*/ 1005840 h 2345529"/>
                <a:gd name="connsiteX1" fmla="*/ 347472 w 5157216"/>
                <a:gd name="connsiteY1" fmla="*/ 996696 h 2345529"/>
                <a:gd name="connsiteX2" fmla="*/ 877824 w 5157216"/>
                <a:gd name="connsiteY2" fmla="*/ 1618488 h 2345529"/>
                <a:gd name="connsiteX3" fmla="*/ 2093976 w 5157216"/>
                <a:gd name="connsiteY3" fmla="*/ 2322576 h 2345529"/>
                <a:gd name="connsiteX4" fmla="*/ 4599432 w 5157216"/>
                <a:gd name="connsiteY4" fmla="*/ 713232 h 2345529"/>
                <a:gd name="connsiteX5" fmla="*/ 5157216 w 5157216"/>
                <a:gd name="connsiteY5" fmla="*/ 0 h 2345529"/>
                <a:gd name="connsiteX0" fmla="*/ 0 w 5157216"/>
                <a:gd name="connsiteY0" fmla="*/ 1005840 h 2399071"/>
                <a:gd name="connsiteX1" fmla="*/ 347472 w 5157216"/>
                <a:gd name="connsiteY1" fmla="*/ 996696 h 2399071"/>
                <a:gd name="connsiteX2" fmla="*/ 877824 w 5157216"/>
                <a:gd name="connsiteY2" fmla="*/ 1618488 h 2399071"/>
                <a:gd name="connsiteX3" fmla="*/ 2249424 w 5157216"/>
                <a:gd name="connsiteY3" fmla="*/ 2377440 h 2399071"/>
                <a:gd name="connsiteX4" fmla="*/ 4599432 w 5157216"/>
                <a:gd name="connsiteY4" fmla="*/ 713232 h 2399071"/>
                <a:gd name="connsiteX5" fmla="*/ 5157216 w 5157216"/>
                <a:gd name="connsiteY5" fmla="*/ 0 h 2399071"/>
                <a:gd name="connsiteX0" fmla="*/ 0 w 5157216"/>
                <a:gd name="connsiteY0" fmla="*/ 1005840 h 2388525"/>
                <a:gd name="connsiteX1" fmla="*/ 347472 w 5157216"/>
                <a:gd name="connsiteY1" fmla="*/ 996696 h 2388525"/>
                <a:gd name="connsiteX2" fmla="*/ 877824 w 5157216"/>
                <a:gd name="connsiteY2" fmla="*/ 1618488 h 2388525"/>
                <a:gd name="connsiteX3" fmla="*/ 2249424 w 5157216"/>
                <a:gd name="connsiteY3" fmla="*/ 2377440 h 2388525"/>
                <a:gd name="connsiteX4" fmla="*/ 4553712 w 5157216"/>
                <a:gd name="connsiteY4" fmla="*/ 1005840 h 2388525"/>
                <a:gd name="connsiteX5" fmla="*/ 5157216 w 5157216"/>
                <a:gd name="connsiteY5" fmla="*/ 0 h 2388525"/>
                <a:gd name="connsiteX0" fmla="*/ 0 w 5157216"/>
                <a:gd name="connsiteY0" fmla="*/ 1005840 h 2390938"/>
                <a:gd name="connsiteX1" fmla="*/ 347472 w 5157216"/>
                <a:gd name="connsiteY1" fmla="*/ 996696 h 2390938"/>
                <a:gd name="connsiteX2" fmla="*/ 961907 w 5157216"/>
                <a:gd name="connsiteY2" fmla="*/ 1665784 h 2390938"/>
                <a:gd name="connsiteX3" fmla="*/ 2249424 w 5157216"/>
                <a:gd name="connsiteY3" fmla="*/ 2377440 h 2390938"/>
                <a:gd name="connsiteX4" fmla="*/ 4553712 w 5157216"/>
                <a:gd name="connsiteY4" fmla="*/ 1005840 h 2390938"/>
                <a:gd name="connsiteX5" fmla="*/ 5157216 w 5157216"/>
                <a:gd name="connsiteY5" fmla="*/ 0 h 2390938"/>
                <a:gd name="connsiteX0" fmla="*/ 0 w 5157216"/>
                <a:gd name="connsiteY0" fmla="*/ 1005840 h 2390938"/>
                <a:gd name="connsiteX1" fmla="*/ 347472 w 5157216"/>
                <a:gd name="connsiteY1" fmla="*/ 996696 h 2390938"/>
                <a:gd name="connsiteX2" fmla="*/ 961907 w 5157216"/>
                <a:gd name="connsiteY2" fmla="*/ 1665784 h 2390938"/>
                <a:gd name="connsiteX3" fmla="*/ 2496417 w 5157216"/>
                <a:gd name="connsiteY3" fmla="*/ 2377440 h 2390938"/>
                <a:gd name="connsiteX4" fmla="*/ 4553712 w 5157216"/>
                <a:gd name="connsiteY4" fmla="*/ 1005840 h 2390938"/>
                <a:gd name="connsiteX5" fmla="*/ 5157216 w 5157216"/>
                <a:gd name="connsiteY5" fmla="*/ 0 h 2390938"/>
                <a:gd name="connsiteX0" fmla="*/ 0 w 5157216"/>
                <a:gd name="connsiteY0" fmla="*/ 1005840 h 2389844"/>
                <a:gd name="connsiteX1" fmla="*/ 347472 w 5157216"/>
                <a:gd name="connsiteY1" fmla="*/ 996696 h 2389844"/>
                <a:gd name="connsiteX2" fmla="*/ 671716 w 5157216"/>
                <a:gd name="connsiteY2" fmla="*/ 1366134 h 2389844"/>
                <a:gd name="connsiteX3" fmla="*/ 961907 w 5157216"/>
                <a:gd name="connsiteY3" fmla="*/ 1665784 h 2389844"/>
                <a:gd name="connsiteX4" fmla="*/ 2496417 w 5157216"/>
                <a:gd name="connsiteY4" fmla="*/ 2377440 h 2389844"/>
                <a:gd name="connsiteX5" fmla="*/ 4553712 w 5157216"/>
                <a:gd name="connsiteY5" fmla="*/ 1005840 h 2389844"/>
                <a:gd name="connsiteX6" fmla="*/ 5157216 w 5157216"/>
                <a:gd name="connsiteY6" fmla="*/ 0 h 2389844"/>
                <a:gd name="connsiteX0" fmla="*/ 0 w 5157216"/>
                <a:gd name="connsiteY0" fmla="*/ 1005840 h 2404466"/>
                <a:gd name="connsiteX1" fmla="*/ 347472 w 5157216"/>
                <a:gd name="connsiteY1" fmla="*/ 996696 h 2404466"/>
                <a:gd name="connsiteX2" fmla="*/ 671716 w 5157216"/>
                <a:gd name="connsiteY2" fmla="*/ 1366134 h 2404466"/>
                <a:gd name="connsiteX3" fmla="*/ 1282473 w 5157216"/>
                <a:gd name="connsiteY3" fmla="*/ 1875991 h 2404466"/>
                <a:gd name="connsiteX4" fmla="*/ 2496417 w 5157216"/>
                <a:gd name="connsiteY4" fmla="*/ 2377440 h 2404466"/>
                <a:gd name="connsiteX5" fmla="*/ 4553712 w 5157216"/>
                <a:gd name="connsiteY5" fmla="*/ 1005840 h 2404466"/>
                <a:gd name="connsiteX6" fmla="*/ 5157216 w 5157216"/>
                <a:gd name="connsiteY6" fmla="*/ 0 h 2404466"/>
                <a:gd name="connsiteX0" fmla="*/ 0 w 5157216"/>
                <a:gd name="connsiteY0" fmla="*/ 1005840 h 2405166"/>
                <a:gd name="connsiteX1" fmla="*/ 347472 w 5157216"/>
                <a:gd name="connsiteY1" fmla="*/ 996696 h 2405166"/>
                <a:gd name="connsiteX2" fmla="*/ 671716 w 5157216"/>
                <a:gd name="connsiteY2" fmla="*/ 1366134 h 2405166"/>
                <a:gd name="connsiteX3" fmla="*/ 1282473 w 5157216"/>
                <a:gd name="connsiteY3" fmla="*/ 1875991 h 2405166"/>
                <a:gd name="connsiteX4" fmla="*/ 2496417 w 5157216"/>
                <a:gd name="connsiteY4" fmla="*/ 2377440 h 2405166"/>
                <a:gd name="connsiteX5" fmla="*/ 4553712 w 5157216"/>
                <a:gd name="connsiteY5" fmla="*/ 1005840 h 2405166"/>
                <a:gd name="connsiteX6" fmla="*/ 5157216 w 5157216"/>
                <a:gd name="connsiteY6" fmla="*/ 0 h 2405166"/>
                <a:gd name="connsiteX0" fmla="*/ 0 w 5157216"/>
                <a:gd name="connsiteY0" fmla="*/ 1005840 h 2405166"/>
                <a:gd name="connsiteX1" fmla="*/ 347472 w 5157216"/>
                <a:gd name="connsiteY1" fmla="*/ 996696 h 2405166"/>
                <a:gd name="connsiteX2" fmla="*/ 671716 w 5157216"/>
                <a:gd name="connsiteY2" fmla="*/ 1366134 h 2405166"/>
                <a:gd name="connsiteX3" fmla="*/ 1282473 w 5157216"/>
                <a:gd name="connsiteY3" fmla="*/ 1875991 h 2405166"/>
                <a:gd name="connsiteX4" fmla="*/ 2496417 w 5157216"/>
                <a:gd name="connsiteY4" fmla="*/ 2377440 h 2405166"/>
                <a:gd name="connsiteX5" fmla="*/ 4553712 w 5157216"/>
                <a:gd name="connsiteY5" fmla="*/ 1005840 h 2405166"/>
                <a:gd name="connsiteX6" fmla="*/ 5157216 w 5157216"/>
                <a:gd name="connsiteY6" fmla="*/ 0 h 2405166"/>
                <a:gd name="connsiteX0" fmla="*/ 0 w 5157216"/>
                <a:gd name="connsiteY0" fmla="*/ 1005840 h 2405166"/>
                <a:gd name="connsiteX1" fmla="*/ 347472 w 5157216"/>
                <a:gd name="connsiteY1" fmla="*/ 996696 h 2405166"/>
                <a:gd name="connsiteX2" fmla="*/ 671716 w 5157216"/>
                <a:gd name="connsiteY2" fmla="*/ 1366134 h 2405166"/>
                <a:gd name="connsiteX3" fmla="*/ 1282473 w 5157216"/>
                <a:gd name="connsiteY3" fmla="*/ 1875991 h 2405166"/>
                <a:gd name="connsiteX4" fmla="*/ 2496417 w 5157216"/>
                <a:gd name="connsiteY4" fmla="*/ 2377440 h 2405166"/>
                <a:gd name="connsiteX5" fmla="*/ 4553712 w 5157216"/>
                <a:gd name="connsiteY5" fmla="*/ 1005840 h 2405166"/>
                <a:gd name="connsiteX6" fmla="*/ 5157216 w 5157216"/>
                <a:gd name="connsiteY6" fmla="*/ 0 h 2405166"/>
                <a:gd name="connsiteX0" fmla="*/ 0 w 5157216"/>
                <a:gd name="connsiteY0" fmla="*/ 1005840 h 2407481"/>
                <a:gd name="connsiteX1" fmla="*/ 347472 w 5157216"/>
                <a:gd name="connsiteY1" fmla="*/ 996696 h 2407481"/>
                <a:gd name="connsiteX2" fmla="*/ 671716 w 5157216"/>
                <a:gd name="connsiteY2" fmla="*/ 1366134 h 2407481"/>
                <a:gd name="connsiteX3" fmla="*/ 1282473 w 5157216"/>
                <a:gd name="connsiteY3" fmla="*/ 1875991 h 2407481"/>
                <a:gd name="connsiteX4" fmla="*/ 2496417 w 5157216"/>
                <a:gd name="connsiteY4" fmla="*/ 2377440 h 2407481"/>
                <a:gd name="connsiteX5" fmla="*/ 4553712 w 5157216"/>
                <a:gd name="connsiteY5" fmla="*/ 1005840 h 2407481"/>
                <a:gd name="connsiteX6" fmla="*/ 5157216 w 5157216"/>
                <a:gd name="connsiteY6" fmla="*/ 0 h 2407481"/>
                <a:gd name="connsiteX0" fmla="*/ 0 w 5157216"/>
                <a:gd name="connsiteY0" fmla="*/ 1005840 h 2404428"/>
                <a:gd name="connsiteX1" fmla="*/ 347472 w 5157216"/>
                <a:gd name="connsiteY1" fmla="*/ 996696 h 2404428"/>
                <a:gd name="connsiteX2" fmla="*/ 719013 w 5157216"/>
                <a:gd name="connsiteY2" fmla="*/ 1371389 h 2404428"/>
                <a:gd name="connsiteX3" fmla="*/ 1282473 w 5157216"/>
                <a:gd name="connsiteY3" fmla="*/ 1875991 h 2404428"/>
                <a:gd name="connsiteX4" fmla="*/ 2496417 w 5157216"/>
                <a:gd name="connsiteY4" fmla="*/ 2377440 h 2404428"/>
                <a:gd name="connsiteX5" fmla="*/ 4553712 w 5157216"/>
                <a:gd name="connsiteY5" fmla="*/ 1005840 h 2404428"/>
                <a:gd name="connsiteX6" fmla="*/ 5157216 w 5157216"/>
                <a:gd name="connsiteY6" fmla="*/ 0 h 2404428"/>
                <a:gd name="connsiteX0" fmla="*/ 0 w 5157216"/>
                <a:gd name="connsiteY0" fmla="*/ 1005840 h 2404428"/>
                <a:gd name="connsiteX1" fmla="*/ 347472 w 5157216"/>
                <a:gd name="connsiteY1" fmla="*/ 996696 h 2404428"/>
                <a:gd name="connsiteX2" fmla="*/ 719013 w 5157216"/>
                <a:gd name="connsiteY2" fmla="*/ 1371389 h 2404428"/>
                <a:gd name="connsiteX3" fmla="*/ 1282473 w 5157216"/>
                <a:gd name="connsiteY3" fmla="*/ 1875991 h 2404428"/>
                <a:gd name="connsiteX4" fmla="*/ 2496417 w 5157216"/>
                <a:gd name="connsiteY4" fmla="*/ 2377440 h 2404428"/>
                <a:gd name="connsiteX5" fmla="*/ 4553712 w 5157216"/>
                <a:gd name="connsiteY5" fmla="*/ 1005840 h 2404428"/>
                <a:gd name="connsiteX6" fmla="*/ 5157216 w 5157216"/>
                <a:gd name="connsiteY6" fmla="*/ 0 h 2404428"/>
                <a:gd name="connsiteX0" fmla="*/ 0 w 5157216"/>
                <a:gd name="connsiteY0" fmla="*/ 1005840 h 2402979"/>
                <a:gd name="connsiteX1" fmla="*/ 347472 w 5157216"/>
                <a:gd name="connsiteY1" fmla="*/ 996696 h 2402979"/>
                <a:gd name="connsiteX2" fmla="*/ 719013 w 5157216"/>
                <a:gd name="connsiteY2" fmla="*/ 1371389 h 2402979"/>
                <a:gd name="connsiteX3" fmla="*/ 1292983 w 5157216"/>
                <a:gd name="connsiteY3" fmla="*/ 1860226 h 2402979"/>
                <a:gd name="connsiteX4" fmla="*/ 2496417 w 5157216"/>
                <a:gd name="connsiteY4" fmla="*/ 2377440 h 2402979"/>
                <a:gd name="connsiteX5" fmla="*/ 4553712 w 5157216"/>
                <a:gd name="connsiteY5" fmla="*/ 1005840 h 2402979"/>
                <a:gd name="connsiteX6" fmla="*/ 5157216 w 5157216"/>
                <a:gd name="connsiteY6" fmla="*/ 0 h 2402979"/>
                <a:gd name="connsiteX0" fmla="*/ 0 w 5157216"/>
                <a:gd name="connsiteY0" fmla="*/ 1005840 h 2402979"/>
                <a:gd name="connsiteX1" fmla="*/ 347472 w 5157216"/>
                <a:gd name="connsiteY1" fmla="*/ 996696 h 2402979"/>
                <a:gd name="connsiteX2" fmla="*/ 719013 w 5157216"/>
                <a:gd name="connsiteY2" fmla="*/ 1371389 h 2402979"/>
                <a:gd name="connsiteX3" fmla="*/ 1292983 w 5157216"/>
                <a:gd name="connsiteY3" fmla="*/ 1860226 h 2402979"/>
                <a:gd name="connsiteX4" fmla="*/ 2496417 w 5157216"/>
                <a:gd name="connsiteY4" fmla="*/ 2377440 h 2402979"/>
                <a:gd name="connsiteX5" fmla="*/ 4553712 w 5157216"/>
                <a:gd name="connsiteY5" fmla="*/ 1005840 h 2402979"/>
                <a:gd name="connsiteX6" fmla="*/ 5157216 w 5157216"/>
                <a:gd name="connsiteY6" fmla="*/ 0 h 2402979"/>
                <a:gd name="connsiteX0" fmla="*/ 0 w 5157216"/>
                <a:gd name="connsiteY0" fmla="*/ 1005840 h 2403966"/>
                <a:gd name="connsiteX1" fmla="*/ 347472 w 5157216"/>
                <a:gd name="connsiteY1" fmla="*/ 996696 h 2403966"/>
                <a:gd name="connsiteX2" fmla="*/ 608654 w 5157216"/>
                <a:gd name="connsiteY2" fmla="*/ 1229499 h 2403966"/>
                <a:gd name="connsiteX3" fmla="*/ 1292983 w 5157216"/>
                <a:gd name="connsiteY3" fmla="*/ 1860226 h 2403966"/>
                <a:gd name="connsiteX4" fmla="*/ 2496417 w 5157216"/>
                <a:gd name="connsiteY4" fmla="*/ 2377440 h 2403966"/>
                <a:gd name="connsiteX5" fmla="*/ 4553712 w 5157216"/>
                <a:gd name="connsiteY5" fmla="*/ 1005840 h 2403966"/>
                <a:gd name="connsiteX6" fmla="*/ 5157216 w 5157216"/>
                <a:gd name="connsiteY6" fmla="*/ 0 h 2403966"/>
                <a:gd name="connsiteX0" fmla="*/ 0 w 5157216"/>
                <a:gd name="connsiteY0" fmla="*/ 1005840 h 2420237"/>
                <a:gd name="connsiteX1" fmla="*/ 347472 w 5157216"/>
                <a:gd name="connsiteY1" fmla="*/ 996696 h 2420237"/>
                <a:gd name="connsiteX2" fmla="*/ 608654 w 5157216"/>
                <a:gd name="connsiteY2" fmla="*/ 1229499 h 2420237"/>
                <a:gd name="connsiteX3" fmla="*/ 1292983 w 5157216"/>
                <a:gd name="connsiteY3" fmla="*/ 1860226 h 2420237"/>
                <a:gd name="connsiteX4" fmla="*/ 1528309 w 5157216"/>
                <a:gd name="connsiteY4" fmla="*/ 2054561 h 2420237"/>
                <a:gd name="connsiteX5" fmla="*/ 2496417 w 5157216"/>
                <a:gd name="connsiteY5" fmla="*/ 2377440 h 2420237"/>
                <a:gd name="connsiteX6" fmla="*/ 4553712 w 5157216"/>
                <a:gd name="connsiteY6" fmla="*/ 1005840 h 2420237"/>
                <a:gd name="connsiteX7" fmla="*/ 5157216 w 5157216"/>
                <a:gd name="connsiteY7" fmla="*/ 0 h 2420237"/>
                <a:gd name="connsiteX0" fmla="*/ 0 w 5157216"/>
                <a:gd name="connsiteY0" fmla="*/ 1005840 h 2420237"/>
                <a:gd name="connsiteX1" fmla="*/ 347472 w 5157216"/>
                <a:gd name="connsiteY1" fmla="*/ 996696 h 2420237"/>
                <a:gd name="connsiteX2" fmla="*/ 608654 w 5157216"/>
                <a:gd name="connsiteY2" fmla="*/ 1229499 h 2420237"/>
                <a:gd name="connsiteX3" fmla="*/ 1292983 w 5157216"/>
                <a:gd name="connsiteY3" fmla="*/ 1860226 h 2420237"/>
                <a:gd name="connsiteX4" fmla="*/ 1528309 w 5157216"/>
                <a:gd name="connsiteY4" fmla="*/ 2054561 h 2420237"/>
                <a:gd name="connsiteX5" fmla="*/ 2496417 w 5157216"/>
                <a:gd name="connsiteY5" fmla="*/ 2377440 h 2420237"/>
                <a:gd name="connsiteX6" fmla="*/ 4553712 w 5157216"/>
                <a:gd name="connsiteY6" fmla="*/ 1005840 h 2420237"/>
                <a:gd name="connsiteX7" fmla="*/ 5157216 w 5157216"/>
                <a:gd name="connsiteY7" fmla="*/ 0 h 2420237"/>
                <a:gd name="connsiteX0" fmla="*/ 0 w 5157216"/>
                <a:gd name="connsiteY0" fmla="*/ 1005840 h 2421425"/>
                <a:gd name="connsiteX1" fmla="*/ 347472 w 5157216"/>
                <a:gd name="connsiteY1" fmla="*/ 996696 h 2421425"/>
                <a:gd name="connsiteX2" fmla="*/ 608654 w 5157216"/>
                <a:gd name="connsiteY2" fmla="*/ 1229499 h 2421425"/>
                <a:gd name="connsiteX3" fmla="*/ 1292983 w 5157216"/>
                <a:gd name="connsiteY3" fmla="*/ 1860226 h 2421425"/>
                <a:gd name="connsiteX4" fmla="*/ 1528309 w 5157216"/>
                <a:gd name="connsiteY4" fmla="*/ 2054561 h 2421425"/>
                <a:gd name="connsiteX5" fmla="*/ 2496417 w 5157216"/>
                <a:gd name="connsiteY5" fmla="*/ 2377440 h 2421425"/>
                <a:gd name="connsiteX6" fmla="*/ 4553712 w 5157216"/>
                <a:gd name="connsiteY6" fmla="*/ 1005840 h 2421425"/>
                <a:gd name="connsiteX7" fmla="*/ 5157216 w 5157216"/>
                <a:gd name="connsiteY7" fmla="*/ 0 h 2421425"/>
                <a:gd name="connsiteX0" fmla="*/ 0 w 5157216"/>
                <a:gd name="connsiteY0" fmla="*/ 1005840 h 2422792"/>
                <a:gd name="connsiteX1" fmla="*/ 347472 w 5157216"/>
                <a:gd name="connsiteY1" fmla="*/ 996696 h 2422792"/>
                <a:gd name="connsiteX2" fmla="*/ 608654 w 5157216"/>
                <a:gd name="connsiteY2" fmla="*/ 1229499 h 2422792"/>
                <a:gd name="connsiteX3" fmla="*/ 1292983 w 5157216"/>
                <a:gd name="connsiteY3" fmla="*/ 1860226 h 2422792"/>
                <a:gd name="connsiteX4" fmla="*/ 1528309 w 5157216"/>
                <a:gd name="connsiteY4" fmla="*/ 2054561 h 2422792"/>
                <a:gd name="connsiteX5" fmla="*/ 2496417 w 5157216"/>
                <a:gd name="connsiteY5" fmla="*/ 2377440 h 2422792"/>
                <a:gd name="connsiteX6" fmla="*/ 4553712 w 5157216"/>
                <a:gd name="connsiteY6" fmla="*/ 1005840 h 2422792"/>
                <a:gd name="connsiteX7" fmla="*/ 5157216 w 5157216"/>
                <a:gd name="connsiteY7" fmla="*/ 0 h 2422792"/>
                <a:gd name="connsiteX0" fmla="*/ 0 w 5157216"/>
                <a:gd name="connsiteY0" fmla="*/ 1005840 h 2459658"/>
                <a:gd name="connsiteX1" fmla="*/ 347472 w 5157216"/>
                <a:gd name="connsiteY1" fmla="*/ 996696 h 2459658"/>
                <a:gd name="connsiteX2" fmla="*/ 608654 w 5157216"/>
                <a:gd name="connsiteY2" fmla="*/ 1229499 h 2459658"/>
                <a:gd name="connsiteX3" fmla="*/ 1292983 w 5157216"/>
                <a:gd name="connsiteY3" fmla="*/ 1860226 h 2459658"/>
                <a:gd name="connsiteX4" fmla="*/ 1528309 w 5157216"/>
                <a:gd name="connsiteY4" fmla="*/ 2054561 h 2459658"/>
                <a:gd name="connsiteX5" fmla="*/ 2548969 w 5157216"/>
                <a:gd name="connsiteY5" fmla="*/ 2419482 h 2459658"/>
                <a:gd name="connsiteX6" fmla="*/ 4553712 w 5157216"/>
                <a:gd name="connsiteY6" fmla="*/ 1005840 h 2459658"/>
                <a:gd name="connsiteX7" fmla="*/ 5157216 w 5157216"/>
                <a:gd name="connsiteY7" fmla="*/ 0 h 2459658"/>
                <a:gd name="connsiteX0" fmla="*/ 0 w 5157216"/>
                <a:gd name="connsiteY0" fmla="*/ 1005840 h 2471743"/>
                <a:gd name="connsiteX1" fmla="*/ 347472 w 5157216"/>
                <a:gd name="connsiteY1" fmla="*/ 996696 h 2471743"/>
                <a:gd name="connsiteX2" fmla="*/ 608654 w 5157216"/>
                <a:gd name="connsiteY2" fmla="*/ 1229499 h 2471743"/>
                <a:gd name="connsiteX3" fmla="*/ 1292983 w 5157216"/>
                <a:gd name="connsiteY3" fmla="*/ 1860226 h 2471743"/>
                <a:gd name="connsiteX4" fmla="*/ 1670199 w 5157216"/>
                <a:gd name="connsiteY4" fmla="*/ 2138643 h 2471743"/>
                <a:gd name="connsiteX5" fmla="*/ 2548969 w 5157216"/>
                <a:gd name="connsiteY5" fmla="*/ 2419482 h 2471743"/>
                <a:gd name="connsiteX6" fmla="*/ 4553712 w 5157216"/>
                <a:gd name="connsiteY6" fmla="*/ 1005840 h 2471743"/>
                <a:gd name="connsiteX7" fmla="*/ 5157216 w 5157216"/>
                <a:gd name="connsiteY7" fmla="*/ 0 h 2471743"/>
                <a:gd name="connsiteX0" fmla="*/ 0 w 5157216"/>
                <a:gd name="connsiteY0" fmla="*/ 1005840 h 2475349"/>
                <a:gd name="connsiteX1" fmla="*/ 347472 w 5157216"/>
                <a:gd name="connsiteY1" fmla="*/ 996696 h 2475349"/>
                <a:gd name="connsiteX2" fmla="*/ 608654 w 5157216"/>
                <a:gd name="connsiteY2" fmla="*/ 1229499 h 2475349"/>
                <a:gd name="connsiteX3" fmla="*/ 1292983 w 5157216"/>
                <a:gd name="connsiteY3" fmla="*/ 1860226 h 2475349"/>
                <a:gd name="connsiteX4" fmla="*/ 1670199 w 5157216"/>
                <a:gd name="connsiteY4" fmla="*/ 2138643 h 2475349"/>
                <a:gd name="connsiteX5" fmla="*/ 2548969 w 5157216"/>
                <a:gd name="connsiteY5" fmla="*/ 2419482 h 2475349"/>
                <a:gd name="connsiteX6" fmla="*/ 4553712 w 5157216"/>
                <a:gd name="connsiteY6" fmla="*/ 1005840 h 2475349"/>
                <a:gd name="connsiteX7" fmla="*/ 5157216 w 5157216"/>
                <a:gd name="connsiteY7" fmla="*/ 0 h 2475349"/>
                <a:gd name="connsiteX0" fmla="*/ 0 w 5157216"/>
                <a:gd name="connsiteY0" fmla="*/ 1005840 h 2478235"/>
                <a:gd name="connsiteX1" fmla="*/ 347472 w 5157216"/>
                <a:gd name="connsiteY1" fmla="*/ 996696 h 2478235"/>
                <a:gd name="connsiteX2" fmla="*/ 608654 w 5157216"/>
                <a:gd name="connsiteY2" fmla="*/ 1229499 h 2478235"/>
                <a:gd name="connsiteX3" fmla="*/ 1292983 w 5157216"/>
                <a:gd name="connsiteY3" fmla="*/ 1860226 h 2478235"/>
                <a:gd name="connsiteX4" fmla="*/ 1664944 w 5157216"/>
                <a:gd name="connsiteY4" fmla="*/ 2154408 h 2478235"/>
                <a:gd name="connsiteX5" fmla="*/ 2548969 w 5157216"/>
                <a:gd name="connsiteY5" fmla="*/ 2419482 h 2478235"/>
                <a:gd name="connsiteX6" fmla="*/ 4553712 w 5157216"/>
                <a:gd name="connsiteY6" fmla="*/ 1005840 h 2478235"/>
                <a:gd name="connsiteX7" fmla="*/ 5157216 w 5157216"/>
                <a:gd name="connsiteY7" fmla="*/ 0 h 2478235"/>
                <a:gd name="connsiteX0" fmla="*/ 0 w 5157216"/>
                <a:gd name="connsiteY0" fmla="*/ 1005840 h 2441145"/>
                <a:gd name="connsiteX1" fmla="*/ 347472 w 5157216"/>
                <a:gd name="connsiteY1" fmla="*/ 996696 h 2441145"/>
                <a:gd name="connsiteX2" fmla="*/ 608654 w 5157216"/>
                <a:gd name="connsiteY2" fmla="*/ 1229499 h 2441145"/>
                <a:gd name="connsiteX3" fmla="*/ 1292983 w 5157216"/>
                <a:gd name="connsiteY3" fmla="*/ 1860226 h 2441145"/>
                <a:gd name="connsiteX4" fmla="*/ 1664944 w 5157216"/>
                <a:gd name="connsiteY4" fmla="*/ 2154408 h 2441145"/>
                <a:gd name="connsiteX5" fmla="*/ 2633051 w 5157216"/>
                <a:gd name="connsiteY5" fmla="*/ 2382695 h 2441145"/>
                <a:gd name="connsiteX6" fmla="*/ 4553712 w 5157216"/>
                <a:gd name="connsiteY6" fmla="*/ 1005840 h 2441145"/>
                <a:gd name="connsiteX7" fmla="*/ 5157216 w 5157216"/>
                <a:gd name="connsiteY7" fmla="*/ 0 h 2441145"/>
                <a:gd name="connsiteX0" fmla="*/ 0 w 5157216"/>
                <a:gd name="connsiteY0" fmla="*/ 1005840 h 2432924"/>
                <a:gd name="connsiteX1" fmla="*/ 347472 w 5157216"/>
                <a:gd name="connsiteY1" fmla="*/ 996696 h 2432924"/>
                <a:gd name="connsiteX2" fmla="*/ 608654 w 5157216"/>
                <a:gd name="connsiteY2" fmla="*/ 1229499 h 2432924"/>
                <a:gd name="connsiteX3" fmla="*/ 1292983 w 5157216"/>
                <a:gd name="connsiteY3" fmla="*/ 1860226 h 2432924"/>
                <a:gd name="connsiteX4" fmla="*/ 1607137 w 5157216"/>
                <a:gd name="connsiteY4" fmla="*/ 2107112 h 2432924"/>
                <a:gd name="connsiteX5" fmla="*/ 2633051 w 5157216"/>
                <a:gd name="connsiteY5" fmla="*/ 2382695 h 2432924"/>
                <a:gd name="connsiteX6" fmla="*/ 4553712 w 5157216"/>
                <a:gd name="connsiteY6" fmla="*/ 1005840 h 2432924"/>
                <a:gd name="connsiteX7" fmla="*/ 5157216 w 5157216"/>
                <a:gd name="connsiteY7" fmla="*/ 0 h 2432924"/>
                <a:gd name="connsiteX0" fmla="*/ 0 w 5157216"/>
                <a:gd name="connsiteY0" fmla="*/ 1005840 h 2456686"/>
                <a:gd name="connsiteX1" fmla="*/ 347472 w 5157216"/>
                <a:gd name="connsiteY1" fmla="*/ 996696 h 2456686"/>
                <a:gd name="connsiteX2" fmla="*/ 608654 w 5157216"/>
                <a:gd name="connsiteY2" fmla="*/ 1229499 h 2456686"/>
                <a:gd name="connsiteX3" fmla="*/ 1292983 w 5157216"/>
                <a:gd name="connsiteY3" fmla="*/ 1860226 h 2456686"/>
                <a:gd name="connsiteX4" fmla="*/ 1607137 w 5157216"/>
                <a:gd name="connsiteY4" fmla="*/ 2107112 h 2456686"/>
                <a:gd name="connsiteX5" fmla="*/ 2633051 w 5157216"/>
                <a:gd name="connsiteY5" fmla="*/ 2382695 h 2456686"/>
                <a:gd name="connsiteX6" fmla="*/ 4553712 w 5157216"/>
                <a:gd name="connsiteY6" fmla="*/ 1005840 h 2456686"/>
                <a:gd name="connsiteX7" fmla="*/ 5157216 w 5157216"/>
                <a:gd name="connsiteY7" fmla="*/ 0 h 2456686"/>
                <a:gd name="connsiteX0" fmla="*/ 0 w 5157216"/>
                <a:gd name="connsiteY0" fmla="*/ 1005840 h 2472166"/>
                <a:gd name="connsiteX1" fmla="*/ 347472 w 5157216"/>
                <a:gd name="connsiteY1" fmla="*/ 996696 h 2472166"/>
                <a:gd name="connsiteX2" fmla="*/ 608654 w 5157216"/>
                <a:gd name="connsiteY2" fmla="*/ 1229499 h 2472166"/>
                <a:gd name="connsiteX3" fmla="*/ 1292983 w 5157216"/>
                <a:gd name="connsiteY3" fmla="*/ 1860226 h 2472166"/>
                <a:gd name="connsiteX4" fmla="*/ 1607137 w 5157216"/>
                <a:gd name="connsiteY4" fmla="*/ 2107112 h 2472166"/>
                <a:gd name="connsiteX5" fmla="*/ 2633051 w 5157216"/>
                <a:gd name="connsiteY5" fmla="*/ 2382695 h 2472166"/>
                <a:gd name="connsiteX6" fmla="*/ 4553712 w 5157216"/>
                <a:gd name="connsiteY6" fmla="*/ 1005840 h 2472166"/>
                <a:gd name="connsiteX7" fmla="*/ 5157216 w 5157216"/>
                <a:gd name="connsiteY7" fmla="*/ 0 h 2472166"/>
                <a:gd name="connsiteX0" fmla="*/ 0 w 5157216"/>
                <a:gd name="connsiteY0" fmla="*/ 1005840 h 2432142"/>
                <a:gd name="connsiteX1" fmla="*/ 347472 w 5157216"/>
                <a:gd name="connsiteY1" fmla="*/ 996696 h 2432142"/>
                <a:gd name="connsiteX2" fmla="*/ 608654 w 5157216"/>
                <a:gd name="connsiteY2" fmla="*/ 1229499 h 2432142"/>
                <a:gd name="connsiteX3" fmla="*/ 1377066 w 5157216"/>
                <a:gd name="connsiteY3" fmla="*/ 1912778 h 2432142"/>
                <a:gd name="connsiteX4" fmla="*/ 1607137 w 5157216"/>
                <a:gd name="connsiteY4" fmla="*/ 2107112 h 2432142"/>
                <a:gd name="connsiteX5" fmla="*/ 2633051 w 5157216"/>
                <a:gd name="connsiteY5" fmla="*/ 2382695 h 2432142"/>
                <a:gd name="connsiteX6" fmla="*/ 4553712 w 5157216"/>
                <a:gd name="connsiteY6" fmla="*/ 1005840 h 2432142"/>
                <a:gd name="connsiteX7" fmla="*/ 5157216 w 5157216"/>
                <a:gd name="connsiteY7" fmla="*/ 0 h 2432142"/>
                <a:gd name="connsiteX0" fmla="*/ 0 w 5157216"/>
                <a:gd name="connsiteY0" fmla="*/ 1005840 h 2432142"/>
                <a:gd name="connsiteX1" fmla="*/ 347472 w 5157216"/>
                <a:gd name="connsiteY1" fmla="*/ 996696 h 2432142"/>
                <a:gd name="connsiteX2" fmla="*/ 608654 w 5157216"/>
                <a:gd name="connsiteY2" fmla="*/ 1229499 h 2432142"/>
                <a:gd name="connsiteX3" fmla="*/ 1377066 w 5157216"/>
                <a:gd name="connsiteY3" fmla="*/ 1912778 h 2432142"/>
                <a:gd name="connsiteX4" fmla="*/ 1607137 w 5157216"/>
                <a:gd name="connsiteY4" fmla="*/ 2107112 h 2432142"/>
                <a:gd name="connsiteX5" fmla="*/ 2633051 w 5157216"/>
                <a:gd name="connsiteY5" fmla="*/ 2382695 h 2432142"/>
                <a:gd name="connsiteX6" fmla="*/ 4553712 w 5157216"/>
                <a:gd name="connsiteY6" fmla="*/ 1005840 h 2432142"/>
                <a:gd name="connsiteX7" fmla="*/ 5157216 w 5157216"/>
                <a:gd name="connsiteY7" fmla="*/ 0 h 2432142"/>
                <a:gd name="connsiteX0" fmla="*/ 0 w 5157216"/>
                <a:gd name="connsiteY0" fmla="*/ 1005840 h 2462008"/>
                <a:gd name="connsiteX1" fmla="*/ 347472 w 5157216"/>
                <a:gd name="connsiteY1" fmla="*/ 996696 h 2462008"/>
                <a:gd name="connsiteX2" fmla="*/ 608654 w 5157216"/>
                <a:gd name="connsiteY2" fmla="*/ 1229499 h 2462008"/>
                <a:gd name="connsiteX3" fmla="*/ 1377066 w 5157216"/>
                <a:gd name="connsiteY3" fmla="*/ 1912778 h 2462008"/>
                <a:gd name="connsiteX4" fmla="*/ 1875150 w 5157216"/>
                <a:gd name="connsiteY4" fmla="*/ 2254257 h 2462008"/>
                <a:gd name="connsiteX5" fmla="*/ 2633051 w 5157216"/>
                <a:gd name="connsiteY5" fmla="*/ 2382695 h 2462008"/>
                <a:gd name="connsiteX6" fmla="*/ 4553712 w 5157216"/>
                <a:gd name="connsiteY6" fmla="*/ 1005840 h 2462008"/>
                <a:gd name="connsiteX7" fmla="*/ 5157216 w 5157216"/>
                <a:gd name="connsiteY7" fmla="*/ 0 h 2462008"/>
                <a:gd name="connsiteX0" fmla="*/ 0 w 5157216"/>
                <a:gd name="connsiteY0" fmla="*/ 1005840 h 2469459"/>
                <a:gd name="connsiteX1" fmla="*/ 347472 w 5157216"/>
                <a:gd name="connsiteY1" fmla="*/ 996696 h 2469459"/>
                <a:gd name="connsiteX2" fmla="*/ 608654 w 5157216"/>
                <a:gd name="connsiteY2" fmla="*/ 1229499 h 2469459"/>
                <a:gd name="connsiteX3" fmla="*/ 1377066 w 5157216"/>
                <a:gd name="connsiteY3" fmla="*/ 1912778 h 2469459"/>
                <a:gd name="connsiteX4" fmla="*/ 1875150 w 5157216"/>
                <a:gd name="connsiteY4" fmla="*/ 2254257 h 2469459"/>
                <a:gd name="connsiteX5" fmla="*/ 2633051 w 5157216"/>
                <a:gd name="connsiteY5" fmla="*/ 2382695 h 2469459"/>
                <a:gd name="connsiteX6" fmla="*/ 4553712 w 5157216"/>
                <a:gd name="connsiteY6" fmla="*/ 1005840 h 2469459"/>
                <a:gd name="connsiteX7" fmla="*/ 5157216 w 5157216"/>
                <a:gd name="connsiteY7" fmla="*/ 0 h 2469459"/>
                <a:gd name="connsiteX0" fmla="*/ 0 w 5157216"/>
                <a:gd name="connsiteY0" fmla="*/ 1005840 h 2470999"/>
                <a:gd name="connsiteX1" fmla="*/ 347472 w 5157216"/>
                <a:gd name="connsiteY1" fmla="*/ 996696 h 2470999"/>
                <a:gd name="connsiteX2" fmla="*/ 608654 w 5157216"/>
                <a:gd name="connsiteY2" fmla="*/ 1229499 h 2470999"/>
                <a:gd name="connsiteX3" fmla="*/ 1377066 w 5157216"/>
                <a:gd name="connsiteY3" fmla="*/ 1912778 h 2470999"/>
                <a:gd name="connsiteX4" fmla="*/ 1859385 w 5157216"/>
                <a:gd name="connsiteY4" fmla="*/ 2259512 h 2470999"/>
                <a:gd name="connsiteX5" fmla="*/ 2633051 w 5157216"/>
                <a:gd name="connsiteY5" fmla="*/ 2382695 h 2470999"/>
                <a:gd name="connsiteX6" fmla="*/ 4553712 w 5157216"/>
                <a:gd name="connsiteY6" fmla="*/ 1005840 h 2470999"/>
                <a:gd name="connsiteX7" fmla="*/ 5157216 w 5157216"/>
                <a:gd name="connsiteY7" fmla="*/ 0 h 2470999"/>
                <a:gd name="connsiteX0" fmla="*/ 0 w 5157216"/>
                <a:gd name="connsiteY0" fmla="*/ 1005840 h 2469459"/>
                <a:gd name="connsiteX1" fmla="*/ 347472 w 5157216"/>
                <a:gd name="connsiteY1" fmla="*/ 996696 h 2469459"/>
                <a:gd name="connsiteX2" fmla="*/ 608654 w 5157216"/>
                <a:gd name="connsiteY2" fmla="*/ 1229499 h 2469459"/>
                <a:gd name="connsiteX3" fmla="*/ 1377066 w 5157216"/>
                <a:gd name="connsiteY3" fmla="*/ 1912778 h 2469459"/>
                <a:gd name="connsiteX4" fmla="*/ 1806833 w 5157216"/>
                <a:gd name="connsiteY4" fmla="*/ 2254257 h 2469459"/>
                <a:gd name="connsiteX5" fmla="*/ 2633051 w 5157216"/>
                <a:gd name="connsiteY5" fmla="*/ 2382695 h 2469459"/>
                <a:gd name="connsiteX6" fmla="*/ 4553712 w 5157216"/>
                <a:gd name="connsiteY6" fmla="*/ 1005840 h 2469459"/>
                <a:gd name="connsiteX7" fmla="*/ 5157216 w 5157216"/>
                <a:gd name="connsiteY7" fmla="*/ 0 h 2469459"/>
                <a:gd name="connsiteX0" fmla="*/ 0 w 5157216"/>
                <a:gd name="connsiteY0" fmla="*/ 1005840 h 2461863"/>
                <a:gd name="connsiteX1" fmla="*/ 347472 w 5157216"/>
                <a:gd name="connsiteY1" fmla="*/ 996696 h 2461863"/>
                <a:gd name="connsiteX2" fmla="*/ 608654 w 5157216"/>
                <a:gd name="connsiteY2" fmla="*/ 1229499 h 2461863"/>
                <a:gd name="connsiteX3" fmla="*/ 1361300 w 5157216"/>
                <a:gd name="connsiteY3" fmla="*/ 1918034 h 2461863"/>
                <a:gd name="connsiteX4" fmla="*/ 1806833 w 5157216"/>
                <a:gd name="connsiteY4" fmla="*/ 2254257 h 2461863"/>
                <a:gd name="connsiteX5" fmla="*/ 2633051 w 5157216"/>
                <a:gd name="connsiteY5" fmla="*/ 2382695 h 2461863"/>
                <a:gd name="connsiteX6" fmla="*/ 4553712 w 5157216"/>
                <a:gd name="connsiteY6" fmla="*/ 1005840 h 2461863"/>
                <a:gd name="connsiteX7" fmla="*/ 5157216 w 5157216"/>
                <a:gd name="connsiteY7" fmla="*/ 0 h 2461863"/>
                <a:gd name="connsiteX0" fmla="*/ 0 w 5157216"/>
                <a:gd name="connsiteY0" fmla="*/ 1005840 h 2478445"/>
                <a:gd name="connsiteX1" fmla="*/ 347472 w 5157216"/>
                <a:gd name="connsiteY1" fmla="*/ 996696 h 2478445"/>
                <a:gd name="connsiteX2" fmla="*/ 608654 w 5157216"/>
                <a:gd name="connsiteY2" fmla="*/ 1229499 h 2478445"/>
                <a:gd name="connsiteX3" fmla="*/ 1361300 w 5157216"/>
                <a:gd name="connsiteY3" fmla="*/ 1918034 h 2478445"/>
                <a:gd name="connsiteX4" fmla="*/ 1859384 w 5157216"/>
                <a:gd name="connsiteY4" fmla="*/ 2312064 h 2478445"/>
                <a:gd name="connsiteX5" fmla="*/ 2633051 w 5157216"/>
                <a:gd name="connsiteY5" fmla="*/ 2382695 h 2478445"/>
                <a:gd name="connsiteX6" fmla="*/ 4553712 w 5157216"/>
                <a:gd name="connsiteY6" fmla="*/ 1005840 h 2478445"/>
                <a:gd name="connsiteX7" fmla="*/ 5157216 w 5157216"/>
                <a:gd name="connsiteY7" fmla="*/ 0 h 2478445"/>
                <a:gd name="connsiteX0" fmla="*/ 0 w 5157216"/>
                <a:gd name="connsiteY0" fmla="*/ 1005840 h 2483027"/>
                <a:gd name="connsiteX1" fmla="*/ 347472 w 5157216"/>
                <a:gd name="connsiteY1" fmla="*/ 996696 h 2483027"/>
                <a:gd name="connsiteX2" fmla="*/ 608654 w 5157216"/>
                <a:gd name="connsiteY2" fmla="*/ 1229499 h 2483027"/>
                <a:gd name="connsiteX3" fmla="*/ 1361300 w 5157216"/>
                <a:gd name="connsiteY3" fmla="*/ 1918034 h 2483027"/>
                <a:gd name="connsiteX4" fmla="*/ 1859384 w 5157216"/>
                <a:gd name="connsiteY4" fmla="*/ 2312064 h 2483027"/>
                <a:gd name="connsiteX5" fmla="*/ 2633051 w 5157216"/>
                <a:gd name="connsiteY5" fmla="*/ 2382695 h 2483027"/>
                <a:gd name="connsiteX6" fmla="*/ 4553712 w 5157216"/>
                <a:gd name="connsiteY6" fmla="*/ 1005840 h 2483027"/>
                <a:gd name="connsiteX7" fmla="*/ 5157216 w 5157216"/>
                <a:gd name="connsiteY7" fmla="*/ 0 h 2483027"/>
                <a:gd name="connsiteX0" fmla="*/ 0 w 5157216"/>
                <a:gd name="connsiteY0" fmla="*/ 1005840 h 2393070"/>
                <a:gd name="connsiteX1" fmla="*/ 347472 w 5157216"/>
                <a:gd name="connsiteY1" fmla="*/ 996696 h 2393070"/>
                <a:gd name="connsiteX2" fmla="*/ 608654 w 5157216"/>
                <a:gd name="connsiteY2" fmla="*/ 1229499 h 2393070"/>
                <a:gd name="connsiteX3" fmla="*/ 1361300 w 5157216"/>
                <a:gd name="connsiteY3" fmla="*/ 1918034 h 2393070"/>
                <a:gd name="connsiteX4" fmla="*/ 1859384 w 5157216"/>
                <a:gd name="connsiteY4" fmla="*/ 2312064 h 2393070"/>
                <a:gd name="connsiteX5" fmla="*/ 2633051 w 5157216"/>
                <a:gd name="connsiteY5" fmla="*/ 2382695 h 2393070"/>
                <a:gd name="connsiteX6" fmla="*/ 3104861 w 5157216"/>
                <a:gd name="connsiteY6" fmla="*/ 2238491 h 2393070"/>
                <a:gd name="connsiteX7" fmla="*/ 4553712 w 5157216"/>
                <a:gd name="connsiteY7" fmla="*/ 1005840 h 2393070"/>
                <a:gd name="connsiteX8" fmla="*/ 5157216 w 5157216"/>
                <a:gd name="connsiteY8" fmla="*/ 0 h 2393070"/>
                <a:gd name="connsiteX0" fmla="*/ 0 w 5157216"/>
                <a:gd name="connsiteY0" fmla="*/ 1005840 h 2395640"/>
                <a:gd name="connsiteX1" fmla="*/ 347472 w 5157216"/>
                <a:gd name="connsiteY1" fmla="*/ 996696 h 2395640"/>
                <a:gd name="connsiteX2" fmla="*/ 608654 w 5157216"/>
                <a:gd name="connsiteY2" fmla="*/ 1229499 h 2395640"/>
                <a:gd name="connsiteX3" fmla="*/ 1361300 w 5157216"/>
                <a:gd name="connsiteY3" fmla="*/ 1918034 h 2395640"/>
                <a:gd name="connsiteX4" fmla="*/ 1859384 w 5157216"/>
                <a:gd name="connsiteY4" fmla="*/ 2312064 h 2395640"/>
                <a:gd name="connsiteX5" fmla="*/ 2633051 w 5157216"/>
                <a:gd name="connsiteY5" fmla="*/ 2382695 h 2395640"/>
                <a:gd name="connsiteX6" fmla="*/ 3020778 w 5157216"/>
                <a:gd name="connsiteY6" fmla="*/ 2185940 h 2395640"/>
                <a:gd name="connsiteX7" fmla="*/ 4553712 w 5157216"/>
                <a:gd name="connsiteY7" fmla="*/ 1005840 h 2395640"/>
                <a:gd name="connsiteX8" fmla="*/ 5157216 w 5157216"/>
                <a:gd name="connsiteY8" fmla="*/ 0 h 2395640"/>
                <a:gd name="connsiteX0" fmla="*/ 0 w 5157216"/>
                <a:gd name="connsiteY0" fmla="*/ 1005840 h 2454726"/>
                <a:gd name="connsiteX1" fmla="*/ 347472 w 5157216"/>
                <a:gd name="connsiteY1" fmla="*/ 996696 h 2454726"/>
                <a:gd name="connsiteX2" fmla="*/ 608654 w 5157216"/>
                <a:gd name="connsiteY2" fmla="*/ 1229499 h 2454726"/>
                <a:gd name="connsiteX3" fmla="*/ 1361300 w 5157216"/>
                <a:gd name="connsiteY3" fmla="*/ 1918034 h 2454726"/>
                <a:gd name="connsiteX4" fmla="*/ 1859384 w 5157216"/>
                <a:gd name="connsiteY4" fmla="*/ 2312064 h 2454726"/>
                <a:gd name="connsiteX5" fmla="*/ 2506927 w 5157216"/>
                <a:gd name="connsiteY5" fmla="*/ 2451012 h 2454726"/>
                <a:gd name="connsiteX6" fmla="*/ 3020778 w 5157216"/>
                <a:gd name="connsiteY6" fmla="*/ 2185940 h 2454726"/>
                <a:gd name="connsiteX7" fmla="*/ 4553712 w 5157216"/>
                <a:gd name="connsiteY7" fmla="*/ 1005840 h 2454726"/>
                <a:gd name="connsiteX8" fmla="*/ 5157216 w 5157216"/>
                <a:gd name="connsiteY8" fmla="*/ 0 h 2454726"/>
                <a:gd name="connsiteX0" fmla="*/ 0 w 5157216"/>
                <a:gd name="connsiteY0" fmla="*/ 1005840 h 2455223"/>
                <a:gd name="connsiteX1" fmla="*/ 347472 w 5157216"/>
                <a:gd name="connsiteY1" fmla="*/ 996696 h 2455223"/>
                <a:gd name="connsiteX2" fmla="*/ 608654 w 5157216"/>
                <a:gd name="connsiteY2" fmla="*/ 1229499 h 2455223"/>
                <a:gd name="connsiteX3" fmla="*/ 1361300 w 5157216"/>
                <a:gd name="connsiteY3" fmla="*/ 1918034 h 2455223"/>
                <a:gd name="connsiteX4" fmla="*/ 1859384 w 5157216"/>
                <a:gd name="connsiteY4" fmla="*/ 2312064 h 2455223"/>
                <a:gd name="connsiteX5" fmla="*/ 2506927 w 5157216"/>
                <a:gd name="connsiteY5" fmla="*/ 2451012 h 2455223"/>
                <a:gd name="connsiteX6" fmla="*/ 3073329 w 5157216"/>
                <a:gd name="connsiteY6" fmla="*/ 2175429 h 2455223"/>
                <a:gd name="connsiteX7" fmla="*/ 4553712 w 5157216"/>
                <a:gd name="connsiteY7" fmla="*/ 1005840 h 2455223"/>
                <a:gd name="connsiteX8" fmla="*/ 5157216 w 5157216"/>
                <a:gd name="connsiteY8" fmla="*/ 0 h 2455223"/>
                <a:gd name="connsiteX0" fmla="*/ 0 w 5157216"/>
                <a:gd name="connsiteY0" fmla="*/ 1005840 h 2455223"/>
                <a:gd name="connsiteX1" fmla="*/ 347472 w 5157216"/>
                <a:gd name="connsiteY1" fmla="*/ 996696 h 2455223"/>
                <a:gd name="connsiteX2" fmla="*/ 608654 w 5157216"/>
                <a:gd name="connsiteY2" fmla="*/ 1229499 h 2455223"/>
                <a:gd name="connsiteX3" fmla="*/ 1361300 w 5157216"/>
                <a:gd name="connsiteY3" fmla="*/ 1918034 h 2455223"/>
                <a:gd name="connsiteX4" fmla="*/ 1859384 w 5157216"/>
                <a:gd name="connsiteY4" fmla="*/ 2312064 h 2455223"/>
                <a:gd name="connsiteX5" fmla="*/ 2506927 w 5157216"/>
                <a:gd name="connsiteY5" fmla="*/ 2451012 h 2455223"/>
                <a:gd name="connsiteX6" fmla="*/ 3073329 w 5157216"/>
                <a:gd name="connsiteY6" fmla="*/ 2175429 h 2455223"/>
                <a:gd name="connsiteX7" fmla="*/ 4553712 w 5157216"/>
                <a:gd name="connsiteY7" fmla="*/ 1005840 h 2455223"/>
                <a:gd name="connsiteX8" fmla="*/ 5157216 w 5157216"/>
                <a:gd name="connsiteY8" fmla="*/ 0 h 2455223"/>
                <a:gd name="connsiteX0" fmla="*/ 0 w 5157216"/>
                <a:gd name="connsiteY0" fmla="*/ 1005840 h 2455223"/>
                <a:gd name="connsiteX1" fmla="*/ 347472 w 5157216"/>
                <a:gd name="connsiteY1" fmla="*/ 996696 h 2455223"/>
                <a:gd name="connsiteX2" fmla="*/ 608654 w 5157216"/>
                <a:gd name="connsiteY2" fmla="*/ 1229499 h 2455223"/>
                <a:gd name="connsiteX3" fmla="*/ 1361300 w 5157216"/>
                <a:gd name="connsiteY3" fmla="*/ 1918034 h 2455223"/>
                <a:gd name="connsiteX4" fmla="*/ 1859384 w 5157216"/>
                <a:gd name="connsiteY4" fmla="*/ 2312064 h 2455223"/>
                <a:gd name="connsiteX5" fmla="*/ 2506927 w 5157216"/>
                <a:gd name="connsiteY5" fmla="*/ 2451012 h 2455223"/>
                <a:gd name="connsiteX6" fmla="*/ 3073329 w 5157216"/>
                <a:gd name="connsiteY6" fmla="*/ 2175429 h 2455223"/>
                <a:gd name="connsiteX7" fmla="*/ 4553712 w 5157216"/>
                <a:gd name="connsiteY7" fmla="*/ 1005840 h 2455223"/>
                <a:gd name="connsiteX8" fmla="*/ 5157216 w 5157216"/>
                <a:gd name="connsiteY8" fmla="*/ 0 h 2455223"/>
                <a:gd name="connsiteX0" fmla="*/ 0 w 5157216"/>
                <a:gd name="connsiteY0" fmla="*/ 1005840 h 2454485"/>
                <a:gd name="connsiteX1" fmla="*/ 347472 w 5157216"/>
                <a:gd name="connsiteY1" fmla="*/ 996696 h 2454485"/>
                <a:gd name="connsiteX2" fmla="*/ 608654 w 5157216"/>
                <a:gd name="connsiteY2" fmla="*/ 1229499 h 2454485"/>
                <a:gd name="connsiteX3" fmla="*/ 1361300 w 5157216"/>
                <a:gd name="connsiteY3" fmla="*/ 1918034 h 2454485"/>
                <a:gd name="connsiteX4" fmla="*/ 1859384 w 5157216"/>
                <a:gd name="connsiteY4" fmla="*/ 2312064 h 2454485"/>
                <a:gd name="connsiteX5" fmla="*/ 2506927 w 5157216"/>
                <a:gd name="connsiteY5" fmla="*/ 2451012 h 2454485"/>
                <a:gd name="connsiteX6" fmla="*/ 3162667 w 5157216"/>
                <a:gd name="connsiteY6" fmla="*/ 2191194 h 2454485"/>
                <a:gd name="connsiteX7" fmla="*/ 4553712 w 5157216"/>
                <a:gd name="connsiteY7" fmla="*/ 1005840 h 2454485"/>
                <a:gd name="connsiteX8" fmla="*/ 5157216 w 5157216"/>
                <a:gd name="connsiteY8" fmla="*/ 0 h 2454485"/>
                <a:gd name="connsiteX0" fmla="*/ 0 w 5157216"/>
                <a:gd name="connsiteY0" fmla="*/ 1005840 h 2454485"/>
                <a:gd name="connsiteX1" fmla="*/ 347472 w 5157216"/>
                <a:gd name="connsiteY1" fmla="*/ 996696 h 2454485"/>
                <a:gd name="connsiteX2" fmla="*/ 608654 w 5157216"/>
                <a:gd name="connsiteY2" fmla="*/ 1229499 h 2454485"/>
                <a:gd name="connsiteX3" fmla="*/ 1361300 w 5157216"/>
                <a:gd name="connsiteY3" fmla="*/ 1918034 h 2454485"/>
                <a:gd name="connsiteX4" fmla="*/ 1859384 w 5157216"/>
                <a:gd name="connsiteY4" fmla="*/ 2312064 h 2454485"/>
                <a:gd name="connsiteX5" fmla="*/ 2506927 w 5157216"/>
                <a:gd name="connsiteY5" fmla="*/ 2451012 h 2454485"/>
                <a:gd name="connsiteX6" fmla="*/ 3188943 w 5157216"/>
                <a:gd name="connsiteY6" fmla="*/ 2191194 h 2454485"/>
                <a:gd name="connsiteX7" fmla="*/ 4553712 w 5157216"/>
                <a:gd name="connsiteY7" fmla="*/ 1005840 h 2454485"/>
                <a:gd name="connsiteX8" fmla="*/ 5157216 w 5157216"/>
                <a:gd name="connsiteY8" fmla="*/ 0 h 2454485"/>
                <a:gd name="connsiteX0" fmla="*/ 0 w 5157216"/>
                <a:gd name="connsiteY0" fmla="*/ 1005840 h 2454485"/>
                <a:gd name="connsiteX1" fmla="*/ 347472 w 5157216"/>
                <a:gd name="connsiteY1" fmla="*/ 996696 h 2454485"/>
                <a:gd name="connsiteX2" fmla="*/ 608654 w 5157216"/>
                <a:gd name="connsiteY2" fmla="*/ 1229499 h 2454485"/>
                <a:gd name="connsiteX3" fmla="*/ 1361300 w 5157216"/>
                <a:gd name="connsiteY3" fmla="*/ 1918034 h 2454485"/>
                <a:gd name="connsiteX4" fmla="*/ 1859384 w 5157216"/>
                <a:gd name="connsiteY4" fmla="*/ 2312064 h 2454485"/>
                <a:gd name="connsiteX5" fmla="*/ 2506927 w 5157216"/>
                <a:gd name="connsiteY5" fmla="*/ 2451012 h 2454485"/>
                <a:gd name="connsiteX6" fmla="*/ 3188943 w 5157216"/>
                <a:gd name="connsiteY6" fmla="*/ 2191194 h 2454485"/>
                <a:gd name="connsiteX7" fmla="*/ 4061302 w 5157216"/>
                <a:gd name="connsiteY7" fmla="*/ 1550064 h 2454485"/>
                <a:gd name="connsiteX8" fmla="*/ 4553712 w 5157216"/>
                <a:gd name="connsiteY8" fmla="*/ 1005840 h 2454485"/>
                <a:gd name="connsiteX9" fmla="*/ 5157216 w 5157216"/>
                <a:gd name="connsiteY9" fmla="*/ 0 h 2454485"/>
                <a:gd name="connsiteX0" fmla="*/ 0 w 5188747"/>
                <a:gd name="connsiteY0" fmla="*/ 974309 h 2454485"/>
                <a:gd name="connsiteX1" fmla="*/ 379003 w 5188747"/>
                <a:gd name="connsiteY1" fmla="*/ 996696 h 2454485"/>
                <a:gd name="connsiteX2" fmla="*/ 640185 w 5188747"/>
                <a:gd name="connsiteY2" fmla="*/ 1229499 h 2454485"/>
                <a:gd name="connsiteX3" fmla="*/ 1392831 w 5188747"/>
                <a:gd name="connsiteY3" fmla="*/ 1918034 h 2454485"/>
                <a:gd name="connsiteX4" fmla="*/ 1890915 w 5188747"/>
                <a:gd name="connsiteY4" fmla="*/ 2312064 h 2454485"/>
                <a:gd name="connsiteX5" fmla="*/ 2538458 w 5188747"/>
                <a:gd name="connsiteY5" fmla="*/ 2451012 h 2454485"/>
                <a:gd name="connsiteX6" fmla="*/ 3220474 w 5188747"/>
                <a:gd name="connsiteY6" fmla="*/ 2191194 h 2454485"/>
                <a:gd name="connsiteX7" fmla="*/ 4092833 w 5188747"/>
                <a:gd name="connsiteY7" fmla="*/ 1550064 h 2454485"/>
                <a:gd name="connsiteX8" fmla="*/ 4585243 w 5188747"/>
                <a:gd name="connsiteY8" fmla="*/ 1005840 h 2454485"/>
                <a:gd name="connsiteX9" fmla="*/ 5188747 w 5188747"/>
                <a:gd name="connsiteY9" fmla="*/ 0 h 2454485"/>
                <a:gd name="connsiteX0" fmla="*/ 0 w 5188747"/>
                <a:gd name="connsiteY0" fmla="*/ 974309 h 2454485"/>
                <a:gd name="connsiteX1" fmla="*/ 342217 w 5188747"/>
                <a:gd name="connsiteY1" fmla="*/ 959910 h 2454485"/>
                <a:gd name="connsiteX2" fmla="*/ 640185 w 5188747"/>
                <a:gd name="connsiteY2" fmla="*/ 1229499 h 2454485"/>
                <a:gd name="connsiteX3" fmla="*/ 1392831 w 5188747"/>
                <a:gd name="connsiteY3" fmla="*/ 1918034 h 2454485"/>
                <a:gd name="connsiteX4" fmla="*/ 1890915 w 5188747"/>
                <a:gd name="connsiteY4" fmla="*/ 2312064 h 2454485"/>
                <a:gd name="connsiteX5" fmla="*/ 2538458 w 5188747"/>
                <a:gd name="connsiteY5" fmla="*/ 2451012 h 2454485"/>
                <a:gd name="connsiteX6" fmla="*/ 3220474 w 5188747"/>
                <a:gd name="connsiteY6" fmla="*/ 2191194 h 2454485"/>
                <a:gd name="connsiteX7" fmla="*/ 4092833 w 5188747"/>
                <a:gd name="connsiteY7" fmla="*/ 1550064 h 2454485"/>
                <a:gd name="connsiteX8" fmla="*/ 4585243 w 5188747"/>
                <a:gd name="connsiteY8" fmla="*/ 1005840 h 2454485"/>
                <a:gd name="connsiteX9" fmla="*/ 5188747 w 5188747"/>
                <a:gd name="connsiteY9" fmla="*/ 0 h 2454485"/>
                <a:gd name="connsiteX0" fmla="*/ 0 w 5188747"/>
                <a:gd name="connsiteY0" fmla="*/ 974309 h 2454485"/>
                <a:gd name="connsiteX1" fmla="*/ 342217 w 5188747"/>
                <a:gd name="connsiteY1" fmla="*/ 959910 h 2454485"/>
                <a:gd name="connsiteX2" fmla="*/ 1392831 w 5188747"/>
                <a:gd name="connsiteY2" fmla="*/ 1918034 h 2454485"/>
                <a:gd name="connsiteX3" fmla="*/ 1890915 w 5188747"/>
                <a:gd name="connsiteY3" fmla="*/ 2312064 h 2454485"/>
                <a:gd name="connsiteX4" fmla="*/ 2538458 w 5188747"/>
                <a:gd name="connsiteY4" fmla="*/ 2451012 h 2454485"/>
                <a:gd name="connsiteX5" fmla="*/ 3220474 w 5188747"/>
                <a:gd name="connsiteY5" fmla="*/ 2191194 h 2454485"/>
                <a:gd name="connsiteX6" fmla="*/ 4092833 w 5188747"/>
                <a:gd name="connsiteY6" fmla="*/ 1550064 h 2454485"/>
                <a:gd name="connsiteX7" fmla="*/ 4585243 w 5188747"/>
                <a:gd name="connsiteY7" fmla="*/ 1005840 h 2454485"/>
                <a:gd name="connsiteX8" fmla="*/ 5188747 w 5188747"/>
                <a:gd name="connsiteY8" fmla="*/ 0 h 2454485"/>
                <a:gd name="connsiteX0" fmla="*/ 0 w 5188747"/>
                <a:gd name="connsiteY0" fmla="*/ 974309 h 2454485"/>
                <a:gd name="connsiteX1" fmla="*/ 545417 w 5188747"/>
                <a:gd name="connsiteY1" fmla="*/ 1069977 h 2454485"/>
                <a:gd name="connsiteX2" fmla="*/ 1392831 w 5188747"/>
                <a:gd name="connsiteY2" fmla="*/ 1918034 h 2454485"/>
                <a:gd name="connsiteX3" fmla="*/ 1890915 w 5188747"/>
                <a:gd name="connsiteY3" fmla="*/ 2312064 h 2454485"/>
                <a:gd name="connsiteX4" fmla="*/ 2538458 w 5188747"/>
                <a:gd name="connsiteY4" fmla="*/ 2451012 h 2454485"/>
                <a:gd name="connsiteX5" fmla="*/ 3220474 w 5188747"/>
                <a:gd name="connsiteY5" fmla="*/ 2191194 h 2454485"/>
                <a:gd name="connsiteX6" fmla="*/ 4092833 w 5188747"/>
                <a:gd name="connsiteY6" fmla="*/ 1550064 h 2454485"/>
                <a:gd name="connsiteX7" fmla="*/ 4585243 w 5188747"/>
                <a:gd name="connsiteY7" fmla="*/ 1005840 h 2454485"/>
                <a:gd name="connsiteX8" fmla="*/ 5188747 w 5188747"/>
                <a:gd name="connsiteY8" fmla="*/ 0 h 2454485"/>
                <a:gd name="connsiteX0" fmla="*/ 0 w 5188747"/>
                <a:gd name="connsiteY0" fmla="*/ 974309 h 2454485"/>
                <a:gd name="connsiteX1" fmla="*/ 511550 w 5188747"/>
                <a:gd name="connsiteY1" fmla="*/ 1036111 h 2454485"/>
                <a:gd name="connsiteX2" fmla="*/ 1392831 w 5188747"/>
                <a:gd name="connsiteY2" fmla="*/ 1918034 h 2454485"/>
                <a:gd name="connsiteX3" fmla="*/ 1890915 w 5188747"/>
                <a:gd name="connsiteY3" fmla="*/ 2312064 h 2454485"/>
                <a:gd name="connsiteX4" fmla="*/ 2538458 w 5188747"/>
                <a:gd name="connsiteY4" fmla="*/ 2451012 h 2454485"/>
                <a:gd name="connsiteX5" fmla="*/ 3220474 w 5188747"/>
                <a:gd name="connsiteY5" fmla="*/ 2191194 h 2454485"/>
                <a:gd name="connsiteX6" fmla="*/ 4092833 w 5188747"/>
                <a:gd name="connsiteY6" fmla="*/ 1550064 h 2454485"/>
                <a:gd name="connsiteX7" fmla="*/ 4585243 w 5188747"/>
                <a:gd name="connsiteY7" fmla="*/ 1005840 h 2454485"/>
                <a:gd name="connsiteX8" fmla="*/ 5188747 w 5188747"/>
                <a:gd name="connsiteY8" fmla="*/ 0 h 2454485"/>
                <a:gd name="connsiteX0" fmla="*/ 0 w 5188747"/>
                <a:gd name="connsiteY0" fmla="*/ 974309 h 2454485"/>
                <a:gd name="connsiteX1" fmla="*/ 477683 w 5188747"/>
                <a:gd name="connsiteY1" fmla="*/ 985311 h 2454485"/>
                <a:gd name="connsiteX2" fmla="*/ 1392831 w 5188747"/>
                <a:gd name="connsiteY2" fmla="*/ 1918034 h 2454485"/>
                <a:gd name="connsiteX3" fmla="*/ 1890915 w 5188747"/>
                <a:gd name="connsiteY3" fmla="*/ 2312064 h 2454485"/>
                <a:gd name="connsiteX4" fmla="*/ 2538458 w 5188747"/>
                <a:gd name="connsiteY4" fmla="*/ 2451012 h 2454485"/>
                <a:gd name="connsiteX5" fmla="*/ 3220474 w 5188747"/>
                <a:gd name="connsiteY5" fmla="*/ 2191194 h 2454485"/>
                <a:gd name="connsiteX6" fmla="*/ 4092833 w 5188747"/>
                <a:gd name="connsiteY6" fmla="*/ 1550064 h 2454485"/>
                <a:gd name="connsiteX7" fmla="*/ 4585243 w 5188747"/>
                <a:gd name="connsiteY7" fmla="*/ 1005840 h 2454485"/>
                <a:gd name="connsiteX8" fmla="*/ 5188747 w 5188747"/>
                <a:gd name="connsiteY8" fmla="*/ 0 h 2454485"/>
                <a:gd name="connsiteX0" fmla="*/ 0 w 5188747"/>
                <a:gd name="connsiteY0" fmla="*/ 974309 h 2454485"/>
                <a:gd name="connsiteX1" fmla="*/ 477683 w 5188747"/>
                <a:gd name="connsiteY1" fmla="*/ 985311 h 2454485"/>
                <a:gd name="connsiteX2" fmla="*/ 1392831 w 5188747"/>
                <a:gd name="connsiteY2" fmla="*/ 1918034 h 2454485"/>
                <a:gd name="connsiteX3" fmla="*/ 1890915 w 5188747"/>
                <a:gd name="connsiteY3" fmla="*/ 2312064 h 2454485"/>
                <a:gd name="connsiteX4" fmla="*/ 2538458 w 5188747"/>
                <a:gd name="connsiteY4" fmla="*/ 2451012 h 2454485"/>
                <a:gd name="connsiteX5" fmla="*/ 3220474 w 5188747"/>
                <a:gd name="connsiteY5" fmla="*/ 2191194 h 2454485"/>
                <a:gd name="connsiteX6" fmla="*/ 4585243 w 5188747"/>
                <a:gd name="connsiteY6" fmla="*/ 1005840 h 2454485"/>
                <a:gd name="connsiteX7" fmla="*/ 5188747 w 5188747"/>
                <a:gd name="connsiteY7" fmla="*/ 0 h 2454485"/>
                <a:gd name="connsiteX0" fmla="*/ 0 w 5188747"/>
                <a:gd name="connsiteY0" fmla="*/ 974309 h 2468924"/>
                <a:gd name="connsiteX1" fmla="*/ 477683 w 5188747"/>
                <a:gd name="connsiteY1" fmla="*/ 985311 h 2468924"/>
                <a:gd name="connsiteX2" fmla="*/ 1392831 w 5188747"/>
                <a:gd name="connsiteY2" fmla="*/ 1918034 h 2468924"/>
                <a:gd name="connsiteX3" fmla="*/ 1890915 w 5188747"/>
                <a:gd name="connsiteY3" fmla="*/ 2312064 h 2468924"/>
                <a:gd name="connsiteX4" fmla="*/ 2538458 w 5188747"/>
                <a:gd name="connsiteY4" fmla="*/ 2451012 h 2468924"/>
                <a:gd name="connsiteX5" fmla="*/ 3220474 w 5188747"/>
                <a:gd name="connsiteY5" fmla="*/ 2191194 h 2468924"/>
                <a:gd name="connsiteX6" fmla="*/ 5188747 w 5188747"/>
                <a:gd name="connsiteY6" fmla="*/ 0 h 2468924"/>
                <a:gd name="connsiteX0" fmla="*/ 0 w 5188747"/>
                <a:gd name="connsiteY0" fmla="*/ 974309 h 2607731"/>
                <a:gd name="connsiteX1" fmla="*/ 477683 w 5188747"/>
                <a:gd name="connsiteY1" fmla="*/ 985311 h 2607731"/>
                <a:gd name="connsiteX2" fmla="*/ 1392831 w 5188747"/>
                <a:gd name="connsiteY2" fmla="*/ 1918034 h 2607731"/>
                <a:gd name="connsiteX3" fmla="*/ 1890915 w 5188747"/>
                <a:gd name="connsiteY3" fmla="*/ 2312064 h 2607731"/>
                <a:gd name="connsiteX4" fmla="*/ 2538458 w 5188747"/>
                <a:gd name="connsiteY4" fmla="*/ 2451012 h 2607731"/>
                <a:gd name="connsiteX5" fmla="*/ 5188747 w 5188747"/>
                <a:gd name="connsiteY5" fmla="*/ 0 h 2607731"/>
                <a:gd name="connsiteX0" fmla="*/ 0 w 5188747"/>
                <a:gd name="connsiteY0" fmla="*/ 974309 h 2416934"/>
                <a:gd name="connsiteX1" fmla="*/ 477683 w 5188747"/>
                <a:gd name="connsiteY1" fmla="*/ 985311 h 2416934"/>
                <a:gd name="connsiteX2" fmla="*/ 1392831 w 5188747"/>
                <a:gd name="connsiteY2" fmla="*/ 1918034 h 2416934"/>
                <a:gd name="connsiteX3" fmla="*/ 1890915 w 5188747"/>
                <a:gd name="connsiteY3" fmla="*/ 2312064 h 2416934"/>
                <a:gd name="connsiteX4" fmla="*/ 5188747 w 5188747"/>
                <a:gd name="connsiteY4" fmla="*/ 0 h 2416934"/>
                <a:gd name="connsiteX0" fmla="*/ 0 w 5188747"/>
                <a:gd name="connsiteY0" fmla="*/ 974309 h 2492547"/>
                <a:gd name="connsiteX1" fmla="*/ 477683 w 5188747"/>
                <a:gd name="connsiteY1" fmla="*/ 985311 h 2492547"/>
                <a:gd name="connsiteX2" fmla="*/ 1392831 w 5188747"/>
                <a:gd name="connsiteY2" fmla="*/ 1918034 h 2492547"/>
                <a:gd name="connsiteX3" fmla="*/ 2551315 w 5188747"/>
                <a:gd name="connsiteY3" fmla="*/ 2396731 h 2492547"/>
                <a:gd name="connsiteX4" fmla="*/ 5188747 w 5188747"/>
                <a:gd name="connsiteY4" fmla="*/ 0 h 2492547"/>
                <a:gd name="connsiteX0" fmla="*/ 0 w 5188747"/>
                <a:gd name="connsiteY0" fmla="*/ 974309 h 2439448"/>
                <a:gd name="connsiteX1" fmla="*/ 477683 w 5188747"/>
                <a:gd name="connsiteY1" fmla="*/ 985311 h 2439448"/>
                <a:gd name="connsiteX2" fmla="*/ 1392831 w 5188747"/>
                <a:gd name="connsiteY2" fmla="*/ 1918034 h 2439448"/>
                <a:gd name="connsiteX3" fmla="*/ 2762982 w 5188747"/>
                <a:gd name="connsiteY3" fmla="*/ 2337464 h 2439448"/>
                <a:gd name="connsiteX4" fmla="*/ 5188747 w 5188747"/>
                <a:gd name="connsiteY4" fmla="*/ 0 h 2439448"/>
                <a:gd name="connsiteX0" fmla="*/ 0 w 5188747"/>
                <a:gd name="connsiteY0" fmla="*/ 974309 h 2351870"/>
                <a:gd name="connsiteX1" fmla="*/ 477683 w 5188747"/>
                <a:gd name="connsiteY1" fmla="*/ 985311 h 2351870"/>
                <a:gd name="connsiteX2" fmla="*/ 2762982 w 5188747"/>
                <a:gd name="connsiteY2" fmla="*/ 2337464 h 2351870"/>
                <a:gd name="connsiteX3" fmla="*/ 5188747 w 5188747"/>
                <a:gd name="connsiteY3" fmla="*/ 0 h 2351870"/>
                <a:gd name="connsiteX0" fmla="*/ 0 w 5188747"/>
                <a:gd name="connsiteY0" fmla="*/ 974309 h 2357480"/>
                <a:gd name="connsiteX1" fmla="*/ 748616 w 5188747"/>
                <a:gd name="connsiteY1" fmla="*/ 1120778 h 2357480"/>
                <a:gd name="connsiteX2" fmla="*/ 2762982 w 5188747"/>
                <a:gd name="connsiteY2" fmla="*/ 2337464 h 2357480"/>
                <a:gd name="connsiteX3" fmla="*/ 5188747 w 5188747"/>
                <a:gd name="connsiteY3" fmla="*/ 0 h 2357480"/>
                <a:gd name="connsiteX0" fmla="*/ 0 w 5188747"/>
                <a:gd name="connsiteY0" fmla="*/ 974309 h 2424385"/>
                <a:gd name="connsiteX1" fmla="*/ 748616 w 5188747"/>
                <a:gd name="connsiteY1" fmla="*/ 1120778 h 2424385"/>
                <a:gd name="connsiteX2" fmla="*/ 2686782 w 5188747"/>
                <a:gd name="connsiteY2" fmla="*/ 2405197 h 2424385"/>
                <a:gd name="connsiteX3" fmla="*/ 5188747 w 5188747"/>
                <a:gd name="connsiteY3" fmla="*/ 0 h 2424385"/>
                <a:gd name="connsiteX0" fmla="*/ 0 w 5188747"/>
                <a:gd name="connsiteY0" fmla="*/ 974309 h 2406156"/>
                <a:gd name="connsiteX1" fmla="*/ 748616 w 5188747"/>
                <a:gd name="connsiteY1" fmla="*/ 1120778 h 2406156"/>
                <a:gd name="connsiteX2" fmla="*/ 2686782 w 5188747"/>
                <a:gd name="connsiteY2" fmla="*/ 2405197 h 2406156"/>
                <a:gd name="connsiteX3" fmla="*/ 4219892 w 5188747"/>
                <a:gd name="connsiteY3" fmla="*/ 1306865 h 2406156"/>
                <a:gd name="connsiteX4" fmla="*/ 5188747 w 5188747"/>
                <a:gd name="connsiteY4" fmla="*/ 0 h 2406156"/>
                <a:gd name="connsiteX0" fmla="*/ 0 w 5188747"/>
                <a:gd name="connsiteY0" fmla="*/ 974309 h 2270898"/>
                <a:gd name="connsiteX1" fmla="*/ 748616 w 5188747"/>
                <a:gd name="connsiteY1" fmla="*/ 1120778 h 2270898"/>
                <a:gd name="connsiteX2" fmla="*/ 2534382 w 5188747"/>
                <a:gd name="connsiteY2" fmla="*/ 2269730 h 2270898"/>
                <a:gd name="connsiteX3" fmla="*/ 4219892 w 5188747"/>
                <a:gd name="connsiteY3" fmla="*/ 1306865 h 2270898"/>
                <a:gd name="connsiteX4" fmla="*/ 5188747 w 5188747"/>
                <a:gd name="connsiteY4" fmla="*/ 0 h 2270898"/>
                <a:gd name="connsiteX0" fmla="*/ 0 w 5188747"/>
                <a:gd name="connsiteY0" fmla="*/ 974309 h 2237099"/>
                <a:gd name="connsiteX1" fmla="*/ 748616 w 5188747"/>
                <a:gd name="connsiteY1" fmla="*/ 1120778 h 2237099"/>
                <a:gd name="connsiteX2" fmla="*/ 2475115 w 5188747"/>
                <a:gd name="connsiteY2" fmla="*/ 2235863 h 2237099"/>
                <a:gd name="connsiteX3" fmla="*/ 4219892 w 5188747"/>
                <a:gd name="connsiteY3" fmla="*/ 1306865 h 2237099"/>
                <a:gd name="connsiteX4" fmla="*/ 5188747 w 5188747"/>
                <a:gd name="connsiteY4" fmla="*/ 0 h 2237099"/>
                <a:gd name="connsiteX0" fmla="*/ 0 w 5188747"/>
                <a:gd name="connsiteY0" fmla="*/ 974309 h 2238175"/>
                <a:gd name="connsiteX1" fmla="*/ 748616 w 5188747"/>
                <a:gd name="connsiteY1" fmla="*/ 1120778 h 2238175"/>
                <a:gd name="connsiteX2" fmla="*/ 2475115 w 5188747"/>
                <a:gd name="connsiteY2" fmla="*/ 2235863 h 2238175"/>
                <a:gd name="connsiteX3" fmla="*/ 4262226 w 5188747"/>
                <a:gd name="connsiteY3" fmla="*/ 1366132 h 2238175"/>
                <a:gd name="connsiteX4" fmla="*/ 5188747 w 5188747"/>
                <a:gd name="connsiteY4" fmla="*/ 0 h 2238175"/>
                <a:gd name="connsiteX0" fmla="*/ 0 w 5180281"/>
                <a:gd name="connsiteY0" fmla="*/ 999709 h 2263575"/>
                <a:gd name="connsiteX1" fmla="*/ 748616 w 5180281"/>
                <a:gd name="connsiteY1" fmla="*/ 1146178 h 2263575"/>
                <a:gd name="connsiteX2" fmla="*/ 2475115 w 5180281"/>
                <a:gd name="connsiteY2" fmla="*/ 2261263 h 2263575"/>
                <a:gd name="connsiteX3" fmla="*/ 4262226 w 5180281"/>
                <a:gd name="connsiteY3" fmla="*/ 1391532 h 2263575"/>
                <a:gd name="connsiteX4" fmla="*/ 5180281 w 5180281"/>
                <a:gd name="connsiteY4" fmla="*/ 0 h 2263575"/>
                <a:gd name="connsiteX0" fmla="*/ 0 w 5180281"/>
                <a:gd name="connsiteY0" fmla="*/ 999709 h 2266570"/>
                <a:gd name="connsiteX1" fmla="*/ 748616 w 5180281"/>
                <a:gd name="connsiteY1" fmla="*/ 1146178 h 2266570"/>
                <a:gd name="connsiteX2" fmla="*/ 2475115 w 5180281"/>
                <a:gd name="connsiteY2" fmla="*/ 2261263 h 2266570"/>
                <a:gd name="connsiteX3" fmla="*/ 4202959 w 5180281"/>
                <a:gd name="connsiteY3" fmla="*/ 1493132 h 2266570"/>
                <a:gd name="connsiteX4" fmla="*/ 5180281 w 5180281"/>
                <a:gd name="connsiteY4" fmla="*/ 0 h 2266570"/>
                <a:gd name="connsiteX0" fmla="*/ 0 w 5180281"/>
                <a:gd name="connsiteY0" fmla="*/ 999709 h 2266570"/>
                <a:gd name="connsiteX1" fmla="*/ 748616 w 5180281"/>
                <a:gd name="connsiteY1" fmla="*/ 1146178 h 2266570"/>
                <a:gd name="connsiteX2" fmla="*/ 2475115 w 5180281"/>
                <a:gd name="connsiteY2" fmla="*/ 2261263 h 2266570"/>
                <a:gd name="connsiteX3" fmla="*/ 4202959 w 5180281"/>
                <a:gd name="connsiteY3" fmla="*/ 1493132 h 2266570"/>
                <a:gd name="connsiteX4" fmla="*/ 5180281 w 5180281"/>
                <a:gd name="connsiteY4" fmla="*/ 0 h 2266570"/>
                <a:gd name="connsiteX0" fmla="*/ 0 w 5180281"/>
                <a:gd name="connsiteY0" fmla="*/ 999709 h 2265383"/>
                <a:gd name="connsiteX1" fmla="*/ 748616 w 5180281"/>
                <a:gd name="connsiteY1" fmla="*/ 1146178 h 2265383"/>
                <a:gd name="connsiteX2" fmla="*/ 2475115 w 5180281"/>
                <a:gd name="connsiteY2" fmla="*/ 2261263 h 2265383"/>
                <a:gd name="connsiteX3" fmla="*/ 4126759 w 5180281"/>
                <a:gd name="connsiteY3" fmla="*/ 1459265 h 2265383"/>
                <a:gd name="connsiteX4" fmla="*/ 5180281 w 5180281"/>
                <a:gd name="connsiteY4" fmla="*/ 0 h 2265383"/>
                <a:gd name="connsiteX0" fmla="*/ 0 w 5180281"/>
                <a:gd name="connsiteY0" fmla="*/ 999709 h 2265597"/>
                <a:gd name="connsiteX1" fmla="*/ 748616 w 5180281"/>
                <a:gd name="connsiteY1" fmla="*/ 1146178 h 2265597"/>
                <a:gd name="connsiteX2" fmla="*/ 2475115 w 5180281"/>
                <a:gd name="connsiteY2" fmla="*/ 2261263 h 2265597"/>
                <a:gd name="connsiteX3" fmla="*/ 4126759 w 5180281"/>
                <a:gd name="connsiteY3" fmla="*/ 1459265 h 2265597"/>
                <a:gd name="connsiteX4" fmla="*/ 5180281 w 5180281"/>
                <a:gd name="connsiteY4" fmla="*/ 0 h 2265597"/>
                <a:gd name="connsiteX0" fmla="*/ 0 w 5180281"/>
                <a:gd name="connsiteY0" fmla="*/ 999709 h 2266389"/>
                <a:gd name="connsiteX1" fmla="*/ 748616 w 5180281"/>
                <a:gd name="connsiteY1" fmla="*/ 1146178 h 2266389"/>
                <a:gd name="connsiteX2" fmla="*/ 2475115 w 5180281"/>
                <a:gd name="connsiteY2" fmla="*/ 2261263 h 2266389"/>
                <a:gd name="connsiteX3" fmla="*/ 4126759 w 5180281"/>
                <a:gd name="connsiteY3" fmla="*/ 1459265 h 2266389"/>
                <a:gd name="connsiteX4" fmla="*/ 5180281 w 5180281"/>
                <a:gd name="connsiteY4" fmla="*/ 0 h 2266389"/>
                <a:gd name="connsiteX0" fmla="*/ 0 w 5180281"/>
                <a:gd name="connsiteY0" fmla="*/ 999709 h 2265122"/>
                <a:gd name="connsiteX1" fmla="*/ 748616 w 5180281"/>
                <a:gd name="connsiteY1" fmla="*/ 1146178 h 2265122"/>
                <a:gd name="connsiteX2" fmla="*/ 2475115 w 5180281"/>
                <a:gd name="connsiteY2" fmla="*/ 2261263 h 2265122"/>
                <a:gd name="connsiteX3" fmla="*/ 4092892 w 5180281"/>
                <a:gd name="connsiteY3" fmla="*/ 1425398 h 2265122"/>
                <a:gd name="connsiteX4" fmla="*/ 5180281 w 5180281"/>
                <a:gd name="connsiteY4" fmla="*/ 0 h 226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281" h="2265122">
                  <a:moveTo>
                    <a:pt x="0" y="999709"/>
                  </a:moveTo>
                  <a:cubicBezTo>
                    <a:pt x="99060" y="945607"/>
                    <a:pt x="336097" y="935919"/>
                    <a:pt x="748616" y="1146178"/>
                  </a:cubicBezTo>
                  <a:cubicBezTo>
                    <a:pt x="1161135" y="1356437"/>
                    <a:pt x="1917736" y="2214726"/>
                    <a:pt x="2475115" y="2261263"/>
                  </a:cubicBezTo>
                  <a:cubicBezTo>
                    <a:pt x="3032494" y="2307800"/>
                    <a:pt x="3591231" y="1927864"/>
                    <a:pt x="4092892" y="1425398"/>
                  </a:cubicBezTo>
                  <a:cubicBezTo>
                    <a:pt x="4594553" y="922932"/>
                    <a:pt x="4996227" y="191000"/>
                    <a:pt x="5180281" y="0"/>
                  </a:cubicBez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Freeform 23"/>
            <p:cNvSpPr/>
            <p:nvPr/>
          </p:nvSpPr>
          <p:spPr>
            <a:xfrm>
              <a:off x="2790506" y="2470142"/>
              <a:ext cx="4168077" cy="2166356"/>
            </a:xfrm>
            <a:custGeom>
              <a:avLst/>
              <a:gdLst>
                <a:gd name="connsiteX0" fmla="*/ 0 w 5157216"/>
                <a:gd name="connsiteY0" fmla="*/ 1005840 h 2344238"/>
                <a:gd name="connsiteX1" fmla="*/ 347472 w 5157216"/>
                <a:gd name="connsiteY1" fmla="*/ 996696 h 2344238"/>
                <a:gd name="connsiteX2" fmla="*/ 896112 w 5157216"/>
                <a:gd name="connsiteY2" fmla="*/ 1600200 h 2344238"/>
                <a:gd name="connsiteX3" fmla="*/ 2093976 w 5157216"/>
                <a:gd name="connsiteY3" fmla="*/ 2322576 h 2344238"/>
                <a:gd name="connsiteX4" fmla="*/ 4599432 w 5157216"/>
                <a:gd name="connsiteY4" fmla="*/ 713232 h 2344238"/>
                <a:gd name="connsiteX5" fmla="*/ 5157216 w 5157216"/>
                <a:gd name="connsiteY5" fmla="*/ 0 h 2344238"/>
                <a:gd name="connsiteX0" fmla="*/ 0 w 5157216"/>
                <a:gd name="connsiteY0" fmla="*/ 1005840 h 2345529"/>
                <a:gd name="connsiteX1" fmla="*/ 347472 w 5157216"/>
                <a:gd name="connsiteY1" fmla="*/ 996696 h 2345529"/>
                <a:gd name="connsiteX2" fmla="*/ 877824 w 5157216"/>
                <a:gd name="connsiteY2" fmla="*/ 1618488 h 2345529"/>
                <a:gd name="connsiteX3" fmla="*/ 2093976 w 5157216"/>
                <a:gd name="connsiteY3" fmla="*/ 2322576 h 2345529"/>
                <a:gd name="connsiteX4" fmla="*/ 4599432 w 5157216"/>
                <a:gd name="connsiteY4" fmla="*/ 713232 h 2345529"/>
                <a:gd name="connsiteX5" fmla="*/ 5157216 w 5157216"/>
                <a:gd name="connsiteY5" fmla="*/ 0 h 2345529"/>
                <a:gd name="connsiteX0" fmla="*/ 0 w 5157216"/>
                <a:gd name="connsiteY0" fmla="*/ 1005840 h 2399071"/>
                <a:gd name="connsiteX1" fmla="*/ 347472 w 5157216"/>
                <a:gd name="connsiteY1" fmla="*/ 996696 h 2399071"/>
                <a:gd name="connsiteX2" fmla="*/ 877824 w 5157216"/>
                <a:gd name="connsiteY2" fmla="*/ 1618488 h 2399071"/>
                <a:gd name="connsiteX3" fmla="*/ 2249424 w 5157216"/>
                <a:gd name="connsiteY3" fmla="*/ 2377440 h 2399071"/>
                <a:gd name="connsiteX4" fmla="*/ 4599432 w 5157216"/>
                <a:gd name="connsiteY4" fmla="*/ 713232 h 2399071"/>
                <a:gd name="connsiteX5" fmla="*/ 5157216 w 5157216"/>
                <a:gd name="connsiteY5" fmla="*/ 0 h 2399071"/>
                <a:gd name="connsiteX0" fmla="*/ 0 w 5157216"/>
                <a:gd name="connsiteY0" fmla="*/ 1005840 h 2388525"/>
                <a:gd name="connsiteX1" fmla="*/ 347472 w 5157216"/>
                <a:gd name="connsiteY1" fmla="*/ 996696 h 2388525"/>
                <a:gd name="connsiteX2" fmla="*/ 877824 w 5157216"/>
                <a:gd name="connsiteY2" fmla="*/ 1618488 h 2388525"/>
                <a:gd name="connsiteX3" fmla="*/ 2249424 w 5157216"/>
                <a:gd name="connsiteY3" fmla="*/ 2377440 h 2388525"/>
                <a:gd name="connsiteX4" fmla="*/ 4553712 w 5157216"/>
                <a:gd name="connsiteY4" fmla="*/ 1005840 h 2388525"/>
                <a:gd name="connsiteX5" fmla="*/ 5157216 w 5157216"/>
                <a:gd name="connsiteY5" fmla="*/ 0 h 2388525"/>
                <a:gd name="connsiteX0" fmla="*/ 0 w 5157216"/>
                <a:gd name="connsiteY0" fmla="*/ 1005840 h 2390938"/>
                <a:gd name="connsiteX1" fmla="*/ 347472 w 5157216"/>
                <a:gd name="connsiteY1" fmla="*/ 996696 h 2390938"/>
                <a:gd name="connsiteX2" fmla="*/ 961907 w 5157216"/>
                <a:gd name="connsiteY2" fmla="*/ 1665784 h 2390938"/>
                <a:gd name="connsiteX3" fmla="*/ 2249424 w 5157216"/>
                <a:gd name="connsiteY3" fmla="*/ 2377440 h 2390938"/>
                <a:gd name="connsiteX4" fmla="*/ 4553712 w 5157216"/>
                <a:gd name="connsiteY4" fmla="*/ 1005840 h 2390938"/>
                <a:gd name="connsiteX5" fmla="*/ 5157216 w 5157216"/>
                <a:gd name="connsiteY5" fmla="*/ 0 h 2390938"/>
                <a:gd name="connsiteX0" fmla="*/ 0 w 5157216"/>
                <a:gd name="connsiteY0" fmla="*/ 1005840 h 2390938"/>
                <a:gd name="connsiteX1" fmla="*/ 347472 w 5157216"/>
                <a:gd name="connsiteY1" fmla="*/ 996696 h 2390938"/>
                <a:gd name="connsiteX2" fmla="*/ 961907 w 5157216"/>
                <a:gd name="connsiteY2" fmla="*/ 1665784 h 2390938"/>
                <a:gd name="connsiteX3" fmla="*/ 2496417 w 5157216"/>
                <a:gd name="connsiteY3" fmla="*/ 2377440 h 2390938"/>
                <a:gd name="connsiteX4" fmla="*/ 4553712 w 5157216"/>
                <a:gd name="connsiteY4" fmla="*/ 1005840 h 2390938"/>
                <a:gd name="connsiteX5" fmla="*/ 5157216 w 5157216"/>
                <a:gd name="connsiteY5" fmla="*/ 0 h 2390938"/>
                <a:gd name="connsiteX0" fmla="*/ 0 w 5157216"/>
                <a:gd name="connsiteY0" fmla="*/ 1005840 h 2389844"/>
                <a:gd name="connsiteX1" fmla="*/ 347472 w 5157216"/>
                <a:gd name="connsiteY1" fmla="*/ 996696 h 2389844"/>
                <a:gd name="connsiteX2" fmla="*/ 671716 w 5157216"/>
                <a:gd name="connsiteY2" fmla="*/ 1366134 h 2389844"/>
                <a:gd name="connsiteX3" fmla="*/ 961907 w 5157216"/>
                <a:gd name="connsiteY3" fmla="*/ 1665784 h 2389844"/>
                <a:gd name="connsiteX4" fmla="*/ 2496417 w 5157216"/>
                <a:gd name="connsiteY4" fmla="*/ 2377440 h 2389844"/>
                <a:gd name="connsiteX5" fmla="*/ 4553712 w 5157216"/>
                <a:gd name="connsiteY5" fmla="*/ 1005840 h 2389844"/>
                <a:gd name="connsiteX6" fmla="*/ 5157216 w 5157216"/>
                <a:gd name="connsiteY6" fmla="*/ 0 h 2389844"/>
                <a:gd name="connsiteX0" fmla="*/ 0 w 5157216"/>
                <a:gd name="connsiteY0" fmla="*/ 1005840 h 2404466"/>
                <a:gd name="connsiteX1" fmla="*/ 347472 w 5157216"/>
                <a:gd name="connsiteY1" fmla="*/ 996696 h 2404466"/>
                <a:gd name="connsiteX2" fmla="*/ 671716 w 5157216"/>
                <a:gd name="connsiteY2" fmla="*/ 1366134 h 2404466"/>
                <a:gd name="connsiteX3" fmla="*/ 1282473 w 5157216"/>
                <a:gd name="connsiteY3" fmla="*/ 1875991 h 2404466"/>
                <a:gd name="connsiteX4" fmla="*/ 2496417 w 5157216"/>
                <a:gd name="connsiteY4" fmla="*/ 2377440 h 2404466"/>
                <a:gd name="connsiteX5" fmla="*/ 4553712 w 5157216"/>
                <a:gd name="connsiteY5" fmla="*/ 1005840 h 2404466"/>
                <a:gd name="connsiteX6" fmla="*/ 5157216 w 5157216"/>
                <a:gd name="connsiteY6" fmla="*/ 0 h 2404466"/>
                <a:gd name="connsiteX0" fmla="*/ 0 w 5157216"/>
                <a:gd name="connsiteY0" fmla="*/ 1005840 h 2405166"/>
                <a:gd name="connsiteX1" fmla="*/ 347472 w 5157216"/>
                <a:gd name="connsiteY1" fmla="*/ 996696 h 2405166"/>
                <a:gd name="connsiteX2" fmla="*/ 671716 w 5157216"/>
                <a:gd name="connsiteY2" fmla="*/ 1366134 h 2405166"/>
                <a:gd name="connsiteX3" fmla="*/ 1282473 w 5157216"/>
                <a:gd name="connsiteY3" fmla="*/ 1875991 h 2405166"/>
                <a:gd name="connsiteX4" fmla="*/ 2496417 w 5157216"/>
                <a:gd name="connsiteY4" fmla="*/ 2377440 h 2405166"/>
                <a:gd name="connsiteX5" fmla="*/ 4553712 w 5157216"/>
                <a:gd name="connsiteY5" fmla="*/ 1005840 h 2405166"/>
                <a:gd name="connsiteX6" fmla="*/ 5157216 w 5157216"/>
                <a:gd name="connsiteY6" fmla="*/ 0 h 2405166"/>
                <a:gd name="connsiteX0" fmla="*/ 0 w 5157216"/>
                <a:gd name="connsiteY0" fmla="*/ 1005840 h 2405166"/>
                <a:gd name="connsiteX1" fmla="*/ 347472 w 5157216"/>
                <a:gd name="connsiteY1" fmla="*/ 996696 h 2405166"/>
                <a:gd name="connsiteX2" fmla="*/ 671716 w 5157216"/>
                <a:gd name="connsiteY2" fmla="*/ 1366134 h 2405166"/>
                <a:gd name="connsiteX3" fmla="*/ 1282473 w 5157216"/>
                <a:gd name="connsiteY3" fmla="*/ 1875991 h 2405166"/>
                <a:gd name="connsiteX4" fmla="*/ 2496417 w 5157216"/>
                <a:gd name="connsiteY4" fmla="*/ 2377440 h 2405166"/>
                <a:gd name="connsiteX5" fmla="*/ 4553712 w 5157216"/>
                <a:gd name="connsiteY5" fmla="*/ 1005840 h 2405166"/>
                <a:gd name="connsiteX6" fmla="*/ 5157216 w 5157216"/>
                <a:gd name="connsiteY6" fmla="*/ 0 h 2405166"/>
                <a:gd name="connsiteX0" fmla="*/ 0 w 5157216"/>
                <a:gd name="connsiteY0" fmla="*/ 1005840 h 2405166"/>
                <a:gd name="connsiteX1" fmla="*/ 347472 w 5157216"/>
                <a:gd name="connsiteY1" fmla="*/ 996696 h 2405166"/>
                <a:gd name="connsiteX2" fmla="*/ 671716 w 5157216"/>
                <a:gd name="connsiteY2" fmla="*/ 1366134 h 2405166"/>
                <a:gd name="connsiteX3" fmla="*/ 1282473 w 5157216"/>
                <a:gd name="connsiteY3" fmla="*/ 1875991 h 2405166"/>
                <a:gd name="connsiteX4" fmla="*/ 2496417 w 5157216"/>
                <a:gd name="connsiteY4" fmla="*/ 2377440 h 2405166"/>
                <a:gd name="connsiteX5" fmla="*/ 4553712 w 5157216"/>
                <a:gd name="connsiteY5" fmla="*/ 1005840 h 2405166"/>
                <a:gd name="connsiteX6" fmla="*/ 5157216 w 5157216"/>
                <a:gd name="connsiteY6" fmla="*/ 0 h 2405166"/>
                <a:gd name="connsiteX0" fmla="*/ 0 w 5157216"/>
                <a:gd name="connsiteY0" fmla="*/ 1005840 h 2407481"/>
                <a:gd name="connsiteX1" fmla="*/ 347472 w 5157216"/>
                <a:gd name="connsiteY1" fmla="*/ 996696 h 2407481"/>
                <a:gd name="connsiteX2" fmla="*/ 671716 w 5157216"/>
                <a:gd name="connsiteY2" fmla="*/ 1366134 h 2407481"/>
                <a:gd name="connsiteX3" fmla="*/ 1282473 w 5157216"/>
                <a:gd name="connsiteY3" fmla="*/ 1875991 h 2407481"/>
                <a:gd name="connsiteX4" fmla="*/ 2496417 w 5157216"/>
                <a:gd name="connsiteY4" fmla="*/ 2377440 h 2407481"/>
                <a:gd name="connsiteX5" fmla="*/ 4553712 w 5157216"/>
                <a:gd name="connsiteY5" fmla="*/ 1005840 h 2407481"/>
                <a:gd name="connsiteX6" fmla="*/ 5157216 w 5157216"/>
                <a:gd name="connsiteY6" fmla="*/ 0 h 2407481"/>
                <a:gd name="connsiteX0" fmla="*/ 0 w 5157216"/>
                <a:gd name="connsiteY0" fmla="*/ 1005840 h 2404428"/>
                <a:gd name="connsiteX1" fmla="*/ 347472 w 5157216"/>
                <a:gd name="connsiteY1" fmla="*/ 996696 h 2404428"/>
                <a:gd name="connsiteX2" fmla="*/ 719013 w 5157216"/>
                <a:gd name="connsiteY2" fmla="*/ 1371389 h 2404428"/>
                <a:gd name="connsiteX3" fmla="*/ 1282473 w 5157216"/>
                <a:gd name="connsiteY3" fmla="*/ 1875991 h 2404428"/>
                <a:gd name="connsiteX4" fmla="*/ 2496417 w 5157216"/>
                <a:gd name="connsiteY4" fmla="*/ 2377440 h 2404428"/>
                <a:gd name="connsiteX5" fmla="*/ 4553712 w 5157216"/>
                <a:gd name="connsiteY5" fmla="*/ 1005840 h 2404428"/>
                <a:gd name="connsiteX6" fmla="*/ 5157216 w 5157216"/>
                <a:gd name="connsiteY6" fmla="*/ 0 h 2404428"/>
                <a:gd name="connsiteX0" fmla="*/ 0 w 5157216"/>
                <a:gd name="connsiteY0" fmla="*/ 1005840 h 2404428"/>
                <a:gd name="connsiteX1" fmla="*/ 347472 w 5157216"/>
                <a:gd name="connsiteY1" fmla="*/ 996696 h 2404428"/>
                <a:gd name="connsiteX2" fmla="*/ 719013 w 5157216"/>
                <a:gd name="connsiteY2" fmla="*/ 1371389 h 2404428"/>
                <a:gd name="connsiteX3" fmla="*/ 1282473 w 5157216"/>
                <a:gd name="connsiteY3" fmla="*/ 1875991 h 2404428"/>
                <a:gd name="connsiteX4" fmla="*/ 2496417 w 5157216"/>
                <a:gd name="connsiteY4" fmla="*/ 2377440 h 2404428"/>
                <a:gd name="connsiteX5" fmla="*/ 4553712 w 5157216"/>
                <a:gd name="connsiteY5" fmla="*/ 1005840 h 2404428"/>
                <a:gd name="connsiteX6" fmla="*/ 5157216 w 5157216"/>
                <a:gd name="connsiteY6" fmla="*/ 0 h 2404428"/>
                <a:gd name="connsiteX0" fmla="*/ 0 w 5157216"/>
                <a:gd name="connsiteY0" fmla="*/ 1005840 h 2402979"/>
                <a:gd name="connsiteX1" fmla="*/ 347472 w 5157216"/>
                <a:gd name="connsiteY1" fmla="*/ 996696 h 2402979"/>
                <a:gd name="connsiteX2" fmla="*/ 719013 w 5157216"/>
                <a:gd name="connsiteY2" fmla="*/ 1371389 h 2402979"/>
                <a:gd name="connsiteX3" fmla="*/ 1292983 w 5157216"/>
                <a:gd name="connsiteY3" fmla="*/ 1860226 h 2402979"/>
                <a:gd name="connsiteX4" fmla="*/ 2496417 w 5157216"/>
                <a:gd name="connsiteY4" fmla="*/ 2377440 h 2402979"/>
                <a:gd name="connsiteX5" fmla="*/ 4553712 w 5157216"/>
                <a:gd name="connsiteY5" fmla="*/ 1005840 h 2402979"/>
                <a:gd name="connsiteX6" fmla="*/ 5157216 w 5157216"/>
                <a:gd name="connsiteY6" fmla="*/ 0 h 2402979"/>
                <a:gd name="connsiteX0" fmla="*/ 0 w 5157216"/>
                <a:gd name="connsiteY0" fmla="*/ 1005840 h 2402979"/>
                <a:gd name="connsiteX1" fmla="*/ 347472 w 5157216"/>
                <a:gd name="connsiteY1" fmla="*/ 996696 h 2402979"/>
                <a:gd name="connsiteX2" fmla="*/ 719013 w 5157216"/>
                <a:gd name="connsiteY2" fmla="*/ 1371389 h 2402979"/>
                <a:gd name="connsiteX3" fmla="*/ 1292983 w 5157216"/>
                <a:gd name="connsiteY3" fmla="*/ 1860226 h 2402979"/>
                <a:gd name="connsiteX4" fmla="*/ 2496417 w 5157216"/>
                <a:gd name="connsiteY4" fmla="*/ 2377440 h 2402979"/>
                <a:gd name="connsiteX5" fmla="*/ 4553712 w 5157216"/>
                <a:gd name="connsiteY5" fmla="*/ 1005840 h 2402979"/>
                <a:gd name="connsiteX6" fmla="*/ 5157216 w 5157216"/>
                <a:gd name="connsiteY6" fmla="*/ 0 h 2402979"/>
                <a:gd name="connsiteX0" fmla="*/ 0 w 5157216"/>
                <a:gd name="connsiteY0" fmla="*/ 1005840 h 2403966"/>
                <a:gd name="connsiteX1" fmla="*/ 347472 w 5157216"/>
                <a:gd name="connsiteY1" fmla="*/ 996696 h 2403966"/>
                <a:gd name="connsiteX2" fmla="*/ 608654 w 5157216"/>
                <a:gd name="connsiteY2" fmla="*/ 1229499 h 2403966"/>
                <a:gd name="connsiteX3" fmla="*/ 1292983 w 5157216"/>
                <a:gd name="connsiteY3" fmla="*/ 1860226 h 2403966"/>
                <a:gd name="connsiteX4" fmla="*/ 2496417 w 5157216"/>
                <a:gd name="connsiteY4" fmla="*/ 2377440 h 2403966"/>
                <a:gd name="connsiteX5" fmla="*/ 4553712 w 5157216"/>
                <a:gd name="connsiteY5" fmla="*/ 1005840 h 2403966"/>
                <a:gd name="connsiteX6" fmla="*/ 5157216 w 5157216"/>
                <a:gd name="connsiteY6" fmla="*/ 0 h 2403966"/>
                <a:gd name="connsiteX0" fmla="*/ 0 w 5157216"/>
                <a:gd name="connsiteY0" fmla="*/ 1005840 h 2420237"/>
                <a:gd name="connsiteX1" fmla="*/ 347472 w 5157216"/>
                <a:gd name="connsiteY1" fmla="*/ 996696 h 2420237"/>
                <a:gd name="connsiteX2" fmla="*/ 608654 w 5157216"/>
                <a:gd name="connsiteY2" fmla="*/ 1229499 h 2420237"/>
                <a:gd name="connsiteX3" fmla="*/ 1292983 w 5157216"/>
                <a:gd name="connsiteY3" fmla="*/ 1860226 h 2420237"/>
                <a:gd name="connsiteX4" fmla="*/ 1528309 w 5157216"/>
                <a:gd name="connsiteY4" fmla="*/ 2054561 h 2420237"/>
                <a:gd name="connsiteX5" fmla="*/ 2496417 w 5157216"/>
                <a:gd name="connsiteY5" fmla="*/ 2377440 h 2420237"/>
                <a:gd name="connsiteX6" fmla="*/ 4553712 w 5157216"/>
                <a:gd name="connsiteY6" fmla="*/ 1005840 h 2420237"/>
                <a:gd name="connsiteX7" fmla="*/ 5157216 w 5157216"/>
                <a:gd name="connsiteY7" fmla="*/ 0 h 2420237"/>
                <a:gd name="connsiteX0" fmla="*/ 0 w 5157216"/>
                <a:gd name="connsiteY0" fmla="*/ 1005840 h 2420237"/>
                <a:gd name="connsiteX1" fmla="*/ 347472 w 5157216"/>
                <a:gd name="connsiteY1" fmla="*/ 996696 h 2420237"/>
                <a:gd name="connsiteX2" fmla="*/ 608654 w 5157216"/>
                <a:gd name="connsiteY2" fmla="*/ 1229499 h 2420237"/>
                <a:gd name="connsiteX3" fmla="*/ 1292983 w 5157216"/>
                <a:gd name="connsiteY3" fmla="*/ 1860226 h 2420237"/>
                <a:gd name="connsiteX4" fmla="*/ 1528309 w 5157216"/>
                <a:gd name="connsiteY4" fmla="*/ 2054561 h 2420237"/>
                <a:gd name="connsiteX5" fmla="*/ 2496417 w 5157216"/>
                <a:gd name="connsiteY5" fmla="*/ 2377440 h 2420237"/>
                <a:gd name="connsiteX6" fmla="*/ 4553712 w 5157216"/>
                <a:gd name="connsiteY6" fmla="*/ 1005840 h 2420237"/>
                <a:gd name="connsiteX7" fmla="*/ 5157216 w 5157216"/>
                <a:gd name="connsiteY7" fmla="*/ 0 h 2420237"/>
                <a:gd name="connsiteX0" fmla="*/ 0 w 5157216"/>
                <a:gd name="connsiteY0" fmla="*/ 1005840 h 2421425"/>
                <a:gd name="connsiteX1" fmla="*/ 347472 w 5157216"/>
                <a:gd name="connsiteY1" fmla="*/ 996696 h 2421425"/>
                <a:gd name="connsiteX2" fmla="*/ 608654 w 5157216"/>
                <a:gd name="connsiteY2" fmla="*/ 1229499 h 2421425"/>
                <a:gd name="connsiteX3" fmla="*/ 1292983 w 5157216"/>
                <a:gd name="connsiteY3" fmla="*/ 1860226 h 2421425"/>
                <a:gd name="connsiteX4" fmla="*/ 1528309 w 5157216"/>
                <a:gd name="connsiteY4" fmla="*/ 2054561 h 2421425"/>
                <a:gd name="connsiteX5" fmla="*/ 2496417 w 5157216"/>
                <a:gd name="connsiteY5" fmla="*/ 2377440 h 2421425"/>
                <a:gd name="connsiteX6" fmla="*/ 4553712 w 5157216"/>
                <a:gd name="connsiteY6" fmla="*/ 1005840 h 2421425"/>
                <a:gd name="connsiteX7" fmla="*/ 5157216 w 5157216"/>
                <a:gd name="connsiteY7" fmla="*/ 0 h 2421425"/>
                <a:gd name="connsiteX0" fmla="*/ 0 w 5157216"/>
                <a:gd name="connsiteY0" fmla="*/ 1005840 h 2422792"/>
                <a:gd name="connsiteX1" fmla="*/ 347472 w 5157216"/>
                <a:gd name="connsiteY1" fmla="*/ 996696 h 2422792"/>
                <a:gd name="connsiteX2" fmla="*/ 608654 w 5157216"/>
                <a:gd name="connsiteY2" fmla="*/ 1229499 h 2422792"/>
                <a:gd name="connsiteX3" fmla="*/ 1292983 w 5157216"/>
                <a:gd name="connsiteY3" fmla="*/ 1860226 h 2422792"/>
                <a:gd name="connsiteX4" fmla="*/ 1528309 w 5157216"/>
                <a:gd name="connsiteY4" fmla="*/ 2054561 h 2422792"/>
                <a:gd name="connsiteX5" fmla="*/ 2496417 w 5157216"/>
                <a:gd name="connsiteY5" fmla="*/ 2377440 h 2422792"/>
                <a:gd name="connsiteX6" fmla="*/ 4553712 w 5157216"/>
                <a:gd name="connsiteY6" fmla="*/ 1005840 h 2422792"/>
                <a:gd name="connsiteX7" fmla="*/ 5157216 w 5157216"/>
                <a:gd name="connsiteY7" fmla="*/ 0 h 2422792"/>
                <a:gd name="connsiteX0" fmla="*/ 0 w 5157216"/>
                <a:gd name="connsiteY0" fmla="*/ 1005840 h 2459658"/>
                <a:gd name="connsiteX1" fmla="*/ 347472 w 5157216"/>
                <a:gd name="connsiteY1" fmla="*/ 996696 h 2459658"/>
                <a:gd name="connsiteX2" fmla="*/ 608654 w 5157216"/>
                <a:gd name="connsiteY2" fmla="*/ 1229499 h 2459658"/>
                <a:gd name="connsiteX3" fmla="*/ 1292983 w 5157216"/>
                <a:gd name="connsiteY3" fmla="*/ 1860226 h 2459658"/>
                <a:gd name="connsiteX4" fmla="*/ 1528309 w 5157216"/>
                <a:gd name="connsiteY4" fmla="*/ 2054561 h 2459658"/>
                <a:gd name="connsiteX5" fmla="*/ 2548969 w 5157216"/>
                <a:gd name="connsiteY5" fmla="*/ 2419482 h 2459658"/>
                <a:gd name="connsiteX6" fmla="*/ 4553712 w 5157216"/>
                <a:gd name="connsiteY6" fmla="*/ 1005840 h 2459658"/>
                <a:gd name="connsiteX7" fmla="*/ 5157216 w 5157216"/>
                <a:gd name="connsiteY7" fmla="*/ 0 h 2459658"/>
                <a:gd name="connsiteX0" fmla="*/ 0 w 5157216"/>
                <a:gd name="connsiteY0" fmla="*/ 1005840 h 2471743"/>
                <a:gd name="connsiteX1" fmla="*/ 347472 w 5157216"/>
                <a:gd name="connsiteY1" fmla="*/ 996696 h 2471743"/>
                <a:gd name="connsiteX2" fmla="*/ 608654 w 5157216"/>
                <a:gd name="connsiteY2" fmla="*/ 1229499 h 2471743"/>
                <a:gd name="connsiteX3" fmla="*/ 1292983 w 5157216"/>
                <a:gd name="connsiteY3" fmla="*/ 1860226 h 2471743"/>
                <a:gd name="connsiteX4" fmla="*/ 1670199 w 5157216"/>
                <a:gd name="connsiteY4" fmla="*/ 2138643 h 2471743"/>
                <a:gd name="connsiteX5" fmla="*/ 2548969 w 5157216"/>
                <a:gd name="connsiteY5" fmla="*/ 2419482 h 2471743"/>
                <a:gd name="connsiteX6" fmla="*/ 4553712 w 5157216"/>
                <a:gd name="connsiteY6" fmla="*/ 1005840 h 2471743"/>
                <a:gd name="connsiteX7" fmla="*/ 5157216 w 5157216"/>
                <a:gd name="connsiteY7" fmla="*/ 0 h 2471743"/>
                <a:gd name="connsiteX0" fmla="*/ 0 w 5157216"/>
                <a:gd name="connsiteY0" fmla="*/ 1005840 h 2475349"/>
                <a:gd name="connsiteX1" fmla="*/ 347472 w 5157216"/>
                <a:gd name="connsiteY1" fmla="*/ 996696 h 2475349"/>
                <a:gd name="connsiteX2" fmla="*/ 608654 w 5157216"/>
                <a:gd name="connsiteY2" fmla="*/ 1229499 h 2475349"/>
                <a:gd name="connsiteX3" fmla="*/ 1292983 w 5157216"/>
                <a:gd name="connsiteY3" fmla="*/ 1860226 h 2475349"/>
                <a:gd name="connsiteX4" fmla="*/ 1670199 w 5157216"/>
                <a:gd name="connsiteY4" fmla="*/ 2138643 h 2475349"/>
                <a:gd name="connsiteX5" fmla="*/ 2548969 w 5157216"/>
                <a:gd name="connsiteY5" fmla="*/ 2419482 h 2475349"/>
                <a:gd name="connsiteX6" fmla="*/ 4553712 w 5157216"/>
                <a:gd name="connsiteY6" fmla="*/ 1005840 h 2475349"/>
                <a:gd name="connsiteX7" fmla="*/ 5157216 w 5157216"/>
                <a:gd name="connsiteY7" fmla="*/ 0 h 2475349"/>
                <a:gd name="connsiteX0" fmla="*/ 0 w 5157216"/>
                <a:gd name="connsiteY0" fmla="*/ 1005840 h 2478235"/>
                <a:gd name="connsiteX1" fmla="*/ 347472 w 5157216"/>
                <a:gd name="connsiteY1" fmla="*/ 996696 h 2478235"/>
                <a:gd name="connsiteX2" fmla="*/ 608654 w 5157216"/>
                <a:gd name="connsiteY2" fmla="*/ 1229499 h 2478235"/>
                <a:gd name="connsiteX3" fmla="*/ 1292983 w 5157216"/>
                <a:gd name="connsiteY3" fmla="*/ 1860226 h 2478235"/>
                <a:gd name="connsiteX4" fmla="*/ 1664944 w 5157216"/>
                <a:gd name="connsiteY4" fmla="*/ 2154408 h 2478235"/>
                <a:gd name="connsiteX5" fmla="*/ 2548969 w 5157216"/>
                <a:gd name="connsiteY5" fmla="*/ 2419482 h 2478235"/>
                <a:gd name="connsiteX6" fmla="*/ 4553712 w 5157216"/>
                <a:gd name="connsiteY6" fmla="*/ 1005840 h 2478235"/>
                <a:gd name="connsiteX7" fmla="*/ 5157216 w 5157216"/>
                <a:gd name="connsiteY7" fmla="*/ 0 h 2478235"/>
                <a:gd name="connsiteX0" fmla="*/ 0 w 5157216"/>
                <a:gd name="connsiteY0" fmla="*/ 1005840 h 2441145"/>
                <a:gd name="connsiteX1" fmla="*/ 347472 w 5157216"/>
                <a:gd name="connsiteY1" fmla="*/ 996696 h 2441145"/>
                <a:gd name="connsiteX2" fmla="*/ 608654 w 5157216"/>
                <a:gd name="connsiteY2" fmla="*/ 1229499 h 2441145"/>
                <a:gd name="connsiteX3" fmla="*/ 1292983 w 5157216"/>
                <a:gd name="connsiteY3" fmla="*/ 1860226 h 2441145"/>
                <a:gd name="connsiteX4" fmla="*/ 1664944 w 5157216"/>
                <a:gd name="connsiteY4" fmla="*/ 2154408 h 2441145"/>
                <a:gd name="connsiteX5" fmla="*/ 2633051 w 5157216"/>
                <a:gd name="connsiteY5" fmla="*/ 2382695 h 2441145"/>
                <a:gd name="connsiteX6" fmla="*/ 4553712 w 5157216"/>
                <a:gd name="connsiteY6" fmla="*/ 1005840 h 2441145"/>
                <a:gd name="connsiteX7" fmla="*/ 5157216 w 5157216"/>
                <a:gd name="connsiteY7" fmla="*/ 0 h 2441145"/>
                <a:gd name="connsiteX0" fmla="*/ 0 w 5157216"/>
                <a:gd name="connsiteY0" fmla="*/ 1005840 h 2432924"/>
                <a:gd name="connsiteX1" fmla="*/ 347472 w 5157216"/>
                <a:gd name="connsiteY1" fmla="*/ 996696 h 2432924"/>
                <a:gd name="connsiteX2" fmla="*/ 608654 w 5157216"/>
                <a:gd name="connsiteY2" fmla="*/ 1229499 h 2432924"/>
                <a:gd name="connsiteX3" fmla="*/ 1292983 w 5157216"/>
                <a:gd name="connsiteY3" fmla="*/ 1860226 h 2432924"/>
                <a:gd name="connsiteX4" fmla="*/ 1607137 w 5157216"/>
                <a:gd name="connsiteY4" fmla="*/ 2107112 h 2432924"/>
                <a:gd name="connsiteX5" fmla="*/ 2633051 w 5157216"/>
                <a:gd name="connsiteY5" fmla="*/ 2382695 h 2432924"/>
                <a:gd name="connsiteX6" fmla="*/ 4553712 w 5157216"/>
                <a:gd name="connsiteY6" fmla="*/ 1005840 h 2432924"/>
                <a:gd name="connsiteX7" fmla="*/ 5157216 w 5157216"/>
                <a:gd name="connsiteY7" fmla="*/ 0 h 2432924"/>
                <a:gd name="connsiteX0" fmla="*/ 0 w 5157216"/>
                <a:gd name="connsiteY0" fmla="*/ 1005840 h 2456686"/>
                <a:gd name="connsiteX1" fmla="*/ 347472 w 5157216"/>
                <a:gd name="connsiteY1" fmla="*/ 996696 h 2456686"/>
                <a:gd name="connsiteX2" fmla="*/ 608654 w 5157216"/>
                <a:gd name="connsiteY2" fmla="*/ 1229499 h 2456686"/>
                <a:gd name="connsiteX3" fmla="*/ 1292983 w 5157216"/>
                <a:gd name="connsiteY3" fmla="*/ 1860226 h 2456686"/>
                <a:gd name="connsiteX4" fmla="*/ 1607137 w 5157216"/>
                <a:gd name="connsiteY4" fmla="*/ 2107112 h 2456686"/>
                <a:gd name="connsiteX5" fmla="*/ 2633051 w 5157216"/>
                <a:gd name="connsiteY5" fmla="*/ 2382695 h 2456686"/>
                <a:gd name="connsiteX6" fmla="*/ 4553712 w 5157216"/>
                <a:gd name="connsiteY6" fmla="*/ 1005840 h 2456686"/>
                <a:gd name="connsiteX7" fmla="*/ 5157216 w 5157216"/>
                <a:gd name="connsiteY7" fmla="*/ 0 h 2456686"/>
                <a:gd name="connsiteX0" fmla="*/ 0 w 5157216"/>
                <a:gd name="connsiteY0" fmla="*/ 1005840 h 2472166"/>
                <a:gd name="connsiteX1" fmla="*/ 347472 w 5157216"/>
                <a:gd name="connsiteY1" fmla="*/ 996696 h 2472166"/>
                <a:gd name="connsiteX2" fmla="*/ 608654 w 5157216"/>
                <a:gd name="connsiteY2" fmla="*/ 1229499 h 2472166"/>
                <a:gd name="connsiteX3" fmla="*/ 1292983 w 5157216"/>
                <a:gd name="connsiteY3" fmla="*/ 1860226 h 2472166"/>
                <a:gd name="connsiteX4" fmla="*/ 1607137 w 5157216"/>
                <a:gd name="connsiteY4" fmla="*/ 2107112 h 2472166"/>
                <a:gd name="connsiteX5" fmla="*/ 2633051 w 5157216"/>
                <a:gd name="connsiteY5" fmla="*/ 2382695 h 2472166"/>
                <a:gd name="connsiteX6" fmla="*/ 4553712 w 5157216"/>
                <a:gd name="connsiteY6" fmla="*/ 1005840 h 2472166"/>
                <a:gd name="connsiteX7" fmla="*/ 5157216 w 5157216"/>
                <a:gd name="connsiteY7" fmla="*/ 0 h 2472166"/>
                <a:gd name="connsiteX0" fmla="*/ 0 w 5157216"/>
                <a:gd name="connsiteY0" fmla="*/ 1005840 h 2432142"/>
                <a:gd name="connsiteX1" fmla="*/ 347472 w 5157216"/>
                <a:gd name="connsiteY1" fmla="*/ 996696 h 2432142"/>
                <a:gd name="connsiteX2" fmla="*/ 608654 w 5157216"/>
                <a:gd name="connsiteY2" fmla="*/ 1229499 h 2432142"/>
                <a:gd name="connsiteX3" fmla="*/ 1377066 w 5157216"/>
                <a:gd name="connsiteY3" fmla="*/ 1912778 h 2432142"/>
                <a:gd name="connsiteX4" fmla="*/ 1607137 w 5157216"/>
                <a:gd name="connsiteY4" fmla="*/ 2107112 h 2432142"/>
                <a:gd name="connsiteX5" fmla="*/ 2633051 w 5157216"/>
                <a:gd name="connsiteY5" fmla="*/ 2382695 h 2432142"/>
                <a:gd name="connsiteX6" fmla="*/ 4553712 w 5157216"/>
                <a:gd name="connsiteY6" fmla="*/ 1005840 h 2432142"/>
                <a:gd name="connsiteX7" fmla="*/ 5157216 w 5157216"/>
                <a:gd name="connsiteY7" fmla="*/ 0 h 2432142"/>
                <a:gd name="connsiteX0" fmla="*/ 0 w 5157216"/>
                <a:gd name="connsiteY0" fmla="*/ 1005840 h 2432142"/>
                <a:gd name="connsiteX1" fmla="*/ 347472 w 5157216"/>
                <a:gd name="connsiteY1" fmla="*/ 996696 h 2432142"/>
                <a:gd name="connsiteX2" fmla="*/ 608654 w 5157216"/>
                <a:gd name="connsiteY2" fmla="*/ 1229499 h 2432142"/>
                <a:gd name="connsiteX3" fmla="*/ 1377066 w 5157216"/>
                <a:gd name="connsiteY3" fmla="*/ 1912778 h 2432142"/>
                <a:gd name="connsiteX4" fmla="*/ 1607137 w 5157216"/>
                <a:gd name="connsiteY4" fmla="*/ 2107112 h 2432142"/>
                <a:gd name="connsiteX5" fmla="*/ 2633051 w 5157216"/>
                <a:gd name="connsiteY5" fmla="*/ 2382695 h 2432142"/>
                <a:gd name="connsiteX6" fmla="*/ 4553712 w 5157216"/>
                <a:gd name="connsiteY6" fmla="*/ 1005840 h 2432142"/>
                <a:gd name="connsiteX7" fmla="*/ 5157216 w 5157216"/>
                <a:gd name="connsiteY7" fmla="*/ 0 h 2432142"/>
                <a:gd name="connsiteX0" fmla="*/ 0 w 5157216"/>
                <a:gd name="connsiteY0" fmla="*/ 1005840 h 2462008"/>
                <a:gd name="connsiteX1" fmla="*/ 347472 w 5157216"/>
                <a:gd name="connsiteY1" fmla="*/ 996696 h 2462008"/>
                <a:gd name="connsiteX2" fmla="*/ 608654 w 5157216"/>
                <a:gd name="connsiteY2" fmla="*/ 1229499 h 2462008"/>
                <a:gd name="connsiteX3" fmla="*/ 1377066 w 5157216"/>
                <a:gd name="connsiteY3" fmla="*/ 1912778 h 2462008"/>
                <a:gd name="connsiteX4" fmla="*/ 1875150 w 5157216"/>
                <a:gd name="connsiteY4" fmla="*/ 2254257 h 2462008"/>
                <a:gd name="connsiteX5" fmla="*/ 2633051 w 5157216"/>
                <a:gd name="connsiteY5" fmla="*/ 2382695 h 2462008"/>
                <a:gd name="connsiteX6" fmla="*/ 4553712 w 5157216"/>
                <a:gd name="connsiteY6" fmla="*/ 1005840 h 2462008"/>
                <a:gd name="connsiteX7" fmla="*/ 5157216 w 5157216"/>
                <a:gd name="connsiteY7" fmla="*/ 0 h 2462008"/>
                <a:gd name="connsiteX0" fmla="*/ 0 w 5157216"/>
                <a:gd name="connsiteY0" fmla="*/ 1005840 h 2469459"/>
                <a:gd name="connsiteX1" fmla="*/ 347472 w 5157216"/>
                <a:gd name="connsiteY1" fmla="*/ 996696 h 2469459"/>
                <a:gd name="connsiteX2" fmla="*/ 608654 w 5157216"/>
                <a:gd name="connsiteY2" fmla="*/ 1229499 h 2469459"/>
                <a:gd name="connsiteX3" fmla="*/ 1377066 w 5157216"/>
                <a:gd name="connsiteY3" fmla="*/ 1912778 h 2469459"/>
                <a:gd name="connsiteX4" fmla="*/ 1875150 w 5157216"/>
                <a:gd name="connsiteY4" fmla="*/ 2254257 h 2469459"/>
                <a:gd name="connsiteX5" fmla="*/ 2633051 w 5157216"/>
                <a:gd name="connsiteY5" fmla="*/ 2382695 h 2469459"/>
                <a:gd name="connsiteX6" fmla="*/ 4553712 w 5157216"/>
                <a:gd name="connsiteY6" fmla="*/ 1005840 h 2469459"/>
                <a:gd name="connsiteX7" fmla="*/ 5157216 w 5157216"/>
                <a:gd name="connsiteY7" fmla="*/ 0 h 2469459"/>
                <a:gd name="connsiteX0" fmla="*/ 0 w 5157216"/>
                <a:gd name="connsiteY0" fmla="*/ 1005840 h 2470999"/>
                <a:gd name="connsiteX1" fmla="*/ 347472 w 5157216"/>
                <a:gd name="connsiteY1" fmla="*/ 996696 h 2470999"/>
                <a:gd name="connsiteX2" fmla="*/ 608654 w 5157216"/>
                <a:gd name="connsiteY2" fmla="*/ 1229499 h 2470999"/>
                <a:gd name="connsiteX3" fmla="*/ 1377066 w 5157216"/>
                <a:gd name="connsiteY3" fmla="*/ 1912778 h 2470999"/>
                <a:gd name="connsiteX4" fmla="*/ 1859385 w 5157216"/>
                <a:gd name="connsiteY4" fmla="*/ 2259512 h 2470999"/>
                <a:gd name="connsiteX5" fmla="*/ 2633051 w 5157216"/>
                <a:gd name="connsiteY5" fmla="*/ 2382695 h 2470999"/>
                <a:gd name="connsiteX6" fmla="*/ 4553712 w 5157216"/>
                <a:gd name="connsiteY6" fmla="*/ 1005840 h 2470999"/>
                <a:gd name="connsiteX7" fmla="*/ 5157216 w 5157216"/>
                <a:gd name="connsiteY7" fmla="*/ 0 h 2470999"/>
                <a:gd name="connsiteX0" fmla="*/ 0 w 5157216"/>
                <a:gd name="connsiteY0" fmla="*/ 1005840 h 2469459"/>
                <a:gd name="connsiteX1" fmla="*/ 347472 w 5157216"/>
                <a:gd name="connsiteY1" fmla="*/ 996696 h 2469459"/>
                <a:gd name="connsiteX2" fmla="*/ 608654 w 5157216"/>
                <a:gd name="connsiteY2" fmla="*/ 1229499 h 2469459"/>
                <a:gd name="connsiteX3" fmla="*/ 1377066 w 5157216"/>
                <a:gd name="connsiteY3" fmla="*/ 1912778 h 2469459"/>
                <a:gd name="connsiteX4" fmla="*/ 1806833 w 5157216"/>
                <a:gd name="connsiteY4" fmla="*/ 2254257 h 2469459"/>
                <a:gd name="connsiteX5" fmla="*/ 2633051 w 5157216"/>
                <a:gd name="connsiteY5" fmla="*/ 2382695 h 2469459"/>
                <a:gd name="connsiteX6" fmla="*/ 4553712 w 5157216"/>
                <a:gd name="connsiteY6" fmla="*/ 1005840 h 2469459"/>
                <a:gd name="connsiteX7" fmla="*/ 5157216 w 5157216"/>
                <a:gd name="connsiteY7" fmla="*/ 0 h 2469459"/>
                <a:gd name="connsiteX0" fmla="*/ 0 w 5157216"/>
                <a:gd name="connsiteY0" fmla="*/ 1005840 h 2461863"/>
                <a:gd name="connsiteX1" fmla="*/ 347472 w 5157216"/>
                <a:gd name="connsiteY1" fmla="*/ 996696 h 2461863"/>
                <a:gd name="connsiteX2" fmla="*/ 608654 w 5157216"/>
                <a:gd name="connsiteY2" fmla="*/ 1229499 h 2461863"/>
                <a:gd name="connsiteX3" fmla="*/ 1361300 w 5157216"/>
                <a:gd name="connsiteY3" fmla="*/ 1918034 h 2461863"/>
                <a:gd name="connsiteX4" fmla="*/ 1806833 w 5157216"/>
                <a:gd name="connsiteY4" fmla="*/ 2254257 h 2461863"/>
                <a:gd name="connsiteX5" fmla="*/ 2633051 w 5157216"/>
                <a:gd name="connsiteY5" fmla="*/ 2382695 h 2461863"/>
                <a:gd name="connsiteX6" fmla="*/ 4553712 w 5157216"/>
                <a:gd name="connsiteY6" fmla="*/ 1005840 h 2461863"/>
                <a:gd name="connsiteX7" fmla="*/ 5157216 w 5157216"/>
                <a:gd name="connsiteY7" fmla="*/ 0 h 2461863"/>
                <a:gd name="connsiteX0" fmla="*/ 0 w 5157216"/>
                <a:gd name="connsiteY0" fmla="*/ 1005840 h 2478445"/>
                <a:gd name="connsiteX1" fmla="*/ 347472 w 5157216"/>
                <a:gd name="connsiteY1" fmla="*/ 996696 h 2478445"/>
                <a:gd name="connsiteX2" fmla="*/ 608654 w 5157216"/>
                <a:gd name="connsiteY2" fmla="*/ 1229499 h 2478445"/>
                <a:gd name="connsiteX3" fmla="*/ 1361300 w 5157216"/>
                <a:gd name="connsiteY3" fmla="*/ 1918034 h 2478445"/>
                <a:gd name="connsiteX4" fmla="*/ 1859384 w 5157216"/>
                <a:gd name="connsiteY4" fmla="*/ 2312064 h 2478445"/>
                <a:gd name="connsiteX5" fmla="*/ 2633051 w 5157216"/>
                <a:gd name="connsiteY5" fmla="*/ 2382695 h 2478445"/>
                <a:gd name="connsiteX6" fmla="*/ 4553712 w 5157216"/>
                <a:gd name="connsiteY6" fmla="*/ 1005840 h 2478445"/>
                <a:gd name="connsiteX7" fmla="*/ 5157216 w 5157216"/>
                <a:gd name="connsiteY7" fmla="*/ 0 h 2478445"/>
                <a:gd name="connsiteX0" fmla="*/ 0 w 5157216"/>
                <a:gd name="connsiteY0" fmla="*/ 1005840 h 2483027"/>
                <a:gd name="connsiteX1" fmla="*/ 347472 w 5157216"/>
                <a:gd name="connsiteY1" fmla="*/ 996696 h 2483027"/>
                <a:gd name="connsiteX2" fmla="*/ 608654 w 5157216"/>
                <a:gd name="connsiteY2" fmla="*/ 1229499 h 2483027"/>
                <a:gd name="connsiteX3" fmla="*/ 1361300 w 5157216"/>
                <a:gd name="connsiteY3" fmla="*/ 1918034 h 2483027"/>
                <a:gd name="connsiteX4" fmla="*/ 1859384 w 5157216"/>
                <a:gd name="connsiteY4" fmla="*/ 2312064 h 2483027"/>
                <a:gd name="connsiteX5" fmla="*/ 2633051 w 5157216"/>
                <a:gd name="connsiteY5" fmla="*/ 2382695 h 2483027"/>
                <a:gd name="connsiteX6" fmla="*/ 4553712 w 5157216"/>
                <a:gd name="connsiteY6" fmla="*/ 1005840 h 2483027"/>
                <a:gd name="connsiteX7" fmla="*/ 5157216 w 5157216"/>
                <a:gd name="connsiteY7" fmla="*/ 0 h 2483027"/>
                <a:gd name="connsiteX0" fmla="*/ 0 w 5157216"/>
                <a:gd name="connsiteY0" fmla="*/ 1005840 h 2393070"/>
                <a:gd name="connsiteX1" fmla="*/ 347472 w 5157216"/>
                <a:gd name="connsiteY1" fmla="*/ 996696 h 2393070"/>
                <a:gd name="connsiteX2" fmla="*/ 608654 w 5157216"/>
                <a:gd name="connsiteY2" fmla="*/ 1229499 h 2393070"/>
                <a:gd name="connsiteX3" fmla="*/ 1361300 w 5157216"/>
                <a:gd name="connsiteY3" fmla="*/ 1918034 h 2393070"/>
                <a:gd name="connsiteX4" fmla="*/ 1859384 w 5157216"/>
                <a:gd name="connsiteY4" fmla="*/ 2312064 h 2393070"/>
                <a:gd name="connsiteX5" fmla="*/ 2633051 w 5157216"/>
                <a:gd name="connsiteY5" fmla="*/ 2382695 h 2393070"/>
                <a:gd name="connsiteX6" fmla="*/ 3104861 w 5157216"/>
                <a:gd name="connsiteY6" fmla="*/ 2238491 h 2393070"/>
                <a:gd name="connsiteX7" fmla="*/ 4553712 w 5157216"/>
                <a:gd name="connsiteY7" fmla="*/ 1005840 h 2393070"/>
                <a:gd name="connsiteX8" fmla="*/ 5157216 w 5157216"/>
                <a:gd name="connsiteY8" fmla="*/ 0 h 2393070"/>
                <a:gd name="connsiteX0" fmla="*/ 0 w 5157216"/>
                <a:gd name="connsiteY0" fmla="*/ 1005840 h 2395640"/>
                <a:gd name="connsiteX1" fmla="*/ 347472 w 5157216"/>
                <a:gd name="connsiteY1" fmla="*/ 996696 h 2395640"/>
                <a:gd name="connsiteX2" fmla="*/ 608654 w 5157216"/>
                <a:gd name="connsiteY2" fmla="*/ 1229499 h 2395640"/>
                <a:gd name="connsiteX3" fmla="*/ 1361300 w 5157216"/>
                <a:gd name="connsiteY3" fmla="*/ 1918034 h 2395640"/>
                <a:gd name="connsiteX4" fmla="*/ 1859384 w 5157216"/>
                <a:gd name="connsiteY4" fmla="*/ 2312064 h 2395640"/>
                <a:gd name="connsiteX5" fmla="*/ 2633051 w 5157216"/>
                <a:gd name="connsiteY5" fmla="*/ 2382695 h 2395640"/>
                <a:gd name="connsiteX6" fmla="*/ 3020778 w 5157216"/>
                <a:gd name="connsiteY6" fmla="*/ 2185940 h 2395640"/>
                <a:gd name="connsiteX7" fmla="*/ 4553712 w 5157216"/>
                <a:gd name="connsiteY7" fmla="*/ 1005840 h 2395640"/>
                <a:gd name="connsiteX8" fmla="*/ 5157216 w 5157216"/>
                <a:gd name="connsiteY8" fmla="*/ 0 h 2395640"/>
                <a:gd name="connsiteX0" fmla="*/ 0 w 5157216"/>
                <a:gd name="connsiteY0" fmla="*/ 1005840 h 2454726"/>
                <a:gd name="connsiteX1" fmla="*/ 347472 w 5157216"/>
                <a:gd name="connsiteY1" fmla="*/ 996696 h 2454726"/>
                <a:gd name="connsiteX2" fmla="*/ 608654 w 5157216"/>
                <a:gd name="connsiteY2" fmla="*/ 1229499 h 2454726"/>
                <a:gd name="connsiteX3" fmla="*/ 1361300 w 5157216"/>
                <a:gd name="connsiteY3" fmla="*/ 1918034 h 2454726"/>
                <a:gd name="connsiteX4" fmla="*/ 1859384 w 5157216"/>
                <a:gd name="connsiteY4" fmla="*/ 2312064 h 2454726"/>
                <a:gd name="connsiteX5" fmla="*/ 2506927 w 5157216"/>
                <a:gd name="connsiteY5" fmla="*/ 2451012 h 2454726"/>
                <a:gd name="connsiteX6" fmla="*/ 3020778 w 5157216"/>
                <a:gd name="connsiteY6" fmla="*/ 2185940 h 2454726"/>
                <a:gd name="connsiteX7" fmla="*/ 4553712 w 5157216"/>
                <a:gd name="connsiteY7" fmla="*/ 1005840 h 2454726"/>
                <a:gd name="connsiteX8" fmla="*/ 5157216 w 5157216"/>
                <a:gd name="connsiteY8" fmla="*/ 0 h 2454726"/>
                <a:gd name="connsiteX0" fmla="*/ 0 w 5157216"/>
                <a:gd name="connsiteY0" fmla="*/ 1005840 h 2455223"/>
                <a:gd name="connsiteX1" fmla="*/ 347472 w 5157216"/>
                <a:gd name="connsiteY1" fmla="*/ 996696 h 2455223"/>
                <a:gd name="connsiteX2" fmla="*/ 608654 w 5157216"/>
                <a:gd name="connsiteY2" fmla="*/ 1229499 h 2455223"/>
                <a:gd name="connsiteX3" fmla="*/ 1361300 w 5157216"/>
                <a:gd name="connsiteY3" fmla="*/ 1918034 h 2455223"/>
                <a:gd name="connsiteX4" fmla="*/ 1859384 w 5157216"/>
                <a:gd name="connsiteY4" fmla="*/ 2312064 h 2455223"/>
                <a:gd name="connsiteX5" fmla="*/ 2506927 w 5157216"/>
                <a:gd name="connsiteY5" fmla="*/ 2451012 h 2455223"/>
                <a:gd name="connsiteX6" fmla="*/ 3073329 w 5157216"/>
                <a:gd name="connsiteY6" fmla="*/ 2175429 h 2455223"/>
                <a:gd name="connsiteX7" fmla="*/ 4553712 w 5157216"/>
                <a:gd name="connsiteY7" fmla="*/ 1005840 h 2455223"/>
                <a:gd name="connsiteX8" fmla="*/ 5157216 w 5157216"/>
                <a:gd name="connsiteY8" fmla="*/ 0 h 2455223"/>
                <a:gd name="connsiteX0" fmla="*/ 0 w 5157216"/>
                <a:gd name="connsiteY0" fmla="*/ 1005840 h 2455223"/>
                <a:gd name="connsiteX1" fmla="*/ 347472 w 5157216"/>
                <a:gd name="connsiteY1" fmla="*/ 996696 h 2455223"/>
                <a:gd name="connsiteX2" fmla="*/ 608654 w 5157216"/>
                <a:gd name="connsiteY2" fmla="*/ 1229499 h 2455223"/>
                <a:gd name="connsiteX3" fmla="*/ 1361300 w 5157216"/>
                <a:gd name="connsiteY3" fmla="*/ 1918034 h 2455223"/>
                <a:gd name="connsiteX4" fmla="*/ 1859384 w 5157216"/>
                <a:gd name="connsiteY4" fmla="*/ 2312064 h 2455223"/>
                <a:gd name="connsiteX5" fmla="*/ 2506927 w 5157216"/>
                <a:gd name="connsiteY5" fmla="*/ 2451012 h 2455223"/>
                <a:gd name="connsiteX6" fmla="*/ 3073329 w 5157216"/>
                <a:gd name="connsiteY6" fmla="*/ 2175429 h 2455223"/>
                <a:gd name="connsiteX7" fmla="*/ 4553712 w 5157216"/>
                <a:gd name="connsiteY7" fmla="*/ 1005840 h 2455223"/>
                <a:gd name="connsiteX8" fmla="*/ 5157216 w 5157216"/>
                <a:gd name="connsiteY8" fmla="*/ 0 h 2455223"/>
                <a:gd name="connsiteX0" fmla="*/ 0 w 5157216"/>
                <a:gd name="connsiteY0" fmla="*/ 1005840 h 2455223"/>
                <a:gd name="connsiteX1" fmla="*/ 347472 w 5157216"/>
                <a:gd name="connsiteY1" fmla="*/ 996696 h 2455223"/>
                <a:gd name="connsiteX2" fmla="*/ 608654 w 5157216"/>
                <a:gd name="connsiteY2" fmla="*/ 1229499 h 2455223"/>
                <a:gd name="connsiteX3" fmla="*/ 1361300 w 5157216"/>
                <a:gd name="connsiteY3" fmla="*/ 1918034 h 2455223"/>
                <a:gd name="connsiteX4" fmla="*/ 1859384 w 5157216"/>
                <a:gd name="connsiteY4" fmla="*/ 2312064 h 2455223"/>
                <a:gd name="connsiteX5" fmla="*/ 2506927 w 5157216"/>
                <a:gd name="connsiteY5" fmla="*/ 2451012 h 2455223"/>
                <a:gd name="connsiteX6" fmla="*/ 3073329 w 5157216"/>
                <a:gd name="connsiteY6" fmla="*/ 2175429 h 2455223"/>
                <a:gd name="connsiteX7" fmla="*/ 4553712 w 5157216"/>
                <a:gd name="connsiteY7" fmla="*/ 1005840 h 2455223"/>
                <a:gd name="connsiteX8" fmla="*/ 5157216 w 5157216"/>
                <a:gd name="connsiteY8" fmla="*/ 0 h 2455223"/>
                <a:gd name="connsiteX0" fmla="*/ 0 w 5157216"/>
                <a:gd name="connsiteY0" fmla="*/ 1005840 h 2454485"/>
                <a:gd name="connsiteX1" fmla="*/ 347472 w 5157216"/>
                <a:gd name="connsiteY1" fmla="*/ 996696 h 2454485"/>
                <a:gd name="connsiteX2" fmla="*/ 608654 w 5157216"/>
                <a:gd name="connsiteY2" fmla="*/ 1229499 h 2454485"/>
                <a:gd name="connsiteX3" fmla="*/ 1361300 w 5157216"/>
                <a:gd name="connsiteY3" fmla="*/ 1918034 h 2454485"/>
                <a:gd name="connsiteX4" fmla="*/ 1859384 w 5157216"/>
                <a:gd name="connsiteY4" fmla="*/ 2312064 h 2454485"/>
                <a:gd name="connsiteX5" fmla="*/ 2506927 w 5157216"/>
                <a:gd name="connsiteY5" fmla="*/ 2451012 h 2454485"/>
                <a:gd name="connsiteX6" fmla="*/ 3162667 w 5157216"/>
                <a:gd name="connsiteY6" fmla="*/ 2191194 h 2454485"/>
                <a:gd name="connsiteX7" fmla="*/ 4553712 w 5157216"/>
                <a:gd name="connsiteY7" fmla="*/ 1005840 h 2454485"/>
                <a:gd name="connsiteX8" fmla="*/ 5157216 w 5157216"/>
                <a:gd name="connsiteY8" fmla="*/ 0 h 2454485"/>
                <a:gd name="connsiteX0" fmla="*/ 0 w 5157216"/>
                <a:gd name="connsiteY0" fmla="*/ 1005840 h 2454485"/>
                <a:gd name="connsiteX1" fmla="*/ 347472 w 5157216"/>
                <a:gd name="connsiteY1" fmla="*/ 996696 h 2454485"/>
                <a:gd name="connsiteX2" fmla="*/ 608654 w 5157216"/>
                <a:gd name="connsiteY2" fmla="*/ 1229499 h 2454485"/>
                <a:gd name="connsiteX3" fmla="*/ 1361300 w 5157216"/>
                <a:gd name="connsiteY3" fmla="*/ 1918034 h 2454485"/>
                <a:gd name="connsiteX4" fmla="*/ 1859384 w 5157216"/>
                <a:gd name="connsiteY4" fmla="*/ 2312064 h 2454485"/>
                <a:gd name="connsiteX5" fmla="*/ 2506927 w 5157216"/>
                <a:gd name="connsiteY5" fmla="*/ 2451012 h 2454485"/>
                <a:gd name="connsiteX6" fmla="*/ 3188943 w 5157216"/>
                <a:gd name="connsiteY6" fmla="*/ 2191194 h 2454485"/>
                <a:gd name="connsiteX7" fmla="*/ 4553712 w 5157216"/>
                <a:gd name="connsiteY7" fmla="*/ 1005840 h 2454485"/>
                <a:gd name="connsiteX8" fmla="*/ 5157216 w 5157216"/>
                <a:gd name="connsiteY8" fmla="*/ 0 h 2454485"/>
                <a:gd name="connsiteX0" fmla="*/ 0 w 5157216"/>
                <a:gd name="connsiteY0" fmla="*/ 1005840 h 2454485"/>
                <a:gd name="connsiteX1" fmla="*/ 347472 w 5157216"/>
                <a:gd name="connsiteY1" fmla="*/ 996696 h 2454485"/>
                <a:gd name="connsiteX2" fmla="*/ 608654 w 5157216"/>
                <a:gd name="connsiteY2" fmla="*/ 1229499 h 2454485"/>
                <a:gd name="connsiteX3" fmla="*/ 1361300 w 5157216"/>
                <a:gd name="connsiteY3" fmla="*/ 1918034 h 2454485"/>
                <a:gd name="connsiteX4" fmla="*/ 1859384 w 5157216"/>
                <a:gd name="connsiteY4" fmla="*/ 2312064 h 2454485"/>
                <a:gd name="connsiteX5" fmla="*/ 2506927 w 5157216"/>
                <a:gd name="connsiteY5" fmla="*/ 2451012 h 2454485"/>
                <a:gd name="connsiteX6" fmla="*/ 3188943 w 5157216"/>
                <a:gd name="connsiteY6" fmla="*/ 2191194 h 2454485"/>
                <a:gd name="connsiteX7" fmla="*/ 4061302 w 5157216"/>
                <a:gd name="connsiteY7" fmla="*/ 1550064 h 2454485"/>
                <a:gd name="connsiteX8" fmla="*/ 4553712 w 5157216"/>
                <a:gd name="connsiteY8" fmla="*/ 1005840 h 2454485"/>
                <a:gd name="connsiteX9" fmla="*/ 5157216 w 5157216"/>
                <a:gd name="connsiteY9" fmla="*/ 0 h 2454485"/>
                <a:gd name="connsiteX0" fmla="*/ 0 w 5188747"/>
                <a:gd name="connsiteY0" fmla="*/ 974309 h 2454485"/>
                <a:gd name="connsiteX1" fmla="*/ 379003 w 5188747"/>
                <a:gd name="connsiteY1" fmla="*/ 996696 h 2454485"/>
                <a:gd name="connsiteX2" fmla="*/ 640185 w 5188747"/>
                <a:gd name="connsiteY2" fmla="*/ 1229499 h 2454485"/>
                <a:gd name="connsiteX3" fmla="*/ 1392831 w 5188747"/>
                <a:gd name="connsiteY3" fmla="*/ 1918034 h 2454485"/>
                <a:gd name="connsiteX4" fmla="*/ 1890915 w 5188747"/>
                <a:gd name="connsiteY4" fmla="*/ 2312064 h 2454485"/>
                <a:gd name="connsiteX5" fmla="*/ 2538458 w 5188747"/>
                <a:gd name="connsiteY5" fmla="*/ 2451012 h 2454485"/>
                <a:gd name="connsiteX6" fmla="*/ 3220474 w 5188747"/>
                <a:gd name="connsiteY6" fmla="*/ 2191194 h 2454485"/>
                <a:gd name="connsiteX7" fmla="*/ 4092833 w 5188747"/>
                <a:gd name="connsiteY7" fmla="*/ 1550064 h 2454485"/>
                <a:gd name="connsiteX8" fmla="*/ 4585243 w 5188747"/>
                <a:gd name="connsiteY8" fmla="*/ 1005840 h 2454485"/>
                <a:gd name="connsiteX9" fmla="*/ 5188747 w 5188747"/>
                <a:gd name="connsiteY9" fmla="*/ 0 h 2454485"/>
                <a:gd name="connsiteX0" fmla="*/ 0 w 5188747"/>
                <a:gd name="connsiteY0" fmla="*/ 974309 h 2454485"/>
                <a:gd name="connsiteX1" fmla="*/ 342217 w 5188747"/>
                <a:gd name="connsiteY1" fmla="*/ 959910 h 2454485"/>
                <a:gd name="connsiteX2" fmla="*/ 640185 w 5188747"/>
                <a:gd name="connsiteY2" fmla="*/ 1229499 h 2454485"/>
                <a:gd name="connsiteX3" fmla="*/ 1392831 w 5188747"/>
                <a:gd name="connsiteY3" fmla="*/ 1918034 h 2454485"/>
                <a:gd name="connsiteX4" fmla="*/ 1890915 w 5188747"/>
                <a:gd name="connsiteY4" fmla="*/ 2312064 h 2454485"/>
                <a:gd name="connsiteX5" fmla="*/ 2538458 w 5188747"/>
                <a:gd name="connsiteY5" fmla="*/ 2451012 h 2454485"/>
                <a:gd name="connsiteX6" fmla="*/ 3220474 w 5188747"/>
                <a:gd name="connsiteY6" fmla="*/ 2191194 h 2454485"/>
                <a:gd name="connsiteX7" fmla="*/ 4092833 w 5188747"/>
                <a:gd name="connsiteY7" fmla="*/ 1550064 h 2454485"/>
                <a:gd name="connsiteX8" fmla="*/ 4585243 w 5188747"/>
                <a:gd name="connsiteY8" fmla="*/ 1005840 h 2454485"/>
                <a:gd name="connsiteX9" fmla="*/ 5188747 w 5188747"/>
                <a:gd name="connsiteY9" fmla="*/ 0 h 2454485"/>
                <a:gd name="connsiteX0" fmla="*/ 0 w 5188747"/>
                <a:gd name="connsiteY0" fmla="*/ 974309 h 2454756"/>
                <a:gd name="connsiteX1" fmla="*/ 342217 w 5188747"/>
                <a:gd name="connsiteY1" fmla="*/ 959910 h 2454756"/>
                <a:gd name="connsiteX2" fmla="*/ 640185 w 5188747"/>
                <a:gd name="connsiteY2" fmla="*/ 1229499 h 2454756"/>
                <a:gd name="connsiteX3" fmla="*/ 1093286 w 5188747"/>
                <a:gd name="connsiteY3" fmla="*/ 1875993 h 2454756"/>
                <a:gd name="connsiteX4" fmla="*/ 1890915 w 5188747"/>
                <a:gd name="connsiteY4" fmla="*/ 2312064 h 2454756"/>
                <a:gd name="connsiteX5" fmla="*/ 2538458 w 5188747"/>
                <a:gd name="connsiteY5" fmla="*/ 2451012 h 2454756"/>
                <a:gd name="connsiteX6" fmla="*/ 3220474 w 5188747"/>
                <a:gd name="connsiteY6" fmla="*/ 2191194 h 2454756"/>
                <a:gd name="connsiteX7" fmla="*/ 4092833 w 5188747"/>
                <a:gd name="connsiteY7" fmla="*/ 1550064 h 2454756"/>
                <a:gd name="connsiteX8" fmla="*/ 4585243 w 5188747"/>
                <a:gd name="connsiteY8" fmla="*/ 1005840 h 2454756"/>
                <a:gd name="connsiteX9" fmla="*/ 5188747 w 5188747"/>
                <a:gd name="connsiteY9" fmla="*/ 0 h 2454756"/>
                <a:gd name="connsiteX0" fmla="*/ 0 w 5188747"/>
                <a:gd name="connsiteY0" fmla="*/ 974309 h 2454756"/>
                <a:gd name="connsiteX1" fmla="*/ 342217 w 5188747"/>
                <a:gd name="connsiteY1" fmla="*/ 959910 h 2454756"/>
                <a:gd name="connsiteX2" fmla="*/ 556102 w 5188747"/>
                <a:gd name="connsiteY2" fmla="*/ 1308326 h 2454756"/>
                <a:gd name="connsiteX3" fmla="*/ 1093286 w 5188747"/>
                <a:gd name="connsiteY3" fmla="*/ 1875993 h 2454756"/>
                <a:gd name="connsiteX4" fmla="*/ 1890915 w 5188747"/>
                <a:gd name="connsiteY4" fmla="*/ 2312064 h 2454756"/>
                <a:gd name="connsiteX5" fmla="*/ 2538458 w 5188747"/>
                <a:gd name="connsiteY5" fmla="*/ 2451012 h 2454756"/>
                <a:gd name="connsiteX6" fmla="*/ 3220474 w 5188747"/>
                <a:gd name="connsiteY6" fmla="*/ 2191194 h 2454756"/>
                <a:gd name="connsiteX7" fmla="*/ 4092833 w 5188747"/>
                <a:gd name="connsiteY7" fmla="*/ 1550064 h 2454756"/>
                <a:gd name="connsiteX8" fmla="*/ 4585243 w 5188747"/>
                <a:gd name="connsiteY8" fmla="*/ 1005840 h 2454756"/>
                <a:gd name="connsiteX9" fmla="*/ 5188747 w 5188747"/>
                <a:gd name="connsiteY9" fmla="*/ 0 h 2454756"/>
                <a:gd name="connsiteX0" fmla="*/ 0 w 5188747"/>
                <a:gd name="connsiteY0" fmla="*/ 974309 h 2454756"/>
                <a:gd name="connsiteX1" fmla="*/ 300176 w 5188747"/>
                <a:gd name="connsiteY1" fmla="*/ 1033482 h 2454756"/>
                <a:gd name="connsiteX2" fmla="*/ 556102 w 5188747"/>
                <a:gd name="connsiteY2" fmla="*/ 1308326 h 2454756"/>
                <a:gd name="connsiteX3" fmla="*/ 1093286 w 5188747"/>
                <a:gd name="connsiteY3" fmla="*/ 1875993 h 2454756"/>
                <a:gd name="connsiteX4" fmla="*/ 1890915 w 5188747"/>
                <a:gd name="connsiteY4" fmla="*/ 2312064 h 2454756"/>
                <a:gd name="connsiteX5" fmla="*/ 2538458 w 5188747"/>
                <a:gd name="connsiteY5" fmla="*/ 2451012 h 2454756"/>
                <a:gd name="connsiteX6" fmla="*/ 3220474 w 5188747"/>
                <a:gd name="connsiteY6" fmla="*/ 2191194 h 2454756"/>
                <a:gd name="connsiteX7" fmla="*/ 4092833 w 5188747"/>
                <a:gd name="connsiteY7" fmla="*/ 1550064 h 2454756"/>
                <a:gd name="connsiteX8" fmla="*/ 4585243 w 5188747"/>
                <a:gd name="connsiteY8" fmla="*/ 1005840 h 2454756"/>
                <a:gd name="connsiteX9" fmla="*/ 5188747 w 5188747"/>
                <a:gd name="connsiteY9" fmla="*/ 0 h 2454756"/>
                <a:gd name="connsiteX0" fmla="*/ 0 w 5188747"/>
                <a:gd name="connsiteY0" fmla="*/ 974309 h 2454756"/>
                <a:gd name="connsiteX1" fmla="*/ 300176 w 5188747"/>
                <a:gd name="connsiteY1" fmla="*/ 1033482 h 2454756"/>
                <a:gd name="connsiteX2" fmla="*/ 556102 w 5188747"/>
                <a:gd name="connsiteY2" fmla="*/ 1308326 h 2454756"/>
                <a:gd name="connsiteX3" fmla="*/ 1093286 w 5188747"/>
                <a:gd name="connsiteY3" fmla="*/ 1875993 h 2454756"/>
                <a:gd name="connsiteX4" fmla="*/ 1890915 w 5188747"/>
                <a:gd name="connsiteY4" fmla="*/ 2312064 h 2454756"/>
                <a:gd name="connsiteX5" fmla="*/ 2538458 w 5188747"/>
                <a:gd name="connsiteY5" fmla="*/ 2451012 h 2454756"/>
                <a:gd name="connsiteX6" fmla="*/ 3220474 w 5188747"/>
                <a:gd name="connsiteY6" fmla="*/ 2191194 h 2454756"/>
                <a:gd name="connsiteX7" fmla="*/ 4092833 w 5188747"/>
                <a:gd name="connsiteY7" fmla="*/ 1550064 h 2454756"/>
                <a:gd name="connsiteX8" fmla="*/ 4585243 w 5188747"/>
                <a:gd name="connsiteY8" fmla="*/ 1005840 h 2454756"/>
                <a:gd name="connsiteX9" fmla="*/ 5188747 w 5188747"/>
                <a:gd name="connsiteY9" fmla="*/ 0 h 2454756"/>
                <a:gd name="connsiteX0" fmla="*/ 0 w 5188747"/>
                <a:gd name="connsiteY0" fmla="*/ 974309 h 2454756"/>
                <a:gd name="connsiteX1" fmla="*/ 300176 w 5188747"/>
                <a:gd name="connsiteY1" fmla="*/ 1033482 h 2454756"/>
                <a:gd name="connsiteX2" fmla="*/ 556102 w 5188747"/>
                <a:gd name="connsiteY2" fmla="*/ 1308326 h 2454756"/>
                <a:gd name="connsiteX3" fmla="*/ 1093286 w 5188747"/>
                <a:gd name="connsiteY3" fmla="*/ 1875993 h 2454756"/>
                <a:gd name="connsiteX4" fmla="*/ 1890915 w 5188747"/>
                <a:gd name="connsiteY4" fmla="*/ 2312064 h 2454756"/>
                <a:gd name="connsiteX5" fmla="*/ 2538458 w 5188747"/>
                <a:gd name="connsiteY5" fmla="*/ 2451012 h 2454756"/>
                <a:gd name="connsiteX6" fmla="*/ 3220474 w 5188747"/>
                <a:gd name="connsiteY6" fmla="*/ 2191194 h 2454756"/>
                <a:gd name="connsiteX7" fmla="*/ 4092833 w 5188747"/>
                <a:gd name="connsiteY7" fmla="*/ 1550064 h 2454756"/>
                <a:gd name="connsiteX8" fmla="*/ 4585243 w 5188747"/>
                <a:gd name="connsiteY8" fmla="*/ 1005840 h 2454756"/>
                <a:gd name="connsiteX9" fmla="*/ 5188747 w 5188747"/>
                <a:gd name="connsiteY9" fmla="*/ 0 h 2454756"/>
                <a:gd name="connsiteX0" fmla="*/ 0 w 5188747"/>
                <a:gd name="connsiteY0" fmla="*/ 974309 h 2454756"/>
                <a:gd name="connsiteX1" fmla="*/ 300176 w 5188747"/>
                <a:gd name="connsiteY1" fmla="*/ 1033482 h 2454756"/>
                <a:gd name="connsiteX2" fmla="*/ 535081 w 5188747"/>
                <a:gd name="connsiteY2" fmla="*/ 1381898 h 2454756"/>
                <a:gd name="connsiteX3" fmla="*/ 1093286 w 5188747"/>
                <a:gd name="connsiteY3" fmla="*/ 1875993 h 2454756"/>
                <a:gd name="connsiteX4" fmla="*/ 1890915 w 5188747"/>
                <a:gd name="connsiteY4" fmla="*/ 2312064 h 2454756"/>
                <a:gd name="connsiteX5" fmla="*/ 2538458 w 5188747"/>
                <a:gd name="connsiteY5" fmla="*/ 2451012 h 2454756"/>
                <a:gd name="connsiteX6" fmla="*/ 3220474 w 5188747"/>
                <a:gd name="connsiteY6" fmla="*/ 2191194 h 2454756"/>
                <a:gd name="connsiteX7" fmla="*/ 4092833 w 5188747"/>
                <a:gd name="connsiteY7" fmla="*/ 1550064 h 2454756"/>
                <a:gd name="connsiteX8" fmla="*/ 4585243 w 5188747"/>
                <a:gd name="connsiteY8" fmla="*/ 1005840 h 2454756"/>
                <a:gd name="connsiteX9" fmla="*/ 5188747 w 5188747"/>
                <a:gd name="connsiteY9" fmla="*/ 0 h 2454756"/>
                <a:gd name="connsiteX0" fmla="*/ 0 w 5188747"/>
                <a:gd name="connsiteY0" fmla="*/ 974309 h 2451294"/>
                <a:gd name="connsiteX1" fmla="*/ 300176 w 5188747"/>
                <a:gd name="connsiteY1" fmla="*/ 1033482 h 2451294"/>
                <a:gd name="connsiteX2" fmla="*/ 535081 w 5188747"/>
                <a:gd name="connsiteY2" fmla="*/ 1381898 h 2451294"/>
                <a:gd name="connsiteX3" fmla="*/ 1093286 w 5188747"/>
                <a:gd name="connsiteY3" fmla="*/ 1875993 h 2451294"/>
                <a:gd name="connsiteX4" fmla="*/ 1890915 w 5188747"/>
                <a:gd name="connsiteY4" fmla="*/ 2312064 h 2451294"/>
                <a:gd name="connsiteX5" fmla="*/ 2538458 w 5188747"/>
                <a:gd name="connsiteY5" fmla="*/ 2451012 h 2451294"/>
                <a:gd name="connsiteX6" fmla="*/ 2927121 w 5188747"/>
                <a:gd name="connsiteY6" fmla="*/ 2343594 h 2451294"/>
                <a:gd name="connsiteX7" fmla="*/ 3220474 w 5188747"/>
                <a:gd name="connsiteY7" fmla="*/ 2191194 h 2451294"/>
                <a:gd name="connsiteX8" fmla="*/ 4092833 w 5188747"/>
                <a:gd name="connsiteY8" fmla="*/ 1550064 h 2451294"/>
                <a:gd name="connsiteX9" fmla="*/ 4585243 w 5188747"/>
                <a:gd name="connsiteY9" fmla="*/ 1005840 h 2451294"/>
                <a:gd name="connsiteX10" fmla="*/ 5188747 w 5188747"/>
                <a:gd name="connsiteY10" fmla="*/ 0 h 2451294"/>
                <a:gd name="connsiteX0" fmla="*/ 0 w 5188747"/>
                <a:gd name="connsiteY0" fmla="*/ 974309 h 2348102"/>
                <a:gd name="connsiteX1" fmla="*/ 300176 w 5188747"/>
                <a:gd name="connsiteY1" fmla="*/ 1033482 h 2348102"/>
                <a:gd name="connsiteX2" fmla="*/ 535081 w 5188747"/>
                <a:gd name="connsiteY2" fmla="*/ 1381898 h 2348102"/>
                <a:gd name="connsiteX3" fmla="*/ 1093286 w 5188747"/>
                <a:gd name="connsiteY3" fmla="*/ 1875993 h 2348102"/>
                <a:gd name="connsiteX4" fmla="*/ 1890915 w 5188747"/>
                <a:gd name="connsiteY4" fmla="*/ 2312064 h 2348102"/>
                <a:gd name="connsiteX5" fmla="*/ 2275699 w 5188747"/>
                <a:gd name="connsiteY5" fmla="*/ 2098915 h 2348102"/>
                <a:gd name="connsiteX6" fmla="*/ 2927121 w 5188747"/>
                <a:gd name="connsiteY6" fmla="*/ 2343594 h 2348102"/>
                <a:gd name="connsiteX7" fmla="*/ 3220474 w 5188747"/>
                <a:gd name="connsiteY7" fmla="*/ 2191194 h 2348102"/>
                <a:gd name="connsiteX8" fmla="*/ 4092833 w 5188747"/>
                <a:gd name="connsiteY8" fmla="*/ 1550064 h 2348102"/>
                <a:gd name="connsiteX9" fmla="*/ 4585243 w 5188747"/>
                <a:gd name="connsiteY9" fmla="*/ 1005840 h 2348102"/>
                <a:gd name="connsiteX10" fmla="*/ 5188747 w 5188747"/>
                <a:gd name="connsiteY10" fmla="*/ 0 h 2348102"/>
                <a:gd name="connsiteX0" fmla="*/ 0 w 5188747"/>
                <a:gd name="connsiteY0" fmla="*/ 974309 h 2348102"/>
                <a:gd name="connsiteX1" fmla="*/ 300176 w 5188747"/>
                <a:gd name="connsiteY1" fmla="*/ 1033482 h 2348102"/>
                <a:gd name="connsiteX2" fmla="*/ 535081 w 5188747"/>
                <a:gd name="connsiteY2" fmla="*/ 1381898 h 2348102"/>
                <a:gd name="connsiteX3" fmla="*/ 1093286 w 5188747"/>
                <a:gd name="connsiteY3" fmla="*/ 1875993 h 2348102"/>
                <a:gd name="connsiteX4" fmla="*/ 1890915 w 5188747"/>
                <a:gd name="connsiteY4" fmla="*/ 2312064 h 2348102"/>
                <a:gd name="connsiteX5" fmla="*/ 2275699 w 5188747"/>
                <a:gd name="connsiteY5" fmla="*/ 2098915 h 2348102"/>
                <a:gd name="connsiteX6" fmla="*/ 2927121 w 5188747"/>
                <a:gd name="connsiteY6" fmla="*/ 2343594 h 2348102"/>
                <a:gd name="connsiteX7" fmla="*/ 3246750 w 5188747"/>
                <a:gd name="connsiteY7" fmla="*/ 1476491 h 2348102"/>
                <a:gd name="connsiteX8" fmla="*/ 4092833 w 5188747"/>
                <a:gd name="connsiteY8" fmla="*/ 1550064 h 2348102"/>
                <a:gd name="connsiteX9" fmla="*/ 4585243 w 5188747"/>
                <a:gd name="connsiteY9" fmla="*/ 1005840 h 2348102"/>
                <a:gd name="connsiteX10" fmla="*/ 5188747 w 5188747"/>
                <a:gd name="connsiteY10" fmla="*/ 0 h 2348102"/>
                <a:gd name="connsiteX0" fmla="*/ 0 w 5188747"/>
                <a:gd name="connsiteY0" fmla="*/ 974309 h 2319035"/>
                <a:gd name="connsiteX1" fmla="*/ 300176 w 5188747"/>
                <a:gd name="connsiteY1" fmla="*/ 1033482 h 2319035"/>
                <a:gd name="connsiteX2" fmla="*/ 535081 w 5188747"/>
                <a:gd name="connsiteY2" fmla="*/ 1381898 h 2319035"/>
                <a:gd name="connsiteX3" fmla="*/ 1093286 w 5188747"/>
                <a:gd name="connsiteY3" fmla="*/ 1875993 h 2319035"/>
                <a:gd name="connsiteX4" fmla="*/ 1890915 w 5188747"/>
                <a:gd name="connsiteY4" fmla="*/ 2312064 h 2319035"/>
                <a:gd name="connsiteX5" fmla="*/ 2275699 w 5188747"/>
                <a:gd name="connsiteY5" fmla="*/ 2098915 h 2319035"/>
                <a:gd name="connsiteX6" fmla="*/ 3216155 w 5188747"/>
                <a:gd name="connsiteY6" fmla="*/ 1513276 h 2319035"/>
                <a:gd name="connsiteX7" fmla="*/ 3246750 w 5188747"/>
                <a:gd name="connsiteY7" fmla="*/ 1476491 h 2319035"/>
                <a:gd name="connsiteX8" fmla="*/ 4092833 w 5188747"/>
                <a:gd name="connsiteY8" fmla="*/ 1550064 h 2319035"/>
                <a:gd name="connsiteX9" fmla="*/ 4585243 w 5188747"/>
                <a:gd name="connsiteY9" fmla="*/ 1005840 h 2319035"/>
                <a:gd name="connsiteX10" fmla="*/ 5188747 w 5188747"/>
                <a:gd name="connsiteY10" fmla="*/ 0 h 2319035"/>
                <a:gd name="connsiteX0" fmla="*/ 0 w 4586219"/>
                <a:gd name="connsiteY0" fmla="*/ 1284364 h 2629090"/>
                <a:gd name="connsiteX1" fmla="*/ 300176 w 4586219"/>
                <a:gd name="connsiteY1" fmla="*/ 1343537 h 2629090"/>
                <a:gd name="connsiteX2" fmla="*/ 535081 w 4586219"/>
                <a:gd name="connsiteY2" fmla="*/ 1691953 h 2629090"/>
                <a:gd name="connsiteX3" fmla="*/ 1093286 w 4586219"/>
                <a:gd name="connsiteY3" fmla="*/ 2186048 h 2629090"/>
                <a:gd name="connsiteX4" fmla="*/ 1890915 w 4586219"/>
                <a:gd name="connsiteY4" fmla="*/ 2622119 h 2629090"/>
                <a:gd name="connsiteX5" fmla="*/ 2275699 w 4586219"/>
                <a:gd name="connsiteY5" fmla="*/ 2408970 h 2629090"/>
                <a:gd name="connsiteX6" fmla="*/ 3216155 w 4586219"/>
                <a:gd name="connsiteY6" fmla="*/ 1823331 h 2629090"/>
                <a:gd name="connsiteX7" fmla="*/ 3246750 w 4586219"/>
                <a:gd name="connsiteY7" fmla="*/ 1786546 h 2629090"/>
                <a:gd name="connsiteX8" fmla="*/ 4092833 w 4586219"/>
                <a:gd name="connsiteY8" fmla="*/ 1860119 h 2629090"/>
                <a:gd name="connsiteX9" fmla="*/ 4585243 w 4586219"/>
                <a:gd name="connsiteY9" fmla="*/ 1315895 h 2629090"/>
                <a:gd name="connsiteX10" fmla="*/ 4232306 w 4586219"/>
                <a:gd name="connsiteY10" fmla="*/ 0 h 2629090"/>
                <a:gd name="connsiteX0" fmla="*/ 0 w 4232306"/>
                <a:gd name="connsiteY0" fmla="*/ 1284364 h 2629090"/>
                <a:gd name="connsiteX1" fmla="*/ 300176 w 4232306"/>
                <a:gd name="connsiteY1" fmla="*/ 1343537 h 2629090"/>
                <a:gd name="connsiteX2" fmla="*/ 535081 w 4232306"/>
                <a:gd name="connsiteY2" fmla="*/ 1691953 h 2629090"/>
                <a:gd name="connsiteX3" fmla="*/ 1093286 w 4232306"/>
                <a:gd name="connsiteY3" fmla="*/ 2186048 h 2629090"/>
                <a:gd name="connsiteX4" fmla="*/ 1890915 w 4232306"/>
                <a:gd name="connsiteY4" fmla="*/ 2622119 h 2629090"/>
                <a:gd name="connsiteX5" fmla="*/ 2275699 w 4232306"/>
                <a:gd name="connsiteY5" fmla="*/ 2408970 h 2629090"/>
                <a:gd name="connsiteX6" fmla="*/ 3216155 w 4232306"/>
                <a:gd name="connsiteY6" fmla="*/ 1823331 h 2629090"/>
                <a:gd name="connsiteX7" fmla="*/ 3246750 w 4232306"/>
                <a:gd name="connsiteY7" fmla="*/ 1786546 h 2629090"/>
                <a:gd name="connsiteX8" fmla="*/ 4092833 w 4232306"/>
                <a:gd name="connsiteY8" fmla="*/ 1860119 h 2629090"/>
                <a:gd name="connsiteX9" fmla="*/ 3712884 w 4232306"/>
                <a:gd name="connsiteY9" fmla="*/ 1074157 h 2629090"/>
                <a:gd name="connsiteX10" fmla="*/ 4232306 w 4232306"/>
                <a:gd name="connsiteY10" fmla="*/ 0 h 2629090"/>
                <a:gd name="connsiteX0" fmla="*/ 0 w 4232306"/>
                <a:gd name="connsiteY0" fmla="*/ 1284364 h 2629090"/>
                <a:gd name="connsiteX1" fmla="*/ 300176 w 4232306"/>
                <a:gd name="connsiteY1" fmla="*/ 1343537 h 2629090"/>
                <a:gd name="connsiteX2" fmla="*/ 535081 w 4232306"/>
                <a:gd name="connsiteY2" fmla="*/ 1691953 h 2629090"/>
                <a:gd name="connsiteX3" fmla="*/ 1093286 w 4232306"/>
                <a:gd name="connsiteY3" fmla="*/ 2186048 h 2629090"/>
                <a:gd name="connsiteX4" fmla="*/ 1890915 w 4232306"/>
                <a:gd name="connsiteY4" fmla="*/ 2622119 h 2629090"/>
                <a:gd name="connsiteX5" fmla="*/ 2275699 w 4232306"/>
                <a:gd name="connsiteY5" fmla="*/ 2408970 h 2629090"/>
                <a:gd name="connsiteX6" fmla="*/ 3216155 w 4232306"/>
                <a:gd name="connsiteY6" fmla="*/ 1823331 h 2629090"/>
                <a:gd name="connsiteX7" fmla="*/ 3246750 w 4232306"/>
                <a:gd name="connsiteY7" fmla="*/ 1786546 h 2629090"/>
                <a:gd name="connsiteX8" fmla="*/ 3309812 w 4232306"/>
                <a:gd name="connsiteY8" fmla="*/ 1607870 h 2629090"/>
                <a:gd name="connsiteX9" fmla="*/ 3712884 w 4232306"/>
                <a:gd name="connsiteY9" fmla="*/ 1074157 h 2629090"/>
                <a:gd name="connsiteX10" fmla="*/ 4232306 w 4232306"/>
                <a:gd name="connsiteY10" fmla="*/ 0 h 2629090"/>
                <a:gd name="connsiteX0" fmla="*/ 0 w 4232306"/>
                <a:gd name="connsiteY0" fmla="*/ 1284364 h 2629090"/>
                <a:gd name="connsiteX1" fmla="*/ 300176 w 4232306"/>
                <a:gd name="connsiteY1" fmla="*/ 1343537 h 2629090"/>
                <a:gd name="connsiteX2" fmla="*/ 535081 w 4232306"/>
                <a:gd name="connsiteY2" fmla="*/ 1691953 h 2629090"/>
                <a:gd name="connsiteX3" fmla="*/ 1093286 w 4232306"/>
                <a:gd name="connsiteY3" fmla="*/ 2186048 h 2629090"/>
                <a:gd name="connsiteX4" fmla="*/ 1890915 w 4232306"/>
                <a:gd name="connsiteY4" fmla="*/ 2622119 h 2629090"/>
                <a:gd name="connsiteX5" fmla="*/ 2275699 w 4232306"/>
                <a:gd name="connsiteY5" fmla="*/ 2408970 h 2629090"/>
                <a:gd name="connsiteX6" fmla="*/ 3216155 w 4232306"/>
                <a:gd name="connsiteY6" fmla="*/ 1823331 h 2629090"/>
                <a:gd name="connsiteX7" fmla="*/ 3047053 w 4232306"/>
                <a:gd name="connsiteY7" fmla="*/ 1854863 h 2629090"/>
                <a:gd name="connsiteX8" fmla="*/ 3309812 w 4232306"/>
                <a:gd name="connsiteY8" fmla="*/ 1607870 h 2629090"/>
                <a:gd name="connsiteX9" fmla="*/ 3712884 w 4232306"/>
                <a:gd name="connsiteY9" fmla="*/ 1074157 h 2629090"/>
                <a:gd name="connsiteX10" fmla="*/ 4232306 w 4232306"/>
                <a:gd name="connsiteY10" fmla="*/ 0 h 2629090"/>
                <a:gd name="connsiteX0" fmla="*/ 0 w 4232306"/>
                <a:gd name="connsiteY0" fmla="*/ 1284364 h 2627361"/>
                <a:gd name="connsiteX1" fmla="*/ 300176 w 4232306"/>
                <a:gd name="connsiteY1" fmla="*/ 1343537 h 2627361"/>
                <a:gd name="connsiteX2" fmla="*/ 535081 w 4232306"/>
                <a:gd name="connsiteY2" fmla="*/ 1691953 h 2627361"/>
                <a:gd name="connsiteX3" fmla="*/ 1093286 w 4232306"/>
                <a:gd name="connsiteY3" fmla="*/ 2186048 h 2627361"/>
                <a:gd name="connsiteX4" fmla="*/ 1890915 w 4232306"/>
                <a:gd name="connsiteY4" fmla="*/ 2622119 h 2627361"/>
                <a:gd name="connsiteX5" fmla="*/ 2275699 w 4232306"/>
                <a:gd name="connsiteY5" fmla="*/ 2408970 h 2627361"/>
                <a:gd name="connsiteX6" fmla="*/ 2617065 w 4232306"/>
                <a:gd name="connsiteY6" fmla="*/ 2138642 h 2627361"/>
                <a:gd name="connsiteX7" fmla="*/ 3047053 w 4232306"/>
                <a:gd name="connsiteY7" fmla="*/ 1854863 h 2627361"/>
                <a:gd name="connsiteX8" fmla="*/ 3309812 w 4232306"/>
                <a:gd name="connsiteY8" fmla="*/ 1607870 h 2627361"/>
                <a:gd name="connsiteX9" fmla="*/ 3712884 w 4232306"/>
                <a:gd name="connsiteY9" fmla="*/ 1074157 h 2627361"/>
                <a:gd name="connsiteX10" fmla="*/ 4232306 w 4232306"/>
                <a:gd name="connsiteY10" fmla="*/ 0 h 2627361"/>
                <a:gd name="connsiteX0" fmla="*/ 0 w 4232306"/>
                <a:gd name="connsiteY0" fmla="*/ 1284364 h 2627361"/>
                <a:gd name="connsiteX1" fmla="*/ 300176 w 4232306"/>
                <a:gd name="connsiteY1" fmla="*/ 1343537 h 2627361"/>
                <a:gd name="connsiteX2" fmla="*/ 535081 w 4232306"/>
                <a:gd name="connsiteY2" fmla="*/ 1691953 h 2627361"/>
                <a:gd name="connsiteX3" fmla="*/ 1093286 w 4232306"/>
                <a:gd name="connsiteY3" fmla="*/ 2186048 h 2627361"/>
                <a:gd name="connsiteX4" fmla="*/ 1890915 w 4232306"/>
                <a:gd name="connsiteY4" fmla="*/ 2622119 h 2627361"/>
                <a:gd name="connsiteX5" fmla="*/ 2275699 w 4232306"/>
                <a:gd name="connsiteY5" fmla="*/ 2408970 h 2627361"/>
                <a:gd name="connsiteX6" fmla="*/ 2617065 w 4232306"/>
                <a:gd name="connsiteY6" fmla="*/ 2138642 h 2627361"/>
                <a:gd name="connsiteX7" fmla="*/ 3047053 w 4232306"/>
                <a:gd name="connsiteY7" fmla="*/ 1854863 h 2627361"/>
                <a:gd name="connsiteX8" fmla="*/ 3309812 w 4232306"/>
                <a:gd name="connsiteY8" fmla="*/ 1607870 h 2627361"/>
                <a:gd name="connsiteX9" fmla="*/ 3712884 w 4232306"/>
                <a:gd name="connsiteY9" fmla="*/ 1074157 h 2627361"/>
                <a:gd name="connsiteX10" fmla="*/ 4232306 w 4232306"/>
                <a:gd name="connsiteY10" fmla="*/ 0 h 2627361"/>
                <a:gd name="connsiteX0" fmla="*/ 0 w 4232306"/>
                <a:gd name="connsiteY0" fmla="*/ 1284364 h 2627361"/>
                <a:gd name="connsiteX1" fmla="*/ 300176 w 4232306"/>
                <a:gd name="connsiteY1" fmla="*/ 1343537 h 2627361"/>
                <a:gd name="connsiteX2" fmla="*/ 535081 w 4232306"/>
                <a:gd name="connsiteY2" fmla="*/ 1691953 h 2627361"/>
                <a:gd name="connsiteX3" fmla="*/ 1093286 w 4232306"/>
                <a:gd name="connsiteY3" fmla="*/ 2186048 h 2627361"/>
                <a:gd name="connsiteX4" fmla="*/ 1890915 w 4232306"/>
                <a:gd name="connsiteY4" fmla="*/ 2622119 h 2627361"/>
                <a:gd name="connsiteX5" fmla="*/ 2275699 w 4232306"/>
                <a:gd name="connsiteY5" fmla="*/ 2408970 h 2627361"/>
                <a:gd name="connsiteX6" fmla="*/ 2617065 w 4232306"/>
                <a:gd name="connsiteY6" fmla="*/ 2138642 h 2627361"/>
                <a:gd name="connsiteX7" fmla="*/ 3047053 w 4232306"/>
                <a:gd name="connsiteY7" fmla="*/ 1854863 h 2627361"/>
                <a:gd name="connsiteX8" fmla="*/ 3309812 w 4232306"/>
                <a:gd name="connsiteY8" fmla="*/ 1607870 h 2627361"/>
                <a:gd name="connsiteX9" fmla="*/ 3712884 w 4232306"/>
                <a:gd name="connsiteY9" fmla="*/ 1074157 h 2627361"/>
                <a:gd name="connsiteX10" fmla="*/ 4232306 w 4232306"/>
                <a:gd name="connsiteY10" fmla="*/ 0 h 2627361"/>
                <a:gd name="connsiteX0" fmla="*/ 0 w 4232306"/>
                <a:gd name="connsiteY0" fmla="*/ 1284364 h 2627361"/>
                <a:gd name="connsiteX1" fmla="*/ 300176 w 4232306"/>
                <a:gd name="connsiteY1" fmla="*/ 1343537 h 2627361"/>
                <a:gd name="connsiteX2" fmla="*/ 535081 w 4232306"/>
                <a:gd name="connsiteY2" fmla="*/ 1691953 h 2627361"/>
                <a:gd name="connsiteX3" fmla="*/ 1093286 w 4232306"/>
                <a:gd name="connsiteY3" fmla="*/ 2186048 h 2627361"/>
                <a:gd name="connsiteX4" fmla="*/ 1890915 w 4232306"/>
                <a:gd name="connsiteY4" fmla="*/ 2622119 h 2627361"/>
                <a:gd name="connsiteX5" fmla="*/ 2275699 w 4232306"/>
                <a:gd name="connsiteY5" fmla="*/ 2408970 h 2627361"/>
                <a:gd name="connsiteX6" fmla="*/ 2617065 w 4232306"/>
                <a:gd name="connsiteY6" fmla="*/ 2138642 h 2627361"/>
                <a:gd name="connsiteX7" fmla="*/ 3047053 w 4232306"/>
                <a:gd name="connsiteY7" fmla="*/ 1854863 h 2627361"/>
                <a:gd name="connsiteX8" fmla="*/ 3309812 w 4232306"/>
                <a:gd name="connsiteY8" fmla="*/ 1607870 h 2627361"/>
                <a:gd name="connsiteX9" fmla="*/ 3712884 w 4232306"/>
                <a:gd name="connsiteY9" fmla="*/ 1074157 h 2627361"/>
                <a:gd name="connsiteX10" fmla="*/ 4232306 w 4232306"/>
                <a:gd name="connsiteY10" fmla="*/ 0 h 2627361"/>
                <a:gd name="connsiteX0" fmla="*/ 0 w 4232306"/>
                <a:gd name="connsiteY0" fmla="*/ 1284364 h 2627361"/>
                <a:gd name="connsiteX1" fmla="*/ 300176 w 4232306"/>
                <a:gd name="connsiteY1" fmla="*/ 1343537 h 2627361"/>
                <a:gd name="connsiteX2" fmla="*/ 535081 w 4232306"/>
                <a:gd name="connsiteY2" fmla="*/ 1691953 h 2627361"/>
                <a:gd name="connsiteX3" fmla="*/ 1093286 w 4232306"/>
                <a:gd name="connsiteY3" fmla="*/ 2186048 h 2627361"/>
                <a:gd name="connsiteX4" fmla="*/ 1890915 w 4232306"/>
                <a:gd name="connsiteY4" fmla="*/ 2622119 h 2627361"/>
                <a:gd name="connsiteX5" fmla="*/ 2275699 w 4232306"/>
                <a:gd name="connsiteY5" fmla="*/ 2408970 h 2627361"/>
                <a:gd name="connsiteX6" fmla="*/ 2617065 w 4232306"/>
                <a:gd name="connsiteY6" fmla="*/ 2138642 h 2627361"/>
                <a:gd name="connsiteX7" fmla="*/ 3047053 w 4232306"/>
                <a:gd name="connsiteY7" fmla="*/ 1854863 h 2627361"/>
                <a:gd name="connsiteX8" fmla="*/ 3309812 w 4232306"/>
                <a:gd name="connsiteY8" fmla="*/ 1607870 h 2627361"/>
                <a:gd name="connsiteX9" fmla="*/ 3712884 w 4232306"/>
                <a:gd name="connsiteY9" fmla="*/ 1074157 h 2627361"/>
                <a:gd name="connsiteX10" fmla="*/ 4232306 w 4232306"/>
                <a:gd name="connsiteY10" fmla="*/ 0 h 2627361"/>
                <a:gd name="connsiteX0" fmla="*/ 0 w 4232306"/>
                <a:gd name="connsiteY0" fmla="*/ 1284364 h 2627361"/>
                <a:gd name="connsiteX1" fmla="*/ 300176 w 4232306"/>
                <a:gd name="connsiteY1" fmla="*/ 1343537 h 2627361"/>
                <a:gd name="connsiteX2" fmla="*/ 535081 w 4232306"/>
                <a:gd name="connsiteY2" fmla="*/ 1691953 h 2627361"/>
                <a:gd name="connsiteX3" fmla="*/ 1093286 w 4232306"/>
                <a:gd name="connsiteY3" fmla="*/ 2186048 h 2627361"/>
                <a:gd name="connsiteX4" fmla="*/ 1890915 w 4232306"/>
                <a:gd name="connsiteY4" fmla="*/ 2622119 h 2627361"/>
                <a:gd name="connsiteX5" fmla="*/ 2275699 w 4232306"/>
                <a:gd name="connsiteY5" fmla="*/ 2408970 h 2627361"/>
                <a:gd name="connsiteX6" fmla="*/ 2617065 w 4232306"/>
                <a:gd name="connsiteY6" fmla="*/ 2138642 h 2627361"/>
                <a:gd name="connsiteX7" fmla="*/ 3047053 w 4232306"/>
                <a:gd name="connsiteY7" fmla="*/ 1854863 h 2627361"/>
                <a:gd name="connsiteX8" fmla="*/ 3309812 w 4232306"/>
                <a:gd name="connsiteY8" fmla="*/ 1607870 h 2627361"/>
                <a:gd name="connsiteX9" fmla="*/ 3712884 w 4232306"/>
                <a:gd name="connsiteY9" fmla="*/ 1074157 h 2627361"/>
                <a:gd name="connsiteX10" fmla="*/ 4232306 w 4232306"/>
                <a:gd name="connsiteY10" fmla="*/ 0 h 2627361"/>
                <a:gd name="connsiteX0" fmla="*/ 0 w 4232306"/>
                <a:gd name="connsiteY0" fmla="*/ 1284364 h 2645825"/>
                <a:gd name="connsiteX1" fmla="*/ 300176 w 4232306"/>
                <a:gd name="connsiteY1" fmla="*/ 1343537 h 2645825"/>
                <a:gd name="connsiteX2" fmla="*/ 535081 w 4232306"/>
                <a:gd name="connsiteY2" fmla="*/ 1691953 h 2645825"/>
                <a:gd name="connsiteX3" fmla="*/ 1093286 w 4232306"/>
                <a:gd name="connsiteY3" fmla="*/ 2186048 h 2645825"/>
                <a:gd name="connsiteX4" fmla="*/ 1890915 w 4232306"/>
                <a:gd name="connsiteY4" fmla="*/ 2622119 h 2645825"/>
                <a:gd name="connsiteX5" fmla="*/ 2275699 w 4232306"/>
                <a:gd name="connsiteY5" fmla="*/ 2408970 h 2645825"/>
                <a:gd name="connsiteX6" fmla="*/ 2617065 w 4232306"/>
                <a:gd name="connsiteY6" fmla="*/ 2138642 h 2645825"/>
                <a:gd name="connsiteX7" fmla="*/ 3047053 w 4232306"/>
                <a:gd name="connsiteY7" fmla="*/ 1854863 h 2645825"/>
                <a:gd name="connsiteX8" fmla="*/ 3309812 w 4232306"/>
                <a:gd name="connsiteY8" fmla="*/ 1607870 h 2645825"/>
                <a:gd name="connsiteX9" fmla="*/ 3712884 w 4232306"/>
                <a:gd name="connsiteY9" fmla="*/ 1074157 h 2645825"/>
                <a:gd name="connsiteX10" fmla="*/ 4232306 w 4232306"/>
                <a:gd name="connsiteY10" fmla="*/ 0 h 2645825"/>
                <a:gd name="connsiteX0" fmla="*/ 0 w 4232306"/>
                <a:gd name="connsiteY0" fmla="*/ 1284364 h 2645825"/>
                <a:gd name="connsiteX1" fmla="*/ 300176 w 4232306"/>
                <a:gd name="connsiteY1" fmla="*/ 1343537 h 2645825"/>
                <a:gd name="connsiteX2" fmla="*/ 535081 w 4232306"/>
                <a:gd name="connsiteY2" fmla="*/ 1691953 h 2645825"/>
                <a:gd name="connsiteX3" fmla="*/ 1093286 w 4232306"/>
                <a:gd name="connsiteY3" fmla="*/ 2186048 h 2645825"/>
                <a:gd name="connsiteX4" fmla="*/ 1890915 w 4232306"/>
                <a:gd name="connsiteY4" fmla="*/ 2622119 h 2645825"/>
                <a:gd name="connsiteX5" fmla="*/ 2275699 w 4232306"/>
                <a:gd name="connsiteY5" fmla="*/ 2408970 h 2645825"/>
                <a:gd name="connsiteX6" fmla="*/ 2617065 w 4232306"/>
                <a:gd name="connsiteY6" fmla="*/ 2138642 h 2645825"/>
                <a:gd name="connsiteX7" fmla="*/ 3047053 w 4232306"/>
                <a:gd name="connsiteY7" fmla="*/ 1854863 h 2645825"/>
                <a:gd name="connsiteX8" fmla="*/ 3309812 w 4232306"/>
                <a:gd name="connsiteY8" fmla="*/ 1607870 h 2645825"/>
                <a:gd name="connsiteX9" fmla="*/ 3712884 w 4232306"/>
                <a:gd name="connsiteY9" fmla="*/ 1074157 h 2645825"/>
                <a:gd name="connsiteX10" fmla="*/ 4232306 w 4232306"/>
                <a:gd name="connsiteY10" fmla="*/ 0 h 2645825"/>
                <a:gd name="connsiteX0" fmla="*/ 0 w 4232306"/>
                <a:gd name="connsiteY0" fmla="*/ 1284364 h 2440732"/>
                <a:gd name="connsiteX1" fmla="*/ 300176 w 4232306"/>
                <a:gd name="connsiteY1" fmla="*/ 1343537 h 2440732"/>
                <a:gd name="connsiteX2" fmla="*/ 535081 w 4232306"/>
                <a:gd name="connsiteY2" fmla="*/ 1691953 h 2440732"/>
                <a:gd name="connsiteX3" fmla="*/ 1093286 w 4232306"/>
                <a:gd name="connsiteY3" fmla="*/ 2186048 h 2440732"/>
                <a:gd name="connsiteX4" fmla="*/ 1675453 w 4232306"/>
                <a:gd name="connsiteY4" fmla="*/ 2369871 h 2440732"/>
                <a:gd name="connsiteX5" fmla="*/ 2275699 w 4232306"/>
                <a:gd name="connsiteY5" fmla="*/ 2408970 h 2440732"/>
                <a:gd name="connsiteX6" fmla="*/ 2617065 w 4232306"/>
                <a:gd name="connsiteY6" fmla="*/ 2138642 h 2440732"/>
                <a:gd name="connsiteX7" fmla="*/ 3047053 w 4232306"/>
                <a:gd name="connsiteY7" fmla="*/ 1854863 h 2440732"/>
                <a:gd name="connsiteX8" fmla="*/ 3309812 w 4232306"/>
                <a:gd name="connsiteY8" fmla="*/ 1607870 h 2440732"/>
                <a:gd name="connsiteX9" fmla="*/ 3712884 w 4232306"/>
                <a:gd name="connsiteY9" fmla="*/ 1074157 h 2440732"/>
                <a:gd name="connsiteX10" fmla="*/ 4232306 w 4232306"/>
                <a:gd name="connsiteY10" fmla="*/ 0 h 2440732"/>
                <a:gd name="connsiteX0" fmla="*/ 0 w 4232306"/>
                <a:gd name="connsiteY0" fmla="*/ 1284364 h 2434715"/>
                <a:gd name="connsiteX1" fmla="*/ 300176 w 4232306"/>
                <a:gd name="connsiteY1" fmla="*/ 1343537 h 2434715"/>
                <a:gd name="connsiteX2" fmla="*/ 535081 w 4232306"/>
                <a:gd name="connsiteY2" fmla="*/ 1691953 h 2434715"/>
                <a:gd name="connsiteX3" fmla="*/ 783231 w 4232306"/>
                <a:gd name="connsiteY3" fmla="*/ 1933799 h 2434715"/>
                <a:gd name="connsiteX4" fmla="*/ 1675453 w 4232306"/>
                <a:gd name="connsiteY4" fmla="*/ 2369871 h 2434715"/>
                <a:gd name="connsiteX5" fmla="*/ 2275699 w 4232306"/>
                <a:gd name="connsiteY5" fmla="*/ 2408970 h 2434715"/>
                <a:gd name="connsiteX6" fmla="*/ 2617065 w 4232306"/>
                <a:gd name="connsiteY6" fmla="*/ 2138642 h 2434715"/>
                <a:gd name="connsiteX7" fmla="*/ 3047053 w 4232306"/>
                <a:gd name="connsiteY7" fmla="*/ 1854863 h 2434715"/>
                <a:gd name="connsiteX8" fmla="*/ 3309812 w 4232306"/>
                <a:gd name="connsiteY8" fmla="*/ 1607870 h 2434715"/>
                <a:gd name="connsiteX9" fmla="*/ 3712884 w 4232306"/>
                <a:gd name="connsiteY9" fmla="*/ 1074157 h 2434715"/>
                <a:gd name="connsiteX10" fmla="*/ 4232306 w 4232306"/>
                <a:gd name="connsiteY10" fmla="*/ 0 h 2434715"/>
                <a:gd name="connsiteX0" fmla="*/ 0 w 4232306"/>
                <a:gd name="connsiteY0" fmla="*/ 1284364 h 2371608"/>
                <a:gd name="connsiteX1" fmla="*/ 300176 w 4232306"/>
                <a:gd name="connsiteY1" fmla="*/ 1343537 h 2371608"/>
                <a:gd name="connsiteX2" fmla="*/ 535081 w 4232306"/>
                <a:gd name="connsiteY2" fmla="*/ 1691953 h 2371608"/>
                <a:gd name="connsiteX3" fmla="*/ 783231 w 4232306"/>
                <a:gd name="connsiteY3" fmla="*/ 1933799 h 2371608"/>
                <a:gd name="connsiteX4" fmla="*/ 1675453 w 4232306"/>
                <a:gd name="connsiteY4" fmla="*/ 2369871 h 2371608"/>
                <a:gd name="connsiteX5" fmla="*/ 2244168 w 4232306"/>
                <a:gd name="connsiteY5" fmla="*/ 2088405 h 2371608"/>
                <a:gd name="connsiteX6" fmla="*/ 2617065 w 4232306"/>
                <a:gd name="connsiteY6" fmla="*/ 2138642 h 2371608"/>
                <a:gd name="connsiteX7" fmla="*/ 3047053 w 4232306"/>
                <a:gd name="connsiteY7" fmla="*/ 1854863 h 2371608"/>
                <a:gd name="connsiteX8" fmla="*/ 3309812 w 4232306"/>
                <a:gd name="connsiteY8" fmla="*/ 1607870 h 2371608"/>
                <a:gd name="connsiteX9" fmla="*/ 3712884 w 4232306"/>
                <a:gd name="connsiteY9" fmla="*/ 1074157 h 2371608"/>
                <a:gd name="connsiteX10" fmla="*/ 4232306 w 4232306"/>
                <a:gd name="connsiteY10" fmla="*/ 0 h 2371608"/>
                <a:gd name="connsiteX0" fmla="*/ 0 w 4232306"/>
                <a:gd name="connsiteY0" fmla="*/ 1284364 h 2371812"/>
                <a:gd name="connsiteX1" fmla="*/ 300176 w 4232306"/>
                <a:gd name="connsiteY1" fmla="*/ 1343537 h 2371812"/>
                <a:gd name="connsiteX2" fmla="*/ 535081 w 4232306"/>
                <a:gd name="connsiteY2" fmla="*/ 1691953 h 2371812"/>
                <a:gd name="connsiteX3" fmla="*/ 783231 w 4232306"/>
                <a:gd name="connsiteY3" fmla="*/ 1933799 h 2371812"/>
                <a:gd name="connsiteX4" fmla="*/ 1675453 w 4232306"/>
                <a:gd name="connsiteY4" fmla="*/ 2369871 h 2371812"/>
                <a:gd name="connsiteX5" fmla="*/ 2244168 w 4232306"/>
                <a:gd name="connsiteY5" fmla="*/ 2088405 h 2371812"/>
                <a:gd name="connsiteX6" fmla="*/ 2575024 w 4232306"/>
                <a:gd name="connsiteY6" fmla="*/ 1954711 h 2371812"/>
                <a:gd name="connsiteX7" fmla="*/ 3047053 w 4232306"/>
                <a:gd name="connsiteY7" fmla="*/ 1854863 h 2371812"/>
                <a:gd name="connsiteX8" fmla="*/ 3309812 w 4232306"/>
                <a:gd name="connsiteY8" fmla="*/ 1607870 h 2371812"/>
                <a:gd name="connsiteX9" fmla="*/ 3712884 w 4232306"/>
                <a:gd name="connsiteY9" fmla="*/ 1074157 h 2371812"/>
                <a:gd name="connsiteX10" fmla="*/ 4232306 w 4232306"/>
                <a:gd name="connsiteY10" fmla="*/ 0 h 2371812"/>
                <a:gd name="connsiteX0" fmla="*/ 0 w 4032609"/>
                <a:gd name="connsiteY0" fmla="*/ 1252832 h 2340280"/>
                <a:gd name="connsiteX1" fmla="*/ 300176 w 4032609"/>
                <a:gd name="connsiteY1" fmla="*/ 1312005 h 2340280"/>
                <a:gd name="connsiteX2" fmla="*/ 535081 w 4032609"/>
                <a:gd name="connsiteY2" fmla="*/ 1660421 h 2340280"/>
                <a:gd name="connsiteX3" fmla="*/ 783231 w 4032609"/>
                <a:gd name="connsiteY3" fmla="*/ 1902267 h 2340280"/>
                <a:gd name="connsiteX4" fmla="*/ 1675453 w 4032609"/>
                <a:gd name="connsiteY4" fmla="*/ 2338339 h 2340280"/>
                <a:gd name="connsiteX5" fmla="*/ 2244168 w 4032609"/>
                <a:gd name="connsiteY5" fmla="*/ 2056873 h 2340280"/>
                <a:gd name="connsiteX6" fmla="*/ 2575024 w 4032609"/>
                <a:gd name="connsiteY6" fmla="*/ 1923179 h 2340280"/>
                <a:gd name="connsiteX7" fmla="*/ 3047053 w 4032609"/>
                <a:gd name="connsiteY7" fmla="*/ 1823331 h 2340280"/>
                <a:gd name="connsiteX8" fmla="*/ 3309812 w 4032609"/>
                <a:gd name="connsiteY8" fmla="*/ 1576338 h 2340280"/>
                <a:gd name="connsiteX9" fmla="*/ 3712884 w 4032609"/>
                <a:gd name="connsiteY9" fmla="*/ 1042625 h 2340280"/>
                <a:gd name="connsiteX10" fmla="*/ 4032609 w 4032609"/>
                <a:gd name="connsiteY10" fmla="*/ 0 h 2340280"/>
                <a:gd name="connsiteX0" fmla="*/ 0 w 4032609"/>
                <a:gd name="connsiteY0" fmla="*/ 1252832 h 2340280"/>
                <a:gd name="connsiteX1" fmla="*/ 300176 w 4032609"/>
                <a:gd name="connsiteY1" fmla="*/ 1312005 h 2340280"/>
                <a:gd name="connsiteX2" fmla="*/ 535081 w 4032609"/>
                <a:gd name="connsiteY2" fmla="*/ 1660421 h 2340280"/>
                <a:gd name="connsiteX3" fmla="*/ 783231 w 4032609"/>
                <a:gd name="connsiteY3" fmla="*/ 1902267 h 2340280"/>
                <a:gd name="connsiteX4" fmla="*/ 1675453 w 4032609"/>
                <a:gd name="connsiteY4" fmla="*/ 2338339 h 2340280"/>
                <a:gd name="connsiteX5" fmla="*/ 2244168 w 4032609"/>
                <a:gd name="connsiteY5" fmla="*/ 2056873 h 2340280"/>
                <a:gd name="connsiteX6" fmla="*/ 2575024 w 4032609"/>
                <a:gd name="connsiteY6" fmla="*/ 1923179 h 2340280"/>
                <a:gd name="connsiteX7" fmla="*/ 3047053 w 4032609"/>
                <a:gd name="connsiteY7" fmla="*/ 1823331 h 2340280"/>
                <a:gd name="connsiteX8" fmla="*/ 3309812 w 4032609"/>
                <a:gd name="connsiteY8" fmla="*/ 1576338 h 2340280"/>
                <a:gd name="connsiteX9" fmla="*/ 3555229 w 4032609"/>
                <a:gd name="connsiteY9" fmla="*/ 811398 h 2340280"/>
                <a:gd name="connsiteX10" fmla="*/ 4032609 w 4032609"/>
                <a:gd name="connsiteY10" fmla="*/ 0 h 2340280"/>
                <a:gd name="connsiteX0" fmla="*/ 0 w 4032609"/>
                <a:gd name="connsiteY0" fmla="*/ 1252832 h 2340280"/>
                <a:gd name="connsiteX1" fmla="*/ 300176 w 4032609"/>
                <a:gd name="connsiteY1" fmla="*/ 1312005 h 2340280"/>
                <a:gd name="connsiteX2" fmla="*/ 535081 w 4032609"/>
                <a:gd name="connsiteY2" fmla="*/ 1660421 h 2340280"/>
                <a:gd name="connsiteX3" fmla="*/ 783231 w 4032609"/>
                <a:gd name="connsiteY3" fmla="*/ 1902267 h 2340280"/>
                <a:gd name="connsiteX4" fmla="*/ 1675453 w 4032609"/>
                <a:gd name="connsiteY4" fmla="*/ 2338339 h 2340280"/>
                <a:gd name="connsiteX5" fmla="*/ 2244168 w 4032609"/>
                <a:gd name="connsiteY5" fmla="*/ 2056873 h 2340280"/>
                <a:gd name="connsiteX6" fmla="*/ 2575024 w 4032609"/>
                <a:gd name="connsiteY6" fmla="*/ 1923179 h 2340280"/>
                <a:gd name="connsiteX7" fmla="*/ 3047053 w 4032609"/>
                <a:gd name="connsiteY7" fmla="*/ 1823331 h 2340280"/>
                <a:gd name="connsiteX8" fmla="*/ 3194198 w 4032609"/>
                <a:gd name="connsiteY8" fmla="*/ 1560573 h 2340280"/>
                <a:gd name="connsiteX9" fmla="*/ 3555229 w 4032609"/>
                <a:gd name="connsiteY9" fmla="*/ 811398 h 2340280"/>
                <a:gd name="connsiteX10" fmla="*/ 4032609 w 4032609"/>
                <a:gd name="connsiteY10" fmla="*/ 0 h 2340280"/>
                <a:gd name="connsiteX0" fmla="*/ 0 w 4032609"/>
                <a:gd name="connsiteY0" fmla="*/ 1252832 h 2340280"/>
                <a:gd name="connsiteX1" fmla="*/ 300176 w 4032609"/>
                <a:gd name="connsiteY1" fmla="*/ 1312005 h 2340280"/>
                <a:gd name="connsiteX2" fmla="*/ 535081 w 4032609"/>
                <a:gd name="connsiteY2" fmla="*/ 1660421 h 2340280"/>
                <a:gd name="connsiteX3" fmla="*/ 783231 w 4032609"/>
                <a:gd name="connsiteY3" fmla="*/ 1902267 h 2340280"/>
                <a:gd name="connsiteX4" fmla="*/ 1675453 w 4032609"/>
                <a:gd name="connsiteY4" fmla="*/ 2338339 h 2340280"/>
                <a:gd name="connsiteX5" fmla="*/ 2244168 w 4032609"/>
                <a:gd name="connsiteY5" fmla="*/ 2056873 h 2340280"/>
                <a:gd name="connsiteX6" fmla="*/ 2575024 w 4032609"/>
                <a:gd name="connsiteY6" fmla="*/ 1923179 h 2340280"/>
                <a:gd name="connsiteX7" fmla="*/ 2894653 w 4032609"/>
                <a:gd name="connsiteY7" fmla="*/ 1807566 h 2340280"/>
                <a:gd name="connsiteX8" fmla="*/ 3194198 w 4032609"/>
                <a:gd name="connsiteY8" fmla="*/ 1560573 h 2340280"/>
                <a:gd name="connsiteX9" fmla="*/ 3555229 w 4032609"/>
                <a:gd name="connsiteY9" fmla="*/ 811398 h 2340280"/>
                <a:gd name="connsiteX10" fmla="*/ 4032609 w 4032609"/>
                <a:gd name="connsiteY10" fmla="*/ 0 h 2340280"/>
                <a:gd name="connsiteX0" fmla="*/ 0 w 4032609"/>
                <a:gd name="connsiteY0" fmla="*/ 1252832 h 2340280"/>
                <a:gd name="connsiteX1" fmla="*/ 300176 w 4032609"/>
                <a:gd name="connsiteY1" fmla="*/ 1312005 h 2340280"/>
                <a:gd name="connsiteX2" fmla="*/ 535081 w 4032609"/>
                <a:gd name="connsiteY2" fmla="*/ 1660421 h 2340280"/>
                <a:gd name="connsiteX3" fmla="*/ 783231 w 4032609"/>
                <a:gd name="connsiteY3" fmla="*/ 1902267 h 2340280"/>
                <a:gd name="connsiteX4" fmla="*/ 1675453 w 4032609"/>
                <a:gd name="connsiteY4" fmla="*/ 2338339 h 2340280"/>
                <a:gd name="connsiteX5" fmla="*/ 2244168 w 4032609"/>
                <a:gd name="connsiteY5" fmla="*/ 2056873 h 2340280"/>
                <a:gd name="connsiteX6" fmla="*/ 2575024 w 4032609"/>
                <a:gd name="connsiteY6" fmla="*/ 1923179 h 2340280"/>
                <a:gd name="connsiteX7" fmla="*/ 2894653 w 4032609"/>
                <a:gd name="connsiteY7" fmla="*/ 1807566 h 2340280"/>
                <a:gd name="connsiteX8" fmla="*/ 3115370 w 4032609"/>
                <a:gd name="connsiteY8" fmla="*/ 1544807 h 2340280"/>
                <a:gd name="connsiteX9" fmla="*/ 3555229 w 4032609"/>
                <a:gd name="connsiteY9" fmla="*/ 811398 h 2340280"/>
                <a:gd name="connsiteX10" fmla="*/ 4032609 w 4032609"/>
                <a:gd name="connsiteY10" fmla="*/ 0 h 2340280"/>
                <a:gd name="connsiteX0" fmla="*/ 0 w 4032609"/>
                <a:gd name="connsiteY0" fmla="*/ 1252832 h 2340280"/>
                <a:gd name="connsiteX1" fmla="*/ 300176 w 4032609"/>
                <a:gd name="connsiteY1" fmla="*/ 1312005 h 2340280"/>
                <a:gd name="connsiteX2" fmla="*/ 535081 w 4032609"/>
                <a:gd name="connsiteY2" fmla="*/ 1660421 h 2340280"/>
                <a:gd name="connsiteX3" fmla="*/ 783231 w 4032609"/>
                <a:gd name="connsiteY3" fmla="*/ 1902267 h 2340280"/>
                <a:gd name="connsiteX4" fmla="*/ 1675453 w 4032609"/>
                <a:gd name="connsiteY4" fmla="*/ 2338339 h 2340280"/>
                <a:gd name="connsiteX5" fmla="*/ 2244168 w 4032609"/>
                <a:gd name="connsiteY5" fmla="*/ 2056873 h 2340280"/>
                <a:gd name="connsiteX6" fmla="*/ 2575024 w 4032609"/>
                <a:gd name="connsiteY6" fmla="*/ 1923179 h 2340280"/>
                <a:gd name="connsiteX7" fmla="*/ 2794804 w 4032609"/>
                <a:gd name="connsiteY7" fmla="*/ 1760270 h 2340280"/>
                <a:gd name="connsiteX8" fmla="*/ 3115370 w 4032609"/>
                <a:gd name="connsiteY8" fmla="*/ 1544807 h 2340280"/>
                <a:gd name="connsiteX9" fmla="*/ 3555229 w 4032609"/>
                <a:gd name="connsiteY9" fmla="*/ 811398 h 2340280"/>
                <a:gd name="connsiteX10" fmla="*/ 4032609 w 4032609"/>
                <a:gd name="connsiteY10" fmla="*/ 0 h 2340280"/>
                <a:gd name="connsiteX0" fmla="*/ 0 w 4032609"/>
                <a:gd name="connsiteY0" fmla="*/ 1252832 h 2340280"/>
                <a:gd name="connsiteX1" fmla="*/ 300176 w 4032609"/>
                <a:gd name="connsiteY1" fmla="*/ 1312005 h 2340280"/>
                <a:gd name="connsiteX2" fmla="*/ 535081 w 4032609"/>
                <a:gd name="connsiteY2" fmla="*/ 1660421 h 2340280"/>
                <a:gd name="connsiteX3" fmla="*/ 783231 w 4032609"/>
                <a:gd name="connsiteY3" fmla="*/ 1902267 h 2340280"/>
                <a:gd name="connsiteX4" fmla="*/ 1675453 w 4032609"/>
                <a:gd name="connsiteY4" fmla="*/ 2338339 h 2340280"/>
                <a:gd name="connsiteX5" fmla="*/ 2244168 w 4032609"/>
                <a:gd name="connsiteY5" fmla="*/ 2056873 h 2340280"/>
                <a:gd name="connsiteX6" fmla="*/ 2575024 w 4032609"/>
                <a:gd name="connsiteY6" fmla="*/ 1923179 h 2340280"/>
                <a:gd name="connsiteX7" fmla="*/ 2794804 w 4032609"/>
                <a:gd name="connsiteY7" fmla="*/ 1760270 h 2340280"/>
                <a:gd name="connsiteX8" fmla="*/ 3141645 w 4032609"/>
                <a:gd name="connsiteY8" fmla="*/ 1381896 h 2340280"/>
                <a:gd name="connsiteX9" fmla="*/ 3555229 w 4032609"/>
                <a:gd name="connsiteY9" fmla="*/ 811398 h 2340280"/>
                <a:gd name="connsiteX10" fmla="*/ 4032609 w 4032609"/>
                <a:gd name="connsiteY10" fmla="*/ 0 h 2340280"/>
                <a:gd name="connsiteX0" fmla="*/ 0 w 4032609"/>
                <a:gd name="connsiteY0" fmla="*/ 1252832 h 2340280"/>
                <a:gd name="connsiteX1" fmla="*/ 300176 w 4032609"/>
                <a:gd name="connsiteY1" fmla="*/ 1312005 h 2340280"/>
                <a:gd name="connsiteX2" fmla="*/ 535081 w 4032609"/>
                <a:gd name="connsiteY2" fmla="*/ 1660421 h 2340280"/>
                <a:gd name="connsiteX3" fmla="*/ 783231 w 4032609"/>
                <a:gd name="connsiteY3" fmla="*/ 1902267 h 2340280"/>
                <a:gd name="connsiteX4" fmla="*/ 1675453 w 4032609"/>
                <a:gd name="connsiteY4" fmla="*/ 2338339 h 2340280"/>
                <a:gd name="connsiteX5" fmla="*/ 2244168 w 4032609"/>
                <a:gd name="connsiteY5" fmla="*/ 2056873 h 2340280"/>
                <a:gd name="connsiteX6" fmla="*/ 2575024 w 4032609"/>
                <a:gd name="connsiteY6" fmla="*/ 1923179 h 2340280"/>
                <a:gd name="connsiteX7" fmla="*/ 2758018 w 4032609"/>
                <a:gd name="connsiteY7" fmla="*/ 1744505 h 2340280"/>
                <a:gd name="connsiteX8" fmla="*/ 3141645 w 4032609"/>
                <a:gd name="connsiteY8" fmla="*/ 1381896 h 2340280"/>
                <a:gd name="connsiteX9" fmla="*/ 3555229 w 4032609"/>
                <a:gd name="connsiteY9" fmla="*/ 811398 h 2340280"/>
                <a:gd name="connsiteX10" fmla="*/ 4032609 w 4032609"/>
                <a:gd name="connsiteY10" fmla="*/ 0 h 2340280"/>
                <a:gd name="connsiteX0" fmla="*/ 0 w 4032609"/>
                <a:gd name="connsiteY0" fmla="*/ 1252832 h 2340280"/>
                <a:gd name="connsiteX1" fmla="*/ 300176 w 4032609"/>
                <a:gd name="connsiteY1" fmla="*/ 1312005 h 2340280"/>
                <a:gd name="connsiteX2" fmla="*/ 535081 w 4032609"/>
                <a:gd name="connsiteY2" fmla="*/ 1660421 h 2340280"/>
                <a:gd name="connsiteX3" fmla="*/ 783231 w 4032609"/>
                <a:gd name="connsiteY3" fmla="*/ 1902267 h 2340280"/>
                <a:gd name="connsiteX4" fmla="*/ 1675453 w 4032609"/>
                <a:gd name="connsiteY4" fmla="*/ 2338339 h 2340280"/>
                <a:gd name="connsiteX5" fmla="*/ 2244168 w 4032609"/>
                <a:gd name="connsiteY5" fmla="*/ 2056873 h 2340280"/>
                <a:gd name="connsiteX6" fmla="*/ 2517217 w 4032609"/>
                <a:gd name="connsiteY6" fmla="*/ 1923179 h 2340280"/>
                <a:gd name="connsiteX7" fmla="*/ 2758018 w 4032609"/>
                <a:gd name="connsiteY7" fmla="*/ 1744505 h 2340280"/>
                <a:gd name="connsiteX8" fmla="*/ 3141645 w 4032609"/>
                <a:gd name="connsiteY8" fmla="*/ 1381896 h 2340280"/>
                <a:gd name="connsiteX9" fmla="*/ 3555229 w 4032609"/>
                <a:gd name="connsiteY9" fmla="*/ 811398 h 2340280"/>
                <a:gd name="connsiteX10" fmla="*/ 4032609 w 4032609"/>
                <a:gd name="connsiteY10" fmla="*/ 0 h 2340280"/>
                <a:gd name="connsiteX0" fmla="*/ 0 w 4032609"/>
                <a:gd name="connsiteY0" fmla="*/ 1252832 h 2344354"/>
                <a:gd name="connsiteX1" fmla="*/ 300176 w 4032609"/>
                <a:gd name="connsiteY1" fmla="*/ 1312005 h 2344354"/>
                <a:gd name="connsiteX2" fmla="*/ 535081 w 4032609"/>
                <a:gd name="connsiteY2" fmla="*/ 1660421 h 2344354"/>
                <a:gd name="connsiteX3" fmla="*/ 783231 w 4032609"/>
                <a:gd name="connsiteY3" fmla="*/ 1902267 h 2344354"/>
                <a:gd name="connsiteX4" fmla="*/ 1675453 w 4032609"/>
                <a:gd name="connsiteY4" fmla="*/ 2338339 h 2344354"/>
                <a:gd name="connsiteX5" fmla="*/ 2181106 w 4032609"/>
                <a:gd name="connsiteY5" fmla="*/ 2140956 h 2344354"/>
                <a:gd name="connsiteX6" fmla="*/ 2517217 w 4032609"/>
                <a:gd name="connsiteY6" fmla="*/ 1923179 h 2344354"/>
                <a:gd name="connsiteX7" fmla="*/ 2758018 w 4032609"/>
                <a:gd name="connsiteY7" fmla="*/ 1744505 h 2344354"/>
                <a:gd name="connsiteX8" fmla="*/ 3141645 w 4032609"/>
                <a:gd name="connsiteY8" fmla="*/ 1381896 h 2344354"/>
                <a:gd name="connsiteX9" fmla="*/ 3555229 w 4032609"/>
                <a:gd name="connsiteY9" fmla="*/ 811398 h 2344354"/>
                <a:gd name="connsiteX10" fmla="*/ 4032609 w 4032609"/>
                <a:gd name="connsiteY10" fmla="*/ 0 h 2344354"/>
                <a:gd name="connsiteX0" fmla="*/ 0 w 4032609"/>
                <a:gd name="connsiteY0" fmla="*/ 1252832 h 2354611"/>
                <a:gd name="connsiteX1" fmla="*/ 300176 w 4032609"/>
                <a:gd name="connsiteY1" fmla="*/ 1312005 h 2354611"/>
                <a:gd name="connsiteX2" fmla="*/ 535081 w 4032609"/>
                <a:gd name="connsiteY2" fmla="*/ 1660421 h 2354611"/>
                <a:gd name="connsiteX3" fmla="*/ 783231 w 4032609"/>
                <a:gd name="connsiteY3" fmla="*/ 1902267 h 2354611"/>
                <a:gd name="connsiteX4" fmla="*/ 1596625 w 4032609"/>
                <a:gd name="connsiteY4" fmla="*/ 2348850 h 2354611"/>
                <a:gd name="connsiteX5" fmla="*/ 2181106 w 4032609"/>
                <a:gd name="connsiteY5" fmla="*/ 2140956 h 2354611"/>
                <a:gd name="connsiteX6" fmla="*/ 2517217 w 4032609"/>
                <a:gd name="connsiteY6" fmla="*/ 1923179 h 2354611"/>
                <a:gd name="connsiteX7" fmla="*/ 2758018 w 4032609"/>
                <a:gd name="connsiteY7" fmla="*/ 1744505 h 2354611"/>
                <a:gd name="connsiteX8" fmla="*/ 3141645 w 4032609"/>
                <a:gd name="connsiteY8" fmla="*/ 1381896 h 2354611"/>
                <a:gd name="connsiteX9" fmla="*/ 3555229 w 4032609"/>
                <a:gd name="connsiteY9" fmla="*/ 811398 h 2354611"/>
                <a:gd name="connsiteX10" fmla="*/ 4032609 w 4032609"/>
                <a:gd name="connsiteY10" fmla="*/ 0 h 2354611"/>
                <a:gd name="connsiteX0" fmla="*/ 0 w 4032609"/>
                <a:gd name="connsiteY0" fmla="*/ 1252832 h 2354611"/>
                <a:gd name="connsiteX1" fmla="*/ 300176 w 4032609"/>
                <a:gd name="connsiteY1" fmla="*/ 1312005 h 2354611"/>
                <a:gd name="connsiteX2" fmla="*/ 587633 w 4032609"/>
                <a:gd name="connsiteY2" fmla="*/ 1681442 h 2354611"/>
                <a:gd name="connsiteX3" fmla="*/ 783231 w 4032609"/>
                <a:gd name="connsiteY3" fmla="*/ 1902267 h 2354611"/>
                <a:gd name="connsiteX4" fmla="*/ 1596625 w 4032609"/>
                <a:gd name="connsiteY4" fmla="*/ 2348850 h 2354611"/>
                <a:gd name="connsiteX5" fmla="*/ 2181106 w 4032609"/>
                <a:gd name="connsiteY5" fmla="*/ 2140956 h 2354611"/>
                <a:gd name="connsiteX6" fmla="*/ 2517217 w 4032609"/>
                <a:gd name="connsiteY6" fmla="*/ 1923179 h 2354611"/>
                <a:gd name="connsiteX7" fmla="*/ 2758018 w 4032609"/>
                <a:gd name="connsiteY7" fmla="*/ 1744505 h 2354611"/>
                <a:gd name="connsiteX8" fmla="*/ 3141645 w 4032609"/>
                <a:gd name="connsiteY8" fmla="*/ 1381896 h 2354611"/>
                <a:gd name="connsiteX9" fmla="*/ 3555229 w 4032609"/>
                <a:gd name="connsiteY9" fmla="*/ 811398 h 2354611"/>
                <a:gd name="connsiteX10" fmla="*/ 4032609 w 4032609"/>
                <a:gd name="connsiteY10" fmla="*/ 0 h 2354611"/>
                <a:gd name="connsiteX0" fmla="*/ 0 w 4032609"/>
                <a:gd name="connsiteY0" fmla="*/ 1252832 h 2354611"/>
                <a:gd name="connsiteX1" fmla="*/ 300176 w 4032609"/>
                <a:gd name="connsiteY1" fmla="*/ 1333026 h 2354611"/>
                <a:gd name="connsiteX2" fmla="*/ 587633 w 4032609"/>
                <a:gd name="connsiteY2" fmla="*/ 1681442 h 2354611"/>
                <a:gd name="connsiteX3" fmla="*/ 783231 w 4032609"/>
                <a:gd name="connsiteY3" fmla="*/ 1902267 h 2354611"/>
                <a:gd name="connsiteX4" fmla="*/ 1596625 w 4032609"/>
                <a:gd name="connsiteY4" fmla="*/ 2348850 h 2354611"/>
                <a:gd name="connsiteX5" fmla="*/ 2181106 w 4032609"/>
                <a:gd name="connsiteY5" fmla="*/ 2140956 h 2354611"/>
                <a:gd name="connsiteX6" fmla="*/ 2517217 w 4032609"/>
                <a:gd name="connsiteY6" fmla="*/ 1923179 h 2354611"/>
                <a:gd name="connsiteX7" fmla="*/ 2758018 w 4032609"/>
                <a:gd name="connsiteY7" fmla="*/ 1744505 h 2354611"/>
                <a:gd name="connsiteX8" fmla="*/ 3141645 w 4032609"/>
                <a:gd name="connsiteY8" fmla="*/ 1381896 h 2354611"/>
                <a:gd name="connsiteX9" fmla="*/ 3555229 w 4032609"/>
                <a:gd name="connsiteY9" fmla="*/ 811398 h 2354611"/>
                <a:gd name="connsiteX10" fmla="*/ 4032609 w 4032609"/>
                <a:gd name="connsiteY10" fmla="*/ 0 h 2354611"/>
                <a:gd name="connsiteX0" fmla="*/ 0 w 4032609"/>
                <a:gd name="connsiteY0" fmla="*/ 1252832 h 2349419"/>
                <a:gd name="connsiteX1" fmla="*/ 300176 w 4032609"/>
                <a:gd name="connsiteY1" fmla="*/ 1333026 h 2349419"/>
                <a:gd name="connsiteX2" fmla="*/ 587633 w 4032609"/>
                <a:gd name="connsiteY2" fmla="*/ 1681442 h 2349419"/>
                <a:gd name="connsiteX3" fmla="*/ 1051245 w 4032609"/>
                <a:gd name="connsiteY3" fmla="*/ 2075688 h 2349419"/>
                <a:gd name="connsiteX4" fmla="*/ 1596625 w 4032609"/>
                <a:gd name="connsiteY4" fmla="*/ 2348850 h 2349419"/>
                <a:gd name="connsiteX5" fmla="*/ 2181106 w 4032609"/>
                <a:gd name="connsiteY5" fmla="*/ 2140956 h 2349419"/>
                <a:gd name="connsiteX6" fmla="*/ 2517217 w 4032609"/>
                <a:gd name="connsiteY6" fmla="*/ 1923179 h 2349419"/>
                <a:gd name="connsiteX7" fmla="*/ 2758018 w 4032609"/>
                <a:gd name="connsiteY7" fmla="*/ 1744505 h 2349419"/>
                <a:gd name="connsiteX8" fmla="*/ 3141645 w 4032609"/>
                <a:gd name="connsiteY8" fmla="*/ 1381896 h 2349419"/>
                <a:gd name="connsiteX9" fmla="*/ 3555229 w 4032609"/>
                <a:gd name="connsiteY9" fmla="*/ 811398 h 2349419"/>
                <a:gd name="connsiteX10" fmla="*/ 4032609 w 4032609"/>
                <a:gd name="connsiteY10" fmla="*/ 0 h 2349419"/>
                <a:gd name="connsiteX0" fmla="*/ 0 w 4117276"/>
                <a:gd name="connsiteY0" fmla="*/ 1252832 h 2349419"/>
                <a:gd name="connsiteX1" fmla="*/ 300176 w 4117276"/>
                <a:gd name="connsiteY1" fmla="*/ 1333026 h 2349419"/>
                <a:gd name="connsiteX2" fmla="*/ 587633 w 4117276"/>
                <a:gd name="connsiteY2" fmla="*/ 1681442 h 2349419"/>
                <a:gd name="connsiteX3" fmla="*/ 1051245 w 4117276"/>
                <a:gd name="connsiteY3" fmla="*/ 2075688 h 2349419"/>
                <a:gd name="connsiteX4" fmla="*/ 1596625 w 4117276"/>
                <a:gd name="connsiteY4" fmla="*/ 2348850 h 2349419"/>
                <a:gd name="connsiteX5" fmla="*/ 2181106 w 4117276"/>
                <a:gd name="connsiteY5" fmla="*/ 2140956 h 2349419"/>
                <a:gd name="connsiteX6" fmla="*/ 2517217 w 4117276"/>
                <a:gd name="connsiteY6" fmla="*/ 1923179 h 2349419"/>
                <a:gd name="connsiteX7" fmla="*/ 2758018 w 4117276"/>
                <a:gd name="connsiteY7" fmla="*/ 1744505 h 2349419"/>
                <a:gd name="connsiteX8" fmla="*/ 3141645 w 4117276"/>
                <a:gd name="connsiteY8" fmla="*/ 1381896 h 2349419"/>
                <a:gd name="connsiteX9" fmla="*/ 3555229 w 4117276"/>
                <a:gd name="connsiteY9" fmla="*/ 811398 h 2349419"/>
                <a:gd name="connsiteX10" fmla="*/ 4117276 w 4117276"/>
                <a:gd name="connsiteY10" fmla="*/ 0 h 2349419"/>
                <a:gd name="connsiteX0" fmla="*/ 0 w 4117276"/>
                <a:gd name="connsiteY0" fmla="*/ 1252832 h 2349419"/>
                <a:gd name="connsiteX1" fmla="*/ 300176 w 4117276"/>
                <a:gd name="connsiteY1" fmla="*/ 1333026 h 2349419"/>
                <a:gd name="connsiteX2" fmla="*/ 587633 w 4117276"/>
                <a:gd name="connsiteY2" fmla="*/ 1681442 h 2349419"/>
                <a:gd name="connsiteX3" fmla="*/ 1051245 w 4117276"/>
                <a:gd name="connsiteY3" fmla="*/ 2075688 h 2349419"/>
                <a:gd name="connsiteX4" fmla="*/ 1596625 w 4117276"/>
                <a:gd name="connsiteY4" fmla="*/ 2348850 h 2349419"/>
                <a:gd name="connsiteX5" fmla="*/ 2181106 w 4117276"/>
                <a:gd name="connsiteY5" fmla="*/ 2140956 h 2349419"/>
                <a:gd name="connsiteX6" fmla="*/ 2517217 w 4117276"/>
                <a:gd name="connsiteY6" fmla="*/ 1923179 h 2349419"/>
                <a:gd name="connsiteX7" fmla="*/ 2758018 w 4117276"/>
                <a:gd name="connsiteY7" fmla="*/ 1744505 h 2349419"/>
                <a:gd name="connsiteX8" fmla="*/ 3141645 w 4117276"/>
                <a:gd name="connsiteY8" fmla="*/ 1381896 h 2349419"/>
                <a:gd name="connsiteX9" fmla="*/ 3555229 w 4117276"/>
                <a:gd name="connsiteY9" fmla="*/ 811398 h 2349419"/>
                <a:gd name="connsiteX10" fmla="*/ 4117276 w 4117276"/>
                <a:gd name="connsiteY10" fmla="*/ 0 h 2349419"/>
                <a:gd name="connsiteX0" fmla="*/ 0 w 4168076"/>
                <a:gd name="connsiteY0" fmla="*/ 1252832 h 2349419"/>
                <a:gd name="connsiteX1" fmla="*/ 300176 w 4168076"/>
                <a:gd name="connsiteY1" fmla="*/ 1333026 h 2349419"/>
                <a:gd name="connsiteX2" fmla="*/ 587633 w 4168076"/>
                <a:gd name="connsiteY2" fmla="*/ 1681442 h 2349419"/>
                <a:gd name="connsiteX3" fmla="*/ 1051245 w 4168076"/>
                <a:gd name="connsiteY3" fmla="*/ 2075688 h 2349419"/>
                <a:gd name="connsiteX4" fmla="*/ 1596625 w 4168076"/>
                <a:gd name="connsiteY4" fmla="*/ 2348850 h 2349419"/>
                <a:gd name="connsiteX5" fmla="*/ 2181106 w 4168076"/>
                <a:gd name="connsiteY5" fmla="*/ 2140956 h 2349419"/>
                <a:gd name="connsiteX6" fmla="*/ 2517217 w 4168076"/>
                <a:gd name="connsiteY6" fmla="*/ 1923179 h 2349419"/>
                <a:gd name="connsiteX7" fmla="*/ 2758018 w 4168076"/>
                <a:gd name="connsiteY7" fmla="*/ 1744505 h 2349419"/>
                <a:gd name="connsiteX8" fmla="*/ 3141645 w 4168076"/>
                <a:gd name="connsiteY8" fmla="*/ 1381896 h 2349419"/>
                <a:gd name="connsiteX9" fmla="*/ 3555229 w 4168076"/>
                <a:gd name="connsiteY9" fmla="*/ 811398 h 2349419"/>
                <a:gd name="connsiteX10" fmla="*/ 4168076 w 4168076"/>
                <a:gd name="connsiteY10" fmla="*/ 0 h 2349419"/>
                <a:gd name="connsiteX0" fmla="*/ 0 w 4168076"/>
                <a:gd name="connsiteY0" fmla="*/ 1252832 h 2349419"/>
                <a:gd name="connsiteX1" fmla="*/ 300176 w 4168076"/>
                <a:gd name="connsiteY1" fmla="*/ 1333026 h 2349419"/>
                <a:gd name="connsiteX2" fmla="*/ 587633 w 4168076"/>
                <a:gd name="connsiteY2" fmla="*/ 1681442 h 2349419"/>
                <a:gd name="connsiteX3" fmla="*/ 1051245 w 4168076"/>
                <a:gd name="connsiteY3" fmla="*/ 2075688 h 2349419"/>
                <a:gd name="connsiteX4" fmla="*/ 1596625 w 4168076"/>
                <a:gd name="connsiteY4" fmla="*/ 2348850 h 2349419"/>
                <a:gd name="connsiteX5" fmla="*/ 2181106 w 4168076"/>
                <a:gd name="connsiteY5" fmla="*/ 2140956 h 2349419"/>
                <a:gd name="connsiteX6" fmla="*/ 2517217 w 4168076"/>
                <a:gd name="connsiteY6" fmla="*/ 1923179 h 2349419"/>
                <a:gd name="connsiteX7" fmla="*/ 2758018 w 4168076"/>
                <a:gd name="connsiteY7" fmla="*/ 1744505 h 2349419"/>
                <a:gd name="connsiteX8" fmla="*/ 3141645 w 4168076"/>
                <a:gd name="connsiteY8" fmla="*/ 1381896 h 2349419"/>
                <a:gd name="connsiteX9" fmla="*/ 3555229 w 4168076"/>
                <a:gd name="connsiteY9" fmla="*/ 811398 h 2349419"/>
                <a:gd name="connsiteX10" fmla="*/ 4168076 w 4168076"/>
                <a:gd name="connsiteY10" fmla="*/ 0 h 2349419"/>
                <a:gd name="connsiteX0" fmla="*/ 0 w 4168076"/>
                <a:gd name="connsiteY0" fmla="*/ 1252832 h 2349419"/>
                <a:gd name="connsiteX1" fmla="*/ 300176 w 4168076"/>
                <a:gd name="connsiteY1" fmla="*/ 1333026 h 2349419"/>
                <a:gd name="connsiteX2" fmla="*/ 587633 w 4168076"/>
                <a:gd name="connsiteY2" fmla="*/ 1681442 h 2349419"/>
                <a:gd name="connsiteX3" fmla="*/ 1051245 w 4168076"/>
                <a:gd name="connsiteY3" fmla="*/ 2075688 h 2349419"/>
                <a:gd name="connsiteX4" fmla="*/ 1596625 w 4168076"/>
                <a:gd name="connsiteY4" fmla="*/ 2348850 h 2349419"/>
                <a:gd name="connsiteX5" fmla="*/ 2181106 w 4168076"/>
                <a:gd name="connsiteY5" fmla="*/ 2140956 h 2349419"/>
                <a:gd name="connsiteX6" fmla="*/ 2517217 w 4168076"/>
                <a:gd name="connsiteY6" fmla="*/ 1923179 h 2349419"/>
                <a:gd name="connsiteX7" fmla="*/ 3141645 w 4168076"/>
                <a:gd name="connsiteY7" fmla="*/ 1381896 h 2349419"/>
                <a:gd name="connsiteX8" fmla="*/ 3555229 w 4168076"/>
                <a:gd name="connsiteY8" fmla="*/ 811398 h 2349419"/>
                <a:gd name="connsiteX9" fmla="*/ 4168076 w 4168076"/>
                <a:gd name="connsiteY9" fmla="*/ 0 h 2349419"/>
                <a:gd name="connsiteX0" fmla="*/ 0 w 4168076"/>
                <a:gd name="connsiteY0" fmla="*/ 1252832 h 2350128"/>
                <a:gd name="connsiteX1" fmla="*/ 300176 w 4168076"/>
                <a:gd name="connsiteY1" fmla="*/ 1333026 h 2350128"/>
                <a:gd name="connsiteX2" fmla="*/ 587633 w 4168076"/>
                <a:gd name="connsiteY2" fmla="*/ 1681442 h 2350128"/>
                <a:gd name="connsiteX3" fmla="*/ 1051245 w 4168076"/>
                <a:gd name="connsiteY3" fmla="*/ 2075688 h 2350128"/>
                <a:gd name="connsiteX4" fmla="*/ 1596625 w 4168076"/>
                <a:gd name="connsiteY4" fmla="*/ 2348850 h 2350128"/>
                <a:gd name="connsiteX5" fmla="*/ 2181106 w 4168076"/>
                <a:gd name="connsiteY5" fmla="*/ 2140956 h 2350128"/>
                <a:gd name="connsiteX6" fmla="*/ 3141645 w 4168076"/>
                <a:gd name="connsiteY6" fmla="*/ 1381896 h 2350128"/>
                <a:gd name="connsiteX7" fmla="*/ 3555229 w 4168076"/>
                <a:gd name="connsiteY7" fmla="*/ 811398 h 2350128"/>
                <a:gd name="connsiteX8" fmla="*/ 4168076 w 4168076"/>
                <a:gd name="connsiteY8" fmla="*/ 0 h 2350128"/>
                <a:gd name="connsiteX0" fmla="*/ 0 w 4168076"/>
                <a:gd name="connsiteY0" fmla="*/ 1252832 h 2192511"/>
                <a:gd name="connsiteX1" fmla="*/ 300176 w 4168076"/>
                <a:gd name="connsiteY1" fmla="*/ 1333026 h 2192511"/>
                <a:gd name="connsiteX2" fmla="*/ 587633 w 4168076"/>
                <a:gd name="connsiteY2" fmla="*/ 1681442 h 2192511"/>
                <a:gd name="connsiteX3" fmla="*/ 1051245 w 4168076"/>
                <a:gd name="connsiteY3" fmla="*/ 2075688 h 2192511"/>
                <a:gd name="connsiteX4" fmla="*/ 2181106 w 4168076"/>
                <a:gd name="connsiteY4" fmla="*/ 2140956 h 2192511"/>
                <a:gd name="connsiteX5" fmla="*/ 3141645 w 4168076"/>
                <a:gd name="connsiteY5" fmla="*/ 1381896 h 2192511"/>
                <a:gd name="connsiteX6" fmla="*/ 3555229 w 4168076"/>
                <a:gd name="connsiteY6" fmla="*/ 811398 h 2192511"/>
                <a:gd name="connsiteX7" fmla="*/ 4168076 w 4168076"/>
                <a:gd name="connsiteY7" fmla="*/ 0 h 2192511"/>
                <a:gd name="connsiteX0" fmla="*/ 0 w 4168076"/>
                <a:gd name="connsiteY0" fmla="*/ 1252832 h 2364178"/>
                <a:gd name="connsiteX1" fmla="*/ 300176 w 4168076"/>
                <a:gd name="connsiteY1" fmla="*/ 1333026 h 2364178"/>
                <a:gd name="connsiteX2" fmla="*/ 587633 w 4168076"/>
                <a:gd name="connsiteY2" fmla="*/ 1681442 h 2364178"/>
                <a:gd name="connsiteX3" fmla="*/ 1051245 w 4168076"/>
                <a:gd name="connsiteY3" fmla="*/ 2075688 h 2364178"/>
                <a:gd name="connsiteX4" fmla="*/ 1918640 w 4168076"/>
                <a:gd name="connsiteY4" fmla="*/ 2335689 h 2364178"/>
                <a:gd name="connsiteX5" fmla="*/ 3141645 w 4168076"/>
                <a:gd name="connsiteY5" fmla="*/ 1381896 h 2364178"/>
                <a:gd name="connsiteX6" fmla="*/ 3555229 w 4168076"/>
                <a:gd name="connsiteY6" fmla="*/ 811398 h 2364178"/>
                <a:gd name="connsiteX7" fmla="*/ 4168076 w 4168076"/>
                <a:gd name="connsiteY7" fmla="*/ 0 h 2364178"/>
                <a:gd name="connsiteX0" fmla="*/ 0 w 4168076"/>
                <a:gd name="connsiteY0" fmla="*/ 1252832 h 2338951"/>
                <a:gd name="connsiteX1" fmla="*/ 300176 w 4168076"/>
                <a:gd name="connsiteY1" fmla="*/ 1333026 h 2338951"/>
                <a:gd name="connsiteX2" fmla="*/ 587633 w 4168076"/>
                <a:gd name="connsiteY2" fmla="*/ 1681442 h 2338951"/>
                <a:gd name="connsiteX3" fmla="*/ 1918640 w 4168076"/>
                <a:gd name="connsiteY3" fmla="*/ 2335689 h 2338951"/>
                <a:gd name="connsiteX4" fmla="*/ 3141645 w 4168076"/>
                <a:gd name="connsiteY4" fmla="*/ 1381896 h 2338951"/>
                <a:gd name="connsiteX5" fmla="*/ 3555229 w 4168076"/>
                <a:gd name="connsiteY5" fmla="*/ 811398 h 2338951"/>
                <a:gd name="connsiteX6" fmla="*/ 4168076 w 4168076"/>
                <a:gd name="connsiteY6" fmla="*/ 0 h 2338951"/>
                <a:gd name="connsiteX0" fmla="*/ 0 w 4168076"/>
                <a:gd name="connsiteY0" fmla="*/ 1252832 h 2339027"/>
                <a:gd name="connsiteX1" fmla="*/ 587633 w 4168076"/>
                <a:gd name="connsiteY1" fmla="*/ 1681442 h 2339027"/>
                <a:gd name="connsiteX2" fmla="*/ 1918640 w 4168076"/>
                <a:gd name="connsiteY2" fmla="*/ 2335689 h 2339027"/>
                <a:gd name="connsiteX3" fmla="*/ 3141645 w 4168076"/>
                <a:gd name="connsiteY3" fmla="*/ 1381896 h 2339027"/>
                <a:gd name="connsiteX4" fmla="*/ 3555229 w 4168076"/>
                <a:gd name="connsiteY4" fmla="*/ 811398 h 2339027"/>
                <a:gd name="connsiteX5" fmla="*/ 4168076 w 4168076"/>
                <a:gd name="connsiteY5" fmla="*/ 0 h 2339027"/>
                <a:gd name="connsiteX0" fmla="*/ 0 w 4168076"/>
                <a:gd name="connsiteY0" fmla="*/ 1252832 h 2337687"/>
                <a:gd name="connsiteX1" fmla="*/ 663833 w 4168076"/>
                <a:gd name="connsiteY1" fmla="*/ 1622175 h 2337687"/>
                <a:gd name="connsiteX2" fmla="*/ 1918640 w 4168076"/>
                <a:gd name="connsiteY2" fmla="*/ 2335689 h 2337687"/>
                <a:gd name="connsiteX3" fmla="*/ 3141645 w 4168076"/>
                <a:gd name="connsiteY3" fmla="*/ 1381896 h 2337687"/>
                <a:gd name="connsiteX4" fmla="*/ 3555229 w 4168076"/>
                <a:gd name="connsiteY4" fmla="*/ 811398 h 2337687"/>
                <a:gd name="connsiteX5" fmla="*/ 4168076 w 4168076"/>
                <a:gd name="connsiteY5" fmla="*/ 0 h 2337687"/>
                <a:gd name="connsiteX0" fmla="*/ 0 w 4168076"/>
                <a:gd name="connsiteY0" fmla="*/ 1252832 h 2337993"/>
                <a:gd name="connsiteX1" fmla="*/ 663833 w 4168076"/>
                <a:gd name="connsiteY1" fmla="*/ 1622175 h 2337993"/>
                <a:gd name="connsiteX2" fmla="*/ 1918640 w 4168076"/>
                <a:gd name="connsiteY2" fmla="*/ 2335689 h 2337993"/>
                <a:gd name="connsiteX3" fmla="*/ 3141645 w 4168076"/>
                <a:gd name="connsiteY3" fmla="*/ 1381896 h 2337993"/>
                <a:gd name="connsiteX4" fmla="*/ 3555229 w 4168076"/>
                <a:gd name="connsiteY4" fmla="*/ 811398 h 2337993"/>
                <a:gd name="connsiteX5" fmla="*/ 4168076 w 4168076"/>
                <a:gd name="connsiteY5" fmla="*/ 0 h 2337993"/>
                <a:gd name="connsiteX0" fmla="*/ 0 w 4168076"/>
                <a:gd name="connsiteY0" fmla="*/ 1252832 h 2337792"/>
                <a:gd name="connsiteX1" fmla="*/ 663833 w 4168076"/>
                <a:gd name="connsiteY1" fmla="*/ 1622175 h 2337792"/>
                <a:gd name="connsiteX2" fmla="*/ 1918640 w 4168076"/>
                <a:gd name="connsiteY2" fmla="*/ 2335689 h 2337792"/>
                <a:gd name="connsiteX3" fmla="*/ 3141645 w 4168076"/>
                <a:gd name="connsiteY3" fmla="*/ 1381896 h 2337792"/>
                <a:gd name="connsiteX4" fmla="*/ 3555229 w 4168076"/>
                <a:gd name="connsiteY4" fmla="*/ 811398 h 2337792"/>
                <a:gd name="connsiteX5" fmla="*/ 4168076 w 4168076"/>
                <a:gd name="connsiteY5" fmla="*/ 0 h 2337792"/>
                <a:gd name="connsiteX0" fmla="*/ 0 w 4168076"/>
                <a:gd name="connsiteY0" fmla="*/ 1252832 h 2168963"/>
                <a:gd name="connsiteX1" fmla="*/ 663833 w 4168076"/>
                <a:gd name="connsiteY1" fmla="*/ 1622175 h 2168963"/>
                <a:gd name="connsiteX2" fmla="*/ 1563040 w 4168076"/>
                <a:gd name="connsiteY2" fmla="*/ 2166355 h 2168963"/>
                <a:gd name="connsiteX3" fmla="*/ 3141645 w 4168076"/>
                <a:gd name="connsiteY3" fmla="*/ 1381896 h 2168963"/>
                <a:gd name="connsiteX4" fmla="*/ 3555229 w 4168076"/>
                <a:gd name="connsiteY4" fmla="*/ 811398 h 2168963"/>
                <a:gd name="connsiteX5" fmla="*/ 4168076 w 4168076"/>
                <a:gd name="connsiteY5" fmla="*/ 0 h 2168963"/>
                <a:gd name="connsiteX0" fmla="*/ 0 w 4168076"/>
                <a:gd name="connsiteY0" fmla="*/ 1252832 h 2166839"/>
                <a:gd name="connsiteX1" fmla="*/ 502966 w 4168076"/>
                <a:gd name="connsiteY1" fmla="*/ 1495175 h 2166839"/>
                <a:gd name="connsiteX2" fmla="*/ 1563040 w 4168076"/>
                <a:gd name="connsiteY2" fmla="*/ 2166355 h 2166839"/>
                <a:gd name="connsiteX3" fmla="*/ 3141645 w 4168076"/>
                <a:gd name="connsiteY3" fmla="*/ 1381896 h 2166839"/>
                <a:gd name="connsiteX4" fmla="*/ 3555229 w 4168076"/>
                <a:gd name="connsiteY4" fmla="*/ 811398 h 2166839"/>
                <a:gd name="connsiteX5" fmla="*/ 4168076 w 4168076"/>
                <a:gd name="connsiteY5" fmla="*/ 0 h 2166839"/>
                <a:gd name="connsiteX0" fmla="*/ 0 w 4168076"/>
                <a:gd name="connsiteY0" fmla="*/ 1252832 h 2158379"/>
                <a:gd name="connsiteX1" fmla="*/ 502966 w 4168076"/>
                <a:gd name="connsiteY1" fmla="*/ 1495175 h 2158379"/>
                <a:gd name="connsiteX2" fmla="*/ 1368307 w 4168076"/>
                <a:gd name="connsiteY2" fmla="*/ 2157888 h 2158379"/>
                <a:gd name="connsiteX3" fmla="*/ 3141645 w 4168076"/>
                <a:gd name="connsiteY3" fmla="*/ 1381896 h 2158379"/>
                <a:gd name="connsiteX4" fmla="*/ 3555229 w 4168076"/>
                <a:gd name="connsiteY4" fmla="*/ 811398 h 2158379"/>
                <a:gd name="connsiteX5" fmla="*/ 4168076 w 4168076"/>
                <a:gd name="connsiteY5" fmla="*/ 0 h 2158379"/>
                <a:gd name="connsiteX0" fmla="*/ 0 w 4168076"/>
                <a:gd name="connsiteY0" fmla="*/ 1252832 h 2158070"/>
                <a:gd name="connsiteX1" fmla="*/ 384433 w 4168076"/>
                <a:gd name="connsiteY1" fmla="*/ 1452842 h 2158070"/>
                <a:gd name="connsiteX2" fmla="*/ 1368307 w 4168076"/>
                <a:gd name="connsiteY2" fmla="*/ 2157888 h 2158070"/>
                <a:gd name="connsiteX3" fmla="*/ 3141645 w 4168076"/>
                <a:gd name="connsiteY3" fmla="*/ 1381896 h 2158070"/>
                <a:gd name="connsiteX4" fmla="*/ 3555229 w 4168076"/>
                <a:gd name="connsiteY4" fmla="*/ 811398 h 2158070"/>
                <a:gd name="connsiteX5" fmla="*/ 4168076 w 4168076"/>
                <a:gd name="connsiteY5" fmla="*/ 0 h 2158070"/>
                <a:gd name="connsiteX0" fmla="*/ 0 w 4168076"/>
                <a:gd name="connsiteY0" fmla="*/ 1252832 h 2157888"/>
                <a:gd name="connsiteX1" fmla="*/ 384433 w 4168076"/>
                <a:gd name="connsiteY1" fmla="*/ 1452842 h 2157888"/>
                <a:gd name="connsiteX2" fmla="*/ 1368307 w 4168076"/>
                <a:gd name="connsiteY2" fmla="*/ 2157888 h 2157888"/>
                <a:gd name="connsiteX3" fmla="*/ 3014645 w 4168076"/>
                <a:gd name="connsiteY3" fmla="*/ 1449629 h 2157888"/>
                <a:gd name="connsiteX4" fmla="*/ 3555229 w 4168076"/>
                <a:gd name="connsiteY4" fmla="*/ 811398 h 2157888"/>
                <a:gd name="connsiteX5" fmla="*/ 4168076 w 4168076"/>
                <a:gd name="connsiteY5" fmla="*/ 0 h 2157888"/>
                <a:gd name="connsiteX0" fmla="*/ 0 w 4168076"/>
                <a:gd name="connsiteY0" fmla="*/ 1252832 h 2157888"/>
                <a:gd name="connsiteX1" fmla="*/ 384433 w 4168076"/>
                <a:gd name="connsiteY1" fmla="*/ 1452842 h 2157888"/>
                <a:gd name="connsiteX2" fmla="*/ 1368307 w 4168076"/>
                <a:gd name="connsiteY2" fmla="*/ 2157888 h 2157888"/>
                <a:gd name="connsiteX3" fmla="*/ 3014645 w 4168076"/>
                <a:gd name="connsiteY3" fmla="*/ 1449629 h 2157888"/>
                <a:gd name="connsiteX4" fmla="*/ 4168076 w 4168076"/>
                <a:gd name="connsiteY4" fmla="*/ 0 h 2157888"/>
                <a:gd name="connsiteX0" fmla="*/ 0 w 4168076"/>
                <a:gd name="connsiteY0" fmla="*/ 1252832 h 2140955"/>
                <a:gd name="connsiteX1" fmla="*/ 384433 w 4168076"/>
                <a:gd name="connsiteY1" fmla="*/ 1452842 h 2140955"/>
                <a:gd name="connsiteX2" fmla="*/ 1563040 w 4168076"/>
                <a:gd name="connsiteY2" fmla="*/ 2140955 h 2140955"/>
                <a:gd name="connsiteX3" fmla="*/ 3014645 w 4168076"/>
                <a:gd name="connsiteY3" fmla="*/ 1449629 h 2140955"/>
                <a:gd name="connsiteX4" fmla="*/ 4168076 w 4168076"/>
                <a:gd name="connsiteY4" fmla="*/ 0 h 2140955"/>
                <a:gd name="connsiteX0" fmla="*/ 0 w 4168076"/>
                <a:gd name="connsiteY0" fmla="*/ 1252832 h 2140966"/>
                <a:gd name="connsiteX1" fmla="*/ 562233 w 4168076"/>
                <a:gd name="connsiteY1" fmla="*/ 1435909 h 2140966"/>
                <a:gd name="connsiteX2" fmla="*/ 1563040 w 4168076"/>
                <a:gd name="connsiteY2" fmla="*/ 2140955 h 2140966"/>
                <a:gd name="connsiteX3" fmla="*/ 3014645 w 4168076"/>
                <a:gd name="connsiteY3" fmla="*/ 1449629 h 2140966"/>
                <a:gd name="connsiteX4" fmla="*/ 4168076 w 4168076"/>
                <a:gd name="connsiteY4" fmla="*/ 0 h 2140966"/>
                <a:gd name="connsiteX0" fmla="*/ 0 w 4168076"/>
                <a:gd name="connsiteY0" fmla="*/ 1252832 h 2166365"/>
                <a:gd name="connsiteX1" fmla="*/ 562233 w 4168076"/>
                <a:gd name="connsiteY1" fmla="*/ 1435909 h 2166365"/>
                <a:gd name="connsiteX2" fmla="*/ 1732374 w 4168076"/>
                <a:gd name="connsiteY2" fmla="*/ 2166355 h 2166365"/>
                <a:gd name="connsiteX3" fmla="*/ 3014645 w 4168076"/>
                <a:gd name="connsiteY3" fmla="*/ 1449629 h 2166365"/>
                <a:gd name="connsiteX4" fmla="*/ 4168076 w 4168076"/>
                <a:gd name="connsiteY4" fmla="*/ 0 h 2166365"/>
                <a:gd name="connsiteX0" fmla="*/ 0 w 4210410"/>
                <a:gd name="connsiteY0" fmla="*/ 1210498 h 2166365"/>
                <a:gd name="connsiteX1" fmla="*/ 604567 w 4210410"/>
                <a:gd name="connsiteY1" fmla="*/ 1435909 h 2166365"/>
                <a:gd name="connsiteX2" fmla="*/ 1774708 w 4210410"/>
                <a:gd name="connsiteY2" fmla="*/ 2166355 h 2166365"/>
                <a:gd name="connsiteX3" fmla="*/ 3056979 w 4210410"/>
                <a:gd name="connsiteY3" fmla="*/ 1449629 h 2166365"/>
                <a:gd name="connsiteX4" fmla="*/ 4210410 w 4210410"/>
                <a:gd name="connsiteY4" fmla="*/ 0 h 2166365"/>
                <a:gd name="connsiteX0" fmla="*/ 0 w 4210410"/>
                <a:gd name="connsiteY0" fmla="*/ 1210498 h 2166408"/>
                <a:gd name="connsiteX1" fmla="*/ 638434 w 4210410"/>
                <a:gd name="connsiteY1" fmla="*/ 1418975 h 2166408"/>
                <a:gd name="connsiteX2" fmla="*/ 1774708 w 4210410"/>
                <a:gd name="connsiteY2" fmla="*/ 2166355 h 2166408"/>
                <a:gd name="connsiteX3" fmla="*/ 3056979 w 4210410"/>
                <a:gd name="connsiteY3" fmla="*/ 1449629 h 2166408"/>
                <a:gd name="connsiteX4" fmla="*/ 4210410 w 4210410"/>
                <a:gd name="connsiteY4" fmla="*/ 0 h 2166408"/>
                <a:gd name="connsiteX0" fmla="*/ 0 w 4168077"/>
                <a:gd name="connsiteY0" fmla="*/ 1244364 h 2166408"/>
                <a:gd name="connsiteX1" fmla="*/ 596101 w 4168077"/>
                <a:gd name="connsiteY1" fmla="*/ 1418975 h 2166408"/>
                <a:gd name="connsiteX2" fmla="*/ 1732375 w 4168077"/>
                <a:gd name="connsiteY2" fmla="*/ 2166355 h 2166408"/>
                <a:gd name="connsiteX3" fmla="*/ 3014646 w 4168077"/>
                <a:gd name="connsiteY3" fmla="*/ 1449629 h 2166408"/>
                <a:gd name="connsiteX4" fmla="*/ 4168077 w 4168077"/>
                <a:gd name="connsiteY4" fmla="*/ 0 h 2166408"/>
                <a:gd name="connsiteX0" fmla="*/ 0 w 4168077"/>
                <a:gd name="connsiteY0" fmla="*/ 1244364 h 2166408"/>
                <a:gd name="connsiteX1" fmla="*/ 596101 w 4168077"/>
                <a:gd name="connsiteY1" fmla="*/ 1418975 h 2166408"/>
                <a:gd name="connsiteX2" fmla="*/ 1732375 w 4168077"/>
                <a:gd name="connsiteY2" fmla="*/ 2166355 h 2166408"/>
                <a:gd name="connsiteX3" fmla="*/ 3014646 w 4168077"/>
                <a:gd name="connsiteY3" fmla="*/ 1449629 h 2166408"/>
                <a:gd name="connsiteX4" fmla="*/ 4168077 w 4168077"/>
                <a:gd name="connsiteY4" fmla="*/ 0 h 2166408"/>
                <a:gd name="connsiteX0" fmla="*/ 0 w 4168077"/>
                <a:gd name="connsiteY0" fmla="*/ 1244364 h 2166568"/>
                <a:gd name="connsiteX1" fmla="*/ 596101 w 4168077"/>
                <a:gd name="connsiteY1" fmla="*/ 1418975 h 2166568"/>
                <a:gd name="connsiteX2" fmla="*/ 1732375 w 4168077"/>
                <a:gd name="connsiteY2" fmla="*/ 2166355 h 2166568"/>
                <a:gd name="connsiteX3" fmla="*/ 2980779 w 4168077"/>
                <a:gd name="connsiteY3" fmla="*/ 1339562 h 2166568"/>
                <a:gd name="connsiteX4" fmla="*/ 4168077 w 4168077"/>
                <a:gd name="connsiteY4" fmla="*/ 0 h 2166568"/>
                <a:gd name="connsiteX0" fmla="*/ 0 w 4168077"/>
                <a:gd name="connsiteY0" fmla="*/ 1244364 h 2166356"/>
                <a:gd name="connsiteX1" fmla="*/ 596101 w 4168077"/>
                <a:gd name="connsiteY1" fmla="*/ 1418975 h 2166356"/>
                <a:gd name="connsiteX2" fmla="*/ 1732375 w 4168077"/>
                <a:gd name="connsiteY2" fmla="*/ 2166355 h 2166356"/>
                <a:gd name="connsiteX3" fmla="*/ 3023113 w 4168077"/>
                <a:gd name="connsiteY3" fmla="*/ 1424229 h 2166356"/>
                <a:gd name="connsiteX4" fmla="*/ 4168077 w 4168077"/>
                <a:gd name="connsiteY4" fmla="*/ 0 h 2166356"/>
                <a:gd name="connsiteX0" fmla="*/ 0 w 4168077"/>
                <a:gd name="connsiteY0" fmla="*/ 1244364 h 2166356"/>
                <a:gd name="connsiteX1" fmla="*/ 596101 w 4168077"/>
                <a:gd name="connsiteY1" fmla="*/ 1418975 h 2166356"/>
                <a:gd name="connsiteX2" fmla="*/ 1732375 w 4168077"/>
                <a:gd name="connsiteY2" fmla="*/ 2166355 h 2166356"/>
                <a:gd name="connsiteX3" fmla="*/ 3023113 w 4168077"/>
                <a:gd name="connsiteY3" fmla="*/ 1424229 h 2166356"/>
                <a:gd name="connsiteX4" fmla="*/ 4168077 w 4168077"/>
                <a:gd name="connsiteY4" fmla="*/ 0 h 2166356"/>
                <a:gd name="connsiteX0" fmla="*/ 0 w 4168077"/>
                <a:gd name="connsiteY0" fmla="*/ 1244364 h 2166356"/>
                <a:gd name="connsiteX1" fmla="*/ 596101 w 4168077"/>
                <a:gd name="connsiteY1" fmla="*/ 1418975 h 2166356"/>
                <a:gd name="connsiteX2" fmla="*/ 1732375 w 4168077"/>
                <a:gd name="connsiteY2" fmla="*/ 2166355 h 2166356"/>
                <a:gd name="connsiteX3" fmla="*/ 3023113 w 4168077"/>
                <a:gd name="connsiteY3" fmla="*/ 1424229 h 2166356"/>
                <a:gd name="connsiteX4" fmla="*/ 4168077 w 4168077"/>
                <a:gd name="connsiteY4" fmla="*/ 0 h 216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8077" h="2166356">
                  <a:moveTo>
                    <a:pt x="0" y="1244364"/>
                  </a:moveTo>
                  <a:cubicBezTo>
                    <a:pt x="139357" y="1274391"/>
                    <a:pt x="307372" y="1265310"/>
                    <a:pt x="596101" y="1418975"/>
                  </a:cubicBezTo>
                  <a:cubicBezTo>
                    <a:pt x="884830" y="1572640"/>
                    <a:pt x="1327873" y="2165479"/>
                    <a:pt x="1732375" y="2166355"/>
                  </a:cubicBezTo>
                  <a:cubicBezTo>
                    <a:pt x="2136877" y="2167231"/>
                    <a:pt x="2667963" y="1853021"/>
                    <a:pt x="3023113" y="1424229"/>
                  </a:cubicBezTo>
                  <a:cubicBezTo>
                    <a:pt x="3378263" y="995437"/>
                    <a:pt x="3927779" y="302006"/>
                    <a:pt x="4168077" y="0"/>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Freeform 24" descr="ChevronCircleUp Icon"/>
            <p:cNvSpPr>
              <a:spLocks noEditPoints="1"/>
            </p:cNvSpPr>
            <p:nvPr/>
          </p:nvSpPr>
          <p:spPr bwMode="auto">
            <a:xfrm>
              <a:off x="4419717" y="4772078"/>
              <a:ext cx="252000" cy="252000"/>
            </a:xfrm>
            <a:custGeom>
              <a:avLst/>
              <a:gdLst>
                <a:gd name="T0" fmla="*/ 114 w 229"/>
                <a:gd name="T1" fmla="*/ 228 h 228"/>
                <a:gd name="T2" fmla="*/ 0 w 229"/>
                <a:gd name="T3" fmla="*/ 114 h 228"/>
                <a:gd name="T4" fmla="*/ 114 w 229"/>
                <a:gd name="T5" fmla="*/ 0 h 228"/>
                <a:gd name="T6" fmla="*/ 229 w 229"/>
                <a:gd name="T7" fmla="*/ 114 h 228"/>
                <a:gd name="T8" fmla="*/ 114 w 229"/>
                <a:gd name="T9" fmla="*/ 228 h 228"/>
                <a:gd name="T10" fmla="*/ 189 w 229"/>
                <a:gd name="T11" fmla="*/ 135 h 228"/>
                <a:gd name="T12" fmla="*/ 189 w 229"/>
                <a:gd name="T13" fmla="*/ 122 h 228"/>
                <a:gd name="T14" fmla="*/ 121 w 229"/>
                <a:gd name="T15" fmla="*/ 54 h 228"/>
                <a:gd name="T16" fmla="*/ 108 w 229"/>
                <a:gd name="T17" fmla="*/ 54 h 228"/>
                <a:gd name="T18" fmla="*/ 40 w 229"/>
                <a:gd name="T19" fmla="*/ 122 h 228"/>
                <a:gd name="T20" fmla="*/ 40 w 229"/>
                <a:gd name="T21" fmla="*/ 135 h 228"/>
                <a:gd name="T22" fmla="*/ 55 w 229"/>
                <a:gd name="T23" fmla="*/ 150 h 228"/>
                <a:gd name="T24" fmla="*/ 69 w 229"/>
                <a:gd name="T25" fmla="*/ 150 h 228"/>
                <a:gd name="T26" fmla="*/ 114 w 229"/>
                <a:gd name="T27" fmla="*/ 105 h 228"/>
                <a:gd name="T28" fmla="*/ 160 w 229"/>
                <a:gd name="T29" fmla="*/ 150 h 228"/>
                <a:gd name="T30" fmla="*/ 174 w 229"/>
                <a:gd name="T31" fmla="*/ 150 h 228"/>
                <a:gd name="T32" fmla="*/ 189 w 229"/>
                <a:gd name="T33" fmla="*/ 13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228">
                  <a:moveTo>
                    <a:pt x="114" y="228"/>
                  </a:moveTo>
                  <a:cubicBezTo>
                    <a:pt x="51" y="228"/>
                    <a:pt x="0" y="177"/>
                    <a:pt x="0" y="114"/>
                  </a:cubicBezTo>
                  <a:cubicBezTo>
                    <a:pt x="0" y="51"/>
                    <a:pt x="51" y="0"/>
                    <a:pt x="114" y="0"/>
                  </a:cubicBezTo>
                  <a:cubicBezTo>
                    <a:pt x="178" y="0"/>
                    <a:pt x="229" y="51"/>
                    <a:pt x="229" y="114"/>
                  </a:cubicBezTo>
                  <a:cubicBezTo>
                    <a:pt x="229" y="177"/>
                    <a:pt x="178" y="228"/>
                    <a:pt x="114" y="228"/>
                  </a:cubicBezTo>
                  <a:close/>
                  <a:moveTo>
                    <a:pt x="189" y="135"/>
                  </a:moveTo>
                  <a:cubicBezTo>
                    <a:pt x="192" y="131"/>
                    <a:pt x="192" y="125"/>
                    <a:pt x="189" y="122"/>
                  </a:cubicBezTo>
                  <a:cubicBezTo>
                    <a:pt x="121" y="54"/>
                    <a:pt x="121" y="54"/>
                    <a:pt x="121" y="54"/>
                  </a:cubicBezTo>
                  <a:cubicBezTo>
                    <a:pt x="117" y="50"/>
                    <a:pt x="111" y="50"/>
                    <a:pt x="108" y="54"/>
                  </a:cubicBezTo>
                  <a:cubicBezTo>
                    <a:pt x="40" y="122"/>
                    <a:pt x="40" y="122"/>
                    <a:pt x="40" y="122"/>
                  </a:cubicBezTo>
                  <a:cubicBezTo>
                    <a:pt x="36" y="125"/>
                    <a:pt x="36" y="131"/>
                    <a:pt x="40" y="135"/>
                  </a:cubicBezTo>
                  <a:cubicBezTo>
                    <a:pt x="55" y="150"/>
                    <a:pt x="55" y="150"/>
                    <a:pt x="55" y="150"/>
                  </a:cubicBezTo>
                  <a:cubicBezTo>
                    <a:pt x="59" y="154"/>
                    <a:pt x="65" y="154"/>
                    <a:pt x="69" y="150"/>
                  </a:cubicBezTo>
                  <a:cubicBezTo>
                    <a:pt x="114" y="105"/>
                    <a:pt x="114" y="105"/>
                    <a:pt x="114" y="105"/>
                  </a:cubicBezTo>
                  <a:cubicBezTo>
                    <a:pt x="160" y="150"/>
                    <a:pt x="160" y="150"/>
                    <a:pt x="160" y="150"/>
                  </a:cubicBezTo>
                  <a:cubicBezTo>
                    <a:pt x="164" y="154"/>
                    <a:pt x="170" y="154"/>
                    <a:pt x="174" y="150"/>
                  </a:cubicBezTo>
                  <a:lnTo>
                    <a:pt x="189" y="135"/>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26" name="Freeform 25" descr="ChevronCircleLeft Icon"/>
            <p:cNvSpPr>
              <a:spLocks noEditPoints="1"/>
            </p:cNvSpPr>
            <p:nvPr/>
          </p:nvSpPr>
          <p:spPr bwMode="auto">
            <a:xfrm>
              <a:off x="6360196" y="3233640"/>
              <a:ext cx="252000" cy="252000"/>
            </a:xfrm>
            <a:custGeom>
              <a:avLst/>
              <a:gdLst>
                <a:gd name="T0" fmla="*/ 114 w 229"/>
                <a:gd name="T1" fmla="*/ 229 h 229"/>
                <a:gd name="T2" fmla="*/ 0 w 229"/>
                <a:gd name="T3" fmla="*/ 115 h 229"/>
                <a:gd name="T4" fmla="*/ 114 w 229"/>
                <a:gd name="T5" fmla="*/ 0 h 229"/>
                <a:gd name="T6" fmla="*/ 229 w 229"/>
                <a:gd name="T7" fmla="*/ 115 h 229"/>
                <a:gd name="T8" fmla="*/ 114 w 229"/>
                <a:gd name="T9" fmla="*/ 229 h 229"/>
                <a:gd name="T10" fmla="*/ 151 w 229"/>
                <a:gd name="T11" fmla="*/ 174 h 229"/>
                <a:gd name="T12" fmla="*/ 151 w 229"/>
                <a:gd name="T13" fmla="*/ 160 h 229"/>
                <a:gd name="T14" fmla="*/ 105 w 229"/>
                <a:gd name="T15" fmla="*/ 115 h 229"/>
                <a:gd name="T16" fmla="*/ 151 w 229"/>
                <a:gd name="T17" fmla="*/ 69 h 229"/>
                <a:gd name="T18" fmla="*/ 151 w 229"/>
                <a:gd name="T19" fmla="*/ 55 h 229"/>
                <a:gd name="T20" fmla="*/ 135 w 229"/>
                <a:gd name="T21" fmla="*/ 40 h 229"/>
                <a:gd name="T22" fmla="*/ 122 w 229"/>
                <a:gd name="T23" fmla="*/ 40 h 229"/>
                <a:gd name="T24" fmla="*/ 54 w 229"/>
                <a:gd name="T25" fmla="*/ 108 h 229"/>
                <a:gd name="T26" fmla="*/ 54 w 229"/>
                <a:gd name="T27" fmla="*/ 121 h 229"/>
                <a:gd name="T28" fmla="*/ 122 w 229"/>
                <a:gd name="T29" fmla="*/ 189 h 229"/>
                <a:gd name="T30" fmla="*/ 135 w 229"/>
                <a:gd name="T31" fmla="*/ 189 h 229"/>
                <a:gd name="T32" fmla="*/ 151 w 229"/>
                <a:gd name="T33" fmla="*/ 17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229">
                  <a:moveTo>
                    <a:pt x="114" y="229"/>
                  </a:moveTo>
                  <a:cubicBezTo>
                    <a:pt x="51" y="229"/>
                    <a:pt x="0" y="178"/>
                    <a:pt x="0" y="115"/>
                  </a:cubicBezTo>
                  <a:cubicBezTo>
                    <a:pt x="0" y="51"/>
                    <a:pt x="51" y="0"/>
                    <a:pt x="114" y="0"/>
                  </a:cubicBezTo>
                  <a:cubicBezTo>
                    <a:pt x="178" y="0"/>
                    <a:pt x="229" y="51"/>
                    <a:pt x="229" y="115"/>
                  </a:cubicBezTo>
                  <a:cubicBezTo>
                    <a:pt x="229" y="178"/>
                    <a:pt x="178" y="229"/>
                    <a:pt x="114" y="229"/>
                  </a:cubicBezTo>
                  <a:close/>
                  <a:moveTo>
                    <a:pt x="151" y="174"/>
                  </a:moveTo>
                  <a:cubicBezTo>
                    <a:pt x="154" y="170"/>
                    <a:pt x="154" y="164"/>
                    <a:pt x="151" y="160"/>
                  </a:cubicBezTo>
                  <a:cubicBezTo>
                    <a:pt x="105" y="115"/>
                    <a:pt x="105" y="115"/>
                    <a:pt x="105" y="115"/>
                  </a:cubicBezTo>
                  <a:cubicBezTo>
                    <a:pt x="151" y="69"/>
                    <a:pt x="151" y="69"/>
                    <a:pt x="151" y="69"/>
                  </a:cubicBezTo>
                  <a:cubicBezTo>
                    <a:pt x="154" y="65"/>
                    <a:pt x="154" y="59"/>
                    <a:pt x="151" y="55"/>
                  </a:cubicBezTo>
                  <a:cubicBezTo>
                    <a:pt x="135" y="40"/>
                    <a:pt x="135" y="40"/>
                    <a:pt x="135" y="40"/>
                  </a:cubicBezTo>
                  <a:cubicBezTo>
                    <a:pt x="132" y="36"/>
                    <a:pt x="126" y="36"/>
                    <a:pt x="122" y="40"/>
                  </a:cubicBezTo>
                  <a:cubicBezTo>
                    <a:pt x="54" y="108"/>
                    <a:pt x="54" y="108"/>
                    <a:pt x="54" y="108"/>
                  </a:cubicBezTo>
                  <a:cubicBezTo>
                    <a:pt x="51" y="112"/>
                    <a:pt x="51" y="117"/>
                    <a:pt x="54" y="121"/>
                  </a:cubicBezTo>
                  <a:cubicBezTo>
                    <a:pt x="122" y="189"/>
                    <a:pt x="122" y="189"/>
                    <a:pt x="122" y="189"/>
                  </a:cubicBezTo>
                  <a:cubicBezTo>
                    <a:pt x="126" y="193"/>
                    <a:pt x="132" y="193"/>
                    <a:pt x="135" y="189"/>
                  </a:cubicBezTo>
                  <a:lnTo>
                    <a:pt x="151" y="174"/>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27" name="TextBox 26"/>
            <p:cNvSpPr txBox="1"/>
            <p:nvPr/>
          </p:nvSpPr>
          <p:spPr>
            <a:xfrm>
              <a:off x="3604463" y="4993223"/>
              <a:ext cx="1882507" cy="523220"/>
            </a:xfrm>
            <a:prstGeom prst="rect">
              <a:avLst/>
            </a:prstGeom>
            <a:noFill/>
          </p:spPr>
          <p:txBody>
            <a:bodyPr wrap="square" rtlCol="0">
              <a:spAutoFit/>
            </a:bodyPr>
            <a:lstStyle/>
            <a:p>
              <a:pPr algn="ctr"/>
              <a:r>
                <a:rPr lang="en-US" sz="1400" b="1" dirty="0" smtClean="0">
                  <a:solidFill>
                    <a:schemeClr val="tx1">
                      <a:lumMod val="50000"/>
                      <a:lumOff val="50000"/>
                    </a:schemeClr>
                  </a:solidFill>
                </a:rPr>
                <a:t>Reduced negative </a:t>
              </a:r>
              <a:r>
                <a:rPr lang="en-US" sz="1400" b="1" dirty="0">
                  <a:solidFill>
                    <a:schemeClr val="tx1">
                      <a:lumMod val="50000"/>
                      <a:lumOff val="50000"/>
                    </a:schemeClr>
                  </a:solidFill>
                </a:rPr>
                <a:t>c</a:t>
              </a:r>
              <a:r>
                <a:rPr lang="en-US" sz="1400" b="1" dirty="0" smtClean="0">
                  <a:solidFill>
                    <a:schemeClr val="tx1">
                      <a:lumMod val="50000"/>
                      <a:lumOff val="50000"/>
                    </a:schemeClr>
                  </a:solidFill>
                </a:rPr>
                <a:t>onsequences</a:t>
              </a:r>
              <a:endParaRPr lang="en-CA" sz="1400" b="1" dirty="0">
                <a:solidFill>
                  <a:schemeClr val="tx1">
                    <a:lumMod val="50000"/>
                    <a:lumOff val="50000"/>
                  </a:schemeClr>
                </a:solidFill>
              </a:endParaRPr>
            </a:p>
          </p:txBody>
        </p:sp>
        <p:sp>
          <p:nvSpPr>
            <p:cNvPr id="28" name="TextBox 27"/>
            <p:cNvSpPr txBox="1"/>
            <p:nvPr/>
          </p:nvSpPr>
          <p:spPr>
            <a:xfrm>
              <a:off x="6567096" y="3058235"/>
              <a:ext cx="1066743" cy="523220"/>
            </a:xfrm>
            <a:prstGeom prst="rect">
              <a:avLst/>
            </a:prstGeom>
            <a:noFill/>
          </p:spPr>
          <p:txBody>
            <a:bodyPr wrap="square" rtlCol="0">
              <a:spAutoFit/>
            </a:bodyPr>
            <a:lstStyle/>
            <a:p>
              <a:r>
                <a:rPr lang="en-US" sz="1400" b="1" dirty="0" smtClean="0">
                  <a:solidFill>
                    <a:schemeClr val="tx1">
                      <a:lumMod val="50000"/>
                      <a:lumOff val="50000"/>
                    </a:schemeClr>
                  </a:solidFill>
                </a:rPr>
                <a:t>Accelerated adoption</a:t>
              </a:r>
              <a:endParaRPr lang="en-CA" sz="1400" b="1" dirty="0">
                <a:solidFill>
                  <a:schemeClr val="tx1">
                    <a:lumMod val="50000"/>
                    <a:lumOff val="50000"/>
                  </a:schemeClr>
                </a:solidFill>
              </a:endParaRPr>
            </a:p>
          </p:txBody>
        </p:sp>
      </p:grpSp>
      <p:sp>
        <p:nvSpPr>
          <p:cNvPr id="16" name="TextBox 15"/>
          <p:cNvSpPr txBox="1"/>
          <p:nvPr/>
        </p:nvSpPr>
        <p:spPr>
          <a:xfrm>
            <a:off x="8991492" y="4618639"/>
            <a:ext cx="2654408" cy="584775"/>
          </a:xfrm>
          <a:prstGeom prst="rect">
            <a:avLst/>
          </a:prstGeom>
          <a:noFill/>
        </p:spPr>
        <p:txBody>
          <a:bodyPr wrap="square" rtlCol="0">
            <a:spAutoFit/>
          </a:bodyPr>
          <a:lstStyle/>
          <a:p>
            <a:r>
              <a:rPr lang="en-US" sz="1600" dirty="0" smtClean="0">
                <a:cs typeface="Arial" panose="020B0604020202020204" pitchFamily="34" charset="0"/>
              </a:rPr>
              <a:t>without change management</a:t>
            </a:r>
          </a:p>
          <a:p>
            <a:r>
              <a:rPr lang="en-US" sz="1600" dirty="0" smtClean="0">
                <a:cs typeface="Arial" panose="020B0604020202020204" pitchFamily="34" charset="0"/>
              </a:rPr>
              <a:t>with change management</a:t>
            </a:r>
          </a:p>
        </p:txBody>
      </p:sp>
      <p:cxnSp>
        <p:nvCxnSpPr>
          <p:cNvPr id="10" name="Straight Connector 9" descr="tabel legend: orange line is without change management"/>
          <p:cNvCxnSpPr/>
          <p:nvPr/>
        </p:nvCxnSpPr>
        <p:spPr>
          <a:xfrm>
            <a:off x="8203951" y="4781413"/>
            <a:ext cx="71202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tabel legend: green line is with change management"/>
          <p:cNvCxnSpPr/>
          <p:nvPr/>
        </p:nvCxnSpPr>
        <p:spPr>
          <a:xfrm>
            <a:off x="8203951" y="5051400"/>
            <a:ext cx="7120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885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Benefits of well-managed change</a:t>
            </a:r>
            <a:endParaRPr lang="en-CA" dirty="0"/>
          </a:p>
        </p:txBody>
      </p:sp>
      <p:sp>
        <p:nvSpPr>
          <p:cNvPr id="3" name="Rectangle 2"/>
          <p:cNvSpPr/>
          <p:nvPr/>
        </p:nvSpPr>
        <p:spPr>
          <a:xfrm>
            <a:off x="609613" y="1360547"/>
            <a:ext cx="10787729" cy="646331"/>
          </a:xfrm>
          <a:prstGeom prst="rect">
            <a:avLst/>
          </a:prstGeom>
        </p:spPr>
        <p:txBody>
          <a:bodyPr wrap="square">
            <a:spAutoFit/>
          </a:bodyPr>
          <a:lstStyle/>
          <a:p>
            <a:pPr>
              <a:spcAft>
                <a:spcPts val="800"/>
              </a:spcAft>
            </a:pPr>
            <a:r>
              <a:rPr lang="en-US" spc="50" dirty="0" smtClean="0">
                <a:cs typeface="Arial" panose="020B0604020202020204" pitchFamily="34" charset="0"/>
              </a:rPr>
              <a:t>There is a direct correlation with the level of change management and </a:t>
            </a:r>
            <a:r>
              <a:rPr lang="en-US" b="1" spc="50" dirty="0" smtClean="0">
                <a:cs typeface="Arial" panose="020B0604020202020204" pitchFamily="34" charset="0"/>
              </a:rPr>
              <a:t>overall employee satisfaction </a:t>
            </a:r>
            <a:r>
              <a:rPr lang="en-US" spc="50" dirty="0" smtClean="0">
                <a:cs typeface="Arial" panose="020B0604020202020204" pitchFamily="34" charset="0"/>
              </a:rPr>
              <a:t>post-occupancy</a:t>
            </a:r>
            <a:endParaRPr lang="en-CA" dirty="0">
              <a:cs typeface="Arial" panose="020B0604020202020204" pitchFamily="34" charset="0"/>
            </a:endParaRPr>
          </a:p>
        </p:txBody>
      </p:sp>
      <p:sp>
        <p:nvSpPr>
          <p:cNvPr id="6" name="Rectangle 5"/>
          <p:cNvSpPr/>
          <p:nvPr/>
        </p:nvSpPr>
        <p:spPr>
          <a:xfrm>
            <a:off x="944998" y="6114125"/>
            <a:ext cx="10133865" cy="276999"/>
          </a:xfrm>
          <a:prstGeom prst="rect">
            <a:avLst/>
          </a:prstGeom>
        </p:spPr>
        <p:txBody>
          <a:bodyPr wrap="square">
            <a:spAutoFit/>
          </a:bodyPr>
          <a:lstStyle/>
          <a:p>
            <a:r>
              <a:rPr lang="en-CA" sz="1200" i="1" dirty="0" smtClean="0">
                <a:ea typeface="Times New Roman" panose="02020603050405020304" pitchFamily="18" charset="0"/>
                <a:cs typeface="Times New Roman" panose="02020603050405020304" pitchFamily="18" charset="0"/>
              </a:rPr>
              <a:t>Source</a:t>
            </a:r>
            <a:r>
              <a:rPr lang="en-CA" sz="1200" i="1" dirty="0">
                <a:ea typeface="Times New Roman" panose="02020603050405020304" pitchFamily="18" charset="0"/>
                <a:cs typeface="Times New Roman" panose="02020603050405020304" pitchFamily="18" charset="0"/>
              </a:rPr>
              <a:t>: </a:t>
            </a:r>
            <a:r>
              <a:rPr lang="en-US" sz="1200" i="1" dirty="0">
                <a:ea typeface="Times New Roman" panose="02020603050405020304" pitchFamily="18" charset="0"/>
                <a:cs typeface="Times New Roman" panose="02020603050405020304" pitchFamily="18" charset="0"/>
                <a:hlinkClick r:id="rId6"/>
              </a:rPr>
              <a:t>Workplace Performance Survey</a:t>
            </a:r>
            <a:r>
              <a:rPr lang="en-US" sz="1200" i="1" dirty="0">
                <a:ea typeface="Times New Roman" panose="02020603050405020304" pitchFamily="18" charset="0"/>
                <a:cs typeface="Times New Roman" panose="02020603050405020304" pitchFamily="18" charset="0"/>
              </a:rPr>
              <a:t> results of the inaugural phase (Sept. 2017 – Aug. 2019) </a:t>
            </a:r>
            <a:r>
              <a:rPr lang="en-CA" sz="1200" i="1" dirty="0">
                <a:ea typeface="Times New Roman" panose="02020603050405020304" pitchFamily="18" charset="0"/>
                <a:cs typeface="Times New Roman" panose="02020603050405020304" pitchFamily="18" charset="0"/>
              </a:rPr>
              <a:t> 1,274 respondents </a:t>
            </a:r>
            <a:r>
              <a:rPr lang="en-CA" sz="1200" i="1" dirty="0" smtClean="0">
                <a:ea typeface="Times New Roman" panose="02020603050405020304" pitchFamily="18" charset="0"/>
                <a:cs typeface="Times New Roman" panose="02020603050405020304" pitchFamily="18" charset="0"/>
              </a:rPr>
              <a:t>to post-occupancy surveys of various projects</a:t>
            </a:r>
            <a:endParaRPr lang="en-CA" sz="1200" i="1" dirty="0"/>
          </a:p>
        </p:txBody>
      </p:sp>
      <p:graphicFrame>
        <p:nvGraphicFramePr>
          <p:cNvPr id="4" name="Chart 3" descr="benefits of well-managed change chart"/>
          <p:cNvGraphicFramePr/>
          <p:nvPr>
            <p:extLst>
              <p:ext uri="{D42A27DB-BD31-4B8C-83A1-F6EECF244321}">
                <p14:modId xmlns:p14="http://schemas.microsoft.com/office/powerpoint/2010/main" val="2160209781"/>
              </p:ext>
            </p:extLst>
          </p:nvPr>
        </p:nvGraphicFramePr>
        <p:xfrm>
          <a:off x="1938528" y="1618509"/>
          <a:ext cx="8595360" cy="4495616"/>
        </p:xfrm>
        <a:graphic>
          <a:graphicData uri="http://schemas.openxmlformats.org/drawingml/2006/chart">
            <c:chart xmlns:c="http://schemas.openxmlformats.org/drawingml/2006/chart" xmlns:r="http://schemas.openxmlformats.org/officeDocument/2006/relationships" r:id="rId7"/>
          </a:graphicData>
        </a:graphic>
      </p:graphicFrame>
      <p:sp>
        <p:nvSpPr>
          <p:cNvPr id="7" name="Freeform 6" descr="orange circle"/>
          <p:cNvSpPr>
            <a:spLocks/>
          </p:cNvSpPr>
          <p:nvPr>
            <p:custDataLst>
              <p:tags r:id="rId1"/>
            </p:custDataLst>
          </p:nvPr>
        </p:nvSpPr>
        <p:spPr bwMode="auto">
          <a:xfrm>
            <a:off x="9853211" y="2677596"/>
            <a:ext cx="867870" cy="312844"/>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7AC2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8" name="Freeform 7" descr="orange circle"/>
          <p:cNvSpPr>
            <a:spLocks/>
          </p:cNvSpPr>
          <p:nvPr>
            <p:custDataLst>
              <p:tags r:id="rId2"/>
            </p:custDataLst>
          </p:nvPr>
        </p:nvSpPr>
        <p:spPr bwMode="auto">
          <a:xfrm>
            <a:off x="9776889" y="3818308"/>
            <a:ext cx="867870" cy="312844"/>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7AC2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9" name="Freeform 8" descr="orange circle"/>
          <p:cNvSpPr>
            <a:spLocks/>
          </p:cNvSpPr>
          <p:nvPr>
            <p:custDataLst>
              <p:tags r:id="rId3"/>
            </p:custDataLst>
          </p:nvPr>
        </p:nvSpPr>
        <p:spPr bwMode="auto">
          <a:xfrm>
            <a:off x="9813146" y="4989360"/>
            <a:ext cx="867870" cy="312844"/>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7AC2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929611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50861"/>
            <a:ext cx="11378441" cy="835027"/>
          </a:xfrm>
        </p:spPr>
        <p:txBody>
          <a:bodyPr>
            <a:normAutofit/>
          </a:bodyPr>
          <a:lstStyle/>
          <a:p>
            <a:r>
              <a:rPr lang="en-CA" dirty="0" smtClean="0"/>
              <a:t>Ensure ROI: </a:t>
            </a:r>
            <a:r>
              <a:rPr lang="en-CA" dirty="0"/>
              <a:t>c</a:t>
            </a:r>
            <a:r>
              <a:rPr lang="en-CA" dirty="0" smtClean="0"/>
              <a:t>onnecting CM to </a:t>
            </a:r>
            <a:r>
              <a:rPr lang="en-CA" dirty="0"/>
              <a:t>benefits and </a:t>
            </a:r>
            <a:r>
              <a:rPr lang="en-CA" dirty="0" smtClean="0"/>
              <a:t>outcomes</a:t>
            </a:r>
            <a:endParaRPr lang="en-CA" dirty="0"/>
          </a:p>
        </p:txBody>
      </p:sp>
      <p:sp>
        <p:nvSpPr>
          <p:cNvPr id="7" name="TextBox 6"/>
          <p:cNvSpPr txBox="1"/>
          <p:nvPr/>
        </p:nvSpPr>
        <p:spPr>
          <a:xfrm>
            <a:off x="508759" y="1343879"/>
            <a:ext cx="11138955" cy="646331"/>
          </a:xfrm>
          <a:prstGeom prst="rect">
            <a:avLst/>
          </a:prstGeom>
          <a:noFill/>
        </p:spPr>
        <p:txBody>
          <a:bodyPr wrap="square" rtlCol="0">
            <a:spAutoFit/>
          </a:bodyPr>
          <a:lstStyle/>
          <a:p>
            <a:r>
              <a:rPr lang="en-CA" dirty="0" smtClean="0">
                <a:cs typeface="Arial" panose="020B0604020202020204" pitchFamily="34" charset="0"/>
              </a:rPr>
              <a:t>Participants </a:t>
            </a:r>
            <a:r>
              <a:rPr lang="en-CA" dirty="0">
                <a:cs typeface="Arial" panose="020B0604020202020204" pitchFamily="34" charset="0"/>
              </a:rPr>
              <a:t>with the </a:t>
            </a:r>
            <a:r>
              <a:rPr lang="en-CA" b="1" dirty="0">
                <a:cs typeface="Arial" panose="020B0604020202020204" pitchFamily="34" charset="0"/>
              </a:rPr>
              <a:t>highest level of change management</a:t>
            </a:r>
            <a:r>
              <a:rPr lang="en-CA" dirty="0">
                <a:cs typeface="Arial" panose="020B0604020202020204" pitchFamily="34" charset="0"/>
              </a:rPr>
              <a:t> effectiveness </a:t>
            </a:r>
            <a:r>
              <a:rPr lang="en-CA" dirty="0" smtClean="0">
                <a:cs typeface="Arial" panose="020B0604020202020204" pitchFamily="34" charset="0"/>
              </a:rPr>
              <a:t>are </a:t>
            </a:r>
            <a:r>
              <a:rPr lang="en-CA" dirty="0">
                <a:cs typeface="Arial" panose="020B0604020202020204" pitchFamily="34" charset="0"/>
              </a:rPr>
              <a:t>6X more likely to meet or exceed project </a:t>
            </a:r>
            <a:r>
              <a:rPr lang="en-CA" dirty="0" smtClean="0">
                <a:cs typeface="Arial" panose="020B0604020202020204" pitchFamily="34" charset="0"/>
              </a:rPr>
              <a:t>objectives</a:t>
            </a:r>
            <a:endParaRPr lang="en-CA" dirty="0">
              <a:cs typeface="Arial" panose="020B0604020202020204" pitchFamily="34" charset="0"/>
            </a:endParaRPr>
          </a:p>
        </p:txBody>
      </p:sp>
      <p:sp>
        <p:nvSpPr>
          <p:cNvPr id="10" name="TextBox 9"/>
          <p:cNvSpPr txBox="1"/>
          <p:nvPr/>
        </p:nvSpPr>
        <p:spPr>
          <a:xfrm>
            <a:off x="8082684" y="2942717"/>
            <a:ext cx="3464273" cy="1200329"/>
          </a:xfrm>
          <a:prstGeom prst="rect">
            <a:avLst/>
          </a:prstGeom>
          <a:noFill/>
        </p:spPr>
        <p:txBody>
          <a:bodyPr wrap="square" rtlCol="0">
            <a:spAutoFit/>
          </a:bodyPr>
          <a:lstStyle/>
          <a:p>
            <a:pPr algn="ctr"/>
            <a:r>
              <a:rPr lang="en-CA" b="1" i="1" dirty="0" smtClean="0">
                <a:solidFill>
                  <a:schemeClr val="accent3"/>
                </a:solidFill>
                <a:cs typeface="Arial" panose="020B0604020202020204" pitchFamily="34" charset="0"/>
              </a:rPr>
              <a:t>“93% of participants who reported having excellent change management effectiveness, met or exceeded project objectives”.</a:t>
            </a:r>
          </a:p>
        </p:txBody>
      </p:sp>
      <p:pic>
        <p:nvPicPr>
          <p:cNvPr id="6" name="Picture 5" descr="Change management effectiveness table example">
            <a:extLst>
              <a:ext uri="{FF2B5EF4-FFF2-40B4-BE49-F238E27FC236}">
                <a16:creationId xmlns="" xmlns:a16="http://schemas.microsoft.com/office/drawing/2014/main" id="{0B686A6F-D429-4C6F-9135-9E7582C88748}"/>
              </a:ext>
            </a:extLst>
          </p:cNvPr>
          <p:cNvPicPr>
            <a:picLocks noChangeAspect="1"/>
          </p:cNvPicPr>
          <p:nvPr/>
        </p:nvPicPr>
        <p:blipFill rotWithShape="1">
          <a:blip r:embed="rId3">
            <a:duotone>
              <a:prstClr val="black"/>
              <a:schemeClr val="accent3">
                <a:tint val="45000"/>
                <a:satMod val="400000"/>
              </a:schemeClr>
            </a:duotone>
          </a:blip>
          <a:srcRect t="9614" b="5577"/>
          <a:stretch/>
        </p:blipFill>
        <p:spPr>
          <a:xfrm>
            <a:off x="762048" y="2169301"/>
            <a:ext cx="6889764" cy="3698745"/>
          </a:xfrm>
          <a:prstGeom prst="rect">
            <a:avLst/>
          </a:prstGeom>
        </p:spPr>
      </p:pic>
      <p:sp>
        <p:nvSpPr>
          <p:cNvPr id="11" name="Rectangle 10"/>
          <p:cNvSpPr/>
          <p:nvPr/>
        </p:nvSpPr>
        <p:spPr>
          <a:xfrm>
            <a:off x="944998" y="6114125"/>
            <a:ext cx="10133865" cy="276999"/>
          </a:xfrm>
          <a:prstGeom prst="rect">
            <a:avLst/>
          </a:prstGeom>
        </p:spPr>
        <p:txBody>
          <a:bodyPr wrap="square">
            <a:spAutoFit/>
          </a:bodyPr>
          <a:lstStyle/>
          <a:p>
            <a:r>
              <a:rPr lang="en-CA" sz="1200" i="1" dirty="0" smtClean="0">
                <a:ea typeface="Times New Roman" panose="02020603050405020304" pitchFamily="18" charset="0"/>
                <a:cs typeface="Times New Roman" panose="02020603050405020304" pitchFamily="18" charset="0"/>
              </a:rPr>
              <a:t>Source: </a:t>
            </a:r>
            <a:r>
              <a:rPr lang="en-US" sz="1200" i="1" dirty="0">
                <a:ea typeface="Times New Roman" panose="02020603050405020304" pitchFamily="18" charset="0"/>
                <a:cs typeface="Times New Roman" panose="02020603050405020304" pitchFamily="18" charset="0"/>
              </a:rPr>
              <a:t>PROSCI Benchmarking Data (data from 2007, 2009, 2011, 2013 2015, 2017</a:t>
            </a:r>
          </a:p>
        </p:txBody>
      </p:sp>
    </p:spTree>
    <p:extLst>
      <p:ext uri="{BB962C8B-B14F-4D97-AF65-F5344CB8AC3E}">
        <p14:creationId xmlns:p14="http://schemas.microsoft.com/office/powerpoint/2010/main" val="3313769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Workplace </a:t>
            </a:r>
            <a:r>
              <a:rPr lang="en-US" dirty="0" smtClean="0"/>
              <a:t>CM value </a:t>
            </a:r>
            <a:r>
              <a:rPr lang="en-US" dirty="0"/>
              <a:t>&amp; </a:t>
            </a:r>
            <a:r>
              <a:rPr lang="en-US" dirty="0" smtClean="0"/>
              <a:t>correlation </a:t>
            </a:r>
            <a:r>
              <a:rPr lang="en-US" dirty="0"/>
              <a:t>with </a:t>
            </a:r>
            <a:r>
              <a:rPr lang="en-US" dirty="0" smtClean="0"/>
              <a:t>project success</a:t>
            </a:r>
            <a:r>
              <a:rPr lang="en-US" baseline="30000" dirty="0" smtClean="0"/>
              <a:t>1</a:t>
            </a:r>
            <a:endParaRPr lang="en-CA" dirty="0"/>
          </a:p>
        </p:txBody>
      </p:sp>
      <p:sp>
        <p:nvSpPr>
          <p:cNvPr id="8" name="TextBox 7">
            <a:extLst>
              <a:ext uri="{FF2B5EF4-FFF2-40B4-BE49-F238E27FC236}">
                <a16:creationId xmlns="" xmlns:a16="http://schemas.microsoft.com/office/drawing/2014/main" id="{42DF08FD-052A-4A40-9FCE-32D5A3127A0A}"/>
              </a:ext>
            </a:extLst>
          </p:cNvPr>
          <p:cNvSpPr txBox="1"/>
          <p:nvPr/>
        </p:nvSpPr>
        <p:spPr>
          <a:xfrm>
            <a:off x="579324" y="1388915"/>
            <a:ext cx="10935779" cy="923330"/>
          </a:xfrm>
          <a:prstGeom prst="rect">
            <a:avLst/>
          </a:prstGeom>
          <a:noFill/>
        </p:spPr>
        <p:txBody>
          <a:bodyPr wrap="square" rtlCol="0" anchor="t">
            <a:spAutoFit/>
          </a:bodyPr>
          <a:lstStyle/>
          <a:p>
            <a:r>
              <a:rPr lang="en-US" dirty="0" smtClean="0">
                <a:ea typeface="ＭＳ Ｐゴシック" pitchFamily="34" charset="-128"/>
              </a:rPr>
              <a:t>Not only are projects with excellent change management 6 times more likely than those with poor change management to </a:t>
            </a:r>
            <a:r>
              <a:rPr lang="en-US" b="1" dirty="0" smtClean="0">
                <a:ea typeface="ＭＳ Ｐゴシック" pitchFamily="34" charset="-128"/>
              </a:rPr>
              <a:t>meet project objectives</a:t>
            </a:r>
            <a:r>
              <a:rPr lang="en-US" dirty="0" smtClean="0">
                <a:ea typeface="ＭＳ Ｐゴシック" pitchFamily="34" charset="-128"/>
              </a:rPr>
              <a:t> (93% vs. 15%), but also to </a:t>
            </a:r>
            <a:r>
              <a:rPr lang="en-US" b="1" dirty="0" smtClean="0">
                <a:ea typeface="ＭＳ Ｐゴシック" pitchFamily="34" charset="-128"/>
              </a:rPr>
              <a:t>stay on or ahead of schedule</a:t>
            </a:r>
            <a:r>
              <a:rPr lang="en-US" dirty="0" smtClean="0">
                <a:ea typeface="ＭＳ Ｐゴシック" pitchFamily="34" charset="-128"/>
              </a:rPr>
              <a:t> (69% vs. 14%) and </a:t>
            </a:r>
            <a:r>
              <a:rPr lang="en-US" b="1" dirty="0" smtClean="0">
                <a:ea typeface="ＭＳ Ｐゴシック" pitchFamily="34" charset="-128"/>
              </a:rPr>
              <a:t>stay on or under budget</a:t>
            </a:r>
            <a:r>
              <a:rPr lang="en-US" dirty="0" smtClean="0">
                <a:ea typeface="ＭＳ Ｐゴシック" pitchFamily="34" charset="-128"/>
              </a:rPr>
              <a:t> (78% vs. 49%)</a:t>
            </a:r>
            <a:endParaRPr lang="en-US" dirty="0">
              <a:ea typeface="ＭＳ Ｐゴシック" pitchFamily="34" charset="-128"/>
            </a:endParaRPr>
          </a:p>
        </p:txBody>
      </p:sp>
      <p:graphicFrame>
        <p:nvGraphicFramePr>
          <p:cNvPr id="14" name="Table 13" descr="example of benefits of change management">
            <a:extLst>
              <a:ext uri="{FF2B5EF4-FFF2-40B4-BE49-F238E27FC236}">
                <a16:creationId xmlns="" xmlns:a16="http://schemas.microsoft.com/office/drawing/2014/main" id="{C24CCD2C-C34A-4DD5-AA7F-ABC2D376D481}"/>
              </a:ext>
            </a:extLst>
          </p:cNvPr>
          <p:cNvGraphicFramePr>
            <a:graphicFrameLocks noGrp="1"/>
          </p:cNvGraphicFramePr>
          <p:nvPr>
            <p:extLst>
              <p:ext uri="{D42A27DB-BD31-4B8C-83A1-F6EECF244321}">
                <p14:modId xmlns:p14="http://schemas.microsoft.com/office/powerpoint/2010/main" val="2672293256"/>
              </p:ext>
            </p:extLst>
          </p:nvPr>
        </p:nvGraphicFramePr>
        <p:xfrm>
          <a:off x="579324" y="2391713"/>
          <a:ext cx="10935780" cy="3688080"/>
        </p:xfrm>
        <a:graphic>
          <a:graphicData uri="http://schemas.openxmlformats.org/drawingml/2006/table">
            <a:tbl>
              <a:tblPr bandRow="1">
                <a:tableStyleId>{5C22544A-7EE6-4342-B048-85BDC9FD1C3A}</a:tableStyleId>
              </a:tblPr>
              <a:tblGrid>
                <a:gridCol w="1624828">
                  <a:extLst>
                    <a:ext uri="{9D8B030D-6E8A-4147-A177-3AD203B41FA5}">
                      <a16:colId xmlns="" xmlns:a16="http://schemas.microsoft.com/office/drawing/2014/main" val="3169901119"/>
                    </a:ext>
                  </a:extLst>
                </a:gridCol>
                <a:gridCol w="9310952">
                  <a:extLst>
                    <a:ext uri="{9D8B030D-6E8A-4147-A177-3AD203B41FA5}">
                      <a16:colId xmlns="" xmlns:a16="http://schemas.microsoft.com/office/drawing/2014/main" val="2732400660"/>
                    </a:ext>
                  </a:extLst>
                </a:gridCol>
              </a:tblGrid>
              <a:tr h="50480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ea typeface="ＭＳ Ｐゴシック" pitchFamily="34" charset="-128"/>
                        </a:rPr>
                        <a:t>Individual </a:t>
                      </a:r>
                      <a:r>
                        <a:rPr lang="en-US" sz="1600" b="1" dirty="0" smtClean="0">
                          <a:solidFill>
                            <a:schemeClr val="tx1"/>
                          </a:solidFill>
                          <a:latin typeface="+mn-lt"/>
                          <a:ea typeface="ＭＳ Ｐゴシック" pitchFamily="34" charset="-128"/>
                        </a:rPr>
                        <a:t>change</a:t>
                      </a:r>
                      <a:endParaRPr lang="en-US" sz="1600" b="1" dirty="0">
                        <a:solidFill>
                          <a:schemeClr val="tx1"/>
                        </a:solidFill>
                        <a:latin typeface="+mn-lt"/>
                        <a:ea typeface="ＭＳ Ｐゴシック" pitchFamily="34" charset="-128"/>
                      </a:endParaRPr>
                    </a:p>
                  </a:txBody>
                  <a:tcPr anchor="ctr"/>
                </a:tc>
                <a:tc>
                  <a:txBody>
                    <a:bodyPr/>
                    <a:lstStyle/>
                    <a:p>
                      <a:r>
                        <a:rPr lang="en-US" sz="1400" kern="1200" dirty="0" smtClean="0">
                          <a:solidFill>
                            <a:schemeClr val="tx1"/>
                          </a:solidFill>
                          <a:effectLst/>
                          <a:latin typeface="+mn-lt"/>
                          <a:ea typeface="+mn-ea"/>
                          <a:cs typeface="+mn-cs"/>
                        </a:rPr>
                        <a:t>The </a:t>
                      </a:r>
                      <a:r>
                        <a:rPr lang="en-US" sz="1400" kern="1200" dirty="0">
                          <a:solidFill>
                            <a:schemeClr val="tx1"/>
                          </a:solidFill>
                          <a:effectLst/>
                          <a:latin typeface="+mn-lt"/>
                          <a:ea typeface="+mn-ea"/>
                          <a:cs typeface="+mn-cs"/>
                        </a:rPr>
                        <a:t>value that the project delivers is tied to speed of adoption, user satisfaction,</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ultimate utilization, and proficiency in new ways</a:t>
                      </a:r>
                      <a:r>
                        <a:rPr lang="en-US" sz="1400" kern="1200" baseline="0" dirty="0">
                          <a:solidFill>
                            <a:schemeClr val="tx1"/>
                          </a:solidFill>
                          <a:effectLst/>
                          <a:latin typeface="+mn-lt"/>
                          <a:ea typeface="+mn-ea"/>
                          <a:cs typeface="+mn-cs"/>
                        </a:rPr>
                        <a:t> of working supported by the new workplace</a:t>
                      </a:r>
                      <a:r>
                        <a:rPr lang="en-US" sz="1400" kern="1200" dirty="0">
                          <a:solidFill>
                            <a:schemeClr val="tx1"/>
                          </a:solidFill>
                          <a:effectLst/>
                          <a:latin typeface="+mn-lt"/>
                          <a:ea typeface="+mn-ea"/>
                          <a:cs typeface="+mn-cs"/>
                        </a:rPr>
                        <a:t>. </a:t>
                      </a:r>
                      <a:endParaRPr lang="en-US" sz="1400" dirty="0">
                        <a:solidFill>
                          <a:schemeClr val="tx1"/>
                        </a:solidFill>
                        <a:latin typeface="+mn-lt"/>
                      </a:endParaRPr>
                    </a:p>
                  </a:txBody>
                  <a:tcPr anchor="ctr"/>
                </a:tc>
                <a:extLst>
                  <a:ext uri="{0D108BD9-81ED-4DB2-BD59-A6C34878D82A}">
                    <a16:rowId xmlns="" xmlns:a16="http://schemas.microsoft.com/office/drawing/2014/main" val="1030187276"/>
                  </a:ext>
                </a:extLst>
              </a:tr>
              <a:tr h="637643">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ＭＳ Ｐゴシック" pitchFamily="34" charset="-128"/>
                          <a:cs typeface="+mn-cs"/>
                        </a:rPr>
                        <a:t>Cost </a:t>
                      </a:r>
                      <a:r>
                        <a:rPr lang="en-US" sz="1600" b="1" kern="1200" dirty="0" smtClean="0">
                          <a:solidFill>
                            <a:schemeClr val="tx1"/>
                          </a:solidFill>
                          <a:latin typeface="+mn-lt"/>
                          <a:ea typeface="ＭＳ Ｐゴシック" pitchFamily="34" charset="-128"/>
                          <a:cs typeface="+mn-cs"/>
                        </a:rPr>
                        <a:t>avoidance</a:t>
                      </a:r>
                      <a:endParaRPr lang="en-US" sz="1600" b="1" kern="1200" dirty="0">
                        <a:solidFill>
                          <a:schemeClr val="tx1"/>
                        </a:solidFill>
                        <a:latin typeface="+mn-lt"/>
                        <a:ea typeface="ＭＳ Ｐゴシック" pitchFamily="34" charset="-128"/>
                        <a:cs typeface="+mn-cs"/>
                      </a:endParaRPr>
                    </a:p>
                  </a:txBody>
                  <a:tcPr anchor="ctr"/>
                </a:tc>
                <a:tc>
                  <a:txBody>
                    <a:bodyPr/>
                    <a:lstStyle/>
                    <a:p>
                      <a:r>
                        <a:rPr lang="en-US" sz="1400" kern="1200" dirty="0" smtClean="0">
                          <a:solidFill>
                            <a:schemeClr val="tx1"/>
                          </a:solidFill>
                          <a:effectLst/>
                          <a:latin typeface="+mn-lt"/>
                          <a:ea typeface="+mn-ea"/>
                          <a:cs typeface="+mn-cs"/>
                        </a:rPr>
                        <a:t>There are significant </a:t>
                      </a:r>
                      <a:r>
                        <a:rPr lang="en-US" sz="1400" kern="1200" dirty="0">
                          <a:solidFill>
                            <a:schemeClr val="tx1"/>
                          </a:solidFill>
                          <a:effectLst/>
                          <a:latin typeface="+mn-lt"/>
                          <a:ea typeface="+mn-ea"/>
                          <a:cs typeface="+mn-cs"/>
                        </a:rPr>
                        <a:t>and quantifiable costs when the</a:t>
                      </a:r>
                      <a:r>
                        <a:rPr lang="en-US" sz="1400" kern="1200" baseline="0" dirty="0">
                          <a:solidFill>
                            <a:schemeClr val="tx1"/>
                          </a:solidFill>
                          <a:effectLst/>
                          <a:latin typeface="+mn-lt"/>
                          <a:ea typeface="+mn-ea"/>
                          <a:cs typeface="+mn-cs"/>
                        </a:rPr>
                        <a:t> people side of </a:t>
                      </a:r>
                      <a:r>
                        <a:rPr lang="en-US" sz="1400" kern="1200" baseline="0" dirty="0" smtClean="0">
                          <a:solidFill>
                            <a:schemeClr val="tx1"/>
                          </a:solidFill>
                          <a:effectLst/>
                          <a:latin typeface="+mn-lt"/>
                          <a:ea typeface="+mn-ea"/>
                          <a:cs typeface="+mn-cs"/>
                        </a:rPr>
                        <a:t>change is</a:t>
                      </a:r>
                      <a:r>
                        <a:rPr lang="en-US" sz="1400" kern="1200" dirty="0" smtClean="0">
                          <a:solidFill>
                            <a:schemeClr val="tx1"/>
                          </a:solidFill>
                          <a:effectLst/>
                          <a:latin typeface="+mn-lt"/>
                          <a:ea typeface="+mn-ea"/>
                          <a:cs typeface="+mn-cs"/>
                        </a:rPr>
                        <a:t> </a:t>
                      </a:r>
                      <a:r>
                        <a:rPr lang="en-US" sz="1400" kern="1200" dirty="0">
                          <a:solidFill>
                            <a:schemeClr val="tx1"/>
                          </a:solidFill>
                          <a:effectLst/>
                          <a:latin typeface="+mn-lt"/>
                          <a:ea typeface="+mn-ea"/>
                          <a:cs typeface="+mn-cs"/>
                        </a:rPr>
                        <a:t>poorly managed, at both the project and the organizational levels. Extra costs and time are required to move</a:t>
                      </a:r>
                      <a:r>
                        <a:rPr lang="en-US" sz="1400" kern="1200" baseline="0" dirty="0">
                          <a:solidFill>
                            <a:schemeClr val="tx1"/>
                          </a:solidFill>
                          <a:effectLst/>
                          <a:latin typeface="+mn-lt"/>
                          <a:ea typeface="+mn-ea"/>
                          <a:cs typeface="+mn-cs"/>
                        </a:rPr>
                        <a:t> through implementation steps when stakeholders are not adequately engaged, as well as </a:t>
                      </a:r>
                      <a:r>
                        <a:rPr lang="en-US" sz="1400" kern="1200" dirty="0">
                          <a:solidFill>
                            <a:schemeClr val="tx1"/>
                          </a:solidFill>
                          <a:effectLst/>
                          <a:latin typeface="+mn-lt"/>
                          <a:ea typeface="+mn-ea"/>
                          <a:cs typeface="+mn-cs"/>
                        </a:rPr>
                        <a:t>to fix the solution after the fact if we fail to engage employees up front and throughout the project.</a:t>
                      </a:r>
                      <a:endParaRPr lang="en-US" sz="1400" dirty="0">
                        <a:solidFill>
                          <a:schemeClr val="tx1"/>
                        </a:solidFill>
                        <a:latin typeface="+mn-lt"/>
                      </a:endParaRPr>
                    </a:p>
                  </a:txBody>
                  <a:tcPr anchor="ctr"/>
                </a:tc>
                <a:extLst>
                  <a:ext uri="{0D108BD9-81ED-4DB2-BD59-A6C34878D82A}">
                    <a16:rowId xmlns="" xmlns:a16="http://schemas.microsoft.com/office/drawing/2014/main" val="1208239990"/>
                  </a:ext>
                </a:extLst>
              </a:tr>
              <a:tr h="50480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ＭＳ Ｐゴシック" pitchFamily="34" charset="-128"/>
                          <a:cs typeface="+mn-cs"/>
                        </a:rPr>
                        <a:t>Risk </a:t>
                      </a:r>
                      <a:r>
                        <a:rPr lang="en-US" sz="1600" b="1" kern="1200" dirty="0" smtClean="0">
                          <a:solidFill>
                            <a:schemeClr val="tx1"/>
                          </a:solidFill>
                          <a:latin typeface="+mn-lt"/>
                          <a:ea typeface="ＭＳ Ｐゴシック" pitchFamily="34" charset="-128"/>
                          <a:cs typeface="+mn-cs"/>
                        </a:rPr>
                        <a:t>mitigation</a:t>
                      </a:r>
                      <a:endParaRPr lang="en-US" sz="1600" b="1" kern="1200" dirty="0">
                        <a:solidFill>
                          <a:schemeClr val="tx1"/>
                        </a:solidFill>
                        <a:latin typeface="+mn-lt"/>
                        <a:ea typeface="ＭＳ Ｐゴシック" pitchFamily="34" charset="-128"/>
                        <a:cs typeface="+mn-cs"/>
                      </a:endParaRPr>
                    </a:p>
                  </a:txBody>
                  <a:tcPr anchor="ctr"/>
                </a:tc>
                <a:tc>
                  <a:txBody>
                    <a:bodyPr/>
                    <a:lstStyle/>
                    <a:p>
                      <a:r>
                        <a:rPr lang="en-US" sz="1400" kern="1200" dirty="0">
                          <a:solidFill>
                            <a:schemeClr val="tx1"/>
                          </a:solidFill>
                          <a:effectLst/>
                          <a:latin typeface="+mn-lt"/>
                          <a:ea typeface="+mn-ea"/>
                          <a:cs typeface="+mn-cs"/>
                        </a:rPr>
                        <a:t>A structured change management approach can mitigate operational and reputational risks by engaging stakeholders at each stage of the project.</a:t>
                      </a:r>
                      <a:endParaRPr lang="en-US" sz="1400" dirty="0">
                        <a:solidFill>
                          <a:schemeClr val="tx1"/>
                        </a:solidFill>
                        <a:latin typeface="+mn-lt"/>
                      </a:endParaRPr>
                    </a:p>
                  </a:txBody>
                  <a:tcPr anchor="ctr"/>
                </a:tc>
                <a:extLst>
                  <a:ext uri="{0D108BD9-81ED-4DB2-BD59-A6C34878D82A}">
                    <a16:rowId xmlns="" xmlns:a16="http://schemas.microsoft.com/office/drawing/2014/main" val="800744329"/>
                  </a:ext>
                </a:extLst>
              </a:tr>
              <a:tr h="71734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ＭＳ Ｐゴシック" pitchFamily="34" charset="-128"/>
                          <a:cs typeface="+mn-cs"/>
                        </a:rPr>
                        <a:t>Benefits </a:t>
                      </a:r>
                      <a:r>
                        <a:rPr lang="en-US" sz="1600" b="1" kern="1200" dirty="0" smtClean="0">
                          <a:solidFill>
                            <a:schemeClr val="tx1"/>
                          </a:solidFill>
                          <a:latin typeface="+mn-lt"/>
                          <a:ea typeface="ＭＳ Ｐゴシック" pitchFamily="34" charset="-128"/>
                          <a:cs typeface="+mn-cs"/>
                        </a:rPr>
                        <a:t>realization insurance</a:t>
                      </a:r>
                      <a:endParaRPr lang="en-US" sz="1600" b="1" kern="1200" dirty="0">
                        <a:solidFill>
                          <a:schemeClr val="tx1"/>
                        </a:solidFill>
                        <a:latin typeface="+mn-lt"/>
                        <a:ea typeface="ＭＳ Ｐゴシック" pitchFamily="34" charset="-128"/>
                        <a:cs typeface="+mn-cs"/>
                      </a:endParaRPr>
                    </a:p>
                  </a:txBody>
                  <a:tcPr anchor="ctr"/>
                </a:tc>
                <a:tc>
                  <a:txBody>
                    <a:bodyPr/>
                    <a:lstStyle/>
                    <a:p>
                      <a:r>
                        <a:rPr lang="en-US" sz="1400" dirty="0">
                          <a:solidFill>
                            <a:schemeClr val="tx1"/>
                          </a:solidFill>
                          <a:latin typeface="+mn-lt"/>
                        </a:rPr>
                        <a:t>Much of the value of GCworkplace is derived from employees</a:t>
                      </a:r>
                      <a:r>
                        <a:rPr lang="en-US" sz="1400" baseline="0" dirty="0">
                          <a:solidFill>
                            <a:schemeClr val="tx1"/>
                          </a:solidFill>
                          <a:latin typeface="+mn-lt"/>
                        </a:rPr>
                        <a:t> </a:t>
                      </a:r>
                      <a:r>
                        <a:rPr lang="en-US" sz="1400" dirty="0">
                          <a:solidFill>
                            <a:schemeClr val="tx1"/>
                          </a:solidFill>
                          <a:latin typeface="+mn-lt"/>
                        </a:rPr>
                        <a:t>changing the way they work by adopting new workstyles,</a:t>
                      </a:r>
                      <a:r>
                        <a:rPr lang="en-US" sz="1400" baseline="0" dirty="0">
                          <a:solidFill>
                            <a:schemeClr val="tx1"/>
                          </a:solidFill>
                          <a:latin typeface="+mn-lt"/>
                        </a:rPr>
                        <a:t> </a:t>
                      </a:r>
                      <a:r>
                        <a:rPr lang="en-US" sz="1400" dirty="0">
                          <a:solidFill>
                            <a:schemeClr val="tx1"/>
                          </a:solidFill>
                          <a:latin typeface="+mn-lt"/>
                        </a:rPr>
                        <a:t>digital tools and spaces. We avoid eroding the benefits by supporting the adoption of the new behaviours with training </a:t>
                      </a:r>
                      <a:r>
                        <a:rPr lang="en-US" sz="1400" dirty="0" smtClean="0">
                          <a:solidFill>
                            <a:schemeClr val="tx1"/>
                          </a:solidFill>
                          <a:latin typeface="+mn-lt"/>
                        </a:rPr>
                        <a:t>and </a:t>
                      </a:r>
                      <a:r>
                        <a:rPr lang="en-US" sz="1400" dirty="0">
                          <a:solidFill>
                            <a:schemeClr val="tx1"/>
                          </a:solidFill>
                          <a:latin typeface="+mn-lt"/>
                        </a:rPr>
                        <a:t>communication.</a:t>
                      </a:r>
                    </a:p>
                  </a:txBody>
                  <a:tcPr anchor="ctr"/>
                </a:tc>
                <a:extLst>
                  <a:ext uri="{0D108BD9-81ED-4DB2-BD59-A6C34878D82A}">
                    <a16:rowId xmlns="" xmlns:a16="http://schemas.microsoft.com/office/drawing/2014/main" val="2289921366"/>
                  </a:ext>
                </a:extLst>
              </a:tr>
              <a:tr h="71734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ＭＳ Ｐゴシック" pitchFamily="34" charset="-128"/>
                          <a:cs typeface="+mn-cs"/>
                        </a:rPr>
                        <a:t>Probability of </a:t>
                      </a:r>
                      <a:r>
                        <a:rPr lang="en-US" sz="1600" b="1" kern="1200" dirty="0" smtClean="0">
                          <a:solidFill>
                            <a:schemeClr val="tx1"/>
                          </a:solidFill>
                          <a:latin typeface="+mn-lt"/>
                          <a:ea typeface="ＭＳ Ｐゴシック" pitchFamily="34" charset="-128"/>
                          <a:cs typeface="+mn-cs"/>
                        </a:rPr>
                        <a:t>meeting objectives</a:t>
                      </a:r>
                      <a:endParaRPr lang="en-US" sz="1600" b="1" kern="1200" dirty="0">
                        <a:solidFill>
                          <a:schemeClr val="tx1"/>
                        </a:solidFill>
                        <a:latin typeface="+mn-lt"/>
                        <a:ea typeface="ＭＳ Ｐゴシック" pitchFamily="34" charset="-128"/>
                        <a:cs typeface="+mn-cs"/>
                      </a:endParaRPr>
                    </a:p>
                  </a:txBody>
                  <a:tcPr anchor="ctr"/>
                </a:tc>
                <a:tc>
                  <a:txBody>
                    <a:bodyPr/>
                    <a:lstStyle/>
                    <a:p>
                      <a:r>
                        <a:rPr lang="en-US" sz="1400" dirty="0">
                          <a:solidFill>
                            <a:schemeClr val="tx1"/>
                          </a:solidFill>
                          <a:latin typeface="+mn-lt"/>
                        </a:rPr>
                        <a:t>There is a growing body of evidence that project objectives are more likely to be met when an effective change management strategy is applied.  </a:t>
                      </a:r>
                    </a:p>
                  </a:txBody>
                  <a:tcPr anchor="ctr"/>
                </a:tc>
                <a:extLst>
                  <a:ext uri="{0D108BD9-81ED-4DB2-BD59-A6C34878D82A}">
                    <a16:rowId xmlns="" xmlns:a16="http://schemas.microsoft.com/office/drawing/2014/main" val="3745168328"/>
                  </a:ext>
                </a:extLst>
              </a:tr>
            </a:tbl>
          </a:graphicData>
        </a:graphic>
      </p:graphicFrame>
      <p:sp>
        <p:nvSpPr>
          <p:cNvPr id="9" name="TextBox 8">
            <a:extLst>
              <a:ext uri="{FF2B5EF4-FFF2-40B4-BE49-F238E27FC236}">
                <a16:creationId xmlns="" xmlns:a16="http://schemas.microsoft.com/office/drawing/2014/main" id="{E38D06BB-C1DE-488C-B1F6-D3B07623FC90}"/>
              </a:ext>
            </a:extLst>
          </p:cNvPr>
          <p:cNvSpPr txBox="1"/>
          <p:nvPr/>
        </p:nvSpPr>
        <p:spPr>
          <a:xfrm>
            <a:off x="8720329" y="6159261"/>
            <a:ext cx="2997189" cy="246221"/>
          </a:xfrm>
          <a:prstGeom prst="rect">
            <a:avLst/>
          </a:prstGeom>
          <a:noFill/>
        </p:spPr>
        <p:txBody>
          <a:bodyPr wrap="square" rtlCol="0" anchor="t">
            <a:spAutoFit/>
          </a:bodyPr>
          <a:lstStyle/>
          <a:p>
            <a:r>
              <a:rPr lang="en-US" sz="1000" baseline="30000" dirty="0">
                <a:ea typeface="ＭＳ Ｐゴシック" pitchFamily="34" charset="-128"/>
              </a:rPr>
              <a:t>1 </a:t>
            </a:r>
            <a:r>
              <a:rPr lang="en-US" sz="1000" dirty="0" err="1">
                <a:ea typeface="ＭＳ Ｐゴシック" pitchFamily="34" charset="-128"/>
              </a:rPr>
              <a:t>Prosci</a:t>
            </a:r>
            <a:r>
              <a:rPr lang="en-US" sz="1000" dirty="0">
                <a:ea typeface="ＭＳ Ｐゴシック" pitchFamily="34" charset="-128"/>
              </a:rPr>
              <a:t> Cost Benefit Analysis of Change Management</a:t>
            </a:r>
          </a:p>
        </p:txBody>
      </p:sp>
    </p:spTree>
    <p:extLst>
      <p:ext uri="{BB962C8B-B14F-4D97-AF65-F5344CB8AC3E}">
        <p14:creationId xmlns:p14="http://schemas.microsoft.com/office/powerpoint/2010/main" val="216436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Change management investment</a:t>
            </a:r>
            <a:endParaRPr lang="en-CA" dirty="0"/>
          </a:p>
        </p:txBody>
      </p:sp>
      <p:sp>
        <p:nvSpPr>
          <p:cNvPr id="14" name="Rectangle 13"/>
          <p:cNvSpPr/>
          <p:nvPr/>
        </p:nvSpPr>
        <p:spPr>
          <a:xfrm>
            <a:off x="557598" y="1168034"/>
            <a:ext cx="10908666" cy="716669"/>
          </a:xfrm>
          <a:prstGeom prst="rect">
            <a:avLst/>
          </a:prstGeom>
        </p:spPr>
        <p:txBody>
          <a:bodyPr wrap="none" lIns="87324" tIns="43662" rIns="87324" bIns="43662" anchor="ctr">
            <a:noAutofit/>
          </a:bodyPr>
          <a:lstStyle/>
          <a:p>
            <a:pPr defTabSz="873195">
              <a:defRPr/>
            </a:pPr>
            <a:r>
              <a:rPr lang="en-US" dirty="0" smtClean="0">
                <a:cs typeface="Arial" panose="020B0604020202020204" pitchFamily="34" charset="0"/>
              </a:rPr>
              <a:t>Change management services cost </a:t>
            </a:r>
            <a:r>
              <a:rPr lang="en-US" b="1" dirty="0" smtClean="0">
                <a:cs typeface="Arial" panose="020B0604020202020204" pitchFamily="34" charset="0"/>
              </a:rPr>
              <a:t>~3-5% of project budget</a:t>
            </a:r>
            <a:r>
              <a:rPr lang="en-US" b="1" baseline="30000" dirty="0" smtClean="0">
                <a:cs typeface="Arial" panose="020B0604020202020204" pitchFamily="34" charset="0"/>
              </a:rPr>
              <a:t>1</a:t>
            </a:r>
            <a:r>
              <a:rPr lang="en-US" b="1" dirty="0" smtClean="0">
                <a:cs typeface="Arial" panose="020B0604020202020204" pitchFamily="34" charset="0"/>
              </a:rPr>
              <a:t> </a:t>
            </a:r>
            <a:r>
              <a:rPr lang="en-US" dirty="0" smtClean="0">
                <a:cs typeface="Arial" panose="020B0604020202020204" pitchFamily="34" charset="0"/>
              </a:rPr>
              <a:t>and contribute significantly to project benefits</a:t>
            </a:r>
            <a:endParaRPr lang="en-US" dirty="0">
              <a:cs typeface="Arial" panose="020B0604020202020204" pitchFamily="34" charset="0"/>
            </a:endParaRPr>
          </a:p>
        </p:txBody>
      </p:sp>
      <p:sp>
        <p:nvSpPr>
          <p:cNvPr id="9" name="TextBox 8">
            <a:extLst>
              <a:ext uri="{FF2B5EF4-FFF2-40B4-BE49-F238E27FC236}">
                <a16:creationId xmlns:a16="http://schemas.microsoft.com/office/drawing/2014/main" xmlns="" id="{E38D06BB-C1DE-488C-B1F6-D3B07623FC90}"/>
              </a:ext>
            </a:extLst>
          </p:cNvPr>
          <p:cNvSpPr txBox="1"/>
          <p:nvPr/>
        </p:nvSpPr>
        <p:spPr>
          <a:xfrm>
            <a:off x="8720329" y="6159261"/>
            <a:ext cx="2997189" cy="246221"/>
          </a:xfrm>
          <a:prstGeom prst="rect">
            <a:avLst/>
          </a:prstGeom>
          <a:noFill/>
        </p:spPr>
        <p:txBody>
          <a:bodyPr wrap="square" rtlCol="0" anchor="t">
            <a:spAutoFit/>
          </a:bodyPr>
          <a:lstStyle/>
          <a:p>
            <a:r>
              <a:rPr lang="en-US" sz="1000" baseline="30000" dirty="0">
                <a:ea typeface="ＭＳ Ｐゴシック" pitchFamily="34" charset="-128"/>
              </a:rPr>
              <a:t>1 </a:t>
            </a:r>
            <a:r>
              <a:rPr lang="en-US" sz="1000" dirty="0" smtClean="0">
                <a:ea typeface="ＭＳ Ｐゴシック" pitchFamily="34" charset="-128"/>
              </a:rPr>
              <a:t>Percentages provided by BGIS Change Management</a:t>
            </a:r>
            <a:endParaRPr lang="en-US" sz="1000" dirty="0">
              <a:ea typeface="ＭＳ Ｐゴシック" pitchFamily="34" charset="-128"/>
            </a:endParaRPr>
          </a:p>
        </p:txBody>
      </p:sp>
      <p:graphicFrame>
        <p:nvGraphicFramePr>
          <p:cNvPr id="6" name="Table 5" descr="example of project budget"/>
          <p:cNvGraphicFramePr>
            <a:graphicFrameLocks noGrp="1"/>
          </p:cNvGraphicFramePr>
          <p:nvPr>
            <p:extLst>
              <p:ext uri="{D42A27DB-BD31-4B8C-83A1-F6EECF244321}">
                <p14:modId xmlns:p14="http://schemas.microsoft.com/office/powerpoint/2010/main" val="416615235"/>
              </p:ext>
            </p:extLst>
          </p:nvPr>
        </p:nvGraphicFramePr>
        <p:xfrm>
          <a:off x="688589" y="1873994"/>
          <a:ext cx="6852242" cy="670560"/>
        </p:xfrm>
        <a:graphic>
          <a:graphicData uri="http://schemas.openxmlformats.org/drawingml/2006/table">
            <a:tbl>
              <a:tblPr firstRow="1" bandRow="1">
                <a:tableStyleId>{5C22544A-7EE6-4342-B048-85BDC9FD1C3A}</a:tableStyleId>
              </a:tblPr>
              <a:tblGrid>
                <a:gridCol w="3625617"/>
                <a:gridCol w="3226625"/>
              </a:tblGrid>
              <a:tr h="329713">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kern="1200" dirty="0" smtClean="0">
                          <a:solidFill>
                            <a:srgbClr val="FF0000"/>
                          </a:solidFill>
                          <a:latin typeface="+mn-lt"/>
                          <a:ea typeface="+mn-ea"/>
                          <a:cs typeface="+mn-cs"/>
                        </a:rPr>
                        <a:t>Name of project</a:t>
                      </a:r>
                      <a:endParaRPr lang="en-US" sz="1600" b="1" kern="1200" dirty="0">
                        <a:solidFill>
                          <a:srgbClr val="FF0000"/>
                        </a:solidFill>
                        <a:latin typeface="+mn-lt"/>
                        <a:ea typeface="+mn-ea"/>
                        <a:cs typeface="+mn-cs"/>
                      </a:endParaRPr>
                    </a:p>
                  </a:txBody>
                  <a:tcPr/>
                </a:tc>
                <a:tc>
                  <a:txBody>
                    <a:bodyPr/>
                    <a:lstStyle/>
                    <a:p>
                      <a:pPr algn="r"/>
                      <a:endParaRPr lang="en-US" sz="1600" dirty="0">
                        <a:solidFill>
                          <a:srgbClr val="FF0000"/>
                        </a:solidFill>
                        <a:latin typeface="+mn-lt"/>
                      </a:endParaRPr>
                    </a:p>
                  </a:txBody>
                  <a:tcPr/>
                </a:tc>
              </a:tr>
              <a:tr h="329713">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dirty="0" smtClean="0"/>
                        <a:t>Overall project budget (approx</a:t>
                      </a:r>
                      <a:r>
                        <a:rPr lang="en-US" sz="1600" dirty="0"/>
                        <a:t>.)</a:t>
                      </a:r>
                      <a:endParaRPr lang="en-US" sz="1600" dirty="0">
                        <a:solidFill>
                          <a:schemeClr val="bg1">
                            <a:lumMod val="50000"/>
                          </a:schemeClr>
                        </a:solidFill>
                        <a:latin typeface="+mn-lt"/>
                        <a:ea typeface="ＭＳ Ｐゴシック" pitchFamily="34" charset="-128"/>
                      </a:endParaRPr>
                    </a:p>
                  </a:txBody>
                  <a:tcPr/>
                </a:tc>
                <a:tc>
                  <a:txBody>
                    <a:bodyPr/>
                    <a:lstStyle/>
                    <a:p>
                      <a:pPr algn="r"/>
                      <a:r>
                        <a:rPr lang="en-US" sz="1600" dirty="0" smtClean="0">
                          <a:solidFill>
                            <a:srgbClr val="FF0000"/>
                          </a:solidFill>
                        </a:rPr>
                        <a:t>$000.00</a:t>
                      </a:r>
                      <a:endParaRPr lang="en-US" sz="1600" dirty="0">
                        <a:solidFill>
                          <a:srgbClr val="FF0000"/>
                        </a:solidFill>
                        <a:latin typeface="+mn-lt"/>
                      </a:endParaRPr>
                    </a:p>
                  </a:txBody>
                  <a:tcPr/>
                </a:tc>
              </a:tr>
            </a:tbl>
          </a:graphicData>
        </a:graphic>
      </p:graphicFrame>
      <p:graphicFrame>
        <p:nvGraphicFramePr>
          <p:cNvPr id="4" name="Table 3" descr="example of change management investment">
            <a:extLst>
              <a:ext uri="{FF2B5EF4-FFF2-40B4-BE49-F238E27FC236}">
                <a16:creationId xmlns:a16="http://schemas.microsoft.com/office/drawing/2014/main" xmlns="" id="{BFD6CA1D-4433-4F9E-BEFA-061AEB5D3B3B}"/>
              </a:ext>
            </a:extLst>
          </p:cNvPr>
          <p:cNvGraphicFramePr>
            <a:graphicFrameLocks noGrp="1"/>
          </p:cNvGraphicFramePr>
          <p:nvPr>
            <p:extLst>
              <p:ext uri="{D42A27DB-BD31-4B8C-83A1-F6EECF244321}">
                <p14:modId xmlns:p14="http://schemas.microsoft.com/office/powerpoint/2010/main" val="3874938646"/>
              </p:ext>
            </p:extLst>
          </p:nvPr>
        </p:nvGraphicFramePr>
        <p:xfrm>
          <a:off x="688590" y="2917508"/>
          <a:ext cx="9783818" cy="1620822"/>
        </p:xfrm>
        <a:graphic>
          <a:graphicData uri="http://schemas.openxmlformats.org/drawingml/2006/table">
            <a:tbl>
              <a:tblPr firstRow="1" bandRow="1">
                <a:tableStyleId>{5C22544A-7EE6-4342-B048-85BDC9FD1C3A}</a:tableStyleId>
              </a:tblPr>
              <a:tblGrid>
                <a:gridCol w="3598402">
                  <a:extLst>
                    <a:ext uri="{9D8B030D-6E8A-4147-A177-3AD203B41FA5}">
                      <a16:colId xmlns:a16="http://schemas.microsoft.com/office/drawing/2014/main" xmlns="" val="3169901119"/>
                    </a:ext>
                  </a:extLst>
                </a:gridCol>
                <a:gridCol w="3230089">
                  <a:extLst>
                    <a:ext uri="{9D8B030D-6E8A-4147-A177-3AD203B41FA5}">
                      <a16:colId xmlns:a16="http://schemas.microsoft.com/office/drawing/2014/main" xmlns="" val="2732400660"/>
                    </a:ext>
                  </a:extLst>
                </a:gridCol>
                <a:gridCol w="2955327"/>
              </a:tblGrid>
              <a:tr h="329713">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lang="en-US" sz="1600" b="1" dirty="0">
                        <a:solidFill>
                          <a:srgbClr val="FF0000"/>
                        </a:solidFill>
                        <a:latin typeface="+mn-lt"/>
                        <a:ea typeface="ＭＳ Ｐゴシック" pitchFamily="34" charset="-128"/>
                      </a:endParaRPr>
                    </a:p>
                  </a:txBody>
                  <a:tcPr/>
                </a:tc>
                <a:tc>
                  <a:txBody>
                    <a:bodyPr/>
                    <a:lstStyle/>
                    <a:p>
                      <a:pPr algn="r"/>
                      <a:r>
                        <a:rPr lang="en-US" sz="1600" b="1" dirty="0" smtClean="0">
                          <a:solidFill>
                            <a:schemeClr val="tx1">
                              <a:lumMod val="95000"/>
                              <a:lumOff val="5000"/>
                            </a:schemeClr>
                          </a:solidFill>
                        </a:rPr>
                        <a:t>Example</a:t>
                      </a:r>
                      <a:r>
                        <a:rPr lang="en-US" sz="1600" b="1" baseline="0" dirty="0" smtClean="0">
                          <a:solidFill>
                            <a:schemeClr val="tx1">
                              <a:lumMod val="95000"/>
                              <a:lumOff val="5000"/>
                            </a:schemeClr>
                          </a:solidFill>
                        </a:rPr>
                        <a:t> A (</a:t>
                      </a:r>
                      <a:r>
                        <a:rPr lang="en-US" sz="1600" b="1" dirty="0" smtClean="0">
                          <a:solidFill>
                            <a:schemeClr val="tx1">
                              <a:lumMod val="95000"/>
                              <a:lumOff val="5000"/>
                            </a:schemeClr>
                          </a:solidFill>
                        </a:rPr>
                        <a:t>3%)</a:t>
                      </a:r>
                      <a:endParaRPr lang="en-US" sz="1600" b="1" dirty="0">
                        <a:solidFill>
                          <a:schemeClr val="tx1">
                            <a:lumMod val="95000"/>
                            <a:lumOff val="5000"/>
                          </a:schemeClr>
                        </a:solidFill>
                        <a:latin typeface="+mn-lt"/>
                      </a:endParaRPr>
                    </a:p>
                  </a:txBody>
                  <a:tcPr/>
                </a:tc>
                <a:tc>
                  <a:txBody>
                    <a:bodyPr/>
                    <a:lstStyle/>
                    <a:p>
                      <a:pPr algn="r"/>
                      <a:r>
                        <a:rPr lang="en-US" sz="1600" b="1" dirty="0" smtClean="0">
                          <a:solidFill>
                            <a:schemeClr val="tx1">
                              <a:lumMod val="95000"/>
                              <a:lumOff val="5000"/>
                            </a:schemeClr>
                          </a:solidFill>
                        </a:rPr>
                        <a:t>Example</a:t>
                      </a:r>
                      <a:r>
                        <a:rPr lang="en-US" sz="1600" b="1" baseline="0" dirty="0" smtClean="0">
                          <a:solidFill>
                            <a:schemeClr val="tx1">
                              <a:lumMod val="95000"/>
                              <a:lumOff val="5000"/>
                            </a:schemeClr>
                          </a:solidFill>
                        </a:rPr>
                        <a:t> B (5</a:t>
                      </a:r>
                      <a:r>
                        <a:rPr lang="en-US" sz="1600" b="1" dirty="0" smtClean="0">
                          <a:solidFill>
                            <a:schemeClr val="tx1">
                              <a:lumMod val="95000"/>
                              <a:lumOff val="5000"/>
                            </a:schemeClr>
                          </a:solidFill>
                        </a:rPr>
                        <a:t>%)</a:t>
                      </a:r>
                      <a:endParaRPr lang="en-US" sz="1600" b="1" dirty="0">
                        <a:solidFill>
                          <a:schemeClr val="tx1">
                            <a:lumMod val="95000"/>
                            <a:lumOff val="5000"/>
                          </a:schemeClr>
                        </a:solidFill>
                        <a:latin typeface="+mn-lt"/>
                      </a:endParaRPr>
                    </a:p>
                  </a:txBody>
                  <a:tcPr/>
                </a:tc>
              </a:tr>
              <a:tr h="329713">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kern="1200" dirty="0" smtClean="0"/>
                        <a:t>Change management service costs</a:t>
                      </a:r>
                      <a:r>
                        <a:rPr lang="en-US" sz="1600" kern="1200" baseline="0" dirty="0" smtClean="0"/>
                        <a:t>               </a:t>
                      </a:r>
                      <a:r>
                        <a:rPr lang="en-US" sz="1600" kern="1200" dirty="0" smtClean="0"/>
                        <a:t>(% of overall project</a:t>
                      </a:r>
                      <a:r>
                        <a:rPr lang="en-US" sz="1600" kern="1200" baseline="0" dirty="0" smtClean="0"/>
                        <a:t> budget)</a:t>
                      </a:r>
                      <a:endParaRPr lang="en-US" sz="1600" kern="1200" dirty="0">
                        <a:solidFill>
                          <a:schemeClr val="bg1">
                            <a:lumMod val="50000"/>
                          </a:schemeClr>
                        </a:solidFill>
                        <a:latin typeface="+mn-lt"/>
                        <a:ea typeface="ＭＳ Ｐゴシック" pitchFamily="34" charset="-128"/>
                        <a:cs typeface="+mn-cs"/>
                      </a:endParaRPr>
                    </a:p>
                  </a:txBody>
                  <a:tcPr/>
                </a:tc>
                <a:tc>
                  <a:txBody>
                    <a:bodyPr/>
                    <a:lstStyle/>
                    <a:p>
                      <a:pPr algn="r"/>
                      <a:r>
                        <a:rPr lang="en-US" sz="1600" dirty="0" smtClean="0">
                          <a:solidFill>
                            <a:srgbClr val="FF0000"/>
                          </a:solidFill>
                        </a:rPr>
                        <a:t>$000.00</a:t>
                      </a:r>
                      <a:endParaRPr lang="en-US" sz="1600" dirty="0">
                        <a:solidFill>
                          <a:srgbClr val="FF0000"/>
                        </a:solidFill>
                        <a:latin typeface="+mn-lt"/>
                      </a:endParaRPr>
                    </a:p>
                  </a:txBody>
                  <a:tcPr/>
                </a:tc>
                <a:tc>
                  <a:txBody>
                    <a:bodyPr/>
                    <a:lstStyle/>
                    <a:p>
                      <a:pPr algn="r"/>
                      <a:r>
                        <a:rPr lang="en-US" sz="1600" dirty="0" smtClean="0">
                          <a:solidFill>
                            <a:srgbClr val="FF0000"/>
                          </a:solidFill>
                        </a:rPr>
                        <a:t>$000.00</a:t>
                      </a:r>
                      <a:endParaRPr lang="en-US" sz="1600" dirty="0">
                        <a:solidFill>
                          <a:srgbClr val="FF0000"/>
                        </a:solidFill>
                        <a:latin typeface="+mn-lt"/>
                      </a:endParaRPr>
                    </a:p>
                  </a:txBody>
                  <a:tcPr/>
                </a:tc>
                <a:extLst>
                  <a:ext uri="{0D108BD9-81ED-4DB2-BD59-A6C34878D82A}">
                    <a16:rowId xmlns:a16="http://schemas.microsoft.com/office/drawing/2014/main" xmlns="" val="1208239990"/>
                  </a:ext>
                </a:extLst>
              </a:tr>
              <a:tr h="35321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kern="1200" dirty="0"/>
                        <a:t>Cost per </a:t>
                      </a:r>
                      <a:r>
                        <a:rPr lang="en-US" sz="1600" kern="1200" dirty="0" smtClean="0"/>
                        <a:t>employee (based on </a:t>
                      </a:r>
                      <a:r>
                        <a:rPr lang="en-US" sz="1600" kern="1200" dirty="0" smtClean="0">
                          <a:solidFill>
                            <a:srgbClr val="FF0000"/>
                          </a:solidFill>
                        </a:rPr>
                        <a:t>XX FTE</a:t>
                      </a:r>
                      <a:r>
                        <a:rPr lang="en-US" sz="1600" kern="1200" dirty="0"/>
                        <a:t>)</a:t>
                      </a:r>
                      <a:endParaRPr lang="en-US" sz="1600" kern="1200" dirty="0">
                        <a:solidFill>
                          <a:schemeClr val="bg1">
                            <a:lumMod val="50000"/>
                          </a:schemeClr>
                        </a:solidFill>
                        <a:latin typeface="+mn-lt"/>
                        <a:ea typeface="ＭＳ Ｐゴシック" pitchFamily="34" charset="-128"/>
                        <a:cs typeface="+mn-cs"/>
                      </a:endParaRPr>
                    </a:p>
                  </a:txBody>
                  <a:tcPr/>
                </a:tc>
                <a:tc>
                  <a:txBody>
                    <a:bodyPr/>
                    <a:lstStyle/>
                    <a:p>
                      <a:pPr algn="r"/>
                      <a:r>
                        <a:rPr lang="en-US" sz="1600" dirty="0" smtClean="0">
                          <a:solidFill>
                            <a:srgbClr val="FF0000"/>
                          </a:solidFill>
                        </a:rPr>
                        <a:t>$0.00</a:t>
                      </a:r>
                      <a:endParaRPr lang="en-US" sz="1600" dirty="0">
                        <a:solidFill>
                          <a:srgbClr val="FF0000"/>
                        </a:solidFill>
                        <a:latin typeface="+mn-lt"/>
                      </a:endParaRPr>
                    </a:p>
                  </a:txBody>
                  <a:tcPr/>
                </a:tc>
                <a:tc>
                  <a:txBody>
                    <a:bodyPr/>
                    <a:lstStyle/>
                    <a:p>
                      <a:pPr algn="r"/>
                      <a:r>
                        <a:rPr lang="en-US" sz="1600" b="0" dirty="0" smtClean="0">
                          <a:solidFill>
                            <a:srgbClr val="FF0000"/>
                          </a:solidFill>
                        </a:rPr>
                        <a:t>$0.00</a:t>
                      </a:r>
                      <a:endParaRPr lang="en-US" sz="1600" b="0" dirty="0">
                        <a:solidFill>
                          <a:srgbClr val="FF0000"/>
                        </a:solidFill>
                        <a:latin typeface="+mn-lt"/>
                      </a:endParaRPr>
                    </a:p>
                  </a:txBody>
                  <a:tcPr/>
                </a:tc>
                <a:extLst>
                  <a:ext uri="{0D108BD9-81ED-4DB2-BD59-A6C34878D82A}">
                    <a16:rowId xmlns:a16="http://schemas.microsoft.com/office/drawing/2014/main" xmlns="" val="800744329"/>
                  </a:ext>
                </a:extLst>
              </a:tr>
              <a:tr h="35321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latin typeface="+mn-lt"/>
                          <a:ea typeface="ＭＳ Ｐゴシック" pitchFamily="34" charset="-128"/>
                          <a:cs typeface="+mn-cs"/>
                        </a:rPr>
                        <a:t>Cost</a:t>
                      </a:r>
                      <a:r>
                        <a:rPr lang="en-US" sz="1600" b="0" kern="1200" baseline="0" dirty="0" smtClean="0">
                          <a:solidFill>
                            <a:schemeClr val="tx1"/>
                          </a:solidFill>
                          <a:latin typeface="+mn-lt"/>
                          <a:ea typeface="ＭＳ Ｐゴシック" pitchFamily="34" charset="-128"/>
                          <a:cs typeface="+mn-cs"/>
                        </a:rPr>
                        <a:t> per employee per year (</a:t>
                      </a:r>
                      <a:r>
                        <a:rPr lang="en-US" sz="1600" b="0" dirty="0" smtClean="0">
                          <a:solidFill>
                            <a:srgbClr val="FF0000"/>
                          </a:solidFill>
                          <a:cs typeface="Arial" panose="020B0604020202020204" pitchFamily="34" charset="0"/>
                        </a:rPr>
                        <a:t>~XX year(s)</a:t>
                      </a:r>
                      <a:r>
                        <a:rPr lang="en-US" sz="1600" b="0" dirty="0" smtClean="0">
                          <a:solidFill>
                            <a:schemeClr val="tx1"/>
                          </a:solidFill>
                          <a:cs typeface="Arial" panose="020B0604020202020204" pitchFamily="34" charset="0"/>
                        </a:rPr>
                        <a:t>)</a:t>
                      </a:r>
                      <a:endParaRPr lang="en-US" sz="1600" b="0" kern="1200" dirty="0">
                        <a:solidFill>
                          <a:schemeClr val="tx1"/>
                        </a:solidFill>
                        <a:latin typeface="+mn-lt"/>
                        <a:ea typeface="ＭＳ Ｐゴシック" pitchFamily="34" charset="-128"/>
                        <a:cs typeface="+mn-cs"/>
                      </a:endParaRPr>
                    </a:p>
                  </a:txBody>
                  <a:tcPr/>
                </a:tc>
                <a:tc>
                  <a:txBody>
                    <a:bodyPr/>
                    <a:lstStyle/>
                    <a:p>
                      <a:pPr algn="r"/>
                      <a:r>
                        <a:rPr lang="en-US" sz="1600" b="1" dirty="0" smtClean="0">
                          <a:solidFill>
                            <a:srgbClr val="FF0000"/>
                          </a:solidFill>
                        </a:rPr>
                        <a:t>$0.00</a:t>
                      </a:r>
                      <a:endParaRPr lang="en-US" sz="1600" b="1" dirty="0">
                        <a:solidFill>
                          <a:srgbClr val="FF0000"/>
                        </a:solidFill>
                        <a:latin typeface="+mn-lt"/>
                      </a:endParaRPr>
                    </a:p>
                  </a:txBody>
                  <a:tcPr/>
                </a:tc>
                <a:tc>
                  <a:txBody>
                    <a:bodyPr/>
                    <a:lstStyle/>
                    <a:p>
                      <a:pPr algn="r"/>
                      <a:r>
                        <a:rPr lang="en-US" sz="1600" b="1" dirty="0" smtClean="0">
                          <a:solidFill>
                            <a:srgbClr val="FF0000"/>
                          </a:solidFill>
                        </a:rPr>
                        <a:t>$0.00</a:t>
                      </a:r>
                      <a:endParaRPr lang="en-US" sz="1600" b="1" dirty="0">
                        <a:solidFill>
                          <a:srgbClr val="FF0000"/>
                        </a:solidFill>
                        <a:latin typeface="+mn-lt"/>
                      </a:endParaRPr>
                    </a:p>
                  </a:txBody>
                  <a:tcPr/>
                </a:tc>
              </a:tr>
            </a:tbl>
          </a:graphicData>
        </a:graphic>
      </p:graphicFrame>
      <p:sp>
        <p:nvSpPr>
          <p:cNvPr id="2" name="Down Arrow 1" descr="arrow"/>
          <p:cNvSpPr/>
          <p:nvPr/>
        </p:nvSpPr>
        <p:spPr>
          <a:xfrm rot="5400000">
            <a:off x="10773547" y="3830042"/>
            <a:ext cx="479503" cy="1003610"/>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402825" y="5504984"/>
            <a:ext cx="9059827" cy="646331"/>
          </a:xfrm>
          <a:prstGeom prst="rect">
            <a:avLst/>
          </a:prstGeom>
          <a:noFill/>
        </p:spPr>
        <p:txBody>
          <a:bodyPr wrap="square" rtlCol="0">
            <a:spAutoFit/>
          </a:bodyPr>
          <a:lstStyle/>
          <a:p>
            <a:r>
              <a:rPr lang="en-US" b="1" dirty="0"/>
              <a:t>Investing in change management minimizes "RE" costs (revert, revisit, redesign, redo, rework) </a:t>
            </a:r>
            <a:r>
              <a:rPr lang="en-US" b="1" dirty="0" smtClean="0"/>
              <a:t>which can vary from </a:t>
            </a:r>
            <a:r>
              <a:rPr lang="en-US" b="1" dirty="0" smtClean="0">
                <a:solidFill>
                  <a:schemeClr val="accent3"/>
                </a:solidFill>
              </a:rPr>
              <a:t>5-20%</a:t>
            </a:r>
            <a:r>
              <a:rPr lang="en-US" b="1" baseline="30000" dirty="0" smtClean="0">
                <a:solidFill>
                  <a:schemeClr val="accent3"/>
                </a:solidFill>
              </a:rPr>
              <a:t>1</a:t>
            </a:r>
            <a:r>
              <a:rPr lang="en-US" b="1" dirty="0" smtClean="0"/>
              <a:t> </a:t>
            </a:r>
            <a:r>
              <a:rPr lang="en-US" b="1" dirty="0"/>
              <a:t>in some cases. </a:t>
            </a:r>
          </a:p>
        </p:txBody>
      </p:sp>
      <p:sp>
        <p:nvSpPr>
          <p:cNvPr id="17" name="Freeform 16" descr="Check Icon"/>
          <p:cNvSpPr>
            <a:spLocks/>
          </p:cNvSpPr>
          <p:nvPr/>
        </p:nvSpPr>
        <p:spPr bwMode="auto">
          <a:xfrm>
            <a:off x="688590" y="5593805"/>
            <a:ext cx="571500" cy="437222"/>
          </a:xfrm>
          <a:custGeom>
            <a:avLst/>
            <a:gdLst>
              <a:gd name="T0" fmla="*/ 146 w 148"/>
              <a:gd name="T1" fmla="*/ 15 h 113"/>
              <a:gd name="T2" fmla="*/ 133 w 148"/>
              <a:gd name="T3" fmla="*/ 2 h 113"/>
              <a:gd name="T4" fmla="*/ 126 w 148"/>
              <a:gd name="T5" fmla="*/ 0 h 113"/>
              <a:gd name="T6" fmla="*/ 120 w 148"/>
              <a:gd name="T7" fmla="*/ 2 h 113"/>
              <a:gd name="T8" fmla="*/ 57 w 148"/>
              <a:gd name="T9" fmla="*/ 65 h 113"/>
              <a:gd name="T10" fmla="*/ 29 w 148"/>
              <a:gd name="T11" fmla="*/ 37 h 113"/>
              <a:gd name="T12" fmla="*/ 22 w 148"/>
              <a:gd name="T13" fmla="*/ 34 h 113"/>
              <a:gd name="T14" fmla="*/ 16 w 148"/>
              <a:gd name="T15" fmla="*/ 37 h 113"/>
              <a:gd name="T16" fmla="*/ 3 w 148"/>
              <a:gd name="T17" fmla="*/ 50 h 113"/>
              <a:gd name="T18" fmla="*/ 0 w 148"/>
              <a:gd name="T19" fmla="*/ 56 h 113"/>
              <a:gd name="T20" fmla="*/ 3 w 148"/>
              <a:gd name="T21" fmla="*/ 63 h 113"/>
              <a:gd name="T22" fmla="*/ 38 w 148"/>
              <a:gd name="T23" fmla="*/ 97 h 113"/>
              <a:gd name="T24" fmla="*/ 51 w 148"/>
              <a:gd name="T25" fmla="*/ 110 h 113"/>
              <a:gd name="T26" fmla="*/ 57 w 148"/>
              <a:gd name="T27" fmla="*/ 113 h 113"/>
              <a:gd name="T28" fmla="*/ 64 w 148"/>
              <a:gd name="T29" fmla="*/ 110 h 113"/>
              <a:gd name="T30" fmla="*/ 77 w 148"/>
              <a:gd name="T31" fmla="*/ 97 h 113"/>
              <a:gd name="T32" fmla="*/ 146 w 148"/>
              <a:gd name="T33" fmla="*/ 28 h 113"/>
              <a:gd name="T34" fmla="*/ 148 w 148"/>
              <a:gd name="T35" fmla="*/ 22 h 113"/>
              <a:gd name="T36" fmla="*/ 146 w 148"/>
              <a:gd name="T37"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 h="113">
                <a:moveTo>
                  <a:pt x="146" y="15"/>
                </a:moveTo>
                <a:cubicBezTo>
                  <a:pt x="133" y="2"/>
                  <a:pt x="133" y="2"/>
                  <a:pt x="133" y="2"/>
                </a:cubicBezTo>
                <a:cubicBezTo>
                  <a:pt x="131" y="1"/>
                  <a:pt x="129" y="0"/>
                  <a:pt x="126" y="0"/>
                </a:cubicBezTo>
                <a:cubicBezTo>
                  <a:pt x="124" y="0"/>
                  <a:pt x="121" y="1"/>
                  <a:pt x="120" y="2"/>
                </a:cubicBezTo>
                <a:cubicBezTo>
                  <a:pt x="57" y="65"/>
                  <a:pt x="57" y="65"/>
                  <a:pt x="57" y="65"/>
                </a:cubicBezTo>
                <a:cubicBezTo>
                  <a:pt x="29" y="37"/>
                  <a:pt x="29" y="37"/>
                  <a:pt x="29" y="37"/>
                </a:cubicBezTo>
                <a:cubicBezTo>
                  <a:pt x="27" y="35"/>
                  <a:pt x="25" y="34"/>
                  <a:pt x="22" y="34"/>
                </a:cubicBezTo>
                <a:cubicBezTo>
                  <a:pt x="20" y="34"/>
                  <a:pt x="18" y="35"/>
                  <a:pt x="16" y="37"/>
                </a:cubicBezTo>
                <a:cubicBezTo>
                  <a:pt x="3" y="50"/>
                  <a:pt x="3" y="50"/>
                  <a:pt x="3" y="50"/>
                </a:cubicBezTo>
                <a:cubicBezTo>
                  <a:pt x="1" y="52"/>
                  <a:pt x="0" y="54"/>
                  <a:pt x="0" y="56"/>
                </a:cubicBezTo>
                <a:cubicBezTo>
                  <a:pt x="0" y="59"/>
                  <a:pt x="1" y="61"/>
                  <a:pt x="3" y="63"/>
                </a:cubicBezTo>
                <a:cubicBezTo>
                  <a:pt x="38" y="97"/>
                  <a:pt x="38" y="97"/>
                  <a:pt x="38" y="97"/>
                </a:cubicBezTo>
                <a:cubicBezTo>
                  <a:pt x="51" y="110"/>
                  <a:pt x="51" y="110"/>
                  <a:pt x="51" y="110"/>
                </a:cubicBezTo>
                <a:cubicBezTo>
                  <a:pt x="52" y="112"/>
                  <a:pt x="54" y="113"/>
                  <a:pt x="57" y="113"/>
                </a:cubicBezTo>
                <a:cubicBezTo>
                  <a:pt x="60" y="113"/>
                  <a:pt x="62" y="112"/>
                  <a:pt x="64" y="110"/>
                </a:cubicBezTo>
                <a:cubicBezTo>
                  <a:pt x="77" y="97"/>
                  <a:pt x="77" y="97"/>
                  <a:pt x="77" y="97"/>
                </a:cubicBezTo>
                <a:cubicBezTo>
                  <a:pt x="146" y="28"/>
                  <a:pt x="146" y="28"/>
                  <a:pt x="146" y="28"/>
                </a:cubicBezTo>
                <a:cubicBezTo>
                  <a:pt x="147" y="27"/>
                  <a:pt x="148" y="24"/>
                  <a:pt x="148" y="22"/>
                </a:cubicBezTo>
                <a:cubicBezTo>
                  <a:pt x="148" y="19"/>
                  <a:pt x="147" y="17"/>
                  <a:pt x="146" y="15"/>
                </a:cubicBezTo>
                <a:close/>
              </a:path>
            </a:pathLst>
          </a:custGeom>
          <a:solidFill>
            <a:schemeClr val="accent3"/>
          </a:solidFill>
          <a:ln>
            <a:solidFill>
              <a:schemeClr val="accent3"/>
            </a:solid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426935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How to use this document (2/3)</a:t>
            </a:r>
            <a:endParaRPr lang="en-CA" dirty="0"/>
          </a:p>
        </p:txBody>
      </p:sp>
      <p:sp>
        <p:nvSpPr>
          <p:cNvPr id="4" name="Title 4"/>
          <p:cNvSpPr txBox="1">
            <a:spLocks/>
          </p:cNvSpPr>
          <p:nvPr/>
        </p:nvSpPr>
        <p:spPr>
          <a:xfrm rot="19724945">
            <a:off x="1963410" y="2900718"/>
            <a:ext cx="8538801" cy="835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6000" dirty="0" smtClean="0">
                <a:solidFill>
                  <a:schemeClr val="bg1">
                    <a:lumMod val="85000"/>
                  </a:schemeClr>
                </a:solidFill>
              </a:rPr>
              <a:t>ERASE THIS SLIDE</a:t>
            </a:r>
            <a:endParaRPr lang="en-CA" sz="6000" dirty="0">
              <a:solidFill>
                <a:schemeClr val="bg1">
                  <a:lumMod val="85000"/>
                </a:schemeClr>
              </a:solidFill>
            </a:endParaRPr>
          </a:p>
        </p:txBody>
      </p:sp>
      <p:sp>
        <p:nvSpPr>
          <p:cNvPr id="2" name="Rectangle 1"/>
          <p:cNvSpPr/>
          <p:nvPr/>
        </p:nvSpPr>
        <p:spPr>
          <a:xfrm>
            <a:off x="619125" y="1413719"/>
            <a:ext cx="10895979" cy="5047536"/>
          </a:xfrm>
          <a:prstGeom prst="rect">
            <a:avLst/>
          </a:prstGeom>
        </p:spPr>
        <p:txBody>
          <a:bodyPr wrap="square">
            <a:spAutoFit/>
          </a:bodyPr>
          <a:lstStyle/>
          <a:p>
            <a:r>
              <a:rPr lang="en-CA" sz="1400" b="1" u="sng" dirty="0"/>
              <a:t>Slide </a:t>
            </a:r>
            <a:r>
              <a:rPr lang="en-CA" sz="1400" b="1" u="sng" dirty="0" smtClean="0"/>
              <a:t>5:</a:t>
            </a:r>
            <a:r>
              <a:rPr lang="en-CA" sz="1400" b="1" dirty="0" smtClean="0"/>
              <a:t> </a:t>
            </a:r>
            <a:r>
              <a:rPr lang="en-CA" sz="1400" b="1" dirty="0"/>
              <a:t>Objective(s)</a:t>
            </a:r>
            <a:endParaRPr lang="en-CA" sz="1400" dirty="0"/>
          </a:p>
          <a:p>
            <a:pPr lvl="0"/>
            <a:r>
              <a:rPr lang="en-CA" sz="1400" dirty="0"/>
              <a:t>Decide if you have one or more objectives with this presentation and edit the text in red as required</a:t>
            </a:r>
            <a:r>
              <a:rPr lang="en-CA" sz="1400" dirty="0" smtClean="0"/>
              <a:t>.</a:t>
            </a:r>
            <a:endParaRPr lang="en-CA" sz="1400" dirty="0"/>
          </a:p>
          <a:p>
            <a:r>
              <a:rPr lang="en-CA" sz="1400" b="1" u="sng" dirty="0"/>
              <a:t>Slide </a:t>
            </a:r>
            <a:r>
              <a:rPr lang="en-CA" sz="1400" b="1" u="sng" dirty="0" smtClean="0"/>
              <a:t>6:</a:t>
            </a:r>
            <a:r>
              <a:rPr lang="en-CA" sz="1400" b="1" dirty="0" smtClean="0"/>
              <a:t> </a:t>
            </a:r>
            <a:r>
              <a:rPr lang="en-CA" sz="1400" b="1" dirty="0"/>
              <a:t>Context</a:t>
            </a:r>
            <a:endParaRPr lang="en-CA" sz="1400" dirty="0"/>
          </a:p>
          <a:p>
            <a:pPr lvl="0"/>
            <a:r>
              <a:rPr lang="en-CA" sz="1400" dirty="0"/>
              <a:t>If this is </a:t>
            </a:r>
            <a:r>
              <a:rPr lang="en-CA" sz="1400" dirty="0" smtClean="0"/>
              <a:t>the </a:t>
            </a:r>
            <a:r>
              <a:rPr lang="en-CA" sz="1400" dirty="0"/>
              <a:t>first time presenting to this audience, include an introduction to your modernization project (who, what, when, where, </a:t>
            </a:r>
            <a:r>
              <a:rPr lang="en-CA" sz="1400" dirty="0" smtClean="0"/>
              <a:t>why, how</a:t>
            </a:r>
            <a:r>
              <a:rPr lang="en-CA" sz="1400" dirty="0"/>
              <a:t>)</a:t>
            </a:r>
          </a:p>
          <a:p>
            <a:pPr lvl="0"/>
            <a:r>
              <a:rPr lang="en-CA" sz="1400" dirty="0"/>
              <a:t>If they are already familiar with the project, include a recap and </a:t>
            </a:r>
            <a:r>
              <a:rPr lang="en-CA" sz="1400" dirty="0" smtClean="0"/>
              <a:t>also what </a:t>
            </a:r>
            <a:r>
              <a:rPr lang="en-CA" sz="1400" dirty="0"/>
              <a:t>has been completed since the last time you presented to them</a:t>
            </a:r>
            <a:r>
              <a:rPr lang="en-CA" sz="1400" dirty="0" smtClean="0"/>
              <a:t>.</a:t>
            </a:r>
            <a:endParaRPr lang="en-CA" sz="1400" dirty="0"/>
          </a:p>
          <a:p>
            <a:r>
              <a:rPr lang="en-CA" sz="1400" b="1" u="sng" dirty="0"/>
              <a:t>Slide </a:t>
            </a:r>
            <a:r>
              <a:rPr lang="en-CA" sz="1400" b="1" u="sng" dirty="0" smtClean="0"/>
              <a:t>7:</a:t>
            </a:r>
            <a:r>
              <a:rPr lang="en-CA" sz="1400" b="1" dirty="0" smtClean="0"/>
              <a:t> </a:t>
            </a:r>
            <a:r>
              <a:rPr lang="en-CA" sz="1400" b="1" dirty="0"/>
              <a:t>Change management</a:t>
            </a:r>
            <a:endParaRPr lang="en-CA" sz="1400" dirty="0"/>
          </a:p>
          <a:p>
            <a:pPr lvl="0"/>
            <a:r>
              <a:rPr lang="en-CA" sz="1400" dirty="0"/>
              <a:t>Ensure to indicate who was consulted in the development of this presentation. It’s important to show that you are not working in silo and </a:t>
            </a:r>
            <a:r>
              <a:rPr lang="en-CA" sz="1400" dirty="0" smtClean="0"/>
              <a:t>are </a:t>
            </a:r>
            <a:r>
              <a:rPr lang="en-CA" sz="1400" dirty="0"/>
              <a:t>actively collaborating with your counterparts on the PM side. Senior audiences are also familiar with other initiatives such as IM and IT strategies, People strategy, Beyond 2020, etc</a:t>
            </a:r>
            <a:r>
              <a:rPr lang="en-CA" sz="1400" dirty="0" smtClean="0"/>
              <a:t>.; therefore, </a:t>
            </a:r>
            <a:r>
              <a:rPr lang="en-CA" sz="1400" dirty="0"/>
              <a:t>it is always a good idea to show the </a:t>
            </a:r>
            <a:r>
              <a:rPr lang="en-CA" sz="1400" dirty="0" smtClean="0"/>
              <a:t>link(s) to them, as applicable. </a:t>
            </a:r>
          </a:p>
          <a:p>
            <a:r>
              <a:rPr lang="en-CA" sz="1400" b="1" u="sng" dirty="0"/>
              <a:t>Slides </a:t>
            </a:r>
            <a:r>
              <a:rPr lang="en-CA" sz="1400" b="1" u="sng" dirty="0" smtClean="0"/>
              <a:t>12-16:</a:t>
            </a:r>
            <a:r>
              <a:rPr lang="en-CA" sz="1400" dirty="0" smtClean="0"/>
              <a:t> </a:t>
            </a:r>
            <a:r>
              <a:rPr lang="en-CA" sz="1400" b="1" dirty="0"/>
              <a:t>Activities that help create ADKAR in employees </a:t>
            </a:r>
            <a:endParaRPr lang="en-CA" sz="1400" dirty="0"/>
          </a:p>
          <a:p>
            <a:pPr lvl="0"/>
            <a:r>
              <a:rPr lang="en-CA" sz="1400" dirty="0"/>
              <a:t>These slides contain lists of typical activities to help build ADKAR in </a:t>
            </a:r>
            <a:r>
              <a:rPr lang="en-CA" sz="1400" dirty="0" smtClean="0"/>
              <a:t>employees; </a:t>
            </a:r>
            <a:r>
              <a:rPr lang="en-CA" sz="1400" dirty="0"/>
              <a:t>these lists should be modified to reflect your </a:t>
            </a:r>
            <a:r>
              <a:rPr lang="en-CA" sz="1400" b="1" i="1" dirty="0"/>
              <a:t>CM-PM integrated </a:t>
            </a:r>
            <a:r>
              <a:rPr lang="en-CA" sz="1400" b="1" i="1" dirty="0" smtClean="0"/>
              <a:t>plan</a:t>
            </a:r>
            <a:r>
              <a:rPr lang="en-CA" sz="1400" dirty="0" smtClean="0"/>
              <a:t>. However, </a:t>
            </a:r>
            <a:r>
              <a:rPr lang="en-CA" sz="1400" dirty="0"/>
              <a:t>the examples listed are generic enough </a:t>
            </a:r>
            <a:r>
              <a:rPr lang="en-CA" sz="1400" dirty="0" smtClean="0"/>
              <a:t>that they </a:t>
            </a:r>
            <a:r>
              <a:rPr lang="en-CA" sz="1400" dirty="0"/>
              <a:t>can be used as potential activities. If you choose not to </a:t>
            </a:r>
            <a:r>
              <a:rPr lang="en-CA" sz="1400" dirty="0" smtClean="0"/>
              <a:t>customize </a:t>
            </a:r>
            <a:r>
              <a:rPr lang="en-CA" sz="1400" dirty="0"/>
              <a:t>the activity lists, ensure you rename the slides to </a:t>
            </a:r>
            <a:r>
              <a:rPr lang="en-CA" sz="1400" dirty="0" smtClean="0"/>
              <a:t>“</a:t>
            </a:r>
            <a:r>
              <a:rPr lang="en-CA" sz="1400" b="1" dirty="0" smtClean="0"/>
              <a:t>Potential </a:t>
            </a:r>
            <a:r>
              <a:rPr lang="en-CA" sz="1400" b="1" dirty="0"/>
              <a:t>activities </a:t>
            </a:r>
            <a:r>
              <a:rPr lang="en-CA" sz="1400" b="1" dirty="0" smtClean="0"/>
              <a:t>to </a:t>
            </a:r>
            <a:r>
              <a:rPr lang="en-CA" sz="1400" b="1" dirty="0"/>
              <a:t>help create ADKAR in </a:t>
            </a:r>
            <a:r>
              <a:rPr lang="en-CA" sz="1400" b="1" dirty="0" smtClean="0"/>
              <a:t>employees</a:t>
            </a:r>
            <a:r>
              <a:rPr lang="en-CA" sz="1400" dirty="0" smtClean="0"/>
              <a:t>”. To find out more about ADKAR, you can visit the ‘Start here’ section of the </a:t>
            </a:r>
            <a:r>
              <a:rPr lang="en-CA" sz="1400" dirty="0" smtClean="0">
                <a:hlinkClick r:id="rId2"/>
              </a:rPr>
              <a:t>CM Playbook</a:t>
            </a:r>
            <a:r>
              <a:rPr lang="en-CA" sz="1400" dirty="0" smtClean="0"/>
              <a:t>.</a:t>
            </a:r>
            <a:endParaRPr lang="en-CA" sz="1400" dirty="0"/>
          </a:p>
          <a:p>
            <a:r>
              <a:rPr lang="en-CA" sz="1400" b="1" u="sng" dirty="0"/>
              <a:t>Slide </a:t>
            </a:r>
            <a:r>
              <a:rPr lang="en-CA" sz="1400" b="1" u="sng" dirty="0" smtClean="0"/>
              <a:t>17:</a:t>
            </a:r>
            <a:r>
              <a:rPr lang="en-CA" sz="1400" dirty="0" smtClean="0"/>
              <a:t> </a:t>
            </a:r>
            <a:r>
              <a:rPr lang="en-CA" sz="1400" b="1" dirty="0"/>
              <a:t>High level timeline of CM activities</a:t>
            </a:r>
          </a:p>
          <a:p>
            <a:pPr lvl="0"/>
            <a:r>
              <a:rPr lang="en-CA" sz="1400" dirty="0" smtClean="0"/>
              <a:t>This </a:t>
            </a:r>
            <a:r>
              <a:rPr lang="en-CA" sz="1400" dirty="0"/>
              <a:t>slide contains a generic timeline for a workplace modernization project. Again, this timeline should be modified to reflect your </a:t>
            </a:r>
            <a:r>
              <a:rPr lang="en-CA" sz="1400" b="1" i="1" dirty="0"/>
              <a:t>CM-PM integrated </a:t>
            </a:r>
            <a:r>
              <a:rPr lang="en-CA" sz="1400" b="1" i="1" dirty="0" smtClean="0"/>
              <a:t>plan</a:t>
            </a:r>
            <a:r>
              <a:rPr lang="en-CA" sz="1400" dirty="0"/>
              <a:t>;</a:t>
            </a:r>
            <a:r>
              <a:rPr lang="en-CA" sz="1400" dirty="0" smtClean="0"/>
              <a:t> however, </a:t>
            </a:r>
            <a:r>
              <a:rPr lang="en-CA" sz="1400" dirty="0"/>
              <a:t>it is generic enough that </a:t>
            </a:r>
            <a:r>
              <a:rPr lang="en-CA" sz="1400" dirty="0" smtClean="0"/>
              <a:t>it </a:t>
            </a:r>
            <a:r>
              <a:rPr lang="en-CA" sz="1400" dirty="0"/>
              <a:t>can be used as a potential timeline. If you choose not to </a:t>
            </a:r>
            <a:r>
              <a:rPr lang="en-CA" sz="1400" dirty="0" smtClean="0"/>
              <a:t>customize </a:t>
            </a:r>
            <a:r>
              <a:rPr lang="en-CA" sz="1400" dirty="0"/>
              <a:t>the timeline, at a minimum you should review the years and major milestones </a:t>
            </a:r>
            <a:r>
              <a:rPr lang="en-CA" sz="1400" dirty="0" smtClean="0"/>
              <a:t>(grey bar </a:t>
            </a:r>
            <a:r>
              <a:rPr lang="en-CA" sz="1400" dirty="0"/>
              <a:t>at the top) to align with your project (see slide </a:t>
            </a:r>
            <a:r>
              <a:rPr lang="en-CA" sz="1400" dirty="0" smtClean="0"/>
              <a:t>18 or alternate timelines). </a:t>
            </a:r>
            <a:r>
              <a:rPr lang="en-CA" sz="1400" dirty="0"/>
              <a:t>Also, if using the generic timeline, ensure you rename this slide to </a:t>
            </a:r>
            <a:r>
              <a:rPr lang="en-CA" sz="1400" dirty="0" smtClean="0"/>
              <a:t>“</a:t>
            </a:r>
            <a:r>
              <a:rPr lang="en-CA" sz="1400" b="1" dirty="0" smtClean="0"/>
              <a:t>Potential </a:t>
            </a:r>
            <a:r>
              <a:rPr lang="en-CA" sz="1400" b="1" dirty="0"/>
              <a:t>High level timeline of CM </a:t>
            </a:r>
            <a:r>
              <a:rPr lang="en-CA" sz="1400" b="1" dirty="0" smtClean="0"/>
              <a:t>activities</a:t>
            </a:r>
            <a:r>
              <a:rPr lang="en-CA" sz="1400" dirty="0" smtClean="0"/>
              <a:t>”. </a:t>
            </a:r>
            <a:endParaRPr lang="en-CA" sz="1400" dirty="0"/>
          </a:p>
          <a:p>
            <a:r>
              <a:rPr lang="en-CA" sz="1400" b="1" u="sng" dirty="0"/>
              <a:t>Slide </a:t>
            </a:r>
            <a:r>
              <a:rPr lang="en-CA" sz="1400" b="1" u="sng" dirty="0" smtClean="0"/>
              <a:t>18:</a:t>
            </a:r>
            <a:r>
              <a:rPr lang="en-CA" sz="1400" dirty="0" smtClean="0"/>
              <a:t> </a:t>
            </a:r>
            <a:r>
              <a:rPr lang="en-CA" sz="1400" b="1" dirty="0"/>
              <a:t>Alternate timelines </a:t>
            </a:r>
            <a:endParaRPr lang="en-CA" sz="1400" dirty="0"/>
          </a:p>
          <a:p>
            <a:pPr lvl="0"/>
            <a:r>
              <a:rPr lang="en-CA" sz="1400" dirty="0"/>
              <a:t>We created alternate graphs you can use for the timeline on </a:t>
            </a:r>
            <a:r>
              <a:rPr lang="en-CA" sz="1400" dirty="0" smtClean="0"/>
              <a:t>slide 17. Choose and/or alter the appropriate timeline for your project. You can also create your own.</a:t>
            </a:r>
            <a:endParaRPr lang="en-CA" sz="1400" dirty="0"/>
          </a:p>
          <a:p>
            <a:pPr lvl="0"/>
            <a:endParaRPr lang="en-CA" sz="1400" dirty="0"/>
          </a:p>
        </p:txBody>
      </p:sp>
    </p:spTree>
    <p:extLst>
      <p:ext uri="{BB962C8B-B14F-4D97-AF65-F5344CB8AC3E}">
        <p14:creationId xmlns:p14="http://schemas.microsoft.com/office/powerpoint/2010/main" val="88887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How to use this document (3/3)</a:t>
            </a:r>
            <a:endParaRPr lang="en-CA" dirty="0"/>
          </a:p>
        </p:txBody>
      </p:sp>
      <p:sp>
        <p:nvSpPr>
          <p:cNvPr id="4" name="Title 4"/>
          <p:cNvSpPr txBox="1">
            <a:spLocks/>
          </p:cNvSpPr>
          <p:nvPr/>
        </p:nvSpPr>
        <p:spPr>
          <a:xfrm rot="19724945">
            <a:off x="2372984" y="2900717"/>
            <a:ext cx="8538801" cy="835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6000" dirty="0" smtClean="0">
                <a:solidFill>
                  <a:schemeClr val="bg1">
                    <a:lumMod val="85000"/>
                  </a:schemeClr>
                </a:solidFill>
              </a:rPr>
              <a:t>ERASE THIS SLIDE</a:t>
            </a:r>
            <a:endParaRPr lang="en-CA" sz="6000" dirty="0">
              <a:solidFill>
                <a:schemeClr val="bg1">
                  <a:lumMod val="85000"/>
                </a:schemeClr>
              </a:solidFill>
            </a:endParaRPr>
          </a:p>
        </p:txBody>
      </p:sp>
      <p:sp>
        <p:nvSpPr>
          <p:cNvPr id="2" name="Rectangle 1"/>
          <p:cNvSpPr/>
          <p:nvPr/>
        </p:nvSpPr>
        <p:spPr>
          <a:xfrm>
            <a:off x="619125" y="1413719"/>
            <a:ext cx="10895979" cy="3108543"/>
          </a:xfrm>
          <a:prstGeom prst="rect">
            <a:avLst/>
          </a:prstGeom>
        </p:spPr>
        <p:txBody>
          <a:bodyPr wrap="square">
            <a:spAutoFit/>
          </a:bodyPr>
          <a:lstStyle/>
          <a:p>
            <a:r>
              <a:rPr lang="en-CA" sz="1400" b="1" u="sng" dirty="0" smtClean="0"/>
              <a:t>Slide 19:</a:t>
            </a:r>
            <a:r>
              <a:rPr lang="en-CA" sz="1400" dirty="0" smtClean="0"/>
              <a:t> </a:t>
            </a:r>
            <a:r>
              <a:rPr lang="en-CA" sz="1400" b="1" dirty="0" smtClean="0"/>
              <a:t>Resource plan</a:t>
            </a:r>
            <a:endParaRPr lang="en-CA" sz="1400" dirty="0" smtClean="0"/>
          </a:p>
          <a:p>
            <a:r>
              <a:rPr lang="en-CA" sz="1400" dirty="0" smtClean="0"/>
              <a:t>This slide is optional and can be removed if not required.</a:t>
            </a:r>
          </a:p>
          <a:p>
            <a:r>
              <a:rPr lang="en-CA" sz="1400" dirty="0" smtClean="0"/>
              <a:t>You can refer to the </a:t>
            </a:r>
            <a:r>
              <a:rPr lang="en-CA" sz="1400" b="1" dirty="0" smtClean="0">
                <a:hlinkClick r:id="rId3"/>
              </a:rPr>
              <a:t>CM Playbook </a:t>
            </a:r>
            <a:r>
              <a:rPr lang="en-CA" sz="1400" dirty="0"/>
              <a:t> </a:t>
            </a:r>
            <a:r>
              <a:rPr lang="en-CA" sz="1400" dirty="0" smtClean="0"/>
              <a:t>in </a:t>
            </a:r>
            <a:r>
              <a:rPr lang="en-CA" sz="1400" i="1" dirty="0" smtClean="0"/>
              <a:t>Strategize -&gt; Determine the change management team</a:t>
            </a:r>
            <a:r>
              <a:rPr lang="en-CA" sz="1400" dirty="0" smtClean="0"/>
              <a:t>:</a:t>
            </a:r>
          </a:p>
          <a:p>
            <a:pPr marL="285750" indent="-285750">
              <a:buFontTx/>
              <a:buChar char="-"/>
            </a:pPr>
            <a:r>
              <a:rPr lang="en-CA" sz="1400" dirty="0" smtClean="0"/>
              <a:t>How to find CM resources</a:t>
            </a:r>
          </a:p>
          <a:p>
            <a:pPr marL="285750" indent="-285750">
              <a:buFontTx/>
              <a:buChar char="-"/>
            </a:pPr>
            <a:r>
              <a:rPr lang="en-CA" sz="1400" b="1" u="sng" dirty="0" smtClean="0">
                <a:hlinkClick r:id="rId4"/>
              </a:rPr>
              <a:t>Change </a:t>
            </a:r>
            <a:r>
              <a:rPr lang="en-CA" sz="1400" b="1" u="sng" dirty="0">
                <a:hlinkClick r:id="rId4"/>
              </a:rPr>
              <a:t>management team 3Rs template</a:t>
            </a:r>
            <a:endParaRPr lang="fr-CA" sz="1400" dirty="0">
              <a:solidFill>
                <a:srgbClr val="FF0000"/>
              </a:solidFill>
            </a:endParaRPr>
          </a:p>
          <a:p>
            <a:pPr marL="285750" indent="-285750">
              <a:buFontTx/>
              <a:buChar char="-"/>
            </a:pPr>
            <a:r>
              <a:rPr lang="en-CA" sz="1400" b="1" u="sng" dirty="0">
                <a:hlinkClick r:id="rId5"/>
              </a:rPr>
              <a:t>Roles, functions and key activities of a change manager </a:t>
            </a:r>
            <a:r>
              <a:rPr lang="en-CA" sz="1400" b="1" u="sng" dirty="0" smtClean="0">
                <a:hlinkClick r:id="rId5"/>
              </a:rPr>
              <a:t>guide</a:t>
            </a:r>
            <a:endParaRPr lang="fr-CA" sz="1400" i="1" dirty="0">
              <a:solidFill>
                <a:srgbClr val="FF0000"/>
              </a:solidFill>
            </a:endParaRPr>
          </a:p>
          <a:p>
            <a:r>
              <a:rPr lang="en-CA" sz="1400" b="1" u="sng" dirty="0" smtClean="0"/>
              <a:t>Slide 20:</a:t>
            </a:r>
            <a:r>
              <a:rPr lang="en-CA" sz="1400" b="1" dirty="0" smtClean="0"/>
              <a:t> </a:t>
            </a:r>
            <a:r>
              <a:rPr lang="en-CA" sz="1400" b="1" dirty="0"/>
              <a:t>Next steps </a:t>
            </a:r>
            <a:endParaRPr lang="en-CA" sz="1400" dirty="0"/>
          </a:p>
          <a:p>
            <a:pPr lvl="0"/>
            <a:r>
              <a:rPr lang="en-CA" sz="1400" dirty="0" smtClean="0"/>
              <a:t>This </a:t>
            </a:r>
            <a:r>
              <a:rPr lang="en-CA" sz="1400" dirty="0"/>
              <a:t>slide will need to be modified based on where you are in your project. A likely next step is seeking endorsement for your CM strategy. To that effect, we have </a:t>
            </a:r>
            <a:r>
              <a:rPr lang="en-CA" sz="1400" dirty="0" smtClean="0"/>
              <a:t>created </a:t>
            </a:r>
            <a:r>
              <a:rPr lang="en-CA" sz="1400" dirty="0"/>
              <a:t>a PowerPoint presentation template that you can use to present your strategy once it’s been developed. The templates can be found in our </a:t>
            </a:r>
            <a:r>
              <a:rPr lang="en-CA" sz="1400" b="1" dirty="0">
                <a:hlinkClick r:id="rId3"/>
              </a:rPr>
              <a:t>CM Playbook </a:t>
            </a:r>
            <a:r>
              <a:rPr lang="en-CA" sz="1400" dirty="0" smtClean="0"/>
              <a:t>in </a:t>
            </a:r>
            <a:r>
              <a:rPr lang="en-CA" sz="1400" i="1" dirty="0" smtClean="0"/>
              <a:t>Strategize </a:t>
            </a:r>
            <a:r>
              <a:rPr lang="en-CA" sz="1400" i="1" dirty="0"/>
              <a:t>-&gt;</a:t>
            </a:r>
            <a:r>
              <a:rPr lang="en-CA" sz="1400" i="1" dirty="0" smtClean="0"/>
              <a:t> </a:t>
            </a:r>
            <a:r>
              <a:rPr lang="en-CA" sz="1400" i="1" dirty="0"/>
              <a:t>Draft the change management strategy</a:t>
            </a:r>
          </a:p>
          <a:p>
            <a:r>
              <a:rPr lang="en-CA" sz="1400" b="1" u="sng" dirty="0" smtClean="0"/>
              <a:t>Slide 27:</a:t>
            </a:r>
            <a:r>
              <a:rPr lang="en-CA" sz="1400" b="1" dirty="0" smtClean="0"/>
              <a:t> </a:t>
            </a:r>
            <a:r>
              <a:rPr lang="en-CA" sz="1400" b="1" dirty="0"/>
              <a:t>Change management investment</a:t>
            </a:r>
            <a:endParaRPr lang="en-CA" sz="1400" dirty="0"/>
          </a:p>
          <a:p>
            <a:pPr lvl="0"/>
            <a:r>
              <a:rPr lang="en-CA" sz="1400" dirty="0" smtClean="0"/>
              <a:t>If </a:t>
            </a:r>
            <a:r>
              <a:rPr lang="en-CA" sz="1400" dirty="0"/>
              <a:t>you choose to use this slide, ensure to modify all the text in red, as </a:t>
            </a:r>
            <a:r>
              <a:rPr lang="en-CA" sz="1400" dirty="0" smtClean="0"/>
              <a:t>required. </a:t>
            </a:r>
            <a:r>
              <a:rPr lang="en-CA" sz="1400" dirty="0"/>
              <a:t>Depending on your situation, you may find that this calculation may not be as favorable as the example shown; we find this can be the case with smaller projects</a:t>
            </a:r>
            <a:r>
              <a:rPr lang="en-CA" sz="1400" dirty="0" smtClean="0"/>
              <a:t>. You can still use the slide, but may need to modify the speaking points. Here is an example that you can use when filling out your table:</a:t>
            </a:r>
            <a:endParaRPr lang="en-CA" sz="1400" dirty="0"/>
          </a:p>
        </p:txBody>
      </p:sp>
      <p:graphicFrame>
        <p:nvGraphicFramePr>
          <p:cNvPr id="7" name="Table 6" descr="Exemple of change management investment">
            <a:extLst>
              <a:ext uri="{FF2B5EF4-FFF2-40B4-BE49-F238E27FC236}">
                <a16:creationId xmlns:a16="http://schemas.microsoft.com/office/drawing/2014/main" xmlns="" id="{BFD6CA1D-4433-4F9E-BEFA-061AEB5D3B3B}"/>
              </a:ext>
            </a:extLst>
          </p:cNvPr>
          <p:cNvGraphicFramePr>
            <a:graphicFrameLocks noGrp="1"/>
          </p:cNvGraphicFramePr>
          <p:nvPr>
            <p:extLst>
              <p:ext uri="{D42A27DB-BD31-4B8C-83A1-F6EECF244321}">
                <p14:modId xmlns:p14="http://schemas.microsoft.com/office/powerpoint/2010/main" val="458480737"/>
              </p:ext>
            </p:extLst>
          </p:nvPr>
        </p:nvGraphicFramePr>
        <p:xfrm>
          <a:off x="669643" y="5188465"/>
          <a:ext cx="5093848" cy="1127760"/>
        </p:xfrm>
        <a:graphic>
          <a:graphicData uri="http://schemas.openxmlformats.org/drawingml/2006/table">
            <a:tbl>
              <a:tblPr firstRow="1" bandRow="1">
                <a:tableStyleId>{5C22544A-7EE6-4342-B048-85BDC9FD1C3A}</a:tableStyleId>
              </a:tblPr>
              <a:tblGrid>
                <a:gridCol w="2830939">
                  <a:extLst>
                    <a:ext uri="{9D8B030D-6E8A-4147-A177-3AD203B41FA5}">
                      <a16:colId xmlns:a16="http://schemas.microsoft.com/office/drawing/2014/main" xmlns="" val="3169901119"/>
                    </a:ext>
                  </a:extLst>
                </a:gridCol>
                <a:gridCol w="1117600">
                  <a:extLst>
                    <a:ext uri="{9D8B030D-6E8A-4147-A177-3AD203B41FA5}">
                      <a16:colId xmlns:a16="http://schemas.microsoft.com/office/drawing/2014/main" xmlns="" val="2732400660"/>
                    </a:ext>
                  </a:extLst>
                </a:gridCol>
                <a:gridCol w="1145309"/>
              </a:tblGrid>
              <a:tr h="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lang="en-US" sz="1000" b="1" dirty="0">
                        <a:solidFill>
                          <a:schemeClr val="tx2"/>
                        </a:solidFill>
                        <a:latin typeface="+mn-lt"/>
                        <a:ea typeface="ＭＳ Ｐゴシック" pitchFamily="34" charset="-128"/>
                      </a:endParaRPr>
                    </a:p>
                  </a:txBody>
                  <a:tcPr/>
                </a:tc>
                <a:tc>
                  <a:txBody>
                    <a:bodyPr/>
                    <a:lstStyle/>
                    <a:p>
                      <a:pPr algn="r"/>
                      <a:r>
                        <a:rPr lang="en-US" sz="1000" b="1" dirty="0" smtClean="0">
                          <a:solidFill>
                            <a:schemeClr val="tx2"/>
                          </a:solidFill>
                        </a:rPr>
                        <a:t>Example</a:t>
                      </a:r>
                      <a:r>
                        <a:rPr lang="en-US" sz="1000" b="1" baseline="0" dirty="0" smtClean="0">
                          <a:solidFill>
                            <a:schemeClr val="tx2"/>
                          </a:solidFill>
                        </a:rPr>
                        <a:t> A (</a:t>
                      </a:r>
                      <a:r>
                        <a:rPr lang="en-US" sz="1000" b="1" dirty="0" smtClean="0">
                          <a:solidFill>
                            <a:schemeClr val="tx2"/>
                          </a:solidFill>
                        </a:rPr>
                        <a:t>3%)</a:t>
                      </a:r>
                      <a:endParaRPr lang="en-US" sz="1000" b="1" dirty="0">
                        <a:solidFill>
                          <a:schemeClr val="tx2"/>
                        </a:solidFill>
                        <a:latin typeface="+mn-lt"/>
                      </a:endParaRPr>
                    </a:p>
                  </a:txBody>
                  <a:tcPr/>
                </a:tc>
                <a:tc>
                  <a:txBody>
                    <a:bodyPr/>
                    <a:lstStyle/>
                    <a:p>
                      <a:pPr algn="r"/>
                      <a:r>
                        <a:rPr lang="en-US" sz="1000" b="1" dirty="0" smtClean="0">
                          <a:solidFill>
                            <a:schemeClr val="tx2"/>
                          </a:solidFill>
                        </a:rPr>
                        <a:t>Example</a:t>
                      </a:r>
                      <a:r>
                        <a:rPr lang="en-US" sz="1000" b="1" baseline="0" dirty="0" smtClean="0">
                          <a:solidFill>
                            <a:schemeClr val="tx2"/>
                          </a:solidFill>
                        </a:rPr>
                        <a:t> B (5</a:t>
                      </a:r>
                      <a:r>
                        <a:rPr lang="en-US" sz="1000" b="1" dirty="0" smtClean="0">
                          <a:solidFill>
                            <a:schemeClr val="tx2"/>
                          </a:solidFill>
                        </a:rPr>
                        <a:t>%)</a:t>
                      </a:r>
                      <a:endParaRPr lang="en-US" sz="1000" b="1" dirty="0">
                        <a:solidFill>
                          <a:schemeClr val="tx2"/>
                        </a:solidFill>
                        <a:latin typeface="+mn-lt"/>
                      </a:endParaRPr>
                    </a:p>
                  </a:txBody>
                  <a:tcPr/>
                </a:tc>
              </a:tr>
              <a:tr h="12586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000" kern="1200" dirty="0" smtClean="0">
                          <a:solidFill>
                            <a:schemeClr val="tx2"/>
                          </a:solidFill>
                        </a:rPr>
                        <a:t>Change management service costs</a:t>
                      </a:r>
                      <a:r>
                        <a:rPr lang="en-US" sz="1000" kern="1200" baseline="0" dirty="0" smtClean="0">
                          <a:solidFill>
                            <a:schemeClr val="tx2"/>
                          </a:solidFill>
                        </a:rPr>
                        <a:t>                             </a:t>
                      </a:r>
                      <a:r>
                        <a:rPr lang="en-US" sz="1000" kern="1200" dirty="0" smtClean="0">
                          <a:solidFill>
                            <a:schemeClr val="tx2"/>
                          </a:solidFill>
                        </a:rPr>
                        <a:t>(% of overall project</a:t>
                      </a:r>
                      <a:r>
                        <a:rPr lang="en-US" sz="1000" kern="1200" baseline="0" dirty="0" smtClean="0">
                          <a:solidFill>
                            <a:schemeClr val="tx2"/>
                          </a:solidFill>
                        </a:rPr>
                        <a:t> budget)</a:t>
                      </a:r>
                      <a:endParaRPr lang="en-US" sz="1000" kern="1200" dirty="0">
                        <a:solidFill>
                          <a:schemeClr val="tx2"/>
                        </a:solidFill>
                        <a:latin typeface="+mn-lt"/>
                        <a:ea typeface="ＭＳ Ｐゴシック" pitchFamily="34" charset="-128"/>
                        <a:cs typeface="+mn-cs"/>
                      </a:endParaRPr>
                    </a:p>
                  </a:txBody>
                  <a:tcPr/>
                </a:tc>
                <a:tc>
                  <a:txBody>
                    <a:bodyPr/>
                    <a:lstStyle/>
                    <a:p>
                      <a:pPr algn="r"/>
                      <a:r>
                        <a:rPr lang="en-US" sz="1000" dirty="0" smtClean="0">
                          <a:solidFill>
                            <a:schemeClr val="tx2"/>
                          </a:solidFill>
                        </a:rPr>
                        <a:t>$450 000.00</a:t>
                      </a:r>
                      <a:endParaRPr lang="en-US" sz="1000" dirty="0">
                        <a:solidFill>
                          <a:schemeClr val="tx2"/>
                        </a:solidFill>
                        <a:latin typeface="+mn-lt"/>
                      </a:endParaRPr>
                    </a:p>
                  </a:txBody>
                  <a:tcPr/>
                </a:tc>
                <a:tc>
                  <a:txBody>
                    <a:bodyPr/>
                    <a:lstStyle/>
                    <a:p>
                      <a:pPr algn="r"/>
                      <a:r>
                        <a:rPr lang="en-US" sz="1000" dirty="0" smtClean="0">
                          <a:solidFill>
                            <a:schemeClr val="tx2"/>
                          </a:solidFill>
                        </a:rPr>
                        <a:t>$750 000.00</a:t>
                      </a:r>
                      <a:endParaRPr lang="en-US" sz="1000" dirty="0">
                        <a:solidFill>
                          <a:schemeClr val="tx2"/>
                        </a:solidFill>
                        <a:latin typeface="+mn-lt"/>
                      </a:endParaRPr>
                    </a:p>
                  </a:txBody>
                  <a:tcPr/>
                </a:tc>
                <a:extLst>
                  <a:ext uri="{0D108BD9-81ED-4DB2-BD59-A6C34878D82A}">
                    <a16:rowId xmlns:a16="http://schemas.microsoft.com/office/drawing/2014/main" xmlns="" val="1208239990"/>
                  </a:ext>
                </a:extLst>
              </a:tr>
              <a:tr h="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000" kern="1200" dirty="0">
                          <a:solidFill>
                            <a:schemeClr val="tx2"/>
                          </a:solidFill>
                        </a:rPr>
                        <a:t>Cost per </a:t>
                      </a:r>
                      <a:r>
                        <a:rPr lang="en-US" sz="1000" kern="1200" dirty="0" smtClean="0">
                          <a:solidFill>
                            <a:schemeClr val="tx2"/>
                          </a:solidFill>
                        </a:rPr>
                        <a:t>employee (based on 1,800 FTE</a:t>
                      </a:r>
                      <a:r>
                        <a:rPr lang="en-US" sz="1000" kern="1200" dirty="0">
                          <a:solidFill>
                            <a:schemeClr val="tx2"/>
                          </a:solidFill>
                        </a:rPr>
                        <a:t>)</a:t>
                      </a:r>
                      <a:endParaRPr lang="en-US" sz="1000" kern="1200" dirty="0">
                        <a:solidFill>
                          <a:schemeClr val="tx2"/>
                        </a:solidFill>
                        <a:latin typeface="+mn-lt"/>
                        <a:ea typeface="ＭＳ Ｐゴシック" pitchFamily="34" charset="-128"/>
                        <a:cs typeface="+mn-cs"/>
                      </a:endParaRPr>
                    </a:p>
                  </a:txBody>
                  <a:tcPr/>
                </a:tc>
                <a:tc>
                  <a:txBody>
                    <a:bodyPr/>
                    <a:lstStyle/>
                    <a:p>
                      <a:pPr algn="r"/>
                      <a:r>
                        <a:rPr lang="en-US" sz="1000" dirty="0" smtClean="0">
                          <a:solidFill>
                            <a:schemeClr val="tx2"/>
                          </a:solidFill>
                        </a:rPr>
                        <a:t>$250.00</a:t>
                      </a:r>
                      <a:endParaRPr lang="en-US" sz="1000" dirty="0">
                        <a:solidFill>
                          <a:schemeClr val="tx2"/>
                        </a:solidFill>
                        <a:latin typeface="+mn-lt"/>
                      </a:endParaRPr>
                    </a:p>
                  </a:txBody>
                  <a:tcPr/>
                </a:tc>
                <a:tc>
                  <a:txBody>
                    <a:bodyPr/>
                    <a:lstStyle/>
                    <a:p>
                      <a:pPr algn="r"/>
                      <a:r>
                        <a:rPr lang="en-US" sz="1000" b="0" dirty="0" smtClean="0">
                          <a:solidFill>
                            <a:schemeClr val="tx2"/>
                          </a:solidFill>
                        </a:rPr>
                        <a:t>$416.67</a:t>
                      </a:r>
                      <a:endParaRPr lang="en-US" sz="1000" b="0" dirty="0">
                        <a:solidFill>
                          <a:schemeClr val="tx2"/>
                        </a:solidFill>
                        <a:latin typeface="+mn-lt"/>
                      </a:endParaRPr>
                    </a:p>
                  </a:txBody>
                  <a:tcPr/>
                </a:tc>
                <a:extLst>
                  <a:ext uri="{0D108BD9-81ED-4DB2-BD59-A6C34878D82A}">
                    <a16:rowId xmlns:a16="http://schemas.microsoft.com/office/drawing/2014/main" xmlns="" val="800744329"/>
                  </a:ext>
                </a:extLst>
              </a:tr>
              <a:tr h="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2"/>
                          </a:solidFill>
                          <a:latin typeface="+mn-lt"/>
                          <a:ea typeface="ＭＳ Ｐゴシック" pitchFamily="34" charset="-128"/>
                          <a:cs typeface="+mn-cs"/>
                        </a:rPr>
                        <a:t>Cost</a:t>
                      </a:r>
                      <a:r>
                        <a:rPr lang="en-US" sz="1000" b="0" kern="1200" baseline="0" dirty="0" smtClean="0">
                          <a:solidFill>
                            <a:schemeClr val="tx2"/>
                          </a:solidFill>
                          <a:latin typeface="+mn-lt"/>
                          <a:ea typeface="ＭＳ Ｐゴシック" pitchFamily="34" charset="-128"/>
                          <a:cs typeface="+mn-cs"/>
                        </a:rPr>
                        <a:t> per employee per year (</a:t>
                      </a:r>
                      <a:r>
                        <a:rPr lang="en-US" sz="1000" b="0" dirty="0" smtClean="0">
                          <a:solidFill>
                            <a:schemeClr val="tx2"/>
                          </a:solidFill>
                          <a:cs typeface="Arial" panose="020B0604020202020204" pitchFamily="34" charset="0"/>
                        </a:rPr>
                        <a:t>~3 years)</a:t>
                      </a:r>
                      <a:endParaRPr lang="en-US" sz="1000" b="0" kern="1200" dirty="0">
                        <a:solidFill>
                          <a:schemeClr val="tx2"/>
                        </a:solidFill>
                        <a:latin typeface="+mn-lt"/>
                        <a:ea typeface="ＭＳ Ｐゴシック" pitchFamily="34" charset="-128"/>
                        <a:cs typeface="+mn-cs"/>
                      </a:endParaRPr>
                    </a:p>
                  </a:txBody>
                  <a:tcPr/>
                </a:tc>
                <a:tc>
                  <a:txBody>
                    <a:bodyPr/>
                    <a:lstStyle/>
                    <a:p>
                      <a:pPr algn="r"/>
                      <a:r>
                        <a:rPr lang="en-US" sz="1000" b="1" dirty="0" smtClean="0">
                          <a:solidFill>
                            <a:schemeClr val="tx2"/>
                          </a:solidFill>
                        </a:rPr>
                        <a:t>$83.33</a:t>
                      </a:r>
                      <a:endParaRPr lang="en-US" sz="1000" b="1" dirty="0">
                        <a:solidFill>
                          <a:schemeClr val="tx2"/>
                        </a:solidFill>
                        <a:latin typeface="+mn-lt"/>
                      </a:endParaRPr>
                    </a:p>
                  </a:txBody>
                  <a:tcPr/>
                </a:tc>
                <a:tc>
                  <a:txBody>
                    <a:bodyPr/>
                    <a:lstStyle/>
                    <a:p>
                      <a:pPr algn="r"/>
                      <a:r>
                        <a:rPr lang="en-US" sz="1000" b="1" dirty="0" smtClean="0">
                          <a:solidFill>
                            <a:schemeClr val="tx2"/>
                          </a:solidFill>
                        </a:rPr>
                        <a:t>$138.89</a:t>
                      </a:r>
                      <a:endParaRPr lang="en-US" sz="1000" b="1" dirty="0">
                        <a:solidFill>
                          <a:schemeClr val="tx2"/>
                        </a:solidFill>
                        <a:latin typeface="+mn-lt"/>
                      </a:endParaRPr>
                    </a:p>
                  </a:txBody>
                  <a:tcPr/>
                </a:tc>
              </a:tr>
            </a:tbl>
          </a:graphicData>
        </a:graphic>
      </p:graphicFrame>
      <p:graphicFrame>
        <p:nvGraphicFramePr>
          <p:cNvPr id="8" name="Table 7" descr="Example of project"/>
          <p:cNvGraphicFramePr>
            <a:graphicFrameLocks noGrp="1"/>
          </p:cNvGraphicFramePr>
          <p:nvPr>
            <p:extLst>
              <p:ext uri="{D42A27DB-BD31-4B8C-83A1-F6EECF244321}">
                <p14:modId xmlns:p14="http://schemas.microsoft.com/office/powerpoint/2010/main" val="3606044644"/>
              </p:ext>
            </p:extLst>
          </p:nvPr>
        </p:nvGraphicFramePr>
        <p:xfrm>
          <a:off x="669644" y="4550093"/>
          <a:ext cx="5093848" cy="502920"/>
        </p:xfrm>
        <a:graphic>
          <a:graphicData uri="http://schemas.openxmlformats.org/drawingml/2006/table">
            <a:tbl>
              <a:tblPr firstRow="1" bandRow="1">
                <a:tableStyleId>{5C22544A-7EE6-4342-B048-85BDC9FD1C3A}</a:tableStyleId>
              </a:tblPr>
              <a:tblGrid>
                <a:gridCol w="2695226"/>
                <a:gridCol w="2398622"/>
              </a:tblGrid>
              <a:tr h="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2"/>
                          </a:solidFill>
                          <a:latin typeface="+mn-lt"/>
                          <a:ea typeface="+mn-ea"/>
                          <a:cs typeface="+mn-cs"/>
                        </a:rPr>
                        <a:t>Example project</a:t>
                      </a:r>
                      <a:endParaRPr lang="en-US" sz="1000" b="1" kern="1200" dirty="0">
                        <a:solidFill>
                          <a:schemeClr val="tx2"/>
                        </a:solidFill>
                        <a:latin typeface="+mn-lt"/>
                        <a:ea typeface="+mn-ea"/>
                        <a:cs typeface="+mn-cs"/>
                      </a:endParaRPr>
                    </a:p>
                  </a:txBody>
                  <a:tcPr/>
                </a:tc>
                <a:tc>
                  <a:txBody>
                    <a:bodyPr/>
                    <a:lstStyle/>
                    <a:p>
                      <a:pPr algn="r"/>
                      <a:endParaRPr lang="en-US" sz="1100" dirty="0">
                        <a:solidFill>
                          <a:srgbClr val="FF0000"/>
                        </a:solidFill>
                        <a:latin typeface="+mn-lt"/>
                      </a:endParaRPr>
                    </a:p>
                  </a:txBody>
                  <a:tcPr/>
                </a:tc>
              </a:tr>
              <a:tr h="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Overall project budget (approx</a:t>
                      </a:r>
                      <a:r>
                        <a:rPr lang="en-US" sz="1000" dirty="0">
                          <a:solidFill>
                            <a:schemeClr val="tx2"/>
                          </a:solidFill>
                        </a:rPr>
                        <a:t>.)</a:t>
                      </a:r>
                      <a:endParaRPr lang="en-US" sz="1000" dirty="0">
                        <a:solidFill>
                          <a:schemeClr val="tx2"/>
                        </a:solidFill>
                        <a:latin typeface="+mn-lt"/>
                        <a:ea typeface="ＭＳ Ｐゴシック" pitchFamily="34" charset="-128"/>
                      </a:endParaRPr>
                    </a:p>
                  </a:txBody>
                  <a:tcPr/>
                </a:tc>
                <a:tc>
                  <a:txBody>
                    <a:bodyPr/>
                    <a:lstStyle/>
                    <a:p>
                      <a:pPr algn="r"/>
                      <a:r>
                        <a:rPr lang="en-US" sz="1000" dirty="0" smtClean="0">
                          <a:solidFill>
                            <a:schemeClr val="tx2"/>
                          </a:solidFill>
                        </a:rPr>
                        <a:t>$15 000 000.00</a:t>
                      </a:r>
                      <a:endParaRPr lang="en-US" sz="1000" dirty="0">
                        <a:solidFill>
                          <a:schemeClr val="tx2"/>
                        </a:solidFill>
                        <a:latin typeface="+mn-lt"/>
                      </a:endParaRPr>
                    </a:p>
                  </a:txBody>
                  <a:tcPr/>
                </a:tc>
              </a:tr>
            </a:tbl>
          </a:graphicData>
        </a:graphic>
      </p:graphicFrame>
    </p:spTree>
    <p:extLst>
      <p:ext uri="{BB962C8B-B14F-4D97-AF65-F5344CB8AC3E}">
        <p14:creationId xmlns:p14="http://schemas.microsoft.com/office/powerpoint/2010/main" val="77634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25354"/>
            <a:ext cx="11115674" cy="1422580"/>
          </a:xfrm>
        </p:spPr>
        <p:txBody>
          <a:bodyPr>
            <a:normAutofit/>
          </a:bodyPr>
          <a:lstStyle/>
          <a:p>
            <a:r>
              <a:rPr lang="en-US" dirty="0" smtClean="0">
                <a:solidFill>
                  <a:schemeClr val="accent2"/>
                </a:solidFill>
              </a:rPr>
              <a:t>Objective</a:t>
            </a:r>
            <a:r>
              <a:rPr lang="en-US" dirty="0" smtClean="0">
                <a:solidFill>
                  <a:srgbClr val="FF0000"/>
                </a:solidFill>
              </a:rPr>
              <a:t>(s)</a:t>
            </a:r>
            <a:endParaRPr lang="en-US" dirty="0">
              <a:solidFill>
                <a:srgbClr val="FF0000"/>
              </a:solidFill>
            </a:endParaRPr>
          </a:p>
        </p:txBody>
      </p:sp>
      <p:sp>
        <p:nvSpPr>
          <p:cNvPr id="4" name="Content Placeholder 2"/>
          <p:cNvSpPr>
            <a:spLocks/>
          </p:cNvSpPr>
          <p:nvPr/>
        </p:nvSpPr>
        <p:spPr bwMode="auto">
          <a:xfrm>
            <a:off x="508759" y="2055535"/>
            <a:ext cx="9326213" cy="224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5425" indent="-2254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CA" sz="2400" dirty="0" smtClean="0">
                <a:latin typeface="+mn-lt"/>
              </a:rPr>
              <a:t>To present a high level approach to change management as well as a timeline of proposed activities;</a:t>
            </a:r>
          </a:p>
          <a:p>
            <a:r>
              <a:rPr lang="en-CA" sz="2400" dirty="0" smtClean="0">
                <a:latin typeface="+mn-lt"/>
              </a:rPr>
              <a:t>Gain endorsement and approval to move forward with </a:t>
            </a:r>
            <a:r>
              <a:rPr lang="en-CA" sz="2400" dirty="0" smtClean="0">
                <a:solidFill>
                  <a:srgbClr val="FF0000"/>
                </a:solidFill>
                <a:latin typeface="+mn-lt"/>
              </a:rPr>
              <a:t>[funding/additional resources­] </a:t>
            </a:r>
            <a:endParaRPr lang="en-CA" sz="2400" dirty="0">
              <a:solidFill>
                <a:srgbClr val="FF0000"/>
              </a:solidFill>
              <a:latin typeface="+mn-lt"/>
            </a:endParaRPr>
          </a:p>
        </p:txBody>
      </p:sp>
      <p:pic>
        <p:nvPicPr>
          <p:cNvPr id="7" name="Picture 6" descr="GCworkplace green arrow icon"/>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Tree>
    <p:extLst>
      <p:ext uri="{BB962C8B-B14F-4D97-AF65-F5344CB8AC3E}">
        <p14:creationId xmlns:p14="http://schemas.microsoft.com/office/powerpoint/2010/main" val="2343014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25354"/>
            <a:ext cx="11115674" cy="1422580"/>
          </a:xfrm>
        </p:spPr>
        <p:txBody>
          <a:bodyPr>
            <a:normAutofit/>
          </a:bodyPr>
          <a:lstStyle/>
          <a:p>
            <a:r>
              <a:rPr lang="en-US" dirty="0" smtClean="0">
                <a:solidFill>
                  <a:schemeClr val="accent2"/>
                </a:solidFill>
              </a:rPr>
              <a:t>Context</a:t>
            </a:r>
            <a:endParaRPr lang="en-US" dirty="0">
              <a:solidFill>
                <a:schemeClr val="accent2"/>
              </a:solidFill>
            </a:endParaRPr>
          </a:p>
        </p:txBody>
      </p:sp>
      <p:sp>
        <p:nvSpPr>
          <p:cNvPr id="4" name="Content Placeholder 2"/>
          <p:cNvSpPr>
            <a:spLocks/>
          </p:cNvSpPr>
          <p:nvPr/>
        </p:nvSpPr>
        <p:spPr bwMode="auto">
          <a:xfrm>
            <a:off x="508759" y="2055535"/>
            <a:ext cx="9326213" cy="1068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5425" indent="-2254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CA" sz="2400" dirty="0" smtClean="0">
                <a:solidFill>
                  <a:srgbClr val="FF0000"/>
                </a:solidFill>
                <a:latin typeface="+mn-lt"/>
              </a:rPr>
              <a:t>Include an introduction or recap on your workplace modernization project (who, what, when, where, why, how)</a:t>
            </a:r>
            <a:endParaRPr lang="en-CA" sz="2400" dirty="0">
              <a:solidFill>
                <a:srgbClr val="FF0000"/>
              </a:solidFill>
              <a:latin typeface="+mn-lt"/>
            </a:endParaRPr>
          </a:p>
        </p:txBody>
      </p:sp>
      <p:pic>
        <p:nvPicPr>
          <p:cNvPr id="7" name="Picture 6" descr="GCworkplace green arrow icon"/>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Tree>
    <p:extLst>
      <p:ext uri="{BB962C8B-B14F-4D97-AF65-F5344CB8AC3E}">
        <p14:creationId xmlns:p14="http://schemas.microsoft.com/office/powerpoint/2010/main" val="434922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25354"/>
            <a:ext cx="11115674" cy="1422580"/>
          </a:xfrm>
        </p:spPr>
        <p:txBody>
          <a:bodyPr>
            <a:normAutofit/>
          </a:bodyPr>
          <a:lstStyle/>
          <a:p>
            <a:r>
              <a:rPr lang="en-US" dirty="0" smtClean="0">
                <a:solidFill>
                  <a:schemeClr val="accent2"/>
                </a:solidFill>
              </a:rPr>
              <a:t>Change management</a:t>
            </a:r>
            <a:endParaRPr lang="en-US" dirty="0">
              <a:solidFill>
                <a:schemeClr val="accent2"/>
              </a:solidFill>
            </a:endParaRPr>
          </a:p>
        </p:txBody>
      </p:sp>
      <p:sp>
        <p:nvSpPr>
          <p:cNvPr id="4" name="Content Placeholder 2"/>
          <p:cNvSpPr>
            <a:spLocks/>
          </p:cNvSpPr>
          <p:nvPr/>
        </p:nvSpPr>
        <p:spPr bwMode="auto">
          <a:xfrm>
            <a:off x="508759" y="2055535"/>
            <a:ext cx="9326213" cy="1068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5425" indent="-2254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CA" sz="2400" dirty="0" smtClean="0">
                <a:latin typeface="+mn-lt"/>
              </a:rPr>
              <a:t>The content in this presentation was developed in collaboration with</a:t>
            </a:r>
            <a:r>
              <a:rPr lang="en-CA" sz="2800" dirty="0" smtClean="0">
                <a:latin typeface="+mn-lt"/>
              </a:rPr>
              <a:t> </a:t>
            </a:r>
            <a:r>
              <a:rPr lang="en-CA" sz="2400" dirty="0" smtClean="0">
                <a:solidFill>
                  <a:srgbClr val="FF0000"/>
                </a:solidFill>
                <a:latin typeface="+mn-lt"/>
              </a:rPr>
              <a:t>the project management team, HR, IT, and IM taking into account the [list relevant documents e.g. IM strategy, IT strategy, People strategy, Beyond 2020, etc.</a:t>
            </a:r>
            <a:r>
              <a:rPr lang="en-CA" sz="2400" dirty="0" smtClean="0">
                <a:solidFill>
                  <a:srgbClr val="FF0000"/>
                </a:solidFill>
              </a:rPr>
              <a:t>]</a:t>
            </a:r>
            <a:endParaRPr lang="en-CA" sz="2400" dirty="0" smtClean="0">
              <a:solidFill>
                <a:srgbClr val="FF0000"/>
              </a:solidFill>
              <a:latin typeface="+mn-lt"/>
            </a:endParaRPr>
          </a:p>
        </p:txBody>
      </p:sp>
      <p:pic>
        <p:nvPicPr>
          <p:cNvPr id="7" name="Picture 6" descr="GCworkplace green arrow icon"/>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Tree>
    <p:extLst>
      <p:ext uri="{BB962C8B-B14F-4D97-AF65-F5344CB8AC3E}">
        <p14:creationId xmlns:p14="http://schemas.microsoft.com/office/powerpoint/2010/main" val="2090665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What is change management?</a:t>
            </a:r>
            <a:endParaRPr lang="en-CA" dirty="0"/>
          </a:p>
        </p:txBody>
      </p:sp>
      <p:sp>
        <p:nvSpPr>
          <p:cNvPr id="6" name="TextBox 5"/>
          <p:cNvSpPr txBox="1"/>
          <p:nvPr/>
        </p:nvSpPr>
        <p:spPr>
          <a:xfrm>
            <a:off x="508759" y="1507750"/>
            <a:ext cx="5402644" cy="1259919"/>
          </a:xfrm>
          <a:prstGeom prst="roundRect">
            <a:avLst/>
          </a:prstGeom>
          <a:noFill/>
          <a:ln w="38100">
            <a:solidFill>
              <a:schemeClr val="accent3"/>
            </a:solidFill>
          </a:ln>
        </p:spPr>
        <p:txBody>
          <a:bodyPr wrap="square" rtlCol="0">
            <a:spAutoFit/>
          </a:bodyPr>
          <a:lstStyle/>
          <a:p>
            <a:r>
              <a:rPr lang="en-CA" b="1" dirty="0" smtClean="0">
                <a:cs typeface="Arial" panose="020B0604020202020204" pitchFamily="34" charset="0"/>
              </a:rPr>
              <a:t>What is change management?</a:t>
            </a:r>
          </a:p>
          <a:p>
            <a:pPr marL="285750" indent="-285750">
              <a:buFont typeface="Wingdings" panose="05000000000000000000" pitchFamily="2" charset="2"/>
              <a:buChar char="§"/>
            </a:pPr>
            <a:r>
              <a:rPr lang="en-CA" sz="1600" dirty="0">
                <a:cs typeface="Arial" panose="020B0604020202020204" pitchFamily="34" charset="0"/>
              </a:rPr>
              <a:t>It’s a process to manage </a:t>
            </a:r>
            <a:r>
              <a:rPr lang="en-CA" sz="1600" dirty="0" smtClean="0">
                <a:cs typeface="Arial" panose="020B0604020202020204" pitchFamily="34" charset="0"/>
              </a:rPr>
              <a:t>the people </a:t>
            </a:r>
            <a:r>
              <a:rPr lang="en-CA" sz="1600" dirty="0">
                <a:cs typeface="Arial" panose="020B0604020202020204" pitchFamily="34" charset="0"/>
              </a:rPr>
              <a:t>who are impacted </a:t>
            </a:r>
            <a:r>
              <a:rPr lang="en-CA" sz="1600" dirty="0" smtClean="0">
                <a:cs typeface="Arial" panose="020B0604020202020204" pitchFamily="34" charset="0"/>
              </a:rPr>
              <a:t>by the </a:t>
            </a:r>
            <a:r>
              <a:rPr lang="en-CA" sz="1600" dirty="0">
                <a:cs typeface="Arial" panose="020B0604020202020204" pitchFamily="34" charset="0"/>
              </a:rPr>
              <a:t>change</a:t>
            </a:r>
          </a:p>
          <a:p>
            <a:pPr marL="285750" indent="-285750">
              <a:buFont typeface="Wingdings" panose="05000000000000000000" pitchFamily="2" charset="2"/>
              <a:buChar char="§"/>
            </a:pPr>
            <a:r>
              <a:rPr lang="en-CA" sz="1600" dirty="0" smtClean="0">
                <a:cs typeface="Arial" panose="020B0604020202020204" pitchFamily="34" charset="0"/>
              </a:rPr>
              <a:t>It starts when the change has been decided</a:t>
            </a:r>
          </a:p>
        </p:txBody>
      </p:sp>
      <p:sp>
        <p:nvSpPr>
          <p:cNvPr id="12" name="TextBox 11"/>
          <p:cNvSpPr txBox="1"/>
          <p:nvPr/>
        </p:nvSpPr>
        <p:spPr>
          <a:xfrm>
            <a:off x="6168980" y="1511383"/>
            <a:ext cx="5346124" cy="1225868"/>
          </a:xfrm>
          <a:prstGeom prst="roundRect">
            <a:avLst/>
          </a:prstGeom>
          <a:noFill/>
          <a:ln w="38100">
            <a:solidFill>
              <a:srgbClr val="FF0000"/>
            </a:solidFill>
          </a:ln>
        </p:spPr>
        <p:txBody>
          <a:bodyPr wrap="square" rtlCol="0">
            <a:spAutoFit/>
          </a:bodyPr>
          <a:lstStyle/>
          <a:p>
            <a:r>
              <a:rPr lang="en-CA" b="1" dirty="0" smtClean="0">
                <a:solidFill>
                  <a:srgbClr val="000000"/>
                </a:solidFill>
                <a:cs typeface="Arial" panose="020B0604020202020204" pitchFamily="34" charset="0"/>
              </a:rPr>
              <a:t>What change management is </a:t>
            </a:r>
            <a:r>
              <a:rPr lang="en-CA" b="1" dirty="0" smtClean="0">
                <a:solidFill>
                  <a:srgbClr val="C00000"/>
                </a:solidFill>
                <a:cs typeface="Arial" panose="020B0604020202020204" pitchFamily="34" charset="0"/>
              </a:rPr>
              <a:t>NOT</a:t>
            </a:r>
          </a:p>
          <a:p>
            <a:pPr marL="285750" indent="-285750">
              <a:buFont typeface="Wingdings" panose="05000000000000000000" pitchFamily="2" charset="2"/>
              <a:buChar char="§"/>
            </a:pPr>
            <a:r>
              <a:rPr lang="en-CA" sz="1600" dirty="0" smtClean="0">
                <a:solidFill>
                  <a:srgbClr val="000000"/>
                </a:solidFill>
                <a:cs typeface="Arial" panose="020B0604020202020204" pitchFamily="34" charset="0"/>
              </a:rPr>
              <a:t>Not a decision-making process</a:t>
            </a:r>
          </a:p>
          <a:p>
            <a:pPr marL="285750" indent="-285750">
              <a:buFont typeface="Wingdings" panose="05000000000000000000" pitchFamily="2" charset="2"/>
              <a:buChar char="§"/>
            </a:pPr>
            <a:r>
              <a:rPr lang="en-CA" sz="1600" dirty="0" smtClean="0">
                <a:solidFill>
                  <a:srgbClr val="000000"/>
                </a:solidFill>
                <a:cs typeface="Arial" panose="020B0604020202020204" pitchFamily="34" charset="0"/>
              </a:rPr>
              <a:t>Not a way to convince senior management to decide to change or not </a:t>
            </a:r>
            <a:endParaRPr lang="en-CA" sz="1600" dirty="0">
              <a:solidFill>
                <a:srgbClr val="000000"/>
              </a:solidFill>
              <a:cs typeface="Arial" panose="020B0604020202020204" pitchFamily="34" charset="0"/>
            </a:endParaRPr>
          </a:p>
        </p:txBody>
      </p:sp>
      <p:sp>
        <p:nvSpPr>
          <p:cNvPr id="8" name="Content Placeholder 2"/>
          <p:cNvSpPr>
            <a:spLocks/>
          </p:cNvSpPr>
          <p:nvPr/>
        </p:nvSpPr>
        <p:spPr bwMode="auto">
          <a:xfrm>
            <a:off x="909193" y="3393259"/>
            <a:ext cx="3700302" cy="1386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5425" indent="-2254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spcAft>
                <a:spcPts val="600"/>
              </a:spcAft>
              <a:buNone/>
            </a:pPr>
            <a:r>
              <a:rPr lang="en-CA" sz="1600" b="1" dirty="0" smtClean="0">
                <a:latin typeface="+mn-lt"/>
              </a:rPr>
              <a:t>PROJECT MANAGEMENT is </a:t>
            </a:r>
            <a:r>
              <a:rPr lang="en-CA" sz="1600" b="1" dirty="0">
                <a:latin typeface="+mn-lt"/>
              </a:rPr>
              <a:t>not enough to ensure success. </a:t>
            </a:r>
            <a:r>
              <a:rPr lang="en-CA" sz="1600" dirty="0">
                <a:latin typeface="+mn-lt"/>
              </a:rPr>
              <a:t>It focusses on delivering projects </a:t>
            </a:r>
            <a:r>
              <a:rPr lang="en-CA" sz="1600" dirty="0" smtClean="0">
                <a:latin typeface="+mn-lt"/>
              </a:rPr>
              <a:t>on time</a:t>
            </a:r>
            <a:r>
              <a:rPr lang="en-CA" sz="1600" dirty="0">
                <a:latin typeface="+mn-lt"/>
              </a:rPr>
              <a:t>, </a:t>
            </a:r>
            <a:r>
              <a:rPr lang="en-CA" sz="1600" dirty="0" smtClean="0">
                <a:latin typeface="+mn-lt"/>
              </a:rPr>
              <a:t>on budget</a:t>
            </a:r>
            <a:r>
              <a:rPr lang="en-CA" sz="1600" dirty="0">
                <a:latin typeface="+mn-lt"/>
              </a:rPr>
              <a:t>, </a:t>
            </a:r>
            <a:r>
              <a:rPr lang="en-CA" sz="1600" dirty="0" smtClean="0">
                <a:latin typeface="+mn-lt"/>
              </a:rPr>
              <a:t>and on scope, and </a:t>
            </a:r>
            <a:r>
              <a:rPr lang="en-CA" sz="1600" dirty="0">
                <a:latin typeface="+mn-lt"/>
              </a:rPr>
              <a:t>it implements structural and tactical change.</a:t>
            </a:r>
          </a:p>
          <a:p>
            <a:pPr marL="0" indent="0">
              <a:spcAft>
                <a:spcPts val="600"/>
              </a:spcAft>
              <a:buNone/>
            </a:pPr>
            <a:endParaRPr lang="en-CA" sz="1600" dirty="0">
              <a:latin typeface="+mn-lt"/>
            </a:endParaRPr>
          </a:p>
        </p:txBody>
      </p:sp>
      <p:sp>
        <p:nvSpPr>
          <p:cNvPr id="11" name="Content Placeholder 2"/>
          <p:cNvSpPr>
            <a:spLocks/>
          </p:cNvSpPr>
          <p:nvPr/>
        </p:nvSpPr>
        <p:spPr bwMode="auto">
          <a:xfrm>
            <a:off x="7414366" y="3390620"/>
            <a:ext cx="3789787" cy="1276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5425" indent="-2254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spcAft>
                <a:spcPts val="600"/>
              </a:spcAft>
              <a:buNone/>
            </a:pPr>
            <a:r>
              <a:rPr lang="en-CA" sz="1600" b="1" dirty="0" smtClean="0">
                <a:latin typeface="+mn-lt"/>
              </a:rPr>
              <a:t>CHANGE MANAGEMENT addresses </a:t>
            </a:r>
            <a:r>
              <a:rPr lang="en-CA" sz="1600" b="1" dirty="0">
                <a:latin typeface="+mn-lt"/>
              </a:rPr>
              <a:t>the people side of the change</a:t>
            </a:r>
            <a:r>
              <a:rPr lang="en-CA" sz="1600" dirty="0">
                <a:latin typeface="+mn-lt"/>
              </a:rPr>
              <a:t>, e.g. the number </a:t>
            </a:r>
            <a:r>
              <a:rPr lang="en-CA" sz="1600" dirty="0" smtClean="0">
                <a:latin typeface="+mn-lt"/>
              </a:rPr>
              <a:t>of competent  users (people) as opposed to the number of updated computers (tactical). </a:t>
            </a:r>
          </a:p>
        </p:txBody>
      </p:sp>
      <p:sp>
        <p:nvSpPr>
          <p:cNvPr id="9" name="Rectangle 4"/>
          <p:cNvSpPr>
            <a:spLocks noChangeArrowheads="1"/>
          </p:cNvSpPr>
          <p:nvPr/>
        </p:nvSpPr>
        <p:spPr bwMode="auto">
          <a:xfrm>
            <a:off x="1595826" y="5534412"/>
            <a:ext cx="9919278" cy="470530"/>
          </a:xfrm>
          <a:prstGeom prst="roundRect">
            <a:avLst/>
          </a:prstGeom>
          <a:solidFill>
            <a:schemeClr val="accent5">
              <a:lumMod val="20000"/>
              <a:lumOff val="80000"/>
            </a:schemeClr>
          </a:solidFill>
          <a:ln>
            <a:noFill/>
          </a:ln>
          <a:extLst/>
        </p:spPr>
        <p:style>
          <a:lnRef idx="2">
            <a:schemeClr val="accent5"/>
          </a:lnRef>
          <a:fillRef idx="1">
            <a:schemeClr val="lt1"/>
          </a:fillRef>
          <a:effectRef idx="0">
            <a:schemeClr val="accent5"/>
          </a:effectRef>
          <a:fontRef idx="minor">
            <a:schemeClr val="dk1"/>
          </a:fontRef>
        </p:style>
        <p:txBody>
          <a:bodyPr anchor="ctr"/>
          <a:lstStyle/>
          <a:p>
            <a:pPr>
              <a:spcAft>
                <a:spcPts val="500"/>
              </a:spcAft>
            </a:pPr>
            <a:r>
              <a:rPr lang="en-CA" b="1" dirty="0">
                <a:solidFill>
                  <a:srgbClr val="0070C0"/>
                </a:solidFill>
                <a:cs typeface="Arial" panose="020B0604020202020204" pitchFamily="34" charset="0"/>
              </a:rPr>
              <a:t>Change </a:t>
            </a:r>
            <a:r>
              <a:rPr lang="en-CA" b="1" dirty="0" smtClean="0">
                <a:solidFill>
                  <a:srgbClr val="0070C0"/>
                </a:solidFill>
                <a:cs typeface="Arial" panose="020B0604020202020204" pitchFamily="34" charset="0"/>
              </a:rPr>
              <a:t>management </a:t>
            </a:r>
            <a:r>
              <a:rPr lang="en-CA" b="1" dirty="0">
                <a:solidFill>
                  <a:srgbClr val="0070C0"/>
                </a:solidFill>
                <a:cs typeface="Arial" panose="020B0604020202020204" pitchFamily="34" charset="0"/>
              </a:rPr>
              <a:t>= </a:t>
            </a:r>
            <a:r>
              <a:rPr lang="en-CA" b="1" dirty="0" smtClean="0">
                <a:solidFill>
                  <a:srgbClr val="0070C0"/>
                </a:solidFill>
                <a:cs typeface="Arial" panose="020B0604020202020204" pitchFamily="34" charset="0"/>
              </a:rPr>
              <a:t>maximizing </a:t>
            </a:r>
            <a:r>
              <a:rPr lang="en-CA" b="1" dirty="0">
                <a:solidFill>
                  <a:srgbClr val="0070C0"/>
                </a:solidFill>
                <a:cs typeface="Arial" panose="020B0604020202020204" pitchFamily="34" charset="0"/>
              </a:rPr>
              <a:t>the benefits of change projects</a:t>
            </a:r>
          </a:p>
        </p:txBody>
      </p:sp>
      <p:pic>
        <p:nvPicPr>
          <p:cNvPr id="10" name="Picture 9" descr="Stick figure with 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327" y="5334927"/>
            <a:ext cx="869499" cy="869499"/>
          </a:xfrm>
          <a:prstGeom prst="rect">
            <a:avLst/>
          </a:prstGeom>
        </p:spPr>
      </p:pic>
      <p:pic>
        <p:nvPicPr>
          <p:cNvPr id="7" name="Picture 6" descr="decorative change management team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8096" y="2855453"/>
            <a:ext cx="2407669" cy="2455382"/>
          </a:xfrm>
          <a:prstGeom prst="rect">
            <a:avLst/>
          </a:prstGeom>
        </p:spPr>
      </p:pic>
    </p:spTree>
    <p:extLst>
      <p:ext uri="{BB962C8B-B14F-4D97-AF65-F5344CB8AC3E}">
        <p14:creationId xmlns:p14="http://schemas.microsoft.com/office/powerpoint/2010/main" val="302972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508759" y="550861"/>
            <a:ext cx="11006345" cy="835027"/>
          </a:xfrm>
        </p:spPr>
        <p:txBody>
          <a:bodyPr/>
          <a:lstStyle/>
          <a:p>
            <a:r>
              <a:rPr lang="en-CA" dirty="0">
                <a:solidFill>
                  <a:srgbClr val="000000"/>
                </a:solidFill>
              </a:rPr>
              <a:t>A unified approach to implement change</a:t>
            </a:r>
          </a:p>
        </p:txBody>
      </p:sp>
      <p:sp>
        <p:nvSpPr>
          <p:cNvPr id="18" name="Flowchart: Process 17"/>
          <p:cNvSpPr/>
          <p:nvPr/>
        </p:nvSpPr>
        <p:spPr>
          <a:xfrm>
            <a:off x="870279" y="3182701"/>
            <a:ext cx="2901631" cy="1545743"/>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b="1" dirty="0" smtClean="0"/>
              <a:t>Project management </a:t>
            </a:r>
            <a:r>
              <a:rPr lang="en-CA" dirty="0" smtClean="0"/>
              <a:t>focuses on delivering the workplace and its enabling elements in an integrated way</a:t>
            </a:r>
            <a:endParaRPr lang="en-CA" dirty="0"/>
          </a:p>
        </p:txBody>
      </p:sp>
      <p:sp>
        <p:nvSpPr>
          <p:cNvPr id="33" name="Curved Down Arrow 32" descr="Arrow from left to right"/>
          <p:cNvSpPr/>
          <p:nvPr/>
        </p:nvSpPr>
        <p:spPr>
          <a:xfrm flipV="1">
            <a:off x="2126889" y="4982298"/>
            <a:ext cx="7865474" cy="1316120"/>
          </a:xfrm>
          <a:prstGeom prst="curvedDownArrow">
            <a:avLst>
              <a:gd name="adj1" fmla="val 10938"/>
              <a:gd name="adj2" fmla="val 39460"/>
              <a:gd name="adj3" fmla="val 21836"/>
            </a:avLst>
          </a:prstGeom>
          <a:gradFill flip="none" rotWithShape="1">
            <a:gsLst>
              <a:gs pos="0">
                <a:srgbClr val="A8CE75"/>
              </a:gs>
              <a:gs pos="58000">
                <a:srgbClr val="6A926E">
                  <a:lumMod val="100000"/>
                </a:srgbClr>
              </a:gs>
              <a:gs pos="37000">
                <a:schemeClr val="accent1">
                  <a:lumMod val="95000"/>
                  <a:lumOff val="5000"/>
                </a:schemeClr>
              </a:gs>
              <a:gs pos="100000">
                <a:srgbClr val="17455C"/>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Flowchart: Process 24"/>
          <p:cNvSpPr/>
          <p:nvPr/>
        </p:nvSpPr>
        <p:spPr>
          <a:xfrm>
            <a:off x="8393637" y="3182700"/>
            <a:ext cx="2901631" cy="1545743"/>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b="1" dirty="0" smtClean="0"/>
              <a:t>Change management </a:t>
            </a:r>
            <a:r>
              <a:rPr lang="en-CA" dirty="0" smtClean="0"/>
              <a:t>ensures that the changes are embraced, adopted and supported by the employees</a:t>
            </a:r>
            <a:endParaRPr lang="en-CA" dirty="0"/>
          </a:p>
        </p:txBody>
      </p:sp>
      <p:sp>
        <p:nvSpPr>
          <p:cNvPr id="32" name="Curved Down Arrow 31" descr="arrow from right to left"/>
          <p:cNvSpPr/>
          <p:nvPr/>
        </p:nvSpPr>
        <p:spPr>
          <a:xfrm flipH="1">
            <a:off x="2044757" y="1607036"/>
            <a:ext cx="7865474" cy="1316120"/>
          </a:xfrm>
          <a:prstGeom prst="curvedDownArrow">
            <a:avLst>
              <a:gd name="adj1" fmla="val 10938"/>
              <a:gd name="adj2" fmla="val 39460"/>
              <a:gd name="adj3" fmla="val 21836"/>
            </a:avLst>
          </a:prstGeom>
          <a:gradFill flip="none" rotWithShape="1">
            <a:gsLst>
              <a:gs pos="0">
                <a:srgbClr val="A8CE75"/>
              </a:gs>
              <a:gs pos="58000">
                <a:srgbClr val="6A926E">
                  <a:lumMod val="100000"/>
                </a:srgbClr>
              </a:gs>
              <a:gs pos="37000">
                <a:schemeClr val="accent1">
                  <a:lumMod val="95000"/>
                  <a:lumOff val="5000"/>
                </a:schemeClr>
              </a:gs>
              <a:gs pos="100000">
                <a:srgbClr val="17455C"/>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Oval 4" descr="blue circle"/>
          <p:cNvSpPr/>
          <p:nvPr/>
        </p:nvSpPr>
        <p:spPr>
          <a:xfrm>
            <a:off x="3970487" y="1978480"/>
            <a:ext cx="4071348" cy="4071348"/>
          </a:xfrm>
          <a:prstGeom prst="ellipse">
            <a:avLst/>
          </a:prstGeom>
          <a:solidFill>
            <a:schemeClr val="accent5">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19" name="Picture 18" descr="Digital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877" y="2437697"/>
            <a:ext cx="1503473" cy="1576457"/>
          </a:xfrm>
          <a:prstGeom prst="rect">
            <a:avLst/>
          </a:prstGeom>
        </p:spPr>
      </p:pic>
      <p:pic>
        <p:nvPicPr>
          <p:cNvPr id="20" name="Picture 19" descr="facilities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647" y="3559776"/>
            <a:ext cx="1576457" cy="1761349"/>
          </a:xfrm>
          <a:prstGeom prst="rect">
            <a:avLst/>
          </a:prstGeom>
        </p:spPr>
      </p:pic>
      <p:pic>
        <p:nvPicPr>
          <p:cNvPr id="21" name="Picture 20" descr="human resources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9263" y="4081011"/>
            <a:ext cx="1853798" cy="1576457"/>
          </a:xfrm>
          <a:prstGeom prst="rect">
            <a:avLst/>
          </a:prstGeom>
        </p:spPr>
      </p:pic>
      <p:pic>
        <p:nvPicPr>
          <p:cNvPr id="22" name="Picture 21" descr="security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037" y="3559776"/>
            <a:ext cx="1576457" cy="1761349"/>
          </a:xfrm>
          <a:prstGeom prst="rect">
            <a:avLst/>
          </a:prstGeom>
        </p:spPr>
      </p:pic>
      <p:pic>
        <p:nvPicPr>
          <p:cNvPr id="23" name="Picture 22" descr="information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0429" y="2435587"/>
            <a:ext cx="1498606" cy="1576457"/>
          </a:xfrm>
          <a:prstGeom prst="rect">
            <a:avLst/>
          </a:prstGeom>
        </p:spPr>
      </p:pic>
      <p:pic>
        <p:nvPicPr>
          <p:cNvPr id="24" name="Picture 23" descr="Stick figure"/>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08351" y="3306019"/>
            <a:ext cx="1397010" cy="1403824"/>
          </a:xfrm>
          <a:prstGeom prst="rect">
            <a:avLst/>
          </a:prstGeom>
        </p:spPr>
      </p:pic>
    </p:spTree>
    <p:extLst>
      <p:ext uri="{BB962C8B-B14F-4D97-AF65-F5344CB8AC3E}">
        <p14:creationId xmlns:p14="http://schemas.microsoft.com/office/powerpoint/2010/main" val="258630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1500" fill="hold"/>
                                        <p:tgtEl>
                                          <p:spTgt spid="24"/>
                                        </p:tgtEl>
                                        <p:attrNameLst>
                                          <p:attrName>ppt_w</p:attrName>
                                        </p:attrNameLst>
                                      </p:cBhvr>
                                      <p:tavLst>
                                        <p:tav tm="0">
                                          <p:val>
                                            <p:fltVal val="0"/>
                                          </p:val>
                                        </p:tav>
                                        <p:tav tm="100000">
                                          <p:val>
                                            <p:strVal val="#ppt_w"/>
                                          </p:val>
                                        </p:tav>
                                      </p:tavLst>
                                    </p:anim>
                                    <p:anim calcmode="lin" valueType="num">
                                      <p:cBhvr>
                                        <p:cTn id="40" dur="1500" fill="hold"/>
                                        <p:tgtEl>
                                          <p:spTgt spid="24"/>
                                        </p:tgtEl>
                                        <p:attrNameLst>
                                          <p:attrName>ppt_h</p:attrName>
                                        </p:attrNameLst>
                                      </p:cBhvr>
                                      <p:tavLst>
                                        <p:tav tm="0">
                                          <p:val>
                                            <p:fltVal val="0"/>
                                          </p:val>
                                        </p:tav>
                                        <p:tav tm="100000">
                                          <p:val>
                                            <p:strVal val="#ppt_h"/>
                                          </p:val>
                                        </p:tav>
                                      </p:tavLst>
                                    </p:anim>
                                    <p:animEffect transition="in" filter="fade">
                                      <p:cBhvr>
                                        <p:cTn id="41" dur="1500"/>
                                        <p:tgtEl>
                                          <p:spTgt spid="24"/>
                                        </p:tgtEl>
                                      </p:cBhvr>
                                    </p:animEffect>
                                  </p:childTnLst>
                                </p:cTn>
                              </p:par>
                            </p:childTnLst>
                          </p:cTn>
                        </p:par>
                        <p:par>
                          <p:cTn id="42" fill="hold">
                            <p:stCondLst>
                              <p:cond delay="6000"/>
                            </p:stCondLst>
                            <p:childTnLst>
                              <p:par>
                                <p:cTn id="43" presetID="31"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750" fill="hold"/>
                                        <p:tgtEl>
                                          <p:spTgt spid="32"/>
                                        </p:tgtEl>
                                        <p:attrNameLst>
                                          <p:attrName>ppt_w</p:attrName>
                                        </p:attrNameLst>
                                      </p:cBhvr>
                                      <p:tavLst>
                                        <p:tav tm="0">
                                          <p:val>
                                            <p:fltVal val="0"/>
                                          </p:val>
                                        </p:tav>
                                        <p:tav tm="100000">
                                          <p:val>
                                            <p:strVal val="#ppt_w"/>
                                          </p:val>
                                        </p:tav>
                                      </p:tavLst>
                                    </p:anim>
                                    <p:anim calcmode="lin" valueType="num">
                                      <p:cBhvr>
                                        <p:cTn id="46" dur="1750" fill="hold"/>
                                        <p:tgtEl>
                                          <p:spTgt spid="32"/>
                                        </p:tgtEl>
                                        <p:attrNameLst>
                                          <p:attrName>ppt_h</p:attrName>
                                        </p:attrNameLst>
                                      </p:cBhvr>
                                      <p:tavLst>
                                        <p:tav tm="0">
                                          <p:val>
                                            <p:fltVal val="0"/>
                                          </p:val>
                                        </p:tav>
                                        <p:tav tm="100000">
                                          <p:val>
                                            <p:strVal val="#ppt_h"/>
                                          </p:val>
                                        </p:tav>
                                      </p:tavLst>
                                    </p:anim>
                                    <p:anim calcmode="lin" valueType="num">
                                      <p:cBhvr>
                                        <p:cTn id="47" dur="1750" fill="hold"/>
                                        <p:tgtEl>
                                          <p:spTgt spid="32"/>
                                        </p:tgtEl>
                                        <p:attrNameLst>
                                          <p:attrName>style.rotation</p:attrName>
                                        </p:attrNameLst>
                                      </p:cBhvr>
                                      <p:tavLst>
                                        <p:tav tm="0">
                                          <p:val>
                                            <p:fltVal val="90"/>
                                          </p:val>
                                        </p:tav>
                                        <p:tav tm="100000">
                                          <p:val>
                                            <p:fltVal val="0"/>
                                          </p:val>
                                        </p:tav>
                                      </p:tavLst>
                                    </p:anim>
                                    <p:animEffect transition="in" filter="fade">
                                      <p:cBhvr>
                                        <p:cTn id="48" dur="1750"/>
                                        <p:tgtEl>
                                          <p:spTgt spid="32"/>
                                        </p:tgtEl>
                                      </p:cBhvr>
                                    </p:animEffect>
                                  </p:childTnLst>
                                </p:cTn>
                              </p:par>
                            </p:childTnLst>
                          </p:cTn>
                        </p:par>
                        <p:par>
                          <p:cTn id="49" fill="hold">
                            <p:stCondLst>
                              <p:cond delay="7750"/>
                            </p:stCondLst>
                            <p:childTnLst>
                              <p:par>
                                <p:cTn id="50" presetID="31"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750" fill="hold"/>
                                        <p:tgtEl>
                                          <p:spTgt spid="33"/>
                                        </p:tgtEl>
                                        <p:attrNameLst>
                                          <p:attrName>ppt_w</p:attrName>
                                        </p:attrNameLst>
                                      </p:cBhvr>
                                      <p:tavLst>
                                        <p:tav tm="0">
                                          <p:val>
                                            <p:fltVal val="0"/>
                                          </p:val>
                                        </p:tav>
                                        <p:tav tm="100000">
                                          <p:val>
                                            <p:strVal val="#ppt_w"/>
                                          </p:val>
                                        </p:tav>
                                      </p:tavLst>
                                    </p:anim>
                                    <p:anim calcmode="lin" valueType="num">
                                      <p:cBhvr>
                                        <p:cTn id="53" dur="1750" fill="hold"/>
                                        <p:tgtEl>
                                          <p:spTgt spid="33"/>
                                        </p:tgtEl>
                                        <p:attrNameLst>
                                          <p:attrName>ppt_h</p:attrName>
                                        </p:attrNameLst>
                                      </p:cBhvr>
                                      <p:tavLst>
                                        <p:tav tm="0">
                                          <p:val>
                                            <p:fltVal val="0"/>
                                          </p:val>
                                        </p:tav>
                                        <p:tav tm="100000">
                                          <p:val>
                                            <p:strVal val="#ppt_h"/>
                                          </p:val>
                                        </p:tav>
                                      </p:tavLst>
                                    </p:anim>
                                    <p:anim calcmode="lin" valueType="num">
                                      <p:cBhvr>
                                        <p:cTn id="54" dur="1750" fill="hold"/>
                                        <p:tgtEl>
                                          <p:spTgt spid="33"/>
                                        </p:tgtEl>
                                        <p:attrNameLst>
                                          <p:attrName>style.rotation</p:attrName>
                                        </p:attrNameLst>
                                      </p:cBhvr>
                                      <p:tavLst>
                                        <p:tav tm="0">
                                          <p:val>
                                            <p:fltVal val="90"/>
                                          </p:val>
                                        </p:tav>
                                        <p:tav tm="100000">
                                          <p:val>
                                            <p:fltVal val="0"/>
                                          </p:val>
                                        </p:tav>
                                      </p:tavLst>
                                    </p:anim>
                                    <p:animEffect transition="in" filter="fade">
                                      <p:cBhvr>
                                        <p:cTn id="55" dur="1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3" grpId="0" animBg="1"/>
      <p:bldP spid="25" grpId="0" animBg="1"/>
      <p:bldP spid="32"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204859|-12935257|-1159117|-545747|-8684677|Auburn&quot;,&quot;Id&quot;:&quot;60253d27454638268c3c850f&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8100">
          <a:solidFill>
            <a:schemeClr val="accent5"/>
          </a:solidFill>
        </a:ln>
      </a:spPr>
      <a:bodyPr wrap="square" rtlCol="0">
        <a:spAutoFit/>
      </a:bodyPr>
      <a:lstStyle>
        <a:defPPr algn="ct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103491</TotalTime>
  <Words>3828</Words>
  <Application>Microsoft Office PowerPoint</Application>
  <PresentationFormat>Widescreen</PresentationFormat>
  <Paragraphs>375</Paragraphs>
  <Slides>27</Slides>
  <Notes>18</Notes>
  <HiddenSlides>4</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 Unicode MS</vt:lpstr>
      <vt:lpstr>ＭＳ Ｐゴシック</vt:lpstr>
      <vt:lpstr>Arial</vt:lpstr>
      <vt:lpstr>Calibri</vt:lpstr>
      <vt:lpstr>Calibri Light</vt:lpstr>
      <vt:lpstr>Georgia</vt:lpstr>
      <vt:lpstr>Times New Roman</vt:lpstr>
      <vt:lpstr>Tw Cen MT</vt:lpstr>
      <vt:lpstr>Wingdings</vt:lpstr>
      <vt:lpstr>Office Theme</vt:lpstr>
      <vt:lpstr>think-cell Slide</vt:lpstr>
      <vt:lpstr>[name of project]</vt:lpstr>
      <vt:lpstr>How to use this document (1/3)</vt:lpstr>
      <vt:lpstr>How to use this document (2/3)</vt:lpstr>
      <vt:lpstr>How to use this document (3/3)</vt:lpstr>
      <vt:lpstr>Objective(s)</vt:lpstr>
      <vt:lpstr>Context</vt:lpstr>
      <vt:lpstr>Change management</vt:lpstr>
      <vt:lpstr>What is change management?</vt:lpstr>
      <vt:lpstr>A unified approach to implement change</vt:lpstr>
      <vt:lpstr>Adopting the change: from current to future state</vt:lpstr>
      <vt:lpstr>Preparing employees</vt:lpstr>
      <vt:lpstr>Activities that help create ADKAR in employees (Awarness)</vt:lpstr>
      <vt:lpstr>Activities that help create ADKAR in employees (Desire)</vt:lpstr>
      <vt:lpstr>Activities that help create ADKAR in employees (Knowledge)</vt:lpstr>
      <vt:lpstr>Activities that help create ADKAR in employees (Ability)</vt:lpstr>
      <vt:lpstr>Activities that help create ADKAR in employees (Reinforcement)</vt:lpstr>
      <vt:lpstr>High level timeline of CM activities</vt:lpstr>
      <vt:lpstr>Alternate timelines</vt:lpstr>
      <vt:lpstr>Resource plan</vt:lpstr>
      <vt:lpstr>Next steps</vt:lpstr>
      <vt:lpstr>Questions and comments</vt:lpstr>
      <vt:lpstr>Annexe</vt:lpstr>
      <vt:lpstr>Maximizing the benefits of change projects</vt:lpstr>
      <vt:lpstr>Benefits of well-managed change</vt:lpstr>
      <vt:lpstr>Ensure ROI: connecting CM to benefits and outcomes</vt:lpstr>
      <vt:lpstr>Workplace CM value &amp; correlation with project success1</vt:lpstr>
      <vt:lpstr>Change management investment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Alexandrine Menard</cp:lastModifiedBy>
  <cp:revision>1082</cp:revision>
  <dcterms:created xsi:type="dcterms:W3CDTF">2018-01-23T15:59:12Z</dcterms:created>
  <dcterms:modified xsi:type="dcterms:W3CDTF">2021-02-11T14:20:23Z</dcterms:modified>
</cp:coreProperties>
</file>