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1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10D5C-3B3A-214D-8AA9-7907A42D725C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D8B1A-5049-5C4B-AFE6-32830630C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7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3647" y="2130425"/>
            <a:ext cx="4062903" cy="1470025"/>
          </a:xfrm>
        </p:spPr>
        <p:txBody>
          <a:bodyPr>
            <a:noAutofit/>
          </a:bodyPr>
          <a:lstStyle>
            <a:lvl1pPr algn="l">
              <a:defRPr sz="3600" b="1" i="0">
                <a:latin typeface="Arial"/>
                <a:cs typeface="Verdan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3648" y="3886200"/>
            <a:ext cx="4062903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9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7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6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0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5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4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2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80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0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08E4-588A-D444-A7CC-20EDBE44F587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4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208E4-588A-D444-A7CC-20EDBE44F587}" type="datetimeFigureOut">
              <a:rPr lang="en-US" smtClean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E16CF2-7E7A-A001-7E23-C7928D7EB87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556375" y="190500"/>
            <a:ext cx="243998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UNCLASSIFIED / NON CLASSIFIÉ</a:t>
            </a:r>
          </a:p>
        </p:txBody>
      </p:sp>
    </p:spTree>
    <p:extLst>
      <p:ext uri="{BB962C8B-B14F-4D97-AF65-F5344CB8AC3E}">
        <p14:creationId xmlns:p14="http://schemas.microsoft.com/office/powerpoint/2010/main" val="250190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cpedia.gc.ca/wiki/Vanity_UR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Vanity URL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New submission form for vanity URL</a:t>
            </a:r>
          </a:p>
        </p:txBody>
      </p:sp>
    </p:spTree>
    <p:extLst>
      <p:ext uri="{BB962C8B-B14F-4D97-AF65-F5344CB8AC3E}">
        <p14:creationId xmlns:p14="http://schemas.microsoft.com/office/powerpoint/2010/main" val="1686951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to Vanity URL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CA" sz="4000" b="1" dirty="0"/>
              <a:t>How to obtain this service: </a:t>
            </a:r>
            <a:r>
              <a:rPr lang="en-CA" dirty="0">
                <a:hlinkClick r:id="rId2"/>
              </a:rPr>
              <a:t>Vanity URL - </a:t>
            </a:r>
            <a:r>
              <a:rPr lang="en-CA" dirty="0" err="1">
                <a:hlinkClick r:id="rId2"/>
              </a:rPr>
              <a:t>GCpedia</a:t>
            </a:r>
            <a:endParaRPr lang="en-CA" sz="3200" dirty="0"/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sz="4000" b="1" dirty="0"/>
              <a:t>The </a:t>
            </a:r>
            <a:r>
              <a:rPr lang="en-CA" sz="4000" b="1" dirty="0"/>
              <a:t>UTM code will become mandatory.</a:t>
            </a:r>
          </a:p>
          <a:p>
            <a:pPr marL="0" indent="0">
              <a:buNone/>
            </a:pPr>
            <a:endParaRPr lang="en-CA" dirty="0"/>
          </a:p>
          <a:p>
            <a:pPr marL="0" lvl="0" indent="0">
              <a:buNone/>
            </a:pPr>
            <a:r>
              <a:rPr lang="en-CA" sz="4000" b="1" dirty="0"/>
              <a:t>Why: </a:t>
            </a:r>
            <a:r>
              <a:rPr lang="en-CA" sz="3200" dirty="0"/>
              <a:t>Better </a:t>
            </a:r>
            <a:r>
              <a:rPr lang="en-CA" dirty="0"/>
              <a:t>analytics results</a:t>
            </a:r>
          </a:p>
          <a:p>
            <a:pPr marL="0" lvl="0" indent="0">
              <a:buNone/>
            </a:pPr>
            <a:endParaRPr lang="fr-CA" sz="3200" dirty="0"/>
          </a:p>
          <a:p>
            <a:pPr marL="0" lvl="0" indent="0">
              <a:buNone/>
            </a:pPr>
            <a:r>
              <a:rPr lang="en-CA" sz="4000" b="1" dirty="0"/>
              <a:t>Transition period</a:t>
            </a:r>
            <a:r>
              <a:rPr lang="en-CA" sz="4000" dirty="0"/>
              <a:t>: </a:t>
            </a:r>
            <a:r>
              <a:rPr lang="en-CA" sz="3100" dirty="0"/>
              <a:t>September 20th to October 23rd, 2023</a:t>
            </a:r>
          </a:p>
          <a:p>
            <a:pPr marL="0" lvl="0" indent="0">
              <a:buNone/>
            </a:pPr>
            <a:endParaRPr lang="en-CA" sz="4000" b="1" dirty="0"/>
          </a:p>
          <a:p>
            <a:pPr marL="0" lvl="0" indent="0">
              <a:buNone/>
            </a:pPr>
            <a:r>
              <a:rPr lang="en-US" sz="4000" b="1" dirty="0"/>
              <a:t>Effective date: </a:t>
            </a:r>
            <a:r>
              <a:rPr lang="en-US" sz="3200" dirty="0"/>
              <a:t>Oct 23</a:t>
            </a:r>
            <a:r>
              <a:rPr lang="en-US" sz="3200" baseline="30000" dirty="0"/>
              <a:t>rd</a:t>
            </a:r>
            <a:r>
              <a:rPr lang="en-US" sz="3200" dirty="0"/>
              <a:t>, 2023</a:t>
            </a:r>
          </a:p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974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56366|-13593164|-13155766|-3334100|-3351552|Treasury Board&quot;,&quot;Id&quot;:&quot;651c67c13833427388cc2009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PPT_ESDC_Final_EN01">
  <a:themeElements>
    <a:clrScheme name="ESDC - Colour 1">
      <a:dk1>
        <a:srgbClr val="000000"/>
      </a:dk1>
      <a:lt1>
        <a:sysClr val="window" lastClr="FFFFFF"/>
      </a:lt1>
      <a:dk2>
        <a:srgbClr val="188394"/>
      </a:dk2>
      <a:lt2>
        <a:srgbClr val="96D9DC"/>
      </a:lt2>
      <a:accent1>
        <a:srgbClr val="C90031"/>
      </a:accent1>
      <a:accent2>
        <a:srgbClr val="DE5372"/>
      </a:accent2>
      <a:accent3>
        <a:srgbClr val="4CA28D"/>
      </a:accent3>
      <a:accent4>
        <a:srgbClr val="87C6B6"/>
      </a:accent4>
      <a:accent5>
        <a:srgbClr val="DD5B49"/>
      </a:accent5>
      <a:accent6>
        <a:srgbClr val="E99586"/>
      </a:accent6>
      <a:hlink>
        <a:srgbClr val="0000FF"/>
      </a:hlink>
      <a:folHlink>
        <a:srgbClr val="96D9D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CPresentation-VanityURL-EN  -  Read-Only" id="{943B3398-64BE-42B8-B712-EC580777137F}" vid="{4B6B645D-7386-415B-9CC8-4152F2D0E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ntTruc" ma:contentTypeID="0x0101004B9DE00CD6BF494E8621095E7F111E35004F74A9B650681B41AF60680931644FF8" ma:contentTypeVersion="38" ma:contentTypeDescription="ContTrucD" ma:contentTypeScope="" ma:versionID="06d894131a5b51e5018a3d3b80897f3d">
  <xsd:schema xmlns:xsd="http://www.w3.org/2001/XMLSchema" xmlns:xs="http://www.w3.org/2001/XMLSchema" xmlns:p="http://schemas.microsoft.com/office/2006/metadata/properties" xmlns:ns1="http://schemas.microsoft.com/sharepoint/v3" xmlns:ns2="4f810ac0-7940-4b47-8510-ccc18747f341" xmlns:ns3="aeabe285-28c2-4b4a-a8cd-631679229c94" xmlns:ns4="http://schemas.microsoft.com/sharepoint/v4" targetNamespace="http://schemas.microsoft.com/office/2006/metadata/properties" ma:root="true" ma:fieldsID="457b7fe014ac0dad4a48e1791a399ad9" ns1:_="" ns2:_="" ns3:_="" ns4:_="">
    <xsd:import namespace="http://schemas.microsoft.com/sharepoint/v3"/>
    <xsd:import namespace="4f810ac0-7940-4b47-8510-ccc18747f341"/>
    <xsd:import namespace="aeabe285-28c2-4b4a-a8cd-631679229c9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ClpServices"/>
                <xsd:element ref="ns3:PgResponsibleResponsable" minOccurs="0"/>
                <xsd:element ref="ns2:TxtResumeE"/>
                <xsd:element ref="ns2:TxtResumeF"/>
                <xsd:element ref="ns2:TxtMotClef" minOccurs="0"/>
                <xsd:element ref="ns2:NbDuree"/>
                <xsd:element ref="ns2:ChkNouveauEmp" minOccurs="0"/>
                <xsd:element ref="ns2:ChLocationEmplacement"/>
                <xsd:element ref="ns2:C_ClpServices" minOccurs="0"/>
                <xsd:element ref="ns2:ChkTraitementInitial" minOccurs="0"/>
                <xsd:element ref="ns2:NbVersion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1:_dlc_ExpireDateSaved" minOccurs="0"/>
                <xsd:element ref="ns1:_dlc_ExpireDate" minOccurs="0"/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2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3" nillable="true" ma:displayName="Hold and Record Status" ma:decimals="0" ma:hidden="true" ma:internalName="_vti_ItemHoldRecordStatus" ma:readOnly="true">
      <xsd:simpleType>
        <xsd:restriction base="dms:Unknown"/>
      </xsd:simpleType>
    </xsd:element>
    <xsd:element name="_dlc_ExpireDateSaved" ma:index="24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25" nillable="true" ma:displayName="Expiration Date" ma:hidden="true" ma:internalName="_dlc_ExpireDate" ma:readOnly="true">
      <xsd:simpleType>
        <xsd:restriction base="dms:DateTime"/>
      </xsd:simpleType>
    </xsd:element>
    <xsd:element name="_dlc_Exempt" ma:index="26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810ac0-7940-4b47-8510-ccc18747f341" elementFormDefault="qualified">
    <xsd:import namespace="http://schemas.microsoft.com/office/2006/documentManagement/types"/>
    <xsd:import namespace="http://schemas.microsoft.com/office/infopath/2007/PartnerControls"/>
    <xsd:element name="ClpServices" ma:index="2" ma:displayName="ClpServices" ma:description="ClpServicesD" ma:list="{34A2CCC2-8655-4786-B8EE-4A9DDB8FA9D0}" ma:internalName="ClpServices" ma:showField="Title" ma:web="aeabe285-28c2-4b4a-a8cd-631679229c94">
      <xsd:simpleType>
        <xsd:restriction base="dms:Lookup"/>
      </xsd:simpleType>
    </xsd:element>
    <xsd:element name="TxtResumeE" ma:index="4" ma:displayName="TxtResumeE" ma:description="TxtResumeED" ma:internalName="TxtResumeE">
      <xsd:simpleType>
        <xsd:restriction base="dms:Text">
          <xsd:maxLength value="150"/>
        </xsd:restriction>
      </xsd:simpleType>
    </xsd:element>
    <xsd:element name="TxtResumeF" ma:index="5" ma:displayName="TxtResumeF" ma:description="TxtResumeFD" ma:internalName="TxtResumeF">
      <xsd:simpleType>
        <xsd:restriction base="dms:Text">
          <xsd:maxLength value="150"/>
        </xsd:restriction>
      </xsd:simpleType>
    </xsd:element>
    <xsd:element name="TxtMotClef" ma:index="6" nillable="true" ma:displayName="TxtMotClef" ma:description="TxtMotClefD" ma:internalName="TxtMotClef">
      <xsd:simpleType>
        <xsd:restriction base="dms:Text">
          <xsd:maxLength value="255"/>
        </xsd:restriction>
      </xsd:simpleType>
    </xsd:element>
    <xsd:element name="NbDuree" ma:index="7" ma:displayName="NbDuree" ma:decimals="0" ma:default="12" ma:description="NbDureeD" ma:internalName="NbDuree" ma:percentage="FALSE">
      <xsd:simpleType>
        <xsd:restriction base="dms:Number">
          <xsd:maxInclusive value="24"/>
          <xsd:minInclusive value="3"/>
        </xsd:restriction>
      </xsd:simpleType>
    </xsd:element>
    <xsd:element name="ChkNouveauEmp" ma:index="8" nillable="true" ma:displayName="ChkNouveauEmp" ma:default="0" ma:description="ChkNouveauEmpD" ma:internalName="ChkNouveauEmp">
      <xsd:simpleType>
        <xsd:restriction base="dms:Boolean"/>
      </xsd:simpleType>
    </xsd:element>
    <xsd:element name="ChLocationEmplacement" ma:index="9" ma:displayName="ChLocationEmplacement" ma:default="Client Library / Bibliothèque client" ma:description="ChLocationEmplacementD" ma:format="Dropdown" ma:internalName="ChLocationEmplacement">
      <xsd:simpleType>
        <xsd:restriction base="dms:Choice">
          <xsd:enumeration value="Client Library / Bibliothèque client"/>
          <xsd:enumeration value="Technical Library / Bibliothèque technique"/>
          <xsd:enumeration value="Archive"/>
          <xsd:enumeration value="Work in progress library / Bibliothèque de travaux en cours"/>
        </xsd:restriction>
      </xsd:simpleType>
    </xsd:element>
    <xsd:element name="C_ClpServices" ma:index="17" nillable="true" ma:displayName="C_ClpServices" ma:internalName="C_ClpServices" ma:readOnly="true">
      <xsd:simpleType>
        <xsd:restriction base="dms:Text"/>
      </xsd:simpleType>
    </xsd:element>
    <xsd:element name="ChkTraitementInitial" ma:index="18" nillable="true" ma:displayName="ChkTraitementInitial" ma:default="0" ma:description="To know if initial workflow is done&#10;Pour voir si le flux de travail initial est fait" ma:hidden="true" ma:internalName="ChkTraitementInitial" ma:readOnly="false">
      <xsd:simpleType>
        <xsd:restriction base="dms:Boolean"/>
      </xsd:simpleType>
    </xsd:element>
    <xsd:element name="NbVersion" ma:index="19" nillable="true" ma:displayName="NbVersion" ma:description="Enregistre la version du document / Saves the document version" ma:hidden="true" ma:internalName="NbVersion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be285-28c2-4b4a-a8cd-631679229c94" elementFormDefault="qualified">
    <xsd:import namespace="http://schemas.microsoft.com/office/2006/documentManagement/types"/>
    <xsd:import namespace="http://schemas.microsoft.com/office/infopath/2007/PartnerControls"/>
    <xsd:element name="PgResponsibleResponsable" ma:index="3" nillable="true" ma:displayName="PgResponsibleResponsable" ma:description="" ma:list="UserInfo" ma:SharePointGroup="0" ma:internalName="PgResponsibleResponsabl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xtMotClef xmlns="4f810ac0-7940-4b47-8510-ccc18747f341" xsi:nil="true"/>
    <NbDuree xmlns="4f810ac0-7940-4b47-8510-ccc18747f341">12</NbDuree>
    <NbVersion xmlns="4f810ac0-7940-4b47-8510-ccc18747f341" xsi:nil="true"/>
    <ClpServices xmlns="4f810ac0-7940-4b47-8510-ccc18747f341"/>
    <IconOverlay xmlns="http://schemas.microsoft.com/sharepoint/v4" xsi:nil="true"/>
    <ChkNouveauEmp xmlns="4f810ac0-7940-4b47-8510-ccc18747f341">false</ChkNouveauEmp>
    <ChkTraitementInitial xmlns="4f810ac0-7940-4b47-8510-ccc18747f341">false</ChkTraitementInitial>
    <TxtResumeE xmlns="4f810ac0-7940-4b47-8510-ccc18747f341"/>
    <ChLocationEmplacement xmlns="4f810ac0-7940-4b47-8510-ccc18747f341">Client Library / Bibliothèque client</ChLocationEmplacement>
    <TxtResumeF xmlns="4f810ac0-7940-4b47-8510-ccc18747f341"/>
    <PgResponsibleResponsable xmlns="aeabe285-28c2-4b4a-a8cd-631679229c94">
      <UserInfo>
        <DisplayName>Ke, Jun J [NC]</DisplayName>
        <AccountId>60</AccountId>
        <AccountType/>
      </UserInfo>
    </PgResponsibleResponsable>
    <C_ClpServices xmlns="4f810ac0-7940-4b47-8510-ccc18747f34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5347C6-2943-4BCC-A381-DB53E470B6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810ac0-7940-4b47-8510-ccc18747f341"/>
    <ds:schemaRef ds:uri="aeabe285-28c2-4b4a-a8cd-631679229c9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4A6F48-B097-4499-8325-F714BDD99500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  <ds:schemaRef ds:uri="4f810ac0-7940-4b47-8510-ccc18747f341"/>
    <ds:schemaRef ds:uri="http://schemas.microsoft.com/sharepoint/v3"/>
    <ds:schemaRef ds:uri="http://purl.org/dc/terms/"/>
    <ds:schemaRef ds:uri="aeabe285-28c2-4b4a-a8cd-631679229c94"/>
    <ds:schemaRef ds:uri="http://schemas.microsoft.com/office/infopath/2007/PartnerControls"/>
    <ds:schemaRef ds:uri="http://schemas.microsoft.com/sharepoint/v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AAC984-BC5B-420B-9BA4-446A14531E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GCPresentation-VanityURL-EN</Template>
  <TotalTime>0</TotalTime>
  <Words>53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PPT_ESDC_Final_EN01</vt:lpstr>
      <vt:lpstr>Vanity URL</vt:lpstr>
      <vt:lpstr>Update to Vanity URL form</vt:lpstr>
    </vt:vector>
  </TitlesOfParts>
  <Company>TBS-SCT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Vanity URL</dc:title>
  <dc:creator>Donohue, Chelsey</dc:creator>
  <cp:lastModifiedBy>Donohue, Chelsey</cp:lastModifiedBy>
  <cp:revision>1</cp:revision>
  <dcterms:created xsi:type="dcterms:W3CDTF">2023-10-03T19:12:48Z</dcterms:created>
  <dcterms:modified xsi:type="dcterms:W3CDTF">2023-10-03T19:13:15Z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policyId">
    <vt:lpwstr/>
  </property>
  <property fmtid="{D5CDD505-2E9C-101B-9397-08002B2CF9AE}" pid="3" name="ContentTypeId">
    <vt:lpwstr>0x010104003AC75AA734704646B95F930F2A3C3FE300B23A46CA5C5CD04C91A23137B14249EE</vt:lpwstr>
  </property>
  <property fmtid="{D5CDD505-2E9C-101B-9397-08002B2CF9AE}" pid="4" name="ItemRetentionFormula">
    <vt:lpwstr/>
  </property>
  <property fmtid="{D5CDD505-2E9C-101B-9397-08002B2CF9AE}" pid="5" name="WorkflowChangePath">
    <vt:lpwstr>7ab30019-3554-4919-b6f6-c90dc74a1bdf,4;</vt:lpwstr>
  </property>
  <property fmtid="{D5CDD505-2E9C-101B-9397-08002B2CF9AE}" pid="6" name="Order">
    <vt:r8>113900</vt:r8>
  </property>
  <property fmtid="{D5CDD505-2E9C-101B-9397-08002B2CF9AE}" pid="7" name="URL">
    <vt:lpwstr/>
  </property>
  <property fmtid="{D5CDD505-2E9C-101B-9397-08002B2CF9AE}" pid="8" name="xd_ProgID">
    <vt:lpwstr/>
  </property>
  <property fmtid="{D5CDD505-2E9C-101B-9397-08002B2CF9AE}" pid="9" name="TemplateUrl">
    <vt:lpwstr/>
  </property>
  <property fmtid="{D5CDD505-2E9C-101B-9397-08002B2CF9AE}" pid="10" name="MSIP_Label_3d0ca00b-3f0e-465a-aac7-1a6a22fcea40_Enabled">
    <vt:lpwstr>true</vt:lpwstr>
  </property>
  <property fmtid="{D5CDD505-2E9C-101B-9397-08002B2CF9AE}" pid="11" name="MSIP_Label_3d0ca00b-3f0e-465a-aac7-1a6a22fcea40_SetDate">
    <vt:lpwstr>2023-10-03T19:10:19Z</vt:lpwstr>
  </property>
  <property fmtid="{D5CDD505-2E9C-101B-9397-08002B2CF9AE}" pid="12" name="MSIP_Label_3d0ca00b-3f0e-465a-aac7-1a6a22fcea40_Method">
    <vt:lpwstr>Privileged</vt:lpwstr>
  </property>
  <property fmtid="{D5CDD505-2E9C-101B-9397-08002B2CF9AE}" pid="13" name="MSIP_Label_3d0ca00b-3f0e-465a-aac7-1a6a22fcea40_Name">
    <vt:lpwstr>3d0ca00b-3f0e-465a-aac7-1a6a22fcea40</vt:lpwstr>
  </property>
  <property fmtid="{D5CDD505-2E9C-101B-9397-08002B2CF9AE}" pid="14" name="MSIP_Label_3d0ca00b-3f0e-465a-aac7-1a6a22fcea40_SiteId">
    <vt:lpwstr>6397df10-4595-4047-9c4f-03311282152b</vt:lpwstr>
  </property>
  <property fmtid="{D5CDD505-2E9C-101B-9397-08002B2CF9AE}" pid="15" name="MSIP_Label_3d0ca00b-3f0e-465a-aac7-1a6a22fcea40_ActionId">
    <vt:lpwstr>b8f087d0-610c-4197-9e94-22e8ace060d4</vt:lpwstr>
  </property>
  <property fmtid="{D5CDD505-2E9C-101B-9397-08002B2CF9AE}" pid="16" name="MSIP_Label_3d0ca00b-3f0e-465a-aac7-1a6a22fcea40_ContentBits">
    <vt:lpwstr>1</vt:lpwstr>
  </property>
  <property fmtid="{D5CDD505-2E9C-101B-9397-08002B2CF9AE}" pid="17" name="ClassificationContentMarkingHeaderLocations">
    <vt:lpwstr>PPT_ESDC_Final_EN01:8</vt:lpwstr>
  </property>
  <property fmtid="{D5CDD505-2E9C-101B-9397-08002B2CF9AE}" pid="18" name="ClassificationContentMarkingHeaderText">
    <vt:lpwstr>UNCLASSIFIED / NON CLASSIFIÉ</vt:lpwstr>
  </property>
</Properties>
</file>