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4" r:id="rId1"/>
    <p:sldMasterId id="2147483675" r:id="rId2"/>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9144000" cy="5143500" type="screen16x9"/>
  <p:notesSz cx="7010400" cy="9296400"/>
  <p:embeddedFontLst>
    <p:embeddedFont>
      <p:font typeface="Calibri" panose="020F0502020204030204" pitchFamily="34" charset="0"/>
      <p:regular r:id="rId48"/>
      <p:bold r:id="rId49"/>
      <p:italic r:id="rId50"/>
      <p:boldItalic r:id="rId51"/>
    </p:embeddedFont>
    <p:embeddedFont>
      <p:font typeface="Lato" panose="020F0502020204030203" pitchFamily="34" charset="0"/>
      <p:regular r:id="rId52"/>
      <p:bold r:id="rId53"/>
      <p:italic r:id="rId54"/>
      <p:boldItalic r:id="rId55"/>
    </p:embeddedFont>
    <p:embeddedFont>
      <p:font typeface="Open Sans" panose="020B0606030504020204" pitchFamily="34" charset="0"/>
      <p:regular r:id="rId56"/>
      <p:bold r:id="rId57"/>
      <p:italic r:id="rId58"/>
      <p:boldItalic r:id="rId59"/>
    </p:embeddedFont>
  </p:embeddedFontLst>
  <p:custDataLst>
    <p:tags r:id="rId6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4F3EC28-AC05-4550-B30C-D77344F9D9A9}">
  <a:tblStyle styleId="{C4F3EC28-AC05-4550-B30C-D77344F9D9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22959B4-F25F-4975-9372-6C81557CBCB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8"/>
    <p:restoredTop sz="72689" autoAdjust="0"/>
  </p:normalViewPr>
  <p:slideViewPr>
    <p:cSldViewPr snapToGrid="0" snapToObjects="1">
      <p:cViewPr varScale="1">
        <p:scale>
          <a:sx n="119" d="100"/>
          <a:sy n="119" d="100"/>
        </p:scale>
        <p:origin x="487"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font" Target="fonts/font11.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60"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touchpoints.digital.go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14c6244ed9_0_0:notes"/>
          <p:cNvSpPr>
            <a:spLocks noGrp="1" noRot="1" noChangeAspect="1"/>
          </p:cNvSpPr>
          <p:nvPr>
            <p:ph type="sldImg" idx="2"/>
          </p:nvPr>
        </p:nvSpPr>
        <p:spPr>
          <a:xfrm>
            <a:off x="389757"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114c6244ed9_0_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4923fcf00a_0_19: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g14923fcf00a_0_1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33" name="Google Shape;233;g14923fcf00a_0_19: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10</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923fcf00a_0_41: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g14923fcf00a_0_4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42" name="Google Shape;242;g14923fcf00a_0_4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11</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4923fcf00a_0_5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g14923fcf00a_0_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51" name="Google Shape;251;g14923fcf00a_0_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12</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4923fcf00a_0_59: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g14923fcf00a_0_5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60" name="Google Shape;260;g14923fcf00a_0_59: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13</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39d8f0273d_0_29: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g139d8f0273d_0_2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69" name="Google Shape;269;g139d8f0273d_0_29: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4923fcf00a_0_68: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g14923fcf00a_0_68: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78" name="Google Shape;278;g14923fcf00a_0_68: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23712be9be_0_3: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23712be9be_0_3: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87" name="Google Shape;287;g123712be9be_0_3: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923fcf00a_0_92: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4923fcf00a_0_92: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457200" lvl="0" indent="-304800" algn="l" rtl="0">
              <a:spcBef>
                <a:spcPts val="0"/>
              </a:spcBef>
              <a:spcAft>
                <a:spcPts val="0"/>
              </a:spcAft>
              <a:buClr>
                <a:srgbClr val="1F497D"/>
              </a:buClr>
              <a:buSzPts val="1200"/>
              <a:buChar char="●"/>
            </a:pPr>
            <a:r>
              <a:rPr lang="en-CA">
                <a:solidFill>
                  <a:srgbClr val="1F497D"/>
                </a:solidFill>
              </a:rPr>
              <a:t>Meet with the </a:t>
            </a:r>
            <a:r>
              <a:rPr lang="en-CA" u="sng">
                <a:solidFill>
                  <a:srgbClr val="0000FF"/>
                </a:solidFill>
                <a:hlinkClick r:id="rId3">
                  <a:extLst>
                    <a:ext uri="{A12FA001-AC4F-418D-AE19-62706E023703}">
                      <ahyp:hlinkClr xmlns:ahyp="http://schemas.microsoft.com/office/drawing/2018/hyperlinkcolor" val="tx"/>
                    </a:ext>
                  </a:extLst>
                </a:hlinkClick>
              </a:rPr>
              <a:t>Touchpoints</a:t>
            </a:r>
            <a:r>
              <a:rPr lang="en-CA">
                <a:solidFill>
                  <a:srgbClr val="1F497D"/>
                </a:solidFill>
              </a:rPr>
              <a:t> team (US gov team that manages feedback as a service) to better understand how they present survey </a:t>
            </a:r>
            <a:r>
              <a:rPr lang="en-CA" b="1">
                <a:solidFill>
                  <a:srgbClr val="1F497D"/>
                </a:solidFill>
              </a:rPr>
              <a:t>and</a:t>
            </a:r>
            <a:r>
              <a:rPr lang="en-CA">
                <a:solidFill>
                  <a:srgbClr val="1F497D"/>
                </a:solidFill>
              </a:rPr>
              <a:t> feedback data to their internal users.  (Done!)</a:t>
            </a:r>
            <a:endParaRPr>
              <a:solidFill>
                <a:srgbClr val="1F497D"/>
              </a:solidFill>
            </a:endParaRPr>
          </a:p>
          <a:p>
            <a:pPr marL="457200" lvl="0" indent="-304800" algn="l" rtl="0">
              <a:spcBef>
                <a:spcPts val="1000"/>
              </a:spcBef>
              <a:spcAft>
                <a:spcPts val="0"/>
              </a:spcAft>
              <a:buClr>
                <a:srgbClr val="1F497D"/>
              </a:buClr>
              <a:buSzPts val="1200"/>
              <a:buChar char="●"/>
            </a:pPr>
            <a:r>
              <a:rPr lang="en-CA">
                <a:solidFill>
                  <a:srgbClr val="1F497D"/>
                </a:solidFill>
              </a:rPr>
              <a:t>Conduct interviews with users to identify gaps in onboarding materials</a:t>
            </a:r>
            <a:endParaRPr>
              <a:solidFill>
                <a:srgbClr val="1F497D"/>
              </a:solidFill>
            </a:endParaRPr>
          </a:p>
          <a:p>
            <a:pPr marL="457200" lvl="0" indent="-342900" algn="l" rtl="0">
              <a:spcBef>
                <a:spcPts val="1000"/>
              </a:spcBef>
              <a:spcAft>
                <a:spcPts val="0"/>
              </a:spcAft>
              <a:buClr>
                <a:srgbClr val="1F497D"/>
              </a:buClr>
              <a:buSzPts val="1800"/>
              <a:buChar char="●"/>
            </a:pPr>
            <a:endParaRPr sz="1800">
              <a:solidFill>
                <a:srgbClr val="1F497D"/>
              </a:solidFill>
            </a:endParaRPr>
          </a:p>
          <a:p>
            <a:pPr marL="0" lvl="0" indent="0" algn="l" rtl="0">
              <a:lnSpc>
                <a:spcPct val="100000"/>
              </a:lnSpc>
              <a:spcBef>
                <a:spcPts val="1000"/>
              </a:spcBef>
              <a:spcAft>
                <a:spcPts val="0"/>
              </a:spcAft>
              <a:buSzPts val="1400"/>
              <a:buNone/>
            </a:pPr>
            <a:endParaRPr sz="1400"/>
          </a:p>
        </p:txBody>
      </p:sp>
      <p:sp>
        <p:nvSpPr>
          <p:cNvPr id="293" name="Google Shape;293;g14923fcf00a_0_92: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39d8f0273d_0_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39d8f0273d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02" name="Google Shape;302;g139d8f0273d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b06b28c13_0_8: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g14b06b28c13_0_8: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13" name="Google Shape;313;g14b06b28c13_0_8: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3b00fe0744_0_16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3b00fe0744_0_16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63" name="Google Shape;163;g13b00fe0744_0_16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39d8f0273d_0_11: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g139d8f0273d_0_1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22" name="Google Shape;322;g139d8f0273d_0_1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20</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4923fcf00a_0_10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14923fcf00a_0_10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31" name="Google Shape;331;g14923fcf00a_0_10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21</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14d192f7c97_0_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g14d192f7c97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40" name="Google Shape;340;g14d192f7c97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22</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9d8f0273d_0_19: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39d8f0273d_0_19: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49" name="Google Shape;349;g139d8f0273d_0_19: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23</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4b06b28c13_0_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g14b06b28c13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58" name="Google Shape;358;g14b06b28c13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24</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14923fcf00a_0_87: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g14923fcf00a_0_87: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67" name="Google Shape;367;g14923fcf00a_0_87: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25</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3b00fe0744_0_15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g13b00fe0744_0_1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73" name="Google Shape;373;g13b00fe0744_0_1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26</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3a3bb7c0fd_0_5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g13a3bb7c0fd_0_5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379" name="Google Shape;379;g13a3bb7c0fd_0_5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27</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3b00fe0744_0_36: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13b00fe0744_0_3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fe2e54bf20_0_4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gfe2e54bf20_0_4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3b00fe0744_0_155: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13b00fe0744_0_155: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2" name="Google Shape;172;g13b00fe0744_0_155: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3</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fe2e54bf20_0_6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fe2e54bf20_0_6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fe2e54bf20_0_7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fe2e54bf20_0_73: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fe2e54bf20_0_154: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gfe2e54bf20_0_15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fe2e54bf20_0_9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4" name="Google Shape;444;gfe2e54bf20_0_9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fe2e54bf20_0_166: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fe2e54bf20_0_16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fe2e54bf20_0_100: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fe2e54bf20_0_100: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fe2e54bf20_0_187: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gfe2e54bf20_0_187: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fe2e54bf20_0_108: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2" name="Google Shape;482;gfe2e54bf20_0_108: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fe2e54bf20_0_20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fe2e54bf20_0_20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fe2e54bf20_0_216: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fe2e54bf20_0_2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44829a6a61_2_131: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g144829a6a61_2_13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78" name="Google Shape;178;g144829a6a61_2_13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4</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e2e54bf20_0_116: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fe2e54bf20_0_116: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fe2e54bf20_0_231: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fe2e54bf20_0_231: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fe2e54bf20_0_124: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gfe2e54bf20_0_12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fe2e54bf20_0_132: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gfe2e54bf20_0_132: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fe2e54bf20_0_264: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gfe2e54bf20_0_264:notes"/>
          <p:cNvSpPr txBox="1">
            <a:spLocks noGrp="1"/>
          </p:cNvSpPr>
          <p:nvPr>
            <p:ph type="body" idx="1"/>
          </p:nvPr>
        </p:nvSpPr>
        <p:spPr>
          <a:xfrm>
            <a:off x="701040" y="4415790"/>
            <a:ext cx="5608200" cy="41835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3b36c5cf6c_1_1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3b36c5cf6c_1_113: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87" name="Google Shape;187;g13b36c5cf6c_1_113: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5</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45fb9ec142_0_1: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145fb9ec142_0_1: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199" name="Google Shape;199;g145fb9ec142_0_1: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6</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447ef5e200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1447ef5e200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05" name="Google Shape;205;g1447ef5e200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7</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4923fcf00a_0_0: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14923fcf00a_0_0: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15" name="Google Shape;215;g14923fcf00a_0_0: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8</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4923fcf00a_0_8:notes"/>
          <p:cNvSpPr>
            <a:spLocks noGrp="1" noRot="1" noChangeAspect="1"/>
          </p:cNvSpPr>
          <p:nvPr>
            <p:ph type="sldImg" idx="2"/>
          </p:nvPr>
        </p:nvSpPr>
        <p:spPr>
          <a:xfrm>
            <a:off x="388655" y="697230"/>
            <a:ext cx="6233100" cy="3486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14923fcf00a_0_8:notes"/>
          <p:cNvSpPr txBox="1">
            <a:spLocks noGrp="1"/>
          </p:cNvSpPr>
          <p:nvPr>
            <p:ph type="body" idx="1"/>
          </p:nvPr>
        </p:nvSpPr>
        <p:spPr>
          <a:xfrm>
            <a:off x="701040" y="4415790"/>
            <a:ext cx="5608200" cy="41835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sz="1400"/>
          </a:p>
        </p:txBody>
      </p:sp>
      <p:sp>
        <p:nvSpPr>
          <p:cNvPr id="224" name="Google Shape;224;g14923fcf00a_0_8:notes"/>
          <p:cNvSpPr txBox="1">
            <a:spLocks noGrp="1"/>
          </p:cNvSpPr>
          <p:nvPr>
            <p:ph type="sldNum" idx="12"/>
          </p:nvPr>
        </p:nvSpPr>
        <p:spPr>
          <a:xfrm>
            <a:off x="3970938" y="8829967"/>
            <a:ext cx="3037800" cy="464700"/>
          </a:xfrm>
          <a:prstGeom prst="rect">
            <a:avLst/>
          </a:prstGeom>
          <a:noFill/>
          <a:ln>
            <a:noFill/>
          </a:ln>
        </p:spPr>
        <p:txBody>
          <a:bodyPr spcFirstLastPara="1" wrap="square" lIns="93275" tIns="46625" rIns="93275" bIns="46625" anchor="b" anchorCtr="0">
            <a:noAutofit/>
          </a:bodyPr>
          <a:lstStyle/>
          <a:p>
            <a:pPr marL="0" lvl="0" indent="0" algn="r" rtl="0">
              <a:lnSpc>
                <a:spcPct val="100000"/>
              </a:lnSpc>
              <a:spcBef>
                <a:spcPts val="0"/>
              </a:spcBef>
              <a:spcAft>
                <a:spcPts val="0"/>
              </a:spcAft>
              <a:buSzPts val="1400"/>
              <a:buNone/>
            </a:pPr>
            <a:fld id="{00000000-1234-1234-1234-123412341234}" type="slidenum">
              <a:rPr lang="en-CA" sz="1400"/>
              <a:t>9</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51" name="Google Shape;5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5" name="Google Shape;5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6" name="Google Shape;66;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_3">
    <p:bg>
      <p:bgPr>
        <a:blipFill>
          <a:blip r:embed="rId2">
            <a:alphaModFix/>
          </a:blip>
          <a:stretch>
            <a:fillRect/>
          </a:stretch>
        </a:blipFill>
        <a:effectLst/>
      </p:bgPr>
    </p:bg>
    <p:spTree>
      <p:nvGrpSpPr>
        <p:cNvPr id="1" name="Shape 69"/>
        <p:cNvGrpSpPr/>
        <p:nvPr/>
      </p:nvGrpSpPr>
      <p:grpSpPr>
        <a:xfrm>
          <a:off x="0" y="0"/>
          <a:ext cx="0" cy="0"/>
          <a:chOff x="0" y="0"/>
          <a:chExt cx="0" cy="0"/>
        </a:xfrm>
      </p:grpSpPr>
      <p:sp>
        <p:nvSpPr>
          <p:cNvPr id="70" name="Google Shape;70;p16"/>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71" name="Google Shape;71;p16"/>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Autofit/>
          </a:bodyPr>
          <a:lstStyle>
            <a:lvl1pPr marL="457200" marR="0" lvl="0" indent="-228600" algn="l">
              <a:lnSpc>
                <a:spcPct val="100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00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00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00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00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6"/>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73"/>
        <p:cNvGrpSpPr/>
        <p:nvPr/>
      </p:nvGrpSpPr>
      <p:grpSpPr>
        <a:xfrm>
          <a:off x="0" y="0"/>
          <a:ext cx="0" cy="0"/>
          <a:chOff x="0" y="0"/>
          <a:chExt cx="0" cy="0"/>
        </a:xfrm>
      </p:grpSpPr>
      <p:sp>
        <p:nvSpPr>
          <p:cNvPr id="74" name="Google Shape;74;p17"/>
          <p:cNvSpPr/>
          <p:nvPr/>
        </p:nvSpPr>
        <p:spPr>
          <a:xfrm>
            <a:off x="0" y="2914650"/>
            <a:ext cx="9144000" cy="2229000"/>
          </a:xfrm>
          <a:prstGeom prst="rect">
            <a:avLst/>
          </a:prstGeom>
          <a:gradFill>
            <a:gsLst>
              <a:gs pos="0">
                <a:srgbClr val="F2F2F2"/>
              </a:gs>
              <a:gs pos="100000">
                <a:srgbClr val="A5A5A5">
                  <a:alpha val="52156"/>
                </a:srgbClr>
              </a:gs>
            </a:gsLst>
            <a:path path="circle">
              <a:fillToRect l="50000" t="50000" r="50000" b="50000"/>
            </a:path>
            <a:tileRect/>
          </a:gra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75" name="Google Shape;75;p17"/>
          <p:cNvSpPr txBox="1">
            <a:spLocks noGrp="1"/>
          </p:cNvSpPr>
          <p:nvPr>
            <p:ph type="ctrTitle"/>
          </p:nvPr>
        </p:nvSpPr>
        <p:spPr>
          <a:xfrm>
            <a:off x="685800" y="2915338"/>
            <a:ext cx="7772400" cy="4581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F3F3F"/>
              </a:buClr>
              <a:buSzPts val="3000"/>
              <a:buFont typeface="Calibri"/>
              <a:buNone/>
              <a:defRPr sz="3000">
                <a:solidFill>
                  <a:srgbClr val="3F3F3F"/>
                </a:solidFill>
                <a:latin typeface="Calibri"/>
                <a:ea typeface="Calibri"/>
                <a:cs typeface="Calibri"/>
                <a:sym typeface="Calibri"/>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6" name="Google Shape;76;p17"/>
          <p:cNvSpPr txBox="1">
            <a:spLocks noGrp="1"/>
          </p:cNvSpPr>
          <p:nvPr>
            <p:ph type="subTitle" idx="1"/>
          </p:nvPr>
        </p:nvSpPr>
        <p:spPr>
          <a:xfrm>
            <a:off x="1371600" y="3299265"/>
            <a:ext cx="6400800" cy="5733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400"/>
              </a:spcBef>
              <a:spcAft>
                <a:spcPts val="0"/>
              </a:spcAft>
              <a:buClr>
                <a:srgbClr val="595959"/>
              </a:buClr>
              <a:buSzPts val="1800"/>
              <a:buNone/>
              <a:defRPr sz="1800">
                <a:solidFill>
                  <a:srgbClr val="595959"/>
                </a:solidFill>
                <a:latin typeface="Calibri"/>
                <a:ea typeface="Calibri"/>
                <a:cs typeface="Calibri"/>
                <a:sym typeface="Calibri"/>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8" name="Google Shape;78;p1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0"/>
        <p:cNvGrpSpPr/>
        <p:nvPr/>
      </p:nvGrpSpPr>
      <p:grpSpPr>
        <a:xfrm>
          <a:off x="0" y="0"/>
          <a:ext cx="0" cy="0"/>
          <a:chOff x="0" y="0"/>
          <a:chExt cx="0" cy="0"/>
        </a:xfrm>
      </p:grpSpPr>
      <p:sp>
        <p:nvSpPr>
          <p:cNvPr id="81" name="Google Shape;81;p18"/>
          <p:cNvSpPr txBox="1">
            <a:spLocks noGrp="1"/>
          </p:cNvSpPr>
          <p:nvPr>
            <p:ph type="ctrTitle"/>
          </p:nvPr>
        </p:nvSpPr>
        <p:spPr>
          <a:xfrm>
            <a:off x="685800" y="1597820"/>
            <a:ext cx="7772400" cy="11025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2" name="Google Shape;82;p18"/>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500"/>
              </a:spcBef>
              <a:spcAft>
                <a:spcPts val="0"/>
              </a:spcAft>
              <a:buClr>
                <a:srgbClr val="888888"/>
              </a:buClr>
              <a:buSzPts val="2700"/>
              <a:buNone/>
              <a:defRPr>
                <a:solidFill>
                  <a:srgbClr val="888888"/>
                </a:solidFill>
              </a:defRPr>
            </a:lvl1pPr>
            <a:lvl2pPr lvl="1" algn="ctr">
              <a:lnSpc>
                <a:spcPct val="100000"/>
              </a:lnSpc>
              <a:spcBef>
                <a:spcPts val="500"/>
              </a:spcBef>
              <a:spcAft>
                <a:spcPts val="0"/>
              </a:spcAft>
              <a:buClr>
                <a:srgbClr val="888888"/>
              </a:buClr>
              <a:buSzPts val="2400"/>
              <a:buNone/>
              <a:defRPr>
                <a:solidFill>
                  <a:srgbClr val="888888"/>
                </a:solidFill>
              </a:defRPr>
            </a:lvl2pPr>
            <a:lvl3pPr lvl="2" algn="ctr">
              <a:lnSpc>
                <a:spcPct val="100000"/>
              </a:lnSpc>
              <a:spcBef>
                <a:spcPts val="400"/>
              </a:spcBef>
              <a:spcAft>
                <a:spcPts val="0"/>
              </a:spcAft>
              <a:buClr>
                <a:srgbClr val="888888"/>
              </a:buClr>
              <a:buSzPts val="1800"/>
              <a:buNone/>
              <a:defRPr>
                <a:solidFill>
                  <a:srgbClr val="888888"/>
                </a:solidFill>
              </a:defRPr>
            </a:lvl3pPr>
            <a:lvl4pPr lvl="3" algn="ctr">
              <a:lnSpc>
                <a:spcPct val="100000"/>
              </a:lnSpc>
              <a:spcBef>
                <a:spcPts val="300"/>
              </a:spcBef>
              <a:spcAft>
                <a:spcPts val="0"/>
              </a:spcAft>
              <a:buClr>
                <a:srgbClr val="888888"/>
              </a:buClr>
              <a:buSzPts val="1500"/>
              <a:buNone/>
              <a:defRPr>
                <a:solidFill>
                  <a:srgbClr val="888888"/>
                </a:solidFill>
              </a:defRPr>
            </a:lvl4pPr>
            <a:lvl5pPr lvl="4" algn="ctr">
              <a:lnSpc>
                <a:spcPct val="100000"/>
              </a:lnSpc>
              <a:spcBef>
                <a:spcPts val="3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3" name="Google Shape;83;p1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5" name="Google Shape;85;p1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9"/>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89" name="Google Shape;89;p1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0" name="Google Shape;90;p1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1" name="Google Shape;91;p1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722313" y="3305176"/>
            <a:ext cx="7772400" cy="10215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4" name="Google Shape;94;p20"/>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400"/>
              </a:spcBef>
              <a:spcAft>
                <a:spcPts val="0"/>
              </a:spcAft>
              <a:buClr>
                <a:srgbClr val="888888"/>
              </a:buClr>
              <a:buSzPts val="1800"/>
              <a:buNone/>
              <a:defRPr sz="1800">
                <a:solidFill>
                  <a:srgbClr val="888888"/>
                </a:solidFill>
              </a:defRPr>
            </a:lvl2pPr>
            <a:lvl3pPr marL="1371600" lvl="2" indent="-228600" algn="l">
              <a:lnSpc>
                <a:spcPct val="100000"/>
              </a:lnSpc>
              <a:spcBef>
                <a:spcPts val="300"/>
              </a:spcBef>
              <a:spcAft>
                <a:spcPts val="0"/>
              </a:spcAft>
              <a:buClr>
                <a:srgbClr val="888888"/>
              </a:buClr>
              <a:buSzPts val="1600"/>
              <a:buNone/>
              <a:defRPr sz="1600">
                <a:solidFill>
                  <a:srgbClr val="888888"/>
                </a:solidFill>
              </a:defRPr>
            </a:lvl3pPr>
            <a:lvl4pPr marL="1828800" lvl="3" indent="-228600" algn="l">
              <a:lnSpc>
                <a:spcPct val="100000"/>
              </a:lnSpc>
              <a:spcBef>
                <a:spcPts val="300"/>
              </a:spcBef>
              <a:spcAft>
                <a:spcPts val="0"/>
              </a:spcAft>
              <a:buClr>
                <a:srgbClr val="888888"/>
              </a:buClr>
              <a:buSzPts val="1400"/>
              <a:buNone/>
              <a:defRPr sz="1400">
                <a:solidFill>
                  <a:srgbClr val="888888"/>
                </a:solidFill>
              </a:defRPr>
            </a:lvl4pPr>
            <a:lvl5pPr marL="2286000" lvl="4" indent="-228600" algn="l">
              <a:lnSpc>
                <a:spcPct val="100000"/>
              </a:lnSpc>
              <a:spcBef>
                <a:spcPts val="300"/>
              </a:spcBef>
              <a:spcAft>
                <a:spcPts val="0"/>
              </a:spcAft>
              <a:buClr>
                <a:srgbClr val="888888"/>
              </a:buClr>
              <a:buSzPts val="1400"/>
              <a:buNone/>
              <a:defRPr sz="1400">
                <a:solidFill>
                  <a:srgbClr val="888888"/>
                </a:solidFill>
              </a:defRPr>
            </a:lvl5pPr>
            <a:lvl6pPr marL="2743200" lvl="5" indent="-228600" algn="l">
              <a:lnSpc>
                <a:spcPct val="100000"/>
              </a:lnSpc>
              <a:spcBef>
                <a:spcPts val="300"/>
              </a:spcBef>
              <a:spcAft>
                <a:spcPts val="0"/>
              </a:spcAft>
              <a:buClr>
                <a:srgbClr val="888888"/>
              </a:buClr>
              <a:buSzPts val="1400"/>
              <a:buNone/>
              <a:defRPr sz="1400">
                <a:solidFill>
                  <a:srgbClr val="888888"/>
                </a:solidFill>
              </a:defRPr>
            </a:lvl6pPr>
            <a:lvl7pPr marL="3200400" lvl="6" indent="-228600" algn="l">
              <a:lnSpc>
                <a:spcPct val="100000"/>
              </a:lnSpc>
              <a:spcBef>
                <a:spcPts val="300"/>
              </a:spcBef>
              <a:spcAft>
                <a:spcPts val="0"/>
              </a:spcAft>
              <a:buClr>
                <a:srgbClr val="888888"/>
              </a:buClr>
              <a:buSzPts val="1400"/>
              <a:buNone/>
              <a:defRPr sz="1400">
                <a:solidFill>
                  <a:srgbClr val="888888"/>
                </a:solidFill>
              </a:defRPr>
            </a:lvl7pPr>
            <a:lvl8pPr marL="3657600" lvl="7" indent="-228600" algn="l">
              <a:lnSpc>
                <a:spcPct val="100000"/>
              </a:lnSpc>
              <a:spcBef>
                <a:spcPts val="300"/>
              </a:spcBef>
              <a:spcAft>
                <a:spcPts val="0"/>
              </a:spcAft>
              <a:buClr>
                <a:srgbClr val="888888"/>
              </a:buClr>
              <a:buSzPts val="1400"/>
              <a:buNone/>
              <a:defRPr sz="1400">
                <a:solidFill>
                  <a:srgbClr val="888888"/>
                </a:solidFill>
              </a:defRPr>
            </a:lvl8pPr>
            <a:lvl9pPr marL="4114800" lvl="8" indent="-228600" algn="l">
              <a:lnSpc>
                <a:spcPct val="100000"/>
              </a:lnSpc>
              <a:spcBef>
                <a:spcPts val="300"/>
              </a:spcBef>
              <a:spcAft>
                <a:spcPts val="0"/>
              </a:spcAft>
              <a:buClr>
                <a:srgbClr val="888888"/>
              </a:buClr>
              <a:buSzPts val="1400"/>
              <a:buNone/>
              <a:defRPr sz="1400">
                <a:solidFill>
                  <a:srgbClr val="888888"/>
                </a:solidFill>
              </a:defRPr>
            </a:lvl9pPr>
          </a:lstStyle>
          <a:p>
            <a:endParaRPr/>
          </a:p>
        </p:txBody>
      </p:sp>
      <p:sp>
        <p:nvSpPr>
          <p:cNvPr id="95" name="Google Shape;95;p2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2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8"/>
        <p:cNvGrpSpPr/>
        <p:nvPr/>
      </p:nvGrpSpPr>
      <p:grpSpPr>
        <a:xfrm>
          <a:off x="0" y="0"/>
          <a:ext cx="0" cy="0"/>
          <a:chOff x="0" y="0"/>
          <a:chExt cx="0" cy="0"/>
        </a:xfrm>
      </p:grpSpPr>
      <p:sp>
        <p:nvSpPr>
          <p:cNvPr id="99" name="Google Shape;99;p21"/>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0" name="Google Shape;100;p21"/>
          <p:cNvSpPr txBox="1">
            <a:spLocks noGrp="1"/>
          </p:cNvSpPr>
          <p:nvPr>
            <p:ph type="body" idx="1"/>
          </p:nvPr>
        </p:nvSpPr>
        <p:spPr>
          <a:xfrm>
            <a:off x="457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1" name="Google Shape;101;p21"/>
          <p:cNvSpPr txBox="1">
            <a:spLocks noGrp="1"/>
          </p:cNvSpPr>
          <p:nvPr>
            <p:ph type="body" idx="2"/>
          </p:nvPr>
        </p:nvSpPr>
        <p:spPr>
          <a:xfrm>
            <a:off x="4648200" y="1200151"/>
            <a:ext cx="4038600" cy="3394500"/>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600"/>
              </a:spcBef>
              <a:spcAft>
                <a:spcPts val="0"/>
              </a:spcAft>
              <a:buClr>
                <a:schemeClr val="dk1"/>
              </a:buClr>
              <a:buSzPts val="2800"/>
              <a:buChar char="•"/>
              <a:defRPr sz="2800"/>
            </a:lvl1pPr>
            <a:lvl2pPr marL="914400" lvl="1" indent="-381000" algn="l">
              <a:lnSpc>
                <a:spcPct val="100000"/>
              </a:lnSpc>
              <a:spcBef>
                <a:spcPts val="50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400"/>
              </a:spcBef>
              <a:spcAft>
                <a:spcPts val="0"/>
              </a:spcAft>
              <a:buClr>
                <a:schemeClr val="dk1"/>
              </a:buClr>
              <a:buSzPts val="1800"/>
              <a:buChar char="–"/>
              <a:defRPr sz="1800"/>
            </a:lvl4pPr>
            <a:lvl5pPr marL="2286000" lvl="4" indent="-342900" algn="l">
              <a:lnSpc>
                <a:spcPct val="100000"/>
              </a:lnSpc>
              <a:spcBef>
                <a:spcPts val="400"/>
              </a:spcBef>
              <a:spcAft>
                <a:spcPts val="0"/>
              </a:spcAft>
              <a:buClr>
                <a:schemeClr val="dk1"/>
              </a:buClr>
              <a:buSzPts val="1800"/>
              <a:buChar char="»"/>
              <a:defRPr sz="1800"/>
            </a:lvl5pPr>
            <a:lvl6pPr marL="2743200" lvl="5" indent="-342900" algn="l">
              <a:lnSpc>
                <a:spcPct val="100000"/>
              </a:lnSpc>
              <a:spcBef>
                <a:spcPts val="400"/>
              </a:spcBef>
              <a:spcAft>
                <a:spcPts val="0"/>
              </a:spcAft>
              <a:buClr>
                <a:schemeClr val="dk1"/>
              </a:buClr>
              <a:buSzPts val="1800"/>
              <a:buChar char="•"/>
              <a:defRPr sz="1800"/>
            </a:lvl6pPr>
            <a:lvl7pPr marL="3200400" lvl="6" indent="-342900" algn="l">
              <a:lnSpc>
                <a:spcPct val="100000"/>
              </a:lnSpc>
              <a:spcBef>
                <a:spcPts val="400"/>
              </a:spcBef>
              <a:spcAft>
                <a:spcPts val="0"/>
              </a:spcAft>
              <a:buClr>
                <a:schemeClr val="dk1"/>
              </a:buClr>
              <a:buSzPts val="1800"/>
              <a:buChar char="•"/>
              <a:defRPr sz="1800"/>
            </a:lvl7pPr>
            <a:lvl8pPr marL="3657600" lvl="7" indent="-342900" algn="l">
              <a:lnSpc>
                <a:spcPct val="100000"/>
              </a:lnSpc>
              <a:spcBef>
                <a:spcPts val="400"/>
              </a:spcBef>
              <a:spcAft>
                <a:spcPts val="0"/>
              </a:spcAft>
              <a:buClr>
                <a:schemeClr val="dk1"/>
              </a:buClr>
              <a:buSzPts val="1800"/>
              <a:buChar char="•"/>
              <a:defRPr sz="1800"/>
            </a:lvl8pPr>
            <a:lvl9pPr marL="4114800" lvl="8" indent="-342900" algn="l">
              <a:lnSpc>
                <a:spcPct val="100000"/>
              </a:lnSpc>
              <a:spcBef>
                <a:spcPts val="400"/>
              </a:spcBef>
              <a:spcAft>
                <a:spcPts val="0"/>
              </a:spcAft>
              <a:buClr>
                <a:schemeClr val="dk1"/>
              </a:buClr>
              <a:buSzPts val="1800"/>
              <a:buChar char="•"/>
              <a:defRPr sz="1800"/>
            </a:lvl9pPr>
          </a:lstStyle>
          <a:p>
            <a:endParaRPr/>
          </a:p>
        </p:txBody>
      </p:sp>
      <p:sp>
        <p:nvSpPr>
          <p:cNvPr id="102" name="Google Shape;102;p2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 name="Google Shape;103;p2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4" name="Google Shape;104;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sic Page With header Bar">
  <p:cSld name="Basic Page With header Bar">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58234" y="4870747"/>
            <a:ext cx="385800" cy="2739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8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
        <p:nvSpPr>
          <p:cNvPr id="19" name="Google Shape;19;p3"/>
          <p:cNvSpPr txBox="1">
            <a:spLocks noGrp="1"/>
          </p:cNvSpPr>
          <p:nvPr>
            <p:ph type="body" idx="1"/>
          </p:nvPr>
        </p:nvSpPr>
        <p:spPr>
          <a:xfrm>
            <a:off x="786210" y="843558"/>
            <a:ext cx="7571700" cy="3969900"/>
          </a:xfrm>
          <a:prstGeom prst="rect">
            <a:avLst/>
          </a:prstGeom>
          <a:noFill/>
          <a:ln>
            <a:noFill/>
          </a:ln>
        </p:spPr>
        <p:txBody>
          <a:bodyPr spcFirstLastPara="1" wrap="square" lIns="0" tIns="0" rIns="0" bIns="0" anchor="t" anchorCtr="0">
            <a:normAutofit/>
          </a:bodyPr>
          <a:lstStyle>
            <a:lvl1pPr marL="457200" marR="0" lvl="0" indent="-228600" algn="l">
              <a:lnSpc>
                <a:spcPct val="115000"/>
              </a:lnSpc>
              <a:spcBef>
                <a:spcPts val="440"/>
              </a:spcBef>
              <a:spcAft>
                <a:spcPts val="0"/>
              </a:spcAft>
              <a:buClr>
                <a:srgbClr val="004D71"/>
              </a:buClr>
              <a:buSzPts val="2200"/>
              <a:buFont typeface="Arial"/>
              <a:buNone/>
              <a:defRPr sz="2200" b="0" i="0" u="none" strike="noStrike" cap="none">
                <a:solidFill>
                  <a:srgbClr val="004D71"/>
                </a:solidFill>
                <a:latin typeface="Calibri"/>
                <a:ea typeface="Calibri"/>
                <a:cs typeface="Calibri"/>
                <a:sym typeface="Calibri"/>
              </a:defRPr>
            </a:lvl1pPr>
            <a:lvl2pPr marL="914400" marR="0" lvl="1" indent="-355600" algn="l">
              <a:lnSpc>
                <a:spcPct val="115000"/>
              </a:lnSpc>
              <a:spcBef>
                <a:spcPts val="400"/>
              </a:spcBef>
              <a:spcAft>
                <a:spcPts val="0"/>
              </a:spcAft>
              <a:buClr>
                <a:srgbClr val="004D71"/>
              </a:buClr>
              <a:buSzPts val="2000"/>
              <a:buFont typeface="Arial"/>
              <a:buChar char="–"/>
              <a:defRPr sz="2000" b="0" i="0" u="none" strike="noStrike" cap="none">
                <a:solidFill>
                  <a:srgbClr val="004D71"/>
                </a:solidFill>
                <a:latin typeface="Calibri"/>
                <a:ea typeface="Calibri"/>
                <a:cs typeface="Calibri"/>
                <a:sym typeface="Calibri"/>
              </a:defRPr>
            </a:lvl2pPr>
            <a:lvl3pPr marL="1371600" marR="0" lvl="2" indent="-342900" algn="l">
              <a:lnSpc>
                <a:spcPct val="115000"/>
              </a:lnSpc>
              <a:spcBef>
                <a:spcPts val="360"/>
              </a:spcBef>
              <a:spcAft>
                <a:spcPts val="0"/>
              </a:spcAft>
              <a:buClr>
                <a:srgbClr val="004D71"/>
              </a:buClr>
              <a:buSzPts val="1800"/>
              <a:buFont typeface="Arial"/>
              <a:buChar char="•"/>
              <a:defRPr sz="1800" b="0" i="0" u="none" strike="noStrike" cap="none">
                <a:solidFill>
                  <a:srgbClr val="004D71"/>
                </a:solidFill>
                <a:latin typeface="Calibri"/>
                <a:ea typeface="Calibri"/>
                <a:cs typeface="Calibri"/>
                <a:sym typeface="Calibri"/>
              </a:defRPr>
            </a:lvl3pPr>
            <a:lvl4pPr marL="1828800" marR="0" lvl="3" indent="-330200" algn="l">
              <a:lnSpc>
                <a:spcPct val="115000"/>
              </a:lnSpc>
              <a:spcBef>
                <a:spcPts val="320"/>
              </a:spcBef>
              <a:spcAft>
                <a:spcPts val="0"/>
              </a:spcAft>
              <a:buClr>
                <a:srgbClr val="004D71"/>
              </a:buClr>
              <a:buSzPts val="1600"/>
              <a:buFont typeface="Arial"/>
              <a:buChar char="–"/>
              <a:defRPr sz="1600" b="0" i="0" u="none" strike="noStrike" cap="none">
                <a:solidFill>
                  <a:srgbClr val="004D71"/>
                </a:solidFill>
                <a:latin typeface="Calibri"/>
                <a:ea typeface="Calibri"/>
                <a:cs typeface="Calibri"/>
                <a:sym typeface="Calibri"/>
              </a:defRPr>
            </a:lvl4pPr>
            <a:lvl5pPr marL="2286000" marR="0" lvl="4" indent="-317500" algn="l">
              <a:lnSpc>
                <a:spcPct val="115000"/>
              </a:lnSpc>
              <a:spcBef>
                <a:spcPts val="280"/>
              </a:spcBef>
              <a:spcAft>
                <a:spcPts val="0"/>
              </a:spcAft>
              <a:buClr>
                <a:srgbClr val="004D71"/>
              </a:buClr>
              <a:buSzPts val="1400"/>
              <a:buFont typeface="Arial"/>
              <a:buChar char="»"/>
              <a:defRPr sz="1400" b="0" i="0" u="none" strike="noStrike" cap="none">
                <a:solidFill>
                  <a:srgbClr val="004D71"/>
                </a:solidFill>
                <a:latin typeface="Calibri"/>
                <a:ea typeface="Calibri"/>
                <a:cs typeface="Calibri"/>
                <a:sym typeface="Calibri"/>
              </a:defRPr>
            </a:lvl5pPr>
            <a:lvl6pPr marL="2743200" marR="0" lvl="5"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lnSpc>
                <a:spcPct val="115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title"/>
          </p:nvPr>
        </p:nvSpPr>
        <p:spPr>
          <a:xfrm>
            <a:off x="759199" y="103547"/>
            <a:ext cx="5433000" cy="6591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Clr>
                <a:schemeClr val="accent1"/>
              </a:buClr>
              <a:buSzPts val="2800"/>
              <a:buFont typeface="Arial"/>
              <a:buNone/>
              <a:defRPr sz="2800">
                <a:solidFill>
                  <a:schemeClr val="accent1"/>
                </a:solidFill>
                <a:latin typeface="Calibri"/>
                <a:ea typeface="Calibri"/>
                <a:cs typeface="Calibri"/>
                <a:sym typeface="Calibri"/>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5"/>
        <p:cNvGrpSpPr/>
        <p:nvPr/>
      </p:nvGrpSpPr>
      <p:grpSpPr>
        <a:xfrm>
          <a:off x="0" y="0"/>
          <a:ext cx="0" cy="0"/>
          <a:chOff x="0" y="0"/>
          <a:chExt cx="0" cy="0"/>
        </a:xfrm>
      </p:grpSpPr>
      <p:sp>
        <p:nvSpPr>
          <p:cNvPr id="106" name="Google Shape;106;p22"/>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2700"/>
              <a:buFont typeface="Calibri"/>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7" name="Google Shape;107;p22"/>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08" name="Google Shape;108;p2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09" name="Google Shape;109;p22"/>
          <p:cNvSpPr txBox="1">
            <a:spLocks noGrp="1"/>
          </p:cNvSpPr>
          <p:nvPr>
            <p:ph type="body" idx="3"/>
          </p:nvPr>
        </p:nvSpPr>
        <p:spPr>
          <a:xfrm>
            <a:off x="4645027"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50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400"/>
              </a:spcBef>
              <a:spcAft>
                <a:spcPts val="0"/>
              </a:spcAft>
              <a:buClr>
                <a:schemeClr val="dk1"/>
              </a:buClr>
              <a:buSzPts val="1800"/>
              <a:buNone/>
              <a:defRPr sz="1800" b="1"/>
            </a:lvl3pPr>
            <a:lvl4pPr marL="1828800" lvl="3" indent="-228600" algn="l">
              <a:lnSpc>
                <a:spcPct val="100000"/>
              </a:lnSpc>
              <a:spcBef>
                <a:spcPts val="300"/>
              </a:spcBef>
              <a:spcAft>
                <a:spcPts val="0"/>
              </a:spcAft>
              <a:buClr>
                <a:schemeClr val="dk1"/>
              </a:buClr>
              <a:buSzPts val="1600"/>
              <a:buNone/>
              <a:defRPr sz="1600" b="1"/>
            </a:lvl4pPr>
            <a:lvl5pPr marL="2286000" lvl="4" indent="-228600" algn="l">
              <a:lnSpc>
                <a:spcPct val="100000"/>
              </a:lnSpc>
              <a:spcBef>
                <a:spcPts val="300"/>
              </a:spcBef>
              <a:spcAft>
                <a:spcPts val="0"/>
              </a:spcAft>
              <a:buClr>
                <a:schemeClr val="dk1"/>
              </a:buClr>
              <a:buSzPts val="1600"/>
              <a:buNone/>
              <a:defRPr sz="1600" b="1"/>
            </a:lvl5pPr>
            <a:lvl6pPr marL="2743200" lvl="5" indent="-228600" algn="l">
              <a:lnSpc>
                <a:spcPct val="100000"/>
              </a:lnSpc>
              <a:spcBef>
                <a:spcPts val="300"/>
              </a:spcBef>
              <a:spcAft>
                <a:spcPts val="0"/>
              </a:spcAft>
              <a:buClr>
                <a:schemeClr val="dk1"/>
              </a:buClr>
              <a:buSzPts val="1600"/>
              <a:buNone/>
              <a:defRPr sz="1600" b="1"/>
            </a:lvl6pPr>
            <a:lvl7pPr marL="3200400" lvl="6" indent="-228600" algn="l">
              <a:lnSpc>
                <a:spcPct val="100000"/>
              </a:lnSpc>
              <a:spcBef>
                <a:spcPts val="300"/>
              </a:spcBef>
              <a:spcAft>
                <a:spcPts val="0"/>
              </a:spcAft>
              <a:buClr>
                <a:schemeClr val="dk1"/>
              </a:buClr>
              <a:buSzPts val="1600"/>
              <a:buNone/>
              <a:defRPr sz="1600" b="1"/>
            </a:lvl7pPr>
            <a:lvl8pPr marL="3657600" lvl="7" indent="-228600" algn="l">
              <a:lnSpc>
                <a:spcPct val="100000"/>
              </a:lnSpc>
              <a:spcBef>
                <a:spcPts val="300"/>
              </a:spcBef>
              <a:spcAft>
                <a:spcPts val="0"/>
              </a:spcAft>
              <a:buClr>
                <a:schemeClr val="dk1"/>
              </a:buClr>
              <a:buSzPts val="1600"/>
              <a:buNone/>
              <a:defRPr sz="1600" b="1"/>
            </a:lvl8pPr>
            <a:lvl9pPr marL="4114800" lvl="8" indent="-228600" algn="l">
              <a:lnSpc>
                <a:spcPct val="100000"/>
              </a:lnSpc>
              <a:spcBef>
                <a:spcPts val="300"/>
              </a:spcBef>
              <a:spcAft>
                <a:spcPts val="0"/>
              </a:spcAft>
              <a:buClr>
                <a:schemeClr val="dk1"/>
              </a:buClr>
              <a:buSzPts val="1600"/>
              <a:buNone/>
              <a:defRPr sz="1600" b="1"/>
            </a:lvl9pPr>
          </a:lstStyle>
          <a:p>
            <a:endParaRPr/>
          </a:p>
        </p:txBody>
      </p:sp>
      <p:sp>
        <p:nvSpPr>
          <p:cNvPr id="110" name="Google Shape;110;p22"/>
          <p:cNvSpPr txBox="1">
            <a:spLocks noGrp="1"/>
          </p:cNvSpPr>
          <p:nvPr>
            <p:ph type="body" idx="4"/>
          </p:nvPr>
        </p:nvSpPr>
        <p:spPr>
          <a:xfrm>
            <a:off x="4645027"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50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400"/>
              </a:spcBef>
              <a:spcAft>
                <a:spcPts val="0"/>
              </a:spcAft>
              <a:buClr>
                <a:schemeClr val="dk1"/>
              </a:buClr>
              <a:buSzPts val="1800"/>
              <a:buChar char="•"/>
              <a:defRPr sz="1800"/>
            </a:lvl3pPr>
            <a:lvl4pPr marL="1828800" lvl="3" indent="-330200" algn="l">
              <a:lnSpc>
                <a:spcPct val="100000"/>
              </a:lnSpc>
              <a:spcBef>
                <a:spcPts val="300"/>
              </a:spcBef>
              <a:spcAft>
                <a:spcPts val="0"/>
              </a:spcAft>
              <a:buClr>
                <a:schemeClr val="dk1"/>
              </a:buClr>
              <a:buSzPts val="1600"/>
              <a:buChar char="–"/>
              <a:defRPr sz="1600"/>
            </a:lvl4pPr>
            <a:lvl5pPr marL="2286000" lvl="4" indent="-330200" algn="l">
              <a:lnSpc>
                <a:spcPct val="100000"/>
              </a:lnSpc>
              <a:spcBef>
                <a:spcPts val="300"/>
              </a:spcBef>
              <a:spcAft>
                <a:spcPts val="0"/>
              </a:spcAft>
              <a:buClr>
                <a:schemeClr val="dk1"/>
              </a:buClr>
              <a:buSzPts val="1600"/>
              <a:buChar char="»"/>
              <a:defRPr sz="1600"/>
            </a:lvl5pPr>
            <a:lvl6pPr marL="2743200" lvl="5" indent="-330200" algn="l">
              <a:lnSpc>
                <a:spcPct val="100000"/>
              </a:lnSpc>
              <a:spcBef>
                <a:spcPts val="300"/>
              </a:spcBef>
              <a:spcAft>
                <a:spcPts val="0"/>
              </a:spcAft>
              <a:buClr>
                <a:schemeClr val="dk1"/>
              </a:buClr>
              <a:buSzPts val="1600"/>
              <a:buChar char="•"/>
              <a:defRPr sz="1600"/>
            </a:lvl6pPr>
            <a:lvl7pPr marL="3200400" lvl="6" indent="-330200" algn="l">
              <a:lnSpc>
                <a:spcPct val="100000"/>
              </a:lnSpc>
              <a:spcBef>
                <a:spcPts val="300"/>
              </a:spcBef>
              <a:spcAft>
                <a:spcPts val="0"/>
              </a:spcAft>
              <a:buClr>
                <a:schemeClr val="dk1"/>
              </a:buClr>
              <a:buSzPts val="1600"/>
              <a:buChar char="•"/>
              <a:defRPr sz="1600"/>
            </a:lvl7pPr>
            <a:lvl8pPr marL="3657600" lvl="7" indent="-330200" algn="l">
              <a:lnSpc>
                <a:spcPct val="100000"/>
              </a:lnSpc>
              <a:spcBef>
                <a:spcPts val="300"/>
              </a:spcBef>
              <a:spcAft>
                <a:spcPts val="0"/>
              </a:spcAft>
              <a:buClr>
                <a:schemeClr val="dk1"/>
              </a:buClr>
              <a:buSzPts val="1600"/>
              <a:buChar char="•"/>
              <a:defRPr sz="1600"/>
            </a:lvl8pPr>
            <a:lvl9pPr marL="4114800" lvl="8" indent="-330200" algn="l">
              <a:lnSpc>
                <a:spcPct val="100000"/>
              </a:lnSpc>
              <a:spcBef>
                <a:spcPts val="300"/>
              </a:spcBef>
              <a:spcAft>
                <a:spcPts val="0"/>
              </a:spcAft>
              <a:buClr>
                <a:schemeClr val="dk1"/>
              </a:buClr>
              <a:buSzPts val="1600"/>
              <a:buChar char="•"/>
              <a:defRPr sz="1600"/>
            </a:lvl9pPr>
          </a:lstStyle>
          <a:p>
            <a:endParaRPr/>
          </a:p>
        </p:txBody>
      </p:sp>
      <p:sp>
        <p:nvSpPr>
          <p:cNvPr id="111" name="Google Shape;111;p2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2" name="Google Shape;112;p2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2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itle Only">
  <p:cSld name="1_Title Only">
    <p:bg>
      <p:bgPr>
        <a:solidFill>
          <a:srgbClr val="262626"/>
        </a:solidFill>
        <a:effectLst/>
      </p:bgPr>
    </p:bg>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2700"/>
              <a:buFont typeface="Calibri"/>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6" name="Google Shape;116;p2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7" name="Google Shape;117;p2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8" name="Google Shape;118;p2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2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2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3"/>
        <p:cNvGrpSpPr/>
        <p:nvPr/>
      </p:nvGrpSpPr>
      <p:grpSpPr>
        <a:xfrm>
          <a:off x="0" y="0"/>
          <a:ext cx="0" cy="0"/>
          <a:chOff x="0" y="0"/>
          <a:chExt cx="0" cy="0"/>
        </a:xfrm>
      </p:grpSpPr>
      <p:sp>
        <p:nvSpPr>
          <p:cNvPr id="124" name="Google Shape;124;p25"/>
          <p:cNvSpPr txBox="1">
            <a:spLocks noGrp="1"/>
          </p:cNvSpPr>
          <p:nvPr>
            <p:ph type="title"/>
          </p:nvPr>
        </p:nvSpPr>
        <p:spPr>
          <a:xfrm>
            <a:off x="457201" y="204787"/>
            <a:ext cx="3008400" cy="8715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5" name="Google Shape;125;p25"/>
          <p:cNvSpPr txBox="1">
            <a:spLocks noGrp="1"/>
          </p:cNvSpPr>
          <p:nvPr>
            <p:ph type="body" idx="1"/>
          </p:nvPr>
        </p:nvSpPr>
        <p:spPr>
          <a:xfrm>
            <a:off x="3575050" y="204789"/>
            <a:ext cx="5111700" cy="43899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00"/>
              </a:spcBef>
              <a:spcAft>
                <a:spcPts val="0"/>
              </a:spcAft>
              <a:buClr>
                <a:schemeClr val="dk1"/>
              </a:buClr>
              <a:buSzPts val="3200"/>
              <a:buChar char="•"/>
              <a:defRPr sz="3200"/>
            </a:lvl1pPr>
            <a:lvl2pPr marL="914400" lvl="1" indent="-406400" algn="l">
              <a:lnSpc>
                <a:spcPct val="100000"/>
              </a:lnSpc>
              <a:spcBef>
                <a:spcPts val="600"/>
              </a:spcBef>
              <a:spcAft>
                <a:spcPts val="0"/>
              </a:spcAft>
              <a:buClr>
                <a:schemeClr val="dk1"/>
              </a:buClr>
              <a:buSzPts val="2800"/>
              <a:buChar char="–"/>
              <a:defRPr sz="2800"/>
            </a:lvl2pPr>
            <a:lvl3pPr marL="1371600" lvl="2" indent="-381000" algn="l">
              <a:lnSpc>
                <a:spcPct val="100000"/>
              </a:lnSpc>
              <a:spcBef>
                <a:spcPts val="50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26" name="Google Shape;126;p25"/>
          <p:cNvSpPr txBox="1">
            <a:spLocks noGrp="1"/>
          </p:cNvSpPr>
          <p:nvPr>
            <p:ph type="body" idx="2"/>
          </p:nvPr>
        </p:nvSpPr>
        <p:spPr>
          <a:xfrm>
            <a:off x="457201" y="1076327"/>
            <a:ext cx="3008400" cy="3518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27" name="Google Shape;127;p2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8" name="Google Shape;128;p2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9" name="Google Shape;129;p2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2" name="Google Shape;132;p26"/>
          <p:cNvSpPr>
            <a:spLocks noGrp="1"/>
          </p:cNvSpPr>
          <p:nvPr>
            <p:ph type="pic" idx="2"/>
          </p:nvPr>
        </p:nvSpPr>
        <p:spPr>
          <a:xfrm>
            <a:off x="1792288" y="459581"/>
            <a:ext cx="5486400" cy="3086100"/>
          </a:xfrm>
          <a:prstGeom prst="rect">
            <a:avLst/>
          </a:prstGeom>
          <a:noFill/>
          <a:ln>
            <a:noFill/>
          </a:ln>
        </p:spPr>
      </p:sp>
      <p:sp>
        <p:nvSpPr>
          <p:cNvPr id="133" name="Google Shape;133;p26"/>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00"/>
              </a:spcBef>
              <a:spcAft>
                <a:spcPts val="0"/>
              </a:spcAft>
              <a:buClr>
                <a:schemeClr val="dk1"/>
              </a:buClr>
              <a:buSzPts val="1400"/>
              <a:buNone/>
              <a:defRPr sz="1400"/>
            </a:lvl1pPr>
            <a:lvl2pPr marL="914400" lvl="1" indent="-228600" algn="l">
              <a:lnSpc>
                <a:spcPct val="100000"/>
              </a:lnSpc>
              <a:spcBef>
                <a:spcPts val="20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200"/>
              </a:spcBef>
              <a:spcAft>
                <a:spcPts val="0"/>
              </a:spcAft>
              <a:buClr>
                <a:schemeClr val="dk1"/>
              </a:buClr>
              <a:buSzPts val="900"/>
              <a:buNone/>
              <a:defRPr sz="900"/>
            </a:lvl4pPr>
            <a:lvl5pPr marL="2286000" lvl="4" indent="-228600" algn="l">
              <a:lnSpc>
                <a:spcPct val="100000"/>
              </a:lnSpc>
              <a:spcBef>
                <a:spcPts val="200"/>
              </a:spcBef>
              <a:spcAft>
                <a:spcPts val="0"/>
              </a:spcAft>
              <a:buClr>
                <a:schemeClr val="dk1"/>
              </a:buClr>
              <a:buSzPts val="900"/>
              <a:buNone/>
              <a:defRPr sz="900"/>
            </a:lvl5pPr>
            <a:lvl6pPr marL="2743200" lvl="5" indent="-228600" algn="l">
              <a:lnSpc>
                <a:spcPct val="100000"/>
              </a:lnSpc>
              <a:spcBef>
                <a:spcPts val="200"/>
              </a:spcBef>
              <a:spcAft>
                <a:spcPts val="0"/>
              </a:spcAft>
              <a:buClr>
                <a:schemeClr val="dk1"/>
              </a:buClr>
              <a:buSzPts val="900"/>
              <a:buNone/>
              <a:defRPr sz="900"/>
            </a:lvl6pPr>
            <a:lvl7pPr marL="3200400" lvl="6" indent="-228600" algn="l">
              <a:lnSpc>
                <a:spcPct val="100000"/>
              </a:lnSpc>
              <a:spcBef>
                <a:spcPts val="200"/>
              </a:spcBef>
              <a:spcAft>
                <a:spcPts val="0"/>
              </a:spcAft>
              <a:buClr>
                <a:schemeClr val="dk1"/>
              </a:buClr>
              <a:buSzPts val="900"/>
              <a:buNone/>
              <a:defRPr sz="900"/>
            </a:lvl7pPr>
            <a:lvl8pPr marL="3657600" lvl="7" indent="-228600" algn="l">
              <a:lnSpc>
                <a:spcPct val="100000"/>
              </a:lnSpc>
              <a:spcBef>
                <a:spcPts val="200"/>
              </a:spcBef>
              <a:spcAft>
                <a:spcPts val="0"/>
              </a:spcAft>
              <a:buClr>
                <a:schemeClr val="dk1"/>
              </a:buClr>
              <a:buSzPts val="900"/>
              <a:buNone/>
              <a:defRPr sz="900"/>
            </a:lvl8pPr>
            <a:lvl9pPr marL="4114800" lvl="8" indent="-228600" algn="l">
              <a:lnSpc>
                <a:spcPct val="100000"/>
              </a:lnSpc>
              <a:spcBef>
                <a:spcPts val="200"/>
              </a:spcBef>
              <a:spcAft>
                <a:spcPts val="0"/>
              </a:spcAft>
              <a:buClr>
                <a:schemeClr val="dk1"/>
              </a:buClr>
              <a:buSzPts val="900"/>
              <a:buNone/>
              <a:defRPr sz="900"/>
            </a:lvl9pPr>
          </a:lstStyle>
          <a:p>
            <a:endParaRPr/>
          </a:p>
        </p:txBody>
      </p:sp>
      <p:sp>
        <p:nvSpPr>
          <p:cNvPr id="134" name="Google Shape;134;p2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5" name="Google Shape;135;p2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6" name="Google Shape;136;p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27"/>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9" name="Google Shape;139;p27"/>
          <p:cNvSpPr txBox="1">
            <a:spLocks noGrp="1"/>
          </p:cNvSpPr>
          <p:nvPr>
            <p:ph type="body" idx="1"/>
          </p:nvPr>
        </p:nvSpPr>
        <p:spPr>
          <a:xfrm rot="5400000">
            <a:off x="2701650" y="-1390631"/>
            <a:ext cx="3740700" cy="82296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0" name="Google Shape;140;p2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2" name="Google Shape;142;p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3"/>
        <p:cNvGrpSpPr/>
        <p:nvPr/>
      </p:nvGrpSpPr>
      <p:grpSpPr>
        <a:xfrm>
          <a:off x="0" y="0"/>
          <a:ext cx="0" cy="0"/>
          <a:chOff x="0" y="0"/>
          <a:chExt cx="0" cy="0"/>
        </a:xfrm>
      </p:grpSpPr>
      <p:sp>
        <p:nvSpPr>
          <p:cNvPr id="144" name="Google Shape;144;p28"/>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5" name="Google Shape;145;p28"/>
          <p:cNvSpPr txBox="1">
            <a:spLocks noGrp="1"/>
          </p:cNvSpPr>
          <p:nvPr>
            <p:ph type="body" idx="1"/>
          </p:nvPr>
        </p:nvSpPr>
        <p:spPr>
          <a:xfrm rot="5400000">
            <a:off x="1272750" y="-609571"/>
            <a:ext cx="4388700" cy="6019800"/>
          </a:xfrm>
          <a:prstGeom prst="rect">
            <a:avLst/>
          </a:prstGeom>
          <a:noFill/>
          <a:ln>
            <a:noFill/>
          </a:ln>
        </p:spPr>
        <p:txBody>
          <a:bodyPr spcFirstLastPara="1" wrap="square" lIns="91425" tIns="45700" rIns="91425" bIns="45700" anchor="t" anchorCtr="0">
            <a:normAutofit/>
          </a:bodyPr>
          <a:lstStyle>
            <a:lvl1pPr marL="457200" lvl="0" indent="-317500" algn="l">
              <a:lnSpc>
                <a:spcPct val="100000"/>
              </a:lnSpc>
              <a:spcBef>
                <a:spcPts val="300"/>
              </a:spcBef>
              <a:spcAft>
                <a:spcPts val="0"/>
              </a:spcAft>
              <a:buClr>
                <a:schemeClr val="dk1"/>
              </a:buClr>
              <a:buSzPts val="1400"/>
              <a:buChar char="•"/>
              <a:defRPr/>
            </a:lvl1pPr>
            <a:lvl2pPr marL="914400" lvl="1" indent="-317500" algn="l">
              <a:lnSpc>
                <a:spcPct val="100000"/>
              </a:lnSpc>
              <a:spcBef>
                <a:spcPts val="300"/>
              </a:spcBef>
              <a:spcAft>
                <a:spcPts val="0"/>
              </a:spcAft>
              <a:buClr>
                <a:schemeClr val="dk1"/>
              </a:buClr>
              <a:buSzPts val="1400"/>
              <a:buChar char="–"/>
              <a:defRPr/>
            </a:lvl2pPr>
            <a:lvl3pPr marL="1371600" lvl="2" indent="-317500" algn="l">
              <a:lnSpc>
                <a:spcPct val="100000"/>
              </a:lnSpc>
              <a:spcBef>
                <a:spcPts val="300"/>
              </a:spcBef>
              <a:spcAft>
                <a:spcPts val="0"/>
              </a:spcAft>
              <a:buClr>
                <a:schemeClr val="dk1"/>
              </a:buClr>
              <a:buSzPts val="1400"/>
              <a:buChar char="•"/>
              <a:defRPr/>
            </a:lvl3pPr>
            <a:lvl4pPr marL="1828800" lvl="3" indent="-317500" algn="l">
              <a:lnSpc>
                <a:spcPct val="100000"/>
              </a:lnSpc>
              <a:spcBef>
                <a:spcPts val="300"/>
              </a:spcBef>
              <a:spcAft>
                <a:spcPts val="0"/>
              </a:spcAft>
              <a:buClr>
                <a:schemeClr val="dk1"/>
              </a:buClr>
              <a:buSzPts val="1400"/>
              <a:buChar char="–"/>
              <a:defRPr/>
            </a:lvl4pPr>
            <a:lvl5pPr marL="2286000" lvl="4" indent="-317500" algn="l">
              <a:lnSpc>
                <a:spcPct val="100000"/>
              </a:lnSpc>
              <a:spcBef>
                <a:spcPts val="300"/>
              </a:spcBef>
              <a:spcAft>
                <a:spcPts val="0"/>
              </a:spcAft>
              <a:buClr>
                <a:schemeClr val="dk1"/>
              </a:buClr>
              <a:buSzPts val="1400"/>
              <a:buChar char="»"/>
              <a:defRPr/>
            </a:lvl5pPr>
            <a:lvl6pPr marL="2743200" lvl="5" indent="-317500" algn="l">
              <a:lnSpc>
                <a:spcPct val="100000"/>
              </a:lnSpc>
              <a:spcBef>
                <a:spcPts val="300"/>
              </a:spcBef>
              <a:spcAft>
                <a:spcPts val="0"/>
              </a:spcAft>
              <a:buClr>
                <a:schemeClr val="dk1"/>
              </a:buClr>
              <a:buSzPts val="1400"/>
              <a:buChar char="•"/>
              <a:defRPr/>
            </a:lvl6pPr>
            <a:lvl7pPr marL="3200400" lvl="6" indent="-317500" algn="l">
              <a:lnSpc>
                <a:spcPct val="100000"/>
              </a:lnSpc>
              <a:spcBef>
                <a:spcPts val="300"/>
              </a:spcBef>
              <a:spcAft>
                <a:spcPts val="0"/>
              </a:spcAft>
              <a:buClr>
                <a:schemeClr val="dk1"/>
              </a:buClr>
              <a:buSzPts val="1400"/>
              <a:buChar char="•"/>
              <a:defRPr/>
            </a:lvl7pPr>
            <a:lvl8pPr marL="3657600" lvl="7" indent="-317500" algn="l">
              <a:lnSpc>
                <a:spcPct val="100000"/>
              </a:lnSpc>
              <a:spcBef>
                <a:spcPts val="300"/>
              </a:spcBef>
              <a:spcAft>
                <a:spcPts val="0"/>
              </a:spcAft>
              <a:buClr>
                <a:schemeClr val="dk1"/>
              </a:buClr>
              <a:buSzPts val="1400"/>
              <a:buChar char="•"/>
              <a:defRPr/>
            </a:lvl8pPr>
            <a:lvl9pPr marL="4114800" lvl="8" indent="-317500" algn="l">
              <a:lnSpc>
                <a:spcPct val="100000"/>
              </a:lnSpc>
              <a:spcBef>
                <a:spcPts val="300"/>
              </a:spcBef>
              <a:spcAft>
                <a:spcPts val="0"/>
              </a:spcAft>
              <a:buClr>
                <a:schemeClr val="dk1"/>
              </a:buClr>
              <a:buSzPts val="1400"/>
              <a:buChar char="•"/>
              <a:defRPr/>
            </a:lvl9pPr>
          </a:lstStyle>
          <a:p>
            <a:endParaRPr/>
          </a:p>
        </p:txBody>
      </p:sp>
      <p:sp>
        <p:nvSpPr>
          <p:cNvPr id="146" name="Google Shape;146;p2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8" name="Google Shape;148;p2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5" name="Google Shape;3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8" name="Google Shape;38;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6" name="Google Shape;46;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81000">
              <a:srgbClr val="EEEEEE"/>
            </a:gs>
            <a:gs pos="100000">
              <a:srgbClr val="D8D8D8"/>
            </a:gs>
          </a:gsLst>
          <a:path path="circle">
            <a:fillToRect l="50000" t="50000" r="50000" b="50000"/>
          </a:path>
          <a:tileRect/>
        </a:gra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457200" y="205979"/>
            <a:ext cx="8229600" cy="533400"/>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Clr>
                <a:schemeClr val="dk1"/>
              </a:buClr>
              <a:buSzPts val="2700"/>
              <a:buFont typeface="Calibri"/>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0" name="Google Shape;60;p14"/>
          <p:cNvSpPr txBox="1">
            <a:spLocks noGrp="1"/>
          </p:cNvSpPr>
          <p:nvPr>
            <p:ph type="body" idx="1"/>
          </p:nvPr>
        </p:nvSpPr>
        <p:spPr>
          <a:xfrm>
            <a:off x="457200" y="853819"/>
            <a:ext cx="8229600" cy="3740700"/>
          </a:xfrm>
          <a:prstGeom prst="rect">
            <a:avLst/>
          </a:prstGeom>
          <a:noFill/>
          <a:ln>
            <a:noFill/>
          </a:ln>
        </p:spPr>
        <p:txBody>
          <a:bodyPr spcFirstLastPara="1" wrap="square" lIns="91425" tIns="45700" rIns="91425" bIns="45700" anchor="t" anchorCtr="0">
            <a:normAutofit/>
          </a:bodyPr>
          <a:lstStyle>
            <a:lvl1pPr marL="457200" marR="0" lvl="0" indent="-400050" algn="l" rtl="0">
              <a:lnSpc>
                <a:spcPct val="100000"/>
              </a:lnSpc>
              <a:spcBef>
                <a:spcPts val="5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1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1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hyperlink" Target="https://test.canada.ca/experimental/design-system/performance/survey.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26.xml"/><Relationship Id="rId5" Type="http://schemas.openxmlformats.org/officeDocument/2006/relationships/slide" Target="slide16.xml"/><Relationship Id="rId4" Type="http://schemas.openxmlformats.org/officeDocument/2006/relationships/slide" Target="slide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9"/>
          <p:cNvSpPr/>
          <p:nvPr/>
        </p:nvSpPr>
        <p:spPr>
          <a:xfrm>
            <a:off x="-43100" y="-12575"/>
            <a:ext cx="9187200" cy="51561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2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5200"/>
              <a:buNone/>
            </a:pPr>
            <a:r>
              <a:rPr lang="en-CA" sz="3600">
                <a:solidFill>
                  <a:schemeClr val="lt1"/>
                </a:solidFill>
                <a:latin typeface="Lato"/>
                <a:ea typeface="Lato"/>
                <a:cs typeface="Lato"/>
                <a:sym typeface="Lato"/>
              </a:rPr>
              <a:t>Task Success Survey</a:t>
            </a:r>
            <a:endParaRPr sz="3600">
              <a:solidFill>
                <a:schemeClr val="lt1"/>
              </a:solidFill>
              <a:latin typeface="Lato"/>
              <a:ea typeface="Lato"/>
              <a:cs typeface="Lato"/>
              <a:sym typeface="Lato"/>
            </a:endParaRPr>
          </a:p>
        </p:txBody>
      </p:sp>
      <p:sp>
        <p:nvSpPr>
          <p:cNvPr id="155" name="Google Shape;155;p2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2400">
                <a:solidFill>
                  <a:schemeClr val="lt1"/>
                </a:solidFill>
                <a:latin typeface="Open Sans"/>
                <a:ea typeface="Open Sans"/>
                <a:cs typeface="Open Sans"/>
                <a:sym typeface="Open Sans"/>
              </a:rPr>
              <a:t>Questionnaire results and next steps</a:t>
            </a:r>
            <a:endParaRPr sz="2400">
              <a:solidFill>
                <a:schemeClr val="lt1"/>
              </a:solidFill>
              <a:latin typeface="Open Sans"/>
              <a:ea typeface="Open Sans"/>
              <a:cs typeface="Open Sans"/>
              <a:sym typeface="Open Sans"/>
            </a:endParaRPr>
          </a:p>
        </p:txBody>
      </p:sp>
      <p:sp>
        <p:nvSpPr>
          <p:cNvPr id="156" name="Google Shape;156;p29"/>
          <p:cNvSpPr/>
          <p:nvPr/>
        </p:nvSpPr>
        <p:spPr>
          <a:xfrm>
            <a:off x="416054" y="2686851"/>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9"/>
          <p:cNvSpPr txBox="1">
            <a:spLocks noGrp="1"/>
          </p:cNvSpPr>
          <p:nvPr>
            <p:ph type="subTitle" idx="1"/>
          </p:nvPr>
        </p:nvSpPr>
        <p:spPr>
          <a:xfrm>
            <a:off x="311700" y="4071400"/>
            <a:ext cx="8520600" cy="792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CA" sz="1679">
                <a:solidFill>
                  <a:schemeClr val="lt1"/>
                </a:solidFill>
                <a:latin typeface="Open Sans"/>
                <a:ea typeface="Open Sans"/>
                <a:cs typeface="Open Sans"/>
                <a:sym typeface="Open Sans"/>
              </a:rPr>
              <a:t>For discussion</a:t>
            </a:r>
            <a:endParaRPr sz="1679">
              <a:solidFill>
                <a:schemeClr val="lt1"/>
              </a:solidFill>
              <a:latin typeface="Open Sans"/>
              <a:ea typeface="Open Sans"/>
              <a:cs typeface="Open Sans"/>
              <a:sym typeface="Open Sans"/>
            </a:endParaRPr>
          </a:p>
          <a:p>
            <a:pPr marL="0" lvl="0" indent="0" algn="l" rtl="0">
              <a:lnSpc>
                <a:spcPct val="100000"/>
              </a:lnSpc>
              <a:spcBef>
                <a:spcPts val="0"/>
              </a:spcBef>
              <a:spcAft>
                <a:spcPts val="0"/>
              </a:spcAft>
              <a:buSzPts val="935"/>
              <a:buNone/>
            </a:pPr>
            <a:r>
              <a:rPr lang="en-CA" sz="1679">
                <a:solidFill>
                  <a:schemeClr val="lt1"/>
                </a:solidFill>
                <a:latin typeface="Open Sans"/>
                <a:ea typeface="Open Sans"/>
                <a:cs typeface="Open Sans"/>
                <a:sym typeface="Open Sans"/>
              </a:rPr>
              <a:t>Digital Transformation Office • #CanadaDotCa • August, 2022</a:t>
            </a:r>
            <a:endParaRPr sz="1679">
              <a:solidFill>
                <a:schemeClr val="lt1"/>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a:stretch/>
        </p:blipFill>
        <p:spPr>
          <a:xfrm>
            <a:off x="188900" y="189200"/>
            <a:ext cx="2951219" cy="335569"/>
          </a:xfrm>
          <a:prstGeom prst="rect">
            <a:avLst/>
          </a:prstGeom>
          <a:noFill/>
          <a:ln>
            <a:noFill/>
          </a:ln>
        </p:spPr>
      </p:pic>
      <p:pic>
        <p:nvPicPr>
          <p:cNvPr id="159" name="Google Shape;159;p29"/>
          <p:cNvPicPr preferRelativeResize="0"/>
          <p:nvPr/>
        </p:nvPicPr>
        <p:blipFill rotWithShape="1">
          <a:blip r:embed="rId4">
            <a:alphaModFix/>
          </a:blip>
          <a:srcRect/>
          <a:stretch/>
        </p:blipFill>
        <p:spPr>
          <a:xfrm>
            <a:off x="7987242" y="267817"/>
            <a:ext cx="795681" cy="18919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8"/>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8"/>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Usefulness of GC TSS resources</a:t>
            </a:r>
            <a:endParaRPr sz="2960" b="1">
              <a:solidFill>
                <a:schemeClr val="lt1"/>
              </a:solidFill>
              <a:latin typeface="Lato"/>
              <a:ea typeface="Lato"/>
              <a:cs typeface="Lato"/>
              <a:sym typeface="Lato"/>
            </a:endParaRPr>
          </a:p>
        </p:txBody>
      </p:sp>
      <p:sp>
        <p:nvSpPr>
          <p:cNvPr id="237" name="Google Shape;237;p38"/>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8"/>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b="1">
                <a:solidFill>
                  <a:schemeClr val="dk2"/>
                </a:solidFill>
              </a:rPr>
              <a:t>Data documents</a:t>
            </a:r>
            <a:endParaRPr b="1">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5/6 data files received votes as having low or no usefulness.  The centralized report did not receive any low ratings. The feedback downloader was seen as the most useful.  </a:t>
            </a:r>
            <a:endParaRPr>
              <a:solidFill>
                <a:schemeClr val="dk2"/>
              </a:solidFill>
            </a:endParaRPr>
          </a:p>
          <a:p>
            <a:pPr marL="457200" marR="0" lvl="0" indent="-317500" algn="l" rtl="0">
              <a:lnSpc>
                <a:spcPct val="100000"/>
              </a:lnSpc>
              <a:spcBef>
                <a:spcPts val="0"/>
              </a:spcBef>
              <a:spcAft>
                <a:spcPts val="0"/>
              </a:spcAft>
              <a:buClr>
                <a:schemeClr val="dk2"/>
              </a:buClr>
              <a:buSzPts val="1400"/>
              <a:buChar char="●"/>
            </a:pPr>
            <a:r>
              <a:rPr lang="en-CA">
                <a:solidFill>
                  <a:schemeClr val="dk2"/>
                </a:solidFill>
              </a:rPr>
              <a:t>For data reporting, the cleaned data Excel file and past versions of survey tasks rated as most useful.</a:t>
            </a:r>
            <a:br>
              <a:rPr lang="en-CA">
                <a:solidFill>
                  <a:schemeClr val="dk2"/>
                </a:solidFill>
              </a:rPr>
            </a:br>
            <a:endParaRPr>
              <a:solidFill>
                <a:schemeClr val="dk2"/>
              </a:solidFill>
            </a:endParaRPr>
          </a:p>
          <a:p>
            <a:pPr marL="0" lvl="0" indent="0" algn="l" rtl="0">
              <a:spcBef>
                <a:spcPts val="0"/>
              </a:spcBef>
              <a:spcAft>
                <a:spcPts val="0"/>
              </a:spcAft>
              <a:buNone/>
            </a:pPr>
            <a:r>
              <a:rPr lang="en-CA" sz="1800" b="1">
                <a:solidFill>
                  <a:schemeClr val="dk2"/>
                </a:solidFill>
              </a:rPr>
              <a:t>Takeaways</a:t>
            </a:r>
            <a:endParaRPr b="1">
              <a:solidFill>
                <a:schemeClr val="dk2"/>
              </a:solidFill>
            </a:endParaRPr>
          </a:p>
          <a:p>
            <a:pPr marL="457200" marR="0" lvl="0" indent="-317500" algn="l" rtl="0">
              <a:lnSpc>
                <a:spcPct val="100000"/>
              </a:lnSpc>
              <a:spcBef>
                <a:spcPts val="1000"/>
              </a:spcBef>
              <a:spcAft>
                <a:spcPts val="0"/>
              </a:spcAft>
              <a:buClr>
                <a:schemeClr val="dk2"/>
              </a:buClr>
              <a:buSzPts val="1400"/>
              <a:buChar char="●"/>
            </a:pPr>
            <a:r>
              <a:rPr lang="en-CA" b="1">
                <a:solidFill>
                  <a:schemeClr val="dk2"/>
                </a:solidFill>
              </a:rPr>
              <a:t>It’s difficult to know which data report to use.</a:t>
            </a:r>
            <a:r>
              <a:rPr lang="en-CA">
                <a:solidFill>
                  <a:schemeClr val="dk2"/>
                </a:solidFill>
              </a:rPr>
              <a:t>  More guidance is needed on how to use the reports.</a:t>
            </a:r>
            <a:br>
              <a:rPr lang="en-CA">
                <a:solidFill>
                  <a:schemeClr val="dk2"/>
                </a:solidFill>
              </a:rPr>
            </a:br>
            <a:r>
              <a:rPr lang="en-CA" i="1">
                <a:solidFill>
                  <a:schemeClr val="dk2"/>
                </a:solidFill>
              </a:rPr>
              <a:t>“I just feel overwhelmed with the amount of data and reports on the GCpedia page…”</a:t>
            </a:r>
            <a:br>
              <a:rPr lang="en-CA" i="1">
                <a:solidFill>
                  <a:schemeClr val="dk2"/>
                </a:solidFill>
              </a:rPr>
            </a:br>
            <a:r>
              <a:rPr lang="en-CA" i="1">
                <a:solidFill>
                  <a:schemeClr val="dk2"/>
                </a:solidFill>
              </a:rPr>
              <a:t>“We need a primer on all aspects of this.”</a:t>
            </a:r>
            <a:endParaRPr i="1">
              <a:solidFill>
                <a:schemeClr val="dk2"/>
              </a:solidFill>
            </a:endParaRPr>
          </a:p>
          <a:p>
            <a:pPr marL="457200" marR="0" lvl="0" indent="-317500" algn="l" rtl="0">
              <a:lnSpc>
                <a:spcPct val="100000"/>
              </a:lnSpc>
              <a:spcBef>
                <a:spcPts val="1000"/>
              </a:spcBef>
              <a:spcAft>
                <a:spcPts val="0"/>
              </a:spcAft>
              <a:buClr>
                <a:schemeClr val="dk2"/>
              </a:buClr>
              <a:buSzPts val="1400"/>
              <a:buChar char="●"/>
            </a:pPr>
            <a:r>
              <a:rPr lang="en-CA" b="1">
                <a:solidFill>
                  <a:schemeClr val="dk2"/>
                </a:solidFill>
              </a:rPr>
              <a:t>Improve guidance for analyzing data using Adobe Analytics</a:t>
            </a:r>
            <a:br>
              <a:rPr lang="en-CA">
                <a:solidFill>
                  <a:schemeClr val="dk2"/>
                </a:solidFill>
              </a:rPr>
            </a:br>
            <a:r>
              <a:rPr lang="en-CA" i="1">
                <a:solidFill>
                  <a:schemeClr val="dk2"/>
                </a:solidFill>
              </a:rPr>
              <a:t>“Perso, c'est plus rapide de faire des rapports dans Adobe Analytics pour des groupes de tâches de mon choix”</a:t>
            </a:r>
            <a:endParaRPr i="1">
              <a:solidFill>
                <a:schemeClr val="dk2"/>
              </a:solidFill>
            </a:endParaRPr>
          </a:p>
          <a:p>
            <a:pPr marL="457200" marR="0" lvl="0" indent="-317500" algn="l" rtl="0">
              <a:lnSpc>
                <a:spcPct val="100000"/>
              </a:lnSpc>
              <a:spcBef>
                <a:spcPts val="1000"/>
              </a:spcBef>
              <a:spcAft>
                <a:spcPts val="0"/>
              </a:spcAft>
              <a:buClr>
                <a:schemeClr val="dk2"/>
              </a:buClr>
              <a:buSzPts val="1400"/>
              <a:buChar char="●"/>
            </a:pPr>
            <a:r>
              <a:rPr lang="en-CA">
                <a:solidFill>
                  <a:schemeClr val="dk2"/>
                </a:solidFill>
              </a:rPr>
              <a:t>Some departments aren’t interested in comparing their results against other departments</a:t>
            </a:r>
            <a:endParaRPr>
              <a:solidFill>
                <a:schemeClr val="dk2"/>
              </a:solidFill>
            </a:endParaRPr>
          </a:p>
          <a:p>
            <a:pPr marL="457200" marR="0" lvl="0" indent="-317500" algn="l" rtl="0">
              <a:lnSpc>
                <a:spcPct val="100000"/>
              </a:lnSpc>
              <a:spcBef>
                <a:spcPts val="1000"/>
              </a:spcBef>
              <a:spcAft>
                <a:spcPts val="0"/>
              </a:spcAft>
              <a:buClr>
                <a:schemeClr val="dk2"/>
              </a:buClr>
              <a:buSzPts val="1400"/>
              <a:buChar char="●"/>
            </a:pPr>
            <a:r>
              <a:rPr lang="en-CA">
                <a:solidFill>
                  <a:schemeClr val="dk2"/>
                </a:solidFill>
              </a:rPr>
              <a:t>It’s difficult to track trends over time when task labels change</a:t>
            </a:r>
            <a:endParaRPr>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3"/>
        <p:cNvGrpSpPr/>
        <p:nvPr/>
      </p:nvGrpSpPr>
      <p:grpSpPr>
        <a:xfrm>
          <a:off x="0" y="0"/>
          <a:ext cx="0" cy="0"/>
          <a:chOff x="0" y="0"/>
          <a:chExt cx="0" cy="0"/>
        </a:xfrm>
      </p:grpSpPr>
      <p:sp>
        <p:nvSpPr>
          <p:cNvPr id="244" name="Google Shape;244;p3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9"/>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Future organization of GC TSS resources</a:t>
            </a:r>
            <a:endParaRPr sz="2960" b="1">
              <a:solidFill>
                <a:schemeClr val="lt1"/>
              </a:solidFill>
              <a:latin typeface="Lato"/>
              <a:ea typeface="Lato"/>
              <a:cs typeface="Lato"/>
              <a:sym typeface="Lato"/>
            </a:endParaRPr>
          </a:p>
        </p:txBody>
      </p:sp>
      <p:sp>
        <p:nvSpPr>
          <p:cNvPr id="246" name="Google Shape;246;p39"/>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9"/>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Where should TSS resources be moved to?</a:t>
            </a:r>
            <a:br>
              <a:rPr lang="en-CA" sz="1800" b="1">
                <a:solidFill>
                  <a:schemeClr val="dk2"/>
                </a:solidFill>
              </a:rPr>
            </a:b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An internal site will continue to be necessary for data files, feedback storage,  and reports.  </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Three respondents identified GC Exchange as the preferred tool.  </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Public facing TSS pages should indicate where internal information can be found.</a:t>
            </a:r>
            <a:endParaRPr sz="1800">
              <a:solidFill>
                <a:schemeClr val="dk2"/>
              </a:solidFill>
            </a:endParaRPr>
          </a:p>
          <a:p>
            <a:pPr marL="0" marR="0" lvl="0" indent="0" algn="l" rtl="0">
              <a:lnSpc>
                <a:spcPct val="100000"/>
              </a:lnSpc>
              <a:spcBef>
                <a:spcPts val="1000"/>
              </a:spcBef>
              <a:spcAft>
                <a:spcPts val="0"/>
              </a:spcAft>
              <a:buNone/>
            </a:pPr>
            <a:r>
              <a:rPr lang="en-CA" i="1">
                <a:solidFill>
                  <a:schemeClr val="dk2"/>
                </a:solidFill>
              </a:rPr>
              <a:t>“For raw data, Internal only (at least for open answers). Some answers contained very personal information including date of births and issues at border or immigration. Would highly not recommend.”</a:t>
            </a:r>
            <a:endParaRPr i="1">
              <a:solidFill>
                <a:schemeClr val="dk2"/>
              </a:solidFill>
            </a:endParaRPr>
          </a:p>
          <a:p>
            <a:pPr marL="0" marR="0" lvl="0" indent="0" algn="l" rtl="0">
              <a:lnSpc>
                <a:spcPct val="100000"/>
              </a:lnSpc>
              <a:spcBef>
                <a:spcPts val="1000"/>
              </a:spcBef>
              <a:spcAft>
                <a:spcPts val="0"/>
              </a:spcAft>
              <a:buClr>
                <a:schemeClr val="dk1"/>
              </a:buClr>
              <a:buSzPts val="1100"/>
              <a:buFont typeface="Arial"/>
              <a:buNone/>
            </a:pPr>
            <a:r>
              <a:rPr lang="en-CA" i="1">
                <a:solidFill>
                  <a:schemeClr val="dk2"/>
                </a:solidFill>
              </a:rPr>
              <a:t>“If it's synthesized findings, presentation and general feedback, open would be great”</a:t>
            </a:r>
            <a:br>
              <a:rPr lang="en-CA" i="1">
                <a:solidFill>
                  <a:schemeClr val="dk2"/>
                </a:solidFill>
              </a:rPr>
            </a:br>
            <a:endParaRPr sz="1800">
              <a:solidFill>
                <a:schemeClr val="dk2"/>
              </a:solidFill>
            </a:endParaRPr>
          </a:p>
          <a:p>
            <a:pPr marL="0" lvl="0" indent="0" algn="l" rtl="0">
              <a:spcBef>
                <a:spcPts val="1000"/>
              </a:spcBef>
              <a:spcAft>
                <a:spcPts val="0"/>
              </a:spcAft>
              <a:buClr>
                <a:schemeClr val="dk1"/>
              </a:buClr>
              <a:buSzPts val="1100"/>
              <a:buFont typeface="Arial"/>
              <a:buNone/>
            </a:pPr>
            <a:r>
              <a:rPr lang="en-CA" sz="1800" b="1">
                <a:solidFill>
                  <a:schemeClr val="dk2"/>
                </a:solidFill>
              </a:rPr>
              <a:t>Takeaway: The TSS needs a stronger presence from the public website and internal-only content should be easy to access from these pages.</a:t>
            </a: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2"/>
        <p:cNvGrpSpPr/>
        <p:nvPr/>
      </p:nvGrpSpPr>
      <p:grpSpPr>
        <a:xfrm>
          <a:off x="0" y="0"/>
          <a:ext cx="0" cy="0"/>
          <a:chOff x="0" y="0"/>
          <a:chExt cx="0" cy="0"/>
        </a:xfrm>
      </p:grpSpPr>
      <p:sp>
        <p:nvSpPr>
          <p:cNvPr id="253" name="Google Shape;253;p4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40"/>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Skills</a:t>
            </a:r>
            <a:endParaRPr sz="2960" b="1">
              <a:solidFill>
                <a:schemeClr val="lt1"/>
              </a:solidFill>
              <a:latin typeface="Lato"/>
              <a:ea typeface="Lato"/>
              <a:cs typeface="Lato"/>
              <a:sym typeface="Lato"/>
            </a:endParaRPr>
          </a:p>
        </p:txBody>
      </p:sp>
      <p:sp>
        <p:nvSpPr>
          <p:cNvPr id="255" name="Google Shape;255;p4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40"/>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Do we have the right skills and people?</a:t>
            </a:r>
            <a:endParaRPr sz="1800" b="1">
              <a:solidFill>
                <a:schemeClr val="dk2"/>
              </a:solidFill>
            </a:endParaRPr>
          </a:p>
          <a:p>
            <a:pPr marL="0" marR="0" lvl="0" indent="0" algn="l" rtl="0">
              <a:lnSpc>
                <a:spcPct val="100000"/>
              </a:lnSpc>
              <a:spcBef>
                <a:spcPts val="0"/>
              </a:spcBef>
              <a:spcAft>
                <a:spcPts val="0"/>
              </a:spcAft>
              <a:buNone/>
            </a:pP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60% of respondents (15/25) thought they had the right skills to analyze </a:t>
            </a:r>
            <a:r>
              <a:rPr lang="en-CA" sz="1800" b="1">
                <a:solidFill>
                  <a:schemeClr val="dk2"/>
                </a:solidFill>
              </a:rPr>
              <a:t>quantitative</a:t>
            </a:r>
            <a:r>
              <a:rPr lang="en-CA" sz="1800">
                <a:solidFill>
                  <a:schemeClr val="dk2"/>
                </a:solidFill>
              </a:rPr>
              <a:t> data</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44% (11/25) thought they had the right skills to analyze </a:t>
            </a:r>
            <a:r>
              <a:rPr lang="en-CA" sz="1800" b="1">
                <a:solidFill>
                  <a:schemeClr val="dk2"/>
                </a:solidFill>
              </a:rPr>
              <a:t>qualitative</a:t>
            </a:r>
            <a:r>
              <a:rPr lang="en-CA" sz="1800">
                <a:solidFill>
                  <a:schemeClr val="dk2"/>
                </a:solidFill>
              </a:rPr>
              <a:t> data</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60% (15/25) indicated they didn’t have enough </a:t>
            </a:r>
            <a:r>
              <a:rPr lang="en-CA" sz="1800" b="1">
                <a:solidFill>
                  <a:schemeClr val="dk2"/>
                </a:solidFill>
              </a:rPr>
              <a:t>time</a:t>
            </a:r>
            <a:r>
              <a:rPr lang="en-CA" sz="1800">
                <a:solidFill>
                  <a:schemeClr val="dk2"/>
                </a:solidFill>
              </a:rPr>
              <a:t> to analyze qualitative data regularly</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38% (9/24) respondents indicated that they only had time to manage day-to-day publishing</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r>
              <a:rPr lang="en-CA" sz="1800" b="1">
                <a:solidFill>
                  <a:schemeClr val="dk2"/>
                </a:solidFill>
              </a:rPr>
              <a:t>Takeaway: </a:t>
            </a:r>
            <a:br>
              <a:rPr lang="en-CA" sz="1800" b="1">
                <a:solidFill>
                  <a:schemeClr val="dk2"/>
                </a:solidFill>
              </a:rPr>
            </a:br>
            <a:r>
              <a:rPr lang="en-CA" sz="1800" b="1">
                <a:solidFill>
                  <a:schemeClr val="dk2"/>
                </a:solidFill>
              </a:rPr>
              <a:t>Time and skills to analyze qualitative data are the biggest challenges.</a:t>
            </a:r>
            <a:endParaRPr sz="1800" b="1">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i="1">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sp>
        <p:nvSpPr>
          <p:cNvPr id="262" name="Google Shape;262;p41"/>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41"/>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Acting on data</a:t>
            </a:r>
            <a:endParaRPr sz="2960" b="1">
              <a:solidFill>
                <a:schemeClr val="lt1"/>
              </a:solidFill>
              <a:latin typeface="Lato"/>
              <a:ea typeface="Lato"/>
              <a:cs typeface="Lato"/>
              <a:sym typeface="Lato"/>
            </a:endParaRPr>
          </a:p>
        </p:txBody>
      </p:sp>
      <p:sp>
        <p:nvSpPr>
          <p:cNvPr id="264" name="Google Shape;264;p41"/>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41"/>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The GC TSS helps teams prioritize their work</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Teams are reviewing their results and looking at feedback in order to:</a:t>
            </a:r>
            <a:endParaRPr sz="1800">
              <a:solidFill>
                <a:schemeClr val="dk2"/>
              </a:solidFill>
            </a:endParaRPr>
          </a:p>
          <a:p>
            <a:pPr marL="914400" marR="0" lvl="1" indent="-342900" algn="l" rtl="0">
              <a:lnSpc>
                <a:spcPct val="100000"/>
              </a:lnSpc>
              <a:spcBef>
                <a:spcPts val="1000"/>
              </a:spcBef>
              <a:spcAft>
                <a:spcPts val="0"/>
              </a:spcAft>
              <a:buClr>
                <a:schemeClr val="dk2"/>
              </a:buClr>
              <a:buSzPts val="1800"/>
              <a:buChar char="○"/>
            </a:pPr>
            <a:r>
              <a:rPr lang="en-CA" sz="1800">
                <a:solidFill>
                  <a:schemeClr val="dk2"/>
                </a:solidFill>
              </a:rPr>
              <a:t>52% Brief senior management</a:t>
            </a:r>
            <a:endParaRPr sz="1800">
              <a:solidFill>
                <a:schemeClr val="dk2"/>
              </a:solidFill>
            </a:endParaRPr>
          </a:p>
          <a:p>
            <a:pPr marL="914400" marR="0" lvl="1" indent="-342900" algn="l" rtl="0">
              <a:lnSpc>
                <a:spcPct val="100000"/>
              </a:lnSpc>
              <a:spcBef>
                <a:spcPts val="1000"/>
              </a:spcBef>
              <a:spcAft>
                <a:spcPts val="0"/>
              </a:spcAft>
              <a:buClr>
                <a:schemeClr val="dk2"/>
              </a:buClr>
              <a:buSzPts val="1800"/>
              <a:buChar char="○"/>
            </a:pPr>
            <a:r>
              <a:rPr lang="en-CA" sz="1800">
                <a:solidFill>
                  <a:schemeClr val="dk2"/>
                </a:solidFill>
              </a:rPr>
              <a:t>26% Share insights with program areas</a:t>
            </a:r>
            <a:endParaRPr sz="1800">
              <a:solidFill>
                <a:schemeClr val="dk2"/>
              </a:solidFill>
            </a:endParaRPr>
          </a:p>
          <a:p>
            <a:pPr marL="914400" marR="0" lvl="1" indent="-342900" algn="l" rtl="0">
              <a:lnSpc>
                <a:spcPct val="100000"/>
              </a:lnSpc>
              <a:spcBef>
                <a:spcPts val="1000"/>
              </a:spcBef>
              <a:spcAft>
                <a:spcPts val="0"/>
              </a:spcAft>
              <a:buClr>
                <a:schemeClr val="dk2"/>
              </a:buClr>
              <a:buSzPts val="1800"/>
              <a:buChar char="○"/>
            </a:pPr>
            <a:r>
              <a:rPr lang="en-CA" sz="1800">
                <a:solidFill>
                  <a:schemeClr val="dk2"/>
                </a:solidFill>
              </a:rPr>
              <a:t>22% Take action using the results</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Two people indicated that they used the data to:</a:t>
            </a:r>
            <a:br>
              <a:rPr lang="en-CA" sz="1800">
                <a:solidFill>
                  <a:schemeClr val="dk2"/>
                </a:solidFill>
              </a:rPr>
            </a:br>
            <a:r>
              <a:rPr lang="en-CA" sz="1800" i="1">
                <a:solidFill>
                  <a:schemeClr val="dk2"/>
                </a:solidFill>
              </a:rPr>
              <a:t>“update Most Requested options on our site and Canada.ca”</a:t>
            </a:r>
            <a:br>
              <a:rPr lang="en-CA" sz="1800" i="1">
                <a:solidFill>
                  <a:schemeClr val="dk2"/>
                </a:solidFill>
              </a:rPr>
            </a:br>
            <a:r>
              <a:rPr lang="en-CA" sz="1800" i="1">
                <a:solidFill>
                  <a:schemeClr val="dk2"/>
                </a:solidFill>
              </a:rPr>
              <a:t>“Understood the user experience and prioritized better across the system.”</a:t>
            </a:r>
            <a:br>
              <a:rPr lang="en-CA" sz="1800" i="1">
                <a:solidFill>
                  <a:schemeClr val="dk2"/>
                </a:solidFill>
              </a:rPr>
            </a:br>
            <a:endParaRPr sz="1800" i="1">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42"/>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42"/>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Acting on data</a:t>
            </a:r>
            <a:endParaRPr sz="2960" b="1">
              <a:solidFill>
                <a:schemeClr val="lt1"/>
              </a:solidFill>
              <a:latin typeface="Lato"/>
              <a:ea typeface="Lato"/>
              <a:cs typeface="Lato"/>
              <a:sym typeface="Lato"/>
            </a:endParaRPr>
          </a:p>
        </p:txBody>
      </p:sp>
      <p:sp>
        <p:nvSpPr>
          <p:cNvPr id="273" name="Google Shape;273;p42"/>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42"/>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lvl="0" indent="-342900" algn="l" rtl="0">
              <a:spcBef>
                <a:spcPts val="0"/>
              </a:spcBef>
              <a:spcAft>
                <a:spcPts val="0"/>
              </a:spcAft>
              <a:buClr>
                <a:schemeClr val="dk2"/>
              </a:buClr>
              <a:buSzPts val="1800"/>
              <a:buChar char="●"/>
            </a:pPr>
            <a:r>
              <a:rPr lang="en-CA" sz="1800">
                <a:solidFill>
                  <a:schemeClr val="dk2"/>
                </a:solidFill>
              </a:rPr>
              <a:t>Some teams are actively using the TSS to help improve their content strategy and information architecture and some are still trying to understand how to integrate it into their workflows. </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More examples of how the community has used the results and feedback to make changes to their sites would be useful to those still wrapping their minds around what’s possible with the survey.</a:t>
            </a:r>
            <a:br>
              <a:rPr lang="en-CA" sz="1800">
                <a:solidFill>
                  <a:schemeClr val="dk2"/>
                </a:solidFill>
              </a:rPr>
            </a:br>
            <a:endParaRPr sz="1800">
              <a:solidFill>
                <a:schemeClr val="dk2"/>
              </a:solidFill>
            </a:endParaRPr>
          </a:p>
          <a:p>
            <a:pPr marL="0" marR="0" lvl="0" indent="0" algn="l" rtl="0">
              <a:lnSpc>
                <a:spcPct val="100000"/>
              </a:lnSpc>
              <a:spcBef>
                <a:spcPts val="1000"/>
              </a:spcBef>
              <a:spcAft>
                <a:spcPts val="0"/>
              </a:spcAft>
              <a:buNone/>
            </a:pPr>
            <a:r>
              <a:rPr lang="en-CA" sz="1800" b="1">
                <a:solidFill>
                  <a:schemeClr val="dk2"/>
                </a:solidFill>
              </a:rPr>
              <a:t>Takeaways: </a:t>
            </a:r>
            <a:endParaRPr sz="18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Prioritizing and briefing senior management were key actions </a:t>
            </a: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b="1">
                <a:solidFill>
                  <a:schemeClr val="dk2"/>
                </a:solidFill>
              </a:rPr>
              <a:t>Include examples for how small, medium, and large sized teams can integrate TSS analysis into their workflows</a:t>
            </a: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b="1">
                <a:solidFill>
                  <a:schemeClr val="dk2"/>
                </a:solidFill>
              </a:rPr>
              <a:t>We should provide more examples of how to take practical action </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p43"/>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43"/>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Acting on data</a:t>
            </a:r>
            <a:endParaRPr sz="2960" b="1">
              <a:solidFill>
                <a:schemeClr val="lt1"/>
              </a:solidFill>
              <a:latin typeface="Lato"/>
              <a:ea typeface="Lato"/>
              <a:cs typeface="Lato"/>
              <a:sym typeface="Lato"/>
            </a:endParaRPr>
          </a:p>
        </p:txBody>
      </p:sp>
      <p:sp>
        <p:nvSpPr>
          <p:cNvPr id="282" name="Google Shape;282;p43"/>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43"/>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CA" sz="1800" b="1">
                <a:solidFill>
                  <a:schemeClr val="dk2"/>
                </a:solidFill>
              </a:rPr>
              <a:t>Volume of data </a:t>
            </a:r>
            <a:endParaRPr sz="18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Some tasks don’t have enough responses to have valid data or enough open text feedback to act on</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Teams that receive a lot of open feedback find it difficult to manage the analysis - especially to a degree where they can pinpoint specific improvements</a:t>
            </a:r>
            <a:endParaRPr sz="1800">
              <a:solidFill>
                <a:schemeClr val="dk2"/>
              </a:solidFill>
            </a:endParaRPr>
          </a:p>
          <a:p>
            <a:pPr marL="0" marR="0" lvl="0" indent="0" algn="l" rtl="0">
              <a:lnSpc>
                <a:spcPct val="100000"/>
              </a:lnSpc>
              <a:spcBef>
                <a:spcPts val="1000"/>
              </a:spcBef>
              <a:spcAft>
                <a:spcPts val="0"/>
              </a:spcAft>
              <a:buNone/>
            </a:pPr>
            <a:endParaRPr i="1">
              <a:solidFill>
                <a:schemeClr val="dk2"/>
              </a:solidFill>
            </a:endParaRPr>
          </a:p>
          <a:p>
            <a:pPr marL="0" lvl="0" indent="0" algn="l" rtl="0">
              <a:spcBef>
                <a:spcPts val="1000"/>
              </a:spcBef>
              <a:spcAft>
                <a:spcPts val="0"/>
              </a:spcAft>
              <a:buClr>
                <a:schemeClr val="dk1"/>
              </a:buClr>
              <a:buSzPts val="1100"/>
              <a:buFont typeface="Arial"/>
              <a:buNone/>
            </a:pPr>
            <a:r>
              <a:rPr lang="en-CA" sz="1800" b="1">
                <a:solidFill>
                  <a:schemeClr val="dk2"/>
                </a:solidFill>
              </a:rPr>
              <a:t>Takeaways: </a:t>
            </a:r>
            <a:endParaRPr sz="1800" b="1">
              <a:solidFill>
                <a:schemeClr val="dk2"/>
              </a:solidFill>
            </a:endParaRPr>
          </a:p>
          <a:p>
            <a:pPr marL="457200" lvl="0" indent="-342900" algn="l" rtl="0">
              <a:spcBef>
                <a:spcPts val="1000"/>
              </a:spcBef>
              <a:spcAft>
                <a:spcPts val="0"/>
              </a:spcAft>
              <a:buClr>
                <a:schemeClr val="dk2"/>
              </a:buClr>
              <a:buSzPts val="1800"/>
              <a:buChar char="●"/>
            </a:pPr>
            <a:r>
              <a:rPr lang="en-CA" sz="1800" b="1">
                <a:solidFill>
                  <a:schemeClr val="dk2"/>
                </a:solidFill>
              </a:rPr>
              <a:t>More research is needed to better understand how many tasks and departments have low volumes of responses</a:t>
            </a:r>
            <a:endParaRPr sz="1800" b="1">
              <a:solidFill>
                <a:schemeClr val="dk2"/>
              </a:solidFill>
            </a:endParaRPr>
          </a:p>
          <a:p>
            <a:pPr marL="457200" lvl="0" indent="-342900" algn="l" rtl="0">
              <a:spcBef>
                <a:spcPts val="0"/>
              </a:spcBef>
              <a:spcAft>
                <a:spcPts val="0"/>
              </a:spcAft>
              <a:buClr>
                <a:schemeClr val="dk2"/>
              </a:buClr>
              <a:buSzPts val="1800"/>
              <a:buChar char="●"/>
            </a:pPr>
            <a:r>
              <a:rPr lang="en-CA" sz="1800" b="1">
                <a:solidFill>
                  <a:schemeClr val="dk2"/>
                </a:solidFill>
              </a:rPr>
              <a:t>High volume task owners need clear strategies and tools to reduce the burden of analysis </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44"/>
          <p:cNvSpPr/>
          <p:nvPr/>
        </p:nvSpPr>
        <p:spPr>
          <a:xfrm>
            <a:off x="1548275" y="2298450"/>
            <a:ext cx="63024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a:solidFill>
                  <a:schemeClr val="dk2"/>
                </a:solidFill>
                <a:latin typeface="Lato"/>
                <a:ea typeface="Lato"/>
                <a:cs typeface="Lato"/>
                <a:sym typeface="Lato"/>
              </a:rPr>
              <a:t>Recommendations and next steps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sp>
        <p:nvSpPr>
          <p:cNvPr id="295" name="Google Shape;295;p45"/>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5"/>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297" name="Google Shape;297;p45"/>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45"/>
          <p:cNvSpPr/>
          <p:nvPr/>
        </p:nvSpPr>
        <p:spPr>
          <a:xfrm>
            <a:off x="215300" y="1001975"/>
            <a:ext cx="87855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CA" sz="2400" b="1">
                <a:solidFill>
                  <a:schemeClr val="dk2"/>
                </a:solidFill>
              </a:rPr>
              <a:t>Goal: Make it easier to get started with the TSS</a:t>
            </a:r>
            <a:br>
              <a:rPr lang="en-CA" sz="1800" b="1">
                <a:solidFill>
                  <a:schemeClr val="dk2"/>
                </a:solidFill>
              </a:rPr>
            </a:br>
            <a:endParaRPr sz="1800" b="1">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Prototype a product topic page for public-facing content to improve onboarding experience (features, benefits)</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Consolidate existing public-facing content in one location</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Make content discoverable from common entrance points: design system, analytics topic page, continuous improvement guide</a:t>
            </a:r>
            <a:endParaRPr sz="1800">
              <a:solidFill>
                <a:schemeClr val="dk2"/>
              </a:solidFill>
            </a:endParaRPr>
          </a:p>
          <a:p>
            <a:pPr marL="0" lvl="0" indent="0" algn="l" rtl="0">
              <a:spcBef>
                <a:spcPts val="1000"/>
              </a:spcBef>
              <a:spcAft>
                <a:spcPts val="0"/>
              </a:spcAft>
              <a:buNone/>
            </a:pPr>
            <a:endParaRPr sz="1800">
              <a:solidFill>
                <a:schemeClr val="dk2"/>
              </a:solidFill>
            </a:endParaRPr>
          </a:p>
          <a:p>
            <a:pPr marL="0" lvl="0" indent="0" algn="l" rtl="0">
              <a:spcBef>
                <a:spcPts val="1000"/>
              </a:spcBef>
              <a:spcAft>
                <a:spcPts val="0"/>
              </a:spcAft>
              <a:buNone/>
            </a:pPr>
            <a:r>
              <a:rPr lang="en-CA" sz="1800" b="1">
                <a:solidFill>
                  <a:schemeClr val="dk2"/>
                </a:solidFill>
              </a:rPr>
              <a:t>Run moderated usability testing on the prototyped improvements</a:t>
            </a:r>
            <a:endParaRPr sz="1800" b="1">
              <a:solidFill>
                <a:schemeClr val="dk2"/>
              </a:solidFill>
            </a:endParaRPr>
          </a:p>
          <a:p>
            <a:pPr marL="0" lvl="0" indent="0" algn="l" rtl="0">
              <a:spcBef>
                <a:spcPts val="1000"/>
              </a:spcBef>
              <a:spcAft>
                <a:spcPts val="0"/>
              </a:spcAft>
              <a:buNone/>
            </a:pPr>
            <a:endParaRPr sz="1800">
              <a:solidFill>
                <a:schemeClr val="dk2"/>
              </a:solidFill>
            </a:endParaRPr>
          </a:p>
          <a:p>
            <a:pPr marL="0" lvl="0" indent="0" algn="l" rtl="0">
              <a:spcBef>
                <a:spcPts val="1000"/>
              </a:spcBef>
              <a:spcAft>
                <a:spcPts val="0"/>
              </a:spcAft>
              <a:buNone/>
            </a:pPr>
            <a:endParaRPr i="1">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3"/>
        <p:cNvGrpSpPr/>
        <p:nvPr/>
      </p:nvGrpSpPr>
      <p:grpSpPr>
        <a:xfrm>
          <a:off x="0" y="0"/>
          <a:ext cx="0" cy="0"/>
          <a:chOff x="0" y="0"/>
          <a:chExt cx="0" cy="0"/>
        </a:xfrm>
      </p:grpSpPr>
      <p:sp>
        <p:nvSpPr>
          <p:cNvPr id="304" name="Google Shape;304;p46"/>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46"/>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06" name="Google Shape;306;p46"/>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46"/>
          <p:cNvSpPr/>
          <p:nvPr/>
        </p:nvSpPr>
        <p:spPr>
          <a:xfrm>
            <a:off x="215300" y="1001975"/>
            <a:ext cx="8785500" cy="433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CA" sz="1800" b="1">
                <a:solidFill>
                  <a:schemeClr val="dk2"/>
                </a:solidFill>
              </a:rPr>
              <a:t>Prototype a public product topic page for the TSS</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pic>
        <p:nvPicPr>
          <p:cNvPr id="308" name="Google Shape;308;p46"/>
          <p:cNvPicPr preferRelativeResize="0"/>
          <p:nvPr/>
        </p:nvPicPr>
        <p:blipFill>
          <a:blip r:embed="rId3">
            <a:alphaModFix/>
          </a:blip>
          <a:stretch>
            <a:fillRect/>
          </a:stretch>
        </p:blipFill>
        <p:spPr>
          <a:xfrm>
            <a:off x="234475" y="1435775"/>
            <a:ext cx="6483274" cy="3572175"/>
          </a:xfrm>
          <a:prstGeom prst="rect">
            <a:avLst/>
          </a:prstGeom>
          <a:noFill/>
          <a:ln w="9525" cap="flat" cmpd="sng">
            <a:solidFill>
              <a:srgbClr val="E2EEDC"/>
            </a:solidFill>
            <a:prstDash val="solid"/>
            <a:round/>
            <a:headEnd type="none" w="sm" len="sm"/>
            <a:tailEnd type="none" w="sm" len="sm"/>
          </a:ln>
        </p:spPr>
      </p:pic>
      <p:sp>
        <p:nvSpPr>
          <p:cNvPr id="309" name="Google Shape;309;p46"/>
          <p:cNvSpPr txBox="1"/>
          <p:nvPr/>
        </p:nvSpPr>
        <p:spPr>
          <a:xfrm>
            <a:off x="6805250" y="3967850"/>
            <a:ext cx="20598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400"/>
              <a:buFont typeface="Arial"/>
              <a:buNone/>
            </a:pPr>
            <a:r>
              <a:rPr lang="en-CA" u="sng">
                <a:solidFill>
                  <a:schemeClr val="hlink"/>
                </a:solidFill>
                <a:hlinkClick r:id="rId4"/>
              </a:rPr>
              <a:t>https://test.canada.ca/experimental/design-system/performance/survey.html</a:t>
            </a:r>
            <a:r>
              <a:rPr lang="en-CA"/>
              <a:t> </a:t>
            </a:r>
            <a:endParaRPr>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4"/>
        <p:cNvGrpSpPr/>
        <p:nvPr/>
      </p:nvGrpSpPr>
      <p:grpSpPr>
        <a:xfrm>
          <a:off x="0" y="0"/>
          <a:ext cx="0" cy="0"/>
          <a:chOff x="0" y="0"/>
          <a:chExt cx="0" cy="0"/>
        </a:xfrm>
      </p:grpSpPr>
      <p:sp>
        <p:nvSpPr>
          <p:cNvPr id="315" name="Google Shape;315;p47"/>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47"/>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17" name="Google Shape;317;p47"/>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47"/>
          <p:cNvSpPr/>
          <p:nvPr/>
        </p:nvSpPr>
        <p:spPr>
          <a:xfrm>
            <a:off x="215300" y="1001975"/>
            <a:ext cx="87855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CA" sz="2400" b="1">
                <a:solidFill>
                  <a:schemeClr val="dk2"/>
                </a:solidFill>
              </a:rPr>
              <a:t>Goal: Improve the experience for internal facing content</a:t>
            </a:r>
            <a:br>
              <a:rPr lang="en-CA" sz="1800" b="1">
                <a:solidFill>
                  <a:schemeClr val="dk2"/>
                </a:solidFill>
              </a:rPr>
            </a:br>
            <a:endParaRPr sz="1800" b="1">
              <a:solidFill>
                <a:schemeClr val="dk2"/>
              </a:solidFill>
            </a:endParaRPr>
          </a:p>
          <a:p>
            <a:pPr marL="0" lvl="0" indent="0" algn="l" rtl="0">
              <a:spcBef>
                <a:spcPts val="1000"/>
              </a:spcBef>
              <a:spcAft>
                <a:spcPts val="0"/>
              </a:spcAft>
              <a:buNone/>
            </a:pPr>
            <a:r>
              <a:rPr lang="en-CA" sz="1800" b="1">
                <a:solidFill>
                  <a:schemeClr val="dk2"/>
                </a:solidFill>
              </a:rPr>
              <a:t>Make it easier to find and understand datasets and reports</a:t>
            </a:r>
            <a:endParaRPr sz="1800" b="1">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Clarify which data documents to use and improve guidance on </a:t>
            </a:r>
            <a:r>
              <a:rPr lang="en-CA" sz="1800" b="1">
                <a:solidFill>
                  <a:schemeClr val="dk2"/>
                </a:solidFill>
              </a:rPr>
              <a:t>how to use them</a:t>
            </a:r>
            <a:endParaRPr sz="1800" b="1">
              <a:solidFill>
                <a:schemeClr val="dk2"/>
              </a:solidFill>
            </a:endParaRPr>
          </a:p>
          <a:p>
            <a:pPr marL="457200" lvl="0" indent="-342900" algn="l" rtl="0">
              <a:spcBef>
                <a:spcPts val="0"/>
              </a:spcBef>
              <a:spcAft>
                <a:spcPts val="0"/>
              </a:spcAft>
              <a:buClr>
                <a:schemeClr val="dk2"/>
              </a:buClr>
              <a:buSzPts val="1800"/>
              <a:buChar char="●"/>
            </a:pPr>
            <a:r>
              <a:rPr lang="en-CA" sz="1800">
                <a:solidFill>
                  <a:schemeClr val="dk2"/>
                </a:solidFill>
              </a:rPr>
              <a:t>Post links to custom task lists</a:t>
            </a:r>
            <a:endParaRPr sz="1800" b="1">
              <a:solidFill>
                <a:schemeClr val="dk2"/>
              </a:solidFill>
            </a:endParaRPr>
          </a:p>
          <a:p>
            <a:pPr marL="0" lvl="0" indent="0" algn="l" rtl="0">
              <a:spcBef>
                <a:spcPts val="0"/>
              </a:spcBef>
              <a:spcAft>
                <a:spcPts val="0"/>
              </a:spcAft>
              <a:buNone/>
            </a:pPr>
            <a:br>
              <a:rPr lang="en-CA" sz="1800" b="1">
                <a:solidFill>
                  <a:schemeClr val="dk2"/>
                </a:solidFill>
              </a:rPr>
            </a:br>
            <a:r>
              <a:rPr lang="en-CA" sz="1800" b="1">
                <a:solidFill>
                  <a:schemeClr val="dk2"/>
                </a:solidFill>
              </a:rPr>
              <a:t>Improving web view of results and feedback</a:t>
            </a:r>
            <a:endParaRPr sz="1800" b="1">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Consider how the existing feedback viewer could integrate with a web interface for results</a:t>
            </a:r>
            <a:endParaRPr sz="1800">
              <a:solidFill>
                <a:schemeClr val="dk2"/>
              </a:solidFill>
            </a:endParaRPr>
          </a:p>
          <a:p>
            <a:pPr marL="0" lvl="0" indent="0" algn="l" rtl="0">
              <a:spcBef>
                <a:spcPts val="1000"/>
              </a:spcBef>
              <a:spcAft>
                <a:spcPts val="0"/>
              </a:spcAft>
              <a:buNone/>
            </a:pPr>
            <a:endParaRPr sz="1800" b="1">
              <a:solidFill>
                <a:schemeClr val="dk2"/>
              </a:solidFill>
            </a:endParaRPr>
          </a:p>
          <a:p>
            <a:pPr marL="0" lvl="0" indent="0" algn="l" rtl="0">
              <a:spcBef>
                <a:spcPts val="1000"/>
              </a:spcBef>
              <a:spcAft>
                <a:spcPts val="0"/>
              </a:spcAft>
              <a:buNone/>
            </a:pPr>
            <a:r>
              <a:rPr lang="en-CA" sz="1800" b="1">
                <a:solidFill>
                  <a:schemeClr val="dk2"/>
                </a:solidFill>
              </a:rPr>
              <a:t>Run moderated usability testing on the prototyped improvements</a:t>
            </a:r>
            <a:endParaRPr>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30"/>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Outline</a:t>
            </a:r>
            <a:endParaRPr sz="3000" b="1">
              <a:solidFill>
                <a:schemeClr val="lt1"/>
              </a:solidFill>
              <a:latin typeface="Lato"/>
              <a:ea typeface="Lato"/>
              <a:cs typeface="Lato"/>
              <a:sym typeface="Lato"/>
            </a:endParaRPr>
          </a:p>
        </p:txBody>
      </p:sp>
      <p:sp>
        <p:nvSpPr>
          <p:cNvPr id="167" name="Google Shape;167;p3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0"/>
          <p:cNvSpPr/>
          <p:nvPr/>
        </p:nvSpPr>
        <p:spPr>
          <a:xfrm>
            <a:off x="399200" y="1159625"/>
            <a:ext cx="8430000" cy="3352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CA" sz="1800" b="0" i="0" u="sng" strike="noStrike" cap="none">
                <a:solidFill>
                  <a:schemeClr val="hlink"/>
                </a:solidFill>
                <a:latin typeface="Arial"/>
                <a:ea typeface="Arial"/>
                <a:cs typeface="Arial"/>
                <a:sym typeface="Arial"/>
                <a:hlinkClick r:id="rId3" action="ppaction://hlinksldjump"/>
              </a:rPr>
              <a:t>Background</a:t>
            </a:r>
            <a:endParaRPr sz="1800" b="0" i="0" u="none" strike="noStrike" cap="none">
              <a:solidFill>
                <a:schemeClr val="dk2"/>
              </a:solidFill>
              <a:latin typeface="Arial"/>
              <a:ea typeface="Arial"/>
              <a:cs typeface="Arial"/>
              <a:sym typeface="Arial"/>
            </a:endParaRPr>
          </a:p>
          <a:p>
            <a:pPr marL="457200" marR="0" lvl="0" indent="-342900" algn="l" rtl="0">
              <a:lnSpc>
                <a:spcPct val="115000"/>
              </a:lnSpc>
              <a:spcBef>
                <a:spcPts val="1000"/>
              </a:spcBef>
              <a:spcAft>
                <a:spcPts val="0"/>
              </a:spcAft>
              <a:buClr>
                <a:schemeClr val="dk2"/>
              </a:buClr>
              <a:buSzPts val="1800"/>
              <a:buFont typeface="Arial"/>
              <a:buAutoNum type="arabicPeriod"/>
            </a:pPr>
            <a:r>
              <a:rPr lang="en-CA" sz="1800" u="sng">
                <a:solidFill>
                  <a:schemeClr val="hlink"/>
                </a:solidFill>
                <a:hlinkClick r:id="rId4" action="ppaction://hlinksldjump"/>
              </a:rPr>
              <a:t>Key</a:t>
            </a:r>
            <a:r>
              <a:rPr lang="en-CA" sz="1800" b="0" i="0" u="sng" strike="noStrike" cap="none">
                <a:solidFill>
                  <a:schemeClr val="hlink"/>
                </a:solidFill>
                <a:latin typeface="Arial"/>
                <a:ea typeface="Arial"/>
                <a:cs typeface="Arial"/>
                <a:sym typeface="Arial"/>
                <a:hlinkClick r:id="rId4" action="ppaction://hlinksldjump"/>
              </a:rPr>
              <a:t> findings</a:t>
            </a:r>
            <a:endParaRPr sz="1800" b="0" i="0" u="none" strike="noStrike" cap="none">
              <a:solidFill>
                <a:schemeClr val="dk2"/>
              </a:solidFill>
              <a:latin typeface="Arial"/>
              <a:ea typeface="Arial"/>
              <a:cs typeface="Arial"/>
              <a:sym typeface="Arial"/>
            </a:endParaRPr>
          </a:p>
          <a:p>
            <a:pPr marL="457200" lvl="0" indent="-342900" algn="l" rtl="0">
              <a:lnSpc>
                <a:spcPct val="115000"/>
              </a:lnSpc>
              <a:spcBef>
                <a:spcPts val="1000"/>
              </a:spcBef>
              <a:spcAft>
                <a:spcPts val="0"/>
              </a:spcAft>
              <a:buClr>
                <a:schemeClr val="dk2"/>
              </a:buClr>
              <a:buSzPts val="1800"/>
              <a:buAutoNum type="arabicPeriod"/>
            </a:pPr>
            <a:r>
              <a:rPr lang="en-CA" sz="1800" u="sng">
                <a:solidFill>
                  <a:schemeClr val="hlink"/>
                </a:solidFill>
                <a:hlinkClick r:id="rId5" action="ppaction://hlinksldjump"/>
              </a:rPr>
              <a:t>Next steps</a:t>
            </a:r>
            <a:endParaRPr sz="1800">
              <a:solidFill>
                <a:schemeClr val="dk2"/>
              </a:solidFill>
            </a:endParaRPr>
          </a:p>
          <a:p>
            <a:pPr marL="0" lvl="0" indent="0" algn="l" rtl="0">
              <a:lnSpc>
                <a:spcPct val="115000"/>
              </a:lnSpc>
              <a:spcBef>
                <a:spcPts val="1000"/>
              </a:spcBef>
              <a:spcAft>
                <a:spcPts val="0"/>
              </a:spcAft>
              <a:buNone/>
            </a:pPr>
            <a:r>
              <a:rPr lang="en-CA" sz="1800">
                <a:solidFill>
                  <a:schemeClr val="dk2"/>
                </a:solidFill>
              </a:rPr>
              <a:t>Annexes</a:t>
            </a:r>
            <a:endParaRPr sz="1800">
              <a:solidFill>
                <a:schemeClr val="dk2"/>
              </a:solidFill>
            </a:endParaRPr>
          </a:p>
          <a:p>
            <a:pPr marL="457200" marR="0" lvl="0" indent="-342900" algn="l" rtl="0">
              <a:lnSpc>
                <a:spcPct val="115000"/>
              </a:lnSpc>
              <a:spcBef>
                <a:spcPts val="1000"/>
              </a:spcBef>
              <a:spcAft>
                <a:spcPts val="0"/>
              </a:spcAft>
              <a:buClr>
                <a:schemeClr val="dk2"/>
              </a:buClr>
              <a:buSzPts val="1800"/>
              <a:buAutoNum type="arabicPeriod"/>
            </a:pPr>
            <a:r>
              <a:rPr lang="en-CA" sz="1800" u="sng">
                <a:solidFill>
                  <a:schemeClr val="hlink"/>
                </a:solidFill>
                <a:hlinkClick r:id="rId6" action="ppaction://hlinksldjump"/>
              </a:rPr>
              <a:t>TSS questionnaire raw data</a:t>
            </a:r>
            <a:endParaRPr sz="1600" b="0" i="0" u="none" strike="noStrike" cap="none">
              <a:solidFill>
                <a:srgbClr val="44546A"/>
              </a:solidFill>
              <a:latin typeface="Open Sans"/>
              <a:ea typeface="Open Sans"/>
              <a:cs typeface="Open Sans"/>
              <a:sym typeface="Open Sans"/>
            </a:endParaRPr>
          </a:p>
          <a:p>
            <a:pPr marL="457200" marR="0" lvl="0" indent="0" algn="l" rtl="0">
              <a:lnSpc>
                <a:spcPct val="100000"/>
              </a:lnSpc>
              <a:spcBef>
                <a:spcPts val="100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48"/>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48"/>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26" name="Google Shape;326;p48"/>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48"/>
          <p:cNvSpPr/>
          <p:nvPr/>
        </p:nvSpPr>
        <p:spPr>
          <a:xfrm>
            <a:off x="215300" y="1001975"/>
            <a:ext cx="87855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r>
              <a:rPr lang="en-CA" sz="2400" b="1">
                <a:solidFill>
                  <a:schemeClr val="dk2"/>
                </a:solidFill>
              </a:rPr>
              <a:t>Goal: Make it easier to find the right support channel and grow the community on Slack</a:t>
            </a:r>
            <a:br>
              <a:rPr lang="en-CA" sz="2400" b="1">
                <a:solidFill>
                  <a:schemeClr val="dk2"/>
                </a:solidFill>
              </a:rPr>
            </a:br>
            <a:endParaRPr sz="24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Better highlight office hours and the GC Comms Slack channel</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Include guidance on who to contact for what questions from internal and public TSS content</a:t>
            </a:r>
            <a:endParaRPr sz="1800">
              <a:solidFill>
                <a:schemeClr val="dk2"/>
              </a:solidFill>
            </a:endParaRPr>
          </a:p>
          <a:p>
            <a:pPr marL="0" lvl="0" indent="0" algn="l" rtl="0">
              <a:spcBef>
                <a:spcPts val="0"/>
              </a:spcBef>
              <a:spcAft>
                <a:spcPts val="0"/>
              </a:spcAft>
              <a:buNone/>
            </a:pPr>
            <a:endParaRPr sz="1800" b="1">
              <a:solidFill>
                <a:schemeClr val="dk2"/>
              </a:solidFill>
            </a:endParaRPr>
          </a:p>
          <a:p>
            <a:pPr marL="0" marR="0" lvl="0" indent="0" algn="l" rtl="0">
              <a:lnSpc>
                <a:spcPct val="100000"/>
              </a:lnSpc>
              <a:spcBef>
                <a:spcPts val="1000"/>
              </a:spcBef>
              <a:spcAft>
                <a:spcPts val="0"/>
              </a:spcAft>
              <a:buNone/>
            </a:pPr>
            <a:endParaRPr i="1">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2"/>
        <p:cNvGrpSpPr/>
        <p:nvPr/>
      </p:nvGrpSpPr>
      <p:grpSpPr>
        <a:xfrm>
          <a:off x="0" y="0"/>
          <a:ext cx="0" cy="0"/>
          <a:chOff x="0" y="0"/>
          <a:chExt cx="0" cy="0"/>
        </a:xfrm>
      </p:grpSpPr>
      <p:sp>
        <p:nvSpPr>
          <p:cNvPr id="333" name="Google Shape;333;p49"/>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49"/>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35" name="Google Shape;335;p49"/>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49"/>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400" b="1">
                <a:solidFill>
                  <a:schemeClr val="dk2"/>
                </a:solidFill>
              </a:rPr>
              <a:t>Goal: Socialize and share TSS success stories</a:t>
            </a:r>
            <a:endParaRPr sz="24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Share</a:t>
            </a:r>
            <a:r>
              <a:rPr lang="en-CA" sz="1800">
                <a:solidFill>
                  <a:schemeClr val="dk2"/>
                </a:solidFill>
              </a:rPr>
              <a:t> more examples of how teams have been using survey data at working and executive levels (prioritization, most requested, information architecture, content design) through GCWP and Web Executive Board presentations</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b="1">
                <a:solidFill>
                  <a:schemeClr val="dk2"/>
                </a:solidFill>
              </a:rPr>
              <a:t>Share</a:t>
            </a:r>
            <a:r>
              <a:rPr lang="en-CA" sz="1800">
                <a:solidFill>
                  <a:schemeClr val="dk2"/>
                </a:solidFill>
              </a:rPr>
              <a:t> results of machine learning experiments analyzing tasks and ‘other’ feedback at GCWP.</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b="1">
                <a:solidFill>
                  <a:schemeClr val="dk2"/>
                </a:solidFill>
              </a:rPr>
              <a:t>Highlight</a:t>
            </a:r>
            <a:r>
              <a:rPr lang="en-CA" sz="1800">
                <a:solidFill>
                  <a:schemeClr val="dk2"/>
                </a:solidFill>
              </a:rPr>
              <a:t> TSS work with CSPS and the measurement community of practice (when sharing results is less contentious)</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1"/>
        <p:cNvGrpSpPr/>
        <p:nvPr/>
      </p:nvGrpSpPr>
      <p:grpSpPr>
        <a:xfrm>
          <a:off x="0" y="0"/>
          <a:ext cx="0" cy="0"/>
          <a:chOff x="0" y="0"/>
          <a:chExt cx="0" cy="0"/>
        </a:xfrm>
      </p:grpSpPr>
      <p:sp>
        <p:nvSpPr>
          <p:cNvPr id="342" name="Google Shape;342;p50"/>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50"/>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44" name="Google Shape;344;p50"/>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0"/>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400" b="1">
                <a:solidFill>
                  <a:schemeClr val="dk2"/>
                </a:solidFill>
              </a:rPr>
              <a:t>Goal: Socialize and share TSS success stories</a:t>
            </a:r>
            <a:endParaRPr sz="24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Share</a:t>
            </a:r>
            <a:r>
              <a:rPr lang="en-CA" sz="1800">
                <a:solidFill>
                  <a:schemeClr val="dk2"/>
                </a:solidFill>
              </a:rPr>
              <a:t> more examples of how teams have been using survey data at working and executive levels (prioritization, most requested, information architecture, content design) through GCWP and Web Executive Board presentations</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b="1">
                <a:solidFill>
                  <a:schemeClr val="dk2"/>
                </a:solidFill>
              </a:rPr>
              <a:t>Share</a:t>
            </a:r>
            <a:r>
              <a:rPr lang="en-CA" sz="1800">
                <a:solidFill>
                  <a:schemeClr val="dk2"/>
                </a:solidFill>
              </a:rPr>
              <a:t> results of machine learning experiments analyzing tasks and ‘other’ feedback at GCWP.</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b="1">
                <a:solidFill>
                  <a:schemeClr val="dk2"/>
                </a:solidFill>
              </a:rPr>
              <a:t>Highlight</a:t>
            </a:r>
            <a:r>
              <a:rPr lang="en-CA" sz="1800">
                <a:solidFill>
                  <a:schemeClr val="dk2"/>
                </a:solidFill>
              </a:rPr>
              <a:t> TSS work with CSPS and the measurement community of practice (when sharing results is less contentious)</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p51"/>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51"/>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53" name="Google Shape;353;p51"/>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51"/>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400" b="1">
                <a:solidFill>
                  <a:schemeClr val="dk2"/>
                </a:solidFill>
              </a:rPr>
              <a:t>Goal: Improve practical ‘how to’ guidance</a:t>
            </a:r>
            <a:br>
              <a:rPr lang="en-CA" sz="1800" b="1">
                <a:solidFill>
                  <a:schemeClr val="dk2"/>
                </a:solidFill>
              </a:rPr>
            </a:br>
            <a:endParaRPr sz="18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Publish and create</a:t>
            </a:r>
            <a:r>
              <a:rPr lang="en-CA" sz="1800">
                <a:solidFill>
                  <a:schemeClr val="dk2"/>
                </a:solidFill>
              </a:rPr>
              <a:t> guidance for feedback analysis</a:t>
            </a:r>
            <a:endParaRPr sz="1800">
              <a:solidFill>
                <a:schemeClr val="dk2"/>
              </a:solidFill>
            </a:endParaRPr>
          </a:p>
          <a:p>
            <a:pPr marL="914400" marR="0" lvl="1" indent="-342900" algn="l" rtl="0">
              <a:lnSpc>
                <a:spcPct val="100000"/>
              </a:lnSpc>
              <a:spcBef>
                <a:spcPts val="1000"/>
              </a:spcBef>
              <a:spcAft>
                <a:spcPts val="0"/>
              </a:spcAft>
              <a:buClr>
                <a:schemeClr val="dk2"/>
              </a:buClr>
              <a:buSzPts val="1800"/>
              <a:buChar char="○"/>
            </a:pPr>
            <a:r>
              <a:rPr lang="en-CA" sz="1800">
                <a:solidFill>
                  <a:schemeClr val="dk2"/>
                </a:solidFill>
              </a:rPr>
              <a:t>Publish guidance for feedback analysis (some already documented in the page feedback tool)</a:t>
            </a:r>
            <a:endParaRPr sz="1800">
              <a:solidFill>
                <a:schemeClr val="dk2"/>
              </a:solidFill>
            </a:endParaRPr>
          </a:p>
          <a:p>
            <a:pPr marL="914400" marR="0" lvl="1" indent="-342900" algn="l" rtl="0">
              <a:lnSpc>
                <a:spcPct val="100000"/>
              </a:lnSpc>
              <a:spcBef>
                <a:spcPts val="1000"/>
              </a:spcBef>
              <a:spcAft>
                <a:spcPts val="0"/>
              </a:spcAft>
              <a:buClr>
                <a:schemeClr val="dk2"/>
              </a:buClr>
              <a:buSzPts val="1800"/>
              <a:buChar char="○"/>
            </a:pPr>
            <a:r>
              <a:rPr lang="en-CA" sz="1800">
                <a:solidFill>
                  <a:schemeClr val="dk2"/>
                </a:solidFill>
              </a:rPr>
              <a:t>Address content gap related to the machine learning analysis pilot</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Create</a:t>
            </a:r>
            <a:r>
              <a:rPr lang="en-CA" sz="1800">
                <a:solidFill>
                  <a:schemeClr val="dk2"/>
                </a:solidFill>
              </a:rPr>
              <a:t> guidance for setting up Adobe Analytics workspaces and which metrics and dimensions to use.</a:t>
            </a:r>
            <a:endParaRPr sz="1800">
              <a:solidFill>
                <a:schemeClr val="dk2"/>
              </a:solidFill>
            </a:endParaRPr>
          </a:p>
          <a:p>
            <a:pPr marL="45720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9"/>
        <p:cNvGrpSpPr/>
        <p:nvPr/>
      </p:nvGrpSpPr>
      <p:grpSpPr>
        <a:xfrm>
          <a:off x="0" y="0"/>
          <a:ext cx="0" cy="0"/>
          <a:chOff x="0" y="0"/>
          <a:chExt cx="0" cy="0"/>
        </a:xfrm>
      </p:grpSpPr>
      <p:sp>
        <p:nvSpPr>
          <p:cNvPr id="360" name="Google Shape;360;p52"/>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52"/>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Recommendations and next steps</a:t>
            </a:r>
            <a:endParaRPr sz="2960" b="1">
              <a:solidFill>
                <a:schemeClr val="lt1"/>
              </a:solidFill>
              <a:latin typeface="Lato"/>
              <a:ea typeface="Lato"/>
              <a:cs typeface="Lato"/>
              <a:sym typeface="Lato"/>
            </a:endParaRPr>
          </a:p>
        </p:txBody>
      </p:sp>
      <p:sp>
        <p:nvSpPr>
          <p:cNvPr id="362" name="Google Shape;362;p52"/>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52"/>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2400" b="1">
                <a:solidFill>
                  <a:schemeClr val="dk2"/>
                </a:solidFill>
              </a:rPr>
              <a:t>Goal: Improve the TSS experience for small departments</a:t>
            </a:r>
            <a:endParaRPr sz="2400" b="1">
              <a:solidFill>
                <a:schemeClr val="dk2"/>
              </a:solidFill>
            </a:endParaRPr>
          </a:p>
          <a:p>
            <a:pPr marL="0" marR="0" lvl="0" indent="0" algn="l" rtl="0">
              <a:lnSpc>
                <a:spcPct val="100000"/>
              </a:lnSpc>
              <a:spcBef>
                <a:spcPts val="1000"/>
              </a:spcBef>
              <a:spcAft>
                <a:spcPts val="0"/>
              </a:spcAft>
              <a:buNone/>
            </a:pPr>
            <a:r>
              <a:rPr lang="en-CA" sz="1800">
                <a:solidFill>
                  <a:schemeClr val="dk2"/>
                </a:solidFill>
              </a:rPr>
              <a:t>Gather information on how many departments are not receiving enough data to be reliable</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Identify departments with the most low response tasks and feedback. </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r>
              <a:rPr lang="en-CA" sz="1800" b="1">
                <a:solidFill>
                  <a:schemeClr val="dk2"/>
                </a:solidFill>
              </a:rPr>
              <a:t>Improve guidance</a:t>
            </a:r>
            <a:r>
              <a:rPr lang="en-CA" sz="1800">
                <a:solidFill>
                  <a:schemeClr val="dk2"/>
                </a:solidFill>
              </a:rPr>
              <a:t> related to low response tasks and surveys  including other methods to measure success (ie: benchmarking task success through usability testing)</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b="1">
              <a:solidFill>
                <a:schemeClr val="dk2"/>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53"/>
          <p:cNvSpPr/>
          <p:nvPr/>
        </p:nvSpPr>
        <p:spPr>
          <a:xfrm>
            <a:off x="3265000" y="2298450"/>
            <a:ext cx="24417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b="0" i="0" u="none" strike="noStrike" cap="none">
                <a:solidFill>
                  <a:schemeClr val="dk2"/>
                </a:solidFill>
                <a:latin typeface="Lato"/>
                <a:ea typeface="Lato"/>
                <a:cs typeface="Lato"/>
                <a:sym typeface="Lato"/>
              </a:rPr>
              <a:t>Questions?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4"/>
        <p:cNvGrpSpPr/>
        <p:nvPr/>
      </p:nvGrpSpPr>
      <p:grpSpPr>
        <a:xfrm>
          <a:off x="0" y="0"/>
          <a:ext cx="0" cy="0"/>
          <a:chOff x="0" y="0"/>
          <a:chExt cx="0" cy="0"/>
        </a:xfrm>
      </p:grpSpPr>
      <p:sp>
        <p:nvSpPr>
          <p:cNvPr id="375" name="Google Shape;375;p54"/>
          <p:cNvSpPr/>
          <p:nvPr/>
        </p:nvSpPr>
        <p:spPr>
          <a:xfrm>
            <a:off x="867100" y="2298450"/>
            <a:ext cx="71316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a:solidFill>
                  <a:schemeClr val="dk2"/>
                </a:solidFill>
                <a:latin typeface="Lato"/>
                <a:ea typeface="Lato"/>
                <a:cs typeface="Lato"/>
                <a:sym typeface="Lato"/>
              </a:rPr>
              <a:t>TSS </a:t>
            </a:r>
            <a:r>
              <a:rPr lang="en-CA" sz="3100" b="0" i="0" u="none" strike="noStrike" cap="none">
                <a:solidFill>
                  <a:schemeClr val="dk2"/>
                </a:solidFill>
                <a:latin typeface="Lato"/>
                <a:ea typeface="Lato"/>
                <a:cs typeface="Lato"/>
                <a:sym typeface="Lato"/>
              </a:rPr>
              <a:t>Questionnaire results and findings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0"/>
        <p:cNvGrpSpPr/>
        <p:nvPr/>
      </p:nvGrpSpPr>
      <p:grpSpPr>
        <a:xfrm>
          <a:off x="0" y="0"/>
          <a:ext cx="0" cy="0"/>
          <a:chOff x="0" y="0"/>
          <a:chExt cx="0" cy="0"/>
        </a:xfrm>
      </p:grpSpPr>
      <p:sp>
        <p:nvSpPr>
          <p:cNvPr id="381" name="Google Shape;381;p55"/>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55"/>
          <p:cNvSpPr txBox="1">
            <a:spLocks noGrp="1"/>
          </p:cNvSpPr>
          <p:nvPr>
            <p:ph type="title"/>
          </p:nvPr>
        </p:nvSpPr>
        <p:spPr>
          <a:xfrm>
            <a:off x="358425" y="44375"/>
            <a:ext cx="84300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How was the data tabulated</a:t>
            </a:r>
            <a:endParaRPr sz="3000" b="1">
              <a:solidFill>
                <a:schemeClr val="lt1"/>
              </a:solidFill>
              <a:latin typeface="Lato"/>
              <a:ea typeface="Lato"/>
              <a:cs typeface="Lato"/>
              <a:sym typeface="Lato"/>
            </a:endParaRPr>
          </a:p>
        </p:txBody>
      </p:sp>
      <p:sp>
        <p:nvSpPr>
          <p:cNvPr id="383" name="Google Shape;383;p55"/>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55"/>
          <p:cNvSpPr/>
          <p:nvPr/>
        </p:nvSpPr>
        <p:spPr>
          <a:xfrm>
            <a:off x="399200" y="1159625"/>
            <a:ext cx="8430000" cy="3352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CA" sz="1800" b="1" i="0" u="none" strike="noStrike" cap="none">
                <a:solidFill>
                  <a:schemeClr val="dk2"/>
                </a:solidFill>
                <a:latin typeface="Arial"/>
                <a:ea typeface="Arial"/>
                <a:cs typeface="Arial"/>
                <a:sym typeface="Arial"/>
              </a:rPr>
              <a:t>Data by question</a:t>
            </a:r>
            <a:endParaRPr sz="1800" b="1"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None/>
            </a:pPr>
            <a:r>
              <a:rPr lang="en-CA" sz="1800" b="0" i="0" u="none" strike="noStrike" cap="none">
                <a:solidFill>
                  <a:schemeClr val="dk2"/>
                </a:solidFill>
                <a:latin typeface="Arial"/>
                <a:ea typeface="Arial"/>
                <a:cs typeface="Arial"/>
                <a:sym typeface="Arial"/>
              </a:rPr>
              <a:t>As some participants didn’t answer all topics, each question has its own totals</a:t>
            </a:r>
            <a:endParaRPr sz="1800" b="0" i="0" u="none" strike="noStrike" cap="none">
              <a:solidFill>
                <a:schemeClr val="dk2"/>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6"/>
          <p:cNvSpPr/>
          <p:nvPr/>
        </p:nvSpPr>
        <p:spPr>
          <a:xfrm>
            <a:off x="-43100" y="-12575"/>
            <a:ext cx="31671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56"/>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Findability</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391" name="Google Shape;391;p56"/>
          <p:cNvSpPr txBox="1"/>
          <p:nvPr/>
        </p:nvSpPr>
        <p:spPr>
          <a:xfrm>
            <a:off x="83100" y="1725250"/>
            <a:ext cx="25599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Where do you go now to find GC Task Success Survey guidance and documents?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392" name="Google Shape;392;p56"/>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5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28</a:t>
            </a:fld>
            <a:endParaRPr/>
          </a:p>
        </p:txBody>
      </p:sp>
      <p:sp>
        <p:nvSpPr>
          <p:cNvPr id="394" name="Google Shape;394;p56"/>
          <p:cNvSpPr/>
          <p:nvPr/>
        </p:nvSpPr>
        <p:spPr>
          <a:xfrm>
            <a:off x="3243500" y="186625"/>
            <a:ext cx="5653800" cy="63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Majority of respondents are aware of GCPedia resources, but community meetings are important </a:t>
            </a:r>
            <a:endParaRPr sz="1700">
              <a:solidFill>
                <a:schemeClr val="dk2"/>
              </a:solidFill>
            </a:endParaRPr>
          </a:p>
          <a:p>
            <a:pPr marL="0" marR="0" lvl="0" indent="0" algn="l" rtl="0">
              <a:lnSpc>
                <a:spcPct val="100000"/>
              </a:lnSpc>
              <a:spcBef>
                <a:spcPts val="1000"/>
              </a:spcBef>
              <a:spcAft>
                <a:spcPts val="0"/>
              </a:spcAft>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graphicFrame>
        <p:nvGraphicFramePr>
          <p:cNvPr id="395" name="Google Shape;395;p56"/>
          <p:cNvGraphicFramePr/>
          <p:nvPr/>
        </p:nvGraphicFramePr>
        <p:xfrm>
          <a:off x="3243500" y="958325"/>
          <a:ext cx="5823375" cy="2314575"/>
        </p:xfrm>
        <a:graphic>
          <a:graphicData uri="http://schemas.openxmlformats.org/drawingml/2006/table">
            <a:tbl>
              <a:tblPr>
                <a:noFill/>
                <a:tableStyleId>{522959B4-F25F-4975-9372-6C81557CBCB3}</a:tableStyleId>
              </a:tblPr>
              <a:tblGrid>
                <a:gridCol w="4300925">
                  <a:extLst>
                    <a:ext uri="{9D8B030D-6E8A-4147-A177-3AD203B41FA5}">
                      <a16:colId xmlns:a16="http://schemas.microsoft.com/office/drawing/2014/main" val="20000"/>
                    </a:ext>
                  </a:extLst>
                </a:gridCol>
                <a:gridCol w="761225">
                  <a:extLst>
                    <a:ext uri="{9D8B030D-6E8A-4147-A177-3AD203B41FA5}">
                      <a16:colId xmlns:a16="http://schemas.microsoft.com/office/drawing/2014/main" val="20001"/>
                    </a:ext>
                  </a:extLst>
                </a:gridCol>
                <a:gridCol w="761225">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000" b="1"/>
                        <a:t>GCpedia content</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75.00%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000" b="1"/>
                        <a:t>GC Web Priorities meetings and wiki</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25.00%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000" b="1"/>
                        <a:t>Working group meetings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25.00%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57175">
                <a:tc>
                  <a:txBody>
                    <a:bodyPr/>
                    <a:lstStyle/>
                    <a:p>
                      <a:pPr marL="0" lvl="0" indent="0" algn="l" rtl="0">
                        <a:lnSpc>
                          <a:spcPct val="115000"/>
                        </a:lnSpc>
                        <a:spcBef>
                          <a:spcPts val="0"/>
                        </a:spcBef>
                        <a:spcAft>
                          <a:spcPts val="0"/>
                        </a:spcAft>
                        <a:buNone/>
                      </a:pPr>
                      <a:r>
                        <a:rPr lang="en-CA" sz="1000" b="1"/>
                        <a:t>From a colleague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18.80%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257175">
                <a:tc>
                  <a:txBody>
                    <a:bodyPr/>
                    <a:lstStyle/>
                    <a:p>
                      <a:pPr marL="0" lvl="0" indent="0" algn="l" rtl="0">
                        <a:lnSpc>
                          <a:spcPct val="115000"/>
                        </a:lnSpc>
                        <a:spcBef>
                          <a:spcPts val="0"/>
                        </a:spcBef>
                        <a:spcAft>
                          <a:spcPts val="0"/>
                        </a:spcAft>
                        <a:buNone/>
                      </a:pPr>
                      <a:r>
                        <a:rPr lang="en-CA" sz="1000" b="1"/>
                        <a:t>Canada.ca web pages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15.60%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257175">
                <a:tc>
                  <a:txBody>
                    <a:bodyPr/>
                    <a:lstStyle/>
                    <a:p>
                      <a:pPr marL="0" lvl="0" indent="0" algn="l" rtl="0">
                        <a:lnSpc>
                          <a:spcPct val="115000"/>
                        </a:lnSpc>
                        <a:spcBef>
                          <a:spcPts val="0"/>
                        </a:spcBef>
                        <a:spcAft>
                          <a:spcPts val="0"/>
                        </a:spcAft>
                        <a:buNone/>
                      </a:pPr>
                      <a:r>
                        <a:rPr lang="en-CA" sz="1000" b="1"/>
                        <a:t>Email the DTO</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12.50%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257175">
                <a:tc>
                  <a:txBody>
                    <a:bodyPr/>
                    <a:lstStyle/>
                    <a:p>
                      <a:pPr marL="0" lvl="0" indent="0" algn="l" rtl="0">
                        <a:lnSpc>
                          <a:spcPct val="115000"/>
                        </a:lnSpc>
                        <a:spcBef>
                          <a:spcPts val="0"/>
                        </a:spcBef>
                        <a:spcAft>
                          <a:spcPts val="0"/>
                        </a:spcAft>
                        <a:buNone/>
                      </a:pPr>
                      <a:r>
                        <a:rPr lang="en-CA" sz="1000" b="1"/>
                        <a:t>Email the Service Desk / Principal Publisher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9.40%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257175">
                <a:tc>
                  <a:txBody>
                    <a:bodyPr/>
                    <a:lstStyle/>
                    <a:p>
                      <a:pPr marL="0" lvl="0" indent="0" algn="l" rtl="0">
                        <a:lnSpc>
                          <a:spcPct val="115000"/>
                        </a:lnSpc>
                        <a:spcBef>
                          <a:spcPts val="0"/>
                        </a:spcBef>
                        <a:spcAft>
                          <a:spcPts val="0"/>
                        </a:spcAft>
                        <a:buNone/>
                      </a:pPr>
                      <a:r>
                        <a:rPr lang="en-CA" sz="1000" b="1"/>
                        <a:t>GC Web Comms Slack</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r h="25717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
        <p:nvSpPr>
          <p:cNvPr id="396" name="Google Shape;396;p56"/>
          <p:cNvSpPr txBox="1"/>
          <p:nvPr/>
        </p:nvSpPr>
        <p:spPr>
          <a:xfrm>
            <a:off x="3243500" y="3345675"/>
            <a:ext cx="5130000" cy="13905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a:solidFill>
                  <a:schemeClr val="dk2"/>
                </a:solidFill>
              </a:rPr>
              <a:t>Other responses:</a:t>
            </a:r>
            <a:endParaRPr>
              <a:solidFill>
                <a:schemeClr val="dk2"/>
              </a:solidFill>
            </a:endParaRPr>
          </a:p>
          <a:p>
            <a:pPr marL="457200" lvl="0" indent="-317500" algn="l" rtl="0">
              <a:spcBef>
                <a:spcPts val="1000"/>
              </a:spcBef>
              <a:spcAft>
                <a:spcPts val="0"/>
              </a:spcAft>
              <a:buClr>
                <a:schemeClr val="dk2"/>
              </a:buClr>
              <a:buSzPts val="1400"/>
              <a:buChar char="●"/>
            </a:pPr>
            <a:r>
              <a:rPr lang="en-CA">
                <a:solidFill>
                  <a:schemeClr val="dk2"/>
                </a:solidFill>
              </a:rPr>
              <a:t>1 - they never know where to go</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prior documentation that has a deep link to the GCpedia content</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someone mentions them or email FROM DTO</a:t>
            </a:r>
            <a:endParaRPr>
              <a:solidFill>
                <a:schemeClr val="dk2"/>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7"/>
          <p:cNvSpPr/>
          <p:nvPr/>
        </p:nvSpPr>
        <p:spPr>
          <a:xfrm>
            <a:off x="-43100" y="-12575"/>
            <a:ext cx="31671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57"/>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Support</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03" name="Google Shape;403;p57"/>
          <p:cNvSpPr txBox="1"/>
          <p:nvPr/>
        </p:nvSpPr>
        <p:spPr>
          <a:xfrm>
            <a:off x="83100" y="1725250"/>
            <a:ext cx="25599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Where do you go to get direct support with the GC Task Success Survey?</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04" name="Google Shape;404;p57"/>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5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29</a:t>
            </a:fld>
            <a:endParaRPr/>
          </a:p>
        </p:txBody>
      </p:sp>
      <p:sp>
        <p:nvSpPr>
          <p:cNvPr id="406" name="Google Shape;406;p57"/>
          <p:cNvSpPr/>
          <p:nvPr/>
        </p:nvSpPr>
        <p:spPr>
          <a:xfrm>
            <a:off x="3243500" y="186625"/>
            <a:ext cx="5653800" cy="873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Most respondents haven’t needed support but for those who do, it is split between Service Desk tickets and emailing the DTO</a:t>
            </a:r>
            <a:endParaRPr sz="1700">
              <a:solidFill>
                <a:schemeClr val="dk2"/>
              </a:solidFill>
            </a:endParaRPr>
          </a:p>
          <a:p>
            <a:pPr marL="0" marR="0" lvl="0" indent="0" algn="l" rtl="0">
              <a:lnSpc>
                <a:spcPct val="100000"/>
              </a:lnSpc>
              <a:spcBef>
                <a:spcPts val="1000"/>
              </a:spcBef>
              <a:spcAft>
                <a:spcPts val="0"/>
              </a:spcAft>
              <a:buNone/>
            </a:pPr>
            <a:endParaRPr sz="1700">
              <a:solidFill>
                <a:schemeClr val="dk2"/>
              </a:solidFill>
            </a:endParaRPr>
          </a:p>
          <a:p>
            <a:pPr marL="0" marR="0" lvl="0" indent="0" algn="l" rtl="0">
              <a:lnSpc>
                <a:spcPct val="100000"/>
              </a:lnSpc>
              <a:spcBef>
                <a:spcPts val="1000"/>
              </a:spcBef>
              <a:spcAft>
                <a:spcPts val="0"/>
              </a:spcAft>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graphicFrame>
        <p:nvGraphicFramePr>
          <p:cNvPr id="407" name="Google Shape;407;p57"/>
          <p:cNvGraphicFramePr/>
          <p:nvPr/>
        </p:nvGraphicFramePr>
        <p:xfrm>
          <a:off x="3308950" y="1274375"/>
          <a:ext cx="5712200" cy="1800225"/>
        </p:xfrm>
        <a:graphic>
          <a:graphicData uri="http://schemas.openxmlformats.org/drawingml/2006/table">
            <a:tbl>
              <a:tblPr>
                <a:noFill/>
                <a:tableStyleId>{522959B4-F25F-4975-9372-6C81557CBCB3}</a:tableStyleId>
              </a:tblPr>
              <a:tblGrid>
                <a:gridCol w="4218800">
                  <a:extLst>
                    <a:ext uri="{9D8B030D-6E8A-4147-A177-3AD203B41FA5}">
                      <a16:colId xmlns:a16="http://schemas.microsoft.com/office/drawing/2014/main" val="20000"/>
                    </a:ext>
                  </a:extLst>
                </a:gridCol>
                <a:gridCol w="746700">
                  <a:extLst>
                    <a:ext uri="{9D8B030D-6E8A-4147-A177-3AD203B41FA5}">
                      <a16:colId xmlns:a16="http://schemas.microsoft.com/office/drawing/2014/main" val="20001"/>
                    </a:ext>
                  </a:extLst>
                </a:gridCol>
                <a:gridCol w="746700">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000" b="1"/>
                        <a:t>I haven’t used any</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43.80%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000" b="1"/>
                        <a:t>Email the Service Desk / Principal Publisher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28.10%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000" b="1"/>
                        <a:t>Email the DTO</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21.90%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57175">
                <a:tc>
                  <a:txBody>
                    <a:bodyPr/>
                    <a:lstStyle/>
                    <a:p>
                      <a:pPr marL="0" lvl="0" indent="0" algn="l" rtl="0">
                        <a:lnSpc>
                          <a:spcPct val="115000"/>
                        </a:lnSpc>
                        <a:spcBef>
                          <a:spcPts val="0"/>
                        </a:spcBef>
                        <a:spcAft>
                          <a:spcPts val="0"/>
                        </a:spcAft>
                        <a:buNone/>
                      </a:pPr>
                      <a:r>
                        <a:rPr lang="en-CA" sz="1000" b="1"/>
                        <a:t>GC Task Success Survey working group meetings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9.40%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257175">
                <a:tc>
                  <a:txBody>
                    <a:bodyPr/>
                    <a:lstStyle/>
                    <a:p>
                      <a:pPr marL="0" lvl="0" indent="0" algn="l" rtl="0">
                        <a:lnSpc>
                          <a:spcPct val="115000"/>
                        </a:lnSpc>
                        <a:spcBef>
                          <a:spcPts val="0"/>
                        </a:spcBef>
                        <a:spcAft>
                          <a:spcPts val="0"/>
                        </a:spcAft>
                        <a:buNone/>
                      </a:pPr>
                      <a:r>
                        <a:rPr lang="en-CA" sz="1000" b="1"/>
                        <a:t>GC Web Comms Slack</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25717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257175">
                <a:tc>
                  <a:txBody>
                    <a:bodyPr/>
                    <a:lstStyle/>
                    <a:p>
                      <a:pPr marL="0" lvl="0" indent="0" algn="l" rtl="0">
                        <a:lnSpc>
                          <a:spcPct val="115000"/>
                        </a:lnSpc>
                        <a:spcBef>
                          <a:spcPts val="0"/>
                        </a:spcBef>
                        <a:spcAft>
                          <a:spcPts val="0"/>
                        </a:spcAft>
                        <a:buNone/>
                      </a:pPr>
                      <a:r>
                        <a:rPr lang="en-CA" sz="1000" b="1"/>
                        <a:t>GC Task Success Survey office hours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408" name="Google Shape;408;p57"/>
          <p:cNvSpPr txBox="1"/>
          <p:nvPr/>
        </p:nvSpPr>
        <p:spPr>
          <a:xfrm>
            <a:off x="3243500" y="3095625"/>
            <a:ext cx="5229000" cy="9594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a:solidFill>
                  <a:schemeClr val="dk2"/>
                </a:solidFill>
              </a:rPr>
              <a:t>Other responses:</a:t>
            </a:r>
            <a:endParaRPr>
              <a:solidFill>
                <a:schemeClr val="dk2"/>
              </a:solidFill>
            </a:endParaRPr>
          </a:p>
          <a:p>
            <a:pPr marL="457200" lvl="0" indent="-317500" algn="l" rtl="0">
              <a:spcBef>
                <a:spcPts val="1000"/>
              </a:spcBef>
              <a:spcAft>
                <a:spcPts val="0"/>
              </a:spcAft>
              <a:buClr>
                <a:schemeClr val="dk2"/>
              </a:buClr>
              <a:buSzPts val="1400"/>
              <a:buChar char="●"/>
            </a:pPr>
            <a:r>
              <a:rPr lang="en-CA">
                <a:solidFill>
                  <a:schemeClr val="dk2"/>
                </a:solidFill>
              </a:rPr>
              <a:t>1 - I bug Lana on Slack. ;)</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I open a ticket from GCpedia page</a:t>
            </a:r>
            <a:endParaRPr>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1"/>
          <p:cNvSpPr/>
          <p:nvPr/>
        </p:nvSpPr>
        <p:spPr>
          <a:xfrm>
            <a:off x="3343550" y="2298450"/>
            <a:ext cx="24903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b="0" i="0" u="none" strike="noStrike" cap="none">
                <a:solidFill>
                  <a:schemeClr val="dk2"/>
                </a:solidFill>
                <a:latin typeface="Lato"/>
                <a:ea typeface="Lato"/>
                <a:cs typeface="Lato"/>
                <a:sym typeface="Lato"/>
              </a:rPr>
              <a:t>Background</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58"/>
          <p:cNvSpPr/>
          <p:nvPr/>
        </p:nvSpPr>
        <p:spPr>
          <a:xfrm>
            <a:off x="-43100" y="-12575"/>
            <a:ext cx="31671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58"/>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Updates</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15" name="Google Shape;415;p58"/>
          <p:cNvSpPr txBox="1"/>
          <p:nvPr/>
        </p:nvSpPr>
        <p:spPr>
          <a:xfrm>
            <a:off x="83100" y="1725250"/>
            <a:ext cx="25599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Where do you go to find out about GC Task Success Survey product updates?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16" name="Google Shape;416;p58"/>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30</a:t>
            </a:fld>
            <a:endParaRPr/>
          </a:p>
        </p:txBody>
      </p:sp>
      <p:sp>
        <p:nvSpPr>
          <p:cNvPr id="418" name="Google Shape;418;p58"/>
          <p:cNvSpPr/>
          <p:nvPr/>
        </p:nvSpPr>
        <p:spPr>
          <a:xfrm>
            <a:off x="3243500" y="186625"/>
            <a:ext cx="5653800" cy="9321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sz="1700">
                <a:solidFill>
                  <a:schemeClr val="dk2"/>
                </a:solidFill>
              </a:rPr>
              <a:t>Majority of respondents expect updates on GCPedia resources, but community meetings are equally as important </a:t>
            </a:r>
            <a:endParaRPr>
              <a:solidFill>
                <a:schemeClr val="dk2"/>
              </a:solidFill>
            </a:endParaRPr>
          </a:p>
          <a:p>
            <a:pPr marL="0" marR="0" lvl="0" indent="0" algn="l" rtl="0">
              <a:lnSpc>
                <a:spcPct val="100000"/>
              </a:lnSpc>
              <a:spcBef>
                <a:spcPts val="1000"/>
              </a:spcBef>
              <a:spcAft>
                <a:spcPts val="0"/>
              </a:spcAft>
              <a:buNone/>
            </a:pPr>
            <a:endParaRPr sz="1700">
              <a:solidFill>
                <a:schemeClr val="dk2"/>
              </a:solidFill>
            </a:endParaRPr>
          </a:p>
          <a:p>
            <a:pPr marL="0" marR="0" lvl="0" indent="0" algn="l" rtl="0">
              <a:lnSpc>
                <a:spcPct val="100000"/>
              </a:lnSpc>
              <a:spcBef>
                <a:spcPts val="1000"/>
              </a:spcBef>
              <a:spcAft>
                <a:spcPts val="0"/>
              </a:spcAft>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graphicFrame>
        <p:nvGraphicFramePr>
          <p:cNvPr id="419" name="Google Shape;419;p58"/>
          <p:cNvGraphicFramePr/>
          <p:nvPr/>
        </p:nvGraphicFramePr>
        <p:xfrm>
          <a:off x="3243500" y="1247775"/>
          <a:ext cx="5777650" cy="2314575"/>
        </p:xfrm>
        <a:graphic>
          <a:graphicData uri="http://schemas.openxmlformats.org/drawingml/2006/table">
            <a:tbl>
              <a:tblPr>
                <a:noFill/>
                <a:tableStyleId>{522959B4-F25F-4975-9372-6C81557CBCB3}</a:tableStyleId>
              </a:tblPr>
              <a:tblGrid>
                <a:gridCol w="4267150">
                  <a:extLst>
                    <a:ext uri="{9D8B030D-6E8A-4147-A177-3AD203B41FA5}">
                      <a16:colId xmlns:a16="http://schemas.microsoft.com/office/drawing/2014/main" val="20000"/>
                    </a:ext>
                  </a:extLst>
                </a:gridCol>
                <a:gridCol w="755250">
                  <a:extLst>
                    <a:ext uri="{9D8B030D-6E8A-4147-A177-3AD203B41FA5}">
                      <a16:colId xmlns:a16="http://schemas.microsoft.com/office/drawing/2014/main" val="20001"/>
                    </a:ext>
                  </a:extLst>
                </a:gridCol>
                <a:gridCol w="755250">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000" b="1"/>
                        <a:t>GCpedia content</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43.80%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14</a:t>
                      </a:r>
                      <a:endParaRPr sz="1000"/>
                    </a:p>
                  </a:txBody>
                  <a:tcPr marL="28575" marR="28575" marT="19050" marB="19050" anchor="b"/>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000" b="1"/>
                        <a:t>Working group meetings</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37.50%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12</a:t>
                      </a:r>
                      <a:endParaRPr sz="1000"/>
                    </a:p>
                  </a:txBody>
                  <a:tcPr marL="28575" marR="28575" marT="19050" marB="19050" anchor="b"/>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000" b="1"/>
                        <a:t>DTO Newsletter</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21.90%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tc>
                <a:extLst>
                  <a:ext uri="{0D108BD9-81ED-4DB2-BD59-A6C34878D82A}">
                    <a16:rowId xmlns:a16="http://schemas.microsoft.com/office/drawing/2014/main" val="10002"/>
                  </a:ext>
                </a:extLst>
              </a:tr>
              <a:tr h="257175">
                <a:tc>
                  <a:txBody>
                    <a:bodyPr/>
                    <a:lstStyle/>
                    <a:p>
                      <a:pPr marL="0" lvl="0" indent="0" algn="l" rtl="0">
                        <a:lnSpc>
                          <a:spcPct val="115000"/>
                        </a:lnSpc>
                        <a:spcBef>
                          <a:spcPts val="0"/>
                        </a:spcBef>
                        <a:spcAft>
                          <a:spcPts val="0"/>
                        </a:spcAft>
                        <a:buNone/>
                      </a:pPr>
                      <a:r>
                        <a:rPr lang="en-CA" sz="1000" b="1"/>
                        <a:t>GCWP weekly meetings and wiki</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18.80%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tc>
                <a:extLst>
                  <a:ext uri="{0D108BD9-81ED-4DB2-BD59-A6C34878D82A}">
                    <a16:rowId xmlns:a16="http://schemas.microsoft.com/office/drawing/2014/main" val="10003"/>
                  </a:ext>
                </a:extLst>
              </a:tr>
              <a:tr h="25717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9.40%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tc>
                <a:extLst>
                  <a:ext uri="{0D108BD9-81ED-4DB2-BD59-A6C34878D82A}">
                    <a16:rowId xmlns:a16="http://schemas.microsoft.com/office/drawing/2014/main" val="10004"/>
                  </a:ext>
                </a:extLst>
              </a:tr>
              <a:tr h="257175">
                <a:tc>
                  <a:txBody>
                    <a:bodyPr/>
                    <a:lstStyle/>
                    <a:p>
                      <a:pPr marL="0" lvl="0" indent="0" algn="l" rtl="0">
                        <a:lnSpc>
                          <a:spcPct val="115000"/>
                        </a:lnSpc>
                        <a:spcBef>
                          <a:spcPts val="0"/>
                        </a:spcBef>
                        <a:spcAft>
                          <a:spcPts val="0"/>
                        </a:spcAft>
                        <a:buNone/>
                      </a:pPr>
                      <a:r>
                        <a:rPr lang="en-CA" sz="1000" b="1"/>
                        <a:t>Canada.ca analytics pages</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9.40%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tc>
                <a:extLst>
                  <a:ext uri="{0D108BD9-81ED-4DB2-BD59-A6C34878D82A}">
                    <a16:rowId xmlns:a16="http://schemas.microsoft.com/office/drawing/2014/main" val="10005"/>
                  </a:ext>
                </a:extLst>
              </a:tr>
              <a:tr h="257175">
                <a:tc>
                  <a:txBody>
                    <a:bodyPr/>
                    <a:lstStyle/>
                    <a:p>
                      <a:pPr marL="0" lvl="0" indent="0" algn="l" rtl="0">
                        <a:lnSpc>
                          <a:spcPct val="115000"/>
                        </a:lnSpc>
                        <a:spcBef>
                          <a:spcPts val="0"/>
                        </a:spcBef>
                        <a:spcAft>
                          <a:spcPts val="0"/>
                        </a:spcAft>
                        <a:buNone/>
                      </a:pPr>
                      <a:r>
                        <a:rPr lang="en-CA" sz="1000" b="1"/>
                        <a:t>Email the Service Desk / Principal Publisher</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tc>
                <a:extLst>
                  <a:ext uri="{0D108BD9-81ED-4DB2-BD59-A6C34878D82A}">
                    <a16:rowId xmlns:a16="http://schemas.microsoft.com/office/drawing/2014/main" val="10006"/>
                  </a:ext>
                </a:extLst>
              </a:tr>
              <a:tr h="257175">
                <a:tc>
                  <a:txBody>
                    <a:bodyPr/>
                    <a:lstStyle/>
                    <a:p>
                      <a:pPr marL="0" lvl="0" indent="0" algn="l" rtl="0">
                        <a:lnSpc>
                          <a:spcPct val="115000"/>
                        </a:lnSpc>
                        <a:spcBef>
                          <a:spcPts val="0"/>
                        </a:spcBef>
                        <a:spcAft>
                          <a:spcPts val="0"/>
                        </a:spcAft>
                        <a:buNone/>
                      </a:pPr>
                      <a:r>
                        <a:rPr lang="en-CA" sz="1000" b="1"/>
                        <a:t>GC Web Comms Slack</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6.30%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tc>
                <a:extLst>
                  <a:ext uri="{0D108BD9-81ED-4DB2-BD59-A6C34878D82A}">
                    <a16:rowId xmlns:a16="http://schemas.microsoft.com/office/drawing/2014/main" val="10007"/>
                  </a:ext>
                </a:extLst>
              </a:tr>
              <a:tr h="257175">
                <a:tc>
                  <a:txBody>
                    <a:bodyPr/>
                    <a:lstStyle/>
                    <a:p>
                      <a:pPr marL="0" lvl="0" indent="0" algn="l" rtl="0">
                        <a:lnSpc>
                          <a:spcPct val="115000"/>
                        </a:lnSpc>
                        <a:spcBef>
                          <a:spcPts val="0"/>
                        </a:spcBef>
                        <a:spcAft>
                          <a:spcPts val="0"/>
                        </a:spcAft>
                        <a:buNone/>
                      </a:pPr>
                      <a:r>
                        <a:rPr lang="en-CA" sz="1000" b="1"/>
                        <a:t>Canada.ca design system pages</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3.10%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tc>
                <a:extLst>
                  <a:ext uri="{0D108BD9-81ED-4DB2-BD59-A6C34878D82A}">
                    <a16:rowId xmlns:a16="http://schemas.microsoft.com/office/drawing/2014/main" val="10008"/>
                  </a:ext>
                </a:extLst>
              </a:tr>
            </a:tbl>
          </a:graphicData>
        </a:graphic>
      </p:graphicFrame>
      <p:sp>
        <p:nvSpPr>
          <p:cNvPr id="420" name="Google Shape;420;p58"/>
          <p:cNvSpPr txBox="1"/>
          <p:nvPr/>
        </p:nvSpPr>
        <p:spPr>
          <a:xfrm>
            <a:off x="3243500" y="3714750"/>
            <a:ext cx="5724300" cy="11748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a:solidFill>
                  <a:schemeClr val="dk2"/>
                </a:solidFill>
              </a:rPr>
              <a:t>Other responses:</a:t>
            </a:r>
            <a:endParaRPr>
              <a:solidFill>
                <a:schemeClr val="dk2"/>
              </a:solidFill>
            </a:endParaRPr>
          </a:p>
          <a:p>
            <a:pPr marL="457200" lvl="0" indent="-317500" algn="l" rtl="0">
              <a:spcBef>
                <a:spcPts val="1000"/>
              </a:spcBef>
              <a:spcAft>
                <a:spcPts val="0"/>
              </a:spcAft>
              <a:buClr>
                <a:schemeClr val="dk2"/>
              </a:buClr>
              <a:buSzPts val="1400"/>
              <a:buChar char="●"/>
            </a:pPr>
            <a:r>
              <a:rPr lang="en-CA">
                <a:solidFill>
                  <a:schemeClr val="dk2"/>
                </a:solidFill>
              </a:rPr>
              <a:t>1 - Debrief from team who attends meetings  </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Email updates from Principal Publisher    </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there are product updates?</a:t>
            </a:r>
            <a:endParaRPr>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59"/>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Guidance</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27" name="Google Shape;427;p59"/>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guidance documents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28" name="Google Shape;428;p59"/>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5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31</a:t>
            </a:fld>
            <a:endParaRPr/>
          </a:p>
        </p:txBody>
      </p:sp>
      <p:graphicFrame>
        <p:nvGraphicFramePr>
          <p:cNvPr id="430" name="Google Shape;430;p59"/>
          <p:cNvGraphicFramePr/>
          <p:nvPr/>
        </p:nvGraphicFramePr>
        <p:xfrm>
          <a:off x="2296025" y="1379500"/>
          <a:ext cx="6633100" cy="2858329"/>
        </p:xfrm>
        <a:graphic>
          <a:graphicData uri="http://schemas.openxmlformats.org/drawingml/2006/table">
            <a:tbl>
              <a:tblPr>
                <a:noFill/>
                <a:tableStyleId>{522959B4-F25F-4975-9372-6C81557CBCB3}</a:tableStyleId>
              </a:tblPr>
              <a:tblGrid>
                <a:gridCol w="2331475">
                  <a:extLst>
                    <a:ext uri="{9D8B030D-6E8A-4147-A177-3AD203B41FA5}">
                      <a16:colId xmlns:a16="http://schemas.microsoft.com/office/drawing/2014/main" val="20000"/>
                    </a:ext>
                  </a:extLst>
                </a:gridCol>
                <a:gridCol w="860325">
                  <a:extLst>
                    <a:ext uri="{9D8B030D-6E8A-4147-A177-3AD203B41FA5}">
                      <a16:colId xmlns:a16="http://schemas.microsoft.com/office/drawing/2014/main" val="20001"/>
                    </a:ext>
                  </a:extLst>
                </a:gridCol>
                <a:gridCol w="860325">
                  <a:extLst>
                    <a:ext uri="{9D8B030D-6E8A-4147-A177-3AD203B41FA5}">
                      <a16:colId xmlns:a16="http://schemas.microsoft.com/office/drawing/2014/main" val="20002"/>
                    </a:ext>
                  </a:extLst>
                </a:gridCol>
                <a:gridCol w="860325">
                  <a:extLst>
                    <a:ext uri="{9D8B030D-6E8A-4147-A177-3AD203B41FA5}">
                      <a16:colId xmlns:a16="http://schemas.microsoft.com/office/drawing/2014/main" val="20003"/>
                    </a:ext>
                  </a:extLst>
                </a:gridCol>
                <a:gridCol w="860325">
                  <a:extLst>
                    <a:ext uri="{9D8B030D-6E8A-4147-A177-3AD203B41FA5}">
                      <a16:colId xmlns:a16="http://schemas.microsoft.com/office/drawing/2014/main" val="20004"/>
                    </a:ext>
                  </a:extLst>
                </a:gridCol>
                <a:gridCol w="860325">
                  <a:extLst>
                    <a:ext uri="{9D8B030D-6E8A-4147-A177-3AD203B41FA5}">
                      <a16:colId xmlns:a16="http://schemas.microsoft.com/office/drawing/2014/main" val="20005"/>
                    </a:ext>
                  </a:extLst>
                </a:gridCol>
              </a:tblGrid>
              <a:tr h="238125">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lnSpc>
                          <a:spcPct val="115000"/>
                        </a:lnSpc>
                        <a:spcBef>
                          <a:spcPts val="0"/>
                        </a:spcBef>
                        <a:spcAft>
                          <a:spcPts val="0"/>
                        </a:spcAft>
                        <a:buNone/>
                      </a:pPr>
                      <a:r>
                        <a:rPr lang="en-CA" sz="1200" b="1"/>
                        <a:t>Very high</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High</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Moderate</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Low</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No usefulness</a:t>
                      </a:r>
                      <a:endParaRPr sz="1200" b="1"/>
                    </a:p>
                  </a:txBody>
                  <a:tcPr marL="28575" marR="2857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61950">
                <a:tc>
                  <a:txBody>
                    <a:bodyPr/>
                    <a:lstStyle/>
                    <a:p>
                      <a:pPr marL="0" lvl="0" indent="0" algn="l" rtl="0">
                        <a:lnSpc>
                          <a:spcPct val="115000"/>
                        </a:lnSpc>
                        <a:spcBef>
                          <a:spcPts val="0"/>
                        </a:spcBef>
                        <a:spcAft>
                          <a:spcPts val="0"/>
                        </a:spcAft>
                        <a:buNone/>
                      </a:pPr>
                      <a:r>
                        <a:rPr lang="en-CA" sz="1000" b="1"/>
                        <a:t>Writing tasks for the GC TSS</a:t>
                      </a:r>
                      <a:endParaRPr sz="1000" b="1"/>
                    </a:p>
                    <a:p>
                      <a:pPr marL="0" lvl="0" indent="0" algn="l" rtl="0">
                        <a:lnSpc>
                          <a:spcPct val="115000"/>
                        </a:lnSpc>
                        <a:spcBef>
                          <a:spcPts val="0"/>
                        </a:spcBef>
                        <a:spcAft>
                          <a:spcPts val="0"/>
                        </a:spcAft>
                        <a:buNone/>
                      </a:pPr>
                      <a:r>
                        <a:rPr lang="en-CA" sz="1000" b="1"/>
                        <a:t>n17</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B5D4A7"/>
                    </a:solidFill>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solidFill>
                      <a:srgbClr val="6AA84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7F1E2"/>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1"/>
                  </a:ext>
                </a:extLst>
              </a:tr>
              <a:tr h="361950">
                <a:tc>
                  <a:txBody>
                    <a:bodyPr/>
                    <a:lstStyle/>
                    <a:p>
                      <a:pPr marL="0" lvl="0" indent="0" algn="l" rtl="0">
                        <a:lnSpc>
                          <a:spcPct val="115000"/>
                        </a:lnSpc>
                        <a:spcBef>
                          <a:spcPts val="0"/>
                        </a:spcBef>
                        <a:spcAft>
                          <a:spcPts val="0"/>
                        </a:spcAft>
                        <a:buNone/>
                      </a:pPr>
                      <a:r>
                        <a:rPr lang="en-CA" sz="1000" b="1" dirty="0"/>
                        <a:t>How to request edits to a task list</a:t>
                      </a:r>
                      <a:endParaRPr sz="1000" b="1" dirty="0"/>
                    </a:p>
                    <a:p>
                      <a:pPr marL="0" lvl="0" indent="0" algn="l" rtl="0">
                        <a:lnSpc>
                          <a:spcPct val="115000"/>
                        </a:lnSpc>
                        <a:spcBef>
                          <a:spcPts val="0"/>
                        </a:spcBef>
                        <a:spcAft>
                          <a:spcPts val="0"/>
                        </a:spcAft>
                        <a:buNone/>
                      </a:pPr>
                      <a:r>
                        <a:rPr lang="en-CA" sz="1000" b="1" dirty="0"/>
                        <a:t>n15</a:t>
                      </a:r>
                      <a:endParaRPr sz="1000" b="1" dirty="0"/>
                    </a:p>
                  </a:txBody>
                  <a:tcPr marL="28575" marR="28575" marT="19050" marB="19050" anchor="b"/>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solidFill>
                      <a:srgbClr val="83B76D"/>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7F1E2"/>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en-CA" sz="1000" b="1"/>
                        <a:t>Guide to extracting data from the Feedback Viewer</a:t>
                      </a:r>
                      <a:endParaRPr sz="1000" b="1"/>
                    </a:p>
                    <a:p>
                      <a:pPr marL="0" lvl="0" indent="0" algn="l" rtl="0">
                        <a:lnSpc>
                          <a:spcPct val="115000"/>
                        </a:lnSpc>
                        <a:spcBef>
                          <a:spcPts val="0"/>
                        </a:spcBef>
                        <a:spcAft>
                          <a:spcPts val="0"/>
                        </a:spcAft>
                        <a:buNone/>
                      </a:pPr>
                      <a:r>
                        <a:rPr lang="en-CA" sz="1000" b="1"/>
                        <a:t>n18</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9CC68A"/>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9CC68A"/>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B5D4A7"/>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3"/>
                  </a:ext>
                </a:extLst>
              </a:tr>
              <a:tr h="361950">
                <a:tc>
                  <a:txBody>
                    <a:bodyPr/>
                    <a:lstStyle/>
                    <a:p>
                      <a:pPr marL="0" lvl="0" indent="0" algn="l" rtl="0">
                        <a:lnSpc>
                          <a:spcPct val="115000"/>
                        </a:lnSpc>
                        <a:spcBef>
                          <a:spcPts val="0"/>
                        </a:spcBef>
                        <a:spcAft>
                          <a:spcPts val="0"/>
                        </a:spcAft>
                        <a:buNone/>
                      </a:pPr>
                      <a:r>
                        <a:rPr lang="en-CA" sz="1000" b="1"/>
                        <a:t>Task list clean up activity</a:t>
                      </a:r>
                      <a:endParaRPr sz="1000" b="1"/>
                    </a:p>
                    <a:p>
                      <a:pPr marL="0" lvl="0" indent="0" algn="l" rtl="0">
                        <a:lnSpc>
                          <a:spcPct val="115000"/>
                        </a:lnSpc>
                        <a:spcBef>
                          <a:spcPts val="0"/>
                        </a:spcBef>
                        <a:spcAft>
                          <a:spcPts val="0"/>
                        </a:spcAft>
                        <a:buNone/>
                      </a:pPr>
                      <a:r>
                        <a:rPr lang="en-CA" sz="1000" b="1"/>
                        <a:t>n16</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7F1E2"/>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B5D4A7"/>
                    </a:solidFill>
                  </a:tcPr>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solidFill>
                      <a:srgbClr val="83B76D"/>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4"/>
                  </a:ext>
                </a:extLst>
              </a:tr>
              <a:tr h="361950">
                <a:tc>
                  <a:txBody>
                    <a:bodyPr/>
                    <a:lstStyle/>
                    <a:p>
                      <a:pPr marL="0" lvl="0" indent="0" algn="l" rtl="0">
                        <a:lnSpc>
                          <a:spcPct val="115000"/>
                        </a:lnSpc>
                        <a:spcBef>
                          <a:spcPts val="0"/>
                        </a:spcBef>
                        <a:spcAft>
                          <a:spcPts val="0"/>
                        </a:spcAft>
                        <a:buNone/>
                      </a:pPr>
                      <a:r>
                        <a:rPr lang="en-CA" sz="1000" b="1"/>
                        <a:t>Taking action with your data</a:t>
                      </a:r>
                      <a:endParaRPr sz="1000" b="1"/>
                    </a:p>
                    <a:p>
                      <a:pPr marL="0" lvl="0" indent="0" algn="l" rtl="0">
                        <a:lnSpc>
                          <a:spcPct val="115000"/>
                        </a:lnSpc>
                        <a:spcBef>
                          <a:spcPts val="0"/>
                        </a:spcBef>
                        <a:spcAft>
                          <a:spcPts val="0"/>
                        </a:spcAft>
                        <a:buNone/>
                      </a:pPr>
                      <a:r>
                        <a:rPr lang="en-CA" sz="1000" b="1"/>
                        <a:t>n14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B5D4A7"/>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5"/>
                  </a:ext>
                </a:extLst>
              </a:tr>
              <a:tr h="361950">
                <a:tc>
                  <a:txBody>
                    <a:bodyPr/>
                    <a:lstStyle/>
                    <a:p>
                      <a:pPr marL="0" lvl="0" indent="0" algn="l" rtl="0">
                        <a:lnSpc>
                          <a:spcPct val="115000"/>
                        </a:lnSpc>
                        <a:spcBef>
                          <a:spcPts val="0"/>
                        </a:spcBef>
                        <a:spcAft>
                          <a:spcPts val="0"/>
                        </a:spcAft>
                        <a:buNone/>
                      </a:pPr>
                      <a:r>
                        <a:rPr lang="en-CA" sz="1000" b="1"/>
                        <a:t>Dealing with low response tasks</a:t>
                      </a:r>
                      <a:endParaRPr sz="1000" b="1"/>
                    </a:p>
                    <a:p>
                      <a:pPr marL="0" lvl="0" indent="0" algn="l" rtl="0">
                        <a:lnSpc>
                          <a:spcPct val="115000"/>
                        </a:lnSpc>
                        <a:spcBef>
                          <a:spcPts val="0"/>
                        </a:spcBef>
                        <a:spcAft>
                          <a:spcPts val="0"/>
                        </a:spcAft>
                        <a:buNone/>
                      </a:pPr>
                      <a:r>
                        <a:rPr lang="en-CA" sz="1000" b="1"/>
                        <a:t>n14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7F1E2"/>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9CC68A"/>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dirty="0"/>
                        <a:t>0</a:t>
                      </a:r>
                      <a:endParaRPr sz="1000" dirty="0"/>
                    </a:p>
                  </a:txBody>
                  <a:tcPr marL="28575" marR="28575" marT="19050" marB="19050" anchor="b">
                    <a:solidFill>
                      <a:srgbClr val="FFFFFF"/>
                    </a:solidFill>
                  </a:tcPr>
                </a:tc>
                <a:extLst>
                  <a:ext uri="{0D108BD9-81ED-4DB2-BD59-A6C34878D82A}">
                    <a16:rowId xmlns:a16="http://schemas.microsoft.com/office/drawing/2014/main" val="10006"/>
                  </a:ext>
                </a:extLst>
              </a:tr>
            </a:tbl>
          </a:graphicData>
        </a:graphic>
      </p:graphicFrame>
      <p:sp>
        <p:nvSpPr>
          <p:cNvPr id="431" name="Google Shape;431;p59"/>
          <p:cNvSpPr/>
          <p:nvPr/>
        </p:nvSpPr>
        <p:spPr>
          <a:xfrm>
            <a:off x="2296025" y="186625"/>
            <a:ext cx="6601200" cy="9321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1000"/>
              </a:spcBef>
              <a:spcAft>
                <a:spcPts val="0"/>
              </a:spcAft>
              <a:buNone/>
            </a:pPr>
            <a:r>
              <a:rPr lang="en-CA" sz="1700">
                <a:solidFill>
                  <a:schemeClr val="dk2"/>
                </a:solidFill>
              </a:rPr>
              <a:t>All the resources were rated as being useful.  Writing tasks, Extracting data from the feedback viewer and How to request edits to a task list were rated as the most useful.</a:t>
            </a:r>
            <a:endParaRPr>
              <a:solidFill>
                <a:schemeClr val="dk2"/>
              </a:solidFill>
            </a:endParaRPr>
          </a:p>
          <a:p>
            <a:pPr marL="0" marR="0" lvl="0" indent="0" algn="l" rtl="0">
              <a:lnSpc>
                <a:spcPct val="100000"/>
              </a:lnSpc>
              <a:spcBef>
                <a:spcPts val="1000"/>
              </a:spcBef>
              <a:spcAft>
                <a:spcPts val="0"/>
              </a:spcAft>
              <a:buNone/>
            </a:pPr>
            <a:endParaRPr sz="1700">
              <a:solidFill>
                <a:schemeClr val="dk2"/>
              </a:solidFill>
            </a:endParaRPr>
          </a:p>
          <a:p>
            <a:pPr marL="0" marR="0" lvl="0" indent="0" algn="l" rtl="0">
              <a:lnSpc>
                <a:spcPct val="100000"/>
              </a:lnSpc>
              <a:spcBef>
                <a:spcPts val="1000"/>
              </a:spcBef>
              <a:spcAft>
                <a:spcPts val="0"/>
              </a:spcAft>
              <a:buNone/>
            </a:pP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0"/>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0"/>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Guidance</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38" name="Google Shape;438;p60"/>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guidance documents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39" name="Google Shape;439;p60"/>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32</a:t>
            </a:fld>
            <a:endParaRPr/>
          </a:p>
        </p:txBody>
      </p:sp>
      <p:sp>
        <p:nvSpPr>
          <p:cNvPr id="441" name="Google Shape;441;p60"/>
          <p:cNvSpPr txBox="1"/>
          <p:nvPr/>
        </p:nvSpPr>
        <p:spPr>
          <a:xfrm>
            <a:off x="2374650" y="388675"/>
            <a:ext cx="6646500" cy="4032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solidFill>
                  <a:schemeClr val="dk1"/>
                </a:solidFill>
              </a:rPr>
              <a:t>I don't use them directly - my team does and should also be filling in this survey.						</a:t>
            </a:r>
            <a:endParaRPr sz="1000">
              <a:solidFill>
                <a:schemeClr val="dk1"/>
              </a:solidFill>
            </a:endParaRPr>
          </a:p>
          <a:p>
            <a:pPr marL="0" lvl="0" indent="0" algn="l" rtl="0">
              <a:spcBef>
                <a:spcPts val="0"/>
              </a:spcBef>
              <a:spcAft>
                <a:spcPts val="0"/>
              </a:spcAft>
              <a:buNone/>
            </a:pPr>
            <a:r>
              <a:rPr lang="en-CA" sz="1000">
                <a:solidFill>
                  <a:schemeClr val="dk1"/>
                </a:solidFill>
              </a:rPr>
              <a:t>I initially felt like I have to fish around and go between presentations and wiki to find the information. It now seems better organized?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CA" sz="1000" b="1">
                <a:solidFill>
                  <a:schemeClr val="dk1"/>
                </a:solidFill>
              </a:rPr>
              <a:t>I am a little lost as to what I am supposed to do. New to my current department. We are building an analytics team, working on a large content renewal project (that is our top task) so we are doing things, but there are a lot of layers. Having a one-on-one with Lana next week, just to get some help in understanding fully what we need to do. It will be a slow process on our end, for the reason's noted above. Perhaps a workshop or two on the above and a walkthrough. I'd love an ELI5 [explain it like I’m 5] walkthrough</a:t>
            </a:r>
            <a:r>
              <a:rPr lang="en-CA" sz="1000">
                <a:solidFill>
                  <a:schemeClr val="dk1"/>
                </a:solidFill>
              </a:rPr>
              <a:t>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CA" sz="1000" b="1">
                <a:solidFill>
                  <a:schemeClr val="dk1"/>
                </a:solidFill>
              </a:rPr>
              <a:t>Not difficult to use but difficult to find.	</a:t>
            </a:r>
            <a:r>
              <a:rPr lang="en-CA" sz="1000">
                <a:solidFill>
                  <a:schemeClr val="dk1"/>
                </a:solidFill>
              </a:rPr>
              <a:t>					</a:t>
            </a:r>
            <a:endParaRPr sz="1000">
              <a:solidFill>
                <a:schemeClr val="dk1"/>
              </a:solidFill>
            </a:endParaRPr>
          </a:p>
          <a:p>
            <a:pPr marL="0" lvl="0" indent="0" algn="l" rtl="0">
              <a:spcBef>
                <a:spcPts val="0"/>
              </a:spcBef>
              <a:spcAft>
                <a:spcPts val="0"/>
              </a:spcAft>
              <a:buNone/>
            </a:pPr>
            <a:r>
              <a:rPr lang="en-CA" sz="1000">
                <a:solidFill>
                  <a:schemeClr val="dk1"/>
                </a:solidFill>
              </a:rPr>
              <a:t>Didn't know this existed.		</a:t>
            </a:r>
            <a:endParaRPr sz="1000">
              <a:solidFill>
                <a:schemeClr val="dk1"/>
              </a:solidFill>
            </a:endParaRPr>
          </a:p>
          <a:p>
            <a:pPr marL="0" lvl="0" indent="0" algn="l" rtl="0">
              <a:spcBef>
                <a:spcPts val="0"/>
              </a:spcBef>
              <a:spcAft>
                <a:spcPts val="0"/>
              </a:spcAft>
              <a:buNone/>
            </a:pPr>
            <a:r>
              <a:rPr lang="en-CA" sz="1000">
                <a:solidFill>
                  <a:schemeClr val="dk1"/>
                </a:solidFill>
              </a:rPr>
              <a:t>				</a:t>
            </a:r>
            <a:endParaRPr sz="1000">
              <a:solidFill>
                <a:schemeClr val="dk1"/>
              </a:solidFill>
            </a:endParaRPr>
          </a:p>
          <a:p>
            <a:pPr marL="0" lvl="0" indent="0" algn="l" rtl="0">
              <a:spcBef>
                <a:spcPts val="0"/>
              </a:spcBef>
              <a:spcAft>
                <a:spcPts val="0"/>
              </a:spcAft>
              <a:buNone/>
            </a:pPr>
            <a:r>
              <a:rPr lang="en-CA" sz="1000">
                <a:solidFill>
                  <a:schemeClr val="dk1"/>
                </a:solidFill>
              </a:rPr>
              <a:t>Les documents sont important pour ceux qui ont besoin de se faire dire comment faire mais une fois on connait bien les concepts et les outils, ceux-ci deviennent très peu utiles. En général, le gros bon sens et les bonne pratiques web les rendent peu utile, j'ai eu peu ou pas à les utiliser pour prendre action sur mes propres sondages dans les sites. </a:t>
            </a:r>
            <a:r>
              <a:rPr lang="en-CA" sz="1000" b="1">
                <a:solidFill>
                  <a:schemeClr val="dk1"/>
                </a:solidFill>
              </a:rPr>
              <a:t>Quoi / comment faire avec tous les commentaires pour les "autres tâches" ca c'est une question qui me reste à trouver la meilleure façon de faire.		</a:t>
            </a:r>
            <a:r>
              <a:rPr lang="en-CA" sz="1000">
                <a:solidFill>
                  <a:schemeClr val="dk1"/>
                </a:solidFill>
              </a:rPr>
              <a:t>				</a:t>
            </a:r>
            <a:endParaRPr sz="1000">
              <a:solidFill>
                <a:schemeClr val="dk1"/>
              </a:solidFill>
            </a:endParaRPr>
          </a:p>
          <a:p>
            <a:pPr marL="0" lvl="0" indent="0" algn="l" rtl="0">
              <a:spcBef>
                <a:spcPts val="0"/>
              </a:spcBef>
              <a:spcAft>
                <a:spcPts val="0"/>
              </a:spcAft>
              <a:buNone/>
            </a:pPr>
            <a:endParaRPr sz="1000">
              <a:solidFill>
                <a:schemeClr val="dk1"/>
              </a:solidFill>
            </a:endParaRPr>
          </a:p>
          <a:p>
            <a:pPr marL="0" lvl="0" indent="0" algn="l" rtl="0">
              <a:spcBef>
                <a:spcPts val="0"/>
              </a:spcBef>
              <a:spcAft>
                <a:spcPts val="0"/>
              </a:spcAft>
              <a:buNone/>
            </a:pPr>
            <a:r>
              <a:rPr lang="en-CA" sz="1000" b="1">
                <a:solidFill>
                  <a:schemeClr val="dk1"/>
                </a:solidFill>
              </a:rPr>
              <a:t>Un problème qui persiste avec le nettoyage des sondages sont les tâches qui se répètent entre les sites qui doivent rester uniformes. À ce jour, je ne sais pas si les listes des sites customs sont publiés dans gcpedia.</a:t>
            </a:r>
            <a:r>
              <a:rPr lang="en-CA" sz="1000">
                <a:solidFill>
                  <a:schemeClr val="dk1"/>
                </a:solidFill>
              </a:rPr>
              <a:t>						</a:t>
            </a:r>
            <a:endParaRPr sz="1000">
              <a:solidFill>
                <a:schemeClr val="dk1"/>
              </a:solidFill>
            </a:endParaRPr>
          </a:p>
          <a:p>
            <a:pPr marL="0" lvl="0" indent="0" algn="l" rtl="0">
              <a:spcBef>
                <a:spcPts val="0"/>
              </a:spcBef>
              <a:spcAft>
                <a:spcPts val="0"/>
              </a:spcAft>
              <a:buNone/>
            </a:pPr>
            <a:endParaRPr sz="1000">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1"/>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61"/>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Data</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48" name="Google Shape;448;p61"/>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data reports and tools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49" name="Google Shape;449;p61"/>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6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33</a:t>
            </a:fld>
            <a:endParaRPr/>
          </a:p>
        </p:txBody>
      </p:sp>
      <p:graphicFrame>
        <p:nvGraphicFramePr>
          <p:cNvPr id="451" name="Google Shape;451;p61"/>
          <p:cNvGraphicFramePr/>
          <p:nvPr/>
        </p:nvGraphicFramePr>
        <p:xfrm>
          <a:off x="2360250" y="184075"/>
          <a:ext cx="6660850" cy="4317556"/>
        </p:xfrm>
        <a:graphic>
          <a:graphicData uri="http://schemas.openxmlformats.org/drawingml/2006/table">
            <a:tbl>
              <a:tblPr>
                <a:noFill/>
                <a:tableStyleId>{522959B4-F25F-4975-9372-6C81557CBCB3}</a:tableStyleId>
              </a:tblPr>
              <a:tblGrid>
                <a:gridCol w="1866850">
                  <a:extLst>
                    <a:ext uri="{9D8B030D-6E8A-4147-A177-3AD203B41FA5}">
                      <a16:colId xmlns:a16="http://schemas.microsoft.com/office/drawing/2014/main" val="20000"/>
                    </a:ext>
                  </a:extLst>
                </a:gridCol>
                <a:gridCol w="958800">
                  <a:extLst>
                    <a:ext uri="{9D8B030D-6E8A-4147-A177-3AD203B41FA5}">
                      <a16:colId xmlns:a16="http://schemas.microsoft.com/office/drawing/2014/main" val="20001"/>
                    </a:ext>
                  </a:extLst>
                </a:gridCol>
                <a:gridCol w="958800">
                  <a:extLst>
                    <a:ext uri="{9D8B030D-6E8A-4147-A177-3AD203B41FA5}">
                      <a16:colId xmlns:a16="http://schemas.microsoft.com/office/drawing/2014/main" val="20002"/>
                    </a:ext>
                  </a:extLst>
                </a:gridCol>
                <a:gridCol w="958800">
                  <a:extLst>
                    <a:ext uri="{9D8B030D-6E8A-4147-A177-3AD203B41FA5}">
                      <a16:colId xmlns:a16="http://schemas.microsoft.com/office/drawing/2014/main" val="20003"/>
                    </a:ext>
                  </a:extLst>
                </a:gridCol>
                <a:gridCol w="958800">
                  <a:extLst>
                    <a:ext uri="{9D8B030D-6E8A-4147-A177-3AD203B41FA5}">
                      <a16:colId xmlns:a16="http://schemas.microsoft.com/office/drawing/2014/main" val="20004"/>
                    </a:ext>
                  </a:extLst>
                </a:gridCol>
                <a:gridCol w="958800">
                  <a:extLst>
                    <a:ext uri="{9D8B030D-6E8A-4147-A177-3AD203B41FA5}">
                      <a16:colId xmlns:a16="http://schemas.microsoft.com/office/drawing/2014/main" val="20005"/>
                    </a:ext>
                  </a:extLst>
                </a:gridCol>
              </a:tblGrid>
              <a:tr h="238125">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lnSpc>
                          <a:spcPct val="115000"/>
                        </a:lnSpc>
                        <a:spcBef>
                          <a:spcPts val="0"/>
                        </a:spcBef>
                        <a:spcAft>
                          <a:spcPts val="0"/>
                        </a:spcAft>
                        <a:buNone/>
                      </a:pPr>
                      <a:r>
                        <a:rPr lang="en-CA" sz="1200" b="1"/>
                        <a:t>Very high</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High</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Moderate</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Low</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No usefulness</a:t>
                      </a:r>
                      <a:endParaRPr sz="1200" b="1"/>
                    </a:p>
                  </a:txBody>
                  <a:tcPr marL="28575" marR="2857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828675">
                <a:tc>
                  <a:txBody>
                    <a:bodyPr/>
                    <a:lstStyle/>
                    <a:p>
                      <a:pPr marL="0" lvl="0" indent="0" algn="l" rtl="0">
                        <a:lnSpc>
                          <a:spcPct val="115000"/>
                        </a:lnSpc>
                        <a:spcBef>
                          <a:spcPts val="0"/>
                        </a:spcBef>
                        <a:spcAft>
                          <a:spcPts val="0"/>
                        </a:spcAft>
                        <a:buNone/>
                      </a:pPr>
                      <a:r>
                        <a:rPr lang="en-CA" sz="1000" b="1"/>
                        <a:t>Past versions of the survey task list (Excel file)</a:t>
                      </a:r>
                      <a:endParaRPr sz="1000" b="1"/>
                    </a:p>
                    <a:p>
                      <a:pPr marL="0" lvl="0" indent="0" algn="l" rtl="0">
                        <a:lnSpc>
                          <a:spcPct val="115000"/>
                        </a:lnSpc>
                        <a:spcBef>
                          <a:spcPts val="0"/>
                        </a:spcBef>
                        <a:spcAft>
                          <a:spcPts val="0"/>
                        </a:spcAft>
                        <a:buNone/>
                      </a:pPr>
                      <a:r>
                        <a:rPr lang="en-CA" sz="1000" b="1"/>
                        <a:t>n13</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A6CB96"/>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4DDB9"/>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extLst>
                  <a:ext uri="{0D108BD9-81ED-4DB2-BD59-A6C34878D82A}">
                    <a16:rowId xmlns:a16="http://schemas.microsoft.com/office/drawing/2014/main" val="10001"/>
                  </a:ext>
                </a:extLst>
              </a:tr>
              <a:tr h="514350">
                <a:tc>
                  <a:txBody>
                    <a:bodyPr/>
                    <a:lstStyle/>
                    <a:p>
                      <a:pPr marL="0" lvl="0" indent="0" algn="l" rtl="0">
                        <a:lnSpc>
                          <a:spcPct val="115000"/>
                        </a:lnSpc>
                        <a:spcBef>
                          <a:spcPts val="0"/>
                        </a:spcBef>
                        <a:spcAft>
                          <a:spcPts val="0"/>
                        </a:spcAft>
                        <a:buNone/>
                      </a:pPr>
                      <a:r>
                        <a:rPr lang="en-CA" sz="1000" b="1"/>
                        <a:t>Cleaned data (Excel file)</a:t>
                      </a:r>
                      <a:endParaRPr sz="1000" b="1"/>
                    </a:p>
                    <a:p>
                      <a:pPr marL="0" lvl="0" indent="0" algn="l" rtl="0">
                        <a:lnSpc>
                          <a:spcPct val="115000"/>
                        </a:lnSpc>
                        <a:spcBef>
                          <a:spcPts val="0"/>
                        </a:spcBef>
                        <a:spcAft>
                          <a:spcPts val="0"/>
                        </a:spcAft>
                        <a:buNone/>
                      </a:pPr>
                      <a:r>
                        <a:rPr lang="en-CA" sz="1000" b="1"/>
                        <a:t>n13</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4DDB9"/>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A6CB96"/>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en-CA" sz="1000" b="1"/>
                        <a:t>Raw data (Excel file)</a:t>
                      </a:r>
                      <a:endParaRPr sz="1000" b="1"/>
                    </a:p>
                    <a:p>
                      <a:pPr marL="0" lvl="0" indent="0" algn="l" rtl="0">
                        <a:lnSpc>
                          <a:spcPct val="115000"/>
                        </a:lnSpc>
                        <a:spcBef>
                          <a:spcPts val="0"/>
                        </a:spcBef>
                        <a:spcAft>
                          <a:spcPts val="0"/>
                        </a:spcAft>
                        <a:buNone/>
                      </a:pPr>
                      <a:r>
                        <a:rPr lang="en-CA" sz="1000" b="1"/>
                        <a:t>n12</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2EEDC"/>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4DDB9"/>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2EEDC"/>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3"/>
                  </a:ext>
                </a:extLst>
              </a:tr>
              <a:tr h="514350">
                <a:tc>
                  <a:txBody>
                    <a:bodyPr/>
                    <a:lstStyle/>
                    <a:p>
                      <a:pPr marL="0" lvl="0" indent="0" algn="l" rtl="0">
                        <a:lnSpc>
                          <a:spcPct val="115000"/>
                        </a:lnSpc>
                        <a:spcBef>
                          <a:spcPts val="0"/>
                        </a:spcBef>
                        <a:spcAft>
                          <a:spcPts val="0"/>
                        </a:spcAft>
                        <a:buNone/>
                      </a:pPr>
                      <a:r>
                        <a:rPr lang="en-CA" sz="1000" b="1"/>
                        <a:t>Centralized report of results</a:t>
                      </a:r>
                      <a:endParaRPr sz="1000" b="1"/>
                    </a:p>
                    <a:p>
                      <a:pPr marL="0" lvl="0" indent="0" algn="l" rtl="0">
                        <a:lnSpc>
                          <a:spcPct val="115000"/>
                        </a:lnSpc>
                        <a:spcBef>
                          <a:spcPts val="0"/>
                        </a:spcBef>
                        <a:spcAft>
                          <a:spcPts val="0"/>
                        </a:spcAft>
                        <a:buNone/>
                      </a:pPr>
                      <a:r>
                        <a:rPr lang="en-CA" sz="1000" b="1"/>
                        <a:t>n14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4DDB9"/>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2EEDC"/>
                    </a:solidFill>
                  </a:tcPr>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solidFill>
                      <a:srgbClr val="6AA84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4"/>
                  </a:ext>
                </a:extLst>
              </a:tr>
              <a:tr h="990600">
                <a:tc>
                  <a:txBody>
                    <a:bodyPr/>
                    <a:lstStyle/>
                    <a:p>
                      <a:pPr marL="0" lvl="0" indent="0" algn="l" rtl="0">
                        <a:lnSpc>
                          <a:spcPct val="115000"/>
                        </a:lnSpc>
                        <a:spcBef>
                          <a:spcPts val="0"/>
                        </a:spcBef>
                        <a:spcAft>
                          <a:spcPts val="0"/>
                        </a:spcAft>
                        <a:buNone/>
                      </a:pPr>
                      <a:r>
                        <a:rPr lang="en-CA" sz="1000" b="1"/>
                        <a:t>Centralized report walkthrough of results presentation</a:t>
                      </a:r>
                      <a:endParaRPr sz="1000" b="1"/>
                    </a:p>
                    <a:p>
                      <a:pPr marL="0" lvl="0" indent="0" algn="l" rtl="0">
                        <a:lnSpc>
                          <a:spcPct val="115000"/>
                        </a:lnSpc>
                        <a:spcBef>
                          <a:spcPts val="0"/>
                        </a:spcBef>
                        <a:spcAft>
                          <a:spcPts val="0"/>
                        </a:spcAft>
                        <a:buNone/>
                      </a:pPr>
                      <a:r>
                        <a:rPr lang="en-CA" sz="1000" b="1"/>
                        <a:t>n12</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C4DDB9"/>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A6CB96"/>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5"/>
                  </a:ext>
                </a:extLst>
              </a:tr>
              <a:tr h="514350">
                <a:tc>
                  <a:txBody>
                    <a:bodyPr/>
                    <a:lstStyle/>
                    <a:p>
                      <a:pPr marL="0" lvl="0" indent="0" algn="l" rtl="0">
                        <a:lnSpc>
                          <a:spcPct val="115000"/>
                        </a:lnSpc>
                        <a:spcBef>
                          <a:spcPts val="0"/>
                        </a:spcBef>
                        <a:spcAft>
                          <a:spcPts val="0"/>
                        </a:spcAft>
                        <a:buNone/>
                      </a:pPr>
                      <a:r>
                        <a:rPr lang="en-CA" sz="1000" b="1"/>
                        <a:t>Feedback data downloader</a:t>
                      </a:r>
                      <a:endParaRPr sz="1000" b="1"/>
                    </a:p>
                    <a:p>
                      <a:pPr marL="0" lvl="0" indent="0" algn="l" rtl="0">
                        <a:lnSpc>
                          <a:spcPct val="115000"/>
                        </a:lnSpc>
                        <a:spcBef>
                          <a:spcPts val="0"/>
                        </a:spcBef>
                        <a:spcAft>
                          <a:spcPts val="0"/>
                        </a:spcAft>
                        <a:buNone/>
                      </a:pPr>
                      <a:r>
                        <a:rPr lang="en-CA" sz="1000" b="1"/>
                        <a:t>n16</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A6CB96"/>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88BA73"/>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2EEDC"/>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2"/>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Data</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57" name="Google Shape;457;p62"/>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data reports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58" name="Google Shape;458;p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34</a:t>
            </a:fld>
            <a:endParaRPr/>
          </a:p>
        </p:txBody>
      </p:sp>
      <p:sp>
        <p:nvSpPr>
          <p:cNvPr id="459" name="Google Shape;459;p62"/>
          <p:cNvSpPr txBox="1"/>
          <p:nvPr/>
        </p:nvSpPr>
        <p:spPr>
          <a:xfrm>
            <a:off x="256200" y="0"/>
            <a:ext cx="8818800" cy="4494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sz="1000"/>
              <a:t>There is not one resource in particular that was difficult to use. </a:t>
            </a:r>
            <a:r>
              <a:rPr lang="en-CA" sz="1000" b="1"/>
              <a:t>I just feel overwhelmed with the amount of data and reports on the GCpedia page</a:t>
            </a:r>
            <a:r>
              <a:rPr lang="en-CA" sz="1000"/>
              <a:t>... The raw and cleaned data, the TBS's Feedback Viewer database, the quarterly and fiscal year centralized report, the monthly dashboard </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CA" sz="1000"/>
              <a:t>The </a:t>
            </a:r>
            <a:r>
              <a:rPr lang="en-CA" sz="1000" b="1"/>
              <a:t>centralized report of results Excel file is heavy to consume</a:t>
            </a:r>
            <a:r>
              <a:rPr lang="en-CA" sz="1000"/>
              <a:t> for a normal person. </a:t>
            </a:r>
            <a:r>
              <a:rPr lang="en-CA" sz="1000" b="1"/>
              <a:t>My director requested that we come up with a report </a:t>
            </a:r>
            <a:r>
              <a:rPr lang="en-CA" sz="1000"/>
              <a:t>/ presentation instead, comparing the department to others, and highlighting that worked and what didn't work. The Excel file </a:t>
            </a:r>
            <a:r>
              <a:rPr lang="en-CA" sz="1000" b="1"/>
              <a:t>does not work too great for a department like GAC looking after many themes</a:t>
            </a:r>
            <a:r>
              <a:rPr lang="en-CA" sz="1000"/>
              <a:t>. Travel advice and advisory, or immigration will always show on top, yeah but then what? I heard that the Cleaned Data takes into consideration previous names for tasks that have been renamed over the reporting period which seems something that should be done and used (but I have not used it yet). Unfortunately, when using the feedback data downloader and </a:t>
            </a:r>
            <a:r>
              <a:rPr lang="en-CA" sz="1000" b="1"/>
              <a:t>the Adobe Analytics reports, the renamed tasks end up creating messy reports</a:t>
            </a:r>
            <a:r>
              <a:rPr lang="en-CA" sz="1000"/>
              <a:t> which have to be manually patched. There is no need to go back to previous surveys since the "now/recent" is more important than what happened a year ago, or even 3 months ago. </a:t>
            </a:r>
            <a:r>
              <a:rPr lang="en-CA" sz="1000" b="1"/>
              <a:t>But "seeing" trend overtime would be great </a:t>
            </a:r>
            <a:r>
              <a:rPr lang="en-CA" sz="1000"/>
              <a:t>"if the tasks stop changing every year". It is possible to follow trends in Adobe Analytics, but only when the number of tasks have a minimum responses each month, which is not the case for most of the tasks we need to track, then we're back looking at annual numbers instead. Too early to compare to previous year.</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CA" sz="1000"/>
              <a:t>Raw data was good for digging into qualitative results and filtering out irrelevant data. </a:t>
            </a:r>
            <a:r>
              <a:rPr lang="en-CA" sz="1000" b="1"/>
              <a:t>Not as much interested in other departments or agency results in my scope.</a:t>
            </a:r>
            <a:endParaRPr sz="1000" b="1"/>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CA" sz="1000"/>
              <a:t>Didn't realize there was a clean data file so looking forward to seeing that in future to save time.</a:t>
            </a:r>
            <a:endParaRPr sz="1000"/>
          </a:p>
          <a:p>
            <a:pPr marL="0" lvl="0" indent="0" algn="l" rtl="0">
              <a:spcBef>
                <a:spcPts val="0"/>
              </a:spcBef>
              <a:spcAft>
                <a:spcPts val="0"/>
              </a:spcAft>
              <a:buNone/>
            </a:pPr>
            <a:endParaRPr sz="1000"/>
          </a:p>
          <a:p>
            <a:pPr marL="0" lvl="0" indent="0" algn="l" rtl="0">
              <a:spcBef>
                <a:spcPts val="0"/>
              </a:spcBef>
              <a:spcAft>
                <a:spcPts val="0"/>
              </a:spcAft>
              <a:buClr>
                <a:schemeClr val="dk1"/>
              </a:buClr>
              <a:buSzPts val="1100"/>
              <a:buFont typeface="Arial"/>
              <a:buNone/>
            </a:pPr>
            <a:r>
              <a:rPr lang="en-CA" sz="1000" b="1"/>
              <a:t> We need a primer on all aspects of this.</a:t>
            </a:r>
            <a:endParaRPr sz="1000" b="1"/>
          </a:p>
          <a:p>
            <a:pPr marL="0" lvl="0" indent="0" algn="l" rtl="0">
              <a:spcBef>
                <a:spcPts val="0"/>
              </a:spcBef>
              <a:spcAft>
                <a:spcPts val="0"/>
              </a:spcAft>
              <a:buNone/>
            </a:pPr>
            <a:endParaRPr sz="1000"/>
          </a:p>
          <a:p>
            <a:pPr marL="0" lvl="0" indent="0" algn="l" rtl="0">
              <a:spcBef>
                <a:spcPts val="0"/>
              </a:spcBef>
              <a:spcAft>
                <a:spcPts val="0"/>
              </a:spcAft>
              <a:buNone/>
            </a:pPr>
            <a:r>
              <a:rPr lang="en-CA" sz="1000"/>
              <a:t>Il manque à l</a:t>
            </a:r>
            <a:r>
              <a:rPr lang="en-CA" sz="1000" b="1"/>
              <a:t>a liste les résultats de sondages dans Adobe Analytics qui est selon moi la meilleure façon de faire sans trop s'emcombrer dans des fichiers excel volumineux</a:t>
            </a:r>
            <a:r>
              <a:rPr lang="en-CA" sz="1000"/>
              <a:t>. </a:t>
            </a:r>
            <a:r>
              <a:rPr lang="en-CA" sz="1000" b="1"/>
              <a:t>Il est impossible à ce jour pour les sites non-AEM d'associer des tâches à des sections du site ce qui rend le filtrage difficile pour des tâches qui se recoupent d'une section à l'autre. </a:t>
            </a:r>
            <a:r>
              <a:rPr lang="en-CA" sz="1000"/>
              <a:t>Perso, c'est </a:t>
            </a:r>
            <a:r>
              <a:rPr lang="en-CA" sz="1000" b="1"/>
              <a:t>plus rapide de faire des rapports dans Adobe Analytics</a:t>
            </a:r>
            <a:r>
              <a:rPr lang="en-CA" sz="1000"/>
              <a:t> pour des groupes de tâches de mon choix, et d'extraire les commentaires via le programme de téléchargement. La seule utilité des fichiers excels pour moi serait les données nettoyés, mais l'avantage des trends et changement de periods automatisés de Adobe Analytics gagnent à tout coup et donc je n'ai pas encore eu à utiliser d'autres moyens. Les tâches et les custom survey ont changés trop souvent pour que retouner à des anciens rapports soit utiles. </a:t>
            </a:r>
            <a:r>
              <a:rPr lang="en-CA" sz="1000" b="1"/>
              <a:t>Il reste à figurer la meilleure facon de filtrer/partager les commentaires pour les autres tâches.						</a:t>
            </a:r>
            <a:endParaRPr sz="1000" b="1"/>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3"/>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63"/>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Support</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66" name="Google Shape;466;p63"/>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support channels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67" name="Google Shape;467;p63"/>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6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35</a:t>
            </a:fld>
            <a:endParaRPr/>
          </a:p>
        </p:txBody>
      </p:sp>
      <p:graphicFrame>
        <p:nvGraphicFramePr>
          <p:cNvPr id="469" name="Google Shape;469;p63"/>
          <p:cNvGraphicFramePr/>
          <p:nvPr/>
        </p:nvGraphicFramePr>
        <p:xfrm>
          <a:off x="2284475" y="234225"/>
          <a:ext cx="6736700" cy="2592708"/>
        </p:xfrm>
        <a:graphic>
          <a:graphicData uri="http://schemas.openxmlformats.org/drawingml/2006/table">
            <a:tbl>
              <a:tblPr>
                <a:noFill/>
                <a:tableStyleId>{522959B4-F25F-4975-9372-6C81557CBCB3}</a:tableStyleId>
              </a:tblPr>
              <a:tblGrid>
                <a:gridCol w="1862700">
                  <a:extLst>
                    <a:ext uri="{9D8B030D-6E8A-4147-A177-3AD203B41FA5}">
                      <a16:colId xmlns:a16="http://schemas.microsoft.com/office/drawing/2014/main" val="20000"/>
                    </a:ext>
                  </a:extLst>
                </a:gridCol>
                <a:gridCol w="974800">
                  <a:extLst>
                    <a:ext uri="{9D8B030D-6E8A-4147-A177-3AD203B41FA5}">
                      <a16:colId xmlns:a16="http://schemas.microsoft.com/office/drawing/2014/main" val="20001"/>
                    </a:ext>
                  </a:extLst>
                </a:gridCol>
                <a:gridCol w="974800">
                  <a:extLst>
                    <a:ext uri="{9D8B030D-6E8A-4147-A177-3AD203B41FA5}">
                      <a16:colId xmlns:a16="http://schemas.microsoft.com/office/drawing/2014/main" val="20002"/>
                    </a:ext>
                  </a:extLst>
                </a:gridCol>
                <a:gridCol w="974800">
                  <a:extLst>
                    <a:ext uri="{9D8B030D-6E8A-4147-A177-3AD203B41FA5}">
                      <a16:colId xmlns:a16="http://schemas.microsoft.com/office/drawing/2014/main" val="20003"/>
                    </a:ext>
                  </a:extLst>
                </a:gridCol>
                <a:gridCol w="974800">
                  <a:extLst>
                    <a:ext uri="{9D8B030D-6E8A-4147-A177-3AD203B41FA5}">
                      <a16:colId xmlns:a16="http://schemas.microsoft.com/office/drawing/2014/main" val="20004"/>
                    </a:ext>
                  </a:extLst>
                </a:gridCol>
                <a:gridCol w="974800">
                  <a:extLst>
                    <a:ext uri="{9D8B030D-6E8A-4147-A177-3AD203B41FA5}">
                      <a16:colId xmlns:a16="http://schemas.microsoft.com/office/drawing/2014/main" val="20005"/>
                    </a:ext>
                  </a:extLst>
                </a:gridCol>
              </a:tblGrid>
              <a:tr h="251450">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ctr" rtl="0">
                        <a:lnSpc>
                          <a:spcPct val="115000"/>
                        </a:lnSpc>
                        <a:spcBef>
                          <a:spcPts val="0"/>
                        </a:spcBef>
                        <a:spcAft>
                          <a:spcPts val="0"/>
                        </a:spcAft>
                        <a:buNone/>
                      </a:pPr>
                      <a:r>
                        <a:rPr lang="en-CA" sz="1000" b="1"/>
                        <a:t>Very satisfied</a:t>
                      </a:r>
                      <a:endParaRPr sz="1000" b="1"/>
                    </a:p>
                  </a:txBody>
                  <a:tcPr marL="28575" marR="28575" marT="19050" marB="19050" anchor="b"/>
                </a:tc>
                <a:tc>
                  <a:txBody>
                    <a:bodyPr/>
                    <a:lstStyle/>
                    <a:p>
                      <a:pPr marL="0" lvl="0" indent="0" algn="ctr" rtl="0">
                        <a:lnSpc>
                          <a:spcPct val="115000"/>
                        </a:lnSpc>
                        <a:spcBef>
                          <a:spcPts val="0"/>
                        </a:spcBef>
                        <a:spcAft>
                          <a:spcPts val="0"/>
                        </a:spcAft>
                        <a:buNone/>
                      </a:pPr>
                      <a:r>
                        <a:rPr lang="en-CA" sz="1000" b="1"/>
                        <a:t>Satisfied</a:t>
                      </a:r>
                      <a:endParaRPr sz="1000" b="1"/>
                    </a:p>
                  </a:txBody>
                  <a:tcPr marL="28575" marR="28575" marT="19050" marB="19050" anchor="b"/>
                </a:tc>
                <a:tc>
                  <a:txBody>
                    <a:bodyPr/>
                    <a:lstStyle/>
                    <a:p>
                      <a:pPr marL="0" lvl="0" indent="0" algn="ctr" rtl="0">
                        <a:lnSpc>
                          <a:spcPct val="115000"/>
                        </a:lnSpc>
                        <a:spcBef>
                          <a:spcPts val="0"/>
                        </a:spcBef>
                        <a:spcAft>
                          <a:spcPts val="0"/>
                        </a:spcAft>
                        <a:buNone/>
                      </a:pPr>
                      <a:r>
                        <a:rPr lang="en-CA" sz="1000" b="1"/>
                        <a:t>Neutral</a:t>
                      </a:r>
                      <a:endParaRPr sz="1000" b="1"/>
                    </a:p>
                  </a:txBody>
                  <a:tcPr marL="28575" marR="28575" marT="19050" marB="19050" anchor="b"/>
                </a:tc>
                <a:tc>
                  <a:txBody>
                    <a:bodyPr/>
                    <a:lstStyle/>
                    <a:p>
                      <a:pPr marL="0" lvl="0" indent="0" algn="ctr" rtl="0">
                        <a:lnSpc>
                          <a:spcPct val="115000"/>
                        </a:lnSpc>
                        <a:spcBef>
                          <a:spcPts val="0"/>
                        </a:spcBef>
                        <a:spcAft>
                          <a:spcPts val="0"/>
                        </a:spcAft>
                        <a:buNone/>
                      </a:pPr>
                      <a:r>
                        <a:rPr lang="en-CA" sz="1000" b="1"/>
                        <a:t>Dissatisfied</a:t>
                      </a:r>
                      <a:endParaRPr sz="1000" b="1"/>
                    </a:p>
                  </a:txBody>
                  <a:tcPr marL="28575" marR="28575" marT="19050" marB="19050" anchor="b"/>
                </a:tc>
                <a:tc>
                  <a:txBody>
                    <a:bodyPr/>
                    <a:lstStyle/>
                    <a:p>
                      <a:pPr marL="0" marR="0" lvl="0" indent="0" algn="ctr" rtl="0">
                        <a:lnSpc>
                          <a:spcPct val="115000"/>
                        </a:lnSpc>
                        <a:spcBef>
                          <a:spcPts val="0"/>
                        </a:spcBef>
                        <a:spcAft>
                          <a:spcPts val="0"/>
                        </a:spcAft>
                        <a:buNone/>
                      </a:pPr>
                      <a:r>
                        <a:rPr lang="en-CA" sz="1000" b="1"/>
                        <a:t>Very dissatisfied</a:t>
                      </a:r>
                      <a:endParaRPr sz="1000" b="1"/>
                    </a:p>
                  </a:txBody>
                  <a:tcPr marL="28575" marR="2857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361950">
                <a:tc>
                  <a:txBody>
                    <a:bodyPr/>
                    <a:lstStyle/>
                    <a:p>
                      <a:pPr marL="0" lvl="0" indent="0" algn="l" rtl="0">
                        <a:lnSpc>
                          <a:spcPct val="115000"/>
                        </a:lnSpc>
                        <a:spcBef>
                          <a:spcPts val="0"/>
                        </a:spcBef>
                        <a:spcAft>
                          <a:spcPts val="0"/>
                        </a:spcAft>
                        <a:buNone/>
                      </a:pPr>
                      <a:r>
                        <a:rPr lang="en-CA" sz="1000" b="1"/>
                        <a:t>Direct emails to DTO</a:t>
                      </a:r>
                      <a:endParaRPr sz="1000" b="1"/>
                    </a:p>
                    <a:p>
                      <a:pPr marL="0" lvl="0" indent="0" algn="l" rtl="0">
                        <a:lnSpc>
                          <a:spcPct val="115000"/>
                        </a:lnSpc>
                        <a:spcBef>
                          <a:spcPts val="0"/>
                        </a:spcBef>
                        <a:spcAft>
                          <a:spcPts val="0"/>
                        </a:spcAft>
                        <a:buNone/>
                      </a:pPr>
                      <a:r>
                        <a:rPr lang="en-CA" sz="1000" b="1"/>
                        <a:t>n14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BDD9B1"/>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extLst>
                  <a:ext uri="{0D108BD9-81ED-4DB2-BD59-A6C34878D82A}">
                    <a16:rowId xmlns:a16="http://schemas.microsoft.com/office/drawing/2014/main" val="10001"/>
                  </a:ext>
                </a:extLst>
              </a:tr>
              <a:tr h="514350">
                <a:tc>
                  <a:txBody>
                    <a:bodyPr/>
                    <a:lstStyle/>
                    <a:p>
                      <a:pPr marL="0" lvl="0" indent="0" algn="l" rtl="0">
                        <a:lnSpc>
                          <a:spcPct val="115000"/>
                        </a:lnSpc>
                        <a:spcBef>
                          <a:spcPts val="0"/>
                        </a:spcBef>
                        <a:spcAft>
                          <a:spcPts val="0"/>
                        </a:spcAft>
                        <a:buNone/>
                      </a:pPr>
                      <a:r>
                        <a:rPr lang="en-CA" sz="1000" b="1"/>
                        <a:t>Direct emails to the Service Desk / Principal Publisher</a:t>
                      </a:r>
                      <a:endParaRPr sz="1000" b="1"/>
                    </a:p>
                    <a:p>
                      <a:pPr marL="0" lvl="0" indent="0" algn="l" rtl="0">
                        <a:lnSpc>
                          <a:spcPct val="115000"/>
                        </a:lnSpc>
                        <a:spcBef>
                          <a:spcPts val="0"/>
                        </a:spcBef>
                        <a:spcAft>
                          <a:spcPts val="0"/>
                        </a:spcAft>
                        <a:buNone/>
                      </a:pPr>
                      <a:r>
                        <a:rPr lang="en-CA" sz="1000" b="1"/>
                        <a:t>n16</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11</a:t>
                      </a:r>
                      <a:endParaRPr sz="1000"/>
                    </a:p>
                  </a:txBody>
                  <a:tcPr marL="28575" marR="28575" marT="19050" marB="19050" anchor="b">
                    <a:solidFill>
                      <a:srgbClr val="6AA84F"/>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FF6EC"/>
                    </a:solidFill>
                  </a:tcPr>
                </a:tc>
                <a:extLst>
                  <a:ext uri="{0D108BD9-81ED-4DB2-BD59-A6C34878D82A}">
                    <a16:rowId xmlns:a16="http://schemas.microsoft.com/office/drawing/2014/main" val="10002"/>
                  </a:ext>
                </a:extLst>
              </a:tr>
              <a:tr h="361950">
                <a:tc>
                  <a:txBody>
                    <a:bodyPr/>
                    <a:lstStyle/>
                    <a:p>
                      <a:pPr marL="0" lvl="0" indent="0" algn="l" rtl="0">
                        <a:lnSpc>
                          <a:spcPct val="115000"/>
                        </a:lnSpc>
                        <a:spcBef>
                          <a:spcPts val="0"/>
                        </a:spcBef>
                        <a:spcAft>
                          <a:spcPts val="0"/>
                        </a:spcAft>
                        <a:buNone/>
                      </a:pPr>
                      <a:r>
                        <a:rPr lang="en-CA" sz="1000" b="1"/>
                        <a:t>GC Task Success Survey office hours</a:t>
                      </a:r>
                      <a:endParaRPr sz="1000" b="1"/>
                    </a:p>
                    <a:p>
                      <a:pPr marL="0" lvl="0" indent="0" algn="l" rtl="0">
                        <a:lnSpc>
                          <a:spcPct val="115000"/>
                        </a:lnSpc>
                        <a:spcBef>
                          <a:spcPts val="0"/>
                        </a:spcBef>
                        <a:spcAft>
                          <a:spcPts val="0"/>
                        </a:spcAft>
                        <a:buNone/>
                      </a:pPr>
                      <a:r>
                        <a:rPr lang="en-CA" sz="1000" b="1"/>
                        <a:t>n9</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3"/>
                  </a:ext>
                </a:extLst>
              </a:tr>
              <a:tr h="361950">
                <a:tc>
                  <a:txBody>
                    <a:bodyPr/>
                    <a:lstStyle/>
                    <a:p>
                      <a:pPr marL="0" lvl="0" indent="0" algn="l" rtl="0">
                        <a:lnSpc>
                          <a:spcPct val="115000"/>
                        </a:lnSpc>
                        <a:spcBef>
                          <a:spcPts val="0"/>
                        </a:spcBef>
                        <a:spcAft>
                          <a:spcPts val="0"/>
                        </a:spcAft>
                        <a:buNone/>
                      </a:pPr>
                      <a:r>
                        <a:rPr lang="en-CA" sz="1000" b="1"/>
                        <a:t>GC Web Comms Slack</a:t>
                      </a:r>
                      <a:endParaRPr sz="1000" b="1"/>
                    </a:p>
                    <a:p>
                      <a:pPr marL="0" lvl="0" indent="0" algn="l" rtl="0">
                        <a:lnSpc>
                          <a:spcPct val="115000"/>
                        </a:lnSpc>
                        <a:spcBef>
                          <a:spcPts val="0"/>
                        </a:spcBef>
                        <a:spcAft>
                          <a:spcPts val="0"/>
                        </a:spcAft>
                        <a:buNone/>
                      </a:pPr>
                      <a:r>
                        <a:rPr lang="en-CA" sz="1000" b="1"/>
                        <a:t>n12</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BDD9B1"/>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FF6EC"/>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4"/>
                  </a:ext>
                </a:extLst>
              </a:tr>
              <a:tr h="361950">
                <a:tc>
                  <a:txBody>
                    <a:bodyPr/>
                    <a:lstStyle/>
                    <a:p>
                      <a:pPr marL="0" lvl="0" indent="0" algn="l" rtl="0">
                        <a:lnSpc>
                          <a:spcPct val="115000"/>
                        </a:lnSpc>
                        <a:spcBef>
                          <a:spcPts val="0"/>
                        </a:spcBef>
                        <a:spcAft>
                          <a:spcPts val="0"/>
                        </a:spcAft>
                        <a:buNone/>
                      </a:pPr>
                      <a:r>
                        <a:rPr lang="en-CA" sz="1000" b="1"/>
                        <a:t>Working group meetings</a:t>
                      </a:r>
                      <a:endParaRPr sz="1000" b="1"/>
                    </a:p>
                    <a:p>
                      <a:pPr marL="0" lvl="0" indent="0" algn="l" rtl="0">
                        <a:lnSpc>
                          <a:spcPct val="115000"/>
                        </a:lnSpc>
                        <a:spcBef>
                          <a:spcPts val="0"/>
                        </a:spcBef>
                        <a:spcAft>
                          <a:spcPts val="0"/>
                        </a:spcAft>
                        <a:buNone/>
                      </a:pPr>
                      <a:r>
                        <a:rPr lang="en-CA" sz="1000" b="1"/>
                        <a:t>n15</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CEE3C5"/>
                    </a:solidFill>
                  </a:tcPr>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solidFill>
                      <a:srgbClr val="ADCF9E"/>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EFF6EC"/>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4"/>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64"/>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Support</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76" name="Google Shape;476;p64"/>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Usefulness of support channels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477" name="Google Shape;477;p64"/>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6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36</a:t>
            </a:fld>
            <a:endParaRPr/>
          </a:p>
        </p:txBody>
      </p:sp>
      <p:sp>
        <p:nvSpPr>
          <p:cNvPr id="479" name="Google Shape;479;p64"/>
          <p:cNvSpPr txBox="1"/>
          <p:nvPr/>
        </p:nvSpPr>
        <p:spPr>
          <a:xfrm>
            <a:off x="2246575" y="109050"/>
            <a:ext cx="6542700" cy="3201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a:t>Excellent support when implementing new surveys. Some of publishing delays could be shorter but still within acceptable considering the limited resources.</a:t>
            </a:r>
            <a:endParaRPr/>
          </a:p>
          <a:p>
            <a:pPr marL="0" lvl="0" indent="0" algn="l" rtl="0">
              <a:spcBef>
                <a:spcPts val="0"/>
              </a:spcBef>
              <a:spcAft>
                <a:spcPts val="0"/>
              </a:spcAft>
              <a:buNone/>
            </a:pPr>
            <a:endParaRPr/>
          </a:p>
          <a:p>
            <a:pPr marL="0" lvl="0" indent="0" algn="l" rtl="0">
              <a:spcBef>
                <a:spcPts val="0"/>
              </a:spcBef>
              <a:spcAft>
                <a:spcPts val="0"/>
              </a:spcAft>
              <a:buNone/>
            </a:pPr>
            <a:r>
              <a:rPr lang="en-CA"/>
              <a:t>Eventually a DTO MS Teams sub-channel when the channel plugin/update becomes available?</a:t>
            </a:r>
            <a:endParaRPr/>
          </a:p>
          <a:p>
            <a:pPr marL="0" lvl="0" indent="0" algn="l" rtl="0">
              <a:spcBef>
                <a:spcPts val="0"/>
              </a:spcBef>
              <a:spcAft>
                <a:spcPts val="0"/>
              </a:spcAft>
              <a:buNone/>
            </a:pPr>
            <a:endParaRPr/>
          </a:p>
          <a:p>
            <a:pPr marL="0" lvl="0" indent="0" algn="l" rtl="0">
              <a:spcBef>
                <a:spcPts val="0"/>
              </a:spcBef>
              <a:spcAft>
                <a:spcPts val="0"/>
              </a:spcAft>
              <a:buNone/>
            </a:pPr>
            <a:r>
              <a:rPr lang="en-CA"/>
              <a:t>Would appreciate a more one point of contact and summary of which services each provide in this space (to know when to access them).</a:t>
            </a:r>
            <a:endParaRPr/>
          </a:p>
          <a:p>
            <a:pPr marL="0" lvl="0" indent="0" algn="l" rtl="0">
              <a:spcBef>
                <a:spcPts val="0"/>
              </a:spcBef>
              <a:spcAft>
                <a:spcPts val="0"/>
              </a:spcAft>
              <a:buNone/>
            </a:pPr>
            <a:endParaRPr/>
          </a:p>
          <a:p>
            <a:pPr marL="0" lvl="0" indent="0" algn="l" rtl="0">
              <a:spcBef>
                <a:spcPts val="0"/>
              </a:spcBef>
              <a:spcAft>
                <a:spcPts val="0"/>
              </a:spcAft>
              <a:buNone/>
            </a:pPr>
            <a:r>
              <a:rPr lang="en-CA"/>
              <a:t>A few emails to DTO did not get answered or needed another email to get an answer (another colleague had same experience). Hard to know who to reach out to in the team.</a:t>
            </a:r>
            <a:endParaRPr/>
          </a:p>
          <a:p>
            <a:pPr marL="0" lvl="0" indent="0" algn="l" rtl="0">
              <a:spcBef>
                <a:spcPts val="0"/>
              </a:spcBef>
              <a:spcAft>
                <a:spcPts val="0"/>
              </a:spcAft>
              <a:buNone/>
            </a:pPr>
            <a:endParaRPr/>
          </a:p>
          <a:p>
            <a:pPr marL="0" lvl="0" indent="0" algn="l" rtl="0">
              <a:spcBef>
                <a:spcPts val="0"/>
              </a:spcBef>
              <a:spcAft>
                <a:spcPts val="0"/>
              </a:spcAft>
              <a:buNone/>
            </a:pPr>
            <a:r>
              <a:rPr lang="en-CA"/>
              <a:t>Excellent support de la part de tout le service de principal publisher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5"/>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5"/>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Future</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86" name="Google Shape;486;p65"/>
          <p:cNvSpPr txBox="1"/>
          <p:nvPr/>
        </p:nvSpPr>
        <p:spPr>
          <a:xfrm>
            <a:off x="83100" y="1675975"/>
            <a:ext cx="1909500" cy="2745600"/>
          </a:xfrm>
          <a:prstGeom prst="rect">
            <a:avLst/>
          </a:prstGeom>
          <a:noFill/>
          <a:ln>
            <a:noFill/>
          </a:ln>
        </p:spPr>
        <p:txBody>
          <a:bodyPr spcFirstLastPara="1" wrap="square" lIns="91425" tIns="91425" rIns="91425" bIns="91425" anchor="t" anchorCtr="0">
            <a:normAutofit fontScale="85000" lnSpcReduction="10000"/>
          </a:bodyPr>
          <a:lstStyle/>
          <a:p>
            <a:pPr marL="0" marR="0" lvl="0" indent="0" algn="l" rtl="0">
              <a:lnSpc>
                <a:spcPct val="150000"/>
              </a:lnSpc>
              <a:spcBef>
                <a:spcPts val="0"/>
              </a:spcBef>
              <a:spcAft>
                <a:spcPts val="0"/>
              </a:spcAft>
              <a:buClr>
                <a:schemeClr val="dk1"/>
              </a:buClr>
              <a:buSzPct val="60142"/>
              <a:buFont typeface="Arial"/>
              <a:buNone/>
            </a:pPr>
            <a:r>
              <a:rPr lang="en-CA" sz="1829">
                <a:solidFill>
                  <a:schemeClr val="lt1"/>
                </a:solidFill>
                <a:latin typeface="Open Sans"/>
                <a:ea typeface="Open Sans"/>
                <a:cs typeface="Open Sans"/>
                <a:sym typeface="Open Sans"/>
              </a:rPr>
              <a:t>If public GC Task Success Survey resources are moved out of GCPedia, where would you expect to find them?</a:t>
            </a: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b="0" i="0" u="none" strike="noStrike" cap="none">
              <a:solidFill>
                <a:schemeClr val="lt1"/>
              </a:solidFill>
              <a:latin typeface="Open Sans"/>
              <a:ea typeface="Open Sans"/>
              <a:cs typeface="Open Sans"/>
              <a:sym typeface="Open Sans"/>
            </a:endParaRPr>
          </a:p>
        </p:txBody>
      </p:sp>
      <p:sp>
        <p:nvSpPr>
          <p:cNvPr id="487" name="Google Shape;487;p65"/>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37</a:t>
            </a:fld>
            <a:endParaRPr/>
          </a:p>
        </p:txBody>
      </p:sp>
      <p:sp>
        <p:nvSpPr>
          <p:cNvPr id="489" name="Google Shape;489;p65"/>
          <p:cNvSpPr/>
          <p:nvPr/>
        </p:nvSpPr>
        <p:spPr>
          <a:xfrm>
            <a:off x="2339800" y="186625"/>
            <a:ext cx="6557400" cy="10170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Most respondents identified a need to use an internal space for survey work.  A reference should be found in the continuous improvement content and link from the Canada.ca analytics page.</a:t>
            </a:r>
            <a:endParaRPr sz="1600" b="0" i="0" u="none" strike="noStrike" cap="none">
              <a:solidFill>
                <a:srgbClr val="44546A"/>
              </a:solidFill>
              <a:latin typeface="Open Sans"/>
              <a:ea typeface="Open Sans"/>
              <a:cs typeface="Open Sans"/>
              <a:sym typeface="Open Sans"/>
            </a:endParaRPr>
          </a:p>
        </p:txBody>
      </p:sp>
      <p:graphicFrame>
        <p:nvGraphicFramePr>
          <p:cNvPr id="490" name="Google Shape;490;p65"/>
          <p:cNvGraphicFramePr/>
          <p:nvPr/>
        </p:nvGraphicFramePr>
        <p:xfrm>
          <a:off x="2339800" y="1326400"/>
          <a:ext cx="6601800" cy="1456752"/>
        </p:xfrm>
        <a:graphic>
          <a:graphicData uri="http://schemas.openxmlformats.org/drawingml/2006/table">
            <a:tbl>
              <a:tblPr>
                <a:noFill/>
                <a:tableStyleId>{522959B4-F25F-4975-9372-6C81557CBCB3}</a:tableStyleId>
              </a:tblPr>
              <a:tblGrid>
                <a:gridCol w="4875850">
                  <a:extLst>
                    <a:ext uri="{9D8B030D-6E8A-4147-A177-3AD203B41FA5}">
                      <a16:colId xmlns:a16="http://schemas.microsoft.com/office/drawing/2014/main" val="20000"/>
                    </a:ext>
                  </a:extLst>
                </a:gridCol>
                <a:gridCol w="862975">
                  <a:extLst>
                    <a:ext uri="{9D8B030D-6E8A-4147-A177-3AD203B41FA5}">
                      <a16:colId xmlns:a16="http://schemas.microsoft.com/office/drawing/2014/main" val="20001"/>
                    </a:ext>
                  </a:extLst>
                </a:gridCol>
                <a:gridCol w="862975">
                  <a:extLst>
                    <a:ext uri="{9D8B030D-6E8A-4147-A177-3AD203B41FA5}">
                      <a16:colId xmlns:a16="http://schemas.microsoft.com/office/drawing/2014/main" val="20002"/>
                    </a:ext>
                  </a:extLst>
                </a:gridCol>
              </a:tblGrid>
              <a:tr h="170425">
                <a:tc>
                  <a:txBody>
                    <a:bodyPr/>
                    <a:lstStyle/>
                    <a:p>
                      <a:pPr marL="0" lvl="0" indent="0" algn="l" rtl="0">
                        <a:lnSpc>
                          <a:spcPct val="115000"/>
                        </a:lnSpc>
                        <a:spcBef>
                          <a:spcPts val="0"/>
                        </a:spcBef>
                        <a:spcAft>
                          <a:spcPts val="0"/>
                        </a:spcAft>
                        <a:buNone/>
                      </a:pPr>
                      <a:r>
                        <a:rPr lang="en-CA" sz="1000" b="1"/>
                        <a:t>An internal Government of Canada network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53.80%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66325">
                <a:tc>
                  <a:txBody>
                    <a:bodyPr/>
                    <a:lstStyle/>
                    <a:p>
                      <a:pPr marL="0" lvl="0" indent="0" algn="l" rtl="0">
                        <a:lnSpc>
                          <a:spcPct val="115000"/>
                        </a:lnSpc>
                        <a:spcBef>
                          <a:spcPts val="0"/>
                        </a:spcBef>
                        <a:spcAft>
                          <a:spcPts val="0"/>
                        </a:spcAft>
                        <a:buNone/>
                      </a:pPr>
                      <a:r>
                        <a:rPr lang="en-CA" sz="1000" b="1"/>
                        <a:t>A content page in the Continuous improvement of web content guide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34.60%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70425">
                <a:tc>
                  <a:txBody>
                    <a:bodyPr/>
                    <a:lstStyle/>
                    <a:p>
                      <a:pPr marL="0" lvl="0" indent="0" algn="l" rtl="0">
                        <a:lnSpc>
                          <a:spcPct val="115000"/>
                        </a:lnSpc>
                        <a:spcBef>
                          <a:spcPts val="0"/>
                        </a:spcBef>
                        <a:spcAft>
                          <a:spcPts val="0"/>
                        </a:spcAft>
                        <a:buNone/>
                      </a:pPr>
                      <a:r>
                        <a:rPr lang="en-CA" sz="1000" b="1"/>
                        <a:t>Canada.ca analytics topic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30.80%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70425">
                <a:tc>
                  <a:txBody>
                    <a:bodyPr/>
                    <a:lstStyle/>
                    <a:p>
                      <a:pPr marL="0" lvl="0" indent="0" algn="l" rtl="0">
                        <a:lnSpc>
                          <a:spcPct val="115000"/>
                        </a:lnSpc>
                        <a:spcBef>
                          <a:spcPts val="0"/>
                        </a:spcBef>
                        <a:spcAft>
                          <a:spcPts val="0"/>
                        </a:spcAft>
                        <a:buNone/>
                      </a:pPr>
                      <a:r>
                        <a:rPr lang="en-CA" sz="1000" b="1"/>
                        <a:t>Canada.ca design system topic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23.10%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170425">
                <a:tc>
                  <a:txBody>
                    <a:bodyPr/>
                    <a:lstStyle/>
                    <a:p>
                      <a:pPr marL="0" lvl="0" indent="0" algn="l" rtl="0">
                        <a:lnSpc>
                          <a:spcPct val="115000"/>
                        </a:lnSpc>
                        <a:spcBef>
                          <a:spcPts val="0"/>
                        </a:spcBef>
                        <a:spcAft>
                          <a:spcPts val="0"/>
                        </a:spcAft>
                        <a:buNone/>
                      </a:pPr>
                      <a:r>
                        <a:rPr lang="en-CA" sz="1000" b="1"/>
                        <a:t>About Canada.ca landing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7.70%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396675">
                <a:tc>
                  <a:txBody>
                    <a:bodyPr/>
                    <a:lstStyle/>
                    <a:p>
                      <a:pPr marL="0" lvl="0" indent="0" algn="l" rtl="0">
                        <a:lnSpc>
                          <a:spcPct val="115000"/>
                        </a:lnSpc>
                        <a:spcBef>
                          <a:spcPts val="0"/>
                        </a:spcBef>
                        <a:spcAft>
                          <a:spcPts val="0"/>
                        </a:spcAft>
                        <a:buNone/>
                      </a:pPr>
                      <a:r>
                        <a:rPr lang="en-CA" sz="1000" b="1"/>
                        <a:t>Other - Please specify</a:t>
                      </a:r>
                      <a:endParaRPr sz="1000" b="1"/>
                    </a:p>
                    <a:p>
                      <a:pPr marL="0" lvl="0" indent="0" algn="l" rtl="0">
                        <a:lnSpc>
                          <a:spcPct val="115000"/>
                        </a:lnSpc>
                        <a:spcBef>
                          <a:spcPts val="0"/>
                        </a:spcBef>
                        <a:spcAft>
                          <a:spcPts val="0"/>
                        </a:spcAft>
                        <a:buNone/>
                      </a:pPr>
                      <a:r>
                        <a:rPr lang="en-CA" sz="1000" b="1"/>
                        <a:t>2 - GC Exchange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7.70%</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6"/>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66"/>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Future</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497" name="Google Shape;497;p66"/>
          <p:cNvSpPr txBox="1"/>
          <p:nvPr/>
        </p:nvSpPr>
        <p:spPr>
          <a:xfrm>
            <a:off x="83100" y="1675975"/>
            <a:ext cx="1909500" cy="2745600"/>
          </a:xfrm>
          <a:prstGeom prst="rect">
            <a:avLst/>
          </a:prstGeom>
          <a:noFill/>
          <a:ln>
            <a:noFill/>
          </a:ln>
        </p:spPr>
        <p:txBody>
          <a:bodyPr spcFirstLastPara="1" wrap="square" lIns="91425" tIns="91425" rIns="91425" bIns="91425" anchor="t" anchorCtr="0">
            <a:normAutofit fontScale="92500" lnSpcReduction="20000"/>
          </a:bodyPr>
          <a:lstStyle/>
          <a:p>
            <a:pPr marL="0" marR="0" lvl="0" indent="0" algn="l" rtl="0">
              <a:lnSpc>
                <a:spcPct val="150000"/>
              </a:lnSpc>
              <a:spcBef>
                <a:spcPts val="0"/>
              </a:spcBef>
              <a:spcAft>
                <a:spcPts val="0"/>
              </a:spcAft>
              <a:buClr>
                <a:schemeClr val="dk1"/>
              </a:buClr>
              <a:buSzPct val="60142"/>
              <a:buFont typeface="Arial"/>
              <a:buNone/>
            </a:pPr>
            <a:r>
              <a:rPr lang="en-CA" sz="1829">
                <a:solidFill>
                  <a:schemeClr val="lt1"/>
                </a:solidFill>
                <a:latin typeface="Open Sans"/>
                <a:ea typeface="Open Sans"/>
                <a:cs typeface="Open Sans"/>
                <a:sym typeface="Open Sans"/>
              </a:rPr>
              <a:t>Where would you expect to find GC Task Success survey resources that could not be published fully in the open?</a:t>
            </a: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b="0" i="0" u="none" strike="noStrike" cap="none">
              <a:solidFill>
                <a:schemeClr val="lt1"/>
              </a:solidFill>
              <a:latin typeface="Open Sans"/>
              <a:ea typeface="Open Sans"/>
              <a:cs typeface="Open Sans"/>
              <a:sym typeface="Open Sans"/>
            </a:endParaRPr>
          </a:p>
        </p:txBody>
      </p:sp>
      <p:sp>
        <p:nvSpPr>
          <p:cNvPr id="498" name="Google Shape;498;p66"/>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6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38</a:t>
            </a:fld>
            <a:endParaRPr/>
          </a:p>
        </p:txBody>
      </p:sp>
      <p:sp>
        <p:nvSpPr>
          <p:cNvPr id="500" name="Google Shape;500;p66"/>
          <p:cNvSpPr/>
          <p:nvPr/>
        </p:nvSpPr>
        <p:spPr>
          <a:xfrm>
            <a:off x="2339800" y="186625"/>
            <a:ext cx="6557400" cy="621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Most respondents identified a need to use an internal space for non-public elements of the survey work.  </a:t>
            </a:r>
            <a:endParaRPr sz="1700">
              <a:solidFill>
                <a:schemeClr val="dk2"/>
              </a:solidFil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graphicFrame>
        <p:nvGraphicFramePr>
          <p:cNvPr id="501" name="Google Shape;501;p66"/>
          <p:cNvGraphicFramePr/>
          <p:nvPr/>
        </p:nvGraphicFramePr>
        <p:xfrm>
          <a:off x="2322850" y="926875"/>
          <a:ext cx="6591300" cy="1028700"/>
        </p:xfrm>
        <a:graphic>
          <a:graphicData uri="http://schemas.openxmlformats.org/drawingml/2006/table">
            <a:tbl>
              <a:tblPr>
                <a:noFill/>
                <a:tableStyleId>{522959B4-F25F-4975-9372-6C81557CBCB3}</a:tableStyleId>
              </a:tblPr>
              <a:tblGrid>
                <a:gridCol w="46863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200" b="1"/>
                        <a:t>Internal Government of Canada network page</a:t>
                      </a:r>
                      <a:endParaRPr sz="1200" b="1"/>
                    </a:p>
                  </a:txBody>
                  <a:tcPr marL="28575" marR="28575" marT="19050" marB="19050" anchor="b"/>
                </a:tc>
                <a:tc>
                  <a:txBody>
                    <a:bodyPr/>
                    <a:lstStyle/>
                    <a:p>
                      <a:pPr marL="0" lvl="0" indent="0" algn="r" rtl="0">
                        <a:lnSpc>
                          <a:spcPct val="115000"/>
                        </a:lnSpc>
                        <a:spcBef>
                          <a:spcPts val="0"/>
                        </a:spcBef>
                        <a:spcAft>
                          <a:spcPts val="0"/>
                        </a:spcAft>
                        <a:buNone/>
                      </a:pPr>
                      <a:r>
                        <a:rPr lang="en-CA" sz="1200"/>
                        <a:t>80.00%</a:t>
                      </a:r>
                      <a:endParaRPr sz="1200"/>
                    </a:p>
                  </a:txBody>
                  <a:tcPr marL="28575" marR="28575" marT="19050" marB="19050" anchor="b"/>
                </a:tc>
                <a:tc>
                  <a:txBody>
                    <a:bodyPr/>
                    <a:lstStyle/>
                    <a:p>
                      <a:pPr marL="0" lvl="0" indent="0" algn="r" rtl="0">
                        <a:lnSpc>
                          <a:spcPct val="115000"/>
                        </a:lnSpc>
                        <a:spcBef>
                          <a:spcPts val="0"/>
                        </a:spcBef>
                        <a:spcAft>
                          <a:spcPts val="0"/>
                        </a:spcAft>
                        <a:buNone/>
                      </a:pPr>
                      <a:r>
                        <a:rPr lang="en-CA" sz="1200"/>
                        <a:t>20</a:t>
                      </a:r>
                      <a:endParaRPr sz="1200"/>
                    </a:p>
                  </a:txBody>
                  <a:tcPr marL="28575" marR="28575" marT="19050" marB="19050" anchor="b"/>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200" b="1"/>
                        <a:t>Other - Please specify</a:t>
                      </a:r>
                      <a:endParaRPr sz="1200" b="1"/>
                    </a:p>
                  </a:txBody>
                  <a:tcPr marL="28575" marR="28575" marT="19050" marB="19050" anchor="b"/>
                </a:tc>
                <a:tc>
                  <a:txBody>
                    <a:bodyPr/>
                    <a:lstStyle/>
                    <a:p>
                      <a:pPr marL="0" lvl="0" indent="0" algn="r" rtl="0">
                        <a:lnSpc>
                          <a:spcPct val="115000"/>
                        </a:lnSpc>
                        <a:spcBef>
                          <a:spcPts val="0"/>
                        </a:spcBef>
                        <a:spcAft>
                          <a:spcPts val="0"/>
                        </a:spcAft>
                        <a:buNone/>
                      </a:pPr>
                      <a:r>
                        <a:rPr lang="en-CA" sz="1200"/>
                        <a:t>12.00%</a:t>
                      </a:r>
                      <a:endParaRPr sz="1200"/>
                    </a:p>
                  </a:txBody>
                  <a:tcPr marL="28575" marR="28575" marT="19050" marB="19050" anchor="b"/>
                </a:tc>
                <a:tc>
                  <a:txBody>
                    <a:bodyPr/>
                    <a:lstStyle/>
                    <a:p>
                      <a:pPr marL="0" lvl="0" indent="0" algn="r" rtl="0">
                        <a:lnSpc>
                          <a:spcPct val="115000"/>
                        </a:lnSpc>
                        <a:spcBef>
                          <a:spcPts val="0"/>
                        </a:spcBef>
                        <a:spcAft>
                          <a:spcPts val="0"/>
                        </a:spcAft>
                        <a:buNone/>
                      </a:pPr>
                      <a:r>
                        <a:rPr lang="en-CA" sz="1200"/>
                        <a:t>3</a:t>
                      </a:r>
                      <a:endParaRPr sz="1200"/>
                    </a:p>
                  </a:txBody>
                  <a:tcPr marL="28575" marR="28575" marT="19050" marB="19050" anchor="b"/>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200" b="1"/>
                        <a:t>Everything should be in the open on a public site</a:t>
                      </a:r>
                      <a:endParaRPr sz="1200" b="1"/>
                    </a:p>
                  </a:txBody>
                  <a:tcPr marL="28575" marR="28575" marT="19050" marB="19050" anchor="b"/>
                </a:tc>
                <a:tc>
                  <a:txBody>
                    <a:bodyPr/>
                    <a:lstStyle/>
                    <a:p>
                      <a:pPr marL="0" lvl="0" indent="0" algn="r" rtl="0">
                        <a:lnSpc>
                          <a:spcPct val="115000"/>
                        </a:lnSpc>
                        <a:spcBef>
                          <a:spcPts val="0"/>
                        </a:spcBef>
                        <a:spcAft>
                          <a:spcPts val="0"/>
                        </a:spcAft>
                        <a:buNone/>
                      </a:pPr>
                      <a:r>
                        <a:rPr lang="en-CA" sz="1200"/>
                        <a:t>8.00%</a:t>
                      </a:r>
                      <a:endParaRPr sz="1200"/>
                    </a:p>
                  </a:txBody>
                  <a:tcPr marL="28575" marR="28575" marT="19050" marB="19050" anchor="b"/>
                </a:tc>
                <a:tc>
                  <a:txBody>
                    <a:bodyPr/>
                    <a:lstStyle/>
                    <a:p>
                      <a:pPr marL="0" lvl="0" indent="0" algn="r" rtl="0">
                        <a:lnSpc>
                          <a:spcPct val="115000"/>
                        </a:lnSpc>
                        <a:spcBef>
                          <a:spcPts val="0"/>
                        </a:spcBef>
                        <a:spcAft>
                          <a:spcPts val="0"/>
                        </a:spcAft>
                        <a:buNone/>
                      </a:pPr>
                      <a:r>
                        <a:rPr lang="en-CA" sz="1200"/>
                        <a:t>2</a:t>
                      </a:r>
                      <a:endParaRPr sz="1200"/>
                    </a:p>
                  </a:txBody>
                  <a:tcPr marL="28575" marR="28575" marT="19050" marB="19050" anchor="b"/>
                </a:tc>
                <a:extLst>
                  <a:ext uri="{0D108BD9-81ED-4DB2-BD59-A6C34878D82A}">
                    <a16:rowId xmlns:a16="http://schemas.microsoft.com/office/drawing/2014/main" val="10002"/>
                  </a:ext>
                </a:extLst>
              </a:tr>
              <a:tr h="257175">
                <a:tc>
                  <a:txBody>
                    <a:bodyPr/>
                    <a:lstStyle/>
                    <a:p>
                      <a:pPr marL="0" lvl="0" indent="0" algn="l" rtl="0">
                        <a:spcBef>
                          <a:spcPts val="0"/>
                        </a:spcBef>
                        <a:spcAft>
                          <a:spcPts val="0"/>
                        </a:spcAft>
                        <a:buNone/>
                      </a:pPr>
                      <a:endParaRPr sz="1200" b="1"/>
                    </a:p>
                  </a:txBody>
                  <a:tcPr marL="28575" marR="28575" marT="19050" marB="19050" anchor="b">
                    <a:solidFill>
                      <a:srgbClr val="FFFFFF"/>
                    </a:solidFill>
                  </a:tcPr>
                </a:tc>
                <a:tc>
                  <a:txBody>
                    <a:bodyPr/>
                    <a:lstStyle/>
                    <a:p>
                      <a:pPr marL="0" lvl="0" indent="0" algn="l" rtl="0">
                        <a:lnSpc>
                          <a:spcPct val="115000"/>
                        </a:lnSpc>
                        <a:spcBef>
                          <a:spcPts val="0"/>
                        </a:spcBef>
                        <a:spcAft>
                          <a:spcPts val="0"/>
                        </a:spcAft>
                        <a:buNone/>
                      </a:pPr>
                      <a:r>
                        <a:rPr lang="en-CA" sz="1200"/>
                        <a:t>Total</a:t>
                      </a:r>
                      <a:endParaRPr sz="12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200"/>
                        <a:t>25</a:t>
                      </a:r>
                      <a:endParaRPr sz="1200"/>
                    </a:p>
                  </a:txBody>
                  <a:tcPr marL="28575" marR="28575" marT="19050" marB="19050" anchor="b">
                    <a:solidFill>
                      <a:srgbClr val="FFFFFF"/>
                    </a:solidFill>
                  </a:tcPr>
                </a:tc>
                <a:extLst>
                  <a:ext uri="{0D108BD9-81ED-4DB2-BD59-A6C34878D82A}">
                    <a16:rowId xmlns:a16="http://schemas.microsoft.com/office/drawing/2014/main" val="10003"/>
                  </a:ext>
                </a:extLst>
              </a:tr>
            </a:tbl>
          </a:graphicData>
        </a:graphic>
      </p:graphicFrame>
      <p:sp>
        <p:nvSpPr>
          <p:cNvPr id="502" name="Google Shape;502;p66"/>
          <p:cNvSpPr txBox="1"/>
          <p:nvPr/>
        </p:nvSpPr>
        <p:spPr>
          <a:xfrm>
            <a:off x="2277850" y="2002100"/>
            <a:ext cx="6681300" cy="13905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a:solidFill>
                  <a:schemeClr val="dk2"/>
                </a:solidFill>
              </a:rPr>
              <a:t>Other responses:</a:t>
            </a:r>
            <a:endParaRPr>
              <a:solidFill>
                <a:schemeClr val="dk2"/>
              </a:solidFill>
            </a:endParaRPr>
          </a:p>
          <a:p>
            <a:pPr marL="457200" lvl="0" indent="-317500" algn="l" rtl="0">
              <a:spcBef>
                <a:spcPts val="1000"/>
              </a:spcBef>
              <a:spcAft>
                <a:spcPts val="0"/>
              </a:spcAft>
              <a:buClr>
                <a:schemeClr val="dk2"/>
              </a:buClr>
              <a:buSzPts val="1400"/>
              <a:buChar char="●"/>
            </a:pPr>
            <a:r>
              <a:rPr lang="en-CA">
                <a:solidFill>
                  <a:schemeClr val="dk2"/>
                </a:solidFill>
              </a:rPr>
              <a:t>1 - GC Exchange</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Gcpedia is my go to place</a:t>
            </a:r>
            <a:endParaRPr>
              <a:solidFill>
                <a:schemeClr val="dk2"/>
              </a:solidFill>
            </a:endParaRPr>
          </a:p>
          <a:p>
            <a:pPr marL="457200" lvl="0" indent="-317500" algn="l" rtl="0">
              <a:spcBef>
                <a:spcPts val="0"/>
              </a:spcBef>
              <a:spcAft>
                <a:spcPts val="0"/>
              </a:spcAft>
              <a:buClr>
                <a:schemeClr val="dk2"/>
              </a:buClr>
              <a:buSzPts val="1400"/>
              <a:buChar char="●"/>
            </a:pPr>
            <a:r>
              <a:rPr lang="en-CA">
                <a:solidFill>
                  <a:schemeClr val="dk2"/>
                </a:solidFill>
              </a:rPr>
              <a:t>1 - If it's synthesized findings, presentation and general feedback, open would be great. </a:t>
            </a:r>
            <a:endParaRPr sz="1600">
              <a:solidFill>
                <a:schemeClr val="dk2"/>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7"/>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67"/>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Future</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09" name="Google Shape;509;p67"/>
          <p:cNvSpPr txBox="1"/>
          <p:nvPr/>
        </p:nvSpPr>
        <p:spPr>
          <a:xfrm>
            <a:off x="83100" y="1675975"/>
            <a:ext cx="1909500" cy="2745600"/>
          </a:xfrm>
          <a:prstGeom prst="rect">
            <a:avLst/>
          </a:prstGeom>
          <a:noFill/>
          <a:ln>
            <a:noFill/>
          </a:ln>
        </p:spPr>
        <p:txBody>
          <a:bodyPr spcFirstLastPara="1" wrap="square" lIns="91425" tIns="91425" rIns="91425" bIns="91425" anchor="t" anchorCtr="0">
            <a:normAutofit fontScale="85000" lnSpcReduction="10000"/>
          </a:bodyPr>
          <a:lstStyle/>
          <a:p>
            <a:pPr marL="0" marR="0" lvl="0" indent="0" algn="l" rtl="0">
              <a:lnSpc>
                <a:spcPct val="150000"/>
              </a:lnSpc>
              <a:spcBef>
                <a:spcPts val="0"/>
              </a:spcBef>
              <a:spcAft>
                <a:spcPts val="0"/>
              </a:spcAft>
              <a:buClr>
                <a:schemeClr val="dk1"/>
              </a:buClr>
              <a:buSzPct val="60142"/>
              <a:buFont typeface="Arial"/>
              <a:buNone/>
            </a:pPr>
            <a:r>
              <a:rPr lang="en-CA" sz="1829">
                <a:solidFill>
                  <a:schemeClr val="lt1"/>
                </a:solidFill>
                <a:latin typeface="Open Sans"/>
                <a:ea typeface="Open Sans"/>
                <a:cs typeface="Open Sans"/>
                <a:sym typeface="Open Sans"/>
              </a:rPr>
              <a:t>Where would you expect to find links to download your feedback data from the GC Task Success survey?</a:t>
            </a: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chemeClr val="dk1"/>
              </a:buClr>
              <a:buSzPct val="60142"/>
              <a:buFont typeface="Arial"/>
              <a:buNone/>
            </a:pP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ct val="163477"/>
              <a:buFont typeface="Arial"/>
              <a:buNone/>
            </a:pPr>
            <a:endParaRPr sz="1829" b="0" i="0" u="none" strike="noStrike" cap="none">
              <a:solidFill>
                <a:schemeClr val="lt1"/>
              </a:solidFill>
              <a:latin typeface="Open Sans"/>
              <a:ea typeface="Open Sans"/>
              <a:cs typeface="Open Sans"/>
              <a:sym typeface="Open Sans"/>
            </a:endParaRPr>
          </a:p>
        </p:txBody>
      </p:sp>
      <p:sp>
        <p:nvSpPr>
          <p:cNvPr id="510" name="Google Shape;510;p67"/>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6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39</a:t>
            </a:fld>
            <a:endParaRPr/>
          </a:p>
        </p:txBody>
      </p:sp>
      <p:sp>
        <p:nvSpPr>
          <p:cNvPr id="512" name="Google Shape;512;p67"/>
          <p:cNvSpPr/>
          <p:nvPr/>
        </p:nvSpPr>
        <p:spPr>
          <a:xfrm>
            <a:off x="2339800" y="186625"/>
            <a:ext cx="6557400" cy="6111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Most respondents identified a need to use an internal space for to download survey qualitative data.  </a:t>
            </a:r>
            <a:endParaRPr sz="1000" b="0" i="0" u="none" strike="noStrike" cap="none">
              <a:solidFill>
                <a:srgbClr val="44546A"/>
              </a:solidFill>
              <a:latin typeface="Open Sans"/>
              <a:ea typeface="Open Sans"/>
              <a:cs typeface="Open Sans"/>
              <a:sym typeface="Open Sans"/>
            </a:endParaRPr>
          </a:p>
        </p:txBody>
      </p:sp>
      <p:graphicFrame>
        <p:nvGraphicFramePr>
          <p:cNvPr id="513" name="Google Shape;513;p67"/>
          <p:cNvGraphicFramePr/>
          <p:nvPr/>
        </p:nvGraphicFramePr>
        <p:xfrm>
          <a:off x="2322850" y="918850"/>
          <a:ext cx="6591300" cy="1028700"/>
        </p:xfrm>
        <a:graphic>
          <a:graphicData uri="http://schemas.openxmlformats.org/drawingml/2006/table">
            <a:tbl>
              <a:tblPr>
                <a:noFill/>
                <a:tableStyleId>{522959B4-F25F-4975-9372-6C81557CBCB3}</a:tableStyleId>
              </a:tblPr>
              <a:tblGrid>
                <a:gridCol w="46863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000" b="1"/>
                        <a:t>An internal Government of Canada network page only</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80.00%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20</a:t>
                      </a:r>
                      <a:endParaRPr sz="1000"/>
                    </a:p>
                  </a:txBody>
                  <a:tcPr marL="28575" marR="28575" marT="19050" marB="19050" anchor="b"/>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000" b="1"/>
                        <a:t>Canada.ca design system topic page</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20.00%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000" b="1"/>
                        <a:t>Canada.ca analytics topic page</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20.00%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tc>
                <a:extLst>
                  <a:ext uri="{0D108BD9-81ED-4DB2-BD59-A6C34878D82A}">
                    <a16:rowId xmlns:a16="http://schemas.microsoft.com/office/drawing/2014/main" val="10002"/>
                  </a:ext>
                </a:extLst>
              </a:tr>
              <a:tr h="25717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12.00%</a:t>
                      </a:r>
                      <a:endParaRPr sz="1000"/>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tc>
                <a:extLst>
                  <a:ext uri="{0D108BD9-81ED-4DB2-BD59-A6C34878D82A}">
                    <a16:rowId xmlns:a16="http://schemas.microsoft.com/office/drawing/2014/main" val="10003"/>
                  </a:ext>
                </a:extLst>
              </a:tr>
            </a:tbl>
          </a:graphicData>
        </a:graphic>
      </p:graphicFrame>
      <p:sp>
        <p:nvSpPr>
          <p:cNvPr id="514" name="Google Shape;514;p67"/>
          <p:cNvSpPr txBox="1"/>
          <p:nvPr/>
        </p:nvSpPr>
        <p:spPr>
          <a:xfrm>
            <a:off x="2339800" y="2116700"/>
            <a:ext cx="6557400" cy="12672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sz="1200">
                <a:solidFill>
                  <a:schemeClr val="dk2"/>
                </a:solidFill>
              </a:rPr>
              <a:t>Other responses:</a:t>
            </a:r>
            <a:endParaRPr sz="1200">
              <a:solidFill>
                <a:schemeClr val="dk2"/>
              </a:solidFill>
            </a:endParaRPr>
          </a:p>
          <a:p>
            <a:pPr marL="457200" lvl="0" indent="-292100" algn="l" rtl="0">
              <a:spcBef>
                <a:spcPts val="1000"/>
              </a:spcBef>
              <a:spcAft>
                <a:spcPts val="0"/>
              </a:spcAft>
              <a:buClr>
                <a:schemeClr val="dk2"/>
              </a:buClr>
              <a:buSzPts val="1000"/>
              <a:buChar char="●"/>
            </a:pPr>
            <a:r>
              <a:rPr lang="en-CA" sz="1000">
                <a:solidFill>
                  <a:schemeClr val="dk2"/>
                </a:solidFill>
              </a:rPr>
              <a:t>1 - GC Exchange</a:t>
            </a:r>
            <a:endParaRPr sz="1000">
              <a:solidFill>
                <a:schemeClr val="dk2"/>
              </a:solidFill>
            </a:endParaRPr>
          </a:p>
          <a:p>
            <a:pPr marL="457200" lvl="0" indent="-292100" algn="l" rtl="0">
              <a:spcBef>
                <a:spcPts val="0"/>
              </a:spcBef>
              <a:spcAft>
                <a:spcPts val="0"/>
              </a:spcAft>
              <a:buClr>
                <a:schemeClr val="dk2"/>
              </a:buClr>
              <a:buSzPts val="1000"/>
              <a:buChar char="●"/>
            </a:pPr>
            <a:r>
              <a:rPr lang="en-CA" sz="1000">
                <a:solidFill>
                  <a:schemeClr val="dk2"/>
                </a:solidFill>
              </a:rPr>
              <a:t>1 - Alongside the guidance and results</a:t>
            </a:r>
            <a:endParaRPr sz="1000">
              <a:solidFill>
                <a:schemeClr val="dk2"/>
              </a:solidFill>
            </a:endParaRPr>
          </a:p>
          <a:p>
            <a:pPr marL="457200" lvl="0" indent="-292100" algn="l" rtl="0">
              <a:spcBef>
                <a:spcPts val="0"/>
              </a:spcBef>
              <a:spcAft>
                <a:spcPts val="0"/>
              </a:spcAft>
              <a:buClr>
                <a:schemeClr val="dk2"/>
              </a:buClr>
              <a:buSzPts val="1000"/>
              <a:buChar char="●"/>
            </a:pPr>
            <a:r>
              <a:rPr lang="en-CA" sz="1000">
                <a:solidFill>
                  <a:schemeClr val="dk2"/>
                </a:solidFill>
              </a:rPr>
              <a:t>1 - For raw data, Internal only (at least for open answers). Some answers contained very personal information including date of births and issues at border or immigration. Would highly not recommend.</a:t>
            </a:r>
            <a:endParaRPr sz="1000">
              <a:solidFill>
                <a:schemeClr val="dk2"/>
              </a:solidFill>
            </a:endParaRPr>
          </a:p>
          <a:p>
            <a:pPr marL="457200" lvl="0" indent="-292100" algn="l" rtl="0">
              <a:spcBef>
                <a:spcPts val="0"/>
              </a:spcBef>
              <a:spcAft>
                <a:spcPts val="0"/>
              </a:spcAft>
              <a:buClr>
                <a:schemeClr val="dk2"/>
              </a:buClr>
              <a:buSzPts val="1000"/>
              <a:buChar char="●"/>
            </a:pPr>
            <a:r>
              <a:rPr lang="en-CA" sz="1000">
                <a:solidFill>
                  <a:schemeClr val="dk2"/>
                </a:solidFill>
              </a:rPr>
              <a:t>1 - If it's synthesized findings, presentation and general feedback, open would be great</a:t>
            </a:r>
            <a:endParaRPr sz="1000">
              <a:solidFill>
                <a:srgbClr val="44546A"/>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9"/>
        <p:cNvGrpSpPr/>
        <p:nvPr/>
      </p:nvGrpSpPr>
      <p:grpSpPr>
        <a:xfrm>
          <a:off x="0" y="0"/>
          <a:ext cx="0" cy="0"/>
          <a:chOff x="0" y="0"/>
          <a:chExt cx="0" cy="0"/>
        </a:xfrm>
      </p:grpSpPr>
      <p:sp>
        <p:nvSpPr>
          <p:cNvPr id="180" name="Google Shape;180;p32"/>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2"/>
          <p:cNvSpPr txBox="1">
            <a:spLocks noGrp="1"/>
          </p:cNvSpPr>
          <p:nvPr>
            <p:ph type="title"/>
          </p:nvPr>
        </p:nvSpPr>
        <p:spPr>
          <a:xfrm>
            <a:off x="358425" y="44375"/>
            <a:ext cx="70134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800"/>
              <a:buNone/>
            </a:pPr>
            <a:r>
              <a:rPr lang="en-CA" sz="3000" b="1">
                <a:solidFill>
                  <a:schemeClr val="lt1"/>
                </a:solidFill>
                <a:latin typeface="Lato"/>
                <a:ea typeface="Lato"/>
                <a:cs typeface="Lato"/>
                <a:sym typeface="Lato"/>
              </a:rPr>
              <a:t>Background</a:t>
            </a:r>
            <a:endParaRPr sz="3000" b="1">
              <a:solidFill>
                <a:schemeClr val="lt1"/>
              </a:solidFill>
              <a:latin typeface="Lato"/>
              <a:ea typeface="Lato"/>
              <a:cs typeface="Lato"/>
              <a:sym typeface="Lato"/>
            </a:endParaRPr>
          </a:p>
        </p:txBody>
      </p:sp>
      <p:sp>
        <p:nvSpPr>
          <p:cNvPr id="182" name="Google Shape;182;p32"/>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2"/>
          <p:cNvSpPr/>
          <p:nvPr/>
        </p:nvSpPr>
        <p:spPr>
          <a:xfrm>
            <a:off x="399200" y="1159625"/>
            <a:ext cx="8430000" cy="3352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1800"/>
              <a:buFont typeface="Arial"/>
              <a:buNone/>
            </a:pPr>
            <a:r>
              <a:rPr lang="en-CA" sz="1800">
                <a:solidFill>
                  <a:schemeClr val="dk2"/>
                </a:solidFill>
              </a:rPr>
              <a:t>Q</a:t>
            </a:r>
            <a:r>
              <a:rPr lang="en-CA" sz="1800" b="0" i="0" u="none" strike="noStrike" cap="none">
                <a:solidFill>
                  <a:schemeClr val="dk2"/>
                </a:solidFill>
                <a:latin typeface="Arial"/>
                <a:ea typeface="Arial"/>
                <a:cs typeface="Arial"/>
                <a:sym typeface="Arial"/>
              </a:rPr>
              <a:t>uestionnaire developed to solicit input into </a:t>
            </a:r>
            <a:r>
              <a:rPr lang="en-CA" sz="1800">
                <a:solidFill>
                  <a:schemeClr val="dk2"/>
                </a:solidFill>
              </a:rPr>
              <a:t>the usage, guidance, and organization of materials for the GC Task Success Survey</a:t>
            </a:r>
            <a:endParaRPr sz="1800" b="0" i="0" u="none" strike="noStrike" cap="none">
              <a:solidFill>
                <a:schemeClr val="dk2"/>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457200" lvl="0" indent="-342900" algn="l" rtl="0">
              <a:lnSpc>
                <a:spcPct val="115000"/>
              </a:lnSpc>
              <a:spcBef>
                <a:spcPts val="1000"/>
              </a:spcBef>
              <a:spcAft>
                <a:spcPts val="0"/>
              </a:spcAft>
              <a:buClr>
                <a:schemeClr val="dk2"/>
              </a:buClr>
              <a:buSzPts val="1800"/>
              <a:buAutoNum type="arabicPeriod"/>
            </a:pPr>
            <a:r>
              <a:rPr lang="en-CA" sz="1800" b="1">
                <a:solidFill>
                  <a:schemeClr val="dk2"/>
                </a:solidFill>
              </a:rPr>
              <a:t>Organization</a:t>
            </a:r>
            <a:r>
              <a:rPr lang="en-CA" sz="1800">
                <a:solidFill>
                  <a:schemeClr val="dk2"/>
                </a:solidFill>
              </a:rPr>
              <a:t> - GCpedia is being retired and we need to consolidate internal guidance elsewhere. Use research findings to prototype options to better organize internal and external facing content.</a:t>
            </a:r>
            <a:endParaRPr sz="1800">
              <a:solidFill>
                <a:schemeClr val="dk2"/>
              </a:solidFill>
            </a:endParaRPr>
          </a:p>
          <a:p>
            <a:pPr marL="457200" lvl="0" indent="-342900" algn="l" rtl="0">
              <a:lnSpc>
                <a:spcPct val="115000"/>
              </a:lnSpc>
              <a:spcBef>
                <a:spcPts val="1000"/>
              </a:spcBef>
              <a:spcAft>
                <a:spcPts val="0"/>
              </a:spcAft>
              <a:buClr>
                <a:schemeClr val="dk2"/>
              </a:buClr>
              <a:buSzPts val="1800"/>
              <a:buAutoNum type="arabicPeriod"/>
            </a:pPr>
            <a:r>
              <a:rPr lang="en-CA" sz="1800" b="1">
                <a:solidFill>
                  <a:schemeClr val="dk2"/>
                </a:solidFill>
              </a:rPr>
              <a:t>Guidance usefulness</a:t>
            </a:r>
            <a:r>
              <a:rPr lang="en-CA" sz="1800">
                <a:solidFill>
                  <a:schemeClr val="dk2"/>
                </a:solidFill>
              </a:rPr>
              <a:t> - Improve guidance resources for these tools</a:t>
            </a:r>
            <a:endParaRPr sz="1800">
              <a:solidFill>
                <a:schemeClr val="dk2"/>
              </a:solidFill>
            </a:endParaRPr>
          </a:p>
          <a:p>
            <a:pPr marL="457200" marR="0" lvl="0" indent="-342900" algn="l" rtl="0">
              <a:lnSpc>
                <a:spcPct val="115000"/>
              </a:lnSpc>
              <a:spcBef>
                <a:spcPts val="1000"/>
              </a:spcBef>
              <a:spcAft>
                <a:spcPts val="0"/>
              </a:spcAft>
              <a:buClr>
                <a:schemeClr val="dk2"/>
              </a:buClr>
              <a:buSzPts val="1800"/>
              <a:buFont typeface="Arial"/>
              <a:buAutoNum type="arabicPeriod"/>
            </a:pPr>
            <a:r>
              <a:rPr lang="en-CA" sz="1800" b="1">
                <a:solidFill>
                  <a:schemeClr val="dk2"/>
                </a:solidFill>
              </a:rPr>
              <a:t>Usage</a:t>
            </a:r>
            <a:r>
              <a:rPr lang="en-CA" sz="1800" b="0" i="0" u="none" strike="noStrike" cap="none">
                <a:solidFill>
                  <a:schemeClr val="dk2"/>
                </a:solidFill>
                <a:latin typeface="Arial"/>
                <a:ea typeface="Arial"/>
                <a:cs typeface="Arial"/>
                <a:sym typeface="Arial"/>
              </a:rPr>
              <a:t> - </a:t>
            </a:r>
            <a:r>
              <a:rPr lang="en-CA" sz="1800">
                <a:solidFill>
                  <a:schemeClr val="dk2"/>
                </a:solidFill>
              </a:rPr>
              <a:t>Understand barriers to implementation, analysis, and taking action</a:t>
            </a:r>
            <a:endParaRPr sz="1800" b="0" i="0" u="none" strike="noStrike" cap="none">
              <a:solidFill>
                <a:schemeClr val="dk2"/>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2"/>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45720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68"/>
          <p:cNvSpPr/>
          <p:nvPr/>
        </p:nvSpPr>
        <p:spPr>
          <a:xfrm>
            <a:off x="-43100" y="-12575"/>
            <a:ext cx="15801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68"/>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Skills</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21" name="Google Shape;521;p68"/>
          <p:cNvSpPr txBox="1"/>
          <p:nvPr/>
        </p:nvSpPr>
        <p:spPr>
          <a:xfrm>
            <a:off x="83100" y="1675975"/>
            <a:ext cx="13851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Do we have the right skills and people?</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522" name="Google Shape;522;p68"/>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40</a:t>
            </a:fld>
            <a:endParaRPr/>
          </a:p>
        </p:txBody>
      </p:sp>
      <p:graphicFrame>
        <p:nvGraphicFramePr>
          <p:cNvPr id="524" name="Google Shape;524;p68"/>
          <p:cNvGraphicFramePr/>
          <p:nvPr/>
        </p:nvGraphicFramePr>
        <p:xfrm>
          <a:off x="1733500" y="142175"/>
          <a:ext cx="7287650" cy="4610929"/>
        </p:xfrm>
        <a:graphic>
          <a:graphicData uri="http://schemas.openxmlformats.org/drawingml/2006/table">
            <a:tbl>
              <a:tblPr>
                <a:noFill/>
                <a:tableStyleId>{522959B4-F25F-4975-9372-6C81557CBCB3}</a:tableStyleId>
              </a:tblPr>
              <a:tblGrid>
                <a:gridCol w="1924675">
                  <a:extLst>
                    <a:ext uri="{9D8B030D-6E8A-4147-A177-3AD203B41FA5}">
                      <a16:colId xmlns:a16="http://schemas.microsoft.com/office/drawing/2014/main" val="20000"/>
                    </a:ext>
                  </a:extLst>
                </a:gridCol>
                <a:gridCol w="1353275">
                  <a:extLst>
                    <a:ext uri="{9D8B030D-6E8A-4147-A177-3AD203B41FA5}">
                      <a16:colId xmlns:a16="http://schemas.microsoft.com/office/drawing/2014/main" val="20001"/>
                    </a:ext>
                  </a:extLst>
                </a:gridCol>
                <a:gridCol w="1002425">
                  <a:extLst>
                    <a:ext uri="{9D8B030D-6E8A-4147-A177-3AD203B41FA5}">
                      <a16:colId xmlns:a16="http://schemas.microsoft.com/office/drawing/2014/main" val="20002"/>
                    </a:ext>
                  </a:extLst>
                </a:gridCol>
                <a:gridCol w="1002425">
                  <a:extLst>
                    <a:ext uri="{9D8B030D-6E8A-4147-A177-3AD203B41FA5}">
                      <a16:colId xmlns:a16="http://schemas.microsoft.com/office/drawing/2014/main" val="20003"/>
                    </a:ext>
                  </a:extLst>
                </a:gridCol>
                <a:gridCol w="1002425">
                  <a:extLst>
                    <a:ext uri="{9D8B030D-6E8A-4147-A177-3AD203B41FA5}">
                      <a16:colId xmlns:a16="http://schemas.microsoft.com/office/drawing/2014/main" val="20004"/>
                    </a:ext>
                  </a:extLst>
                </a:gridCol>
                <a:gridCol w="1002425">
                  <a:extLst>
                    <a:ext uri="{9D8B030D-6E8A-4147-A177-3AD203B41FA5}">
                      <a16:colId xmlns:a16="http://schemas.microsoft.com/office/drawing/2014/main" val="20005"/>
                    </a:ext>
                  </a:extLst>
                </a:gridCol>
              </a:tblGrid>
              <a:tr h="238125">
                <a:tc>
                  <a:txBody>
                    <a:bodyPr/>
                    <a:lstStyle/>
                    <a:p>
                      <a:pPr marL="0" lvl="0" indent="0" algn="l" rtl="0">
                        <a:spcBef>
                          <a:spcPts val="0"/>
                        </a:spcBef>
                        <a:spcAft>
                          <a:spcPts val="0"/>
                        </a:spcAft>
                        <a:buNone/>
                      </a:pPr>
                      <a:endParaRPr/>
                    </a:p>
                  </a:txBody>
                  <a:tcPr marL="28575" marR="28575" marT="19050" marB="19050" anchor="b"/>
                </a:tc>
                <a:tc>
                  <a:txBody>
                    <a:bodyPr/>
                    <a:lstStyle/>
                    <a:p>
                      <a:pPr marL="0" lvl="0" indent="0" algn="l" rtl="0">
                        <a:lnSpc>
                          <a:spcPct val="115000"/>
                        </a:lnSpc>
                        <a:spcBef>
                          <a:spcPts val="0"/>
                        </a:spcBef>
                        <a:spcAft>
                          <a:spcPts val="0"/>
                        </a:spcAft>
                        <a:buNone/>
                      </a:pPr>
                      <a:r>
                        <a:rPr lang="en-CA" sz="1200" b="1"/>
                        <a:t>Strongly agree</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Agree</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Neutral</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Disagree</a:t>
                      </a:r>
                      <a:endParaRPr sz="1200" b="1"/>
                    </a:p>
                  </a:txBody>
                  <a:tcPr marL="28575" marR="28575" marT="19050" marB="19050" anchor="b"/>
                </a:tc>
                <a:tc>
                  <a:txBody>
                    <a:bodyPr/>
                    <a:lstStyle/>
                    <a:p>
                      <a:pPr marL="0" lvl="0" indent="0" algn="l" rtl="0">
                        <a:lnSpc>
                          <a:spcPct val="115000"/>
                        </a:lnSpc>
                        <a:spcBef>
                          <a:spcPts val="0"/>
                        </a:spcBef>
                        <a:spcAft>
                          <a:spcPts val="0"/>
                        </a:spcAft>
                        <a:buNone/>
                      </a:pPr>
                      <a:r>
                        <a:rPr lang="en-CA" sz="1200" b="1"/>
                        <a:t>Strongly disagree</a:t>
                      </a:r>
                      <a:endParaRPr sz="1200" b="1"/>
                    </a:p>
                  </a:txBody>
                  <a:tcPr marL="28575" marR="2857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676275">
                <a:tc>
                  <a:txBody>
                    <a:bodyPr/>
                    <a:lstStyle/>
                    <a:p>
                      <a:pPr marL="0" lvl="0" indent="0" algn="l" rtl="0">
                        <a:lnSpc>
                          <a:spcPct val="115000"/>
                        </a:lnSpc>
                        <a:spcBef>
                          <a:spcPts val="0"/>
                        </a:spcBef>
                        <a:spcAft>
                          <a:spcPts val="0"/>
                        </a:spcAft>
                        <a:buNone/>
                      </a:pPr>
                      <a:r>
                        <a:rPr lang="en-CA" sz="1000" b="1"/>
                        <a:t>We have the right skills on our team to analyze the quantitative survey data</a:t>
                      </a:r>
                      <a:endParaRPr sz="1000" b="1"/>
                    </a:p>
                    <a:p>
                      <a:pPr marL="0" lvl="0" indent="0" algn="l" rtl="0">
                        <a:lnSpc>
                          <a:spcPct val="115000"/>
                        </a:lnSpc>
                        <a:spcBef>
                          <a:spcPts val="0"/>
                        </a:spcBef>
                        <a:spcAft>
                          <a:spcPts val="0"/>
                        </a:spcAft>
                        <a:buNone/>
                      </a:pPr>
                      <a:r>
                        <a:rPr lang="en-CA" sz="1000" b="1"/>
                        <a:t>n25</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E4F0DF"/>
                    </a:solidFill>
                  </a:tcPr>
                </a:tc>
                <a:tc>
                  <a:txBody>
                    <a:bodyPr/>
                    <a:lstStyle/>
                    <a:p>
                      <a:pPr marL="0" lvl="0" indent="0" algn="r" rtl="0">
                        <a:lnSpc>
                          <a:spcPct val="115000"/>
                        </a:lnSpc>
                        <a:spcBef>
                          <a:spcPts val="0"/>
                        </a:spcBef>
                        <a:spcAft>
                          <a:spcPts val="0"/>
                        </a:spcAft>
                        <a:buNone/>
                      </a:pPr>
                      <a:r>
                        <a:rPr lang="en-CA" sz="1000"/>
                        <a:t>11</a:t>
                      </a:r>
                      <a:endParaRPr sz="1000"/>
                    </a:p>
                  </a:txBody>
                  <a:tcPr marL="28575" marR="28575" marT="19050" marB="19050" anchor="b">
                    <a:solidFill>
                      <a:srgbClr val="86B86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F2F8F0"/>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E4F0D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F2F8F0"/>
                    </a:solidFill>
                  </a:tcPr>
                </a:tc>
                <a:extLst>
                  <a:ext uri="{0D108BD9-81ED-4DB2-BD59-A6C34878D82A}">
                    <a16:rowId xmlns:a16="http://schemas.microsoft.com/office/drawing/2014/main" val="10001"/>
                  </a:ext>
                </a:extLst>
              </a:tr>
              <a:tr h="676275">
                <a:tc>
                  <a:txBody>
                    <a:bodyPr/>
                    <a:lstStyle/>
                    <a:p>
                      <a:pPr marL="0" lvl="0" indent="0" algn="l" rtl="0">
                        <a:lnSpc>
                          <a:spcPct val="115000"/>
                        </a:lnSpc>
                        <a:spcBef>
                          <a:spcPts val="0"/>
                        </a:spcBef>
                        <a:spcAft>
                          <a:spcPts val="0"/>
                        </a:spcAft>
                        <a:buNone/>
                      </a:pPr>
                      <a:r>
                        <a:rPr lang="en-CA" sz="1000" b="1"/>
                        <a:t>We have the right skills on our team to analyze the qualitative (open text) feedback</a:t>
                      </a:r>
                      <a:endParaRPr sz="1000" b="1"/>
                    </a:p>
                    <a:p>
                      <a:pPr marL="0" lvl="0" indent="0" algn="l" rtl="0">
                        <a:lnSpc>
                          <a:spcPct val="115000"/>
                        </a:lnSpc>
                        <a:spcBef>
                          <a:spcPts val="0"/>
                        </a:spcBef>
                        <a:spcAft>
                          <a:spcPts val="0"/>
                        </a:spcAft>
                        <a:buNone/>
                      </a:pPr>
                      <a:r>
                        <a:rPr lang="en-CA" sz="1000" b="1"/>
                        <a:t>n25</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F2F8F0"/>
                    </a:solidFill>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solidFill>
                      <a:srgbClr val="AED09F"/>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D7E8CF"/>
                    </a:solidFill>
                  </a:tcPr>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E4F0DF"/>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D7E8CF"/>
                    </a:solidFill>
                  </a:tcPr>
                </a:tc>
                <a:extLst>
                  <a:ext uri="{0D108BD9-81ED-4DB2-BD59-A6C34878D82A}">
                    <a16:rowId xmlns:a16="http://schemas.microsoft.com/office/drawing/2014/main" val="10002"/>
                  </a:ext>
                </a:extLst>
              </a:tr>
              <a:tr h="514350">
                <a:tc>
                  <a:txBody>
                    <a:bodyPr/>
                    <a:lstStyle/>
                    <a:p>
                      <a:pPr marL="0" lvl="0" indent="0" algn="l" rtl="0">
                        <a:lnSpc>
                          <a:spcPct val="115000"/>
                        </a:lnSpc>
                        <a:spcBef>
                          <a:spcPts val="0"/>
                        </a:spcBef>
                        <a:spcAft>
                          <a:spcPts val="0"/>
                        </a:spcAft>
                        <a:buNone/>
                      </a:pPr>
                      <a:r>
                        <a:rPr lang="en-CA" sz="1000" b="1"/>
                        <a:t>We have the time to regularly analyze our data and feedback</a:t>
                      </a:r>
                      <a:endParaRPr sz="1000" b="1"/>
                    </a:p>
                    <a:p>
                      <a:pPr marL="0" lvl="0" indent="0" algn="l" rtl="0">
                        <a:lnSpc>
                          <a:spcPct val="115000"/>
                        </a:lnSpc>
                        <a:spcBef>
                          <a:spcPts val="0"/>
                        </a:spcBef>
                        <a:spcAft>
                          <a:spcPts val="0"/>
                        </a:spcAft>
                        <a:buNone/>
                      </a:pPr>
                      <a:r>
                        <a:rPr lang="en-CA" sz="1000" b="1"/>
                        <a:t>n24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C9E0BF"/>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solidFill>
                      <a:srgbClr val="A1C890"/>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C9E0BF"/>
                    </a:solidFill>
                  </a:tcPr>
                </a:tc>
                <a:extLst>
                  <a:ext uri="{0D108BD9-81ED-4DB2-BD59-A6C34878D82A}">
                    <a16:rowId xmlns:a16="http://schemas.microsoft.com/office/drawing/2014/main" val="10003"/>
                  </a:ext>
                </a:extLst>
              </a:tr>
              <a:tr h="676275">
                <a:tc>
                  <a:txBody>
                    <a:bodyPr/>
                    <a:lstStyle/>
                    <a:p>
                      <a:pPr marL="0" lvl="0" indent="0" algn="l" rtl="0">
                        <a:lnSpc>
                          <a:spcPct val="115000"/>
                        </a:lnSpc>
                        <a:spcBef>
                          <a:spcPts val="0"/>
                        </a:spcBef>
                        <a:spcAft>
                          <a:spcPts val="0"/>
                        </a:spcAft>
                        <a:buNone/>
                      </a:pPr>
                      <a:r>
                        <a:rPr lang="en-CA" sz="1000" b="1"/>
                        <a:t>Using the survey results helps us prioritize top task improvement work</a:t>
                      </a:r>
                      <a:endParaRPr sz="1000" b="1"/>
                    </a:p>
                    <a:p>
                      <a:pPr marL="0" lvl="0" indent="0" algn="l" rtl="0">
                        <a:lnSpc>
                          <a:spcPct val="115000"/>
                        </a:lnSpc>
                        <a:spcBef>
                          <a:spcPts val="0"/>
                        </a:spcBef>
                        <a:spcAft>
                          <a:spcPts val="0"/>
                        </a:spcAft>
                        <a:buNone/>
                      </a:pPr>
                      <a:r>
                        <a:rPr lang="en-CA" sz="1000" b="1"/>
                        <a:t>n24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solidFill>
                      <a:srgbClr val="A1C890"/>
                    </a:solidFill>
                  </a:tcPr>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solidFill>
                      <a:srgbClr val="A1C890"/>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F2F8F0"/>
                    </a:solidFill>
                  </a:tcPr>
                </a:tc>
                <a:extLst>
                  <a:ext uri="{0D108BD9-81ED-4DB2-BD59-A6C34878D82A}">
                    <a16:rowId xmlns:a16="http://schemas.microsoft.com/office/drawing/2014/main" val="10004"/>
                  </a:ext>
                </a:extLst>
              </a:tr>
              <a:tr h="676275">
                <a:tc>
                  <a:txBody>
                    <a:bodyPr/>
                    <a:lstStyle/>
                    <a:p>
                      <a:pPr marL="0" lvl="0" indent="0" algn="l" rtl="0">
                        <a:lnSpc>
                          <a:spcPct val="115000"/>
                        </a:lnSpc>
                        <a:spcBef>
                          <a:spcPts val="0"/>
                        </a:spcBef>
                        <a:spcAft>
                          <a:spcPts val="0"/>
                        </a:spcAft>
                        <a:buNone/>
                      </a:pPr>
                      <a:r>
                        <a:rPr lang="en-CA" sz="1000" b="1"/>
                        <a:t>We only have time to take care of day-to-day publishing requests</a:t>
                      </a:r>
                      <a:endParaRPr sz="1000" b="1"/>
                    </a:p>
                    <a:p>
                      <a:pPr marL="0" lvl="0" indent="0" algn="l" rtl="0">
                        <a:lnSpc>
                          <a:spcPct val="115000"/>
                        </a:lnSpc>
                        <a:spcBef>
                          <a:spcPts val="0"/>
                        </a:spcBef>
                        <a:spcAft>
                          <a:spcPts val="0"/>
                        </a:spcAft>
                        <a:buNone/>
                      </a:pPr>
                      <a:r>
                        <a:rPr lang="en-CA" sz="1000" b="1"/>
                        <a:t>n24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4</a:t>
                      </a:r>
                      <a:endParaRPr sz="1000"/>
                    </a:p>
                  </a:txBody>
                  <a:tcPr marL="28575" marR="28575" marT="19050" marB="19050" anchor="b">
                    <a:solidFill>
                      <a:srgbClr val="E4F0DF"/>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D7E8CF"/>
                    </a:solidFill>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solidFill>
                      <a:srgbClr val="AED09F"/>
                    </a:solidFill>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solidFill>
                      <a:srgbClr val="D7E8CF"/>
                    </a:solidFill>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solidFill>
                      <a:srgbClr val="FFFFFF"/>
                    </a:solidFill>
                  </a:tcPr>
                </a:tc>
                <a:extLst>
                  <a:ext uri="{0D108BD9-81ED-4DB2-BD59-A6C34878D82A}">
                    <a16:rowId xmlns:a16="http://schemas.microsoft.com/office/drawing/2014/main" val="10005"/>
                  </a:ext>
                </a:extLst>
              </a:tr>
              <a:tr h="676275">
                <a:tc>
                  <a:txBody>
                    <a:bodyPr/>
                    <a:lstStyle/>
                    <a:p>
                      <a:pPr marL="0" lvl="0" indent="0" algn="l" rtl="0">
                        <a:lnSpc>
                          <a:spcPct val="115000"/>
                        </a:lnSpc>
                        <a:spcBef>
                          <a:spcPts val="0"/>
                        </a:spcBef>
                        <a:spcAft>
                          <a:spcPts val="0"/>
                        </a:spcAft>
                        <a:buNone/>
                      </a:pPr>
                      <a:r>
                        <a:rPr lang="en-CA" sz="1000" b="1"/>
                        <a:t>I know who to contact if I have questions or updates to my tasks</a:t>
                      </a:r>
                      <a:endParaRPr sz="1000" b="1"/>
                    </a:p>
                    <a:p>
                      <a:pPr marL="0" lvl="0" indent="0" algn="l" rtl="0">
                        <a:lnSpc>
                          <a:spcPct val="115000"/>
                        </a:lnSpc>
                        <a:spcBef>
                          <a:spcPts val="0"/>
                        </a:spcBef>
                        <a:spcAft>
                          <a:spcPts val="0"/>
                        </a:spcAft>
                        <a:buNone/>
                      </a:pPr>
                      <a:r>
                        <a:rPr lang="en-CA" sz="1000" b="1"/>
                        <a:t>n24</a:t>
                      </a:r>
                      <a:endParaRPr sz="1000" b="1"/>
                    </a:p>
                  </a:txBody>
                  <a:tcPr marL="28575" marR="28575" marT="19050" marB="19050" anchor="b"/>
                </a:tc>
                <a:tc>
                  <a:txBody>
                    <a:bodyPr/>
                    <a:lstStyle/>
                    <a:p>
                      <a:pPr marL="0" lvl="0" indent="0" algn="r" rtl="0">
                        <a:lnSpc>
                          <a:spcPct val="115000"/>
                        </a:lnSpc>
                        <a:spcBef>
                          <a:spcPts val="0"/>
                        </a:spcBef>
                        <a:spcAft>
                          <a:spcPts val="0"/>
                        </a:spcAft>
                        <a:buNone/>
                      </a:pPr>
                      <a:r>
                        <a:rPr lang="en-CA" sz="1000"/>
                        <a:t>13</a:t>
                      </a:r>
                      <a:endParaRPr sz="1000"/>
                    </a:p>
                  </a:txBody>
                  <a:tcPr marL="28575" marR="28575" marT="19050" marB="19050" anchor="b">
                    <a:solidFill>
                      <a:srgbClr val="6AA84F"/>
                    </a:solidFill>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solidFill>
                      <a:srgbClr val="C9E0BF"/>
                    </a:solidFill>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solidFill>
                      <a:srgbClr val="F2F8F0"/>
                    </a:solidFill>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000"/>
                        <a:t>0</a:t>
                      </a:r>
                      <a:endParaRPr sz="1000"/>
                    </a:p>
                  </a:txBody>
                  <a:tcPr marL="28575" marR="28575" marT="19050" marB="19050" anchor="b">
                    <a:solidFill>
                      <a:srgbClr val="FFFFFF"/>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69"/>
          <p:cNvSpPr/>
          <p:nvPr/>
        </p:nvSpPr>
        <p:spPr>
          <a:xfrm>
            <a:off x="-43100" y="-12575"/>
            <a:ext cx="15801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69"/>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Skills</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31" name="Google Shape;531;p69"/>
          <p:cNvSpPr txBox="1"/>
          <p:nvPr/>
        </p:nvSpPr>
        <p:spPr>
          <a:xfrm>
            <a:off x="83100" y="1675975"/>
            <a:ext cx="13851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Do we have the right skills and people?</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532" name="Google Shape;532;p69"/>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6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41</a:t>
            </a:fld>
            <a:endParaRPr/>
          </a:p>
        </p:txBody>
      </p:sp>
      <p:sp>
        <p:nvSpPr>
          <p:cNvPr id="534" name="Google Shape;534;p69"/>
          <p:cNvSpPr txBox="1"/>
          <p:nvPr/>
        </p:nvSpPr>
        <p:spPr>
          <a:xfrm>
            <a:off x="1960825" y="561650"/>
            <a:ext cx="6838200" cy="3632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CA" b="1"/>
              <a:t>Open answer to: I feel that… </a:t>
            </a:r>
            <a:endParaRPr b="1"/>
          </a:p>
          <a:p>
            <a:pPr marL="0" lvl="0" indent="0" algn="l" rtl="0">
              <a:spcBef>
                <a:spcPts val="0"/>
              </a:spcBef>
              <a:spcAft>
                <a:spcPts val="0"/>
              </a:spcAft>
              <a:buNone/>
            </a:pPr>
            <a:endParaRPr/>
          </a:p>
          <a:p>
            <a:pPr marL="0" lvl="0" indent="0" algn="l" rtl="0">
              <a:spcBef>
                <a:spcPts val="0"/>
              </a:spcBef>
              <a:spcAft>
                <a:spcPts val="0"/>
              </a:spcAft>
              <a:buNone/>
            </a:pPr>
            <a:r>
              <a:rPr lang="en-CA"/>
              <a:t>Strongly agree</a:t>
            </a:r>
            <a:endParaRPr/>
          </a:p>
          <a:p>
            <a:pPr marL="457200" lvl="0" indent="-317500" algn="l" rtl="0">
              <a:spcBef>
                <a:spcPts val="0"/>
              </a:spcBef>
              <a:spcAft>
                <a:spcPts val="0"/>
              </a:spcAft>
              <a:buSzPts val="1400"/>
              <a:buChar char="●"/>
            </a:pPr>
            <a:r>
              <a:rPr lang="en-CA"/>
              <a:t>Senior management does not see the value of this tool</a:t>
            </a:r>
            <a:endParaRPr/>
          </a:p>
          <a:p>
            <a:pPr marL="457200" lvl="0" indent="-317500" algn="l" rtl="0">
              <a:spcBef>
                <a:spcPts val="0"/>
              </a:spcBef>
              <a:spcAft>
                <a:spcPts val="0"/>
              </a:spcAft>
              <a:buSzPts val="1400"/>
              <a:buChar char="●"/>
            </a:pPr>
            <a:r>
              <a:rPr lang="en-CA"/>
              <a:t>The TSS survey results [can] be used to monitor performance before / after changing the website</a:t>
            </a:r>
            <a:endParaRPr/>
          </a:p>
          <a:p>
            <a:pPr marL="457200" lvl="0" indent="-317500" algn="l" rtl="0">
              <a:spcBef>
                <a:spcPts val="0"/>
              </a:spcBef>
              <a:spcAft>
                <a:spcPts val="0"/>
              </a:spcAft>
              <a:buSzPts val="1400"/>
              <a:buChar char="●"/>
            </a:pPr>
            <a:r>
              <a:rPr lang="en-CA"/>
              <a:t>This work is important even if some departments are still living day to day publishing</a:t>
            </a:r>
            <a:endParaRPr/>
          </a:p>
          <a:p>
            <a:pPr marL="457200" lvl="0" indent="-317500" algn="l" rtl="0">
              <a:spcBef>
                <a:spcPts val="0"/>
              </a:spcBef>
              <a:spcAft>
                <a:spcPts val="0"/>
              </a:spcAft>
              <a:buSzPts val="1400"/>
              <a:buChar char="●"/>
            </a:pPr>
            <a:r>
              <a:rPr lang="en-CA"/>
              <a:t>We need better onboarding for new web colleagues and program areas around digital data</a:t>
            </a:r>
            <a:endParaRPr/>
          </a:p>
          <a:p>
            <a:pPr marL="457200" lvl="0" indent="-317500" algn="l" rtl="0">
              <a:spcBef>
                <a:spcPts val="0"/>
              </a:spcBef>
              <a:spcAft>
                <a:spcPts val="0"/>
              </a:spcAft>
              <a:buSzPts val="1400"/>
              <a:buChar char="●"/>
            </a:pPr>
            <a:r>
              <a:rPr lang="en-CA"/>
              <a:t>management doen't take it as a priority</a:t>
            </a:r>
            <a:endParaRPr/>
          </a:p>
          <a:p>
            <a:pPr marL="0" lvl="0" indent="0" algn="l" rtl="0">
              <a:spcBef>
                <a:spcPts val="0"/>
              </a:spcBef>
              <a:spcAft>
                <a:spcPts val="0"/>
              </a:spcAft>
              <a:buNone/>
            </a:pPr>
            <a:br>
              <a:rPr lang="en-CA">
                <a:solidFill>
                  <a:schemeClr val="dk1"/>
                </a:solidFill>
              </a:rPr>
            </a:br>
            <a:r>
              <a:rPr lang="en-CA">
                <a:solidFill>
                  <a:schemeClr val="dk1"/>
                </a:solidFill>
              </a:rPr>
              <a:t>Disagree: The results for the whole of Canada.ca are valuable or will impact our site</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CA">
                <a:solidFill>
                  <a:schemeClr val="dk1"/>
                </a:solidFill>
              </a:rPr>
              <a:t>Strongly disagree: We can use the TSS survey to identify actions to take in order to improve the website</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0"/>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70"/>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Acting on </a:t>
            </a:r>
            <a:endParaRPr sz="3400" b="1">
              <a:solidFill>
                <a:schemeClr val="lt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data</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41" name="Google Shape;541;p70"/>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How have you been able to use GC Task Success Survey results?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542" name="Google Shape;542;p70"/>
          <p:cNvSpPr/>
          <p:nvPr/>
        </p:nvSpPr>
        <p:spPr>
          <a:xfrm>
            <a:off x="191576" y="14234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7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42</a:t>
            </a:fld>
            <a:endParaRPr/>
          </a:p>
        </p:txBody>
      </p:sp>
      <p:sp>
        <p:nvSpPr>
          <p:cNvPr id="544" name="Google Shape;544;p70"/>
          <p:cNvSpPr/>
          <p:nvPr/>
        </p:nvSpPr>
        <p:spPr>
          <a:xfrm>
            <a:off x="2339800" y="186625"/>
            <a:ext cx="6557400" cy="11835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1000"/>
              </a:spcBef>
              <a:spcAft>
                <a:spcPts val="0"/>
              </a:spcAft>
              <a:buNone/>
            </a:pPr>
            <a:r>
              <a:rPr lang="en-CA" sz="1700">
                <a:solidFill>
                  <a:schemeClr val="dk2"/>
                </a:solidFill>
              </a:rPr>
              <a:t>Most respondents reviewed their results, analyzed comments, and briefed senior management.</a:t>
            </a:r>
            <a:endParaRPr sz="1700">
              <a:solidFill>
                <a:schemeClr val="dk2"/>
              </a:solidFill>
            </a:endParaRPr>
          </a:p>
          <a:p>
            <a:pPr marL="0" marR="0" lvl="0" indent="0" algn="l" rtl="0">
              <a:lnSpc>
                <a:spcPct val="100000"/>
              </a:lnSpc>
              <a:spcBef>
                <a:spcPts val="1000"/>
              </a:spcBef>
              <a:spcAft>
                <a:spcPts val="0"/>
              </a:spcAft>
              <a:buNone/>
            </a:pPr>
            <a:r>
              <a:rPr lang="en-CA" sz="1700">
                <a:solidFill>
                  <a:schemeClr val="dk2"/>
                </a:solidFill>
              </a:rPr>
              <a:t>Sharing results with program areas and taking action could be improved.</a:t>
            </a:r>
            <a:endParaRPr sz="1200">
              <a:solidFill>
                <a:schemeClr val="dk2"/>
              </a:solidFill>
            </a:endParaRPr>
          </a:p>
        </p:txBody>
      </p:sp>
      <p:graphicFrame>
        <p:nvGraphicFramePr>
          <p:cNvPr id="545" name="Google Shape;545;p70"/>
          <p:cNvGraphicFramePr/>
          <p:nvPr/>
        </p:nvGraphicFramePr>
        <p:xfrm>
          <a:off x="2339800" y="1508375"/>
          <a:ext cx="6377500" cy="1952625"/>
        </p:xfrm>
        <a:graphic>
          <a:graphicData uri="http://schemas.openxmlformats.org/drawingml/2006/table">
            <a:tbl>
              <a:tblPr>
                <a:noFill/>
                <a:tableStyleId>{522959B4-F25F-4975-9372-6C81557CBCB3}</a:tableStyleId>
              </a:tblPr>
              <a:tblGrid>
                <a:gridCol w="4170750">
                  <a:extLst>
                    <a:ext uri="{9D8B030D-6E8A-4147-A177-3AD203B41FA5}">
                      <a16:colId xmlns:a16="http://schemas.microsoft.com/office/drawing/2014/main" val="20000"/>
                    </a:ext>
                  </a:extLst>
                </a:gridCol>
                <a:gridCol w="1103375">
                  <a:extLst>
                    <a:ext uri="{9D8B030D-6E8A-4147-A177-3AD203B41FA5}">
                      <a16:colId xmlns:a16="http://schemas.microsoft.com/office/drawing/2014/main" val="20001"/>
                    </a:ext>
                  </a:extLst>
                </a:gridCol>
                <a:gridCol w="1103375">
                  <a:extLst>
                    <a:ext uri="{9D8B030D-6E8A-4147-A177-3AD203B41FA5}">
                      <a16:colId xmlns:a16="http://schemas.microsoft.com/office/drawing/2014/main" val="20002"/>
                    </a:ext>
                  </a:extLst>
                </a:gridCol>
              </a:tblGrid>
              <a:tr h="257175">
                <a:tc>
                  <a:txBody>
                    <a:bodyPr/>
                    <a:lstStyle/>
                    <a:p>
                      <a:pPr marL="0" lvl="0" indent="0" algn="l" rtl="0">
                        <a:lnSpc>
                          <a:spcPct val="115000"/>
                        </a:lnSpc>
                        <a:spcBef>
                          <a:spcPts val="0"/>
                        </a:spcBef>
                        <a:spcAft>
                          <a:spcPts val="0"/>
                        </a:spcAft>
                        <a:buNone/>
                      </a:pPr>
                      <a:r>
                        <a:rPr lang="en-CA" sz="1000" b="1"/>
                        <a:t>Reviewed my departmental results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78.30%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57175">
                <a:tc>
                  <a:txBody>
                    <a:bodyPr/>
                    <a:lstStyle/>
                    <a:p>
                      <a:pPr marL="0" lvl="0" indent="0" algn="l" rtl="0">
                        <a:lnSpc>
                          <a:spcPct val="115000"/>
                        </a:lnSpc>
                        <a:spcBef>
                          <a:spcPts val="0"/>
                        </a:spcBef>
                        <a:spcAft>
                          <a:spcPts val="0"/>
                        </a:spcAft>
                        <a:buNone/>
                      </a:pPr>
                      <a:r>
                        <a:rPr lang="en-CA" sz="1000" b="1"/>
                        <a:t>Analyzed comments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69.60%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57175">
                <a:tc>
                  <a:txBody>
                    <a:bodyPr/>
                    <a:lstStyle/>
                    <a:p>
                      <a:pPr marL="0" lvl="0" indent="0" algn="l" rtl="0">
                        <a:lnSpc>
                          <a:spcPct val="115000"/>
                        </a:lnSpc>
                        <a:spcBef>
                          <a:spcPts val="0"/>
                        </a:spcBef>
                        <a:spcAft>
                          <a:spcPts val="0"/>
                        </a:spcAft>
                        <a:buNone/>
                      </a:pPr>
                      <a:r>
                        <a:rPr lang="en-CA" sz="1000" b="1"/>
                        <a:t>Briefed senior management</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52.20%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57175">
                <a:tc>
                  <a:txBody>
                    <a:bodyPr/>
                    <a:lstStyle/>
                    <a:p>
                      <a:pPr marL="0" lvl="0" indent="0" algn="l" rtl="0">
                        <a:lnSpc>
                          <a:spcPct val="115000"/>
                        </a:lnSpc>
                        <a:spcBef>
                          <a:spcPts val="0"/>
                        </a:spcBef>
                        <a:spcAft>
                          <a:spcPts val="0"/>
                        </a:spcAft>
                        <a:buNone/>
                      </a:pPr>
                      <a:r>
                        <a:rPr lang="en-CA" sz="1000" b="1"/>
                        <a:t>Shared insights with program areas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26.10%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666750">
                <a:tc>
                  <a:txBody>
                    <a:bodyPr/>
                    <a:lstStyle/>
                    <a:p>
                      <a:pPr marL="0" lvl="0" indent="0" algn="l" rtl="0">
                        <a:lnSpc>
                          <a:spcPct val="115000"/>
                        </a:lnSpc>
                        <a:spcBef>
                          <a:spcPts val="0"/>
                        </a:spcBef>
                        <a:spcAft>
                          <a:spcPts val="0"/>
                        </a:spcAft>
                        <a:buNone/>
                      </a:pPr>
                      <a:r>
                        <a:rPr lang="en-CA" sz="1000" b="1"/>
                        <a:t>Used data to take action or made changes based on GC Task Success Survey data</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21.70%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25717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13.00%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546" name="Google Shape;546;p70"/>
          <p:cNvSpPr txBox="1"/>
          <p:nvPr/>
        </p:nvSpPr>
        <p:spPr>
          <a:xfrm>
            <a:off x="2339800" y="3621550"/>
            <a:ext cx="6300900" cy="1051800"/>
          </a:xfrm>
          <a:prstGeom prst="rect">
            <a:avLst/>
          </a:prstGeom>
          <a:noFill/>
          <a:ln>
            <a:noFill/>
          </a:ln>
        </p:spPr>
        <p:txBody>
          <a:bodyPr spcFirstLastPara="1" wrap="square" lIns="91425" tIns="91425" rIns="91425" bIns="91425" anchor="t" anchorCtr="0">
            <a:spAutoFit/>
          </a:bodyPr>
          <a:lstStyle/>
          <a:p>
            <a:pPr marL="0" lvl="0" indent="0" algn="l" rtl="0">
              <a:spcBef>
                <a:spcPts val="1000"/>
              </a:spcBef>
              <a:spcAft>
                <a:spcPts val="0"/>
              </a:spcAft>
              <a:buNone/>
            </a:pPr>
            <a:r>
              <a:rPr lang="en-CA" sz="1200">
                <a:solidFill>
                  <a:schemeClr val="dk2"/>
                </a:solidFill>
              </a:rPr>
              <a:t>Other responses:</a:t>
            </a:r>
            <a:endParaRPr sz="1200">
              <a:solidFill>
                <a:schemeClr val="dk2"/>
              </a:solidFill>
            </a:endParaRPr>
          </a:p>
          <a:p>
            <a:pPr marL="457200" lvl="0" indent="-304800" algn="l" rtl="0">
              <a:spcBef>
                <a:spcPts val="1000"/>
              </a:spcBef>
              <a:spcAft>
                <a:spcPts val="0"/>
              </a:spcAft>
              <a:buClr>
                <a:schemeClr val="dk2"/>
              </a:buClr>
              <a:buSzPts val="1200"/>
              <a:buChar char="●"/>
            </a:pPr>
            <a:r>
              <a:rPr lang="en-CA" sz="1200">
                <a:solidFill>
                  <a:schemeClr val="dk2"/>
                </a:solidFill>
              </a:rPr>
              <a:t>1 - As far as I know, this is out of my scope of work.</a:t>
            </a:r>
            <a:endParaRPr sz="1200">
              <a:solidFill>
                <a:schemeClr val="dk2"/>
              </a:solidFill>
            </a:endParaRPr>
          </a:p>
          <a:p>
            <a:pPr marL="457200" lvl="0" indent="-304800" algn="l" rtl="0">
              <a:spcBef>
                <a:spcPts val="0"/>
              </a:spcBef>
              <a:spcAft>
                <a:spcPts val="0"/>
              </a:spcAft>
              <a:buClr>
                <a:schemeClr val="dk2"/>
              </a:buClr>
              <a:buSzPts val="1200"/>
              <a:buChar char="●"/>
            </a:pPr>
            <a:r>
              <a:rPr lang="en-CA" sz="1200">
                <a:solidFill>
                  <a:schemeClr val="dk2"/>
                </a:solidFill>
              </a:rPr>
              <a:t>1 - To update Most Requested options on our site and Canada.ca</a:t>
            </a:r>
            <a:endParaRPr sz="1200">
              <a:solidFill>
                <a:schemeClr val="dk2"/>
              </a:solidFill>
            </a:endParaRPr>
          </a:p>
          <a:p>
            <a:pPr marL="457200" lvl="0" indent="-304800" algn="l" rtl="0">
              <a:spcBef>
                <a:spcPts val="0"/>
              </a:spcBef>
              <a:spcAft>
                <a:spcPts val="0"/>
              </a:spcAft>
              <a:buClr>
                <a:schemeClr val="dk2"/>
              </a:buClr>
              <a:buSzPts val="1200"/>
              <a:buChar char="●"/>
            </a:pPr>
            <a:r>
              <a:rPr lang="en-CA" sz="1200">
                <a:solidFill>
                  <a:schemeClr val="dk2"/>
                </a:solidFill>
              </a:rPr>
              <a:t>1 - Understood the user experience and prioritized better across the system.</a:t>
            </a:r>
            <a:endParaRPr sz="1200">
              <a:solidFill>
                <a:schemeClr val="dk2"/>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71"/>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71"/>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Overall</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53" name="Google Shape;553;p71"/>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Product satisfaction</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554" name="Google Shape;554;p71"/>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43</a:t>
            </a:fld>
            <a:endParaRPr/>
          </a:p>
        </p:txBody>
      </p:sp>
      <p:graphicFrame>
        <p:nvGraphicFramePr>
          <p:cNvPr id="556" name="Google Shape;556;p71"/>
          <p:cNvGraphicFramePr/>
          <p:nvPr/>
        </p:nvGraphicFramePr>
        <p:xfrm>
          <a:off x="2591475" y="270625"/>
          <a:ext cx="3519200" cy="1675550"/>
        </p:xfrm>
        <a:graphic>
          <a:graphicData uri="http://schemas.openxmlformats.org/drawingml/2006/table">
            <a:tbl>
              <a:tblPr>
                <a:noFill/>
                <a:tableStyleId>{522959B4-F25F-4975-9372-6C81557CBCB3}</a:tableStyleId>
              </a:tblPr>
              <a:tblGrid>
                <a:gridCol w="1731825">
                  <a:extLst>
                    <a:ext uri="{9D8B030D-6E8A-4147-A177-3AD203B41FA5}">
                      <a16:colId xmlns:a16="http://schemas.microsoft.com/office/drawing/2014/main" val="20000"/>
                    </a:ext>
                  </a:extLst>
                </a:gridCol>
                <a:gridCol w="1054200">
                  <a:extLst>
                    <a:ext uri="{9D8B030D-6E8A-4147-A177-3AD203B41FA5}">
                      <a16:colId xmlns:a16="http://schemas.microsoft.com/office/drawing/2014/main" val="20001"/>
                    </a:ext>
                  </a:extLst>
                </a:gridCol>
                <a:gridCol w="733175">
                  <a:extLst>
                    <a:ext uri="{9D8B030D-6E8A-4147-A177-3AD203B41FA5}">
                      <a16:colId xmlns:a16="http://schemas.microsoft.com/office/drawing/2014/main" val="20002"/>
                    </a:ext>
                  </a:extLst>
                </a:gridCol>
              </a:tblGrid>
              <a:tr h="270250">
                <a:tc>
                  <a:txBody>
                    <a:bodyPr/>
                    <a:lstStyle/>
                    <a:p>
                      <a:pPr marL="0" lvl="0" indent="0" algn="l" rtl="0">
                        <a:lnSpc>
                          <a:spcPct val="115000"/>
                        </a:lnSpc>
                        <a:spcBef>
                          <a:spcPts val="0"/>
                        </a:spcBef>
                        <a:spcAft>
                          <a:spcPts val="0"/>
                        </a:spcAft>
                        <a:buNone/>
                      </a:pPr>
                      <a:r>
                        <a:rPr lang="en-CA" sz="1100" b="1"/>
                        <a:t>Satisfied</a:t>
                      </a:r>
                      <a:endParaRPr sz="1100" b="1"/>
                    </a:p>
                  </a:txBody>
                  <a:tcPr marL="28575" marR="28575" marT="19050" marB="19050" anchor="b"/>
                </a:tc>
                <a:tc>
                  <a:txBody>
                    <a:bodyPr/>
                    <a:lstStyle/>
                    <a:p>
                      <a:pPr marL="0" lvl="0" indent="0" algn="r" rtl="0">
                        <a:lnSpc>
                          <a:spcPct val="115000"/>
                        </a:lnSpc>
                        <a:spcBef>
                          <a:spcPts val="0"/>
                        </a:spcBef>
                        <a:spcAft>
                          <a:spcPts val="0"/>
                        </a:spcAft>
                        <a:buNone/>
                      </a:pPr>
                      <a:r>
                        <a:rPr lang="en-CA" sz="1100"/>
                        <a:t>43.50%</a:t>
                      </a:r>
                      <a:endParaRPr sz="1100"/>
                    </a:p>
                  </a:txBody>
                  <a:tcPr marL="28575" marR="28575" marT="19050" marB="19050" anchor="b"/>
                </a:tc>
                <a:tc>
                  <a:txBody>
                    <a:bodyPr/>
                    <a:lstStyle/>
                    <a:p>
                      <a:pPr marL="0" lvl="0" indent="0" algn="r" rtl="0">
                        <a:lnSpc>
                          <a:spcPct val="115000"/>
                        </a:lnSpc>
                        <a:spcBef>
                          <a:spcPts val="0"/>
                        </a:spcBef>
                        <a:spcAft>
                          <a:spcPts val="0"/>
                        </a:spcAft>
                        <a:buNone/>
                      </a:pPr>
                      <a:r>
                        <a:rPr lang="en-CA" sz="1100"/>
                        <a:t>10</a:t>
                      </a:r>
                      <a:endParaRPr sz="1100"/>
                    </a:p>
                  </a:txBody>
                  <a:tcPr marL="28575" marR="28575" marT="19050" marB="19050" anchor="b"/>
                </a:tc>
                <a:extLst>
                  <a:ext uri="{0D108BD9-81ED-4DB2-BD59-A6C34878D82A}">
                    <a16:rowId xmlns:a16="http://schemas.microsoft.com/office/drawing/2014/main" val="10000"/>
                  </a:ext>
                </a:extLst>
              </a:tr>
              <a:tr h="270250">
                <a:tc>
                  <a:txBody>
                    <a:bodyPr/>
                    <a:lstStyle/>
                    <a:p>
                      <a:pPr marL="0" lvl="0" indent="0" algn="l" rtl="0">
                        <a:lnSpc>
                          <a:spcPct val="115000"/>
                        </a:lnSpc>
                        <a:spcBef>
                          <a:spcPts val="0"/>
                        </a:spcBef>
                        <a:spcAft>
                          <a:spcPts val="0"/>
                        </a:spcAft>
                        <a:buNone/>
                      </a:pPr>
                      <a:r>
                        <a:rPr lang="en-CA" sz="1100" b="1"/>
                        <a:t>Very Satisfied</a:t>
                      </a:r>
                      <a:endParaRPr sz="1100" b="1"/>
                    </a:p>
                  </a:txBody>
                  <a:tcPr marL="28575" marR="28575" marT="19050" marB="19050" anchor="b"/>
                </a:tc>
                <a:tc>
                  <a:txBody>
                    <a:bodyPr/>
                    <a:lstStyle/>
                    <a:p>
                      <a:pPr marL="0" lvl="0" indent="0" algn="r" rtl="0">
                        <a:lnSpc>
                          <a:spcPct val="115000"/>
                        </a:lnSpc>
                        <a:spcBef>
                          <a:spcPts val="0"/>
                        </a:spcBef>
                        <a:spcAft>
                          <a:spcPts val="0"/>
                        </a:spcAft>
                        <a:buNone/>
                      </a:pPr>
                      <a:r>
                        <a:rPr lang="en-CA" sz="1100"/>
                        <a:t>21.70%</a:t>
                      </a:r>
                      <a:endParaRPr sz="1100"/>
                    </a:p>
                  </a:txBody>
                  <a:tcPr marL="28575" marR="28575" marT="19050" marB="19050" anchor="b"/>
                </a:tc>
                <a:tc>
                  <a:txBody>
                    <a:bodyPr/>
                    <a:lstStyle/>
                    <a:p>
                      <a:pPr marL="0" lvl="0" indent="0" algn="r" rtl="0">
                        <a:lnSpc>
                          <a:spcPct val="115000"/>
                        </a:lnSpc>
                        <a:spcBef>
                          <a:spcPts val="0"/>
                        </a:spcBef>
                        <a:spcAft>
                          <a:spcPts val="0"/>
                        </a:spcAft>
                        <a:buNone/>
                      </a:pPr>
                      <a:r>
                        <a:rPr lang="en-CA" sz="1100"/>
                        <a:t>5</a:t>
                      </a:r>
                      <a:endParaRPr sz="1100"/>
                    </a:p>
                  </a:txBody>
                  <a:tcPr marL="28575" marR="28575" marT="19050" marB="19050" anchor="b"/>
                </a:tc>
                <a:extLst>
                  <a:ext uri="{0D108BD9-81ED-4DB2-BD59-A6C34878D82A}">
                    <a16:rowId xmlns:a16="http://schemas.microsoft.com/office/drawing/2014/main" val="10001"/>
                  </a:ext>
                </a:extLst>
              </a:tr>
              <a:tr h="270250">
                <a:tc>
                  <a:txBody>
                    <a:bodyPr/>
                    <a:lstStyle/>
                    <a:p>
                      <a:pPr marL="0" lvl="0" indent="0" algn="l" rtl="0">
                        <a:lnSpc>
                          <a:spcPct val="115000"/>
                        </a:lnSpc>
                        <a:spcBef>
                          <a:spcPts val="0"/>
                        </a:spcBef>
                        <a:spcAft>
                          <a:spcPts val="0"/>
                        </a:spcAft>
                        <a:buNone/>
                      </a:pPr>
                      <a:r>
                        <a:rPr lang="en-CA" sz="1100" b="1"/>
                        <a:t>Neutral</a:t>
                      </a:r>
                      <a:endParaRPr sz="1100" b="1"/>
                    </a:p>
                  </a:txBody>
                  <a:tcPr marL="28575" marR="28575" marT="19050" marB="19050" anchor="b"/>
                </a:tc>
                <a:tc>
                  <a:txBody>
                    <a:bodyPr/>
                    <a:lstStyle/>
                    <a:p>
                      <a:pPr marL="0" lvl="0" indent="0" algn="r" rtl="0">
                        <a:lnSpc>
                          <a:spcPct val="115000"/>
                        </a:lnSpc>
                        <a:spcBef>
                          <a:spcPts val="0"/>
                        </a:spcBef>
                        <a:spcAft>
                          <a:spcPts val="0"/>
                        </a:spcAft>
                        <a:buNone/>
                      </a:pPr>
                      <a:r>
                        <a:rPr lang="en-CA" sz="1100"/>
                        <a:t>30.40%</a:t>
                      </a:r>
                      <a:endParaRPr sz="1100"/>
                    </a:p>
                  </a:txBody>
                  <a:tcPr marL="28575" marR="28575" marT="19050" marB="19050" anchor="b"/>
                </a:tc>
                <a:tc>
                  <a:txBody>
                    <a:bodyPr/>
                    <a:lstStyle/>
                    <a:p>
                      <a:pPr marL="0" lvl="0" indent="0" algn="r" rtl="0">
                        <a:lnSpc>
                          <a:spcPct val="115000"/>
                        </a:lnSpc>
                        <a:spcBef>
                          <a:spcPts val="0"/>
                        </a:spcBef>
                        <a:spcAft>
                          <a:spcPts val="0"/>
                        </a:spcAft>
                        <a:buNone/>
                      </a:pPr>
                      <a:r>
                        <a:rPr lang="en-CA" sz="1100"/>
                        <a:t>7</a:t>
                      </a:r>
                      <a:endParaRPr sz="1100"/>
                    </a:p>
                  </a:txBody>
                  <a:tcPr marL="28575" marR="28575" marT="19050" marB="19050" anchor="b"/>
                </a:tc>
                <a:extLst>
                  <a:ext uri="{0D108BD9-81ED-4DB2-BD59-A6C34878D82A}">
                    <a16:rowId xmlns:a16="http://schemas.microsoft.com/office/drawing/2014/main" val="10002"/>
                  </a:ext>
                </a:extLst>
              </a:tr>
              <a:tr h="270250">
                <a:tc>
                  <a:txBody>
                    <a:bodyPr/>
                    <a:lstStyle/>
                    <a:p>
                      <a:pPr marL="0" lvl="0" indent="0" algn="l" rtl="0">
                        <a:lnSpc>
                          <a:spcPct val="115000"/>
                        </a:lnSpc>
                        <a:spcBef>
                          <a:spcPts val="0"/>
                        </a:spcBef>
                        <a:spcAft>
                          <a:spcPts val="0"/>
                        </a:spcAft>
                        <a:buNone/>
                      </a:pPr>
                      <a:r>
                        <a:rPr lang="en-CA" sz="1100" b="1"/>
                        <a:t>Dissatisfied</a:t>
                      </a:r>
                      <a:endParaRPr sz="1100" b="1"/>
                    </a:p>
                  </a:txBody>
                  <a:tcPr marL="28575" marR="28575" marT="19050" marB="19050" anchor="b"/>
                </a:tc>
                <a:tc>
                  <a:txBody>
                    <a:bodyPr/>
                    <a:lstStyle/>
                    <a:p>
                      <a:pPr marL="0" lvl="0" indent="0" algn="r" rtl="0">
                        <a:lnSpc>
                          <a:spcPct val="115000"/>
                        </a:lnSpc>
                        <a:spcBef>
                          <a:spcPts val="0"/>
                        </a:spcBef>
                        <a:spcAft>
                          <a:spcPts val="0"/>
                        </a:spcAft>
                        <a:buNone/>
                      </a:pPr>
                      <a:r>
                        <a:rPr lang="en-CA" sz="1100"/>
                        <a:t>0%</a:t>
                      </a:r>
                      <a:endParaRPr sz="1100"/>
                    </a:p>
                  </a:txBody>
                  <a:tcPr marL="28575" marR="28575" marT="19050" marB="19050" anchor="b"/>
                </a:tc>
                <a:tc>
                  <a:txBody>
                    <a:bodyPr/>
                    <a:lstStyle/>
                    <a:p>
                      <a:pPr marL="0" lvl="0" indent="0" algn="r" rtl="0">
                        <a:lnSpc>
                          <a:spcPct val="115000"/>
                        </a:lnSpc>
                        <a:spcBef>
                          <a:spcPts val="0"/>
                        </a:spcBef>
                        <a:spcAft>
                          <a:spcPts val="0"/>
                        </a:spcAft>
                        <a:buNone/>
                      </a:pPr>
                      <a:r>
                        <a:rPr lang="en-CA" sz="1100"/>
                        <a:t>0</a:t>
                      </a:r>
                      <a:endParaRPr sz="1100"/>
                    </a:p>
                  </a:txBody>
                  <a:tcPr marL="28575" marR="28575" marT="19050" marB="19050" anchor="b"/>
                </a:tc>
                <a:extLst>
                  <a:ext uri="{0D108BD9-81ED-4DB2-BD59-A6C34878D82A}">
                    <a16:rowId xmlns:a16="http://schemas.microsoft.com/office/drawing/2014/main" val="10003"/>
                  </a:ext>
                </a:extLst>
              </a:tr>
              <a:tr h="270250">
                <a:tc>
                  <a:txBody>
                    <a:bodyPr/>
                    <a:lstStyle/>
                    <a:p>
                      <a:pPr marL="0" lvl="0" indent="0" algn="l" rtl="0">
                        <a:lnSpc>
                          <a:spcPct val="115000"/>
                        </a:lnSpc>
                        <a:spcBef>
                          <a:spcPts val="0"/>
                        </a:spcBef>
                        <a:spcAft>
                          <a:spcPts val="0"/>
                        </a:spcAft>
                        <a:buNone/>
                      </a:pPr>
                      <a:r>
                        <a:rPr lang="en-CA" sz="1100" b="1"/>
                        <a:t>Very Dissatisfied</a:t>
                      </a:r>
                      <a:endParaRPr sz="1100" b="1"/>
                    </a:p>
                  </a:txBody>
                  <a:tcPr marL="28575" marR="28575" marT="19050" marB="19050" anchor="b"/>
                </a:tc>
                <a:tc>
                  <a:txBody>
                    <a:bodyPr/>
                    <a:lstStyle/>
                    <a:p>
                      <a:pPr marL="0" lvl="0" indent="0" algn="r" rtl="0">
                        <a:lnSpc>
                          <a:spcPct val="115000"/>
                        </a:lnSpc>
                        <a:spcBef>
                          <a:spcPts val="0"/>
                        </a:spcBef>
                        <a:spcAft>
                          <a:spcPts val="0"/>
                        </a:spcAft>
                        <a:buNone/>
                      </a:pPr>
                      <a:r>
                        <a:rPr lang="en-CA" sz="1100"/>
                        <a:t>4.30%</a:t>
                      </a:r>
                      <a:endParaRPr sz="1100"/>
                    </a:p>
                  </a:txBody>
                  <a:tcPr marL="28575" marR="28575" marT="19050" marB="19050" anchor="b"/>
                </a:tc>
                <a:tc>
                  <a:txBody>
                    <a:bodyPr/>
                    <a:lstStyle/>
                    <a:p>
                      <a:pPr marL="0" lvl="0" indent="0" algn="r" rtl="0">
                        <a:lnSpc>
                          <a:spcPct val="115000"/>
                        </a:lnSpc>
                        <a:spcBef>
                          <a:spcPts val="0"/>
                        </a:spcBef>
                        <a:spcAft>
                          <a:spcPts val="0"/>
                        </a:spcAft>
                        <a:buNone/>
                      </a:pPr>
                      <a:r>
                        <a:rPr lang="en-CA" sz="1100"/>
                        <a:t>1</a:t>
                      </a:r>
                      <a:endParaRPr sz="1100"/>
                    </a:p>
                  </a:txBody>
                  <a:tcPr marL="28575" marR="28575" marT="19050" marB="19050" anchor="b"/>
                </a:tc>
                <a:extLst>
                  <a:ext uri="{0D108BD9-81ED-4DB2-BD59-A6C34878D82A}">
                    <a16:rowId xmlns:a16="http://schemas.microsoft.com/office/drawing/2014/main" val="10004"/>
                  </a:ext>
                </a:extLst>
              </a:tr>
              <a:tr h="324300">
                <a:tc>
                  <a:txBody>
                    <a:bodyPr/>
                    <a:lstStyle/>
                    <a:p>
                      <a:pPr marL="0" lvl="0" indent="0" algn="l" rtl="0">
                        <a:spcBef>
                          <a:spcPts val="0"/>
                        </a:spcBef>
                        <a:spcAft>
                          <a:spcPts val="0"/>
                        </a:spcAft>
                        <a:buNone/>
                      </a:pPr>
                      <a:endParaRPr sz="1100"/>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100" b="1"/>
                        <a:t>Total</a:t>
                      </a:r>
                      <a:endParaRPr sz="1100" b="1"/>
                    </a:p>
                  </a:txBody>
                  <a:tcPr marL="28575" marR="28575" marT="19050" marB="19050" anchor="b">
                    <a:solidFill>
                      <a:srgbClr val="FFFFFF"/>
                    </a:solidFill>
                  </a:tcPr>
                </a:tc>
                <a:tc>
                  <a:txBody>
                    <a:bodyPr/>
                    <a:lstStyle/>
                    <a:p>
                      <a:pPr marL="0" lvl="0" indent="0" algn="r" rtl="0">
                        <a:lnSpc>
                          <a:spcPct val="115000"/>
                        </a:lnSpc>
                        <a:spcBef>
                          <a:spcPts val="0"/>
                        </a:spcBef>
                        <a:spcAft>
                          <a:spcPts val="0"/>
                        </a:spcAft>
                        <a:buNone/>
                      </a:pPr>
                      <a:r>
                        <a:rPr lang="en-CA" sz="1100"/>
                        <a:t>23</a:t>
                      </a:r>
                      <a:endParaRPr sz="1100"/>
                    </a:p>
                  </a:txBody>
                  <a:tcPr marL="28575" marR="28575" marT="19050" marB="19050" anchor="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72"/>
          <p:cNvSpPr/>
          <p:nvPr/>
        </p:nvSpPr>
        <p:spPr>
          <a:xfrm>
            <a:off x="-43100" y="-12575"/>
            <a:ext cx="2230500" cy="5156100"/>
          </a:xfrm>
          <a:prstGeom prst="rect">
            <a:avLst/>
          </a:prstGeom>
          <a:solidFill>
            <a:srgbClr val="2626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2"/>
          <p:cNvSpPr txBox="1"/>
          <p:nvPr/>
        </p:nvSpPr>
        <p:spPr>
          <a:xfrm>
            <a:off x="83100" y="445025"/>
            <a:ext cx="3071700" cy="1432200"/>
          </a:xfrm>
          <a:prstGeom prst="rect">
            <a:avLst/>
          </a:prstGeom>
          <a:noFill/>
          <a:ln>
            <a:noFill/>
          </a:ln>
        </p:spPr>
        <p:txBody>
          <a:bodyPr spcFirstLastPara="1" wrap="square" lIns="91425" tIns="91425" rIns="91425" bIns="91425"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CA" sz="3400" b="1">
                <a:solidFill>
                  <a:schemeClr val="lt1"/>
                </a:solidFill>
                <a:latin typeface="Lato"/>
                <a:ea typeface="Lato"/>
                <a:cs typeface="Lato"/>
                <a:sym typeface="Lato"/>
              </a:rPr>
              <a:t>Overall</a:t>
            </a:r>
            <a:endParaRPr sz="3400" b="1" i="0" u="none" strike="noStrike" cap="none">
              <a:solidFill>
                <a:schemeClr val="lt1"/>
              </a:solidFill>
              <a:latin typeface="Lato"/>
              <a:ea typeface="Lato"/>
              <a:cs typeface="Lato"/>
              <a:sym typeface="Lato"/>
            </a:endParaRPr>
          </a:p>
          <a:p>
            <a:pPr marL="0" marR="0" lvl="0" indent="0" algn="l" rtl="0">
              <a:lnSpc>
                <a:spcPct val="100000"/>
              </a:lnSpc>
              <a:spcBef>
                <a:spcPts val="0"/>
              </a:spcBef>
              <a:spcAft>
                <a:spcPts val="0"/>
              </a:spcAft>
              <a:buClr>
                <a:srgbClr val="000000"/>
              </a:buClr>
              <a:buSzPts val="3400"/>
              <a:buFont typeface="Arial"/>
              <a:buNone/>
            </a:pPr>
            <a:endParaRPr sz="3400" b="1" i="0" u="none" strike="noStrike" cap="none">
              <a:solidFill>
                <a:srgbClr val="FFFFFF"/>
              </a:solidFill>
              <a:latin typeface="Lato"/>
              <a:ea typeface="Lato"/>
              <a:cs typeface="Lato"/>
              <a:sym typeface="Lato"/>
            </a:endParaRPr>
          </a:p>
        </p:txBody>
      </p:sp>
      <p:sp>
        <p:nvSpPr>
          <p:cNvPr id="563" name="Google Shape;563;p72"/>
          <p:cNvSpPr txBox="1"/>
          <p:nvPr/>
        </p:nvSpPr>
        <p:spPr>
          <a:xfrm>
            <a:off x="83100" y="1675975"/>
            <a:ext cx="1909500" cy="2745600"/>
          </a:xfrm>
          <a:prstGeom prst="rect">
            <a:avLst/>
          </a:prstGeom>
          <a:noFill/>
          <a:ln>
            <a:noFill/>
          </a:ln>
        </p:spPr>
        <p:txBody>
          <a:bodyPr spcFirstLastPara="1" wrap="square" lIns="91425" tIns="91425" rIns="91425" bIns="91425" anchor="t" anchorCtr="0">
            <a:normAutofit/>
          </a:bodyPr>
          <a:lstStyle/>
          <a:p>
            <a:pPr marL="0" marR="0" lvl="0" indent="0" algn="l" rtl="0">
              <a:lnSpc>
                <a:spcPct val="150000"/>
              </a:lnSpc>
              <a:spcBef>
                <a:spcPts val="0"/>
              </a:spcBef>
              <a:spcAft>
                <a:spcPts val="0"/>
              </a:spcAft>
              <a:buClr>
                <a:srgbClr val="000000"/>
              </a:buClr>
              <a:buSzPts val="2990"/>
              <a:buFont typeface="Arial"/>
              <a:buNone/>
            </a:pPr>
            <a:r>
              <a:rPr lang="en-CA" sz="1829">
                <a:solidFill>
                  <a:schemeClr val="lt1"/>
                </a:solidFill>
                <a:latin typeface="Open Sans"/>
                <a:ea typeface="Open Sans"/>
                <a:cs typeface="Open Sans"/>
                <a:sym typeface="Open Sans"/>
              </a:rPr>
              <a:t>Additional comments</a:t>
            </a:r>
            <a:endParaRPr sz="1829" b="0" i="0" u="none" strike="noStrike" cap="none">
              <a:solidFill>
                <a:schemeClr val="lt1"/>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2990"/>
              <a:buFont typeface="Arial"/>
              <a:buNone/>
            </a:pPr>
            <a:endParaRPr sz="1829" b="0" i="0" u="none" strike="noStrike" cap="none">
              <a:solidFill>
                <a:schemeClr val="lt1"/>
              </a:solidFill>
              <a:latin typeface="Open Sans"/>
              <a:ea typeface="Open Sans"/>
              <a:cs typeface="Open Sans"/>
              <a:sym typeface="Open Sans"/>
            </a:endParaRPr>
          </a:p>
        </p:txBody>
      </p:sp>
      <p:sp>
        <p:nvSpPr>
          <p:cNvPr id="564" name="Google Shape;564;p72"/>
          <p:cNvSpPr/>
          <p:nvPr/>
        </p:nvSpPr>
        <p:spPr>
          <a:xfrm>
            <a:off x="191576" y="1118672"/>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SzPts val="1000"/>
              <a:buNone/>
            </a:pPr>
            <a:fld id="{00000000-1234-1234-1234-123412341234}" type="slidenum">
              <a:rPr lang="en-CA"/>
              <a:t>44</a:t>
            </a:fld>
            <a:endParaRPr/>
          </a:p>
        </p:txBody>
      </p:sp>
      <p:graphicFrame>
        <p:nvGraphicFramePr>
          <p:cNvPr id="566" name="Google Shape;566;p72"/>
          <p:cNvGraphicFramePr/>
          <p:nvPr/>
        </p:nvGraphicFramePr>
        <p:xfrm>
          <a:off x="2320150" y="152400"/>
          <a:ext cx="6652725" cy="4444368"/>
        </p:xfrm>
        <a:graphic>
          <a:graphicData uri="http://schemas.openxmlformats.org/drawingml/2006/table">
            <a:tbl>
              <a:tblPr>
                <a:noFill/>
                <a:tableStyleId>{522959B4-F25F-4975-9372-6C81557CBCB3}</a:tableStyleId>
              </a:tblPr>
              <a:tblGrid>
                <a:gridCol w="6652725">
                  <a:extLst>
                    <a:ext uri="{9D8B030D-6E8A-4147-A177-3AD203B41FA5}">
                      <a16:colId xmlns:a16="http://schemas.microsoft.com/office/drawing/2014/main" val="20000"/>
                    </a:ext>
                  </a:extLst>
                </a:gridCol>
              </a:tblGrid>
              <a:tr h="200025">
                <a:tc>
                  <a:txBody>
                    <a:bodyPr/>
                    <a:lstStyle/>
                    <a:p>
                      <a:pPr marL="0" lvl="0" indent="0" algn="l" rtl="0">
                        <a:lnSpc>
                          <a:spcPct val="115000"/>
                        </a:lnSpc>
                        <a:spcBef>
                          <a:spcPts val="0"/>
                        </a:spcBef>
                        <a:spcAft>
                          <a:spcPts val="0"/>
                        </a:spcAft>
                        <a:buNone/>
                      </a:pPr>
                      <a:r>
                        <a:rPr lang="en-CA" sz="1000" b="1"/>
                        <a:t>Still need more responses</a:t>
                      </a:r>
                      <a:r>
                        <a:rPr lang="en-CA" sz="1000"/>
                        <a:t> to have more valid data.</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CA" sz="1000" b="1"/>
                        <a:t>Thanks for taking time to ask your colleagues and peers about this work. </a:t>
                      </a:r>
                      <a:r>
                        <a:rPr lang="en-CA" sz="1000"/>
                        <a:t>I think there should be a TSS maturity model and departments can self-evaluate to help them improve over time. This feels like a long term effort… and I truly appreciate how much work PP and DTO into it collaboratively.</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CA" sz="1000"/>
                        <a:t>Comments/text - </a:t>
                      </a:r>
                      <a:r>
                        <a:rPr lang="en-CA" sz="1000" b="1"/>
                        <a:t>how to use for reporting and for improving sites.</a:t>
                      </a:r>
                      <a:endParaRPr sz="1000" b="1"/>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CA" sz="1000"/>
                        <a:t>It is great set of resources to focus our efforts, I need to do a better job of giving these results the limelight so that work can be prioritized around making our tasks easier to accomplish online</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CA" sz="1000"/>
                        <a:t>This is the first I hear of it.</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CA" sz="1000"/>
                        <a:t>Service is great, but I still wonder how useful it can be to identify actual issues with the website, other than monitoring performance over time before / after website revamps. </a:t>
                      </a:r>
                      <a:r>
                        <a:rPr lang="en-CA" sz="1000" b="1"/>
                        <a:t>Still not sure that the comments are much useful considering how low the custom responses can be for certain task</a:t>
                      </a:r>
                      <a:r>
                        <a:rPr lang="en-CA" sz="1000"/>
                        <a:t>s after breaking them down by positive/negative in comparison to the overall volume.</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CA" sz="1000" b="1"/>
                        <a:t>We are actively using this insight to help improve our content strategy and information architecture. From the short duration I've been using it, happy to see the process evolve/improve.</a:t>
                      </a:r>
                      <a:endParaRPr sz="1000" b="1"/>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CA" sz="1000"/>
                        <a:t>I chose neutral because I'm still trying to get my head around it.</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7"/>
                  </a:ext>
                </a:extLst>
              </a:tr>
              <a:tr h="200025">
                <a:tc>
                  <a:txBody>
                    <a:bodyPr/>
                    <a:lstStyle/>
                    <a:p>
                      <a:pPr marL="0" lvl="0" indent="0" algn="l" rtl="0">
                        <a:lnSpc>
                          <a:spcPct val="115000"/>
                        </a:lnSpc>
                        <a:spcBef>
                          <a:spcPts val="0"/>
                        </a:spcBef>
                        <a:spcAft>
                          <a:spcPts val="0"/>
                        </a:spcAft>
                        <a:buNone/>
                      </a:pPr>
                      <a:r>
                        <a:rPr lang="en-CA" sz="1000"/>
                        <a:t>Figurer comment connecter les résultats de sondages aux pages non-AEM à partir desquels les sondages ont été entammés </a:t>
                      </a:r>
                      <a:r>
                        <a:rPr lang="en-CA" sz="1000" b="1"/>
                        <a:t>Figurer une façon d'analyser les commentaires ouverts d'une facon préprogrammée</a:t>
                      </a:r>
                      <a:r>
                        <a:rPr lang="en-CA" sz="1000"/>
                        <a:t> Figurer une façon de vendre/rendre utile les résultats de sondages pour la prise de décision / action concrète... car pour l'instant à part faire du monitoring overtime ca ne me semble pas très utile. Et on ne va pas prendre d'action pour 5-6 commentaires plus ou moins pertinent pour des tâches avec de moindre niveaux de réponses. </a:t>
                      </a:r>
                      <a:r>
                        <a:rPr lang="en-CA" sz="1000" b="1"/>
                        <a:t>Pour l'instant on reçois beaucoup de rétroaction ouverte mais on fait rien avec alors pourquoi demander?</a:t>
                      </a:r>
                      <a:endParaRPr sz="1000" b="1"/>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8"/>
                  </a:ext>
                </a:extLst>
              </a:tr>
              <a:tr h="200025">
                <a:tc>
                  <a:txBody>
                    <a:bodyPr/>
                    <a:lstStyle/>
                    <a:p>
                      <a:pPr marL="0" lvl="0" indent="0" algn="l" rtl="0">
                        <a:lnSpc>
                          <a:spcPct val="115000"/>
                        </a:lnSpc>
                        <a:spcBef>
                          <a:spcPts val="0"/>
                        </a:spcBef>
                        <a:spcAft>
                          <a:spcPts val="0"/>
                        </a:spcAft>
                        <a:buNone/>
                      </a:pPr>
                      <a:r>
                        <a:rPr lang="en-CA" sz="1000"/>
                        <a:t>Personally, I am only involved with the onboarding &amp; testing phases for our department secondary web sites &amp; apps. Based on my mandate, I do not regularly produce web analytics reports for a specific team. Therefore, some of the questions on this survey were rather out-of-scope for me.</a:t>
                      </a:r>
                      <a:endParaRPr sz="1000"/>
                    </a:p>
                  </a:txBody>
                  <a:tcPr marL="91425" marR="91425" marT="19050" marB="19050" anchor="b">
                    <a:lnR w="9525" cap="flat" cmpd="sng">
                      <a:solidFill>
                        <a:srgbClr val="000000"/>
                      </a:solidFill>
                      <a:prstDash val="solid"/>
                      <a:round/>
                      <a:headEnd type="none" w="sm" len="sm"/>
                      <a:tailEnd type="none" w="sm" len="sm"/>
                    </a:lnR>
                  </a:tcPr>
                </a:tc>
                <a:extLst>
                  <a:ext uri="{0D108BD9-81ED-4DB2-BD59-A6C34878D82A}">
                    <a16:rowId xmlns:a16="http://schemas.microsoft.com/office/drawing/2014/main" val="10009"/>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33"/>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33"/>
          <p:cNvSpPr txBox="1">
            <a:spLocks noGrp="1"/>
          </p:cNvSpPr>
          <p:nvPr>
            <p:ph type="title"/>
          </p:nvPr>
        </p:nvSpPr>
        <p:spPr>
          <a:xfrm>
            <a:off x="358425" y="44375"/>
            <a:ext cx="788496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ct val="93333"/>
              <a:buNone/>
            </a:pPr>
            <a:r>
              <a:rPr lang="en-CA" sz="3000" b="1" dirty="0">
                <a:solidFill>
                  <a:schemeClr val="lt1"/>
                </a:solidFill>
                <a:latin typeface="Lato"/>
                <a:ea typeface="Lato"/>
                <a:cs typeface="Lato"/>
                <a:sym typeface="Lato"/>
              </a:rPr>
              <a:t>Summary of responses - Task Success Survey</a:t>
            </a:r>
            <a:endParaRPr sz="3000" b="1" dirty="0">
              <a:solidFill>
                <a:schemeClr val="lt1"/>
              </a:solidFill>
              <a:latin typeface="Lato"/>
              <a:ea typeface="Lato"/>
              <a:cs typeface="Lato"/>
              <a:sym typeface="Lato"/>
            </a:endParaRPr>
          </a:p>
        </p:txBody>
      </p:sp>
      <p:sp>
        <p:nvSpPr>
          <p:cNvPr id="191" name="Google Shape;191;p33"/>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33"/>
          <p:cNvSpPr/>
          <p:nvPr/>
        </p:nvSpPr>
        <p:spPr>
          <a:xfrm>
            <a:off x="399200" y="1007225"/>
            <a:ext cx="8430000" cy="4086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15000"/>
              </a:lnSpc>
              <a:spcBef>
                <a:spcPts val="0"/>
              </a:spcBef>
              <a:spcAft>
                <a:spcPts val="0"/>
              </a:spcAft>
              <a:buClr>
                <a:schemeClr val="dk2"/>
              </a:buClr>
              <a:buSzPts val="1800"/>
              <a:buFont typeface="Arial"/>
              <a:buAutoNum type="arabicPeriod"/>
            </a:pPr>
            <a:r>
              <a:rPr lang="en-CA" sz="1800">
                <a:solidFill>
                  <a:schemeClr val="dk2"/>
                </a:solidFill>
              </a:rPr>
              <a:t>50</a:t>
            </a:r>
            <a:r>
              <a:rPr lang="en-CA" sz="1800" b="0" i="0" u="none" strike="noStrike" cap="none">
                <a:solidFill>
                  <a:schemeClr val="dk2"/>
                </a:solidFill>
                <a:latin typeface="Arial"/>
                <a:ea typeface="Arial"/>
                <a:cs typeface="Arial"/>
                <a:sym typeface="Arial"/>
              </a:rPr>
              <a:t> participants</a:t>
            </a:r>
            <a:r>
              <a:rPr lang="en-CA" sz="1800">
                <a:solidFill>
                  <a:schemeClr val="dk2"/>
                </a:solidFill>
              </a:rPr>
              <a:t>: 27</a:t>
            </a:r>
            <a:r>
              <a:rPr lang="en-CA" sz="1800" b="0" i="0" u="none" strike="noStrike" cap="none">
                <a:solidFill>
                  <a:schemeClr val="dk2"/>
                </a:solidFill>
                <a:latin typeface="Arial"/>
                <a:ea typeface="Arial"/>
                <a:cs typeface="Arial"/>
                <a:sym typeface="Arial"/>
              </a:rPr>
              <a:t> complete </a:t>
            </a:r>
            <a:r>
              <a:rPr lang="en-CA" sz="1800">
                <a:solidFill>
                  <a:schemeClr val="dk2"/>
                </a:solidFill>
              </a:rPr>
              <a:t>and 23 partial responses in June and July</a:t>
            </a:r>
            <a:endParaRPr sz="1800" b="0" i="0" u="none" strike="noStrike" cap="none">
              <a:solidFill>
                <a:schemeClr val="dk2"/>
              </a:solidFill>
              <a:latin typeface="Arial"/>
              <a:ea typeface="Arial"/>
              <a:cs typeface="Arial"/>
              <a:sym typeface="Arial"/>
            </a:endParaRPr>
          </a:p>
          <a:p>
            <a:pPr marL="457200" marR="0" lvl="0" indent="-342900" algn="l" rtl="0">
              <a:lnSpc>
                <a:spcPct val="100000"/>
              </a:lnSpc>
              <a:spcBef>
                <a:spcPts val="1000"/>
              </a:spcBef>
              <a:spcAft>
                <a:spcPts val="0"/>
              </a:spcAft>
              <a:buClr>
                <a:schemeClr val="dk2"/>
              </a:buClr>
              <a:buSzPts val="1800"/>
              <a:buFont typeface="Arial"/>
              <a:buAutoNum type="arabicPeriod"/>
            </a:pPr>
            <a:r>
              <a:rPr lang="en-CA" sz="1800">
                <a:solidFill>
                  <a:schemeClr val="dk2"/>
                </a:solidFill>
              </a:rPr>
              <a:t>Roles represented: 12 unique roles identified, most traditional web teams</a:t>
            </a: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0" marR="0" lvl="0" indent="0" algn="l" rtl="0">
              <a:lnSpc>
                <a:spcPct val="100000"/>
              </a:lnSpc>
              <a:spcBef>
                <a:spcPts val="1000"/>
              </a:spcBef>
              <a:spcAft>
                <a:spcPts val="0"/>
              </a:spcAft>
              <a:buNone/>
            </a:pPr>
            <a:endParaRPr sz="1800">
              <a:solidFill>
                <a:schemeClr val="dk2"/>
              </a:solidFill>
            </a:endParaRPr>
          </a:p>
          <a:p>
            <a:pPr marL="457200" lvl="0" indent="-342900" algn="l" rtl="0">
              <a:lnSpc>
                <a:spcPct val="115000"/>
              </a:lnSpc>
              <a:spcBef>
                <a:spcPts val="0"/>
              </a:spcBef>
              <a:spcAft>
                <a:spcPts val="0"/>
              </a:spcAft>
              <a:buClr>
                <a:schemeClr val="dk2"/>
              </a:buClr>
              <a:buSzPts val="1800"/>
              <a:buAutoNum type="arabicPeriod"/>
            </a:pPr>
            <a:r>
              <a:rPr lang="en-CA" sz="1800">
                <a:solidFill>
                  <a:schemeClr val="dk2"/>
                </a:solidFill>
              </a:rPr>
              <a:t>Do you use a custom task list on your site?</a:t>
            </a:r>
            <a:endParaRPr sz="1800">
              <a:solidFill>
                <a:schemeClr val="dk2"/>
              </a:solidFill>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100"/>
              <a:buFont typeface="Arial"/>
              <a:buNone/>
            </a:pPr>
            <a:endParaRPr sz="1600" b="0" i="0" u="none" strike="noStrike" cap="none">
              <a:solidFill>
                <a:srgbClr val="44546A"/>
              </a:solidFill>
              <a:latin typeface="Open Sans"/>
              <a:ea typeface="Open Sans"/>
              <a:cs typeface="Open Sans"/>
              <a:sym typeface="Open Sans"/>
            </a:endParaRPr>
          </a:p>
        </p:txBody>
      </p:sp>
      <p:graphicFrame>
        <p:nvGraphicFramePr>
          <p:cNvPr id="193" name="Google Shape;193;p33"/>
          <p:cNvGraphicFramePr/>
          <p:nvPr/>
        </p:nvGraphicFramePr>
        <p:xfrm>
          <a:off x="5209700" y="1840250"/>
          <a:ext cx="3619500" cy="1463010"/>
        </p:xfrm>
        <a:graphic>
          <a:graphicData uri="http://schemas.openxmlformats.org/drawingml/2006/table">
            <a:tbl>
              <a:tblPr>
                <a:noFill/>
                <a:tableStyleId>{C4F3EC28-AC05-4550-B30C-D77344F9D9A9}</a:tableStyleId>
              </a:tblPr>
              <a:tblGrid>
                <a:gridCol w="36195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CA"/>
                        <a:t>Other 3% each (1 response)</a:t>
                      </a:r>
                      <a:endParaRPr/>
                    </a:p>
                    <a:p>
                      <a:pPr marL="914400" lvl="1" indent="-317500" algn="l" rtl="0">
                        <a:spcBef>
                          <a:spcPts val="0"/>
                        </a:spcBef>
                        <a:spcAft>
                          <a:spcPts val="0"/>
                        </a:spcAft>
                        <a:buSzPts val="1400"/>
                        <a:buChar char="○"/>
                      </a:pPr>
                      <a:r>
                        <a:rPr lang="en-CA"/>
                        <a:t>Advisor / developer / coder</a:t>
                      </a:r>
                      <a:endParaRPr/>
                    </a:p>
                    <a:p>
                      <a:pPr marL="914400" lvl="1" indent="-317500" algn="l" rtl="0">
                        <a:spcBef>
                          <a:spcPts val="0"/>
                        </a:spcBef>
                        <a:spcAft>
                          <a:spcPts val="0"/>
                        </a:spcAft>
                        <a:buSzPts val="1400"/>
                        <a:buChar char="○"/>
                      </a:pPr>
                      <a:r>
                        <a:rPr lang="en-CA"/>
                        <a:t>UX / analytics manager</a:t>
                      </a:r>
                      <a:endParaRPr/>
                    </a:p>
                    <a:p>
                      <a:pPr marL="914400" lvl="1" indent="-317500" algn="l" rtl="0">
                        <a:spcBef>
                          <a:spcPts val="0"/>
                        </a:spcBef>
                        <a:spcAft>
                          <a:spcPts val="0"/>
                        </a:spcAft>
                        <a:buSzPts val="1400"/>
                        <a:buChar char="○"/>
                      </a:pPr>
                      <a:r>
                        <a:rPr lang="en-CA"/>
                        <a:t>Outreach coordinator</a:t>
                      </a:r>
                      <a:endParaRPr/>
                    </a:p>
                    <a:p>
                      <a:pPr marL="914400" lvl="1" indent="-317500" algn="l" rtl="0">
                        <a:spcBef>
                          <a:spcPts val="0"/>
                        </a:spcBef>
                        <a:spcAft>
                          <a:spcPts val="0"/>
                        </a:spcAft>
                        <a:buSzPts val="1400"/>
                        <a:buChar char="○"/>
                      </a:pPr>
                      <a:r>
                        <a:rPr lang="en-CA"/>
                        <a:t>Senior web advisor</a:t>
                      </a:r>
                      <a:endParaRPr/>
                    </a:p>
                    <a:p>
                      <a:pPr marL="914400" lvl="1" indent="-317500" algn="l" rtl="0">
                        <a:spcBef>
                          <a:spcPts val="0"/>
                        </a:spcBef>
                        <a:spcAft>
                          <a:spcPts val="0"/>
                        </a:spcAft>
                        <a:buSzPts val="1400"/>
                        <a:buChar char="○"/>
                      </a:pPr>
                      <a:r>
                        <a:rPr lang="en-CA"/>
                        <a:t>Web analytics AA onboarding</a:t>
                      </a:r>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94" name="Google Shape;194;p33"/>
          <p:cNvGraphicFramePr/>
          <p:nvPr/>
        </p:nvGraphicFramePr>
        <p:xfrm>
          <a:off x="926300" y="1902625"/>
          <a:ext cx="3865975" cy="1600200"/>
        </p:xfrm>
        <a:graphic>
          <a:graphicData uri="http://schemas.openxmlformats.org/drawingml/2006/table">
            <a:tbl>
              <a:tblPr>
                <a:noFill/>
                <a:tableStyleId>{522959B4-F25F-4975-9372-6C81557CBCB3}</a:tableStyleId>
              </a:tblPr>
              <a:tblGrid>
                <a:gridCol w="2269200">
                  <a:extLst>
                    <a:ext uri="{9D8B030D-6E8A-4147-A177-3AD203B41FA5}">
                      <a16:colId xmlns:a16="http://schemas.microsoft.com/office/drawing/2014/main" val="20000"/>
                    </a:ext>
                  </a:extLst>
                </a:gridCol>
                <a:gridCol w="814200">
                  <a:extLst>
                    <a:ext uri="{9D8B030D-6E8A-4147-A177-3AD203B41FA5}">
                      <a16:colId xmlns:a16="http://schemas.microsoft.com/office/drawing/2014/main" val="20001"/>
                    </a:ext>
                  </a:extLst>
                </a:gridCol>
                <a:gridCol w="782575">
                  <a:extLst>
                    <a:ext uri="{9D8B030D-6E8A-4147-A177-3AD203B41FA5}">
                      <a16:colId xmlns:a16="http://schemas.microsoft.com/office/drawing/2014/main" val="20002"/>
                    </a:ext>
                  </a:extLst>
                </a:gridCol>
              </a:tblGrid>
              <a:tr h="200025">
                <a:tc>
                  <a:txBody>
                    <a:bodyPr/>
                    <a:lstStyle/>
                    <a:p>
                      <a:pPr marL="0" lvl="0" indent="0" algn="l" rtl="0">
                        <a:lnSpc>
                          <a:spcPct val="115000"/>
                        </a:lnSpc>
                        <a:spcBef>
                          <a:spcPts val="0"/>
                        </a:spcBef>
                        <a:spcAft>
                          <a:spcPts val="0"/>
                        </a:spcAft>
                        <a:buNone/>
                      </a:pPr>
                      <a:r>
                        <a:rPr lang="en-CA" sz="1000" b="1"/>
                        <a:t>Web analytics specialist</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CA" sz="1000" b="1"/>
                        <a:t>Web advisor / E-Comms advisor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CA" sz="1000" b="1"/>
                        <a:t>Web manager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200025">
                <a:tc>
                  <a:txBody>
                    <a:bodyPr/>
                    <a:lstStyle/>
                    <a:p>
                      <a:pPr marL="0" lvl="0" indent="0" algn="l" rtl="0">
                        <a:lnSpc>
                          <a:spcPct val="115000"/>
                        </a:lnSpc>
                        <a:spcBef>
                          <a:spcPts val="0"/>
                        </a:spcBef>
                        <a:spcAft>
                          <a:spcPts val="0"/>
                        </a:spcAft>
                        <a:buNone/>
                      </a:pPr>
                      <a:r>
                        <a:rPr lang="en-CA" sz="1000" b="1"/>
                        <a:t>Other - Please specify</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7</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r h="200025">
                <a:tc>
                  <a:txBody>
                    <a:bodyPr/>
                    <a:lstStyle/>
                    <a:p>
                      <a:pPr marL="0" lvl="0" indent="0" algn="l" rtl="0">
                        <a:lnSpc>
                          <a:spcPct val="115000"/>
                        </a:lnSpc>
                        <a:spcBef>
                          <a:spcPts val="0"/>
                        </a:spcBef>
                        <a:spcAft>
                          <a:spcPts val="0"/>
                        </a:spcAft>
                        <a:buNone/>
                      </a:pPr>
                      <a:r>
                        <a:rPr lang="en-CA" sz="1000" b="1"/>
                        <a:t>UX specialist</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4"/>
                  </a:ext>
                </a:extLst>
              </a:tr>
              <a:tr h="200025">
                <a:tc>
                  <a:txBody>
                    <a:bodyPr/>
                    <a:lstStyle/>
                    <a:p>
                      <a:pPr marL="0" lvl="0" indent="0" algn="l" rtl="0">
                        <a:lnSpc>
                          <a:spcPct val="115000"/>
                        </a:lnSpc>
                        <a:spcBef>
                          <a:spcPts val="0"/>
                        </a:spcBef>
                        <a:spcAft>
                          <a:spcPts val="0"/>
                        </a:spcAft>
                        <a:buNone/>
                      </a:pPr>
                      <a:r>
                        <a:rPr lang="en-CA" sz="1000" b="1"/>
                        <a:t>Coder / developer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5"/>
                  </a:ext>
                </a:extLst>
              </a:tr>
              <a:tr h="200025">
                <a:tc>
                  <a:txBody>
                    <a:bodyPr/>
                    <a:lstStyle/>
                    <a:p>
                      <a:pPr marL="0" lvl="0" indent="0" algn="l" rtl="0">
                        <a:lnSpc>
                          <a:spcPct val="115000"/>
                        </a:lnSpc>
                        <a:spcBef>
                          <a:spcPts val="0"/>
                        </a:spcBef>
                        <a:spcAft>
                          <a:spcPts val="0"/>
                        </a:spcAft>
                        <a:buNone/>
                      </a:pPr>
                      <a:r>
                        <a:rPr lang="en-CA" sz="1000" b="1"/>
                        <a:t>Content specialist</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6"/>
                  </a:ext>
                </a:extLst>
              </a:tr>
              <a:tr h="200025">
                <a:tc>
                  <a:txBody>
                    <a:bodyPr/>
                    <a:lstStyle/>
                    <a:p>
                      <a:pPr marL="0" lvl="0" indent="0" algn="l" rtl="0">
                        <a:lnSpc>
                          <a:spcPct val="115000"/>
                        </a:lnSpc>
                        <a:spcBef>
                          <a:spcPts val="0"/>
                        </a:spcBef>
                        <a:spcAft>
                          <a:spcPts val="0"/>
                        </a:spcAft>
                        <a:buNone/>
                      </a:pPr>
                      <a:r>
                        <a:rPr lang="en-CA" sz="1000" b="1"/>
                        <a:t>Researcher</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graphicFrame>
        <p:nvGraphicFramePr>
          <p:cNvPr id="195" name="Google Shape;195;p33"/>
          <p:cNvGraphicFramePr/>
          <p:nvPr/>
        </p:nvGraphicFramePr>
        <p:xfrm>
          <a:off x="926300" y="4162425"/>
          <a:ext cx="3865975" cy="600075"/>
        </p:xfrm>
        <a:graphic>
          <a:graphicData uri="http://schemas.openxmlformats.org/drawingml/2006/table">
            <a:tbl>
              <a:tblPr>
                <a:noFill/>
                <a:tableStyleId>{522959B4-F25F-4975-9372-6C81557CBCB3}</a:tableStyleId>
              </a:tblPr>
              <a:tblGrid>
                <a:gridCol w="2269200">
                  <a:extLst>
                    <a:ext uri="{9D8B030D-6E8A-4147-A177-3AD203B41FA5}">
                      <a16:colId xmlns:a16="http://schemas.microsoft.com/office/drawing/2014/main" val="20000"/>
                    </a:ext>
                  </a:extLst>
                </a:gridCol>
                <a:gridCol w="814200">
                  <a:extLst>
                    <a:ext uri="{9D8B030D-6E8A-4147-A177-3AD203B41FA5}">
                      <a16:colId xmlns:a16="http://schemas.microsoft.com/office/drawing/2014/main" val="20001"/>
                    </a:ext>
                  </a:extLst>
                </a:gridCol>
                <a:gridCol w="782575">
                  <a:extLst>
                    <a:ext uri="{9D8B030D-6E8A-4147-A177-3AD203B41FA5}">
                      <a16:colId xmlns:a16="http://schemas.microsoft.com/office/drawing/2014/main" val="20002"/>
                    </a:ext>
                  </a:extLst>
                </a:gridCol>
              </a:tblGrid>
              <a:tr h="200025">
                <a:tc>
                  <a:txBody>
                    <a:bodyPr/>
                    <a:lstStyle/>
                    <a:p>
                      <a:pPr marL="0" lvl="0" indent="0" algn="l" rtl="0">
                        <a:lnSpc>
                          <a:spcPct val="115000"/>
                        </a:lnSpc>
                        <a:spcBef>
                          <a:spcPts val="0"/>
                        </a:spcBef>
                        <a:spcAft>
                          <a:spcPts val="0"/>
                        </a:spcAft>
                        <a:buNone/>
                      </a:pPr>
                      <a:r>
                        <a:rPr lang="en-CA" sz="1000" b="1"/>
                        <a:t>Yes</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42%</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00025">
                <a:tc>
                  <a:txBody>
                    <a:bodyPr/>
                    <a:lstStyle/>
                    <a:p>
                      <a:pPr marL="0" lvl="0" indent="0" algn="l" rtl="0">
                        <a:lnSpc>
                          <a:spcPct val="115000"/>
                        </a:lnSpc>
                        <a:spcBef>
                          <a:spcPts val="0"/>
                        </a:spcBef>
                        <a:spcAft>
                          <a:spcPts val="0"/>
                        </a:spcAft>
                        <a:buNone/>
                      </a:pPr>
                      <a:r>
                        <a:rPr lang="en-CA" sz="1000" b="1"/>
                        <a:t>No</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37%</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200025">
                <a:tc>
                  <a:txBody>
                    <a:bodyPr/>
                    <a:lstStyle/>
                    <a:p>
                      <a:pPr marL="0" lvl="0" indent="0" algn="l" rtl="0">
                        <a:lnSpc>
                          <a:spcPct val="115000"/>
                        </a:lnSpc>
                        <a:spcBef>
                          <a:spcPts val="0"/>
                        </a:spcBef>
                        <a:spcAft>
                          <a:spcPts val="0"/>
                        </a:spcAft>
                        <a:buNone/>
                      </a:pPr>
                      <a:r>
                        <a:rPr lang="en-CA" sz="1000" b="1"/>
                        <a:t>I'm not sure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21%</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34"/>
          <p:cNvSpPr/>
          <p:nvPr/>
        </p:nvSpPr>
        <p:spPr>
          <a:xfrm>
            <a:off x="3118700" y="2241225"/>
            <a:ext cx="3570000" cy="546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CA" sz="3100">
                <a:solidFill>
                  <a:schemeClr val="dk2"/>
                </a:solidFill>
                <a:latin typeface="Lato"/>
                <a:ea typeface="Lato"/>
                <a:cs typeface="Lato"/>
                <a:sym typeface="Lato"/>
              </a:rPr>
              <a:t>Key findings</a:t>
            </a:r>
            <a:endParaRPr sz="2900" b="0" i="0" u="none" strike="noStrike" cap="none">
              <a:solidFill>
                <a:srgbClr val="44546A"/>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35"/>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5"/>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findability of resources</a:t>
            </a:r>
            <a:endParaRPr sz="2960" b="1">
              <a:solidFill>
                <a:schemeClr val="lt1"/>
              </a:solidFill>
              <a:latin typeface="Lato"/>
              <a:ea typeface="Lato"/>
              <a:cs typeface="Lato"/>
              <a:sym typeface="Lato"/>
            </a:endParaRPr>
          </a:p>
        </p:txBody>
      </p:sp>
      <p:sp>
        <p:nvSpPr>
          <p:cNvPr id="209" name="Google Shape;209;p35"/>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5"/>
          <p:cNvSpPr/>
          <p:nvPr/>
        </p:nvSpPr>
        <p:spPr>
          <a:xfrm>
            <a:off x="413500" y="1001975"/>
            <a:ext cx="8430000" cy="3633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Most (75%) of the respondents know where to find current guidance</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GC Web Priorities and working group meetings were important especially for product updates.</a:t>
            </a:r>
            <a:endParaRPr sz="1800">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While many respondents said start from an internal-only page to learn about the TSS, combined more people selected starting from a public-facing page. </a:t>
            </a: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lvl="0" indent="0" algn="l" rtl="0">
              <a:spcBef>
                <a:spcPts val="0"/>
              </a:spcBef>
              <a:spcAft>
                <a:spcPts val="0"/>
              </a:spcAft>
              <a:buNone/>
            </a:pPr>
            <a:r>
              <a:rPr lang="en-CA" sz="1800" b="1">
                <a:solidFill>
                  <a:schemeClr val="dk2"/>
                </a:solidFill>
              </a:rPr>
              <a:t>Takeaway: The TSS needs a stronger presence from the public website.</a:t>
            </a:r>
            <a:endParaRPr sz="1800" b="1">
              <a:solidFill>
                <a:schemeClr val="dk2"/>
              </a:solidFill>
            </a:endParaRPr>
          </a:p>
          <a:p>
            <a:pPr marL="0" marR="0" lvl="0" indent="0" algn="l" rtl="0">
              <a:lnSpc>
                <a:spcPct val="100000"/>
              </a:lnSpc>
              <a:spcBef>
                <a:spcPts val="0"/>
              </a:spcBef>
              <a:spcAft>
                <a:spcPts val="0"/>
              </a:spcAft>
              <a:buNone/>
            </a:pPr>
            <a:endParaRPr sz="1800">
              <a:solidFill>
                <a:schemeClr val="dk2"/>
              </a:solidFill>
            </a:endParaRPr>
          </a:p>
        </p:txBody>
      </p:sp>
      <p:graphicFrame>
        <p:nvGraphicFramePr>
          <p:cNvPr id="211" name="Google Shape;211;p35"/>
          <p:cNvGraphicFramePr/>
          <p:nvPr/>
        </p:nvGraphicFramePr>
        <p:xfrm>
          <a:off x="954575" y="3064600"/>
          <a:ext cx="6601800" cy="861639"/>
        </p:xfrm>
        <a:graphic>
          <a:graphicData uri="http://schemas.openxmlformats.org/drawingml/2006/table">
            <a:tbl>
              <a:tblPr>
                <a:noFill/>
                <a:tableStyleId>{522959B4-F25F-4975-9372-6C81557CBCB3}</a:tableStyleId>
              </a:tblPr>
              <a:tblGrid>
                <a:gridCol w="4875850">
                  <a:extLst>
                    <a:ext uri="{9D8B030D-6E8A-4147-A177-3AD203B41FA5}">
                      <a16:colId xmlns:a16="http://schemas.microsoft.com/office/drawing/2014/main" val="20000"/>
                    </a:ext>
                  </a:extLst>
                </a:gridCol>
                <a:gridCol w="862975">
                  <a:extLst>
                    <a:ext uri="{9D8B030D-6E8A-4147-A177-3AD203B41FA5}">
                      <a16:colId xmlns:a16="http://schemas.microsoft.com/office/drawing/2014/main" val="20001"/>
                    </a:ext>
                  </a:extLst>
                </a:gridCol>
                <a:gridCol w="862975">
                  <a:extLst>
                    <a:ext uri="{9D8B030D-6E8A-4147-A177-3AD203B41FA5}">
                      <a16:colId xmlns:a16="http://schemas.microsoft.com/office/drawing/2014/main" val="20002"/>
                    </a:ext>
                  </a:extLst>
                </a:gridCol>
              </a:tblGrid>
              <a:tr h="170425">
                <a:tc>
                  <a:txBody>
                    <a:bodyPr/>
                    <a:lstStyle/>
                    <a:p>
                      <a:pPr marL="0" lvl="0" indent="0" algn="l" rtl="0">
                        <a:lnSpc>
                          <a:spcPct val="115000"/>
                        </a:lnSpc>
                        <a:spcBef>
                          <a:spcPts val="0"/>
                        </a:spcBef>
                        <a:spcAft>
                          <a:spcPts val="0"/>
                        </a:spcAft>
                        <a:buNone/>
                      </a:pPr>
                      <a:r>
                        <a:rPr lang="en-CA" sz="1000" b="1"/>
                        <a:t>An internal Government of Canada network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53.80%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14</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0"/>
                  </a:ext>
                </a:extLst>
              </a:tr>
              <a:tr h="266325">
                <a:tc>
                  <a:txBody>
                    <a:bodyPr/>
                    <a:lstStyle/>
                    <a:p>
                      <a:pPr marL="0" lvl="0" indent="0" algn="l" rtl="0">
                        <a:lnSpc>
                          <a:spcPct val="115000"/>
                        </a:lnSpc>
                        <a:spcBef>
                          <a:spcPts val="0"/>
                        </a:spcBef>
                        <a:spcAft>
                          <a:spcPts val="0"/>
                        </a:spcAft>
                        <a:buNone/>
                      </a:pPr>
                      <a:r>
                        <a:rPr lang="en-CA" sz="1000" b="1"/>
                        <a:t>A content page in the Continuous improvement of web content guide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34.60%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9</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1"/>
                  </a:ext>
                </a:extLst>
              </a:tr>
              <a:tr h="170425">
                <a:tc>
                  <a:txBody>
                    <a:bodyPr/>
                    <a:lstStyle/>
                    <a:p>
                      <a:pPr marL="0" lvl="0" indent="0" algn="l" rtl="0">
                        <a:lnSpc>
                          <a:spcPct val="115000"/>
                        </a:lnSpc>
                        <a:spcBef>
                          <a:spcPts val="0"/>
                        </a:spcBef>
                        <a:spcAft>
                          <a:spcPts val="0"/>
                        </a:spcAft>
                        <a:buNone/>
                      </a:pPr>
                      <a:r>
                        <a:rPr lang="en-CA" sz="1000" b="1"/>
                        <a:t>Canada.ca analytics topic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30.80%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8</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2"/>
                  </a:ext>
                </a:extLst>
              </a:tr>
              <a:tr h="170425">
                <a:tc>
                  <a:txBody>
                    <a:bodyPr/>
                    <a:lstStyle/>
                    <a:p>
                      <a:pPr marL="0" lvl="0" indent="0" algn="l" rtl="0">
                        <a:lnSpc>
                          <a:spcPct val="115000"/>
                        </a:lnSpc>
                        <a:spcBef>
                          <a:spcPts val="0"/>
                        </a:spcBef>
                        <a:spcAft>
                          <a:spcPts val="0"/>
                        </a:spcAft>
                        <a:buNone/>
                      </a:pPr>
                      <a:r>
                        <a:rPr lang="en-CA" sz="1000" b="1"/>
                        <a:t>Canada.ca design system topic page</a:t>
                      </a:r>
                      <a:endParaRPr sz="1000" b="1"/>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23.10%</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CA" sz="1000"/>
                        <a:t>6</a:t>
                      </a:r>
                      <a:endParaRPr sz="1000"/>
                    </a:p>
                  </a:txBody>
                  <a:tcPr marL="28575" marR="28575" marT="19050" marB="19050" anchor="b">
                    <a:lnL w="9525" cap="flat" cmpd="sng">
                      <a:solidFill>
                        <a:srgbClr val="D9D9D9"/>
                      </a:solidFill>
                      <a:prstDash val="solid"/>
                      <a:round/>
                      <a:headEnd type="none" w="sm" len="sm"/>
                      <a:tailEnd type="none" w="sm" len="sm"/>
                    </a:lnL>
                    <a:lnR w="9525" cap="flat" cmpd="sng">
                      <a:solidFill>
                        <a:srgbClr val="D9D9D9"/>
                      </a:solidFill>
                      <a:prstDash val="solid"/>
                      <a:round/>
                      <a:headEnd type="none" w="sm" len="sm"/>
                      <a:tailEnd type="none" w="sm" len="sm"/>
                    </a:lnR>
                    <a:lnT w="9525" cap="flat" cmpd="sng">
                      <a:solidFill>
                        <a:srgbClr val="D9D9D9"/>
                      </a:solidFill>
                      <a:prstDash val="solid"/>
                      <a:round/>
                      <a:headEnd type="none" w="sm" len="sm"/>
                      <a:tailEnd type="none" w="sm" len="sm"/>
                    </a:lnT>
                    <a:lnB w="9525" cap="flat" cmpd="sng">
                      <a:solidFill>
                        <a:srgbClr val="D9D9D9"/>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Google Shape;217;p36"/>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6"/>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GC TSS support</a:t>
            </a:r>
            <a:endParaRPr sz="2960" b="1">
              <a:solidFill>
                <a:schemeClr val="lt1"/>
              </a:solidFill>
              <a:latin typeface="Lato"/>
              <a:ea typeface="Lato"/>
              <a:cs typeface="Lato"/>
              <a:sym typeface="Lato"/>
            </a:endParaRPr>
          </a:p>
        </p:txBody>
      </p:sp>
      <p:sp>
        <p:nvSpPr>
          <p:cNvPr id="219" name="Google Shape;219;p36"/>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6"/>
          <p:cNvSpPr/>
          <p:nvPr/>
        </p:nvSpPr>
        <p:spPr>
          <a:xfrm>
            <a:off x="413500" y="1001975"/>
            <a:ext cx="8430000" cy="40059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Nearly half of respondents hadn’t sought out TSS support, For those who did seek support: 28% emailed PP, 22% emailed DTO</a:t>
            </a:r>
            <a:endParaRPr sz="1800">
              <a:solidFill>
                <a:schemeClr val="dk2"/>
              </a:solidFill>
            </a:endParaRPr>
          </a:p>
          <a:p>
            <a:pPr marL="457200" lvl="0" indent="-342900" algn="l" rtl="0">
              <a:spcBef>
                <a:spcPts val="1000"/>
              </a:spcBef>
              <a:spcAft>
                <a:spcPts val="0"/>
              </a:spcAft>
              <a:buClr>
                <a:schemeClr val="dk2"/>
              </a:buClr>
              <a:buSzPts val="1800"/>
              <a:buChar char="●"/>
            </a:pPr>
            <a:r>
              <a:rPr lang="en-CA" sz="1800">
                <a:solidFill>
                  <a:schemeClr val="dk2"/>
                </a:solidFill>
              </a:rPr>
              <a:t>The majority of respondents rated their direct support from the DTO and PP highly, but some respondents were dissatisfied. Sometimes the DTO generic inbox wasn’t monitored closely.</a:t>
            </a:r>
            <a:endParaRPr sz="1800">
              <a:solidFill>
                <a:schemeClr val="dk2"/>
              </a:solidFill>
            </a:endParaRPr>
          </a:p>
          <a:p>
            <a:pPr marL="914400" lvl="1" indent="-317500" algn="l" rtl="0">
              <a:spcBef>
                <a:spcPts val="1000"/>
              </a:spcBef>
              <a:spcAft>
                <a:spcPts val="0"/>
              </a:spcAft>
              <a:buClr>
                <a:schemeClr val="dk2"/>
              </a:buClr>
              <a:buSzPts val="1400"/>
              <a:buChar char="○"/>
            </a:pPr>
            <a:r>
              <a:rPr lang="en-CA" i="1">
                <a:solidFill>
                  <a:schemeClr val="dk2"/>
                </a:solidFill>
              </a:rPr>
              <a:t>“Excellent support when implementing new surveys.”</a:t>
            </a:r>
            <a:br>
              <a:rPr lang="en-CA" i="1">
                <a:solidFill>
                  <a:schemeClr val="dk2"/>
                </a:solidFill>
              </a:rPr>
            </a:br>
            <a:endParaRPr i="1">
              <a:solidFill>
                <a:schemeClr val="dk2"/>
              </a:solidFill>
            </a:endParaRPr>
          </a:p>
          <a:p>
            <a:pPr marL="457200" lvl="0" indent="-317500" algn="l" rtl="0">
              <a:spcBef>
                <a:spcPts val="0"/>
              </a:spcBef>
              <a:spcAft>
                <a:spcPts val="0"/>
              </a:spcAft>
              <a:buClr>
                <a:schemeClr val="dk2"/>
              </a:buClr>
              <a:buSzPts val="1400"/>
              <a:buChar char="●"/>
            </a:pPr>
            <a:r>
              <a:rPr lang="en-CA" sz="1800">
                <a:solidFill>
                  <a:schemeClr val="dk2"/>
                </a:solidFill>
              </a:rPr>
              <a:t>People weren’t sure who to contact for support</a:t>
            </a:r>
            <a:endParaRPr sz="1800">
              <a:solidFill>
                <a:schemeClr val="dk2"/>
              </a:solidFill>
            </a:endParaRPr>
          </a:p>
          <a:p>
            <a:pPr marL="914400" lvl="1" indent="-317500" algn="l" rtl="0">
              <a:spcBef>
                <a:spcPts val="0"/>
              </a:spcBef>
              <a:spcAft>
                <a:spcPts val="0"/>
              </a:spcAft>
              <a:buClr>
                <a:schemeClr val="dk2"/>
              </a:buClr>
              <a:buSzPts val="1400"/>
              <a:buChar char="○"/>
            </a:pPr>
            <a:r>
              <a:rPr lang="en-CA" i="1">
                <a:solidFill>
                  <a:schemeClr val="dk2"/>
                </a:solidFill>
              </a:rPr>
              <a:t>“Would appreciate a more one point of contact and summary of which services each provide in this space (to know when to access them).”</a:t>
            </a:r>
            <a:endParaRPr i="1">
              <a:solidFill>
                <a:schemeClr val="dk2"/>
              </a:solidFill>
            </a:endParaRPr>
          </a:p>
          <a:p>
            <a:pPr marL="0" lvl="0" indent="0" algn="l" rtl="0">
              <a:spcBef>
                <a:spcPts val="1000"/>
              </a:spcBef>
              <a:spcAft>
                <a:spcPts val="0"/>
              </a:spcAft>
              <a:buNone/>
            </a:pPr>
            <a:r>
              <a:rPr lang="en-CA" sz="1800" b="1">
                <a:solidFill>
                  <a:schemeClr val="dk2"/>
                </a:solidFill>
              </a:rPr>
              <a:t>Takeaways: </a:t>
            </a:r>
            <a:br>
              <a:rPr lang="en-CA" sz="1800" b="1">
                <a:solidFill>
                  <a:schemeClr val="dk2"/>
                </a:solidFill>
              </a:rPr>
            </a:br>
            <a:r>
              <a:rPr lang="en-CA" sz="1800">
                <a:solidFill>
                  <a:schemeClr val="dk2"/>
                </a:solidFill>
              </a:rPr>
              <a:t>Continue to promote office hours for non-urgent support with the TSS.</a:t>
            </a:r>
            <a:endParaRPr sz="1800">
              <a:solidFill>
                <a:schemeClr val="dk2"/>
              </a:solidFill>
            </a:endParaRPr>
          </a:p>
          <a:p>
            <a:pPr marL="0" lvl="0" indent="0" algn="l" rtl="0">
              <a:spcBef>
                <a:spcPts val="1000"/>
              </a:spcBef>
              <a:spcAft>
                <a:spcPts val="0"/>
              </a:spcAft>
              <a:buNone/>
            </a:pPr>
            <a:r>
              <a:rPr lang="en-CA" sz="1800">
                <a:solidFill>
                  <a:schemeClr val="dk2"/>
                </a:solidFill>
              </a:rPr>
              <a:t>Clarify content for who to contact with different issues.</a:t>
            </a:r>
            <a:endParaRPr sz="18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37"/>
          <p:cNvSpPr/>
          <p:nvPr/>
        </p:nvSpPr>
        <p:spPr>
          <a:xfrm>
            <a:off x="0" y="-12575"/>
            <a:ext cx="9144000" cy="894900"/>
          </a:xfrm>
          <a:prstGeom prst="rect">
            <a:avLst/>
          </a:prstGeom>
          <a:solidFill>
            <a:srgbClr val="2637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7"/>
          <p:cNvSpPr txBox="1">
            <a:spLocks noGrp="1"/>
          </p:cNvSpPr>
          <p:nvPr>
            <p:ph type="title"/>
          </p:nvPr>
        </p:nvSpPr>
        <p:spPr>
          <a:xfrm>
            <a:off x="358425" y="44375"/>
            <a:ext cx="8785500" cy="9576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2520"/>
              <a:buNone/>
            </a:pPr>
            <a:r>
              <a:rPr lang="en-CA" sz="2960" b="1">
                <a:solidFill>
                  <a:schemeClr val="lt1"/>
                </a:solidFill>
                <a:latin typeface="Lato"/>
                <a:ea typeface="Lato"/>
                <a:cs typeface="Lato"/>
                <a:sym typeface="Lato"/>
              </a:rPr>
              <a:t>Usefulness of GC TSS resources</a:t>
            </a:r>
            <a:endParaRPr sz="2960" b="1">
              <a:solidFill>
                <a:schemeClr val="lt1"/>
              </a:solidFill>
              <a:latin typeface="Lato"/>
              <a:ea typeface="Lato"/>
              <a:cs typeface="Lato"/>
              <a:sym typeface="Lato"/>
            </a:endParaRPr>
          </a:p>
        </p:txBody>
      </p:sp>
      <p:sp>
        <p:nvSpPr>
          <p:cNvPr id="228" name="Google Shape;228;p37"/>
          <p:cNvSpPr/>
          <p:nvPr/>
        </p:nvSpPr>
        <p:spPr>
          <a:xfrm>
            <a:off x="449676" y="673129"/>
            <a:ext cx="940800" cy="84900"/>
          </a:xfrm>
          <a:prstGeom prst="rect">
            <a:avLst/>
          </a:prstGeom>
          <a:solidFill>
            <a:srgbClr val="AF3C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37"/>
          <p:cNvSpPr/>
          <p:nvPr/>
        </p:nvSpPr>
        <p:spPr>
          <a:xfrm>
            <a:off x="413500" y="1001975"/>
            <a:ext cx="8430000" cy="4086300"/>
          </a:xfrm>
          <a:prstGeom prst="rect">
            <a:avLst/>
          </a:prstGeom>
          <a:noFill/>
          <a:ln w="12700" cap="flat" cmpd="sng">
            <a:solidFill>
              <a:schemeClr val="l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CA" sz="1800" b="1">
                <a:solidFill>
                  <a:schemeClr val="dk2"/>
                </a:solidFill>
              </a:rPr>
              <a:t>Guidance documents</a:t>
            </a:r>
            <a:endParaRPr sz="1800" b="1">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No one rated any materials as low or no usefulness</a:t>
            </a:r>
            <a:endParaRPr sz="1800">
              <a:solidFill>
                <a:schemeClr val="dk2"/>
              </a:solidFill>
            </a:endParaRPr>
          </a:p>
          <a:p>
            <a:pPr marL="457200" marR="0" lvl="0" indent="-342900" algn="l" rtl="0">
              <a:lnSpc>
                <a:spcPct val="100000"/>
              </a:lnSpc>
              <a:spcBef>
                <a:spcPts val="0"/>
              </a:spcBef>
              <a:spcAft>
                <a:spcPts val="0"/>
              </a:spcAft>
              <a:buClr>
                <a:schemeClr val="dk2"/>
              </a:buClr>
              <a:buSzPts val="1800"/>
              <a:buChar char="●"/>
            </a:pPr>
            <a:r>
              <a:rPr lang="en-CA" sz="1800">
                <a:solidFill>
                  <a:schemeClr val="dk2"/>
                </a:solidFill>
              </a:rPr>
              <a:t>Writing tasks, extracting feedback data, and requesting edits to task lists were rated the highest.  The task cleanup activity was rated lowest.</a:t>
            </a:r>
            <a:endParaRPr sz="1800">
              <a:solidFill>
                <a:schemeClr val="dk2"/>
              </a:solidFill>
            </a:endParaRPr>
          </a:p>
          <a:p>
            <a:pPr marL="0" marR="0" lvl="0" indent="0" algn="l" rtl="0">
              <a:lnSpc>
                <a:spcPct val="100000"/>
              </a:lnSpc>
              <a:spcBef>
                <a:spcPts val="0"/>
              </a:spcBef>
              <a:spcAft>
                <a:spcPts val="0"/>
              </a:spcAft>
              <a:buNone/>
            </a:pPr>
            <a:endParaRPr sz="1800">
              <a:solidFill>
                <a:schemeClr val="dk2"/>
              </a:solidFill>
            </a:endParaRPr>
          </a:p>
          <a:p>
            <a:pPr marL="0" marR="0" lvl="0" indent="0" algn="l" rtl="0">
              <a:lnSpc>
                <a:spcPct val="100000"/>
              </a:lnSpc>
              <a:spcBef>
                <a:spcPts val="0"/>
              </a:spcBef>
              <a:spcAft>
                <a:spcPts val="0"/>
              </a:spcAft>
              <a:buNone/>
            </a:pPr>
            <a:r>
              <a:rPr lang="en-CA" sz="1800" b="1">
                <a:solidFill>
                  <a:schemeClr val="dk2"/>
                </a:solidFill>
              </a:rPr>
              <a:t>Takeaways</a:t>
            </a:r>
            <a:endParaRPr sz="1800" b="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a:solidFill>
                  <a:schemeClr val="dk2"/>
                </a:solidFill>
              </a:rPr>
              <a:t>Once people knew what to do, they didn’t refer back to these documents.  </a:t>
            </a:r>
            <a:r>
              <a:rPr lang="en-CA" sz="1800" b="1">
                <a:solidFill>
                  <a:schemeClr val="dk2"/>
                </a:solidFill>
              </a:rPr>
              <a:t>Our guidance could better support onboarding new staff to the TSS</a:t>
            </a:r>
            <a:r>
              <a:rPr lang="en-CA" sz="1800">
                <a:solidFill>
                  <a:schemeClr val="dk2"/>
                </a:solidFill>
              </a:rPr>
              <a:t>.</a:t>
            </a:r>
            <a:br>
              <a:rPr lang="en-CA" sz="1800">
                <a:solidFill>
                  <a:schemeClr val="dk2"/>
                </a:solidFill>
              </a:rPr>
            </a:br>
            <a:r>
              <a:rPr lang="en-CA" i="1">
                <a:solidFill>
                  <a:schemeClr val="dk2"/>
                </a:solidFill>
              </a:rPr>
              <a:t>“I am a little lost as to what I am supposed to do. New to my current department.”</a:t>
            </a:r>
            <a:endParaRPr i="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Guidance about what to do with “other” responses could be improved</a:t>
            </a:r>
            <a:br>
              <a:rPr lang="en-CA" sz="1800" b="1">
                <a:solidFill>
                  <a:schemeClr val="dk2"/>
                </a:solidFill>
              </a:rPr>
            </a:br>
            <a:r>
              <a:rPr lang="en-CA" i="1">
                <a:solidFill>
                  <a:schemeClr val="dk2"/>
                </a:solidFill>
              </a:rPr>
              <a:t>“Quoi / comment faire avec tous les commentaires pour les "autres tâches" ca c'est une question qui me reste à trouver la meilleure façon de faire.”</a:t>
            </a:r>
            <a:endParaRPr i="1">
              <a:solidFill>
                <a:schemeClr val="dk2"/>
              </a:solidFill>
            </a:endParaRPr>
          </a:p>
          <a:p>
            <a:pPr marL="457200" marR="0" lvl="0" indent="-342900" algn="l" rtl="0">
              <a:lnSpc>
                <a:spcPct val="100000"/>
              </a:lnSpc>
              <a:spcBef>
                <a:spcPts val="1000"/>
              </a:spcBef>
              <a:spcAft>
                <a:spcPts val="0"/>
              </a:spcAft>
              <a:buClr>
                <a:schemeClr val="dk2"/>
              </a:buClr>
              <a:buSzPts val="1800"/>
              <a:buChar char="●"/>
            </a:pPr>
            <a:r>
              <a:rPr lang="en-CA" sz="1800" b="1">
                <a:solidFill>
                  <a:schemeClr val="dk2"/>
                </a:solidFill>
              </a:rPr>
              <a:t>We should publish the custom task lists </a:t>
            </a:r>
            <a:br>
              <a:rPr lang="en-CA" sz="1800" b="1">
                <a:solidFill>
                  <a:schemeClr val="dk2"/>
                </a:solidFill>
              </a:rPr>
            </a:br>
            <a:r>
              <a:rPr lang="en-CA" i="1">
                <a:solidFill>
                  <a:schemeClr val="dk2"/>
                </a:solidFill>
              </a:rPr>
              <a:t>“À ce jour, je ne sais pas si les listes des sites customs sont publiés dans gcpedia.”</a:t>
            </a:r>
            <a:endParaRPr i="1">
              <a:solidFill>
                <a:schemeClr val="dk2"/>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56366|-13593164|-13155766|-3334100|-3351552|Treasury Board&quot;,&quot;Id&quot;:&quot;638a0e983833421ed0d156f3&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35">
      <a:dk1>
        <a:srgbClr val="000000"/>
      </a:dk1>
      <a:lt1>
        <a:srgbClr val="FFFFFF"/>
      </a:lt1>
      <a:dk2>
        <a:srgbClr val="1F497D"/>
      </a:dk2>
      <a:lt2>
        <a:srgbClr val="EEECE1"/>
      </a:lt2>
      <a:accent1>
        <a:srgbClr val="0091C0"/>
      </a:accent1>
      <a:accent2>
        <a:srgbClr val="00BBDB"/>
      </a:accent2>
      <a:accent3>
        <a:srgbClr val="005876"/>
      </a:accent3>
      <a:accent4>
        <a:srgbClr val="FED664"/>
      </a:accent4>
      <a:accent5>
        <a:srgbClr val="CA3725"/>
      </a:accent5>
      <a:accent6>
        <a:srgbClr val="449C5F"/>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4790</Words>
  <Application>Microsoft Office PowerPoint</Application>
  <PresentationFormat>On-screen Show (16:9)</PresentationFormat>
  <Paragraphs>731</Paragraphs>
  <Slides>44</Slides>
  <Notes>44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Calibri</vt:lpstr>
      <vt:lpstr>Open Sans</vt:lpstr>
      <vt:lpstr>Arial</vt:lpstr>
      <vt:lpstr>Lato</vt:lpstr>
      <vt:lpstr>Simple Light</vt:lpstr>
      <vt:lpstr>Office Theme</vt:lpstr>
      <vt:lpstr>Task Success Survey</vt:lpstr>
      <vt:lpstr>Outline</vt:lpstr>
      <vt:lpstr>PowerPoint Presentation</vt:lpstr>
      <vt:lpstr>Background</vt:lpstr>
      <vt:lpstr>Summary of responses - Task Success Survey</vt:lpstr>
      <vt:lpstr>PowerPoint Presentation</vt:lpstr>
      <vt:lpstr>GC TSS findability of resources</vt:lpstr>
      <vt:lpstr>GC TSS support</vt:lpstr>
      <vt:lpstr>Usefulness of GC TSS resources</vt:lpstr>
      <vt:lpstr>Usefulness of GC TSS resources</vt:lpstr>
      <vt:lpstr>Future organization of GC TSS resources</vt:lpstr>
      <vt:lpstr>Skills</vt:lpstr>
      <vt:lpstr>Acting on data</vt:lpstr>
      <vt:lpstr>Acting on data</vt:lpstr>
      <vt:lpstr>Acting on data</vt:lpstr>
      <vt:lpstr>PowerPoint Presentation</vt:lpstr>
      <vt:lpstr>Recommendations and next steps</vt:lpstr>
      <vt:lpstr>Recommendations and next steps</vt:lpstr>
      <vt:lpstr>Recommendations and next steps</vt:lpstr>
      <vt:lpstr>Recommendations and next steps</vt:lpstr>
      <vt:lpstr>Recommendations and next steps</vt:lpstr>
      <vt:lpstr>Recommendations and next steps</vt:lpstr>
      <vt:lpstr>Recommendations and next steps</vt:lpstr>
      <vt:lpstr>Recommendations and next steps</vt:lpstr>
      <vt:lpstr>PowerPoint Presentation</vt:lpstr>
      <vt:lpstr>PowerPoint Presentation</vt:lpstr>
      <vt:lpstr>How was the data tabulated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Task Success Survey</dc:title>
  <cp:lastModifiedBy>Donohue, Chelsey</cp:lastModifiedBy>
  <cp:revision>3</cp:revision>
  <dcterms:modified xsi:type="dcterms:W3CDTF">2022-12-02T14:41:28Z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15d617-256d-4284-aedb-1064be1c4b48_Enabled">
    <vt:lpwstr>true</vt:lpwstr>
  </property>
  <property fmtid="{D5CDD505-2E9C-101B-9397-08002B2CF9AE}" pid="3" name="MSIP_Label_3515d617-256d-4284-aedb-1064be1c4b48_SetDate">
    <vt:lpwstr>2022-11-09T20:04:34Z</vt:lpwstr>
  </property>
  <property fmtid="{D5CDD505-2E9C-101B-9397-08002B2CF9AE}" pid="4" name="MSIP_Label_3515d617-256d-4284-aedb-1064be1c4b48_Method">
    <vt:lpwstr>Privileged</vt:lpwstr>
  </property>
  <property fmtid="{D5CDD505-2E9C-101B-9397-08002B2CF9AE}" pid="5" name="MSIP_Label_3515d617-256d-4284-aedb-1064be1c4b48_Name">
    <vt:lpwstr>3515d617-256d-4284-aedb-1064be1c4b48</vt:lpwstr>
  </property>
  <property fmtid="{D5CDD505-2E9C-101B-9397-08002B2CF9AE}" pid="6" name="MSIP_Label_3515d617-256d-4284-aedb-1064be1c4b48_SiteId">
    <vt:lpwstr>6397df10-4595-4047-9c4f-03311282152b</vt:lpwstr>
  </property>
  <property fmtid="{D5CDD505-2E9C-101B-9397-08002B2CF9AE}" pid="7" name="MSIP_Label_3515d617-256d-4284-aedb-1064be1c4b48_ActionId">
    <vt:lpwstr>ec708e44-ede4-4670-a9d6-a734c1ebd7a4</vt:lpwstr>
  </property>
  <property fmtid="{D5CDD505-2E9C-101B-9397-08002B2CF9AE}" pid="8" name="MSIP_Label_3515d617-256d-4284-aedb-1064be1c4b48_ContentBits">
    <vt:lpwstr>0</vt:lpwstr>
  </property>
</Properties>
</file>