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3"/>
  </p:notesMasterIdLst>
  <p:sldIdLst>
    <p:sldId id="256" r:id="rId3"/>
    <p:sldId id="264" r:id="rId4"/>
    <p:sldId id="266" r:id="rId5"/>
    <p:sldId id="323" r:id="rId6"/>
    <p:sldId id="326" r:id="rId7"/>
    <p:sldId id="327" r:id="rId8"/>
    <p:sldId id="328" r:id="rId9"/>
    <p:sldId id="329" r:id="rId10"/>
    <p:sldId id="330" r:id="rId11"/>
    <p:sldId id="322" r:id="rId12"/>
  </p:sldIdLst>
  <p:sldSz cx="9144000" cy="5143500" type="screen16x9"/>
  <p:notesSz cx="7010400" cy="92964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gnQfgoaGM4gSQ5d672WiJrMvZu6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Teasdale" initials="" lastIdx="1" clrIdx="0"/>
  <p:cmAuthor id="1" name="Michele-Renee Charbonneau"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AF107E-E51E-40FF-A832-42BAD3C11C3B}">
  <a:tblStyle styleId="{04AF107E-E51E-40FF-A832-42BAD3C11C3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032255-18D2-4935-B1D7-6ED7272AC71D}"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4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89"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90"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6.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ags" Target="tags/tag1.xml"/><Relationship Id="rId8" Type="http://schemas.openxmlformats.org/officeDocument/2006/relationships/slide" Target="slides/slide6.xml"/><Relationship Id="rId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97a3368a4_0_10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f97a3368a4_0_1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101de89b5eb_0_6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g101de89b5eb_0_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97a3368a4_0_29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f97a3368a4_0_2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97a3368a4_0_3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f97a3368a4_0_3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4</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469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97a3368a4_0_29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f97a3368a4_0_2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8833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6</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165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f97a3368a4_0_35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f97a3368a4_0_35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690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97a3368a4_0_3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f97a3368a4_0_3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85199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Arial"/>
                <a:ea typeface="Arial"/>
                <a:cs typeface="Arial"/>
                <a:sym typeface="Arial"/>
              </a:rPr>
              <a:t>9</a:t>
            </a:fld>
            <a:endParaRPr lang="en-CA"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0557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f97a3368a4_0_3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gf97a3368a4_0_3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f97a3368a4_0_3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f97a3368a4_0_35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gf97a3368a4_0_3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gf97a3368a4_0_3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f97a3368a4_0_3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English">
  <p:cSld name="Title Slide English">
    <p:spTree>
      <p:nvGrpSpPr>
        <p:cNvPr id="1" name="Shape 71"/>
        <p:cNvGrpSpPr/>
        <p:nvPr/>
      </p:nvGrpSpPr>
      <p:grpSpPr>
        <a:xfrm>
          <a:off x="0" y="0"/>
          <a:ext cx="0" cy="0"/>
          <a:chOff x="0" y="0"/>
          <a:chExt cx="0" cy="0"/>
        </a:xfrm>
      </p:grpSpPr>
      <p:sp>
        <p:nvSpPr>
          <p:cNvPr id="72" name="Google Shape;72;p18"/>
          <p:cNvSpPr/>
          <p:nvPr/>
        </p:nvSpPr>
        <p:spPr>
          <a:xfrm>
            <a:off x="6962270" y="422708"/>
            <a:ext cx="2181225" cy="113110"/>
          </a:xfrm>
          <a:custGeom>
            <a:avLst/>
            <a:gdLst/>
            <a:ahLst/>
            <a:cxnLst/>
            <a:rect l="l" t="t" r="r" b="b"/>
            <a:pathLst>
              <a:path w="1374" h="95" extrusionOk="0">
                <a:moveTo>
                  <a:pt x="96" y="0"/>
                </a:moveTo>
                <a:lnTo>
                  <a:pt x="90" y="0"/>
                </a:lnTo>
                <a:lnTo>
                  <a:pt x="0" y="95"/>
                </a:lnTo>
                <a:lnTo>
                  <a:pt x="6" y="95"/>
                </a:lnTo>
                <a:lnTo>
                  <a:pt x="1374" y="95"/>
                </a:lnTo>
                <a:lnTo>
                  <a:pt x="1374" y="0"/>
                </a:lnTo>
                <a:lnTo>
                  <a:pt x="96" y="0"/>
                </a:lnTo>
                <a:close/>
              </a:path>
            </a:pathLst>
          </a:custGeom>
          <a:solidFill>
            <a:srgbClr val="333E48"/>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3" name="Google Shape;73;p18"/>
          <p:cNvSpPr/>
          <p:nvPr/>
        </p:nvSpPr>
        <p:spPr>
          <a:xfrm>
            <a:off x="6828920" y="422708"/>
            <a:ext cx="276225" cy="113110"/>
          </a:xfrm>
          <a:custGeom>
            <a:avLst/>
            <a:gdLst/>
            <a:ahLst/>
            <a:cxnLst/>
            <a:rect l="l" t="t" r="r" b="b"/>
            <a:pathLst>
              <a:path w="174" h="95" extrusionOk="0">
                <a:moveTo>
                  <a:pt x="96" y="0"/>
                </a:moveTo>
                <a:lnTo>
                  <a:pt x="96" y="0"/>
                </a:lnTo>
                <a:lnTo>
                  <a:pt x="0" y="95"/>
                </a:lnTo>
                <a:lnTo>
                  <a:pt x="6" y="95"/>
                </a:lnTo>
                <a:lnTo>
                  <a:pt x="84" y="95"/>
                </a:lnTo>
                <a:lnTo>
                  <a:pt x="174" y="0"/>
                </a:lnTo>
                <a:lnTo>
                  <a:pt x="96" y="0"/>
                </a:lnTo>
                <a:close/>
              </a:path>
            </a:pathLst>
          </a:custGeom>
          <a:solidFill>
            <a:srgbClr val="CFDE00"/>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4" name="Google Shape;74;p18"/>
          <p:cNvSpPr/>
          <p:nvPr/>
        </p:nvSpPr>
        <p:spPr>
          <a:xfrm>
            <a:off x="-508" y="422708"/>
            <a:ext cx="6981825" cy="113110"/>
          </a:xfrm>
          <a:custGeom>
            <a:avLst/>
            <a:gdLst/>
            <a:ahLst/>
            <a:cxnLst/>
            <a:rect l="l" t="t" r="r" b="b"/>
            <a:pathLst>
              <a:path w="4398" h="95" extrusionOk="0">
                <a:moveTo>
                  <a:pt x="4398" y="0"/>
                </a:moveTo>
                <a:lnTo>
                  <a:pt x="0" y="0"/>
                </a:lnTo>
                <a:lnTo>
                  <a:pt x="0" y="95"/>
                </a:lnTo>
                <a:lnTo>
                  <a:pt x="4302" y="95"/>
                </a:lnTo>
                <a:lnTo>
                  <a:pt x="4398" y="0"/>
                </a:lnTo>
                <a:close/>
              </a:path>
            </a:pathLst>
          </a:custGeom>
          <a:solidFill>
            <a:srgbClr val="004D71"/>
          </a:solidFill>
          <a:ln>
            <a:noFill/>
          </a:ln>
        </p:spPr>
        <p:txBody>
          <a:bodyPr spcFirstLastPara="1" wrap="square" lIns="51425" tIns="25700" rIns="51425" bIns="2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chemeClr val="dk1"/>
              </a:solidFill>
              <a:latin typeface="Arial"/>
              <a:ea typeface="Arial"/>
              <a:cs typeface="Arial"/>
              <a:sym typeface="Arial"/>
            </a:endParaRPr>
          </a:p>
        </p:txBody>
      </p:sp>
      <p:sp>
        <p:nvSpPr>
          <p:cNvPr id="75" name="Google Shape;75;p18"/>
          <p:cNvSpPr txBox="1">
            <a:spLocks noGrp="1"/>
          </p:cNvSpPr>
          <p:nvPr>
            <p:ph type="ctrTitle"/>
          </p:nvPr>
        </p:nvSpPr>
        <p:spPr>
          <a:xfrm>
            <a:off x="827584" y="1545640"/>
            <a:ext cx="7702500" cy="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2025"/>
              <a:buFont typeface="Arial"/>
              <a:buNone/>
              <a:defRPr sz="2025">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827586" y="2031690"/>
            <a:ext cx="7704900" cy="54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1350"/>
              <a:buNone/>
              <a:defRPr sz="135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18"/>
          <p:cNvPicPr preferRelativeResize="0"/>
          <p:nvPr/>
        </p:nvPicPr>
        <p:blipFill rotWithShape="1">
          <a:blip r:embed="rId2">
            <a:alphaModFix/>
          </a:blip>
          <a:srcRect/>
          <a:stretch/>
        </p:blipFill>
        <p:spPr>
          <a:xfrm>
            <a:off x="294026" y="683258"/>
            <a:ext cx="3199300" cy="295319"/>
          </a:xfrm>
          <a:prstGeom prst="rect">
            <a:avLst/>
          </a:prstGeom>
          <a:noFill/>
          <a:ln>
            <a:noFill/>
          </a:ln>
        </p:spPr>
      </p:pic>
      <p:pic>
        <p:nvPicPr>
          <p:cNvPr id="78" name="Google Shape;78;p18"/>
          <p:cNvPicPr preferRelativeResize="0"/>
          <p:nvPr/>
        </p:nvPicPr>
        <p:blipFill rotWithShape="1">
          <a:blip r:embed="rId3">
            <a:alphaModFix/>
          </a:blip>
          <a:srcRect/>
          <a:stretch/>
        </p:blipFill>
        <p:spPr>
          <a:xfrm>
            <a:off x="7287370" y="604673"/>
            <a:ext cx="1178007" cy="363218"/>
          </a:xfrm>
          <a:prstGeom prst="rect">
            <a:avLst/>
          </a:prstGeom>
          <a:noFill/>
          <a:ln>
            <a:noFill/>
          </a:ln>
        </p:spPr>
      </p:pic>
      <p:sp>
        <p:nvSpPr>
          <p:cNvPr id="79" name="Google Shape;79;p18"/>
          <p:cNvSpPr txBox="1">
            <a:spLocks noGrp="1"/>
          </p:cNvSpPr>
          <p:nvPr>
            <p:ph type="sldNum" idx="12"/>
          </p:nvPr>
        </p:nvSpPr>
        <p:spPr>
          <a:xfrm>
            <a:off x="6553200" y="4767267"/>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50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500"/>
                                        <p:tgtEl>
                                          <p:spTgt spid="7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100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p:tgtEl>
                                          <p:spTgt spid="72"/>
                                        </p:tgtEl>
                                        <p:attrNameLst>
                                          <p:attrName>ppt_x</p:attrName>
                                        </p:attrNameLst>
                                      </p:cBhvr>
                                      <p:tavLst>
                                        <p:tav tm="0">
                                          <p:val>
                                            <p:strVal val="#ppt_x-1"/>
                                          </p:val>
                                        </p:tav>
                                        <p:tav tm="100000">
                                          <p:val>
                                            <p:strVal val="#ppt_x"/>
                                          </p:val>
                                        </p:tav>
                                      </p:tavLst>
                                    </p:anim>
                                  </p:childTnLst>
                                </p:cTn>
                              </p:par>
                              <p:par>
                                <p:cTn id="14" presetID="10" presetClass="entr" presetSubtype="0" fill="hold" nodeType="withEffect">
                                  <p:stCondLst>
                                    <p:cond delay="125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125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82" name="Google Shape;82;p19"/>
          <p:cNvSpPr txBox="1">
            <a:spLocks noGrp="1"/>
          </p:cNvSpPr>
          <p:nvPr>
            <p:ph type="body" idx="1"/>
          </p:nvPr>
        </p:nvSpPr>
        <p:spPr>
          <a:xfrm>
            <a:off x="759199" y="103547"/>
            <a:ext cx="5433000" cy="6591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315"/>
              </a:spcBef>
              <a:spcAft>
                <a:spcPts val="0"/>
              </a:spcAft>
              <a:buClr>
                <a:schemeClr val="accent1"/>
              </a:buClr>
              <a:buSzPts val="1575"/>
              <a:buFont typeface="Arial"/>
              <a:buNone/>
              <a:defRPr sz="1575">
                <a:solidFill>
                  <a:schemeClr val="accen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body" idx="2"/>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4D71"/>
              </a:buClr>
              <a:buSzPts val="1238"/>
              <a:buNone/>
              <a:defRPr sz="1238">
                <a:solidFill>
                  <a:srgbClr val="004D71"/>
                </a:solidFill>
                <a:latin typeface="Arial"/>
                <a:ea typeface="Arial"/>
                <a:cs typeface="Arial"/>
                <a:sym typeface="Arial"/>
              </a:defRPr>
            </a:lvl1pPr>
            <a:lvl2pPr marL="914400" lvl="1" indent="-300037" algn="l">
              <a:lnSpc>
                <a:spcPct val="90000"/>
              </a:lnSpc>
              <a:spcBef>
                <a:spcPts val="500"/>
              </a:spcBef>
              <a:spcAft>
                <a:spcPts val="0"/>
              </a:spcAft>
              <a:buClr>
                <a:srgbClr val="004D71"/>
              </a:buClr>
              <a:buSzPts val="1125"/>
              <a:buChar char="•"/>
              <a:defRPr sz="1125">
                <a:solidFill>
                  <a:srgbClr val="004D71"/>
                </a:solidFill>
                <a:latin typeface="Arial"/>
                <a:ea typeface="Arial"/>
                <a:cs typeface="Arial"/>
                <a:sym typeface="Arial"/>
              </a:defRPr>
            </a:lvl2pPr>
            <a:lvl3pPr marL="1371600" lvl="2" indent="-292925" algn="l">
              <a:lnSpc>
                <a:spcPct val="90000"/>
              </a:lnSpc>
              <a:spcBef>
                <a:spcPts val="500"/>
              </a:spcBef>
              <a:spcAft>
                <a:spcPts val="0"/>
              </a:spcAft>
              <a:buClr>
                <a:srgbClr val="004D71"/>
              </a:buClr>
              <a:buSzPts val="1013"/>
              <a:buChar char="•"/>
              <a:defRPr sz="1013">
                <a:solidFill>
                  <a:srgbClr val="004D71"/>
                </a:solidFill>
                <a:latin typeface="Arial"/>
                <a:ea typeface="Arial"/>
                <a:cs typeface="Arial"/>
                <a:sym typeface="Arial"/>
              </a:defRPr>
            </a:lvl3pPr>
            <a:lvl4pPr marL="1828800" lvl="3" indent="-285750" algn="l">
              <a:lnSpc>
                <a:spcPct val="90000"/>
              </a:lnSpc>
              <a:spcBef>
                <a:spcPts val="500"/>
              </a:spcBef>
              <a:spcAft>
                <a:spcPts val="0"/>
              </a:spcAft>
              <a:buClr>
                <a:srgbClr val="004D71"/>
              </a:buClr>
              <a:buSzPts val="900"/>
              <a:buChar char="•"/>
              <a:defRPr sz="900">
                <a:solidFill>
                  <a:srgbClr val="004D71"/>
                </a:solidFill>
                <a:latin typeface="Arial"/>
                <a:ea typeface="Arial"/>
                <a:cs typeface="Arial"/>
                <a:sym typeface="Arial"/>
              </a:defRPr>
            </a:lvl4pPr>
            <a:lvl5pPr marL="2286000" lvl="4" indent="-278638" algn="l">
              <a:lnSpc>
                <a:spcPct val="90000"/>
              </a:lnSpc>
              <a:spcBef>
                <a:spcPts val="500"/>
              </a:spcBef>
              <a:spcAft>
                <a:spcPts val="0"/>
              </a:spcAft>
              <a:buClr>
                <a:srgbClr val="004D71"/>
              </a:buClr>
              <a:buSzPts val="788"/>
              <a:buChar char="•"/>
              <a:defRPr sz="788">
                <a:solidFill>
                  <a:srgbClr val="004D7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0"/>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3"/>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3"/>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24"/>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4"/>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24"/>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27"/>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gf97a3368a4_0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gf97a3368a4_0_3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gf97a3368a4_0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8"/>
          <p:cNvSpPr>
            <a:spLocks noGrp="1"/>
          </p:cNvSpPr>
          <p:nvPr>
            <p:ph type="pic" idx="2"/>
          </p:nvPr>
        </p:nvSpPr>
        <p:spPr>
          <a:xfrm>
            <a:off x="3887391" y="740569"/>
            <a:ext cx="4629300" cy="3655200"/>
          </a:xfrm>
          <a:prstGeom prst="rect">
            <a:avLst/>
          </a:prstGeom>
          <a:noFill/>
          <a:ln>
            <a:noFill/>
          </a:ln>
        </p:spPr>
      </p:sp>
      <p:sp>
        <p:nvSpPr>
          <p:cNvPr id="131" name="Google Shape;131;p28"/>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9"/>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rot="5400000">
            <a:off x="5350049" y="1467543"/>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body" idx="1"/>
          </p:nvPr>
        </p:nvSpPr>
        <p:spPr>
          <a:xfrm rot="5400000">
            <a:off x="1349475" y="-447057"/>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47"/>
        <p:cNvGrpSpPr/>
        <p:nvPr/>
      </p:nvGrpSpPr>
      <p:grpSpPr>
        <a:xfrm>
          <a:off x="0" y="0"/>
          <a:ext cx="0" cy="0"/>
          <a:chOff x="0" y="0"/>
          <a:chExt cx="0" cy="0"/>
        </a:xfrm>
      </p:grpSpPr>
      <p:sp>
        <p:nvSpPr>
          <p:cNvPr id="148" name="Google Shape;148;p4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50"/>
        <p:cNvGrpSpPr/>
        <p:nvPr/>
      </p:nvGrpSpPr>
      <p:grpSpPr>
        <a:xfrm>
          <a:off x="0" y="0"/>
          <a:ext cx="0" cy="0"/>
          <a:chOff x="0" y="0"/>
          <a:chExt cx="0" cy="0"/>
        </a:xfrm>
      </p:grpSpPr>
      <p:sp>
        <p:nvSpPr>
          <p:cNvPr id="151" name="Google Shape;151;p4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153"/>
        <p:cNvGrpSpPr/>
        <p:nvPr/>
      </p:nvGrpSpPr>
      <p:grpSpPr>
        <a:xfrm>
          <a:off x="0" y="0"/>
          <a:ext cx="0" cy="0"/>
          <a:chOff x="0" y="0"/>
          <a:chExt cx="0" cy="0"/>
        </a:xfrm>
      </p:grpSpPr>
      <p:sp>
        <p:nvSpPr>
          <p:cNvPr id="154" name="Google Shape;154;p44"/>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56"/>
        <p:cNvGrpSpPr/>
        <p:nvPr/>
      </p:nvGrpSpPr>
      <p:grpSpPr>
        <a:xfrm>
          <a:off x="0" y="0"/>
          <a:ext cx="0" cy="0"/>
          <a:chOff x="0" y="0"/>
          <a:chExt cx="0" cy="0"/>
        </a:xfrm>
      </p:grpSpPr>
      <p:sp>
        <p:nvSpPr>
          <p:cNvPr id="157" name="Google Shape;157;p4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59"/>
        <p:cNvGrpSpPr/>
        <p:nvPr/>
      </p:nvGrpSpPr>
      <p:grpSpPr>
        <a:xfrm>
          <a:off x="0" y="0"/>
          <a:ext cx="0" cy="0"/>
          <a:chOff x="0" y="0"/>
          <a:chExt cx="0" cy="0"/>
        </a:xfrm>
      </p:grpSpPr>
      <p:sp>
        <p:nvSpPr>
          <p:cNvPr id="160" name="Google Shape;160;p4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162"/>
        <p:cNvGrpSpPr/>
        <p:nvPr/>
      </p:nvGrpSpPr>
      <p:grpSpPr>
        <a:xfrm>
          <a:off x="0" y="0"/>
          <a:ext cx="0" cy="0"/>
          <a:chOff x="0" y="0"/>
          <a:chExt cx="0" cy="0"/>
        </a:xfrm>
      </p:grpSpPr>
      <p:sp>
        <p:nvSpPr>
          <p:cNvPr id="163" name="Google Shape;163;p47"/>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_Title Only">
  <p:cSld name="7_Title Only">
    <p:spTree>
      <p:nvGrpSpPr>
        <p:cNvPr id="1" name="Shape 165"/>
        <p:cNvGrpSpPr/>
        <p:nvPr/>
      </p:nvGrpSpPr>
      <p:grpSpPr>
        <a:xfrm>
          <a:off x="0" y="0"/>
          <a:ext cx="0" cy="0"/>
          <a:chOff x="0" y="0"/>
          <a:chExt cx="0" cy="0"/>
        </a:xfrm>
      </p:grpSpPr>
      <p:sp>
        <p:nvSpPr>
          <p:cNvPr id="166" name="Google Shape;166;p48"/>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f97a3368a4_0_32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gf97a3368a4_0_3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168"/>
        <p:cNvGrpSpPr/>
        <p:nvPr/>
      </p:nvGrpSpPr>
      <p:grpSpPr>
        <a:xfrm>
          <a:off x="0" y="0"/>
          <a:ext cx="0" cy="0"/>
          <a:chOff x="0" y="0"/>
          <a:chExt cx="0" cy="0"/>
        </a:xfrm>
      </p:grpSpPr>
      <p:sp>
        <p:nvSpPr>
          <p:cNvPr id="169" name="Google Shape;169;p49"/>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9_Title Only">
  <p:cSld name="9_Title Only">
    <p:spTree>
      <p:nvGrpSpPr>
        <p:cNvPr id="1" name="Shape 171"/>
        <p:cNvGrpSpPr/>
        <p:nvPr/>
      </p:nvGrpSpPr>
      <p:grpSpPr>
        <a:xfrm>
          <a:off x="0" y="0"/>
          <a:ext cx="0" cy="0"/>
          <a:chOff x="0" y="0"/>
          <a:chExt cx="0" cy="0"/>
        </a:xfrm>
      </p:grpSpPr>
      <p:sp>
        <p:nvSpPr>
          <p:cNvPr id="172" name="Google Shape;172;p50"/>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Only">
  <p:cSld name="10_Title Only">
    <p:spTree>
      <p:nvGrpSpPr>
        <p:cNvPr id="1" name="Shape 174"/>
        <p:cNvGrpSpPr/>
        <p:nvPr/>
      </p:nvGrpSpPr>
      <p:grpSpPr>
        <a:xfrm>
          <a:off x="0" y="0"/>
          <a:ext cx="0" cy="0"/>
          <a:chOff x="0" y="0"/>
          <a:chExt cx="0" cy="0"/>
        </a:xfrm>
      </p:grpSpPr>
      <p:sp>
        <p:nvSpPr>
          <p:cNvPr id="175" name="Google Shape;175;p51"/>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177"/>
        <p:cNvGrpSpPr/>
        <p:nvPr/>
      </p:nvGrpSpPr>
      <p:grpSpPr>
        <a:xfrm>
          <a:off x="0" y="0"/>
          <a:ext cx="0" cy="0"/>
          <a:chOff x="0" y="0"/>
          <a:chExt cx="0" cy="0"/>
        </a:xfrm>
      </p:grpSpPr>
      <p:sp>
        <p:nvSpPr>
          <p:cNvPr id="178" name="Google Shape;178;p52"/>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2_Title Only">
  <p:cSld name="12_Title Only">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With header Bar">
  <p:cSld name="Title Only With header Bar">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185" name="Google Shape;185;p54"/>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28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Only">
  <p:cSld name="13_Title Only">
    <p:spTree>
      <p:nvGrpSpPr>
        <p:cNvPr id="1" name="Shape 186"/>
        <p:cNvGrpSpPr/>
        <p:nvPr/>
      </p:nvGrpSpPr>
      <p:grpSpPr>
        <a:xfrm>
          <a:off x="0" y="0"/>
          <a:ext cx="0" cy="0"/>
          <a:chOff x="0" y="0"/>
          <a:chExt cx="0" cy="0"/>
        </a:xfrm>
      </p:grpSpPr>
      <p:sp>
        <p:nvSpPr>
          <p:cNvPr id="187" name="Google Shape;187;p55"/>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4_Title Only">
  <p:cSld name="14_Title Only">
    <p:spTree>
      <p:nvGrpSpPr>
        <p:cNvPr id="1" name="Shape 189"/>
        <p:cNvGrpSpPr/>
        <p:nvPr/>
      </p:nvGrpSpPr>
      <p:grpSpPr>
        <a:xfrm>
          <a:off x="0" y="0"/>
          <a:ext cx="0" cy="0"/>
          <a:chOff x="0" y="0"/>
          <a:chExt cx="0" cy="0"/>
        </a:xfrm>
      </p:grpSpPr>
      <p:sp>
        <p:nvSpPr>
          <p:cNvPr id="190" name="Google Shape;190;p56"/>
          <p:cNvSpPr txBox="1">
            <a:spLocks noGrp="1"/>
          </p:cNvSpPr>
          <p:nvPr>
            <p:ph type="title"/>
          </p:nvPr>
        </p:nvSpPr>
        <p:spPr>
          <a:xfrm>
            <a:off x="619125" y="548878"/>
            <a:ext cx="6572100" cy="594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26262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192"/>
        <p:cNvGrpSpPr/>
        <p:nvPr/>
      </p:nvGrpSpPr>
      <p:grpSpPr>
        <a:xfrm>
          <a:off x="0" y="0"/>
          <a:ext cx="0" cy="0"/>
          <a:chOff x="0" y="0"/>
          <a:chExt cx="0" cy="0"/>
        </a:xfrm>
      </p:grpSpPr>
      <p:sp>
        <p:nvSpPr>
          <p:cNvPr id="193" name="Google Shape;193;g10207282187_0_350"/>
          <p:cNvSpPr/>
          <p:nvPr/>
        </p:nvSpPr>
        <p:spPr>
          <a:xfrm>
            <a:off x="0" y="0"/>
            <a:ext cx="9144000" cy="5143500"/>
          </a:xfrm>
          <a:prstGeom prst="rect">
            <a:avLst/>
          </a:prstGeom>
          <a:solidFill>
            <a:srgbClr val="26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g10207282187_0_350"/>
          <p:cNvSpPr/>
          <p:nvPr/>
        </p:nvSpPr>
        <p:spPr>
          <a:xfrm rot="10800000">
            <a:off x="7697100" y="0"/>
            <a:ext cx="962400" cy="51435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10207282187_0_350"/>
          <p:cNvSpPr/>
          <p:nvPr/>
        </p:nvSpPr>
        <p:spPr>
          <a:xfrm rot="10800000">
            <a:off x="5750475" y="0"/>
            <a:ext cx="1946700" cy="5143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0207282187_0_350"/>
          <p:cNvSpPr/>
          <p:nvPr/>
        </p:nvSpPr>
        <p:spPr>
          <a:xfrm rot="10800000" flipH="1">
            <a:off x="8659500" y="0"/>
            <a:ext cx="484500" cy="51435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10207282187_0_350"/>
          <p:cNvSpPr txBox="1">
            <a:spLocks noGrp="1"/>
          </p:cNvSpPr>
          <p:nvPr>
            <p:ph type="title"/>
          </p:nvPr>
        </p:nvSpPr>
        <p:spPr>
          <a:xfrm>
            <a:off x="332325" y="1096874"/>
            <a:ext cx="4339200" cy="2949900"/>
          </a:xfrm>
          <a:prstGeom prst="rect">
            <a:avLst/>
          </a:prstGeom>
          <a:noFill/>
        </p:spPr>
        <p:txBody>
          <a:bodyPr spcFirstLastPara="1" wrap="square" lIns="91425" tIns="45700" rIns="91425" bIns="45700" anchor="ctr" anchorCtr="0">
            <a:normAutofit/>
          </a:bodyPr>
          <a:lstStyle>
            <a:lvl1pPr lvl="0" algn="l">
              <a:lnSpc>
                <a:spcPct val="100000"/>
              </a:lnSpc>
              <a:spcBef>
                <a:spcPts val="0"/>
              </a:spcBef>
              <a:spcAft>
                <a:spcPts val="0"/>
              </a:spcAft>
              <a:buNone/>
              <a:defRPr sz="3600" b="1">
                <a:solidFill>
                  <a:srgbClr val="FFFFFF"/>
                </a:solidFill>
              </a:defRPr>
            </a:lvl1pPr>
            <a:lvl2pPr lvl="1" algn="l">
              <a:lnSpc>
                <a:spcPct val="100000"/>
              </a:lnSpc>
              <a:spcBef>
                <a:spcPts val="0"/>
              </a:spcBef>
              <a:spcAft>
                <a:spcPts val="0"/>
              </a:spcAft>
              <a:buNone/>
              <a:defRPr sz="3600" b="1">
                <a:solidFill>
                  <a:srgbClr val="FFFFFF"/>
                </a:solidFill>
              </a:defRPr>
            </a:lvl2pPr>
            <a:lvl3pPr lvl="2" algn="l">
              <a:lnSpc>
                <a:spcPct val="100000"/>
              </a:lnSpc>
              <a:spcBef>
                <a:spcPts val="0"/>
              </a:spcBef>
              <a:spcAft>
                <a:spcPts val="0"/>
              </a:spcAft>
              <a:buNone/>
              <a:defRPr sz="3600" b="1">
                <a:solidFill>
                  <a:srgbClr val="FFFFFF"/>
                </a:solidFill>
              </a:defRPr>
            </a:lvl3pPr>
            <a:lvl4pPr lvl="3" algn="l">
              <a:lnSpc>
                <a:spcPct val="100000"/>
              </a:lnSpc>
              <a:spcBef>
                <a:spcPts val="0"/>
              </a:spcBef>
              <a:spcAft>
                <a:spcPts val="0"/>
              </a:spcAft>
              <a:buNone/>
              <a:defRPr sz="3600" b="1">
                <a:solidFill>
                  <a:srgbClr val="FFFFFF"/>
                </a:solidFill>
              </a:defRPr>
            </a:lvl4pPr>
            <a:lvl5pPr lvl="4" algn="l">
              <a:lnSpc>
                <a:spcPct val="100000"/>
              </a:lnSpc>
              <a:spcBef>
                <a:spcPts val="0"/>
              </a:spcBef>
              <a:spcAft>
                <a:spcPts val="0"/>
              </a:spcAft>
              <a:buNone/>
              <a:defRPr sz="3600" b="1">
                <a:solidFill>
                  <a:srgbClr val="FFFFFF"/>
                </a:solidFill>
              </a:defRPr>
            </a:lvl5pPr>
            <a:lvl6pPr lvl="5" algn="l">
              <a:lnSpc>
                <a:spcPct val="100000"/>
              </a:lnSpc>
              <a:spcBef>
                <a:spcPts val="0"/>
              </a:spcBef>
              <a:spcAft>
                <a:spcPts val="0"/>
              </a:spcAft>
              <a:buNone/>
              <a:defRPr sz="3600" b="1">
                <a:solidFill>
                  <a:srgbClr val="FFFFFF"/>
                </a:solidFill>
              </a:defRPr>
            </a:lvl6pPr>
            <a:lvl7pPr lvl="6" algn="l">
              <a:lnSpc>
                <a:spcPct val="100000"/>
              </a:lnSpc>
              <a:spcBef>
                <a:spcPts val="0"/>
              </a:spcBef>
              <a:spcAft>
                <a:spcPts val="0"/>
              </a:spcAft>
              <a:buNone/>
              <a:defRPr sz="3600" b="1">
                <a:solidFill>
                  <a:srgbClr val="FFFFFF"/>
                </a:solidFill>
              </a:defRPr>
            </a:lvl7pPr>
            <a:lvl8pPr lvl="7" algn="l">
              <a:lnSpc>
                <a:spcPct val="100000"/>
              </a:lnSpc>
              <a:spcBef>
                <a:spcPts val="0"/>
              </a:spcBef>
              <a:spcAft>
                <a:spcPts val="0"/>
              </a:spcAft>
              <a:buNone/>
              <a:defRPr sz="3600" b="1">
                <a:solidFill>
                  <a:srgbClr val="FFFFFF"/>
                </a:solidFill>
              </a:defRPr>
            </a:lvl8pPr>
            <a:lvl9pPr lvl="8" algn="l">
              <a:lnSpc>
                <a:spcPct val="100000"/>
              </a:lnSpc>
              <a:spcBef>
                <a:spcPts val="0"/>
              </a:spcBef>
              <a:spcAft>
                <a:spcPts val="0"/>
              </a:spcAft>
              <a:buNone/>
              <a:defRPr sz="3600" b="1">
                <a:solidFill>
                  <a:srgbClr val="FFFFFF"/>
                </a:solidFill>
              </a:defRPr>
            </a:lvl9pPr>
          </a:lstStyle>
          <a:p>
            <a:endParaRPr/>
          </a:p>
        </p:txBody>
      </p:sp>
      <p:sp>
        <p:nvSpPr>
          <p:cNvPr id="198" name="Google Shape;198;g10207282187_0_35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f97a3368a4_0_3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gf97a3368a4_0_32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gf97a3368a4_0_32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gf97a3368a4_0_3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f97a3368a4_0_3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gf97a3368a4_0_3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f97a3368a4_0_3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gf97a3368a4_0_3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gf97a3368a4_0_3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f97a3368a4_0_34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gf97a3368a4_0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f97a3368a4_0_3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f97a3368a4_0_3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gf97a3368a4_0_3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f97a3368a4_0_3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gf97a3368a4_0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f97a3368a4_0_35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gf97a3368a4_0_3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f97a3368a4_0_3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gf97a3368a4_0_3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gf97a3368a4_0_3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60" name="Google Shape;60;p17"/>
          <p:cNvSpPr txBox="1"/>
          <p:nvPr/>
        </p:nvSpPr>
        <p:spPr>
          <a:xfrm>
            <a:off x="0" y="0"/>
            <a:ext cx="9144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bs-sct.canada.ca/pol/doc-fra.aspx?id=30682" TargetMode="External"/><Relationship Id="rId5" Type="http://schemas.openxmlformats.org/officeDocument/2006/relationships/image" Target="../media/image7.png"/><Relationship Id="rId4" Type="http://schemas.openxmlformats.org/officeDocument/2006/relationships/hyperlink" Target="https://can01.safelinks.protection.outlook.com/?url=https%3A%2F%2Fwww.tbs-sct.canada.ca%2Fpol%2Fdoc-eng.aspx%3Fid%3D30682&amp;data=05%7C01%7CChelsey.Donohue%40tbs-sct.gc.ca%7C37c12671db26455231ba08dba2455a59%7C6397df10459540479c4f03311282152b%7C0%7C0%7C638282190974618302%7CUnknown%7CTWFpbGZsb3d8eyJWIjoiMC4wLjAwMDAiLCJQIjoiV2luMzIiLCJBTiI6Ik1haWwiLCJXVCI6Mn0%3D%7C3000%7C%7C%7C&amp;sdata=FM87Eu6zO6%2F1jeugAnRuqpAA86hPe8HdEyFWjn8IyCI%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an01.safelinks.protection.outlook.com/?url=https%3A%2F%2Fwww.noslangues-ourlanguages.gc.ca%2Fen%2Fwriting-tips-plus%2Finclusive-writing-guidelines-resources&amp;data=05%7C01%7CChelsey.Donohue%40tbs-sct.gc.ca%7C37c12671db26455231ba08dba2455a59%7C6397df10459540479c4f03311282152b%7C0%7C0%7C638282190974618302%7CUnknown%7CTWFpbGZsb3d8eyJWIjoiMC4wLjAwMDAiLCJQIjoiV2luMzIiLCJBTiI6Ik1haWwiLCJXVCI6Mn0%3D%7C3000%7C%7C%7C&amp;sdata=iYszpmTKQ%2BdL7sBBPZev0RmS%2FDleE43teijfaTtKIQQ%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noslangues-ourlanguages.gc.ca/fr/cles-de-la-redaction/ecriture-inclusive-lignes-directrices-ressourc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an01.safelinks.protection.outlook.com/?url=https%3A%2F%2Fwww.canada.ca%2Fen%2Ftreasury-board-secretariat%2Fservices%2Fgovernment-communications%2Fcanada-content-style-guide.html%23wp4-1&amp;data=05%7C01%7CChelsey.Donohue%40tbs-sct.gc.ca%7C37c12671db26455231ba08dba2455a59%7C6397df10459540479c4f03311282152b%7C0%7C0%7C638282190974618302%7CUnknown%7CTWFpbGZsb3d8eyJWIjoiMC4wLjAwMDAiLCJQIjoiV2luMzIiLCJBTiI6Ik1haWwiLCJXVCI6Mn0%3D%7C3000%7C%7C%7C&amp;sdata=lwFRS42xlWXZenauTx%2Fnw90GJGBoBvfJL%2FKRxams3yQ%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f97a3368a4_0_106"/>
          <p:cNvSpPr/>
          <p:nvPr/>
        </p:nvSpPr>
        <p:spPr>
          <a:xfrm>
            <a:off x="-30900" y="-272"/>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f97a3368a4_0_106"/>
          <p:cNvSpPr txBox="1">
            <a:spLocks noGrp="1"/>
          </p:cNvSpPr>
          <p:nvPr>
            <p:ph type="ctrTitle"/>
          </p:nvPr>
        </p:nvSpPr>
        <p:spPr>
          <a:xfrm>
            <a:off x="311708" y="707675"/>
            <a:ext cx="8520600" cy="2052600"/>
          </a:xfrm>
          <a:prstGeom prst="rect">
            <a:avLst/>
          </a:prstGeom>
          <a:noFill/>
          <a:ln>
            <a:noFill/>
          </a:ln>
        </p:spPr>
        <p:txBody>
          <a:bodyPr spcFirstLastPara="1" wrap="square" lIns="91425" tIns="91425" rIns="91425" bIns="91425" anchor="b" anchorCtr="0">
            <a:normAutofit/>
          </a:bodyPr>
          <a:lstStyle/>
          <a:p>
            <a:pPr marL="0" marR="0" algn="l">
              <a:lnSpc>
                <a:spcPct val="105000"/>
              </a:lnSpc>
              <a:spcBef>
                <a:spcPts val="1200"/>
              </a:spcBef>
              <a:spcAft>
                <a:spcPts val="0"/>
              </a:spcAft>
            </a:pPr>
            <a:r>
              <a:rPr lang="en-US" sz="4000" dirty="0">
                <a:solidFill>
                  <a:schemeClr val="lt1"/>
                </a:solidFill>
                <a:latin typeface="Lato"/>
                <a:ea typeface="Lato"/>
                <a:cs typeface="Lato"/>
              </a:rPr>
              <a:t>Canada.ca Style Guide updates</a:t>
            </a:r>
          </a:p>
        </p:txBody>
      </p:sp>
      <p:sp>
        <p:nvSpPr>
          <p:cNvPr id="209" name="Google Shape;209;gf97a3368a4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marR="0" algn="l">
              <a:lnSpc>
                <a:spcPct val="105000"/>
              </a:lnSpc>
              <a:spcBef>
                <a:spcPts val="1200"/>
              </a:spcBef>
              <a:spcAft>
                <a:spcPts val="0"/>
              </a:spcAft>
            </a:pPr>
            <a:r>
              <a:rPr lang="fr-CA" sz="4000" dirty="0">
                <a:solidFill>
                  <a:schemeClr val="lt1"/>
                </a:solidFill>
                <a:latin typeface="Lato"/>
                <a:ea typeface="Lato"/>
                <a:cs typeface="Lato"/>
              </a:rPr>
              <a:t>Mises à jour du Guide de rédaction du contenu du site Canada.ca</a:t>
            </a:r>
            <a:endParaRPr lang="en-US" sz="4000" dirty="0">
              <a:solidFill>
                <a:schemeClr val="lt1"/>
              </a:solidFill>
              <a:latin typeface="Lato"/>
              <a:ea typeface="Lato"/>
              <a:cs typeface="Lato"/>
            </a:endParaRPr>
          </a:p>
        </p:txBody>
      </p:sp>
      <p:sp>
        <p:nvSpPr>
          <p:cNvPr id="210" name="Google Shape;210;gf97a3368a4_0_106"/>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2" name="Google Shape;212;gf97a3368a4_0_106"/>
          <p:cNvPicPr preferRelativeResize="0"/>
          <p:nvPr/>
        </p:nvPicPr>
        <p:blipFill rotWithShape="1">
          <a:blip r:embed="rId3">
            <a:alphaModFix/>
          </a:blip>
          <a:srcRect/>
          <a:stretch/>
        </p:blipFill>
        <p:spPr>
          <a:xfrm>
            <a:off x="188900" y="189200"/>
            <a:ext cx="2951219" cy="335569"/>
          </a:xfrm>
          <a:prstGeom prst="rect">
            <a:avLst/>
          </a:prstGeom>
          <a:noFill/>
          <a:ln>
            <a:noFill/>
          </a:ln>
        </p:spPr>
      </p:pic>
      <p:pic>
        <p:nvPicPr>
          <p:cNvPr id="213" name="Google Shape;213;gf97a3368a4_0_106"/>
          <p:cNvPicPr preferRelativeResize="0"/>
          <p:nvPr/>
        </p:nvPicPr>
        <p:blipFill rotWithShape="1">
          <a:blip r:embed="rId4">
            <a:alphaModFix/>
          </a:blip>
          <a:srcRect/>
          <a:stretch/>
        </p:blipFill>
        <p:spPr>
          <a:xfrm>
            <a:off x="7987242" y="267817"/>
            <a:ext cx="795681" cy="18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g101de89b5eb_0_67"/>
          <p:cNvSpPr txBox="1">
            <a:spLocks noGrp="1"/>
          </p:cNvSpPr>
          <p:nvPr>
            <p:ph type="title"/>
          </p:nvPr>
        </p:nvSpPr>
        <p:spPr>
          <a:xfrm>
            <a:off x="180934" y="310376"/>
            <a:ext cx="9200891" cy="1446509"/>
          </a:xfrm>
          <a:prstGeom prst="rect">
            <a:avLst/>
          </a:prstGeom>
        </p:spPr>
        <p:txBody>
          <a:bodyPr spcFirstLastPara="1" wrap="square" lIns="91425" tIns="45700" rIns="91425" bIns="45700" anchor="ctr" anchorCtr="0">
            <a:spAutoFit/>
          </a:bodyPr>
          <a:lstStyle/>
          <a:p>
            <a:r>
              <a:rPr lang="en-US" sz="4400" dirty="0">
                <a:solidFill>
                  <a:schemeClr val="bg1"/>
                </a:solidFill>
                <a:latin typeface="Calibri" panose="020F0502020204030204" pitchFamily="34" charset="0"/>
              </a:rPr>
              <a:t>Questions? / </a:t>
            </a:r>
            <a:r>
              <a:rPr lang="fr-CA" sz="4400" dirty="0">
                <a:solidFill>
                  <a:schemeClr val="bg1"/>
                </a:solidFill>
                <a:latin typeface="Calibri" panose="020F0502020204030204" pitchFamily="34" charset="0"/>
              </a:rPr>
              <a:t>Des questions?</a:t>
            </a:r>
            <a:br>
              <a:rPr lang="en-US" sz="1800" dirty="0">
                <a:effectLst/>
                <a:latin typeface="Calibri" panose="020F0502020204030204" pitchFamily="34" charset="0"/>
                <a:ea typeface="Calibri" panose="020F0502020204030204" pitchFamily="34" charset="0"/>
              </a:rPr>
            </a:br>
            <a:endParaRPr lang="en-US" sz="4400" dirty="0">
              <a:solidFill>
                <a:schemeClr val="bg1"/>
              </a:solidFill>
              <a:effectLst/>
              <a:latin typeface="Calibri" panose="020F0502020204030204" pitchFamily="34" charset="0"/>
              <a:ea typeface="Calibri" panose="020F0502020204030204" pitchFamily="34" charset="0"/>
            </a:endParaRPr>
          </a:p>
        </p:txBody>
      </p:sp>
      <p:sp>
        <p:nvSpPr>
          <p:cNvPr id="1239" name="Google Shape;1239;g101de89b5eb_0_6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CA"/>
              <a:t>10</a:t>
            </a:fld>
            <a:endParaRPr/>
          </a:p>
        </p:txBody>
      </p:sp>
      <p:sp>
        <p:nvSpPr>
          <p:cNvPr id="2" name="TextBox 1">
            <a:extLst>
              <a:ext uri="{FF2B5EF4-FFF2-40B4-BE49-F238E27FC236}">
                <a16:creationId xmlns:a16="http://schemas.microsoft.com/office/drawing/2014/main" id="{3F5329E8-FFAF-9D4E-7C0F-6104C360C139}"/>
              </a:ext>
            </a:extLst>
          </p:cNvPr>
          <p:cNvSpPr txBox="1"/>
          <p:nvPr/>
        </p:nvSpPr>
        <p:spPr>
          <a:xfrm>
            <a:off x="332924" y="1756885"/>
            <a:ext cx="5099539" cy="1846659"/>
          </a:xfrm>
          <a:prstGeom prst="rect">
            <a:avLst/>
          </a:prstGeom>
          <a:noFill/>
        </p:spPr>
        <p:txBody>
          <a:bodyPr wrap="square" rtlCol="0">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rPr>
              <a:t>Digital Transformation Office:</a:t>
            </a:r>
          </a:p>
          <a:p>
            <a:pPr marL="0" marR="0">
              <a:spcBef>
                <a:spcPts val="0"/>
              </a:spcBef>
              <a:spcAft>
                <a:spcPts val="0"/>
              </a:spcAft>
            </a:pPr>
            <a:r>
              <a:rPr lang="en-US" sz="1800" u="sng" dirty="0">
                <a:solidFill>
                  <a:schemeClr val="bg1"/>
                </a:solidFill>
                <a:latin typeface="Calibri" panose="020F0502020204030204" pitchFamily="34" charset="0"/>
              </a:rPr>
              <a:t>dto.btn@tbs-sct.gc.ca</a:t>
            </a:r>
          </a:p>
          <a:p>
            <a:endParaRPr lang="en-US" dirty="0"/>
          </a:p>
          <a:p>
            <a:endParaRPr lang="en-US" dirty="0"/>
          </a:p>
          <a:p>
            <a:pPr marL="0" marR="0">
              <a:spcBef>
                <a:spcPts val="0"/>
              </a:spcBef>
              <a:spcAft>
                <a:spcPts val="0"/>
              </a:spcAft>
            </a:pPr>
            <a:r>
              <a:rPr lang="fr-CA" sz="1800" dirty="0">
                <a:solidFill>
                  <a:schemeClr val="bg1"/>
                </a:solidFill>
                <a:latin typeface="Calibri" panose="020F0502020204030204" pitchFamily="34" charset="0"/>
              </a:rPr>
              <a:t>Bureau de la transformation numérique : </a:t>
            </a:r>
          </a:p>
          <a:p>
            <a:pPr marL="0" marR="0">
              <a:spcBef>
                <a:spcPts val="0"/>
              </a:spcBef>
              <a:spcAft>
                <a:spcPts val="0"/>
              </a:spcAft>
            </a:pPr>
            <a:r>
              <a:rPr lang="en-US" sz="1800" u="sng" dirty="0">
                <a:solidFill>
                  <a:schemeClr val="bg1"/>
                </a:solidFill>
                <a:latin typeface="Calibri" panose="020F0502020204030204" pitchFamily="34" charset="0"/>
              </a:rPr>
              <a:t>dto.btn@tbs-sct.gc.ca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f97a3368a4_0_292"/>
          <p:cNvSpPr/>
          <p:nvPr/>
        </p:nvSpPr>
        <p:spPr>
          <a:xfrm>
            <a:off x="-43100" y="-12575"/>
            <a:ext cx="4758616" cy="5156100"/>
          </a:xfrm>
          <a:prstGeom prst="rect">
            <a:avLst/>
          </a:prstGeom>
          <a:solidFill>
            <a:srgbClr val="004D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f97a3368a4_0_292"/>
          <p:cNvSpPr txBox="1"/>
          <p:nvPr/>
        </p:nvSpPr>
        <p:spPr>
          <a:xfrm>
            <a:off x="3117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Overview</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44" name="Google Shape;444;gf97a3368a4_0_292"/>
          <p:cNvSpPr txBox="1"/>
          <p:nvPr/>
        </p:nvSpPr>
        <p:spPr>
          <a:xfrm>
            <a:off x="311700" y="1725251"/>
            <a:ext cx="4260300" cy="3277296"/>
          </a:xfrm>
          <a:prstGeom prst="rect">
            <a:avLst/>
          </a:prstGeom>
          <a:noFill/>
          <a:ln>
            <a:noFill/>
          </a:ln>
        </p:spPr>
        <p:txBody>
          <a:bodyPr spcFirstLastPara="1" wrap="square" lIns="91425" tIns="91425" rIns="91425" bIns="91425" anchor="t" anchorCtr="0">
            <a:normAutofit/>
          </a:bodyPr>
          <a:lstStyle/>
          <a:p>
            <a:pPr marL="0" marR="0">
              <a:lnSpc>
                <a:spcPct val="105000"/>
              </a:lnSpc>
              <a:spcBef>
                <a:spcPts val="0"/>
              </a:spcBef>
              <a:spcAft>
                <a:spcPts val="800"/>
              </a:spcAft>
            </a:pPr>
            <a:r>
              <a:rPr lang="en-US" sz="1900" dirty="0">
                <a:solidFill>
                  <a:schemeClr val="bg1"/>
                </a:solidFill>
                <a:latin typeface="Calibri" panose="020F0502020204030204" pitchFamily="34" charset="0"/>
              </a:rPr>
              <a:t>We are working through style guide changes that have been requested throughout the years. </a:t>
            </a:r>
          </a:p>
          <a:p>
            <a:pPr marL="0" marR="0">
              <a:lnSpc>
                <a:spcPct val="105000"/>
              </a:lnSpc>
              <a:spcBef>
                <a:spcPts val="0"/>
              </a:spcBef>
              <a:spcAft>
                <a:spcPts val="800"/>
              </a:spcAft>
            </a:pPr>
            <a:endParaRPr lang="en-US" sz="1900" dirty="0">
              <a:solidFill>
                <a:schemeClr val="bg1"/>
              </a:solidFill>
              <a:latin typeface="Calibri" panose="020F0502020204030204" pitchFamily="34" charset="0"/>
            </a:endParaRPr>
          </a:p>
          <a:p>
            <a:pPr marL="0" marR="0">
              <a:lnSpc>
                <a:spcPct val="105000"/>
              </a:lnSpc>
              <a:spcBef>
                <a:spcPts val="0"/>
              </a:spcBef>
              <a:spcAft>
                <a:spcPts val="800"/>
              </a:spcAft>
            </a:pPr>
            <a:r>
              <a:rPr lang="en-US" sz="1900" dirty="0">
                <a:solidFill>
                  <a:schemeClr val="bg1"/>
                </a:solidFill>
                <a:latin typeface="Calibri" panose="020F0502020204030204" pitchFamily="34" charset="0"/>
              </a:rPr>
              <a:t>We’re trying to make changes in batches and will advise the community of any changes.  </a:t>
            </a:r>
          </a:p>
          <a:p>
            <a:pPr marL="0" marR="0">
              <a:lnSpc>
                <a:spcPct val="105000"/>
              </a:lnSpc>
              <a:spcBef>
                <a:spcPts val="0"/>
              </a:spcBef>
              <a:spcAft>
                <a:spcPts val="800"/>
              </a:spcAft>
            </a:pPr>
            <a:endParaRPr lang="en-US" sz="1900" dirty="0">
              <a:solidFill>
                <a:schemeClr val="bg1"/>
              </a:solidFill>
              <a:latin typeface="Calibri" panose="020F0502020204030204" pitchFamily="34" charset="0"/>
            </a:endParaRP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endParaRP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
        <p:nvSpPr>
          <p:cNvPr id="445" name="Google Shape;445;gf97a3368a4_0_292"/>
          <p:cNvSpPr/>
          <p:nvPr/>
        </p:nvSpPr>
        <p:spPr>
          <a:xfrm>
            <a:off x="401278" y="1076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f97a3368a4_0_2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a:t>
            </a:fld>
            <a:endParaRPr/>
          </a:p>
        </p:txBody>
      </p:sp>
      <p:sp>
        <p:nvSpPr>
          <p:cNvPr id="2" name="Google Shape;443;gf97a3368a4_0_292">
            <a:extLst>
              <a:ext uri="{FF2B5EF4-FFF2-40B4-BE49-F238E27FC236}">
                <a16:creationId xmlns:a16="http://schemas.microsoft.com/office/drawing/2014/main" id="{E3E5BDFE-0718-F19B-DE9B-A5F864219AC7}"/>
              </a:ext>
            </a:extLst>
          </p:cNvPr>
          <p:cNvSpPr txBox="1"/>
          <p:nvPr/>
        </p:nvSpPr>
        <p:spPr>
          <a:xfrm>
            <a:off x="5606062"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Overview</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3" name="Google Shape;443;gf97a3368a4_0_292">
            <a:extLst>
              <a:ext uri="{FF2B5EF4-FFF2-40B4-BE49-F238E27FC236}">
                <a16:creationId xmlns:a16="http://schemas.microsoft.com/office/drawing/2014/main" id="{BF14EAD0-1F9D-B557-450C-0B60B0D2D29D}"/>
              </a:ext>
            </a:extLst>
          </p:cNvPr>
          <p:cNvSpPr txBox="1"/>
          <p:nvPr/>
        </p:nvSpPr>
        <p:spPr>
          <a:xfrm>
            <a:off x="5273646"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fr-CA" sz="3400" b="1" dirty="0">
                <a:solidFill>
                  <a:srgbClr val="000000"/>
                </a:solidFill>
                <a:effectLst/>
                <a:latin typeface="Calibri" panose="020F0502020204030204" pitchFamily="34" charset="0"/>
                <a:ea typeface="Calibri" panose="020F0502020204030204" pitchFamily="34" charset="0"/>
              </a:rPr>
              <a:t>Aperçu</a:t>
            </a:r>
            <a:endParaRPr sz="3400" b="1" i="0" u="none" strike="noStrike" cap="none" dirty="0">
              <a:solidFill>
                <a:srgbClr val="FFFFFF"/>
              </a:solidFill>
              <a:latin typeface="Lato"/>
              <a:ea typeface="Lato"/>
              <a:cs typeface="Lato"/>
              <a:sym typeface="Lato"/>
            </a:endParaRPr>
          </a:p>
        </p:txBody>
      </p:sp>
      <p:sp>
        <p:nvSpPr>
          <p:cNvPr id="4" name="Google Shape;445;gf97a3368a4_0_292">
            <a:extLst>
              <a:ext uri="{FF2B5EF4-FFF2-40B4-BE49-F238E27FC236}">
                <a16:creationId xmlns:a16="http://schemas.microsoft.com/office/drawing/2014/main" id="{79DA91A5-6793-E5CF-0DEC-870096C13E17}"/>
              </a:ext>
            </a:extLst>
          </p:cNvPr>
          <p:cNvSpPr/>
          <p:nvPr/>
        </p:nvSpPr>
        <p:spPr>
          <a:xfrm>
            <a:off x="5363854" y="103180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444;gf97a3368a4_0_292">
            <a:extLst>
              <a:ext uri="{FF2B5EF4-FFF2-40B4-BE49-F238E27FC236}">
                <a16:creationId xmlns:a16="http://schemas.microsoft.com/office/drawing/2014/main" id="{7D2A9DF3-7124-3494-96D2-CE6D4300E393}"/>
              </a:ext>
            </a:extLst>
          </p:cNvPr>
          <p:cNvSpPr txBox="1"/>
          <p:nvPr/>
        </p:nvSpPr>
        <p:spPr>
          <a:xfrm>
            <a:off x="4853161" y="1610504"/>
            <a:ext cx="4260300" cy="3277296"/>
          </a:xfrm>
          <a:prstGeom prst="rect">
            <a:avLst/>
          </a:prstGeom>
          <a:noFill/>
          <a:ln>
            <a:noFill/>
          </a:ln>
        </p:spPr>
        <p:txBody>
          <a:bodyPr spcFirstLastPara="1" wrap="square" lIns="91425" tIns="91425" rIns="91425" bIns="91425" anchor="t" anchorCtr="0">
            <a:normAutofit lnSpcReduction="10000"/>
          </a:bodyPr>
          <a:lstStyle/>
          <a:p>
            <a:pPr marL="0" marR="0">
              <a:lnSpc>
                <a:spcPct val="105000"/>
              </a:lnSpc>
              <a:spcBef>
                <a:spcPts val="0"/>
              </a:spcBef>
              <a:spcAft>
                <a:spcPts val="800"/>
              </a:spcAft>
            </a:pPr>
            <a:r>
              <a:rPr lang="fr-CA" sz="2100" dirty="0">
                <a:effectLst/>
                <a:latin typeface="Calibri" panose="020F0502020204030204" pitchFamily="34" charset="0"/>
                <a:ea typeface="Calibri" panose="020F0502020204030204" pitchFamily="34" charset="0"/>
              </a:rPr>
              <a:t>Nous travaillons actuellement à des modifications du Guide de rédaction du contenu qui ont été demandées au fil des années. </a:t>
            </a:r>
          </a:p>
          <a:p>
            <a:pPr marL="0" marR="0">
              <a:lnSpc>
                <a:spcPct val="105000"/>
              </a:lnSpc>
              <a:spcBef>
                <a:spcPts val="0"/>
              </a:spcBef>
              <a:spcAft>
                <a:spcPts val="800"/>
              </a:spcAft>
            </a:pPr>
            <a:endParaRPr lang="fr-CA" sz="2100" dirty="0">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fr-CA" sz="2100" dirty="0">
                <a:effectLst/>
                <a:latin typeface="Calibri" panose="020F0502020204030204" pitchFamily="34" charset="0"/>
                <a:ea typeface="Calibri" panose="020F0502020204030204" pitchFamily="34" charset="0"/>
              </a:rPr>
              <a:t>Nous tentons d’apporter les changements par lots et aviserons la collectivité de tout changement apporté.  </a:t>
            </a:r>
            <a:endParaRPr lang="en-US" sz="2100" dirty="0">
              <a:latin typeface="Calibri" panose="020F0502020204030204" pitchFamily="34" charset="0"/>
              <a:ea typeface="Calibri" panose="020F0502020204030204" pitchFamily="34" charset="0"/>
            </a:endParaRPr>
          </a:p>
          <a:p>
            <a:pPr marL="0" marR="0">
              <a:lnSpc>
                <a:spcPct val="105000"/>
              </a:lnSpc>
              <a:spcBef>
                <a:spcPts val="0"/>
              </a:spcBef>
              <a:spcAft>
                <a:spcPts val="800"/>
              </a:spcAft>
            </a:pPr>
            <a:endParaRPr lang="en-US" sz="21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f97a3368a4_0_371"/>
          <p:cNvSpPr/>
          <p:nvPr/>
        </p:nvSpPr>
        <p:spPr>
          <a:xfrm>
            <a:off x="-43102" y="-12575"/>
            <a:ext cx="4509593" cy="5156100"/>
          </a:xfrm>
          <a:prstGeom prst="rect">
            <a:avLst/>
          </a:prstGeom>
          <a:solidFill>
            <a:srgbClr val="3095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f97a3368a4_0_371"/>
          <p:cNvSpPr txBox="1"/>
          <p:nvPr/>
        </p:nvSpPr>
        <p:spPr>
          <a:xfrm>
            <a:off x="311699" y="246745"/>
            <a:ext cx="3866657"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2200" b="1" dirty="0">
                <a:solidFill>
                  <a:schemeClr val="lt1"/>
                </a:solidFill>
                <a:latin typeface="Lato"/>
                <a:ea typeface="Lato"/>
                <a:cs typeface="Lato"/>
              </a:rPr>
              <a:t>1) Update the text under </a:t>
            </a:r>
            <a:br>
              <a:rPr lang="en-US" sz="2200" b="1" dirty="0">
                <a:solidFill>
                  <a:schemeClr val="lt1"/>
                </a:solidFill>
                <a:latin typeface="Lato"/>
                <a:ea typeface="Lato"/>
                <a:cs typeface="Lato"/>
              </a:rPr>
            </a:br>
            <a:r>
              <a:rPr lang="en-US" sz="2200" b="1" dirty="0">
                <a:solidFill>
                  <a:schemeClr val="lt1"/>
                </a:solidFill>
                <a:latin typeface="Lato"/>
                <a:ea typeface="Lato"/>
                <a:cs typeface="Lato"/>
              </a:rPr>
              <a:t>Use of the style guide</a:t>
            </a:r>
            <a:endParaRPr lang="en-US" sz="2200" b="1" dirty="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ct val="100000"/>
              <a:buFont typeface="Arial"/>
              <a:buNone/>
            </a:pPr>
            <a:endParaRPr lang="en-US" sz="3400" b="1" i="0" u="none" strike="noStrike" cap="none" dirty="0">
              <a:solidFill>
                <a:srgbClr val="FFFFFF"/>
              </a:solidFill>
              <a:latin typeface="Lato"/>
              <a:ea typeface="Lato"/>
              <a:cs typeface="Lato"/>
              <a:sym typeface="Lato"/>
            </a:endParaRPr>
          </a:p>
        </p:txBody>
      </p:sp>
      <p:sp>
        <p:nvSpPr>
          <p:cNvPr id="466" name="Google Shape;466;gf97a3368a4_0_371"/>
          <p:cNvSpPr txBox="1"/>
          <p:nvPr/>
        </p:nvSpPr>
        <p:spPr>
          <a:xfrm>
            <a:off x="311699" y="1320457"/>
            <a:ext cx="3672471" cy="3508623"/>
          </a:xfrm>
          <a:prstGeom prst="rect">
            <a:avLst/>
          </a:prstGeom>
          <a:noFill/>
          <a:ln>
            <a:noFill/>
          </a:ln>
        </p:spPr>
        <p:txBody>
          <a:bodyPr spcFirstLastPara="1" wrap="square" lIns="91425" tIns="91425" rIns="91425" bIns="91425" anchor="t" anchorCtr="0">
            <a:spAutoFit/>
          </a:bodyPr>
          <a:lstStyle/>
          <a:p>
            <a:r>
              <a:rPr lang="en-US" sz="1800" dirty="0">
                <a:solidFill>
                  <a:schemeClr val="bg1"/>
                </a:solidFill>
                <a:latin typeface="Calibri" panose="020F0502020204030204" pitchFamily="34" charset="0"/>
              </a:rPr>
              <a:t>This change won’t affect who the style guide applies to. </a:t>
            </a:r>
          </a:p>
          <a:p>
            <a:endParaRPr lang="en-US" sz="1800" dirty="0">
              <a:solidFill>
                <a:schemeClr val="bg1"/>
              </a:solidFill>
              <a:latin typeface="Calibri" panose="020F0502020204030204" pitchFamily="34" charset="0"/>
            </a:endParaRPr>
          </a:p>
          <a:p>
            <a:r>
              <a:rPr lang="en-US" sz="1800" dirty="0">
                <a:solidFill>
                  <a:schemeClr val="bg1"/>
                </a:solidFill>
                <a:latin typeface="Calibri" panose="020F0502020204030204" pitchFamily="34" charset="0"/>
              </a:rPr>
              <a:t>We are making this change because the Directive on the Management of Communications lays out who needs to follow the design system. </a:t>
            </a:r>
          </a:p>
          <a:p>
            <a:endParaRPr lang="en-US" sz="1800" dirty="0">
              <a:solidFill>
                <a:schemeClr val="bg1"/>
              </a:solidFill>
              <a:latin typeface="Calibri" panose="020F0502020204030204" pitchFamily="34" charset="0"/>
            </a:endParaRPr>
          </a:p>
          <a:p>
            <a:r>
              <a:rPr lang="en-US" sz="1800" dirty="0">
                <a:solidFill>
                  <a:schemeClr val="bg1"/>
                </a:solidFill>
                <a:latin typeface="Calibri" panose="020F0502020204030204" pitchFamily="34" charset="0"/>
              </a:rPr>
              <a:t>We want to point to the policy piece as the official source for who must comply. </a:t>
            </a: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endParaRPr>
          </a:p>
        </p:txBody>
      </p:sp>
      <p:sp>
        <p:nvSpPr>
          <p:cNvPr id="467" name="Google Shape;467;gf97a3368a4_0_371"/>
          <p:cNvSpPr/>
          <p:nvPr/>
        </p:nvSpPr>
        <p:spPr>
          <a:xfrm>
            <a:off x="401278" y="11044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9" name="Google Shape;469;gf97a3368a4_0_3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a:t>
            </a:fld>
            <a:endParaRPr/>
          </a:p>
        </p:txBody>
      </p:sp>
      <p:sp>
        <p:nvSpPr>
          <p:cNvPr id="2" name="Google Shape;465;gf97a3368a4_0_371">
            <a:extLst>
              <a:ext uri="{FF2B5EF4-FFF2-40B4-BE49-F238E27FC236}">
                <a16:creationId xmlns:a16="http://schemas.microsoft.com/office/drawing/2014/main" id="{A76EFDAF-1A8E-D2DB-D1DF-3294C9B54D48}"/>
              </a:ext>
            </a:extLst>
          </p:cNvPr>
          <p:cNvSpPr txBox="1"/>
          <p:nvPr/>
        </p:nvSpPr>
        <p:spPr>
          <a:xfrm>
            <a:off x="4677511" y="158690"/>
            <a:ext cx="4310672" cy="1432200"/>
          </a:xfrm>
          <a:prstGeom prst="rect">
            <a:avLst/>
          </a:prstGeom>
          <a:noFill/>
          <a:ln>
            <a:noFill/>
          </a:ln>
        </p:spPr>
        <p:txBody>
          <a:bodyPr spcFirstLastPara="1" wrap="square" lIns="91425" tIns="91425" rIns="91425" bIns="91425" anchor="t" anchorCtr="0">
            <a:normAutofit/>
          </a:bodyPr>
          <a:lstStyle/>
          <a:p>
            <a:pPr marL="0" marR="0">
              <a:spcBef>
                <a:spcPts val="0"/>
              </a:spcBef>
              <a:spcAft>
                <a:spcPts val="0"/>
              </a:spcAft>
            </a:pPr>
            <a:r>
              <a:rPr lang="fr-CA" sz="2200" b="1" dirty="0">
                <a:latin typeface="Calibri" panose="020F0502020204030204" pitchFamily="34" charset="0"/>
              </a:rPr>
              <a:t>1) Mettre le texte à jour sous la rubrique Application</a:t>
            </a:r>
            <a:endParaRPr lang="en-US" sz="2200" b="1" dirty="0">
              <a:latin typeface="Calibri" panose="020F0502020204030204" pitchFamily="34" charset="0"/>
            </a:endParaRP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 name="Google Shape;467;gf97a3368a4_0_371">
            <a:extLst>
              <a:ext uri="{FF2B5EF4-FFF2-40B4-BE49-F238E27FC236}">
                <a16:creationId xmlns:a16="http://schemas.microsoft.com/office/drawing/2014/main" id="{2298809E-1237-104B-45BA-B13B37CEC045}"/>
              </a:ext>
            </a:extLst>
          </p:cNvPr>
          <p:cNvSpPr/>
          <p:nvPr/>
        </p:nvSpPr>
        <p:spPr>
          <a:xfrm>
            <a:off x="4764839" y="100649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466;gf97a3368a4_0_371">
            <a:extLst>
              <a:ext uri="{FF2B5EF4-FFF2-40B4-BE49-F238E27FC236}">
                <a16:creationId xmlns:a16="http://schemas.microsoft.com/office/drawing/2014/main" id="{EB6D4780-8061-D46F-D48C-1E7A03EBB499}"/>
              </a:ext>
            </a:extLst>
          </p:cNvPr>
          <p:cNvSpPr txBox="1"/>
          <p:nvPr/>
        </p:nvSpPr>
        <p:spPr>
          <a:xfrm>
            <a:off x="4677511" y="1282958"/>
            <a:ext cx="4217772" cy="3785621"/>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Ce changement n’aura pas d’incidence sur les destinataires du Guide de rédaction du contenu. </a:t>
            </a:r>
          </a:p>
          <a:p>
            <a:pPr marL="0" marR="0">
              <a:spcBef>
                <a:spcPts val="0"/>
              </a:spcBef>
              <a:spcAft>
                <a:spcPts val="0"/>
              </a:spcAft>
            </a:pPr>
            <a:endParaRPr lang="fr-CA" sz="1800" dirty="0">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Nous apportons ce changement parce que la Directive sur la gestion des communications précise qui doit suivre le système de conception. </a:t>
            </a:r>
          </a:p>
          <a:p>
            <a:pPr marL="0" marR="0">
              <a:spcBef>
                <a:spcPts val="0"/>
              </a:spcBef>
              <a:spcAft>
                <a:spcPts val="0"/>
              </a:spcAft>
            </a:pPr>
            <a:endParaRPr lang="fr-CA" sz="1800" dirty="0">
              <a:latin typeface="Calibri" panose="020F0502020204030204" pitchFamily="34" charset="0"/>
              <a:ea typeface="Calibri" panose="020F0502020204030204" pitchFamily="34" charset="0"/>
            </a:endParaRPr>
          </a:p>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Nous tenons à attirer l’attention sur l’instrument de politique en tant que source officielle prévoyant qui doit se conformer aux dispositions. </a:t>
            </a:r>
            <a:endParaRPr lang="en-US"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85B83-59F5-FDBE-C4F4-321836FE05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4</a:t>
            </a:fld>
            <a:endParaRPr lang="en-CA"/>
          </a:p>
        </p:txBody>
      </p:sp>
      <p:pic>
        <p:nvPicPr>
          <p:cNvPr id="10" name="Picture 9">
            <a:extLst>
              <a:ext uri="{FF2B5EF4-FFF2-40B4-BE49-F238E27FC236}">
                <a16:creationId xmlns:a16="http://schemas.microsoft.com/office/drawing/2014/main" id="{E075D966-267A-801D-DEC2-9544B6EDD757}"/>
              </a:ext>
            </a:extLst>
          </p:cNvPr>
          <p:cNvPicPr>
            <a:picLocks noChangeAspect="1"/>
          </p:cNvPicPr>
          <p:nvPr/>
        </p:nvPicPr>
        <p:blipFill>
          <a:blip r:embed="rId3"/>
          <a:stretch>
            <a:fillRect/>
          </a:stretch>
        </p:blipFill>
        <p:spPr>
          <a:xfrm>
            <a:off x="65607" y="121083"/>
            <a:ext cx="4315723" cy="1865601"/>
          </a:xfrm>
          <a:prstGeom prst="rect">
            <a:avLst/>
          </a:prstGeom>
        </p:spPr>
      </p:pic>
      <p:sp>
        <p:nvSpPr>
          <p:cNvPr id="11" name="Multiplication Sign 10">
            <a:extLst>
              <a:ext uri="{FF2B5EF4-FFF2-40B4-BE49-F238E27FC236}">
                <a16:creationId xmlns:a16="http://schemas.microsoft.com/office/drawing/2014/main" id="{D32C0EFA-18FA-5689-E6E2-BB0D27ACC564}"/>
              </a:ext>
            </a:extLst>
          </p:cNvPr>
          <p:cNvSpPr/>
          <p:nvPr/>
        </p:nvSpPr>
        <p:spPr>
          <a:xfrm>
            <a:off x="695025" y="6218"/>
            <a:ext cx="2960524" cy="2095329"/>
          </a:xfrm>
          <a:prstGeom prst="mathMultiply">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AD54D39-D442-A540-CC2F-824C2565125F}"/>
              </a:ext>
            </a:extLst>
          </p:cNvPr>
          <p:cNvSpPr/>
          <p:nvPr/>
        </p:nvSpPr>
        <p:spPr>
          <a:xfrm>
            <a:off x="2234744" y="2050225"/>
            <a:ext cx="184521" cy="2911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5C193F8-51DA-0CCC-7C15-6D02FA574FF0}"/>
              </a:ext>
            </a:extLst>
          </p:cNvPr>
          <p:cNvSpPr txBox="1"/>
          <p:nvPr/>
        </p:nvSpPr>
        <p:spPr>
          <a:xfrm>
            <a:off x="-393643" y="2386461"/>
            <a:ext cx="4637607" cy="2995692"/>
          </a:xfrm>
          <a:prstGeom prst="rect">
            <a:avLst/>
          </a:prstGeom>
          <a:noFill/>
        </p:spPr>
        <p:txBody>
          <a:bodyPr wrap="square" rtlCol="0">
            <a:spAutoFit/>
          </a:bodyPr>
          <a:lstStyle/>
          <a:p>
            <a:pPr marL="457200" marR="0">
              <a:lnSpc>
                <a:spcPct val="105000"/>
              </a:lnSpc>
              <a:spcBef>
                <a:spcPts val="0"/>
              </a:spcBef>
              <a:spcAft>
                <a:spcPts val="800"/>
              </a:spcAft>
            </a:pPr>
            <a:r>
              <a:rPr lang="en-US" sz="1000" b="1" dirty="0"/>
              <a:t>Use of the style guide</a:t>
            </a:r>
            <a:br>
              <a:rPr lang="en-US" sz="1000" b="1" dirty="0"/>
            </a:br>
            <a:r>
              <a:rPr lang="en-US" sz="1000" dirty="0">
                <a:solidFill>
                  <a:srgbClr val="000000"/>
                </a:solidFill>
                <a:effectLst/>
                <a:latin typeface="Calibri" panose="020F0502020204030204" pitchFamily="34" charset="0"/>
                <a:ea typeface="Calibri" panose="020F0502020204030204" pitchFamily="34" charset="0"/>
              </a:rPr>
              <a:t>All departments and other portions of the federal public administration subject to the Directive on the Management of Communications must use the Canada.ca Style Guide. These organizations must follow this style guide's requirements for all public-facing websites and digital services, regardless of the technology, domain name or publishing platform used.</a:t>
            </a:r>
            <a:r>
              <a:rPr lang="en-US" sz="1000" dirty="0">
                <a:effectLst/>
                <a:latin typeface="Calibri" panose="020F0502020204030204" pitchFamily="34" charset="0"/>
                <a:ea typeface="Calibri" panose="020F0502020204030204" pitchFamily="34" charset="0"/>
              </a:rPr>
              <a:t> This requirement is referenced in Appendix D: Mandatory Procedures for Social Media and Web Communications in the </a:t>
            </a:r>
            <a:r>
              <a:rPr lang="en-US" sz="1000" u="sng" dirty="0">
                <a:solidFill>
                  <a:srgbClr val="0563C1"/>
                </a:solidFill>
                <a:effectLst/>
                <a:latin typeface="Calibri" panose="020F0502020204030204" pitchFamily="34" charset="0"/>
                <a:ea typeface="Calibri" panose="020F0502020204030204" pitchFamily="34" charset="0"/>
                <a:hlinkClick r:id="rId4"/>
              </a:rPr>
              <a:t>Directive on the Management of Communications</a:t>
            </a:r>
            <a:r>
              <a:rPr lang="en-US" sz="1000" dirty="0">
                <a:effectLst/>
                <a:latin typeface="Calibri" panose="020F0502020204030204" pitchFamily="34" charset="0"/>
                <a:ea typeface="Calibri" panose="020F0502020204030204" pitchFamily="34" charset="0"/>
              </a:rPr>
              <a:t>.</a:t>
            </a:r>
            <a:br>
              <a:rPr lang="en-US" sz="1000" dirty="0">
                <a:effectLst/>
                <a:latin typeface="Calibri" panose="020F0502020204030204" pitchFamily="34" charset="0"/>
                <a:ea typeface="Calibri" panose="020F0502020204030204" pitchFamily="34" charset="0"/>
              </a:rPr>
            </a:br>
            <a:br>
              <a:rPr lang="en-US" sz="1000" dirty="0">
                <a:effectLst/>
                <a:latin typeface="Calibri" panose="020F0502020204030204" pitchFamily="34" charset="0"/>
                <a:ea typeface="Calibri" panose="020F0502020204030204" pitchFamily="34" charset="0"/>
              </a:rPr>
            </a:br>
            <a:r>
              <a:rPr lang="en-US" sz="1000" b="1" dirty="0">
                <a:effectLst/>
                <a:latin typeface="Calibri" panose="020F0502020204030204" pitchFamily="34" charset="0"/>
                <a:ea typeface="Calibri" panose="020F0502020204030204" pitchFamily="34" charset="0"/>
              </a:rPr>
              <a:t>Out-of-scope situations</a:t>
            </a:r>
            <a:br>
              <a:rPr lang="en-US" sz="1000" b="1" dirty="0">
                <a:latin typeface="Calibri" panose="020F0502020204030204" pitchFamily="34" charset="0"/>
                <a:ea typeface="Calibri" panose="020F0502020204030204" pitchFamily="34" charset="0"/>
              </a:rPr>
            </a:br>
            <a:r>
              <a:rPr lang="en-US" sz="1000" dirty="0">
                <a:effectLst/>
                <a:latin typeface="Calibri" panose="020F0502020204030204" pitchFamily="34" charset="0"/>
                <a:ea typeface="Calibri" panose="020F0502020204030204" pitchFamily="34" charset="0"/>
              </a:rPr>
              <a:t>Institutions that fall outside of the Directive on the Management of Communications do not have to follow this style guide. However, all institutions are encouraged to use it for both their internal and external web products. Following this guide's rules and techniques will make it easier for everyone to find, understand and use the government's digital content.</a:t>
            </a:r>
          </a:p>
          <a:p>
            <a:endParaRPr lang="en-US" b="1" dirty="0"/>
          </a:p>
        </p:txBody>
      </p:sp>
      <p:pic>
        <p:nvPicPr>
          <p:cNvPr id="16" name="Picture 15">
            <a:extLst>
              <a:ext uri="{FF2B5EF4-FFF2-40B4-BE49-F238E27FC236}">
                <a16:creationId xmlns:a16="http://schemas.microsoft.com/office/drawing/2014/main" id="{D2031512-E274-8588-320F-9120CABC1D55}"/>
              </a:ext>
            </a:extLst>
          </p:cNvPr>
          <p:cNvPicPr>
            <a:picLocks noChangeAspect="1"/>
          </p:cNvPicPr>
          <p:nvPr/>
        </p:nvPicPr>
        <p:blipFill>
          <a:blip r:embed="rId5"/>
          <a:stretch>
            <a:fillRect/>
          </a:stretch>
        </p:blipFill>
        <p:spPr>
          <a:xfrm>
            <a:off x="4429971" y="184624"/>
            <a:ext cx="4625870" cy="1865601"/>
          </a:xfrm>
          <a:prstGeom prst="rect">
            <a:avLst/>
          </a:prstGeom>
        </p:spPr>
      </p:pic>
      <p:sp>
        <p:nvSpPr>
          <p:cNvPr id="17" name="Multiplication Sign 16">
            <a:extLst>
              <a:ext uri="{FF2B5EF4-FFF2-40B4-BE49-F238E27FC236}">
                <a16:creationId xmlns:a16="http://schemas.microsoft.com/office/drawing/2014/main" id="{E03EEA3A-A70F-0DD3-B204-A347AB1FB8F1}"/>
              </a:ext>
            </a:extLst>
          </p:cNvPr>
          <p:cNvSpPr/>
          <p:nvPr/>
        </p:nvSpPr>
        <p:spPr>
          <a:xfrm>
            <a:off x="5325115" y="87144"/>
            <a:ext cx="2960524" cy="2095329"/>
          </a:xfrm>
          <a:prstGeom prst="mathMultiply">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BE767DA-C9F2-1DAF-10BE-237A99B080CB}"/>
              </a:ext>
            </a:extLst>
          </p:cNvPr>
          <p:cNvSpPr/>
          <p:nvPr/>
        </p:nvSpPr>
        <p:spPr>
          <a:xfrm>
            <a:off x="6620856" y="2072777"/>
            <a:ext cx="184521" cy="2911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16AC67-FD88-F1CD-F63C-EE1B7EFF36CE}"/>
              </a:ext>
            </a:extLst>
          </p:cNvPr>
          <p:cNvSpPr txBox="1"/>
          <p:nvPr/>
        </p:nvSpPr>
        <p:spPr>
          <a:xfrm>
            <a:off x="3910460" y="2388495"/>
            <a:ext cx="5203469" cy="2995692"/>
          </a:xfrm>
          <a:prstGeom prst="rect">
            <a:avLst/>
          </a:prstGeom>
          <a:noFill/>
        </p:spPr>
        <p:txBody>
          <a:bodyPr wrap="square" rtlCol="0">
            <a:spAutoFit/>
          </a:bodyPr>
          <a:lstStyle/>
          <a:p>
            <a:pPr marL="457200" marR="0">
              <a:lnSpc>
                <a:spcPct val="105000"/>
              </a:lnSpc>
              <a:spcBef>
                <a:spcPts val="0"/>
              </a:spcBef>
              <a:spcAft>
                <a:spcPts val="800"/>
              </a:spcAft>
            </a:pPr>
            <a:r>
              <a:rPr lang="fr-CA" sz="1000" b="1" dirty="0">
                <a:solidFill>
                  <a:srgbClr val="000000"/>
                </a:solidFill>
                <a:effectLst/>
                <a:latin typeface="Calibri" panose="020F0502020204030204" pitchFamily="34" charset="0"/>
                <a:ea typeface="Calibri" panose="020F0502020204030204" pitchFamily="34" charset="0"/>
              </a:rPr>
              <a:t>Application</a:t>
            </a:r>
            <a:br>
              <a:rPr lang="fr-CA" sz="1000" dirty="0">
                <a:solidFill>
                  <a:srgbClr val="000000"/>
                </a:solidFill>
                <a:effectLst/>
                <a:latin typeface="Calibri" panose="020F0502020204030204" pitchFamily="34" charset="0"/>
                <a:ea typeface="Calibri" panose="020F0502020204030204" pitchFamily="34" charset="0"/>
              </a:rPr>
            </a:br>
            <a:r>
              <a:rPr lang="fr-CA" sz="1000" dirty="0">
                <a:solidFill>
                  <a:srgbClr val="000000"/>
                </a:solidFill>
                <a:effectLst/>
                <a:latin typeface="Calibri" panose="020F0502020204030204" pitchFamily="34" charset="0"/>
                <a:ea typeface="Calibri" panose="020F0502020204030204" pitchFamily="34" charset="0"/>
              </a:rPr>
              <a:t>Tous les ministères et les autres secteurs de l’administration publique fédérale qui sont assujettis à la Directive sur la gestion des communications doivent appliquer le Guide de rédaction du contenu du site Canada.ca. Ces organisations doivent respecter les normes décrites dans ce guide lorsqu’elles élaborent des sites Web ou des services numériques destinés au public, et ce, peu importe la technologie, le nom de domaine ou la plateforme qu’elles utilisent.</a:t>
            </a:r>
            <a:r>
              <a:rPr lang="fr-CA" sz="1000" dirty="0">
                <a:effectLst/>
                <a:latin typeface="Calibri" panose="020F0502020204030204" pitchFamily="34" charset="0"/>
                <a:ea typeface="Calibri" panose="020F0502020204030204" pitchFamily="34" charset="0"/>
              </a:rPr>
              <a:t> Cette exigence est prévue à l’annexe D, Procédure obligatoire relative à l’utilisation des médias sociaux et aux communications sur le Web, de la </a:t>
            </a:r>
            <a:r>
              <a:rPr lang="fr-CA" sz="1000" u="sng" dirty="0">
                <a:solidFill>
                  <a:srgbClr val="0563C1"/>
                </a:solidFill>
                <a:effectLst/>
                <a:latin typeface="Calibri" panose="020F0502020204030204" pitchFamily="34" charset="0"/>
                <a:ea typeface="Calibri" panose="020F0502020204030204" pitchFamily="34" charset="0"/>
                <a:hlinkClick r:id="rId6"/>
              </a:rPr>
              <a:t>Directive sur la gestion des communications</a:t>
            </a:r>
            <a:r>
              <a:rPr lang="fr-CA" sz="1000" dirty="0">
                <a:effectLst/>
                <a:latin typeface="Calibri" panose="020F0502020204030204" pitchFamily="34" charset="0"/>
                <a:ea typeface="Calibri" panose="020F0502020204030204" pitchFamily="34" charset="0"/>
              </a:rPr>
              <a:t>.</a:t>
            </a:r>
            <a:br>
              <a:rPr lang="fr-CA" sz="1000" dirty="0">
                <a:effectLst/>
                <a:latin typeface="Calibri" panose="020F0502020204030204" pitchFamily="34" charset="0"/>
                <a:ea typeface="Calibri" panose="020F0502020204030204" pitchFamily="34" charset="0"/>
              </a:rPr>
            </a:br>
            <a:br>
              <a:rPr lang="fr-CA" sz="1000" dirty="0">
                <a:effectLst/>
                <a:latin typeface="Calibri" panose="020F0502020204030204" pitchFamily="34" charset="0"/>
                <a:ea typeface="Calibri" panose="020F0502020204030204" pitchFamily="34" charset="0"/>
              </a:rPr>
            </a:br>
            <a:r>
              <a:rPr lang="fr-CA" sz="1000" b="1" dirty="0">
                <a:effectLst/>
                <a:latin typeface="Calibri" panose="020F0502020204030204" pitchFamily="34" charset="0"/>
                <a:ea typeface="Calibri" panose="020F0502020204030204" pitchFamily="34" charset="0"/>
              </a:rPr>
              <a:t>Institutions non visées par le présent guide</a:t>
            </a:r>
            <a:br>
              <a:rPr lang="en-US" sz="1000" b="1" dirty="0">
                <a:latin typeface="Calibri" panose="020F0502020204030204" pitchFamily="34" charset="0"/>
                <a:ea typeface="Calibri" panose="020F0502020204030204" pitchFamily="34" charset="0"/>
              </a:rPr>
            </a:br>
            <a:r>
              <a:rPr lang="fr-CA" sz="1000" dirty="0">
                <a:effectLst/>
                <a:latin typeface="Calibri" panose="020F0502020204030204" pitchFamily="34" charset="0"/>
                <a:ea typeface="Calibri" panose="020F0502020204030204" pitchFamily="34" charset="0"/>
              </a:rPr>
              <a:t>Les institutions qui ne sont pas visées par la Directive sur la gestion des communications n’ont pas à suivre le présent guide. Toutefois, elles sont encouragées à le faire pour leurs produits Web internes et externes. Le fait de respecter les règles et les conseils décrits dans ce guide permettra de rendre le contenu Web du gouvernement facile à trouver, à comprendre et à utiliser pour toute personne.</a:t>
            </a:r>
            <a:endParaRPr lang="en-US" sz="1000" dirty="0">
              <a:effectLst/>
              <a:latin typeface="Calibri" panose="020F0502020204030204" pitchFamily="34" charset="0"/>
              <a:ea typeface="Calibri" panose="020F0502020204030204" pitchFamily="34" charset="0"/>
            </a:endParaRPr>
          </a:p>
          <a:p>
            <a:endParaRPr lang="en-US" b="1" dirty="0"/>
          </a:p>
        </p:txBody>
      </p:sp>
    </p:spTree>
    <p:extLst>
      <p:ext uri="{BB962C8B-B14F-4D97-AF65-F5344CB8AC3E}">
        <p14:creationId xmlns:p14="http://schemas.microsoft.com/office/powerpoint/2010/main" val="383469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f97a3368a4_0_292"/>
          <p:cNvSpPr/>
          <p:nvPr/>
        </p:nvSpPr>
        <p:spPr>
          <a:xfrm>
            <a:off x="-43100" y="-12575"/>
            <a:ext cx="4758616" cy="5156100"/>
          </a:xfrm>
          <a:prstGeom prst="rect">
            <a:avLst/>
          </a:prstGeom>
          <a:solidFill>
            <a:srgbClr val="004D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gf97a3368a4_0_292"/>
          <p:cNvSpPr txBox="1"/>
          <p:nvPr/>
        </p:nvSpPr>
        <p:spPr>
          <a:xfrm>
            <a:off x="274173" y="140238"/>
            <a:ext cx="4060001"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2000" b="1" dirty="0">
                <a:solidFill>
                  <a:schemeClr val="lt1"/>
                </a:solidFill>
                <a:latin typeface="Lato"/>
                <a:ea typeface="Lato"/>
                <a:cs typeface="Lato"/>
              </a:rPr>
              <a:t>2) Update the text under the heading Writing for inclusivity</a:t>
            </a:r>
            <a:endParaRPr lang="en-US" sz="2000" b="1" dirty="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44" name="Google Shape;444;gf97a3368a4_0_292"/>
          <p:cNvSpPr txBox="1"/>
          <p:nvPr/>
        </p:nvSpPr>
        <p:spPr>
          <a:xfrm>
            <a:off x="260445" y="1179892"/>
            <a:ext cx="4260300" cy="3823370"/>
          </a:xfrm>
          <a:prstGeom prst="rect">
            <a:avLst/>
          </a:prstGeom>
          <a:noFill/>
          <a:ln>
            <a:noFill/>
          </a:ln>
        </p:spPr>
        <p:txBody>
          <a:bodyPr spcFirstLastPara="1" wrap="square" lIns="91425" tIns="91425" rIns="91425" bIns="91425" anchor="t" anchorCtr="0">
            <a:normAutofit/>
          </a:bodyPr>
          <a:lstStyle/>
          <a:p>
            <a:pPr>
              <a:lnSpc>
                <a:spcPct val="105000"/>
              </a:lnSpc>
              <a:spcAft>
                <a:spcPts val="800"/>
              </a:spcAft>
            </a:pPr>
            <a:r>
              <a:rPr lang="en-US" sz="1900" dirty="0">
                <a:solidFill>
                  <a:schemeClr val="bg1"/>
                </a:solidFill>
                <a:latin typeface="Calibri" panose="020F0502020204030204" pitchFamily="34" charset="0"/>
              </a:rPr>
              <a:t>This is to reflect the new inclusive writing guidelines and resources. </a:t>
            </a:r>
          </a:p>
          <a:p>
            <a:pPr>
              <a:lnSpc>
                <a:spcPct val="105000"/>
              </a:lnSpc>
              <a:spcAft>
                <a:spcPts val="800"/>
              </a:spcAft>
            </a:pPr>
            <a:endParaRPr lang="en-US" sz="1900" dirty="0">
              <a:solidFill>
                <a:schemeClr val="bg1"/>
              </a:solidFill>
              <a:latin typeface="Calibri" panose="020F0502020204030204" pitchFamily="34" charset="0"/>
            </a:endParaRPr>
          </a:p>
          <a:p>
            <a:pPr>
              <a:lnSpc>
                <a:spcPct val="105000"/>
              </a:lnSpc>
              <a:spcAft>
                <a:spcPts val="800"/>
              </a:spcAft>
            </a:pPr>
            <a:r>
              <a:rPr lang="en-US" sz="1900" dirty="0">
                <a:solidFill>
                  <a:schemeClr val="bg1"/>
                </a:solidFill>
                <a:latin typeface="Calibri" panose="020F0502020204030204" pitchFamily="34" charset="0"/>
              </a:rPr>
              <a:t>It also removes the ‘avoid references to gender whenever possible’ as there are cases where using the gender is useful (</a:t>
            </a:r>
            <a:r>
              <a:rPr lang="en-US" sz="1900" dirty="0" err="1">
                <a:solidFill>
                  <a:schemeClr val="bg1"/>
                </a:solidFill>
                <a:latin typeface="Calibri" panose="020F0502020204030204" pitchFamily="34" charset="0"/>
              </a:rPr>
              <a:t>ie</a:t>
            </a:r>
            <a:r>
              <a:rPr lang="en-US" sz="1900" dirty="0">
                <a:solidFill>
                  <a:schemeClr val="bg1"/>
                </a:solidFill>
                <a:latin typeface="Calibri" panose="020F0502020204030204" pitchFamily="34" charset="0"/>
              </a:rPr>
              <a:t>. Alt text). </a:t>
            </a:r>
          </a:p>
          <a:p>
            <a:pPr>
              <a:lnSpc>
                <a:spcPct val="105000"/>
              </a:lnSpc>
              <a:spcAft>
                <a:spcPts val="800"/>
              </a:spcAft>
            </a:pPr>
            <a:endParaRPr lang="en-US" sz="1900" dirty="0">
              <a:solidFill>
                <a:schemeClr val="bg1"/>
              </a:solidFill>
              <a:latin typeface="Calibri" panose="020F0502020204030204" pitchFamily="34" charset="0"/>
            </a:endParaRPr>
          </a:p>
          <a:p>
            <a:pPr>
              <a:lnSpc>
                <a:spcPct val="105000"/>
              </a:lnSpc>
              <a:spcAft>
                <a:spcPts val="800"/>
              </a:spcAft>
            </a:pPr>
            <a:r>
              <a:rPr lang="en-US" sz="1900" dirty="0">
                <a:solidFill>
                  <a:schemeClr val="bg1"/>
                </a:solidFill>
                <a:latin typeface="Calibri" panose="020F0502020204030204" pitchFamily="34" charset="0"/>
              </a:rPr>
              <a:t>We consulted with the Translation Bureau at PSPC on both these changes. </a:t>
            </a:r>
          </a:p>
          <a:p>
            <a:pPr marL="0" marR="0">
              <a:lnSpc>
                <a:spcPct val="105000"/>
              </a:lnSpc>
              <a:spcBef>
                <a:spcPts val="0"/>
              </a:spcBef>
              <a:spcAft>
                <a:spcPts val="800"/>
              </a:spcAft>
            </a:pPr>
            <a:endParaRPr lang="en-US" sz="1900" dirty="0">
              <a:solidFill>
                <a:schemeClr val="bg1"/>
              </a:solidFill>
              <a:latin typeface="Calibri" panose="020F0502020204030204" pitchFamily="34" charset="0"/>
            </a:endParaRP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endParaRP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
        <p:nvSpPr>
          <p:cNvPr id="445" name="Google Shape;445;gf97a3368a4_0_292"/>
          <p:cNvSpPr/>
          <p:nvPr/>
        </p:nvSpPr>
        <p:spPr>
          <a:xfrm>
            <a:off x="360273" y="94690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gf97a3368a4_0_2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5</a:t>
            </a:fld>
            <a:endParaRPr/>
          </a:p>
        </p:txBody>
      </p:sp>
      <p:sp>
        <p:nvSpPr>
          <p:cNvPr id="2" name="Google Shape;443;gf97a3368a4_0_292">
            <a:extLst>
              <a:ext uri="{FF2B5EF4-FFF2-40B4-BE49-F238E27FC236}">
                <a16:creationId xmlns:a16="http://schemas.microsoft.com/office/drawing/2014/main" id="{E3E5BDFE-0718-F19B-DE9B-A5F864219AC7}"/>
              </a:ext>
            </a:extLst>
          </p:cNvPr>
          <p:cNvSpPr txBox="1"/>
          <p:nvPr/>
        </p:nvSpPr>
        <p:spPr>
          <a:xfrm>
            <a:off x="5606062" y="400604"/>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3400" b="1" i="0" u="none" strike="noStrike" cap="none" dirty="0">
                <a:solidFill>
                  <a:schemeClr val="lt1"/>
                </a:solidFill>
                <a:latin typeface="Lato"/>
                <a:ea typeface="Lato"/>
                <a:cs typeface="Lato"/>
                <a:sym typeface="Lato"/>
              </a:rPr>
              <a:t>Overview</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3" name="Google Shape;443;gf97a3368a4_0_292">
            <a:extLst>
              <a:ext uri="{FF2B5EF4-FFF2-40B4-BE49-F238E27FC236}">
                <a16:creationId xmlns:a16="http://schemas.microsoft.com/office/drawing/2014/main" id="{BF14EAD0-1F9D-B557-450C-0B60B0D2D29D}"/>
              </a:ext>
            </a:extLst>
          </p:cNvPr>
          <p:cNvSpPr txBox="1"/>
          <p:nvPr/>
        </p:nvSpPr>
        <p:spPr>
          <a:xfrm>
            <a:off x="5032789" y="86683"/>
            <a:ext cx="3850795"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fr-CA" sz="2000" b="1" dirty="0">
                <a:solidFill>
                  <a:srgbClr val="000000"/>
                </a:solidFill>
                <a:effectLst/>
                <a:latin typeface="Calibri" panose="020F0502020204030204" pitchFamily="34" charset="0"/>
                <a:ea typeface="Calibri" panose="020F0502020204030204" pitchFamily="34" charset="0"/>
              </a:rPr>
              <a:t>2) Mettre le texte à jour sous la rubrique </a:t>
            </a:r>
            <a:r>
              <a:rPr lang="fr-CA" sz="2000" b="1" dirty="0">
                <a:effectLst/>
                <a:latin typeface="Calibri" panose="020F0502020204030204" pitchFamily="34" charset="0"/>
                <a:ea typeface="Calibri" panose="020F0502020204030204" pitchFamily="34" charset="0"/>
              </a:rPr>
              <a:t>Rédiger pour assurer l’inclusion</a:t>
            </a:r>
            <a:endParaRPr sz="2000" b="1" i="0" u="none" strike="noStrike" cap="none" dirty="0">
              <a:solidFill>
                <a:srgbClr val="FFFFFF"/>
              </a:solidFill>
              <a:latin typeface="Lato"/>
              <a:ea typeface="Lato"/>
              <a:cs typeface="Lato"/>
              <a:sym typeface="Lato"/>
            </a:endParaRPr>
          </a:p>
        </p:txBody>
      </p:sp>
      <p:sp>
        <p:nvSpPr>
          <p:cNvPr id="4" name="Google Shape;445;gf97a3368a4_0_292">
            <a:extLst>
              <a:ext uri="{FF2B5EF4-FFF2-40B4-BE49-F238E27FC236}">
                <a16:creationId xmlns:a16="http://schemas.microsoft.com/office/drawing/2014/main" id="{79DA91A5-6793-E5CF-0DEC-870096C13E17}"/>
              </a:ext>
            </a:extLst>
          </p:cNvPr>
          <p:cNvSpPr/>
          <p:nvPr/>
        </p:nvSpPr>
        <p:spPr>
          <a:xfrm>
            <a:off x="5135662" y="1074254"/>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444;gf97a3368a4_0_292">
            <a:extLst>
              <a:ext uri="{FF2B5EF4-FFF2-40B4-BE49-F238E27FC236}">
                <a16:creationId xmlns:a16="http://schemas.microsoft.com/office/drawing/2014/main" id="{7D2A9DF3-7124-3494-96D2-CE6D4300E393}"/>
              </a:ext>
            </a:extLst>
          </p:cNvPr>
          <p:cNvSpPr txBox="1"/>
          <p:nvPr/>
        </p:nvSpPr>
        <p:spPr>
          <a:xfrm>
            <a:off x="4883700" y="1181726"/>
            <a:ext cx="3911762" cy="3961773"/>
          </a:xfrm>
          <a:prstGeom prst="rect">
            <a:avLst/>
          </a:prstGeom>
          <a:noFill/>
          <a:ln>
            <a:noFill/>
          </a:ln>
        </p:spPr>
        <p:txBody>
          <a:bodyPr spcFirstLastPara="1" wrap="square" lIns="91425" tIns="91425" rIns="91425" bIns="91425" anchor="t" anchorCtr="0">
            <a:normAutofit fontScale="55000" lnSpcReduction="20000"/>
          </a:bodyPr>
          <a:lstStyle/>
          <a:p>
            <a:pPr marL="0" marR="0">
              <a:lnSpc>
                <a:spcPct val="105000"/>
              </a:lnSpc>
              <a:spcBef>
                <a:spcPts val="0"/>
              </a:spcBef>
              <a:spcAft>
                <a:spcPts val="800"/>
              </a:spcAft>
            </a:pPr>
            <a:r>
              <a:rPr lang="fr-CA" sz="2900" dirty="0">
                <a:latin typeface="Calibri" panose="020F0502020204030204" pitchFamily="34" charset="0"/>
              </a:rPr>
              <a:t>Ce changement donne suite aux nouvelles lignes directrices et ressources en matière de rédaction inclusive. </a:t>
            </a:r>
          </a:p>
          <a:p>
            <a:pPr marL="0" marR="0">
              <a:lnSpc>
                <a:spcPct val="105000"/>
              </a:lnSpc>
              <a:spcBef>
                <a:spcPts val="0"/>
              </a:spcBef>
              <a:spcAft>
                <a:spcPts val="800"/>
              </a:spcAft>
            </a:pPr>
            <a:endParaRPr lang="fr-CA" sz="2900" dirty="0">
              <a:latin typeface="Calibri" panose="020F0502020204030204" pitchFamily="34" charset="0"/>
            </a:endParaRPr>
          </a:p>
          <a:p>
            <a:pPr marL="0" marR="0">
              <a:lnSpc>
                <a:spcPct val="105000"/>
              </a:lnSpc>
              <a:spcBef>
                <a:spcPts val="0"/>
              </a:spcBef>
              <a:spcAft>
                <a:spcPts val="800"/>
              </a:spcAft>
            </a:pPr>
            <a:r>
              <a:rPr lang="fr-CA" sz="2900" dirty="0">
                <a:latin typeface="Calibri" panose="020F0502020204030204" pitchFamily="34" charset="0"/>
              </a:rPr>
              <a:t>On y supprime également la consigne « Évitez autant que possible les références au genre », car il existe des cas où l’utilisation du genre est utile (p. ex. le texte alternatif). </a:t>
            </a:r>
          </a:p>
          <a:p>
            <a:pPr marL="0" marR="0">
              <a:lnSpc>
                <a:spcPct val="105000"/>
              </a:lnSpc>
              <a:spcBef>
                <a:spcPts val="0"/>
              </a:spcBef>
              <a:spcAft>
                <a:spcPts val="800"/>
              </a:spcAft>
            </a:pPr>
            <a:endParaRPr lang="fr-CA" sz="2900" dirty="0">
              <a:latin typeface="Calibri" panose="020F0502020204030204" pitchFamily="34" charset="0"/>
            </a:endParaRPr>
          </a:p>
          <a:p>
            <a:pPr marL="0" marR="0">
              <a:lnSpc>
                <a:spcPct val="105000"/>
              </a:lnSpc>
              <a:spcBef>
                <a:spcPts val="0"/>
              </a:spcBef>
              <a:spcAft>
                <a:spcPts val="800"/>
              </a:spcAft>
            </a:pPr>
            <a:r>
              <a:rPr lang="fr-CA" sz="2900" dirty="0">
                <a:latin typeface="Calibri" panose="020F0502020204030204" pitchFamily="34" charset="0"/>
              </a:rPr>
              <a:t>Nous avons consulté le Bureau de la traduction à Services publics et Approvisionnement Canada (SPAC) concernant ces deux changements. </a:t>
            </a:r>
            <a:endParaRPr lang="en-US" sz="2900" dirty="0">
              <a:latin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rtl="0">
              <a:lnSpc>
                <a:spcPct val="150000"/>
              </a:lnSpc>
              <a:spcBef>
                <a:spcPts val="0"/>
              </a:spcBef>
              <a:spcAft>
                <a:spcPts val="0"/>
              </a:spcAft>
              <a:buClr>
                <a:schemeClr val="dk1"/>
              </a:buClr>
              <a:buSzPct val="76543"/>
              <a:buFont typeface="Arial"/>
              <a:buNone/>
            </a:pPr>
            <a:endParaRPr sz="3129" b="0" i="0" u="none" strike="noStrike" cap="none"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94226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85B83-59F5-FDBE-C4F4-321836FE05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6</a:t>
            </a:fld>
            <a:endParaRPr lang="en-CA"/>
          </a:p>
        </p:txBody>
      </p:sp>
      <p:sp>
        <p:nvSpPr>
          <p:cNvPr id="13" name="Arrow: Down 12">
            <a:extLst>
              <a:ext uri="{FF2B5EF4-FFF2-40B4-BE49-F238E27FC236}">
                <a16:creationId xmlns:a16="http://schemas.microsoft.com/office/drawing/2014/main" id="{7AD54D39-D442-A540-CC2F-824C2565125F}"/>
              </a:ext>
            </a:extLst>
          </p:cNvPr>
          <p:cNvSpPr/>
          <p:nvPr/>
        </p:nvSpPr>
        <p:spPr>
          <a:xfrm>
            <a:off x="2083026" y="1828843"/>
            <a:ext cx="184521" cy="2911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5C193F8-51DA-0CCC-7C15-6D02FA574FF0}"/>
              </a:ext>
            </a:extLst>
          </p:cNvPr>
          <p:cNvSpPr txBox="1"/>
          <p:nvPr/>
        </p:nvSpPr>
        <p:spPr>
          <a:xfrm>
            <a:off x="-393643" y="2386461"/>
            <a:ext cx="4637607" cy="3355790"/>
          </a:xfrm>
          <a:prstGeom prst="rect">
            <a:avLst/>
          </a:prstGeom>
          <a:noFill/>
        </p:spPr>
        <p:txBody>
          <a:bodyPr wrap="square" rtlCol="0">
            <a:spAutoFit/>
          </a:bodyPr>
          <a:lstStyle/>
          <a:p>
            <a:pPr marL="457200" marR="0">
              <a:spcBef>
                <a:spcPts val="500"/>
              </a:spcBef>
              <a:spcAft>
                <a:spcPts val="0"/>
              </a:spcAft>
            </a:pPr>
            <a:r>
              <a:rPr lang="en-US" sz="1600" spc="-5" dirty="0">
                <a:solidFill>
                  <a:srgbClr val="172B4D"/>
                </a:solidFill>
                <a:effectLst/>
                <a:latin typeface="Segoe UI" panose="020B0502040204020203" pitchFamily="34" charset="0"/>
                <a:ea typeface="Calibri" panose="020F0502020204030204" pitchFamily="34" charset="0"/>
              </a:rPr>
              <a:t>Make gender-inclusive writing your standard practice.</a:t>
            </a:r>
            <a:endParaRPr lang="en-US" sz="1600" dirty="0">
              <a:effectLst/>
              <a:latin typeface="Calibri" panose="020F0502020204030204" pitchFamily="34" charset="0"/>
              <a:ea typeface="Calibri" panose="020F0502020204030204" pitchFamily="34" charset="0"/>
            </a:endParaRPr>
          </a:p>
          <a:p>
            <a:pPr marL="457200" marR="0">
              <a:spcBef>
                <a:spcPts val="500"/>
              </a:spcBef>
              <a:spcAft>
                <a:spcPts val="0"/>
              </a:spcAft>
            </a:pPr>
            <a:r>
              <a:rPr lang="en-US" sz="1600" spc="-5" dirty="0">
                <a:solidFill>
                  <a:srgbClr val="172B4D"/>
                </a:solidFill>
                <a:effectLst/>
                <a:latin typeface="Segoe UI" panose="020B0502040204020203" pitchFamily="34" charset="0"/>
                <a:ea typeface="Calibri" panose="020F0502020204030204" pitchFamily="34" charset="0"/>
              </a:rPr>
              <a:t>For more guidance on inclusive writing, see the Language Portal of Canada’s guidelines and resources:</a:t>
            </a:r>
            <a:endParaRPr lang="en-US" sz="1600" dirty="0">
              <a:latin typeface="Calibri" panose="020F0502020204030204" pitchFamily="34" charset="0"/>
              <a:ea typeface="Calibri" panose="020F0502020204030204" pitchFamily="34" charset="0"/>
            </a:endParaRPr>
          </a:p>
          <a:p>
            <a:pPr marL="742950" marR="0" indent="-285750">
              <a:spcBef>
                <a:spcPts val="500"/>
              </a:spcBef>
              <a:spcAft>
                <a:spcPts val="0"/>
              </a:spcAft>
              <a:buFont typeface="Arial" panose="020B0604020202020204" pitchFamily="34" charset="0"/>
              <a:buChar char="•"/>
            </a:pPr>
            <a:r>
              <a:rPr lang="en-US" sz="1600" u="sng" spc="-5" dirty="0">
                <a:solidFill>
                  <a:schemeClr val="accent1"/>
                </a:solidFill>
                <a:effectLst/>
                <a:latin typeface="Segoe UI" panose="020B0502040204020203" pitchFamily="34" charset="0"/>
                <a:ea typeface="Calibri" panose="020F0502020204030204" pitchFamily="34" charset="0"/>
                <a:hlinkClick r:id="rId3" tooltip="https://can01.safelinks.protection.outlook.com/?url=https%3A%2F%2Fwww.noslangues-ourlanguages.gc.ca%2Fen%2Fwriting-tips-plus%2Finclusive-writing-guidelines-resources&amp;data=05%7C01%7CLaura.Piper%40tbs-sct.gc.ca%7C2ac8cc51d1074b0765a408db7257145b%7C6397df104">
                  <a:extLst>
                    <a:ext uri="{A12FA001-AC4F-418D-AE19-62706E023703}">
                      <ahyp:hlinkClr xmlns:ahyp="http://schemas.microsoft.com/office/drawing/2018/hyperlinkcolor" val="tx"/>
                    </a:ext>
                  </a:extLst>
                </a:hlinkClick>
              </a:rPr>
              <a:t>Inclusive writing for English</a:t>
            </a:r>
            <a:r>
              <a:rPr lang="en-US" sz="1600" spc="-5" dirty="0">
                <a:solidFill>
                  <a:schemeClr val="accent1"/>
                </a:solidFill>
                <a:effectLst/>
                <a:latin typeface="Segoe UI" panose="020B0502040204020203" pitchFamily="34" charset="0"/>
                <a:ea typeface="Calibri" panose="020F0502020204030204" pitchFamily="34" charset="0"/>
              </a:rPr>
              <a:t> </a:t>
            </a:r>
            <a:r>
              <a:rPr lang="en-US" sz="1600" spc="-5" dirty="0">
                <a:solidFill>
                  <a:srgbClr val="172B4D"/>
                </a:solidFill>
                <a:effectLst/>
                <a:latin typeface="Segoe UI" panose="020B0502040204020203" pitchFamily="34" charset="0"/>
                <a:ea typeface="Calibri" panose="020F0502020204030204" pitchFamily="34" charset="0"/>
              </a:rPr>
              <a:t>(only in English)</a:t>
            </a:r>
            <a:endParaRPr lang="en-US" sz="1600" dirty="0">
              <a:latin typeface="Calibri" panose="020F0502020204030204" pitchFamily="34" charset="0"/>
              <a:ea typeface="Calibri" panose="020F0502020204030204" pitchFamily="34" charset="0"/>
            </a:endParaRPr>
          </a:p>
          <a:p>
            <a:pPr marL="742950" marR="0" indent="-285750">
              <a:spcBef>
                <a:spcPts val="500"/>
              </a:spcBef>
              <a:spcAft>
                <a:spcPts val="0"/>
              </a:spcAft>
              <a:buFont typeface="Arial" panose="020B0604020202020204" pitchFamily="34" charset="0"/>
              <a:buChar char="•"/>
            </a:pPr>
            <a:r>
              <a:rPr lang="fr-CA" sz="1600" u="sng" dirty="0">
                <a:solidFill>
                  <a:schemeClr val="accent1"/>
                </a:solidFill>
                <a:effectLst/>
                <a:latin typeface="Segoe UI" panose="020B0502040204020203" pitchFamily="34" charset="0"/>
                <a:ea typeface="Calibri" panose="020F0502020204030204" pitchFamily="34" charset="0"/>
                <a:cs typeface="Calibri" panose="020F0502020204030204" pitchFamily="34" charset="0"/>
                <a:hlinkClick r:id="rId4" tooltip="https://www.noslangues-ourlanguages.gc.ca/fr/cles-de-la-redaction/ecriture-inclusive-lignes-directrices-ressources">
                  <a:extLst>
                    <a:ext uri="{A12FA001-AC4F-418D-AE19-62706E023703}">
                      <ahyp:hlinkClr xmlns:ahyp="http://schemas.microsoft.com/office/drawing/2018/hyperlinkcolor" val="tx"/>
                    </a:ext>
                  </a:extLst>
                </a:hlinkClick>
              </a:rPr>
              <a:t>Écriture inclusive – Lignes directrices et ressources</a:t>
            </a: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 du Bureau de la traduction </a:t>
            </a:r>
            <a:r>
              <a:rPr lang="en-US" sz="1600" spc="-5" dirty="0">
                <a:solidFill>
                  <a:srgbClr val="172B4D"/>
                </a:solidFill>
                <a:effectLst/>
                <a:latin typeface="Segoe UI" panose="020B0502040204020203" pitchFamily="34" charset="0"/>
                <a:ea typeface="Calibri" panose="020F0502020204030204" pitchFamily="34" charset="0"/>
              </a:rPr>
              <a:t>(only in French)﻿﻿</a:t>
            </a:r>
            <a:endParaRPr lang="en-US" sz="16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1800" dirty="0">
                <a:effectLst/>
                <a:latin typeface="Calibri" panose="020F0502020204030204" pitchFamily="34" charset="0"/>
                <a:ea typeface="Calibri" panose="020F0502020204030204" pitchFamily="34" charset="0"/>
              </a:rPr>
              <a:t> </a:t>
            </a:r>
          </a:p>
          <a:p>
            <a:endParaRPr lang="en-US" b="1" dirty="0"/>
          </a:p>
        </p:txBody>
      </p:sp>
      <p:pic>
        <p:nvPicPr>
          <p:cNvPr id="8" name="Picture 7">
            <a:extLst>
              <a:ext uri="{FF2B5EF4-FFF2-40B4-BE49-F238E27FC236}">
                <a16:creationId xmlns:a16="http://schemas.microsoft.com/office/drawing/2014/main" id="{CE5AA1FD-8FF2-11F4-B819-6A324560B586}"/>
              </a:ext>
            </a:extLst>
          </p:cNvPr>
          <p:cNvPicPr>
            <a:picLocks noChangeAspect="1"/>
          </p:cNvPicPr>
          <p:nvPr/>
        </p:nvPicPr>
        <p:blipFill>
          <a:blip r:embed="rId5"/>
          <a:stretch>
            <a:fillRect/>
          </a:stretch>
        </p:blipFill>
        <p:spPr>
          <a:xfrm>
            <a:off x="93245" y="394069"/>
            <a:ext cx="4282998" cy="1264749"/>
          </a:xfrm>
          <a:prstGeom prst="rect">
            <a:avLst/>
          </a:prstGeom>
        </p:spPr>
      </p:pic>
      <p:sp>
        <p:nvSpPr>
          <p:cNvPr id="18" name="Arrow: Down 17">
            <a:extLst>
              <a:ext uri="{FF2B5EF4-FFF2-40B4-BE49-F238E27FC236}">
                <a16:creationId xmlns:a16="http://schemas.microsoft.com/office/drawing/2014/main" id="{0BE767DA-C9F2-1DAF-10BE-237A99B080CB}"/>
              </a:ext>
            </a:extLst>
          </p:cNvPr>
          <p:cNvSpPr/>
          <p:nvPr/>
        </p:nvSpPr>
        <p:spPr>
          <a:xfrm>
            <a:off x="6620856" y="1950780"/>
            <a:ext cx="184521" cy="2911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16AC67-FD88-F1CD-F63C-EE1B7EFF36CE}"/>
              </a:ext>
            </a:extLst>
          </p:cNvPr>
          <p:cNvSpPr txBox="1"/>
          <p:nvPr/>
        </p:nvSpPr>
        <p:spPr>
          <a:xfrm>
            <a:off x="3910460" y="2388495"/>
            <a:ext cx="5203469" cy="2962349"/>
          </a:xfrm>
          <a:prstGeom prst="rect">
            <a:avLst/>
          </a:prstGeom>
          <a:noFill/>
        </p:spPr>
        <p:txBody>
          <a:bodyPr wrap="square" rtlCol="0">
            <a:spAutoFit/>
          </a:bodyPr>
          <a:lstStyle/>
          <a:p>
            <a:pPr marL="457200" marR="0">
              <a:spcBef>
                <a:spcPts val="500"/>
              </a:spcBef>
              <a:spcAft>
                <a:spcPts val="0"/>
              </a:spcAft>
            </a:pP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La rédaction épicène devrait être votre pratique habituelle.</a:t>
            </a:r>
            <a:endParaRPr lang="en-US" sz="1600" dirty="0">
              <a:effectLst/>
              <a:latin typeface="Calibri" panose="020F0502020204030204" pitchFamily="34" charset="0"/>
              <a:ea typeface="Calibri" panose="020F0502020204030204" pitchFamily="34" charset="0"/>
            </a:endParaRPr>
          </a:p>
          <a:p>
            <a:pPr marL="457200" marR="0">
              <a:spcBef>
                <a:spcPts val="500"/>
              </a:spcBef>
              <a:spcAft>
                <a:spcPts val="0"/>
              </a:spcAft>
            </a:pP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Pour plus de conseils, notamment sur la façon d’écrire en anglais de façon inclusive, consultez l’article :</a:t>
            </a:r>
            <a:endParaRPr lang="en-US" sz="1600" dirty="0">
              <a:latin typeface="Calibri" panose="020F0502020204030204" pitchFamily="34" charset="0"/>
              <a:ea typeface="Calibri" panose="020F0502020204030204" pitchFamily="34" charset="0"/>
            </a:endParaRPr>
          </a:p>
          <a:p>
            <a:pPr marL="742950" marR="0" indent="-285750">
              <a:spcBef>
                <a:spcPts val="500"/>
              </a:spcBef>
              <a:spcAft>
                <a:spcPts val="0"/>
              </a:spcAft>
              <a:buFont typeface="Arial" panose="020B0604020202020204" pitchFamily="34" charset="0"/>
              <a:buChar char="•"/>
            </a:pPr>
            <a:r>
              <a:rPr lang="fr-CA" sz="1600" u="sng" dirty="0">
                <a:solidFill>
                  <a:schemeClr val="accent1"/>
                </a:solidFill>
                <a:effectLst/>
                <a:latin typeface="Segoe UI" panose="020B0502040204020203" pitchFamily="34" charset="0"/>
                <a:ea typeface="Calibri" panose="020F0502020204030204" pitchFamily="34" charset="0"/>
                <a:cs typeface="Calibri" panose="020F0502020204030204" pitchFamily="34" charset="0"/>
                <a:hlinkClick r:id="rId4" tooltip="https://www.noslangues-ourlanguages.gc.ca/fr/cles-de-la-redaction/ecriture-inclusive-lignes-directrices-ressources">
                  <a:extLst>
                    <a:ext uri="{A12FA001-AC4F-418D-AE19-62706E023703}">
                      <ahyp:hlinkClr xmlns:ahyp="http://schemas.microsoft.com/office/drawing/2018/hyperlinkcolor" val="tx"/>
                    </a:ext>
                  </a:extLst>
                </a:hlinkClick>
              </a:rPr>
              <a:t>Écriture inclusive – Lignes directrices et ressources</a:t>
            </a: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 du Bureau de la traduction (en français seulement)</a:t>
            </a:r>
            <a:endParaRPr lang="en-US" sz="1600" dirty="0">
              <a:latin typeface="Calibri" panose="020F0502020204030204" pitchFamily="34" charset="0"/>
              <a:ea typeface="Calibri" panose="020F0502020204030204" pitchFamily="34" charset="0"/>
            </a:endParaRPr>
          </a:p>
          <a:p>
            <a:pPr marL="742950" marR="0" indent="-285750">
              <a:spcBef>
                <a:spcPts val="500"/>
              </a:spcBef>
              <a:spcAft>
                <a:spcPts val="0"/>
              </a:spcAft>
              <a:buFont typeface="Arial" panose="020B0604020202020204" pitchFamily="34" charset="0"/>
              <a:buChar char="•"/>
            </a:pPr>
            <a:r>
              <a:rPr lang="fr-CA" sz="1600" u="sng" dirty="0">
                <a:solidFill>
                  <a:schemeClr val="accent1"/>
                </a:solidFill>
                <a:latin typeface="Segoe UI" panose="020B0502040204020203" pitchFamily="34" charset="0"/>
                <a:cs typeface="Calibri" panose="020F0502020204030204" pitchFamily="34" charset="0"/>
              </a:rPr>
              <a:t>Inclusive </a:t>
            </a:r>
            <a:r>
              <a:rPr lang="fr-CA" sz="1600" u="sng" dirty="0" err="1">
                <a:solidFill>
                  <a:schemeClr val="accent1"/>
                </a:solidFill>
                <a:latin typeface="Segoe UI" panose="020B0502040204020203" pitchFamily="34" charset="0"/>
                <a:cs typeface="Calibri" panose="020F0502020204030204" pitchFamily="34" charset="0"/>
              </a:rPr>
              <a:t>writing</a:t>
            </a:r>
            <a:r>
              <a:rPr lang="fr-CA" sz="1600" u="sng" dirty="0">
                <a:solidFill>
                  <a:schemeClr val="accent1"/>
                </a:solidFill>
                <a:latin typeface="Segoe UI" panose="020B0502040204020203" pitchFamily="34" charset="0"/>
                <a:cs typeface="Calibri" panose="020F0502020204030204" pitchFamily="34" charset="0"/>
              </a:rPr>
              <a:t> in English</a:t>
            </a: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 </a:t>
            </a:r>
            <a:r>
              <a:rPr lang="en-US"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(en </a:t>
            </a:r>
            <a:r>
              <a:rPr lang="en-US" sz="1600" dirty="0" err="1">
                <a:solidFill>
                  <a:srgbClr val="172B4D"/>
                </a:solidFill>
                <a:effectLst/>
                <a:latin typeface="Segoe UI" panose="020B0502040204020203" pitchFamily="34" charset="0"/>
                <a:ea typeface="Calibri" panose="020F0502020204030204" pitchFamily="34" charset="0"/>
                <a:cs typeface="Calibri" panose="020F0502020204030204" pitchFamily="34" charset="0"/>
              </a:rPr>
              <a:t>anglais</a:t>
            </a:r>
            <a:r>
              <a:rPr lang="en-US"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 </a:t>
            </a:r>
            <a:r>
              <a:rPr lang="en-US" sz="1600" dirty="0" err="1">
                <a:solidFill>
                  <a:srgbClr val="172B4D"/>
                </a:solidFill>
                <a:effectLst/>
                <a:latin typeface="Segoe UI" panose="020B0502040204020203" pitchFamily="34" charset="0"/>
                <a:ea typeface="Calibri" panose="020F0502020204030204" pitchFamily="34" charset="0"/>
                <a:cs typeface="Calibri" panose="020F0502020204030204" pitchFamily="34" charset="0"/>
              </a:rPr>
              <a:t>seulement</a:t>
            </a:r>
            <a:r>
              <a:rPr lang="en-US"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a:t>
            </a:r>
            <a:r>
              <a:rPr lang="fr-CA" sz="1600" dirty="0">
                <a:solidFill>
                  <a:srgbClr val="172B4D"/>
                </a:solidFill>
                <a:effectLst/>
                <a:latin typeface="Segoe UI" panose="020B0502040204020203"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a:p>
            <a:endParaRPr lang="en-US" b="1" dirty="0"/>
          </a:p>
        </p:txBody>
      </p:sp>
      <p:sp>
        <p:nvSpPr>
          <p:cNvPr id="11" name="Multiplication Sign 10">
            <a:extLst>
              <a:ext uri="{FF2B5EF4-FFF2-40B4-BE49-F238E27FC236}">
                <a16:creationId xmlns:a16="http://schemas.microsoft.com/office/drawing/2014/main" id="{D32C0EFA-18FA-5689-E6E2-BB0D27ACC564}"/>
              </a:ext>
            </a:extLst>
          </p:cNvPr>
          <p:cNvSpPr/>
          <p:nvPr/>
        </p:nvSpPr>
        <p:spPr>
          <a:xfrm>
            <a:off x="695025" y="6218"/>
            <a:ext cx="2960524" cy="2095329"/>
          </a:xfrm>
          <a:prstGeom prst="mathMultiply">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BCA1B8-49F1-2F62-B0F1-7D3A1CC2F632}"/>
              </a:ext>
            </a:extLst>
          </p:cNvPr>
          <p:cNvPicPr>
            <a:picLocks noChangeAspect="1"/>
          </p:cNvPicPr>
          <p:nvPr/>
        </p:nvPicPr>
        <p:blipFill>
          <a:blip r:embed="rId6"/>
          <a:stretch>
            <a:fillRect/>
          </a:stretch>
        </p:blipFill>
        <p:spPr>
          <a:xfrm>
            <a:off x="4500371" y="416887"/>
            <a:ext cx="4322980" cy="1326147"/>
          </a:xfrm>
          <a:prstGeom prst="rect">
            <a:avLst/>
          </a:prstGeom>
        </p:spPr>
      </p:pic>
      <p:sp>
        <p:nvSpPr>
          <p:cNvPr id="17" name="Multiplication Sign 16">
            <a:extLst>
              <a:ext uri="{FF2B5EF4-FFF2-40B4-BE49-F238E27FC236}">
                <a16:creationId xmlns:a16="http://schemas.microsoft.com/office/drawing/2014/main" id="{E03EEA3A-A70F-0DD3-B204-A347AB1FB8F1}"/>
              </a:ext>
            </a:extLst>
          </p:cNvPr>
          <p:cNvSpPr/>
          <p:nvPr/>
        </p:nvSpPr>
        <p:spPr>
          <a:xfrm>
            <a:off x="5325115" y="-6040"/>
            <a:ext cx="2960524" cy="2095329"/>
          </a:xfrm>
          <a:prstGeom prst="mathMultiply">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37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f97a3368a4_0_359"/>
          <p:cNvSpPr/>
          <p:nvPr/>
        </p:nvSpPr>
        <p:spPr>
          <a:xfrm>
            <a:off x="-43101" y="-12575"/>
            <a:ext cx="4579932" cy="5156100"/>
          </a:xfrm>
          <a:prstGeom prst="rect">
            <a:avLst/>
          </a:prstGeom>
          <a:solidFill>
            <a:srgbClr val="3742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f97a3368a4_0_359"/>
          <p:cNvSpPr txBox="1"/>
          <p:nvPr/>
        </p:nvSpPr>
        <p:spPr>
          <a:xfrm>
            <a:off x="264919" y="287763"/>
            <a:ext cx="4113036" cy="1432200"/>
          </a:xfrm>
          <a:prstGeom prst="rect">
            <a:avLst/>
          </a:prstGeom>
          <a:noFill/>
          <a:ln>
            <a:noFill/>
          </a:ln>
        </p:spPr>
        <p:txBody>
          <a:bodyPr spcFirstLastPara="1" wrap="square" lIns="91425" tIns="91425" rIns="91425" bIns="91425" anchor="t" anchorCtr="0">
            <a:normAutofit/>
          </a:bodyPr>
          <a:lstStyle/>
          <a:p>
            <a:pPr marL="0" marR="0">
              <a:lnSpc>
                <a:spcPct val="105000"/>
              </a:lnSpc>
              <a:spcBef>
                <a:spcPts val="0"/>
              </a:spcBef>
              <a:spcAft>
                <a:spcPts val="1200"/>
              </a:spcAft>
            </a:pPr>
            <a:r>
              <a:rPr lang="en-US" sz="2000" b="1" dirty="0">
                <a:solidFill>
                  <a:schemeClr val="bg1"/>
                </a:solidFill>
                <a:latin typeface="Calibri" panose="020F0502020204030204" pitchFamily="34" charset="0"/>
              </a:rPr>
              <a:t>3) Add section 4.5 in French – contractions</a:t>
            </a:r>
          </a:p>
          <a:p>
            <a:pPr marL="0" marR="0" lvl="0" indent="0" algn="l" rtl="0">
              <a:lnSpc>
                <a:spcPct val="100000"/>
              </a:lnSpc>
              <a:spcBef>
                <a:spcPts val="0"/>
              </a:spcBef>
              <a:spcAft>
                <a:spcPts val="0"/>
              </a:spcAft>
              <a:buClr>
                <a:srgbClr val="000000"/>
              </a:buClr>
              <a:buSzPct val="100000"/>
              <a:buFont typeface="Arial"/>
              <a:buNone/>
            </a:pPr>
            <a:endParaRPr sz="3400" b="1" i="0" u="none" strike="noStrike" cap="none" dirty="0">
              <a:solidFill>
                <a:srgbClr val="FFFFFF"/>
              </a:solidFill>
              <a:latin typeface="Lato"/>
              <a:ea typeface="Lato"/>
              <a:cs typeface="Lato"/>
              <a:sym typeface="Lato"/>
            </a:endParaRPr>
          </a:p>
        </p:txBody>
      </p:sp>
      <p:sp>
        <p:nvSpPr>
          <p:cNvPr id="455" name="Google Shape;455;gf97a3368a4_0_359"/>
          <p:cNvSpPr txBox="1"/>
          <p:nvPr/>
        </p:nvSpPr>
        <p:spPr>
          <a:xfrm>
            <a:off x="264919" y="1349159"/>
            <a:ext cx="4159817" cy="2646848"/>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en-US" sz="1600" dirty="0">
                <a:solidFill>
                  <a:schemeClr val="bg1"/>
                </a:solidFill>
                <a:latin typeface="Calibri" panose="020F0502020204030204" pitchFamily="34" charset="0"/>
              </a:rPr>
              <a:t>Currently the numbering in the style guide doesn’t match up between the English and French versions. That is due to the fact that there are no specific French rules for contractions. </a:t>
            </a:r>
          </a:p>
          <a:p>
            <a:pPr marL="0" marR="0">
              <a:spcBef>
                <a:spcPts val="0"/>
              </a:spcBef>
              <a:spcAft>
                <a:spcPts val="0"/>
              </a:spcAft>
            </a:pPr>
            <a:endParaRPr lang="en-US" sz="1600" dirty="0">
              <a:solidFill>
                <a:schemeClr val="bg1"/>
              </a:solidFill>
              <a:latin typeface="Calibri" panose="020F0502020204030204" pitchFamily="34" charset="0"/>
            </a:endParaRPr>
          </a:p>
          <a:p>
            <a:pPr marL="0" marR="0">
              <a:spcBef>
                <a:spcPts val="0"/>
              </a:spcBef>
              <a:spcAft>
                <a:spcPts val="0"/>
              </a:spcAft>
            </a:pPr>
            <a:r>
              <a:rPr lang="en-US" sz="1600" dirty="0">
                <a:solidFill>
                  <a:schemeClr val="bg1"/>
                </a:solidFill>
                <a:latin typeface="Calibri" panose="020F0502020204030204" pitchFamily="34" charset="0"/>
              </a:rPr>
              <a:t>We are adding a section 4.5 in French to address the fact that it wasn’t accidently omitted and to ensure all the numbering matches up. </a:t>
            </a:r>
            <a:r>
              <a:rPr lang="fr-CA" sz="1600" dirty="0">
                <a:solidFill>
                  <a:schemeClr val="bg1"/>
                </a:solidFill>
                <a:latin typeface="Calibri" panose="020F0502020204030204" pitchFamily="34" charset="0"/>
              </a:rPr>
              <a:t>This </a:t>
            </a:r>
            <a:r>
              <a:rPr lang="fr-CA" sz="1600" dirty="0" err="1">
                <a:solidFill>
                  <a:schemeClr val="bg1"/>
                </a:solidFill>
                <a:latin typeface="Calibri" panose="020F0502020204030204" pitchFamily="34" charset="0"/>
              </a:rPr>
              <a:t>is</a:t>
            </a:r>
            <a:r>
              <a:rPr lang="fr-CA" sz="1600" dirty="0">
                <a:solidFill>
                  <a:schemeClr val="bg1"/>
                </a:solidFill>
                <a:latin typeface="Calibri" panose="020F0502020204030204" pitchFamily="34" charset="0"/>
              </a:rPr>
              <a:t> </a:t>
            </a:r>
            <a:r>
              <a:rPr lang="fr-CA" sz="1600" dirty="0" err="1">
                <a:solidFill>
                  <a:schemeClr val="bg1"/>
                </a:solidFill>
                <a:latin typeface="Calibri" panose="020F0502020204030204" pitchFamily="34" charset="0"/>
              </a:rPr>
              <a:t>what</a:t>
            </a:r>
            <a:r>
              <a:rPr lang="fr-CA" sz="1600" dirty="0">
                <a:solidFill>
                  <a:schemeClr val="bg1"/>
                </a:solidFill>
                <a:latin typeface="Calibri" panose="020F0502020204030204" pitchFamily="34" charset="0"/>
              </a:rPr>
              <a:t> </a:t>
            </a:r>
            <a:r>
              <a:rPr lang="fr-CA" sz="1600" dirty="0" err="1">
                <a:solidFill>
                  <a:schemeClr val="bg1"/>
                </a:solidFill>
                <a:latin typeface="Calibri" panose="020F0502020204030204" pitchFamily="34" charset="0"/>
              </a:rPr>
              <a:t>we</a:t>
            </a:r>
            <a:r>
              <a:rPr lang="fr-CA" sz="1600" dirty="0">
                <a:solidFill>
                  <a:schemeClr val="bg1"/>
                </a:solidFill>
                <a:latin typeface="Calibri" panose="020F0502020204030204" pitchFamily="34" charset="0"/>
              </a:rPr>
              <a:t> are </a:t>
            </a:r>
            <a:r>
              <a:rPr lang="fr-CA" sz="1600" dirty="0" err="1">
                <a:solidFill>
                  <a:schemeClr val="bg1"/>
                </a:solidFill>
                <a:latin typeface="Calibri" panose="020F0502020204030204" pitchFamily="34" charset="0"/>
              </a:rPr>
              <a:t>adding</a:t>
            </a:r>
            <a:r>
              <a:rPr lang="fr-CA" sz="1600" dirty="0">
                <a:solidFill>
                  <a:schemeClr val="bg1"/>
                </a:solidFill>
                <a:latin typeface="Calibri" panose="020F0502020204030204" pitchFamily="34" charset="0"/>
              </a:rPr>
              <a:t>: </a:t>
            </a:r>
            <a:r>
              <a:rPr lang="en-US" sz="1600" dirty="0">
                <a:solidFill>
                  <a:schemeClr val="bg1"/>
                </a:solidFill>
                <a:latin typeface="Calibri" panose="020F0502020204030204" pitchFamily="34" charset="0"/>
              </a:rPr>
              <a:t> </a:t>
            </a:r>
          </a:p>
        </p:txBody>
      </p:sp>
      <p:sp>
        <p:nvSpPr>
          <p:cNvPr id="456" name="Google Shape;456;gf97a3368a4_0_359"/>
          <p:cNvSpPr/>
          <p:nvPr/>
        </p:nvSpPr>
        <p:spPr>
          <a:xfrm>
            <a:off x="384876" y="1117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f97a3368a4_0_3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7</a:t>
            </a:fld>
            <a:endParaRPr/>
          </a:p>
        </p:txBody>
      </p:sp>
      <p:sp>
        <p:nvSpPr>
          <p:cNvPr id="2" name="Google Shape;454;gf97a3368a4_0_359">
            <a:extLst>
              <a:ext uri="{FF2B5EF4-FFF2-40B4-BE49-F238E27FC236}">
                <a16:creationId xmlns:a16="http://schemas.microsoft.com/office/drawing/2014/main" id="{16EC37F1-BB17-5076-76A0-C1AD624F9A7F}"/>
              </a:ext>
            </a:extLst>
          </p:cNvPr>
          <p:cNvSpPr txBox="1"/>
          <p:nvPr/>
        </p:nvSpPr>
        <p:spPr>
          <a:xfrm>
            <a:off x="4858656" y="242658"/>
            <a:ext cx="4162502" cy="1432200"/>
          </a:xfrm>
          <a:prstGeom prst="rect">
            <a:avLst/>
          </a:prstGeom>
          <a:noFill/>
          <a:ln>
            <a:noFill/>
          </a:ln>
        </p:spPr>
        <p:txBody>
          <a:bodyPr spcFirstLastPara="1" wrap="square" lIns="91425" tIns="91425" rIns="91425" bIns="91425" anchor="t" anchorCtr="0">
            <a:normAutofit fontScale="77500" lnSpcReduction="20000"/>
          </a:bodyPr>
          <a:lstStyle/>
          <a:p>
            <a:pPr>
              <a:buClr>
                <a:schemeClr val="dk1"/>
              </a:buClr>
              <a:buSzPct val="32351"/>
            </a:pPr>
            <a:r>
              <a:rPr lang="fr-CA" sz="3300" b="1" dirty="0">
                <a:latin typeface="Calibri" panose="020F0502020204030204" pitchFamily="34" charset="0"/>
              </a:rPr>
              <a:t>3) Ajout de la section 4.5 en français – forme contractée. </a:t>
            </a:r>
            <a:endParaRPr lang="en-US" sz="3300" b="1" dirty="0">
              <a:latin typeface="Calibri" panose="020F0502020204030204" pitchFamily="34" charset="0"/>
            </a:endParaRPr>
          </a:p>
          <a:p>
            <a:pPr marL="0" marR="0" lvl="0" indent="0" algn="l" rtl="0">
              <a:lnSpc>
                <a:spcPct val="100000"/>
              </a:lnSpc>
              <a:spcBef>
                <a:spcPts val="0"/>
              </a:spcBef>
              <a:spcAft>
                <a:spcPts val="0"/>
              </a:spcAft>
              <a:buClr>
                <a:schemeClr val="dk1"/>
              </a:buClr>
              <a:buSzPct val="32351"/>
              <a:buFont typeface="Arial"/>
              <a:buNone/>
            </a:pPr>
            <a:r>
              <a:rPr lang="fr-CA" sz="3400" b="1" dirty="0">
                <a:solidFill>
                  <a:srgbClr val="000000"/>
                </a:solidFill>
                <a:effectLst/>
                <a:latin typeface="Calibri" panose="020F0502020204030204" pitchFamily="34" charset="0"/>
                <a:ea typeface="Calibri" panose="020F0502020204030204" pitchFamily="34" charset="0"/>
              </a:rPr>
              <a:t> </a:t>
            </a:r>
            <a:endParaRPr sz="3400" b="1" i="0" u="none" strike="noStrike" cap="none" dirty="0">
              <a:solidFill>
                <a:srgbClr val="FFFFFF"/>
              </a:solidFill>
              <a:latin typeface="Lato"/>
              <a:ea typeface="Lato"/>
              <a:cs typeface="Lato"/>
              <a:sym typeface="Lato"/>
            </a:endParaRPr>
          </a:p>
        </p:txBody>
      </p:sp>
      <p:sp>
        <p:nvSpPr>
          <p:cNvPr id="3" name="Google Shape;456;gf97a3368a4_0_359">
            <a:extLst>
              <a:ext uri="{FF2B5EF4-FFF2-40B4-BE49-F238E27FC236}">
                <a16:creationId xmlns:a16="http://schemas.microsoft.com/office/drawing/2014/main" id="{5000FB6A-C012-0A57-A4B2-02BB7B1DE9C9}"/>
              </a:ext>
            </a:extLst>
          </p:cNvPr>
          <p:cNvSpPr/>
          <p:nvPr/>
        </p:nvSpPr>
        <p:spPr>
          <a:xfrm>
            <a:off x="4949358" y="1069225"/>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455;gf97a3368a4_0_359">
            <a:extLst>
              <a:ext uri="{FF2B5EF4-FFF2-40B4-BE49-F238E27FC236}">
                <a16:creationId xmlns:a16="http://schemas.microsoft.com/office/drawing/2014/main" id="{CDC4597A-5367-B423-B791-BA3BCBF77678}"/>
              </a:ext>
            </a:extLst>
          </p:cNvPr>
          <p:cNvSpPr txBox="1"/>
          <p:nvPr/>
        </p:nvSpPr>
        <p:spPr>
          <a:xfrm>
            <a:off x="4844851" y="1271196"/>
            <a:ext cx="4159817" cy="3077735"/>
          </a:xfrm>
          <a:prstGeom prst="rect">
            <a:avLst/>
          </a:prstGeom>
          <a:noFill/>
          <a:ln>
            <a:noFill/>
          </a:ln>
        </p:spPr>
        <p:txBody>
          <a:bodyPr spcFirstLastPara="1" wrap="square" lIns="91425" tIns="91425" rIns="91425" bIns="91425" anchor="t" anchorCtr="0">
            <a:spAutoFit/>
          </a:bodyPr>
          <a:lstStyle/>
          <a:p>
            <a:pPr marL="0" marR="0">
              <a:lnSpc>
                <a:spcPct val="105000"/>
              </a:lnSpc>
              <a:spcBef>
                <a:spcPts val="0"/>
              </a:spcBef>
              <a:spcAft>
                <a:spcPts val="1200"/>
              </a:spcAft>
            </a:pPr>
            <a:r>
              <a:rPr lang="fr-CA" sz="1600" dirty="0">
                <a:effectLst/>
                <a:latin typeface="Calibri" panose="020F0502020204030204" pitchFamily="34" charset="0"/>
                <a:ea typeface="Calibri" panose="020F0502020204030204" pitchFamily="34" charset="0"/>
              </a:rPr>
              <a:t>À l’heure actuelle, la numérotation du Guide de rédaction du contenu n’est pas identique dans les versions française et anglaise. Cela est attribuable au fait qu’il n’y a pas de règles précises sur la forme contractée en français. </a:t>
            </a:r>
          </a:p>
          <a:p>
            <a:pPr marL="0" marR="0">
              <a:lnSpc>
                <a:spcPct val="105000"/>
              </a:lnSpc>
              <a:spcBef>
                <a:spcPts val="0"/>
              </a:spcBef>
              <a:spcAft>
                <a:spcPts val="1200"/>
              </a:spcAft>
            </a:pPr>
            <a:r>
              <a:rPr lang="fr-CA" sz="1600" dirty="0">
                <a:effectLst/>
                <a:latin typeface="Calibri" panose="020F0502020204030204" pitchFamily="34" charset="0"/>
                <a:ea typeface="Calibri" panose="020F0502020204030204" pitchFamily="34" charset="0"/>
              </a:rPr>
              <a:t>Nous ajoutons la section 4.5 en français pour bien indiquer qu’elle n’a pas été omise par accident et pour nous assurer que les numérotations correspondent. Voici ce que nous ajoutons : </a:t>
            </a:r>
            <a:endParaRPr lang="en-US" sz="1600"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7249C50B-3D5F-8A9D-0014-3D2098381C79}"/>
              </a:ext>
            </a:extLst>
          </p:cNvPr>
          <p:cNvPicPr>
            <a:picLocks noChangeAspect="1"/>
          </p:cNvPicPr>
          <p:nvPr/>
        </p:nvPicPr>
        <p:blipFill>
          <a:blip r:embed="rId3"/>
          <a:stretch>
            <a:fillRect/>
          </a:stretch>
        </p:blipFill>
        <p:spPr>
          <a:xfrm>
            <a:off x="1401392" y="4209092"/>
            <a:ext cx="5953125" cy="847725"/>
          </a:xfrm>
          <a:prstGeom prst="rect">
            <a:avLst/>
          </a:prstGeom>
          <a:ln w="28575">
            <a:solidFill>
              <a:schemeClr val="tx1"/>
            </a:solidFill>
          </a:ln>
        </p:spPr>
      </p:pic>
    </p:spTree>
    <p:extLst>
      <p:ext uri="{BB962C8B-B14F-4D97-AF65-F5344CB8AC3E}">
        <p14:creationId xmlns:p14="http://schemas.microsoft.com/office/powerpoint/2010/main" val="121143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f97a3368a4_0_371"/>
          <p:cNvSpPr/>
          <p:nvPr/>
        </p:nvSpPr>
        <p:spPr>
          <a:xfrm>
            <a:off x="-43102" y="-12575"/>
            <a:ext cx="4509593" cy="5156100"/>
          </a:xfrm>
          <a:prstGeom prst="rect">
            <a:avLst/>
          </a:prstGeom>
          <a:solidFill>
            <a:srgbClr val="3095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f97a3368a4_0_371"/>
          <p:cNvSpPr txBox="1"/>
          <p:nvPr/>
        </p:nvSpPr>
        <p:spPr>
          <a:xfrm>
            <a:off x="311699" y="246745"/>
            <a:ext cx="3866657"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ct val="32351"/>
              <a:buFont typeface="Arial"/>
              <a:buNone/>
            </a:pPr>
            <a:r>
              <a:rPr lang="en-US" sz="2200" b="1" dirty="0">
                <a:solidFill>
                  <a:schemeClr val="lt1"/>
                </a:solidFill>
                <a:latin typeface="Lato"/>
                <a:ea typeface="Lato"/>
                <a:cs typeface="Lato"/>
              </a:rPr>
              <a:t>4) Add an example for when to capitalize public service</a:t>
            </a:r>
            <a:endParaRPr lang="en-US" sz="2200" b="1" dirty="0">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ct val="100000"/>
              <a:buFont typeface="Arial"/>
              <a:buNone/>
            </a:pPr>
            <a:endParaRPr lang="en-US" sz="3400" b="1" i="0" u="none" strike="noStrike" cap="none" dirty="0">
              <a:solidFill>
                <a:srgbClr val="FFFFFF"/>
              </a:solidFill>
              <a:latin typeface="Lato"/>
              <a:ea typeface="Lato"/>
              <a:cs typeface="Lato"/>
              <a:sym typeface="Lato"/>
            </a:endParaRPr>
          </a:p>
        </p:txBody>
      </p:sp>
      <p:sp>
        <p:nvSpPr>
          <p:cNvPr id="466" name="Google Shape;466;gf97a3368a4_0_371"/>
          <p:cNvSpPr txBox="1"/>
          <p:nvPr/>
        </p:nvSpPr>
        <p:spPr>
          <a:xfrm>
            <a:off x="311699" y="1320457"/>
            <a:ext cx="3672471" cy="3231624"/>
          </a:xfrm>
          <a:prstGeom prst="rect">
            <a:avLst/>
          </a:prstGeom>
          <a:noFill/>
          <a:ln>
            <a:noFill/>
          </a:ln>
        </p:spPr>
        <p:txBody>
          <a:bodyPr spcFirstLastPara="1" wrap="square" lIns="91425" tIns="91425" rIns="91425" bIns="91425" anchor="t" anchorCtr="0">
            <a:spAutoFit/>
          </a:bodyPr>
          <a:lstStyle/>
          <a:p>
            <a:r>
              <a:rPr lang="en-US" sz="1800" dirty="0">
                <a:solidFill>
                  <a:schemeClr val="bg1"/>
                </a:solidFill>
                <a:latin typeface="Calibri" panose="020F0502020204030204" pitchFamily="34" charset="0"/>
              </a:rPr>
              <a:t>There have been questions about this over the years and there is some inconsistency that editing teams deal with. </a:t>
            </a:r>
            <a:br>
              <a:rPr lang="en-US" sz="1800" dirty="0">
                <a:solidFill>
                  <a:schemeClr val="bg1"/>
                </a:solidFill>
                <a:latin typeface="Calibri" panose="020F0502020204030204" pitchFamily="34" charset="0"/>
              </a:rPr>
            </a:br>
            <a:br>
              <a:rPr lang="en-US" sz="1800" dirty="0">
                <a:solidFill>
                  <a:schemeClr val="bg1"/>
                </a:solidFill>
                <a:latin typeface="Calibri" panose="020F0502020204030204" pitchFamily="34" charset="0"/>
              </a:rPr>
            </a:br>
            <a:r>
              <a:rPr lang="en-US" sz="1800" dirty="0">
                <a:solidFill>
                  <a:schemeClr val="bg1"/>
                </a:solidFill>
                <a:latin typeface="Calibri" panose="020F0502020204030204" pitchFamily="34" charset="0"/>
              </a:rPr>
              <a:t>The rule is covered in </a:t>
            </a:r>
            <a:r>
              <a:rPr lang="en-US" sz="1800"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4.1 Capitalization and punctuation</a:t>
            </a:r>
            <a:r>
              <a:rPr lang="en-US" sz="1800" dirty="0">
                <a:solidFill>
                  <a:schemeClr val="bg1"/>
                </a:solidFill>
                <a:latin typeface="Calibri" panose="020F0502020204030204" pitchFamily="34" charset="0"/>
              </a:rPr>
              <a:t> but we think it might help to add it as an example of a short form of a proper name. </a:t>
            </a:r>
          </a:p>
          <a:p>
            <a:pPr marL="0" marR="0">
              <a:spcBef>
                <a:spcPts val="0"/>
              </a:spcBef>
              <a:spcAft>
                <a:spcPts val="0"/>
              </a:spcAft>
            </a:pPr>
            <a:endParaRPr lang="en-US" sz="1800" dirty="0">
              <a:solidFill>
                <a:schemeClr val="bg1"/>
              </a:solidFill>
              <a:effectLst/>
              <a:latin typeface="Calibri" panose="020F0502020204030204" pitchFamily="34" charset="0"/>
              <a:ea typeface="Calibri" panose="020F0502020204030204" pitchFamily="34" charset="0"/>
            </a:endParaRPr>
          </a:p>
        </p:txBody>
      </p:sp>
      <p:sp>
        <p:nvSpPr>
          <p:cNvPr id="467" name="Google Shape;467;gf97a3368a4_0_371"/>
          <p:cNvSpPr/>
          <p:nvPr/>
        </p:nvSpPr>
        <p:spPr>
          <a:xfrm>
            <a:off x="401278" y="110441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9" name="Google Shape;469;gf97a3368a4_0_3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8</a:t>
            </a:fld>
            <a:endParaRPr/>
          </a:p>
        </p:txBody>
      </p:sp>
      <p:sp>
        <p:nvSpPr>
          <p:cNvPr id="2" name="Google Shape;465;gf97a3368a4_0_371">
            <a:extLst>
              <a:ext uri="{FF2B5EF4-FFF2-40B4-BE49-F238E27FC236}">
                <a16:creationId xmlns:a16="http://schemas.microsoft.com/office/drawing/2014/main" id="{A76EFDAF-1A8E-D2DB-D1DF-3294C9B54D48}"/>
              </a:ext>
            </a:extLst>
          </p:cNvPr>
          <p:cNvSpPr txBox="1"/>
          <p:nvPr/>
        </p:nvSpPr>
        <p:spPr>
          <a:xfrm>
            <a:off x="4677511" y="158690"/>
            <a:ext cx="4310672" cy="1432200"/>
          </a:xfrm>
          <a:prstGeom prst="rect">
            <a:avLst/>
          </a:prstGeom>
          <a:noFill/>
          <a:ln>
            <a:noFill/>
          </a:ln>
        </p:spPr>
        <p:txBody>
          <a:bodyPr spcFirstLastPara="1" wrap="square" lIns="91425" tIns="91425" rIns="91425" bIns="91425" anchor="t" anchorCtr="0">
            <a:normAutofit/>
          </a:bodyPr>
          <a:lstStyle/>
          <a:p>
            <a:pPr marL="0" marR="0">
              <a:spcBef>
                <a:spcPts val="0"/>
              </a:spcBef>
              <a:spcAft>
                <a:spcPts val="0"/>
              </a:spcAft>
            </a:pPr>
            <a:r>
              <a:rPr lang="fr-CA" sz="1800" b="1" dirty="0">
                <a:solidFill>
                  <a:srgbClr val="000000"/>
                </a:solidFill>
                <a:effectLst/>
                <a:latin typeface="Calibri" panose="020F0502020204030204" pitchFamily="34" charset="0"/>
                <a:ea typeface="Calibri" panose="020F0502020204030204" pitchFamily="34" charset="0"/>
              </a:rPr>
              <a:t>4) Dans la version anglaise, ajouter un exemple pour savoir quand mettre une majuscule à « public service » (fonction publique)</a:t>
            </a:r>
            <a:endParaRPr sz="3400" b="1" i="0" u="none" strike="noStrike" cap="none" dirty="0">
              <a:solidFill>
                <a:srgbClr val="FFFFFF"/>
              </a:solidFill>
              <a:latin typeface="Lato"/>
              <a:ea typeface="Lato"/>
              <a:cs typeface="Lato"/>
              <a:sym typeface="Lato"/>
            </a:endParaRPr>
          </a:p>
        </p:txBody>
      </p:sp>
      <p:sp>
        <p:nvSpPr>
          <p:cNvPr id="4" name="Google Shape;467;gf97a3368a4_0_371">
            <a:extLst>
              <a:ext uri="{FF2B5EF4-FFF2-40B4-BE49-F238E27FC236}">
                <a16:creationId xmlns:a16="http://schemas.microsoft.com/office/drawing/2014/main" id="{2298809E-1237-104B-45BA-B13B37CEC045}"/>
              </a:ext>
            </a:extLst>
          </p:cNvPr>
          <p:cNvSpPr/>
          <p:nvPr/>
        </p:nvSpPr>
        <p:spPr>
          <a:xfrm>
            <a:off x="4752538" y="1400138"/>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 name="Google Shape;466;gf97a3368a4_0_371">
            <a:extLst>
              <a:ext uri="{FF2B5EF4-FFF2-40B4-BE49-F238E27FC236}">
                <a16:creationId xmlns:a16="http://schemas.microsoft.com/office/drawing/2014/main" id="{EB6D4780-8061-D46F-D48C-1E7A03EBB499}"/>
              </a:ext>
            </a:extLst>
          </p:cNvPr>
          <p:cNvSpPr txBox="1"/>
          <p:nvPr/>
        </p:nvSpPr>
        <p:spPr>
          <a:xfrm>
            <a:off x="4677511" y="1476187"/>
            <a:ext cx="3672471" cy="3508623"/>
          </a:xfrm>
          <a:prstGeom prst="rect">
            <a:avLst/>
          </a:prstGeom>
          <a:noFill/>
          <a:ln>
            <a:noFill/>
          </a:ln>
        </p:spPr>
        <p:txBody>
          <a:bodyPr spcFirstLastPara="1" wrap="square" lIns="91425" tIns="91425" rIns="91425" bIns="91425" anchor="t" anchorCtr="0">
            <a:spAutoFit/>
          </a:bodyPr>
          <a:lstStyle/>
          <a:p>
            <a:pPr marL="0" marR="0">
              <a:spcBef>
                <a:spcPts val="0"/>
              </a:spcBef>
              <a:spcAft>
                <a:spcPts val="0"/>
              </a:spcAft>
            </a:pPr>
            <a:r>
              <a:rPr lang="fr-CA" sz="1800" dirty="0">
                <a:solidFill>
                  <a:srgbClr val="000000"/>
                </a:solidFill>
                <a:effectLst/>
                <a:latin typeface="Calibri" panose="020F0502020204030204" pitchFamily="34" charset="0"/>
                <a:ea typeface="Calibri" panose="020F0502020204030204" pitchFamily="34" charset="0"/>
              </a:rPr>
              <a:t>Au fil des années, des questions ont été posées à ce sujet, et les équipes de révision ont dû faire face à certaines incohérences. </a:t>
            </a:r>
            <a:br>
              <a:rPr lang="fr-CA" sz="1800" dirty="0">
                <a:solidFill>
                  <a:srgbClr val="000000"/>
                </a:solidFill>
                <a:effectLst/>
                <a:latin typeface="Calibri" panose="020F0502020204030204" pitchFamily="34" charset="0"/>
                <a:ea typeface="Calibri" panose="020F0502020204030204" pitchFamily="34" charset="0"/>
              </a:rPr>
            </a:br>
            <a:br>
              <a:rPr lang="fr-CA" sz="1800" dirty="0">
                <a:solidFill>
                  <a:srgbClr val="000000"/>
                </a:solidFill>
                <a:effectLst/>
                <a:latin typeface="Calibri" panose="020F0502020204030204" pitchFamily="34" charset="0"/>
                <a:ea typeface="Calibri" panose="020F0502020204030204" pitchFamily="34" charset="0"/>
              </a:rPr>
            </a:br>
            <a:r>
              <a:rPr lang="fr-CA" sz="1800" dirty="0">
                <a:solidFill>
                  <a:srgbClr val="000000"/>
                </a:solidFill>
                <a:effectLst/>
                <a:latin typeface="Calibri" panose="020F0502020204030204" pitchFamily="34" charset="0"/>
                <a:ea typeface="Calibri" panose="020F0502020204030204" pitchFamily="34" charset="0"/>
              </a:rPr>
              <a:t>La règle est abordée dans la section </a:t>
            </a:r>
            <a:r>
              <a:rPr lang="fr-CA" sz="1800" u="sng" dirty="0">
                <a:solidFill>
                  <a:srgbClr val="0563C1"/>
                </a:solidFill>
                <a:effectLst/>
                <a:latin typeface="Calibri" panose="020F0502020204030204" pitchFamily="34" charset="0"/>
                <a:ea typeface="Calibri" panose="020F0502020204030204" pitchFamily="34" charset="0"/>
                <a:hlinkClick r:id="rId3"/>
              </a:rPr>
              <a:t>4.1 </a:t>
            </a:r>
            <a:r>
              <a:rPr lang="fr-CA" sz="1800" u="sng" dirty="0" err="1">
                <a:solidFill>
                  <a:srgbClr val="0563C1"/>
                </a:solidFill>
                <a:effectLst/>
                <a:latin typeface="Calibri" panose="020F0502020204030204" pitchFamily="34" charset="0"/>
                <a:ea typeface="Calibri" panose="020F0502020204030204" pitchFamily="34" charset="0"/>
                <a:hlinkClick r:id="rId3"/>
              </a:rPr>
              <a:t>Capitalization</a:t>
            </a:r>
            <a:r>
              <a:rPr lang="fr-CA" sz="1800" u="sng" dirty="0">
                <a:solidFill>
                  <a:srgbClr val="0563C1"/>
                </a:solidFill>
                <a:effectLst/>
                <a:latin typeface="Calibri" panose="020F0502020204030204" pitchFamily="34" charset="0"/>
                <a:ea typeface="Calibri" panose="020F0502020204030204" pitchFamily="34" charset="0"/>
                <a:hlinkClick r:id="rId3"/>
              </a:rPr>
              <a:t> and </a:t>
            </a:r>
            <a:r>
              <a:rPr lang="fr-CA" sz="1800" u="sng" dirty="0" err="1">
                <a:solidFill>
                  <a:srgbClr val="0563C1"/>
                </a:solidFill>
                <a:effectLst/>
                <a:latin typeface="Calibri" panose="020F0502020204030204" pitchFamily="34" charset="0"/>
                <a:ea typeface="Calibri" panose="020F0502020204030204" pitchFamily="34" charset="0"/>
                <a:hlinkClick r:id="rId3"/>
              </a:rPr>
              <a:t>punctuation</a:t>
            </a:r>
            <a:r>
              <a:rPr lang="fr-CA" sz="1800" dirty="0">
                <a:solidFill>
                  <a:srgbClr val="000000"/>
                </a:solidFill>
                <a:effectLst/>
                <a:latin typeface="Calibri" panose="020F0502020204030204" pitchFamily="34" charset="0"/>
                <a:ea typeface="Calibri" panose="020F0502020204030204" pitchFamily="34" charset="0"/>
              </a:rPr>
              <a:t>, mais nous croyons qu’il pourrait être utile de l’ajouter comme exemple de forme abrégée d’un nom propre. Cette règle ne s’appliquant pas en français.</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751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A85B83-59F5-FDBE-C4F4-321836FE05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9</a:t>
            </a:fld>
            <a:endParaRPr lang="en-CA"/>
          </a:p>
        </p:txBody>
      </p:sp>
      <p:pic>
        <p:nvPicPr>
          <p:cNvPr id="3" name="Picture 2">
            <a:extLst>
              <a:ext uri="{FF2B5EF4-FFF2-40B4-BE49-F238E27FC236}">
                <a16:creationId xmlns:a16="http://schemas.microsoft.com/office/drawing/2014/main" id="{2DA718A4-6F36-51A7-A276-30B9BD932655}"/>
              </a:ext>
            </a:extLst>
          </p:cNvPr>
          <p:cNvPicPr>
            <a:picLocks noChangeAspect="1"/>
          </p:cNvPicPr>
          <p:nvPr/>
        </p:nvPicPr>
        <p:blipFill>
          <a:blip r:embed="rId3"/>
          <a:stretch>
            <a:fillRect/>
          </a:stretch>
        </p:blipFill>
        <p:spPr>
          <a:xfrm>
            <a:off x="1283475" y="639670"/>
            <a:ext cx="6651205" cy="3907727"/>
          </a:xfrm>
          <a:prstGeom prst="rect">
            <a:avLst/>
          </a:prstGeom>
        </p:spPr>
      </p:pic>
    </p:spTree>
    <p:extLst>
      <p:ext uri="{BB962C8B-B14F-4D97-AF65-F5344CB8AC3E}">
        <p14:creationId xmlns:p14="http://schemas.microsoft.com/office/powerpoint/2010/main" val="271215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f8cc623833420750fc66b5&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AF3C43"/>
      </a:accent1>
      <a:accent2>
        <a:srgbClr val="38779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21913</TotalTime>
  <Words>1197</Words>
  <Application>Microsoft Office PowerPoint</Application>
  <PresentationFormat>On-screen Show (16:9)</PresentationFormat>
  <Paragraphs>81</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Open Sans</vt:lpstr>
      <vt:lpstr>Segoe UI</vt:lpstr>
      <vt:lpstr>Calibri</vt:lpstr>
      <vt:lpstr>Lato</vt:lpstr>
      <vt:lpstr>Arial</vt:lpstr>
      <vt:lpstr>Simple Light</vt:lpstr>
      <vt:lpstr>Office Theme</vt:lpstr>
      <vt:lpstr>Canada.ca Style Guide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Canada.ca: Strategy</dc:title>
  <dc:creator>Pink, Allen</dc:creator>
  <cp:lastModifiedBy>Donohue, Chelsey</cp:lastModifiedBy>
  <cp:revision>32</cp:revision>
  <dcterms:created xsi:type="dcterms:W3CDTF">2018-05-07T18:18:37Z</dcterms:created>
  <dcterms:modified xsi:type="dcterms:W3CDTF">2023-09-06T19:00:55Z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f579abc1-edcd-46c3-baf6-7daafcf7bf86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MSIP_Label_dd4203d7-225b-41a9-8c54-a31e0ceca5df_Enabled">
    <vt:lpwstr>True</vt:lpwstr>
  </property>
  <property fmtid="{D5CDD505-2E9C-101B-9397-08002B2CF9AE}" pid="7" name="MSIP_Label_dd4203d7-225b-41a9-8c54-a31e0ceca5df_SiteId">
    <vt:lpwstr>6397df10-4595-4047-9c4f-03311282152b</vt:lpwstr>
  </property>
  <property fmtid="{D5CDD505-2E9C-101B-9397-08002B2CF9AE}" pid="8" name="MSIP_Label_dd4203d7-225b-41a9-8c54-a31e0ceca5df_Owner">
    <vt:lpwstr>MICCHARB@tbs-sct.gc.ca</vt:lpwstr>
  </property>
  <property fmtid="{D5CDD505-2E9C-101B-9397-08002B2CF9AE}" pid="9" name="MSIP_Label_dd4203d7-225b-41a9-8c54-a31e0ceca5df_SetDate">
    <vt:lpwstr>2020-02-10T14:40:26.7668888Z</vt:lpwstr>
  </property>
  <property fmtid="{D5CDD505-2E9C-101B-9397-08002B2CF9AE}" pid="10" name="MSIP_Label_dd4203d7-225b-41a9-8c54-a31e0ceca5df_Name">
    <vt:lpwstr>NO MARKING VISIBLE</vt:lpwstr>
  </property>
  <property fmtid="{D5CDD505-2E9C-101B-9397-08002B2CF9AE}" pid="11" name="MSIP_Label_dd4203d7-225b-41a9-8c54-a31e0ceca5df_Application">
    <vt:lpwstr>Microsoft Azure Information Protection</vt:lpwstr>
  </property>
  <property fmtid="{D5CDD505-2E9C-101B-9397-08002B2CF9AE}" pid="12" name="MSIP_Label_dd4203d7-225b-41a9-8c54-a31e0ceca5df_ActionId">
    <vt:lpwstr>6fea2bd5-cd9b-4119-8378-45a37a258975</vt:lpwstr>
  </property>
  <property fmtid="{D5CDD505-2E9C-101B-9397-08002B2CF9AE}" pid="13" name="MSIP_Label_dd4203d7-225b-41a9-8c54-a31e0ceca5df_Extended_MSFT_Method">
    <vt:lpwstr>Automatic</vt:lpwstr>
  </property>
  <property fmtid="{D5CDD505-2E9C-101B-9397-08002B2CF9AE}" pid="14" name="MSIP_Label_3515d617-256d-4284-aedb-1064be1c4b48_Enabled">
    <vt:lpwstr>true</vt:lpwstr>
  </property>
  <property fmtid="{D5CDD505-2E9C-101B-9397-08002B2CF9AE}" pid="15" name="MSIP_Label_3515d617-256d-4284-aedb-1064be1c4b48_SetDate">
    <vt:lpwstr>2021-08-27T14:23:44Z</vt:lpwstr>
  </property>
  <property fmtid="{D5CDD505-2E9C-101B-9397-08002B2CF9AE}" pid="16" name="MSIP_Label_3515d617-256d-4284-aedb-1064be1c4b48_Method">
    <vt:lpwstr>Standard</vt:lpwstr>
  </property>
  <property fmtid="{D5CDD505-2E9C-101B-9397-08002B2CF9AE}" pid="17" name="MSIP_Label_3515d617-256d-4284-aedb-1064be1c4b48_Name">
    <vt:lpwstr>3515d617-256d-4284-aedb-1064be1c4b48</vt:lpwstr>
  </property>
  <property fmtid="{D5CDD505-2E9C-101B-9397-08002B2CF9AE}" pid="18" name="MSIP_Label_3515d617-256d-4284-aedb-1064be1c4b48_SiteId">
    <vt:lpwstr>6397df10-4595-4047-9c4f-03311282152b</vt:lpwstr>
  </property>
  <property fmtid="{D5CDD505-2E9C-101B-9397-08002B2CF9AE}" pid="19" name="MSIP_Label_3515d617-256d-4284-aedb-1064be1c4b48_ActionId">
    <vt:lpwstr>6fea2bd5-cd9b-4119-8378-45a37a258975</vt:lpwstr>
  </property>
  <property fmtid="{D5CDD505-2E9C-101B-9397-08002B2CF9AE}" pid="20" name="MSIP_Label_3515d617-256d-4284-aedb-1064be1c4b48_ContentBits">
    <vt:lpwstr>0</vt:lpwstr>
  </property>
</Properties>
</file>