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69" r:id="rId3"/>
    <p:sldId id="286" r:id="rId4"/>
    <p:sldId id="298" r:id="rId5"/>
    <p:sldId id="282" r:id="rId6"/>
    <p:sldId id="280" r:id="rId7"/>
    <p:sldId id="284" r:id="rId8"/>
    <p:sldId id="294" r:id="rId9"/>
    <p:sldId id="285" r:id="rId10"/>
    <p:sldId id="297" r:id="rId11"/>
    <p:sldId id="288" r:id="rId12"/>
    <p:sldId id="276" r:id="rId13"/>
    <p:sldId id="299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Lamont" initials="SL" lastIdx="1" clrIdx="0">
    <p:extLst>
      <p:ext uri="{19B8F6BF-5375-455C-9EA6-DF929625EA0E}">
        <p15:presenceInfo xmlns:p15="http://schemas.microsoft.com/office/powerpoint/2012/main" userId="Sarah Lamo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5B4"/>
    <a:srgbClr val="004D71"/>
    <a:srgbClr val="CCDB25"/>
    <a:srgbClr val="1D6181"/>
    <a:srgbClr val="E45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6517" autoAdjust="0"/>
  </p:normalViewPr>
  <p:slideViewPr>
    <p:cSldViewPr showGuides="1">
      <p:cViewPr varScale="1">
        <p:scale>
          <a:sx n="119" d="100"/>
          <a:sy n="119" d="100"/>
        </p:scale>
        <p:origin x="1614" y="108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166" y="10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the series and</a:t>
            </a:r>
            <a:r>
              <a:rPr lang="en-US" baseline="0" dirty="0"/>
              <a:t> what it’s for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325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05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77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846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Titles should be</a:t>
            </a:r>
            <a:r>
              <a:rPr lang="en-US" baseline="0" dirty="0"/>
              <a:t> refined and it should say how to find us and register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8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/>
              <a:t>I think number 1 is plenty for this time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We can save the slide and do different ice breakers each time using different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34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Using annotation tool at the top of your screen, choose the stamp and mark once in the column that matches how you feel about networking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45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52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8040D-EEF2-40EC-BE31-BE39685F8873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9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238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You</a:t>
            </a:r>
            <a:r>
              <a:rPr lang="en-CA" baseline="0" dirty="0"/>
              <a:t> can also use social media platforms to reach out to people you have not met in person. </a:t>
            </a:r>
          </a:p>
          <a:p>
            <a:pPr marL="0" indent="0">
              <a:buFontTx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14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351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51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152636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54170709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1" y="1124744"/>
            <a:ext cx="7571580" cy="529314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3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9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619">
              <a:defRPr sz="15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202" y="138065"/>
            <a:ext cx="5432983" cy="878671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167" indent="-457167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1347594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00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6" y="260651"/>
            <a:ext cx="7629225" cy="75608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167" indent="0">
              <a:buNone/>
              <a:defRPr/>
            </a:lvl2pPr>
          </a:lstStyle>
          <a:p>
            <a:pPr lvl="0"/>
            <a:r>
              <a:rPr lang="en-US" dirty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1" y="1124744"/>
            <a:ext cx="7571580" cy="529314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3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9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619">
              <a:defRPr sz="15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7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69" r:id="rId10"/>
    <p:sldLayoutId id="2147483673" r:id="rId11"/>
    <p:sldLayoutId id="214748367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csps.fyn-rjff.efpc@canada.ca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1.jp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.xml"/><Relationship Id="rId7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0" y="1736812"/>
            <a:ext cx="9144000" cy="1584176"/>
          </a:xfrm>
        </p:spPr>
        <p:txBody>
          <a:bodyPr/>
          <a:lstStyle/>
          <a:p>
            <a:pPr algn="ctr"/>
            <a:r>
              <a:rPr lang="en-US" sz="5400" b="1" dirty="0"/>
              <a:t>Virtual Networking</a:t>
            </a:r>
          </a:p>
          <a:p>
            <a:pPr algn="ctr"/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658" y="3683641"/>
            <a:ext cx="2662683" cy="266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0978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0" y="163425"/>
            <a:ext cx="687625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US" b="1" dirty="0"/>
              <a:t>VIRTUAL NETWORKING DEBRIEF</a:t>
            </a:r>
            <a:endParaRPr lang="en-CA" b="1" dirty="0"/>
          </a:p>
        </p:txBody>
      </p:sp>
      <p:sp>
        <p:nvSpPr>
          <p:cNvPr id="3" name="Oval Callout 2"/>
          <p:cNvSpPr/>
          <p:nvPr/>
        </p:nvSpPr>
        <p:spPr>
          <a:xfrm flipH="1">
            <a:off x="948256" y="1268016"/>
            <a:ext cx="3163277" cy="2016224"/>
          </a:xfrm>
          <a:prstGeom prst="wedgeEllipseCallout">
            <a:avLst/>
          </a:prstGeom>
          <a:solidFill>
            <a:srgbClr val="004D71"/>
          </a:solidFill>
          <a:ln>
            <a:solidFill>
              <a:srgbClr val="004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Callout 4"/>
          <p:cNvSpPr/>
          <p:nvPr/>
        </p:nvSpPr>
        <p:spPr>
          <a:xfrm>
            <a:off x="5508104" y="1268016"/>
            <a:ext cx="2403119" cy="2297548"/>
          </a:xfrm>
          <a:prstGeom prst="wedgeEllipseCallout">
            <a:avLst>
              <a:gd name="adj1" fmla="val -40685"/>
              <a:gd name="adj2" fmla="val 61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Callout 5"/>
          <p:cNvSpPr/>
          <p:nvPr/>
        </p:nvSpPr>
        <p:spPr>
          <a:xfrm>
            <a:off x="1982754" y="3903967"/>
            <a:ext cx="4140460" cy="1765082"/>
          </a:xfrm>
          <a:prstGeom prst="wedgeEllipseCallout">
            <a:avLst>
              <a:gd name="adj1" fmla="val -3656"/>
              <a:gd name="adj2" fmla="val 76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737555" y="1908958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What do you need to build your profile?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9774" y="1768296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Do you know what platforms you’d like to use to network?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7387" y="4124788"/>
            <a:ext cx="2628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What are the key messages you want to share on social media? What’s your brand?</a:t>
            </a:r>
            <a:endParaRPr lang="en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49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31" name="TextBox 30"/>
          <p:cNvSpPr txBox="1"/>
          <p:nvPr>
            <p:custDataLst>
              <p:tags r:id="rId1"/>
            </p:custDataLst>
          </p:nvPr>
        </p:nvSpPr>
        <p:spPr>
          <a:xfrm>
            <a:off x="287524" y="1289957"/>
            <a:ext cx="8568952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 Yourself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41530" y="1960308"/>
            <a:ext cx="8460940" cy="4355038"/>
            <a:chOff x="203038" y="2139906"/>
            <a:chExt cx="4072882" cy="3555784"/>
          </a:xfrm>
        </p:grpSpPr>
        <p:sp>
          <p:nvSpPr>
            <p:cNvPr id="3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2348" y="2139906"/>
              <a:ext cx="3851591" cy="3555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altLang="en-US" sz="2200" dirty="0">
                  <a:solidFill>
                    <a:schemeClr val="accent1"/>
                  </a:solidFill>
                  <a:latin typeface="+mn-lt"/>
                </a:rPr>
                <a:t>Networking isn’t about being someone you’re not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altLang="en-US" sz="2200" dirty="0">
                <a:solidFill>
                  <a:schemeClr val="accent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altLang="en-US" sz="2200" dirty="0">
                  <a:solidFill>
                    <a:schemeClr val="accent1"/>
                  </a:solidFill>
                  <a:latin typeface="+mn-lt"/>
                </a:rPr>
                <a:t>Use the virtual tools that work for you, and fit with what you’re comfortable with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altLang="en-US" sz="2200" dirty="0">
                <a:solidFill>
                  <a:schemeClr val="accent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altLang="en-US" sz="2200" dirty="0">
                  <a:solidFill>
                    <a:schemeClr val="accent1"/>
                  </a:solidFill>
                  <a:latin typeface="+mn-lt"/>
                </a:rPr>
                <a:t>Don’t be afraid to contact people you don’t know – the worst that can happen is that they don’t respond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altLang="en-US" sz="2200" dirty="0">
                <a:solidFill>
                  <a:schemeClr val="accent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altLang="en-US" sz="2200" dirty="0">
                  <a:solidFill>
                    <a:schemeClr val="accent1"/>
                  </a:solidFill>
                  <a:latin typeface="+mn-lt"/>
                </a:rPr>
                <a:t>Show your value – connect with networks that fit your interests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altLang="en-US" sz="2200" dirty="0">
                <a:solidFill>
                  <a:schemeClr val="accent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altLang="en-US" sz="2200" dirty="0">
                  <a:solidFill>
                    <a:schemeClr val="accent1"/>
                  </a:solidFill>
                  <a:latin typeface="+mn-lt"/>
                </a:rPr>
                <a:t>It’s not about level or status – connect with people who interest you, not just people who you think can get you a job</a:t>
              </a:r>
              <a:endParaRPr lang="en-CA" altLang="en-US" sz="2200" dirty="0">
                <a:solidFill>
                  <a:schemeClr val="accent1"/>
                </a:solidFill>
                <a:latin typeface="+mn-lt"/>
              </a:endParaRPr>
            </a:p>
            <a:p>
              <a:pPr defTabSz="68575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9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3039" y="3253125"/>
              <a:ext cx="4072881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3038" y="4245527"/>
              <a:ext cx="4072882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912260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US" sz="2600" b="1" dirty="0"/>
              <a:t>CLOSING REMARKS</a:t>
            </a:r>
            <a:endParaRPr lang="en-CA" sz="2600" b="1" dirty="0"/>
          </a:p>
        </p:txBody>
      </p:sp>
    </p:spTree>
    <p:extLst>
      <p:ext uri="{BB962C8B-B14F-4D97-AF65-F5344CB8AC3E}">
        <p14:creationId xmlns:p14="http://schemas.microsoft.com/office/powerpoint/2010/main" val="346719480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33" y="3118645"/>
            <a:ext cx="1667108" cy="11622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04301" y="349044"/>
            <a:ext cx="5724636" cy="878670"/>
          </a:xfrm>
        </p:spPr>
        <p:txBody>
          <a:bodyPr/>
          <a:lstStyle/>
          <a:p>
            <a:r>
              <a:rPr lang="en-CA" b="1" dirty="0"/>
              <a:t>LET’S CONNECT!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47564" y="1053178"/>
            <a:ext cx="8280920" cy="5293146"/>
          </a:xfrm>
        </p:spPr>
        <p:txBody>
          <a:bodyPr/>
          <a:lstStyle/>
          <a:p>
            <a:endParaRPr lang="en-CA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Connect with us on: </a:t>
            </a:r>
          </a:p>
        </p:txBody>
      </p:sp>
      <p:pic>
        <p:nvPicPr>
          <p:cNvPr id="6" name="Picture 2" descr="C:\Users\twasson\Desktop\Twitter_bird_logo_2012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10" y="2110239"/>
            <a:ext cx="780347" cy="63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15506" y="3541334"/>
            <a:ext cx="322498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4D71"/>
                </a:solidFill>
                <a:hlinkClick r:id="rId5"/>
              </a:rPr>
              <a:t>csps.fyn-rjff.efpc@canada.ca</a:t>
            </a:r>
            <a:r>
              <a:rPr lang="en-CA" sz="2000" dirty="0">
                <a:solidFill>
                  <a:srgbClr val="004D71"/>
                </a:solidFill>
              </a:rPr>
              <a:t> </a:t>
            </a: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805670" y="2227526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/>
              <a:t>@FYN_RJFF</a:t>
            </a:r>
          </a:p>
        </p:txBody>
      </p:sp>
    </p:spTree>
    <p:extLst>
      <p:ext uri="{BB962C8B-B14F-4D97-AF65-F5344CB8AC3E}">
        <p14:creationId xmlns:p14="http://schemas.microsoft.com/office/powerpoint/2010/main" val="13987737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Upcoming Sessions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1376772"/>
            <a:ext cx="68767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Getting involved from anywhere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Social media for Public Servants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Tools for collaborating from a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Putting your best foot forward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err="1"/>
              <a:t>LeadersGC</a:t>
            </a:r>
            <a:endParaRPr lang="en-C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err="1"/>
              <a:t>OneTeamGov</a:t>
            </a:r>
            <a:endParaRPr lang="en-C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Digital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Innovation Fair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Institute of Public Admin. of Canada (IPAC)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Policy Community</a:t>
            </a:r>
          </a:p>
        </p:txBody>
      </p:sp>
    </p:spTree>
    <p:extLst>
      <p:ext uri="{BB962C8B-B14F-4D97-AF65-F5344CB8AC3E}">
        <p14:creationId xmlns:p14="http://schemas.microsoft.com/office/powerpoint/2010/main" val="36478938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80236" y="6238921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168" y="123193"/>
            <a:ext cx="6963432" cy="878670"/>
          </a:xfrm>
        </p:spPr>
        <p:txBody>
          <a:bodyPr>
            <a:normAutofit/>
          </a:bodyPr>
          <a:lstStyle/>
          <a:p>
            <a:pPr algn="ctr"/>
            <a:r>
              <a:rPr lang="en-CA" sz="2600" b="1" dirty="0"/>
              <a:t>ICEBREAKER ACTIVITY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0696" y="2714015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cs typeface="Arial" panose="020B0604020202020204" pitchFamily="34" charset="0"/>
              </a:rPr>
              <a:t>Northern Territories/BC</a:t>
            </a:r>
            <a:r>
              <a:rPr lang="en-US" sz="2000" dirty="0"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What is your favorite thing to do in the summer?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Alberta/Saskatchewan/Manitoba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What country would you like to visit?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20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7030A0"/>
                </a:solidFill>
                <a:cs typeface="Arial" panose="020B0604020202020204" pitchFamily="34" charset="0"/>
              </a:rPr>
              <a:t>Ontario/Quebec</a:t>
            </a:r>
            <a:r>
              <a:rPr lang="en-US" sz="2000" dirty="0">
                <a:cs typeface="Arial" panose="020B0604020202020204" pitchFamily="34" charset="0"/>
              </a:rPr>
              <a:t>: Are you irrationally afraid of a particular animal, and if so why?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20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E4525C"/>
                </a:solidFill>
                <a:cs typeface="Arial" panose="020B0604020202020204" pitchFamily="34" charset="0"/>
              </a:rPr>
              <a:t>NCR</a:t>
            </a:r>
            <a:r>
              <a:rPr lang="en-US" sz="2000" dirty="0">
                <a:cs typeface="Arial" panose="020B0604020202020204" pitchFamily="34" charset="0"/>
              </a:rPr>
              <a:t>: What is your </a:t>
            </a:r>
            <a:r>
              <a:rPr lang="en-US" sz="2000" dirty="0" err="1">
                <a:cs typeface="Arial" panose="020B0604020202020204" pitchFamily="34" charset="0"/>
              </a:rPr>
              <a:t>favourite</a:t>
            </a:r>
            <a:r>
              <a:rPr lang="en-US" sz="2000" dirty="0">
                <a:cs typeface="Arial" panose="020B0604020202020204" pitchFamily="34" charset="0"/>
              </a:rPr>
              <a:t> TV or Netflix show?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20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NB/PEI/NS/NL</a:t>
            </a:r>
            <a:r>
              <a:rPr lang="en-US" sz="2000" dirty="0">
                <a:cs typeface="Arial" panose="020B0604020202020204" pitchFamily="34" charset="0"/>
              </a:rPr>
              <a:t>: What is your absolute dream job?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976" y="1125823"/>
            <a:ext cx="7668852" cy="1464231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n-US" sz="2000" b="0" dirty="0">
                <a:solidFill>
                  <a:srgbClr val="004D71"/>
                </a:solidFill>
                <a:latin typeface="+mn-lt"/>
              </a:rPr>
              <a:t>Introduce yourself on the Zoom chat (name, job title and department).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b="0" dirty="0">
                <a:solidFill>
                  <a:srgbClr val="004D71"/>
                </a:solidFill>
                <a:latin typeface="+mn-lt"/>
              </a:rPr>
              <a:t>Answer the question associated with your province in the chat on the Zoom Webinar page</a:t>
            </a:r>
          </a:p>
        </p:txBody>
      </p:sp>
    </p:spTree>
    <p:extLst>
      <p:ext uri="{BB962C8B-B14F-4D97-AF65-F5344CB8AC3E}">
        <p14:creationId xmlns:p14="http://schemas.microsoft.com/office/powerpoint/2010/main" val="34284505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286073988"/>
              </p:ext>
            </p:extLst>
          </p:nvPr>
        </p:nvGraphicFramePr>
        <p:xfrm>
          <a:off x="431540" y="1063624"/>
          <a:ext cx="8255259" cy="5533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1753">
                  <a:extLst>
                    <a:ext uri="{9D8B030D-6E8A-4147-A177-3AD203B41FA5}">
                      <a16:colId xmlns:a16="http://schemas.microsoft.com/office/drawing/2014/main" val="1111517796"/>
                    </a:ext>
                  </a:extLst>
                </a:gridCol>
                <a:gridCol w="2751753">
                  <a:extLst>
                    <a:ext uri="{9D8B030D-6E8A-4147-A177-3AD203B41FA5}">
                      <a16:colId xmlns:a16="http://schemas.microsoft.com/office/drawing/2014/main" val="1820684207"/>
                    </a:ext>
                  </a:extLst>
                </a:gridCol>
                <a:gridCol w="2751753">
                  <a:extLst>
                    <a:ext uri="{9D8B030D-6E8A-4147-A177-3AD203B41FA5}">
                      <a16:colId xmlns:a16="http://schemas.microsoft.com/office/drawing/2014/main" val="4246295981"/>
                    </a:ext>
                  </a:extLst>
                </a:gridCol>
              </a:tblGrid>
              <a:tr h="11695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Networking</a:t>
                      </a:r>
                      <a:r>
                        <a:rPr lang="en-US" baseline="0" dirty="0"/>
                        <a:t> in person is easier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Networking Virtually is easier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hate networking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84313"/>
                  </a:ext>
                </a:extLst>
              </a:tr>
              <a:tr h="436418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6101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-15173"/>
            <a:ext cx="6948264" cy="87867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Is networking virtually more difficult </a:t>
            </a:r>
            <a:br>
              <a:rPr lang="en-US" sz="2600" b="1" dirty="0"/>
            </a:br>
            <a:r>
              <a:rPr lang="en-US" sz="2600" b="1" dirty="0"/>
              <a:t>or less difficult than in person?</a:t>
            </a:r>
            <a:endParaRPr lang="en-CA" sz="2600" b="1" dirty="0"/>
          </a:p>
        </p:txBody>
      </p:sp>
    </p:spTree>
    <p:extLst>
      <p:ext uri="{BB962C8B-B14F-4D97-AF65-F5344CB8AC3E}">
        <p14:creationId xmlns:p14="http://schemas.microsoft.com/office/powerpoint/2010/main" val="48619514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75556" y="1428329"/>
            <a:ext cx="7812868" cy="52931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The key to virtual networking is </a:t>
            </a:r>
            <a:r>
              <a:rPr lang="en-CA" b="1" dirty="0"/>
              <a:t>building a relationship. </a:t>
            </a:r>
            <a:r>
              <a:rPr lang="en-CA" dirty="0"/>
              <a:t>All relationships are </a:t>
            </a:r>
            <a:r>
              <a:rPr lang="en-CA" b="1" dirty="0"/>
              <a:t>built and based on trust</a:t>
            </a:r>
            <a:r>
              <a:rPr lang="en-CA" dirty="0"/>
              <a:t>.</a:t>
            </a:r>
          </a:p>
          <a:p>
            <a:endParaRPr lang="en-C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Initiate contact without an agenda. </a:t>
            </a:r>
            <a:r>
              <a:rPr lang="en-CA" dirty="0"/>
              <a:t>If your                                    first contact is to ask for a favor, or get                                  favorable treatment, you’re starting off on</a:t>
            </a:r>
          </a:p>
          <a:p>
            <a:r>
              <a:rPr lang="en-CA" dirty="0"/>
              <a:t>      the wrong foot. Start a conversation.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Give more than you get</a:t>
            </a:r>
            <a:r>
              <a:rPr lang="en-CA" dirty="0"/>
              <a:t>. A relationship is a two-way concept, </a:t>
            </a:r>
            <a:br>
              <a:rPr lang="en-CA" dirty="0"/>
            </a:br>
            <a:r>
              <a:rPr lang="en-CA" dirty="0"/>
              <a:t>and you should </a:t>
            </a:r>
            <a:r>
              <a:rPr lang="en-CA" b="1" dirty="0"/>
              <a:t>be approachable</a:t>
            </a:r>
            <a:r>
              <a:rPr lang="en-CA" dirty="0"/>
              <a:t>. Find ways to support others virtually.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Be genuine</a:t>
            </a:r>
            <a:r>
              <a:rPr lang="en-CA" dirty="0"/>
              <a:t>. Networking is an art and not a science. There are </a:t>
            </a:r>
            <a:br>
              <a:rPr lang="en-CA" dirty="0"/>
            </a:br>
            <a:r>
              <a:rPr lang="en-CA" dirty="0"/>
              <a:t>many approaches and find one that reflects and suits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7400" y="149178"/>
            <a:ext cx="6948264" cy="878670"/>
          </a:xfrm>
        </p:spPr>
        <p:txBody>
          <a:bodyPr>
            <a:normAutofit/>
          </a:bodyPr>
          <a:lstStyle/>
          <a:p>
            <a:pPr algn="ctr"/>
            <a:r>
              <a:rPr lang="en-CA" sz="2600" b="1" dirty="0"/>
              <a:t>WHAT ARE THE PRINCIPLES OF VIRTUAL NETWORKING?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684" y="1880828"/>
            <a:ext cx="2231740" cy="18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2565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1539" y="644554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61"/>
          <p:cNvSpPr txBox="1"/>
          <p:nvPr/>
        </p:nvSpPr>
        <p:spPr>
          <a:xfrm>
            <a:off x="6022899" y="2928610"/>
            <a:ext cx="2988334" cy="12369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CA" sz="1400" b="1" dirty="0"/>
              <a:t>Myth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Extroverts are best at networking</a:t>
            </a:r>
          </a:p>
          <a:p>
            <a:pPr>
              <a:lnSpc>
                <a:spcPct val="110000"/>
              </a:lnSpc>
              <a:defRPr/>
            </a:pPr>
            <a:endParaRPr lang="en-CA" sz="800" b="1" dirty="0"/>
          </a:p>
          <a:p>
            <a:pPr>
              <a:lnSpc>
                <a:spcPct val="110000"/>
              </a:lnSpc>
              <a:defRPr/>
            </a:pPr>
            <a:r>
              <a:rPr lang="en-CA" sz="1400" b="1" dirty="0"/>
              <a:t>Reality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Networking isn’t about popularity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kern="0" dirty="0"/>
              <a:t>Key is to focus on your strengths like 1-on-1s and introductions</a:t>
            </a:r>
            <a:endParaRPr lang="en-US" sz="1400" b="1" kern="0" dirty="0"/>
          </a:p>
        </p:txBody>
      </p:sp>
      <p:sp>
        <p:nvSpPr>
          <p:cNvPr id="10" name="Text 61"/>
          <p:cNvSpPr txBox="1"/>
          <p:nvPr/>
        </p:nvSpPr>
        <p:spPr>
          <a:xfrm>
            <a:off x="6051766" y="4761148"/>
            <a:ext cx="2988332" cy="110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CA" sz="1400" b="1" dirty="0"/>
              <a:t>Myth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I never get anything out of it</a:t>
            </a:r>
          </a:p>
          <a:p>
            <a:pPr>
              <a:lnSpc>
                <a:spcPct val="110000"/>
              </a:lnSpc>
              <a:defRPr/>
            </a:pPr>
            <a:endParaRPr lang="en-CA" sz="800" b="1" dirty="0"/>
          </a:p>
          <a:p>
            <a:pPr>
              <a:lnSpc>
                <a:spcPct val="110000"/>
              </a:lnSpc>
              <a:defRPr/>
            </a:pPr>
            <a:r>
              <a:rPr lang="en-CA" sz="1400" b="1" dirty="0"/>
              <a:t>Reality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Focus on reciprocity. We can advance our work for Canadians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Pay it forward to someone else, even if someone else helped you</a:t>
            </a:r>
            <a:endParaRPr lang="en-US" sz="1400" b="1" kern="0" dirty="0"/>
          </a:p>
        </p:txBody>
      </p:sp>
      <p:sp>
        <p:nvSpPr>
          <p:cNvPr id="13" name="Text 61"/>
          <p:cNvSpPr txBox="1"/>
          <p:nvPr/>
        </p:nvSpPr>
        <p:spPr>
          <a:xfrm>
            <a:off x="6107383" y="964898"/>
            <a:ext cx="3023828" cy="1579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en-CA" sz="1400" b="1" dirty="0"/>
              <a:t>Myth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I only need to network to climb up</a:t>
            </a:r>
          </a:p>
          <a:p>
            <a:pPr>
              <a:defRPr/>
            </a:pPr>
            <a:endParaRPr lang="en-CA" sz="800" b="1" dirty="0"/>
          </a:p>
          <a:p>
            <a:pPr>
              <a:defRPr/>
            </a:pPr>
            <a:r>
              <a:rPr lang="en-CA" sz="1400" b="1" dirty="0"/>
              <a:t>Reality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Relationships are key to advancing work at all levels, and regardless of career aspirations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CA" sz="1400" b="1" dirty="0"/>
              <a:t>Investing today for tomorrow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081369" y="3200970"/>
            <a:ext cx="2716655" cy="755611"/>
            <a:chOff x="3515602" y="2388529"/>
            <a:chExt cx="2260884" cy="755611"/>
          </a:xfrm>
          <a:solidFill>
            <a:schemeClr val="tx2"/>
          </a:solidFill>
        </p:grpSpPr>
        <p:sp>
          <p:nvSpPr>
            <p:cNvPr id="15" name="Pentagon 14"/>
            <p:cNvSpPr/>
            <p:nvPr/>
          </p:nvSpPr>
          <p:spPr>
            <a:xfrm>
              <a:off x="3718783" y="2388529"/>
              <a:ext cx="2057703" cy="69220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6" name="Pentagon 15"/>
            <p:cNvSpPr/>
            <p:nvPr/>
          </p:nvSpPr>
          <p:spPr>
            <a:xfrm>
              <a:off x="3515602" y="2451931"/>
              <a:ext cx="2057703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25203" y="4941168"/>
            <a:ext cx="2595096" cy="755611"/>
            <a:chOff x="2951585" y="3838186"/>
            <a:chExt cx="2595096" cy="755611"/>
          </a:xfrm>
        </p:grpSpPr>
        <p:sp>
          <p:nvSpPr>
            <p:cNvPr id="19" name="Pentagon 18"/>
            <p:cNvSpPr/>
            <p:nvPr>
              <p:custDataLst>
                <p:tags r:id="rId2"/>
              </p:custDataLst>
            </p:nvPr>
          </p:nvSpPr>
          <p:spPr>
            <a:xfrm>
              <a:off x="3150471" y="3838186"/>
              <a:ext cx="2396210" cy="692209"/>
            </a:xfrm>
            <a:prstGeom prst="homePlate">
              <a:avLst/>
            </a:prstGeom>
            <a:solidFill>
              <a:srgbClr val="CCDC00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20" name="Pentagon 19"/>
            <p:cNvSpPr/>
            <p:nvPr>
              <p:custDataLst>
                <p:tags r:id="rId3"/>
              </p:custDataLst>
            </p:nvPr>
          </p:nvSpPr>
          <p:spPr>
            <a:xfrm>
              <a:off x="2951585" y="3901588"/>
              <a:ext cx="2317264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62387" y="1487920"/>
            <a:ext cx="2515827" cy="755611"/>
            <a:chOff x="4114237" y="938872"/>
            <a:chExt cx="2253509" cy="755611"/>
          </a:xfrm>
          <a:solidFill>
            <a:schemeClr val="accent5">
              <a:lumMod val="75000"/>
            </a:schemeClr>
          </a:solidFill>
        </p:grpSpPr>
        <p:sp>
          <p:nvSpPr>
            <p:cNvPr id="23" name="Pentagon 22"/>
            <p:cNvSpPr/>
            <p:nvPr/>
          </p:nvSpPr>
          <p:spPr>
            <a:xfrm>
              <a:off x="4316755" y="938872"/>
              <a:ext cx="2050991" cy="69220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24" name="Pentagon 23"/>
            <p:cNvSpPr/>
            <p:nvPr/>
          </p:nvSpPr>
          <p:spPr>
            <a:xfrm>
              <a:off x="4114237" y="1002274"/>
              <a:ext cx="2050991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1957" y="1586717"/>
            <a:ext cx="606891" cy="6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-43906" y="908723"/>
            <a:ext cx="4543390" cy="6013372"/>
            <a:chOff x="-43906" y="908721"/>
            <a:chExt cx="4543390" cy="6013372"/>
          </a:xfrm>
        </p:grpSpPr>
        <p:sp>
          <p:nvSpPr>
            <p:cNvPr id="27" name="Freeform 26"/>
            <p:cNvSpPr/>
            <p:nvPr/>
          </p:nvSpPr>
          <p:spPr>
            <a:xfrm>
              <a:off x="-508" y="908721"/>
              <a:ext cx="4499992" cy="6013372"/>
            </a:xfrm>
            <a:custGeom>
              <a:avLst/>
              <a:gdLst>
                <a:gd name="connsiteX0" fmla="*/ 4939469 w 4939469"/>
                <a:gd name="connsiteY0" fmla="*/ 8545 h 6947730"/>
                <a:gd name="connsiteX1" fmla="*/ 0 w 4939469"/>
                <a:gd name="connsiteY1" fmla="*/ 0 h 6947730"/>
                <a:gd name="connsiteX2" fmla="*/ 0 w 4939469"/>
                <a:gd name="connsiteY2" fmla="*/ 6947730 h 6947730"/>
                <a:gd name="connsiteX3" fmla="*/ 2333002 w 4939469"/>
                <a:gd name="connsiteY3" fmla="*/ 6905001 h 6947730"/>
                <a:gd name="connsiteX4" fmla="*/ 4939469 w 4939469"/>
                <a:gd name="connsiteY4" fmla="*/ 8545 h 694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9469" h="6947730">
                  <a:moveTo>
                    <a:pt x="4939469" y="8545"/>
                  </a:moveTo>
                  <a:lnTo>
                    <a:pt x="0" y="0"/>
                  </a:lnTo>
                  <a:lnTo>
                    <a:pt x="0" y="6947730"/>
                  </a:lnTo>
                  <a:lnTo>
                    <a:pt x="2333002" y="6905001"/>
                  </a:lnTo>
                  <a:lnTo>
                    <a:pt x="4939469" y="854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43906" y="1143412"/>
              <a:ext cx="3603216" cy="4974898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20000"/>
            </a:bodyPr>
            <a:lstStyle/>
            <a:p>
              <a:endParaRPr lang="en-CA" dirty="0"/>
            </a:p>
            <a:p>
              <a:pPr marL="457200" indent="-457200">
                <a:spcAft>
                  <a:spcPts val="3000"/>
                </a:spcAft>
                <a:buFont typeface="+mj-lt"/>
                <a:buAutoNum type="arabicPeriod"/>
              </a:pPr>
              <a:r>
                <a:rPr lang="en-CA" sz="2000" dirty="0"/>
                <a:t>A strong network can provide you with advice, increase your influence, and connect you with career opportunities.</a:t>
              </a:r>
            </a:p>
            <a:p>
              <a:pPr marL="457200" indent="-457200">
                <a:buFont typeface="+mj-lt"/>
                <a:buAutoNum type="arabicPeriod"/>
              </a:pPr>
              <a:endParaRPr lang="en-CA" sz="2000" dirty="0"/>
            </a:p>
            <a:p>
              <a:pPr marL="457200" indent="-457200">
                <a:spcAft>
                  <a:spcPts val="3000"/>
                </a:spcAft>
                <a:buFont typeface="+mj-lt"/>
                <a:buAutoNum type="arabicPeriod"/>
              </a:pPr>
              <a:r>
                <a:rPr lang="en-US" sz="2000" dirty="0"/>
                <a:t>Complements and reinforces collaboration, engagement </a:t>
              </a:r>
              <a:br>
                <a:rPr lang="en-US" sz="2000" dirty="0"/>
              </a:br>
              <a:r>
                <a:rPr lang="en-US" sz="2000" dirty="0"/>
                <a:t>and leadership skills.</a:t>
              </a:r>
            </a:p>
            <a:p>
              <a:pPr marL="457200" indent="-457200">
                <a:buFont typeface="+mj-lt"/>
                <a:buAutoNum type="arabicPeriod"/>
              </a:pPr>
              <a:endParaRPr lang="en-US" sz="2000" dirty="0"/>
            </a:p>
            <a:p>
              <a:pPr marL="457200" indent="-457200">
                <a:buFont typeface="+mj-lt"/>
                <a:buAutoNum type="arabicPeriod"/>
              </a:pPr>
              <a:r>
                <a:rPr lang="en-CA" sz="2000" dirty="0"/>
                <a:t>Key to working effectively</a:t>
              </a:r>
              <a:br>
                <a:rPr lang="en-CA" sz="2000" dirty="0"/>
              </a:br>
              <a:r>
                <a:rPr lang="en-CA" sz="2000" dirty="0"/>
                <a:t>with other sections or   divisions in your      department and in                 the broader Public          Service.</a:t>
              </a:r>
            </a:p>
          </p:txBody>
        </p:sp>
      </p:grp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4474142" y="3306980"/>
            <a:ext cx="571500" cy="524139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59" name="Freeform 58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712468" y="5085184"/>
            <a:ext cx="571500" cy="509511"/>
          </a:xfrm>
          <a:custGeom>
            <a:avLst/>
            <a:gdLst>
              <a:gd name="T0" fmla="*/ 429 w 525"/>
              <a:gd name="T1" fmla="*/ 2 h 468"/>
              <a:gd name="T2" fmla="*/ 415 w 525"/>
              <a:gd name="T3" fmla="*/ 2 h 468"/>
              <a:gd name="T4" fmla="*/ 412 w 525"/>
              <a:gd name="T5" fmla="*/ 65 h 468"/>
              <a:gd name="T6" fmla="*/ 300 w 525"/>
              <a:gd name="T7" fmla="*/ 70 h 468"/>
              <a:gd name="T8" fmla="*/ 242 w 525"/>
              <a:gd name="T9" fmla="*/ 102 h 468"/>
              <a:gd name="T10" fmla="*/ 202 w 525"/>
              <a:gd name="T11" fmla="*/ 156 h 468"/>
              <a:gd name="T12" fmla="*/ 172 w 525"/>
              <a:gd name="T13" fmla="*/ 219 h 468"/>
              <a:gd name="T14" fmla="*/ 136 w 525"/>
              <a:gd name="T15" fmla="*/ 292 h 468"/>
              <a:gd name="T16" fmla="*/ 101 w 525"/>
              <a:gd name="T17" fmla="*/ 323 h 468"/>
              <a:gd name="T18" fmla="*/ 10 w 525"/>
              <a:gd name="T19" fmla="*/ 327 h 468"/>
              <a:gd name="T20" fmla="*/ 0 w 525"/>
              <a:gd name="T21" fmla="*/ 337 h 468"/>
              <a:gd name="T22" fmla="*/ 3 w 525"/>
              <a:gd name="T23" fmla="*/ 399 h 468"/>
              <a:gd name="T24" fmla="*/ 75 w 525"/>
              <a:gd name="T25" fmla="*/ 402 h 468"/>
              <a:gd name="T26" fmla="*/ 144 w 525"/>
              <a:gd name="T27" fmla="*/ 385 h 468"/>
              <a:gd name="T28" fmla="*/ 192 w 525"/>
              <a:gd name="T29" fmla="*/ 341 h 468"/>
              <a:gd name="T30" fmla="*/ 226 w 525"/>
              <a:gd name="T31" fmla="*/ 281 h 468"/>
              <a:gd name="T32" fmla="*/ 264 w 525"/>
              <a:gd name="T33" fmla="*/ 198 h 468"/>
              <a:gd name="T34" fmla="*/ 292 w 525"/>
              <a:gd name="T35" fmla="*/ 158 h 468"/>
              <a:gd name="T36" fmla="*/ 337 w 525"/>
              <a:gd name="T37" fmla="*/ 140 h 468"/>
              <a:gd name="T38" fmla="*/ 412 w 525"/>
              <a:gd name="T39" fmla="*/ 196 h 468"/>
              <a:gd name="T40" fmla="*/ 422 w 525"/>
              <a:gd name="T41" fmla="*/ 206 h 468"/>
              <a:gd name="T42" fmla="*/ 522 w 525"/>
              <a:gd name="T43" fmla="*/ 109 h 468"/>
              <a:gd name="T44" fmla="*/ 522 w 525"/>
              <a:gd name="T45" fmla="*/ 96 h 468"/>
              <a:gd name="T46" fmla="*/ 429 w 525"/>
              <a:gd name="T47" fmla="*/ 265 h 468"/>
              <a:gd name="T48" fmla="*/ 415 w 525"/>
              <a:gd name="T49" fmla="*/ 264 h 468"/>
              <a:gd name="T50" fmla="*/ 412 w 525"/>
              <a:gd name="T51" fmla="*/ 327 h 468"/>
              <a:gd name="T52" fmla="*/ 314 w 525"/>
              <a:gd name="T53" fmla="*/ 323 h 468"/>
              <a:gd name="T54" fmla="*/ 280 w 525"/>
              <a:gd name="T55" fmla="*/ 296 h 468"/>
              <a:gd name="T56" fmla="*/ 258 w 525"/>
              <a:gd name="T57" fmla="*/ 256 h 468"/>
              <a:gd name="T58" fmla="*/ 234 w 525"/>
              <a:gd name="T59" fmla="*/ 357 h 468"/>
              <a:gd name="T60" fmla="*/ 268 w 525"/>
              <a:gd name="T61" fmla="*/ 384 h 468"/>
              <a:gd name="T62" fmla="*/ 303 w 525"/>
              <a:gd name="T63" fmla="*/ 398 h 468"/>
              <a:gd name="T64" fmla="*/ 342 w 525"/>
              <a:gd name="T65" fmla="*/ 402 h 468"/>
              <a:gd name="T66" fmla="*/ 387 w 525"/>
              <a:gd name="T67" fmla="*/ 402 h 468"/>
              <a:gd name="T68" fmla="*/ 412 w 525"/>
              <a:gd name="T69" fmla="*/ 458 h 468"/>
              <a:gd name="T70" fmla="*/ 422 w 525"/>
              <a:gd name="T71" fmla="*/ 468 h 468"/>
              <a:gd name="T72" fmla="*/ 522 w 525"/>
              <a:gd name="T73" fmla="*/ 371 h 468"/>
              <a:gd name="T74" fmla="*/ 522 w 525"/>
              <a:gd name="T75" fmla="*/ 358 h 468"/>
              <a:gd name="T76" fmla="*/ 10 w 525"/>
              <a:gd name="T77" fmla="*/ 65 h 468"/>
              <a:gd name="T78" fmla="*/ 0 w 525"/>
              <a:gd name="T79" fmla="*/ 74 h 468"/>
              <a:gd name="T80" fmla="*/ 3 w 525"/>
              <a:gd name="T81" fmla="*/ 137 h 468"/>
              <a:gd name="T82" fmla="*/ 75 w 525"/>
              <a:gd name="T83" fmla="*/ 140 h 468"/>
              <a:gd name="T84" fmla="*/ 118 w 525"/>
              <a:gd name="T85" fmla="*/ 154 h 468"/>
              <a:gd name="T86" fmla="*/ 144 w 525"/>
              <a:gd name="T87" fmla="*/ 190 h 468"/>
              <a:gd name="T88" fmla="*/ 195 w 525"/>
              <a:gd name="T89" fmla="*/ 131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25" h="468">
                <a:moveTo>
                  <a:pt x="522" y="96"/>
                </a:moveTo>
                <a:cubicBezTo>
                  <a:pt x="429" y="2"/>
                  <a:pt x="429" y="2"/>
                  <a:pt x="429" y="2"/>
                </a:cubicBezTo>
                <a:cubicBezTo>
                  <a:pt x="422" y="0"/>
                  <a:pt x="422" y="0"/>
                  <a:pt x="422" y="0"/>
                </a:cubicBezTo>
                <a:cubicBezTo>
                  <a:pt x="415" y="2"/>
                  <a:pt x="415" y="2"/>
                  <a:pt x="415" y="2"/>
                </a:cubicBezTo>
                <a:cubicBezTo>
                  <a:pt x="412" y="9"/>
                  <a:pt x="412" y="9"/>
                  <a:pt x="412" y="9"/>
                </a:cubicBezTo>
                <a:cubicBezTo>
                  <a:pt x="412" y="65"/>
                  <a:pt x="412" y="65"/>
                  <a:pt x="412" y="65"/>
                </a:cubicBezTo>
                <a:cubicBezTo>
                  <a:pt x="337" y="65"/>
                  <a:pt x="337" y="65"/>
                  <a:pt x="337" y="65"/>
                </a:cubicBezTo>
                <a:cubicBezTo>
                  <a:pt x="324" y="65"/>
                  <a:pt x="312" y="67"/>
                  <a:pt x="300" y="70"/>
                </a:cubicBezTo>
                <a:cubicBezTo>
                  <a:pt x="288" y="73"/>
                  <a:pt x="278" y="77"/>
                  <a:pt x="269" y="82"/>
                </a:cubicBezTo>
                <a:cubicBezTo>
                  <a:pt x="260" y="87"/>
                  <a:pt x="251" y="94"/>
                  <a:pt x="242" y="102"/>
                </a:cubicBezTo>
                <a:cubicBezTo>
                  <a:pt x="234" y="111"/>
                  <a:pt x="227" y="119"/>
                  <a:pt x="221" y="127"/>
                </a:cubicBezTo>
                <a:cubicBezTo>
                  <a:pt x="215" y="134"/>
                  <a:pt x="209" y="144"/>
                  <a:pt x="202" y="156"/>
                </a:cubicBezTo>
                <a:cubicBezTo>
                  <a:pt x="196" y="167"/>
                  <a:pt x="190" y="178"/>
                  <a:pt x="186" y="187"/>
                </a:cubicBezTo>
                <a:cubicBezTo>
                  <a:pt x="182" y="195"/>
                  <a:pt x="177" y="206"/>
                  <a:pt x="172" y="219"/>
                </a:cubicBezTo>
                <a:cubicBezTo>
                  <a:pt x="163" y="240"/>
                  <a:pt x="155" y="257"/>
                  <a:pt x="149" y="269"/>
                </a:cubicBezTo>
                <a:cubicBezTo>
                  <a:pt x="144" y="278"/>
                  <a:pt x="140" y="286"/>
                  <a:pt x="136" y="292"/>
                </a:cubicBezTo>
                <a:cubicBezTo>
                  <a:pt x="132" y="298"/>
                  <a:pt x="127" y="304"/>
                  <a:pt x="121" y="310"/>
                </a:cubicBezTo>
                <a:cubicBezTo>
                  <a:pt x="115" y="316"/>
                  <a:pt x="108" y="320"/>
                  <a:pt x="101" y="323"/>
                </a:cubicBezTo>
                <a:cubicBezTo>
                  <a:pt x="93" y="326"/>
                  <a:pt x="85" y="327"/>
                  <a:pt x="75" y="327"/>
                </a:cubicBezTo>
                <a:cubicBezTo>
                  <a:pt x="10" y="327"/>
                  <a:pt x="10" y="327"/>
                  <a:pt x="10" y="327"/>
                </a:cubicBezTo>
                <a:cubicBezTo>
                  <a:pt x="3" y="330"/>
                  <a:pt x="3" y="330"/>
                  <a:pt x="3" y="330"/>
                </a:cubicBezTo>
                <a:cubicBezTo>
                  <a:pt x="0" y="337"/>
                  <a:pt x="0" y="337"/>
                  <a:pt x="0" y="337"/>
                </a:cubicBezTo>
                <a:cubicBezTo>
                  <a:pt x="0" y="393"/>
                  <a:pt x="0" y="393"/>
                  <a:pt x="0" y="393"/>
                </a:cubicBezTo>
                <a:cubicBezTo>
                  <a:pt x="3" y="399"/>
                  <a:pt x="3" y="399"/>
                  <a:pt x="3" y="399"/>
                </a:cubicBezTo>
                <a:cubicBezTo>
                  <a:pt x="10" y="402"/>
                  <a:pt x="10" y="402"/>
                  <a:pt x="10" y="402"/>
                </a:cubicBezTo>
                <a:cubicBezTo>
                  <a:pt x="75" y="402"/>
                  <a:pt x="75" y="402"/>
                  <a:pt x="75" y="402"/>
                </a:cubicBezTo>
                <a:cubicBezTo>
                  <a:pt x="89" y="402"/>
                  <a:pt x="101" y="400"/>
                  <a:pt x="113" y="397"/>
                </a:cubicBezTo>
                <a:cubicBezTo>
                  <a:pt x="124" y="394"/>
                  <a:pt x="135" y="390"/>
                  <a:pt x="144" y="385"/>
                </a:cubicBezTo>
                <a:cubicBezTo>
                  <a:pt x="153" y="380"/>
                  <a:pt x="162" y="373"/>
                  <a:pt x="170" y="365"/>
                </a:cubicBezTo>
                <a:cubicBezTo>
                  <a:pt x="179" y="357"/>
                  <a:pt x="186" y="348"/>
                  <a:pt x="192" y="341"/>
                </a:cubicBezTo>
                <a:cubicBezTo>
                  <a:pt x="198" y="333"/>
                  <a:pt x="204" y="323"/>
                  <a:pt x="211" y="311"/>
                </a:cubicBezTo>
                <a:cubicBezTo>
                  <a:pt x="217" y="300"/>
                  <a:pt x="222" y="289"/>
                  <a:pt x="226" y="281"/>
                </a:cubicBezTo>
                <a:cubicBezTo>
                  <a:pt x="230" y="272"/>
                  <a:pt x="235" y="261"/>
                  <a:pt x="241" y="248"/>
                </a:cubicBezTo>
                <a:cubicBezTo>
                  <a:pt x="250" y="227"/>
                  <a:pt x="257" y="210"/>
                  <a:pt x="264" y="198"/>
                </a:cubicBezTo>
                <a:cubicBezTo>
                  <a:pt x="268" y="189"/>
                  <a:pt x="273" y="182"/>
                  <a:pt x="277" y="176"/>
                </a:cubicBezTo>
                <a:cubicBezTo>
                  <a:pt x="281" y="169"/>
                  <a:pt x="286" y="163"/>
                  <a:pt x="292" y="158"/>
                </a:cubicBezTo>
                <a:cubicBezTo>
                  <a:pt x="298" y="152"/>
                  <a:pt x="304" y="147"/>
                  <a:pt x="312" y="144"/>
                </a:cubicBezTo>
                <a:cubicBezTo>
                  <a:pt x="320" y="141"/>
                  <a:pt x="328" y="140"/>
                  <a:pt x="337" y="140"/>
                </a:cubicBezTo>
                <a:cubicBezTo>
                  <a:pt x="412" y="140"/>
                  <a:pt x="412" y="140"/>
                  <a:pt x="412" y="140"/>
                </a:cubicBezTo>
                <a:cubicBezTo>
                  <a:pt x="412" y="196"/>
                  <a:pt x="412" y="196"/>
                  <a:pt x="412" y="196"/>
                </a:cubicBezTo>
                <a:cubicBezTo>
                  <a:pt x="415" y="203"/>
                  <a:pt x="415" y="203"/>
                  <a:pt x="415" y="203"/>
                </a:cubicBezTo>
                <a:cubicBezTo>
                  <a:pt x="422" y="206"/>
                  <a:pt x="422" y="206"/>
                  <a:pt x="422" y="206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522" y="109"/>
                  <a:pt x="522" y="109"/>
                  <a:pt x="522" y="109"/>
                </a:cubicBezTo>
                <a:cubicBezTo>
                  <a:pt x="525" y="103"/>
                  <a:pt x="525" y="103"/>
                  <a:pt x="525" y="103"/>
                </a:cubicBezTo>
                <a:lnTo>
                  <a:pt x="522" y="96"/>
                </a:lnTo>
                <a:close/>
                <a:moveTo>
                  <a:pt x="522" y="358"/>
                </a:moveTo>
                <a:cubicBezTo>
                  <a:pt x="429" y="265"/>
                  <a:pt x="429" y="265"/>
                  <a:pt x="429" y="265"/>
                </a:cubicBezTo>
                <a:cubicBezTo>
                  <a:pt x="422" y="262"/>
                  <a:pt x="422" y="262"/>
                  <a:pt x="422" y="262"/>
                </a:cubicBezTo>
                <a:cubicBezTo>
                  <a:pt x="415" y="264"/>
                  <a:pt x="415" y="264"/>
                  <a:pt x="415" y="264"/>
                </a:cubicBezTo>
                <a:cubicBezTo>
                  <a:pt x="412" y="271"/>
                  <a:pt x="412" y="271"/>
                  <a:pt x="412" y="271"/>
                </a:cubicBezTo>
                <a:cubicBezTo>
                  <a:pt x="412" y="327"/>
                  <a:pt x="412" y="327"/>
                  <a:pt x="412" y="327"/>
                </a:cubicBezTo>
                <a:cubicBezTo>
                  <a:pt x="337" y="327"/>
                  <a:pt x="337" y="327"/>
                  <a:pt x="337" y="327"/>
                </a:cubicBezTo>
                <a:cubicBezTo>
                  <a:pt x="329" y="327"/>
                  <a:pt x="321" y="326"/>
                  <a:pt x="314" y="323"/>
                </a:cubicBezTo>
                <a:cubicBezTo>
                  <a:pt x="306" y="320"/>
                  <a:pt x="300" y="317"/>
                  <a:pt x="295" y="313"/>
                </a:cubicBezTo>
                <a:cubicBezTo>
                  <a:pt x="290" y="309"/>
                  <a:pt x="285" y="303"/>
                  <a:pt x="280" y="296"/>
                </a:cubicBezTo>
                <a:cubicBezTo>
                  <a:pt x="275" y="289"/>
                  <a:pt x="271" y="283"/>
                  <a:pt x="268" y="278"/>
                </a:cubicBezTo>
                <a:cubicBezTo>
                  <a:pt x="265" y="272"/>
                  <a:pt x="262" y="265"/>
                  <a:pt x="258" y="256"/>
                </a:cubicBezTo>
                <a:cubicBezTo>
                  <a:pt x="243" y="292"/>
                  <a:pt x="229" y="318"/>
                  <a:pt x="218" y="336"/>
                </a:cubicBezTo>
                <a:cubicBezTo>
                  <a:pt x="223" y="344"/>
                  <a:pt x="228" y="351"/>
                  <a:pt x="234" y="357"/>
                </a:cubicBezTo>
                <a:cubicBezTo>
                  <a:pt x="240" y="363"/>
                  <a:pt x="245" y="368"/>
                  <a:pt x="250" y="372"/>
                </a:cubicBezTo>
                <a:cubicBezTo>
                  <a:pt x="255" y="377"/>
                  <a:pt x="261" y="381"/>
                  <a:pt x="268" y="384"/>
                </a:cubicBezTo>
                <a:cubicBezTo>
                  <a:pt x="274" y="387"/>
                  <a:pt x="280" y="390"/>
                  <a:pt x="284" y="392"/>
                </a:cubicBezTo>
                <a:cubicBezTo>
                  <a:pt x="289" y="395"/>
                  <a:pt x="295" y="396"/>
                  <a:pt x="303" y="398"/>
                </a:cubicBezTo>
                <a:cubicBezTo>
                  <a:pt x="310" y="399"/>
                  <a:pt x="317" y="400"/>
                  <a:pt x="322" y="401"/>
                </a:cubicBezTo>
                <a:cubicBezTo>
                  <a:pt x="327" y="401"/>
                  <a:pt x="334" y="402"/>
                  <a:pt x="342" y="402"/>
                </a:cubicBezTo>
                <a:cubicBezTo>
                  <a:pt x="351" y="403"/>
                  <a:pt x="358" y="403"/>
                  <a:pt x="364" y="403"/>
                </a:cubicBezTo>
                <a:cubicBezTo>
                  <a:pt x="369" y="402"/>
                  <a:pt x="377" y="402"/>
                  <a:pt x="387" y="402"/>
                </a:cubicBezTo>
                <a:cubicBezTo>
                  <a:pt x="398" y="402"/>
                  <a:pt x="406" y="402"/>
                  <a:pt x="412" y="402"/>
                </a:cubicBezTo>
                <a:cubicBezTo>
                  <a:pt x="412" y="458"/>
                  <a:pt x="412" y="458"/>
                  <a:pt x="412" y="458"/>
                </a:cubicBezTo>
                <a:cubicBezTo>
                  <a:pt x="415" y="465"/>
                  <a:pt x="415" y="465"/>
                  <a:pt x="415" y="465"/>
                </a:cubicBezTo>
                <a:cubicBezTo>
                  <a:pt x="422" y="468"/>
                  <a:pt x="422" y="468"/>
                  <a:pt x="422" y="468"/>
                </a:cubicBezTo>
                <a:cubicBezTo>
                  <a:pt x="428" y="465"/>
                  <a:pt x="428" y="465"/>
                  <a:pt x="428" y="465"/>
                </a:cubicBezTo>
                <a:cubicBezTo>
                  <a:pt x="522" y="371"/>
                  <a:pt x="522" y="371"/>
                  <a:pt x="522" y="371"/>
                </a:cubicBezTo>
                <a:cubicBezTo>
                  <a:pt x="525" y="365"/>
                  <a:pt x="525" y="365"/>
                  <a:pt x="525" y="365"/>
                </a:cubicBezTo>
                <a:lnTo>
                  <a:pt x="522" y="358"/>
                </a:lnTo>
                <a:close/>
                <a:moveTo>
                  <a:pt x="75" y="65"/>
                </a:moveTo>
                <a:cubicBezTo>
                  <a:pt x="10" y="65"/>
                  <a:pt x="10" y="65"/>
                  <a:pt x="10" y="65"/>
                </a:cubicBezTo>
                <a:cubicBezTo>
                  <a:pt x="3" y="68"/>
                  <a:pt x="3" y="68"/>
                  <a:pt x="3" y="68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131"/>
                  <a:pt x="0" y="131"/>
                  <a:pt x="0" y="131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75" y="140"/>
                  <a:pt x="75" y="140"/>
                  <a:pt x="75" y="140"/>
                </a:cubicBezTo>
                <a:cubicBezTo>
                  <a:pt x="84" y="140"/>
                  <a:pt x="92" y="141"/>
                  <a:pt x="99" y="144"/>
                </a:cubicBezTo>
                <a:cubicBezTo>
                  <a:pt x="106" y="147"/>
                  <a:pt x="113" y="150"/>
                  <a:pt x="118" y="154"/>
                </a:cubicBezTo>
                <a:cubicBezTo>
                  <a:pt x="123" y="159"/>
                  <a:pt x="128" y="164"/>
                  <a:pt x="132" y="171"/>
                </a:cubicBezTo>
                <a:cubicBezTo>
                  <a:pt x="137" y="178"/>
                  <a:pt x="141" y="184"/>
                  <a:pt x="144" y="190"/>
                </a:cubicBezTo>
                <a:cubicBezTo>
                  <a:pt x="147" y="195"/>
                  <a:pt x="151" y="202"/>
                  <a:pt x="155" y="211"/>
                </a:cubicBezTo>
                <a:cubicBezTo>
                  <a:pt x="170" y="175"/>
                  <a:pt x="184" y="149"/>
                  <a:pt x="195" y="131"/>
                </a:cubicBezTo>
                <a:cubicBezTo>
                  <a:pt x="164" y="87"/>
                  <a:pt x="124" y="65"/>
                  <a:pt x="75" y="65"/>
                </a:cubicBezTo>
                <a:close/>
              </a:path>
            </a:pathLst>
          </a:custGeom>
          <a:solidFill>
            <a:srgbClr val="CCDC00"/>
          </a:solidFill>
          <a:ln>
            <a:noFill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53" name="Title 3"/>
          <p:cNvSpPr txBox="1">
            <a:spLocks/>
          </p:cNvSpPr>
          <p:nvPr/>
        </p:nvSpPr>
        <p:spPr>
          <a:xfrm>
            <a:off x="158439" y="260349"/>
            <a:ext cx="7060079" cy="878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2600" b="1" dirty="0">
                <a:solidFill>
                  <a:srgbClr val="004D71"/>
                </a:solidFill>
              </a:rPr>
              <a:t>WHY SHOULD I NETWORK?  MYTH AND REALITIES</a:t>
            </a:r>
          </a:p>
        </p:txBody>
      </p:sp>
    </p:spTree>
    <p:extLst>
      <p:ext uri="{BB962C8B-B14F-4D97-AF65-F5344CB8AC3E}">
        <p14:creationId xmlns:p14="http://schemas.microsoft.com/office/powerpoint/2010/main" val="346766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>
            <p:custDataLst>
              <p:tags r:id="rId1"/>
            </p:custDataLst>
          </p:nvPr>
        </p:nvSpPr>
        <p:spPr>
          <a:xfrm>
            <a:off x="244654" y="1249609"/>
            <a:ext cx="8647826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Possible Goals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6108" y="1963253"/>
            <a:ext cx="8244917" cy="3046988"/>
            <a:chOff x="211086" y="2168711"/>
            <a:chExt cx="4079681" cy="3046988"/>
          </a:xfrm>
        </p:grpSpPr>
        <p:sp>
          <p:nvSpPr>
            <p:cNvPr id="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58137" y="2168711"/>
              <a:ext cx="2338764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srgbClr val="004D71"/>
                  </a:solidFill>
                  <a:latin typeface="+mn-lt"/>
                </a:rPr>
                <a:t>Learn more about other departments or agencies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sz="2200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srgbClr val="004D71"/>
                  </a:solidFill>
                  <a:latin typeface="+mn-lt"/>
                </a:rPr>
                <a:t>Learn more about possible career paths in the GC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sz="2200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srgbClr val="004D71"/>
                  </a:solidFill>
                  <a:latin typeface="+mn-lt"/>
                </a:rPr>
                <a:t>Connect with people who do work that interests you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US" sz="2200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2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886" y="3546011"/>
              <a:ext cx="407288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endParaRPr lang="en-US" altLang="en-US" sz="1900" b="1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3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1086" y="4423174"/>
              <a:ext cx="407288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541197" y="216080"/>
            <a:ext cx="6912260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CA" sz="2600" b="1" dirty="0"/>
              <a:t>WHAT ARE YOUR VIRTUAL NETWORKING GOALS?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13" y="2272972"/>
            <a:ext cx="3629980" cy="24275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9851" y="4940991"/>
            <a:ext cx="84326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D71"/>
                </a:solidFill>
              </a:rPr>
              <a:t>Build your network and build your brand</a:t>
            </a:r>
          </a:p>
          <a:p>
            <a:pPr marL="342900" indent="-342900" defTabSz="6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4D71"/>
              </a:solidFill>
            </a:endParaRPr>
          </a:p>
          <a:p>
            <a:pPr marL="342900" indent="-342900" defTabSz="6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D71"/>
                </a:solidFill>
              </a:rPr>
              <a:t>Establish your profile goals while enhancing your visibility on social media platforms</a:t>
            </a:r>
          </a:p>
        </p:txBody>
      </p:sp>
    </p:spTree>
    <p:extLst>
      <p:ext uri="{BB962C8B-B14F-4D97-AF65-F5344CB8AC3E}">
        <p14:creationId xmlns:p14="http://schemas.microsoft.com/office/powerpoint/2010/main" val="389184758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7</a:t>
            </a:fld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482650" y="1554768"/>
            <a:ext cx="6732748" cy="4734008"/>
            <a:chOff x="203038" y="2139906"/>
            <a:chExt cx="4239632" cy="3060531"/>
          </a:xfrm>
        </p:grpSpPr>
        <p:sp>
          <p:nvSpPr>
            <p:cNvPr id="38" name="Tit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086" y="2139906"/>
              <a:ext cx="4231584" cy="1323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  <a:t>Social media is designed for 2-way exchanges </a:t>
              </a:r>
            </a:p>
            <a:p>
              <a:pPr defTabSz="685750"/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(e.g., Twitter, Instagram, </a:t>
              </a:r>
              <a:r>
                <a:rPr lang="en-CA" altLang="en-US" sz="1900" dirty="0" err="1">
                  <a:solidFill>
                    <a:schemeClr val="accent1"/>
                  </a:solidFill>
                  <a:latin typeface="+mn-lt"/>
                </a:rPr>
                <a:t>TikTok</a:t>
              </a:r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)</a:t>
              </a:r>
              <a:b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</a:br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Find a medium and engage. Don’t try and do it all. Use a medium that you enjoy using, and that works with your messaging. Don’t try and dance on </a:t>
              </a:r>
              <a:r>
                <a:rPr lang="en-CA" altLang="en-US" sz="1900" dirty="0" err="1">
                  <a:solidFill>
                    <a:schemeClr val="accent1"/>
                  </a:solidFill>
                  <a:latin typeface="+mn-lt"/>
                </a:rPr>
                <a:t>TikTok</a:t>
              </a:r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 if you hate dancing. Spend 1-2 hours per week per platform. </a:t>
              </a:r>
            </a:p>
            <a:p>
              <a:pPr defTabSz="685750"/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 </a:t>
              </a:r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9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3038" y="3390113"/>
              <a:ext cx="4072881" cy="716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  <a:t>Create, and maintain an active LinkedIn profile. </a:t>
              </a:r>
            </a:p>
            <a:p>
              <a:pPr defTabSz="685750"/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Search for people by organization, search for jobs, build your professional CV, share articles, endorse skills, congratulate others.</a:t>
              </a:r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3038" y="4245527"/>
              <a:ext cx="4072882" cy="954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  <a:t>Explore the spaces on GC Tools. </a:t>
              </a:r>
            </a:p>
            <a:p>
              <a:pPr defTabSz="685750"/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Many active groups on </a:t>
              </a:r>
              <a:r>
                <a:rPr lang="en-CA" altLang="en-US" sz="1900" dirty="0" err="1">
                  <a:solidFill>
                    <a:schemeClr val="accent1"/>
                  </a:solidFill>
                  <a:latin typeface="+mn-lt"/>
                </a:rPr>
                <a:t>GCconnex</a:t>
              </a:r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, and </a:t>
              </a:r>
              <a:r>
                <a:rPr lang="en-CA" altLang="en-US" sz="1900" dirty="0" err="1">
                  <a:solidFill>
                    <a:schemeClr val="accent1"/>
                  </a:solidFill>
                  <a:latin typeface="+mn-lt"/>
                </a:rPr>
                <a:t>GCcollab</a:t>
              </a:r>
              <a:r>
                <a:rPr lang="en-CA" altLang="en-US" sz="1900" dirty="0">
                  <a:solidFill>
                    <a:schemeClr val="accent1"/>
                  </a:solidFill>
                  <a:latin typeface="+mn-lt"/>
                </a:rPr>
                <a:t> let you connect externally. Connect with communities that interest you (Policy, Communications, Social Media, Financial Specialists etc.)</a:t>
              </a:r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1004017" y="0"/>
            <a:ext cx="6948264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CA" sz="2600" b="1" dirty="0"/>
              <a:t>Virtual Networking Platforms</a:t>
            </a:r>
          </a:p>
        </p:txBody>
      </p:sp>
      <p:pic>
        <p:nvPicPr>
          <p:cNvPr id="26" name="Picture 2" descr="C:\Users\twasson\Desktop\Twitter_bird_logo_2012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68" y="1735032"/>
            <a:ext cx="822614" cy="66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C:\Users\twasson\Desktop\GCTools_suite_image_Eng_1218x82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344" y="4668154"/>
            <a:ext cx="2595158" cy="17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616" y="3442993"/>
            <a:ext cx="874917" cy="87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686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>
            <p:custDataLst>
              <p:tags r:id="rId1"/>
            </p:custDataLst>
          </p:nvPr>
        </p:nvSpPr>
        <p:spPr>
          <a:xfrm>
            <a:off x="287524" y="1237310"/>
            <a:ext cx="8568952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Tips for Virtual Networking</a:t>
            </a:r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984268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CA" sz="2600" b="1" dirty="0"/>
              <a:t>WHERE, WHEN AND HOW SHOULD I NETWORK?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41725" y="1875396"/>
            <a:ext cx="5522623" cy="789371"/>
            <a:chOff x="431542" y="1232754"/>
            <a:chExt cx="5522623" cy="1082958"/>
          </a:xfrm>
        </p:grpSpPr>
        <p:grpSp>
          <p:nvGrpSpPr>
            <p:cNvPr id="10" name="Group 9"/>
            <p:cNvGrpSpPr/>
            <p:nvPr/>
          </p:nvGrpSpPr>
          <p:grpSpPr>
            <a:xfrm>
              <a:off x="431542" y="1232754"/>
              <a:ext cx="1116121" cy="1082958"/>
              <a:chOff x="431542" y="1232754"/>
              <a:chExt cx="1116121" cy="1082958"/>
            </a:xfrm>
          </p:grpSpPr>
          <p:sp>
            <p:nvSpPr>
              <p:cNvPr id="12" name="Freeform 5"/>
              <p:cNvSpPr>
                <a:spLocks noEditPoints="1"/>
              </p:cNvSpPr>
              <p:nvPr/>
            </p:nvSpPr>
            <p:spPr bwMode="auto">
              <a:xfrm rot="16200000">
                <a:off x="448124" y="1216172"/>
                <a:ext cx="1082958" cy="1116121"/>
              </a:xfrm>
              <a:custGeom>
                <a:avLst/>
                <a:gdLst>
                  <a:gd name="T0" fmla="*/ 1303 w 3074"/>
                  <a:gd name="T1" fmla="*/ 17 h 4320"/>
                  <a:gd name="T2" fmla="*/ 939 w 3074"/>
                  <a:gd name="T3" fmla="*/ 121 h 4320"/>
                  <a:gd name="T4" fmla="*/ 617 w 3074"/>
                  <a:gd name="T5" fmla="*/ 305 h 4320"/>
                  <a:gd name="T6" fmla="*/ 352 w 3074"/>
                  <a:gd name="T7" fmla="*/ 559 h 4320"/>
                  <a:gd name="T8" fmla="*/ 152 w 3074"/>
                  <a:gd name="T9" fmla="*/ 870 h 4320"/>
                  <a:gd name="T10" fmla="*/ 31 w 3074"/>
                  <a:gd name="T11" fmla="*/ 1227 h 4320"/>
                  <a:gd name="T12" fmla="*/ 0 w 3074"/>
                  <a:gd name="T13" fmla="*/ 1537 h 4320"/>
                  <a:gd name="T14" fmla="*/ 25 w 3074"/>
                  <a:gd name="T15" fmla="*/ 1748 h 4320"/>
                  <a:gd name="T16" fmla="*/ 161 w 3074"/>
                  <a:gd name="T17" fmla="*/ 2169 h 4320"/>
                  <a:gd name="T18" fmla="*/ 382 w 3074"/>
                  <a:gd name="T19" fmla="*/ 2641 h 4320"/>
                  <a:gd name="T20" fmla="*/ 772 w 3074"/>
                  <a:gd name="T21" fmla="*/ 3319 h 4320"/>
                  <a:gd name="T22" fmla="*/ 1301 w 3074"/>
                  <a:gd name="T23" fmla="*/ 4124 h 4320"/>
                  <a:gd name="T24" fmla="*/ 1431 w 3074"/>
                  <a:gd name="T25" fmla="*/ 4287 h 4320"/>
                  <a:gd name="T26" fmla="*/ 1537 w 3074"/>
                  <a:gd name="T27" fmla="*/ 4320 h 4320"/>
                  <a:gd name="T28" fmla="*/ 1643 w 3074"/>
                  <a:gd name="T29" fmla="*/ 4287 h 4320"/>
                  <a:gd name="T30" fmla="*/ 1773 w 3074"/>
                  <a:gd name="T31" fmla="*/ 4124 h 4320"/>
                  <a:gd name="T32" fmla="*/ 2302 w 3074"/>
                  <a:gd name="T33" fmla="*/ 3319 h 4320"/>
                  <a:gd name="T34" fmla="*/ 2692 w 3074"/>
                  <a:gd name="T35" fmla="*/ 2641 h 4320"/>
                  <a:gd name="T36" fmla="*/ 2913 w 3074"/>
                  <a:gd name="T37" fmla="*/ 2169 h 4320"/>
                  <a:gd name="T38" fmla="*/ 3049 w 3074"/>
                  <a:gd name="T39" fmla="*/ 1748 h 4320"/>
                  <a:gd name="T40" fmla="*/ 3074 w 3074"/>
                  <a:gd name="T41" fmla="*/ 1537 h 4320"/>
                  <a:gd name="T42" fmla="*/ 3043 w 3074"/>
                  <a:gd name="T43" fmla="*/ 1227 h 4320"/>
                  <a:gd name="T44" fmla="*/ 2922 w 3074"/>
                  <a:gd name="T45" fmla="*/ 870 h 4320"/>
                  <a:gd name="T46" fmla="*/ 2722 w 3074"/>
                  <a:gd name="T47" fmla="*/ 559 h 4320"/>
                  <a:gd name="T48" fmla="*/ 2457 w 3074"/>
                  <a:gd name="T49" fmla="*/ 305 h 4320"/>
                  <a:gd name="T50" fmla="*/ 2135 w 3074"/>
                  <a:gd name="T51" fmla="*/ 121 h 4320"/>
                  <a:gd name="T52" fmla="*/ 1771 w 3074"/>
                  <a:gd name="T53" fmla="*/ 17 h 4320"/>
                  <a:gd name="T54" fmla="*/ 1537 w 3074"/>
                  <a:gd name="T55" fmla="*/ 2443 h 4320"/>
                  <a:gd name="T56" fmla="*/ 1343 w 3074"/>
                  <a:gd name="T57" fmla="*/ 2424 h 4320"/>
                  <a:gd name="T58" fmla="*/ 1120 w 3074"/>
                  <a:gd name="T59" fmla="*/ 2349 h 4320"/>
                  <a:gd name="T60" fmla="*/ 926 w 3074"/>
                  <a:gd name="T61" fmla="*/ 2224 h 4320"/>
                  <a:gd name="T62" fmla="*/ 767 w 3074"/>
                  <a:gd name="T63" fmla="*/ 2057 h 4320"/>
                  <a:gd name="T64" fmla="*/ 651 w 3074"/>
                  <a:gd name="T65" fmla="*/ 1857 h 4320"/>
                  <a:gd name="T66" fmla="*/ 588 w 3074"/>
                  <a:gd name="T67" fmla="*/ 1629 h 4320"/>
                  <a:gd name="T68" fmla="*/ 578 w 3074"/>
                  <a:gd name="T69" fmla="*/ 1433 h 4320"/>
                  <a:gd name="T70" fmla="*/ 619 w 3074"/>
                  <a:gd name="T71" fmla="*/ 1197 h 4320"/>
                  <a:gd name="T72" fmla="*/ 715 w 3074"/>
                  <a:gd name="T73" fmla="*/ 985 h 4320"/>
                  <a:gd name="T74" fmla="*/ 857 w 3074"/>
                  <a:gd name="T75" fmla="*/ 803 h 4320"/>
                  <a:gd name="T76" fmla="*/ 1039 w 3074"/>
                  <a:gd name="T77" fmla="*/ 661 h 4320"/>
                  <a:gd name="T78" fmla="*/ 1251 w 3074"/>
                  <a:gd name="T79" fmla="*/ 565 h 4320"/>
                  <a:gd name="T80" fmla="*/ 1487 w 3074"/>
                  <a:gd name="T81" fmla="*/ 524 h 4320"/>
                  <a:gd name="T82" fmla="*/ 1683 w 3074"/>
                  <a:gd name="T83" fmla="*/ 534 h 4320"/>
                  <a:gd name="T84" fmla="*/ 1912 w 3074"/>
                  <a:gd name="T85" fmla="*/ 597 h 4320"/>
                  <a:gd name="T86" fmla="*/ 2111 w 3074"/>
                  <a:gd name="T87" fmla="*/ 713 h 4320"/>
                  <a:gd name="T88" fmla="*/ 2279 w 3074"/>
                  <a:gd name="T89" fmla="*/ 872 h 4320"/>
                  <a:gd name="T90" fmla="*/ 2403 w 3074"/>
                  <a:gd name="T91" fmla="*/ 1066 h 4320"/>
                  <a:gd name="T92" fmla="*/ 2478 w 3074"/>
                  <a:gd name="T93" fmla="*/ 1289 h 4320"/>
                  <a:gd name="T94" fmla="*/ 2498 w 3074"/>
                  <a:gd name="T95" fmla="*/ 1483 h 4320"/>
                  <a:gd name="T96" fmla="*/ 2467 w 3074"/>
                  <a:gd name="T97" fmla="*/ 1723 h 4320"/>
                  <a:gd name="T98" fmla="*/ 2382 w 3074"/>
                  <a:gd name="T99" fmla="*/ 1940 h 4320"/>
                  <a:gd name="T100" fmla="*/ 2248 w 3074"/>
                  <a:gd name="T101" fmla="*/ 2128 h 4320"/>
                  <a:gd name="T102" fmla="*/ 2075 w 3074"/>
                  <a:gd name="T103" fmla="*/ 2280 h 4320"/>
                  <a:gd name="T104" fmla="*/ 1867 w 3074"/>
                  <a:gd name="T105" fmla="*/ 2386 h 4320"/>
                  <a:gd name="T106" fmla="*/ 1635 w 3074"/>
                  <a:gd name="T107" fmla="*/ 243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74" h="4320">
                    <a:moveTo>
                      <a:pt x="1537" y="0"/>
                    </a:moveTo>
                    <a:lnTo>
                      <a:pt x="1537" y="0"/>
                    </a:lnTo>
                    <a:lnTo>
                      <a:pt x="1458" y="2"/>
                    </a:lnTo>
                    <a:lnTo>
                      <a:pt x="1379" y="8"/>
                    </a:lnTo>
                    <a:lnTo>
                      <a:pt x="1303" y="17"/>
                    </a:lnTo>
                    <a:lnTo>
                      <a:pt x="1228" y="31"/>
                    </a:lnTo>
                    <a:lnTo>
                      <a:pt x="1153" y="48"/>
                    </a:lnTo>
                    <a:lnTo>
                      <a:pt x="1080" y="69"/>
                    </a:lnTo>
                    <a:lnTo>
                      <a:pt x="1009" y="94"/>
                    </a:lnTo>
                    <a:lnTo>
                      <a:pt x="939" y="121"/>
                    </a:lnTo>
                    <a:lnTo>
                      <a:pt x="870" y="152"/>
                    </a:lnTo>
                    <a:lnTo>
                      <a:pt x="805" y="186"/>
                    </a:lnTo>
                    <a:lnTo>
                      <a:pt x="740" y="223"/>
                    </a:lnTo>
                    <a:lnTo>
                      <a:pt x="678" y="263"/>
                    </a:lnTo>
                    <a:lnTo>
                      <a:pt x="617" y="305"/>
                    </a:lnTo>
                    <a:lnTo>
                      <a:pt x="559" y="352"/>
                    </a:lnTo>
                    <a:lnTo>
                      <a:pt x="503" y="400"/>
                    </a:lnTo>
                    <a:lnTo>
                      <a:pt x="450" y="449"/>
                    </a:lnTo>
                    <a:lnTo>
                      <a:pt x="400" y="503"/>
                    </a:lnTo>
                    <a:lnTo>
                      <a:pt x="352" y="559"/>
                    </a:lnTo>
                    <a:lnTo>
                      <a:pt x="305" y="617"/>
                    </a:lnTo>
                    <a:lnTo>
                      <a:pt x="263" y="678"/>
                    </a:lnTo>
                    <a:lnTo>
                      <a:pt x="223" y="740"/>
                    </a:lnTo>
                    <a:lnTo>
                      <a:pt x="186" y="805"/>
                    </a:lnTo>
                    <a:lnTo>
                      <a:pt x="152" y="870"/>
                    </a:lnTo>
                    <a:lnTo>
                      <a:pt x="121" y="939"/>
                    </a:lnTo>
                    <a:lnTo>
                      <a:pt x="94" y="1008"/>
                    </a:lnTo>
                    <a:lnTo>
                      <a:pt x="69" y="1080"/>
                    </a:lnTo>
                    <a:lnTo>
                      <a:pt x="48" y="1153"/>
                    </a:lnTo>
                    <a:lnTo>
                      <a:pt x="31" y="1227"/>
                    </a:lnTo>
                    <a:lnTo>
                      <a:pt x="17" y="1302"/>
                    </a:lnTo>
                    <a:lnTo>
                      <a:pt x="8" y="1379"/>
                    </a:lnTo>
                    <a:lnTo>
                      <a:pt x="2" y="1458"/>
                    </a:lnTo>
                    <a:lnTo>
                      <a:pt x="0" y="1537"/>
                    </a:lnTo>
                    <a:lnTo>
                      <a:pt x="0" y="1537"/>
                    </a:lnTo>
                    <a:lnTo>
                      <a:pt x="0" y="1569"/>
                    </a:lnTo>
                    <a:lnTo>
                      <a:pt x="2" y="1602"/>
                    </a:lnTo>
                    <a:lnTo>
                      <a:pt x="6" y="1637"/>
                    </a:lnTo>
                    <a:lnTo>
                      <a:pt x="12" y="1673"/>
                    </a:lnTo>
                    <a:lnTo>
                      <a:pt x="25" y="1748"/>
                    </a:lnTo>
                    <a:lnTo>
                      <a:pt x="44" y="1825"/>
                    </a:lnTo>
                    <a:lnTo>
                      <a:pt x="67" y="1907"/>
                    </a:lnTo>
                    <a:lnTo>
                      <a:pt x="94" y="1992"/>
                    </a:lnTo>
                    <a:lnTo>
                      <a:pt x="125" y="2078"/>
                    </a:lnTo>
                    <a:lnTo>
                      <a:pt x="161" y="2169"/>
                    </a:lnTo>
                    <a:lnTo>
                      <a:pt x="200" y="2259"/>
                    </a:lnTo>
                    <a:lnTo>
                      <a:pt x="242" y="2353"/>
                    </a:lnTo>
                    <a:lnTo>
                      <a:pt x="286" y="2449"/>
                    </a:lnTo>
                    <a:lnTo>
                      <a:pt x="334" y="2545"/>
                    </a:lnTo>
                    <a:lnTo>
                      <a:pt x="382" y="2641"/>
                    </a:lnTo>
                    <a:lnTo>
                      <a:pt x="434" y="2739"/>
                    </a:lnTo>
                    <a:lnTo>
                      <a:pt x="488" y="2837"/>
                    </a:lnTo>
                    <a:lnTo>
                      <a:pt x="544" y="2935"/>
                    </a:lnTo>
                    <a:lnTo>
                      <a:pt x="657" y="3129"/>
                    </a:lnTo>
                    <a:lnTo>
                      <a:pt x="772" y="3319"/>
                    </a:lnTo>
                    <a:lnTo>
                      <a:pt x="886" y="3504"/>
                    </a:lnTo>
                    <a:lnTo>
                      <a:pt x="999" y="3678"/>
                    </a:lnTo>
                    <a:lnTo>
                      <a:pt x="1107" y="3842"/>
                    </a:lnTo>
                    <a:lnTo>
                      <a:pt x="1208" y="3992"/>
                    </a:lnTo>
                    <a:lnTo>
                      <a:pt x="1301" y="4124"/>
                    </a:lnTo>
                    <a:lnTo>
                      <a:pt x="1379" y="4239"/>
                    </a:lnTo>
                    <a:lnTo>
                      <a:pt x="1379" y="4239"/>
                    </a:lnTo>
                    <a:lnTo>
                      <a:pt x="1395" y="4257"/>
                    </a:lnTo>
                    <a:lnTo>
                      <a:pt x="1412" y="4274"/>
                    </a:lnTo>
                    <a:lnTo>
                      <a:pt x="1431" y="4287"/>
                    </a:lnTo>
                    <a:lnTo>
                      <a:pt x="1451" y="4299"/>
                    </a:lnTo>
                    <a:lnTo>
                      <a:pt x="1472" y="4308"/>
                    </a:lnTo>
                    <a:lnTo>
                      <a:pt x="1493" y="4314"/>
                    </a:lnTo>
                    <a:lnTo>
                      <a:pt x="1514" y="4318"/>
                    </a:lnTo>
                    <a:lnTo>
                      <a:pt x="1537" y="4320"/>
                    </a:lnTo>
                    <a:lnTo>
                      <a:pt x="1560" y="4318"/>
                    </a:lnTo>
                    <a:lnTo>
                      <a:pt x="1581" y="4314"/>
                    </a:lnTo>
                    <a:lnTo>
                      <a:pt x="1602" y="4308"/>
                    </a:lnTo>
                    <a:lnTo>
                      <a:pt x="1623" y="4299"/>
                    </a:lnTo>
                    <a:lnTo>
                      <a:pt x="1643" y="4287"/>
                    </a:lnTo>
                    <a:lnTo>
                      <a:pt x="1662" y="4274"/>
                    </a:lnTo>
                    <a:lnTo>
                      <a:pt x="1679" y="4257"/>
                    </a:lnTo>
                    <a:lnTo>
                      <a:pt x="1695" y="4239"/>
                    </a:lnTo>
                    <a:lnTo>
                      <a:pt x="1695" y="4239"/>
                    </a:lnTo>
                    <a:lnTo>
                      <a:pt x="1773" y="4124"/>
                    </a:lnTo>
                    <a:lnTo>
                      <a:pt x="1866" y="3992"/>
                    </a:lnTo>
                    <a:lnTo>
                      <a:pt x="1967" y="3842"/>
                    </a:lnTo>
                    <a:lnTo>
                      <a:pt x="2075" y="3678"/>
                    </a:lnTo>
                    <a:lnTo>
                      <a:pt x="2188" y="3504"/>
                    </a:lnTo>
                    <a:lnTo>
                      <a:pt x="2302" y="3319"/>
                    </a:lnTo>
                    <a:lnTo>
                      <a:pt x="2417" y="3129"/>
                    </a:lnTo>
                    <a:lnTo>
                      <a:pt x="2530" y="2935"/>
                    </a:lnTo>
                    <a:lnTo>
                      <a:pt x="2586" y="2837"/>
                    </a:lnTo>
                    <a:lnTo>
                      <a:pt x="2640" y="2739"/>
                    </a:lnTo>
                    <a:lnTo>
                      <a:pt x="2692" y="2641"/>
                    </a:lnTo>
                    <a:lnTo>
                      <a:pt x="2740" y="2545"/>
                    </a:lnTo>
                    <a:lnTo>
                      <a:pt x="2788" y="2449"/>
                    </a:lnTo>
                    <a:lnTo>
                      <a:pt x="2832" y="2353"/>
                    </a:lnTo>
                    <a:lnTo>
                      <a:pt x="2874" y="2259"/>
                    </a:lnTo>
                    <a:lnTo>
                      <a:pt x="2913" y="2169"/>
                    </a:lnTo>
                    <a:lnTo>
                      <a:pt x="2949" y="2078"/>
                    </a:lnTo>
                    <a:lnTo>
                      <a:pt x="2980" y="1992"/>
                    </a:lnTo>
                    <a:lnTo>
                      <a:pt x="3007" y="1907"/>
                    </a:lnTo>
                    <a:lnTo>
                      <a:pt x="3030" y="1825"/>
                    </a:lnTo>
                    <a:lnTo>
                      <a:pt x="3049" y="1748"/>
                    </a:lnTo>
                    <a:lnTo>
                      <a:pt x="3062" y="1673"/>
                    </a:lnTo>
                    <a:lnTo>
                      <a:pt x="3068" y="1637"/>
                    </a:lnTo>
                    <a:lnTo>
                      <a:pt x="3072" y="1602"/>
                    </a:lnTo>
                    <a:lnTo>
                      <a:pt x="3074" y="1569"/>
                    </a:lnTo>
                    <a:lnTo>
                      <a:pt x="3074" y="1537"/>
                    </a:lnTo>
                    <a:lnTo>
                      <a:pt x="3074" y="1537"/>
                    </a:lnTo>
                    <a:lnTo>
                      <a:pt x="3072" y="1458"/>
                    </a:lnTo>
                    <a:lnTo>
                      <a:pt x="3066" y="1379"/>
                    </a:lnTo>
                    <a:lnTo>
                      <a:pt x="3057" y="1302"/>
                    </a:lnTo>
                    <a:lnTo>
                      <a:pt x="3043" y="1227"/>
                    </a:lnTo>
                    <a:lnTo>
                      <a:pt x="3026" y="1153"/>
                    </a:lnTo>
                    <a:lnTo>
                      <a:pt x="3005" y="1080"/>
                    </a:lnTo>
                    <a:lnTo>
                      <a:pt x="2980" y="1008"/>
                    </a:lnTo>
                    <a:lnTo>
                      <a:pt x="2953" y="939"/>
                    </a:lnTo>
                    <a:lnTo>
                      <a:pt x="2922" y="870"/>
                    </a:lnTo>
                    <a:lnTo>
                      <a:pt x="2888" y="805"/>
                    </a:lnTo>
                    <a:lnTo>
                      <a:pt x="2851" y="740"/>
                    </a:lnTo>
                    <a:lnTo>
                      <a:pt x="2811" y="678"/>
                    </a:lnTo>
                    <a:lnTo>
                      <a:pt x="2769" y="617"/>
                    </a:lnTo>
                    <a:lnTo>
                      <a:pt x="2722" y="559"/>
                    </a:lnTo>
                    <a:lnTo>
                      <a:pt x="2674" y="503"/>
                    </a:lnTo>
                    <a:lnTo>
                      <a:pt x="2624" y="449"/>
                    </a:lnTo>
                    <a:lnTo>
                      <a:pt x="2571" y="400"/>
                    </a:lnTo>
                    <a:lnTo>
                      <a:pt x="2515" y="352"/>
                    </a:lnTo>
                    <a:lnTo>
                      <a:pt x="2457" y="305"/>
                    </a:lnTo>
                    <a:lnTo>
                      <a:pt x="2396" y="263"/>
                    </a:lnTo>
                    <a:lnTo>
                      <a:pt x="2334" y="223"/>
                    </a:lnTo>
                    <a:lnTo>
                      <a:pt x="2269" y="186"/>
                    </a:lnTo>
                    <a:lnTo>
                      <a:pt x="2204" y="152"/>
                    </a:lnTo>
                    <a:lnTo>
                      <a:pt x="2135" y="121"/>
                    </a:lnTo>
                    <a:lnTo>
                      <a:pt x="2065" y="94"/>
                    </a:lnTo>
                    <a:lnTo>
                      <a:pt x="1994" y="69"/>
                    </a:lnTo>
                    <a:lnTo>
                      <a:pt x="1921" y="48"/>
                    </a:lnTo>
                    <a:lnTo>
                      <a:pt x="1846" y="31"/>
                    </a:lnTo>
                    <a:lnTo>
                      <a:pt x="1771" y="17"/>
                    </a:lnTo>
                    <a:lnTo>
                      <a:pt x="1695" y="8"/>
                    </a:lnTo>
                    <a:lnTo>
                      <a:pt x="1616" y="2"/>
                    </a:lnTo>
                    <a:lnTo>
                      <a:pt x="1537" y="0"/>
                    </a:lnTo>
                    <a:lnTo>
                      <a:pt x="1537" y="0"/>
                    </a:lnTo>
                    <a:close/>
                    <a:moveTo>
                      <a:pt x="1537" y="2443"/>
                    </a:moveTo>
                    <a:lnTo>
                      <a:pt x="1537" y="2443"/>
                    </a:lnTo>
                    <a:lnTo>
                      <a:pt x="1487" y="2441"/>
                    </a:lnTo>
                    <a:lnTo>
                      <a:pt x="1439" y="2438"/>
                    </a:lnTo>
                    <a:lnTo>
                      <a:pt x="1391" y="2432"/>
                    </a:lnTo>
                    <a:lnTo>
                      <a:pt x="1343" y="2424"/>
                    </a:lnTo>
                    <a:lnTo>
                      <a:pt x="1297" y="2413"/>
                    </a:lnTo>
                    <a:lnTo>
                      <a:pt x="1251" y="2401"/>
                    </a:lnTo>
                    <a:lnTo>
                      <a:pt x="1207" y="2386"/>
                    </a:lnTo>
                    <a:lnTo>
                      <a:pt x="1162" y="2368"/>
                    </a:lnTo>
                    <a:lnTo>
                      <a:pt x="1120" y="2349"/>
                    </a:lnTo>
                    <a:lnTo>
                      <a:pt x="1080" y="2328"/>
                    </a:lnTo>
                    <a:lnTo>
                      <a:pt x="1039" y="2305"/>
                    </a:lnTo>
                    <a:lnTo>
                      <a:pt x="999" y="2280"/>
                    </a:lnTo>
                    <a:lnTo>
                      <a:pt x="963" y="2253"/>
                    </a:lnTo>
                    <a:lnTo>
                      <a:pt x="926" y="2224"/>
                    </a:lnTo>
                    <a:lnTo>
                      <a:pt x="891" y="2194"/>
                    </a:lnTo>
                    <a:lnTo>
                      <a:pt x="857" y="2163"/>
                    </a:lnTo>
                    <a:lnTo>
                      <a:pt x="826" y="2128"/>
                    </a:lnTo>
                    <a:lnTo>
                      <a:pt x="795" y="2094"/>
                    </a:lnTo>
                    <a:lnTo>
                      <a:pt x="767" y="2057"/>
                    </a:lnTo>
                    <a:lnTo>
                      <a:pt x="740" y="2021"/>
                    </a:lnTo>
                    <a:lnTo>
                      <a:pt x="715" y="1980"/>
                    </a:lnTo>
                    <a:lnTo>
                      <a:pt x="692" y="1940"/>
                    </a:lnTo>
                    <a:lnTo>
                      <a:pt x="671" y="1900"/>
                    </a:lnTo>
                    <a:lnTo>
                      <a:pt x="651" y="1857"/>
                    </a:lnTo>
                    <a:lnTo>
                      <a:pt x="634" y="1813"/>
                    </a:lnTo>
                    <a:lnTo>
                      <a:pt x="619" y="1769"/>
                    </a:lnTo>
                    <a:lnTo>
                      <a:pt x="607" y="1723"/>
                    </a:lnTo>
                    <a:lnTo>
                      <a:pt x="596" y="1677"/>
                    </a:lnTo>
                    <a:lnTo>
                      <a:pt x="588" y="1629"/>
                    </a:lnTo>
                    <a:lnTo>
                      <a:pt x="582" y="1581"/>
                    </a:lnTo>
                    <a:lnTo>
                      <a:pt x="578" y="1533"/>
                    </a:lnTo>
                    <a:lnTo>
                      <a:pt x="576" y="1483"/>
                    </a:lnTo>
                    <a:lnTo>
                      <a:pt x="576" y="1483"/>
                    </a:lnTo>
                    <a:lnTo>
                      <a:pt x="578" y="1433"/>
                    </a:lnTo>
                    <a:lnTo>
                      <a:pt x="582" y="1385"/>
                    </a:lnTo>
                    <a:lnTo>
                      <a:pt x="588" y="1337"/>
                    </a:lnTo>
                    <a:lnTo>
                      <a:pt x="596" y="1289"/>
                    </a:lnTo>
                    <a:lnTo>
                      <a:pt x="607" y="1243"/>
                    </a:lnTo>
                    <a:lnTo>
                      <a:pt x="619" y="1197"/>
                    </a:lnTo>
                    <a:lnTo>
                      <a:pt x="634" y="1153"/>
                    </a:lnTo>
                    <a:lnTo>
                      <a:pt x="651" y="1108"/>
                    </a:lnTo>
                    <a:lnTo>
                      <a:pt x="671" y="1066"/>
                    </a:lnTo>
                    <a:lnTo>
                      <a:pt x="692" y="1026"/>
                    </a:lnTo>
                    <a:lnTo>
                      <a:pt x="715" y="985"/>
                    </a:lnTo>
                    <a:lnTo>
                      <a:pt x="740" y="945"/>
                    </a:lnTo>
                    <a:lnTo>
                      <a:pt x="767" y="909"/>
                    </a:lnTo>
                    <a:lnTo>
                      <a:pt x="795" y="872"/>
                    </a:lnTo>
                    <a:lnTo>
                      <a:pt x="826" y="837"/>
                    </a:lnTo>
                    <a:lnTo>
                      <a:pt x="857" y="803"/>
                    </a:lnTo>
                    <a:lnTo>
                      <a:pt x="891" y="772"/>
                    </a:lnTo>
                    <a:lnTo>
                      <a:pt x="926" y="741"/>
                    </a:lnTo>
                    <a:lnTo>
                      <a:pt x="963" y="713"/>
                    </a:lnTo>
                    <a:lnTo>
                      <a:pt x="999" y="686"/>
                    </a:lnTo>
                    <a:lnTo>
                      <a:pt x="1039" y="661"/>
                    </a:lnTo>
                    <a:lnTo>
                      <a:pt x="1080" y="638"/>
                    </a:lnTo>
                    <a:lnTo>
                      <a:pt x="1120" y="617"/>
                    </a:lnTo>
                    <a:lnTo>
                      <a:pt x="1162" y="597"/>
                    </a:lnTo>
                    <a:lnTo>
                      <a:pt x="1207" y="580"/>
                    </a:lnTo>
                    <a:lnTo>
                      <a:pt x="1251" y="565"/>
                    </a:lnTo>
                    <a:lnTo>
                      <a:pt x="1297" y="553"/>
                    </a:lnTo>
                    <a:lnTo>
                      <a:pt x="1343" y="542"/>
                    </a:lnTo>
                    <a:lnTo>
                      <a:pt x="1391" y="534"/>
                    </a:lnTo>
                    <a:lnTo>
                      <a:pt x="1439" y="528"/>
                    </a:lnTo>
                    <a:lnTo>
                      <a:pt x="1487" y="524"/>
                    </a:lnTo>
                    <a:lnTo>
                      <a:pt x="1537" y="522"/>
                    </a:lnTo>
                    <a:lnTo>
                      <a:pt x="1537" y="522"/>
                    </a:lnTo>
                    <a:lnTo>
                      <a:pt x="1587" y="524"/>
                    </a:lnTo>
                    <a:lnTo>
                      <a:pt x="1635" y="528"/>
                    </a:lnTo>
                    <a:lnTo>
                      <a:pt x="1683" y="534"/>
                    </a:lnTo>
                    <a:lnTo>
                      <a:pt x="1731" y="542"/>
                    </a:lnTo>
                    <a:lnTo>
                      <a:pt x="1777" y="553"/>
                    </a:lnTo>
                    <a:lnTo>
                      <a:pt x="1823" y="565"/>
                    </a:lnTo>
                    <a:lnTo>
                      <a:pt x="1867" y="580"/>
                    </a:lnTo>
                    <a:lnTo>
                      <a:pt x="1912" y="597"/>
                    </a:lnTo>
                    <a:lnTo>
                      <a:pt x="1954" y="617"/>
                    </a:lnTo>
                    <a:lnTo>
                      <a:pt x="1994" y="638"/>
                    </a:lnTo>
                    <a:lnTo>
                      <a:pt x="2035" y="661"/>
                    </a:lnTo>
                    <a:lnTo>
                      <a:pt x="2075" y="686"/>
                    </a:lnTo>
                    <a:lnTo>
                      <a:pt x="2111" y="713"/>
                    </a:lnTo>
                    <a:lnTo>
                      <a:pt x="2148" y="741"/>
                    </a:lnTo>
                    <a:lnTo>
                      <a:pt x="2183" y="772"/>
                    </a:lnTo>
                    <a:lnTo>
                      <a:pt x="2217" y="803"/>
                    </a:lnTo>
                    <a:lnTo>
                      <a:pt x="2248" y="837"/>
                    </a:lnTo>
                    <a:lnTo>
                      <a:pt x="2279" y="872"/>
                    </a:lnTo>
                    <a:lnTo>
                      <a:pt x="2307" y="909"/>
                    </a:lnTo>
                    <a:lnTo>
                      <a:pt x="2334" y="945"/>
                    </a:lnTo>
                    <a:lnTo>
                      <a:pt x="2359" y="985"/>
                    </a:lnTo>
                    <a:lnTo>
                      <a:pt x="2382" y="1026"/>
                    </a:lnTo>
                    <a:lnTo>
                      <a:pt x="2403" y="1066"/>
                    </a:lnTo>
                    <a:lnTo>
                      <a:pt x="2423" y="1108"/>
                    </a:lnTo>
                    <a:lnTo>
                      <a:pt x="2440" y="1153"/>
                    </a:lnTo>
                    <a:lnTo>
                      <a:pt x="2455" y="1197"/>
                    </a:lnTo>
                    <a:lnTo>
                      <a:pt x="2467" y="1243"/>
                    </a:lnTo>
                    <a:lnTo>
                      <a:pt x="2478" y="1289"/>
                    </a:lnTo>
                    <a:lnTo>
                      <a:pt x="2486" y="1337"/>
                    </a:lnTo>
                    <a:lnTo>
                      <a:pt x="2492" y="1385"/>
                    </a:lnTo>
                    <a:lnTo>
                      <a:pt x="2496" y="1433"/>
                    </a:lnTo>
                    <a:lnTo>
                      <a:pt x="2498" y="1483"/>
                    </a:lnTo>
                    <a:lnTo>
                      <a:pt x="2498" y="1483"/>
                    </a:lnTo>
                    <a:lnTo>
                      <a:pt x="2496" y="1533"/>
                    </a:lnTo>
                    <a:lnTo>
                      <a:pt x="2492" y="1581"/>
                    </a:lnTo>
                    <a:lnTo>
                      <a:pt x="2486" y="1629"/>
                    </a:lnTo>
                    <a:lnTo>
                      <a:pt x="2478" y="1677"/>
                    </a:lnTo>
                    <a:lnTo>
                      <a:pt x="2467" y="1723"/>
                    </a:lnTo>
                    <a:lnTo>
                      <a:pt x="2455" y="1769"/>
                    </a:lnTo>
                    <a:lnTo>
                      <a:pt x="2440" y="1813"/>
                    </a:lnTo>
                    <a:lnTo>
                      <a:pt x="2423" y="1857"/>
                    </a:lnTo>
                    <a:lnTo>
                      <a:pt x="2403" y="1900"/>
                    </a:lnTo>
                    <a:lnTo>
                      <a:pt x="2382" y="1940"/>
                    </a:lnTo>
                    <a:lnTo>
                      <a:pt x="2359" y="1980"/>
                    </a:lnTo>
                    <a:lnTo>
                      <a:pt x="2334" y="2021"/>
                    </a:lnTo>
                    <a:lnTo>
                      <a:pt x="2307" y="2057"/>
                    </a:lnTo>
                    <a:lnTo>
                      <a:pt x="2279" y="2094"/>
                    </a:lnTo>
                    <a:lnTo>
                      <a:pt x="2248" y="2128"/>
                    </a:lnTo>
                    <a:lnTo>
                      <a:pt x="2217" y="2163"/>
                    </a:lnTo>
                    <a:lnTo>
                      <a:pt x="2183" y="2194"/>
                    </a:lnTo>
                    <a:lnTo>
                      <a:pt x="2148" y="2224"/>
                    </a:lnTo>
                    <a:lnTo>
                      <a:pt x="2111" y="2253"/>
                    </a:lnTo>
                    <a:lnTo>
                      <a:pt x="2075" y="2280"/>
                    </a:lnTo>
                    <a:lnTo>
                      <a:pt x="2035" y="2305"/>
                    </a:lnTo>
                    <a:lnTo>
                      <a:pt x="1994" y="2328"/>
                    </a:lnTo>
                    <a:lnTo>
                      <a:pt x="1954" y="2349"/>
                    </a:lnTo>
                    <a:lnTo>
                      <a:pt x="1912" y="2368"/>
                    </a:lnTo>
                    <a:lnTo>
                      <a:pt x="1867" y="2386"/>
                    </a:lnTo>
                    <a:lnTo>
                      <a:pt x="1823" y="2401"/>
                    </a:lnTo>
                    <a:lnTo>
                      <a:pt x="1777" y="2413"/>
                    </a:lnTo>
                    <a:lnTo>
                      <a:pt x="1731" y="2424"/>
                    </a:lnTo>
                    <a:lnTo>
                      <a:pt x="1683" y="2432"/>
                    </a:lnTo>
                    <a:lnTo>
                      <a:pt x="1635" y="2438"/>
                    </a:lnTo>
                    <a:lnTo>
                      <a:pt x="1587" y="2441"/>
                    </a:lnTo>
                    <a:lnTo>
                      <a:pt x="1537" y="2443"/>
                    </a:lnTo>
                    <a:lnTo>
                      <a:pt x="1537" y="2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36732" y="1454118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b="1" dirty="0"/>
                  <a:t>1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84126" y="1584695"/>
              <a:ext cx="4270039" cy="45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2000" b="1" dirty="0">
                  <a:solidFill>
                    <a:srgbClr val="004D71"/>
                  </a:solidFill>
                </a:rPr>
                <a:t>Decide what platforms to use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30823" y="2870273"/>
            <a:ext cx="7189547" cy="789371"/>
            <a:chOff x="431542" y="1232754"/>
            <a:chExt cx="7224721" cy="1082958"/>
          </a:xfrm>
        </p:grpSpPr>
        <p:grpSp>
          <p:nvGrpSpPr>
            <p:cNvPr id="42" name="Group 41"/>
            <p:cNvGrpSpPr/>
            <p:nvPr/>
          </p:nvGrpSpPr>
          <p:grpSpPr>
            <a:xfrm>
              <a:off x="431542" y="1232754"/>
              <a:ext cx="1116121" cy="1082958"/>
              <a:chOff x="431542" y="1232754"/>
              <a:chExt cx="1116121" cy="1082958"/>
            </a:xfrm>
          </p:grpSpPr>
          <p:sp>
            <p:nvSpPr>
              <p:cNvPr id="44" name="Freeform 5"/>
              <p:cNvSpPr>
                <a:spLocks noEditPoints="1"/>
              </p:cNvSpPr>
              <p:nvPr/>
            </p:nvSpPr>
            <p:spPr bwMode="auto">
              <a:xfrm rot="16200000">
                <a:off x="448124" y="1216172"/>
                <a:ext cx="1082958" cy="1116121"/>
              </a:xfrm>
              <a:custGeom>
                <a:avLst/>
                <a:gdLst>
                  <a:gd name="T0" fmla="*/ 1303 w 3074"/>
                  <a:gd name="T1" fmla="*/ 17 h 4320"/>
                  <a:gd name="T2" fmla="*/ 939 w 3074"/>
                  <a:gd name="T3" fmla="*/ 121 h 4320"/>
                  <a:gd name="T4" fmla="*/ 617 w 3074"/>
                  <a:gd name="T5" fmla="*/ 305 h 4320"/>
                  <a:gd name="T6" fmla="*/ 352 w 3074"/>
                  <a:gd name="T7" fmla="*/ 559 h 4320"/>
                  <a:gd name="T8" fmla="*/ 152 w 3074"/>
                  <a:gd name="T9" fmla="*/ 870 h 4320"/>
                  <a:gd name="T10" fmla="*/ 31 w 3074"/>
                  <a:gd name="T11" fmla="*/ 1227 h 4320"/>
                  <a:gd name="T12" fmla="*/ 0 w 3074"/>
                  <a:gd name="T13" fmla="*/ 1537 h 4320"/>
                  <a:gd name="T14" fmla="*/ 25 w 3074"/>
                  <a:gd name="T15" fmla="*/ 1748 h 4320"/>
                  <a:gd name="T16" fmla="*/ 161 w 3074"/>
                  <a:gd name="T17" fmla="*/ 2169 h 4320"/>
                  <a:gd name="T18" fmla="*/ 382 w 3074"/>
                  <a:gd name="T19" fmla="*/ 2641 h 4320"/>
                  <a:gd name="T20" fmla="*/ 772 w 3074"/>
                  <a:gd name="T21" fmla="*/ 3319 h 4320"/>
                  <a:gd name="T22" fmla="*/ 1301 w 3074"/>
                  <a:gd name="T23" fmla="*/ 4124 h 4320"/>
                  <a:gd name="T24" fmla="*/ 1431 w 3074"/>
                  <a:gd name="T25" fmla="*/ 4287 h 4320"/>
                  <a:gd name="T26" fmla="*/ 1537 w 3074"/>
                  <a:gd name="T27" fmla="*/ 4320 h 4320"/>
                  <a:gd name="T28" fmla="*/ 1643 w 3074"/>
                  <a:gd name="T29" fmla="*/ 4287 h 4320"/>
                  <a:gd name="T30" fmla="*/ 1773 w 3074"/>
                  <a:gd name="T31" fmla="*/ 4124 h 4320"/>
                  <a:gd name="T32" fmla="*/ 2302 w 3074"/>
                  <a:gd name="T33" fmla="*/ 3319 h 4320"/>
                  <a:gd name="T34" fmla="*/ 2692 w 3074"/>
                  <a:gd name="T35" fmla="*/ 2641 h 4320"/>
                  <a:gd name="T36" fmla="*/ 2913 w 3074"/>
                  <a:gd name="T37" fmla="*/ 2169 h 4320"/>
                  <a:gd name="T38" fmla="*/ 3049 w 3074"/>
                  <a:gd name="T39" fmla="*/ 1748 h 4320"/>
                  <a:gd name="T40" fmla="*/ 3074 w 3074"/>
                  <a:gd name="T41" fmla="*/ 1537 h 4320"/>
                  <a:gd name="T42" fmla="*/ 3043 w 3074"/>
                  <a:gd name="T43" fmla="*/ 1227 h 4320"/>
                  <a:gd name="T44" fmla="*/ 2922 w 3074"/>
                  <a:gd name="T45" fmla="*/ 870 h 4320"/>
                  <a:gd name="T46" fmla="*/ 2722 w 3074"/>
                  <a:gd name="T47" fmla="*/ 559 h 4320"/>
                  <a:gd name="T48" fmla="*/ 2457 w 3074"/>
                  <a:gd name="T49" fmla="*/ 305 h 4320"/>
                  <a:gd name="T50" fmla="*/ 2135 w 3074"/>
                  <a:gd name="T51" fmla="*/ 121 h 4320"/>
                  <a:gd name="T52" fmla="*/ 1771 w 3074"/>
                  <a:gd name="T53" fmla="*/ 17 h 4320"/>
                  <a:gd name="T54" fmla="*/ 1537 w 3074"/>
                  <a:gd name="T55" fmla="*/ 2443 h 4320"/>
                  <a:gd name="T56" fmla="*/ 1343 w 3074"/>
                  <a:gd name="T57" fmla="*/ 2424 h 4320"/>
                  <a:gd name="T58" fmla="*/ 1120 w 3074"/>
                  <a:gd name="T59" fmla="*/ 2349 h 4320"/>
                  <a:gd name="T60" fmla="*/ 926 w 3074"/>
                  <a:gd name="T61" fmla="*/ 2224 h 4320"/>
                  <a:gd name="T62" fmla="*/ 767 w 3074"/>
                  <a:gd name="T63" fmla="*/ 2057 h 4320"/>
                  <a:gd name="T64" fmla="*/ 651 w 3074"/>
                  <a:gd name="T65" fmla="*/ 1857 h 4320"/>
                  <a:gd name="T66" fmla="*/ 588 w 3074"/>
                  <a:gd name="T67" fmla="*/ 1629 h 4320"/>
                  <a:gd name="T68" fmla="*/ 578 w 3074"/>
                  <a:gd name="T69" fmla="*/ 1433 h 4320"/>
                  <a:gd name="T70" fmla="*/ 619 w 3074"/>
                  <a:gd name="T71" fmla="*/ 1197 h 4320"/>
                  <a:gd name="T72" fmla="*/ 715 w 3074"/>
                  <a:gd name="T73" fmla="*/ 985 h 4320"/>
                  <a:gd name="T74" fmla="*/ 857 w 3074"/>
                  <a:gd name="T75" fmla="*/ 803 h 4320"/>
                  <a:gd name="T76" fmla="*/ 1039 w 3074"/>
                  <a:gd name="T77" fmla="*/ 661 h 4320"/>
                  <a:gd name="T78" fmla="*/ 1251 w 3074"/>
                  <a:gd name="T79" fmla="*/ 565 h 4320"/>
                  <a:gd name="T80" fmla="*/ 1487 w 3074"/>
                  <a:gd name="T81" fmla="*/ 524 h 4320"/>
                  <a:gd name="T82" fmla="*/ 1683 w 3074"/>
                  <a:gd name="T83" fmla="*/ 534 h 4320"/>
                  <a:gd name="T84" fmla="*/ 1912 w 3074"/>
                  <a:gd name="T85" fmla="*/ 597 h 4320"/>
                  <a:gd name="T86" fmla="*/ 2111 w 3074"/>
                  <a:gd name="T87" fmla="*/ 713 h 4320"/>
                  <a:gd name="T88" fmla="*/ 2279 w 3074"/>
                  <a:gd name="T89" fmla="*/ 872 h 4320"/>
                  <a:gd name="T90" fmla="*/ 2403 w 3074"/>
                  <a:gd name="T91" fmla="*/ 1066 h 4320"/>
                  <a:gd name="T92" fmla="*/ 2478 w 3074"/>
                  <a:gd name="T93" fmla="*/ 1289 h 4320"/>
                  <a:gd name="T94" fmla="*/ 2498 w 3074"/>
                  <a:gd name="T95" fmla="*/ 1483 h 4320"/>
                  <a:gd name="T96" fmla="*/ 2467 w 3074"/>
                  <a:gd name="T97" fmla="*/ 1723 h 4320"/>
                  <a:gd name="T98" fmla="*/ 2382 w 3074"/>
                  <a:gd name="T99" fmla="*/ 1940 h 4320"/>
                  <a:gd name="T100" fmla="*/ 2248 w 3074"/>
                  <a:gd name="T101" fmla="*/ 2128 h 4320"/>
                  <a:gd name="T102" fmla="*/ 2075 w 3074"/>
                  <a:gd name="T103" fmla="*/ 2280 h 4320"/>
                  <a:gd name="T104" fmla="*/ 1867 w 3074"/>
                  <a:gd name="T105" fmla="*/ 2386 h 4320"/>
                  <a:gd name="T106" fmla="*/ 1635 w 3074"/>
                  <a:gd name="T107" fmla="*/ 243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74" h="4320">
                    <a:moveTo>
                      <a:pt x="1537" y="0"/>
                    </a:moveTo>
                    <a:lnTo>
                      <a:pt x="1537" y="0"/>
                    </a:lnTo>
                    <a:lnTo>
                      <a:pt x="1458" y="2"/>
                    </a:lnTo>
                    <a:lnTo>
                      <a:pt x="1379" y="8"/>
                    </a:lnTo>
                    <a:lnTo>
                      <a:pt x="1303" y="17"/>
                    </a:lnTo>
                    <a:lnTo>
                      <a:pt x="1228" y="31"/>
                    </a:lnTo>
                    <a:lnTo>
                      <a:pt x="1153" y="48"/>
                    </a:lnTo>
                    <a:lnTo>
                      <a:pt x="1080" y="69"/>
                    </a:lnTo>
                    <a:lnTo>
                      <a:pt x="1009" y="94"/>
                    </a:lnTo>
                    <a:lnTo>
                      <a:pt x="939" y="121"/>
                    </a:lnTo>
                    <a:lnTo>
                      <a:pt x="870" y="152"/>
                    </a:lnTo>
                    <a:lnTo>
                      <a:pt x="805" y="186"/>
                    </a:lnTo>
                    <a:lnTo>
                      <a:pt x="740" y="223"/>
                    </a:lnTo>
                    <a:lnTo>
                      <a:pt x="678" y="263"/>
                    </a:lnTo>
                    <a:lnTo>
                      <a:pt x="617" y="305"/>
                    </a:lnTo>
                    <a:lnTo>
                      <a:pt x="559" y="352"/>
                    </a:lnTo>
                    <a:lnTo>
                      <a:pt x="503" y="400"/>
                    </a:lnTo>
                    <a:lnTo>
                      <a:pt x="450" y="449"/>
                    </a:lnTo>
                    <a:lnTo>
                      <a:pt x="400" y="503"/>
                    </a:lnTo>
                    <a:lnTo>
                      <a:pt x="352" y="559"/>
                    </a:lnTo>
                    <a:lnTo>
                      <a:pt x="305" y="617"/>
                    </a:lnTo>
                    <a:lnTo>
                      <a:pt x="263" y="678"/>
                    </a:lnTo>
                    <a:lnTo>
                      <a:pt x="223" y="740"/>
                    </a:lnTo>
                    <a:lnTo>
                      <a:pt x="186" y="805"/>
                    </a:lnTo>
                    <a:lnTo>
                      <a:pt x="152" y="870"/>
                    </a:lnTo>
                    <a:lnTo>
                      <a:pt x="121" y="939"/>
                    </a:lnTo>
                    <a:lnTo>
                      <a:pt x="94" y="1008"/>
                    </a:lnTo>
                    <a:lnTo>
                      <a:pt x="69" y="1080"/>
                    </a:lnTo>
                    <a:lnTo>
                      <a:pt x="48" y="1153"/>
                    </a:lnTo>
                    <a:lnTo>
                      <a:pt x="31" y="1227"/>
                    </a:lnTo>
                    <a:lnTo>
                      <a:pt x="17" y="1302"/>
                    </a:lnTo>
                    <a:lnTo>
                      <a:pt x="8" y="1379"/>
                    </a:lnTo>
                    <a:lnTo>
                      <a:pt x="2" y="1458"/>
                    </a:lnTo>
                    <a:lnTo>
                      <a:pt x="0" y="1537"/>
                    </a:lnTo>
                    <a:lnTo>
                      <a:pt x="0" y="1537"/>
                    </a:lnTo>
                    <a:lnTo>
                      <a:pt x="0" y="1569"/>
                    </a:lnTo>
                    <a:lnTo>
                      <a:pt x="2" y="1602"/>
                    </a:lnTo>
                    <a:lnTo>
                      <a:pt x="6" y="1637"/>
                    </a:lnTo>
                    <a:lnTo>
                      <a:pt x="12" y="1673"/>
                    </a:lnTo>
                    <a:lnTo>
                      <a:pt x="25" y="1748"/>
                    </a:lnTo>
                    <a:lnTo>
                      <a:pt x="44" y="1825"/>
                    </a:lnTo>
                    <a:lnTo>
                      <a:pt x="67" y="1907"/>
                    </a:lnTo>
                    <a:lnTo>
                      <a:pt x="94" y="1992"/>
                    </a:lnTo>
                    <a:lnTo>
                      <a:pt x="125" y="2078"/>
                    </a:lnTo>
                    <a:lnTo>
                      <a:pt x="161" y="2169"/>
                    </a:lnTo>
                    <a:lnTo>
                      <a:pt x="200" y="2259"/>
                    </a:lnTo>
                    <a:lnTo>
                      <a:pt x="242" y="2353"/>
                    </a:lnTo>
                    <a:lnTo>
                      <a:pt x="286" y="2449"/>
                    </a:lnTo>
                    <a:lnTo>
                      <a:pt x="334" y="2545"/>
                    </a:lnTo>
                    <a:lnTo>
                      <a:pt x="382" y="2641"/>
                    </a:lnTo>
                    <a:lnTo>
                      <a:pt x="434" y="2739"/>
                    </a:lnTo>
                    <a:lnTo>
                      <a:pt x="488" y="2837"/>
                    </a:lnTo>
                    <a:lnTo>
                      <a:pt x="544" y="2935"/>
                    </a:lnTo>
                    <a:lnTo>
                      <a:pt x="657" y="3129"/>
                    </a:lnTo>
                    <a:lnTo>
                      <a:pt x="772" y="3319"/>
                    </a:lnTo>
                    <a:lnTo>
                      <a:pt x="886" y="3504"/>
                    </a:lnTo>
                    <a:lnTo>
                      <a:pt x="999" y="3678"/>
                    </a:lnTo>
                    <a:lnTo>
                      <a:pt x="1107" y="3842"/>
                    </a:lnTo>
                    <a:lnTo>
                      <a:pt x="1208" y="3992"/>
                    </a:lnTo>
                    <a:lnTo>
                      <a:pt x="1301" y="4124"/>
                    </a:lnTo>
                    <a:lnTo>
                      <a:pt x="1379" y="4239"/>
                    </a:lnTo>
                    <a:lnTo>
                      <a:pt x="1379" y="4239"/>
                    </a:lnTo>
                    <a:lnTo>
                      <a:pt x="1395" y="4257"/>
                    </a:lnTo>
                    <a:lnTo>
                      <a:pt x="1412" y="4274"/>
                    </a:lnTo>
                    <a:lnTo>
                      <a:pt x="1431" y="4287"/>
                    </a:lnTo>
                    <a:lnTo>
                      <a:pt x="1451" y="4299"/>
                    </a:lnTo>
                    <a:lnTo>
                      <a:pt x="1472" y="4308"/>
                    </a:lnTo>
                    <a:lnTo>
                      <a:pt x="1493" y="4314"/>
                    </a:lnTo>
                    <a:lnTo>
                      <a:pt x="1514" y="4318"/>
                    </a:lnTo>
                    <a:lnTo>
                      <a:pt x="1537" y="4320"/>
                    </a:lnTo>
                    <a:lnTo>
                      <a:pt x="1560" y="4318"/>
                    </a:lnTo>
                    <a:lnTo>
                      <a:pt x="1581" y="4314"/>
                    </a:lnTo>
                    <a:lnTo>
                      <a:pt x="1602" y="4308"/>
                    </a:lnTo>
                    <a:lnTo>
                      <a:pt x="1623" y="4299"/>
                    </a:lnTo>
                    <a:lnTo>
                      <a:pt x="1643" y="4287"/>
                    </a:lnTo>
                    <a:lnTo>
                      <a:pt x="1662" y="4274"/>
                    </a:lnTo>
                    <a:lnTo>
                      <a:pt x="1679" y="4257"/>
                    </a:lnTo>
                    <a:lnTo>
                      <a:pt x="1695" y="4239"/>
                    </a:lnTo>
                    <a:lnTo>
                      <a:pt x="1695" y="4239"/>
                    </a:lnTo>
                    <a:lnTo>
                      <a:pt x="1773" y="4124"/>
                    </a:lnTo>
                    <a:lnTo>
                      <a:pt x="1866" y="3992"/>
                    </a:lnTo>
                    <a:lnTo>
                      <a:pt x="1967" y="3842"/>
                    </a:lnTo>
                    <a:lnTo>
                      <a:pt x="2075" y="3678"/>
                    </a:lnTo>
                    <a:lnTo>
                      <a:pt x="2188" y="3504"/>
                    </a:lnTo>
                    <a:lnTo>
                      <a:pt x="2302" y="3319"/>
                    </a:lnTo>
                    <a:lnTo>
                      <a:pt x="2417" y="3129"/>
                    </a:lnTo>
                    <a:lnTo>
                      <a:pt x="2530" y="2935"/>
                    </a:lnTo>
                    <a:lnTo>
                      <a:pt x="2586" y="2837"/>
                    </a:lnTo>
                    <a:lnTo>
                      <a:pt x="2640" y="2739"/>
                    </a:lnTo>
                    <a:lnTo>
                      <a:pt x="2692" y="2641"/>
                    </a:lnTo>
                    <a:lnTo>
                      <a:pt x="2740" y="2545"/>
                    </a:lnTo>
                    <a:lnTo>
                      <a:pt x="2788" y="2449"/>
                    </a:lnTo>
                    <a:lnTo>
                      <a:pt x="2832" y="2353"/>
                    </a:lnTo>
                    <a:lnTo>
                      <a:pt x="2874" y="2259"/>
                    </a:lnTo>
                    <a:lnTo>
                      <a:pt x="2913" y="2169"/>
                    </a:lnTo>
                    <a:lnTo>
                      <a:pt x="2949" y="2078"/>
                    </a:lnTo>
                    <a:lnTo>
                      <a:pt x="2980" y="1992"/>
                    </a:lnTo>
                    <a:lnTo>
                      <a:pt x="3007" y="1907"/>
                    </a:lnTo>
                    <a:lnTo>
                      <a:pt x="3030" y="1825"/>
                    </a:lnTo>
                    <a:lnTo>
                      <a:pt x="3049" y="1748"/>
                    </a:lnTo>
                    <a:lnTo>
                      <a:pt x="3062" y="1673"/>
                    </a:lnTo>
                    <a:lnTo>
                      <a:pt x="3068" y="1637"/>
                    </a:lnTo>
                    <a:lnTo>
                      <a:pt x="3072" y="1602"/>
                    </a:lnTo>
                    <a:lnTo>
                      <a:pt x="3074" y="1569"/>
                    </a:lnTo>
                    <a:lnTo>
                      <a:pt x="3074" y="1537"/>
                    </a:lnTo>
                    <a:lnTo>
                      <a:pt x="3074" y="1537"/>
                    </a:lnTo>
                    <a:lnTo>
                      <a:pt x="3072" y="1458"/>
                    </a:lnTo>
                    <a:lnTo>
                      <a:pt x="3066" y="1379"/>
                    </a:lnTo>
                    <a:lnTo>
                      <a:pt x="3057" y="1302"/>
                    </a:lnTo>
                    <a:lnTo>
                      <a:pt x="3043" y="1227"/>
                    </a:lnTo>
                    <a:lnTo>
                      <a:pt x="3026" y="1153"/>
                    </a:lnTo>
                    <a:lnTo>
                      <a:pt x="3005" y="1080"/>
                    </a:lnTo>
                    <a:lnTo>
                      <a:pt x="2980" y="1008"/>
                    </a:lnTo>
                    <a:lnTo>
                      <a:pt x="2953" y="939"/>
                    </a:lnTo>
                    <a:lnTo>
                      <a:pt x="2922" y="870"/>
                    </a:lnTo>
                    <a:lnTo>
                      <a:pt x="2888" y="805"/>
                    </a:lnTo>
                    <a:lnTo>
                      <a:pt x="2851" y="740"/>
                    </a:lnTo>
                    <a:lnTo>
                      <a:pt x="2811" y="678"/>
                    </a:lnTo>
                    <a:lnTo>
                      <a:pt x="2769" y="617"/>
                    </a:lnTo>
                    <a:lnTo>
                      <a:pt x="2722" y="559"/>
                    </a:lnTo>
                    <a:lnTo>
                      <a:pt x="2674" y="503"/>
                    </a:lnTo>
                    <a:lnTo>
                      <a:pt x="2624" y="449"/>
                    </a:lnTo>
                    <a:lnTo>
                      <a:pt x="2571" y="400"/>
                    </a:lnTo>
                    <a:lnTo>
                      <a:pt x="2515" y="352"/>
                    </a:lnTo>
                    <a:lnTo>
                      <a:pt x="2457" y="305"/>
                    </a:lnTo>
                    <a:lnTo>
                      <a:pt x="2396" y="263"/>
                    </a:lnTo>
                    <a:lnTo>
                      <a:pt x="2334" y="223"/>
                    </a:lnTo>
                    <a:lnTo>
                      <a:pt x="2269" y="186"/>
                    </a:lnTo>
                    <a:lnTo>
                      <a:pt x="2204" y="152"/>
                    </a:lnTo>
                    <a:lnTo>
                      <a:pt x="2135" y="121"/>
                    </a:lnTo>
                    <a:lnTo>
                      <a:pt x="2065" y="94"/>
                    </a:lnTo>
                    <a:lnTo>
                      <a:pt x="1994" y="69"/>
                    </a:lnTo>
                    <a:lnTo>
                      <a:pt x="1921" y="48"/>
                    </a:lnTo>
                    <a:lnTo>
                      <a:pt x="1846" y="31"/>
                    </a:lnTo>
                    <a:lnTo>
                      <a:pt x="1771" y="17"/>
                    </a:lnTo>
                    <a:lnTo>
                      <a:pt x="1695" y="8"/>
                    </a:lnTo>
                    <a:lnTo>
                      <a:pt x="1616" y="2"/>
                    </a:lnTo>
                    <a:lnTo>
                      <a:pt x="1537" y="0"/>
                    </a:lnTo>
                    <a:lnTo>
                      <a:pt x="1537" y="0"/>
                    </a:lnTo>
                    <a:close/>
                    <a:moveTo>
                      <a:pt x="1537" y="2443"/>
                    </a:moveTo>
                    <a:lnTo>
                      <a:pt x="1537" y="2443"/>
                    </a:lnTo>
                    <a:lnTo>
                      <a:pt x="1487" y="2441"/>
                    </a:lnTo>
                    <a:lnTo>
                      <a:pt x="1439" y="2438"/>
                    </a:lnTo>
                    <a:lnTo>
                      <a:pt x="1391" y="2432"/>
                    </a:lnTo>
                    <a:lnTo>
                      <a:pt x="1343" y="2424"/>
                    </a:lnTo>
                    <a:lnTo>
                      <a:pt x="1297" y="2413"/>
                    </a:lnTo>
                    <a:lnTo>
                      <a:pt x="1251" y="2401"/>
                    </a:lnTo>
                    <a:lnTo>
                      <a:pt x="1207" y="2386"/>
                    </a:lnTo>
                    <a:lnTo>
                      <a:pt x="1162" y="2368"/>
                    </a:lnTo>
                    <a:lnTo>
                      <a:pt x="1120" y="2349"/>
                    </a:lnTo>
                    <a:lnTo>
                      <a:pt x="1080" y="2328"/>
                    </a:lnTo>
                    <a:lnTo>
                      <a:pt x="1039" y="2305"/>
                    </a:lnTo>
                    <a:lnTo>
                      <a:pt x="999" y="2280"/>
                    </a:lnTo>
                    <a:lnTo>
                      <a:pt x="963" y="2253"/>
                    </a:lnTo>
                    <a:lnTo>
                      <a:pt x="926" y="2224"/>
                    </a:lnTo>
                    <a:lnTo>
                      <a:pt x="891" y="2194"/>
                    </a:lnTo>
                    <a:lnTo>
                      <a:pt x="857" y="2163"/>
                    </a:lnTo>
                    <a:lnTo>
                      <a:pt x="826" y="2128"/>
                    </a:lnTo>
                    <a:lnTo>
                      <a:pt x="795" y="2094"/>
                    </a:lnTo>
                    <a:lnTo>
                      <a:pt x="767" y="2057"/>
                    </a:lnTo>
                    <a:lnTo>
                      <a:pt x="740" y="2021"/>
                    </a:lnTo>
                    <a:lnTo>
                      <a:pt x="715" y="1980"/>
                    </a:lnTo>
                    <a:lnTo>
                      <a:pt x="692" y="1940"/>
                    </a:lnTo>
                    <a:lnTo>
                      <a:pt x="671" y="1900"/>
                    </a:lnTo>
                    <a:lnTo>
                      <a:pt x="651" y="1857"/>
                    </a:lnTo>
                    <a:lnTo>
                      <a:pt x="634" y="1813"/>
                    </a:lnTo>
                    <a:lnTo>
                      <a:pt x="619" y="1769"/>
                    </a:lnTo>
                    <a:lnTo>
                      <a:pt x="607" y="1723"/>
                    </a:lnTo>
                    <a:lnTo>
                      <a:pt x="596" y="1677"/>
                    </a:lnTo>
                    <a:lnTo>
                      <a:pt x="588" y="1629"/>
                    </a:lnTo>
                    <a:lnTo>
                      <a:pt x="582" y="1581"/>
                    </a:lnTo>
                    <a:lnTo>
                      <a:pt x="578" y="1533"/>
                    </a:lnTo>
                    <a:lnTo>
                      <a:pt x="576" y="1483"/>
                    </a:lnTo>
                    <a:lnTo>
                      <a:pt x="576" y="1483"/>
                    </a:lnTo>
                    <a:lnTo>
                      <a:pt x="578" y="1433"/>
                    </a:lnTo>
                    <a:lnTo>
                      <a:pt x="582" y="1385"/>
                    </a:lnTo>
                    <a:lnTo>
                      <a:pt x="588" y="1337"/>
                    </a:lnTo>
                    <a:lnTo>
                      <a:pt x="596" y="1289"/>
                    </a:lnTo>
                    <a:lnTo>
                      <a:pt x="607" y="1243"/>
                    </a:lnTo>
                    <a:lnTo>
                      <a:pt x="619" y="1197"/>
                    </a:lnTo>
                    <a:lnTo>
                      <a:pt x="634" y="1153"/>
                    </a:lnTo>
                    <a:lnTo>
                      <a:pt x="651" y="1108"/>
                    </a:lnTo>
                    <a:lnTo>
                      <a:pt x="671" y="1066"/>
                    </a:lnTo>
                    <a:lnTo>
                      <a:pt x="692" y="1026"/>
                    </a:lnTo>
                    <a:lnTo>
                      <a:pt x="715" y="985"/>
                    </a:lnTo>
                    <a:lnTo>
                      <a:pt x="740" y="945"/>
                    </a:lnTo>
                    <a:lnTo>
                      <a:pt x="767" y="909"/>
                    </a:lnTo>
                    <a:lnTo>
                      <a:pt x="795" y="872"/>
                    </a:lnTo>
                    <a:lnTo>
                      <a:pt x="826" y="837"/>
                    </a:lnTo>
                    <a:lnTo>
                      <a:pt x="857" y="803"/>
                    </a:lnTo>
                    <a:lnTo>
                      <a:pt x="891" y="772"/>
                    </a:lnTo>
                    <a:lnTo>
                      <a:pt x="926" y="741"/>
                    </a:lnTo>
                    <a:lnTo>
                      <a:pt x="963" y="713"/>
                    </a:lnTo>
                    <a:lnTo>
                      <a:pt x="999" y="686"/>
                    </a:lnTo>
                    <a:lnTo>
                      <a:pt x="1039" y="661"/>
                    </a:lnTo>
                    <a:lnTo>
                      <a:pt x="1080" y="638"/>
                    </a:lnTo>
                    <a:lnTo>
                      <a:pt x="1120" y="617"/>
                    </a:lnTo>
                    <a:lnTo>
                      <a:pt x="1162" y="597"/>
                    </a:lnTo>
                    <a:lnTo>
                      <a:pt x="1207" y="580"/>
                    </a:lnTo>
                    <a:lnTo>
                      <a:pt x="1251" y="565"/>
                    </a:lnTo>
                    <a:lnTo>
                      <a:pt x="1297" y="553"/>
                    </a:lnTo>
                    <a:lnTo>
                      <a:pt x="1343" y="542"/>
                    </a:lnTo>
                    <a:lnTo>
                      <a:pt x="1391" y="534"/>
                    </a:lnTo>
                    <a:lnTo>
                      <a:pt x="1439" y="528"/>
                    </a:lnTo>
                    <a:lnTo>
                      <a:pt x="1487" y="524"/>
                    </a:lnTo>
                    <a:lnTo>
                      <a:pt x="1537" y="522"/>
                    </a:lnTo>
                    <a:lnTo>
                      <a:pt x="1537" y="522"/>
                    </a:lnTo>
                    <a:lnTo>
                      <a:pt x="1587" y="524"/>
                    </a:lnTo>
                    <a:lnTo>
                      <a:pt x="1635" y="528"/>
                    </a:lnTo>
                    <a:lnTo>
                      <a:pt x="1683" y="534"/>
                    </a:lnTo>
                    <a:lnTo>
                      <a:pt x="1731" y="542"/>
                    </a:lnTo>
                    <a:lnTo>
                      <a:pt x="1777" y="553"/>
                    </a:lnTo>
                    <a:lnTo>
                      <a:pt x="1823" y="565"/>
                    </a:lnTo>
                    <a:lnTo>
                      <a:pt x="1867" y="580"/>
                    </a:lnTo>
                    <a:lnTo>
                      <a:pt x="1912" y="597"/>
                    </a:lnTo>
                    <a:lnTo>
                      <a:pt x="1954" y="617"/>
                    </a:lnTo>
                    <a:lnTo>
                      <a:pt x="1994" y="638"/>
                    </a:lnTo>
                    <a:lnTo>
                      <a:pt x="2035" y="661"/>
                    </a:lnTo>
                    <a:lnTo>
                      <a:pt x="2075" y="686"/>
                    </a:lnTo>
                    <a:lnTo>
                      <a:pt x="2111" y="713"/>
                    </a:lnTo>
                    <a:lnTo>
                      <a:pt x="2148" y="741"/>
                    </a:lnTo>
                    <a:lnTo>
                      <a:pt x="2183" y="772"/>
                    </a:lnTo>
                    <a:lnTo>
                      <a:pt x="2217" y="803"/>
                    </a:lnTo>
                    <a:lnTo>
                      <a:pt x="2248" y="837"/>
                    </a:lnTo>
                    <a:lnTo>
                      <a:pt x="2279" y="872"/>
                    </a:lnTo>
                    <a:lnTo>
                      <a:pt x="2307" y="909"/>
                    </a:lnTo>
                    <a:lnTo>
                      <a:pt x="2334" y="945"/>
                    </a:lnTo>
                    <a:lnTo>
                      <a:pt x="2359" y="985"/>
                    </a:lnTo>
                    <a:lnTo>
                      <a:pt x="2382" y="1026"/>
                    </a:lnTo>
                    <a:lnTo>
                      <a:pt x="2403" y="1066"/>
                    </a:lnTo>
                    <a:lnTo>
                      <a:pt x="2423" y="1108"/>
                    </a:lnTo>
                    <a:lnTo>
                      <a:pt x="2440" y="1153"/>
                    </a:lnTo>
                    <a:lnTo>
                      <a:pt x="2455" y="1197"/>
                    </a:lnTo>
                    <a:lnTo>
                      <a:pt x="2467" y="1243"/>
                    </a:lnTo>
                    <a:lnTo>
                      <a:pt x="2478" y="1289"/>
                    </a:lnTo>
                    <a:lnTo>
                      <a:pt x="2486" y="1337"/>
                    </a:lnTo>
                    <a:lnTo>
                      <a:pt x="2492" y="1385"/>
                    </a:lnTo>
                    <a:lnTo>
                      <a:pt x="2496" y="1433"/>
                    </a:lnTo>
                    <a:lnTo>
                      <a:pt x="2498" y="1483"/>
                    </a:lnTo>
                    <a:lnTo>
                      <a:pt x="2498" y="1483"/>
                    </a:lnTo>
                    <a:lnTo>
                      <a:pt x="2496" y="1533"/>
                    </a:lnTo>
                    <a:lnTo>
                      <a:pt x="2492" y="1581"/>
                    </a:lnTo>
                    <a:lnTo>
                      <a:pt x="2486" y="1629"/>
                    </a:lnTo>
                    <a:lnTo>
                      <a:pt x="2478" y="1677"/>
                    </a:lnTo>
                    <a:lnTo>
                      <a:pt x="2467" y="1723"/>
                    </a:lnTo>
                    <a:lnTo>
                      <a:pt x="2455" y="1769"/>
                    </a:lnTo>
                    <a:lnTo>
                      <a:pt x="2440" y="1813"/>
                    </a:lnTo>
                    <a:lnTo>
                      <a:pt x="2423" y="1857"/>
                    </a:lnTo>
                    <a:lnTo>
                      <a:pt x="2403" y="1900"/>
                    </a:lnTo>
                    <a:lnTo>
                      <a:pt x="2382" y="1940"/>
                    </a:lnTo>
                    <a:lnTo>
                      <a:pt x="2359" y="1980"/>
                    </a:lnTo>
                    <a:lnTo>
                      <a:pt x="2334" y="2021"/>
                    </a:lnTo>
                    <a:lnTo>
                      <a:pt x="2307" y="2057"/>
                    </a:lnTo>
                    <a:lnTo>
                      <a:pt x="2279" y="2094"/>
                    </a:lnTo>
                    <a:lnTo>
                      <a:pt x="2248" y="2128"/>
                    </a:lnTo>
                    <a:lnTo>
                      <a:pt x="2217" y="2163"/>
                    </a:lnTo>
                    <a:lnTo>
                      <a:pt x="2183" y="2194"/>
                    </a:lnTo>
                    <a:lnTo>
                      <a:pt x="2148" y="2224"/>
                    </a:lnTo>
                    <a:lnTo>
                      <a:pt x="2111" y="2253"/>
                    </a:lnTo>
                    <a:lnTo>
                      <a:pt x="2075" y="2280"/>
                    </a:lnTo>
                    <a:lnTo>
                      <a:pt x="2035" y="2305"/>
                    </a:lnTo>
                    <a:lnTo>
                      <a:pt x="1994" y="2328"/>
                    </a:lnTo>
                    <a:lnTo>
                      <a:pt x="1954" y="2349"/>
                    </a:lnTo>
                    <a:lnTo>
                      <a:pt x="1912" y="2368"/>
                    </a:lnTo>
                    <a:lnTo>
                      <a:pt x="1867" y="2386"/>
                    </a:lnTo>
                    <a:lnTo>
                      <a:pt x="1823" y="2401"/>
                    </a:lnTo>
                    <a:lnTo>
                      <a:pt x="1777" y="2413"/>
                    </a:lnTo>
                    <a:lnTo>
                      <a:pt x="1731" y="2424"/>
                    </a:lnTo>
                    <a:lnTo>
                      <a:pt x="1683" y="2432"/>
                    </a:lnTo>
                    <a:lnTo>
                      <a:pt x="1635" y="2438"/>
                    </a:lnTo>
                    <a:lnTo>
                      <a:pt x="1587" y="2441"/>
                    </a:lnTo>
                    <a:lnTo>
                      <a:pt x="1537" y="2443"/>
                    </a:lnTo>
                    <a:lnTo>
                      <a:pt x="1537" y="2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36732" y="1454118"/>
                <a:ext cx="341822" cy="633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b="1" dirty="0"/>
                  <a:t>2</a:t>
                </a: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1684125" y="1584695"/>
              <a:ext cx="5972138" cy="45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2000" b="1" dirty="0">
                  <a:solidFill>
                    <a:srgbClr val="004D71"/>
                  </a:solidFill>
                </a:rPr>
                <a:t>Be professional but authentic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30823" y="3820998"/>
            <a:ext cx="5522623" cy="789371"/>
            <a:chOff x="431542" y="1232754"/>
            <a:chExt cx="5522623" cy="1082958"/>
          </a:xfrm>
        </p:grpSpPr>
        <p:grpSp>
          <p:nvGrpSpPr>
            <p:cNvPr id="59" name="Group 58"/>
            <p:cNvGrpSpPr/>
            <p:nvPr/>
          </p:nvGrpSpPr>
          <p:grpSpPr>
            <a:xfrm>
              <a:off x="431542" y="1232754"/>
              <a:ext cx="1116121" cy="1082958"/>
              <a:chOff x="431542" y="1232754"/>
              <a:chExt cx="1116121" cy="1082958"/>
            </a:xfrm>
          </p:grpSpPr>
          <p:sp>
            <p:nvSpPr>
              <p:cNvPr id="61" name="Freeform 5"/>
              <p:cNvSpPr>
                <a:spLocks noEditPoints="1"/>
              </p:cNvSpPr>
              <p:nvPr/>
            </p:nvSpPr>
            <p:spPr bwMode="auto">
              <a:xfrm rot="16200000">
                <a:off x="448124" y="1216172"/>
                <a:ext cx="1082958" cy="1116121"/>
              </a:xfrm>
              <a:custGeom>
                <a:avLst/>
                <a:gdLst>
                  <a:gd name="T0" fmla="*/ 1303 w 3074"/>
                  <a:gd name="T1" fmla="*/ 17 h 4320"/>
                  <a:gd name="T2" fmla="*/ 939 w 3074"/>
                  <a:gd name="T3" fmla="*/ 121 h 4320"/>
                  <a:gd name="T4" fmla="*/ 617 w 3074"/>
                  <a:gd name="T5" fmla="*/ 305 h 4320"/>
                  <a:gd name="T6" fmla="*/ 352 w 3074"/>
                  <a:gd name="T7" fmla="*/ 559 h 4320"/>
                  <a:gd name="T8" fmla="*/ 152 w 3074"/>
                  <a:gd name="T9" fmla="*/ 870 h 4320"/>
                  <a:gd name="T10" fmla="*/ 31 w 3074"/>
                  <a:gd name="T11" fmla="*/ 1227 h 4320"/>
                  <a:gd name="T12" fmla="*/ 0 w 3074"/>
                  <a:gd name="T13" fmla="*/ 1537 h 4320"/>
                  <a:gd name="T14" fmla="*/ 25 w 3074"/>
                  <a:gd name="T15" fmla="*/ 1748 h 4320"/>
                  <a:gd name="T16" fmla="*/ 161 w 3074"/>
                  <a:gd name="T17" fmla="*/ 2169 h 4320"/>
                  <a:gd name="T18" fmla="*/ 382 w 3074"/>
                  <a:gd name="T19" fmla="*/ 2641 h 4320"/>
                  <a:gd name="T20" fmla="*/ 772 w 3074"/>
                  <a:gd name="T21" fmla="*/ 3319 h 4320"/>
                  <a:gd name="T22" fmla="*/ 1301 w 3074"/>
                  <a:gd name="T23" fmla="*/ 4124 h 4320"/>
                  <a:gd name="T24" fmla="*/ 1431 w 3074"/>
                  <a:gd name="T25" fmla="*/ 4287 h 4320"/>
                  <a:gd name="T26" fmla="*/ 1537 w 3074"/>
                  <a:gd name="T27" fmla="*/ 4320 h 4320"/>
                  <a:gd name="T28" fmla="*/ 1643 w 3074"/>
                  <a:gd name="T29" fmla="*/ 4287 h 4320"/>
                  <a:gd name="T30" fmla="*/ 1773 w 3074"/>
                  <a:gd name="T31" fmla="*/ 4124 h 4320"/>
                  <a:gd name="T32" fmla="*/ 2302 w 3074"/>
                  <a:gd name="T33" fmla="*/ 3319 h 4320"/>
                  <a:gd name="T34" fmla="*/ 2692 w 3074"/>
                  <a:gd name="T35" fmla="*/ 2641 h 4320"/>
                  <a:gd name="T36" fmla="*/ 2913 w 3074"/>
                  <a:gd name="T37" fmla="*/ 2169 h 4320"/>
                  <a:gd name="T38" fmla="*/ 3049 w 3074"/>
                  <a:gd name="T39" fmla="*/ 1748 h 4320"/>
                  <a:gd name="T40" fmla="*/ 3074 w 3074"/>
                  <a:gd name="T41" fmla="*/ 1537 h 4320"/>
                  <a:gd name="T42" fmla="*/ 3043 w 3074"/>
                  <a:gd name="T43" fmla="*/ 1227 h 4320"/>
                  <a:gd name="T44" fmla="*/ 2922 w 3074"/>
                  <a:gd name="T45" fmla="*/ 870 h 4320"/>
                  <a:gd name="T46" fmla="*/ 2722 w 3074"/>
                  <a:gd name="T47" fmla="*/ 559 h 4320"/>
                  <a:gd name="T48" fmla="*/ 2457 w 3074"/>
                  <a:gd name="T49" fmla="*/ 305 h 4320"/>
                  <a:gd name="T50" fmla="*/ 2135 w 3074"/>
                  <a:gd name="T51" fmla="*/ 121 h 4320"/>
                  <a:gd name="T52" fmla="*/ 1771 w 3074"/>
                  <a:gd name="T53" fmla="*/ 17 h 4320"/>
                  <a:gd name="T54" fmla="*/ 1537 w 3074"/>
                  <a:gd name="T55" fmla="*/ 2443 h 4320"/>
                  <a:gd name="T56" fmla="*/ 1343 w 3074"/>
                  <a:gd name="T57" fmla="*/ 2424 h 4320"/>
                  <a:gd name="T58" fmla="*/ 1120 w 3074"/>
                  <a:gd name="T59" fmla="*/ 2349 h 4320"/>
                  <a:gd name="T60" fmla="*/ 926 w 3074"/>
                  <a:gd name="T61" fmla="*/ 2224 h 4320"/>
                  <a:gd name="T62" fmla="*/ 767 w 3074"/>
                  <a:gd name="T63" fmla="*/ 2057 h 4320"/>
                  <a:gd name="T64" fmla="*/ 651 w 3074"/>
                  <a:gd name="T65" fmla="*/ 1857 h 4320"/>
                  <a:gd name="T66" fmla="*/ 588 w 3074"/>
                  <a:gd name="T67" fmla="*/ 1629 h 4320"/>
                  <a:gd name="T68" fmla="*/ 578 w 3074"/>
                  <a:gd name="T69" fmla="*/ 1433 h 4320"/>
                  <a:gd name="T70" fmla="*/ 619 w 3074"/>
                  <a:gd name="T71" fmla="*/ 1197 h 4320"/>
                  <a:gd name="T72" fmla="*/ 715 w 3074"/>
                  <a:gd name="T73" fmla="*/ 985 h 4320"/>
                  <a:gd name="T74" fmla="*/ 857 w 3074"/>
                  <a:gd name="T75" fmla="*/ 803 h 4320"/>
                  <a:gd name="T76" fmla="*/ 1039 w 3074"/>
                  <a:gd name="T77" fmla="*/ 661 h 4320"/>
                  <a:gd name="T78" fmla="*/ 1251 w 3074"/>
                  <a:gd name="T79" fmla="*/ 565 h 4320"/>
                  <a:gd name="T80" fmla="*/ 1487 w 3074"/>
                  <a:gd name="T81" fmla="*/ 524 h 4320"/>
                  <a:gd name="T82" fmla="*/ 1683 w 3074"/>
                  <a:gd name="T83" fmla="*/ 534 h 4320"/>
                  <a:gd name="T84" fmla="*/ 1912 w 3074"/>
                  <a:gd name="T85" fmla="*/ 597 h 4320"/>
                  <a:gd name="T86" fmla="*/ 2111 w 3074"/>
                  <a:gd name="T87" fmla="*/ 713 h 4320"/>
                  <a:gd name="T88" fmla="*/ 2279 w 3074"/>
                  <a:gd name="T89" fmla="*/ 872 h 4320"/>
                  <a:gd name="T90" fmla="*/ 2403 w 3074"/>
                  <a:gd name="T91" fmla="*/ 1066 h 4320"/>
                  <a:gd name="T92" fmla="*/ 2478 w 3074"/>
                  <a:gd name="T93" fmla="*/ 1289 h 4320"/>
                  <a:gd name="T94" fmla="*/ 2498 w 3074"/>
                  <a:gd name="T95" fmla="*/ 1483 h 4320"/>
                  <a:gd name="T96" fmla="*/ 2467 w 3074"/>
                  <a:gd name="T97" fmla="*/ 1723 h 4320"/>
                  <a:gd name="T98" fmla="*/ 2382 w 3074"/>
                  <a:gd name="T99" fmla="*/ 1940 h 4320"/>
                  <a:gd name="T100" fmla="*/ 2248 w 3074"/>
                  <a:gd name="T101" fmla="*/ 2128 h 4320"/>
                  <a:gd name="T102" fmla="*/ 2075 w 3074"/>
                  <a:gd name="T103" fmla="*/ 2280 h 4320"/>
                  <a:gd name="T104" fmla="*/ 1867 w 3074"/>
                  <a:gd name="T105" fmla="*/ 2386 h 4320"/>
                  <a:gd name="T106" fmla="*/ 1635 w 3074"/>
                  <a:gd name="T107" fmla="*/ 243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74" h="4320">
                    <a:moveTo>
                      <a:pt x="1537" y="0"/>
                    </a:moveTo>
                    <a:lnTo>
                      <a:pt x="1537" y="0"/>
                    </a:lnTo>
                    <a:lnTo>
                      <a:pt x="1458" y="2"/>
                    </a:lnTo>
                    <a:lnTo>
                      <a:pt x="1379" y="8"/>
                    </a:lnTo>
                    <a:lnTo>
                      <a:pt x="1303" y="17"/>
                    </a:lnTo>
                    <a:lnTo>
                      <a:pt x="1228" y="31"/>
                    </a:lnTo>
                    <a:lnTo>
                      <a:pt x="1153" y="48"/>
                    </a:lnTo>
                    <a:lnTo>
                      <a:pt x="1080" y="69"/>
                    </a:lnTo>
                    <a:lnTo>
                      <a:pt x="1009" y="94"/>
                    </a:lnTo>
                    <a:lnTo>
                      <a:pt x="939" y="121"/>
                    </a:lnTo>
                    <a:lnTo>
                      <a:pt x="870" y="152"/>
                    </a:lnTo>
                    <a:lnTo>
                      <a:pt x="805" y="186"/>
                    </a:lnTo>
                    <a:lnTo>
                      <a:pt x="740" y="223"/>
                    </a:lnTo>
                    <a:lnTo>
                      <a:pt x="678" y="263"/>
                    </a:lnTo>
                    <a:lnTo>
                      <a:pt x="617" y="305"/>
                    </a:lnTo>
                    <a:lnTo>
                      <a:pt x="559" y="352"/>
                    </a:lnTo>
                    <a:lnTo>
                      <a:pt x="503" y="400"/>
                    </a:lnTo>
                    <a:lnTo>
                      <a:pt x="450" y="449"/>
                    </a:lnTo>
                    <a:lnTo>
                      <a:pt x="400" y="503"/>
                    </a:lnTo>
                    <a:lnTo>
                      <a:pt x="352" y="559"/>
                    </a:lnTo>
                    <a:lnTo>
                      <a:pt x="305" y="617"/>
                    </a:lnTo>
                    <a:lnTo>
                      <a:pt x="263" y="678"/>
                    </a:lnTo>
                    <a:lnTo>
                      <a:pt x="223" y="740"/>
                    </a:lnTo>
                    <a:lnTo>
                      <a:pt x="186" y="805"/>
                    </a:lnTo>
                    <a:lnTo>
                      <a:pt x="152" y="870"/>
                    </a:lnTo>
                    <a:lnTo>
                      <a:pt x="121" y="939"/>
                    </a:lnTo>
                    <a:lnTo>
                      <a:pt x="94" y="1008"/>
                    </a:lnTo>
                    <a:lnTo>
                      <a:pt x="69" y="1080"/>
                    </a:lnTo>
                    <a:lnTo>
                      <a:pt x="48" y="1153"/>
                    </a:lnTo>
                    <a:lnTo>
                      <a:pt x="31" y="1227"/>
                    </a:lnTo>
                    <a:lnTo>
                      <a:pt x="17" y="1302"/>
                    </a:lnTo>
                    <a:lnTo>
                      <a:pt x="8" y="1379"/>
                    </a:lnTo>
                    <a:lnTo>
                      <a:pt x="2" y="1458"/>
                    </a:lnTo>
                    <a:lnTo>
                      <a:pt x="0" y="1537"/>
                    </a:lnTo>
                    <a:lnTo>
                      <a:pt x="0" y="1537"/>
                    </a:lnTo>
                    <a:lnTo>
                      <a:pt x="0" y="1569"/>
                    </a:lnTo>
                    <a:lnTo>
                      <a:pt x="2" y="1602"/>
                    </a:lnTo>
                    <a:lnTo>
                      <a:pt x="6" y="1637"/>
                    </a:lnTo>
                    <a:lnTo>
                      <a:pt x="12" y="1673"/>
                    </a:lnTo>
                    <a:lnTo>
                      <a:pt x="25" y="1748"/>
                    </a:lnTo>
                    <a:lnTo>
                      <a:pt x="44" y="1825"/>
                    </a:lnTo>
                    <a:lnTo>
                      <a:pt x="67" y="1907"/>
                    </a:lnTo>
                    <a:lnTo>
                      <a:pt x="94" y="1992"/>
                    </a:lnTo>
                    <a:lnTo>
                      <a:pt x="125" y="2078"/>
                    </a:lnTo>
                    <a:lnTo>
                      <a:pt x="161" y="2169"/>
                    </a:lnTo>
                    <a:lnTo>
                      <a:pt x="200" y="2259"/>
                    </a:lnTo>
                    <a:lnTo>
                      <a:pt x="242" y="2353"/>
                    </a:lnTo>
                    <a:lnTo>
                      <a:pt x="286" y="2449"/>
                    </a:lnTo>
                    <a:lnTo>
                      <a:pt x="334" y="2545"/>
                    </a:lnTo>
                    <a:lnTo>
                      <a:pt x="382" y="2641"/>
                    </a:lnTo>
                    <a:lnTo>
                      <a:pt x="434" y="2739"/>
                    </a:lnTo>
                    <a:lnTo>
                      <a:pt x="488" y="2837"/>
                    </a:lnTo>
                    <a:lnTo>
                      <a:pt x="544" y="2935"/>
                    </a:lnTo>
                    <a:lnTo>
                      <a:pt x="657" y="3129"/>
                    </a:lnTo>
                    <a:lnTo>
                      <a:pt x="772" y="3319"/>
                    </a:lnTo>
                    <a:lnTo>
                      <a:pt x="886" y="3504"/>
                    </a:lnTo>
                    <a:lnTo>
                      <a:pt x="999" y="3678"/>
                    </a:lnTo>
                    <a:lnTo>
                      <a:pt x="1107" y="3842"/>
                    </a:lnTo>
                    <a:lnTo>
                      <a:pt x="1208" y="3992"/>
                    </a:lnTo>
                    <a:lnTo>
                      <a:pt x="1301" y="4124"/>
                    </a:lnTo>
                    <a:lnTo>
                      <a:pt x="1379" y="4239"/>
                    </a:lnTo>
                    <a:lnTo>
                      <a:pt x="1379" y="4239"/>
                    </a:lnTo>
                    <a:lnTo>
                      <a:pt x="1395" y="4257"/>
                    </a:lnTo>
                    <a:lnTo>
                      <a:pt x="1412" y="4274"/>
                    </a:lnTo>
                    <a:lnTo>
                      <a:pt x="1431" y="4287"/>
                    </a:lnTo>
                    <a:lnTo>
                      <a:pt x="1451" y="4299"/>
                    </a:lnTo>
                    <a:lnTo>
                      <a:pt x="1472" y="4308"/>
                    </a:lnTo>
                    <a:lnTo>
                      <a:pt x="1493" y="4314"/>
                    </a:lnTo>
                    <a:lnTo>
                      <a:pt x="1514" y="4318"/>
                    </a:lnTo>
                    <a:lnTo>
                      <a:pt x="1537" y="4320"/>
                    </a:lnTo>
                    <a:lnTo>
                      <a:pt x="1560" y="4318"/>
                    </a:lnTo>
                    <a:lnTo>
                      <a:pt x="1581" y="4314"/>
                    </a:lnTo>
                    <a:lnTo>
                      <a:pt x="1602" y="4308"/>
                    </a:lnTo>
                    <a:lnTo>
                      <a:pt x="1623" y="4299"/>
                    </a:lnTo>
                    <a:lnTo>
                      <a:pt x="1643" y="4287"/>
                    </a:lnTo>
                    <a:lnTo>
                      <a:pt x="1662" y="4274"/>
                    </a:lnTo>
                    <a:lnTo>
                      <a:pt x="1679" y="4257"/>
                    </a:lnTo>
                    <a:lnTo>
                      <a:pt x="1695" y="4239"/>
                    </a:lnTo>
                    <a:lnTo>
                      <a:pt x="1695" y="4239"/>
                    </a:lnTo>
                    <a:lnTo>
                      <a:pt x="1773" y="4124"/>
                    </a:lnTo>
                    <a:lnTo>
                      <a:pt x="1866" y="3992"/>
                    </a:lnTo>
                    <a:lnTo>
                      <a:pt x="1967" y="3842"/>
                    </a:lnTo>
                    <a:lnTo>
                      <a:pt x="2075" y="3678"/>
                    </a:lnTo>
                    <a:lnTo>
                      <a:pt x="2188" y="3504"/>
                    </a:lnTo>
                    <a:lnTo>
                      <a:pt x="2302" y="3319"/>
                    </a:lnTo>
                    <a:lnTo>
                      <a:pt x="2417" y="3129"/>
                    </a:lnTo>
                    <a:lnTo>
                      <a:pt x="2530" y="2935"/>
                    </a:lnTo>
                    <a:lnTo>
                      <a:pt x="2586" y="2837"/>
                    </a:lnTo>
                    <a:lnTo>
                      <a:pt x="2640" y="2739"/>
                    </a:lnTo>
                    <a:lnTo>
                      <a:pt x="2692" y="2641"/>
                    </a:lnTo>
                    <a:lnTo>
                      <a:pt x="2740" y="2545"/>
                    </a:lnTo>
                    <a:lnTo>
                      <a:pt x="2788" y="2449"/>
                    </a:lnTo>
                    <a:lnTo>
                      <a:pt x="2832" y="2353"/>
                    </a:lnTo>
                    <a:lnTo>
                      <a:pt x="2874" y="2259"/>
                    </a:lnTo>
                    <a:lnTo>
                      <a:pt x="2913" y="2169"/>
                    </a:lnTo>
                    <a:lnTo>
                      <a:pt x="2949" y="2078"/>
                    </a:lnTo>
                    <a:lnTo>
                      <a:pt x="2980" y="1992"/>
                    </a:lnTo>
                    <a:lnTo>
                      <a:pt x="3007" y="1907"/>
                    </a:lnTo>
                    <a:lnTo>
                      <a:pt x="3030" y="1825"/>
                    </a:lnTo>
                    <a:lnTo>
                      <a:pt x="3049" y="1748"/>
                    </a:lnTo>
                    <a:lnTo>
                      <a:pt x="3062" y="1673"/>
                    </a:lnTo>
                    <a:lnTo>
                      <a:pt x="3068" y="1637"/>
                    </a:lnTo>
                    <a:lnTo>
                      <a:pt x="3072" y="1602"/>
                    </a:lnTo>
                    <a:lnTo>
                      <a:pt x="3074" y="1569"/>
                    </a:lnTo>
                    <a:lnTo>
                      <a:pt x="3074" y="1537"/>
                    </a:lnTo>
                    <a:lnTo>
                      <a:pt x="3074" y="1537"/>
                    </a:lnTo>
                    <a:lnTo>
                      <a:pt x="3072" y="1458"/>
                    </a:lnTo>
                    <a:lnTo>
                      <a:pt x="3066" y="1379"/>
                    </a:lnTo>
                    <a:lnTo>
                      <a:pt x="3057" y="1302"/>
                    </a:lnTo>
                    <a:lnTo>
                      <a:pt x="3043" y="1227"/>
                    </a:lnTo>
                    <a:lnTo>
                      <a:pt x="3026" y="1153"/>
                    </a:lnTo>
                    <a:lnTo>
                      <a:pt x="3005" y="1080"/>
                    </a:lnTo>
                    <a:lnTo>
                      <a:pt x="2980" y="1008"/>
                    </a:lnTo>
                    <a:lnTo>
                      <a:pt x="2953" y="939"/>
                    </a:lnTo>
                    <a:lnTo>
                      <a:pt x="2922" y="870"/>
                    </a:lnTo>
                    <a:lnTo>
                      <a:pt x="2888" y="805"/>
                    </a:lnTo>
                    <a:lnTo>
                      <a:pt x="2851" y="740"/>
                    </a:lnTo>
                    <a:lnTo>
                      <a:pt x="2811" y="678"/>
                    </a:lnTo>
                    <a:lnTo>
                      <a:pt x="2769" y="617"/>
                    </a:lnTo>
                    <a:lnTo>
                      <a:pt x="2722" y="559"/>
                    </a:lnTo>
                    <a:lnTo>
                      <a:pt x="2674" y="503"/>
                    </a:lnTo>
                    <a:lnTo>
                      <a:pt x="2624" y="449"/>
                    </a:lnTo>
                    <a:lnTo>
                      <a:pt x="2571" y="400"/>
                    </a:lnTo>
                    <a:lnTo>
                      <a:pt x="2515" y="352"/>
                    </a:lnTo>
                    <a:lnTo>
                      <a:pt x="2457" y="305"/>
                    </a:lnTo>
                    <a:lnTo>
                      <a:pt x="2396" y="263"/>
                    </a:lnTo>
                    <a:lnTo>
                      <a:pt x="2334" y="223"/>
                    </a:lnTo>
                    <a:lnTo>
                      <a:pt x="2269" y="186"/>
                    </a:lnTo>
                    <a:lnTo>
                      <a:pt x="2204" y="152"/>
                    </a:lnTo>
                    <a:lnTo>
                      <a:pt x="2135" y="121"/>
                    </a:lnTo>
                    <a:lnTo>
                      <a:pt x="2065" y="94"/>
                    </a:lnTo>
                    <a:lnTo>
                      <a:pt x="1994" y="69"/>
                    </a:lnTo>
                    <a:lnTo>
                      <a:pt x="1921" y="48"/>
                    </a:lnTo>
                    <a:lnTo>
                      <a:pt x="1846" y="31"/>
                    </a:lnTo>
                    <a:lnTo>
                      <a:pt x="1771" y="17"/>
                    </a:lnTo>
                    <a:lnTo>
                      <a:pt x="1695" y="8"/>
                    </a:lnTo>
                    <a:lnTo>
                      <a:pt x="1616" y="2"/>
                    </a:lnTo>
                    <a:lnTo>
                      <a:pt x="1537" y="0"/>
                    </a:lnTo>
                    <a:lnTo>
                      <a:pt x="1537" y="0"/>
                    </a:lnTo>
                    <a:close/>
                    <a:moveTo>
                      <a:pt x="1537" y="2443"/>
                    </a:moveTo>
                    <a:lnTo>
                      <a:pt x="1537" y="2443"/>
                    </a:lnTo>
                    <a:lnTo>
                      <a:pt x="1487" y="2441"/>
                    </a:lnTo>
                    <a:lnTo>
                      <a:pt x="1439" y="2438"/>
                    </a:lnTo>
                    <a:lnTo>
                      <a:pt x="1391" y="2432"/>
                    </a:lnTo>
                    <a:lnTo>
                      <a:pt x="1343" y="2424"/>
                    </a:lnTo>
                    <a:lnTo>
                      <a:pt x="1297" y="2413"/>
                    </a:lnTo>
                    <a:lnTo>
                      <a:pt x="1251" y="2401"/>
                    </a:lnTo>
                    <a:lnTo>
                      <a:pt x="1207" y="2386"/>
                    </a:lnTo>
                    <a:lnTo>
                      <a:pt x="1162" y="2368"/>
                    </a:lnTo>
                    <a:lnTo>
                      <a:pt x="1120" y="2349"/>
                    </a:lnTo>
                    <a:lnTo>
                      <a:pt x="1080" y="2328"/>
                    </a:lnTo>
                    <a:lnTo>
                      <a:pt x="1039" y="2305"/>
                    </a:lnTo>
                    <a:lnTo>
                      <a:pt x="999" y="2280"/>
                    </a:lnTo>
                    <a:lnTo>
                      <a:pt x="963" y="2253"/>
                    </a:lnTo>
                    <a:lnTo>
                      <a:pt x="926" y="2224"/>
                    </a:lnTo>
                    <a:lnTo>
                      <a:pt x="891" y="2194"/>
                    </a:lnTo>
                    <a:lnTo>
                      <a:pt x="857" y="2163"/>
                    </a:lnTo>
                    <a:lnTo>
                      <a:pt x="826" y="2128"/>
                    </a:lnTo>
                    <a:lnTo>
                      <a:pt x="795" y="2094"/>
                    </a:lnTo>
                    <a:lnTo>
                      <a:pt x="767" y="2057"/>
                    </a:lnTo>
                    <a:lnTo>
                      <a:pt x="740" y="2021"/>
                    </a:lnTo>
                    <a:lnTo>
                      <a:pt x="715" y="1980"/>
                    </a:lnTo>
                    <a:lnTo>
                      <a:pt x="692" y="1940"/>
                    </a:lnTo>
                    <a:lnTo>
                      <a:pt x="671" y="1900"/>
                    </a:lnTo>
                    <a:lnTo>
                      <a:pt x="651" y="1857"/>
                    </a:lnTo>
                    <a:lnTo>
                      <a:pt x="634" y="1813"/>
                    </a:lnTo>
                    <a:lnTo>
                      <a:pt x="619" y="1769"/>
                    </a:lnTo>
                    <a:lnTo>
                      <a:pt x="607" y="1723"/>
                    </a:lnTo>
                    <a:lnTo>
                      <a:pt x="596" y="1677"/>
                    </a:lnTo>
                    <a:lnTo>
                      <a:pt x="588" y="1629"/>
                    </a:lnTo>
                    <a:lnTo>
                      <a:pt x="582" y="1581"/>
                    </a:lnTo>
                    <a:lnTo>
                      <a:pt x="578" y="1533"/>
                    </a:lnTo>
                    <a:lnTo>
                      <a:pt x="576" y="1483"/>
                    </a:lnTo>
                    <a:lnTo>
                      <a:pt x="576" y="1483"/>
                    </a:lnTo>
                    <a:lnTo>
                      <a:pt x="578" y="1433"/>
                    </a:lnTo>
                    <a:lnTo>
                      <a:pt x="582" y="1385"/>
                    </a:lnTo>
                    <a:lnTo>
                      <a:pt x="588" y="1337"/>
                    </a:lnTo>
                    <a:lnTo>
                      <a:pt x="596" y="1289"/>
                    </a:lnTo>
                    <a:lnTo>
                      <a:pt x="607" y="1243"/>
                    </a:lnTo>
                    <a:lnTo>
                      <a:pt x="619" y="1197"/>
                    </a:lnTo>
                    <a:lnTo>
                      <a:pt x="634" y="1153"/>
                    </a:lnTo>
                    <a:lnTo>
                      <a:pt x="651" y="1108"/>
                    </a:lnTo>
                    <a:lnTo>
                      <a:pt x="671" y="1066"/>
                    </a:lnTo>
                    <a:lnTo>
                      <a:pt x="692" y="1026"/>
                    </a:lnTo>
                    <a:lnTo>
                      <a:pt x="715" y="985"/>
                    </a:lnTo>
                    <a:lnTo>
                      <a:pt x="740" y="945"/>
                    </a:lnTo>
                    <a:lnTo>
                      <a:pt x="767" y="909"/>
                    </a:lnTo>
                    <a:lnTo>
                      <a:pt x="795" y="872"/>
                    </a:lnTo>
                    <a:lnTo>
                      <a:pt x="826" y="837"/>
                    </a:lnTo>
                    <a:lnTo>
                      <a:pt x="857" y="803"/>
                    </a:lnTo>
                    <a:lnTo>
                      <a:pt x="891" y="772"/>
                    </a:lnTo>
                    <a:lnTo>
                      <a:pt x="926" y="741"/>
                    </a:lnTo>
                    <a:lnTo>
                      <a:pt x="963" y="713"/>
                    </a:lnTo>
                    <a:lnTo>
                      <a:pt x="999" y="686"/>
                    </a:lnTo>
                    <a:lnTo>
                      <a:pt x="1039" y="661"/>
                    </a:lnTo>
                    <a:lnTo>
                      <a:pt x="1080" y="638"/>
                    </a:lnTo>
                    <a:lnTo>
                      <a:pt x="1120" y="617"/>
                    </a:lnTo>
                    <a:lnTo>
                      <a:pt x="1162" y="597"/>
                    </a:lnTo>
                    <a:lnTo>
                      <a:pt x="1207" y="580"/>
                    </a:lnTo>
                    <a:lnTo>
                      <a:pt x="1251" y="565"/>
                    </a:lnTo>
                    <a:lnTo>
                      <a:pt x="1297" y="553"/>
                    </a:lnTo>
                    <a:lnTo>
                      <a:pt x="1343" y="542"/>
                    </a:lnTo>
                    <a:lnTo>
                      <a:pt x="1391" y="534"/>
                    </a:lnTo>
                    <a:lnTo>
                      <a:pt x="1439" y="528"/>
                    </a:lnTo>
                    <a:lnTo>
                      <a:pt x="1487" y="524"/>
                    </a:lnTo>
                    <a:lnTo>
                      <a:pt x="1537" y="522"/>
                    </a:lnTo>
                    <a:lnTo>
                      <a:pt x="1537" y="522"/>
                    </a:lnTo>
                    <a:lnTo>
                      <a:pt x="1587" y="524"/>
                    </a:lnTo>
                    <a:lnTo>
                      <a:pt x="1635" y="528"/>
                    </a:lnTo>
                    <a:lnTo>
                      <a:pt x="1683" y="534"/>
                    </a:lnTo>
                    <a:lnTo>
                      <a:pt x="1731" y="542"/>
                    </a:lnTo>
                    <a:lnTo>
                      <a:pt x="1777" y="553"/>
                    </a:lnTo>
                    <a:lnTo>
                      <a:pt x="1823" y="565"/>
                    </a:lnTo>
                    <a:lnTo>
                      <a:pt x="1867" y="580"/>
                    </a:lnTo>
                    <a:lnTo>
                      <a:pt x="1912" y="597"/>
                    </a:lnTo>
                    <a:lnTo>
                      <a:pt x="1954" y="617"/>
                    </a:lnTo>
                    <a:lnTo>
                      <a:pt x="1994" y="638"/>
                    </a:lnTo>
                    <a:lnTo>
                      <a:pt x="2035" y="661"/>
                    </a:lnTo>
                    <a:lnTo>
                      <a:pt x="2075" y="686"/>
                    </a:lnTo>
                    <a:lnTo>
                      <a:pt x="2111" y="713"/>
                    </a:lnTo>
                    <a:lnTo>
                      <a:pt x="2148" y="741"/>
                    </a:lnTo>
                    <a:lnTo>
                      <a:pt x="2183" y="772"/>
                    </a:lnTo>
                    <a:lnTo>
                      <a:pt x="2217" y="803"/>
                    </a:lnTo>
                    <a:lnTo>
                      <a:pt x="2248" y="837"/>
                    </a:lnTo>
                    <a:lnTo>
                      <a:pt x="2279" y="872"/>
                    </a:lnTo>
                    <a:lnTo>
                      <a:pt x="2307" y="909"/>
                    </a:lnTo>
                    <a:lnTo>
                      <a:pt x="2334" y="945"/>
                    </a:lnTo>
                    <a:lnTo>
                      <a:pt x="2359" y="985"/>
                    </a:lnTo>
                    <a:lnTo>
                      <a:pt x="2382" y="1026"/>
                    </a:lnTo>
                    <a:lnTo>
                      <a:pt x="2403" y="1066"/>
                    </a:lnTo>
                    <a:lnTo>
                      <a:pt x="2423" y="1108"/>
                    </a:lnTo>
                    <a:lnTo>
                      <a:pt x="2440" y="1153"/>
                    </a:lnTo>
                    <a:lnTo>
                      <a:pt x="2455" y="1197"/>
                    </a:lnTo>
                    <a:lnTo>
                      <a:pt x="2467" y="1243"/>
                    </a:lnTo>
                    <a:lnTo>
                      <a:pt x="2478" y="1289"/>
                    </a:lnTo>
                    <a:lnTo>
                      <a:pt x="2486" y="1337"/>
                    </a:lnTo>
                    <a:lnTo>
                      <a:pt x="2492" y="1385"/>
                    </a:lnTo>
                    <a:lnTo>
                      <a:pt x="2496" y="1433"/>
                    </a:lnTo>
                    <a:lnTo>
                      <a:pt x="2498" y="1483"/>
                    </a:lnTo>
                    <a:lnTo>
                      <a:pt x="2498" y="1483"/>
                    </a:lnTo>
                    <a:lnTo>
                      <a:pt x="2496" y="1533"/>
                    </a:lnTo>
                    <a:lnTo>
                      <a:pt x="2492" y="1581"/>
                    </a:lnTo>
                    <a:lnTo>
                      <a:pt x="2486" y="1629"/>
                    </a:lnTo>
                    <a:lnTo>
                      <a:pt x="2478" y="1677"/>
                    </a:lnTo>
                    <a:lnTo>
                      <a:pt x="2467" y="1723"/>
                    </a:lnTo>
                    <a:lnTo>
                      <a:pt x="2455" y="1769"/>
                    </a:lnTo>
                    <a:lnTo>
                      <a:pt x="2440" y="1813"/>
                    </a:lnTo>
                    <a:lnTo>
                      <a:pt x="2423" y="1857"/>
                    </a:lnTo>
                    <a:lnTo>
                      <a:pt x="2403" y="1900"/>
                    </a:lnTo>
                    <a:lnTo>
                      <a:pt x="2382" y="1940"/>
                    </a:lnTo>
                    <a:lnTo>
                      <a:pt x="2359" y="1980"/>
                    </a:lnTo>
                    <a:lnTo>
                      <a:pt x="2334" y="2021"/>
                    </a:lnTo>
                    <a:lnTo>
                      <a:pt x="2307" y="2057"/>
                    </a:lnTo>
                    <a:lnTo>
                      <a:pt x="2279" y="2094"/>
                    </a:lnTo>
                    <a:lnTo>
                      <a:pt x="2248" y="2128"/>
                    </a:lnTo>
                    <a:lnTo>
                      <a:pt x="2217" y="2163"/>
                    </a:lnTo>
                    <a:lnTo>
                      <a:pt x="2183" y="2194"/>
                    </a:lnTo>
                    <a:lnTo>
                      <a:pt x="2148" y="2224"/>
                    </a:lnTo>
                    <a:lnTo>
                      <a:pt x="2111" y="2253"/>
                    </a:lnTo>
                    <a:lnTo>
                      <a:pt x="2075" y="2280"/>
                    </a:lnTo>
                    <a:lnTo>
                      <a:pt x="2035" y="2305"/>
                    </a:lnTo>
                    <a:lnTo>
                      <a:pt x="1994" y="2328"/>
                    </a:lnTo>
                    <a:lnTo>
                      <a:pt x="1954" y="2349"/>
                    </a:lnTo>
                    <a:lnTo>
                      <a:pt x="1912" y="2368"/>
                    </a:lnTo>
                    <a:lnTo>
                      <a:pt x="1867" y="2386"/>
                    </a:lnTo>
                    <a:lnTo>
                      <a:pt x="1823" y="2401"/>
                    </a:lnTo>
                    <a:lnTo>
                      <a:pt x="1777" y="2413"/>
                    </a:lnTo>
                    <a:lnTo>
                      <a:pt x="1731" y="2424"/>
                    </a:lnTo>
                    <a:lnTo>
                      <a:pt x="1683" y="2432"/>
                    </a:lnTo>
                    <a:lnTo>
                      <a:pt x="1635" y="2438"/>
                    </a:lnTo>
                    <a:lnTo>
                      <a:pt x="1587" y="2441"/>
                    </a:lnTo>
                    <a:lnTo>
                      <a:pt x="1537" y="2443"/>
                    </a:lnTo>
                    <a:lnTo>
                      <a:pt x="1537" y="2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36732" y="1454118"/>
                <a:ext cx="340158" cy="633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b="1" dirty="0"/>
                  <a:t>3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1684126" y="1584695"/>
              <a:ext cx="4270039" cy="45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2000" b="1" dirty="0">
                  <a:solidFill>
                    <a:srgbClr val="004D71"/>
                  </a:solidFill>
                </a:rPr>
                <a:t>Show interest in others – build your virtual communities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33730" y="4771722"/>
            <a:ext cx="5522623" cy="789371"/>
            <a:chOff x="431542" y="1232754"/>
            <a:chExt cx="5522623" cy="1082958"/>
          </a:xfrm>
        </p:grpSpPr>
        <p:grpSp>
          <p:nvGrpSpPr>
            <p:cNvPr id="64" name="Group 63"/>
            <p:cNvGrpSpPr/>
            <p:nvPr/>
          </p:nvGrpSpPr>
          <p:grpSpPr>
            <a:xfrm>
              <a:off x="431542" y="1232754"/>
              <a:ext cx="1116121" cy="1082958"/>
              <a:chOff x="431542" y="1232754"/>
              <a:chExt cx="1116121" cy="1082958"/>
            </a:xfrm>
          </p:grpSpPr>
          <p:sp>
            <p:nvSpPr>
              <p:cNvPr id="66" name="Freeform 5"/>
              <p:cNvSpPr>
                <a:spLocks noEditPoints="1"/>
              </p:cNvSpPr>
              <p:nvPr/>
            </p:nvSpPr>
            <p:spPr bwMode="auto">
              <a:xfrm rot="16200000">
                <a:off x="448124" y="1216172"/>
                <a:ext cx="1082958" cy="1116121"/>
              </a:xfrm>
              <a:custGeom>
                <a:avLst/>
                <a:gdLst>
                  <a:gd name="T0" fmla="*/ 1303 w 3074"/>
                  <a:gd name="T1" fmla="*/ 17 h 4320"/>
                  <a:gd name="T2" fmla="*/ 939 w 3074"/>
                  <a:gd name="T3" fmla="*/ 121 h 4320"/>
                  <a:gd name="T4" fmla="*/ 617 w 3074"/>
                  <a:gd name="T5" fmla="*/ 305 h 4320"/>
                  <a:gd name="T6" fmla="*/ 352 w 3074"/>
                  <a:gd name="T7" fmla="*/ 559 h 4320"/>
                  <a:gd name="T8" fmla="*/ 152 w 3074"/>
                  <a:gd name="T9" fmla="*/ 870 h 4320"/>
                  <a:gd name="T10" fmla="*/ 31 w 3074"/>
                  <a:gd name="T11" fmla="*/ 1227 h 4320"/>
                  <a:gd name="T12" fmla="*/ 0 w 3074"/>
                  <a:gd name="T13" fmla="*/ 1537 h 4320"/>
                  <a:gd name="T14" fmla="*/ 25 w 3074"/>
                  <a:gd name="T15" fmla="*/ 1748 h 4320"/>
                  <a:gd name="T16" fmla="*/ 161 w 3074"/>
                  <a:gd name="T17" fmla="*/ 2169 h 4320"/>
                  <a:gd name="T18" fmla="*/ 382 w 3074"/>
                  <a:gd name="T19" fmla="*/ 2641 h 4320"/>
                  <a:gd name="T20" fmla="*/ 772 w 3074"/>
                  <a:gd name="T21" fmla="*/ 3319 h 4320"/>
                  <a:gd name="T22" fmla="*/ 1301 w 3074"/>
                  <a:gd name="T23" fmla="*/ 4124 h 4320"/>
                  <a:gd name="T24" fmla="*/ 1431 w 3074"/>
                  <a:gd name="T25" fmla="*/ 4287 h 4320"/>
                  <a:gd name="T26" fmla="*/ 1537 w 3074"/>
                  <a:gd name="T27" fmla="*/ 4320 h 4320"/>
                  <a:gd name="T28" fmla="*/ 1643 w 3074"/>
                  <a:gd name="T29" fmla="*/ 4287 h 4320"/>
                  <a:gd name="T30" fmla="*/ 1773 w 3074"/>
                  <a:gd name="T31" fmla="*/ 4124 h 4320"/>
                  <a:gd name="T32" fmla="*/ 2302 w 3074"/>
                  <a:gd name="T33" fmla="*/ 3319 h 4320"/>
                  <a:gd name="T34" fmla="*/ 2692 w 3074"/>
                  <a:gd name="T35" fmla="*/ 2641 h 4320"/>
                  <a:gd name="T36" fmla="*/ 2913 w 3074"/>
                  <a:gd name="T37" fmla="*/ 2169 h 4320"/>
                  <a:gd name="T38" fmla="*/ 3049 w 3074"/>
                  <a:gd name="T39" fmla="*/ 1748 h 4320"/>
                  <a:gd name="T40" fmla="*/ 3074 w 3074"/>
                  <a:gd name="T41" fmla="*/ 1537 h 4320"/>
                  <a:gd name="T42" fmla="*/ 3043 w 3074"/>
                  <a:gd name="T43" fmla="*/ 1227 h 4320"/>
                  <a:gd name="T44" fmla="*/ 2922 w 3074"/>
                  <a:gd name="T45" fmla="*/ 870 h 4320"/>
                  <a:gd name="T46" fmla="*/ 2722 w 3074"/>
                  <a:gd name="T47" fmla="*/ 559 h 4320"/>
                  <a:gd name="T48" fmla="*/ 2457 w 3074"/>
                  <a:gd name="T49" fmla="*/ 305 h 4320"/>
                  <a:gd name="T50" fmla="*/ 2135 w 3074"/>
                  <a:gd name="T51" fmla="*/ 121 h 4320"/>
                  <a:gd name="T52" fmla="*/ 1771 w 3074"/>
                  <a:gd name="T53" fmla="*/ 17 h 4320"/>
                  <a:gd name="T54" fmla="*/ 1537 w 3074"/>
                  <a:gd name="T55" fmla="*/ 2443 h 4320"/>
                  <a:gd name="T56" fmla="*/ 1343 w 3074"/>
                  <a:gd name="T57" fmla="*/ 2424 h 4320"/>
                  <a:gd name="T58" fmla="*/ 1120 w 3074"/>
                  <a:gd name="T59" fmla="*/ 2349 h 4320"/>
                  <a:gd name="T60" fmla="*/ 926 w 3074"/>
                  <a:gd name="T61" fmla="*/ 2224 h 4320"/>
                  <a:gd name="T62" fmla="*/ 767 w 3074"/>
                  <a:gd name="T63" fmla="*/ 2057 h 4320"/>
                  <a:gd name="T64" fmla="*/ 651 w 3074"/>
                  <a:gd name="T65" fmla="*/ 1857 h 4320"/>
                  <a:gd name="T66" fmla="*/ 588 w 3074"/>
                  <a:gd name="T67" fmla="*/ 1629 h 4320"/>
                  <a:gd name="T68" fmla="*/ 578 w 3074"/>
                  <a:gd name="T69" fmla="*/ 1433 h 4320"/>
                  <a:gd name="T70" fmla="*/ 619 w 3074"/>
                  <a:gd name="T71" fmla="*/ 1197 h 4320"/>
                  <a:gd name="T72" fmla="*/ 715 w 3074"/>
                  <a:gd name="T73" fmla="*/ 985 h 4320"/>
                  <a:gd name="T74" fmla="*/ 857 w 3074"/>
                  <a:gd name="T75" fmla="*/ 803 h 4320"/>
                  <a:gd name="T76" fmla="*/ 1039 w 3074"/>
                  <a:gd name="T77" fmla="*/ 661 h 4320"/>
                  <a:gd name="T78" fmla="*/ 1251 w 3074"/>
                  <a:gd name="T79" fmla="*/ 565 h 4320"/>
                  <a:gd name="T80" fmla="*/ 1487 w 3074"/>
                  <a:gd name="T81" fmla="*/ 524 h 4320"/>
                  <a:gd name="T82" fmla="*/ 1683 w 3074"/>
                  <a:gd name="T83" fmla="*/ 534 h 4320"/>
                  <a:gd name="T84" fmla="*/ 1912 w 3074"/>
                  <a:gd name="T85" fmla="*/ 597 h 4320"/>
                  <a:gd name="T86" fmla="*/ 2111 w 3074"/>
                  <a:gd name="T87" fmla="*/ 713 h 4320"/>
                  <a:gd name="T88" fmla="*/ 2279 w 3074"/>
                  <a:gd name="T89" fmla="*/ 872 h 4320"/>
                  <a:gd name="T90" fmla="*/ 2403 w 3074"/>
                  <a:gd name="T91" fmla="*/ 1066 h 4320"/>
                  <a:gd name="T92" fmla="*/ 2478 w 3074"/>
                  <a:gd name="T93" fmla="*/ 1289 h 4320"/>
                  <a:gd name="T94" fmla="*/ 2498 w 3074"/>
                  <a:gd name="T95" fmla="*/ 1483 h 4320"/>
                  <a:gd name="T96" fmla="*/ 2467 w 3074"/>
                  <a:gd name="T97" fmla="*/ 1723 h 4320"/>
                  <a:gd name="T98" fmla="*/ 2382 w 3074"/>
                  <a:gd name="T99" fmla="*/ 1940 h 4320"/>
                  <a:gd name="T100" fmla="*/ 2248 w 3074"/>
                  <a:gd name="T101" fmla="*/ 2128 h 4320"/>
                  <a:gd name="T102" fmla="*/ 2075 w 3074"/>
                  <a:gd name="T103" fmla="*/ 2280 h 4320"/>
                  <a:gd name="T104" fmla="*/ 1867 w 3074"/>
                  <a:gd name="T105" fmla="*/ 2386 h 4320"/>
                  <a:gd name="T106" fmla="*/ 1635 w 3074"/>
                  <a:gd name="T107" fmla="*/ 243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74" h="4320">
                    <a:moveTo>
                      <a:pt x="1537" y="0"/>
                    </a:moveTo>
                    <a:lnTo>
                      <a:pt x="1537" y="0"/>
                    </a:lnTo>
                    <a:lnTo>
                      <a:pt x="1458" y="2"/>
                    </a:lnTo>
                    <a:lnTo>
                      <a:pt x="1379" y="8"/>
                    </a:lnTo>
                    <a:lnTo>
                      <a:pt x="1303" y="17"/>
                    </a:lnTo>
                    <a:lnTo>
                      <a:pt x="1228" y="31"/>
                    </a:lnTo>
                    <a:lnTo>
                      <a:pt x="1153" y="48"/>
                    </a:lnTo>
                    <a:lnTo>
                      <a:pt x="1080" y="69"/>
                    </a:lnTo>
                    <a:lnTo>
                      <a:pt x="1009" y="94"/>
                    </a:lnTo>
                    <a:lnTo>
                      <a:pt x="939" y="121"/>
                    </a:lnTo>
                    <a:lnTo>
                      <a:pt x="870" y="152"/>
                    </a:lnTo>
                    <a:lnTo>
                      <a:pt x="805" y="186"/>
                    </a:lnTo>
                    <a:lnTo>
                      <a:pt x="740" y="223"/>
                    </a:lnTo>
                    <a:lnTo>
                      <a:pt x="678" y="263"/>
                    </a:lnTo>
                    <a:lnTo>
                      <a:pt x="617" y="305"/>
                    </a:lnTo>
                    <a:lnTo>
                      <a:pt x="559" y="352"/>
                    </a:lnTo>
                    <a:lnTo>
                      <a:pt x="503" y="400"/>
                    </a:lnTo>
                    <a:lnTo>
                      <a:pt x="450" y="449"/>
                    </a:lnTo>
                    <a:lnTo>
                      <a:pt x="400" y="503"/>
                    </a:lnTo>
                    <a:lnTo>
                      <a:pt x="352" y="559"/>
                    </a:lnTo>
                    <a:lnTo>
                      <a:pt x="305" y="617"/>
                    </a:lnTo>
                    <a:lnTo>
                      <a:pt x="263" y="678"/>
                    </a:lnTo>
                    <a:lnTo>
                      <a:pt x="223" y="740"/>
                    </a:lnTo>
                    <a:lnTo>
                      <a:pt x="186" y="805"/>
                    </a:lnTo>
                    <a:lnTo>
                      <a:pt x="152" y="870"/>
                    </a:lnTo>
                    <a:lnTo>
                      <a:pt x="121" y="939"/>
                    </a:lnTo>
                    <a:lnTo>
                      <a:pt x="94" y="1008"/>
                    </a:lnTo>
                    <a:lnTo>
                      <a:pt x="69" y="1080"/>
                    </a:lnTo>
                    <a:lnTo>
                      <a:pt x="48" y="1153"/>
                    </a:lnTo>
                    <a:lnTo>
                      <a:pt x="31" y="1227"/>
                    </a:lnTo>
                    <a:lnTo>
                      <a:pt x="17" y="1302"/>
                    </a:lnTo>
                    <a:lnTo>
                      <a:pt x="8" y="1379"/>
                    </a:lnTo>
                    <a:lnTo>
                      <a:pt x="2" y="1458"/>
                    </a:lnTo>
                    <a:lnTo>
                      <a:pt x="0" y="1537"/>
                    </a:lnTo>
                    <a:lnTo>
                      <a:pt x="0" y="1537"/>
                    </a:lnTo>
                    <a:lnTo>
                      <a:pt x="0" y="1569"/>
                    </a:lnTo>
                    <a:lnTo>
                      <a:pt x="2" y="1602"/>
                    </a:lnTo>
                    <a:lnTo>
                      <a:pt x="6" y="1637"/>
                    </a:lnTo>
                    <a:lnTo>
                      <a:pt x="12" y="1673"/>
                    </a:lnTo>
                    <a:lnTo>
                      <a:pt x="25" y="1748"/>
                    </a:lnTo>
                    <a:lnTo>
                      <a:pt x="44" y="1825"/>
                    </a:lnTo>
                    <a:lnTo>
                      <a:pt x="67" y="1907"/>
                    </a:lnTo>
                    <a:lnTo>
                      <a:pt x="94" y="1992"/>
                    </a:lnTo>
                    <a:lnTo>
                      <a:pt x="125" y="2078"/>
                    </a:lnTo>
                    <a:lnTo>
                      <a:pt x="161" y="2169"/>
                    </a:lnTo>
                    <a:lnTo>
                      <a:pt x="200" y="2259"/>
                    </a:lnTo>
                    <a:lnTo>
                      <a:pt x="242" y="2353"/>
                    </a:lnTo>
                    <a:lnTo>
                      <a:pt x="286" y="2449"/>
                    </a:lnTo>
                    <a:lnTo>
                      <a:pt x="334" y="2545"/>
                    </a:lnTo>
                    <a:lnTo>
                      <a:pt x="382" y="2641"/>
                    </a:lnTo>
                    <a:lnTo>
                      <a:pt x="434" y="2739"/>
                    </a:lnTo>
                    <a:lnTo>
                      <a:pt x="488" y="2837"/>
                    </a:lnTo>
                    <a:lnTo>
                      <a:pt x="544" y="2935"/>
                    </a:lnTo>
                    <a:lnTo>
                      <a:pt x="657" y="3129"/>
                    </a:lnTo>
                    <a:lnTo>
                      <a:pt x="772" y="3319"/>
                    </a:lnTo>
                    <a:lnTo>
                      <a:pt x="886" y="3504"/>
                    </a:lnTo>
                    <a:lnTo>
                      <a:pt x="999" y="3678"/>
                    </a:lnTo>
                    <a:lnTo>
                      <a:pt x="1107" y="3842"/>
                    </a:lnTo>
                    <a:lnTo>
                      <a:pt x="1208" y="3992"/>
                    </a:lnTo>
                    <a:lnTo>
                      <a:pt x="1301" y="4124"/>
                    </a:lnTo>
                    <a:lnTo>
                      <a:pt x="1379" y="4239"/>
                    </a:lnTo>
                    <a:lnTo>
                      <a:pt x="1379" y="4239"/>
                    </a:lnTo>
                    <a:lnTo>
                      <a:pt x="1395" y="4257"/>
                    </a:lnTo>
                    <a:lnTo>
                      <a:pt x="1412" y="4274"/>
                    </a:lnTo>
                    <a:lnTo>
                      <a:pt x="1431" y="4287"/>
                    </a:lnTo>
                    <a:lnTo>
                      <a:pt x="1451" y="4299"/>
                    </a:lnTo>
                    <a:lnTo>
                      <a:pt x="1472" y="4308"/>
                    </a:lnTo>
                    <a:lnTo>
                      <a:pt x="1493" y="4314"/>
                    </a:lnTo>
                    <a:lnTo>
                      <a:pt x="1514" y="4318"/>
                    </a:lnTo>
                    <a:lnTo>
                      <a:pt x="1537" y="4320"/>
                    </a:lnTo>
                    <a:lnTo>
                      <a:pt x="1560" y="4318"/>
                    </a:lnTo>
                    <a:lnTo>
                      <a:pt x="1581" y="4314"/>
                    </a:lnTo>
                    <a:lnTo>
                      <a:pt x="1602" y="4308"/>
                    </a:lnTo>
                    <a:lnTo>
                      <a:pt x="1623" y="4299"/>
                    </a:lnTo>
                    <a:lnTo>
                      <a:pt x="1643" y="4287"/>
                    </a:lnTo>
                    <a:lnTo>
                      <a:pt x="1662" y="4274"/>
                    </a:lnTo>
                    <a:lnTo>
                      <a:pt x="1679" y="4257"/>
                    </a:lnTo>
                    <a:lnTo>
                      <a:pt x="1695" y="4239"/>
                    </a:lnTo>
                    <a:lnTo>
                      <a:pt x="1695" y="4239"/>
                    </a:lnTo>
                    <a:lnTo>
                      <a:pt x="1773" y="4124"/>
                    </a:lnTo>
                    <a:lnTo>
                      <a:pt x="1866" y="3992"/>
                    </a:lnTo>
                    <a:lnTo>
                      <a:pt x="1967" y="3842"/>
                    </a:lnTo>
                    <a:lnTo>
                      <a:pt x="2075" y="3678"/>
                    </a:lnTo>
                    <a:lnTo>
                      <a:pt x="2188" y="3504"/>
                    </a:lnTo>
                    <a:lnTo>
                      <a:pt x="2302" y="3319"/>
                    </a:lnTo>
                    <a:lnTo>
                      <a:pt x="2417" y="3129"/>
                    </a:lnTo>
                    <a:lnTo>
                      <a:pt x="2530" y="2935"/>
                    </a:lnTo>
                    <a:lnTo>
                      <a:pt x="2586" y="2837"/>
                    </a:lnTo>
                    <a:lnTo>
                      <a:pt x="2640" y="2739"/>
                    </a:lnTo>
                    <a:lnTo>
                      <a:pt x="2692" y="2641"/>
                    </a:lnTo>
                    <a:lnTo>
                      <a:pt x="2740" y="2545"/>
                    </a:lnTo>
                    <a:lnTo>
                      <a:pt x="2788" y="2449"/>
                    </a:lnTo>
                    <a:lnTo>
                      <a:pt x="2832" y="2353"/>
                    </a:lnTo>
                    <a:lnTo>
                      <a:pt x="2874" y="2259"/>
                    </a:lnTo>
                    <a:lnTo>
                      <a:pt x="2913" y="2169"/>
                    </a:lnTo>
                    <a:lnTo>
                      <a:pt x="2949" y="2078"/>
                    </a:lnTo>
                    <a:lnTo>
                      <a:pt x="2980" y="1992"/>
                    </a:lnTo>
                    <a:lnTo>
                      <a:pt x="3007" y="1907"/>
                    </a:lnTo>
                    <a:lnTo>
                      <a:pt x="3030" y="1825"/>
                    </a:lnTo>
                    <a:lnTo>
                      <a:pt x="3049" y="1748"/>
                    </a:lnTo>
                    <a:lnTo>
                      <a:pt x="3062" y="1673"/>
                    </a:lnTo>
                    <a:lnTo>
                      <a:pt x="3068" y="1637"/>
                    </a:lnTo>
                    <a:lnTo>
                      <a:pt x="3072" y="1602"/>
                    </a:lnTo>
                    <a:lnTo>
                      <a:pt x="3074" y="1569"/>
                    </a:lnTo>
                    <a:lnTo>
                      <a:pt x="3074" y="1537"/>
                    </a:lnTo>
                    <a:lnTo>
                      <a:pt x="3074" y="1537"/>
                    </a:lnTo>
                    <a:lnTo>
                      <a:pt x="3072" y="1458"/>
                    </a:lnTo>
                    <a:lnTo>
                      <a:pt x="3066" y="1379"/>
                    </a:lnTo>
                    <a:lnTo>
                      <a:pt x="3057" y="1302"/>
                    </a:lnTo>
                    <a:lnTo>
                      <a:pt x="3043" y="1227"/>
                    </a:lnTo>
                    <a:lnTo>
                      <a:pt x="3026" y="1153"/>
                    </a:lnTo>
                    <a:lnTo>
                      <a:pt x="3005" y="1080"/>
                    </a:lnTo>
                    <a:lnTo>
                      <a:pt x="2980" y="1008"/>
                    </a:lnTo>
                    <a:lnTo>
                      <a:pt x="2953" y="939"/>
                    </a:lnTo>
                    <a:lnTo>
                      <a:pt x="2922" y="870"/>
                    </a:lnTo>
                    <a:lnTo>
                      <a:pt x="2888" y="805"/>
                    </a:lnTo>
                    <a:lnTo>
                      <a:pt x="2851" y="740"/>
                    </a:lnTo>
                    <a:lnTo>
                      <a:pt x="2811" y="678"/>
                    </a:lnTo>
                    <a:lnTo>
                      <a:pt x="2769" y="617"/>
                    </a:lnTo>
                    <a:lnTo>
                      <a:pt x="2722" y="559"/>
                    </a:lnTo>
                    <a:lnTo>
                      <a:pt x="2674" y="503"/>
                    </a:lnTo>
                    <a:lnTo>
                      <a:pt x="2624" y="449"/>
                    </a:lnTo>
                    <a:lnTo>
                      <a:pt x="2571" y="400"/>
                    </a:lnTo>
                    <a:lnTo>
                      <a:pt x="2515" y="352"/>
                    </a:lnTo>
                    <a:lnTo>
                      <a:pt x="2457" y="305"/>
                    </a:lnTo>
                    <a:lnTo>
                      <a:pt x="2396" y="263"/>
                    </a:lnTo>
                    <a:lnTo>
                      <a:pt x="2334" y="223"/>
                    </a:lnTo>
                    <a:lnTo>
                      <a:pt x="2269" y="186"/>
                    </a:lnTo>
                    <a:lnTo>
                      <a:pt x="2204" y="152"/>
                    </a:lnTo>
                    <a:lnTo>
                      <a:pt x="2135" y="121"/>
                    </a:lnTo>
                    <a:lnTo>
                      <a:pt x="2065" y="94"/>
                    </a:lnTo>
                    <a:lnTo>
                      <a:pt x="1994" y="69"/>
                    </a:lnTo>
                    <a:lnTo>
                      <a:pt x="1921" y="48"/>
                    </a:lnTo>
                    <a:lnTo>
                      <a:pt x="1846" y="31"/>
                    </a:lnTo>
                    <a:lnTo>
                      <a:pt x="1771" y="17"/>
                    </a:lnTo>
                    <a:lnTo>
                      <a:pt x="1695" y="8"/>
                    </a:lnTo>
                    <a:lnTo>
                      <a:pt x="1616" y="2"/>
                    </a:lnTo>
                    <a:lnTo>
                      <a:pt x="1537" y="0"/>
                    </a:lnTo>
                    <a:lnTo>
                      <a:pt x="1537" y="0"/>
                    </a:lnTo>
                    <a:close/>
                    <a:moveTo>
                      <a:pt x="1537" y="2443"/>
                    </a:moveTo>
                    <a:lnTo>
                      <a:pt x="1537" y="2443"/>
                    </a:lnTo>
                    <a:lnTo>
                      <a:pt x="1487" y="2441"/>
                    </a:lnTo>
                    <a:lnTo>
                      <a:pt x="1439" y="2438"/>
                    </a:lnTo>
                    <a:lnTo>
                      <a:pt x="1391" y="2432"/>
                    </a:lnTo>
                    <a:lnTo>
                      <a:pt x="1343" y="2424"/>
                    </a:lnTo>
                    <a:lnTo>
                      <a:pt x="1297" y="2413"/>
                    </a:lnTo>
                    <a:lnTo>
                      <a:pt x="1251" y="2401"/>
                    </a:lnTo>
                    <a:lnTo>
                      <a:pt x="1207" y="2386"/>
                    </a:lnTo>
                    <a:lnTo>
                      <a:pt x="1162" y="2368"/>
                    </a:lnTo>
                    <a:lnTo>
                      <a:pt x="1120" y="2349"/>
                    </a:lnTo>
                    <a:lnTo>
                      <a:pt x="1080" y="2328"/>
                    </a:lnTo>
                    <a:lnTo>
                      <a:pt x="1039" y="2305"/>
                    </a:lnTo>
                    <a:lnTo>
                      <a:pt x="999" y="2280"/>
                    </a:lnTo>
                    <a:lnTo>
                      <a:pt x="963" y="2253"/>
                    </a:lnTo>
                    <a:lnTo>
                      <a:pt x="926" y="2224"/>
                    </a:lnTo>
                    <a:lnTo>
                      <a:pt x="891" y="2194"/>
                    </a:lnTo>
                    <a:lnTo>
                      <a:pt x="857" y="2163"/>
                    </a:lnTo>
                    <a:lnTo>
                      <a:pt x="826" y="2128"/>
                    </a:lnTo>
                    <a:lnTo>
                      <a:pt x="795" y="2094"/>
                    </a:lnTo>
                    <a:lnTo>
                      <a:pt x="767" y="2057"/>
                    </a:lnTo>
                    <a:lnTo>
                      <a:pt x="740" y="2021"/>
                    </a:lnTo>
                    <a:lnTo>
                      <a:pt x="715" y="1980"/>
                    </a:lnTo>
                    <a:lnTo>
                      <a:pt x="692" y="1940"/>
                    </a:lnTo>
                    <a:lnTo>
                      <a:pt x="671" y="1900"/>
                    </a:lnTo>
                    <a:lnTo>
                      <a:pt x="651" y="1857"/>
                    </a:lnTo>
                    <a:lnTo>
                      <a:pt x="634" y="1813"/>
                    </a:lnTo>
                    <a:lnTo>
                      <a:pt x="619" y="1769"/>
                    </a:lnTo>
                    <a:lnTo>
                      <a:pt x="607" y="1723"/>
                    </a:lnTo>
                    <a:lnTo>
                      <a:pt x="596" y="1677"/>
                    </a:lnTo>
                    <a:lnTo>
                      <a:pt x="588" y="1629"/>
                    </a:lnTo>
                    <a:lnTo>
                      <a:pt x="582" y="1581"/>
                    </a:lnTo>
                    <a:lnTo>
                      <a:pt x="578" y="1533"/>
                    </a:lnTo>
                    <a:lnTo>
                      <a:pt x="576" y="1483"/>
                    </a:lnTo>
                    <a:lnTo>
                      <a:pt x="576" y="1483"/>
                    </a:lnTo>
                    <a:lnTo>
                      <a:pt x="578" y="1433"/>
                    </a:lnTo>
                    <a:lnTo>
                      <a:pt x="582" y="1385"/>
                    </a:lnTo>
                    <a:lnTo>
                      <a:pt x="588" y="1337"/>
                    </a:lnTo>
                    <a:lnTo>
                      <a:pt x="596" y="1289"/>
                    </a:lnTo>
                    <a:lnTo>
                      <a:pt x="607" y="1243"/>
                    </a:lnTo>
                    <a:lnTo>
                      <a:pt x="619" y="1197"/>
                    </a:lnTo>
                    <a:lnTo>
                      <a:pt x="634" y="1153"/>
                    </a:lnTo>
                    <a:lnTo>
                      <a:pt x="651" y="1108"/>
                    </a:lnTo>
                    <a:lnTo>
                      <a:pt x="671" y="1066"/>
                    </a:lnTo>
                    <a:lnTo>
                      <a:pt x="692" y="1026"/>
                    </a:lnTo>
                    <a:lnTo>
                      <a:pt x="715" y="985"/>
                    </a:lnTo>
                    <a:lnTo>
                      <a:pt x="740" y="945"/>
                    </a:lnTo>
                    <a:lnTo>
                      <a:pt x="767" y="909"/>
                    </a:lnTo>
                    <a:lnTo>
                      <a:pt x="795" y="872"/>
                    </a:lnTo>
                    <a:lnTo>
                      <a:pt x="826" y="837"/>
                    </a:lnTo>
                    <a:lnTo>
                      <a:pt x="857" y="803"/>
                    </a:lnTo>
                    <a:lnTo>
                      <a:pt x="891" y="772"/>
                    </a:lnTo>
                    <a:lnTo>
                      <a:pt x="926" y="741"/>
                    </a:lnTo>
                    <a:lnTo>
                      <a:pt x="963" y="713"/>
                    </a:lnTo>
                    <a:lnTo>
                      <a:pt x="999" y="686"/>
                    </a:lnTo>
                    <a:lnTo>
                      <a:pt x="1039" y="661"/>
                    </a:lnTo>
                    <a:lnTo>
                      <a:pt x="1080" y="638"/>
                    </a:lnTo>
                    <a:lnTo>
                      <a:pt x="1120" y="617"/>
                    </a:lnTo>
                    <a:lnTo>
                      <a:pt x="1162" y="597"/>
                    </a:lnTo>
                    <a:lnTo>
                      <a:pt x="1207" y="580"/>
                    </a:lnTo>
                    <a:lnTo>
                      <a:pt x="1251" y="565"/>
                    </a:lnTo>
                    <a:lnTo>
                      <a:pt x="1297" y="553"/>
                    </a:lnTo>
                    <a:lnTo>
                      <a:pt x="1343" y="542"/>
                    </a:lnTo>
                    <a:lnTo>
                      <a:pt x="1391" y="534"/>
                    </a:lnTo>
                    <a:lnTo>
                      <a:pt x="1439" y="528"/>
                    </a:lnTo>
                    <a:lnTo>
                      <a:pt x="1487" y="524"/>
                    </a:lnTo>
                    <a:lnTo>
                      <a:pt x="1537" y="522"/>
                    </a:lnTo>
                    <a:lnTo>
                      <a:pt x="1537" y="522"/>
                    </a:lnTo>
                    <a:lnTo>
                      <a:pt x="1587" y="524"/>
                    </a:lnTo>
                    <a:lnTo>
                      <a:pt x="1635" y="528"/>
                    </a:lnTo>
                    <a:lnTo>
                      <a:pt x="1683" y="534"/>
                    </a:lnTo>
                    <a:lnTo>
                      <a:pt x="1731" y="542"/>
                    </a:lnTo>
                    <a:lnTo>
                      <a:pt x="1777" y="553"/>
                    </a:lnTo>
                    <a:lnTo>
                      <a:pt x="1823" y="565"/>
                    </a:lnTo>
                    <a:lnTo>
                      <a:pt x="1867" y="580"/>
                    </a:lnTo>
                    <a:lnTo>
                      <a:pt x="1912" y="597"/>
                    </a:lnTo>
                    <a:lnTo>
                      <a:pt x="1954" y="617"/>
                    </a:lnTo>
                    <a:lnTo>
                      <a:pt x="1994" y="638"/>
                    </a:lnTo>
                    <a:lnTo>
                      <a:pt x="2035" y="661"/>
                    </a:lnTo>
                    <a:lnTo>
                      <a:pt x="2075" y="686"/>
                    </a:lnTo>
                    <a:lnTo>
                      <a:pt x="2111" y="713"/>
                    </a:lnTo>
                    <a:lnTo>
                      <a:pt x="2148" y="741"/>
                    </a:lnTo>
                    <a:lnTo>
                      <a:pt x="2183" y="772"/>
                    </a:lnTo>
                    <a:lnTo>
                      <a:pt x="2217" y="803"/>
                    </a:lnTo>
                    <a:lnTo>
                      <a:pt x="2248" y="837"/>
                    </a:lnTo>
                    <a:lnTo>
                      <a:pt x="2279" y="872"/>
                    </a:lnTo>
                    <a:lnTo>
                      <a:pt x="2307" y="909"/>
                    </a:lnTo>
                    <a:lnTo>
                      <a:pt x="2334" y="945"/>
                    </a:lnTo>
                    <a:lnTo>
                      <a:pt x="2359" y="985"/>
                    </a:lnTo>
                    <a:lnTo>
                      <a:pt x="2382" y="1026"/>
                    </a:lnTo>
                    <a:lnTo>
                      <a:pt x="2403" y="1066"/>
                    </a:lnTo>
                    <a:lnTo>
                      <a:pt x="2423" y="1108"/>
                    </a:lnTo>
                    <a:lnTo>
                      <a:pt x="2440" y="1153"/>
                    </a:lnTo>
                    <a:lnTo>
                      <a:pt x="2455" y="1197"/>
                    </a:lnTo>
                    <a:lnTo>
                      <a:pt x="2467" y="1243"/>
                    </a:lnTo>
                    <a:lnTo>
                      <a:pt x="2478" y="1289"/>
                    </a:lnTo>
                    <a:lnTo>
                      <a:pt x="2486" y="1337"/>
                    </a:lnTo>
                    <a:lnTo>
                      <a:pt x="2492" y="1385"/>
                    </a:lnTo>
                    <a:lnTo>
                      <a:pt x="2496" y="1433"/>
                    </a:lnTo>
                    <a:lnTo>
                      <a:pt x="2498" y="1483"/>
                    </a:lnTo>
                    <a:lnTo>
                      <a:pt x="2498" y="1483"/>
                    </a:lnTo>
                    <a:lnTo>
                      <a:pt x="2496" y="1533"/>
                    </a:lnTo>
                    <a:lnTo>
                      <a:pt x="2492" y="1581"/>
                    </a:lnTo>
                    <a:lnTo>
                      <a:pt x="2486" y="1629"/>
                    </a:lnTo>
                    <a:lnTo>
                      <a:pt x="2478" y="1677"/>
                    </a:lnTo>
                    <a:lnTo>
                      <a:pt x="2467" y="1723"/>
                    </a:lnTo>
                    <a:lnTo>
                      <a:pt x="2455" y="1769"/>
                    </a:lnTo>
                    <a:lnTo>
                      <a:pt x="2440" y="1813"/>
                    </a:lnTo>
                    <a:lnTo>
                      <a:pt x="2423" y="1857"/>
                    </a:lnTo>
                    <a:lnTo>
                      <a:pt x="2403" y="1900"/>
                    </a:lnTo>
                    <a:lnTo>
                      <a:pt x="2382" y="1940"/>
                    </a:lnTo>
                    <a:lnTo>
                      <a:pt x="2359" y="1980"/>
                    </a:lnTo>
                    <a:lnTo>
                      <a:pt x="2334" y="2021"/>
                    </a:lnTo>
                    <a:lnTo>
                      <a:pt x="2307" y="2057"/>
                    </a:lnTo>
                    <a:lnTo>
                      <a:pt x="2279" y="2094"/>
                    </a:lnTo>
                    <a:lnTo>
                      <a:pt x="2248" y="2128"/>
                    </a:lnTo>
                    <a:lnTo>
                      <a:pt x="2217" y="2163"/>
                    </a:lnTo>
                    <a:lnTo>
                      <a:pt x="2183" y="2194"/>
                    </a:lnTo>
                    <a:lnTo>
                      <a:pt x="2148" y="2224"/>
                    </a:lnTo>
                    <a:lnTo>
                      <a:pt x="2111" y="2253"/>
                    </a:lnTo>
                    <a:lnTo>
                      <a:pt x="2075" y="2280"/>
                    </a:lnTo>
                    <a:lnTo>
                      <a:pt x="2035" y="2305"/>
                    </a:lnTo>
                    <a:lnTo>
                      <a:pt x="1994" y="2328"/>
                    </a:lnTo>
                    <a:lnTo>
                      <a:pt x="1954" y="2349"/>
                    </a:lnTo>
                    <a:lnTo>
                      <a:pt x="1912" y="2368"/>
                    </a:lnTo>
                    <a:lnTo>
                      <a:pt x="1867" y="2386"/>
                    </a:lnTo>
                    <a:lnTo>
                      <a:pt x="1823" y="2401"/>
                    </a:lnTo>
                    <a:lnTo>
                      <a:pt x="1777" y="2413"/>
                    </a:lnTo>
                    <a:lnTo>
                      <a:pt x="1731" y="2424"/>
                    </a:lnTo>
                    <a:lnTo>
                      <a:pt x="1683" y="2432"/>
                    </a:lnTo>
                    <a:lnTo>
                      <a:pt x="1635" y="2438"/>
                    </a:lnTo>
                    <a:lnTo>
                      <a:pt x="1587" y="2441"/>
                    </a:lnTo>
                    <a:lnTo>
                      <a:pt x="1537" y="2443"/>
                    </a:lnTo>
                    <a:lnTo>
                      <a:pt x="1537" y="2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36732" y="1454118"/>
                <a:ext cx="340158" cy="633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b="1" dirty="0"/>
                  <a:t>4</a:t>
                </a: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1684126" y="1584695"/>
              <a:ext cx="4270039" cy="45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2000" b="1" dirty="0">
                  <a:solidFill>
                    <a:srgbClr val="004D71"/>
                  </a:solidFill>
                </a:rPr>
                <a:t>Words matter (as do spelling and grammar)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30822" y="5722446"/>
            <a:ext cx="5522623" cy="789371"/>
            <a:chOff x="431542" y="1232754"/>
            <a:chExt cx="5522623" cy="1082958"/>
          </a:xfrm>
        </p:grpSpPr>
        <p:grpSp>
          <p:nvGrpSpPr>
            <p:cNvPr id="69" name="Group 68"/>
            <p:cNvGrpSpPr/>
            <p:nvPr/>
          </p:nvGrpSpPr>
          <p:grpSpPr>
            <a:xfrm>
              <a:off x="431542" y="1232754"/>
              <a:ext cx="1116121" cy="1082958"/>
              <a:chOff x="431542" y="1232754"/>
              <a:chExt cx="1116121" cy="1082958"/>
            </a:xfrm>
          </p:grpSpPr>
          <p:sp>
            <p:nvSpPr>
              <p:cNvPr id="71" name="Freeform 5"/>
              <p:cNvSpPr>
                <a:spLocks noEditPoints="1"/>
              </p:cNvSpPr>
              <p:nvPr/>
            </p:nvSpPr>
            <p:spPr bwMode="auto">
              <a:xfrm rot="16200000">
                <a:off x="448124" y="1216172"/>
                <a:ext cx="1082958" cy="1116121"/>
              </a:xfrm>
              <a:custGeom>
                <a:avLst/>
                <a:gdLst>
                  <a:gd name="T0" fmla="*/ 1303 w 3074"/>
                  <a:gd name="T1" fmla="*/ 17 h 4320"/>
                  <a:gd name="T2" fmla="*/ 939 w 3074"/>
                  <a:gd name="T3" fmla="*/ 121 h 4320"/>
                  <a:gd name="T4" fmla="*/ 617 w 3074"/>
                  <a:gd name="T5" fmla="*/ 305 h 4320"/>
                  <a:gd name="T6" fmla="*/ 352 w 3074"/>
                  <a:gd name="T7" fmla="*/ 559 h 4320"/>
                  <a:gd name="T8" fmla="*/ 152 w 3074"/>
                  <a:gd name="T9" fmla="*/ 870 h 4320"/>
                  <a:gd name="T10" fmla="*/ 31 w 3074"/>
                  <a:gd name="T11" fmla="*/ 1227 h 4320"/>
                  <a:gd name="T12" fmla="*/ 0 w 3074"/>
                  <a:gd name="T13" fmla="*/ 1537 h 4320"/>
                  <a:gd name="T14" fmla="*/ 25 w 3074"/>
                  <a:gd name="T15" fmla="*/ 1748 h 4320"/>
                  <a:gd name="T16" fmla="*/ 161 w 3074"/>
                  <a:gd name="T17" fmla="*/ 2169 h 4320"/>
                  <a:gd name="T18" fmla="*/ 382 w 3074"/>
                  <a:gd name="T19" fmla="*/ 2641 h 4320"/>
                  <a:gd name="T20" fmla="*/ 772 w 3074"/>
                  <a:gd name="T21" fmla="*/ 3319 h 4320"/>
                  <a:gd name="T22" fmla="*/ 1301 w 3074"/>
                  <a:gd name="T23" fmla="*/ 4124 h 4320"/>
                  <a:gd name="T24" fmla="*/ 1431 w 3074"/>
                  <a:gd name="T25" fmla="*/ 4287 h 4320"/>
                  <a:gd name="T26" fmla="*/ 1537 w 3074"/>
                  <a:gd name="T27" fmla="*/ 4320 h 4320"/>
                  <a:gd name="T28" fmla="*/ 1643 w 3074"/>
                  <a:gd name="T29" fmla="*/ 4287 h 4320"/>
                  <a:gd name="T30" fmla="*/ 1773 w 3074"/>
                  <a:gd name="T31" fmla="*/ 4124 h 4320"/>
                  <a:gd name="T32" fmla="*/ 2302 w 3074"/>
                  <a:gd name="T33" fmla="*/ 3319 h 4320"/>
                  <a:gd name="T34" fmla="*/ 2692 w 3074"/>
                  <a:gd name="T35" fmla="*/ 2641 h 4320"/>
                  <a:gd name="T36" fmla="*/ 2913 w 3074"/>
                  <a:gd name="T37" fmla="*/ 2169 h 4320"/>
                  <a:gd name="T38" fmla="*/ 3049 w 3074"/>
                  <a:gd name="T39" fmla="*/ 1748 h 4320"/>
                  <a:gd name="T40" fmla="*/ 3074 w 3074"/>
                  <a:gd name="T41" fmla="*/ 1537 h 4320"/>
                  <a:gd name="T42" fmla="*/ 3043 w 3074"/>
                  <a:gd name="T43" fmla="*/ 1227 h 4320"/>
                  <a:gd name="T44" fmla="*/ 2922 w 3074"/>
                  <a:gd name="T45" fmla="*/ 870 h 4320"/>
                  <a:gd name="T46" fmla="*/ 2722 w 3074"/>
                  <a:gd name="T47" fmla="*/ 559 h 4320"/>
                  <a:gd name="T48" fmla="*/ 2457 w 3074"/>
                  <a:gd name="T49" fmla="*/ 305 h 4320"/>
                  <a:gd name="T50" fmla="*/ 2135 w 3074"/>
                  <a:gd name="T51" fmla="*/ 121 h 4320"/>
                  <a:gd name="T52" fmla="*/ 1771 w 3074"/>
                  <a:gd name="T53" fmla="*/ 17 h 4320"/>
                  <a:gd name="T54" fmla="*/ 1537 w 3074"/>
                  <a:gd name="T55" fmla="*/ 2443 h 4320"/>
                  <a:gd name="T56" fmla="*/ 1343 w 3074"/>
                  <a:gd name="T57" fmla="*/ 2424 h 4320"/>
                  <a:gd name="T58" fmla="*/ 1120 w 3074"/>
                  <a:gd name="T59" fmla="*/ 2349 h 4320"/>
                  <a:gd name="T60" fmla="*/ 926 w 3074"/>
                  <a:gd name="T61" fmla="*/ 2224 h 4320"/>
                  <a:gd name="T62" fmla="*/ 767 w 3074"/>
                  <a:gd name="T63" fmla="*/ 2057 h 4320"/>
                  <a:gd name="T64" fmla="*/ 651 w 3074"/>
                  <a:gd name="T65" fmla="*/ 1857 h 4320"/>
                  <a:gd name="T66" fmla="*/ 588 w 3074"/>
                  <a:gd name="T67" fmla="*/ 1629 h 4320"/>
                  <a:gd name="T68" fmla="*/ 578 w 3074"/>
                  <a:gd name="T69" fmla="*/ 1433 h 4320"/>
                  <a:gd name="T70" fmla="*/ 619 w 3074"/>
                  <a:gd name="T71" fmla="*/ 1197 h 4320"/>
                  <a:gd name="T72" fmla="*/ 715 w 3074"/>
                  <a:gd name="T73" fmla="*/ 985 h 4320"/>
                  <a:gd name="T74" fmla="*/ 857 w 3074"/>
                  <a:gd name="T75" fmla="*/ 803 h 4320"/>
                  <a:gd name="T76" fmla="*/ 1039 w 3074"/>
                  <a:gd name="T77" fmla="*/ 661 h 4320"/>
                  <a:gd name="T78" fmla="*/ 1251 w 3074"/>
                  <a:gd name="T79" fmla="*/ 565 h 4320"/>
                  <a:gd name="T80" fmla="*/ 1487 w 3074"/>
                  <a:gd name="T81" fmla="*/ 524 h 4320"/>
                  <a:gd name="T82" fmla="*/ 1683 w 3074"/>
                  <a:gd name="T83" fmla="*/ 534 h 4320"/>
                  <a:gd name="T84" fmla="*/ 1912 w 3074"/>
                  <a:gd name="T85" fmla="*/ 597 h 4320"/>
                  <a:gd name="T86" fmla="*/ 2111 w 3074"/>
                  <a:gd name="T87" fmla="*/ 713 h 4320"/>
                  <a:gd name="T88" fmla="*/ 2279 w 3074"/>
                  <a:gd name="T89" fmla="*/ 872 h 4320"/>
                  <a:gd name="T90" fmla="*/ 2403 w 3074"/>
                  <a:gd name="T91" fmla="*/ 1066 h 4320"/>
                  <a:gd name="T92" fmla="*/ 2478 w 3074"/>
                  <a:gd name="T93" fmla="*/ 1289 h 4320"/>
                  <a:gd name="T94" fmla="*/ 2498 w 3074"/>
                  <a:gd name="T95" fmla="*/ 1483 h 4320"/>
                  <a:gd name="T96" fmla="*/ 2467 w 3074"/>
                  <a:gd name="T97" fmla="*/ 1723 h 4320"/>
                  <a:gd name="T98" fmla="*/ 2382 w 3074"/>
                  <a:gd name="T99" fmla="*/ 1940 h 4320"/>
                  <a:gd name="T100" fmla="*/ 2248 w 3074"/>
                  <a:gd name="T101" fmla="*/ 2128 h 4320"/>
                  <a:gd name="T102" fmla="*/ 2075 w 3074"/>
                  <a:gd name="T103" fmla="*/ 2280 h 4320"/>
                  <a:gd name="T104" fmla="*/ 1867 w 3074"/>
                  <a:gd name="T105" fmla="*/ 2386 h 4320"/>
                  <a:gd name="T106" fmla="*/ 1635 w 3074"/>
                  <a:gd name="T107" fmla="*/ 243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74" h="4320">
                    <a:moveTo>
                      <a:pt x="1537" y="0"/>
                    </a:moveTo>
                    <a:lnTo>
                      <a:pt x="1537" y="0"/>
                    </a:lnTo>
                    <a:lnTo>
                      <a:pt x="1458" y="2"/>
                    </a:lnTo>
                    <a:lnTo>
                      <a:pt x="1379" y="8"/>
                    </a:lnTo>
                    <a:lnTo>
                      <a:pt x="1303" y="17"/>
                    </a:lnTo>
                    <a:lnTo>
                      <a:pt x="1228" y="31"/>
                    </a:lnTo>
                    <a:lnTo>
                      <a:pt x="1153" y="48"/>
                    </a:lnTo>
                    <a:lnTo>
                      <a:pt x="1080" y="69"/>
                    </a:lnTo>
                    <a:lnTo>
                      <a:pt x="1009" y="94"/>
                    </a:lnTo>
                    <a:lnTo>
                      <a:pt x="939" y="121"/>
                    </a:lnTo>
                    <a:lnTo>
                      <a:pt x="870" y="152"/>
                    </a:lnTo>
                    <a:lnTo>
                      <a:pt x="805" y="186"/>
                    </a:lnTo>
                    <a:lnTo>
                      <a:pt x="740" y="223"/>
                    </a:lnTo>
                    <a:lnTo>
                      <a:pt x="678" y="263"/>
                    </a:lnTo>
                    <a:lnTo>
                      <a:pt x="617" y="305"/>
                    </a:lnTo>
                    <a:lnTo>
                      <a:pt x="559" y="352"/>
                    </a:lnTo>
                    <a:lnTo>
                      <a:pt x="503" y="400"/>
                    </a:lnTo>
                    <a:lnTo>
                      <a:pt x="450" y="449"/>
                    </a:lnTo>
                    <a:lnTo>
                      <a:pt x="400" y="503"/>
                    </a:lnTo>
                    <a:lnTo>
                      <a:pt x="352" y="559"/>
                    </a:lnTo>
                    <a:lnTo>
                      <a:pt x="305" y="617"/>
                    </a:lnTo>
                    <a:lnTo>
                      <a:pt x="263" y="678"/>
                    </a:lnTo>
                    <a:lnTo>
                      <a:pt x="223" y="740"/>
                    </a:lnTo>
                    <a:lnTo>
                      <a:pt x="186" y="805"/>
                    </a:lnTo>
                    <a:lnTo>
                      <a:pt x="152" y="870"/>
                    </a:lnTo>
                    <a:lnTo>
                      <a:pt x="121" y="939"/>
                    </a:lnTo>
                    <a:lnTo>
                      <a:pt x="94" y="1008"/>
                    </a:lnTo>
                    <a:lnTo>
                      <a:pt x="69" y="1080"/>
                    </a:lnTo>
                    <a:lnTo>
                      <a:pt x="48" y="1153"/>
                    </a:lnTo>
                    <a:lnTo>
                      <a:pt x="31" y="1227"/>
                    </a:lnTo>
                    <a:lnTo>
                      <a:pt x="17" y="1302"/>
                    </a:lnTo>
                    <a:lnTo>
                      <a:pt x="8" y="1379"/>
                    </a:lnTo>
                    <a:lnTo>
                      <a:pt x="2" y="1458"/>
                    </a:lnTo>
                    <a:lnTo>
                      <a:pt x="0" y="1537"/>
                    </a:lnTo>
                    <a:lnTo>
                      <a:pt x="0" y="1537"/>
                    </a:lnTo>
                    <a:lnTo>
                      <a:pt x="0" y="1569"/>
                    </a:lnTo>
                    <a:lnTo>
                      <a:pt x="2" y="1602"/>
                    </a:lnTo>
                    <a:lnTo>
                      <a:pt x="6" y="1637"/>
                    </a:lnTo>
                    <a:lnTo>
                      <a:pt x="12" y="1673"/>
                    </a:lnTo>
                    <a:lnTo>
                      <a:pt x="25" y="1748"/>
                    </a:lnTo>
                    <a:lnTo>
                      <a:pt x="44" y="1825"/>
                    </a:lnTo>
                    <a:lnTo>
                      <a:pt x="67" y="1907"/>
                    </a:lnTo>
                    <a:lnTo>
                      <a:pt x="94" y="1992"/>
                    </a:lnTo>
                    <a:lnTo>
                      <a:pt x="125" y="2078"/>
                    </a:lnTo>
                    <a:lnTo>
                      <a:pt x="161" y="2169"/>
                    </a:lnTo>
                    <a:lnTo>
                      <a:pt x="200" y="2259"/>
                    </a:lnTo>
                    <a:lnTo>
                      <a:pt x="242" y="2353"/>
                    </a:lnTo>
                    <a:lnTo>
                      <a:pt x="286" y="2449"/>
                    </a:lnTo>
                    <a:lnTo>
                      <a:pt x="334" y="2545"/>
                    </a:lnTo>
                    <a:lnTo>
                      <a:pt x="382" y="2641"/>
                    </a:lnTo>
                    <a:lnTo>
                      <a:pt x="434" y="2739"/>
                    </a:lnTo>
                    <a:lnTo>
                      <a:pt x="488" y="2837"/>
                    </a:lnTo>
                    <a:lnTo>
                      <a:pt x="544" y="2935"/>
                    </a:lnTo>
                    <a:lnTo>
                      <a:pt x="657" y="3129"/>
                    </a:lnTo>
                    <a:lnTo>
                      <a:pt x="772" y="3319"/>
                    </a:lnTo>
                    <a:lnTo>
                      <a:pt x="886" y="3504"/>
                    </a:lnTo>
                    <a:lnTo>
                      <a:pt x="999" y="3678"/>
                    </a:lnTo>
                    <a:lnTo>
                      <a:pt x="1107" y="3842"/>
                    </a:lnTo>
                    <a:lnTo>
                      <a:pt x="1208" y="3992"/>
                    </a:lnTo>
                    <a:lnTo>
                      <a:pt x="1301" y="4124"/>
                    </a:lnTo>
                    <a:lnTo>
                      <a:pt x="1379" y="4239"/>
                    </a:lnTo>
                    <a:lnTo>
                      <a:pt x="1379" y="4239"/>
                    </a:lnTo>
                    <a:lnTo>
                      <a:pt x="1395" y="4257"/>
                    </a:lnTo>
                    <a:lnTo>
                      <a:pt x="1412" y="4274"/>
                    </a:lnTo>
                    <a:lnTo>
                      <a:pt x="1431" y="4287"/>
                    </a:lnTo>
                    <a:lnTo>
                      <a:pt x="1451" y="4299"/>
                    </a:lnTo>
                    <a:lnTo>
                      <a:pt x="1472" y="4308"/>
                    </a:lnTo>
                    <a:lnTo>
                      <a:pt x="1493" y="4314"/>
                    </a:lnTo>
                    <a:lnTo>
                      <a:pt x="1514" y="4318"/>
                    </a:lnTo>
                    <a:lnTo>
                      <a:pt x="1537" y="4320"/>
                    </a:lnTo>
                    <a:lnTo>
                      <a:pt x="1560" y="4318"/>
                    </a:lnTo>
                    <a:lnTo>
                      <a:pt x="1581" y="4314"/>
                    </a:lnTo>
                    <a:lnTo>
                      <a:pt x="1602" y="4308"/>
                    </a:lnTo>
                    <a:lnTo>
                      <a:pt x="1623" y="4299"/>
                    </a:lnTo>
                    <a:lnTo>
                      <a:pt x="1643" y="4287"/>
                    </a:lnTo>
                    <a:lnTo>
                      <a:pt x="1662" y="4274"/>
                    </a:lnTo>
                    <a:lnTo>
                      <a:pt x="1679" y="4257"/>
                    </a:lnTo>
                    <a:lnTo>
                      <a:pt x="1695" y="4239"/>
                    </a:lnTo>
                    <a:lnTo>
                      <a:pt x="1695" y="4239"/>
                    </a:lnTo>
                    <a:lnTo>
                      <a:pt x="1773" y="4124"/>
                    </a:lnTo>
                    <a:lnTo>
                      <a:pt x="1866" y="3992"/>
                    </a:lnTo>
                    <a:lnTo>
                      <a:pt x="1967" y="3842"/>
                    </a:lnTo>
                    <a:lnTo>
                      <a:pt x="2075" y="3678"/>
                    </a:lnTo>
                    <a:lnTo>
                      <a:pt x="2188" y="3504"/>
                    </a:lnTo>
                    <a:lnTo>
                      <a:pt x="2302" y="3319"/>
                    </a:lnTo>
                    <a:lnTo>
                      <a:pt x="2417" y="3129"/>
                    </a:lnTo>
                    <a:lnTo>
                      <a:pt x="2530" y="2935"/>
                    </a:lnTo>
                    <a:lnTo>
                      <a:pt x="2586" y="2837"/>
                    </a:lnTo>
                    <a:lnTo>
                      <a:pt x="2640" y="2739"/>
                    </a:lnTo>
                    <a:lnTo>
                      <a:pt x="2692" y="2641"/>
                    </a:lnTo>
                    <a:lnTo>
                      <a:pt x="2740" y="2545"/>
                    </a:lnTo>
                    <a:lnTo>
                      <a:pt x="2788" y="2449"/>
                    </a:lnTo>
                    <a:lnTo>
                      <a:pt x="2832" y="2353"/>
                    </a:lnTo>
                    <a:lnTo>
                      <a:pt x="2874" y="2259"/>
                    </a:lnTo>
                    <a:lnTo>
                      <a:pt x="2913" y="2169"/>
                    </a:lnTo>
                    <a:lnTo>
                      <a:pt x="2949" y="2078"/>
                    </a:lnTo>
                    <a:lnTo>
                      <a:pt x="2980" y="1992"/>
                    </a:lnTo>
                    <a:lnTo>
                      <a:pt x="3007" y="1907"/>
                    </a:lnTo>
                    <a:lnTo>
                      <a:pt x="3030" y="1825"/>
                    </a:lnTo>
                    <a:lnTo>
                      <a:pt x="3049" y="1748"/>
                    </a:lnTo>
                    <a:lnTo>
                      <a:pt x="3062" y="1673"/>
                    </a:lnTo>
                    <a:lnTo>
                      <a:pt x="3068" y="1637"/>
                    </a:lnTo>
                    <a:lnTo>
                      <a:pt x="3072" y="1602"/>
                    </a:lnTo>
                    <a:lnTo>
                      <a:pt x="3074" y="1569"/>
                    </a:lnTo>
                    <a:lnTo>
                      <a:pt x="3074" y="1537"/>
                    </a:lnTo>
                    <a:lnTo>
                      <a:pt x="3074" y="1537"/>
                    </a:lnTo>
                    <a:lnTo>
                      <a:pt x="3072" y="1458"/>
                    </a:lnTo>
                    <a:lnTo>
                      <a:pt x="3066" y="1379"/>
                    </a:lnTo>
                    <a:lnTo>
                      <a:pt x="3057" y="1302"/>
                    </a:lnTo>
                    <a:lnTo>
                      <a:pt x="3043" y="1227"/>
                    </a:lnTo>
                    <a:lnTo>
                      <a:pt x="3026" y="1153"/>
                    </a:lnTo>
                    <a:lnTo>
                      <a:pt x="3005" y="1080"/>
                    </a:lnTo>
                    <a:lnTo>
                      <a:pt x="2980" y="1008"/>
                    </a:lnTo>
                    <a:lnTo>
                      <a:pt x="2953" y="939"/>
                    </a:lnTo>
                    <a:lnTo>
                      <a:pt x="2922" y="870"/>
                    </a:lnTo>
                    <a:lnTo>
                      <a:pt x="2888" y="805"/>
                    </a:lnTo>
                    <a:lnTo>
                      <a:pt x="2851" y="740"/>
                    </a:lnTo>
                    <a:lnTo>
                      <a:pt x="2811" y="678"/>
                    </a:lnTo>
                    <a:lnTo>
                      <a:pt x="2769" y="617"/>
                    </a:lnTo>
                    <a:lnTo>
                      <a:pt x="2722" y="559"/>
                    </a:lnTo>
                    <a:lnTo>
                      <a:pt x="2674" y="503"/>
                    </a:lnTo>
                    <a:lnTo>
                      <a:pt x="2624" y="449"/>
                    </a:lnTo>
                    <a:lnTo>
                      <a:pt x="2571" y="400"/>
                    </a:lnTo>
                    <a:lnTo>
                      <a:pt x="2515" y="352"/>
                    </a:lnTo>
                    <a:lnTo>
                      <a:pt x="2457" y="305"/>
                    </a:lnTo>
                    <a:lnTo>
                      <a:pt x="2396" y="263"/>
                    </a:lnTo>
                    <a:lnTo>
                      <a:pt x="2334" y="223"/>
                    </a:lnTo>
                    <a:lnTo>
                      <a:pt x="2269" y="186"/>
                    </a:lnTo>
                    <a:lnTo>
                      <a:pt x="2204" y="152"/>
                    </a:lnTo>
                    <a:lnTo>
                      <a:pt x="2135" y="121"/>
                    </a:lnTo>
                    <a:lnTo>
                      <a:pt x="2065" y="94"/>
                    </a:lnTo>
                    <a:lnTo>
                      <a:pt x="1994" y="69"/>
                    </a:lnTo>
                    <a:lnTo>
                      <a:pt x="1921" y="48"/>
                    </a:lnTo>
                    <a:lnTo>
                      <a:pt x="1846" y="31"/>
                    </a:lnTo>
                    <a:lnTo>
                      <a:pt x="1771" y="17"/>
                    </a:lnTo>
                    <a:lnTo>
                      <a:pt x="1695" y="8"/>
                    </a:lnTo>
                    <a:lnTo>
                      <a:pt x="1616" y="2"/>
                    </a:lnTo>
                    <a:lnTo>
                      <a:pt x="1537" y="0"/>
                    </a:lnTo>
                    <a:lnTo>
                      <a:pt x="1537" y="0"/>
                    </a:lnTo>
                    <a:close/>
                    <a:moveTo>
                      <a:pt x="1537" y="2443"/>
                    </a:moveTo>
                    <a:lnTo>
                      <a:pt x="1537" y="2443"/>
                    </a:lnTo>
                    <a:lnTo>
                      <a:pt x="1487" y="2441"/>
                    </a:lnTo>
                    <a:lnTo>
                      <a:pt x="1439" y="2438"/>
                    </a:lnTo>
                    <a:lnTo>
                      <a:pt x="1391" y="2432"/>
                    </a:lnTo>
                    <a:lnTo>
                      <a:pt x="1343" y="2424"/>
                    </a:lnTo>
                    <a:lnTo>
                      <a:pt x="1297" y="2413"/>
                    </a:lnTo>
                    <a:lnTo>
                      <a:pt x="1251" y="2401"/>
                    </a:lnTo>
                    <a:lnTo>
                      <a:pt x="1207" y="2386"/>
                    </a:lnTo>
                    <a:lnTo>
                      <a:pt x="1162" y="2368"/>
                    </a:lnTo>
                    <a:lnTo>
                      <a:pt x="1120" y="2349"/>
                    </a:lnTo>
                    <a:lnTo>
                      <a:pt x="1080" y="2328"/>
                    </a:lnTo>
                    <a:lnTo>
                      <a:pt x="1039" y="2305"/>
                    </a:lnTo>
                    <a:lnTo>
                      <a:pt x="999" y="2280"/>
                    </a:lnTo>
                    <a:lnTo>
                      <a:pt x="963" y="2253"/>
                    </a:lnTo>
                    <a:lnTo>
                      <a:pt x="926" y="2224"/>
                    </a:lnTo>
                    <a:lnTo>
                      <a:pt x="891" y="2194"/>
                    </a:lnTo>
                    <a:lnTo>
                      <a:pt x="857" y="2163"/>
                    </a:lnTo>
                    <a:lnTo>
                      <a:pt x="826" y="2128"/>
                    </a:lnTo>
                    <a:lnTo>
                      <a:pt x="795" y="2094"/>
                    </a:lnTo>
                    <a:lnTo>
                      <a:pt x="767" y="2057"/>
                    </a:lnTo>
                    <a:lnTo>
                      <a:pt x="740" y="2021"/>
                    </a:lnTo>
                    <a:lnTo>
                      <a:pt x="715" y="1980"/>
                    </a:lnTo>
                    <a:lnTo>
                      <a:pt x="692" y="1940"/>
                    </a:lnTo>
                    <a:lnTo>
                      <a:pt x="671" y="1900"/>
                    </a:lnTo>
                    <a:lnTo>
                      <a:pt x="651" y="1857"/>
                    </a:lnTo>
                    <a:lnTo>
                      <a:pt x="634" y="1813"/>
                    </a:lnTo>
                    <a:lnTo>
                      <a:pt x="619" y="1769"/>
                    </a:lnTo>
                    <a:lnTo>
                      <a:pt x="607" y="1723"/>
                    </a:lnTo>
                    <a:lnTo>
                      <a:pt x="596" y="1677"/>
                    </a:lnTo>
                    <a:lnTo>
                      <a:pt x="588" y="1629"/>
                    </a:lnTo>
                    <a:lnTo>
                      <a:pt x="582" y="1581"/>
                    </a:lnTo>
                    <a:lnTo>
                      <a:pt x="578" y="1533"/>
                    </a:lnTo>
                    <a:lnTo>
                      <a:pt x="576" y="1483"/>
                    </a:lnTo>
                    <a:lnTo>
                      <a:pt x="576" y="1483"/>
                    </a:lnTo>
                    <a:lnTo>
                      <a:pt x="578" y="1433"/>
                    </a:lnTo>
                    <a:lnTo>
                      <a:pt x="582" y="1385"/>
                    </a:lnTo>
                    <a:lnTo>
                      <a:pt x="588" y="1337"/>
                    </a:lnTo>
                    <a:lnTo>
                      <a:pt x="596" y="1289"/>
                    </a:lnTo>
                    <a:lnTo>
                      <a:pt x="607" y="1243"/>
                    </a:lnTo>
                    <a:lnTo>
                      <a:pt x="619" y="1197"/>
                    </a:lnTo>
                    <a:lnTo>
                      <a:pt x="634" y="1153"/>
                    </a:lnTo>
                    <a:lnTo>
                      <a:pt x="651" y="1108"/>
                    </a:lnTo>
                    <a:lnTo>
                      <a:pt x="671" y="1066"/>
                    </a:lnTo>
                    <a:lnTo>
                      <a:pt x="692" y="1026"/>
                    </a:lnTo>
                    <a:lnTo>
                      <a:pt x="715" y="985"/>
                    </a:lnTo>
                    <a:lnTo>
                      <a:pt x="740" y="945"/>
                    </a:lnTo>
                    <a:lnTo>
                      <a:pt x="767" y="909"/>
                    </a:lnTo>
                    <a:lnTo>
                      <a:pt x="795" y="872"/>
                    </a:lnTo>
                    <a:lnTo>
                      <a:pt x="826" y="837"/>
                    </a:lnTo>
                    <a:lnTo>
                      <a:pt x="857" y="803"/>
                    </a:lnTo>
                    <a:lnTo>
                      <a:pt x="891" y="772"/>
                    </a:lnTo>
                    <a:lnTo>
                      <a:pt x="926" y="741"/>
                    </a:lnTo>
                    <a:lnTo>
                      <a:pt x="963" y="713"/>
                    </a:lnTo>
                    <a:lnTo>
                      <a:pt x="999" y="686"/>
                    </a:lnTo>
                    <a:lnTo>
                      <a:pt x="1039" y="661"/>
                    </a:lnTo>
                    <a:lnTo>
                      <a:pt x="1080" y="638"/>
                    </a:lnTo>
                    <a:lnTo>
                      <a:pt x="1120" y="617"/>
                    </a:lnTo>
                    <a:lnTo>
                      <a:pt x="1162" y="597"/>
                    </a:lnTo>
                    <a:lnTo>
                      <a:pt x="1207" y="580"/>
                    </a:lnTo>
                    <a:lnTo>
                      <a:pt x="1251" y="565"/>
                    </a:lnTo>
                    <a:lnTo>
                      <a:pt x="1297" y="553"/>
                    </a:lnTo>
                    <a:lnTo>
                      <a:pt x="1343" y="542"/>
                    </a:lnTo>
                    <a:lnTo>
                      <a:pt x="1391" y="534"/>
                    </a:lnTo>
                    <a:lnTo>
                      <a:pt x="1439" y="528"/>
                    </a:lnTo>
                    <a:lnTo>
                      <a:pt x="1487" y="524"/>
                    </a:lnTo>
                    <a:lnTo>
                      <a:pt x="1537" y="522"/>
                    </a:lnTo>
                    <a:lnTo>
                      <a:pt x="1537" y="522"/>
                    </a:lnTo>
                    <a:lnTo>
                      <a:pt x="1587" y="524"/>
                    </a:lnTo>
                    <a:lnTo>
                      <a:pt x="1635" y="528"/>
                    </a:lnTo>
                    <a:lnTo>
                      <a:pt x="1683" y="534"/>
                    </a:lnTo>
                    <a:lnTo>
                      <a:pt x="1731" y="542"/>
                    </a:lnTo>
                    <a:lnTo>
                      <a:pt x="1777" y="553"/>
                    </a:lnTo>
                    <a:lnTo>
                      <a:pt x="1823" y="565"/>
                    </a:lnTo>
                    <a:lnTo>
                      <a:pt x="1867" y="580"/>
                    </a:lnTo>
                    <a:lnTo>
                      <a:pt x="1912" y="597"/>
                    </a:lnTo>
                    <a:lnTo>
                      <a:pt x="1954" y="617"/>
                    </a:lnTo>
                    <a:lnTo>
                      <a:pt x="1994" y="638"/>
                    </a:lnTo>
                    <a:lnTo>
                      <a:pt x="2035" y="661"/>
                    </a:lnTo>
                    <a:lnTo>
                      <a:pt x="2075" y="686"/>
                    </a:lnTo>
                    <a:lnTo>
                      <a:pt x="2111" y="713"/>
                    </a:lnTo>
                    <a:lnTo>
                      <a:pt x="2148" y="741"/>
                    </a:lnTo>
                    <a:lnTo>
                      <a:pt x="2183" y="772"/>
                    </a:lnTo>
                    <a:lnTo>
                      <a:pt x="2217" y="803"/>
                    </a:lnTo>
                    <a:lnTo>
                      <a:pt x="2248" y="837"/>
                    </a:lnTo>
                    <a:lnTo>
                      <a:pt x="2279" y="872"/>
                    </a:lnTo>
                    <a:lnTo>
                      <a:pt x="2307" y="909"/>
                    </a:lnTo>
                    <a:lnTo>
                      <a:pt x="2334" y="945"/>
                    </a:lnTo>
                    <a:lnTo>
                      <a:pt x="2359" y="985"/>
                    </a:lnTo>
                    <a:lnTo>
                      <a:pt x="2382" y="1026"/>
                    </a:lnTo>
                    <a:lnTo>
                      <a:pt x="2403" y="1066"/>
                    </a:lnTo>
                    <a:lnTo>
                      <a:pt x="2423" y="1108"/>
                    </a:lnTo>
                    <a:lnTo>
                      <a:pt x="2440" y="1153"/>
                    </a:lnTo>
                    <a:lnTo>
                      <a:pt x="2455" y="1197"/>
                    </a:lnTo>
                    <a:lnTo>
                      <a:pt x="2467" y="1243"/>
                    </a:lnTo>
                    <a:lnTo>
                      <a:pt x="2478" y="1289"/>
                    </a:lnTo>
                    <a:lnTo>
                      <a:pt x="2486" y="1337"/>
                    </a:lnTo>
                    <a:lnTo>
                      <a:pt x="2492" y="1385"/>
                    </a:lnTo>
                    <a:lnTo>
                      <a:pt x="2496" y="1433"/>
                    </a:lnTo>
                    <a:lnTo>
                      <a:pt x="2498" y="1483"/>
                    </a:lnTo>
                    <a:lnTo>
                      <a:pt x="2498" y="1483"/>
                    </a:lnTo>
                    <a:lnTo>
                      <a:pt x="2496" y="1533"/>
                    </a:lnTo>
                    <a:lnTo>
                      <a:pt x="2492" y="1581"/>
                    </a:lnTo>
                    <a:lnTo>
                      <a:pt x="2486" y="1629"/>
                    </a:lnTo>
                    <a:lnTo>
                      <a:pt x="2478" y="1677"/>
                    </a:lnTo>
                    <a:lnTo>
                      <a:pt x="2467" y="1723"/>
                    </a:lnTo>
                    <a:lnTo>
                      <a:pt x="2455" y="1769"/>
                    </a:lnTo>
                    <a:lnTo>
                      <a:pt x="2440" y="1813"/>
                    </a:lnTo>
                    <a:lnTo>
                      <a:pt x="2423" y="1857"/>
                    </a:lnTo>
                    <a:lnTo>
                      <a:pt x="2403" y="1900"/>
                    </a:lnTo>
                    <a:lnTo>
                      <a:pt x="2382" y="1940"/>
                    </a:lnTo>
                    <a:lnTo>
                      <a:pt x="2359" y="1980"/>
                    </a:lnTo>
                    <a:lnTo>
                      <a:pt x="2334" y="2021"/>
                    </a:lnTo>
                    <a:lnTo>
                      <a:pt x="2307" y="2057"/>
                    </a:lnTo>
                    <a:lnTo>
                      <a:pt x="2279" y="2094"/>
                    </a:lnTo>
                    <a:lnTo>
                      <a:pt x="2248" y="2128"/>
                    </a:lnTo>
                    <a:lnTo>
                      <a:pt x="2217" y="2163"/>
                    </a:lnTo>
                    <a:lnTo>
                      <a:pt x="2183" y="2194"/>
                    </a:lnTo>
                    <a:lnTo>
                      <a:pt x="2148" y="2224"/>
                    </a:lnTo>
                    <a:lnTo>
                      <a:pt x="2111" y="2253"/>
                    </a:lnTo>
                    <a:lnTo>
                      <a:pt x="2075" y="2280"/>
                    </a:lnTo>
                    <a:lnTo>
                      <a:pt x="2035" y="2305"/>
                    </a:lnTo>
                    <a:lnTo>
                      <a:pt x="1994" y="2328"/>
                    </a:lnTo>
                    <a:lnTo>
                      <a:pt x="1954" y="2349"/>
                    </a:lnTo>
                    <a:lnTo>
                      <a:pt x="1912" y="2368"/>
                    </a:lnTo>
                    <a:lnTo>
                      <a:pt x="1867" y="2386"/>
                    </a:lnTo>
                    <a:lnTo>
                      <a:pt x="1823" y="2401"/>
                    </a:lnTo>
                    <a:lnTo>
                      <a:pt x="1777" y="2413"/>
                    </a:lnTo>
                    <a:lnTo>
                      <a:pt x="1731" y="2424"/>
                    </a:lnTo>
                    <a:lnTo>
                      <a:pt x="1683" y="2432"/>
                    </a:lnTo>
                    <a:lnTo>
                      <a:pt x="1635" y="2438"/>
                    </a:lnTo>
                    <a:lnTo>
                      <a:pt x="1587" y="2441"/>
                    </a:lnTo>
                    <a:lnTo>
                      <a:pt x="1537" y="2443"/>
                    </a:lnTo>
                    <a:lnTo>
                      <a:pt x="1537" y="2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36732" y="1454118"/>
                <a:ext cx="340158" cy="633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b="1" dirty="0"/>
                  <a:t>5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1684126" y="1584695"/>
              <a:ext cx="4270039" cy="45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2000" b="1" dirty="0">
                  <a:solidFill>
                    <a:srgbClr val="004D71"/>
                  </a:solidFill>
                </a:rPr>
                <a:t>Build your network over time</a:t>
              </a:r>
            </a:p>
          </p:txBody>
        </p:sp>
      </p:grpSp>
      <p:sp>
        <p:nvSpPr>
          <p:cNvPr id="33" name="Freeform 32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6396676" y="5716733"/>
            <a:ext cx="1040864" cy="857742"/>
          </a:xfrm>
          <a:custGeom>
            <a:avLst/>
            <a:gdLst>
              <a:gd name="T0" fmla="*/ 1067 w 1200"/>
              <a:gd name="T1" fmla="*/ 617 h 867"/>
              <a:gd name="T2" fmla="*/ 228 w 1200"/>
              <a:gd name="T3" fmla="*/ 95 h 867"/>
              <a:gd name="T4" fmla="*/ 1200 w 1200"/>
              <a:gd name="T5" fmla="*/ 867 h 867"/>
              <a:gd name="T6" fmla="*/ 730 w 1200"/>
              <a:gd name="T7" fmla="*/ 826 h 867"/>
              <a:gd name="T8" fmla="*/ 587 w 1200"/>
              <a:gd name="T9" fmla="*/ 645 h 867"/>
              <a:gd name="T10" fmla="*/ 1067 w 1200"/>
              <a:gd name="T11" fmla="*/ 645 h 867"/>
              <a:gd name="T12" fmla="*/ 932 w 1200"/>
              <a:gd name="T13" fmla="*/ 700 h 867"/>
              <a:gd name="T14" fmla="*/ 965 w 1200"/>
              <a:gd name="T15" fmla="*/ 717 h 867"/>
              <a:gd name="T16" fmla="*/ 901 w 1200"/>
              <a:gd name="T17" fmla="*/ 743 h 867"/>
              <a:gd name="T18" fmla="*/ 863 w 1200"/>
              <a:gd name="T19" fmla="*/ 676 h 867"/>
              <a:gd name="T20" fmla="*/ 863 w 1200"/>
              <a:gd name="T21" fmla="*/ 676 h 867"/>
              <a:gd name="T22" fmla="*/ 882 w 1200"/>
              <a:gd name="T23" fmla="*/ 717 h 867"/>
              <a:gd name="T24" fmla="*/ 841 w 1200"/>
              <a:gd name="T25" fmla="*/ 700 h 867"/>
              <a:gd name="T26" fmla="*/ 758 w 1200"/>
              <a:gd name="T27" fmla="*/ 743 h 867"/>
              <a:gd name="T28" fmla="*/ 718 w 1200"/>
              <a:gd name="T29" fmla="*/ 676 h 867"/>
              <a:gd name="T30" fmla="*/ 718 w 1200"/>
              <a:gd name="T31" fmla="*/ 676 h 867"/>
              <a:gd name="T32" fmla="*/ 647 w 1200"/>
              <a:gd name="T33" fmla="*/ 700 h 867"/>
              <a:gd name="T34" fmla="*/ 613 w 1200"/>
              <a:gd name="T35" fmla="*/ 717 h 867"/>
              <a:gd name="T36" fmla="*/ 628 w 1200"/>
              <a:gd name="T37" fmla="*/ 676 h 867"/>
              <a:gd name="T38" fmla="*/ 594 w 1200"/>
              <a:gd name="T39" fmla="*/ 743 h 867"/>
              <a:gd name="T40" fmla="*/ 594 w 1200"/>
              <a:gd name="T41" fmla="*/ 743 h 867"/>
              <a:gd name="T42" fmla="*/ 504 w 1200"/>
              <a:gd name="T43" fmla="*/ 700 h 867"/>
              <a:gd name="T44" fmla="*/ 473 w 1200"/>
              <a:gd name="T45" fmla="*/ 717 h 867"/>
              <a:gd name="T46" fmla="*/ 483 w 1200"/>
              <a:gd name="T47" fmla="*/ 676 h 867"/>
              <a:gd name="T48" fmla="*/ 449 w 1200"/>
              <a:gd name="T49" fmla="*/ 743 h 867"/>
              <a:gd name="T50" fmla="*/ 449 w 1200"/>
              <a:gd name="T51" fmla="*/ 743 h 867"/>
              <a:gd name="T52" fmla="*/ 359 w 1200"/>
              <a:gd name="T53" fmla="*/ 700 h 867"/>
              <a:gd name="T54" fmla="*/ 328 w 1200"/>
              <a:gd name="T55" fmla="*/ 717 h 867"/>
              <a:gd name="T56" fmla="*/ 340 w 1200"/>
              <a:gd name="T57" fmla="*/ 676 h 867"/>
              <a:gd name="T58" fmla="*/ 309 w 1200"/>
              <a:gd name="T59" fmla="*/ 743 h 867"/>
              <a:gd name="T60" fmla="*/ 309 w 1200"/>
              <a:gd name="T61" fmla="*/ 743 h 867"/>
              <a:gd name="T62" fmla="*/ 216 w 1200"/>
              <a:gd name="T63" fmla="*/ 700 h 867"/>
              <a:gd name="T64" fmla="*/ 238 w 1200"/>
              <a:gd name="T65" fmla="*/ 743 h 867"/>
              <a:gd name="T66" fmla="*/ 145 w 1200"/>
              <a:gd name="T67" fmla="*/ 781 h 867"/>
              <a:gd name="T68" fmla="*/ 261 w 1200"/>
              <a:gd name="T69" fmla="*/ 781 h 867"/>
              <a:gd name="T70" fmla="*/ 261 w 1200"/>
              <a:gd name="T71" fmla="*/ 781 h 867"/>
              <a:gd name="T72" fmla="*/ 333 w 1200"/>
              <a:gd name="T73" fmla="*/ 755 h 867"/>
              <a:gd name="T74" fmla="*/ 352 w 1200"/>
              <a:gd name="T75" fmla="*/ 755 h 867"/>
              <a:gd name="T76" fmla="*/ 475 w 1200"/>
              <a:gd name="T77" fmla="*/ 781 h 867"/>
              <a:gd name="T78" fmla="*/ 475 w 1200"/>
              <a:gd name="T79" fmla="*/ 781 h 867"/>
              <a:gd name="T80" fmla="*/ 685 w 1200"/>
              <a:gd name="T81" fmla="*/ 755 h 867"/>
              <a:gd name="T82" fmla="*/ 737 w 1200"/>
              <a:gd name="T83" fmla="*/ 743 h 867"/>
              <a:gd name="T84" fmla="*/ 711 w 1200"/>
              <a:gd name="T85" fmla="*/ 781 h 867"/>
              <a:gd name="T86" fmla="*/ 834 w 1200"/>
              <a:gd name="T87" fmla="*/ 781 h 867"/>
              <a:gd name="T88" fmla="*/ 834 w 1200"/>
              <a:gd name="T89" fmla="*/ 781 h 867"/>
              <a:gd name="T90" fmla="*/ 906 w 1200"/>
              <a:gd name="T91" fmla="*/ 755 h 867"/>
              <a:gd name="T92" fmla="*/ 925 w 1200"/>
              <a:gd name="T93" fmla="*/ 755 h 867"/>
              <a:gd name="T94" fmla="*/ 989 w 1200"/>
              <a:gd name="T95" fmla="*/ 781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0" h="867">
                <a:moveTo>
                  <a:pt x="1067" y="0"/>
                </a:moveTo>
                <a:lnTo>
                  <a:pt x="135" y="0"/>
                </a:lnTo>
                <a:lnTo>
                  <a:pt x="135" y="617"/>
                </a:lnTo>
                <a:lnTo>
                  <a:pt x="1067" y="617"/>
                </a:lnTo>
                <a:lnTo>
                  <a:pt x="1067" y="0"/>
                </a:lnTo>
                <a:close/>
                <a:moveTo>
                  <a:pt x="972" y="521"/>
                </a:moveTo>
                <a:lnTo>
                  <a:pt x="228" y="521"/>
                </a:lnTo>
                <a:lnTo>
                  <a:pt x="228" y="95"/>
                </a:lnTo>
                <a:lnTo>
                  <a:pt x="972" y="95"/>
                </a:lnTo>
                <a:lnTo>
                  <a:pt x="972" y="521"/>
                </a:lnTo>
                <a:close/>
                <a:moveTo>
                  <a:pt x="1200" y="826"/>
                </a:moveTo>
                <a:lnTo>
                  <a:pt x="1200" y="867"/>
                </a:lnTo>
                <a:lnTo>
                  <a:pt x="0" y="867"/>
                </a:lnTo>
                <a:lnTo>
                  <a:pt x="0" y="826"/>
                </a:lnTo>
                <a:lnTo>
                  <a:pt x="475" y="826"/>
                </a:lnTo>
                <a:lnTo>
                  <a:pt x="730" y="826"/>
                </a:lnTo>
                <a:lnTo>
                  <a:pt x="1200" y="826"/>
                </a:lnTo>
                <a:close/>
                <a:moveTo>
                  <a:pt x="1067" y="645"/>
                </a:moveTo>
                <a:lnTo>
                  <a:pt x="613" y="645"/>
                </a:lnTo>
                <a:lnTo>
                  <a:pt x="587" y="645"/>
                </a:lnTo>
                <a:lnTo>
                  <a:pt x="135" y="645"/>
                </a:lnTo>
                <a:lnTo>
                  <a:pt x="7" y="815"/>
                </a:lnTo>
                <a:lnTo>
                  <a:pt x="1193" y="815"/>
                </a:lnTo>
                <a:lnTo>
                  <a:pt x="1067" y="645"/>
                </a:lnTo>
                <a:close/>
                <a:moveTo>
                  <a:pt x="932" y="676"/>
                </a:moveTo>
                <a:lnTo>
                  <a:pt x="984" y="676"/>
                </a:lnTo>
                <a:lnTo>
                  <a:pt x="984" y="700"/>
                </a:lnTo>
                <a:lnTo>
                  <a:pt x="932" y="700"/>
                </a:lnTo>
                <a:lnTo>
                  <a:pt x="932" y="676"/>
                </a:lnTo>
                <a:close/>
                <a:moveTo>
                  <a:pt x="1015" y="743"/>
                </a:moveTo>
                <a:lnTo>
                  <a:pt x="965" y="743"/>
                </a:lnTo>
                <a:lnTo>
                  <a:pt x="965" y="717"/>
                </a:lnTo>
                <a:lnTo>
                  <a:pt x="1015" y="717"/>
                </a:lnTo>
                <a:lnTo>
                  <a:pt x="1015" y="743"/>
                </a:lnTo>
                <a:close/>
                <a:moveTo>
                  <a:pt x="951" y="743"/>
                </a:moveTo>
                <a:lnTo>
                  <a:pt x="901" y="743"/>
                </a:lnTo>
                <a:lnTo>
                  <a:pt x="901" y="717"/>
                </a:lnTo>
                <a:lnTo>
                  <a:pt x="951" y="717"/>
                </a:lnTo>
                <a:lnTo>
                  <a:pt x="951" y="743"/>
                </a:lnTo>
                <a:close/>
                <a:moveTo>
                  <a:pt x="863" y="676"/>
                </a:moveTo>
                <a:lnTo>
                  <a:pt x="913" y="676"/>
                </a:lnTo>
                <a:lnTo>
                  <a:pt x="913" y="700"/>
                </a:lnTo>
                <a:lnTo>
                  <a:pt x="863" y="700"/>
                </a:lnTo>
                <a:lnTo>
                  <a:pt x="863" y="676"/>
                </a:lnTo>
                <a:close/>
                <a:moveTo>
                  <a:pt x="882" y="743"/>
                </a:moveTo>
                <a:lnTo>
                  <a:pt x="830" y="743"/>
                </a:lnTo>
                <a:lnTo>
                  <a:pt x="830" y="717"/>
                </a:lnTo>
                <a:lnTo>
                  <a:pt x="882" y="717"/>
                </a:lnTo>
                <a:lnTo>
                  <a:pt x="882" y="743"/>
                </a:lnTo>
                <a:close/>
                <a:moveTo>
                  <a:pt x="792" y="676"/>
                </a:moveTo>
                <a:lnTo>
                  <a:pt x="841" y="676"/>
                </a:lnTo>
                <a:lnTo>
                  <a:pt x="841" y="700"/>
                </a:lnTo>
                <a:lnTo>
                  <a:pt x="792" y="700"/>
                </a:lnTo>
                <a:lnTo>
                  <a:pt x="792" y="676"/>
                </a:lnTo>
                <a:close/>
                <a:moveTo>
                  <a:pt x="811" y="743"/>
                </a:moveTo>
                <a:lnTo>
                  <a:pt x="758" y="743"/>
                </a:lnTo>
                <a:lnTo>
                  <a:pt x="758" y="717"/>
                </a:lnTo>
                <a:lnTo>
                  <a:pt x="811" y="717"/>
                </a:lnTo>
                <a:lnTo>
                  <a:pt x="811" y="743"/>
                </a:lnTo>
                <a:close/>
                <a:moveTo>
                  <a:pt x="718" y="676"/>
                </a:moveTo>
                <a:lnTo>
                  <a:pt x="768" y="676"/>
                </a:lnTo>
                <a:lnTo>
                  <a:pt x="768" y="700"/>
                </a:lnTo>
                <a:lnTo>
                  <a:pt x="718" y="700"/>
                </a:lnTo>
                <a:lnTo>
                  <a:pt x="718" y="676"/>
                </a:lnTo>
                <a:close/>
                <a:moveTo>
                  <a:pt x="647" y="676"/>
                </a:moveTo>
                <a:lnTo>
                  <a:pt x="696" y="676"/>
                </a:lnTo>
                <a:lnTo>
                  <a:pt x="696" y="700"/>
                </a:lnTo>
                <a:lnTo>
                  <a:pt x="647" y="700"/>
                </a:lnTo>
                <a:lnTo>
                  <a:pt x="647" y="676"/>
                </a:lnTo>
                <a:close/>
                <a:moveTo>
                  <a:pt x="666" y="743"/>
                </a:moveTo>
                <a:lnTo>
                  <a:pt x="613" y="743"/>
                </a:lnTo>
                <a:lnTo>
                  <a:pt x="613" y="717"/>
                </a:lnTo>
                <a:lnTo>
                  <a:pt x="666" y="717"/>
                </a:lnTo>
                <a:lnTo>
                  <a:pt x="666" y="743"/>
                </a:lnTo>
                <a:close/>
                <a:moveTo>
                  <a:pt x="575" y="676"/>
                </a:moveTo>
                <a:lnTo>
                  <a:pt x="628" y="676"/>
                </a:lnTo>
                <a:lnTo>
                  <a:pt x="628" y="700"/>
                </a:lnTo>
                <a:lnTo>
                  <a:pt x="575" y="700"/>
                </a:lnTo>
                <a:lnTo>
                  <a:pt x="575" y="676"/>
                </a:lnTo>
                <a:close/>
                <a:moveTo>
                  <a:pt x="594" y="743"/>
                </a:moveTo>
                <a:lnTo>
                  <a:pt x="544" y="743"/>
                </a:lnTo>
                <a:lnTo>
                  <a:pt x="544" y="717"/>
                </a:lnTo>
                <a:lnTo>
                  <a:pt x="594" y="717"/>
                </a:lnTo>
                <a:lnTo>
                  <a:pt x="594" y="743"/>
                </a:lnTo>
                <a:close/>
                <a:moveTo>
                  <a:pt x="504" y="676"/>
                </a:moveTo>
                <a:lnTo>
                  <a:pt x="556" y="676"/>
                </a:lnTo>
                <a:lnTo>
                  <a:pt x="556" y="700"/>
                </a:lnTo>
                <a:lnTo>
                  <a:pt x="504" y="700"/>
                </a:lnTo>
                <a:lnTo>
                  <a:pt x="504" y="676"/>
                </a:lnTo>
                <a:close/>
                <a:moveTo>
                  <a:pt x="523" y="743"/>
                </a:moveTo>
                <a:lnTo>
                  <a:pt x="473" y="743"/>
                </a:lnTo>
                <a:lnTo>
                  <a:pt x="473" y="717"/>
                </a:lnTo>
                <a:lnTo>
                  <a:pt x="523" y="717"/>
                </a:lnTo>
                <a:lnTo>
                  <a:pt x="523" y="743"/>
                </a:lnTo>
                <a:close/>
                <a:moveTo>
                  <a:pt x="430" y="676"/>
                </a:moveTo>
                <a:lnTo>
                  <a:pt x="483" y="676"/>
                </a:lnTo>
                <a:lnTo>
                  <a:pt x="483" y="700"/>
                </a:lnTo>
                <a:lnTo>
                  <a:pt x="430" y="700"/>
                </a:lnTo>
                <a:lnTo>
                  <a:pt x="430" y="676"/>
                </a:lnTo>
                <a:close/>
                <a:moveTo>
                  <a:pt x="449" y="743"/>
                </a:moveTo>
                <a:lnTo>
                  <a:pt x="399" y="743"/>
                </a:lnTo>
                <a:lnTo>
                  <a:pt x="399" y="717"/>
                </a:lnTo>
                <a:lnTo>
                  <a:pt x="449" y="717"/>
                </a:lnTo>
                <a:lnTo>
                  <a:pt x="449" y="743"/>
                </a:lnTo>
                <a:close/>
                <a:moveTo>
                  <a:pt x="359" y="676"/>
                </a:moveTo>
                <a:lnTo>
                  <a:pt x="411" y="676"/>
                </a:lnTo>
                <a:lnTo>
                  <a:pt x="411" y="700"/>
                </a:lnTo>
                <a:lnTo>
                  <a:pt x="359" y="700"/>
                </a:lnTo>
                <a:lnTo>
                  <a:pt x="359" y="676"/>
                </a:lnTo>
                <a:close/>
                <a:moveTo>
                  <a:pt x="378" y="743"/>
                </a:moveTo>
                <a:lnTo>
                  <a:pt x="328" y="743"/>
                </a:lnTo>
                <a:lnTo>
                  <a:pt x="328" y="717"/>
                </a:lnTo>
                <a:lnTo>
                  <a:pt x="378" y="717"/>
                </a:lnTo>
                <a:lnTo>
                  <a:pt x="378" y="743"/>
                </a:lnTo>
                <a:close/>
                <a:moveTo>
                  <a:pt x="290" y="676"/>
                </a:moveTo>
                <a:lnTo>
                  <a:pt x="340" y="676"/>
                </a:lnTo>
                <a:lnTo>
                  <a:pt x="340" y="700"/>
                </a:lnTo>
                <a:lnTo>
                  <a:pt x="290" y="700"/>
                </a:lnTo>
                <a:lnTo>
                  <a:pt x="290" y="676"/>
                </a:lnTo>
                <a:close/>
                <a:moveTo>
                  <a:pt x="309" y="743"/>
                </a:moveTo>
                <a:lnTo>
                  <a:pt x="257" y="743"/>
                </a:lnTo>
                <a:lnTo>
                  <a:pt x="257" y="717"/>
                </a:lnTo>
                <a:lnTo>
                  <a:pt x="309" y="717"/>
                </a:lnTo>
                <a:lnTo>
                  <a:pt x="309" y="743"/>
                </a:lnTo>
                <a:close/>
                <a:moveTo>
                  <a:pt x="216" y="676"/>
                </a:moveTo>
                <a:lnTo>
                  <a:pt x="269" y="676"/>
                </a:lnTo>
                <a:lnTo>
                  <a:pt x="269" y="700"/>
                </a:lnTo>
                <a:lnTo>
                  <a:pt x="216" y="700"/>
                </a:lnTo>
                <a:lnTo>
                  <a:pt x="216" y="676"/>
                </a:lnTo>
                <a:close/>
                <a:moveTo>
                  <a:pt x="185" y="717"/>
                </a:moveTo>
                <a:lnTo>
                  <a:pt x="238" y="717"/>
                </a:lnTo>
                <a:lnTo>
                  <a:pt x="238" y="743"/>
                </a:lnTo>
                <a:lnTo>
                  <a:pt x="185" y="743"/>
                </a:lnTo>
                <a:lnTo>
                  <a:pt x="185" y="717"/>
                </a:lnTo>
                <a:close/>
                <a:moveTo>
                  <a:pt x="195" y="781"/>
                </a:moveTo>
                <a:lnTo>
                  <a:pt x="145" y="781"/>
                </a:lnTo>
                <a:lnTo>
                  <a:pt x="145" y="755"/>
                </a:lnTo>
                <a:lnTo>
                  <a:pt x="195" y="755"/>
                </a:lnTo>
                <a:lnTo>
                  <a:pt x="195" y="781"/>
                </a:lnTo>
                <a:close/>
                <a:moveTo>
                  <a:pt x="261" y="781"/>
                </a:moveTo>
                <a:lnTo>
                  <a:pt x="209" y="781"/>
                </a:lnTo>
                <a:lnTo>
                  <a:pt x="209" y="755"/>
                </a:lnTo>
                <a:lnTo>
                  <a:pt x="261" y="755"/>
                </a:lnTo>
                <a:lnTo>
                  <a:pt x="261" y="781"/>
                </a:lnTo>
                <a:close/>
                <a:moveTo>
                  <a:pt x="333" y="781"/>
                </a:moveTo>
                <a:lnTo>
                  <a:pt x="280" y="781"/>
                </a:lnTo>
                <a:lnTo>
                  <a:pt x="280" y="755"/>
                </a:lnTo>
                <a:lnTo>
                  <a:pt x="333" y="755"/>
                </a:lnTo>
                <a:lnTo>
                  <a:pt x="333" y="781"/>
                </a:lnTo>
                <a:close/>
                <a:moveTo>
                  <a:pt x="402" y="781"/>
                </a:moveTo>
                <a:lnTo>
                  <a:pt x="352" y="781"/>
                </a:lnTo>
                <a:lnTo>
                  <a:pt x="352" y="755"/>
                </a:lnTo>
                <a:lnTo>
                  <a:pt x="402" y="755"/>
                </a:lnTo>
                <a:lnTo>
                  <a:pt x="402" y="781"/>
                </a:lnTo>
                <a:lnTo>
                  <a:pt x="402" y="781"/>
                </a:lnTo>
                <a:close/>
                <a:moveTo>
                  <a:pt x="475" y="781"/>
                </a:moveTo>
                <a:lnTo>
                  <a:pt x="423" y="781"/>
                </a:lnTo>
                <a:lnTo>
                  <a:pt x="423" y="755"/>
                </a:lnTo>
                <a:lnTo>
                  <a:pt x="475" y="755"/>
                </a:lnTo>
                <a:lnTo>
                  <a:pt x="475" y="781"/>
                </a:lnTo>
                <a:close/>
                <a:moveTo>
                  <a:pt x="685" y="781"/>
                </a:moveTo>
                <a:lnTo>
                  <a:pt x="497" y="781"/>
                </a:lnTo>
                <a:lnTo>
                  <a:pt x="497" y="755"/>
                </a:lnTo>
                <a:lnTo>
                  <a:pt x="685" y="755"/>
                </a:lnTo>
                <a:lnTo>
                  <a:pt x="685" y="781"/>
                </a:lnTo>
                <a:close/>
                <a:moveTo>
                  <a:pt x="685" y="717"/>
                </a:moveTo>
                <a:lnTo>
                  <a:pt x="737" y="717"/>
                </a:lnTo>
                <a:lnTo>
                  <a:pt x="737" y="743"/>
                </a:lnTo>
                <a:lnTo>
                  <a:pt x="685" y="743"/>
                </a:lnTo>
                <a:lnTo>
                  <a:pt x="685" y="717"/>
                </a:lnTo>
                <a:close/>
                <a:moveTo>
                  <a:pt x="761" y="781"/>
                </a:moveTo>
                <a:lnTo>
                  <a:pt x="711" y="781"/>
                </a:lnTo>
                <a:lnTo>
                  <a:pt x="711" y="755"/>
                </a:lnTo>
                <a:lnTo>
                  <a:pt x="761" y="755"/>
                </a:lnTo>
                <a:lnTo>
                  <a:pt x="761" y="781"/>
                </a:lnTo>
                <a:close/>
                <a:moveTo>
                  <a:pt x="834" y="781"/>
                </a:moveTo>
                <a:lnTo>
                  <a:pt x="782" y="781"/>
                </a:lnTo>
                <a:lnTo>
                  <a:pt x="782" y="755"/>
                </a:lnTo>
                <a:lnTo>
                  <a:pt x="834" y="755"/>
                </a:lnTo>
                <a:lnTo>
                  <a:pt x="834" y="781"/>
                </a:lnTo>
                <a:close/>
                <a:moveTo>
                  <a:pt x="906" y="781"/>
                </a:moveTo>
                <a:lnTo>
                  <a:pt x="856" y="781"/>
                </a:lnTo>
                <a:lnTo>
                  <a:pt x="856" y="755"/>
                </a:lnTo>
                <a:lnTo>
                  <a:pt x="906" y="755"/>
                </a:lnTo>
                <a:lnTo>
                  <a:pt x="906" y="781"/>
                </a:lnTo>
                <a:close/>
                <a:moveTo>
                  <a:pt x="977" y="781"/>
                </a:moveTo>
                <a:lnTo>
                  <a:pt x="925" y="781"/>
                </a:lnTo>
                <a:lnTo>
                  <a:pt x="925" y="755"/>
                </a:lnTo>
                <a:lnTo>
                  <a:pt x="977" y="755"/>
                </a:lnTo>
                <a:lnTo>
                  <a:pt x="977" y="781"/>
                </a:lnTo>
                <a:close/>
                <a:moveTo>
                  <a:pt x="1041" y="781"/>
                </a:moveTo>
                <a:lnTo>
                  <a:pt x="989" y="781"/>
                </a:lnTo>
                <a:lnTo>
                  <a:pt x="989" y="755"/>
                </a:lnTo>
                <a:lnTo>
                  <a:pt x="1041" y="755"/>
                </a:lnTo>
                <a:lnTo>
                  <a:pt x="1041" y="781"/>
                </a:lnTo>
                <a:close/>
              </a:path>
            </a:pathLst>
          </a:custGeom>
          <a:solidFill>
            <a:srgbClr val="3095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>
            <p:custDataLst>
              <p:tags r:id="rId1"/>
            </p:custDataLst>
          </p:nvPr>
        </p:nvSpPr>
        <p:spPr>
          <a:xfrm>
            <a:off x="287524" y="1237310"/>
            <a:ext cx="8568952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</a:rPr>
              <a:t>In-Person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7543" y="1912269"/>
            <a:ext cx="8374950" cy="4603824"/>
            <a:chOff x="211086" y="2139906"/>
            <a:chExt cx="4072881" cy="4877445"/>
          </a:xfrm>
        </p:grpSpPr>
        <p:sp>
          <p:nvSpPr>
            <p:cNvPr id="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086" y="2139906"/>
              <a:ext cx="4072881" cy="1385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r>
                <a:rPr lang="en-US" sz="2100" b="1" dirty="0">
                  <a:solidFill>
                    <a:srgbClr val="004D71"/>
                  </a:solidFill>
                  <a:latin typeface="+mn-lt"/>
                </a:rPr>
                <a:t>Determine who you would like to network with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100" dirty="0">
                  <a:solidFill>
                    <a:srgbClr val="004D71"/>
                  </a:solidFill>
                  <a:latin typeface="+mn-lt"/>
                </a:rPr>
                <a:t>Colleagues in your department or other departments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100" dirty="0">
                  <a:solidFill>
                    <a:srgbClr val="004D71"/>
                  </a:solidFill>
                  <a:latin typeface="+mn-lt"/>
                </a:rPr>
                <a:t>Hiring managers in the Government of Canada 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endParaRPr lang="en-CA" sz="2200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2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1086" y="3919698"/>
              <a:ext cx="4072881" cy="309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/>
              <a:r>
                <a:rPr lang="en-CA" sz="2100" b="1" dirty="0">
                  <a:solidFill>
                    <a:srgbClr val="004D71"/>
                  </a:solidFill>
                  <a:latin typeface="+mn-lt"/>
                </a:rPr>
                <a:t>Join existing networks on social media 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100" dirty="0">
                  <a:solidFill>
                    <a:srgbClr val="004D71"/>
                  </a:solidFill>
                  <a:latin typeface="+mn-lt"/>
                </a:rPr>
                <a:t>Interdepartmental networks (regional FYN networks, Interdepartmental Student Committee, Policy Community, Communications Community etc.)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100" dirty="0">
                  <a:solidFill>
                    <a:srgbClr val="004D71"/>
                  </a:solidFill>
                  <a:latin typeface="+mn-lt"/>
                </a:rPr>
                <a:t>Intergovernmental communities (IPAC, Policy Ignite or other communities, functional cross-government communities)</a:t>
              </a:r>
            </a:p>
            <a:p>
              <a:pPr defTabSz="685750"/>
              <a:endParaRPr lang="en-US" sz="2200" dirty="0">
                <a:solidFill>
                  <a:srgbClr val="004D71"/>
                </a:solidFill>
                <a:latin typeface="+mn-lt"/>
              </a:endParaRPr>
            </a:p>
            <a:p>
              <a:pPr defTabSz="685750"/>
              <a:r>
                <a:rPr lang="en-US" sz="2100" b="1" dirty="0">
                  <a:solidFill>
                    <a:srgbClr val="004D71"/>
                  </a:solidFill>
                  <a:latin typeface="+mn-lt"/>
                </a:rPr>
                <a:t>Virtual coffee chats</a:t>
              </a:r>
            </a:p>
            <a:p>
              <a:pPr marL="342900" indent="-342900" defTabSz="685750">
                <a:buFont typeface="Arial" panose="020B0604020202020204" pitchFamily="34" charset="0"/>
                <a:buChar char="•"/>
              </a:pPr>
              <a:r>
                <a:rPr lang="en-US" sz="2100" dirty="0">
                  <a:solidFill>
                    <a:srgbClr val="004D71"/>
                  </a:solidFill>
                  <a:latin typeface="+mn-lt"/>
                </a:rPr>
                <a:t>This is a good time to setup virtual coffee chats with people who interest you – reach out and start a conversation. </a:t>
              </a: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7020272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en-CA" sz="2600" b="1" dirty="0"/>
              <a:t>WHERE, WHEN AND HOW SHOULD I NETWORK?</a:t>
            </a:r>
          </a:p>
        </p:txBody>
      </p:sp>
    </p:spTree>
    <p:extLst>
      <p:ext uri="{BB962C8B-B14F-4D97-AF65-F5344CB8AC3E}">
        <p14:creationId xmlns:p14="http://schemas.microsoft.com/office/powerpoint/2010/main" val="4237000934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5c814b4438423837ac4eb4e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17862</TotalTime>
  <Words>1030</Words>
  <Application>Microsoft Office PowerPoint</Application>
  <PresentationFormat>On-screen Show (4:3)</PresentationFormat>
  <Paragraphs>155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ICEBREAKER ACTIVITY</vt:lpstr>
      <vt:lpstr>Is networking virtually more difficult  or less difficult than in person?</vt:lpstr>
      <vt:lpstr>WHAT ARE THE PRINCIPLES OF VIRTUAL NETWORKING?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Josh Frame</cp:lastModifiedBy>
  <cp:revision>407</cp:revision>
  <cp:lastPrinted>2018-10-09T18:38:42Z</cp:lastPrinted>
  <dcterms:created xsi:type="dcterms:W3CDTF">2015-11-06T15:38:40Z</dcterms:created>
  <dcterms:modified xsi:type="dcterms:W3CDTF">2020-04-02T19:17:18Z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68c3b743-491f-4ea5-93df-3489a70d5533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