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6"/>
  </p:notesMasterIdLst>
  <p:handoutMasterIdLst>
    <p:handoutMasterId r:id="rId17"/>
  </p:handoutMasterIdLst>
  <p:sldIdLst>
    <p:sldId id="359" r:id="rId7"/>
    <p:sldId id="360" r:id="rId8"/>
    <p:sldId id="361" r:id="rId9"/>
    <p:sldId id="364" r:id="rId10"/>
    <p:sldId id="365" r:id="rId11"/>
    <p:sldId id="366" r:id="rId12"/>
    <p:sldId id="367" r:id="rId13"/>
    <p:sldId id="368" r:id="rId14"/>
    <p:sldId id="369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4C4A4E86-E140-42FF-AB96-5BB415D9AC36}">
          <p14:sldIdLst>
            <p14:sldId id="359"/>
            <p14:sldId id="360"/>
            <p14:sldId id="361"/>
            <p14:sldId id="364"/>
            <p14:sldId id="365"/>
            <p14:sldId id="366"/>
            <p14:sldId id="367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y, Alison" initials="SA" lastIdx="37" clrIdx="0">
    <p:extLst>
      <p:ext uri="{19B8F6BF-5375-455C-9EA6-DF929625EA0E}">
        <p15:presenceInfo xmlns:p15="http://schemas.microsoft.com/office/powerpoint/2012/main" userId="S-1-5-21-1287501387-3249052258-898514827-1444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77"/>
    <a:srgbClr val="006E9A"/>
    <a:srgbClr val="0082B0"/>
    <a:srgbClr val="5AA5DC"/>
    <a:srgbClr val="58595B"/>
    <a:srgbClr val="6E2B61"/>
    <a:srgbClr val="235733"/>
    <a:srgbClr val="B7B4B5"/>
    <a:srgbClr val="444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88033" autoAdjust="0"/>
  </p:normalViewPr>
  <p:slideViewPr>
    <p:cSldViewPr snapToGrid="0">
      <p:cViewPr varScale="1">
        <p:scale>
          <a:sx n="65" d="100"/>
          <a:sy n="65" d="100"/>
        </p:scale>
        <p:origin x="49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BE83E-D817-4BA6-9E14-93B566A9D8F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53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006B-49E7-4825-9A13-928FF7111DE5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CA38-CC02-4FC8-82C1-01A546D5D59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55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74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9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A87C6-550C-F18E-CACB-BEAD96646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B1ACF9-01CE-2086-A3BD-AB70CF4E0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87A21-14F1-667E-1136-091ACD7CD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8514-9775-5BA1-E09D-C688AEFF4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97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98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60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25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60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1F055-7A99-09A6-EBD2-E53EFE44F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9D1FA-D683-34F8-69D0-B3861EF2B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C9770-FB51-0C5F-AA09-E18E2C38B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8196C-D975-0B1F-C010-1CA59338C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99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07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7915A70-A51D-4793-9DF8-1A518C49F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435" y="1153173"/>
            <a:ext cx="5262391" cy="837676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6876" y="2889136"/>
            <a:ext cx="5418762" cy="3970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 dirty="0"/>
              <a:t>Subheading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6876" y="3462772"/>
            <a:ext cx="541876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E568F80-9CA9-7799-CF37-6F4E55CF53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876" y="3994858"/>
            <a:ext cx="541876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Categorization level</a:t>
            </a:r>
            <a:endParaRPr lang="en-CA" dirty="0"/>
          </a:p>
        </p:txBody>
      </p:sp>
      <p:pic>
        <p:nvPicPr>
          <p:cNvPr id="9" name="Picture 11" descr="Corporate signature of the Canada Revenue Agency and The Canada Wordmark">
            <a:extLst>
              <a:ext uri="{FF2B5EF4-FFF2-40B4-BE49-F238E27FC236}">
                <a16:creationId xmlns:a16="http://schemas.microsoft.com/office/drawing/2014/main" id="{333BB3CC-7AA0-4016-B1B4-E0A15305E6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34003"/>
            <a:ext cx="12192000" cy="725242"/>
          </a:xfrm>
          <a:prstGeom prst="rect">
            <a:avLst/>
          </a:prstGeom>
        </p:spPr>
      </p:pic>
      <p:sp>
        <p:nvSpPr>
          <p:cNvPr id="2" name="Picture Placeholder 32" descr="Image placeholder">
            <a:extLst>
              <a:ext uri="{FF2B5EF4-FFF2-40B4-BE49-F238E27FC236}">
                <a16:creationId xmlns:a16="http://schemas.microsoft.com/office/drawing/2014/main" id="{D118D823-32D7-A981-FA0C-203924A762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2674" y="242860"/>
            <a:ext cx="5848035" cy="5891143"/>
          </a:xfrm>
          <a:custGeom>
            <a:avLst/>
            <a:gdLst>
              <a:gd name="connsiteX0" fmla="*/ 1988130 w 4963462"/>
              <a:gd name="connsiteY0" fmla="*/ 1 h 6279849"/>
              <a:gd name="connsiteX1" fmla="*/ 4862589 w 4963462"/>
              <a:gd name="connsiteY1" fmla="*/ 12563 h 6279849"/>
              <a:gd name="connsiteX2" fmla="*/ 4963462 w 4963462"/>
              <a:gd name="connsiteY2" fmla="*/ 13169 h 6279849"/>
              <a:gd name="connsiteX3" fmla="*/ 4963462 w 4963462"/>
              <a:gd name="connsiteY3" fmla="*/ 6279849 h 6279849"/>
              <a:gd name="connsiteX4" fmla="*/ 2724464 w 4963462"/>
              <a:gd name="connsiteY4" fmla="*/ 6279849 h 6279849"/>
              <a:gd name="connsiteX5" fmla="*/ 754792 w 4963462"/>
              <a:gd name="connsiteY5" fmla="*/ 4372850 h 6279849"/>
              <a:gd name="connsiteX6" fmla="*/ 611185 w 4963462"/>
              <a:gd name="connsiteY6" fmla="*/ 1215791 h 6279849"/>
              <a:gd name="connsiteX7" fmla="*/ 1823922 w 4963462"/>
              <a:gd name="connsiteY7" fmla="*/ 1087 h 6279849"/>
              <a:gd name="connsiteX8" fmla="*/ 1988130 w 4963462"/>
              <a:gd name="connsiteY8" fmla="*/ 1 h 6279849"/>
              <a:gd name="connsiteX0" fmla="*/ 1988130 w 4963462"/>
              <a:gd name="connsiteY0" fmla="*/ 0 h 6279848"/>
              <a:gd name="connsiteX1" fmla="*/ 4862589 w 4963462"/>
              <a:gd name="connsiteY1" fmla="*/ 12562 h 6279848"/>
              <a:gd name="connsiteX2" fmla="*/ 4963462 w 4963462"/>
              <a:gd name="connsiteY2" fmla="*/ 13168 h 6279848"/>
              <a:gd name="connsiteX3" fmla="*/ 4963462 w 4963462"/>
              <a:gd name="connsiteY3" fmla="*/ 6279848 h 6279848"/>
              <a:gd name="connsiteX4" fmla="*/ 2724464 w 4963462"/>
              <a:gd name="connsiteY4" fmla="*/ 6279848 h 6279848"/>
              <a:gd name="connsiteX5" fmla="*/ 1943308 w 4963462"/>
              <a:gd name="connsiteY5" fmla="*/ 5511168 h 6279848"/>
              <a:gd name="connsiteX6" fmla="*/ 754792 w 4963462"/>
              <a:gd name="connsiteY6" fmla="*/ 4372849 h 6279848"/>
              <a:gd name="connsiteX7" fmla="*/ 611185 w 4963462"/>
              <a:gd name="connsiteY7" fmla="*/ 1215790 h 6279848"/>
              <a:gd name="connsiteX8" fmla="*/ 1823922 w 4963462"/>
              <a:gd name="connsiteY8" fmla="*/ 1086 h 6279848"/>
              <a:gd name="connsiteX9" fmla="*/ 1988130 w 4963462"/>
              <a:gd name="connsiteY9" fmla="*/ 0 h 6279848"/>
              <a:gd name="connsiteX0" fmla="*/ 1988130 w 4963462"/>
              <a:gd name="connsiteY0" fmla="*/ 0 h 6279848"/>
              <a:gd name="connsiteX1" fmla="*/ 4862589 w 4963462"/>
              <a:gd name="connsiteY1" fmla="*/ 12562 h 6279848"/>
              <a:gd name="connsiteX2" fmla="*/ 4963462 w 4963462"/>
              <a:gd name="connsiteY2" fmla="*/ 13168 h 6279848"/>
              <a:gd name="connsiteX3" fmla="*/ 4963462 w 4963462"/>
              <a:gd name="connsiteY3" fmla="*/ 6279848 h 6279848"/>
              <a:gd name="connsiteX4" fmla="*/ 2724464 w 4963462"/>
              <a:gd name="connsiteY4" fmla="*/ 6279848 h 6279848"/>
              <a:gd name="connsiteX5" fmla="*/ 2032136 w 4963462"/>
              <a:gd name="connsiteY5" fmla="*/ 5585959 h 6279848"/>
              <a:gd name="connsiteX6" fmla="*/ 754792 w 4963462"/>
              <a:gd name="connsiteY6" fmla="*/ 4372849 h 6279848"/>
              <a:gd name="connsiteX7" fmla="*/ 611185 w 4963462"/>
              <a:gd name="connsiteY7" fmla="*/ 1215790 h 6279848"/>
              <a:gd name="connsiteX8" fmla="*/ 1823922 w 4963462"/>
              <a:gd name="connsiteY8" fmla="*/ 1086 h 6279848"/>
              <a:gd name="connsiteX9" fmla="*/ 1988130 w 4963462"/>
              <a:gd name="connsiteY9" fmla="*/ 0 h 6279848"/>
              <a:gd name="connsiteX0" fmla="*/ 1988130 w 4970865"/>
              <a:gd name="connsiteY0" fmla="*/ 0 h 6279848"/>
              <a:gd name="connsiteX1" fmla="*/ 4862589 w 4970865"/>
              <a:gd name="connsiteY1" fmla="*/ 12562 h 6279848"/>
              <a:gd name="connsiteX2" fmla="*/ 4963462 w 4970865"/>
              <a:gd name="connsiteY2" fmla="*/ 13168 h 6279848"/>
              <a:gd name="connsiteX3" fmla="*/ 4970865 w 4970865"/>
              <a:gd name="connsiteY3" fmla="*/ 5581803 h 6279848"/>
              <a:gd name="connsiteX4" fmla="*/ 2724464 w 4970865"/>
              <a:gd name="connsiteY4" fmla="*/ 6279848 h 6279848"/>
              <a:gd name="connsiteX5" fmla="*/ 2032136 w 4970865"/>
              <a:gd name="connsiteY5" fmla="*/ 5585959 h 6279848"/>
              <a:gd name="connsiteX6" fmla="*/ 754792 w 4970865"/>
              <a:gd name="connsiteY6" fmla="*/ 4372849 h 6279848"/>
              <a:gd name="connsiteX7" fmla="*/ 611185 w 4970865"/>
              <a:gd name="connsiteY7" fmla="*/ 1215790 h 6279848"/>
              <a:gd name="connsiteX8" fmla="*/ 1823922 w 4970865"/>
              <a:gd name="connsiteY8" fmla="*/ 1086 h 6279848"/>
              <a:gd name="connsiteX9" fmla="*/ 1988130 w 4970865"/>
              <a:gd name="connsiteY9" fmla="*/ 0 h 6279848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754792 w 4970865"/>
              <a:gd name="connsiteY5" fmla="*/ 4372849 h 5585959"/>
              <a:gd name="connsiteX6" fmla="*/ 611185 w 4970865"/>
              <a:gd name="connsiteY6" fmla="*/ 1215790 h 5585959"/>
              <a:gd name="connsiteX7" fmla="*/ 1823922 w 4970865"/>
              <a:gd name="connsiteY7" fmla="*/ 1086 h 5585959"/>
              <a:gd name="connsiteX8" fmla="*/ 1988130 w 4970865"/>
              <a:gd name="connsiteY8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754792 w 4970865"/>
              <a:gd name="connsiteY5" fmla="*/ 4372849 h 5585959"/>
              <a:gd name="connsiteX6" fmla="*/ 611185 w 4970865"/>
              <a:gd name="connsiteY6" fmla="*/ 1215790 h 5585959"/>
              <a:gd name="connsiteX7" fmla="*/ 1823922 w 4970865"/>
              <a:gd name="connsiteY7" fmla="*/ 1086 h 5585959"/>
              <a:gd name="connsiteX8" fmla="*/ 1988130 w 4970865"/>
              <a:gd name="connsiteY8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1743445 w 4970865"/>
              <a:gd name="connsiteY5" fmla="*/ 5332943 h 5585959"/>
              <a:gd name="connsiteX6" fmla="*/ 754792 w 4970865"/>
              <a:gd name="connsiteY6" fmla="*/ 4372849 h 5585959"/>
              <a:gd name="connsiteX7" fmla="*/ 611185 w 4970865"/>
              <a:gd name="connsiteY7" fmla="*/ 1215790 h 5585959"/>
              <a:gd name="connsiteX8" fmla="*/ 1823922 w 4970865"/>
              <a:gd name="connsiteY8" fmla="*/ 1086 h 5585959"/>
              <a:gd name="connsiteX9" fmla="*/ 1988130 w 4970865"/>
              <a:gd name="connsiteY9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1780456 w 4970865"/>
              <a:gd name="connsiteY5" fmla="*/ 5356747 h 5585959"/>
              <a:gd name="connsiteX6" fmla="*/ 754792 w 4970865"/>
              <a:gd name="connsiteY6" fmla="*/ 4372849 h 5585959"/>
              <a:gd name="connsiteX7" fmla="*/ 611185 w 4970865"/>
              <a:gd name="connsiteY7" fmla="*/ 1215790 h 5585959"/>
              <a:gd name="connsiteX8" fmla="*/ 1823922 w 4970865"/>
              <a:gd name="connsiteY8" fmla="*/ 1086 h 5585959"/>
              <a:gd name="connsiteX9" fmla="*/ 1988130 w 4970865"/>
              <a:gd name="connsiteY9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359635 h 5585959"/>
              <a:gd name="connsiteX4" fmla="*/ 2032136 w 4970865"/>
              <a:gd name="connsiteY4" fmla="*/ 5585959 h 5585959"/>
              <a:gd name="connsiteX5" fmla="*/ 1780456 w 4970865"/>
              <a:gd name="connsiteY5" fmla="*/ 5356747 h 5585959"/>
              <a:gd name="connsiteX6" fmla="*/ 754792 w 4970865"/>
              <a:gd name="connsiteY6" fmla="*/ 4372849 h 5585959"/>
              <a:gd name="connsiteX7" fmla="*/ 611185 w 4970865"/>
              <a:gd name="connsiteY7" fmla="*/ 1215790 h 5585959"/>
              <a:gd name="connsiteX8" fmla="*/ 1823922 w 4970865"/>
              <a:gd name="connsiteY8" fmla="*/ 1086 h 5585959"/>
              <a:gd name="connsiteX9" fmla="*/ 1988130 w 4970865"/>
              <a:gd name="connsiteY9" fmla="*/ 0 h 5585959"/>
              <a:gd name="connsiteX0" fmla="*/ 1988130 w 4970865"/>
              <a:gd name="connsiteY0" fmla="*/ 0 h 5359635"/>
              <a:gd name="connsiteX1" fmla="*/ 4862589 w 4970865"/>
              <a:gd name="connsiteY1" fmla="*/ 12562 h 5359635"/>
              <a:gd name="connsiteX2" fmla="*/ 4963462 w 4970865"/>
              <a:gd name="connsiteY2" fmla="*/ 13168 h 5359635"/>
              <a:gd name="connsiteX3" fmla="*/ 4970865 w 4970865"/>
              <a:gd name="connsiteY3" fmla="*/ 5359635 h 5359635"/>
              <a:gd name="connsiteX4" fmla="*/ 1780456 w 4970865"/>
              <a:gd name="connsiteY4" fmla="*/ 5356747 h 5359635"/>
              <a:gd name="connsiteX5" fmla="*/ 754792 w 4970865"/>
              <a:gd name="connsiteY5" fmla="*/ 4372849 h 5359635"/>
              <a:gd name="connsiteX6" fmla="*/ 611185 w 4970865"/>
              <a:gd name="connsiteY6" fmla="*/ 1215790 h 5359635"/>
              <a:gd name="connsiteX7" fmla="*/ 1823922 w 4970865"/>
              <a:gd name="connsiteY7" fmla="*/ 1086 h 5359635"/>
              <a:gd name="connsiteX8" fmla="*/ 1988130 w 4970865"/>
              <a:gd name="connsiteY8" fmla="*/ 0 h 5359635"/>
              <a:gd name="connsiteX0" fmla="*/ 1988130 w 4970865"/>
              <a:gd name="connsiteY0" fmla="*/ 0 h 5383439"/>
              <a:gd name="connsiteX1" fmla="*/ 4862589 w 4970865"/>
              <a:gd name="connsiteY1" fmla="*/ 12562 h 5383439"/>
              <a:gd name="connsiteX2" fmla="*/ 4963462 w 4970865"/>
              <a:gd name="connsiteY2" fmla="*/ 13168 h 5383439"/>
              <a:gd name="connsiteX3" fmla="*/ 4970865 w 4970865"/>
              <a:gd name="connsiteY3" fmla="*/ 5383439 h 5383439"/>
              <a:gd name="connsiteX4" fmla="*/ 1780456 w 4970865"/>
              <a:gd name="connsiteY4" fmla="*/ 5356747 h 5383439"/>
              <a:gd name="connsiteX5" fmla="*/ 754792 w 4970865"/>
              <a:gd name="connsiteY5" fmla="*/ 4372849 h 5383439"/>
              <a:gd name="connsiteX6" fmla="*/ 611185 w 4970865"/>
              <a:gd name="connsiteY6" fmla="*/ 1215790 h 5383439"/>
              <a:gd name="connsiteX7" fmla="*/ 1823922 w 4970865"/>
              <a:gd name="connsiteY7" fmla="*/ 1086 h 5383439"/>
              <a:gd name="connsiteX8" fmla="*/ 1988130 w 4970865"/>
              <a:gd name="connsiteY8" fmla="*/ 0 h 5383439"/>
              <a:gd name="connsiteX0" fmla="*/ 1988130 w 4970865"/>
              <a:gd name="connsiteY0" fmla="*/ 0 h 5367570"/>
              <a:gd name="connsiteX1" fmla="*/ 4862589 w 4970865"/>
              <a:gd name="connsiteY1" fmla="*/ 12562 h 5367570"/>
              <a:gd name="connsiteX2" fmla="*/ 4963462 w 4970865"/>
              <a:gd name="connsiteY2" fmla="*/ 13168 h 5367570"/>
              <a:gd name="connsiteX3" fmla="*/ 4970865 w 4970865"/>
              <a:gd name="connsiteY3" fmla="*/ 5367570 h 5367570"/>
              <a:gd name="connsiteX4" fmla="*/ 1780456 w 4970865"/>
              <a:gd name="connsiteY4" fmla="*/ 5356747 h 5367570"/>
              <a:gd name="connsiteX5" fmla="*/ 754792 w 4970865"/>
              <a:gd name="connsiteY5" fmla="*/ 4372849 h 5367570"/>
              <a:gd name="connsiteX6" fmla="*/ 611185 w 4970865"/>
              <a:gd name="connsiteY6" fmla="*/ 1215790 h 5367570"/>
              <a:gd name="connsiteX7" fmla="*/ 1823922 w 4970865"/>
              <a:gd name="connsiteY7" fmla="*/ 1086 h 5367570"/>
              <a:gd name="connsiteX8" fmla="*/ 1988130 w 4970865"/>
              <a:gd name="connsiteY8" fmla="*/ 0 h 536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865" h="5367570">
                <a:moveTo>
                  <a:pt x="1988130" y="0"/>
                </a:moveTo>
                <a:lnTo>
                  <a:pt x="4862589" y="12562"/>
                </a:lnTo>
                <a:lnTo>
                  <a:pt x="4963462" y="13168"/>
                </a:lnTo>
                <a:cubicBezTo>
                  <a:pt x="4965930" y="1869380"/>
                  <a:pt x="4968397" y="3511358"/>
                  <a:pt x="4970865" y="5367570"/>
                </a:cubicBezTo>
                <a:lnTo>
                  <a:pt x="1780456" y="5356747"/>
                </a:lnTo>
                <a:lnTo>
                  <a:pt x="754792" y="4372849"/>
                </a:lnTo>
                <a:cubicBezTo>
                  <a:pt x="-81341" y="3680326"/>
                  <a:pt x="-350605" y="2231439"/>
                  <a:pt x="611185" y="1215790"/>
                </a:cubicBezTo>
                <a:cubicBezTo>
                  <a:pt x="1806331" y="20644"/>
                  <a:pt x="628775" y="1196233"/>
                  <a:pt x="1823922" y="1086"/>
                </a:cubicBezTo>
                <a:cubicBezTo>
                  <a:pt x="1827854" y="353"/>
                  <a:pt x="1887255" y="20"/>
                  <a:pt x="19881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hrSlideMaster.Cover slideHeader" descr="UNCLASSIFIED">
            <a:extLst>
              <a:ext uri="{FF2B5EF4-FFF2-40B4-BE49-F238E27FC236}">
                <a16:creationId xmlns:a16="http://schemas.microsoft.com/office/drawing/2014/main" id="{FEA255EF-A074-43A6-95FB-FA8B709CD16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7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392BAE5D-62D9-420B-AB9D-57316C5F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9AF98266-1632-4C71-8377-51A93634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8C0A84A-D187-7243-7D5B-5E2EA021A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hrSlideMaster.BlankHeader" descr="UNCLASSIFIED">
            <a:extLst>
              <a:ext uri="{FF2B5EF4-FFF2-40B4-BE49-F238E27FC236}">
                <a16:creationId xmlns:a16="http://schemas.microsoft.com/office/drawing/2014/main" id="{157C8FBA-B856-3D18-E0A7-28C4CE7AB876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fr-CA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9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124791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539140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5" y="2505075"/>
            <a:ext cx="5391400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D58DE810-6683-481C-A3C8-7EEC41B1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9ACA5BB-FE2D-4063-B03C-6F44B022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5895C24-EA4A-972E-7F53-DB4AE55DB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hrSlideMaster.Title &amp; contentHeader" descr="UNCLASSIFIED">
            <a:extLst>
              <a:ext uri="{FF2B5EF4-FFF2-40B4-BE49-F238E27FC236}">
                <a16:creationId xmlns:a16="http://schemas.microsoft.com/office/drawing/2014/main" id="{61BA7725-C470-4EA6-AE36-C327A7B9285F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124791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1067485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4" y="2505075"/>
            <a:ext cx="10674851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CBC80610-CB94-4B27-BC3D-2143AE6B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F0967FC-1CDF-4787-BD65-8D7C02C5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04785C4-E885-A3D5-4847-FF4C3EE0A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hrSlideMaster.Title &amp; content 2Header" descr="UNCLASSIFIED">
            <a:extLst>
              <a:ext uri="{FF2B5EF4-FFF2-40B4-BE49-F238E27FC236}">
                <a16:creationId xmlns:a16="http://schemas.microsoft.com/office/drawing/2014/main" id="{B47F2EE9-5F84-42F8-BE1A-BE0C48CCA674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5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47089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4" y="924150"/>
            <a:ext cx="10674853" cy="373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4" y="1297577"/>
            <a:ext cx="10674851" cy="48920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C1FD860-7595-40EC-9D4C-A7EE257B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BA3778B-6F2D-40B2-B75A-7776FBB9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AB48846-BE14-6F18-C239-8B78C9A26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hrSlideMaster.Title &amp; content 3Header" descr="UNCLASSIFIED">
            <a:extLst>
              <a:ext uri="{FF2B5EF4-FFF2-40B4-BE49-F238E27FC236}">
                <a16:creationId xmlns:a16="http://schemas.microsoft.com/office/drawing/2014/main" id="{64ADFC8C-5351-4F2F-A41E-A3DD36AF23B0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0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-align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D42847-3A50-4831-B1B2-EA70BC29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r="55618" b="45406"/>
          <a:stretch/>
        </p:blipFill>
        <p:spPr>
          <a:xfrm>
            <a:off x="11781559" y="6353926"/>
            <a:ext cx="410441" cy="504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583AAA-70A5-D0F2-9349-E6CF570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928" y="6160833"/>
            <a:ext cx="548640" cy="5486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5391401" cy="124791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539140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6175" y="2505075"/>
            <a:ext cx="5391401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6F0BB4D-EDFE-4EAA-B186-164F4ED507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6175" y="6221481"/>
            <a:ext cx="43828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26E81567-21E5-4B2C-9CE1-319019C0F0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2" name="Picture Placeholder 1" descr="Image placeholder">
            <a:extLst>
              <a:ext uri="{FF2B5EF4-FFF2-40B4-BE49-F238E27FC236}">
                <a16:creationId xmlns:a16="http://schemas.microsoft.com/office/drawing/2014/main" id="{EDCC7E44-D147-4142-0CDF-C4BC24D3DD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2675" y="277000"/>
            <a:ext cx="5839325" cy="6581000"/>
          </a:xfrm>
          <a:custGeom>
            <a:avLst/>
            <a:gdLst>
              <a:gd name="connsiteX0" fmla="*/ 5280124 w 5839325"/>
              <a:gd name="connsiteY0" fmla="*/ 5895097 h 6581000"/>
              <a:gd name="connsiteX1" fmla="*/ 5182593 w 5839325"/>
              <a:gd name="connsiteY1" fmla="*/ 5948372 h 6581000"/>
              <a:gd name="connsiteX2" fmla="*/ 5080144 w 5839325"/>
              <a:gd name="connsiteY2" fmla="*/ 6044324 h 6581000"/>
              <a:gd name="connsiteX3" fmla="*/ 5032044 w 5839325"/>
              <a:gd name="connsiteY3" fmla="*/ 6139574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5280124 w 5839325"/>
              <a:gd name="connsiteY8" fmla="*/ 5895097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280124 w 5839325"/>
              <a:gd name="connsiteY0" fmla="*/ 5895097 h 6581000"/>
              <a:gd name="connsiteX1" fmla="*/ 5182593 w 5839325"/>
              <a:gd name="connsiteY1" fmla="*/ 5948372 h 6581000"/>
              <a:gd name="connsiteX2" fmla="*/ 5080144 w 5839325"/>
              <a:gd name="connsiteY2" fmla="*/ 6044324 h 6581000"/>
              <a:gd name="connsiteX3" fmla="*/ 5032044 w 5839325"/>
              <a:gd name="connsiteY3" fmla="*/ 6139574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5280124 w 5839325"/>
              <a:gd name="connsiteY8" fmla="*/ 5895097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280124 w 5839325"/>
              <a:gd name="connsiteY0" fmla="*/ 5895097 h 6581000"/>
              <a:gd name="connsiteX1" fmla="*/ 5182593 w 5839325"/>
              <a:gd name="connsiteY1" fmla="*/ 5948372 h 6581000"/>
              <a:gd name="connsiteX2" fmla="*/ 5080144 w 5839325"/>
              <a:gd name="connsiteY2" fmla="*/ 6044324 h 6581000"/>
              <a:gd name="connsiteX3" fmla="*/ 5032044 w 5839325"/>
              <a:gd name="connsiteY3" fmla="*/ 6139574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5280124 w 5839325"/>
              <a:gd name="connsiteY8" fmla="*/ 5895097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80144 w 5839325"/>
              <a:gd name="connsiteY2" fmla="*/ 6044324 h 6581000"/>
              <a:gd name="connsiteX3" fmla="*/ 5032044 w 5839325"/>
              <a:gd name="connsiteY3" fmla="*/ 6139574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80144 w 5839325"/>
              <a:gd name="connsiteY2" fmla="*/ 6044324 h 6581000"/>
              <a:gd name="connsiteX3" fmla="*/ 5060619 w 5839325"/>
              <a:gd name="connsiteY3" fmla="*/ 6225299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8713 w 5839325"/>
              <a:gd name="connsiteY2" fmla="*/ 6075280 h 6581000"/>
              <a:gd name="connsiteX3" fmla="*/ 5060619 w 5839325"/>
              <a:gd name="connsiteY3" fmla="*/ 6225299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5299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463088 w 5839325"/>
              <a:gd name="connsiteY7" fmla="*/ 6066651 h 6581000"/>
              <a:gd name="connsiteX8" fmla="*/ 5381617 w 5839325"/>
              <a:gd name="connsiteY8" fmla="*/ 5943610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477376 w 5839325"/>
              <a:gd name="connsiteY7" fmla="*/ 6023788 h 6581000"/>
              <a:gd name="connsiteX8" fmla="*/ 5381617 w 5839325"/>
              <a:gd name="connsiteY8" fmla="*/ 5943610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55958 w 5839325"/>
              <a:gd name="connsiteY7" fmla="*/ 5978544 h 6581000"/>
              <a:gd name="connsiteX8" fmla="*/ 5381617 w 5839325"/>
              <a:gd name="connsiteY8" fmla="*/ 5943610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1617 w 5845282"/>
              <a:gd name="connsiteY0" fmla="*/ 5943610 h 6581000"/>
              <a:gd name="connsiteX1" fmla="*/ 5182593 w 5845282"/>
              <a:gd name="connsiteY1" fmla="*/ 5948372 h 6581000"/>
              <a:gd name="connsiteX2" fmla="*/ 5053950 w 5845282"/>
              <a:gd name="connsiteY2" fmla="*/ 6077661 h 6581000"/>
              <a:gd name="connsiteX3" fmla="*/ 5060619 w 5845282"/>
              <a:gd name="connsiteY3" fmla="*/ 6220537 h 6581000"/>
              <a:gd name="connsiteX4" fmla="*/ 5204025 w 5845282"/>
              <a:gd name="connsiteY4" fmla="*/ 6365110 h 6581000"/>
              <a:gd name="connsiteX5" fmla="*/ 5353042 w 5845282"/>
              <a:gd name="connsiteY5" fmla="*/ 6377015 h 6581000"/>
              <a:gd name="connsiteX6" fmla="*/ 5512641 w 5845282"/>
              <a:gd name="connsiteY6" fmla="*/ 6207984 h 6581000"/>
              <a:gd name="connsiteX7" fmla="*/ 5598820 w 5845282"/>
              <a:gd name="connsiteY7" fmla="*/ 6292869 h 6581000"/>
              <a:gd name="connsiteX8" fmla="*/ 5381617 w 5845282"/>
              <a:gd name="connsiteY8" fmla="*/ 5943610 h 6581000"/>
              <a:gd name="connsiteX9" fmla="*/ 2338959 w 5845282"/>
              <a:gd name="connsiteY9" fmla="*/ 0 h 6581000"/>
              <a:gd name="connsiteX10" fmla="*/ 5720651 w 5845282"/>
              <a:gd name="connsiteY10" fmla="*/ 13165 h 6581000"/>
              <a:gd name="connsiteX11" fmla="*/ 5839325 w 5845282"/>
              <a:gd name="connsiteY11" fmla="*/ 13800 h 6581000"/>
              <a:gd name="connsiteX12" fmla="*/ 5839325 w 5845282"/>
              <a:gd name="connsiteY12" fmla="*/ 6581000 h 6581000"/>
              <a:gd name="connsiteX13" fmla="*/ 3205228 w 5845282"/>
              <a:gd name="connsiteY13" fmla="*/ 6581000 h 6581000"/>
              <a:gd name="connsiteX14" fmla="*/ 887983 w 5845282"/>
              <a:gd name="connsiteY14" fmla="*/ 4582550 h 6581000"/>
              <a:gd name="connsiteX15" fmla="*/ 719035 w 5845282"/>
              <a:gd name="connsiteY15" fmla="*/ 1274094 h 6581000"/>
              <a:gd name="connsiteX16" fmla="*/ 2145775 w 5845282"/>
              <a:gd name="connsiteY16" fmla="*/ 1138 h 6581000"/>
              <a:gd name="connsiteX17" fmla="*/ 2338959 w 5845282"/>
              <a:gd name="connsiteY17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81617 w 5839325"/>
              <a:gd name="connsiteY8" fmla="*/ 5943610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81617 w 5839325"/>
              <a:gd name="connsiteY8" fmla="*/ 5943610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85700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85700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85700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05951 w 5839325"/>
              <a:gd name="connsiteY7" fmla="*/ 6090463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53042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05951 w 5839325"/>
              <a:gd name="connsiteY7" fmla="*/ 6090463 h 6581000"/>
              <a:gd name="connsiteX8" fmla="*/ 5353042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53042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08332 w 5839325"/>
              <a:gd name="connsiteY7" fmla="*/ 6080938 h 6581000"/>
              <a:gd name="connsiteX8" fmla="*/ 5353042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53042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08332 w 5839325"/>
              <a:gd name="connsiteY7" fmla="*/ 6080938 h 6581000"/>
              <a:gd name="connsiteX8" fmla="*/ 5353042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08332 w 5839325"/>
              <a:gd name="connsiteY7" fmla="*/ 6080938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3095 w 5839325"/>
              <a:gd name="connsiteY7" fmla="*/ 6080938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7878 w 5839325"/>
              <a:gd name="connsiteY6" fmla="*/ 6217509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7878 w 5839325"/>
              <a:gd name="connsiteY6" fmla="*/ 6217509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78557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78557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78557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27034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27034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19890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19890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19890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19890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493590 w 5839325"/>
              <a:gd name="connsiteY6" fmla="*/ 6234177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493590 w 5839325"/>
              <a:gd name="connsiteY6" fmla="*/ 6234177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2 w 5839325"/>
              <a:gd name="connsiteY4" fmla="*/ 6357966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2 w 5839325"/>
              <a:gd name="connsiteY4" fmla="*/ 6357966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55585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55585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55585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54032 w 5839325"/>
              <a:gd name="connsiteY4" fmla="*/ 6329391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38916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82594 w 5839325"/>
              <a:gd name="connsiteY4" fmla="*/ 6329391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4500 w 5839325"/>
              <a:gd name="connsiteY4" fmla="*/ 6357966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13550 w 5839325"/>
              <a:gd name="connsiteY4" fmla="*/ 634129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80212 w 5839325"/>
              <a:gd name="connsiteY4" fmla="*/ 6331772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13549 w 5839325"/>
              <a:gd name="connsiteY4" fmla="*/ 6357966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2728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2728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65924 w 5839325"/>
              <a:gd name="connsiteY4" fmla="*/ 6372253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01630 w 5839325"/>
              <a:gd name="connsiteY4" fmla="*/ 6353203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01630 w 5839325"/>
              <a:gd name="connsiteY4" fmla="*/ 6353203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15930 w 5839325"/>
              <a:gd name="connsiteY4" fmla="*/ 6369872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15930 w 5839325"/>
              <a:gd name="connsiteY4" fmla="*/ 6369872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8286 w 5839325"/>
              <a:gd name="connsiteY0" fmla="*/ 5955516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8286 w 5839325"/>
              <a:gd name="connsiteY8" fmla="*/ 5955516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8352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8352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8352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8352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74540 w 5839325"/>
              <a:gd name="connsiteY6" fmla="*/ 626275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74540 w 5839325"/>
              <a:gd name="connsiteY6" fmla="*/ 626275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74540 w 5839325"/>
              <a:gd name="connsiteY6" fmla="*/ 626275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74540 w 5839325"/>
              <a:gd name="connsiteY6" fmla="*/ 626275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74540 w 5839325"/>
              <a:gd name="connsiteY6" fmla="*/ 626275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2 w 5839325"/>
              <a:gd name="connsiteY6" fmla="*/ 624131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2 w 5839325"/>
              <a:gd name="connsiteY6" fmla="*/ 624131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4131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4131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4131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39325" h="6581000">
                <a:moveTo>
                  <a:pt x="5405430" y="5965041"/>
                </a:moveTo>
                <a:cubicBezTo>
                  <a:pt x="5293665" y="5858274"/>
                  <a:pt x="5223314" y="5914917"/>
                  <a:pt x="5182593" y="5948372"/>
                </a:cubicBezTo>
                <a:cubicBezTo>
                  <a:pt x="5180601" y="5950753"/>
                  <a:pt x="5070444" y="6058612"/>
                  <a:pt x="5068237" y="6060993"/>
                </a:cubicBezTo>
                <a:cubicBezTo>
                  <a:pt x="5019659" y="6106237"/>
                  <a:pt x="5023471" y="6182437"/>
                  <a:pt x="5063000" y="6222918"/>
                </a:cubicBezTo>
                <a:cubicBezTo>
                  <a:pt x="5063000" y="6222529"/>
                  <a:pt x="5132977" y="6303196"/>
                  <a:pt x="5196880" y="6360347"/>
                </a:cubicBezTo>
                <a:cubicBezTo>
                  <a:pt x="5275127" y="6422260"/>
                  <a:pt x="5341470" y="6393683"/>
                  <a:pt x="5374473" y="6362727"/>
                </a:cubicBezTo>
                <a:cubicBezTo>
                  <a:pt x="5440373" y="6296859"/>
                  <a:pt x="5451502" y="6292901"/>
                  <a:pt x="5493590" y="6243700"/>
                </a:cubicBezTo>
                <a:cubicBezTo>
                  <a:pt x="5554795" y="6172923"/>
                  <a:pt x="5544456" y="6113094"/>
                  <a:pt x="5505951" y="6069032"/>
                </a:cubicBezTo>
                <a:cubicBezTo>
                  <a:pt x="5462683" y="6024971"/>
                  <a:pt x="5449172" y="6009361"/>
                  <a:pt x="5405430" y="5965041"/>
                </a:cubicBezTo>
                <a:close/>
                <a:moveTo>
                  <a:pt x="2338959" y="0"/>
                </a:moveTo>
                <a:lnTo>
                  <a:pt x="5720651" y="13165"/>
                </a:lnTo>
                <a:lnTo>
                  <a:pt x="5839325" y="13800"/>
                </a:lnTo>
                <a:lnTo>
                  <a:pt x="5839325" y="6581000"/>
                </a:lnTo>
                <a:lnTo>
                  <a:pt x="3205228" y="6581000"/>
                </a:lnTo>
                <a:lnTo>
                  <a:pt x="887983" y="4582550"/>
                </a:lnTo>
                <a:cubicBezTo>
                  <a:pt x="-95696" y="3856817"/>
                  <a:pt x="-412475" y="2338448"/>
                  <a:pt x="719035" y="1274094"/>
                </a:cubicBezTo>
                <a:cubicBezTo>
                  <a:pt x="2125079" y="21634"/>
                  <a:pt x="739729" y="1253599"/>
                  <a:pt x="2145775" y="1138"/>
                </a:cubicBezTo>
                <a:cubicBezTo>
                  <a:pt x="2150400" y="370"/>
                  <a:pt x="2220283" y="21"/>
                  <a:pt x="23389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558C169-123E-A283-C596-2522474A4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4" name="hrSlideMaster.Content &amp; right-aligned imageHeader" descr="UNCLASSIFIED">
            <a:extLst>
              <a:ext uri="{FF2B5EF4-FFF2-40B4-BE49-F238E27FC236}">
                <a16:creationId xmlns:a16="http://schemas.microsoft.com/office/drawing/2014/main" id="{CB3481B8-EA2D-4C56-82F6-A648384E5E0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5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124791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539140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5" y="2505075"/>
            <a:ext cx="5391400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6196014" y="1685926"/>
            <a:ext cx="5085012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196014" y="2505075"/>
            <a:ext cx="5085012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9D3BF54-2B71-468B-950F-9355E248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F117F416-1B51-48C3-B41D-DBDD06F2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2BE2A5E-F1B8-F9CD-032D-447984B4D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hrSlideMaster.ComparisonHeader" descr="UNCLASSIFIED">
            <a:extLst>
              <a:ext uri="{FF2B5EF4-FFF2-40B4-BE49-F238E27FC236}">
                <a16:creationId xmlns:a16="http://schemas.microsoft.com/office/drawing/2014/main" id="{2256B3B8-FC83-4486-92EF-98B25532DBE8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1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6" y="365126"/>
            <a:ext cx="10747624" cy="4980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59CB0-4A9C-42F5-BEF2-86DDB618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AFC71EA4-1BC7-4F08-8E49-556A0A1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FFACF20-B6CC-B42D-C35F-132BDD5EE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hrSlideMaster.Title &amp; blank contentHeader" descr="UNCLASSIFIED">
            <a:extLst>
              <a:ext uri="{FF2B5EF4-FFF2-40B4-BE49-F238E27FC236}">
                <a16:creationId xmlns:a16="http://schemas.microsoft.com/office/drawing/2014/main" id="{86D70E5E-001F-4C4D-8D51-BBB7E3CACC15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3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6" y="365126"/>
            <a:ext cx="10747624" cy="4980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5" name="Picture Placeholder 24" descr="Icon placeholder"/>
          <p:cNvSpPr>
            <a:spLocks noGrp="1"/>
          </p:cNvSpPr>
          <p:nvPr>
            <p:ph type="pic" sz="quarter" idx="12"/>
          </p:nvPr>
        </p:nvSpPr>
        <p:spPr>
          <a:xfrm>
            <a:off x="1058992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EA8B297-1EA9-4B75-9011-ECE77E35F7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314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28" name="Picture Placeholder 27" descr="Icon placeholder"/>
          <p:cNvSpPr>
            <a:spLocks noGrp="1"/>
          </p:cNvSpPr>
          <p:nvPr>
            <p:ph type="pic" sz="quarter" idx="13"/>
          </p:nvPr>
        </p:nvSpPr>
        <p:spPr>
          <a:xfrm>
            <a:off x="3510278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16C17AB-0CE3-4CF1-8AB9-33486397A3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8600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29" name="Picture Placeholder 28" descr="Icon placeholder"/>
          <p:cNvSpPr>
            <a:spLocks noGrp="1"/>
          </p:cNvSpPr>
          <p:nvPr>
            <p:ph type="pic" sz="quarter" idx="14"/>
          </p:nvPr>
        </p:nvSpPr>
        <p:spPr>
          <a:xfrm>
            <a:off x="5961564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CE91ED-E4E1-48A1-BE96-588F991655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86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30" name="Picture Placeholder 29" descr="Icon placeholder"/>
          <p:cNvSpPr>
            <a:spLocks noGrp="1"/>
          </p:cNvSpPr>
          <p:nvPr>
            <p:ph type="pic" sz="quarter" idx="15"/>
          </p:nvPr>
        </p:nvSpPr>
        <p:spPr>
          <a:xfrm>
            <a:off x="8412851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96E0680-57FE-4921-BFC7-B04C3E3F70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1173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56A29FEB-E92A-4CEF-BCA9-1541DF2F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043C905-7AA9-4877-B168-91755CC4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32DFEAC-BBF5-C35D-9624-EA5133EC1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hrSlideMaster.Information 1Header" descr="UNCLASSIFIED">
            <a:extLst>
              <a:ext uri="{FF2B5EF4-FFF2-40B4-BE49-F238E27FC236}">
                <a16:creationId xmlns:a16="http://schemas.microsoft.com/office/drawing/2014/main" id="{49EB42C9-001C-43D5-A07B-4FAC69027ED8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A0652A-CEF3-443B-A302-A367B717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76" y="365126"/>
            <a:ext cx="10747624" cy="4980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8578BE2A-5A8E-4E94-9D47-27922F4EB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175" y="1028207"/>
            <a:ext cx="10747624" cy="156536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Picture Placeholder 24" descr="Icon placeholder">
            <a:extLst>
              <a:ext uri="{FF2B5EF4-FFF2-40B4-BE49-F238E27FC236}">
                <a16:creationId xmlns:a16="http://schemas.microsoft.com/office/drawing/2014/main" id="{C5ED0B73-535A-4A5E-B9A5-63793C3374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8992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5AD65DF-4FE8-4E16-A5E6-9850DC0BBB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314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18" name="Picture Placeholder 27" descr="Icon placeholder">
            <a:extLst>
              <a:ext uri="{FF2B5EF4-FFF2-40B4-BE49-F238E27FC236}">
                <a16:creationId xmlns:a16="http://schemas.microsoft.com/office/drawing/2014/main" id="{F5B7D2D7-D23A-4A75-A8CE-49A3C9FA55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10278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3866DAA-C44F-4D58-BD68-DCFBFBFF5D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8600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19" name="Picture Placeholder 28" descr="Icon placeholder">
            <a:extLst>
              <a:ext uri="{FF2B5EF4-FFF2-40B4-BE49-F238E27FC236}">
                <a16:creationId xmlns:a16="http://schemas.microsoft.com/office/drawing/2014/main" id="{11F670D0-049C-4203-87C3-5351081AF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1564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A51B6FD-5ED1-4A8D-A288-5967EF3137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86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20" name="Picture Placeholder 29" descr="Icon placeholder">
            <a:extLst>
              <a:ext uri="{FF2B5EF4-FFF2-40B4-BE49-F238E27FC236}">
                <a16:creationId xmlns:a16="http://schemas.microsoft.com/office/drawing/2014/main" id="{BF42289B-93F8-45D4-AA5B-CBED81234F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851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F40F451-14AE-4DCD-B323-BB2A01C82A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1173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56A29FEB-E92A-4CEF-BCA9-1541DF2F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043C905-7AA9-4877-B168-91755CC4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28FE50-ED7B-FA1E-7543-1E24BFC62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4" name="hrSlideMaster.Information 2Header" descr="UNCLASSIFIED">
            <a:extLst>
              <a:ext uri="{FF2B5EF4-FFF2-40B4-BE49-F238E27FC236}">
                <a16:creationId xmlns:a16="http://schemas.microsoft.com/office/drawing/2014/main" id="{1CB1A2CA-6878-4CF5-86BB-BC2C85DE8B79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6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98F1A7-3CBA-4D21-A857-763AC141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r="55618" b="45406"/>
          <a:stretch/>
        </p:blipFill>
        <p:spPr>
          <a:xfrm>
            <a:off x="11781559" y="6353926"/>
            <a:ext cx="410441" cy="504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64CDC-B209-4E19-B573-693BB3427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5153" y="6154483"/>
            <a:ext cx="521208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B639AB-F336-4A63-9D44-3F05CBE4B4B0}"/>
              </a:ext>
            </a:extLst>
          </p:cNvPr>
          <p:cNvSpPr txBox="1">
            <a:spLocks/>
          </p:cNvSpPr>
          <p:nvPr userDrawn="1"/>
        </p:nvSpPr>
        <p:spPr>
          <a:xfrm>
            <a:off x="11385153" y="6235267"/>
            <a:ext cx="4953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34283-FFF0-E84B-9A68-D502F8BD966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0222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707" r:id="rId4"/>
    <p:sldLayoutId id="2147483695" r:id="rId5"/>
    <p:sldLayoutId id="2147483696" r:id="rId6"/>
    <p:sldLayoutId id="2147483700" r:id="rId7"/>
    <p:sldLayoutId id="2147483701" r:id="rId8"/>
    <p:sldLayoutId id="2147483708" r:id="rId9"/>
    <p:sldLayoutId id="214748370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9BDD3E-AC0D-44F6-BD0A-43A85526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22" y="1153175"/>
            <a:ext cx="5262391" cy="2308717"/>
          </a:xfrm>
          <a:solidFill>
            <a:srgbClr val="005477"/>
          </a:solidFill>
        </p:spPr>
        <p:txBody>
          <a:bodyPr/>
          <a:lstStyle/>
          <a:p>
            <a:r>
              <a:rPr lang="en-CA" dirty="0"/>
              <a:t>A-LAN-A</a:t>
            </a:r>
            <a:br>
              <a:rPr lang="en-CA" dirty="0"/>
            </a:br>
            <a:r>
              <a:rPr lang="en-CA" sz="2400" dirty="0"/>
              <a:t>experimenting with an innovative approach to language training</a:t>
            </a:r>
            <a:br>
              <a:rPr lang="en-CA" sz="2400" dirty="0"/>
            </a:br>
            <a:endParaRPr lang="en-US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46F34C-D53A-0004-D48E-CC60C98A8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122" y="5008918"/>
            <a:ext cx="5418762" cy="663771"/>
          </a:xfrm>
        </p:spPr>
        <p:txBody>
          <a:bodyPr/>
          <a:lstStyle/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Official Languages Symposium</a:t>
            </a:r>
          </a:p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November 19, 2025</a:t>
            </a:r>
          </a:p>
        </p:txBody>
      </p:sp>
      <p:sp>
        <p:nvSpPr>
          <p:cNvPr id="7" name="Rectangle 6" descr="Corporate signature of the Canada Revenue Agency and The Canada Wordmark">
            <a:extLst>
              <a:ext uri="{FF2B5EF4-FFF2-40B4-BE49-F238E27FC236}">
                <a16:creationId xmlns:a16="http://schemas.microsoft.com/office/drawing/2014/main" id="{3F7910AD-3A8F-C146-12A7-1920B64A67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29752" y="6217920"/>
            <a:ext cx="2387065" cy="567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05B5364-FE40-22D8-4B47-63A8D1E861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893" y="3489304"/>
            <a:ext cx="5262391" cy="9233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Combining artificial intelligence and human expertise to support second official language learning</a:t>
            </a:r>
          </a:p>
        </p:txBody>
      </p:sp>
      <p:pic>
        <p:nvPicPr>
          <p:cNvPr id="3" name="Picture Placeholder 2" descr="A profile of a person with a blue light thinking about cultural intelligence.">
            <a:extLst>
              <a:ext uri="{FF2B5EF4-FFF2-40B4-BE49-F238E27FC236}">
                <a16:creationId xmlns:a16="http://schemas.microsoft.com/office/drawing/2014/main" id="{5E51C3EA-B6B3-B1AE-EF95-38426BDF5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6630104" y="345786"/>
            <a:ext cx="5561896" cy="5602895"/>
          </a:xfrm>
        </p:spPr>
      </p:pic>
    </p:spTree>
    <p:extLst>
      <p:ext uri="{BB962C8B-B14F-4D97-AF65-F5344CB8AC3E}">
        <p14:creationId xmlns:p14="http://schemas.microsoft.com/office/powerpoint/2010/main" val="308017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4620-6ED4-50E2-FF03-3526B87F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79" y="635517"/>
            <a:ext cx="10747624" cy="4980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2400" dirty="0">
                <a:solidFill>
                  <a:srgbClr val="005477"/>
                </a:solidFill>
                <a:latin typeface="+mj-lt"/>
              </a:rPr>
              <a:t>Introductions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B83CB-7FCE-7146-770D-A096288BE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7EE68-739C-4AF8-A6C8-65348AE622E8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6B23F-835F-11EE-CFB8-0109A5BDC79E}"/>
              </a:ext>
            </a:extLst>
          </p:cNvPr>
          <p:cNvSpPr txBox="1"/>
          <p:nvPr/>
        </p:nvSpPr>
        <p:spPr>
          <a:xfrm>
            <a:off x="555279" y="1319156"/>
            <a:ext cx="10896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005477"/>
                </a:solidFill>
                <a:latin typeface="+mj-lt"/>
                <a:ea typeface="+mj-ea"/>
                <a:cs typeface="+mj-cs"/>
              </a:rPr>
              <a:t>Canada Revenue Agency - Human Resources Branch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1F1F4E-2E0D-DBA8-5191-5AA625BCEC59}"/>
              </a:ext>
            </a:extLst>
          </p:cNvPr>
          <p:cNvSpPr/>
          <p:nvPr/>
        </p:nvSpPr>
        <p:spPr>
          <a:xfrm>
            <a:off x="4853450" y="2025399"/>
            <a:ext cx="6449453" cy="1066203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endParaRPr lang="fr-CA" sz="1600" b="1" dirty="0">
              <a:solidFill>
                <a:srgbClr val="046A38"/>
              </a:solidFill>
              <a:latin typeface="+mj-lt"/>
            </a:endParaRPr>
          </a:p>
          <a:p>
            <a:pPr lvl="1">
              <a:defRPr/>
            </a:pPr>
            <a:r>
              <a:rPr lang="fr-CA" sz="1600" b="1" dirty="0">
                <a:solidFill>
                  <a:srgbClr val="005477"/>
                </a:solidFill>
                <a:latin typeface="+mj-lt"/>
              </a:rPr>
              <a:t>Sylvie Bolduc </a:t>
            </a:r>
            <a:r>
              <a:rPr lang="fr-CA" sz="1600" b="1" dirty="0">
                <a:solidFill>
                  <a:srgbClr val="046A38"/>
                </a:solidFill>
                <a:latin typeface="+mj-lt"/>
              </a:rPr>
              <a:t>: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Director of the Official Languages Program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lnSpc>
                <a:spcPct val="200000"/>
              </a:lnSpc>
              <a:defRPr/>
            </a:pPr>
            <a:r>
              <a:rPr lang="fr-CA" sz="1600" b="1" dirty="0">
                <a:solidFill>
                  <a:srgbClr val="005477"/>
                </a:solidFill>
                <a:latin typeface="+mj-lt"/>
              </a:rPr>
              <a:t>Abdi Aden Chil </a:t>
            </a:r>
            <a:r>
              <a:rPr lang="fr-CA" sz="1600" b="1" dirty="0">
                <a:solidFill>
                  <a:srgbClr val="046A38"/>
                </a:solidFill>
                <a:latin typeface="+mj-lt"/>
              </a:rPr>
              <a:t>: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Learning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Advisor and Project Coordinator</a:t>
            </a:r>
          </a:p>
          <a:p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C0DD1-44C1-035A-3A75-DC4DDED88FBA}"/>
              </a:ext>
            </a:extLst>
          </p:cNvPr>
          <p:cNvSpPr txBox="1"/>
          <p:nvPr/>
        </p:nvSpPr>
        <p:spPr>
          <a:xfrm>
            <a:off x="589662" y="2129435"/>
            <a:ext cx="4016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Employment Programs Directorate – Official Languages and Recognition Division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00B8B-7120-D9FE-3AEF-12950CF8E1DB}"/>
              </a:ext>
            </a:extLst>
          </p:cNvPr>
          <p:cNvSpPr txBox="1"/>
          <p:nvPr/>
        </p:nvSpPr>
        <p:spPr>
          <a:xfrm>
            <a:off x="555279" y="3758454"/>
            <a:ext cx="463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Leadership and Learning Directorate – Horizontal and Technology Solutions Division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54B165-8B7A-0E31-C361-59D3A45A66C6}"/>
              </a:ext>
            </a:extLst>
          </p:cNvPr>
          <p:cNvSpPr txBox="1"/>
          <p:nvPr/>
        </p:nvSpPr>
        <p:spPr>
          <a:xfrm>
            <a:off x="692439" y="5096066"/>
            <a:ext cx="943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Successful collaboration between cross-functional teams 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F879B-C4DE-1E8F-5A36-41B985089DB1}"/>
              </a:ext>
            </a:extLst>
          </p:cNvPr>
          <p:cNvSpPr txBox="1"/>
          <p:nvPr/>
        </p:nvSpPr>
        <p:spPr>
          <a:xfrm>
            <a:off x="4922430" y="3924426"/>
            <a:ext cx="6472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>
                <a:solidFill>
                  <a:srgbClr val="005477"/>
                </a:solidFill>
                <a:latin typeface="+mj-lt"/>
              </a:rPr>
              <a:t>Michael Ellison :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Director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AI and HR Innovation </a:t>
            </a:r>
          </a:p>
          <a:p>
            <a:pPr lvl="1"/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3B71B7-6D48-30B4-0B38-D4954FAAD142}"/>
              </a:ext>
            </a:extLst>
          </p:cNvPr>
          <p:cNvCxnSpPr>
            <a:cxnSpLocks/>
          </p:cNvCxnSpPr>
          <p:nvPr/>
        </p:nvCxnSpPr>
        <p:spPr>
          <a:xfrm>
            <a:off x="5242180" y="2129435"/>
            <a:ext cx="0" cy="81950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9B37D3-4D0E-0714-FB20-0A9A4B0E5374}"/>
              </a:ext>
            </a:extLst>
          </p:cNvPr>
          <p:cNvCxnSpPr>
            <a:cxnSpLocks/>
          </p:cNvCxnSpPr>
          <p:nvPr/>
        </p:nvCxnSpPr>
        <p:spPr>
          <a:xfrm>
            <a:off x="5222188" y="3730728"/>
            <a:ext cx="0" cy="81950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697B93-5D43-7EBB-775E-E8921F4287F3}"/>
              </a:ext>
            </a:extLst>
          </p:cNvPr>
          <p:cNvCxnSpPr/>
          <p:nvPr/>
        </p:nvCxnSpPr>
        <p:spPr>
          <a:xfrm>
            <a:off x="692439" y="3337560"/>
            <a:ext cx="104403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76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F57CB-917A-B568-700E-3BBBB21E6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11829C-4035-93B0-785F-A431A827C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54" y="1335781"/>
            <a:ext cx="4819394" cy="5433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0494-3607-F82F-BE63-3309670C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24" y="744889"/>
            <a:ext cx="10747624" cy="4980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2400" dirty="0">
                <a:solidFill>
                  <a:srgbClr val="005477"/>
                </a:solidFill>
                <a:latin typeface="+mj-lt"/>
              </a:rPr>
              <a:t>What problem are we examining?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10F06-B2E6-8909-3BD1-FEAD864F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7EE68-739C-4AF8-A6C8-65348AE622E8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900D0-9F29-C8D8-F123-6878D1A1A83C}"/>
              </a:ext>
            </a:extLst>
          </p:cNvPr>
          <p:cNvSpPr txBox="1"/>
          <p:nvPr/>
        </p:nvSpPr>
        <p:spPr>
          <a:xfrm>
            <a:off x="646811" y="1681609"/>
            <a:ext cx="113344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endParaRPr lang="en-CA" sz="14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2F4A19-7E6F-47AC-410F-85E4C81AB9D1}"/>
              </a:ext>
            </a:extLst>
          </p:cNvPr>
          <p:cNvSpPr txBox="1">
            <a:spLocks/>
          </p:cNvSpPr>
          <p:nvPr/>
        </p:nvSpPr>
        <p:spPr>
          <a:xfrm>
            <a:off x="448924" y="1588717"/>
            <a:ext cx="7420389" cy="677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0" dirty="0">
                <a:solidFill>
                  <a:srgbClr val="005477"/>
                </a:solidFill>
              </a:rPr>
              <a:t>A growing gap between language training needs and current offering</a:t>
            </a:r>
            <a:br>
              <a:rPr lang="en-CA" sz="2000" dirty="0"/>
            </a:br>
            <a:endParaRPr lang="en-CA" sz="2000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5A4FD32-1D20-7F55-CEB7-8829660874EC}"/>
              </a:ext>
            </a:extLst>
          </p:cNvPr>
          <p:cNvSpPr txBox="1">
            <a:spLocks/>
          </p:cNvSpPr>
          <p:nvPr/>
        </p:nvSpPr>
        <p:spPr>
          <a:xfrm>
            <a:off x="646811" y="2621645"/>
            <a:ext cx="6211189" cy="1648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Problem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Growing and diverse language needs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Need for flexibility in training approaches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↗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Lack of funding and administrative constraints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↘</a:t>
            </a:r>
            <a:endParaRPr lang="fr-FR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8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8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8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1D8B2-304F-8F14-022B-4E4FDEFEA92D}"/>
              </a:ext>
            </a:extLst>
          </p:cNvPr>
          <p:cNvSpPr txBox="1"/>
          <p:nvPr/>
        </p:nvSpPr>
        <p:spPr>
          <a:xfrm>
            <a:off x="589284" y="4656498"/>
            <a:ext cx="6746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5477"/>
                </a:solidFill>
                <a:latin typeface="+mj-lt"/>
              </a:rPr>
              <a:t>How can we increase access to language training to more people at a lower cost through an innovative approach powered by artificial intelligence?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4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1645" y="1458218"/>
            <a:ext cx="9292941" cy="702631"/>
          </a:xfrm>
        </p:spPr>
        <p:txBody>
          <a:bodyPr/>
          <a:lstStyle/>
          <a:p>
            <a:r>
              <a:rPr lang="fr-CA" dirty="0">
                <a:solidFill>
                  <a:srgbClr val="005477"/>
                </a:solidFill>
                <a:latin typeface="+mj-lt"/>
              </a:rPr>
              <a:t>A-LAN-A</a:t>
            </a:r>
            <a:r>
              <a:rPr lang="fr-CA" b="0" dirty="0">
                <a:solidFill>
                  <a:srgbClr val="005477"/>
                </a:solidFill>
                <a:latin typeface="+mj-lt"/>
              </a:rPr>
              <a:t> : </a:t>
            </a:r>
            <a:r>
              <a:rPr lang="en-CA" b="0" dirty="0">
                <a:solidFill>
                  <a:srgbClr val="005477"/>
                </a:solidFill>
                <a:latin typeface="+mj-lt"/>
              </a:rPr>
              <a:t>an AI tool for language learning tailored to the needs of employees on a limited budget</a:t>
            </a:r>
            <a:br>
              <a:rPr lang="en-CA" dirty="0">
                <a:solidFill>
                  <a:srgbClr val="005477"/>
                </a:solidFill>
                <a:latin typeface="+mj-lt"/>
              </a:rPr>
            </a:br>
            <a:endParaRPr lang="en-CA" dirty="0">
              <a:solidFill>
                <a:srgbClr val="005477"/>
              </a:solidFill>
              <a:latin typeface="+mj-lt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141E90D-A23C-E33E-DB0A-4415384B0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33" y="446601"/>
            <a:ext cx="10674853" cy="702631"/>
          </a:xfrm>
        </p:spPr>
        <p:txBody>
          <a:bodyPr/>
          <a:lstStyle/>
          <a:p>
            <a:r>
              <a:rPr lang="fr-CA" sz="2400" dirty="0">
                <a:solidFill>
                  <a:srgbClr val="005477"/>
                </a:solidFill>
                <a:latin typeface="+mj-lt"/>
                <a:ea typeface="+mj-ea"/>
                <a:cs typeface="+mj-cs"/>
              </a:rPr>
              <a:t>Our vision and </a:t>
            </a:r>
            <a:r>
              <a:rPr lang="fr-CA" sz="2400" dirty="0" err="1">
                <a:solidFill>
                  <a:srgbClr val="005477"/>
                </a:solidFill>
                <a:latin typeface="+mj-lt"/>
                <a:ea typeface="+mj-ea"/>
                <a:cs typeface="+mj-cs"/>
              </a:rPr>
              <a:t>hypothesis</a:t>
            </a:r>
            <a:r>
              <a:rPr lang="fr-CA" sz="2400" dirty="0">
                <a:solidFill>
                  <a:srgbClr val="005477"/>
                </a:solidFill>
                <a:latin typeface="+mj-lt"/>
                <a:ea typeface="+mj-ea"/>
                <a:cs typeface="+mj-cs"/>
              </a:rPr>
              <a:t> </a:t>
            </a:r>
            <a:endParaRPr lang="en-CA" sz="2400" dirty="0">
              <a:solidFill>
                <a:srgbClr val="00547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955AA76-481E-60BF-E09A-9CEA7B2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433" y="2469835"/>
            <a:ext cx="10185135" cy="3309889"/>
          </a:xfrm>
        </p:spPr>
        <p:txBody>
          <a:bodyPr/>
          <a:lstStyle/>
          <a:p>
            <a:pPr marL="0" indent="0">
              <a:buNone/>
            </a:pPr>
            <a:r>
              <a:rPr lang="en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hypothesis - </a:t>
            </a: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Well-structured, A-LAN-A can 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improve, develop, and maintain language progress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strengthen learners' autonomy and motivation (andragogical principles)</a:t>
            </a:r>
          </a:p>
          <a:p>
            <a:pPr marL="0" indent="0">
              <a:buNone/>
            </a:pPr>
            <a:endParaRPr lang="en-CA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Explore the potential of this approach to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Increase the accessibility and flexibility of language training for a large group of learners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Reduce the logistical and financial constraints of language training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Contribute to institutional bilingualism and to digital modernization of the Agency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FEF7E238-2B24-05C8-CDDD-F1143748A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40B7EE68-739C-4AF8-A6C8-65348AE622E8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E4849-DE32-4168-1AAA-907B064C3A8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79371" y="5835157"/>
            <a:ext cx="98379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More flexible, personalized, effective, and innovative language training</a:t>
            </a:r>
            <a:endParaRPr lang="en-CA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FA8930-30EE-6B78-845C-07AD6144C28E}"/>
              </a:ext>
            </a:extLst>
          </p:cNvPr>
          <p:cNvSpPr/>
          <p:nvPr/>
        </p:nvSpPr>
        <p:spPr>
          <a:xfrm>
            <a:off x="8378458" y="1663862"/>
            <a:ext cx="2892208" cy="419173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00036-1761-9FD4-B122-B678C15F7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782" y="1859879"/>
            <a:ext cx="2679404" cy="3799704"/>
          </a:xfrm>
          <a:custGeom>
            <a:avLst/>
            <a:gdLst>
              <a:gd name="connsiteX0" fmla="*/ 0 w 2679404"/>
              <a:gd name="connsiteY0" fmla="*/ 0 h 3799704"/>
              <a:gd name="connsiteX1" fmla="*/ 2679404 w 2679404"/>
              <a:gd name="connsiteY1" fmla="*/ 0 h 3799704"/>
              <a:gd name="connsiteX2" fmla="*/ 2679404 w 2679404"/>
              <a:gd name="connsiteY2" fmla="*/ 3799704 h 3799704"/>
              <a:gd name="connsiteX3" fmla="*/ 0 w 2679404"/>
              <a:gd name="connsiteY3" fmla="*/ 3799704 h 3799704"/>
              <a:gd name="connsiteX4" fmla="*/ 0 w 2679404"/>
              <a:gd name="connsiteY4" fmla="*/ 0 h 37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404" h="3799704" extrusionOk="0">
                <a:moveTo>
                  <a:pt x="0" y="0"/>
                </a:moveTo>
                <a:cubicBezTo>
                  <a:pt x="1056825" y="-5264"/>
                  <a:pt x="1685306" y="84467"/>
                  <a:pt x="2679404" y="0"/>
                </a:cubicBezTo>
                <a:cubicBezTo>
                  <a:pt x="2551231" y="1069256"/>
                  <a:pt x="2808554" y="2366140"/>
                  <a:pt x="2679404" y="3799704"/>
                </a:cubicBezTo>
                <a:cubicBezTo>
                  <a:pt x="2259113" y="3906024"/>
                  <a:pt x="798858" y="3792055"/>
                  <a:pt x="0" y="3799704"/>
                </a:cubicBezTo>
                <a:cubicBezTo>
                  <a:pt x="160128" y="2102411"/>
                  <a:pt x="25049" y="825006"/>
                  <a:pt x="0" y="0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3283" y="480474"/>
            <a:ext cx="10674851" cy="45678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CA" sz="2400" dirty="0">
                <a:latin typeface="+mj-lt"/>
              </a:rPr>
              <a:t>Our </a:t>
            </a:r>
            <a:r>
              <a:rPr lang="fr-CA" sz="2400" dirty="0" err="1">
                <a:latin typeface="+mj-lt"/>
              </a:rPr>
              <a:t>experimental</a:t>
            </a:r>
            <a:r>
              <a:rPr lang="fr-CA" sz="2400" dirty="0">
                <a:latin typeface="+mj-lt"/>
              </a:rPr>
              <a:t> </a:t>
            </a:r>
            <a:r>
              <a:rPr lang="fr-CA" sz="2400" dirty="0" err="1">
                <a:latin typeface="+mj-lt"/>
              </a:rPr>
              <a:t>framework</a:t>
            </a:r>
            <a:endParaRPr lang="en-CA" sz="2400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825391-AD6E-7138-F1F4-3CF03889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75" y="841519"/>
            <a:ext cx="10788260" cy="823912"/>
          </a:xfrm>
        </p:spPr>
        <p:txBody>
          <a:bodyPr anchor="ctr">
            <a:normAutofit/>
          </a:bodyPr>
          <a:lstStyle/>
          <a:p>
            <a:r>
              <a:rPr lang="fr-CA" sz="2200" dirty="0">
                <a:latin typeface="+mj-lt"/>
                <a:ea typeface="+mj-ea"/>
                <a:cs typeface="+mj-cs"/>
              </a:rPr>
              <a:t>A-LAN-A</a:t>
            </a:r>
            <a:r>
              <a:rPr lang="fr-CA" sz="2200" b="0" dirty="0">
                <a:latin typeface="+mj-lt"/>
                <a:ea typeface="+mj-ea"/>
                <a:cs typeface="+mj-cs"/>
              </a:rPr>
              <a:t> : </a:t>
            </a:r>
            <a:r>
              <a:rPr lang="en-CA" sz="2200" b="0" dirty="0">
                <a:latin typeface="+mj-lt"/>
                <a:ea typeface="+mj-ea"/>
                <a:cs typeface="+mj-cs"/>
              </a:rPr>
              <a:t>a practical and accessible experiment with an AI tool</a:t>
            </a:r>
            <a:endParaRPr lang="fr-CA" sz="2200" b="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001E36-ECB1-CD52-737F-44495B9E1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771" y="1756496"/>
            <a:ext cx="7074090" cy="438770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CA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Technology</a:t>
            </a: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 </a:t>
            </a:r>
            <a:r>
              <a:rPr lang="fr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ChatGpt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free version </a:t>
            </a:r>
          </a:p>
          <a:p>
            <a:pPr marL="0" lvl="0" indent="0"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         commande vocale avec microphone </a:t>
            </a:r>
          </a:p>
          <a:p>
            <a:pPr marL="0" lvl="0" indent="0">
              <a:buNone/>
            </a:pP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Training program components: 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Language training products from the Canada School of Public Service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French as a Second Language Program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English as a Second Language Training – Advanced Level</a:t>
            </a:r>
          </a:p>
          <a:p>
            <a:pPr marL="0" indent="0">
              <a:buNone/>
            </a:pPr>
            <a:r>
              <a:rPr lang="fr-CA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Experimentation</a:t>
            </a: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A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period</a:t>
            </a: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 </a:t>
            </a:r>
            <a:r>
              <a:rPr lang="fr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months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</a:p>
          <a:p>
            <a:pPr marL="0" lvl="0" indent="0">
              <a:buNone/>
            </a:pP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Participants :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 participants divided into 3 groups 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 from a language coach at various levels depending on the group</a:t>
            </a:r>
          </a:p>
          <a:p>
            <a:pPr marL="0" lvl="0" indent="0">
              <a:buNone/>
            </a:pPr>
            <a:r>
              <a:rPr lang="fr-CA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Assessment</a:t>
            </a: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A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methods</a:t>
            </a: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fr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before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fr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after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et </a:t>
            </a:r>
            <a:r>
              <a:rPr lang="fr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regular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follow-</a:t>
            </a:r>
            <a:r>
              <a:rPr lang="fr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ups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fr-CA" sz="13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357DC3-3302-F961-FFEB-66C65B605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0B7EE68-739C-4AF8-A6C8-65348AE622E8}" type="slidenum">
              <a:rPr lang="fr-CA" smtClean="0"/>
              <a:pPr>
                <a:spcAft>
                  <a:spcPts val="600"/>
                </a:spcAft>
              </a:pPr>
              <a:t>5</a:t>
            </a:fld>
            <a:endParaRPr lang="fr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28875-7A00-4B50-6006-32EACE00DAB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07527" y="5835157"/>
            <a:ext cx="6770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Rigorous, measurable, and personalized monitoring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7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E55F1D8-CD37-EDAC-8692-F7D314B115CA}"/>
              </a:ext>
            </a:extLst>
          </p:cNvPr>
          <p:cNvSpPr txBox="1">
            <a:spLocks/>
          </p:cNvSpPr>
          <p:nvPr/>
        </p:nvSpPr>
        <p:spPr>
          <a:xfrm>
            <a:off x="606175" y="365126"/>
            <a:ext cx="7378876" cy="12479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CA" sz="2400" dirty="0">
                <a:solidFill>
                  <a:srgbClr val="005477"/>
                </a:solidFill>
              </a:rPr>
              <a:t>What we observed and learned</a:t>
            </a:r>
            <a:r>
              <a:rPr lang="en-US" sz="22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2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endParaRPr lang="en-US" sz="22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1C7377-F0AD-4D4F-BCFB-50E1C0685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09" y="1030805"/>
            <a:ext cx="9563157" cy="823912"/>
          </a:xfrm>
        </p:spPr>
        <p:txBody>
          <a:bodyPr anchor="ctr">
            <a:noAutofit/>
          </a:bodyPr>
          <a:lstStyle/>
          <a:p>
            <a:r>
              <a:rPr lang="en-US" sz="2000" kern="1200" dirty="0">
                <a:solidFill>
                  <a:srgbClr val="005477"/>
                </a:solidFill>
                <a:latin typeface="+mj-lt"/>
                <a:ea typeface="+mn-ea"/>
                <a:cs typeface="+mn-cs"/>
              </a:rPr>
              <a:t>A-LAN-A</a:t>
            </a:r>
            <a:r>
              <a:rPr lang="en-US" sz="2000" b="0" kern="1200" dirty="0">
                <a:latin typeface="+mj-lt"/>
                <a:ea typeface="+mn-ea"/>
                <a:cs typeface="+mn-cs"/>
              </a:rPr>
              <a:t> :  w</a:t>
            </a:r>
            <a:r>
              <a:rPr lang="en-CA" sz="2000" b="0" dirty="0">
                <a:latin typeface="+mj-lt"/>
              </a:rPr>
              <a:t>hen AI becomes a driver of autonomy and improvement in</a:t>
            </a:r>
          </a:p>
          <a:p>
            <a:pPr>
              <a:spcBef>
                <a:spcPts val="600"/>
              </a:spcBef>
            </a:pPr>
            <a:r>
              <a:rPr lang="en-CA" sz="2000" b="0" dirty="0">
                <a:latin typeface="+mj-lt"/>
              </a:rPr>
              <a:t>                   language skills development</a:t>
            </a:r>
            <a:endParaRPr lang="en-US" sz="2000" b="0" kern="1200" dirty="0">
              <a:latin typeface="+mj-lt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9A93D2-CF90-4F27-BB76-06A921484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049" y="2191859"/>
            <a:ext cx="6773721" cy="40434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CA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Strengths</a:t>
            </a:r>
            <a:r>
              <a:rPr lang="fr-C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AI </a:t>
            </a:r>
            <a:r>
              <a:rPr lang="fr-CA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approach</a:t>
            </a:r>
            <a:endParaRPr lang="fr-CA" sz="17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CA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Significant</a:t>
            </a:r>
            <a:r>
              <a:rPr lang="fr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A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improvement</a:t>
            </a:r>
            <a:r>
              <a:rPr lang="fr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</a:t>
            </a:r>
            <a:r>
              <a:rPr lang="fr-CA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language</a:t>
            </a:r>
            <a:r>
              <a:rPr lang="fr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A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skills</a:t>
            </a:r>
            <a:endParaRPr lang="fr-CA" sz="1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Enhanced self-learning autonomy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Adaptability to specific profiles and needs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Linguistic security—due to absence of human judgment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n-C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Weaknesses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CA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Technology</a:t>
            </a:r>
            <a:r>
              <a:rPr lang="fr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limitations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Lack of structure when no human guidance is provided </a:t>
            </a:r>
            <a:endParaRPr lang="en-CA" sz="2000" dirty="0">
              <a:solidFill>
                <a:srgbClr val="005477"/>
              </a:solidFill>
              <a:latin typeface="Century Gothic" panose="020B0502020202020204" pitchFamily="34" charset="0"/>
            </a:endParaRPr>
          </a:p>
          <a:p>
            <a:pPr marL="457200" lvl="1"/>
            <a:endParaRPr lang="en-CA" dirty="0">
              <a:highlight>
                <a:srgbClr val="00FFFF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EAA0C-F0A7-555B-4E6F-4C8FB0D8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0B7EE68-739C-4AF8-A6C8-65348AE622E8}" type="slidenum">
              <a:rPr lang="fr-CA" smtClean="0"/>
              <a:pPr>
                <a:spcAft>
                  <a:spcPts val="600"/>
                </a:spcAft>
              </a:pPr>
              <a:t>6</a:t>
            </a:fld>
            <a:endParaRPr lang="fr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928C2-EE28-5B9F-271B-F00FAFE65DD5}"/>
              </a:ext>
            </a:extLst>
          </p:cNvPr>
          <p:cNvSpPr txBox="1"/>
          <p:nvPr/>
        </p:nvSpPr>
        <p:spPr>
          <a:xfrm>
            <a:off x="794706" y="5003284"/>
            <a:ext cx="10077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chemeClr val="accent3"/>
              </a:buClr>
            </a:pPr>
            <a:r>
              <a:rPr lang="en-CA" sz="2000" b="1" dirty="0">
                <a:solidFill>
                  <a:srgbClr val="005477"/>
                </a:solidFill>
                <a:latin typeface="Century Gothic" panose="020B0502020202020204" pitchFamily="34" charset="0"/>
              </a:rPr>
              <a:t>Synergy between AI and language coaching produces the best results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6439C2-CE09-6570-E98D-17766F9CF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79998"/>
              </p:ext>
            </p:extLst>
          </p:nvPr>
        </p:nvGraphicFramePr>
        <p:xfrm>
          <a:off x="7917347" y="2280392"/>
          <a:ext cx="2955110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074">
                  <a:extLst>
                    <a:ext uri="{9D8B030D-6E8A-4147-A177-3AD203B41FA5}">
                      <a16:colId xmlns:a16="http://schemas.microsoft.com/office/drawing/2014/main" val="274872555"/>
                    </a:ext>
                  </a:extLst>
                </a:gridCol>
                <a:gridCol w="1473036">
                  <a:extLst>
                    <a:ext uri="{9D8B030D-6E8A-4147-A177-3AD203B41FA5}">
                      <a16:colId xmlns:a16="http://schemas.microsoft.com/office/drawing/2014/main" val="44967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Group A</a:t>
                      </a:r>
                    </a:p>
                    <a:p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2x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E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Group B</a:t>
                      </a:r>
                    </a:p>
                    <a:p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2x week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6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20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 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16 participants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8573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45%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75% progress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3230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82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6173" y="496161"/>
            <a:ext cx="10674851" cy="6556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2400" dirty="0">
                <a:latin typeface="+mj-lt"/>
              </a:rPr>
              <a:t>A-LAN-A and human coaching – a winning combination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825391-AD6E-7138-F1F4-3CF03889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73" y="1096294"/>
            <a:ext cx="9151143" cy="823912"/>
          </a:xfrm>
        </p:spPr>
        <p:txBody>
          <a:bodyPr/>
          <a:lstStyle/>
          <a:p>
            <a:r>
              <a:rPr lang="en-CA" sz="2200" b="0" dirty="0">
                <a:latin typeface="+mj-lt"/>
                <a:ea typeface="+mj-ea"/>
                <a:cs typeface="+mj-cs"/>
              </a:rPr>
              <a:t>A-LAN-A offers unlimited practice and objective feedback, while human coaching provides guidance, motivation, and personalization </a:t>
            </a:r>
            <a:r>
              <a:rPr lang="fr-CA" sz="2200" b="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357DC3-3302-F961-FFEB-66C65B605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3223" y="6235267"/>
            <a:ext cx="495300" cy="351117"/>
          </a:xfrm>
        </p:spPr>
        <p:txBody>
          <a:bodyPr/>
          <a:lstStyle/>
          <a:p>
            <a:fld id="{40B7EE68-739C-4AF8-A6C8-65348AE622E8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E2188-7081-C981-9BF3-44181779AD55}"/>
              </a:ext>
            </a:extLst>
          </p:cNvPr>
          <p:cNvSpPr txBox="1"/>
          <p:nvPr/>
        </p:nvSpPr>
        <p:spPr>
          <a:xfrm>
            <a:off x="1250265" y="2302073"/>
            <a:ext cx="595467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AI </a:t>
            </a:r>
            <a:r>
              <a:rPr lang="fr-CA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Tutor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unlimited practice, immediate feedback, progress tracking, 24/7 accessibility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005477"/>
                </a:solidFill>
                <a:latin typeface="+mj-lt"/>
              </a:rPr>
              <a:t>81% </a:t>
            </a:r>
            <a:r>
              <a:rPr lang="fr-CA" dirty="0" err="1">
                <a:solidFill>
                  <a:srgbClr val="005477"/>
                </a:solidFill>
                <a:latin typeface="+mj-lt"/>
              </a:rPr>
              <a:t>motivated</a:t>
            </a:r>
            <a:r>
              <a:rPr lang="fr-CA" dirty="0">
                <a:solidFill>
                  <a:srgbClr val="005477"/>
                </a:solidFill>
                <a:latin typeface="+mj-lt"/>
              </a:rPr>
              <a:t> and </a:t>
            </a:r>
            <a:r>
              <a:rPr lang="fr-CA" dirty="0" err="1">
                <a:solidFill>
                  <a:srgbClr val="005477"/>
                </a:solidFill>
                <a:latin typeface="+mj-lt"/>
              </a:rPr>
              <a:t>engaged</a:t>
            </a:r>
            <a:endParaRPr lang="en-CA" dirty="0">
              <a:solidFill>
                <a:srgbClr val="005477"/>
              </a:solidFill>
              <a:latin typeface="+mj-lt"/>
            </a:endParaRPr>
          </a:p>
          <a:p>
            <a:pPr lvl="0"/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/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Coaching :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personalized support, learning strategies, emotional and context-specific support 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005477"/>
                </a:solidFill>
                <a:latin typeface="+mj-lt"/>
              </a:rPr>
              <a:t>89% </a:t>
            </a:r>
            <a:r>
              <a:rPr lang="fr-CA" dirty="0" err="1">
                <a:solidFill>
                  <a:srgbClr val="005477"/>
                </a:solidFill>
                <a:latin typeface="+mj-lt"/>
              </a:rPr>
              <a:t>satisfied</a:t>
            </a:r>
            <a:r>
              <a:rPr lang="fr-CA" dirty="0">
                <a:solidFill>
                  <a:srgbClr val="005477"/>
                </a:solidFill>
                <a:latin typeface="+mj-lt"/>
              </a:rPr>
              <a:t> or </a:t>
            </a:r>
            <a:r>
              <a:rPr lang="fr-CA" dirty="0" err="1">
                <a:solidFill>
                  <a:srgbClr val="005477"/>
                </a:solidFill>
                <a:latin typeface="+mj-lt"/>
              </a:rPr>
              <a:t>very</a:t>
            </a:r>
            <a:r>
              <a:rPr lang="fr-CA" dirty="0">
                <a:solidFill>
                  <a:srgbClr val="005477"/>
                </a:solidFill>
                <a:latin typeface="+mj-lt"/>
              </a:rPr>
              <a:t> </a:t>
            </a:r>
            <a:r>
              <a:rPr lang="fr-CA" dirty="0" err="1">
                <a:solidFill>
                  <a:srgbClr val="005477"/>
                </a:solidFill>
                <a:latin typeface="+mj-lt"/>
              </a:rPr>
              <a:t>satisfied</a:t>
            </a:r>
            <a:endParaRPr lang="en-CA" dirty="0">
              <a:solidFill>
                <a:srgbClr val="005477"/>
              </a:solidFill>
              <a:latin typeface="+mj-lt"/>
            </a:endParaRPr>
          </a:p>
          <a:p>
            <a:pPr lvl="0"/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/>
            <a:r>
              <a:rPr lang="fr-CA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Complementarity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 effective combination for sustainable, motivating, and flexible learning</a:t>
            </a:r>
          </a:p>
          <a:p>
            <a:endParaRPr lang="en-CA" sz="14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4CE10-F882-1FFA-60EC-23969C64B72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445018" y="5731045"/>
            <a:ext cx="112535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 b="1" dirty="0">
                <a:solidFill>
                  <a:srgbClr val="005477"/>
                </a:solidFill>
                <a:latin typeface="+mj-lt"/>
              </a:rPr>
              <a:t>Complementarity that makes learning a second official language optimal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1E60B8-734C-801B-1FE8-12BD3A05B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380" y="1390686"/>
            <a:ext cx="4112620" cy="46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BEC72-4EA7-83C0-79DB-184464681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19B95A-CCB0-6766-40CA-CE5F424C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47" y="1454412"/>
            <a:ext cx="8829908" cy="373427"/>
          </a:xfrm>
        </p:spPr>
        <p:txBody>
          <a:bodyPr/>
          <a:lstStyle/>
          <a:p>
            <a:r>
              <a:rPr lang="en-CA" b="0" dirty="0">
                <a:latin typeface="+mj-lt"/>
              </a:rPr>
              <a:t>A-LAN-A + Human Coaching: tangible efficiency gains</a:t>
            </a:r>
            <a:br>
              <a:rPr lang="fr-CA" dirty="0"/>
            </a:br>
            <a:br>
              <a:rPr lang="en-CA" dirty="0"/>
            </a:b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B6E1FB-AF56-52BD-10D6-CBC61F016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705" y="519896"/>
            <a:ext cx="10674853" cy="373427"/>
          </a:xfrm>
        </p:spPr>
        <p:txBody>
          <a:bodyPr/>
          <a:lstStyle/>
          <a:p>
            <a:r>
              <a:rPr lang="en-US" sz="2400" dirty="0">
                <a:latin typeface="+mj-lt"/>
                <a:ea typeface="+mj-ea"/>
                <a:cs typeface="+mj-cs"/>
              </a:rPr>
              <a:t>What we recommend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A638A0-CCF7-5FE8-27CC-BEB78C7BD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7EE68-739C-4AF8-A6C8-65348AE622E8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9DE80-CC2D-9E0A-E91D-075973BD3252}"/>
              </a:ext>
            </a:extLst>
          </p:cNvPr>
          <p:cNvSpPr txBox="1"/>
          <p:nvPr/>
        </p:nvSpPr>
        <p:spPr>
          <a:xfrm>
            <a:off x="1366010" y="2134014"/>
            <a:ext cx="9845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⏱️      Time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optimization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↗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independent and flexible practice, without time constraints</a:t>
            </a:r>
          </a:p>
          <a:p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💰     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Cost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reductions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↘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More learners trained simultaneously at lower cost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Targeted intervention by human coaches for maximum impact</a:t>
            </a:r>
          </a:p>
          <a:p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📈      Economies of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scale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coach can support more learners thanks to the AI tutor, who</a:t>
            </a:r>
          </a:p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                         handles the practice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30FF6-F4F2-3649-A97D-AB7153EC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95" y="3405760"/>
            <a:ext cx="296445" cy="228979"/>
          </a:xfrm>
          <a:prstGeom prst="rect">
            <a:avLst/>
          </a:prstGeom>
          <a:ln w="762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03909-5948-0D65-F523-693E1CD1394C}"/>
              </a:ext>
            </a:extLst>
          </p:cNvPr>
          <p:cNvSpPr txBox="1"/>
          <p:nvPr/>
        </p:nvSpPr>
        <p:spPr>
          <a:xfrm>
            <a:off x="712408" y="5025705"/>
            <a:ext cx="10349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More employees trained, at lower cost, without compromising quality of training</a:t>
            </a:r>
            <a:endParaRPr lang="en-CA" sz="2000" dirty="0">
              <a:solidFill>
                <a:schemeClr val="accent2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4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0B9A32D-8C96-4600-BA0F-4E821832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11" y="1354122"/>
            <a:ext cx="10747624" cy="498000"/>
          </a:xfrm>
        </p:spPr>
        <p:txBody>
          <a:bodyPr/>
          <a:lstStyle/>
          <a:p>
            <a:r>
              <a:rPr lang="en-CA" b="0" dirty="0">
                <a:latin typeface="+mj-lt"/>
              </a:rPr>
              <a:t>Critical steps for a broader implementation</a:t>
            </a:r>
            <a:endParaRPr lang="en-US" b="0" dirty="0"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9CEC23-5591-6B95-09E3-013005B33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73778" y="3783685"/>
            <a:ext cx="2186777" cy="757130"/>
          </a:xfrm>
        </p:spPr>
        <p:txBody>
          <a:bodyPr/>
          <a:lstStyle/>
          <a:p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Testing adaptability for diversity and accessibility needs </a:t>
            </a:r>
            <a:endParaRPr lang="fr-CA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1ABE3C-9826-289B-8CA8-741BD110B3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0015" y="3783685"/>
            <a:ext cx="2112376" cy="757130"/>
          </a:xfrm>
        </p:spPr>
        <p:txBody>
          <a:bodyPr/>
          <a:lstStyle/>
          <a:p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Cost analysis and selection of the best tool for ROI </a:t>
            </a:r>
            <a:endParaRPr lang="fr-CA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4A2C40-73A5-7393-CFF6-F5B0EA7B79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556" y="3798580"/>
            <a:ext cx="2299273" cy="757130"/>
          </a:xfrm>
        </p:spPr>
        <p:txBody>
          <a:bodyPr/>
          <a:lstStyle/>
          <a:p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Address technology aspects, security, and data protection</a:t>
            </a:r>
            <a:endParaRPr lang="fr-CA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735FC-4C3A-C533-183F-217C3B0470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57267" y="3817682"/>
            <a:ext cx="2478073" cy="757130"/>
          </a:xfrm>
        </p:spPr>
        <p:txBody>
          <a:bodyPr/>
          <a:lstStyle/>
          <a:p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Develop coaching skills and embed learning strategies</a:t>
            </a:r>
            <a:endParaRPr lang="fr-CA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849FF2-AD7C-DF53-74AD-41BA4F05F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7EE68-739C-4AF8-A6C8-65348AE622E8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122DAD9-8EC3-9559-436C-02E576050D29}"/>
              </a:ext>
            </a:extLst>
          </p:cNvPr>
          <p:cNvSpPr txBox="1">
            <a:spLocks/>
          </p:cNvSpPr>
          <p:nvPr/>
        </p:nvSpPr>
        <p:spPr>
          <a:xfrm>
            <a:off x="575274" y="496043"/>
            <a:ext cx="10674851" cy="470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rgbClr val="005477"/>
                </a:solidFill>
              </a:rPr>
              <a:t>What we would like to achieve next</a:t>
            </a:r>
            <a:br>
              <a:rPr lang="en-CA" dirty="0"/>
            </a:br>
            <a:endParaRPr lang="en-CA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75F9855-58D9-A3F6-718B-2A3E97EC3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985" y="2255668"/>
            <a:ext cx="1570565" cy="1192466"/>
          </a:xfrm>
          <a:prstGeom prst="rect">
            <a:avLst/>
          </a:prstGeom>
          <a:solidFill>
            <a:srgbClr val="046A38"/>
          </a:solidFill>
          <a:ln w="38100">
            <a:solidFill>
              <a:srgbClr val="005477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EE4CFD-50EA-5CBD-12BD-B9BA71AD6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1" y="2248773"/>
            <a:ext cx="1594046" cy="1198073"/>
          </a:xfrm>
          <a:prstGeom prst="rect">
            <a:avLst/>
          </a:prstGeom>
          <a:ln w="38100">
            <a:solidFill>
              <a:srgbClr val="005477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ED5FC2-1886-CFD0-3C88-1BE2705B5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528" y="2255668"/>
            <a:ext cx="1543815" cy="1182997"/>
          </a:xfrm>
          <a:prstGeom prst="rect">
            <a:avLst/>
          </a:prstGeom>
          <a:ln w="38100">
            <a:solidFill>
              <a:srgbClr val="005477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A0ECC6-0DFC-1955-C97C-2A8FBD630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3320" y="2255668"/>
            <a:ext cx="1503623" cy="1182997"/>
          </a:xfrm>
          <a:prstGeom prst="rect">
            <a:avLst/>
          </a:prstGeom>
          <a:ln w="38100">
            <a:solidFill>
              <a:srgbClr val="005477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F19DB-3450-3E75-C366-0A32F161746C}"/>
              </a:ext>
            </a:extLst>
          </p:cNvPr>
          <p:cNvSpPr txBox="1"/>
          <p:nvPr/>
        </p:nvSpPr>
        <p:spPr>
          <a:xfrm>
            <a:off x="798578" y="5185068"/>
            <a:ext cx="105948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accent2"/>
                </a:solidFill>
                <a:latin typeface="+mj-lt"/>
              </a:rPr>
              <a:t>We extend an invitation to departments who would like to partner with us </a:t>
            </a:r>
          </a:p>
        </p:txBody>
      </p:sp>
    </p:spTree>
    <p:extLst>
      <p:ext uri="{BB962C8B-B14F-4D97-AF65-F5344CB8AC3E}">
        <p14:creationId xmlns:p14="http://schemas.microsoft.com/office/powerpoint/2010/main" val="3820413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39630|-9193934|-6745308|-1804765|-15310181|CRA&quot;,&quot;Id&quot;:&quot;66cf46ed3939333e78089a5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CorpLook">
  <a:themeElements>
    <a:clrScheme name="Corporate Look - Yellow">
      <a:dk1>
        <a:sysClr val="windowText" lastClr="000000"/>
      </a:dk1>
      <a:lt1>
        <a:sysClr val="window" lastClr="FFFFFF"/>
      </a:lt1>
      <a:dk2>
        <a:srgbClr val="A66318"/>
      </a:dk2>
      <a:lt2>
        <a:srgbClr val="FFB549"/>
      </a:lt2>
      <a:accent1>
        <a:srgbClr val="58A6DC"/>
      </a:accent1>
      <a:accent2>
        <a:srgbClr val="005776"/>
      </a:accent2>
      <a:accent3>
        <a:srgbClr val="70C169"/>
      </a:accent3>
      <a:accent4>
        <a:srgbClr val="046A38"/>
      </a:accent4>
      <a:accent5>
        <a:srgbClr val="B565A7"/>
      </a:accent5>
      <a:accent6>
        <a:srgbClr val="6E2B62"/>
      </a:accent6>
      <a:hlink>
        <a:srgbClr val="0000FF"/>
      </a:hlink>
      <a:folHlink>
        <a:srgbClr val="800080"/>
      </a:folHlink>
    </a:clrScheme>
    <a:fontScheme name="CorpLook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rpLook" id="{A673D03D-3032-4B5F-B15D-3500CA26FCBD}" vid="{55482A6F-3BC3-4C45-94CB-1E99CB8E81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eate a new document." ma:contentTypeScope="" ma:versionID="02f4026562f3793eeccb9c3a7cf36529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e7854a022229cb93be0b4ee36a5e1697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60878-658a-4717-bbd4-0fd9c09fbb13" xsi:nil="true"/>
    <Sujets xmlns="0406129d-7949-4012-aa34-bff85346a4cf" xsi:nil="true"/>
    <Status xmlns="0406129d-7949-4012-aa34-bff85346a4cf" xsi:nil="true"/>
    <ReviewCompleted xmlns="0406129d-7949-4012-aa34-bff85346a4cf" xsi:nil="true"/>
    <lcf76f155ced4ddcb4097134ff3c332f xmlns="0406129d-7949-4012-aa34-bff85346a4cf">
      <Terms xmlns="http://schemas.microsoft.com/office/infopath/2007/PartnerControls"/>
    </lcf76f155ced4ddcb4097134ff3c332f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  <_dlc_DocId xmlns="f4760878-658a-4717-bbd4-0fd9c09fbb13">RN4WT4KUCRMT-543564755-25048</_dlc_DocId>
    <_dlc_DocIdUrl xmlns="f4760878-658a-4717-bbd4-0fd9c09fbb13">
      <Url>https://056gc.sharepoint.com/sites/OCHRO-PC-OLCE_BDPRH-PC-CELO/_layouts/15/DocIdRedir.aspx?ID=RN4WT4KUCRMT-543564755-25048</Url>
      <Description>RN4WT4KUCRMT-543564755-25048</Description>
    </_dlc_DocIdUrl>
  </documentManagement>
</p:properties>
</file>

<file path=customXml/item5.xml><?xml version="1.0" encoding="utf-8"?>
<titus xmlns="http://schemas.titus.com/TitusProperties/">
  <TitusGUID xmlns="">8f3b2bf3-0a53-4b4a-be87-9ac3a39841dd</TitusGUID>
  <TitusMetadata xmlns="">eyJucyI6Imh0dHA6XC9cL3d3dy50aXR1cy5jb21cL25zXC9DYW5hZGEgUmV2ZW51ZSBBZ2VuY3kiLCJwcm9wcyI6W3sibiI6IlNlY3VyaXR5Q2xhc3NpZmljYXRpb25MZXZlbCIsInZhbHMiOlt7InZhbHVlIjoiVU5DTEFTU0lGSUVEIn1dfSx7Im4iOiJMYW5ndWFnZVNlbGVjdGlvbiIsInZhbHMiOlt7InZhbHVlIjoiRU5HTElTSCJ9XX0seyJuIjoiVklTVUFMTUFSS0lOR1MiLCJ2YWxzIjpbeyJ2YWx1ZSI6IllFUyJ9XX1dfQ==</TitusMetadata>
</titus>
</file>

<file path=customXml/itemProps1.xml><?xml version="1.0" encoding="utf-8"?>
<ds:datastoreItem xmlns:ds="http://schemas.openxmlformats.org/officeDocument/2006/customXml" ds:itemID="{E23C13E3-8933-4D45-AF25-CEAAE1B78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303F16-9F23-4339-A2FC-59F3E3C1718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BCDC91A-A5C0-466F-8174-68861EB62AB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601B457-83B3-4518-9963-FA27A925F663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f4760878-658a-4717-bbd4-0fd9c09fbb13"/>
    <ds:schemaRef ds:uri="http://schemas.microsoft.com/office/infopath/2007/PartnerControls"/>
    <ds:schemaRef ds:uri="0406129d-7949-4012-aa34-bff85346a4cf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3AA91E7F-AE22-43DF-981E-0D26C9369377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CorpLook</Template>
  <TotalTime>21274</TotalTime>
  <Words>686</Words>
  <Application>Microsoft Office PowerPoint</Application>
  <PresentationFormat>Grand écran</PresentationFormat>
  <Paragraphs>115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Century Gothic</vt:lpstr>
      <vt:lpstr>Wingdings</vt:lpstr>
      <vt:lpstr>CorpLook</vt:lpstr>
      <vt:lpstr>A-LAN-A experimenting with an innovative approach to language training </vt:lpstr>
      <vt:lpstr>Introductions</vt:lpstr>
      <vt:lpstr>What problem are we examining? </vt:lpstr>
      <vt:lpstr>A-LAN-A : an AI tool for language learning tailored to the needs of employees on a limited budget </vt:lpstr>
      <vt:lpstr>Our experimental framework</vt:lpstr>
      <vt:lpstr>Présentation PowerPoint</vt:lpstr>
      <vt:lpstr>A-LAN-A and human coaching – a winning combination</vt:lpstr>
      <vt:lpstr>A-LAN-A + Human Coaching: tangible efficiency gains  </vt:lpstr>
      <vt:lpstr>Critical steps for a broader implementation</vt:lpstr>
    </vt:vector>
  </TitlesOfParts>
  <Company>Government of Canada /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Mansour, Marwan</dc:creator>
  <cp:keywords>SecurityClassificationLevel - UNCLASSIFIED, Creator - Mansour, Marwan, EventDateandTime - 2021-09-28 at 01:32:14 PM, EventDateandTime - 2021-09-28 at 01:41:41 PM, Creator - Watson, Linda, EventDateandTime - 2021-10-04 at 03:54:39 PM, EventDateandTime - 2021-10-06 at 09:26:27 AM, Creator - Seay, Alison, EventDateandTime - 2021-10-08 at 01:30:21 PM, EventDateandTime - 2021-10-08 at 01:34:31 PM, EventDateandTime - 2021-10-08 at 01:37:17 PM, EventDateandTime - 2021-10-08 at 01:46:48 PM, EventDateandTime - 2021-10-08 at 02:11:51 PM, EventDateandTime - 2021-10-08 at 02:24:24 PM, EventDateandTime - 2021-10-08 at 02:30:48 PM, EventDateandTime - 2021-10-08 at 02:34:50 PM, EventDateandTime - 2021-10-08 at 03:13:26 PM, EventDateandTime - 2021-10-08 at 03:17:28 PM, EventDateandTime - 2021-10-08 at 03:18:55 PM, EventDateandTime - 2021-10-08 at 03:30:46 PM, EventDateandTime - 2021-10-08 at 03:42:10 PM, EventDateandTime - 2021-10-08 at 03:50:24 PM, EventDateandTime - 2021-10-08 at 03:59:29 PM, EventDateandTime - 2021-10-08 at 04:18:00 PM, EventDateandTime - 2021-10-12 at 03:22:37 PM, EventDateandTime - 2021-10-12 at 03:26:09 PM, EventDateandTime - 2021-10-12 at 03:29:33 PM, EventDateandTime - 2021-10-12 at 03:33:10 PM, EventDateandTime - 2021-10-12 at 03:40:47 PM, EventDateandTime - 2021-10-12 at 03:42:39 PM, EventDateandTime - 2021-10-12 at 04:01:15 PM, EventDateandTime - 2021-10-12 at 04:05:26 PM, EventDateandTime - 2021-10-12 at 04:09:31 PM, EventDateandTime - 2021-10-12 at 04:20:33 PM, EventDateandTime - 2021-10-12 at 04:36:55 PM, EventDateandTime - 2021-10-12 at 04:45:49 PM, EventDateandTime - 2021-10-12 at 04:47:13 PM, EventDateandTime - 2021-10-12 at 04:49:25 PM, EventDateandTime - 2021-10-12 at 04:57:56 PM, EventDateandTime - 2021-10-12 at 05:06:39 PM, EventDateandTime - 2021-10-13 at 11:01:14 AM, EventDateandTime - 2021-10-13 at 11:10:41 AM, EventDateandTime - 2021-10-13 at 11:20:24 AM, EventDateandTime - 2021-10-13 at 11:21:37 AM, EventDateandTime - 2021-10-13 at 11:28:02 AM, EventDateandTime - 2021-10-13 at 11:39:19 AM, EventDateandTime - 2021-10-13 at 11:42:10 AM, EventDateandTime - 2021-10-13 at 11:50:59 AM, EventDateandTime - 2021-10-13 at 12:59:48 PM, EventDateandTime - 2021-10-13 at 01:10:09 PM, EventDateandTime - 2021-10-13 at 01:32:20 PM, EventDateandTime - 2021-10-13 at 01:42:30 PM, EventDateandTime - 2021-10-13 at 01:49:56 PM, EventDateandTime - 2021-10-13 at 02:03:51 PM, EventDateandTime - 2021-10-13 at 02:05:23 PM, EventDateandTime - 2021-10-13 at 02:06:01 PM, EventDateandTime - 2021-10-13 at 02:19:38 PM, EventDateandTime - 2021-10-13 at 02:24:33 PM, EventDateandTime - 2021-10-13 at 02:39:44 PM, EventDateandTime - 2021-10-13 at 02:56:35 PM, EventDateandTime - 2021-10-13 at 03:01:28 PM, EventDateandTime - 2021-10-13 at 03:10:37 PM, EventDateandTime - 2021-10-13 at 03:12:21 PM, EventDateandTime - 2021-10-13 at 03:45:34 PM, EventDateandTime - 2021-10-13 at 03:52:56 PM, EventDateandTime - 2021-10-20 at 01:50:42 PM, EventDateandTime - 2021-10-20 at 01:54:26 PM, EventDateandTime - 2021-11-03 at 10:20:57 AM, EventDateandTime - 2021-11-03 at 11:29:08 AM, EventDateandTime - 2021-11-03 at 11:32:44 AM, EventDateandTime - 2021-11-03 at 11:35:32 AM, EventDateandTime - 2021-11-03 at 11:57:03 AM, EventDateandTime - 2021-11-03 at 12:00:11 PM, EventDateandTime - 2021-11-03 at 12:03:20 PM, EventDateandTime - 2021-11-03 at 12:05:52 PM, EventDateandTime - 2021-11-16 at 05:11:17 PM, EventDateandTime - 2021-11-16 at 05:35:49 PM, EventDateandTime - 2021-11-18 at 09:01:23 AM, Creator - Dolan, Christine, EventDateandTime - 2022-05-05 at 01:37:57 PM, EventDateandTime - 2022-05-05 at 01:39:30 PM, EventDateandTime - 2022-05-05 at 01:40:23 PM, EventDateandTime - 2022-05-06 at 11:11:05 AM, EventDateandTime - 2022-05-06 at 11:42:43 AM, EventDateandTime - 2022-05-06 at 12:54:44 PM, EventDateandTime - 2022-05-06 at 01:59:03 PM, EventDateandTime - 2022-05-06 at 02:10:39 PM, EventDateandTime - 2022-05-06 at 04:23:43 PM, EventDateandTime - 2022-05-06 at 04:31:17 PM, EventDateandTime - 2022-05-06 at 07:17:36 PM, EventDateandTime - 2022-05-06 at 07:22:29 PM, EventDateandTime - 2022-05-06 at 07:26:17 PM, EventDateandTime - 2022-05-06 at 08:16:07 PM, EventDateandTime - 2022-05-06 at 08:22:34 PM, EventDateandTime - 2022-05-06 at 08:34:09 PM, EventDateandTime - 2022-05-06 at 08:40:14 PM, EventDateandTime - 2022-05-06 at 08:40:29 PM, EventDateandTime - 2022-05-06 at 08:42:29 PM, EventDateandTime - 2022-05-06 at 08:51:09 PM, EventDateandTime - 2022-05-06 at 08:52:26 PM, EventDateandTime - 2022-05-06 at 08:53:07 PM, EventDateandTime - 2022-05-06 at 08:59:55 PM, EventDateandTime - 2022-05-06 at 09:01:27 PM, EventDateandTime - 2022-05-06 at 09:02:45 PM, EventDateandTime - 2022-05-06 at 09:03:25 PM, EventDateandTime - 2022-05-06 at 09:04:41 PM, EventDateandTime - 2022-05-09 at 10:07:05 AM, EventDateandTime - 2022-05-27 at 01:41:24 PM, Creator - McIntyre, Kevin, EventDateandTime - 2022-08-24 at 11:02:41 AM, EventDateandTime - 2022-08-24 at 11:53:00, EventDateandTime - 2022-08-24 at 3:51:03 PM, EventDateandTime - 2022-08-24 at 3:53:33 PM, EventDateandTime - 2022-08-24 at 4:30:06 PM, EventDateandTime - 2022-08-24 at 4:34:49 PM, EventDateandTime - 2022-08-25 at 2:52:15 PM, EventDateandTime - 2022-08-25 at 2:59:53 PM, EventDateandTime - 2022-08-25 at 3:00:23 PM, EventDateandTime - 2022-08-25 at 3:01:06 PM, EventDateandTime - 2022-08-25 at 3:02:56 PM, EventDateandTime - 2022-08-25 at 3:15:02 PM, EventDateandTime - 2022-09-07 at 11:12:33 AM, EventDateandTime - 2022-09-07 at 11:29:14 AM, EventDateandTime - 2022-09-07 at 12:28:46 PM, EventDateandTime - 2022-10-03 at 3:36:27 PM, EventDateandTime - 2022-10-03 at 3:45:30 PM, EventDateandTime - 2022-10-11 at 2:01:45 PM, EventDateandTime - 2022-10-18 at 10:53:24 AM, EventDateandTime - 2022-10-18 at 11:36:38 AM, EventDateandTime - 2022-10-18 at 11:46:14 AM, EventDateandTime - 2022-10-18 at 1:30:00 PM, EventDateandTime - 2022-10-18 at 1:51:19 PM, EventDateandTime - 2022-10-18 at 1:56:09 PM, EventDateandTime - 2022-10-18 at 3:09:32 PM, EventDateandTime - 2022-10-18 at 3:52:38 PM, EventDateandTime - 2022-10-18 at 3:58:44 PM, EventDateandTime - 2022-10-19 at 3:42:43 PM, EventDateandTime - 2022-10-19 at 3:45:10 PM, EventDateandTime - 2022-10-19 at 3:54:09 PM, EventDateandTime - 2022-10-19 at 4:01:11 PM, EventDateandTime - 2022-10-19 at 4:11:15 PM, EventDateandTime - 2022-10-19 at 4:12:15 PM, EventDateandTime - 2022-10-19 at 4:45:22 PM, EventDateandTime - 2022-10-20 at 8:57:45 AM, EventDateandTime - 2022-10-20 at 9:37:39 AM, EventDateandTime - 2022-10-20 at 9:50:04 AM, EventDateandTime - 2022-10-20 at 9:50:24 AM, EventDateandTime - 2022-10-20 at 10:24:15 AM, EventDateandTime - 2022-10-20 at 10:33:29 AM, EventDateandTime - 2022-10-20 at 10:36:05 AM, EventDateandTime - 2022-10-20 at 10:36:22 AM, EventDateandTime - 2022-10-20 at 10:43:29 AM, EventDateandTime - 2022-10-20 at 10:50:54 AM, EventDateandTime - 2022-10-20 at 10:54:41 AM, EventDateandTime - 2022-10-20 at 1:50:39 PM, EventDateandTime - 2022-10-20 at 1:50:49 PM, EventDateandTime - 2022-10-20 at 1:51:16 PM, EventDateandTime - 2022-10-20 at 1:51:23 PM, EventDateandTime - 2022-10-20 at 1:52:14 PM, Kevin (he/him), EventDateandTime - 2023-12-04 at 3:19:13 PM, EventDateandTime - 2023-12-04 at 3:19:53 PM, EventDateandTime - 2023-12-04 at 3:23:18 PM, EventDateandTime - 2023-12-04 at 3:40:23 PM, EventDateandTime - 2024-02-05 at 8:23:01 AM, EventDateandTime - 2024-02-05 at 8:32:40 AM, EventDateandTime - 2024-02-05 at 8:33:12 AM, EventDateandTime - 2024-02-05 at 8:41:05 AM, EventDateandTime - 2024-02-05 at 10:17:21 AM, EventDateandTime - 2024-02-05 at 10:36:24 AM, EventDateandTime - 2024-02-05 at 10:41:53 AM, EventDateandTime - 2024-03-06 at 3:58:55 PM, EventDateandTime - 2024-03-06 at 4:02:17 PM, EventDateandTime - 2024-03-06 at 4:07:01 PM, EventDateandTime - 2024-03-06 at 4:15:23 PM, EventDateandTime - 2024-03-13 at 11:41:59 AM, EventDateandTime - 2024-03-13 at 2:27:49 PM, EventDateandTime - 2024-03-18 at 2:21:47 PM, EventDateandTime - 2024-03-18 at 2:38:18 PM, EventDateandTime - 2024-03-18 at 2:57:46 PM, EventDateandTime - 2024-03-18 at 3:18:03 PM, EventDateandTime - 2024-03-18 at 3:51:23 PM, EventDateandTime - 2024-04-12 at 3:16:57 PM, EventDateandTime - 2024-04-12 at 3:17:38 PM, EventDateandTime - 2024-04-12 at 3:27:36 PM, EventDateandTime - 2024-08-23 at 8:14:03 AM, EventDateandTime - 2024-08-23 at 8:24:07 AM, EventDateandTime - 2024-08-23 at 8:27:27 AM, EventDateandTime - 2024-08-23 at 9:09:57 AM, EventDateandTime - 2024-08-23 at 9:19:33 AM, EventDateandTime - 2024-08-23 at 10:07:04 AM, EventDateandTime - 2024-08-23 at 10:17:21 AM, EventDateandTime - 2024-08-23 at 10:20:46 AM, EventDateandTime - 2024-08-23 at 10:23:47 AM, EventDateandTime - 2024-08-23 at 10:30:39 AM, EventDateandTime - 2024-08-23 at 1:29:16 PM, EventDateandTime - 2024-08-23 at 1:41:40 PM, EventDateandTime - 2024-08-23 at 3:50:54 PM, EventDateandTime - 2024-08-26 at 2:56:02 PM, EventDateandTime - 2024-08-27 at 1:37:20 PM, EventDateandTime - 2024-08-28 at 11:33:46 AM, EventDateandTime - 2024-08-28 at 11:47:54 AM, EventDateandTime - 2024-08-28 at 11:49:01 AM</cp:keywords>
  <cp:lastModifiedBy>Gauthier, Jean-Guy</cp:lastModifiedBy>
  <cp:revision>350</cp:revision>
  <dcterms:created xsi:type="dcterms:W3CDTF">2021-09-28T16:32:40Z</dcterms:created>
  <dcterms:modified xsi:type="dcterms:W3CDTF">2025-11-18T18:08:29Z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8f3b2bf3-0a53-4b4a-be87-9ac3a39841dd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YES</vt:lpwstr>
  </property>
  <property fmtid="{D5CDD505-2E9C-101B-9397-08002B2CF9AE}" pid="6" name="MSIP_Label_7e70799d-2fea-4815-9e6e-cf56fe0bb8fd_Enabled">
    <vt:lpwstr>true</vt:lpwstr>
  </property>
  <property fmtid="{D5CDD505-2E9C-101B-9397-08002B2CF9AE}" pid="7" name="MSIP_Label_7e70799d-2fea-4815-9e6e-cf56fe0bb8fd_SetDate">
    <vt:lpwstr>2024-04-12T19:27:26Z</vt:lpwstr>
  </property>
  <property fmtid="{D5CDD505-2E9C-101B-9397-08002B2CF9AE}" pid="8" name="MSIP_Label_7e70799d-2fea-4815-9e6e-cf56fe0bb8fd_Method">
    <vt:lpwstr>Privileged</vt:lpwstr>
  </property>
  <property fmtid="{D5CDD505-2E9C-101B-9397-08002B2CF9AE}" pid="9" name="MSIP_Label_7e70799d-2fea-4815-9e6e-cf56fe0bb8fd_Name">
    <vt:lpwstr>NMV - UNCLASSIFIED</vt:lpwstr>
  </property>
  <property fmtid="{D5CDD505-2E9C-101B-9397-08002B2CF9AE}" pid="10" name="MSIP_Label_7e70799d-2fea-4815-9e6e-cf56fe0bb8fd_SiteId">
    <vt:lpwstr>4ca51fed-92c4-4f54-94c5-dcc41cbf1c9e</vt:lpwstr>
  </property>
  <property fmtid="{D5CDD505-2E9C-101B-9397-08002B2CF9AE}" pid="11" name="MSIP_Label_7e70799d-2fea-4815-9e6e-cf56fe0bb8fd_ActionId">
    <vt:lpwstr>951330fd-6045-48d8-a9c4-cad48dd62b8d</vt:lpwstr>
  </property>
  <property fmtid="{D5CDD505-2E9C-101B-9397-08002B2CF9AE}" pid="12" name="MSIP_Label_7e70799d-2fea-4815-9e6e-cf56fe0bb8fd_ContentBits">
    <vt:lpwstr>0</vt:lpwstr>
  </property>
  <property fmtid="{D5CDD505-2E9C-101B-9397-08002B2CF9AE}" pid="13" name="ContentTypeId">
    <vt:lpwstr>0x010100ADE860D1223E984692003B2F8D34E609</vt:lpwstr>
  </property>
  <property fmtid="{D5CDD505-2E9C-101B-9397-08002B2CF9AE}" pid="14" name="_dlc_DocIdItemGuid">
    <vt:lpwstr>87e5911c-f6fb-4d44-9a4c-e88cfdfc951a</vt:lpwstr>
  </property>
  <property fmtid="{D5CDD505-2E9C-101B-9397-08002B2CF9AE}" pid="15" name="MSIP_Label_3d0ca00b-3f0e-465a-aac7-1a6a22fcea40_Enabled">
    <vt:lpwstr>true</vt:lpwstr>
  </property>
  <property fmtid="{D5CDD505-2E9C-101B-9397-08002B2CF9AE}" pid="16" name="MSIP_Label_3d0ca00b-3f0e-465a-aac7-1a6a22fcea40_SetDate">
    <vt:lpwstr>2025-11-13T13:26:44Z</vt:lpwstr>
  </property>
  <property fmtid="{D5CDD505-2E9C-101B-9397-08002B2CF9AE}" pid="17" name="MSIP_Label_3d0ca00b-3f0e-465a-aac7-1a6a22fcea40_Method">
    <vt:lpwstr>Privileged</vt:lpwstr>
  </property>
  <property fmtid="{D5CDD505-2E9C-101B-9397-08002B2CF9AE}" pid="18" name="MSIP_Label_3d0ca00b-3f0e-465a-aac7-1a6a22fcea40_Name">
    <vt:lpwstr>3d0ca00b-3f0e-465a-aac7-1a6a22fcea40</vt:lpwstr>
  </property>
  <property fmtid="{D5CDD505-2E9C-101B-9397-08002B2CF9AE}" pid="19" name="MSIP_Label_3d0ca00b-3f0e-465a-aac7-1a6a22fcea40_SiteId">
    <vt:lpwstr>6397df10-4595-4047-9c4f-03311282152b</vt:lpwstr>
  </property>
  <property fmtid="{D5CDD505-2E9C-101B-9397-08002B2CF9AE}" pid="20" name="MSIP_Label_3d0ca00b-3f0e-465a-aac7-1a6a22fcea40_ActionId">
    <vt:lpwstr>effaded2-5e6b-4af2-8def-3a18d76a20db</vt:lpwstr>
  </property>
  <property fmtid="{D5CDD505-2E9C-101B-9397-08002B2CF9AE}" pid="21" name="MSIP_Label_3d0ca00b-3f0e-465a-aac7-1a6a22fcea40_ContentBits">
    <vt:lpwstr>1</vt:lpwstr>
  </property>
  <property fmtid="{D5CDD505-2E9C-101B-9397-08002B2CF9AE}" pid="22" name="MSIP_Label_3d0ca00b-3f0e-465a-aac7-1a6a22fcea40_Tag">
    <vt:lpwstr>10, 0, 1, 1</vt:lpwstr>
  </property>
  <property fmtid="{D5CDD505-2E9C-101B-9397-08002B2CF9AE}" pid="23" name="ClassificationContentMarkingHeaderLocations">
    <vt:lpwstr>CorpLook:4</vt:lpwstr>
  </property>
  <property fmtid="{D5CDD505-2E9C-101B-9397-08002B2CF9AE}" pid="24" name="ClassificationContentMarkingHeaderText">
    <vt:lpwstr>UNCLASSIFIED / NON CLASSIFIÉ</vt:lpwstr>
  </property>
  <property fmtid="{D5CDD505-2E9C-101B-9397-08002B2CF9AE}" pid="25" name="MediaServiceImageTags">
    <vt:lpwstr/>
  </property>
</Properties>
</file>