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F682"/>
    <a:srgbClr val="F8F682"/>
    <a:srgbClr val="BA84D7"/>
    <a:srgbClr val="FFDC6D"/>
    <a:srgbClr val="94DCD0"/>
    <a:srgbClr val="58C6B4"/>
    <a:srgbClr val="81D5C7"/>
    <a:srgbClr val="BAE8E0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96323" autoAdjust="0"/>
  </p:normalViewPr>
  <p:slideViewPr>
    <p:cSldViewPr snapToGrid="0">
      <p:cViewPr varScale="1">
        <p:scale>
          <a:sx n="82" d="100"/>
          <a:sy n="82" d="100"/>
        </p:scale>
        <p:origin x="296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6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26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5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79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8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97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6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28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3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22BE-70C8-459F-8152-7FC10E3CBFDD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4F87-3E35-465C-B013-56F79BFDFB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97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hyperlink" Target="https://wiki.gccollab.ca/images/2/24/WTP_-_Floorplan_Announcement_One_Pager_FR.pptx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0.png"/><Relationship Id="rId2" Type="http://schemas.openxmlformats.org/officeDocument/2006/relationships/image" Target="../media/image7.png"/><Relationship Id="rId16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5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21.w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E0B76CE5-9F4A-4BB5-94BD-5451F2145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864475">
            <a:off x="4566144" y="3717541"/>
            <a:ext cx="1776120" cy="177612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9E17953-C8F5-45DE-AC52-2661CED7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76" y="267958"/>
            <a:ext cx="5387699" cy="294215"/>
          </a:xfrm>
        </p:spPr>
        <p:txBody>
          <a:bodyPr>
            <a:normAutofit fontScale="90000"/>
          </a:bodyPr>
          <a:lstStyle/>
          <a:p>
            <a:r>
              <a:rPr lang="en-US" dirty="0"/>
              <a:t>Our New Floorplan! 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1CEC-1BD2-415B-8018-D3B766D169D6}"/>
              </a:ext>
            </a:extLst>
          </p:cNvPr>
          <p:cNvSpPr txBox="1"/>
          <p:nvPr/>
        </p:nvSpPr>
        <p:spPr>
          <a:xfrm>
            <a:off x="263800" y="635195"/>
            <a:ext cx="581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is it! Here is your new floorplan for [</a:t>
            </a:r>
            <a:r>
              <a:rPr lang="en-US" sz="1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]. Your new workplace will be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efficient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inclusive 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while promoting flexibility and mobility. Use this floorplan to visualize how you could use the space, where you could focus or collaborate and what this new workplace will offer.    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Please note that this floorplan is still subject to change.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B23E089-5562-4D98-ACBB-E9A4CB0CA152}"/>
              </a:ext>
            </a:extLst>
          </p:cNvPr>
          <p:cNvSpPr/>
          <p:nvPr/>
        </p:nvSpPr>
        <p:spPr>
          <a:xfrm>
            <a:off x="147547" y="1343022"/>
            <a:ext cx="6562905" cy="3992245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REQUEST A FUNCTIONAL ZONE </a:t>
            </a:r>
          </a:p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PLAN FROM DESIGNERS AND </a:t>
            </a:r>
          </a:p>
          <a:p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INSERT IT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B7F16F-44F9-423A-91A2-03F8D8300295}"/>
              </a:ext>
            </a:extLst>
          </p:cNvPr>
          <p:cNvSpPr txBox="1"/>
          <p:nvPr/>
        </p:nvSpPr>
        <p:spPr>
          <a:xfrm>
            <a:off x="4851399" y="1549697"/>
            <a:ext cx="154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Functional Zone Plan</a:t>
            </a:r>
            <a:endParaRPr lang="en-CA" sz="1200" b="1" i="1" dirty="0"/>
          </a:p>
        </p:txBody>
      </p:sp>
      <p:sp>
        <p:nvSpPr>
          <p:cNvPr id="7" name="Rectangle 6" descr="Colour matched with interactive zone">
            <a:extLst>
              <a:ext uri="{FF2B5EF4-FFF2-40B4-BE49-F238E27FC236}">
                <a16:creationId xmlns:a16="http://schemas.microsoft.com/office/drawing/2014/main" id="{D78C9705-3B47-48CB-A504-5E151F78F7E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15204" y="1884857"/>
            <a:ext cx="202897" cy="202897"/>
          </a:xfrm>
          <a:prstGeom prst="rect">
            <a:avLst/>
          </a:prstGeom>
          <a:solidFill>
            <a:srgbClr val="BA8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8AAAF-0F44-4C69-8620-FFA79DCED3B7}"/>
              </a:ext>
            </a:extLst>
          </p:cNvPr>
          <p:cNvSpPr txBox="1"/>
          <p:nvPr/>
        </p:nvSpPr>
        <p:spPr>
          <a:xfrm>
            <a:off x="5118100" y="1851991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Interactive Zone</a:t>
            </a:r>
            <a:endParaRPr lang="en-CA" sz="1100" dirty="0"/>
          </a:p>
        </p:txBody>
      </p:sp>
      <p:sp>
        <p:nvSpPr>
          <p:cNvPr id="8" name="Rectangle 7" descr="Colour matched with transitional zone">
            <a:extLst>
              <a:ext uri="{FF2B5EF4-FFF2-40B4-BE49-F238E27FC236}">
                <a16:creationId xmlns:a16="http://schemas.microsoft.com/office/drawing/2014/main" id="{B1612249-EF16-416D-B249-3C6E51DABDE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17318" y="2182850"/>
            <a:ext cx="202897" cy="202897"/>
          </a:xfrm>
          <a:prstGeom prst="rect">
            <a:avLst/>
          </a:prstGeom>
          <a:solidFill>
            <a:srgbClr val="F8F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36957-8334-4CF8-B73C-29E6F386E2CE}"/>
              </a:ext>
            </a:extLst>
          </p:cNvPr>
          <p:cNvSpPr txBox="1"/>
          <p:nvPr/>
        </p:nvSpPr>
        <p:spPr>
          <a:xfrm>
            <a:off x="5118100" y="2146467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Transitional Zone</a:t>
            </a:r>
            <a:endParaRPr lang="en-CA" sz="1100" dirty="0"/>
          </a:p>
        </p:txBody>
      </p:sp>
      <p:sp>
        <p:nvSpPr>
          <p:cNvPr id="9" name="Rectangle 8" descr="Colour matched with quiet zone">
            <a:extLst>
              <a:ext uri="{FF2B5EF4-FFF2-40B4-BE49-F238E27FC236}">
                <a16:creationId xmlns:a16="http://schemas.microsoft.com/office/drawing/2014/main" id="{76A6BE8B-2ECC-4A35-8EBF-DFFEAD0CE8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915203" y="2480843"/>
            <a:ext cx="202897" cy="202897"/>
          </a:xfrm>
          <a:prstGeom prst="rect">
            <a:avLst/>
          </a:prstGeom>
          <a:solidFill>
            <a:srgbClr val="A2F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D9D6F-BD4A-473A-87D1-A100B403AE3A}"/>
              </a:ext>
            </a:extLst>
          </p:cNvPr>
          <p:cNvSpPr txBox="1"/>
          <p:nvPr/>
        </p:nvSpPr>
        <p:spPr>
          <a:xfrm>
            <a:off x="5118100" y="2440943"/>
            <a:ext cx="154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Quiet Zone</a:t>
            </a:r>
            <a:endParaRPr lang="en-CA" sz="1100" dirty="0"/>
          </a:p>
        </p:txBody>
      </p:sp>
      <p:grpSp>
        <p:nvGrpSpPr>
          <p:cNvPr id="10" name="Group 9" descr="Compass with a North mention at the top">
            <a:extLst>
              <a:ext uri="{FF2B5EF4-FFF2-40B4-BE49-F238E27FC236}">
                <a16:creationId xmlns:a16="http://schemas.microsoft.com/office/drawing/2014/main" id="{51CA5CFB-1C67-49DD-A86B-A04157ADB5DC}"/>
              </a:ext>
            </a:extLst>
          </p:cNvPr>
          <p:cNvGrpSpPr/>
          <p:nvPr/>
        </p:nvGrpSpPr>
        <p:grpSpPr>
          <a:xfrm>
            <a:off x="4804496" y="3062538"/>
            <a:ext cx="440346" cy="601980"/>
            <a:chOff x="4834806" y="4059628"/>
            <a:chExt cx="565076" cy="772493"/>
          </a:xfrm>
        </p:grpSpPr>
        <p:pic>
          <p:nvPicPr>
            <p:cNvPr id="11" name="Graphic 10" descr="Compass">
              <a:extLst>
                <a:ext uri="{FF2B5EF4-FFF2-40B4-BE49-F238E27FC236}">
                  <a16:creationId xmlns:a16="http://schemas.microsoft.com/office/drawing/2014/main" id="{A027BAB6-3087-45AC-BD72-DB8D4A2C8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884561">
              <a:off x="4834806" y="4267045"/>
              <a:ext cx="565076" cy="56507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E431CD-108B-44C9-B138-B24C36CDA648}"/>
                </a:ext>
              </a:extLst>
            </p:cNvPr>
            <p:cNvSpPr txBox="1"/>
            <p:nvPr/>
          </p:nvSpPr>
          <p:spPr>
            <a:xfrm>
              <a:off x="4957004" y="4059628"/>
              <a:ext cx="387178" cy="29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CA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E71F4CD-76AA-485C-9F52-5A700461CF2B}"/>
              </a:ext>
            </a:extLst>
          </p:cNvPr>
          <p:cNvSpPr txBox="1"/>
          <p:nvPr/>
        </p:nvSpPr>
        <p:spPr>
          <a:xfrm>
            <a:off x="5084232" y="2829563"/>
            <a:ext cx="16744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dirty="0">
                <a:highlight>
                  <a:srgbClr val="FFFF00"/>
                </a:highlight>
              </a:rPr>
              <a:t>Rotate the compass to match your floorplan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303CCF-2AA2-4745-9B1E-5C69A1ECDFB4}"/>
              </a:ext>
            </a:extLst>
          </p:cNvPr>
          <p:cNvSpPr txBox="1"/>
          <p:nvPr/>
        </p:nvSpPr>
        <p:spPr>
          <a:xfrm>
            <a:off x="4721147" y="4213095"/>
            <a:ext cx="156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Our Workpoints and Support Spaces!</a:t>
            </a:r>
            <a:endParaRPr lang="en-CA" sz="12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ECE5772-1241-4C48-BDBB-4CAA12949AD0}"/>
              </a:ext>
            </a:extLst>
          </p:cNvPr>
          <p:cNvSpPr txBox="1"/>
          <p:nvPr/>
        </p:nvSpPr>
        <p:spPr>
          <a:xfrm>
            <a:off x="104595" y="5406115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>
                    <a:lumMod val="50000"/>
                  </a:schemeClr>
                </a:solidFill>
              </a:rPr>
              <a:t>Closed Individual</a:t>
            </a:r>
            <a:endParaRPr lang="en-CA" sz="1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C47248-7947-401E-BF74-7618CF092E09}"/>
              </a:ext>
            </a:extLst>
          </p:cNvPr>
          <p:cNvSpPr txBox="1"/>
          <p:nvPr/>
        </p:nvSpPr>
        <p:spPr>
          <a:xfrm>
            <a:off x="1330902" y="5406115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/>
                </a:solidFill>
              </a:rPr>
              <a:t>Open Individual</a:t>
            </a:r>
            <a:endParaRPr lang="en-CA" sz="1200" b="1" i="1" dirty="0">
              <a:solidFill>
                <a:schemeClr val="accent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F701AF-67EE-4883-AAAC-4CA37D8248F7}"/>
              </a:ext>
            </a:extLst>
          </p:cNvPr>
          <p:cNvSpPr txBox="1"/>
          <p:nvPr/>
        </p:nvSpPr>
        <p:spPr>
          <a:xfrm>
            <a:off x="2562332" y="5406115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/>
                </a:solidFill>
              </a:rPr>
              <a:t>Open Collaborative</a:t>
            </a:r>
            <a:endParaRPr lang="en-CA" sz="1200" b="1" i="1" dirty="0">
              <a:solidFill>
                <a:schemeClr val="accent4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E3888C-911E-42F5-837F-6C0D7EFD8DBA}"/>
              </a:ext>
            </a:extLst>
          </p:cNvPr>
          <p:cNvSpPr txBox="1"/>
          <p:nvPr/>
        </p:nvSpPr>
        <p:spPr>
          <a:xfrm>
            <a:off x="3920055" y="5406115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>
                    <a:lumMod val="75000"/>
                  </a:schemeClr>
                </a:solidFill>
              </a:rPr>
              <a:t>Closed Collaborative</a:t>
            </a:r>
            <a:endParaRPr lang="en-CA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26BD2F5-C4E6-4DD2-9884-0328F70567DD}"/>
              </a:ext>
            </a:extLst>
          </p:cNvPr>
          <p:cNvSpPr txBox="1"/>
          <p:nvPr/>
        </p:nvSpPr>
        <p:spPr>
          <a:xfrm>
            <a:off x="5428428" y="5406115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5"/>
                </a:solidFill>
              </a:rPr>
              <a:t>Support Spaces</a:t>
            </a:r>
            <a:endParaRPr lang="en-CA" sz="1200" b="1" i="1" dirty="0">
              <a:solidFill>
                <a:schemeClr val="accent5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C33EAF9-A124-4B93-9708-E6A09EE66D92}"/>
              </a:ext>
            </a:extLst>
          </p:cNvPr>
          <p:cNvSpPr txBox="1"/>
          <p:nvPr/>
        </p:nvSpPr>
        <p:spPr>
          <a:xfrm>
            <a:off x="185892" y="5932608"/>
            <a:ext cx="5716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highlight>
                  <a:srgbClr val="FFFF00"/>
                </a:highlight>
              </a:rPr>
              <a:t>Present the workpoints that are included on your plan: use the Workpoint Library on page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highlight>
                  <a:srgbClr val="FFFF00"/>
                </a:highlight>
              </a:rPr>
              <a:t>Add numbering to the various workpoints and use it to locate the workpoint on the floorplan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highlight>
                  <a:srgbClr val="FFFF00"/>
                </a:highlight>
              </a:rPr>
              <a:t>See page 3 for an example</a:t>
            </a:r>
          </a:p>
          <a:p>
            <a:pPr lvl="1"/>
            <a:endParaRPr lang="en-CA" sz="1400" dirty="0">
              <a:highlight>
                <a:srgbClr val="FFFF00"/>
              </a:highlight>
            </a:endParaRPr>
          </a:p>
        </p:txBody>
      </p:sp>
      <p:pic>
        <p:nvPicPr>
          <p:cNvPr id="147" name="Picture 146">
            <a:extLst>
              <a:ext uri="{FF2B5EF4-FFF2-40B4-BE49-F238E27FC236}">
                <a16:creationId xmlns:a16="http://schemas.microsoft.com/office/drawing/2014/main" id="{1F05F8AD-26AF-4801-919D-8BAA730CD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22" y="202983"/>
            <a:ext cx="782320" cy="206375"/>
          </a:xfrm>
          <a:prstGeom prst="rect">
            <a:avLst/>
          </a:prstGeom>
        </p:spPr>
      </p:pic>
      <p:pic>
        <p:nvPicPr>
          <p:cNvPr id="148" name="Picture 147">
            <a:hlinkClick r:id="rId7"/>
            <a:extLst>
              <a:ext uri="{FF2B5EF4-FFF2-40B4-BE49-F238E27FC236}">
                <a16:creationId xmlns:a16="http://schemas.microsoft.com/office/drawing/2014/main" id="{B2BA7FBF-D1B0-4CF9-B7AE-7822D6AB9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48" y="8735905"/>
            <a:ext cx="774700" cy="20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497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274;p2">
            <a:extLst>
              <a:ext uri="{FF2B5EF4-FFF2-40B4-BE49-F238E27FC236}">
                <a16:creationId xmlns:a16="http://schemas.microsoft.com/office/drawing/2014/main" id="{A4522A0C-7CB0-4508-A024-B6F4B4626FEC}"/>
              </a:ext>
            </a:extLst>
          </p:cNvPr>
          <p:cNvSpPr txBox="1"/>
          <p:nvPr/>
        </p:nvSpPr>
        <p:spPr>
          <a:xfrm>
            <a:off x="94473" y="-23733"/>
            <a:ext cx="50087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Remove this page</a:t>
            </a:r>
            <a:endParaRPr dirty="0"/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2E950A5F-C48F-46F9-98C2-CFC0720EF7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6457" y="652674"/>
            <a:ext cx="5387699" cy="29421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Workpoint Library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155E1D6-0513-475D-B088-BA34C2CF7F66}"/>
              </a:ext>
            </a:extLst>
          </p:cNvPr>
          <p:cNvSpPr txBox="1"/>
          <p:nvPr/>
        </p:nvSpPr>
        <p:spPr>
          <a:xfrm>
            <a:off x="218780" y="984827"/>
            <a:ext cx="5812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Select the workpoints that will be offered in your new floorplan and list them below your floorplan in the first slide.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F657D2-75C2-EB71-BC6F-1BDB31AB6384}"/>
              </a:ext>
            </a:extLst>
          </p:cNvPr>
          <p:cNvSpPr txBox="1"/>
          <p:nvPr/>
        </p:nvSpPr>
        <p:spPr>
          <a:xfrm>
            <a:off x="30035" y="1534451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>
                    <a:lumMod val="50000"/>
                  </a:schemeClr>
                </a:solidFill>
              </a:rPr>
              <a:t>Closed Individual</a:t>
            </a:r>
            <a:endParaRPr lang="en-CA" sz="1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73" name="Group 72" descr="Focus room image - A room with two glass doors, with a desk with a chair and two monitors">
            <a:extLst>
              <a:ext uri="{FF2B5EF4-FFF2-40B4-BE49-F238E27FC236}">
                <a16:creationId xmlns:a16="http://schemas.microsoft.com/office/drawing/2014/main" id="{CF5F8DC8-639C-49AE-B82C-9B97286F2068}"/>
              </a:ext>
            </a:extLst>
          </p:cNvPr>
          <p:cNvGrpSpPr/>
          <p:nvPr/>
        </p:nvGrpSpPr>
        <p:grpSpPr>
          <a:xfrm>
            <a:off x="128390" y="1882858"/>
            <a:ext cx="1285230" cy="857281"/>
            <a:chOff x="163721" y="1757970"/>
            <a:chExt cx="1285230" cy="857281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8A9C43DE-621E-41AD-BCF6-6B94F6206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3558" y="1961419"/>
              <a:ext cx="648045" cy="653832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2DB6463-2597-47B9-AA15-8C27FDDC7B65}"/>
                </a:ext>
              </a:extLst>
            </p:cNvPr>
            <p:cNvSpPr txBox="1"/>
            <p:nvPr/>
          </p:nvSpPr>
          <p:spPr>
            <a:xfrm>
              <a:off x="220502" y="1757970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Focus Room</a:t>
              </a:r>
              <a:endParaRPr lang="en-CA" sz="1200" b="1" i="1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DE5F44F-8601-4E87-935C-DE5C510DCB5C}"/>
                </a:ext>
              </a:extLst>
            </p:cNvPr>
            <p:cNvSpPr/>
            <p:nvPr/>
          </p:nvSpPr>
          <p:spPr>
            <a:xfrm>
              <a:off x="163721" y="2015574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 descr="Study image - A room with multiple work stations in two different rows.">
            <a:extLst>
              <a:ext uri="{FF2B5EF4-FFF2-40B4-BE49-F238E27FC236}">
                <a16:creationId xmlns:a16="http://schemas.microsoft.com/office/drawing/2014/main" id="{C5AA56DC-F49D-4D37-8445-043C04C237A3}"/>
              </a:ext>
            </a:extLst>
          </p:cNvPr>
          <p:cNvGrpSpPr/>
          <p:nvPr/>
        </p:nvGrpSpPr>
        <p:grpSpPr>
          <a:xfrm>
            <a:off x="128390" y="2727863"/>
            <a:ext cx="1347965" cy="890280"/>
            <a:chOff x="103875" y="6711479"/>
            <a:chExt cx="1347965" cy="89028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F8A712A-0BED-4776-9CF1-1F1741C70EF4}"/>
                </a:ext>
              </a:extLst>
            </p:cNvPr>
            <p:cNvGrpSpPr/>
            <p:nvPr/>
          </p:nvGrpSpPr>
          <p:grpSpPr>
            <a:xfrm>
              <a:off x="103875" y="6920525"/>
              <a:ext cx="1030534" cy="681234"/>
              <a:chOff x="831170" y="4969582"/>
              <a:chExt cx="1030534" cy="681234"/>
            </a:xfrm>
          </p:grpSpPr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1AC41B4F-7228-46B6-AAE2-F8E4129530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029085" y="4969582"/>
                <a:ext cx="832619" cy="681234"/>
              </a:xfrm>
              <a:prstGeom prst="rect">
                <a:avLst/>
              </a:prstGeom>
            </p:spPr>
          </p:pic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6C14A52-0442-4396-A3ED-D49980AE2DC4}"/>
                  </a:ext>
                </a:extLst>
              </p:cNvPr>
              <p:cNvSpPr/>
              <p:nvPr/>
            </p:nvSpPr>
            <p:spPr>
              <a:xfrm>
                <a:off x="831170" y="5011655"/>
                <a:ext cx="239032" cy="243379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401C712-87EA-43DA-A279-A445571E1128}"/>
                </a:ext>
              </a:extLst>
            </p:cNvPr>
            <p:cNvSpPr txBox="1"/>
            <p:nvPr/>
          </p:nvSpPr>
          <p:spPr>
            <a:xfrm>
              <a:off x="223391" y="6711479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Study</a:t>
              </a:r>
              <a:endParaRPr lang="en-CA" sz="1200" b="1" i="1" dirty="0"/>
            </a:p>
          </p:txBody>
        </p:sp>
      </p:grpSp>
      <p:grpSp>
        <p:nvGrpSpPr>
          <p:cNvPr id="79" name="Group 78" descr="Phonebooth image - A room with two glass doors and an armchair">
            <a:extLst>
              <a:ext uri="{FF2B5EF4-FFF2-40B4-BE49-F238E27FC236}">
                <a16:creationId xmlns:a16="http://schemas.microsoft.com/office/drawing/2014/main" id="{D3444401-9A78-4308-B184-977109A84351}"/>
              </a:ext>
            </a:extLst>
          </p:cNvPr>
          <p:cNvGrpSpPr/>
          <p:nvPr/>
        </p:nvGrpSpPr>
        <p:grpSpPr>
          <a:xfrm>
            <a:off x="157994" y="3680278"/>
            <a:ext cx="1289235" cy="930523"/>
            <a:chOff x="1070202" y="5961716"/>
            <a:chExt cx="1289235" cy="93052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8059B19-3CC2-4278-B7F5-A3FA746E41F0}"/>
                </a:ext>
              </a:extLst>
            </p:cNvPr>
            <p:cNvSpPr txBox="1"/>
            <p:nvPr/>
          </p:nvSpPr>
          <p:spPr>
            <a:xfrm>
              <a:off x="1130988" y="5961716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Phonebooth</a:t>
              </a:r>
              <a:endParaRPr lang="en-CA" sz="1200" b="1" i="1" dirty="0"/>
            </a:p>
          </p:txBody>
        </p: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9FBCBD61-3848-4808-84E2-14641A406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49415" y="6212835"/>
              <a:ext cx="616070" cy="679404"/>
            </a:xfrm>
            <a:prstGeom prst="rect">
              <a:avLst/>
            </a:prstGeom>
          </p:spPr>
        </p:pic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A331B1C-7B30-400D-A138-85439037ACE4}"/>
                </a:ext>
              </a:extLst>
            </p:cNvPr>
            <p:cNvSpPr/>
            <p:nvPr/>
          </p:nvSpPr>
          <p:spPr>
            <a:xfrm>
              <a:off x="1070202" y="6251492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EC1E765A-884E-4AFB-A379-FB3E6DF6BFE7}"/>
              </a:ext>
            </a:extLst>
          </p:cNvPr>
          <p:cNvSpPr txBox="1"/>
          <p:nvPr/>
        </p:nvSpPr>
        <p:spPr>
          <a:xfrm>
            <a:off x="1375545" y="1548603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/>
                </a:solidFill>
              </a:rPr>
              <a:t>Open Individual</a:t>
            </a:r>
            <a:endParaRPr lang="en-CA" sz="1200" b="1" i="1" dirty="0">
              <a:solidFill>
                <a:schemeClr val="accent2"/>
              </a:solidFill>
            </a:endParaRPr>
          </a:p>
        </p:txBody>
      </p:sp>
      <p:grpSp>
        <p:nvGrpSpPr>
          <p:cNvPr id="80" name="Group 79" descr="Workstation image - A double work station on either side of a middle wall, two monitors desk and a chair">
            <a:extLst>
              <a:ext uri="{FF2B5EF4-FFF2-40B4-BE49-F238E27FC236}">
                <a16:creationId xmlns:a16="http://schemas.microsoft.com/office/drawing/2014/main" id="{E30E30F7-B58D-48D5-B938-CCF294926FAB}"/>
              </a:ext>
            </a:extLst>
          </p:cNvPr>
          <p:cNvGrpSpPr/>
          <p:nvPr/>
        </p:nvGrpSpPr>
        <p:grpSpPr>
          <a:xfrm>
            <a:off x="1372759" y="1860692"/>
            <a:ext cx="1347965" cy="818089"/>
            <a:chOff x="1788125" y="5234905"/>
            <a:chExt cx="1347965" cy="818089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B3555E5A-131D-4EED-A15B-43C174D7E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" b="77"/>
            <a:stretch/>
          </p:blipFill>
          <p:spPr>
            <a:xfrm>
              <a:off x="1988949" y="5473627"/>
              <a:ext cx="684895" cy="579367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36BC96D-838A-42FC-9048-A62C26D1F5D7}"/>
                </a:ext>
              </a:extLst>
            </p:cNvPr>
            <p:cNvSpPr txBox="1"/>
            <p:nvPr/>
          </p:nvSpPr>
          <p:spPr>
            <a:xfrm>
              <a:off x="1907641" y="5234905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Workstation </a:t>
              </a:r>
              <a:endParaRPr lang="en-CA" sz="1200" b="1" i="1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8F22A4B-D6BE-438F-96FC-536D6E897A0E}"/>
                </a:ext>
              </a:extLst>
            </p:cNvPr>
            <p:cNvSpPr/>
            <p:nvPr/>
          </p:nvSpPr>
          <p:spPr>
            <a:xfrm>
              <a:off x="1788125" y="5519931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80" descr="Focus pod image - Closed off space, in an hexagon shape, with a table and a chair in the middle. One side is open to get in and out">
            <a:extLst>
              <a:ext uri="{FF2B5EF4-FFF2-40B4-BE49-F238E27FC236}">
                <a16:creationId xmlns:a16="http://schemas.microsoft.com/office/drawing/2014/main" id="{8F53D6ED-EFB1-4C54-97F5-3923A5609C8E}"/>
              </a:ext>
            </a:extLst>
          </p:cNvPr>
          <p:cNvGrpSpPr/>
          <p:nvPr/>
        </p:nvGrpSpPr>
        <p:grpSpPr>
          <a:xfrm>
            <a:off x="1371022" y="2752827"/>
            <a:ext cx="1347965" cy="939068"/>
            <a:chOff x="2194798" y="6746399"/>
            <a:chExt cx="1347965" cy="939068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ABDC6C7E-CB22-4540-A1E0-017812ED3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09500" y="6970804"/>
              <a:ext cx="622448" cy="714663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FE6CE78-60AF-4C66-8E73-38636C1CDCAB}"/>
                </a:ext>
              </a:extLst>
            </p:cNvPr>
            <p:cNvSpPr txBox="1"/>
            <p:nvPr/>
          </p:nvSpPr>
          <p:spPr>
            <a:xfrm>
              <a:off x="2314314" y="6746399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Focus Pod</a:t>
              </a:r>
              <a:endParaRPr lang="en-CA" sz="1200" b="1" i="1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FCA5106-49D3-44BD-B367-15F39147582D}"/>
                </a:ext>
              </a:extLst>
            </p:cNvPr>
            <p:cNvSpPr/>
            <p:nvPr/>
          </p:nvSpPr>
          <p:spPr>
            <a:xfrm>
              <a:off x="2194798" y="7009461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oup 100" descr="Touch down image - A double level table with 4 chairs on either sides of it">
            <a:extLst>
              <a:ext uri="{FF2B5EF4-FFF2-40B4-BE49-F238E27FC236}">
                <a16:creationId xmlns:a16="http://schemas.microsoft.com/office/drawing/2014/main" id="{FCA6956F-4461-41EE-88A7-9ACFB2657E0E}"/>
              </a:ext>
            </a:extLst>
          </p:cNvPr>
          <p:cNvGrpSpPr/>
          <p:nvPr/>
        </p:nvGrpSpPr>
        <p:grpSpPr>
          <a:xfrm>
            <a:off x="1385307" y="3712699"/>
            <a:ext cx="1336901" cy="787440"/>
            <a:chOff x="1895275" y="6668544"/>
            <a:chExt cx="1336901" cy="787440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DBCC39E-D265-4272-BF86-AC5BE68CA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" b="308"/>
            <a:stretch/>
          </p:blipFill>
          <p:spPr>
            <a:xfrm>
              <a:off x="2103089" y="6871609"/>
              <a:ext cx="891486" cy="584375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B9D6FB2-54D0-42A4-ABF8-11BC48D168A4}"/>
                </a:ext>
              </a:extLst>
            </p:cNvPr>
            <p:cNvSpPr txBox="1"/>
            <p:nvPr/>
          </p:nvSpPr>
          <p:spPr>
            <a:xfrm>
              <a:off x="2003727" y="6668544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Touchdown</a:t>
              </a:r>
              <a:endParaRPr lang="en-CA" sz="1200" b="1" i="1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6F1EF96-3E76-4756-89EA-D8A359D91700}"/>
                </a:ext>
              </a:extLst>
            </p:cNvPr>
            <p:cNvSpPr/>
            <p:nvPr/>
          </p:nvSpPr>
          <p:spPr>
            <a:xfrm>
              <a:off x="1895275" y="6910266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9F4605A-3C96-47C6-9EB5-A1F07538593D}"/>
              </a:ext>
            </a:extLst>
          </p:cNvPr>
          <p:cNvSpPr txBox="1"/>
          <p:nvPr/>
        </p:nvSpPr>
        <p:spPr>
          <a:xfrm>
            <a:off x="2613423" y="1545539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/>
                </a:solidFill>
              </a:rPr>
              <a:t>Open Collaborative</a:t>
            </a:r>
            <a:endParaRPr lang="en-CA" sz="1200" b="1" i="1" dirty="0">
              <a:solidFill>
                <a:schemeClr val="accent4"/>
              </a:solidFill>
            </a:endParaRPr>
          </a:p>
        </p:txBody>
      </p:sp>
      <p:grpSp>
        <p:nvGrpSpPr>
          <p:cNvPr id="102" name="Group 101" descr="Chat point image - Two cushioned chairs and a coffee table">
            <a:extLst>
              <a:ext uri="{FF2B5EF4-FFF2-40B4-BE49-F238E27FC236}">
                <a16:creationId xmlns:a16="http://schemas.microsoft.com/office/drawing/2014/main" id="{BC5CE807-E8E3-42E4-8F88-A8B623BAE70F}"/>
              </a:ext>
            </a:extLst>
          </p:cNvPr>
          <p:cNvGrpSpPr/>
          <p:nvPr/>
        </p:nvGrpSpPr>
        <p:grpSpPr>
          <a:xfrm>
            <a:off x="2621275" y="1857628"/>
            <a:ext cx="1343378" cy="624514"/>
            <a:chOff x="1231658" y="5706254"/>
            <a:chExt cx="1343378" cy="624514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15618F1A-156D-47AD-B62E-B7DB035C2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6" b="886"/>
            <a:stretch/>
          </p:blipFill>
          <p:spPr>
            <a:xfrm>
              <a:off x="1436187" y="5953321"/>
              <a:ext cx="797332" cy="377447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2CE1F06-CFAA-473F-9554-B3D070854BD6}"/>
                </a:ext>
              </a:extLst>
            </p:cNvPr>
            <p:cNvSpPr txBox="1"/>
            <p:nvPr/>
          </p:nvSpPr>
          <p:spPr>
            <a:xfrm>
              <a:off x="1346587" y="5706254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Chat Point</a:t>
              </a:r>
              <a:endParaRPr lang="en-CA" sz="1200" b="1" i="1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D13EA4-5990-4351-AEBE-B7B57950FC59}"/>
                </a:ext>
              </a:extLst>
            </p:cNvPr>
            <p:cNvSpPr/>
            <p:nvPr/>
          </p:nvSpPr>
          <p:spPr>
            <a:xfrm>
              <a:off x="1231658" y="596586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102" descr="Huddle image - two benches with high backs, separated by a table">
            <a:extLst>
              <a:ext uri="{FF2B5EF4-FFF2-40B4-BE49-F238E27FC236}">
                <a16:creationId xmlns:a16="http://schemas.microsoft.com/office/drawing/2014/main" id="{479BAAB4-8C4A-4F18-90FC-54E61AE6F252}"/>
              </a:ext>
            </a:extLst>
          </p:cNvPr>
          <p:cNvGrpSpPr/>
          <p:nvPr/>
        </p:nvGrpSpPr>
        <p:grpSpPr>
          <a:xfrm>
            <a:off x="2610949" y="2540224"/>
            <a:ext cx="1302327" cy="749069"/>
            <a:chOff x="2193789" y="5893667"/>
            <a:chExt cx="1302327" cy="749069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582C3FD-E63B-4956-BE69-CF81B4BAA94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2" r="872"/>
            <a:stretch/>
          </p:blipFill>
          <p:spPr>
            <a:xfrm>
              <a:off x="2358942" y="6124393"/>
              <a:ext cx="754523" cy="518343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A3BAA89-19B0-4DF4-B919-15B42396F500}"/>
                </a:ext>
              </a:extLst>
            </p:cNvPr>
            <p:cNvSpPr txBox="1"/>
            <p:nvPr/>
          </p:nvSpPr>
          <p:spPr>
            <a:xfrm>
              <a:off x="2267667" y="589366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Huddle </a:t>
              </a:r>
              <a:endParaRPr lang="en-CA" sz="1200" b="1" i="1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A2BB1D8-6356-4D73-96F5-1B37844217DC}"/>
                </a:ext>
              </a:extLst>
            </p:cNvPr>
            <p:cNvSpPr/>
            <p:nvPr/>
          </p:nvSpPr>
          <p:spPr>
            <a:xfrm>
              <a:off x="2193789" y="615544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Group 103" descr="Lounge image - Long bench with two tables in front of it, and two chairs on the other side of the tables">
            <a:extLst>
              <a:ext uri="{FF2B5EF4-FFF2-40B4-BE49-F238E27FC236}">
                <a16:creationId xmlns:a16="http://schemas.microsoft.com/office/drawing/2014/main" id="{5124B984-9C5C-40DE-8DA5-8B5951FF9BAC}"/>
              </a:ext>
            </a:extLst>
          </p:cNvPr>
          <p:cNvGrpSpPr/>
          <p:nvPr/>
        </p:nvGrpSpPr>
        <p:grpSpPr>
          <a:xfrm>
            <a:off x="2613277" y="3308150"/>
            <a:ext cx="1347965" cy="922303"/>
            <a:chOff x="3288488" y="6695768"/>
            <a:chExt cx="1347965" cy="922303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22EB5835-7203-4E5A-9735-44DF45F28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87391" y="6936486"/>
              <a:ext cx="802885" cy="681585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71E0070-1761-4665-8A9F-3C9366A4F381}"/>
                </a:ext>
              </a:extLst>
            </p:cNvPr>
            <p:cNvSpPr txBox="1"/>
            <p:nvPr/>
          </p:nvSpPr>
          <p:spPr>
            <a:xfrm>
              <a:off x="3408004" y="669576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Lounge</a:t>
              </a:r>
              <a:endParaRPr lang="en-CA" sz="1200" b="1" i="1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2FD2CF6-F048-4DD6-98E4-DAEC143F9EC2}"/>
                </a:ext>
              </a:extLst>
            </p:cNvPr>
            <p:cNvSpPr/>
            <p:nvPr/>
          </p:nvSpPr>
          <p:spPr>
            <a:xfrm>
              <a:off x="3288488" y="694378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 104" descr="Teaming area image - semi oval bench with a coffee table in front of it">
            <a:extLst>
              <a:ext uri="{FF2B5EF4-FFF2-40B4-BE49-F238E27FC236}">
                <a16:creationId xmlns:a16="http://schemas.microsoft.com/office/drawing/2014/main" id="{3711884E-11D4-4754-8857-85EA7D003C8A}"/>
              </a:ext>
            </a:extLst>
          </p:cNvPr>
          <p:cNvGrpSpPr/>
          <p:nvPr/>
        </p:nvGrpSpPr>
        <p:grpSpPr>
          <a:xfrm>
            <a:off x="2610949" y="4193529"/>
            <a:ext cx="1321793" cy="910032"/>
            <a:chOff x="3116987" y="7357098"/>
            <a:chExt cx="1321793" cy="910032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5CE6016-A4BE-4413-BACB-12DDD13A4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" b="82"/>
            <a:stretch/>
          </p:blipFill>
          <p:spPr>
            <a:xfrm>
              <a:off x="3304624" y="7585105"/>
              <a:ext cx="778026" cy="682025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D3D1240-1C45-4F84-BC22-0918BB35B2EF}"/>
                </a:ext>
              </a:extLst>
            </p:cNvPr>
            <p:cNvSpPr txBox="1"/>
            <p:nvPr/>
          </p:nvSpPr>
          <p:spPr>
            <a:xfrm>
              <a:off x="3210331" y="735709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Teaming Area</a:t>
              </a:r>
              <a:endParaRPr lang="en-CA" sz="1200" b="1" i="1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61EE70D-5F61-4272-B08D-0F82DBE0F3FE}"/>
                </a:ext>
              </a:extLst>
            </p:cNvPr>
            <p:cNvSpPr/>
            <p:nvPr/>
          </p:nvSpPr>
          <p:spPr>
            <a:xfrm>
              <a:off x="3116987" y="759846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26CA67D-2A74-47F5-A1B3-B19F46002411}"/>
              </a:ext>
            </a:extLst>
          </p:cNvPr>
          <p:cNvSpPr txBox="1"/>
          <p:nvPr/>
        </p:nvSpPr>
        <p:spPr>
          <a:xfrm>
            <a:off x="4022229" y="1535834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>
                    <a:lumMod val="75000"/>
                  </a:schemeClr>
                </a:solidFill>
              </a:rPr>
              <a:t>Closed Collaborative</a:t>
            </a:r>
            <a:endParaRPr lang="en-CA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09" name="Group 108" descr="Meeting room image - A long table with 10 chairs in a room">
            <a:extLst>
              <a:ext uri="{FF2B5EF4-FFF2-40B4-BE49-F238E27FC236}">
                <a16:creationId xmlns:a16="http://schemas.microsoft.com/office/drawing/2014/main" id="{C585EB9A-055D-4998-993E-A543EEC1D9D6}"/>
              </a:ext>
            </a:extLst>
          </p:cNvPr>
          <p:cNvGrpSpPr/>
          <p:nvPr/>
        </p:nvGrpSpPr>
        <p:grpSpPr>
          <a:xfrm>
            <a:off x="4022256" y="1882858"/>
            <a:ext cx="1355860" cy="809381"/>
            <a:chOff x="734718" y="7171182"/>
            <a:chExt cx="1355860" cy="80938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BC1CBF0-1EAC-4E96-B720-E5C5914FA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47084" y="7396341"/>
              <a:ext cx="1058541" cy="58422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98C94E2-D808-44F0-8D8D-DBF1237FE267}"/>
                </a:ext>
              </a:extLst>
            </p:cNvPr>
            <p:cNvSpPr txBox="1"/>
            <p:nvPr/>
          </p:nvSpPr>
          <p:spPr>
            <a:xfrm>
              <a:off x="862129" y="7171182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Meeting Room</a:t>
              </a:r>
              <a:endParaRPr lang="en-CA" sz="1200" b="1" i="1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C22FAA9-6CA2-457B-A323-D60127972A3C}"/>
                </a:ext>
              </a:extLst>
            </p:cNvPr>
            <p:cNvSpPr/>
            <p:nvPr/>
          </p:nvSpPr>
          <p:spPr>
            <a:xfrm>
              <a:off x="734718" y="7397226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oup 107" descr="Project room image - A room with a long bench across the wall, two round tables and 4 chairs (2 at each table)">
            <a:extLst>
              <a:ext uri="{FF2B5EF4-FFF2-40B4-BE49-F238E27FC236}">
                <a16:creationId xmlns:a16="http://schemas.microsoft.com/office/drawing/2014/main" id="{F6E2157E-3D3C-49A9-8B4C-5D229105E58D}"/>
              </a:ext>
            </a:extLst>
          </p:cNvPr>
          <p:cNvGrpSpPr/>
          <p:nvPr/>
        </p:nvGrpSpPr>
        <p:grpSpPr>
          <a:xfrm>
            <a:off x="3970154" y="2763856"/>
            <a:ext cx="1388159" cy="3316388"/>
            <a:chOff x="3728454" y="5249231"/>
            <a:chExt cx="1388159" cy="3316388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CADF2C80-8A55-412A-A689-5B88D5632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64221" y="5454775"/>
              <a:ext cx="1076336" cy="569825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A61F48-8D4A-4FD9-8521-EE7498C7C76A}"/>
                </a:ext>
              </a:extLst>
            </p:cNvPr>
            <p:cNvSpPr txBox="1"/>
            <p:nvPr/>
          </p:nvSpPr>
          <p:spPr>
            <a:xfrm>
              <a:off x="3888164" y="5249231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Project Room</a:t>
              </a:r>
              <a:endParaRPr lang="en-CA" sz="1200" b="1" i="1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C9F50F9-B344-408B-987A-56200F3AAAF9}"/>
                </a:ext>
              </a:extLst>
            </p:cNvPr>
            <p:cNvGrpSpPr/>
            <p:nvPr/>
          </p:nvGrpSpPr>
          <p:grpSpPr>
            <a:xfrm>
              <a:off x="3728454" y="5480250"/>
              <a:ext cx="343236" cy="3085369"/>
              <a:chOff x="4982429" y="5912807"/>
              <a:chExt cx="343236" cy="303025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37584A6-43DB-4E7E-9AEF-4A13F4E4602D}"/>
                  </a:ext>
                </a:extLst>
              </p:cNvPr>
              <p:cNvSpPr/>
              <p:nvPr/>
            </p:nvSpPr>
            <p:spPr>
              <a:xfrm>
                <a:off x="5035287" y="5912807"/>
                <a:ext cx="239032" cy="239032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89F3AFB-24E8-4029-BF40-371C649AB127}"/>
                  </a:ext>
                </a:extLst>
              </p:cNvPr>
              <p:cNvSpPr txBox="1"/>
              <p:nvPr/>
            </p:nvSpPr>
            <p:spPr>
              <a:xfrm>
                <a:off x="4982429" y="8696844"/>
                <a:ext cx="34323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Group 106" descr="Work room image - A half oval table with 5 chairs around it">
            <a:extLst>
              <a:ext uri="{FF2B5EF4-FFF2-40B4-BE49-F238E27FC236}">
                <a16:creationId xmlns:a16="http://schemas.microsoft.com/office/drawing/2014/main" id="{66D31495-0370-423D-8F67-E6B7E3345D94}"/>
              </a:ext>
            </a:extLst>
          </p:cNvPr>
          <p:cNvGrpSpPr/>
          <p:nvPr/>
        </p:nvGrpSpPr>
        <p:grpSpPr>
          <a:xfrm>
            <a:off x="3858072" y="3633236"/>
            <a:ext cx="1484472" cy="2508399"/>
            <a:chOff x="3745264" y="7032558"/>
            <a:chExt cx="1484472" cy="2508399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F094772-C639-4E2C-9DED-8E88F7491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10442" y="7246266"/>
              <a:ext cx="923977" cy="733465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1497647-FCA9-4AFE-A1CA-F01E5A84F089}"/>
                </a:ext>
              </a:extLst>
            </p:cNvPr>
            <p:cNvSpPr txBox="1"/>
            <p:nvPr/>
          </p:nvSpPr>
          <p:spPr>
            <a:xfrm>
              <a:off x="4001287" y="703255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Work Room</a:t>
              </a:r>
              <a:endParaRPr lang="en-CA" sz="1200" b="1" i="1" dirty="0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1C74D34-77B2-4B04-B7F2-63BFB958E886}"/>
                </a:ext>
              </a:extLst>
            </p:cNvPr>
            <p:cNvGrpSpPr/>
            <p:nvPr/>
          </p:nvGrpSpPr>
          <p:grpSpPr>
            <a:xfrm>
              <a:off x="3745264" y="7263608"/>
              <a:ext cx="387511" cy="2277349"/>
              <a:chOff x="4886808" y="5912807"/>
              <a:chExt cx="387511" cy="2236678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4E3C523-7962-4552-9921-0C5D21C9E7A0}"/>
                  </a:ext>
                </a:extLst>
              </p:cNvPr>
              <p:cNvSpPr/>
              <p:nvPr/>
            </p:nvSpPr>
            <p:spPr>
              <a:xfrm>
                <a:off x="5035287" y="5912807"/>
                <a:ext cx="239032" cy="239032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CB30624-6477-4C7E-95C8-9A76ED588B19}"/>
                  </a:ext>
                </a:extLst>
              </p:cNvPr>
              <p:cNvSpPr txBox="1"/>
              <p:nvPr/>
            </p:nvSpPr>
            <p:spPr>
              <a:xfrm>
                <a:off x="4886808" y="7903264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D5E7834-4A2B-4CFD-80AD-BB26F0D649ED}"/>
              </a:ext>
            </a:extLst>
          </p:cNvPr>
          <p:cNvSpPr txBox="1"/>
          <p:nvPr/>
        </p:nvSpPr>
        <p:spPr>
          <a:xfrm>
            <a:off x="5545361" y="1534451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5"/>
                </a:solidFill>
              </a:rPr>
              <a:t>Support Spaces</a:t>
            </a:r>
            <a:endParaRPr lang="en-CA" sz="1200" b="1" i="1" dirty="0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7D74A0-1AEE-4A84-9CE3-1957E40C0B4C}"/>
              </a:ext>
            </a:extLst>
          </p:cNvPr>
          <p:cNvSpPr txBox="1"/>
          <p:nvPr/>
        </p:nvSpPr>
        <p:spPr>
          <a:xfrm>
            <a:off x="5725303" y="2056426"/>
            <a:ext cx="122844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Kitchenette</a:t>
            </a:r>
            <a:endParaRPr lang="en-CA" sz="120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2C044-B173-485E-97B4-75CDE7DA8305}"/>
              </a:ext>
            </a:extLst>
          </p:cNvPr>
          <p:cNvSpPr txBox="1"/>
          <p:nvPr/>
        </p:nvSpPr>
        <p:spPr>
          <a:xfrm>
            <a:off x="5734275" y="2409620"/>
            <a:ext cx="122844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Wellness Room</a:t>
            </a:r>
            <a:endParaRPr lang="en-CA" sz="1200" b="1" i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7E127B3-2FBD-4C1E-8545-D3866D81994B}"/>
              </a:ext>
            </a:extLst>
          </p:cNvPr>
          <p:cNvSpPr txBox="1"/>
          <p:nvPr/>
        </p:nvSpPr>
        <p:spPr>
          <a:xfrm>
            <a:off x="5737425" y="2797398"/>
            <a:ext cx="122844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Equipment Area</a:t>
            </a:r>
            <a:endParaRPr lang="en-CA" sz="1200" b="1" i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80721A3-2E5C-4581-9FD3-1AF47320B2AC}"/>
              </a:ext>
            </a:extLst>
          </p:cNvPr>
          <p:cNvSpPr txBox="1"/>
          <p:nvPr/>
        </p:nvSpPr>
        <p:spPr>
          <a:xfrm>
            <a:off x="5737257" y="3148275"/>
            <a:ext cx="122844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Shared storage</a:t>
            </a:r>
            <a:endParaRPr lang="en-CA" sz="1200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206186-5734-44B2-9236-A35107001483}"/>
              </a:ext>
            </a:extLst>
          </p:cNvPr>
          <p:cNvSpPr txBox="1"/>
          <p:nvPr/>
        </p:nvSpPr>
        <p:spPr>
          <a:xfrm>
            <a:off x="5749550" y="3492218"/>
            <a:ext cx="1228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Personal Storage Area</a:t>
            </a:r>
            <a:endParaRPr lang="en-CA" sz="1200" b="1" i="1" dirty="0"/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1CB33DDF-2303-44F3-A983-3400920C3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22" y="202983"/>
            <a:ext cx="782320" cy="206375"/>
          </a:xfrm>
          <a:prstGeom prst="rect">
            <a:avLst/>
          </a:prstGeom>
        </p:spPr>
      </p:pic>
      <p:pic>
        <p:nvPicPr>
          <p:cNvPr id="97" name="Picture 96">
            <a:hlinkClick r:id="rId16"/>
            <a:extLst>
              <a:ext uri="{FF2B5EF4-FFF2-40B4-BE49-F238E27FC236}">
                <a16:creationId xmlns:a16="http://schemas.microsoft.com/office/drawing/2014/main" id="{EC03B5A9-74AD-43E0-A8C2-1B61D944D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05228" y="8735905"/>
            <a:ext cx="768339" cy="200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sp>
        <p:nvSpPr>
          <p:cNvPr id="92" name="Oval 91">
            <a:extLst>
              <a:ext uri="{FF2B5EF4-FFF2-40B4-BE49-F238E27FC236}">
                <a16:creationId xmlns:a16="http://schemas.microsoft.com/office/drawing/2014/main" id="{9010833C-A389-4F45-9DE0-D66E6769B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0298" y="2081923"/>
            <a:ext cx="239032" cy="243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E60D27A5-7CB9-461B-A0D8-CFD285E27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42621" y="2418796"/>
            <a:ext cx="239032" cy="243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AE656E4B-3F83-4073-85D4-6117CECD8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42621" y="2808340"/>
            <a:ext cx="239032" cy="243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21D1692-BEA8-4777-909D-C0B9E443A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42621" y="3145213"/>
            <a:ext cx="239032" cy="243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D5F594C-AB9F-40E6-8C0E-E75AA00B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46886" y="3610338"/>
            <a:ext cx="239032" cy="24337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B903F7-B195-4AA0-89AD-58BD080811DE}"/>
              </a:ext>
            </a:extLst>
          </p:cNvPr>
          <p:cNvSpPr txBox="1"/>
          <p:nvPr/>
        </p:nvSpPr>
        <p:spPr>
          <a:xfrm>
            <a:off x="106381" y="282026"/>
            <a:ext cx="4035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The</a:t>
            </a:r>
            <a:r>
              <a:rPr lang="en-CA" sz="11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1100" b="1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French</a:t>
            </a:r>
            <a:r>
              <a:rPr lang="en-CA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version of this document can be found here : </a:t>
            </a:r>
            <a:r>
              <a:rPr lang="en-CA" sz="1100" i="1" dirty="0">
                <a:solidFill>
                  <a:srgbClr val="FF0000"/>
                </a:solidFill>
                <a:latin typeface="Calibri"/>
                <a:ea typeface="Calibri"/>
                <a:cs typeface="Calibri"/>
                <a:hlinkClick r:id="rId18"/>
              </a:rPr>
              <a:t>FR version</a:t>
            </a:r>
            <a:endParaRPr lang="en-CA" sz="1100" i="1" dirty="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09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E0B76CE5-9F4A-4BB5-94BD-5451F2145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864475">
            <a:off x="4566144" y="3717541"/>
            <a:ext cx="1776120" cy="1776120"/>
          </a:xfrm>
          <a:prstGeom prst="rect">
            <a:avLst/>
          </a:prstGeom>
        </p:spPr>
      </p:pic>
      <p:sp>
        <p:nvSpPr>
          <p:cNvPr id="150" name="Google Shape;274;p2">
            <a:extLst>
              <a:ext uri="{FF2B5EF4-FFF2-40B4-BE49-F238E27FC236}">
                <a16:creationId xmlns:a16="http://schemas.microsoft.com/office/drawing/2014/main" id="{B6A20123-749F-408D-91C0-6E18138BBEB5}"/>
              </a:ext>
            </a:extLst>
          </p:cNvPr>
          <p:cNvSpPr txBox="1"/>
          <p:nvPr/>
        </p:nvSpPr>
        <p:spPr>
          <a:xfrm>
            <a:off x="15881" y="-35135"/>
            <a:ext cx="50087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Remove this page</a:t>
            </a:r>
            <a:endParaRPr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17953-C8F5-45DE-AC52-2661CED7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52" y="346213"/>
            <a:ext cx="5387699" cy="294215"/>
          </a:xfrm>
        </p:spPr>
        <p:txBody>
          <a:bodyPr>
            <a:normAutofit fontScale="90000"/>
          </a:bodyPr>
          <a:lstStyle/>
          <a:p>
            <a:r>
              <a:rPr lang="en-US" dirty="0"/>
              <a:t>Our New Floorplan! - EXAMPLE 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01CEC-1BD2-415B-8018-D3B766D169D6}"/>
              </a:ext>
            </a:extLst>
          </p:cNvPr>
          <p:cNvSpPr txBox="1"/>
          <p:nvPr/>
        </p:nvSpPr>
        <p:spPr>
          <a:xfrm>
            <a:off x="263800" y="635195"/>
            <a:ext cx="581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is it! Here is your new floorplan for [</a:t>
            </a:r>
            <a:r>
              <a:rPr lang="en-US" sz="1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]. Your new workplace will be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modern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efficient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sz="1000" b="1" dirty="0">
                <a:latin typeface="Arial" panose="020B0604020202020204" pitchFamily="34" charset="0"/>
                <a:cs typeface="Arial" panose="020B0604020202020204" pitchFamily="34" charset="0"/>
              </a:rPr>
              <a:t>inclusive 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while promoting flexibility and mobility. Use this floorplan to visualize how you could use the space, where you could focus or collaborate and what this new workplace will offer.    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Please note that this floorplan is still subject to change.</a:t>
            </a:r>
          </a:p>
        </p:txBody>
      </p:sp>
      <p:grpSp>
        <p:nvGrpSpPr>
          <p:cNvPr id="2" name="Group 1" descr="An example of a floor plan">
            <a:extLst>
              <a:ext uri="{FF2B5EF4-FFF2-40B4-BE49-F238E27FC236}">
                <a16:creationId xmlns:a16="http://schemas.microsoft.com/office/drawing/2014/main" id="{0855DD2B-7368-40C0-A33D-A6A0E31D55F5}"/>
              </a:ext>
            </a:extLst>
          </p:cNvPr>
          <p:cNvGrpSpPr/>
          <p:nvPr/>
        </p:nvGrpSpPr>
        <p:grpSpPr>
          <a:xfrm>
            <a:off x="161050" y="1372038"/>
            <a:ext cx="6562905" cy="4004509"/>
            <a:chOff x="151173" y="1289843"/>
            <a:chExt cx="6562905" cy="4004509"/>
          </a:xfrm>
        </p:grpSpPr>
        <p:pic>
          <p:nvPicPr>
            <p:cNvPr id="6" name="Picture 5" descr="A floor plan image with 3 sections marked with 3 colors">
              <a:extLst>
                <a:ext uri="{FF2B5EF4-FFF2-40B4-BE49-F238E27FC236}">
                  <a16:creationId xmlns:a16="http://schemas.microsoft.com/office/drawing/2014/main" id="{3F73EB41-BD8E-4F61-BF73-59CC8E480B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08" t="11943" r="32126" b="18889"/>
            <a:stretch/>
          </p:blipFill>
          <p:spPr>
            <a:xfrm>
              <a:off x="238400" y="1348951"/>
              <a:ext cx="4571277" cy="394540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8C9705-3B47-48CB-A504-5E151F78F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915204" y="1884857"/>
              <a:ext cx="202897" cy="202897"/>
            </a:xfrm>
            <a:prstGeom prst="rect">
              <a:avLst/>
            </a:prstGeom>
            <a:solidFill>
              <a:srgbClr val="BA8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612249-EF16-416D-B249-3C6E51DAB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917318" y="2182850"/>
              <a:ext cx="202897" cy="202897"/>
            </a:xfrm>
            <a:prstGeom prst="rect">
              <a:avLst/>
            </a:prstGeom>
            <a:solidFill>
              <a:srgbClr val="F8F6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6A6BE8B-2ECC-4A35-8EBF-DFFEAD0CE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915203" y="2480843"/>
              <a:ext cx="202897" cy="202897"/>
            </a:xfrm>
            <a:prstGeom prst="rect">
              <a:avLst/>
            </a:prstGeom>
            <a:solidFill>
              <a:srgbClr val="A2F6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CA5CFB-1C67-49DD-A86B-A04157ADB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4804496" y="3062538"/>
              <a:ext cx="440346" cy="601980"/>
              <a:chOff x="4834806" y="4059628"/>
              <a:chExt cx="565076" cy="772493"/>
            </a:xfrm>
          </p:grpSpPr>
          <p:pic>
            <p:nvPicPr>
              <p:cNvPr id="11" name="Graphic 10" descr="Compass">
                <a:extLst>
                  <a:ext uri="{FF2B5EF4-FFF2-40B4-BE49-F238E27FC236}">
                    <a16:creationId xmlns:a16="http://schemas.microsoft.com/office/drawing/2014/main" id="{A027BAB6-3087-45AC-BD72-DB8D4A2C8F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8884561">
                <a:off x="4834806" y="4267045"/>
                <a:ext cx="565076" cy="565076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E431CD-108B-44C9-B138-B24C36CDA648}"/>
                  </a:ext>
                </a:extLst>
              </p:cNvPr>
              <p:cNvSpPr txBox="1"/>
              <p:nvPr/>
            </p:nvSpPr>
            <p:spPr>
              <a:xfrm>
                <a:off x="4957004" y="4059628"/>
                <a:ext cx="387178" cy="296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en-CA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A8AAAF-0F44-4C69-8620-FFA79DCED3B7}"/>
                </a:ext>
              </a:extLst>
            </p:cNvPr>
            <p:cNvSpPr txBox="1"/>
            <p:nvPr/>
          </p:nvSpPr>
          <p:spPr>
            <a:xfrm>
              <a:off x="5118100" y="1851991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Interactive Zone</a:t>
              </a:r>
              <a:endParaRPr lang="en-CA" sz="11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636957-8334-4CF8-B73C-29E6F386E2CE}"/>
                </a:ext>
              </a:extLst>
            </p:cNvPr>
            <p:cNvSpPr txBox="1"/>
            <p:nvPr/>
          </p:nvSpPr>
          <p:spPr>
            <a:xfrm>
              <a:off x="5118100" y="2146467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Transitional Zone</a:t>
              </a:r>
              <a:endParaRPr lang="en-CA" sz="11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B7F16F-44F9-423A-91A2-03F8D8300295}"/>
                </a:ext>
              </a:extLst>
            </p:cNvPr>
            <p:cNvSpPr txBox="1"/>
            <p:nvPr/>
          </p:nvSpPr>
          <p:spPr>
            <a:xfrm>
              <a:off x="4851399" y="1549697"/>
              <a:ext cx="1549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Functional Zone Plan</a:t>
              </a:r>
              <a:endParaRPr lang="en-CA" sz="1200" b="1" i="1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A303CCF-2AA2-4745-9B1E-5C69A1ECDFB4}"/>
                </a:ext>
              </a:extLst>
            </p:cNvPr>
            <p:cNvSpPr txBox="1"/>
            <p:nvPr/>
          </p:nvSpPr>
          <p:spPr>
            <a:xfrm>
              <a:off x="4721147" y="4213095"/>
              <a:ext cx="1568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Our Workpoints and Support Spaces!</a:t>
              </a:r>
              <a:endParaRPr lang="en-CA" sz="1200" b="1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FB041A1-253D-4281-8D64-3CA3D441CFA1}"/>
                </a:ext>
              </a:extLst>
            </p:cNvPr>
            <p:cNvSpPr/>
            <p:nvPr/>
          </p:nvSpPr>
          <p:spPr>
            <a:xfrm>
              <a:off x="1225236" y="4423636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E48EC0D-2C80-4CE3-BBC3-9C4A4EF2B4BE}"/>
                </a:ext>
              </a:extLst>
            </p:cNvPr>
            <p:cNvSpPr/>
            <p:nvPr/>
          </p:nvSpPr>
          <p:spPr>
            <a:xfrm>
              <a:off x="1416757" y="1885117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BCD0FAB-879F-4719-B9B6-99A090BE54D1}"/>
                </a:ext>
              </a:extLst>
            </p:cNvPr>
            <p:cNvSpPr/>
            <p:nvPr/>
          </p:nvSpPr>
          <p:spPr>
            <a:xfrm>
              <a:off x="3247819" y="467476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22F0B94-1457-4F16-8766-732588BD7A98}"/>
                </a:ext>
              </a:extLst>
            </p:cNvPr>
            <p:cNvSpPr/>
            <p:nvPr/>
          </p:nvSpPr>
          <p:spPr>
            <a:xfrm>
              <a:off x="3988231" y="4145171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94B5B65-5205-47B2-B0F7-B35B658332A7}"/>
                </a:ext>
              </a:extLst>
            </p:cNvPr>
            <p:cNvSpPr/>
            <p:nvPr/>
          </p:nvSpPr>
          <p:spPr>
            <a:xfrm>
              <a:off x="726026" y="395387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46A72BD-1F5B-4E58-9772-6CD22F6D98C2}"/>
                </a:ext>
              </a:extLst>
            </p:cNvPr>
            <p:cNvSpPr/>
            <p:nvPr/>
          </p:nvSpPr>
          <p:spPr>
            <a:xfrm>
              <a:off x="726026" y="304871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B07E9B0-FA3D-4827-91EE-53FFD822577C}"/>
                </a:ext>
              </a:extLst>
            </p:cNvPr>
            <p:cNvSpPr/>
            <p:nvPr/>
          </p:nvSpPr>
          <p:spPr>
            <a:xfrm>
              <a:off x="4331936" y="3792472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8403F76-ECC8-475D-A9E8-394BC0DE24F8}"/>
                </a:ext>
              </a:extLst>
            </p:cNvPr>
            <p:cNvSpPr/>
            <p:nvPr/>
          </p:nvSpPr>
          <p:spPr>
            <a:xfrm>
              <a:off x="777675" y="1475915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88EB073-95AA-476C-ACE3-D6E57BA16CE6}"/>
                </a:ext>
              </a:extLst>
            </p:cNvPr>
            <p:cNvSpPr/>
            <p:nvPr/>
          </p:nvSpPr>
          <p:spPr>
            <a:xfrm>
              <a:off x="3868715" y="1576648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3112FCA-3456-48C1-B2CC-034E381F9801}"/>
                </a:ext>
              </a:extLst>
            </p:cNvPr>
            <p:cNvSpPr/>
            <p:nvPr/>
          </p:nvSpPr>
          <p:spPr>
            <a:xfrm>
              <a:off x="798661" y="4877278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C6C4295-FEA5-41B0-B802-6794DFFE7808}"/>
                </a:ext>
              </a:extLst>
            </p:cNvPr>
            <p:cNvSpPr/>
            <p:nvPr/>
          </p:nvSpPr>
          <p:spPr>
            <a:xfrm>
              <a:off x="2019466" y="3929684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5172C52-1985-42F1-8863-CF8717A9AF2E}"/>
                </a:ext>
              </a:extLst>
            </p:cNvPr>
            <p:cNvSpPr/>
            <p:nvPr/>
          </p:nvSpPr>
          <p:spPr>
            <a:xfrm>
              <a:off x="2429579" y="1485634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24254F7-80DE-481B-B8ED-E79BB45787D1}"/>
                </a:ext>
              </a:extLst>
            </p:cNvPr>
            <p:cNvSpPr/>
            <p:nvPr/>
          </p:nvSpPr>
          <p:spPr>
            <a:xfrm>
              <a:off x="3903859" y="2662730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709C03A-3B95-4543-8C3E-FDDB1296664D}"/>
                </a:ext>
              </a:extLst>
            </p:cNvPr>
            <p:cNvSpPr/>
            <p:nvPr/>
          </p:nvSpPr>
          <p:spPr>
            <a:xfrm>
              <a:off x="921102" y="1887241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5325451-A813-4A26-8D92-3361A8BA02E1}"/>
                </a:ext>
              </a:extLst>
            </p:cNvPr>
            <p:cNvSpPr/>
            <p:nvPr/>
          </p:nvSpPr>
          <p:spPr>
            <a:xfrm>
              <a:off x="2146838" y="469301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69FD1A3-8279-4A4D-9A37-E720AC0CE576}"/>
                </a:ext>
              </a:extLst>
            </p:cNvPr>
            <p:cNvSpPr/>
            <p:nvPr/>
          </p:nvSpPr>
          <p:spPr>
            <a:xfrm>
              <a:off x="3119627" y="1963711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EB8C1EA-0B5C-431B-9213-200997C5CCCA}"/>
                </a:ext>
              </a:extLst>
            </p:cNvPr>
            <p:cNvSpPr/>
            <p:nvPr/>
          </p:nvSpPr>
          <p:spPr>
            <a:xfrm>
              <a:off x="536293" y="2143556"/>
              <a:ext cx="239032" cy="239032"/>
            </a:xfrm>
            <a:prstGeom prst="ellipse">
              <a:avLst/>
            </a:prstGeom>
            <a:solidFill>
              <a:srgbClr val="FFDC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2E69D0F-12FE-487B-A791-A0D872EF0094}"/>
                </a:ext>
              </a:extLst>
            </p:cNvPr>
            <p:cNvSpPr/>
            <p:nvPr/>
          </p:nvSpPr>
          <p:spPr>
            <a:xfrm>
              <a:off x="2697328" y="4493902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8BECF2F-B7F5-45A0-BFF4-5FA1EF2A14B0}"/>
                </a:ext>
              </a:extLst>
            </p:cNvPr>
            <p:cNvSpPr/>
            <p:nvPr/>
          </p:nvSpPr>
          <p:spPr>
            <a:xfrm>
              <a:off x="2827258" y="3984903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7AB628A-FCC5-47CD-9A33-5AF29FE7B967}"/>
                </a:ext>
              </a:extLst>
            </p:cNvPr>
            <p:cNvSpPr/>
            <p:nvPr/>
          </p:nvSpPr>
          <p:spPr>
            <a:xfrm>
              <a:off x="4107747" y="4987746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5D0B694-981B-4B18-8327-2764D0200DBA}"/>
                </a:ext>
              </a:extLst>
            </p:cNvPr>
            <p:cNvSpPr/>
            <p:nvPr/>
          </p:nvSpPr>
          <p:spPr>
            <a:xfrm>
              <a:off x="1232981" y="3504392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1605114-864E-4AEE-8BCF-A80CF38ED4A5}"/>
                </a:ext>
              </a:extLst>
            </p:cNvPr>
            <p:cNvSpPr/>
            <p:nvPr/>
          </p:nvSpPr>
          <p:spPr>
            <a:xfrm>
              <a:off x="1535464" y="2678370"/>
              <a:ext cx="239032" cy="23903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9A8CC5E-69FC-4EBA-AD10-9772BC0634A3}"/>
                </a:ext>
              </a:extLst>
            </p:cNvPr>
            <p:cNvSpPr/>
            <p:nvPr/>
          </p:nvSpPr>
          <p:spPr>
            <a:xfrm>
              <a:off x="4487069" y="2529030"/>
              <a:ext cx="239032" cy="239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09F2ABCE-39E3-48E9-A0AB-2D8CF5E6F586}"/>
                </a:ext>
              </a:extLst>
            </p:cNvPr>
            <p:cNvSpPr/>
            <p:nvPr/>
          </p:nvSpPr>
          <p:spPr>
            <a:xfrm>
              <a:off x="4055772" y="3139872"/>
              <a:ext cx="239032" cy="239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2CA13C4-03FB-49B0-97C0-C7F9D5FB2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3332306" y="3054158"/>
              <a:ext cx="328314" cy="255978"/>
              <a:chOff x="3332306" y="3054158"/>
              <a:chExt cx="328314" cy="255978"/>
            </a:xfrm>
          </p:grpSpPr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7A643520-A1B0-40DE-97BC-A0D1D5C89CC8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1DD9013B-35DD-4D76-B4B9-ED9D266E40F8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48749B11-C577-9F3D-3B17-3B1909C755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179206" y="1939471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4CBA988-CCBA-7406-B93B-AA565E4FE931}"/>
                </a:ext>
              </a:extLst>
            </p:cNvPr>
            <p:cNvSpPr txBox="1"/>
            <p:nvPr/>
          </p:nvSpPr>
          <p:spPr>
            <a:xfrm>
              <a:off x="2134565" y="1928493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47A26847-8079-C7D5-235A-5154D9B090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3084824" y="1503381"/>
              <a:ext cx="328313" cy="251398"/>
              <a:chOff x="1016707" y="8283252"/>
              <a:chExt cx="328313" cy="251398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CF72CD77-3FBF-8DC7-BB10-3F8598A564BC}"/>
                  </a:ext>
                </a:extLst>
              </p:cNvPr>
              <p:cNvSpPr/>
              <p:nvPr/>
            </p:nvSpPr>
            <p:spPr>
              <a:xfrm>
                <a:off x="1074722" y="8291271"/>
                <a:ext cx="239032" cy="24337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A7930EFD-249D-F5FE-DCC6-E039CB495003}"/>
                  </a:ext>
                </a:extLst>
              </p:cNvPr>
              <p:cNvSpPr txBox="1"/>
              <p:nvPr/>
            </p:nvSpPr>
            <p:spPr>
              <a:xfrm>
                <a:off x="1016707" y="8283252"/>
                <a:ext cx="3283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500E3480-4AD7-75DB-A311-EBF147D673AC}"/>
                </a:ext>
              </a:extLst>
            </p:cNvPr>
            <p:cNvSpPr/>
            <p:nvPr/>
          </p:nvSpPr>
          <p:spPr>
            <a:xfrm>
              <a:off x="436322" y="3472833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3B2B86F3-A5C1-084E-5CAF-7C493B30D253}"/>
                </a:ext>
              </a:extLst>
            </p:cNvPr>
            <p:cNvSpPr txBox="1"/>
            <p:nvPr/>
          </p:nvSpPr>
          <p:spPr>
            <a:xfrm>
              <a:off x="401314" y="3476793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8D9D6F-BD4A-473A-87D1-A100B403AE3A}"/>
                </a:ext>
              </a:extLst>
            </p:cNvPr>
            <p:cNvSpPr txBox="1"/>
            <p:nvPr/>
          </p:nvSpPr>
          <p:spPr>
            <a:xfrm>
              <a:off x="5118100" y="2440943"/>
              <a:ext cx="1549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Quiet Zone</a:t>
              </a:r>
              <a:endParaRPr lang="en-CA" sz="1100" dirty="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951B58B-E530-424D-9903-39D6C961DF9C}"/>
                </a:ext>
              </a:extLst>
            </p:cNvPr>
            <p:cNvSpPr/>
            <p:nvPr/>
          </p:nvSpPr>
          <p:spPr>
            <a:xfrm>
              <a:off x="1520974" y="3310091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9FE3390-85AA-4727-B3A2-329D9A254EC9}"/>
                </a:ext>
              </a:extLst>
            </p:cNvPr>
            <p:cNvSpPr txBox="1"/>
            <p:nvPr/>
          </p:nvSpPr>
          <p:spPr>
            <a:xfrm>
              <a:off x="1485966" y="3314051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27DFC953-B606-450C-A691-A936E1C77F19}"/>
                </a:ext>
              </a:extLst>
            </p:cNvPr>
            <p:cNvSpPr/>
            <p:nvPr/>
          </p:nvSpPr>
          <p:spPr>
            <a:xfrm>
              <a:off x="4121971" y="3512496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EFB70C2B-59A1-4524-8263-CEEE2A492173}"/>
                </a:ext>
              </a:extLst>
            </p:cNvPr>
            <p:cNvSpPr txBox="1"/>
            <p:nvPr/>
          </p:nvSpPr>
          <p:spPr>
            <a:xfrm>
              <a:off x="4076777" y="3505177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6F2506A4-D860-4BE2-91FE-A82C1404ACBE}"/>
                </a:ext>
              </a:extLst>
            </p:cNvPr>
            <p:cNvSpPr/>
            <p:nvPr/>
          </p:nvSpPr>
          <p:spPr>
            <a:xfrm>
              <a:off x="1325097" y="1502425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D0D176EC-82E0-4108-A8AA-4B6B3654E538}"/>
                </a:ext>
              </a:extLst>
            </p:cNvPr>
            <p:cNvSpPr txBox="1"/>
            <p:nvPr/>
          </p:nvSpPr>
          <p:spPr>
            <a:xfrm>
              <a:off x="1290089" y="1506385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ABB2648-1F18-484A-863E-663D89A48B85}"/>
                </a:ext>
              </a:extLst>
            </p:cNvPr>
            <p:cNvSpPr/>
            <p:nvPr/>
          </p:nvSpPr>
          <p:spPr>
            <a:xfrm>
              <a:off x="3859082" y="2314608"/>
              <a:ext cx="239032" cy="2433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CFBF174E-C69A-4E77-B90E-18FC39C13632}"/>
                </a:ext>
              </a:extLst>
            </p:cNvPr>
            <p:cNvSpPr txBox="1"/>
            <p:nvPr/>
          </p:nvSpPr>
          <p:spPr>
            <a:xfrm>
              <a:off x="3824074" y="2318568"/>
              <a:ext cx="3283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DBB4CA1-7CCA-4A0E-827C-F82A35FFBCF0}"/>
                </a:ext>
              </a:extLst>
            </p:cNvPr>
            <p:cNvGrpSpPr/>
            <p:nvPr/>
          </p:nvGrpSpPr>
          <p:grpSpPr>
            <a:xfrm>
              <a:off x="2369011" y="3950899"/>
              <a:ext cx="328314" cy="255978"/>
              <a:chOff x="3332306" y="3054158"/>
              <a:chExt cx="328314" cy="255978"/>
            </a:xfrm>
          </p:grpSpPr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C3FD0585-0166-4295-8140-596C753F27C4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53796882-7F36-4864-95D1-1D4284F200A5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889BDF63-294B-4A9C-9C9A-BBB52C404A69}"/>
                </a:ext>
              </a:extLst>
            </p:cNvPr>
            <p:cNvGrpSpPr/>
            <p:nvPr/>
          </p:nvGrpSpPr>
          <p:grpSpPr>
            <a:xfrm>
              <a:off x="1405444" y="3973985"/>
              <a:ext cx="328314" cy="255978"/>
              <a:chOff x="3332306" y="3054158"/>
              <a:chExt cx="328314" cy="255978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3C8BD921-3EA6-4434-BB4A-B14240556F91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DDAFB0C2-24F3-4AEF-B2FC-FDCBAFF8EC87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675133E4-50B2-4804-B303-92D924B1CAB9}"/>
                </a:ext>
              </a:extLst>
            </p:cNvPr>
            <p:cNvGrpSpPr/>
            <p:nvPr/>
          </p:nvGrpSpPr>
          <p:grpSpPr>
            <a:xfrm>
              <a:off x="1610339" y="2308811"/>
              <a:ext cx="328314" cy="255978"/>
              <a:chOff x="3332306" y="3054158"/>
              <a:chExt cx="328314" cy="255978"/>
            </a:xfrm>
          </p:grpSpPr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2ABC6F99-3D50-4667-873D-5F9EEDD1B6B1}"/>
                  </a:ext>
                </a:extLst>
              </p:cNvPr>
              <p:cNvSpPr/>
              <p:nvPr/>
            </p:nvSpPr>
            <p:spPr>
              <a:xfrm>
                <a:off x="3373244" y="3071104"/>
                <a:ext cx="239032" cy="23903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C6EEEF71-85DE-42BF-951C-5982A66327CD}"/>
                  </a:ext>
                </a:extLst>
              </p:cNvPr>
              <p:cNvSpPr txBox="1"/>
              <p:nvPr/>
            </p:nvSpPr>
            <p:spPr>
              <a:xfrm>
                <a:off x="3332306" y="3054158"/>
                <a:ext cx="32831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B23E089-5562-4D98-ACBB-E9A4CB0CA152}"/>
                </a:ext>
              </a:extLst>
            </p:cNvPr>
            <p:cNvSpPr/>
            <p:nvPr/>
          </p:nvSpPr>
          <p:spPr>
            <a:xfrm>
              <a:off x="151173" y="1289843"/>
              <a:ext cx="6562905" cy="3992245"/>
            </a:xfrm>
            <a:prstGeom prst="rect">
              <a:avLst/>
            </a:prstGeom>
            <a:solidFill>
              <a:srgbClr val="A8CE75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4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EXAMPLE OF A COMPLETED FLOORPLAN WITH ZONING AND WORKPOINTS</a:t>
              </a:r>
              <a:endParaRPr lang="en-CA" sz="2400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pic>
        <p:nvPicPr>
          <p:cNvPr id="147" name="Picture 146">
            <a:extLst>
              <a:ext uri="{FF2B5EF4-FFF2-40B4-BE49-F238E27FC236}">
                <a16:creationId xmlns:a16="http://schemas.microsoft.com/office/drawing/2014/main" id="{1F05F8AD-26AF-4801-919D-8BAA730CD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22" y="202983"/>
            <a:ext cx="782320" cy="206375"/>
          </a:xfrm>
          <a:prstGeom prst="rect">
            <a:avLst/>
          </a:prstGeom>
        </p:spPr>
      </p:pic>
      <p:sp>
        <p:nvSpPr>
          <p:cNvPr id="231" name="TextBox 230">
            <a:extLst>
              <a:ext uri="{FF2B5EF4-FFF2-40B4-BE49-F238E27FC236}">
                <a16:creationId xmlns:a16="http://schemas.microsoft.com/office/drawing/2014/main" id="{30A49F0B-5EBC-44A7-9DEE-5E9BA4E95F6F}"/>
              </a:ext>
            </a:extLst>
          </p:cNvPr>
          <p:cNvSpPr txBox="1"/>
          <p:nvPr/>
        </p:nvSpPr>
        <p:spPr>
          <a:xfrm>
            <a:off x="-3963" y="5451558"/>
            <a:ext cx="1296965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>
                    <a:lumMod val="50000"/>
                  </a:schemeClr>
                </a:solidFill>
              </a:rPr>
              <a:t>Closed Individual</a:t>
            </a:r>
            <a:endParaRPr lang="en-CA" sz="1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20" name="Group 219" descr="Focus room image - A room with two glass doors, with a desk with a chair and two monitors">
            <a:extLst>
              <a:ext uri="{FF2B5EF4-FFF2-40B4-BE49-F238E27FC236}">
                <a16:creationId xmlns:a16="http://schemas.microsoft.com/office/drawing/2014/main" id="{016D60B1-972B-4BE6-9B87-F39E6DFB4670}"/>
              </a:ext>
            </a:extLst>
          </p:cNvPr>
          <p:cNvGrpSpPr/>
          <p:nvPr/>
        </p:nvGrpSpPr>
        <p:grpSpPr>
          <a:xfrm>
            <a:off x="94392" y="5799965"/>
            <a:ext cx="1285230" cy="857281"/>
            <a:chOff x="163721" y="1757970"/>
            <a:chExt cx="1285230" cy="857281"/>
          </a:xfrm>
        </p:grpSpPr>
        <p:pic>
          <p:nvPicPr>
            <p:cNvPr id="221" name="Picture 220">
              <a:extLst>
                <a:ext uri="{FF2B5EF4-FFF2-40B4-BE49-F238E27FC236}">
                  <a16:creationId xmlns:a16="http://schemas.microsoft.com/office/drawing/2014/main" id="{78B6C84E-19DC-4ED0-8D24-6616C30EB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3558" y="1961419"/>
              <a:ext cx="648045" cy="653832"/>
            </a:xfrm>
            <a:prstGeom prst="rect">
              <a:avLst/>
            </a:prstGeom>
          </p:spPr>
        </p:pic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8FE1D5C8-B7CB-48A5-82C8-92AFF3786FA3}"/>
                </a:ext>
              </a:extLst>
            </p:cNvPr>
            <p:cNvSpPr txBox="1"/>
            <p:nvPr/>
          </p:nvSpPr>
          <p:spPr>
            <a:xfrm>
              <a:off x="220502" y="1757970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Focus Room</a:t>
              </a:r>
              <a:endParaRPr lang="en-CA" sz="1200" b="1" i="1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CC87B802-A1C9-44B4-872D-E0FBB762BBE9}"/>
                </a:ext>
              </a:extLst>
            </p:cNvPr>
            <p:cNvSpPr/>
            <p:nvPr/>
          </p:nvSpPr>
          <p:spPr>
            <a:xfrm>
              <a:off x="163721" y="2015574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6" name="Group 215" descr="Phonebooth image - A room with two glass doors and an armchair">
            <a:extLst>
              <a:ext uri="{FF2B5EF4-FFF2-40B4-BE49-F238E27FC236}">
                <a16:creationId xmlns:a16="http://schemas.microsoft.com/office/drawing/2014/main" id="{EB073B02-1A6C-4E84-8E63-B97783ECE853}"/>
              </a:ext>
            </a:extLst>
          </p:cNvPr>
          <p:cNvGrpSpPr/>
          <p:nvPr/>
        </p:nvGrpSpPr>
        <p:grpSpPr>
          <a:xfrm>
            <a:off x="122933" y="6728231"/>
            <a:ext cx="1289235" cy="930523"/>
            <a:chOff x="1070202" y="5961716"/>
            <a:chExt cx="1289235" cy="930523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9287CB7-518C-4F38-870F-F55E6757470B}"/>
                </a:ext>
              </a:extLst>
            </p:cNvPr>
            <p:cNvSpPr txBox="1"/>
            <p:nvPr/>
          </p:nvSpPr>
          <p:spPr>
            <a:xfrm>
              <a:off x="1130988" y="5961716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Phonebooth</a:t>
              </a:r>
              <a:endParaRPr lang="en-CA" sz="1200" b="1" i="1" dirty="0"/>
            </a:p>
          </p:txBody>
        </p:sp>
        <p:pic>
          <p:nvPicPr>
            <p:cNvPr id="218" name="Picture 217">
              <a:extLst>
                <a:ext uri="{FF2B5EF4-FFF2-40B4-BE49-F238E27FC236}">
                  <a16:creationId xmlns:a16="http://schemas.microsoft.com/office/drawing/2014/main" id="{45865245-A6BD-4E60-BC71-C378CDAB3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49415" y="6212835"/>
              <a:ext cx="616070" cy="679404"/>
            </a:xfrm>
            <a:prstGeom prst="rect">
              <a:avLst/>
            </a:prstGeom>
          </p:spPr>
        </p:pic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4EA2341F-D5BB-4F67-8C20-FF00E00F30BE}"/>
                </a:ext>
              </a:extLst>
            </p:cNvPr>
            <p:cNvSpPr/>
            <p:nvPr/>
          </p:nvSpPr>
          <p:spPr>
            <a:xfrm>
              <a:off x="1070202" y="6251492"/>
              <a:ext cx="239032" cy="24337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3" name="TextBox 202">
            <a:extLst>
              <a:ext uri="{FF2B5EF4-FFF2-40B4-BE49-F238E27FC236}">
                <a16:creationId xmlns:a16="http://schemas.microsoft.com/office/drawing/2014/main" id="{FD263BC3-9B35-41AD-884A-9355EF8FC856}"/>
              </a:ext>
            </a:extLst>
          </p:cNvPr>
          <p:cNvSpPr txBox="1"/>
          <p:nvPr/>
        </p:nvSpPr>
        <p:spPr>
          <a:xfrm>
            <a:off x="1341547" y="5465710"/>
            <a:ext cx="1298299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2"/>
                </a:solidFill>
              </a:rPr>
              <a:t>Open Individual</a:t>
            </a:r>
            <a:endParaRPr lang="en-CA" sz="1200" b="1" i="1" dirty="0">
              <a:solidFill>
                <a:schemeClr val="accent2"/>
              </a:solidFill>
            </a:endParaRPr>
          </a:p>
        </p:txBody>
      </p:sp>
      <p:grpSp>
        <p:nvGrpSpPr>
          <p:cNvPr id="208" name="Group 207" descr="Workstation image - A double work station on either side of a middle wall, two monitors desk and a chair">
            <a:extLst>
              <a:ext uri="{FF2B5EF4-FFF2-40B4-BE49-F238E27FC236}">
                <a16:creationId xmlns:a16="http://schemas.microsoft.com/office/drawing/2014/main" id="{15382F24-4208-41F8-92B6-BF1982143C1B}"/>
              </a:ext>
            </a:extLst>
          </p:cNvPr>
          <p:cNvGrpSpPr/>
          <p:nvPr/>
        </p:nvGrpSpPr>
        <p:grpSpPr>
          <a:xfrm>
            <a:off x="1338761" y="5777799"/>
            <a:ext cx="1347965" cy="818089"/>
            <a:chOff x="1788125" y="5234905"/>
            <a:chExt cx="1347965" cy="818089"/>
          </a:xfrm>
        </p:grpSpPr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8AD28ABA-0825-4116-B408-F614DC1DA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" b="77"/>
            <a:stretch/>
          </p:blipFill>
          <p:spPr>
            <a:xfrm>
              <a:off x="1988949" y="5473627"/>
              <a:ext cx="684895" cy="579367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758451C7-C36C-4B50-A292-0ED91A72BB4F}"/>
                </a:ext>
              </a:extLst>
            </p:cNvPr>
            <p:cNvSpPr txBox="1"/>
            <p:nvPr/>
          </p:nvSpPr>
          <p:spPr>
            <a:xfrm>
              <a:off x="1907641" y="5234905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Workstation </a:t>
              </a:r>
              <a:endParaRPr lang="en-CA" sz="1200" b="1" i="1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2CFDA70B-810F-4909-9E04-0CBFF7B1326E}"/>
                </a:ext>
              </a:extLst>
            </p:cNvPr>
            <p:cNvSpPr/>
            <p:nvPr/>
          </p:nvSpPr>
          <p:spPr>
            <a:xfrm>
              <a:off x="1788125" y="5519931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2" name="Group 211" descr="Touch down image - A double level table with 4 chairs on either sides of it">
            <a:extLst>
              <a:ext uri="{FF2B5EF4-FFF2-40B4-BE49-F238E27FC236}">
                <a16:creationId xmlns:a16="http://schemas.microsoft.com/office/drawing/2014/main" id="{C6B125EE-12CF-4680-A973-AC0DEDE61688}"/>
              </a:ext>
            </a:extLst>
          </p:cNvPr>
          <p:cNvGrpSpPr/>
          <p:nvPr/>
        </p:nvGrpSpPr>
        <p:grpSpPr>
          <a:xfrm>
            <a:off x="1339321" y="6683354"/>
            <a:ext cx="1336901" cy="787440"/>
            <a:chOff x="1895275" y="6668544"/>
            <a:chExt cx="1336901" cy="787440"/>
          </a:xfrm>
        </p:grpSpPr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16F21F6D-0297-4105-8D04-77EAD9AD4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" b="308"/>
            <a:stretch/>
          </p:blipFill>
          <p:spPr>
            <a:xfrm>
              <a:off x="2103089" y="6871609"/>
              <a:ext cx="891486" cy="584375"/>
            </a:xfrm>
            <a:prstGeom prst="rect">
              <a:avLst/>
            </a:prstGeom>
          </p:spPr>
        </p:pic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92710A1A-90B4-4957-96CC-3C031D01DCD1}"/>
                </a:ext>
              </a:extLst>
            </p:cNvPr>
            <p:cNvSpPr txBox="1"/>
            <p:nvPr/>
          </p:nvSpPr>
          <p:spPr>
            <a:xfrm>
              <a:off x="2003727" y="6668544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Touchdown</a:t>
              </a:r>
              <a:endParaRPr lang="en-CA" sz="1200" b="1" i="1" dirty="0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32D45A1E-4C89-4902-A19D-71F34B8D6D5C}"/>
                </a:ext>
              </a:extLst>
            </p:cNvPr>
            <p:cNvSpPr/>
            <p:nvPr/>
          </p:nvSpPr>
          <p:spPr>
            <a:xfrm>
              <a:off x="1895275" y="6910266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4" name="Group 203" descr="Focus pod image - Closed off space, in an hexagon shape, with a table and a chair in the middle. One side is open to get in and out">
            <a:extLst>
              <a:ext uri="{FF2B5EF4-FFF2-40B4-BE49-F238E27FC236}">
                <a16:creationId xmlns:a16="http://schemas.microsoft.com/office/drawing/2014/main" id="{EC1C5F34-0699-463A-B4A4-E248FA4C629B}"/>
              </a:ext>
            </a:extLst>
          </p:cNvPr>
          <p:cNvGrpSpPr/>
          <p:nvPr/>
        </p:nvGrpSpPr>
        <p:grpSpPr>
          <a:xfrm>
            <a:off x="1315291" y="7541715"/>
            <a:ext cx="1347965" cy="939068"/>
            <a:chOff x="2194798" y="6746399"/>
            <a:chExt cx="1347965" cy="939068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66A3DD7F-0F86-4CA0-82AD-008DAED49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409500" y="6970804"/>
              <a:ext cx="622448" cy="71466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E2002F70-02A0-4D27-85C1-DF6E31658DEB}"/>
                </a:ext>
              </a:extLst>
            </p:cNvPr>
            <p:cNvSpPr txBox="1"/>
            <p:nvPr/>
          </p:nvSpPr>
          <p:spPr>
            <a:xfrm>
              <a:off x="2314314" y="6746399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Focus Pod</a:t>
              </a:r>
              <a:endParaRPr lang="en-CA" sz="1200" b="1" i="1" dirty="0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95923FB-DA64-4AD3-8CA0-10EB19422767}"/>
                </a:ext>
              </a:extLst>
            </p:cNvPr>
            <p:cNvSpPr/>
            <p:nvPr/>
          </p:nvSpPr>
          <p:spPr>
            <a:xfrm>
              <a:off x="2194798" y="7009461"/>
              <a:ext cx="239032" cy="2433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59FF0229-81D4-4B2F-8111-4C65DD635A8A}"/>
              </a:ext>
            </a:extLst>
          </p:cNvPr>
          <p:cNvSpPr txBox="1"/>
          <p:nvPr/>
        </p:nvSpPr>
        <p:spPr>
          <a:xfrm>
            <a:off x="2579425" y="5462646"/>
            <a:ext cx="1469227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/>
                </a:solidFill>
              </a:rPr>
              <a:t>Open Collaborative</a:t>
            </a:r>
            <a:endParaRPr lang="en-CA" sz="1200" b="1" i="1" dirty="0">
              <a:solidFill>
                <a:schemeClr val="accent4"/>
              </a:solidFill>
            </a:endParaRPr>
          </a:p>
        </p:txBody>
      </p:sp>
      <p:grpSp>
        <p:nvGrpSpPr>
          <p:cNvPr id="187" name="Group 186" descr="Chat point image - Two cushioned chairs and a coffee table">
            <a:extLst>
              <a:ext uri="{FF2B5EF4-FFF2-40B4-BE49-F238E27FC236}">
                <a16:creationId xmlns:a16="http://schemas.microsoft.com/office/drawing/2014/main" id="{5751F309-CBC1-4C22-AC00-8860F8ABB0D6}"/>
              </a:ext>
            </a:extLst>
          </p:cNvPr>
          <p:cNvGrpSpPr/>
          <p:nvPr/>
        </p:nvGrpSpPr>
        <p:grpSpPr>
          <a:xfrm>
            <a:off x="2587277" y="5774735"/>
            <a:ext cx="1343378" cy="624514"/>
            <a:chOff x="1231658" y="5706254"/>
            <a:chExt cx="1343378" cy="624514"/>
          </a:xfrm>
        </p:grpSpPr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0CC72068-0A62-4547-894F-B46C6D27D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86" b="886"/>
            <a:stretch/>
          </p:blipFill>
          <p:spPr>
            <a:xfrm>
              <a:off x="1436187" y="5953321"/>
              <a:ext cx="797332" cy="377447"/>
            </a:xfrm>
            <a:prstGeom prst="rect">
              <a:avLst/>
            </a:prstGeom>
          </p:spPr>
        </p:pic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88FDF3F4-CC9F-4EF2-B5D1-D7C1CE8D044F}"/>
                </a:ext>
              </a:extLst>
            </p:cNvPr>
            <p:cNvSpPr txBox="1"/>
            <p:nvPr/>
          </p:nvSpPr>
          <p:spPr>
            <a:xfrm>
              <a:off x="1346587" y="5706254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Chat Point</a:t>
              </a:r>
              <a:endParaRPr lang="en-CA" sz="1200" b="1" i="1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D2192F50-B18F-46FD-BFDE-4FD98E51F994}"/>
                </a:ext>
              </a:extLst>
            </p:cNvPr>
            <p:cNvSpPr/>
            <p:nvPr/>
          </p:nvSpPr>
          <p:spPr>
            <a:xfrm>
              <a:off x="1231658" y="596586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1" name="Group 190" descr="Huddle image - two benches with high backs, separated by a table">
            <a:extLst>
              <a:ext uri="{FF2B5EF4-FFF2-40B4-BE49-F238E27FC236}">
                <a16:creationId xmlns:a16="http://schemas.microsoft.com/office/drawing/2014/main" id="{D5938E87-CFFD-4F09-8FC5-23662610F039}"/>
              </a:ext>
            </a:extLst>
          </p:cNvPr>
          <p:cNvGrpSpPr/>
          <p:nvPr/>
        </p:nvGrpSpPr>
        <p:grpSpPr>
          <a:xfrm>
            <a:off x="2576951" y="6457331"/>
            <a:ext cx="1302327" cy="749069"/>
            <a:chOff x="2193789" y="5893667"/>
            <a:chExt cx="1302327" cy="749069"/>
          </a:xfrm>
        </p:grpSpPr>
        <p:pic>
          <p:nvPicPr>
            <p:cNvPr id="192" name="Picture 191">
              <a:extLst>
                <a:ext uri="{FF2B5EF4-FFF2-40B4-BE49-F238E27FC236}">
                  <a16:creationId xmlns:a16="http://schemas.microsoft.com/office/drawing/2014/main" id="{34416232-CCF1-4681-BC6E-336631FB2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2" r="872"/>
            <a:stretch/>
          </p:blipFill>
          <p:spPr>
            <a:xfrm>
              <a:off x="2358942" y="6124393"/>
              <a:ext cx="754523" cy="518343"/>
            </a:xfrm>
            <a:prstGeom prst="rect">
              <a:avLst/>
            </a:prstGeom>
          </p:spPr>
        </p:pic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E77C65EA-F060-4D8F-9EBB-73CC5035D1C0}"/>
                </a:ext>
              </a:extLst>
            </p:cNvPr>
            <p:cNvSpPr txBox="1"/>
            <p:nvPr/>
          </p:nvSpPr>
          <p:spPr>
            <a:xfrm>
              <a:off x="2267667" y="5893667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Huddle </a:t>
              </a:r>
              <a:endParaRPr lang="en-CA" sz="1200" b="1" i="1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BF6F9B99-5CD3-4322-8614-519B257C171C}"/>
                </a:ext>
              </a:extLst>
            </p:cNvPr>
            <p:cNvSpPr/>
            <p:nvPr/>
          </p:nvSpPr>
          <p:spPr>
            <a:xfrm>
              <a:off x="2193789" y="615544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C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5" name="Group 194" descr="Teaming area image - semi oval bench with a coffee table in front of it">
            <a:extLst>
              <a:ext uri="{FF2B5EF4-FFF2-40B4-BE49-F238E27FC236}">
                <a16:creationId xmlns:a16="http://schemas.microsoft.com/office/drawing/2014/main" id="{C7F45454-689C-4676-9B67-27FB26C5170B}"/>
              </a:ext>
            </a:extLst>
          </p:cNvPr>
          <p:cNvGrpSpPr/>
          <p:nvPr/>
        </p:nvGrpSpPr>
        <p:grpSpPr>
          <a:xfrm>
            <a:off x="2576501" y="7267030"/>
            <a:ext cx="1321793" cy="910032"/>
            <a:chOff x="3116987" y="7357098"/>
            <a:chExt cx="1321793" cy="910032"/>
          </a:xfrm>
        </p:grpSpPr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D79F91C8-92A2-417C-ABF1-F5EB035B9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" b="82"/>
            <a:stretch/>
          </p:blipFill>
          <p:spPr>
            <a:xfrm>
              <a:off x="3304624" y="7585105"/>
              <a:ext cx="778026" cy="682025"/>
            </a:xfrm>
            <a:prstGeom prst="rect">
              <a:avLst/>
            </a:prstGeom>
          </p:spPr>
        </p:pic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4F3F843E-E918-4FF5-80A1-75E07C1AE617}"/>
                </a:ext>
              </a:extLst>
            </p:cNvPr>
            <p:cNvSpPr txBox="1"/>
            <p:nvPr/>
          </p:nvSpPr>
          <p:spPr>
            <a:xfrm>
              <a:off x="3210331" y="735709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Teaming Area</a:t>
              </a:r>
              <a:endParaRPr lang="en-CA" sz="1200" b="1" i="1" dirty="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0C9691BB-7C62-404F-81B7-859CF3F77E2B}"/>
                </a:ext>
              </a:extLst>
            </p:cNvPr>
            <p:cNvSpPr/>
            <p:nvPr/>
          </p:nvSpPr>
          <p:spPr>
            <a:xfrm>
              <a:off x="3116987" y="7598461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9" name="Group 198" descr="Lounge image - Long bench with two tables in front of it, and two chairs on the other side of the tables">
            <a:extLst>
              <a:ext uri="{FF2B5EF4-FFF2-40B4-BE49-F238E27FC236}">
                <a16:creationId xmlns:a16="http://schemas.microsoft.com/office/drawing/2014/main" id="{363916A9-B322-4A03-A4E4-1C6B5F0E97DC}"/>
              </a:ext>
            </a:extLst>
          </p:cNvPr>
          <p:cNvGrpSpPr/>
          <p:nvPr/>
        </p:nvGrpSpPr>
        <p:grpSpPr>
          <a:xfrm>
            <a:off x="2587277" y="8123451"/>
            <a:ext cx="1347965" cy="922303"/>
            <a:chOff x="3288488" y="6695768"/>
            <a:chExt cx="1347965" cy="922303"/>
          </a:xfrm>
        </p:grpSpPr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4BAE326D-C1E4-4E6F-98E2-EEE7BCF77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487391" y="6936486"/>
              <a:ext cx="802885" cy="681585"/>
            </a:xfrm>
            <a:prstGeom prst="rect">
              <a:avLst/>
            </a:prstGeom>
          </p:spPr>
        </p:pic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143A06EF-8ED2-4F3D-AF48-FE53BE6F852A}"/>
                </a:ext>
              </a:extLst>
            </p:cNvPr>
            <p:cNvSpPr txBox="1"/>
            <p:nvPr/>
          </p:nvSpPr>
          <p:spPr>
            <a:xfrm>
              <a:off x="3408004" y="6695768"/>
              <a:ext cx="1228449" cy="2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/>
                <a:t>Lounge</a:t>
              </a:r>
              <a:endParaRPr lang="en-CA" sz="1200" b="1" i="1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AFA71129-F090-4AE1-A4B1-4374F67B8075}"/>
                </a:ext>
              </a:extLst>
            </p:cNvPr>
            <p:cNvSpPr/>
            <p:nvPr/>
          </p:nvSpPr>
          <p:spPr>
            <a:xfrm>
              <a:off x="3288488" y="6943780"/>
              <a:ext cx="239032" cy="2433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CA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A1890A15-A628-41B0-94DF-C328AE7E8A76}"/>
              </a:ext>
            </a:extLst>
          </p:cNvPr>
          <p:cNvSpPr txBox="1"/>
          <p:nvPr/>
        </p:nvSpPr>
        <p:spPr>
          <a:xfrm>
            <a:off x="3988231" y="5452941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4">
                    <a:lumMod val="75000"/>
                  </a:schemeClr>
                </a:solidFill>
              </a:rPr>
              <a:t>Closed Collaborative</a:t>
            </a:r>
            <a:endParaRPr lang="en-CA" sz="1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8" name="Group 17" descr="Meeting room image - A long table with 10 chairs in a room">
            <a:extLst>
              <a:ext uri="{FF2B5EF4-FFF2-40B4-BE49-F238E27FC236}">
                <a16:creationId xmlns:a16="http://schemas.microsoft.com/office/drawing/2014/main" id="{21818949-0AEA-481C-BC19-2302E548C67E}"/>
              </a:ext>
            </a:extLst>
          </p:cNvPr>
          <p:cNvGrpSpPr/>
          <p:nvPr/>
        </p:nvGrpSpPr>
        <p:grpSpPr>
          <a:xfrm>
            <a:off x="3871491" y="5799965"/>
            <a:ext cx="1472627" cy="809381"/>
            <a:chOff x="3871491" y="5799965"/>
            <a:chExt cx="1472627" cy="809381"/>
          </a:xfrm>
        </p:grpSpPr>
        <p:grpSp>
          <p:nvGrpSpPr>
            <p:cNvPr id="159" name="Group 158" descr="Meeting room image - A long table with 10 chairs in a room">
              <a:extLst>
                <a:ext uri="{FF2B5EF4-FFF2-40B4-BE49-F238E27FC236}">
                  <a16:creationId xmlns:a16="http://schemas.microsoft.com/office/drawing/2014/main" id="{D2BE75EC-B28D-4E32-A835-7FFA8B142B78}"/>
                </a:ext>
              </a:extLst>
            </p:cNvPr>
            <p:cNvGrpSpPr/>
            <p:nvPr/>
          </p:nvGrpSpPr>
          <p:grpSpPr>
            <a:xfrm>
              <a:off x="3988258" y="5799965"/>
              <a:ext cx="1355860" cy="809381"/>
              <a:chOff x="734718" y="7171182"/>
              <a:chExt cx="1355860" cy="809381"/>
            </a:xfrm>
          </p:grpSpPr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DE38950D-0C91-49E5-98DB-56AB3C0876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47084" y="7396341"/>
                <a:ext cx="1058541" cy="584222"/>
              </a:xfrm>
              <a:prstGeom prst="rect">
                <a:avLst/>
              </a:prstGeom>
            </p:spPr>
          </p:pic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B0402AD9-BEF5-496B-8D06-81EDECCC6DA5}"/>
                  </a:ext>
                </a:extLst>
              </p:cNvPr>
              <p:cNvSpPr txBox="1"/>
              <p:nvPr/>
            </p:nvSpPr>
            <p:spPr>
              <a:xfrm>
                <a:off x="862129" y="7171182"/>
                <a:ext cx="1228449" cy="2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Meeting Room</a:t>
                </a:r>
                <a:endParaRPr lang="en-CA" sz="1200" b="1" i="1" dirty="0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D37D1BD8-7A38-4A51-88C6-A840CC55C9EB}"/>
                  </a:ext>
                </a:extLst>
              </p:cNvPr>
              <p:cNvSpPr/>
              <p:nvPr/>
            </p:nvSpPr>
            <p:spPr>
              <a:xfrm>
                <a:off x="734718" y="7397226"/>
                <a:ext cx="239032" cy="243379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B1BA8E66-2BD5-4DAA-976D-CDB60B156871}"/>
                </a:ext>
              </a:extLst>
            </p:cNvPr>
            <p:cNvSpPr txBox="1"/>
            <p:nvPr/>
          </p:nvSpPr>
          <p:spPr>
            <a:xfrm>
              <a:off x="3871491" y="6018718"/>
              <a:ext cx="4521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 descr="Project room image - A room with a long bench across the wall, two round tables and 4 chairs (2 at each table)">
            <a:extLst>
              <a:ext uri="{FF2B5EF4-FFF2-40B4-BE49-F238E27FC236}">
                <a16:creationId xmlns:a16="http://schemas.microsoft.com/office/drawing/2014/main" id="{B8987E56-AFEE-44DD-AA96-186ACF9DC162}"/>
              </a:ext>
            </a:extLst>
          </p:cNvPr>
          <p:cNvGrpSpPr/>
          <p:nvPr/>
        </p:nvGrpSpPr>
        <p:grpSpPr>
          <a:xfrm>
            <a:off x="3891022" y="6765047"/>
            <a:ext cx="1423555" cy="3316388"/>
            <a:chOff x="3891022" y="6765047"/>
            <a:chExt cx="1423555" cy="3316388"/>
          </a:xfrm>
        </p:grpSpPr>
        <p:grpSp>
          <p:nvGrpSpPr>
            <p:cNvPr id="237" name="Group 236" descr="Project room image - A room with a long bench across the wall, two round tables and 4 chairs (2 at each table)">
              <a:extLst>
                <a:ext uri="{FF2B5EF4-FFF2-40B4-BE49-F238E27FC236}">
                  <a16:creationId xmlns:a16="http://schemas.microsoft.com/office/drawing/2014/main" id="{4D902887-5EA4-41BC-9F7D-43D36C2644C2}"/>
                </a:ext>
              </a:extLst>
            </p:cNvPr>
            <p:cNvGrpSpPr/>
            <p:nvPr/>
          </p:nvGrpSpPr>
          <p:grpSpPr>
            <a:xfrm>
              <a:off x="3926418" y="6765047"/>
              <a:ext cx="1388159" cy="3316388"/>
              <a:chOff x="3728454" y="5249231"/>
              <a:chExt cx="1388159" cy="3316388"/>
            </a:xfrm>
          </p:grpSpPr>
          <p:pic>
            <p:nvPicPr>
              <p:cNvPr id="238" name="Picture 237">
                <a:extLst>
                  <a:ext uri="{FF2B5EF4-FFF2-40B4-BE49-F238E27FC236}">
                    <a16:creationId xmlns:a16="http://schemas.microsoft.com/office/drawing/2014/main" id="{497AACE7-B378-400B-860A-2385CB7B21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964221" y="5454775"/>
                <a:ext cx="1076336" cy="569825"/>
              </a:xfrm>
              <a:prstGeom prst="rect">
                <a:avLst/>
              </a:prstGeom>
            </p:spPr>
          </p:pic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07D522C7-1A6C-40C1-9BF4-1217FBE79F7E}"/>
                  </a:ext>
                </a:extLst>
              </p:cNvPr>
              <p:cNvSpPr txBox="1"/>
              <p:nvPr/>
            </p:nvSpPr>
            <p:spPr>
              <a:xfrm>
                <a:off x="3888164" y="5249231"/>
                <a:ext cx="1228449" cy="2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Project Room</a:t>
                </a:r>
                <a:endParaRPr lang="en-CA" sz="1200" b="1" i="1" dirty="0"/>
              </a:p>
            </p:txBody>
          </p:sp>
          <p:grpSp>
            <p:nvGrpSpPr>
              <p:cNvPr id="240" name="Group 239">
                <a:extLst>
                  <a:ext uri="{FF2B5EF4-FFF2-40B4-BE49-F238E27FC236}">
                    <a16:creationId xmlns:a16="http://schemas.microsoft.com/office/drawing/2014/main" id="{522E2C13-F6F2-4D17-897E-91BECF376164}"/>
                  </a:ext>
                </a:extLst>
              </p:cNvPr>
              <p:cNvGrpSpPr/>
              <p:nvPr/>
            </p:nvGrpSpPr>
            <p:grpSpPr>
              <a:xfrm>
                <a:off x="3728454" y="5480250"/>
                <a:ext cx="343236" cy="3085369"/>
                <a:chOff x="4982429" y="5912807"/>
                <a:chExt cx="343236" cy="3030258"/>
              </a:xfrm>
            </p:grpSpPr>
            <p:sp>
              <p:nvSpPr>
                <p:cNvPr id="241" name="Oval 240">
                  <a:extLst>
                    <a:ext uri="{FF2B5EF4-FFF2-40B4-BE49-F238E27FC236}">
                      <a16:creationId xmlns:a16="http://schemas.microsoft.com/office/drawing/2014/main" id="{566EC1CF-4CB8-4BD7-99AA-539B25B7DE96}"/>
                    </a:ext>
                  </a:extLst>
                </p:cNvPr>
                <p:cNvSpPr/>
                <p:nvPr/>
              </p:nvSpPr>
              <p:spPr>
                <a:xfrm>
                  <a:off x="5035287" y="5912807"/>
                  <a:ext cx="239032" cy="239032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2" name="TextBox 241">
                  <a:extLst>
                    <a:ext uri="{FF2B5EF4-FFF2-40B4-BE49-F238E27FC236}">
                      <a16:creationId xmlns:a16="http://schemas.microsoft.com/office/drawing/2014/main" id="{7C1F167D-409E-4335-B3F3-8CAEDB45F336}"/>
                    </a:ext>
                  </a:extLst>
                </p:cNvPr>
                <p:cNvSpPr txBox="1"/>
                <p:nvPr/>
              </p:nvSpPr>
              <p:spPr>
                <a:xfrm>
                  <a:off x="4982429" y="8696844"/>
                  <a:ext cx="34323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CA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446C7D53-C809-45C2-AE5E-CB46647DCBD8}"/>
                </a:ext>
              </a:extLst>
            </p:cNvPr>
            <p:cNvSpPr txBox="1"/>
            <p:nvPr/>
          </p:nvSpPr>
          <p:spPr>
            <a:xfrm>
              <a:off x="3891022" y="6983578"/>
              <a:ext cx="40072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 descr="Work room image - A half oval table with 5 chairs around it">
            <a:extLst>
              <a:ext uri="{FF2B5EF4-FFF2-40B4-BE49-F238E27FC236}">
                <a16:creationId xmlns:a16="http://schemas.microsoft.com/office/drawing/2014/main" id="{81BB937D-24A0-495D-A9D1-AB67F327722C}"/>
              </a:ext>
            </a:extLst>
          </p:cNvPr>
          <p:cNvGrpSpPr/>
          <p:nvPr/>
        </p:nvGrpSpPr>
        <p:grpSpPr>
          <a:xfrm>
            <a:off x="3824074" y="7771698"/>
            <a:ext cx="1484472" cy="2508399"/>
            <a:chOff x="3824074" y="7771698"/>
            <a:chExt cx="1484472" cy="2508399"/>
          </a:xfrm>
        </p:grpSpPr>
        <p:grpSp>
          <p:nvGrpSpPr>
            <p:cNvPr id="243" name="Group 242" descr="Work room image - A half oval table with 5 chairs around it">
              <a:extLst>
                <a:ext uri="{FF2B5EF4-FFF2-40B4-BE49-F238E27FC236}">
                  <a16:creationId xmlns:a16="http://schemas.microsoft.com/office/drawing/2014/main" id="{12198F4D-B315-4298-81EC-5A6DFA1C5C37}"/>
                </a:ext>
              </a:extLst>
            </p:cNvPr>
            <p:cNvGrpSpPr/>
            <p:nvPr/>
          </p:nvGrpSpPr>
          <p:grpSpPr>
            <a:xfrm>
              <a:off x="3824074" y="7771698"/>
              <a:ext cx="1484472" cy="2508399"/>
              <a:chOff x="3745264" y="7032558"/>
              <a:chExt cx="1484472" cy="2508399"/>
            </a:xfrm>
          </p:grpSpPr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id="{3095710F-C674-4295-9ED0-9BF3B4F6AA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10442" y="7246266"/>
                <a:ext cx="923977" cy="733465"/>
              </a:xfrm>
              <a:prstGeom prst="rect">
                <a:avLst/>
              </a:prstGeom>
            </p:spPr>
          </p:pic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465224EF-5A3B-4C43-8696-1E56B70AEA16}"/>
                  </a:ext>
                </a:extLst>
              </p:cNvPr>
              <p:cNvSpPr txBox="1"/>
              <p:nvPr/>
            </p:nvSpPr>
            <p:spPr>
              <a:xfrm>
                <a:off x="4001287" y="7032558"/>
                <a:ext cx="1228449" cy="2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Work Room</a:t>
                </a:r>
                <a:endParaRPr lang="en-CA" sz="1200" b="1" i="1" dirty="0"/>
              </a:p>
            </p:txBody>
          </p:sp>
          <p:grpSp>
            <p:nvGrpSpPr>
              <p:cNvPr id="246" name="Group 245">
                <a:extLst>
                  <a:ext uri="{FF2B5EF4-FFF2-40B4-BE49-F238E27FC236}">
                    <a16:creationId xmlns:a16="http://schemas.microsoft.com/office/drawing/2014/main" id="{B08923F6-6EC3-4E2C-8CD0-5B4CFFB35632}"/>
                  </a:ext>
                </a:extLst>
              </p:cNvPr>
              <p:cNvGrpSpPr/>
              <p:nvPr/>
            </p:nvGrpSpPr>
            <p:grpSpPr>
              <a:xfrm>
                <a:off x="3745264" y="7263608"/>
                <a:ext cx="387511" cy="2277349"/>
                <a:chOff x="4886808" y="5912807"/>
                <a:chExt cx="387511" cy="2236678"/>
              </a:xfrm>
            </p:grpSpPr>
            <p:sp>
              <p:nvSpPr>
                <p:cNvPr id="247" name="Oval 246">
                  <a:extLst>
                    <a:ext uri="{FF2B5EF4-FFF2-40B4-BE49-F238E27FC236}">
                      <a16:creationId xmlns:a16="http://schemas.microsoft.com/office/drawing/2014/main" id="{B1CE1FF1-F430-443C-B9A6-B1C481DA7AE8}"/>
                    </a:ext>
                  </a:extLst>
                </p:cNvPr>
                <p:cNvSpPr/>
                <p:nvPr/>
              </p:nvSpPr>
              <p:spPr>
                <a:xfrm>
                  <a:off x="5035287" y="5912807"/>
                  <a:ext cx="239032" cy="239032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6293870E-6436-432D-A80F-224DFD3CE670}"/>
                    </a:ext>
                  </a:extLst>
                </p:cNvPr>
                <p:cNvSpPr txBox="1"/>
                <p:nvPr/>
              </p:nvSpPr>
              <p:spPr>
                <a:xfrm>
                  <a:off x="4886808" y="7903264"/>
                  <a:ext cx="32831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CA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9ED1C45E-76BB-4D01-9C81-027359E32465}"/>
                </a:ext>
              </a:extLst>
            </p:cNvPr>
            <p:cNvSpPr txBox="1"/>
            <p:nvPr/>
          </p:nvSpPr>
          <p:spPr>
            <a:xfrm>
              <a:off x="3866129" y="8000728"/>
              <a:ext cx="4521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93FA0D9E-CF21-49B5-8246-1DC1D956E812}"/>
              </a:ext>
            </a:extLst>
          </p:cNvPr>
          <p:cNvSpPr txBox="1"/>
          <p:nvPr/>
        </p:nvSpPr>
        <p:spPr>
          <a:xfrm>
            <a:off x="5511363" y="5451558"/>
            <a:ext cx="1674414" cy="282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accent5"/>
                </a:solidFill>
              </a:rPr>
              <a:t>Support Spaces</a:t>
            </a:r>
            <a:endParaRPr lang="en-CA" sz="1200" b="1" i="1" dirty="0">
              <a:solidFill>
                <a:schemeClr val="accent5"/>
              </a:solidFill>
            </a:endParaRPr>
          </a:p>
        </p:txBody>
      </p:sp>
      <p:grpSp>
        <p:nvGrpSpPr>
          <p:cNvPr id="21" name="Group 20" descr="Kitchenette">
            <a:extLst>
              <a:ext uri="{FF2B5EF4-FFF2-40B4-BE49-F238E27FC236}">
                <a16:creationId xmlns:a16="http://schemas.microsoft.com/office/drawing/2014/main" id="{82FD0665-81E0-480D-9B54-9668F855C8DD}"/>
              </a:ext>
            </a:extLst>
          </p:cNvPr>
          <p:cNvGrpSpPr/>
          <p:nvPr/>
        </p:nvGrpSpPr>
        <p:grpSpPr>
          <a:xfrm>
            <a:off x="5389753" y="5973533"/>
            <a:ext cx="1530001" cy="282036"/>
            <a:chOff x="5389753" y="5973533"/>
            <a:chExt cx="1530001" cy="282036"/>
          </a:xfrm>
        </p:grpSpPr>
        <p:grpSp>
          <p:nvGrpSpPr>
            <p:cNvPr id="27" name="Group 26" descr="Kitchenette">
              <a:extLst>
                <a:ext uri="{FF2B5EF4-FFF2-40B4-BE49-F238E27FC236}">
                  <a16:creationId xmlns:a16="http://schemas.microsoft.com/office/drawing/2014/main" id="{092600EB-211E-4795-ACAA-55A825E39CD8}"/>
                </a:ext>
              </a:extLst>
            </p:cNvPr>
            <p:cNvGrpSpPr/>
            <p:nvPr/>
          </p:nvGrpSpPr>
          <p:grpSpPr>
            <a:xfrm>
              <a:off x="5496300" y="5973533"/>
              <a:ext cx="1423454" cy="282036"/>
              <a:chOff x="5496300" y="5973533"/>
              <a:chExt cx="1423454" cy="282036"/>
            </a:xfrm>
          </p:grpSpPr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6F0EBC5A-5DC9-4808-9108-B2525FC942EF}"/>
                  </a:ext>
                </a:extLst>
              </p:cNvPr>
              <p:cNvSpPr txBox="1"/>
              <p:nvPr/>
            </p:nvSpPr>
            <p:spPr>
              <a:xfrm>
                <a:off x="5691305" y="5973533"/>
                <a:ext cx="1228449" cy="2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Kitchenette</a:t>
                </a:r>
                <a:endParaRPr lang="en-CA" sz="1200" b="1" i="1" dirty="0"/>
              </a:p>
            </p:txBody>
          </p:sp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483FEE3B-0BCA-4BA8-9429-6CFCD9AAB1D2}"/>
                  </a:ext>
                </a:extLst>
              </p:cNvPr>
              <p:cNvSpPr/>
              <p:nvPr/>
            </p:nvSpPr>
            <p:spPr>
              <a:xfrm>
                <a:off x="5496300" y="5999030"/>
                <a:ext cx="239032" cy="243379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81B71C81-DF5F-4FCA-9A6A-8D4072351D5C}"/>
                </a:ext>
              </a:extLst>
            </p:cNvPr>
            <p:cNvSpPr txBox="1"/>
            <p:nvPr/>
          </p:nvSpPr>
          <p:spPr>
            <a:xfrm>
              <a:off x="5389753" y="5977578"/>
              <a:ext cx="4521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 descr="Wellness room">
            <a:extLst>
              <a:ext uri="{FF2B5EF4-FFF2-40B4-BE49-F238E27FC236}">
                <a16:creationId xmlns:a16="http://schemas.microsoft.com/office/drawing/2014/main" id="{36A77807-BC53-4072-ACB2-A92AE9A632EA}"/>
              </a:ext>
            </a:extLst>
          </p:cNvPr>
          <p:cNvGrpSpPr/>
          <p:nvPr/>
        </p:nvGrpSpPr>
        <p:grpSpPr>
          <a:xfrm>
            <a:off x="5383059" y="6542336"/>
            <a:ext cx="1533344" cy="282036"/>
            <a:chOff x="5383059" y="6542336"/>
            <a:chExt cx="1533344" cy="282036"/>
          </a:xfrm>
        </p:grpSpPr>
        <p:grpSp>
          <p:nvGrpSpPr>
            <p:cNvPr id="24" name="Group 23" descr="Welness room">
              <a:extLst>
                <a:ext uri="{FF2B5EF4-FFF2-40B4-BE49-F238E27FC236}">
                  <a16:creationId xmlns:a16="http://schemas.microsoft.com/office/drawing/2014/main" id="{47E4396B-5027-4DDE-A89E-A6983BDA2411}"/>
                </a:ext>
              </a:extLst>
            </p:cNvPr>
            <p:cNvGrpSpPr/>
            <p:nvPr/>
          </p:nvGrpSpPr>
          <p:grpSpPr>
            <a:xfrm>
              <a:off x="5496300" y="6542336"/>
              <a:ext cx="1420103" cy="282036"/>
              <a:chOff x="5486622" y="6508420"/>
              <a:chExt cx="1420103" cy="282036"/>
            </a:xfrm>
          </p:grpSpPr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F89131EE-3C13-4651-958F-385A403EFC25}"/>
                  </a:ext>
                </a:extLst>
              </p:cNvPr>
              <p:cNvSpPr txBox="1"/>
              <p:nvPr/>
            </p:nvSpPr>
            <p:spPr>
              <a:xfrm>
                <a:off x="5678276" y="6508420"/>
                <a:ext cx="1228449" cy="282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Wellness Room</a:t>
                </a:r>
                <a:endParaRPr lang="en-CA" sz="1200" b="1" i="1" dirty="0"/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644D7049-80BF-481F-B0DD-AC0E3C32064E}"/>
                  </a:ext>
                </a:extLst>
              </p:cNvPr>
              <p:cNvSpPr/>
              <p:nvPr/>
            </p:nvSpPr>
            <p:spPr>
              <a:xfrm>
                <a:off x="5486622" y="6517596"/>
                <a:ext cx="239032" cy="243379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CB30B99-B712-4CA2-A375-B67C043F7307}"/>
                </a:ext>
              </a:extLst>
            </p:cNvPr>
            <p:cNvSpPr txBox="1"/>
            <p:nvPr/>
          </p:nvSpPr>
          <p:spPr>
            <a:xfrm>
              <a:off x="5383059" y="6545932"/>
              <a:ext cx="4521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 descr="Personal Storage Area">
            <a:extLst>
              <a:ext uri="{FF2B5EF4-FFF2-40B4-BE49-F238E27FC236}">
                <a16:creationId xmlns:a16="http://schemas.microsoft.com/office/drawing/2014/main" id="{66180E8E-2CEF-4010-BEA3-12DD942F3396}"/>
              </a:ext>
            </a:extLst>
          </p:cNvPr>
          <p:cNvGrpSpPr/>
          <p:nvPr/>
        </p:nvGrpSpPr>
        <p:grpSpPr>
          <a:xfrm>
            <a:off x="5400036" y="7033372"/>
            <a:ext cx="1540702" cy="461665"/>
            <a:chOff x="5400036" y="7033372"/>
            <a:chExt cx="1540702" cy="461665"/>
          </a:xfrm>
        </p:grpSpPr>
        <p:grpSp>
          <p:nvGrpSpPr>
            <p:cNvPr id="22" name="Group 21" descr="Personal storage area">
              <a:extLst>
                <a:ext uri="{FF2B5EF4-FFF2-40B4-BE49-F238E27FC236}">
                  <a16:creationId xmlns:a16="http://schemas.microsoft.com/office/drawing/2014/main" id="{8B532ED3-834B-46E6-B8D3-DC0431E63ED0}"/>
                </a:ext>
              </a:extLst>
            </p:cNvPr>
            <p:cNvGrpSpPr/>
            <p:nvPr/>
          </p:nvGrpSpPr>
          <p:grpSpPr>
            <a:xfrm>
              <a:off x="5509625" y="7033372"/>
              <a:ext cx="1431113" cy="461665"/>
              <a:chOff x="5497613" y="6886419"/>
              <a:chExt cx="1431113" cy="461665"/>
            </a:xfrm>
          </p:grpSpPr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5EDA94D8-7382-4FAF-836F-DB12AA30D505}"/>
                  </a:ext>
                </a:extLst>
              </p:cNvPr>
              <p:cNvSpPr txBox="1"/>
              <p:nvPr/>
            </p:nvSpPr>
            <p:spPr>
              <a:xfrm>
                <a:off x="5700277" y="6886419"/>
                <a:ext cx="12284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/>
                  <a:t>Personal Storage Area</a:t>
                </a:r>
                <a:endParaRPr lang="en-CA" sz="1200" b="1" i="1" dirty="0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E7F234CC-5ABC-452A-9F8C-528AD17918D0}"/>
                  </a:ext>
                </a:extLst>
              </p:cNvPr>
              <p:cNvSpPr/>
              <p:nvPr/>
            </p:nvSpPr>
            <p:spPr>
              <a:xfrm>
                <a:off x="5497613" y="7004539"/>
                <a:ext cx="239032" cy="243379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C202F216-D719-4C76-B493-8562D9D76687}"/>
                </a:ext>
              </a:extLst>
            </p:cNvPr>
            <p:cNvSpPr txBox="1"/>
            <p:nvPr/>
          </p:nvSpPr>
          <p:spPr>
            <a:xfrm>
              <a:off x="5400036" y="7150070"/>
              <a:ext cx="4521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66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Cworkplac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418</Words>
  <Application>Microsoft Office PowerPoint</Application>
  <PresentationFormat>On-screen Show (4:3)</PresentationFormat>
  <Paragraphs>127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Our New Floorplan! </vt:lpstr>
      <vt:lpstr>Workpoint Library</vt:lpstr>
      <vt:lpstr>Our New Floorplan! - EXAMPLE </vt:lpstr>
    </vt:vector>
  </TitlesOfParts>
  <Company>Government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New Floorplan!</dc:title>
  <dc:creator>Dion3, Alain (SPAC/PSPC) (il-lui / he-him)</dc:creator>
  <cp:lastModifiedBy>Genereux, Sophie (SPAC/PSPC) (elle-la / she-her)</cp:lastModifiedBy>
  <cp:revision>20</cp:revision>
  <dcterms:created xsi:type="dcterms:W3CDTF">2023-01-19T21:12:48Z</dcterms:created>
  <dcterms:modified xsi:type="dcterms:W3CDTF">2023-01-31T19:22:02Z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2023-01-19T21:12:48Z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e4fe3990-d5e5-40d3-90c9-c6e33fb9fbdc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