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73" r:id="rId2"/>
  </p:sldMasterIdLst>
  <p:notesMasterIdLst>
    <p:notesMasterId r:id="rId13"/>
  </p:notesMasterIdLst>
  <p:handoutMasterIdLst>
    <p:handoutMasterId r:id="rId14"/>
  </p:handoutMasterIdLst>
  <p:sldIdLst>
    <p:sldId id="535" r:id="rId3"/>
    <p:sldId id="528" r:id="rId4"/>
    <p:sldId id="520" r:id="rId5"/>
    <p:sldId id="537" r:id="rId6"/>
    <p:sldId id="544" r:id="rId7"/>
    <p:sldId id="541" r:id="rId8"/>
    <p:sldId id="542" r:id="rId9"/>
    <p:sldId id="543" r:id="rId10"/>
    <p:sldId id="533" r:id="rId11"/>
    <p:sldId id="526" r:id="rId12"/>
  </p:sldIdLst>
  <p:sldSz cx="9144000" cy="6858000" type="screen4x3"/>
  <p:notesSz cx="7023100" cy="9309100"/>
  <p:custDataLst>
    <p:tags r:id="rId1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59" autoAdjust="0"/>
    <p:restoredTop sz="69326" autoAdjust="0"/>
  </p:normalViewPr>
  <p:slideViewPr>
    <p:cSldViewPr snapToObjects="1" showGuides="1">
      <p:cViewPr varScale="1">
        <p:scale>
          <a:sx n="120" d="100"/>
          <a:sy n="120" d="100"/>
        </p:scale>
        <p:origin x="72" y="557"/>
      </p:cViewPr>
      <p:guideLst>
        <p:guide orient="horz" pos="2160"/>
        <p:guide pos="2880"/>
      </p:guideLst>
    </p:cSldViewPr>
  </p:slideViewPr>
  <p:notesTextViewPr>
    <p:cViewPr>
      <p:scale>
        <a:sx n="150" d="100"/>
        <a:sy n="150" d="100"/>
      </p:scale>
      <p:origin x="0" y="0"/>
    </p:cViewPr>
  </p:notesTextViewPr>
  <p:sorterViewPr>
    <p:cViewPr varScale="1">
      <p:scale>
        <a:sx n="1" d="1"/>
        <a:sy n="1" d="1"/>
      </p:scale>
      <p:origin x="0" y="0"/>
    </p:cViewPr>
  </p:sorterViewPr>
  <p:notesViewPr>
    <p:cSldViewPr snapToObjects="1">
      <p:cViewPr varScale="1">
        <p:scale>
          <a:sx n="83" d="100"/>
          <a:sy n="83" d="100"/>
        </p:scale>
        <p:origin x="633" y="3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nhq.ci.gc.ca\users\UserData4_1\Users_a\Alejandro.Gonzalez\Documents\DLCP%20Oct-Nov%202022%20Fr\DLCP%20programme%20fran&#231;ais%202022%20-%20Full%20Analysi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nhq.ci.gc.ca\users\UserData4_1\Users_a\Alejandro.Gonzalez\Documents\DLCP%20Oct-Nov%202022%20Fr\DLCP%20programme%20fran&#231;ais%202022%20-%20Full%20Analysi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nhq.ci.gc.ca\users\UserData4_1\Users_a\Alejandro.Gonzalez\Documents\DLCP%20Oct-Nov%202022%20Fr\DLCP%20programme%20fran&#231;ais%202022%20-%20Full%20Analysi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nhq.ci.gc.ca\users\UserData4_1\Users_a\Alejandro.Gonzalez\Documents\DLCP%20Oct-Nov%202022%20Fr\DLCP%20programme%20fran&#231;ais%202022%20-%20Full%20Analysi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330277038036824E-2"/>
          <c:y val="3.4566765709166961E-2"/>
          <c:w val="0.90614692486142911"/>
          <c:h val="0.90801204506100508"/>
        </c:manualLayout>
      </c:layout>
      <c:pieChart>
        <c:varyColors val="1"/>
        <c:ser>
          <c:idx val="0"/>
          <c:order val="0"/>
          <c:dPt>
            <c:idx val="0"/>
            <c:bubble3D val="0"/>
            <c:spPr>
              <a:solidFill>
                <a:schemeClr val="accent1">
                  <a:alpha val="70000"/>
                </a:schemeClr>
              </a:solidFill>
              <a:ln>
                <a:noFill/>
              </a:ln>
              <a:effectLst/>
            </c:spPr>
            <c:extLst>
              <c:ext xmlns:c16="http://schemas.microsoft.com/office/drawing/2014/chart" uri="{C3380CC4-5D6E-409C-BE32-E72D297353CC}">
                <c16:uniqueId val="{00000001-B928-4D51-856E-7BB7E97E8F16}"/>
              </c:ext>
            </c:extLst>
          </c:dPt>
          <c:dPt>
            <c:idx val="1"/>
            <c:bubble3D val="0"/>
            <c:spPr>
              <a:solidFill>
                <a:schemeClr val="accent2">
                  <a:alpha val="70000"/>
                </a:schemeClr>
              </a:solidFill>
              <a:ln>
                <a:noFill/>
              </a:ln>
              <a:effectLst/>
            </c:spPr>
            <c:extLst>
              <c:ext xmlns:c16="http://schemas.microsoft.com/office/drawing/2014/chart" uri="{C3380CC4-5D6E-409C-BE32-E72D297353CC}">
                <c16:uniqueId val="{00000003-B928-4D51-856E-7BB7E97E8F16}"/>
              </c:ext>
            </c:extLst>
          </c:dPt>
          <c:dPt>
            <c:idx val="2"/>
            <c:bubble3D val="0"/>
            <c:spPr>
              <a:solidFill>
                <a:schemeClr val="accent3">
                  <a:alpha val="70000"/>
                </a:schemeClr>
              </a:solidFill>
              <a:ln>
                <a:noFill/>
              </a:ln>
              <a:effectLst/>
            </c:spPr>
            <c:extLst>
              <c:ext xmlns:c16="http://schemas.microsoft.com/office/drawing/2014/chart" uri="{C3380CC4-5D6E-409C-BE32-E72D297353CC}">
                <c16:uniqueId val="{00000005-B928-4D51-856E-7BB7E97E8F16}"/>
              </c:ext>
            </c:extLst>
          </c:dPt>
          <c:dPt>
            <c:idx val="3"/>
            <c:bubble3D val="0"/>
            <c:spPr>
              <a:solidFill>
                <a:schemeClr val="accent4">
                  <a:alpha val="70000"/>
                </a:schemeClr>
              </a:solidFill>
              <a:ln>
                <a:noFill/>
              </a:ln>
              <a:effectLst/>
            </c:spPr>
            <c:extLst>
              <c:ext xmlns:c16="http://schemas.microsoft.com/office/drawing/2014/chart" uri="{C3380CC4-5D6E-409C-BE32-E72D297353CC}">
                <c16:uniqueId val="{00000007-B928-4D51-856E-7BB7E97E8F16}"/>
              </c:ext>
            </c:extLst>
          </c:dPt>
          <c:dPt>
            <c:idx val="4"/>
            <c:bubble3D val="0"/>
            <c:spPr>
              <a:solidFill>
                <a:schemeClr val="accent5">
                  <a:alpha val="70000"/>
                </a:schemeClr>
              </a:solidFill>
              <a:ln>
                <a:noFill/>
              </a:ln>
              <a:effectLst/>
            </c:spPr>
            <c:extLst>
              <c:ext xmlns:c16="http://schemas.microsoft.com/office/drawing/2014/chart" uri="{C3380CC4-5D6E-409C-BE32-E72D297353CC}">
                <c16:uniqueId val="{00000009-B928-4D51-856E-7BB7E97E8F16}"/>
              </c:ext>
            </c:extLst>
          </c:dPt>
          <c:dPt>
            <c:idx val="5"/>
            <c:bubble3D val="0"/>
            <c:spPr>
              <a:solidFill>
                <a:schemeClr val="accent6">
                  <a:alpha val="70000"/>
                </a:schemeClr>
              </a:solidFill>
              <a:ln>
                <a:noFill/>
              </a:ln>
              <a:effectLst/>
            </c:spPr>
            <c:extLst>
              <c:ext xmlns:c16="http://schemas.microsoft.com/office/drawing/2014/chart" uri="{C3380CC4-5D6E-409C-BE32-E72D297353CC}">
                <c16:uniqueId val="{0000000B-B928-4D51-856E-7BB7E97E8F16}"/>
              </c:ext>
            </c:extLst>
          </c:dPt>
          <c:dPt>
            <c:idx val="6"/>
            <c:bubble3D val="0"/>
            <c:spPr>
              <a:solidFill>
                <a:schemeClr val="accent1">
                  <a:lumMod val="60000"/>
                  <a:alpha val="70000"/>
                </a:schemeClr>
              </a:solidFill>
              <a:ln>
                <a:noFill/>
              </a:ln>
              <a:effectLst/>
            </c:spPr>
            <c:extLst>
              <c:ext xmlns:c16="http://schemas.microsoft.com/office/drawing/2014/chart" uri="{C3380CC4-5D6E-409C-BE32-E72D297353CC}">
                <c16:uniqueId val="{0000000D-B928-4D51-856E-7BB7E97E8F16}"/>
              </c:ext>
            </c:extLst>
          </c:dPt>
          <c:dPt>
            <c:idx val="7"/>
            <c:bubble3D val="0"/>
            <c:spPr>
              <a:solidFill>
                <a:schemeClr val="accent2">
                  <a:lumMod val="60000"/>
                  <a:alpha val="70000"/>
                </a:schemeClr>
              </a:solidFill>
              <a:ln>
                <a:noFill/>
              </a:ln>
              <a:effectLst/>
            </c:spPr>
            <c:extLst>
              <c:ext xmlns:c16="http://schemas.microsoft.com/office/drawing/2014/chart" uri="{C3380CC4-5D6E-409C-BE32-E72D297353CC}">
                <c16:uniqueId val="{0000000F-B928-4D51-856E-7BB7E97E8F16}"/>
              </c:ext>
            </c:extLst>
          </c:dPt>
          <c:dPt>
            <c:idx val="8"/>
            <c:bubble3D val="0"/>
            <c:spPr>
              <a:solidFill>
                <a:schemeClr val="accent3">
                  <a:lumMod val="60000"/>
                  <a:alpha val="70000"/>
                </a:schemeClr>
              </a:solidFill>
              <a:ln>
                <a:noFill/>
              </a:ln>
              <a:effectLst/>
            </c:spPr>
            <c:extLst>
              <c:ext xmlns:c16="http://schemas.microsoft.com/office/drawing/2014/chart" uri="{C3380CC4-5D6E-409C-BE32-E72D297353CC}">
                <c16:uniqueId val="{00000011-B928-4D51-856E-7BB7E97E8F16}"/>
              </c:ext>
            </c:extLst>
          </c:dPt>
          <c:dPt>
            <c:idx val="9"/>
            <c:bubble3D val="0"/>
            <c:spPr>
              <a:solidFill>
                <a:schemeClr val="accent4">
                  <a:lumMod val="60000"/>
                  <a:alpha val="70000"/>
                </a:schemeClr>
              </a:solidFill>
              <a:ln>
                <a:noFill/>
              </a:ln>
              <a:effectLst/>
            </c:spPr>
            <c:extLst>
              <c:ext xmlns:c16="http://schemas.microsoft.com/office/drawing/2014/chart" uri="{C3380CC4-5D6E-409C-BE32-E72D297353CC}">
                <c16:uniqueId val="{00000013-B928-4D51-856E-7BB7E97E8F16}"/>
              </c:ext>
            </c:extLst>
          </c:dPt>
          <c:dPt>
            <c:idx val="10"/>
            <c:bubble3D val="0"/>
            <c:spPr>
              <a:solidFill>
                <a:schemeClr val="accent5">
                  <a:lumMod val="60000"/>
                  <a:alpha val="70000"/>
                </a:schemeClr>
              </a:solidFill>
              <a:ln>
                <a:noFill/>
              </a:ln>
              <a:effectLst/>
            </c:spPr>
            <c:extLst>
              <c:ext xmlns:c16="http://schemas.microsoft.com/office/drawing/2014/chart" uri="{C3380CC4-5D6E-409C-BE32-E72D297353CC}">
                <c16:uniqueId val="{00000015-B928-4D51-856E-7BB7E97E8F16}"/>
              </c:ext>
            </c:extLst>
          </c:dPt>
          <c:dPt>
            <c:idx val="11"/>
            <c:bubble3D val="0"/>
            <c:spPr>
              <a:solidFill>
                <a:schemeClr val="accent6">
                  <a:lumMod val="60000"/>
                  <a:alpha val="70000"/>
                </a:schemeClr>
              </a:solidFill>
              <a:ln>
                <a:noFill/>
              </a:ln>
              <a:effectLst/>
            </c:spPr>
            <c:extLst>
              <c:ext xmlns:c16="http://schemas.microsoft.com/office/drawing/2014/chart" uri="{C3380CC4-5D6E-409C-BE32-E72D297353CC}">
                <c16:uniqueId val="{00000017-B928-4D51-856E-7BB7E97E8F16}"/>
              </c:ext>
            </c:extLst>
          </c:dPt>
          <c:dPt>
            <c:idx val="12"/>
            <c:bubble3D val="0"/>
            <c:spPr>
              <a:solidFill>
                <a:schemeClr val="accent1">
                  <a:lumMod val="80000"/>
                  <a:lumOff val="20000"/>
                  <a:alpha val="70000"/>
                </a:schemeClr>
              </a:solidFill>
              <a:ln>
                <a:noFill/>
              </a:ln>
              <a:effectLst/>
            </c:spPr>
            <c:extLst>
              <c:ext xmlns:c16="http://schemas.microsoft.com/office/drawing/2014/chart" uri="{C3380CC4-5D6E-409C-BE32-E72D297353CC}">
                <c16:uniqueId val="{00000019-B928-4D51-856E-7BB7E97E8F16}"/>
              </c:ext>
            </c:extLst>
          </c:dPt>
          <c:dPt>
            <c:idx val="13"/>
            <c:bubble3D val="0"/>
            <c:spPr>
              <a:solidFill>
                <a:schemeClr val="accent2">
                  <a:lumMod val="80000"/>
                  <a:lumOff val="20000"/>
                  <a:alpha val="70000"/>
                </a:schemeClr>
              </a:solidFill>
              <a:ln>
                <a:noFill/>
              </a:ln>
              <a:effectLst/>
            </c:spPr>
            <c:extLst>
              <c:ext xmlns:c16="http://schemas.microsoft.com/office/drawing/2014/chart" uri="{C3380CC4-5D6E-409C-BE32-E72D297353CC}">
                <c16:uniqueId val="{0000001B-B928-4D51-856E-7BB7E97E8F16}"/>
              </c:ext>
            </c:extLst>
          </c:dPt>
          <c:dPt>
            <c:idx val="14"/>
            <c:bubble3D val="0"/>
            <c:spPr>
              <a:solidFill>
                <a:schemeClr val="accent3">
                  <a:lumMod val="80000"/>
                  <a:lumOff val="20000"/>
                  <a:alpha val="70000"/>
                </a:schemeClr>
              </a:solidFill>
              <a:ln>
                <a:noFill/>
              </a:ln>
              <a:effectLst/>
            </c:spPr>
            <c:extLst>
              <c:ext xmlns:c16="http://schemas.microsoft.com/office/drawing/2014/chart" uri="{C3380CC4-5D6E-409C-BE32-E72D297353CC}">
                <c16:uniqueId val="{0000001D-B928-4D51-856E-7BB7E97E8F16}"/>
              </c:ext>
            </c:extLst>
          </c:dPt>
          <c:dPt>
            <c:idx val="15"/>
            <c:bubble3D val="0"/>
            <c:spPr>
              <a:solidFill>
                <a:schemeClr val="accent4">
                  <a:lumMod val="80000"/>
                  <a:lumOff val="20000"/>
                  <a:alpha val="70000"/>
                </a:schemeClr>
              </a:solidFill>
              <a:ln>
                <a:noFill/>
              </a:ln>
              <a:effectLst/>
            </c:spPr>
            <c:extLst>
              <c:ext xmlns:c16="http://schemas.microsoft.com/office/drawing/2014/chart" uri="{C3380CC4-5D6E-409C-BE32-E72D297353CC}">
                <c16:uniqueId val="{0000001F-B928-4D51-856E-7BB7E97E8F16}"/>
              </c:ext>
            </c:extLst>
          </c:dPt>
          <c:dPt>
            <c:idx val="16"/>
            <c:bubble3D val="0"/>
            <c:spPr>
              <a:solidFill>
                <a:schemeClr val="accent5">
                  <a:lumMod val="80000"/>
                  <a:lumOff val="20000"/>
                  <a:alpha val="70000"/>
                </a:schemeClr>
              </a:solidFill>
              <a:ln>
                <a:noFill/>
              </a:ln>
              <a:effectLst/>
            </c:spPr>
            <c:extLst>
              <c:ext xmlns:c16="http://schemas.microsoft.com/office/drawing/2014/chart" uri="{C3380CC4-5D6E-409C-BE32-E72D297353CC}">
                <c16:uniqueId val="{00000021-B928-4D51-856E-7BB7E97E8F16}"/>
              </c:ext>
            </c:extLst>
          </c:dPt>
          <c:dPt>
            <c:idx val="17"/>
            <c:bubble3D val="0"/>
            <c:spPr>
              <a:solidFill>
                <a:schemeClr val="accent6">
                  <a:lumMod val="80000"/>
                  <a:lumOff val="20000"/>
                  <a:alpha val="70000"/>
                </a:schemeClr>
              </a:solidFill>
              <a:ln>
                <a:noFill/>
              </a:ln>
              <a:effectLst/>
            </c:spPr>
            <c:extLst>
              <c:ext xmlns:c16="http://schemas.microsoft.com/office/drawing/2014/chart" uri="{C3380CC4-5D6E-409C-BE32-E72D297353CC}">
                <c16:uniqueId val="{00000023-B928-4D51-856E-7BB7E97E8F16}"/>
              </c:ext>
            </c:extLst>
          </c:dPt>
          <c:dPt>
            <c:idx val="18"/>
            <c:bubble3D val="0"/>
            <c:spPr>
              <a:solidFill>
                <a:schemeClr val="accent1">
                  <a:lumMod val="80000"/>
                  <a:alpha val="70000"/>
                </a:schemeClr>
              </a:solidFill>
              <a:ln>
                <a:noFill/>
              </a:ln>
              <a:effectLst/>
            </c:spPr>
            <c:extLst>
              <c:ext xmlns:c16="http://schemas.microsoft.com/office/drawing/2014/chart" uri="{C3380CC4-5D6E-409C-BE32-E72D297353CC}">
                <c16:uniqueId val="{00000025-B928-4D51-856E-7BB7E97E8F16}"/>
              </c:ext>
            </c:extLst>
          </c:dPt>
          <c:dPt>
            <c:idx val="19"/>
            <c:bubble3D val="0"/>
            <c:spPr>
              <a:solidFill>
                <a:schemeClr val="accent2">
                  <a:lumMod val="80000"/>
                  <a:alpha val="70000"/>
                </a:schemeClr>
              </a:solidFill>
              <a:ln>
                <a:noFill/>
              </a:ln>
              <a:effectLst/>
            </c:spPr>
            <c:extLst>
              <c:ext xmlns:c16="http://schemas.microsoft.com/office/drawing/2014/chart" uri="{C3380CC4-5D6E-409C-BE32-E72D297353CC}">
                <c16:uniqueId val="{00000027-B928-4D51-856E-7BB7E97E8F16}"/>
              </c:ext>
            </c:extLst>
          </c:dPt>
          <c:dPt>
            <c:idx val="20"/>
            <c:bubble3D val="0"/>
            <c:spPr>
              <a:solidFill>
                <a:schemeClr val="accent3">
                  <a:lumMod val="80000"/>
                  <a:alpha val="70000"/>
                </a:schemeClr>
              </a:solidFill>
              <a:ln>
                <a:noFill/>
              </a:ln>
              <a:effectLst/>
            </c:spPr>
            <c:extLst>
              <c:ext xmlns:c16="http://schemas.microsoft.com/office/drawing/2014/chart" uri="{C3380CC4-5D6E-409C-BE32-E72D297353CC}">
                <c16:uniqueId val="{00000029-B928-4D51-856E-7BB7E97E8F16}"/>
              </c:ext>
            </c:extLst>
          </c:dPt>
          <c:dPt>
            <c:idx val="21"/>
            <c:bubble3D val="0"/>
            <c:spPr>
              <a:solidFill>
                <a:schemeClr val="accent4">
                  <a:lumMod val="80000"/>
                  <a:alpha val="70000"/>
                </a:schemeClr>
              </a:solidFill>
              <a:ln>
                <a:noFill/>
              </a:ln>
              <a:effectLst/>
            </c:spPr>
            <c:extLst>
              <c:ext xmlns:c16="http://schemas.microsoft.com/office/drawing/2014/chart" uri="{C3380CC4-5D6E-409C-BE32-E72D297353CC}">
                <c16:uniqueId val="{0000002B-B928-4D51-856E-7BB7E97E8F16}"/>
              </c:ext>
            </c:extLst>
          </c:dPt>
          <c:dPt>
            <c:idx val="22"/>
            <c:bubble3D val="0"/>
            <c:spPr>
              <a:solidFill>
                <a:schemeClr val="accent5">
                  <a:lumMod val="80000"/>
                  <a:alpha val="70000"/>
                </a:schemeClr>
              </a:solidFill>
              <a:ln>
                <a:noFill/>
              </a:ln>
              <a:effectLst/>
            </c:spPr>
            <c:extLst>
              <c:ext xmlns:c16="http://schemas.microsoft.com/office/drawing/2014/chart" uri="{C3380CC4-5D6E-409C-BE32-E72D297353CC}">
                <c16:uniqueId val="{0000002D-B928-4D51-856E-7BB7E97E8F16}"/>
              </c:ext>
            </c:extLst>
          </c:dPt>
          <c:dPt>
            <c:idx val="23"/>
            <c:bubble3D val="0"/>
            <c:spPr>
              <a:solidFill>
                <a:schemeClr val="accent6">
                  <a:lumMod val="80000"/>
                  <a:alpha val="70000"/>
                </a:schemeClr>
              </a:solidFill>
              <a:ln>
                <a:noFill/>
              </a:ln>
              <a:effectLst/>
            </c:spPr>
            <c:extLst>
              <c:ext xmlns:c16="http://schemas.microsoft.com/office/drawing/2014/chart" uri="{C3380CC4-5D6E-409C-BE32-E72D297353CC}">
                <c16:uniqueId val="{0000002F-B928-4D51-856E-7BB7E97E8F16}"/>
              </c:ext>
            </c:extLst>
          </c:dPt>
          <c:dPt>
            <c:idx val="24"/>
            <c:bubble3D val="0"/>
            <c:spPr>
              <a:solidFill>
                <a:schemeClr val="accent1">
                  <a:lumMod val="60000"/>
                  <a:lumOff val="40000"/>
                  <a:alpha val="70000"/>
                </a:schemeClr>
              </a:solidFill>
              <a:ln>
                <a:noFill/>
              </a:ln>
              <a:effectLst/>
            </c:spPr>
            <c:extLst>
              <c:ext xmlns:c16="http://schemas.microsoft.com/office/drawing/2014/chart" uri="{C3380CC4-5D6E-409C-BE32-E72D297353CC}">
                <c16:uniqueId val="{00000031-B928-4D51-856E-7BB7E97E8F16}"/>
              </c:ext>
            </c:extLst>
          </c:dPt>
          <c:dPt>
            <c:idx val="25"/>
            <c:bubble3D val="0"/>
            <c:spPr>
              <a:solidFill>
                <a:schemeClr val="accent2">
                  <a:lumMod val="60000"/>
                  <a:lumOff val="40000"/>
                  <a:alpha val="70000"/>
                </a:schemeClr>
              </a:solidFill>
              <a:ln>
                <a:noFill/>
              </a:ln>
              <a:effectLst/>
            </c:spPr>
            <c:extLst>
              <c:ext xmlns:c16="http://schemas.microsoft.com/office/drawing/2014/chart" uri="{C3380CC4-5D6E-409C-BE32-E72D297353CC}">
                <c16:uniqueId val="{00000033-B928-4D51-856E-7BB7E97E8F16}"/>
              </c:ext>
            </c:extLst>
          </c:dPt>
          <c:dPt>
            <c:idx val="26"/>
            <c:bubble3D val="0"/>
            <c:spPr>
              <a:solidFill>
                <a:schemeClr val="accent3">
                  <a:lumMod val="60000"/>
                  <a:lumOff val="40000"/>
                  <a:alpha val="70000"/>
                </a:schemeClr>
              </a:solidFill>
              <a:ln>
                <a:noFill/>
              </a:ln>
              <a:effectLst/>
            </c:spPr>
            <c:extLst>
              <c:ext xmlns:c16="http://schemas.microsoft.com/office/drawing/2014/chart" uri="{C3380CC4-5D6E-409C-BE32-E72D297353CC}">
                <c16:uniqueId val="{00000035-B928-4D51-856E-7BB7E97E8F16}"/>
              </c:ext>
            </c:extLst>
          </c:dPt>
          <c:dPt>
            <c:idx val="27"/>
            <c:bubble3D val="0"/>
            <c:spPr>
              <a:solidFill>
                <a:schemeClr val="accent4">
                  <a:lumMod val="60000"/>
                  <a:lumOff val="40000"/>
                  <a:alpha val="70000"/>
                </a:schemeClr>
              </a:solidFill>
              <a:ln>
                <a:noFill/>
              </a:ln>
              <a:effectLst/>
            </c:spPr>
            <c:extLst>
              <c:ext xmlns:c16="http://schemas.microsoft.com/office/drawing/2014/chart" uri="{C3380CC4-5D6E-409C-BE32-E72D297353CC}">
                <c16:uniqueId val="{00000037-B928-4D51-856E-7BB7E97E8F16}"/>
              </c:ext>
            </c:extLst>
          </c:dPt>
          <c:dPt>
            <c:idx val="28"/>
            <c:bubble3D val="0"/>
            <c:spPr>
              <a:solidFill>
                <a:schemeClr val="accent5">
                  <a:lumMod val="60000"/>
                  <a:lumOff val="40000"/>
                  <a:alpha val="70000"/>
                </a:schemeClr>
              </a:solidFill>
              <a:ln>
                <a:noFill/>
              </a:ln>
              <a:effectLst/>
            </c:spPr>
            <c:extLst>
              <c:ext xmlns:c16="http://schemas.microsoft.com/office/drawing/2014/chart" uri="{C3380CC4-5D6E-409C-BE32-E72D297353CC}">
                <c16:uniqueId val="{00000039-B928-4D51-856E-7BB7E97E8F16}"/>
              </c:ext>
            </c:extLst>
          </c:dPt>
          <c:dLbls>
            <c:dLbl>
              <c:idx val="0"/>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1"/>
                      </a:solidFill>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01-B928-4D51-856E-7BB7E97E8F16}"/>
                </c:ext>
              </c:extLst>
            </c:dLbl>
            <c:dLbl>
              <c:idx val="1"/>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2"/>
                      </a:solidFill>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03-B928-4D51-856E-7BB7E97E8F16}"/>
                </c:ext>
              </c:extLst>
            </c:dLbl>
            <c:dLbl>
              <c:idx val="2"/>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3"/>
                      </a:solidFill>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05-B928-4D51-856E-7BB7E97E8F16}"/>
                </c:ext>
              </c:extLst>
            </c:dLbl>
            <c:dLbl>
              <c:idx val="3"/>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4"/>
                      </a:solidFill>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07-B928-4D51-856E-7BB7E97E8F16}"/>
                </c:ext>
              </c:extLst>
            </c:dLbl>
            <c:dLbl>
              <c:idx val="4"/>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5"/>
                      </a:solidFill>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09-B928-4D51-856E-7BB7E97E8F16}"/>
                </c:ext>
              </c:extLst>
            </c:dLbl>
            <c:dLbl>
              <c:idx val="5"/>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6"/>
                      </a:solidFill>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0B-B928-4D51-856E-7BB7E97E8F16}"/>
                </c:ext>
              </c:extLst>
            </c:dLbl>
            <c:dLbl>
              <c:idx val="6"/>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1">
                          <a:lumMod val="60000"/>
                        </a:schemeClr>
                      </a:solidFill>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0D-B928-4D51-856E-7BB7E97E8F16}"/>
                </c:ext>
              </c:extLst>
            </c:dLbl>
            <c:dLbl>
              <c:idx val="7"/>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2">
                          <a:lumMod val="60000"/>
                        </a:schemeClr>
                      </a:solidFill>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0F-B928-4D51-856E-7BB7E97E8F16}"/>
                </c:ext>
              </c:extLst>
            </c:dLbl>
            <c:dLbl>
              <c:idx val="8"/>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3">
                          <a:lumMod val="60000"/>
                        </a:schemeClr>
                      </a:solidFill>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11-B928-4D51-856E-7BB7E97E8F16}"/>
                </c:ext>
              </c:extLst>
            </c:dLbl>
            <c:dLbl>
              <c:idx val="9"/>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4">
                          <a:lumMod val="60000"/>
                        </a:schemeClr>
                      </a:solidFill>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13-B928-4D51-856E-7BB7E97E8F16}"/>
                </c:ext>
              </c:extLst>
            </c:dLbl>
            <c:dLbl>
              <c:idx val="10"/>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5">
                          <a:lumMod val="60000"/>
                        </a:schemeClr>
                      </a:solidFill>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15-B928-4D51-856E-7BB7E97E8F16}"/>
                </c:ext>
              </c:extLst>
            </c:dLbl>
            <c:dLbl>
              <c:idx val="11"/>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6">
                          <a:lumMod val="60000"/>
                        </a:schemeClr>
                      </a:solidFill>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17-B928-4D51-856E-7BB7E97E8F16}"/>
                </c:ext>
              </c:extLst>
            </c:dLbl>
            <c:dLbl>
              <c:idx val="12"/>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1">
                          <a:lumMod val="80000"/>
                          <a:lumOff val="20000"/>
                        </a:schemeClr>
                      </a:solidFill>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19-B928-4D51-856E-7BB7E97E8F16}"/>
                </c:ext>
              </c:extLst>
            </c:dLbl>
            <c:dLbl>
              <c:idx val="13"/>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2">
                          <a:lumMod val="80000"/>
                          <a:lumOff val="20000"/>
                        </a:schemeClr>
                      </a:solidFill>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1B-B928-4D51-856E-7BB7E97E8F16}"/>
                </c:ext>
              </c:extLst>
            </c:dLbl>
            <c:dLbl>
              <c:idx val="14"/>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3">
                          <a:lumMod val="80000"/>
                          <a:lumOff val="20000"/>
                        </a:schemeClr>
                      </a:solidFill>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1D-B928-4D51-856E-7BB7E97E8F16}"/>
                </c:ext>
              </c:extLst>
            </c:dLbl>
            <c:dLbl>
              <c:idx val="15"/>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4">
                          <a:lumMod val="80000"/>
                          <a:lumOff val="20000"/>
                        </a:schemeClr>
                      </a:solidFill>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1F-B928-4D51-856E-7BB7E97E8F16}"/>
                </c:ext>
              </c:extLst>
            </c:dLbl>
            <c:dLbl>
              <c:idx val="16"/>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5">
                          <a:lumMod val="80000"/>
                          <a:lumOff val="20000"/>
                        </a:schemeClr>
                      </a:solidFill>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21-B928-4D51-856E-7BB7E97E8F16}"/>
                </c:ext>
              </c:extLst>
            </c:dLbl>
            <c:dLbl>
              <c:idx val="17"/>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6">
                          <a:lumMod val="80000"/>
                          <a:lumOff val="20000"/>
                        </a:schemeClr>
                      </a:solidFill>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23-B928-4D51-856E-7BB7E97E8F16}"/>
                </c:ext>
              </c:extLst>
            </c:dLbl>
            <c:dLbl>
              <c:idx val="18"/>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1">
                          <a:lumMod val="80000"/>
                        </a:schemeClr>
                      </a:solidFill>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25-B928-4D51-856E-7BB7E97E8F16}"/>
                </c:ext>
              </c:extLst>
            </c:dLbl>
            <c:dLbl>
              <c:idx val="19"/>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2">
                          <a:lumMod val="80000"/>
                        </a:schemeClr>
                      </a:solidFill>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27-B928-4D51-856E-7BB7E97E8F16}"/>
                </c:ext>
              </c:extLst>
            </c:dLbl>
            <c:dLbl>
              <c:idx val="20"/>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3">
                          <a:lumMod val="80000"/>
                        </a:schemeClr>
                      </a:solidFill>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29-B928-4D51-856E-7BB7E97E8F16}"/>
                </c:ext>
              </c:extLst>
            </c:dLbl>
            <c:dLbl>
              <c:idx val="21"/>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4">
                          <a:lumMod val="80000"/>
                        </a:schemeClr>
                      </a:solidFill>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2B-B928-4D51-856E-7BB7E97E8F16}"/>
                </c:ext>
              </c:extLst>
            </c:dLbl>
            <c:dLbl>
              <c:idx val="22"/>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5">
                          <a:lumMod val="80000"/>
                        </a:schemeClr>
                      </a:solidFill>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2D-B928-4D51-856E-7BB7E97E8F16}"/>
                </c:ext>
              </c:extLst>
            </c:dLbl>
            <c:dLbl>
              <c:idx val="23"/>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6">
                          <a:lumMod val="80000"/>
                        </a:schemeClr>
                      </a:solidFill>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2F-B928-4D51-856E-7BB7E97E8F16}"/>
                </c:ext>
              </c:extLst>
            </c:dLbl>
            <c:dLbl>
              <c:idx val="24"/>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1">
                          <a:lumMod val="60000"/>
                          <a:lumOff val="40000"/>
                        </a:schemeClr>
                      </a:solidFill>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31-B928-4D51-856E-7BB7E97E8F16}"/>
                </c:ext>
              </c:extLst>
            </c:dLbl>
            <c:dLbl>
              <c:idx val="25"/>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2">
                          <a:lumMod val="60000"/>
                          <a:lumOff val="40000"/>
                        </a:schemeClr>
                      </a:solidFill>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33-B928-4D51-856E-7BB7E97E8F16}"/>
                </c:ext>
              </c:extLst>
            </c:dLbl>
            <c:dLbl>
              <c:idx val="26"/>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3">
                          <a:lumMod val="60000"/>
                          <a:lumOff val="40000"/>
                        </a:schemeClr>
                      </a:solidFill>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35-B928-4D51-856E-7BB7E97E8F16}"/>
                </c:ext>
              </c:extLst>
            </c:dLbl>
            <c:dLbl>
              <c:idx val="27"/>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4">
                          <a:lumMod val="60000"/>
                          <a:lumOff val="40000"/>
                        </a:schemeClr>
                      </a:solidFill>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37-B928-4D51-856E-7BB7E97E8F16}"/>
                </c:ext>
              </c:extLst>
            </c:dLbl>
            <c:dLbl>
              <c:idx val="28"/>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5">
                          <a:lumMod val="60000"/>
                          <a:lumOff val="40000"/>
                        </a:schemeClr>
                      </a:solidFill>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39-B928-4D51-856E-7BB7E97E8F16}"/>
                </c:ext>
              </c:extLst>
            </c:dLbl>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showLegendKey val="0"/>
            <c:showVal val="1"/>
            <c:showCatName val="1"/>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Lst>
          </c:dLbls>
          <c:cat>
            <c:strRef>
              <c:f>'PA ByDepartment'!$J$2:$J$30</c:f>
              <c:strCache>
                <c:ptCount val="29"/>
                <c:pt idx="0">
                  <c:v>AFSC</c:v>
                </c:pt>
                <c:pt idx="1">
                  <c:v>AGR</c:v>
                </c:pt>
                <c:pt idx="2">
                  <c:v>ARC</c:v>
                </c:pt>
                <c:pt idx="3">
                  <c:v>CFP</c:v>
                </c:pt>
                <c:pt idx="4">
                  <c:v>CIRNAC</c:v>
                </c:pt>
                <c:pt idx="5">
                  <c:v>DND</c:v>
                </c:pt>
                <c:pt idx="6">
                  <c:v>ECCC</c:v>
                </c:pt>
                <c:pt idx="7">
                  <c:v>EFPC</c:v>
                </c:pt>
                <c:pt idx="8">
                  <c:v>ESDC</c:v>
                </c:pt>
                <c:pt idx="9">
                  <c:v>FEGC</c:v>
                </c:pt>
                <c:pt idx="10">
                  <c:v>FINTRAC</c:v>
                </c:pt>
                <c:pt idx="11">
                  <c:v>GG</c:v>
                </c:pt>
                <c:pt idx="12">
                  <c:v>HOC</c:v>
                </c:pt>
                <c:pt idx="13">
                  <c:v>Inspect</c:v>
                </c:pt>
                <c:pt idx="14">
                  <c:v>MPO</c:v>
                </c:pt>
                <c:pt idx="15">
                  <c:v>NRC</c:v>
                </c:pt>
                <c:pt idx="16">
                  <c:v>NRCAN</c:v>
                </c:pt>
                <c:pt idx="17">
                  <c:v>NSERC</c:v>
                </c:pt>
                <c:pt idx="18">
                  <c:v>PC</c:v>
                </c:pt>
                <c:pt idx="19">
                  <c:v>PHAC</c:v>
                </c:pt>
                <c:pt idx="20">
                  <c:v>PSPC</c:v>
                </c:pt>
                <c:pt idx="21">
                  <c:v>REC</c:v>
                </c:pt>
                <c:pt idx="22">
                  <c:v>SAC</c:v>
                </c:pt>
                <c:pt idx="23">
                  <c:v>SC</c:v>
                </c:pt>
                <c:pt idx="24">
                  <c:v>SCT</c:v>
                </c:pt>
                <c:pt idx="25">
                  <c:v>SSC</c:v>
                </c:pt>
                <c:pt idx="26">
                  <c:v>SSHRC</c:v>
                </c:pt>
                <c:pt idx="27">
                  <c:v>STATCAN</c:v>
                </c:pt>
                <c:pt idx="28">
                  <c:v>TC</c:v>
                </c:pt>
              </c:strCache>
            </c:strRef>
          </c:cat>
          <c:val>
            <c:numRef>
              <c:f>'PA ByDepartment'!$K$2:$K$30</c:f>
              <c:numCache>
                <c:formatCode>General</c:formatCode>
                <c:ptCount val="29"/>
                <c:pt idx="0">
                  <c:v>3</c:v>
                </c:pt>
                <c:pt idx="1">
                  <c:v>1</c:v>
                </c:pt>
                <c:pt idx="2">
                  <c:v>6</c:v>
                </c:pt>
                <c:pt idx="3">
                  <c:v>2</c:v>
                </c:pt>
                <c:pt idx="4">
                  <c:v>4</c:v>
                </c:pt>
                <c:pt idx="5">
                  <c:v>3</c:v>
                </c:pt>
                <c:pt idx="6">
                  <c:v>1</c:v>
                </c:pt>
                <c:pt idx="7">
                  <c:v>2</c:v>
                </c:pt>
                <c:pt idx="8">
                  <c:v>7</c:v>
                </c:pt>
                <c:pt idx="9">
                  <c:v>1</c:v>
                </c:pt>
                <c:pt idx="10">
                  <c:v>1</c:v>
                </c:pt>
                <c:pt idx="11">
                  <c:v>1</c:v>
                </c:pt>
                <c:pt idx="12">
                  <c:v>1</c:v>
                </c:pt>
                <c:pt idx="13">
                  <c:v>2</c:v>
                </c:pt>
                <c:pt idx="14">
                  <c:v>1</c:v>
                </c:pt>
                <c:pt idx="15">
                  <c:v>3</c:v>
                </c:pt>
                <c:pt idx="16">
                  <c:v>2</c:v>
                </c:pt>
                <c:pt idx="17">
                  <c:v>1</c:v>
                </c:pt>
                <c:pt idx="18">
                  <c:v>4</c:v>
                </c:pt>
                <c:pt idx="19">
                  <c:v>1</c:v>
                </c:pt>
                <c:pt idx="20">
                  <c:v>19</c:v>
                </c:pt>
                <c:pt idx="21">
                  <c:v>1</c:v>
                </c:pt>
                <c:pt idx="22">
                  <c:v>17</c:v>
                </c:pt>
                <c:pt idx="23">
                  <c:v>4</c:v>
                </c:pt>
                <c:pt idx="24">
                  <c:v>4</c:v>
                </c:pt>
                <c:pt idx="25">
                  <c:v>3</c:v>
                </c:pt>
                <c:pt idx="26">
                  <c:v>3</c:v>
                </c:pt>
                <c:pt idx="27">
                  <c:v>9</c:v>
                </c:pt>
                <c:pt idx="28">
                  <c:v>2</c:v>
                </c:pt>
              </c:numCache>
            </c:numRef>
          </c:val>
          <c:extLst>
            <c:ext xmlns:c16="http://schemas.microsoft.com/office/drawing/2014/chart" uri="{C3380CC4-5D6E-409C-BE32-E72D297353CC}">
              <c16:uniqueId val="{0000003A-B928-4D51-856E-7BB7E97E8F1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330277038036824E-2"/>
          <c:y val="3.4566765709166961E-2"/>
          <c:w val="0.90614692486142911"/>
          <c:h val="0.90801204506100508"/>
        </c:manualLayout>
      </c:layout>
      <c:pieChart>
        <c:varyColors val="1"/>
        <c:ser>
          <c:idx val="0"/>
          <c:order val="0"/>
          <c:dPt>
            <c:idx val="0"/>
            <c:bubble3D val="0"/>
            <c:spPr>
              <a:solidFill>
                <a:schemeClr val="accent1">
                  <a:alpha val="70000"/>
                </a:schemeClr>
              </a:solidFill>
              <a:ln>
                <a:noFill/>
              </a:ln>
              <a:effectLst/>
            </c:spPr>
            <c:extLst>
              <c:ext xmlns:c16="http://schemas.microsoft.com/office/drawing/2014/chart" uri="{C3380CC4-5D6E-409C-BE32-E72D297353CC}">
                <c16:uniqueId val="{00000001-B928-4D51-856E-7BB7E97E8F16}"/>
              </c:ext>
            </c:extLst>
          </c:dPt>
          <c:dPt>
            <c:idx val="1"/>
            <c:bubble3D val="0"/>
            <c:spPr>
              <a:solidFill>
                <a:schemeClr val="accent2">
                  <a:alpha val="70000"/>
                </a:schemeClr>
              </a:solidFill>
              <a:ln>
                <a:noFill/>
              </a:ln>
              <a:effectLst/>
            </c:spPr>
            <c:extLst>
              <c:ext xmlns:c16="http://schemas.microsoft.com/office/drawing/2014/chart" uri="{C3380CC4-5D6E-409C-BE32-E72D297353CC}">
                <c16:uniqueId val="{00000003-B928-4D51-856E-7BB7E97E8F16}"/>
              </c:ext>
            </c:extLst>
          </c:dPt>
          <c:dPt>
            <c:idx val="2"/>
            <c:bubble3D val="0"/>
            <c:spPr>
              <a:solidFill>
                <a:schemeClr val="accent3">
                  <a:alpha val="70000"/>
                </a:schemeClr>
              </a:solidFill>
              <a:ln>
                <a:noFill/>
              </a:ln>
              <a:effectLst/>
            </c:spPr>
            <c:extLst>
              <c:ext xmlns:c16="http://schemas.microsoft.com/office/drawing/2014/chart" uri="{C3380CC4-5D6E-409C-BE32-E72D297353CC}">
                <c16:uniqueId val="{00000005-B928-4D51-856E-7BB7E97E8F16}"/>
              </c:ext>
            </c:extLst>
          </c:dPt>
          <c:dPt>
            <c:idx val="3"/>
            <c:bubble3D val="0"/>
            <c:spPr>
              <a:solidFill>
                <a:schemeClr val="accent4">
                  <a:alpha val="70000"/>
                </a:schemeClr>
              </a:solidFill>
              <a:ln>
                <a:noFill/>
              </a:ln>
              <a:effectLst/>
            </c:spPr>
            <c:extLst>
              <c:ext xmlns:c16="http://schemas.microsoft.com/office/drawing/2014/chart" uri="{C3380CC4-5D6E-409C-BE32-E72D297353CC}">
                <c16:uniqueId val="{00000007-B928-4D51-856E-7BB7E97E8F16}"/>
              </c:ext>
            </c:extLst>
          </c:dPt>
          <c:dPt>
            <c:idx val="4"/>
            <c:bubble3D val="0"/>
            <c:spPr>
              <a:solidFill>
                <a:schemeClr val="accent5">
                  <a:alpha val="70000"/>
                </a:schemeClr>
              </a:solidFill>
              <a:ln>
                <a:noFill/>
              </a:ln>
              <a:effectLst/>
            </c:spPr>
            <c:extLst>
              <c:ext xmlns:c16="http://schemas.microsoft.com/office/drawing/2014/chart" uri="{C3380CC4-5D6E-409C-BE32-E72D297353CC}">
                <c16:uniqueId val="{00000009-B928-4D51-856E-7BB7E97E8F16}"/>
              </c:ext>
            </c:extLst>
          </c:dPt>
          <c:dPt>
            <c:idx val="5"/>
            <c:bubble3D val="0"/>
            <c:spPr>
              <a:solidFill>
                <a:schemeClr val="accent6">
                  <a:alpha val="70000"/>
                </a:schemeClr>
              </a:solidFill>
              <a:ln>
                <a:noFill/>
              </a:ln>
              <a:effectLst/>
            </c:spPr>
            <c:extLst>
              <c:ext xmlns:c16="http://schemas.microsoft.com/office/drawing/2014/chart" uri="{C3380CC4-5D6E-409C-BE32-E72D297353CC}">
                <c16:uniqueId val="{0000000B-B928-4D51-856E-7BB7E97E8F16}"/>
              </c:ext>
            </c:extLst>
          </c:dPt>
          <c:dPt>
            <c:idx val="6"/>
            <c:bubble3D val="0"/>
            <c:spPr>
              <a:solidFill>
                <a:schemeClr val="accent1">
                  <a:lumMod val="60000"/>
                  <a:alpha val="70000"/>
                </a:schemeClr>
              </a:solidFill>
              <a:ln>
                <a:noFill/>
              </a:ln>
              <a:effectLst/>
            </c:spPr>
            <c:extLst>
              <c:ext xmlns:c16="http://schemas.microsoft.com/office/drawing/2014/chart" uri="{C3380CC4-5D6E-409C-BE32-E72D297353CC}">
                <c16:uniqueId val="{0000000D-B928-4D51-856E-7BB7E97E8F16}"/>
              </c:ext>
            </c:extLst>
          </c:dPt>
          <c:dPt>
            <c:idx val="7"/>
            <c:bubble3D val="0"/>
            <c:spPr>
              <a:solidFill>
                <a:schemeClr val="accent2">
                  <a:lumMod val="60000"/>
                  <a:alpha val="70000"/>
                </a:schemeClr>
              </a:solidFill>
              <a:ln>
                <a:noFill/>
              </a:ln>
              <a:effectLst/>
            </c:spPr>
            <c:extLst>
              <c:ext xmlns:c16="http://schemas.microsoft.com/office/drawing/2014/chart" uri="{C3380CC4-5D6E-409C-BE32-E72D297353CC}">
                <c16:uniqueId val="{0000000F-B928-4D51-856E-7BB7E97E8F16}"/>
              </c:ext>
            </c:extLst>
          </c:dPt>
          <c:dPt>
            <c:idx val="8"/>
            <c:bubble3D val="0"/>
            <c:spPr>
              <a:solidFill>
                <a:schemeClr val="accent3">
                  <a:lumMod val="60000"/>
                  <a:alpha val="70000"/>
                </a:schemeClr>
              </a:solidFill>
              <a:ln>
                <a:noFill/>
              </a:ln>
              <a:effectLst/>
            </c:spPr>
            <c:extLst>
              <c:ext xmlns:c16="http://schemas.microsoft.com/office/drawing/2014/chart" uri="{C3380CC4-5D6E-409C-BE32-E72D297353CC}">
                <c16:uniqueId val="{00000011-B928-4D51-856E-7BB7E97E8F16}"/>
              </c:ext>
            </c:extLst>
          </c:dPt>
          <c:dPt>
            <c:idx val="9"/>
            <c:bubble3D val="0"/>
            <c:spPr>
              <a:solidFill>
                <a:schemeClr val="accent4">
                  <a:lumMod val="60000"/>
                  <a:alpha val="70000"/>
                </a:schemeClr>
              </a:solidFill>
              <a:ln>
                <a:noFill/>
              </a:ln>
              <a:effectLst/>
            </c:spPr>
            <c:extLst>
              <c:ext xmlns:c16="http://schemas.microsoft.com/office/drawing/2014/chart" uri="{C3380CC4-5D6E-409C-BE32-E72D297353CC}">
                <c16:uniqueId val="{00000013-B928-4D51-856E-7BB7E97E8F16}"/>
              </c:ext>
            </c:extLst>
          </c:dPt>
          <c:dPt>
            <c:idx val="10"/>
            <c:bubble3D val="0"/>
            <c:spPr>
              <a:solidFill>
                <a:schemeClr val="accent5">
                  <a:lumMod val="60000"/>
                  <a:alpha val="70000"/>
                </a:schemeClr>
              </a:solidFill>
              <a:ln>
                <a:noFill/>
              </a:ln>
              <a:effectLst/>
            </c:spPr>
            <c:extLst>
              <c:ext xmlns:c16="http://schemas.microsoft.com/office/drawing/2014/chart" uri="{C3380CC4-5D6E-409C-BE32-E72D297353CC}">
                <c16:uniqueId val="{00000015-B928-4D51-856E-7BB7E97E8F16}"/>
              </c:ext>
            </c:extLst>
          </c:dPt>
          <c:dPt>
            <c:idx val="11"/>
            <c:bubble3D val="0"/>
            <c:spPr>
              <a:solidFill>
                <a:schemeClr val="accent6">
                  <a:lumMod val="60000"/>
                  <a:alpha val="70000"/>
                </a:schemeClr>
              </a:solidFill>
              <a:ln>
                <a:noFill/>
              </a:ln>
              <a:effectLst/>
            </c:spPr>
            <c:extLst>
              <c:ext xmlns:c16="http://schemas.microsoft.com/office/drawing/2014/chart" uri="{C3380CC4-5D6E-409C-BE32-E72D297353CC}">
                <c16:uniqueId val="{00000017-B928-4D51-856E-7BB7E97E8F16}"/>
              </c:ext>
            </c:extLst>
          </c:dPt>
          <c:dPt>
            <c:idx val="12"/>
            <c:bubble3D val="0"/>
            <c:spPr>
              <a:solidFill>
                <a:schemeClr val="accent1">
                  <a:lumMod val="80000"/>
                  <a:lumOff val="20000"/>
                  <a:alpha val="70000"/>
                </a:schemeClr>
              </a:solidFill>
              <a:ln>
                <a:noFill/>
              </a:ln>
              <a:effectLst/>
            </c:spPr>
            <c:extLst>
              <c:ext xmlns:c16="http://schemas.microsoft.com/office/drawing/2014/chart" uri="{C3380CC4-5D6E-409C-BE32-E72D297353CC}">
                <c16:uniqueId val="{00000019-B928-4D51-856E-7BB7E97E8F16}"/>
              </c:ext>
            </c:extLst>
          </c:dPt>
          <c:dPt>
            <c:idx val="13"/>
            <c:bubble3D val="0"/>
            <c:spPr>
              <a:solidFill>
                <a:schemeClr val="accent2">
                  <a:lumMod val="80000"/>
                  <a:lumOff val="20000"/>
                  <a:alpha val="70000"/>
                </a:schemeClr>
              </a:solidFill>
              <a:ln>
                <a:noFill/>
              </a:ln>
              <a:effectLst/>
            </c:spPr>
            <c:extLst>
              <c:ext xmlns:c16="http://schemas.microsoft.com/office/drawing/2014/chart" uri="{C3380CC4-5D6E-409C-BE32-E72D297353CC}">
                <c16:uniqueId val="{0000001B-B928-4D51-856E-7BB7E97E8F16}"/>
              </c:ext>
            </c:extLst>
          </c:dPt>
          <c:dPt>
            <c:idx val="14"/>
            <c:bubble3D val="0"/>
            <c:spPr>
              <a:solidFill>
                <a:schemeClr val="accent3">
                  <a:lumMod val="80000"/>
                  <a:lumOff val="20000"/>
                  <a:alpha val="70000"/>
                </a:schemeClr>
              </a:solidFill>
              <a:ln>
                <a:noFill/>
              </a:ln>
              <a:effectLst/>
            </c:spPr>
            <c:extLst>
              <c:ext xmlns:c16="http://schemas.microsoft.com/office/drawing/2014/chart" uri="{C3380CC4-5D6E-409C-BE32-E72D297353CC}">
                <c16:uniqueId val="{0000001D-B928-4D51-856E-7BB7E97E8F16}"/>
              </c:ext>
            </c:extLst>
          </c:dPt>
          <c:dPt>
            <c:idx val="15"/>
            <c:bubble3D val="0"/>
            <c:spPr>
              <a:solidFill>
                <a:schemeClr val="accent4">
                  <a:lumMod val="80000"/>
                  <a:lumOff val="20000"/>
                  <a:alpha val="70000"/>
                </a:schemeClr>
              </a:solidFill>
              <a:ln>
                <a:noFill/>
              </a:ln>
              <a:effectLst/>
            </c:spPr>
            <c:extLst>
              <c:ext xmlns:c16="http://schemas.microsoft.com/office/drawing/2014/chart" uri="{C3380CC4-5D6E-409C-BE32-E72D297353CC}">
                <c16:uniqueId val="{0000001F-B928-4D51-856E-7BB7E97E8F16}"/>
              </c:ext>
            </c:extLst>
          </c:dPt>
          <c:dPt>
            <c:idx val="16"/>
            <c:bubble3D val="0"/>
            <c:spPr>
              <a:solidFill>
                <a:schemeClr val="accent5">
                  <a:lumMod val="80000"/>
                  <a:lumOff val="20000"/>
                  <a:alpha val="70000"/>
                </a:schemeClr>
              </a:solidFill>
              <a:ln>
                <a:noFill/>
              </a:ln>
              <a:effectLst/>
            </c:spPr>
            <c:extLst>
              <c:ext xmlns:c16="http://schemas.microsoft.com/office/drawing/2014/chart" uri="{C3380CC4-5D6E-409C-BE32-E72D297353CC}">
                <c16:uniqueId val="{00000021-B928-4D51-856E-7BB7E97E8F16}"/>
              </c:ext>
            </c:extLst>
          </c:dPt>
          <c:dPt>
            <c:idx val="17"/>
            <c:bubble3D val="0"/>
            <c:spPr>
              <a:solidFill>
                <a:schemeClr val="accent6">
                  <a:lumMod val="80000"/>
                  <a:lumOff val="20000"/>
                  <a:alpha val="70000"/>
                </a:schemeClr>
              </a:solidFill>
              <a:ln>
                <a:noFill/>
              </a:ln>
              <a:effectLst/>
            </c:spPr>
            <c:extLst>
              <c:ext xmlns:c16="http://schemas.microsoft.com/office/drawing/2014/chart" uri="{C3380CC4-5D6E-409C-BE32-E72D297353CC}">
                <c16:uniqueId val="{00000023-B928-4D51-856E-7BB7E97E8F16}"/>
              </c:ext>
            </c:extLst>
          </c:dPt>
          <c:dPt>
            <c:idx val="18"/>
            <c:bubble3D val="0"/>
            <c:spPr>
              <a:solidFill>
                <a:schemeClr val="accent1">
                  <a:lumMod val="80000"/>
                  <a:alpha val="70000"/>
                </a:schemeClr>
              </a:solidFill>
              <a:ln>
                <a:noFill/>
              </a:ln>
              <a:effectLst/>
            </c:spPr>
            <c:extLst>
              <c:ext xmlns:c16="http://schemas.microsoft.com/office/drawing/2014/chart" uri="{C3380CC4-5D6E-409C-BE32-E72D297353CC}">
                <c16:uniqueId val="{00000025-B928-4D51-856E-7BB7E97E8F16}"/>
              </c:ext>
            </c:extLst>
          </c:dPt>
          <c:dPt>
            <c:idx val="19"/>
            <c:bubble3D val="0"/>
            <c:spPr>
              <a:solidFill>
                <a:schemeClr val="accent2">
                  <a:lumMod val="80000"/>
                  <a:alpha val="70000"/>
                </a:schemeClr>
              </a:solidFill>
              <a:ln>
                <a:noFill/>
              </a:ln>
              <a:effectLst/>
            </c:spPr>
            <c:extLst>
              <c:ext xmlns:c16="http://schemas.microsoft.com/office/drawing/2014/chart" uri="{C3380CC4-5D6E-409C-BE32-E72D297353CC}">
                <c16:uniqueId val="{00000027-B928-4D51-856E-7BB7E97E8F16}"/>
              </c:ext>
            </c:extLst>
          </c:dPt>
          <c:dPt>
            <c:idx val="20"/>
            <c:bubble3D val="0"/>
            <c:spPr>
              <a:solidFill>
                <a:schemeClr val="accent3">
                  <a:lumMod val="80000"/>
                  <a:alpha val="70000"/>
                </a:schemeClr>
              </a:solidFill>
              <a:ln>
                <a:noFill/>
              </a:ln>
              <a:effectLst/>
            </c:spPr>
            <c:extLst>
              <c:ext xmlns:c16="http://schemas.microsoft.com/office/drawing/2014/chart" uri="{C3380CC4-5D6E-409C-BE32-E72D297353CC}">
                <c16:uniqueId val="{00000029-B928-4D51-856E-7BB7E97E8F16}"/>
              </c:ext>
            </c:extLst>
          </c:dPt>
          <c:dPt>
            <c:idx val="21"/>
            <c:bubble3D val="0"/>
            <c:spPr>
              <a:solidFill>
                <a:schemeClr val="accent4">
                  <a:lumMod val="80000"/>
                  <a:alpha val="70000"/>
                </a:schemeClr>
              </a:solidFill>
              <a:ln>
                <a:noFill/>
              </a:ln>
              <a:effectLst/>
            </c:spPr>
            <c:extLst>
              <c:ext xmlns:c16="http://schemas.microsoft.com/office/drawing/2014/chart" uri="{C3380CC4-5D6E-409C-BE32-E72D297353CC}">
                <c16:uniqueId val="{0000002B-B928-4D51-856E-7BB7E97E8F16}"/>
              </c:ext>
            </c:extLst>
          </c:dPt>
          <c:dPt>
            <c:idx val="22"/>
            <c:bubble3D val="0"/>
            <c:spPr>
              <a:solidFill>
                <a:schemeClr val="accent5">
                  <a:lumMod val="80000"/>
                  <a:alpha val="70000"/>
                </a:schemeClr>
              </a:solidFill>
              <a:ln>
                <a:noFill/>
              </a:ln>
              <a:effectLst/>
            </c:spPr>
            <c:extLst>
              <c:ext xmlns:c16="http://schemas.microsoft.com/office/drawing/2014/chart" uri="{C3380CC4-5D6E-409C-BE32-E72D297353CC}">
                <c16:uniqueId val="{0000002D-B928-4D51-856E-7BB7E97E8F16}"/>
              </c:ext>
            </c:extLst>
          </c:dPt>
          <c:dPt>
            <c:idx val="23"/>
            <c:bubble3D val="0"/>
            <c:spPr>
              <a:solidFill>
                <a:schemeClr val="accent6">
                  <a:lumMod val="80000"/>
                  <a:alpha val="70000"/>
                </a:schemeClr>
              </a:solidFill>
              <a:ln>
                <a:noFill/>
              </a:ln>
              <a:effectLst/>
            </c:spPr>
            <c:extLst>
              <c:ext xmlns:c16="http://schemas.microsoft.com/office/drawing/2014/chart" uri="{C3380CC4-5D6E-409C-BE32-E72D297353CC}">
                <c16:uniqueId val="{0000002F-B928-4D51-856E-7BB7E97E8F16}"/>
              </c:ext>
            </c:extLst>
          </c:dPt>
          <c:dPt>
            <c:idx val="24"/>
            <c:bubble3D val="0"/>
            <c:spPr>
              <a:solidFill>
                <a:schemeClr val="accent1">
                  <a:lumMod val="60000"/>
                  <a:lumOff val="40000"/>
                  <a:alpha val="70000"/>
                </a:schemeClr>
              </a:solidFill>
              <a:ln>
                <a:noFill/>
              </a:ln>
              <a:effectLst/>
            </c:spPr>
            <c:extLst>
              <c:ext xmlns:c16="http://schemas.microsoft.com/office/drawing/2014/chart" uri="{C3380CC4-5D6E-409C-BE32-E72D297353CC}">
                <c16:uniqueId val="{00000031-B928-4D51-856E-7BB7E97E8F16}"/>
              </c:ext>
            </c:extLst>
          </c:dPt>
          <c:dPt>
            <c:idx val="25"/>
            <c:bubble3D val="0"/>
            <c:spPr>
              <a:solidFill>
                <a:schemeClr val="accent2">
                  <a:lumMod val="60000"/>
                  <a:lumOff val="40000"/>
                  <a:alpha val="70000"/>
                </a:schemeClr>
              </a:solidFill>
              <a:ln>
                <a:noFill/>
              </a:ln>
              <a:effectLst/>
            </c:spPr>
            <c:extLst>
              <c:ext xmlns:c16="http://schemas.microsoft.com/office/drawing/2014/chart" uri="{C3380CC4-5D6E-409C-BE32-E72D297353CC}">
                <c16:uniqueId val="{00000033-B928-4D51-856E-7BB7E97E8F16}"/>
              </c:ext>
            </c:extLst>
          </c:dPt>
          <c:dPt>
            <c:idx val="26"/>
            <c:bubble3D val="0"/>
            <c:spPr>
              <a:solidFill>
                <a:schemeClr val="accent3">
                  <a:lumMod val="60000"/>
                  <a:lumOff val="40000"/>
                  <a:alpha val="70000"/>
                </a:schemeClr>
              </a:solidFill>
              <a:ln>
                <a:noFill/>
              </a:ln>
              <a:effectLst/>
            </c:spPr>
            <c:extLst>
              <c:ext xmlns:c16="http://schemas.microsoft.com/office/drawing/2014/chart" uri="{C3380CC4-5D6E-409C-BE32-E72D297353CC}">
                <c16:uniqueId val="{00000035-B928-4D51-856E-7BB7E97E8F16}"/>
              </c:ext>
            </c:extLst>
          </c:dPt>
          <c:dPt>
            <c:idx val="27"/>
            <c:bubble3D val="0"/>
            <c:spPr>
              <a:solidFill>
                <a:schemeClr val="accent4">
                  <a:lumMod val="60000"/>
                  <a:lumOff val="40000"/>
                  <a:alpha val="70000"/>
                </a:schemeClr>
              </a:solidFill>
              <a:ln>
                <a:noFill/>
              </a:ln>
              <a:effectLst/>
            </c:spPr>
            <c:extLst>
              <c:ext xmlns:c16="http://schemas.microsoft.com/office/drawing/2014/chart" uri="{C3380CC4-5D6E-409C-BE32-E72D297353CC}">
                <c16:uniqueId val="{00000037-B928-4D51-856E-7BB7E97E8F16}"/>
              </c:ext>
            </c:extLst>
          </c:dPt>
          <c:dPt>
            <c:idx val="28"/>
            <c:bubble3D val="0"/>
            <c:spPr>
              <a:solidFill>
                <a:schemeClr val="accent5">
                  <a:lumMod val="60000"/>
                  <a:lumOff val="40000"/>
                  <a:alpha val="70000"/>
                </a:schemeClr>
              </a:solidFill>
              <a:ln>
                <a:noFill/>
              </a:ln>
              <a:effectLst/>
            </c:spPr>
            <c:extLst>
              <c:ext xmlns:c16="http://schemas.microsoft.com/office/drawing/2014/chart" uri="{C3380CC4-5D6E-409C-BE32-E72D297353CC}">
                <c16:uniqueId val="{00000039-B928-4D51-856E-7BB7E97E8F16}"/>
              </c:ext>
            </c:extLst>
          </c:dPt>
          <c:cat>
            <c:strRef>
              <c:f>'PA ByDepartment'!$J$2:$J$30</c:f>
              <c:strCache>
                <c:ptCount val="29"/>
                <c:pt idx="0">
                  <c:v>AFSC</c:v>
                </c:pt>
                <c:pt idx="1">
                  <c:v>AGR</c:v>
                </c:pt>
                <c:pt idx="2">
                  <c:v>ARC</c:v>
                </c:pt>
                <c:pt idx="3">
                  <c:v>CFP</c:v>
                </c:pt>
                <c:pt idx="4">
                  <c:v>CIRNAC</c:v>
                </c:pt>
                <c:pt idx="5">
                  <c:v>DND</c:v>
                </c:pt>
                <c:pt idx="6">
                  <c:v>ECCC</c:v>
                </c:pt>
                <c:pt idx="7">
                  <c:v>EFPC</c:v>
                </c:pt>
                <c:pt idx="8">
                  <c:v>ESDC</c:v>
                </c:pt>
                <c:pt idx="9">
                  <c:v>FEGC</c:v>
                </c:pt>
                <c:pt idx="10">
                  <c:v>FINTRAC</c:v>
                </c:pt>
                <c:pt idx="11">
                  <c:v>GG</c:v>
                </c:pt>
                <c:pt idx="12">
                  <c:v>HOC</c:v>
                </c:pt>
                <c:pt idx="13">
                  <c:v>Inspect</c:v>
                </c:pt>
                <c:pt idx="14">
                  <c:v>MPO</c:v>
                </c:pt>
                <c:pt idx="15">
                  <c:v>NRC</c:v>
                </c:pt>
                <c:pt idx="16">
                  <c:v>NRCAN</c:v>
                </c:pt>
                <c:pt idx="17">
                  <c:v>NSERC</c:v>
                </c:pt>
                <c:pt idx="18">
                  <c:v>PC</c:v>
                </c:pt>
                <c:pt idx="19">
                  <c:v>PHAC</c:v>
                </c:pt>
                <c:pt idx="20">
                  <c:v>PSPC</c:v>
                </c:pt>
                <c:pt idx="21">
                  <c:v>REC</c:v>
                </c:pt>
                <c:pt idx="22">
                  <c:v>SAC</c:v>
                </c:pt>
                <c:pt idx="23">
                  <c:v>SC</c:v>
                </c:pt>
                <c:pt idx="24">
                  <c:v>SCT</c:v>
                </c:pt>
                <c:pt idx="25">
                  <c:v>SSC</c:v>
                </c:pt>
                <c:pt idx="26">
                  <c:v>SSHRC</c:v>
                </c:pt>
                <c:pt idx="27">
                  <c:v>STATCAN</c:v>
                </c:pt>
                <c:pt idx="28">
                  <c:v>TC</c:v>
                </c:pt>
              </c:strCache>
            </c:strRef>
          </c:cat>
          <c:val>
            <c:numRef>
              <c:f>'PA ByDepartment'!$K$2:$K$30</c:f>
              <c:numCache>
                <c:formatCode>General</c:formatCode>
                <c:ptCount val="29"/>
                <c:pt idx="0">
                  <c:v>3</c:v>
                </c:pt>
                <c:pt idx="1">
                  <c:v>1</c:v>
                </c:pt>
                <c:pt idx="2">
                  <c:v>6</c:v>
                </c:pt>
                <c:pt idx="3">
                  <c:v>2</c:v>
                </c:pt>
                <c:pt idx="4">
                  <c:v>4</c:v>
                </c:pt>
                <c:pt idx="5">
                  <c:v>3</c:v>
                </c:pt>
                <c:pt idx="6">
                  <c:v>1</c:v>
                </c:pt>
                <c:pt idx="7">
                  <c:v>2</c:v>
                </c:pt>
                <c:pt idx="8">
                  <c:v>7</c:v>
                </c:pt>
                <c:pt idx="9">
                  <c:v>1</c:v>
                </c:pt>
                <c:pt idx="10">
                  <c:v>1</c:v>
                </c:pt>
                <c:pt idx="11">
                  <c:v>1</c:v>
                </c:pt>
                <c:pt idx="12">
                  <c:v>1</c:v>
                </c:pt>
                <c:pt idx="13">
                  <c:v>2</c:v>
                </c:pt>
                <c:pt idx="14">
                  <c:v>1</c:v>
                </c:pt>
                <c:pt idx="15">
                  <c:v>3</c:v>
                </c:pt>
                <c:pt idx="16">
                  <c:v>2</c:v>
                </c:pt>
                <c:pt idx="17">
                  <c:v>1</c:v>
                </c:pt>
                <c:pt idx="18">
                  <c:v>4</c:v>
                </c:pt>
                <c:pt idx="19">
                  <c:v>1</c:v>
                </c:pt>
                <c:pt idx="20">
                  <c:v>19</c:v>
                </c:pt>
                <c:pt idx="21">
                  <c:v>1</c:v>
                </c:pt>
                <c:pt idx="22">
                  <c:v>17</c:v>
                </c:pt>
                <c:pt idx="23">
                  <c:v>4</c:v>
                </c:pt>
                <c:pt idx="24">
                  <c:v>4</c:v>
                </c:pt>
                <c:pt idx="25">
                  <c:v>3</c:v>
                </c:pt>
                <c:pt idx="26">
                  <c:v>3</c:v>
                </c:pt>
                <c:pt idx="27">
                  <c:v>9</c:v>
                </c:pt>
                <c:pt idx="28">
                  <c:v>2</c:v>
                </c:pt>
              </c:numCache>
            </c:numRef>
          </c:val>
          <c:extLst>
            <c:ext xmlns:c16="http://schemas.microsoft.com/office/drawing/2014/chart" uri="{C3380CC4-5D6E-409C-BE32-E72D297353CC}">
              <c16:uniqueId val="{0000003A-B928-4D51-856E-7BB7E97E8F1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'Results x3'!$E$29</c:f>
              <c:strCache>
                <c:ptCount val="1"/>
                <c:pt idx="0">
                  <c:v>Pre Assessment
(n=109)</c:v>
                </c:pt>
              </c:strCache>
            </c:strRef>
          </c:tx>
          <c:spPr>
            <a:solidFill>
              <a:schemeClr val="accent1">
                <a:alpha val="70000"/>
              </a:schemeClr>
            </a:solidFill>
            <a:ln>
              <a:noFill/>
            </a:ln>
            <a:effectLst/>
          </c:spPr>
          <c:invertIfNegative val="0"/>
          <c:cat>
            <c:strRef>
              <c:f>'Results x3'!$D$30:$D$34</c:f>
              <c:strCache>
                <c:ptCount val="5"/>
                <c:pt idx="0">
                  <c:v>Employee Engagement</c:v>
                </c:pt>
                <c:pt idx="1">
                  <c:v>Sounder Decision Making</c:v>
                </c:pt>
                <c:pt idx="2">
                  <c:v>Behavioural Risk</c:v>
                </c:pt>
                <c:pt idx="3">
                  <c:v>Well Being</c:v>
                </c:pt>
                <c:pt idx="4">
                  <c:v>Resiliency</c:v>
                </c:pt>
              </c:strCache>
            </c:strRef>
          </c:cat>
          <c:val>
            <c:numRef>
              <c:f>'Results x3'!$E$30:$E$34</c:f>
              <c:numCache>
                <c:formatCode>0.0%</c:formatCode>
                <c:ptCount val="5"/>
                <c:pt idx="0">
                  <c:v>0.21875</c:v>
                </c:pt>
                <c:pt idx="1">
                  <c:v>0.34375</c:v>
                </c:pt>
                <c:pt idx="2">
                  <c:v>0.4375</c:v>
                </c:pt>
                <c:pt idx="3">
                  <c:v>0.34375</c:v>
                </c:pt>
                <c:pt idx="4">
                  <c:v>0.375</c:v>
                </c:pt>
              </c:numCache>
            </c:numRef>
          </c:val>
          <c:extLst>
            <c:ext xmlns:c16="http://schemas.microsoft.com/office/drawing/2014/chart" uri="{C3380CC4-5D6E-409C-BE32-E72D297353CC}">
              <c16:uniqueId val="{00000000-C401-486E-9EC7-338FC6A0186A}"/>
            </c:ext>
          </c:extLst>
        </c:ser>
        <c:ser>
          <c:idx val="1"/>
          <c:order val="1"/>
          <c:tx>
            <c:strRef>
              <c:f>'Results x3'!$F$29</c:f>
              <c:strCache>
                <c:ptCount val="1"/>
                <c:pt idx="0">
                  <c:v>Final Assessment
(n=32)</c:v>
                </c:pt>
              </c:strCache>
            </c:strRef>
          </c:tx>
          <c:spPr>
            <a:noFill/>
            <a:ln>
              <a:noFill/>
            </a:ln>
            <a:effectLst/>
          </c:spPr>
          <c:invertIfNegative val="0"/>
          <c:cat>
            <c:strRef>
              <c:f>'Results x3'!$D$30:$D$34</c:f>
              <c:strCache>
                <c:ptCount val="5"/>
                <c:pt idx="0">
                  <c:v>Employee Engagement</c:v>
                </c:pt>
                <c:pt idx="1">
                  <c:v>Sounder Decision Making</c:v>
                </c:pt>
                <c:pt idx="2">
                  <c:v>Behavioural Risk</c:v>
                </c:pt>
                <c:pt idx="3">
                  <c:v>Well Being</c:v>
                </c:pt>
                <c:pt idx="4">
                  <c:v>Resiliency</c:v>
                </c:pt>
              </c:strCache>
            </c:strRef>
          </c:cat>
          <c:val>
            <c:numRef>
              <c:f>'Results x3'!$F$30:$F$34</c:f>
              <c:numCache>
                <c:formatCode>0.0%</c:formatCode>
                <c:ptCount val="5"/>
                <c:pt idx="0">
                  <c:v>0.40366972477064222</c:v>
                </c:pt>
                <c:pt idx="1">
                  <c:v>0.43119266055045874</c:v>
                </c:pt>
                <c:pt idx="2">
                  <c:v>0.40366972477064222</c:v>
                </c:pt>
                <c:pt idx="3">
                  <c:v>0.6330275229357798</c:v>
                </c:pt>
                <c:pt idx="4">
                  <c:v>0.5321100917431193</c:v>
                </c:pt>
              </c:numCache>
            </c:numRef>
          </c:val>
          <c:extLst>
            <c:ext xmlns:c16="http://schemas.microsoft.com/office/drawing/2014/chart" uri="{C3380CC4-5D6E-409C-BE32-E72D297353CC}">
              <c16:uniqueId val="{00000001-C401-486E-9EC7-338FC6A0186A}"/>
            </c:ext>
          </c:extLst>
        </c:ser>
        <c:dLbls>
          <c:showLegendKey val="0"/>
          <c:showVal val="0"/>
          <c:showCatName val="0"/>
          <c:showSerName val="0"/>
          <c:showPercent val="0"/>
          <c:showBubbleSize val="0"/>
        </c:dLbls>
        <c:gapWidth val="80"/>
        <c:overlap val="25"/>
        <c:axId val="548713504"/>
        <c:axId val="548713832"/>
      </c:barChart>
      <c:catAx>
        <c:axId val="548713504"/>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cap="none" spc="20" normalizeH="0" baseline="0">
                <a:solidFill>
                  <a:schemeClr val="tx1">
                    <a:lumMod val="65000"/>
                    <a:lumOff val="35000"/>
                  </a:schemeClr>
                </a:solidFill>
                <a:latin typeface="+mn-lt"/>
                <a:ea typeface="+mn-ea"/>
                <a:cs typeface="+mn-cs"/>
              </a:defRPr>
            </a:pPr>
            <a:endParaRPr lang="en-US"/>
          </a:p>
        </c:txPr>
        <c:crossAx val="548713832"/>
        <c:crosses val="autoZero"/>
        <c:auto val="1"/>
        <c:lblAlgn val="ctr"/>
        <c:lblOffset val="100"/>
        <c:noMultiLvlLbl val="0"/>
      </c:catAx>
      <c:valAx>
        <c:axId val="548713832"/>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en-US"/>
          </a:p>
        </c:txPr>
        <c:crossAx val="5487135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'Results x3'!$E$29</c:f>
              <c:strCache>
                <c:ptCount val="1"/>
                <c:pt idx="0">
                  <c:v>Pre Assessment
(n=109)</c:v>
                </c:pt>
              </c:strCache>
            </c:strRef>
          </c:tx>
          <c:spPr>
            <a:solidFill>
              <a:schemeClr val="accent1">
                <a:alpha val="70000"/>
              </a:schemeClr>
            </a:solidFill>
            <a:ln>
              <a:noFill/>
            </a:ln>
            <a:effectLst/>
          </c:spPr>
          <c:invertIfNegative val="0"/>
          <c:cat>
            <c:strRef>
              <c:f>'Results x3'!$D$30:$D$34</c:f>
              <c:strCache>
                <c:ptCount val="5"/>
                <c:pt idx="0">
                  <c:v>Employee Engagement</c:v>
                </c:pt>
                <c:pt idx="1">
                  <c:v>Sounder Decision Making</c:v>
                </c:pt>
                <c:pt idx="2">
                  <c:v>Behavioural Risk</c:v>
                </c:pt>
                <c:pt idx="3">
                  <c:v>Well Being</c:v>
                </c:pt>
                <c:pt idx="4">
                  <c:v>Resiliency</c:v>
                </c:pt>
              </c:strCache>
            </c:strRef>
          </c:cat>
          <c:val>
            <c:numRef>
              <c:f>'Results x3'!$E$30:$E$34</c:f>
              <c:numCache>
                <c:formatCode>0.0%</c:formatCode>
                <c:ptCount val="5"/>
                <c:pt idx="0">
                  <c:v>0.21875</c:v>
                </c:pt>
                <c:pt idx="1">
                  <c:v>0.34375</c:v>
                </c:pt>
                <c:pt idx="2">
                  <c:v>0.4375</c:v>
                </c:pt>
                <c:pt idx="3">
                  <c:v>0.34375</c:v>
                </c:pt>
                <c:pt idx="4">
                  <c:v>0.375</c:v>
                </c:pt>
              </c:numCache>
            </c:numRef>
          </c:val>
          <c:extLst>
            <c:ext xmlns:c16="http://schemas.microsoft.com/office/drawing/2014/chart" uri="{C3380CC4-5D6E-409C-BE32-E72D297353CC}">
              <c16:uniqueId val="{00000000-4820-494F-947E-F8D5CB2771A9}"/>
            </c:ext>
          </c:extLst>
        </c:ser>
        <c:ser>
          <c:idx val="1"/>
          <c:order val="1"/>
          <c:tx>
            <c:strRef>
              <c:f>'Results x3'!$F$29</c:f>
              <c:strCache>
                <c:ptCount val="1"/>
                <c:pt idx="0">
                  <c:v>Final Assessment
(n=32)</c:v>
                </c:pt>
              </c:strCache>
            </c:strRef>
          </c:tx>
          <c:spPr>
            <a:solidFill>
              <a:schemeClr val="accent3">
                <a:alpha val="70000"/>
              </a:schemeClr>
            </a:solidFill>
            <a:ln>
              <a:noFill/>
            </a:ln>
            <a:effectLst/>
          </c:spPr>
          <c:invertIfNegative val="0"/>
          <c:cat>
            <c:strRef>
              <c:f>'Results x3'!$D$30:$D$34</c:f>
              <c:strCache>
                <c:ptCount val="5"/>
                <c:pt idx="0">
                  <c:v>Employee Engagement</c:v>
                </c:pt>
                <c:pt idx="1">
                  <c:v>Sounder Decision Making</c:v>
                </c:pt>
                <c:pt idx="2">
                  <c:v>Behavioural Risk</c:v>
                </c:pt>
                <c:pt idx="3">
                  <c:v>Well Being</c:v>
                </c:pt>
                <c:pt idx="4">
                  <c:v>Resiliency</c:v>
                </c:pt>
              </c:strCache>
            </c:strRef>
          </c:cat>
          <c:val>
            <c:numRef>
              <c:f>'Results x3'!$F$30:$F$34</c:f>
              <c:numCache>
                <c:formatCode>0.0%</c:formatCode>
                <c:ptCount val="5"/>
                <c:pt idx="0">
                  <c:v>0.40366972477064222</c:v>
                </c:pt>
                <c:pt idx="1">
                  <c:v>0.43119266055045874</c:v>
                </c:pt>
                <c:pt idx="2">
                  <c:v>0.40366972477064222</c:v>
                </c:pt>
                <c:pt idx="3">
                  <c:v>0.6330275229357798</c:v>
                </c:pt>
                <c:pt idx="4">
                  <c:v>0.5321100917431193</c:v>
                </c:pt>
              </c:numCache>
            </c:numRef>
          </c:val>
          <c:extLst>
            <c:ext xmlns:c16="http://schemas.microsoft.com/office/drawing/2014/chart" uri="{C3380CC4-5D6E-409C-BE32-E72D297353CC}">
              <c16:uniqueId val="{00000001-4820-494F-947E-F8D5CB2771A9}"/>
            </c:ext>
          </c:extLst>
        </c:ser>
        <c:dLbls>
          <c:showLegendKey val="0"/>
          <c:showVal val="0"/>
          <c:showCatName val="0"/>
          <c:showSerName val="0"/>
          <c:showPercent val="0"/>
          <c:showBubbleSize val="0"/>
        </c:dLbls>
        <c:gapWidth val="80"/>
        <c:overlap val="25"/>
        <c:axId val="548713504"/>
        <c:axId val="548713832"/>
      </c:barChart>
      <c:catAx>
        <c:axId val="548713504"/>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cap="none" spc="20" normalizeH="0" baseline="0">
                <a:solidFill>
                  <a:schemeClr val="tx1">
                    <a:lumMod val="65000"/>
                    <a:lumOff val="35000"/>
                  </a:schemeClr>
                </a:solidFill>
                <a:latin typeface="+mn-lt"/>
                <a:ea typeface="+mn-ea"/>
                <a:cs typeface="+mn-cs"/>
              </a:defRPr>
            </a:pPr>
            <a:endParaRPr lang="en-US"/>
          </a:p>
        </c:txPr>
        <c:crossAx val="548713832"/>
        <c:crosses val="autoZero"/>
        <c:auto val="1"/>
        <c:lblAlgn val="ctr"/>
        <c:lblOffset val="100"/>
        <c:noMultiLvlLbl val="0"/>
      </c:catAx>
      <c:valAx>
        <c:axId val="548713832"/>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en-US"/>
          </a:p>
        </c:txPr>
        <c:crossAx val="5487135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rgbClr val="FFFFFF"/>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00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00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00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00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8A05F51D-812F-48F9-8F30-7D9BCD825099}" type="datetimeFigureOut">
              <a:rPr lang="en-US" smtClean="0"/>
              <a:t>7/17/2023</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2D821E14-76A6-43FE-B5FE-9A64513D664B}" type="slidenum">
              <a:rPr lang="en-US" smtClean="0"/>
              <a:t>‹#›</a:t>
            </a:fld>
            <a:endParaRPr lang="en-US" dirty="0"/>
          </a:p>
        </p:txBody>
      </p:sp>
    </p:spTree>
    <p:extLst>
      <p:ext uri="{BB962C8B-B14F-4D97-AF65-F5344CB8AC3E}">
        <p14:creationId xmlns:p14="http://schemas.microsoft.com/office/powerpoint/2010/main" val="20187854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27CFF8EE-F8A7-4931-B685-A88AF9DB5D80}" type="datetimeFigureOut">
              <a:rPr lang="en-US" smtClean="0"/>
              <a:t>7/17/2023</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C6C9EB95-B0B3-48AB-917D-E5E386E0913A}" type="slidenum">
              <a:rPr lang="en-US" smtClean="0"/>
              <a:t>‹#›</a:t>
            </a:fld>
            <a:endParaRPr lang="en-US" dirty="0"/>
          </a:p>
        </p:txBody>
      </p:sp>
    </p:spTree>
    <p:extLst>
      <p:ext uri="{BB962C8B-B14F-4D97-AF65-F5344CB8AC3E}">
        <p14:creationId xmlns:p14="http://schemas.microsoft.com/office/powerpoint/2010/main" val="2868621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5000"/>
          </a:bodyPr>
          <a:lstStyle/>
          <a:p>
            <a:pPr marL="0" lvl="0" indent="0">
              <a:spcAft>
                <a:spcPts val="600"/>
              </a:spcAft>
              <a:buFont typeface="Arial" panose="020B0604020202020204" pitchFamily="34" charset="0"/>
              <a:buNone/>
            </a:pPr>
            <a:endParaRPr lang="fr-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fr-CA" smtClean="0"/>
              <a:t>1</a:t>
            </a:fld>
            <a:endParaRPr lang="fr-CA" dirty="0"/>
          </a:p>
        </p:txBody>
      </p:sp>
    </p:spTree>
    <p:extLst>
      <p:ext uri="{BB962C8B-B14F-4D97-AF65-F5344CB8AC3E}">
        <p14:creationId xmlns:p14="http://schemas.microsoft.com/office/powerpoint/2010/main" val="3514182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spcAft>
                <a:spcPts val="600"/>
              </a:spcAft>
              <a:buFont typeface="Arial" panose="020B0604020202020204" pitchFamily="34" charset="0"/>
              <a:buChar char="•"/>
            </a:pPr>
            <a:r>
              <a:rPr lang="fr-CA" sz="1200" u="none" dirty="0"/>
              <a:t>Un leadership fort est l’un des moteurs du changement réussi, et les chefs de file qui soutiennent l’aspect humain du changement sont essentiels à la réussite.</a:t>
            </a:r>
          </a:p>
          <a:p>
            <a:pPr marL="171450" marR="0" lvl="0" indent="-171450" algn="l" defTabSz="914400" rtl="0" eaLnBrk="0" fontAlgn="base" latinLnBrk="0" hangingPunct="0">
              <a:lnSpc>
                <a:spcPct val="100000"/>
              </a:lnSpc>
              <a:spcBef>
                <a:spcPct val="30000"/>
              </a:spcBef>
              <a:spcAft>
                <a:spcPts val="600"/>
              </a:spcAft>
              <a:buClrTx/>
              <a:buSzTx/>
              <a:buFont typeface="Arial" panose="020B0604020202020204" pitchFamily="34" charset="0"/>
              <a:buChar char="•"/>
              <a:defRPr/>
            </a:pPr>
            <a:r>
              <a:rPr lang="fr-CA" sz="1200" u="none" dirty="0"/>
              <a:t>Ce programme offre et encourage des pratiques de pleine conscience afin d’accroître la conscience de soi et la résilience des participants en outillant les dirigeants qui peuvent favoriser la pleine conscience dans leurs équipes et contribuer au bien-être des employés.</a:t>
            </a:r>
          </a:p>
          <a:p>
            <a:pPr marL="171450" lvl="0" indent="-171450">
              <a:spcAft>
                <a:spcPts val="600"/>
              </a:spcAft>
              <a:buFont typeface="Arial" panose="020B0604020202020204" pitchFamily="34" charset="0"/>
              <a:buChar char="•"/>
            </a:pPr>
            <a:r>
              <a:rPr lang="fr-CA" sz="1200" u="none" dirty="0"/>
              <a:t>Cette présentation donnera un aperçu du </a:t>
            </a:r>
            <a:r>
              <a:rPr lang="fr-FR" sz="1200" u="none" dirty="0"/>
              <a:t>programme de Développement du leadership de changement en pleine-conscience </a:t>
            </a:r>
            <a:r>
              <a:rPr lang="fr-CA" sz="1200" u="none" dirty="0"/>
              <a:t>(DLCP) et en fera connaître les points saillants.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fr-CA" dirty="0"/>
          </a:p>
          <a:p>
            <a:pPr marL="171450" lvl="0" indent="-171450">
              <a:spcAft>
                <a:spcPts val="600"/>
              </a:spcAft>
              <a:buFont typeface="Arial" panose="020B0604020202020204" pitchFamily="34" charset="0"/>
              <a:buChar char="•"/>
            </a:pPr>
            <a:endParaRPr lang="fr-CA" sz="1200" u="none" dirty="0"/>
          </a:p>
          <a:p>
            <a:endParaRPr lang="fr-CA" dirty="0"/>
          </a:p>
          <a:p>
            <a:endParaRPr lang="fr-CA" dirty="0"/>
          </a:p>
        </p:txBody>
      </p:sp>
      <p:sp>
        <p:nvSpPr>
          <p:cNvPr id="4" name="Slide Number Placeholder 3"/>
          <p:cNvSpPr>
            <a:spLocks noGrp="1"/>
          </p:cNvSpPr>
          <p:nvPr>
            <p:ph type="sldNum" sz="quarter" idx="5"/>
          </p:nvPr>
        </p:nvSpPr>
        <p:spPr/>
        <p:txBody>
          <a:bodyPr/>
          <a:lstStyle/>
          <a:p>
            <a:fld id="{C6C9EB95-B0B3-48AB-917D-E5E386E0913A}" type="slidenum">
              <a:rPr lang="fr-CA" smtClean="0"/>
              <a:t>2</a:t>
            </a:fld>
            <a:endParaRPr lang="fr-CA" dirty="0"/>
          </a:p>
        </p:txBody>
      </p:sp>
    </p:spTree>
    <p:extLst>
      <p:ext uri="{BB962C8B-B14F-4D97-AF65-F5344CB8AC3E}">
        <p14:creationId xmlns:p14="http://schemas.microsoft.com/office/powerpoint/2010/main" val="279235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5000"/>
          </a:bodyPr>
          <a:lstStyle/>
          <a:p>
            <a:r>
              <a:rPr lang="fr-CA" i="1" dirty="0"/>
              <a:t>:</a:t>
            </a:r>
            <a:endParaRPr lang="fr-CA" i="0" dirty="0"/>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Lorsque vous réfléchissez à votre travail et que vous essayez de trouver un juste équilibre entre les priorités professionnelles, les relations avec vos collègues et vos clients, ainsi que les responsabilités liées à la vie familiale, qu’est-ce qui vous a le plus frappé en ce qui concerne les compétences clés nécessaires pour assurer cet équilibre?</a:t>
            </a:r>
            <a:r>
              <a:rPr lang="fr-CA" sz="1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Qu’aimeriez-vous améliorer?</a:t>
            </a:r>
            <a:r>
              <a:rPr lang="fr-CA" sz="1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S’agit-il d’une meilleure présence ou d’une plus grande compassion?</a:t>
            </a:r>
            <a:r>
              <a:rPr lang="fr-CA" sz="1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S’agit-il d’une conscience de soi accrue ou d’outils d’autoréflexion?</a:t>
            </a: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Nous croyons que le programme aide à répondre à certaines de ces questions et à parfaire les compétences clés que sont la présence, l’autocompassion, le rapprochement, l’équilibre travail-famille, la conscience de soi et plus encore.</a:t>
            </a:r>
          </a:p>
          <a:p>
            <a:pPr marL="0" lvl="0" indent="0">
              <a:buFont typeface="Symbol" panose="05050102010706020507" pitchFamily="18" charset="2"/>
              <a:buNone/>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(cliquez)</a:t>
            </a: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Des études montrent que les personnes possédant un degré élevé de pleine conscience ont tendance à être plus résilientes.</a:t>
            </a:r>
            <a:r>
              <a:rPr lang="fr-CA" sz="1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Il convient également de noter que la pleine conscience et la résilience sont des compétences importantes pour améliorer le bien-être.</a:t>
            </a:r>
            <a:endParaRPr lang="fr-CA"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En participant au programme, vous augmenterez probablement votre  niveau d’intégrité personnelle et de confiance en vous-même, et donc à l’égard des autres, ce qui vous permettra d’établir un lien authentique avec </a:t>
            </a:r>
            <a:r>
              <a:rPr lang="fr-FR"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le travail que nous effectuons dans l'ensemble du gouvernement du Canada</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10"/>
          </p:nvPr>
        </p:nvSpPr>
        <p:spPr/>
        <p:txBody>
          <a:bodyPr/>
          <a:lstStyle/>
          <a:p>
            <a:pPr>
              <a:defRPr/>
            </a:pPr>
            <a:fld id="{FE284EBD-CBB1-4A99-ABB1-E39FD7904359}" type="slidenum">
              <a:rPr lang="fr-CA" smtClean="0"/>
              <a:t>3</a:t>
            </a:fld>
            <a:endParaRPr lang="fr-CA" dirty="0"/>
          </a:p>
        </p:txBody>
      </p:sp>
    </p:spTree>
    <p:extLst>
      <p:ext uri="{BB962C8B-B14F-4D97-AF65-F5344CB8AC3E}">
        <p14:creationId xmlns:p14="http://schemas.microsoft.com/office/powerpoint/2010/main" val="988823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t>:</a:t>
            </a:r>
          </a:p>
          <a:p>
            <a:r>
              <a:rPr lang="fr-CA" dirty="0"/>
              <a:t>54% of </a:t>
            </a:r>
            <a:r>
              <a:rPr lang="fr-CA" dirty="0" err="1"/>
              <a:t>completion</a:t>
            </a:r>
            <a:r>
              <a:rPr lang="fr-CA" dirty="0"/>
              <a:t> from </a:t>
            </a:r>
            <a:r>
              <a:rPr lang="fr-CA" dirty="0" err="1"/>
              <a:t>those</a:t>
            </a:r>
            <a:r>
              <a:rPr lang="fr-CA" dirty="0"/>
              <a:t> </a:t>
            </a:r>
            <a:r>
              <a:rPr lang="fr-CA" dirty="0" err="1"/>
              <a:t>who</a:t>
            </a:r>
            <a:r>
              <a:rPr lang="fr-CA" dirty="0"/>
              <a:t> </a:t>
            </a:r>
            <a:r>
              <a:rPr lang="fr-CA" dirty="0" err="1"/>
              <a:t>started</a:t>
            </a:r>
            <a:r>
              <a:rPr lang="fr-CA" dirty="0"/>
              <a:t> the program</a:t>
            </a:r>
          </a:p>
          <a:p>
            <a:endParaRPr lang="fr-CA"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b="0" baseline="0" dirty="0"/>
              <a:t>CIRNAC - </a:t>
            </a:r>
            <a:r>
              <a:rPr lang="en-US" b="0" i="0" dirty="0">
                <a:solidFill>
                  <a:srgbClr val="333333"/>
                </a:solidFill>
                <a:effectLst/>
                <a:latin typeface="Lato" panose="020F0502020204030203" pitchFamily="34" charset="0"/>
              </a:rPr>
              <a:t>Crown-Indigenous Relations and Northern Affairs Canada</a:t>
            </a:r>
          </a:p>
          <a:p>
            <a:endParaRPr lang="fr-CA" baseline="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4</a:t>
            </a:fld>
            <a:endParaRPr lang="en-CA"/>
          </a:p>
        </p:txBody>
      </p:sp>
    </p:spTree>
    <p:extLst>
      <p:ext uri="{BB962C8B-B14F-4D97-AF65-F5344CB8AC3E}">
        <p14:creationId xmlns:p14="http://schemas.microsoft.com/office/powerpoint/2010/main" val="3441551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t>:</a:t>
            </a:r>
          </a:p>
          <a:p>
            <a:r>
              <a:rPr lang="fr-CA" dirty="0"/>
              <a:t>54% of </a:t>
            </a:r>
            <a:r>
              <a:rPr lang="fr-CA" dirty="0" err="1"/>
              <a:t>completion</a:t>
            </a:r>
            <a:r>
              <a:rPr lang="fr-CA" dirty="0"/>
              <a:t> from </a:t>
            </a:r>
            <a:r>
              <a:rPr lang="fr-CA" dirty="0" err="1"/>
              <a:t>those</a:t>
            </a:r>
            <a:r>
              <a:rPr lang="fr-CA" dirty="0"/>
              <a:t> </a:t>
            </a:r>
            <a:r>
              <a:rPr lang="fr-CA" dirty="0" err="1"/>
              <a:t>who</a:t>
            </a:r>
            <a:r>
              <a:rPr lang="fr-CA" dirty="0"/>
              <a:t> </a:t>
            </a:r>
            <a:r>
              <a:rPr lang="fr-CA" dirty="0" err="1"/>
              <a:t>started</a:t>
            </a:r>
            <a:r>
              <a:rPr lang="fr-CA" dirty="0"/>
              <a:t> the program</a:t>
            </a:r>
          </a:p>
          <a:p>
            <a:endParaRPr lang="fr-CA"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b="0" baseline="0" dirty="0"/>
              <a:t>CIRNAC - </a:t>
            </a:r>
            <a:r>
              <a:rPr lang="en-US" b="0" i="0" dirty="0">
                <a:solidFill>
                  <a:srgbClr val="333333"/>
                </a:solidFill>
                <a:effectLst/>
                <a:latin typeface="Lato" panose="020F0502020204030203" pitchFamily="34" charset="0"/>
              </a:rPr>
              <a:t>Crown-Indigenous Relations and Northern Affairs Canada</a:t>
            </a:r>
          </a:p>
          <a:p>
            <a:endParaRPr lang="fr-CA" baseline="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5</a:t>
            </a:fld>
            <a:endParaRPr lang="en-CA"/>
          </a:p>
        </p:txBody>
      </p:sp>
    </p:spTree>
    <p:extLst>
      <p:ext uri="{BB962C8B-B14F-4D97-AF65-F5344CB8AC3E}">
        <p14:creationId xmlns:p14="http://schemas.microsoft.com/office/powerpoint/2010/main" val="3574553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i="1" dirty="0" smtClean="0"/>
              <a:t>:</a:t>
            </a:r>
          </a:p>
          <a:p>
            <a:pPr lvl="0"/>
            <a:r>
              <a:rPr lang="en-CA" sz="1400" kern="1200" dirty="0" smtClean="0">
                <a:solidFill>
                  <a:schemeClr val="tx1"/>
                </a:solidFill>
                <a:effectLst/>
                <a:latin typeface="Arial" charset="0"/>
                <a:ea typeface="+mn-ea"/>
                <a:cs typeface="+mn-cs"/>
              </a:rPr>
              <a:t>Participants completed</a:t>
            </a:r>
            <a:r>
              <a:rPr lang="en-CA" sz="1400" kern="1200" baseline="0" dirty="0" smtClean="0">
                <a:solidFill>
                  <a:schemeClr val="tx1"/>
                </a:solidFill>
                <a:effectLst/>
                <a:latin typeface="Arial" charset="0"/>
                <a:ea typeface="+mn-ea"/>
                <a:cs typeface="+mn-cs"/>
              </a:rPr>
              <a:t> s</a:t>
            </a:r>
            <a:r>
              <a:rPr lang="en-CA" sz="1400" kern="1200" dirty="0" smtClean="0">
                <a:solidFill>
                  <a:schemeClr val="tx1"/>
                </a:solidFill>
                <a:effectLst/>
                <a:latin typeface="Arial" charset="0"/>
                <a:ea typeface="+mn-ea"/>
                <a:cs typeface="+mn-cs"/>
              </a:rPr>
              <a:t>elf-assessment questionnaires at program registration and again thre</a:t>
            </a:r>
            <a:r>
              <a:rPr lang="en-CA" sz="1400" kern="1200" baseline="0" dirty="0" smtClean="0">
                <a:solidFill>
                  <a:schemeClr val="tx1"/>
                </a:solidFill>
                <a:effectLst/>
                <a:latin typeface="Arial" charset="0"/>
                <a:ea typeface="+mn-ea"/>
                <a:cs typeface="+mn-cs"/>
              </a:rPr>
              <a:t>e months after </a:t>
            </a:r>
            <a:r>
              <a:rPr lang="en-CA" sz="1400" kern="1200" dirty="0" smtClean="0">
                <a:solidFill>
                  <a:schemeClr val="tx1"/>
                </a:solidFill>
                <a:effectLst/>
                <a:latin typeface="Arial" charset="0"/>
                <a:ea typeface="+mn-ea"/>
                <a:cs typeface="+mn-cs"/>
              </a:rPr>
              <a:t>the eight-week program, and we have compiled</a:t>
            </a:r>
            <a:r>
              <a:rPr lang="en-CA" sz="1400" kern="1200" baseline="0" dirty="0" smtClean="0">
                <a:solidFill>
                  <a:schemeClr val="tx1"/>
                </a:solidFill>
                <a:effectLst/>
                <a:latin typeface="Arial" charset="0"/>
                <a:ea typeface="+mn-ea"/>
                <a:cs typeface="+mn-cs"/>
              </a:rPr>
              <a:t> the data to </a:t>
            </a:r>
            <a:r>
              <a:rPr lang="en-CA" sz="1400" kern="1200" dirty="0" smtClean="0">
                <a:solidFill>
                  <a:schemeClr val="tx1"/>
                </a:solidFill>
                <a:effectLst/>
                <a:latin typeface="Arial" charset="0"/>
                <a:ea typeface="+mn-ea"/>
                <a:cs typeface="+mn-cs"/>
              </a:rPr>
              <a:t>evaluate the results and impacts of the Mindful Change Leadership Development program. </a:t>
            </a:r>
            <a:endParaRPr lang="en-CA" sz="1400" kern="1200" noProof="0" dirty="0" smtClean="0">
              <a:solidFill>
                <a:schemeClr val="tx1"/>
              </a:solidFill>
              <a:effectLst/>
              <a:latin typeface="Arial" charset="0"/>
              <a:ea typeface="+mn-ea"/>
              <a:cs typeface="+mn-cs"/>
            </a:endParaRPr>
          </a:p>
          <a:p>
            <a:pPr lvl="0"/>
            <a:r>
              <a:rPr lang="en-CA" sz="1400" kern="1200" baseline="0" noProof="0" dirty="0" smtClean="0">
                <a:solidFill>
                  <a:schemeClr val="tx1"/>
                </a:solidFill>
                <a:effectLst/>
                <a:latin typeface="Arial" charset="0"/>
                <a:ea typeface="+mn-ea"/>
                <a:cs typeface="+mn-cs"/>
              </a:rPr>
              <a:t>T</a:t>
            </a:r>
            <a:r>
              <a:rPr lang="en-CA" sz="1400" kern="1200" noProof="0" dirty="0" smtClean="0">
                <a:solidFill>
                  <a:schemeClr val="tx1"/>
                </a:solidFill>
                <a:effectLst/>
                <a:latin typeface="Arial" charset="0"/>
                <a:ea typeface="+mn-ea"/>
                <a:cs typeface="+mn-cs"/>
              </a:rPr>
              <a:t>he blue columns</a:t>
            </a:r>
            <a:r>
              <a:rPr lang="en-CA" sz="1400" kern="1200" baseline="0" noProof="0" dirty="0" smtClean="0">
                <a:solidFill>
                  <a:schemeClr val="tx1"/>
                </a:solidFill>
                <a:effectLst/>
                <a:latin typeface="Arial" charset="0"/>
                <a:ea typeface="+mn-ea"/>
                <a:cs typeface="+mn-cs"/>
              </a:rPr>
              <a:t> represent the results of the self-assessment questionnaires completed at registration. </a:t>
            </a:r>
            <a:endParaRPr lang="en-CA" sz="1400" kern="1200" noProof="0" dirty="0" smtClean="0">
              <a:solidFill>
                <a:schemeClr val="tx1"/>
              </a:solidFill>
              <a:effectLst/>
              <a:latin typeface="Arial" charset="0"/>
              <a:ea typeface="+mn-ea"/>
              <a:cs typeface="+mn-cs"/>
            </a:endParaRPr>
          </a:p>
          <a:p>
            <a:pPr lvl="0"/>
            <a:r>
              <a:rPr lang="en-CA" sz="1400" kern="1200" noProof="0" dirty="0" smtClean="0">
                <a:solidFill>
                  <a:schemeClr val="tx1"/>
                </a:solidFill>
                <a:effectLst/>
                <a:latin typeface="Arial" charset="0"/>
                <a:ea typeface="+mn-ea"/>
                <a:cs typeface="+mn-cs"/>
              </a:rPr>
              <a:t>The green columns represent the final assessment, and the differences between them indicate</a:t>
            </a:r>
            <a:r>
              <a:rPr lang="en-CA" sz="1400" kern="1200" baseline="0" noProof="0" dirty="0" smtClean="0">
                <a:solidFill>
                  <a:schemeClr val="tx1"/>
                </a:solidFill>
                <a:effectLst/>
                <a:latin typeface="Arial" charset="0"/>
                <a:ea typeface="+mn-ea"/>
                <a:cs typeface="+mn-cs"/>
              </a:rPr>
              <a:t> behavioural changes.</a:t>
            </a:r>
          </a:p>
          <a:p>
            <a:pPr lvl="0"/>
            <a:endParaRPr lang="fr-CA" sz="1400" kern="1200" baseline="0" noProof="0" dirty="0" smtClean="0">
              <a:solidFill>
                <a:schemeClr val="tx1"/>
              </a:solidFill>
              <a:effectLst/>
              <a:latin typeface="Arial" charset="0"/>
              <a:ea typeface="+mn-ea"/>
              <a:cs typeface="+mn-cs"/>
            </a:endParaRPr>
          </a:p>
          <a:p>
            <a:pPr lvl="0"/>
            <a:r>
              <a:rPr lang="en-US" sz="1400" dirty="0" smtClean="0"/>
              <a:t>A total of 50 participants completed the program, </a:t>
            </a:r>
            <a:r>
              <a:rPr lang="en-CA" sz="1400" kern="1200" baseline="0" noProof="0" dirty="0" smtClean="0">
                <a:solidFill>
                  <a:schemeClr val="tx1"/>
                </a:solidFill>
                <a:effectLst/>
                <a:latin typeface="Arial" charset="0"/>
                <a:ea typeface="+mn-ea"/>
                <a:cs typeface="+mn-cs"/>
              </a:rPr>
              <a:t>we received 32 final assessments, </a:t>
            </a:r>
            <a:r>
              <a:rPr lang="en-US" sz="1400" dirty="0" smtClean="0"/>
              <a:t>and the</a:t>
            </a:r>
            <a:r>
              <a:rPr lang="en-US" sz="1400" baseline="0" dirty="0" smtClean="0"/>
              <a:t> key findings per category </a:t>
            </a:r>
            <a:r>
              <a:rPr lang="en-US" sz="1400" dirty="0" smtClean="0"/>
              <a:t>are:</a:t>
            </a:r>
            <a:endParaRPr lang="en-CA" sz="1400" kern="1200" baseline="0" noProof="0" dirty="0" smtClean="0">
              <a:solidFill>
                <a:schemeClr val="tx1"/>
              </a:solidFill>
              <a:effectLst/>
              <a:latin typeface="Arial" charset="0"/>
              <a:ea typeface="+mn-ea"/>
              <a:cs typeface="+mn-cs"/>
            </a:endParaRPr>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en-CA" sz="14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An increase of 18.5% </a:t>
            </a:r>
            <a:r>
              <a:rPr lang="en-CA" sz="14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Increase in Employee Engagement</a:t>
            </a:r>
            <a:r>
              <a:rPr lang="en-CA" sz="1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respondents show more engagement paying</a:t>
            </a:r>
            <a:r>
              <a:rPr lang="en-CA" sz="1400" baseline="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attention to the things they were doing at the moment</a:t>
            </a:r>
            <a:r>
              <a:rPr lang="en-CA" sz="1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CA" sz="1400" kern="1200" dirty="0" smtClean="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8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(Q8.</a:t>
            </a:r>
            <a:r>
              <a:rPr lang="en-CA" sz="1800" baseline="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 find myself doing things without paying attention.</a:t>
            </a:r>
            <a:r>
              <a:rPr lang="en-CA" sz="18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CA" sz="1400" noProof="0"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n-CA" sz="14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A 8.7%</a:t>
            </a:r>
            <a:r>
              <a:rPr lang="en-CA" sz="14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Increase in Promoting Sounder Decision Making</a:t>
            </a:r>
            <a:r>
              <a:rPr lang="en-CA" sz="1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people reported being more focus</a:t>
            </a:r>
            <a:r>
              <a:rPr lang="en-CA" sz="1400" baseline="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CA" sz="1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throughout on projects. </a:t>
            </a:r>
            <a:endParaRPr lang="en-CA" sz="1400" kern="1200" dirty="0" smtClean="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(Q5. </a:t>
            </a:r>
            <a:r>
              <a:rPr lang="en-CA" sz="1200" b="0" i="0" u="none" strike="noStrike" kern="1200" dirty="0" smtClean="0">
                <a:solidFill>
                  <a:schemeClr val="tx1"/>
                </a:solidFill>
                <a:effectLst/>
                <a:latin typeface="Arial" charset="0"/>
                <a:ea typeface="+mn-ea"/>
                <a:cs typeface="+mn-cs"/>
              </a:rPr>
              <a:t>I find it difficult to stay focused on a project from beginning to end.</a:t>
            </a:r>
            <a:r>
              <a:rPr lang="en-CA" sz="1400" dirty="0" smtClean="0"/>
              <a:t> </a:t>
            </a:r>
            <a:r>
              <a:rPr lang="en-CA" sz="1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CA" sz="1400" noProof="0"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n-CA" sz="14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Some decrease of 3.4%</a:t>
            </a:r>
            <a:r>
              <a:rPr lang="en-CA" sz="14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 Behavioural Risks</a:t>
            </a:r>
            <a:r>
              <a:rPr lang="en-CA" sz="1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a:t>
            </a:r>
            <a:r>
              <a:rPr lang="en-CA" sz="14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participants </a:t>
            </a:r>
            <a:r>
              <a:rPr lang="en-CA" sz="1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indicated being more clear and focused on what they could</a:t>
            </a:r>
            <a:r>
              <a:rPr lang="en-CA" sz="1400" baseline="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influence rather than worrying about they couldn’t</a:t>
            </a:r>
            <a:r>
              <a:rPr lang="en-CA" sz="1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CA" sz="1400" kern="1200" dirty="0" smtClean="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(Q16. </a:t>
            </a:r>
            <a:r>
              <a:rPr lang="en-CA" sz="1200" b="0" i="0" u="none" strike="noStrike" kern="1200" dirty="0" smtClean="0">
                <a:solidFill>
                  <a:schemeClr val="tx1"/>
                </a:solidFill>
                <a:effectLst/>
                <a:latin typeface="Arial" charset="0"/>
                <a:ea typeface="+mn-ea"/>
                <a:cs typeface="+mn-cs"/>
              </a:rPr>
              <a:t>I influence where I can, rather than worrying about what I can’t influence.</a:t>
            </a:r>
            <a:r>
              <a:rPr lang="en-CA" sz="1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CA" sz="1400" noProof="0"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n-CA" sz="14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Close to 30% Increase in Well-Being</a:t>
            </a:r>
            <a:r>
              <a:rPr lang="en-CA" sz="14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 respondents feel a sense of work balance by being more present while at work and at home. </a:t>
            </a:r>
            <a:endParaRPr lang="en-CA" sz="1400" kern="1200" dirty="0" smtClean="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4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(Q1. I notice that I am distracted by thoughts about work after working hours or about home related things when I'm working.)</a:t>
            </a:r>
            <a:endParaRPr lang="en-CA" sz="2000" noProof="0"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lvl="0" indent="-285750">
              <a:buFont typeface="Wingdings" panose="05000000000000000000" pitchFamily="2" charset="2"/>
              <a:buChar char="ü"/>
            </a:pPr>
            <a:r>
              <a:rPr lang="en-CA" sz="20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Slightly</a:t>
            </a:r>
            <a:r>
              <a:rPr lang="en-CA" sz="2000" b="1" baseline="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over 15</a:t>
            </a:r>
            <a:r>
              <a:rPr lang="en-CA" sz="20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Increase in Resiliency</a:t>
            </a:r>
            <a:r>
              <a:rPr lang="en-CA" sz="20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 </a:t>
            </a:r>
            <a:r>
              <a:rPr lang="en-US" sz="20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people report an improvement in their ability to be present. </a:t>
            </a:r>
            <a:endParaRPr lang="en-US" sz="2000" dirty="0" smtClean="0"/>
          </a:p>
          <a:p>
            <a:pPr marL="742950" lvl="1" indent="-285750">
              <a:buFont typeface="Courier New" panose="02070309020205020404" pitchFamily="49" charset="0"/>
              <a:buChar char="o"/>
            </a:pPr>
            <a:r>
              <a:rPr lang="en-CA" sz="20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(Q21. I find myself listening to someone with one ear, doing something else at the same time.)</a:t>
            </a:r>
            <a:endParaRPr lang="en-CA" sz="1400" noProof="0"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lvl="0"/>
            <a:endParaRPr lang="en-CA" sz="1400" noProof="0" dirty="0" smtClean="0"/>
          </a:p>
          <a:p>
            <a:pPr lvl="0"/>
            <a:r>
              <a:rPr lang="en-CA" sz="1400" noProof="0" dirty="0" smtClean="0"/>
              <a:t>What we heard from</a:t>
            </a:r>
            <a:r>
              <a:rPr lang="en-CA" sz="1400" baseline="0" noProof="0" dirty="0" smtClean="0"/>
              <a:t> participants was that the program was a life changing experience, it helped them increased their own sense of well-being; and gave them the tools and practices to use with their teams to support employee wellness and well-being. </a:t>
            </a:r>
          </a:p>
          <a:p>
            <a:pPr lvl="0"/>
            <a:endParaRPr lang="en-CA" sz="1400" baseline="0" noProof="0" dirty="0" smtClean="0"/>
          </a:p>
          <a:p>
            <a:pPr lvl="0"/>
            <a:endParaRPr lang="en-CA" sz="1400" baseline="0" noProof="0" dirty="0" smtClean="0"/>
          </a:p>
          <a:p>
            <a:endParaRPr lang="en-CA"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8</a:t>
            </a:fld>
            <a:endParaRPr lang="en-CA"/>
          </a:p>
        </p:txBody>
      </p:sp>
    </p:spTree>
    <p:extLst>
      <p:ext uri="{BB962C8B-B14F-4D97-AF65-F5344CB8AC3E}">
        <p14:creationId xmlns:p14="http://schemas.microsoft.com/office/powerpoint/2010/main" val="1969708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r>
              <a:rPr lang="fr-CA" sz="1200" kern="1200" noProof="0" dirty="0">
                <a:solidFill>
                  <a:schemeClr val="tx1"/>
                </a:solidFill>
                <a:effectLst/>
                <a:latin typeface="Arial" charset="0"/>
                <a:ea typeface="+mn-ea"/>
                <a:cs typeface="+mn-cs"/>
              </a:rPr>
              <a:t>:</a:t>
            </a:r>
          </a:p>
          <a:p>
            <a:pPr marL="0" marR="0" lvl="0" indent="0" algn="l" defTabSz="914400" rtl="0" eaLnBrk="0" fontAlgn="base" latinLnBrk="0" hangingPunct="0">
              <a:lnSpc>
                <a:spcPct val="100000"/>
              </a:lnSpc>
              <a:spcBef>
                <a:spcPct val="30000"/>
              </a:spcBef>
              <a:spcAft>
                <a:spcPct val="0"/>
              </a:spcAft>
              <a:buClrTx/>
              <a:buSzTx/>
              <a:buFontTx/>
              <a:buNone/>
              <a:defRPr/>
            </a:pPr>
            <a:r>
              <a:rPr lang="fr-CA" sz="1200" u="none" kern="1200" noProof="0" dirty="0">
                <a:solidFill>
                  <a:schemeClr val="tx1"/>
                </a:solidFill>
                <a:latin typeface="Arial" charset="0"/>
                <a:ea typeface="+mn-ea"/>
                <a:cs typeface="+mn-cs"/>
              </a:rPr>
              <a:t>De cet ensemble de témoignages, je me permets d’en lire un en entier…</a:t>
            </a:r>
          </a:p>
          <a:p>
            <a:pPr marL="0" marR="0" lvl="0" indent="0" algn="l" defTabSz="914400" rtl="0" eaLnBrk="0" fontAlgn="base" latinLnBrk="0" hangingPunct="0">
              <a:lnSpc>
                <a:spcPct val="100000"/>
              </a:lnSpc>
              <a:spcBef>
                <a:spcPct val="30000"/>
              </a:spcBef>
              <a:spcAft>
                <a:spcPct val="0"/>
              </a:spcAft>
              <a:buClrTx/>
              <a:buSzTx/>
              <a:buFontTx/>
              <a:buNone/>
              <a:defRPr/>
            </a:pPr>
            <a:r>
              <a:rPr lang="fr-CA" sz="1200" u="none" kern="1200" noProof="0" dirty="0">
                <a:solidFill>
                  <a:schemeClr val="tx1"/>
                </a:solidFill>
                <a:latin typeface="Arial" charset="0"/>
                <a:ea typeface="+mn-ea"/>
                <a:cs typeface="+mn-cs"/>
              </a:rPr>
              <a:t>« ...en quelque sorte, l’effort que vous consacrez afin de trouver en vous-même le remède, pour vous-même et pour les autres, est un engagement dont je suis reconnaissant d’être le témoin en tant que participant occasionnel à ce programme... toutes les démarches de ce type qui visent à ouvrir la conscience, le cœur et l’esprit au monde plus vaste qui nous entoure, qu’elles soient spirituelles ou physiques, sont un investissement très précieux, et je vous félicite de l’investissement que vous venez de faire. »</a:t>
            </a:r>
            <a:r>
              <a:rPr lang="fr-CA" sz="1200" kern="1200" noProof="0" dirty="0">
                <a:solidFill>
                  <a:schemeClr val="tx1"/>
                </a:solidFill>
                <a:latin typeface="Arial" charset="0"/>
                <a:ea typeface="+mn-ea"/>
                <a:cs typeface="+mn-cs"/>
              </a:rPr>
              <a:t> – l’</a:t>
            </a:r>
            <a:r>
              <a:rPr lang="fr-CA" sz="1200" u="none" kern="1200" noProof="0" dirty="0">
                <a:solidFill>
                  <a:schemeClr val="tx1"/>
                </a:solidFill>
                <a:latin typeface="Arial" charset="0"/>
                <a:ea typeface="+mn-ea"/>
                <a:cs typeface="+mn-cs"/>
              </a:rPr>
              <a:t>Aîné Malcom Saulis, huitième séance, 5456</a:t>
            </a:r>
          </a:p>
          <a:p>
            <a:pPr lvl="0"/>
            <a:endParaRPr lang="fr-CA" noProof="0" dirty="0"/>
          </a:p>
          <a:p>
            <a:pPr lvl="0"/>
            <a:endParaRPr lang="fr-CA" dirty="0"/>
          </a:p>
        </p:txBody>
      </p:sp>
      <p:sp>
        <p:nvSpPr>
          <p:cNvPr id="4" name="Slide Number Placeholder 3"/>
          <p:cNvSpPr>
            <a:spLocks noGrp="1"/>
          </p:cNvSpPr>
          <p:nvPr>
            <p:ph type="sldNum" sz="quarter" idx="10"/>
          </p:nvPr>
        </p:nvSpPr>
        <p:spPr/>
        <p:txBody>
          <a:bodyPr/>
          <a:lstStyle/>
          <a:p>
            <a:pPr>
              <a:defRPr/>
            </a:pPr>
            <a:fld id="{FE284EBD-CBB1-4A99-ABB1-E39FD7904359}" type="slidenum">
              <a:rPr lang="fr-CA" smtClean="0"/>
              <a:t>9</a:t>
            </a:fld>
            <a:endParaRPr lang="fr-CA" dirty="0"/>
          </a:p>
        </p:txBody>
      </p:sp>
    </p:spTree>
    <p:extLst>
      <p:ext uri="{BB962C8B-B14F-4D97-AF65-F5344CB8AC3E}">
        <p14:creationId xmlns:p14="http://schemas.microsoft.com/office/powerpoint/2010/main" val="1267448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r>
              <a:rPr lang="fr-CA" i="1" dirty="0"/>
              <a:t>:</a:t>
            </a:r>
          </a:p>
          <a:p>
            <a:pPr marL="0" marR="0" lvl="0" indent="0" algn="l" defTabSz="914400" rtl="0" eaLnBrk="0" fontAlgn="base" latinLnBrk="0" hangingPunct="0">
              <a:lnSpc>
                <a:spcPct val="100000"/>
              </a:lnSpc>
              <a:spcBef>
                <a:spcPct val="30000"/>
              </a:spcBef>
              <a:spcAft>
                <a:spcPct val="0"/>
              </a:spcAft>
              <a:buClrTx/>
              <a:buSzTx/>
              <a:buFontTx/>
              <a:buNone/>
              <a:defRPr/>
            </a:pPr>
            <a:r>
              <a:rPr lang="fr-CA" sz="1200" b="0" u="none" kern="1200" dirty="0">
                <a:solidFill>
                  <a:schemeClr val="tx1"/>
                </a:solidFill>
                <a:latin typeface="Arial" charset="0"/>
                <a:ea typeface="+mn-ea"/>
                <a:cs typeface="+mn-cs"/>
              </a:rPr>
              <a:t>Les séances et les activités à faire à la maison exigent un investissement assez important de la part des participants. Deux éléments qui seront essentiels pour assurer le succès continu du programme sont le </a:t>
            </a:r>
            <a:r>
              <a:rPr lang="fr-CA" sz="1200" b="1" u="none" kern="1200" dirty="0">
                <a:solidFill>
                  <a:schemeClr val="tx1"/>
                </a:solidFill>
                <a:latin typeface="Arial" charset="0"/>
                <a:ea typeface="+mn-ea"/>
                <a:cs typeface="+mn-cs"/>
              </a:rPr>
              <a:t>maintien de la participation volontaire </a:t>
            </a:r>
            <a:r>
              <a:rPr lang="fr-CA" sz="1200" b="0" u="none" kern="1200" dirty="0">
                <a:solidFill>
                  <a:schemeClr val="tx1"/>
                </a:solidFill>
                <a:latin typeface="Arial" charset="0"/>
                <a:ea typeface="+mn-ea"/>
                <a:cs typeface="+mn-cs"/>
              </a:rPr>
              <a:t>et le </a:t>
            </a:r>
            <a:r>
              <a:rPr lang="fr-CA" sz="1200" b="1" u="none" kern="1200" dirty="0">
                <a:solidFill>
                  <a:schemeClr val="tx1"/>
                </a:solidFill>
                <a:latin typeface="Arial" charset="0"/>
                <a:ea typeface="+mn-ea"/>
                <a:cs typeface="+mn-cs"/>
              </a:rPr>
              <a:t>soutien de la direction</a:t>
            </a:r>
            <a:r>
              <a:rPr lang="fr-CA" sz="1200" b="0" u="none" kern="1200" dirty="0">
                <a:solidFill>
                  <a:schemeClr val="tx1"/>
                </a:solidFill>
                <a:latin typeface="Arial" charset="0"/>
                <a:ea typeface="+mn-ea"/>
                <a:cs typeface="+mn-cs"/>
              </a:rPr>
              <a:t>.</a:t>
            </a:r>
            <a:endParaRPr lang="fr-CA" sz="1200" b="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endParaRPr lang="fr-CA"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lang="fr-CA" sz="1200" u="none" kern="1200" dirty="0">
                <a:solidFill>
                  <a:schemeClr val="tx1"/>
                </a:solidFill>
                <a:latin typeface="Arial" charset="0"/>
                <a:ea typeface="+mn-ea"/>
                <a:cs typeface="+mn-cs"/>
              </a:rPr>
              <a:t>(Ces deux facteurs de réussite sont mis en évidence durant la promotion du programme. Les employés sont invités à discuter avec leur gestionnaire pour obtenir son soutien.)</a:t>
            </a:r>
            <a:endParaRPr lang="fr-CA" sz="1200" kern="1200" dirty="0">
              <a:solidFill>
                <a:schemeClr val="tx1"/>
              </a:solidFill>
              <a:effectLst/>
              <a:latin typeface="Arial" charset="0"/>
              <a:ea typeface="+mn-ea"/>
              <a:cs typeface="+mn-cs"/>
            </a:endParaRPr>
          </a:p>
          <a:p>
            <a:pPr lvl="0"/>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u="none" kern="1200" dirty="0">
                <a:solidFill>
                  <a:schemeClr val="tx1"/>
                </a:solidFill>
                <a:latin typeface="+mn-lt"/>
                <a:ea typeface="+mn-ea"/>
                <a:cs typeface="+mn-cs"/>
              </a:rPr>
              <a:t>Prendre note : « Ce programme s’adresse à quiconque souhaite y participer. » (Pas nécessairement aux personnes qui en ont besoin.)</a:t>
            </a:r>
          </a:p>
          <a:p>
            <a:pPr lvl="0"/>
            <a:endParaRPr lang="fr-CA" dirty="0"/>
          </a:p>
        </p:txBody>
      </p:sp>
      <p:sp>
        <p:nvSpPr>
          <p:cNvPr id="4" name="Slide Number Placeholder 3"/>
          <p:cNvSpPr>
            <a:spLocks noGrp="1"/>
          </p:cNvSpPr>
          <p:nvPr>
            <p:ph type="sldNum" sz="quarter" idx="10"/>
          </p:nvPr>
        </p:nvSpPr>
        <p:spPr/>
        <p:txBody>
          <a:bodyPr/>
          <a:lstStyle/>
          <a:p>
            <a:pPr>
              <a:defRPr/>
            </a:pPr>
            <a:fld id="{FE284EBD-CBB1-4A99-ABB1-E39FD7904359}" type="slidenum">
              <a:rPr lang="fr-CA" smtClean="0"/>
              <a:t>10</a:t>
            </a:fld>
            <a:endParaRPr lang="fr-CA" dirty="0"/>
          </a:p>
        </p:txBody>
      </p:sp>
    </p:spTree>
    <p:extLst>
      <p:ext uri="{BB962C8B-B14F-4D97-AF65-F5344CB8AC3E}">
        <p14:creationId xmlns:p14="http://schemas.microsoft.com/office/powerpoint/2010/main" val="40907999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7E62ADF1-26B7-4236-810D-3BE94D1543A2}" type="datetime1">
              <a:rPr lang="en-CA" smtClean="0"/>
              <a:t>2023-07-17</a:t>
            </a:fld>
            <a:endParaRPr lang="en-CA" dirty="0"/>
          </a:p>
        </p:txBody>
      </p:sp>
      <p:sp>
        <p:nvSpPr>
          <p:cNvPr id="5" name="Footer Placeholder 4"/>
          <p:cNvSpPr>
            <a:spLocks noGrp="1"/>
          </p:cNvSpPr>
          <p:nvPr>
            <p:ph type="ftr" sz="quarter" idx="11"/>
          </p:nvPr>
        </p:nvSpPr>
        <p:spPr/>
        <p:txBody>
          <a:bodyPr/>
          <a:lstStyle/>
          <a:p>
            <a:endParaRPr lang="en-CA" dirty="0"/>
          </a:p>
        </p:txBody>
      </p:sp>
      <p:pic>
        <p:nvPicPr>
          <p:cNvPr id="7" name="Picture 1" descr="850px-IOCN_RICO_logo_RGB_300dpi"/>
          <p:cNvPicPr>
            <a:picLocks noChangeAspect="1" noChangeArrowheads="1"/>
          </p:cNvPicPr>
          <p:nvPr userDrawn="1"/>
        </p:nvPicPr>
        <p:blipFill>
          <a:blip r:embed="rId2"/>
          <a:srcRect/>
          <a:stretch>
            <a:fillRect/>
          </a:stretch>
        </p:blipFill>
        <p:spPr>
          <a:xfrm>
            <a:off x="482635" y="260648"/>
            <a:ext cx="8265829" cy="1069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209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t>2023-07-17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2536367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t>2023-07-17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95936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2">
            <a:extLst>
              <a:ext uri="{FF2B5EF4-FFF2-40B4-BE49-F238E27FC236}">
                <a16:creationId xmlns:a16="http://schemas.microsoft.com/office/drawing/2014/main" id="{CAA98092-9CE0-E82C-F7F1-89E314B90532}"/>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2079"/>
          <a:stretch/>
        </p:blipFill>
        <p:spPr bwMode="auto">
          <a:xfrm>
            <a:off x="4369444" y="63261"/>
            <a:ext cx="4739060" cy="1476375"/>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FD783632-8EEC-23A0-D4D6-72188E5E0D70}"/>
              </a:ext>
            </a:extLst>
          </p:cNvPr>
          <p:cNvSpPr>
            <a:spLocks noGrp="1"/>
          </p:cNvSpPr>
          <p:nvPr>
            <p:ph type="ctrTitle"/>
          </p:nvPr>
        </p:nvSpPr>
        <p:spPr>
          <a:xfrm>
            <a:off x="685800" y="2130425"/>
            <a:ext cx="7772400" cy="1470025"/>
          </a:xfrm>
        </p:spPr>
        <p:txBody>
          <a:bodyPr/>
          <a:lstStyle/>
          <a:p>
            <a:r>
              <a:rPr lang="en-CA" noProof="0"/>
              <a:t>Click to edit Master title style</a:t>
            </a:r>
          </a:p>
        </p:txBody>
      </p:sp>
      <p:sp>
        <p:nvSpPr>
          <p:cNvPr id="17" name="Subtitle 2">
            <a:extLst>
              <a:ext uri="{FF2B5EF4-FFF2-40B4-BE49-F238E27FC236}">
                <a16:creationId xmlns:a16="http://schemas.microsoft.com/office/drawing/2014/main" id="{1745598A-71EF-9C64-EFB2-0F01CFCCF3FA}"/>
              </a:ext>
            </a:extLst>
          </p:cNvPr>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
        <p:nvSpPr>
          <p:cNvPr id="18" name="Date Placeholder 3">
            <a:extLst>
              <a:ext uri="{FF2B5EF4-FFF2-40B4-BE49-F238E27FC236}">
                <a16:creationId xmlns:a16="http://schemas.microsoft.com/office/drawing/2014/main" id="{4C166768-3160-EA35-218C-0DE6A67DA51D}"/>
              </a:ext>
            </a:extLst>
          </p:cNvPr>
          <p:cNvSpPr>
            <a:spLocks noGrp="1"/>
          </p:cNvSpPr>
          <p:nvPr>
            <p:ph type="dt" sz="half" idx="10"/>
          </p:nvPr>
        </p:nvSpPr>
        <p:spPr>
          <a:xfrm>
            <a:off x="457200" y="6356350"/>
            <a:ext cx="2133600" cy="365125"/>
          </a:xfrm>
        </p:spPr>
        <p:txBody>
          <a:bodyPr/>
          <a:lstStyle/>
          <a:p>
            <a:fld id="{7E62ADF1-26B7-4236-810D-3BE94D1543A2}" type="datetime1">
              <a:rPr lang="en-CA" noProof="0" smtClean="0"/>
              <a:t>2023-07-17</a:t>
            </a:fld>
            <a:endParaRPr lang="en-CA" noProof="0" dirty="0"/>
          </a:p>
        </p:txBody>
      </p:sp>
      <p:sp>
        <p:nvSpPr>
          <p:cNvPr id="19" name="Footer Placeholder 4">
            <a:extLst>
              <a:ext uri="{FF2B5EF4-FFF2-40B4-BE49-F238E27FC236}">
                <a16:creationId xmlns:a16="http://schemas.microsoft.com/office/drawing/2014/main" id="{372FF5D8-DA60-4930-6265-C43C54E4FE64}"/>
              </a:ext>
            </a:extLst>
          </p:cNvPr>
          <p:cNvSpPr>
            <a:spLocks noGrp="1"/>
          </p:cNvSpPr>
          <p:nvPr>
            <p:ph type="ftr" sz="quarter" idx="11"/>
          </p:nvPr>
        </p:nvSpPr>
        <p:spPr>
          <a:xfrm>
            <a:off x="3124200" y="6356350"/>
            <a:ext cx="2895600" cy="365125"/>
          </a:xfrm>
        </p:spPr>
        <p:txBody>
          <a:bodyPr/>
          <a:lstStyle/>
          <a:p>
            <a:endParaRPr lang="en-CA" noProof="0" dirty="0"/>
          </a:p>
        </p:txBody>
      </p:sp>
      <p:pic>
        <p:nvPicPr>
          <p:cNvPr id="20" name="Picture 19">
            <a:extLst>
              <a:ext uri="{FF2B5EF4-FFF2-40B4-BE49-F238E27FC236}">
                <a16:creationId xmlns:a16="http://schemas.microsoft.com/office/drawing/2014/main" id="{815CC667-B29C-17F8-13A9-0543E7C0E605}"/>
              </a:ext>
            </a:extLst>
          </p:cNvPr>
          <p:cNvPicPr>
            <a:picLocks noChangeAspect="1"/>
          </p:cNvPicPr>
          <p:nvPr userDrawn="1"/>
        </p:nvPicPr>
        <p:blipFill>
          <a:blip r:embed="rId3"/>
          <a:srcRect/>
          <a:stretch>
            <a:fillRect/>
          </a:stretch>
        </p:blipFill>
        <p:spPr>
          <a:xfrm>
            <a:off x="0" y="0"/>
            <a:ext cx="2724150" cy="1504950"/>
          </a:xfrm>
          <a:prstGeom prst="rect">
            <a:avLst/>
          </a:prstGeom>
        </p:spPr>
      </p:pic>
      <p:sp>
        <p:nvSpPr>
          <p:cNvPr id="21" name="TextBox 20">
            <a:extLst>
              <a:ext uri="{FF2B5EF4-FFF2-40B4-BE49-F238E27FC236}">
                <a16:creationId xmlns:a16="http://schemas.microsoft.com/office/drawing/2014/main" id="{D723A436-2E04-00F7-B5A7-E0E186D50470}"/>
              </a:ext>
            </a:extLst>
          </p:cNvPr>
          <p:cNvSpPr txBox="1"/>
          <p:nvPr userDrawn="1"/>
        </p:nvSpPr>
        <p:spPr>
          <a:xfrm>
            <a:off x="2089361" y="248156"/>
            <a:ext cx="1417376" cy="1015663"/>
          </a:xfrm>
          <a:prstGeom prst="rect">
            <a:avLst/>
          </a:prstGeom>
          <a:noFill/>
        </p:spPr>
        <p:txBody>
          <a:bodyPr wrap="none" rtlCol="0">
            <a:spAutoFit/>
          </a:bodyPr>
          <a:lstStyle/>
          <a:p>
            <a:r>
              <a:rPr lang="en-CA" sz="2000" noProof="0" dirty="0"/>
              <a:t>Services </a:t>
            </a:r>
          </a:p>
          <a:p>
            <a:r>
              <a:rPr lang="en-CA" sz="2000" noProof="0" dirty="0"/>
              <a:t>Autochtone</a:t>
            </a:r>
          </a:p>
          <a:p>
            <a:r>
              <a:rPr lang="en-CA" sz="2000" noProof="0" dirty="0"/>
              <a:t>Canada</a:t>
            </a:r>
          </a:p>
        </p:txBody>
      </p:sp>
    </p:spTree>
    <p:extLst>
      <p:ext uri="{BB962C8B-B14F-4D97-AF65-F5344CB8AC3E}">
        <p14:creationId xmlns:p14="http://schemas.microsoft.com/office/powerpoint/2010/main" val="3483853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t>2023-07-17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4143122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t>2023-07-17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1773832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t>2023-07-17</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13484674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t>2023-07-17</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1569843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t>2023-07-17</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3991983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t>2023-07-17</a:t>
            </a:fld>
            <a:endParaRPr lang="en-CA" dirty="0"/>
          </a:p>
        </p:txBody>
      </p:sp>
      <p:sp>
        <p:nvSpPr>
          <p:cNvPr id="3" name="Footer Placeholder 2"/>
          <p:cNvSpPr>
            <a:spLocks noGrp="1"/>
          </p:cNvSpPr>
          <p:nvPr>
            <p:ph type="ftr" sz="quarter" idx="11"/>
          </p:nvPr>
        </p:nvSpPr>
        <p:spPr/>
        <p:txBody>
          <a:bodyPr/>
          <a:lstStyle/>
          <a:p>
            <a:endParaRPr lang="en-CA" dirty="0"/>
          </a:p>
        </p:txBody>
      </p:sp>
    </p:spTree>
    <p:extLst>
      <p:ext uri="{BB962C8B-B14F-4D97-AF65-F5344CB8AC3E}">
        <p14:creationId xmlns:p14="http://schemas.microsoft.com/office/powerpoint/2010/main" val="18474888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t>2023-07-17</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446698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a:lvl1p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t>2023-07-17</a:t>
            </a:fld>
            <a:endParaRPr lang="en-CA" dirty="0"/>
          </a:p>
        </p:txBody>
      </p:sp>
      <p:sp>
        <p:nvSpPr>
          <p:cNvPr id="5" name="Footer Placeholder 4"/>
          <p:cNvSpPr>
            <a:spLocks noGrp="1"/>
          </p:cNvSpPr>
          <p:nvPr>
            <p:ph type="ftr" sz="quarter" idx="11"/>
          </p:nvPr>
        </p:nvSpPr>
        <p:spPr/>
        <p:txBody>
          <a:bodyPr/>
          <a:lstStyle/>
          <a:p>
            <a:endParaRPr lang="en-CA" dirty="0"/>
          </a:p>
        </p:txBody>
      </p:sp>
    </p:spTree>
    <p:extLst>
      <p:ext uri="{BB962C8B-B14F-4D97-AF65-F5344CB8AC3E}">
        <p14:creationId xmlns:p14="http://schemas.microsoft.com/office/powerpoint/2010/main" val="27732797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t>2023-07-17</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1309335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t>2023-07-17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2931911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t>2023-07-17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863514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t>2023-07-17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4276125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t>2023-07-17</a:t>
            </a:fld>
            <a:endParaRPr lang="en-CA" dirty="0"/>
          </a:p>
        </p:txBody>
      </p:sp>
      <p:sp>
        <p:nvSpPr>
          <p:cNvPr id="6" name="Footer Placeholder 5"/>
          <p:cNvSpPr>
            <a:spLocks noGrp="1"/>
          </p:cNvSpPr>
          <p:nvPr>
            <p:ph type="ftr" sz="quarter" idx="11"/>
          </p:nvPr>
        </p:nvSpPr>
        <p:spPr/>
        <p:txBody>
          <a:bodyPr/>
          <a:lstStyle/>
          <a:p>
            <a:endParaRPr lang="en-CA" dirty="0"/>
          </a:p>
        </p:txBody>
      </p:sp>
    </p:spTree>
    <p:extLst>
      <p:ext uri="{BB962C8B-B14F-4D97-AF65-F5344CB8AC3E}">
        <p14:creationId xmlns:p14="http://schemas.microsoft.com/office/powerpoint/2010/main" val="490437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t>2023-07-17</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706311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t>2023-07-17</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3102826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t>2023-07-17</a:t>
            </a:fld>
            <a:endParaRPr lang="en-CA" dirty="0"/>
          </a:p>
        </p:txBody>
      </p:sp>
      <p:sp>
        <p:nvSpPr>
          <p:cNvPr id="3" name="Footer Placeholder 2"/>
          <p:cNvSpPr>
            <a:spLocks noGrp="1"/>
          </p:cNvSpPr>
          <p:nvPr>
            <p:ph type="ftr" sz="quarter" idx="11"/>
          </p:nvPr>
        </p:nvSpPr>
        <p:spPr/>
        <p:txBody>
          <a:bodyPr/>
          <a:lstStyle/>
          <a:p>
            <a:endParaRPr lang="en-CA" dirty="0"/>
          </a:p>
        </p:txBody>
      </p:sp>
    </p:spTree>
    <p:extLst>
      <p:ext uri="{BB962C8B-B14F-4D97-AF65-F5344CB8AC3E}">
        <p14:creationId xmlns:p14="http://schemas.microsoft.com/office/powerpoint/2010/main" val="379345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t>2023-07-17</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975947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t>2023-07-17</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1333854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t>2023-07-17</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E449A1-3E28-4EED-877C-2235D0A8D14E}" type="slidenum">
              <a:rPr lang="en-CA" smtClean="0"/>
              <a:t>‹#›</a:t>
            </a:fld>
            <a:endParaRPr lang="en-CA" dirty="0"/>
          </a:p>
        </p:txBody>
      </p:sp>
      <p:pic>
        <p:nvPicPr>
          <p:cNvPr id="9" name="Picture 4"/>
          <p:cNvPicPr>
            <a:picLocks noChangeAspect="1" noChangeArrowheads="1"/>
          </p:cNvPicPr>
          <p:nvPr userDrawn="1"/>
        </p:nvPicPr>
        <p:blipFill>
          <a:blip r:embed="rId13">
            <a:clrChange>
              <a:clrFrom>
                <a:srgbClr val="FFFFFF"/>
              </a:clrFrom>
              <a:clrTo>
                <a:srgbClr val="FFFFFF">
                  <a:alpha val="0"/>
                </a:srgbClr>
              </a:clrTo>
            </a:clrChange>
          </a:blip>
          <a:srcRect/>
          <a:stretch>
            <a:fillRect/>
          </a:stretch>
        </p:blipFill>
        <p:spPr>
          <a:xfrm rot="242689">
            <a:off x="8320093" y="6394593"/>
            <a:ext cx="414615" cy="404664"/>
          </a:xfrm>
          <a:prstGeom prst="rect">
            <a:avLst/>
          </a:prstGeom>
          <a:noFill/>
          <a:ln w="9525">
            <a:noFill/>
            <a:miter lim="800000"/>
          </a:ln>
        </p:spPr>
      </p:pic>
    </p:spTree>
    <p:extLst>
      <p:ext uri="{BB962C8B-B14F-4D97-AF65-F5344CB8AC3E}">
        <p14:creationId xmlns:p14="http://schemas.microsoft.com/office/powerpoint/2010/main" val="57934252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t>2023-07-17</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pic>
        <p:nvPicPr>
          <p:cNvPr id="9" name="Picture 4"/>
          <p:cNvPicPr>
            <a:picLocks noChangeAspect="1" noChangeArrowheads="1"/>
          </p:cNvPicPr>
          <p:nvPr userDrawn="1"/>
        </p:nvPicPr>
        <p:blipFill>
          <a:blip r:embed="rId13">
            <a:clrChange>
              <a:clrFrom>
                <a:srgbClr val="FFFFFF"/>
              </a:clrFrom>
              <a:clrTo>
                <a:srgbClr val="FFFFFF">
                  <a:alpha val="0"/>
                </a:srgbClr>
              </a:clrTo>
            </a:clrChange>
          </a:blip>
          <a:srcRect/>
          <a:stretch>
            <a:fillRect/>
          </a:stretch>
        </p:blipFill>
        <p:spPr>
          <a:xfrm rot="242689">
            <a:off x="8320093" y="6394593"/>
            <a:ext cx="414615" cy="404664"/>
          </a:xfrm>
          <a:prstGeom prst="rect">
            <a:avLst/>
          </a:prstGeom>
          <a:noFill/>
          <a:ln w="9525">
            <a:noFill/>
            <a:miter lim="800000"/>
          </a:ln>
        </p:spPr>
      </p:pic>
      <p:sp>
        <p:nvSpPr>
          <p:cNvPr id="8" name="Slide Number Placeholder 3"/>
          <p:cNvSpPr txBox="1"/>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t>‹#›</a:t>
            </a:fld>
            <a:endParaRPr lang="en-US" dirty="0"/>
          </a:p>
        </p:txBody>
      </p:sp>
      <p:pic>
        <p:nvPicPr>
          <p:cNvPr id="10" name="Picture 9"/>
          <p:cNvPicPr>
            <a:picLocks noChangeAspect="1"/>
          </p:cNvPicPr>
          <p:nvPr userDrawn="1"/>
        </p:nvPicPr>
        <p:blipFill>
          <a:blip r:embed="rId14">
            <a:clrChange>
              <a:clrFrom>
                <a:srgbClr val="FFFFFF"/>
              </a:clrFrom>
              <a:clrTo>
                <a:srgbClr val="FFFFFF">
                  <a:alpha val="0"/>
                </a:srgbClr>
              </a:clrTo>
            </a:clrChange>
          </a:blip>
          <a:srcRect/>
          <a:stretch>
            <a:fillRect/>
          </a:stretch>
        </p:blipFill>
        <p:spPr>
          <a:xfrm>
            <a:off x="25248" y="6367462"/>
            <a:ext cx="874344" cy="483029"/>
          </a:xfrm>
          <a:prstGeom prst="rect">
            <a:avLst/>
          </a:prstGeom>
        </p:spPr>
      </p:pic>
    </p:spTree>
    <p:extLst>
      <p:ext uri="{BB962C8B-B14F-4D97-AF65-F5344CB8AC3E}">
        <p14:creationId xmlns:p14="http://schemas.microsoft.com/office/powerpoint/2010/main" val="400249067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15.xml"/><Relationship Id="rId7" Type="http://schemas.openxmlformats.org/officeDocument/2006/relationships/image" Target="../media/image12.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notesSlide" Target="../notesSlides/notesSlide8.xml"/><Relationship Id="rId5" Type="http://schemas.openxmlformats.org/officeDocument/2006/relationships/slideLayout" Target="../slideLayouts/slideLayout13.xml"/><Relationship Id="rId4" Type="http://schemas.openxmlformats.org/officeDocument/2006/relationships/tags" Target="../tags/tag16.xml"/><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8.xml"/><Relationship Id="rId7" Type="http://schemas.openxmlformats.org/officeDocument/2006/relationships/image" Target="../media/image6.jpe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notesSlide" Target="../notesSlides/notesSlide3.xml"/><Relationship Id="rId5" Type="http://schemas.openxmlformats.org/officeDocument/2006/relationships/slideLayout" Target="../slideLayouts/slideLayout13.xml"/><Relationship Id="rId4" Type="http://schemas.openxmlformats.org/officeDocument/2006/relationships/tags" Target="../tags/tag9.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1.png"/><Relationship Id="rId5" Type="http://schemas.openxmlformats.org/officeDocument/2006/relationships/notesSlide" Target="../notesSlides/notesSlide7.xml"/><Relationship Id="rId4"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0" y="2130425"/>
            <a:ext cx="9036496" cy="2162671"/>
          </a:xfrm>
        </p:spPr>
        <p:txBody>
          <a:bodyPr>
            <a:noAutofit/>
          </a:bodyPr>
          <a:lstStyle/>
          <a:p>
            <a:pPr>
              <a:spcBef>
                <a:spcPts val="600"/>
              </a:spcBef>
            </a:pPr>
            <a:r>
              <a:rPr lang="fr-FR" sz="3600" dirty="0">
                <a:solidFill>
                  <a:schemeClr val="accent1"/>
                </a:solidFill>
                <a:latin typeface="+mn-lt"/>
                <a:ea typeface="+mn-ea"/>
                <a:cs typeface="+mn-cs"/>
              </a:rPr>
              <a:t>Programme de développement du leadership de changement en pleine-conscience (DLCP)</a:t>
            </a:r>
            <a:endParaRPr lang="fr-CA" sz="3600" dirty="0">
              <a:solidFill>
                <a:schemeClr val="accent1"/>
              </a:solidFill>
              <a:latin typeface="+mn-lt"/>
              <a:ea typeface="+mn-ea"/>
              <a:cs typeface="+mn-cs"/>
            </a:endParaRPr>
          </a:p>
        </p:txBody>
      </p:sp>
      <p:sp>
        <p:nvSpPr>
          <p:cNvPr id="3" name="Subtitle 2"/>
          <p:cNvSpPr>
            <a:spLocks noGrp="1"/>
          </p:cNvSpPr>
          <p:nvPr>
            <p:ph type="subTitle" idx="4294967295"/>
            <p:custDataLst>
              <p:tags r:id="rId2"/>
            </p:custDataLst>
          </p:nvPr>
        </p:nvSpPr>
        <p:spPr>
          <a:xfrm>
            <a:off x="1371600" y="4653136"/>
            <a:ext cx="6400800" cy="1944216"/>
          </a:xfrm>
        </p:spPr>
        <p:txBody>
          <a:bodyPr>
            <a:normAutofit/>
          </a:bodyPr>
          <a:lstStyle/>
          <a:p>
            <a:pPr marL="0" indent="0" algn="ctr">
              <a:spcBef>
                <a:spcPts val="600"/>
              </a:spcBef>
              <a:buNone/>
            </a:pPr>
            <a:r>
              <a:rPr lang="fr-FR" sz="2800" dirty="0">
                <a:solidFill>
                  <a:schemeClr val="accent1"/>
                </a:solidFill>
              </a:rPr>
              <a:t>Offre française 2022</a:t>
            </a:r>
          </a:p>
          <a:p>
            <a:pPr marL="0" indent="0" algn="ctr">
              <a:spcBef>
                <a:spcPts val="600"/>
              </a:spcBef>
              <a:buNone/>
            </a:pPr>
            <a:r>
              <a:rPr lang="fr-FR" sz="2800" dirty="0">
                <a:solidFill>
                  <a:schemeClr val="accent1"/>
                </a:solidFill>
              </a:rPr>
              <a:t>Résumé des résultats</a:t>
            </a:r>
            <a:endParaRPr lang="fr-CA" sz="2800" dirty="0">
              <a:solidFill>
                <a:schemeClr val="accent1"/>
              </a:solidFill>
            </a:endParaRPr>
          </a:p>
        </p:txBody>
      </p:sp>
    </p:spTree>
    <p:extLst>
      <p:ext uri="{BB962C8B-B14F-4D97-AF65-F5344CB8AC3E}">
        <p14:creationId xmlns:p14="http://schemas.microsoft.com/office/powerpoint/2010/main" val="1270063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311073" y="1295400"/>
            <a:ext cx="8458200" cy="914401"/>
          </a:xfrm>
        </p:spPr>
        <p:txBody>
          <a:bodyPr>
            <a:normAutofit fontScale="90000"/>
          </a:bodyPr>
          <a:lstStyle/>
          <a:p>
            <a:pPr>
              <a:lnSpc>
                <a:spcPct val="100000"/>
              </a:lnSpc>
            </a:pPr>
            <a:r>
              <a:rPr lang="fr-CA" sz="32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Éléments nécessaires à la</a:t>
            </a:r>
            <a:br>
              <a:rPr lang="fr-CA" sz="32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br>
            <a:r>
              <a:rPr lang="fr-CA" sz="32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réussite du programme</a:t>
            </a:r>
            <a:endParaRPr lang="fr-CA" sz="3200" b="0" dirty="0"/>
          </a:p>
        </p:txBody>
      </p:sp>
      <p:sp>
        <p:nvSpPr>
          <p:cNvPr id="3" name="Rectangle 2"/>
          <p:cNvSpPr/>
          <p:nvPr>
            <p:custDataLst>
              <p:tags r:id="rId2"/>
            </p:custDataLst>
          </p:nvPr>
        </p:nvSpPr>
        <p:spPr>
          <a:xfrm>
            <a:off x="4191000" y="3617228"/>
            <a:ext cx="4331000" cy="1128888"/>
          </a:xfrm>
          <a:prstGeom prst="rect">
            <a:avLst/>
          </a:prstGeom>
        </p:spPr>
        <p:txBody>
          <a:bodyPr wrap="square">
            <a:spAutoFit/>
          </a:bodyPr>
          <a:lstStyle/>
          <a:p>
            <a:pPr marL="285750" lvl="0" indent="-285750">
              <a:buSzPct val="135000"/>
              <a:buFont typeface="Wingdings" panose="05000000000000000000" pitchFamily="2" charset="2"/>
              <a:buChar char="ü"/>
            </a:pPr>
            <a:r>
              <a:rPr lang="fr-CA" sz="2400"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Participation volontaire</a:t>
            </a:r>
          </a:p>
          <a:p>
            <a:pPr marL="285750" lvl="0" indent="-285750">
              <a:buSzPct val="135000"/>
              <a:buFont typeface="Wingdings" panose="05000000000000000000" pitchFamily="2" charset="2"/>
              <a:buChar char="ü"/>
            </a:pPr>
            <a:r>
              <a:rPr lang="fr-CA" sz="2400"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Soutien de la direction</a:t>
            </a:r>
          </a:p>
          <a:p>
            <a:pPr marL="285750" lvl="0" indent="-285750">
              <a:buSzPct val="135000"/>
              <a:buFont typeface="Wingdings" panose="05000000000000000000" pitchFamily="2" charset="2"/>
              <a:buChar char="ü"/>
            </a:pPr>
            <a:endParaRPr lang="fr-CA"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custDataLst>
              <p:tags r:id="rId3"/>
            </p:custDataLst>
          </p:nvPr>
        </p:nvPicPr>
        <p:blipFill>
          <a:blip r:embed="rId7">
            <a:duotone>
              <a:schemeClr val="accent3">
                <a:shade val="45000"/>
                <a:satMod val="135000"/>
              </a:schemeClr>
              <a:prstClr val="white"/>
            </a:duotone>
          </a:blip>
          <a:srcRect/>
          <a:stretch>
            <a:fillRect/>
          </a:stretch>
        </p:blipFill>
        <p:spPr>
          <a:xfrm>
            <a:off x="5486400" y="76200"/>
            <a:ext cx="3471863" cy="2816531"/>
          </a:xfrm>
          <a:prstGeom prst="ellipse">
            <a:avLst/>
          </a:prstGeom>
          <a:ln>
            <a:noFill/>
          </a:ln>
          <a:effectLst>
            <a:softEdge rad="112500"/>
          </a:effectLst>
        </p:spPr>
      </p:pic>
      <p:grpSp>
        <p:nvGrpSpPr>
          <p:cNvPr id="11" name="Group 10"/>
          <p:cNvGrpSpPr/>
          <p:nvPr>
            <p:custDataLst>
              <p:tags r:id="rId4"/>
            </p:custDataLst>
          </p:nvPr>
        </p:nvGrpSpPr>
        <p:grpSpPr>
          <a:xfrm>
            <a:off x="511098" y="2743200"/>
            <a:ext cx="3298902" cy="2563770"/>
            <a:chOff x="511098" y="2743200"/>
            <a:chExt cx="3298902" cy="2563770"/>
          </a:xfrm>
        </p:grpSpPr>
        <p:pic>
          <p:nvPicPr>
            <p:cNvPr id="9" name="Picture 8"/>
            <p:cNvPicPr>
              <a:picLocks noChangeAspect="1"/>
            </p:cNvPicPr>
            <p:nvPr/>
          </p:nvPicPr>
          <p:blipFill>
            <a:blip r:embed="rId8">
              <a:clrChange>
                <a:clrFrom>
                  <a:srgbClr val="FFFFFF"/>
                </a:clrFrom>
                <a:clrTo>
                  <a:srgbClr val="FFFFFF">
                    <a:alpha val="0"/>
                  </a:srgbClr>
                </a:clrTo>
              </a:clrChange>
              <a:duotone>
                <a:schemeClr val="accent3">
                  <a:shade val="45000"/>
                  <a:satMod val="135000"/>
                </a:schemeClr>
                <a:prstClr val="white"/>
              </a:duotone>
            </a:blip>
            <a:srcRect r="11195"/>
            <a:stretch>
              <a:fillRect/>
            </a:stretch>
          </p:blipFill>
          <p:spPr>
            <a:xfrm>
              <a:off x="511098" y="2868570"/>
              <a:ext cx="3298902" cy="2438400"/>
            </a:xfrm>
            <a:prstGeom prst="rect">
              <a:avLst/>
            </a:prstGeom>
          </p:spPr>
        </p:pic>
        <p:pic>
          <p:nvPicPr>
            <p:cNvPr id="8" name="Picture 7"/>
            <p:cNvPicPr>
              <a:picLocks noChangeAspect="1"/>
            </p:cNvPicPr>
            <p:nvPr/>
          </p:nvPicPr>
          <p:blipFill>
            <a:blip r:embed="rId9">
              <a:clrChange>
                <a:clrFrom>
                  <a:srgbClr val="FFFFFF"/>
                </a:clrFrom>
                <a:clrTo>
                  <a:srgbClr val="FFFFFF">
                    <a:alpha val="0"/>
                  </a:srgbClr>
                </a:clrTo>
              </a:clrChange>
              <a:duotone>
                <a:schemeClr val="accent3">
                  <a:shade val="45000"/>
                  <a:satMod val="135000"/>
                </a:schemeClr>
                <a:prstClr val="white"/>
              </a:duotone>
            </a:blip>
            <a:srcRect/>
            <a:stretch>
              <a:fillRect/>
            </a:stretch>
          </p:blipFill>
          <p:spPr>
            <a:xfrm>
              <a:off x="1143000" y="2743200"/>
              <a:ext cx="2009775" cy="2133600"/>
            </a:xfrm>
            <a:prstGeom prst="rect">
              <a:avLst/>
            </a:prstGeom>
          </p:spPr>
        </p:pic>
      </p:grpSp>
    </p:spTree>
    <p:extLst>
      <p:ext uri="{BB962C8B-B14F-4D97-AF65-F5344CB8AC3E}">
        <p14:creationId xmlns:p14="http://schemas.microsoft.com/office/powerpoint/2010/main" val="3920791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custDataLst>
              <p:tags r:id="rId1"/>
            </p:custDataLst>
          </p:nvPr>
        </p:nvPicPr>
        <p:blipFill>
          <a:blip r:embed="rId5"/>
          <a:srcRect/>
          <a:stretch>
            <a:fillRect/>
          </a:stretch>
        </p:blipFill>
        <p:spPr>
          <a:xfrm>
            <a:off x="0" y="14287"/>
            <a:ext cx="9144000" cy="6093619"/>
          </a:xfrm>
          <a:prstGeom prst="rect">
            <a:avLst/>
          </a:prstGeom>
        </p:spPr>
      </p:pic>
      <p:sp>
        <p:nvSpPr>
          <p:cNvPr id="4" name="Rectangle 3"/>
          <p:cNvSpPr/>
          <p:nvPr>
            <p:custDataLst>
              <p:tags r:id="rId2"/>
            </p:custDataLst>
          </p:nvPr>
        </p:nvSpPr>
        <p:spPr>
          <a:xfrm>
            <a:off x="419100" y="116632"/>
            <a:ext cx="8314106" cy="2062103"/>
          </a:xfrm>
          <a:prstGeom prst="rect">
            <a:avLst/>
          </a:prstGeom>
        </p:spPr>
        <p:txBody>
          <a:bodyPr wrap="square">
            <a:spAutoFit/>
          </a:bodyPr>
          <a:lstStyle/>
          <a:p>
            <a:r>
              <a:rPr lang="fr-CA" sz="3200" i="1" u="none" dirty="0">
                <a:solidFill>
                  <a:srgbClr val="0070C0"/>
                </a:solidFill>
                <a:latin typeface="Segoe UI Web (West European)"/>
              </a:rPr>
              <a:t>« Le leadership n’est pas un rang ou une position, c’est un choix – le choix de prendre soin de la personne à notre gauche </a:t>
            </a:r>
            <a:r>
              <a:rPr lang="fr-CA" sz="3200" i="1" dirty="0">
                <a:solidFill>
                  <a:srgbClr val="0070C0"/>
                </a:solidFill>
                <a:latin typeface="Segoe UI Web (West European)"/>
              </a:rPr>
              <a:t>et</a:t>
            </a:r>
            <a:r>
              <a:rPr lang="fr-CA" sz="3200" i="1" u="none" dirty="0">
                <a:solidFill>
                  <a:srgbClr val="0070C0"/>
                </a:solidFill>
                <a:latin typeface="Segoe UI Web (West European)"/>
              </a:rPr>
              <a:t> de la personne à notre droite »</a:t>
            </a:r>
            <a:r>
              <a:rPr lang="fr-CA" sz="3200" i="1" dirty="0">
                <a:solidFill>
                  <a:srgbClr val="0070C0"/>
                </a:solidFill>
                <a:latin typeface="Segoe UI Web (West European)"/>
              </a:rPr>
              <a:t> 	</a:t>
            </a:r>
            <a:r>
              <a:rPr lang="fr-CA" sz="3200" i="1" u="none" dirty="0">
                <a:solidFill>
                  <a:srgbClr val="0070C0"/>
                </a:solidFill>
                <a:latin typeface="Segoe UI Web (West European)"/>
              </a:rPr>
              <a:t>- S. Sinek</a:t>
            </a:r>
            <a:r>
              <a:rPr lang="fr-CA" sz="3200" i="1" dirty="0">
                <a:solidFill>
                  <a:srgbClr val="0070C0"/>
                </a:solidFill>
                <a:latin typeface="Segoe UI Web (West European)"/>
              </a:rPr>
              <a:t> </a:t>
            </a:r>
          </a:p>
        </p:txBody>
      </p:sp>
    </p:spTree>
    <p:extLst>
      <p:ext uri="{BB962C8B-B14F-4D97-AF65-F5344CB8AC3E}">
        <p14:creationId xmlns:p14="http://schemas.microsoft.com/office/powerpoint/2010/main" val="1134659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381000" y="228600"/>
            <a:ext cx="8458200" cy="914401"/>
          </a:xfrm>
        </p:spPr>
        <p:txBody>
          <a:bodyPr>
            <a:normAutofit/>
          </a:bodyPr>
          <a:lstStyle/>
          <a:p>
            <a:pPr>
              <a:lnSpc>
                <a:spcPct val="100000"/>
              </a:lnSpc>
            </a:pPr>
            <a:r>
              <a:rPr lang="fr-CA"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Objectif principal du programme de DLCP</a:t>
            </a:r>
          </a:p>
        </p:txBody>
      </p:sp>
      <p:sp>
        <p:nvSpPr>
          <p:cNvPr id="5" name="Content Placeholder 4"/>
          <p:cNvSpPr>
            <a:spLocks noGrp="1"/>
          </p:cNvSpPr>
          <p:nvPr>
            <p:ph idx="1"/>
            <p:custDataLst>
              <p:tags r:id="rId2"/>
            </p:custDataLst>
          </p:nvPr>
        </p:nvSpPr>
        <p:spPr>
          <a:xfrm>
            <a:off x="368300" y="1676399"/>
            <a:ext cx="8236148" cy="3509711"/>
          </a:xfrm>
        </p:spPr>
        <p:txBody>
          <a:bodyPr/>
          <a:lstStyle/>
          <a:p>
            <a:pPr marL="0" indent="0">
              <a:buNone/>
            </a:pPr>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méliorer la conscience de soi par l’acquisition de </a:t>
            </a:r>
            <a:b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b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compétences clés, à savoir :</a:t>
            </a:r>
          </a:p>
          <a:p>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L</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’attention</a:t>
            </a:r>
          </a:p>
          <a:p>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L</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 clarté d’esprit</a:t>
            </a:r>
          </a:p>
          <a:p>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L</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 créativité</a:t>
            </a:r>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 </a:t>
            </a:r>
          </a:p>
          <a:p>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L</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 compassion au service d’autrui</a:t>
            </a:r>
          </a:p>
          <a:p>
            <a:pPr marL="0" indent="0">
              <a:buNone/>
            </a:pP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t>
            </a:r>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 ce qui a des effets bénéfiques</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 sur le bien-être et la résilience.</a:t>
            </a:r>
            <a:endPar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3" name="Picture 12" descr="https://wiki.gccollab.ca/images/e/e5/AGzz_MCL_Program_logo.jpg"/>
          <p:cNvPicPr/>
          <p:nvPr>
            <p:custDataLst>
              <p:tags r:id="rId3"/>
            </p:custDataLst>
          </p:nvPr>
        </p:nvPicPr>
        <p:blipFill>
          <a:blip r:embed="rId7"/>
          <a:srcRect/>
          <a:stretch>
            <a:fillRect/>
          </a:stretch>
        </p:blipFill>
        <p:spPr>
          <a:xfrm>
            <a:off x="5410200" y="2089979"/>
            <a:ext cx="3124200" cy="2101021"/>
          </a:xfrm>
          <a:prstGeom prst="rect">
            <a:avLst/>
          </a:prstGeom>
          <a:noFill/>
          <a:ln>
            <a:noFill/>
          </a:ln>
        </p:spPr>
      </p:pic>
      <p:grpSp>
        <p:nvGrpSpPr>
          <p:cNvPr id="15" name="Group 14"/>
          <p:cNvGrpSpPr/>
          <p:nvPr>
            <p:custDataLst>
              <p:tags r:id="rId4"/>
            </p:custDataLst>
          </p:nvPr>
        </p:nvGrpSpPr>
        <p:grpSpPr>
          <a:xfrm>
            <a:off x="635605" y="5038257"/>
            <a:ext cx="7848601" cy="1221299"/>
            <a:chOff x="1441447" y="5969127"/>
            <a:chExt cx="5145640" cy="728556"/>
          </a:xfrm>
        </p:grpSpPr>
        <p:pic>
          <p:nvPicPr>
            <p:cNvPr id="16" name="Picture 15"/>
            <p:cNvPicPr>
              <a:picLocks noChangeAspect="1"/>
            </p:cNvPicPr>
            <p:nvPr/>
          </p:nvPicPr>
          <p:blipFill>
            <a:blip r:embed="rId8"/>
            <a:srcRect/>
            <a:stretch>
              <a:fillRect/>
            </a:stretch>
          </p:blipFill>
          <p:spPr>
            <a:xfrm>
              <a:off x="1441447" y="5970379"/>
              <a:ext cx="5145640" cy="727304"/>
            </a:xfrm>
            <a:prstGeom prst="rect">
              <a:avLst/>
            </a:prstGeom>
            <a:ln>
              <a:noFill/>
            </a:ln>
            <a:effectLst>
              <a:outerShdw blurRad="190500" algn="tl" rotWithShape="0">
                <a:srgbClr val="000000">
                  <a:alpha val="70000"/>
                </a:srgbClr>
              </a:outerShdw>
            </a:effectLst>
          </p:spPr>
        </p:pic>
        <p:sp>
          <p:nvSpPr>
            <p:cNvPr id="17" name="Rectangle 16"/>
            <p:cNvSpPr/>
            <p:nvPr/>
          </p:nvSpPr>
          <p:spPr>
            <a:xfrm>
              <a:off x="1486181" y="5969127"/>
              <a:ext cx="5041063" cy="716047"/>
            </a:xfrm>
            <a:prstGeom prst="rect">
              <a:avLst/>
            </a:prstGeom>
          </p:spPr>
          <p:txBody>
            <a:bodyPr wrap="square">
              <a:spAutoFit/>
            </a:bodyPr>
            <a:lstStyle/>
            <a:p>
              <a:pPr algn="ctr" eaLnBrk="0" hangingPunct="0">
                <a:tabLst>
                  <a:tab pos="5715000" algn="l"/>
                </a:tabLst>
              </a:pPr>
              <a:r>
                <a:rPr lang="fr-CA" sz="2400" i="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Les personnes qui cultivent l’état de pleine conscience sont plus résilientes, ce qui accroît leur degré de satisfaction à l’égard de leur vie. » – </a:t>
              </a:r>
              <a:r>
                <a:rPr lang="fr-CA" sz="2400" i="1" dirty="0" err="1">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ScienceDirect</a:t>
              </a:r>
              <a:endParaRPr lang="fr-CA" sz="2400" i="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68091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bg/>
                                          </p:spTgt>
                                        </p:tgtEl>
                                        <p:attrNameLst>
                                          <p:attrName>style.visibility</p:attrName>
                                        </p:attrNameLst>
                                      </p:cBhvr>
                                      <p:to>
                                        <p:strVal val="visible"/>
                                      </p:to>
                                    </p:set>
                                    <p:animEffect transition="in" filter="fade">
                                      <p:cBhvr>
                                        <p:cTn id="7" dur="500"/>
                                        <p:tgtEl>
                                          <p:spTgt spid="15">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MCLD 2022 French - Program Highlights</a:t>
            </a:r>
            <a:endParaRPr lang="en-CA"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Rectangle 9"/>
          <p:cNvSpPr/>
          <p:nvPr/>
        </p:nvSpPr>
        <p:spPr>
          <a:xfrm>
            <a:off x="755576" y="6309320"/>
            <a:ext cx="902685" cy="313932"/>
          </a:xfrm>
          <a:prstGeom prst="rect">
            <a:avLst/>
          </a:prstGeom>
        </p:spPr>
        <p:txBody>
          <a:bodyPr wrap="square">
            <a:spAutoFit/>
          </a:bodyPr>
          <a:lstStyle/>
          <a:p>
            <a:r>
              <a:rPr lang="en-US" sz="1600" dirty="0" smtClean="0">
                <a:solidFill>
                  <a:prstClr val="black">
                    <a:lumMod val="65000"/>
                    <a:lumOff val="35000"/>
                  </a:prstClr>
                </a:solidFill>
                <a:latin typeface="+mj-lt"/>
              </a:rPr>
              <a:t>n=109</a:t>
            </a:r>
            <a:endParaRPr lang="en-US" sz="1600" dirty="0">
              <a:solidFill>
                <a:prstClr val="black">
                  <a:lumMod val="65000"/>
                  <a:lumOff val="35000"/>
                </a:prstClr>
              </a:solidFill>
              <a:latin typeface="+mj-lt"/>
            </a:endParaRPr>
          </a:p>
        </p:txBody>
      </p:sp>
      <p:graphicFrame>
        <p:nvGraphicFramePr>
          <p:cNvPr id="8" name="Chart 7"/>
          <p:cNvGraphicFramePr>
            <a:graphicFrameLocks/>
          </p:cNvGraphicFramePr>
          <p:nvPr>
            <p:extLst>
              <p:ext uri="{D42A27DB-BD31-4B8C-83A1-F6EECF244321}">
                <p14:modId xmlns:p14="http://schemas.microsoft.com/office/powerpoint/2010/main" val="29358238"/>
              </p:ext>
            </p:extLst>
          </p:nvPr>
        </p:nvGraphicFramePr>
        <p:xfrm>
          <a:off x="-19546" y="980728"/>
          <a:ext cx="8191946" cy="58326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433471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0000"/>
              </a:lnSpc>
            </a:pPr>
            <a:r>
              <a:rPr lang="fr-CA"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MCLD 2022 French - Program Highlights</a:t>
            </a:r>
            <a:endParaRPr lang="en-CA"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E76C4D11-4CF5-46E4-87A7-43856E9834D0}"/>
              </a:ext>
            </a:extLst>
          </p:cNvPr>
          <p:cNvSpPr>
            <a:spLocks noGrp="1"/>
          </p:cNvSpPr>
          <p:nvPr>
            <p:ph idx="1"/>
          </p:nvPr>
        </p:nvSpPr>
        <p:spPr>
          <a:xfrm>
            <a:off x="368300" y="1308100"/>
            <a:ext cx="4059683" cy="5168899"/>
          </a:xfrm>
        </p:spPr>
        <p:txBody>
          <a:bodyPr>
            <a:normAutofit fontScale="92500"/>
          </a:bodyPr>
          <a:lstStyle/>
          <a:p>
            <a:pPr marL="285750" lvl="0" indent="-285750" fontAlgn="base">
              <a:lnSpc>
                <a:spcPct val="90000"/>
              </a:lnSpc>
              <a:spcBef>
                <a:spcPct val="0"/>
              </a:spcBef>
              <a:spcAft>
                <a:spcPct val="37000"/>
              </a:spcAft>
              <a:buFont typeface="Wingdings" panose="05000000000000000000" pitchFamily="2" charset="2"/>
              <a:buChar char="ü"/>
              <a:defRPr/>
            </a:pPr>
            <a:r>
              <a:rPr lang="fr-FR" sz="2400" dirty="0">
                <a:solidFill>
                  <a:srgbClr val="4F81BD">
                    <a:lumMod val="75000"/>
                  </a:srgbClr>
                </a:solidFill>
                <a:latin typeface="Calibri" panose="020F0502020204030204" pitchFamily="34" charset="0"/>
                <a:cs typeface="Times New Roman" panose="02020603050405020304" pitchFamily="18" charset="0"/>
              </a:rPr>
              <a:t>Le programme a été offert d'octobre à novembre 2022, via une session en ligne d'une heure et demie une fois par semaine</a:t>
            </a:r>
          </a:p>
          <a:p>
            <a:pPr marL="285750" lvl="0" indent="-285750" fontAlgn="base">
              <a:lnSpc>
                <a:spcPct val="90000"/>
              </a:lnSpc>
              <a:spcBef>
                <a:spcPct val="0"/>
              </a:spcBef>
              <a:spcAft>
                <a:spcPct val="37000"/>
              </a:spcAft>
              <a:buFont typeface="Wingdings" panose="05000000000000000000" pitchFamily="2" charset="2"/>
              <a:buChar char="ü"/>
              <a:defRPr/>
            </a:pPr>
            <a:r>
              <a:rPr lang="fr-FR" sz="2400" dirty="0">
                <a:solidFill>
                  <a:srgbClr val="4F81BD">
                    <a:lumMod val="75000"/>
                  </a:srgbClr>
                </a:solidFill>
                <a:latin typeface="Calibri" panose="020F0502020204030204" pitchFamily="34" charset="0"/>
                <a:cs typeface="Times New Roman" panose="02020603050405020304" pitchFamily="18" charset="0"/>
              </a:rPr>
              <a:t>L'invitation a été transmise à tous les ministères du gouvernement du Canada </a:t>
            </a:r>
            <a:br>
              <a:rPr lang="fr-FR" sz="2400" dirty="0">
                <a:solidFill>
                  <a:srgbClr val="4F81BD">
                    <a:lumMod val="75000"/>
                  </a:srgbClr>
                </a:solidFill>
                <a:latin typeface="Calibri" panose="020F0502020204030204" pitchFamily="34" charset="0"/>
                <a:cs typeface="Times New Roman" panose="02020603050405020304" pitchFamily="18" charset="0"/>
              </a:rPr>
            </a:br>
            <a:r>
              <a:rPr lang="fr-FR" sz="2400" dirty="0">
                <a:solidFill>
                  <a:srgbClr val="4F81BD">
                    <a:lumMod val="75000"/>
                  </a:srgbClr>
                </a:solidFill>
                <a:latin typeface="Calibri" panose="020F0502020204030204" pitchFamily="34" charset="0"/>
                <a:cs typeface="Times New Roman" panose="02020603050405020304" pitchFamily="18" charset="0"/>
              </a:rPr>
              <a:t>via le RICO</a:t>
            </a:r>
          </a:p>
          <a:p>
            <a:pPr marL="285750" lvl="0" indent="-285750" fontAlgn="base">
              <a:lnSpc>
                <a:spcPct val="90000"/>
              </a:lnSpc>
              <a:spcBef>
                <a:spcPct val="0"/>
              </a:spcBef>
              <a:spcAft>
                <a:spcPct val="37000"/>
              </a:spcAft>
              <a:buFont typeface="Wingdings" panose="05000000000000000000" pitchFamily="2" charset="2"/>
              <a:buChar char="ü"/>
              <a:defRPr/>
            </a:pPr>
            <a:r>
              <a:rPr lang="fr-FR" sz="2400" dirty="0">
                <a:solidFill>
                  <a:srgbClr val="4F81BD">
                    <a:lumMod val="75000"/>
                  </a:srgbClr>
                </a:solidFill>
                <a:latin typeface="Calibri" panose="020F0502020204030204" pitchFamily="34" charset="0"/>
                <a:cs typeface="Times New Roman" panose="02020603050405020304" pitchFamily="18" charset="0"/>
              </a:rPr>
              <a:t>109 inscrits avec les évaluations préliminaires correspondantes ont été reçus</a:t>
            </a:r>
          </a:p>
          <a:p>
            <a:pPr marL="285750" lvl="0" indent="-285750" fontAlgn="base">
              <a:lnSpc>
                <a:spcPct val="90000"/>
              </a:lnSpc>
              <a:spcBef>
                <a:spcPct val="0"/>
              </a:spcBef>
              <a:spcAft>
                <a:spcPct val="37000"/>
              </a:spcAft>
              <a:buFont typeface="Wingdings" panose="05000000000000000000" pitchFamily="2" charset="2"/>
              <a:buChar char="ü"/>
              <a:defRPr/>
            </a:pPr>
            <a:r>
              <a:rPr lang="fr-FR" sz="2400" dirty="0">
                <a:solidFill>
                  <a:srgbClr val="4F81BD">
                    <a:lumMod val="75000"/>
                  </a:srgbClr>
                </a:solidFill>
                <a:latin typeface="Calibri" panose="020F0502020204030204" pitchFamily="34" charset="0"/>
                <a:cs typeface="Times New Roman" panose="02020603050405020304" pitchFamily="18" charset="0"/>
              </a:rPr>
              <a:t>50 participants de partout au Canada ont terminé le programme</a:t>
            </a:r>
            <a:endParaRPr lang="en-US" sz="2400" dirty="0">
              <a:solidFill>
                <a:srgbClr val="4F81BD">
                  <a:lumMod val="75000"/>
                </a:srgbClr>
              </a:solidFill>
              <a:latin typeface="Calibri" panose="020F0502020204030204" pitchFamily="34" charset="0"/>
              <a:cs typeface="Times New Roman" panose="02020603050405020304" pitchFamily="18" charset="0"/>
            </a:endParaRPr>
          </a:p>
        </p:txBody>
      </p:sp>
      <p:sp>
        <p:nvSpPr>
          <p:cNvPr id="10" name="Rectangle 9"/>
          <p:cNvSpPr/>
          <p:nvPr/>
        </p:nvSpPr>
        <p:spPr>
          <a:xfrm>
            <a:off x="5248285" y="4581128"/>
            <a:ext cx="902685" cy="313932"/>
          </a:xfrm>
          <a:prstGeom prst="rect">
            <a:avLst/>
          </a:prstGeom>
        </p:spPr>
        <p:txBody>
          <a:bodyPr wrap="square">
            <a:spAutoFit/>
          </a:bodyPr>
          <a:lstStyle/>
          <a:p>
            <a:r>
              <a:rPr lang="en-US" sz="1600" dirty="0" smtClean="0">
                <a:solidFill>
                  <a:prstClr val="black">
                    <a:lumMod val="65000"/>
                    <a:lumOff val="35000"/>
                  </a:prstClr>
                </a:solidFill>
                <a:latin typeface="+mj-lt"/>
              </a:rPr>
              <a:t>n=109</a:t>
            </a:r>
            <a:endParaRPr lang="en-US" sz="1600" dirty="0">
              <a:solidFill>
                <a:prstClr val="black">
                  <a:lumMod val="65000"/>
                  <a:lumOff val="35000"/>
                </a:prstClr>
              </a:solidFill>
              <a:latin typeface="+mj-lt"/>
            </a:endParaRPr>
          </a:p>
        </p:txBody>
      </p:sp>
      <p:graphicFrame>
        <p:nvGraphicFramePr>
          <p:cNvPr id="8" name="Chart 7"/>
          <p:cNvGraphicFramePr>
            <a:graphicFrameLocks/>
          </p:cNvGraphicFramePr>
          <p:nvPr>
            <p:extLst>
              <p:ext uri="{D42A27DB-BD31-4B8C-83A1-F6EECF244321}">
                <p14:modId xmlns:p14="http://schemas.microsoft.com/office/powerpoint/2010/main" val="1425214491"/>
              </p:ext>
            </p:extLst>
          </p:nvPr>
        </p:nvGraphicFramePr>
        <p:xfrm>
          <a:off x="3892695" y="1293813"/>
          <a:ext cx="3168352" cy="38164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840374512"/>
              </p:ext>
            </p:extLst>
          </p:nvPr>
        </p:nvGraphicFramePr>
        <p:xfrm>
          <a:off x="7426622" y="76199"/>
          <a:ext cx="1509826" cy="6400800"/>
        </p:xfrm>
        <a:graphic>
          <a:graphicData uri="http://schemas.openxmlformats.org/drawingml/2006/table">
            <a:tbl>
              <a:tblPr>
                <a:tableStyleId>{5C22544A-7EE6-4342-B048-85BDC9FD1C3A}</a:tableStyleId>
              </a:tblPr>
              <a:tblGrid>
                <a:gridCol w="754913">
                  <a:extLst>
                    <a:ext uri="{9D8B030D-6E8A-4147-A177-3AD203B41FA5}">
                      <a16:colId xmlns:a16="http://schemas.microsoft.com/office/drawing/2014/main" val="2935273303"/>
                    </a:ext>
                  </a:extLst>
                </a:gridCol>
                <a:gridCol w="754913">
                  <a:extLst>
                    <a:ext uri="{9D8B030D-6E8A-4147-A177-3AD203B41FA5}">
                      <a16:colId xmlns:a16="http://schemas.microsoft.com/office/drawing/2014/main" val="888528167"/>
                    </a:ext>
                  </a:extLst>
                </a:gridCol>
              </a:tblGrid>
              <a:tr h="150865">
                <a:tc>
                  <a:txBody>
                    <a:bodyPr/>
                    <a:lstStyle/>
                    <a:p>
                      <a:pPr algn="ctr" fontAlgn="b"/>
                      <a:r>
                        <a:rPr lang="en-CA" sz="1400" b="1" u="none" strike="noStrike" dirty="0" err="1">
                          <a:effectLst/>
                        </a:rPr>
                        <a:t>Ministère</a:t>
                      </a:r>
                      <a:endParaRPr lang="en-CA" sz="14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CA" sz="1400" b="1" u="none" strike="noStrike" dirty="0">
                          <a:effectLst/>
                        </a:rPr>
                        <a:t>Somme</a:t>
                      </a:r>
                      <a:endParaRPr lang="en-CA" sz="14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79615616"/>
                  </a:ext>
                </a:extLst>
              </a:tr>
              <a:tr h="150865">
                <a:tc>
                  <a:txBody>
                    <a:bodyPr/>
                    <a:lstStyle/>
                    <a:p>
                      <a:pPr algn="l" fontAlgn="b"/>
                      <a:r>
                        <a:rPr lang="en-CA" sz="1400" u="none" strike="noStrike">
                          <a:effectLst/>
                        </a:rPr>
                        <a:t>AFSC</a:t>
                      </a:r>
                      <a:endParaRPr lang="en-CA"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CA" sz="1400" u="none" strike="noStrike" dirty="0">
                          <a:effectLst/>
                        </a:rPr>
                        <a:t>3</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20529302"/>
                  </a:ext>
                </a:extLst>
              </a:tr>
              <a:tr h="150865">
                <a:tc>
                  <a:txBody>
                    <a:bodyPr/>
                    <a:lstStyle/>
                    <a:p>
                      <a:pPr algn="l" fontAlgn="b"/>
                      <a:r>
                        <a:rPr lang="en-CA" sz="1400" u="none" strike="noStrike">
                          <a:effectLst/>
                        </a:rPr>
                        <a:t>AGR</a:t>
                      </a:r>
                      <a:endParaRPr lang="en-CA"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CA" sz="1400" u="none" strike="noStrike">
                          <a:effectLst/>
                        </a:rPr>
                        <a:t>1</a:t>
                      </a:r>
                      <a:endParaRPr lang="en-CA"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57527954"/>
                  </a:ext>
                </a:extLst>
              </a:tr>
              <a:tr h="150865">
                <a:tc>
                  <a:txBody>
                    <a:bodyPr/>
                    <a:lstStyle/>
                    <a:p>
                      <a:pPr algn="l" fontAlgn="b"/>
                      <a:r>
                        <a:rPr lang="en-CA" sz="1400" u="none" strike="noStrike">
                          <a:effectLst/>
                        </a:rPr>
                        <a:t>ARC</a:t>
                      </a:r>
                      <a:endParaRPr lang="en-CA"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CA" sz="1400" u="none" strike="noStrike">
                          <a:effectLst/>
                        </a:rPr>
                        <a:t>6</a:t>
                      </a:r>
                      <a:endParaRPr lang="en-CA"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13059537"/>
                  </a:ext>
                </a:extLst>
              </a:tr>
              <a:tr h="150865">
                <a:tc>
                  <a:txBody>
                    <a:bodyPr/>
                    <a:lstStyle/>
                    <a:p>
                      <a:pPr algn="l" fontAlgn="b"/>
                      <a:r>
                        <a:rPr lang="en-CA" sz="1400" u="none" strike="noStrike">
                          <a:effectLst/>
                        </a:rPr>
                        <a:t>CFP</a:t>
                      </a:r>
                      <a:endParaRPr lang="en-CA"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CA" sz="1400" u="none" strike="noStrike">
                          <a:effectLst/>
                        </a:rPr>
                        <a:t>2</a:t>
                      </a:r>
                      <a:endParaRPr lang="en-CA"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63339301"/>
                  </a:ext>
                </a:extLst>
              </a:tr>
              <a:tr h="150865">
                <a:tc>
                  <a:txBody>
                    <a:bodyPr/>
                    <a:lstStyle/>
                    <a:p>
                      <a:pPr algn="l" fontAlgn="b"/>
                      <a:r>
                        <a:rPr lang="en-CA" sz="1400" u="none" strike="noStrike">
                          <a:effectLst/>
                        </a:rPr>
                        <a:t>CIRNAC</a:t>
                      </a:r>
                      <a:endParaRPr lang="en-CA"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CA" sz="1400" u="none" strike="noStrike">
                          <a:effectLst/>
                        </a:rPr>
                        <a:t>4</a:t>
                      </a:r>
                      <a:endParaRPr lang="en-CA"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863708448"/>
                  </a:ext>
                </a:extLst>
              </a:tr>
              <a:tr h="150865">
                <a:tc>
                  <a:txBody>
                    <a:bodyPr/>
                    <a:lstStyle/>
                    <a:p>
                      <a:pPr algn="l" fontAlgn="b"/>
                      <a:r>
                        <a:rPr lang="en-CA" sz="1400" u="none" strike="noStrike">
                          <a:effectLst/>
                        </a:rPr>
                        <a:t>DND</a:t>
                      </a:r>
                      <a:endParaRPr lang="en-CA"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CA" sz="1400" u="none" strike="noStrike">
                          <a:effectLst/>
                        </a:rPr>
                        <a:t>3</a:t>
                      </a:r>
                      <a:endParaRPr lang="en-CA"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08530825"/>
                  </a:ext>
                </a:extLst>
              </a:tr>
              <a:tr h="150865">
                <a:tc>
                  <a:txBody>
                    <a:bodyPr/>
                    <a:lstStyle/>
                    <a:p>
                      <a:pPr algn="l" fontAlgn="b"/>
                      <a:r>
                        <a:rPr lang="en-CA" sz="1400" u="none" strike="noStrike">
                          <a:effectLst/>
                        </a:rPr>
                        <a:t>ECCC</a:t>
                      </a:r>
                      <a:endParaRPr lang="en-CA"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CA" sz="1400" u="none" strike="noStrike">
                          <a:effectLst/>
                        </a:rPr>
                        <a:t>1</a:t>
                      </a:r>
                      <a:endParaRPr lang="en-CA"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71047627"/>
                  </a:ext>
                </a:extLst>
              </a:tr>
              <a:tr h="150865">
                <a:tc>
                  <a:txBody>
                    <a:bodyPr/>
                    <a:lstStyle/>
                    <a:p>
                      <a:pPr algn="l" fontAlgn="b"/>
                      <a:r>
                        <a:rPr lang="en-CA" sz="1400" u="none" strike="noStrike">
                          <a:effectLst/>
                        </a:rPr>
                        <a:t>EFPC</a:t>
                      </a:r>
                      <a:endParaRPr lang="en-CA"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CA" sz="1400" u="none" strike="noStrike">
                          <a:effectLst/>
                        </a:rPr>
                        <a:t>2</a:t>
                      </a:r>
                      <a:endParaRPr lang="en-CA"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05252965"/>
                  </a:ext>
                </a:extLst>
              </a:tr>
              <a:tr h="150865">
                <a:tc>
                  <a:txBody>
                    <a:bodyPr/>
                    <a:lstStyle/>
                    <a:p>
                      <a:pPr algn="l" fontAlgn="b"/>
                      <a:r>
                        <a:rPr lang="en-CA" sz="1400" u="none" strike="noStrike">
                          <a:effectLst/>
                        </a:rPr>
                        <a:t>ESDC</a:t>
                      </a:r>
                      <a:endParaRPr lang="en-CA"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CA" sz="1400" u="none" strike="noStrike">
                          <a:effectLst/>
                        </a:rPr>
                        <a:t>7</a:t>
                      </a:r>
                      <a:endParaRPr lang="en-CA"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554799802"/>
                  </a:ext>
                </a:extLst>
              </a:tr>
              <a:tr h="150865">
                <a:tc>
                  <a:txBody>
                    <a:bodyPr/>
                    <a:lstStyle/>
                    <a:p>
                      <a:pPr algn="l" fontAlgn="b"/>
                      <a:r>
                        <a:rPr lang="en-CA" sz="1400" u="none" strike="noStrike">
                          <a:effectLst/>
                        </a:rPr>
                        <a:t>FEGC</a:t>
                      </a:r>
                      <a:endParaRPr lang="en-CA"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CA" sz="1400" u="none" strike="noStrike">
                          <a:effectLst/>
                        </a:rPr>
                        <a:t>1</a:t>
                      </a:r>
                      <a:endParaRPr lang="en-CA"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00274719"/>
                  </a:ext>
                </a:extLst>
              </a:tr>
              <a:tr h="150865">
                <a:tc>
                  <a:txBody>
                    <a:bodyPr/>
                    <a:lstStyle/>
                    <a:p>
                      <a:pPr algn="l" fontAlgn="b"/>
                      <a:r>
                        <a:rPr lang="en-CA" sz="1400" u="none" strike="noStrike">
                          <a:effectLst/>
                        </a:rPr>
                        <a:t>FINTRAC</a:t>
                      </a:r>
                      <a:endParaRPr lang="en-CA"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CA" sz="1400" u="none" strike="noStrike">
                          <a:effectLst/>
                        </a:rPr>
                        <a:t>1</a:t>
                      </a:r>
                      <a:endParaRPr lang="en-CA"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03120299"/>
                  </a:ext>
                </a:extLst>
              </a:tr>
              <a:tr h="150865">
                <a:tc>
                  <a:txBody>
                    <a:bodyPr/>
                    <a:lstStyle/>
                    <a:p>
                      <a:pPr algn="l" fontAlgn="b"/>
                      <a:r>
                        <a:rPr lang="en-CA" sz="1400" u="none" strike="noStrike">
                          <a:effectLst/>
                        </a:rPr>
                        <a:t>GG</a:t>
                      </a:r>
                      <a:endParaRPr lang="en-CA"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CA" sz="1400" u="none" strike="noStrike">
                          <a:effectLst/>
                        </a:rPr>
                        <a:t>1</a:t>
                      </a:r>
                      <a:endParaRPr lang="en-CA"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323510797"/>
                  </a:ext>
                </a:extLst>
              </a:tr>
              <a:tr h="150865">
                <a:tc>
                  <a:txBody>
                    <a:bodyPr/>
                    <a:lstStyle/>
                    <a:p>
                      <a:pPr algn="l" fontAlgn="b"/>
                      <a:r>
                        <a:rPr lang="en-CA" sz="1400" u="none" strike="noStrike">
                          <a:effectLst/>
                        </a:rPr>
                        <a:t>HOC</a:t>
                      </a:r>
                      <a:endParaRPr lang="en-CA"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CA" sz="1400" u="none" strike="noStrike">
                          <a:effectLst/>
                        </a:rPr>
                        <a:t>1</a:t>
                      </a:r>
                      <a:endParaRPr lang="en-CA"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78710686"/>
                  </a:ext>
                </a:extLst>
              </a:tr>
              <a:tr h="150865">
                <a:tc>
                  <a:txBody>
                    <a:bodyPr/>
                    <a:lstStyle/>
                    <a:p>
                      <a:pPr algn="l" fontAlgn="b"/>
                      <a:r>
                        <a:rPr lang="en-CA" sz="1400" u="none" strike="noStrike">
                          <a:effectLst/>
                        </a:rPr>
                        <a:t>Inspect</a:t>
                      </a:r>
                      <a:endParaRPr lang="en-CA"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CA" sz="1400" u="none" strike="noStrike">
                          <a:effectLst/>
                        </a:rPr>
                        <a:t>2</a:t>
                      </a:r>
                      <a:endParaRPr lang="en-CA"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53343913"/>
                  </a:ext>
                </a:extLst>
              </a:tr>
              <a:tr h="150865">
                <a:tc>
                  <a:txBody>
                    <a:bodyPr/>
                    <a:lstStyle/>
                    <a:p>
                      <a:pPr algn="l" fontAlgn="b"/>
                      <a:r>
                        <a:rPr lang="en-CA" sz="1400" u="none" strike="noStrike">
                          <a:effectLst/>
                        </a:rPr>
                        <a:t>MPO</a:t>
                      </a:r>
                      <a:endParaRPr lang="en-CA"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CA" sz="1400" u="none" strike="noStrike">
                          <a:effectLst/>
                        </a:rPr>
                        <a:t>1</a:t>
                      </a:r>
                      <a:endParaRPr lang="en-CA"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30358206"/>
                  </a:ext>
                </a:extLst>
              </a:tr>
              <a:tr h="150865">
                <a:tc>
                  <a:txBody>
                    <a:bodyPr/>
                    <a:lstStyle/>
                    <a:p>
                      <a:pPr algn="l" fontAlgn="b"/>
                      <a:r>
                        <a:rPr lang="en-CA" sz="1400" u="none" strike="noStrike">
                          <a:effectLst/>
                        </a:rPr>
                        <a:t>NRC</a:t>
                      </a:r>
                      <a:endParaRPr lang="en-CA"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CA" sz="1400" u="none" strike="noStrike">
                          <a:effectLst/>
                        </a:rPr>
                        <a:t>3</a:t>
                      </a:r>
                      <a:endParaRPr lang="en-CA"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96593879"/>
                  </a:ext>
                </a:extLst>
              </a:tr>
              <a:tr h="150865">
                <a:tc>
                  <a:txBody>
                    <a:bodyPr/>
                    <a:lstStyle/>
                    <a:p>
                      <a:pPr algn="l" fontAlgn="b"/>
                      <a:r>
                        <a:rPr lang="en-CA" sz="1400" u="none" strike="noStrike">
                          <a:effectLst/>
                        </a:rPr>
                        <a:t>NRCAN</a:t>
                      </a:r>
                      <a:endParaRPr lang="en-CA"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CA" sz="1400" u="none" strike="noStrike">
                          <a:effectLst/>
                        </a:rPr>
                        <a:t>2</a:t>
                      </a:r>
                      <a:endParaRPr lang="en-CA"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09538092"/>
                  </a:ext>
                </a:extLst>
              </a:tr>
              <a:tr h="150865">
                <a:tc>
                  <a:txBody>
                    <a:bodyPr/>
                    <a:lstStyle/>
                    <a:p>
                      <a:pPr algn="l" fontAlgn="b"/>
                      <a:r>
                        <a:rPr lang="en-CA" sz="1400" u="none" strike="noStrike">
                          <a:effectLst/>
                        </a:rPr>
                        <a:t>NSERC</a:t>
                      </a:r>
                      <a:endParaRPr lang="en-CA"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CA" sz="1400" u="none" strike="noStrike">
                          <a:effectLst/>
                        </a:rPr>
                        <a:t>1</a:t>
                      </a:r>
                      <a:endParaRPr lang="en-CA"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50201083"/>
                  </a:ext>
                </a:extLst>
              </a:tr>
              <a:tr h="150865">
                <a:tc>
                  <a:txBody>
                    <a:bodyPr/>
                    <a:lstStyle/>
                    <a:p>
                      <a:pPr algn="l" fontAlgn="b"/>
                      <a:r>
                        <a:rPr lang="en-CA" sz="1400" u="none" strike="noStrike">
                          <a:effectLst/>
                        </a:rPr>
                        <a:t>PC</a:t>
                      </a:r>
                      <a:endParaRPr lang="en-CA"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CA" sz="1400" u="none" strike="noStrike">
                          <a:effectLst/>
                        </a:rPr>
                        <a:t>4</a:t>
                      </a:r>
                      <a:endParaRPr lang="en-CA"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19959788"/>
                  </a:ext>
                </a:extLst>
              </a:tr>
              <a:tr h="150865">
                <a:tc>
                  <a:txBody>
                    <a:bodyPr/>
                    <a:lstStyle/>
                    <a:p>
                      <a:pPr algn="l" fontAlgn="b"/>
                      <a:r>
                        <a:rPr lang="en-CA" sz="1400" u="none" strike="noStrike" dirty="0">
                          <a:effectLst/>
                        </a:rPr>
                        <a:t>PHAC</a:t>
                      </a:r>
                      <a:endParaRPr lang="en-CA"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CA" sz="1400" u="none" strike="noStrike">
                          <a:effectLst/>
                        </a:rPr>
                        <a:t>1</a:t>
                      </a:r>
                      <a:endParaRPr lang="en-CA"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003073287"/>
                  </a:ext>
                </a:extLst>
              </a:tr>
              <a:tr h="150865">
                <a:tc>
                  <a:txBody>
                    <a:bodyPr/>
                    <a:lstStyle/>
                    <a:p>
                      <a:pPr algn="l" fontAlgn="b"/>
                      <a:r>
                        <a:rPr lang="en-CA" sz="1400" u="none" strike="noStrike">
                          <a:effectLst/>
                        </a:rPr>
                        <a:t>PSPC</a:t>
                      </a:r>
                      <a:endParaRPr lang="en-CA"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CA" sz="1400" u="none" strike="noStrike">
                          <a:effectLst/>
                        </a:rPr>
                        <a:t>19</a:t>
                      </a:r>
                      <a:endParaRPr lang="en-CA"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737432665"/>
                  </a:ext>
                </a:extLst>
              </a:tr>
              <a:tr h="150865">
                <a:tc>
                  <a:txBody>
                    <a:bodyPr/>
                    <a:lstStyle/>
                    <a:p>
                      <a:pPr algn="l" fontAlgn="b"/>
                      <a:r>
                        <a:rPr lang="en-CA" sz="1400" u="none" strike="noStrike">
                          <a:effectLst/>
                        </a:rPr>
                        <a:t>REC</a:t>
                      </a:r>
                      <a:endParaRPr lang="en-CA"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CA" sz="1400" u="none" strike="noStrike">
                          <a:effectLst/>
                        </a:rPr>
                        <a:t>1</a:t>
                      </a:r>
                      <a:endParaRPr lang="en-CA"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74345185"/>
                  </a:ext>
                </a:extLst>
              </a:tr>
              <a:tr h="150865">
                <a:tc>
                  <a:txBody>
                    <a:bodyPr/>
                    <a:lstStyle/>
                    <a:p>
                      <a:pPr algn="l" fontAlgn="b"/>
                      <a:r>
                        <a:rPr lang="en-CA" sz="1400" u="none" strike="noStrike">
                          <a:effectLst/>
                        </a:rPr>
                        <a:t>SAC</a:t>
                      </a:r>
                      <a:endParaRPr lang="en-CA"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CA" sz="1400" u="none" strike="noStrike">
                          <a:effectLst/>
                        </a:rPr>
                        <a:t>17</a:t>
                      </a:r>
                      <a:endParaRPr lang="en-CA"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13360284"/>
                  </a:ext>
                </a:extLst>
              </a:tr>
              <a:tr h="150865">
                <a:tc>
                  <a:txBody>
                    <a:bodyPr/>
                    <a:lstStyle/>
                    <a:p>
                      <a:pPr algn="l" fontAlgn="b"/>
                      <a:r>
                        <a:rPr lang="en-CA" sz="1400" u="none" strike="noStrike">
                          <a:effectLst/>
                        </a:rPr>
                        <a:t>SC</a:t>
                      </a:r>
                      <a:endParaRPr lang="en-CA"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CA" sz="1400" u="none" strike="noStrike">
                          <a:effectLst/>
                        </a:rPr>
                        <a:t>4</a:t>
                      </a:r>
                      <a:endParaRPr lang="en-CA"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558928102"/>
                  </a:ext>
                </a:extLst>
              </a:tr>
              <a:tr h="150865">
                <a:tc>
                  <a:txBody>
                    <a:bodyPr/>
                    <a:lstStyle/>
                    <a:p>
                      <a:pPr algn="l" fontAlgn="b"/>
                      <a:r>
                        <a:rPr lang="en-CA" sz="1400" u="none" strike="noStrike">
                          <a:effectLst/>
                        </a:rPr>
                        <a:t>SCT</a:t>
                      </a:r>
                      <a:endParaRPr lang="en-CA"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CA" sz="1400" u="none" strike="noStrike">
                          <a:effectLst/>
                        </a:rPr>
                        <a:t>4</a:t>
                      </a:r>
                      <a:endParaRPr lang="en-CA"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48437035"/>
                  </a:ext>
                </a:extLst>
              </a:tr>
              <a:tr h="150865">
                <a:tc>
                  <a:txBody>
                    <a:bodyPr/>
                    <a:lstStyle/>
                    <a:p>
                      <a:pPr algn="l" fontAlgn="b"/>
                      <a:r>
                        <a:rPr lang="en-CA" sz="1400" u="none" strike="noStrike">
                          <a:effectLst/>
                        </a:rPr>
                        <a:t>SSC</a:t>
                      </a:r>
                      <a:endParaRPr lang="en-CA"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CA" sz="1400" u="none" strike="noStrike">
                          <a:effectLst/>
                        </a:rPr>
                        <a:t>3</a:t>
                      </a:r>
                      <a:endParaRPr lang="en-CA"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26218220"/>
                  </a:ext>
                </a:extLst>
              </a:tr>
              <a:tr h="150865">
                <a:tc>
                  <a:txBody>
                    <a:bodyPr/>
                    <a:lstStyle/>
                    <a:p>
                      <a:pPr algn="l" fontAlgn="b"/>
                      <a:r>
                        <a:rPr lang="en-CA" sz="1400" u="none" strike="noStrike">
                          <a:effectLst/>
                        </a:rPr>
                        <a:t>SSHRC</a:t>
                      </a:r>
                      <a:endParaRPr lang="en-CA"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CA" sz="1400" u="none" strike="noStrike">
                          <a:effectLst/>
                        </a:rPr>
                        <a:t>3</a:t>
                      </a:r>
                      <a:endParaRPr lang="en-CA"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64455199"/>
                  </a:ext>
                </a:extLst>
              </a:tr>
              <a:tr h="150865">
                <a:tc>
                  <a:txBody>
                    <a:bodyPr/>
                    <a:lstStyle/>
                    <a:p>
                      <a:pPr algn="l" fontAlgn="b"/>
                      <a:r>
                        <a:rPr lang="en-CA" sz="1400" u="none" strike="noStrike">
                          <a:effectLst/>
                        </a:rPr>
                        <a:t>STATCAN</a:t>
                      </a:r>
                      <a:endParaRPr lang="en-CA"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CA" sz="1400" u="none" strike="noStrike">
                          <a:effectLst/>
                        </a:rPr>
                        <a:t>9</a:t>
                      </a:r>
                      <a:endParaRPr lang="en-CA"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7499377"/>
                  </a:ext>
                </a:extLst>
              </a:tr>
              <a:tr h="150865">
                <a:tc>
                  <a:txBody>
                    <a:bodyPr/>
                    <a:lstStyle/>
                    <a:p>
                      <a:pPr algn="l" fontAlgn="b"/>
                      <a:r>
                        <a:rPr lang="en-CA" sz="1400" u="none" strike="noStrike">
                          <a:effectLst/>
                        </a:rPr>
                        <a:t>TC</a:t>
                      </a:r>
                      <a:endParaRPr lang="en-CA"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CA" sz="1400" u="none" strike="noStrike" dirty="0">
                          <a:effectLst/>
                        </a:rPr>
                        <a:t>2</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75916109"/>
                  </a:ext>
                </a:extLst>
              </a:tr>
            </a:tbl>
          </a:graphicData>
        </a:graphic>
      </p:graphicFrame>
    </p:spTree>
    <p:extLst>
      <p:ext uri="{BB962C8B-B14F-4D97-AF65-F5344CB8AC3E}">
        <p14:creationId xmlns:p14="http://schemas.microsoft.com/office/powerpoint/2010/main" val="23915964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9AF60-FA80-409C-84BC-9786F2EBB4E3}"/>
              </a:ext>
            </a:extLst>
          </p:cNvPr>
          <p:cNvSpPr>
            <a:spLocks noGrp="1"/>
          </p:cNvSpPr>
          <p:nvPr>
            <p:ph type="title"/>
          </p:nvPr>
        </p:nvSpPr>
        <p:spPr>
          <a:xfrm>
            <a:off x="381000" y="255709"/>
            <a:ext cx="7848600" cy="762000"/>
          </a:xfrm>
        </p:spPr>
        <p:txBody>
          <a:bodyPr>
            <a:noAutofit/>
          </a:bodyPr>
          <a:lstStyle/>
          <a:p>
            <a:r>
              <a:rPr lang="en-US"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Map des participants – Premiere séance du DLCP </a:t>
            </a:r>
            <a:r>
              <a:rPr lang="en-US" sz="2400" dirty="0" smtClean="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2022</a:t>
            </a:r>
            <a:endParaRPr lang="en-US"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DDA640B6-8891-4CC7-A132-CB31E486A59F}"/>
              </a:ext>
            </a:extLst>
          </p:cNvPr>
          <p:cNvPicPr>
            <a:picLocks noChangeAspect="1"/>
          </p:cNvPicPr>
          <p:nvPr/>
        </p:nvPicPr>
        <p:blipFill>
          <a:blip r:embed="rId2"/>
          <a:stretch>
            <a:fillRect/>
          </a:stretch>
        </p:blipFill>
        <p:spPr>
          <a:xfrm>
            <a:off x="505454" y="816218"/>
            <a:ext cx="7467600" cy="5604383"/>
          </a:xfrm>
          <a:prstGeom prst="rect">
            <a:avLst/>
          </a:prstGeom>
        </p:spPr>
      </p:pic>
      <p:pic>
        <p:nvPicPr>
          <p:cNvPr id="5" name="Picture 4">
            <a:extLst>
              <a:ext uri="{FF2B5EF4-FFF2-40B4-BE49-F238E27FC236}">
                <a16:creationId xmlns:a16="http://schemas.microsoft.com/office/drawing/2014/main" id="{48CD8454-B659-45FE-B198-4E4BFA518DC1}"/>
              </a:ext>
            </a:extLst>
          </p:cNvPr>
          <p:cNvPicPr>
            <a:picLocks noChangeAspect="1"/>
          </p:cNvPicPr>
          <p:nvPr/>
        </p:nvPicPr>
        <p:blipFill>
          <a:blip r:embed="rId3"/>
          <a:stretch>
            <a:fillRect/>
          </a:stretch>
        </p:blipFill>
        <p:spPr>
          <a:xfrm>
            <a:off x="5715000" y="965305"/>
            <a:ext cx="3270945" cy="2387495"/>
          </a:xfrm>
          <a:prstGeom prst="rect">
            <a:avLst/>
          </a:prstGeom>
        </p:spPr>
      </p:pic>
      <p:sp>
        <p:nvSpPr>
          <p:cNvPr id="9" name="TextBox 8">
            <a:extLst>
              <a:ext uri="{FF2B5EF4-FFF2-40B4-BE49-F238E27FC236}">
                <a16:creationId xmlns:a16="http://schemas.microsoft.com/office/drawing/2014/main" id="{D2215277-AE0D-4B6A-9BED-A63C926EC26D}"/>
              </a:ext>
            </a:extLst>
          </p:cNvPr>
          <p:cNvSpPr txBox="1"/>
          <p:nvPr/>
        </p:nvSpPr>
        <p:spPr>
          <a:xfrm>
            <a:off x="4879994" y="1254749"/>
            <a:ext cx="858197" cy="646331"/>
          </a:xfrm>
          <a:prstGeom prst="rect">
            <a:avLst/>
          </a:prstGeom>
          <a:noFill/>
        </p:spPr>
        <p:txBody>
          <a:bodyPr wrap="square" rtlCol="0">
            <a:spAutoFit/>
          </a:bodyPr>
          <a:lstStyle/>
          <a:p>
            <a:pPr algn="ctr"/>
            <a:r>
              <a:rPr lang="fr-CA" dirty="0"/>
              <a:t>De la RCN :</a:t>
            </a:r>
            <a:endParaRPr lang="en-US" dirty="0"/>
          </a:p>
        </p:txBody>
      </p:sp>
      <p:sp>
        <p:nvSpPr>
          <p:cNvPr id="10" name="TextBox 9">
            <a:extLst>
              <a:ext uri="{FF2B5EF4-FFF2-40B4-BE49-F238E27FC236}">
                <a16:creationId xmlns:a16="http://schemas.microsoft.com/office/drawing/2014/main" id="{8D5058E3-964D-4854-8463-8BDB8DF5356C}"/>
              </a:ext>
            </a:extLst>
          </p:cNvPr>
          <p:cNvSpPr txBox="1"/>
          <p:nvPr/>
        </p:nvSpPr>
        <p:spPr>
          <a:xfrm>
            <a:off x="395536" y="1268760"/>
            <a:ext cx="2408768" cy="369332"/>
          </a:xfrm>
          <a:prstGeom prst="rect">
            <a:avLst/>
          </a:prstGeom>
          <a:noFill/>
        </p:spPr>
        <p:txBody>
          <a:bodyPr wrap="square" rtlCol="0">
            <a:spAutoFit/>
          </a:bodyPr>
          <a:lstStyle/>
          <a:p>
            <a:pPr algn="ctr"/>
            <a:r>
              <a:rPr lang="en-CA" dirty="0"/>
              <a:t>De </a:t>
            </a:r>
            <a:r>
              <a:rPr lang="en-CA" dirty="0" err="1"/>
              <a:t>partout</a:t>
            </a:r>
            <a:r>
              <a:rPr lang="en-CA" dirty="0"/>
              <a:t> au Canada :</a:t>
            </a:r>
          </a:p>
        </p:txBody>
      </p:sp>
    </p:spTree>
    <p:extLst>
      <p:ext uri="{BB962C8B-B14F-4D97-AF65-F5344CB8AC3E}">
        <p14:creationId xmlns:p14="http://schemas.microsoft.com/office/powerpoint/2010/main" val="1141656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CDF68-A4FE-4488-93B9-D8771F9D37DA}"/>
              </a:ext>
            </a:extLst>
          </p:cNvPr>
          <p:cNvSpPr>
            <a:spLocks noGrp="1"/>
          </p:cNvSpPr>
          <p:nvPr>
            <p:ph type="title"/>
          </p:nvPr>
        </p:nvSpPr>
        <p:spPr/>
        <p:txBody>
          <a:bodyPr/>
          <a:lstStyle/>
          <a:p>
            <a:endParaRPr lang="en-US"/>
          </a:p>
        </p:txBody>
      </p:sp>
      <p:pic>
        <p:nvPicPr>
          <p:cNvPr id="5" name="Content Placeholder 4" descr="Graphical user interface, text, website&#10;&#10;Description automatically generated">
            <a:extLst>
              <a:ext uri="{FF2B5EF4-FFF2-40B4-BE49-F238E27FC236}">
                <a16:creationId xmlns:a16="http://schemas.microsoft.com/office/drawing/2014/main" id="{3CACFF75-6922-4A45-AF14-E77066B5D1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97" y="533400"/>
            <a:ext cx="9021606" cy="5324061"/>
          </a:xfrm>
        </p:spPr>
      </p:pic>
    </p:spTree>
    <p:extLst>
      <p:ext uri="{BB962C8B-B14F-4D97-AF65-F5344CB8AC3E}">
        <p14:creationId xmlns:p14="http://schemas.microsoft.com/office/powerpoint/2010/main" val="26667270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p:cNvGraphicFramePr>
            <a:graphicFrameLocks/>
          </p:cNvGraphicFramePr>
          <p:nvPr>
            <p:extLst/>
          </p:nvPr>
        </p:nvGraphicFramePr>
        <p:xfrm>
          <a:off x="381000" y="1308100"/>
          <a:ext cx="7861300" cy="47879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ontent Placeholder 3"/>
          <p:cNvGraphicFramePr>
            <a:graphicFrameLocks noGrp="1"/>
          </p:cNvGraphicFramePr>
          <p:nvPr>
            <p:ph idx="1"/>
            <p:extLst>
              <p:ext uri="{D42A27DB-BD31-4B8C-83A1-F6EECF244321}">
                <p14:modId xmlns:p14="http://schemas.microsoft.com/office/powerpoint/2010/main" val="1496941214"/>
              </p:ext>
            </p:extLst>
          </p:nvPr>
        </p:nvGraphicFramePr>
        <p:xfrm>
          <a:off x="368300" y="1308100"/>
          <a:ext cx="7861300" cy="478790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p:txBody>
          <a:bodyPr>
            <a:normAutofit/>
          </a:bodyPr>
          <a:lstStyle/>
          <a:p>
            <a:pPr algn="ctr"/>
            <a:r>
              <a:rPr lang="fr-FR"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Principales résultats - Programme </a:t>
            </a:r>
            <a:r>
              <a:rPr lang="fr-FR" sz="3200" dirty="0" smtClean="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en français DLCP </a:t>
            </a:r>
            <a:r>
              <a:rPr lang="fr-FR"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2022</a:t>
            </a:r>
            <a:endParaRPr lang="en-CA" sz="3200" dirty="0"/>
          </a:p>
        </p:txBody>
      </p:sp>
      <p:sp>
        <p:nvSpPr>
          <p:cNvPr id="8" name="TextBox 7"/>
          <p:cNvSpPr txBox="1"/>
          <p:nvPr/>
        </p:nvSpPr>
        <p:spPr>
          <a:xfrm>
            <a:off x="4800600" y="6172200"/>
            <a:ext cx="3200400" cy="59555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p>
            <a:pPr algn="ctr">
              <a:lnSpc>
                <a:spcPct val="107000"/>
              </a:lnSpc>
              <a:spcBef>
                <a:spcPts val="0"/>
              </a:spcBef>
              <a:spcAft>
                <a:spcPts val="0"/>
              </a:spcAft>
            </a:pPr>
            <a:r>
              <a:rPr lang="en-US" sz="1050" dirty="0">
                <a:solidFill>
                  <a:srgbClr val="7F7F7F"/>
                </a:solidFill>
                <a:effectLst/>
                <a:ea typeface="Calibri" panose="020F0502020204030204" pitchFamily="34" charset="0"/>
                <a:cs typeface="Times New Roman" panose="02020603050405020304" pitchFamily="18" charset="0"/>
              </a:rPr>
              <a:t>* People who </a:t>
            </a:r>
            <a:r>
              <a:rPr lang="en-US" sz="1050" dirty="0">
                <a:solidFill>
                  <a:srgbClr val="7F7F7F"/>
                </a:solidFill>
                <a:cs typeface="Times New Roman" panose="02020603050405020304" pitchFamily="18" charset="0"/>
              </a:rPr>
              <a:t>answered "Almost </a:t>
            </a:r>
            <a:r>
              <a:rPr lang="en-US" sz="1050" dirty="0" smtClean="0">
                <a:solidFill>
                  <a:srgbClr val="7F7F7F"/>
                </a:solidFill>
                <a:cs typeface="Times New Roman" panose="02020603050405020304" pitchFamily="18" charset="0"/>
              </a:rPr>
              <a:t>Always“, </a:t>
            </a:r>
            <a:br>
              <a:rPr lang="en-US" sz="1050" dirty="0" smtClean="0">
                <a:solidFill>
                  <a:srgbClr val="7F7F7F"/>
                </a:solidFill>
                <a:cs typeface="Times New Roman" panose="02020603050405020304" pitchFamily="18" charset="0"/>
              </a:rPr>
            </a:br>
            <a:r>
              <a:rPr lang="en-US" sz="1050" dirty="0" smtClean="0">
                <a:solidFill>
                  <a:srgbClr val="7F7F7F"/>
                </a:solidFill>
                <a:cs typeface="Times New Roman" panose="02020603050405020304" pitchFamily="18" charset="0"/>
              </a:rPr>
              <a:t>"Very </a:t>
            </a:r>
            <a:r>
              <a:rPr lang="en-US" sz="1050" dirty="0">
                <a:solidFill>
                  <a:srgbClr val="7F7F7F"/>
                </a:solidFill>
                <a:cs typeface="Times New Roman" panose="02020603050405020304" pitchFamily="18" charset="0"/>
              </a:rPr>
              <a:t>Frequently", </a:t>
            </a:r>
            <a:r>
              <a:rPr lang="en-US" sz="1050" dirty="0" smtClean="0">
                <a:solidFill>
                  <a:srgbClr val="7F7F7F"/>
                </a:solidFill>
                <a:cs typeface="Times New Roman" panose="02020603050405020304" pitchFamily="18" charset="0"/>
              </a:rPr>
              <a:t>and “Somewhat Frequently</a:t>
            </a:r>
            <a:r>
              <a:rPr lang="en-US" sz="1050" dirty="0">
                <a:solidFill>
                  <a:srgbClr val="7F7F7F"/>
                </a:solidFill>
                <a:cs typeface="Times New Roman" panose="02020603050405020304" pitchFamily="18" charset="0"/>
              </a:rPr>
              <a:t>” </a:t>
            </a:r>
            <a:r>
              <a:rPr lang="en-US" sz="1050" dirty="0" smtClean="0">
                <a:solidFill>
                  <a:srgbClr val="7F7F7F"/>
                </a:solidFill>
                <a:cs typeface="Times New Roman" panose="02020603050405020304" pitchFamily="18" charset="0"/>
              </a:rPr>
              <a:t>**  except for </a:t>
            </a:r>
            <a:r>
              <a:rPr lang="en-US" sz="1050" dirty="0" err="1" smtClean="0">
                <a:solidFill>
                  <a:srgbClr val="7F7F7F"/>
                </a:solidFill>
                <a:cs typeface="Times New Roman" panose="02020603050405020304" pitchFamily="18" charset="0"/>
              </a:rPr>
              <a:t>Behavioural</a:t>
            </a:r>
            <a:r>
              <a:rPr lang="en-US" sz="1050" dirty="0" smtClean="0">
                <a:solidFill>
                  <a:srgbClr val="7F7F7F"/>
                </a:solidFill>
                <a:cs typeface="Times New Roman" panose="02020603050405020304" pitchFamily="18" charset="0"/>
              </a:rPr>
              <a:t> Risk</a:t>
            </a:r>
            <a:endParaRPr lang="en-US" sz="1050" dirty="0">
              <a:solidFill>
                <a:srgbClr val="7F7F7F"/>
              </a:solidFill>
              <a:cs typeface="Times New Roman" panose="02020603050405020304" pitchFamily="18" charset="0"/>
            </a:endParaRPr>
          </a:p>
        </p:txBody>
      </p:sp>
      <p:sp>
        <p:nvSpPr>
          <p:cNvPr id="9" name="Rectangle 8"/>
          <p:cNvSpPr/>
          <p:nvPr/>
        </p:nvSpPr>
        <p:spPr>
          <a:xfrm>
            <a:off x="5434912" y="5644978"/>
            <a:ext cx="1159292" cy="244682"/>
          </a:xfrm>
          <a:prstGeom prst="rect">
            <a:avLst/>
          </a:prstGeom>
        </p:spPr>
        <p:txBody>
          <a:bodyPr wrap="none">
            <a:spAutoFit/>
          </a:bodyPr>
          <a:lstStyle/>
          <a:p>
            <a:r>
              <a:rPr lang="en-US" sz="1050" dirty="0">
                <a:solidFill>
                  <a:schemeClr val="tx1">
                    <a:lumMod val="65000"/>
                    <a:lumOff val="35000"/>
                  </a:schemeClr>
                </a:solidFill>
                <a:latin typeface="+mn-lt"/>
                <a:ea typeface="Calibri" panose="020F0502020204030204" pitchFamily="34" charset="0"/>
                <a:cs typeface="Times New Roman" panose="02020603050405020304" pitchFamily="18" charset="0"/>
              </a:rPr>
              <a:t>, 3 months after</a:t>
            </a:r>
            <a:endParaRPr lang="en-CA" sz="1050" dirty="0">
              <a:latin typeface="+mn-lt"/>
            </a:endParaRPr>
          </a:p>
        </p:txBody>
      </p:sp>
      <p:sp>
        <p:nvSpPr>
          <p:cNvPr id="10" name="TextBox 8">
            <a:extLst>
              <a:ext uri="{FF2B5EF4-FFF2-40B4-BE49-F238E27FC236}">
                <a16:creationId xmlns:a16="http://schemas.microsoft.com/office/drawing/2014/main" id="{87212F19-A7E6-4B97-AEBC-D7F85E1C7A97}"/>
              </a:ext>
            </a:extLst>
          </p:cNvPr>
          <p:cNvSpPr txBox="1"/>
          <p:nvPr/>
        </p:nvSpPr>
        <p:spPr>
          <a:xfrm>
            <a:off x="1066800" y="2667000"/>
            <a:ext cx="1058303" cy="424732"/>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2400" dirty="0" smtClean="0">
                <a:solidFill>
                  <a:srgbClr val="7030A0"/>
                </a:solidFill>
              </a:rPr>
              <a:t>18.5%</a:t>
            </a:r>
            <a:endParaRPr lang="en-US" sz="2400" dirty="0">
              <a:solidFill>
                <a:srgbClr val="7030A0"/>
              </a:solidFill>
            </a:endParaRPr>
          </a:p>
        </p:txBody>
      </p:sp>
      <p:sp>
        <p:nvSpPr>
          <p:cNvPr id="11" name="TextBox 9">
            <a:extLst>
              <a:ext uri="{FF2B5EF4-FFF2-40B4-BE49-F238E27FC236}">
                <a16:creationId xmlns:a16="http://schemas.microsoft.com/office/drawing/2014/main" id="{391D4798-E413-4217-8EFA-32187EB309C4}"/>
              </a:ext>
            </a:extLst>
          </p:cNvPr>
          <p:cNvSpPr txBox="1"/>
          <p:nvPr/>
        </p:nvSpPr>
        <p:spPr>
          <a:xfrm>
            <a:off x="2699951" y="2518397"/>
            <a:ext cx="886781" cy="424732"/>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2400" dirty="0" smtClean="0">
                <a:solidFill>
                  <a:srgbClr val="7030A0"/>
                </a:solidFill>
              </a:rPr>
              <a:t>8.7%</a:t>
            </a:r>
            <a:endParaRPr lang="en-US" sz="2400" dirty="0">
              <a:solidFill>
                <a:srgbClr val="7030A0"/>
              </a:solidFill>
            </a:endParaRPr>
          </a:p>
        </p:txBody>
      </p:sp>
      <p:sp>
        <p:nvSpPr>
          <p:cNvPr id="12" name="TextBox 10">
            <a:extLst>
              <a:ext uri="{FF2B5EF4-FFF2-40B4-BE49-F238E27FC236}">
                <a16:creationId xmlns:a16="http://schemas.microsoft.com/office/drawing/2014/main" id="{5EB4611E-184D-4470-9B1B-BF5193F8D363}"/>
              </a:ext>
            </a:extLst>
          </p:cNvPr>
          <p:cNvSpPr txBox="1"/>
          <p:nvPr/>
        </p:nvSpPr>
        <p:spPr>
          <a:xfrm>
            <a:off x="4223951" y="2456934"/>
            <a:ext cx="952197" cy="589252"/>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2400" dirty="0">
                <a:solidFill>
                  <a:srgbClr val="7030A0"/>
                </a:solidFill>
              </a:rPr>
              <a:t>3.4%</a:t>
            </a:r>
          </a:p>
        </p:txBody>
      </p:sp>
      <p:sp>
        <p:nvSpPr>
          <p:cNvPr id="13" name="TextBox 11">
            <a:extLst>
              <a:ext uri="{FF2B5EF4-FFF2-40B4-BE49-F238E27FC236}">
                <a16:creationId xmlns:a16="http://schemas.microsoft.com/office/drawing/2014/main" id="{F3B1C742-DFCE-4FD5-AF29-E9A6FA6330FD}"/>
              </a:ext>
            </a:extLst>
          </p:cNvPr>
          <p:cNvSpPr txBox="1"/>
          <p:nvPr/>
        </p:nvSpPr>
        <p:spPr>
          <a:xfrm>
            <a:off x="5412258" y="1473309"/>
            <a:ext cx="1058303" cy="424732"/>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2400" dirty="0" smtClean="0">
                <a:solidFill>
                  <a:srgbClr val="7030A0"/>
                </a:solidFill>
              </a:rPr>
              <a:t>28.9%</a:t>
            </a:r>
            <a:endParaRPr lang="en-US" sz="2400" dirty="0">
              <a:solidFill>
                <a:srgbClr val="7030A0"/>
              </a:solidFill>
            </a:endParaRPr>
          </a:p>
        </p:txBody>
      </p:sp>
      <p:sp>
        <p:nvSpPr>
          <p:cNvPr id="14" name="TextBox 12">
            <a:extLst>
              <a:ext uri="{FF2B5EF4-FFF2-40B4-BE49-F238E27FC236}">
                <a16:creationId xmlns:a16="http://schemas.microsoft.com/office/drawing/2014/main" id="{3C772E30-2A06-408A-93F8-5D2446A99D93}"/>
              </a:ext>
            </a:extLst>
          </p:cNvPr>
          <p:cNvSpPr txBox="1"/>
          <p:nvPr/>
        </p:nvSpPr>
        <p:spPr>
          <a:xfrm>
            <a:off x="6858000" y="2002021"/>
            <a:ext cx="1058303" cy="424732"/>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2400" dirty="0" smtClean="0">
                <a:solidFill>
                  <a:srgbClr val="7030A0"/>
                </a:solidFill>
              </a:rPr>
              <a:t>15.1%</a:t>
            </a:r>
            <a:endParaRPr lang="en-US" sz="2400" dirty="0">
              <a:solidFill>
                <a:srgbClr val="7030A0"/>
              </a:solidFill>
            </a:endParaRPr>
          </a:p>
        </p:txBody>
      </p:sp>
      <p:sp>
        <p:nvSpPr>
          <p:cNvPr id="15" name="Rectangle 14"/>
          <p:cNvSpPr/>
          <p:nvPr/>
        </p:nvSpPr>
        <p:spPr>
          <a:xfrm>
            <a:off x="4897300" y="5097884"/>
            <a:ext cx="348172" cy="230832"/>
          </a:xfrm>
          <a:prstGeom prst="rect">
            <a:avLst/>
          </a:prstGeom>
        </p:spPr>
        <p:txBody>
          <a:bodyPr wrap="none">
            <a:spAutoFit/>
          </a:bodyPr>
          <a:lstStyle/>
          <a:p>
            <a:r>
              <a:rPr lang="en-US" sz="1000" dirty="0">
                <a:solidFill>
                  <a:srgbClr val="7F7F7F"/>
                </a:solidFill>
                <a:cs typeface="Times New Roman" panose="02020603050405020304" pitchFamily="18" charset="0"/>
              </a:rPr>
              <a:t>**</a:t>
            </a:r>
            <a:endParaRPr lang="en-CA" sz="1000" dirty="0"/>
          </a:p>
        </p:txBody>
      </p:sp>
    </p:spTree>
    <p:extLst>
      <p:ext uri="{BB962C8B-B14F-4D97-AF65-F5344CB8AC3E}">
        <p14:creationId xmlns:p14="http://schemas.microsoft.com/office/powerpoint/2010/main" val="161261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9" grpId="0"/>
      <p:bldP spid="10" grpId="0"/>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custDataLst>
              <p:tags r:id="rId1"/>
            </p:custDataLst>
          </p:nvPr>
        </p:nvPicPr>
        <p:blipFill>
          <a:blip r:embed="rId6">
            <a:duotone>
              <a:schemeClr val="accent3">
                <a:shade val="45000"/>
                <a:satMod val="135000"/>
              </a:schemeClr>
              <a:prstClr val="white"/>
            </a:duotone>
          </a:blip>
          <a:srcRect b="5962"/>
          <a:stretch>
            <a:fillRect/>
          </a:stretch>
        </p:blipFill>
        <p:spPr>
          <a:xfrm>
            <a:off x="6228183" y="5377831"/>
            <a:ext cx="1688749" cy="1507553"/>
          </a:xfrm>
          <a:prstGeom prst="rect">
            <a:avLst/>
          </a:prstGeom>
        </p:spPr>
      </p:pic>
      <p:sp>
        <p:nvSpPr>
          <p:cNvPr id="4" name="Title 3"/>
          <p:cNvSpPr>
            <a:spLocks noGrp="1"/>
          </p:cNvSpPr>
          <p:nvPr>
            <p:ph type="title"/>
            <p:custDataLst>
              <p:tags r:id="rId2"/>
            </p:custDataLst>
          </p:nvPr>
        </p:nvSpPr>
        <p:spPr>
          <a:xfrm>
            <a:off x="381000" y="228600"/>
            <a:ext cx="8458200" cy="914401"/>
          </a:xfrm>
        </p:spPr>
        <p:txBody>
          <a:bodyPr/>
          <a:lstStyle/>
          <a:p>
            <a:pPr>
              <a:lnSpc>
                <a:spcPct val="100000"/>
              </a:lnSpc>
            </a:pPr>
            <a:r>
              <a:rPr lang="fr-CA" sz="32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Témoignages sur le programme de DLCP</a:t>
            </a:r>
            <a:endParaRPr lang="fr-CA" sz="3200" dirty="0"/>
          </a:p>
        </p:txBody>
      </p:sp>
      <p:sp>
        <p:nvSpPr>
          <p:cNvPr id="3" name="Rectangle 2"/>
          <p:cNvSpPr/>
          <p:nvPr>
            <p:custDataLst>
              <p:tags r:id="rId3"/>
            </p:custDataLst>
          </p:nvPr>
        </p:nvSpPr>
        <p:spPr>
          <a:xfrm>
            <a:off x="611560" y="1131015"/>
            <a:ext cx="8145264" cy="4770537"/>
          </a:xfrm>
          <a:prstGeom prst="rect">
            <a:avLst/>
          </a:prstGeom>
        </p:spPr>
        <p:txBody>
          <a:bodyPr wrap="square">
            <a:spAutoFit/>
          </a:bodyPr>
          <a:lstStyle/>
          <a:p>
            <a:pPr marL="285750" indent="-285750">
              <a:buFont typeface="Wingdings" panose="05000000000000000000" pitchFamily="2" charset="2"/>
              <a:buChar char="ü"/>
            </a:pPr>
            <a:r>
              <a:rPr lang="fr-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sz="1900"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en quelque sorte, l’effort que vous consacrez </a:t>
            </a:r>
            <a:r>
              <a:rPr lang="fr-CA" sz="1900" b="1"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afin de trouver en vous-même le remède... est un investissement très précieux.</a:t>
            </a:r>
            <a:r>
              <a:rPr lang="fr-CA" sz="1900"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 </a:t>
            </a:r>
            <a:r>
              <a:rPr lang="fr-CA" sz="1900"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l’Aîné Malcom Saulis</a:t>
            </a:r>
            <a:endParaRPr lang="fr-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fr-CA" sz="1900"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Ce cours est extrêmement efficace et révélateur...</a:t>
            </a:r>
            <a:r>
              <a:rPr lang="fr-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sz="1900"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Il </a:t>
            </a:r>
            <a:r>
              <a:rPr lang="fr-CA" sz="1900" b="1"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m’aide vraiment à me forger une perception des relations que j’</a:t>
            </a:r>
            <a:r>
              <a:rPr lang="fr-CA"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entretiens </a:t>
            </a:r>
            <a:r>
              <a:rPr lang="fr-CA" sz="1900" b="1"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avec mon personnel…</a:t>
            </a:r>
            <a:r>
              <a:rPr lang="fr-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sz="1900"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j’ai adoré. »</a:t>
            </a:r>
            <a:r>
              <a:rPr lang="fr-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 </a:t>
            </a:r>
            <a:r>
              <a:rPr lang="fr-CA" sz="1900"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participant</a:t>
            </a:r>
          </a:p>
          <a:p>
            <a:pPr marL="285750" lvl="0" indent="-285750">
              <a:buFont typeface="Wingdings" panose="05000000000000000000" pitchFamily="2" charset="2"/>
              <a:buChar char="ü"/>
            </a:pPr>
            <a:r>
              <a:rPr lang="fr-CA" sz="1900"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Cette expérience était très marquante, vraiment intéressante et riche en révélations.</a:t>
            </a:r>
            <a:r>
              <a:rPr lang="fr-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sz="1900"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J’ai beaucoup appris sur moi-même.</a:t>
            </a:r>
            <a:r>
              <a:rPr lang="fr-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sz="1900"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Les exercices étaient pertinents et me permettent d’être plus productif et </a:t>
            </a:r>
            <a:r>
              <a:rPr lang="fr-CA" sz="1900" b="1"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plus présent dans mes rapports avec mes collègues et aussi avec ma famille.</a:t>
            </a:r>
            <a:r>
              <a:rPr lang="fr-CA" sz="1900"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 </a:t>
            </a:r>
            <a:r>
              <a:rPr lang="fr-CA" sz="1900"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participant</a:t>
            </a:r>
          </a:p>
          <a:p>
            <a:pPr marL="285750" lvl="0" indent="-285750">
              <a:buFont typeface="Wingdings" panose="05000000000000000000" pitchFamily="2" charset="2"/>
              <a:buChar char="ü"/>
            </a:pPr>
            <a:r>
              <a:rPr lang="fr-CA" sz="1900" b="1"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Cette série a cha</a:t>
            </a:r>
            <a:r>
              <a:rPr lang="fr-CA"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ngé ma </a:t>
            </a:r>
            <a:r>
              <a:rPr lang="fr-CA" sz="1900" b="1"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vie.</a:t>
            </a:r>
            <a:r>
              <a:rPr lang="fr-CA"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sz="1900"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J’espère pouvoir participer davantage à l’avenir » – participant</a:t>
            </a:r>
          </a:p>
          <a:p>
            <a:pPr marL="285750" lvl="0" indent="-285750">
              <a:buFont typeface="Wingdings" panose="05000000000000000000" pitchFamily="2" charset="2"/>
              <a:buChar char="ü"/>
            </a:pPr>
            <a:r>
              <a:rPr lang="fr-CA" sz="1900"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Merci, Alejandro, de nous avoir donné cette précieuse occasion de nous dépasser en tant que personnes et que professionnels.</a:t>
            </a:r>
            <a:r>
              <a:rPr lang="fr-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sz="1900" b="1"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Il s’agit d’un complément important au processus de transformation que nous avons entrepris à SAC.</a:t>
            </a:r>
            <a:r>
              <a:rPr lang="fr-CA" sz="1900"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 </a:t>
            </a:r>
            <a:r>
              <a:rPr lang="fr-CA" sz="1900"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participant</a:t>
            </a:r>
          </a:p>
        </p:txBody>
      </p:sp>
    </p:spTree>
    <p:extLst>
      <p:ext uri="{BB962C8B-B14F-4D97-AF65-F5344CB8AC3E}">
        <p14:creationId xmlns:p14="http://schemas.microsoft.com/office/powerpoint/2010/main" val="5156351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RELEASE_DATE" val="2014.06.02"/>
  <p:tag name="AS_TITLE" val="Aspose.Slides for Java"/>
  <p:tag name="AS_VERSION" val="8.6.0.0"/>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Thaa" typeface="MV Boli"/>
        <a:font script="Sinh" typeface="Iskoola Pota"/>
        <a:font script="Arab" typeface="Times New Roman"/>
        <a:font script="Hant" typeface="新細明體"/>
        <a:font script="Khmr" typeface="MoolBoran"/>
        <a:font script="Laoo" typeface="DokChampa"/>
        <a:font script="Orya" typeface="Kalinga"/>
        <a:font script="Cher" typeface="Plantagenet Cherokee"/>
        <a:font script="Tibt" typeface="Microsoft Himalaya"/>
        <a:font script="Ethi" typeface="Nyala"/>
        <a:font script="Hebr" typeface="Times New Roman"/>
        <a:font script="Uigh" typeface="Microsoft Uighur"/>
        <a:font script="Guru" typeface="Raavi"/>
        <a:font script="Cans" typeface="Euphemia"/>
        <a:font script="Jpan" typeface="ＭＳ Ｐゴシック"/>
        <a:font script="Gujr" typeface="Shruti"/>
        <a:font script="Telu" typeface="Gautami"/>
        <a:font script="Deva" typeface="Mangal"/>
        <a:font script="Viet" typeface="Times New Roman"/>
        <a:font script="Thai" typeface="Angsana New"/>
        <a:font script="Hans" typeface="宋体"/>
        <a:font script="Geor" typeface="Sylfaen"/>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ajorFont>
      <a:minorFont>
        <a:latin typeface="Calibri"/>
        <a:ea typeface=""/>
        <a:cs typeface=""/>
        <a:font script="Thaa" typeface="MV Boli"/>
        <a:font script="Sinh" typeface="Iskoola Pota"/>
        <a:font script="Arab" typeface="Arial"/>
        <a:font script="Hant" typeface="新細明體"/>
        <a:font script="Khmr" typeface="DaunPenh"/>
        <a:font script="Laoo" typeface="DokChampa"/>
        <a:font script="Orya" typeface="Kalinga"/>
        <a:font script="Cher" typeface="Plantagenet Cherokee"/>
        <a:font script="Tibt" typeface="Microsoft Himalaya"/>
        <a:font script="Ethi" typeface="Nyala"/>
        <a:font script="Hebr" typeface="Arial"/>
        <a:font script="Uigh" typeface="Microsoft Uighur"/>
        <a:font script="Guru" typeface="Raavi"/>
        <a:font script="Cans" typeface="Euphemia"/>
        <a:font script="Jpan" typeface="ＭＳ Ｐゴシック"/>
        <a:font script="Gujr" typeface="Shruti"/>
        <a:font script="Telu" typeface="Gautami"/>
        <a:font script="Deva" typeface="Mangal"/>
        <a:font script="Viet" typeface="Arial"/>
        <a:font script="Thai" typeface="Cordia New"/>
        <a:font script="Hans" typeface="宋体"/>
        <a:font script="Geor" typeface="Sylfaen"/>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Thaa" typeface="MV Boli"/>
        <a:font script="Sinh" typeface="Iskoola Pota"/>
        <a:font script="Arab" typeface="Times New Roman"/>
        <a:font script="Hant" typeface="新細明體"/>
        <a:font script="Khmr" typeface="MoolBoran"/>
        <a:font script="Laoo" typeface="DokChampa"/>
        <a:font script="Orya" typeface="Kalinga"/>
        <a:font script="Cher" typeface="Plantagenet Cherokee"/>
        <a:font script="Tibt" typeface="Microsoft Himalaya"/>
        <a:font script="Ethi" typeface="Nyala"/>
        <a:font script="Hebr" typeface="Times New Roman"/>
        <a:font script="Uigh" typeface="Microsoft Uighur"/>
        <a:font script="Guru" typeface="Raavi"/>
        <a:font script="Cans" typeface="Euphemia"/>
        <a:font script="Jpan" typeface="ＭＳ Ｐゴシック"/>
        <a:font script="Gujr" typeface="Shruti"/>
        <a:font script="Telu" typeface="Gautami"/>
        <a:font script="Deva" typeface="Mangal"/>
        <a:font script="Viet" typeface="Times New Roman"/>
        <a:font script="Thai" typeface="Angsana New"/>
        <a:font script="Hans" typeface="宋体"/>
        <a:font script="Geor" typeface="Sylfaen"/>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ajorFont>
      <a:minorFont>
        <a:latin typeface="Calibri"/>
        <a:ea typeface=""/>
        <a:cs typeface=""/>
        <a:font script="Thaa" typeface="MV Boli"/>
        <a:font script="Sinh" typeface="Iskoola Pota"/>
        <a:font script="Arab" typeface="Arial"/>
        <a:font script="Hant" typeface="新細明體"/>
        <a:font script="Khmr" typeface="DaunPenh"/>
        <a:font script="Laoo" typeface="DokChampa"/>
        <a:font script="Orya" typeface="Kalinga"/>
        <a:font script="Cher" typeface="Plantagenet Cherokee"/>
        <a:font script="Tibt" typeface="Microsoft Himalaya"/>
        <a:font script="Ethi" typeface="Nyala"/>
        <a:font script="Hebr" typeface="Arial"/>
        <a:font script="Uigh" typeface="Microsoft Uighur"/>
        <a:font script="Guru" typeface="Raavi"/>
        <a:font script="Cans" typeface="Euphemia"/>
        <a:font script="Jpan" typeface="ＭＳ Ｐゴシック"/>
        <a:font script="Gujr" typeface="Shruti"/>
        <a:font script="Telu" typeface="Gautami"/>
        <a:font script="Deva" typeface="Mangal"/>
        <a:font script="Viet" typeface="Arial"/>
        <a:font script="Thai" typeface="Cordia New"/>
        <a:font script="Hans" typeface="宋体"/>
        <a:font script="Geor" typeface="Sylfaen"/>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Thaa" typeface="MV Boli"/>
        <a:font script="Sinh" typeface="Iskoola Pota"/>
        <a:font script="Arab" typeface="Times New Roman"/>
        <a:font script="Hant" typeface="新細明體"/>
        <a:font script="Khmr" typeface="MoolBoran"/>
        <a:font script="Laoo" typeface="DokChampa"/>
        <a:font script="Orya" typeface="Kalinga"/>
        <a:font script="Cher" typeface="Plantagenet Cherokee"/>
        <a:font script="Tibt" typeface="Microsoft Himalaya"/>
        <a:font script="Ethi" typeface="Nyala"/>
        <a:font script="Hebr" typeface="Times New Roman"/>
        <a:font script="Uigh" typeface="Microsoft Uighur"/>
        <a:font script="Guru" typeface="Raavi"/>
        <a:font script="Cans" typeface="Euphemia"/>
        <a:font script="Jpan" typeface="ＭＳ Ｐゴシック"/>
        <a:font script="Gujr" typeface="Shruti"/>
        <a:font script="Telu" typeface="Gautami"/>
        <a:font script="Deva" typeface="Mangal"/>
        <a:font script="Viet" typeface="Times New Roman"/>
        <a:font script="Thai" typeface="Angsana New"/>
        <a:font script="Hans" typeface="宋体"/>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ajorFont>
      <a:minorFont>
        <a:latin typeface="Calibri"/>
        <a:ea typeface=""/>
        <a:cs typeface=""/>
        <a:font script="Thaa" typeface="MV Boli"/>
        <a:font script="Sinh" typeface="Iskoola Pota"/>
        <a:font script="Arab" typeface="Arial"/>
        <a:font script="Hant" typeface="新細明體"/>
        <a:font script="Khmr" typeface="DaunPenh"/>
        <a:font script="Laoo" typeface="DokChampa"/>
        <a:font script="Orya" typeface="Kalinga"/>
        <a:font script="Cher" typeface="Plantagenet Cherokee"/>
        <a:font script="Tibt" typeface="Microsoft Himalaya"/>
        <a:font script="Ethi" typeface="Nyala"/>
        <a:font script="Hebr" typeface="Arial"/>
        <a:font script="Uigh" typeface="Microsoft Uighur"/>
        <a:font script="Guru" typeface="Raavi"/>
        <a:font script="Cans" typeface="Euphemia"/>
        <a:font script="Jpan" typeface="ＭＳ Ｐゴシック"/>
        <a:font script="Gujr" typeface="Shruti"/>
        <a:font script="Telu" typeface="Gautami"/>
        <a:font script="Deva" typeface="Mangal"/>
        <a:font script="Viet" typeface="Arial"/>
        <a:font script="Thai" typeface="Cordia New"/>
        <a:font script="Hans" typeface="宋体"/>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Thaa" typeface="MV Boli"/>
        <a:font script="Sinh" typeface="Iskoola Pota"/>
        <a:font script="Arab" typeface="Times New Roman"/>
        <a:font script="Hant" typeface="新細明體"/>
        <a:font script="Khmr" typeface="MoolBoran"/>
        <a:font script="Laoo" typeface="DokChampa"/>
        <a:font script="Orya" typeface="Kalinga"/>
        <a:font script="Cher" typeface="Plantagenet Cherokee"/>
        <a:font script="Tibt" typeface="Microsoft Himalaya"/>
        <a:font script="Ethi" typeface="Nyala"/>
        <a:font script="Hebr" typeface="Times New Roman"/>
        <a:font script="Uigh" typeface="Microsoft Uighur"/>
        <a:font script="Guru" typeface="Raavi"/>
        <a:font script="Cans" typeface="Euphemia"/>
        <a:font script="Jpan" typeface="ＭＳ Ｐゴシック"/>
        <a:font script="Gujr" typeface="Shruti"/>
        <a:font script="Telu" typeface="Gautami"/>
        <a:font script="Deva" typeface="Mangal"/>
        <a:font script="Viet" typeface="Times New Roman"/>
        <a:font script="Thai" typeface="Angsana New"/>
        <a:font script="Hans" typeface="宋体"/>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ajorFont>
      <a:minorFont>
        <a:latin typeface="Calibri"/>
        <a:ea typeface=""/>
        <a:cs typeface=""/>
        <a:font script="Thaa" typeface="MV Boli"/>
        <a:font script="Sinh" typeface="Iskoola Pota"/>
        <a:font script="Arab" typeface="Arial"/>
        <a:font script="Hant" typeface="新細明體"/>
        <a:font script="Khmr" typeface="DaunPenh"/>
        <a:font script="Laoo" typeface="DokChampa"/>
        <a:font script="Orya" typeface="Kalinga"/>
        <a:font script="Cher" typeface="Plantagenet Cherokee"/>
        <a:font script="Tibt" typeface="Microsoft Himalaya"/>
        <a:font script="Ethi" typeface="Nyala"/>
        <a:font script="Hebr" typeface="Arial"/>
        <a:font script="Uigh" typeface="Microsoft Uighur"/>
        <a:font script="Guru" typeface="Raavi"/>
        <a:font script="Cans" typeface="Euphemia"/>
        <a:font script="Jpan" typeface="ＭＳ Ｐゴシック"/>
        <a:font script="Gujr" typeface="Shruti"/>
        <a:font script="Telu" typeface="Gautami"/>
        <a:font script="Deva" typeface="Mangal"/>
        <a:font script="Viet" typeface="Arial"/>
        <a:font script="Thai" typeface="Cordia New"/>
        <a:font script="Hans" typeface="宋体"/>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11276</TotalTime>
  <Words>1550</Words>
  <Application>Microsoft Office PowerPoint</Application>
  <PresentationFormat>On-screen Show (4:3)</PresentationFormat>
  <Paragraphs>186</Paragraphs>
  <Slides>10</Slides>
  <Notes>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10</vt:i4>
      </vt:variant>
    </vt:vector>
  </HeadingPairs>
  <TitlesOfParts>
    <vt:vector size="20" baseType="lpstr">
      <vt:lpstr>Arial</vt:lpstr>
      <vt:lpstr>Calibri</vt:lpstr>
      <vt:lpstr>Courier New</vt:lpstr>
      <vt:lpstr>Lato</vt:lpstr>
      <vt:lpstr>Segoe UI Web (West European)</vt:lpstr>
      <vt:lpstr>Symbol</vt:lpstr>
      <vt:lpstr>Times New Roman</vt:lpstr>
      <vt:lpstr>Wingdings</vt:lpstr>
      <vt:lpstr>1_Office Theme</vt:lpstr>
      <vt:lpstr>2_Office Theme</vt:lpstr>
      <vt:lpstr>Programme de développement du leadership de changement en pleine-conscience (DLCP)</vt:lpstr>
      <vt:lpstr>PowerPoint Presentation</vt:lpstr>
      <vt:lpstr>Objectif principal du programme de DLCP</vt:lpstr>
      <vt:lpstr>MCLD 2022 French - Program Highlights</vt:lpstr>
      <vt:lpstr>MCLD 2022 French - Program Highlights</vt:lpstr>
      <vt:lpstr>Map des participants – Premiere séance du DLCP 2022</vt:lpstr>
      <vt:lpstr>PowerPoint Presentation</vt:lpstr>
      <vt:lpstr>Principales résultats - Programme en français DLCP 2022</vt:lpstr>
      <vt:lpstr>Témoignages sur le programme de DLCP</vt:lpstr>
      <vt:lpstr>Éléments nécessaires à la réussite du programme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Gonzalez.Alejandro</cp:lastModifiedBy>
  <cp:revision>365</cp:revision>
  <cp:lastPrinted>1969-12-31T19:00:00Z</cp:lastPrinted>
  <dcterms:created xsi:type="dcterms:W3CDTF">2015-04-14T20:39:51Z</dcterms:created>
  <dcterms:modified xsi:type="dcterms:W3CDTF">2023-07-17T19:20:03Z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-547204698</vt:i4>
  </property>
  <property fmtid="{D5CDD505-2E9C-101B-9397-08002B2CF9AE}" pid="3" name="_AuthorEmail">
    <vt:lpwstr>Claudie-Ann.Lalonde-Gratton@tpsgc-pwgsc.gc.ca</vt:lpwstr>
  </property>
  <property fmtid="{D5CDD505-2E9C-101B-9397-08002B2CF9AE}" pid="4" name="_AuthorEmailDisplayName">
    <vt:lpwstr>Claudie-Ann Lalonde-Gratton</vt:lpwstr>
  </property>
  <property fmtid="{D5CDD505-2E9C-101B-9397-08002B2CF9AE}" pid="5" name="_EmailSubject">
    <vt:lpwstr>Commande(s) : 10649675  [-]  Contrat : 200004577  [-]  Délai : 2022-07-22 17:00 HAE (Ott)</vt:lpwstr>
  </property>
  <property fmtid="{D5CDD505-2E9C-101B-9397-08002B2CF9AE}" pid="6" name="_NewReviewCycle">
    <vt:lpwstr>
    </vt:lpwstr>
  </property>
</Properties>
</file>