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embeddedFontLst>
    <p:embeddedFont>
      <p:font typeface="Noto Sans Symbols" panose="020B0604020202020204" charset="0"/>
      <p:regular r:id="rId38"/>
      <p:bold r:id="rId39"/>
    </p:embeddedFont>
    <p:embeddedFont>
      <p:font typeface="Georgia" panose="02040502050405020303" pitchFamily="18"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Raleway" panose="020B0604020202020204" charset="0"/>
      <p:regular r:id="rId48"/>
      <p:bold r:id="rId49"/>
      <p:italic r:id="rId50"/>
      <p:boldItalic r:id="rId51"/>
    </p:embeddedFont>
    <p:embeddedFont>
      <p:font typeface="Arial Narrow" panose="020B0606020202030204" pitchFamily="34" charset="0"/>
      <p:regular r:id="rId52"/>
      <p:bold r:id="rId53"/>
      <p:italic r:id="rId54"/>
      <p:boldItalic r:id="rId55"/>
    </p:embeddedFont>
    <p:embeddedFont>
      <p:font typeface="Tahoma" panose="020B0604030504040204" pitchFamily="3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hfxEefMVdFlgyp7Qyz1k4g95s5j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a:latin typeface="Arial"/>
                <a:ea typeface="Arial"/>
                <a:cs typeface="Arial"/>
                <a:sym typeface="Arial"/>
              </a:rPr>
              <a:t>QUESTION: am I a leader?</a:t>
            </a: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TASK: Make a list of great leaders you know:</a:t>
            </a: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Which ones are authority figures?</a:t>
            </a: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Identify who you would listen to</a:t>
            </a: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DISCUSSION:  difference between leadership and authority?</a:t>
            </a:r>
            <a:endParaRPr/>
          </a:p>
          <a:p>
            <a:pPr marL="0" lvl="0" indent="0" algn="l" rtl="0">
              <a:spcBef>
                <a:spcPts val="0"/>
              </a:spcBef>
              <a:spcAft>
                <a:spcPts val="0"/>
              </a:spcAft>
              <a:buNone/>
            </a:pPr>
            <a:r>
              <a:rPr lang="en-US" sz="1400">
                <a:latin typeface="Arial"/>
                <a:ea typeface="Arial"/>
                <a:cs typeface="Arial"/>
                <a:sym typeface="Arial"/>
              </a:rPr>
              <a:t>Formal authority – granted</a:t>
            </a:r>
            <a:endParaRPr/>
          </a:p>
          <a:p>
            <a:pPr marL="0" lvl="0" indent="0" algn="l" rtl="0">
              <a:spcBef>
                <a:spcPts val="0"/>
              </a:spcBef>
              <a:spcAft>
                <a:spcPts val="0"/>
              </a:spcAft>
              <a:buNone/>
            </a:pPr>
            <a:r>
              <a:rPr lang="en-US" sz="1400">
                <a:latin typeface="Arial"/>
                <a:ea typeface="Arial"/>
                <a:cs typeface="Arial"/>
                <a:sym typeface="Arial"/>
              </a:rPr>
              <a:t>Informal authority – conferred</a:t>
            </a: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Most think informal authority = leadership.</a:t>
            </a:r>
            <a:endParaRPr/>
          </a:p>
          <a:p>
            <a:pPr marL="0" lvl="0" indent="0" algn="l" rtl="0">
              <a:spcBef>
                <a:spcPts val="0"/>
              </a:spcBef>
              <a:spcAft>
                <a:spcPts val="0"/>
              </a:spcAft>
              <a:buNone/>
            </a:pPr>
            <a:endParaRPr sz="1400">
              <a:latin typeface="Arial"/>
              <a:ea typeface="Arial"/>
              <a:cs typeface="Arial"/>
              <a:sym typeface="Arial"/>
            </a:endParaRPr>
          </a:p>
        </p:txBody>
      </p:sp>
      <p:sp>
        <p:nvSpPr>
          <p:cNvPr id="177" name="Google Shape;17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194" name="Google Shape;19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IG/AB</a:t>
            </a:r>
            <a:endParaRPr/>
          </a:p>
          <a:p>
            <a:pPr marL="0" lvl="0" indent="0" algn="l" rtl="0">
              <a:spcBef>
                <a:spcPts val="0"/>
              </a:spcBef>
              <a:spcAft>
                <a:spcPts val="0"/>
              </a:spcAft>
              <a:buNone/>
            </a:pPr>
            <a:endParaRPr/>
          </a:p>
          <a:p>
            <a:pPr marL="0" lvl="0" indent="0" algn="l" rtl="0">
              <a:spcBef>
                <a:spcPts val="0"/>
              </a:spcBef>
              <a:spcAft>
                <a:spcPts val="0"/>
              </a:spcAft>
              <a:buNone/>
            </a:pPr>
            <a:r>
              <a:rPr lang="en-US"/>
              <a:t>NAC = National Action Committee </a:t>
            </a:r>
            <a:endParaRPr/>
          </a:p>
        </p:txBody>
      </p:sp>
      <p:sp>
        <p:nvSpPr>
          <p:cNvPr id="208" name="Google Shape;2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Clr>
                <a:schemeClr val="dk1"/>
              </a:buClr>
              <a:buSzPts val="1400"/>
              <a:buFont typeface="Calibri"/>
              <a:buNone/>
            </a:pPr>
            <a:endParaRPr/>
          </a:p>
          <a:p>
            <a:pPr marL="0" lvl="0" indent="0" algn="l" rtl="0">
              <a:spcBef>
                <a:spcPts val="0"/>
              </a:spcBef>
              <a:spcAft>
                <a:spcPts val="0"/>
              </a:spcAft>
              <a:buClr>
                <a:schemeClr val="dk1"/>
              </a:buClr>
              <a:buSzPts val="1400"/>
              <a:buFont typeface="Calibri"/>
              <a:buNone/>
            </a:pPr>
            <a:endParaRPr/>
          </a:p>
        </p:txBody>
      </p:sp>
      <p:sp>
        <p:nvSpPr>
          <p:cNvPr id="95" name="Google Shape;95;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273" name="Google Shape;27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02" name="Google Shape;302;p2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309" name="Google Shape;30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27</a:t>
            </a:fld>
            <a:endParaRPr sz="12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Welcome from Hamlin and Gerard</a:t>
            </a:r>
            <a:endParaRPr/>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1:notes"/>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Arial"/>
                <a:ea typeface="Arial"/>
                <a:cs typeface="Arial"/>
                <a:sym typeface="Arial"/>
              </a:rPr>
              <a:t>Leading Transitions: Change Style Indicator</a:t>
            </a:r>
            <a:endParaRPr/>
          </a:p>
        </p:txBody>
      </p:sp>
      <p:sp>
        <p:nvSpPr>
          <p:cNvPr id="343" name="Google Shape;34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
        <p:nvSpPr>
          <p:cNvPr id="344" name="Google Shape;344;p31:notes"/>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2:notes"/>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Arial"/>
                <a:ea typeface="Arial"/>
                <a:cs typeface="Arial"/>
                <a:sym typeface="Arial"/>
              </a:rPr>
              <a:t>Leading Transitions: Change Style Indicator</a:t>
            </a:r>
            <a:endParaRPr/>
          </a:p>
        </p:txBody>
      </p:sp>
      <p:sp>
        <p:nvSpPr>
          <p:cNvPr id="430" name="Google Shape;43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
        <p:nvSpPr>
          <p:cNvPr id="431" name="Google Shape;431;p32:notes"/>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2" name="Google Shape;43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None/>
            </a:pPr>
            <a:endParaRPr>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43" name="Google Shape;44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33</a:t>
            </a:fld>
            <a:endParaR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
        <p:cNvGrpSpPr/>
        <p:nvPr/>
      </p:nvGrpSpPr>
      <p:grpSpPr>
        <a:xfrm>
          <a:off x="0" y="0"/>
          <a:ext cx="0" cy="0"/>
          <a:chOff x="0" y="0"/>
          <a:chExt cx="0" cy="0"/>
        </a:xfrm>
      </p:grpSpPr>
      <p:sp>
        <p:nvSpPr>
          <p:cNvPr id="22" name="Google Shape;22;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 name="Google Shape;24;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 name="Google Shape;2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
        <p:cNvGrpSpPr/>
        <p:nvPr/>
      </p:nvGrpSpPr>
      <p:grpSpPr>
        <a:xfrm>
          <a:off x="0" y="0"/>
          <a:ext cx="0" cy="0"/>
          <a:chOff x="0" y="0"/>
          <a:chExt cx="0" cy="0"/>
        </a:xfrm>
      </p:grpSpPr>
      <p:sp>
        <p:nvSpPr>
          <p:cNvPr id="35" name="Google Shape;3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0"/>
          <p:cNvSpPr>
            <a:spLocks noGrp="1"/>
          </p:cNvSpPr>
          <p:nvPr>
            <p:ph type="pic" idx="2"/>
          </p:nvPr>
        </p:nvSpPr>
        <p:spPr>
          <a:xfrm>
            <a:off x="5183188" y="987425"/>
            <a:ext cx="6172200" cy="4873625"/>
          </a:xfrm>
          <a:prstGeom prst="rect">
            <a:avLst/>
          </a:prstGeom>
          <a:noFill/>
          <a:ln>
            <a:noFill/>
          </a:ln>
        </p:spPr>
      </p:sp>
      <p:sp>
        <p:nvSpPr>
          <p:cNvPr id="37" name="Google Shape;37;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8" name="Google Shape;3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2" name="Google Shape;6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jpg"/><Relationship Id="rId11" Type="http://schemas.openxmlformats.org/officeDocument/2006/relationships/image" Target="../media/image17.jpg"/><Relationship Id="rId5" Type="http://schemas.openxmlformats.org/officeDocument/2006/relationships/image" Target="../media/image12.jpg"/><Relationship Id="rId10" Type="http://schemas.openxmlformats.org/officeDocument/2006/relationships/hyperlink" Target="https://jbipix.files.wordpress.com/2009/11/dsc_7735.jpg" TargetMode="External"/><Relationship Id="rId4" Type="http://schemas.openxmlformats.org/officeDocument/2006/relationships/image" Target="../media/image11.jpg"/><Relationship Id="rId9"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time_continue=1&amp;v=gLYTObRhcSY&amp;feature=emb_logo"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318058"/>
            <a:ext cx="9144000" cy="2387600"/>
          </a:xfrm>
          <a:prstGeom prst="rect">
            <a:avLst/>
          </a:prstGeom>
          <a:noFill/>
          <a:ln>
            <a:noFill/>
          </a:ln>
        </p:spPr>
        <p:txBody>
          <a:bodyPr spcFirstLastPara="1" wrap="square" lIns="91425" tIns="45700" rIns="91425" bIns="45700" anchor="b" anchorCtr="0">
            <a:noAutofit/>
          </a:bodyPr>
          <a:lstStyle/>
          <a:p>
            <a:pPr lvl="0">
              <a:buSzPts val="4000"/>
            </a:pPr>
            <a:r>
              <a:rPr lang="fr-FR" sz="4000" b="1" dirty="0"/>
              <a:t>ATELIER : </a:t>
            </a:r>
            <a:r>
              <a:rPr lang="fr-FR" sz="4000" b="1" dirty="0" smtClean="0"/>
              <a:t/>
            </a:r>
            <a:br>
              <a:rPr lang="fr-FR" sz="4000" b="1" dirty="0" smtClean="0"/>
            </a:br>
            <a:r>
              <a:rPr lang="fr-FR" sz="4000" b="1" dirty="0" smtClean="0"/>
              <a:t>Excellence </a:t>
            </a:r>
            <a:r>
              <a:rPr lang="fr-FR" sz="4000" b="1" dirty="0"/>
              <a:t>en matière de leadership Noir : Vérité et résilience</a:t>
            </a:r>
            <a:endParaRPr dirty="0"/>
          </a:p>
        </p:txBody>
      </p:sp>
      <p:sp>
        <p:nvSpPr>
          <p:cNvPr id="89" name="Google Shape;89;p1"/>
          <p:cNvSpPr/>
          <p:nvPr/>
        </p:nvSpPr>
        <p:spPr>
          <a:xfrm rot="10800000" flipH="1">
            <a:off x="-10140309" y="3604589"/>
            <a:ext cx="37528825" cy="71478"/>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1"/>
          <p:cNvSpPr txBox="1"/>
          <p:nvPr/>
        </p:nvSpPr>
        <p:spPr>
          <a:xfrm>
            <a:off x="2566151" y="4913552"/>
            <a:ext cx="64008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smtClean="0">
                <a:solidFill>
                  <a:schemeClr val="dk1"/>
                </a:solidFill>
                <a:latin typeface="Calibri"/>
                <a:ea typeface="Calibri"/>
                <a:cs typeface="Calibri"/>
                <a:sym typeface="Calibri"/>
              </a:rPr>
              <a:t>GÉRARD </a:t>
            </a:r>
            <a:r>
              <a:rPr lang="en-US" sz="3600" dirty="0">
                <a:solidFill>
                  <a:schemeClr val="dk1"/>
                </a:solidFill>
                <a:latin typeface="Calibri"/>
                <a:ea typeface="Calibri"/>
                <a:cs typeface="Calibri"/>
                <a:sym typeface="Calibri"/>
              </a:rPr>
              <a:t>ETIENNE</a:t>
            </a:r>
            <a:endParaRPr dirty="0"/>
          </a:p>
          <a:p>
            <a:pPr marL="0" marR="0" lvl="0" indent="0" algn="ctr" rtl="0">
              <a:spcBef>
                <a:spcPts val="0"/>
              </a:spcBef>
              <a:spcAft>
                <a:spcPts val="0"/>
              </a:spcAft>
              <a:buNone/>
            </a:pPr>
            <a:r>
              <a:rPr lang="en-US" sz="3600" dirty="0" smtClean="0">
                <a:solidFill>
                  <a:schemeClr val="dk1"/>
                </a:solidFill>
                <a:latin typeface="Calibri"/>
                <a:ea typeface="Calibri"/>
                <a:cs typeface="Calibri"/>
                <a:sym typeface="Calibri"/>
              </a:rPr>
              <a:t>GÉRARD-HUBERT </a:t>
            </a:r>
            <a:r>
              <a:rPr lang="en-US" sz="3600" dirty="0">
                <a:solidFill>
                  <a:schemeClr val="dk1"/>
                </a:solidFill>
                <a:latin typeface="Calibri"/>
                <a:ea typeface="Calibri"/>
                <a:cs typeface="Calibri"/>
                <a:sym typeface="Calibri"/>
              </a:rPr>
              <a:t>ETIENNE</a:t>
            </a:r>
            <a:endParaRPr dirty="0"/>
          </a:p>
        </p:txBody>
      </p:sp>
      <p:sp>
        <p:nvSpPr>
          <p:cNvPr id="91" name="Google Shape;91;p1"/>
          <p:cNvSpPr txBox="1"/>
          <p:nvPr/>
        </p:nvSpPr>
        <p:spPr>
          <a:xfrm>
            <a:off x="2749031" y="3455662"/>
            <a:ext cx="631545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err="1" smtClean="0">
                <a:solidFill>
                  <a:schemeClr val="dk1"/>
                </a:solidFill>
                <a:latin typeface="Calibri"/>
                <a:ea typeface="Calibri"/>
                <a:cs typeface="Calibri"/>
                <a:sym typeface="Calibri"/>
              </a:rPr>
              <a:t>Réseau</a:t>
            </a:r>
            <a:r>
              <a:rPr lang="en-US" sz="4000" dirty="0" smtClean="0">
                <a:solidFill>
                  <a:schemeClr val="dk1"/>
                </a:solidFill>
                <a:latin typeface="Calibri"/>
                <a:ea typeface="Calibri"/>
                <a:cs typeface="Calibri"/>
                <a:sym typeface="Calibri"/>
              </a:rPr>
              <a:t> des </a:t>
            </a:r>
            <a:r>
              <a:rPr lang="en-US" sz="4000" dirty="0" err="1" smtClean="0">
                <a:solidFill>
                  <a:schemeClr val="dk1"/>
                </a:solidFill>
                <a:latin typeface="Calibri"/>
                <a:ea typeface="Calibri"/>
                <a:cs typeface="Calibri"/>
                <a:sym typeface="Calibri"/>
              </a:rPr>
              <a:t>jeunes</a:t>
            </a:r>
            <a:r>
              <a:rPr lang="en-US" sz="4000" dirty="0" smtClean="0">
                <a:solidFill>
                  <a:schemeClr val="dk1"/>
                </a:solidFill>
                <a:latin typeface="Calibri"/>
                <a:ea typeface="Calibri"/>
                <a:cs typeface="Calibri"/>
                <a:sym typeface="Calibri"/>
              </a:rPr>
              <a:t> </a:t>
            </a:r>
            <a:r>
              <a:rPr lang="en-US" sz="4000" dirty="0" err="1" smtClean="0">
                <a:solidFill>
                  <a:schemeClr val="dk1"/>
                </a:solidFill>
                <a:latin typeface="Calibri"/>
                <a:ea typeface="Calibri"/>
                <a:cs typeface="Calibri"/>
                <a:sym typeface="Calibri"/>
              </a:rPr>
              <a:t>fonctionnaires</a:t>
            </a:r>
            <a:r>
              <a:rPr lang="en-US" sz="4000" dirty="0" smtClean="0">
                <a:solidFill>
                  <a:schemeClr val="dk1"/>
                </a:solidFill>
                <a:latin typeface="Calibri"/>
                <a:ea typeface="Calibri"/>
                <a:cs typeface="Calibri"/>
                <a:sym typeface="Calibri"/>
              </a:rPr>
              <a:t> </a:t>
            </a:r>
            <a:r>
              <a:rPr lang="en-US" sz="4000" dirty="0" err="1" smtClean="0">
                <a:solidFill>
                  <a:schemeClr val="dk1"/>
                </a:solidFill>
                <a:latin typeface="Calibri"/>
                <a:ea typeface="Calibri"/>
                <a:cs typeface="Calibri"/>
                <a:sym typeface="Calibri"/>
              </a:rPr>
              <a:t>fédéraux</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0"/>
          <p:cNvSpPr txBox="1">
            <a:spLocks noGrp="1"/>
          </p:cNvSpPr>
          <p:nvPr>
            <p:ph type="title"/>
          </p:nvPr>
        </p:nvSpPr>
        <p:spPr>
          <a:xfrm>
            <a:off x="639417" y="11227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err="1" smtClean="0"/>
              <a:t>Réflexion</a:t>
            </a:r>
            <a:endParaRPr dirty="0"/>
          </a:p>
        </p:txBody>
      </p:sp>
      <p:pic>
        <p:nvPicPr>
          <p:cNvPr id="163" name="Google Shape;163;p10"/>
          <p:cNvPicPr preferRelativeResize="0">
            <a:picLocks noGrp="1"/>
          </p:cNvPicPr>
          <p:nvPr>
            <p:ph type="body" idx="1"/>
          </p:nvPr>
        </p:nvPicPr>
        <p:blipFill rotWithShape="1">
          <a:blip r:embed="rId3">
            <a:alphaModFix/>
          </a:blip>
          <a:srcRect b="3865"/>
          <a:stretch/>
        </p:blipFill>
        <p:spPr>
          <a:xfrm>
            <a:off x="6457944" y="475488"/>
            <a:ext cx="5334663" cy="5978321"/>
          </a:xfrm>
          <a:prstGeom prst="rect">
            <a:avLst/>
          </a:prstGeom>
          <a:noFill/>
          <a:ln>
            <a:noFill/>
          </a:ln>
        </p:spPr>
      </p:pic>
      <p:sp>
        <p:nvSpPr>
          <p:cNvPr id="164" name="Google Shape;164;p10"/>
          <p:cNvSpPr txBox="1"/>
          <p:nvPr/>
        </p:nvSpPr>
        <p:spPr>
          <a:xfrm>
            <a:off x="639417" y="1314621"/>
            <a:ext cx="5334663" cy="4919732"/>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buClr>
                <a:schemeClr val="dk1"/>
              </a:buClr>
              <a:buSzPct val="100000"/>
              <a:buFont typeface="Arial"/>
              <a:buChar char="•"/>
            </a:pPr>
            <a:r>
              <a:rPr lang="fr-FR" sz="2800" dirty="0">
                <a:solidFill>
                  <a:schemeClr val="dk1"/>
                </a:solidFill>
                <a:latin typeface="Calibri"/>
                <a:ea typeface="Calibri"/>
                <a:cs typeface="Calibri"/>
                <a:sym typeface="Calibri"/>
              </a:rPr>
              <a:t>Qu'est-ce que cette publicité ouverte et publique nous apprend sur la façon dont l'auteur ou les auteurs voyaient l'identité canadienne </a:t>
            </a:r>
            <a:r>
              <a:rPr lang="fr-FR" sz="2800" dirty="0" smtClean="0">
                <a:solidFill>
                  <a:schemeClr val="dk1"/>
                </a:solidFill>
                <a:latin typeface="Calibri"/>
                <a:ea typeface="Calibri"/>
                <a:cs typeface="Calibri"/>
                <a:sym typeface="Calibri"/>
              </a:rPr>
              <a:t>?</a:t>
            </a:r>
          </a:p>
          <a:p>
            <a:pPr marL="228600" lvl="0" indent="-228600">
              <a:buClr>
                <a:schemeClr val="dk1"/>
              </a:buClr>
              <a:buSzPct val="100000"/>
              <a:buFont typeface="Arial"/>
              <a:buChar char="•"/>
            </a:pPr>
            <a:endParaRPr lang="fr-FR" sz="2800" dirty="0" smtClean="0">
              <a:solidFill>
                <a:schemeClr val="dk1"/>
              </a:solidFill>
              <a:latin typeface="Calibri"/>
              <a:ea typeface="Calibri"/>
              <a:cs typeface="Calibri"/>
              <a:sym typeface="Calibri"/>
            </a:endParaRPr>
          </a:p>
          <a:p>
            <a:pPr marL="228600" lvl="0" indent="-228600">
              <a:buClr>
                <a:schemeClr val="dk1"/>
              </a:buClr>
              <a:buSzPct val="100000"/>
              <a:buFont typeface="Arial"/>
              <a:buChar char="•"/>
            </a:pPr>
            <a:r>
              <a:rPr lang="fr-FR" sz="2800" dirty="0" smtClean="0">
                <a:solidFill>
                  <a:schemeClr val="dk1"/>
                </a:solidFill>
                <a:latin typeface="Calibri"/>
                <a:ea typeface="Calibri"/>
                <a:cs typeface="Calibri"/>
                <a:sym typeface="Calibri"/>
              </a:rPr>
              <a:t>Comment </a:t>
            </a:r>
            <a:r>
              <a:rPr lang="fr-FR" sz="2800" dirty="0">
                <a:solidFill>
                  <a:schemeClr val="dk1"/>
                </a:solidFill>
                <a:latin typeface="Calibri"/>
                <a:ea typeface="Calibri"/>
                <a:cs typeface="Calibri"/>
                <a:sym typeface="Calibri"/>
              </a:rPr>
              <a:t>cela se compare-t-il à la façon dont l'identité canadienne est dépeinte dans les médias et par les politiciens aujourd'hui </a:t>
            </a:r>
            <a:r>
              <a:rPr lang="fr-FR" sz="2800" dirty="0" smtClean="0">
                <a:solidFill>
                  <a:schemeClr val="dk1"/>
                </a:solidFill>
                <a:latin typeface="Calibri"/>
                <a:ea typeface="Calibri"/>
                <a:cs typeface="Calibri"/>
                <a:sym typeface="Calibri"/>
              </a:rPr>
              <a:t>?</a:t>
            </a:r>
          </a:p>
          <a:p>
            <a:pPr marL="228600" lvl="0" indent="-228600">
              <a:buClr>
                <a:schemeClr val="dk1"/>
              </a:buClr>
              <a:buSzPct val="100000"/>
              <a:buFont typeface="Arial"/>
              <a:buChar char="•"/>
            </a:pPr>
            <a:endParaRPr lang="fr-FR" sz="2800" dirty="0" smtClean="0">
              <a:solidFill>
                <a:schemeClr val="dk1"/>
              </a:solidFill>
              <a:latin typeface="Calibri"/>
              <a:ea typeface="Calibri"/>
              <a:cs typeface="Calibri"/>
              <a:sym typeface="Calibri"/>
            </a:endParaRPr>
          </a:p>
          <a:p>
            <a:pPr marL="228600" lvl="0" indent="-228600">
              <a:buClr>
                <a:schemeClr val="dk1"/>
              </a:buClr>
              <a:buSzPct val="100000"/>
              <a:buFont typeface="Arial"/>
              <a:buChar char="•"/>
            </a:pPr>
            <a:r>
              <a:rPr lang="fr-FR" sz="2800" dirty="0" smtClean="0">
                <a:solidFill>
                  <a:schemeClr val="dk1"/>
                </a:solidFill>
                <a:latin typeface="Calibri"/>
                <a:ea typeface="Calibri"/>
                <a:cs typeface="Calibri"/>
                <a:sym typeface="Calibri"/>
              </a:rPr>
              <a:t>Si </a:t>
            </a:r>
            <a:r>
              <a:rPr lang="fr-FR" sz="2800" dirty="0">
                <a:solidFill>
                  <a:schemeClr val="dk1"/>
                </a:solidFill>
                <a:latin typeface="Calibri"/>
                <a:ea typeface="Calibri"/>
                <a:cs typeface="Calibri"/>
                <a:sym typeface="Calibri"/>
              </a:rPr>
              <a:t>nous considérons l'inclusion comme un objectif, avons-nous déjà atteint cet objectif ? </a:t>
            </a:r>
            <a:r>
              <a:rPr lang="fr-FR" sz="2800" dirty="0" smtClean="0">
                <a:solidFill>
                  <a:schemeClr val="dk1"/>
                </a:solidFill>
                <a:latin typeface="Calibri"/>
                <a:ea typeface="Calibri"/>
                <a:cs typeface="Calibri"/>
                <a:sym typeface="Calibri"/>
              </a:rPr>
              <a:t>Pensez-vous </a:t>
            </a:r>
            <a:r>
              <a:rPr lang="fr-FR" sz="2800" dirty="0">
                <a:solidFill>
                  <a:schemeClr val="dk1"/>
                </a:solidFill>
                <a:latin typeface="Calibri"/>
                <a:ea typeface="Calibri"/>
                <a:cs typeface="Calibri"/>
                <a:sym typeface="Calibri"/>
              </a:rPr>
              <a:t>que cet objectif est atteignable ?</a:t>
            </a:r>
            <a:endParaRPr sz="2800" dirty="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lvl="0">
              <a:buSzPts val="4400"/>
            </a:pPr>
            <a:r>
              <a:rPr lang="en-US" dirty="0" err="1"/>
              <a:t>Incompétence</a:t>
            </a:r>
            <a:r>
              <a:rPr lang="en-US" dirty="0"/>
              <a:t> </a:t>
            </a:r>
            <a:r>
              <a:rPr lang="en-US" dirty="0" err="1"/>
              <a:t>interculturelle</a:t>
            </a:r>
            <a:r>
              <a:rPr lang="en-US" dirty="0"/>
              <a:t> </a:t>
            </a:r>
            <a:r>
              <a:rPr lang="en-US" dirty="0" err="1"/>
              <a:t>ou</a:t>
            </a:r>
            <a:r>
              <a:rPr lang="en-US" dirty="0"/>
              <a:t> RACISME</a:t>
            </a:r>
            <a:endParaRPr dirty="0"/>
          </a:p>
        </p:txBody>
      </p:sp>
      <p:sp>
        <p:nvSpPr>
          <p:cNvPr id="170" name="Google Shape;170;p11"/>
          <p:cNvSpPr txBox="1">
            <a:spLocks noGrp="1"/>
          </p:cNvSpPr>
          <p:nvPr>
            <p:ph type="body" idx="1"/>
          </p:nvPr>
        </p:nvSpPr>
        <p:spPr>
          <a:xfrm>
            <a:off x="775780" y="1278732"/>
            <a:ext cx="5157787" cy="823912"/>
          </a:xfrm>
          <a:prstGeom prst="rect">
            <a:avLst/>
          </a:prstGeom>
          <a:noFill/>
          <a:ln>
            <a:noFill/>
          </a:ln>
        </p:spPr>
        <p:txBody>
          <a:bodyPr spcFirstLastPara="1" wrap="square" lIns="91425" tIns="45700" rIns="91425" bIns="45700" anchor="b" anchorCtr="0">
            <a:normAutofit/>
          </a:bodyPr>
          <a:lstStyle/>
          <a:p>
            <a:pPr marL="0" lvl="0" indent="0">
              <a:spcBef>
                <a:spcPts val="0"/>
              </a:spcBef>
            </a:pPr>
            <a:r>
              <a:rPr lang="fr-FR" dirty="0" smtClean="0"/>
              <a:t>Que </a:t>
            </a:r>
            <a:r>
              <a:rPr lang="fr-FR" dirty="0"/>
              <a:t>s'est-il passé avec le "</a:t>
            </a:r>
            <a:r>
              <a:rPr lang="fr-FR" dirty="0" err="1"/>
              <a:t>Blackface</a:t>
            </a:r>
            <a:r>
              <a:rPr lang="fr-FR" dirty="0"/>
              <a:t>"</a:t>
            </a:r>
            <a:endParaRPr dirty="0"/>
          </a:p>
        </p:txBody>
      </p:sp>
      <p:sp>
        <p:nvSpPr>
          <p:cNvPr id="171" name="Google Shape;171;p11"/>
          <p:cNvSpPr txBox="1">
            <a:spLocks noGrp="1"/>
          </p:cNvSpPr>
          <p:nvPr>
            <p:ph type="body" idx="3"/>
          </p:nvPr>
        </p:nvSpPr>
        <p:spPr>
          <a:xfrm>
            <a:off x="6172200" y="1278732"/>
            <a:ext cx="5183188" cy="823912"/>
          </a:xfrm>
          <a:prstGeom prst="rect">
            <a:avLst/>
          </a:prstGeom>
          <a:noFill/>
          <a:ln>
            <a:noFill/>
          </a:ln>
        </p:spPr>
        <p:txBody>
          <a:bodyPr spcFirstLastPara="1" wrap="square" lIns="91425" tIns="45700" rIns="91425" bIns="45700" anchor="b" anchorCtr="0">
            <a:normAutofit/>
          </a:bodyPr>
          <a:lstStyle/>
          <a:p>
            <a:pPr marL="0" lvl="0" indent="0">
              <a:spcBef>
                <a:spcPts val="0"/>
              </a:spcBef>
            </a:pPr>
            <a:r>
              <a:rPr lang="fr-FR" dirty="0" smtClean="0"/>
              <a:t>Loi sur </a:t>
            </a:r>
            <a:r>
              <a:rPr lang="fr-FR" dirty="0"/>
              <a:t>la laïcité du Québec</a:t>
            </a:r>
            <a:endParaRPr dirty="0"/>
          </a:p>
        </p:txBody>
      </p:sp>
      <p:sp>
        <p:nvSpPr>
          <p:cNvPr id="172" name="Google Shape;172;p11"/>
          <p:cNvSpPr txBox="1">
            <a:spLocks noGrp="1"/>
          </p:cNvSpPr>
          <p:nvPr>
            <p:ph type="body" idx="4"/>
          </p:nvPr>
        </p:nvSpPr>
        <p:spPr>
          <a:xfrm>
            <a:off x="6172200" y="2292096"/>
            <a:ext cx="5180012" cy="3897567"/>
          </a:xfrm>
          <a:prstGeom prst="rect">
            <a:avLst/>
          </a:prstGeom>
          <a:noFill/>
          <a:ln>
            <a:noFill/>
          </a:ln>
        </p:spPr>
        <p:txBody>
          <a:bodyPr spcFirstLastPara="1" wrap="square" lIns="91425" tIns="45700" rIns="91425" bIns="45700" anchor="t" anchorCtr="0">
            <a:normAutofit fontScale="40000" lnSpcReduction="20000"/>
          </a:bodyPr>
          <a:lstStyle/>
          <a:p>
            <a:pPr marL="228600" lvl="0" indent="-228600">
              <a:spcBef>
                <a:spcPts val="0"/>
              </a:spcBef>
              <a:buSzPct val="100000"/>
            </a:pPr>
            <a:r>
              <a:rPr lang="fr-FR" sz="4500" dirty="0"/>
              <a:t>La loi sur la laïcité du Québec est une honte nationale - et pourtant, elle est à peine un enjeu électoral : Robyn </a:t>
            </a:r>
            <a:r>
              <a:rPr lang="fr-FR" sz="4500" dirty="0" err="1"/>
              <a:t>Urback</a:t>
            </a:r>
            <a:r>
              <a:rPr lang="fr-FR" sz="4500" dirty="0"/>
              <a:t> pour CBC News Opinion - Affiché : 28 août </a:t>
            </a:r>
            <a:r>
              <a:rPr lang="fr-FR" sz="4500" dirty="0" smtClean="0"/>
              <a:t>2019</a:t>
            </a:r>
          </a:p>
          <a:p>
            <a:pPr marL="228600" lvl="0" indent="-228600">
              <a:spcBef>
                <a:spcPts val="0"/>
              </a:spcBef>
              <a:buSzPct val="100000"/>
            </a:pPr>
            <a:endParaRPr lang="fr-FR" sz="4500" dirty="0"/>
          </a:p>
          <a:p>
            <a:pPr marL="228600" lvl="0" indent="-228600">
              <a:spcBef>
                <a:spcPts val="0"/>
              </a:spcBef>
              <a:buSzPct val="100000"/>
            </a:pPr>
            <a:r>
              <a:rPr lang="fr-FR" sz="4500" dirty="0" smtClean="0"/>
              <a:t>Quand </a:t>
            </a:r>
            <a:r>
              <a:rPr lang="fr-FR" sz="4500" dirty="0"/>
              <a:t>la discrimination parrainée par l'État a force de loi n'importe où au Canada, c'est l'affaire de tous : Depuis juin, il est interdit aux fonctionnaires de la province qui occupent des postes dits d'autorité - enseignants, juges, policiers et ainsi de suite - de porter des symboles religieux. Ceux qui enfreignent l'interdiction sont effectivement enchaînés à leur poste grâce à une clause d'antériorité qui stipule qu'ils ne peuvent être promus ou déplacés. Ceux qui portent des kippas, des turbans, des croix ou des hijabs sont dispensés de postuler.</a:t>
            </a:r>
            <a:r>
              <a:rPr lang="en-US" sz="4500" dirty="0"/>
              <a:t> </a:t>
            </a:r>
            <a:endParaRPr dirty="0"/>
          </a:p>
          <a:p>
            <a:pPr marL="228600" lvl="0" indent="-157480" algn="l" rtl="0">
              <a:lnSpc>
                <a:spcPct val="90000"/>
              </a:lnSpc>
              <a:spcBef>
                <a:spcPts val="1000"/>
              </a:spcBef>
              <a:spcAft>
                <a:spcPts val="0"/>
              </a:spcAft>
              <a:buClr>
                <a:schemeClr val="dk1"/>
              </a:buClr>
              <a:buSzPct val="100000"/>
              <a:buNone/>
            </a:pPr>
            <a:endParaRPr dirty="0"/>
          </a:p>
        </p:txBody>
      </p:sp>
      <p:pic>
        <p:nvPicPr>
          <p:cNvPr id="173" name="Google Shape;173;p11" descr="https://i.cbc.ca/1.5289171.1568999202!/fileImage/httpImage/image.jpg_gen/derivatives/16x9_780/justin-trudeau-brownface.jpg"/>
          <p:cNvPicPr preferRelativeResize="0">
            <a:picLocks noGrp="1"/>
          </p:cNvPicPr>
          <p:nvPr>
            <p:ph type="body" idx="2"/>
          </p:nvPr>
        </p:nvPicPr>
        <p:blipFill rotWithShape="1">
          <a:blip r:embed="rId3">
            <a:alphaModFix/>
          </a:blip>
          <a:srcRect/>
          <a:stretch/>
        </p:blipFill>
        <p:spPr>
          <a:xfrm>
            <a:off x="952747" y="2292096"/>
            <a:ext cx="4402684" cy="34205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2"/>
          <p:cNvSpPr txBox="1">
            <a:spLocks noGrp="1"/>
          </p:cNvSpPr>
          <p:nvPr>
            <p:ph type="title"/>
          </p:nvPr>
        </p:nvSpPr>
        <p:spPr>
          <a:xfrm>
            <a:off x="262760" y="186716"/>
            <a:ext cx="73914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dirty="0" smtClean="0"/>
              <a:t>Le prochain </a:t>
            </a:r>
            <a:r>
              <a:rPr lang="en-US" sz="4800" b="1" dirty="0" err="1" smtClean="0"/>
              <a:t>Greffier</a:t>
            </a:r>
            <a:r>
              <a:rPr lang="en-US" sz="4800" b="1" dirty="0"/>
              <a:t>?</a:t>
            </a:r>
            <a:endParaRPr dirty="0"/>
          </a:p>
        </p:txBody>
      </p:sp>
      <p:sp>
        <p:nvSpPr>
          <p:cNvPr id="180" name="Google Shape;18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000"/>
              <a:buFont typeface="Arial"/>
              <a:buNone/>
            </a:pPr>
            <a:fld id="{00000000-1234-1234-1234-123412341234}" type="slidenum">
              <a:rPr lang="en-US" sz="1000">
                <a:solidFill>
                  <a:schemeClr val="dk1"/>
                </a:solidFill>
                <a:latin typeface="Arial"/>
                <a:ea typeface="Arial"/>
                <a:cs typeface="Arial"/>
                <a:sym typeface="Arial"/>
              </a:rPr>
              <a:t>12</a:t>
            </a:fld>
            <a:endParaRPr sz="1000">
              <a:solidFill>
                <a:schemeClr val="dk1"/>
              </a:solidFill>
              <a:latin typeface="Arial"/>
              <a:ea typeface="Arial"/>
              <a:cs typeface="Arial"/>
              <a:sym typeface="Arial"/>
            </a:endParaRPr>
          </a:p>
        </p:txBody>
      </p:sp>
      <p:pic>
        <p:nvPicPr>
          <p:cNvPr id="181" name="Google Shape;181;p12" descr="Image result for Jamaican rastafarian"/>
          <p:cNvPicPr preferRelativeResize="0"/>
          <p:nvPr/>
        </p:nvPicPr>
        <p:blipFill rotWithShape="1">
          <a:blip r:embed="rId3">
            <a:alphaModFix/>
          </a:blip>
          <a:srcRect/>
          <a:stretch/>
        </p:blipFill>
        <p:spPr>
          <a:xfrm>
            <a:off x="3650893" y="1076255"/>
            <a:ext cx="3123113" cy="2352745"/>
          </a:xfrm>
          <a:prstGeom prst="rect">
            <a:avLst/>
          </a:prstGeom>
          <a:noFill/>
          <a:ln>
            <a:noFill/>
          </a:ln>
        </p:spPr>
      </p:pic>
      <p:pic>
        <p:nvPicPr>
          <p:cNvPr id="182" name="Google Shape;182;p12" descr="Image result for hasidic jews"/>
          <p:cNvPicPr preferRelativeResize="0"/>
          <p:nvPr/>
        </p:nvPicPr>
        <p:blipFill rotWithShape="1">
          <a:blip r:embed="rId4">
            <a:alphaModFix/>
          </a:blip>
          <a:srcRect/>
          <a:stretch/>
        </p:blipFill>
        <p:spPr>
          <a:xfrm>
            <a:off x="7025105" y="391092"/>
            <a:ext cx="2475815" cy="2200955"/>
          </a:xfrm>
          <a:prstGeom prst="rect">
            <a:avLst/>
          </a:prstGeom>
          <a:noFill/>
          <a:ln>
            <a:noFill/>
          </a:ln>
        </p:spPr>
      </p:pic>
      <p:pic>
        <p:nvPicPr>
          <p:cNvPr id="183" name="Google Shape;183;p12" descr="Image result for burka"/>
          <p:cNvPicPr preferRelativeResize="0"/>
          <p:nvPr/>
        </p:nvPicPr>
        <p:blipFill rotWithShape="1">
          <a:blip r:embed="rId5">
            <a:alphaModFix/>
          </a:blip>
          <a:srcRect/>
          <a:stretch/>
        </p:blipFill>
        <p:spPr>
          <a:xfrm>
            <a:off x="9024457" y="383312"/>
            <a:ext cx="3151000" cy="3429000"/>
          </a:xfrm>
          <a:prstGeom prst="rect">
            <a:avLst/>
          </a:prstGeom>
          <a:noFill/>
          <a:ln>
            <a:noFill/>
          </a:ln>
        </p:spPr>
      </p:pic>
      <p:pic>
        <p:nvPicPr>
          <p:cNvPr id="184" name="Google Shape;184;p12" descr="Image result for Indigenous"/>
          <p:cNvPicPr preferRelativeResize="0"/>
          <p:nvPr/>
        </p:nvPicPr>
        <p:blipFill rotWithShape="1">
          <a:blip r:embed="rId6">
            <a:alphaModFix/>
          </a:blip>
          <a:srcRect/>
          <a:stretch/>
        </p:blipFill>
        <p:spPr>
          <a:xfrm>
            <a:off x="3491976" y="3780137"/>
            <a:ext cx="2748080" cy="2748080"/>
          </a:xfrm>
          <a:prstGeom prst="rect">
            <a:avLst/>
          </a:prstGeom>
          <a:noFill/>
          <a:ln>
            <a:noFill/>
          </a:ln>
        </p:spPr>
      </p:pic>
      <p:pic>
        <p:nvPicPr>
          <p:cNvPr id="185" name="Google Shape;185;p12" descr="Related image"/>
          <p:cNvPicPr preferRelativeResize="0"/>
          <p:nvPr/>
        </p:nvPicPr>
        <p:blipFill rotWithShape="1">
          <a:blip r:embed="rId7">
            <a:alphaModFix/>
          </a:blip>
          <a:srcRect/>
          <a:stretch/>
        </p:blipFill>
        <p:spPr>
          <a:xfrm>
            <a:off x="6617591" y="2927350"/>
            <a:ext cx="2591168" cy="3429000"/>
          </a:xfrm>
          <a:prstGeom prst="rect">
            <a:avLst/>
          </a:prstGeom>
          <a:noFill/>
          <a:ln>
            <a:noFill/>
          </a:ln>
        </p:spPr>
      </p:pic>
      <p:pic>
        <p:nvPicPr>
          <p:cNvPr id="186" name="Google Shape;186;p12" descr="Image result for sikh man"/>
          <p:cNvPicPr preferRelativeResize="0"/>
          <p:nvPr/>
        </p:nvPicPr>
        <p:blipFill rotWithShape="1">
          <a:blip r:embed="rId8">
            <a:alphaModFix/>
          </a:blip>
          <a:srcRect/>
          <a:stretch/>
        </p:blipFill>
        <p:spPr>
          <a:xfrm>
            <a:off x="9358206" y="4170362"/>
            <a:ext cx="2483502" cy="2185988"/>
          </a:xfrm>
          <a:prstGeom prst="rect">
            <a:avLst/>
          </a:prstGeom>
          <a:noFill/>
          <a:ln>
            <a:noFill/>
          </a:ln>
        </p:spPr>
      </p:pic>
      <p:sp>
        <p:nvSpPr>
          <p:cNvPr id="187" name="Google Shape;187;p12"/>
          <p:cNvSpPr/>
          <p:nvPr/>
        </p:nvSpPr>
        <p:spPr>
          <a:xfrm>
            <a:off x="74723" y="1792587"/>
            <a:ext cx="685647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8" name="Google Shape;188;p12" descr="Stephen Hawking"/>
          <p:cNvPicPr preferRelativeResize="0"/>
          <p:nvPr/>
        </p:nvPicPr>
        <p:blipFill rotWithShape="1">
          <a:blip r:embed="rId9">
            <a:alphaModFix/>
          </a:blip>
          <a:srcRect/>
          <a:stretch/>
        </p:blipFill>
        <p:spPr>
          <a:xfrm>
            <a:off x="74723" y="4435366"/>
            <a:ext cx="3342529" cy="1920977"/>
          </a:xfrm>
          <a:prstGeom prst="rect">
            <a:avLst/>
          </a:prstGeom>
          <a:noFill/>
          <a:ln>
            <a:noFill/>
          </a:ln>
        </p:spPr>
      </p:pic>
      <p:sp>
        <p:nvSpPr>
          <p:cNvPr id="189" name="Google Shape;189;p12"/>
          <p:cNvSpPr/>
          <p:nvPr/>
        </p:nvSpPr>
        <p:spPr>
          <a:xfrm>
            <a:off x="3361060" y="148040"/>
            <a:ext cx="8830939" cy="30915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0" name="Google Shape;190;p12" descr="A picture containing bird, outdoor, person, colorful&#10;&#10;Description automatically generated">
            <a:hlinkClick r:id="rId10"/>
          </p:cNvPr>
          <p:cNvPicPr preferRelativeResize="0"/>
          <p:nvPr/>
        </p:nvPicPr>
        <p:blipFill rotWithShape="1">
          <a:blip r:embed="rId11">
            <a:alphaModFix/>
          </a:blip>
          <a:srcRect/>
          <a:stretch/>
        </p:blipFill>
        <p:spPr>
          <a:xfrm>
            <a:off x="168848" y="1088077"/>
            <a:ext cx="3037378" cy="29436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3"/>
          <p:cNvSpPr txBox="1">
            <a:spLocks noGrp="1"/>
          </p:cNvSpPr>
          <p:nvPr>
            <p:ph type="title"/>
          </p:nvPr>
        </p:nvSpPr>
        <p:spPr>
          <a:xfrm>
            <a:off x="1003434" y="1069005"/>
            <a:ext cx="8698349" cy="687387"/>
          </a:xfrm>
          <a:prstGeom prst="rect">
            <a:avLst/>
          </a:prstGeom>
          <a:noFill/>
          <a:ln>
            <a:noFill/>
          </a:ln>
        </p:spPr>
        <p:txBody>
          <a:bodyPr spcFirstLastPara="1" wrap="square" lIns="91425" tIns="45700" rIns="91425" bIns="45700" anchor="ctr" anchorCtr="0">
            <a:noAutofit/>
          </a:bodyPr>
          <a:lstStyle/>
          <a:p>
            <a:pPr lvl="0">
              <a:buClr>
                <a:srgbClr val="2F5496"/>
              </a:buClr>
              <a:buSzPts val="3000"/>
            </a:pPr>
            <a:r>
              <a:rPr lang="fr-FR" sz="3000" b="1" dirty="0">
                <a:solidFill>
                  <a:srgbClr val="2F5496"/>
                </a:solidFill>
              </a:rPr>
              <a:t>Comprendre les "ISMES" comme un problème systémique</a:t>
            </a:r>
            <a:endParaRPr dirty="0"/>
          </a:p>
        </p:txBody>
      </p:sp>
      <p:sp>
        <p:nvSpPr>
          <p:cNvPr id="197" name="Google Shape;197;p13"/>
          <p:cNvSpPr txBox="1">
            <a:spLocks noGrp="1"/>
          </p:cNvSpPr>
          <p:nvPr>
            <p:ph type="body" idx="1"/>
          </p:nvPr>
        </p:nvSpPr>
        <p:spPr>
          <a:xfrm>
            <a:off x="1097614" y="5135015"/>
            <a:ext cx="8994010" cy="1307959"/>
          </a:xfrm>
          <a:prstGeom prst="rect">
            <a:avLst/>
          </a:prstGeom>
          <a:solidFill>
            <a:srgbClr val="FBE4D4"/>
          </a:solidFill>
          <a:ln>
            <a:noFill/>
          </a:ln>
        </p:spPr>
        <p:txBody>
          <a:bodyPr spcFirstLastPara="1" wrap="square" lIns="91425" tIns="45700" rIns="91425" bIns="45700" anchor="t" anchorCtr="0">
            <a:normAutofit fontScale="92500" lnSpcReduction="10000"/>
          </a:bodyPr>
          <a:lstStyle/>
          <a:p>
            <a:pPr marL="0" lvl="0" indent="0">
              <a:lnSpc>
                <a:spcPct val="110000"/>
              </a:lnSpc>
              <a:spcBef>
                <a:spcPts val="0"/>
              </a:spcBef>
              <a:buClr>
                <a:schemeClr val="dk2"/>
              </a:buClr>
              <a:buSzPts val="2000"/>
              <a:buNone/>
            </a:pPr>
            <a:r>
              <a:rPr lang="fr-FR" sz="2000" dirty="0">
                <a:solidFill>
                  <a:schemeClr val="dk2"/>
                </a:solidFill>
                <a:latin typeface="Georgia" panose="02040502050405020303" pitchFamily="18" charset="0"/>
              </a:rPr>
              <a:t>"Le racisme systémique, c'est lorsque le système lui-même est basé et fondé sur des croyances, des philosophies et des pensées racistes et qu'il a mis en place des politiques et des pratiques qui obligent littéralement même les non-racistes à agir de manière raciste."</a:t>
            </a:r>
            <a:endParaRPr sz="2000" dirty="0">
              <a:solidFill>
                <a:schemeClr val="dk2"/>
              </a:solidFill>
              <a:latin typeface="Georgia" panose="02040502050405020303" pitchFamily="18" charset="0"/>
            </a:endParaRPr>
          </a:p>
        </p:txBody>
      </p:sp>
      <p:sp>
        <p:nvSpPr>
          <p:cNvPr id="198" name="Google Shape;198;p13"/>
          <p:cNvSpPr txBox="1">
            <a:spLocks noGrp="1"/>
          </p:cNvSpPr>
          <p:nvPr>
            <p:ph type="sldNum" idx="12"/>
          </p:nvPr>
        </p:nvSpPr>
        <p:spPr>
          <a:xfrm>
            <a:off x="12948481" y="6459820"/>
            <a:ext cx="1312025"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50">
                <a:solidFill>
                  <a:srgbClr val="FFFFFF"/>
                </a:solidFill>
                <a:latin typeface="Calibri"/>
                <a:ea typeface="Calibri"/>
                <a:cs typeface="Calibri"/>
                <a:sym typeface="Calibri"/>
              </a:rPr>
              <a:t>13</a:t>
            </a:fld>
            <a:endParaRPr sz="788">
              <a:solidFill>
                <a:srgbClr val="FFFFFF"/>
              </a:solidFill>
              <a:latin typeface="Calibri"/>
              <a:ea typeface="Calibri"/>
              <a:cs typeface="Calibri"/>
              <a:sym typeface="Calibri"/>
            </a:endParaRPr>
          </a:p>
        </p:txBody>
      </p:sp>
      <p:sp>
        <p:nvSpPr>
          <p:cNvPr id="199" name="Google Shape;199;p13"/>
          <p:cNvSpPr txBox="1"/>
          <p:nvPr/>
        </p:nvSpPr>
        <p:spPr>
          <a:xfrm>
            <a:off x="6172575" y="2908415"/>
            <a:ext cx="184731"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350">
              <a:solidFill>
                <a:srgbClr val="373545"/>
              </a:solidFill>
              <a:latin typeface="Calibri"/>
              <a:ea typeface="Calibri"/>
              <a:cs typeface="Calibri"/>
              <a:sym typeface="Calibri"/>
            </a:endParaRPr>
          </a:p>
        </p:txBody>
      </p:sp>
      <p:pic>
        <p:nvPicPr>
          <p:cNvPr id="200" name="Google Shape;200;p13"/>
          <p:cNvPicPr preferRelativeResize="0"/>
          <p:nvPr/>
        </p:nvPicPr>
        <p:blipFill rotWithShape="1">
          <a:blip r:embed="rId3">
            <a:alphaModFix/>
          </a:blip>
          <a:srcRect/>
          <a:stretch/>
        </p:blipFill>
        <p:spPr>
          <a:xfrm>
            <a:off x="807126" y="1909486"/>
            <a:ext cx="2588573" cy="1784819"/>
          </a:xfrm>
          <a:prstGeom prst="rect">
            <a:avLst/>
          </a:prstGeom>
          <a:noFill/>
          <a:ln>
            <a:noFill/>
          </a:ln>
        </p:spPr>
      </p:pic>
      <p:sp>
        <p:nvSpPr>
          <p:cNvPr id="201" name="Google Shape;201;p13"/>
          <p:cNvSpPr txBox="1"/>
          <p:nvPr/>
        </p:nvSpPr>
        <p:spPr>
          <a:xfrm>
            <a:off x="807126" y="3745419"/>
            <a:ext cx="4877677" cy="276999"/>
          </a:xfrm>
          <a:prstGeom prst="rect">
            <a:avLst/>
          </a:prstGeom>
          <a:noFill/>
          <a:ln>
            <a:noFill/>
          </a:ln>
        </p:spPr>
        <p:txBody>
          <a:bodyPr spcFirstLastPara="1" wrap="square" lIns="91425" tIns="45700" rIns="91425" bIns="45700" anchor="t" anchorCtr="0">
            <a:spAutoFit/>
          </a:bodyPr>
          <a:lstStyle/>
          <a:p>
            <a:pPr lvl="0"/>
            <a:r>
              <a:rPr lang="fr-FR" sz="1200" dirty="0">
                <a:solidFill>
                  <a:schemeClr val="dk1"/>
                </a:solidFill>
                <a:latin typeface="Calibri"/>
                <a:ea typeface="Calibri"/>
                <a:cs typeface="Calibri"/>
                <a:sym typeface="Calibri"/>
              </a:rPr>
              <a:t>Crédit d'image : La Presse Canadienne, 2015</a:t>
            </a:r>
            <a:endParaRPr dirty="0"/>
          </a:p>
        </p:txBody>
      </p:sp>
      <p:sp>
        <p:nvSpPr>
          <p:cNvPr id="202" name="Google Shape;202;p13"/>
          <p:cNvSpPr txBox="1"/>
          <p:nvPr/>
        </p:nvSpPr>
        <p:spPr>
          <a:xfrm>
            <a:off x="807126" y="4276907"/>
            <a:ext cx="8183617" cy="584775"/>
          </a:xfrm>
          <a:prstGeom prst="rect">
            <a:avLst/>
          </a:prstGeom>
          <a:noFill/>
          <a:ln>
            <a:noFill/>
          </a:ln>
        </p:spPr>
        <p:txBody>
          <a:bodyPr spcFirstLastPara="1" wrap="square" lIns="91425" tIns="45700" rIns="91425" bIns="45700" anchor="t" anchorCtr="0">
            <a:spAutoFit/>
          </a:bodyPr>
          <a:lstStyle/>
          <a:p>
            <a:pPr lvl="0"/>
            <a:r>
              <a:rPr lang="fr-FR" sz="1600" dirty="0">
                <a:solidFill>
                  <a:schemeClr val="dk1"/>
                </a:solidFill>
                <a:latin typeface="Calibri"/>
                <a:ea typeface="Calibri"/>
                <a:cs typeface="Calibri"/>
                <a:sym typeface="Calibri"/>
              </a:rPr>
              <a:t>L'ancien sénateur Murray Sinclair et chef de la Commission Vérité et Réconciliation l'a formulé de la manière suivante :</a:t>
            </a:r>
            <a:endParaRPr dirty="0"/>
          </a:p>
        </p:txBody>
      </p:sp>
      <p:pic>
        <p:nvPicPr>
          <p:cNvPr id="203" name="Google Shape;203;p13"/>
          <p:cNvPicPr preferRelativeResize="0"/>
          <p:nvPr/>
        </p:nvPicPr>
        <p:blipFill rotWithShape="1">
          <a:blip r:embed="rId4">
            <a:alphaModFix/>
          </a:blip>
          <a:srcRect/>
          <a:stretch/>
        </p:blipFill>
        <p:spPr>
          <a:xfrm>
            <a:off x="8010032" y="1391513"/>
            <a:ext cx="3384452" cy="2229227"/>
          </a:xfrm>
          <a:prstGeom prst="rect">
            <a:avLst/>
          </a:prstGeom>
          <a:solidFill>
            <a:srgbClr val="ECECEC"/>
          </a:solidFill>
          <a:ln>
            <a:noFill/>
          </a:ln>
          <a:effectLst>
            <a:outerShdw blurRad="55000" dist="18000" dir="5400000" algn="tl" rotWithShape="0">
              <a:srgbClr val="000000">
                <a:alpha val="40000"/>
              </a:srgbClr>
            </a:outerShdw>
          </a:effectLst>
        </p:spPr>
      </p:pic>
      <p:sp>
        <p:nvSpPr>
          <p:cNvPr id="204" name="Google Shape;204;p13"/>
          <p:cNvSpPr txBox="1"/>
          <p:nvPr/>
        </p:nvSpPr>
        <p:spPr>
          <a:xfrm>
            <a:off x="4072128" y="1909486"/>
            <a:ext cx="3340608" cy="2246729"/>
          </a:xfrm>
          <a:prstGeom prst="rect">
            <a:avLst/>
          </a:prstGeom>
          <a:noFill/>
          <a:ln>
            <a:noFill/>
          </a:ln>
        </p:spPr>
        <p:txBody>
          <a:bodyPr spcFirstLastPara="1" wrap="square" lIns="91425" tIns="45700" rIns="91425" bIns="45700" anchor="t" anchorCtr="0">
            <a:spAutoFit/>
          </a:bodyPr>
          <a:lstStyle/>
          <a:p>
            <a:pPr lvl="0"/>
            <a:r>
              <a:rPr lang="en-US" sz="2800" dirty="0" err="1" smtClean="0">
                <a:solidFill>
                  <a:schemeClr val="dk1"/>
                </a:solidFill>
                <a:latin typeface="Calibri"/>
                <a:ea typeface="Calibri"/>
                <a:cs typeface="Calibri"/>
                <a:sym typeface="Calibri"/>
              </a:rPr>
              <a:t>Sexisme</a:t>
            </a:r>
            <a:endParaRPr lang="en-US" sz="2800" dirty="0" smtClean="0">
              <a:solidFill>
                <a:schemeClr val="dk1"/>
              </a:solidFill>
              <a:latin typeface="Calibri"/>
              <a:ea typeface="Calibri"/>
              <a:cs typeface="Calibri"/>
              <a:sym typeface="Calibri"/>
            </a:endParaRPr>
          </a:p>
          <a:p>
            <a:pPr lvl="0"/>
            <a:r>
              <a:rPr lang="en-US" sz="2800" dirty="0" err="1" smtClean="0">
                <a:solidFill>
                  <a:schemeClr val="dk1"/>
                </a:solidFill>
                <a:latin typeface="Calibri"/>
                <a:ea typeface="Calibri"/>
                <a:cs typeface="Calibri"/>
                <a:sym typeface="Calibri"/>
              </a:rPr>
              <a:t>Racisme</a:t>
            </a:r>
            <a:endParaRPr lang="en-US" sz="2800" dirty="0" smtClean="0">
              <a:solidFill>
                <a:schemeClr val="dk1"/>
              </a:solidFill>
              <a:latin typeface="Calibri"/>
              <a:ea typeface="Calibri"/>
              <a:cs typeface="Calibri"/>
              <a:sym typeface="Calibri"/>
            </a:endParaRPr>
          </a:p>
          <a:p>
            <a:pPr lvl="0"/>
            <a:r>
              <a:rPr lang="en-US" sz="2800" dirty="0" smtClean="0">
                <a:solidFill>
                  <a:schemeClr val="dk1"/>
                </a:solidFill>
                <a:latin typeface="Calibri"/>
                <a:ea typeface="Calibri"/>
                <a:cs typeface="Calibri"/>
                <a:sym typeface="Calibri"/>
              </a:rPr>
              <a:t>Cis-</a:t>
            </a:r>
            <a:r>
              <a:rPr lang="en-US" sz="2800" dirty="0" err="1" smtClean="0">
                <a:solidFill>
                  <a:schemeClr val="dk1"/>
                </a:solidFill>
                <a:latin typeface="Calibri"/>
                <a:ea typeface="Calibri"/>
                <a:cs typeface="Calibri"/>
                <a:sym typeface="Calibri"/>
              </a:rPr>
              <a:t>genderisme</a:t>
            </a:r>
            <a:endParaRPr lang="en-US" sz="2800" dirty="0" smtClean="0">
              <a:solidFill>
                <a:schemeClr val="dk1"/>
              </a:solidFill>
              <a:latin typeface="Calibri"/>
              <a:ea typeface="Calibri"/>
              <a:cs typeface="Calibri"/>
              <a:sym typeface="Calibri"/>
            </a:endParaRPr>
          </a:p>
          <a:p>
            <a:pPr lvl="0"/>
            <a:r>
              <a:rPr lang="en-US" sz="2800" dirty="0" err="1" smtClean="0">
                <a:solidFill>
                  <a:schemeClr val="dk1"/>
                </a:solidFill>
                <a:latin typeface="Calibri"/>
                <a:ea typeface="Calibri"/>
                <a:cs typeface="Calibri"/>
                <a:sym typeface="Calibri"/>
              </a:rPr>
              <a:t>Ableisme</a:t>
            </a:r>
            <a:endParaRPr lang="en-US" sz="2800" dirty="0" smtClean="0">
              <a:solidFill>
                <a:schemeClr val="dk1"/>
              </a:solidFill>
              <a:latin typeface="Calibri"/>
              <a:ea typeface="Calibri"/>
              <a:cs typeface="Calibri"/>
              <a:sym typeface="Calibri"/>
            </a:endParaRPr>
          </a:p>
          <a:p>
            <a:pPr lvl="0"/>
            <a:r>
              <a:rPr lang="en-US" sz="2800" dirty="0" err="1" smtClean="0">
                <a:solidFill>
                  <a:schemeClr val="dk1"/>
                </a:solidFill>
                <a:latin typeface="Calibri"/>
                <a:ea typeface="Calibri"/>
                <a:cs typeface="Calibri"/>
                <a:sym typeface="Calibri"/>
              </a:rPr>
              <a:t>Ethnocentrisme</a:t>
            </a:r>
            <a:endParaRPr sz="18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4"/>
          <p:cNvSpPr txBox="1">
            <a:spLocks noGrp="1"/>
          </p:cNvSpPr>
          <p:nvPr>
            <p:ph type="title"/>
          </p:nvPr>
        </p:nvSpPr>
        <p:spPr>
          <a:xfrm>
            <a:off x="1066800" y="271854"/>
            <a:ext cx="7639878" cy="1450757"/>
          </a:xfrm>
          <a:prstGeom prst="rect">
            <a:avLst/>
          </a:prstGeom>
          <a:noFill/>
          <a:ln>
            <a:noFill/>
          </a:ln>
        </p:spPr>
        <p:txBody>
          <a:bodyPr spcFirstLastPara="1" wrap="square" lIns="91425" tIns="45700" rIns="91425" bIns="45700" anchor="ctr" anchorCtr="0">
            <a:normAutofit/>
          </a:bodyPr>
          <a:lstStyle/>
          <a:p>
            <a:pPr lvl="0">
              <a:buClr>
                <a:srgbClr val="2F5496"/>
              </a:buClr>
              <a:buSzPts val="4000"/>
            </a:pPr>
            <a:r>
              <a:rPr lang="en-US" sz="4000" b="1" dirty="0" err="1">
                <a:solidFill>
                  <a:srgbClr val="2F5496"/>
                </a:solidFill>
              </a:rPr>
              <a:t>Antiracisme</a:t>
            </a:r>
            <a:endParaRPr dirty="0"/>
          </a:p>
        </p:txBody>
      </p:sp>
      <p:sp>
        <p:nvSpPr>
          <p:cNvPr id="211" name="Google Shape;211;p14"/>
          <p:cNvSpPr txBox="1">
            <a:spLocks noGrp="1"/>
          </p:cNvSpPr>
          <p:nvPr>
            <p:ph type="body" idx="1"/>
          </p:nvPr>
        </p:nvSpPr>
        <p:spPr>
          <a:xfrm>
            <a:off x="1066800" y="2118445"/>
            <a:ext cx="6768905" cy="4023360"/>
          </a:xfrm>
          <a:prstGeom prst="rect">
            <a:avLst/>
          </a:prstGeom>
          <a:noFill/>
          <a:ln>
            <a:noFill/>
          </a:ln>
        </p:spPr>
        <p:txBody>
          <a:bodyPr spcFirstLastPara="1" wrap="square" lIns="91425" tIns="45700" rIns="91425" bIns="45700" anchor="t" anchorCtr="0">
            <a:normAutofit/>
          </a:bodyPr>
          <a:lstStyle/>
          <a:p>
            <a:pPr marL="228600" lvl="0" indent="-228600">
              <a:lnSpc>
                <a:spcPct val="100000"/>
              </a:lnSpc>
              <a:spcBef>
                <a:spcPts val="0"/>
              </a:spcBef>
              <a:buSzPts val="2200"/>
            </a:pPr>
            <a:r>
              <a:rPr lang="fr-FR" sz="2200" dirty="0"/>
              <a:t>Un cadre et un ensemble de politiques et de pratiques qui </a:t>
            </a:r>
            <a:r>
              <a:rPr lang="fr-FR" sz="2200" b="1" dirty="0"/>
              <a:t>s'opposent activement au racisme et favorisent l'équité </a:t>
            </a:r>
            <a:r>
              <a:rPr lang="fr-FR" sz="2200" b="1" dirty="0" smtClean="0"/>
              <a:t>raciale</a:t>
            </a:r>
            <a:endParaRPr lang="fr-FR" sz="2200" dirty="0" smtClean="0"/>
          </a:p>
          <a:p>
            <a:pPr marL="228600" lvl="0" indent="-228600">
              <a:lnSpc>
                <a:spcPct val="100000"/>
              </a:lnSpc>
              <a:spcBef>
                <a:spcPts val="0"/>
              </a:spcBef>
              <a:buSzPts val="2200"/>
            </a:pPr>
            <a:endParaRPr lang="fr-FR" sz="2200" dirty="0" smtClean="0"/>
          </a:p>
          <a:p>
            <a:pPr marL="228600" lvl="0" indent="-228600">
              <a:lnSpc>
                <a:spcPct val="100000"/>
              </a:lnSpc>
              <a:spcBef>
                <a:spcPts val="0"/>
              </a:spcBef>
              <a:buSzPts val="2200"/>
            </a:pPr>
            <a:r>
              <a:rPr lang="fr-FR" sz="2200" i="1" dirty="0" smtClean="0"/>
              <a:t>"</a:t>
            </a:r>
            <a:r>
              <a:rPr lang="fr-FR" sz="2200" i="1" dirty="0"/>
              <a:t>L'antiracisme est le processus actif d'identification et d'élimination du racisme par la modification des systèmes, des structures organisationnelles, des politiques et pratiques et des attitudes, afin que </a:t>
            </a:r>
            <a:r>
              <a:rPr lang="fr-FR" sz="2200" b="1" i="1" dirty="0"/>
              <a:t>le pouvoir soit redistribué et partagé équitablement</a:t>
            </a:r>
            <a:r>
              <a:rPr lang="fr-FR" sz="2200" i="1" dirty="0"/>
              <a:t>."</a:t>
            </a:r>
            <a:r>
              <a:rPr lang="en-US" sz="2200" b="1" i="1" dirty="0" smtClean="0">
                <a:sym typeface="Calibri"/>
              </a:rPr>
              <a:t> </a:t>
            </a:r>
            <a:r>
              <a:rPr lang="en-US" sz="2200" b="1" dirty="0">
                <a:latin typeface="Calibri"/>
                <a:ea typeface="Calibri"/>
                <a:cs typeface="Calibri"/>
                <a:sym typeface="Calibri"/>
              </a:rPr>
              <a:t/>
            </a:r>
            <a:br>
              <a:rPr lang="en-US" sz="2200" b="1" dirty="0">
                <a:latin typeface="Calibri"/>
                <a:ea typeface="Calibri"/>
                <a:cs typeface="Calibri"/>
                <a:sym typeface="Calibri"/>
              </a:rPr>
            </a:br>
            <a:r>
              <a:rPr lang="en-US" b="1" dirty="0">
                <a:latin typeface="Calibri"/>
                <a:ea typeface="Calibri"/>
                <a:cs typeface="Calibri"/>
                <a:sym typeface="Calibri"/>
              </a:rPr>
              <a:t/>
            </a:r>
            <a:br>
              <a:rPr lang="en-US" b="1" dirty="0">
                <a:latin typeface="Calibri"/>
                <a:ea typeface="Calibri"/>
                <a:cs typeface="Calibri"/>
                <a:sym typeface="Calibri"/>
              </a:rPr>
            </a:br>
            <a:r>
              <a:rPr lang="fr-FR" sz="1000" dirty="0"/>
              <a:t>Source de la citation : Perspectives internationales du CNA : Les femmes et la solidarité mondiale</a:t>
            </a:r>
            <a:r>
              <a:rPr lang="en-US" sz="1000" dirty="0">
                <a:latin typeface="Calibri"/>
                <a:ea typeface="Calibri"/>
                <a:cs typeface="Calibri"/>
                <a:sym typeface="Calibri"/>
              </a:rPr>
              <a:t/>
            </a:r>
            <a:br>
              <a:rPr lang="en-US" sz="1000" dirty="0">
                <a:latin typeface="Calibri"/>
                <a:ea typeface="Calibri"/>
                <a:cs typeface="Calibri"/>
                <a:sym typeface="Calibri"/>
              </a:rPr>
            </a:br>
            <a:endParaRPr sz="1000" dirty="0">
              <a:latin typeface="Calibri"/>
              <a:ea typeface="Calibri"/>
              <a:cs typeface="Calibri"/>
              <a:sym typeface="Calibri"/>
            </a:endParaRPr>
          </a:p>
          <a:p>
            <a:pPr marL="0" lvl="0" indent="0" algn="l" rtl="0">
              <a:lnSpc>
                <a:spcPct val="90000"/>
              </a:lnSpc>
              <a:spcBef>
                <a:spcPts val="1000"/>
              </a:spcBef>
              <a:spcAft>
                <a:spcPts val="0"/>
              </a:spcAft>
              <a:buClr>
                <a:schemeClr val="dk1"/>
              </a:buClr>
              <a:buSzPts val="1800"/>
              <a:buNone/>
            </a:pPr>
            <a:endParaRPr sz="1800" dirty="0">
              <a:latin typeface="Calibri"/>
              <a:ea typeface="Calibri"/>
              <a:cs typeface="Calibri"/>
              <a:sym typeface="Calibri"/>
            </a:endParaRPr>
          </a:p>
          <a:p>
            <a:pPr marL="0" lvl="0" indent="0" algn="l" rtl="0">
              <a:lnSpc>
                <a:spcPct val="90000"/>
              </a:lnSpc>
              <a:spcBef>
                <a:spcPts val="1000"/>
              </a:spcBef>
              <a:spcAft>
                <a:spcPts val="0"/>
              </a:spcAft>
              <a:buClr>
                <a:schemeClr val="dk1"/>
              </a:buClr>
              <a:buSzPts val="1800"/>
              <a:buNone/>
            </a:pPr>
            <a:endParaRPr sz="1800" dirty="0">
              <a:latin typeface="Calibri"/>
              <a:ea typeface="Calibri"/>
              <a:cs typeface="Calibri"/>
              <a:sym typeface="Calibri"/>
            </a:endParaRPr>
          </a:p>
        </p:txBody>
      </p:sp>
      <p:pic>
        <p:nvPicPr>
          <p:cNvPr id="212" name="Google Shape;212;p14"/>
          <p:cNvPicPr preferRelativeResize="0"/>
          <p:nvPr/>
        </p:nvPicPr>
        <p:blipFill rotWithShape="1">
          <a:blip r:embed="rId3">
            <a:alphaModFix/>
          </a:blip>
          <a:srcRect/>
          <a:stretch/>
        </p:blipFill>
        <p:spPr>
          <a:xfrm>
            <a:off x="8211882" y="2220420"/>
            <a:ext cx="3061607" cy="3048000"/>
          </a:xfrm>
          <a:prstGeom prst="rect">
            <a:avLst/>
          </a:prstGeom>
          <a:noFill/>
          <a:ln>
            <a:noFill/>
          </a:ln>
        </p:spPr>
      </p:pic>
      <p:sp>
        <p:nvSpPr>
          <p:cNvPr id="213" name="Google Shape;213;p1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FFFFFF"/>
              </a:buClr>
              <a:buSzPts val="1050"/>
              <a:buFont typeface="Calibri"/>
              <a:buNone/>
            </a:pPr>
            <a:fld id="{00000000-1234-1234-1234-123412341234}" type="slidenum">
              <a:rPr lang="en-US" sz="1050" b="0" i="0" u="none" strike="noStrike" cap="none">
                <a:solidFill>
                  <a:srgbClr val="FFFFFF"/>
                </a:solidFill>
                <a:latin typeface="Calibri"/>
                <a:ea typeface="Calibri"/>
                <a:cs typeface="Calibri"/>
                <a:sym typeface="Calibri"/>
              </a:rPr>
              <a:t>14</a:t>
            </a:fld>
            <a:endParaRPr sz="105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buClr>
                <a:srgbClr val="D87C02"/>
              </a:buClr>
              <a:buSzPts val="3600"/>
            </a:pPr>
            <a:r>
              <a:rPr lang="en-US" sz="3600" b="1" dirty="0">
                <a:solidFill>
                  <a:srgbClr val="D87C02"/>
                </a:solidFill>
              </a:rPr>
              <a:t>LE RACISME ANTI-NOIR</a:t>
            </a:r>
            <a:endParaRPr dirty="0"/>
          </a:p>
        </p:txBody>
      </p:sp>
      <p:sp>
        <p:nvSpPr>
          <p:cNvPr id="219" name="Google Shape;219;p15"/>
          <p:cNvSpPr txBox="1">
            <a:spLocks noGrp="1"/>
          </p:cNvSpPr>
          <p:nvPr>
            <p:ph type="body" idx="1"/>
          </p:nvPr>
        </p:nvSpPr>
        <p:spPr>
          <a:xfrm>
            <a:off x="1058486" y="1867437"/>
            <a:ext cx="10442347" cy="4592382"/>
          </a:xfrm>
          <a:prstGeom prst="rect">
            <a:avLst/>
          </a:prstGeom>
          <a:noFill/>
          <a:ln>
            <a:noFill/>
          </a:ln>
        </p:spPr>
        <p:txBody>
          <a:bodyPr spcFirstLastPara="1" wrap="square" lIns="91425" tIns="45700" rIns="91425" bIns="45700" anchor="t" anchorCtr="0">
            <a:normAutofit/>
          </a:bodyPr>
          <a:lstStyle/>
          <a:p>
            <a:pPr marL="228600" lvl="0" indent="-228600">
              <a:spcBef>
                <a:spcPts val="0"/>
              </a:spcBef>
              <a:buSzPts val="3200"/>
              <a:buFont typeface="Noto Sans Symbols"/>
              <a:buChar char="▪"/>
            </a:pPr>
            <a:r>
              <a:rPr lang="fr-FR" sz="3200" dirty="0"/>
              <a:t>Les Noirs représentent la plus forte proportion de minorités visibles (19%). Et pourtant</a:t>
            </a:r>
            <a:r>
              <a:rPr lang="fr-FR" sz="3200" dirty="0" smtClean="0"/>
              <a:t>...</a:t>
            </a:r>
          </a:p>
          <a:p>
            <a:pPr marL="228600" lvl="0" indent="-228600">
              <a:spcBef>
                <a:spcPts val="0"/>
              </a:spcBef>
              <a:buSzPts val="3200"/>
              <a:buFont typeface="Noto Sans Symbols"/>
              <a:buChar char="▪"/>
            </a:pPr>
            <a:endParaRPr lang="fr-FR" sz="3200" dirty="0"/>
          </a:p>
          <a:p>
            <a:pPr marL="228600" lvl="0" indent="-228600">
              <a:spcBef>
                <a:spcPts val="0"/>
              </a:spcBef>
              <a:buSzPts val="3200"/>
              <a:buFont typeface="Noto Sans Symbols"/>
              <a:buChar char="▪"/>
            </a:pPr>
            <a:r>
              <a:rPr lang="fr-FR" sz="3200" dirty="0" smtClean="0"/>
              <a:t>Le </a:t>
            </a:r>
            <a:r>
              <a:rPr lang="fr-FR" sz="3200" dirty="0"/>
              <a:t>racisme anti-Noir se manifeste par la marginalisation sociale, économique et politique actuelle des Afro-Canadiens, qui comprend l'inégalité des chances, un statut socio-économique inférieur, un taux de chômage plus élevé, des taux de pauvreté importants et une surreprésentation dans le système de justice pénale.</a:t>
            </a:r>
            <a:r>
              <a:rPr lang="en-US" sz="3200" dirty="0">
                <a:latin typeface="Calibri"/>
                <a:ea typeface="Calibri"/>
                <a:cs typeface="Calibri"/>
                <a:sym typeface="Calibri"/>
              </a:rPr>
              <a:t/>
            </a:r>
            <a:br>
              <a:rPr lang="en-US" sz="3200" dirty="0">
                <a:latin typeface="Calibri"/>
                <a:ea typeface="Calibri"/>
                <a:cs typeface="Calibri"/>
                <a:sym typeface="Calibri"/>
              </a:rPr>
            </a:b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a:latin typeface="Calibri"/>
                <a:ea typeface="Calibri"/>
                <a:cs typeface="Calibri"/>
                <a:sym typeface="Calibri"/>
              </a:rPr>
              <a:t>				</a:t>
            </a:r>
            <a:r>
              <a:rPr lang="en-US" sz="1800" dirty="0"/>
              <a:t>	</a:t>
            </a:r>
            <a:r>
              <a:rPr lang="fr-FR" sz="1600" b="1" dirty="0" smtClean="0"/>
              <a:t>Direction </a:t>
            </a:r>
            <a:r>
              <a:rPr lang="fr-FR" sz="1600" b="1" dirty="0"/>
              <a:t>générale de l'action contre le racisme de l'Ontario</a:t>
            </a:r>
            <a:endParaRPr sz="1800" dirty="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buClr>
                <a:srgbClr val="D87C02"/>
              </a:buClr>
              <a:buSzPts val="3600"/>
            </a:pPr>
            <a:r>
              <a:rPr lang="en-US" sz="3600" b="1" dirty="0">
                <a:solidFill>
                  <a:srgbClr val="D87C02"/>
                </a:solidFill>
              </a:rPr>
              <a:t>CONTEXTE : RACISME ANTI-AUTOCHTONE</a:t>
            </a:r>
            <a:endParaRPr dirty="0"/>
          </a:p>
        </p:txBody>
      </p:sp>
      <p:sp>
        <p:nvSpPr>
          <p:cNvPr id="225" name="Google Shape;225;p16"/>
          <p:cNvSpPr txBox="1">
            <a:spLocks noGrp="1"/>
          </p:cNvSpPr>
          <p:nvPr>
            <p:ph type="body" idx="1"/>
          </p:nvPr>
        </p:nvSpPr>
        <p:spPr>
          <a:xfrm>
            <a:off x="1058487" y="1862667"/>
            <a:ext cx="10058400" cy="4255190"/>
          </a:xfrm>
          <a:prstGeom prst="rect">
            <a:avLst/>
          </a:prstGeom>
          <a:noFill/>
          <a:ln>
            <a:noFill/>
          </a:ln>
        </p:spPr>
        <p:txBody>
          <a:bodyPr spcFirstLastPara="1" wrap="square" lIns="91425" tIns="45700" rIns="91425" bIns="45700" anchor="t" anchorCtr="0">
            <a:normAutofit lnSpcReduction="10000"/>
          </a:bodyPr>
          <a:lstStyle/>
          <a:p>
            <a:pPr marL="228600" lvl="0" indent="-228600">
              <a:spcBef>
                <a:spcPts val="0"/>
              </a:spcBef>
              <a:buSzPts val="2800"/>
              <a:buFont typeface="Noto Sans Symbols"/>
              <a:buChar char="▪"/>
            </a:pPr>
            <a:r>
              <a:rPr lang="fr-FR" dirty="0"/>
              <a:t>Il s'agit de la </a:t>
            </a:r>
            <a:r>
              <a:rPr lang="fr-FR" b="1" u="sng" dirty="0"/>
              <a:t>violence génocidaire </a:t>
            </a:r>
            <a:r>
              <a:rPr lang="fr-FR" dirty="0"/>
              <a:t>pratiquée par les Français et les Britanniques par le biais de processus de colonisation violents à travers les Amériques, qui comprenaient la guerre contre les sociétés autochtones, le paiement de primes pour les scalps des Autochtones, l'utilisation d'aliments empoisonnés et de couvertures contaminées par la variole,... la famine, la coercition, la ruse et la tromperie (Henry &amp; </a:t>
            </a:r>
            <a:r>
              <a:rPr lang="fr-FR" dirty="0" err="1"/>
              <a:t>Tator</a:t>
            </a:r>
            <a:r>
              <a:rPr lang="fr-FR" dirty="0"/>
              <a:t>, 2010</a:t>
            </a:r>
            <a:r>
              <a:rPr lang="fr-FR" dirty="0" smtClean="0"/>
              <a:t>).</a:t>
            </a:r>
          </a:p>
          <a:p>
            <a:pPr marL="0" lvl="0" indent="0">
              <a:spcBef>
                <a:spcPts val="0"/>
              </a:spcBef>
              <a:buSzPts val="2800"/>
              <a:buNone/>
            </a:pPr>
            <a:r>
              <a:rPr lang="fr-FR" dirty="0" smtClean="0"/>
              <a:t> </a:t>
            </a:r>
          </a:p>
          <a:p>
            <a:pPr marL="228600" lvl="0" indent="-228600">
              <a:spcBef>
                <a:spcPts val="0"/>
              </a:spcBef>
              <a:buSzPts val="2800"/>
              <a:buFont typeface="Noto Sans Symbols"/>
              <a:buChar char="▪"/>
            </a:pPr>
            <a:r>
              <a:rPr lang="fr-FR" dirty="0" smtClean="0"/>
              <a:t>Le </a:t>
            </a:r>
            <a:r>
              <a:rPr lang="fr-FR" dirty="0"/>
              <a:t>régime des pensionnats autochtones est un exemple frappant d'un colonialisme mortel imprégné de discours de suprématie blanche.</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7"/>
          <p:cNvSpPr txBox="1">
            <a:spLocks noGrp="1"/>
          </p:cNvSpPr>
          <p:nvPr>
            <p:ph type="title"/>
          </p:nvPr>
        </p:nvSpPr>
        <p:spPr>
          <a:xfrm>
            <a:off x="1039177" y="5830824"/>
            <a:ext cx="10113645" cy="822960"/>
          </a:xfrm>
          <a:prstGeom prst="rect">
            <a:avLst/>
          </a:prstGeom>
          <a:noFill/>
          <a:ln>
            <a:noFill/>
          </a:ln>
        </p:spPr>
        <p:txBody>
          <a:bodyPr spcFirstLastPara="1" wrap="square" lIns="91425" tIns="45700" rIns="91425" bIns="45700" anchor="b" anchorCtr="0">
            <a:normAutofit/>
          </a:bodyPr>
          <a:lstStyle/>
          <a:p>
            <a:pPr lvl="0">
              <a:buSzPct val="100000"/>
            </a:pPr>
            <a:r>
              <a:rPr lang="fr-FR" dirty="0"/>
              <a:t>Les réponses juridiques et institutionnelles canadiennes</a:t>
            </a:r>
            <a:endParaRPr dirty="0"/>
          </a:p>
        </p:txBody>
      </p:sp>
      <p:pic>
        <p:nvPicPr>
          <p:cNvPr id="231" name="Google Shape;231;p17" descr="A book on a desk&#10;&#10;Description automatically generated with low confidence"/>
          <p:cNvPicPr preferRelativeResize="0"/>
          <p:nvPr/>
        </p:nvPicPr>
        <p:blipFill rotWithShape="1">
          <a:blip r:embed="rId3">
            <a:alphaModFix/>
          </a:blip>
          <a:srcRect t="9236" r="1" b="19299"/>
          <a:stretch/>
        </p:blipFill>
        <p:spPr>
          <a:xfrm>
            <a:off x="38" y="10"/>
            <a:ext cx="12191985" cy="49150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lvl="0">
              <a:buSzPct val="100000"/>
            </a:pPr>
            <a:r>
              <a:rPr lang="fr-FR" dirty="0"/>
              <a:t>Exigences législatives en matière d'inclusion (absence de discrimination et de harcèlement)</a:t>
            </a:r>
            <a:endParaRPr dirty="0"/>
          </a:p>
        </p:txBody>
      </p:sp>
      <p:sp>
        <p:nvSpPr>
          <p:cNvPr id="237" name="Google Shape;237;p18"/>
          <p:cNvSpPr txBox="1">
            <a:spLocks noGrp="1"/>
          </p:cNvSpPr>
          <p:nvPr>
            <p:ph type="body" idx="1"/>
          </p:nvPr>
        </p:nvSpPr>
        <p:spPr>
          <a:xfrm>
            <a:off x="838200" y="1825625"/>
            <a:ext cx="3610510" cy="4351338"/>
          </a:xfrm>
          <a:prstGeom prst="rect">
            <a:avLst/>
          </a:prstGeom>
          <a:noFill/>
          <a:ln>
            <a:noFill/>
          </a:ln>
        </p:spPr>
        <p:txBody>
          <a:bodyPr spcFirstLastPara="1" wrap="square" lIns="91425" tIns="45700" rIns="91425" bIns="45700" anchor="t" anchorCtr="0">
            <a:normAutofit/>
          </a:bodyPr>
          <a:lstStyle/>
          <a:p>
            <a:pPr marL="228600" lvl="0" indent="-228600">
              <a:spcBef>
                <a:spcPts val="0"/>
              </a:spcBef>
              <a:buSzPts val="2800"/>
            </a:pPr>
            <a:r>
              <a:rPr lang="fr-FR" dirty="0" smtClean="0"/>
              <a:t>Race</a:t>
            </a:r>
          </a:p>
          <a:p>
            <a:pPr marL="228600" lvl="0" indent="-228600">
              <a:spcBef>
                <a:spcPts val="0"/>
              </a:spcBef>
              <a:buSzPts val="2800"/>
            </a:pPr>
            <a:r>
              <a:rPr lang="fr-FR" dirty="0" smtClean="0"/>
              <a:t>Lieu </a:t>
            </a:r>
            <a:r>
              <a:rPr lang="fr-FR" dirty="0"/>
              <a:t>d'origine </a:t>
            </a:r>
            <a:endParaRPr lang="fr-FR" dirty="0" smtClean="0"/>
          </a:p>
          <a:p>
            <a:pPr marL="228600" lvl="0" indent="-228600">
              <a:spcBef>
                <a:spcPts val="0"/>
              </a:spcBef>
              <a:buSzPts val="2800"/>
            </a:pPr>
            <a:r>
              <a:rPr lang="fr-FR" dirty="0" smtClean="0"/>
              <a:t>Origine ethnique</a:t>
            </a:r>
          </a:p>
          <a:p>
            <a:pPr marL="228600" lvl="0" indent="-228600">
              <a:spcBef>
                <a:spcPts val="0"/>
              </a:spcBef>
              <a:buSzPts val="2800"/>
            </a:pPr>
            <a:r>
              <a:rPr lang="fr-FR" dirty="0" smtClean="0"/>
              <a:t>Croyance </a:t>
            </a:r>
            <a:r>
              <a:rPr lang="fr-FR" dirty="0"/>
              <a:t>(religion</a:t>
            </a:r>
            <a:r>
              <a:rPr lang="fr-FR" dirty="0" smtClean="0"/>
              <a:t>)</a:t>
            </a:r>
          </a:p>
          <a:p>
            <a:pPr marL="228600" lvl="0" indent="-228600">
              <a:spcBef>
                <a:spcPts val="0"/>
              </a:spcBef>
              <a:buSzPts val="2800"/>
            </a:pPr>
            <a:r>
              <a:rPr lang="fr-FR" dirty="0" smtClean="0"/>
              <a:t>Origines </a:t>
            </a:r>
            <a:r>
              <a:rPr lang="fr-FR" dirty="0"/>
              <a:t>ancestrales </a:t>
            </a:r>
            <a:endParaRPr lang="fr-FR" dirty="0" smtClean="0"/>
          </a:p>
          <a:p>
            <a:pPr marL="228600" lvl="0" indent="-228600">
              <a:spcBef>
                <a:spcPts val="0"/>
              </a:spcBef>
              <a:buSzPts val="2800"/>
            </a:pPr>
            <a:r>
              <a:rPr lang="fr-FR" dirty="0" smtClean="0"/>
              <a:t>Couleur</a:t>
            </a:r>
          </a:p>
          <a:p>
            <a:pPr marL="228600" lvl="0" indent="-228600">
              <a:spcBef>
                <a:spcPts val="0"/>
              </a:spcBef>
              <a:buSzPts val="2800"/>
            </a:pPr>
            <a:r>
              <a:rPr lang="fr-FR" dirty="0" smtClean="0"/>
              <a:t>Citoyenneté</a:t>
            </a:r>
          </a:p>
          <a:p>
            <a:pPr marL="228600" lvl="0" indent="-228600">
              <a:spcBef>
                <a:spcPts val="0"/>
              </a:spcBef>
              <a:buSzPts val="2800"/>
            </a:pPr>
            <a:r>
              <a:rPr lang="fr-FR" dirty="0" smtClean="0"/>
              <a:t>Langue</a:t>
            </a:r>
            <a:endParaRPr dirty="0"/>
          </a:p>
        </p:txBody>
      </p:sp>
      <p:sp>
        <p:nvSpPr>
          <p:cNvPr id="238" name="Google Shape;238;p18"/>
          <p:cNvSpPr txBox="1"/>
          <p:nvPr/>
        </p:nvSpPr>
        <p:spPr>
          <a:xfrm>
            <a:off x="7743290" y="1825625"/>
            <a:ext cx="3610510" cy="4351338"/>
          </a:xfrm>
          <a:prstGeom prst="rect">
            <a:avLst/>
          </a:prstGeom>
          <a:noFill/>
          <a:ln>
            <a:noFill/>
          </a:ln>
        </p:spPr>
        <p:txBody>
          <a:bodyPr spcFirstLastPara="1" wrap="square" lIns="91425" tIns="45700" rIns="91425" bIns="45700" anchor="t" anchorCtr="0">
            <a:normAutofit/>
          </a:bodyPr>
          <a:lstStyle/>
          <a:p>
            <a:pPr marL="228600" lvl="0" indent="-228600">
              <a:lnSpc>
                <a:spcPct val="90000"/>
              </a:lnSpc>
              <a:buClr>
                <a:schemeClr val="dk1"/>
              </a:buClr>
              <a:buSzPts val="2800"/>
              <a:buFont typeface="Arial"/>
              <a:buChar char="•"/>
            </a:pPr>
            <a:r>
              <a:rPr lang="fr-FR" sz="2800" dirty="0">
                <a:solidFill>
                  <a:schemeClr val="dk1"/>
                </a:solidFill>
                <a:latin typeface="Calibri"/>
                <a:ea typeface="Calibri"/>
                <a:cs typeface="Calibri"/>
                <a:sym typeface="Calibri"/>
              </a:rPr>
              <a:t>Sexe (genre</a:t>
            </a:r>
            <a:r>
              <a:rPr lang="fr-FR" sz="2800" dirty="0" smtClean="0">
                <a:solidFill>
                  <a:schemeClr val="dk1"/>
                </a:solidFill>
                <a:latin typeface="Calibri"/>
                <a:ea typeface="Calibri"/>
                <a:cs typeface="Calibri"/>
                <a:sym typeface="Calibri"/>
              </a:rPr>
              <a:t>)</a:t>
            </a:r>
          </a:p>
          <a:p>
            <a:pPr marL="228600" lvl="0" indent="-228600">
              <a:lnSpc>
                <a:spcPct val="90000"/>
              </a:lnSpc>
              <a:buClr>
                <a:schemeClr val="dk1"/>
              </a:buClr>
              <a:buSzPts val="2800"/>
              <a:buFont typeface="Arial"/>
              <a:buChar char="•"/>
            </a:pPr>
            <a:r>
              <a:rPr lang="fr-FR" sz="2800" dirty="0" smtClean="0">
                <a:solidFill>
                  <a:schemeClr val="dk1"/>
                </a:solidFill>
                <a:latin typeface="Calibri"/>
                <a:ea typeface="Calibri"/>
                <a:cs typeface="Calibri"/>
                <a:sym typeface="Calibri"/>
              </a:rPr>
              <a:t>Orientation sexuelle</a:t>
            </a:r>
          </a:p>
          <a:p>
            <a:pPr marL="228600" lvl="0" indent="-228600">
              <a:lnSpc>
                <a:spcPct val="90000"/>
              </a:lnSpc>
              <a:buClr>
                <a:schemeClr val="dk1"/>
              </a:buClr>
              <a:buSzPts val="2800"/>
              <a:buFont typeface="Arial"/>
              <a:buChar char="•"/>
            </a:pPr>
            <a:r>
              <a:rPr lang="fr-FR" sz="2800" dirty="0" smtClean="0">
                <a:solidFill>
                  <a:schemeClr val="dk1"/>
                </a:solidFill>
                <a:latin typeface="Calibri"/>
                <a:ea typeface="Calibri"/>
                <a:cs typeface="Calibri"/>
                <a:sym typeface="Calibri"/>
              </a:rPr>
              <a:t>Handicap mental</a:t>
            </a:r>
          </a:p>
          <a:p>
            <a:pPr marL="228600" lvl="0" indent="-228600">
              <a:lnSpc>
                <a:spcPct val="90000"/>
              </a:lnSpc>
              <a:buClr>
                <a:schemeClr val="dk1"/>
              </a:buClr>
              <a:buSzPts val="2800"/>
              <a:buFont typeface="Arial"/>
              <a:buChar char="•"/>
            </a:pPr>
            <a:r>
              <a:rPr lang="fr-FR" sz="2800" dirty="0" smtClean="0">
                <a:solidFill>
                  <a:schemeClr val="dk1"/>
                </a:solidFill>
                <a:latin typeface="Calibri"/>
                <a:ea typeface="Calibri"/>
                <a:cs typeface="Calibri"/>
                <a:sym typeface="Calibri"/>
              </a:rPr>
              <a:t>Handicap physique</a:t>
            </a:r>
          </a:p>
          <a:p>
            <a:pPr marL="228600" lvl="0" indent="-228600">
              <a:lnSpc>
                <a:spcPct val="90000"/>
              </a:lnSpc>
              <a:buClr>
                <a:schemeClr val="dk1"/>
              </a:buClr>
              <a:buSzPts val="2800"/>
              <a:buFont typeface="Arial"/>
              <a:buChar char="•"/>
            </a:pPr>
            <a:r>
              <a:rPr lang="fr-FR" sz="2800" dirty="0" smtClean="0">
                <a:solidFill>
                  <a:schemeClr val="dk1"/>
                </a:solidFill>
                <a:latin typeface="Calibri"/>
                <a:ea typeface="Calibri"/>
                <a:cs typeface="Calibri"/>
                <a:sym typeface="Calibri"/>
              </a:rPr>
              <a:t>Âge</a:t>
            </a:r>
          </a:p>
          <a:p>
            <a:pPr marL="228600" lvl="0" indent="-228600">
              <a:lnSpc>
                <a:spcPct val="90000"/>
              </a:lnSpc>
              <a:buClr>
                <a:schemeClr val="dk1"/>
              </a:buClr>
              <a:buSzPts val="2800"/>
              <a:buFont typeface="Arial"/>
              <a:buChar char="•"/>
            </a:pPr>
            <a:r>
              <a:rPr lang="fr-FR" sz="2800" dirty="0" smtClean="0">
                <a:solidFill>
                  <a:schemeClr val="dk1"/>
                </a:solidFill>
                <a:latin typeface="Calibri"/>
                <a:ea typeface="Calibri"/>
                <a:cs typeface="Calibri"/>
                <a:sym typeface="Calibri"/>
              </a:rPr>
              <a:t>État civil</a:t>
            </a:r>
          </a:p>
          <a:p>
            <a:pPr marL="228600" lvl="0" indent="-228600">
              <a:lnSpc>
                <a:spcPct val="90000"/>
              </a:lnSpc>
              <a:buClr>
                <a:schemeClr val="dk1"/>
              </a:buClr>
              <a:buSzPts val="2800"/>
              <a:buFont typeface="Arial"/>
              <a:buChar char="•"/>
            </a:pPr>
            <a:r>
              <a:rPr lang="fr-FR" sz="2800" dirty="0" smtClean="0">
                <a:solidFill>
                  <a:schemeClr val="dk1"/>
                </a:solidFill>
                <a:latin typeface="Calibri"/>
                <a:ea typeface="Calibri"/>
                <a:cs typeface="Calibri"/>
                <a:sym typeface="Calibri"/>
              </a:rPr>
              <a:t>Dossier </a:t>
            </a:r>
            <a:r>
              <a:rPr lang="fr-FR" sz="2800" dirty="0">
                <a:solidFill>
                  <a:schemeClr val="dk1"/>
                </a:solidFill>
                <a:latin typeface="Calibri"/>
                <a:ea typeface="Calibri"/>
                <a:cs typeface="Calibri"/>
                <a:sym typeface="Calibri"/>
              </a:rPr>
              <a:t>d'infractions (graciées)</a:t>
            </a:r>
            <a:endParaRPr sz="2800" dirty="0">
              <a:solidFill>
                <a:schemeClr val="dk1"/>
              </a:solidFill>
              <a:latin typeface="Calibri"/>
              <a:ea typeface="Calibri"/>
              <a:cs typeface="Calibri"/>
              <a:sym typeface="Calibri"/>
            </a:endParaRPr>
          </a:p>
        </p:txBody>
      </p:sp>
      <p:grpSp>
        <p:nvGrpSpPr>
          <p:cNvPr id="239" name="Google Shape;239;p18"/>
          <p:cNvGrpSpPr/>
          <p:nvPr/>
        </p:nvGrpSpPr>
        <p:grpSpPr>
          <a:xfrm>
            <a:off x="5004371" y="1690688"/>
            <a:ext cx="838201" cy="4191001"/>
            <a:chOff x="0" y="0"/>
            <a:chExt cx="838200" cy="4191000"/>
          </a:xfrm>
        </p:grpSpPr>
        <p:pic>
          <p:nvPicPr>
            <p:cNvPr id="240" name="Google Shape;240;p18"/>
            <p:cNvPicPr preferRelativeResize="0"/>
            <p:nvPr/>
          </p:nvPicPr>
          <p:blipFill rotWithShape="1">
            <a:blip r:embed="rId3">
              <a:alphaModFix/>
            </a:blip>
            <a:srcRect/>
            <a:stretch/>
          </p:blipFill>
          <p:spPr>
            <a:xfrm>
              <a:off x="183088" y="3140058"/>
              <a:ext cx="514936" cy="380808"/>
            </a:xfrm>
            <a:prstGeom prst="rect">
              <a:avLst/>
            </a:prstGeom>
            <a:noFill/>
            <a:ln>
              <a:noFill/>
            </a:ln>
          </p:spPr>
        </p:pic>
        <p:pic>
          <p:nvPicPr>
            <p:cNvPr id="241" name="Google Shape;241;p18"/>
            <p:cNvPicPr preferRelativeResize="0"/>
            <p:nvPr/>
          </p:nvPicPr>
          <p:blipFill rotWithShape="1">
            <a:blip r:embed="rId4">
              <a:alphaModFix/>
            </a:blip>
            <a:srcRect/>
            <a:stretch/>
          </p:blipFill>
          <p:spPr>
            <a:xfrm>
              <a:off x="22886" y="765868"/>
              <a:ext cx="569290" cy="536108"/>
            </a:xfrm>
            <a:prstGeom prst="rect">
              <a:avLst/>
            </a:prstGeom>
            <a:noFill/>
            <a:ln>
              <a:noFill/>
            </a:ln>
          </p:spPr>
        </p:pic>
        <p:pic>
          <p:nvPicPr>
            <p:cNvPr id="242" name="Google Shape;242;p18"/>
            <p:cNvPicPr preferRelativeResize="0"/>
            <p:nvPr/>
          </p:nvPicPr>
          <p:blipFill rotWithShape="1">
            <a:blip r:embed="rId5">
              <a:alphaModFix/>
            </a:blip>
            <a:srcRect/>
            <a:stretch/>
          </p:blipFill>
          <p:spPr>
            <a:xfrm>
              <a:off x="80101" y="2527364"/>
              <a:ext cx="723770" cy="533981"/>
            </a:xfrm>
            <a:prstGeom prst="rect">
              <a:avLst/>
            </a:prstGeom>
            <a:noFill/>
            <a:ln>
              <a:noFill/>
            </a:ln>
          </p:spPr>
        </p:pic>
        <p:pic>
          <p:nvPicPr>
            <p:cNvPr id="243" name="Google Shape;243;p18"/>
            <p:cNvPicPr preferRelativeResize="0"/>
            <p:nvPr/>
          </p:nvPicPr>
          <p:blipFill rotWithShape="1">
            <a:blip r:embed="rId6">
              <a:alphaModFix/>
            </a:blip>
            <a:srcRect/>
            <a:stretch/>
          </p:blipFill>
          <p:spPr>
            <a:xfrm>
              <a:off x="151619" y="1914670"/>
              <a:ext cx="440557" cy="536108"/>
            </a:xfrm>
            <a:prstGeom prst="rect">
              <a:avLst/>
            </a:prstGeom>
            <a:noFill/>
            <a:ln>
              <a:noFill/>
            </a:ln>
          </p:spPr>
        </p:pic>
        <p:pic>
          <p:nvPicPr>
            <p:cNvPr id="244" name="Google Shape;244;p18"/>
            <p:cNvPicPr preferRelativeResize="0"/>
            <p:nvPr/>
          </p:nvPicPr>
          <p:blipFill rotWithShape="1">
            <a:blip r:embed="rId7">
              <a:alphaModFix/>
            </a:blip>
            <a:srcRect/>
            <a:stretch/>
          </p:blipFill>
          <p:spPr>
            <a:xfrm>
              <a:off x="40050" y="1378562"/>
              <a:ext cx="617923" cy="478668"/>
            </a:xfrm>
            <a:prstGeom prst="rect">
              <a:avLst/>
            </a:prstGeom>
            <a:noFill/>
            <a:ln>
              <a:noFill/>
            </a:ln>
          </p:spPr>
        </p:pic>
        <p:pic>
          <p:nvPicPr>
            <p:cNvPr id="245" name="Google Shape;245;p18"/>
            <p:cNvPicPr preferRelativeResize="0"/>
            <p:nvPr/>
          </p:nvPicPr>
          <p:blipFill rotWithShape="1">
            <a:blip r:embed="rId8">
              <a:alphaModFix/>
            </a:blip>
            <a:srcRect/>
            <a:stretch/>
          </p:blipFill>
          <p:spPr>
            <a:xfrm>
              <a:off x="220277" y="3599579"/>
              <a:ext cx="617923" cy="591421"/>
            </a:xfrm>
            <a:prstGeom prst="rect">
              <a:avLst/>
            </a:prstGeom>
            <a:noFill/>
            <a:ln>
              <a:noFill/>
            </a:ln>
          </p:spPr>
        </p:pic>
        <p:pic>
          <p:nvPicPr>
            <p:cNvPr id="246" name="Google Shape;246;p18"/>
            <p:cNvPicPr preferRelativeResize="0"/>
            <p:nvPr/>
          </p:nvPicPr>
          <p:blipFill rotWithShape="1">
            <a:blip r:embed="rId9">
              <a:alphaModFix/>
            </a:blip>
            <a:srcRect/>
            <a:stretch/>
          </p:blipFill>
          <p:spPr>
            <a:xfrm>
              <a:off x="0" y="0"/>
              <a:ext cx="514936" cy="755232"/>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9"/>
          <p:cNvSpPr txBox="1">
            <a:spLocks noGrp="1"/>
          </p:cNvSpPr>
          <p:nvPr>
            <p:ph type="title"/>
          </p:nvPr>
        </p:nvSpPr>
        <p:spPr>
          <a:xfrm>
            <a:off x="990505" y="2795252"/>
            <a:ext cx="73914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smtClean="0"/>
              <a:t>De…</a:t>
            </a:r>
            <a:r>
              <a:rPr lang="en-US" dirty="0"/>
              <a:t/>
            </a:r>
            <a:br>
              <a:rPr lang="en-US" dirty="0"/>
            </a:br>
            <a:r>
              <a:rPr lang="en-US" dirty="0"/>
              <a:t>	</a:t>
            </a:r>
            <a:r>
              <a:rPr lang="en-US" dirty="0" smtClean="0"/>
              <a:t>L’ÉQUITÉ</a:t>
            </a:r>
            <a:r>
              <a:rPr lang="en-US" dirty="0"/>
              <a:t/>
            </a:r>
            <a:br>
              <a:rPr lang="en-US" dirty="0"/>
            </a:br>
            <a:r>
              <a:rPr lang="en-US" dirty="0"/>
              <a:t/>
            </a:r>
            <a:br>
              <a:rPr lang="en-US" dirty="0"/>
            </a:br>
            <a:r>
              <a:rPr lang="en-US" dirty="0"/>
              <a:t/>
            </a:r>
            <a:br>
              <a:rPr lang="en-US" dirty="0"/>
            </a:br>
            <a:r>
              <a:rPr lang="en-US" dirty="0"/>
              <a:t>	</a:t>
            </a:r>
            <a:r>
              <a:rPr lang="en-US" dirty="0" smtClean="0"/>
              <a:t>à la</a:t>
            </a:r>
            <a:r>
              <a:rPr lang="en-US" dirty="0" smtClean="0"/>
              <a:t> DIVERSITÉ</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t>
            </a:r>
            <a:r>
              <a:rPr lang="en-US" dirty="0"/>
              <a:t>à</a:t>
            </a:r>
            <a:r>
              <a:rPr lang="en-US" dirty="0" smtClean="0"/>
              <a:t> L’INCLUSION</a:t>
            </a:r>
            <a:endParaRPr dirty="0"/>
          </a:p>
        </p:txBody>
      </p:sp>
      <p:pic>
        <p:nvPicPr>
          <p:cNvPr id="252" name="Google Shape;252;p19" descr="Image result for employment equity"/>
          <p:cNvPicPr preferRelativeResize="0"/>
          <p:nvPr/>
        </p:nvPicPr>
        <p:blipFill rotWithShape="1">
          <a:blip r:embed="rId3">
            <a:alphaModFix/>
          </a:blip>
          <a:srcRect/>
          <a:stretch/>
        </p:blipFill>
        <p:spPr>
          <a:xfrm>
            <a:off x="6268835" y="402728"/>
            <a:ext cx="5091292" cy="1745586"/>
          </a:xfrm>
          <a:prstGeom prst="rect">
            <a:avLst/>
          </a:prstGeom>
          <a:noFill/>
          <a:ln>
            <a:noFill/>
          </a:ln>
        </p:spPr>
      </p:pic>
      <p:pic>
        <p:nvPicPr>
          <p:cNvPr id="253" name="Google Shape;253;p19" descr="Image result for diversity"/>
          <p:cNvPicPr preferRelativeResize="0"/>
          <p:nvPr/>
        </p:nvPicPr>
        <p:blipFill rotWithShape="1">
          <a:blip r:embed="rId4">
            <a:alphaModFix/>
          </a:blip>
          <a:srcRect/>
          <a:stretch/>
        </p:blipFill>
        <p:spPr>
          <a:xfrm>
            <a:off x="5129148" y="2373574"/>
            <a:ext cx="5084965" cy="1726534"/>
          </a:xfrm>
          <a:prstGeom prst="rect">
            <a:avLst/>
          </a:prstGeom>
          <a:noFill/>
          <a:ln>
            <a:noFill/>
          </a:ln>
        </p:spPr>
      </p:pic>
      <p:pic>
        <p:nvPicPr>
          <p:cNvPr id="254" name="Google Shape;254;p19" descr="Image result for inclusion"/>
          <p:cNvPicPr preferRelativeResize="0"/>
          <p:nvPr/>
        </p:nvPicPr>
        <p:blipFill rotWithShape="1">
          <a:blip r:embed="rId5">
            <a:alphaModFix/>
          </a:blip>
          <a:srcRect/>
          <a:stretch/>
        </p:blipFill>
        <p:spPr>
          <a:xfrm>
            <a:off x="6359985" y="4280918"/>
            <a:ext cx="4580910" cy="22372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465512" y="715095"/>
            <a:ext cx="3658432" cy="22860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FFFFF"/>
              </a:buClr>
              <a:buSzPct val="100000"/>
              <a:buFont typeface="Arial"/>
              <a:buNone/>
            </a:pPr>
            <a:r>
              <a:rPr lang="en-US" sz="3600" dirty="0" err="1" smtClean="0">
                <a:latin typeface="Raleway"/>
                <a:ea typeface="Raleway"/>
                <a:cs typeface="Raleway"/>
                <a:sym typeface="Raleway"/>
              </a:rPr>
              <a:t>Reconnaître</a:t>
            </a:r>
            <a:r>
              <a:rPr lang="en-US" sz="3600" dirty="0" smtClean="0">
                <a:latin typeface="Raleway"/>
                <a:ea typeface="Raleway"/>
                <a:cs typeface="Raleway"/>
                <a:sym typeface="Raleway"/>
              </a:rPr>
              <a:t> le </a:t>
            </a:r>
            <a:r>
              <a:rPr lang="en-US" sz="3600" dirty="0" err="1" smtClean="0">
                <a:latin typeface="Raleway"/>
                <a:ea typeface="Raleway"/>
                <a:cs typeface="Raleway"/>
                <a:sym typeface="Raleway"/>
              </a:rPr>
              <a:t>territoire</a:t>
            </a:r>
            <a:r>
              <a:rPr lang="en-US" sz="3600" dirty="0" smtClean="0">
                <a:latin typeface="Raleway"/>
                <a:ea typeface="Raleway"/>
                <a:cs typeface="Raleway"/>
                <a:sym typeface="Raleway"/>
              </a:rPr>
              <a:t> et son </a:t>
            </a:r>
            <a:r>
              <a:rPr lang="en-US" sz="3600" dirty="0" err="1" smtClean="0">
                <a:latin typeface="Raleway"/>
                <a:ea typeface="Raleway"/>
                <a:cs typeface="Raleway"/>
                <a:sym typeface="Raleway"/>
              </a:rPr>
              <a:t>peuple</a:t>
            </a:r>
            <a:r>
              <a:rPr lang="en-US" sz="3600" dirty="0"/>
              <a:t/>
            </a:r>
            <a:br>
              <a:rPr lang="en-US" sz="3600" dirty="0"/>
            </a:br>
            <a:endParaRPr sz="3600" i="1" dirty="0"/>
          </a:p>
        </p:txBody>
      </p:sp>
      <p:sp>
        <p:nvSpPr>
          <p:cNvPr id="98" name="Google Shape;98;p2"/>
          <p:cNvSpPr txBox="1">
            <a:spLocks noGrp="1"/>
          </p:cNvSpPr>
          <p:nvPr>
            <p:ph type="body" idx="1"/>
          </p:nvPr>
        </p:nvSpPr>
        <p:spPr>
          <a:xfrm>
            <a:off x="4652231" y="715095"/>
            <a:ext cx="6468158" cy="5446507"/>
          </a:xfrm>
          <a:prstGeom prst="rect">
            <a:avLst/>
          </a:prstGeom>
          <a:noFill/>
          <a:ln>
            <a:noFill/>
          </a:ln>
        </p:spPr>
        <p:txBody>
          <a:bodyPr spcFirstLastPara="1" wrap="square" lIns="0" tIns="45700" rIns="0" bIns="45700" anchor="t" anchorCtr="0">
            <a:normAutofit/>
          </a:bodyPr>
          <a:lstStyle/>
          <a:p>
            <a:pPr marL="0" lvl="0" indent="0">
              <a:lnSpc>
                <a:spcPct val="100000"/>
              </a:lnSpc>
              <a:spcBef>
                <a:spcPts val="0"/>
              </a:spcBef>
              <a:buClr>
                <a:srgbClr val="3B3B3B"/>
              </a:buClr>
              <a:buSzPts val="2400"/>
              <a:buNone/>
            </a:pPr>
            <a:r>
              <a:rPr lang="fr-FR" sz="2300" dirty="0">
                <a:solidFill>
                  <a:srgbClr val="3B3B3B"/>
                </a:solidFill>
                <a:latin typeface="Raleway"/>
                <a:ea typeface="Raleway"/>
                <a:cs typeface="Raleway"/>
                <a:sym typeface="Raleway"/>
              </a:rPr>
              <a:t>Commençons par reconnaître que nous nous réunissons sur un territoire Autochtone qui a été habité par des peuples Autochtones depuis le début. En tant que pionniers, nous sommes reconnaissants de l'occasion qui nous est donnée de nous réunir ici, et nous remercions toutes les générations de personnes qui ont pris soin de cette terre - depuis des milliers d'années.</a:t>
            </a:r>
            <a:endParaRPr sz="2300" dirty="0"/>
          </a:p>
        </p:txBody>
      </p:sp>
      <p:sp>
        <p:nvSpPr>
          <p:cNvPr id="99" name="Google Shape;99;p2"/>
          <p:cNvSpPr txBox="1">
            <a:spLocks noGrp="1"/>
          </p:cNvSpPr>
          <p:nvPr>
            <p:ph type="sldNum" idx="12"/>
          </p:nvPr>
        </p:nvSpPr>
        <p:spPr>
          <a:xfrm>
            <a:off x="9900481" y="6459819"/>
            <a:ext cx="131202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888888"/>
              </a:buClr>
              <a:buSzPts val="1000"/>
              <a:buFont typeface="Calibri"/>
              <a:buNone/>
            </a:pPr>
            <a:fld id="{00000000-1234-1234-1234-123412341234}" type="slidenum">
              <a:rPr lang="en-US"/>
              <a:t>2</a:t>
            </a:fld>
            <a:endParaRPr/>
          </a:p>
        </p:txBody>
      </p:sp>
      <p:pic>
        <p:nvPicPr>
          <p:cNvPr id="100" name="Google Shape;100;p2"/>
          <p:cNvPicPr preferRelativeResize="0"/>
          <p:nvPr/>
        </p:nvPicPr>
        <p:blipFill rotWithShape="1">
          <a:blip r:embed="rId3">
            <a:alphaModFix/>
          </a:blip>
          <a:srcRect/>
          <a:stretch/>
        </p:blipFill>
        <p:spPr>
          <a:xfrm>
            <a:off x="6137379" y="3704860"/>
            <a:ext cx="4530621" cy="2548456"/>
          </a:xfrm>
          <a:prstGeom prst="rect">
            <a:avLst/>
          </a:prstGeom>
          <a:noFill/>
          <a:ln>
            <a:noFill/>
          </a:ln>
        </p:spPr>
      </p:pic>
      <p:sp>
        <p:nvSpPr>
          <p:cNvPr id="101" name="Google Shape;101;p2"/>
          <p:cNvSpPr txBox="1"/>
          <p:nvPr/>
        </p:nvSpPr>
        <p:spPr>
          <a:xfrm>
            <a:off x="7777316" y="6253316"/>
            <a:ext cx="2890684"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i="0" u="none" strike="noStrike" cap="none" dirty="0">
                <a:solidFill>
                  <a:schemeClr val="dk1"/>
                </a:solidFill>
                <a:latin typeface="Raleway"/>
                <a:ea typeface="Raleway"/>
                <a:cs typeface="Raleway"/>
                <a:sym typeface="Raleway"/>
              </a:rPr>
              <a:t>Image </a:t>
            </a:r>
            <a:r>
              <a:rPr lang="en-US" sz="1100" i="0" u="none" strike="noStrike" cap="none" dirty="0" smtClean="0">
                <a:solidFill>
                  <a:schemeClr val="dk1"/>
                </a:solidFill>
                <a:latin typeface="Raleway"/>
                <a:ea typeface="Raleway"/>
                <a:cs typeface="Raleway"/>
                <a:sym typeface="Raleway"/>
              </a:rPr>
              <a:t>par </a:t>
            </a:r>
            <a:r>
              <a:rPr lang="en-US" sz="1100" i="0" u="none" strike="noStrike" cap="none" dirty="0">
                <a:solidFill>
                  <a:schemeClr val="dk1"/>
                </a:solidFill>
                <a:latin typeface="Raleway"/>
                <a:ea typeface="Raleway"/>
                <a:cs typeface="Raleway"/>
                <a:sym typeface="Raleway"/>
              </a:rPr>
              <a:t>Alain </a:t>
            </a:r>
            <a:r>
              <a:rPr lang="en-US" sz="1100" i="0" u="none" strike="noStrike" cap="none" dirty="0" err="1">
                <a:solidFill>
                  <a:schemeClr val="dk1"/>
                </a:solidFill>
                <a:latin typeface="Raleway"/>
                <a:ea typeface="Raleway"/>
                <a:cs typeface="Raleway"/>
                <a:sym typeface="Raleway"/>
              </a:rPr>
              <a:t>Audet</a:t>
            </a:r>
            <a:r>
              <a:rPr lang="en-US" sz="1100" i="0" u="none" strike="noStrike" cap="none" dirty="0">
                <a:solidFill>
                  <a:schemeClr val="dk1"/>
                </a:solidFill>
                <a:latin typeface="Raleway"/>
                <a:ea typeface="Raleway"/>
                <a:cs typeface="Raleway"/>
                <a:sym typeface="Raleway"/>
              </a:rPr>
              <a:t> </a:t>
            </a:r>
            <a:r>
              <a:rPr lang="en-US" sz="1100" i="0" u="none" strike="noStrike" cap="none" dirty="0" smtClean="0">
                <a:solidFill>
                  <a:schemeClr val="dk1"/>
                </a:solidFill>
                <a:latin typeface="Raleway"/>
                <a:ea typeface="Raleway"/>
                <a:cs typeface="Raleway"/>
                <a:sym typeface="Raleway"/>
              </a:rPr>
              <a:t>de </a:t>
            </a:r>
            <a:r>
              <a:rPr lang="en-US" sz="1100" i="0" u="none" strike="noStrike" cap="none" dirty="0" err="1">
                <a:solidFill>
                  <a:schemeClr val="dk1"/>
                </a:solidFill>
                <a:latin typeface="Raleway"/>
                <a:ea typeface="Raleway"/>
                <a:cs typeface="Raleway"/>
                <a:sym typeface="Raleway"/>
              </a:rPr>
              <a:t>Pixabay</a:t>
            </a:r>
            <a:endParaRPr sz="1100" i="0" u="none" strike="noStrike" cap="none" dirty="0">
              <a:solidFill>
                <a:schemeClr val="dk1"/>
              </a:solidFill>
              <a:latin typeface="Raleway"/>
              <a:ea typeface="Raleway"/>
              <a:cs typeface="Raleway"/>
              <a:sym typeface="Ralewa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lgn="ctr">
              <a:buSzPct val="100000"/>
            </a:pPr>
            <a:r>
              <a:rPr lang="fr-FR" dirty="0"/>
              <a:t>Les trois renouvellements du paradigme de l'INCLUSION</a:t>
            </a:r>
            <a:endParaRPr dirty="0"/>
          </a:p>
        </p:txBody>
      </p:sp>
      <p:pic>
        <p:nvPicPr>
          <p:cNvPr id="260" name="Google Shape;260;p20"/>
          <p:cNvPicPr preferRelativeResize="0">
            <a:picLocks noGrp="1"/>
          </p:cNvPicPr>
          <p:nvPr>
            <p:ph type="body" idx="1"/>
          </p:nvPr>
        </p:nvPicPr>
        <p:blipFill rotWithShape="1">
          <a:blip r:embed="rId3">
            <a:alphaModFix/>
          </a:blip>
          <a:srcRect/>
          <a:stretch/>
        </p:blipFill>
        <p:spPr>
          <a:xfrm>
            <a:off x="838200" y="2001174"/>
            <a:ext cx="10515600" cy="40002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1"/>
          <p:cNvSpPr txBox="1"/>
          <p:nvPr/>
        </p:nvSpPr>
        <p:spPr>
          <a:xfrm>
            <a:off x="619502" y="354330"/>
            <a:ext cx="10352289" cy="21851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D87C02"/>
                </a:solidFill>
                <a:latin typeface="Calibri"/>
                <a:ea typeface="Calibri"/>
                <a:cs typeface="Calibri"/>
                <a:sym typeface="Calibri"/>
              </a:rPr>
              <a:t>É</a:t>
            </a:r>
            <a:r>
              <a:rPr lang="en-US" sz="2800" b="1" dirty="0" smtClean="0">
                <a:solidFill>
                  <a:srgbClr val="D87C02"/>
                </a:solidFill>
                <a:latin typeface="Calibri"/>
                <a:ea typeface="Calibri"/>
                <a:cs typeface="Calibri"/>
                <a:sym typeface="Calibri"/>
              </a:rPr>
              <a:t>QUITÉ:</a:t>
            </a:r>
            <a:r>
              <a:rPr lang="en-US" sz="2800" b="1" dirty="0" smtClean="0">
                <a:solidFill>
                  <a:srgbClr val="C55A11"/>
                </a:solidFill>
                <a:latin typeface="Calibri"/>
                <a:ea typeface="Calibri"/>
                <a:cs typeface="Calibri"/>
                <a:sym typeface="Calibri"/>
              </a:rPr>
              <a:t> </a:t>
            </a:r>
            <a:r>
              <a:rPr lang="en-US" sz="2400" b="1" dirty="0" smtClean="0">
                <a:solidFill>
                  <a:srgbClr val="C55A11"/>
                </a:solidFill>
                <a:latin typeface="Calibri"/>
                <a:ea typeface="Calibri"/>
                <a:cs typeface="Calibri"/>
                <a:sym typeface="Calibri"/>
              </a:rPr>
              <a:t> </a:t>
            </a:r>
            <a:endParaRPr dirty="0"/>
          </a:p>
          <a:p>
            <a:pPr lvl="0"/>
            <a:r>
              <a:rPr lang="fr-FR" sz="1800" b="1" dirty="0">
                <a:solidFill>
                  <a:srgbClr val="2F5496"/>
                </a:solidFill>
                <a:latin typeface="Calibri"/>
                <a:ea typeface="Calibri"/>
                <a:cs typeface="Calibri"/>
                <a:sym typeface="Calibri"/>
              </a:rPr>
              <a:t>Une condition ou un état de traitement juste, inclusif et respectif de toutes les personnes. L'équité est différente de l'égalité ; elle ne signifie pas qu'il faut traiter les gens de la même façon sans tenir compte des différences individuelles. </a:t>
            </a:r>
            <a:endParaRPr lang="fr-FR" sz="1800" b="1" dirty="0" smtClean="0">
              <a:solidFill>
                <a:srgbClr val="2F5496"/>
              </a:solidFill>
              <a:latin typeface="Calibri"/>
              <a:ea typeface="Calibri"/>
              <a:cs typeface="Calibri"/>
              <a:sym typeface="Calibri"/>
            </a:endParaRPr>
          </a:p>
          <a:p>
            <a:pPr lvl="0"/>
            <a:endParaRPr lang="fr-FR" sz="1800" b="1" dirty="0">
              <a:solidFill>
                <a:srgbClr val="2F5496"/>
              </a:solidFill>
              <a:latin typeface="Calibri"/>
              <a:ea typeface="Calibri"/>
              <a:cs typeface="Calibri"/>
              <a:sym typeface="Calibri"/>
            </a:endParaRPr>
          </a:p>
          <a:p>
            <a:pPr lvl="0"/>
            <a:r>
              <a:rPr lang="fr-FR" sz="1800" b="1" dirty="0" smtClean="0">
                <a:solidFill>
                  <a:srgbClr val="2F5496"/>
                </a:solidFill>
                <a:latin typeface="Calibri"/>
                <a:ea typeface="Calibri"/>
                <a:cs typeface="Calibri"/>
                <a:sym typeface="Calibri"/>
              </a:rPr>
              <a:t>Elle </a:t>
            </a:r>
            <a:r>
              <a:rPr lang="fr-FR" sz="1800" b="1" dirty="0">
                <a:solidFill>
                  <a:srgbClr val="2F5496"/>
                </a:solidFill>
                <a:latin typeface="Calibri"/>
                <a:ea typeface="Calibri"/>
                <a:cs typeface="Calibri"/>
                <a:sym typeface="Calibri"/>
              </a:rPr>
              <a:t>se concentre plutôt sur l'obtention d'un résultat identique, en reconnaissant que chacun a des besoins et une situation sociale uniques.</a:t>
            </a:r>
            <a:endParaRPr sz="1800" dirty="0">
              <a:solidFill>
                <a:srgbClr val="2F5496"/>
              </a:solidFill>
              <a:latin typeface="Calibri"/>
              <a:ea typeface="Calibri"/>
              <a:cs typeface="Calibri"/>
              <a:sym typeface="Calibri"/>
            </a:endParaRPr>
          </a:p>
        </p:txBody>
      </p:sp>
      <p:sp>
        <p:nvSpPr>
          <p:cNvPr id="266" name="Google Shape;266;p21"/>
          <p:cNvSpPr/>
          <p:nvPr/>
        </p:nvSpPr>
        <p:spPr>
          <a:xfrm rot="-5400000">
            <a:off x="8574618" y="4331288"/>
            <a:ext cx="1379238"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373545"/>
                </a:solidFill>
                <a:latin typeface="Calibri"/>
                <a:ea typeface="Calibri"/>
                <a:cs typeface="Calibri"/>
                <a:sym typeface="Calibri"/>
              </a:rPr>
              <a:t>www.canadianequality.ca</a:t>
            </a:r>
            <a:endParaRPr sz="900">
              <a:solidFill>
                <a:srgbClr val="373545"/>
              </a:solidFill>
              <a:latin typeface="Calibri"/>
              <a:ea typeface="Calibri"/>
              <a:cs typeface="Calibri"/>
              <a:sym typeface="Calibri"/>
            </a:endParaRPr>
          </a:p>
        </p:txBody>
      </p:sp>
      <p:sp>
        <p:nvSpPr>
          <p:cNvPr id="267" name="Google Shape;267;p21"/>
          <p:cNvSpPr txBox="1"/>
          <p:nvPr/>
        </p:nvSpPr>
        <p:spPr>
          <a:xfrm>
            <a:off x="4487418" y="253746"/>
            <a:ext cx="4229100" cy="523220"/>
          </a:xfrm>
          <a:prstGeom prst="rect">
            <a:avLst/>
          </a:prstGeom>
          <a:noFill/>
          <a:ln>
            <a:noFill/>
          </a:ln>
        </p:spPr>
        <p:txBody>
          <a:bodyPr spcFirstLastPara="1" wrap="square" lIns="91425" tIns="45700" rIns="91425" bIns="45700" anchor="t" anchorCtr="0">
            <a:spAutoFit/>
          </a:bodyPr>
          <a:lstStyle/>
          <a:p>
            <a:pPr lvl="0"/>
            <a:r>
              <a:rPr lang="en-US" sz="2800" b="1" dirty="0">
                <a:solidFill>
                  <a:schemeClr val="dk1"/>
                </a:solidFill>
                <a:latin typeface="Calibri"/>
                <a:ea typeface="Calibri"/>
                <a:cs typeface="Calibri"/>
                <a:sym typeface="Calibri"/>
              </a:rPr>
              <a:t>"LE RÉSULTAT COMPTE"</a:t>
            </a:r>
            <a:endParaRPr dirty="0"/>
          </a:p>
        </p:txBody>
      </p:sp>
      <p:pic>
        <p:nvPicPr>
          <p:cNvPr id="268" name="Google Shape;268;p21" descr="Equity versus Equality (Triple Participation) – CES 101 Fall 2018"/>
          <p:cNvPicPr preferRelativeResize="0"/>
          <p:nvPr/>
        </p:nvPicPr>
        <p:blipFill rotWithShape="1">
          <a:blip r:embed="rId3">
            <a:alphaModFix/>
          </a:blip>
          <a:srcRect b="28066"/>
          <a:stretch/>
        </p:blipFill>
        <p:spPr>
          <a:xfrm>
            <a:off x="5734878" y="2716954"/>
            <a:ext cx="4949686" cy="3332307"/>
          </a:xfrm>
          <a:prstGeom prst="rect">
            <a:avLst/>
          </a:prstGeom>
          <a:noFill/>
          <a:ln>
            <a:noFill/>
          </a:ln>
        </p:spPr>
      </p:pic>
      <p:pic>
        <p:nvPicPr>
          <p:cNvPr id="269" name="Google Shape;269;p21"/>
          <p:cNvPicPr preferRelativeResize="0"/>
          <p:nvPr/>
        </p:nvPicPr>
        <p:blipFill rotWithShape="1">
          <a:blip r:embed="rId4">
            <a:alphaModFix/>
          </a:blip>
          <a:srcRect/>
          <a:stretch/>
        </p:blipFill>
        <p:spPr>
          <a:xfrm>
            <a:off x="619502" y="2514600"/>
            <a:ext cx="4822804" cy="371723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2"/>
          <p:cNvSpPr txBox="1">
            <a:spLocks noGrp="1"/>
          </p:cNvSpPr>
          <p:nvPr>
            <p:ph type="title"/>
          </p:nvPr>
        </p:nvSpPr>
        <p:spPr>
          <a:xfrm>
            <a:off x="1066800" y="258281"/>
            <a:ext cx="10058400" cy="1450757"/>
          </a:xfrm>
          <a:prstGeom prst="rect">
            <a:avLst/>
          </a:prstGeom>
          <a:noFill/>
          <a:ln>
            <a:noFill/>
          </a:ln>
        </p:spPr>
        <p:txBody>
          <a:bodyPr spcFirstLastPara="1" wrap="square" lIns="91425" tIns="45700" rIns="91425" bIns="45700" anchor="ctr" anchorCtr="0">
            <a:normAutofit/>
          </a:bodyPr>
          <a:lstStyle/>
          <a:p>
            <a:pPr lvl="0">
              <a:buClr>
                <a:srgbClr val="D87C02"/>
              </a:buClr>
              <a:buSzPts val="4000"/>
            </a:pPr>
            <a:r>
              <a:rPr lang="en-US" sz="4000" b="1" dirty="0" err="1" smtClean="0">
                <a:solidFill>
                  <a:srgbClr val="D87C02"/>
                </a:solidFill>
              </a:rPr>
              <a:t>Équité</a:t>
            </a:r>
            <a:r>
              <a:rPr lang="en-US" sz="4000" b="1" dirty="0" smtClean="0">
                <a:solidFill>
                  <a:srgbClr val="D87C02"/>
                </a:solidFill>
              </a:rPr>
              <a:t> </a:t>
            </a:r>
            <a:r>
              <a:rPr lang="en-US" sz="4000" b="1" dirty="0">
                <a:solidFill>
                  <a:srgbClr val="D87C02"/>
                </a:solidFill>
              </a:rPr>
              <a:t>: Justice </a:t>
            </a:r>
            <a:r>
              <a:rPr lang="en-US" sz="4000" b="1" dirty="0" err="1">
                <a:solidFill>
                  <a:srgbClr val="D87C02"/>
                </a:solidFill>
              </a:rPr>
              <a:t>systémique</a:t>
            </a:r>
            <a:endParaRPr dirty="0"/>
          </a:p>
        </p:txBody>
      </p:sp>
      <p:sp>
        <p:nvSpPr>
          <p:cNvPr id="276" name="Google Shape;276;p22"/>
          <p:cNvSpPr txBox="1">
            <a:spLocks noGrp="1"/>
          </p:cNvSpPr>
          <p:nvPr>
            <p:ph type="body" idx="1"/>
          </p:nvPr>
        </p:nvSpPr>
        <p:spPr>
          <a:xfrm>
            <a:off x="1161393" y="2259289"/>
            <a:ext cx="7541173" cy="4023360"/>
          </a:xfrm>
          <a:prstGeom prst="rect">
            <a:avLst/>
          </a:prstGeom>
          <a:noFill/>
          <a:ln>
            <a:noFill/>
          </a:ln>
        </p:spPr>
        <p:txBody>
          <a:bodyPr spcFirstLastPara="1" wrap="square" lIns="91425" tIns="45700" rIns="91425" bIns="45700" anchor="t" anchorCtr="0">
            <a:normAutofit/>
          </a:bodyPr>
          <a:lstStyle/>
          <a:p>
            <a:pPr marL="228600" lvl="0" indent="-228600">
              <a:lnSpc>
                <a:spcPct val="100000"/>
              </a:lnSpc>
              <a:spcBef>
                <a:spcPts val="0"/>
              </a:spcBef>
              <a:buSzPts val="2200"/>
            </a:pPr>
            <a:r>
              <a:rPr lang="fr-FR" sz="2200" dirty="0"/>
              <a:t>L'équité implique l'identification et l'élimination des obstacles structurels et attitudinaux qui empêchent les personnes et les groupes de la société de participer pleinement et d'obtenir des résultats égaux</a:t>
            </a:r>
            <a:r>
              <a:rPr lang="fr-FR" sz="2200" dirty="0" smtClean="0"/>
              <a:t>.</a:t>
            </a:r>
          </a:p>
          <a:p>
            <a:pPr marL="228600" lvl="0" indent="-228600">
              <a:lnSpc>
                <a:spcPct val="100000"/>
              </a:lnSpc>
              <a:spcBef>
                <a:spcPts val="0"/>
              </a:spcBef>
              <a:buSzPts val="2200"/>
            </a:pPr>
            <a:endParaRPr lang="fr-FR" sz="2200" dirty="0"/>
          </a:p>
          <a:p>
            <a:pPr marL="228600" lvl="0" indent="-228600">
              <a:lnSpc>
                <a:spcPct val="100000"/>
              </a:lnSpc>
              <a:spcBef>
                <a:spcPts val="0"/>
              </a:spcBef>
              <a:buSzPts val="2200"/>
            </a:pPr>
            <a:r>
              <a:rPr lang="fr-FR" sz="2200" dirty="0" smtClean="0"/>
              <a:t>L'équité </a:t>
            </a:r>
            <a:r>
              <a:rPr lang="fr-FR" sz="2200" dirty="0"/>
              <a:t>reconnaît les facteurs historiques qui ont créé les conditions sociales de désavantage pour un groupe spécifique tout en créant les conditions d'avantage pour d'autres groupes.</a:t>
            </a:r>
            <a:endParaRPr sz="2200" dirty="0">
              <a:latin typeface="Calibri"/>
              <a:ea typeface="Calibri"/>
              <a:cs typeface="Calibri"/>
              <a:sym typeface="Calibri"/>
            </a:endParaRPr>
          </a:p>
          <a:p>
            <a:pPr marL="228600" lvl="0" indent="-50800" algn="l" rtl="0">
              <a:lnSpc>
                <a:spcPct val="90000"/>
              </a:lnSpc>
              <a:spcBef>
                <a:spcPts val="1000"/>
              </a:spcBef>
              <a:spcAft>
                <a:spcPts val="0"/>
              </a:spcAft>
              <a:buClr>
                <a:schemeClr val="dk1"/>
              </a:buClr>
              <a:buSzPts val="2800"/>
              <a:buNone/>
            </a:pPr>
            <a:endParaRPr dirty="0"/>
          </a:p>
        </p:txBody>
      </p:sp>
      <p:sp>
        <p:nvSpPr>
          <p:cNvPr id="277" name="Google Shape;277;p22"/>
          <p:cNvSpPr txBox="1"/>
          <p:nvPr/>
        </p:nvSpPr>
        <p:spPr>
          <a:xfrm>
            <a:off x="1432964" y="5525611"/>
            <a:ext cx="609477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7445B"/>
              </a:buClr>
              <a:buSzPts val="1400"/>
              <a:buFont typeface="Calibri"/>
              <a:buNone/>
            </a:pPr>
            <a:r>
              <a:rPr lang="en-US" sz="1400" dirty="0">
                <a:solidFill>
                  <a:srgbClr val="47445B"/>
                </a:solidFill>
                <a:latin typeface="Calibri"/>
                <a:ea typeface="Calibri"/>
                <a:cs typeface="Calibri"/>
                <a:sym typeface="Calibri"/>
              </a:rPr>
              <a:t>Source: Equity Literacy Institute </a:t>
            </a:r>
            <a:endParaRPr sz="1400" b="0" i="0" u="none" strike="noStrike" cap="none" dirty="0">
              <a:solidFill>
                <a:srgbClr val="47445B"/>
              </a:solidFill>
              <a:latin typeface="Calibri"/>
              <a:ea typeface="Calibri"/>
              <a:cs typeface="Calibri"/>
              <a:sym typeface="Calibri"/>
            </a:endParaRPr>
          </a:p>
        </p:txBody>
      </p:sp>
      <p:sp>
        <p:nvSpPr>
          <p:cNvPr id="278" name="Google Shape;27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050"/>
              <a:buFont typeface="Calibri"/>
              <a:buNone/>
            </a:pPr>
            <a:fld id="{00000000-1234-1234-1234-123412341234}" type="slidenum">
              <a:rPr lang="en-US" sz="1050" b="0" i="0" u="none" strike="noStrike" cap="none">
                <a:solidFill>
                  <a:srgbClr val="FFFFFF"/>
                </a:solidFill>
                <a:latin typeface="Calibri"/>
                <a:ea typeface="Calibri"/>
                <a:cs typeface="Calibri"/>
                <a:sym typeface="Calibri"/>
              </a:rPr>
              <a:t>22</a:t>
            </a:fld>
            <a:endParaRPr sz="1050" b="0" i="0" u="none" strike="noStrike" cap="none">
              <a:solidFill>
                <a:srgbClr val="FFFFFF"/>
              </a:solidFill>
              <a:latin typeface="Calibri"/>
              <a:ea typeface="Calibri"/>
              <a:cs typeface="Calibri"/>
              <a:sym typeface="Calibri"/>
            </a:endParaRPr>
          </a:p>
        </p:txBody>
      </p:sp>
      <p:pic>
        <p:nvPicPr>
          <p:cNvPr id="279" name="Google Shape;279;p22"/>
          <p:cNvPicPr preferRelativeResize="0"/>
          <p:nvPr/>
        </p:nvPicPr>
        <p:blipFill rotWithShape="1">
          <a:blip r:embed="rId3">
            <a:alphaModFix/>
          </a:blip>
          <a:srcRect/>
          <a:stretch/>
        </p:blipFill>
        <p:spPr>
          <a:xfrm>
            <a:off x="9142080" y="2259289"/>
            <a:ext cx="2468759" cy="3042745"/>
          </a:xfrm>
          <a:prstGeom prst="rect">
            <a:avLst/>
          </a:prstGeom>
          <a:noFill/>
          <a:ln>
            <a:noFill/>
          </a:ln>
        </p:spPr>
      </p:pic>
      <p:sp>
        <p:nvSpPr>
          <p:cNvPr id="280" name="Google Shape;280;p22"/>
          <p:cNvSpPr txBox="1"/>
          <p:nvPr/>
        </p:nvSpPr>
        <p:spPr>
          <a:xfrm>
            <a:off x="9044108" y="5394806"/>
            <a:ext cx="60960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Photo </a:t>
            </a:r>
            <a:r>
              <a:rPr lang="en-US" sz="1100" dirty="0" smtClean="0">
                <a:solidFill>
                  <a:schemeClr val="dk1"/>
                </a:solidFill>
                <a:latin typeface="Calibri"/>
                <a:ea typeface="Calibri"/>
                <a:cs typeface="Calibri"/>
                <a:sym typeface="Calibri"/>
              </a:rPr>
              <a:t>par </a:t>
            </a:r>
            <a:r>
              <a:rPr lang="en-US" sz="1100" dirty="0">
                <a:solidFill>
                  <a:schemeClr val="dk1"/>
                </a:solidFill>
                <a:latin typeface="Calibri"/>
                <a:ea typeface="Calibri"/>
                <a:cs typeface="Calibri"/>
                <a:sym typeface="Calibri"/>
              </a:rPr>
              <a:t>Elena </a:t>
            </a:r>
            <a:r>
              <a:rPr lang="en-US" sz="1100" dirty="0" err="1">
                <a:solidFill>
                  <a:schemeClr val="dk1"/>
                </a:solidFill>
                <a:latin typeface="Calibri"/>
                <a:ea typeface="Calibri"/>
                <a:cs typeface="Calibri"/>
                <a:sym typeface="Calibri"/>
              </a:rPr>
              <a:t>Mozhvilo</a:t>
            </a:r>
            <a:r>
              <a:rPr lang="en-US" sz="1100" dirty="0">
                <a:solidFill>
                  <a:schemeClr val="dk1"/>
                </a:solidFill>
                <a:latin typeface="Calibri"/>
                <a:ea typeface="Calibri"/>
                <a:cs typeface="Calibri"/>
                <a:sym typeface="Calibri"/>
              </a:rPr>
              <a:t> </a:t>
            </a:r>
            <a:r>
              <a:rPr lang="en-US" sz="1100" dirty="0" smtClean="0">
                <a:solidFill>
                  <a:schemeClr val="dk1"/>
                </a:solidFill>
                <a:latin typeface="Calibri"/>
                <a:ea typeface="Calibri"/>
                <a:cs typeface="Calibri"/>
                <a:sym typeface="Calibri"/>
              </a:rPr>
              <a:t>sur </a:t>
            </a:r>
            <a:r>
              <a:rPr lang="en-US" sz="1100" dirty="0" err="1">
                <a:solidFill>
                  <a:schemeClr val="dk1"/>
                </a:solidFill>
                <a:latin typeface="Calibri"/>
                <a:ea typeface="Calibri"/>
                <a:cs typeface="Calibri"/>
                <a:sym typeface="Calibri"/>
              </a:rPr>
              <a:t>Unsplash</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buSzPts val="4400"/>
            </a:pPr>
            <a:r>
              <a:rPr lang="en-US" dirty="0" err="1"/>
              <a:t>Comprendre</a:t>
            </a:r>
            <a:r>
              <a:rPr lang="en-US" dirty="0"/>
              <a:t> </a:t>
            </a:r>
            <a:r>
              <a:rPr lang="en-US" dirty="0" err="1"/>
              <a:t>l'équité</a:t>
            </a:r>
            <a:r>
              <a:rPr lang="en-US" dirty="0"/>
              <a:t>...</a:t>
            </a:r>
            <a:endParaRPr dirty="0"/>
          </a:p>
        </p:txBody>
      </p:sp>
      <p:sp>
        <p:nvSpPr>
          <p:cNvPr id="286" name="Google Shape;286;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58800">
              <a:spcBef>
                <a:spcPts val="0"/>
              </a:spcBef>
              <a:buSzPts val="8800"/>
            </a:pPr>
            <a:r>
              <a:rPr lang="fr-FR" sz="8000" dirty="0"/>
              <a:t>Le récit de l'Université du Michigan</a:t>
            </a:r>
            <a:endParaRPr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4"/>
          <p:cNvSpPr txBox="1">
            <a:spLocks noGrp="1"/>
          </p:cNvSpPr>
          <p:nvPr>
            <p:ph type="title"/>
          </p:nvPr>
        </p:nvSpPr>
        <p:spPr>
          <a:xfrm>
            <a:off x="838200" y="642527"/>
            <a:ext cx="10515600" cy="1325563"/>
          </a:xfrm>
          <a:prstGeom prst="rect">
            <a:avLst/>
          </a:prstGeom>
          <a:noFill/>
          <a:ln>
            <a:noFill/>
          </a:ln>
        </p:spPr>
        <p:txBody>
          <a:bodyPr spcFirstLastPara="1" wrap="square" lIns="91425" tIns="45700" rIns="91425" bIns="45700" anchor="ctr" anchorCtr="0">
            <a:normAutofit fontScale="90000"/>
          </a:bodyPr>
          <a:lstStyle/>
          <a:p>
            <a:pPr lvl="0" algn="ctr">
              <a:buSzPct val="100000"/>
            </a:pPr>
            <a:r>
              <a:rPr lang="fr-FR" b="1" dirty="0"/>
              <a:t>L'égalité signifie la </a:t>
            </a:r>
            <a:r>
              <a:rPr lang="fr-FR" b="1" dirty="0" smtClean="0"/>
              <a:t>similitude</a:t>
            </a:r>
            <a:br>
              <a:rPr lang="fr-FR" b="1" dirty="0" smtClean="0"/>
            </a:br>
            <a:r>
              <a:rPr lang="fr-FR" b="1" dirty="0" smtClean="0"/>
              <a:t>L'équité </a:t>
            </a:r>
            <a:r>
              <a:rPr lang="fr-FR" b="1" dirty="0"/>
              <a:t>signifie la justice</a:t>
            </a:r>
            <a:r>
              <a:rPr lang="en-US" b="1" dirty="0"/>
              <a:t/>
            </a:r>
            <a:br>
              <a:rPr lang="en-US" b="1" dirty="0"/>
            </a:br>
            <a:endParaRPr b="1" dirty="0"/>
          </a:p>
        </p:txBody>
      </p:sp>
      <p:sp>
        <p:nvSpPr>
          <p:cNvPr id="292" name="Google Shape;292;p24"/>
          <p:cNvSpPr txBox="1">
            <a:spLocks noGrp="1"/>
          </p:cNvSpPr>
          <p:nvPr>
            <p:ph type="body" idx="1"/>
          </p:nvPr>
        </p:nvSpPr>
        <p:spPr>
          <a:xfrm>
            <a:off x="838200" y="2455523"/>
            <a:ext cx="10515600" cy="3721439"/>
          </a:xfrm>
          <a:prstGeom prst="rect">
            <a:avLst/>
          </a:prstGeom>
          <a:noFill/>
          <a:ln>
            <a:noFill/>
          </a:ln>
        </p:spPr>
        <p:txBody>
          <a:bodyPr spcFirstLastPara="1" wrap="square" lIns="91425" tIns="45700" rIns="91425" bIns="45700" anchor="t" anchorCtr="0">
            <a:normAutofit/>
          </a:bodyPr>
          <a:lstStyle/>
          <a:p>
            <a:pPr marL="228600" lvl="0" indent="-228600">
              <a:lnSpc>
                <a:spcPct val="100000"/>
              </a:lnSpc>
              <a:spcBef>
                <a:spcPts val="0"/>
              </a:spcBef>
              <a:buSzPts val="3600"/>
            </a:pPr>
            <a:r>
              <a:rPr lang="fr-FR" sz="3600" dirty="0"/>
              <a:t>Lorsque nous traitons les gens de manière ÉGALE, nous ignorons les différences</a:t>
            </a:r>
            <a:r>
              <a:rPr lang="fr-FR" sz="3600" dirty="0" smtClean="0"/>
              <a:t>.</a:t>
            </a:r>
          </a:p>
          <a:p>
            <a:pPr marL="228600" lvl="0" indent="-228600">
              <a:lnSpc>
                <a:spcPct val="100000"/>
              </a:lnSpc>
              <a:spcBef>
                <a:spcPts val="0"/>
              </a:spcBef>
              <a:buSzPts val="3600"/>
            </a:pPr>
            <a:endParaRPr lang="fr-FR" sz="3600" dirty="0"/>
          </a:p>
          <a:p>
            <a:pPr marL="228600" lvl="0" indent="-228600">
              <a:lnSpc>
                <a:spcPct val="100000"/>
              </a:lnSpc>
              <a:spcBef>
                <a:spcPts val="0"/>
              </a:spcBef>
              <a:buSzPts val="3600"/>
            </a:pPr>
            <a:r>
              <a:rPr lang="fr-FR" sz="3600" dirty="0" smtClean="0"/>
              <a:t>Lorsque </a:t>
            </a:r>
            <a:r>
              <a:rPr lang="fr-FR" sz="3600" dirty="0"/>
              <a:t>nous traitons les gens de manière </a:t>
            </a:r>
            <a:r>
              <a:rPr lang="fr-FR" sz="3600" dirty="0" smtClean="0"/>
              <a:t>ÉQUITABLE, </a:t>
            </a:r>
            <a:r>
              <a:rPr lang="fr-FR" sz="3600" dirty="0"/>
              <a:t>nous reconnaissons les différences.</a:t>
            </a:r>
            <a:endParaRPr i="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5"/>
          <p:cNvSpPr txBox="1">
            <a:spLocks noGrp="1"/>
          </p:cNvSpPr>
          <p:nvPr>
            <p:ph type="title"/>
          </p:nvPr>
        </p:nvSpPr>
        <p:spPr>
          <a:xfrm>
            <a:off x="1124521" y="7354824"/>
            <a:ext cx="10113645" cy="822960"/>
          </a:xfrm>
          <a:prstGeom prst="rect">
            <a:avLst/>
          </a:prstGeom>
          <a:noFill/>
          <a:ln>
            <a:noFill/>
          </a:ln>
        </p:spPr>
        <p:txBody>
          <a:bodyPr spcFirstLastPara="1" wrap="square" lIns="91425" tIns="45700" rIns="91425" bIns="45700" anchor="b" anchorCtr="0">
            <a:normAutofit fontScale="90000"/>
          </a:bodyPr>
          <a:lstStyle/>
          <a:p>
            <a:pPr lvl="0">
              <a:buSzPct val="100000"/>
            </a:pPr>
            <a:r>
              <a:rPr lang="fr-FR" dirty="0"/>
              <a:t>Le grand mensonge : le mythe du progrès racial - l'erreur des "minorités visibles".</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dirty="0"/>
          </a:p>
        </p:txBody>
      </p:sp>
      <p:pic>
        <p:nvPicPr>
          <p:cNvPr id="298" name="Google Shape;298;p25" descr="A book on a desk&#10;&#10;Description automatically generated with low confidence"/>
          <p:cNvPicPr preferRelativeResize="0"/>
          <p:nvPr/>
        </p:nvPicPr>
        <p:blipFill rotWithShape="1">
          <a:blip r:embed="rId3">
            <a:alphaModFix/>
          </a:blip>
          <a:srcRect t="9236" r="1" b="19299"/>
          <a:stretch/>
        </p:blipFill>
        <p:spPr>
          <a:xfrm>
            <a:off x="38" y="10"/>
            <a:ext cx="12191985" cy="49150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5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26" descr="A picture containing text, book&#10;&#10;Description automatically generated"/>
          <p:cNvPicPr preferRelativeResize="0">
            <a:picLocks noGrp="1"/>
          </p:cNvPicPr>
          <p:nvPr>
            <p:ph type="body" idx="1"/>
          </p:nvPr>
        </p:nvPicPr>
        <p:blipFill rotWithShape="1">
          <a:blip r:embed="rId3">
            <a:alphaModFix/>
          </a:blip>
          <a:srcRect/>
          <a:stretch/>
        </p:blipFill>
        <p:spPr>
          <a:xfrm>
            <a:off x="1225366" y="68263"/>
            <a:ext cx="9741268" cy="6721475"/>
          </a:xfrm>
          <a:prstGeom prst="rect">
            <a:avLst/>
          </a:prstGeom>
          <a:noFill/>
          <a:ln>
            <a:noFill/>
          </a:ln>
        </p:spPr>
      </p:pic>
      <p:sp>
        <p:nvSpPr>
          <p:cNvPr id="305" name="Google Shape;305;p26"/>
          <p:cNvSpPr txBox="1">
            <a:spLocks noGrp="1"/>
          </p:cNvSpPr>
          <p:nvPr>
            <p:ph type="ftr" idx="11"/>
          </p:nvPr>
        </p:nvSpPr>
        <p:spPr>
          <a:xfrm>
            <a:off x="4165600" y="6356385"/>
            <a:ext cx="3860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400"/>
              <a:buFont typeface="Calibri"/>
              <a:buNone/>
            </a:pPr>
            <a:r>
              <a:rPr lang="en-US"/>
              <a:t>(c) DiversiPro 2021</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7"/>
          <p:cNvSpPr txBox="1">
            <a:spLocks noGrp="1"/>
          </p:cNvSpPr>
          <p:nvPr>
            <p:ph type="title"/>
          </p:nvPr>
        </p:nvSpPr>
        <p:spPr>
          <a:xfrm>
            <a:off x="1735139" y="609601"/>
            <a:ext cx="5864224" cy="587375"/>
          </a:xfrm>
          <a:prstGeom prst="rect">
            <a:avLst/>
          </a:prstGeom>
          <a:noFill/>
          <a:ln>
            <a:noFill/>
          </a:ln>
        </p:spPr>
        <p:txBody>
          <a:bodyPr spcFirstLastPara="1" wrap="square" lIns="91425" tIns="45700" rIns="91425" bIns="45700" anchor="ctr" anchorCtr="0">
            <a:normAutofit fontScale="90000"/>
          </a:bodyPr>
          <a:lstStyle/>
          <a:p>
            <a:pPr lvl="0">
              <a:buSzPct val="100000"/>
            </a:pPr>
            <a:r>
              <a:rPr lang="en-US" dirty="0"/>
              <a:t>Les visages du </a:t>
            </a:r>
            <a:r>
              <a:rPr lang="en-US" dirty="0" err="1" smtClean="0"/>
              <a:t>Populisme</a:t>
            </a:r>
            <a:endParaRPr dirty="0"/>
          </a:p>
        </p:txBody>
      </p:sp>
      <p:sp>
        <p:nvSpPr>
          <p:cNvPr id="312" name="Google Shape;31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000"/>
              <a:buFont typeface="Arial"/>
              <a:buNone/>
            </a:pPr>
            <a:fld id="{00000000-1234-1234-1234-123412341234}" type="slidenum">
              <a:rPr lang="en-US" sz="1000">
                <a:solidFill>
                  <a:schemeClr val="dk1"/>
                </a:solidFill>
                <a:latin typeface="Arial"/>
                <a:ea typeface="Arial"/>
                <a:cs typeface="Arial"/>
                <a:sym typeface="Arial"/>
              </a:rPr>
              <a:t>27</a:t>
            </a:fld>
            <a:endParaRPr sz="1000">
              <a:solidFill>
                <a:schemeClr val="dk1"/>
              </a:solidFill>
              <a:latin typeface="Arial"/>
              <a:ea typeface="Arial"/>
              <a:cs typeface="Arial"/>
              <a:sym typeface="Arial"/>
            </a:endParaRPr>
          </a:p>
        </p:txBody>
      </p:sp>
      <p:pic>
        <p:nvPicPr>
          <p:cNvPr id="313" name="Google Shape;313;p27" descr="Image result for many faces of populism"/>
          <p:cNvPicPr preferRelativeResize="0"/>
          <p:nvPr/>
        </p:nvPicPr>
        <p:blipFill rotWithShape="1">
          <a:blip r:embed="rId3">
            <a:alphaModFix/>
          </a:blip>
          <a:srcRect/>
          <a:stretch/>
        </p:blipFill>
        <p:spPr>
          <a:xfrm>
            <a:off x="1695450" y="1196975"/>
            <a:ext cx="2528888" cy="2376488"/>
          </a:xfrm>
          <a:prstGeom prst="rect">
            <a:avLst/>
          </a:prstGeom>
          <a:noFill/>
          <a:ln>
            <a:noFill/>
          </a:ln>
        </p:spPr>
      </p:pic>
      <p:pic>
        <p:nvPicPr>
          <p:cNvPr id="314" name="Google Shape;314;p27" descr="Image result for many faces of populism"/>
          <p:cNvPicPr preferRelativeResize="0">
            <a:picLocks noGrp="1"/>
          </p:cNvPicPr>
          <p:nvPr>
            <p:ph type="body" idx="1"/>
          </p:nvPr>
        </p:nvPicPr>
        <p:blipFill rotWithShape="1">
          <a:blip r:embed="rId4">
            <a:alphaModFix/>
          </a:blip>
          <a:srcRect/>
          <a:stretch/>
        </p:blipFill>
        <p:spPr>
          <a:xfrm>
            <a:off x="4224338" y="1222376"/>
            <a:ext cx="3671887" cy="2293938"/>
          </a:xfrm>
          <a:prstGeom prst="rect">
            <a:avLst/>
          </a:prstGeom>
          <a:noFill/>
          <a:ln>
            <a:noFill/>
          </a:ln>
        </p:spPr>
      </p:pic>
      <p:pic>
        <p:nvPicPr>
          <p:cNvPr id="315" name="Google Shape;315;p27" descr="Image result for many faces of populism"/>
          <p:cNvPicPr preferRelativeResize="0"/>
          <p:nvPr/>
        </p:nvPicPr>
        <p:blipFill rotWithShape="1">
          <a:blip r:embed="rId5">
            <a:alphaModFix/>
          </a:blip>
          <a:srcRect/>
          <a:stretch/>
        </p:blipFill>
        <p:spPr>
          <a:xfrm>
            <a:off x="1712914" y="3644900"/>
            <a:ext cx="2511425" cy="2070100"/>
          </a:xfrm>
          <a:prstGeom prst="rect">
            <a:avLst/>
          </a:prstGeom>
          <a:noFill/>
          <a:ln>
            <a:noFill/>
          </a:ln>
        </p:spPr>
      </p:pic>
      <p:pic>
        <p:nvPicPr>
          <p:cNvPr id="316" name="Google Shape;316;p27" descr="Image result for many faces of populism"/>
          <p:cNvPicPr preferRelativeResize="0"/>
          <p:nvPr/>
        </p:nvPicPr>
        <p:blipFill rotWithShape="1">
          <a:blip r:embed="rId6">
            <a:alphaModFix/>
          </a:blip>
          <a:srcRect/>
          <a:stretch/>
        </p:blipFill>
        <p:spPr>
          <a:xfrm>
            <a:off x="4416426" y="3748087"/>
            <a:ext cx="2990850" cy="2973388"/>
          </a:xfrm>
          <a:prstGeom prst="rect">
            <a:avLst/>
          </a:prstGeom>
          <a:noFill/>
          <a:ln>
            <a:noFill/>
          </a:ln>
        </p:spPr>
      </p:pic>
      <p:pic>
        <p:nvPicPr>
          <p:cNvPr id="317" name="Google Shape;317;p27" descr="Image result for francois legault"/>
          <p:cNvPicPr preferRelativeResize="0"/>
          <p:nvPr/>
        </p:nvPicPr>
        <p:blipFill rotWithShape="1">
          <a:blip r:embed="rId7">
            <a:alphaModFix/>
          </a:blip>
          <a:srcRect/>
          <a:stretch/>
        </p:blipFill>
        <p:spPr>
          <a:xfrm>
            <a:off x="7832726" y="260351"/>
            <a:ext cx="2767013" cy="2805113"/>
          </a:xfrm>
          <a:prstGeom prst="rect">
            <a:avLst/>
          </a:prstGeom>
          <a:noFill/>
          <a:ln>
            <a:noFill/>
          </a:ln>
        </p:spPr>
      </p:pic>
      <p:pic>
        <p:nvPicPr>
          <p:cNvPr id="318" name="Google Shape;318;p27" descr="Image result for doug ford"/>
          <p:cNvPicPr preferRelativeResize="0"/>
          <p:nvPr/>
        </p:nvPicPr>
        <p:blipFill rotWithShape="1">
          <a:blip r:embed="rId8">
            <a:alphaModFix/>
          </a:blip>
          <a:srcRect/>
          <a:stretch/>
        </p:blipFill>
        <p:spPr>
          <a:xfrm>
            <a:off x="7599363" y="3228976"/>
            <a:ext cx="2794000" cy="3324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u="sng">
                <a:solidFill>
                  <a:schemeClr val="hlink"/>
                </a:solidFill>
                <a:hlinkClick r:id="rId3"/>
              </a:rPr>
              <a:t>https://www.youtube.com/watch?time_continue=1&amp;v=gLYTObRhcSY&amp;feature=emb_logo</a:t>
            </a:r>
            <a:r>
              <a:rPr lang="en-US"/>
              <a:t/>
            </a:r>
            <a:br>
              <a:rPr lang="en-US"/>
            </a:br>
            <a:endParaRPr/>
          </a:p>
        </p:txBody>
      </p:sp>
      <p:pic>
        <p:nvPicPr>
          <p:cNvPr id="324" name="Google Shape;324;p28" descr="Do the Right Thing"/>
          <p:cNvPicPr preferRelativeResize="0"/>
          <p:nvPr/>
        </p:nvPicPr>
        <p:blipFill rotWithShape="1">
          <a:blip r:embed="rId4">
            <a:alphaModFix/>
          </a:blip>
          <a:srcRect/>
          <a:stretch/>
        </p:blipFill>
        <p:spPr>
          <a:xfrm>
            <a:off x="838200" y="1842868"/>
            <a:ext cx="10515600" cy="477700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9"/>
          <p:cNvSpPr txBox="1">
            <a:spLocks noGrp="1"/>
          </p:cNvSpPr>
          <p:nvPr>
            <p:ph type="title"/>
          </p:nvPr>
        </p:nvSpPr>
        <p:spPr>
          <a:xfrm>
            <a:off x="880681" y="7220712"/>
            <a:ext cx="10113645" cy="822960"/>
          </a:xfrm>
          <a:prstGeom prst="rect">
            <a:avLst/>
          </a:prstGeom>
          <a:noFill/>
          <a:ln>
            <a:noFill/>
          </a:ln>
        </p:spPr>
        <p:txBody>
          <a:bodyPr spcFirstLastPara="1" wrap="square" lIns="91425" tIns="45700" rIns="91425" bIns="45700" anchor="b" anchorCtr="0">
            <a:normAutofit fontScale="90000"/>
          </a:bodyPr>
          <a:lstStyle/>
          <a:p>
            <a:pPr lvl="0">
              <a:buSzPct val="100000"/>
            </a:pPr>
            <a:r>
              <a:rPr lang="fr-FR" dirty="0"/>
              <a:t>Une compréhension de ce que seront les leviers du changement en 2023 et au-delà.</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dirty="0"/>
          </a:p>
        </p:txBody>
      </p:sp>
      <p:pic>
        <p:nvPicPr>
          <p:cNvPr id="330" name="Google Shape;330;p29" descr="A book on a desk&#10;&#10;Description automatically generated with low confidence"/>
          <p:cNvPicPr preferRelativeResize="0"/>
          <p:nvPr/>
        </p:nvPicPr>
        <p:blipFill rotWithShape="1">
          <a:blip r:embed="rId3">
            <a:alphaModFix/>
          </a:blip>
          <a:srcRect t="9236" r="1" b="19299"/>
          <a:stretch/>
        </p:blipFill>
        <p:spPr>
          <a:xfrm>
            <a:off x="38" y="10"/>
            <a:ext cx="12191985" cy="49150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buClr>
                <a:srgbClr val="C55A11"/>
              </a:buClr>
              <a:buSzPts val="3600"/>
            </a:pPr>
            <a:r>
              <a:rPr lang="en-US" sz="3600" b="1" dirty="0">
                <a:solidFill>
                  <a:srgbClr val="C55A11"/>
                </a:solidFill>
              </a:rPr>
              <a:t>VOS ANIMATEURS</a:t>
            </a:r>
            <a:endParaRPr dirty="0"/>
          </a:p>
        </p:txBody>
      </p:sp>
      <p:sp>
        <p:nvSpPr>
          <p:cNvPr id="108" name="Google Shape;108;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Calibri"/>
              <a:buNone/>
            </a:pPr>
            <a:r>
              <a:rPr lang="en-US" sz="900" b="0" i="0" u="none" strike="noStrike" cap="none">
                <a:solidFill>
                  <a:srgbClr val="FFFFFF"/>
                </a:solidFill>
                <a:latin typeface="Calibri"/>
                <a:ea typeface="Calibri"/>
                <a:cs typeface="Calibri"/>
                <a:sym typeface="Calibri"/>
              </a:rPr>
              <a:t>(c) DiversiPro 2020</a:t>
            </a:r>
            <a:endParaRPr sz="900" b="0" i="0" u="none" strike="noStrike" cap="none">
              <a:solidFill>
                <a:srgbClr val="FFFFFF"/>
              </a:solidFill>
              <a:latin typeface="Calibri"/>
              <a:ea typeface="Calibri"/>
              <a:cs typeface="Calibri"/>
              <a:sym typeface="Calibri"/>
            </a:endParaRPr>
          </a:p>
        </p:txBody>
      </p:sp>
      <p:sp>
        <p:nvSpPr>
          <p:cNvPr id="109" name="Google Shape;10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050"/>
              <a:buFont typeface="Calibri"/>
              <a:buNone/>
            </a:pPr>
            <a:fld id="{00000000-1234-1234-1234-123412341234}" type="slidenum">
              <a:rPr lang="en-US" sz="1050" b="0" i="0" u="none" strike="noStrike" cap="none">
                <a:solidFill>
                  <a:srgbClr val="FFFFFF"/>
                </a:solidFill>
                <a:latin typeface="Calibri"/>
                <a:ea typeface="Calibri"/>
                <a:cs typeface="Calibri"/>
                <a:sym typeface="Calibri"/>
              </a:rPr>
              <a:t>3</a:t>
            </a:fld>
            <a:endParaRPr sz="1050" b="0" i="0" u="none" strike="noStrike" cap="none">
              <a:solidFill>
                <a:srgbClr val="FFFFFF"/>
              </a:solidFill>
              <a:latin typeface="Calibri"/>
              <a:ea typeface="Calibri"/>
              <a:cs typeface="Calibri"/>
              <a:sym typeface="Calibri"/>
            </a:endParaRPr>
          </a:p>
        </p:txBody>
      </p:sp>
      <p:pic>
        <p:nvPicPr>
          <p:cNvPr id="110" name="Google Shape;110;p3" descr="A picture containing indoor, table, sitting, computer&#10;&#10;Description automatically generated"/>
          <p:cNvPicPr preferRelativeResize="0">
            <a:picLocks noGrp="1"/>
          </p:cNvPicPr>
          <p:nvPr>
            <p:ph type="body" idx="1"/>
          </p:nvPr>
        </p:nvPicPr>
        <p:blipFill rotWithShape="1">
          <a:blip r:embed="rId3">
            <a:alphaModFix/>
          </a:blip>
          <a:srcRect/>
          <a:stretch/>
        </p:blipFill>
        <p:spPr>
          <a:xfrm>
            <a:off x="954154" y="2025850"/>
            <a:ext cx="3795373" cy="2530248"/>
          </a:xfrm>
          <a:prstGeom prst="rect">
            <a:avLst/>
          </a:prstGeom>
          <a:noFill/>
          <a:ln>
            <a:noFill/>
          </a:ln>
        </p:spPr>
      </p:pic>
      <p:pic>
        <p:nvPicPr>
          <p:cNvPr id="111" name="Google Shape;111;p3"/>
          <p:cNvPicPr preferRelativeResize="0"/>
          <p:nvPr/>
        </p:nvPicPr>
        <p:blipFill rotWithShape="1">
          <a:blip r:embed="rId4">
            <a:alphaModFix/>
          </a:blip>
          <a:srcRect b="6738"/>
          <a:stretch/>
        </p:blipFill>
        <p:spPr>
          <a:xfrm>
            <a:off x="8407353" y="1870699"/>
            <a:ext cx="2654090" cy="3188076"/>
          </a:xfrm>
          <a:prstGeom prst="rect">
            <a:avLst/>
          </a:prstGeom>
          <a:noFill/>
          <a:ln>
            <a:noFill/>
          </a:ln>
        </p:spPr>
      </p:pic>
      <p:sp>
        <p:nvSpPr>
          <p:cNvPr id="112" name="Google Shape;112;p3"/>
          <p:cNvSpPr txBox="1"/>
          <p:nvPr/>
        </p:nvSpPr>
        <p:spPr>
          <a:xfrm>
            <a:off x="8655155" y="5198436"/>
            <a:ext cx="26540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Gérard Étienne</a:t>
            </a:r>
            <a:endParaRPr/>
          </a:p>
        </p:txBody>
      </p:sp>
      <p:sp>
        <p:nvSpPr>
          <p:cNvPr id="113" name="Google Shape;113;p3"/>
          <p:cNvSpPr txBox="1"/>
          <p:nvPr/>
        </p:nvSpPr>
        <p:spPr>
          <a:xfrm>
            <a:off x="5326936" y="5192109"/>
            <a:ext cx="26540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Gérard-Hubert Étienne</a:t>
            </a:r>
            <a:endParaRPr/>
          </a:p>
        </p:txBody>
      </p:sp>
      <p:pic>
        <p:nvPicPr>
          <p:cNvPr id="1026" name="Picture 2" descr="https://lh5.googleusercontent.com/8sfDncVAqLOuntAsqDXDYIGA9UVB7IgU3W_PTWrq6SdyWqr_oz7LCFIx8WAkScPzoO68FUIoOYlg7nl9arVRVjAK_tbckfv9O86S8tNZSvxCAZ5YO-3uRlMIWDPfKw5BnXrE3UhXTgAcbjs=s2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0702" y="1870699"/>
            <a:ext cx="3175475" cy="3188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0"/>
          <p:cNvPicPr preferRelativeResize="0"/>
          <p:nvPr/>
        </p:nvPicPr>
        <p:blipFill rotWithShape="1">
          <a:blip r:embed="rId3">
            <a:alphaModFix/>
          </a:blip>
          <a:srcRect/>
          <a:stretch/>
        </p:blipFill>
        <p:spPr>
          <a:xfrm flipH="1">
            <a:off x="528381" y="1438705"/>
            <a:ext cx="1990295" cy="2669839"/>
          </a:xfrm>
          <a:prstGeom prst="rect">
            <a:avLst/>
          </a:prstGeom>
          <a:noFill/>
          <a:ln>
            <a:noFill/>
          </a:ln>
        </p:spPr>
      </p:pic>
      <p:pic>
        <p:nvPicPr>
          <p:cNvPr id="336" name="Google Shape;336;p30"/>
          <p:cNvPicPr preferRelativeResize="0"/>
          <p:nvPr/>
        </p:nvPicPr>
        <p:blipFill rotWithShape="1">
          <a:blip r:embed="rId4">
            <a:alphaModFix/>
          </a:blip>
          <a:srcRect/>
          <a:stretch/>
        </p:blipFill>
        <p:spPr>
          <a:xfrm>
            <a:off x="3108960" y="4194048"/>
            <a:ext cx="5279136" cy="2379944"/>
          </a:xfrm>
          <a:prstGeom prst="rect">
            <a:avLst/>
          </a:prstGeom>
          <a:noFill/>
          <a:ln>
            <a:noFill/>
          </a:ln>
        </p:spPr>
      </p:pic>
      <p:pic>
        <p:nvPicPr>
          <p:cNvPr id="337" name="Google Shape;337;p30"/>
          <p:cNvPicPr preferRelativeResize="0"/>
          <p:nvPr/>
        </p:nvPicPr>
        <p:blipFill rotWithShape="1">
          <a:blip r:embed="rId5">
            <a:alphaModFix/>
          </a:blip>
          <a:srcRect/>
          <a:stretch/>
        </p:blipFill>
        <p:spPr>
          <a:xfrm>
            <a:off x="3108960" y="1438705"/>
            <a:ext cx="2248697" cy="2379944"/>
          </a:xfrm>
          <a:prstGeom prst="rect">
            <a:avLst/>
          </a:prstGeom>
          <a:noFill/>
          <a:ln>
            <a:noFill/>
          </a:ln>
        </p:spPr>
      </p:pic>
      <p:pic>
        <p:nvPicPr>
          <p:cNvPr id="338" name="Google Shape;338;p30"/>
          <p:cNvPicPr preferRelativeResize="0"/>
          <p:nvPr/>
        </p:nvPicPr>
        <p:blipFill rotWithShape="1">
          <a:blip r:embed="rId6">
            <a:alphaModFix/>
          </a:blip>
          <a:srcRect/>
          <a:stretch/>
        </p:blipFill>
        <p:spPr>
          <a:xfrm>
            <a:off x="6480289" y="1727382"/>
            <a:ext cx="2077503" cy="2247209"/>
          </a:xfrm>
          <a:prstGeom prst="rect">
            <a:avLst/>
          </a:prstGeom>
          <a:noFill/>
          <a:ln>
            <a:noFill/>
          </a:ln>
        </p:spPr>
      </p:pic>
      <p:pic>
        <p:nvPicPr>
          <p:cNvPr id="339" name="Google Shape;339;p30"/>
          <p:cNvPicPr preferRelativeResize="0"/>
          <p:nvPr/>
        </p:nvPicPr>
        <p:blipFill rotWithShape="1">
          <a:blip r:embed="rId7">
            <a:alphaModFix/>
          </a:blip>
          <a:srcRect/>
          <a:stretch/>
        </p:blipFill>
        <p:spPr>
          <a:xfrm>
            <a:off x="9706627" y="804925"/>
            <a:ext cx="1990295" cy="3303619"/>
          </a:xfrm>
          <a:prstGeom prst="rect">
            <a:avLst/>
          </a:prstGeom>
          <a:noFill/>
          <a:ln>
            <a:noFill/>
          </a:ln>
        </p:spPr>
      </p:pic>
      <p:sp>
        <p:nvSpPr>
          <p:cNvPr id="340" name="Google Shape;340;p30"/>
          <p:cNvSpPr txBox="1"/>
          <p:nvPr/>
        </p:nvSpPr>
        <p:spPr>
          <a:xfrm>
            <a:off x="1828800" y="512379"/>
            <a:ext cx="8382000" cy="1295400"/>
          </a:xfrm>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4400"/>
            </a:pPr>
            <a:r>
              <a:rPr lang="en-US" sz="4400" dirty="0">
                <a:solidFill>
                  <a:schemeClr val="dk1"/>
                </a:solidFill>
                <a:latin typeface="Arial Narrow"/>
                <a:ea typeface="Arial Narrow"/>
                <a:cs typeface="Arial Narrow"/>
                <a:sym typeface="Arial Narrow"/>
              </a:rPr>
              <a:t>UNE THÉORIE DU CHANGEMENT</a:t>
            </a:r>
            <a:endParaRPr sz="4000" dirty="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
        <p:nvSpPr>
          <p:cNvPr id="348" name="Google Shape;348;p31"/>
          <p:cNvSpPr txBox="1">
            <a:spLocks noGrp="1"/>
          </p:cNvSpPr>
          <p:nvPr>
            <p:ph type="title"/>
          </p:nvPr>
        </p:nvSpPr>
        <p:spPr>
          <a:xfrm>
            <a:off x="2338388" y="609600"/>
            <a:ext cx="8329612" cy="1143000"/>
          </a:xfrm>
          <a:prstGeom prst="rect">
            <a:avLst/>
          </a:prstGeom>
          <a:noFill/>
          <a:ln>
            <a:noFill/>
          </a:ln>
        </p:spPr>
        <p:txBody>
          <a:bodyPr spcFirstLastPara="1" wrap="square" lIns="91425" tIns="45700" rIns="91425" bIns="45700" anchor="ctr" anchorCtr="0">
            <a:normAutofit/>
          </a:bodyPr>
          <a:lstStyle/>
          <a:p>
            <a:pPr lvl="0" algn="r">
              <a:buSzPts val="4000"/>
            </a:pPr>
            <a:r>
              <a:rPr lang="fr-FR" sz="4000" b="1" dirty="0"/>
              <a:t>Continuum de style de changement</a:t>
            </a:r>
            <a:endParaRPr sz="4000" b="1" dirty="0"/>
          </a:p>
        </p:txBody>
      </p:sp>
      <p:sp>
        <p:nvSpPr>
          <p:cNvPr id="349" name="Google Shape;349;p31"/>
          <p:cNvSpPr/>
          <p:nvPr/>
        </p:nvSpPr>
        <p:spPr>
          <a:xfrm>
            <a:off x="6038850" y="2620964"/>
            <a:ext cx="134652" cy="5847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800" b="1">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50" name="Google Shape;350;p31"/>
          <p:cNvSpPr/>
          <p:nvPr/>
        </p:nvSpPr>
        <p:spPr>
          <a:xfrm>
            <a:off x="6521450" y="2620964"/>
            <a:ext cx="134652" cy="5847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800" b="1">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51" name="Google Shape;351;p31"/>
          <p:cNvSpPr/>
          <p:nvPr/>
        </p:nvSpPr>
        <p:spPr>
          <a:xfrm>
            <a:off x="2198688" y="3167063"/>
            <a:ext cx="52900" cy="2308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500" b="1">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52" name="Google Shape;352;p31"/>
          <p:cNvSpPr/>
          <p:nvPr/>
        </p:nvSpPr>
        <p:spPr>
          <a:xfrm>
            <a:off x="2149475"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53" name="Google Shape;353;p31"/>
          <p:cNvSpPr/>
          <p:nvPr/>
        </p:nvSpPr>
        <p:spPr>
          <a:xfrm>
            <a:off x="2246313"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54" name="Google Shape;354;p31"/>
          <p:cNvSpPr/>
          <p:nvPr/>
        </p:nvSpPr>
        <p:spPr>
          <a:xfrm>
            <a:off x="2149476" y="3582989"/>
            <a:ext cx="278923"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66</a:t>
            </a:r>
            <a:endParaRPr sz="2400">
              <a:solidFill>
                <a:schemeClr val="dk1"/>
              </a:solidFill>
              <a:latin typeface="Times New Roman"/>
              <a:ea typeface="Times New Roman"/>
              <a:cs typeface="Times New Roman"/>
              <a:sym typeface="Times New Roman"/>
            </a:endParaRPr>
          </a:p>
        </p:txBody>
      </p:sp>
      <p:sp>
        <p:nvSpPr>
          <p:cNvPr id="355" name="Google Shape;355;p31"/>
          <p:cNvSpPr/>
          <p:nvPr/>
        </p:nvSpPr>
        <p:spPr>
          <a:xfrm>
            <a:off x="241935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56" name="Google Shape;356;p31"/>
          <p:cNvSpPr/>
          <p:nvPr/>
        </p:nvSpPr>
        <p:spPr>
          <a:xfrm>
            <a:off x="2651125"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57" name="Google Shape;357;p31"/>
          <p:cNvSpPr/>
          <p:nvPr/>
        </p:nvSpPr>
        <p:spPr>
          <a:xfrm>
            <a:off x="2747963"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58" name="Google Shape;358;p31"/>
          <p:cNvSpPr/>
          <p:nvPr/>
        </p:nvSpPr>
        <p:spPr>
          <a:xfrm>
            <a:off x="2609850"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56</a:t>
            </a:r>
            <a:endParaRPr sz="2400">
              <a:solidFill>
                <a:schemeClr val="dk1"/>
              </a:solidFill>
              <a:latin typeface="Times New Roman"/>
              <a:ea typeface="Times New Roman"/>
              <a:cs typeface="Times New Roman"/>
              <a:sym typeface="Times New Roman"/>
            </a:endParaRPr>
          </a:p>
        </p:txBody>
      </p:sp>
      <p:sp>
        <p:nvSpPr>
          <p:cNvPr id="359" name="Google Shape;359;p31"/>
          <p:cNvSpPr/>
          <p:nvPr/>
        </p:nvSpPr>
        <p:spPr>
          <a:xfrm>
            <a:off x="2789238"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60" name="Google Shape;360;p31"/>
          <p:cNvSpPr/>
          <p:nvPr/>
        </p:nvSpPr>
        <p:spPr>
          <a:xfrm>
            <a:off x="3163888"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61" name="Google Shape;361;p31"/>
          <p:cNvSpPr/>
          <p:nvPr/>
        </p:nvSpPr>
        <p:spPr>
          <a:xfrm>
            <a:off x="3260725"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62" name="Google Shape;362;p31"/>
          <p:cNvSpPr/>
          <p:nvPr/>
        </p:nvSpPr>
        <p:spPr>
          <a:xfrm>
            <a:off x="3121025"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42</a:t>
            </a:r>
            <a:endParaRPr sz="2400">
              <a:solidFill>
                <a:schemeClr val="dk1"/>
              </a:solidFill>
              <a:latin typeface="Times New Roman"/>
              <a:ea typeface="Times New Roman"/>
              <a:cs typeface="Times New Roman"/>
              <a:sym typeface="Times New Roman"/>
            </a:endParaRPr>
          </a:p>
        </p:txBody>
      </p:sp>
      <p:sp>
        <p:nvSpPr>
          <p:cNvPr id="363" name="Google Shape;363;p31"/>
          <p:cNvSpPr/>
          <p:nvPr/>
        </p:nvSpPr>
        <p:spPr>
          <a:xfrm>
            <a:off x="330200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64" name="Google Shape;364;p31"/>
          <p:cNvSpPr/>
          <p:nvPr/>
        </p:nvSpPr>
        <p:spPr>
          <a:xfrm>
            <a:off x="3741738"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65" name="Google Shape;365;p31"/>
          <p:cNvSpPr/>
          <p:nvPr/>
        </p:nvSpPr>
        <p:spPr>
          <a:xfrm>
            <a:off x="3838575"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66" name="Google Shape;366;p31"/>
          <p:cNvSpPr/>
          <p:nvPr/>
        </p:nvSpPr>
        <p:spPr>
          <a:xfrm>
            <a:off x="3700463"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28</a:t>
            </a:r>
            <a:endParaRPr sz="2400">
              <a:solidFill>
                <a:schemeClr val="dk1"/>
              </a:solidFill>
              <a:latin typeface="Times New Roman"/>
              <a:ea typeface="Times New Roman"/>
              <a:cs typeface="Times New Roman"/>
              <a:sym typeface="Times New Roman"/>
            </a:endParaRPr>
          </a:p>
        </p:txBody>
      </p:sp>
      <p:sp>
        <p:nvSpPr>
          <p:cNvPr id="367" name="Google Shape;367;p31"/>
          <p:cNvSpPr/>
          <p:nvPr/>
        </p:nvSpPr>
        <p:spPr>
          <a:xfrm>
            <a:off x="387985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68" name="Google Shape;368;p31"/>
          <p:cNvSpPr/>
          <p:nvPr/>
        </p:nvSpPr>
        <p:spPr>
          <a:xfrm>
            <a:off x="4398963"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69" name="Google Shape;369;p31"/>
          <p:cNvSpPr/>
          <p:nvPr/>
        </p:nvSpPr>
        <p:spPr>
          <a:xfrm>
            <a:off x="4495800"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70" name="Google Shape;370;p31"/>
          <p:cNvSpPr/>
          <p:nvPr/>
        </p:nvSpPr>
        <p:spPr>
          <a:xfrm>
            <a:off x="4357688"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14</a:t>
            </a:r>
            <a:endParaRPr sz="2400">
              <a:solidFill>
                <a:schemeClr val="dk1"/>
              </a:solidFill>
              <a:latin typeface="Times New Roman"/>
              <a:ea typeface="Times New Roman"/>
              <a:cs typeface="Times New Roman"/>
              <a:sym typeface="Times New Roman"/>
            </a:endParaRPr>
          </a:p>
        </p:txBody>
      </p:sp>
      <p:sp>
        <p:nvSpPr>
          <p:cNvPr id="371" name="Google Shape;371;p31"/>
          <p:cNvSpPr/>
          <p:nvPr/>
        </p:nvSpPr>
        <p:spPr>
          <a:xfrm>
            <a:off x="4537075"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72" name="Google Shape;372;p31"/>
          <p:cNvSpPr/>
          <p:nvPr/>
        </p:nvSpPr>
        <p:spPr>
          <a:xfrm>
            <a:off x="5337175"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73" name="Google Shape;373;p31"/>
          <p:cNvSpPr/>
          <p:nvPr/>
        </p:nvSpPr>
        <p:spPr>
          <a:xfrm>
            <a:off x="5434013"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74" name="Google Shape;374;p31"/>
          <p:cNvSpPr/>
          <p:nvPr/>
        </p:nvSpPr>
        <p:spPr>
          <a:xfrm>
            <a:off x="5340350" y="3582989"/>
            <a:ext cx="92974"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7</a:t>
            </a:r>
            <a:endParaRPr sz="2400">
              <a:solidFill>
                <a:schemeClr val="dk1"/>
              </a:solidFill>
              <a:latin typeface="Times New Roman"/>
              <a:ea typeface="Times New Roman"/>
              <a:cs typeface="Times New Roman"/>
              <a:sym typeface="Times New Roman"/>
            </a:endParaRPr>
          </a:p>
        </p:txBody>
      </p:sp>
      <p:sp>
        <p:nvSpPr>
          <p:cNvPr id="375" name="Google Shape;375;p31"/>
          <p:cNvSpPr/>
          <p:nvPr/>
        </p:nvSpPr>
        <p:spPr>
          <a:xfrm>
            <a:off x="5430838"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76" name="Google Shape;376;p31"/>
          <p:cNvSpPr/>
          <p:nvPr/>
        </p:nvSpPr>
        <p:spPr>
          <a:xfrm>
            <a:off x="6126163"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77" name="Google Shape;377;p31"/>
          <p:cNvSpPr/>
          <p:nvPr/>
        </p:nvSpPr>
        <p:spPr>
          <a:xfrm>
            <a:off x="6223000"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78" name="Google Shape;378;p31"/>
          <p:cNvSpPr/>
          <p:nvPr/>
        </p:nvSpPr>
        <p:spPr>
          <a:xfrm>
            <a:off x="6129338" y="3582989"/>
            <a:ext cx="92974"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0</a:t>
            </a:r>
            <a:endParaRPr sz="2400">
              <a:solidFill>
                <a:schemeClr val="dk1"/>
              </a:solidFill>
              <a:latin typeface="Times New Roman"/>
              <a:ea typeface="Times New Roman"/>
              <a:cs typeface="Times New Roman"/>
              <a:sym typeface="Times New Roman"/>
            </a:endParaRPr>
          </a:p>
        </p:txBody>
      </p:sp>
      <p:sp>
        <p:nvSpPr>
          <p:cNvPr id="379" name="Google Shape;379;p31"/>
          <p:cNvSpPr/>
          <p:nvPr/>
        </p:nvSpPr>
        <p:spPr>
          <a:xfrm>
            <a:off x="6219825"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80" name="Google Shape;380;p31"/>
          <p:cNvSpPr/>
          <p:nvPr/>
        </p:nvSpPr>
        <p:spPr>
          <a:xfrm>
            <a:off x="6878638"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81" name="Google Shape;381;p31"/>
          <p:cNvSpPr/>
          <p:nvPr/>
        </p:nvSpPr>
        <p:spPr>
          <a:xfrm>
            <a:off x="6975475"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82" name="Google Shape;382;p31"/>
          <p:cNvSpPr/>
          <p:nvPr/>
        </p:nvSpPr>
        <p:spPr>
          <a:xfrm>
            <a:off x="6883400" y="3582989"/>
            <a:ext cx="92974"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7</a:t>
            </a:r>
            <a:endParaRPr sz="2400">
              <a:solidFill>
                <a:schemeClr val="dk1"/>
              </a:solidFill>
              <a:latin typeface="Times New Roman"/>
              <a:ea typeface="Times New Roman"/>
              <a:cs typeface="Times New Roman"/>
              <a:sym typeface="Times New Roman"/>
            </a:endParaRPr>
          </a:p>
        </p:txBody>
      </p:sp>
      <p:sp>
        <p:nvSpPr>
          <p:cNvPr id="383" name="Google Shape;383;p31"/>
          <p:cNvSpPr/>
          <p:nvPr/>
        </p:nvSpPr>
        <p:spPr>
          <a:xfrm>
            <a:off x="697230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84" name="Google Shape;384;p31"/>
          <p:cNvSpPr/>
          <p:nvPr/>
        </p:nvSpPr>
        <p:spPr>
          <a:xfrm>
            <a:off x="7843838"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85" name="Google Shape;385;p31"/>
          <p:cNvSpPr/>
          <p:nvPr/>
        </p:nvSpPr>
        <p:spPr>
          <a:xfrm>
            <a:off x="7939088"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86" name="Google Shape;386;p31"/>
          <p:cNvSpPr/>
          <p:nvPr/>
        </p:nvSpPr>
        <p:spPr>
          <a:xfrm>
            <a:off x="7800975"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14</a:t>
            </a:r>
            <a:endParaRPr sz="2400">
              <a:solidFill>
                <a:schemeClr val="dk1"/>
              </a:solidFill>
              <a:latin typeface="Times New Roman"/>
              <a:ea typeface="Times New Roman"/>
              <a:cs typeface="Times New Roman"/>
              <a:sym typeface="Times New Roman"/>
            </a:endParaRPr>
          </a:p>
        </p:txBody>
      </p:sp>
      <p:sp>
        <p:nvSpPr>
          <p:cNvPr id="387" name="Google Shape;387;p31"/>
          <p:cNvSpPr/>
          <p:nvPr/>
        </p:nvSpPr>
        <p:spPr>
          <a:xfrm>
            <a:off x="798195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88" name="Google Shape;388;p31"/>
          <p:cNvSpPr/>
          <p:nvPr/>
        </p:nvSpPr>
        <p:spPr>
          <a:xfrm>
            <a:off x="8535988"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89" name="Google Shape;389;p31"/>
          <p:cNvSpPr/>
          <p:nvPr/>
        </p:nvSpPr>
        <p:spPr>
          <a:xfrm>
            <a:off x="8632825"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90" name="Google Shape;390;p31"/>
          <p:cNvSpPr/>
          <p:nvPr/>
        </p:nvSpPr>
        <p:spPr>
          <a:xfrm>
            <a:off x="8494713"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28</a:t>
            </a:r>
            <a:endParaRPr sz="2400">
              <a:solidFill>
                <a:schemeClr val="dk1"/>
              </a:solidFill>
              <a:latin typeface="Times New Roman"/>
              <a:ea typeface="Times New Roman"/>
              <a:cs typeface="Times New Roman"/>
              <a:sym typeface="Times New Roman"/>
            </a:endParaRPr>
          </a:p>
        </p:txBody>
      </p:sp>
      <p:sp>
        <p:nvSpPr>
          <p:cNvPr id="391" name="Google Shape;391;p31"/>
          <p:cNvSpPr/>
          <p:nvPr/>
        </p:nvSpPr>
        <p:spPr>
          <a:xfrm>
            <a:off x="867410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92" name="Google Shape;392;p31"/>
          <p:cNvSpPr/>
          <p:nvPr/>
        </p:nvSpPr>
        <p:spPr>
          <a:xfrm>
            <a:off x="9017000"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93" name="Google Shape;393;p31"/>
          <p:cNvSpPr/>
          <p:nvPr/>
        </p:nvSpPr>
        <p:spPr>
          <a:xfrm>
            <a:off x="9113838"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94" name="Google Shape;394;p31"/>
          <p:cNvSpPr/>
          <p:nvPr/>
        </p:nvSpPr>
        <p:spPr>
          <a:xfrm>
            <a:off x="8975725"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42</a:t>
            </a:r>
            <a:endParaRPr sz="2400">
              <a:solidFill>
                <a:schemeClr val="dk1"/>
              </a:solidFill>
              <a:latin typeface="Times New Roman"/>
              <a:ea typeface="Times New Roman"/>
              <a:cs typeface="Times New Roman"/>
              <a:sym typeface="Times New Roman"/>
            </a:endParaRPr>
          </a:p>
        </p:txBody>
      </p:sp>
      <p:sp>
        <p:nvSpPr>
          <p:cNvPr id="395" name="Google Shape;395;p31"/>
          <p:cNvSpPr/>
          <p:nvPr/>
        </p:nvSpPr>
        <p:spPr>
          <a:xfrm>
            <a:off x="9155113"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96" name="Google Shape;396;p31"/>
          <p:cNvSpPr/>
          <p:nvPr/>
        </p:nvSpPr>
        <p:spPr>
          <a:xfrm>
            <a:off x="9590088"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97" name="Google Shape;397;p31"/>
          <p:cNvSpPr/>
          <p:nvPr/>
        </p:nvSpPr>
        <p:spPr>
          <a:xfrm>
            <a:off x="9685338"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98" name="Google Shape;398;p31"/>
          <p:cNvSpPr/>
          <p:nvPr/>
        </p:nvSpPr>
        <p:spPr>
          <a:xfrm>
            <a:off x="9547225"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56</a:t>
            </a:r>
            <a:endParaRPr sz="2400">
              <a:solidFill>
                <a:schemeClr val="dk1"/>
              </a:solidFill>
              <a:latin typeface="Times New Roman"/>
              <a:ea typeface="Times New Roman"/>
              <a:cs typeface="Times New Roman"/>
              <a:sym typeface="Times New Roman"/>
            </a:endParaRPr>
          </a:p>
        </p:txBody>
      </p:sp>
      <p:sp>
        <p:nvSpPr>
          <p:cNvPr id="399" name="Google Shape;399;p31"/>
          <p:cNvSpPr/>
          <p:nvPr/>
        </p:nvSpPr>
        <p:spPr>
          <a:xfrm>
            <a:off x="972820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400" name="Google Shape;400;p31"/>
          <p:cNvSpPr/>
          <p:nvPr/>
        </p:nvSpPr>
        <p:spPr>
          <a:xfrm>
            <a:off x="10163175"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401" name="Google Shape;401;p31"/>
          <p:cNvSpPr/>
          <p:nvPr/>
        </p:nvSpPr>
        <p:spPr>
          <a:xfrm>
            <a:off x="10260013"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402" name="Google Shape;402;p31"/>
          <p:cNvSpPr/>
          <p:nvPr/>
        </p:nvSpPr>
        <p:spPr>
          <a:xfrm>
            <a:off x="10042525"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66</a:t>
            </a:r>
            <a:endParaRPr sz="2400">
              <a:solidFill>
                <a:schemeClr val="dk1"/>
              </a:solidFill>
              <a:latin typeface="Times New Roman"/>
              <a:ea typeface="Times New Roman"/>
              <a:cs typeface="Times New Roman"/>
              <a:sym typeface="Times New Roman"/>
            </a:endParaRPr>
          </a:p>
        </p:txBody>
      </p:sp>
      <p:sp>
        <p:nvSpPr>
          <p:cNvPr id="403" name="Google Shape;403;p31"/>
          <p:cNvSpPr/>
          <p:nvPr/>
        </p:nvSpPr>
        <p:spPr>
          <a:xfrm>
            <a:off x="10221913"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404" name="Google Shape;404;p31"/>
          <p:cNvSpPr/>
          <p:nvPr/>
        </p:nvSpPr>
        <p:spPr>
          <a:xfrm>
            <a:off x="2198688" y="3954464"/>
            <a:ext cx="4167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sp>
        <p:nvSpPr>
          <p:cNvPr id="405" name="Google Shape;405;p31"/>
          <p:cNvSpPr/>
          <p:nvPr/>
        </p:nvSpPr>
        <p:spPr>
          <a:xfrm>
            <a:off x="2198689" y="4152900"/>
            <a:ext cx="670055" cy="2923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900">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sp>
        <p:nvSpPr>
          <p:cNvPr id="406" name="Google Shape;406;p31"/>
          <p:cNvSpPr/>
          <p:nvPr/>
        </p:nvSpPr>
        <p:spPr>
          <a:xfrm>
            <a:off x="2870200" y="4148138"/>
            <a:ext cx="6639638" cy="2923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900" b="1">
                <a:solidFill>
                  <a:srgbClr val="000000"/>
                </a:solidFill>
                <a:latin typeface="Times New Roman"/>
                <a:ea typeface="Times New Roman"/>
                <a:cs typeface="Times New Roman"/>
                <a:sym typeface="Times New Roman"/>
              </a:rPr>
              <a:t>25 %                                           50 %                                       25 %</a:t>
            </a:r>
            <a:endParaRPr sz="2400">
              <a:solidFill>
                <a:schemeClr val="dk1"/>
              </a:solidFill>
              <a:latin typeface="Times New Roman"/>
              <a:ea typeface="Times New Roman"/>
              <a:cs typeface="Times New Roman"/>
              <a:sym typeface="Times New Roman"/>
            </a:endParaRPr>
          </a:p>
        </p:txBody>
      </p:sp>
      <p:sp>
        <p:nvSpPr>
          <p:cNvPr id="407" name="Google Shape;407;p31"/>
          <p:cNvSpPr/>
          <p:nvPr/>
        </p:nvSpPr>
        <p:spPr>
          <a:xfrm>
            <a:off x="9499600" y="4148138"/>
            <a:ext cx="60914" cy="2923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900" b="1">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sp>
        <p:nvSpPr>
          <p:cNvPr id="408" name="Google Shape;408;p31"/>
          <p:cNvSpPr/>
          <p:nvPr/>
        </p:nvSpPr>
        <p:spPr>
          <a:xfrm>
            <a:off x="2198688" y="4427539"/>
            <a:ext cx="4167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sp>
        <p:nvSpPr>
          <p:cNvPr id="409" name="Google Shape;409;p31"/>
          <p:cNvSpPr/>
          <p:nvPr/>
        </p:nvSpPr>
        <p:spPr>
          <a:xfrm>
            <a:off x="2198688" y="4616451"/>
            <a:ext cx="4167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grpSp>
        <p:nvGrpSpPr>
          <p:cNvPr id="410" name="Google Shape;410;p31"/>
          <p:cNvGrpSpPr/>
          <p:nvPr/>
        </p:nvGrpSpPr>
        <p:grpSpPr>
          <a:xfrm>
            <a:off x="8462964" y="2652714"/>
            <a:ext cx="1736725" cy="484187"/>
            <a:chOff x="4371" y="1671"/>
            <a:chExt cx="1094" cy="305"/>
          </a:xfrm>
        </p:grpSpPr>
        <p:sp>
          <p:nvSpPr>
            <p:cNvPr id="411" name="Google Shape;411;p31"/>
            <p:cNvSpPr/>
            <p:nvPr/>
          </p:nvSpPr>
          <p:spPr>
            <a:xfrm>
              <a:off x="4371" y="1671"/>
              <a:ext cx="1093" cy="304"/>
            </a:xfrm>
            <a:prstGeom prst="rect">
              <a:avLst/>
            </a:prstGeom>
            <a:blipFill rotWithShape="1">
              <a:blip r:embed="rId3">
                <a:alphaModFix/>
              </a:blip>
              <a:tile tx="0" ty="0" sx="100000" sy="100000" flip="none" algn="tl"/>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2" name="Google Shape;412;p31"/>
            <p:cNvSpPr/>
            <p:nvPr/>
          </p:nvSpPr>
          <p:spPr>
            <a:xfrm>
              <a:off x="4371" y="1671"/>
              <a:ext cx="1094" cy="305"/>
            </a:xfrm>
            <a:prstGeom prst="rect">
              <a:avLst/>
            </a:prstGeom>
            <a:noFill/>
            <a:ln w="2697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413" name="Google Shape;413;p31"/>
          <p:cNvGrpSpPr/>
          <p:nvPr/>
        </p:nvGrpSpPr>
        <p:grpSpPr>
          <a:xfrm>
            <a:off x="5378450" y="2652714"/>
            <a:ext cx="1930400" cy="484187"/>
            <a:chOff x="2428" y="1671"/>
            <a:chExt cx="1216" cy="305"/>
          </a:xfrm>
        </p:grpSpPr>
        <p:sp>
          <p:nvSpPr>
            <p:cNvPr id="414" name="Google Shape;414;p31"/>
            <p:cNvSpPr/>
            <p:nvPr/>
          </p:nvSpPr>
          <p:spPr>
            <a:xfrm>
              <a:off x="2428" y="1671"/>
              <a:ext cx="1215" cy="304"/>
            </a:xfrm>
            <a:prstGeom prst="rect">
              <a:avLst/>
            </a:prstGeom>
            <a:blipFill rotWithShape="1">
              <a:blip r:embed="rId3">
                <a:alphaModFix/>
              </a:blip>
              <a:tile tx="0" ty="0" sx="100000" sy="100000" flip="none" algn="tl"/>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5" name="Google Shape;415;p31"/>
            <p:cNvSpPr/>
            <p:nvPr/>
          </p:nvSpPr>
          <p:spPr>
            <a:xfrm>
              <a:off x="2428" y="1671"/>
              <a:ext cx="1216" cy="305"/>
            </a:xfrm>
            <a:prstGeom prst="rect">
              <a:avLst/>
            </a:prstGeom>
            <a:noFill/>
            <a:ln w="2697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16" name="Google Shape;416;p31"/>
          <p:cNvSpPr/>
          <p:nvPr/>
        </p:nvSpPr>
        <p:spPr>
          <a:xfrm>
            <a:off x="7091363" y="2701926"/>
            <a:ext cx="73738" cy="3539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300">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grpSp>
        <p:nvGrpSpPr>
          <p:cNvPr id="417" name="Google Shape;417;p31"/>
          <p:cNvGrpSpPr/>
          <p:nvPr/>
        </p:nvGrpSpPr>
        <p:grpSpPr>
          <a:xfrm>
            <a:off x="2293938" y="2654300"/>
            <a:ext cx="2025650" cy="484188"/>
            <a:chOff x="485" y="1672"/>
            <a:chExt cx="1276" cy="305"/>
          </a:xfrm>
        </p:grpSpPr>
        <p:sp>
          <p:nvSpPr>
            <p:cNvPr id="418" name="Google Shape;418;p31"/>
            <p:cNvSpPr/>
            <p:nvPr/>
          </p:nvSpPr>
          <p:spPr>
            <a:xfrm>
              <a:off x="485" y="1672"/>
              <a:ext cx="1275" cy="304"/>
            </a:xfrm>
            <a:prstGeom prst="rect">
              <a:avLst/>
            </a:prstGeom>
            <a:blipFill rotWithShape="1">
              <a:blip r:embed="rId3">
                <a:alphaModFix/>
              </a:blip>
              <a:tile tx="0" ty="0" sx="100000" sy="100000" flip="none" algn="tl"/>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9" name="Google Shape;419;p31"/>
            <p:cNvSpPr/>
            <p:nvPr/>
          </p:nvSpPr>
          <p:spPr>
            <a:xfrm>
              <a:off x="485" y="1672"/>
              <a:ext cx="1276" cy="305"/>
            </a:xfrm>
            <a:prstGeom prst="rect">
              <a:avLst/>
            </a:prstGeom>
            <a:noFill/>
            <a:ln w="2697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20" name="Google Shape;420;p31"/>
          <p:cNvSpPr/>
          <p:nvPr/>
        </p:nvSpPr>
        <p:spPr>
          <a:xfrm>
            <a:off x="4256088" y="2703514"/>
            <a:ext cx="73738" cy="3539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300">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sp>
        <p:nvSpPr>
          <p:cNvPr id="421" name="Google Shape;421;p31"/>
          <p:cNvSpPr/>
          <p:nvPr/>
        </p:nvSpPr>
        <p:spPr>
          <a:xfrm>
            <a:off x="2101850" y="3427414"/>
            <a:ext cx="8193088" cy="33337"/>
          </a:xfrm>
          <a:custGeom>
            <a:avLst/>
            <a:gdLst/>
            <a:ahLst/>
            <a:cxnLst/>
            <a:rect l="l" t="t" r="r" b="b"/>
            <a:pathLst>
              <a:path w="5161" h="21" extrusionOk="0">
                <a:moveTo>
                  <a:pt x="0" y="0"/>
                </a:moveTo>
                <a:lnTo>
                  <a:pt x="0" y="17"/>
                </a:lnTo>
                <a:lnTo>
                  <a:pt x="5161" y="21"/>
                </a:lnTo>
                <a:lnTo>
                  <a:pt x="5161" y="4"/>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31"/>
          <p:cNvSpPr/>
          <p:nvPr/>
        </p:nvSpPr>
        <p:spPr>
          <a:xfrm>
            <a:off x="7845426" y="3160713"/>
            <a:ext cx="79375" cy="38735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3" name="Google Shape;423;p31"/>
          <p:cNvSpPr/>
          <p:nvPr/>
        </p:nvSpPr>
        <p:spPr>
          <a:xfrm>
            <a:off x="4375151" y="3160713"/>
            <a:ext cx="79375" cy="38735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424" name="Google Shape;424;p31"/>
          <p:cNvCxnSpPr/>
          <p:nvPr/>
        </p:nvCxnSpPr>
        <p:spPr>
          <a:xfrm>
            <a:off x="3048000" y="1676400"/>
            <a:ext cx="7620000" cy="0"/>
          </a:xfrm>
          <a:prstGeom prst="straightConnector1">
            <a:avLst/>
          </a:prstGeom>
          <a:noFill/>
          <a:ln w="9525" cap="flat" cmpd="sng">
            <a:solidFill>
              <a:schemeClr val="lt2"/>
            </a:solidFill>
            <a:prstDash val="solid"/>
            <a:round/>
            <a:headEnd type="none" w="med" len="med"/>
            <a:tailEnd type="none" w="med" len="med"/>
          </a:ln>
        </p:spPr>
      </p:cxnSp>
      <p:sp>
        <p:nvSpPr>
          <p:cNvPr id="425" name="Google Shape;425;p31"/>
          <p:cNvSpPr/>
          <p:nvPr/>
        </p:nvSpPr>
        <p:spPr>
          <a:xfrm>
            <a:off x="2338388" y="2692400"/>
            <a:ext cx="2005012" cy="3508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300" b="1" dirty="0" err="1" smtClean="0">
                <a:solidFill>
                  <a:srgbClr val="000000"/>
                </a:solidFill>
                <a:latin typeface="Arial"/>
                <a:ea typeface="Arial"/>
                <a:cs typeface="Arial"/>
                <a:sym typeface="Arial"/>
              </a:rPr>
              <a:t>Conserveur</a:t>
            </a:r>
            <a:endParaRPr sz="2400" dirty="0">
              <a:solidFill>
                <a:schemeClr val="dk1"/>
              </a:solidFill>
              <a:latin typeface="Times New Roman"/>
              <a:ea typeface="Times New Roman"/>
              <a:cs typeface="Times New Roman"/>
              <a:sym typeface="Times New Roman"/>
            </a:endParaRPr>
          </a:p>
        </p:txBody>
      </p:sp>
      <p:sp>
        <p:nvSpPr>
          <p:cNvPr id="426" name="Google Shape;426;p31"/>
          <p:cNvSpPr/>
          <p:nvPr/>
        </p:nvSpPr>
        <p:spPr>
          <a:xfrm>
            <a:off x="5502276" y="2690814"/>
            <a:ext cx="1812925" cy="35083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300" b="1" dirty="0" err="1" smtClean="0">
                <a:solidFill>
                  <a:srgbClr val="000000"/>
                </a:solidFill>
                <a:latin typeface="Arial"/>
                <a:ea typeface="Arial"/>
                <a:cs typeface="Arial"/>
                <a:sym typeface="Arial"/>
              </a:rPr>
              <a:t>Pragmatiste</a:t>
            </a:r>
            <a:endParaRPr sz="2400" dirty="0">
              <a:solidFill>
                <a:schemeClr val="dk1"/>
              </a:solidFill>
              <a:latin typeface="Times New Roman"/>
              <a:ea typeface="Times New Roman"/>
              <a:cs typeface="Times New Roman"/>
              <a:sym typeface="Times New Roman"/>
            </a:endParaRPr>
          </a:p>
        </p:txBody>
      </p:sp>
      <p:sp>
        <p:nvSpPr>
          <p:cNvPr id="427" name="Google Shape;427;p31"/>
          <p:cNvSpPr/>
          <p:nvPr/>
        </p:nvSpPr>
        <p:spPr>
          <a:xfrm>
            <a:off x="8620125" y="2690814"/>
            <a:ext cx="1409700" cy="350837"/>
          </a:xfrm>
          <a:prstGeom prst="rect">
            <a:avLst/>
          </a:prstGeom>
          <a:noFill/>
          <a:ln>
            <a:noFill/>
          </a:ln>
        </p:spPr>
        <p:txBody>
          <a:bodyPr spcFirstLastPara="1" wrap="square" lIns="0" tIns="0" rIns="0" bIns="0" anchor="t" anchorCtr="0">
            <a:spAutoFit/>
          </a:bodyPr>
          <a:lstStyle/>
          <a:p>
            <a:pPr lvl="0" algn="ctr"/>
            <a:r>
              <a:rPr lang="en-US" sz="2300" b="1" dirty="0" err="1">
                <a:solidFill>
                  <a:srgbClr val="010000"/>
                </a:solidFill>
              </a:rPr>
              <a:t>Initiateur</a:t>
            </a:r>
            <a:endParaRPr sz="24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
        <p:nvSpPr>
          <p:cNvPr id="435" name="Google Shape;435;p32"/>
          <p:cNvSpPr txBox="1">
            <a:spLocks noGrp="1"/>
          </p:cNvSpPr>
          <p:nvPr>
            <p:ph type="title"/>
          </p:nvPr>
        </p:nvSpPr>
        <p:spPr>
          <a:xfrm>
            <a:off x="3733800" y="609600"/>
            <a:ext cx="6934200" cy="914400"/>
          </a:xfrm>
          <a:prstGeom prst="rect">
            <a:avLst/>
          </a:prstGeom>
          <a:noFill/>
          <a:ln>
            <a:noFill/>
          </a:ln>
        </p:spPr>
        <p:txBody>
          <a:bodyPr spcFirstLastPara="1" wrap="square" lIns="90475" tIns="44450" rIns="90475" bIns="44450" anchor="b" anchorCtr="0">
            <a:normAutofit fontScale="90000"/>
          </a:bodyPr>
          <a:lstStyle/>
          <a:p>
            <a:pPr marL="0" lvl="0" indent="0" algn="l" rtl="0">
              <a:lnSpc>
                <a:spcPct val="90000"/>
              </a:lnSpc>
              <a:spcBef>
                <a:spcPts val="0"/>
              </a:spcBef>
              <a:spcAft>
                <a:spcPts val="0"/>
              </a:spcAft>
              <a:buClr>
                <a:schemeClr val="dk1"/>
              </a:buClr>
              <a:buSzPts val="4000"/>
              <a:buFont typeface="Calibri"/>
              <a:buNone/>
            </a:pPr>
            <a:r>
              <a:rPr lang="en-US" sz="4000" b="1" dirty="0" err="1" smtClean="0"/>
              <a:t>Préférence</a:t>
            </a:r>
            <a:r>
              <a:rPr lang="en-US" sz="4000" b="1" dirty="0" smtClean="0"/>
              <a:t> de style de </a:t>
            </a:r>
            <a:r>
              <a:rPr lang="en-US" sz="4000" b="1" dirty="0" err="1" smtClean="0"/>
              <a:t>changement</a:t>
            </a:r>
            <a:endParaRPr dirty="0"/>
          </a:p>
        </p:txBody>
      </p:sp>
      <p:cxnSp>
        <p:nvCxnSpPr>
          <p:cNvPr id="436" name="Google Shape;436;p32"/>
          <p:cNvCxnSpPr/>
          <p:nvPr/>
        </p:nvCxnSpPr>
        <p:spPr>
          <a:xfrm>
            <a:off x="3048000" y="1676400"/>
            <a:ext cx="7620000" cy="0"/>
          </a:xfrm>
          <a:prstGeom prst="straightConnector1">
            <a:avLst/>
          </a:prstGeom>
          <a:noFill/>
          <a:ln w="9525" cap="flat" cmpd="sng">
            <a:solidFill>
              <a:schemeClr val="lt2"/>
            </a:solidFill>
            <a:prstDash val="solid"/>
            <a:round/>
            <a:headEnd type="none" w="med" len="med"/>
            <a:tailEnd type="none" w="med" len="med"/>
          </a:ln>
        </p:spPr>
      </p:cxnSp>
      <p:sp>
        <p:nvSpPr>
          <p:cNvPr id="437" name="Google Shape;437;p32"/>
          <p:cNvSpPr/>
          <p:nvPr/>
        </p:nvSpPr>
        <p:spPr>
          <a:xfrm>
            <a:off x="4646740" y="1906588"/>
            <a:ext cx="3050922" cy="3465051"/>
          </a:xfrm>
          <a:prstGeom prst="rect">
            <a:avLst/>
          </a:prstGeom>
          <a:noFill/>
          <a:ln>
            <a:noFill/>
          </a:ln>
        </p:spPr>
        <p:txBody>
          <a:bodyPr spcFirstLastPara="1" wrap="square" lIns="90475" tIns="44450" rIns="90475" bIns="44450" anchor="t" anchorCtr="0">
            <a:spAutoFit/>
          </a:bodyPr>
          <a:lstStyle/>
          <a:p>
            <a:pPr marL="0" marR="0" lvl="0" indent="0" algn="ctr" rtl="0">
              <a:spcBef>
                <a:spcPts val="0"/>
              </a:spcBef>
              <a:spcAft>
                <a:spcPts val="0"/>
              </a:spcAft>
              <a:buNone/>
            </a:pPr>
            <a:r>
              <a:rPr lang="en-US" sz="2800" b="1" dirty="0" smtClean="0">
                <a:solidFill>
                  <a:schemeClr val="dk1"/>
                </a:solidFill>
                <a:latin typeface="Tahoma"/>
                <a:ea typeface="Tahoma"/>
                <a:cs typeface="Tahoma"/>
                <a:sym typeface="Tahoma"/>
              </a:rPr>
              <a:t>PRAGMATISTES</a:t>
            </a:r>
            <a:endParaRPr dirty="0"/>
          </a:p>
          <a:p>
            <a:pPr lvl="0" algn="ctr">
              <a:spcBef>
                <a:spcPts val="1400"/>
              </a:spcBef>
            </a:pPr>
            <a:r>
              <a:rPr lang="fr-FR" sz="2800" i="1" dirty="0">
                <a:solidFill>
                  <a:schemeClr val="dk1"/>
                </a:solidFill>
                <a:latin typeface="Tahoma"/>
                <a:ea typeface="Tahoma"/>
                <a:cs typeface="Tahoma"/>
                <a:sym typeface="Tahoma"/>
              </a:rPr>
              <a:t>Explorent </a:t>
            </a:r>
            <a:r>
              <a:rPr lang="fr-FR" sz="2800" dirty="0">
                <a:solidFill>
                  <a:schemeClr val="dk1"/>
                </a:solidFill>
                <a:latin typeface="Tahoma"/>
                <a:ea typeface="Tahoma"/>
                <a:cs typeface="Tahoma"/>
                <a:sym typeface="Tahoma"/>
              </a:rPr>
              <a:t>la </a:t>
            </a:r>
            <a:r>
              <a:rPr lang="fr-FR" sz="2800" dirty="0" smtClean="0">
                <a:solidFill>
                  <a:schemeClr val="dk1"/>
                </a:solidFill>
                <a:latin typeface="Tahoma"/>
                <a:ea typeface="Tahoma"/>
                <a:cs typeface="Tahoma"/>
                <a:sym typeface="Tahoma"/>
              </a:rPr>
              <a:t>structure</a:t>
            </a:r>
          </a:p>
          <a:p>
            <a:pPr lvl="0" algn="ctr">
              <a:spcBef>
                <a:spcPts val="1400"/>
              </a:spcBef>
            </a:pPr>
            <a:r>
              <a:rPr lang="fr-FR" sz="2800" dirty="0" smtClean="0">
                <a:solidFill>
                  <a:schemeClr val="dk1"/>
                </a:solidFill>
                <a:latin typeface="Tahoma"/>
                <a:ea typeface="Tahoma"/>
                <a:cs typeface="Tahoma"/>
                <a:sym typeface="Tahoma"/>
              </a:rPr>
              <a:t>Préfèrent </a:t>
            </a:r>
            <a:r>
              <a:rPr lang="fr-FR" sz="2800" dirty="0">
                <a:solidFill>
                  <a:schemeClr val="dk1"/>
                </a:solidFill>
                <a:latin typeface="Tahoma"/>
                <a:ea typeface="Tahoma"/>
                <a:cs typeface="Tahoma"/>
                <a:sym typeface="Tahoma"/>
              </a:rPr>
              <a:t>le changement de manière </a:t>
            </a:r>
            <a:r>
              <a:rPr lang="fr-FR" sz="2800" dirty="0" smtClean="0">
                <a:solidFill>
                  <a:schemeClr val="dk1"/>
                </a:solidFill>
                <a:latin typeface="Tahoma"/>
                <a:ea typeface="Tahoma"/>
                <a:cs typeface="Tahoma"/>
                <a:sym typeface="Tahoma"/>
              </a:rPr>
              <a:t>fonctionnelle</a:t>
            </a:r>
            <a:endParaRPr sz="2800" dirty="0">
              <a:solidFill>
                <a:schemeClr val="dk1"/>
              </a:solidFill>
              <a:latin typeface="Tahoma"/>
              <a:ea typeface="Tahoma"/>
              <a:cs typeface="Tahoma"/>
              <a:sym typeface="Tahoma"/>
            </a:endParaRPr>
          </a:p>
        </p:txBody>
      </p:sp>
      <p:sp>
        <p:nvSpPr>
          <p:cNvPr id="438" name="Google Shape;438;p32"/>
          <p:cNvSpPr/>
          <p:nvPr/>
        </p:nvSpPr>
        <p:spPr>
          <a:xfrm>
            <a:off x="1636777" y="1906588"/>
            <a:ext cx="2933638" cy="3465051"/>
          </a:xfrm>
          <a:prstGeom prst="rect">
            <a:avLst/>
          </a:prstGeom>
          <a:noFill/>
          <a:ln>
            <a:noFill/>
          </a:ln>
        </p:spPr>
        <p:txBody>
          <a:bodyPr spcFirstLastPara="1" wrap="square" lIns="90475" tIns="44450" rIns="90475" bIns="44450" anchor="t" anchorCtr="0">
            <a:spAutoFit/>
          </a:bodyPr>
          <a:lstStyle/>
          <a:p>
            <a:pPr marL="0" marR="0" lvl="0" indent="0" algn="ctr" rtl="0">
              <a:spcBef>
                <a:spcPts val="0"/>
              </a:spcBef>
              <a:spcAft>
                <a:spcPts val="0"/>
              </a:spcAft>
              <a:buNone/>
            </a:pPr>
            <a:r>
              <a:rPr lang="en-CA" sz="2800" b="1" dirty="0" smtClean="0">
                <a:solidFill>
                  <a:schemeClr val="dk1"/>
                </a:solidFill>
                <a:latin typeface="Tahoma"/>
                <a:ea typeface="Tahoma"/>
                <a:cs typeface="Tahoma"/>
                <a:sym typeface="Tahoma"/>
              </a:rPr>
              <a:t>CONSERVEURS</a:t>
            </a:r>
            <a:endParaRPr sz="2800" dirty="0">
              <a:solidFill>
                <a:schemeClr val="dk1"/>
              </a:solidFill>
              <a:latin typeface="Tahoma"/>
              <a:ea typeface="Tahoma"/>
              <a:cs typeface="Tahoma"/>
              <a:sym typeface="Tahoma"/>
            </a:endParaRPr>
          </a:p>
          <a:p>
            <a:pPr lvl="0" algn="ctr">
              <a:spcBef>
                <a:spcPts val="1400"/>
              </a:spcBef>
            </a:pPr>
            <a:r>
              <a:rPr lang="fr-FR" sz="2800" i="1" dirty="0">
                <a:solidFill>
                  <a:schemeClr val="dk1"/>
                </a:solidFill>
                <a:latin typeface="Tahoma"/>
                <a:ea typeface="Tahoma"/>
                <a:cs typeface="Tahoma"/>
                <a:sym typeface="Tahoma"/>
              </a:rPr>
              <a:t>Acceptent </a:t>
            </a:r>
            <a:r>
              <a:rPr lang="fr-FR" sz="2800" dirty="0">
                <a:solidFill>
                  <a:schemeClr val="dk1"/>
                </a:solidFill>
                <a:latin typeface="Tahoma"/>
                <a:ea typeface="Tahoma"/>
                <a:cs typeface="Tahoma"/>
                <a:sym typeface="Tahoma"/>
              </a:rPr>
              <a:t>la </a:t>
            </a:r>
            <a:r>
              <a:rPr lang="fr-FR" sz="2800" dirty="0" smtClean="0">
                <a:solidFill>
                  <a:schemeClr val="dk1"/>
                </a:solidFill>
                <a:latin typeface="Tahoma"/>
                <a:ea typeface="Tahoma"/>
                <a:cs typeface="Tahoma"/>
                <a:sym typeface="Tahoma"/>
              </a:rPr>
              <a:t>structure</a:t>
            </a:r>
          </a:p>
          <a:p>
            <a:pPr lvl="0" algn="ctr">
              <a:spcBef>
                <a:spcPts val="1400"/>
              </a:spcBef>
            </a:pPr>
            <a:r>
              <a:rPr lang="fr-FR" sz="2800" dirty="0" smtClean="0">
                <a:solidFill>
                  <a:schemeClr val="dk1"/>
                </a:solidFill>
                <a:latin typeface="Tahoma"/>
                <a:ea typeface="Tahoma"/>
                <a:cs typeface="Tahoma"/>
                <a:sym typeface="Tahoma"/>
              </a:rPr>
              <a:t>Préfèrent </a:t>
            </a:r>
            <a:r>
              <a:rPr lang="fr-FR" sz="2800" dirty="0">
                <a:solidFill>
                  <a:schemeClr val="dk1"/>
                </a:solidFill>
                <a:latin typeface="Tahoma"/>
                <a:ea typeface="Tahoma"/>
                <a:cs typeface="Tahoma"/>
                <a:sym typeface="Tahoma"/>
              </a:rPr>
              <a:t>le changement de manière incrémentielle</a:t>
            </a:r>
            <a:endParaRPr sz="2800" dirty="0">
              <a:solidFill>
                <a:schemeClr val="dk1"/>
              </a:solidFill>
              <a:latin typeface="Tahoma"/>
              <a:ea typeface="Tahoma"/>
              <a:cs typeface="Tahoma"/>
              <a:sym typeface="Tahoma"/>
            </a:endParaRPr>
          </a:p>
        </p:txBody>
      </p:sp>
      <p:sp>
        <p:nvSpPr>
          <p:cNvPr id="439" name="Google Shape;439;p32"/>
          <p:cNvSpPr/>
          <p:nvPr/>
        </p:nvSpPr>
        <p:spPr>
          <a:xfrm>
            <a:off x="7773988" y="1905001"/>
            <a:ext cx="2894012" cy="3465051"/>
          </a:xfrm>
          <a:prstGeom prst="rect">
            <a:avLst/>
          </a:prstGeom>
          <a:noFill/>
          <a:ln>
            <a:noFill/>
          </a:ln>
        </p:spPr>
        <p:txBody>
          <a:bodyPr spcFirstLastPara="1" wrap="square" lIns="90475" tIns="44450" rIns="90475" bIns="44450" anchor="t" anchorCtr="0">
            <a:spAutoFit/>
          </a:bodyPr>
          <a:lstStyle/>
          <a:p>
            <a:pPr marL="0" marR="0" lvl="0" indent="0" algn="ctr" rtl="0">
              <a:spcBef>
                <a:spcPts val="0"/>
              </a:spcBef>
              <a:spcAft>
                <a:spcPts val="0"/>
              </a:spcAft>
              <a:buNone/>
            </a:pPr>
            <a:r>
              <a:rPr lang="en-CA" sz="2800" b="1" dirty="0" smtClean="0">
                <a:solidFill>
                  <a:schemeClr val="dk1"/>
                </a:solidFill>
                <a:latin typeface="Tahoma"/>
                <a:ea typeface="Tahoma"/>
                <a:cs typeface="Tahoma"/>
                <a:sym typeface="Tahoma"/>
              </a:rPr>
              <a:t>INITIATEURS</a:t>
            </a:r>
            <a:endParaRPr sz="2800" dirty="0">
              <a:solidFill>
                <a:schemeClr val="dk1"/>
              </a:solidFill>
              <a:latin typeface="Tahoma"/>
              <a:ea typeface="Tahoma"/>
              <a:cs typeface="Tahoma"/>
              <a:sym typeface="Tahoma"/>
            </a:endParaRPr>
          </a:p>
          <a:p>
            <a:pPr lvl="0" algn="ctr">
              <a:spcBef>
                <a:spcPts val="1400"/>
              </a:spcBef>
            </a:pPr>
            <a:r>
              <a:rPr lang="fr-FR" sz="2800" i="1" dirty="0" smtClean="0">
                <a:solidFill>
                  <a:schemeClr val="dk1"/>
                </a:solidFill>
                <a:latin typeface="Tahoma"/>
                <a:ea typeface="Tahoma"/>
                <a:cs typeface="Tahoma"/>
                <a:sym typeface="Tahoma"/>
              </a:rPr>
              <a:t>Défient </a:t>
            </a:r>
            <a:r>
              <a:rPr lang="fr-FR" sz="2800" dirty="0" smtClean="0">
                <a:solidFill>
                  <a:schemeClr val="dk1"/>
                </a:solidFill>
                <a:latin typeface="Tahoma"/>
                <a:ea typeface="Tahoma"/>
                <a:cs typeface="Tahoma"/>
                <a:sym typeface="Tahoma"/>
              </a:rPr>
              <a:t>la structure</a:t>
            </a:r>
          </a:p>
          <a:p>
            <a:pPr lvl="0" algn="ctr">
              <a:spcBef>
                <a:spcPts val="1400"/>
              </a:spcBef>
            </a:pPr>
            <a:r>
              <a:rPr lang="fr-FR" sz="2800" dirty="0" smtClean="0">
                <a:solidFill>
                  <a:schemeClr val="dk1"/>
                </a:solidFill>
                <a:latin typeface="Tahoma"/>
                <a:ea typeface="Tahoma"/>
                <a:cs typeface="Tahoma"/>
                <a:sym typeface="Tahoma"/>
              </a:rPr>
              <a:t>Préfèrent </a:t>
            </a:r>
            <a:r>
              <a:rPr lang="fr-FR" sz="2800" dirty="0">
                <a:solidFill>
                  <a:schemeClr val="dk1"/>
                </a:solidFill>
                <a:latin typeface="Tahoma"/>
                <a:ea typeface="Tahoma"/>
                <a:cs typeface="Tahoma"/>
                <a:sym typeface="Tahoma"/>
              </a:rPr>
              <a:t>le changement de manière expansive</a:t>
            </a:r>
            <a:endParaRPr sz="2800" dirty="0">
              <a:solidFill>
                <a:schemeClr val="dk1"/>
              </a:solidFill>
              <a:latin typeface="Tahoma"/>
              <a:ea typeface="Tahoma"/>
              <a:cs typeface="Tahoma"/>
              <a:sym typeface="Tahom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3"/>
          <p:cNvSpPr txBox="1"/>
          <p:nvPr/>
        </p:nvSpPr>
        <p:spPr>
          <a:xfrm>
            <a:off x="1216623" y="1603100"/>
            <a:ext cx="724570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46" name="Google Shape;446;p33"/>
          <p:cNvSpPr txBox="1"/>
          <p:nvPr/>
        </p:nvSpPr>
        <p:spPr>
          <a:xfrm>
            <a:off x="9405156" y="307748"/>
            <a:ext cx="2671133" cy="95410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47" name="Google Shape;447;p33"/>
          <p:cNvSpPr txBox="1"/>
          <p:nvPr/>
        </p:nvSpPr>
        <p:spPr>
          <a:xfrm>
            <a:off x="10519022" y="1544879"/>
            <a:ext cx="1557267"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r>
              <a:rPr lang="en-CA" sz="1400" b="1" dirty="0" smtClean="0">
                <a:solidFill>
                  <a:srgbClr val="002060"/>
                </a:solidFill>
                <a:latin typeface="Calibri"/>
                <a:ea typeface="Calibri"/>
                <a:cs typeface="Calibri"/>
                <a:sym typeface="Calibri"/>
              </a:rPr>
              <a:t>MENTALITÉ INTERCULTURELLE</a:t>
            </a:r>
            <a:endParaRPr sz="1400" dirty="0">
              <a:solidFill>
                <a:srgbClr val="002060"/>
              </a:solidFill>
              <a:latin typeface="Calibri"/>
              <a:ea typeface="Calibri"/>
              <a:cs typeface="Calibri"/>
              <a:sym typeface="Calibri"/>
            </a:endParaRPr>
          </a:p>
        </p:txBody>
      </p:sp>
      <p:sp>
        <p:nvSpPr>
          <p:cNvPr id="448" name="Google Shape;448;p33"/>
          <p:cNvSpPr txBox="1">
            <a:spLocks noGrp="1"/>
          </p:cNvSpPr>
          <p:nvPr>
            <p:ph type="title"/>
          </p:nvPr>
        </p:nvSpPr>
        <p:spPr>
          <a:xfrm>
            <a:off x="138325" y="104608"/>
            <a:ext cx="5883175" cy="838200"/>
          </a:xfrm>
          <a:prstGeom prst="rect">
            <a:avLst/>
          </a:prstGeom>
          <a:noFill/>
          <a:ln>
            <a:noFill/>
          </a:ln>
        </p:spPr>
        <p:txBody>
          <a:bodyPr spcFirstLastPara="1" wrap="square" lIns="91425" tIns="45700" rIns="91425" bIns="45700" anchor="b" anchorCtr="0">
            <a:normAutofit/>
          </a:bodyPr>
          <a:lstStyle/>
          <a:p>
            <a:pPr lvl="0">
              <a:lnSpc>
                <a:spcPct val="85000"/>
              </a:lnSpc>
              <a:buClr>
                <a:srgbClr val="D87C02"/>
              </a:buClr>
              <a:buSzPts val="2400"/>
            </a:pPr>
            <a:r>
              <a:rPr lang="fr-FR" sz="2800" b="1" dirty="0">
                <a:solidFill>
                  <a:srgbClr val="2F5496"/>
                </a:solidFill>
              </a:rPr>
              <a:t>Continuum du développement interculturel et justice sociale</a:t>
            </a:r>
            <a:endParaRPr sz="2800" dirty="0">
              <a:solidFill>
                <a:srgbClr val="2F5496"/>
              </a:solidFill>
              <a:latin typeface="Calibri"/>
              <a:ea typeface="Calibri"/>
              <a:cs typeface="Calibri"/>
              <a:sym typeface="Calibri"/>
            </a:endParaRPr>
          </a:p>
        </p:txBody>
      </p:sp>
      <p:grpSp>
        <p:nvGrpSpPr>
          <p:cNvPr id="449" name="Google Shape;449;p33"/>
          <p:cNvGrpSpPr/>
          <p:nvPr/>
        </p:nvGrpSpPr>
        <p:grpSpPr>
          <a:xfrm>
            <a:off x="2202014" y="935845"/>
            <a:ext cx="8278201" cy="5173875"/>
            <a:chOff x="1240081" y="49324"/>
            <a:chExt cx="8278200" cy="5173875"/>
          </a:xfrm>
        </p:grpSpPr>
        <p:sp>
          <p:nvSpPr>
            <p:cNvPr id="450" name="Google Shape;450;p33"/>
            <p:cNvSpPr/>
            <p:nvPr/>
          </p:nvSpPr>
          <p:spPr>
            <a:xfrm>
              <a:off x="1240081" y="49324"/>
              <a:ext cx="8278200" cy="5173875"/>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D5D5D5"/>
            </a:soli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1" name="Google Shape;451;p33"/>
            <p:cNvSpPr/>
            <p:nvPr/>
          </p:nvSpPr>
          <p:spPr>
            <a:xfrm>
              <a:off x="2103349" y="3850910"/>
              <a:ext cx="183165" cy="183165"/>
            </a:xfrm>
            <a:prstGeom prst="ellipse">
              <a:avLst/>
            </a:prstGeom>
            <a:gradFill>
              <a:gsLst>
                <a:gs pos="0">
                  <a:srgbClr val="6E6E6E"/>
                </a:gs>
                <a:gs pos="34000">
                  <a:srgbClr val="6F6F6F"/>
                </a:gs>
                <a:gs pos="70000">
                  <a:srgbClr val="717171"/>
                </a:gs>
                <a:gs pos="100000">
                  <a:schemeClr val="accent1"/>
                </a:gs>
              </a:gsLst>
              <a:path path="circle">
                <a:fillToRect l="50000" t="50000" r="50000" b="50000"/>
              </a:path>
              <a:tileRect/>
            </a:gra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2" name="Google Shape;452;p33"/>
            <p:cNvSpPr/>
            <p:nvPr/>
          </p:nvSpPr>
          <p:spPr>
            <a:xfrm>
              <a:off x="2178286" y="4111155"/>
              <a:ext cx="1084444" cy="459625"/>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3" name="Google Shape;453;p33"/>
            <p:cNvSpPr txBox="1"/>
            <p:nvPr/>
          </p:nvSpPr>
          <p:spPr>
            <a:xfrm>
              <a:off x="2178286" y="4109328"/>
              <a:ext cx="808689" cy="407524"/>
            </a:xfrm>
            <a:prstGeom prst="rect">
              <a:avLst/>
            </a:prstGeom>
            <a:noFill/>
            <a:ln>
              <a:noFill/>
            </a:ln>
          </p:spPr>
          <p:txBody>
            <a:bodyPr spcFirstLastPara="1" wrap="square" lIns="100875" tIns="0" rIns="0" bIns="0" anchor="t" anchorCtr="0">
              <a:noAutofit/>
            </a:bodyPr>
            <a:lstStyle/>
            <a:p>
              <a:pPr marL="0" marR="0" lvl="0" indent="0" algn="l" rtl="0">
                <a:lnSpc>
                  <a:spcPct val="90000"/>
                </a:lnSpc>
                <a:spcBef>
                  <a:spcPts val="0"/>
                </a:spcBef>
                <a:spcAft>
                  <a:spcPts val="0"/>
                </a:spcAft>
                <a:buClr>
                  <a:srgbClr val="960000"/>
                </a:buClr>
                <a:buSzPts val="1600"/>
                <a:buFont typeface="Calibri"/>
                <a:buNone/>
              </a:pPr>
              <a:r>
                <a:rPr lang="en-US" sz="1600" b="1" dirty="0" smtClean="0">
                  <a:solidFill>
                    <a:srgbClr val="960000"/>
                  </a:solidFill>
                  <a:latin typeface="Calibri"/>
                  <a:ea typeface="Calibri"/>
                  <a:cs typeface="Calibri"/>
                  <a:sym typeface="Calibri"/>
                </a:rPr>
                <a:t>DÉNI</a:t>
              </a:r>
              <a:endParaRPr sz="1400" dirty="0">
                <a:solidFill>
                  <a:srgbClr val="000000"/>
                </a:solidFill>
                <a:latin typeface="Calibri"/>
                <a:ea typeface="Calibri"/>
                <a:cs typeface="Calibri"/>
                <a:sym typeface="Calibri"/>
              </a:endParaRPr>
            </a:p>
          </p:txBody>
        </p:sp>
        <p:sp>
          <p:nvSpPr>
            <p:cNvPr id="454" name="Google Shape;454;p33"/>
            <p:cNvSpPr/>
            <p:nvPr/>
          </p:nvSpPr>
          <p:spPr>
            <a:xfrm>
              <a:off x="3132844" y="2859488"/>
              <a:ext cx="293065" cy="293065"/>
            </a:xfrm>
            <a:prstGeom prst="ellipse">
              <a:avLst/>
            </a:prstGeom>
            <a:gradFill>
              <a:gsLst>
                <a:gs pos="0">
                  <a:srgbClr val="6E6E6E"/>
                </a:gs>
                <a:gs pos="34000">
                  <a:srgbClr val="6F6F6F"/>
                </a:gs>
                <a:gs pos="70000">
                  <a:srgbClr val="717171"/>
                </a:gs>
                <a:gs pos="100000">
                  <a:schemeClr val="accent1"/>
                </a:gs>
              </a:gsLst>
              <a:path path="circle">
                <a:fillToRect l="50000" t="50000" r="50000" b="50000"/>
              </a:path>
              <a:tileRect/>
            </a:gra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5" name="Google Shape;455;p33"/>
            <p:cNvSpPr/>
            <p:nvPr/>
          </p:nvSpPr>
          <p:spPr>
            <a:xfrm>
              <a:off x="3189464" y="3357116"/>
              <a:ext cx="1703682" cy="40766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6" name="Google Shape;456;p33"/>
            <p:cNvSpPr txBox="1"/>
            <p:nvPr/>
          </p:nvSpPr>
          <p:spPr>
            <a:xfrm>
              <a:off x="3243275" y="3357116"/>
              <a:ext cx="1630416" cy="407664"/>
            </a:xfrm>
            <a:prstGeom prst="rect">
              <a:avLst/>
            </a:prstGeom>
            <a:noFill/>
            <a:ln>
              <a:noFill/>
            </a:ln>
          </p:spPr>
          <p:txBody>
            <a:bodyPr spcFirstLastPara="1" wrap="square" lIns="157900" tIns="0" rIns="0" bIns="0" anchor="t" anchorCtr="0">
              <a:noAutofit/>
            </a:bodyPr>
            <a:lstStyle/>
            <a:p>
              <a:pPr marL="0" marR="0" lvl="0" indent="0" algn="l" rtl="0">
                <a:lnSpc>
                  <a:spcPct val="90000"/>
                </a:lnSpc>
                <a:spcBef>
                  <a:spcPts val="0"/>
                </a:spcBef>
                <a:spcAft>
                  <a:spcPts val="0"/>
                </a:spcAft>
                <a:buClr>
                  <a:srgbClr val="960000"/>
                </a:buClr>
                <a:buSzPts val="1600"/>
                <a:buFont typeface="Calibri"/>
                <a:buNone/>
              </a:pPr>
              <a:r>
                <a:rPr lang="en-US" sz="1600" b="1" dirty="0" smtClean="0">
                  <a:solidFill>
                    <a:srgbClr val="960000"/>
                  </a:solidFill>
                  <a:latin typeface="Calibri"/>
                  <a:ea typeface="Calibri"/>
                  <a:cs typeface="Calibri"/>
                  <a:sym typeface="Calibri"/>
                </a:rPr>
                <a:t>POLARISATION</a:t>
              </a:r>
              <a:endParaRPr sz="1400" dirty="0">
                <a:solidFill>
                  <a:srgbClr val="000000"/>
                </a:solidFill>
                <a:latin typeface="Calibri"/>
                <a:ea typeface="Calibri"/>
                <a:cs typeface="Calibri"/>
                <a:sym typeface="Calibri"/>
              </a:endParaRPr>
            </a:p>
          </p:txBody>
        </p:sp>
        <p:sp>
          <p:nvSpPr>
            <p:cNvPr id="457" name="Google Shape;457;p33"/>
            <p:cNvSpPr/>
            <p:nvPr/>
          </p:nvSpPr>
          <p:spPr>
            <a:xfrm>
              <a:off x="4470391" y="2082991"/>
              <a:ext cx="366332" cy="366332"/>
            </a:xfrm>
            <a:prstGeom prst="ellipse">
              <a:avLst/>
            </a:prstGeom>
            <a:gradFill>
              <a:gsLst>
                <a:gs pos="0">
                  <a:srgbClr val="6E6E6E"/>
                </a:gs>
                <a:gs pos="34000">
                  <a:srgbClr val="6F6F6F"/>
                </a:gs>
                <a:gs pos="70000">
                  <a:srgbClr val="717171"/>
                </a:gs>
                <a:gs pos="100000">
                  <a:schemeClr val="accent1"/>
                </a:gs>
              </a:gsLst>
              <a:path path="circle">
                <a:fillToRect l="50000" t="50000" r="50000" b="50000"/>
              </a:path>
              <a:tileRect/>
            </a:gra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8" name="Google Shape;458;p33"/>
            <p:cNvSpPr/>
            <p:nvPr/>
          </p:nvSpPr>
          <p:spPr>
            <a:xfrm>
              <a:off x="4491384" y="2695365"/>
              <a:ext cx="1775595" cy="472329"/>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9" name="Google Shape;459;p33"/>
            <p:cNvSpPr txBox="1"/>
            <p:nvPr/>
          </p:nvSpPr>
          <p:spPr>
            <a:xfrm>
              <a:off x="4459283" y="2769855"/>
              <a:ext cx="1775595" cy="472329"/>
            </a:xfrm>
            <a:prstGeom prst="rect">
              <a:avLst/>
            </a:prstGeom>
            <a:noFill/>
            <a:ln>
              <a:noFill/>
            </a:ln>
          </p:spPr>
          <p:txBody>
            <a:bodyPr spcFirstLastPara="1" wrap="square" lIns="210525" tIns="0" rIns="0" bIns="0" anchor="t" anchorCtr="0">
              <a:noAutofit/>
            </a:bodyPr>
            <a:lstStyle/>
            <a:p>
              <a:pPr marL="0" marR="0" lvl="0" indent="0" algn="l" rtl="0">
                <a:lnSpc>
                  <a:spcPct val="90000"/>
                </a:lnSpc>
                <a:spcBef>
                  <a:spcPts val="0"/>
                </a:spcBef>
                <a:spcAft>
                  <a:spcPts val="0"/>
                </a:spcAft>
                <a:buClr>
                  <a:srgbClr val="960000"/>
                </a:buClr>
                <a:buSzPts val="1600"/>
                <a:buFont typeface="Calibri"/>
                <a:buNone/>
              </a:pPr>
              <a:r>
                <a:rPr lang="en-US" sz="1600" b="1" dirty="0" smtClean="0">
                  <a:solidFill>
                    <a:srgbClr val="960000"/>
                  </a:solidFill>
                  <a:latin typeface="Calibri"/>
                  <a:ea typeface="Calibri"/>
                  <a:cs typeface="Calibri"/>
                  <a:sym typeface="Calibri"/>
                </a:rPr>
                <a:t>MINIMISATION</a:t>
              </a:r>
              <a:endParaRPr sz="1400" dirty="0">
                <a:solidFill>
                  <a:srgbClr val="000000"/>
                </a:solidFill>
                <a:latin typeface="Calibri"/>
                <a:ea typeface="Calibri"/>
                <a:cs typeface="Calibri"/>
                <a:sym typeface="Calibri"/>
              </a:endParaRPr>
            </a:p>
          </p:txBody>
        </p:sp>
        <p:sp>
          <p:nvSpPr>
            <p:cNvPr id="460" name="Google Shape;460;p33"/>
            <p:cNvSpPr/>
            <p:nvPr/>
          </p:nvSpPr>
          <p:spPr>
            <a:xfrm>
              <a:off x="5904725" y="1509290"/>
              <a:ext cx="439597" cy="439597"/>
            </a:xfrm>
            <a:prstGeom prst="ellipse">
              <a:avLst/>
            </a:prstGeom>
            <a:gradFill>
              <a:gsLst>
                <a:gs pos="0">
                  <a:srgbClr val="6E6E6E"/>
                </a:gs>
                <a:gs pos="34000">
                  <a:srgbClr val="6F6F6F"/>
                </a:gs>
                <a:gs pos="70000">
                  <a:srgbClr val="717171"/>
                </a:gs>
                <a:gs pos="100000">
                  <a:schemeClr val="accent1"/>
                </a:gs>
              </a:gsLst>
              <a:path path="circle">
                <a:fillToRect l="50000" t="50000" r="50000" b="50000"/>
              </a:path>
              <a:tileRect/>
            </a:gra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61" name="Google Shape;461;p33"/>
            <p:cNvSpPr/>
            <p:nvPr/>
          </p:nvSpPr>
          <p:spPr>
            <a:xfrm>
              <a:off x="5827340" y="2290876"/>
              <a:ext cx="1655640" cy="437159"/>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62" name="Google Shape;462;p33"/>
            <p:cNvSpPr/>
            <p:nvPr/>
          </p:nvSpPr>
          <p:spPr>
            <a:xfrm>
              <a:off x="7500554" y="1033276"/>
              <a:ext cx="512862" cy="512862"/>
            </a:xfrm>
            <a:prstGeom prst="ellipse">
              <a:avLst/>
            </a:prstGeom>
            <a:gradFill>
              <a:gsLst>
                <a:gs pos="0">
                  <a:srgbClr val="6E6E6E"/>
                </a:gs>
                <a:gs pos="34000">
                  <a:srgbClr val="6F6F6F"/>
                </a:gs>
                <a:gs pos="70000">
                  <a:srgbClr val="717171"/>
                </a:gs>
                <a:gs pos="100000">
                  <a:schemeClr val="accent1"/>
                </a:gs>
              </a:gsLst>
              <a:path path="circle">
                <a:fillToRect l="50000" t="50000" r="50000" b="50000"/>
              </a:path>
              <a:tileRect/>
            </a:gra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63" name="Google Shape;463;p33"/>
            <p:cNvSpPr/>
            <p:nvPr/>
          </p:nvSpPr>
          <p:spPr>
            <a:xfrm>
              <a:off x="7366092" y="1723585"/>
              <a:ext cx="1655640" cy="418267"/>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64" name="Google Shape;464;p33"/>
            <p:cNvSpPr txBox="1"/>
            <p:nvPr/>
          </p:nvSpPr>
          <p:spPr>
            <a:xfrm>
              <a:off x="5878646" y="2321111"/>
              <a:ext cx="1553027" cy="448744"/>
            </a:xfrm>
            <a:prstGeom prst="rect">
              <a:avLst/>
            </a:prstGeom>
            <a:noFill/>
            <a:ln>
              <a:noFill/>
            </a:ln>
          </p:spPr>
          <p:txBody>
            <a:bodyPr spcFirstLastPara="1" wrap="square" lIns="271950" tIns="0" rIns="0" bIns="0" anchor="t" anchorCtr="0">
              <a:noAutofit/>
            </a:bodyPr>
            <a:lstStyle/>
            <a:p>
              <a:pPr marL="0" marR="0" lvl="0" indent="0" algn="l" rtl="0">
                <a:lnSpc>
                  <a:spcPct val="90000"/>
                </a:lnSpc>
                <a:spcBef>
                  <a:spcPts val="0"/>
                </a:spcBef>
                <a:spcAft>
                  <a:spcPts val="0"/>
                </a:spcAft>
                <a:buClr>
                  <a:srgbClr val="960000"/>
                </a:buClr>
                <a:buSzPts val="1600"/>
                <a:buFont typeface="Calibri"/>
                <a:buNone/>
              </a:pPr>
              <a:r>
                <a:rPr lang="en-US" sz="1600" b="1" dirty="0" smtClean="0">
                  <a:solidFill>
                    <a:srgbClr val="960000"/>
                  </a:solidFill>
                  <a:latin typeface="Calibri"/>
                  <a:ea typeface="Calibri"/>
                  <a:cs typeface="Calibri"/>
                  <a:sym typeface="Calibri"/>
                </a:rPr>
                <a:t>ACCEPTATION</a:t>
              </a:r>
              <a:endParaRPr sz="1400" dirty="0">
                <a:solidFill>
                  <a:srgbClr val="000000"/>
                </a:solidFill>
                <a:latin typeface="Calibri"/>
                <a:ea typeface="Calibri"/>
                <a:cs typeface="Calibri"/>
                <a:sym typeface="Calibri"/>
              </a:endParaRPr>
            </a:p>
          </p:txBody>
        </p:sp>
        <p:sp>
          <p:nvSpPr>
            <p:cNvPr id="465" name="Google Shape;465;p33"/>
            <p:cNvSpPr txBox="1"/>
            <p:nvPr/>
          </p:nvSpPr>
          <p:spPr>
            <a:xfrm>
              <a:off x="7149816" y="1682184"/>
              <a:ext cx="1727199" cy="361190"/>
            </a:xfrm>
            <a:prstGeom prst="rect">
              <a:avLst/>
            </a:prstGeom>
            <a:solidFill>
              <a:srgbClr val="D8D8D8"/>
            </a:solidFill>
            <a:ln>
              <a:noFill/>
            </a:ln>
          </p:spPr>
          <p:txBody>
            <a:bodyPr spcFirstLastPara="1" wrap="square" lIns="346525" tIns="0" rIns="0" bIns="0" anchor="t" anchorCtr="0">
              <a:noAutofit/>
            </a:bodyPr>
            <a:lstStyle/>
            <a:p>
              <a:pPr marL="0" marR="0" lvl="0" indent="0" algn="l" rtl="0">
                <a:lnSpc>
                  <a:spcPct val="90000"/>
                </a:lnSpc>
                <a:spcBef>
                  <a:spcPts val="0"/>
                </a:spcBef>
                <a:spcAft>
                  <a:spcPts val="0"/>
                </a:spcAft>
                <a:buClr>
                  <a:srgbClr val="960000"/>
                </a:buClr>
                <a:buSzPts val="1600"/>
                <a:buFont typeface="Calibri"/>
                <a:buNone/>
              </a:pPr>
              <a:r>
                <a:rPr lang="en-US" sz="1600" b="1" dirty="0">
                  <a:solidFill>
                    <a:srgbClr val="960000"/>
                  </a:solidFill>
                  <a:latin typeface="Calibri"/>
                  <a:ea typeface="Calibri"/>
                  <a:cs typeface="Calibri"/>
                  <a:sym typeface="Calibri"/>
                </a:rPr>
                <a:t>ADAPTATION</a:t>
              </a:r>
              <a:endParaRPr sz="1400" dirty="0">
                <a:solidFill>
                  <a:srgbClr val="000000"/>
                </a:solidFill>
                <a:latin typeface="Calibri"/>
                <a:ea typeface="Calibri"/>
                <a:cs typeface="Calibri"/>
                <a:sym typeface="Calibri"/>
              </a:endParaRPr>
            </a:p>
          </p:txBody>
        </p:sp>
      </p:grpSp>
      <p:sp>
        <p:nvSpPr>
          <p:cNvPr id="466" name="Google Shape;466;p33"/>
          <p:cNvSpPr txBox="1"/>
          <p:nvPr/>
        </p:nvSpPr>
        <p:spPr>
          <a:xfrm flipH="1">
            <a:off x="4258256" y="4383173"/>
            <a:ext cx="1595179"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200"/>
              <a:buFont typeface="Arial"/>
              <a:buNone/>
            </a:pPr>
            <a:r>
              <a:rPr lang="en-US" sz="1200" i="1" dirty="0" err="1" smtClean="0">
                <a:latin typeface="Calibri"/>
                <a:ea typeface="Calibri"/>
                <a:cs typeface="Calibri"/>
                <a:sym typeface="Calibri"/>
              </a:rPr>
              <a:t>Jûger</a:t>
            </a:r>
            <a:r>
              <a:rPr lang="en-US" sz="1200" i="1" dirty="0" smtClean="0">
                <a:latin typeface="Calibri"/>
                <a:ea typeface="Calibri"/>
                <a:cs typeface="Calibri"/>
                <a:sym typeface="Calibri"/>
              </a:rPr>
              <a:t> la</a:t>
            </a:r>
            <a:r>
              <a:rPr lang="en-US" sz="1200" i="1" dirty="0" smtClean="0">
                <a:solidFill>
                  <a:srgbClr val="000000"/>
                </a:solidFill>
                <a:latin typeface="Calibri"/>
                <a:ea typeface="Calibri"/>
                <a:cs typeface="Calibri"/>
                <a:sym typeface="Calibri"/>
              </a:rPr>
              <a:t> </a:t>
            </a:r>
            <a:r>
              <a:rPr lang="en-US" sz="1200" i="1" dirty="0" err="1" smtClean="0">
                <a:solidFill>
                  <a:srgbClr val="000000"/>
                </a:solidFill>
                <a:latin typeface="Calibri"/>
                <a:ea typeface="Calibri"/>
                <a:cs typeface="Calibri"/>
                <a:sym typeface="Calibri"/>
              </a:rPr>
              <a:t>différence</a:t>
            </a:r>
            <a:endParaRPr sz="1200" i="1" dirty="0">
              <a:solidFill>
                <a:srgbClr val="000000"/>
              </a:solidFill>
              <a:latin typeface="Calibri"/>
              <a:ea typeface="Calibri"/>
              <a:cs typeface="Calibri"/>
              <a:sym typeface="Calibri"/>
            </a:endParaRPr>
          </a:p>
        </p:txBody>
      </p:sp>
      <p:sp>
        <p:nvSpPr>
          <p:cNvPr id="467" name="Google Shape;467;p33"/>
          <p:cNvSpPr txBox="1"/>
          <p:nvPr/>
        </p:nvSpPr>
        <p:spPr>
          <a:xfrm>
            <a:off x="795609" y="5523309"/>
            <a:ext cx="2023009" cy="523180"/>
          </a:xfrm>
          <a:prstGeom prst="rect">
            <a:avLst/>
          </a:prstGeom>
          <a:noFill/>
          <a:ln>
            <a:noFill/>
          </a:ln>
        </p:spPr>
        <p:txBody>
          <a:bodyPr spcFirstLastPara="1" wrap="square" lIns="91425" tIns="45700" rIns="91425" bIns="45700" anchor="t" anchorCtr="0">
            <a:spAutoFit/>
          </a:bodyPr>
          <a:lstStyle/>
          <a:p>
            <a:pPr lvl="0">
              <a:buSzPts val="1400"/>
            </a:pPr>
            <a:r>
              <a:rPr lang="en-US" b="1" dirty="0">
                <a:solidFill>
                  <a:srgbClr val="002060"/>
                </a:solidFill>
                <a:latin typeface="Calibri"/>
                <a:ea typeface="Calibri"/>
                <a:cs typeface="Calibri"/>
                <a:sym typeface="Calibri"/>
              </a:rPr>
              <a:t>MENTALITÉ MONOCULTURELLE</a:t>
            </a:r>
            <a:endParaRPr sz="1400" dirty="0">
              <a:solidFill>
                <a:srgbClr val="002060"/>
              </a:solidFill>
              <a:latin typeface="Calibri"/>
              <a:ea typeface="Calibri"/>
              <a:cs typeface="Calibri"/>
              <a:sym typeface="Calibri"/>
            </a:endParaRPr>
          </a:p>
        </p:txBody>
      </p:sp>
      <p:cxnSp>
        <p:nvCxnSpPr>
          <p:cNvPr id="468" name="Google Shape;468;p33"/>
          <p:cNvCxnSpPr/>
          <p:nvPr/>
        </p:nvCxnSpPr>
        <p:spPr>
          <a:xfrm>
            <a:off x="5039883" y="5157192"/>
            <a:ext cx="0" cy="0"/>
          </a:xfrm>
          <a:prstGeom prst="straightConnector1">
            <a:avLst/>
          </a:prstGeom>
          <a:noFill/>
          <a:ln w="12700" cap="flat" cmpd="sng">
            <a:solidFill>
              <a:schemeClr val="accent1"/>
            </a:solidFill>
            <a:prstDash val="solid"/>
            <a:round/>
            <a:headEnd type="none" w="sm" len="sm"/>
            <a:tailEnd type="stealth" w="med" len="med"/>
          </a:ln>
        </p:spPr>
      </p:cxnSp>
      <p:sp>
        <p:nvSpPr>
          <p:cNvPr id="469" name="Google Shape;469;p33"/>
          <p:cNvSpPr txBox="1"/>
          <p:nvPr/>
        </p:nvSpPr>
        <p:spPr>
          <a:xfrm>
            <a:off x="3140059" y="5157436"/>
            <a:ext cx="167953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200"/>
              <a:buFont typeface="Arial"/>
              <a:buNone/>
            </a:pPr>
            <a:r>
              <a:rPr lang="en-US" sz="1200" i="1" dirty="0" smtClean="0">
                <a:solidFill>
                  <a:srgbClr val="000000"/>
                </a:solidFill>
                <a:latin typeface="Calibri"/>
                <a:ea typeface="Calibri"/>
                <a:cs typeface="Calibri"/>
                <a:sym typeface="Calibri"/>
              </a:rPr>
              <a:t>Ignorer la </a:t>
            </a:r>
            <a:r>
              <a:rPr lang="en-US" sz="1200" i="1" dirty="0" err="1" smtClean="0">
                <a:solidFill>
                  <a:srgbClr val="000000"/>
                </a:solidFill>
                <a:latin typeface="Calibri"/>
                <a:ea typeface="Calibri"/>
                <a:cs typeface="Calibri"/>
                <a:sym typeface="Calibri"/>
              </a:rPr>
              <a:t>différence</a:t>
            </a:r>
            <a:endParaRPr sz="1200" i="1" dirty="0">
              <a:solidFill>
                <a:srgbClr val="000000"/>
              </a:solidFill>
              <a:latin typeface="Calibri"/>
              <a:ea typeface="Calibri"/>
              <a:cs typeface="Calibri"/>
              <a:sym typeface="Calibri"/>
            </a:endParaRPr>
          </a:p>
        </p:txBody>
      </p:sp>
      <p:sp>
        <p:nvSpPr>
          <p:cNvPr id="470" name="Google Shape;470;p33"/>
          <p:cNvSpPr txBox="1"/>
          <p:nvPr/>
        </p:nvSpPr>
        <p:spPr>
          <a:xfrm>
            <a:off x="5546592" y="3815795"/>
            <a:ext cx="1770672"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200"/>
              <a:buFont typeface="Arial"/>
              <a:buNone/>
            </a:pPr>
            <a:r>
              <a:rPr lang="en-US" sz="1200" i="1" dirty="0" err="1" smtClean="0">
                <a:solidFill>
                  <a:srgbClr val="000000"/>
                </a:solidFill>
                <a:latin typeface="Calibri"/>
                <a:ea typeface="Calibri"/>
                <a:cs typeface="Calibri"/>
                <a:sym typeface="Calibri"/>
              </a:rPr>
              <a:t>Atténuer</a:t>
            </a:r>
            <a:r>
              <a:rPr lang="en-US" sz="1200" i="1" dirty="0" smtClean="0">
                <a:solidFill>
                  <a:srgbClr val="000000"/>
                </a:solidFill>
                <a:latin typeface="Calibri"/>
                <a:ea typeface="Calibri"/>
                <a:cs typeface="Calibri"/>
                <a:sym typeface="Calibri"/>
              </a:rPr>
              <a:t> la </a:t>
            </a:r>
            <a:r>
              <a:rPr lang="en-US" sz="1200" i="1" dirty="0" err="1" smtClean="0">
                <a:solidFill>
                  <a:srgbClr val="000000"/>
                </a:solidFill>
                <a:latin typeface="Calibri"/>
                <a:ea typeface="Calibri"/>
                <a:cs typeface="Calibri"/>
                <a:sym typeface="Calibri"/>
              </a:rPr>
              <a:t>différence</a:t>
            </a:r>
            <a:endParaRPr sz="1100" i="1" dirty="0">
              <a:solidFill>
                <a:srgbClr val="000000"/>
              </a:solidFill>
              <a:latin typeface="Calibri"/>
              <a:ea typeface="Calibri"/>
              <a:cs typeface="Calibri"/>
              <a:sym typeface="Calibri"/>
            </a:endParaRPr>
          </a:p>
        </p:txBody>
      </p:sp>
      <p:sp>
        <p:nvSpPr>
          <p:cNvPr id="471" name="Google Shape;471;p33"/>
          <p:cNvSpPr txBox="1"/>
          <p:nvPr/>
        </p:nvSpPr>
        <p:spPr>
          <a:xfrm>
            <a:off x="7000628" y="3382050"/>
            <a:ext cx="225987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200"/>
              <a:buFont typeface="Arial"/>
              <a:buNone/>
            </a:pPr>
            <a:r>
              <a:rPr lang="en-US" sz="1200" i="1" dirty="0" err="1" smtClean="0">
                <a:latin typeface="Calibri"/>
                <a:ea typeface="Calibri"/>
                <a:cs typeface="Calibri"/>
                <a:sym typeface="Calibri"/>
              </a:rPr>
              <a:t>Comprendre</a:t>
            </a:r>
            <a:r>
              <a:rPr lang="en-US" sz="1200" i="1" dirty="0" smtClean="0">
                <a:latin typeface="Calibri"/>
                <a:ea typeface="Calibri"/>
                <a:cs typeface="Calibri"/>
                <a:sym typeface="Calibri"/>
              </a:rPr>
              <a:t> </a:t>
            </a:r>
            <a:r>
              <a:rPr lang="en-US" sz="1200" i="1" dirty="0" err="1" smtClean="0">
                <a:latin typeface="Calibri"/>
                <a:ea typeface="Calibri"/>
                <a:cs typeface="Calibri"/>
                <a:sym typeface="Calibri"/>
              </a:rPr>
              <a:t>profondément</a:t>
            </a:r>
            <a:r>
              <a:rPr lang="en-US" sz="1200" i="1" dirty="0" smtClean="0">
                <a:latin typeface="Calibri"/>
                <a:ea typeface="Calibri"/>
                <a:cs typeface="Calibri"/>
                <a:sym typeface="Calibri"/>
              </a:rPr>
              <a:t> la </a:t>
            </a:r>
            <a:r>
              <a:rPr lang="en-US" sz="1200" i="1" dirty="0" err="1" smtClean="0">
                <a:latin typeface="Calibri"/>
                <a:ea typeface="Calibri"/>
                <a:cs typeface="Calibri"/>
                <a:sym typeface="Calibri"/>
              </a:rPr>
              <a:t>différence</a:t>
            </a:r>
            <a:endParaRPr sz="1200" i="1" dirty="0">
              <a:solidFill>
                <a:srgbClr val="000000"/>
              </a:solidFill>
              <a:latin typeface="Calibri"/>
              <a:ea typeface="Calibri"/>
              <a:cs typeface="Calibri"/>
              <a:sym typeface="Calibri"/>
            </a:endParaRPr>
          </a:p>
        </p:txBody>
      </p:sp>
      <p:sp>
        <p:nvSpPr>
          <p:cNvPr id="472" name="Google Shape;472;p33"/>
          <p:cNvSpPr txBox="1"/>
          <p:nvPr/>
        </p:nvSpPr>
        <p:spPr>
          <a:xfrm>
            <a:off x="8340049" y="2734668"/>
            <a:ext cx="2780387" cy="276959"/>
          </a:xfrm>
          <a:prstGeom prst="rect">
            <a:avLst/>
          </a:prstGeom>
          <a:noFill/>
          <a:ln>
            <a:noFill/>
          </a:ln>
        </p:spPr>
        <p:txBody>
          <a:bodyPr spcFirstLastPara="1" wrap="square" lIns="91425" tIns="45700" rIns="91425" bIns="45700" anchor="t" anchorCtr="0">
            <a:spAutoFit/>
          </a:bodyPr>
          <a:lstStyle/>
          <a:p>
            <a:pPr lvl="0">
              <a:buSzPts val="1200"/>
            </a:pPr>
            <a:r>
              <a:rPr lang="fr-FR" sz="1200" i="1" dirty="0">
                <a:latin typeface="Calibri"/>
                <a:ea typeface="Calibri"/>
                <a:cs typeface="Calibri"/>
                <a:sym typeface="Calibri"/>
              </a:rPr>
              <a:t>Bâtir des ponts au-delà des différences</a:t>
            </a:r>
            <a:endParaRPr sz="1200" i="1" dirty="0">
              <a:solidFill>
                <a:srgbClr val="000000"/>
              </a:solidFill>
              <a:latin typeface="Calibri"/>
              <a:ea typeface="Calibri"/>
              <a:cs typeface="Calibri"/>
              <a:sym typeface="Calibri"/>
            </a:endParaRPr>
          </a:p>
        </p:txBody>
      </p:sp>
      <p:sp>
        <p:nvSpPr>
          <p:cNvPr id="473" name="Google Shape;473;p33"/>
          <p:cNvSpPr/>
          <p:nvPr/>
        </p:nvSpPr>
        <p:spPr>
          <a:xfrm flipH="1">
            <a:off x="283779" y="3335851"/>
            <a:ext cx="2462464" cy="1336139"/>
          </a:xfrm>
          <a:prstGeom prst="cloudCallout">
            <a:avLst>
              <a:gd name="adj1" fmla="val -53902"/>
              <a:gd name="adj2" fmla="val 64471"/>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r>
              <a:rPr lang="fr-FR" sz="1200" dirty="0">
                <a:solidFill>
                  <a:srgbClr val="373545"/>
                </a:solidFill>
                <a:latin typeface="Calibri"/>
                <a:ea typeface="Calibri"/>
                <a:cs typeface="Calibri"/>
                <a:sym typeface="Calibri"/>
              </a:rPr>
              <a:t>"Quel problème </a:t>
            </a:r>
            <a:r>
              <a:rPr lang="fr-FR" sz="1200" dirty="0" smtClean="0">
                <a:solidFill>
                  <a:srgbClr val="373545"/>
                </a:solidFill>
                <a:latin typeface="Calibri"/>
                <a:ea typeface="Calibri"/>
                <a:cs typeface="Calibri"/>
                <a:sym typeface="Calibri"/>
              </a:rPr>
              <a:t>racial? Je </a:t>
            </a:r>
            <a:r>
              <a:rPr lang="fr-FR" sz="1200" dirty="0">
                <a:solidFill>
                  <a:srgbClr val="373545"/>
                </a:solidFill>
                <a:latin typeface="Calibri"/>
                <a:ea typeface="Calibri"/>
                <a:cs typeface="Calibri"/>
                <a:sym typeface="Calibri"/>
              </a:rPr>
              <a:t>ne comprends pas. Ça n'a rien à voir avec moi. </a:t>
            </a:r>
            <a:r>
              <a:rPr lang="fr-FR" sz="1200" b="1" dirty="0">
                <a:solidFill>
                  <a:srgbClr val="373545"/>
                </a:solidFill>
                <a:latin typeface="Calibri"/>
                <a:ea typeface="Calibri"/>
                <a:cs typeface="Calibri"/>
                <a:sym typeface="Calibri"/>
              </a:rPr>
              <a:t>I</a:t>
            </a:r>
            <a:r>
              <a:rPr lang="fr-FR" sz="1200" b="1" dirty="0" smtClean="0">
                <a:solidFill>
                  <a:srgbClr val="373545"/>
                </a:solidFill>
                <a:latin typeface="Calibri"/>
                <a:ea typeface="Calibri"/>
                <a:cs typeface="Calibri"/>
                <a:sym typeface="Calibri"/>
              </a:rPr>
              <a:t>ndifférence</a:t>
            </a:r>
            <a:r>
              <a:rPr lang="fr-FR" sz="1200" dirty="0">
                <a:solidFill>
                  <a:srgbClr val="373545"/>
                </a:solidFill>
                <a:latin typeface="Calibri"/>
                <a:ea typeface="Calibri"/>
                <a:cs typeface="Calibri"/>
                <a:sym typeface="Calibri"/>
              </a:rPr>
              <a:t>."</a:t>
            </a:r>
            <a:endParaRPr dirty="0"/>
          </a:p>
        </p:txBody>
      </p:sp>
      <p:sp>
        <p:nvSpPr>
          <p:cNvPr id="474" name="Google Shape;474;p33"/>
          <p:cNvSpPr/>
          <p:nvPr/>
        </p:nvSpPr>
        <p:spPr>
          <a:xfrm flipH="1">
            <a:off x="785578" y="1911085"/>
            <a:ext cx="2887720" cy="1356293"/>
          </a:xfrm>
          <a:prstGeom prst="cloudCallout">
            <a:avLst>
              <a:gd name="adj1" fmla="val -55512"/>
              <a:gd name="adj2" fmla="val 86118"/>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r>
              <a:rPr lang="fr-FR" sz="1200" b="1" dirty="0">
                <a:solidFill>
                  <a:srgbClr val="373545"/>
                </a:solidFill>
                <a:latin typeface="Calibri"/>
                <a:ea typeface="Calibri"/>
                <a:cs typeface="Calibri"/>
                <a:sym typeface="Calibri"/>
              </a:rPr>
              <a:t>"Défense </a:t>
            </a:r>
            <a:r>
              <a:rPr lang="fr-FR" sz="1200" dirty="0">
                <a:solidFill>
                  <a:srgbClr val="373545"/>
                </a:solidFill>
                <a:latin typeface="Calibri"/>
                <a:ea typeface="Calibri"/>
                <a:cs typeface="Calibri"/>
                <a:sym typeface="Calibri"/>
              </a:rPr>
              <a:t>: Ils sont une menace pour notre mode de vie</a:t>
            </a:r>
            <a:r>
              <a:rPr lang="fr-FR" sz="1200" dirty="0" smtClean="0">
                <a:solidFill>
                  <a:srgbClr val="373545"/>
                </a:solidFill>
                <a:latin typeface="Calibri"/>
                <a:ea typeface="Calibri"/>
                <a:cs typeface="Calibri"/>
                <a:sym typeface="Calibri"/>
              </a:rPr>
              <a:t>.</a:t>
            </a:r>
          </a:p>
          <a:p>
            <a:pPr lvl="0"/>
            <a:r>
              <a:rPr lang="fr-FR" sz="1200" b="1" dirty="0" smtClean="0">
                <a:solidFill>
                  <a:srgbClr val="373545"/>
                </a:solidFill>
                <a:latin typeface="Calibri"/>
                <a:ea typeface="Calibri"/>
                <a:cs typeface="Calibri"/>
                <a:sym typeface="Calibri"/>
              </a:rPr>
              <a:t>Inversion </a:t>
            </a:r>
            <a:r>
              <a:rPr lang="fr-FR" sz="1200" dirty="0">
                <a:solidFill>
                  <a:srgbClr val="373545"/>
                </a:solidFill>
                <a:latin typeface="Calibri"/>
                <a:ea typeface="Calibri"/>
                <a:cs typeface="Calibri"/>
                <a:sym typeface="Calibri"/>
              </a:rPr>
              <a:t>: J'ai tellement honte de ma culture</a:t>
            </a:r>
            <a:r>
              <a:rPr lang="fr-FR" sz="1200" dirty="0" smtClean="0">
                <a:solidFill>
                  <a:srgbClr val="373545"/>
                </a:solidFill>
                <a:latin typeface="Calibri"/>
                <a:ea typeface="Calibri"/>
                <a:cs typeface="Calibri"/>
                <a:sym typeface="Calibri"/>
              </a:rPr>
              <a:t>." </a:t>
            </a:r>
            <a:endParaRPr sz="1200" dirty="0">
              <a:solidFill>
                <a:srgbClr val="373545"/>
              </a:solidFill>
              <a:latin typeface="Calibri"/>
              <a:ea typeface="Calibri"/>
              <a:cs typeface="Calibri"/>
              <a:sym typeface="Calibri"/>
            </a:endParaRPr>
          </a:p>
        </p:txBody>
      </p:sp>
      <p:sp>
        <p:nvSpPr>
          <p:cNvPr id="475" name="Google Shape;475;p33"/>
          <p:cNvSpPr/>
          <p:nvPr/>
        </p:nvSpPr>
        <p:spPr>
          <a:xfrm flipH="1">
            <a:off x="3597441" y="1398721"/>
            <a:ext cx="2134076" cy="1072764"/>
          </a:xfrm>
          <a:prstGeom prst="cloudCallout">
            <a:avLst>
              <a:gd name="adj1" fmla="val -32542"/>
              <a:gd name="adj2" fmla="val 94333"/>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r>
              <a:rPr lang="fr-FR" sz="1200" dirty="0">
                <a:solidFill>
                  <a:srgbClr val="373545"/>
                </a:solidFill>
                <a:latin typeface="Calibri"/>
                <a:ea typeface="Calibri"/>
                <a:cs typeface="Calibri"/>
                <a:sym typeface="Calibri"/>
              </a:rPr>
              <a:t>"Toutes les vies comptent</a:t>
            </a:r>
            <a:r>
              <a:rPr lang="fr-FR" sz="1200" dirty="0" smtClean="0">
                <a:solidFill>
                  <a:srgbClr val="373545"/>
                </a:solidFill>
                <a:latin typeface="Calibri"/>
                <a:ea typeface="Calibri"/>
                <a:cs typeface="Calibri"/>
                <a:sym typeface="Calibri"/>
              </a:rPr>
              <a:t>. </a:t>
            </a:r>
          </a:p>
          <a:p>
            <a:pPr lvl="0"/>
            <a:r>
              <a:rPr lang="fr-FR" sz="1200" dirty="0" smtClean="0">
                <a:solidFill>
                  <a:srgbClr val="373545"/>
                </a:solidFill>
                <a:latin typeface="Calibri"/>
                <a:ea typeface="Calibri"/>
                <a:cs typeface="Calibri"/>
                <a:sym typeface="Calibri"/>
              </a:rPr>
              <a:t>Je </a:t>
            </a:r>
            <a:r>
              <a:rPr lang="fr-FR" sz="1200" dirty="0">
                <a:solidFill>
                  <a:srgbClr val="373545"/>
                </a:solidFill>
                <a:latin typeface="Calibri"/>
                <a:ea typeface="Calibri"/>
                <a:cs typeface="Calibri"/>
                <a:sym typeface="Calibri"/>
              </a:rPr>
              <a:t>ne vois pas la couleur."</a:t>
            </a:r>
            <a:endParaRPr dirty="0"/>
          </a:p>
        </p:txBody>
      </p:sp>
      <p:sp>
        <p:nvSpPr>
          <p:cNvPr id="476" name="Google Shape;476;p33"/>
          <p:cNvSpPr/>
          <p:nvPr/>
        </p:nvSpPr>
        <p:spPr>
          <a:xfrm>
            <a:off x="5421217" y="461378"/>
            <a:ext cx="3041110" cy="1330888"/>
          </a:xfrm>
          <a:prstGeom prst="cloudCallout">
            <a:avLst>
              <a:gd name="adj1" fmla="val 7164"/>
              <a:gd name="adj2" fmla="val 94178"/>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r>
              <a:rPr lang="fr-FR" sz="1200" dirty="0">
                <a:solidFill>
                  <a:srgbClr val="373545"/>
                </a:solidFill>
                <a:latin typeface="Calibri"/>
                <a:ea typeface="Calibri"/>
                <a:cs typeface="Calibri"/>
                <a:sym typeface="Calibri"/>
              </a:rPr>
              <a:t>"Je veux mieux comprendre l'impact du racisme sur les gens et sur notre travail.  Je le comprends, mais je ne sais pas quoi faire."</a:t>
            </a:r>
            <a:endParaRPr dirty="0"/>
          </a:p>
        </p:txBody>
      </p:sp>
      <p:sp>
        <p:nvSpPr>
          <p:cNvPr id="477" name="Google Shape;477;p33"/>
          <p:cNvSpPr/>
          <p:nvPr/>
        </p:nvSpPr>
        <p:spPr>
          <a:xfrm>
            <a:off x="8686800" y="136512"/>
            <a:ext cx="3389489" cy="1408367"/>
          </a:xfrm>
          <a:prstGeom prst="cloudCallout">
            <a:avLst>
              <a:gd name="adj1" fmla="val -37472"/>
              <a:gd name="adj2" fmla="val 73250"/>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r>
              <a:rPr lang="fr-FR" sz="1200" dirty="0">
                <a:solidFill>
                  <a:srgbClr val="373545"/>
                </a:solidFill>
                <a:latin typeface="Calibri"/>
                <a:ea typeface="Calibri"/>
                <a:cs typeface="Calibri"/>
                <a:sym typeface="Calibri"/>
              </a:rPr>
              <a:t>"Je peux voir que tous les systèmes sont essentiellement conçus pour obtenir les résultats qu'ils obtiennent. Je veux démanteler le racisme."</a:t>
            </a:r>
            <a:endParaRPr dirty="0"/>
          </a:p>
        </p:txBody>
      </p:sp>
      <p:sp>
        <p:nvSpPr>
          <p:cNvPr id="478" name="Google Shape;478;p33"/>
          <p:cNvSpPr/>
          <p:nvPr/>
        </p:nvSpPr>
        <p:spPr>
          <a:xfrm>
            <a:off x="4593167" y="5457545"/>
            <a:ext cx="1074268" cy="307777"/>
          </a:xfrm>
          <a:prstGeom prst="rect">
            <a:avLst/>
          </a:prstGeom>
          <a:solidFill>
            <a:srgbClr val="3D4B5F"/>
          </a:solidFill>
          <a:ln w="9525" cap="flat" cmpd="sng">
            <a:solidFill>
              <a:srgbClr val="323F4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lt1"/>
                </a:solidFill>
                <a:latin typeface="Calibri"/>
                <a:ea typeface="Calibri"/>
                <a:cs typeface="Calibri"/>
                <a:sym typeface="Calibri"/>
              </a:rPr>
              <a:t>Assimilation</a:t>
            </a:r>
            <a:endParaRPr sz="1400" dirty="0">
              <a:solidFill>
                <a:schemeClr val="lt1"/>
              </a:solidFill>
              <a:latin typeface="Calibri"/>
              <a:ea typeface="Calibri"/>
              <a:cs typeface="Calibri"/>
              <a:sym typeface="Calibri"/>
            </a:endParaRPr>
          </a:p>
        </p:txBody>
      </p:sp>
      <p:sp>
        <p:nvSpPr>
          <p:cNvPr id="479" name="Google Shape;479;p33"/>
          <p:cNvSpPr/>
          <p:nvPr/>
        </p:nvSpPr>
        <p:spPr>
          <a:xfrm>
            <a:off x="6813023" y="4506263"/>
            <a:ext cx="1207599" cy="307736"/>
          </a:xfrm>
          <a:prstGeom prst="rect">
            <a:avLst/>
          </a:prstGeom>
          <a:solidFill>
            <a:srgbClr val="3D4B5F"/>
          </a:solidFill>
          <a:ln w="9525" cap="flat" cmpd="sng">
            <a:solidFill>
              <a:srgbClr val="7B7B7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err="1" smtClean="0">
                <a:solidFill>
                  <a:schemeClr val="lt1"/>
                </a:solidFill>
                <a:latin typeface="Calibri"/>
                <a:ea typeface="Calibri"/>
                <a:cs typeface="Calibri"/>
                <a:sym typeface="Calibri"/>
              </a:rPr>
              <a:t>Universalisme</a:t>
            </a:r>
            <a:endParaRPr sz="1400" dirty="0">
              <a:solidFill>
                <a:schemeClr val="lt1"/>
              </a:solidFill>
              <a:latin typeface="Calibri"/>
              <a:ea typeface="Calibri"/>
              <a:cs typeface="Calibri"/>
              <a:sym typeface="Calibri"/>
            </a:endParaRPr>
          </a:p>
        </p:txBody>
      </p:sp>
      <p:sp>
        <p:nvSpPr>
          <p:cNvPr id="480" name="Google Shape;480;p33"/>
          <p:cNvSpPr/>
          <p:nvPr/>
        </p:nvSpPr>
        <p:spPr>
          <a:xfrm>
            <a:off x="9655334" y="4342450"/>
            <a:ext cx="1378172" cy="307736"/>
          </a:xfrm>
          <a:prstGeom prst="rect">
            <a:avLst/>
          </a:prstGeom>
          <a:solidFill>
            <a:srgbClr val="3D4B5F"/>
          </a:solidFill>
          <a:ln w="9525" cap="flat" cmpd="sng">
            <a:solidFill>
              <a:srgbClr val="7B7B7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smtClean="0">
                <a:solidFill>
                  <a:schemeClr val="lt1"/>
                </a:solidFill>
                <a:latin typeface="Calibri"/>
                <a:ea typeface="Calibri"/>
                <a:cs typeface="Calibri"/>
                <a:sym typeface="Calibri"/>
              </a:rPr>
              <a:t>Rapprochement</a:t>
            </a:r>
            <a:endParaRPr sz="1400" dirty="0">
              <a:solidFill>
                <a:schemeClr val="lt1"/>
              </a:solidFill>
              <a:latin typeface="Calibri"/>
              <a:ea typeface="Calibri"/>
              <a:cs typeface="Calibri"/>
              <a:sym typeface="Calibri"/>
            </a:endParaRPr>
          </a:p>
        </p:txBody>
      </p:sp>
      <p:cxnSp>
        <p:nvCxnSpPr>
          <p:cNvPr id="481" name="Google Shape;481;p33"/>
          <p:cNvCxnSpPr/>
          <p:nvPr/>
        </p:nvCxnSpPr>
        <p:spPr>
          <a:xfrm>
            <a:off x="4241309" y="5157192"/>
            <a:ext cx="17111" cy="0"/>
          </a:xfrm>
          <a:prstGeom prst="straightConnector1">
            <a:avLst/>
          </a:prstGeom>
          <a:noFill/>
          <a:ln w="9525" cap="flat" cmpd="sng">
            <a:solidFill>
              <a:schemeClr val="accent1"/>
            </a:solidFill>
            <a:prstDash val="solid"/>
            <a:miter lim="800000"/>
            <a:headEnd type="none" w="sm" len="sm"/>
            <a:tailEnd type="none" w="sm" len="sm"/>
          </a:ln>
        </p:spPr>
      </p:cxnSp>
      <p:cxnSp>
        <p:nvCxnSpPr>
          <p:cNvPr id="482" name="Google Shape;482;p33"/>
          <p:cNvCxnSpPr>
            <a:endCxn id="478" idx="0"/>
          </p:cNvCxnSpPr>
          <p:nvPr/>
        </p:nvCxnSpPr>
        <p:spPr>
          <a:xfrm>
            <a:off x="3962401" y="5138045"/>
            <a:ext cx="1167900" cy="319500"/>
          </a:xfrm>
          <a:prstGeom prst="straightConnector1">
            <a:avLst/>
          </a:prstGeom>
          <a:noFill/>
          <a:ln w="9525" cap="flat" cmpd="sng">
            <a:solidFill>
              <a:schemeClr val="accent1"/>
            </a:solidFill>
            <a:prstDash val="solid"/>
            <a:miter lim="800000"/>
            <a:headEnd type="none" w="sm" len="sm"/>
            <a:tailEnd type="none" w="sm" len="sm"/>
          </a:ln>
        </p:spPr>
      </p:cxnSp>
      <p:pic>
        <p:nvPicPr>
          <p:cNvPr id="483" name="Google Shape;483;p33"/>
          <p:cNvPicPr preferRelativeResize="0"/>
          <p:nvPr/>
        </p:nvPicPr>
        <p:blipFill rotWithShape="1">
          <a:blip r:embed="rId3">
            <a:alphaModFix/>
          </a:blip>
          <a:srcRect/>
          <a:stretch/>
        </p:blipFill>
        <p:spPr>
          <a:xfrm rot="3366524">
            <a:off x="4709558" y="4921862"/>
            <a:ext cx="803520" cy="263425"/>
          </a:xfrm>
          <a:prstGeom prst="rect">
            <a:avLst/>
          </a:prstGeom>
          <a:noFill/>
          <a:ln>
            <a:noFill/>
          </a:ln>
        </p:spPr>
      </p:pic>
      <p:pic>
        <p:nvPicPr>
          <p:cNvPr id="484" name="Google Shape;484;p33"/>
          <p:cNvPicPr preferRelativeResize="0"/>
          <p:nvPr/>
        </p:nvPicPr>
        <p:blipFill rotWithShape="1">
          <a:blip r:embed="rId4">
            <a:alphaModFix/>
          </a:blip>
          <a:srcRect/>
          <a:stretch/>
        </p:blipFill>
        <p:spPr>
          <a:xfrm rot="-778839">
            <a:off x="6694134" y="4020892"/>
            <a:ext cx="991089" cy="546583"/>
          </a:xfrm>
          <a:prstGeom prst="rect">
            <a:avLst/>
          </a:prstGeom>
          <a:noFill/>
          <a:ln>
            <a:noFill/>
          </a:ln>
        </p:spPr>
      </p:pic>
      <p:pic>
        <p:nvPicPr>
          <p:cNvPr id="485" name="Google Shape;485;p33"/>
          <p:cNvPicPr preferRelativeResize="0"/>
          <p:nvPr/>
        </p:nvPicPr>
        <p:blipFill rotWithShape="1">
          <a:blip r:embed="rId3">
            <a:alphaModFix/>
          </a:blip>
          <a:srcRect/>
          <a:stretch/>
        </p:blipFill>
        <p:spPr>
          <a:xfrm rot="727315">
            <a:off x="8177689" y="3837925"/>
            <a:ext cx="1585081" cy="340225"/>
          </a:xfrm>
          <a:prstGeom prst="rect">
            <a:avLst/>
          </a:prstGeom>
          <a:noFill/>
          <a:ln>
            <a:noFill/>
          </a:ln>
        </p:spPr>
      </p:pic>
      <p:pic>
        <p:nvPicPr>
          <p:cNvPr id="486" name="Google Shape;486;p33"/>
          <p:cNvPicPr preferRelativeResize="0"/>
          <p:nvPr/>
        </p:nvPicPr>
        <p:blipFill rotWithShape="1">
          <a:blip r:embed="rId4">
            <a:alphaModFix/>
          </a:blip>
          <a:srcRect/>
          <a:stretch/>
        </p:blipFill>
        <p:spPr>
          <a:xfrm rot="-765123">
            <a:off x="8938887" y="2917466"/>
            <a:ext cx="970991" cy="14534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4"/>
          <p:cNvSpPr txBox="1">
            <a:spLocks noGrp="1"/>
          </p:cNvSpPr>
          <p:nvPr>
            <p:ph type="title"/>
          </p:nvPr>
        </p:nvSpPr>
        <p:spPr>
          <a:xfrm>
            <a:off x="1097280" y="5074920"/>
            <a:ext cx="10113645" cy="822960"/>
          </a:xfrm>
          <a:prstGeom prst="rect">
            <a:avLst/>
          </a:prstGeom>
          <a:noFill/>
          <a:ln>
            <a:noFill/>
          </a:ln>
        </p:spPr>
        <p:txBody>
          <a:bodyPr spcFirstLastPara="1" wrap="square" lIns="91425" tIns="45700" rIns="91425" bIns="45700" anchor="b" anchorCtr="0">
            <a:normAutofit/>
          </a:bodyPr>
          <a:lstStyle/>
          <a:p>
            <a:pPr lvl="0"/>
            <a:r>
              <a:rPr lang="en-US" dirty="0" err="1"/>
              <a:t>Réflexions</a:t>
            </a:r>
            <a:r>
              <a:rPr lang="en-US" dirty="0"/>
              <a:t> et engagements</a:t>
            </a:r>
            <a:endParaRPr dirty="0"/>
          </a:p>
        </p:txBody>
      </p:sp>
      <p:pic>
        <p:nvPicPr>
          <p:cNvPr id="493" name="Google Shape;493;p34" descr="A view of a large mountain in the background&#10;&#10;Description automatically generated"/>
          <p:cNvPicPr preferRelativeResize="0">
            <a:picLocks noGrp="1"/>
          </p:cNvPicPr>
          <p:nvPr>
            <p:ph type="pic" idx="2"/>
          </p:nvPr>
        </p:nvPicPr>
        <p:blipFill rotWithShape="1">
          <a:blip r:embed="rId3">
            <a:alphaModFix/>
          </a:blip>
          <a:srcRect t="4330" b="35046"/>
          <a:stretch/>
        </p:blipFill>
        <p:spPr>
          <a:xfrm>
            <a:off x="38" y="10"/>
            <a:ext cx="12191985" cy="491506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35"/>
          <p:cNvPicPr preferRelativeResize="0"/>
          <p:nvPr/>
        </p:nvPicPr>
        <p:blipFill rotWithShape="1">
          <a:blip r:embed="rId3">
            <a:alphaModFix/>
          </a:blip>
          <a:srcRect/>
          <a:stretch/>
        </p:blipFill>
        <p:spPr>
          <a:xfrm>
            <a:off x="1223420" y="377951"/>
            <a:ext cx="9895684" cy="6264429"/>
          </a:xfrm>
          <a:prstGeom prst="rect">
            <a:avLst/>
          </a:prstGeom>
          <a:noFill/>
          <a:ln>
            <a:noFill/>
          </a:ln>
        </p:spPr>
      </p:pic>
      <p:sp>
        <p:nvSpPr>
          <p:cNvPr id="500" name="Google Shape;500;p35"/>
          <p:cNvSpPr txBox="1"/>
          <p:nvPr/>
        </p:nvSpPr>
        <p:spPr>
          <a:xfrm>
            <a:off x="7422613" y="6642381"/>
            <a:ext cx="236225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Photo by Caleb Chen on Unsplash</a:t>
            </a:r>
            <a:endParaRPr sz="1000">
              <a:solidFill>
                <a:schemeClr val="lt1"/>
              </a:solidFill>
              <a:latin typeface="Calibri"/>
              <a:ea typeface="Calibri"/>
              <a:cs typeface="Calibri"/>
              <a:sym typeface="Calibri"/>
            </a:endParaRPr>
          </a:p>
        </p:txBody>
      </p:sp>
      <p:sp>
        <p:nvSpPr>
          <p:cNvPr id="501" name="Google Shape;501;p35"/>
          <p:cNvSpPr txBox="1"/>
          <p:nvPr/>
        </p:nvSpPr>
        <p:spPr>
          <a:xfrm>
            <a:off x="3048000" y="3257472"/>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1066800" y="161030"/>
            <a:ext cx="10058400" cy="1450757"/>
          </a:xfrm>
          <a:prstGeom prst="rect">
            <a:avLst/>
          </a:prstGeom>
          <a:noFill/>
          <a:ln>
            <a:noFill/>
          </a:ln>
        </p:spPr>
        <p:txBody>
          <a:bodyPr spcFirstLastPara="1" wrap="square" lIns="91425" tIns="45700" rIns="91425" bIns="45700" anchor="ctr" anchorCtr="0">
            <a:normAutofit/>
          </a:bodyPr>
          <a:lstStyle/>
          <a:p>
            <a:pPr lvl="0">
              <a:buClr>
                <a:srgbClr val="D87C02"/>
              </a:buClr>
              <a:buSzPts val="3600"/>
            </a:pPr>
            <a:r>
              <a:rPr lang="en-US" sz="3600" b="1" dirty="0">
                <a:solidFill>
                  <a:srgbClr val="D87C02"/>
                </a:solidFill>
              </a:rPr>
              <a:t> </a:t>
            </a:r>
            <a:r>
              <a:rPr lang="en-US" sz="3600" b="1" dirty="0">
                <a:solidFill>
                  <a:srgbClr val="D87C02"/>
                </a:solidFill>
              </a:rPr>
              <a:t>CRÉER UN ESPACE BRAVE</a:t>
            </a:r>
            <a:r>
              <a:rPr lang="en-US" sz="3600" b="1" dirty="0">
                <a:solidFill>
                  <a:srgbClr val="D87C02"/>
                </a:solidFill>
              </a:rPr>
              <a:t/>
            </a:r>
            <a:br>
              <a:rPr lang="en-US" sz="3600" b="1" dirty="0">
                <a:solidFill>
                  <a:srgbClr val="D87C02"/>
                </a:solidFill>
              </a:rPr>
            </a:br>
            <a:r>
              <a:rPr lang="en-US" sz="3600" b="1" dirty="0">
                <a:solidFill>
                  <a:srgbClr val="D87C02"/>
                </a:solidFill>
              </a:rPr>
              <a:t> </a:t>
            </a:r>
            <a:r>
              <a:rPr lang="en-US" sz="1800" dirty="0" err="1" smtClean="0">
                <a:solidFill>
                  <a:srgbClr val="D87C02"/>
                </a:solidFill>
              </a:rPr>
              <a:t>Adapté</a:t>
            </a:r>
            <a:r>
              <a:rPr lang="en-US" sz="1800" dirty="0" smtClean="0">
                <a:solidFill>
                  <a:srgbClr val="D87C02"/>
                </a:solidFill>
              </a:rPr>
              <a:t> de Aware-LA</a:t>
            </a:r>
            <a:endParaRPr sz="3600" dirty="0">
              <a:solidFill>
                <a:srgbClr val="D87C02"/>
              </a:solidFill>
            </a:endParaRPr>
          </a:p>
        </p:txBody>
      </p:sp>
      <p:sp>
        <p:nvSpPr>
          <p:cNvPr id="121" name="Google Shape;12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spcBef>
                <a:spcPts val="0"/>
              </a:spcBef>
              <a:buSzPct val="100000"/>
            </a:pPr>
            <a:r>
              <a:rPr lang="fr-FR" dirty="0"/>
              <a:t>Accueillir des points de vue </a:t>
            </a:r>
            <a:r>
              <a:rPr lang="fr-FR" dirty="0" smtClean="0"/>
              <a:t>multiples</a:t>
            </a:r>
          </a:p>
          <a:p>
            <a:pPr marL="228600" lvl="0" indent="-228600">
              <a:spcBef>
                <a:spcPts val="0"/>
              </a:spcBef>
              <a:buSzPct val="100000"/>
            </a:pPr>
            <a:r>
              <a:rPr lang="fr-FR" dirty="0" smtClean="0"/>
              <a:t>Assumez </a:t>
            </a:r>
            <a:r>
              <a:rPr lang="fr-FR" dirty="0"/>
              <a:t>vos intentions et vos </a:t>
            </a:r>
            <a:r>
              <a:rPr lang="fr-FR" dirty="0" smtClean="0"/>
              <a:t>impacts</a:t>
            </a:r>
          </a:p>
          <a:p>
            <a:pPr marL="228600" lvl="0" indent="-228600">
              <a:spcBef>
                <a:spcPts val="0"/>
              </a:spcBef>
              <a:buSzPct val="100000"/>
            </a:pPr>
            <a:r>
              <a:rPr lang="fr-FR" dirty="0" smtClean="0"/>
              <a:t>Travaillez </a:t>
            </a:r>
            <a:r>
              <a:rPr lang="fr-FR" dirty="0"/>
              <a:t>à reconnaître vos </a:t>
            </a:r>
            <a:r>
              <a:rPr lang="fr-FR" dirty="0" smtClean="0"/>
              <a:t>privilèges</a:t>
            </a:r>
          </a:p>
          <a:p>
            <a:pPr marL="228600" lvl="0" indent="-228600">
              <a:spcBef>
                <a:spcPts val="0"/>
              </a:spcBef>
              <a:buSzPct val="100000"/>
            </a:pPr>
            <a:r>
              <a:rPr lang="fr-FR" dirty="0"/>
              <a:t>Laissez-vous aller à l'inconfort : Prenez des </a:t>
            </a:r>
            <a:r>
              <a:rPr lang="fr-FR" dirty="0" smtClean="0"/>
              <a:t>risques</a:t>
            </a:r>
          </a:p>
          <a:p>
            <a:pPr marL="228600" lvl="0" indent="-228600">
              <a:spcBef>
                <a:spcPts val="0"/>
              </a:spcBef>
              <a:buSzPct val="100000"/>
            </a:pPr>
            <a:r>
              <a:rPr lang="fr-FR" dirty="0" smtClean="0"/>
              <a:t>Prenez </a:t>
            </a:r>
            <a:r>
              <a:rPr lang="fr-FR" dirty="0"/>
              <a:t>du recul et partagez </a:t>
            </a:r>
            <a:r>
              <a:rPr lang="fr-FR" dirty="0" smtClean="0"/>
              <a:t>l'espace</a:t>
            </a:r>
          </a:p>
          <a:p>
            <a:pPr marL="228600" lvl="0" indent="-228600">
              <a:spcBef>
                <a:spcPts val="0"/>
              </a:spcBef>
              <a:buSzPct val="100000"/>
            </a:pPr>
            <a:r>
              <a:rPr lang="fr-FR" dirty="0" smtClean="0"/>
              <a:t>Écoutez</a:t>
            </a:r>
            <a:r>
              <a:rPr lang="fr-FR" dirty="0"/>
              <a:t>, écoutez et répondez </a:t>
            </a:r>
            <a:r>
              <a:rPr lang="fr-FR" dirty="0" smtClean="0"/>
              <a:t>ensuite</a:t>
            </a:r>
          </a:p>
          <a:p>
            <a:pPr marL="228600" lvl="0" indent="-228600">
              <a:spcBef>
                <a:spcPts val="0"/>
              </a:spcBef>
              <a:buSzPct val="100000"/>
            </a:pPr>
            <a:r>
              <a:rPr lang="fr-FR" dirty="0" smtClean="0"/>
              <a:t>Remettez </a:t>
            </a:r>
            <a:r>
              <a:rPr lang="fr-FR" dirty="0"/>
              <a:t>en question avec </a:t>
            </a:r>
            <a:r>
              <a:rPr lang="fr-FR" dirty="0" smtClean="0"/>
              <a:t>précaution</a:t>
            </a:r>
          </a:p>
          <a:p>
            <a:pPr marL="228600" lvl="0" indent="-228600">
              <a:spcBef>
                <a:spcPts val="0"/>
              </a:spcBef>
              <a:buSzPct val="100000"/>
            </a:pPr>
            <a:r>
              <a:rPr lang="fr-FR" dirty="0" smtClean="0"/>
              <a:t>Être </a:t>
            </a:r>
            <a:r>
              <a:rPr lang="fr-FR" dirty="0"/>
              <a:t>doux avec soi-même et avec les autres, être dur avec les obstacles à la compréhension</a:t>
            </a:r>
            <a:r>
              <a:rPr lang="fr-FR" dirty="0" smtClean="0"/>
              <a:t>.</a:t>
            </a:r>
          </a:p>
          <a:p>
            <a:pPr marL="228600" lvl="0" indent="-228600">
              <a:spcBef>
                <a:spcPts val="0"/>
              </a:spcBef>
              <a:buSzPct val="100000"/>
            </a:pPr>
            <a:r>
              <a:rPr lang="fr-FR" dirty="0" smtClean="0"/>
              <a:t>Confidentialité</a:t>
            </a:r>
          </a:p>
          <a:p>
            <a:pPr marL="228600" lvl="0" indent="-228600">
              <a:spcBef>
                <a:spcPts val="0"/>
              </a:spcBef>
              <a:buSzPct val="100000"/>
            </a:pPr>
            <a:r>
              <a:rPr lang="fr-FR" dirty="0" smtClean="0"/>
              <a:t>Autre </a:t>
            </a:r>
            <a:r>
              <a:rPr lang="fr-FR" dirty="0"/>
              <a:t>?</a:t>
            </a:r>
            <a:endParaRPr dirty="0"/>
          </a:p>
        </p:txBody>
      </p:sp>
      <p:sp>
        <p:nvSpPr>
          <p:cNvPr id="122" name="Google Shape;1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123" name="Google Shape;123;p4"/>
          <p:cNvPicPr preferRelativeResize="0"/>
          <p:nvPr/>
        </p:nvPicPr>
        <p:blipFill rotWithShape="1">
          <a:blip r:embed="rId3">
            <a:alphaModFix/>
          </a:blip>
          <a:srcRect/>
          <a:stretch/>
        </p:blipFill>
        <p:spPr>
          <a:xfrm>
            <a:off x="7646462" y="683520"/>
            <a:ext cx="3314146" cy="221530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title"/>
          </p:nvPr>
        </p:nvSpPr>
        <p:spPr>
          <a:xfrm>
            <a:off x="433611" y="585216"/>
            <a:ext cx="4485861" cy="108813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D87C02"/>
              </a:buClr>
              <a:buSzPts val="4000"/>
              <a:buFont typeface="Calibri"/>
              <a:buNone/>
            </a:pPr>
            <a:r>
              <a:rPr lang="en-US" sz="4000" b="1" dirty="0" smtClean="0">
                <a:solidFill>
                  <a:srgbClr val="D87C02"/>
                </a:solidFill>
              </a:rPr>
              <a:t>VOUS ÊTES JARDINIER</a:t>
            </a:r>
            <a:endParaRPr sz="4000" dirty="0"/>
          </a:p>
        </p:txBody>
      </p:sp>
      <p:sp>
        <p:nvSpPr>
          <p:cNvPr id="130" name="Google Shape;130;p5"/>
          <p:cNvSpPr txBox="1">
            <a:spLocks noGrp="1"/>
          </p:cNvSpPr>
          <p:nvPr>
            <p:ph type="body" idx="1"/>
          </p:nvPr>
        </p:nvSpPr>
        <p:spPr>
          <a:xfrm>
            <a:off x="420624" y="2098788"/>
            <a:ext cx="4498848" cy="3584448"/>
          </a:xfrm>
          <a:prstGeom prst="rect">
            <a:avLst/>
          </a:prstGeom>
          <a:noFill/>
          <a:ln>
            <a:noFill/>
          </a:ln>
        </p:spPr>
        <p:txBody>
          <a:bodyPr spcFirstLastPara="1" wrap="square" lIns="91425" tIns="45700" rIns="91425" bIns="45700" anchor="t" anchorCtr="0">
            <a:normAutofit/>
          </a:bodyPr>
          <a:lstStyle/>
          <a:p>
            <a:pPr marL="342900" lvl="0">
              <a:buSzPts val="3200"/>
              <a:buFont typeface="Noto Sans Symbols"/>
              <a:buChar char="∙"/>
            </a:pPr>
            <a:r>
              <a:rPr lang="fr-FR" sz="3200" dirty="0" smtClean="0"/>
              <a:t>Quelles </a:t>
            </a:r>
            <a:r>
              <a:rPr lang="fr-FR" sz="3200" dirty="0"/>
              <a:t>émotions cette scène vous procure-t-elle ? Qu'est-ce que vous ressentez ? Quels sont les mots qui la décrivent ?</a:t>
            </a:r>
            <a:endParaRPr sz="1700" dirty="0"/>
          </a:p>
          <a:p>
            <a:pPr marL="342900" lvl="0" indent="-234950" algn="l" rtl="0">
              <a:lnSpc>
                <a:spcPct val="90000"/>
              </a:lnSpc>
              <a:spcBef>
                <a:spcPts val="1000"/>
              </a:spcBef>
              <a:spcAft>
                <a:spcPts val="0"/>
              </a:spcAft>
              <a:buClr>
                <a:schemeClr val="dk1"/>
              </a:buClr>
              <a:buSzPts val="1700"/>
              <a:buFont typeface="Noto Sans Symbols"/>
              <a:buNone/>
            </a:pPr>
            <a:endParaRPr sz="1700" dirty="0"/>
          </a:p>
          <a:p>
            <a:pPr marL="0" lvl="0" indent="0" algn="l" rtl="0">
              <a:lnSpc>
                <a:spcPct val="90000"/>
              </a:lnSpc>
              <a:spcBef>
                <a:spcPts val="1000"/>
              </a:spcBef>
              <a:spcAft>
                <a:spcPts val="0"/>
              </a:spcAft>
              <a:buClr>
                <a:schemeClr val="dk1"/>
              </a:buClr>
              <a:buSzPts val="1700"/>
              <a:buNone/>
            </a:pPr>
            <a:endParaRPr sz="1700" dirty="0"/>
          </a:p>
          <a:p>
            <a:pPr marL="0" lvl="0" indent="0" algn="l" rtl="0">
              <a:lnSpc>
                <a:spcPct val="90000"/>
              </a:lnSpc>
              <a:spcBef>
                <a:spcPts val="1000"/>
              </a:spcBef>
              <a:spcAft>
                <a:spcPts val="0"/>
              </a:spcAft>
              <a:buClr>
                <a:schemeClr val="dk1"/>
              </a:buClr>
              <a:buSzPts val="1700"/>
              <a:buNone/>
            </a:pPr>
            <a:endParaRPr sz="1700" dirty="0"/>
          </a:p>
          <a:p>
            <a:pPr marL="0" lvl="0" indent="0" algn="l" rtl="0">
              <a:lnSpc>
                <a:spcPct val="90000"/>
              </a:lnSpc>
              <a:spcBef>
                <a:spcPts val="1000"/>
              </a:spcBef>
              <a:spcAft>
                <a:spcPts val="0"/>
              </a:spcAft>
              <a:buClr>
                <a:schemeClr val="dk1"/>
              </a:buClr>
              <a:buSzPts val="1700"/>
              <a:buNone/>
            </a:pPr>
            <a:endParaRPr sz="1700" dirty="0"/>
          </a:p>
        </p:txBody>
      </p:sp>
      <p:pic>
        <p:nvPicPr>
          <p:cNvPr id="131" name="Google Shape;131;p5" descr="A field of flowers&#10;&#10;Description automatically generated with medium confidence"/>
          <p:cNvPicPr preferRelativeResize="0"/>
          <p:nvPr/>
        </p:nvPicPr>
        <p:blipFill rotWithShape="1">
          <a:blip r:embed="rId3">
            <a:alphaModFix/>
          </a:blip>
          <a:srcRect l="24438" r="8557" b="-1"/>
          <a:stretch/>
        </p:blipFill>
        <p:spPr>
          <a:xfrm>
            <a:off x="5308052" y="10"/>
            <a:ext cx="6883948" cy="6857990"/>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ln>
            <a:noFill/>
          </a:ln>
          <a:effectLst>
            <a:outerShdw blurRad="50800" dist="38100" dir="10800000" algn="r" rotWithShape="0">
              <a:srgbClr val="D8D8D8">
                <a:alpha val="29803"/>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xfrm>
            <a:off x="411479" y="585216"/>
            <a:ext cx="4485861" cy="1088136"/>
          </a:xfrm>
          <a:prstGeom prst="rect">
            <a:avLst/>
          </a:prstGeom>
          <a:noFill/>
          <a:ln>
            <a:noFill/>
          </a:ln>
        </p:spPr>
        <p:txBody>
          <a:bodyPr spcFirstLastPara="1" wrap="square" lIns="91425" tIns="45700" rIns="91425" bIns="45700" anchor="b" anchorCtr="0">
            <a:noAutofit/>
          </a:bodyPr>
          <a:lstStyle/>
          <a:p>
            <a:pPr lvl="0">
              <a:buClr>
                <a:srgbClr val="D87C02"/>
              </a:buClr>
              <a:buSzPts val="3200"/>
            </a:pPr>
            <a:r>
              <a:rPr lang="fr-FR" sz="3200" b="1" dirty="0">
                <a:solidFill>
                  <a:srgbClr val="D87C02"/>
                </a:solidFill>
              </a:rPr>
              <a:t>VOUS ÊTES ALLERGIQUE AUX FLEURS</a:t>
            </a:r>
            <a:endParaRPr sz="3200" dirty="0"/>
          </a:p>
        </p:txBody>
      </p:sp>
      <p:sp>
        <p:nvSpPr>
          <p:cNvPr id="138" name="Google Shape;138;p6"/>
          <p:cNvSpPr txBox="1">
            <a:spLocks noGrp="1"/>
          </p:cNvSpPr>
          <p:nvPr>
            <p:ph type="body" idx="1"/>
          </p:nvPr>
        </p:nvSpPr>
        <p:spPr>
          <a:xfrm>
            <a:off x="411479" y="2086757"/>
            <a:ext cx="4498848" cy="3584448"/>
          </a:xfrm>
          <a:prstGeom prst="rect">
            <a:avLst/>
          </a:prstGeom>
          <a:noFill/>
          <a:ln>
            <a:noFill/>
          </a:ln>
        </p:spPr>
        <p:txBody>
          <a:bodyPr spcFirstLastPara="1" wrap="square" lIns="91425" tIns="45700" rIns="91425" bIns="45700" anchor="t" anchorCtr="0">
            <a:normAutofit/>
          </a:bodyPr>
          <a:lstStyle/>
          <a:p>
            <a:pPr marL="342900" lvl="0">
              <a:buSzPts val="3200"/>
              <a:buFont typeface="Noto Sans Symbols"/>
              <a:buChar char="∙"/>
            </a:pPr>
            <a:r>
              <a:rPr lang="fr-FR" sz="3200" dirty="0" smtClean="0"/>
              <a:t>Quelles </a:t>
            </a:r>
            <a:r>
              <a:rPr lang="fr-FR" sz="3200" dirty="0"/>
              <a:t>émotions cette scène vous procure-t-elle ? Qu'est-ce que vous ressentez ? Quels sont les mots qui la décrivent ?</a:t>
            </a:r>
            <a:endParaRPr sz="1700" dirty="0"/>
          </a:p>
          <a:p>
            <a:pPr marL="342900" lvl="0" indent="-234950" algn="l" rtl="0">
              <a:lnSpc>
                <a:spcPct val="90000"/>
              </a:lnSpc>
              <a:spcBef>
                <a:spcPts val="1000"/>
              </a:spcBef>
              <a:spcAft>
                <a:spcPts val="0"/>
              </a:spcAft>
              <a:buClr>
                <a:schemeClr val="dk1"/>
              </a:buClr>
              <a:buSzPts val="1700"/>
              <a:buFont typeface="Noto Sans Symbols"/>
              <a:buNone/>
            </a:pPr>
            <a:endParaRPr sz="1700" dirty="0"/>
          </a:p>
          <a:p>
            <a:pPr marL="0" lvl="0" indent="0" algn="l" rtl="0">
              <a:lnSpc>
                <a:spcPct val="90000"/>
              </a:lnSpc>
              <a:spcBef>
                <a:spcPts val="1000"/>
              </a:spcBef>
              <a:spcAft>
                <a:spcPts val="0"/>
              </a:spcAft>
              <a:buClr>
                <a:schemeClr val="dk1"/>
              </a:buClr>
              <a:buSzPts val="1700"/>
              <a:buNone/>
            </a:pPr>
            <a:endParaRPr sz="1700" dirty="0"/>
          </a:p>
          <a:p>
            <a:pPr marL="0" lvl="0" indent="0" algn="l" rtl="0">
              <a:lnSpc>
                <a:spcPct val="90000"/>
              </a:lnSpc>
              <a:spcBef>
                <a:spcPts val="1000"/>
              </a:spcBef>
              <a:spcAft>
                <a:spcPts val="0"/>
              </a:spcAft>
              <a:buClr>
                <a:schemeClr val="dk1"/>
              </a:buClr>
              <a:buSzPts val="1700"/>
              <a:buNone/>
            </a:pPr>
            <a:endParaRPr sz="1700" dirty="0"/>
          </a:p>
          <a:p>
            <a:pPr marL="0" lvl="0" indent="0" algn="l" rtl="0">
              <a:lnSpc>
                <a:spcPct val="90000"/>
              </a:lnSpc>
              <a:spcBef>
                <a:spcPts val="1000"/>
              </a:spcBef>
              <a:spcAft>
                <a:spcPts val="0"/>
              </a:spcAft>
              <a:buClr>
                <a:schemeClr val="dk1"/>
              </a:buClr>
              <a:buSzPts val="1700"/>
              <a:buNone/>
            </a:pPr>
            <a:endParaRPr sz="1700" dirty="0"/>
          </a:p>
        </p:txBody>
      </p:sp>
      <p:pic>
        <p:nvPicPr>
          <p:cNvPr id="139" name="Google Shape;139;p6" descr="A field of flowers&#10;&#10;Description automatically generated with medium confidence"/>
          <p:cNvPicPr preferRelativeResize="0"/>
          <p:nvPr/>
        </p:nvPicPr>
        <p:blipFill rotWithShape="1">
          <a:blip r:embed="rId3">
            <a:alphaModFix/>
          </a:blip>
          <a:srcRect l="24438" r="8557" b="-1"/>
          <a:stretch/>
        </p:blipFill>
        <p:spPr>
          <a:xfrm>
            <a:off x="5308052" y="10"/>
            <a:ext cx="6883948" cy="6857990"/>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ln>
            <a:noFill/>
          </a:ln>
          <a:effectLst>
            <a:outerShdw blurRad="50800" dist="38100" dir="10800000" algn="r" rotWithShape="0">
              <a:srgbClr val="D8D8D8">
                <a:alpha val="29803"/>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buSzPts val="4400"/>
            </a:pPr>
            <a:r>
              <a:rPr lang="en-US" dirty="0" err="1"/>
              <a:t>Matière</a:t>
            </a:r>
            <a:r>
              <a:rPr lang="en-US" dirty="0"/>
              <a:t> à </a:t>
            </a:r>
            <a:r>
              <a:rPr lang="en-US" dirty="0" err="1"/>
              <a:t>réflexion</a:t>
            </a:r>
            <a:r>
              <a:rPr lang="en-US" dirty="0"/>
              <a:t> ...</a:t>
            </a:r>
            <a:endParaRPr dirty="0"/>
          </a:p>
        </p:txBody>
      </p:sp>
      <p:sp>
        <p:nvSpPr>
          <p:cNvPr id="145" name="Google Shape;145;p7"/>
          <p:cNvSpPr txBox="1">
            <a:spLocks noGrp="1"/>
          </p:cNvSpPr>
          <p:nvPr>
            <p:ph type="body" idx="1"/>
          </p:nvPr>
        </p:nvSpPr>
        <p:spPr>
          <a:xfrm>
            <a:off x="1292087" y="1847850"/>
            <a:ext cx="9607826" cy="4351338"/>
          </a:xfrm>
          <a:prstGeom prst="rect">
            <a:avLst/>
          </a:prstGeom>
          <a:noFill/>
          <a:ln>
            <a:noFill/>
          </a:ln>
        </p:spPr>
        <p:txBody>
          <a:bodyPr spcFirstLastPara="1" wrap="square" lIns="91425" tIns="45700" rIns="91425" bIns="45700" anchor="t" anchorCtr="0">
            <a:normAutofit/>
          </a:bodyPr>
          <a:lstStyle/>
          <a:p>
            <a:pPr marL="0" lvl="0" indent="0" algn="ctr">
              <a:spcBef>
                <a:spcPts val="0"/>
              </a:spcBef>
              <a:buSzPts val="6600"/>
              <a:buNone/>
            </a:pPr>
            <a:r>
              <a:rPr lang="fr-FR" sz="6600" dirty="0"/>
              <a:t>N'ayez pas peur des conversations que vous avez. Ayez peur de celles que vous n'avez pas.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8"/>
          <p:cNvSpPr txBox="1">
            <a:spLocks noGrp="1"/>
          </p:cNvSpPr>
          <p:nvPr>
            <p:ph type="title"/>
          </p:nvPr>
        </p:nvSpPr>
        <p:spPr>
          <a:xfrm>
            <a:off x="838200" y="365126"/>
            <a:ext cx="10515600" cy="96009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smtClean="0"/>
              <a:t>OBJECTIFS</a:t>
            </a:r>
            <a:endParaRPr dirty="0"/>
          </a:p>
        </p:txBody>
      </p:sp>
      <p:sp>
        <p:nvSpPr>
          <p:cNvPr id="151" name="Google Shape;151;p8"/>
          <p:cNvSpPr txBox="1">
            <a:spLocks noGrp="1"/>
          </p:cNvSpPr>
          <p:nvPr>
            <p:ph type="body" idx="1"/>
          </p:nvPr>
        </p:nvSpPr>
        <p:spPr>
          <a:xfrm>
            <a:off x="838199" y="1425643"/>
            <a:ext cx="10677939" cy="5067921"/>
          </a:xfrm>
          <a:prstGeom prst="rect">
            <a:avLst/>
          </a:prstGeom>
          <a:noFill/>
          <a:ln>
            <a:noFill/>
          </a:ln>
        </p:spPr>
        <p:txBody>
          <a:bodyPr spcFirstLastPara="1" wrap="square" lIns="91425" tIns="45700" rIns="91425" bIns="45700" anchor="t" anchorCtr="0">
            <a:normAutofit/>
          </a:bodyPr>
          <a:lstStyle/>
          <a:p>
            <a:pPr marL="228600" lvl="0" indent="-228600">
              <a:spcBef>
                <a:spcPts val="0"/>
              </a:spcBef>
              <a:buSzPts val="3400"/>
            </a:pPr>
            <a:r>
              <a:rPr lang="fr-FR" sz="3400" dirty="0"/>
              <a:t>Présenter les éléments suivants </a:t>
            </a:r>
            <a:r>
              <a:rPr lang="fr-FR" sz="3400" dirty="0" smtClean="0"/>
              <a:t>:</a:t>
            </a:r>
          </a:p>
          <a:p>
            <a:pPr marL="685800" lvl="1" indent="-228600">
              <a:spcBef>
                <a:spcPts val="0"/>
              </a:spcBef>
              <a:buSzPts val="3400"/>
            </a:pPr>
            <a:r>
              <a:rPr lang="fr-FR" sz="3000" dirty="0" smtClean="0"/>
              <a:t>Une </a:t>
            </a:r>
            <a:r>
              <a:rPr lang="fr-FR" sz="3000" dirty="0"/>
              <a:t>perspective historique sur la notion de racisme et de racisme anti-Noir</a:t>
            </a:r>
            <a:r>
              <a:rPr lang="fr-FR" sz="3000" dirty="0" smtClean="0"/>
              <a:t>.</a:t>
            </a:r>
          </a:p>
          <a:p>
            <a:pPr marL="685800" lvl="1" indent="-228600">
              <a:spcBef>
                <a:spcPts val="0"/>
              </a:spcBef>
              <a:buSzPts val="3400"/>
            </a:pPr>
            <a:r>
              <a:rPr lang="fr-FR" sz="3000" dirty="0" smtClean="0"/>
              <a:t>Les </a:t>
            </a:r>
            <a:r>
              <a:rPr lang="fr-FR" sz="3000" dirty="0"/>
              <a:t>réponses juridiques et institutionnelles </a:t>
            </a:r>
            <a:r>
              <a:rPr lang="fr-FR" sz="3000" dirty="0" smtClean="0"/>
              <a:t>canadiennes</a:t>
            </a:r>
          </a:p>
          <a:p>
            <a:pPr marL="685800" lvl="1" indent="-228600">
              <a:spcBef>
                <a:spcPts val="0"/>
              </a:spcBef>
              <a:buSzPts val="3400"/>
            </a:pPr>
            <a:r>
              <a:rPr lang="fr-FR" sz="3000" dirty="0" smtClean="0"/>
              <a:t>Le </a:t>
            </a:r>
            <a:r>
              <a:rPr lang="fr-FR" sz="3000" dirty="0"/>
              <a:t>grand mensonge : le mythe du progrès racial - l'erreur des "minorités visibles</a:t>
            </a:r>
            <a:r>
              <a:rPr lang="fr-FR" sz="3000" dirty="0" smtClean="0"/>
              <a:t>".</a:t>
            </a:r>
          </a:p>
          <a:p>
            <a:pPr marL="685800" lvl="1" indent="-228600">
              <a:spcBef>
                <a:spcPts val="0"/>
              </a:spcBef>
              <a:buSzPts val="3400"/>
            </a:pPr>
            <a:r>
              <a:rPr lang="fr-FR" sz="3000" dirty="0" smtClean="0"/>
              <a:t>Une </a:t>
            </a:r>
            <a:r>
              <a:rPr lang="fr-FR" sz="3000" dirty="0"/>
              <a:t>compréhension de ce que seront les leviers du changement en 2023 et au-delà.</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txBox="1">
            <a:spLocks noGrp="1"/>
          </p:cNvSpPr>
          <p:nvPr>
            <p:ph type="title"/>
          </p:nvPr>
        </p:nvSpPr>
        <p:spPr>
          <a:xfrm>
            <a:off x="1039177" y="5830824"/>
            <a:ext cx="10113645" cy="822960"/>
          </a:xfrm>
          <a:prstGeom prst="rect">
            <a:avLst/>
          </a:prstGeom>
          <a:noFill/>
          <a:ln>
            <a:noFill/>
          </a:ln>
        </p:spPr>
        <p:txBody>
          <a:bodyPr spcFirstLastPara="1" wrap="square" lIns="91425" tIns="45700" rIns="91425" bIns="45700" anchor="b" anchorCtr="0">
            <a:normAutofit fontScale="90000"/>
          </a:bodyPr>
          <a:lstStyle/>
          <a:p>
            <a:pPr lvl="0">
              <a:buSzPct val="100000"/>
            </a:pPr>
            <a:r>
              <a:rPr lang="fr-FR" dirty="0"/>
              <a:t>Une perspective historique sur la notion de racisme - racisme anti-Noir et racisme anti-Autochtone</a:t>
            </a:r>
            <a:r>
              <a:rPr lang="en-US" dirty="0"/>
              <a:t/>
            </a:r>
            <a:br>
              <a:rPr lang="en-US" dirty="0"/>
            </a:br>
            <a:endParaRPr dirty="0"/>
          </a:p>
        </p:txBody>
      </p:sp>
      <p:pic>
        <p:nvPicPr>
          <p:cNvPr id="157" name="Google Shape;157;p9" descr="A book on a desk&#10;&#10;Description automatically generated with low confidence"/>
          <p:cNvPicPr preferRelativeResize="0"/>
          <p:nvPr/>
        </p:nvPicPr>
        <p:blipFill rotWithShape="1">
          <a:blip r:embed="rId3">
            <a:alphaModFix/>
          </a:blip>
          <a:srcRect t="9236" r="1" b="19299"/>
          <a:stretch/>
        </p:blipFill>
        <p:spPr>
          <a:xfrm>
            <a:off x="38" y="10"/>
            <a:ext cx="12191985" cy="49150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TotalTime>
  <Words>1499</Words>
  <Application>Microsoft Office PowerPoint</Application>
  <PresentationFormat>Widescreen</PresentationFormat>
  <Paragraphs>266</Paragraphs>
  <Slides>35</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Noto Sans Symbols</vt:lpstr>
      <vt:lpstr>Georgia</vt:lpstr>
      <vt:lpstr>Arial</vt:lpstr>
      <vt:lpstr>Calibri</vt:lpstr>
      <vt:lpstr>Raleway</vt:lpstr>
      <vt:lpstr>Arial Narrow</vt:lpstr>
      <vt:lpstr>Times New Roman</vt:lpstr>
      <vt:lpstr>Tahoma</vt:lpstr>
      <vt:lpstr>Office Theme</vt:lpstr>
      <vt:lpstr>ATELIER :  Excellence en matière de leadership Noir : Vérité et résilience</vt:lpstr>
      <vt:lpstr>Reconnaître le territoire et son peuple </vt:lpstr>
      <vt:lpstr>VOS ANIMATEURS</vt:lpstr>
      <vt:lpstr> CRÉER UN ESPACE BRAVE  Adapté de Aware-LA</vt:lpstr>
      <vt:lpstr>VOUS ÊTES JARDINIER</vt:lpstr>
      <vt:lpstr>VOUS ÊTES ALLERGIQUE AUX FLEURS</vt:lpstr>
      <vt:lpstr>Matière à réflexion ...</vt:lpstr>
      <vt:lpstr>OBJECTIFS</vt:lpstr>
      <vt:lpstr>Une perspective historique sur la notion de racisme - racisme anti-Noir et racisme anti-Autochtone </vt:lpstr>
      <vt:lpstr>Réflexion</vt:lpstr>
      <vt:lpstr>Incompétence interculturelle ou RACISME</vt:lpstr>
      <vt:lpstr>Le prochain Greffier?</vt:lpstr>
      <vt:lpstr>Comprendre les "ISMES" comme un problème systémique</vt:lpstr>
      <vt:lpstr>Antiracisme</vt:lpstr>
      <vt:lpstr>LE RACISME ANTI-NOIR</vt:lpstr>
      <vt:lpstr>CONTEXTE : RACISME ANTI-AUTOCHTONE</vt:lpstr>
      <vt:lpstr>Les réponses juridiques et institutionnelles canadiennes</vt:lpstr>
      <vt:lpstr>Exigences législatives en matière d'inclusion (absence de discrimination et de harcèlement)</vt:lpstr>
      <vt:lpstr>De…  L’ÉQUITÉ    à la DIVERSITÉ      à L’INCLUSION</vt:lpstr>
      <vt:lpstr>Les trois renouvellements du paradigme de l'INCLUSION</vt:lpstr>
      <vt:lpstr>PowerPoint Presentation</vt:lpstr>
      <vt:lpstr>Équité : Justice systémique</vt:lpstr>
      <vt:lpstr>Comprendre l'équité...</vt:lpstr>
      <vt:lpstr>L'égalité signifie la similitude L'équité signifie la justice </vt:lpstr>
      <vt:lpstr>Le grand mensonge : le mythe du progrès racial - l'erreur des "minorités visibles".     </vt:lpstr>
      <vt:lpstr>PowerPoint Presentation</vt:lpstr>
      <vt:lpstr>Les visages du Populisme</vt:lpstr>
      <vt:lpstr>https://www.youtube.com/watch?time_continue=1&amp;v=gLYTObRhcSY&amp;feature=emb_logo </vt:lpstr>
      <vt:lpstr>Une compréhension de ce que seront les leviers du changement en 2023 et au-delà.     </vt:lpstr>
      <vt:lpstr>PowerPoint Presentation</vt:lpstr>
      <vt:lpstr>Continuum de style de changement</vt:lpstr>
      <vt:lpstr>Préférence de style de changement</vt:lpstr>
      <vt:lpstr>Continuum du développement interculturel et justice sociale</vt:lpstr>
      <vt:lpstr>Réflexions et engagements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Black Leadership Excellence: Truth and Resilience</dc:title>
  <dc:creator>Manvitha Singamsetty</dc:creator>
  <cp:lastModifiedBy>Étienne, Gérard-Hubert</cp:lastModifiedBy>
  <cp:revision>17</cp:revision>
  <dcterms:created xsi:type="dcterms:W3CDTF">2019-03-20T22:17:21Z</dcterms:created>
  <dcterms:modified xsi:type="dcterms:W3CDTF">2023-02-03T21:09:30Z</dcterms:modified>
</cp:coreProperties>
</file>