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3"/>
  </p:notesMasterIdLst>
  <p:sldIdLst>
    <p:sldId id="271" r:id="rId3"/>
    <p:sldId id="277" r:id="rId4"/>
    <p:sldId id="283" r:id="rId5"/>
    <p:sldId id="279" r:id="rId6"/>
    <p:sldId id="280" r:id="rId7"/>
    <p:sldId id="282" r:id="rId8"/>
    <p:sldId id="300" r:id="rId9"/>
    <p:sldId id="261" r:id="rId10"/>
    <p:sldId id="292" r:id="rId11"/>
    <p:sldId id="301" r:id="rId12"/>
    <p:sldId id="298" r:id="rId13"/>
    <p:sldId id="313" r:id="rId14"/>
    <p:sldId id="308" r:id="rId15"/>
    <p:sldId id="281" r:id="rId16"/>
    <p:sldId id="302" r:id="rId17"/>
    <p:sldId id="299" r:id="rId18"/>
    <p:sldId id="310" r:id="rId19"/>
    <p:sldId id="311" r:id="rId20"/>
    <p:sldId id="309" r:id="rId21"/>
    <p:sldId id="284" r:id="rId22"/>
  </p:sldIdLst>
  <p:sldSz cx="9144000" cy="5143500" type="screen16x9"/>
  <p:notesSz cx="7010400" cy="9296400"/>
  <p:embeddedFontLst>
    <p:embeddedFont>
      <p:font typeface="Oswald" panose="020B0604020202020204" charset="0"/>
      <p:regular r:id="rId24"/>
      <p:bold r:id="rId25"/>
    </p:embeddedFont>
    <p:embeddedFont>
      <p:font typeface="Source Code Pro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Helvetica" panose="020B060402020202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Arial Unicode MS" panose="020B0604020202020204" pitchFamily="34" charset="-128"/>
      <p:regular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EDD"/>
    <a:srgbClr val="E0D6F2"/>
    <a:srgbClr val="D2F0EF"/>
    <a:srgbClr val="EFCEF4"/>
    <a:srgbClr val="000000"/>
    <a:srgbClr val="FDF9C7"/>
    <a:srgbClr val="FBF177"/>
    <a:srgbClr val="999999"/>
    <a:srgbClr val="01AFD1"/>
    <a:srgbClr val="9C2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F975E0-9F39-4596-8C5A-7FB891875773}">
  <a:tblStyle styleId="{00F975E0-9F39-4596-8C5A-7FB8918757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74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0572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31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2412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261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96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389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80d1f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80d1ff_0_3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70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47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363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271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520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49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748"/>
            <a:ext cx="7886700" cy="554292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DF2B47-7C58-458B-A014-B081B81A8D06}"/>
              </a:ext>
            </a:extLst>
          </p:cNvPr>
          <p:cNvGrpSpPr/>
          <p:nvPr userDrawn="1"/>
        </p:nvGrpSpPr>
        <p:grpSpPr>
          <a:xfrm>
            <a:off x="9433982" y="1"/>
            <a:ext cx="1647523" cy="1362074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>
                <a:buClrTx/>
                <a:buFontTx/>
                <a:buNone/>
              </a:pPr>
              <a:r>
                <a:rPr lang="en-US" sz="1050" kern="1200">
                  <a:solidFill>
                    <a:srgbClr val="F7931F">
                      <a:lumMod val="50000"/>
                    </a:srgbClr>
                  </a:solidFill>
                </a:rPr>
                <a:t>To insert your own icons*:</a:t>
              </a:r>
            </a:p>
            <a:p>
              <a:pPr>
                <a:buClrTx/>
                <a:buFontTx/>
                <a:buNone/>
              </a:pPr>
              <a:endParaRPr lang="en-US" sz="1050" kern="1200">
                <a:solidFill>
                  <a:srgbClr val="F7931F">
                    <a:lumMod val="50000"/>
                  </a:srgbClr>
                </a:solidFill>
              </a:endParaRPr>
            </a:p>
            <a:p>
              <a:pPr>
                <a:buClrTx/>
                <a:buFontTx/>
                <a:buNone/>
              </a:pPr>
              <a:r>
                <a:rPr lang="en-US" sz="1050" b="1" kern="1200">
                  <a:solidFill>
                    <a:srgbClr val="F7931F">
                      <a:lumMod val="50000"/>
                    </a:srgbClr>
                  </a:solidFill>
                </a:rPr>
                <a:t>Insert</a:t>
              </a:r>
              <a:r>
                <a:rPr lang="en-US" sz="1050" kern="1200">
                  <a:solidFill>
                    <a:srgbClr val="F7931F">
                      <a:lumMod val="50000"/>
                    </a:srgbClr>
                  </a:solidFill>
                </a:rPr>
                <a:t> &gt;&gt; </a:t>
              </a:r>
              <a:r>
                <a:rPr lang="en-US" sz="1050" b="1" kern="1200">
                  <a:solidFill>
                    <a:srgbClr val="F7931F">
                      <a:lumMod val="50000"/>
                    </a:srgbClr>
                  </a:solidFill>
                </a:rPr>
                <a:t>Icons</a:t>
              </a:r>
            </a:p>
            <a:p>
              <a:pPr>
                <a:buClrTx/>
                <a:buFontTx/>
                <a:buNone/>
              </a:pPr>
              <a:endParaRPr lang="en-US" sz="1050" kern="1200">
                <a:solidFill>
                  <a:srgbClr val="F7931F">
                    <a:lumMod val="50000"/>
                  </a:srgbClr>
                </a:solidFill>
              </a:endParaRPr>
            </a:p>
            <a:p>
              <a:pPr>
                <a:buClrTx/>
                <a:buFontTx/>
                <a:buNone/>
              </a:pPr>
              <a:r>
                <a:rPr lang="en-US" sz="900" i="1" kern="1200">
                  <a:solidFill>
                    <a:srgbClr val="F7931F">
                      <a:lumMod val="50000"/>
                    </a:srgb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151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hl"/>
          <p:cNvSpPr txBox="1"/>
          <p:nvPr userDrawn="1"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6" r:id="rId4"/>
    <p:sldLayoutId id="2147483657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749"/>
            <a:ext cx="7886700" cy="554292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1"/>
            <a:ext cx="7886700" cy="371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29433"/>
            <a:ext cx="9144000" cy="41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8580"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kern="1200" spc="113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2400" kern="1200" spc="113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2400" kern="1200" spc="113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37365" y="15966"/>
            <a:ext cx="277122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55353"/>
            <a:ext cx="1483030" cy="482192"/>
            <a:chOff x="-2096383" y="21447"/>
            <a:chExt cx="1483030" cy="642922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93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750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750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5219701"/>
            <a:ext cx="1059906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825" kern="1200" dirty="0">
                <a:solidFill>
                  <a:srgbClr val="555555"/>
                </a:solidFill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lang="en-US" sz="825" kern="1200" dirty="0">
                <a:solidFill>
                  <a:srgbClr val="A5CD28"/>
                </a:solidFill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lang="en-US" sz="825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90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ecd-opsi.org/innovations/experimentation-works-e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political.co/solution_article/inside-worlds-what-works-teams/" TargetMode="External"/><Relationship Id="rId4" Type="http://schemas.openxmlformats.org/officeDocument/2006/relationships/hyperlink" Target="https://apolitical.co/workforce-of-the-future-award-2019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pedia.gc.ca/wiki/Experimentation/ew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alendly.com/gcexperiment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canada.ca/en/innovation-hub/services/reports-resources/experimentation-direction-deputy-heads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cpedia.gc.ca/wiki/Experimentation/team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gcpedia.gc.ca/wiki/Experimentation/ew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arah.Chan@tbs-sct.gc.ca" TargetMode="External"/><Relationship Id="rId5" Type="http://schemas.openxmlformats.org/officeDocument/2006/relationships/hyperlink" Target="mailto:Nicholas.Chesterley@tbs-sct.gc.ca" TargetMode="External"/><Relationship Id="rId10" Type="http://schemas.openxmlformats.org/officeDocument/2006/relationships/hyperlink" Target="https://www.canada.ca/en/government/publicservice/modernizing/experimentation-works.html" TargetMode="External"/><Relationship Id="rId4" Type="http://schemas.openxmlformats.org/officeDocument/2006/relationships/hyperlink" Target="mailto:Kaili.Levesque@tbs-sct.gc.ca" TargetMode="External"/><Relationship Id="rId9" Type="http://schemas.openxmlformats.org/officeDocument/2006/relationships/hyperlink" Target="https://medium.com/@exp_work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Google Shape;67;p14"/>
          <p:cNvSpPr txBox="1">
            <a:spLocks/>
          </p:cNvSpPr>
          <p:nvPr/>
        </p:nvSpPr>
        <p:spPr>
          <a:xfrm>
            <a:off x="430800" y="3630598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CA" sz="18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Fall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8591143" y="4630175"/>
            <a:ext cx="485775" cy="39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961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9868" y="2178303"/>
            <a:ext cx="439129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50" b="1" dirty="0" smtClean="0"/>
              <a:t>EW is Internationally Recognized</a:t>
            </a:r>
            <a:r>
              <a:rPr lang="en-CA" sz="1250" b="1" dirty="0"/>
              <a:t> </a:t>
            </a:r>
            <a:r>
              <a:rPr lang="en-CA" sz="1250" b="1" dirty="0" smtClean="0"/>
              <a:t>for its Impact:</a:t>
            </a:r>
          </a:p>
          <a:p>
            <a:endParaRPr lang="en-US" sz="1250" b="1" dirty="0" smtClean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50" b="1" dirty="0" smtClean="0">
                <a:hlinkClick r:id="rId3"/>
              </a:rPr>
              <a:t>A 2018 Case Study</a:t>
            </a:r>
            <a:r>
              <a:rPr lang="en-US" sz="1250" b="1" dirty="0" smtClean="0"/>
              <a:t> listed in the OECD Observatory of Public Sector Innovation (OPSI)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50" b="1" dirty="0">
                <a:hlinkClick r:id="rId4"/>
              </a:rPr>
              <a:t>Shortlisted</a:t>
            </a:r>
            <a:r>
              <a:rPr lang="en-US" sz="1250" b="1" dirty="0"/>
              <a:t> for </a:t>
            </a:r>
            <a:r>
              <a:rPr lang="en-US" sz="1250" b="1" dirty="0" smtClean="0"/>
              <a:t>the Workplace </a:t>
            </a:r>
            <a:r>
              <a:rPr lang="en-US" sz="1250" b="1" dirty="0"/>
              <a:t>of the Future Award </a:t>
            </a:r>
            <a:r>
              <a:rPr lang="en-US" sz="1250" b="1" dirty="0" smtClean="0"/>
              <a:t>2019 by Apolitical, a Certified B Corporation focused on public sector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50" b="1" dirty="0" smtClean="0"/>
              <a:t>Reference to EW’s open-by-default approach         </a:t>
            </a:r>
            <a:r>
              <a:rPr lang="en-US" sz="1250" b="1" dirty="0" smtClean="0">
                <a:hlinkClick r:id="rId5"/>
              </a:rPr>
              <a:t>in an article</a:t>
            </a:r>
            <a:r>
              <a:rPr lang="en-US" sz="1250" b="1" dirty="0" smtClean="0"/>
              <a:t> by Dr. Jen Gold, head of the What Works Centre at the UK Cabinet Office</a:t>
            </a:r>
          </a:p>
          <a:p>
            <a:endParaRPr lang="en-US" sz="125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50" b="1" dirty="0" smtClean="0"/>
              <a:t>Video presentation on Canada’s approach to experimentation to Finnish Cabinet (Fall 2018).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72872" y="100619"/>
            <a:ext cx="3056715" cy="2167409"/>
          </a:xfrm>
          <a:custGeom>
            <a:avLst/>
            <a:gdLst>
              <a:gd name="T0" fmla="*/ 188 w 250"/>
              <a:gd name="T1" fmla="*/ 12 h 215"/>
              <a:gd name="T2" fmla="*/ 125 w 250"/>
              <a:gd name="T3" fmla="*/ 0 h 215"/>
              <a:gd name="T4" fmla="*/ 77 w 250"/>
              <a:gd name="T5" fmla="*/ 7 h 215"/>
              <a:gd name="T6" fmla="*/ 37 w 250"/>
              <a:gd name="T7" fmla="*/ 27 h 215"/>
              <a:gd name="T8" fmla="*/ 10 w 250"/>
              <a:gd name="T9" fmla="*/ 55 h 215"/>
              <a:gd name="T10" fmla="*/ 0 w 250"/>
              <a:gd name="T11" fmla="*/ 90 h 215"/>
              <a:gd name="T12" fmla="*/ 13 w 250"/>
              <a:gd name="T13" fmla="*/ 129 h 215"/>
              <a:gd name="T14" fmla="*/ 47 w 250"/>
              <a:gd name="T15" fmla="*/ 160 h 215"/>
              <a:gd name="T16" fmla="*/ 44 w 250"/>
              <a:gd name="T17" fmla="*/ 170 h 215"/>
              <a:gd name="T18" fmla="*/ 40 w 250"/>
              <a:gd name="T19" fmla="*/ 179 h 215"/>
              <a:gd name="T20" fmla="*/ 36 w 250"/>
              <a:gd name="T21" fmla="*/ 186 h 215"/>
              <a:gd name="T22" fmla="*/ 31 w 250"/>
              <a:gd name="T23" fmla="*/ 191 h 215"/>
              <a:gd name="T24" fmla="*/ 26 w 250"/>
              <a:gd name="T25" fmla="*/ 196 h 215"/>
              <a:gd name="T26" fmla="*/ 22 w 250"/>
              <a:gd name="T27" fmla="*/ 201 h 215"/>
              <a:gd name="T28" fmla="*/ 21 w 250"/>
              <a:gd name="T29" fmla="*/ 203 h 215"/>
              <a:gd name="T30" fmla="*/ 20 w 250"/>
              <a:gd name="T31" fmla="*/ 204 h 215"/>
              <a:gd name="T32" fmla="*/ 19 w 250"/>
              <a:gd name="T33" fmla="*/ 205 h 215"/>
              <a:gd name="T34" fmla="*/ 18 w 250"/>
              <a:gd name="T35" fmla="*/ 206 h 215"/>
              <a:gd name="T36" fmla="*/ 18 w 250"/>
              <a:gd name="T37" fmla="*/ 208 h 215"/>
              <a:gd name="T38" fmla="*/ 18 w 250"/>
              <a:gd name="T39" fmla="*/ 209 h 215"/>
              <a:gd name="T40" fmla="*/ 18 w 250"/>
              <a:gd name="T41" fmla="*/ 210 h 215"/>
              <a:gd name="T42" fmla="*/ 21 w 250"/>
              <a:gd name="T43" fmla="*/ 214 h 215"/>
              <a:gd name="T44" fmla="*/ 25 w 250"/>
              <a:gd name="T45" fmla="*/ 215 h 215"/>
              <a:gd name="T46" fmla="*/ 41 w 250"/>
              <a:gd name="T47" fmla="*/ 212 h 215"/>
              <a:gd name="T48" fmla="*/ 105 w 250"/>
              <a:gd name="T49" fmla="*/ 178 h 215"/>
              <a:gd name="T50" fmla="*/ 125 w 250"/>
              <a:gd name="T51" fmla="*/ 179 h 215"/>
              <a:gd name="T52" fmla="*/ 188 w 250"/>
              <a:gd name="T53" fmla="*/ 167 h 215"/>
              <a:gd name="T54" fmla="*/ 234 w 250"/>
              <a:gd name="T55" fmla="*/ 135 h 215"/>
              <a:gd name="T56" fmla="*/ 250 w 250"/>
              <a:gd name="T57" fmla="*/ 90 h 215"/>
              <a:gd name="T58" fmla="*/ 234 w 250"/>
              <a:gd name="T59" fmla="*/ 45 h 215"/>
              <a:gd name="T60" fmla="*/ 188 w 250"/>
              <a:gd name="T61" fmla="*/ 12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0" h="215">
                <a:moveTo>
                  <a:pt x="188" y="12"/>
                </a:moveTo>
                <a:cubicBezTo>
                  <a:pt x="169" y="4"/>
                  <a:pt x="148" y="0"/>
                  <a:pt x="125" y="0"/>
                </a:cubicBezTo>
                <a:cubicBezTo>
                  <a:pt x="108" y="0"/>
                  <a:pt x="92" y="3"/>
                  <a:pt x="77" y="7"/>
                </a:cubicBezTo>
                <a:cubicBezTo>
                  <a:pt x="61" y="12"/>
                  <a:pt x="48" y="19"/>
                  <a:pt x="37" y="27"/>
                </a:cubicBezTo>
                <a:cubicBezTo>
                  <a:pt x="26" y="35"/>
                  <a:pt x="17" y="44"/>
                  <a:pt x="10" y="55"/>
                </a:cubicBezTo>
                <a:cubicBezTo>
                  <a:pt x="4" y="66"/>
                  <a:pt x="0" y="78"/>
                  <a:pt x="0" y="90"/>
                </a:cubicBezTo>
                <a:cubicBezTo>
                  <a:pt x="0" y="104"/>
                  <a:pt x="4" y="117"/>
                  <a:pt x="13" y="129"/>
                </a:cubicBezTo>
                <a:cubicBezTo>
                  <a:pt x="21" y="141"/>
                  <a:pt x="33" y="151"/>
                  <a:pt x="47" y="160"/>
                </a:cubicBezTo>
                <a:cubicBezTo>
                  <a:pt x="46" y="163"/>
                  <a:pt x="45" y="167"/>
                  <a:pt x="44" y="170"/>
                </a:cubicBezTo>
                <a:cubicBezTo>
                  <a:pt x="42" y="174"/>
                  <a:pt x="41" y="176"/>
                  <a:pt x="40" y="179"/>
                </a:cubicBezTo>
                <a:cubicBezTo>
                  <a:pt x="39" y="181"/>
                  <a:pt x="37" y="183"/>
                  <a:pt x="36" y="186"/>
                </a:cubicBezTo>
                <a:cubicBezTo>
                  <a:pt x="34" y="188"/>
                  <a:pt x="32" y="190"/>
                  <a:pt x="31" y="191"/>
                </a:cubicBezTo>
                <a:cubicBezTo>
                  <a:pt x="30" y="192"/>
                  <a:pt x="29" y="194"/>
                  <a:pt x="26" y="196"/>
                </a:cubicBezTo>
                <a:cubicBezTo>
                  <a:pt x="24" y="199"/>
                  <a:pt x="23" y="201"/>
                  <a:pt x="22" y="201"/>
                </a:cubicBezTo>
                <a:cubicBezTo>
                  <a:pt x="21" y="203"/>
                  <a:pt x="21" y="203"/>
                  <a:pt x="21" y="203"/>
                </a:cubicBezTo>
                <a:cubicBezTo>
                  <a:pt x="20" y="204"/>
                  <a:pt x="20" y="204"/>
                  <a:pt x="20" y="204"/>
                </a:cubicBezTo>
                <a:cubicBezTo>
                  <a:pt x="19" y="205"/>
                  <a:pt x="19" y="205"/>
                  <a:pt x="19" y="205"/>
                </a:cubicBezTo>
                <a:cubicBezTo>
                  <a:pt x="18" y="206"/>
                  <a:pt x="18" y="206"/>
                  <a:pt x="18" y="206"/>
                </a:cubicBezTo>
                <a:cubicBezTo>
                  <a:pt x="18" y="208"/>
                  <a:pt x="18" y="208"/>
                  <a:pt x="18" y="208"/>
                </a:cubicBezTo>
                <a:cubicBezTo>
                  <a:pt x="18" y="209"/>
                  <a:pt x="18" y="209"/>
                  <a:pt x="18" y="209"/>
                </a:cubicBezTo>
                <a:cubicBezTo>
                  <a:pt x="18" y="210"/>
                  <a:pt x="18" y="210"/>
                  <a:pt x="18" y="210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5" y="215"/>
                  <a:pt x="25" y="215"/>
                  <a:pt x="25" y="215"/>
                </a:cubicBezTo>
                <a:cubicBezTo>
                  <a:pt x="31" y="214"/>
                  <a:pt x="36" y="213"/>
                  <a:pt x="41" y="212"/>
                </a:cubicBezTo>
                <a:cubicBezTo>
                  <a:pt x="65" y="206"/>
                  <a:pt x="87" y="194"/>
                  <a:pt x="105" y="178"/>
                </a:cubicBezTo>
                <a:cubicBezTo>
                  <a:pt x="112" y="179"/>
                  <a:pt x="119" y="179"/>
                  <a:pt x="125" y="179"/>
                </a:cubicBezTo>
                <a:cubicBezTo>
                  <a:pt x="148" y="179"/>
                  <a:pt x="169" y="175"/>
                  <a:pt x="188" y="167"/>
                </a:cubicBezTo>
                <a:cubicBezTo>
                  <a:pt x="207" y="159"/>
                  <a:pt x="223" y="148"/>
                  <a:pt x="234" y="135"/>
                </a:cubicBezTo>
                <a:cubicBezTo>
                  <a:pt x="245" y="121"/>
                  <a:pt x="250" y="106"/>
                  <a:pt x="250" y="90"/>
                </a:cubicBezTo>
                <a:cubicBezTo>
                  <a:pt x="250" y="74"/>
                  <a:pt x="245" y="59"/>
                  <a:pt x="234" y="45"/>
                </a:cubicBezTo>
                <a:cubicBezTo>
                  <a:pt x="223" y="31"/>
                  <a:pt x="207" y="20"/>
                  <a:pt x="188" y="12"/>
                </a:cubicBezTo>
                <a:close/>
              </a:path>
            </a:pathLst>
          </a:custGeom>
          <a:ln>
            <a:solidFill>
              <a:schemeClr val="tx2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sp>
        <p:nvSpPr>
          <p:cNvPr id="5" name="Oval 4"/>
          <p:cNvSpPr/>
          <p:nvPr/>
        </p:nvSpPr>
        <p:spPr>
          <a:xfrm>
            <a:off x="-148567" y="36040"/>
            <a:ext cx="4221889" cy="20270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150" dirty="0">
                <a:solidFill>
                  <a:srgbClr val="000000"/>
                </a:solidFill>
              </a:rPr>
              <a:t> </a:t>
            </a:r>
            <a:r>
              <a:rPr lang="en-CA" sz="1150" dirty="0" smtClean="0">
                <a:solidFill>
                  <a:srgbClr val="000000"/>
                </a:solidFill>
              </a:rPr>
              <a:t>     “I </a:t>
            </a:r>
            <a:r>
              <a:rPr lang="en-CA" sz="1150" dirty="0">
                <a:solidFill>
                  <a:srgbClr val="000000"/>
                </a:solidFill>
              </a:rPr>
              <a:t>am proud to </a:t>
            </a:r>
            <a:r>
              <a:rPr lang="en-CA" sz="1150" dirty="0" smtClean="0">
                <a:solidFill>
                  <a:srgbClr val="000000"/>
                </a:solidFill>
              </a:rPr>
              <a:t>acknowledge </a:t>
            </a:r>
          </a:p>
          <a:p>
            <a:r>
              <a:rPr lang="en-CA" sz="1150" dirty="0" smtClean="0">
                <a:solidFill>
                  <a:srgbClr val="000000"/>
                </a:solidFill>
              </a:rPr>
              <a:t>that </a:t>
            </a:r>
            <a:r>
              <a:rPr lang="en-CA" sz="1150" dirty="0">
                <a:solidFill>
                  <a:srgbClr val="000000"/>
                </a:solidFill>
              </a:rPr>
              <a:t>not only was this the first time </a:t>
            </a:r>
            <a:endParaRPr lang="en-CA" sz="1150" dirty="0" smtClean="0">
              <a:solidFill>
                <a:srgbClr val="000000"/>
              </a:solidFill>
            </a:endParaRPr>
          </a:p>
          <a:p>
            <a:r>
              <a:rPr lang="en-CA" sz="1150" dirty="0" smtClean="0">
                <a:solidFill>
                  <a:srgbClr val="000000"/>
                </a:solidFill>
              </a:rPr>
              <a:t>our </a:t>
            </a:r>
            <a:r>
              <a:rPr lang="en-CA" sz="1150" dirty="0">
                <a:solidFill>
                  <a:srgbClr val="000000"/>
                </a:solidFill>
              </a:rPr>
              <a:t>branch (</a:t>
            </a:r>
            <a:r>
              <a:rPr lang="en-CA" sz="1150" dirty="0" smtClean="0">
                <a:solidFill>
                  <a:srgbClr val="000000"/>
                </a:solidFill>
              </a:rPr>
              <a:t>or Department</a:t>
            </a:r>
            <a:r>
              <a:rPr lang="en-CA" sz="1150" dirty="0">
                <a:solidFill>
                  <a:srgbClr val="000000"/>
                </a:solidFill>
              </a:rPr>
              <a:t>) carried out </a:t>
            </a:r>
            <a:endParaRPr lang="en-CA" sz="1150" dirty="0" smtClean="0">
              <a:solidFill>
                <a:srgbClr val="000000"/>
              </a:solidFill>
            </a:endParaRPr>
          </a:p>
          <a:p>
            <a:r>
              <a:rPr lang="en-CA" sz="1150" dirty="0" smtClean="0">
                <a:solidFill>
                  <a:srgbClr val="000000"/>
                </a:solidFill>
              </a:rPr>
              <a:t>a </a:t>
            </a:r>
            <a:r>
              <a:rPr lang="en-CA" sz="1150" dirty="0">
                <a:solidFill>
                  <a:srgbClr val="000000"/>
                </a:solidFill>
              </a:rPr>
              <a:t>randomized, online A/B test, but also </a:t>
            </a:r>
            <a:endParaRPr lang="en-CA" sz="1150" dirty="0" smtClean="0">
              <a:solidFill>
                <a:srgbClr val="000000"/>
              </a:solidFill>
            </a:endParaRPr>
          </a:p>
          <a:p>
            <a:r>
              <a:rPr lang="en-CA" sz="1150" dirty="0" smtClean="0">
                <a:solidFill>
                  <a:srgbClr val="000000"/>
                </a:solidFill>
              </a:rPr>
              <a:t>that </a:t>
            </a:r>
            <a:r>
              <a:rPr lang="en-CA" sz="1150" dirty="0">
                <a:solidFill>
                  <a:srgbClr val="000000"/>
                </a:solidFill>
              </a:rPr>
              <a:t>our results showed that our intervention was successful at driving </a:t>
            </a:r>
            <a:r>
              <a:rPr lang="en-CA" sz="1150" dirty="0" smtClean="0">
                <a:solidFill>
                  <a:srgbClr val="000000"/>
                </a:solidFill>
              </a:rPr>
              <a:t>      uptake into our </a:t>
            </a:r>
            <a:r>
              <a:rPr lang="en-CA" sz="1150" dirty="0">
                <a:solidFill>
                  <a:srgbClr val="000000"/>
                </a:solidFill>
              </a:rPr>
              <a:t>incident reporting </a:t>
            </a:r>
            <a:endParaRPr lang="en-CA" sz="1150" dirty="0" smtClean="0">
              <a:solidFill>
                <a:srgbClr val="000000"/>
              </a:solidFill>
            </a:endParaRPr>
          </a:p>
          <a:p>
            <a:r>
              <a:rPr lang="en-CA" sz="1150" dirty="0" smtClean="0">
                <a:solidFill>
                  <a:srgbClr val="000000"/>
                </a:solidFill>
              </a:rPr>
              <a:t>               form by </a:t>
            </a:r>
            <a:r>
              <a:rPr lang="en-CA" sz="1150" dirty="0">
                <a:solidFill>
                  <a:srgbClr val="000000"/>
                </a:solidFill>
              </a:rPr>
              <a:t>over 30</a:t>
            </a:r>
            <a:r>
              <a:rPr lang="en-CA" sz="1150" dirty="0" smtClean="0">
                <a:solidFill>
                  <a:srgbClr val="000000"/>
                </a:solidFill>
              </a:rPr>
              <a:t>%.”</a:t>
            </a:r>
            <a:endParaRPr lang="en-CA" sz="115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2714" y="1942679"/>
            <a:ext cx="221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smtClean="0"/>
              <a:t>- Email from an ADM from a Participating Department</a:t>
            </a:r>
            <a:endParaRPr lang="en-CA" sz="1200" b="1" i="1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088572" y="2570537"/>
            <a:ext cx="3504482" cy="2393144"/>
          </a:xfrm>
          <a:custGeom>
            <a:avLst/>
            <a:gdLst>
              <a:gd name="T0" fmla="*/ 188 w 250"/>
              <a:gd name="T1" fmla="*/ 12 h 215"/>
              <a:gd name="T2" fmla="*/ 125 w 250"/>
              <a:gd name="T3" fmla="*/ 0 h 215"/>
              <a:gd name="T4" fmla="*/ 77 w 250"/>
              <a:gd name="T5" fmla="*/ 7 h 215"/>
              <a:gd name="T6" fmla="*/ 37 w 250"/>
              <a:gd name="T7" fmla="*/ 27 h 215"/>
              <a:gd name="T8" fmla="*/ 10 w 250"/>
              <a:gd name="T9" fmla="*/ 55 h 215"/>
              <a:gd name="T10" fmla="*/ 0 w 250"/>
              <a:gd name="T11" fmla="*/ 90 h 215"/>
              <a:gd name="T12" fmla="*/ 13 w 250"/>
              <a:gd name="T13" fmla="*/ 129 h 215"/>
              <a:gd name="T14" fmla="*/ 47 w 250"/>
              <a:gd name="T15" fmla="*/ 160 h 215"/>
              <a:gd name="T16" fmla="*/ 44 w 250"/>
              <a:gd name="T17" fmla="*/ 170 h 215"/>
              <a:gd name="T18" fmla="*/ 40 w 250"/>
              <a:gd name="T19" fmla="*/ 179 h 215"/>
              <a:gd name="T20" fmla="*/ 36 w 250"/>
              <a:gd name="T21" fmla="*/ 186 h 215"/>
              <a:gd name="T22" fmla="*/ 31 w 250"/>
              <a:gd name="T23" fmla="*/ 191 h 215"/>
              <a:gd name="T24" fmla="*/ 26 w 250"/>
              <a:gd name="T25" fmla="*/ 196 h 215"/>
              <a:gd name="T26" fmla="*/ 22 w 250"/>
              <a:gd name="T27" fmla="*/ 201 h 215"/>
              <a:gd name="T28" fmla="*/ 21 w 250"/>
              <a:gd name="T29" fmla="*/ 203 h 215"/>
              <a:gd name="T30" fmla="*/ 20 w 250"/>
              <a:gd name="T31" fmla="*/ 204 h 215"/>
              <a:gd name="T32" fmla="*/ 19 w 250"/>
              <a:gd name="T33" fmla="*/ 205 h 215"/>
              <a:gd name="T34" fmla="*/ 18 w 250"/>
              <a:gd name="T35" fmla="*/ 206 h 215"/>
              <a:gd name="T36" fmla="*/ 18 w 250"/>
              <a:gd name="T37" fmla="*/ 208 h 215"/>
              <a:gd name="T38" fmla="*/ 18 w 250"/>
              <a:gd name="T39" fmla="*/ 209 h 215"/>
              <a:gd name="T40" fmla="*/ 18 w 250"/>
              <a:gd name="T41" fmla="*/ 210 h 215"/>
              <a:gd name="T42" fmla="*/ 21 w 250"/>
              <a:gd name="T43" fmla="*/ 214 h 215"/>
              <a:gd name="T44" fmla="*/ 25 w 250"/>
              <a:gd name="T45" fmla="*/ 215 h 215"/>
              <a:gd name="T46" fmla="*/ 41 w 250"/>
              <a:gd name="T47" fmla="*/ 212 h 215"/>
              <a:gd name="T48" fmla="*/ 105 w 250"/>
              <a:gd name="T49" fmla="*/ 178 h 215"/>
              <a:gd name="T50" fmla="*/ 125 w 250"/>
              <a:gd name="T51" fmla="*/ 179 h 215"/>
              <a:gd name="T52" fmla="*/ 188 w 250"/>
              <a:gd name="T53" fmla="*/ 167 h 215"/>
              <a:gd name="T54" fmla="*/ 234 w 250"/>
              <a:gd name="T55" fmla="*/ 135 h 215"/>
              <a:gd name="T56" fmla="*/ 250 w 250"/>
              <a:gd name="T57" fmla="*/ 90 h 215"/>
              <a:gd name="T58" fmla="*/ 234 w 250"/>
              <a:gd name="T59" fmla="*/ 45 h 215"/>
              <a:gd name="T60" fmla="*/ 188 w 250"/>
              <a:gd name="T61" fmla="*/ 12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0" h="215">
                <a:moveTo>
                  <a:pt x="188" y="12"/>
                </a:moveTo>
                <a:cubicBezTo>
                  <a:pt x="169" y="4"/>
                  <a:pt x="148" y="0"/>
                  <a:pt x="125" y="0"/>
                </a:cubicBezTo>
                <a:cubicBezTo>
                  <a:pt x="108" y="0"/>
                  <a:pt x="92" y="3"/>
                  <a:pt x="77" y="7"/>
                </a:cubicBezTo>
                <a:cubicBezTo>
                  <a:pt x="61" y="12"/>
                  <a:pt x="48" y="19"/>
                  <a:pt x="37" y="27"/>
                </a:cubicBezTo>
                <a:cubicBezTo>
                  <a:pt x="26" y="35"/>
                  <a:pt x="17" y="44"/>
                  <a:pt x="10" y="55"/>
                </a:cubicBezTo>
                <a:cubicBezTo>
                  <a:pt x="4" y="66"/>
                  <a:pt x="0" y="78"/>
                  <a:pt x="0" y="90"/>
                </a:cubicBezTo>
                <a:cubicBezTo>
                  <a:pt x="0" y="104"/>
                  <a:pt x="4" y="117"/>
                  <a:pt x="13" y="129"/>
                </a:cubicBezTo>
                <a:cubicBezTo>
                  <a:pt x="21" y="141"/>
                  <a:pt x="33" y="151"/>
                  <a:pt x="47" y="160"/>
                </a:cubicBezTo>
                <a:cubicBezTo>
                  <a:pt x="46" y="163"/>
                  <a:pt x="45" y="167"/>
                  <a:pt x="44" y="170"/>
                </a:cubicBezTo>
                <a:cubicBezTo>
                  <a:pt x="42" y="174"/>
                  <a:pt x="41" y="176"/>
                  <a:pt x="40" y="179"/>
                </a:cubicBezTo>
                <a:cubicBezTo>
                  <a:pt x="39" y="181"/>
                  <a:pt x="37" y="183"/>
                  <a:pt x="36" y="186"/>
                </a:cubicBezTo>
                <a:cubicBezTo>
                  <a:pt x="34" y="188"/>
                  <a:pt x="32" y="190"/>
                  <a:pt x="31" y="191"/>
                </a:cubicBezTo>
                <a:cubicBezTo>
                  <a:pt x="30" y="192"/>
                  <a:pt x="29" y="194"/>
                  <a:pt x="26" y="196"/>
                </a:cubicBezTo>
                <a:cubicBezTo>
                  <a:pt x="24" y="199"/>
                  <a:pt x="23" y="201"/>
                  <a:pt x="22" y="201"/>
                </a:cubicBezTo>
                <a:cubicBezTo>
                  <a:pt x="21" y="203"/>
                  <a:pt x="21" y="203"/>
                  <a:pt x="21" y="203"/>
                </a:cubicBezTo>
                <a:cubicBezTo>
                  <a:pt x="20" y="204"/>
                  <a:pt x="20" y="204"/>
                  <a:pt x="20" y="204"/>
                </a:cubicBezTo>
                <a:cubicBezTo>
                  <a:pt x="19" y="205"/>
                  <a:pt x="19" y="205"/>
                  <a:pt x="19" y="205"/>
                </a:cubicBezTo>
                <a:cubicBezTo>
                  <a:pt x="18" y="206"/>
                  <a:pt x="18" y="206"/>
                  <a:pt x="18" y="206"/>
                </a:cubicBezTo>
                <a:cubicBezTo>
                  <a:pt x="18" y="208"/>
                  <a:pt x="18" y="208"/>
                  <a:pt x="18" y="208"/>
                </a:cubicBezTo>
                <a:cubicBezTo>
                  <a:pt x="18" y="209"/>
                  <a:pt x="18" y="209"/>
                  <a:pt x="18" y="209"/>
                </a:cubicBezTo>
                <a:cubicBezTo>
                  <a:pt x="18" y="210"/>
                  <a:pt x="18" y="210"/>
                  <a:pt x="18" y="210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5" y="215"/>
                  <a:pt x="25" y="215"/>
                  <a:pt x="25" y="215"/>
                </a:cubicBezTo>
                <a:cubicBezTo>
                  <a:pt x="31" y="214"/>
                  <a:pt x="36" y="213"/>
                  <a:pt x="41" y="212"/>
                </a:cubicBezTo>
                <a:cubicBezTo>
                  <a:pt x="65" y="206"/>
                  <a:pt x="87" y="194"/>
                  <a:pt x="105" y="178"/>
                </a:cubicBezTo>
                <a:cubicBezTo>
                  <a:pt x="112" y="179"/>
                  <a:pt x="119" y="179"/>
                  <a:pt x="125" y="179"/>
                </a:cubicBezTo>
                <a:cubicBezTo>
                  <a:pt x="148" y="179"/>
                  <a:pt x="169" y="175"/>
                  <a:pt x="188" y="167"/>
                </a:cubicBezTo>
                <a:cubicBezTo>
                  <a:pt x="207" y="159"/>
                  <a:pt x="223" y="148"/>
                  <a:pt x="234" y="135"/>
                </a:cubicBezTo>
                <a:cubicBezTo>
                  <a:pt x="245" y="121"/>
                  <a:pt x="250" y="106"/>
                  <a:pt x="250" y="90"/>
                </a:cubicBezTo>
                <a:cubicBezTo>
                  <a:pt x="250" y="74"/>
                  <a:pt x="245" y="59"/>
                  <a:pt x="234" y="45"/>
                </a:cubicBezTo>
                <a:cubicBezTo>
                  <a:pt x="223" y="31"/>
                  <a:pt x="207" y="20"/>
                  <a:pt x="188" y="12"/>
                </a:cubicBezTo>
                <a:close/>
              </a:path>
            </a:pathLst>
          </a:custGeom>
          <a:ln>
            <a:solidFill>
              <a:schemeClr val="accent4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sp>
        <p:nvSpPr>
          <p:cNvPr id="17" name="Oval 16"/>
          <p:cNvSpPr/>
          <p:nvPr/>
        </p:nvSpPr>
        <p:spPr>
          <a:xfrm>
            <a:off x="1383180" y="2580005"/>
            <a:ext cx="3311471" cy="16712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900" dirty="0">
              <a:solidFill>
                <a:schemeClr val="bg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93055" y="170703"/>
            <a:ext cx="5490260" cy="1717036"/>
            <a:chOff x="5271976" y="210178"/>
            <a:chExt cx="4454296" cy="2120935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65838" y="210178"/>
              <a:ext cx="3037277" cy="2120935"/>
            </a:xfrm>
            <a:custGeom>
              <a:avLst/>
              <a:gdLst>
                <a:gd name="T0" fmla="*/ 188 w 250"/>
                <a:gd name="T1" fmla="*/ 12 h 215"/>
                <a:gd name="T2" fmla="*/ 125 w 250"/>
                <a:gd name="T3" fmla="*/ 0 h 215"/>
                <a:gd name="T4" fmla="*/ 77 w 250"/>
                <a:gd name="T5" fmla="*/ 7 h 215"/>
                <a:gd name="T6" fmla="*/ 37 w 250"/>
                <a:gd name="T7" fmla="*/ 27 h 215"/>
                <a:gd name="T8" fmla="*/ 10 w 250"/>
                <a:gd name="T9" fmla="*/ 55 h 215"/>
                <a:gd name="T10" fmla="*/ 0 w 250"/>
                <a:gd name="T11" fmla="*/ 90 h 215"/>
                <a:gd name="T12" fmla="*/ 13 w 250"/>
                <a:gd name="T13" fmla="*/ 129 h 215"/>
                <a:gd name="T14" fmla="*/ 47 w 250"/>
                <a:gd name="T15" fmla="*/ 160 h 215"/>
                <a:gd name="T16" fmla="*/ 44 w 250"/>
                <a:gd name="T17" fmla="*/ 170 h 215"/>
                <a:gd name="T18" fmla="*/ 40 w 250"/>
                <a:gd name="T19" fmla="*/ 179 h 215"/>
                <a:gd name="T20" fmla="*/ 36 w 250"/>
                <a:gd name="T21" fmla="*/ 186 h 215"/>
                <a:gd name="T22" fmla="*/ 31 w 250"/>
                <a:gd name="T23" fmla="*/ 191 h 215"/>
                <a:gd name="T24" fmla="*/ 26 w 250"/>
                <a:gd name="T25" fmla="*/ 196 h 215"/>
                <a:gd name="T26" fmla="*/ 22 w 250"/>
                <a:gd name="T27" fmla="*/ 201 h 215"/>
                <a:gd name="T28" fmla="*/ 21 w 250"/>
                <a:gd name="T29" fmla="*/ 203 h 215"/>
                <a:gd name="T30" fmla="*/ 20 w 250"/>
                <a:gd name="T31" fmla="*/ 204 h 215"/>
                <a:gd name="T32" fmla="*/ 19 w 250"/>
                <a:gd name="T33" fmla="*/ 205 h 215"/>
                <a:gd name="T34" fmla="*/ 18 w 250"/>
                <a:gd name="T35" fmla="*/ 206 h 215"/>
                <a:gd name="T36" fmla="*/ 18 w 250"/>
                <a:gd name="T37" fmla="*/ 208 h 215"/>
                <a:gd name="T38" fmla="*/ 18 w 250"/>
                <a:gd name="T39" fmla="*/ 209 h 215"/>
                <a:gd name="T40" fmla="*/ 18 w 250"/>
                <a:gd name="T41" fmla="*/ 210 h 215"/>
                <a:gd name="T42" fmla="*/ 21 w 250"/>
                <a:gd name="T43" fmla="*/ 214 h 215"/>
                <a:gd name="T44" fmla="*/ 25 w 250"/>
                <a:gd name="T45" fmla="*/ 215 h 215"/>
                <a:gd name="T46" fmla="*/ 41 w 250"/>
                <a:gd name="T47" fmla="*/ 212 h 215"/>
                <a:gd name="T48" fmla="*/ 105 w 250"/>
                <a:gd name="T49" fmla="*/ 178 h 215"/>
                <a:gd name="T50" fmla="*/ 125 w 250"/>
                <a:gd name="T51" fmla="*/ 179 h 215"/>
                <a:gd name="T52" fmla="*/ 188 w 250"/>
                <a:gd name="T53" fmla="*/ 167 h 215"/>
                <a:gd name="T54" fmla="*/ 234 w 250"/>
                <a:gd name="T55" fmla="*/ 135 h 215"/>
                <a:gd name="T56" fmla="*/ 250 w 250"/>
                <a:gd name="T57" fmla="*/ 90 h 215"/>
                <a:gd name="T58" fmla="*/ 234 w 250"/>
                <a:gd name="T59" fmla="*/ 45 h 215"/>
                <a:gd name="T60" fmla="*/ 188 w 250"/>
                <a:gd name="T61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0" h="215">
                  <a:moveTo>
                    <a:pt x="188" y="12"/>
                  </a:moveTo>
                  <a:cubicBezTo>
                    <a:pt x="169" y="4"/>
                    <a:pt x="148" y="0"/>
                    <a:pt x="125" y="0"/>
                  </a:cubicBezTo>
                  <a:cubicBezTo>
                    <a:pt x="108" y="0"/>
                    <a:pt x="92" y="3"/>
                    <a:pt x="77" y="7"/>
                  </a:cubicBezTo>
                  <a:cubicBezTo>
                    <a:pt x="61" y="12"/>
                    <a:pt x="48" y="19"/>
                    <a:pt x="37" y="27"/>
                  </a:cubicBezTo>
                  <a:cubicBezTo>
                    <a:pt x="26" y="35"/>
                    <a:pt x="17" y="44"/>
                    <a:pt x="10" y="55"/>
                  </a:cubicBezTo>
                  <a:cubicBezTo>
                    <a:pt x="4" y="66"/>
                    <a:pt x="0" y="78"/>
                    <a:pt x="0" y="90"/>
                  </a:cubicBezTo>
                  <a:cubicBezTo>
                    <a:pt x="0" y="104"/>
                    <a:pt x="4" y="117"/>
                    <a:pt x="13" y="129"/>
                  </a:cubicBezTo>
                  <a:cubicBezTo>
                    <a:pt x="21" y="141"/>
                    <a:pt x="33" y="151"/>
                    <a:pt x="47" y="160"/>
                  </a:cubicBezTo>
                  <a:cubicBezTo>
                    <a:pt x="46" y="163"/>
                    <a:pt x="45" y="167"/>
                    <a:pt x="44" y="170"/>
                  </a:cubicBezTo>
                  <a:cubicBezTo>
                    <a:pt x="42" y="174"/>
                    <a:pt x="41" y="176"/>
                    <a:pt x="40" y="179"/>
                  </a:cubicBezTo>
                  <a:cubicBezTo>
                    <a:pt x="39" y="181"/>
                    <a:pt x="37" y="183"/>
                    <a:pt x="36" y="186"/>
                  </a:cubicBezTo>
                  <a:cubicBezTo>
                    <a:pt x="34" y="188"/>
                    <a:pt x="32" y="190"/>
                    <a:pt x="31" y="191"/>
                  </a:cubicBezTo>
                  <a:cubicBezTo>
                    <a:pt x="30" y="192"/>
                    <a:pt x="29" y="194"/>
                    <a:pt x="26" y="196"/>
                  </a:cubicBezTo>
                  <a:cubicBezTo>
                    <a:pt x="24" y="199"/>
                    <a:pt x="23" y="201"/>
                    <a:pt x="22" y="201"/>
                  </a:cubicBezTo>
                  <a:cubicBezTo>
                    <a:pt x="21" y="203"/>
                    <a:pt x="21" y="203"/>
                    <a:pt x="21" y="203"/>
                  </a:cubicBezTo>
                  <a:cubicBezTo>
                    <a:pt x="20" y="204"/>
                    <a:pt x="20" y="204"/>
                    <a:pt x="20" y="204"/>
                  </a:cubicBezTo>
                  <a:cubicBezTo>
                    <a:pt x="19" y="205"/>
                    <a:pt x="19" y="205"/>
                    <a:pt x="19" y="205"/>
                  </a:cubicBezTo>
                  <a:cubicBezTo>
                    <a:pt x="18" y="206"/>
                    <a:pt x="18" y="206"/>
                    <a:pt x="18" y="206"/>
                  </a:cubicBezTo>
                  <a:cubicBezTo>
                    <a:pt x="18" y="208"/>
                    <a:pt x="18" y="208"/>
                    <a:pt x="18" y="208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10"/>
                    <a:pt x="18" y="210"/>
                    <a:pt x="18" y="210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5" y="215"/>
                    <a:pt x="25" y="215"/>
                    <a:pt x="25" y="215"/>
                  </a:cubicBezTo>
                  <a:cubicBezTo>
                    <a:pt x="31" y="214"/>
                    <a:pt x="36" y="213"/>
                    <a:pt x="41" y="212"/>
                  </a:cubicBezTo>
                  <a:cubicBezTo>
                    <a:pt x="65" y="206"/>
                    <a:pt x="87" y="194"/>
                    <a:pt x="105" y="178"/>
                  </a:cubicBezTo>
                  <a:cubicBezTo>
                    <a:pt x="112" y="179"/>
                    <a:pt x="119" y="179"/>
                    <a:pt x="125" y="179"/>
                  </a:cubicBezTo>
                  <a:cubicBezTo>
                    <a:pt x="148" y="179"/>
                    <a:pt x="169" y="175"/>
                    <a:pt x="188" y="167"/>
                  </a:cubicBezTo>
                  <a:cubicBezTo>
                    <a:pt x="207" y="159"/>
                    <a:pt x="223" y="148"/>
                    <a:pt x="234" y="135"/>
                  </a:cubicBezTo>
                  <a:cubicBezTo>
                    <a:pt x="245" y="121"/>
                    <a:pt x="250" y="106"/>
                    <a:pt x="250" y="90"/>
                  </a:cubicBezTo>
                  <a:cubicBezTo>
                    <a:pt x="250" y="74"/>
                    <a:pt x="245" y="59"/>
                    <a:pt x="234" y="45"/>
                  </a:cubicBezTo>
                  <a:cubicBezTo>
                    <a:pt x="223" y="31"/>
                    <a:pt x="207" y="20"/>
                    <a:pt x="188" y="12"/>
                  </a:cubicBezTo>
                  <a:close/>
                </a:path>
              </a:pathLst>
            </a:custGeom>
            <a:ln>
              <a:solidFill>
                <a:schemeClr val="bg2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sz="1200"/>
            </a:p>
          </p:txBody>
        </p:sp>
        <p:sp>
          <p:nvSpPr>
            <p:cNvPr id="19" name="Oval 18"/>
            <p:cNvSpPr/>
            <p:nvPr/>
          </p:nvSpPr>
          <p:spPr>
            <a:xfrm>
              <a:off x="5271976" y="234905"/>
              <a:ext cx="4454296" cy="16343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150" dirty="0" smtClean="0">
                  <a:solidFill>
                    <a:schemeClr val="bg2"/>
                  </a:solidFill>
                </a:rPr>
                <a:t>                        “</a:t>
              </a:r>
              <a:r>
                <a:rPr lang="en-CA" sz="1150" dirty="0">
                  <a:solidFill>
                    <a:schemeClr val="bg2"/>
                  </a:solidFill>
                </a:rPr>
                <a:t>As an expert, it was </a:t>
              </a:r>
              <a:endParaRPr lang="en-CA" sz="1150" dirty="0" smtClean="0">
                <a:solidFill>
                  <a:schemeClr val="bg2"/>
                </a:solidFill>
              </a:endParaRPr>
            </a:p>
            <a:p>
              <a:r>
                <a:rPr lang="en-CA" sz="1150" dirty="0">
                  <a:solidFill>
                    <a:schemeClr val="bg2"/>
                  </a:solidFill>
                </a:rPr>
                <a:t> </a:t>
              </a:r>
              <a:r>
                <a:rPr lang="en-CA" sz="1150" dirty="0" smtClean="0">
                  <a:solidFill>
                    <a:schemeClr val="bg2"/>
                  </a:solidFill>
                </a:rPr>
                <a:t>        rewarding to </a:t>
              </a:r>
              <a:r>
                <a:rPr lang="en-CA" sz="1150" dirty="0">
                  <a:solidFill>
                    <a:schemeClr val="bg2"/>
                  </a:solidFill>
                </a:rPr>
                <a:t>guide and advise project hosts </a:t>
              </a:r>
              <a:endParaRPr lang="en-CA" sz="1150" dirty="0" smtClean="0">
                <a:solidFill>
                  <a:schemeClr val="bg2"/>
                </a:solidFill>
              </a:endParaRPr>
            </a:p>
            <a:p>
              <a:r>
                <a:rPr lang="en-CA" sz="1150" dirty="0" smtClean="0">
                  <a:solidFill>
                    <a:schemeClr val="bg2"/>
                  </a:solidFill>
                </a:rPr>
                <a:t>on experimental </a:t>
              </a:r>
              <a:r>
                <a:rPr lang="en-CA" sz="1150" dirty="0">
                  <a:solidFill>
                    <a:schemeClr val="bg2"/>
                  </a:solidFill>
                </a:rPr>
                <a:t>designs and considerations, and to </a:t>
              </a:r>
              <a:endParaRPr lang="en-CA" sz="1150" dirty="0" smtClean="0">
                <a:solidFill>
                  <a:schemeClr val="bg2"/>
                </a:solidFill>
              </a:endParaRPr>
            </a:p>
            <a:p>
              <a:r>
                <a:rPr lang="en-CA" sz="1150" dirty="0" smtClean="0">
                  <a:solidFill>
                    <a:schemeClr val="bg2"/>
                  </a:solidFill>
                </a:rPr>
                <a:t>see </a:t>
              </a:r>
              <a:r>
                <a:rPr lang="en-CA" sz="1150" dirty="0">
                  <a:solidFill>
                    <a:schemeClr val="bg2"/>
                  </a:solidFill>
                </a:rPr>
                <a:t>them move their project forward, surmount obstacles, share experiences, and truly </a:t>
              </a:r>
              <a:r>
                <a:rPr lang="en-CA" sz="1150" dirty="0" smtClean="0">
                  <a:solidFill>
                    <a:schemeClr val="bg2"/>
                  </a:solidFill>
                </a:rPr>
                <a:t>recognize the      </a:t>
              </a:r>
            </a:p>
            <a:p>
              <a:r>
                <a:rPr lang="en-CA" sz="1150" dirty="0">
                  <a:solidFill>
                    <a:schemeClr val="bg2"/>
                  </a:solidFill>
                </a:rPr>
                <a:t> </a:t>
              </a:r>
              <a:r>
                <a:rPr lang="en-CA" sz="1150" dirty="0" smtClean="0">
                  <a:solidFill>
                    <a:schemeClr val="bg2"/>
                  </a:solidFill>
                </a:rPr>
                <a:t>     value of data </a:t>
              </a:r>
              <a:r>
                <a:rPr lang="en-CA" sz="1150" dirty="0">
                  <a:solidFill>
                    <a:schemeClr val="bg2"/>
                  </a:solidFill>
                </a:rPr>
                <a:t>in telling </a:t>
              </a:r>
              <a:r>
                <a:rPr lang="en-CA" sz="1150" dirty="0" smtClean="0">
                  <a:solidFill>
                    <a:schemeClr val="bg2"/>
                  </a:solidFill>
                </a:rPr>
                <a:t>a story </a:t>
              </a:r>
              <a:r>
                <a:rPr lang="en-CA" sz="1150" dirty="0">
                  <a:solidFill>
                    <a:schemeClr val="bg2"/>
                  </a:solidFill>
                </a:rPr>
                <a:t>and informing </a:t>
              </a:r>
              <a:endParaRPr lang="en-CA" sz="1150" dirty="0" smtClean="0">
                <a:solidFill>
                  <a:schemeClr val="bg2"/>
                </a:solidFill>
              </a:endParaRPr>
            </a:p>
            <a:p>
              <a:r>
                <a:rPr lang="en-CA" sz="1150" dirty="0">
                  <a:solidFill>
                    <a:schemeClr val="bg2"/>
                  </a:solidFill>
                </a:rPr>
                <a:t> </a:t>
              </a:r>
              <a:r>
                <a:rPr lang="en-CA" sz="1150" dirty="0" smtClean="0">
                  <a:solidFill>
                    <a:schemeClr val="bg2"/>
                  </a:solidFill>
                </a:rPr>
                <a:t>               decision-making</a:t>
              </a:r>
              <a:r>
                <a:rPr lang="en-CA" sz="1150" dirty="0">
                  <a:solidFill>
                    <a:schemeClr val="bg2"/>
                  </a:solidFill>
                </a:rPr>
                <a:t>.”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5587" y="1601379"/>
            <a:ext cx="250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smtClean="0"/>
              <a:t>- Insights from a public servant EW Expert</a:t>
            </a:r>
            <a:endParaRPr lang="en-CA" sz="12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1436" y="3541050"/>
            <a:ext cx="1170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smtClean="0"/>
              <a:t>- Insights from a departmental project lead and EW participant</a:t>
            </a:r>
            <a:endParaRPr lang="en-CA" sz="1200" b="1" i="1" dirty="0"/>
          </a:p>
        </p:txBody>
      </p:sp>
      <p:sp>
        <p:nvSpPr>
          <p:cNvPr id="8" name="Rectangle 7"/>
          <p:cNvSpPr/>
          <p:nvPr/>
        </p:nvSpPr>
        <p:spPr>
          <a:xfrm>
            <a:off x="1328329" y="2698981"/>
            <a:ext cx="316629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150" dirty="0" smtClean="0">
                <a:latin typeface="+mn-lt"/>
                <a:ea typeface="Calibri" panose="020F0502020204030204" pitchFamily="34" charset="0"/>
              </a:rPr>
              <a:t>             “Participating in EW made our </a:t>
            </a:r>
          </a:p>
          <a:p>
            <a:pPr lvl="0"/>
            <a:r>
              <a:rPr lang="en-CA" sz="1150" dirty="0" smtClean="0">
                <a:latin typeface="+mn-lt"/>
                <a:ea typeface="Calibri" panose="020F0502020204030204" pitchFamily="34" charset="0"/>
              </a:rPr>
              <a:t>    project </a:t>
            </a:r>
            <a:r>
              <a:rPr lang="en-CA" sz="1150" dirty="0">
                <a:latin typeface="+mn-lt"/>
                <a:ea typeface="Calibri" panose="020F0502020204030204" pitchFamily="34" charset="0"/>
              </a:rPr>
              <a:t>better. </a:t>
            </a:r>
            <a:r>
              <a:rPr lang="en-CA" sz="1150" dirty="0" smtClean="0">
                <a:latin typeface="+mn-lt"/>
                <a:ea typeface="Calibri" panose="020F0502020204030204" pitchFamily="34" charset="0"/>
              </a:rPr>
              <a:t>The </a:t>
            </a:r>
            <a:r>
              <a:rPr lang="en-CA" sz="1150" dirty="0">
                <a:latin typeface="+mn-lt"/>
                <a:ea typeface="Calibri" panose="020F0502020204030204" pitchFamily="34" charset="0"/>
              </a:rPr>
              <a:t>experts brought </a:t>
            </a:r>
            <a:r>
              <a:rPr lang="en-CA" sz="1150" dirty="0" smtClean="0">
                <a:latin typeface="+mn-lt"/>
                <a:ea typeface="Calibri" panose="020F0502020204030204" pitchFamily="34" charset="0"/>
              </a:rPr>
              <a:t>knowledge </a:t>
            </a:r>
            <a:r>
              <a:rPr lang="en-CA" sz="1150" dirty="0">
                <a:latin typeface="+mn-lt"/>
                <a:ea typeface="Calibri" panose="020F0502020204030204" pitchFamily="34" charset="0"/>
              </a:rPr>
              <a:t>in experimental design that were not readily available to us. With an outside perspective on our project, </a:t>
            </a:r>
            <a:r>
              <a:rPr lang="en-CA" sz="1150" dirty="0" smtClean="0">
                <a:latin typeface="+mn-lt"/>
                <a:ea typeface="Calibri" panose="020F0502020204030204" pitchFamily="34" charset="0"/>
              </a:rPr>
              <a:t>they challenged </a:t>
            </a:r>
            <a:r>
              <a:rPr lang="en-CA" sz="1150" dirty="0">
                <a:latin typeface="+mn-lt"/>
                <a:ea typeface="Calibri" panose="020F0502020204030204" pitchFamily="34" charset="0"/>
              </a:rPr>
              <a:t>us on our understanding of the problem </a:t>
            </a:r>
            <a:r>
              <a:rPr lang="en-CA" sz="1150" dirty="0" smtClean="0">
                <a:latin typeface="+mn-lt"/>
                <a:ea typeface="Calibri" panose="020F0502020204030204" pitchFamily="34" charset="0"/>
              </a:rPr>
              <a:t>which solidified </a:t>
            </a:r>
            <a:r>
              <a:rPr lang="en-CA" sz="1150" dirty="0">
                <a:latin typeface="+mn-lt"/>
                <a:ea typeface="Calibri" panose="020F0502020204030204" pitchFamily="34" charset="0"/>
              </a:rPr>
              <a:t>how we framed the experiment. TBS was our enabler, helping </a:t>
            </a:r>
            <a:endParaRPr lang="en-CA" sz="1150" dirty="0" smtClean="0">
              <a:latin typeface="+mn-lt"/>
              <a:ea typeface="Calibri" panose="020F0502020204030204" pitchFamily="34" charset="0"/>
            </a:endParaRPr>
          </a:p>
          <a:p>
            <a:pPr lvl="0"/>
            <a:r>
              <a:rPr lang="en-CA" sz="1150" dirty="0" smtClean="0">
                <a:latin typeface="+mn-lt"/>
                <a:ea typeface="Calibri" panose="020F0502020204030204" pitchFamily="34" charset="0"/>
              </a:rPr>
              <a:t>         us tackle </a:t>
            </a:r>
            <a:r>
              <a:rPr lang="en-CA" sz="1150" dirty="0">
                <a:latin typeface="+mn-lt"/>
                <a:ea typeface="Calibri" panose="020F0502020204030204" pitchFamily="34" charset="0"/>
              </a:rPr>
              <a:t>and overcome barriers</a:t>
            </a:r>
            <a:r>
              <a:rPr lang="en-CA" sz="1150" dirty="0" smtClean="0">
                <a:latin typeface="+mn-lt"/>
                <a:ea typeface="Calibri" panose="020F0502020204030204" pitchFamily="34" charset="0"/>
              </a:rPr>
              <a:t>.”</a:t>
            </a:r>
            <a:endParaRPr lang="en-CA" sz="115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B7F1A9-6B08-4EFA-9E2A-95E678687FDE}"/>
              </a:ext>
            </a:extLst>
          </p:cNvPr>
          <p:cNvSpPr txBox="1"/>
          <p:nvPr/>
        </p:nvSpPr>
        <p:spPr>
          <a:xfrm>
            <a:off x="3519408" y="471825"/>
            <a:ext cx="1700274" cy="1200329"/>
          </a:xfrm>
          <a:prstGeom prst="rect">
            <a:avLst/>
          </a:prstGeom>
          <a:solidFill>
            <a:srgbClr val="9DDEDD">
              <a:alpha val="91000"/>
            </a:srgbClr>
          </a:solidFill>
          <a:ln>
            <a:noFill/>
          </a:ln>
        </p:spPr>
        <p:txBody>
          <a:bodyPr wrap="square" lIns="0" rIns="0" rtlCol="0" anchor="b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Experience from EW participants</a:t>
            </a:r>
            <a:endParaRPr lang="en-US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84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674" y="250450"/>
            <a:ext cx="40632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 smtClean="0"/>
              <a:t>LAUNCHING EW2 (2019-21):</a:t>
            </a:r>
            <a:endParaRPr lang="en-CA" sz="1800" b="1" dirty="0"/>
          </a:p>
          <a:p>
            <a:endParaRPr lang="en-US" sz="1800" dirty="0"/>
          </a:p>
          <a:p>
            <a:r>
              <a:rPr lang="en-CA" dirty="0" smtClean="0"/>
              <a:t>Objective: Continue </a:t>
            </a:r>
            <a:r>
              <a:rPr lang="en-CA" dirty="0"/>
              <a:t>to </a:t>
            </a:r>
            <a:r>
              <a:rPr lang="en-CA" b="1" dirty="0"/>
              <a:t>build </a:t>
            </a:r>
            <a:r>
              <a:rPr lang="en-CA" b="1" dirty="0" smtClean="0"/>
              <a:t>capacity </a:t>
            </a:r>
            <a:r>
              <a:rPr lang="en-CA" dirty="0" smtClean="0"/>
              <a:t>while </a:t>
            </a:r>
            <a:r>
              <a:rPr lang="en-CA" b="1" dirty="0" smtClean="0"/>
              <a:t>improving EW based </a:t>
            </a:r>
            <a:r>
              <a:rPr lang="en-CA" b="1" dirty="0"/>
              <a:t>on lived </a:t>
            </a:r>
            <a:r>
              <a:rPr lang="en-CA" b="1" dirty="0" smtClean="0"/>
              <a:t>experience, </a:t>
            </a:r>
            <a:r>
              <a:rPr lang="en-CA" dirty="0" smtClean="0"/>
              <a:t>lessons learned and </a:t>
            </a:r>
            <a:r>
              <a:rPr lang="en-CA" dirty="0"/>
              <a:t>in recognition of </a:t>
            </a:r>
            <a:r>
              <a:rPr lang="en-CA" b="1" dirty="0" smtClean="0"/>
              <a:t>growing </a:t>
            </a:r>
            <a:r>
              <a:rPr lang="en-CA" b="1" dirty="0"/>
              <a:t>maturity </a:t>
            </a:r>
            <a:r>
              <a:rPr lang="en-CA" dirty="0" smtClean="0"/>
              <a:t>in the federal experimentation space.</a:t>
            </a:r>
          </a:p>
          <a:p>
            <a:endParaRPr lang="en-CA" b="1" dirty="0" smtClean="0"/>
          </a:p>
          <a:p>
            <a:endParaRPr lang="en-CA" b="1" dirty="0"/>
          </a:p>
          <a:p>
            <a:r>
              <a:rPr lang="en-CA" b="1" dirty="0" smtClean="0"/>
              <a:t>Expanded features of EW2</a:t>
            </a:r>
            <a:r>
              <a:rPr lang="en-CA" b="1" dirty="0"/>
              <a:t>:</a:t>
            </a:r>
          </a:p>
          <a:p>
            <a:endParaRPr lang="en-CA" b="1" dirty="0"/>
          </a:p>
          <a:p>
            <a:r>
              <a:rPr lang="en-CA" sz="1200" b="1" dirty="0"/>
              <a:t>1. Launch </a:t>
            </a:r>
            <a:r>
              <a:rPr lang="en-CA" sz="1200" b="1" dirty="0" err="1"/>
              <a:t>GoC</a:t>
            </a:r>
            <a:r>
              <a:rPr lang="en-CA" sz="1200" b="1" dirty="0"/>
              <a:t>-wide call for proposals </a:t>
            </a:r>
            <a:r>
              <a:rPr lang="en-CA" sz="1200" dirty="0"/>
              <a:t>leveraging brand awareness and proven success of model.</a:t>
            </a:r>
          </a:p>
          <a:p>
            <a:endParaRPr lang="en-CA" sz="1200" dirty="0"/>
          </a:p>
          <a:p>
            <a:r>
              <a:rPr lang="en-CA" sz="1200" b="1" dirty="0"/>
              <a:t>2. Develop more robust training material </a:t>
            </a:r>
            <a:r>
              <a:rPr lang="en-CA" sz="1200" dirty="0"/>
              <a:t>and offer it across the GOC while also </a:t>
            </a:r>
            <a:r>
              <a:rPr lang="en-CA" sz="1200" b="1" dirty="0"/>
              <a:t>providing tailored support </a:t>
            </a:r>
            <a:r>
              <a:rPr lang="en-CA" sz="1200" dirty="0"/>
              <a:t>to departments based on varying levels of capacity. </a:t>
            </a:r>
          </a:p>
          <a:p>
            <a:endParaRPr lang="en-CA" sz="1200" dirty="0"/>
          </a:p>
          <a:p>
            <a:r>
              <a:rPr lang="en-CA" sz="1200" b="1" dirty="0"/>
              <a:t>3. Broader scope for partnerships </a:t>
            </a:r>
            <a:r>
              <a:rPr lang="en-CA" sz="1200" dirty="0"/>
              <a:t>including increased number of GOC partners and external </a:t>
            </a:r>
            <a:r>
              <a:rPr lang="en-CA" sz="1200" dirty="0" smtClean="0"/>
              <a:t>partners.</a:t>
            </a:r>
            <a:endParaRPr lang="en-CA" sz="1200" dirty="0"/>
          </a:p>
          <a:p>
            <a:endParaRPr lang="en-CA" sz="1200" dirty="0"/>
          </a:p>
          <a:p>
            <a:r>
              <a:rPr lang="en-CA" sz="1200" b="1" dirty="0"/>
              <a:t>4. </a:t>
            </a:r>
            <a:r>
              <a:rPr lang="en-CA" sz="1200" b="1" dirty="0" smtClean="0"/>
              <a:t>More time </a:t>
            </a:r>
            <a:r>
              <a:rPr lang="en-CA" sz="1200" b="1" dirty="0"/>
              <a:t>to experiment </a:t>
            </a:r>
            <a:r>
              <a:rPr lang="en-CA" sz="1200" dirty="0"/>
              <a:t>based on lessons learned from EW1.</a:t>
            </a:r>
          </a:p>
          <a:p>
            <a:endParaRPr lang="en-CA" sz="1200" dirty="0"/>
          </a:p>
          <a:p>
            <a:endParaRPr lang="en-CA" sz="1800" b="1" dirty="0" smtClean="0"/>
          </a:p>
          <a:p>
            <a:pPr fontAlgn="base"/>
            <a:endParaRPr lang="en-CA" sz="1800" b="1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CA" sz="1800" b="1" dirty="0"/>
          </a:p>
          <a:p>
            <a:endParaRPr lang="en-CA" sz="1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20" t="8518" r="4166" b="20185"/>
          <a:stretch/>
        </p:blipFill>
        <p:spPr>
          <a:xfrm>
            <a:off x="5419725" y="561975"/>
            <a:ext cx="2854234" cy="39814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49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>
            <a:off x="6981826" y="2653729"/>
            <a:ext cx="0" cy="10595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10136" y="2634148"/>
            <a:ext cx="0" cy="10791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058715" y="2653729"/>
            <a:ext cx="8253" cy="106995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Google Shape;67;p14"/>
          <p:cNvSpPr txBox="1">
            <a:spLocks/>
          </p:cNvSpPr>
          <p:nvPr/>
        </p:nvSpPr>
        <p:spPr>
          <a:xfrm>
            <a:off x="5074131" y="2572110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8289" y="812124"/>
            <a:ext cx="448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EW2 At-A-Glance</a:t>
            </a:r>
            <a:endParaRPr lang="en-CA" sz="2800" b="1" dirty="0"/>
          </a:p>
        </p:txBody>
      </p:sp>
      <p:sp>
        <p:nvSpPr>
          <p:cNvPr id="16" name="Shape">
            <a:extLst>
              <a:ext uri="{FF2B5EF4-FFF2-40B4-BE49-F238E27FC236}">
                <a16:creationId xmlns="" xmlns:a16="http://schemas.microsoft.com/office/drawing/2014/main" id="{C7B69FA8-5402-497D-AC04-0CC91A069C06}"/>
              </a:ext>
            </a:extLst>
          </p:cNvPr>
          <p:cNvSpPr/>
          <p:nvPr/>
        </p:nvSpPr>
        <p:spPr>
          <a:xfrm>
            <a:off x="1891884" y="2277985"/>
            <a:ext cx="1018802" cy="1018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91" y="479"/>
                </a:moveTo>
                <a:cubicBezTo>
                  <a:pt x="12983" y="166"/>
                  <a:pt x="11911" y="0"/>
                  <a:pt x="10800" y="0"/>
                </a:cubicBezTo>
                <a:cubicBezTo>
                  <a:pt x="4838" y="0"/>
                  <a:pt x="0" y="4832"/>
                  <a:pt x="0" y="10800"/>
                </a:cubicBezTo>
                <a:cubicBezTo>
                  <a:pt x="0" y="16762"/>
                  <a:pt x="4832" y="21600"/>
                  <a:pt x="10800" y="21600"/>
                </a:cubicBezTo>
                <a:cubicBezTo>
                  <a:pt x="16762" y="21600"/>
                  <a:pt x="21600" y="16768"/>
                  <a:pt x="21600" y="10800"/>
                </a:cubicBezTo>
                <a:cubicBezTo>
                  <a:pt x="21600" y="9798"/>
                  <a:pt x="21453" y="8834"/>
                  <a:pt x="21198" y="7915"/>
                </a:cubicBezTo>
                <a:cubicBezTo>
                  <a:pt x="17706" y="6830"/>
                  <a:pt x="14974" y="4015"/>
                  <a:pt x="13991" y="479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2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Fall</a:t>
            </a:r>
            <a:endParaRPr lang="en-US" sz="2400" b="1" kern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en-US" sz="16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2019</a:t>
            </a:r>
            <a:endParaRPr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="" xmlns:a16="http://schemas.microsoft.com/office/drawing/2014/main" id="{2F25BC69-08DD-4F02-95B7-D3AC8C378FB7}"/>
              </a:ext>
            </a:extLst>
          </p:cNvPr>
          <p:cNvSpPr/>
          <p:nvPr/>
        </p:nvSpPr>
        <p:spPr>
          <a:xfrm>
            <a:off x="2554222" y="1615645"/>
            <a:ext cx="1018802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4833"/>
                  <a:pt x="0" y="10803"/>
                </a:cubicBezTo>
                <a:cubicBezTo>
                  <a:pt x="0" y="11806"/>
                  <a:pt x="147" y="12770"/>
                  <a:pt x="402" y="13689"/>
                </a:cubicBezTo>
                <a:cubicBezTo>
                  <a:pt x="1385" y="17233"/>
                  <a:pt x="4111" y="20042"/>
                  <a:pt x="7609" y="21121"/>
                </a:cubicBezTo>
                <a:cubicBezTo>
                  <a:pt x="8617" y="21434"/>
                  <a:pt x="9689" y="21600"/>
                  <a:pt x="10800" y="21600"/>
                </a:cubicBezTo>
                <a:cubicBezTo>
                  <a:pt x="11911" y="21600"/>
                  <a:pt x="12983" y="21434"/>
                  <a:pt x="13991" y="21121"/>
                </a:cubicBezTo>
                <a:cubicBezTo>
                  <a:pt x="14974" y="17578"/>
                  <a:pt x="17700" y="14768"/>
                  <a:pt x="21198" y="13689"/>
                </a:cubicBezTo>
                <a:cubicBezTo>
                  <a:pt x="21453" y="12770"/>
                  <a:pt x="21600" y="11806"/>
                  <a:pt x="21600" y="10803"/>
                </a:cubicBezTo>
                <a:cubicBezTo>
                  <a:pt x="21600" y="4833"/>
                  <a:pt x="16768" y="0"/>
                  <a:pt x="10800" y="0"/>
                </a:cubicBezTo>
                <a:close/>
              </a:path>
            </a:pathLst>
          </a:custGeom>
          <a:solidFill>
            <a:srgbClr val="9DDEDD">
              <a:alpha val="45882"/>
            </a:srgb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buClrTx/>
              <a:buFontTx/>
              <a:buNone/>
              <a:defRPr sz="3000"/>
            </a:pPr>
            <a:endParaRPr sz="1688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">
            <a:extLst>
              <a:ext uri="{FF2B5EF4-FFF2-40B4-BE49-F238E27FC236}">
                <a16:creationId xmlns="" xmlns:a16="http://schemas.microsoft.com/office/drawing/2014/main" id="{0AF0015A-3992-44A1-8C0A-E6BB10293E9B}"/>
              </a:ext>
            </a:extLst>
          </p:cNvPr>
          <p:cNvSpPr/>
          <p:nvPr/>
        </p:nvSpPr>
        <p:spPr>
          <a:xfrm>
            <a:off x="3216560" y="2277983"/>
            <a:ext cx="1018802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98" y="7911"/>
                </a:moveTo>
                <a:cubicBezTo>
                  <a:pt x="17700" y="6832"/>
                  <a:pt x="14974" y="4016"/>
                  <a:pt x="13991" y="479"/>
                </a:cubicBezTo>
                <a:cubicBezTo>
                  <a:pt x="12983" y="166"/>
                  <a:pt x="11911" y="0"/>
                  <a:pt x="10800" y="0"/>
                </a:cubicBezTo>
                <a:cubicBezTo>
                  <a:pt x="9689" y="0"/>
                  <a:pt x="8617" y="166"/>
                  <a:pt x="7609" y="479"/>
                </a:cubicBezTo>
                <a:cubicBezTo>
                  <a:pt x="4111" y="1558"/>
                  <a:pt x="1385" y="4374"/>
                  <a:pt x="402" y="7911"/>
                </a:cubicBezTo>
                <a:cubicBezTo>
                  <a:pt x="147" y="8830"/>
                  <a:pt x="0" y="9794"/>
                  <a:pt x="0" y="10797"/>
                </a:cubicBezTo>
                <a:cubicBezTo>
                  <a:pt x="0" y="16760"/>
                  <a:pt x="4832" y="21600"/>
                  <a:pt x="10800" y="21600"/>
                </a:cubicBezTo>
                <a:cubicBezTo>
                  <a:pt x="16762" y="21600"/>
                  <a:pt x="21600" y="16767"/>
                  <a:pt x="21600" y="10797"/>
                </a:cubicBezTo>
                <a:cubicBezTo>
                  <a:pt x="21600" y="9794"/>
                  <a:pt x="21453" y="8830"/>
                  <a:pt x="21198" y="791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2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Winter</a:t>
            </a:r>
            <a:endParaRPr lang="en-US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ctr">
              <a:buClrTx/>
              <a:buFontTx/>
              <a:buNone/>
            </a:pPr>
            <a:r>
              <a:rPr lang="en-US" sz="16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2020</a:t>
            </a:r>
            <a:endParaRPr lang="en-US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="" xmlns:a16="http://schemas.microsoft.com/office/drawing/2014/main" id="{0BAE19FC-3E81-497B-9121-B2A21185CD2F}"/>
              </a:ext>
            </a:extLst>
          </p:cNvPr>
          <p:cNvSpPr/>
          <p:nvPr/>
        </p:nvSpPr>
        <p:spPr>
          <a:xfrm>
            <a:off x="3876835" y="1615645"/>
            <a:ext cx="1018796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4833"/>
                  <a:pt x="0" y="10803"/>
                </a:cubicBezTo>
                <a:cubicBezTo>
                  <a:pt x="0" y="11806"/>
                  <a:pt x="147" y="12770"/>
                  <a:pt x="402" y="13689"/>
                </a:cubicBezTo>
                <a:cubicBezTo>
                  <a:pt x="1385" y="17233"/>
                  <a:pt x="4111" y="20042"/>
                  <a:pt x="7609" y="21121"/>
                </a:cubicBezTo>
                <a:cubicBezTo>
                  <a:pt x="8617" y="21434"/>
                  <a:pt x="9689" y="21600"/>
                  <a:pt x="10800" y="21600"/>
                </a:cubicBezTo>
                <a:cubicBezTo>
                  <a:pt x="11911" y="21600"/>
                  <a:pt x="12983" y="21434"/>
                  <a:pt x="13992" y="21121"/>
                </a:cubicBezTo>
                <a:cubicBezTo>
                  <a:pt x="14974" y="17578"/>
                  <a:pt x="17700" y="14768"/>
                  <a:pt x="21198" y="13689"/>
                </a:cubicBezTo>
                <a:cubicBezTo>
                  <a:pt x="21453" y="12770"/>
                  <a:pt x="21600" y="11806"/>
                  <a:pt x="21600" y="10803"/>
                </a:cubicBezTo>
                <a:cubicBezTo>
                  <a:pt x="21600" y="4833"/>
                  <a:pt x="16762" y="0"/>
                  <a:pt x="10800" y="0"/>
                </a:cubicBezTo>
                <a:close/>
              </a:path>
            </a:pathLst>
          </a:custGeom>
          <a:solidFill>
            <a:srgbClr val="999999">
              <a:alpha val="49020"/>
            </a:srgb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buClrTx/>
              <a:buFontTx/>
              <a:buNone/>
              <a:defRPr sz="3000"/>
            </a:pPr>
            <a:endParaRPr sz="1688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">
            <a:extLst>
              <a:ext uri="{FF2B5EF4-FFF2-40B4-BE49-F238E27FC236}">
                <a16:creationId xmlns="" xmlns:a16="http://schemas.microsoft.com/office/drawing/2014/main" id="{C9641721-F4A1-435A-BBD2-1D066F775CBE}"/>
              </a:ext>
            </a:extLst>
          </p:cNvPr>
          <p:cNvSpPr/>
          <p:nvPr/>
        </p:nvSpPr>
        <p:spPr>
          <a:xfrm>
            <a:off x="4541239" y="2277983"/>
            <a:ext cx="1018796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98" y="7911"/>
                </a:moveTo>
                <a:cubicBezTo>
                  <a:pt x="17700" y="6832"/>
                  <a:pt x="14974" y="4016"/>
                  <a:pt x="13992" y="479"/>
                </a:cubicBezTo>
                <a:cubicBezTo>
                  <a:pt x="12983" y="166"/>
                  <a:pt x="11911" y="0"/>
                  <a:pt x="10800" y="0"/>
                </a:cubicBezTo>
                <a:cubicBezTo>
                  <a:pt x="9689" y="0"/>
                  <a:pt x="8617" y="166"/>
                  <a:pt x="7609" y="479"/>
                </a:cubicBezTo>
                <a:cubicBezTo>
                  <a:pt x="4111" y="1558"/>
                  <a:pt x="1385" y="4374"/>
                  <a:pt x="402" y="7911"/>
                </a:cubicBezTo>
                <a:cubicBezTo>
                  <a:pt x="147" y="8830"/>
                  <a:pt x="0" y="9794"/>
                  <a:pt x="0" y="10797"/>
                </a:cubicBezTo>
                <a:cubicBezTo>
                  <a:pt x="0" y="16760"/>
                  <a:pt x="4832" y="21600"/>
                  <a:pt x="10800" y="21600"/>
                </a:cubicBezTo>
                <a:cubicBezTo>
                  <a:pt x="16762" y="21600"/>
                  <a:pt x="21600" y="16767"/>
                  <a:pt x="21600" y="10797"/>
                </a:cubicBezTo>
                <a:cubicBezTo>
                  <a:pt x="21600" y="9794"/>
                  <a:pt x="21453" y="8830"/>
                  <a:pt x="21198" y="791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2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2020</a:t>
            </a:r>
            <a:endParaRPr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="" xmlns:a16="http://schemas.microsoft.com/office/drawing/2014/main" id="{75BD7334-9545-49FC-B53B-224C877E58EF}"/>
              </a:ext>
            </a:extLst>
          </p:cNvPr>
          <p:cNvSpPr/>
          <p:nvPr/>
        </p:nvSpPr>
        <p:spPr>
          <a:xfrm>
            <a:off x="5224338" y="1615645"/>
            <a:ext cx="1018802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4833"/>
                  <a:pt x="0" y="10803"/>
                </a:cubicBezTo>
                <a:cubicBezTo>
                  <a:pt x="0" y="11806"/>
                  <a:pt x="147" y="12770"/>
                  <a:pt x="402" y="13689"/>
                </a:cubicBezTo>
                <a:cubicBezTo>
                  <a:pt x="1385" y="17233"/>
                  <a:pt x="4111" y="20042"/>
                  <a:pt x="7609" y="21121"/>
                </a:cubicBezTo>
                <a:cubicBezTo>
                  <a:pt x="8617" y="21434"/>
                  <a:pt x="9689" y="21600"/>
                  <a:pt x="10800" y="21600"/>
                </a:cubicBezTo>
                <a:cubicBezTo>
                  <a:pt x="11911" y="21600"/>
                  <a:pt x="12983" y="21434"/>
                  <a:pt x="13991" y="21121"/>
                </a:cubicBezTo>
                <a:cubicBezTo>
                  <a:pt x="14974" y="17578"/>
                  <a:pt x="17700" y="14768"/>
                  <a:pt x="21198" y="13689"/>
                </a:cubicBezTo>
                <a:cubicBezTo>
                  <a:pt x="21453" y="12770"/>
                  <a:pt x="21600" y="11806"/>
                  <a:pt x="21600" y="10803"/>
                </a:cubicBezTo>
                <a:cubicBezTo>
                  <a:pt x="21600" y="4833"/>
                  <a:pt x="16762" y="0"/>
                  <a:pt x="1080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buClrTx/>
              <a:buFontTx/>
              <a:buNone/>
              <a:defRPr sz="3000"/>
            </a:pPr>
            <a:endParaRPr sz="1688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="" xmlns:a16="http://schemas.microsoft.com/office/drawing/2014/main" id="{0C8DC9E4-2D03-4D11-BC71-EFFB1E88902F}"/>
              </a:ext>
            </a:extLst>
          </p:cNvPr>
          <p:cNvSpPr/>
          <p:nvPr/>
        </p:nvSpPr>
        <p:spPr>
          <a:xfrm>
            <a:off x="5912239" y="2270870"/>
            <a:ext cx="1018802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98" y="7911"/>
                </a:moveTo>
                <a:cubicBezTo>
                  <a:pt x="17700" y="6832"/>
                  <a:pt x="14974" y="4016"/>
                  <a:pt x="13991" y="479"/>
                </a:cubicBezTo>
                <a:cubicBezTo>
                  <a:pt x="12983" y="166"/>
                  <a:pt x="11911" y="0"/>
                  <a:pt x="10800" y="0"/>
                </a:cubicBezTo>
                <a:cubicBezTo>
                  <a:pt x="9689" y="0"/>
                  <a:pt x="8617" y="166"/>
                  <a:pt x="7609" y="479"/>
                </a:cubicBezTo>
                <a:cubicBezTo>
                  <a:pt x="4111" y="1558"/>
                  <a:pt x="1385" y="4374"/>
                  <a:pt x="402" y="7911"/>
                </a:cubicBezTo>
                <a:cubicBezTo>
                  <a:pt x="147" y="8830"/>
                  <a:pt x="0" y="9794"/>
                  <a:pt x="0" y="10797"/>
                </a:cubicBezTo>
                <a:cubicBezTo>
                  <a:pt x="0" y="16760"/>
                  <a:pt x="4832" y="21600"/>
                  <a:pt x="10800" y="21600"/>
                </a:cubicBezTo>
                <a:cubicBezTo>
                  <a:pt x="16762" y="21600"/>
                  <a:pt x="21600" y="16767"/>
                  <a:pt x="21600" y="10797"/>
                </a:cubicBezTo>
                <a:cubicBezTo>
                  <a:pt x="21600" y="9794"/>
                  <a:pt x="21453" y="8830"/>
                  <a:pt x="21198" y="79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2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Winter</a:t>
            </a:r>
          </a:p>
          <a:p>
            <a:pPr algn="ctr">
              <a:buClrTx/>
              <a:buFontTx/>
              <a:buNone/>
            </a:pPr>
            <a:r>
              <a:rPr lang="en-US" sz="16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2021</a:t>
            </a:r>
            <a:endParaRPr lang="en-US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="" xmlns:a16="http://schemas.microsoft.com/office/drawing/2014/main" id="{E0B135C1-4115-41CC-B41A-9E3D4BED5D3E}"/>
              </a:ext>
            </a:extLst>
          </p:cNvPr>
          <p:cNvSpPr/>
          <p:nvPr/>
        </p:nvSpPr>
        <p:spPr>
          <a:xfrm>
            <a:off x="1681143" y="1073734"/>
            <a:ext cx="5763547" cy="1697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9" y="0"/>
                </a:moveTo>
                <a:lnTo>
                  <a:pt x="20814" y="0"/>
                </a:lnTo>
                <a:cubicBezTo>
                  <a:pt x="20735" y="0"/>
                  <a:pt x="20695" y="322"/>
                  <a:pt x="20752" y="513"/>
                </a:cubicBezTo>
                <a:lnTo>
                  <a:pt x="21034" y="1471"/>
                </a:lnTo>
                <a:lnTo>
                  <a:pt x="20438" y="3493"/>
                </a:lnTo>
                <a:cubicBezTo>
                  <a:pt x="20290" y="3994"/>
                  <a:pt x="20094" y="4316"/>
                  <a:pt x="19870" y="4416"/>
                </a:cubicBezTo>
                <a:cubicBezTo>
                  <a:pt x="19165" y="4737"/>
                  <a:pt x="18539" y="5982"/>
                  <a:pt x="18107" y="7916"/>
                </a:cubicBezTo>
                <a:cubicBezTo>
                  <a:pt x="18011" y="8345"/>
                  <a:pt x="17865" y="8590"/>
                  <a:pt x="17706" y="8590"/>
                </a:cubicBezTo>
                <a:cubicBezTo>
                  <a:pt x="17547" y="8590"/>
                  <a:pt x="17400" y="8345"/>
                  <a:pt x="17306" y="7916"/>
                </a:cubicBezTo>
                <a:cubicBezTo>
                  <a:pt x="16798" y="5641"/>
                  <a:pt x="16025" y="4335"/>
                  <a:pt x="15185" y="4335"/>
                </a:cubicBezTo>
                <a:cubicBezTo>
                  <a:pt x="14373" y="4335"/>
                  <a:pt x="13617" y="5569"/>
                  <a:pt x="13108" y="7721"/>
                </a:cubicBezTo>
                <a:cubicBezTo>
                  <a:pt x="13009" y="8138"/>
                  <a:pt x="12864" y="8380"/>
                  <a:pt x="12708" y="8380"/>
                </a:cubicBezTo>
                <a:cubicBezTo>
                  <a:pt x="12552" y="8380"/>
                  <a:pt x="12406" y="8138"/>
                  <a:pt x="12306" y="7721"/>
                </a:cubicBezTo>
                <a:cubicBezTo>
                  <a:pt x="11799" y="5569"/>
                  <a:pt x="11041" y="4335"/>
                  <a:pt x="10231" y="4335"/>
                </a:cubicBezTo>
                <a:cubicBezTo>
                  <a:pt x="9386" y="4335"/>
                  <a:pt x="8610" y="5653"/>
                  <a:pt x="8102" y="7954"/>
                </a:cubicBezTo>
                <a:cubicBezTo>
                  <a:pt x="8004" y="8399"/>
                  <a:pt x="7854" y="8655"/>
                  <a:pt x="7693" y="8655"/>
                </a:cubicBezTo>
                <a:cubicBezTo>
                  <a:pt x="7530" y="8655"/>
                  <a:pt x="7381" y="8399"/>
                  <a:pt x="7283" y="7954"/>
                </a:cubicBezTo>
                <a:cubicBezTo>
                  <a:pt x="6775" y="5653"/>
                  <a:pt x="5999" y="4335"/>
                  <a:pt x="5154" y="4335"/>
                </a:cubicBezTo>
                <a:cubicBezTo>
                  <a:pt x="3913" y="4335"/>
                  <a:pt x="2820" y="7319"/>
                  <a:pt x="2556" y="11432"/>
                </a:cubicBezTo>
                <a:cubicBezTo>
                  <a:pt x="2513" y="12098"/>
                  <a:pt x="2359" y="12608"/>
                  <a:pt x="2163" y="12734"/>
                </a:cubicBezTo>
                <a:cubicBezTo>
                  <a:pt x="909" y="13538"/>
                  <a:pt x="0" y="17265"/>
                  <a:pt x="0" y="21600"/>
                </a:cubicBezTo>
                <a:lnTo>
                  <a:pt x="185" y="21600"/>
                </a:lnTo>
                <a:cubicBezTo>
                  <a:pt x="185" y="17567"/>
                  <a:pt x="1031" y="14097"/>
                  <a:pt x="2198" y="13351"/>
                </a:cubicBezTo>
                <a:cubicBezTo>
                  <a:pt x="2466" y="13178"/>
                  <a:pt x="2677" y="12477"/>
                  <a:pt x="2736" y="11566"/>
                </a:cubicBezTo>
                <a:cubicBezTo>
                  <a:pt x="2982" y="7740"/>
                  <a:pt x="3999" y="4963"/>
                  <a:pt x="5154" y="4963"/>
                </a:cubicBezTo>
                <a:cubicBezTo>
                  <a:pt x="5940" y="4963"/>
                  <a:pt x="6663" y="6193"/>
                  <a:pt x="7135" y="8330"/>
                </a:cubicBezTo>
                <a:cubicBezTo>
                  <a:pt x="7270" y="8935"/>
                  <a:pt x="7473" y="9283"/>
                  <a:pt x="7694" y="9283"/>
                </a:cubicBezTo>
                <a:cubicBezTo>
                  <a:pt x="7915" y="9283"/>
                  <a:pt x="8118" y="8935"/>
                  <a:pt x="8252" y="8330"/>
                </a:cubicBezTo>
                <a:cubicBezTo>
                  <a:pt x="8725" y="6189"/>
                  <a:pt x="9447" y="4963"/>
                  <a:pt x="10234" y="4963"/>
                </a:cubicBezTo>
                <a:cubicBezTo>
                  <a:pt x="10988" y="4963"/>
                  <a:pt x="11692" y="6112"/>
                  <a:pt x="12164" y="8111"/>
                </a:cubicBezTo>
                <a:cubicBezTo>
                  <a:pt x="12298" y="8682"/>
                  <a:pt x="12497" y="9008"/>
                  <a:pt x="12710" y="9008"/>
                </a:cubicBezTo>
                <a:cubicBezTo>
                  <a:pt x="12922" y="9008"/>
                  <a:pt x="13121" y="8682"/>
                  <a:pt x="13255" y="8111"/>
                </a:cubicBezTo>
                <a:cubicBezTo>
                  <a:pt x="13728" y="6109"/>
                  <a:pt x="14432" y="4963"/>
                  <a:pt x="15187" y="4963"/>
                </a:cubicBezTo>
                <a:cubicBezTo>
                  <a:pt x="15969" y="4963"/>
                  <a:pt x="16687" y="6177"/>
                  <a:pt x="17160" y="8295"/>
                </a:cubicBezTo>
                <a:cubicBezTo>
                  <a:pt x="17291" y="8881"/>
                  <a:pt x="17491" y="9218"/>
                  <a:pt x="17709" y="9218"/>
                </a:cubicBezTo>
                <a:cubicBezTo>
                  <a:pt x="17926" y="9218"/>
                  <a:pt x="18126" y="8881"/>
                  <a:pt x="18257" y="8295"/>
                </a:cubicBezTo>
                <a:cubicBezTo>
                  <a:pt x="18659" y="6495"/>
                  <a:pt x="19242" y="5339"/>
                  <a:pt x="19897" y="5036"/>
                </a:cubicBezTo>
                <a:cubicBezTo>
                  <a:pt x="20161" y="4917"/>
                  <a:pt x="20394" y="4534"/>
                  <a:pt x="20571" y="3933"/>
                </a:cubicBezTo>
                <a:lnTo>
                  <a:pt x="21167" y="1911"/>
                </a:lnTo>
                <a:lnTo>
                  <a:pt x="21431" y="2807"/>
                </a:lnTo>
                <a:cubicBezTo>
                  <a:pt x="21486" y="2995"/>
                  <a:pt x="21580" y="2865"/>
                  <a:pt x="21582" y="2604"/>
                </a:cubicBezTo>
                <a:lnTo>
                  <a:pt x="21600" y="306"/>
                </a:lnTo>
                <a:cubicBezTo>
                  <a:pt x="21599" y="138"/>
                  <a:pt x="21558" y="0"/>
                  <a:pt x="2150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1431" tIns="21431" rIns="21431" bIns="21431" anchor="ctr"/>
          <a:lstStyle/>
          <a:p>
            <a:pPr>
              <a:buClrTx/>
              <a:buFontTx/>
              <a:buNone/>
              <a:defRPr sz="3000"/>
            </a:pPr>
            <a:endParaRPr sz="1688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49">
            <a:extLst>
              <a:ext uri="{FF2B5EF4-FFF2-40B4-BE49-F238E27FC236}">
                <a16:creationId xmlns="" xmlns:a16="http://schemas.microsoft.com/office/drawing/2014/main" id="{3CF06EE2-3FEA-419E-B7E1-218DDF261E0D}"/>
              </a:ext>
            </a:extLst>
          </p:cNvPr>
          <p:cNvSpPr/>
          <p:nvPr/>
        </p:nvSpPr>
        <p:spPr>
          <a:xfrm>
            <a:off x="2811993" y="1903314"/>
            <a:ext cx="493445" cy="491772"/>
          </a:xfrm>
          <a:custGeom>
            <a:avLst/>
            <a:gdLst>
              <a:gd name="connsiteX0" fmla="*/ 175211 w 767138"/>
              <a:gd name="connsiteY0" fmla="*/ 532146 h 764538"/>
              <a:gd name="connsiteX1" fmla="*/ 201866 w 767138"/>
              <a:gd name="connsiteY1" fmla="*/ 555587 h 764538"/>
              <a:gd name="connsiteX2" fmla="*/ 211391 w 767138"/>
              <a:gd name="connsiteY2" fmla="*/ 600354 h 764538"/>
              <a:gd name="connsiteX3" fmla="*/ 93281 w 767138"/>
              <a:gd name="connsiteY3" fmla="*/ 664172 h 764538"/>
              <a:gd name="connsiteX4" fmla="*/ 157098 w 767138"/>
              <a:gd name="connsiteY4" fmla="*/ 546062 h 764538"/>
              <a:gd name="connsiteX5" fmla="*/ 175211 w 767138"/>
              <a:gd name="connsiteY5" fmla="*/ 532146 h 764538"/>
              <a:gd name="connsiteX6" fmla="*/ 484758 w 767138"/>
              <a:gd name="connsiteY6" fmla="*/ 525107 h 764538"/>
              <a:gd name="connsiteX7" fmla="*/ 499998 w 767138"/>
              <a:gd name="connsiteY7" fmla="*/ 564159 h 764538"/>
              <a:gd name="connsiteX8" fmla="*/ 492378 w 767138"/>
              <a:gd name="connsiteY8" fmla="*/ 602259 h 764538"/>
              <a:gd name="connsiteX9" fmla="*/ 340930 w 767138"/>
              <a:gd name="connsiteY9" fmla="*/ 753707 h 764538"/>
              <a:gd name="connsiteX10" fmla="*/ 280923 w 767138"/>
              <a:gd name="connsiteY10" fmla="*/ 721322 h 764538"/>
              <a:gd name="connsiteX11" fmla="*/ 310450 w 767138"/>
              <a:gd name="connsiteY11" fmla="*/ 586067 h 764538"/>
              <a:gd name="connsiteX12" fmla="*/ 484758 w 767138"/>
              <a:gd name="connsiteY12" fmla="*/ 525107 h 764538"/>
              <a:gd name="connsiteX13" fmla="*/ 179839 w 767138"/>
              <a:gd name="connsiteY13" fmla="*/ 262575 h 764538"/>
              <a:gd name="connsiteX14" fmla="*/ 199961 w 767138"/>
              <a:gd name="connsiteY14" fmla="*/ 264122 h 764538"/>
              <a:gd name="connsiteX15" fmla="*/ 232346 w 767138"/>
              <a:gd name="connsiteY15" fmla="*/ 276505 h 764538"/>
              <a:gd name="connsiteX16" fmla="*/ 169481 w 767138"/>
              <a:gd name="connsiteY16" fmla="*/ 454622 h 764538"/>
              <a:gd name="connsiteX17" fmla="*/ 42798 w 767138"/>
              <a:gd name="connsiteY17" fmla="*/ 483197 h 764538"/>
              <a:gd name="connsiteX18" fmla="*/ 10413 w 767138"/>
              <a:gd name="connsiteY18" fmla="*/ 423190 h 764538"/>
              <a:gd name="connsiteX19" fmla="*/ 161861 w 767138"/>
              <a:gd name="connsiteY19" fmla="*/ 271742 h 764538"/>
              <a:gd name="connsiteX20" fmla="*/ 179839 w 767138"/>
              <a:gd name="connsiteY20" fmla="*/ 262575 h 764538"/>
              <a:gd name="connsiteX21" fmla="*/ 548694 w 767138"/>
              <a:gd name="connsiteY21" fmla="*/ 151489 h 764538"/>
              <a:gd name="connsiteX22" fmla="*/ 508571 w 767138"/>
              <a:gd name="connsiteY22" fmla="*/ 167920 h 764538"/>
              <a:gd name="connsiteX23" fmla="*/ 508571 w 767138"/>
              <a:gd name="connsiteY23" fmla="*/ 248882 h 764538"/>
              <a:gd name="connsiteX24" fmla="*/ 589533 w 767138"/>
              <a:gd name="connsiteY24" fmla="*/ 248882 h 764538"/>
              <a:gd name="connsiteX25" fmla="*/ 589533 w 767138"/>
              <a:gd name="connsiteY25" fmla="*/ 167920 h 764538"/>
              <a:gd name="connsiteX26" fmla="*/ 548694 w 767138"/>
              <a:gd name="connsiteY26" fmla="*/ 151489 h 764538"/>
              <a:gd name="connsiteX27" fmla="*/ 540956 w 767138"/>
              <a:gd name="connsiteY27" fmla="*/ 43142 h 764538"/>
              <a:gd name="connsiteX28" fmla="*/ 642873 w 767138"/>
              <a:gd name="connsiteY28" fmla="*/ 113627 h 764538"/>
              <a:gd name="connsiteX29" fmla="*/ 715263 w 767138"/>
              <a:gd name="connsiteY29" fmla="*/ 218402 h 764538"/>
              <a:gd name="connsiteX30" fmla="*/ 591438 w 767138"/>
              <a:gd name="connsiteY30" fmla="*/ 399377 h 764538"/>
              <a:gd name="connsiteX31" fmla="*/ 261873 w 767138"/>
              <a:gd name="connsiteY31" fmla="*/ 554635 h 764538"/>
              <a:gd name="connsiteX32" fmla="*/ 202818 w 767138"/>
              <a:gd name="connsiteY32" fmla="*/ 495580 h 764538"/>
              <a:gd name="connsiteX33" fmla="*/ 359028 w 767138"/>
              <a:gd name="connsiteY33" fmla="*/ 166967 h 764538"/>
              <a:gd name="connsiteX34" fmla="*/ 540956 w 767138"/>
              <a:gd name="connsiteY34" fmla="*/ 43142 h 764538"/>
              <a:gd name="connsiteX35" fmla="*/ 740669 w 767138"/>
              <a:gd name="connsiteY35" fmla="*/ 12 h 764538"/>
              <a:gd name="connsiteX36" fmla="*/ 762889 w 767138"/>
              <a:gd name="connsiteY36" fmla="*/ 5042 h 764538"/>
              <a:gd name="connsiteX37" fmla="*/ 733361 w 767138"/>
              <a:gd name="connsiteY37" fmla="*/ 167920 h 764538"/>
              <a:gd name="connsiteX38" fmla="*/ 670496 w 767138"/>
              <a:gd name="connsiteY38" fmla="*/ 87910 h 764538"/>
              <a:gd name="connsiteX39" fmla="*/ 592391 w 767138"/>
              <a:gd name="connsiteY39" fmla="*/ 25997 h 764538"/>
              <a:gd name="connsiteX40" fmla="*/ 740669 w 767138"/>
              <a:gd name="connsiteY40" fmla="*/ 12 h 76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7138" h="764538">
                <a:moveTo>
                  <a:pt x="175211" y="532146"/>
                </a:moveTo>
                <a:cubicBezTo>
                  <a:pt x="188650" y="526833"/>
                  <a:pt x="190436" y="544157"/>
                  <a:pt x="201866" y="555587"/>
                </a:cubicBezTo>
                <a:cubicBezTo>
                  <a:pt x="217106" y="569874"/>
                  <a:pt x="242823" y="567969"/>
                  <a:pt x="211391" y="600354"/>
                </a:cubicBezTo>
                <a:cubicBezTo>
                  <a:pt x="179958" y="631787"/>
                  <a:pt x="108521" y="679412"/>
                  <a:pt x="93281" y="664172"/>
                </a:cubicBezTo>
                <a:cubicBezTo>
                  <a:pt x="78993" y="648932"/>
                  <a:pt x="125666" y="577494"/>
                  <a:pt x="157098" y="546062"/>
                </a:cubicBezTo>
                <a:cubicBezTo>
                  <a:pt x="164956" y="538204"/>
                  <a:pt x="170731" y="533918"/>
                  <a:pt x="175211" y="532146"/>
                </a:cubicBezTo>
                <a:close/>
                <a:moveTo>
                  <a:pt x="484758" y="525107"/>
                </a:moveTo>
                <a:lnTo>
                  <a:pt x="499998" y="564159"/>
                </a:lnTo>
                <a:cubicBezTo>
                  <a:pt x="505713" y="577495"/>
                  <a:pt x="501903" y="592734"/>
                  <a:pt x="492378" y="602259"/>
                </a:cubicBezTo>
                <a:lnTo>
                  <a:pt x="340930" y="753707"/>
                </a:lnTo>
                <a:cubicBezTo>
                  <a:pt x="315213" y="779424"/>
                  <a:pt x="273303" y="755612"/>
                  <a:pt x="280923" y="721322"/>
                </a:cubicBezTo>
                <a:lnTo>
                  <a:pt x="310450" y="586067"/>
                </a:lnTo>
                <a:cubicBezTo>
                  <a:pt x="359980" y="576542"/>
                  <a:pt x="420940" y="558445"/>
                  <a:pt x="484758" y="525107"/>
                </a:cubicBezTo>
                <a:close/>
                <a:moveTo>
                  <a:pt x="179839" y="262575"/>
                </a:moveTo>
                <a:cubicBezTo>
                  <a:pt x="186388" y="261265"/>
                  <a:pt x="193293" y="261741"/>
                  <a:pt x="199961" y="264122"/>
                </a:cubicBezTo>
                <a:lnTo>
                  <a:pt x="232346" y="276505"/>
                </a:lnTo>
                <a:cubicBezTo>
                  <a:pt x="197103" y="343180"/>
                  <a:pt x="179958" y="406997"/>
                  <a:pt x="169481" y="454622"/>
                </a:cubicBezTo>
                <a:lnTo>
                  <a:pt x="42798" y="483197"/>
                </a:lnTo>
                <a:cubicBezTo>
                  <a:pt x="8508" y="490817"/>
                  <a:pt x="-14352" y="447955"/>
                  <a:pt x="10413" y="423190"/>
                </a:cubicBezTo>
                <a:lnTo>
                  <a:pt x="161861" y="271742"/>
                </a:lnTo>
                <a:cubicBezTo>
                  <a:pt x="167099" y="266980"/>
                  <a:pt x="173291" y="263884"/>
                  <a:pt x="179839" y="262575"/>
                </a:cubicBezTo>
                <a:close/>
                <a:moveTo>
                  <a:pt x="548694" y="151489"/>
                </a:moveTo>
                <a:cubicBezTo>
                  <a:pt x="534050" y="151489"/>
                  <a:pt x="519524" y="156966"/>
                  <a:pt x="508571" y="167920"/>
                </a:cubicBezTo>
                <a:cubicBezTo>
                  <a:pt x="486663" y="190780"/>
                  <a:pt x="486663" y="226975"/>
                  <a:pt x="508571" y="248882"/>
                </a:cubicBezTo>
                <a:cubicBezTo>
                  <a:pt x="531431" y="270790"/>
                  <a:pt x="567626" y="270790"/>
                  <a:pt x="589533" y="248882"/>
                </a:cubicBezTo>
                <a:cubicBezTo>
                  <a:pt x="611441" y="226975"/>
                  <a:pt x="611441" y="190780"/>
                  <a:pt x="589533" y="167920"/>
                </a:cubicBezTo>
                <a:cubicBezTo>
                  <a:pt x="578103" y="156966"/>
                  <a:pt x="563339" y="151489"/>
                  <a:pt x="548694" y="151489"/>
                </a:cubicBezTo>
                <a:close/>
                <a:moveTo>
                  <a:pt x="540956" y="43142"/>
                </a:moveTo>
                <a:cubicBezTo>
                  <a:pt x="572388" y="55525"/>
                  <a:pt x="608583" y="80289"/>
                  <a:pt x="642873" y="113627"/>
                </a:cubicBezTo>
                <a:cubicBezTo>
                  <a:pt x="678116" y="149822"/>
                  <a:pt x="702881" y="186970"/>
                  <a:pt x="715263" y="218402"/>
                </a:cubicBezTo>
                <a:cubicBezTo>
                  <a:pt x="692403" y="274600"/>
                  <a:pt x="653351" y="337465"/>
                  <a:pt x="591438" y="399377"/>
                </a:cubicBezTo>
                <a:cubicBezTo>
                  <a:pt x="478091" y="512725"/>
                  <a:pt x="339978" y="545110"/>
                  <a:pt x="261873" y="554635"/>
                </a:cubicBezTo>
                <a:lnTo>
                  <a:pt x="202818" y="495580"/>
                </a:lnTo>
                <a:cubicBezTo>
                  <a:pt x="212343" y="417475"/>
                  <a:pt x="245681" y="280315"/>
                  <a:pt x="359028" y="166967"/>
                </a:cubicBezTo>
                <a:cubicBezTo>
                  <a:pt x="420941" y="105055"/>
                  <a:pt x="484758" y="66002"/>
                  <a:pt x="540956" y="43142"/>
                </a:cubicBezTo>
                <a:close/>
                <a:moveTo>
                  <a:pt x="740669" y="12"/>
                </a:moveTo>
                <a:cubicBezTo>
                  <a:pt x="751697" y="161"/>
                  <a:pt x="759555" y="1708"/>
                  <a:pt x="762889" y="5042"/>
                </a:cubicBezTo>
                <a:cubicBezTo>
                  <a:pt x="777176" y="18377"/>
                  <a:pt x="752411" y="94577"/>
                  <a:pt x="733361" y="167920"/>
                </a:cubicBezTo>
                <a:cubicBezTo>
                  <a:pt x="718121" y="141250"/>
                  <a:pt x="697166" y="114580"/>
                  <a:pt x="670496" y="87910"/>
                </a:cubicBezTo>
                <a:cubicBezTo>
                  <a:pt x="644779" y="62192"/>
                  <a:pt x="618108" y="41237"/>
                  <a:pt x="592391" y="25997"/>
                </a:cubicBezTo>
                <a:cubicBezTo>
                  <a:pt x="645970" y="11710"/>
                  <a:pt x="707585" y="-435"/>
                  <a:pt x="740669" y="12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Tx/>
              <a:buFontTx/>
              <a:buNone/>
            </a:pPr>
            <a:endParaRPr lang="en-US" sz="1013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Google Shape;102;p18"/>
          <p:cNvSpPr txBox="1">
            <a:spLocks/>
          </p:cNvSpPr>
          <p:nvPr/>
        </p:nvSpPr>
        <p:spPr>
          <a:xfrm>
            <a:off x="1188412" y="3723682"/>
            <a:ext cx="1695873" cy="50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buNone/>
            </a:pPr>
            <a:r>
              <a:rPr lang="en-CA" sz="1000" dirty="0" smtClean="0">
                <a:latin typeface="+mj-lt"/>
              </a:rPr>
              <a:t>Call for proposals with selection criteria will be launched across the GOC in </a:t>
            </a:r>
            <a:r>
              <a:rPr lang="en-CA" sz="1000" dirty="0" smtClean="0">
                <a:latin typeface="+mj-lt"/>
              </a:rPr>
              <a:t>Fall </a:t>
            </a:r>
            <a:r>
              <a:rPr lang="en-CA" sz="1000" dirty="0" smtClean="0">
                <a:latin typeface="+mj-lt"/>
              </a:rPr>
              <a:t>2019.</a:t>
            </a:r>
            <a:endParaRPr lang="en-CA" sz="1000" dirty="0">
              <a:latin typeface="+mj-lt"/>
            </a:endParaRPr>
          </a:p>
        </p:txBody>
      </p:sp>
      <p:sp>
        <p:nvSpPr>
          <p:cNvPr id="35" name="Google Shape;102;p18"/>
          <p:cNvSpPr txBox="1">
            <a:spLocks/>
          </p:cNvSpPr>
          <p:nvPr/>
        </p:nvSpPr>
        <p:spPr>
          <a:xfrm>
            <a:off x="2910334" y="4143506"/>
            <a:ext cx="1735654" cy="50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buFont typeface="Source Code Pro"/>
              <a:buNone/>
            </a:pPr>
            <a:endParaRPr lang="en-CA" sz="1000" dirty="0">
              <a:latin typeface="+mj-lt"/>
            </a:endParaRPr>
          </a:p>
        </p:txBody>
      </p:sp>
      <p:sp>
        <p:nvSpPr>
          <p:cNvPr id="36" name="Google Shape;102;p18"/>
          <p:cNvSpPr txBox="1">
            <a:spLocks/>
          </p:cNvSpPr>
          <p:nvPr/>
        </p:nvSpPr>
        <p:spPr>
          <a:xfrm>
            <a:off x="4520851" y="4080831"/>
            <a:ext cx="2425776" cy="50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buNone/>
            </a:pPr>
            <a:r>
              <a:rPr lang="en-CA" sz="1000" dirty="0" smtClean="0">
                <a:latin typeface="+mj-lt"/>
              </a:rPr>
              <a:t>Project teams will be matched with experts in early 2020 and benefit from ongoing training and support as they design and run their experiments. </a:t>
            </a:r>
            <a:endParaRPr lang="en-CA" sz="1000" dirty="0">
              <a:latin typeface="+mj-lt"/>
            </a:endParaRPr>
          </a:p>
        </p:txBody>
      </p:sp>
      <p:sp>
        <p:nvSpPr>
          <p:cNvPr id="37" name="Google Shape;102;p18"/>
          <p:cNvSpPr txBox="1">
            <a:spLocks/>
          </p:cNvSpPr>
          <p:nvPr/>
        </p:nvSpPr>
        <p:spPr>
          <a:xfrm>
            <a:off x="7011702" y="4080831"/>
            <a:ext cx="1465253" cy="50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buNone/>
            </a:pPr>
            <a:r>
              <a:rPr lang="en-CA" sz="1000" dirty="0" smtClean="0">
                <a:latin typeface="+mj-lt"/>
              </a:rPr>
              <a:t>Spring 2021 will feature final project-level and EW-wide reporting and wrap-up.</a:t>
            </a:r>
            <a:endParaRPr lang="en-CA" sz="1000" dirty="0">
              <a:latin typeface="+mj-lt"/>
            </a:endParaRPr>
          </a:p>
        </p:txBody>
      </p:sp>
      <p:sp>
        <p:nvSpPr>
          <p:cNvPr id="42" name="Google Shape;102;p18"/>
          <p:cNvSpPr txBox="1">
            <a:spLocks/>
          </p:cNvSpPr>
          <p:nvPr/>
        </p:nvSpPr>
        <p:spPr>
          <a:xfrm>
            <a:off x="3084787" y="3757252"/>
            <a:ext cx="1332786" cy="50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buNone/>
            </a:pPr>
            <a:r>
              <a:rPr lang="en-CA" sz="1000" dirty="0" smtClean="0">
                <a:latin typeface="+mj-lt"/>
              </a:rPr>
              <a:t>Final projects will be assessed based on a variety of factors including feasibility, level of support and diversity.</a:t>
            </a:r>
            <a:endParaRPr lang="en-CA" sz="1000" dirty="0">
              <a:latin typeface="+mj-lt"/>
            </a:endParaRPr>
          </a:p>
        </p:txBody>
      </p:sp>
      <p:sp>
        <p:nvSpPr>
          <p:cNvPr id="30" name="Shape">
            <a:extLst>
              <a:ext uri="{FF2B5EF4-FFF2-40B4-BE49-F238E27FC236}">
                <a16:creationId xmlns="" xmlns:a16="http://schemas.microsoft.com/office/drawing/2014/main" id="{0C8DC9E4-2D03-4D11-BC71-EFFB1E88902F}"/>
              </a:ext>
            </a:extLst>
          </p:cNvPr>
          <p:cNvSpPr/>
          <p:nvPr/>
        </p:nvSpPr>
        <p:spPr>
          <a:xfrm>
            <a:off x="7241163" y="2270871"/>
            <a:ext cx="1018802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98" y="7911"/>
                </a:moveTo>
                <a:cubicBezTo>
                  <a:pt x="17700" y="6832"/>
                  <a:pt x="14974" y="4016"/>
                  <a:pt x="13991" y="479"/>
                </a:cubicBezTo>
                <a:cubicBezTo>
                  <a:pt x="12983" y="166"/>
                  <a:pt x="11911" y="0"/>
                  <a:pt x="10800" y="0"/>
                </a:cubicBezTo>
                <a:cubicBezTo>
                  <a:pt x="9689" y="0"/>
                  <a:pt x="8617" y="166"/>
                  <a:pt x="7609" y="479"/>
                </a:cubicBezTo>
                <a:cubicBezTo>
                  <a:pt x="4111" y="1558"/>
                  <a:pt x="1385" y="4374"/>
                  <a:pt x="402" y="7911"/>
                </a:cubicBezTo>
                <a:cubicBezTo>
                  <a:pt x="147" y="8830"/>
                  <a:pt x="0" y="9794"/>
                  <a:pt x="0" y="10797"/>
                </a:cubicBezTo>
                <a:cubicBezTo>
                  <a:pt x="0" y="16760"/>
                  <a:pt x="4832" y="21600"/>
                  <a:pt x="10800" y="21600"/>
                </a:cubicBezTo>
                <a:cubicBezTo>
                  <a:pt x="16762" y="21600"/>
                  <a:pt x="21600" y="16767"/>
                  <a:pt x="21600" y="10797"/>
                </a:cubicBezTo>
                <a:cubicBezTo>
                  <a:pt x="21600" y="9794"/>
                  <a:pt x="21453" y="8830"/>
                  <a:pt x="21198" y="7911"/>
                </a:cubicBezTo>
                <a:close/>
              </a:path>
            </a:pathLst>
          </a:custGeom>
          <a:solidFill>
            <a:srgbClr val="01AFD1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2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Spring</a:t>
            </a:r>
          </a:p>
          <a:p>
            <a:pPr algn="ctr">
              <a:buClrTx/>
              <a:buFontTx/>
              <a:buNone/>
            </a:pPr>
            <a:r>
              <a:rPr lang="en-US" sz="16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2021</a:t>
            </a:r>
            <a:endParaRPr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hape">
            <a:extLst>
              <a:ext uri="{FF2B5EF4-FFF2-40B4-BE49-F238E27FC236}">
                <a16:creationId xmlns="" xmlns:a16="http://schemas.microsoft.com/office/drawing/2014/main" id="{D59BCF28-991D-4C34-822A-091173546CB0}"/>
              </a:ext>
            </a:extLst>
          </p:cNvPr>
          <p:cNvSpPr/>
          <p:nvPr/>
        </p:nvSpPr>
        <p:spPr>
          <a:xfrm>
            <a:off x="7919857" y="1626202"/>
            <a:ext cx="1018802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4833"/>
                  <a:pt x="0" y="10803"/>
                </a:cubicBezTo>
                <a:cubicBezTo>
                  <a:pt x="0" y="11806"/>
                  <a:pt x="147" y="12770"/>
                  <a:pt x="402" y="13689"/>
                </a:cubicBezTo>
                <a:cubicBezTo>
                  <a:pt x="1385" y="17233"/>
                  <a:pt x="4111" y="20042"/>
                  <a:pt x="7608" y="21121"/>
                </a:cubicBezTo>
                <a:cubicBezTo>
                  <a:pt x="8617" y="21434"/>
                  <a:pt x="9689" y="21600"/>
                  <a:pt x="10800" y="21600"/>
                </a:cubicBezTo>
                <a:cubicBezTo>
                  <a:pt x="16762" y="21600"/>
                  <a:pt x="21600" y="16767"/>
                  <a:pt x="21600" y="10797"/>
                </a:cubicBezTo>
                <a:cubicBezTo>
                  <a:pt x="21600" y="4833"/>
                  <a:pt x="16768" y="0"/>
                  <a:pt x="10800" y="0"/>
                </a:cubicBezTo>
                <a:close/>
              </a:path>
            </a:pathLst>
          </a:custGeom>
          <a:solidFill>
            <a:srgbClr val="01AFD1">
              <a:alpha val="50196"/>
            </a:srgb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buClrTx/>
              <a:buFontTx/>
              <a:buNone/>
              <a:defRPr sz="3000"/>
            </a:pPr>
            <a:endParaRPr sz="1688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6B7F1A9-6B08-4EFA-9E2A-95E678687FDE}"/>
              </a:ext>
            </a:extLst>
          </p:cNvPr>
          <p:cNvSpPr txBox="1"/>
          <p:nvPr/>
        </p:nvSpPr>
        <p:spPr>
          <a:xfrm>
            <a:off x="1243348" y="3450089"/>
            <a:ext cx="1749432" cy="276999"/>
          </a:xfrm>
          <a:prstGeom prst="rect">
            <a:avLst/>
          </a:prstGeom>
          <a:solidFill>
            <a:schemeClr val="bg1">
              <a:lumMod val="85000"/>
              <a:alpha val="91000"/>
            </a:schemeClr>
          </a:solidFill>
          <a:ln>
            <a:noFill/>
          </a:ln>
        </p:spPr>
        <p:txBody>
          <a:bodyPr wrap="square" lIns="0" rIns="0" rtlCol="0" anchor="b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200" b="1" kern="1200" dirty="0" smtClean="0">
                <a:latin typeface="Calibri" panose="020F0502020204030204"/>
                <a:ea typeface="+mn-ea"/>
                <a:cs typeface="+mn-cs"/>
              </a:rPr>
              <a:t>Outreach &amp; Call-Out Phase</a:t>
            </a:r>
            <a:endParaRPr lang="en-US" sz="1200" b="1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B7F1A9-6B08-4EFA-9E2A-95E678687FDE}"/>
              </a:ext>
            </a:extLst>
          </p:cNvPr>
          <p:cNvSpPr txBox="1"/>
          <p:nvPr/>
        </p:nvSpPr>
        <p:spPr>
          <a:xfrm>
            <a:off x="3150731" y="3480253"/>
            <a:ext cx="1285217" cy="276999"/>
          </a:xfrm>
          <a:prstGeom prst="rect">
            <a:avLst/>
          </a:prstGeom>
          <a:solidFill>
            <a:schemeClr val="bg1">
              <a:lumMod val="85000"/>
              <a:alpha val="91000"/>
            </a:schemeClr>
          </a:solidFill>
          <a:ln>
            <a:noFill/>
          </a:ln>
        </p:spPr>
        <p:txBody>
          <a:bodyPr wrap="square" lIns="0" rIns="0" rtlCol="0" anchor="b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200" b="1" kern="1200" dirty="0" smtClean="0">
                <a:latin typeface="Calibri" panose="020F0502020204030204"/>
                <a:ea typeface="+mn-ea"/>
                <a:cs typeface="+mn-cs"/>
              </a:rPr>
              <a:t>Project Selection</a:t>
            </a:r>
            <a:endParaRPr lang="en-US" sz="1200" b="1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6B7F1A9-6B08-4EFA-9E2A-95E678687FDE}"/>
              </a:ext>
            </a:extLst>
          </p:cNvPr>
          <p:cNvSpPr txBox="1"/>
          <p:nvPr/>
        </p:nvSpPr>
        <p:spPr>
          <a:xfrm>
            <a:off x="4592344" y="3482292"/>
            <a:ext cx="2343568" cy="276999"/>
          </a:xfrm>
          <a:prstGeom prst="rect">
            <a:avLst/>
          </a:prstGeom>
          <a:solidFill>
            <a:schemeClr val="bg1">
              <a:lumMod val="85000"/>
              <a:alpha val="91000"/>
            </a:schemeClr>
          </a:solidFill>
          <a:ln>
            <a:noFill/>
          </a:ln>
        </p:spPr>
        <p:txBody>
          <a:bodyPr wrap="square" lIns="0" rIns="0" rtlCol="0" anchor="b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200" b="1" kern="1200" dirty="0" smtClean="0">
                <a:latin typeface="Calibri" panose="020F0502020204030204"/>
                <a:ea typeface="+mn-ea"/>
                <a:cs typeface="+mn-cs"/>
              </a:rPr>
              <a:t>Design &amp; Run Experiments (1 year)</a:t>
            </a:r>
            <a:endParaRPr lang="en-US" sz="1200" b="1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6B7F1A9-6B08-4EFA-9E2A-95E678687FDE}"/>
              </a:ext>
            </a:extLst>
          </p:cNvPr>
          <p:cNvSpPr txBox="1"/>
          <p:nvPr/>
        </p:nvSpPr>
        <p:spPr>
          <a:xfrm>
            <a:off x="7061200" y="3494894"/>
            <a:ext cx="1360988" cy="276999"/>
          </a:xfrm>
          <a:prstGeom prst="rect">
            <a:avLst/>
          </a:prstGeom>
          <a:solidFill>
            <a:schemeClr val="bg1">
              <a:lumMod val="85000"/>
              <a:alpha val="91000"/>
            </a:schemeClr>
          </a:solidFill>
          <a:ln>
            <a:noFill/>
          </a:ln>
        </p:spPr>
        <p:txBody>
          <a:bodyPr wrap="square" lIns="0" rIns="0" rtlCol="0" anchor="b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200" b="1" kern="1200" dirty="0" smtClean="0">
                <a:latin typeface="Calibri" panose="020F0502020204030204"/>
                <a:ea typeface="+mn-ea"/>
                <a:cs typeface="+mn-cs"/>
              </a:rPr>
              <a:t>Results &amp; Wrap-Up</a:t>
            </a:r>
            <a:endParaRPr lang="en-US" sz="1200" b="1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8147492" y="1906373"/>
            <a:ext cx="571500" cy="491853"/>
          </a:xfrm>
          <a:custGeom>
            <a:avLst/>
            <a:gdLst>
              <a:gd name="T0" fmla="*/ 74 w 173"/>
              <a:gd name="T1" fmla="*/ 75 h 149"/>
              <a:gd name="T2" fmla="*/ 74 w 173"/>
              <a:gd name="T3" fmla="*/ 49 h 149"/>
              <a:gd name="T4" fmla="*/ 148 w 173"/>
              <a:gd name="T5" fmla="*/ 16 h 149"/>
              <a:gd name="T6" fmla="*/ 148 w 173"/>
              <a:gd name="T7" fmla="*/ 108 h 149"/>
              <a:gd name="T8" fmla="*/ 74 w 173"/>
              <a:gd name="T9" fmla="*/ 75 h 149"/>
              <a:gd name="T10" fmla="*/ 161 w 173"/>
              <a:gd name="T11" fmla="*/ 13 h 149"/>
              <a:gd name="T12" fmla="*/ 157 w 173"/>
              <a:gd name="T13" fmla="*/ 4 h 149"/>
              <a:gd name="T14" fmla="*/ 148 w 173"/>
              <a:gd name="T15" fmla="*/ 0 h 149"/>
              <a:gd name="T16" fmla="*/ 62 w 173"/>
              <a:gd name="T17" fmla="*/ 37 h 149"/>
              <a:gd name="T18" fmla="*/ 16 w 173"/>
              <a:gd name="T19" fmla="*/ 37 h 149"/>
              <a:gd name="T20" fmla="*/ 5 w 173"/>
              <a:gd name="T21" fmla="*/ 42 h 149"/>
              <a:gd name="T22" fmla="*/ 0 w 173"/>
              <a:gd name="T23" fmla="*/ 53 h 149"/>
              <a:gd name="T24" fmla="*/ 0 w 173"/>
              <a:gd name="T25" fmla="*/ 71 h 149"/>
              <a:gd name="T26" fmla="*/ 5 w 173"/>
              <a:gd name="T27" fmla="*/ 82 h 149"/>
              <a:gd name="T28" fmla="*/ 16 w 173"/>
              <a:gd name="T29" fmla="*/ 87 h 149"/>
              <a:gd name="T30" fmla="*/ 28 w 173"/>
              <a:gd name="T31" fmla="*/ 87 h 149"/>
              <a:gd name="T32" fmla="*/ 25 w 173"/>
              <a:gd name="T33" fmla="*/ 97 h 149"/>
              <a:gd name="T34" fmla="*/ 25 w 173"/>
              <a:gd name="T35" fmla="*/ 107 h 149"/>
              <a:gd name="T36" fmla="*/ 27 w 173"/>
              <a:gd name="T37" fmla="*/ 117 h 149"/>
              <a:gd name="T38" fmla="*/ 29 w 173"/>
              <a:gd name="T39" fmla="*/ 125 h 149"/>
              <a:gd name="T40" fmla="*/ 32 w 173"/>
              <a:gd name="T41" fmla="*/ 134 h 149"/>
              <a:gd name="T42" fmla="*/ 35 w 173"/>
              <a:gd name="T43" fmla="*/ 143 h 149"/>
              <a:gd name="T44" fmla="*/ 47 w 173"/>
              <a:gd name="T45" fmla="*/ 148 h 149"/>
              <a:gd name="T46" fmla="*/ 64 w 173"/>
              <a:gd name="T47" fmla="*/ 147 h 149"/>
              <a:gd name="T48" fmla="*/ 74 w 173"/>
              <a:gd name="T49" fmla="*/ 139 h 149"/>
              <a:gd name="T50" fmla="*/ 68 w 173"/>
              <a:gd name="T51" fmla="*/ 134 h 149"/>
              <a:gd name="T52" fmla="*/ 64 w 173"/>
              <a:gd name="T53" fmla="*/ 129 h 149"/>
              <a:gd name="T54" fmla="*/ 61 w 173"/>
              <a:gd name="T55" fmla="*/ 124 h 149"/>
              <a:gd name="T56" fmla="*/ 60 w 173"/>
              <a:gd name="T57" fmla="*/ 118 h 149"/>
              <a:gd name="T58" fmla="*/ 62 w 173"/>
              <a:gd name="T59" fmla="*/ 112 h 149"/>
              <a:gd name="T60" fmla="*/ 58 w 173"/>
              <a:gd name="T61" fmla="*/ 103 h 149"/>
              <a:gd name="T62" fmla="*/ 61 w 173"/>
              <a:gd name="T63" fmla="*/ 93 h 149"/>
              <a:gd name="T64" fmla="*/ 70 w 173"/>
              <a:gd name="T65" fmla="*/ 87 h 149"/>
              <a:gd name="T66" fmla="*/ 148 w 173"/>
              <a:gd name="T67" fmla="*/ 124 h 149"/>
              <a:gd name="T68" fmla="*/ 157 w 173"/>
              <a:gd name="T69" fmla="*/ 120 h 149"/>
              <a:gd name="T70" fmla="*/ 161 w 173"/>
              <a:gd name="T71" fmla="*/ 111 h 149"/>
              <a:gd name="T72" fmla="*/ 161 w 173"/>
              <a:gd name="T73" fmla="*/ 74 h 149"/>
              <a:gd name="T74" fmla="*/ 169 w 173"/>
              <a:gd name="T75" fmla="*/ 71 h 149"/>
              <a:gd name="T76" fmla="*/ 173 w 173"/>
              <a:gd name="T77" fmla="*/ 62 h 149"/>
              <a:gd name="T78" fmla="*/ 169 w 173"/>
              <a:gd name="T79" fmla="*/ 53 h 149"/>
              <a:gd name="T80" fmla="*/ 161 w 173"/>
              <a:gd name="T81" fmla="*/ 50 h 149"/>
              <a:gd name="T82" fmla="*/ 161 w 173"/>
              <a:gd name="T83" fmla="*/ 13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3" h="149">
                <a:moveTo>
                  <a:pt x="74" y="75"/>
                </a:moveTo>
                <a:cubicBezTo>
                  <a:pt x="74" y="49"/>
                  <a:pt x="74" y="49"/>
                  <a:pt x="74" y="49"/>
                </a:cubicBezTo>
                <a:cubicBezTo>
                  <a:pt x="98" y="46"/>
                  <a:pt x="123" y="35"/>
                  <a:pt x="148" y="16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23" y="89"/>
                  <a:pt x="99" y="78"/>
                  <a:pt x="74" y="75"/>
                </a:cubicBezTo>
                <a:close/>
                <a:moveTo>
                  <a:pt x="161" y="13"/>
                </a:moveTo>
                <a:cubicBezTo>
                  <a:pt x="161" y="9"/>
                  <a:pt x="160" y="6"/>
                  <a:pt x="157" y="4"/>
                </a:cubicBezTo>
                <a:cubicBezTo>
                  <a:pt x="155" y="2"/>
                  <a:pt x="152" y="0"/>
                  <a:pt x="148" y="0"/>
                </a:cubicBezTo>
                <a:cubicBezTo>
                  <a:pt x="119" y="25"/>
                  <a:pt x="90" y="37"/>
                  <a:pt x="62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2" y="37"/>
                  <a:pt x="8" y="39"/>
                  <a:pt x="5" y="42"/>
                </a:cubicBezTo>
                <a:cubicBezTo>
                  <a:pt x="2" y="45"/>
                  <a:pt x="0" y="48"/>
                  <a:pt x="0" y="53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5"/>
                  <a:pt x="2" y="79"/>
                  <a:pt x="5" y="82"/>
                </a:cubicBezTo>
                <a:cubicBezTo>
                  <a:pt x="8" y="85"/>
                  <a:pt x="12" y="87"/>
                  <a:pt x="16" y="87"/>
                </a:cubicBezTo>
                <a:cubicBezTo>
                  <a:pt x="28" y="87"/>
                  <a:pt x="28" y="87"/>
                  <a:pt x="28" y="87"/>
                </a:cubicBezTo>
                <a:cubicBezTo>
                  <a:pt x="26" y="90"/>
                  <a:pt x="26" y="94"/>
                  <a:pt x="25" y="97"/>
                </a:cubicBezTo>
                <a:cubicBezTo>
                  <a:pt x="25" y="101"/>
                  <a:pt x="25" y="104"/>
                  <a:pt x="25" y="107"/>
                </a:cubicBezTo>
                <a:cubicBezTo>
                  <a:pt x="25" y="110"/>
                  <a:pt x="26" y="113"/>
                  <a:pt x="27" y="117"/>
                </a:cubicBezTo>
                <a:cubicBezTo>
                  <a:pt x="27" y="120"/>
                  <a:pt x="28" y="123"/>
                  <a:pt x="29" y="125"/>
                </a:cubicBezTo>
                <a:cubicBezTo>
                  <a:pt x="29" y="127"/>
                  <a:pt x="30" y="130"/>
                  <a:pt x="32" y="134"/>
                </a:cubicBezTo>
                <a:cubicBezTo>
                  <a:pt x="33" y="138"/>
                  <a:pt x="34" y="141"/>
                  <a:pt x="35" y="143"/>
                </a:cubicBezTo>
                <a:cubicBezTo>
                  <a:pt x="38" y="145"/>
                  <a:pt x="42" y="147"/>
                  <a:pt x="47" y="148"/>
                </a:cubicBezTo>
                <a:cubicBezTo>
                  <a:pt x="53" y="149"/>
                  <a:pt x="58" y="148"/>
                  <a:pt x="64" y="147"/>
                </a:cubicBezTo>
                <a:cubicBezTo>
                  <a:pt x="69" y="145"/>
                  <a:pt x="73" y="143"/>
                  <a:pt x="74" y="139"/>
                </a:cubicBezTo>
                <a:cubicBezTo>
                  <a:pt x="72" y="137"/>
                  <a:pt x="70" y="135"/>
                  <a:pt x="68" y="134"/>
                </a:cubicBezTo>
                <a:cubicBezTo>
                  <a:pt x="67" y="133"/>
                  <a:pt x="65" y="131"/>
                  <a:pt x="64" y="129"/>
                </a:cubicBezTo>
                <a:cubicBezTo>
                  <a:pt x="62" y="127"/>
                  <a:pt x="61" y="126"/>
                  <a:pt x="61" y="124"/>
                </a:cubicBezTo>
                <a:cubicBezTo>
                  <a:pt x="60" y="122"/>
                  <a:pt x="60" y="120"/>
                  <a:pt x="60" y="118"/>
                </a:cubicBezTo>
                <a:cubicBezTo>
                  <a:pt x="60" y="116"/>
                  <a:pt x="61" y="114"/>
                  <a:pt x="62" y="112"/>
                </a:cubicBezTo>
                <a:cubicBezTo>
                  <a:pt x="60" y="110"/>
                  <a:pt x="59" y="107"/>
                  <a:pt x="58" y="103"/>
                </a:cubicBezTo>
                <a:cubicBezTo>
                  <a:pt x="58" y="100"/>
                  <a:pt x="59" y="96"/>
                  <a:pt x="61" y="93"/>
                </a:cubicBezTo>
                <a:cubicBezTo>
                  <a:pt x="63" y="90"/>
                  <a:pt x="66" y="88"/>
                  <a:pt x="70" y="87"/>
                </a:cubicBezTo>
                <a:cubicBezTo>
                  <a:pt x="96" y="89"/>
                  <a:pt x="122" y="101"/>
                  <a:pt x="148" y="124"/>
                </a:cubicBezTo>
                <a:cubicBezTo>
                  <a:pt x="152" y="124"/>
                  <a:pt x="155" y="122"/>
                  <a:pt x="157" y="120"/>
                </a:cubicBezTo>
                <a:cubicBezTo>
                  <a:pt x="160" y="118"/>
                  <a:pt x="161" y="115"/>
                  <a:pt x="161" y="111"/>
                </a:cubicBezTo>
                <a:cubicBezTo>
                  <a:pt x="161" y="74"/>
                  <a:pt x="161" y="74"/>
                  <a:pt x="161" y="74"/>
                </a:cubicBezTo>
                <a:cubicBezTo>
                  <a:pt x="164" y="74"/>
                  <a:pt x="167" y="73"/>
                  <a:pt x="169" y="71"/>
                </a:cubicBezTo>
                <a:cubicBezTo>
                  <a:pt x="172" y="68"/>
                  <a:pt x="173" y="65"/>
                  <a:pt x="173" y="62"/>
                </a:cubicBezTo>
                <a:cubicBezTo>
                  <a:pt x="173" y="59"/>
                  <a:pt x="172" y="56"/>
                  <a:pt x="169" y="53"/>
                </a:cubicBezTo>
                <a:cubicBezTo>
                  <a:pt x="167" y="51"/>
                  <a:pt x="164" y="50"/>
                  <a:pt x="161" y="50"/>
                </a:cubicBezTo>
                <a:lnTo>
                  <a:pt x="161" y="13"/>
                </a:lnTo>
                <a:close/>
              </a:path>
            </a:pathLst>
          </a:custGeom>
          <a:solidFill>
            <a:srgbClr val="000000">
              <a:alpha val="4902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47" name="Shape">
            <a:extLst>
              <a:ext uri="{FF2B5EF4-FFF2-40B4-BE49-F238E27FC236}">
                <a16:creationId xmlns="" xmlns:a16="http://schemas.microsoft.com/office/drawing/2014/main" id="{75BD7334-9545-49FC-B53B-224C877E58EF}"/>
              </a:ext>
            </a:extLst>
          </p:cNvPr>
          <p:cNvSpPr/>
          <p:nvPr/>
        </p:nvSpPr>
        <p:spPr>
          <a:xfrm>
            <a:off x="6565573" y="1635226"/>
            <a:ext cx="1018802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4833"/>
                  <a:pt x="0" y="10803"/>
                </a:cubicBezTo>
                <a:cubicBezTo>
                  <a:pt x="0" y="11806"/>
                  <a:pt x="147" y="12770"/>
                  <a:pt x="402" y="13689"/>
                </a:cubicBezTo>
                <a:cubicBezTo>
                  <a:pt x="1385" y="17233"/>
                  <a:pt x="4111" y="20042"/>
                  <a:pt x="7609" y="21121"/>
                </a:cubicBezTo>
                <a:cubicBezTo>
                  <a:pt x="8617" y="21434"/>
                  <a:pt x="9689" y="21600"/>
                  <a:pt x="10800" y="21600"/>
                </a:cubicBezTo>
                <a:cubicBezTo>
                  <a:pt x="11911" y="21600"/>
                  <a:pt x="12983" y="21434"/>
                  <a:pt x="13991" y="21121"/>
                </a:cubicBezTo>
                <a:cubicBezTo>
                  <a:pt x="14974" y="17578"/>
                  <a:pt x="17700" y="14768"/>
                  <a:pt x="21198" y="13689"/>
                </a:cubicBezTo>
                <a:cubicBezTo>
                  <a:pt x="21453" y="12770"/>
                  <a:pt x="21600" y="11806"/>
                  <a:pt x="21600" y="10803"/>
                </a:cubicBezTo>
                <a:cubicBezTo>
                  <a:pt x="21600" y="4833"/>
                  <a:pt x="16762" y="0"/>
                  <a:pt x="10800" y="0"/>
                </a:cubicBezTo>
                <a:close/>
              </a:path>
            </a:pathLst>
          </a:custGeom>
          <a:solidFill>
            <a:srgbClr val="9C26B0">
              <a:alpha val="47843"/>
            </a:srgb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buClrTx/>
              <a:buFontTx/>
              <a:buNone/>
              <a:defRPr sz="3000"/>
            </a:pPr>
            <a:endParaRPr sz="1688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50">
            <a:extLst>
              <a:ext uri="{FF2B5EF4-FFF2-40B4-BE49-F238E27FC236}">
                <a16:creationId xmlns="" xmlns:a16="http://schemas.microsoft.com/office/drawing/2014/main" id="{B0FBB121-DBB6-48E7-8FC1-190C7632E401}"/>
              </a:ext>
            </a:extLst>
          </p:cNvPr>
          <p:cNvSpPr/>
          <p:nvPr/>
        </p:nvSpPr>
        <p:spPr>
          <a:xfrm>
            <a:off x="6843023" y="1913753"/>
            <a:ext cx="439124" cy="490139"/>
          </a:xfrm>
          <a:custGeom>
            <a:avLst/>
            <a:gdLst>
              <a:gd name="connsiteX0" fmla="*/ 341293 w 682688"/>
              <a:gd name="connsiteY0" fmla="*/ 553403 h 762000"/>
              <a:gd name="connsiteX1" fmla="*/ 249853 w 682688"/>
              <a:gd name="connsiteY1" fmla="*/ 588645 h 762000"/>
              <a:gd name="connsiteX2" fmla="*/ 338436 w 682688"/>
              <a:gd name="connsiteY2" fmla="*/ 723900 h 762000"/>
              <a:gd name="connsiteX3" fmla="*/ 427018 w 682688"/>
              <a:gd name="connsiteY3" fmla="*/ 586740 h 762000"/>
              <a:gd name="connsiteX4" fmla="*/ 341293 w 682688"/>
              <a:gd name="connsiteY4" fmla="*/ 553403 h 762000"/>
              <a:gd name="connsiteX5" fmla="*/ 445116 w 682688"/>
              <a:gd name="connsiteY5" fmla="*/ 498158 h 762000"/>
              <a:gd name="connsiteX6" fmla="*/ 420351 w 682688"/>
              <a:gd name="connsiteY6" fmla="*/ 512445 h 762000"/>
              <a:gd name="connsiteX7" fmla="*/ 386061 w 682688"/>
              <a:gd name="connsiteY7" fmla="*/ 531495 h 762000"/>
              <a:gd name="connsiteX8" fmla="*/ 436543 w 682688"/>
              <a:gd name="connsiteY8" fmla="*/ 550545 h 762000"/>
              <a:gd name="connsiteX9" fmla="*/ 445116 w 682688"/>
              <a:gd name="connsiteY9" fmla="*/ 498158 h 762000"/>
              <a:gd name="connsiteX10" fmla="*/ 231756 w 682688"/>
              <a:gd name="connsiteY10" fmla="*/ 494348 h 762000"/>
              <a:gd name="connsiteX11" fmla="*/ 241281 w 682688"/>
              <a:gd name="connsiteY11" fmla="*/ 551498 h 762000"/>
              <a:gd name="connsiteX12" fmla="*/ 296526 w 682688"/>
              <a:gd name="connsiteY12" fmla="*/ 531495 h 762000"/>
              <a:gd name="connsiteX13" fmla="*/ 263188 w 682688"/>
              <a:gd name="connsiteY13" fmla="*/ 513398 h 762000"/>
              <a:gd name="connsiteX14" fmla="*/ 231756 w 682688"/>
              <a:gd name="connsiteY14" fmla="*/ 494348 h 762000"/>
              <a:gd name="connsiteX15" fmla="*/ 564178 w 682688"/>
              <a:gd name="connsiteY15" fmla="*/ 409575 h 762000"/>
              <a:gd name="connsiteX16" fmla="*/ 487026 w 682688"/>
              <a:gd name="connsiteY16" fmla="*/ 470535 h 762000"/>
              <a:gd name="connsiteX17" fmla="*/ 473691 w 682688"/>
              <a:gd name="connsiteY17" fmla="*/ 561023 h 762000"/>
              <a:gd name="connsiteX18" fmla="*/ 567036 w 682688"/>
              <a:gd name="connsiteY18" fmla="*/ 574358 h 762000"/>
              <a:gd name="connsiteX19" fmla="*/ 635616 w 682688"/>
              <a:gd name="connsiteY19" fmla="*/ 552450 h 762000"/>
              <a:gd name="connsiteX20" fmla="*/ 564178 w 682688"/>
              <a:gd name="connsiteY20" fmla="*/ 409575 h 762000"/>
              <a:gd name="connsiteX21" fmla="*/ 118408 w 682688"/>
              <a:gd name="connsiteY21" fmla="*/ 409575 h 762000"/>
              <a:gd name="connsiteX22" fmla="*/ 46971 w 682688"/>
              <a:gd name="connsiteY22" fmla="*/ 552450 h 762000"/>
              <a:gd name="connsiteX23" fmla="*/ 115551 w 682688"/>
              <a:gd name="connsiteY23" fmla="*/ 574358 h 762000"/>
              <a:gd name="connsiteX24" fmla="*/ 204133 w 682688"/>
              <a:gd name="connsiteY24" fmla="*/ 561975 h 762000"/>
              <a:gd name="connsiteX25" fmla="*/ 189846 w 682688"/>
              <a:gd name="connsiteY25" fmla="*/ 466725 h 762000"/>
              <a:gd name="connsiteX26" fmla="*/ 118408 w 682688"/>
              <a:gd name="connsiteY26" fmla="*/ 409575 h 762000"/>
              <a:gd name="connsiteX27" fmla="*/ 186988 w 682688"/>
              <a:gd name="connsiteY27" fmla="*/ 348615 h 762000"/>
              <a:gd name="connsiteX28" fmla="*/ 146031 w 682688"/>
              <a:gd name="connsiteY28" fmla="*/ 382905 h 762000"/>
              <a:gd name="connsiteX29" fmla="*/ 186988 w 682688"/>
              <a:gd name="connsiteY29" fmla="*/ 417195 h 762000"/>
              <a:gd name="connsiteX30" fmla="*/ 186036 w 682688"/>
              <a:gd name="connsiteY30" fmla="*/ 381000 h 762000"/>
              <a:gd name="connsiteX31" fmla="*/ 186988 w 682688"/>
              <a:gd name="connsiteY31" fmla="*/ 348615 h 762000"/>
              <a:gd name="connsiteX32" fmla="*/ 489883 w 682688"/>
              <a:gd name="connsiteY32" fmla="*/ 344805 h 762000"/>
              <a:gd name="connsiteX33" fmla="*/ 490836 w 682688"/>
              <a:gd name="connsiteY33" fmla="*/ 381953 h 762000"/>
              <a:gd name="connsiteX34" fmla="*/ 489883 w 682688"/>
              <a:gd name="connsiteY34" fmla="*/ 421958 h 762000"/>
              <a:gd name="connsiteX35" fmla="*/ 536556 w 682688"/>
              <a:gd name="connsiteY35" fmla="*/ 383858 h 762000"/>
              <a:gd name="connsiteX36" fmla="*/ 489883 w 682688"/>
              <a:gd name="connsiteY36" fmla="*/ 344805 h 762000"/>
              <a:gd name="connsiteX37" fmla="*/ 338436 w 682688"/>
              <a:gd name="connsiteY37" fmla="*/ 323850 h 762000"/>
              <a:gd name="connsiteX38" fmla="*/ 395586 w 682688"/>
              <a:gd name="connsiteY38" fmla="*/ 381000 h 762000"/>
              <a:gd name="connsiteX39" fmla="*/ 338436 w 682688"/>
              <a:gd name="connsiteY39" fmla="*/ 438150 h 762000"/>
              <a:gd name="connsiteX40" fmla="*/ 281286 w 682688"/>
              <a:gd name="connsiteY40" fmla="*/ 381000 h 762000"/>
              <a:gd name="connsiteX41" fmla="*/ 338436 w 682688"/>
              <a:gd name="connsiteY41" fmla="*/ 323850 h 762000"/>
              <a:gd name="connsiteX42" fmla="*/ 341293 w 682688"/>
              <a:gd name="connsiteY42" fmla="*/ 253365 h 762000"/>
              <a:gd name="connsiteX43" fmla="*/ 287001 w 682688"/>
              <a:gd name="connsiteY43" fmla="*/ 281940 h 762000"/>
              <a:gd name="connsiteX44" fmla="*/ 226041 w 682688"/>
              <a:gd name="connsiteY44" fmla="*/ 320040 h 762000"/>
              <a:gd name="connsiteX45" fmla="*/ 224136 w 682688"/>
              <a:gd name="connsiteY45" fmla="*/ 381000 h 762000"/>
              <a:gd name="connsiteX46" fmla="*/ 226041 w 682688"/>
              <a:gd name="connsiteY46" fmla="*/ 445770 h 762000"/>
              <a:gd name="connsiteX47" fmla="*/ 281286 w 682688"/>
              <a:gd name="connsiteY47" fmla="*/ 480060 h 762000"/>
              <a:gd name="connsiteX48" fmla="*/ 341293 w 682688"/>
              <a:gd name="connsiteY48" fmla="*/ 511493 h 762000"/>
              <a:gd name="connsiteX49" fmla="*/ 401301 w 682688"/>
              <a:gd name="connsiteY49" fmla="*/ 480060 h 762000"/>
              <a:gd name="connsiteX50" fmla="*/ 449878 w 682688"/>
              <a:gd name="connsiteY50" fmla="*/ 449580 h 762000"/>
              <a:gd name="connsiteX51" fmla="*/ 452736 w 682688"/>
              <a:gd name="connsiteY51" fmla="*/ 381000 h 762000"/>
              <a:gd name="connsiteX52" fmla="*/ 450831 w 682688"/>
              <a:gd name="connsiteY52" fmla="*/ 316230 h 762000"/>
              <a:gd name="connsiteX53" fmla="*/ 395586 w 682688"/>
              <a:gd name="connsiteY53" fmla="*/ 281940 h 762000"/>
              <a:gd name="connsiteX54" fmla="*/ 341293 w 682688"/>
              <a:gd name="connsiteY54" fmla="*/ 253365 h 762000"/>
              <a:gd name="connsiteX55" fmla="*/ 436543 w 682688"/>
              <a:gd name="connsiteY55" fmla="*/ 213360 h 762000"/>
              <a:gd name="connsiteX56" fmla="*/ 385108 w 682688"/>
              <a:gd name="connsiteY56" fmla="*/ 232410 h 762000"/>
              <a:gd name="connsiteX57" fmla="*/ 414636 w 682688"/>
              <a:gd name="connsiteY57" fmla="*/ 248602 h 762000"/>
              <a:gd name="connsiteX58" fmla="*/ 446068 w 682688"/>
              <a:gd name="connsiteY58" fmla="*/ 267653 h 762000"/>
              <a:gd name="connsiteX59" fmla="*/ 436543 w 682688"/>
              <a:gd name="connsiteY59" fmla="*/ 213360 h 762000"/>
              <a:gd name="connsiteX60" fmla="*/ 240328 w 682688"/>
              <a:gd name="connsiteY60" fmla="*/ 211455 h 762000"/>
              <a:gd name="connsiteX61" fmla="*/ 230803 w 682688"/>
              <a:gd name="connsiteY61" fmla="*/ 271463 h 762000"/>
              <a:gd name="connsiteX62" fmla="*/ 266998 w 682688"/>
              <a:gd name="connsiteY62" fmla="*/ 248602 h 762000"/>
              <a:gd name="connsiteX63" fmla="*/ 296526 w 682688"/>
              <a:gd name="connsiteY63" fmla="*/ 232410 h 762000"/>
              <a:gd name="connsiteX64" fmla="*/ 240328 w 682688"/>
              <a:gd name="connsiteY64" fmla="*/ 211455 h 762000"/>
              <a:gd name="connsiteX65" fmla="*/ 571798 w 682688"/>
              <a:gd name="connsiteY65" fmla="*/ 187643 h 762000"/>
              <a:gd name="connsiteX66" fmla="*/ 472738 w 682688"/>
              <a:gd name="connsiteY66" fmla="*/ 201930 h 762000"/>
              <a:gd name="connsiteX67" fmla="*/ 487026 w 682688"/>
              <a:gd name="connsiteY67" fmla="*/ 295275 h 762000"/>
              <a:gd name="connsiteX68" fmla="*/ 564178 w 682688"/>
              <a:gd name="connsiteY68" fmla="*/ 357188 h 762000"/>
              <a:gd name="connsiteX69" fmla="*/ 640378 w 682688"/>
              <a:gd name="connsiteY69" fmla="*/ 209550 h 762000"/>
              <a:gd name="connsiteX70" fmla="*/ 571798 w 682688"/>
              <a:gd name="connsiteY70" fmla="*/ 187643 h 762000"/>
              <a:gd name="connsiteX71" fmla="*/ 109836 w 682688"/>
              <a:gd name="connsiteY71" fmla="*/ 187643 h 762000"/>
              <a:gd name="connsiteX72" fmla="*/ 41256 w 682688"/>
              <a:gd name="connsiteY72" fmla="*/ 209550 h 762000"/>
              <a:gd name="connsiteX73" fmla="*/ 117456 w 682688"/>
              <a:gd name="connsiteY73" fmla="*/ 357188 h 762000"/>
              <a:gd name="connsiteX74" fmla="*/ 188893 w 682688"/>
              <a:gd name="connsiteY74" fmla="*/ 299085 h 762000"/>
              <a:gd name="connsiteX75" fmla="*/ 203181 w 682688"/>
              <a:gd name="connsiteY75" fmla="*/ 200978 h 762000"/>
              <a:gd name="connsiteX76" fmla="*/ 109836 w 682688"/>
              <a:gd name="connsiteY76" fmla="*/ 187643 h 762000"/>
              <a:gd name="connsiteX77" fmla="*/ 338436 w 682688"/>
              <a:gd name="connsiteY77" fmla="*/ 38100 h 762000"/>
              <a:gd name="connsiteX78" fmla="*/ 249853 w 682688"/>
              <a:gd name="connsiteY78" fmla="*/ 174308 h 762000"/>
              <a:gd name="connsiteX79" fmla="*/ 341293 w 682688"/>
              <a:gd name="connsiteY79" fmla="*/ 210503 h 762000"/>
              <a:gd name="connsiteX80" fmla="*/ 427971 w 682688"/>
              <a:gd name="connsiteY80" fmla="*/ 176213 h 762000"/>
              <a:gd name="connsiteX81" fmla="*/ 338436 w 682688"/>
              <a:gd name="connsiteY81" fmla="*/ 38100 h 762000"/>
              <a:gd name="connsiteX82" fmla="*/ 338436 w 682688"/>
              <a:gd name="connsiteY82" fmla="*/ 0 h 762000"/>
              <a:gd name="connsiteX83" fmla="*/ 464166 w 682688"/>
              <a:gd name="connsiteY83" fmla="*/ 165735 h 762000"/>
              <a:gd name="connsiteX84" fmla="*/ 571798 w 682688"/>
              <a:gd name="connsiteY84" fmla="*/ 149543 h 762000"/>
              <a:gd name="connsiteX85" fmla="*/ 673716 w 682688"/>
              <a:gd name="connsiteY85" fmla="*/ 190500 h 762000"/>
              <a:gd name="connsiteX86" fmla="*/ 590848 w 682688"/>
              <a:gd name="connsiteY86" fmla="*/ 384810 h 762000"/>
              <a:gd name="connsiteX87" fmla="*/ 668001 w 682688"/>
              <a:gd name="connsiteY87" fmla="*/ 572453 h 762000"/>
              <a:gd name="connsiteX88" fmla="*/ 566083 w 682688"/>
              <a:gd name="connsiteY88" fmla="*/ 613410 h 762000"/>
              <a:gd name="connsiteX89" fmla="*/ 463213 w 682688"/>
              <a:gd name="connsiteY89" fmla="*/ 598170 h 762000"/>
              <a:gd name="connsiteX90" fmla="*/ 338436 w 682688"/>
              <a:gd name="connsiteY90" fmla="*/ 762000 h 762000"/>
              <a:gd name="connsiteX91" fmla="*/ 213658 w 682688"/>
              <a:gd name="connsiteY91" fmla="*/ 598170 h 762000"/>
              <a:gd name="connsiteX92" fmla="*/ 115551 w 682688"/>
              <a:gd name="connsiteY92" fmla="*/ 611505 h 762000"/>
              <a:gd name="connsiteX93" fmla="*/ 13633 w 682688"/>
              <a:gd name="connsiteY93" fmla="*/ 570548 h 762000"/>
              <a:gd name="connsiteX94" fmla="*/ 90786 w 682688"/>
              <a:gd name="connsiteY94" fmla="*/ 382905 h 762000"/>
              <a:gd name="connsiteX95" fmla="*/ 8871 w 682688"/>
              <a:gd name="connsiteY95" fmla="*/ 189548 h 762000"/>
              <a:gd name="connsiteX96" fmla="*/ 110788 w 682688"/>
              <a:gd name="connsiteY96" fmla="*/ 148590 h 762000"/>
              <a:gd name="connsiteX97" fmla="*/ 213658 w 682688"/>
              <a:gd name="connsiteY97" fmla="*/ 163830 h 762000"/>
              <a:gd name="connsiteX98" fmla="*/ 338436 w 682688"/>
              <a:gd name="connsiteY9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2688" h="762000">
                <a:moveTo>
                  <a:pt x="341293" y="553403"/>
                </a:moveTo>
                <a:cubicBezTo>
                  <a:pt x="309861" y="567690"/>
                  <a:pt x="279381" y="579120"/>
                  <a:pt x="249853" y="588645"/>
                </a:cubicBezTo>
                <a:cubicBezTo>
                  <a:pt x="273666" y="674370"/>
                  <a:pt x="309861" y="723900"/>
                  <a:pt x="338436" y="723900"/>
                </a:cubicBezTo>
                <a:cubicBezTo>
                  <a:pt x="367011" y="723900"/>
                  <a:pt x="403206" y="674370"/>
                  <a:pt x="427018" y="586740"/>
                </a:cubicBezTo>
                <a:cubicBezTo>
                  <a:pt x="399396" y="578168"/>
                  <a:pt x="370821" y="566738"/>
                  <a:pt x="341293" y="553403"/>
                </a:cubicBezTo>
                <a:close/>
                <a:moveTo>
                  <a:pt x="445116" y="498158"/>
                </a:moveTo>
                <a:cubicBezTo>
                  <a:pt x="437496" y="502920"/>
                  <a:pt x="428923" y="507683"/>
                  <a:pt x="420351" y="512445"/>
                </a:cubicBezTo>
                <a:cubicBezTo>
                  <a:pt x="408921" y="519113"/>
                  <a:pt x="397491" y="525780"/>
                  <a:pt x="386061" y="531495"/>
                </a:cubicBezTo>
                <a:cubicBezTo>
                  <a:pt x="403206" y="539115"/>
                  <a:pt x="420351" y="544830"/>
                  <a:pt x="436543" y="550545"/>
                </a:cubicBezTo>
                <a:cubicBezTo>
                  <a:pt x="439401" y="534353"/>
                  <a:pt x="442258" y="516255"/>
                  <a:pt x="445116" y="498158"/>
                </a:cubicBezTo>
                <a:close/>
                <a:moveTo>
                  <a:pt x="231756" y="494348"/>
                </a:moveTo>
                <a:cubicBezTo>
                  <a:pt x="234613" y="514350"/>
                  <a:pt x="237471" y="533400"/>
                  <a:pt x="241281" y="551498"/>
                </a:cubicBezTo>
                <a:cubicBezTo>
                  <a:pt x="259378" y="545783"/>
                  <a:pt x="277476" y="539115"/>
                  <a:pt x="296526" y="531495"/>
                </a:cubicBezTo>
                <a:cubicBezTo>
                  <a:pt x="285096" y="525780"/>
                  <a:pt x="273666" y="519113"/>
                  <a:pt x="263188" y="513398"/>
                </a:cubicBezTo>
                <a:cubicBezTo>
                  <a:pt x="251758" y="506730"/>
                  <a:pt x="242233" y="501015"/>
                  <a:pt x="231756" y="494348"/>
                </a:cubicBezTo>
                <a:close/>
                <a:moveTo>
                  <a:pt x="564178" y="409575"/>
                </a:moveTo>
                <a:cubicBezTo>
                  <a:pt x="541318" y="430530"/>
                  <a:pt x="515601" y="450533"/>
                  <a:pt x="487026" y="470535"/>
                </a:cubicBezTo>
                <a:cubicBezTo>
                  <a:pt x="484168" y="502920"/>
                  <a:pt x="479406" y="532448"/>
                  <a:pt x="473691" y="561023"/>
                </a:cubicBezTo>
                <a:cubicBezTo>
                  <a:pt x="507028" y="569595"/>
                  <a:pt x="539413" y="574358"/>
                  <a:pt x="567036" y="574358"/>
                </a:cubicBezTo>
                <a:cubicBezTo>
                  <a:pt x="602278" y="574358"/>
                  <a:pt x="627043" y="566738"/>
                  <a:pt x="635616" y="552450"/>
                </a:cubicBezTo>
                <a:cubicBezTo>
                  <a:pt x="649903" y="527685"/>
                  <a:pt x="625138" y="472440"/>
                  <a:pt x="564178" y="409575"/>
                </a:cubicBezTo>
                <a:close/>
                <a:moveTo>
                  <a:pt x="118408" y="409575"/>
                </a:moveTo>
                <a:cubicBezTo>
                  <a:pt x="57448" y="472440"/>
                  <a:pt x="32683" y="527685"/>
                  <a:pt x="46971" y="552450"/>
                </a:cubicBezTo>
                <a:cubicBezTo>
                  <a:pt x="54591" y="565785"/>
                  <a:pt x="80308" y="574358"/>
                  <a:pt x="115551" y="574358"/>
                </a:cubicBezTo>
                <a:cubicBezTo>
                  <a:pt x="142221" y="574358"/>
                  <a:pt x="172701" y="570548"/>
                  <a:pt x="204133" y="561975"/>
                </a:cubicBezTo>
                <a:cubicBezTo>
                  <a:pt x="197466" y="532448"/>
                  <a:pt x="192703" y="500063"/>
                  <a:pt x="189846" y="466725"/>
                </a:cubicBezTo>
                <a:cubicBezTo>
                  <a:pt x="164128" y="447675"/>
                  <a:pt x="140316" y="428625"/>
                  <a:pt x="118408" y="409575"/>
                </a:cubicBezTo>
                <a:close/>
                <a:moveTo>
                  <a:pt x="186988" y="348615"/>
                </a:moveTo>
                <a:cubicBezTo>
                  <a:pt x="172701" y="360045"/>
                  <a:pt x="158413" y="371475"/>
                  <a:pt x="146031" y="382905"/>
                </a:cubicBezTo>
                <a:cubicBezTo>
                  <a:pt x="158413" y="394335"/>
                  <a:pt x="171748" y="405765"/>
                  <a:pt x="186988" y="417195"/>
                </a:cubicBezTo>
                <a:cubicBezTo>
                  <a:pt x="186036" y="405765"/>
                  <a:pt x="186036" y="393383"/>
                  <a:pt x="186036" y="381000"/>
                </a:cubicBezTo>
                <a:cubicBezTo>
                  <a:pt x="186036" y="369570"/>
                  <a:pt x="186988" y="359093"/>
                  <a:pt x="186988" y="348615"/>
                </a:cubicBezTo>
                <a:close/>
                <a:moveTo>
                  <a:pt x="489883" y="344805"/>
                </a:moveTo>
                <a:cubicBezTo>
                  <a:pt x="490836" y="356235"/>
                  <a:pt x="490836" y="368618"/>
                  <a:pt x="490836" y="381953"/>
                </a:cubicBezTo>
                <a:cubicBezTo>
                  <a:pt x="490836" y="395288"/>
                  <a:pt x="490836" y="408623"/>
                  <a:pt x="489883" y="421958"/>
                </a:cubicBezTo>
                <a:cubicBezTo>
                  <a:pt x="507028" y="409575"/>
                  <a:pt x="522268" y="396240"/>
                  <a:pt x="536556" y="383858"/>
                </a:cubicBezTo>
                <a:cubicBezTo>
                  <a:pt x="522268" y="370523"/>
                  <a:pt x="507028" y="358140"/>
                  <a:pt x="489883" y="344805"/>
                </a:cubicBezTo>
                <a:close/>
                <a:moveTo>
                  <a:pt x="338436" y="323850"/>
                </a:moveTo>
                <a:cubicBezTo>
                  <a:pt x="369999" y="323850"/>
                  <a:pt x="395586" y="349437"/>
                  <a:pt x="395586" y="381000"/>
                </a:cubicBezTo>
                <a:cubicBezTo>
                  <a:pt x="395586" y="412563"/>
                  <a:pt x="369999" y="438150"/>
                  <a:pt x="338436" y="438150"/>
                </a:cubicBezTo>
                <a:cubicBezTo>
                  <a:pt x="306873" y="438150"/>
                  <a:pt x="281286" y="412563"/>
                  <a:pt x="281286" y="381000"/>
                </a:cubicBezTo>
                <a:cubicBezTo>
                  <a:pt x="281286" y="349437"/>
                  <a:pt x="306873" y="323850"/>
                  <a:pt x="338436" y="323850"/>
                </a:cubicBezTo>
                <a:close/>
                <a:moveTo>
                  <a:pt x="341293" y="253365"/>
                </a:moveTo>
                <a:cubicBezTo>
                  <a:pt x="323196" y="261938"/>
                  <a:pt x="305098" y="271463"/>
                  <a:pt x="287001" y="281940"/>
                </a:cubicBezTo>
                <a:cubicBezTo>
                  <a:pt x="265093" y="294323"/>
                  <a:pt x="245091" y="306705"/>
                  <a:pt x="226041" y="320040"/>
                </a:cubicBezTo>
                <a:cubicBezTo>
                  <a:pt x="225088" y="340043"/>
                  <a:pt x="224136" y="360045"/>
                  <a:pt x="224136" y="381000"/>
                </a:cubicBezTo>
                <a:cubicBezTo>
                  <a:pt x="224136" y="403860"/>
                  <a:pt x="224136" y="424815"/>
                  <a:pt x="226041" y="445770"/>
                </a:cubicBezTo>
                <a:cubicBezTo>
                  <a:pt x="243186" y="457200"/>
                  <a:pt x="262236" y="468630"/>
                  <a:pt x="281286" y="480060"/>
                </a:cubicBezTo>
                <a:cubicBezTo>
                  <a:pt x="301288" y="491490"/>
                  <a:pt x="321291" y="501968"/>
                  <a:pt x="341293" y="511493"/>
                </a:cubicBezTo>
                <a:cubicBezTo>
                  <a:pt x="361296" y="501968"/>
                  <a:pt x="381298" y="491490"/>
                  <a:pt x="401301" y="480060"/>
                </a:cubicBezTo>
                <a:cubicBezTo>
                  <a:pt x="418446" y="469583"/>
                  <a:pt x="434638" y="460058"/>
                  <a:pt x="449878" y="449580"/>
                </a:cubicBezTo>
                <a:cubicBezTo>
                  <a:pt x="451783" y="427673"/>
                  <a:pt x="452736" y="404813"/>
                  <a:pt x="452736" y="381000"/>
                </a:cubicBezTo>
                <a:cubicBezTo>
                  <a:pt x="452736" y="358140"/>
                  <a:pt x="452736" y="337185"/>
                  <a:pt x="450831" y="316230"/>
                </a:cubicBezTo>
                <a:cubicBezTo>
                  <a:pt x="433686" y="304800"/>
                  <a:pt x="414636" y="293370"/>
                  <a:pt x="395586" y="281940"/>
                </a:cubicBezTo>
                <a:cubicBezTo>
                  <a:pt x="377488" y="271463"/>
                  <a:pt x="359391" y="261938"/>
                  <a:pt x="341293" y="253365"/>
                </a:cubicBezTo>
                <a:close/>
                <a:moveTo>
                  <a:pt x="436543" y="213360"/>
                </a:moveTo>
                <a:cubicBezTo>
                  <a:pt x="419398" y="219075"/>
                  <a:pt x="402253" y="224790"/>
                  <a:pt x="385108" y="232410"/>
                </a:cubicBezTo>
                <a:cubicBezTo>
                  <a:pt x="395586" y="238125"/>
                  <a:pt x="405111" y="243840"/>
                  <a:pt x="414636" y="248602"/>
                </a:cubicBezTo>
                <a:cubicBezTo>
                  <a:pt x="426066" y="255270"/>
                  <a:pt x="435591" y="260985"/>
                  <a:pt x="446068" y="267653"/>
                </a:cubicBezTo>
                <a:cubicBezTo>
                  <a:pt x="443211" y="248602"/>
                  <a:pt x="440353" y="230505"/>
                  <a:pt x="436543" y="213360"/>
                </a:cubicBezTo>
                <a:close/>
                <a:moveTo>
                  <a:pt x="240328" y="211455"/>
                </a:moveTo>
                <a:cubicBezTo>
                  <a:pt x="236518" y="230505"/>
                  <a:pt x="233661" y="250508"/>
                  <a:pt x="230803" y="271463"/>
                </a:cubicBezTo>
                <a:cubicBezTo>
                  <a:pt x="243186" y="263843"/>
                  <a:pt x="255568" y="256223"/>
                  <a:pt x="266998" y="248602"/>
                </a:cubicBezTo>
                <a:cubicBezTo>
                  <a:pt x="276523" y="242888"/>
                  <a:pt x="287001" y="237173"/>
                  <a:pt x="296526" y="232410"/>
                </a:cubicBezTo>
                <a:cubicBezTo>
                  <a:pt x="277476" y="224790"/>
                  <a:pt x="258426" y="217170"/>
                  <a:pt x="240328" y="211455"/>
                </a:cubicBezTo>
                <a:close/>
                <a:moveTo>
                  <a:pt x="571798" y="187643"/>
                </a:moveTo>
                <a:cubicBezTo>
                  <a:pt x="543223" y="187643"/>
                  <a:pt x="508933" y="192405"/>
                  <a:pt x="472738" y="201930"/>
                </a:cubicBezTo>
                <a:cubicBezTo>
                  <a:pt x="479406" y="231458"/>
                  <a:pt x="484168" y="262890"/>
                  <a:pt x="487026" y="295275"/>
                </a:cubicBezTo>
                <a:cubicBezTo>
                  <a:pt x="515601" y="315278"/>
                  <a:pt x="541318" y="336233"/>
                  <a:pt x="564178" y="357188"/>
                </a:cubicBezTo>
                <a:cubicBezTo>
                  <a:pt x="628948" y="292418"/>
                  <a:pt x="654666" y="234315"/>
                  <a:pt x="640378" y="209550"/>
                </a:cubicBezTo>
                <a:cubicBezTo>
                  <a:pt x="632758" y="196215"/>
                  <a:pt x="607041" y="187643"/>
                  <a:pt x="571798" y="187643"/>
                </a:cubicBezTo>
                <a:close/>
                <a:moveTo>
                  <a:pt x="109836" y="187643"/>
                </a:moveTo>
                <a:cubicBezTo>
                  <a:pt x="74593" y="187643"/>
                  <a:pt x="49828" y="195263"/>
                  <a:pt x="41256" y="209550"/>
                </a:cubicBezTo>
                <a:cubicBezTo>
                  <a:pt x="26968" y="234315"/>
                  <a:pt x="53638" y="292418"/>
                  <a:pt x="117456" y="357188"/>
                </a:cubicBezTo>
                <a:cubicBezTo>
                  <a:pt x="138411" y="337185"/>
                  <a:pt x="162223" y="318135"/>
                  <a:pt x="188893" y="299085"/>
                </a:cubicBezTo>
                <a:cubicBezTo>
                  <a:pt x="191751" y="264795"/>
                  <a:pt x="196513" y="231458"/>
                  <a:pt x="203181" y="200978"/>
                </a:cubicBezTo>
                <a:cubicBezTo>
                  <a:pt x="168891" y="192405"/>
                  <a:pt x="137458" y="187643"/>
                  <a:pt x="109836" y="187643"/>
                </a:cubicBezTo>
                <a:close/>
                <a:moveTo>
                  <a:pt x="338436" y="38100"/>
                </a:moveTo>
                <a:cubicBezTo>
                  <a:pt x="309861" y="38100"/>
                  <a:pt x="273666" y="87630"/>
                  <a:pt x="249853" y="174308"/>
                </a:cubicBezTo>
                <a:cubicBezTo>
                  <a:pt x="279381" y="183833"/>
                  <a:pt x="309861" y="196215"/>
                  <a:pt x="341293" y="210503"/>
                </a:cubicBezTo>
                <a:cubicBezTo>
                  <a:pt x="370821" y="197168"/>
                  <a:pt x="400348" y="185738"/>
                  <a:pt x="427971" y="176213"/>
                </a:cubicBezTo>
                <a:cubicBezTo>
                  <a:pt x="404158" y="88582"/>
                  <a:pt x="367011" y="38100"/>
                  <a:pt x="338436" y="38100"/>
                </a:cubicBezTo>
                <a:close/>
                <a:moveTo>
                  <a:pt x="338436" y="0"/>
                </a:moveTo>
                <a:cubicBezTo>
                  <a:pt x="390823" y="0"/>
                  <a:pt x="436543" y="65723"/>
                  <a:pt x="464166" y="165735"/>
                </a:cubicBezTo>
                <a:cubicBezTo>
                  <a:pt x="504171" y="155258"/>
                  <a:pt x="540366" y="149543"/>
                  <a:pt x="571798" y="149543"/>
                </a:cubicBezTo>
                <a:cubicBezTo>
                  <a:pt x="621328" y="149543"/>
                  <a:pt x="657523" y="162878"/>
                  <a:pt x="673716" y="190500"/>
                </a:cubicBezTo>
                <a:cubicBezTo>
                  <a:pt x="700386" y="236220"/>
                  <a:pt x="666096" y="309563"/>
                  <a:pt x="590848" y="384810"/>
                </a:cubicBezTo>
                <a:cubicBezTo>
                  <a:pt x="661333" y="457200"/>
                  <a:pt x="693718" y="527685"/>
                  <a:pt x="668001" y="572453"/>
                </a:cubicBezTo>
                <a:cubicBezTo>
                  <a:pt x="651808" y="600075"/>
                  <a:pt x="615613" y="613410"/>
                  <a:pt x="566083" y="613410"/>
                </a:cubicBezTo>
                <a:cubicBezTo>
                  <a:pt x="535603" y="613410"/>
                  <a:pt x="501313" y="607695"/>
                  <a:pt x="463213" y="598170"/>
                </a:cubicBezTo>
                <a:cubicBezTo>
                  <a:pt x="436543" y="697230"/>
                  <a:pt x="389871" y="762000"/>
                  <a:pt x="338436" y="762000"/>
                </a:cubicBezTo>
                <a:cubicBezTo>
                  <a:pt x="287001" y="762000"/>
                  <a:pt x="241281" y="697230"/>
                  <a:pt x="213658" y="598170"/>
                </a:cubicBezTo>
                <a:cubicBezTo>
                  <a:pt x="177463" y="606743"/>
                  <a:pt x="144126" y="611505"/>
                  <a:pt x="115551" y="611505"/>
                </a:cubicBezTo>
                <a:cubicBezTo>
                  <a:pt x="66021" y="611505"/>
                  <a:pt x="29826" y="598170"/>
                  <a:pt x="13633" y="570548"/>
                </a:cubicBezTo>
                <a:cubicBezTo>
                  <a:pt x="-12084" y="525780"/>
                  <a:pt x="20301" y="455295"/>
                  <a:pt x="90786" y="382905"/>
                </a:cubicBezTo>
                <a:cubicBezTo>
                  <a:pt x="17443" y="308610"/>
                  <a:pt x="-17799" y="235268"/>
                  <a:pt x="8871" y="189548"/>
                </a:cubicBezTo>
                <a:cubicBezTo>
                  <a:pt x="25063" y="161925"/>
                  <a:pt x="61258" y="148590"/>
                  <a:pt x="110788" y="148590"/>
                </a:cubicBezTo>
                <a:cubicBezTo>
                  <a:pt x="141268" y="148590"/>
                  <a:pt x="175558" y="154305"/>
                  <a:pt x="213658" y="163830"/>
                </a:cubicBezTo>
                <a:cubicBezTo>
                  <a:pt x="240328" y="64770"/>
                  <a:pt x="287001" y="0"/>
                  <a:pt x="338436" y="0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Tx/>
              <a:buFontTx/>
              <a:buNone/>
            </a:pPr>
            <a:endParaRPr lang="en-US" sz="1013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5455733" y="1919480"/>
            <a:ext cx="502442" cy="413725"/>
          </a:xfrm>
          <a:custGeom>
            <a:avLst/>
            <a:gdLst>
              <a:gd name="T0" fmla="*/ 400 w 404"/>
              <a:gd name="T1" fmla="*/ 4 h 318"/>
              <a:gd name="T2" fmla="*/ 390 w 404"/>
              <a:gd name="T3" fmla="*/ 0 h 318"/>
              <a:gd name="T4" fmla="*/ 14 w 404"/>
              <a:gd name="T5" fmla="*/ 0 h 318"/>
              <a:gd name="T6" fmla="*/ 4 w 404"/>
              <a:gd name="T7" fmla="*/ 4 h 318"/>
              <a:gd name="T8" fmla="*/ 0 w 404"/>
              <a:gd name="T9" fmla="*/ 15 h 318"/>
              <a:gd name="T10" fmla="*/ 0 w 404"/>
              <a:gd name="T11" fmla="*/ 72 h 318"/>
              <a:gd name="T12" fmla="*/ 4 w 404"/>
              <a:gd name="T13" fmla="*/ 82 h 318"/>
              <a:gd name="T14" fmla="*/ 14 w 404"/>
              <a:gd name="T15" fmla="*/ 87 h 318"/>
              <a:gd name="T16" fmla="*/ 390 w 404"/>
              <a:gd name="T17" fmla="*/ 87 h 318"/>
              <a:gd name="T18" fmla="*/ 400 w 404"/>
              <a:gd name="T19" fmla="*/ 82 h 318"/>
              <a:gd name="T20" fmla="*/ 404 w 404"/>
              <a:gd name="T21" fmla="*/ 72 h 318"/>
              <a:gd name="T22" fmla="*/ 404 w 404"/>
              <a:gd name="T23" fmla="*/ 15 h 318"/>
              <a:gd name="T24" fmla="*/ 400 w 404"/>
              <a:gd name="T25" fmla="*/ 4 h 318"/>
              <a:gd name="T26" fmla="*/ 400 w 404"/>
              <a:gd name="T27" fmla="*/ 120 h 318"/>
              <a:gd name="T28" fmla="*/ 390 w 404"/>
              <a:gd name="T29" fmla="*/ 116 h 318"/>
              <a:gd name="T30" fmla="*/ 14 w 404"/>
              <a:gd name="T31" fmla="*/ 116 h 318"/>
              <a:gd name="T32" fmla="*/ 4 w 404"/>
              <a:gd name="T33" fmla="*/ 120 h 318"/>
              <a:gd name="T34" fmla="*/ 0 w 404"/>
              <a:gd name="T35" fmla="*/ 130 h 318"/>
              <a:gd name="T36" fmla="*/ 0 w 404"/>
              <a:gd name="T37" fmla="*/ 188 h 318"/>
              <a:gd name="T38" fmla="*/ 4 w 404"/>
              <a:gd name="T39" fmla="*/ 198 h 318"/>
              <a:gd name="T40" fmla="*/ 14 w 404"/>
              <a:gd name="T41" fmla="*/ 202 h 318"/>
              <a:gd name="T42" fmla="*/ 390 w 404"/>
              <a:gd name="T43" fmla="*/ 202 h 318"/>
              <a:gd name="T44" fmla="*/ 400 w 404"/>
              <a:gd name="T45" fmla="*/ 198 h 318"/>
              <a:gd name="T46" fmla="*/ 404 w 404"/>
              <a:gd name="T47" fmla="*/ 188 h 318"/>
              <a:gd name="T48" fmla="*/ 404 w 404"/>
              <a:gd name="T49" fmla="*/ 130 h 318"/>
              <a:gd name="T50" fmla="*/ 400 w 404"/>
              <a:gd name="T51" fmla="*/ 120 h 318"/>
              <a:gd name="T52" fmla="*/ 400 w 404"/>
              <a:gd name="T53" fmla="*/ 235 h 318"/>
              <a:gd name="T54" fmla="*/ 390 w 404"/>
              <a:gd name="T55" fmla="*/ 231 h 318"/>
              <a:gd name="T56" fmla="*/ 14 w 404"/>
              <a:gd name="T57" fmla="*/ 231 h 318"/>
              <a:gd name="T58" fmla="*/ 4 w 404"/>
              <a:gd name="T59" fmla="*/ 235 h 318"/>
              <a:gd name="T60" fmla="*/ 0 w 404"/>
              <a:gd name="T61" fmla="*/ 246 h 318"/>
              <a:gd name="T62" fmla="*/ 0 w 404"/>
              <a:gd name="T63" fmla="*/ 303 h 318"/>
              <a:gd name="T64" fmla="*/ 4 w 404"/>
              <a:gd name="T65" fmla="*/ 313 h 318"/>
              <a:gd name="T66" fmla="*/ 14 w 404"/>
              <a:gd name="T67" fmla="*/ 318 h 318"/>
              <a:gd name="T68" fmla="*/ 390 w 404"/>
              <a:gd name="T69" fmla="*/ 318 h 318"/>
              <a:gd name="T70" fmla="*/ 400 w 404"/>
              <a:gd name="T71" fmla="*/ 313 h 318"/>
              <a:gd name="T72" fmla="*/ 404 w 404"/>
              <a:gd name="T73" fmla="*/ 303 h 318"/>
              <a:gd name="T74" fmla="*/ 404 w 404"/>
              <a:gd name="T75" fmla="*/ 246 h 318"/>
              <a:gd name="T76" fmla="*/ 400 w 404"/>
              <a:gd name="T77" fmla="*/ 235 h 318"/>
              <a:gd name="T78" fmla="*/ 289 w 404"/>
              <a:gd name="T79" fmla="*/ 29 h 318"/>
              <a:gd name="T80" fmla="*/ 375 w 404"/>
              <a:gd name="T81" fmla="*/ 29 h 318"/>
              <a:gd name="T82" fmla="*/ 375 w 404"/>
              <a:gd name="T83" fmla="*/ 58 h 318"/>
              <a:gd name="T84" fmla="*/ 289 w 404"/>
              <a:gd name="T85" fmla="*/ 58 h 318"/>
              <a:gd name="T86" fmla="*/ 289 w 404"/>
              <a:gd name="T87" fmla="*/ 29 h 318"/>
              <a:gd name="T88" fmla="*/ 144 w 404"/>
              <a:gd name="T89" fmla="*/ 145 h 318"/>
              <a:gd name="T90" fmla="*/ 375 w 404"/>
              <a:gd name="T91" fmla="*/ 145 h 318"/>
              <a:gd name="T92" fmla="*/ 375 w 404"/>
              <a:gd name="T93" fmla="*/ 173 h 318"/>
              <a:gd name="T94" fmla="*/ 144 w 404"/>
              <a:gd name="T95" fmla="*/ 173 h 318"/>
              <a:gd name="T96" fmla="*/ 144 w 404"/>
              <a:gd name="T97" fmla="*/ 145 h 318"/>
              <a:gd name="T98" fmla="*/ 231 w 404"/>
              <a:gd name="T99" fmla="*/ 260 h 318"/>
              <a:gd name="T100" fmla="*/ 375 w 404"/>
              <a:gd name="T101" fmla="*/ 260 h 318"/>
              <a:gd name="T102" fmla="*/ 375 w 404"/>
              <a:gd name="T103" fmla="*/ 289 h 318"/>
              <a:gd name="T104" fmla="*/ 231 w 404"/>
              <a:gd name="T105" fmla="*/ 289 h 318"/>
              <a:gd name="T106" fmla="*/ 231 w 404"/>
              <a:gd name="T107" fmla="*/ 26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4" h="318">
                <a:moveTo>
                  <a:pt x="400" y="4"/>
                </a:moveTo>
                <a:cubicBezTo>
                  <a:pt x="397" y="2"/>
                  <a:pt x="393" y="0"/>
                  <a:pt x="39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1" y="7"/>
                  <a:pt x="0" y="11"/>
                  <a:pt x="0" y="15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1" y="80"/>
                  <a:pt x="4" y="82"/>
                </a:cubicBezTo>
                <a:cubicBezTo>
                  <a:pt x="7" y="85"/>
                  <a:pt x="10" y="87"/>
                  <a:pt x="14" y="87"/>
                </a:cubicBezTo>
                <a:cubicBezTo>
                  <a:pt x="390" y="87"/>
                  <a:pt x="390" y="87"/>
                  <a:pt x="390" y="87"/>
                </a:cubicBezTo>
                <a:cubicBezTo>
                  <a:pt x="393" y="87"/>
                  <a:pt x="397" y="85"/>
                  <a:pt x="400" y="82"/>
                </a:cubicBezTo>
                <a:cubicBezTo>
                  <a:pt x="403" y="80"/>
                  <a:pt x="404" y="76"/>
                  <a:pt x="404" y="72"/>
                </a:cubicBezTo>
                <a:cubicBezTo>
                  <a:pt x="404" y="15"/>
                  <a:pt x="404" y="15"/>
                  <a:pt x="404" y="15"/>
                </a:cubicBezTo>
                <a:cubicBezTo>
                  <a:pt x="404" y="11"/>
                  <a:pt x="403" y="7"/>
                  <a:pt x="400" y="4"/>
                </a:cubicBezTo>
                <a:close/>
                <a:moveTo>
                  <a:pt x="400" y="120"/>
                </a:moveTo>
                <a:cubicBezTo>
                  <a:pt x="397" y="117"/>
                  <a:pt x="393" y="116"/>
                  <a:pt x="390" y="116"/>
                </a:cubicBezTo>
                <a:cubicBezTo>
                  <a:pt x="14" y="116"/>
                  <a:pt x="14" y="116"/>
                  <a:pt x="14" y="116"/>
                </a:cubicBezTo>
                <a:cubicBezTo>
                  <a:pt x="10" y="116"/>
                  <a:pt x="7" y="117"/>
                  <a:pt x="4" y="120"/>
                </a:cubicBezTo>
                <a:cubicBezTo>
                  <a:pt x="1" y="123"/>
                  <a:pt x="0" y="126"/>
                  <a:pt x="0" y="130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2"/>
                  <a:pt x="1" y="195"/>
                  <a:pt x="4" y="198"/>
                </a:cubicBezTo>
                <a:cubicBezTo>
                  <a:pt x="7" y="201"/>
                  <a:pt x="10" y="202"/>
                  <a:pt x="14" y="202"/>
                </a:cubicBezTo>
                <a:cubicBezTo>
                  <a:pt x="390" y="202"/>
                  <a:pt x="390" y="202"/>
                  <a:pt x="390" y="202"/>
                </a:cubicBezTo>
                <a:cubicBezTo>
                  <a:pt x="393" y="202"/>
                  <a:pt x="397" y="201"/>
                  <a:pt x="400" y="198"/>
                </a:cubicBezTo>
                <a:cubicBezTo>
                  <a:pt x="403" y="195"/>
                  <a:pt x="404" y="192"/>
                  <a:pt x="404" y="188"/>
                </a:cubicBezTo>
                <a:cubicBezTo>
                  <a:pt x="404" y="130"/>
                  <a:pt x="404" y="130"/>
                  <a:pt x="404" y="130"/>
                </a:cubicBezTo>
                <a:cubicBezTo>
                  <a:pt x="404" y="126"/>
                  <a:pt x="403" y="123"/>
                  <a:pt x="400" y="120"/>
                </a:cubicBezTo>
                <a:close/>
                <a:moveTo>
                  <a:pt x="400" y="235"/>
                </a:moveTo>
                <a:cubicBezTo>
                  <a:pt x="397" y="233"/>
                  <a:pt x="393" y="231"/>
                  <a:pt x="390" y="231"/>
                </a:cubicBezTo>
                <a:cubicBezTo>
                  <a:pt x="14" y="231"/>
                  <a:pt x="14" y="231"/>
                  <a:pt x="14" y="231"/>
                </a:cubicBezTo>
                <a:cubicBezTo>
                  <a:pt x="10" y="231"/>
                  <a:pt x="7" y="233"/>
                  <a:pt x="4" y="235"/>
                </a:cubicBezTo>
                <a:cubicBezTo>
                  <a:pt x="1" y="238"/>
                  <a:pt x="0" y="242"/>
                  <a:pt x="0" y="246"/>
                </a:cubicBezTo>
                <a:cubicBezTo>
                  <a:pt x="0" y="303"/>
                  <a:pt x="0" y="303"/>
                  <a:pt x="0" y="303"/>
                </a:cubicBezTo>
                <a:cubicBezTo>
                  <a:pt x="0" y="307"/>
                  <a:pt x="1" y="311"/>
                  <a:pt x="4" y="313"/>
                </a:cubicBezTo>
                <a:cubicBezTo>
                  <a:pt x="7" y="316"/>
                  <a:pt x="10" y="318"/>
                  <a:pt x="14" y="318"/>
                </a:cubicBezTo>
                <a:cubicBezTo>
                  <a:pt x="390" y="318"/>
                  <a:pt x="390" y="318"/>
                  <a:pt x="390" y="318"/>
                </a:cubicBezTo>
                <a:cubicBezTo>
                  <a:pt x="393" y="318"/>
                  <a:pt x="397" y="316"/>
                  <a:pt x="400" y="313"/>
                </a:cubicBezTo>
                <a:cubicBezTo>
                  <a:pt x="403" y="311"/>
                  <a:pt x="404" y="307"/>
                  <a:pt x="404" y="303"/>
                </a:cubicBezTo>
                <a:cubicBezTo>
                  <a:pt x="404" y="246"/>
                  <a:pt x="404" y="246"/>
                  <a:pt x="404" y="246"/>
                </a:cubicBezTo>
                <a:cubicBezTo>
                  <a:pt x="404" y="242"/>
                  <a:pt x="403" y="238"/>
                  <a:pt x="400" y="235"/>
                </a:cubicBezTo>
                <a:close/>
                <a:moveTo>
                  <a:pt x="289" y="29"/>
                </a:moveTo>
                <a:cubicBezTo>
                  <a:pt x="375" y="29"/>
                  <a:pt x="375" y="29"/>
                  <a:pt x="375" y="29"/>
                </a:cubicBezTo>
                <a:cubicBezTo>
                  <a:pt x="375" y="58"/>
                  <a:pt x="375" y="58"/>
                  <a:pt x="375" y="58"/>
                </a:cubicBezTo>
                <a:cubicBezTo>
                  <a:pt x="289" y="58"/>
                  <a:pt x="289" y="58"/>
                  <a:pt x="289" y="58"/>
                </a:cubicBezTo>
                <a:lnTo>
                  <a:pt x="289" y="29"/>
                </a:lnTo>
                <a:close/>
                <a:moveTo>
                  <a:pt x="144" y="145"/>
                </a:moveTo>
                <a:cubicBezTo>
                  <a:pt x="375" y="145"/>
                  <a:pt x="375" y="145"/>
                  <a:pt x="375" y="145"/>
                </a:cubicBezTo>
                <a:cubicBezTo>
                  <a:pt x="375" y="173"/>
                  <a:pt x="375" y="173"/>
                  <a:pt x="375" y="173"/>
                </a:cubicBezTo>
                <a:cubicBezTo>
                  <a:pt x="144" y="173"/>
                  <a:pt x="144" y="173"/>
                  <a:pt x="144" y="173"/>
                </a:cubicBezTo>
                <a:lnTo>
                  <a:pt x="144" y="145"/>
                </a:lnTo>
                <a:close/>
                <a:moveTo>
                  <a:pt x="231" y="260"/>
                </a:moveTo>
                <a:cubicBezTo>
                  <a:pt x="375" y="260"/>
                  <a:pt x="375" y="260"/>
                  <a:pt x="375" y="260"/>
                </a:cubicBezTo>
                <a:cubicBezTo>
                  <a:pt x="375" y="289"/>
                  <a:pt x="375" y="289"/>
                  <a:pt x="375" y="289"/>
                </a:cubicBezTo>
                <a:cubicBezTo>
                  <a:pt x="231" y="289"/>
                  <a:pt x="231" y="289"/>
                  <a:pt x="231" y="289"/>
                </a:cubicBezTo>
                <a:lnTo>
                  <a:pt x="231" y="26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51" name="Freeform 50"/>
          <p:cNvSpPr>
            <a:spLocks noEditPoints="1"/>
          </p:cNvSpPr>
          <p:nvPr/>
        </p:nvSpPr>
        <p:spPr bwMode="auto">
          <a:xfrm>
            <a:off x="4160205" y="1931557"/>
            <a:ext cx="450727" cy="413108"/>
          </a:xfrm>
          <a:custGeom>
            <a:avLst/>
            <a:gdLst>
              <a:gd name="T0" fmla="*/ 171 w 171"/>
              <a:gd name="T1" fmla="*/ 26 h 145"/>
              <a:gd name="T2" fmla="*/ 169 w 171"/>
              <a:gd name="T3" fmla="*/ 20 h 145"/>
              <a:gd name="T4" fmla="*/ 157 w 171"/>
              <a:gd name="T5" fmla="*/ 9 h 145"/>
              <a:gd name="T6" fmla="*/ 151 w 171"/>
              <a:gd name="T7" fmla="*/ 7 h 145"/>
              <a:gd name="T8" fmla="*/ 146 w 171"/>
              <a:gd name="T9" fmla="*/ 9 h 145"/>
              <a:gd name="T10" fmla="*/ 79 w 171"/>
              <a:gd name="T11" fmla="*/ 76 h 145"/>
              <a:gd name="T12" fmla="*/ 52 w 171"/>
              <a:gd name="T13" fmla="*/ 48 h 145"/>
              <a:gd name="T14" fmla="*/ 46 w 171"/>
              <a:gd name="T15" fmla="*/ 46 h 145"/>
              <a:gd name="T16" fmla="*/ 40 w 171"/>
              <a:gd name="T17" fmla="*/ 48 h 145"/>
              <a:gd name="T18" fmla="*/ 29 w 171"/>
              <a:gd name="T19" fmla="*/ 60 h 145"/>
              <a:gd name="T20" fmla="*/ 27 w 171"/>
              <a:gd name="T21" fmla="*/ 66 h 145"/>
              <a:gd name="T22" fmla="*/ 29 w 171"/>
              <a:gd name="T23" fmla="*/ 71 h 145"/>
              <a:gd name="T24" fmla="*/ 73 w 171"/>
              <a:gd name="T25" fmla="*/ 116 h 145"/>
              <a:gd name="T26" fmla="*/ 79 w 171"/>
              <a:gd name="T27" fmla="*/ 118 h 145"/>
              <a:gd name="T28" fmla="*/ 85 w 171"/>
              <a:gd name="T29" fmla="*/ 116 h 145"/>
              <a:gd name="T30" fmla="*/ 169 w 171"/>
              <a:gd name="T31" fmla="*/ 32 h 145"/>
              <a:gd name="T32" fmla="*/ 171 w 171"/>
              <a:gd name="T33" fmla="*/ 26 h 145"/>
              <a:gd name="T34" fmla="*/ 143 w 171"/>
              <a:gd name="T35" fmla="*/ 79 h 145"/>
              <a:gd name="T36" fmla="*/ 142 w 171"/>
              <a:gd name="T37" fmla="*/ 79 h 145"/>
              <a:gd name="T38" fmla="*/ 139 w 171"/>
              <a:gd name="T39" fmla="*/ 80 h 145"/>
              <a:gd name="T40" fmla="*/ 133 w 171"/>
              <a:gd name="T41" fmla="*/ 87 h 145"/>
              <a:gd name="T42" fmla="*/ 132 w 171"/>
              <a:gd name="T43" fmla="*/ 89 h 145"/>
              <a:gd name="T44" fmla="*/ 132 w 171"/>
              <a:gd name="T45" fmla="*/ 115 h 145"/>
              <a:gd name="T46" fmla="*/ 127 w 171"/>
              <a:gd name="T47" fmla="*/ 127 h 145"/>
              <a:gd name="T48" fmla="*/ 115 w 171"/>
              <a:gd name="T49" fmla="*/ 131 h 145"/>
              <a:gd name="T50" fmla="*/ 30 w 171"/>
              <a:gd name="T51" fmla="*/ 131 h 145"/>
              <a:gd name="T52" fmla="*/ 18 w 171"/>
              <a:gd name="T53" fmla="*/ 127 h 145"/>
              <a:gd name="T54" fmla="*/ 13 w 171"/>
              <a:gd name="T55" fmla="*/ 115 h 145"/>
              <a:gd name="T56" fmla="*/ 13 w 171"/>
              <a:gd name="T57" fmla="*/ 30 h 145"/>
              <a:gd name="T58" fmla="*/ 18 w 171"/>
              <a:gd name="T59" fmla="*/ 18 h 145"/>
              <a:gd name="T60" fmla="*/ 30 w 171"/>
              <a:gd name="T61" fmla="*/ 13 h 145"/>
              <a:gd name="T62" fmla="*/ 115 w 171"/>
              <a:gd name="T63" fmla="*/ 13 h 145"/>
              <a:gd name="T64" fmla="*/ 120 w 171"/>
              <a:gd name="T65" fmla="*/ 14 h 145"/>
              <a:gd name="T66" fmla="*/ 121 w 171"/>
              <a:gd name="T67" fmla="*/ 14 h 145"/>
              <a:gd name="T68" fmla="*/ 123 w 171"/>
              <a:gd name="T69" fmla="*/ 13 h 145"/>
              <a:gd name="T70" fmla="*/ 128 w 171"/>
              <a:gd name="T71" fmla="*/ 8 h 145"/>
              <a:gd name="T72" fmla="*/ 129 w 171"/>
              <a:gd name="T73" fmla="*/ 5 h 145"/>
              <a:gd name="T74" fmla="*/ 127 w 171"/>
              <a:gd name="T75" fmla="*/ 3 h 145"/>
              <a:gd name="T76" fmla="*/ 115 w 171"/>
              <a:gd name="T77" fmla="*/ 0 h 145"/>
              <a:gd name="T78" fmla="*/ 30 w 171"/>
              <a:gd name="T79" fmla="*/ 0 h 145"/>
              <a:gd name="T80" fmla="*/ 9 w 171"/>
              <a:gd name="T81" fmla="*/ 9 h 145"/>
              <a:gd name="T82" fmla="*/ 0 w 171"/>
              <a:gd name="T83" fmla="*/ 30 h 145"/>
              <a:gd name="T84" fmla="*/ 0 w 171"/>
              <a:gd name="T85" fmla="*/ 115 h 145"/>
              <a:gd name="T86" fmla="*/ 9 w 171"/>
              <a:gd name="T87" fmla="*/ 136 h 145"/>
              <a:gd name="T88" fmla="*/ 30 w 171"/>
              <a:gd name="T89" fmla="*/ 145 h 145"/>
              <a:gd name="T90" fmla="*/ 115 w 171"/>
              <a:gd name="T91" fmla="*/ 145 h 145"/>
              <a:gd name="T92" fmla="*/ 136 w 171"/>
              <a:gd name="T93" fmla="*/ 136 h 145"/>
              <a:gd name="T94" fmla="*/ 145 w 171"/>
              <a:gd name="T95" fmla="*/ 115 h 145"/>
              <a:gd name="T96" fmla="*/ 145 w 171"/>
              <a:gd name="T97" fmla="*/ 82 h 145"/>
              <a:gd name="T98" fmla="*/ 143 w 171"/>
              <a:gd name="T99" fmla="*/ 7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1" h="145">
                <a:moveTo>
                  <a:pt x="171" y="26"/>
                </a:moveTo>
                <a:cubicBezTo>
                  <a:pt x="171" y="24"/>
                  <a:pt x="170" y="22"/>
                  <a:pt x="169" y="20"/>
                </a:cubicBezTo>
                <a:cubicBezTo>
                  <a:pt x="157" y="9"/>
                  <a:pt x="157" y="9"/>
                  <a:pt x="157" y="9"/>
                </a:cubicBezTo>
                <a:cubicBezTo>
                  <a:pt x="156" y="7"/>
                  <a:pt x="154" y="7"/>
                  <a:pt x="151" y="7"/>
                </a:cubicBezTo>
                <a:cubicBezTo>
                  <a:pt x="149" y="7"/>
                  <a:pt x="147" y="7"/>
                  <a:pt x="146" y="9"/>
                </a:cubicBezTo>
                <a:cubicBezTo>
                  <a:pt x="79" y="76"/>
                  <a:pt x="79" y="76"/>
                  <a:pt x="79" y="76"/>
                </a:cubicBezTo>
                <a:cubicBezTo>
                  <a:pt x="52" y="48"/>
                  <a:pt x="52" y="48"/>
                  <a:pt x="52" y="48"/>
                </a:cubicBezTo>
                <a:cubicBezTo>
                  <a:pt x="50" y="47"/>
                  <a:pt x="49" y="46"/>
                  <a:pt x="46" y="46"/>
                </a:cubicBezTo>
                <a:cubicBezTo>
                  <a:pt x="44" y="46"/>
                  <a:pt x="42" y="47"/>
                  <a:pt x="40" y="48"/>
                </a:cubicBezTo>
                <a:cubicBezTo>
                  <a:pt x="29" y="60"/>
                  <a:pt x="29" y="60"/>
                  <a:pt x="29" y="60"/>
                </a:cubicBezTo>
                <a:cubicBezTo>
                  <a:pt x="27" y="61"/>
                  <a:pt x="27" y="63"/>
                  <a:pt x="27" y="66"/>
                </a:cubicBezTo>
                <a:cubicBezTo>
                  <a:pt x="27" y="68"/>
                  <a:pt x="27" y="70"/>
                  <a:pt x="29" y="71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5" y="117"/>
                  <a:pt x="77" y="118"/>
                  <a:pt x="79" y="118"/>
                </a:cubicBezTo>
                <a:cubicBezTo>
                  <a:pt x="81" y="118"/>
                  <a:pt x="83" y="117"/>
                  <a:pt x="85" y="116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70" y="30"/>
                  <a:pt x="171" y="28"/>
                  <a:pt x="171" y="26"/>
                </a:cubicBezTo>
                <a:close/>
                <a:moveTo>
                  <a:pt x="143" y="79"/>
                </a:moveTo>
                <a:cubicBezTo>
                  <a:pt x="142" y="79"/>
                  <a:pt x="142" y="79"/>
                  <a:pt x="142" y="79"/>
                </a:cubicBezTo>
                <a:cubicBezTo>
                  <a:pt x="139" y="80"/>
                  <a:pt x="139" y="80"/>
                  <a:pt x="139" y="80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2" y="119"/>
                  <a:pt x="130" y="123"/>
                  <a:pt x="127" y="127"/>
                </a:cubicBezTo>
                <a:cubicBezTo>
                  <a:pt x="124" y="130"/>
                  <a:pt x="120" y="131"/>
                  <a:pt x="115" y="131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25" y="131"/>
                  <a:pt x="21" y="130"/>
                  <a:pt x="18" y="127"/>
                </a:cubicBezTo>
                <a:cubicBezTo>
                  <a:pt x="15" y="123"/>
                  <a:pt x="13" y="119"/>
                  <a:pt x="13" y="115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5"/>
                  <a:pt x="15" y="21"/>
                  <a:pt x="18" y="18"/>
                </a:cubicBezTo>
                <a:cubicBezTo>
                  <a:pt x="21" y="15"/>
                  <a:pt x="25" y="13"/>
                  <a:pt x="30" y="13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7" y="13"/>
                  <a:pt x="118" y="13"/>
                  <a:pt x="120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8" y="8"/>
                  <a:pt x="128" y="8"/>
                  <a:pt x="128" y="8"/>
                </a:cubicBezTo>
                <a:cubicBezTo>
                  <a:pt x="129" y="5"/>
                  <a:pt x="129" y="5"/>
                  <a:pt x="129" y="5"/>
                </a:cubicBezTo>
                <a:cubicBezTo>
                  <a:pt x="127" y="3"/>
                  <a:pt x="127" y="3"/>
                  <a:pt x="127" y="3"/>
                </a:cubicBezTo>
                <a:cubicBezTo>
                  <a:pt x="124" y="1"/>
                  <a:pt x="120" y="0"/>
                  <a:pt x="11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2" y="0"/>
                  <a:pt x="15" y="3"/>
                  <a:pt x="9" y="9"/>
                </a:cubicBezTo>
                <a:cubicBezTo>
                  <a:pt x="3" y="14"/>
                  <a:pt x="0" y="21"/>
                  <a:pt x="0" y="30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3"/>
                  <a:pt x="3" y="130"/>
                  <a:pt x="9" y="136"/>
                </a:cubicBezTo>
                <a:cubicBezTo>
                  <a:pt x="15" y="142"/>
                  <a:pt x="22" y="145"/>
                  <a:pt x="30" y="145"/>
                </a:cubicBezTo>
                <a:cubicBezTo>
                  <a:pt x="115" y="145"/>
                  <a:pt x="115" y="145"/>
                  <a:pt x="115" y="145"/>
                </a:cubicBezTo>
                <a:cubicBezTo>
                  <a:pt x="123" y="145"/>
                  <a:pt x="130" y="142"/>
                  <a:pt x="136" y="136"/>
                </a:cubicBezTo>
                <a:cubicBezTo>
                  <a:pt x="142" y="130"/>
                  <a:pt x="145" y="123"/>
                  <a:pt x="145" y="115"/>
                </a:cubicBezTo>
                <a:cubicBezTo>
                  <a:pt x="145" y="82"/>
                  <a:pt x="145" y="82"/>
                  <a:pt x="145" y="82"/>
                </a:cubicBezTo>
                <a:lnTo>
                  <a:pt x="143" y="79"/>
                </a:lnTo>
                <a:close/>
              </a:path>
            </a:pathLst>
          </a:custGeom>
          <a:solidFill>
            <a:srgbClr val="000000">
              <a:alpha val="5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8468702" y="2629892"/>
            <a:ext cx="8253" cy="1069953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6B7F1A9-6B08-4EFA-9E2A-95E678687FDE}"/>
              </a:ext>
            </a:extLst>
          </p:cNvPr>
          <p:cNvSpPr txBox="1"/>
          <p:nvPr/>
        </p:nvSpPr>
        <p:spPr>
          <a:xfrm>
            <a:off x="4592343" y="3807277"/>
            <a:ext cx="3829845" cy="276999"/>
          </a:xfrm>
          <a:prstGeom prst="rect">
            <a:avLst/>
          </a:prstGeom>
          <a:solidFill>
            <a:schemeClr val="bg1">
              <a:lumMod val="85000"/>
              <a:alpha val="91000"/>
            </a:schemeClr>
          </a:solidFill>
          <a:ln>
            <a:noFill/>
          </a:ln>
        </p:spPr>
        <p:txBody>
          <a:bodyPr wrap="square" lIns="0" rIns="0" rtlCol="0" anchor="b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2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Ongoing documentation and support for experimentation</a:t>
            </a:r>
            <a:endPara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90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111" y="2100190"/>
            <a:ext cx="2988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WHY</a:t>
            </a:r>
          </a:p>
          <a:p>
            <a:pPr algn="ctr"/>
            <a:r>
              <a:rPr lang="en-CA" sz="2800" b="1" dirty="0" smtClean="0"/>
              <a:t>PARTICIPATE IN EW2?</a:t>
            </a:r>
            <a:endParaRPr lang="en-CA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  <p:sp>
        <p:nvSpPr>
          <p:cNvPr id="10" name="TextBox 9"/>
          <p:cNvSpPr txBox="1"/>
          <p:nvPr/>
        </p:nvSpPr>
        <p:spPr>
          <a:xfrm>
            <a:off x="4482351" y="63371"/>
            <a:ext cx="45899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Is your department looking to champion a more agile, evidence-based and experimental government?</a:t>
            </a:r>
          </a:p>
          <a:p>
            <a:endParaRPr lang="en-CA" b="1" dirty="0"/>
          </a:p>
          <a:p>
            <a:r>
              <a:rPr lang="en-CA" dirty="0" smtClean="0"/>
              <a:t>EW seeks to support the growing recognition of the need for a more innovative and effective governance by emphasizing:</a:t>
            </a:r>
          </a:p>
          <a:p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300" b="1" dirty="0"/>
              <a:t>A </a:t>
            </a:r>
            <a:r>
              <a:rPr lang="fr-CA" sz="1300" b="1" dirty="0" err="1"/>
              <a:t>learning</a:t>
            </a:r>
            <a:r>
              <a:rPr lang="fr-CA" sz="1300" b="1" dirty="0"/>
              <a:t> culture</a:t>
            </a:r>
            <a:r>
              <a:rPr lang="fr-CA" sz="1300" dirty="0"/>
              <a:t> by </a:t>
            </a:r>
            <a:r>
              <a:rPr lang="fr-CA" sz="1300" dirty="0" err="1"/>
              <a:t>mobilizing</a:t>
            </a:r>
            <a:r>
              <a:rPr lang="fr-CA" sz="1300" dirty="0"/>
              <a:t> </a:t>
            </a:r>
            <a:r>
              <a:rPr lang="fr-CA" sz="1300" dirty="0" err="1"/>
              <a:t>evidence</a:t>
            </a:r>
            <a:r>
              <a:rPr lang="fr-CA" sz="1300" dirty="0"/>
              <a:t> </a:t>
            </a:r>
            <a:r>
              <a:rPr lang="fr-CA" sz="1300" dirty="0" err="1"/>
              <a:t>informed</a:t>
            </a:r>
            <a:r>
              <a:rPr lang="fr-CA" sz="1300" dirty="0"/>
              <a:t> by </a:t>
            </a:r>
            <a:r>
              <a:rPr lang="fr-CA" sz="1300" dirty="0" err="1"/>
              <a:t>experimentation</a:t>
            </a:r>
            <a:r>
              <a:rPr lang="fr-CA" sz="1300" dirty="0"/>
              <a:t> to course correct, </a:t>
            </a:r>
            <a:r>
              <a:rPr lang="fr-CA" sz="1300" dirty="0" err="1"/>
              <a:t>improve</a:t>
            </a:r>
            <a:r>
              <a:rPr lang="fr-CA" sz="1300" dirty="0"/>
              <a:t> and de-</a:t>
            </a:r>
            <a:r>
              <a:rPr lang="fr-CA" sz="1300" dirty="0" err="1"/>
              <a:t>risk</a:t>
            </a:r>
            <a:r>
              <a:rPr lang="fr-CA" sz="1300" dirty="0"/>
              <a:t> </a:t>
            </a:r>
            <a:r>
              <a:rPr lang="fr-CA" sz="1300" dirty="0" err="1"/>
              <a:t>programming</a:t>
            </a:r>
            <a:r>
              <a:rPr lang="fr-CA" sz="1300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3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300" b="1" dirty="0" smtClean="0"/>
              <a:t>A culture </a:t>
            </a:r>
            <a:r>
              <a:rPr lang="en-CA" sz="1300" b="1" dirty="0"/>
              <a:t>of openness</a:t>
            </a:r>
            <a:r>
              <a:rPr lang="en-CA" sz="1300" dirty="0"/>
              <a:t> and transparency </a:t>
            </a:r>
            <a:r>
              <a:rPr lang="en-CA" sz="1300" dirty="0" smtClean="0"/>
              <a:t>in government by demonstrating experiments in action;</a:t>
            </a:r>
          </a:p>
          <a:p>
            <a:endParaRPr lang="en-CA" sz="13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300" b="1" dirty="0" smtClean="0"/>
              <a:t>Talent-matching</a:t>
            </a:r>
            <a:r>
              <a:rPr lang="en-CA" sz="1300" dirty="0" smtClean="0"/>
              <a:t> by recruiting internal and external talent in high-need areas such as experimentation;</a:t>
            </a:r>
          </a:p>
          <a:p>
            <a:endParaRPr lang="en-CA" sz="1300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CA" sz="1300" b="1" dirty="0" smtClean="0"/>
              <a:t>High-quality content curation</a:t>
            </a:r>
            <a:r>
              <a:rPr lang="en-CA" sz="1300" dirty="0" smtClean="0"/>
              <a:t> to provide increased resources for the government as-a-whole; and</a:t>
            </a:r>
          </a:p>
          <a:p>
            <a:pPr fontAlgn="base"/>
            <a:endParaRPr lang="en-CA" sz="1300" dirty="0" smtClean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CA" sz="1300" b="1" dirty="0" smtClean="0"/>
              <a:t>Link to whole-of-government mechanisms</a:t>
            </a:r>
            <a:r>
              <a:rPr lang="en-CA" sz="1300" dirty="0" smtClean="0"/>
              <a:t>, such as improving quality of responses to the experimentation                   question in MAF.</a:t>
            </a:r>
            <a:endParaRPr lang="en-CA" sz="1300" dirty="0"/>
          </a:p>
        </p:txBody>
      </p:sp>
    </p:spTree>
    <p:extLst>
      <p:ext uri="{BB962C8B-B14F-4D97-AF65-F5344CB8AC3E}">
        <p14:creationId xmlns:p14="http://schemas.microsoft.com/office/powerpoint/2010/main" val="331584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111" y="2100190"/>
            <a:ext cx="2988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WHY</a:t>
            </a:r>
          </a:p>
          <a:p>
            <a:pPr algn="ctr"/>
            <a:r>
              <a:rPr lang="en-CA" sz="2800" b="1" dirty="0" smtClean="0"/>
              <a:t>PARTICIPATE IN EW2?</a:t>
            </a:r>
            <a:endParaRPr lang="en-CA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  <p:sp>
        <p:nvSpPr>
          <p:cNvPr id="10" name="TextBox 9"/>
          <p:cNvSpPr txBox="1"/>
          <p:nvPr/>
        </p:nvSpPr>
        <p:spPr>
          <a:xfrm>
            <a:off x="4554615" y="640010"/>
            <a:ext cx="446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Is your department looking to build capacity or get extra support for ongoing experimentation activities?</a:t>
            </a:r>
          </a:p>
          <a:p>
            <a:endParaRPr lang="en-CA" dirty="0"/>
          </a:p>
          <a:p>
            <a:r>
              <a:rPr lang="en-CA" dirty="0" smtClean="0"/>
              <a:t>EW provides an ‘on-ramp</a:t>
            </a:r>
            <a:r>
              <a:rPr lang="en-CA" dirty="0"/>
              <a:t>’ for departments looking to </a:t>
            </a:r>
            <a:r>
              <a:rPr lang="en-CA" dirty="0" smtClean="0"/>
              <a:t>kick start experimentation or amplify pre-existing activities by providing:</a:t>
            </a:r>
          </a:p>
          <a:p>
            <a:endParaRPr lang="en-CA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CA" b="1" dirty="0" smtClean="0"/>
              <a:t>Training modules</a:t>
            </a:r>
            <a:r>
              <a:rPr lang="en-CA" dirty="0" smtClean="0"/>
              <a:t> </a:t>
            </a:r>
            <a:r>
              <a:rPr lang="en-CA" dirty="0"/>
              <a:t>and other supportive resources to help guide the completion of each </a:t>
            </a:r>
            <a:r>
              <a:rPr lang="en-CA" dirty="0" smtClean="0"/>
              <a:t>stage;</a:t>
            </a:r>
          </a:p>
          <a:p>
            <a:pPr fontAlgn="base"/>
            <a:endParaRPr lang="en-CA" dirty="0" smtClean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CA" b="1" dirty="0" smtClean="0"/>
              <a:t>Access </a:t>
            </a:r>
            <a:r>
              <a:rPr lang="en-CA" b="1" dirty="0"/>
              <a:t>to experts</a:t>
            </a:r>
            <a:r>
              <a:rPr lang="en-CA" dirty="0"/>
              <a:t> in </a:t>
            </a:r>
            <a:r>
              <a:rPr lang="en-CA" dirty="0" smtClean="0"/>
              <a:t>various stages of experimental design;</a:t>
            </a:r>
          </a:p>
          <a:p>
            <a:pPr fontAlgn="base"/>
            <a:endParaRPr lang="en-CA" dirty="0" smtClean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CA" b="1" dirty="0" smtClean="0"/>
              <a:t>Senior-level support</a:t>
            </a:r>
            <a:r>
              <a:rPr lang="en-CA" dirty="0" smtClean="0"/>
              <a:t> </a:t>
            </a:r>
            <a:r>
              <a:rPr lang="en-CA" dirty="0"/>
              <a:t>to </a:t>
            </a:r>
            <a:r>
              <a:rPr lang="en-CA" dirty="0" smtClean="0"/>
              <a:t>address </a:t>
            </a:r>
            <a:r>
              <a:rPr lang="en-CA" dirty="0"/>
              <a:t>barriers and </a:t>
            </a:r>
            <a:r>
              <a:rPr lang="en-CA" dirty="0" smtClean="0"/>
              <a:t>needs; and</a:t>
            </a:r>
          </a:p>
          <a:p>
            <a:pPr fontAlgn="base"/>
            <a:endParaRPr lang="en-CA" dirty="0" smtClean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CA" b="1" dirty="0" smtClean="0"/>
              <a:t>Access </a:t>
            </a:r>
            <a:r>
              <a:rPr lang="en-CA" b="1" dirty="0"/>
              <a:t>to an emerging network</a:t>
            </a:r>
            <a:r>
              <a:rPr lang="en-CA" dirty="0"/>
              <a:t> of </a:t>
            </a:r>
            <a:r>
              <a:rPr lang="en-CA" dirty="0" smtClean="0"/>
              <a:t>practitioners.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7967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111" y="2100190"/>
            <a:ext cx="298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IS EW FOR ME?</a:t>
            </a:r>
            <a:endParaRPr lang="en-CA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  <p:sp>
        <p:nvSpPr>
          <p:cNvPr id="8" name="Rectangle 7"/>
          <p:cNvSpPr/>
          <p:nvPr/>
        </p:nvSpPr>
        <p:spPr>
          <a:xfrm>
            <a:off x="8591143" y="4630175"/>
            <a:ext cx="485775" cy="39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4547108" y="39119"/>
            <a:ext cx="4589929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 smtClean="0"/>
              <a:t>Are </a:t>
            </a:r>
            <a:r>
              <a:rPr lang="fr-CA" sz="1300" dirty="0" err="1"/>
              <a:t>you</a:t>
            </a:r>
            <a:r>
              <a:rPr lang="fr-CA" sz="1300" dirty="0"/>
              <a:t> </a:t>
            </a:r>
            <a:r>
              <a:rPr lang="fr-CA" sz="1300" dirty="0" err="1"/>
              <a:t>thinking</a:t>
            </a:r>
            <a:r>
              <a:rPr lang="fr-CA" sz="1300" dirty="0"/>
              <a:t> </a:t>
            </a:r>
            <a:r>
              <a:rPr lang="fr-CA" sz="1300" dirty="0" smtClean="0"/>
              <a:t>of </a:t>
            </a:r>
            <a:r>
              <a:rPr lang="fr-CA" sz="1300" b="1" dirty="0" err="1" smtClean="0"/>
              <a:t>launching</a:t>
            </a:r>
            <a:r>
              <a:rPr lang="fr-CA" sz="1300" b="1" dirty="0" smtClean="0"/>
              <a:t>, or are about to </a:t>
            </a:r>
            <a:r>
              <a:rPr lang="fr-CA" sz="1300" b="1" dirty="0" err="1" smtClean="0"/>
              <a:t>start</a:t>
            </a:r>
            <a:r>
              <a:rPr lang="fr-CA" sz="1300" dirty="0" smtClean="0"/>
              <a:t>, a </a:t>
            </a:r>
            <a:r>
              <a:rPr lang="fr-CA" sz="1300" dirty="0" err="1" smtClean="0"/>
              <a:t>project</a:t>
            </a:r>
            <a:r>
              <a:rPr lang="fr-CA" sz="1300" dirty="0" smtClean="0"/>
              <a:t> </a:t>
            </a:r>
            <a:r>
              <a:rPr lang="fr-CA" sz="1300" dirty="0" err="1" smtClean="0"/>
              <a:t>that</a:t>
            </a:r>
            <a:r>
              <a:rPr lang="fr-CA" sz="1300" dirty="0" smtClean="0"/>
              <a:t> </a:t>
            </a:r>
            <a:r>
              <a:rPr lang="fr-CA" sz="1300" dirty="0" err="1" smtClean="0"/>
              <a:t>could</a:t>
            </a:r>
            <a:r>
              <a:rPr lang="fr-CA" sz="1300" dirty="0" smtClean="0"/>
              <a:t> </a:t>
            </a:r>
            <a:r>
              <a:rPr lang="fr-CA" sz="1300" dirty="0" err="1" smtClean="0"/>
              <a:t>be</a:t>
            </a:r>
            <a:r>
              <a:rPr lang="fr-CA" sz="1300" dirty="0" smtClean="0"/>
              <a:t> an </a:t>
            </a:r>
            <a:r>
              <a:rPr lang="fr-CA" sz="1300" dirty="0" err="1" smtClean="0"/>
              <a:t>experiment</a:t>
            </a:r>
            <a:r>
              <a:rPr lang="fr-CA" sz="1300" dirty="0" smtClean="0"/>
              <a:t>, </a:t>
            </a:r>
            <a:r>
              <a:rPr lang="fr-CA" sz="1300" dirty="0" err="1" smtClean="0"/>
              <a:t>either</a:t>
            </a:r>
            <a:r>
              <a:rPr lang="fr-CA" sz="1300" dirty="0" smtClean="0"/>
              <a:t> at a </a:t>
            </a:r>
            <a:r>
              <a:rPr lang="fr-CA" sz="1300" b="1" dirty="0" err="1" smtClean="0"/>
              <a:t>small</a:t>
            </a:r>
            <a:r>
              <a:rPr lang="fr-CA" sz="1300" b="1" dirty="0" smtClean="0"/>
              <a:t> or large </a:t>
            </a:r>
            <a:r>
              <a:rPr lang="fr-CA" sz="1300" b="1" dirty="0" err="1" smtClean="0"/>
              <a:t>scale</a:t>
            </a:r>
            <a:r>
              <a:rPr lang="fr-CA" sz="1300" dirty="0" smtClean="0"/>
              <a:t>?</a:t>
            </a:r>
          </a:p>
          <a:p>
            <a:endParaRPr lang="fr-CA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 err="1" smtClean="0"/>
              <a:t>Would</a:t>
            </a:r>
            <a:r>
              <a:rPr lang="fr-CA" sz="1300" dirty="0" smtClean="0"/>
              <a:t> </a:t>
            </a:r>
            <a:r>
              <a:rPr lang="fr-CA" sz="1300" dirty="0" err="1" smtClean="0"/>
              <a:t>this</a:t>
            </a:r>
            <a:r>
              <a:rPr lang="fr-CA" sz="1300" dirty="0" smtClean="0"/>
              <a:t> </a:t>
            </a:r>
            <a:r>
              <a:rPr lang="fr-CA" sz="1300" dirty="0" err="1" smtClean="0"/>
              <a:t>project</a:t>
            </a:r>
            <a:r>
              <a:rPr lang="fr-CA" sz="1300" dirty="0" smtClean="0"/>
              <a:t> have a </a:t>
            </a:r>
            <a:r>
              <a:rPr lang="fr-CA" sz="1300" dirty="0" err="1" smtClean="0"/>
              <a:t>strong</a:t>
            </a:r>
            <a:r>
              <a:rPr lang="fr-CA" sz="1300" dirty="0" smtClean="0"/>
              <a:t> focus on </a:t>
            </a:r>
            <a:r>
              <a:rPr lang="fr-CA" sz="1300" b="1" dirty="0" err="1" smtClean="0"/>
              <a:t>experimental</a:t>
            </a:r>
            <a:r>
              <a:rPr lang="fr-CA" sz="1300" b="1" dirty="0" smtClean="0"/>
              <a:t> </a:t>
            </a:r>
            <a:r>
              <a:rPr lang="fr-CA" sz="1300" b="1" dirty="0" err="1" smtClean="0"/>
              <a:t>methodology</a:t>
            </a:r>
            <a:r>
              <a:rPr lang="fr-CA" sz="1300" b="1" dirty="0" smtClean="0"/>
              <a:t>?</a:t>
            </a:r>
            <a:r>
              <a:rPr lang="fr-CA" sz="1300" dirty="0" smtClean="0"/>
              <a:t> </a:t>
            </a:r>
          </a:p>
          <a:p>
            <a:pPr marL="355600" lvl="1" indent="-87313">
              <a:buFont typeface="Arial" panose="020B0604020202020204" pitchFamily="34" charset="0"/>
              <a:buChar char="•"/>
            </a:pPr>
            <a:r>
              <a:rPr lang="fr-CA" sz="1200" b="1" dirty="0" err="1" smtClean="0"/>
              <a:t>Randomized</a:t>
            </a:r>
            <a:r>
              <a:rPr lang="fr-CA" sz="1200" b="1" dirty="0" smtClean="0"/>
              <a:t> designs </a:t>
            </a:r>
            <a:r>
              <a:rPr lang="fr-CA" sz="1200" dirty="0"/>
              <a:t>(</a:t>
            </a:r>
            <a:r>
              <a:rPr lang="fr-CA" sz="1200" dirty="0" err="1"/>
              <a:t>e.g</a:t>
            </a:r>
            <a:r>
              <a:rPr lang="fr-CA" sz="1200" dirty="0"/>
              <a:t>. </a:t>
            </a:r>
            <a:r>
              <a:rPr lang="fr-CA" sz="1200" dirty="0" err="1"/>
              <a:t>randomized</a:t>
            </a:r>
            <a:r>
              <a:rPr lang="fr-CA" sz="1200" dirty="0"/>
              <a:t> </a:t>
            </a:r>
            <a:r>
              <a:rPr lang="fr-CA" sz="1200" dirty="0" err="1"/>
              <a:t>controlled</a:t>
            </a:r>
            <a:r>
              <a:rPr lang="fr-CA" sz="1200" dirty="0"/>
              <a:t> trials)</a:t>
            </a:r>
          </a:p>
          <a:p>
            <a:pPr marL="355600" lvl="1" indent="-87313">
              <a:buFont typeface="Arial" panose="020B0604020202020204" pitchFamily="34" charset="0"/>
              <a:buChar char="•"/>
            </a:pPr>
            <a:r>
              <a:rPr lang="fr-CA" sz="1200" b="1" dirty="0" smtClean="0"/>
              <a:t>Quasi-</a:t>
            </a:r>
            <a:r>
              <a:rPr lang="fr-CA" sz="1200" b="1" dirty="0" err="1" smtClean="0"/>
              <a:t>experiments</a:t>
            </a:r>
            <a:r>
              <a:rPr lang="fr-CA" sz="1200" dirty="0" smtClean="0"/>
              <a:t> (</a:t>
            </a:r>
            <a:r>
              <a:rPr lang="fr-CA" sz="1200" dirty="0" err="1" smtClean="0"/>
              <a:t>e.g</a:t>
            </a:r>
            <a:r>
              <a:rPr lang="fr-CA" sz="1200" dirty="0" smtClean="0"/>
              <a:t>. </a:t>
            </a:r>
            <a:r>
              <a:rPr lang="fr-CA" sz="1200" dirty="0" err="1" smtClean="0"/>
              <a:t>regression</a:t>
            </a:r>
            <a:r>
              <a:rPr lang="fr-CA" sz="1200" dirty="0" smtClean="0"/>
              <a:t> </a:t>
            </a:r>
            <a:r>
              <a:rPr lang="fr-CA" sz="1200" dirty="0" err="1" smtClean="0"/>
              <a:t>discontinuity</a:t>
            </a:r>
            <a:r>
              <a:rPr lang="fr-CA" sz="1200" dirty="0" smtClean="0"/>
              <a:t> designs)</a:t>
            </a:r>
          </a:p>
          <a:p>
            <a:pPr marL="355600" lvl="1" indent="-87313">
              <a:buFont typeface="Arial" panose="020B0604020202020204" pitchFamily="34" charset="0"/>
              <a:buChar char="•"/>
            </a:pPr>
            <a:r>
              <a:rPr lang="fr-CA" sz="1200" b="1" dirty="0" err="1" smtClean="0"/>
              <a:t>Pre-experimental</a:t>
            </a:r>
            <a:r>
              <a:rPr lang="fr-CA" sz="1200" b="1" dirty="0" smtClean="0"/>
              <a:t> designs </a:t>
            </a:r>
            <a:r>
              <a:rPr lang="fr-CA" sz="1200" dirty="0" smtClean="0"/>
              <a:t>(</a:t>
            </a:r>
            <a:r>
              <a:rPr lang="fr-CA" sz="1200" dirty="0" err="1" smtClean="0"/>
              <a:t>e.g</a:t>
            </a:r>
            <a:r>
              <a:rPr lang="fr-CA" sz="1200" dirty="0"/>
              <a:t>. qualitative or quantitative </a:t>
            </a:r>
            <a:r>
              <a:rPr lang="fr-CA" sz="1200" dirty="0" err="1"/>
              <a:t>research</a:t>
            </a:r>
            <a:r>
              <a:rPr lang="fr-CA" sz="1200" dirty="0"/>
              <a:t> to </a:t>
            </a:r>
            <a:r>
              <a:rPr lang="fr-CA" sz="1200" dirty="0" err="1"/>
              <a:t>establish</a:t>
            </a:r>
            <a:r>
              <a:rPr lang="fr-CA" sz="1200" dirty="0"/>
              <a:t> a </a:t>
            </a:r>
            <a:r>
              <a:rPr lang="fr-CA" sz="1200" dirty="0" err="1" smtClean="0"/>
              <a:t>baseline</a:t>
            </a:r>
            <a:r>
              <a:rPr lang="fr-CA" sz="1200" dirty="0"/>
              <a:t>, to </a:t>
            </a:r>
            <a:r>
              <a:rPr lang="fr-CA" sz="1200" i="1" dirty="0" err="1"/>
              <a:t>then</a:t>
            </a:r>
            <a:r>
              <a:rPr lang="fr-CA" sz="1200" dirty="0"/>
              <a:t> </a:t>
            </a:r>
            <a:r>
              <a:rPr lang="fr-CA" sz="1200" dirty="0" smtClean="0"/>
              <a:t>design and </a:t>
            </a:r>
            <a:r>
              <a:rPr lang="fr-CA" sz="1200" dirty="0" err="1" smtClean="0"/>
              <a:t>implement</a:t>
            </a:r>
            <a:r>
              <a:rPr lang="fr-CA" sz="1200" dirty="0" smtClean="0"/>
              <a:t> </a:t>
            </a:r>
            <a:r>
              <a:rPr lang="fr-CA" sz="1200" dirty="0"/>
              <a:t>an </a:t>
            </a:r>
            <a:r>
              <a:rPr lang="fr-CA" sz="1200" dirty="0" err="1"/>
              <a:t>experiment</a:t>
            </a:r>
            <a:r>
              <a:rPr lang="fr-CA" sz="1200" dirty="0" smtClean="0"/>
              <a:t>)</a:t>
            </a:r>
          </a:p>
          <a:p>
            <a:endParaRPr lang="fr-CA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 smtClean="0"/>
              <a:t>Do </a:t>
            </a:r>
            <a:r>
              <a:rPr lang="fr-CA" sz="1300" dirty="0" err="1" smtClean="0"/>
              <a:t>you</a:t>
            </a:r>
            <a:r>
              <a:rPr lang="fr-CA" sz="1300" dirty="0"/>
              <a:t>/</a:t>
            </a:r>
            <a:r>
              <a:rPr lang="fr-CA" sz="1300" dirty="0" err="1" smtClean="0"/>
              <a:t>could</a:t>
            </a:r>
            <a:r>
              <a:rPr lang="fr-CA" sz="1300" dirty="0" smtClean="0"/>
              <a:t> </a:t>
            </a:r>
            <a:r>
              <a:rPr lang="fr-CA" sz="1300" dirty="0" err="1" smtClean="0"/>
              <a:t>you</a:t>
            </a:r>
            <a:r>
              <a:rPr lang="fr-CA" sz="1300" dirty="0" smtClean="0"/>
              <a:t> have </a:t>
            </a:r>
            <a:r>
              <a:rPr lang="fr-CA" sz="1300" b="1" dirty="0" smtClean="0"/>
              <a:t>support </a:t>
            </a:r>
            <a:r>
              <a:rPr lang="fr-CA" sz="1300" b="1" dirty="0" err="1" smtClean="0"/>
              <a:t>from</a:t>
            </a:r>
            <a:r>
              <a:rPr lang="fr-CA" sz="1300" b="1" dirty="0" smtClean="0"/>
              <a:t> management </a:t>
            </a:r>
            <a:r>
              <a:rPr lang="fr-CA" sz="1300" dirty="0" smtClean="0"/>
              <a:t>to design and </a:t>
            </a:r>
            <a:r>
              <a:rPr lang="fr-CA" sz="1300" dirty="0" err="1" smtClean="0"/>
              <a:t>implement</a:t>
            </a:r>
            <a:r>
              <a:rPr lang="fr-CA" sz="1300" dirty="0" smtClean="0"/>
              <a:t> </a:t>
            </a:r>
            <a:r>
              <a:rPr lang="fr-CA" sz="1300" dirty="0" err="1" smtClean="0"/>
              <a:t>your</a:t>
            </a:r>
            <a:r>
              <a:rPr lang="fr-CA" sz="1300" dirty="0" smtClean="0"/>
              <a:t> </a:t>
            </a:r>
            <a:r>
              <a:rPr lang="fr-CA" sz="1300" dirty="0" err="1" smtClean="0"/>
              <a:t>experimental</a:t>
            </a:r>
            <a:r>
              <a:rPr lang="fr-CA" sz="1300" dirty="0" smtClean="0"/>
              <a:t> </a:t>
            </a:r>
            <a:r>
              <a:rPr lang="fr-CA" sz="1300" dirty="0" err="1" smtClean="0"/>
              <a:t>project</a:t>
            </a:r>
            <a:r>
              <a:rPr lang="fr-CA" sz="1300" dirty="0" smtClean="0"/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 smtClean="0"/>
              <a:t>Do </a:t>
            </a:r>
            <a:r>
              <a:rPr lang="fr-CA" sz="1300" dirty="0" err="1"/>
              <a:t>you</a:t>
            </a:r>
            <a:r>
              <a:rPr lang="fr-CA" sz="1300" dirty="0"/>
              <a:t> </a:t>
            </a:r>
            <a:r>
              <a:rPr lang="fr-CA" sz="1300" dirty="0" err="1"/>
              <a:t>currently</a:t>
            </a:r>
            <a:r>
              <a:rPr lang="fr-CA" sz="1300" dirty="0"/>
              <a:t> have </a:t>
            </a:r>
            <a:r>
              <a:rPr lang="fr-CA" sz="1300" dirty="0" err="1"/>
              <a:t>some</a:t>
            </a:r>
            <a:r>
              <a:rPr lang="fr-CA" sz="1300" dirty="0"/>
              <a:t> people </a:t>
            </a:r>
            <a:r>
              <a:rPr lang="fr-CA" sz="1300" dirty="0" err="1"/>
              <a:t>interested</a:t>
            </a:r>
            <a:r>
              <a:rPr lang="fr-CA" sz="1300" dirty="0"/>
              <a:t> in the </a:t>
            </a:r>
            <a:r>
              <a:rPr lang="fr-CA" sz="1300" dirty="0" err="1"/>
              <a:t>project</a:t>
            </a:r>
            <a:r>
              <a:rPr lang="fr-CA" sz="1300" dirty="0" smtClean="0"/>
              <a:t>, and </a:t>
            </a:r>
            <a:r>
              <a:rPr lang="fr-CA" sz="1300" dirty="0" err="1" smtClean="0"/>
              <a:t>access</a:t>
            </a:r>
            <a:r>
              <a:rPr lang="fr-CA" sz="1300" dirty="0" smtClean="0"/>
              <a:t> to </a:t>
            </a:r>
            <a:r>
              <a:rPr lang="fr-CA" sz="1300" dirty="0" err="1" smtClean="0"/>
              <a:t>some</a:t>
            </a:r>
            <a:r>
              <a:rPr lang="fr-CA" sz="1300" dirty="0" smtClean="0"/>
              <a:t> expertise, </a:t>
            </a:r>
            <a:r>
              <a:rPr lang="fr-CA" sz="1300" dirty="0"/>
              <a:t>but </a:t>
            </a:r>
            <a:r>
              <a:rPr lang="fr-CA" sz="1300" dirty="0" err="1"/>
              <a:t>perhaps</a:t>
            </a:r>
            <a:r>
              <a:rPr lang="fr-CA" sz="1300" dirty="0"/>
              <a:t> </a:t>
            </a:r>
            <a:r>
              <a:rPr lang="fr-CA" sz="1300" dirty="0" err="1"/>
              <a:t>lack</a:t>
            </a:r>
            <a:r>
              <a:rPr lang="fr-CA" sz="1300" dirty="0"/>
              <a:t> the </a:t>
            </a:r>
            <a:r>
              <a:rPr lang="fr-CA" sz="1300" b="1" dirty="0" err="1"/>
              <a:t>technical</a:t>
            </a:r>
            <a:r>
              <a:rPr lang="fr-CA" sz="1300" b="1" dirty="0"/>
              <a:t> </a:t>
            </a:r>
            <a:r>
              <a:rPr lang="fr-CA" sz="1300" b="1" dirty="0" smtClean="0"/>
              <a:t>and/or </a:t>
            </a:r>
            <a:r>
              <a:rPr lang="fr-CA" sz="1300" b="1" dirty="0" err="1" smtClean="0"/>
              <a:t>analytical</a:t>
            </a:r>
            <a:r>
              <a:rPr lang="fr-CA" sz="1300" b="1" dirty="0" smtClean="0"/>
              <a:t> expertise </a:t>
            </a:r>
            <a:r>
              <a:rPr lang="fr-CA" sz="1300" dirty="0"/>
              <a:t>to </a:t>
            </a:r>
            <a:r>
              <a:rPr lang="fr-CA" sz="1300" dirty="0" err="1" smtClean="0"/>
              <a:t>fully</a:t>
            </a:r>
            <a:r>
              <a:rPr lang="fr-CA" sz="1300" dirty="0" smtClean="0"/>
              <a:t> </a:t>
            </a:r>
            <a:r>
              <a:rPr lang="fr-CA" sz="1300" dirty="0" err="1" smtClean="0"/>
              <a:t>implement</a:t>
            </a:r>
            <a:r>
              <a:rPr lang="fr-CA" sz="1300" dirty="0" smtClean="0"/>
              <a:t> the </a:t>
            </a:r>
            <a:r>
              <a:rPr lang="fr-CA" sz="1300" dirty="0" err="1" smtClean="0"/>
              <a:t>project</a:t>
            </a:r>
            <a:r>
              <a:rPr lang="fr-CA" sz="1300" dirty="0" smtClean="0"/>
              <a:t>?</a:t>
            </a:r>
            <a:endParaRPr lang="fr-CA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 smtClean="0"/>
              <a:t>Do </a:t>
            </a:r>
            <a:r>
              <a:rPr lang="fr-CA" sz="1300" dirty="0" err="1"/>
              <a:t>you</a:t>
            </a:r>
            <a:r>
              <a:rPr lang="fr-CA" sz="1300" dirty="0"/>
              <a:t> </a:t>
            </a:r>
            <a:r>
              <a:rPr lang="fr-CA" sz="1300" dirty="0" err="1"/>
              <a:t>think</a:t>
            </a:r>
            <a:r>
              <a:rPr lang="fr-CA" sz="1300" dirty="0"/>
              <a:t> </a:t>
            </a:r>
            <a:r>
              <a:rPr lang="fr-CA" sz="1300" dirty="0" err="1"/>
              <a:t>your</a:t>
            </a:r>
            <a:r>
              <a:rPr lang="fr-CA" sz="1300" dirty="0"/>
              <a:t> </a:t>
            </a:r>
            <a:r>
              <a:rPr lang="fr-CA" sz="1300" dirty="0" err="1"/>
              <a:t>project</a:t>
            </a:r>
            <a:r>
              <a:rPr lang="fr-CA" sz="1300" dirty="0"/>
              <a:t> </a:t>
            </a:r>
            <a:r>
              <a:rPr lang="fr-CA" sz="1300" dirty="0" err="1"/>
              <a:t>could</a:t>
            </a:r>
            <a:r>
              <a:rPr lang="fr-CA" sz="1300" dirty="0"/>
              <a:t> </a:t>
            </a:r>
            <a:r>
              <a:rPr lang="fr-CA" sz="1300" dirty="0" err="1"/>
              <a:t>be</a:t>
            </a:r>
            <a:r>
              <a:rPr lang="fr-CA" sz="1300" dirty="0"/>
              <a:t> </a:t>
            </a:r>
            <a:r>
              <a:rPr lang="fr-CA" sz="1300" dirty="0" err="1"/>
              <a:t>designed</a:t>
            </a:r>
            <a:r>
              <a:rPr lang="fr-CA" sz="1300" dirty="0"/>
              <a:t>, </a:t>
            </a:r>
            <a:r>
              <a:rPr lang="fr-CA" sz="1300" dirty="0" err="1"/>
              <a:t>implemented</a:t>
            </a:r>
            <a:r>
              <a:rPr lang="fr-CA" sz="1300" dirty="0"/>
              <a:t> and </a:t>
            </a:r>
            <a:r>
              <a:rPr lang="fr-CA" sz="1300" b="1" dirty="0" err="1"/>
              <a:t>finalized</a:t>
            </a:r>
            <a:r>
              <a:rPr lang="fr-CA" sz="1300" b="1" dirty="0"/>
              <a:t> </a:t>
            </a:r>
            <a:r>
              <a:rPr lang="fr-CA" sz="1300" b="1" dirty="0" err="1"/>
              <a:t>within</a:t>
            </a:r>
            <a:r>
              <a:rPr lang="fr-CA" sz="1300" b="1" dirty="0"/>
              <a:t> a </a:t>
            </a:r>
            <a:r>
              <a:rPr lang="fr-CA" sz="1300" b="1" dirty="0" err="1"/>
              <a:t>year</a:t>
            </a:r>
            <a:r>
              <a:rPr lang="fr-CA" sz="1300" dirty="0"/>
              <a:t>? </a:t>
            </a:r>
            <a:endParaRPr lang="en-CA" sz="1300" dirty="0"/>
          </a:p>
          <a:p>
            <a:endParaRPr lang="fr-CA" sz="1200" b="1" dirty="0"/>
          </a:p>
          <a:p>
            <a:r>
              <a:rPr lang="en-CA" sz="1500" b="1" dirty="0"/>
              <a:t>If you can say </a:t>
            </a:r>
            <a:r>
              <a:rPr lang="en-CA" sz="1500" b="1" dirty="0" smtClean="0"/>
              <a:t>YES </a:t>
            </a:r>
            <a:r>
              <a:rPr lang="en-CA" sz="1500" b="1" dirty="0"/>
              <a:t>to the </a:t>
            </a:r>
            <a:r>
              <a:rPr lang="en-CA" sz="1500" b="1" dirty="0" smtClean="0"/>
              <a:t>above, we encourage </a:t>
            </a:r>
            <a:r>
              <a:rPr lang="en-CA" sz="1500" b="1" dirty="0"/>
              <a:t>you to </a:t>
            </a:r>
            <a:r>
              <a:rPr lang="en-CA" sz="1500" b="1" dirty="0" smtClean="0"/>
              <a:t>apply! </a:t>
            </a:r>
            <a:endParaRPr lang="en-CA" sz="1500" b="1" dirty="0"/>
          </a:p>
          <a:p>
            <a:endParaRPr lang="en-CA" sz="1200" b="1" dirty="0"/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1673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466" y="2094696"/>
            <a:ext cx="297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/>
              <a:t>WHAT TO EXPECT</a:t>
            </a:r>
            <a:endParaRPr lang="en-C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976" y="321569"/>
            <a:ext cx="4276724" cy="4401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CA" b="1" dirty="0" smtClean="0"/>
              <a:t>A </a:t>
            </a:r>
            <a:r>
              <a:rPr lang="fr-CA" b="1" dirty="0" err="1" smtClean="0"/>
              <a:t>typical</a:t>
            </a:r>
            <a:r>
              <a:rPr lang="fr-CA" b="1" dirty="0" smtClean="0"/>
              <a:t> </a:t>
            </a:r>
            <a:r>
              <a:rPr lang="fr-CA" b="1" dirty="0" err="1" smtClean="0"/>
              <a:t>project</a:t>
            </a:r>
            <a:r>
              <a:rPr lang="fr-CA" b="1" dirty="0" smtClean="0"/>
              <a:t> </a:t>
            </a:r>
            <a:r>
              <a:rPr lang="fr-CA" b="1" dirty="0" err="1" smtClean="0"/>
              <a:t>requires</a:t>
            </a:r>
            <a:r>
              <a:rPr lang="fr-CA" b="1" dirty="0" smtClean="0"/>
              <a:t>:</a:t>
            </a:r>
          </a:p>
          <a:p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1 departmental </a:t>
            </a:r>
            <a:r>
              <a:rPr lang="en-CA" b="1" dirty="0" smtClean="0"/>
              <a:t>lead </a:t>
            </a:r>
            <a:r>
              <a:rPr lang="en-CA" dirty="0" smtClean="0"/>
              <a:t>ideally coordinating a departmental team. Does </a:t>
            </a:r>
            <a:r>
              <a:rPr lang="en-CA" dirty="0"/>
              <a:t>all the heavy lifting to keep the project on track &amp; engage within their </a:t>
            </a:r>
            <a:r>
              <a:rPr lang="en-CA" dirty="0" smtClean="0"/>
              <a:t>department;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Supportive management </a:t>
            </a:r>
            <a:r>
              <a:rPr lang="en-CA" dirty="0" smtClean="0"/>
              <a:t>to conduct experiment and utilize results as expressed through a signed MOU.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b="1" dirty="0" smtClean="0"/>
          </a:p>
          <a:p>
            <a:r>
              <a:rPr lang="fr-CA" b="1" dirty="0" smtClean="0"/>
              <a:t>A </a:t>
            </a:r>
            <a:r>
              <a:rPr lang="fr-CA" b="1" dirty="0" err="1" smtClean="0"/>
              <a:t>typical</a:t>
            </a:r>
            <a:r>
              <a:rPr lang="fr-CA" b="1" dirty="0" smtClean="0"/>
              <a:t> </a:t>
            </a:r>
            <a:r>
              <a:rPr lang="fr-CA" b="1" dirty="0" err="1" smtClean="0"/>
              <a:t>project</a:t>
            </a:r>
            <a:r>
              <a:rPr lang="fr-CA" b="1" dirty="0" smtClean="0"/>
              <a:t> </a:t>
            </a:r>
            <a:r>
              <a:rPr lang="fr-CA" b="1" dirty="0" err="1" smtClean="0"/>
              <a:t>will</a:t>
            </a:r>
            <a:r>
              <a:rPr lang="fr-CA" b="1" dirty="0" smtClean="0"/>
              <a:t> </a:t>
            </a:r>
            <a:r>
              <a:rPr lang="fr-CA" b="1" dirty="0" err="1" smtClean="0"/>
              <a:t>receive</a:t>
            </a:r>
            <a:r>
              <a:rPr lang="fr-CA" b="1" dirty="0" smtClean="0"/>
              <a:t> support </a:t>
            </a:r>
            <a:r>
              <a:rPr lang="fr-CA" b="1" dirty="0" err="1" smtClean="0"/>
              <a:t>from</a:t>
            </a:r>
            <a:r>
              <a:rPr lang="fr-CA" b="1" dirty="0" smtClean="0"/>
              <a:t>: </a:t>
            </a:r>
          </a:p>
          <a:p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/>
              <a:t>1 TBS EW </a:t>
            </a:r>
            <a:r>
              <a:rPr lang="fr-CA" b="1" dirty="0" err="1" smtClean="0"/>
              <a:t>coordinator</a:t>
            </a:r>
            <a:r>
              <a:rPr lang="fr-CA" b="1" dirty="0" smtClean="0"/>
              <a:t> </a:t>
            </a:r>
            <a:r>
              <a:rPr lang="fr-CA" dirty="0" smtClean="0"/>
              <a:t>(up to 1h per </a:t>
            </a:r>
            <a:r>
              <a:rPr lang="fr-CA" dirty="0" err="1" smtClean="0"/>
              <a:t>week</a:t>
            </a:r>
            <a:r>
              <a:rPr lang="fr-CA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1 TBS in-house expert</a:t>
            </a:r>
            <a:r>
              <a:rPr lang="en-CA" dirty="0"/>
              <a:t> (standing access - up to 1h/week</a:t>
            </a:r>
            <a:r>
              <a:rPr lang="en-CA" dirty="0" smtClean="0"/>
              <a:t>);</a:t>
            </a: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dirty="0" smtClean="0"/>
              <a:t>1 </a:t>
            </a:r>
            <a:r>
              <a:rPr lang="fr-CA" b="1" dirty="0" err="1" smtClean="0"/>
              <a:t>dedicated</a:t>
            </a:r>
            <a:r>
              <a:rPr lang="fr-CA" b="1" dirty="0" smtClean="0"/>
              <a:t> </a:t>
            </a:r>
            <a:r>
              <a:rPr lang="fr-CA" b="1" dirty="0" err="1" smtClean="0"/>
              <a:t>experimental</a:t>
            </a:r>
            <a:r>
              <a:rPr lang="fr-CA" b="1" dirty="0" smtClean="0"/>
              <a:t> design expert </a:t>
            </a:r>
            <a:r>
              <a:rPr lang="fr-CA" dirty="0" smtClean="0"/>
              <a:t>(up to 2-5h/</a:t>
            </a:r>
            <a:r>
              <a:rPr lang="fr-CA" dirty="0" err="1" smtClean="0"/>
              <a:t>month</a:t>
            </a:r>
            <a:r>
              <a:rPr lang="fr-CA" dirty="0" smtClean="0"/>
              <a:t>);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1 </a:t>
            </a:r>
            <a:r>
              <a:rPr lang="en-CA" b="1" dirty="0"/>
              <a:t>EW mentor </a:t>
            </a:r>
            <a:r>
              <a:rPr lang="en-CA" dirty="0"/>
              <a:t>(up to </a:t>
            </a:r>
            <a:r>
              <a:rPr lang="en-CA" dirty="0" smtClean="0"/>
              <a:t>1h/week, pending availability of EW1 cohort).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626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466" y="1721952"/>
            <a:ext cx="297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/>
              <a:t>HOW CAN EXPERTS SUPPORT EW2? </a:t>
            </a:r>
            <a:endParaRPr lang="en-C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976" y="321569"/>
            <a:ext cx="4276724" cy="4616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W</a:t>
            </a:r>
            <a:r>
              <a:rPr lang="en-CA" dirty="0" smtClean="0"/>
              <a:t>e are also </a:t>
            </a:r>
            <a:r>
              <a:rPr lang="en-CA" dirty="0"/>
              <a:t>looking for individuals with expertise and experience in experimental methodology, as typically demonstrated by: </a:t>
            </a:r>
          </a:p>
          <a:p>
            <a:pPr fontAlgn="base"/>
            <a:endParaRPr lang="en-CA" u="sng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 b="1" dirty="0" smtClean="0"/>
              <a:t>A </a:t>
            </a:r>
            <a:r>
              <a:rPr lang="en-CA" b="1" dirty="0"/>
              <a:t>postgraduate degree with relevant specialization on experimental methodology </a:t>
            </a:r>
            <a:r>
              <a:rPr lang="en-CA" dirty="0"/>
              <a:t>(e.g. behavioral economics, psychology, natural sciences, etc.); </a:t>
            </a:r>
            <a:r>
              <a:rPr lang="en-CA" dirty="0" smtClean="0"/>
              <a:t>and/or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 b="1" dirty="0" smtClean="0"/>
              <a:t>Relevant </a:t>
            </a:r>
            <a:r>
              <a:rPr lang="en-CA" b="1" dirty="0"/>
              <a:t>experience in designing, implementing and analyzing experimental projects in any setting </a:t>
            </a:r>
            <a:r>
              <a:rPr lang="en-CA" dirty="0"/>
              <a:t>(e.g. lab, field, government, etc.). </a:t>
            </a:r>
            <a:endParaRPr lang="en-CA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fr-CA" dirty="0"/>
          </a:p>
          <a:p>
            <a:pPr fontAlgn="base"/>
            <a:r>
              <a:rPr lang="fr-CA" dirty="0" smtClean="0"/>
              <a:t>As an expert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can</a:t>
            </a:r>
            <a:r>
              <a:rPr lang="fr-CA" dirty="0" smtClean="0"/>
              <a:t> support EW2 in </a:t>
            </a:r>
            <a:r>
              <a:rPr lang="fr-CA" dirty="0" err="1" smtClean="0"/>
              <a:t>various</a:t>
            </a:r>
            <a:r>
              <a:rPr lang="fr-CA" dirty="0" smtClean="0"/>
              <a:t> </a:t>
            </a:r>
            <a:r>
              <a:rPr lang="fr-CA" dirty="0" err="1" smtClean="0"/>
              <a:t>ways</a:t>
            </a:r>
            <a:r>
              <a:rPr lang="fr-CA" dirty="0" smtClean="0"/>
              <a:t>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CA" b="1" dirty="0" err="1" smtClean="0"/>
              <a:t>Assessment</a:t>
            </a:r>
            <a:r>
              <a:rPr lang="fr-CA" b="1" dirty="0" smtClean="0"/>
              <a:t> panel: </a:t>
            </a:r>
            <a:r>
              <a:rPr lang="fr-CA" dirty="0" err="1" smtClean="0"/>
              <a:t>Review</a:t>
            </a:r>
            <a:r>
              <a:rPr lang="fr-CA" dirty="0" smtClean="0"/>
              <a:t> </a:t>
            </a:r>
            <a:r>
              <a:rPr lang="fr-CA" dirty="0" err="1" smtClean="0"/>
              <a:t>submitted</a:t>
            </a:r>
            <a:r>
              <a:rPr lang="fr-CA" dirty="0" smtClean="0"/>
              <a:t> </a:t>
            </a:r>
            <a:r>
              <a:rPr lang="fr-CA" dirty="0" err="1" smtClean="0"/>
              <a:t>projects</a:t>
            </a:r>
            <a:r>
              <a:rPr lang="fr-CA" dirty="0" smtClean="0"/>
              <a:t>. </a:t>
            </a:r>
            <a:endParaRPr lang="fr-CA" b="1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CA" b="1" dirty="0" smtClean="0"/>
              <a:t>Expert </a:t>
            </a:r>
            <a:r>
              <a:rPr lang="fr-CA" b="1" dirty="0" err="1" smtClean="0"/>
              <a:t>advisor</a:t>
            </a:r>
            <a:r>
              <a:rPr lang="fr-CA" b="1" dirty="0" smtClean="0"/>
              <a:t> to a </a:t>
            </a:r>
            <a:r>
              <a:rPr lang="fr-CA" b="1" dirty="0" err="1" smtClean="0"/>
              <a:t>department</a:t>
            </a:r>
            <a:r>
              <a:rPr lang="fr-CA" b="1" dirty="0" smtClean="0"/>
              <a:t>: </a:t>
            </a:r>
            <a:r>
              <a:rPr lang="fr-CA" dirty="0" smtClean="0"/>
              <a:t>Guide and </a:t>
            </a:r>
            <a:r>
              <a:rPr lang="fr-CA" dirty="0" err="1" smtClean="0"/>
              <a:t>advise</a:t>
            </a:r>
            <a:r>
              <a:rPr lang="fr-CA" dirty="0" smtClean="0"/>
              <a:t> </a:t>
            </a:r>
            <a:r>
              <a:rPr lang="fr-CA" dirty="0" err="1" smtClean="0"/>
              <a:t>participating</a:t>
            </a:r>
            <a:r>
              <a:rPr lang="fr-CA" dirty="0" smtClean="0"/>
              <a:t> </a:t>
            </a:r>
            <a:r>
              <a:rPr lang="fr-CA" dirty="0" err="1" smtClean="0"/>
              <a:t>departments</a:t>
            </a:r>
            <a:r>
              <a:rPr lang="fr-CA" dirty="0" smtClean="0"/>
              <a:t> in the </a:t>
            </a:r>
            <a:r>
              <a:rPr lang="fr-CA" dirty="0" err="1" smtClean="0"/>
              <a:t>implementation</a:t>
            </a:r>
            <a:r>
              <a:rPr lang="fr-CA" dirty="0" smtClean="0"/>
              <a:t> of </a:t>
            </a:r>
            <a:r>
              <a:rPr lang="fr-CA" dirty="0" err="1" smtClean="0"/>
              <a:t>their</a:t>
            </a:r>
            <a:r>
              <a:rPr lang="fr-CA" dirty="0" smtClean="0"/>
              <a:t> </a:t>
            </a:r>
            <a:r>
              <a:rPr lang="fr-CA" dirty="0" err="1" smtClean="0"/>
              <a:t>experimental</a:t>
            </a:r>
            <a:r>
              <a:rPr lang="fr-CA" dirty="0" smtClean="0"/>
              <a:t> </a:t>
            </a:r>
            <a:r>
              <a:rPr lang="fr-CA" dirty="0" err="1" smtClean="0"/>
              <a:t>project</a:t>
            </a:r>
            <a:r>
              <a:rPr lang="fr-CA" dirty="0" smtClean="0"/>
              <a:t>. </a:t>
            </a:r>
            <a:endParaRPr lang="fr-CA" b="1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CA" b="1" dirty="0" err="1" smtClean="0"/>
              <a:t>Cohort</a:t>
            </a:r>
            <a:r>
              <a:rPr lang="fr-CA" b="1" dirty="0" smtClean="0"/>
              <a:t> support: </a:t>
            </a:r>
            <a:r>
              <a:rPr lang="fr-CA" dirty="0" err="1" smtClean="0"/>
              <a:t>Provide</a:t>
            </a:r>
            <a:r>
              <a:rPr lang="fr-CA" dirty="0" smtClean="0"/>
              <a:t> expert support to the </a:t>
            </a:r>
            <a:r>
              <a:rPr lang="fr-CA" dirty="0" err="1" smtClean="0"/>
              <a:t>cohort</a:t>
            </a:r>
            <a:r>
              <a:rPr lang="fr-CA" dirty="0" smtClean="0"/>
              <a:t> as a </a:t>
            </a:r>
            <a:r>
              <a:rPr lang="fr-CA" dirty="0" err="1" smtClean="0"/>
              <a:t>whole</a:t>
            </a:r>
            <a:r>
              <a:rPr lang="fr-CA" dirty="0" smtClean="0"/>
              <a:t>, </a:t>
            </a:r>
            <a:r>
              <a:rPr lang="fr-CA" dirty="0" err="1" smtClean="0"/>
              <a:t>e.g</a:t>
            </a:r>
            <a:r>
              <a:rPr lang="fr-CA" dirty="0" smtClean="0"/>
              <a:t>. by </a:t>
            </a:r>
            <a:r>
              <a:rPr lang="fr-CA" dirty="0" err="1" smtClean="0"/>
              <a:t>leading</a:t>
            </a:r>
            <a:r>
              <a:rPr lang="fr-CA" dirty="0" smtClean="0"/>
              <a:t> a training session on an </a:t>
            </a:r>
            <a:r>
              <a:rPr lang="fr-CA" dirty="0" err="1" smtClean="0"/>
              <a:t>experimentation-related</a:t>
            </a:r>
            <a:r>
              <a:rPr lang="fr-CA" dirty="0" smtClean="0"/>
              <a:t> topic.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174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466" y="1879252"/>
            <a:ext cx="2979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/>
              <a:t>BENEFITS OF BEING AN EW EXPERT</a:t>
            </a:r>
            <a:endParaRPr lang="en-C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976" y="321569"/>
            <a:ext cx="4276724" cy="4401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By joining EW2 and the wider experimentation community, you will: </a:t>
            </a:r>
          </a:p>
          <a:p>
            <a:endParaRPr lang="en-CA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CA" b="1" dirty="0" smtClean="0"/>
              <a:t>Put </a:t>
            </a:r>
            <a:r>
              <a:rPr lang="en-CA" b="1" dirty="0"/>
              <a:t>your highly valuable experimental expertise to good use</a:t>
            </a:r>
            <a:r>
              <a:rPr lang="en-CA" dirty="0"/>
              <a:t> and will share, </a:t>
            </a:r>
            <a:r>
              <a:rPr lang="en-CA" dirty="0" smtClean="0"/>
              <a:t>exchange and </a:t>
            </a:r>
            <a:r>
              <a:rPr lang="en-CA" dirty="0"/>
              <a:t>advise project teams based on your specific skill set; </a:t>
            </a:r>
            <a:endParaRPr lang="en-CA" dirty="0" smtClean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CA" dirty="0" smtClean="0"/>
              <a:t>Get </a:t>
            </a:r>
            <a:r>
              <a:rPr lang="en-CA" b="1" dirty="0"/>
              <a:t>hands-on experience </a:t>
            </a:r>
            <a:r>
              <a:rPr lang="en-CA" dirty="0"/>
              <a:t>at various stages of experimental projects (e.g. design, analysis, dissemination) with various federal organizations and programs; </a:t>
            </a:r>
            <a:endParaRPr lang="en-CA" dirty="0" smtClean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CA" b="1" dirty="0" smtClean="0"/>
              <a:t>Expand </a:t>
            </a:r>
            <a:r>
              <a:rPr lang="en-CA" b="1" dirty="0"/>
              <a:t>your network </a:t>
            </a:r>
            <a:r>
              <a:rPr lang="en-CA" dirty="0"/>
              <a:t>of experts by collaborating with like-minded people on fascinating projects; </a:t>
            </a:r>
            <a:endParaRPr lang="en-CA" dirty="0" smtClean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CA" b="1" dirty="0" smtClean="0"/>
              <a:t>Get </a:t>
            </a:r>
            <a:r>
              <a:rPr lang="en-CA" b="1" dirty="0"/>
              <a:t>national and international exposure</a:t>
            </a:r>
            <a:r>
              <a:rPr lang="en-CA" dirty="0"/>
              <a:t>, through EW communication channels and connections here an abroad (e.g. blogs, publications, events, etc.); </a:t>
            </a:r>
            <a:endParaRPr lang="en-CA" dirty="0" smtClean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CA" b="1" dirty="0" smtClean="0"/>
              <a:t>Gain </a:t>
            </a:r>
            <a:r>
              <a:rPr lang="en-CA" b="1" dirty="0"/>
              <a:t>a strong understanding of how experimentation is supported by organizations in the federal landscape</a:t>
            </a:r>
            <a:r>
              <a:rPr lang="en-CA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851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843" y="2214910"/>
            <a:ext cx="3584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HOW TO GET INVOLVED</a:t>
            </a:r>
            <a:endParaRPr lang="en-C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64193" y="692899"/>
            <a:ext cx="4276724" cy="39703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AutoNum type="arabicPeriod"/>
            </a:pPr>
            <a:r>
              <a:rPr lang="en-CA" b="1" dirty="0" smtClean="0"/>
              <a:t>Apply to become part of the EW2 Cohort    </a:t>
            </a:r>
            <a:r>
              <a:rPr lang="en-CA" dirty="0" smtClean="0"/>
              <a:t>by submitting your project </a:t>
            </a:r>
            <a:r>
              <a:rPr lang="en-CA" dirty="0" smtClean="0"/>
              <a:t>proposal as described here: </a:t>
            </a:r>
            <a:r>
              <a:rPr lang="en-CA" dirty="0" smtClean="0">
                <a:hlinkClick r:id="rId3"/>
              </a:rPr>
              <a:t>http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www.gcpedia.gc.ca/wiki/Experimentation/ew2</a:t>
            </a:r>
            <a:endParaRPr lang="en-CA" dirty="0" smtClean="0"/>
          </a:p>
          <a:p>
            <a:pPr marL="342900" indent="-342900">
              <a:buAutoNum type="arabicPeriod"/>
            </a:pPr>
            <a:endParaRPr lang="en-CA" b="1" dirty="0"/>
          </a:p>
          <a:p>
            <a:pPr marL="342900" indent="-342900">
              <a:buAutoNum type="arabicPeriod"/>
            </a:pPr>
            <a:r>
              <a:rPr lang="en-CA" b="1" dirty="0" smtClean="0"/>
              <a:t>Partner with TBS as a Support Department </a:t>
            </a:r>
            <a:r>
              <a:rPr lang="en-CA" dirty="0" smtClean="0"/>
              <a:t>by providing talent and/or financial resources  to secure expertise in experimental design.</a:t>
            </a:r>
          </a:p>
          <a:p>
            <a:pPr marL="342900" indent="-342900">
              <a:buAutoNum type="arabicPeriod"/>
            </a:pPr>
            <a:endParaRPr lang="en-CA" dirty="0" smtClean="0"/>
          </a:p>
          <a:p>
            <a:pPr marL="342900" indent="-342900">
              <a:buFont typeface="Arial"/>
              <a:buAutoNum type="arabicPeriod"/>
            </a:pPr>
            <a:r>
              <a:rPr lang="en-CA" b="1" dirty="0" smtClean="0"/>
              <a:t>Have a question or want to discuss your project idea? Set up a 30 minute chat with us right now </a:t>
            </a:r>
            <a:r>
              <a:rPr lang="en-CA" dirty="0" smtClean="0"/>
              <a:t>using this link: </a:t>
            </a:r>
            <a:r>
              <a:rPr lang="en-CA" u="sng" dirty="0">
                <a:hlinkClick r:id="rId4"/>
              </a:rPr>
              <a:t>https://</a:t>
            </a:r>
            <a:r>
              <a:rPr lang="en-CA" u="sng" dirty="0" smtClean="0">
                <a:hlinkClick r:id="rId4"/>
              </a:rPr>
              <a:t>calendly.com/gcexperimentation</a:t>
            </a:r>
            <a:endParaRPr lang="en-CA" b="1" dirty="0" smtClean="0"/>
          </a:p>
          <a:p>
            <a:pPr marL="342900" indent="-342900">
              <a:buAutoNum type="arabicPeriod"/>
            </a:pPr>
            <a:endParaRPr lang="en-CA" b="1" dirty="0" smtClean="0"/>
          </a:p>
          <a:p>
            <a:pPr marL="342900" indent="-342900">
              <a:buAutoNum type="arabicPeriod"/>
            </a:pPr>
            <a:r>
              <a:rPr lang="en-CA" b="1" dirty="0" smtClean="0"/>
              <a:t>Help us spread the word </a:t>
            </a:r>
            <a:r>
              <a:rPr lang="en-CA" dirty="0" smtClean="0"/>
              <a:t>by circulating this document widely.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73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518" y="1392304"/>
            <a:ext cx="32039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What is Experimentation Works?</a:t>
            </a:r>
          </a:p>
          <a:p>
            <a:endParaRPr lang="en-CA" dirty="0"/>
          </a:p>
          <a:p>
            <a:r>
              <a:rPr lang="en-CA" dirty="0"/>
              <a:t>Experimentation Works </a:t>
            </a:r>
            <a:r>
              <a:rPr lang="en-CA" dirty="0" smtClean="0"/>
              <a:t>(EW) is </a:t>
            </a:r>
            <a:r>
              <a:rPr lang="en-CA" dirty="0"/>
              <a:t>a scalable initiative to build the capacity of the public </a:t>
            </a:r>
            <a:r>
              <a:rPr lang="en-CA" dirty="0" smtClean="0"/>
              <a:t>service to </a:t>
            </a:r>
            <a:r>
              <a:rPr lang="en-CA" dirty="0"/>
              <a:t>experiment through a </a:t>
            </a:r>
            <a:r>
              <a:rPr lang="en-CA" dirty="0" smtClean="0"/>
              <a:t>learning-by-doing </a:t>
            </a:r>
            <a:r>
              <a:rPr lang="en-CA" dirty="0"/>
              <a:t>model that supports and showcases a variety of experiments in the open</a:t>
            </a:r>
            <a:r>
              <a:rPr lang="en-CA" dirty="0" smtClean="0"/>
              <a:t>.</a:t>
            </a:r>
          </a:p>
          <a:p>
            <a:endParaRPr lang="fr-CA" dirty="0"/>
          </a:p>
          <a:p>
            <a:r>
              <a:rPr lang="fr-CA" dirty="0" smtClean="0"/>
              <a:t>EW </a:t>
            </a:r>
            <a:r>
              <a:rPr lang="fr-CA" dirty="0" err="1" smtClean="0"/>
              <a:t>was</a:t>
            </a:r>
            <a:r>
              <a:rPr lang="fr-CA" dirty="0" smtClean="0"/>
              <a:t> </a:t>
            </a:r>
            <a:r>
              <a:rPr lang="fr-CA" dirty="0" err="1" smtClean="0"/>
              <a:t>designed</a:t>
            </a:r>
            <a:r>
              <a:rPr lang="fr-CA" dirty="0" smtClean="0"/>
              <a:t> to support the </a:t>
            </a:r>
            <a:r>
              <a:rPr lang="fr-CA" dirty="0" smtClean="0">
                <a:hlinkClick r:id="rId4"/>
              </a:rPr>
              <a:t>2016 Experimentation direction for </a:t>
            </a:r>
            <a:r>
              <a:rPr lang="fr-CA" dirty="0" err="1" smtClean="0">
                <a:hlinkClick r:id="rId4"/>
              </a:rPr>
              <a:t>Deputy</a:t>
            </a:r>
            <a:r>
              <a:rPr lang="fr-CA" dirty="0" smtClean="0">
                <a:hlinkClick r:id="rId4"/>
              </a:rPr>
              <a:t> </a:t>
            </a:r>
            <a:r>
              <a:rPr lang="fr-CA" dirty="0" err="1" smtClean="0">
                <a:hlinkClick r:id="rId4"/>
              </a:rPr>
              <a:t>Heads</a:t>
            </a:r>
            <a:r>
              <a:rPr lang="fr-CA" dirty="0" smtClean="0">
                <a:hlinkClick r:id="rId4"/>
              </a:rPr>
              <a:t> </a:t>
            </a:r>
            <a:r>
              <a:rPr lang="fr-CA" dirty="0" err="1" smtClean="0"/>
              <a:t>which</a:t>
            </a:r>
            <a:r>
              <a:rPr lang="fr-CA" dirty="0" smtClean="0"/>
              <a:t> encourages </a:t>
            </a:r>
            <a:r>
              <a:rPr lang="en-CA" dirty="0" smtClean="0"/>
              <a:t>“ testing </a:t>
            </a:r>
            <a:r>
              <a:rPr lang="en-CA" dirty="0"/>
              <a:t>new approaches to learn what works and what does not work using a rigorous </a:t>
            </a:r>
            <a:r>
              <a:rPr lang="en-CA" dirty="0" smtClean="0"/>
              <a:t>method”. </a:t>
            </a:r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7469" t="9035" r="21112" b="682"/>
          <a:stretch/>
        </p:blipFill>
        <p:spPr>
          <a:xfrm>
            <a:off x="6760500" y="464695"/>
            <a:ext cx="2330305" cy="4272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9655" t="10055" r="20558" b="987"/>
          <a:stretch/>
        </p:blipFill>
        <p:spPr>
          <a:xfrm>
            <a:off x="4543424" y="479685"/>
            <a:ext cx="2294109" cy="4257208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706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202210"/>
            <a:ext cx="4482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MORE INFO </a:t>
            </a:r>
          </a:p>
          <a:p>
            <a:pPr algn="ctr"/>
            <a:r>
              <a:rPr lang="en-CA" sz="2800" b="1" dirty="0" smtClean="0"/>
              <a:t>&amp; CONTACT </a:t>
            </a:r>
            <a:endParaRPr lang="en-C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3792" y="38088"/>
            <a:ext cx="4341217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" b="1" dirty="0"/>
              <a:t>For any </a:t>
            </a:r>
            <a:r>
              <a:rPr lang="en-CA" sz="1300" b="1" dirty="0" smtClean="0"/>
              <a:t>questions, please get </a:t>
            </a:r>
            <a:r>
              <a:rPr lang="en-CA" sz="1300" b="1" dirty="0"/>
              <a:t>in touch:</a:t>
            </a:r>
          </a:p>
          <a:p>
            <a:endParaRPr lang="en-CA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b="1" dirty="0"/>
              <a:t>Kaili Lévesque, Executive </a:t>
            </a:r>
            <a:r>
              <a:rPr lang="en-CA" sz="1200" b="1" dirty="0" smtClean="0"/>
              <a:t>Director:</a:t>
            </a:r>
            <a:r>
              <a:rPr lang="en-CA" sz="1200" b="1" dirty="0"/>
              <a:t> </a:t>
            </a:r>
            <a:r>
              <a:rPr lang="en-CA" sz="1200" b="1" dirty="0" smtClean="0"/>
              <a:t>                   </a:t>
            </a:r>
            <a:r>
              <a:rPr lang="en-CA" sz="1200" u="sng" dirty="0" smtClean="0">
                <a:hlinkClick r:id="rId4"/>
              </a:rPr>
              <a:t>Kaili.Levesque@tbs-sct.gc.ca</a:t>
            </a:r>
            <a:endParaRPr lang="en-CA" sz="1200" b="1" dirty="0"/>
          </a:p>
          <a:p>
            <a:endParaRPr lang="en-CA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b="1" dirty="0" smtClean="0"/>
              <a:t>Nick </a:t>
            </a:r>
            <a:r>
              <a:rPr lang="en-CA" sz="1200" b="1" dirty="0"/>
              <a:t>Chesterley, </a:t>
            </a:r>
            <a:r>
              <a:rPr lang="en-CA" sz="1200" b="1" dirty="0" smtClean="0"/>
              <a:t>Director:            </a:t>
            </a:r>
            <a:r>
              <a:rPr lang="en-CA" sz="1200" u="sng" dirty="0" smtClean="0">
                <a:hlinkClick r:id="rId5"/>
              </a:rPr>
              <a:t>Nicholas.Chesterley@tbs-sct.gc.ca</a:t>
            </a:r>
            <a:endParaRPr lang="en-CA" sz="1200" b="1" dirty="0"/>
          </a:p>
          <a:p>
            <a:endParaRPr lang="en-CA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b="1" dirty="0" smtClean="0"/>
              <a:t>Sarah Chan, Advisor:                           </a:t>
            </a:r>
            <a:r>
              <a:rPr lang="en-CA" sz="1200" dirty="0" smtClean="0">
                <a:hlinkClick r:id="rId6"/>
              </a:rPr>
              <a:t>Sarah.Chan@tbs-sct.gc.ca</a:t>
            </a:r>
            <a:r>
              <a:rPr lang="en-CA" sz="1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b="1" dirty="0" smtClean="0"/>
              <a:t>TBS Experimentation Team (generic inbox):                            </a:t>
            </a:r>
            <a:r>
              <a:rPr lang="en-CA" sz="1200" dirty="0" smtClean="0">
                <a:hlinkClick r:id="rId6"/>
              </a:rPr>
              <a:t>zzexper@tbs-sct.gc.ca</a:t>
            </a:r>
            <a:r>
              <a:rPr lang="en-CA" sz="1200" dirty="0" smtClean="0"/>
              <a:t> </a:t>
            </a:r>
            <a:endParaRPr lang="en-CA" sz="1200" dirty="0"/>
          </a:p>
          <a:p>
            <a:endParaRPr lang="en-CA" sz="800" b="1" dirty="0" smtClean="0"/>
          </a:p>
          <a:p>
            <a:r>
              <a:rPr lang="en-CA" sz="1300" b="1" dirty="0" smtClean="0"/>
              <a:t>For more information, check out our content online:</a:t>
            </a:r>
            <a:endParaRPr lang="en-CA" sz="1300" dirty="0" smtClean="0"/>
          </a:p>
          <a:p>
            <a:pPr fontAlgn="base"/>
            <a:endParaRPr lang="en-CA" sz="800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 sz="1200" b="1" dirty="0" smtClean="0"/>
              <a:t>EW2 on </a:t>
            </a:r>
            <a:r>
              <a:rPr lang="en-CA" sz="1200" b="1" dirty="0" err="1" smtClean="0"/>
              <a:t>GCpedia</a:t>
            </a:r>
            <a:r>
              <a:rPr lang="en-CA" sz="1200" b="1" dirty="0" smtClean="0"/>
              <a:t>: </a:t>
            </a:r>
            <a:r>
              <a:rPr lang="en-CA" sz="1200" dirty="0" smtClean="0">
                <a:hlinkClick r:id="rId7"/>
              </a:rPr>
              <a:t>http</a:t>
            </a:r>
            <a:r>
              <a:rPr lang="en-CA" sz="1200" dirty="0">
                <a:hlinkClick r:id="rId7"/>
              </a:rPr>
              <a:t>://</a:t>
            </a:r>
            <a:r>
              <a:rPr lang="en-CA" sz="1200" dirty="0" smtClean="0">
                <a:hlinkClick r:id="rId7"/>
              </a:rPr>
              <a:t>www.gcpedia.gc.ca/wiki/Experimentation/ew2</a:t>
            </a:r>
            <a:endParaRPr lang="en-CA" sz="1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CA" sz="800" b="1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 sz="1200" b="1" dirty="0" smtClean="0"/>
              <a:t>TBS Experimentation </a:t>
            </a:r>
            <a:r>
              <a:rPr lang="en-CA" sz="1200" b="1" dirty="0"/>
              <a:t>Team on </a:t>
            </a:r>
            <a:r>
              <a:rPr lang="en-CA" sz="1200" b="1" dirty="0" err="1"/>
              <a:t>Gcpedia</a:t>
            </a:r>
            <a:r>
              <a:rPr lang="en-CA" sz="1200" b="1" dirty="0"/>
              <a:t>: </a:t>
            </a:r>
            <a:r>
              <a:rPr lang="en-CA" sz="1200" dirty="0">
                <a:hlinkClick r:id="rId8"/>
              </a:rPr>
              <a:t>http://www.gcpedia.gc.ca/wiki/Experimentation/team </a:t>
            </a:r>
            <a:endParaRPr lang="en-CA" sz="12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CA" sz="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 sz="1200" b="1" dirty="0"/>
              <a:t>Experimentation Works on Medium: </a:t>
            </a:r>
            <a:r>
              <a:rPr lang="en-CA" sz="1200" dirty="0">
                <a:hlinkClick r:id="rId9"/>
              </a:rPr>
              <a:t>https://medium.com/@</a:t>
            </a:r>
            <a:r>
              <a:rPr lang="en-CA" sz="1200" dirty="0" smtClean="0">
                <a:hlinkClick r:id="rId9"/>
              </a:rPr>
              <a:t>exp_works</a:t>
            </a:r>
            <a:endParaRPr lang="en-CA" sz="1200" dirty="0" smtClean="0"/>
          </a:p>
          <a:p>
            <a:pPr fontAlgn="base"/>
            <a:endParaRPr lang="en-CA" sz="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 sz="1200" b="1" dirty="0"/>
              <a:t>Experimentation Works on Canada.ca: </a:t>
            </a:r>
            <a:r>
              <a:rPr lang="en-CA" sz="1200" dirty="0">
                <a:hlinkClick r:id="rId10"/>
              </a:rPr>
              <a:t>https://</a:t>
            </a:r>
            <a:r>
              <a:rPr lang="en-CA" sz="1200" dirty="0" smtClean="0">
                <a:hlinkClick r:id="rId10"/>
              </a:rPr>
              <a:t>www.canada.ca/en/government/publicservice/modernizing/experimentation-works.html</a:t>
            </a:r>
            <a:r>
              <a:rPr lang="en-CA" sz="1200" dirty="0" smtClean="0"/>
              <a:t> </a:t>
            </a:r>
            <a:endParaRPr lang="en-CA" sz="1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CA" sz="800" dirty="0"/>
          </a:p>
          <a:p>
            <a:pPr fontAlgn="base"/>
            <a:endParaRPr lang="en-CA" sz="1200" b="1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CA" sz="1200" b="1" dirty="0"/>
          </a:p>
          <a:p>
            <a:endParaRPr lang="en-CA" sz="13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602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B7F1A9-6B08-4EFA-9E2A-95E678687FDE}"/>
              </a:ext>
            </a:extLst>
          </p:cNvPr>
          <p:cNvSpPr txBox="1"/>
          <p:nvPr/>
        </p:nvSpPr>
        <p:spPr>
          <a:xfrm>
            <a:off x="2779667" y="886848"/>
            <a:ext cx="3648797" cy="523220"/>
          </a:xfrm>
          <a:prstGeom prst="rect">
            <a:avLst/>
          </a:prstGeom>
          <a:solidFill>
            <a:srgbClr val="9DDEDD">
              <a:alpha val="91000"/>
            </a:srgbClr>
          </a:solidFill>
          <a:ln>
            <a:noFill/>
          </a:ln>
        </p:spPr>
        <p:txBody>
          <a:bodyPr wrap="square" lIns="0" rIns="0" rtlCol="0" anchor="b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8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EW  FEATURES</a:t>
            </a:r>
            <a:endPara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550" y="1790940"/>
            <a:ext cx="37286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 smtClean="0"/>
              <a:t>PRACTICAL COHORT MODEL</a:t>
            </a:r>
          </a:p>
          <a:p>
            <a:pPr algn="r"/>
            <a:endParaRPr lang="en-CA" sz="1600" b="1" dirty="0"/>
          </a:p>
          <a:p>
            <a:pPr algn="r"/>
            <a:r>
              <a:rPr lang="en-CA" sz="1600" b="1" dirty="0" smtClean="0"/>
              <a:t>+</a:t>
            </a:r>
          </a:p>
          <a:p>
            <a:pPr algn="r"/>
            <a:endParaRPr lang="en-CA" sz="1600" b="1" dirty="0"/>
          </a:p>
          <a:p>
            <a:pPr algn="r"/>
            <a:r>
              <a:rPr lang="en-CA" sz="1600" b="1" dirty="0" smtClean="0"/>
              <a:t>SHOWCASES A VARIETY OF EXPERIMENTATION METHODOLOGIES</a:t>
            </a:r>
          </a:p>
          <a:p>
            <a:pPr algn="r"/>
            <a:endParaRPr lang="en-CA" sz="1600" b="1" dirty="0" smtClean="0"/>
          </a:p>
          <a:p>
            <a:pPr algn="r"/>
            <a:r>
              <a:rPr lang="en-CA" sz="1600" b="1" dirty="0" smtClean="0"/>
              <a:t>+</a:t>
            </a:r>
          </a:p>
          <a:p>
            <a:pPr algn="r"/>
            <a:endParaRPr lang="en-CA" sz="1600" b="1" dirty="0" smtClean="0"/>
          </a:p>
          <a:p>
            <a:pPr algn="r"/>
            <a:r>
              <a:rPr lang="en-CA" sz="1600" b="1" dirty="0"/>
              <a:t>BUILDS NETWORKS AND MOMENTUM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5778" y="1763608"/>
            <a:ext cx="37286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OPEN-BY-DEFAULT ACCESS</a:t>
            </a:r>
          </a:p>
          <a:p>
            <a:endParaRPr lang="en-CA" sz="1600" b="1" dirty="0"/>
          </a:p>
          <a:p>
            <a:r>
              <a:rPr lang="en-CA" sz="1600" b="1" dirty="0" smtClean="0"/>
              <a:t>+</a:t>
            </a:r>
          </a:p>
          <a:p>
            <a:endParaRPr lang="en-CA" sz="1600" b="1" dirty="0"/>
          </a:p>
          <a:p>
            <a:r>
              <a:rPr lang="en-CA" sz="1600" b="1" dirty="0" smtClean="0"/>
              <a:t>TANGIBLE RESPONSE TO DEPUTY HEAD EXPERIMENTATION DIRECTION</a:t>
            </a:r>
          </a:p>
          <a:p>
            <a:endParaRPr lang="en-CA" sz="1600" b="1" dirty="0" smtClean="0"/>
          </a:p>
          <a:p>
            <a:r>
              <a:rPr lang="en-CA" sz="1600" b="1" dirty="0" smtClean="0"/>
              <a:t>+</a:t>
            </a:r>
          </a:p>
          <a:p>
            <a:endParaRPr lang="en-CA" sz="1600" b="1" dirty="0"/>
          </a:p>
          <a:p>
            <a:r>
              <a:rPr lang="en-CA" sz="1600" b="1" dirty="0" smtClean="0"/>
              <a:t>MODEL DESIGNED FOR ITERATION AND  SCALE</a:t>
            </a:r>
          </a:p>
          <a:p>
            <a:endParaRPr lang="en-CA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736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214910"/>
            <a:ext cx="4482353" cy="523220"/>
          </a:xfrm>
          <a:prstGeom prst="rect">
            <a:avLst/>
          </a:prstGeom>
          <a:solidFill>
            <a:srgbClr val="9DDE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HOW</a:t>
            </a:r>
            <a:endParaRPr lang="en-C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28932" y="134913"/>
            <a:ext cx="4392226" cy="47705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/>
              <a:t>How EW Works (see slide 12 for timelines):</a:t>
            </a:r>
          </a:p>
          <a:p>
            <a:endParaRPr lang="en-CA" b="1" dirty="0" smtClean="0"/>
          </a:p>
          <a:p>
            <a:pPr marL="342900" indent="-342900">
              <a:buAutoNum type="arabicPeriod"/>
            </a:pPr>
            <a:r>
              <a:rPr lang="fr-CA" sz="1200" b="1" dirty="0" err="1" smtClean="0"/>
              <a:t>Identify</a:t>
            </a:r>
            <a:r>
              <a:rPr lang="fr-CA" sz="1200" b="1" dirty="0" smtClean="0"/>
              <a:t>: </a:t>
            </a:r>
            <a:r>
              <a:rPr lang="en-CA" sz="1200" dirty="0"/>
              <a:t>TBS engages broadly with potential partners inside and outside of the GOC in order to identify sources of expert support for EW</a:t>
            </a:r>
            <a:r>
              <a:rPr lang="en-CA" sz="1200" dirty="0" smtClean="0"/>
              <a:t>.</a:t>
            </a:r>
          </a:p>
          <a:p>
            <a:pPr marL="342900" indent="-342900">
              <a:buAutoNum type="arabicPeriod"/>
            </a:pPr>
            <a:endParaRPr lang="en-CA" sz="1200" dirty="0"/>
          </a:p>
          <a:p>
            <a:pPr marL="342900" indent="-342900">
              <a:buAutoNum type="arabicPeriod"/>
            </a:pPr>
            <a:r>
              <a:rPr lang="en-CA" sz="1200" b="1" dirty="0" smtClean="0"/>
              <a:t>Apply: </a:t>
            </a:r>
            <a:r>
              <a:rPr lang="en-CA" sz="1200" dirty="0" smtClean="0"/>
              <a:t>Departments interested in running a proposed experiment project through EW apply to the selection process. </a:t>
            </a:r>
          </a:p>
          <a:p>
            <a:pPr marL="342900" indent="-342900">
              <a:buAutoNum type="arabicPeriod"/>
            </a:pPr>
            <a:endParaRPr lang="en-CA" sz="1200" b="1" dirty="0"/>
          </a:p>
          <a:p>
            <a:pPr marL="342900" indent="-342900">
              <a:buAutoNum type="arabicPeriod"/>
            </a:pPr>
            <a:r>
              <a:rPr lang="en-CA" sz="1200" b="1" dirty="0" smtClean="0"/>
              <a:t>Select: </a:t>
            </a:r>
            <a:r>
              <a:rPr lang="en-CA" sz="1200" dirty="0" smtClean="0"/>
              <a:t>TBS will make the final project selection taking into account advice from an expert panel.</a:t>
            </a:r>
          </a:p>
          <a:p>
            <a:pPr marL="342900" indent="-342900">
              <a:buAutoNum type="arabicPeriod"/>
            </a:pPr>
            <a:endParaRPr lang="en-CA" sz="1200" b="1" dirty="0"/>
          </a:p>
          <a:p>
            <a:pPr marL="342900" indent="-342900">
              <a:buAutoNum type="arabicPeriod"/>
            </a:pPr>
            <a:r>
              <a:rPr lang="en-CA" sz="1200" b="1" dirty="0" smtClean="0"/>
              <a:t>Support: </a:t>
            </a:r>
            <a:r>
              <a:rPr lang="en-CA" sz="1200" dirty="0" smtClean="0"/>
              <a:t>Departmental teams receive support for running their experiment in the form of expert advice, central agency support, and ongoing training and learning events.</a:t>
            </a:r>
          </a:p>
          <a:p>
            <a:pPr marL="342900" indent="-342900">
              <a:buAutoNum type="arabicPeriod"/>
            </a:pPr>
            <a:endParaRPr lang="en-CA" sz="1200" dirty="0"/>
          </a:p>
          <a:p>
            <a:pPr marL="342900" indent="-342900">
              <a:buAutoNum type="arabicPeriod"/>
            </a:pPr>
            <a:r>
              <a:rPr lang="en-CA" sz="1200" b="1" dirty="0" smtClean="0"/>
              <a:t>Experiment: </a:t>
            </a:r>
            <a:r>
              <a:rPr lang="en-CA" sz="1200" dirty="0" smtClean="0"/>
              <a:t>Departments define, design, run, evaluate and validate their experiments.</a:t>
            </a:r>
          </a:p>
          <a:p>
            <a:pPr marL="342900" indent="-342900">
              <a:buAutoNum type="arabicPeriod"/>
            </a:pPr>
            <a:endParaRPr lang="en-CA" sz="1200" dirty="0"/>
          </a:p>
          <a:p>
            <a:pPr marL="342900" indent="-342900">
              <a:buAutoNum type="arabicPeriod"/>
            </a:pPr>
            <a:r>
              <a:rPr lang="en-CA" sz="1200" b="1" dirty="0" smtClean="0"/>
              <a:t>Share: </a:t>
            </a:r>
            <a:r>
              <a:rPr lang="en-CA" sz="1200" dirty="0" smtClean="0"/>
              <a:t>EW2 Cohort will regularly share challenges, insights and individual project updates through regular blog posts. A final impact and failure report will also be shared.</a:t>
            </a: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564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202210"/>
            <a:ext cx="4482353" cy="523220"/>
          </a:xfrm>
          <a:prstGeom prst="rect">
            <a:avLst/>
          </a:prstGeom>
          <a:solidFill>
            <a:srgbClr val="9DDE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WHO</a:t>
            </a:r>
            <a:endParaRPr lang="en-C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50446" y="223802"/>
            <a:ext cx="44232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/>
              <a:t>EW Support </a:t>
            </a:r>
            <a:r>
              <a:rPr lang="en-CA" sz="1100" b="1" dirty="0" smtClean="0"/>
              <a:t>Team:</a:t>
            </a:r>
            <a:endParaRPr lang="en-CA" sz="1100" dirty="0"/>
          </a:p>
          <a:p>
            <a:r>
              <a:rPr lang="en-CA" sz="1100" dirty="0"/>
              <a:t>A cross-functional team at TBS </a:t>
            </a:r>
            <a:r>
              <a:rPr lang="en-CA" sz="1100" dirty="0" smtClean="0"/>
              <a:t>will </a:t>
            </a:r>
            <a:r>
              <a:rPr lang="en-CA" sz="1100" dirty="0"/>
              <a:t>be dedicated to ensuring a smooth process and that lessons learned </a:t>
            </a:r>
            <a:r>
              <a:rPr lang="en-CA" sz="1100" dirty="0" smtClean="0"/>
              <a:t>are </a:t>
            </a:r>
            <a:r>
              <a:rPr lang="en-CA" sz="1100" dirty="0"/>
              <a:t>shared </a:t>
            </a:r>
            <a:r>
              <a:rPr lang="en-CA" sz="1100" dirty="0" smtClean="0"/>
              <a:t>broadly. </a:t>
            </a:r>
          </a:p>
          <a:p>
            <a:endParaRPr lang="en-CA" sz="1100" b="1" dirty="0"/>
          </a:p>
          <a:p>
            <a:r>
              <a:rPr lang="en-CA" sz="1100" b="1" dirty="0" smtClean="0"/>
              <a:t>Experimentation </a:t>
            </a:r>
            <a:r>
              <a:rPr lang="en-CA" sz="1100" b="1" dirty="0"/>
              <a:t>design </a:t>
            </a:r>
            <a:r>
              <a:rPr lang="en-CA" sz="1100" b="1" dirty="0" smtClean="0"/>
              <a:t>experts:</a:t>
            </a:r>
            <a:endParaRPr lang="en-CA" sz="1100" dirty="0"/>
          </a:p>
          <a:p>
            <a:r>
              <a:rPr lang="en-CA" sz="1100" dirty="0" smtClean="0"/>
              <a:t>Individuals with experimental design expertise from within and outside the </a:t>
            </a:r>
            <a:r>
              <a:rPr lang="en-CA" sz="1100" dirty="0" err="1" smtClean="0"/>
              <a:t>GoC</a:t>
            </a:r>
            <a:r>
              <a:rPr lang="en-CA" sz="1100" dirty="0" smtClean="0"/>
              <a:t> will provide expert support for: EW design, project selection, designing and running experimental projects, and training purposes.</a:t>
            </a:r>
          </a:p>
          <a:p>
            <a:endParaRPr lang="en-CA" sz="1100" b="1" dirty="0" smtClean="0"/>
          </a:p>
          <a:p>
            <a:r>
              <a:rPr lang="en-CA" sz="1100" b="1" dirty="0" smtClean="0"/>
              <a:t>Departmental leads:</a:t>
            </a:r>
            <a:endParaRPr lang="en-CA" sz="1100" dirty="0"/>
          </a:p>
          <a:p>
            <a:r>
              <a:rPr lang="en-CA" sz="1100" dirty="0" smtClean="0"/>
              <a:t>The respective leads of each selected departmental project will own and manage their experimentation projects, with support from TBS and experts.</a:t>
            </a:r>
          </a:p>
          <a:p>
            <a:endParaRPr lang="en-CA" sz="1100" b="1" dirty="0" smtClean="0"/>
          </a:p>
          <a:p>
            <a:r>
              <a:rPr lang="en-CA" sz="1100" b="1" dirty="0" smtClean="0"/>
              <a:t>Co-funders and Partners:</a:t>
            </a:r>
          </a:p>
          <a:p>
            <a:r>
              <a:rPr lang="en-CA" sz="1100" dirty="0" smtClean="0"/>
              <a:t>EW will benefit from support from key departments and agencies providing funding and partnership.</a:t>
            </a:r>
          </a:p>
          <a:p>
            <a:endParaRPr lang="en-CA" sz="1100" dirty="0" smtClean="0"/>
          </a:p>
          <a:p>
            <a:r>
              <a:rPr lang="en-CA" sz="1100" b="1" dirty="0" smtClean="0"/>
              <a:t>Central Agency and GOC-wide ADM Support:</a:t>
            </a:r>
            <a:endParaRPr lang="en-CA" sz="1100" dirty="0"/>
          </a:p>
          <a:p>
            <a:r>
              <a:rPr lang="en-CA" sz="1100" dirty="0" smtClean="0"/>
              <a:t>As champions for EW, TBS, in partnership with the ADM Committee on Experimentation, will provide enabling supports and, where possible and necessary, address any barriers that arise.</a:t>
            </a:r>
            <a:endParaRPr lang="en-CA" sz="1100" b="1" dirty="0" smtClean="0"/>
          </a:p>
          <a:p>
            <a:endParaRPr lang="en-CA" sz="1100" dirty="0" smtClean="0"/>
          </a:p>
          <a:p>
            <a:r>
              <a:rPr lang="en-CA" sz="1100" b="1" dirty="0" smtClean="0"/>
              <a:t>EW1 Mentors: </a:t>
            </a:r>
          </a:p>
          <a:p>
            <a:r>
              <a:rPr lang="en-CA" sz="1100" dirty="0" smtClean="0"/>
              <a:t>Departmental leads will benefit from insights of participants from the past cohort, pending cohort availability. </a:t>
            </a:r>
            <a:r>
              <a:rPr lang="en-CA" sz="1100" dirty="0"/>
              <a:t/>
            </a:r>
            <a:br>
              <a:rPr lang="en-CA" sz="1100" dirty="0"/>
            </a:b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581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54300" y="442"/>
            <a:ext cx="4482353" cy="5143500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410" y="1090587"/>
            <a:ext cx="42949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 smtClean="0"/>
              <a:t>EW IS:</a:t>
            </a:r>
          </a:p>
          <a:p>
            <a:endParaRPr lang="en-CA" sz="1300" b="1" dirty="0" smtClean="0"/>
          </a:p>
          <a:p>
            <a:endParaRPr lang="en-CA" sz="1300" b="1" dirty="0"/>
          </a:p>
          <a:p>
            <a:r>
              <a:rPr lang="en-CA" sz="1300" b="1" dirty="0" smtClean="0"/>
              <a:t>Intentionally scoped to reflect current capacity</a:t>
            </a:r>
          </a:p>
          <a:p>
            <a:endParaRPr lang="en-CA" sz="1300" b="1" dirty="0" smtClean="0"/>
          </a:p>
          <a:p>
            <a:endParaRPr lang="en-CA" sz="1300" b="1" dirty="0"/>
          </a:p>
          <a:p>
            <a:r>
              <a:rPr lang="en-CA" sz="1300" b="1" dirty="0" smtClean="0"/>
              <a:t>Designed to accommodate a variety of entry-points into experimentation, from the uninitiated to the more advanced</a:t>
            </a:r>
          </a:p>
          <a:p>
            <a:endParaRPr lang="en-CA" sz="1300" b="1" dirty="0" smtClean="0"/>
          </a:p>
          <a:p>
            <a:endParaRPr lang="en-CA" sz="1300" b="1" dirty="0"/>
          </a:p>
          <a:p>
            <a:r>
              <a:rPr lang="en-CA" sz="1300" b="1" dirty="0" smtClean="0"/>
              <a:t>A practical response to demand for </a:t>
            </a:r>
            <a:r>
              <a:rPr lang="en-CA" sz="1300" b="1" dirty="0" err="1" smtClean="0"/>
              <a:t>GoC</a:t>
            </a:r>
            <a:r>
              <a:rPr lang="en-CA" sz="1300" b="1" dirty="0" smtClean="0"/>
              <a:t> experimentation examples and experts</a:t>
            </a:r>
          </a:p>
          <a:p>
            <a:endParaRPr lang="en-CA" sz="1300" b="1" dirty="0" smtClean="0"/>
          </a:p>
          <a:p>
            <a:endParaRPr lang="en-CA" sz="1300" b="1" dirty="0"/>
          </a:p>
          <a:p>
            <a:r>
              <a:rPr lang="en-CA" sz="1300" b="1" dirty="0" smtClean="0"/>
              <a:t>Envisioned as a sampling of what is possible using experimentation</a:t>
            </a:r>
            <a:endParaRPr lang="en-CA" sz="13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84288" y="1090587"/>
            <a:ext cx="422237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 smtClean="0"/>
              <a:t>EW IS NOT:</a:t>
            </a:r>
          </a:p>
          <a:p>
            <a:endParaRPr lang="en-CA" sz="1300" b="1" dirty="0" smtClean="0"/>
          </a:p>
          <a:p>
            <a:endParaRPr lang="en-CA" sz="1300" b="1" dirty="0"/>
          </a:p>
          <a:p>
            <a:r>
              <a:rPr lang="en-CA" sz="1300" b="1" dirty="0" smtClean="0"/>
              <a:t>Intended to run your experiment for you</a:t>
            </a:r>
          </a:p>
          <a:p>
            <a:endParaRPr lang="en-CA" sz="1300" b="1" dirty="0" smtClean="0"/>
          </a:p>
          <a:p>
            <a:endParaRPr lang="en-CA" sz="1300" b="1" dirty="0"/>
          </a:p>
          <a:p>
            <a:r>
              <a:rPr lang="en-CA" sz="1300" b="1" dirty="0" smtClean="0"/>
              <a:t>Designed to turn cohort participants into experts by programme end</a:t>
            </a:r>
          </a:p>
          <a:p>
            <a:endParaRPr lang="en-CA" sz="1300" b="1" dirty="0" smtClean="0"/>
          </a:p>
          <a:p>
            <a:endParaRPr lang="en-CA" sz="1300" b="1" dirty="0"/>
          </a:p>
          <a:p>
            <a:r>
              <a:rPr lang="en-CA" sz="1300" b="1" dirty="0" smtClean="0"/>
              <a:t>Created to take on longitudinal or multi-year experiments</a:t>
            </a:r>
          </a:p>
          <a:p>
            <a:endParaRPr lang="en-CA" sz="1300" b="1" dirty="0" smtClean="0"/>
          </a:p>
          <a:p>
            <a:endParaRPr lang="en-CA" sz="1300" b="1" dirty="0"/>
          </a:p>
          <a:p>
            <a:r>
              <a:rPr lang="en-CA" sz="1300" b="1" dirty="0" smtClean="0"/>
              <a:t>Replacing requirement for departments and agencies to take ownership of projects</a:t>
            </a:r>
          </a:p>
          <a:p>
            <a:r>
              <a:rPr lang="en-CA" sz="1300" dirty="0"/>
              <a:t/>
            </a:r>
            <a:br>
              <a:rPr lang="en-CA" sz="1300" dirty="0"/>
            </a:br>
            <a:endParaRPr lang="en-C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6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/>
          <p:cNvSpPr txBox="1">
            <a:spLocks/>
          </p:cNvSpPr>
          <p:nvPr/>
        </p:nvSpPr>
        <p:spPr>
          <a:xfrm>
            <a:off x="5074131" y="2572110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8889" y="221574"/>
            <a:ext cx="448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EW1 At-A-Glance</a:t>
            </a:r>
            <a:endParaRPr lang="en-CA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B7F1A9-6B08-4EFA-9E2A-95E678687FDE}"/>
              </a:ext>
            </a:extLst>
          </p:cNvPr>
          <p:cNvSpPr txBox="1"/>
          <p:nvPr/>
        </p:nvSpPr>
        <p:spPr>
          <a:xfrm>
            <a:off x="2315023" y="2753706"/>
            <a:ext cx="1366857" cy="30008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DEPARTMENTS</a:t>
            </a:r>
            <a:endParaRPr lang="en-US" sz="13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xmlns="" id="{C7B69FA8-5402-497D-AC04-0CC91A069C06}"/>
              </a:ext>
            </a:extLst>
          </p:cNvPr>
          <p:cNvSpPr/>
          <p:nvPr/>
        </p:nvSpPr>
        <p:spPr>
          <a:xfrm>
            <a:off x="2882484" y="1687435"/>
            <a:ext cx="1018802" cy="1018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91" y="479"/>
                </a:moveTo>
                <a:cubicBezTo>
                  <a:pt x="12983" y="166"/>
                  <a:pt x="11911" y="0"/>
                  <a:pt x="10800" y="0"/>
                </a:cubicBezTo>
                <a:cubicBezTo>
                  <a:pt x="4838" y="0"/>
                  <a:pt x="0" y="4832"/>
                  <a:pt x="0" y="10800"/>
                </a:cubicBezTo>
                <a:cubicBezTo>
                  <a:pt x="0" y="16762"/>
                  <a:pt x="4832" y="21600"/>
                  <a:pt x="10800" y="21600"/>
                </a:cubicBezTo>
                <a:cubicBezTo>
                  <a:pt x="16762" y="21600"/>
                  <a:pt x="21600" y="16768"/>
                  <a:pt x="21600" y="10800"/>
                </a:cubicBezTo>
                <a:cubicBezTo>
                  <a:pt x="21600" y="9798"/>
                  <a:pt x="21453" y="8834"/>
                  <a:pt x="21198" y="7915"/>
                </a:cubicBezTo>
                <a:cubicBezTo>
                  <a:pt x="17706" y="6830"/>
                  <a:pt x="14974" y="4015"/>
                  <a:pt x="13991" y="479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3375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08</a:t>
            </a:r>
            <a:endParaRPr sz="3375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xmlns="" id="{2F25BC69-08DD-4F02-95B7-D3AC8C378FB7}"/>
              </a:ext>
            </a:extLst>
          </p:cNvPr>
          <p:cNvSpPr/>
          <p:nvPr/>
        </p:nvSpPr>
        <p:spPr>
          <a:xfrm>
            <a:off x="3544822" y="1025095"/>
            <a:ext cx="1018802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4833"/>
                  <a:pt x="0" y="10803"/>
                </a:cubicBezTo>
                <a:cubicBezTo>
                  <a:pt x="0" y="11806"/>
                  <a:pt x="147" y="12770"/>
                  <a:pt x="402" y="13689"/>
                </a:cubicBezTo>
                <a:cubicBezTo>
                  <a:pt x="1385" y="17233"/>
                  <a:pt x="4111" y="20042"/>
                  <a:pt x="7609" y="21121"/>
                </a:cubicBezTo>
                <a:cubicBezTo>
                  <a:pt x="8617" y="21434"/>
                  <a:pt x="9689" y="21600"/>
                  <a:pt x="10800" y="21600"/>
                </a:cubicBezTo>
                <a:cubicBezTo>
                  <a:pt x="11911" y="21600"/>
                  <a:pt x="12983" y="21434"/>
                  <a:pt x="13991" y="21121"/>
                </a:cubicBezTo>
                <a:cubicBezTo>
                  <a:pt x="14974" y="17578"/>
                  <a:pt x="17700" y="14768"/>
                  <a:pt x="21198" y="13689"/>
                </a:cubicBezTo>
                <a:cubicBezTo>
                  <a:pt x="21453" y="12770"/>
                  <a:pt x="21600" y="11806"/>
                  <a:pt x="21600" y="10803"/>
                </a:cubicBezTo>
                <a:cubicBezTo>
                  <a:pt x="21600" y="4833"/>
                  <a:pt x="16768" y="0"/>
                  <a:pt x="10800" y="0"/>
                </a:cubicBezTo>
                <a:close/>
              </a:path>
            </a:pathLst>
          </a:custGeom>
          <a:solidFill>
            <a:srgbClr val="9DDEDD">
              <a:alpha val="45882"/>
            </a:srgb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buClrTx/>
              <a:buFontTx/>
              <a:buNone/>
              <a:defRPr sz="3000"/>
            </a:pPr>
            <a:endParaRPr sz="1688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xmlns="" id="{0AF0015A-3992-44A1-8C0A-E6BB10293E9B}"/>
              </a:ext>
            </a:extLst>
          </p:cNvPr>
          <p:cNvSpPr/>
          <p:nvPr/>
        </p:nvSpPr>
        <p:spPr>
          <a:xfrm>
            <a:off x="4207160" y="1687433"/>
            <a:ext cx="1018802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98" y="7911"/>
                </a:moveTo>
                <a:cubicBezTo>
                  <a:pt x="17700" y="6832"/>
                  <a:pt x="14974" y="4016"/>
                  <a:pt x="13991" y="479"/>
                </a:cubicBezTo>
                <a:cubicBezTo>
                  <a:pt x="12983" y="166"/>
                  <a:pt x="11911" y="0"/>
                  <a:pt x="10800" y="0"/>
                </a:cubicBezTo>
                <a:cubicBezTo>
                  <a:pt x="9689" y="0"/>
                  <a:pt x="8617" y="166"/>
                  <a:pt x="7609" y="479"/>
                </a:cubicBezTo>
                <a:cubicBezTo>
                  <a:pt x="4111" y="1558"/>
                  <a:pt x="1385" y="4374"/>
                  <a:pt x="402" y="7911"/>
                </a:cubicBezTo>
                <a:cubicBezTo>
                  <a:pt x="147" y="8830"/>
                  <a:pt x="0" y="9794"/>
                  <a:pt x="0" y="10797"/>
                </a:cubicBezTo>
                <a:cubicBezTo>
                  <a:pt x="0" y="16760"/>
                  <a:pt x="4832" y="21600"/>
                  <a:pt x="10800" y="21600"/>
                </a:cubicBezTo>
                <a:cubicBezTo>
                  <a:pt x="16762" y="21600"/>
                  <a:pt x="21600" y="16767"/>
                  <a:pt x="21600" y="10797"/>
                </a:cubicBezTo>
                <a:cubicBezTo>
                  <a:pt x="21600" y="9794"/>
                  <a:pt x="21453" y="8830"/>
                  <a:pt x="21198" y="791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3375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11</a:t>
            </a:r>
            <a:endParaRPr sz="3375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xmlns="" id="{0BAE19FC-3E81-497B-9121-B2A21185CD2F}"/>
              </a:ext>
            </a:extLst>
          </p:cNvPr>
          <p:cNvSpPr/>
          <p:nvPr/>
        </p:nvSpPr>
        <p:spPr>
          <a:xfrm>
            <a:off x="4886063" y="1045841"/>
            <a:ext cx="1018796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4833"/>
                  <a:pt x="0" y="10803"/>
                </a:cubicBezTo>
                <a:cubicBezTo>
                  <a:pt x="0" y="11806"/>
                  <a:pt x="147" y="12770"/>
                  <a:pt x="402" y="13689"/>
                </a:cubicBezTo>
                <a:cubicBezTo>
                  <a:pt x="1385" y="17233"/>
                  <a:pt x="4111" y="20042"/>
                  <a:pt x="7609" y="21121"/>
                </a:cubicBezTo>
                <a:cubicBezTo>
                  <a:pt x="8617" y="21434"/>
                  <a:pt x="9689" y="21600"/>
                  <a:pt x="10800" y="21600"/>
                </a:cubicBezTo>
                <a:cubicBezTo>
                  <a:pt x="11911" y="21600"/>
                  <a:pt x="12983" y="21434"/>
                  <a:pt x="13992" y="21121"/>
                </a:cubicBezTo>
                <a:cubicBezTo>
                  <a:pt x="14974" y="17578"/>
                  <a:pt x="17700" y="14768"/>
                  <a:pt x="21198" y="13689"/>
                </a:cubicBezTo>
                <a:cubicBezTo>
                  <a:pt x="21453" y="12770"/>
                  <a:pt x="21600" y="11806"/>
                  <a:pt x="21600" y="10803"/>
                </a:cubicBezTo>
                <a:cubicBezTo>
                  <a:pt x="21600" y="4833"/>
                  <a:pt x="16762" y="0"/>
                  <a:pt x="10800" y="0"/>
                </a:cubicBezTo>
                <a:close/>
              </a:path>
            </a:pathLst>
          </a:custGeom>
          <a:solidFill>
            <a:srgbClr val="999999">
              <a:alpha val="49020"/>
            </a:srgb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buClrTx/>
              <a:buFontTx/>
              <a:buNone/>
              <a:defRPr sz="3000"/>
            </a:pPr>
            <a:endParaRPr sz="1688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xmlns="" id="{C9641721-F4A1-435A-BBD2-1D066F775CBE}"/>
              </a:ext>
            </a:extLst>
          </p:cNvPr>
          <p:cNvSpPr/>
          <p:nvPr/>
        </p:nvSpPr>
        <p:spPr>
          <a:xfrm>
            <a:off x="5531839" y="1687433"/>
            <a:ext cx="1018796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98" y="7911"/>
                </a:moveTo>
                <a:cubicBezTo>
                  <a:pt x="17700" y="6832"/>
                  <a:pt x="14974" y="4016"/>
                  <a:pt x="13992" y="479"/>
                </a:cubicBezTo>
                <a:cubicBezTo>
                  <a:pt x="12983" y="166"/>
                  <a:pt x="11911" y="0"/>
                  <a:pt x="10800" y="0"/>
                </a:cubicBezTo>
                <a:cubicBezTo>
                  <a:pt x="9689" y="0"/>
                  <a:pt x="8617" y="166"/>
                  <a:pt x="7609" y="479"/>
                </a:cubicBezTo>
                <a:cubicBezTo>
                  <a:pt x="4111" y="1558"/>
                  <a:pt x="1385" y="4374"/>
                  <a:pt x="402" y="7911"/>
                </a:cubicBezTo>
                <a:cubicBezTo>
                  <a:pt x="147" y="8830"/>
                  <a:pt x="0" y="9794"/>
                  <a:pt x="0" y="10797"/>
                </a:cubicBezTo>
                <a:cubicBezTo>
                  <a:pt x="0" y="16760"/>
                  <a:pt x="4832" y="21600"/>
                  <a:pt x="10800" y="21600"/>
                </a:cubicBezTo>
                <a:cubicBezTo>
                  <a:pt x="16762" y="21600"/>
                  <a:pt x="21600" y="16767"/>
                  <a:pt x="21600" y="10797"/>
                </a:cubicBezTo>
                <a:cubicBezTo>
                  <a:pt x="21600" y="9794"/>
                  <a:pt x="21453" y="8830"/>
                  <a:pt x="21198" y="791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3375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20</a:t>
            </a:r>
            <a:endParaRPr sz="3375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xmlns="" id="{75BD7334-9545-49FC-B53B-224C877E58EF}"/>
              </a:ext>
            </a:extLst>
          </p:cNvPr>
          <p:cNvSpPr/>
          <p:nvPr/>
        </p:nvSpPr>
        <p:spPr>
          <a:xfrm>
            <a:off x="6224279" y="1025095"/>
            <a:ext cx="1018802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4833"/>
                  <a:pt x="0" y="10803"/>
                </a:cubicBezTo>
                <a:cubicBezTo>
                  <a:pt x="0" y="11806"/>
                  <a:pt x="147" y="12770"/>
                  <a:pt x="402" y="13689"/>
                </a:cubicBezTo>
                <a:cubicBezTo>
                  <a:pt x="1385" y="17233"/>
                  <a:pt x="4111" y="20042"/>
                  <a:pt x="7609" y="21121"/>
                </a:cubicBezTo>
                <a:cubicBezTo>
                  <a:pt x="8617" y="21434"/>
                  <a:pt x="9689" y="21600"/>
                  <a:pt x="10800" y="21600"/>
                </a:cubicBezTo>
                <a:cubicBezTo>
                  <a:pt x="11911" y="21600"/>
                  <a:pt x="12983" y="21434"/>
                  <a:pt x="13991" y="21121"/>
                </a:cubicBezTo>
                <a:cubicBezTo>
                  <a:pt x="14974" y="17578"/>
                  <a:pt x="17700" y="14768"/>
                  <a:pt x="21198" y="13689"/>
                </a:cubicBezTo>
                <a:cubicBezTo>
                  <a:pt x="21453" y="12770"/>
                  <a:pt x="21600" y="11806"/>
                  <a:pt x="21600" y="10803"/>
                </a:cubicBezTo>
                <a:cubicBezTo>
                  <a:pt x="21600" y="4833"/>
                  <a:pt x="16762" y="0"/>
                  <a:pt x="1080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buClrTx/>
              <a:buFontTx/>
              <a:buNone/>
              <a:defRPr sz="3000"/>
            </a:pPr>
            <a:endParaRPr sz="1688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xmlns="" id="{0C8DC9E4-2D03-4D11-BC71-EFFB1E88902F}"/>
              </a:ext>
            </a:extLst>
          </p:cNvPr>
          <p:cNvSpPr/>
          <p:nvPr/>
        </p:nvSpPr>
        <p:spPr>
          <a:xfrm>
            <a:off x="6886618" y="1687433"/>
            <a:ext cx="1018802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98" y="7911"/>
                </a:moveTo>
                <a:cubicBezTo>
                  <a:pt x="17700" y="6832"/>
                  <a:pt x="14974" y="4016"/>
                  <a:pt x="13991" y="479"/>
                </a:cubicBezTo>
                <a:cubicBezTo>
                  <a:pt x="12983" y="166"/>
                  <a:pt x="11911" y="0"/>
                  <a:pt x="10800" y="0"/>
                </a:cubicBezTo>
                <a:cubicBezTo>
                  <a:pt x="9689" y="0"/>
                  <a:pt x="8617" y="166"/>
                  <a:pt x="7609" y="479"/>
                </a:cubicBezTo>
                <a:cubicBezTo>
                  <a:pt x="4111" y="1558"/>
                  <a:pt x="1385" y="4374"/>
                  <a:pt x="402" y="7911"/>
                </a:cubicBezTo>
                <a:cubicBezTo>
                  <a:pt x="147" y="8830"/>
                  <a:pt x="0" y="9794"/>
                  <a:pt x="0" y="10797"/>
                </a:cubicBezTo>
                <a:cubicBezTo>
                  <a:pt x="0" y="16760"/>
                  <a:pt x="4832" y="21600"/>
                  <a:pt x="10800" y="21600"/>
                </a:cubicBezTo>
                <a:cubicBezTo>
                  <a:pt x="16762" y="21600"/>
                  <a:pt x="21600" y="16767"/>
                  <a:pt x="21600" y="10797"/>
                </a:cubicBezTo>
                <a:cubicBezTo>
                  <a:pt x="21600" y="9794"/>
                  <a:pt x="21453" y="8830"/>
                  <a:pt x="21198" y="79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3375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37</a:t>
            </a:r>
            <a:endParaRPr sz="3375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xmlns="" id="{D59BCF28-991D-4C34-822A-091173546CB0}"/>
              </a:ext>
            </a:extLst>
          </p:cNvPr>
          <p:cNvSpPr/>
          <p:nvPr/>
        </p:nvSpPr>
        <p:spPr>
          <a:xfrm>
            <a:off x="7562501" y="1035695"/>
            <a:ext cx="1018802" cy="1018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4833"/>
                  <a:pt x="0" y="10803"/>
                </a:cubicBezTo>
                <a:cubicBezTo>
                  <a:pt x="0" y="11806"/>
                  <a:pt x="147" y="12770"/>
                  <a:pt x="402" y="13689"/>
                </a:cubicBezTo>
                <a:cubicBezTo>
                  <a:pt x="1385" y="17233"/>
                  <a:pt x="4111" y="20042"/>
                  <a:pt x="7608" y="21121"/>
                </a:cubicBezTo>
                <a:cubicBezTo>
                  <a:pt x="8617" y="21434"/>
                  <a:pt x="9689" y="21600"/>
                  <a:pt x="10800" y="21600"/>
                </a:cubicBezTo>
                <a:cubicBezTo>
                  <a:pt x="16762" y="21600"/>
                  <a:pt x="21600" y="16767"/>
                  <a:pt x="21600" y="10797"/>
                </a:cubicBezTo>
                <a:cubicBezTo>
                  <a:pt x="21600" y="4833"/>
                  <a:pt x="16768" y="0"/>
                  <a:pt x="10800" y="0"/>
                </a:cubicBezTo>
                <a:close/>
              </a:path>
            </a:pathLst>
          </a:custGeom>
          <a:solidFill>
            <a:srgbClr val="9C26B0">
              <a:alpha val="50196"/>
            </a:srgbClr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buClrTx/>
              <a:buFontTx/>
              <a:buNone/>
              <a:defRPr sz="3000"/>
            </a:pPr>
            <a:endParaRPr sz="1688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xmlns="" id="{E0B135C1-4115-41CC-B41A-9E3D4BED5D3E}"/>
              </a:ext>
            </a:extLst>
          </p:cNvPr>
          <p:cNvSpPr/>
          <p:nvPr/>
        </p:nvSpPr>
        <p:spPr>
          <a:xfrm>
            <a:off x="2671743" y="483184"/>
            <a:ext cx="5763547" cy="1697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9" y="0"/>
                </a:moveTo>
                <a:lnTo>
                  <a:pt x="20814" y="0"/>
                </a:lnTo>
                <a:cubicBezTo>
                  <a:pt x="20735" y="0"/>
                  <a:pt x="20695" y="322"/>
                  <a:pt x="20752" y="513"/>
                </a:cubicBezTo>
                <a:lnTo>
                  <a:pt x="21034" y="1471"/>
                </a:lnTo>
                <a:lnTo>
                  <a:pt x="20438" y="3493"/>
                </a:lnTo>
                <a:cubicBezTo>
                  <a:pt x="20290" y="3994"/>
                  <a:pt x="20094" y="4316"/>
                  <a:pt x="19870" y="4416"/>
                </a:cubicBezTo>
                <a:cubicBezTo>
                  <a:pt x="19165" y="4737"/>
                  <a:pt x="18539" y="5982"/>
                  <a:pt x="18107" y="7916"/>
                </a:cubicBezTo>
                <a:cubicBezTo>
                  <a:pt x="18011" y="8345"/>
                  <a:pt x="17865" y="8590"/>
                  <a:pt x="17706" y="8590"/>
                </a:cubicBezTo>
                <a:cubicBezTo>
                  <a:pt x="17547" y="8590"/>
                  <a:pt x="17400" y="8345"/>
                  <a:pt x="17306" y="7916"/>
                </a:cubicBezTo>
                <a:cubicBezTo>
                  <a:pt x="16798" y="5641"/>
                  <a:pt x="16025" y="4335"/>
                  <a:pt x="15185" y="4335"/>
                </a:cubicBezTo>
                <a:cubicBezTo>
                  <a:pt x="14373" y="4335"/>
                  <a:pt x="13617" y="5569"/>
                  <a:pt x="13108" y="7721"/>
                </a:cubicBezTo>
                <a:cubicBezTo>
                  <a:pt x="13009" y="8138"/>
                  <a:pt x="12864" y="8380"/>
                  <a:pt x="12708" y="8380"/>
                </a:cubicBezTo>
                <a:cubicBezTo>
                  <a:pt x="12552" y="8380"/>
                  <a:pt x="12406" y="8138"/>
                  <a:pt x="12306" y="7721"/>
                </a:cubicBezTo>
                <a:cubicBezTo>
                  <a:pt x="11799" y="5569"/>
                  <a:pt x="11041" y="4335"/>
                  <a:pt x="10231" y="4335"/>
                </a:cubicBezTo>
                <a:cubicBezTo>
                  <a:pt x="9386" y="4335"/>
                  <a:pt x="8610" y="5653"/>
                  <a:pt x="8102" y="7954"/>
                </a:cubicBezTo>
                <a:cubicBezTo>
                  <a:pt x="8004" y="8399"/>
                  <a:pt x="7854" y="8655"/>
                  <a:pt x="7693" y="8655"/>
                </a:cubicBezTo>
                <a:cubicBezTo>
                  <a:pt x="7530" y="8655"/>
                  <a:pt x="7381" y="8399"/>
                  <a:pt x="7283" y="7954"/>
                </a:cubicBezTo>
                <a:cubicBezTo>
                  <a:pt x="6775" y="5653"/>
                  <a:pt x="5999" y="4335"/>
                  <a:pt x="5154" y="4335"/>
                </a:cubicBezTo>
                <a:cubicBezTo>
                  <a:pt x="3913" y="4335"/>
                  <a:pt x="2820" y="7319"/>
                  <a:pt x="2556" y="11432"/>
                </a:cubicBezTo>
                <a:cubicBezTo>
                  <a:pt x="2513" y="12098"/>
                  <a:pt x="2359" y="12608"/>
                  <a:pt x="2163" y="12734"/>
                </a:cubicBezTo>
                <a:cubicBezTo>
                  <a:pt x="909" y="13538"/>
                  <a:pt x="0" y="17265"/>
                  <a:pt x="0" y="21600"/>
                </a:cubicBezTo>
                <a:lnTo>
                  <a:pt x="185" y="21600"/>
                </a:lnTo>
                <a:cubicBezTo>
                  <a:pt x="185" y="17567"/>
                  <a:pt x="1031" y="14097"/>
                  <a:pt x="2198" y="13351"/>
                </a:cubicBezTo>
                <a:cubicBezTo>
                  <a:pt x="2466" y="13178"/>
                  <a:pt x="2677" y="12477"/>
                  <a:pt x="2736" y="11566"/>
                </a:cubicBezTo>
                <a:cubicBezTo>
                  <a:pt x="2982" y="7740"/>
                  <a:pt x="3999" y="4963"/>
                  <a:pt x="5154" y="4963"/>
                </a:cubicBezTo>
                <a:cubicBezTo>
                  <a:pt x="5940" y="4963"/>
                  <a:pt x="6663" y="6193"/>
                  <a:pt x="7135" y="8330"/>
                </a:cubicBezTo>
                <a:cubicBezTo>
                  <a:pt x="7270" y="8935"/>
                  <a:pt x="7473" y="9283"/>
                  <a:pt x="7694" y="9283"/>
                </a:cubicBezTo>
                <a:cubicBezTo>
                  <a:pt x="7915" y="9283"/>
                  <a:pt x="8118" y="8935"/>
                  <a:pt x="8252" y="8330"/>
                </a:cubicBezTo>
                <a:cubicBezTo>
                  <a:pt x="8725" y="6189"/>
                  <a:pt x="9447" y="4963"/>
                  <a:pt x="10234" y="4963"/>
                </a:cubicBezTo>
                <a:cubicBezTo>
                  <a:pt x="10988" y="4963"/>
                  <a:pt x="11692" y="6112"/>
                  <a:pt x="12164" y="8111"/>
                </a:cubicBezTo>
                <a:cubicBezTo>
                  <a:pt x="12298" y="8682"/>
                  <a:pt x="12497" y="9008"/>
                  <a:pt x="12710" y="9008"/>
                </a:cubicBezTo>
                <a:cubicBezTo>
                  <a:pt x="12922" y="9008"/>
                  <a:pt x="13121" y="8682"/>
                  <a:pt x="13255" y="8111"/>
                </a:cubicBezTo>
                <a:cubicBezTo>
                  <a:pt x="13728" y="6109"/>
                  <a:pt x="14432" y="4963"/>
                  <a:pt x="15187" y="4963"/>
                </a:cubicBezTo>
                <a:cubicBezTo>
                  <a:pt x="15969" y="4963"/>
                  <a:pt x="16687" y="6177"/>
                  <a:pt x="17160" y="8295"/>
                </a:cubicBezTo>
                <a:cubicBezTo>
                  <a:pt x="17291" y="8881"/>
                  <a:pt x="17491" y="9218"/>
                  <a:pt x="17709" y="9218"/>
                </a:cubicBezTo>
                <a:cubicBezTo>
                  <a:pt x="17926" y="9218"/>
                  <a:pt x="18126" y="8881"/>
                  <a:pt x="18257" y="8295"/>
                </a:cubicBezTo>
                <a:cubicBezTo>
                  <a:pt x="18659" y="6495"/>
                  <a:pt x="19242" y="5339"/>
                  <a:pt x="19897" y="5036"/>
                </a:cubicBezTo>
                <a:cubicBezTo>
                  <a:pt x="20161" y="4917"/>
                  <a:pt x="20394" y="4534"/>
                  <a:pt x="20571" y="3933"/>
                </a:cubicBezTo>
                <a:lnTo>
                  <a:pt x="21167" y="1911"/>
                </a:lnTo>
                <a:lnTo>
                  <a:pt x="21431" y="2807"/>
                </a:lnTo>
                <a:cubicBezTo>
                  <a:pt x="21486" y="2995"/>
                  <a:pt x="21580" y="2865"/>
                  <a:pt x="21582" y="2604"/>
                </a:cubicBezTo>
                <a:lnTo>
                  <a:pt x="21600" y="306"/>
                </a:lnTo>
                <a:cubicBezTo>
                  <a:pt x="21599" y="138"/>
                  <a:pt x="21558" y="0"/>
                  <a:pt x="21509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21431" tIns="21431" rIns="21431" bIns="21431" anchor="ctr"/>
          <a:lstStyle/>
          <a:p>
            <a:pPr>
              <a:buClrTx/>
              <a:buFontTx/>
              <a:buNone/>
              <a:defRPr sz="3000"/>
            </a:pPr>
            <a:endParaRPr sz="1688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aphic 42" descr="Single gear">
            <a:extLst>
              <a:ext uri="{FF2B5EF4-FFF2-40B4-BE49-F238E27FC236}">
                <a16:creationId xmlns:a16="http://schemas.microsoft.com/office/drawing/2014/main" xmlns="" id="{16F30E25-37BA-45CC-813A-7E17AD1444BD}"/>
              </a:ext>
            </a:extLst>
          </p:cNvPr>
          <p:cNvSpPr/>
          <p:nvPr/>
        </p:nvSpPr>
        <p:spPr>
          <a:xfrm>
            <a:off x="5155539" y="1328011"/>
            <a:ext cx="416618" cy="416618"/>
          </a:xfrm>
          <a:custGeom>
            <a:avLst/>
            <a:gdLst>
              <a:gd name="connsiteX0" fmla="*/ 323850 w 647700"/>
              <a:gd name="connsiteY0" fmla="*/ 438150 h 647700"/>
              <a:gd name="connsiteX1" fmla="*/ 209550 w 647700"/>
              <a:gd name="connsiteY1" fmla="*/ 323850 h 647700"/>
              <a:gd name="connsiteX2" fmla="*/ 323850 w 647700"/>
              <a:gd name="connsiteY2" fmla="*/ 209550 h 647700"/>
              <a:gd name="connsiteX3" fmla="*/ 438150 w 647700"/>
              <a:gd name="connsiteY3" fmla="*/ 323850 h 647700"/>
              <a:gd name="connsiteX4" fmla="*/ 323850 w 647700"/>
              <a:gd name="connsiteY4" fmla="*/ 438150 h 647700"/>
              <a:gd name="connsiteX5" fmla="*/ 581025 w 647700"/>
              <a:gd name="connsiteY5" fmla="*/ 252413 h 647700"/>
              <a:gd name="connsiteX6" fmla="*/ 556260 w 647700"/>
              <a:gd name="connsiteY6" fmla="*/ 193358 h 647700"/>
              <a:gd name="connsiteX7" fmla="*/ 580073 w 647700"/>
              <a:gd name="connsiteY7" fmla="*/ 121920 h 647700"/>
              <a:gd name="connsiteX8" fmla="*/ 525780 w 647700"/>
              <a:gd name="connsiteY8" fmla="*/ 67628 h 647700"/>
              <a:gd name="connsiteX9" fmla="*/ 454343 w 647700"/>
              <a:gd name="connsiteY9" fmla="*/ 91440 h 647700"/>
              <a:gd name="connsiteX10" fmla="*/ 394335 w 647700"/>
              <a:gd name="connsiteY10" fmla="*/ 66675 h 647700"/>
              <a:gd name="connsiteX11" fmla="*/ 361950 w 647700"/>
              <a:gd name="connsiteY11" fmla="*/ 0 h 647700"/>
              <a:gd name="connsiteX12" fmla="*/ 285750 w 647700"/>
              <a:gd name="connsiteY12" fmla="*/ 0 h 647700"/>
              <a:gd name="connsiteX13" fmla="*/ 252413 w 647700"/>
              <a:gd name="connsiteY13" fmla="*/ 66675 h 647700"/>
              <a:gd name="connsiteX14" fmla="*/ 193358 w 647700"/>
              <a:gd name="connsiteY14" fmla="*/ 91440 h 647700"/>
              <a:gd name="connsiteX15" fmla="*/ 121920 w 647700"/>
              <a:gd name="connsiteY15" fmla="*/ 67628 h 647700"/>
              <a:gd name="connsiteX16" fmla="*/ 67628 w 647700"/>
              <a:gd name="connsiteY16" fmla="*/ 121920 h 647700"/>
              <a:gd name="connsiteX17" fmla="*/ 91440 w 647700"/>
              <a:gd name="connsiteY17" fmla="*/ 193358 h 647700"/>
              <a:gd name="connsiteX18" fmla="*/ 66675 w 647700"/>
              <a:gd name="connsiteY18" fmla="*/ 253365 h 647700"/>
              <a:gd name="connsiteX19" fmla="*/ 0 w 647700"/>
              <a:gd name="connsiteY19" fmla="*/ 285750 h 647700"/>
              <a:gd name="connsiteX20" fmla="*/ 0 w 647700"/>
              <a:gd name="connsiteY20" fmla="*/ 361950 h 647700"/>
              <a:gd name="connsiteX21" fmla="*/ 66675 w 647700"/>
              <a:gd name="connsiteY21" fmla="*/ 395288 h 647700"/>
              <a:gd name="connsiteX22" fmla="*/ 91440 w 647700"/>
              <a:gd name="connsiteY22" fmla="*/ 454343 h 647700"/>
              <a:gd name="connsiteX23" fmla="*/ 67628 w 647700"/>
              <a:gd name="connsiteY23" fmla="*/ 525780 h 647700"/>
              <a:gd name="connsiteX24" fmla="*/ 121920 w 647700"/>
              <a:gd name="connsiteY24" fmla="*/ 580073 h 647700"/>
              <a:gd name="connsiteX25" fmla="*/ 193358 w 647700"/>
              <a:gd name="connsiteY25" fmla="*/ 556260 h 647700"/>
              <a:gd name="connsiteX26" fmla="*/ 253365 w 647700"/>
              <a:gd name="connsiteY26" fmla="*/ 581025 h 647700"/>
              <a:gd name="connsiteX27" fmla="*/ 286703 w 647700"/>
              <a:gd name="connsiteY27" fmla="*/ 647700 h 647700"/>
              <a:gd name="connsiteX28" fmla="*/ 362903 w 647700"/>
              <a:gd name="connsiteY28" fmla="*/ 647700 h 647700"/>
              <a:gd name="connsiteX29" fmla="*/ 396240 w 647700"/>
              <a:gd name="connsiteY29" fmla="*/ 581025 h 647700"/>
              <a:gd name="connsiteX30" fmla="*/ 455295 w 647700"/>
              <a:gd name="connsiteY30" fmla="*/ 556260 h 647700"/>
              <a:gd name="connsiteX31" fmla="*/ 526733 w 647700"/>
              <a:gd name="connsiteY31" fmla="*/ 580073 h 647700"/>
              <a:gd name="connsiteX32" fmla="*/ 581025 w 647700"/>
              <a:gd name="connsiteY32" fmla="*/ 525780 h 647700"/>
              <a:gd name="connsiteX33" fmla="*/ 557213 w 647700"/>
              <a:gd name="connsiteY33" fmla="*/ 454343 h 647700"/>
              <a:gd name="connsiteX34" fmla="*/ 581978 w 647700"/>
              <a:gd name="connsiteY34" fmla="*/ 394335 h 647700"/>
              <a:gd name="connsiteX35" fmla="*/ 648653 w 647700"/>
              <a:gd name="connsiteY35" fmla="*/ 360998 h 647700"/>
              <a:gd name="connsiteX36" fmla="*/ 648653 w 647700"/>
              <a:gd name="connsiteY36" fmla="*/ 284798 h 647700"/>
              <a:gd name="connsiteX37" fmla="*/ 581025 w 647700"/>
              <a:gd name="connsiteY37" fmla="*/ 252413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47700" h="647700">
                <a:moveTo>
                  <a:pt x="323850" y="438150"/>
                </a:moveTo>
                <a:cubicBezTo>
                  <a:pt x="260985" y="438150"/>
                  <a:pt x="209550" y="386715"/>
                  <a:pt x="209550" y="323850"/>
                </a:cubicBezTo>
                <a:cubicBezTo>
                  <a:pt x="209550" y="260985"/>
                  <a:pt x="260985" y="209550"/>
                  <a:pt x="323850" y="209550"/>
                </a:cubicBezTo>
                <a:cubicBezTo>
                  <a:pt x="386715" y="209550"/>
                  <a:pt x="438150" y="260985"/>
                  <a:pt x="438150" y="323850"/>
                </a:cubicBezTo>
                <a:cubicBezTo>
                  <a:pt x="438150" y="386715"/>
                  <a:pt x="386715" y="438150"/>
                  <a:pt x="323850" y="438150"/>
                </a:cubicBezTo>
                <a:close/>
                <a:moveTo>
                  <a:pt x="581025" y="252413"/>
                </a:moveTo>
                <a:cubicBezTo>
                  <a:pt x="575310" y="231458"/>
                  <a:pt x="566738" y="211455"/>
                  <a:pt x="556260" y="193358"/>
                </a:cubicBezTo>
                <a:lnTo>
                  <a:pt x="580073" y="121920"/>
                </a:lnTo>
                <a:lnTo>
                  <a:pt x="525780" y="67628"/>
                </a:lnTo>
                <a:lnTo>
                  <a:pt x="454343" y="91440"/>
                </a:lnTo>
                <a:cubicBezTo>
                  <a:pt x="435293" y="80963"/>
                  <a:pt x="415290" y="72390"/>
                  <a:pt x="394335" y="66675"/>
                </a:cubicBezTo>
                <a:lnTo>
                  <a:pt x="361950" y="0"/>
                </a:lnTo>
                <a:lnTo>
                  <a:pt x="285750" y="0"/>
                </a:lnTo>
                <a:lnTo>
                  <a:pt x="252413" y="66675"/>
                </a:lnTo>
                <a:cubicBezTo>
                  <a:pt x="231458" y="72390"/>
                  <a:pt x="211455" y="80963"/>
                  <a:pt x="193358" y="91440"/>
                </a:cubicBezTo>
                <a:lnTo>
                  <a:pt x="121920" y="67628"/>
                </a:lnTo>
                <a:lnTo>
                  <a:pt x="67628" y="121920"/>
                </a:lnTo>
                <a:lnTo>
                  <a:pt x="91440" y="193358"/>
                </a:lnTo>
                <a:cubicBezTo>
                  <a:pt x="80963" y="212408"/>
                  <a:pt x="72390" y="232410"/>
                  <a:pt x="66675" y="253365"/>
                </a:cubicBezTo>
                <a:lnTo>
                  <a:pt x="0" y="285750"/>
                </a:lnTo>
                <a:lnTo>
                  <a:pt x="0" y="361950"/>
                </a:lnTo>
                <a:lnTo>
                  <a:pt x="66675" y="395288"/>
                </a:lnTo>
                <a:cubicBezTo>
                  <a:pt x="72390" y="416243"/>
                  <a:pt x="80963" y="436245"/>
                  <a:pt x="91440" y="454343"/>
                </a:cubicBezTo>
                <a:lnTo>
                  <a:pt x="67628" y="525780"/>
                </a:lnTo>
                <a:lnTo>
                  <a:pt x="121920" y="580073"/>
                </a:lnTo>
                <a:lnTo>
                  <a:pt x="193358" y="556260"/>
                </a:lnTo>
                <a:cubicBezTo>
                  <a:pt x="212408" y="566738"/>
                  <a:pt x="232410" y="575310"/>
                  <a:pt x="253365" y="581025"/>
                </a:cubicBezTo>
                <a:lnTo>
                  <a:pt x="286703" y="647700"/>
                </a:lnTo>
                <a:lnTo>
                  <a:pt x="362903" y="647700"/>
                </a:lnTo>
                <a:lnTo>
                  <a:pt x="396240" y="581025"/>
                </a:lnTo>
                <a:cubicBezTo>
                  <a:pt x="417195" y="575310"/>
                  <a:pt x="437198" y="566738"/>
                  <a:pt x="455295" y="556260"/>
                </a:cubicBezTo>
                <a:lnTo>
                  <a:pt x="526733" y="580073"/>
                </a:lnTo>
                <a:lnTo>
                  <a:pt x="581025" y="525780"/>
                </a:lnTo>
                <a:lnTo>
                  <a:pt x="557213" y="454343"/>
                </a:lnTo>
                <a:cubicBezTo>
                  <a:pt x="567690" y="435293"/>
                  <a:pt x="576263" y="415290"/>
                  <a:pt x="581978" y="394335"/>
                </a:cubicBezTo>
                <a:lnTo>
                  <a:pt x="648653" y="360998"/>
                </a:lnTo>
                <a:lnTo>
                  <a:pt x="648653" y="284798"/>
                </a:lnTo>
                <a:lnTo>
                  <a:pt x="581025" y="252413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Tx/>
              <a:buFontTx/>
              <a:buNone/>
            </a:pPr>
            <a:endParaRPr lang="en-US" sz="1013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aphic 44" descr="Fire">
            <a:extLst>
              <a:ext uri="{FF2B5EF4-FFF2-40B4-BE49-F238E27FC236}">
                <a16:creationId xmlns:a16="http://schemas.microsoft.com/office/drawing/2014/main" xmlns="" id="{D0A300F2-E0D0-408D-8765-228E2D8DEAB8}"/>
              </a:ext>
            </a:extLst>
          </p:cNvPr>
          <p:cNvSpPr/>
          <p:nvPr/>
        </p:nvSpPr>
        <p:spPr>
          <a:xfrm>
            <a:off x="6548677" y="1239282"/>
            <a:ext cx="355352" cy="526900"/>
          </a:xfrm>
          <a:custGeom>
            <a:avLst/>
            <a:gdLst>
              <a:gd name="connsiteX0" fmla="*/ 527201 w 552450"/>
              <a:gd name="connsiteY0" fmla="*/ 421958 h 819150"/>
              <a:gd name="connsiteX1" fmla="*/ 402424 w 552450"/>
              <a:gd name="connsiteY1" fmla="*/ 531495 h 819150"/>
              <a:gd name="connsiteX2" fmla="*/ 361466 w 552450"/>
              <a:gd name="connsiteY2" fmla="*/ 382905 h 819150"/>
              <a:gd name="connsiteX3" fmla="*/ 232879 w 552450"/>
              <a:gd name="connsiteY3" fmla="*/ 0 h 819150"/>
              <a:gd name="connsiteX4" fmla="*/ 134771 w 552450"/>
              <a:gd name="connsiteY4" fmla="*/ 302895 h 819150"/>
              <a:gd name="connsiteX5" fmla="*/ 20471 w 552450"/>
              <a:gd name="connsiteY5" fmla="*/ 436245 h 819150"/>
              <a:gd name="connsiteX6" fmla="*/ 113816 w 552450"/>
              <a:gd name="connsiteY6" fmla="*/ 764858 h 819150"/>
              <a:gd name="connsiteX7" fmla="*/ 170966 w 552450"/>
              <a:gd name="connsiteY7" fmla="*/ 460058 h 819150"/>
              <a:gd name="connsiteX8" fmla="*/ 209066 w 552450"/>
              <a:gd name="connsiteY8" fmla="*/ 669608 h 819150"/>
              <a:gd name="connsiteX9" fmla="*/ 278599 w 552450"/>
              <a:gd name="connsiteY9" fmla="*/ 819150 h 819150"/>
              <a:gd name="connsiteX10" fmla="*/ 535774 w 552450"/>
              <a:gd name="connsiteY10" fmla="*/ 645795 h 819150"/>
              <a:gd name="connsiteX11" fmla="*/ 527201 w 552450"/>
              <a:gd name="connsiteY11" fmla="*/ 421958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450" h="819150">
                <a:moveTo>
                  <a:pt x="527201" y="421958"/>
                </a:moveTo>
                <a:cubicBezTo>
                  <a:pt x="544346" y="491490"/>
                  <a:pt x="472908" y="560070"/>
                  <a:pt x="402424" y="531495"/>
                </a:cubicBezTo>
                <a:cubicBezTo>
                  <a:pt x="343369" y="510540"/>
                  <a:pt x="320509" y="441960"/>
                  <a:pt x="361466" y="382905"/>
                </a:cubicBezTo>
                <a:cubicBezTo>
                  <a:pt x="453858" y="260033"/>
                  <a:pt x="386231" y="66675"/>
                  <a:pt x="232879" y="0"/>
                </a:cubicBezTo>
                <a:cubicBezTo>
                  <a:pt x="302411" y="131445"/>
                  <a:pt x="195731" y="252413"/>
                  <a:pt x="134771" y="302895"/>
                </a:cubicBezTo>
                <a:cubicBezTo>
                  <a:pt x="73811" y="353378"/>
                  <a:pt x="32854" y="405765"/>
                  <a:pt x="20471" y="436245"/>
                </a:cubicBezTo>
                <a:cubicBezTo>
                  <a:pt x="-41442" y="586740"/>
                  <a:pt x="50951" y="730568"/>
                  <a:pt x="113816" y="764858"/>
                </a:cubicBezTo>
                <a:cubicBezTo>
                  <a:pt x="85241" y="700088"/>
                  <a:pt x="58571" y="576263"/>
                  <a:pt x="170966" y="460058"/>
                </a:cubicBezTo>
                <a:cubicBezTo>
                  <a:pt x="170966" y="460058"/>
                  <a:pt x="138581" y="583883"/>
                  <a:pt x="209066" y="669608"/>
                </a:cubicBezTo>
                <a:cubicBezTo>
                  <a:pt x="279551" y="755333"/>
                  <a:pt x="278599" y="819150"/>
                  <a:pt x="278599" y="819150"/>
                </a:cubicBezTo>
                <a:cubicBezTo>
                  <a:pt x="388136" y="819150"/>
                  <a:pt x="491958" y="753428"/>
                  <a:pt x="535774" y="645795"/>
                </a:cubicBezTo>
                <a:cubicBezTo>
                  <a:pt x="569111" y="581978"/>
                  <a:pt x="571969" y="481013"/>
                  <a:pt x="527201" y="421958"/>
                </a:cubicBezTo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Tx/>
              <a:buFontTx/>
              <a:buNone/>
            </a:pPr>
            <a:endParaRPr lang="en-US" sz="1013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50">
            <a:extLst>
              <a:ext uri="{FF2B5EF4-FFF2-40B4-BE49-F238E27FC236}">
                <a16:creationId xmlns:a16="http://schemas.microsoft.com/office/drawing/2014/main" xmlns="" id="{B0FBB121-DBB6-48E7-8FC1-190C7632E401}"/>
              </a:ext>
            </a:extLst>
          </p:cNvPr>
          <p:cNvSpPr/>
          <p:nvPr/>
        </p:nvSpPr>
        <p:spPr>
          <a:xfrm>
            <a:off x="7824770" y="1296391"/>
            <a:ext cx="439124" cy="490139"/>
          </a:xfrm>
          <a:custGeom>
            <a:avLst/>
            <a:gdLst>
              <a:gd name="connsiteX0" fmla="*/ 341293 w 682688"/>
              <a:gd name="connsiteY0" fmla="*/ 553403 h 762000"/>
              <a:gd name="connsiteX1" fmla="*/ 249853 w 682688"/>
              <a:gd name="connsiteY1" fmla="*/ 588645 h 762000"/>
              <a:gd name="connsiteX2" fmla="*/ 338436 w 682688"/>
              <a:gd name="connsiteY2" fmla="*/ 723900 h 762000"/>
              <a:gd name="connsiteX3" fmla="*/ 427018 w 682688"/>
              <a:gd name="connsiteY3" fmla="*/ 586740 h 762000"/>
              <a:gd name="connsiteX4" fmla="*/ 341293 w 682688"/>
              <a:gd name="connsiteY4" fmla="*/ 553403 h 762000"/>
              <a:gd name="connsiteX5" fmla="*/ 445116 w 682688"/>
              <a:gd name="connsiteY5" fmla="*/ 498158 h 762000"/>
              <a:gd name="connsiteX6" fmla="*/ 420351 w 682688"/>
              <a:gd name="connsiteY6" fmla="*/ 512445 h 762000"/>
              <a:gd name="connsiteX7" fmla="*/ 386061 w 682688"/>
              <a:gd name="connsiteY7" fmla="*/ 531495 h 762000"/>
              <a:gd name="connsiteX8" fmla="*/ 436543 w 682688"/>
              <a:gd name="connsiteY8" fmla="*/ 550545 h 762000"/>
              <a:gd name="connsiteX9" fmla="*/ 445116 w 682688"/>
              <a:gd name="connsiteY9" fmla="*/ 498158 h 762000"/>
              <a:gd name="connsiteX10" fmla="*/ 231756 w 682688"/>
              <a:gd name="connsiteY10" fmla="*/ 494348 h 762000"/>
              <a:gd name="connsiteX11" fmla="*/ 241281 w 682688"/>
              <a:gd name="connsiteY11" fmla="*/ 551498 h 762000"/>
              <a:gd name="connsiteX12" fmla="*/ 296526 w 682688"/>
              <a:gd name="connsiteY12" fmla="*/ 531495 h 762000"/>
              <a:gd name="connsiteX13" fmla="*/ 263188 w 682688"/>
              <a:gd name="connsiteY13" fmla="*/ 513398 h 762000"/>
              <a:gd name="connsiteX14" fmla="*/ 231756 w 682688"/>
              <a:gd name="connsiteY14" fmla="*/ 494348 h 762000"/>
              <a:gd name="connsiteX15" fmla="*/ 564178 w 682688"/>
              <a:gd name="connsiteY15" fmla="*/ 409575 h 762000"/>
              <a:gd name="connsiteX16" fmla="*/ 487026 w 682688"/>
              <a:gd name="connsiteY16" fmla="*/ 470535 h 762000"/>
              <a:gd name="connsiteX17" fmla="*/ 473691 w 682688"/>
              <a:gd name="connsiteY17" fmla="*/ 561023 h 762000"/>
              <a:gd name="connsiteX18" fmla="*/ 567036 w 682688"/>
              <a:gd name="connsiteY18" fmla="*/ 574358 h 762000"/>
              <a:gd name="connsiteX19" fmla="*/ 635616 w 682688"/>
              <a:gd name="connsiteY19" fmla="*/ 552450 h 762000"/>
              <a:gd name="connsiteX20" fmla="*/ 564178 w 682688"/>
              <a:gd name="connsiteY20" fmla="*/ 409575 h 762000"/>
              <a:gd name="connsiteX21" fmla="*/ 118408 w 682688"/>
              <a:gd name="connsiteY21" fmla="*/ 409575 h 762000"/>
              <a:gd name="connsiteX22" fmla="*/ 46971 w 682688"/>
              <a:gd name="connsiteY22" fmla="*/ 552450 h 762000"/>
              <a:gd name="connsiteX23" fmla="*/ 115551 w 682688"/>
              <a:gd name="connsiteY23" fmla="*/ 574358 h 762000"/>
              <a:gd name="connsiteX24" fmla="*/ 204133 w 682688"/>
              <a:gd name="connsiteY24" fmla="*/ 561975 h 762000"/>
              <a:gd name="connsiteX25" fmla="*/ 189846 w 682688"/>
              <a:gd name="connsiteY25" fmla="*/ 466725 h 762000"/>
              <a:gd name="connsiteX26" fmla="*/ 118408 w 682688"/>
              <a:gd name="connsiteY26" fmla="*/ 409575 h 762000"/>
              <a:gd name="connsiteX27" fmla="*/ 186988 w 682688"/>
              <a:gd name="connsiteY27" fmla="*/ 348615 h 762000"/>
              <a:gd name="connsiteX28" fmla="*/ 146031 w 682688"/>
              <a:gd name="connsiteY28" fmla="*/ 382905 h 762000"/>
              <a:gd name="connsiteX29" fmla="*/ 186988 w 682688"/>
              <a:gd name="connsiteY29" fmla="*/ 417195 h 762000"/>
              <a:gd name="connsiteX30" fmla="*/ 186036 w 682688"/>
              <a:gd name="connsiteY30" fmla="*/ 381000 h 762000"/>
              <a:gd name="connsiteX31" fmla="*/ 186988 w 682688"/>
              <a:gd name="connsiteY31" fmla="*/ 348615 h 762000"/>
              <a:gd name="connsiteX32" fmla="*/ 489883 w 682688"/>
              <a:gd name="connsiteY32" fmla="*/ 344805 h 762000"/>
              <a:gd name="connsiteX33" fmla="*/ 490836 w 682688"/>
              <a:gd name="connsiteY33" fmla="*/ 381953 h 762000"/>
              <a:gd name="connsiteX34" fmla="*/ 489883 w 682688"/>
              <a:gd name="connsiteY34" fmla="*/ 421958 h 762000"/>
              <a:gd name="connsiteX35" fmla="*/ 536556 w 682688"/>
              <a:gd name="connsiteY35" fmla="*/ 383858 h 762000"/>
              <a:gd name="connsiteX36" fmla="*/ 489883 w 682688"/>
              <a:gd name="connsiteY36" fmla="*/ 344805 h 762000"/>
              <a:gd name="connsiteX37" fmla="*/ 338436 w 682688"/>
              <a:gd name="connsiteY37" fmla="*/ 323850 h 762000"/>
              <a:gd name="connsiteX38" fmla="*/ 395586 w 682688"/>
              <a:gd name="connsiteY38" fmla="*/ 381000 h 762000"/>
              <a:gd name="connsiteX39" fmla="*/ 338436 w 682688"/>
              <a:gd name="connsiteY39" fmla="*/ 438150 h 762000"/>
              <a:gd name="connsiteX40" fmla="*/ 281286 w 682688"/>
              <a:gd name="connsiteY40" fmla="*/ 381000 h 762000"/>
              <a:gd name="connsiteX41" fmla="*/ 338436 w 682688"/>
              <a:gd name="connsiteY41" fmla="*/ 323850 h 762000"/>
              <a:gd name="connsiteX42" fmla="*/ 341293 w 682688"/>
              <a:gd name="connsiteY42" fmla="*/ 253365 h 762000"/>
              <a:gd name="connsiteX43" fmla="*/ 287001 w 682688"/>
              <a:gd name="connsiteY43" fmla="*/ 281940 h 762000"/>
              <a:gd name="connsiteX44" fmla="*/ 226041 w 682688"/>
              <a:gd name="connsiteY44" fmla="*/ 320040 h 762000"/>
              <a:gd name="connsiteX45" fmla="*/ 224136 w 682688"/>
              <a:gd name="connsiteY45" fmla="*/ 381000 h 762000"/>
              <a:gd name="connsiteX46" fmla="*/ 226041 w 682688"/>
              <a:gd name="connsiteY46" fmla="*/ 445770 h 762000"/>
              <a:gd name="connsiteX47" fmla="*/ 281286 w 682688"/>
              <a:gd name="connsiteY47" fmla="*/ 480060 h 762000"/>
              <a:gd name="connsiteX48" fmla="*/ 341293 w 682688"/>
              <a:gd name="connsiteY48" fmla="*/ 511493 h 762000"/>
              <a:gd name="connsiteX49" fmla="*/ 401301 w 682688"/>
              <a:gd name="connsiteY49" fmla="*/ 480060 h 762000"/>
              <a:gd name="connsiteX50" fmla="*/ 449878 w 682688"/>
              <a:gd name="connsiteY50" fmla="*/ 449580 h 762000"/>
              <a:gd name="connsiteX51" fmla="*/ 452736 w 682688"/>
              <a:gd name="connsiteY51" fmla="*/ 381000 h 762000"/>
              <a:gd name="connsiteX52" fmla="*/ 450831 w 682688"/>
              <a:gd name="connsiteY52" fmla="*/ 316230 h 762000"/>
              <a:gd name="connsiteX53" fmla="*/ 395586 w 682688"/>
              <a:gd name="connsiteY53" fmla="*/ 281940 h 762000"/>
              <a:gd name="connsiteX54" fmla="*/ 341293 w 682688"/>
              <a:gd name="connsiteY54" fmla="*/ 253365 h 762000"/>
              <a:gd name="connsiteX55" fmla="*/ 436543 w 682688"/>
              <a:gd name="connsiteY55" fmla="*/ 213360 h 762000"/>
              <a:gd name="connsiteX56" fmla="*/ 385108 w 682688"/>
              <a:gd name="connsiteY56" fmla="*/ 232410 h 762000"/>
              <a:gd name="connsiteX57" fmla="*/ 414636 w 682688"/>
              <a:gd name="connsiteY57" fmla="*/ 248602 h 762000"/>
              <a:gd name="connsiteX58" fmla="*/ 446068 w 682688"/>
              <a:gd name="connsiteY58" fmla="*/ 267653 h 762000"/>
              <a:gd name="connsiteX59" fmla="*/ 436543 w 682688"/>
              <a:gd name="connsiteY59" fmla="*/ 213360 h 762000"/>
              <a:gd name="connsiteX60" fmla="*/ 240328 w 682688"/>
              <a:gd name="connsiteY60" fmla="*/ 211455 h 762000"/>
              <a:gd name="connsiteX61" fmla="*/ 230803 w 682688"/>
              <a:gd name="connsiteY61" fmla="*/ 271463 h 762000"/>
              <a:gd name="connsiteX62" fmla="*/ 266998 w 682688"/>
              <a:gd name="connsiteY62" fmla="*/ 248602 h 762000"/>
              <a:gd name="connsiteX63" fmla="*/ 296526 w 682688"/>
              <a:gd name="connsiteY63" fmla="*/ 232410 h 762000"/>
              <a:gd name="connsiteX64" fmla="*/ 240328 w 682688"/>
              <a:gd name="connsiteY64" fmla="*/ 211455 h 762000"/>
              <a:gd name="connsiteX65" fmla="*/ 571798 w 682688"/>
              <a:gd name="connsiteY65" fmla="*/ 187643 h 762000"/>
              <a:gd name="connsiteX66" fmla="*/ 472738 w 682688"/>
              <a:gd name="connsiteY66" fmla="*/ 201930 h 762000"/>
              <a:gd name="connsiteX67" fmla="*/ 487026 w 682688"/>
              <a:gd name="connsiteY67" fmla="*/ 295275 h 762000"/>
              <a:gd name="connsiteX68" fmla="*/ 564178 w 682688"/>
              <a:gd name="connsiteY68" fmla="*/ 357188 h 762000"/>
              <a:gd name="connsiteX69" fmla="*/ 640378 w 682688"/>
              <a:gd name="connsiteY69" fmla="*/ 209550 h 762000"/>
              <a:gd name="connsiteX70" fmla="*/ 571798 w 682688"/>
              <a:gd name="connsiteY70" fmla="*/ 187643 h 762000"/>
              <a:gd name="connsiteX71" fmla="*/ 109836 w 682688"/>
              <a:gd name="connsiteY71" fmla="*/ 187643 h 762000"/>
              <a:gd name="connsiteX72" fmla="*/ 41256 w 682688"/>
              <a:gd name="connsiteY72" fmla="*/ 209550 h 762000"/>
              <a:gd name="connsiteX73" fmla="*/ 117456 w 682688"/>
              <a:gd name="connsiteY73" fmla="*/ 357188 h 762000"/>
              <a:gd name="connsiteX74" fmla="*/ 188893 w 682688"/>
              <a:gd name="connsiteY74" fmla="*/ 299085 h 762000"/>
              <a:gd name="connsiteX75" fmla="*/ 203181 w 682688"/>
              <a:gd name="connsiteY75" fmla="*/ 200978 h 762000"/>
              <a:gd name="connsiteX76" fmla="*/ 109836 w 682688"/>
              <a:gd name="connsiteY76" fmla="*/ 187643 h 762000"/>
              <a:gd name="connsiteX77" fmla="*/ 338436 w 682688"/>
              <a:gd name="connsiteY77" fmla="*/ 38100 h 762000"/>
              <a:gd name="connsiteX78" fmla="*/ 249853 w 682688"/>
              <a:gd name="connsiteY78" fmla="*/ 174308 h 762000"/>
              <a:gd name="connsiteX79" fmla="*/ 341293 w 682688"/>
              <a:gd name="connsiteY79" fmla="*/ 210503 h 762000"/>
              <a:gd name="connsiteX80" fmla="*/ 427971 w 682688"/>
              <a:gd name="connsiteY80" fmla="*/ 176213 h 762000"/>
              <a:gd name="connsiteX81" fmla="*/ 338436 w 682688"/>
              <a:gd name="connsiteY81" fmla="*/ 38100 h 762000"/>
              <a:gd name="connsiteX82" fmla="*/ 338436 w 682688"/>
              <a:gd name="connsiteY82" fmla="*/ 0 h 762000"/>
              <a:gd name="connsiteX83" fmla="*/ 464166 w 682688"/>
              <a:gd name="connsiteY83" fmla="*/ 165735 h 762000"/>
              <a:gd name="connsiteX84" fmla="*/ 571798 w 682688"/>
              <a:gd name="connsiteY84" fmla="*/ 149543 h 762000"/>
              <a:gd name="connsiteX85" fmla="*/ 673716 w 682688"/>
              <a:gd name="connsiteY85" fmla="*/ 190500 h 762000"/>
              <a:gd name="connsiteX86" fmla="*/ 590848 w 682688"/>
              <a:gd name="connsiteY86" fmla="*/ 384810 h 762000"/>
              <a:gd name="connsiteX87" fmla="*/ 668001 w 682688"/>
              <a:gd name="connsiteY87" fmla="*/ 572453 h 762000"/>
              <a:gd name="connsiteX88" fmla="*/ 566083 w 682688"/>
              <a:gd name="connsiteY88" fmla="*/ 613410 h 762000"/>
              <a:gd name="connsiteX89" fmla="*/ 463213 w 682688"/>
              <a:gd name="connsiteY89" fmla="*/ 598170 h 762000"/>
              <a:gd name="connsiteX90" fmla="*/ 338436 w 682688"/>
              <a:gd name="connsiteY90" fmla="*/ 762000 h 762000"/>
              <a:gd name="connsiteX91" fmla="*/ 213658 w 682688"/>
              <a:gd name="connsiteY91" fmla="*/ 598170 h 762000"/>
              <a:gd name="connsiteX92" fmla="*/ 115551 w 682688"/>
              <a:gd name="connsiteY92" fmla="*/ 611505 h 762000"/>
              <a:gd name="connsiteX93" fmla="*/ 13633 w 682688"/>
              <a:gd name="connsiteY93" fmla="*/ 570548 h 762000"/>
              <a:gd name="connsiteX94" fmla="*/ 90786 w 682688"/>
              <a:gd name="connsiteY94" fmla="*/ 382905 h 762000"/>
              <a:gd name="connsiteX95" fmla="*/ 8871 w 682688"/>
              <a:gd name="connsiteY95" fmla="*/ 189548 h 762000"/>
              <a:gd name="connsiteX96" fmla="*/ 110788 w 682688"/>
              <a:gd name="connsiteY96" fmla="*/ 148590 h 762000"/>
              <a:gd name="connsiteX97" fmla="*/ 213658 w 682688"/>
              <a:gd name="connsiteY97" fmla="*/ 163830 h 762000"/>
              <a:gd name="connsiteX98" fmla="*/ 338436 w 682688"/>
              <a:gd name="connsiteY98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2688" h="762000">
                <a:moveTo>
                  <a:pt x="341293" y="553403"/>
                </a:moveTo>
                <a:cubicBezTo>
                  <a:pt x="309861" y="567690"/>
                  <a:pt x="279381" y="579120"/>
                  <a:pt x="249853" y="588645"/>
                </a:cubicBezTo>
                <a:cubicBezTo>
                  <a:pt x="273666" y="674370"/>
                  <a:pt x="309861" y="723900"/>
                  <a:pt x="338436" y="723900"/>
                </a:cubicBezTo>
                <a:cubicBezTo>
                  <a:pt x="367011" y="723900"/>
                  <a:pt x="403206" y="674370"/>
                  <a:pt x="427018" y="586740"/>
                </a:cubicBezTo>
                <a:cubicBezTo>
                  <a:pt x="399396" y="578168"/>
                  <a:pt x="370821" y="566738"/>
                  <a:pt x="341293" y="553403"/>
                </a:cubicBezTo>
                <a:close/>
                <a:moveTo>
                  <a:pt x="445116" y="498158"/>
                </a:moveTo>
                <a:cubicBezTo>
                  <a:pt x="437496" y="502920"/>
                  <a:pt x="428923" y="507683"/>
                  <a:pt x="420351" y="512445"/>
                </a:cubicBezTo>
                <a:cubicBezTo>
                  <a:pt x="408921" y="519113"/>
                  <a:pt x="397491" y="525780"/>
                  <a:pt x="386061" y="531495"/>
                </a:cubicBezTo>
                <a:cubicBezTo>
                  <a:pt x="403206" y="539115"/>
                  <a:pt x="420351" y="544830"/>
                  <a:pt x="436543" y="550545"/>
                </a:cubicBezTo>
                <a:cubicBezTo>
                  <a:pt x="439401" y="534353"/>
                  <a:pt x="442258" y="516255"/>
                  <a:pt x="445116" y="498158"/>
                </a:cubicBezTo>
                <a:close/>
                <a:moveTo>
                  <a:pt x="231756" y="494348"/>
                </a:moveTo>
                <a:cubicBezTo>
                  <a:pt x="234613" y="514350"/>
                  <a:pt x="237471" y="533400"/>
                  <a:pt x="241281" y="551498"/>
                </a:cubicBezTo>
                <a:cubicBezTo>
                  <a:pt x="259378" y="545783"/>
                  <a:pt x="277476" y="539115"/>
                  <a:pt x="296526" y="531495"/>
                </a:cubicBezTo>
                <a:cubicBezTo>
                  <a:pt x="285096" y="525780"/>
                  <a:pt x="273666" y="519113"/>
                  <a:pt x="263188" y="513398"/>
                </a:cubicBezTo>
                <a:cubicBezTo>
                  <a:pt x="251758" y="506730"/>
                  <a:pt x="242233" y="501015"/>
                  <a:pt x="231756" y="494348"/>
                </a:cubicBezTo>
                <a:close/>
                <a:moveTo>
                  <a:pt x="564178" y="409575"/>
                </a:moveTo>
                <a:cubicBezTo>
                  <a:pt x="541318" y="430530"/>
                  <a:pt x="515601" y="450533"/>
                  <a:pt x="487026" y="470535"/>
                </a:cubicBezTo>
                <a:cubicBezTo>
                  <a:pt x="484168" y="502920"/>
                  <a:pt x="479406" y="532448"/>
                  <a:pt x="473691" y="561023"/>
                </a:cubicBezTo>
                <a:cubicBezTo>
                  <a:pt x="507028" y="569595"/>
                  <a:pt x="539413" y="574358"/>
                  <a:pt x="567036" y="574358"/>
                </a:cubicBezTo>
                <a:cubicBezTo>
                  <a:pt x="602278" y="574358"/>
                  <a:pt x="627043" y="566738"/>
                  <a:pt x="635616" y="552450"/>
                </a:cubicBezTo>
                <a:cubicBezTo>
                  <a:pt x="649903" y="527685"/>
                  <a:pt x="625138" y="472440"/>
                  <a:pt x="564178" y="409575"/>
                </a:cubicBezTo>
                <a:close/>
                <a:moveTo>
                  <a:pt x="118408" y="409575"/>
                </a:moveTo>
                <a:cubicBezTo>
                  <a:pt x="57448" y="472440"/>
                  <a:pt x="32683" y="527685"/>
                  <a:pt x="46971" y="552450"/>
                </a:cubicBezTo>
                <a:cubicBezTo>
                  <a:pt x="54591" y="565785"/>
                  <a:pt x="80308" y="574358"/>
                  <a:pt x="115551" y="574358"/>
                </a:cubicBezTo>
                <a:cubicBezTo>
                  <a:pt x="142221" y="574358"/>
                  <a:pt x="172701" y="570548"/>
                  <a:pt x="204133" y="561975"/>
                </a:cubicBezTo>
                <a:cubicBezTo>
                  <a:pt x="197466" y="532448"/>
                  <a:pt x="192703" y="500063"/>
                  <a:pt x="189846" y="466725"/>
                </a:cubicBezTo>
                <a:cubicBezTo>
                  <a:pt x="164128" y="447675"/>
                  <a:pt x="140316" y="428625"/>
                  <a:pt x="118408" y="409575"/>
                </a:cubicBezTo>
                <a:close/>
                <a:moveTo>
                  <a:pt x="186988" y="348615"/>
                </a:moveTo>
                <a:cubicBezTo>
                  <a:pt x="172701" y="360045"/>
                  <a:pt x="158413" y="371475"/>
                  <a:pt x="146031" y="382905"/>
                </a:cubicBezTo>
                <a:cubicBezTo>
                  <a:pt x="158413" y="394335"/>
                  <a:pt x="171748" y="405765"/>
                  <a:pt x="186988" y="417195"/>
                </a:cubicBezTo>
                <a:cubicBezTo>
                  <a:pt x="186036" y="405765"/>
                  <a:pt x="186036" y="393383"/>
                  <a:pt x="186036" y="381000"/>
                </a:cubicBezTo>
                <a:cubicBezTo>
                  <a:pt x="186036" y="369570"/>
                  <a:pt x="186988" y="359093"/>
                  <a:pt x="186988" y="348615"/>
                </a:cubicBezTo>
                <a:close/>
                <a:moveTo>
                  <a:pt x="489883" y="344805"/>
                </a:moveTo>
                <a:cubicBezTo>
                  <a:pt x="490836" y="356235"/>
                  <a:pt x="490836" y="368618"/>
                  <a:pt x="490836" y="381953"/>
                </a:cubicBezTo>
                <a:cubicBezTo>
                  <a:pt x="490836" y="395288"/>
                  <a:pt x="490836" y="408623"/>
                  <a:pt x="489883" y="421958"/>
                </a:cubicBezTo>
                <a:cubicBezTo>
                  <a:pt x="507028" y="409575"/>
                  <a:pt x="522268" y="396240"/>
                  <a:pt x="536556" y="383858"/>
                </a:cubicBezTo>
                <a:cubicBezTo>
                  <a:pt x="522268" y="370523"/>
                  <a:pt x="507028" y="358140"/>
                  <a:pt x="489883" y="344805"/>
                </a:cubicBezTo>
                <a:close/>
                <a:moveTo>
                  <a:pt x="338436" y="323850"/>
                </a:moveTo>
                <a:cubicBezTo>
                  <a:pt x="369999" y="323850"/>
                  <a:pt x="395586" y="349437"/>
                  <a:pt x="395586" y="381000"/>
                </a:cubicBezTo>
                <a:cubicBezTo>
                  <a:pt x="395586" y="412563"/>
                  <a:pt x="369999" y="438150"/>
                  <a:pt x="338436" y="438150"/>
                </a:cubicBezTo>
                <a:cubicBezTo>
                  <a:pt x="306873" y="438150"/>
                  <a:pt x="281286" y="412563"/>
                  <a:pt x="281286" y="381000"/>
                </a:cubicBezTo>
                <a:cubicBezTo>
                  <a:pt x="281286" y="349437"/>
                  <a:pt x="306873" y="323850"/>
                  <a:pt x="338436" y="323850"/>
                </a:cubicBezTo>
                <a:close/>
                <a:moveTo>
                  <a:pt x="341293" y="253365"/>
                </a:moveTo>
                <a:cubicBezTo>
                  <a:pt x="323196" y="261938"/>
                  <a:pt x="305098" y="271463"/>
                  <a:pt x="287001" y="281940"/>
                </a:cubicBezTo>
                <a:cubicBezTo>
                  <a:pt x="265093" y="294323"/>
                  <a:pt x="245091" y="306705"/>
                  <a:pt x="226041" y="320040"/>
                </a:cubicBezTo>
                <a:cubicBezTo>
                  <a:pt x="225088" y="340043"/>
                  <a:pt x="224136" y="360045"/>
                  <a:pt x="224136" y="381000"/>
                </a:cubicBezTo>
                <a:cubicBezTo>
                  <a:pt x="224136" y="403860"/>
                  <a:pt x="224136" y="424815"/>
                  <a:pt x="226041" y="445770"/>
                </a:cubicBezTo>
                <a:cubicBezTo>
                  <a:pt x="243186" y="457200"/>
                  <a:pt x="262236" y="468630"/>
                  <a:pt x="281286" y="480060"/>
                </a:cubicBezTo>
                <a:cubicBezTo>
                  <a:pt x="301288" y="491490"/>
                  <a:pt x="321291" y="501968"/>
                  <a:pt x="341293" y="511493"/>
                </a:cubicBezTo>
                <a:cubicBezTo>
                  <a:pt x="361296" y="501968"/>
                  <a:pt x="381298" y="491490"/>
                  <a:pt x="401301" y="480060"/>
                </a:cubicBezTo>
                <a:cubicBezTo>
                  <a:pt x="418446" y="469583"/>
                  <a:pt x="434638" y="460058"/>
                  <a:pt x="449878" y="449580"/>
                </a:cubicBezTo>
                <a:cubicBezTo>
                  <a:pt x="451783" y="427673"/>
                  <a:pt x="452736" y="404813"/>
                  <a:pt x="452736" y="381000"/>
                </a:cubicBezTo>
                <a:cubicBezTo>
                  <a:pt x="452736" y="358140"/>
                  <a:pt x="452736" y="337185"/>
                  <a:pt x="450831" y="316230"/>
                </a:cubicBezTo>
                <a:cubicBezTo>
                  <a:pt x="433686" y="304800"/>
                  <a:pt x="414636" y="293370"/>
                  <a:pt x="395586" y="281940"/>
                </a:cubicBezTo>
                <a:cubicBezTo>
                  <a:pt x="377488" y="271463"/>
                  <a:pt x="359391" y="261938"/>
                  <a:pt x="341293" y="253365"/>
                </a:cubicBezTo>
                <a:close/>
                <a:moveTo>
                  <a:pt x="436543" y="213360"/>
                </a:moveTo>
                <a:cubicBezTo>
                  <a:pt x="419398" y="219075"/>
                  <a:pt x="402253" y="224790"/>
                  <a:pt x="385108" y="232410"/>
                </a:cubicBezTo>
                <a:cubicBezTo>
                  <a:pt x="395586" y="238125"/>
                  <a:pt x="405111" y="243840"/>
                  <a:pt x="414636" y="248602"/>
                </a:cubicBezTo>
                <a:cubicBezTo>
                  <a:pt x="426066" y="255270"/>
                  <a:pt x="435591" y="260985"/>
                  <a:pt x="446068" y="267653"/>
                </a:cubicBezTo>
                <a:cubicBezTo>
                  <a:pt x="443211" y="248602"/>
                  <a:pt x="440353" y="230505"/>
                  <a:pt x="436543" y="213360"/>
                </a:cubicBezTo>
                <a:close/>
                <a:moveTo>
                  <a:pt x="240328" y="211455"/>
                </a:moveTo>
                <a:cubicBezTo>
                  <a:pt x="236518" y="230505"/>
                  <a:pt x="233661" y="250508"/>
                  <a:pt x="230803" y="271463"/>
                </a:cubicBezTo>
                <a:cubicBezTo>
                  <a:pt x="243186" y="263843"/>
                  <a:pt x="255568" y="256223"/>
                  <a:pt x="266998" y="248602"/>
                </a:cubicBezTo>
                <a:cubicBezTo>
                  <a:pt x="276523" y="242888"/>
                  <a:pt x="287001" y="237173"/>
                  <a:pt x="296526" y="232410"/>
                </a:cubicBezTo>
                <a:cubicBezTo>
                  <a:pt x="277476" y="224790"/>
                  <a:pt x="258426" y="217170"/>
                  <a:pt x="240328" y="211455"/>
                </a:cubicBezTo>
                <a:close/>
                <a:moveTo>
                  <a:pt x="571798" y="187643"/>
                </a:moveTo>
                <a:cubicBezTo>
                  <a:pt x="543223" y="187643"/>
                  <a:pt x="508933" y="192405"/>
                  <a:pt x="472738" y="201930"/>
                </a:cubicBezTo>
                <a:cubicBezTo>
                  <a:pt x="479406" y="231458"/>
                  <a:pt x="484168" y="262890"/>
                  <a:pt x="487026" y="295275"/>
                </a:cubicBezTo>
                <a:cubicBezTo>
                  <a:pt x="515601" y="315278"/>
                  <a:pt x="541318" y="336233"/>
                  <a:pt x="564178" y="357188"/>
                </a:cubicBezTo>
                <a:cubicBezTo>
                  <a:pt x="628948" y="292418"/>
                  <a:pt x="654666" y="234315"/>
                  <a:pt x="640378" y="209550"/>
                </a:cubicBezTo>
                <a:cubicBezTo>
                  <a:pt x="632758" y="196215"/>
                  <a:pt x="607041" y="187643"/>
                  <a:pt x="571798" y="187643"/>
                </a:cubicBezTo>
                <a:close/>
                <a:moveTo>
                  <a:pt x="109836" y="187643"/>
                </a:moveTo>
                <a:cubicBezTo>
                  <a:pt x="74593" y="187643"/>
                  <a:pt x="49828" y="195263"/>
                  <a:pt x="41256" y="209550"/>
                </a:cubicBezTo>
                <a:cubicBezTo>
                  <a:pt x="26968" y="234315"/>
                  <a:pt x="53638" y="292418"/>
                  <a:pt x="117456" y="357188"/>
                </a:cubicBezTo>
                <a:cubicBezTo>
                  <a:pt x="138411" y="337185"/>
                  <a:pt x="162223" y="318135"/>
                  <a:pt x="188893" y="299085"/>
                </a:cubicBezTo>
                <a:cubicBezTo>
                  <a:pt x="191751" y="264795"/>
                  <a:pt x="196513" y="231458"/>
                  <a:pt x="203181" y="200978"/>
                </a:cubicBezTo>
                <a:cubicBezTo>
                  <a:pt x="168891" y="192405"/>
                  <a:pt x="137458" y="187643"/>
                  <a:pt x="109836" y="187643"/>
                </a:cubicBezTo>
                <a:close/>
                <a:moveTo>
                  <a:pt x="338436" y="38100"/>
                </a:moveTo>
                <a:cubicBezTo>
                  <a:pt x="309861" y="38100"/>
                  <a:pt x="273666" y="87630"/>
                  <a:pt x="249853" y="174308"/>
                </a:cubicBezTo>
                <a:cubicBezTo>
                  <a:pt x="279381" y="183833"/>
                  <a:pt x="309861" y="196215"/>
                  <a:pt x="341293" y="210503"/>
                </a:cubicBezTo>
                <a:cubicBezTo>
                  <a:pt x="370821" y="197168"/>
                  <a:pt x="400348" y="185738"/>
                  <a:pt x="427971" y="176213"/>
                </a:cubicBezTo>
                <a:cubicBezTo>
                  <a:pt x="404158" y="88582"/>
                  <a:pt x="367011" y="38100"/>
                  <a:pt x="338436" y="38100"/>
                </a:cubicBezTo>
                <a:close/>
                <a:moveTo>
                  <a:pt x="338436" y="0"/>
                </a:moveTo>
                <a:cubicBezTo>
                  <a:pt x="390823" y="0"/>
                  <a:pt x="436543" y="65723"/>
                  <a:pt x="464166" y="165735"/>
                </a:cubicBezTo>
                <a:cubicBezTo>
                  <a:pt x="504171" y="155258"/>
                  <a:pt x="540366" y="149543"/>
                  <a:pt x="571798" y="149543"/>
                </a:cubicBezTo>
                <a:cubicBezTo>
                  <a:pt x="621328" y="149543"/>
                  <a:pt x="657523" y="162878"/>
                  <a:pt x="673716" y="190500"/>
                </a:cubicBezTo>
                <a:cubicBezTo>
                  <a:pt x="700386" y="236220"/>
                  <a:pt x="666096" y="309563"/>
                  <a:pt x="590848" y="384810"/>
                </a:cubicBezTo>
                <a:cubicBezTo>
                  <a:pt x="661333" y="457200"/>
                  <a:pt x="693718" y="527685"/>
                  <a:pt x="668001" y="572453"/>
                </a:cubicBezTo>
                <a:cubicBezTo>
                  <a:pt x="651808" y="600075"/>
                  <a:pt x="615613" y="613410"/>
                  <a:pt x="566083" y="613410"/>
                </a:cubicBezTo>
                <a:cubicBezTo>
                  <a:pt x="535603" y="613410"/>
                  <a:pt x="501313" y="607695"/>
                  <a:pt x="463213" y="598170"/>
                </a:cubicBezTo>
                <a:cubicBezTo>
                  <a:pt x="436543" y="697230"/>
                  <a:pt x="389871" y="762000"/>
                  <a:pt x="338436" y="762000"/>
                </a:cubicBezTo>
                <a:cubicBezTo>
                  <a:pt x="287001" y="762000"/>
                  <a:pt x="241281" y="697230"/>
                  <a:pt x="213658" y="598170"/>
                </a:cubicBezTo>
                <a:cubicBezTo>
                  <a:pt x="177463" y="606743"/>
                  <a:pt x="144126" y="611505"/>
                  <a:pt x="115551" y="611505"/>
                </a:cubicBezTo>
                <a:cubicBezTo>
                  <a:pt x="66021" y="611505"/>
                  <a:pt x="29826" y="598170"/>
                  <a:pt x="13633" y="570548"/>
                </a:cubicBezTo>
                <a:cubicBezTo>
                  <a:pt x="-12084" y="525780"/>
                  <a:pt x="20301" y="455295"/>
                  <a:pt x="90786" y="382905"/>
                </a:cubicBezTo>
                <a:cubicBezTo>
                  <a:pt x="17443" y="308610"/>
                  <a:pt x="-17799" y="235268"/>
                  <a:pt x="8871" y="189548"/>
                </a:cubicBezTo>
                <a:cubicBezTo>
                  <a:pt x="25063" y="161925"/>
                  <a:pt x="61258" y="148590"/>
                  <a:pt x="110788" y="148590"/>
                </a:cubicBezTo>
                <a:cubicBezTo>
                  <a:pt x="141268" y="148590"/>
                  <a:pt x="175558" y="154305"/>
                  <a:pt x="213658" y="163830"/>
                </a:cubicBezTo>
                <a:cubicBezTo>
                  <a:pt x="240328" y="64770"/>
                  <a:pt x="287001" y="0"/>
                  <a:pt x="338436" y="0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Tx/>
              <a:buFontTx/>
              <a:buNone/>
            </a:pPr>
            <a:endParaRPr lang="en-US" sz="1013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49">
            <a:extLst>
              <a:ext uri="{FF2B5EF4-FFF2-40B4-BE49-F238E27FC236}">
                <a16:creationId xmlns:a16="http://schemas.microsoft.com/office/drawing/2014/main" xmlns="" id="{3CF06EE2-3FEA-419E-B7E1-218DDF261E0D}"/>
              </a:ext>
            </a:extLst>
          </p:cNvPr>
          <p:cNvSpPr/>
          <p:nvPr/>
        </p:nvSpPr>
        <p:spPr>
          <a:xfrm>
            <a:off x="3802593" y="1312764"/>
            <a:ext cx="493445" cy="491772"/>
          </a:xfrm>
          <a:custGeom>
            <a:avLst/>
            <a:gdLst>
              <a:gd name="connsiteX0" fmla="*/ 175211 w 767138"/>
              <a:gd name="connsiteY0" fmla="*/ 532146 h 764538"/>
              <a:gd name="connsiteX1" fmla="*/ 201866 w 767138"/>
              <a:gd name="connsiteY1" fmla="*/ 555587 h 764538"/>
              <a:gd name="connsiteX2" fmla="*/ 211391 w 767138"/>
              <a:gd name="connsiteY2" fmla="*/ 600354 h 764538"/>
              <a:gd name="connsiteX3" fmla="*/ 93281 w 767138"/>
              <a:gd name="connsiteY3" fmla="*/ 664172 h 764538"/>
              <a:gd name="connsiteX4" fmla="*/ 157098 w 767138"/>
              <a:gd name="connsiteY4" fmla="*/ 546062 h 764538"/>
              <a:gd name="connsiteX5" fmla="*/ 175211 w 767138"/>
              <a:gd name="connsiteY5" fmla="*/ 532146 h 764538"/>
              <a:gd name="connsiteX6" fmla="*/ 484758 w 767138"/>
              <a:gd name="connsiteY6" fmla="*/ 525107 h 764538"/>
              <a:gd name="connsiteX7" fmla="*/ 499998 w 767138"/>
              <a:gd name="connsiteY7" fmla="*/ 564159 h 764538"/>
              <a:gd name="connsiteX8" fmla="*/ 492378 w 767138"/>
              <a:gd name="connsiteY8" fmla="*/ 602259 h 764538"/>
              <a:gd name="connsiteX9" fmla="*/ 340930 w 767138"/>
              <a:gd name="connsiteY9" fmla="*/ 753707 h 764538"/>
              <a:gd name="connsiteX10" fmla="*/ 280923 w 767138"/>
              <a:gd name="connsiteY10" fmla="*/ 721322 h 764538"/>
              <a:gd name="connsiteX11" fmla="*/ 310450 w 767138"/>
              <a:gd name="connsiteY11" fmla="*/ 586067 h 764538"/>
              <a:gd name="connsiteX12" fmla="*/ 484758 w 767138"/>
              <a:gd name="connsiteY12" fmla="*/ 525107 h 764538"/>
              <a:gd name="connsiteX13" fmla="*/ 179839 w 767138"/>
              <a:gd name="connsiteY13" fmla="*/ 262575 h 764538"/>
              <a:gd name="connsiteX14" fmla="*/ 199961 w 767138"/>
              <a:gd name="connsiteY14" fmla="*/ 264122 h 764538"/>
              <a:gd name="connsiteX15" fmla="*/ 232346 w 767138"/>
              <a:gd name="connsiteY15" fmla="*/ 276505 h 764538"/>
              <a:gd name="connsiteX16" fmla="*/ 169481 w 767138"/>
              <a:gd name="connsiteY16" fmla="*/ 454622 h 764538"/>
              <a:gd name="connsiteX17" fmla="*/ 42798 w 767138"/>
              <a:gd name="connsiteY17" fmla="*/ 483197 h 764538"/>
              <a:gd name="connsiteX18" fmla="*/ 10413 w 767138"/>
              <a:gd name="connsiteY18" fmla="*/ 423190 h 764538"/>
              <a:gd name="connsiteX19" fmla="*/ 161861 w 767138"/>
              <a:gd name="connsiteY19" fmla="*/ 271742 h 764538"/>
              <a:gd name="connsiteX20" fmla="*/ 179839 w 767138"/>
              <a:gd name="connsiteY20" fmla="*/ 262575 h 764538"/>
              <a:gd name="connsiteX21" fmla="*/ 548694 w 767138"/>
              <a:gd name="connsiteY21" fmla="*/ 151489 h 764538"/>
              <a:gd name="connsiteX22" fmla="*/ 508571 w 767138"/>
              <a:gd name="connsiteY22" fmla="*/ 167920 h 764538"/>
              <a:gd name="connsiteX23" fmla="*/ 508571 w 767138"/>
              <a:gd name="connsiteY23" fmla="*/ 248882 h 764538"/>
              <a:gd name="connsiteX24" fmla="*/ 589533 w 767138"/>
              <a:gd name="connsiteY24" fmla="*/ 248882 h 764538"/>
              <a:gd name="connsiteX25" fmla="*/ 589533 w 767138"/>
              <a:gd name="connsiteY25" fmla="*/ 167920 h 764538"/>
              <a:gd name="connsiteX26" fmla="*/ 548694 w 767138"/>
              <a:gd name="connsiteY26" fmla="*/ 151489 h 764538"/>
              <a:gd name="connsiteX27" fmla="*/ 540956 w 767138"/>
              <a:gd name="connsiteY27" fmla="*/ 43142 h 764538"/>
              <a:gd name="connsiteX28" fmla="*/ 642873 w 767138"/>
              <a:gd name="connsiteY28" fmla="*/ 113627 h 764538"/>
              <a:gd name="connsiteX29" fmla="*/ 715263 w 767138"/>
              <a:gd name="connsiteY29" fmla="*/ 218402 h 764538"/>
              <a:gd name="connsiteX30" fmla="*/ 591438 w 767138"/>
              <a:gd name="connsiteY30" fmla="*/ 399377 h 764538"/>
              <a:gd name="connsiteX31" fmla="*/ 261873 w 767138"/>
              <a:gd name="connsiteY31" fmla="*/ 554635 h 764538"/>
              <a:gd name="connsiteX32" fmla="*/ 202818 w 767138"/>
              <a:gd name="connsiteY32" fmla="*/ 495580 h 764538"/>
              <a:gd name="connsiteX33" fmla="*/ 359028 w 767138"/>
              <a:gd name="connsiteY33" fmla="*/ 166967 h 764538"/>
              <a:gd name="connsiteX34" fmla="*/ 540956 w 767138"/>
              <a:gd name="connsiteY34" fmla="*/ 43142 h 764538"/>
              <a:gd name="connsiteX35" fmla="*/ 740669 w 767138"/>
              <a:gd name="connsiteY35" fmla="*/ 12 h 764538"/>
              <a:gd name="connsiteX36" fmla="*/ 762889 w 767138"/>
              <a:gd name="connsiteY36" fmla="*/ 5042 h 764538"/>
              <a:gd name="connsiteX37" fmla="*/ 733361 w 767138"/>
              <a:gd name="connsiteY37" fmla="*/ 167920 h 764538"/>
              <a:gd name="connsiteX38" fmla="*/ 670496 w 767138"/>
              <a:gd name="connsiteY38" fmla="*/ 87910 h 764538"/>
              <a:gd name="connsiteX39" fmla="*/ 592391 w 767138"/>
              <a:gd name="connsiteY39" fmla="*/ 25997 h 764538"/>
              <a:gd name="connsiteX40" fmla="*/ 740669 w 767138"/>
              <a:gd name="connsiteY40" fmla="*/ 12 h 76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7138" h="764538">
                <a:moveTo>
                  <a:pt x="175211" y="532146"/>
                </a:moveTo>
                <a:cubicBezTo>
                  <a:pt x="188650" y="526833"/>
                  <a:pt x="190436" y="544157"/>
                  <a:pt x="201866" y="555587"/>
                </a:cubicBezTo>
                <a:cubicBezTo>
                  <a:pt x="217106" y="569874"/>
                  <a:pt x="242823" y="567969"/>
                  <a:pt x="211391" y="600354"/>
                </a:cubicBezTo>
                <a:cubicBezTo>
                  <a:pt x="179958" y="631787"/>
                  <a:pt x="108521" y="679412"/>
                  <a:pt x="93281" y="664172"/>
                </a:cubicBezTo>
                <a:cubicBezTo>
                  <a:pt x="78993" y="648932"/>
                  <a:pt x="125666" y="577494"/>
                  <a:pt x="157098" y="546062"/>
                </a:cubicBezTo>
                <a:cubicBezTo>
                  <a:pt x="164956" y="538204"/>
                  <a:pt x="170731" y="533918"/>
                  <a:pt x="175211" y="532146"/>
                </a:cubicBezTo>
                <a:close/>
                <a:moveTo>
                  <a:pt x="484758" y="525107"/>
                </a:moveTo>
                <a:lnTo>
                  <a:pt x="499998" y="564159"/>
                </a:lnTo>
                <a:cubicBezTo>
                  <a:pt x="505713" y="577495"/>
                  <a:pt x="501903" y="592734"/>
                  <a:pt x="492378" y="602259"/>
                </a:cubicBezTo>
                <a:lnTo>
                  <a:pt x="340930" y="753707"/>
                </a:lnTo>
                <a:cubicBezTo>
                  <a:pt x="315213" y="779424"/>
                  <a:pt x="273303" y="755612"/>
                  <a:pt x="280923" y="721322"/>
                </a:cubicBezTo>
                <a:lnTo>
                  <a:pt x="310450" y="586067"/>
                </a:lnTo>
                <a:cubicBezTo>
                  <a:pt x="359980" y="576542"/>
                  <a:pt x="420940" y="558445"/>
                  <a:pt x="484758" y="525107"/>
                </a:cubicBezTo>
                <a:close/>
                <a:moveTo>
                  <a:pt x="179839" y="262575"/>
                </a:moveTo>
                <a:cubicBezTo>
                  <a:pt x="186388" y="261265"/>
                  <a:pt x="193293" y="261741"/>
                  <a:pt x="199961" y="264122"/>
                </a:cubicBezTo>
                <a:lnTo>
                  <a:pt x="232346" y="276505"/>
                </a:lnTo>
                <a:cubicBezTo>
                  <a:pt x="197103" y="343180"/>
                  <a:pt x="179958" y="406997"/>
                  <a:pt x="169481" y="454622"/>
                </a:cubicBezTo>
                <a:lnTo>
                  <a:pt x="42798" y="483197"/>
                </a:lnTo>
                <a:cubicBezTo>
                  <a:pt x="8508" y="490817"/>
                  <a:pt x="-14352" y="447955"/>
                  <a:pt x="10413" y="423190"/>
                </a:cubicBezTo>
                <a:lnTo>
                  <a:pt x="161861" y="271742"/>
                </a:lnTo>
                <a:cubicBezTo>
                  <a:pt x="167099" y="266980"/>
                  <a:pt x="173291" y="263884"/>
                  <a:pt x="179839" y="262575"/>
                </a:cubicBezTo>
                <a:close/>
                <a:moveTo>
                  <a:pt x="548694" y="151489"/>
                </a:moveTo>
                <a:cubicBezTo>
                  <a:pt x="534050" y="151489"/>
                  <a:pt x="519524" y="156966"/>
                  <a:pt x="508571" y="167920"/>
                </a:cubicBezTo>
                <a:cubicBezTo>
                  <a:pt x="486663" y="190780"/>
                  <a:pt x="486663" y="226975"/>
                  <a:pt x="508571" y="248882"/>
                </a:cubicBezTo>
                <a:cubicBezTo>
                  <a:pt x="531431" y="270790"/>
                  <a:pt x="567626" y="270790"/>
                  <a:pt x="589533" y="248882"/>
                </a:cubicBezTo>
                <a:cubicBezTo>
                  <a:pt x="611441" y="226975"/>
                  <a:pt x="611441" y="190780"/>
                  <a:pt x="589533" y="167920"/>
                </a:cubicBezTo>
                <a:cubicBezTo>
                  <a:pt x="578103" y="156966"/>
                  <a:pt x="563339" y="151489"/>
                  <a:pt x="548694" y="151489"/>
                </a:cubicBezTo>
                <a:close/>
                <a:moveTo>
                  <a:pt x="540956" y="43142"/>
                </a:moveTo>
                <a:cubicBezTo>
                  <a:pt x="572388" y="55525"/>
                  <a:pt x="608583" y="80289"/>
                  <a:pt x="642873" y="113627"/>
                </a:cubicBezTo>
                <a:cubicBezTo>
                  <a:pt x="678116" y="149822"/>
                  <a:pt x="702881" y="186970"/>
                  <a:pt x="715263" y="218402"/>
                </a:cubicBezTo>
                <a:cubicBezTo>
                  <a:pt x="692403" y="274600"/>
                  <a:pt x="653351" y="337465"/>
                  <a:pt x="591438" y="399377"/>
                </a:cubicBezTo>
                <a:cubicBezTo>
                  <a:pt x="478091" y="512725"/>
                  <a:pt x="339978" y="545110"/>
                  <a:pt x="261873" y="554635"/>
                </a:cubicBezTo>
                <a:lnTo>
                  <a:pt x="202818" y="495580"/>
                </a:lnTo>
                <a:cubicBezTo>
                  <a:pt x="212343" y="417475"/>
                  <a:pt x="245681" y="280315"/>
                  <a:pt x="359028" y="166967"/>
                </a:cubicBezTo>
                <a:cubicBezTo>
                  <a:pt x="420941" y="105055"/>
                  <a:pt x="484758" y="66002"/>
                  <a:pt x="540956" y="43142"/>
                </a:cubicBezTo>
                <a:close/>
                <a:moveTo>
                  <a:pt x="740669" y="12"/>
                </a:moveTo>
                <a:cubicBezTo>
                  <a:pt x="751697" y="161"/>
                  <a:pt x="759555" y="1708"/>
                  <a:pt x="762889" y="5042"/>
                </a:cubicBezTo>
                <a:cubicBezTo>
                  <a:pt x="777176" y="18377"/>
                  <a:pt x="752411" y="94577"/>
                  <a:pt x="733361" y="167920"/>
                </a:cubicBezTo>
                <a:cubicBezTo>
                  <a:pt x="718121" y="141250"/>
                  <a:pt x="697166" y="114580"/>
                  <a:pt x="670496" y="87910"/>
                </a:cubicBezTo>
                <a:cubicBezTo>
                  <a:pt x="644779" y="62192"/>
                  <a:pt x="618108" y="41237"/>
                  <a:pt x="592391" y="25997"/>
                </a:cubicBezTo>
                <a:cubicBezTo>
                  <a:pt x="645970" y="11710"/>
                  <a:pt x="707585" y="-435"/>
                  <a:pt x="740669" y="12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Tx/>
              <a:buFontTx/>
              <a:buNone/>
            </a:pPr>
            <a:endParaRPr lang="en-US" sz="1013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6B7F1A9-6B08-4EFA-9E2A-95E678687FDE}"/>
              </a:ext>
            </a:extLst>
          </p:cNvPr>
          <p:cNvSpPr txBox="1"/>
          <p:nvPr/>
        </p:nvSpPr>
        <p:spPr>
          <a:xfrm>
            <a:off x="4024675" y="2747843"/>
            <a:ext cx="1366857" cy="30008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LEARNING EVENTS</a:t>
            </a:r>
            <a:endParaRPr lang="en-US" sz="13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6B7F1A9-6B08-4EFA-9E2A-95E678687FDE}"/>
              </a:ext>
            </a:extLst>
          </p:cNvPr>
          <p:cNvSpPr txBox="1"/>
          <p:nvPr/>
        </p:nvSpPr>
        <p:spPr>
          <a:xfrm>
            <a:off x="5338311" y="2747175"/>
            <a:ext cx="1366857" cy="30008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BLOG POSTS</a:t>
            </a:r>
            <a:endParaRPr lang="en-US" sz="13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6B7F1A9-6B08-4EFA-9E2A-95E678687FDE}"/>
              </a:ext>
            </a:extLst>
          </p:cNvPr>
          <p:cNvSpPr txBox="1"/>
          <p:nvPr/>
        </p:nvSpPr>
        <p:spPr>
          <a:xfrm>
            <a:off x="7059044" y="2747175"/>
            <a:ext cx="1448841" cy="30008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35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COHORT MEMBERS</a:t>
            </a:r>
            <a:endParaRPr lang="en-US" sz="13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Google Shape;102;p18"/>
          <p:cNvSpPr txBox="1">
            <a:spLocks/>
          </p:cNvSpPr>
          <p:nvPr/>
        </p:nvSpPr>
        <p:spPr>
          <a:xfrm>
            <a:off x="2368284" y="3051737"/>
            <a:ext cx="1695238" cy="50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buNone/>
            </a:pPr>
            <a:r>
              <a:rPr lang="en-CA" sz="1000" dirty="0" smtClean="0">
                <a:latin typeface="+mj-lt"/>
              </a:rPr>
              <a:t>3 departments ran 4 experiments with the support of 5 other departments, totalling 8 participating departments.</a:t>
            </a:r>
            <a:endParaRPr lang="en-CA" sz="1000" dirty="0">
              <a:latin typeface="+mj-lt"/>
            </a:endParaRPr>
          </a:p>
        </p:txBody>
      </p:sp>
      <p:sp>
        <p:nvSpPr>
          <p:cNvPr id="35" name="Google Shape;102;p18"/>
          <p:cNvSpPr txBox="1">
            <a:spLocks/>
          </p:cNvSpPr>
          <p:nvPr/>
        </p:nvSpPr>
        <p:spPr>
          <a:xfrm>
            <a:off x="3900934" y="3029081"/>
            <a:ext cx="1735654" cy="50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buFont typeface="Source Code Pro"/>
              <a:buNone/>
            </a:pPr>
            <a:endParaRPr lang="en-CA" sz="1000" dirty="0">
              <a:latin typeface="+mj-lt"/>
            </a:endParaRPr>
          </a:p>
        </p:txBody>
      </p:sp>
      <p:sp>
        <p:nvSpPr>
          <p:cNvPr id="36" name="Google Shape;102;p18"/>
          <p:cNvSpPr txBox="1">
            <a:spLocks/>
          </p:cNvSpPr>
          <p:nvPr/>
        </p:nvSpPr>
        <p:spPr>
          <a:xfrm>
            <a:off x="5500736" y="3025645"/>
            <a:ext cx="1452514" cy="50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buFont typeface="Source Code Pro"/>
              <a:buNone/>
            </a:pPr>
            <a:r>
              <a:rPr lang="en-CA" sz="1000" dirty="0" smtClean="0">
                <a:latin typeface="+mj-lt"/>
              </a:rPr>
              <a:t>More than 20 blog posts were published in the open covering the experimentation journey.</a:t>
            </a:r>
            <a:endParaRPr lang="en-CA" sz="1000" dirty="0">
              <a:latin typeface="+mj-lt"/>
            </a:endParaRPr>
          </a:p>
        </p:txBody>
      </p:sp>
      <p:sp>
        <p:nvSpPr>
          <p:cNvPr id="37" name="Google Shape;102;p18"/>
          <p:cNvSpPr txBox="1">
            <a:spLocks/>
          </p:cNvSpPr>
          <p:nvPr/>
        </p:nvSpPr>
        <p:spPr>
          <a:xfrm>
            <a:off x="7010400" y="3016114"/>
            <a:ext cx="1465253" cy="50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buFont typeface="Source Code Pro"/>
              <a:buNone/>
            </a:pPr>
            <a:r>
              <a:rPr lang="en-CA" sz="1000" dirty="0" smtClean="0">
                <a:latin typeface="+mj-lt"/>
              </a:rPr>
              <a:t>EW1 was composed of 37 public servants who either ran experiments or provided support.</a:t>
            </a:r>
            <a:endParaRPr lang="en-CA" sz="1000" dirty="0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6B7F1A9-6B08-4EFA-9E2A-95E678687FDE}"/>
              </a:ext>
            </a:extLst>
          </p:cNvPr>
          <p:cNvSpPr txBox="1"/>
          <p:nvPr/>
        </p:nvSpPr>
        <p:spPr>
          <a:xfrm>
            <a:off x="144326" y="4266122"/>
            <a:ext cx="4402859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91000"/>
            </a:schemeClr>
          </a:solidFill>
          <a:ln>
            <a:noFill/>
          </a:ln>
        </p:spPr>
        <p:txBody>
          <a:bodyPr wrap="square" lIns="0" rIns="0" rtlCol="0" anchor="b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200" b="1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/>
                <a:ea typeface="+mn-ea"/>
                <a:cs typeface="+mn-cs"/>
              </a:rPr>
              <a:t>TEXT</a:t>
            </a:r>
          </a:p>
          <a:p>
            <a:pPr algn="ctr">
              <a:buClrTx/>
              <a:buFontTx/>
              <a:buNone/>
            </a:pPr>
            <a:r>
              <a:rPr lang="en-US" sz="1200" b="1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/>
                <a:ea typeface="+mn-ea"/>
                <a:cs typeface="+mn-cs"/>
              </a:rPr>
              <a:t>TEXT</a:t>
            </a:r>
          </a:p>
          <a:p>
            <a:pPr algn="ctr">
              <a:buClrTx/>
              <a:buFontTx/>
              <a:buNone/>
            </a:pPr>
            <a:r>
              <a:rPr lang="en-US" sz="1200" b="1" kern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/>
                <a:ea typeface="+mn-ea"/>
                <a:cs typeface="+mn-cs"/>
              </a:rPr>
              <a:t>T</a:t>
            </a:r>
            <a:endParaRPr lang="en-US" sz="1200" b="1" kern="12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1108" y="4404621"/>
            <a:ext cx="2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b="1" dirty="0" smtClean="0"/>
              <a:t>OUTCOMES:</a:t>
            </a:r>
            <a:endParaRPr lang="en-CA" sz="1800" b="1" dirty="0"/>
          </a:p>
        </p:txBody>
      </p:sp>
      <p:sp>
        <p:nvSpPr>
          <p:cNvPr id="42" name="Google Shape;102;p18"/>
          <p:cNvSpPr txBox="1">
            <a:spLocks/>
          </p:cNvSpPr>
          <p:nvPr/>
        </p:nvSpPr>
        <p:spPr>
          <a:xfrm>
            <a:off x="3981053" y="3053788"/>
            <a:ext cx="1410479" cy="50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buNone/>
            </a:pPr>
            <a:r>
              <a:rPr lang="en-CA" sz="1000" dirty="0" smtClean="0">
                <a:latin typeface="+mj-lt"/>
              </a:rPr>
              <a:t>11 learning events were delivered, with a cohort satisfaction rate of 85%.</a:t>
            </a:r>
            <a:endParaRPr lang="en-CA" sz="1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3" name="Rectangle 42"/>
          <p:cNvSpPr/>
          <p:nvPr/>
        </p:nvSpPr>
        <p:spPr>
          <a:xfrm>
            <a:off x="8591143" y="4630175"/>
            <a:ext cx="485775" cy="39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B7F1A9-6B08-4EFA-9E2A-95E678687FDE}"/>
              </a:ext>
            </a:extLst>
          </p:cNvPr>
          <p:cNvSpPr txBox="1"/>
          <p:nvPr/>
        </p:nvSpPr>
        <p:spPr>
          <a:xfrm>
            <a:off x="4547185" y="4266122"/>
            <a:ext cx="4596816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91000"/>
            </a:schemeClr>
          </a:solidFill>
          <a:ln>
            <a:noFill/>
          </a:ln>
        </p:spPr>
        <p:txBody>
          <a:bodyPr wrap="square" lIns="0" rIns="0" rtlCol="0" anchor="b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2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4 experiments run in the open. </a:t>
            </a:r>
          </a:p>
          <a:p>
            <a:pPr algn="ctr">
              <a:buClrTx/>
              <a:buFontTx/>
              <a:buNone/>
            </a:pPr>
            <a:r>
              <a:rPr lang="en-US" sz="12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100+ professional connections formed. </a:t>
            </a:r>
          </a:p>
          <a:p>
            <a:pPr algn="ctr">
              <a:buClrTx/>
              <a:buFontTx/>
              <a:buNone/>
            </a:pPr>
            <a:r>
              <a:rPr lang="en-US" sz="12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5 national and international acknowledgements and awards.</a:t>
            </a:r>
            <a:endPara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326" y="0"/>
            <a:ext cx="2056782" cy="4462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CA" sz="1000" b="1" dirty="0">
              <a:latin typeface="Source Code Pro" panose="020B0604020202020204" charset="0"/>
            </a:endParaRPr>
          </a:p>
          <a:p>
            <a:endParaRPr lang="en-CA" sz="1000" b="1" dirty="0" smtClean="0">
              <a:latin typeface="Source Code Pro" panose="020B0604020202020204" charset="0"/>
            </a:endParaRPr>
          </a:p>
          <a:p>
            <a:r>
              <a:rPr lang="en-CA" sz="1600" b="1" dirty="0" smtClean="0">
                <a:latin typeface="+mj-lt"/>
              </a:rPr>
              <a:t>Overview </a:t>
            </a:r>
            <a:r>
              <a:rPr lang="en-CA" sz="1600" b="1" dirty="0">
                <a:latin typeface="+mj-lt"/>
              </a:rPr>
              <a:t>of </a:t>
            </a:r>
            <a:r>
              <a:rPr lang="en-CA" sz="1600" b="1" dirty="0" smtClean="0">
                <a:latin typeface="+mj-lt"/>
              </a:rPr>
              <a:t>EW1:</a:t>
            </a:r>
            <a:endParaRPr lang="en-CA" sz="1600" b="1" dirty="0">
              <a:latin typeface="+mj-lt"/>
            </a:endParaRPr>
          </a:p>
          <a:p>
            <a:endParaRPr lang="en-CA" sz="1100" dirty="0" smtClean="0">
              <a:latin typeface="+mj-lt"/>
            </a:endParaRPr>
          </a:p>
          <a:p>
            <a:r>
              <a:rPr lang="en-CA" sz="1100" dirty="0" smtClean="0">
                <a:latin typeface="+mj-lt"/>
              </a:rPr>
              <a:t>Between Spring 2018 </a:t>
            </a:r>
            <a:r>
              <a:rPr lang="en-CA" sz="1100" dirty="0">
                <a:latin typeface="+mj-lt"/>
              </a:rPr>
              <a:t>and </a:t>
            </a:r>
            <a:r>
              <a:rPr lang="en-CA" sz="1100" dirty="0" smtClean="0">
                <a:latin typeface="+mj-lt"/>
              </a:rPr>
              <a:t>Spring 2019</a:t>
            </a:r>
            <a:r>
              <a:rPr lang="en-CA" sz="1100" dirty="0">
                <a:latin typeface="+mj-lt"/>
              </a:rPr>
              <a:t>, Experimentation Works followed the first cohort of EW participants (EW1</a:t>
            </a:r>
            <a:r>
              <a:rPr lang="en-CA" sz="1100" dirty="0" smtClean="0">
                <a:latin typeface="+mj-lt"/>
              </a:rPr>
              <a:t>) which included public servants running experiments and public servants providing central agency or expert support. </a:t>
            </a:r>
            <a:r>
              <a:rPr lang="en-CA" sz="1100" dirty="0">
                <a:latin typeface="+mj-lt"/>
              </a:rPr>
              <a:t>Each project  team was </a:t>
            </a:r>
            <a:r>
              <a:rPr lang="en-CA" sz="1100" dirty="0" smtClean="0">
                <a:latin typeface="+mj-lt"/>
              </a:rPr>
              <a:t>matched with </a:t>
            </a:r>
            <a:r>
              <a:rPr lang="en-CA" sz="1100" dirty="0">
                <a:latin typeface="+mj-lt"/>
              </a:rPr>
              <a:t>an experimentation expert to help them develop and execute their vision. Lessons learned were shared along the way and through a series of retrospective reports released </a:t>
            </a:r>
            <a:r>
              <a:rPr lang="en-CA" sz="1100" dirty="0" smtClean="0">
                <a:latin typeface="+mj-lt"/>
              </a:rPr>
              <a:t>in </a:t>
            </a:r>
            <a:r>
              <a:rPr lang="en-CA" sz="1100" dirty="0">
                <a:latin typeface="+mj-lt"/>
              </a:rPr>
              <a:t>July 2019</a:t>
            </a:r>
            <a:r>
              <a:rPr lang="en-CA" sz="1100" dirty="0" smtClean="0">
                <a:latin typeface="+mj-lt"/>
              </a:rPr>
              <a:t>.</a:t>
            </a:r>
          </a:p>
          <a:p>
            <a:endParaRPr lang="en-CA" sz="1000" dirty="0">
              <a:latin typeface="Source Code Pro" panose="020B0604020202020204" charset="0"/>
            </a:endParaRPr>
          </a:p>
          <a:p>
            <a:endParaRPr lang="en-CA" sz="1000" dirty="0" smtClean="0">
              <a:latin typeface="Source Code Pro" panose="020B0604020202020204" charset="0"/>
            </a:endParaRPr>
          </a:p>
          <a:p>
            <a:endParaRPr lang="en-CA" sz="1000" dirty="0" smtClean="0">
              <a:latin typeface="Source Code Pro" panose="020B0604020202020204" charset="0"/>
            </a:endParaRPr>
          </a:p>
          <a:p>
            <a:endParaRPr lang="en-CA" sz="1000" dirty="0">
              <a:latin typeface="Source Code Pro" panose="020B0604020202020204" charset="0"/>
            </a:endParaRPr>
          </a:p>
          <a:p>
            <a:endParaRPr lang="en-CA" sz="1000" dirty="0">
              <a:latin typeface="Source Code Pro" panose="020B06040202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326" y="4266121"/>
            <a:ext cx="2056782" cy="646332"/>
          </a:xfrm>
          <a:prstGeom prst="rect">
            <a:avLst/>
          </a:prstGeom>
          <a:solidFill>
            <a:srgbClr val="9DD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3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4294967295"/>
          </p:nvPr>
        </p:nvSpPr>
        <p:spPr>
          <a:xfrm>
            <a:off x="198553" y="2100303"/>
            <a:ext cx="2084398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3CBEB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 smtClean="0">
                <a:solidFill>
                  <a:srgbClr val="3CB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Multiculturalism Initiative (PCH</a:t>
            </a:r>
            <a:r>
              <a:rPr lang="en" sz="1300" b="1" dirty="0">
                <a:solidFill>
                  <a:srgbClr val="3CB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300" b="1" dirty="0">
              <a:solidFill>
                <a:srgbClr val="3CBE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4294967295"/>
          </p:nvPr>
        </p:nvSpPr>
        <p:spPr>
          <a:xfrm>
            <a:off x="199645" y="2558981"/>
            <a:ext cx="2030972" cy="15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user experience of youth participating in a new micro-grant initiative to promote multiculturalism? 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4294967295"/>
          </p:nvPr>
        </p:nvSpPr>
        <p:spPr>
          <a:xfrm>
            <a:off x="2379108" y="2062027"/>
            <a:ext cx="20416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 smtClean="0">
                <a:solidFill>
                  <a:srgbClr val="3CB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Incident Reporting (HC)</a:t>
            </a:r>
            <a:endParaRPr sz="1300" b="1" dirty="0">
              <a:solidFill>
                <a:srgbClr val="3CBE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4294967295"/>
          </p:nvPr>
        </p:nvSpPr>
        <p:spPr>
          <a:xfrm>
            <a:off x="2349077" y="2594054"/>
            <a:ext cx="2028894" cy="15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Does improved user experience increase the number of product safety issues reported to Health Canada?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4294967295"/>
          </p:nvPr>
        </p:nvSpPr>
        <p:spPr>
          <a:xfrm>
            <a:off x="6829388" y="2151488"/>
            <a:ext cx="2185599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 smtClean="0">
                <a:solidFill>
                  <a:srgbClr val="3CB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Efficient Homes (NRCan)</a:t>
            </a:r>
            <a:endParaRPr sz="1300" b="1" dirty="0">
              <a:solidFill>
                <a:srgbClr val="3CBE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4294967295"/>
          </p:nvPr>
        </p:nvSpPr>
        <p:spPr>
          <a:xfrm>
            <a:off x="6823638" y="2635262"/>
            <a:ext cx="1908070" cy="15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How effective are different messages at nudging home owners to complete a home energy evaluation?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4294967295"/>
          </p:nvPr>
        </p:nvSpPr>
        <p:spPr>
          <a:xfrm>
            <a:off x="199645" y="4553359"/>
            <a:ext cx="2030972" cy="384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/ After Design</a:t>
            </a:r>
            <a:endParaRPr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4294967295"/>
          </p:nvPr>
        </p:nvSpPr>
        <p:spPr>
          <a:xfrm>
            <a:off x="198553" y="93783"/>
            <a:ext cx="8619169" cy="384000"/>
          </a:xfrm>
          <a:prstGeom prst="rect">
            <a:avLst/>
          </a:prstGeom>
          <a:solidFill>
            <a:srgbClr val="9DDEDD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b="1" dirty="0" smtClean="0">
                <a:solidFill>
                  <a:srgbClr val="000000"/>
                </a:solidFill>
                <a:latin typeface="+mj-lt"/>
              </a:rPr>
              <a:t>EW1 Projects At-A-Glance (2018-2019)</a:t>
            </a:r>
            <a:endParaRPr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8732000" y="4673975"/>
            <a:ext cx="291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25" name="Google Shape;105;p18"/>
          <p:cNvSpPr txBox="1">
            <a:spLocks/>
          </p:cNvSpPr>
          <p:nvPr/>
        </p:nvSpPr>
        <p:spPr>
          <a:xfrm>
            <a:off x="4503066" y="2141514"/>
            <a:ext cx="2141126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lnSpc>
                <a:spcPct val="100000"/>
              </a:lnSpc>
              <a:buFont typeface="Source Code Pro"/>
              <a:buNone/>
            </a:pPr>
            <a:r>
              <a:rPr lang="en-CA" sz="1300" b="1" dirty="0" err="1" smtClean="0">
                <a:solidFill>
                  <a:srgbClr val="3CB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EnerGuide</a:t>
            </a:r>
            <a:r>
              <a:rPr lang="en-CA" sz="1300" b="1" dirty="0" smtClean="0">
                <a:solidFill>
                  <a:srgbClr val="3CB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Labelling (</a:t>
            </a:r>
            <a:r>
              <a:rPr lang="en-CA" sz="1300" b="1" dirty="0" err="1" smtClean="0">
                <a:solidFill>
                  <a:srgbClr val="3CB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NRCan</a:t>
            </a:r>
            <a:r>
              <a:rPr lang="en-CA" sz="1300" b="1" dirty="0" smtClean="0">
                <a:solidFill>
                  <a:srgbClr val="3CBE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1300" b="1" dirty="0">
              <a:solidFill>
                <a:srgbClr val="3CBE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106;p18"/>
          <p:cNvSpPr txBox="1">
            <a:spLocks/>
          </p:cNvSpPr>
          <p:nvPr/>
        </p:nvSpPr>
        <p:spPr>
          <a:xfrm>
            <a:off x="4507443" y="2626092"/>
            <a:ext cx="2044059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>
              <a:spcAft>
                <a:spcPts val="1600"/>
              </a:spcAft>
              <a:buFont typeface="Source Code Pro"/>
              <a:buNone/>
            </a:pPr>
            <a:r>
              <a:rPr lang="en-C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CA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EnerGuide</a:t>
            </a:r>
            <a:r>
              <a:rPr lang="en-C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label designs are the most effective in conveying information about energy efficiency to home owners?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miro.medium.com/max/467/1*GScV8Os91wKpVzB_91OaUw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1" r="23849"/>
          <a:stretch/>
        </p:blipFill>
        <p:spPr bwMode="auto">
          <a:xfrm>
            <a:off x="330846" y="622376"/>
            <a:ext cx="1906351" cy="135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ro.medium.com/max/361/1*r3jx3M4Xha7ZPOBUFR7jCQ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63" r="31305" b="16547"/>
          <a:stretch/>
        </p:blipFill>
        <p:spPr bwMode="auto">
          <a:xfrm>
            <a:off x="2490281" y="622376"/>
            <a:ext cx="1823179" cy="136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ro.medium.com/max/358/1*CC8PUvEcE9n1N5Hbb5HMrQ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1664"/>
          <a:stretch/>
        </p:blipFill>
        <p:spPr bwMode="auto">
          <a:xfrm>
            <a:off x="4579007" y="631901"/>
            <a:ext cx="1900930" cy="13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iro.medium.com/max/339/1*Cyl3D1eWsV3xfZ3R90DDhQ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58"/>
          <a:stretch/>
        </p:blipFill>
        <p:spPr bwMode="auto">
          <a:xfrm>
            <a:off x="6829388" y="626011"/>
            <a:ext cx="1902319" cy="13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Google Shape;109;p18"/>
          <p:cNvSpPr txBox="1">
            <a:spLocks/>
          </p:cNvSpPr>
          <p:nvPr/>
        </p:nvSpPr>
        <p:spPr>
          <a:xfrm>
            <a:off x="190186" y="4056581"/>
            <a:ext cx="2040431" cy="384000"/>
          </a:xfrm>
          <a:prstGeom prst="rect">
            <a:avLst/>
          </a:prstGeom>
          <a:solidFill>
            <a:srgbClr val="9DDEDD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 algn="ctr">
              <a:buFont typeface="Source Code Pro"/>
              <a:buNone/>
            </a:pPr>
            <a:r>
              <a:rPr lang="en-CA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DESIGN</a:t>
            </a:r>
          </a:p>
        </p:txBody>
      </p:sp>
      <p:sp>
        <p:nvSpPr>
          <p:cNvPr id="9" name="Rectangle 8"/>
          <p:cNvSpPr/>
          <p:nvPr/>
        </p:nvSpPr>
        <p:spPr>
          <a:xfrm>
            <a:off x="8398006" y="4672628"/>
            <a:ext cx="677691" cy="401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Google Shape;109;p18"/>
          <p:cNvSpPr txBox="1">
            <a:spLocks/>
          </p:cNvSpPr>
          <p:nvPr/>
        </p:nvSpPr>
        <p:spPr>
          <a:xfrm>
            <a:off x="2373649" y="4553359"/>
            <a:ext cx="2030972" cy="384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 algn="ctr">
              <a:buFont typeface="Source Code Pro"/>
              <a:buNone/>
            </a:pPr>
            <a:r>
              <a:rPr lang="en-CA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 B Testing</a:t>
            </a:r>
            <a:endParaRPr lang="en-CA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Google Shape;109;p18"/>
          <p:cNvSpPr txBox="1">
            <a:spLocks/>
          </p:cNvSpPr>
          <p:nvPr/>
        </p:nvSpPr>
        <p:spPr>
          <a:xfrm>
            <a:off x="2374321" y="4056581"/>
            <a:ext cx="2040431" cy="384000"/>
          </a:xfrm>
          <a:prstGeom prst="rect">
            <a:avLst/>
          </a:prstGeom>
          <a:solidFill>
            <a:srgbClr val="9DDEDD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 algn="ctr">
              <a:buFont typeface="Source Code Pro"/>
              <a:buNone/>
            </a:pPr>
            <a:r>
              <a:rPr lang="en-CA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DESIGN</a:t>
            </a:r>
          </a:p>
        </p:txBody>
      </p:sp>
      <p:sp>
        <p:nvSpPr>
          <p:cNvPr id="48" name="Google Shape;109;p18"/>
          <p:cNvSpPr txBox="1">
            <a:spLocks/>
          </p:cNvSpPr>
          <p:nvPr/>
        </p:nvSpPr>
        <p:spPr>
          <a:xfrm>
            <a:off x="4558453" y="4559784"/>
            <a:ext cx="2030972" cy="384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 algn="ctr">
              <a:buFont typeface="Source Code Pro"/>
              <a:buNone/>
            </a:pPr>
            <a:r>
              <a:rPr lang="en-CA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Randomized Controlled Trial</a:t>
            </a:r>
            <a:endParaRPr lang="en-CA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Google Shape;109;p18"/>
          <p:cNvSpPr txBox="1">
            <a:spLocks/>
          </p:cNvSpPr>
          <p:nvPr/>
        </p:nvSpPr>
        <p:spPr>
          <a:xfrm>
            <a:off x="4557415" y="4056581"/>
            <a:ext cx="2040431" cy="384000"/>
          </a:xfrm>
          <a:prstGeom prst="rect">
            <a:avLst/>
          </a:prstGeom>
          <a:solidFill>
            <a:srgbClr val="9DDEDD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 algn="ctr">
              <a:buFont typeface="Source Code Pro"/>
              <a:buNone/>
            </a:pPr>
            <a:r>
              <a:rPr lang="en-CA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DESIGN</a:t>
            </a:r>
          </a:p>
        </p:txBody>
      </p:sp>
      <p:sp>
        <p:nvSpPr>
          <p:cNvPr id="51" name="Google Shape;109;p18"/>
          <p:cNvSpPr txBox="1">
            <a:spLocks/>
          </p:cNvSpPr>
          <p:nvPr/>
        </p:nvSpPr>
        <p:spPr>
          <a:xfrm>
            <a:off x="6777291" y="4056581"/>
            <a:ext cx="2040431" cy="384000"/>
          </a:xfrm>
          <a:prstGeom prst="rect">
            <a:avLst/>
          </a:prstGeom>
          <a:solidFill>
            <a:srgbClr val="9DDEDD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 algn="ctr">
              <a:buFont typeface="Source Code Pro"/>
              <a:buNone/>
            </a:pPr>
            <a:r>
              <a:rPr lang="en-CA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DESIGN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3" name="Rectangle 52"/>
          <p:cNvSpPr/>
          <p:nvPr/>
        </p:nvSpPr>
        <p:spPr>
          <a:xfrm>
            <a:off x="8591143" y="4630175"/>
            <a:ext cx="485775" cy="39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Google Shape;109;p18"/>
          <p:cNvSpPr txBox="1">
            <a:spLocks/>
          </p:cNvSpPr>
          <p:nvPr/>
        </p:nvSpPr>
        <p:spPr>
          <a:xfrm>
            <a:off x="6777291" y="4555926"/>
            <a:ext cx="2030972" cy="384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 algn="ctr">
              <a:buFont typeface="Source Code Pro"/>
              <a:buNone/>
            </a:pPr>
            <a:r>
              <a:rPr lang="en-CA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Randomized Controlled Trial</a:t>
            </a:r>
            <a:endParaRPr lang="en-CA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482353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6496"/>
          <a:stretch/>
        </p:blipFill>
        <p:spPr>
          <a:xfrm>
            <a:off x="1" y="134913"/>
            <a:ext cx="3807502" cy="695668"/>
          </a:xfrm>
          <a:prstGeom prst="rect">
            <a:avLst/>
          </a:prstGeom>
        </p:spPr>
      </p:pic>
      <p:sp>
        <p:nvSpPr>
          <p:cNvPr id="7" name="Google Shape;67;p14"/>
          <p:cNvSpPr txBox="1">
            <a:spLocks/>
          </p:cNvSpPr>
          <p:nvPr/>
        </p:nvSpPr>
        <p:spPr>
          <a:xfrm>
            <a:off x="1558979" y="1847207"/>
            <a:ext cx="5336498" cy="1890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B7F1A9-6B08-4EFA-9E2A-95E678687FDE}"/>
              </a:ext>
            </a:extLst>
          </p:cNvPr>
          <p:cNvSpPr txBox="1"/>
          <p:nvPr/>
        </p:nvSpPr>
        <p:spPr>
          <a:xfrm>
            <a:off x="2779667" y="886848"/>
            <a:ext cx="3648797" cy="523220"/>
          </a:xfrm>
          <a:prstGeom prst="rect">
            <a:avLst/>
          </a:prstGeom>
          <a:solidFill>
            <a:srgbClr val="9DDEDD">
              <a:alpha val="91000"/>
            </a:srgbClr>
          </a:solidFill>
          <a:ln>
            <a:noFill/>
          </a:ln>
        </p:spPr>
        <p:txBody>
          <a:bodyPr wrap="square" lIns="0" rIns="0" rtlCol="0" anchor="b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8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EW1 RETROSPECTIVE</a:t>
            </a:r>
            <a:endParaRPr lang="en-US" sz="2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151" y="1652440"/>
            <a:ext cx="42100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What Worked Well: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Expert-matching</a:t>
            </a:r>
            <a:r>
              <a:rPr lang="en-US" dirty="0"/>
              <a:t> seen as key success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Cohort</a:t>
            </a:r>
            <a:r>
              <a:rPr lang="en-US" dirty="0"/>
              <a:t> model was the appropriate type of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Open-by-default</a:t>
            </a:r>
            <a:r>
              <a:rPr lang="en-US" dirty="0"/>
              <a:t> emerging as best practice for experimentation spaces worldwide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Network effect</a:t>
            </a:r>
            <a:r>
              <a:rPr lang="en-US" dirty="0"/>
              <a:t> seen to have created long-term impact for participating </a:t>
            </a:r>
            <a:r>
              <a:rPr lang="en-US" dirty="0" smtClean="0"/>
              <a:t>departments</a:t>
            </a:r>
            <a:endParaRPr lang="en-US" dirty="0"/>
          </a:p>
          <a:p>
            <a:endParaRPr lang="en-C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35303" y="1652440"/>
            <a:ext cx="41134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Room for growth (EW2):</a:t>
            </a:r>
          </a:p>
          <a:p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Open the proposal process </a:t>
            </a:r>
            <a:r>
              <a:rPr lang="en-US" dirty="0"/>
              <a:t>government-wide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Ensure training</a:t>
            </a:r>
            <a:r>
              <a:rPr lang="en-US" dirty="0"/>
              <a:t> is better aligned to actual needs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Increase </a:t>
            </a:r>
            <a:r>
              <a:rPr lang="en-US" dirty="0"/>
              <a:t>the number and type of </a:t>
            </a:r>
            <a:r>
              <a:rPr lang="en-US" b="1" dirty="0"/>
              <a:t>GOC and external expert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Build in more time to experiment and validate results </a:t>
            </a:r>
            <a:endParaRPr lang="en-US" dirty="0"/>
          </a:p>
          <a:p>
            <a:endParaRPr lang="en-US" dirty="0"/>
          </a:p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41410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2796228|-6431011|-10039325|-3965745|-465124|EW2&quot;,&quot;Id&quot;:&quot;5d9f66ed4545461b84170ca3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6436</TotalTime>
  <Words>1965</Words>
  <Application>Microsoft Office PowerPoint</Application>
  <PresentationFormat>On-screen Show (16:9)</PresentationFormat>
  <Paragraphs>338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Oswald</vt:lpstr>
      <vt:lpstr>Source Code Pro</vt:lpstr>
      <vt:lpstr>Calibri</vt:lpstr>
      <vt:lpstr>Open Sans</vt:lpstr>
      <vt:lpstr>Helvetica</vt:lpstr>
      <vt:lpstr>Calibri Light</vt:lpstr>
      <vt:lpstr>Arial</vt:lpstr>
      <vt:lpstr>Arial Unicode MS</vt:lpstr>
      <vt:lpstr>Modern Writer</vt:lpstr>
      <vt:lpstr>Template PresentationGo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Chan, Sarah</dc:creator>
  <cp:lastModifiedBy>Chan, Sarah</cp:lastModifiedBy>
  <cp:revision>146</cp:revision>
  <cp:lastPrinted>2019-08-23T17:27:12Z</cp:lastPrinted>
  <dcterms:modified xsi:type="dcterms:W3CDTF">2019-10-10T17:14:41Z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8888cce4-afa6-47f1-b379-f16d04fdcde3</vt:lpwstr>
  </property>
  <property fmtid="{D5CDD505-2E9C-101B-9397-08002B2CF9AE}" pid="3" name="SECCLASS">
    <vt:lpwstr>CLASSU</vt:lpwstr>
  </property>
  <property fmtid="{D5CDD505-2E9C-101B-9397-08002B2CF9AE}" pid="4" name="TBSSCTCLASSIFICATION">
    <vt:lpwstr>UNCLASSIFIED</vt:lpwstr>
  </property>
  <property fmtid="{D5CDD505-2E9C-101B-9397-08002B2CF9AE}" pid="5" name="TBSSCTVISUALMARKINGNO">
    <vt:lpwstr>NO</vt:lpwstr>
  </property>
</Properties>
</file>