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5" r:id="rId5"/>
  </p:sldMasterIdLst>
  <p:notesMasterIdLst>
    <p:notesMasterId r:id="rId13"/>
  </p:notesMasterIdLst>
  <p:sldIdLst>
    <p:sldId id="405" r:id="rId6"/>
    <p:sldId id="737" r:id="rId7"/>
    <p:sldId id="754" r:id="rId8"/>
    <p:sldId id="747" r:id="rId9"/>
    <p:sldId id="740" r:id="rId10"/>
    <p:sldId id="748" r:id="rId11"/>
    <p:sldId id="7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62BC6D-E368-5D67-BA59-23ECF1F9AAE3}" name="Veronica Deogratius" initials="VD" userId="c6c31c01ceb600a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C24A"/>
    <a:srgbClr val="275D38"/>
    <a:srgbClr val="E8E8E8"/>
    <a:srgbClr val="F2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4" autoAdjust="0"/>
    <p:restoredTop sz="89301" autoAdjust="0"/>
  </p:normalViewPr>
  <p:slideViewPr>
    <p:cSldViewPr snapToGrid="0" snapToObjects="1">
      <p:cViewPr varScale="1">
        <p:scale>
          <a:sx n="99" d="100"/>
          <a:sy n="99" d="100"/>
        </p:scale>
        <p:origin x="145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DA4FB-FF3E-B74F-8D8A-02FBFF691736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A57-B478-A244-8045-469284E49C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3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A57-B478-A244-8045-469284E49C8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3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A57-B478-A244-8045-469284E49C8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2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A57-B478-A244-8045-469284E49C8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3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A57-B478-A244-8045-469284E49C8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21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A57-B478-A244-8045-469284E49C8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7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A57-B478-A244-8045-469284E49C8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2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F52686-6430-0B44-84C4-7041661DE13C}"/>
              </a:ext>
            </a:extLst>
          </p:cNvPr>
          <p:cNvSpPr/>
          <p:nvPr userDrawn="1"/>
        </p:nvSpPr>
        <p:spPr>
          <a:xfrm>
            <a:off x="6087376" y="0"/>
            <a:ext cx="6104623" cy="6858000"/>
          </a:xfrm>
          <a:prstGeom prst="rect">
            <a:avLst/>
          </a:prstGeom>
          <a:solidFill>
            <a:srgbClr val="F2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89EAE0D-5D30-814F-B7A6-7C8BD2DE40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629" y="2566609"/>
            <a:ext cx="5410279" cy="1412694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5400" b="1" i="0" kern="0" cap="all" spc="-60" baseline="0">
                <a:solidFill>
                  <a:srgbClr val="F2CD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825FBE8-D501-F049-BB8C-2749379953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99995" y="794695"/>
            <a:ext cx="5079387" cy="534633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2880B-DFD3-D64C-92C3-67B32FFB0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312" y="5876636"/>
            <a:ext cx="2443706" cy="66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86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C0E220-A2A2-C446-8DB8-C27C9A784183}"/>
              </a:ext>
            </a:extLst>
          </p:cNvPr>
          <p:cNvSpPr/>
          <p:nvPr userDrawn="1"/>
        </p:nvSpPr>
        <p:spPr>
          <a:xfrm>
            <a:off x="0" y="0"/>
            <a:ext cx="6099464" cy="6858000"/>
          </a:xfrm>
          <a:prstGeom prst="rect">
            <a:avLst/>
          </a:prstGeom>
          <a:solidFill>
            <a:srgbClr val="6C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F678153-9B2A-B248-A3B6-2B275BA3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357" y="1565125"/>
            <a:ext cx="5415507" cy="4527845"/>
          </a:xfrm>
        </p:spPr>
        <p:txBody>
          <a:bodyPr anchor="ctr">
            <a:noAutofit/>
          </a:bodyPr>
          <a:lstStyle>
            <a:lvl1pPr marL="0" indent="0">
              <a:buNone/>
              <a:defRPr sz="35000" b="1" spc="-60" baseline="0"/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C9E93D6-3D12-4A44-96CF-54D10D6B14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5960" y="1579417"/>
            <a:ext cx="4178176" cy="387581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3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US" dirty="0"/>
              <a:t>Your Text Goes Here</a:t>
            </a:r>
          </a:p>
          <a:p>
            <a:pPr lvl="0"/>
            <a:r>
              <a:rPr lang="en-US" dirty="0"/>
              <a:t>Your Text Goes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C56D3-060C-5343-83E6-11ED11198D3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535BD11-B08F-2E4E-8A2A-C0A6527C5A21}" type="datetime1">
              <a:rPr lang="en-CA" smtClean="0"/>
              <a:t>2025-11-18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32243-6432-BC48-AF51-684F2F206B6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E2CB9-A1DC-1E40-AC49-72A7A82E07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06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;p4">
            <a:extLst>
              <a:ext uri="{FF2B5EF4-FFF2-40B4-BE49-F238E27FC236}">
                <a16:creationId xmlns:a16="http://schemas.microsoft.com/office/drawing/2014/main" id="{3DAC7B97-E2D8-A240-8F95-4D7259F8C770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35337" y="2340855"/>
            <a:ext cx="10866071" cy="3384535"/>
          </a:xfrm>
          <a:prstGeom prst="rect">
            <a:avLst/>
          </a:prstGeom>
        </p:spPr>
        <p:txBody>
          <a:bodyPr spcFirstLastPara="1" wrap="square" lIns="0" tIns="0" rIns="0" bIns="0" numCol="2" anchor="t" anchorCtr="0">
            <a:normAutofit/>
          </a:bodyPr>
          <a:lstStyle>
            <a:lvl1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CA" dirty="0"/>
              <a:t>Your Text Here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Your Text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81B8BA2-1F4B-E349-8B72-C54B05538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5338" y="1074258"/>
            <a:ext cx="10866070" cy="7025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400"/>
              </a:spcBef>
              <a:buNone/>
              <a:defRPr sz="54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Your Title Goes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6CEDB-D656-694C-BA91-65ADFC3D288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535BD11-B08F-2E4E-8A2A-C0A6527C5A21}" type="datetime1">
              <a:rPr lang="en-CA" smtClean="0"/>
              <a:t>2025-11-18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F6AD3-74BC-6A46-8208-E4646CF992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DF7E4-AB1D-AB4F-9EB2-C891920D02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99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7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853EC0B4-9DD0-3E42-8433-7FF2BCEBE109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390591" y="1343279"/>
            <a:ext cx="11383897" cy="4183582"/>
          </a:xfrm>
        </p:spPr>
        <p:txBody>
          <a:bodyPr/>
          <a:lstStyle/>
          <a:p>
            <a:r>
              <a:rPr lang="en-US" dirty="0"/>
              <a:t>Click icon to insert chart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9F9ECB-E455-B648-BC28-63F9169F62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91" y="498930"/>
            <a:ext cx="11383897" cy="687387"/>
          </a:xfrm>
        </p:spPr>
        <p:txBody>
          <a:bodyPr lIns="0" tIns="0" rIns="0" bIns="0"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chart title here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198B815-91E0-F54F-8DBF-E1E115486F8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535BD11-B08F-2E4E-8A2A-C0A6527C5A21}" type="datetime1">
              <a:rPr lang="en-CA" smtClean="0"/>
              <a:t>2025-11-18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D77A3A9-C12D-DA40-8219-2377C498740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B0096DC-00BB-7144-8688-CF3D555BA4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D5752F-93E8-5640-B649-2F69D4E4B4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0525" y="5688013"/>
            <a:ext cx="11410950" cy="3730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chart source text</a:t>
            </a:r>
          </a:p>
        </p:txBody>
      </p:sp>
    </p:spTree>
    <p:extLst>
      <p:ext uri="{BB962C8B-B14F-4D97-AF65-F5344CB8AC3E}">
        <p14:creationId xmlns:p14="http://schemas.microsoft.com/office/powerpoint/2010/main" val="1507784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2">
            <a:extLst>
              <a:ext uri="{FF2B5EF4-FFF2-40B4-BE49-F238E27FC236}">
                <a16:creationId xmlns:a16="http://schemas.microsoft.com/office/drawing/2014/main" id="{DBDA81E4-D819-194B-A845-51E77961E251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390591" y="1343279"/>
            <a:ext cx="11383897" cy="418358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insert chart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6B907DA-D648-3848-B281-CF9A84B4C7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91" y="498930"/>
            <a:ext cx="11383897" cy="687387"/>
          </a:xfrm>
        </p:spPr>
        <p:txBody>
          <a:bodyPr lIns="0" tIns="0" rIns="0" bIns="0"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Add chart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2333AAA-2953-3E42-89E5-E6D6786DA5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0525" y="5688013"/>
            <a:ext cx="11410950" cy="3730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chart source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6E9AE-1B93-944F-94E9-92B7D2B39F3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535BD11-B08F-2E4E-8A2A-C0A6527C5A21}" type="datetime1">
              <a:rPr lang="en-CA" smtClean="0"/>
              <a:t>2025-11-18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A558C-3CFE-9F45-8C8F-90D0362E71B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BAD6E-366B-1E4E-B7F4-DD7B00DDA4C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19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3962DB7E-0883-7945-8AA8-880B377F4D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1120" y="1608138"/>
            <a:ext cx="3557298" cy="33276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30FD155-F064-E242-90C2-6F8033698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7875" y="1608138"/>
            <a:ext cx="5322888" cy="416877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2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D51F88-AA70-F347-9489-C2435C814DE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535BD11-B08F-2E4E-8A2A-C0A6527C5A21}" type="datetime1">
              <a:rPr lang="en-CA" smtClean="0"/>
              <a:t>2025-11-18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F34C8B-A24B-834E-97B0-23FD1B54B1B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8AD62E2-152C-CC4F-89F0-606EC63B930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78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7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is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6A1FA5-02DD-3D41-8634-67C3FF4938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4013" y="5876636"/>
            <a:ext cx="2443706" cy="66183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0132E0B-F5FA-A649-92CF-89A8BABC5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54" y="2599170"/>
            <a:ext cx="11516592" cy="1325563"/>
          </a:xfrm>
        </p:spPr>
        <p:txBody>
          <a:bodyPr>
            <a:noAutofit/>
          </a:bodyPr>
          <a:lstStyle>
            <a:lvl1pPr>
              <a:defRPr sz="8900" b="1" i="0" spc="-140" baseline="0">
                <a:solidFill>
                  <a:srgbClr val="F2CD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Leading with Purpose.</a:t>
            </a:r>
          </a:p>
        </p:txBody>
      </p:sp>
    </p:spTree>
    <p:extLst>
      <p:ext uri="{BB962C8B-B14F-4D97-AF65-F5344CB8AC3E}">
        <p14:creationId xmlns:p14="http://schemas.microsoft.com/office/powerpoint/2010/main" val="1903685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7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is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6A1FA5-02DD-3D41-8634-67C3FF4938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4013" y="5876636"/>
            <a:ext cx="2443706" cy="66183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0132E0B-F5FA-A649-92CF-89A8BABC5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54" y="2630343"/>
            <a:ext cx="9137073" cy="1325563"/>
          </a:xfrm>
        </p:spPr>
        <p:txBody>
          <a:bodyPr>
            <a:noAutofit/>
          </a:bodyPr>
          <a:lstStyle>
            <a:lvl1pPr>
              <a:defRPr sz="7200" b="1" i="0" spc="-140" baseline="0">
                <a:solidFill>
                  <a:srgbClr val="F2CD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Leading with Purpose.</a:t>
            </a:r>
          </a:p>
        </p:txBody>
      </p:sp>
    </p:spTree>
    <p:extLst>
      <p:ext uri="{BB962C8B-B14F-4D97-AF65-F5344CB8AC3E}">
        <p14:creationId xmlns:p14="http://schemas.microsoft.com/office/powerpoint/2010/main" val="1480720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7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58A413-3734-3C4C-B113-2BB989517A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30379" y="5906804"/>
            <a:ext cx="2407631" cy="6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0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7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ABF8FD-D764-4A1D-88D9-E85DBFC15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4CAF-E8AE-45D6-81CC-A2181655532F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82939-3D0F-4CFD-9B9A-3A2B6ECF2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Stephen Wong, Ph.D.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CC49B-CE58-4527-9A9C-6306E389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605E-938F-4BB2-A4E4-DEF0A9E59D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7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Roboto" panose="02000000000000000000" pitchFamily="2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C43-4C26-42B8-84EC-153D7DE0771C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Stephen Wong,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605E-938F-4BB2-A4E4-DEF0A9E59D7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43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9D906D3-8B7E-1149-8B20-A66E908F15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089073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94D23AA6-1750-3D47-9E0A-6A94907D69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8874" y="2621371"/>
            <a:ext cx="5410279" cy="1615258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5400" b="1" i="0" kern="0" cap="all" spc="-60" baseline="0">
                <a:solidFill>
                  <a:srgbClr val="F2CD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00DFB4-9F59-7747-AA09-5658FC269E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4013" y="5876636"/>
            <a:ext cx="2443706" cy="66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97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5">
  <p:cSld name="1_Content 5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7"/>
          <p:cNvSpPr/>
          <p:nvPr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7"/>
          <p:cNvSpPr txBox="1">
            <a:spLocks noGrp="1"/>
          </p:cNvSpPr>
          <p:nvPr>
            <p:ph type="title"/>
          </p:nvPr>
        </p:nvSpPr>
        <p:spPr>
          <a:xfrm>
            <a:off x="351487" y="556576"/>
            <a:ext cx="11449855" cy="76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"/>
              <a:buNone/>
              <a:defRPr sz="5400" b="1" i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7"/>
          <p:cNvSpPr txBox="1">
            <a:spLocks noGrp="1"/>
          </p:cNvSpPr>
          <p:nvPr>
            <p:ph type="body" idx="1"/>
          </p:nvPr>
        </p:nvSpPr>
        <p:spPr>
          <a:xfrm>
            <a:off x="390525" y="1965325"/>
            <a:ext cx="11410818" cy="419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7"/>
          <p:cNvSpPr txBox="1">
            <a:spLocks noGrp="1"/>
          </p:cNvSpPr>
          <p:nvPr>
            <p:ph type="dt" idx="10"/>
          </p:nvPr>
        </p:nvSpPr>
        <p:spPr>
          <a:xfrm>
            <a:off x="39059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57"/>
          <p:cNvSpPr txBox="1">
            <a:spLocks noGrp="1"/>
          </p:cNvSpPr>
          <p:nvPr>
            <p:ph type="ftr" idx="11"/>
          </p:nvPr>
        </p:nvSpPr>
        <p:spPr>
          <a:xfrm>
            <a:off x="39235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57"/>
          <p:cNvSpPr txBox="1">
            <a:spLocks noGrp="1"/>
          </p:cNvSpPr>
          <p:nvPr>
            <p:ph type="sldNum" idx="12"/>
          </p:nvPr>
        </p:nvSpPr>
        <p:spPr>
          <a:xfrm>
            <a:off x="8828009" y="6356350"/>
            <a:ext cx="297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57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hree columns 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ctrTitle"/>
          </p:nvPr>
        </p:nvSpPr>
        <p:spPr>
          <a:xfrm>
            <a:off x="1684200" y="2547533"/>
            <a:ext cx="1784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1746800" y="3235363"/>
            <a:ext cx="1659200" cy="10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ctrTitle" idx="2"/>
          </p:nvPr>
        </p:nvSpPr>
        <p:spPr>
          <a:xfrm>
            <a:off x="5203600" y="2547533"/>
            <a:ext cx="1784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3"/>
          </p:nvPr>
        </p:nvSpPr>
        <p:spPr>
          <a:xfrm>
            <a:off x="5266200" y="3235363"/>
            <a:ext cx="1659200" cy="10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ctrTitle" idx="4"/>
          </p:nvPr>
        </p:nvSpPr>
        <p:spPr>
          <a:xfrm>
            <a:off x="8786000" y="2547533"/>
            <a:ext cx="1784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5"/>
          </p:nvPr>
        </p:nvSpPr>
        <p:spPr>
          <a:xfrm>
            <a:off x="8848600" y="3235363"/>
            <a:ext cx="1659200" cy="10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title" idx="6" hasCustomPrompt="1"/>
          </p:nvPr>
        </p:nvSpPr>
        <p:spPr>
          <a:xfrm>
            <a:off x="1896807" y="4298633"/>
            <a:ext cx="1359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 idx="7" hasCustomPrompt="1"/>
          </p:nvPr>
        </p:nvSpPr>
        <p:spPr>
          <a:xfrm>
            <a:off x="5384907" y="4298633"/>
            <a:ext cx="1359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19"/>
          <p:cNvSpPr txBox="1">
            <a:spLocks noGrp="1"/>
          </p:cNvSpPr>
          <p:nvPr>
            <p:ph type="title" idx="8" hasCustomPrompt="1"/>
          </p:nvPr>
        </p:nvSpPr>
        <p:spPr>
          <a:xfrm>
            <a:off x="8999007" y="4298633"/>
            <a:ext cx="1359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9"/>
          <p:cNvSpPr txBox="1">
            <a:spLocks noGrp="1"/>
          </p:cNvSpPr>
          <p:nvPr>
            <p:ph type="ctrTitle" idx="9"/>
          </p:nvPr>
        </p:nvSpPr>
        <p:spPr>
          <a:xfrm>
            <a:off x="964800" y="627500"/>
            <a:ext cx="27708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449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13" y="2130951"/>
            <a:ext cx="10364376" cy="1469331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305" y="3885752"/>
            <a:ext cx="8533392" cy="17531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5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769" y="6355910"/>
            <a:ext cx="2843904" cy="366073"/>
          </a:xfrm>
          <a:prstGeom prst="rect">
            <a:avLst/>
          </a:prstGeom>
        </p:spPr>
        <p:txBody>
          <a:bodyPr/>
          <a:lstStyle/>
          <a:p>
            <a:fld id="{03DA211E-CC73-3541-A066-A213F27D0233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909" y="6355910"/>
            <a:ext cx="3860184" cy="3660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328" y="6355910"/>
            <a:ext cx="2843905" cy="366073"/>
          </a:xfrm>
          <a:prstGeom prst="rect">
            <a:avLst/>
          </a:prstGeom>
        </p:spPr>
        <p:txBody>
          <a:bodyPr/>
          <a:lstStyle/>
          <a:p>
            <a:fld id="{1B76412C-32C6-3B40-AB6F-BC23FA7C7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36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9" y="275394"/>
            <a:ext cx="10972464" cy="1141881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769" y="1600312"/>
            <a:ext cx="10972464" cy="45255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769" y="6355910"/>
            <a:ext cx="2843904" cy="366073"/>
          </a:xfrm>
          <a:prstGeom prst="rect">
            <a:avLst/>
          </a:prstGeom>
        </p:spPr>
        <p:txBody>
          <a:bodyPr/>
          <a:lstStyle/>
          <a:p>
            <a:fld id="{03DA211E-CC73-3541-A066-A213F27D0233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909" y="6355910"/>
            <a:ext cx="3860184" cy="3660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328" y="6355910"/>
            <a:ext cx="2843905" cy="366073"/>
          </a:xfrm>
          <a:prstGeom prst="rect">
            <a:avLst/>
          </a:prstGeom>
        </p:spPr>
        <p:txBody>
          <a:bodyPr/>
          <a:lstStyle/>
          <a:p>
            <a:fld id="{1B76412C-32C6-3B40-AB6F-BC23FA7C7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1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527" y="4406316"/>
            <a:ext cx="10364376" cy="1361861"/>
          </a:xfrm>
          <a:prstGeom prst="rect">
            <a:avLst/>
          </a:prstGeom>
        </p:spPr>
        <p:txBody>
          <a:bodyPr anchor="t"/>
          <a:lstStyle>
            <a:lvl1pPr algn="l">
              <a:defRPr sz="4231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527" y="2906759"/>
            <a:ext cx="10364376" cy="14995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1pPr>
            <a:lvl2pPr marL="483626" indent="0">
              <a:buNone/>
              <a:defRPr sz="1904">
                <a:solidFill>
                  <a:schemeClr val="tx1">
                    <a:tint val="75000"/>
                  </a:schemeClr>
                </a:solidFill>
              </a:defRPr>
            </a:lvl2pPr>
            <a:lvl3pPr marL="967252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3pPr>
            <a:lvl4pPr marL="1450878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4pPr>
            <a:lvl5pPr marL="1934505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5pPr>
            <a:lvl6pPr marL="2418131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6pPr>
            <a:lvl7pPr marL="2901757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7pPr>
            <a:lvl8pPr marL="3385383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8pPr>
            <a:lvl9pPr marL="3869009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769" y="6355910"/>
            <a:ext cx="2843904" cy="366073"/>
          </a:xfrm>
          <a:prstGeom prst="rect">
            <a:avLst/>
          </a:prstGeom>
        </p:spPr>
        <p:txBody>
          <a:bodyPr/>
          <a:lstStyle/>
          <a:p>
            <a:fld id="{03DA211E-CC73-3541-A066-A213F27D0233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909" y="6355910"/>
            <a:ext cx="3860184" cy="3660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328" y="6355910"/>
            <a:ext cx="2843905" cy="366073"/>
          </a:xfrm>
          <a:prstGeom prst="rect">
            <a:avLst/>
          </a:prstGeom>
        </p:spPr>
        <p:txBody>
          <a:bodyPr/>
          <a:lstStyle/>
          <a:p>
            <a:fld id="{1B76412C-32C6-3B40-AB6F-BC23FA7C7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64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9" y="275394"/>
            <a:ext cx="10972464" cy="1141881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69" y="1600312"/>
            <a:ext cx="5405602" cy="4525541"/>
          </a:xfrm>
          <a:prstGeom prst="rect">
            <a:avLst/>
          </a:prstGeom>
        </p:spPr>
        <p:txBody>
          <a:bodyPr/>
          <a:lstStyle>
            <a:lvl1pPr>
              <a:defRPr sz="2962"/>
            </a:lvl1pPr>
            <a:lvl2pPr>
              <a:defRPr sz="2539"/>
            </a:lvl2pPr>
            <a:lvl3pPr>
              <a:defRPr sz="2116"/>
            </a:lvl3pPr>
            <a:lvl4pPr>
              <a:defRPr sz="1904"/>
            </a:lvl4pPr>
            <a:lvl5pPr>
              <a:defRPr sz="1904"/>
            </a:lvl5pPr>
            <a:lvl6pPr>
              <a:defRPr sz="1904"/>
            </a:lvl6pPr>
            <a:lvl7pPr>
              <a:defRPr sz="1904"/>
            </a:lvl7pPr>
            <a:lvl8pPr>
              <a:defRPr sz="1904"/>
            </a:lvl8pPr>
            <a:lvl9pPr>
              <a:defRPr sz="1904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6631" y="1600312"/>
            <a:ext cx="5405602" cy="4525541"/>
          </a:xfrm>
          <a:prstGeom prst="rect">
            <a:avLst/>
          </a:prstGeom>
        </p:spPr>
        <p:txBody>
          <a:bodyPr/>
          <a:lstStyle>
            <a:lvl1pPr>
              <a:defRPr sz="2962"/>
            </a:lvl1pPr>
            <a:lvl2pPr>
              <a:defRPr sz="2539"/>
            </a:lvl2pPr>
            <a:lvl3pPr>
              <a:defRPr sz="2116"/>
            </a:lvl3pPr>
            <a:lvl4pPr>
              <a:defRPr sz="1904"/>
            </a:lvl4pPr>
            <a:lvl5pPr>
              <a:defRPr sz="1904"/>
            </a:lvl5pPr>
            <a:lvl6pPr>
              <a:defRPr sz="1904"/>
            </a:lvl6pPr>
            <a:lvl7pPr>
              <a:defRPr sz="1904"/>
            </a:lvl7pPr>
            <a:lvl8pPr>
              <a:defRPr sz="1904"/>
            </a:lvl8pPr>
            <a:lvl9pPr>
              <a:defRPr sz="1904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769" y="6355910"/>
            <a:ext cx="2843904" cy="366073"/>
          </a:xfrm>
          <a:prstGeom prst="rect">
            <a:avLst/>
          </a:prstGeom>
        </p:spPr>
        <p:txBody>
          <a:bodyPr/>
          <a:lstStyle/>
          <a:p>
            <a:fld id="{03DA211E-CC73-3541-A066-A213F27D0233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909" y="6355910"/>
            <a:ext cx="3860184" cy="3660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8328" y="6355910"/>
            <a:ext cx="2843905" cy="366073"/>
          </a:xfrm>
          <a:prstGeom prst="rect">
            <a:avLst/>
          </a:prstGeom>
        </p:spPr>
        <p:txBody>
          <a:bodyPr/>
          <a:lstStyle/>
          <a:p>
            <a:fld id="{1B76412C-32C6-3B40-AB6F-BC23FA7C7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43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9" y="275394"/>
            <a:ext cx="10972464" cy="11418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69" y="1534822"/>
            <a:ext cx="5387123" cy="6397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39" b="1"/>
            </a:lvl1pPr>
            <a:lvl2pPr marL="483626" indent="0">
              <a:buNone/>
              <a:defRPr sz="2116" b="1"/>
            </a:lvl2pPr>
            <a:lvl3pPr marL="967252" indent="0">
              <a:buNone/>
              <a:defRPr sz="1904" b="1"/>
            </a:lvl3pPr>
            <a:lvl4pPr marL="1450878" indent="0">
              <a:buNone/>
              <a:defRPr sz="1692" b="1"/>
            </a:lvl4pPr>
            <a:lvl5pPr marL="1934505" indent="0">
              <a:buNone/>
              <a:defRPr sz="1692" b="1"/>
            </a:lvl5pPr>
            <a:lvl6pPr marL="2418131" indent="0">
              <a:buNone/>
              <a:defRPr sz="1692" b="1"/>
            </a:lvl6pPr>
            <a:lvl7pPr marL="2901757" indent="0">
              <a:buNone/>
              <a:defRPr sz="1692" b="1"/>
            </a:lvl7pPr>
            <a:lvl8pPr marL="3385383" indent="0">
              <a:buNone/>
              <a:defRPr sz="1692" b="1"/>
            </a:lvl8pPr>
            <a:lvl9pPr marL="3869009" indent="0">
              <a:buNone/>
              <a:defRPr sz="1692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69" y="2174612"/>
            <a:ext cx="5387123" cy="3951242"/>
          </a:xfrm>
          <a:prstGeom prst="rect">
            <a:avLst/>
          </a:prstGeom>
        </p:spPr>
        <p:txBody>
          <a:bodyPr/>
          <a:lstStyle>
            <a:lvl1pPr>
              <a:defRPr sz="2539"/>
            </a:lvl1pPr>
            <a:lvl2pPr>
              <a:defRPr sz="2116"/>
            </a:lvl2pPr>
            <a:lvl3pPr>
              <a:defRPr sz="1904"/>
            </a:lvl3pPr>
            <a:lvl4pPr>
              <a:defRPr sz="1692"/>
            </a:lvl4pPr>
            <a:lvl5pPr>
              <a:defRPr sz="1692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9" y="1534822"/>
            <a:ext cx="5388804" cy="6397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39" b="1"/>
            </a:lvl1pPr>
            <a:lvl2pPr marL="483626" indent="0">
              <a:buNone/>
              <a:defRPr sz="2116" b="1"/>
            </a:lvl2pPr>
            <a:lvl3pPr marL="967252" indent="0">
              <a:buNone/>
              <a:defRPr sz="1904" b="1"/>
            </a:lvl3pPr>
            <a:lvl4pPr marL="1450878" indent="0">
              <a:buNone/>
              <a:defRPr sz="1692" b="1"/>
            </a:lvl4pPr>
            <a:lvl5pPr marL="1934505" indent="0">
              <a:buNone/>
              <a:defRPr sz="1692" b="1"/>
            </a:lvl5pPr>
            <a:lvl6pPr marL="2418131" indent="0">
              <a:buNone/>
              <a:defRPr sz="1692" b="1"/>
            </a:lvl6pPr>
            <a:lvl7pPr marL="2901757" indent="0">
              <a:buNone/>
              <a:defRPr sz="1692" b="1"/>
            </a:lvl7pPr>
            <a:lvl8pPr marL="3385383" indent="0">
              <a:buNone/>
              <a:defRPr sz="1692" b="1"/>
            </a:lvl8pPr>
            <a:lvl9pPr marL="3869009" indent="0">
              <a:buNone/>
              <a:defRPr sz="1692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9" y="2174612"/>
            <a:ext cx="5388804" cy="3951242"/>
          </a:xfrm>
          <a:prstGeom prst="rect">
            <a:avLst/>
          </a:prstGeom>
        </p:spPr>
        <p:txBody>
          <a:bodyPr/>
          <a:lstStyle>
            <a:lvl1pPr>
              <a:defRPr sz="2539"/>
            </a:lvl1pPr>
            <a:lvl2pPr>
              <a:defRPr sz="2116"/>
            </a:lvl2pPr>
            <a:lvl3pPr>
              <a:defRPr sz="1904"/>
            </a:lvl3pPr>
            <a:lvl4pPr>
              <a:defRPr sz="1692"/>
            </a:lvl4pPr>
            <a:lvl5pPr>
              <a:defRPr sz="1692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769" y="6355910"/>
            <a:ext cx="2843904" cy="366073"/>
          </a:xfrm>
          <a:prstGeom prst="rect">
            <a:avLst/>
          </a:prstGeom>
        </p:spPr>
        <p:txBody>
          <a:bodyPr/>
          <a:lstStyle/>
          <a:p>
            <a:fld id="{03DA211E-CC73-3541-A066-A213F27D0233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909" y="6355910"/>
            <a:ext cx="3860184" cy="3660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8328" y="6355910"/>
            <a:ext cx="2843905" cy="366073"/>
          </a:xfrm>
          <a:prstGeom prst="rect">
            <a:avLst/>
          </a:prstGeom>
        </p:spPr>
        <p:txBody>
          <a:bodyPr/>
          <a:lstStyle/>
          <a:p>
            <a:fld id="{1B76412C-32C6-3B40-AB6F-BC23FA7C7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25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9" y="275394"/>
            <a:ext cx="10972464" cy="1141881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769" y="6355910"/>
            <a:ext cx="2843904" cy="366073"/>
          </a:xfrm>
          <a:prstGeom prst="rect">
            <a:avLst/>
          </a:prstGeom>
        </p:spPr>
        <p:txBody>
          <a:bodyPr/>
          <a:lstStyle/>
          <a:p>
            <a:fld id="{03DA211E-CC73-3541-A066-A213F27D0233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909" y="6355910"/>
            <a:ext cx="3860184" cy="3660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8328" y="6355910"/>
            <a:ext cx="2843905" cy="366073"/>
          </a:xfrm>
          <a:prstGeom prst="rect">
            <a:avLst/>
          </a:prstGeom>
        </p:spPr>
        <p:txBody>
          <a:bodyPr/>
          <a:lstStyle/>
          <a:p>
            <a:fld id="{1B76412C-32C6-3B40-AB6F-BC23FA7C7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41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769" y="6355910"/>
            <a:ext cx="2843904" cy="366073"/>
          </a:xfrm>
          <a:prstGeom prst="rect">
            <a:avLst/>
          </a:prstGeom>
        </p:spPr>
        <p:txBody>
          <a:bodyPr/>
          <a:lstStyle/>
          <a:p>
            <a:fld id="{03DA211E-CC73-3541-A066-A213F27D0233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909" y="6355910"/>
            <a:ext cx="3860184" cy="3660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8328" y="6355910"/>
            <a:ext cx="2843905" cy="366073"/>
          </a:xfrm>
          <a:prstGeom prst="rect">
            <a:avLst/>
          </a:prstGeom>
        </p:spPr>
        <p:txBody>
          <a:bodyPr/>
          <a:lstStyle/>
          <a:p>
            <a:fld id="{1B76412C-32C6-3B40-AB6F-BC23FA7C7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94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9" y="273716"/>
            <a:ext cx="4011366" cy="1162031"/>
          </a:xfrm>
          <a:prstGeom prst="rect">
            <a:avLst/>
          </a:prstGeom>
        </p:spPr>
        <p:txBody>
          <a:bodyPr anchor="b"/>
          <a:lstStyle>
            <a:lvl1pPr algn="l">
              <a:defRPr sz="2116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77" y="273717"/>
            <a:ext cx="6814956" cy="5852137"/>
          </a:xfrm>
          <a:prstGeom prst="rect">
            <a:avLst/>
          </a:prstGeom>
        </p:spPr>
        <p:txBody>
          <a:bodyPr/>
          <a:lstStyle>
            <a:lvl1pPr>
              <a:defRPr sz="3385"/>
            </a:lvl1pPr>
            <a:lvl2pPr>
              <a:defRPr sz="2962"/>
            </a:lvl2pPr>
            <a:lvl3pPr>
              <a:defRPr sz="2539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769" y="1435748"/>
            <a:ext cx="4011366" cy="4690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81"/>
            </a:lvl1pPr>
            <a:lvl2pPr marL="483626" indent="0">
              <a:buNone/>
              <a:defRPr sz="1269"/>
            </a:lvl2pPr>
            <a:lvl3pPr marL="967252" indent="0">
              <a:buNone/>
              <a:defRPr sz="1058"/>
            </a:lvl3pPr>
            <a:lvl4pPr marL="1450878" indent="0">
              <a:buNone/>
              <a:defRPr sz="952"/>
            </a:lvl4pPr>
            <a:lvl5pPr marL="1934505" indent="0">
              <a:buNone/>
              <a:defRPr sz="952"/>
            </a:lvl5pPr>
            <a:lvl6pPr marL="2418131" indent="0">
              <a:buNone/>
              <a:defRPr sz="952"/>
            </a:lvl6pPr>
            <a:lvl7pPr marL="2901757" indent="0">
              <a:buNone/>
              <a:defRPr sz="952"/>
            </a:lvl7pPr>
            <a:lvl8pPr marL="3385383" indent="0">
              <a:buNone/>
              <a:defRPr sz="952"/>
            </a:lvl8pPr>
            <a:lvl9pPr marL="3869009" indent="0">
              <a:buNone/>
              <a:defRPr sz="952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769" y="6355910"/>
            <a:ext cx="2843904" cy="366073"/>
          </a:xfrm>
          <a:prstGeom prst="rect">
            <a:avLst/>
          </a:prstGeom>
        </p:spPr>
        <p:txBody>
          <a:bodyPr/>
          <a:lstStyle/>
          <a:p>
            <a:fld id="{03DA211E-CC73-3541-A066-A213F27D0233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909" y="6355910"/>
            <a:ext cx="3860184" cy="3660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8328" y="6355910"/>
            <a:ext cx="2843905" cy="366073"/>
          </a:xfrm>
          <a:prstGeom prst="rect">
            <a:avLst/>
          </a:prstGeom>
        </p:spPr>
        <p:txBody>
          <a:bodyPr/>
          <a:lstStyle/>
          <a:p>
            <a:fld id="{1B76412C-32C6-3B40-AB6F-BC23FA7C7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7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DD3DC5E-BB1F-CC49-8A6A-15B7AA0596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7457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3E6B1A-8D98-FD42-A4CA-51E78A48F3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30379" y="5987724"/>
            <a:ext cx="2407631" cy="652067"/>
          </a:xfrm>
          <a:prstGeom prst="rect">
            <a:avLst/>
          </a:prstGeom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920B4C46-B53F-D041-9D91-C4F5B83BC2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110" y="5024533"/>
            <a:ext cx="5410279" cy="1615258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5400" b="1" i="0" kern="0" cap="all" spc="-60" baseline="0">
                <a:solidFill>
                  <a:srgbClr val="275D3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012464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359" y="4800937"/>
            <a:ext cx="7313856" cy="565902"/>
          </a:xfrm>
          <a:prstGeom prst="rect">
            <a:avLst/>
          </a:prstGeom>
        </p:spPr>
        <p:txBody>
          <a:bodyPr anchor="b"/>
          <a:lstStyle>
            <a:lvl1pPr algn="l">
              <a:defRPr sz="2116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359" y="612922"/>
            <a:ext cx="7313856" cy="4114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85"/>
            </a:lvl1pPr>
            <a:lvl2pPr marL="483626" indent="0">
              <a:buNone/>
              <a:defRPr sz="2962"/>
            </a:lvl2pPr>
            <a:lvl3pPr marL="967252" indent="0">
              <a:buNone/>
              <a:defRPr sz="2539"/>
            </a:lvl3pPr>
            <a:lvl4pPr marL="1450878" indent="0">
              <a:buNone/>
              <a:defRPr sz="2116"/>
            </a:lvl4pPr>
            <a:lvl5pPr marL="1934505" indent="0">
              <a:buNone/>
              <a:defRPr sz="2116"/>
            </a:lvl5pPr>
            <a:lvl6pPr marL="2418131" indent="0">
              <a:buNone/>
              <a:defRPr sz="2116"/>
            </a:lvl6pPr>
            <a:lvl7pPr marL="2901757" indent="0">
              <a:buNone/>
              <a:defRPr sz="2116"/>
            </a:lvl7pPr>
            <a:lvl8pPr marL="3385383" indent="0">
              <a:buNone/>
              <a:defRPr sz="2116"/>
            </a:lvl8pPr>
            <a:lvl9pPr marL="3869009" indent="0">
              <a:buNone/>
              <a:defRPr sz="211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359" y="5366839"/>
            <a:ext cx="7313856" cy="806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81"/>
            </a:lvl1pPr>
            <a:lvl2pPr marL="483626" indent="0">
              <a:buNone/>
              <a:defRPr sz="1269"/>
            </a:lvl2pPr>
            <a:lvl3pPr marL="967252" indent="0">
              <a:buNone/>
              <a:defRPr sz="1058"/>
            </a:lvl3pPr>
            <a:lvl4pPr marL="1450878" indent="0">
              <a:buNone/>
              <a:defRPr sz="952"/>
            </a:lvl4pPr>
            <a:lvl5pPr marL="1934505" indent="0">
              <a:buNone/>
              <a:defRPr sz="952"/>
            </a:lvl5pPr>
            <a:lvl6pPr marL="2418131" indent="0">
              <a:buNone/>
              <a:defRPr sz="952"/>
            </a:lvl6pPr>
            <a:lvl7pPr marL="2901757" indent="0">
              <a:buNone/>
              <a:defRPr sz="952"/>
            </a:lvl7pPr>
            <a:lvl8pPr marL="3385383" indent="0">
              <a:buNone/>
              <a:defRPr sz="952"/>
            </a:lvl8pPr>
            <a:lvl9pPr marL="3869009" indent="0">
              <a:buNone/>
              <a:defRPr sz="952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769" y="6355910"/>
            <a:ext cx="2843904" cy="366073"/>
          </a:xfrm>
          <a:prstGeom prst="rect">
            <a:avLst/>
          </a:prstGeom>
        </p:spPr>
        <p:txBody>
          <a:bodyPr/>
          <a:lstStyle/>
          <a:p>
            <a:fld id="{03DA211E-CC73-3541-A066-A213F27D0233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909" y="6355910"/>
            <a:ext cx="3860184" cy="3660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8328" y="6355910"/>
            <a:ext cx="2843905" cy="366073"/>
          </a:xfrm>
          <a:prstGeom prst="rect">
            <a:avLst/>
          </a:prstGeom>
        </p:spPr>
        <p:txBody>
          <a:bodyPr/>
          <a:lstStyle/>
          <a:p>
            <a:fld id="{1B76412C-32C6-3B40-AB6F-BC23FA7C7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48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9" y="275394"/>
            <a:ext cx="10972464" cy="1141881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769" y="1600312"/>
            <a:ext cx="10972464" cy="45255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769" y="6355910"/>
            <a:ext cx="2843904" cy="366073"/>
          </a:xfrm>
          <a:prstGeom prst="rect">
            <a:avLst/>
          </a:prstGeom>
        </p:spPr>
        <p:txBody>
          <a:bodyPr/>
          <a:lstStyle/>
          <a:p>
            <a:fld id="{03DA211E-CC73-3541-A066-A213F27D0233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909" y="6355910"/>
            <a:ext cx="3860184" cy="3660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328" y="6355910"/>
            <a:ext cx="2843905" cy="366073"/>
          </a:xfrm>
          <a:prstGeom prst="rect">
            <a:avLst/>
          </a:prstGeom>
        </p:spPr>
        <p:txBody>
          <a:bodyPr/>
          <a:lstStyle/>
          <a:p>
            <a:fld id="{1B76412C-32C6-3B40-AB6F-BC23FA7C7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192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116" y="275395"/>
            <a:ext cx="2743117" cy="5850458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768" y="275395"/>
            <a:ext cx="8068087" cy="585045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769" y="6355910"/>
            <a:ext cx="2843904" cy="366073"/>
          </a:xfrm>
          <a:prstGeom prst="rect">
            <a:avLst/>
          </a:prstGeom>
        </p:spPr>
        <p:txBody>
          <a:bodyPr/>
          <a:lstStyle/>
          <a:p>
            <a:fld id="{03DA211E-CC73-3541-A066-A213F27D0233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909" y="6355910"/>
            <a:ext cx="3860184" cy="3660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328" y="6355910"/>
            <a:ext cx="2843905" cy="366073"/>
          </a:xfrm>
          <a:prstGeom prst="rect">
            <a:avLst/>
          </a:prstGeom>
        </p:spPr>
        <p:txBody>
          <a:bodyPr/>
          <a:lstStyle/>
          <a:p>
            <a:fld id="{1B76412C-32C6-3B40-AB6F-BC23FA7C7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0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27D8E9-644D-9348-AE09-62079C534D98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rgbClr val="F2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4B75D-85A6-A440-A2A4-6BE8238DC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EED9667-564A-9D42-B035-C9F4643433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1965325"/>
            <a:ext cx="11410818" cy="41941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CB782E-AFC9-E44D-BC30-747F09DD175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535BD11-B08F-2E4E-8A2A-C0A6527C5A21}" type="datetime1">
              <a:rPr lang="en-CA" smtClean="0"/>
              <a:t>2025-11-18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8F5E64-4170-A048-B967-058F83A1D0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C2586-8877-EF4C-B528-8425113CEA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46ADF0-4FA1-534E-AE2E-0BA9A26A6007}"/>
              </a:ext>
            </a:extLst>
          </p:cNvPr>
          <p:cNvSpPr/>
          <p:nvPr userDrawn="1"/>
        </p:nvSpPr>
        <p:spPr>
          <a:xfrm>
            <a:off x="-12086" y="0"/>
            <a:ext cx="61115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8446BC8-C722-4C42-9BEF-1FAB515AD2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9464" y="0"/>
            <a:ext cx="6092536" cy="6858000"/>
          </a:xfrm>
        </p:spPr>
        <p:txBody>
          <a:bodyPr/>
          <a:lstStyle/>
          <a:p>
            <a:r>
              <a:rPr lang="en-US" dirty="0"/>
              <a:t>Click to add picture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DB62A6C-FCD9-F348-BC39-AC4EDF3EDF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26" y="1965324"/>
            <a:ext cx="5249624" cy="4194175"/>
          </a:xfr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Your Text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B36EC-AE6D-7B4C-9149-E278D2EE2F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535BD11-B08F-2E4E-8A2A-C0A6527C5A21}" type="datetime1">
              <a:rPr lang="en-CA" smtClean="0"/>
              <a:t>2025-11-18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9F6D64-6CA8-4E46-8078-EB7559BEAD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8C3E2-7AE8-8347-8C47-1414C00CC4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5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70340F-E15F-094C-A6B3-4AC19D9AE0BD}"/>
              </a:ext>
            </a:extLst>
          </p:cNvPr>
          <p:cNvSpPr/>
          <p:nvPr userDrawn="1"/>
        </p:nvSpPr>
        <p:spPr>
          <a:xfrm>
            <a:off x="6096000" y="0"/>
            <a:ext cx="61046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475157D-CDA2-4247-AABA-615B15AA61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18563" y="513149"/>
            <a:ext cx="5239164" cy="1323743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Your Text </a:t>
            </a:r>
          </a:p>
          <a:p>
            <a:pPr lvl="0"/>
            <a:r>
              <a:rPr lang="en-US" dirty="0"/>
              <a:t>Goes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B914A6D-8C2D-6F4D-8143-83856BA6F1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563" y="2269259"/>
            <a:ext cx="5239164" cy="3435350"/>
          </a:xfrm>
        </p:spPr>
        <p:txBody>
          <a:bodyPr lIns="0" tIns="0" rIns="0" bIns="0">
            <a:normAutofit/>
          </a:bodyPr>
          <a:lstStyle>
            <a:lvl1pPr marL="457200" marR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  <a:tabLst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4pPr marL="1511300" indent="0">
              <a:buNone/>
              <a:defRPr/>
            </a:lvl4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Your Text Here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63359BAD-3CB8-FE46-BA80-2394B58F9C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4" y="0"/>
            <a:ext cx="6092536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7C0AC7-FA26-BA47-B571-28CC5C5F3F7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535BD11-B08F-2E4E-8A2A-C0A6527C5A21}" type="datetime1">
              <a:rPr lang="en-CA" smtClean="0"/>
              <a:t>2025-11-18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9B3EDE-4A11-5444-8ABD-68C908D7329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E9A02-8917-734C-9EA1-83C1D9E6EB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60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7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96EDDE9-0D4B-A044-A12C-1688B006ED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1965325"/>
            <a:ext cx="11410818" cy="41941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Google Shape;17;p4">
            <a:extLst>
              <a:ext uri="{FF2B5EF4-FFF2-40B4-BE49-F238E27FC236}">
                <a16:creationId xmlns:a16="http://schemas.microsoft.com/office/drawing/2014/main" id="{9E787EB5-1C41-A34E-8CF2-43A8EB83503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1487" y="556576"/>
            <a:ext cx="11449855" cy="7609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CA" dirty="0"/>
              <a:t>Your Title Here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EB020-6420-494B-95DB-E9AD8CE0C60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535BD11-B08F-2E4E-8A2A-C0A6527C5A21}" type="datetime1">
              <a:rPr lang="en-CA" smtClean="0"/>
              <a:t>2025-11-18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E9E22-20D4-F140-900D-D0C4110480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52ABC-BFE4-4D47-9151-B99D1850F36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0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C4BE29-637A-8249-853A-17D0176371B3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Google Shape;17;p4">
            <a:extLst>
              <a:ext uri="{FF2B5EF4-FFF2-40B4-BE49-F238E27FC236}">
                <a16:creationId xmlns:a16="http://schemas.microsoft.com/office/drawing/2014/main" id="{7745FA55-A17E-1442-B82C-EB919EC7125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1487" y="556576"/>
            <a:ext cx="11449855" cy="7609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400" b="1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CA" dirty="0"/>
              <a:t>Your Title Here</a:t>
            </a:r>
            <a:endParaRPr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5C67B29-3361-7044-B10F-1D2880365E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1965325"/>
            <a:ext cx="11410818" cy="41941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060203-9422-4A4A-83AE-9349F3600C5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535BD11-B08F-2E4E-8A2A-C0A6527C5A21}" type="datetime1">
              <a:rPr lang="en-CA" smtClean="0"/>
              <a:t>2025-11-18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531723-859E-6A40-B89A-CAD5E47EDE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3134F-C888-DF45-9DC4-837B891207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4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A04BE0-5C54-8543-A526-3B18831952A1}"/>
              </a:ext>
            </a:extLst>
          </p:cNvPr>
          <p:cNvSpPr/>
          <p:nvPr userDrawn="1"/>
        </p:nvSpPr>
        <p:spPr>
          <a:xfrm>
            <a:off x="6096000" y="0"/>
            <a:ext cx="61046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CA2EC1B-7F3B-E243-B93A-7186975219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A4C0F9C-1D5F-D14A-89EC-85CD141784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5960" y="1579417"/>
            <a:ext cx="4178176" cy="387581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3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US" dirty="0"/>
              <a:t>Your Text Goes Here</a:t>
            </a:r>
          </a:p>
          <a:p>
            <a:pPr lvl="0"/>
            <a:r>
              <a:rPr lang="en-US" dirty="0"/>
              <a:t>Your Text Goes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615F37-35F6-DA4E-9480-0E302143DAF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535BD11-B08F-2E4E-8A2A-C0A6527C5A21}" type="datetime1">
              <a:rPr lang="en-CA" smtClean="0"/>
              <a:t>2025-11-18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362A8-AC39-A24B-A550-5B87DC5173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C9496-36B1-9A4E-9804-213B9A36F7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28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6555AB-A659-BD40-978B-F47AA54B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91" y="365125"/>
            <a:ext cx="114108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DCE43-AFF8-8A43-98D1-00F3E9F42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591" y="1825625"/>
            <a:ext cx="114134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81EAD-ACA1-FE47-A8A5-C7966E097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059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535BD11-B08F-2E4E-8A2A-C0A6527C5A21}" type="datetime1">
              <a:rPr lang="en-CA" smtClean="0"/>
              <a:t>2025-11-18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6E2DD-2D19-1640-A6B3-94C55C6DD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35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2D2B5-C3DE-A045-A1E5-C92623BB7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8009" y="6356350"/>
            <a:ext cx="297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1130C78-B4AB-6843-B818-B4CC8CBE3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8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70" r:id="rId17"/>
    <p:sldLayoutId id="2147483671" r:id="rId18"/>
    <p:sldLayoutId id="2147483673" r:id="rId19"/>
    <p:sldLayoutId id="2147483687" r:id="rId20"/>
    <p:sldLayoutId id="2147483692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6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_PPT_v2-0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" y="1"/>
            <a:ext cx="12265991" cy="689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6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83626" rtl="0" eaLnBrk="1" latinLnBrk="0" hangingPunct="1">
        <a:spcBef>
          <a:spcPct val="0"/>
        </a:spcBef>
        <a:buNone/>
        <a:defRPr sz="46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720" indent="-362720" algn="l" defTabSz="483626" rtl="0" eaLnBrk="1" latinLnBrk="0" hangingPunct="1">
        <a:spcBef>
          <a:spcPct val="20000"/>
        </a:spcBef>
        <a:buFont typeface="Arial"/>
        <a:buChar char="•"/>
        <a:defRPr sz="3385" kern="1200">
          <a:solidFill>
            <a:schemeClr val="tx1"/>
          </a:solidFill>
          <a:latin typeface="+mn-lt"/>
          <a:ea typeface="+mn-ea"/>
          <a:cs typeface="+mn-cs"/>
        </a:defRPr>
      </a:lvl1pPr>
      <a:lvl2pPr marL="785893" indent="-302266" algn="l" defTabSz="483626" rtl="0" eaLnBrk="1" latinLnBrk="0" hangingPunct="1">
        <a:spcBef>
          <a:spcPct val="20000"/>
        </a:spcBef>
        <a:buFont typeface="Arial"/>
        <a:buChar char="–"/>
        <a:defRPr sz="2962" kern="1200">
          <a:solidFill>
            <a:schemeClr val="tx1"/>
          </a:solidFill>
          <a:latin typeface="+mn-lt"/>
          <a:ea typeface="+mn-ea"/>
          <a:cs typeface="+mn-cs"/>
        </a:defRPr>
      </a:lvl2pPr>
      <a:lvl3pPr marL="1209065" indent="-241813" algn="l" defTabSz="483626" rtl="0" eaLnBrk="1" latinLnBrk="0" hangingPunct="1">
        <a:spcBef>
          <a:spcPct val="20000"/>
        </a:spcBef>
        <a:buFont typeface="Arial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3pPr>
      <a:lvl4pPr marL="1692692" indent="-241813" algn="l" defTabSz="483626" rtl="0" eaLnBrk="1" latinLnBrk="0" hangingPunct="1">
        <a:spcBef>
          <a:spcPct val="20000"/>
        </a:spcBef>
        <a:buFont typeface="Arial"/>
        <a:buChar char="–"/>
        <a:defRPr sz="2116" kern="1200">
          <a:solidFill>
            <a:schemeClr val="tx1"/>
          </a:solidFill>
          <a:latin typeface="+mn-lt"/>
          <a:ea typeface="+mn-ea"/>
          <a:cs typeface="+mn-cs"/>
        </a:defRPr>
      </a:lvl4pPr>
      <a:lvl5pPr marL="2176318" indent="-241813" algn="l" defTabSz="483626" rtl="0" eaLnBrk="1" latinLnBrk="0" hangingPunct="1">
        <a:spcBef>
          <a:spcPct val="20000"/>
        </a:spcBef>
        <a:buFont typeface="Arial"/>
        <a:buChar char="»"/>
        <a:defRPr sz="2116" kern="1200">
          <a:solidFill>
            <a:schemeClr val="tx1"/>
          </a:solidFill>
          <a:latin typeface="+mn-lt"/>
          <a:ea typeface="+mn-ea"/>
          <a:cs typeface="+mn-cs"/>
        </a:defRPr>
      </a:lvl5pPr>
      <a:lvl6pPr marL="2659944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9" descr="A logo with lines and dots&#10;&#10;Description automatically generated">
            <a:extLst>
              <a:ext uri="{FF2B5EF4-FFF2-40B4-BE49-F238E27FC236}">
                <a16:creationId xmlns:a16="http://schemas.microsoft.com/office/drawing/2014/main" id="{E42305F9-6306-8F45-A805-8F56C6DFBFC5}"/>
              </a:ext>
            </a:extLst>
          </p:cNvPr>
          <p:cNvPicPr preferRelativeResize="0"/>
          <p:nvPr/>
        </p:nvPicPr>
        <p:blipFill rotWithShape="1">
          <a:blip r:embed="rId3"/>
          <a:srcRect r="2124"/>
          <a:stretch/>
        </p:blipFill>
        <p:spPr>
          <a:xfrm>
            <a:off x="-486785" y="-540264"/>
            <a:ext cx="5959691" cy="68416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DF597C-96FF-B44A-9822-1524585BE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775" y="1137141"/>
            <a:ext cx="5699919" cy="2019603"/>
          </a:xfrm>
        </p:spPr>
        <p:txBody>
          <a:bodyPr anchor="t">
            <a:normAutofit fontScale="90000"/>
          </a:bodyPr>
          <a:lstStyle/>
          <a:p>
            <a:pPr marL="0" marR="0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4000" cap="none" dirty="0">
                <a:solidFill>
                  <a:schemeClr val="tx1"/>
                </a:solidFill>
              </a:rPr>
              <a:t>Integration of Resilience in Transportation Infrastructure: Data and Research Opportunities</a:t>
            </a:r>
            <a:br>
              <a:rPr lang="en-US" sz="4000" cap="none" dirty="0">
                <a:solidFill>
                  <a:schemeClr val="tx1"/>
                </a:solidFill>
              </a:rPr>
            </a:br>
            <a:br>
              <a:rPr lang="en-US" sz="4000" cap="none" dirty="0">
                <a:solidFill>
                  <a:schemeClr val="tx1"/>
                </a:solidFill>
              </a:rPr>
            </a:br>
            <a:r>
              <a:rPr lang="en-US" sz="2700" cap="none" dirty="0">
                <a:solidFill>
                  <a:schemeClr val="tx1"/>
                </a:solidFill>
              </a:rPr>
              <a:t>Dr. Stephen Wong, P.Eng.</a:t>
            </a:r>
            <a:br>
              <a:rPr lang="en-US" sz="2700" cap="none" dirty="0">
                <a:solidFill>
                  <a:schemeClr val="tx1"/>
                </a:solidFill>
              </a:rPr>
            </a:br>
            <a:r>
              <a:rPr lang="en-US" sz="2700" cap="none" dirty="0">
                <a:solidFill>
                  <a:schemeClr val="tx1"/>
                </a:solidFill>
              </a:rPr>
              <a:t>Assistant Professor</a:t>
            </a:r>
            <a:endParaRPr lang="en-US" sz="4000" b="1" cap="none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172EE-FB2F-4221-944B-1667DE863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120" y="5988746"/>
            <a:ext cx="3271511" cy="48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0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Case 1: Data Integration into Simulations</a:t>
            </a:r>
            <a:endParaRPr lang="en-CA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525" y="1965325"/>
            <a:ext cx="5417344" cy="4194175"/>
          </a:xfrm>
        </p:spPr>
        <p:txBody>
          <a:bodyPr/>
          <a:lstStyle/>
          <a:p>
            <a:r>
              <a:rPr lang="en-CA" sz="2000" dirty="0"/>
              <a:t>Joint work by UBC and UofA</a:t>
            </a:r>
          </a:p>
          <a:p>
            <a:r>
              <a:rPr lang="en-CA" sz="2000" dirty="0"/>
              <a:t>Through an agent-based model, assign behaviours to the individual based on survey data</a:t>
            </a:r>
          </a:p>
          <a:p>
            <a:r>
              <a:rPr lang="en-CA" sz="2000" dirty="0"/>
              <a:t>Sample: n</a:t>
            </a:r>
            <a:r>
              <a:rPr lang="en-CA" sz="2000" dirty="0">
                <a:sym typeface="Symbol" panose="05050102010706020507" pitchFamily="18" charset="2"/>
              </a:rPr>
              <a:t>2,800 in Alberta and British Columbia on intended evacuation choices</a:t>
            </a:r>
            <a:endParaRPr lang="en-CA" sz="2000" dirty="0"/>
          </a:p>
          <a:p>
            <a:r>
              <a:rPr lang="en-CA" sz="2000" dirty="0"/>
              <a:t>Simulation allows for closer inspection of bottlenecks, especially for infrastructure</a:t>
            </a:r>
          </a:p>
          <a:p>
            <a:r>
              <a:rPr lang="en-CA" sz="2000" dirty="0"/>
              <a:t>Future Goal: Apply modelling across Canada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TextBox 42">
            <a:extLst>
              <a:ext uri="{FF2B5EF4-FFF2-40B4-BE49-F238E27FC236}">
                <a16:creationId xmlns:a16="http://schemas.microsoft.com/office/drawing/2014/main" id="{3476C4A9-1C3A-6F77-A3FF-AEC9B271DEA4}"/>
              </a:ext>
            </a:extLst>
          </p:cNvPr>
          <p:cNvSpPr txBox="1"/>
          <p:nvPr/>
        </p:nvSpPr>
        <p:spPr>
          <a:xfrm>
            <a:off x="8092019" y="6125595"/>
            <a:ext cx="3562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Source: </a:t>
            </a:r>
            <a:r>
              <a:rPr lang="en-US" sz="1200" dirty="0" err="1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Hassanzadeh</a:t>
            </a:r>
            <a:r>
              <a:rPr lang="en-US" sz="12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et al. (2025)</a:t>
            </a:r>
          </a:p>
        </p:txBody>
      </p:sp>
      <p:pic>
        <p:nvPicPr>
          <p:cNvPr id="1026" name="Picture 2" descr="Connecting roads with vehicles and houses alongside with clouds. The text: “ Research and Knowledge Initiative”">
            <a:extLst>
              <a:ext uri="{FF2B5EF4-FFF2-40B4-BE49-F238E27FC236}">
                <a16:creationId xmlns:a16="http://schemas.microsoft.com/office/drawing/2014/main" id="{5E5CD2E8-E7EC-4DDF-B30C-C6DC1130C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96" r="48279"/>
          <a:stretch/>
        </p:blipFill>
        <p:spPr bwMode="auto">
          <a:xfrm>
            <a:off x="564389" y="5863863"/>
            <a:ext cx="4789793" cy="72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map of a city&#10;&#10;AI-generated content may be incorrect.">
            <a:extLst>
              <a:ext uri="{FF2B5EF4-FFF2-40B4-BE49-F238E27FC236}">
                <a16:creationId xmlns:a16="http://schemas.microsoft.com/office/drawing/2014/main" id="{35874B6C-A343-46C2-2D91-9C4774423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735" y="2283321"/>
            <a:ext cx="4854547" cy="326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2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Case 2: LiDAR Assessment of Roadways</a:t>
            </a:r>
            <a:endParaRPr lang="en-CA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523" y="1965325"/>
            <a:ext cx="4923573" cy="4194175"/>
          </a:xfrm>
        </p:spPr>
        <p:txBody>
          <a:bodyPr/>
          <a:lstStyle/>
          <a:p>
            <a:r>
              <a:rPr lang="en-CA" sz="2000" dirty="0"/>
              <a:t>Aerial LiDAR data identifies features of roadways that would inhibit a successful evacuation</a:t>
            </a:r>
          </a:p>
          <a:p>
            <a:pPr lvl="1"/>
            <a:r>
              <a:rPr lang="en-CA" sz="1800" dirty="0"/>
              <a:t>Narrow road widths</a:t>
            </a:r>
          </a:p>
          <a:p>
            <a:pPr lvl="1"/>
            <a:r>
              <a:rPr lang="en-CA" sz="1800" dirty="0"/>
              <a:t>Parked vehicles</a:t>
            </a:r>
          </a:p>
          <a:p>
            <a:pPr lvl="1"/>
            <a:r>
              <a:rPr lang="en-CA" sz="1800" dirty="0"/>
              <a:t>Intersection with hazards</a:t>
            </a:r>
          </a:p>
          <a:p>
            <a:pPr lvl="1"/>
            <a:r>
              <a:rPr lang="en-CA" sz="1800" dirty="0"/>
              <a:t>Discontinuous sidewalks</a:t>
            </a:r>
          </a:p>
          <a:p>
            <a:pPr lvl="1"/>
            <a:r>
              <a:rPr lang="en-CA" sz="1800" dirty="0"/>
              <a:t>Power lines</a:t>
            </a:r>
          </a:p>
          <a:p>
            <a:r>
              <a:rPr lang="en-CA" sz="2000" dirty="0"/>
              <a:t>Nelson, BC and Williams Lake, BC</a:t>
            </a:r>
          </a:p>
          <a:p>
            <a:r>
              <a:rPr lang="en-CA" sz="2000" dirty="0"/>
              <a:t>Future Goal: Automate feature analysis</a:t>
            </a:r>
          </a:p>
          <a:p>
            <a:pPr lvl="1"/>
            <a:endParaRPr lang="en-CA" sz="1400" dirty="0"/>
          </a:p>
          <a:p>
            <a:pPr lvl="1"/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9FB6D7-01E3-CF29-F03E-23F0B3D5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" t="353" r="597" b="-353"/>
          <a:stretch/>
        </p:blipFill>
        <p:spPr>
          <a:xfrm>
            <a:off x="5314097" y="2148543"/>
            <a:ext cx="5970452" cy="3456275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476C4A9-1C3A-6F77-A3FF-AEC9B271DEA4}"/>
              </a:ext>
            </a:extLst>
          </p:cNvPr>
          <p:cNvSpPr txBox="1"/>
          <p:nvPr/>
        </p:nvSpPr>
        <p:spPr>
          <a:xfrm>
            <a:off x="5699860" y="5661559"/>
            <a:ext cx="5522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Segment of Williams Lake with vegetation that surpass 5 meters extracted (blue) using relative height and rasterize tool (Calvo and Wong, 2025)</a:t>
            </a:r>
          </a:p>
        </p:txBody>
      </p:sp>
      <p:sp>
        <p:nvSpPr>
          <p:cNvPr id="9" name="TextBox 42">
            <a:extLst>
              <a:ext uri="{FF2B5EF4-FFF2-40B4-BE49-F238E27FC236}">
                <a16:creationId xmlns:a16="http://schemas.microsoft.com/office/drawing/2014/main" id="{3476C4A9-1C3A-6F77-A3FF-AEC9B271DEA4}"/>
              </a:ext>
            </a:extLst>
          </p:cNvPr>
          <p:cNvSpPr txBox="1"/>
          <p:nvPr/>
        </p:nvSpPr>
        <p:spPr>
          <a:xfrm>
            <a:off x="7336084" y="1730531"/>
            <a:ext cx="3562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Williams Lake, BC</a:t>
            </a:r>
          </a:p>
        </p:txBody>
      </p:sp>
      <p:pic>
        <p:nvPicPr>
          <p:cNvPr id="2050" name="Picture 2" descr="Natural Sciences and Engineering Research Council - Wikipedia">
            <a:extLst>
              <a:ext uri="{FF2B5EF4-FFF2-40B4-BE49-F238E27FC236}">
                <a16:creationId xmlns:a16="http://schemas.microsoft.com/office/drawing/2014/main" id="{6628409C-2DD9-4510-A5BA-F964F7586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94" y="5869977"/>
            <a:ext cx="2014538" cy="86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berta Innovates - Wikipedia">
            <a:extLst>
              <a:ext uri="{FF2B5EF4-FFF2-40B4-BE49-F238E27FC236}">
                <a16:creationId xmlns:a16="http://schemas.microsoft.com/office/drawing/2014/main" id="{CB5EDE87-A9A6-4BC2-856B-42BACA490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762" y="5798541"/>
            <a:ext cx="2014539" cy="78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71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87" y="563891"/>
            <a:ext cx="11449855" cy="760977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Case 3: Electric Vehicles in Disasters</a:t>
            </a:r>
            <a:endParaRPr lang="en-CA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526" y="1965325"/>
            <a:ext cx="5067299" cy="4194175"/>
          </a:xfrm>
        </p:spPr>
        <p:txBody>
          <a:bodyPr/>
          <a:lstStyle/>
          <a:p>
            <a:r>
              <a:rPr lang="en-CA" sz="2000" dirty="0"/>
              <a:t>Create agent-based models using intended charging behaviour data from residents</a:t>
            </a:r>
          </a:p>
          <a:p>
            <a:r>
              <a:rPr lang="en-CA" sz="2000" dirty="0"/>
              <a:t>Helps identify charging needs and electricity demand</a:t>
            </a:r>
          </a:p>
          <a:p>
            <a:r>
              <a:rPr lang="en-US" sz="2000" dirty="0">
                <a:latin typeface="Roboto"/>
              </a:rPr>
              <a:t>Multi-pronged surge in demand, though with lower peaks due to spatiotemporal diversity</a:t>
            </a:r>
          </a:p>
          <a:p>
            <a:r>
              <a:rPr lang="en-US" sz="2000" dirty="0"/>
              <a:t>Future goal: Inform charging infrastructure design, location, and features</a:t>
            </a:r>
          </a:p>
          <a:p>
            <a:pPr lvl="1"/>
            <a:endParaRPr lang="en-US" sz="1200" dirty="0"/>
          </a:p>
          <a:p>
            <a:pPr lvl="1"/>
            <a:endParaRPr lang="en-US" sz="16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pic>
        <p:nvPicPr>
          <p:cNvPr id="13" name="Picture 12" descr="A screen shot of a graph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688" y="1600201"/>
            <a:ext cx="4271031" cy="26520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5887821" y="3034157"/>
            <a:ext cx="12807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Roboto"/>
              </a:rPr>
              <a:t>Preliminary results for EV charging of 340 EVs in Canmore, Alberta using agent-based modelling (Babaei and Wong, 2025)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ECA6E50-A4F5-424C-8277-D78F17F33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13" y="5895670"/>
            <a:ext cx="1757600" cy="67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uture Energy Systems at TELUS World of Science – Edmonton">
            <a:extLst>
              <a:ext uri="{FF2B5EF4-FFF2-40B4-BE49-F238E27FC236}">
                <a16:creationId xmlns:a16="http://schemas.microsoft.com/office/drawing/2014/main" id="{3E838FD6-6351-4F3E-9F92-50A85BA0C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2" t="26065" r="15537" b="26354"/>
          <a:stretch/>
        </p:blipFill>
        <p:spPr bwMode="auto">
          <a:xfrm>
            <a:off x="3240165" y="5791037"/>
            <a:ext cx="2217660" cy="100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B52F30-EDDD-4E14-A562-D466E192A6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9239" y="4198590"/>
            <a:ext cx="4271031" cy="251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5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Case 4: Generalizable Evacuation Patterns</a:t>
            </a:r>
            <a:endParaRPr lang="en-CA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526" y="1965325"/>
            <a:ext cx="5617368" cy="4194175"/>
          </a:xfrm>
        </p:spPr>
        <p:txBody>
          <a:bodyPr/>
          <a:lstStyle/>
          <a:p>
            <a:r>
              <a:rPr lang="en-CA" sz="2000" dirty="0"/>
              <a:t>2023 Alberta Wildfires and the 2024 Jasper Complex Wildfire (</a:t>
            </a:r>
            <a:r>
              <a:rPr lang="en-CA" sz="2000" dirty="0" err="1"/>
              <a:t>Borody</a:t>
            </a:r>
            <a:r>
              <a:rPr lang="en-CA" sz="2000" dirty="0"/>
              <a:t> et al., 2025)</a:t>
            </a:r>
          </a:p>
          <a:p>
            <a:r>
              <a:rPr lang="en-CA" sz="2000" dirty="0"/>
              <a:t>Leveraging de-identified, aggregated network mobility data from TELUS</a:t>
            </a:r>
          </a:p>
          <a:p>
            <a:r>
              <a:rPr lang="en-US" sz="2000" dirty="0"/>
              <a:t>Identify key behavioural patterns before, during, and after wildfires</a:t>
            </a:r>
          </a:p>
          <a:p>
            <a:r>
              <a:rPr lang="en-US" sz="2000" dirty="0"/>
              <a:t>Calculate evacuation time estimates (ETEs)</a:t>
            </a:r>
          </a:p>
          <a:p>
            <a:r>
              <a:rPr lang="en-US" sz="2000" dirty="0"/>
              <a:t>Future goal: Continuous reconstruction of wildfires for infrastructure assessments</a:t>
            </a:r>
          </a:p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827942" y="6312286"/>
            <a:ext cx="2973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TextBox 42">
            <a:extLst>
              <a:ext uri="{FF2B5EF4-FFF2-40B4-BE49-F238E27FC236}">
                <a16:creationId xmlns:a16="http://schemas.microsoft.com/office/drawing/2014/main" id="{3476C4A9-1C3A-6F77-A3FF-AEC9B271DEA4}"/>
              </a:ext>
            </a:extLst>
          </p:cNvPr>
          <p:cNvSpPr txBox="1"/>
          <p:nvPr/>
        </p:nvSpPr>
        <p:spPr>
          <a:xfrm>
            <a:off x="7914552" y="5449814"/>
            <a:ext cx="3562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Source: Borody and Wong (2025)</a:t>
            </a:r>
          </a:p>
        </p:txBody>
      </p:sp>
      <p:pic>
        <p:nvPicPr>
          <p:cNvPr id="7" name="Picture 6" descr="A graph of different colored lines&#10;&#10;Description automatically generated"/>
          <p:cNvPicPr/>
          <p:nvPr/>
        </p:nvPicPr>
        <p:blipFill>
          <a:blip r:embed="rId3"/>
          <a:stretch>
            <a:fillRect/>
          </a:stretch>
        </p:blipFill>
        <p:spPr>
          <a:xfrm>
            <a:off x="6221937" y="1965325"/>
            <a:ext cx="5867029" cy="3484489"/>
          </a:xfrm>
          <a:prstGeom prst="rect">
            <a:avLst/>
          </a:prstGeom>
        </p:spPr>
      </p:pic>
      <p:pic>
        <p:nvPicPr>
          <p:cNvPr id="4098" name="Picture 2" descr="Canada NRC-CNRC - Creative Destruction Lab">
            <a:extLst>
              <a:ext uri="{FF2B5EF4-FFF2-40B4-BE49-F238E27FC236}">
                <a16:creationId xmlns:a16="http://schemas.microsoft.com/office/drawing/2014/main" id="{9D06170D-D431-45BA-BF99-DE8556CA7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0" b="20346"/>
          <a:stretch/>
        </p:blipFill>
        <p:spPr bwMode="auto">
          <a:xfrm>
            <a:off x="432218" y="5459604"/>
            <a:ext cx="2243640" cy="1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and - Brand Resource Centre | TELUS">
            <a:extLst>
              <a:ext uri="{FF2B5EF4-FFF2-40B4-BE49-F238E27FC236}">
                <a16:creationId xmlns:a16="http://schemas.microsoft.com/office/drawing/2014/main" id="{9EDC042D-1AF4-422D-B3C0-7D802A0C0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94" y="5272963"/>
            <a:ext cx="2548804" cy="158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06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87" y="563891"/>
            <a:ext cx="11449855" cy="760977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Case 5: Resilient Community Design</a:t>
            </a:r>
            <a:endParaRPr lang="en-CA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525" y="1965325"/>
            <a:ext cx="6267450" cy="4194175"/>
          </a:xfrm>
        </p:spPr>
        <p:txBody>
          <a:bodyPr/>
          <a:lstStyle/>
          <a:p>
            <a:r>
              <a:rPr lang="en-US" sz="2000" dirty="0">
                <a:latin typeface="Roboto"/>
              </a:rPr>
              <a:t>Gaps in roadway design guidelines for resilience + possible benefits/tensions of resilience and complete streets (Blain and Wong, 2024)</a:t>
            </a:r>
          </a:p>
          <a:p>
            <a:r>
              <a:rPr lang="en-US" sz="2000" dirty="0">
                <a:latin typeface="Roboto"/>
              </a:rPr>
              <a:t>Considerations for long-term real estate viability and thriving communities</a:t>
            </a:r>
          </a:p>
          <a:p>
            <a:r>
              <a:rPr lang="en-US" sz="2000" dirty="0">
                <a:latin typeface="Roboto"/>
              </a:rPr>
              <a:t>Upcoming assessment of Canmore using LiDAR, field studies, spatial and network analysis, and strategic design</a:t>
            </a:r>
          </a:p>
          <a:p>
            <a:r>
              <a:rPr lang="en-US" sz="2000" dirty="0">
                <a:latin typeface="Roboto"/>
              </a:rPr>
              <a:t>Future Goals: Establish new land use and roadway design guides</a:t>
            </a:r>
          </a:p>
          <a:p>
            <a:endParaRPr lang="en-US" sz="2000" dirty="0"/>
          </a:p>
          <a:p>
            <a:pPr lvl="1"/>
            <a:endParaRPr lang="en-US" sz="1200" dirty="0"/>
          </a:p>
          <a:p>
            <a:pPr lvl="1"/>
            <a:endParaRPr lang="en-US" sz="16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39E228-E8B8-E042-1F86-FEFAA09EA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204" y="1853487"/>
            <a:ext cx="3551403" cy="20635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3DEAAC-85DF-ECF1-8236-99E317876F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60"/>
          <a:stretch/>
        </p:blipFill>
        <p:spPr>
          <a:xfrm>
            <a:off x="6935204" y="4007403"/>
            <a:ext cx="3641466" cy="18514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89756" y="5958222"/>
            <a:ext cx="4932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291840">
              <a:spcBef>
                <a:spcPts val="600"/>
              </a:spcBef>
              <a:spcAft>
                <a:spcPts val="1200"/>
              </a:spcAft>
            </a:pPr>
            <a:r>
              <a:rPr lang="en-US" altLang="zh-CN" sz="1400" dirty="0">
                <a:latin typeface="Roboto" panose="02000000000000000000" pitchFamily="2" charset="0"/>
                <a:ea typeface="Roboto" panose="02000000000000000000" pitchFamily="2" charset="0"/>
              </a:rPr>
              <a:t>Caltrans. (2021) </a:t>
            </a:r>
            <a:r>
              <a:rPr lang="en-US" altLang="zh-CN" sz="1400" i="1" dirty="0">
                <a:latin typeface="Roboto" panose="02000000000000000000" pitchFamily="2" charset="0"/>
                <a:ea typeface="Roboto" panose="02000000000000000000" pitchFamily="2" charset="0"/>
              </a:rPr>
              <a:t>Alternative 6B. State Route 67</a:t>
            </a:r>
            <a:endParaRPr lang="en-US" altLang="zh-CN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122" name="Picture 2" descr="Alberta Ecotrust Foundation">
            <a:extLst>
              <a:ext uri="{FF2B5EF4-FFF2-40B4-BE49-F238E27FC236}">
                <a16:creationId xmlns:a16="http://schemas.microsoft.com/office/drawing/2014/main" id="{36DF1FF1-85A5-4056-B320-F7EC029F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783" y="5779239"/>
            <a:ext cx="2014538" cy="66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atural Sciences and Engineering Research Council - Wikipedia">
            <a:extLst>
              <a:ext uri="{FF2B5EF4-FFF2-40B4-BE49-F238E27FC236}">
                <a16:creationId xmlns:a16="http://schemas.microsoft.com/office/drawing/2014/main" id="{A19D2D52-69DE-4502-9A70-FB432B694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2" y="5676018"/>
            <a:ext cx="2014538" cy="86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08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70C1-CE6E-4909-89F5-C98D94CB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References</a:t>
            </a:r>
            <a:endParaRPr lang="en-CA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A6B09-4293-4E3D-9526-DF0099BDA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525" y="1965325"/>
            <a:ext cx="7796213" cy="41941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400" dirty="0" err="1">
                <a:latin typeface="Roboto" panose="02000000000000000000" pitchFamily="2" charset="0"/>
                <a:ea typeface="Roboto" panose="02000000000000000000" pitchFamily="2" charset="0"/>
              </a:rPr>
              <a:t>Babaei</a:t>
            </a:r>
            <a:r>
              <a:rPr lang="en-US" altLang="zh-CN" sz="1400" dirty="0">
                <a:latin typeface="Roboto" panose="02000000000000000000" pitchFamily="2" charset="0"/>
                <a:ea typeface="Roboto" panose="02000000000000000000" pitchFamily="2" charset="0"/>
              </a:rPr>
              <a:t>, M. &amp; Wong, S. D. (2025). Electric Vehicles and Emergency Evacuations: Infrastructure Challenges and Behavioral Insights from an Agent-Based Model. </a:t>
            </a:r>
            <a:r>
              <a:rPr lang="en-US" altLang="zh-CN" sz="1400" i="1" dirty="0"/>
              <a:t>Forthcoming.</a:t>
            </a:r>
            <a:endParaRPr lang="en-US" altLang="zh-CN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400" dirty="0">
                <a:latin typeface="Roboto" panose="02000000000000000000" pitchFamily="2" charset="0"/>
                <a:ea typeface="Roboto" panose="02000000000000000000" pitchFamily="2" charset="0"/>
              </a:rPr>
              <a:t>Blain, M., &amp; Wong, S. D. (2024). Integration of Resilient and Complete Streets in Geometric and Roadway Design Guides. Findings. https://findingspress.org/article/116296.pdf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400" dirty="0" err="1">
                <a:latin typeface="Roboto" panose="02000000000000000000" pitchFamily="2" charset="0"/>
                <a:ea typeface="Roboto" panose="02000000000000000000" pitchFamily="2" charset="0"/>
              </a:rPr>
              <a:t>Borody</a:t>
            </a:r>
            <a:r>
              <a:rPr lang="en-US" altLang="zh-CN" sz="1400" dirty="0">
                <a:latin typeface="Roboto" panose="02000000000000000000" pitchFamily="2" charset="0"/>
                <a:ea typeface="Roboto" panose="02000000000000000000" pitchFamily="2" charset="0"/>
              </a:rPr>
              <a:t>, I., &amp; Wong, S. D. (2025). Evacuation and Reentry Curves for Wildfire Evacuations Using Network Mobility Data. Transportation Research Record, 03611981251331013.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400" dirty="0" err="1"/>
              <a:t>Borody</a:t>
            </a:r>
            <a:r>
              <a:rPr lang="en-US" altLang="zh-CN" sz="1400" dirty="0"/>
              <a:t>, I., </a:t>
            </a:r>
            <a:r>
              <a:rPr lang="en-US" altLang="zh-CN" sz="1400" dirty="0" err="1"/>
              <a:t>Kinateder</a:t>
            </a:r>
            <a:r>
              <a:rPr lang="en-US" altLang="zh-CN" sz="1400" dirty="0"/>
              <a:t>, M., </a:t>
            </a:r>
            <a:r>
              <a:rPr lang="en-US" altLang="zh-CN" sz="1400" dirty="0" err="1"/>
              <a:t>Bénichou</a:t>
            </a:r>
            <a:r>
              <a:rPr lang="en-US" altLang="zh-CN" sz="1400" dirty="0"/>
              <a:t>, N. &amp; Wong, S. D. (2025). A Multi-Source Reconstruction of the 2024 Jasper Wildfire Complex. </a:t>
            </a:r>
            <a:r>
              <a:rPr lang="en-US" altLang="zh-CN" sz="1400" i="1" dirty="0"/>
              <a:t>In Review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Caltrans. (2021) Alternative 6B. State Route 67. [Diagram]. Retrieved March 29, 2024, from: https://dot.ca.gov/caltrans-near-me/district-11/current-projects/sr67-corridor/improvements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Calvo, H. &amp; Wong, S. D. (2025). Identification and Assessment of Transportation Infrastructure Vulnerability for Evacuations using Light Detection and Ranging (LiDAR). </a:t>
            </a:r>
            <a:r>
              <a:rPr lang="en-US" sz="1400" i="1" dirty="0"/>
              <a:t>Forthcoming.</a:t>
            </a:r>
            <a:endParaRPr lang="en-CA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 sz="1400" dirty="0" err="1"/>
              <a:t>Hassanzadeh</a:t>
            </a:r>
            <a:r>
              <a:rPr lang="en-CA" sz="1400" dirty="0"/>
              <a:t>, E., Kim, A., &amp; Wong, S. D. (2025). </a:t>
            </a:r>
            <a:r>
              <a:rPr lang="en-US" sz="1400" dirty="0"/>
              <a:t>Incorporating Wildfire Evacuees’ </a:t>
            </a:r>
            <a:r>
              <a:rPr lang="en-US" sz="1400" dirty="0" err="1"/>
              <a:t>Behavioural</a:t>
            </a:r>
            <a:r>
              <a:rPr lang="en-US" sz="1400" dirty="0"/>
              <a:t> Inputs to Agent-Based Evacuation Simulation in Small Canadian Communities. </a:t>
            </a:r>
            <a:r>
              <a:rPr lang="en-US" sz="1400" i="1" dirty="0"/>
              <a:t>Forthcoming.</a:t>
            </a:r>
            <a:endParaRPr lang="en-CA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B1740-3966-45CA-8179-9A57E75373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41FA5E-5040-4D63-B0B9-2CFD65A81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137" y="3101181"/>
            <a:ext cx="2436017" cy="243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B7058F-0105-4A41-9849-E671E5026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043" y="2282029"/>
            <a:ext cx="3500405" cy="5164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C89A05-A778-427E-8495-EB874BF83ED6}"/>
              </a:ext>
            </a:extLst>
          </p:cNvPr>
          <p:cNvSpPr txBox="1"/>
          <p:nvPr/>
        </p:nvSpPr>
        <p:spPr>
          <a:xfrm>
            <a:off x="8722519" y="5715836"/>
            <a:ext cx="3202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800" dirty="0">
                <a:latin typeface="Roboto" panose="02000000000000000000" pitchFamily="2" charset="0"/>
                <a:ea typeface="Roboto" panose="02000000000000000000" pitchFamily="2" charset="0"/>
                <a:cs typeface="Raavi" panose="020B0502040204020203" pitchFamily="34" charset="0"/>
              </a:rPr>
              <a:t>stephenwong@ualberta.ca</a:t>
            </a:r>
          </a:p>
        </p:txBody>
      </p:sp>
    </p:spTree>
    <p:extLst>
      <p:ext uri="{BB962C8B-B14F-4D97-AF65-F5344CB8AC3E}">
        <p14:creationId xmlns:p14="http://schemas.microsoft.com/office/powerpoint/2010/main" val="3291130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A Palette">
      <a:dk1>
        <a:srgbClr val="000000"/>
      </a:dk1>
      <a:lt1>
        <a:srgbClr val="FFFFFF"/>
      </a:lt1>
      <a:dk2>
        <a:srgbClr val="275D37"/>
      </a:dk2>
      <a:lt2>
        <a:srgbClr val="F1CC00"/>
      </a:lt2>
      <a:accent1>
        <a:srgbClr val="F68D2E"/>
      </a:accent1>
      <a:accent2>
        <a:srgbClr val="E56954"/>
      </a:accent2>
      <a:accent3>
        <a:srgbClr val="C86BA8"/>
      </a:accent3>
      <a:accent4>
        <a:srgbClr val="007933"/>
      </a:accent4>
      <a:accent5>
        <a:srgbClr val="6CC249"/>
      </a:accent5>
      <a:accent6>
        <a:srgbClr val="6BBBAE"/>
      </a:accent6>
      <a:hlink>
        <a:srgbClr val="7BA3DB"/>
      </a:hlink>
      <a:folHlink>
        <a:srgbClr val="FFB6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_Presentation_Deck_Template_01" id="{35E27EF6-B0F1-174D-BE68-67717657FA8E}" vid="{27387C18-B4BA-5F47-A0CA-16F2E83BBB93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1C2D9ECB702341B862B96B0A675C3F" ma:contentTypeVersion="4" ma:contentTypeDescription="Create a new document." ma:contentTypeScope="" ma:versionID="bc8f4638d8614c85a737059ab28964b2">
  <xsd:schema xmlns:xsd="http://www.w3.org/2001/XMLSchema" xmlns:xs="http://www.w3.org/2001/XMLSchema" xmlns:p="http://schemas.microsoft.com/office/2006/metadata/properties" xmlns:ns2="0ee1f9be-ee7a-42df-bcaf-748ef50c5411" targetNamespace="http://schemas.microsoft.com/office/2006/metadata/properties" ma:root="true" ma:fieldsID="02cca41f7ea1209f5e23aa06d9dc45ca" ns2:_="">
    <xsd:import namespace="0ee1f9be-ee7a-42df-bcaf-748ef50c54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1f9be-ee7a-42df-bcaf-748ef50c54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C1339E-20E0-4666-B002-803F5C3F2C8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645AC0A-6364-45EF-8573-9B985CEE99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412247-768B-478F-82C7-82DFECE417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e1f9be-ee7a-42df-bcaf-748ef50c54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UA_Presentation_Deck_Template_01</Template>
  <TotalTime>8140</TotalTime>
  <Words>651</Words>
  <Application>Microsoft Office PowerPoint</Application>
  <PresentationFormat>Widescreen</PresentationFormat>
  <Paragraphs>62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Fira Sans Extra Condensed Medium</vt:lpstr>
      <vt:lpstr>Roboto</vt:lpstr>
      <vt:lpstr>Roboto Light</vt:lpstr>
      <vt:lpstr>Symbol</vt:lpstr>
      <vt:lpstr>Office Theme</vt:lpstr>
      <vt:lpstr>1_Custom Design</vt:lpstr>
      <vt:lpstr>Integration of Resilience in Transportation Infrastructure: Data and Research Opportunities  Dr. Stephen Wong, P.Eng. Assistant Professor</vt:lpstr>
      <vt:lpstr>Case 1: Data Integration into Simulations</vt:lpstr>
      <vt:lpstr>Case 2: LiDAR Assessment of Roadways</vt:lpstr>
      <vt:lpstr>Case 3: Electric Vehicles in Disasters</vt:lpstr>
      <vt:lpstr>Case 4: Generalizable Evacuation Patterns</vt:lpstr>
      <vt:lpstr>Case 5: Resilient Community Design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Stephen Wong</dc:creator>
  <cp:lastModifiedBy>Alexander Petras</cp:lastModifiedBy>
  <cp:revision>132</cp:revision>
  <dcterms:created xsi:type="dcterms:W3CDTF">2021-11-05T14:03:32Z</dcterms:created>
  <dcterms:modified xsi:type="dcterms:W3CDTF">2025-11-18T14:56:17Z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0x010100871C2D9ECB702341B862B96B0A675C3F</vt:lpwstr>
  </property>
  <property fmtid="{D5CDD505-2E9C-101B-9397-08002B2CF9AE}" pid="3" name="MSIP_Label_9dacc104-dfa0-47ae-bf90-8b8a399431b6_Enabled">
    <vt:lpwstr>true</vt:lpwstr>
  </property>
  <property fmtid="{D5CDD505-2E9C-101B-9397-08002B2CF9AE}" pid="4" name="MSIP_Label_9dacc104-dfa0-47ae-bf90-8b8a399431b6_SetDate">
    <vt:lpwstr>2025-11-18T14:56:17Z</vt:lpwstr>
  </property>
  <property fmtid="{D5CDD505-2E9C-101B-9397-08002B2CF9AE}" pid="5" name="MSIP_Label_9dacc104-dfa0-47ae-bf90-8b8a399431b6_Method">
    <vt:lpwstr>Standard</vt:lpwstr>
  </property>
  <property fmtid="{D5CDD505-2E9C-101B-9397-08002B2CF9AE}" pid="6" name="MSIP_Label_9dacc104-dfa0-47ae-bf90-8b8a399431b6_Name">
    <vt:lpwstr>Unclassified</vt:lpwstr>
  </property>
  <property fmtid="{D5CDD505-2E9C-101B-9397-08002B2CF9AE}" pid="7" name="MSIP_Label_9dacc104-dfa0-47ae-bf90-8b8a399431b6_SiteId">
    <vt:lpwstr>38430cd6-eda5-46f2-886a-f2a305fd49bc</vt:lpwstr>
  </property>
  <property fmtid="{D5CDD505-2E9C-101B-9397-08002B2CF9AE}" pid="8" name="MSIP_Label_9dacc104-dfa0-47ae-bf90-8b8a399431b6_ActionId">
    <vt:lpwstr>754dd6df-434e-4cd4-84ca-00dd5a3e126c</vt:lpwstr>
  </property>
  <property fmtid="{D5CDD505-2E9C-101B-9397-08002B2CF9AE}" pid="9" name="MSIP_Label_9dacc104-dfa0-47ae-bf90-8b8a399431b6_ContentBits">
    <vt:lpwstr>0</vt:lpwstr>
  </property>
  <property fmtid="{D5CDD505-2E9C-101B-9397-08002B2CF9AE}" pid="10" name="MSIP_Label_9dacc104-dfa0-47ae-bf90-8b8a399431b6_Tag">
    <vt:lpwstr>10, 3, 0, 1</vt:lpwstr>
  </property>
</Properties>
</file>