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3.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handoutMasterIdLst>
    <p:handoutMasterId r:id="rId23"/>
  </p:handoutMasterIdLst>
  <p:sldIdLst>
    <p:sldId id="256" r:id="rId5"/>
    <p:sldId id="257" r:id="rId6"/>
    <p:sldId id="299" r:id="rId7"/>
    <p:sldId id="338" r:id="rId8"/>
    <p:sldId id="339" r:id="rId9"/>
    <p:sldId id="347" r:id="rId10"/>
    <p:sldId id="348" r:id="rId11"/>
    <p:sldId id="259" r:id="rId12"/>
    <p:sldId id="346" r:id="rId13"/>
    <p:sldId id="261" r:id="rId14"/>
    <p:sldId id="340" r:id="rId15"/>
    <p:sldId id="271" r:id="rId16"/>
    <p:sldId id="272" r:id="rId17"/>
    <p:sldId id="273" r:id="rId18"/>
    <p:sldId id="342" r:id="rId19"/>
    <p:sldId id="343" r:id="rId20"/>
    <p:sldId id="344" r:id="rId2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2666605-FCFC-5502-7A75-B87FC1107A99}" name="Jaideep, Sriranjini S [NC]" initials="SJ" userId="S::sriranjini.jaideep@hrsdc-rhdcc.gc.ca::a9f09719-f3a9-46ea-b04f-6fffc4231684" providerId="AD"/>
  <p188:author id="{10A14A07-D1CA-19F7-F4FB-12C6A27D9B0C}" name="Thibeault, Alexandra C [NC]" initials="AT" userId="S::alexandra.thibeault@hrsdc-rhdcc.gc.ca::83b92c33-ac10-4b32-a64d-2ffb749a8ee8" providerId="AD"/>
  <p188:author id="{9A1AC694-1678-1AC1-8A8B-19038D4C4EB8}" name="Tesolin, Roberto R [NC]" initials="RT" userId="Tesolin, Roberto R [NC]" providerId="None"/>
  <p188:author id="{2EFCBFF0-238B-8B50-FE1C-778F8C983CC6}" name="Boroumand, Armin AB [NC]" initials="AB" userId="S::armin.boroumand@hrsdc-rhdcc.gc.ca::f20bb1f3-3a0f-47ba-9313-c0e6429e01b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91" autoAdjust="0"/>
    <p:restoredTop sz="94920" autoAdjust="0"/>
  </p:normalViewPr>
  <p:slideViewPr>
    <p:cSldViewPr snapToGrid="0" snapToObjects="1">
      <p:cViewPr varScale="1">
        <p:scale>
          <a:sx n="143" d="100"/>
          <a:sy n="143" d="100"/>
        </p:scale>
        <p:origin x="876" y="114"/>
      </p:cViewPr>
      <p:guideLst>
        <p:guide orient="horz" pos="1620"/>
        <p:guide pos="2880"/>
      </p:guideLst>
    </p:cSldViewPr>
  </p:slideViewPr>
  <p:outlineViewPr>
    <p:cViewPr>
      <p:scale>
        <a:sx n="33" d="100"/>
        <a:sy n="33" d="100"/>
      </p:scale>
      <p:origin x="0" y="-3248"/>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7F820C-F565-6553-4360-572084E5C85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CA"/>
              <a:t>PROTECTED B</a:t>
            </a:r>
          </a:p>
        </p:txBody>
      </p:sp>
      <p:sp>
        <p:nvSpPr>
          <p:cNvPr id="3" name="Date Placeholder 2">
            <a:extLst>
              <a:ext uri="{FF2B5EF4-FFF2-40B4-BE49-F238E27FC236}">
                <a16:creationId xmlns:a16="http://schemas.microsoft.com/office/drawing/2014/main" id="{32C6F89D-4008-26E9-FE81-CC1E486869F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788DC8E-B492-491A-868B-DED45A1CF789}" type="datetimeFigureOut">
              <a:rPr lang="en-CA" smtClean="0"/>
              <a:t>2025-01-07</a:t>
            </a:fld>
            <a:endParaRPr lang="en-CA"/>
          </a:p>
        </p:txBody>
      </p:sp>
      <p:sp>
        <p:nvSpPr>
          <p:cNvPr id="4" name="Footer Placeholder 3">
            <a:extLst>
              <a:ext uri="{FF2B5EF4-FFF2-40B4-BE49-F238E27FC236}">
                <a16:creationId xmlns:a16="http://schemas.microsoft.com/office/drawing/2014/main" id="{98FBF42F-9D04-8EA8-4AD3-8A8B1450D5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ECCC4B58-82BB-7697-6907-308355BF071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26E8970-5BCB-4CF1-A322-457D3CB3D915}" type="slidenum">
              <a:rPr lang="en-CA" smtClean="0"/>
              <a:t>‹N°›</a:t>
            </a:fld>
            <a:endParaRPr lang="en-CA"/>
          </a:p>
        </p:txBody>
      </p:sp>
    </p:spTree>
    <p:extLst>
      <p:ext uri="{BB962C8B-B14F-4D97-AF65-F5344CB8AC3E}">
        <p14:creationId xmlns:p14="http://schemas.microsoft.com/office/powerpoint/2010/main" val="31513513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PROTECTED B</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010D5C-3B3A-214D-8AA9-7907A42D725C}" type="datetimeFigureOut">
              <a:rPr lang="en-US" smtClean="0"/>
              <a:t>1/7/2025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DD8B1A-5049-5C4B-AFE6-32830630CA6A}" type="slidenum">
              <a:rPr lang="en-US" smtClean="0"/>
              <a:t>‹N°›</a:t>
            </a:fld>
            <a:endParaRPr lang="en-US"/>
          </a:p>
        </p:txBody>
      </p:sp>
    </p:spTree>
    <p:extLst>
      <p:ext uri="{BB962C8B-B14F-4D97-AF65-F5344CB8AC3E}">
        <p14:creationId xmlns:p14="http://schemas.microsoft.com/office/powerpoint/2010/main" val="402287700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8DC1FEC-82BD-4B45-9C5C-24F90F99FF9D}" type="slidenum">
              <a:rPr lang="en-CA" smtClean="0"/>
              <a:t>3</a:t>
            </a:fld>
            <a:endParaRPr lang="en-CA"/>
          </a:p>
        </p:txBody>
      </p:sp>
    </p:spTree>
    <p:extLst>
      <p:ext uri="{BB962C8B-B14F-4D97-AF65-F5344CB8AC3E}">
        <p14:creationId xmlns:p14="http://schemas.microsoft.com/office/powerpoint/2010/main" val="2404778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DDD8B1A-5049-5C4B-AFE6-32830630CA6A}" type="slidenum">
              <a:rPr lang="en-US" smtClean="0"/>
              <a:t>5</a:t>
            </a:fld>
            <a:endParaRPr lang="en-US"/>
          </a:p>
        </p:txBody>
      </p:sp>
    </p:spTree>
    <p:extLst>
      <p:ext uri="{BB962C8B-B14F-4D97-AF65-F5344CB8AC3E}">
        <p14:creationId xmlns:p14="http://schemas.microsoft.com/office/powerpoint/2010/main" val="1605690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5"/>
          </p:nvPr>
        </p:nvSpPr>
        <p:spPr/>
        <p:txBody>
          <a:bodyPr/>
          <a:lstStyle/>
          <a:p>
            <a:fld id="{0DDD8B1A-5049-5C4B-AFE6-32830630CA6A}" type="slidenum">
              <a:rPr lang="en-US" smtClean="0"/>
              <a:t>15</a:t>
            </a:fld>
            <a:endParaRPr lang="en-US"/>
          </a:p>
        </p:txBody>
      </p:sp>
    </p:spTree>
    <p:extLst>
      <p:ext uri="{BB962C8B-B14F-4D97-AF65-F5344CB8AC3E}">
        <p14:creationId xmlns:p14="http://schemas.microsoft.com/office/powerpoint/2010/main" val="776609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DDD8B1A-5049-5C4B-AFE6-32830630CA6A}" type="slidenum">
              <a:rPr lang="en-US" smtClean="0"/>
              <a:t>17</a:t>
            </a:fld>
            <a:endParaRPr lang="en-US"/>
          </a:p>
        </p:txBody>
      </p:sp>
    </p:spTree>
    <p:extLst>
      <p:ext uri="{BB962C8B-B14F-4D97-AF65-F5344CB8AC3E}">
        <p14:creationId xmlns:p14="http://schemas.microsoft.com/office/powerpoint/2010/main" val="27142416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433379" y="1597819"/>
            <a:ext cx="5123171" cy="1102519"/>
          </a:xfrm>
        </p:spPr>
        <p:txBody>
          <a:bodyPr>
            <a:noAutofit/>
          </a:bodyPr>
          <a:lstStyle>
            <a:lvl1pPr algn="l">
              <a:defRPr sz="3600" b="1" i="0">
                <a:latin typeface="Arial"/>
                <a:cs typeface="Verdana"/>
              </a:defRPr>
            </a:lvl1pPr>
          </a:lstStyle>
          <a:p>
            <a:r>
              <a:rPr lang="fr-CA"/>
              <a:t>Click to edit Master title style</a:t>
            </a:r>
            <a:endParaRPr lang="en-US" dirty="0"/>
          </a:p>
        </p:txBody>
      </p:sp>
      <p:sp>
        <p:nvSpPr>
          <p:cNvPr id="3" name="Subtitle 2"/>
          <p:cNvSpPr>
            <a:spLocks noGrp="1"/>
          </p:cNvSpPr>
          <p:nvPr>
            <p:ph type="subTitle" idx="1"/>
          </p:nvPr>
        </p:nvSpPr>
        <p:spPr>
          <a:xfrm>
            <a:off x="3433381" y="2914650"/>
            <a:ext cx="5123171" cy="1314450"/>
          </a:xfrm>
        </p:spPr>
        <p:txBody>
          <a:bodyPr>
            <a:normAutofit/>
          </a:bodyPr>
          <a:lstStyle>
            <a:lvl1pPr marL="0" indent="0" algn="l">
              <a:buNone/>
              <a:defRPr sz="2800">
                <a:solidFill>
                  <a:schemeClr val="tx1">
                    <a:tint val="75000"/>
                  </a:schemeClr>
                </a:solidFill>
                <a:latin typeface="Arial"/>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a:t>Click to edit Master subtitle style</a:t>
            </a:r>
            <a:endParaRPr lang="en-US" dirty="0"/>
          </a:p>
        </p:txBody>
      </p:sp>
      <p:sp>
        <p:nvSpPr>
          <p:cNvPr id="4" name="Date Placeholder 3"/>
          <p:cNvSpPr>
            <a:spLocks noGrp="1"/>
          </p:cNvSpPr>
          <p:nvPr>
            <p:ph type="dt" sz="half" idx="10"/>
          </p:nvPr>
        </p:nvSpPr>
        <p:spPr/>
        <p:txBody>
          <a:bodyPr/>
          <a:lstStyle/>
          <a:p>
            <a:fld id="{F73BCE08-5C2D-4D74-8BA6-317219A66455}" type="datetime1">
              <a:rPr lang="en-US" smtClean="0"/>
              <a:t>1/7/2025</a:t>
            </a:fld>
            <a:r>
              <a:rPr lang="en-US"/>
              <a:t> </a:t>
            </a:r>
            <a:endParaRPr lang="en-US" dirty="0"/>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828492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4" name="Date Placeholder 3"/>
          <p:cNvSpPr>
            <a:spLocks noGrp="1"/>
          </p:cNvSpPr>
          <p:nvPr>
            <p:ph type="dt" sz="half" idx="10"/>
          </p:nvPr>
        </p:nvSpPr>
        <p:spPr/>
        <p:txBody>
          <a:bodyPr/>
          <a:lstStyle/>
          <a:p>
            <a:fld id="{67D00631-2985-43CC-A4E6-3C76AC5457AB}" type="datetime1">
              <a:rPr lang="en-US" smtClean="0"/>
              <a:t>1/7/2025</a:t>
            </a:fld>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3584877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fr-CA"/>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4" name="Date Placeholder 3"/>
          <p:cNvSpPr>
            <a:spLocks noGrp="1"/>
          </p:cNvSpPr>
          <p:nvPr>
            <p:ph type="dt" sz="half" idx="10"/>
          </p:nvPr>
        </p:nvSpPr>
        <p:spPr/>
        <p:txBody>
          <a:bodyPr/>
          <a:lstStyle/>
          <a:p>
            <a:fld id="{56BF8409-C776-4A0E-99AF-4C9B453EDEC8}" type="datetime1">
              <a:rPr lang="en-US" smtClean="0"/>
              <a:t>1/7/2025</a:t>
            </a:fld>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3121160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784860"/>
          </a:xfrm>
        </p:spPr>
        <p:txBody>
          <a:bodyPr>
            <a:noAutofit/>
          </a:bodyPr>
          <a:lstStyle>
            <a:lvl1pPr>
              <a:defRPr sz="2800"/>
            </a:lvl1pPr>
          </a:lstStyle>
          <a:p>
            <a:r>
              <a:rPr lang="fr-CA" dirty="0"/>
              <a:t>Click to </a:t>
            </a:r>
            <a:r>
              <a:rPr lang="fr-CA" dirty="0" err="1"/>
              <a:t>edit</a:t>
            </a:r>
            <a:r>
              <a:rPr lang="fr-CA" dirty="0"/>
              <a:t> Master </a:t>
            </a:r>
            <a:r>
              <a:rPr lang="fr-CA" dirty="0" err="1"/>
              <a:t>title</a:t>
            </a:r>
            <a:r>
              <a:rPr lang="fr-CA" dirty="0"/>
              <a:t> style</a:t>
            </a:r>
            <a:endParaRPr lang="en-US" dirty="0"/>
          </a:p>
        </p:txBody>
      </p:sp>
      <p:sp>
        <p:nvSpPr>
          <p:cNvPr id="3" name="Content Placeholder 2"/>
          <p:cNvSpPr>
            <a:spLocks noGrp="1"/>
          </p:cNvSpPr>
          <p:nvPr>
            <p:ph idx="1"/>
          </p:nvPr>
        </p:nvSpPr>
        <p:spPr>
          <a:xfrm>
            <a:off x="457200" y="784861"/>
            <a:ext cx="8229600" cy="3809762"/>
          </a:xfrm>
        </p:spPr>
        <p:txBody>
          <a:bodyPr>
            <a:noAutofit/>
          </a:bodyPr>
          <a:lstStyle>
            <a:lvl1pPr marL="177800" indent="-177800">
              <a:defRPr sz="1800"/>
            </a:lvl1pPr>
            <a:lvl2pPr marL="623888" indent="-166688">
              <a:defRPr sz="1800"/>
            </a:lvl2pPr>
            <a:lvl3pPr marL="1166813" indent="-228600">
              <a:defRPr sz="1800"/>
            </a:lvl3pPr>
            <a:lvl4pPr>
              <a:defRPr sz="1800"/>
            </a:lvl4pPr>
            <a:lvl5pPr>
              <a:defRPr sz="1800"/>
            </a:lvl5pPr>
          </a:lstStyle>
          <a:p>
            <a:pPr lvl="0"/>
            <a:r>
              <a:rPr lang="fr-CA" dirty="0"/>
              <a:t>Click to </a:t>
            </a:r>
            <a:r>
              <a:rPr lang="fr-CA" dirty="0" err="1"/>
              <a:t>edit</a:t>
            </a:r>
            <a:r>
              <a:rPr lang="fr-CA" dirty="0"/>
              <a:t> Master </a:t>
            </a:r>
            <a:r>
              <a:rPr lang="fr-CA" dirty="0" err="1"/>
              <a:t>text</a:t>
            </a:r>
            <a:r>
              <a:rPr lang="fr-CA" dirty="0"/>
              <a:t> styles</a:t>
            </a:r>
          </a:p>
          <a:p>
            <a:pPr lvl="1"/>
            <a:r>
              <a:rPr lang="fr-CA" dirty="0"/>
              <a:t>Second </a:t>
            </a:r>
            <a:r>
              <a:rPr lang="fr-CA" dirty="0" err="1"/>
              <a:t>level</a:t>
            </a:r>
            <a:endParaRPr lang="fr-CA" dirty="0"/>
          </a:p>
          <a:p>
            <a:pPr lvl="2"/>
            <a:r>
              <a:rPr lang="fr-CA" dirty="0" err="1"/>
              <a:t>Third</a:t>
            </a:r>
            <a:r>
              <a:rPr lang="fr-CA" dirty="0"/>
              <a:t> </a:t>
            </a:r>
            <a:r>
              <a:rPr lang="fr-CA" dirty="0" err="1"/>
              <a:t>level</a:t>
            </a:r>
            <a:endParaRPr lang="fr-CA" dirty="0"/>
          </a:p>
          <a:p>
            <a:pPr lvl="3"/>
            <a:r>
              <a:rPr lang="fr-CA" dirty="0" err="1"/>
              <a:t>Fourth</a:t>
            </a:r>
            <a:r>
              <a:rPr lang="fr-CA" dirty="0"/>
              <a:t> </a:t>
            </a:r>
            <a:r>
              <a:rPr lang="fr-CA" dirty="0" err="1"/>
              <a:t>level</a:t>
            </a:r>
            <a:endParaRPr lang="fr-CA" dirty="0"/>
          </a:p>
          <a:p>
            <a:pPr lvl="4"/>
            <a:r>
              <a:rPr lang="fr-CA" dirty="0" err="1"/>
              <a:t>Fifth</a:t>
            </a:r>
            <a:r>
              <a:rPr lang="fr-CA" dirty="0"/>
              <a:t> </a:t>
            </a:r>
            <a:r>
              <a:rPr lang="fr-CA" dirty="0" err="1"/>
              <a:t>level</a:t>
            </a:r>
            <a:endParaRPr lang="en-US" dirty="0"/>
          </a:p>
        </p:txBody>
      </p:sp>
      <p:sp>
        <p:nvSpPr>
          <p:cNvPr id="4" name="Date Placeholder 3"/>
          <p:cNvSpPr>
            <a:spLocks noGrp="1"/>
          </p:cNvSpPr>
          <p:nvPr>
            <p:ph type="dt" sz="half" idx="10"/>
          </p:nvPr>
        </p:nvSpPr>
        <p:spPr/>
        <p:txBody>
          <a:bodyPr/>
          <a:lstStyle/>
          <a:p>
            <a:fld id="{499CFBC6-81F9-4D55-9A9B-908E7BDBB459}" type="datetime1">
              <a:rPr lang="en-US" smtClean="0"/>
              <a:t>1/7/2025</a:t>
            </a:fld>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1960200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fr-CA"/>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Click to edit Master text styles</a:t>
            </a:r>
          </a:p>
        </p:txBody>
      </p:sp>
      <p:sp>
        <p:nvSpPr>
          <p:cNvPr id="4" name="Date Placeholder 3"/>
          <p:cNvSpPr>
            <a:spLocks noGrp="1"/>
          </p:cNvSpPr>
          <p:nvPr>
            <p:ph type="dt" sz="half" idx="10"/>
          </p:nvPr>
        </p:nvSpPr>
        <p:spPr/>
        <p:txBody>
          <a:bodyPr/>
          <a:lstStyle/>
          <a:p>
            <a:fld id="{53833121-8E75-4F20-8B0C-890D569B6726}" type="datetime1">
              <a:rPr lang="en-US" smtClean="0"/>
              <a:t>1/7/2025</a:t>
            </a:fld>
            <a:endParaRPr lang="en-US"/>
          </a:p>
        </p:txBody>
      </p:sp>
      <p:sp>
        <p:nvSpPr>
          <p:cNvPr id="6" name="Slide Number Placeholder 5"/>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3986853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838200"/>
          </a:xfrm>
        </p:spPr>
        <p:txBody>
          <a:bodyPr>
            <a:noAutofit/>
          </a:bodyPr>
          <a:lstStyle>
            <a:lvl1pPr>
              <a:defRPr sz="2800"/>
            </a:lvl1pPr>
          </a:lstStyle>
          <a:p>
            <a:r>
              <a:rPr lang="fr-CA" dirty="0"/>
              <a:t>Click to </a:t>
            </a:r>
            <a:r>
              <a:rPr lang="fr-CA" dirty="0" err="1"/>
              <a:t>edit</a:t>
            </a:r>
            <a:r>
              <a:rPr lang="fr-CA" dirty="0"/>
              <a:t> Master </a:t>
            </a:r>
            <a:r>
              <a:rPr lang="fr-CA" dirty="0" err="1"/>
              <a:t>title</a:t>
            </a:r>
            <a:r>
              <a:rPr lang="fr-CA" dirty="0"/>
              <a:t> style</a:t>
            </a:r>
            <a:endParaRPr lang="en-US" dirty="0"/>
          </a:p>
        </p:txBody>
      </p:sp>
      <p:sp>
        <p:nvSpPr>
          <p:cNvPr id="3" name="Content Placeholder 2"/>
          <p:cNvSpPr>
            <a:spLocks noGrp="1"/>
          </p:cNvSpPr>
          <p:nvPr>
            <p:ph sz="half" idx="1"/>
          </p:nvPr>
        </p:nvSpPr>
        <p:spPr>
          <a:xfrm>
            <a:off x="457200" y="838201"/>
            <a:ext cx="4038600" cy="3756422"/>
          </a:xfrm>
        </p:spPr>
        <p:txBody>
          <a:bodyPr>
            <a:noAutofit/>
          </a:bodyPr>
          <a:lstStyle>
            <a:lvl1pPr marL="177800" indent="-177800">
              <a:defRPr sz="1800"/>
            </a:lvl1pPr>
            <a:lvl2pPr marL="623888" indent="-166688">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dirty="0"/>
              <a:t>Click to </a:t>
            </a:r>
            <a:r>
              <a:rPr lang="fr-CA" dirty="0" err="1"/>
              <a:t>edit</a:t>
            </a:r>
            <a:r>
              <a:rPr lang="fr-CA" dirty="0"/>
              <a:t> Master </a:t>
            </a:r>
            <a:r>
              <a:rPr lang="fr-CA" dirty="0" err="1"/>
              <a:t>text</a:t>
            </a:r>
            <a:r>
              <a:rPr lang="fr-CA" dirty="0"/>
              <a:t> styles</a:t>
            </a:r>
          </a:p>
          <a:p>
            <a:pPr lvl="1"/>
            <a:r>
              <a:rPr lang="fr-CA" dirty="0"/>
              <a:t>Second </a:t>
            </a:r>
            <a:r>
              <a:rPr lang="fr-CA" dirty="0" err="1"/>
              <a:t>level</a:t>
            </a:r>
            <a:endParaRPr lang="fr-CA" dirty="0"/>
          </a:p>
          <a:p>
            <a:pPr lvl="2"/>
            <a:r>
              <a:rPr lang="fr-CA" dirty="0" err="1"/>
              <a:t>Third</a:t>
            </a:r>
            <a:r>
              <a:rPr lang="fr-CA" dirty="0"/>
              <a:t> </a:t>
            </a:r>
            <a:r>
              <a:rPr lang="fr-CA" dirty="0" err="1"/>
              <a:t>level</a:t>
            </a:r>
            <a:endParaRPr lang="fr-CA" dirty="0"/>
          </a:p>
          <a:p>
            <a:pPr lvl="3"/>
            <a:r>
              <a:rPr lang="fr-CA" dirty="0" err="1"/>
              <a:t>Fourth</a:t>
            </a:r>
            <a:r>
              <a:rPr lang="fr-CA" dirty="0"/>
              <a:t> </a:t>
            </a:r>
            <a:r>
              <a:rPr lang="fr-CA" dirty="0" err="1"/>
              <a:t>level</a:t>
            </a:r>
            <a:endParaRPr lang="fr-CA" dirty="0"/>
          </a:p>
          <a:p>
            <a:pPr lvl="4"/>
            <a:r>
              <a:rPr lang="fr-CA" dirty="0" err="1"/>
              <a:t>Fifth</a:t>
            </a:r>
            <a:r>
              <a:rPr lang="fr-CA" dirty="0"/>
              <a:t> </a:t>
            </a:r>
            <a:r>
              <a:rPr lang="fr-CA" dirty="0" err="1"/>
              <a:t>level</a:t>
            </a:r>
            <a:endParaRPr lang="en-US" dirty="0"/>
          </a:p>
        </p:txBody>
      </p:sp>
      <p:sp>
        <p:nvSpPr>
          <p:cNvPr id="4" name="Content Placeholder 3"/>
          <p:cNvSpPr>
            <a:spLocks noGrp="1"/>
          </p:cNvSpPr>
          <p:nvPr>
            <p:ph sz="half" idx="2"/>
          </p:nvPr>
        </p:nvSpPr>
        <p:spPr>
          <a:xfrm>
            <a:off x="4648200" y="838201"/>
            <a:ext cx="4038600" cy="3756422"/>
          </a:xfrm>
        </p:spPr>
        <p:txBody>
          <a:bodyPr>
            <a:noAutofit/>
          </a:bodyPr>
          <a:lstStyle>
            <a:lvl1pPr marL="177800" indent="-177800">
              <a:defRPr sz="1800"/>
            </a:lvl1pPr>
            <a:lvl2pPr marL="623888" indent="-166688">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dirty="0"/>
              <a:t>Click to </a:t>
            </a:r>
            <a:r>
              <a:rPr lang="fr-CA" dirty="0" err="1"/>
              <a:t>edit</a:t>
            </a:r>
            <a:r>
              <a:rPr lang="fr-CA" dirty="0"/>
              <a:t> Master </a:t>
            </a:r>
            <a:r>
              <a:rPr lang="fr-CA" dirty="0" err="1"/>
              <a:t>text</a:t>
            </a:r>
            <a:r>
              <a:rPr lang="fr-CA" dirty="0"/>
              <a:t> styles</a:t>
            </a:r>
          </a:p>
          <a:p>
            <a:pPr lvl="1"/>
            <a:r>
              <a:rPr lang="fr-CA" dirty="0"/>
              <a:t>Second </a:t>
            </a:r>
            <a:r>
              <a:rPr lang="fr-CA" dirty="0" err="1"/>
              <a:t>level</a:t>
            </a:r>
            <a:endParaRPr lang="fr-CA" dirty="0"/>
          </a:p>
          <a:p>
            <a:pPr lvl="2"/>
            <a:r>
              <a:rPr lang="fr-CA" dirty="0" err="1"/>
              <a:t>Third</a:t>
            </a:r>
            <a:r>
              <a:rPr lang="fr-CA" dirty="0"/>
              <a:t> </a:t>
            </a:r>
            <a:r>
              <a:rPr lang="fr-CA" dirty="0" err="1"/>
              <a:t>level</a:t>
            </a:r>
            <a:endParaRPr lang="fr-CA" dirty="0"/>
          </a:p>
          <a:p>
            <a:pPr lvl="3"/>
            <a:r>
              <a:rPr lang="fr-CA" dirty="0" err="1"/>
              <a:t>Fourth</a:t>
            </a:r>
            <a:r>
              <a:rPr lang="fr-CA" dirty="0"/>
              <a:t> </a:t>
            </a:r>
            <a:r>
              <a:rPr lang="fr-CA" dirty="0" err="1"/>
              <a:t>level</a:t>
            </a:r>
            <a:endParaRPr lang="fr-CA" dirty="0"/>
          </a:p>
          <a:p>
            <a:pPr lvl="4"/>
            <a:r>
              <a:rPr lang="fr-CA" dirty="0" err="1"/>
              <a:t>Fifth</a:t>
            </a:r>
            <a:r>
              <a:rPr lang="fr-CA" dirty="0"/>
              <a:t> </a:t>
            </a:r>
            <a:r>
              <a:rPr lang="fr-CA" dirty="0" err="1"/>
              <a:t>level</a:t>
            </a:r>
            <a:endParaRPr lang="en-US" dirty="0"/>
          </a:p>
        </p:txBody>
      </p:sp>
      <p:sp>
        <p:nvSpPr>
          <p:cNvPr id="5" name="Date Placeholder 4"/>
          <p:cNvSpPr>
            <a:spLocks noGrp="1"/>
          </p:cNvSpPr>
          <p:nvPr>
            <p:ph type="dt" sz="half" idx="10"/>
          </p:nvPr>
        </p:nvSpPr>
        <p:spPr/>
        <p:txBody>
          <a:bodyPr/>
          <a:lstStyle/>
          <a:p>
            <a:fld id="{C736B63A-5A5E-4A2F-B9C9-B7B5DA1F0D09}" type="datetime1">
              <a:rPr lang="en-US" smtClean="0"/>
              <a:t>1/7/2025</a:t>
            </a:fld>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427011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A" dirty="0"/>
              <a:t>Click to </a:t>
            </a:r>
            <a:r>
              <a:rPr lang="fr-CA" dirty="0" err="1"/>
              <a:t>edit</a:t>
            </a:r>
            <a:r>
              <a:rPr lang="fr-CA" dirty="0"/>
              <a:t> Master </a:t>
            </a:r>
            <a:r>
              <a:rPr lang="fr-CA" dirty="0" err="1"/>
              <a:t>title</a:t>
            </a:r>
            <a:r>
              <a:rPr lang="fr-CA" dirty="0"/>
              <a:t>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7" name="Date Placeholder 6"/>
          <p:cNvSpPr>
            <a:spLocks noGrp="1"/>
          </p:cNvSpPr>
          <p:nvPr>
            <p:ph type="dt" sz="half" idx="10"/>
          </p:nvPr>
        </p:nvSpPr>
        <p:spPr/>
        <p:txBody>
          <a:bodyPr/>
          <a:lstStyle/>
          <a:p>
            <a:fld id="{203656A1-8BD2-483F-8654-EA075A90AF34}" type="datetime1">
              <a:rPr lang="en-US" smtClean="0"/>
              <a:t>1/7/2025</a:t>
            </a:fld>
            <a:endParaRPr lang="en-US"/>
          </a:p>
        </p:txBody>
      </p:sp>
      <p:sp>
        <p:nvSpPr>
          <p:cNvPr id="9" name="Slide Number Placeholder 8"/>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255934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830580"/>
          </a:xfrm>
        </p:spPr>
        <p:txBody>
          <a:bodyPr>
            <a:noAutofit/>
          </a:bodyPr>
          <a:lstStyle>
            <a:lvl1pPr>
              <a:defRPr sz="2800"/>
            </a:lvl1pPr>
          </a:lstStyle>
          <a:p>
            <a:r>
              <a:rPr lang="fr-CA" dirty="0"/>
              <a:t>Click to </a:t>
            </a:r>
            <a:r>
              <a:rPr lang="fr-CA" dirty="0" err="1"/>
              <a:t>edit</a:t>
            </a:r>
            <a:r>
              <a:rPr lang="fr-CA" dirty="0"/>
              <a:t> Master </a:t>
            </a:r>
            <a:r>
              <a:rPr lang="fr-CA" dirty="0" err="1"/>
              <a:t>title</a:t>
            </a:r>
            <a:r>
              <a:rPr lang="fr-CA" dirty="0"/>
              <a:t> style</a:t>
            </a:r>
            <a:endParaRPr lang="en-US" dirty="0"/>
          </a:p>
        </p:txBody>
      </p:sp>
      <p:sp>
        <p:nvSpPr>
          <p:cNvPr id="3" name="Date Placeholder 2"/>
          <p:cNvSpPr>
            <a:spLocks noGrp="1"/>
          </p:cNvSpPr>
          <p:nvPr>
            <p:ph type="dt" sz="half" idx="10"/>
          </p:nvPr>
        </p:nvSpPr>
        <p:spPr/>
        <p:txBody>
          <a:bodyPr/>
          <a:lstStyle/>
          <a:p>
            <a:fld id="{17F1309A-1CE9-4B7A-8A01-25315EE190B3}" type="datetime1">
              <a:rPr lang="en-US" smtClean="0"/>
              <a:t>1/7/2025</a:t>
            </a:fld>
            <a:endParaRPr lang="en-US"/>
          </a:p>
        </p:txBody>
      </p:sp>
      <p:sp>
        <p:nvSpPr>
          <p:cNvPr id="5" name="Slide Number Placeholder 4"/>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2480228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A7B524-2504-48A1-9A26-03ABB4D094B4}" type="datetime1">
              <a:rPr lang="en-US" smtClean="0"/>
              <a:t>1/7/2025</a:t>
            </a:fld>
            <a:endParaRPr lang="en-US"/>
          </a:p>
        </p:txBody>
      </p:sp>
      <p:sp>
        <p:nvSpPr>
          <p:cNvPr id="4" name="Slide Number Placeholder 3"/>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2314280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fr-CA"/>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Click to edit Master text styles</a:t>
            </a:r>
          </a:p>
        </p:txBody>
      </p:sp>
      <p:sp>
        <p:nvSpPr>
          <p:cNvPr id="5" name="Date Placeholder 4"/>
          <p:cNvSpPr>
            <a:spLocks noGrp="1"/>
          </p:cNvSpPr>
          <p:nvPr>
            <p:ph type="dt" sz="half" idx="10"/>
          </p:nvPr>
        </p:nvSpPr>
        <p:spPr/>
        <p:txBody>
          <a:bodyPr/>
          <a:lstStyle/>
          <a:p>
            <a:fld id="{29206667-48EC-4699-8B30-DDE64366D22D}" type="datetime1">
              <a:rPr lang="en-US" smtClean="0"/>
              <a:t>1/7/2025</a:t>
            </a:fld>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1953305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fr-CA"/>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Click to edit Master text styles</a:t>
            </a:r>
          </a:p>
        </p:txBody>
      </p:sp>
      <p:sp>
        <p:nvSpPr>
          <p:cNvPr id="5" name="Date Placeholder 4"/>
          <p:cNvSpPr>
            <a:spLocks noGrp="1"/>
          </p:cNvSpPr>
          <p:nvPr>
            <p:ph type="dt" sz="half" idx="10"/>
          </p:nvPr>
        </p:nvSpPr>
        <p:spPr/>
        <p:txBody>
          <a:bodyPr/>
          <a:lstStyle/>
          <a:p>
            <a:fld id="{4E218594-FD13-4AE6-B53B-9991949D16D4}" type="datetime1">
              <a:rPr lang="en-US" smtClean="0"/>
              <a:t>1/7/2025</a:t>
            </a:fld>
            <a:endParaRPr lang="en-US"/>
          </a:p>
        </p:txBody>
      </p:sp>
      <p:sp>
        <p:nvSpPr>
          <p:cNvPr id="7" name="Slide Number Placeholder 6"/>
          <p:cNvSpPr>
            <a:spLocks noGrp="1"/>
          </p:cNvSpPr>
          <p:nvPr>
            <p:ph type="sldNum" sz="quarter" idx="12"/>
          </p:nvPr>
        </p:nvSpPr>
        <p:spPr/>
        <p:txBody>
          <a:bodyPr/>
          <a:lstStyle/>
          <a:p>
            <a:fld id="{2E86C063-E22E-2E4C-A523-54089486E38F}" type="slidenum">
              <a:rPr lang="en-US" smtClean="0"/>
              <a:t>‹N°›</a:t>
            </a:fld>
            <a:endParaRPr lang="en-US"/>
          </a:p>
        </p:txBody>
      </p:sp>
    </p:spTree>
    <p:extLst>
      <p:ext uri="{BB962C8B-B14F-4D97-AF65-F5344CB8AC3E}">
        <p14:creationId xmlns:p14="http://schemas.microsoft.com/office/powerpoint/2010/main" val="798747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CA"/>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CA"/>
              <a:t>Click to edit Master text styles</a:t>
            </a:r>
          </a:p>
          <a:p>
            <a:pPr lvl="1"/>
            <a:r>
              <a:rPr lang="fr-CA"/>
              <a:t>Second level</a:t>
            </a:r>
          </a:p>
          <a:p>
            <a:pPr lvl="2"/>
            <a:r>
              <a:rPr lang="fr-CA"/>
              <a:t>Third level</a:t>
            </a:r>
          </a:p>
          <a:p>
            <a:pPr lvl="3"/>
            <a:r>
              <a:rPr lang="fr-CA"/>
              <a:t>Fourth level</a:t>
            </a:r>
          </a:p>
          <a:p>
            <a:pPr lvl="4"/>
            <a:r>
              <a:rPr lang="fr-CA"/>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3289312-23D3-48B2-AF9D-3E0E8792EB82}" type="datetime1">
              <a:rPr lang="en-US" smtClean="0"/>
              <a:t>1/7/2025</a:t>
            </a:fld>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latin typeface="Arial"/>
              </a:defRPr>
            </a:lvl1pPr>
          </a:lstStyle>
          <a:p>
            <a:fld id="{2E86C063-E22E-2E4C-A523-54089486E38F}" type="slidenum">
              <a:rPr lang="en-US" smtClean="0"/>
              <a:pPr/>
              <a:t>‹N°›</a:t>
            </a:fld>
            <a:endParaRPr lang="en-US" dirty="0"/>
          </a:p>
        </p:txBody>
      </p:sp>
    </p:spTree>
    <p:extLst>
      <p:ext uri="{BB962C8B-B14F-4D97-AF65-F5344CB8AC3E}">
        <p14:creationId xmlns:p14="http://schemas.microsoft.com/office/powerpoint/2010/main" val="2501904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457200" rtl="0" eaLnBrk="1" latinLnBrk="0" hangingPunct="1">
        <a:spcBef>
          <a:spcPct val="0"/>
        </a:spcBef>
        <a:buNone/>
        <a:defRPr sz="3600" b="1" i="0" kern="1200">
          <a:solidFill>
            <a:schemeClr val="tx1"/>
          </a:solidFill>
          <a:latin typeface="Arial"/>
          <a:ea typeface="+mj-ea"/>
          <a:cs typeface="Verdan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hyperlink" Target="https://accessibilite.canada.ca/en-301-549-exigences-daccessibilite-pour-les-produits-et-services-tic" TargetMode="Externa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slideLayout" Target="../slideLayouts/slideLayout4.xml"/><Relationship Id="rId4" Type="http://schemas.openxmlformats.org/officeDocument/2006/relationships/tags" Target="../tags/tag27.xml"/></Relationships>
</file>

<file path=ppt/slides/_rels/slide12.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slideLayout" Target="../slideLayouts/slideLayout4.xml"/><Relationship Id="rId4" Type="http://schemas.openxmlformats.org/officeDocument/2006/relationships/tags" Target="../tags/tag31.xml"/></Relationships>
</file>

<file path=ppt/slides/_rels/slide13.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slideLayout" Target="../slideLayouts/slideLayout4.xml"/><Relationship Id="rId4" Type="http://schemas.openxmlformats.org/officeDocument/2006/relationships/tags" Target="../tags/tag35.xml"/></Relationships>
</file>

<file path=ppt/slides/_rels/slide14.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slideLayout" Target="../slideLayouts/slideLayout4.xml"/><Relationship Id="rId4" Type="http://schemas.openxmlformats.org/officeDocument/2006/relationships/tags" Target="../tags/tag39.xml"/></Relationships>
</file>

<file path=ppt/slides/_rels/slide15.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hyperlink" Target="mailto:edsc.lca.reglements-regulations.aca.esdc@hrsdc-rhdcc.gc.ca" TargetMode="External"/><Relationship Id="rId4"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hyperlink" Target="mailto:brandon.manuel@tpsgc-pwgsc.gc.ca" TargetMode="Externa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hyperlink" Target="mailto:edsc.lca.reglements-regulations.aca.esdc@hrsdc-rhdcc.gc.ca" TargetMode="External"/><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s>
</file>

<file path=ppt/slides/_rels/slide9.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3458369" y="1750342"/>
            <a:ext cx="5122862" cy="1642815"/>
          </a:xfrm>
        </p:spPr>
        <p:txBody>
          <a:bodyPr/>
          <a:lstStyle/>
          <a:p>
            <a:r>
              <a:rPr lang="fr-CA" sz="2800" dirty="0"/>
              <a:t>Projet de règlement sur l’accessibilité des technologies de l’information et des communications</a:t>
            </a:r>
          </a:p>
        </p:txBody>
      </p:sp>
      <p:sp>
        <p:nvSpPr>
          <p:cNvPr id="3" name="Subtitle 2"/>
          <p:cNvSpPr>
            <a:spLocks noGrp="1"/>
          </p:cNvSpPr>
          <p:nvPr>
            <p:ph type="subTitle" idx="1"/>
            <p:custDataLst>
              <p:tags r:id="rId2"/>
            </p:custDataLst>
          </p:nvPr>
        </p:nvSpPr>
        <p:spPr>
          <a:xfrm>
            <a:off x="3433072" y="3830805"/>
            <a:ext cx="5123171" cy="936458"/>
          </a:xfrm>
        </p:spPr>
        <p:txBody>
          <a:bodyPr>
            <a:normAutofit fontScale="92500"/>
          </a:bodyPr>
          <a:lstStyle/>
          <a:p>
            <a:pPr>
              <a:spcBef>
                <a:spcPts val="0"/>
              </a:spcBef>
            </a:pPr>
            <a:r>
              <a:rPr lang="fr-CA" dirty="0"/>
              <a:t>Séance d’information technique</a:t>
            </a:r>
          </a:p>
          <a:p>
            <a:pPr>
              <a:spcBef>
                <a:spcPts val="0"/>
              </a:spcBef>
            </a:pPr>
            <a:r>
              <a:rPr lang="fr-CA" dirty="0"/>
              <a:t>Janvier 2025</a:t>
            </a:r>
          </a:p>
        </p:txBody>
      </p:sp>
      <p:sp>
        <p:nvSpPr>
          <p:cNvPr id="6" name="Slide Number Placeholder 5">
            <a:extLst>
              <a:ext uri="{FF2B5EF4-FFF2-40B4-BE49-F238E27FC236}">
                <a16:creationId xmlns:a16="http://schemas.microsoft.com/office/drawing/2014/main" id="{246856E3-7191-8F48-B9FF-70BB2816C6DD}"/>
              </a:ext>
            </a:extLst>
          </p:cNvPr>
          <p:cNvSpPr>
            <a:spLocks noGrp="1"/>
          </p:cNvSpPr>
          <p:nvPr>
            <p:ph type="sldNum" sz="quarter" idx="12"/>
            <p:custDataLst>
              <p:tags r:id="rId3"/>
            </p:custDataLst>
          </p:nvPr>
        </p:nvSpPr>
        <p:spPr/>
        <p:txBody>
          <a:bodyPr/>
          <a:lstStyle/>
          <a:p>
            <a:fld id="{2E86C063-E22E-2E4C-A523-54089486E38F}" type="slidenum">
              <a:rPr lang="fr-CA" smtClean="0"/>
              <a:t>1</a:t>
            </a:fld>
            <a:endParaRPr lang="fr-CA" dirty="0"/>
          </a:p>
        </p:txBody>
      </p:sp>
    </p:spTree>
    <p:extLst>
      <p:ext uri="{BB962C8B-B14F-4D97-AF65-F5344CB8AC3E}">
        <p14:creationId xmlns:p14="http://schemas.microsoft.com/office/powerpoint/2010/main" val="1686951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687C3-13C2-9D37-8B99-E81ACD50268C}"/>
              </a:ext>
            </a:extLst>
          </p:cNvPr>
          <p:cNvSpPr>
            <a:spLocks noGrp="1"/>
          </p:cNvSpPr>
          <p:nvPr>
            <p:ph type="title"/>
            <p:custDataLst>
              <p:tags r:id="rId1"/>
            </p:custDataLst>
          </p:nvPr>
        </p:nvSpPr>
        <p:spPr>
          <a:xfrm>
            <a:off x="457200" y="0"/>
            <a:ext cx="8229600" cy="826167"/>
          </a:xfrm>
        </p:spPr>
        <p:txBody>
          <a:bodyPr>
            <a:noAutofit/>
          </a:bodyPr>
          <a:lstStyle/>
          <a:p>
            <a:r>
              <a:rPr lang="fr-CA" sz="2800" dirty="0"/>
              <a:t>Choix de norme d’accessibilité numérique</a:t>
            </a:r>
          </a:p>
        </p:txBody>
      </p:sp>
      <p:sp>
        <p:nvSpPr>
          <p:cNvPr id="3" name="Content Placeholder 2">
            <a:extLst>
              <a:ext uri="{FF2B5EF4-FFF2-40B4-BE49-F238E27FC236}">
                <a16:creationId xmlns:a16="http://schemas.microsoft.com/office/drawing/2014/main" id="{C517D133-6353-E6CE-6C76-956D36A214B6}"/>
              </a:ext>
            </a:extLst>
          </p:cNvPr>
          <p:cNvSpPr>
            <a:spLocks noGrp="1"/>
          </p:cNvSpPr>
          <p:nvPr>
            <p:ph idx="1"/>
            <p:custDataLst>
              <p:tags r:id="rId2"/>
            </p:custDataLst>
          </p:nvPr>
        </p:nvSpPr>
        <p:spPr>
          <a:xfrm>
            <a:off x="457200" y="826168"/>
            <a:ext cx="8229600" cy="3796074"/>
          </a:xfrm>
        </p:spPr>
        <p:txBody>
          <a:bodyPr/>
          <a:lstStyle/>
          <a:p>
            <a:pPr marL="136525" indent="-182563">
              <a:spcBef>
                <a:spcPts val="0"/>
              </a:spcBef>
              <a:spcAft>
                <a:spcPts val="600"/>
              </a:spcAft>
            </a:pPr>
            <a:r>
              <a:rPr lang="fr-CA" sz="1300" dirty="0">
                <a:latin typeface="+mn-lt"/>
              </a:rPr>
              <a:t>Le règlement intégrerait la version la plus récente de la </a:t>
            </a:r>
            <a:r>
              <a:rPr lang="fr-CA" sz="1300" dirty="0">
                <a:latin typeface="+mn-lt"/>
                <a:hlinkClick r:id="rId5"/>
              </a:rPr>
              <a:t>Norme d’accessibilité numérique récemment adoptée par Normes d’accessibilité Canada (NAC) </a:t>
            </a:r>
            <a:r>
              <a:rPr lang="fr-CA" sz="1300" dirty="0">
                <a:latin typeface="+mn-lt"/>
              </a:rPr>
              <a:t>(ou « la Norme TIC »).</a:t>
            </a:r>
          </a:p>
          <a:p>
            <a:pPr marL="136525" indent="-182563">
              <a:spcBef>
                <a:spcPts val="0"/>
              </a:spcBef>
              <a:spcAft>
                <a:spcPts val="600"/>
              </a:spcAft>
            </a:pPr>
            <a:r>
              <a:rPr lang="fr-CA" sz="1300" dirty="0">
                <a:latin typeface="+mn-lt"/>
              </a:rPr>
              <a:t>La Norme TIC comporte de nombreux avantages clés : </a:t>
            </a:r>
          </a:p>
          <a:p>
            <a:pPr marL="582613" lvl="1" indent="-182563">
              <a:spcBef>
                <a:spcPts val="0"/>
              </a:spcBef>
              <a:spcAft>
                <a:spcPts val="600"/>
              </a:spcAft>
            </a:pPr>
            <a:r>
              <a:rPr lang="fr-CA" sz="1300" dirty="0">
                <a:latin typeface="+mn-lt"/>
              </a:rPr>
              <a:t>Norme la plus complète, couvrant le plus grand éventail de composantes des TIC.</a:t>
            </a:r>
          </a:p>
          <a:p>
            <a:pPr marL="582613" lvl="1" indent="-182563">
              <a:spcBef>
                <a:spcPts val="0"/>
              </a:spcBef>
              <a:spcAft>
                <a:spcPts val="600"/>
              </a:spcAft>
            </a:pPr>
            <a:r>
              <a:rPr lang="fr-CA" sz="1300" dirty="0">
                <a:latin typeface="+mn-lt"/>
              </a:rPr>
              <a:t>Intègre des exigences WCAG 2.1 bien établies pour le contenu Web, les logiciels (y compris les applications mobiles) et les documents numériques. </a:t>
            </a:r>
          </a:p>
          <a:p>
            <a:pPr marL="582613" lvl="1" indent="-182563">
              <a:spcBef>
                <a:spcPts val="0"/>
              </a:spcBef>
              <a:spcAft>
                <a:spcPts val="600"/>
              </a:spcAft>
            </a:pPr>
            <a:r>
              <a:rPr lang="fr-CA" sz="1300" dirty="0">
                <a:latin typeface="+mn-lt"/>
              </a:rPr>
              <a:t>Les exigences sont en grande partie axées sur les résultats et offrent de la souplesse aux organisations réglementées.</a:t>
            </a:r>
          </a:p>
          <a:p>
            <a:pPr marL="582613" lvl="1" indent="-182563">
              <a:spcBef>
                <a:spcPts val="0"/>
              </a:spcBef>
              <a:spcAft>
                <a:spcPts val="600"/>
              </a:spcAft>
            </a:pPr>
            <a:r>
              <a:rPr lang="fr-CA" sz="1300" dirty="0">
                <a:latin typeface="+mn-lt"/>
              </a:rPr>
              <a:t>Même norme utilisée dans l’UE, au Japon et en Australie (et ailleurs) et correspond étroitement à la norme utilisée aux États-Unis (Article 508 modifié).</a:t>
            </a:r>
          </a:p>
          <a:p>
            <a:pPr marL="582613" lvl="1" indent="-182563">
              <a:spcBef>
                <a:spcPts val="0"/>
              </a:spcBef>
              <a:spcAft>
                <a:spcPts val="600"/>
              </a:spcAft>
            </a:pPr>
            <a:r>
              <a:rPr lang="fr-CA" sz="1300" dirty="0">
                <a:latin typeface="+mn-lt"/>
              </a:rPr>
              <a:t>Accroître la disponibilité des solutions conformes avec l’entrée en vigueur de l’</a:t>
            </a:r>
            <a:r>
              <a:rPr lang="fr-CA" sz="1300" i="1" dirty="0">
                <a:latin typeface="+mn-lt"/>
              </a:rPr>
              <a:t>Acte européen sur l’accessibilité </a:t>
            </a:r>
            <a:r>
              <a:rPr lang="fr-CA" sz="1300" dirty="0">
                <a:latin typeface="+mn-lt"/>
              </a:rPr>
              <a:t>en juin 2025 (exige la conformité à la Norme EN pour tous les produits et services de TIC vendus dans/à l’UE).</a:t>
            </a:r>
          </a:p>
          <a:p>
            <a:pPr marL="136525" indent="-182563">
              <a:spcBef>
                <a:spcPts val="0"/>
              </a:spcBef>
              <a:spcAft>
                <a:spcPts val="600"/>
              </a:spcAft>
            </a:pPr>
            <a:r>
              <a:rPr lang="fr-CA" sz="1300" dirty="0">
                <a:latin typeface="+mn-lt"/>
              </a:rPr>
              <a:t>Si NAC publie une nouvelle version de la Norme TIC à tout moment après l’entrée en vigueur du règlement, les organisations réglementées auront trois ans pour se conformer à la nouvelle norme TIC, pourvu qu’ils se conforment à la version précédente de la norme.</a:t>
            </a:r>
          </a:p>
          <a:p>
            <a:pPr marL="136525" indent="-182563">
              <a:spcBef>
                <a:spcPts val="0"/>
              </a:spcBef>
              <a:spcAft>
                <a:spcPts val="600"/>
              </a:spcAft>
            </a:pPr>
            <a:endParaRPr lang="fr-CA" sz="1400" dirty="0">
              <a:latin typeface="+mn-lt"/>
            </a:endParaRPr>
          </a:p>
          <a:p>
            <a:pPr marL="136525" indent="-182563">
              <a:spcBef>
                <a:spcPts val="0"/>
              </a:spcBef>
              <a:spcAft>
                <a:spcPts val="1200"/>
              </a:spcAft>
            </a:pPr>
            <a:endParaRPr lang="fr-CA" sz="1400" dirty="0">
              <a:latin typeface="+mn-lt"/>
            </a:endParaRPr>
          </a:p>
        </p:txBody>
      </p:sp>
      <p:sp>
        <p:nvSpPr>
          <p:cNvPr id="5" name="Slide Number Placeholder 4">
            <a:extLst>
              <a:ext uri="{FF2B5EF4-FFF2-40B4-BE49-F238E27FC236}">
                <a16:creationId xmlns:a16="http://schemas.microsoft.com/office/drawing/2014/main" id="{749606F0-218B-498C-477C-F257A83178C1}"/>
              </a:ext>
            </a:extLst>
          </p:cNvPr>
          <p:cNvSpPr>
            <a:spLocks noGrp="1"/>
          </p:cNvSpPr>
          <p:nvPr>
            <p:ph type="sldNum" sz="quarter" idx="12"/>
            <p:custDataLst>
              <p:tags r:id="rId3"/>
            </p:custDataLst>
          </p:nvPr>
        </p:nvSpPr>
        <p:spPr/>
        <p:txBody>
          <a:bodyPr/>
          <a:lstStyle/>
          <a:p>
            <a:fld id="{2E86C063-E22E-2E4C-A523-54089486E38F}" type="slidenum">
              <a:rPr lang="fr-CA" smtClean="0"/>
              <a:t>10</a:t>
            </a:fld>
            <a:endParaRPr lang="fr-CA" dirty="0"/>
          </a:p>
        </p:txBody>
      </p:sp>
    </p:spTree>
    <p:extLst>
      <p:ext uri="{BB962C8B-B14F-4D97-AF65-F5344CB8AC3E}">
        <p14:creationId xmlns:p14="http://schemas.microsoft.com/office/powerpoint/2010/main" val="3031261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C1E6D3-A5FE-CDBA-148B-6A8AD6F1D8C3}"/>
              </a:ext>
            </a:extLst>
          </p:cNvPr>
          <p:cNvSpPr>
            <a:spLocks noGrp="1"/>
          </p:cNvSpPr>
          <p:nvPr>
            <p:ph type="title"/>
            <p:custDataLst>
              <p:tags r:id="rId1"/>
            </p:custDataLst>
          </p:nvPr>
        </p:nvSpPr>
        <p:spPr>
          <a:xfrm>
            <a:off x="457200" y="0"/>
            <a:ext cx="8229600" cy="809897"/>
          </a:xfrm>
        </p:spPr>
        <p:txBody>
          <a:bodyPr>
            <a:normAutofit/>
          </a:bodyPr>
          <a:lstStyle/>
          <a:p>
            <a:r>
              <a:rPr lang="fr-CA" sz="2800" dirty="0">
                <a:latin typeface="+mn-lt"/>
              </a:rPr>
              <a:t>Exigences proposées pour la phase 1 (1/4)</a:t>
            </a:r>
          </a:p>
        </p:txBody>
      </p:sp>
      <p:sp>
        <p:nvSpPr>
          <p:cNvPr id="6" name="Content Placeholder 5">
            <a:extLst>
              <a:ext uri="{FF2B5EF4-FFF2-40B4-BE49-F238E27FC236}">
                <a16:creationId xmlns:a16="http://schemas.microsoft.com/office/drawing/2014/main" id="{9BA5B7D3-3D05-036D-CED5-3E94CCBF76E7}"/>
              </a:ext>
            </a:extLst>
          </p:cNvPr>
          <p:cNvSpPr>
            <a:spLocks noGrp="1"/>
          </p:cNvSpPr>
          <p:nvPr>
            <p:ph sz="half" idx="1"/>
            <p:custDataLst>
              <p:tags r:id="rId2"/>
            </p:custDataLst>
          </p:nvPr>
        </p:nvSpPr>
        <p:spPr>
          <a:xfrm>
            <a:off x="218364" y="809897"/>
            <a:ext cx="3910084" cy="3784726"/>
          </a:xfrm>
        </p:spPr>
        <p:txBody>
          <a:bodyPr>
            <a:noAutofit/>
          </a:bodyPr>
          <a:lstStyle/>
          <a:p>
            <a:pPr marL="0" indent="0">
              <a:spcBef>
                <a:spcPts val="0"/>
              </a:spcBef>
              <a:buNone/>
            </a:pPr>
            <a:r>
              <a:rPr lang="fr-CA" sz="2000" b="1" dirty="0">
                <a:latin typeface="+mn-lt"/>
                <a:cs typeface="Calibri" panose="020F0502020204030204" pitchFamily="34" charset="0"/>
              </a:rPr>
              <a:t>Composante no 1 : Formation</a:t>
            </a:r>
          </a:p>
          <a:p>
            <a:pPr marL="0" indent="0">
              <a:spcBef>
                <a:spcPts val="0"/>
              </a:spcBef>
              <a:buNone/>
            </a:pPr>
            <a:endParaRPr lang="fr-CA" sz="1300" dirty="0">
              <a:latin typeface="+mn-lt"/>
              <a:cs typeface="Calibri" panose="020F0502020204030204" pitchFamily="34" charset="0"/>
            </a:endParaRPr>
          </a:p>
          <a:p>
            <a:pPr marL="0" indent="0">
              <a:spcBef>
                <a:spcPts val="0"/>
              </a:spcBef>
              <a:buNone/>
            </a:pPr>
            <a:r>
              <a:rPr lang="fr-CA" sz="1300" b="1" dirty="0">
                <a:latin typeface="+mn-lt"/>
                <a:cs typeface="Calibri" panose="020F0502020204030204" pitchFamily="34" charset="0"/>
              </a:rPr>
              <a:t>Exigences et portée proposées </a:t>
            </a:r>
          </a:p>
          <a:p>
            <a:pPr>
              <a:spcBef>
                <a:spcPts val="0"/>
              </a:spcBef>
              <a:buFont typeface="Arial" panose="020B0604020202020204" pitchFamily="34" charset="0"/>
              <a:buChar char="•"/>
            </a:pPr>
            <a:r>
              <a:rPr lang="fr-CA" sz="1300" dirty="0">
                <a:latin typeface="+mn-lt"/>
                <a:cs typeface="Calibri" panose="020F0502020204030204" pitchFamily="34" charset="0"/>
              </a:rPr>
              <a:t>Offrir de la formation sur l’accessibilité des TIC        à tous les employés qui participent au développement, à la maintenance et à l’acquisition des TIC visées par ce règlement.</a:t>
            </a:r>
          </a:p>
          <a:p>
            <a:pPr marL="0" indent="0">
              <a:spcBef>
                <a:spcPts val="0"/>
              </a:spcBef>
              <a:buNone/>
            </a:pPr>
            <a:endParaRPr lang="fr-CA" sz="1300" dirty="0">
              <a:latin typeface="+mn-lt"/>
              <a:cs typeface="Calibri" panose="020F0502020204030204" pitchFamily="34" charset="0"/>
            </a:endParaRPr>
          </a:p>
          <a:p>
            <a:pPr marL="0" indent="0">
              <a:spcBef>
                <a:spcPts val="0"/>
              </a:spcBef>
              <a:buNone/>
            </a:pPr>
            <a:r>
              <a:rPr lang="fr-CA" sz="1300" b="1" dirty="0">
                <a:latin typeface="+mn-lt"/>
                <a:cs typeface="Calibri" panose="020F0502020204030204" pitchFamily="34" charset="0"/>
              </a:rPr>
              <a:t>Dates limites proposées</a:t>
            </a:r>
          </a:p>
          <a:p>
            <a:pPr marL="182563" indent="-182563">
              <a:spcBef>
                <a:spcPts val="0"/>
              </a:spcBef>
              <a:buFont typeface="Wingdings" panose="05000000000000000000" pitchFamily="2" charset="2"/>
              <a:buChar char="Ø"/>
            </a:pPr>
            <a:r>
              <a:rPr lang="fr-CA" sz="1300" dirty="0">
                <a:latin typeface="+mn-lt"/>
                <a:cs typeface="Calibri" panose="020F0502020204030204" pitchFamily="34" charset="0"/>
              </a:rPr>
              <a:t>Secteur public fédéral : objectif de 24 mois après l’entrée en vigueur du règlement (p. ex., le 1er juin 2027).</a:t>
            </a:r>
          </a:p>
          <a:p>
            <a:pPr marL="182563" indent="-182563">
              <a:spcBef>
                <a:spcPts val="0"/>
              </a:spcBef>
              <a:buFont typeface="Wingdings" panose="05000000000000000000" pitchFamily="2" charset="2"/>
              <a:buChar char="Ø"/>
            </a:pPr>
            <a:r>
              <a:rPr lang="fr-CA" sz="1300" dirty="0">
                <a:latin typeface="+mn-lt"/>
                <a:cs typeface="Calibri" panose="020F0502020204030204" pitchFamily="34" charset="0"/>
              </a:rPr>
              <a:t>Grandes et moyennes entreprises : objectif de 24 mois après l’entrée en vigueur du règlement (p. ex., le 1er juin 2027).</a:t>
            </a:r>
          </a:p>
          <a:p>
            <a:pPr marL="0" indent="0">
              <a:spcBef>
                <a:spcPts val="0"/>
              </a:spcBef>
              <a:buNone/>
            </a:pPr>
            <a:endParaRPr lang="fr-CA" sz="1300" dirty="0">
              <a:latin typeface="+mn-lt"/>
              <a:cs typeface="Calibri" panose="020F0502020204030204" pitchFamily="34" charset="0"/>
            </a:endParaRPr>
          </a:p>
          <a:p>
            <a:pPr marL="0" indent="0">
              <a:spcBef>
                <a:spcPts val="0"/>
              </a:spcBef>
              <a:buNone/>
            </a:pPr>
            <a:r>
              <a:rPr lang="fr-CA" sz="1300" b="1" dirty="0">
                <a:latin typeface="+mn-lt"/>
                <a:cs typeface="Calibri" panose="020F0502020204030204" pitchFamily="34" charset="0"/>
              </a:rPr>
              <a:t>Exemption proposée</a:t>
            </a:r>
          </a:p>
          <a:p>
            <a:pPr marL="182563" indent="-182563">
              <a:spcBef>
                <a:spcPts val="0"/>
              </a:spcBef>
              <a:buFont typeface="Wingdings" panose="05000000000000000000" pitchFamily="2" charset="2"/>
              <a:buChar char="Ø"/>
            </a:pPr>
            <a:r>
              <a:rPr lang="fr-CA" sz="1300" dirty="0">
                <a:latin typeface="+mn-lt"/>
                <a:cs typeface="Calibri" panose="020F0502020204030204" pitchFamily="34" charset="0"/>
              </a:rPr>
              <a:t>Petites entreprises (99 employés ou moins)</a:t>
            </a:r>
          </a:p>
          <a:p>
            <a:pPr marL="182563" indent="-182563">
              <a:spcBef>
                <a:spcPts val="0"/>
              </a:spcBef>
              <a:buFont typeface="Wingdings" panose="05000000000000000000" pitchFamily="2" charset="2"/>
              <a:buChar char="Ø"/>
            </a:pPr>
            <a:endParaRPr lang="fr-CA" sz="1400" dirty="0">
              <a:latin typeface="+mn-lt"/>
              <a:cs typeface="Calibri" panose="020F0502020204030204" pitchFamily="34" charset="0"/>
            </a:endParaRPr>
          </a:p>
          <a:p>
            <a:pPr marL="182563" indent="-182563"/>
            <a:endParaRPr lang="fr-CA" sz="1400" dirty="0"/>
          </a:p>
        </p:txBody>
      </p:sp>
      <p:sp>
        <p:nvSpPr>
          <p:cNvPr id="7" name="Content Placeholder 6">
            <a:extLst>
              <a:ext uri="{FF2B5EF4-FFF2-40B4-BE49-F238E27FC236}">
                <a16:creationId xmlns:a16="http://schemas.microsoft.com/office/drawing/2014/main" id="{DF96DEA4-2FF2-E57C-7445-94E2C46EC68E}"/>
              </a:ext>
            </a:extLst>
          </p:cNvPr>
          <p:cNvSpPr>
            <a:spLocks noGrp="1"/>
          </p:cNvSpPr>
          <p:nvPr>
            <p:ph sz="half" idx="2"/>
            <p:custDataLst>
              <p:tags r:id="rId3"/>
            </p:custDataLst>
          </p:nvPr>
        </p:nvSpPr>
        <p:spPr>
          <a:xfrm>
            <a:off x="4032913" y="809897"/>
            <a:ext cx="4965037" cy="3784726"/>
          </a:xfrm>
        </p:spPr>
        <p:txBody>
          <a:bodyPr>
            <a:noAutofit/>
          </a:bodyPr>
          <a:lstStyle/>
          <a:p>
            <a:pPr marL="0" indent="0">
              <a:spcBef>
                <a:spcPts val="0"/>
              </a:spcBef>
              <a:spcAft>
                <a:spcPts val="600"/>
              </a:spcAft>
              <a:buFont typeface="Arial"/>
              <a:buNone/>
            </a:pPr>
            <a:r>
              <a:rPr lang="fr-CA" sz="2000" b="1" dirty="0">
                <a:latin typeface="+mn-lt"/>
                <a:cs typeface="Calibri" panose="020F0502020204030204" pitchFamily="34" charset="0"/>
              </a:rPr>
              <a:t>Composante no 2 : Contenu Web</a:t>
            </a:r>
          </a:p>
          <a:p>
            <a:pPr marL="0" indent="0">
              <a:spcBef>
                <a:spcPts val="0"/>
              </a:spcBef>
              <a:buNone/>
            </a:pPr>
            <a:r>
              <a:rPr lang="fr-CA" sz="1300" b="1" dirty="0">
                <a:latin typeface="+mn-lt"/>
                <a:cs typeface="Calibri" panose="020F0502020204030204" pitchFamily="34" charset="0"/>
              </a:rPr>
              <a:t>Exigences et portée proposées</a:t>
            </a:r>
          </a:p>
          <a:p>
            <a:pPr>
              <a:spcBef>
                <a:spcPts val="0"/>
              </a:spcBef>
              <a:buFont typeface="Arial" panose="020B0604020202020204" pitchFamily="34" charset="0"/>
              <a:buChar char="•"/>
            </a:pPr>
            <a:r>
              <a:rPr lang="fr-CA" sz="1300" dirty="0">
                <a:latin typeface="+mn-lt"/>
                <a:cs typeface="Calibri" panose="020F0502020204030204" pitchFamily="34" charset="0"/>
              </a:rPr>
              <a:t>Toutes les nouvelles pages Web destinées au public et aux employés (y compris les applications Web) lancées après les dates limites ci-dessous doivent être conformes aux clauses 4 à 7 et 9 de la Norme TIC.</a:t>
            </a:r>
          </a:p>
          <a:p>
            <a:pPr>
              <a:spcBef>
                <a:spcPts val="0"/>
              </a:spcBef>
              <a:buFont typeface="Arial" panose="020B0604020202020204" pitchFamily="34" charset="0"/>
              <a:buChar char="•"/>
            </a:pPr>
            <a:r>
              <a:rPr lang="fr-CA" sz="1300" dirty="0">
                <a:latin typeface="+mn-lt"/>
                <a:cs typeface="Calibri" panose="020F0502020204030204" pitchFamily="34" charset="0"/>
              </a:rPr>
              <a:t>Remarque: Cette exigence s’applique uniquement aux pages Web internes destinés aux employés des FST et des ERT.</a:t>
            </a:r>
          </a:p>
          <a:p>
            <a:pPr marL="182563" indent="-182563">
              <a:spcBef>
                <a:spcPts val="0"/>
              </a:spcBef>
              <a:buFont typeface="Wingdings" panose="05000000000000000000" pitchFamily="2" charset="2"/>
              <a:buChar char="Ø"/>
            </a:pPr>
            <a:endParaRPr lang="fr-CA" sz="1300" b="1" dirty="0">
              <a:latin typeface="+mn-lt"/>
              <a:cs typeface="Calibri" panose="020F0502020204030204" pitchFamily="34" charset="0"/>
            </a:endParaRPr>
          </a:p>
          <a:p>
            <a:pPr marL="0" indent="0">
              <a:spcBef>
                <a:spcPts val="0"/>
              </a:spcBef>
              <a:buNone/>
            </a:pPr>
            <a:r>
              <a:rPr lang="fr-CA" sz="1300" b="1" dirty="0">
                <a:latin typeface="+mn-lt"/>
                <a:cs typeface="Calibri" panose="020F0502020204030204" pitchFamily="34" charset="0"/>
              </a:rPr>
              <a:t>Dates limites proposées</a:t>
            </a:r>
          </a:p>
          <a:p>
            <a:pPr marL="182563" indent="-182563">
              <a:spcBef>
                <a:spcPts val="0"/>
              </a:spcBef>
              <a:buFont typeface="Wingdings" panose="05000000000000000000" pitchFamily="2" charset="2"/>
              <a:buChar char="Ø"/>
            </a:pPr>
            <a:r>
              <a:rPr lang="fr-CA" sz="1300" dirty="0">
                <a:latin typeface="+mn-lt"/>
                <a:cs typeface="Calibri" panose="020F0502020204030204" pitchFamily="34" charset="0"/>
              </a:rPr>
              <a:t>Secteur public fédéral : objectif de 24 mois après l’entrée en vigueur du règlement (p. ex., le 1er juin 2027).</a:t>
            </a:r>
          </a:p>
          <a:p>
            <a:pPr marL="182563" indent="-182563">
              <a:spcBef>
                <a:spcPts val="0"/>
              </a:spcBef>
              <a:buFont typeface="Wingdings" panose="05000000000000000000" pitchFamily="2" charset="2"/>
              <a:buChar char="Ø"/>
            </a:pPr>
            <a:r>
              <a:rPr lang="fr-CA" sz="1300" dirty="0">
                <a:latin typeface="+mn-lt"/>
                <a:cs typeface="Calibri" panose="020F0502020204030204" pitchFamily="34" charset="0"/>
              </a:rPr>
              <a:t>Grandes et moyennes entreprises : objectif de 36 mois après l’entrée en vigueur du règlement (p. ex., le 1er juin 2028).</a:t>
            </a:r>
          </a:p>
          <a:p>
            <a:pPr marL="182563" indent="-182563">
              <a:spcBef>
                <a:spcPts val="0"/>
              </a:spcBef>
              <a:buFont typeface="Wingdings" panose="05000000000000000000" pitchFamily="2" charset="2"/>
              <a:buChar char="Ø"/>
            </a:pPr>
            <a:endParaRPr lang="fr-CA" sz="1300" dirty="0">
              <a:latin typeface="+mn-lt"/>
              <a:cs typeface="Calibri" panose="020F0502020204030204" pitchFamily="34" charset="0"/>
            </a:endParaRPr>
          </a:p>
          <a:p>
            <a:pPr marL="0" indent="0">
              <a:spcBef>
                <a:spcPts val="0"/>
              </a:spcBef>
              <a:buNone/>
            </a:pPr>
            <a:r>
              <a:rPr lang="fr-CA" sz="1300" b="1" dirty="0">
                <a:latin typeface="+mn-lt"/>
                <a:cs typeface="Calibri" panose="020F0502020204030204" pitchFamily="34" charset="0"/>
              </a:rPr>
              <a:t>Exemption proposée</a:t>
            </a:r>
          </a:p>
          <a:p>
            <a:pPr marL="182563" indent="-182563">
              <a:spcBef>
                <a:spcPts val="0"/>
              </a:spcBef>
              <a:buFont typeface="Wingdings" panose="05000000000000000000" pitchFamily="2" charset="2"/>
              <a:buChar char="Ø"/>
            </a:pPr>
            <a:r>
              <a:rPr lang="fr-CA" sz="1300" dirty="0">
                <a:latin typeface="+mn-lt"/>
                <a:cs typeface="Calibri" panose="020F0502020204030204" pitchFamily="34" charset="0"/>
              </a:rPr>
              <a:t>Petites entreprises (99 employés ou moins)</a:t>
            </a:r>
          </a:p>
          <a:p>
            <a:pPr marL="182563" indent="-182563">
              <a:spcBef>
                <a:spcPts val="0"/>
              </a:spcBef>
              <a:buFont typeface="Wingdings" panose="05000000000000000000" pitchFamily="2" charset="2"/>
              <a:buChar char="Ø"/>
            </a:pPr>
            <a:endParaRPr lang="fr-CA" sz="1400" dirty="0">
              <a:latin typeface="+mn-lt"/>
              <a:cs typeface="Calibri" panose="020F0502020204030204" pitchFamily="34" charset="0"/>
            </a:endParaRPr>
          </a:p>
          <a:p>
            <a:pPr marL="0" indent="0">
              <a:spcBef>
                <a:spcPts val="0"/>
              </a:spcBef>
              <a:buNone/>
            </a:pPr>
            <a:endParaRPr lang="fr-CA" sz="1400" dirty="0">
              <a:latin typeface="+mn-lt"/>
              <a:cs typeface="Calibri" panose="020F0502020204030204" pitchFamily="34" charset="0"/>
            </a:endParaRPr>
          </a:p>
          <a:p>
            <a:pPr marL="0" indent="0">
              <a:buNone/>
            </a:pPr>
            <a:endParaRPr lang="fr-CA" sz="1400" dirty="0"/>
          </a:p>
        </p:txBody>
      </p:sp>
      <p:sp>
        <p:nvSpPr>
          <p:cNvPr id="4" name="Slide Number Placeholder 3">
            <a:extLst>
              <a:ext uri="{FF2B5EF4-FFF2-40B4-BE49-F238E27FC236}">
                <a16:creationId xmlns:a16="http://schemas.microsoft.com/office/drawing/2014/main" id="{77DE12BF-F0E9-60FF-DBEB-020962B7AE3B}"/>
              </a:ext>
            </a:extLst>
          </p:cNvPr>
          <p:cNvSpPr>
            <a:spLocks noGrp="1"/>
          </p:cNvSpPr>
          <p:nvPr>
            <p:ph type="sldNum" sz="quarter" idx="12"/>
            <p:custDataLst>
              <p:tags r:id="rId4"/>
            </p:custDataLst>
          </p:nvPr>
        </p:nvSpPr>
        <p:spPr/>
        <p:txBody>
          <a:bodyPr/>
          <a:lstStyle/>
          <a:p>
            <a:fld id="{2E86C063-E22E-2E4C-A523-54089486E38F}" type="slidenum">
              <a:rPr lang="fr-CA" smtClean="0"/>
              <a:t>11</a:t>
            </a:fld>
            <a:endParaRPr lang="fr-CA" dirty="0"/>
          </a:p>
        </p:txBody>
      </p:sp>
    </p:spTree>
    <p:extLst>
      <p:ext uri="{BB962C8B-B14F-4D97-AF65-F5344CB8AC3E}">
        <p14:creationId xmlns:p14="http://schemas.microsoft.com/office/powerpoint/2010/main" val="1885254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C1E6D3-A5FE-CDBA-148B-6A8AD6F1D8C3}"/>
              </a:ext>
            </a:extLst>
          </p:cNvPr>
          <p:cNvSpPr>
            <a:spLocks noGrp="1"/>
          </p:cNvSpPr>
          <p:nvPr>
            <p:ph type="title"/>
            <p:custDataLst>
              <p:tags r:id="rId1"/>
            </p:custDataLst>
          </p:nvPr>
        </p:nvSpPr>
        <p:spPr>
          <a:xfrm>
            <a:off x="294198" y="-137160"/>
            <a:ext cx="8392602" cy="851263"/>
          </a:xfrm>
        </p:spPr>
        <p:txBody>
          <a:bodyPr>
            <a:normAutofit/>
          </a:bodyPr>
          <a:lstStyle/>
          <a:p>
            <a:r>
              <a:rPr lang="fr-CA" sz="2800" dirty="0">
                <a:latin typeface="+mn-lt"/>
              </a:rPr>
              <a:t>Exigences proposées pour la phase 1 (2/4)</a:t>
            </a:r>
          </a:p>
        </p:txBody>
      </p:sp>
      <p:sp>
        <p:nvSpPr>
          <p:cNvPr id="6" name="Content Placeholder 5">
            <a:extLst>
              <a:ext uri="{FF2B5EF4-FFF2-40B4-BE49-F238E27FC236}">
                <a16:creationId xmlns:a16="http://schemas.microsoft.com/office/drawing/2014/main" id="{9BA5B7D3-3D05-036D-CED5-3E94CCBF76E7}"/>
              </a:ext>
            </a:extLst>
          </p:cNvPr>
          <p:cNvSpPr>
            <a:spLocks noGrp="1"/>
          </p:cNvSpPr>
          <p:nvPr>
            <p:ph sz="half" idx="1"/>
            <p:custDataLst>
              <p:tags r:id="rId2"/>
            </p:custDataLst>
          </p:nvPr>
        </p:nvSpPr>
        <p:spPr>
          <a:xfrm>
            <a:off x="294197" y="548878"/>
            <a:ext cx="4675367" cy="4045746"/>
          </a:xfrm>
        </p:spPr>
        <p:txBody>
          <a:bodyPr>
            <a:noAutofit/>
          </a:bodyPr>
          <a:lstStyle/>
          <a:p>
            <a:pPr marL="0" indent="0">
              <a:spcBef>
                <a:spcPts val="0"/>
              </a:spcBef>
              <a:buNone/>
            </a:pPr>
            <a:r>
              <a:rPr lang="fr-CA" sz="1900" b="1" dirty="0">
                <a:latin typeface="+mn-lt"/>
                <a:cs typeface="Calibri" panose="020F0502020204030204" pitchFamily="34" charset="0"/>
              </a:rPr>
              <a:t>Composante no 3 : Applications mobiles</a:t>
            </a:r>
          </a:p>
          <a:p>
            <a:pPr marL="0" indent="0">
              <a:spcBef>
                <a:spcPts val="0"/>
              </a:spcBef>
              <a:buNone/>
            </a:pPr>
            <a:endParaRPr lang="fr-CA" sz="1300" b="1" dirty="0">
              <a:latin typeface="+mn-lt"/>
              <a:cs typeface="Calibri" panose="020F0502020204030204" pitchFamily="34" charset="0"/>
            </a:endParaRPr>
          </a:p>
          <a:p>
            <a:pPr marL="0" indent="0">
              <a:spcBef>
                <a:spcPts val="0"/>
              </a:spcBef>
              <a:buNone/>
            </a:pPr>
            <a:r>
              <a:rPr lang="fr-CA" sz="1300" b="1" dirty="0">
                <a:latin typeface="+mn-lt"/>
                <a:cs typeface="Calibri" panose="020F0502020204030204" pitchFamily="34" charset="0"/>
              </a:rPr>
              <a:t>Exigences et portée proposées</a:t>
            </a:r>
          </a:p>
          <a:p>
            <a:pPr marL="342900" indent="-342900">
              <a:spcBef>
                <a:spcPts val="0"/>
              </a:spcBef>
              <a:buFont typeface="+mj-lt"/>
              <a:buAutoNum type="alphaLcParenR"/>
            </a:pPr>
            <a:r>
              <a:rPr lang="fr-CA" sz="1300" dirty="0">
                <a:latin typeface="+mn-lt"/>
                <a:cs typeface="Calibri" panose="020F0502020204030204" pitchFamily="34" charset="0"/>
              </a:rPr>
              <a:t>Toutes les nouvelles applications mobiles destinées   au public lancées après les dates limites ci-dessous doivent être conformes aux articles 4 à 7 et 11 de la Norme TIC.</a:t>
            </a:r>
          </a:p>
          <a:p>
            <a:pPr marL="342900" indent="-342900">
              <a:spcBef>
                <a:spcPts val="0"/>
              </a:spcBef>
              <a:buFont typeface="+mj-lt"/>
              <a:buAutoNum type="alphaLcParenR"/>
            </a:pPr>
            <a:r>
              <a:rPr lang="fr-CA" sz="1300" dirty="0">
                <a:latin typeface="+mn-lt"/>
                <a:cs typeface="Calibri" panose="020F0502020204030204" pitchFamily="34" charset="0"/>
              </a:rPr>
              <a:t>Toutes les applications mobiles préexistantes doivent être évaluées pour déterminer leur conformité à la Norme TIC dans les délais indiqués ci-dessous. </a:t>
            </a:r>
          </a:p>
          <a:p>
            <a:pPr marL="0" indent="0">
              <a:spcBef>
                <a:spcPts val="0"/>
              </a:spcBef>
              <a:buNone/>
            </a:pPr>
            <a:r>
              <a:rPr lang="fr-CA" sz="1300" dirty="0">
                <a:latin typeface="+mn-lt"/>
                <a:cs typeface="Calibri" panose="020F0502020204030204" pitchFamily="34" charset="0"/>
              </a:rPr>
              <a:t>Remarque: Ne s’applique pas aux FST ni aux ERT</a:t>
            </a:r>
          </a:p>
          <a:p>
            <a:pPr marL="177800" indent="-177800">
              <a:spcBef>
                <a:spcPts val="0"/>
              </a:spcBef>
              <a:buFont typeface="Wingdings" panose="05000000000000000000" pitchFamily="2" charset="2"/>
              <a:buChar char="Ø"/>
            </a:pPr>
            <a:endParaRPr lang="fr-CA" sz="1300" dirty="0">
              <a:latin typeface="+mn-lt"/>
              <a:cs typeface="Calibri" panose="020F0502020204030204" pitchFamily="34" charset="0"/>
            </a:endParaRPr>
          </a:p>
          <a:p>
            <a:pPr marL="0" indent="0">
              <a:spcBef>
                <a:spcPts val="0"/>
              </a:spcBef>
              <a:buNone/>
            </a:pPr>
            <a:r>
              <a:rPr lang="fr-CA" sz="1300" b="1" dirty="0">
                <a:latin typeface="+mn-lt"/>
                <a:cs typeface="Calibri" panose="020F0502020204030204" pitchFamily="34" charset="0"/>
              </a:rPr>
              <a:t>Date limite proposée</a:t>
            </a:r>
          </a:p>
          <a:p>
            <a:pPr marL="177800" indent="-177800">
              <a:spcBef>
                <a:spcPts val="0"/>
              </a:spcBef>
              <a:buFont typeface="Wingdings" panose="05000000000000000000" pitchFamily="2" charset="2"/>
              <a:buChar char="Ø"/>
            </a:pPr>
            <a:r>
              <a:rPr lang="fr-CA" sz="1300" dirty="0">
                <a:latin typeface="+mn-lt"/>
                <a:cs typeface="Calibri" panose="020F0502020204030204" pitchFamily="34" charset="0"/>
              </a:rPr>
              <a:t>Secteur public fédéral et grandes entreprises : objectif de 36 mois après l’entrée en vigueur de ce règlement (p. ex., le 1</a:t>
            </a:r>
            <a:r>
              <a:rPr lang="fr-CA" sz="1300" baseline="30000" dirty="0">
                <a:latin typeface="+mn-lt"/>
                <a:cs typeface="Calibri" panose="020F0502020204030204" pitchFamily="34" charset="0"/>
              </a:rPr>
              <a:t>er</a:t>
            </a:r>
            <a:r>
              <a:rPr lang="fr-CA" sz="1300" dirty="0">
                <a:latin typeface="+mn-lt"/>
                <a:cs typeface="Calibri" panose="020F0502020204030204" pitchFamily="34" charset="0"/>
              </a:rPr>
              <a:t> juin 2028).</a:t>
            </a:r>
          </a:p>
          <a:p>
            <a:pPr marL="0" indent="0">
              <a:spcBef>
                <a:spcPts val="0"/>
              </a:spcBef>
              <a:buNone/>
            </a:pPr>
            <a:endParaRPr lang="fr-CA" sz="1300" b="1" dirty="0">
              <a:latin typeface="+mn-lt"/>
              <a:cs typeface="Calibri" panose="020F0502020204030204" pitchFamily="34" charset="0"/>
            </a:endParaRPr>
          </a:p>
          <a:p>
            <a:pPr marL="0" indent="0">
              <a:spcBef>
                <a:spcPts val="0"/>
              </a:spcBef>
              <a:buNone/>
            </a:pPr>
            <a:r>
              <a:rPr lang="fr-CA" sz="1300" b="1" dirty="0">
                <a:latin typeface="+mn-lt"/>
                <a:cs typeface="Calibri" panose="020F0502020204030204" pitchFamily="34" charset="0"/>
              </a:rPr>
              <a:t>Exemptions proposées</a:t>
            </a:r>
          </a:p>
          <a:p>
            <a:pPr marL="177800" indent="-177800">
              <a:spcBef>
                <a:spcPts val="0"/>
              </a:spcBef>
              <a:buFont typeface="Wingdings" panose="05000000000000000000" pitchFamily="2" charset="2"/>
              <a:buChar char="Ø"/>
            </a:pPr>
            <a:r>
              <a:rPr lang="fr-CA" sz="1300" dirty="0">
                <a:latin typeface="+mn-lt"/>
                <a:cs typeface="Calibri" panose="020F0502020204030204" pitchFamily="34" charset="0"/>
              </a:rPr>
              <a:t>Petites et moyennes entreprises (499 employés ou moins)</a:t>
            </a:r>
          </a:p>
          <a:p>
            <a:pPr marL="177800" indent="-177800">
              <a:spcBef>
                <a:spcPts val="0"/>
              </a:spcBef>
              <a:buFont typeface="Wingdings" panose="05000000000000000000" pitchFamily="2" charset="2"/>
              <a:buChar char="Ø"/>
            </a:pPr>
            <a:endParaRPr lang="fr-CA" sz="1300" dirty="0">
              <a:latin typeface="+mn-lt"/>
              <a:cs typeface="Calibri" panose="020F0502020204030204" pitchFamily="34" charset="0"/>
            </a:endParaRPr>
          </a:p>
          <a:p>
            <a:pPr marL="182563" indent="-182563"/>
            <a:endParaRPr lang="fr-CA" sz="1400" dirty="0"/>
          </a:p>
        </p:txBody>
      </p:sp>
      <p:sp>
        <p:nvSpPr>
          <p:cNvPr id="7" name="Content Placeholder 6">
            <a:extLst>
              <a:ext uri="{FF2B5EF4-FFF2-40B4-BE49-F238E27FC236}">
                <a16:creationId xmlns:a16="http://schemas.microsoft.com/office/drawing/2014/main" id="{DF96DEA4-2FF2-E57C-7445-94E2C46EC68E}"/>
              </a:ext>
            </a:extLst>
          </p:cNvPr>
          <p:cNvSpPr>
            <a:spLocks noGrp="1"/>
          </p:cNvSpPr>
          <p:nvPr>
            <p:ph sz="half" idx="2"/>
            <p:custDataLst>
              <p:tags r:id="rId3"/>
            </p:custDataLst>
          </p:nvPr>
        </p:nvSpPr>
        <p:spPr>
          <a:xfrm>
            <a:off x="4969564" y="548878"/>
            <a:ext cx="4174435" cy="4045745"/>
          </a:xfrm>
        </p:spPr>
        <p:txBody>
          <a:bodyPr>
            <a:noAutofit/>
          </a:bodyPr>
          <a:lstStyle/>
          <a:p>
            <a:pPr marL="0" indent="0">
              <a:spcBef>
                <a:spcPts val="0"/>
              </a:spcBef>
              <a:buNone/>
            </a:pPr>
            <a:r>
              <a:rPr lang="fr-CA" b="1" dirty="0">
                <a:latin typeface="+mn-lt"/>
              </a:rPr>
              <a:t>Composante no 4 : Documents numériques</a:t>
            </a:r>
          </a:p>
          <a:p>
            <a:pPr marL="0" indent="0">
              <a:spcBef>
                <a:spcPts val="0"/>
              </a:spcBef>
              <a:buNone/>
            </a:pPr>
            <a:endParaRPr lang="fr-CA" sz="1400" dirty="0">
              <a:latin typeface="+mn-lt"/>
            </a:endParaRPr>
          </a:p>
          <a:p>
            <a:pPr marL="0" indent="0">
              <a:spcBef>
                <a:spcPts val="0"/>
              </a:spcBef>
              <a:buNone/>
            </a:pPr>
            <a:r>
              <a:rPr lang="fr-CA" sz="1300" b="1" dirty="0">
                <a:latin typeface="+mn-lt"/>
              </a:rPr>
              <a:t>Exigences et portée proposées</a:t>
            </a:r>
          </a:p>
          <a:p>
            <a:pPr marL="177800" indent="-177800">
              <a:spcBef>
                <a:spcPts val="0"/>
              </a:spcBef>
              <a:buFont typeface="Wingdings" panose="05000000000000000000" pitchFamily="2" charset="2"/>
              <a:buChar char="Ø"/>
            </a:pPr>
            <a:r>
              <a:rPr lang="fr-CA" sz="1300" dirty="0">
                <a:latin typeface="+mn-lt"/>
              </a:rPr>
              <a:t>Tous les documents numériques sur les sites Web publics des organisations qui sont publiés après les délais ci-dessous ( c.-à-d. nouveaux documents) doivent être conformes aux articles 4 à 7 et 10 de la Norme TIC.</a:t>
            </a:r>
          </a:p>
          <a:p>
            <a:pPr marL="0" indent="0">
              <a:spcBef>
                <a:spcPts val="0"/>
              </a:spcBef>
              <a:buNone/>
            </a:pPr>
            <a:r>
              <a:rPr lang="fr-CA" sz="1300" dirty="0">
                <a:latin typeface="+mn-lt"/>
                <a:cs typeface="Calibri" panose="020F0502020204030204" pitchFamily="34" charset="0"/>
              </a:rPr>
              <a:t>Remarque: Ne s’applique pas aux FST ni aux ERT</a:t>
            </a:r>
          </a:p>
          <a:p>
            <a:pPr marL="0" indent="0">
              <a:spcBef>
                <a:spcPts val="0"/>
              </a:spcBef>
              <a:buNone/>
            </a:pPr>
            <a:endParaRPr lang="fr-CA" sz="1300" dirty="0">
              <a:latin typeface="+mn-lt"/>
            </a:endParaRPr>
          </a:p>
          <a:p>
            <a:pPr marL="0" indent="0">
              <a:spcBef>
                <a:spcPts val="0"/>
              </a:spcBef>
              <a:buNone/>
            </a:pPr>
            <a:r>
              <a:rPr lang="fr-CA" sz="1300" b="1" dirty="0">
                <a:latin typeface="+mn-lt"/>
              </a:rPr>
              <a:t>Date limite proposée</a:t>
            </a:r>
          </a:p>
          <a:p>
            <a:pPr marL="177800" indent="-177800">
              <a:spcBef>
                <a:spcPts val="0"/>
              </a:spcBef>
              <a:buFont typeface="Wingdings" panose="05000000000000000000" pitchFamily="2" charset="2"/>
              <a:buChar char="Ø"/>
            </a:pPr>
            <a:r>
              <a:rPr lang="fr-CA" sz="1300" dirty="0">
                <a:latin typeface="+mn-lt"/>
              </a:rPr>
              <a:t>Secteur public fédéral et grandes entreprises : objectif de 36 mois après l’entrée en vigueur du règlement </a:t>
            </a:r>
            <a:r>
              <a:rPr lang="fr-CA" sz="1300" dirty="0">
                <a:latin typeface="+mn-lt"/>
                <a:cs typeface="Calibri" panose="020F0502020204030204" pitchFamily="34" charset="0"/>
              </a:rPr>
              <a:t>(p. ex., le 1</a:t>
            </a:r>
            <a:r>
              <a:rPr lang="fr-CA" sz="1300" baseline="30000" dirty="0">
                <a:latin typeface="+mn-lt"/>
                <a:cs typeface="Calibri" panose="020F0502020204030204" pitchFamily="34" charset="0"/>
              </a:rPr>
              <a:t>er</a:t>
            </a:r>
            <a:r>
              <a:rPr lang="fr-CA" sz="1300" dirty="0">
                <a:latin typeface="+mn-lt"/>
                <a:cs typeface="Calibri" panose="020F0502020204030204" pitchFamily="34" charset="0"/>
              </a:rPr>
              <a:t> juin 2028).</a:t>
            </a:r>
            <a:endParaRPr lang="fr-CA" sz="1300" dirty="0">
              <a:latin typeface="+mn-lt"/>
            </a:endParaRPr>
          </a:p>
          <a:p>
            <a:pPr marL="0" indent="0">
              <a:spcBef>
                <a:spcPts val="0"/>
              </a:spcBef>
              <a:buNone/>
            </a:pPr>
            <a:endParaRPr lang="fr-CA" sz="1300" dirty="0">
              <a:latin typeface="+mn-lt"/>
            </a:endParaRPr>
          </a:p>
          <a:p>
            <a:pPr marL="0" indent="0">
              <a:spcBef>
                <a:spcPts val="0"/>
              </a:spcBef>
              <a:buNone/>
            </a:pPr>
            <a:r>
              <a:rPr lang="fr-CA" sz="1300" b="1" dirty="0">
                <a:latin typeface="+mn-lt"/>
              </a:rPr>
              <a:t>Exemptions proposées</a:t>
            </a:r>
          </a:p>
          <a:p>
            <a:pPr marL="177800" indent="-177800">
              <a:spcBef>
                <a:spcPts val="0"/>
              </a:spcBef>
              <a:buFont typeface="Wingdings" panose="05000000000000000000" pitchFamily="2" charset="2"/>
              <a:buChar char="Ø"/>
            </a:pPr>
            <a:r>
              <a:rPr lang="fr-CA" sz="1300" dirty="0">
                <a:latin typeface="+mn-lt"/>
              </a:rPr>
              <a:t>Petites et moyennes entreprises (499 employés ou moins)</a:t>
            </a:r>
          </a:p>
          <a:p>
            <a:pPr marL="177800" indent="-177800">
              <a:spcBef>
                <a:spcPts val="0"/>
              </a:spcBef>
              <a:buFont typeface="Wingdings" panose="05000000000000000000" pitchFamily="2" charset="2"/>
              <a:buChar char="Ø"/>
            </a:pPr>
            <a:endParaRPr lang="fr-CA" sz="1400" dirty="0">
              <a:latin typeface="+mn-lt"/>
            </a:endParaRPr>
          </a:p>
          <a:p>
            <a:pPr marL="177800" indent="-177800">
              <a:spcBef>
                <a:spcPts val="0"/>
              </a:spcBef>
              <a:buFont typeface="Wingdings" panose="05000000000000000000" pitchFamily="2" charset="2"/>
              <a:buChar char="Ø"/>
            </a:pPr>
            <a:endParaRPr lang="fr-CA" sz="1400" b="1" dirty="0">
              <a:latin typeface="+mn-lt"/>
            </a:endParaRPr>
          </a:p>
          <a:p>
            <a:pPr marL="0" indent="0">
              <a:spcBef>
                <a:spcPts val="0"/>
              </a:spcBef>
              <a:buNone/>
            </a:pPr>
            <a:endParaRPr lang="fr-CA" sz="1400" b="1" dirty="0">
              <a:latin typeface="+mn-lt"/>
            </a:endParaRPr>
          </a:p>
          <a:p>
            <a:pPr marL="0" indent="0">
              <a:buNone/>
            </a:pPr>
            <a:endParaRPr lang="fr-CA" sz="1400" dirty="0"/>
          </a:p>
        </p:txBody>
      </p:sp>
      <p:sp>
        <p:nvSpPr>
          <p:cNvPr id="4" name="Slide Number Placeholder 3">
            <a:extLst>
              <a:ext uri="{FF2B5EF4-FFF2-40B4-BE49-F238E27FC236}">
                <a16:creationId xmlns:a16="http://schemas.microsoft.com/office/drawing/2014/main" id="{77DE12BF-F0E9-60FF-DBEB-020962B7AE3B}"/>
              </a:ext>
            </a:extLst>
          </p:cNvPr>
          <p:cNvSpPr>
            <a:spLocks noGrp="1"/>
          </p:cNvSpPr>
          <p:nvPr>
            <p:ph type="sldNum" sz="quarter" idx="12"/>
            <p:custDataLst>
              <p:tags r:id="rId4"/>
            </p:custDataLst>
          </p:nvPr>
        </p:nvSpPr>
        <p:spPr/>
        <p:txBody>
          <a:bodyPr/>
          <a:lstStyle/>
          <a:p>
            <a:fld id="{2E86C063-E22E-2E4C-A523-54089486E38F}" type="slidenum">
              <a:rPr lang="fr-CA" smtClean="0"/>
              <a:t>12</a:t>
            </a:fld>
            <a:endParaRPr lang="fr-CA" dirty="0"/>
          </a:p>
        </p:txBody>
      </p:sp>
    </p:spTree>
    <p:extLst>
      <p:ext uri="{BB962C8B-B14F-4D97-AF65-F5344CB8AC3E}">
        <p14:creationId xmlns:p14="http://schemas.microsoft.com/office/powerpoint/2010/main" val="2771065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C1E6D3-A5FE-CDBA-148B-6A8AD6F1D8C3}"/>
              </a:ext>
            </a:extLst>
          </p:cNvPr>
          <p:cNvSpPr>
            <a:spLocks noGrp="1"/>
          </p:cNvSpPr>
          <p:nvPr>
            <p:ph type="title"/>
            <p:custDataLst>
              <p:tags r:id="rId1"/>
            </p:custDataLst>
          </p:nvPr>
        </p:nvSpPr>
        <p:spPr>
          <a:xfrm>
            <a:off x="389614" y="0"/>
            <a:ext cx="8297186" cy="722811"/>
          </a:xfrm>
        </p:spPr>
        <p:txBody>
          <a:bodyPr>
            <a:normAutofit/>
          </a:bodyPr>
          <a:lstStyle/>
          <a:p>
            <a:r>
              <a:rPr lang="fr-CA" sz="2800" dirty="0">
                <a:latin typeface="+mn-lt"/>
              </a:rPr>
              <a:t>Exigences proposées pour la phase 1 (3/4)</a:t>
            </a:r>
          </a:p>
        </p:txBody>
      </p:sp>
      <p:sp>
        <p:nvSpPr>
          <p:cNvPr id="6" name="Content Placeholder 5">
            <a:extLst>
              <a:ext uri="{FF2B5EF4-FFF2-40B4-BE49-F238E27FC236}">
                <a16:creationId xmlns:a16="http://schemas.microsoft.com/office/drawing/2014/main" id="{9BA5B7D3-3D05-036D-CED5-3E94CCBF76E7}"/>
              </a:ext>
            </a:extLst>
          </p:cNvPr>
          <p:cNvSpPr>
            <a:spLocks noGrp="1"/>
          </p:cNvSpPr>
          <p:nvPr>
            <p:ph sz="half" idx="1"/>
            <p:custDataLst>
              <p:tags r:id="rId2"/>
            </p:custDataLst>
          </p:nvPr>
        </p:nvSpPr>
        <p:spPr>
          <a:xfrm>
            <a:off x="257629" y="647701"/>
            <a:ext cx="3745752" cy="3946922"/>
          </a:xfrm>
        </p:spPr>
        <p:txBody>
          <a:bodyPr>
            <a:noAutofit/>
          </a:bodyPr>
          <a:lstStyle/>
          <a:p>
            <a:pPr marL="0" indent="0">
              <a:spcBef>
                <a:spcPts val="0"/>
              </a:spcBef>
              <a:buNone/>
            </a:pPr>
            <a:r>
              <a:rPr lang="fr-CA" sz="1600" b="1" dirty="0">
                <a:latin typeface="+mn-lt"/>
              </a:rPr>
              <a:t>Composante no 5 : Approvisionnement</a:t>
            </a:r>
          </a:p>
          <a:p>
            <a:pPr marL="0" indent="0">
              <a:spcBef>
                <a:spcPts val="0"/>
              </a:spcBef>
              <a:buNone/>
            </a:pPr>
            <a:r>
              <a:rPr lang="fr-CA" sz="1400" b="1" dirty="0">
                <a:latin typeface="+mn-lt"/>
              </a:rPr>
              <a:t>Exigences et portée proposées 	</a:t>
            </a:r>
          </a:p>
          <a:p>
            <a:pPr>
              <a:spcBef>
                <a:spcPts val="0"/>
              </a:spcBef>
              <a:buFont typeface="Arial" panose="020B0604020202020204" pitchFamily="34" charset="0"/>
              <a:buChar char="•"/>
            </a:pPr>
            <a:r>
              <a:rPr lang="fr-CA" sz="1400" dirty="0">
                <a:latin typeface="+mn-lt"/>
              </a:rPr>
              <a:t>Pour les processus d’approvisionnement en TIC lancés après les délais ci-dessous, obtenir une évaluation de la conformité avec une analyse des lacunes par rapport à la Norme TIC.</a:t>
            </a:r>
          </a:p>
          <a:p>
            <a:pPr marL="0" indent="0">
              <a:spcBef>
                <a:spcPts val="0"/>
              </a:spcBef>
              <a:buNone/>
            </a:pPr>
            <a:r>
              <a:rPr lang="fr-CA" sz="1400" dirty="0">
                <a:latin typeface="+mn-lt"/>
                <a:cs typeface="Calibri" panose="020F0502020204030204" pitchFamily="34" charset="0"/>
              </a:rPr>
              <a:t>Remarque: Ne s’applique pas aux FST ni aux ERT</a:t>
            </a:r>
            <a:endParaRPr lang="fr-CA" sz="1400" dirty="0">
              <a:latin typeface="+mn-lt"/>
            </a:endParaRPr>
          </a:p>
          <a:p>
            <a:pPr marL="0" indent="0">
              <a:spcBef>
                <a:spcPts val="0"/>
              </a:spcBef>
              <a:buNone/>
            </a:pPr>
            <a:r>
              <a:rPr lang="fr-CA" sz="1400" b="1" dirty="0">
                <a:latin typeface="+mn-lt"/>
              </a:rPr>
              <a:t>Date limite proposée</a:t>
            </a:r>
          </a:p>
          <a:p>
            <a:pPr marL="182563" indent="-182563">
              <a:spcBef>
                <a:spcPts val="0"/>
              </a:spcBef>
              <a:buFont typeface="Wingdings" panose="05000000000000000000" pitchFamily="2" charset="2"/>
              <a:buChar char="Ø"/>
            </a:pPr>
            <a:r>
              <a:rPr lang="fr-CA" sz="1400" dirty="0">
                <a:latin typeface="+mn-lt"/>
              </a:rPr>
              <a:t>Secteur public fédéral et grandes entreprises : objectif de 36 mois après l’entrée en vigueur du règlement </a:t>
            </a:r>
            <a:r>
              <a:rPr lang="fr-CA" sz="1400" dirty="0">
                <a:latin typeface="+mn-lt"/>
                <a:cs typeface="Calibri" panose="020F0502020204030204" pitchFamily="34" charset="0"/>
              </a:rPr>
              <a:t>(p. ex., le 1</a:t>
            </a:r>
            <a:r>
              <a:rPr lang="fr-CA" sz="1400" baseline="30000" dirty="0">
                <a:latin typeface="+mn-lt"/>
                <a:cs typeface="Calibri" panose="020F0502020204030204" pitchFamily="34" charset="0"/>
              </a:rPr>
              <a:t>er</a:t>
            </a:r>
            <a:r>
              <a:rPr lang="fr-CA" sz="1400" dirty="0">
                <a:latin typeface="+mn-lt"/>
                <a:cs typeface="Calibri" panose="020F0502020204030204" pitchFamily="34" charset="0"/>
              </a:rPr>
              <a:t> juin 2028).</a:t>
            </a:r>
            <a:endParaRPr lang="fr-CA" sz="1400" b="1" dirty="0">
              <a:latin typeface="+mn-lt"/>
            </a:endParaRPr>
          </a:p>
          <a:p>
            <a:pPr marL="0" indent="0">
              <a:spcBef>
                <a:spcPts val="0"/>
              </a:spcBef>
              <a:buNone/>
            </a:pPr>
            <a:r>
              <a:rPr lang="fr-CA" sz="1400" b="1" dirty="0">
                <a:latin typeface="+mn-lt"/>
              </a:rPr>
              <a:t>Exemptions proposées </a:t>
            </a:r>
          </a:p>
          <a:p>
            <a:pPr marL="182563" indent="-182563">
              <a:spcBef>
                <a:spcPts val="0"/>
              </a:spcBef>
              <a:buFont typeface="Wingdings" panose="05000000000000000000" pitchFamily="2" charset="2"/>
              <a:buChar char="Ø"/>
            </a:pPr>
            <a:r>
              <a:rPr lang="fr-CA" sz="1400" dirty="0">
                <a:latin typeface="+mn-lt"/>
              </a:rPr>
              <a:t>Petites et moyennes entreprises (499 employés ou moins)</a:t>
            </a:r>
          </a:p>
          <a:p>
            <a:pPr marL="182563" indent="-182563">
              <a:spcBef>
                <a:spcPts val="0"/>
              </a:spcBef>
              <a:buFont typeface="Wingdings" panose="05000000000000000000" pitchFamily="2" charset="2"/>
              <a:buChar char="Ø"/>
            </a:pPr>
            <a:endParaRPr lang="fr-CA" sz="1400" dirty="0">
              <a:latin typeface="+mn-lt"/>
            </a:endParaRPr>
          </a:p>
          <a:p>
            <a:pPr marL="182563" indent="-182563"/>
            <a:endParaRPr lang="fr-CA" sz="1400" dirty="0">
              <a:latin typeface="+mn-lt"/>
            </a:endParaRPr>
          </a:p>
        </p:txBody>
      </p:sp>
      <p:sp>
        <p:nvSpPr>
          <p:cNvPr id="7" name="Content Placeholder 6">
            <a:extLst>
              <a:ext uri="{FF2B5EF4-FFF2-40B4-BE49-F238E27FC236}">
                <a16:creationId xmlns:a16="http://schemas.microsoft.com/office/drawing/2014/main" id="{DF96DEA4-2FF2-E57C-7445-94E2C46EC68E}"/>
              </a:ext>
            </a:extLst>
          </p:cNvPr>
          <p:cNvSpPr>
            <a:spLocks noGrp="1"/>
          </p:cNvSpPr>
          <p:nvPr>
            <p:ph sz="half" idx="2"/>
            <p:custDataLst>
              <p:tags r:id="rId3"/>
            </p:custDataLst>
          </p:nvPr>
        </p:nvSpPr>
        <p:spPr>
          <a:xfrm>
            <a:off x="4003381" y="647701"/>
            <a:ext cx="5013619" cy="3984478"/>
          </a:xfrm>
        </p:spPr>
        <p:txBody>
          <a:bodyPr>
            <a:noAutofit/>
          </a:bodyPr>
          <a:lstStyle/>
          <a:p>
            <a:pPr marL="0" indent="0">
              <a:spcBef>
                <a:spcPts val="0"/>
              </a:spcBef>
              <a:buNone/>
            </a:pPr>
            <a:r>
              <a:rPr lang="fr-CA" sz="1600" b="1" dirty="0">
                <a:latin typeface="+mn-lt"/>
              </a:rPr>
              <a:t>Composante no 6 : Déclarations sur l’accessibilité Exigences et portée proposées</a:t>
            </a:r>
          </a:p>
          <a:p>
            <a:pPr>
              <a:spcBef>
                <a:spcPts val="0"/>
              </a:spcBef>
              <a:buFont typeface="Arial" panose="020B0604020202020204" pitchFamily="34" charset="0"/>
              <a:buChar char="•"/>
            </a:pPr>
            <a:r>
              <a:rPr lang="fr-CA" sz="1400" dirty="0">
                <a:latin typeface="+mn-lt"/>
              </a:rPr>
              <a:t>Les entités doivent publier des déclarations sur l’accessibilité pour leurs TIC visées par le présent règlement : </a:t>
            </a:r>
          </a:p>
          <a:p>
            <a:pPr marL="622300" indent="-342900">
              <a:spcBef>
                <a:spcPts val="0"/>
              </a:spcBef>
              <a:buFont typeface="+mj-lt"/>
              <a:buAutoNum type="alphaLcParenR"/>
            </a:pPr>
            <a:r>
              <a:rPr lang="fr-CA" sz="1400" dirty="0">
                <a:latin typeface="+mn-lt"/>
              </a:rPr>
              <a:t>Décrire les caractéristiques d’accessibilité et identifier toute lacune de conformité aux exigences réglementaires applicables en matière de TIC.</a:t>
            </a:r>
          </a:p>
          <a:p>
            <a:pPr marL="622300" indent="-342900">
              <a:spcBef>
                <a:spcPts val="0"/>
              </a:spcBef>
              <a:buFont typeface="+mj-lt"/>
              <a:buAutoNum type="alphaLcParenR"/>
            </a:pPr>
            <a:r>
              <a:rPr lang="fr-CA" sz="1400" dirty="0">
                <a:latin typeface="+mn-lt"/>
              </a:rPr>
              <a:t>Déterminer des solutions de rechange sans obstacle pour accéder au contenu non conforme et des plans pour combler les lacunes en matière de conformité.</a:t>
            </a:r>
            <a:endParaRPr lang="fr-CA" sz="1400" b="1" dirty="0">
              <a:latin typeface="+mn-lt"/>
            </a:endParaRPr>
          </a:p>
          <a:p>
            <a:pPr marL="0" indent="0">
              <a:spcBef>
                <a:spcPts val="0"/>
              </a:spcBef>
              <a:buNone/>
            </a:pPr>
            <a:r>
              <a:rPr lang="fr-CA" sz="1400" b="1" dirty="0">
                <a:latin typeface="+mn-lt"/>
              </a:rPr>
              <a:t>Date limite proposée</a:t>
            </a:r>
          </a:p>
          <a:p>
            <a:pPr marL="182563" indent="-182563">
              <a:spcBef>
                <a:spcPts val="0"/>
              </a:spcBef>
              <a:buFont typeface="Wingdings" panose="05000000000000000000" pitchFamily="2" charset="2"/>
              <a:buChar char="Ø"/>
            </a:pPr>
            <a:r>
              <a:rPr lang="fr-CA" sz="1400" dirty="0">
                <a:latin typeface="+mn-lt"/>
              </a:rPr>
              <a:t>Secteur public fédéral et grandes entreprises : objectif de 24 mois </a:t>
            </a:r>
            <a:r>
              <a:rPr lang="fr-CA" sz="1400" dirty="0">
                <a:latin typeface="+mn-lt"/>
                <a:cs typeface="Calibri" panose="020F0502020204030204" pitchFamily="34" charset="0"/>
              </a:rPr>
              <a:t>(p. ex., le 1</a:t>
            </a:r>
            <a:r>
              <a:rPr lang="fr-CA" sz="1400" baseline="30000" dirty="0">
                <a:latin typeface="+mn-lt"/>
                <a:cs typeface="Calibri" panose="020F0502020204030204" pitchFamily="34" charset="0"/>
              </a:rPr>
              <a:t>er</a:t>
            </a:r>
            <a:r>
              <a:rPr lang="fr-CA" sz="1400" dirty="0">
                <a:latin typeface="+mn-lt"/>
                <a:cs typeface="Calibri" panose="020F0502020204030204" pitchFamily="34" charset="0"/>
              </a:rPr>
              <a:t> juin 2027) </a:t>
            </a:r>
            <a:r>
              <a:rPr lang="fr-CA" sz="1400" dirty="0">
                <a:latin typeface="+mn-lt"/>
              </a:rPr>
              <a:t>et 36 mois </a:t>
            </a:r>
            <a:r>
              <a:rPr lang="fr-CA" sz="1400" dirty="0">
                <a:latin typeface="+mn-lt"/>
                <a:cs typeface="Calibri" panose="020F0502020204030204" pitchFamily="34" charset="0"/>
              </a:rPr>
              <a:t>(p. ex., le 1</a:t>
            </a:r>
            <a:r>
              <a:rPr lang="fr-CA" sz="1400" baseline="30000" dirty="0">
                <a:latin typeface="+mn-lt"/>
                <a:cs typeface="Calibri" panose="020F0502020204030204" pitchFamily="34" charset="0"/>
              </a:rPr>
              <a:t>er</a:t>
            </a:r>
            <a:r>
              <a:rPr lang="fr-CA" sz="1400" dirty="0">
                <a:latin typeface="+mn-lt"/>
                <a:cs typeface="Calibri" panose="020F0502020204030204" pitchFamily="34" charset="0"/>
              </a:rPr>
              <a:t> juin 2028) </a:t>
            </a:r>
            <a:r>
              <a:rPr lang="fr-CA" sz="1400" dirty="0">
                <a:latin typeface="+mn-lt"/>
              </a:rPr>
              <a:t>après l’entrée en vigueur du règlement.</a:t>
            </a:r>
            <a:endParaRPr lang="fr-CA" sz="1400" b="1" dirty="0">
              <a:latin typeface="+mn-lt"/>
            </a:endParaRPr>
          </a:p>
          <a:p>
            <a:pPr marL="0" indent="0">
              <a:spcBef>
                <a:spcPts val="0"/>
              </a:spcBef>
              <a:buNone/>
            </a:pPr>
            <a:r>
              <a:rPr lang="fr-CA" sz="1400" b="1" dirty="0">
                <a:latin typeface="+mn-lt"/>
              </a:rPr>
              <a:t>Exemptions proposées </a:t>
            </a:r>
          </a:p>
          <a:p>
            <a:pPr marL="182563" indent="-182563">
              <a:spcBef>
                <a:spcPts val="0"/>
              </a:spcBef>
              <a:buFont typeface="Wingdings" panose="05000000000000000000" pitchFamily="2" charset="2"/>
              <a:buChar char="Ø"/>
            </a:pPr>
            <a:r>
              <a:rPr lang="fr-CA" sz="1400" dirty="0">
                <a:latin typeface="+mn-lt"/>
              </a:rPr>
              <a:t>Petites et moyennes entreprises (499 employés ou moins)</a:t>
            </a:r>
          </a:p>
          <a:p>
            <a:pPr marL="182563" indent="-182563">
              <a:spcBef>
                <a:spcPts val="0"/>
              </a:spcBef>
              <a:buFont typeface="Wingdings" panose="05000000000000000000" pitchFamily="2" charset="2"/>
              <a:buChar char="Ø"/>
            </a:pPr>
            <a:endParaRPr lang="fr-CA" sz="1400" dirty="0">
              <a:latin typeface="+mn-lt"/>
            </a:endParaRPr>
          </a:p>
          <a:p>
            <a:pPr marL="0" indent="0">
              <a:buNone/>
            </a:pPr>
            <a:endParaRPr lang="fr-CA" sz="1400" dirty="0">
              <a:latin typeface="+mn-lt"/>
            </a:endParaRPr>
          </a:p>
        </p:txBody>
      </p:sp>
      <p:sp>
        <p:nvSpPr>
          <p:cNvPr id="4" name="Slide Number Placeholder 3">
            <a:extLst>
              <a:ext uri="{FF2B5EF4-FFF2-40B4-BE49-F238E27FC236}">
                <a16:creationId xmlns:a16="http://schemas.microsoft.com/office/drawing/2014/main" id="{77DE12BF-F0E9-60FF-DBEB-020962B7AE3B}"/>
              </a:ext>
            </a:extLst>
          </p:cNvPr>
          <p:cNvSpPr>
            <a:spLocks noGrp="1"/>
          </p:cNvSpPr>
          <p:nvPr>
            <p:ph type="sldNum" sz="quarter" idx="12"/>
            <p:custDataLst>
              <p:tags r:id="rId4"/>
            </p:custDataLst>
          </p:nvPr>
        </p:nvSpPr>
        <p:spPr/>
        <p:txBody>
          <a:bodyPr/>
          <a:lstStyle/>
          <a:p>
            <a:fld id="{2E86C063-E22E-2E4C-A523-54089486E38F}" type="slidenum">
              <a:rPr lang="fr-CA" smtClean="0"/>
              <a:t>13</a:t>
            </a:fld>
            <a:endParaRPr lang="fr-CA" dirty="0"/>
          </a:p>
        </p:txBody>
      </p:sp>
    </p:spTree>
    <p:extLst>
      <p:ext uri="{BB962C8B-B14F-4D97-AF65-F5344CB8AC3E}">
        <p14:creationId xmlns:p14="http://schemas.microsoft.com/office/powerpoint/2010/main" val="1370154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C1E6D3-A5FE-CDBA-148B-6A8AD6F1D8C3}"/>
              </a:ext>
            </a:extLst>
          </p:cNvPr>
          <p:cNvSpPr>
            <a:spLocks noGrp="1"/>
          </p:cNvSpPr>
          <p:nvPr>
            <p:ph type="title"/>
            <p:custDataLst>
              <p:tags r:id="rId1"/>
            </p:custDataLst>
          </p:nvPr>
        </p:nvSpPr>
        <p:spPr>
          <a:xfrm>
            <a:off x="302004" y="0"/>
            <a:ext cx="8539992" cy="826981"/>
          </a:xfrm>
        </p:spPr>
        <p:txBody>
          <a:bodyPr>
            <a:normAutofit/>
          </a:bodyPr>
          <a:lstStyle/>
          <a:p>
            <a:r>
              <a:rPr lang="fr-CA" sz="2800" dirty="0">
                <a:latin typeface="+mn-lt"/>
              </a:rPr>
              <a:t>Exigences proposées pour la phase 1</a:t>
            </a:r>
            <a:r>
              <a:rPr lang="fr-CA" sz="2800" dirty="0">
                <a:latin typeface="+mn-lt"/>
                <a:cs typeface="Calibri" panose="020F0502020204030204" pitchFamily="34" charset="0"/>
              </a:rPr>
              <a:t> (4/4)</a:t>
            </a:r>
            <a:endParaRPr lang="fr-CA" sz="2800" dirty="0">
              <a:latin typeface="+mn-lt"/>
            </a:endParaRPr>
          </a:p>
        </p:txBody>
      </p:sp>
      <p:sp>
        <p:nvSpPr>
          <p:cNvPr id="6" name="Content Placeholder 5">
            <a:extLst>
              <a:ext uri="{FF2B5EF4-FFF2-40B4-BE49-F238E27FC236}">
                <a16:creationId xmlns:a16="http://schemas.microsoft.com/office/drawing/2014/main" id="{9BA5B7D3-3D05-036D-CED5-3E94CCBF76E7}"/>
              </a:ext>
            </a:extLst>
          </p:cNvPr>
          <p:cNvSpPr>
            <a:spLocks noGrp="1"/>
          </p:cNvSpPr>
          <p:nvPr>
            <p:ph sz="half" idx="1"/>
            <p:custDataLst>
              <p:tags r:id="rId2"/>
            </p:custDataLst>
          </p:nvPr>
        </p:nvSpPr>
        <p:spPr>
          <a:xfrm>
            <a:off x="302004" y="773192"/>
            <a:ext cx="4102215" cy="3767642"/>
          </a:xfrm>
        </p:spPr>
        <p:txBody>
          <a:bodyPr>
            <a:noAutofit/>
          </a:bodyPr>
          <a:lstStyle/>
          <a:p>
            <a:pPr marL="0" indent="0">
              <a:buNone/>
            </a:pPr>
            <a:r>
              <a:rPr lang="fr-CA" b="1" dirty="0"/>
              <a:t>Composante no 7 : Autres Moyens de Conformité </a:t>
            </a:r>
          </a:p>
          <a:p>
            <a:pPr marL="0" indent="0">
              <a:buNone/>
            </a:pPr>
            <a:r>
              <a:rPr lang="fr-CA" sz="1400" dirty="0"/>
              <a:t>S’il n’est pas possible de se conformer entièrement à la Norme TIC, les organisations peuvent plutôt fournir d’autres moyens d’accès pour le contenu numérique non conforme.</a:t>
            </a:r>
          </a:p>
          <a:p>
            <a:pPr marL="182563" indent="-182563"/>
            <a:r>
              <a:rPr lang="fr-CA" sz="1400" dirty="0"/>
              <a:t>Les autres moyens d’accès doivent :</a:t>
            </a:r>
          </a:p>
          <a:p>
            <a:pPr marL="449263" indent="-182563">
              <a:buFont typeface="Wingdings" panose="05000000000000000000" pitchFamily="2" charset="2"/>
              <a:buChar char="Ø"/>
            </a:pPr>
            <a:r>
              <a:rPr lang="fr-CA" sz="1400" dirty="0"/>
              <a:t>assurer un accès équitable aux personnes en situation de handicap;	</a:t>
            </a:r>
          </a:p>
          <a:p>
            <a:pPr marL="449263" indent="-182563">
              <a:buFont typeface="Wingdings" panose="05000000000000000000" pitchFamily="2" charset="2"/>
              <a:buChar char="Ø"/>
            </a:pPr>
            <a:r>
              <a:rPr lang="fr-CA" sz="1400" dirty="0"/>
              <a:t>être de nature temporaire pour éviter de créer une approche permanente à deux volets.</a:t>
            </a:r>
          </a:p>
          <a:p>
            <a:pPr marL="182563" indent="-182563"/>
            <a:r>
              <a:rPr lang="fr-CA" sz="1400" dirty="0"/>
              <a:t>Bien que d’autres moyens d’accès soient en place, on s’attend à ce que les organisations continuent de travailler pour se conformer pleinement à la Norme TIC.</a:t>
            </a:r>
          </a:p>
          <a:p>
            <a:pPr marL="182563" indent="-182563"/>
            <a:endParaRPr lang="fr-CA" sz="1400" dirty="0"/>
          </a:p>
          <a:p>
            <a:pPr marL="0" indent="0">
              <a:buNone/>
            </a:pPr>
            <a:endParaRPr lang="fr-CA" sz="1400" dirty="0">
              <a:latin typeface="+mn-lt"/>
            </a:endParaRPr>
          </a:p>
        </p:txBody>
      </p:sp>
      <p:sp>
        <p:nvSpPr>
          <p:cNvPr id="7" name="Content Placeholder 6">
            <a:extLst>
              <a:ext uri="{FF2B5EF4-FFF2-40B4-BE49-F238E27FC236}">
                <a16:creationId xmlns:a16="http://schemas.microsoft.com/office/drawing/2014/main" id="{DF96DEA4-2FF2-E57C-7445-94E2C46EC68E}"/>
              </a:ext>
            </a:extLst>
          </p:cNvPr>
          <p:cNvSpPr>
            <a:spLocks noGrp="1"/>
          </p:cNvSpPr>
          <p:nvPr>
            <p:ph sz="half" idx="2"/>
            <p:custDataLst>
              <p:tags r:id="rId3"/>
            </p:custDataLst>
          </p:nvPr>
        </p:nvSpPr>
        <p:spPr>
          <a:xfrm>
            <a:off x="4404220" y="773192"/>
            <a:ext cx="4498480" cy="3875648"/>
          </a:xfrm>
        </p:spPr>
        <p:txBody>
          <a:bodyPr>
            <a:noAutofit/>
          </a:bodyPr>
          <a:lstStyle/>
          <a:p>
            <a:pPr marL="0" indent="0">
              <a:spcBef>
                <a:spcPts val="0"/>
              </a:spcBef>
              <a:spcAft>
                <a:spcPts val="600"/>
              </a:spcAft>
              <a:buNone/>
            </a:pPr>
            <a:r>
              <a:rPr lang="fr-CA" b="1" dirty="0">
                <a:latin typeface="+mn-lt"/>
              </a:rPr>
              <a:t>Composante no 8 : Conservation des documents</a:t>
            </a:r>
          </a:p>
          <a:p>
            <a:pPr marL="0" indent="0">
              <a:spcBef>
                <a:spcPts val="0"/>
              </a:spcBef>
              <a:buNone/>
            </a:pPr>
            <a:r>
              <a:rPr lang="fr-CA" sz="1400" b="1" dirty="0">
                <a:latin typeface="+mj-lt"/>
              </a:rPr>
              <a:t>Exigences proposées	</a:t>
            </a:r>
          </a:p>
          <a:p>
            <a:pPr marL="0" indent="0">
              <a:spcBef>
                <a:spcPts val="0"/>
              </a:spcBef>
              <a:buNone/>
            </a:pPr>
            <a:r>
              <a:rPr lang="fr-CA" sz="1400" dirty="0">
                <a:latin typeface="+mj-lt"/>
              </a:rPr>
              <a:t>Une entité doit conserver, pendant quatre ans, une copie électronique de la documentation suivante :</a:t>
            </a:r>
          </a:p>
          <a:p>
            <a:pPr marL="449263" indent="-266700">
              <a:spcBef>
                <a:spcPts val="0"/>
              </a:spcBef>
              <a:buFont typeface="+mj-lt"/>
              <a:buAutoNum type="alphaLcParenR"/>
            </a:pPr>
            <a:r>
              <a:rPr lang="fr-CA" sz="1400" b="1" dirty="0">
                <a:latin typeface="+mj-lt"/>
              </a:rPr>
              <a:t>Formation: </a:t>
            </a:r>
            <a:r>
              <a:rPr lang="fr-CA" sz="1400" dirty="0">
                <a:latin typeface="+mj-lt"/>
              </a:rPr>
              <a:t>renseignements sur le programme de formation en matière d’accessibilité des TIC de l’entité.</a:t>
            </a:r>
          </a:p>
          <a:p>
            <a:pPr marL="449263" indent="-266700">
              <a:spcBef>
                <a:spcPts val="0"/>
              </a:spcBef>
              <a:buFont typeface="+mj-lt"/>
              <a:buAutoNum type="alphaLcParenR"/>
            </a:pPr>
            <a:r>
              <a:rPr lang="fr-CA" sz="1400" b="1" dirty="0">
                <a:latin typeface="+mj-lt"/>
              </a:rPr>
              <a:t>Preuve de conformité</a:t>
            </a:r>
            <a:r>
              <a:rPr lang="fr-CA" sz="1400" b="1" dirty="0">
                <a:latin typeface="+mj-lt"/>
                <a:cs typeface="Arial" panose="020B0604020202020204" pitchFamily="34" charset="0"/>
              </a:rPr>
              <a:t>:</a:t>
            </a:r>
            <a:r>
              <a:rPr lang="fr-CA" sz="1400" b="1" dirty="0">
                <a:latin typeface="+mj-lt"/>
              </a:rPr>
              <a:t> </a:t>
            </a:r>
            <a:r>
              <a:rPr lang="fr-CA" sz="1400" dirty="0">
                <a:latin typeface="+mj-lt"/>
              </a:rPr>
              <a:t>toute évaluation de l’accessibilité produite pour les TIC réglementées. </a:t>
            </a:r>
          </a:p>
          <a:p>
            <a:pPr marL="449263" indent="-266700">
              <a:spcBef>
                <a:spcPts val="0"/>
              </a:spcBef>
              <a:buFont typeface="+mj-lt"/>
              <a:buAutoNum type="alphaLcParenR"/>
            </a:pPr>
            <a:r>
              <a:rPr lang="fr-CA" sz="1400" b="1" dirty="0">
                <a:latin typeface="+mj-lt"/>
              </a:rPr>
              <a:t>Déclaration sur l’accessibilité</a:t>
            </a:r>
            <a:r>
              <a:rPr lang="fr-CA" sz="1400" b="1" dirty="0">
                <a:latin typeface="+mj-lt"/>
                <a:cs typeface="Arial" panose="020B0604020202020204" pitchFamily="34" charset="0"/>
              </a:rPr>
              <a:t>:</a:t>
            </a:r>
            <a:r>
              <a:rPr lang="fr-CA" sz="1400" b="1" dirty="0">
                <a:latin typeface="+mj-lt"/>
              </a:rPr>
              <a:t> </a:t>
            </a:r>
            <a:r>
              <a:rPr lang="fr-CA" sz="1400" dirty="0">
                <a:latin typeface="+mj-lt"/>
              </a:rPr>
              <a:t>toute déclaration sur l’accessibilité publiée par l’organisation.</a:t>
            </a:r>
          </a:p>
          <a:p>
            <a:pPr marL="0" indent="0">
              <a:spcBef>
                <a:spcPts val="0"/>
              </a:spcBef>
              <a:buNone/>
            </a:pPr>
            <a:r>
              <a:rPr lang="fr-CA" sz="1400" b="1" dirty="0">
                <a:latin typeface="+mj-lt"/>
              </a:rPr>
              <a:t>Application</a:t>
            </a:r>
          </a:p>
          <a:p>
            <a:pPr marL="179388" indent="-179388">
              <a:spcBef>
                <a:spcPts val="0"/>
              </a:spcBef>
            </a:pPr>
            <a:r>
              <a:rPr lang="fr-CA" sz="1400" dirty="0">
                <a:latin typeface="+mj-lt"/>
              </a:rPr>
              <a:t>Conforme aux exigences et exemptions applicables (voir les diapositives précédentes).</a:t>
            </a:r>
          </a:p>
          <a:p>
            <a:pPr marL="179388" indent="-179388">
              <a:spcBef>
                <a:spcPts val="0"/>
              </a:spcBef>
              <a:spcAft>
                <a:spcPts val="600"/>
              </a:spcAft>
            </a:pPr>
            <a:endParaRPr lang="fr-CA" sz="1400" dirty="0">
              <a:latin typeface="+mn-lt"/>
            </a:endParaRPr>
          </a:p>
          <a:p>
            <a:pPr marL="0" indent="0">
              <a:buNone/>
            </a:pPr>
            <a:endParaRPr lang="fr-CA" sz="1400" dirty="0">
              <a:latin typeface="+mn-lt"/>
            </a:endParaRPr>
          </a:p>
        </p:txBody>
      </p:sp>
      <p:sp>
        <p:nvSpPr>
          <p:cNvPr id="4" name="Slide Number Placeholder 3">
            <a:extLst>
              <a:ext uri="{FF2B5EF4-FFF2-40B4-BE49-F238E27FC236}">
                <a16:creationId xmlns:a16="http://schemas.microsoft.com/office/drawing/2014/main" id="{77DE12BF-F0E9-60FF-DBEB-020962B7AE3B}"/>
              </a:ext>
            </a:extLst>
          </p:cNvPr>
          <p:cNvSpPr>
            <a:spLocks noGrp="1"/>
          </p:cNvSpPr>
          <p:nvPr>
            <p:ph type="sldNum" sz="quarter" idx="12"/>
            <p:custDataLst>
              <p:tags r:id="rId4"/>
            </p:custDataLst>
          </p:nvPr>
        </p:nvSpPr>
        <p:spPr/>
        <p:txBody>
          <a:bodyPr/>
          <a:lstStyle/>
          <a:p>
            <a:fld id="{2E86C063-E22E-2E4C-A523-54089486E38F}" type="slidenum">
              <a:rPr lang="fr-CA" smtClean="0"/>
              <a:t>14</a:t>
            </a:fld>
            <a:endParaRPr lang="fr-CA" dirty="0"/>
          </a:p>
        </p:txBody>
      </p:sp>
    </p:spTree>
    <p:extLst>
      <p:ext uri="{BB962C8B-B14F-4D97-AF65-F5344CB8AC3E}">
        <p14:creationId xmlns:p14="http://schemas.microsoft.com/office/powerpoint/2010/main" val="828510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08EBD-6A69-6D05-6A71-8021E0675636}"/>
              </a:ext>
            </a:extLst>
          </p:cNvPr>
          <p:cNvSpPr>
            <a:spLocks noGrp="1"/>
          </p:cNvSpPr>
          <p:nvPr>
            <p:ph type="title"/>
            <p:custDataLst>
              <p:tags r:id="rId1"/>
            </p:custDataLst>
          </p:nvPr>
        </p:nvSpPr>
        <p:spPr>
          <a:xfrm>
            <a:off x="457200" y="1"/>
            <a:ext cx="8229600" cy="784860"/>
          </a:xfrm>
        </p:spPr>
        <p:txBody>
          <a:bodyPr>
            <a:normAutofit/>
          </a:bodyPr>
          <a:lstStyle/>
          <a:p>
            <a:r>
              <a:rPr lang="fr-CA" dirty="0"/>
              <a:t>Conformité et application</a:t>
            </a:r>
          </a:p>
        </p:txBody>
      </p:sp>
      <p:sp>
        <p:nvSpPr>
          <p:cNvPr id="3" name="Content Placeholder 2">
            <a:extLst>
              <a:ext uri="{FF2B5EF4-FFF2-40B4-BE49-F238E27FC236}">
                <a16:creationId xmlns:a16="http://schemas.microsoft.com/office/drawing/2014/main" id="{D7776406-319F-9946-A033-BE13F826AC89}"/>
              </a:ext>
            </a:extLst>
          </p:cNvPr>
          <p:cNvSpPr>
            <a:spLocks noGrp="1"/>
          </p:cNvSpPr>
          <p:nvPr>
            <p:ph idx="1"/>
            <p:custDataLst>
              <p:tags r:id="rId2"/>
            </p:custDataLst>
          </p:nvPr>
        </p:nvSpPr>
        <p:spPr>
          <a:xfrm>
            <a:off x="457200" y="627400"/>
            <a:ext cx="8229600" cy="3967224"/>
          </a:xfrm>
        </p:spPr>
        <p:txBody>
          <a:bodyPr/>
          <a:lstStyle/>
          <a:p>
            <a:pPr marL="0" indent="0">
              <a:spcBef>
                <a:spcPts val="0"/>
              </a:spcBef>
              <a:spcAft>
                <a:spcPts val="600"/>
              </a:spcAft>
              <a:buNone/>
            </a:pPr>
            <a:r>
              <a:rPr lang="fr-CA" sz="1300" b="1" dirty="0"/>
              <a:t>Approche</a:t>
            </a:r>
          </a:p>
          <a:p>
            <a:pPr>
              <a:spcBef>
                <a:spcPts val="0"/>
              </a:spcBef>
              <a:spcAft>
                <a:spcPts val="600"/>
              </a:spcAft>
            </a:pPr>
            <a:r>
              <a:rPr lang="fr-CA" sz="1300" dirty="0"/>
              <a:t>Les activités de conformité et d’application sont menées de manière graduelle, selon un continuum progressif, commençant généralement par l’éducation et la sensibilisation, tout en collaborant avec les organisations non conformes afin qu’elles se mettent volontairement en conformité, jusqu’à l’adoption de mesures d’exécution formelles comme la délivrance d’un procès-verbal de violation.</a:t>
            </a:r>
          </a:p>
          <a:p>
            <a:pPr>
              <a:spcBef>
                <a:spcPts val="0"/>
              </a:spcBef>
              <a:spcAft>
                <a:spcPts val="600"/>
              </a:spcAft>
            </a:pPr>
            <a:r>
              <a:rPr lang="fr-CA" sz="1300" dirty="0"/>
              <a:t>Lorsque cela est justifié, des mesures plus strictes sont appliquées de manière graduelle et proportionnée, en fonction de la gravité de la violation. </a:t>
            </a:r>
          </a:p>
          <a:p>
            <a:pPr marL="0" indent="0">
              <a:spcBef>
                <a:spcPts val="0"/>
              </a:spcBef>
              <a:spcAft>
                <a:spcPts val="600"/>
              </a:spcAft>
              <a:buNone/>
            </a:pPr>
            <a:r>
              <a:rPr lang="fr-CA" sz="1300" b="1" dirty="0"/>
              <a:t>Classification des infractions</a:t>
            </a:r>
          </a:p>
          <a:p>
            <a:pPr>
              <a:spcBef>
                <a:spcPts val="0"/>
              </a:spcBef>
              <a:spcAft>
                <a:spcPts val="600"/>
              </a:spcAft>
            </a:pPr>
            <a:r>
              <a:rPr lang="fr-CA" sz="1300" dirty="0"/>
              <a:t>Le défaut de se conformer aux exigences proposées serait considéré comme une infraction « mineure ».</a:t>
            </a:r>
          </a:p>
          <a:p>
            <a:pPr>
              <a:spcBef>
                <a:spcPts val="0"/>
              </a:spcBef>
              <a:spcAft>
                <a:spcPts val="600"/>
              </a:spcAft>
            </a:pPr>
            <a:r>
              <a:rPr lang="fr-CA" sz="1300" dirty="0"/>
              <a:t>Fourchette de pénalités : 1 000 $ à 75 000 $ pour une organisation réglementée qui n’est pas une petite entreprise. </a:t>
            </a:r>
          </a:p>
          <a:p>
            <a:pPr marL="715963" indent="-266700" defTabSz="715963">
              <a:spcBef>
                <a:spcPts val="0"/>
              </a:spcBef>
              <a:spcAft>
                <a:spcPts val="600"/>
              </a:spcAft>
              <a:buFont typeface="Wingdings" panose="05000000000000000000" pitchFamily="2" charset="2"/>
              <a:buChar char="Ø"/>
            </a:pPr>
            <a:r>
              <a:rPr lang="fr-CA" sz="1300" dirty="0"/>
              <a:t>Reconnaît qu’il est très difficile d’atteindre un taux de conformité de 100 % en raison de l’évolution constante des TIC et de la nature complexe de la façon dont les obstacles peuvent interagir avec la technologie numérique.</a:t>
            </a:r>
          </a:p>
          <a:p>
            <a:pPr>
              <a:spcBef>
                <a:spcPts val="0"/>
              </a:spcBef>
              <a:spcAft>
                <a:spcPts val="600"/>
              </a:spcAft>
            </a:pPr>
            <a:r>
              <a:rPr lang="fr-CA" sz="1300" dirty="0"/>
              <a:t>Le commissaire à l’accessibilité peut également publier les noms des organisations réglementées ou des personnes qui ont commis des violations, ainsi que la nature de la violation et le montant de l’amende imposée.</a:t>
            </a:r>
          </a:p>
          <a:p>
            <a:pPr>
              <a:spcBef>
                <a:spcPts val="0"/>
              </a:spcBef>
              <a:spcAft>
                <a:spcPts val="600"/>
              </a:spcAft>
            </a:pPr>
            <a:endParaRPr lang="fr-CA" sz="1400" dirty="0"/>
          </a:p>
          <a:p>
            <a:pPr>
              <a:spcBef>
                <a:spcPts val="0"/>
              </a:spcBef>
              <a:spcAft>
                <a:spcPts val="600"/>
              </a:spcAft>
            </a:pPr>
            <a:endParaRPr lang="fr-CA" sz="1400" dirty="0"/>
          </a:p>
          <a:p>
            <a:pPr lvl="1">
              <a:spcBef>
                <a:spcPts val="0"/>
              </a:spcBef>
              <a:spcAft>
                <a:spcPts val="600"/>
              </a:spcAft>
            </a:pPr>
            <a:endParaRPr lang="fr-CA" sz="1400" dirty="0"/>
          </a:p>
          <a:p>
            <a:pPr lvl="1">
              <a:spcBef>
                <a:spcPts val="0"/>
              </a:spcBef>
              <a:spcAft>
                <a:spcPts val="600"/>
              </a:spcAft>
            </a:pPr>
            <a:endParaRPr lang="fr-CA" sz="1400" dirty="0"/>
          </a:p>
          <a:p>
            <a:endParaRPr lang="fr-CA" dirty="0"/>
          </a:p>
        </p:txBody>
      </p:sp>
      <p:sp>
        <p:nvSpPr>
          <p:cNvPr id="7" name="Slide Number Placeholder 6">
            <a:extLst>
              <a:ext uri="{FF2B5EF4-FFF2-40B4-BE49-F238E27FC236}">
                <a16:creationId xmlns:a16="http://schemas.microsoft.com/office/drawing/2014/main" id="{52FD3C19-7D7E-E6F8-F8AA-F5D526B5FA86}"/>
              </a:ext>
            </a:extLst>
          </p:cNvPr>
          <p:cNvSpPr>
            <a:spLocks noGrp="1"/>
          </p:cNvSpPr>
          <p:nvPr>
            <p:ph type="sldNum" sz="quarter" idx="12"/>
            <p:custDataLst>
              <p:tags r:id="rId3"/>
            </p:custDataLst>
          </p:nvPr>
        </p:nvSpPr>
        <p:spPr>
          <a:xfrm>
            <a:off x="6553200" y="4767263"/>
            <a:ext cx="2133600" cy="273844"/>
          </a:xfrm>
        </p:spPr>
        <p:txBody>
          <a:bodyPr/>
          <a:lstStyle/>
          <a:p>
            <a:fld id="{2E86C063-E22E-2E4C-A523-54089486E38F}" type="slidenum">
              <a:rPr lang="fr-CA" smtClean="0"/>
              <a:pPr/>
              <a:t>15</a:t>
            </a:fld>
            <a:endParaRPr lang="fr-CA" dirty="0"/>
          </a:p>
        </p:txBody>
      </p:sp>
    </p:spTree>
    <p:extLst>
      <p:ext uri="{BB962C8B-B14F-4D97-AF65-F5344CB8AC3E}">
        <p14:creationId xmlns:p14="http://schemas.microsoft.com/office/powerpoint/2010/main" val="2790973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6C4A4-FDAC-8F9B-F4F5-91D32F7BCC98}"/>
              </a:ext>
            </a:extLst>
          </p:cNvPr>
          <p:cNvSpPr>
            <a:spLocks noGrp="1"/>
          </p:cNvSpPr>
          <p:nvPr>
            <p:ph type="title"/>
            <p:custDataLst>
              <p:tags r:id="rId1"/>
            </p:custDataLst>
          </p:nvPr>
        </p:nvSpPr>
        <p:spPr>
          <a:xfrm>
            <a:off x="457200" y="1"/>
            <a:ext cx="8229600" cy="784860"/>
          </a:xfrm>
        </p:spPr>
        <p:txBody>
          <a:bodyPr/>
          <a:lstStyle/>
          <a:p>
            <a:r>
              <a:rPr lang="fr-CA" dirty="0"/>
              <a:t>Prochaines étapes</a:t>
            </a:r>
          </a:p>
        </p:txBody>
      </p:sp>
      <p:sp>
        <p:nvSpPr>
          <p:cNvPr id="3" name="Content Placeholder 2">
            <a:extLst>
              <a:ext uri="{FF2B5EF4-FFF2-40B4-BE49-F238E27FC236}">
                <a16:creationId xmlns:a16="http://schemas.microsoft.com/office/drawing/2014/main" id="{3576737F-32C4-6981-CEFE-3E1CD1FDDA1A}"/>
              </a:ext>
            </a:extLst>
          </p:cNvPr>
          <p:cNvSpPr>
            <a:spLocks noGrp="1"/>
          </p:cNvSpPr>
          <p:nvPr>
            <p:ph idx="1"/>
            <p:custDataLst>
              <p:tags r:id="rId2"/>
            </p:custDataLst>
          </p:nvPr>
        </p:nvSpPr>
        <p:spPr>
          <a:xfrm>
            <a:off x="457200" y="784861"/>
            <a:ext cx="8229600" cy="3664309"/>
          </a:xfrm>
        </p:spPr>
        <p:txBody>
          <a:bodyPr/>
          <a:lstStyle/>
          <a:p>
            <a:pPr marL="0" lvl="1" indent="0">
              <a:spcBef>
                <a:spcPts val="0"/>
              </a:spcBef>
              <a:spcAft>
                <a:spcPts val="600"/>
              </a:spcAft>
              <a:buNone/>
            </a:pPr>
            <a:r>
              <a:rPr lang="fr-CA" b="1" dirty="0"/>
              <a:t>Consultations sur les exigences proposées </a:t>
            </a:r>
          </a:p>
          <a:p>
            <a:pPr marL="285750" lvl="1" indent="-285750">
              <a:spcBef>
                <a:spcPts val="0"/>
              </a:spcBef>
              <a:spcAft>
                <a:spcPts val="600"/>
              </a:spcAft>
              <a:buFont typeface="Arial" panose="020B0604020202020204" pitchFamily="34" charset="0"/>
              <a:buChar char="•"/>
            </a:pPr>
            <a:r>
              <a:rPr lang="fr-CA" dirty="0"/>
              <a:t>Consultation des Canadiens et des intervenants à l’égard du projet de règlement sur les TIC dans la Partie I de la </a:t>
            </a:r>
            <a:r>
              <a:rPr lang="fr-CA" i="1" dirty="0"/>
              <a:t>Gazette du Canada </a:t>
            </a:r>
            <a:r>
              <a:rPr lang="fr-CA" dirty="0"/>
              <a:t>(date limite pour fournir des rétroactions : le mercredi 19 février 2025)</a:t>
            </a:r>
          </a:p>
          <a:p>
            <a:pPr marL="285750" lvl="1" indent="-285750">
              <a:spcBef>
                <a:spcPts val="0"/>
              </a:spcBef>
              <a:spcAft>
                <a:spcPts val="600"/>
              </a:spcAft>
              <a:buFont typeface="Arial" panose="020B0604020202020204" pitchFamily="34" charset="0"/>
              <a:buChar char="•"/>
            </a:pPr>
            <a:r>
              <a:rPr lang="fr-CA" dirty="0"/>
              <a:t>Analyse de la rétroaction des Canadiens et des intervenants.</a:t>
            </a:r>
          </a:p>
          <a:p>
            <a:pPr marL="182563" lvl="1" indent="-182563">
              <a:spcBef>
                <a:spcPts val="0"/>
              </a:spcBef>
              <a:spcAft>
                <a:spcPts val="600"/>
              </a:spcAft>
              <a:buFont typeface="Arial" panose="020B0604020202020204" pitchFamily="34" charset="0"/>
              <a:buChar char="•"/>
            </a:pPr>
            <a:endParaRPr lang="fr-CA" b="1" dirty="0"/>
          </a:p>
          <a:p>
            <a:pPr marL="0" lvl="1" indent="0">
              <a:spcBef>
                <a:spcPts val="0"/>
              </a:spcBef>
              <a:spcAft>
                <a:spcPts val="600"/>
              </a:spcAft>
              <a:buNone/>
            </a:pPr>
            <a:r>
              <a:rPr lang="fr-CA" b="1" dirty="0"/>
              <a:t>Printemps 2025 et par la suite</a:t>
            </a:r>
          </a:p>
          <a:p>
            <a:pPr marL="285750" lvl="1" indent="-285750">
              <a:spcBef>
                <a:spcPts val="0"/>
              </a:spcBef>
              <a:spcAft>
                <a:spcPts val="600"/>
              </a:spcAft>
              <a:buFont typeface="Arial" panose="020B0604020202020204" pitchFamily="34" charset="0"/>
              <a:buChar char="•"/>
            </a:pPr>
            <a:r>
              <a:rPr lang="fr-CA" dirty="0"/>
              <a:t>Publication du règlement final dans la Partie II de la Gazette du Canada.</a:t>
            </a:r>
          </a:p>
          <a:p>
            <a:pPr marL="285750" lvl="1" indent="-285750">
              <a:spcBef>
                <a:spcPts val="0"/>
              </a:spcBef>
              <a:spcAft>
                <a:spcPts val="600"/>
              </a:spcAft>
              <a:buFont typeface="Arial" panose="020B0604020202020204" pitchFamily="34" charset="0"/>
              <a:buChar char="•"/>
            </a:pPr>
            <a:r>
              <a:rPr lang="fr-CA" dirty="0"/>
              <a:t>Élaboration de lignes directrices réglementaires: Consultations avec les intervenants sur les priorités et la séquence des lignes directrices.</a:t>
            </a:r>
          </a:p>
          <a:p>
            <a:pPr lvl="1">
              <a:spcBef>
                <a:spcPts val="0"/>
              </a:spcBef>
              <a:spcAft>
                <a:spcPts val="600"/>
              </a:spcAft>
            </a:pPr>
            <a:endParaRPr lang="fr-CA" dirty="0"/>
          </a:p>
          <a:p>
            <a:pPr lvl="1">
              <a:spcBef>
                <a:spcPts val="0"/>
              </a:spcBef>
              <a:spcAft>
                <a:spcPts val="600"/>
              </a:spcAft>
            </a:pPr>
            <a:endParaRPr lang="fr-CA" dirty="0"/>
          </a:p>
          <a:p>
            <a:endParaRPr lang="fr-CA" dirty="0"/>
          </a:p>
        </p:txBody>
      </p:sp>
      <p:sp>
        <p:nvSpPr>
          <p:cNvPr id="7" name="Slide Number Placeholder 6">
            <a:extLst>
              <a:ext uri="{FF2B5EF4-FFF2-40B4-BE49-F238E27FC236}">
                <a16:creationId xmlns:a16="http://schemas.microsoft.com/office/drawing/2014/main" id="{FDACDF95-9DA0-D9B0-BD76-9AA7C0581B19}"/>
              </a:ext>
            </a:extLst>
          </p:cNvPr>
          <p:cNvSpPr>
            <a:spLocks noGrp="1"/>
          </p:cNvSpPr>
          <p:nvPr>
            <p:ph type="sldNum" sz="quarter" idx="12"/>
            <p:custDataLst>
              <p:tags r:id="rId3"/>
            </p:custDataLst>
          </p:nvPr>
        </p:nvSpPr>
        <p:spPr>
          <a:xfrm>
            <a:off x="6553200" y="4767263"/>
            <a:ext cx="2133600" cy="273844"/>
          </a:xfrm>
        </p:spPr>
        <p:txBody>
          <a:bodyPr/>
          <a:lstStyle/>
          <a:p>
            <a:fld id="{2E86C063-E22E-2E4C-A523-54089486E38F}" type="slidenum">
              <a:rPr lang="fr-CA" smtClean="0"/>
              <a:pPr/>
              <a:t>16</a:t>
            </a:fld>
            <a:endParaRPr lang="fr-CA" dirty="0"/>
          </a:p>
        </p:txBody>
      </p:sp>
    </p:spTree>
    <p:extLst>
      <p:ext uri="{BB962C8B-B14F-4D97-AF65-F5344CB8AC3E}">
        <p14:creationId xmlns:p14="http://schemas.microsoft.com/office/powerpoint/2010/main" val="3929819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8F7C24-B758-1FF7-85E1-9A9C3805945F}"/>
              </a:ext>
            </a:extLst>
          </p:cNvPr>
          <p:cNvSpPr>
            <a:spLocks noGrp="1"/>
          </p:cNvSpPr>
          <p:nvPr>
            <p:ph type="title" idx="4294967295"/>
            <p:custDataLst>
              <p:tags r:id="rId1"/>
            </p:custDataLst>
          </p:nvPr>
        </p:nvSpPr>
        <p:spPr>
          <a:xfrm>
            <a:off x="457200" y="1200150"/>
            <a:ext cx="8229600" cy="33940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fr-CA" sz="1800" b="0" i="0" u="none" strike="noStrike" kern="1200" cap="none" spc="0" normalizeH="0" baseline="0" dirty="0">
                <a:ln>
                  <a:noFill/>
                </a:ln>
                <a:solidFill>
                  <a:schemeClr val="tx1"/>
                </a:solidFill>
                <a:effectLst/>
                <a:uLnTx/>
                <a:uFillTx/>
                <a:latin typeface="Arial"/>
                <a:ea typeface="+mn-ea"/>
                <a:cs typeface="Verdana"/>
              </a:rPr>
              <a:t>Merci de votre participation aujourd’hui.</a:t>
            </a:r>
            <a:br>
              <a:rPr kumimoji="0" lang="fr-CA" sz="1800" b="0" i="0" u="none" strike="noStrike" kern="1200" cap="none" spc="0" normalizeH="0" baseline="0" dirty="0">
                <a:ln>
                  <a:noFill/>
                </a:ln>
                <a:solidFill>
                  <a:schemeClr val="tx1"/>
                </a:solidFill>
                <a:effectLst/>
                <a:uLnTx/>
                <a:uFillTx/>
                <a:latin typeface="Arial"/>
                <a:ea typeface="+mn-ea"/>
                <a:cs typeface="Verdana"/>
              </a:rPr>
            </a:br>
            <a:br>
              <a:rPr kumimoji="0" lang="fr-CA" sz="1800" b="0" i="0" u="none" strike="noStrike" kern="1200" cap="none" spc="0" normalizeH="0" baseline="0" dirty="0">
                <a:ln>
                  <a:noFill/>
                </a:ln>
                <a:solidFill>
                  <a:schemeClr val="tx1"/>
                </a:solidFill>
                <a:effectLst/>
                <a:uLnTx/>
                <a:uFillTx/>
                <a:latin typeface="Arial"/>
                <a:ea typeface="+mn-ea"/>
                <a:cs typeface="Verdana"/>
              </a:rPr>
            </a:br>
            <a:r>
              <a:rPr kumimoji="0" lang="fr-CA" sz="1800" b="0" i="0" u="none" strike="noStrike" kern="1200" cap="none" spc="0" normalizeH="0" baseline="0" dirty="0">
                <a:ln>
                  <a:noFill/>
                </a:ln>
                <a:solidFill>
                  <a:schemeClr val="tx1"/>
                </a:solidFill>
                <a:effectLst/>
                <a:uLnTx/>
                <a:uFillTx/>
                <a:latin typeface="Arial"/>
                <a:ea typeface="+mn-ea"/>
                <a:cs typeface="Verdana"/>
              </a:rPr>
              <a:t>Les demandes de renseignements, le cas échéant, après cette séance d’information technique, peuvent être envoyées à </a:t>
            </a:r>
            <a:r>
              <a:rPr lang="en-CA" sz="1800" b="0" dirty="0">
                <a:hlinkClick r:id="rId5"/>
              </a:rPr>
              <a:t>edsc.lca.reglements-regulations.aca.esdc@hrsdc-rhdcc.gc.ca</a:t>
            </a:r>
            <a:r>
              <a:rPr kumimoji="0" lang="fr-CA" sz="1800" b="0" i="0" u="none" strike="noStrike" kern="1200" cap="none" spc="0" normalizeH="0" baseline="0" dirty="0">
                <a:ln>
                  <a:noFill/>
                </a:ln>
                <a:solidFill>
                  <a:schemeClr val="tx1"/>
                </a:solidFill>
                <a:effectLst/>
                <a:uLnTx/>
                <a:uFillTx/>
                <a:latin typeface="Arial"/>
                <a:ea typeface="+mn-ea"/>
                <a:cs typeface="Verdana"/>
              </a:rPr>
              <a:t>.</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fr-CA" sz="1800" b="0" i="0" u="none" strike="noStrike" kern="1200" cap="none" spc="0" normalizeH="0" baseline="0" dirty="0">
              <a:ln>
                <a:noFill/>
              </a:ln>
              <a:solidFill>
                <a:schemeClr val="tx1"/>
              </a:solidFill>
              <a:effectLst/>
              <a:uLnTx/>
              <a:uFillTx/>
              <a:latin typeface="Arial"/>
              <a:ea typeface="+mn-ea"/>
              <a:cs typeface="Verdana"/>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fr-CA" sz="1800" b="0" i="0" u="none" strike="noStrike" kern="1200" cap="none" spc="0" normalizeH="0" baseline="0" dirty="0">
              <a:ln>
                <a:noFill/>
              </a:ln>
              <a:solidFill>
                <a:schemeClr val="tx1"/>
              </a:solidFill>
              <a:effectLst/>
              <a:uLnTx/>
              <a:uFillTx/>
              <a:latin typeface="Arial"/>
              <a:ea typeface="+mn-ea"/>
              <a:cs typeface="Verdana"/>
            </a:endParaRPr>
          </a:p>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fr-CA" sz="3200" b="1" i="0" u="none" strike="noStrike" kern="1200" cap="none" spc="0" normalizeH="0" baseline="0" dirty="0">
                <a:ln>
                  <a:noFill/>
                </a:ln>
                <a:solidFill>
                  <a:schemeClr val="tx1"/>
                </a:solidFill>
                <a:effectLst/>
                <a:uLnTx/>
                <a:uFillTx/>
                <a:latin typeface="Arial"/>
                <a:ea typeface="+mn-ea"/>
                <a:cs typeface="Verdana"/>
              </a:rPr>
              <a:t>Questions?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fr-CA" sz="1800" b="0" i="0" u="none" strike="noStrike" kern="1200" cap="none" spc="0" normalizeH="0" baseline="0" dirty="0">
              <a:ln>
                <a:noFill/>
              </a:ln>
              <a:solidFill>
                <a:schemeClr val="tx1"/>
              </a:solidFill>
              <a:effectLst/>
              <a:uLnTx/>
              <a:uFillTx/>
              <a:latin typeface="Arial"/>
              <a:ea typeface="+mn-ea"/>
              <a:cs typeface="Verdana"/>
            </a:endParaRPr>
          </a:p>
        </p:txBody>
      </p:sp>
      <p:sp>
        <p:nvSpPr>
          <p:cNvPr id="7" name="Slide Number Placeholder 6">
            <a:extLst>
              <a:ext uri="{FF2B5EF4-FFF2-40B4-BE49-F238E27FC236}">
                <a16:creationId xmlns:a16="http://schemas.microsoft.com/office/drawing/2014/main" id="{2CA24099-E52C-EF50-5021-945006EF3994}"/>
              </a:ext>
            </a:extLst>
          </p:cNvPr>
          <p:cNvSpPr>
            <a:spLocks noGrp="1"/>
          </p:cNvSpPr>
          <p:nvPr>
            <p:ph type="sldNum" sz="quarter" idx="12"/>
            <p:custDataLst>
              <p:tags r:id="rId2"/>
            </p:custDataLst>
          </p:nvPr>
        </p:nvSpPr>
        <p:spPr/>
        <p:txBody>
          <a:bodyPr/>
          <a:lstStyle/>
          <a:p>
            <a:fld id="{2E86C063-E22E-2E4C-A523-54089486E38F}" type="slidenum">
              <a:rPr lang="fr-CA" smtClean="0"/>
              <a:t>17</a:t>
            </a:fld>
            <a:endParaRPr lang="fr-CA" dirty="0"/>
          </a:p>
        </p:txBody>
      </p:sp>
    </p:spTree>
    <p:extLst>
      <p:ext uri="{BB962C8B-B14F-4D97-AF65-F5344CB8AC3E}">
        <p14:creationId xmlns:p14="http://schemas.microsoft.com/office/powerpoint/2010/main" val="3692613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1"/>
            <a:ext cx="8229600" cy="784860"/>
          </a:xfrm>
        </p:spPr>
        <p:txBody>
          <a:bodyPr>
            <a:normAutofit/>
          </a:bodyPr>
          <a:lstStyle/>
          <a:p>
            <a:r>
              <a:rPr lang="fr-CA" dirty="0"/>
              <a:t>Objectif</a:t>
            </a:r>
          </a:p>
        </p:txBody>
      </p:sp>
      <p:sp>
        <p:nvSpPr>
          <p:cNvPr id="3" name="Content Placeholder 2"/>
          <p:cNvSpPr>
            <a:spLocks noGrp="1"/>
          </p:cNvSpPr>
          <p:nvPr>
            <p:ph idx="1"/>
            <p:custDataLst>
              <p:tags r:id="rId2"/>
            </p:custDataLst>
          </p:nvPr>
        </p:nvSpPr>
        <p:spPr>
          <a:xfrm>
            <a:off x="457200" y="784861"/>
            <a:ext cx="8229600" cy="3809762"/>
          </a:xfrm>
        </p:spPr>
        <p:txBody>
          <a:bodyPr>
            <a:noAutofit/>
          </a:bodyPr>
          <a:lstStyle/>
          <a:p>
            <a:r>
              <a:rPr lang="fr-CA" dirty="0"/>
              <a:t>Donner un aperçu du projet de règlement sur l’accessibilité (numérique) des technologies de l’information et des communications (TIC).</a:t>
            </a:r>
          </a:p>
          <a:p>
            <a:r>
              <a:rPr lang="fr-CA" dirty="0"/>
              <a:t>Répondre aux questions liées aux exigences réglementaires proposées.</a:t>
            </a:r>
          </a:p>
          <a:p>
            <a:pPr marL="0" indent="0">
              <a:buNone/>
            </a:pPr>
            <a:endParaRPr lang="fr-CA" b="1" dirty="0"/>
          </a:p>
          <a:p>
            <a:pPr marL="0" indent="0">
              <a:buNone/>
            </a:pPr>
            <a:endParaRPr lang="fr-CA" b="1" dirty="0"/>
          </a:p>
          <a:p>
            <a:pPr marL="0" indent="0">
              <a:buNone/>
            </a:pPr>
            <a:endParaRPr lang="fr-CA" b="1" dirty="0"/>
          </a:p>
          <a:p>
            <a:pPr marL="0" indent="0">
              <a:buNone/>
            </a:pPr>
            <a:endParaRPr lang="fr-CA" b="1" dirty="0"/>
          </a:p>
          <a:p>
            <a:pPr marL="0" indent="0">
              <a:buNone/>
            </a:pPr>
            <a:endParaRPr lang="fr-CA" b="1" dirty="0"/>
          </a:p>
          <a:p>
            <a:pPr marL="0" indent="0">
              <a:buNone/>
            </a:pPr>
            <a:endParaRPr lang="fr-CA" b="1" dirty="0"/>
          </a:p>
          <a:p>
            <a:pPr marL="0" indent="0">
              <a:buNone/>
            </a:pPr>
            <a:r>
              <a:rPr lang="fr-CA" b="1" dirty="0"/>
              <a:t>AVERTISSEMENT :</a:t>
            </a:r>
          </a:p>
          <a:p>
            <a:r>
              <a:rPr lang="fr-CA" dirty="0"/>
              <a:t>Cette présentation n’est pas un document juridique ni un avis juridique. Elle ne remplace pas le Résumé de l’étude d’impact de la réglementation.</a:t>
            </a:r>
          </a:p>
          <a:p>
            <a:endParaRPr lang="fr-CA" dirty="0"/>
          </a:p>
          <a:p>
            <a:endParaRPr lang="fr-CA" dirty="0"/>
          </a:p>
        </p:txBody>
      </p:sp>
      <p:sp>
        <p:nvSpPr>
          <p:cNvPr id="5" name="Slide Number Placeholder 4">
            <a:extLst>
              <a:ext uri="{C183D7F6-B498-43B3-948B-1728B52AA6E4}">
                <adec:decorative xmlns:adec="http://schemas.microsoft.com/office/drawing/2017/decorative" val="1"/>
              </a:ext>
            </a:extLst>
          </p:cNvPr>
          <p:cNvSpPr>
            <a:spLocks noGrp="1"/>
          </p:cNvSpPr>
          <p:nvPr>
            <p:ph type="sldNum" sz="quarter" idx="12"/>
            <p:custDataLst>
              <p:tags r:id="rId3"/>
            </p:custDataLst>
          </p:nvPr>
        </p:nvSpPr>
        <p:spPr>
          <a:xfrm>
            <a:off x="6553200" y="4767263"/>
            <a:ext cx="2133600" cy="273844"/>
          </a:xfrm>
        </p:spPr>
        <p:txBody>
          <a:bodyPr/>
          <a:lstStyle/>
          <a:p>
            <a:fld id="{2E86C063-E22E-2E4C-A523-54089486E38F}" type="slidenum">
              <a:rPr lang="fr-CA" smtClean="0"/>
              <a:pPr/>
              <a:t>2</a:t>
            </a:fld>
            <a:endParaRPr lang="fr-CA" dirty="0"/>
          </a:p>
        </p:txBody>
      </p:sp>
    </p:spTree>
    <p:extLst>
      <p:ext uri="{BB962C8B-B14F-4D97-AF65-F5344CB8AC3E}">
        <p14:creationId xmlns:p14="http://schemas.microsoft.com/office/powerpoint/2010/main" val="2661197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0"/>
            <a:ext cx="8229600" cy="784861"/>
          </a:xfrm>
        </p:spPr>
        <p:txBody>
          <a:bodyPr>
            <a:noAutofit/>
          </a:bodyPr>
          <a:lstStyle/>
          <a:p>
            <a:r>
              <a:rPr lang="fr-CA" dirty="0"/>
              <a:t>Aspects d’ordres administratif et logistique</a:t>
            </a:r>
          </a:p>
        </p:txBody>
      </p:sp>
      <p:sp>
        <p:nvSpPr>
          <p:cNvPr id="20" name="Content Placeholder 2"/>
          <p:cNvSpPr>
            <a:spLocks noGrp="1"/>
          </p:cNvSpPr>
          <p:nvPr>
            <p:ph idx="1"/>
            <p:custDataLst>
              <p:tags r:id="rId2"/>
            </p:custDataLst>
          </p:nvPr>
        </p:nvSpPr>
        <p:spPr>
          <a:xfrm>
            <a:off x="457200" y="607325"/>
            <a:ext cx="8229600" cy="3987298"/>
          </a:xfrm>
        </p:spPr>
        <p:txBody>
          <a:bodyPr>
            <a:noAutofit/>
          </a:bodyPr>
          <a:lstStyle/>
          <a:p>
            <a:r>
              <a:rPr lang="fr-CA" dirty="0"/>
              <a:t>Interprétation gestuelle (ASL et LSQ) et interprétation simultanée en français et en anglais.</a:t>
            </a:r>
          </a:p>
          <a:p>
            <a:r>
              <a:rPr lang="fr-CA" dirty="0"/>
              <a:t>Sous-titrage de la traduction en temps réel pour l’accès aux communications (CART) est disponible.</a:t>
            </a:r>
          </a:p>
          <a:p>
            <a:r>
              <a:rPr lang="fr-CA" dirty="0"/>
              <a:t>Période de questions et réponses à la fin de la présentation.</a:t>
            </a:r>
          </a:p>
          <a:p>
            <a:pPr lvl="1"/>
            <a:r>
              <a:rPr lang="fr-CA" dirty="0"/>
              <a:t>Pour poser une question par écrit, tapez-la dans la boîte de questions et réponses.</a:t>
            </a:r>
          </a:p>
          <a:p>
            <a:pPr lvl="1"/>
            <a:r>
              <a:rPr lang="fr-CA" dirty="0"/>
              <a:t>Pour poser une question oralement, appuyez sur le bouton de la main.</a:t>
            </a:r>
          </a:p>
          <a:p>
            <a:r>
              <a:rPr lang="fr-CA" dirty="0"/>
              <a:t>Les questions peuvent également être envoyées à </a:t>
            </a:r>
            <a:r>
              <a:rPr lang="en-CA" sz="1800" dirty="0">
                <a:hlinkClick r:id="rId6"/>
              </a:rPr>
              <a:t>edsc.lca.reglements-regulations.aca.esdc@hrsdc-rhdcc.gc.ca</a:t>
            </a:r>
            <a:r>
              <a:rPr lang="fr-CA" dirty="0"/>
              <a:t> après la séance.</a:t>
            </a:r>
          </a:p>
          <a:p>
            <a:r>
              <a:rPr lang="fr-CA" dirty="0"/>
              <a:t>Pour toute assistance, en cas de problème technique pendant les sessions, veuillez contacter Brandon Manuel à l'adresse suivante:</a:t>
            </a:r>
            <a:r>
              <a:rPr lang="fr-CA" u="sng" dirty="0">
                <a:solidFill>
                  <a:srgbClr val="0000FF"/>
                </a:solidFill>
                <a:latin typeface="Arial" panose="020B0604020202020204" pitchFamily="34" charset="0"/>
              </a:rPr>
              <a:t> </a:t>
            </a:r>
            <a:r>
              <a:rPr lang="fr-CA" sz="1800" u="sng" dirty="0">
                <a:solidFill>
                  <a:srgbClr val="0000FF"/>
                </a:solidFill>
                <a:effectLst/>
                <a:latin typeface="Arial" panose="020B0604020202020204" pitchFamily="34" charset="0"/>
                <a:ea typeface="Calibri" panose="020F0502020204030204" pitchFamily="34" charset="0"/>
                <a:hlinkClick r:id="rId7"/>
              </a:rPr>
              <a:t>brandon.manuel@tpsgc-pwgsc.gc.ca</a:t>
            </a:r>
            <a:r>
              <a:rPr lang="fr-CA" dirty="0"/>
              <a:t>, ou par téléphone au 343-574-6915.</a:t>
            </a:r>
          </a:p>
        </p:txBody>
      </p:sp>
      <p:sp>
        <p:nvSpPr>
          <p:cNvPr id="4" name="Slide Number Placeholder 3"/>
          <p:cNvSpPr>
            <a:spLocks noGrp="1"/>
          </p:cNvSpPr>
          <p:nvPr>
            <p:ph type="sldNum" sz="quarter" idx="12"/>
            <p:custDataLst>
              <p:tags r:id="rId3"/>
            </p:custDataLst>
          </p:nvPr>
        </p:nvSpPr>
        <p:spPr>
          <a:xfrm>
            <a:off x="6553200" y="4767263"/>
            <a:ext cx="2133600" cy="273844"/>
          </a:xfrm>
        </p:spPr>
        <p:txBody>
          <a:bodyPr/>
          <a:lstStyle/>
          <a:p>
            <a:fld id="{9936C96D-DE01-422E-AA26-10EBA2ACA687}" type="slidenum">
              <a:rPr lang="fr-CA" smtClean="0"/>
              <a:pPr/>
              <a:t>3</a:t>
            </a:fld>
            <a:endParaRPr lang="fr-CA" dirty="0"/>
          </a:p>
        </p:txBody>
      </p:sp>
    </p:spTree>
    <p:extLst>
      <p:ext uri="{BB962C8B-B14F-4D97-AF65-F5344CB8AC3E}">
        <p14:creationId xmlns:p14="http://schemas.microsoft.com/office/powerpoint/2010/main" val="2123899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6B500-4D22-D08D-8EBA-78F29616D3E7}"/>
              </a:ext>
            </a:extLst>
          </p:cNvPr>
          <p:cNvSpPr>
            <a:spLocks noGrp="1"/>
          </p:cNvSpPr>
          <p:nvPr>
            <p:ph type="title"/>
            <p:custDataLst>
              <p:tags r:id="rId1"/>
            </p:custDataLst>
          </p:nvPr>
        </p:nvSpPr>
        <p:spPr>
          <a:xfrm>
            <a:off x="457200" y="1"/>
            <a:ext cx="8229600" cy="784860"/>
          </a:xfrm>
        </p:spPr>
        <p:txBody>
          <a:bodyPr/>
          <a:lstStyle/>
          <a:p>
            <a:r>
              <a:rPr lang="fr-CA" dirty="0"/>
              <a:t>Antécédents et contexte</a:t>
            </a:r>
          </a:p>
        </p:txBody>
      </p:sp>
      <p:sp>
        <p:nvSpPr>
          <p:cNvPr id="3" name="Content Placeholder 2">
            <a:extLst>
              <a:ext uri="{FF2B5EF4-FFF2-40B4-BE49-F238E27FC236}">
                <a16:creationId xmlns:a16="http://schemas.microsoft.com/office/drawing/2014/main" id="{0C04C7BF-02CC-65A7-2976-1D880FAF88F5}"/>
              </a:ext>
            </a:extLst>
          </p:cNvPr>
          <p:cNvSpPr>
            <a:spLocks noGrp="1"/>
          </p:cNvSpPr>
          <p:nvPr>
            <p:ph idx="1"/>
            <p:custDataLst>
              <p:tags r:id="rId2"/>
            </p:custDataLst>
          </p:nvPr>
        </p:nvSpPr>
        <p:spPr>
          <a:xfrm>
            <a:off x="457200" y="784861"/>
            <a:ext cx="8229600" cy="3809762"/>
          </a:xfrm>
        </p:spPr>
        <p:txBody>
          <a:bodyPr/>
          <a:lstStyle/>
          <a:p>
            <a:pPr marL="176213" indent="-176213"/>
            <a:r>
              <a:rPr lang="fr-CA" sz="1400" dirty="0"/>
              <a:t>La </a:t>
            </a:r>
            <a:r>
              <a:rPr lang="fr-CA" sz="1400" i="1" dirty="0"/>
              <a:t>Loi canadienne sur l’accessibilité </a:t>
            </a:r>
            <a:r>
              <a:rPr lang="fr-CA" sz="1400" dirty="0"/>
              <a:t>(LCA) est entrée en vigueur en juillet 2019 afin de créer                  un Canada exempt d’obstacles d’ici 2040 en mettant l’accent sur sept domaines prioritaires : </a:t>
            </a:r>
          </a:p>
          <a:p>
            <a:pPr lvl="1"/>
            <a:r>
              <a:rPr lang="fr-CA" sz="1400" dirty="0"/>
              <a:t>l’emploi;</a:t>
            </a:r>
          </a:p>
          <a:p>
            <a:pPr lvl="1"/>
            <a:r>
              <a:rPr lang="fr-CA" sz="1400" dirty="0"/>
              <a:t>l’environnement bâti;</a:t>
            </a:r>
          </a:p>
          <a:p>
            <a:pPr lvl="1"/>
            <a:r>
              <a:rPr lang="fr-CA" sz="1400" dirty="0"/>
              <a:t>les technologies de l’information et des communications (TIC);</a:t>
            </a:r>
          </a:p>
          <a:p>
            <a:pPr lvl="1"/>
            <a:r>
              <a:rPr lang="fr-CA" sz="1400" dirty="0"/>
              <a:t>la communication autre que les TIC;</a:t>
            </a:r>
          </a:p>
          <a:p>
            <a:pPr lvl="1"/>
            <a:r>
              <a:rPr lang="fr-CA" sz="1400" dirty="0"/>
              <a:t>la conception et la prestation des programmes et services;</a:t>
            </a:r>
          </a:p>
          <a:p>
            <a:pPr lvl="1"/>
            <a:r>
              <a:rPr lang="fr-CA" sz="1400" dirty="0"/>
              <a:t>l’acquisition de biens, de services et d’installations;</a:t>
            </a:r>
          </a:p>
          <a:p>
            <a:pPr lvl="1"/>
            <a:r>
              <a:rPr lang="fr-CA" sz="1400" dirty="0"/>
              <a:t>le transport.</a:t>
            </a:r>
          </a:p>
          <a:p>
            <a:pPr marL="176213" indent="-176213"/>
            <a:r>
              <a:rPr lang="fr-CA" sz="1400" dirty="0"/>
              <a:t>Les règlements fournissent des détails sur la façon dont les entités réglementées doivent mettre en œuvre les exigences.</a:t>
            </a:r>
          </a:p>
          <a:p>
            <a:pPr marL="176213" indent="-176213"/>
            <a:r>
              <a:rPr lang="fr-CA" sz="1400" i="1" dirty="0"/>
              <a:t>Règlement canadien sur l’accessibilité </a:t>
            </a:r>
            <a:r>
              <a:rPr lang="fr-CA" sz="1400" dirty="0"/>
              <a:t>(RCA) : </a:t>
            </a:r>
          </a:p>
          <a:p>
            <a:pPr lvl="1"/>
            <a:r>
              <a:rPr lang="fr-CA" sz="1400" dirty="0"/>
              <a:t>est entré en vigueur en décembre 2021, il fournit des modalités d’élaboration et de publication des plans sur l’accessibilité, ainsi que des rapports d’étape ;</a:t>
            </a:r>
          </a:p>
          <a:p>
            <a:pPr lvl="1"/>
            <a:r>
              <a:rPr lang="fr-CA" sz="1400" dirty="0"/>
              <a:t>établit un cadre pour les sanctions administratives pécuniaires.</a:t>
            </a:r>
          </a:p>
          <a:p>
            <a:pPr lvl="1"/>
            <a:endParaRPr lang="fr-CA" sz="1400" dirty="0"/>
          </a:p>
          <a:p>
            <a:endParaRPr lang="fr-CA" dirty="0"/>
          </a:p>
        </p:txBody>
      </p:sp>
      <p:sp>
        <p:nvSpPr>
          <p:cNvPr id="5" name="Slide Number Placeholder 4">
            <a:extLst>
              <a:ext uri="{FF2B5EF4-FFF2-40B4-BE49-F238E27FC236}">
                <a16:creationId xmlns:a16="http://schemas.microsoft.com/office/drawing/2014/main" id="{ADC7A497-F5E5-637F-BE85-2CEB9EB0F79E}"/>
              </a:ext>
            </a:extLst>
          </p:cNvPr>
          <p:cNvSpPr>
            <a:spLocks noGrp="1"/>
          </p:cNvSpPr>
          <p:nvPr>
            <p:ph type="sldNum" sz="quarter" idx="12"/>
            <p:custDataLst>
              <p:tags r:id="rId3"/>
            </p:custDataLst>
          </p:nvPr>
        </p:nvSpPr>
        <p:spPr>
          <a:xfrm>
            <a:off x="6553200" y="4767263"/>
            <a:ext cx="2133600" cy="273844"/>
          </a:xfrm>
        </p:spPr>
        <p:txBody>
          <a:bodyPr/>
          <a:lstStyle/>
          <a:p>
            <a:fld id="{2E86C063-E22E-2E4C-A523-54089486E38F}" type="slidenum">
              <a:rPr lang="fr-CA" smtClean="0"/>
              <a:pPr/>
              <a:t>4</a:t>
            </a:fld>
            <a:endParaRPr lang="fr-CA" dirty="0"/>
          </a:p>
        </p:txBody>
      </p:sp>
    </p:spTree>
    <p:extLst>
      <p:ext uri="{BB962C8B-B14F-4D97-AF65-F5344CB8AC3E}">
        <p14:creationId xmlns:p14="http://schemas.microsoft.com/office/powerpoint/2010/main" val="31470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7A0A7-F054-0A31-0442-3DF5C417660C}"/>
              </a:ext>
            </a:extLst>
          </p:cNvPr>
          <p:cNvSpPr>
            <a:spLocks noGrp="1"/>
          </p:cNvSpPr>
          <p:nvPr>
            <p:ph type="title"/>
            <p:custDataLst>
              <p:tags r:id="rId1"/>
            </p:custDataLst>
          </p:nvPr>
        </p:nvSpPr>
        <p:spPr>
          <a:xfrm>
            <a:off x="274320" y="1"/>
            <a:ext cx="8412480" cy="784860"/>
          </a:xfrm>
        </p:spPr>
        <p:txBody>
          <a:bodyPr/>
          <a:lstStyle/>
          <a:p>
            <a:r>
              <a:rPr lang="fr-CA" dirty="0"/>
              <a:t>Pourquoi se concentrer sur les TIC</a:t>
            </a:r>
          </a:p>
        </p:txBody>
      </p:sp>
      <p:sp>
        <p:nvSpPr>
          <p:cNvPr id="3" name="Content Placeholder 2">
            <a:extLst>
              <a:ext uri="{FF2B5EF4-FFF2-40B4-BE49-F238E27FC236}">
                <a16:creationId xmlns:a16="http://schemas.microsoft.com/office/drawing/2014/main" id="{387864F3-1BCE-8656-0FEC-4B9FF50664CA}"/>
              </a:ext>
            </a:extLst>
          </p:cNvPr>
          <p:cNvSpPr>
            <a:spLocks noGrp="1"/>
          </p:cNvSpPr>
          <p:nvPr>
            <p:ph idx="1"/>
            <p:custDataLst>
              <p:tags r:id="rId2"/>
            </p:custDataLst>
          </p:nvPr>
        </p:nvSpPr>
        <p:spPr>
          <a:xfrm>
            <a:off x="274320" y="666749"/>
            <a:ext cx="8221980" cy="3948793"/>
          </a:xfrm>
        </p:spPr>
        <p:txBody>
          <a:bodyPr/>
          <a:lstStyle/>
          <a:p>
            <a:pPr marL="0" indent="0">
              <a:spcBef>
                <a:spcPts val="0"/>
              </a:spcBef>
              <a:spcAft>
                <a:spcPts val="600"/>
              </a:spcAft>
              <a:buNone/>
            </a:pPr>
            <a:r>
              <a:rPr lang="fr-CA" sz="1200" b="1" dirty="0"/>
              <a:t>Impact</a:t>
            </a:r>
          </a:p>
          <a:p>
            <a:pPr>
              <a:spcBef>
                <a:spcPts val="0"/>
              </a:spcBef>
              <a:spcAft>
                <a:spcPts val="600"/>
              </a:spcAft>
            </a:pPr>
            <a:r>
              <a:rPr lang="fr-CA" sz="1200" dirty="0"/>
              <a:t>Une part importante de la vie quotidienne des personnes (p. ex., accès aux programmes et services).</a:t>
            </a:r>
          </a:p>
          <a:p>
            <a:pPr>
              <a:spcBef>
                <a:spcPts val="0"/>
              </a:spcBef>
              <a:spcAft>
                <a:spcPts val="600"/>
              </a:spcAft>
            </a:pPr>
            <a:r>
              <a:rPr lang="fr-CA" sz="1200" dirty="0"/>
              <a:t>Une passerelle vers l’emploi (trouver des emplois et y postuler en ligne, émergence d’obstacles dans le contexte du travail à distance ou hybride).</a:t>
            </a:r>
          </a:p>
          <a:p>
            <a:pPr marL="0" indent="0">
              <a:spcBef>
                <a:spcPts val="0"/>
              </a:spcBef>
              <a:spcAft>
                <a:spcPts val="600"/>
              </a:spcAft>
              <a:buNone/>
            </a:pPr>
            <a:r>
              <a:rPr lang="fr-CA" sz="1200" b="1" dirty="0"/>
              <a:t>État de préparation</a:t>
            </a:r>
          </a:p>
          <a:p>
            <a:pPr>
              <a:spcBef>
                <a:spcPts val="0"/>
              </a:spcBef>
              <a:spcAft>
                <a:spcPts val="600"/>
              </a:spcAft>
            </a:pPr>
            <a:r>
              <a:rPr lang="fr-CA" sz="1200" dirty="0"/>
              <a:t>Existence de normes internationales bien établies, p. ex., les </a:t>
            </a:r>
            <a:r>
              <a:rPr lang="fr-CA" sz="1200" b="0" i="0" dirty="0">
                <a:effectLst/>
                <a:latin typeface="+mn-lt"/>
              </a:rPr>
              <a:t>Règles pour l’accessibilité des contenus Web</a:t>
            </a:r>
            <a:r>
              <a:rPr lang="fr-CA" sz="1200" b="0" i="0" dirty="0">
                <a:solidFill>
                  <a:srgbClr val="333333"/>
                </a:solidFill>
                <a:effectLst/>
                <a:latin typeface="+mn-lt"/>
              </a:rPr>
              <a:t> </a:t>
            </a:r>
            <a:r>
              <a:rPr lang="fr-CA" sz="1200" dirty="0">
                <a:latin typeface="+mn-lt"/>
              </a:rPr>
              <a:t>(WCAG)</a:t>
            </a:r>
            <a:r>
              <a:rPr lang="fr-CA" sz="1200" dirty="0"/>
              <a:t> et la Norme européenne (EN 301 549).</a:t>
            </a:r>
          </a:p>
          <a:p>
            <a:pPr>
              <a:spcBef>
                <a:spcPts val="0"/>
              </a:spcBef>
              <a:spcAft>
                <a:spcPts val="600"/>
              </a:spcAft>
            </a:pPr>
            <a:r>
              <a:rPr lang="fr-CA" sz="1200" dirty="0"/>
              <a:t>Existence de politiques et de normes en matière d’accessibilité des TIC dans les secteurs public et privé (tel que la Norme  sur l’accessibilité des sites Web du SCT)</a:t>
            </a:r>
          </a:p>
          <a:p>
            <a:pPr marL="0" indent="0">
              <a:spcBef>
                <a:spcPts val="0"/>
              </a:spcBef>
              <a:spcAft>
                <a:spcPts val="600"/>
              </a:spcAft>
              <a:buNone/>
            </a:pPr>
            <a:r>
              <a:rPr lang="fr-CA" sz="1200" b="1" dirty="0"/>
              <a:t>Harmonisation</a:t>
            </a:r>
          </a:p>
          <a:p>
            <a:pPr>
              <a:spcBef>
                <a:spcPts val="0"/>
              </a:spcBef>
              <a:spcAft>
                <a:spcPts val="600"/>
              </a:spcAft>
            </a:pPr>
            <a:r>
              <a:rPr lang="fr-CA" sz="1200" dirty="0"/>
              <a:t>Conforme aux autres priorités du GC, comme l’emploi de personnes en situation de handicap et le Plan d’action pour l’inclusion des personnes en situation de handicap.</a:t>
            </a:r>
          </a:p>
          <a:p>
            <a:pPr>
              <a:spcBef>
                <a:spcPts val="0"/>
              </a:spcBef>
              <a:spcAft>
                <a:spcPts val="600"/>
              </a:spcAft>
            </a:pPr>
            <a:r>
              <a:rPr lang="fr-CA" sz="1200" dirty="0"/>
              <a:t>Complémentaire aux efforts provinciaux existants en matière d’accessibilité numérique (Ontario, Québec et Manitoba).</a:t>
            </a:r>
          </a:p>
          <a:p>
            <a:pPr>
              <a:spcBef>
                <a:spcPts val="0"/>
              </a:spcBef>
              <a:spcAft>
                <a:spcPts val="600"/>
              </a:spcAft>
            </a:pPr>
            <a:r>
              <a:rPr lang="fr-CA" sz="1200" dirty="0"/>
              <a:t>S’harmonise avec les approches adoptées par des partenaires internationaux (p. ex., États-Unis, Union européenne (UE), Australie).</a:t>
            </a:r>
          </a:p>
          <a:p>
            <a:pPr>
              <a:spcBef>
                <a:spcPts val="0"/>
              </a:spcBef>
              <a:spcAft>
                <a:spcPts val="600"/>
              </a:spcAft>
            </a:pPr>
            <a:endParaRPr lang="fr-CA" sz="1400" dirty="0"/>
          </a:p>
          <a:p>
            <a:endParaRPr lang="fr-CA" dirty="0"/>
          </a:p>
        </p:txBody>
      </p:sp>
      <p:sp>
        <p:nvSpPr>
          <p:cNvPr id="5" name="Slide Number Placeholder 4">
            <a:extLst>
              <a:ext uri="{FF2B5EF4-FFF2-40B4-BE49-F238E27FC236}">
                <a16:creationId xmlns:a16="http://schemas.microsoft.com/office/drawing/2014/main" id="{DF75668A-7B0A-9F86-E63A-6D1C3C52B4D8}"/>
              </a:ext>
            </a:extLst>
          </p:cNvPr>
          <p:cNvSpPr>
            <a:spLocks noGrp="1"/>
          </p:cNvSpPr>
          <p:nvPr>
            <p:ph type="sldNum" sz="quarter" idx="12"/>
            <p:custDataLst>
              <p:tags r:id="rId3"/>
            </p:custDataLst>
          </p:nvPr>
        </p:nvSpPr>
        <p:spPr>
          <a:xfrm>
            <a:off x="6553200" y="4767263"/>
            <a:ext cx="2133600" cy="273844"/>
          </a:xfrm>
        </p:spPr>
        <p:txBody>
          <a:bodyPr/>
          <a:lstStyle/>
          <a:p>
            <a:fld id="{2E86C063-E22E-2E4C-A523-54089486E38F}" type="slidenum">
              <a:rPr lang="fr-CA" smtClean="0"/>
              <a:pPr/>
              <a:t>5</a:t>
            </a:fld>
            <a:endParaRPr lang="fr-CA" dirty="0"/>
          </a:p>
        </p:txBody>
      </p:sp>
    </p:spTree>
    <p:extLst>
      <p:ext uri="{BB962C8B-B14F-4D97-AF65-F5344CB8AC3E}">
        <p14:creationId xmlns:p14="http://schemas.microsoft.com/office/powerpoint/2010/main" val="3125313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767320-CB4F-476B-64D2-F9C580F6451A}"/>
              </a:ext>
            </a:extLst>
          </p:cNvPr>
          <p:cNvSpPr>
            <a:spLocks noGrp="1"/>
          </p:cNvSpPr>
          <p:nvPr>
            <p:ph type="title"/>
          </p:nvPr>
        </p:nvSpPr>
        <p:spPr>
          <a:xfrm>
            <a:off x="457201" y="102393"/>
            <a:ext cx="8229600" cy="755446"/>
          </a:xfrm>
        </p:spPr>
        <p:txBody>
          <a:bodyPr>
            <a:noAutofit/>
          </a:bodyPr>
          <a:lstStyle/>
          <a:p>
            <a:r>
              <a:rPr lang="fr-CA" sz="2800" dirty="0">
                <a:latin typeface="Calibri" panose="020F0502020204030204" pitchFamily="34" charset="0"/>
                <a:cs typeface="Calibri" panose="020F0502020204030204" pitchFamily="34" charset="0"/>
              </a:rPr>
              <a:t>Coup d’œil sur la consultation préliminaire: Ce que nous avons entendu 1</a:t>
            </a:r>
            <a:endParaRPr lang="fr-CA" sz="2800" dirty="0"/>
          </a:p>
        </p:txBody>
      </p:sp>
      <p:sp>
        <p:nvSpPr>
          <p:cNvPr id="6" name="Text Placeholder 5">
            <a:extLst>
              <a:ext uri="{FF2B5EF4-FFF2-40B4-BE49-F238E27FC236}">
                <a16:creationId xmlns:a16="http://schemas.microsoft.com/office/drawing/2014/main" id="{04EEF7C7-F890-BBC7-DE7F-DCD5D466338E}"/>
              </a:ext>
            </a:extLst>
          </p:cNvPr>
          <p:cNvSpPr>
            <a:spLocks noGrp="1"/>
          </p:cNvSpPr>
          <p:nvPr>
            <p:ph type="body" idx="1"/>
          </p:nvPr>
        </p:nvSpPr>
        <p:spPr>
          <a:xfrm>
            <a:off x="457201" y="911424"/>
            <a:ext cx="4040188" cy="479822"/>
          </a:xfrm>
        </p:spPr>
        <p:txBody>
          <a:bodyPr>
            <a:normAutofit fontScale="62500" lnSpcReduction="20000"/>
          </a:bodyPr>
          <a:lstStyle/>
          <a:p>
            <a:r>
              <a:rPr lang="fr-CA" sz="2400" b="1" dirty="0">
                <a:cs typeface="Calibri" panose="020F0502020204030204" pitchFamily="34" charset="0"/>
              </a:rPr>
              <a:t>Communauté des personnes en situation de handicap</a:t>
            </a:r>
          </a:p>
        </p:txBody>
      </p:sp>
      <p:sp>
        <p:nvSpPr>
          <p:cNvPr id="7" name="Content Placeholder 6">
            <a:extLst>
              <a:ext uri="{FF2B5EF4-FFF2-40B4-BE49-F238E27FC236}">
                <a16:creationId xmlns:a16="http://schemas.microsoft.com/office/drawing/2014/main" id="{2ED62089-09B9-166A-8B21-A25D3DC37A16}"/>
              </a:ext>
            </a:extLst>
          </p:cNvPr>
          <p:cNvSpPr>
            <a:spLocks noGrp="1"/>
          </p:cNvSpPr>
          <p:nvPr>
            <p:ph sz="half" idx="2"/>
          </p:nvPr>
        </p:nvSpPr>
        <p:spPr>
          <a:xfrm>
            <a:off x="457200" y="1391246"/>
            <a:ext cx="4040188" cy="3203376"/>
          </a:xfrm>
        </p:spPr>
        <p:txBody>
          <a:bodyPr>
            <a:noAutofit/>
          </a:bodyPr>
          <a:lstStyle/>
          <a:p>
            <a:pPr marL="0" lvl="1" indent="0">
              <a:buNone/>
            </a:pPr>
            <a:r>
              <a:rPr lang="fr-CA" sz="1400" b="1" dirty="0">
                <a:cs typeface="Calibri" panose="020F0502020204030204" pitchFamily="34" charset="0"/>
              </a:rPr>
              <a:t>Les obstacles liés aux TIC ont des répercussions négatives sur :</a:t>
            </a:r>
          </a:p>
          <a:p>
            <a:pPr marL="182563" lvl="1" indent="-182563">
              <a:buFont typeface="Arial" panose="020B0604020202020204" pitchFamily="34" charset="0"/>
              <a:buChar char="•"/>
            </a:pPr>
            <a:r>
              <a:rPr lang="fr-CA" sz="1400" dirty="0">
                <a:cs typeface="Calibri" panose="020F0502020204030204" pitchFamily="34" charset="0"/>
              </a:rPr>
              <a:t>le bien-être économique et social des personnes en situation de handicap;</a:t>
            </a:r>
          </a:p>
          <a:p>
            <a:pPr marL="182563" lvl="1" indent="-182563">
              <a:buFont typeface="Arial" panose="020B0604020202020204" pitchFamily="34" charset="0"/>
              <a:buChar char="•"/>
            </a:pPr>
            <a:r>
              <a:rPr lang="fr-CA" sz="1400" dirty="0">
                <a:cs typeface="Calibri" panose="020F0502020204030204" pitchFamily="34" charset="0"/>
              </a:rPr>
              <a:t>l’emploi et avancement professionnel.</a:t>
            </a:r>
          </a:p>
          <a:p>
            <a:pPr marL="0" lvl="1" indent="0">
              <a:buNone/>
            </a:pPr>
            <a:r>
              <a:rPr lang="fr-CA" sz="1400" b="1" dirty="0">
                <a:cs typeface="Calibri" panose="020F0502020204030204" pitchFamily="34" charset="0"/>
              </a:rPr>
              <a:t>Priorité clé :</a:t>
            </a:r>
          </a:p>
          <a:p>
            <a:pPr marL="182563" lvl="1" indent="-182563">
              <a:buFont typeface="Arial" panose="020B0604020202020204" pitchFamily="34" charset="0"/>
              <a:buChar char="•"/>
            </a:pPr>
            <a:r>
              <a:rPr lang="fr-CA" sz="1400" dirty="0">
                <a:cs typeface="Calibri" panose="020F0502020204030204" pitchFamily="34" charset="0"/>
              </a:rPr>
              <a:t>faire cesser l’hémorragie (se concentrer sur les nouvelles TIC).</a:t>
            </a:r>
          </a:p>
          <a:p>
            <a:pPr marL="0" lvl="1" indent="0">
              <a:buNone/>
            </a:pPr>
            <a:r>
              <a:rPr lang="fr-CA" sz="1400" b="1" dirty="0">
                <a:cs typeface="Calibri" panose="020F0502020204030204" pitchFamily="34" charset="0"/>
              </a:rPr>
              <a:t>Principaux composants des TIC :</a:t>
            </a:r>
          </a:p>
          <a:p>
            <a:pPr marL="182563" lvl="1" indent="-182563">
              <a:buFont typeface="Arial" panose="020B0604020202020204" pitchFamily="34" charset="0"/>
              <a:buChar char="•"/>
            </a:pPr>
            <a:r>
              <a:rPr lang="fr-CA" sz="1400" dirty="0">
                <a:cs typeface="Calibri" panose="020F0502020204030204" pitchFamily="34" charset="0"/>
              </a:rPr>
              <a:t>appareils mobiles;</a:t>
            </a:r>
          </a:p>
          <a:p>
            <a:pPr marL="182563" lvl="1" indent="-182563">
              <a:buFont typeface="Arial" panose="020B0604020202020204" pitchFamily="34" charset="0"/>
              <a:buChar char="•"/>
            </a:pPr>
            <a:r>
              <a:rPr lang="fr-CA" sz="1400" dirty="0">
                <a:cs typeface="Calibri" panose="020F0502020204030204" pitchFamily="34" charset="0"/>
              </a:rPr>
              <a:t>sites Web;</a:t>
            </a:r>
          </a:p>
          <a:p>
            <a:pPr marL="182563" lvl="1" indent="-182563">
              <a:buFont typeface="Arial" panose="020B0604020202020204" pitchFamily="34" charset="0"/>
              <a:buChar char="•"/>
            </a:pPr>
            <a:r>
              <a:rPr lang="fr-CA" sz="1400" dirty="0">
                <a:cs typeface="Calibri" panose="020F0502020204030204" pitchFamily="34" charset="0"/>
              </a:rPr>
              <a:t>documents numériques (p. ex., PDF).</a:t>
            </a:r>
          </a:p>
          <a:p>
            <a:endParaRPr lang="fr-CA" sz="1400" dirty="0"/>
          </a:p>
        </p:txBody>
      </p:sp>
      <p:sp>
        <p:nvSpPr>
          <p:cNvPr id="8" name="Text Placeholder 7">
            <a:extLst>
              <a:ext uri="{FF2B5EF4-FFF2-40B4-BE49-F238E27FC236}">
                <a16:creationId xmlns:a16="http://schemas.microsoft.com/office/drawing/2014/main" id="{E3D27C93-D611-E84F-5459-F4607ACAAF08}"/>
              </a:ext>
            </a:extLst>
          </p:cNvPr>
          <p:cNvSpPr>
            <a:spLocks noGrp="1"/>
          </p:cNvSpPr>
          <p:nvPr>
            <p:ph type="body" sz="quarter" idx="3"/>
          </p:nvPr>
        </p:nvSpPr>
        <p:spPr>
          <a:xfrm>
            <a:off x="4645026" y="746713"/>
            <a:ext cx="4041775" cy="479822"/>
          </a:xfrm>
        </p:spPr>
        <p:txBody>
          <a:bodyPr>
            <a:normAutofit fontScale="62500" lnSpcReduction="20000"/>
          </a:bodyPr>
          <a:lstStyle/>
          <a:p>
            <a:r>
              <a:rPr lang="fr-CA" sz="2400" b="1" dirty="0">
                <a:cs typeface="Calibri" panose="020F0502020204030204" pitchFamily="34" charset="0"/>
              </a:rPr>
              <a:t>Organisations réglementées</a:t>
            </a:r>
          </a:p>
        </p:txBody>
      </p:sp>
      <p:sp>
        <p:nvSpPr>
          <p:cNvPr id="9" name="Content Placeholder 8">
            <a:extLst>
              <a:ext uri="{FF2B5EF4-FFF2-40B4-BE49-F238E27FC236}">
                <a16:creationId xmlns:a16="http://schemas.microsoft.com/office/drawing/2014/main" id="{DE118C31-BA54-36F0-DB36-C5CB6A31AF36}"/>
              </a:ext>
            </a:extLst>
          </p:cNvPr>
          <p:cNvSpPr>
            <a:spLocks noGrp="1"/>
          </p:cNvSpPr>
          <p:nvPr>
            <p:ph sz="quarter" idx="4"/>
          </p:nvPr>
        </p:nvSpPr>
        <p:spPr>
          <a:xfrm>
            <a:off x="4645026" y="1391246"/>
            <a:ext cx="4041775" cy="3203376"/>
          </a:xfrm>
        </p:spPr>
        <p:txBody>
          <a:bodyPr>
            <a:normAutofit fontScale="55000" lnSpcReduction="20000"/>
          </a:bodyPr>
          <a:lstStyle/>
          <a:p>
            <a:pPr marL="0" indent="0">
              <a:buNone/>
            </a:pPr>
            <a:r>
              <a:rPr lang="fr-CA" sz="2400" b="1" dirty="0">
                <a:cs typeface="Calibri" panose="020F0502020204030204" pitchFamily="34" charset="0"/>
              </a:rPr>
              <a:t>Meilleures pratiques : </a:t>
            </a:r>
          </a:p>
          <a:p>
            <a:pPr marL="182563" indent="-182563">
              <a:buFont typeface="Arial" panose="020B0604020202020204" pitchFamily="34" charset="0"/>
              <a:buChar char="•"/>
            </a:pPr>
            <a:r>
              <a:rPr lang="fr-CA" sz="2400" dirty="0">
                <a:cs typeface="Calibri" panose="020F0502020204030204" pitchFamily="34" charset="0"/>
              </a:rPr>
              <a:t>sensibilisation;</a:t>
            </a:r>
          </a:p>
          <a:p>
            <a:pPr marL="182563" indent="-182563">
              <a:spcAft>
                <a:spcPts val="600"/>
              </a:spcAft>
              <a:buFont typeface="Arial" panose="020B0604020202020204" pitchFamily="34" charset="0"/>
              <a:buChar char="•"/>
            </a:pPr>
            <a:r>
              <a:rPr lang="fr-CA" sz="2400" dirty="0">
                <a:cs typeface="Calibri" panose="020F0502020204030204" pitchFamily="34" charset="0"/>
              </a:rPr>
              <a:t>formation sur l’accessibilité des TIC.</a:t>
            </a:r>
          </a:p>
          <a:p>
            <a:pPr marL="0" indent="0">
              <a:buNone/>
            </a:pPr>
            <a:r>
              <a:rPr lang="fr-CA" sz="2400" b="1" dirty="0">
                <a:cs typeface="Calibri" panose="020F0502020204030204" pitchFamily="34" charset="0"/>
              </a:rPr>
              <a:t>Défis : </a:t>
            </a:r>
          </a:p>
          <a:p>
            <a:pPr marL="182563" indent="-182563">
              <a:buFont typeface="Arial" panose="020B0604020202020204" pitchFamily="34" charset="0"/>
              <a:buChar char="•"/>
            </a:pPr>
            <a:r>
              <a:rPr lang="fr-CA" sz="2400" dirty="0">
                <a:cs typeface="Calibri" panose="020F0502020204030204" pitchFamily="34" charset="0"/>
              </a:rPr>
              <a:t>dépendance à l’égard des fournisseurs;</a:t>
            </a:r>
          </a:p>
          <a:p>
            <a:pPr marL="182563" indent="-182563">
              <a:buFont typeface="Arial" panose="020B0604020202020204" pitchFamily="34" charset="0"/>
              <a:buChar char="•"/>
            </a:pPr>
            <a:r>
              <a:rPr lang="fr-CA" sz="2400" dirty="0">
                <a:cs typeface="Calibri" panose="020F0502020204030204" pitchFamily="34" charset="0"/>
              </a:rPr>
              <a:t>coûts et complexité;</a:t>
            </a:r>
          </a:p>
          <a:p>
            <a:pPr marL="182563" indent="-182563">
              <a:spcAft>
                <a:spcPts val="600"/>
              </a:spcAft>
              <a:buFont typeface="Arial" panose="020B0604020202020204" pitchFamily="34" charset="0"/>
              <a:buChar char="•"/>
            </a:pPr>
            <a:r>
              <a:rPr lang="fr-CA" sz="2400" dirty="0">
                <a:cs typeface="Calibri" panose="020F0502020204030204" pitchFamily="34" charset="0"/>
              </a:rPr>
              <a:t>évolution technologique rapide.</a:t>
            </a:r>
          </a:p>
          <a:p>
            <a:pPr marL="0" indent="0">
              <a:buNone/>
            </a:pPr>
            <a:r>
              <a:rPr lang="fr-CA" sz="2400" b="1" dirty="0">
                <a:cs typeface="Calibri" panose="020F0502020204030204" pitchFamily="34" charset="0"/>
              </a:rPr>
              <a:t>Priorités clés :</a:t>
            </a:r>
          </a:p>
          <a:p>
            <a:pPr marL="182563" indent="-182563">
              <a:buFont typeface="Arial" panose="020B0604020202020204" pitchFamily="34" charset="0"/>
              <a:buChar char="•"/>
            </a:pPr>
            <a:r>
              <a:rPr lang="fr-CA" sz="2400" dirty="0">
                <a:cs typeface="Calibri" panose="020F0502020204030204" pitchFamily="34" charset="0"/>
              </a:rPr>
              <a:t>nouvelles TIC;</a:t>
            </a:r>
          </a:p>
          <a:p>
            <a:pPr marL="182563" indent="-182563">
              <a:spcAft>
                <a:spcPts val="600"/>
              </a:spcAft>
              <a:buFont typeface="Arial" panose="020B0604020202020204" pitchFamily="34" charset="0"/>
              <a:buChar char="•"/>
            </a:pPr>
            <a:r>
              <a:rPr lang="fr-CA" sz="2400" dirty="0">
                <a:cs typeface="Calibri" panose="020F0502020204030204" pitchFamily="34" charset="0"/>
              </a:rPr>
              <a:t>renforcement des capacités et sensibilisation.  </a:t>
            </a:r>
          </a:p>
          <a:p>
            <a:pPr marL="0" indent="0">
              <a:buNone/>
            </a:pPr>
            <a:r>
              <a:rPr lang="fr-CA" sz="2400" b="1" dirty="0">
                <a:cs typeface="Calibri" panose="020F0502020204030204" pitchFamily="34" charset="0"/>
              </a:rPr>
              <a:t>Principaux composants des TIC :</a:t>
            </a:r>
          </a:p>
          <a:p>
            <a:pPr marL="182563" indent="-182563">
              <a:buFont typeface="Arial" panose="020B0604020202020204" pitchFamily="34" charset="0"/>
              <a:buChar char="•"/>
            </a:pPr>
            <a:r>
              <a:rPr lang="fr-CA" sz="2400" dirty="0">
                <a:cs typeface="Calibri" panose="020F0502020204030204" pitchFamily="34" charset="0"/>
              </a:rPr>
              <a:t>sites et applications Web;</a:t>
            </a:r>
          </a:p>
          <a:p>
            <a:pPr marL="182563" indent="-182563">
              <a:buFont typeface="Arial" panose="020B0604020202020204" pitchFamily="34" charset="0"/>
              <a:buChar char="•"/>
            </a:pPr>
            <a:r>
              <a:rPr lang="fr-CA" sz="2400" dirty="0">
                <a:cs typeface="Calibri" panose="020F0502020204030204" pitchFamily="34" charset="0"/>
              </a:rPr>
              <a:t>documents non Web.</a:t>
            </a:r>
          </a:p>
          <a:p>
            <a:endParaRPr lang="fr-CA" dirty="0"/>
          </a:p>
        </p:txBody>
      </p:sp>
      <p:sp>
        <p:nvSpPr>
          <p:cNvPr id="4" name="Slide Number Placeholder 3">
            <a:extLst>
              <a:ext uri="{FF2B5EF4-FFF2-40B4-BE49-F238E27FC236}">
                <a16:creationId xmlns:a16="http://schemas.microsoft.com/office/drawing/2014/main" id="{FA89E359-02A7-6C4C-C7D3-22D5A341068A}"/>
              </a:ext>
            </a:extLst>
          </p:cNvPr>
          <p:cNvSpPr>
            <a:spLocks noGrp="1"/>
          </p:cNvSpPr>
          <p:nvPr>
            <p:ph type="sldNum" sz="quarter" idx="12"/>
          </p:nvPr>
        </p:nvSpPr>
        <p:spPr/>
        <p:txBody>
          <a:bodyPr/>
          <a:lstStyle/>
          <a:p>
            <a:fld id="{2E86C063-E22E-2E4C-A523-54089486E38F}" type="slidenum">
              <a:rPr lang="fr-CA" smtClean="0"/>
              <a:t>6</a:t>
            </a:fld>
            <a:endParaRPr lang="fr-CA" dirty="0"/>
          </a:p>
        </p:txBody>
      </p:sp>
    </p:spTree>
    <p:extLst>
      <p:ext uri="{BB962C8B-B14F-4D97-AF65-F5344CB8AC3E}">
        <p14:creationId xmlns:p14="http://schemas.microsoft.com/office/powerpoint/2010/main" val="3186621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767320-CB4F-476B-64D2-F9C580F6451A}"/>
              </a:ext>
            </a:extLst>
          </p:cNvPr>
          <p:cNvSpPr>
            <a:spLocks noGrp="1"/>
          </p:cNvSpPr>
          <p:nvPr>
            <p:ph type="title"/>
          </p:nvPr>
        </p:nvSpPr>
        <p:spPr>
          <a:xfrm>
            <a:off x="457201" y="102393"/>
            <a:ext cx="8229600" cy="755446"/>
          </a:xfrm>
        </p:spPr>
        <p:txBody>
          <a:bodyPr>
            <a:noAutofit/>
          </a:bodyPr>
          <a:lstStyle/>
          <a:p>
            <a:r>
              <a:rPr lang="fr-CA" sz="2800" dirty="0">
                <a:latin typeface="Calibri" panose="020F0502020204030204" pitchFamily="34" charset="0"/>
                <a:cs typeface="Calibri" panose="020F0502020204030204" pitchFamily="34" charset="0"/>
              </a:rPr>
              <a:t>Coup d’œil sur la consultation préliminaire: Ce que nous avons entendu 2</a:t>
            </a:r>
            <a:endParaRPr lang="fr-CA" sz="2800" dirty="0"/>
          </a:p>
        </p:txBody>
      </p:sp>
      <p:sp>
        <p:nvSpPr>
          <p:cNvPr id="6" name="Text Placeholder 5">
            <a:extLst>
              <a:ext uri="{FF2B5EF4-FFF2-40B4-BE49-F238E27FC236}">
                <a16:creationId xmlns:a16="http://schemas.microsoft.com/office/drawing/2014/main" id="{04EEF7C7-F890-BBC7-DE7F-DCD5D466338E}"/>
              </a:ext>
            </a:extLst>
          </p:cNvPr>
          <p:cNvSpPr>
            <a:spLocks noGrp="1"/>
          </p:cNvSpPr>
          <p:nvPr>
            <p:ph type="body" idx="1"/>
          </p:nvPr>
        </p:nvSpPr>
        <p:spPr>
          <a:xfrm>
            <a:off x="457199" y="988361"/>
            <a:ext cx="4040188" cy="479822"/>
          </a:xfrm>
        </p:spPr>
        <p:txBody>
          <a:bodyPr>
            <a:normAutofit fontScale="62500" lnSpcReduction="20000"/>
          </a:bodyPr>
          <a:lstStyle/>
          <a:p>
            <a:pPr>
              <a:spcAft>
                <a:spcPts val="600"/>
              </a:spcAft>
            </a:pPr>
            <a:r>
              <a:rPr lang="fr-CA" sz="2400" b="1" dirty="0">
                <a:cs typeface="Calibri" panose="020F0502020204030204" pitchFamily="34" charset="0"/>
              </a:rPr>
              <a:t>Majorité des petites et moyennes entreprises (&lt;500 employés)</a:t>
            </a:r>
          </a:p>
        </p:txBody>
      </p:sp>
      <p:sp>
        <p:nvSpPr>
          <p:cNvPr id="7" name="Content Placeholder 6">
            <a:extLst>
              <a:ext uri="{FF2B5EF4-FFF2-40B4-BE49-F238E27FC236}">
                <a16:creationId xmlns:a16="http://schemas.microsoft.com/office/drawing/2014/main" id="{2ED62089-09B9-166A-8B21-A25D3DC37A16}"/>
              </a:ext>
            </a:extLst>
          </p:cNvPr>
          <p:cNvSpPr>
            <a:spLocks noGrp="1"/>
          </p:cNvSpPr>
          <p:nvPr>
            <p:ph sz="half" idx="2"/>
          </p:nvPr>
        </p:nvSpPr>
        <p:spPr>
          <a:xfrm>
            <a:off x="457200" y="1468182"/>
            <a:ext cx="4040188" cy="3126439"/>
          </a:xfrm>
        </p:spPr>
        <p:txBody>
          <a:bodyPr>
            <a:noAutofit/>
          </a:bodyPr>
          <a:lstStyle/>
          <a:p>
            <a:pPr marL="171450" indent="-171450">
              <a:buFont typeface="Arial" panose="020B0604020202020204" pitchFamily="34" charset="0"/>
              <a:buChar char="•"/>
            </a:pPr>
            <a:r>
              <a:rPr lang="fr-CA" sz="1400" dirty="0">
                <a:cs typeface="Calibri" panose="020F0502020204030204" pitchFamily="34" charset="0"/>
              </a:rPr>
              <a:t>Peu d’interaction avec le grand public.</a:t>
            </a:r>
          </a:p>
          <a:p>
            <a:pPr marL="177800" indent="-177800">
              <a:buFont typeface="Arial" panose="020B0604020202020204" pitchFamily="34" charset="0"/>
              <a:buChar char="•"/>
            </a:pPr>
            <a:r>
              <a:rPr lang="fr-CA" sz="1400" dirty="0">
                <a:cs typeface="Calibri" panose="020F0502020204030204" pitchFamily="34" charset="0"/>
              </a:rPr>
              <a:t>Peu ou pas de capacité interne en TIC.</a:t>
            </a:r>
          </a:p>
          <a:p>
            <a:pPr marL="177800" indent="-177800">
              <a:buFont typeface="Arial" panose="020B0604020202020204" pitchFamily="34" charset="0"/>
              <a:buChar char="•"/>
            </a:pPr>
            <a:r>
              <a:rPr lang="fr-CA" sz="1400" dirty="0">
                <a:cs typeface="Calibri" panose="020F0502020204030204" pitchFamily="34" charset="0"/>
              </a:rPr>
              <a:t>Risque élevé d’erreurs de bonne foi.</a:t>
            </a:r>
          </a:p>
          <a:p>
            <a:pPr marL="177800" indent="-177800">
              <a:buFont typeface="Arial" panose="020B0604020202020204" pitchFamily="34" charset="0"/>
              <a:buChar char="•"/>
            </a:pPr>
            <a:r>
              <a:rPr lang="fr-CA" sz="1400" dirty="0">
                <a:cs typeface="Calibri" panose="020F0502020204030204" pitchFamily="34" charset="0"/>
              </a:rPr>
              <a:t>Ressources financières limitées pour la conformité.</a:t>
            </a:r>
          </a:p>
          <a:p>
            <a:endParaRPr lang="fr-CA" sz="1400" dirty="0"/>
          </a:p>
        </p:txBody>
      </p:sp>
      <p:sp>
        <p:nvSpPr>
          <p:cNvPr id="8" name="Text Placeholder 7">
            <a:extLst>
              <a:ext uri="{FF2B5EF4-FFF2-40B4-BE49-F238E27FC236}">
                <a16:creationId xmlns:a16="http://schemas.microsoft.com/office/drawing/2014/main" id="{E3D27C93-D611-E84F-5459-F4607ACAAF08}"/>
              </a:ext>
            </a:extLst>
          </p:cNvPr>
          <p:cNvSpPr>
            <a:spLocks noGrp="1"/>
          </p:cNvSpPr>
          <p:nvPr>
            <p:ph type="body" sz="quarter" idx="3"/>
          </p:nvPr>
        </p:nvSpPr>
        <p:spPr>
          <a:xfrm>
            <a:off x="4645026" y="826292"/>
            <a:ext cx="4041775" cy="479822"/>
          </a:xfrm>
        </p:spPr>
        <p:txBody>
          <a:bodyPr>
            <a:normAutofit fontScale="62500" lnSpcReduction="20000"/>
          </a:bodyPr>
          <a:lstStyle/>
          <a:p>
            <a:r>
              <a:rPr lang="fr-CA" sz="2400" b="1" dirty="0">
                <a:cs typeface="Calibri" panose="020F0502020204030204" pitchFamily="34" charset="0"/>
              </a:rPr>
              <a:t>Fournisseurs de TIC</a:t>
            </a:r>
          </a:p>
        </p:txBody>
      </p:sp>
      <p:sp>
        <p:nvSpPr>
          <p:cNvPr id="9" name="Content Placeholder 8">
            <a:extLst>
              <a:ext uri="{FF2B5EF4-FFF2-40B4-BE49-F238E27FC236}">
                <a16:creationId xmlns:a16="http://schemas.microsoft.com/office/drawing/2014/main" id="{DE118C31-BA54-36F0-DB36-C5CB6A31AF36}"/>
              </a:ext>
            </a:extLst>
          </p:cNvPr>
          <p:cNvSpPr>
            <a:spLocks noGrp="1"/>
          </p:cNvSpPr>
          <p:nvPr>
            <p:ph sz="quarter" idx="4"/>
          </p:nvPr>
        </p:nvSpPr>
        <p:spPr>
          <a:xfrm>
            <a:off x="4645024" y="1468182"/>
            <a:ext cx="4041775" cy="3127231"/>
          </a:xfrm>
        </p:spPr>
        <p:txBody>
          <a:bodyPr>
            <a:normAutofit/>
          </a:bodyPr>
          <a:lstStyle/>
          <a:p>
            <a:pPr marL="182563" indent="-182563">
              <a:buFont typeface="Arial" panose="020B0604020202020204" pitchFamily="34" charset="0"/>
              <a:buChar char="•"/>
            </a:pPr>
            <a:r>
              <a:rPr lang="fr-CA" sz="1400" dirty="0">
                <a:cs typeface="Calibri" panose="020F0502020204030204" pitchFamily="34" charset="0"/>
              </a:rPr>
              <a:t>Soutien de l’harmonisation des normes en favorisant l’innovation et l’interopérabilité.</a:t>
            </a:r>
          </a:p>
          <a:p>
            <a:pPr marL="182563" indent="-182563">
              <a:buFont typeface="Arial" panose="020B0604020202020204" pitchFamily="34" charset="0"/>
              <a:buChar char="•"/>
            </a:pPr>
            <a:r>
              <a:rPr lang="fr-CA" sz="1400" dirty="0">
                <a:cs typeface="Calibri" panose="020F0502020204030204" pitchFamily="34" charset="0"/>
              </a:rPr>
              <a:t>Un à deux ans pour les grands fournisseurs pour offrir des produits accessibles.</a:t>
            </a:r>
          </a:p>
          <a:p>
            <a:pPr marL="182563" indent="-182563">
              <a:buFont typeface="Arial" panose="020B0604020202020204" pitchFamily="34" charset="0"/>
              <a:buChar char="•"/>
            </a:pPr>
            <a:r>
              <a:rPr lang="fr-CA" sz="1400" dirty="0">
                <a:cs typeface="Calibri" panose="020F0502020204030204" pitchFamily="34" charset="0"/>
              </a:rPr>
              <a:t>Préoccupations au sujet de la capacité des petits fournisseurs.</a:t>
            </a:r>
          </a:p>
          <a:p>
            <a:endParaRPr lang="fr-CA" sz="1400" dirty="0"/>
          </a:p>
        </p:txBody>
      </p:sp>
      <p:sp>
        <p:nvSpPr>
          <p:cNvPr id="4" name="Slide Number Placeholder 3">
            <a:extLst>
              <a:ext uri="{FF2B5EF4-FFF2-40B4-BE49-F238E27FC236}">
                <a16:creationId xmlns:a16="http://schemas.microsoft.com/office/drawing/2014/main" id="{FA89E359-02A7-6C4C-C7D3-22D5A341068A}"/>
              </a:ext>
            </a:extLst>
          </p:cNvPr>
          <p:cNvSpPr>
            <a:spLocks noGrp="1"/>
          </p:cNvSpPr>
          <p:nvPr>
            <p:ph type="sldNum" sz="quarter" idx="12"/>
          </p:nvPr>
        </p:nvSpPr>
        <p:spPr/>
        <p:txBody>
          <a:bodyPr/>
          <a:lstStyle/>
          <a:p>
            <a:fld id="{2E86C063-E22E-2E4C-A523-54089486E38F}" type="slidenum">
              <a:rPr lang="fr-CA" smtClean="0"/>
              <a:t>7</a:t>
            </a:fld>
            <a:endParaRPr lang="fr-CA" dirty="0"/>
          </a:p>
        </p:txBody>
      </p:sp>
    </p:spTree>
    <p:extLst>
      <p:ext uri="{BB962C8B-B14F-4D97-AF65-F5344CB8AC3E}">
        <p14:creationId xmlns:p14="http://schemas.microsoft.com/office/powerpoint/2010/main" val="1870515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C1A8B-70B1-A687-ACA4-5EBA07E4F7B6}"/>
              </a:ext>
            </a:extLst>
          </p:cNvPr>
          <p:cNvSpPr>
            <a:spLocks noGrp="1"/>
          </p:cNvSpPr>
          <p:nvPr>
            <p:ph type="title"/>
            <p:custDataLst>
              <p:tags r:id="rId1"/>
            </p:custDataLst>
          </p:nvPr>
        </p:nvSpPr>
        <p:spPr/>
        <p:txBody>
          <a:bodyPr>
            <a:noAutofit/>
          </a:bodyPr>
          <a:lstStyle/>
          <a:p>
            <a:r>
              <a:rPr lang="fr-CA" sz="2600" dirty="0"/>
              <a:t>Conception réglementaire proposée et résultats attendus</a:t>
            </a:r>
          </a:p>
        </p:txBody>
      </p:sp>
      <p:sp>
        <p:nvSpPr>
          <p:cNvPr id="3" name="Content Placeholder 2">
            <a:extLst>
              <a:ext uri="{FF2B5EF4-FFF2-40B4-BE49-F238E27FC236}">
                <a16:creationId xmlns:a16="http://schemas.microsoft.com/office/drawing/2014/main" id="{1B8D45BB-1CA3-4BDC-8DE1-6C127E943FF3}"/>
              </a:ext>
            </a:extLst>
          </p:cNvPr>
          <p:cNvSpPr>
            <a:spLocks noGrp="1"/>
          </p:cNvSpPr>
          <p:nvPr>
            <p:ph idx="1"/>
          </p:nvPr>
        </p:nvSpPr>
        <p:spPr/>
        <p:txBody>
          <a:bodyPr/>
          <a:lstStyle/>
          <a:p>
            <a:pPr lvl="0">
              <a:lnSpc>
                <a:spcPct val="100000"/>
              </a:lnSpc>
              <a:spcBef>
                <a:spcPts val="0"/>
              </a:spcBef>
              <a:spcAft>
                <a:spcPts val="600"/>
              </a:spcAft>
            </a:pPr>
            <a:r>
              <a:rPr lang="fr-CA" sz="1300" b="1" kern="1200" dirty="0">
                <a:latin typeface="+mn-lt"/>
                <a:ea typeface="+mn-ea"/>
                <a:cs typeface="Calibri" panose="020F0502020204030204" pitchFamily="34" charset="0"/>
              </a:rPr>
              <a:t>Phase 1 : 2025-2028</a:t>
            </a:r>
          </a:p>
          <a:p>
            <a:pPr lvl="0">
              <a:lnSpc>
                <a:spcPct val="100000"/>
              </a:lnSpc>
              <a:spcBef>
                <a:spcPts val="0"/>
              </a:spcBef>
              <a:spcAft>
                <a:spcPts val="600"/>
              </a:spcAft>
            </a:pPr>
            <a:r>
              <a:rPr lang="fr-CA" sz="1300" b="1" kern="1200" dirty="0">
                <a:latin typeface="+mn-lt"/>
                <a:ea typeface="+mn-ea"/>
                <a:cs typeface="Calibri" panose="020F0502020204030204" pitchFamily="34" charset="0"/>
              </a:rPr>
              <a:t>Objectif global :</a:t>
            </a:r>
            <a:r>
              <a:rPr lang="fr-CA" sz="1300" b="0" kern="1200" dirty="0">
                <a:latin typeface="+mn-lt"/>
                <a:ea typeface="+mn-ea"/>
                <a:cs typeface="Calibri" panose="020F0502020204030204" pitchFamily="34" charset="0"/>
              </a:rPr>
              <a:t> transformer la culture </a:t>
            </a:r>
            <a:r>
              <a:rPr lang="fr-CA" sz="1300" dirty="0">
                <a:latin typeface="+mn-lt"/>
                <a:cs typeface="Calibri" panose="020F0502020204030204" pitchFamily="34" charset="0"/>
              </a:rPr>
              <a:t>à un point </a:t>
            </a:r>
            <a:r>
              <a:rPr lang="fr-CA" sz="1300" b="0" kern="1200" dirty="0">
                <a:latin typeface="+mn-lt"/>
                <a:ea typeface="+mn-ea"/>
                <a:cs typeface="Calibri" panose="020F0502020204030204" pitchFamily="34" charset="0"/>
              </a:rPr>
              <a:t>où le contenu numérique est conçu dès le début pour être accessible.</a:t>
            </a:r>
          </a:p>
          <a:p>
            <a:pPr marL="285750" lvl="0" indent="-285750">
              <a:lnSpc>
                <a:spcPct val="100000"/>
              </a:lnSpc>
              <a:spcBef>
                <a:spcPts val="0"/>
              </a:spcBef>
              <a:spcAft>
                <a:spcPts val="600"/>
              </a:spcAft>
              <a:buFont typeface="Wingdings" panose="05000000000000000000" pitchFamily="2" charset="2"/>
              <a:buChar char="Ø"/>
            </a:pPr>
            <a:r>
              <a:rPr lang="fr-CA" sz="1300" b="1" kern="1200" dirty="0">
                <a:latin typeface="+mn-lt"/>
                <a:ea typeface="+mn-ea"/>
                <a:cs typeface="Calibri" panose="020F0502020204030204" pitchFamily="34" charset="0"/>
              </a:rPr>
              <a:t>Formation</a:t>
            </a:r>
            <a:r>
              <a:rPr lang="fr-CA" sz="1300" b="0" kern="1200" dirty="0">
                <a:latin typeface="+mn-lt"/>
                <a:ea typeface="+mn-ea"/>
                <a:cs typeface="Calibri" panose="020F0502020204030204" pitchFamily="34" charset="0"/>
              </a:rPr>
              <a:t> sur l’accessibilité des TIC pour accroître la sensibilisation et renforcer les capacités organisationnelles.</a:t>
            </a:r>
          </a:p>
          <a:p>
            <a:pPr marL="285750" lvl="0" indent="-285750">
              <a:lnSpc>
                <a:spcPct val="100000"/>
              </a:lnSpc>
              <a:spcBef>
                <a:spcPts val="0"/>
              </a:spcBef>
              <a:spcAft>
                <a:spcPts val="600"/>
              </a:spcAft>
              <a:buFont typeface="Wingdings" panose="05000000000000000000" pitchFamily="2" charset="2"/>
              <a:buChar char="Ø"/>
            </a:pPr>
            <a:r>
              <a:rPr lang="fr-CA" sz="1300" b="0" kern="1200" dirty="0">
                <a:latin typeface="+mn-lt"/>
                <a:ea typeface="+mn-ea"/>
                <a:cs typeface="Calibri" panose="020F0502020204030204" pitchFamily="34" charset="0"/>
              </a:rPr>
              <a:t>Exigences en matière d’accessibilité pour le </a:t>
            </a:r>
            <a:r>
              <a:rPr lang="fr-CA" sz="1300" b="1" kern="1200" dirty="0">
                <a:latin typeface="+mn-lt"/>
                <a:ea typeface="+mn-ea"/>
                <a:cs typeface="Calibri" panose="020F0502020204030204" pitchFamily="34" charset="0"/>
              </a:rPr>
              <a:t>nouveau</a:t>
            </a:r>
            <a:r>
              <a:rPr lang="fr-CA" sz="1300" b="0" kern="1200" dirty="0">
                <a:latin typeface="+mn-lt"/>
                <a:ea typeface="+mn-ea"/>
                <a:cs typeface="Calibri" panose="020F0502020204030204" pitchFamily="34" charset="0"/>
              </a:rPr>
              <a:t> contenu Web (destiné au public et à l’interne), les nouveaux documents électroniques (destinés au public) et les </a:t>
            </a:r>
            <a:r>
              <a:rPr lang="fr-CA" sz="1300" b="1" kern="1200" dirty="0">
                <a:latin typeface="+mn-lt"/>
                <a:ea typeface="+mn-ea"/>
                <a:cs typeface="Calibri" panose="020F0502020204030204" pitchFamily="34" charset="0"/>
              </a:rPr>
              <a:t>nouvelles</a:t>
            </a:r>
            <a:r>
              <a:rPr lang="fr-CA" sz="1300" b="0" kern="1200" dirty="0">
                <a:latin typeface="+mn-lt"/>
                <a:ea typeface="+mn-ea"/>
                <a:cs typeface="Calibri" panose="020F0502020204030204" pitchFamily="34" charset="0"/>
              </a:rPr>
              <a:t> applications mobiles (destinées au public) afin de « </a:t>
            </a:r>
            <a:r>
              <a:rPr lang="fr-CA" sz="1300" dirty="0">
                <a:latin typeface="+mn-lt"/>
                <a:cs typeface="Calibri" panose="020F0502020204030204" pitchFamily="34" charset="0"/>
              </a:rPr>
              <a:t>faire cesser </a:t>
            </a:r>
            <a:r>
              <a:rPr lang="fr-CA" sz="1300" b="0" kern="1200" dirty="0">
                <a:latin typeface="+mn-lt"/>
                <a:ea typeface="+mn-ea"/>
                <a:cs typeface="Calibri" panose="020F0502020204030204" pitchFamily="34" charset="0"/>
              </a:rPr>
              <a:t>l’hémorragie ».</a:t>
            </a:r>
          </a:p>
          <a:p>
            <a:pPr marL="285750" lvl="0" indent="-285750">
              <a:lnSpc>
                <a:spcPct val="100000"/>
              </a:lnSpc>
              <a:spcBef>
                <a:spcPts val="0"/>
              </a:spcBef>
              <a:spcAft>
                <a:spcPts val="600"/>
              </a:spcAft>
              <a:buFont typeface="Wingdings" panose="05000000000000000000" pitchFamily="2" charset="2"/>
              <a:buChar char="Ø"/>
            </a:pPr>
            <a:r>
              <a:rPr lang="fr-CA" sz="1300" b="1" kern="1200" dirty="0">
                <a:latin typeface="+mn-lt"/>
                <a:ea typeface="+mn-ea"/>
                <a:cs typeface="Calibri" panose="020F0502020204030204" pitchFamily="34" charset="0"/>
              </a:rPr>
              <a:t>Évaluation des anciennes applications mobiles </a:t>
            </a:r>
            <a:r>
              <a:rPr lang="fr-CA" sz="1300" b="0" kern="1200" dirty="0">
                <a:latin typeface="+mn-lt"/>
                <a:ea typeface="+mn-ea"/>
                <a:cs typeface="Calibri" panose="020F0502020204030204" pitchFamily="34" charset="0"/>
              </a:rPr>
              <a:t>afin d’établir l’information de base pour la phase 2.</a:t>
            </a:r>
          </a:p>
          <a:p>
            <a:pPr marL="285750" lvl="0" indent="-285750">
              <a:lnSpc>
                <a:spcPct val="100000"/>
              </a:lnSpc>
              <a:spcBef>
                <a:spcPts val="0"/>
              </a:spcBef>
              <a:spcAft>
                <a:spcPts val="600"/>
              </a:spcAft>
              <a:buFont typeface="Wingdings" panose="05000000000000000000" pitchFamily="2" charset="2"/>
              <a:buChar char="Ø"/>
            </a:pPr>
            <a:r>
              <a:rPr lang="fr-CA" sz="1300" b="1" kern="1200" dirty="0">
                <a:latin typeface="+mn-lt"/>
                <a:ea typeface="+mn-ea"/>
                <a:cs typeface="Calibri" panose="020F0502020204030204" pitchFamily="34" charset="0"/>
              </a:rPr>
              <a:t>Critères d’approvisionnement </a:t>
            </a:r>
            <a:r>
              <a:rPr lang="fr-CA" sz="1300" b="0" kern="1200" dirty="0">
                <a:latin typeface="+mn-lt"/>
                <a:ea typeface="+mn-ea"/>
                <a:cs typeface="Calibri" panose="020F0502020204030204" pitchFamily="34" charset="0"/>
              </a:rPr>
              <a:t>en matière d’accessibilité des TIC pour accroître la sensibilisation auprès des fournisseurs et renforcer les capacités en vue de la phase 2.</a:t>
            </a:r>
          </a:p>
          <a:p>
            <a:pPr marL="285750" lvl="0" indent="-285750">
              <a:lnSpc>
                <a:spcPct val="100000"/>
              </a:lnSpc>
              <a:spcBef>
                <a:spcPts val="0"/>
              </a:spcBef>
              <a:spcAft>
                <a:spcPts val="600"/>
              </a:spcAft>
              <a:buFont typeface="Wingdings" panose="05000000000000000000" pitchFamily="2" charset="2"/>
              <a:buChar char="Ø"/>
            </a:pPr>
            <a:r>
              <a:rPr lang="fr-CA" sz="1300" b="1" kern="1200" dirty="0">
                <a:latin typeface="+mn-lt"/>
                <a:ea typeface="+mn-ea"/>
                <a:cs typeface="Calibri" panose="020F0502020204030204" pitchFamily="34" charset="0"/>
              </a:rPr>
              <a:t>Déclarations sur l’accessibilité </a:t>
            </a:r>
            <a:r>
              <a:rPr lang="fr-CA" sz="1300" b="0" kern="1200" dirty="0">
                <a:latin typeface="+mn-lt"/>
                <a:ea typeface="+mn-ea"/>
                <a:cs typeface="Calibri" panose="020F0502020204030204" pitchFamily="34" charset="0"/>
              </a:rPr>
              <a:t>(sur les progrès et les lacunes) pour promouvoir la transparence.</a:t>
            </a:r>
          </a:p>
          <a:p>
            <a:pPr lvl="0">
              <a:lnSpc>
                <a:spcPct val="100000"/>
              </a:lnSpc>
              <a:spcBef>
                <a:spcPts val="0"/>
              </a:spcBef>
              <a:spcAft>
                <a:spcPts val="600"/>
              </a:spcAft>
            </a:pPr>
            <a:r>
              <a:rPr lang="fr-CA" sz="1300" b="1" kern="1200" dirty="0">
                <a:latin typeface="+mn-lt"/>
                <a:ea typeface="+mn-ea"/>
                <a:cs typeface="Calibri" panose="020F0502020204030204" pitchFamily="34" charset="0"/>
              </a:rPr>
              <a:t>Phase 2 : 2028 et par la suite</a:t>
            </a:r>
          </a:p>
          <a:p>
            <a:pPr marL="285750" lvl="0" indent="-285750">
              <a:lnSpc>
                <a:spcPct val="100000"/>
              </a:lnSpc>
              <a:spcBef>
                <a:spcPts val="0"/>
              </a:spcBef>
              <a:spcAft>
                <a:spcPts val="600"/>
              </a:spcAft>
              <a:buFont typeface="Wingdings" panose="05000000000000000000" pitchFamily="2" charset="2"/>
              <a:buChar char="Ø"/>
            </a:pPr>
            <a:r>
              <a:rPr lang="fr-CA" sz="1300" b="1" kern="1200" dirty="0">
                <a:latin typeface="+mn-lt"/>
                <a:ea typeface="+mn-ea"/>
                <a:cs typeface="Calibri" panose="020F0502020204030204" pitchFamily="34" charset="0"/>
              </a:rPr>
              <a:t>Composants des TIC plus complexes </a:t>
            </a:r>
            <a:r>
              <a:rPr lang="fr-CA" sz="1300" b="0" kern="1200" dirty="0">
                <a:latin typeface="+mn-lt"/>
                <a:ea typeface="+mn-ea"/>
                <a:cs typeface="Calibri" panose="020F0502020204030204" pitchFamily="34" charset="0"/>
              </a:rPr>
              <a:t>éclairés par les données probantes et tirant parti de la capacité créée à la phase 1 (exemple : contenu numérique existant/préexistant; logiciels d’application et d’entreprise; intelligence artificielle).</a:t>
            </a:r>
          </a:p>
          <a:p>
            <a:pPr>
              <a:spcBef>
                <a:spcPts val="0"/>
              </a:spcBef>
            </a:pPr>
            <a:endParaRPr lang="fr-CA" sz="1300" dirty="0">
              <a:latin typeface="+mn-lt"/>
            </a:endParaRPr>
          </a:p>
        </p:txBody>
      </p:sp>
      <p:sp>
        <p:nvSpPr>
          <p:cNvPr id="4" name="Slide Number Placeholder 3">
            <a:extLst>
              <a:ext uri="{FF2B5EF4-FFF2-40B4-BE49-F238E27FC236}">
                <a16:creationId xmlns:a16="http://schemas.microsoft.com/office/drawing/2014/main" id="{BA952120-4BA3-774F-BC2A-25BCDF20658B}"/>
              </a:ext>
            </a:extLst>
          </p:cNvPr>
          <p:cNvSpPr>
            <a:spLocks noGrp="1"/>
          </p:cNvSpPr>
          <p:nvPr>
            <p:ph type="sldNum" sz="quarter" idx="12"/>
            <p:custDataLst>
              <p:tags r:id="rId2"/>
            </p:custDataLst>
          </p:nvPr>
        </p:nvSpPr>
        <p:spPr/>
        <p:txBody>
          <a:bodyPr/>
          <a:lstStyle/>
          <a:p>
            <a:fld id="{2E86C063-E22E-2E4C-A523-54089486E38F}" type="slidenum">
              <a:rPr lang="fr-CA" smtClean="0"/>
              <a:t>8</a:t>
            </a:fld>
            <a:endParaRPr lang="fr-CA" dirty="0"/>
          </a:p>
        </p:txBody>
      </p:sp>
    </p:spTree>
    <p:extLst>
      <p:ext uri="{BB962C8B-B14F-4D97-AF65-F5344CB8AC3E}">
        <p14:creationId xmlns:p14="http://schemas.microsoft.com/office/powerpoint/2010/main" val="3051160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687C3-13C2-9D37-8B99-E81ACD50268C}"/>
              </a:ext>
            </a:extLst>
          </p:cNvPr>
          <p:cNvSpPr>
            <a:spLocks noGrp="1"/>
          </p:cNvSpPr>
          <p:nvPr>
            <p:ph type="title"/>
            <p:custDataLst>
              <p:tags r:id="rId1"/>
            </p:custDataLst>
          </p:nvPr>
        </p:nvSpPr>
        <p:spPr>
          <a:xfrm>
            <a:off x="457200" y="1"/>
            <a:ext cx="8229600" cy="425450"/>
          </a:xfrm>
        </p:spPr>
        <p:txBody>
          <a:bodyPr>
            <a:noAutofit/>
          </a:bodyPr>
          <a:lstStyle/>
          <a:p>
            <a:r>
              <a:rPr lang="fr-CA" sz="2400" dirty="0"/>
              <a:t>Application et exemptions</a:t>
            </a:r>
          </a:p>
        </p:txBody>
      </p:sp>
      <p:sp>
        <p:nvSpPr>
          <p:cNvPr id="3" name="Content Placeholder 2">
            <a:extLst>
              <a:ext uri="{FF2B5EF4-FFF2-40B4-BE49-F238E27FC236}">
                <a16:creationId xmlns:a16="http://schemas.microsoft.com/office/drawing/2014/main" id="{C517D133-6353-E6CE-6C76-956D36A214B6}"/>
              </a:ext>
            </a:extLst>
          </p:cNvPr>
          <p:cNvSpPr>
            <a:spLocks noGrp="1"/>
          </p:cNvSpPr>
          <p:nvPr>
            <p:ph idx="1"/>
            <p:custDataLst>
              <p:tags r:id="rId2"/>
            </p:custDataLst>
          </p:nvPr>
        </p:nvSpPr>
        <p:spPr>
          <a:xfrm>
            <a:off x="457200" y="425451"/>
            <a:ext cx="8229600" cy="4168775"/>
          </a:xfrm>
        </p:spPr>
        <p:txBody>
          <a:bodyPr/>
          <a:lstStyle/>
          <a:p>
            <a:pPr marL="0" indent="0">
              <a:spcBef>
                <a:spcPts val="0"/>
              </a:spcBef>
              <a:spcAft>
                <a:spcPts val="600"/>
              </a:spcAft>
              <a:buNone/>
            </a:pPr>
            <a:r>
              <a:rPr lang="fr-CA" sz="1300" b="1" dirty="0">
                <a:latin typeface="+mn-lt"/>
              </a:rPr>
              <a:t>Application</a:t>
            </a:r>
          </a:p>
          <a:p>
            <a:pPr>
              <a:spcBef>
                <a:spcPts val="0"/>
              </a:spcBef>
              <a:spcAft>
                <a:spcPts val="600"/>
              </a:spcAft>
              <a:buFont typeface="Arial" panose="020B0604020202020204" pitchFamily="34" charset="0"/>
              <a:buChar char="•"/>
            </a:pPr>
            <a:r>
              <a:rPr lang="fr-CA" sz="1300" dirty="0">
                <a:latin typeface="+mn-lt"/>
              </a:rPr>
              <a:t>Secteur public fédéral (organisations de toutes tailles).</a:t>
            </a:r>
          </a:p>
          <a:p>
            <a:pPr>
              <a:spcBef>
                <a:spcPts val="0"/>
              </a:spcBef>
              <a:spcAft>
                <a:spcPts val="600"/>
              </a:spcAft>
              <a:buFont typeface="Arial" panose="020B0604020202020204" pitchFamily="34" charset="0"/>
              <a:buChar char="•"/>
            </a:pPr>
            <a:r>
              <a:rPr lang="fr-CA" sz="1300" dirty="0">
                <a:latin typeface="+mn-lt"/>
              </a:rPr>
              <a:t>Grandes (plus de 500 employés) organisations du secteur privé sous réglementation fédérale.</a:t>
            </a:r>
          </a:p>
          <a:p>
            <a:pPr marL="0" indent="0">
              <a:spcBef>
                <a:spcPts val="0"/>
              </a:spcBef>
              <a:spcAft>
                <a:spcPts val="600"/>
              </a:spcAft>
              <a:buNone/>
            </a:pPr>
            <a:r>
              <a:rPr lang="fr-CA" sz="1300" b="1" dirty="0">
                <a:latin typeface="+mn-lt"/>
              </a:rPr>
              <a:t>Application limitée</a:t>
            </a:r>
          </a:p>
          <a:p>
            <a:pPr>
              <a:spcBef>
                <a:spcPts val="0"/>
              </a:spcBef>
              <a:spcAft>
                <a:spcPts val="600"/>
              </a:spcAft>
              <a:buFont typeface="Arial" panose="020B0604020202020204" pitchFamily="34" charset="0"/>
              <a:buChar char="•"/>
            </a:pPr>
            <a:r>
              <a:rPr lang="fr-CA" sz="1300" dirty="0">
                <a:latin typeface="+mn-lt"/>
              </a:rPr>
              <a:t>Organisations du secteur privé sous réglementation fédérale de traille moyenne (100 à 499 employés). </a:t>
            </a:r>
          </a:p>
          <a:p>
            <a:pPr>
              <a:spcBef>
                <a:spcPts val="0"/>
              </a:spcBef>
              <a:spcAft>
                <a:spcPts val="600"/>
              </a:spcAft>
              <a:buFont typeface="Arial" panose="020B0604020202020204" pitchFamily="34" charset="0"/>
              <a:buChar char="•"/>
            </a:pPr>
            <a:r>
              <a:rPr lang="fr-CA" sz="1300" dirty="0">
                <a:latin typeface="+mn-lt"/>
              </a:rPr>
              <a:t>Fournisseurs de services de transport (des FST) et entités de télécommunications et de radiodiffusion (des ERT), tant dans le secteur public que privé, réglementés respectivement par l’OTC ou le CRTC. </a:t>
            </a:r>
          </a:p>
          <a:p>
            <a:pPr marL="0" indent="0">
              <a:spcBef>
                <a:spcPts val="0"/>
              </a:spcBef>
              <a:spcAft>
                <a:spcPts val="600"/>
              </a:spcAft>
              <a:buNone/>
            </a:pPr>
            <a:r>
              <a:rPr lang="fr-CA" sz="1300" b="1" dirty="0">
                <a:latin typeface="+mn-lt"/>
              </a:rPr>
              <a:t>Exemptions </a:t>
            </a:r>
          </a:p>
          <a:p>
            <a:pPr>
              <a:spcBef>
                <a:spcPts val="0"/>
              </a:spcBef>
              <a:spcAft>
                <a:spcPts val="600"/>
              </a:spcAft>
              <a:buFont typeface="Arial" panose="020B0604020202020204" pitchFamily="34" charset="0"/>
              <a:buChar char="•"/>
            </a:pPr>
            <a:r>
              <a:rPr lang="fr-CA" sz="1300" dirty="0">
                <a:latin typeface="+mn-lt"/>
              </a:rPr>
              <a:t>Petites entreprises : les organisations du secteur privé sous réglementation fédérale comptant 99 employés ou moins </a:t>
            </a:r>
          </a:p>
          <a:p>
            <a:pPr>
              <a:spcBef>
                <a:spcPts val="0"/>
              </a:spcBef>
              <a:spcAft>
                <a:spcPts val="600"/>
              </a:spcAft>
              <a:buFont typeface="Arial" panose="020B0604020202020204" pitchFamily="34" charset="0"/>
              <a:buChar char="•"/>
            </a:pPr>
            <a:r>
              <a:rPr lang="fr-CA" sz="1300" dirty="0">
                <a:latin typeface="+mn-lt"/>
              </a:rPr>
              <a:t>Conseils de bande des Premières Nations : exemptés jusqu’au 31 décembre 2033 ( y compris les exigences existantes en matière de la de planification des plans sur l’accessibilité et de production de rapports) afin de déterminer et de mettre en œuvre une approche adaptée à l’accessibilité</a:t>
            </a:r>
          </a:p>
          <a:p>
            <a:pPr marL="0" indent="0">
              <a:spcBef>
                <a:spcPts val="0"/>
              </a:spcBef>
              <a:spcAft>
                <a:spcPts val="600"/>
              </a:spcAft>
              <a:buNone/>
            </a:pPr>
            <a:r>
              <a:rPr lang="fr-CA" sz="1300" b="1" dirty="0">
                <a:latin typeface="+mn-lt"/>
              </a:rPr>
              <a:t>Justification </a:t>
            </a:r>
          </a:p>
          <a:p>
            <a:pPr>
              <a:spcBef>
                <a:spcPts val="0"/>
              </a:spcBef>
              <a:spcAft>
                <a:spcPts val="600"/>
              </a:spcAft>
              <a:buFont typeface="Arial" panose="020B0604020202020204" pitchFamily="34" charset="0"/>
              <a:buChar char="•"/>
            </a:pPr>
            <a:r>
              <a:rPr lang="fr-CA" sz="1300" dirty="0">
                <a:latin typeface="+mn-lt"/>
              </a:rPr>
              <a:t>Mettre l’accent sur les types d’organisations qui sont les plus susceptibles de servir le public et qui représentent une grande partie des emplois dans les secteurs fédéraux.</a:t>
            </a:r>
          </a:p>
          <a:p>
            <a:pPr>
              <a:spcBef>
                <a:spcPts val="0"/>
              </a:spcBef>
              <a:spcAft>
                <a:spcPts val="600"/>
              </a:spcAft>
              <a:buFont typeface="Wingdings" panose="05000000000000000000" pitchFamily="2" charset="2"/>
              <a:buChar char="Ø"/>
            </a:pPr>
            <a:endParaRPr lang="fr-CA" sz="1600" dirty="0">
              <a:latin typeface="+mn-lt"/>
            </a:endParaRPr>
          </a:p>
        </p:txBody>
      </p:sp>
      <p:sp>
        <p:nvSpPr>
          <p:cNvPr id="5" name="Slide Number Placeholder 4">
            <a:extLst>
              <a:ext uri="{FF2B5EF4-FFF2-40B4-BE49-F238E27FC236}">
                <a16:creationId xmlns:a16="http://schemas.microsoft.com/office/drawing/2014/main" id="{749606F0-218B-498C-477C-F257A83178C1}"/>
              </a:ext>
            </a:extLst>
          </p:cNvPr>
          <p:cNvSpPr>
            <a:spLocks noGrp="1"/>
          </p:cNvSpPr>
          <p:nvPr>
            <p:ph type="sldNum" sz="quarter" idx="12"/>
            <p:custDataLst>
              <p:tags r:id="rId3"/>
            </p:custDataLst>
          </p:nvPr>
        </p:nvSpPr>
        <p:spPr>
          <a:xfrm>
            <a:off x="6553200" y="4767263"/>
            <a:ext cx="2133600" cy="273844"/>
          </a:xfrm>
        </p:spPr>
        <p:txBody>
          <a:bodyPr/>
          <a:lstStyle/>
          <a:p>
            <a:fld id="{2E86C063-E22E-2E4C-A523-54089486E38F}" type="slidenum">
              <a:rPr lang="fr-CA" smtClean="0"/>
              <a:pPr/>
              <a:t>9</a:t>
            </a:fld>
            <a:endParaRPr lang="fr-CA" dirty="0"/>
          </a:p>
        </p:txBody>
      </p:sp>
    </p:spTree>
    <p:extLst>
      <p:ext uri="{BB962C8B-B14F-4D97-AF65-F5344CB8AC3E}">
        <p14:creationId xmlns:p14="http://schemas.microsoft.com/office/powerpoint/2010/main" val="10699491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4"/>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3"/>
</p:tagLst>
</file>

<file path=ppt/tags/tag31.xml><?xml version="1.0" encoding="utf-8"?>
<p:tagLst xmlns:a="http://schemas.openxmlformats.org/drawingml/2006/main" xmlns:r="http://schemas.openxmlformats.org/officeDocument/2006/relationships" xmlns:p="http://schemas.openxmlformats.org/presentationml/2006/main">
  <p:tag name="NUM" val="4"/>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4"/>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3"/>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PPT16x9_ESDC_Final_EN01">
  <a:themeElements>
    <a:clrScheme name="ESDC_Primary">
      <a:dk1>
        <a:srgbClr val="000000"/>
      </a:dk1>
      <a:lt1>
        <a:sysClr val="window" lastClr="FFFFFF"/>
      </a:lt1>
      <a:dk2>
        <a:srgbClr val="1F497D"/>
      </a:dk2>
      <a:lt2>
        <a:srgbClr val="9EB8C1"/>
      </a:lt2>
      <a:accent1>
        <a:srgbClr val="62B95F"/>
      </a:accent1>
      <a:accent2>
        <a:srgbClr val="E53D51"/>
      </a:accent2>
      <a:accent3>
        <a:srgbClr val="00ADBA"/>
      </a:accent3>
      <a:accent4>
        <a:srgbClr val="FF8D6B"/>
      </a:accent4>
      <a:accent5>
        <a:srgbClr val="5E459C"/>
      </a:accent5>
      <a:accent6>
        <a:srgbClr val="8E469B"/>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16x9_ESDC_Final_EN01  -  Read-Only" id="{8F8462C6-418D-4862-A4E3-45C4953D6C68}" vid="{A2D8032E-42E7-4C12-B308-F1F13B1900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ContTruc" ma:contentTypeID="0x0101004B9DE00CD6BF494E8621095E7F111E35004F74A9B650681B41AF60680931644FF8" ma:contentTypeVersion="38" ma:contentTypeDescription="ContTrucD" ma:contentTypeScope="" ma:versionID="06d894131a5b51e5018a3d3b80897f3d">
  <xsd:schema xmlns:xsd="http://www.w3.org/2001/XMLSchema" xmlns:xs="http://www.w3.org/2001/XMLSchema" xmlns:p="http://schemas.microsoft.com/office/2006/metadata/properties" xmlns:ns1="http://schemas.microsoft.com/sharepoint/v3" xmlns:ns2="4f810ac0-7940-4b47-8510-ccc18747f341" xmlns:ns3="aeabe285-28c2-4b4a-a8cd-631679229c94" xmlns:ns4="http://schemas.microsoft.com/sharepoint/v4" targetNamespace="http://schemas.microsoft.com/office/2006/metadata/properties" ma:root="true" ma:fieldsID="457b7fe014ac0dad4a48e1791a399ad9" ns1:_="" ns2:_="" ns3:_="" ns4:_="">
    <xsd:import namespace="http://schemas.microsoft.com/sharepoint/v3"/>
    <xsd:import namespace="4f810ac0-7940-4b47-8510-ccc18747f341"/>
    <xsd:import namespace="aeabe285-28c2-4b4a-a8cd-631679229c94"/>
    <xsd:import namespace="http://schemas.microsoft.com/sharepoint/v4"/>
    <xsd:element name="properties">
      <xsd:complexType>
        <xsd:sequence>
          <xsd:element name="documentManagement">
            <xsd:complexType>
              <xsd:all>
                <xsd:element ref="ns2:ClpServices"/>
                <xsd:element ref="ns3:PgResponsibleResponsable" minOccurs="0"/>
                <xsd:element ref="ns2:TxtResumeE"/>
                <xsd:element ref="ns2:TxtResumeF"/>
                <xsd:element ref="ns2:TxtMotClef" minOccurs="0"/>
                <xsd:element ref="ns2:NbDuree"/>
                <xsd:element ref="ns2:ChkNouveauEmp" minOccurs="0"/>
                <xsd:element ref="ns2:ChLocationEmplacement"/>
                <xsd:element ref="ns2:C_ClpServices" minOccurs="0"/>
                <xsd:element ref="ns2:ChkTraitementInitial" minOccurs="0"/>
                <xsd:element ref="ns2:NbVersion" minOccurs="0"/>
                <xsd:element ref="ns4:IconOverlay" minOccurs="0"/>
                <xsd:element ref="ns1:_vti_ItemDeclaredRecord" minOccurs="0"/>
                <xsd:element ref="ns1:_vti_ItemHoldRecordStatus" minOccurs="0"/>
                <xsd:element ref="ns1:_dlc_ExpireDateSaved" minOccurs="0"/>
                <xsd:element ref="ns1:_dlc_Expire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2" nillable="true" ma:displayName="Declared Record" ma:hidden="true" ma:internalName="_vti_ItemDeclaredRecord" ma:readOnly="true">
      <xsd:simpleType>
        <xsd:restriction base="dms:DateTime"/>
      </xsd:simpleType>
    </xsd:element>
    <xsd:element name="_vti_ItemHoldRecordStatus" ma:index="23" nillable="true" ma:displayName="Hold and Record Status" ma:decimals="0" ma:hidden="true" ma:internalName="_vti_ItemHoldRecordStatus" ma:readOnly="true">
      <xsd:simpleType>
        <xsd:restriction base="dms:Unknown"/>
      </xsd:simpleType>
    </xsd:element>
    <xsd:element name="_dlc_ExpireDateSaved" ma:index="24" nillable="true" ma:displayName="Original Expiration Date" ma:hidden="true" ma:internalName="_dlc_ExpireDateSaved" ma:readOnly="true">
      <xsd:simpleType>
        <xsd:restriction base="dms:DateTime"/>
      </xsd:simpleType>
    </xsd:element>
    <xsd:element name="_dlc_ExpireDate" ma:index="25" nillable="true" ma:displayName="Expiration Date" ma:hidden="true" ma:internalName="_dlc_ExpireDate" ma:readOnly="true">
      <xsd:simpleType>
        <xsd:restriction base="dms:DateTime"/>
      </xsd:simpleType>
    </xsd:element>
    <xsd:element name="_dlc_Exempt" ma:index="26"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f810ac0-7940-4b47-8510-ccc18747f341" elementFormDefault="qualified">
    <xsd:import namespace="http://schemas.microsoft.com/office/2006/documentManagement/types"/>
    <xsd:import namespace="http://schemas.microsoft.com/office/infopath/2007/PartnerControls"/>
    <xsd:element name="ClpServices" ma:index="2" ma:displayName="ClpServices" ma:description="ClpServicesD" ma:list="{34A2CCC2-8655-4786-B8EE-4A9DDB8FA9D0}" ma:internalName="ClpServices" ma:showField="Title" ma:web="aeabe285-28c2-4b4a-a8cd-631679229c94">
      <xsd:simpleType>
        <xsd:restriction base="dms:Lookup"/>
      </xsd:simpleType>
    </xsd:element>
    <xsd:element name="TxtResumeE" ma:index="4" ma:displayName="TxtResumeE" ma:description="TxtResumeED" ma:internalName="TxtResumeE">
      <xsd:simpleType>
        <xsd:restriction base="dms:Text">
          <xsd:maxLength value="150"/>
        </xsd:restriction>
      </xsd:simpleType>
    </xsd:element>
    <xsd:element name="TxtResumeF" ma:index="5" ma:displayName="TxtResumeF" ma:description="TxtResumeFD" ma:internalName="TxtResumeF">
      <xsd:simpleType>
        <xsd:restriction base="dms:Text">
          <xsd:maxLength value="150"/>
        </xsd:restriction>
      </xsd:simpleType>
    </xsd:element>
    <xsd:element name="TxtMotClef" ma:index="6" nillable="true" ma:displayName="TxtMotClef" ma:description="TxtMotClefD" ma:internalName="TxtMotClef">
      <xsd:simpleType>
        <xsd:restriction base="dms:Text">
          <xsd:maxLength value="255"/>
        </xsd:restriction>
      </xsd:simpleType>
    </xsd:element>
    <xsd:element name="NbDuree" ma:index="7" ma:displayName="NbDuree" ma:decimals="0" ma:default="12" ma:description="NbDureeD" ma:internalName="NbDuree" ma:percentage="FALSE">
      <xsd:simpleType>
        <xsd:restriction base="dms:Number">
          <xsd:maxInclusive value="24"/>
          <xsd:minInclusive value="3"/>
        </xsd:restriction>
      </xsd:simpleType>
    </xsd:element>
    <xsd:element name="ChkNouveauEmp" ma:index="8" nillable="true" ma:displayName="ChkNouveauEmp" ma:default="0" ma:description="ChkNouveauEmpD" ma:internalName="ChkNouveauEmp">
      <xsd:simpleType>
        <xsd:restriction base="dms:Boolean"/>
      </xsd:simpleType>
    </xsd:element>
    <xsd:element name="ChLocationEmplacement" ma:index="9" ma:displayName="ChLocationEmplacement" ma:default="Client Library / Bibliothèque client" ma:description="ChLocationEmplacementD" ma:format="Dropdown" ma:internalName="ChLocationEmplacement">
      <xsd:simpleType>
        <xsd:restriction base="dms:Choice">
          <xsd:enumeration value="Client Library / Bibliothèque client"/>
          <xsd:enumeration value="Technical Library / Bibliothèque technique"/>
          <xsd:enumeration value="Archive"/>
          <xsd:enumeration value="Work in progress library / Bibliothèque de travaux en cours"/>
        </xsd:restriction>
      </xsd:simpleType>
    </xsd:element>
    <xsd:element name="C_ClpServices" ma:index="17" nillable="true" ma:displayName="C_ClpServices" ma:internalName="C_ClpServices" ma:readOnly="true">
      <xsd:simpleType>
        <xsd:restriction base="dms:Text"/>
      </xsd:simpleType>
    </xsd:element>
    <xsd:element name="ChkTraitementInitial" ma:index="18" nillable="true" ma:displayName="ChkTraitementInitial" ma:default="0" ma:description="To know if initial workflow is done&#10;Pour voir si le flux de travail initial est fait" ma:hidden="true" ma:internalName="ChkTraitementInitial" ma:readOnly="false">
      <xsd:simpleType>
        <xsd:restriction base="dms:Boolean"/>
      </xsd:simpleType>
    </xsd:element>
    <xsd:element name="NbVersion" ma:index="19" nillable="true" ma:displayName="NbVersion" ma:description="Enregistre la version du document / Saves the document version" ma:hidden="true" ma:internalName="NbVersion" ma:readOnly="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eabe285-28c2-4b4a-a8cd-631679229c94" elementFormDefault="qualified">
    <xsd:import namespace="http://schemas.microsoft.com/office/2006/documentManagement/types"/>
    <xsd:import namespace="http://schemas.microsoft.com/office/infopath/2007/PartnerControls"/>
    <xsd:element name="PgResponsibleResponsable" ma:index="3" nillable="true" ma:displayName="PgResponsibleResponsable" ma:description="" ma:list="UserInfo" ma:SharePointGroup="0" ma:internalName="PgResponsibleResponsabl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_ClpServices xmlns="4f810ac0-7940-4b47-8510-ccc18747f341" xsi:nil="true"/>
    <TxtMotClef xmlns="4f810ac0-7940-4b47-8510-ccc18747f341" xsi:nil="true"/>
    <NbDuree xmlns="4f810ac0-7940-4b47-8510-ccc18747f341">12</NbDuree>
    <NbVersion xmlns="4f810ac0-7940-4b47-8510-ccc18747f341" xsi:nil="true"/>
    <ClpServices xmlns="4f810ac0-7940-4b47-8510-ccc18747f341"/>
    <IconOverlay xmlns="http://schemas.microsoft.com/sharepoint/v4" xsi:nil="true"/>
    <ChkNouveauEmp xmlns="4f810ac0-7940-4b47-8510-ccc18747f341">false</ChkNouveauEmp>
    <ChkTraitementInitial xmlns="4f810ac0-7940-4b47-8510-ccc18747f341">false</ChkTraitementInitial>
    <TxtResumeE xmlns="4f810ac0-7940-4b47-8510-ccc18747f341"/>
    <ChLocationEmplacement xmlns="4f810ac0-7940-4b47-8510-ccc18747f341">Client Library / Bibliothèque client</ChLocationEmplacement>
    <TxtResumeF xmlns="4f810ac0-7940-4b47-8510-ccc18747f341"/>
    <PgResponsibleResponsable xmlns="aeabe285-28c2-4b4a-a8cd-631679229c94">
      <UserInfo>
        <DisplayName>Ke, Jun J [NC]</DisplayName>
        <AccountId>60</AccountId>
        <AccountType/>
      </UserInfo>
    </PgResponsibleResponsable>
  </documentManagement>
</p:properties>
</file>

<file path=customXml/itemProps1.xml><?xml version="1.0" encoding="utf-8"?>
<ds:datastoreItem xmlns:ds="http://schemas.openxmlformats.org/officeDocument/2006/customXml" ds:itemID="{D798478E-280C-4F45-9662-7DEFFB7325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810ac0-7940-4b47-8510-ccc18747f341"/>
    <ds:schemaRef ds:uri="aeabe285-28c2-4b4a-a8cd-631679229c9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A41296-CA63-4450-A37C-687875B724D7}">
  <ds:schemaRefs>
    <ds:schemaRef ds:uri="http://schemas.microsoft.com/sharepoint/v3/contenttype/forms"/>
  </ds:schemaRefs>
</ds:datastoreItem>
</file>

<file path=customXml/itemProps3.xml><?xml version="1.0" encoding="utf-8"?>
<ds:datastoreItem xmlns:ds="http://schemas.openxmlformats.org/officeDocument/2006/customXml" ds:itemID="{6F5BECCF-8FAA-45F0-9712-E2E72716B9F2}">
  <ds:schemaRefs>
    <ds:schemaRef ds:uri="http://schemas.microsoft.com/office/2006/metadata/properties"/>
    <ds:schemaRef ds:uri="http://purl.org/dc/dcmitype/"/>
    <ds:schemaRef ds:uri="http://schemas.microsoft.com/office/infopath/2007/PartnerControls"/>
    <ds:schemaRef ds:uri="http://schemas.microsoft.com/sharepoint/v4"/>
    <ds:schemaRef ds:uri="http://purl.org/dc/terms/"/>
    <ds:schemaRef ds:uri="http://www.w3.org/XML/1998/namespace"/>
    <ds:schemaRef ds:uri="http://schemas.openxmlformats.org/package/2006/metadata/core-properties"/>
    <ds:schemaRef ds:uri="http://schemas.microsoft.com/office/2006/documentManagement/types"/>
    <ds:schemaRef ds:uri="http://purl.org/dc/elements/1.1/"/>
    <ds:schemaRef ds:uri="aeabe285-28c2-4b4a-a8cd-631679229c94"/>
    <ds:schemaRef ds:uri="4f810ac0-7940-4b47-8510-ccc18747f341"/>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
  <TotalTime>3964</TotalTime>
  <Words>2602</Words>
  <Application>Microsoft Office PowerPoint</Application>
  <PresentationFormat>Affichage à l'écran (16:9)</PresentationFormat>
  <Paragraphs>240</Paragraphs>
  <Slides>17</Slides>
  <Notes>4</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17</vt:i4>
      </vt:variant>
    </vt:vector>
  </HeadingPairs>
  <TitlesOfParts>
    <vt:vector size="21" baseType="lpstr">
      <vt:lpstr>Arial</vt:lpstr>
      <vt:lpstr>Calibri</vt:lpstr>
      <vt:lpstr>Wingdings</vt:lpstr>
      <vt:lpstr>PPT16x9_ESDC_Final_EN01</vt:lpstr>
      <vt:lpstr>Projet de règlement sur l’accessibilité des technologies de l’information et des communications</vt:lpstr>
      <vt:lpstr>Objectif</vt:lpstr>
      <vt:lpstr>Aspects d’ordres administratif et logistique</vt:lpstr>
      <vt:lpstr>Antécédents et contexte</vt:lpstr>
      <vt:lpstr>Pourquoi se concentrer sur les TIC</vt:lpstr>
      <vt:lpstr>Coup d’œil sur la consultation préliminaire: Ce que nous avons entendu 1</vt:lpstr>
      <vt:lpstr>Coup d’œil sur la consultation préliminaire: Ce que nous avons entendu 2</vt:lpstr>
      <vt:lpstr>Conception réglementaire proposée et résultats attendus</vt:lpstr>
      <vt:lpstr>Application et exemptions</vt:lpstr>
      <vt:lpstr>Choix de norme d’accessibilité numérique</vt:lpstr>
      <vt:lpstr>Exigences proposées pour la phase 1 (1/4)</vt:lpstr>
      <vt:lpstr>Exigences proposées pour la phase 1 (2/4)</vt:lpstr>
      <vt:lpstr>Exigences proposées pour la phase 1 (3/4)</vt:lpstr>
      <vt:lpstr>Exigences proposées pour la phase 1 (4/4)</vt:lpstr>
      <vt:lpstr>Conformité et application</vt:lpstr>
      <vt:lpstr>Prochaines étapes</vt:lpstr>
      <vt:lpstr>Merci de votre participation aujourd’hui.  Les demandes de renseignements, le cas échéant, après cette séance d’information technique, peuvent être envoyées à edsc.lca.reglements-regulations.aca.esdc@hrsdc-rhdcc.gc.ca.   Questions? </vt:lpstr>
    </vt:vector>
  </TitlesOfParts>
  <Company>HRSDC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Shchepanek</dc:creator>
  <cp:lastModifiedBy>Boroumand, Armin AB [NC]</cp:lastModifiedBy>
  <cp:revision>146</cp:revision>
  <dcterms:created xsi:type="dcterms:W3CDTF">2018-02-21T20:41:43Z</dcterms:created>
  <dcterms:modified xsi:type="dcterms:W3CDTF">2025-01-07T20:57:29Z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temRetentionFormula">
    <vt:lpwstr/>
  </property>
  <property fmtid="{D5CDD505-2E9C-101B-9397-08002B2CF9AE}" pid="3" name="_dlc_policyId">
    <vt:lpwstr/>
  </property>
  <property fmtid="{D5CDD505-2E9C-101B-9397-08002B2CF9AE}" pid="4" name="ContentTypeId">
    <vt:lpwstr>0x010104003AC75AA734704646B95F930F2A3C3FE300B23A46CA5C5CD04C91A23137B14249EE</vt:lpwstr>
  </property>
  <property fmtid="{D5CDD505-2E9C-101B-9397-08002B2CF9AE}" pid="5" name="WorkflowChangePath">
    <vt:lpwstr>7ab30019-3554-4919-b6f6-c90dc74a1bdf,5;</vt:lpwstr>
  </property>
  <property fmtid="{D5CDD505-2E9C-101B-9397-08002B2CF9AE}" pid="6" name="Order">
    <vt:r8>114900</vt:r8>
  </property>
  <property fmtid="{D5CDD505-2E9C-101B-9397-08002B2CF9AE}" pid="7" name="URL">
    <vt:lpwstr/>
  </property>
  <property fmtid="{D5CDD505-2E9C-101B-9397-08002B2CF9AE}" pid="8" name="xd_ProgID">
    <vt:lpwstr/>
  </property>
  <property fmtid="{D5CDD505-2E9C-101B-9397-08002B2CF9AE}" pid="9" name="TemplateUrl">
    <vt:lpwstr/>
  </property>
</Properties>
</file>