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3"/>
  </p:notesMasterIdLst>
  <p:sldIdLst>
    <p:sldId id="263" r:id="rId6"/>
    <p:sldId id="287" r:id="rId7"/>
    <p:sldId id="295" r:id="rId8"/>
    <p:sldId id="265" r:id="rId9"/>
    <p:sldId id="296" r:id="rId10"/>
    <p:sldId id="313" r:id="rId11"/>
    <p:sldId id="281" r:id="rId12"/>
    <p:sldId id="286" r:id="rId13"/>
    <p:sldId id="309" r:id="rId14"/>
    <p:sldId id="633" r:id="rId15"/>
    <p:sldId id="636" r:id="rId16"/>
    <p:sldId id="304" r:id="rId17"/>
    <p:sldId id="637" r:id="rId18"/>
    <p:sldId id="638" r:id="rId19"/>
    <p:sldId id="635" r:id="rId20"/>
    <p:sldId id="632" r:id="rId21"/>
    <p:sldId id="63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FB2103-7CE4-4FCB-1BEB-184025779762}" name="Deshaies, Benoit (he, il)" initials="BD" userId="S::bdeshaie@tbs-sct.gc.ca::efcfcf41-e50b-4426-91d1-0fe04cf424b0" providerId="AD"/>
  <p188:author id="{8C50C420-4016-F9AE-59E9-562A65C0BC76}" name="Hall, Dawn (she/her, elle)" initials="DH" userId="S::DAHALL@tbs-sct.gc.ca::857e4f71-cd06-436e-af23-9137fad2620d" providerId="AD"/>
  <p188:author id="{934EB260-FBAE-F8A1-8F91-FDF49B337C16}" name="Julien, Jelane" initials="JJ" userId="S::jjulien@tbs-sct.gc.ca::06141658-c775-41a7-a3eb-bd3741220b34" providerId="AD"/>
  <p188:author id="{CD23517F-D9F0-C544-A64E-9877A0FADDD1}" name="Dunn, Amy (she/her, elle)" initials="De" userId="S::adunn@tbs-sct.gc.ca::7ce7e582-ca8e-403d-9ed1-cf530250f70f" providerId="AD"/>
  <p188:author id="{C3938181-CEC1-3A20-B49A-66559C90AA8D}" name="Dam, Linda (she/her, elle)" initials="De" userId="S::ldam@tbs-sct.gc.ca::dd6e8728-f463-4935-8d68-c3b71cefe035" providerId="AD"/>
  <p188:author id="{4FAB64BA-795E-5720-DC03-DDD1667DA751}" name="Dam, Linda (she/her, elle)" initials="LD" userId="S::LDAM@tbs-sct.gc.ca::dd6e8728-f463-4935-8d68-c3b71cefe035" providerId="AD"/>
  <p188:author id="{718B60C0-8901-EA08-19D0-D3C3757D5670}" name="Dunn, Amy (she/her, elle)" initials="AD" userId="S::ADUNN@tbs-sct.gc.ca::7ce7e582-ca8e-403d-9ed1-cf530250f70f" providerId="AD"/>
  <p188:author id="{28FEB4DE-0B23-63F7-2698-109A5EC784F8}" name="Hall, Dawn (she/her, elle)" initials="He" userId="S::dahall@tbs-sct.gc.ca::857e4f71-cd06-436e-af23-9137fad2620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DE1F3"/>
    <a:srgbClr val="E0EDF8"/>
    <a:srgbClr val="A4C9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7E548F-EB1C-4051-94EF-8CEB08261DA8}" v="5" dt="2024-11-29T16:29:55.2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FA69C7-D08B-45BE-895F-9B1095B899A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EF09911-3585-4A77-BE4F-7B8977AAADA5}">
      <dgm:prSet custT="1"/>
      <dgm:spPr/>
      <dgm:t>
        <a:bodyPr/>
        <a:lstStyle/>
        <a:p>
          <a:r>
            <a:rPr lang="en-US" sz="1200"/>
            <a:t>To manipulate or deceive in a way that alters </a:t>
          </a:r>
          <a:r>
            <a:rPr lang="en-US" sz="1200" err="1"/>
            <a:t>behaviour</a:t>
          </a:r>
          <a:r>
            <a:rPr lang="en-US" sz="1200"/>
            <a:t> resulting in harm or impacts to individual autonomy and fundamental freedoms</a:t>
          </a:r>
        </a:p>
      </dgm:t>
    </dgm:pt>
    <dgm:pt modelId="{33A75C12-09D3-4901-A8DE-7F0C6D3C7283}" type="parTrans" cxnId="{085CDD70-469C-4390-97CE-744623A3CD4B}">
      <dgm:prSet/>
      <dgm:spPr/>
      <dgm:t>
        <a:bodyPr/>
        <a:lstStyle/>
        <a:p>
          <a:endParaRPr lang="en-US"/>
        </a:p>
      </dgm:t>
    </dgm:pt>
    <dgm:pt modelId="{80C24D6F-1619-4C00-9688-4995FD148582}" type="sibTrans" cxnId="{085CDD70-469C-4390-97CE-744623A3CD4B}">
      <dgm:prSet/>
      <dgm:spPr/>
      <dgm:t>
        <a:bodyPr/>
        <a:lstStyle/>
        <a:p>
          <a:endParaRPr lang="en-US"/>
        </a:p>
      </dgm:t>
    </dgm:pt>
    <dgm:pt modelId="{8440038E-B54E-4CD7-A92D-CBB06E510192}">
      <dgm:prSet/>
      <dgm:spPr>
        <a:noFill/>
        <a:ln>
          <a:solidFill>
            <a:schemeClr val="accent1">
              <a:alpha val="90000"/>
            </a:schemeClr>
          </a:solidFill>
        </a:ln>
      </dgm:spPr>
      <dgm:t>
        <a:bodyPr/>
        <a:lstStyle/>
        <a:p>
          <a:r>
            <a:rPr lang="en-CA" dirty="0">
              <a:latin typeface="Aptos Display" panose="020F0302020204030204"/>
            </a:rPr>
            <a:t>Using</a:t>
          </a:r>
          <a:r>
            <a:rPr lang="en-CA" dirty="0"/>
            <a:t> deepfake technology that can spread misinformation, manipulate public opinion, and lead to increased polarization.</a:t>
          </a:r>
          <a:endParaRPr lang="en-US" dirty="0"/>
        </a:p>
      </dgm:t>
    </dgm:pt>
    <dgm:pt modelId="{A4FBCB25-43D7-4BCB-8723-6DDADC14EA7E}" type="parTrans" cxnId="{BB0A119A-AEEA-459A-B9D7-8287B75A8B14}">
      <dgm:prSet/>
      <dgm:spPr/>
      <dgm:t>
        <a:bodyPr/>
        <a:lstStyle/>
        <a:p>
          <a:endParaRPr lang="en-US"/>
        </a:p>
      </dgm:t>
    </dgm:pt>
    <dgm:pt modelId="{43E2E4C8-B496-4F8F-B531-A683C06238EC}" type="sibTrans" cxnId="{BB0A119A-AEEA-459A-B9D7-8287B75A8B14}">
      <dgm:prSet/>
      <dgm:spPr/>
      <dgm:t>
        <a:bodyPr/>
        <a:lstStyle/>
        <a:p>
          <a:endParaRPr lang="en-US"/>
        </a:p>
      </dgm:t>
    </dgm:pt>
    <dgm:pt modelId="{0FCB5BB4-B362-4C3C-B02D-63C61FF42E13}">
      <dgm:prSet custT="1"/>
      <dgm:spPr/>
      <dgm:t>
        <a:bodyPr/>
        <a:lstStyle/>
        <a:p>
          <a:r>
            <a:rPr lang="en-US" sz="1200"/>
            <a:t>To score or classify people in a way that leads to unjustified censorship or surveillance or that impacts freedom of expression, privacy, and autonomy</a:t>
          </a:r>
        </a:p>
      </dgm:t>
    </dgm:pt>
    <dgm:pt modelId="{CE0C4ECE-C7D5-4F31-8011-ABF723509AD7}" type="parTrans" cxnId="{4C024ED7-0B49-449A-8CBD-4928CCF8FC66}">
      <dgm:prSet/>
      <dgm:spPr/>
      <dgm:t>
        <a:bodyPr/>
        <a:lstStyle/>
        <a:p>
          <a:endParaRPr lang="en-US"/>
        </a:p>
      </dgm:t>
    </dgm:pt>
    <dgm:pt modelId="{062E06BD-7381-4E39-B5D5-CC129B68C40D}" type="sibTrans" cxnId="{4C024ED7-0B49-449A-8CBD-4928CCF8FC66}">
      <dgm:prSet/>
      <dgm:spPr/>
      <dgm:t>
        <a:bodyPr/>
        <a:lstStyle/>
        <a:p>
          <a:endParaRPr lang="en-US"/>
        </a:p>
      </dgm:t>
    </dgm:pt>
    <dgm:pt modelId="{B38B1D97-BDE4-427D-9377-562A417E89CC}">
      <dgm:prSet custT="1"/>
      <dgm:spPr>
        <a:noFill/>
        <a:ln>
          <a:solidFill>
            <a:schemeClr val="accent1">
              <a:alpha val="90000"/>
            </a:schemeClr>
          </a:solidFill>
        </a:ln>
      </dgm:spPr>
      <dgm:t>
        <a:bodyPr/>
        <a:lstStyle/>
        <a:p>
          <a:r>
            <a:rPr lang="en-CA" sz="1300" kern="1200" dirty="0">
              <a:latin typeface="Aptos Display" panose="020F0302020204030204"/>
            </a:rPr>
            <a:t>Collecting</a:t>
          </a:r>
          <a:r>
            <a:rPr lang="en-CA" sz="1300" kern="1200" dirty="0"/>
            <a:t> </a:t>
          </a:r>
          <a:r>
            <a:rPr lang="en-CA" sz="1400" kern="1200" dirty="0">
              <a:solidFill>
                <a:prstClr val="black">
                  <a:hueOff val="0"/>
                  <a:satOff val="0"/>
                  <a:lumOff val="0"/>
                  <a:alphaOff val="0"/>
                </a:prstClr>
              </a:solidFill>
              <a:latin typeface="Aptos" panose="020B0004020202020204"/>
              <a:ea typeface="+mn-ea"/>
              <a:cs typeface="+mn-cs"/>
            </a:rPr>
            <a:t>social behaviour and inferred, predicted or observed personal </a:t>
          </a:r>
          <a:r>
            <a:rPr lang="en-CA" sz="1300" kern="1200" dirty="0">
              <a:solidFill>
                <a:prstClr val="black">
                  <a:hueOff val="0"/>
                  <a:satOff val="0"/>
                  <a:lumOff val="0"/>
                  <a:alphaOff val="0"/>
                </a:prstClr>
              </a:solidFill>
              <a:latin typeface="Aptos" panose="020B0004020202020204"/>
              <a:ea typeface="+mn-ea"/>
              <a:cs typeface="+mn-cs"/>
            </a:rPr>
            <a:t>characteristics over time to create a score that impacts individuals’ and groups’ ability </a:t>
          </a:r>
          <a:r>
            <a:rPr lang="en-CA" sz="1300" kern="1200" dirty="0"/>
            <a:t>to function in society. </a:t>
          </a:r>
          <a:endParaRPr lang="en-US" sz="1300" kern="1200" dirty="0"/>
        </a:p>
      </dgm:t>
    </dgm:pt>
    <dgm:pt modelId="{3939CB43-DC4D-447E-B6AC-154742C2531B}" type="parTrans" cxnId="{5588892E-DA54-4ADF-945E-730E329D8064}">
      <dgm:prSet/>
      <dgm:spPr/>
      <dgm:t>
        <a:bodyPr/>
        <a:lstStyle/>
        <a:p>
          <a:endParaRPr lang="en-US"/>
        </a:p>
      </dgm:t>
    </dgm:pt>
    <dgm:pt modelId="{06AD615A-B24D-4F01-91E2-55EC33DE69AE}" type="sibTrans" cxnId="{5588892E-DA54-4ADF-945E-730E329D8064}">
      <dgm:prSet/>
      <dgm:spPr/>
      <dgm:t>
        <a:bodyPr/>
        <a:lstStyle/>
        <a:p>
          <a:endParaRPr lang="en-US"/>
        </a:p>
      </dgm:t>
    </dgm:pt>
    <dgm:pt modelId="{7C62900D-E078-4700-9D35-5CABE9635D15}">
      <dgm:prSet custT="1"/>
      <dgm:spPr/>
      <dgm:t>
        <a:bodyPr/>
        <a:lstStyle/>
        <a:p>
          <a:r>
            <a:rPr lang="en-US" sz="1200"/>
            <a:t>Biometric categorization to infer personal information about individuals such as their race, political affiliation, religion, sexual orientation, gender identify and expression, and disability status</a:t>
          </a:r>
        </a:p>
      </dgm:t>
    </dgm:pt>
    <dgm:pt modelId="{1F24B3B1-BA5A-4FF6-9675-21EF44B2A5D0}" type="parTrans" cxnId="{A77112D5-C2F6-4AAC-B540-9E656F982D51}">
      <dgm:prSet/>
      <dgm:spPr/>
      <dgm:t>
        <a:bodyPr/>
        <a:lstStyle/>
        <a:p>
          <a:endParaRPr lang="en-US"/>
        </a:p>
      </dgm:t>
    </dgm:pt>
    <dgm:pt modelId="{2E3C3B88-DA77-4ECB-8F85-3FED80CAD940}" type="sibTrans" cxnId="{A77112D5-C2F6-4AAC-B540-9E656F982D51}">
      <dgm:prSet/>
      <dgm:spPr/>
      <dgm:t>
        <a:bodyPr/>
        <a:lstStyle/>
        <a:p>
          <a:endParaRPr lang="en-US"/>
        </a:p>
      </dgm:t>
    </dgm:pt>
    <dgm:pt modelId="{C4E1EEA6-32A4-40CD-BF89-F1D8A63140B6}">
      <dgm:prSet/>
      <dgm:spPr>
        <a:noFill/>
        <a:ln>
          <a:solidFill>
            <a:schemeClr val="accent1">
              <a:alpha val="90000"/>
            </a:schemeClr>
          </a:solidFill>
        </a:ln>
      </dgm:spPr>
      <dgm:t>
        <a:bodyPr/>
        <a:lstStyle/>
        <a:p>
          <a:r>
            <a:rPr lang="en-CA" dirty="0">
              <a:latin typeface="Aptos Display" panose="020F0302020204030204"/>
            </a:rPr>
            <a:t>Using</a:t>
          </a:r>
          <a:r>
            <a:rPr lang="en-CA" dirty="0"/>
            <a:t> physical characteristics such as hair and eye colour to infer a person’s ethnicity.</a:t>
          </a:r>
          <a:endParaRPr lang="en-US" dirty="0"/>
        </a:p>
      </dgm:t>
    </dgm:pt>
    <dgm:pt modelId="{5747F8A9-D2F9-4FC5-833E-589F24AB779C}" type="parTrans" cxnId="{C77A2573-B21E-4F41-A8CD-0FB5F4B5D138}">
      <dgm:prSet/>
      <dgm:spPr/>
      <dgm:t>
        <a:bodyPr/>
        <a:lstStyle/>
        <a:p>
          <a:endParaRPr lang="en-US"/>
        </a:p>
      </dgm:t>
    </dgm:pt>
    <dgm:pt modelId="{7FB0F5E9-9860-43D4-99BD-CBB428F87245}" type="sibTrans" cxnId="{C77A2573-B21E-4F41-A8CD-0FB5F4B5D138}">
      <dgm:prSet/>
      <dgm:spPr/>
      <dgm:t>
        <a:bodyPr/>
        <a:lstStyle/>
        <a:p>
          <a:endParaRPr lang="en-US"/>
        </a:p>
      </dgm:t>
    </dgm:pt>
    <dgm:pt modelId="{E77EF61E-78F7-4AE8-80B2-C957E1666471}">
      <dgm:prSet custT="1"/>
      <dgm:spPr/>
      <dgm:t>
        <a:bodyPr/>
        <a:lstStyle/>
        <a:p>
          <a:r>
            <a:rPr lang="en-US" sz="1200"/>
            <a:t>Untargeted facial recognition scraping with the intent to create or expand databases</a:t>
          </a:r>
        </a:p>
      </dgm:t>
    </dgm:pt>
    <dgm:pt modelId="{98F0939B-F196-457E-AF1F-66ADD0D128B6}" type="parTrans" cxnId="{9080A10A-80E5-4168-B2A8-7046AA95B2B5}">
      <dgm:prSet/>
      <dgm:spPr/>
      <dgm:t>
        <a:bodyPr/>
        <a:lstStyle/>
        <a:p>
          <a:endParaRPr lang="en-US"/>
        </a:p>
      </dgm:t>
    </dgm:pt>
    <dgm:pt modelId="{F10C414B-7899-4797-A506-30368D8ED9EE}" type="sibTrans" cxnId="{9080A10A-80E5-4168-B2A8-7046AA95B2B5}">
      <dgm:prSet/>
      <dgm:spPr/>
      <dgm:t>
        <a:bodyPr/>
        <a:lstStyle/>
        <a:p>
          <a:endParaRPr lang="en-US"/>
        </a:p>
      </dgm:t>
    </dgm:pt>
    <dgm:pt modelId="{D941D126-49E7-40B0-B429-BC4A9B65E641}">
      <dgm:prSet/>
      <dgm:spPr>
        <a:noFill/>
        <a:ln>
          <a:solidFill>
            <a:schemeClr val="accent1">
              <a:alpha val="90000"/>
            </a:schemeClr>
          </a:solidFill>
        </a:ln>
      </dgm:spPr>
      <dgm:t>
        <a:bodyPr/>
        <a:lstStyle/>
        <a:p>
          <a:r>
            <a:rPr lang="en-US">
              <a:latin typeface="Aptos Display" panose="020F0302020204030204"/>
            </a:rPr>
            <a:t>Taking</a:t>
          </a:r>
          <a:r>
            <a:rPr lang="en-US"/>
            <a:t> publicly available images from the internet for identity verification</a:t>
          </a:r>
        </a:p>
      </dgm:t>
    </dgm:pt>
    <dgm:pt modelId="{2E40C199-B1F4-4BD9-B7F3-7360C5060951}" type="parTrans" cxnId="{F4B43A1B-3840-43E9-9D1E-219B0993FD22}">
      <dgm:prSet/>
      <dgm:spPr/>
      <dgm:t>
        <a:bodyPr/>
        <a:lstStyle/>
        <a:p>
          <a:endParaRPr lang="en-US"/>
        </a:p>
      </dgm:t>
    </dgm:pt>
    <dgm:pt modelId="{DE4CBD54-29D9-47D2-A54E-8147F18DEA39}" type="sibTrans" cxnId="{F4B43A1B-3840-43E9-9D1E-219B0993FD22}">
      <dgm:prSet/>
      <dgm:spPr/>
      <dgm:t>
        <a:bodyPr/>
        <a:lstStyle/>
        <a:p>
          <a:endParaRPr lang="en-US"/>
        </a:p>
      </dgm:t>
    </dgm:pt>
    <dgm:pt modelId="{51DCF9BE-39FA-4FC6-BC01-9E14843E3AFD}">
      <dgm:prSet custT="1"/>
      <dgm:spPr/>
      <dgm:t>
        <a:bodyPr/>
        <a:lstStyle/>
        <a:p>
          <a:r>
            <a:rPr lang="en-US" sz="1200"/>
            <a:t>Real-time and remote biometric identification systems used in public spaces, with limited exceptions when the risk of harm is outweighed by the benefit</a:t>
          </a:r>
        </a:p>
      </dgm:t>
    </dgm:pt>
    <dgm:pt modelId="{384EC051-9CAA-4FE1-83F6-7410960DEB3F}" type="parTrans" cxnId="{8A65E351-E991-4A73-A181-0C6317FD909E}">
      <dgm:prSet/>
      <dgm:spPr/>
      <dgm:t>
        <a:bodyPr/>
        <a:lstStyle/>
        <a:p>
          <a:endParaRPr lang="en-US"/>
        </a:p>
      </dgm:t>
    </dgm:pt>
    <dgm:pt modelId="{24325AF7-786C-4AA7-A0AF-81414E6A6C4A}" type="sibTrans" cxnId="{8A65E351-E991-4A73-A181-0C6317FD909E}">
      <dgm:prSet/>
      <dgm:spPr/>
      <dgm:t>
        <a:bodyPr/>
        <a:lstStyle/>
        <a:p>
          <a:endParaRPr lang="en-US"/>
        </a:p>
      </dgm:t>
    </dgm:pt>
    <dgm:pt modelId="{C6BFF9A4-F097-4FA6-8AFC-2DDC049709C6}">
      <dgm:prSet/>
      <dgm:spPr>
        <a:noFill/>
        <a:ln>
          <a:solidFill>
            <a:schemeClr val="accent1">
              <a:alpha val="90000"/>
            </a:schemeClr>
          </a:solidFill>
        </a:ln>
      </dgm:spPr>
      <dgm:t>
        <a:bodyPr/>
        <a:lstStyle/>
        <a:p>
          <a:r>
            <a:rPr lang="en-CA">
              <a:latin typeface="Aptos Display" panose="020F0302020204030204"/>
            </a:rPr>
            <a:t>Using</a:t>
          </a:r>
          <a:r>
            <a:rPr lang="en-CA"/>
            <a:t> real-time facial recognition to identify individuals that are subject to a regulatory fine.</a:t>
          </a:r>
          <a:endParaRPr lang="en-US"/>
        </a:p>
      </dgm:t>
    </dgm:pt>
    <dgm:pt modelId="{650497F7-27ED-455F-B886-EFEEAF477608}" type="parTrans" cxnId="{49F9D249-58AE-4638-A6BE-292A6AA614BF}">
      <dgm:prSet/>
      <dgm:spPr/>
      <dgm:t>
        <a:bodyPr/>
        <a:lstStyle/>
        <a:p>
          <a:endParaRPr lang="en-US"/>
        </a:p>
      </dgm:t>
    </dgm:pt>
    <dgm:pt modelId="{17905372-9237-46BC-9437-9C78C3E90FA4}" type="sibTrans" cxnId="{49F9D249-58AE-4638-A6BE-292A6AA614BF}">
      <dgm:prSet/>
      <dgm:spPr/>
      <dgm:t>
        <a:bodyPr/>
        <a:lstStyle/>
        <a:p>
          <a:endParaRPr lang="en-US"/>
        </a:p>
      </dgm:t>
    </dgm:pt>
    <dgm:pt modelId="{EC6365C1-BD37-487F-BD7C-67B714D10DAA}">
      <dgm:prSet custT="1"/>
      <dgm:spPr/>
      <dgm:t>
        <a:bodyPr/>
        <a:lstStyle/>
        <a:p>
          <a:r>
            <a:rPr lang="en-CA" sz="1200"/>
            <a:t>Emotion recognition</a:t>
          </a:r>
          <a:endParaRPr lang="en-US" sz="1200"/>
        </a:p>
      </dgm:t>
    </dgm:pt>
    <dgm:pt modelId="{693C0293-A9ED-4099-83B6-6DBE9E6D5D84}" type="parTrans" cxnId="{06A6CC44-4773-45B4-8277-626E08AFA02C}">
      <dgm:prSet/>
      <dgm:spPr/>
      <dgm:t>
        <a:bodyPr/>
        <a:lstStyle/>
        <a:p>
          <a:endParaRPr lang="en-US"/>
        </a:p>
      </dgm:t>
    </dgm:pt>
    <dgm:pt modelId="{BC5BD3E3-BE62-47C8-AD0A-6188C2A2C754}" type="sibTrans" cxnId="{06A6CC44-4773-45B4-8277-626E08AFA02C}">
      <dgm:prSet/>
      <dgm:spPr/>
      <dgm:t>
        <a:bodyPr/>
        <a:lstStyle/>
        <a:p>
          <a:endParaRPr lang="en-US"/>
        </a:p>
      </dgm:t>
    </dgm:pt>
    <dgm:pt modelId="{D8BFBFF9-04CC-4F4F-B11D-4E76E256704C}">
      <dgm:prSet/>
      <dgm:spPr>
        <a:noFill/>
        <a:ln>
          <a:solidFill>
            <a:schemeClr val="accent1">
              <a:alpha val="90000"/>
            </a:schemeClr>
          </a:solidFill>
        </a:ln>
      </dgm:spPr>
      <dgm:t>
        <a:bodyPr/>
        <a:lstStyle/>
        <a:p>
          <a:pPr rtl="0"/>
          <a:r>
            <a:rPr lang="en-CA">
              <a:latin typeface="Aptos Display" panose="020F0302020204030204"/>
            </a:rPr>
            <a:t>Relying</a:t>
          </a:r>
          <a:r>
            <a:rPr lang="en-CA"/>
            <a:t> on AI to infer emotions with the goal of determining </a:t>
          </a:r>
          <a:r>
            <a:rPr lang="en-CA">
              <a:latin typeface="Aptos Display" panose="020F0302020204030204"/>
            </a:rPr>
            <a:t>risk, capabilities</a:t>
          </a:r>
          <a:r>
            <a:rPr lang="en-CA"/>
            <a:t> or skills</a:t>
          </a:r>
          <a:r>
            <a:rPr lang="en-CA">
              <a:latin typeface="Aptos Display" panose="020F0302020204030204"/>
            </a:rPr>
            <a:t> or to make a decision without human oversight</a:t>
          </a:r>
          <a:r>
            <a:rPr lang="en-CA"/>
            <a:t>.</a:t>
          </a:r>
          <a:endParaRPr lang="en-US"/>
        </a:p>
      </dgm:t>
    </dgm:pt>
    <dgm:pt modelId="{37F64D3F-67AC-4A3A-BC76-618B3627F29A}" type="parTrans" cxnId="{1AE5AAFD-A54A-46B5-98FC-2C4B14B593C6}">
      <dgm:prSet/>
      <dgm:spPr/>
      <dgm:t>
        <a:bodyPr/>
        <a:lstStyle/>
        <a:p>
          <a:endParaRPr lang="en-US"/>
        </a:p>
      </dgm:t>
    </dgm:pt>
    <dgm:pt modelId="{9789DD44-961E-419B-845E-E13664DAC5B7}" type="sibTrans" cxnId="{1AE5AAFD-A54A-46B5-98FC-2C4B14B593C6}">
      <dgm:prSet/>
      <dgm:spPr/>
      <dgm:t>
        <a:bodyPr/>
        <a:lstStyle/>
        <a:p>
          <a:endParaRPr lang="en-US"/>
        </a:p>
      </dgm:t>
    </dgm:pt>
    <dgm:pt modelId="{61B4A917-162D-419C-A1EA-A68E06824B13}">
      <dgm:prSet custT="1"/>
      <dgm:spPr/>
      <dgm:t>
        <a:bodyPr/>
        <a:lstStyle/>
        <a:p>
          <a:r>
            <a:rPr lang="en-US" sz="1200"/>
            <a:t>Determining the risk of a person or group committing an offence based solely on AI profiling or AI assessment of personality traits </a:t>
          </a:r>
        </a:p>
      </dgm:t>
    </dgm:pt>
    <dgm:pt modelId="{9071C270-64C4-4C53-A547-0679286C8B39}" type="parTrans" cxnId="{DBAEE216-EC67-4A2F-BEDB-5024A3EEC766}">
      <dgm:prSet/>
      <dgm:spPr/>
      <dgm:t>
        <a:bodyPr/>
        <a:lstStyle/>
        <a:p>
          <a:endParaRPr lang="en-US"/>
        </a:p>
      </dgm:t>
    </dgm:pt>
    <dgm:pt modelId="{F9F866BE-7240-4981-84D9-99A00336C5DD}" type="sibTrans" cxnId="{DBAEE216-EC67-4A2F-BEDB-5024A3EEC766}">
      <dgm:prSet/>
      <dgm:spPr/>
      <dgm:t>
        <a:bodyPr/>
        <a:lstStyle/>
        <a:p>
          <a:endParaRPr lang="en-US"/>
        </a:p>
      </dgm:t>
    </dgm:pt>
    <dgm:pt modelId="{B0CA2A26-CD9A-4C36-9B4E-B58BBBC4785D}">
      <dgm:prSet/>
      <dgm:spPr>
        <a:noFill/>
        <a:ln>
          <a:solidFill>
            <a:schemeClr val="accent1">
              <a:alpha val="90000"/>
            </a:schemeClr>
          </a:solidFill>
        </a:ln>
      </dgm:spPr>
      <dgm:t>
        <a:bodyPr/>
        <a:lstStyle/>
        <a:p>
          <a:r>
            <a:rPr lang="en-CA">
              <a:latin typeface="Aptos Display" panose="020F0302020204030204"/>
            </a:rPr>
            <a:t>Relying</a:t>
          </a:r>
          <a:r>
            <a:rPr lang="en-CA"/>
            <a:t> on the use of predictive policing techniques to forecast criminal activity.</a:t>
          </a:r>
          <a:endParaRPr lang="en-US"/>
        </a:p>
      </dgm:t>
    </dgm:pt>
    <dgm:pt modelId="{B491BB3C-FCEC-42BF-9FF8-58A496B42DEF}" type="parTrans" cxnId="{468AFF2A-D2AF-44BF-A4C2-3745A9600A2D}">
      <dgm:prSet/>
      <dgm:spPr/>
      <dgm:t>
        <a:bodyPr/>
        <a:lstStyle/>
        <a:p>
          <a:endParaRPr lang="en-US"/>
        </a:p>
      </dgm:t>
    </dgm:pt>
    <dgm:pt modelId="{211901EC-500E-4C00-9A3A-C42C72F86865}" type="sibTrans" cxnId="{468AFF2A-D2AF-44BF-A4C2-3745A9600A2D}">
      <dgm:prSet/>
      <dgm:spPr/>
      <dgm:t>
        <a:bodyPr/>
        <a:lstStyle/>
        <a:p>
          <a:endParaRPr lang="en-US"/>
        </a:p>
      </dgm:t>
    </dgm:pt>
    <dgm:pt modelId="{54392467-50D7-4E5D-89F8-DE29BEA2E75A}">
      <dgm:prSet custT="1"/>
      <dgm:spPr>
        <a:noFill/>
      </dgm:spPr>
      <dgm:t>
        <a:bodyPr/>
        <a:lstStyle/>
        <a:p>
          <a:r>
            <a:rPr lang="en-US" sz="1800" b="1">
              <a:solidFill>
                <a:schemeClr val="tx1"/>
              </a:solidFill>
            </a:rPr>
            <a:t>Unacceptable use</a:t>
          </a:r>
        </a:p>
      </dgm:t>
    </dgm:pt>
    <dgm:pt modelId="{D3F1FFE4-CF88-42DE-A333-263A9E9B23E5}" type="parTrans" cxnId="{73D9F4E2-E947-4A88-A169-1C215E6C850B}">
      <dgm:prSet/>
      <dgm:spPr/>
      <dgm:t>
        <a:bodyPr/>
        <a:lstStyle/>
        <a:p>
          <a:endParaRPr lang="en-CA"/>
        </a:p>
      </dgm:t>
    </dgm:pt>
    <dgm:pt modelId="{655198BF-53BF-47C4-B1D9-E5AA98B0D8FC}" type="sibTrans" cxnId="{73D9F4E2-E947-4A88-A169-1C215E6C850B}">
      <dgm:prSet/>
      <dgm:spPr/>
      <dgm:t>
        <a:bodyPr/>
        <a:lstStyle/>
        <a:p>
          <a:endParaRPr lang="en-CA"/>
        </a:p>
      </dgm:t>
    </dgm:pt>
    <dgm:pt modelId="{EC73A61B-8A0C-4C18-9FBC-0B158ED11A54}">
      <dgm:prSet custT="1"/>
      <dgm:spPr>
        <a:noFill/>
        <a:ln>
          <a:noFill/>
        </a:ln>
      </dgm:spPr>
      <dgm:t>
        <a:bodyPr/>
        <a:lstStyle/>
        <a:p>
          <a:pPr algn="ctr">
            <a:buNone/>
          </a:pPr>
          <a:r>
            <a:rPr lang="en-US" sz="1800" b="1">
              <a:solidFill>
                <a:schemeClr val="tx1"/>
              </a:solidFill>
            </a:rPr>
            <a:t>Example of unacceptable use case</a:t>
          </a:r>
        </a:p>
      </dgm:t>
    </dgm:pt>
    <dgm:pt modelId="{5B15A450-B8A2-4433-97C6-49D224C03D5F}" type="parTrans" cxnId="{33C5382B-BB53-4E40-B27C-82934C1D8B18}">
      <dgm:prSet/>
      <dgm:spPr/>
      <dgm:t>
        <a:bodyPr/>
        <a:lstStyle/>
        <a:p>
          <a:endParaRPr lang="en-CA"/>
        </a:p>
      </dgm:t>
    </dgm:pt>
    <dgm:pt modelId="{EEEFB259-6A0A-4DA1-9428-170A2EDBBBE8}" type="sibTrans" cxnId="{33C5382B-BB53-4E40-B27C-82934C1D8B18}">
      <dgm:prSet/>
      <dgm:spPr/>
      <dgm:t>
        <a:bodyPr/>
        <a:lstStyle/>
        <a:p>
          <a:endParaRPr lang="en-CA"/>
        </a:p>
      </dgm:t>
    </dgm:pt>
    <dgm:pt modelId="{A1B111B4-B0F3-4713-BFBE-A149FBF0A3BB}" type="pres">
      <dgm:prSet presAssocID="{3BFA69C7-D08B-45BE-895F-9B1095B899A5}" presName="Name0" presStyleCnt="0">
        <dgm:presLayoutVars>
          <dgm:dir/>
          <dgm:animLvl val="lvl"/>
          <dgm:resizeHandles val="exact"/>
        </dgm:presLayoutVars>
      </dgm:prSet>
      <dgm:spPr/>
    </dgm:pt>
    <dgm:pt modelId="{947BCAD6-3EDF-4858-B680-070A20FAD6C0}" type="pres">
      <dgm:prSet presAssocID="{54392467-50D7-4E5D-89F8-DE29BEA2E75A}" presName="linNode" presStyleCnt="0"/>
      <dgm:spPr/>
    </dgm:pt>
    <dgm:pt modelId="{93CA792E-4C3B-4ACB-B07F-92122EDD1B4D}" type="pres">
      <dgm:prSet presAssocID="{54392467-50D7-4E5D-89F8-DE29BEA2E75A}" presName="parentText" presStyleLbl="node1" presStyleIdx="0" presStyleCnt="8">
        <dgm:presLayoutVars>
          <dgm:chMax val="1"/>
          <dgm:bulletEnabled val="1"/>
        </dgm:presLayoutVars>
      </dgm:prSet>
      <dgm:spPr/>
    </dgm:pt>
    <dgm:pt modelId="{A30B0B0D-4725-43CF-929C-F964AAF1D1D9}" type="pres">
      <dgm:prSet presAssocID="{54392467-50D7-4E5D-89F8-DE29BEA2E75A}" presName="descendantText" presStyleLbl="alignAccFollowNode1" presStyleIdx="0" presStyleCnt="8">
        <dgm:presLayoutVars>
          <dgm:bulletEnabled val="1"/>
        </dgm:presLayoutVars>
      </dgm:prSet>
      <dgm:spPr/>
    </dgm:pt>
    <dgm:pt modelId="{CE07232E-9C1C-42D6-907F-A0DCBA7E9104}" type="pres">
      <dgm:prSet presAssocID="{655198BF-53BF-47C4-B1D9-E5AA98B0D8FC}" presName="sp" presStyleCnt="0"/>
      <dgm:spPr/>
    </dgm:pt>
    <dgm:pt modelId="{EC08482F-4BFE-4A29-978B-136F4E7B531B}" type="pres">
      <dgm:prSet presAssocID="{BEF09911-3585-4A77-BE4F-7B8977AAADA5}" presName="linNode" presStyleCnt="0"/>
      <dgm:spPr/>
    </dgm:pt>
    <dgm:pt modelId="{FFD4F423-AD1D-4DCD-87D4-D26430E9D893}" type="pres">
      <dgm:prSet presAssocID="{BEF09911-3585-4A77-BE4F-7B8977AAADA5}" presName="parentText" presStyleLbl="node1" presStyleIdx="1" presStyleCnt="8">
        <dgm:presLayoutVars>
          <dgm:chMax val="1"/>
          <dgm:bulletEnabled val="1"/>
        </dgm:presLayoutVars>
      </dgm:prSet>
      <dgm:spPr/>
    </dgm:pt>
    <dgm:pt modelId="{A1242558-8FD9-4300-ADFD-293C65978FC6}" type="pres">
      <dgm:prSet presAssocID="{BEF09911-3585-4A77-BE4F-7B8977AAADA5}" presName="descendantText" presStyleLbl="alignAccFollowNode1" presStyleIdx="1" presStyleCnt="8">
        <dgm:presLayoutVars>
          <dgm:bulletEnabled val="1"/>
        </dgm:presLayoutVars>
      </dgm:prSet>
      <dgm:spPr/>
    </dgm:pt>
    <dgm:pt modelId="{E5B8A4B9-C86F-451A-A53D-DD9A5B1B8EB6}" type="pres">
      <dgm:prSet presAssocID="{80C24D6F-1619-4C00-9688-4995FD148582}" presName="sp" presStyleCnt="0"/>
      <dgm:spPr/>
    </dgm:pt>
    <dgm:pt modelId="{890C2E23-229A-4849-985D-C7B4C4B340EA}" type="pres">
      <dgm:prSet presAssocID="{0FCB5BB4-B362-4C3C-B02D-63C61FF42E13}" presName="linNode" presStyleCnt="0"/>
      <dgm:spPr/>
    </dgm:pt>
    <dgm:pt modelId="{13EE1CAF-EA64-443D-8C9A-BDC14B04980E}" type="pres">
      <dgm:prSet presAssocID="{0FCB5BB4-B362-4C3C-B02D-63C61FF42E13}" presName="parentText" presStyleLbl="node1" presStyleIdx="2" presStyleCnt="8">
        <dgm:presLayoutVars>
          <dgm:chMax val="1"/>
          <dgm:bulletEnabled val="1"/>
        </dgm:presLayoutVars>
      </dgm:prSet>
      <dgm:spPr/>
    </dgm:pt>
    <dgm:pt modelId="{F26AE363-D4BB-4BE3-81D4-6F2390E38D07}" type="pres">
      <dgm:prSet presAssocID="{0FCB5BB4-B362-4C3C-B02D-63C61FF42E13}" presName="descendantText" presStyleLbl="alignAccFollowNode1" presStyleIdx="2" presStyleCnt="8">
        <dgm:presLayoutVars>
          <dgm:bulletEnabled val="1"/>
        </dgm:presLayoutVars>
      </dgm:prSet>
      <dgm:spPr/>
    </dgm:pt>
    <dgm:pt modelId="{EA1E1E12-D21A-4C92-8469-5E712E179EC4}" type="pres">
      <dgm:prSet presAssocID="{062E06BD-7381-4E39-B5D5-CC129B68C40D}" presName="sp" presStyleCnt="0"/>
      <dgm:spPr/>
    </dgm:pt>
    <dgm:pt modelId="{041053A7-B82A-4FCA-9178-F56C426D2E96}" type="pres">
      <dgm:prSet presAssocID="{7C62900D-E078-4700-9D35-5CABE9635D15}" presName="linNode" presStyleCnt="0"/>
      <dgm:spPr/>
    </dgm:pt>
    <dgm:pt modelId="{4AFB50AF-06F2-491E-ACCC-0440099A583E}" type="pres">
      <dgm:prSet presAssocID="{7C62900D-E078-4700-9D35-5CABE9635D15}" presName="parentText" presStyleLbl="node1" presStyleIdx="3" presStyleCnt="8">
        <dgm:presLayoutVars>
          <dgm:chMax val="1"/>
          <dgm:bulletEnabled val="1"/>
        </dgm:presLayoutVars>
      </dgm:prSet>
      <dgm:spPr/>
    </dgm:pt>
    <dgm:pt modelId="{6D37EA81-4C10-46C8-9210-EAD6A4888268}" type="pres">
      <dgm:prSet presAssocID="{7C62900D-E078-4700-9D35-5CABE9635D15}" presName="descendantText" presStyleLbl="alignAccFollowNode1" presStyleIdx="3" presStyleCnt="8">
        <dgm:presLayoutVars>
          <dgm:bulletEnabled val="1"/>
        </dgm:presLayoutVars>
      </dgm:prSet>
      <dgm:spPr/>
    </dgm:pt>
    <dgm:pt modelId="{67087095-6DAB-4BDD-815F-75BF63EC5716}" type="pres">
      <dgm:prSet presAssocID="{2E3C3B88-DA77-4ECB-8F85-3FED80CAD940}" presName="sp" presStyleCnt="0"/>
      <dgm:spPr/>
    </dgm:pt>
    <dgm:pt modelId="{5EC3CB36-6917-4D5F-9822-C370A5C2B2FB}" type="pres">
      <dgm:prSet presAssocID="{E77EF61E-78F7-4AE8-80B2-C957E1666471}" presName="linNode" presStyleCnt="0"/>
      <dgm:spPr/>
    </dgm:pt>
    <dgm:pt modelId="{ED1C073B-77E3-4F4E-A0EC-918545BDE2BE}" type="pres">
      <dgm:prSet presAssocID="{E77EF61E-78F7-4AE8-80B2-C957E1666471}" presName="parentText" presStyleLbl="node1" presStyleIdx="4" presStyleCnt="8">
        <dgm:presLayoutVars>
          <dgm:chMax val="1"/>
          <dgm:bulletEnabled val="1"/>
        </dgm:presLayoutVars>
      </dgm:prSet>
      <dgm:spPr/>
    </dgm:pt>
    <dgm:pt modelId="{C56C8BAE-F35F-46B6-931D-42BC30BC8788}" type="pres">
      <dgm:prSet presAssocID="{E77EF61E-78F7-4AE8-80B2-C957E1666471}" presName="descendantText" presStyleLbl="alignAccFollowNode1" presStyleIdx="4" presStyleCnt="8">
        <dgm:presLayoutVars>
          <dgm:bulletEnabled val="1"/>
        </dgm:presLayoutVars>
      </dgm:prSet>
      <dgm:spPr/>
    </dgm:pt>
    <dgm:pt modelId="{A1516EFB-8230-467F-B769-6AB37F8BD095}" type="pres">
      <dgm:prSet presAssocID="{F10C414B-7899-4797-A506-30368D8ED9EE}" presName="sp" presStyleCnt="0"/>
      <dgm:spPr/>
    </dgm:pt>
    <dgm:pt modelId="{BA33D492-6C96-4C1F-A838-FC06B84CDD72}" type="pres">
      <dgm:prSet presAssocID="{51DCF9BE-39FA-4FC6-BC01-9E14843E3AFD}" presName="linNode" presStyleCnt="0"/>
      <dgm:spPr/>
    </dgm:pt>
    <dgm:pt modelId="{F66AED57-3F6D-47ED-AD45-662C569CA1C7}" type="pres">
      <dgm:prSet presAssocID="{51DCF9BE-39FA-4FC6-BC01-9E14843E3AFD}" presName="parentText" presStyleLbl="node1" presStyleIdx="5" presStyleCnt="8">
        <dgm:presLayoutVars>
          <dgm:chMax val="1"/>
          <dgm:bulletEnabled val="1"/>
        </dgm:presLayoutVars>
      </dgm:prSet>
      <dgm:spPr/>
    </dgm:pt>
    <dgm:pt modelId="{FF072D19-5833-48A2-96EA-73607C258DEA}" type="pres">
      <dgm:prSet presAssocID="{51DCF9BE-39FA-4FC6-BC01-9E14843E3AFD}" presName="descendantText" presStyleLbl="alignAccFollowNode1" presStyleIdx="5" presStyleCnt="8">
        <dgm:presLayoutVars>
          <dgm:bulletEnabled val="1"/>
        </dgm:presLayoutVars>
      </dgm:prSet>
      <dgm:spPr/>
    </dgm:pt>
    <dgm:pt modelId="{71180012-EA21-42D0-8B1A-0EA12E2F7007}" type="pres">
      <dgm:prSet presAssocID="{24325AF7-786C-4AA7-A0AF-81414E6A6C4A}" presName="sp" presStyleCnt="0"/>
      <dgm:spPr/>
    </dgm:pt>
    <dgm:pt modelId="{AE7883AF-C84C-4B74-A6ED-57605D661821}" type="pres">
      <dgm:prSet presAssocID="{EC6365C1-BD37-487F-BD7C-67B714D10DAA}" presName="linNode" presStyleCnt="0"/>
      <dgm:spPr/>
    </dgm:pt>
    <dgm:pt modelId="{E18A7C1F-54EA-494A-86CF-2B2EBA712571}" type="pres">
      <dgm:prSet presAssocID="{EC6365C1-BD37-487F-BD7C-67B714D10DAA}" presName="parentText" presStyleLbl="node1" presStyleIdx="6" presStyleCnt="8">
        <dgm:presLayoutVars>
          <dgm:chMax val="1"/>
          <dgm:bulletEnabled val="1"/>
        </dgm:presLayoutVars>
      </dgm:prSet>
      <dgm:spPr/>
    </dgm:pt>
    <dgm:pt modelId="{B1486A58-498C-41FF-88B0-40D32FA15288}" type="pres">
      <dgm:prSet presAssocID="{EC6365C1-BD37-487F-BD7C-67B714D10DAA}" presName="descendantText" presStyleLbl="alignAccFollowNode1" presStyleIdx="6" presStyleCnt="8">
        <dgm:presLayoutVars>
          <dgm:bulletEnabled val="1"/>
        </dgm:presLayoutVars>
      </dgm:prSet>
      <dgm:spPr/>
    </dgm:pt>
    <dgm:pt modelId="{E1397FBD-2FA0-4CE5-B393-A9B0679B3B83}" type="pres">
      <dgm:prSet presAssocID="{BC5BD3E3-BE62-47C8-AD0A-6188C2A2C754}" presName="sp" presStyleCnt="0"/>
      <dgm:spPr/>
    </dgm:pt>
    <dgm:pt modelId="{162917DE-51C1-458B-B80A-1F2A16800DC5}" type="pres">
      <dgm:prSet presAssocID="{61B4A917-162D-419C-A1EA-A68E06824B13}" presName="linNode" presStyleCnt="0"/>
      <dgm:spPr/>
    </dgm:pt>
    <dgm:pt modelId="{74417B07-2CF5-4507-A8AE-050C583D253B}" type="pres">
      <dgm:prSet presAssocID="{61B4A917-162D-419C-A1EA-A68E06824B13}" presName="parentText" presStyleLbl="node1" presStyleIdx="7" presStyleCnt="8">
        <dgm:presLayoutVars>
          <dgm:chMax val="1"/>
          <dgm:bulletEnabled val="1"/>
        </dgm:presLayoutVars>
      </dgm:prSet>
      <dgm:spPr/>
    </dgm:pt>
    <dgm:pt modelId="{AC10A1E6-FFD5-4DBC-A2CA-96F39252EC73}" type="pres">
      <dgm:prSet presAssocID="{61B4A917-162D-419C-A1EA-A68E06824B13}" presName="descendantText" presStyleLbl="alignAccFollowNode1" presStyleIdx="7" presStyleCnt="8">
        <dgm:presLayoutVars>
          <dgm:bulletEnabled val="1"/>
        </dgm:presLayoutVars>
      </dgm:prSet>
      <dgm:spPr/>
    </dgm:pt>
  </dgm:ptLst>
  <dgm:cxnLst>
    <dgm:cxn modelId="{D2A33901-0A34-408C-BD62-D8273164B629}" type="presOf" srcId="{0FCB5BB4-B362-4C3C-B02D-63C61FF42E13}" destId="{13EE1CAF-EA64-443D-8C9A-BDC14B04980E}" srcOrd="0" destOrd="0" presId="urn:microsoft.com/office/officeart/2005/8/layout/vList5"/>
    <dgm:cxn modelId="{9080A10A-80E5-4168-B2A8-7046AA95B2B5}" srcId="{3BFA69C7-D08B-45BE-895F-9B1095B899A5}" destId="{E77EF61E-78F7-4AE8-80B2-C957E1666471}" srcOrd="4" destOrd="0" parTransId="{98F0939B-F196-457E-AF1F-66ADD0D128B6}" sibTransId="{F10C414B-7899-4797-A506-30368D8ED9EE}"/>
    <dgm:cxn modelId="{9D9CA015-7126-4173-A8E1-32AE8B47BBD3}" type="presOf" srcId="{EC6365C1-BD37-487F-BD7C-67B714D10DAA}" destId="{E18A7C1F-54EA-494A-86CF-2B2EBA712571}" srcOrd="0" destOrd="0" presId="urn:microsoft.com/office/officeart/2005/8/layout/vList5"/>
    <dgm:cxn modelId="{6CD1C216-0351-4203-A225-D6418DF71A11}" type="presOf" srcId="{D8BFBFF9-04CC-4F4F-B11D-4E76E256704C}" destId="{B1486A58-498C-41FF-88B0-40D32FA15288}" srcOrd="0" destOrd="0" presId="urn:microsoft.com/office/officeart/2005/8/layout/vList5"/>
    <dgm:cxn modelId="{DBAEE216-EC67-4A2F-BEDB-5024A3EEC766}" srcId="{3BFA69C7-D08B-45BE-895F-9B1095B899A5}" destId="{61B4A917-162D-419C-A1EA-A68E06824B13}" srcOrd="7" destOrd="0" parTransId="{9071C270-64C4-4C53-A547-0679286C8B39}" sibTransId="{F9F866BE-7240-4981-84D9-99A00336C5DD}"/>
    <dgm:cxn modelId="{F4B43A1B-3840-43E9-9D1E-219B0993FD22}" srcId="{E77EF61E-78F7-4AE8-80B2-C957E1666471}" destId="{D941D126-49E7-40B0-B429-BC4A9B65E641}" srcOrd="0" destOrd="0" parTransId="{2E40C199-B1F4-4BD9-B7F3-7360C5060951}" sibTransId="{DE4CBD54-29D9-47D2-A54E-8147F18DEA39}"/>
    <dgm:cxn modelId="{D7165A21-4EF0-4124-AB57-AB0D10E77B6A}" type="presOf" srcId="{BEF09911-3585-4A77-BE4F-7B8977AAADA5}" destId="{FFD4F423-AD1D-4DCD-87D4-D26430E9D893}" srcOrd="0" destOrd="0" presId="urn:microsoft.com/office/officeart/2005/8/layout/vList5"/>
    <dgm:cxn modelId="{468AFF2A-D2AF-44BF-A4C2-3745A9600A2D}" srcId="{61B4A917-162D-419C-A1EA-A68E06824B13}" destId="{B0CA2A26-CD9A-4C36-9B4E-B58BBBC4785D}" srcOrd="0" destOrd="0" parTransId="{B491BB3C-FCEC-42BF-9FF8-58A496B42DEF}" sibTransId="{211901EC-500E-4C00-9A3A-C42C72F86865}"/>
    <dgm:cxn modelId="{33C5382B-BB53-4E40-B27C-82934C1D8B18}" srcId="{54392467-50D7-4E5D-89F8-DE29BEA2E75A}" destId="{EC73A61B-8A0C-4C18-9FBC-0B158ED11A54}" srcOrd="0" destOrd="0" parTransId="{5B15A450-B8A2-4433-97C6-49D224C03D5F}" sibTransId="{EEEFB259-6A0A-4DA1-9428-170A2EDBBBE8}"/>
    <dgm:cxn modelId="{5588892E-DA54-4ADF-945E-730E329D8064}" srcId="{0FCB5BB4-B362-4C3C-B02D-63C61FF42E13}" destId="{B38B1D97-BDE4-427D-9377-562A417E89CC}" srcOrd="0" destOrd="0" parTransId="{3939CB43-DC4D-447E-B6AC-154742C2531B}" sibTransId="{06AD615A-B24D-4F01-91E2-55EC33DE69AE}"/>
    <dgm:cxn modelId="{06A6CC44-4773-45B4-8277-626E08AFA02C}" srcId="{3BFA69C7-D08B-45BE-895F-9B1095B899A5}" destId="{EC6365C1-BD37-487F-BD7C-67B714D10DAA}" srcOrd="6" destOrd="0" parTransId="{693C0293-A9ED-4099-83B6-6DBE9E6D5D84}" sibTransId="{BC5BD3E3-BE62-47C8-AD0A-6188C2A2C754}"/>
    <dgm:cxn modelId="{7B2F7047-EACE-40A2-8367-40269195F705}" type="presOf" srcId="{C6BFF9A4-F097-4FA6-8AFC-2DDC049709C6}" destId="{FF072D19-5833-48A2-96EA-73607C258DEA}" srcOrd="0" destOrd="0" presId="urn:microsoft.com/office/officeart/2005/8/layout/vList5"/>
    <dgm:cxn modelId="{5EEA2B48-D269-4CE5-9BD7-D1C8ED96C7F6}" type="presOf" srcId="{EC73A61B-8A0C-4C18-9FBC-0B158ED11A54}" destId="{A30B0B0D-4725-43CF-929C-F964AAF1D1D9}" srcOrd="0" destOrd="0" presId="urn:microsoft.com/office/officeart/2005/8/layout/vList5"/>
    <dgm:cxn modelId="{49F9D249-58AE-4638-A6BE-292A6AA614BF}" srcId="{51DCF9BE-39FA-4FC6-BC01-9E14843E3AFD}" destId="{C6BFF9A4-F097-4FA6-8AFC-2DDC049709C6}" srcOrd="0" destOrd="0" parTransId="{650497F7-27ED-455F-B886-EFEEAF477608}" sibTransId="{17905372-9237-46BC-9437-9C78C3E90FA4}"/>
    <dgm:cxn modelId="{085CDD70-469C-4390-97CE-744623A3CD4B}" srcId="{3BFA69C7-D08B-45BE-895F-9B1095B899A5}" destId="{BEF09911-3585-4A77-BE4F-7B8977AAADA5}" srcOrd="1" destOrd="0" parTransId="{33A75C12-09D3-4901-A8DE-7F0C6D3C7283}" sibTransId="{80C24D6F-1619-4C00-9688-4995FD148582}"/>
    <dgm:cxn modelId="{8A65E351-E991-4A73-A181-0C6317FD909E}" srcId="{3BFA69C7-D08B-45BE-895F-9B1095B899A5}" destId="{51DCF9BE-39FA-4FC6-BC01-9E14843E3AFD}" srcOrd="5" destOrd="0" parTransId="{384EC051-9CAA-4FE1-83F6-7410960DEB3F}" sibTransId="{24325AF7-786C-4AA7-A0AF-81414E6A6C4A}"/>
    <dgm:cxn modelId="{C77A2573-B21E-4F41-A8CD-0FB5F4B5D138}" srcId="{7C62900D-E078-4700-9D35-5CABE9635D15}" destId="{C4E1EEA6-32A4-40CD-BF89-F1D8A63140B6}" srcOrd="0" destOrd="0" parTransId="{5747F8A9-D2F9-4FC5-833E-589F24AB779C}" sibTransId="{7FB0F5E9-9860-43D4-99BD-CBB428F87245}"/>
    <dgm:cxn modelId="{634EED74-8C04-44C8-B241-6673D24B237F}" type="presOf" srcId="{51DCF9BE-39FA-4FC6-BC01-9E14843E3AFD}" destId="{F66AED57-3F6D-47ED-AD45-662C569CA1C7}" srcOrd="0" destOrd="0" presId="urn:microsoft.com/office/officeart/2005/8/layout/vList5"/>
    <dgm:cxn modelId="{78F9DE75-D1D9-4775-98B4-E25106A0D534}" type="presOf" srcId="{61B4A917-162D-419C-A1EA-A68E06824B13}" destId="{74417B07-2CF5-4507-A8AE-050C583D253B}" srcOrd="0" destOrd="0" presId="urn:microsoft.com/office/officeart/2005/8/layout/vList5"/>
    <dgm:cxn modelId="{412E187F-131D-44F9-A146-F481B9BE6F19}" type="presOf" srcId="{E77EF61E-78F7-4AE8-80B2-C957E1666471}" destId="{ED1C073B-77E3-4F4E-A0EC-918545BDE2BE}" srcOrd="0" destOrd="0" presId="urn:microsoft.com/office/officeart/2005/8/layout/vList5"/>
    <dgm:cxn modelId="{BB0A119A-AEEA-459A-B9D7-8287B75A8B14}" srcId="{BEF09911-3585-4A77-BE4F-7B8977AAADA5}" destId="{8440038E-B54E-4CD7-A92D-CBB06E510192}" srcOrd="0" destOrd="0" parTransId="{A4FBCB25-43D7-4BCB-8723-6DDADC14EA7E}" sibTransId="{43E2E4C8-B496-4F8F-B531-A683C06238EC}"/>
    <dgm:cxn modelId="{0F4320A5-4EDE-49F3-B130-78BBA7023914}" type="presOf" srcId="{54392467-50D7-4E5D-89F8-DE29BEA2E75A}" destId="{93CA792E-4C3B-4ACB-B07F-92122EDD1B4D}" srcOrd="0" destOrd="0" presId="urn:microsoft.com/office/officeart/2005/8/layout/vList5"/>
    <dgm:cxn modelId="{8FD19CAA-C9F6-464D-8E01-3E7BB969B048}" type="presOf" srcId="{B38B1D97-BDE4-427D-9377-562A417E89CC}" destId="{F26AE363-D4BB-4BE3-81D4-6F2390E38D07}" srcOrd="0" destOrd="0" presId="urn:microsoft.com/office/officeart/2005/8/layout/vList5"/>
    <dgm:cxn modelId="{3ADBDDB7-CB9C-45AB-B9F3-445A86825AD5}" type="presOf" srcId="{B0CA2A26-CD9A-4C36-9B4E-B58BBBC4785D}" destId="{AC10A1E6-FFD5-4DBC-A2CA-96F39252EC73}" srcOrd="0" destOrd="0" presId="urn:microsoft.com/office/officeart/2005/8/layout/vList5"/>
    <dgm:cxn modelId="{1CF981BB-6900-460E-B00F-E5D5662A72A9}" type="presOf" srcId="{D941D126-49E7-40B0-B429-BC4A9B65E641}" destId="{C56C8BAE-F35F-46B6-931D-42BC30BC8788}" srcOrd="0" destOrd="0" presId="urn:microsoft.com/office/officeart/2005/8/layout/vList5"/>
    <dgm:cxn modelId="{5E9F4ABC-8C45-4ED4-A4F5-E8739CFF5A48}" type="presOf" srcId="{C4E1EEA6-32A4-40CD-BF89-F1D8A63140B6}" destId="{6D37EA81-4C10-46C8-9210-EAD6A4888268}" srcOrd="0" destOrd="0" presId="urn:microsoft.com/office/officeart/2005/8/layout/vList5"/>
    <dgm:cxn modelId="{604026CA-9466-448C-BEED-BA39FA722312}" type="presOf" srcId="{7C62900D-E078-4700-9D35-5CABE9635D15}" destId="{4AFB50AF-06F2-491E-ACCC-0440099A583E}" srcOrd="0" destOrd="0" presId="urn:microsoft.com/office/officeart/2005/8/layout/vList5"/>
    <dgm:cxn modelId="{529F4AD3-167B-4B8D-8DE8-61F53664C7C9}" type="presOf" srcId="{8440038E-B54E-4CD7-A92D-CBB06E510192}" destId="{A1242558-8FD9-4300-ADFD-293C65978FC6}" srcOrd="0" destOrd="0" presId="urn:microsoft.com/office/officeart/2005/8/layout/vList5"/>
    <dgm:cxn modelId="{A77112D5-C2F6-4AAC-B540-9E656F982D51}" srcId="{3BFA69C7-D08B-45BE-895F-9B1095B899A5}" destId="{7C62900D-E078-4700-9D35-5CABE9635D15}" srcOrd="3" destOrd="0" parTransId="{1F24B3B1-BA5A-4FF6-9675-21EF44B2A5D0}" sibTransId="{2E3C3B88-DA77-4ECB-8F85-3FED80CAD940}"/>
    <dgm:cxn modelId="{4C024ED7-0B49-449A-8CBD-4928CCF8FC66}" srcId="{3BFA69C7-D08B-45BE-895F-9B1095B899A5}" destId="{0FCB5BB4-B362-4C3C-B02D-63C61FF42E13}" srcOrd="2" destOrd="0" parTransId="{CE0C4ECE-C7D5-4F31-8011-ABF723509AD7}" sibTransId="{062E06BD-7381-4E39-B5D5-CC129B68C40D}"/>
    <dgm:cxn modelId="{73D9F4E2-E947-4A88-A169-1C215E6C850B}" srcId="{3BFA69C7-D08B-45BE-895F-9B1095B899A5}" destId="{54392467-50D7-4E5D-89F8-DE29BEA2E75A}" srcOrd="0" destOrd="0" parTransId="{D3F1FFE4-CF88-42DE-A333-263A9E9B23E5}" sibTransId="{655198BF-53BF-47C4-B1D9-E5AA98B0D8FC}"/>
    <dgm:cxn modelId="{7EFDD7E8-C3DA-4499-AAE4-1C1036430387}" type="presOf" srcId="{3BFA69C7-D08B-45BE-895F-9B1095B899A5}" destId="{A1B111B4-B0F3-4713-BFBE-A149FBF0A3BB}" srcOrd="0" destOrd="0" presId="urn:microsoft.com/office/officeart/2005/8/layout/vList5"/>
    <dgm:cxn modelId="{1AE5AAFD-A54A-46B5-98FC-2C4B14B593C6}" srcId="{EC6365C1-BD37-487F-BD7C-67B714D10DAA}" destId="{D8BFBFF9-04CC-4F4F-B11D-4E76E256704C}" srcOrd="0" destOrd="0" parTransId="{37F64D3F-67AC-4A3A-BC76-618B3627F29A}" sibTransId="{9789DD44-961E-419B-845E-E13664DAC5B7}"/>
    <dgm:cxn modelId="{6E087841-1F8C-4CC2-937E-FFCE4C78901E}" type="presParOf" srcId="{A1B111B4-B0F3-4713-BFBE-A149FBF0A3BB}" destId="{947BCAD6-3EDF-4858-B680-070A20FAD6C0}" srcOrd="0" destOrd="0" presId="urn:microsoft.com/office/officeart/2005/8/layout/vList5"/>
    <dgm:cxn modelId="{065E0931-05D1-48A2-BB67-4DE2557C0C0C}" type="presParOf" srcId="{947BCAD6-3EDF-4858-B680-070A20FAD6C0}" destId="{93CA792E-4C3B-4ACB-B07F-92122EDD1B4D}" srcOrd="0" destOrd="0" presId="urn:microsoft.com/office/officeart/2005/8/layout/vList5"/>
    <dgm:cxn modelId="{31701F56-0899-4BF0-B105-1EB9F77F4773}" type="presParOf" srcId="{947BCAD6-3EDF-4858-B680-070A20FAD6C0}" destId="{A30B0B0D-4725-43CF-929C-F964AAF1D1D9}" srcOrd="1" destOrd="0" presId="urn:microsoft.com/office/officeart/2005/8/layout/vList5"/>
    <dgm:cxn modelId="{81914302-387E-422F-B0EC-20D7605EA92A}" type="presParOf" srcId="{A1B111B4-B0F3-4713-BFBE-A149FBF0A3BB}" destId="{CE07232E-9C1C-42D6-907F-A0DCBA7E9104}" srcOrd="1" destOrd="0" presId="urn:microsoft.com/office/officeart/2005/8/layout/vList5"/>
    <dgm:cxn modelId="{E076B6D2-8C9B-4DB1-8636-B28030801074}" type="presParOf" srcId="{A1B111B4-B0F3-4713-BFBE-A149FBF0A3BB}" destId="{EC08482F-4BFE-4A29-978B-136F4E7B531B}" srcOrd="2" destOrd="0" presId="urn:microsoft.com/office/officeart/2005/8/layout/vList5"/>
    <dgm:cxn modelId="{CFCC31E2-67A2-4732-A4E1-195BFEF7E7D4}" type="presParOf" srcId="{EC08482F-4BFE-4A29-978B-136F4E7B531B}" destId="{FFD4F423-AD1D-4DCD-87D4-D26430E9D893}" srcOrd="0" destOrd="0" presId="urn:microsoft.com/office/officeart/2005/8/layout/vList5"/>
    <dgm:cxn modelId="{08498326-061E-43CB-BA4B-B7D134C055F1}" type="presParOf" srcId="{EC08482F-4BFE-4A29-978B-136F4E7B531B}" destId="{A1242558-8FD9-4300-ADFD-293C65978FC6}" srcOrd="1" destOrd="0" presId="urn:microsoft.com/office/officeart/2005/8/layout/vList5"/>
    <dgm:cxn modelId="{C0B90159-BDED-4D98-B43A-A06B0AC0FD3A}" type="presParOf" srcId="{A1B111B4-B0F3-4713-BFBE-A149FBF0A3BB}" destId="{E5B8A4B9-C86F-451A-A53D-DD9A5B1B8EB6}" srcOrd="3" destOrd="0" presId="urn:microsoft.com/office/officeart/2005/8/layout/vList5"/>
    <dgm:cxn modelId="{FD78BB2A-B2B4-4239-9EEB-DEB8F2142443}" type="presParOf" srcId="{A1B111B4-B0F3-4713-BFBE-A149FBF0A3BB}" destId="{890C2E23-229A-4849-985D-C7B4C4B340EA}" srcOrd="4" destOrd="0" presId="urn:microsoft.com/office/officeart/2005/8/layout/vList5"/>
    <dgm:cxn modelId="{3C2BBAA4-05E3-4C90-A74C-491BC707161B}" type="presParOf" srcId="{890C2E23-229A-4849-985D-C7B4C4B340EA}" destId="{13EE1CAF-EA64-443D-8C9A-BDC14B04980E}" srcOrd="0" destOrd="0" presId="urn:microsoft.com/office/officeart/2005/8/layout/vList5"/>
    <dgm:cxn modelId="{10D0C3B2-8073-4A76-B2C7-4C1D1D465D04}" type="presParOf" srcId="{890C2E23-229A-4849-985D-C7B4C4B340EA}" destId="{F26AE363-D4BB-4BE3-81D4-6F2390E38D07}" srcOrd="1" destOrd="0" presId="urn:microsoft.com/office/officeart/2005/8/layout/vList5"/>
    <dgm:cxn modelId="{00CB8769-C11F-4B60-80A1-5060ECA1866C}" type="presParOf" srcId="{A1B111B4-B0F3-4713-BFBE-A149FBF0A3BB}" destId="{EA1E1E12-D21A-4C92-8469-5E712E179EC4}" srcOrd="5" destOrd="0" presId="urn:microsoft.com/office/officeart/2005/8/layout/vList5"/>
    <dgm:cxn modelId="{46D8764F-2529-4BC2-A53B-0D6AEA3B58B9}" type="presParOf" srcId="{A1B111B4-B0F3-4713-BFBE-A149FBF0A3BB}" destId="{041053A7-B82A-4FCA-9178-F56C426D2E96}" srcOrd="6" destOrd="0" presId="urn:microsoft.com/office/officeart/2005/8/layout/vList5"/>
    <dgm:cxn modelId="{EF61E59A-ED60-4513-8C73-C8298ED7A3DF}" type="presParOf" srcId="{041053A7-B82A-4FCA-9178-F56C426D2E96}" destId="{4AFB50AF-06F2-491E-ACCC-0440099A583E}" srcOrd="0" destOrd="0" presId="urn:microsoft.com/office/officeart/2005/8/layout/vList5"/>
    <dgm:cxn modelId="{AA48647A-51A3-4284-9102-66B93E5CC4AB}" type="presParOf" srcId="{041053A7-B82A-4FCA-9178-F56C426D2E96}" destId="{6D37EA81-4C10-46C8-9210-EAD6A4888268}" srcOrd="1" destOrd="0" presId="urn:microsoft.com/office/officeart/2005/8/layout/vList5"/>
    <dgm:cxn modelId="{6501320A-B045-46F0-A476-D5825D3226DE}" type="presParOf" srcId="{A1B111B4-B0F3-4713-BFBE-A149FBF0A3BB}" destId="{67087095-6DAB-4BDD-815F-75BF63EC5716}" srcOrd="7" destOrd="0" presId="urn:microsoft.com/office/officeart/2005/8/layout/vList5"/>
    <dgm:cxn modelId="{4FEF65CB-5AA8-49F7-81FB-115F4F6C60B5}" type="presParOf" srcId="{A1B111B4-B0F3-4713-BFBE-A149FBF0A3BB}" destId="{5EC3CB36-6917-4D5F-9822-C370A5C2B2FB}" srcOrd="8" destOrd="0" presId="urn:microsoft.com/office/officeart/2005/8/layout/vList5"/>
    <dgm:cxn modelId="{D323E5B2-01B9-480E-BCA0-968604B41FF0}" type="presParOf" srcId="{5EC3CB36-6917-4D5F-9822-C370A5C2B2FB}" destId="{ED1C073B-77E3-4F4E-A0EC-918545BDE2BE}" srcOrd="0" destOrd="0" presId="urn:microsoft.com/office/officeart/2005/8/layout/vList5"/>
    <dgm:cxn modelId="{0C96DE1B-DC6B-40D6-B12B-2EDBD651CFFB}" type="presParOf" srcId="{5EC3CB36-6917-4D5F-9822-C370A5C2B2FB}" destId="{C56C8BAE-F35F-46B6-931D-42BC30BC8788}" srcOrd="1" destOrd="0" presId="urn:microsoft.com/office/officeart/2005/8/layout/vList5"/>
    <dgm:cxn modelId="{93B8C942-01BD-432E-BAB4-BAF6EFDF0F58}" type="presParOf" srcId="{A1B111B4-B0F3-4713-BFBE-A149FBF0A3BB}" destId="{A1516EFB-8230-467F-B769-6AB37F8BD095}" srcOrd="9" destOrd="0" presId="urn:microsoft.com/office/officeart/2005/8/layout/vList5"/>
    <dgm:cxn modelId="{A4E097F3-BF96-46F7-A868-31CCF9091046}" type="presParOf" srcId="{A1B111B4-B0F3-4713-BFBE-A149FBF0A3BB}" destId="{BA33D492-6C96-4C1F-A838-FC06B84CDD72}" srcOrd="10" destOrd="0" presId="urn:microsoft.com/office/officeart/2005/8/layout/vList5"/>
    <dgm:cxn modelId="{162E5137-4330-4524-A127-2309D16BEF9E}" type="presParOf" srcId="{BA33D492-6C96-4C1F-A838-FC06B84CDD72}" destId="{F66AED57-3F6D-47ED-AD45-662C569CA1C7}" srcOrd="0" destOrd="0" presId="urn:microsoft.com/office/officeart/2005/8/layout/vList5"/>
    <dgm:cxn modelId="{3B05EB16-032B-41B6-8BB7-2BD89F2B8403}" type="presParOf" srcId="{BA33D492-6C96-4C1F-A838-FC06B84CDD72}" destId="{FF072D19-5833-48A2-96EA-73607C258DEA}" srcOrd="1" destOrd="0" presId="urn:microsoft.com/office/officeart/2005/8/layout/vList5"/>
    <dgm:cxn modelId="{2BC924BA-9F51-4ED3-8D2D-B17ABC853207}" type="presParOf" srcId="{A1B111B4-B0F3-4713-BFBE-A149FBF0A3BB}" destId="{71180012-EA21-42D0-8B1A-0EA12E2F7007}" srcOrd="11" destOrd="0" presId="urn:microsoft.com/office/officeart/2005/8/layout/vList5"/>
    <dgm:cxn modelId="{32B0E360-7D21-4C51-9BED-C8F492697AB6}" type="presParOf" srcId="{A1B111B4-B0F3-4713-BFBE-A149FBF0A3BB}" destId="{AE7883AF-C84C-4B74-A6ED-57605D661821}" srcOrd="12" destOrd="0" presId="urn:microsoft.com/office/officeart/2005/8/layout/vList5"/>
    <dgm:cxn modelId="{CEDC3342-B06F-461A-847D-F68881BA97A3}" type="presParOf" srcId="{AE7883AF-C84C-4B74-A6ED-57605D661821}" destId="{E18A7C1F-54EA-494A-86CF-2B2EBA712571}" srcOrd="0" destOrd="0" presId="urn:microsoft.com/office/officeart/2005/8/layout/vList5"/>
    <dgm:cxn modelId="{9A8BDCBD-24D9-4EAF-BA51-785C4742384E}" type="presParOf" srcId="{AE7883AF-C84C-4B74-A6ED-57605D661821}" destId="{B1486A58-498C-41FF-88B0-40D32FA15288}" srcOrd="1" destOrd="0" presId="urn:microsoft.com/office/officeart/2005/8/layout/vList5"/>
    <dgm:cxn modelId="{9D5E1350-7B1F-4BE6-B768-1EA6057AF6C9}" type="presParOf" srcId="{A1B111B4-B0F3-4713-BFBE-A149FBF0A3BB}" destId="{E1397FBD-2FA0-4CE5-B393-A9B0679B3B83}" srcOrd="13" destOrd="0" presId="urn:microsoft.com/office/officeart/2005/8/layout/vList5"/>
    <dgm:cxn modelId="{30B5D94B-E254-4C1B-A487-0079E0FFD5A3}" type="presParOf" srcId="{A1B111B4-B0F3-4713-BFBE-A149FBF0A3BB}" destId="{162917DE-51C1-458B-B80A-1F2A16800DC5}" srcOrd="14" destOrd="0" presId="urn:microsoft.com/office/officeart/2005/8/layout/vList5"/>
    <dgm:cxn modelId="{66A3477C-C239-4783-900B-9C8CD6293B8F}" type="presParOf" srcId="{162917DE-51C1-458B-B80A-1F2A16800DC5}" destId="{74417B07-2CF5-4507-A8AE-050C583D253B}" srcOrd="0" destOrd="0" presId="urn:microsoft.com/office/officeart/2005/8/layout/vList5"/>
    <dgm:cxn modelId="{292F87E9-E7AD-47E6-BB7B-142A300E8B2A}" type="presParOf" srcId="{162917DE-51C1-458B-B80A-1F2A16800DC5}" destId="{AC10A1E6-FFD5-4DBC-A2CA-96F39252EC7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B0B0D-4725-43CF-929C-F964AAF1D1D9}">
      <dsp:nvSpPr>
        <dsp:cNvPr id="0" name=""/>
        <dsp:cNvSpPr/>
      </dsp:nvSpPr>
      <dsp:spPr>
        <a:xfrm rot="5400000">
          <a:off x="6943090" y="-3069347"/>
          <a:ext cx="507508" cy="6773500"/>
        </a:xfrm>
        <a:prstGeom prst="round2SameRect">
          <a:avLst/>
        </a:prstGeom>
        <a:noFill/>
        <a:ln w="1905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81915" rIns="163830" bIns="81915" numCol="1" spcCol="1270" anchor="ctr" anchorCtr="0">
          <a:noAutofit/>
        </a:bodyPr>
        <a:lstStyle/>
        <a:p>
          <a:pPr marL="171450" lvl="1" indent="-171450" algn="ctr" defTabSz="800100">
            <a:lnSpc>
              <a:spcPct val="90000"/>
            </a:lnSpc>
            <a:spcBef>
              <a:spcPct val="0"/>
            </a:spcBef>
            <a:spcAft>
              <a:spcPct val="15000"/>
            </a:spcAft>
            <a:buNone/>
          </a:pPr>
          <a:r>
            <a:rPr lang="en-US" sz="1800" b="1" kern="1200">
              <a:solidFill>
                <a:schemeClr val="tx1"/>
              </a:solidFill>
            </a:rPr>
            <a:t>Example of unacceptable use case</a:t>
          </a:r>
        </a:p>
      </dsp:txBody>
      <dsp:txXfrm rot="-5400000">
        <a:off x="3810094" y="88423"/>
        <a:ext cx="6748726" cy="457960"/>
      </dsp:txXfrm>
    </dsp:sp>
    <dsp:sp modelId="{93CA792E-4C3B-4ACB-B07F-92122EDD1B4D}">
      <dsp:nvSpPr>
        <dsp:cNvPr id="0" name=""/>
        <dsp:cNvSpPr/>
      </dsp:nvSpPr>
      <dsp:spPr>
        <a:xfrm>
          <a:off x="0" y="210"/>
          <a:ext cx="3810094" cy="634385"/>
        </a:xfrm>
        <a:prstGeom prst="roundRect">
          <a:avLst/>
        </a:prstGeom>
        <a:no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a:solidFill>
                <a:schemeClr val="tx1"/>
              </a:solidFill>
            </a:rPr>
            <a:t>Unacceptable use</a:t>
          </a:r>
        </a:p>
      </dsp:txBody>
      <dsp:txXfrm>
        <a:off x="30968" y="31178"/>
        <a:ext cx="3748158" cy="572449"/>
      </dsp:txXfrm>
    </dsp:sp>
    <dsp:sp modelId="{A1242558-8FD9-4300-ADFD-293C65978FC6}">
      <dsp:nvSpPr>
        <dsp:cNvPr id="0" name=""/>
        <dsp:cNvSpPr/>
      </dsp:nvSpPr>
      <dsp:spPr>
        <a:xfrm rot="5400000">
          <a:off x="6943090" y="-2403242"/>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CA" sz="1400" kern="1200" dirty="0">
              <a:latin typeface="Aptos Display" panose="020F0302020204030204"/>
            </a:rPr>
            <a:t>Using</a:t>
          </a:r>
          <a:r>
            <a:rPr lang="en-CA" sz="1400" kern="1200" dirty="0"/>
            <a:t> deepfake technology that can spread misinformation, manipulate public opinion, and lead to increased polarization.</a:t>
          </a:r>
          <a:endParaRPr lang="en-US" sz="1400" kern="1200" dirty="0"/>
        </a:p>
      </dsp:txBody>
      <dsp:txXfrm rot="-5400000">
        <a:off x="3810094" y="754528"/>
        <a:ext cx="6748726" cy="457960"/>
      </dsp:txXfrm>
    </dsp:sp>
    <dsp:sp modelId="{FFD4F423-AD1D-4DCD-87D4-D26430E9D893}">
      <dsp:nvSpPr>
        <dsp:cNvPr id="0" name=""/>
        <dsp:cNvSpPr/>
      </dsp:nvSpPr>
      <dsp:spPr>
        <a:xfrm>
          <a:off x="0" y="666314"/>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To manipulate or deceive in a way that alters </a:t>
          </a:r>
          <a:r>
            <a:rPr lang="en-US" sz="1200" kern="1200" err="1"/>
            <a:t>behaviour</a:t>
          </a:r>
          <a:r>
            <a:rPr lang="en-US" sz="1200" kern="1200"/>
            <a:t> resulting in harm or impacts to individual autonomy and fundamental freedoms</a:t>
          </a:r>
        </a:p>
      </dsp:txBody>
      <dsp:txXfrm>
        <a:off x="30968" y="697282"/>
        <a:ext cx="3748158" cy="572449"/>
      </dsp:txXfrm>
    </dsp:sp>
    <dsp:sp modelId="{F26AE363-D4BB-4BE3-81D4-6F2390E38D07}">
      <dsp:nvSpPr>
        <dsp:cNvPr id="0" name=""/>
        <dsp:cNvSpPr/>
      </dsp:nvSpPr>
      <dsp:spPr>
        <a:xfrm rot="5400000">
          <a:off x="6943090" y="-1737138"/>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577850">
            <a:lnSpc>
              <a:spcPct val="90000"/>
            </a:lnSpc>
            <a:spcBef>
              <a:spcPct val="0"/>
            </a:spcBef>
            <a:spcAft>
              <a:spcPct val="15000"/>
            </a:spcAft>
            <a:buChar char="•"/>
          </a:pPr>
          <a:r>
            <a:rPr lang="en-CA" sz="1300" kern="1200" dirty="0">
              <a:latin typeface="Aptos Display" panose="020F0302020204030204"/>
            </a:rPr>
            <a:t>Collecting</a:t>
          </a:r>
          <a:r>
            <a:rPr lang="en-CA" sz="1300" kern="1200" dirty="0"/>
            <a:t> </a:t>
          </a:r>
          <a:r>
            <a:rPr lang="en-CA" sz="1400" kern="1200" dirty="0">
              <a:solidFill>
                <a:prstClr val="black">
                  <a:hueOff val="0"/>
                  <a:satOff val="0"/>
                  <a:lumOff val="0"/>
                  <a:alphaOff val="0"/>
                </a:prstClr>
              </a:solidFill>
              <a:latin typeface="Aptos" panose="020B0004020202020204"/>
              <a:ea typeface="+mn-ea"/>
              <a:cs typeface="+mn-cs"/>
            </a:rPr>
            <a:t>social behaviour and inferred, predicted or observed personal </a:t>
          </a:r>
          <a:r>
            <a:rPr lang="en-CA" sz="1300" kern="1200" dirty="0">
              <a:solidFill>
                <a:prstClr val="black">
                  <a:hueOff val="0"/>
                  <a:satOff val="0"/>
                  <a:lumOff val="0"/>
                  <a:alphaOff val="0"/>
                </a:prstClr>
              </a:solidFill>
              <a:latin typeface="Aptos" panose="020B0004020202020204"/>
              <a:ea typeface="+mn-ea"/>
              <a:cs typeface="+mn-cs"/>
            </a:rPr>
            <a:t>characteristics over time to create a score that impacts individuals’ and groups’ ability </a:t>
          </a:r>
          <a:r>
            <a:rPr lang="en-CA" sz="1300" kern="1200" dirty="0"/>
            <a:t>to function in society. </a:t>
          </a:r>
          <a:endParaRPr lang="en-US" sz="1300" kern="1200" dirty="0"/>
        </a:p>
      </dsp:txBody>
      <dsp:txXfrm rot="-5400000">
        <a:off x="3810094" y="1420632"/>
        <a:ext cx="6748726" cy="457960"/>
      </dsp:txXfrm>
    </dsp:sp>
    <dsp:sp modelId="{13EE1CAF-EA64-443D-8C9A-BDC14B04980E}">
      <dsp:nvSpPr>
        <dsp:cNvPr id="0" name=""/>
        <dsp:cNvSpPr/>
      </dsp:nvSpPr>
      <dsp:spPr>
        <a:xfrm>
          <a:off x="0" y="1332419"/>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To score or classify people in a way that leads to unjustified censorship or surveillance or that impacts freedom of expression, privacy, and autonomy</a:t>
          </a:r>
        </a:p>
      </dsp:txBody>
      <dsp:txXfrm>
        <a:off x="30968" y="1363387"/>
        <a:ext cx="3748158" cy="572449"/>
      </dsp:txXfrm>
    </dsp:sp>
    <dsp:sp modelId="{6D37EA81-4C10-46C8-9210-EAD6A4888268}">
      <dsp:nvSpPr>
        <dsp:cNvPr id="0" name=""/>
        <dsp:cNvSpPr/>
      </dsp:nvSpPr>
      <dsp:spPr>
        <a:xfrm rot="5400000">
          <a:off x="6943090" y="-1071033"/>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CA" sz="1400" kern="1200" dirty="0">
              <a:latin typeface="Aptos Display" panose="020F0302020204030204"/>
            </a:rPr>
            <a:t>Using</a:t>
          </a:r>
          <a:r>
            <a:rPr lang="en-CA" sz="1400" kern="1200" dirty="0"/>
            <a:t> physical characteristics such as hair and eye colour to infer a person’s ethnicity.</a:t>
          </a:r>
          <a:endParaRPr lang="en-US" sz="1400" kern="1200" dirty="0"/>
        </a:p>
      </dsp:txBody>
      <dsp:txXfrm rot="-5400000">
        <a:off x="3810094" y="2086737"/>
        <a:ext cx="6748726" cy="457960"/>
      </dsp:txXfrm>
    </dsp:sp>
    <dsp:sp modelId="{4AFB50AF-06F2-491E-ACCC-0440099A583E}">
      <dsp:nvSpPr>
        <dsp:cNvPr id="0" name=""/>
        <dsp:cNvSpPr/>
      </dsp:nvSpPr>
      <dsp:spPr>
        <a:xfrm>
          <a:off x="0" y="1998524"/>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Biometric categorization to infer personal information about individuals such as their race, political affiliation, religion, sexual orientation, gender identify and expression, and disability status</a:t>
          </a:r>
        </a:p>
      </dsp:txBody>
      <dsp:txXfrm>
        <a:off x="30968" y="2029492"/>
        <a:ext cx="3748158" cy="572449"/>
      </dsp:txXfrm>
    </dsp:sp>
    <dsp:sp modelId="{C56C8BAE-F35F-46B6-931D-42BC30BC8788}">
      <dsp:nvSpPr>
        <dsp:cNvPr id="0" name=""/>
        <dsp:cNvSpPr/>
      </dsp:nvSpPr>
      <dsp:spPr>
        <a:xfrm rot="5400000">
          <a:off x="6943090" y="-404928"/>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latin typeface="Aptos Display" panose="020F0302020204030204"/>
            </a:rPr>
            <a:t>Taking</a:t>
          </a:r>
          <a:r>
            <a:rPr lang="en-US" sz="1400" kern="1200"/>
            <a:t> publicly available images from the internet for identity verification</a:t>
          </a:r>
        </a:p>
      </dsp:txBody>
      <dsp:txXfrm rot="-5400000">
        <a:off x="3810094" y="2752842"/>
        <a:ext cx="6748726" cy="457960"/>
      </dsp:txXfrm>
    </dsp:sp>
    <dsp:sp modelId="{ED1C073B-77E3-4F4E-A0EC-918545BDE2BE}">
      <dsp:nvSpPr>
        <dsp:cNvPr id="0" name=""/>
        <dsp:cNvSpPr/>
      </dsp:nvSpPr>
      <dsp:spPr>
        <a:xfrm>
          <a:off x="0" y="2664629"/>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Untargeted facial recognition scraping with the intent to create or expand databases</a:t>
          </a:r>
        </a:p>
      </dsp:txBody>
      <dsp:txXfrm>
        <a:off x="30968" y="2695597"/>
        <a:ext cx="3748158" cy="572449"/>
      </dsp:txXfrm>
    </dsp:sp>
    <dsp:sp modelId="{FF072D19-5833-48A2-96EA-73607C258DEA}">
      <dsp:nvSpPr>
        <dsp:cNvPr id="0" name=""/>
        <dsp:cNvSpPr/>
      </dsp:nvSpPr>
      <dsp:spPr>
        <a:xfrm rot="5400000">
          <a:off x="6943090" y="261176"/>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CA" sz="1400" kern="1200">
              <a:latin typeface="Aptos Display" panose="020F0302020204030204"/>
            </a:rPr>
            <a:t>Using</a:t>
          </a:r>
          <a:r>
            <a:rPr lang="en-CA" sz="1400" kern="1200"/>
            <a:t> real-time facial recognition to identify individuals that are subject to a regulatory fine.</a:t>
          </a:r>
          <a:endParaRPr lang="en-US" sz="1400" kern="1200"/>
        </a:p>
      </dsp:txBody>
      <dsp:txXfrm rot="-5400000">
        <a:off x="3810094" y="3418946"/>
        <a:ext cx="6748726" cy="457960"/>
      </dsp:txXfrm>
    </dsp:sp>
    <dsp:sp modelId="{F66AED57-3F6D-47ED-AD45-662C569CA1C7}">
      <dsp:nvSpPr>
        <dsp:cNvPr id="0" name=""/>
        <dsp:cNvSpPr/>
      </dsp:nvSpPr>
      <dsp:spPr>
        <a:xfrm>
          <a:off x="0" y="3330733"/>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Real-time and remote biometric identification systems used in public spaces, with limited exceptions when the risk of harm is outweighed by the benefit</a:t>
          </a:r>
        </a:p>
      </dsp:txBody>
      <dsp:txXfrm>
        <a:off x="30968" y="3361701"/>
        <a:ext cx="3748158" cy="572449"/>
      </dsp:txXfrm>
    </dsp:sp>
    <dsp:sp modelId="{B1486A58-498C-41FF-88B0-40D32FA15288}">
      <dsp:nvSpPr>
        <dsp:cNvPr id="0" name=""/>
        <dsp:cNvSpPr/>
      </dsp:nvSpPr>
      <dsp:spPr>
        <a:xfrm rot="5400000">
          <a:off x="6943090" y="927280"/>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CA" sz="1400" kern="1200">
              <a:latin typeface="Aptos Display" panose="020F0302020204030204"/>
            </a:rPr>
            <a:t>Relying</a:t>
          </a:r>
          <a:r>
            <a:rPr lang="en-CA" sz="1400" kern="1200"/>
            <a:t> on AI to infer emotions with the goal of determining </a:t>
          </a:r>
          <a:r>
            <a:rPr lang="en-CA" sz="1400" kern="1200">
              <a:latin typeface="Aptos Display" panose="020F0302020204030204"/>
            </a:rPr>
            <a:t>risk, capabilities</a:t>
          </a:r>
          <a:r>
            <a:rPr lang="en-CA" sz="1400" kern="1200"/>
            <a:t> or skills</a:t>
          </a:r>
          <a:r>
            <a:rPr lang="en-CA" sz="1400" kern="1200">
              <a:latin typeface="Aptos Display" panose="020F0302020204030204"/>
            </a:rPr>
            <a:t> or to make a decision without human oversight</a:t>
          </a:r>
          <a:r>
            <a:rPr lang="en-CA" sz="1400" kern="1200"/>
            <a:t>.</a:t>
          </a:r>
          <a:endParaRPr lang="en-US" sz="1400" kern="1200"/>
        </a:p>
      </dsp:txBody>
      <dsp:txXfrm rot="-5400000">
        <a:off x="3810094" y="4085050"/>
        <a:ext cx="6748726" cy="457960"/>
      </dsp:txXfrm>
    </dsp:sp>
    <dsp:sp modelId="{E18A7C1F-54EA-494A-86CF-2B2EBA712571}">
      <dsp:nvSpPr>
        <dsp:cNvPr id="0" name=""/>
        <dsp:cNvSpPr/>
      </dsp:nvSpPr>
      <dsp:spPr>
        <a:xfrm>
          <a:off x="0" y="3996838"/>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CA" sz="1200" kern="1200"/>
            <a:t>Emotion recognition</a:t>
          </a:r>
          <a:endParaRPr lang="en-US" sz="1200" kern="1200"/>
        </a:p>
      </dsp:txBody>
      <dsp:txXfrm>
        <a:off x="30968" y="4027806"/>
        <a:ext cx="3748158" cy="572449"/>
      </dsp:txXfrm>
    </dsp:sp>
    <dsp:sp modelId="{AC10A1E6-FFD5-4DBC-A2CA-96F39252EC73}">
      <dsp:nvSpPr>
        <dsp:cNvPr id="0" name=""/>
        <dsp:cNvSpPr/>
      </dsp:nvSpPr>
      <dsp:spPr>
        <a:xfrm rot="5400000">
          <a:off x="6943090" y="1593385"/>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CA" sz="1400" kern="1200">
              <a:latin typeface="Aptos Display" panose="020F0302020204030204"/>
            </a:rPr>
            <a:t>Relying</a:t>
          </a:r>
          <a:r>
            <a:rPr lang="en-CA" sz="1400" kern="1200"/>
            <a:t> on the use of predictive policing techniques to forecast criminal activity.</a:t>
          </a:r>
          <a:endParaRPr lang="en-US" sz="1400" kern="1200"/>
        </a:p>
      </dsp:txBody>
      <dsp:txXfrm rot="-5400000">
        <a:off x="3810094" y="4751155"/>
        <a:ext cx="6748726" cy="457960"/>
      </dsp:txXfrm>
    </dsp:sp>
    <dsp:sp modelId="{74417B07-2CF5-4507-A8AE-050C583D253B}">
      <dsp:nvSpPr>
        <dsp:cNvPr id="0" name=""/>
        <dsp:cNvSpPr/>
      </dsp:nvSpPr>
      <dsp:spPr>
        <a:xfrm>
          <a:off x="0" y="4662943"/>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Determining the risk of a person or group committing an offence based solely on AI profiling or AI assessment of personality traits </a:t>
          </a:r>
        </a:p>
      </dsp:txBody>
      <dsp:txXfrm>
        <a:off x="30968" y="4693911"/>
        <a:ext cx="3748158" cy="57244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F11A6-7D65-4B3E-9C74-5D9A3D98DFB0}" type="datetimeFigureOut">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FE7823-7FE6-43E5-AF50-EC53B90B67E4}" type="slidenum">
              <a:t>‹#›</a:t>
            </a:fld>
            <a:endParaRPr lang="en-US"/>
          </a:p>
        </p:txBody>
      </p:sp>
    </p:spTree>
    <p:extLst>
      <p:ext uri="{BB962C8B-B14F-4D97-AF65-F5344CB8AC3E}">
        <p14:creationId xmlns:p14="http://schemas.microsoft.com/office/powerpoint/2010/main" val="1145960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9331370E-DD6A-4E9A-9F5C-C243F0C579E9}" type="slidenum">
              <a:rPr lang="en-CA" smtClean="0"/>
              <a:t>6</a:t>
            </a:fld>
            <a:endParaRPr lang="en-CA"/>
          </a:p>
        </p:txBody>
      </p:sp>
    </p:spTree>
    <p:extLst>
      <p:ext uri="{BB962C8B-B14F-4D97-AF65-F5344CB8AC3E}">
        <p14:creationId xmlns:p14="http://schemas.microsoft.com/office/powerpoint/2010/main" val="1107996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EB3A5D88-BC26-4EFA-A680-927F6A4ACCF4}" type="slidenum">
              <a:rPr kumimoji="0" lang="en-CA"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lang="en-CA"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733694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30FE7823-7FE6-43E5-AF50-EC53B90B67E4}" type="slidenum">
              <a:rPr lang="en-CA" smtClean="0"/>
              <a:t>10</a:t>
            </a:fld>
            <a:endParaRPr lang="en-CA"/>
          </a:p>
        </p:txBody>
      </p:sp>
    </p:spTree>
    <p:extLst>
      <p:ext uri="{BB962C8B-B14F-4D97-AF65-F5344CB8AC3E}">
        <p14:creationId xmlns:p14="http://schemas.microsoft.com/office/powerpoint/2010/main" val="1657521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a:defRPr/>
            </a:pPr>
            <a:endParaRPr lang="en-US" u="sng">
              <a:cs typeface="Calibri"/>
            </a:endParaRPr>
          </a:p>
        </p:txBody>
      </p:sp>
      <p:sp>
        <p:nvSpPr>
          <p:cNvPr id="4" name="Slide Number Placeholder 3"/>
          <p:cNvSpPr>
            <a:spLocks noGrp="1"/>
          </p:cNvSpPr>
          <p:nvPr>
            <p:ph type="sldNum" sz="quarter" idx="10"/>
          </p:nvPr>
        </p:nvSpPr>
        <p:spPr/>
        <p:txBody>
          <a:bodyPr/>
          <a:lstStyle/>
          <a:p>
            <a:fld id="{EB3A5D88-BC26-4EFA-A680-927F6A4ACCF4}" type="slidenum">
              <a:rPr lang="en-CA" smtClean="0"/>
              <a:t>17</a:t>
            </a:fld>
            <a:endParaRPr lang="en-CA"/>
          </a:p>
        </p:txBody>
      </p:sp>
    </p:spTree>
    <p:extLst>
      <p:ext uri="{BB962C8B-B14F-4D97-AF65-F5344CB8AC3E}">
        <p14:creationId xmlns:p14="http://schemas.microsoft.com/office/powerpoint/2010/main" val="2495158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English">
    <p:spTree>
      <p:nvGrpSpPr>
        <p:cNvPr id="1" name=""/>
        <p:cNvGrpSpPr/>
        <p:nvPr/>
      </p:nvGrpSpPr>
      <p:grpSpPr>
        <a:xfrm>
          <a:off x="0" y="0"/>
          <a:ext cx="0" cy="0"/>
          <a:chOff x="0" y="0"/>
          <a:chExt cx="0" cy="0"/>
        </a:xfrm>
      </p:grpSpPr>
      <p:sp>
        <p:nvSpPr>
          <p:cNvPr id="17" name="Title 1" descr="A text box for a title is included underneath of the FIP and Canada Wordmark."/>
          <p:cNvSpPr>
            <a:spLocks noGrp="1"/>
          </p:cNvSpPr>
          <p:nvPr>
            <p:ph type="ctrTitle" hasCustomPrompt="1"/>
          </p:nvPr>
        </p:nvSpPr>
        <p:spPr>
          <a:xfrm>
            <a:off x="1103445" y="2060851"/>
            <a:ext cx="10270067" cy="613891"/>
          </a:xfrm>
          <a:prstGeom prst="rect">
            <a:avLst/>
          </a:prstGeom>
        </p:spPr>
        <p:txBody>
          <a:bodyPr/>
          <a:lstStyle>
            <a:lvl1pPr algn="l">
              <a:defRPr sz="3600">
                <a:solidFill>
                  <a:schemeClr val="tx2"/>
                </a:solidFill>
              </a:defRPr>
            </a:lvl1pPr>
          </a:lstStyle>
          <a:p>
            <a:r>
              <a:rPr lang="en-US"/>
              <a:t>Title</a:t>
            </a:r>
            <a:endParaRPr lang="en-CA"/>
          </a:p>
        </p:txBody>
      </p:sp>
      <p:sp>
        <p:nvSpPr>
          <p:cNvPr id="18" name="Text Placeholder 14" descr="A text box for a sub-title is included under the title textbox."/>
          <p:cNvSpPr>
            <a:spLocks noGrp="1"/>
          </p:cNvSpPr>
          <p:nvPr>
            <p:ph type="body" sz="quarter" idx="13" hasCustomPrompt="1"/>
          </p:nvPr>
        </p:nvSpPr>
        <p:spPr>
          <a:xfrm>
            <a:off x="1103447" y="2708920"/>
            <a:ext cx="10273141" cy="720080"/>
          </a:xfrm>
          <a:prstGeom prst="rect">
            <a:avLst/>
          </a:prstGeom>
        </p:spPr>
        <p:txBody>
          <a:bodyPr/>
          <a:lstStyle>
            <a:lvl1pPr marL="0" indent="0">
              <a:buNone/>
              <a:defRPr sz="2400">
                <a:solidFill>
                  <a:schemeClr val="accent3"/>
                </a:solidFill>
              </a:defRPr>
            </a:lvl1pPr>
          </a:lstStyle>
          <a:p>
            <a:pPr lvl="0"/>
            <a:r>
              <a:rPr lang="en-US"/>
              <a:t>Sub-title</a:t>
            </a:r>
          </a:p>
        </p:txBody>
      </p:sp>
      <p:sp>
        <p:nvSpPr>
          <p:cNvPr id="21" name="Slide Number Placeholder 5" descr="A text box for a page number is included in the bottom right corner of the slide. "/>
          <p:cNvSpPr>
            <a:spLocks noGrp="1"/>
          </p:cNvSpPr>
          <p:nvPr>
            <p:ph type="sldNum" sz="quarter" idx="12"/>
          </p:nvPr>
        </p:nvSpPr>
        <p:spPr>
          <a:xfrm>
            <a:off x="8737600" y="6356353"/>
            <a:ext cx="2844800" cy="365125"/>
          </a:xfrm>
        </p:spPr>
        <p:txBody>
          <a:bodyPr/>
          <a:lstStyle/>
          <a:p>
            <a:fld id="{32D4B517-E49B-41B6-9DBC-23634E0F1CDC}" type="slidenum">
              <a:rPr lang="en-CA" smtClean="0"/>
              <a:t>‹#›</a:t>
            </a:fld>
            <a:endParaRPr lang="en-CA"/>
          </a:p>
        </p:txBody>
      </p:sp>
      <p:pic>
        <p:nvPicPr>
          <p:cNvPr id="27" name="Picture 26" descr="The Canada wordmark is shown in blue font on the righthand side of the slide underneath the blue and black bar. The word Canada has a small Canadian flag over the last letter &quot;a&quot;. ">
            <a:extLst>
              <a:ext uri="{FF2B5EF4-FFF2-40B4-BE49-F238E27FC236}">
                <a16:creationId xmlns:a16="http://schemas.microsoft.com/office/drawing/2014/main" id="{B6A1E8E2-E238-4AD1-A32C-471991AF8E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97932" y="800708"/>
            <a:ext cx="1570676" cy="484291"/>
          </a:xfrm>
          <a:prstGeom prst="rect">
            <a:avLst/>
          </a:prstGeom>
        </p:spPr>
      </p:pic>
      <p:pic>
        <p:nvPicPr>
          <p:cNvPr id="11" name="Picture 10" descr="The FIP is shown in blue font underneath of the blue and black bar. This includes a small blue Canadian flag, with the text Treasury Board of Canada Secretariat located to its right. Beside the English text is the French: Secrétariat du Conseil du Trésor du Canada. ">
            <a:extLst>
              <a:ext uri="{FF2B5EF4-FFF2-40B4-BE49-F238E27FC236}">
                <a16:creationId xmlns:a16="http://schemas.microsoft.com/office/drawing/2014/main" id="{263DDDF0-8A1C-4662-9A4D-00956DA62F6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5360" y="947009"/>
            <a:ext cx="4288932" cy="393759"/>
          </a:xfrm>
          <a:prstGeom prst="rect">
            <a:avLst/>
          </a:prstGeom>
        </p:spPr>
      </p:pic>
      <p:grpSp>
        <p:nvGrpSpPr>
          <p:cNvPr id="2" name="Group 1" descr="A thin blue bar runs along the width of the upper section of the slide. A small green parallelogram separates the blue bar from another thin black bar. To the right of the green parallelogram, a thin black bar runs along the width of the upper section of the slide until it reaches the righthand side of the slide. ">
            <a:extLst>
              <a:ext uri="{FF2B5EF4-FFF2-40B4-BE49-F238E27FC236}">
                <a16:creationId xmlns:a16="http://schemas.microsoft.com/office/drawing/2014/main" id="{08B071FD-DE56-4F84-B7F0-1C44057F4DA5}"/>
              </a:ext>
            </a:extLst>
          </p:cNvPr>
          <p:cNvGrpSpPr/>
          <p:nvPr userDrawn="1"/>
        </p:nvGrpSpPr>
        <p:grpSpPr>
          <a:xfrm>
            <a:off x="-8156" y="612224"/>
            <a:ext cx="12205664" cy="152480"/>
            <a:chOff x="-8156" y="612224"/>
            <a:chExt cx="12205664" cy="152480"/>
          </a:xfrm>
        </p:grpSpPr>
        <p:sp>
          <p:nvSpPr>
            <p:cNvPr id="23" name="Freeform 15">
              <a:extLst>
                <a:ext uri="{FF2B5EF4-FFF2-40B4-BE49-F238E27FC236}">
                  <a16:creationId xmlns:a16="http://schemas.microsoft.com/office/drawing/2014/main" id="{9B266A96-48D0-4C48-AF2E-F09234B891BC}"/>
                </a:ext>
              </a:extLst>
            </p:cNvPr>
            <p:cNvSpPr>
              <a:spLocks/>
            </p:cNvSpPr>
            <p:nvPr userDrawn="1"/>
          </p:nvSpPr>
          <p:spPr bwMode="auto">
            <a:xfrm>
              <a:off x="8997108" y="613891"/>
              <a:ext cx="3200400" cy="150813"/>
            </a:xfrm>
            <a:custGeom>
              <a:avLst/>
              <a:gdLst>
                <a:gd name="T0" fmla="*/ 96 w 1374"/>
                <a:gd name="T1" fmla="*/ 0 h 95"/>
                <a:gd name="T2" fmla="*/ 90 w 1374"/>
                <a:gd name="T3" fmla="*/ 0 h 95"/>
                <a:gd name="T4" fmla="*/ 0 w 1374"/>
                <a:gd name="T5" fmla="*/ 95 h 95"/>
                <a:gd name="T6" fmla="*/ 6 w 1374"/>
                <a:gd name="T7" fmla="*/ 95 h 95"/>
                <a:gd name="T8" fmla="*/ 1374 w 1374"/>
                <a:gd name="T9" fmla="*/ 95 h 95"/>
                <a:gd name="T10" fmla="*/ 1374 w 1374"/>
                <a:gd name="T11" fmla="*/ 0 h 95"/>
                <a:gd name="T12" fmla="*/ 96 w 13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374" h="95">
                  <a:moveTo>
                    <a:pt x="96" y="0"/>
                  </a:moveTo>
                  <a:lnTo>
                    <a:pt x="90" y="0"/>
                  </a:lnTo>
                  <a:lnTo>
                    <a:pt x="0" y="95"/>
                  </a:lnTo>
                  <a:lnTo>
                    <a:pt x="6" y="95"/>
                  </a:lnTo>
                  <a:lnTo>
                    <a:pt x="1374" y="95"/>
                  </a:lnTo>
                  <a:lnTo>
                    <a:pt x="1374" y="0"/>
                  </a:lnTo>
                  <a:lnTo>
                    <a:pt x="96" y="0"/>
                  </a:lnTo>
                  <a:close/>
                </a:path>
              </a:pathLst>
            </a:custGeom>
            <a:solidFill>
              <a:srgbClr val="333E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 name="Freeform 13">
              <a:extLst>
                <a:ext uri="{FF2B5EF4-FFF2-40B4-BE49-F238E27FC236}">
                  <a16:creationId xmlns:a16="http://schemas.microsoft.com/office/drawing/2014/main" id="{441DAEEE-4163-485D-BF45-A5857124FE6C}"/>
                </a:ext>
              </a:extLst>
            </p:cNvPr>
            <p:cNvSpPr>
              <a:spLocks/>
            </p:cNvSpPr>
            <p:nvPr userDrawn="1"/>
          </p:nvSpPr>
          <p:spPr bwMode="auto">
            <a:xfrm>
              <a:off x="-8156" y="613891"/>
              <a:ext cx="9418320" cy="150813"/>
            </a:xfrm>
            <a:custGeom>
              <a:avLst/>
              <a:gdLst>
                <a:gd name="T0" fmla="*/ 4398 w 4398"/>
                <a:gd name="T1" fmla="*/ 0 h 95"/>
                <a:gd name="T2" fmla="*/ 0 w 4398"/>
                <a:gd name="T3" fmla="*/ 0 h 95"/>
                <a:gd name="T4" fmla="*/ 0 w 4398"/>
                <a:gd name="T5" fmla="*/ 95 h 95"/>
                <a:gd name="T6" fmla="*/ 4302 w 4398"/>
                <a:gd name="T7" fmla="*/ 95 h 95"/>
                <a:gd name="T8" fmla="*/ 4398 w 4398"/>
                <a:gd name="T9" fmla="*/ 0 h 95"/>
              </a:gdLst>
              <a:ahLst/>
              <a:cxnLst>
                <a:cxn ang="0">
                  <a:pos x="T0" y="T1"/>
                </a:cxn>
                <a:cxn ang="0">
                  <a:pos x="T2" y="T3"/>
                </a:cxn>
                <a:cxn ang="0">
                  <a:pos x="T4" y="T5"/>
                </a:cxn>
                <a:cxn ang="0">
                  <a:pos x="T6" y="T7"/>
                </a:cxn>
                <a:cxn ang="0">
                  <a:pos x="T8" y="T9"/>
                </a:cxn>
              </a:cxnLst>
              <a:rect l="0" t="0" r="r" b="b"/>
              <a:pathLst>
                <a:path w="4398" h="95">
                  <a:moveTo>
                    <a:pt x="4398" y="0"/>
                  </a:moveTo>
                  <a:lnTo>
                    <a:pt x="0" y="0"/>
                  </a:lnTo>
                  <a:lnTo>
                    <a:pt x="0" y="95"/>
                  </a:lnTo>
                  <a:lnTo>
                    <a:pt x="4302" y="95"/>
                  </a:lnTo>
                  <a:lnTo>
                    <a:pt x="439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 name="Freeform 14">
              <a:extLst>
                <a:ext uri="{FF2B5EF4-FFF2-40B4-BE49-F238E27FC236}">
                  <a16:creationId xmlns:a16="http://schemas.microsoft.com/office/drawing/2014/main" id="{7CCA438D-B9F8-441D-9261-988B9701B508}"/>
                </a:ext>
              </a:extLst>
            </p:cNvPr>
            <p:cNvSpPr>
              <a:spLocks/>
            </p:cNvSpPr>
            <p:nvPr userDrawn="1"/>
          </p:nvSpPr>
          <p:spPr bwMode="auto">
            <a:xfrm>
              <a:off x="9039950" y="612224"/>
              <a:ext cx="404422" cy="150813"/>
            </a:xfrm>
            <a:custGeom>
              <a:avLst/>
              <a:gdLst>
                <a:gd name="T0" fmla="*/ 96 w 174"/>
                <a:gd name="T1" fmla="*/ 0 h 95"/>
                <a:gd name="T2" fmla="*/ 96 w 174"/>
                <a:gd name="T3" fmla="*/ 0 h 95"/>
                <a:gd name="T4" fmla="*/ 0 w 174"/>
                <a:gd name="T5" fmla="*/ 95 h 95"/>
                <a:gd name="T6" fmla="*/ 6 w 174"/>
                <a:gd name="T7" fmla="*/ 95 h 95"/>
                <a:gd name="T8" fmla="*/ 84 w 174"/>
                <a:gd name="T9" fmla="*/ 95 h 95"/>
                <a:gd name="T10" fmla="*/ 174 w 174"/>
                <a:gd name="T11" fmla="*/ 0 h 95"/>
                <a:gd name="T12" fmla="*/ 96 w 1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74" h="95">
                  <a:moveTo>
                    <a:pt x="96" y="0"/>
                  </a:moveTo>
                  <a:lnTo>
                    <a:pt x="96" y="0"/>
                  </a:lnTo>
                  <a:lnTo>
                    <a:pt x="0" y="95"/>
                  </a:lnTo>
                  <a:lnTo>
                    <a:pt x="6" y="95"/>
                  </a:lnTo>
                  <a:lnTo>
                    <a:pt x="84" y="95"/>
                  </a:lnTo>
                  <a:lnTo>
                    <a:pt x="174" y="0"/>
                  </a:lnTo>
                  <a:lnTo>
                    <a:pt x="96" y="0"/>
                  </a:lnTo>
                  <a:close/>
                </a:path>
              </a:pathLst>
            </a:custGeom>
            <a:solidFill>
              <a:srgbClr val="CFD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Tree>
    <p:extLst>
      <p:ext uri="{BB962C8B-B14F-4D97-AF65-F5344CB8AC3E}">
        <p14:creationId xmlns:p14="http://schemas.microsoft.com/office/powerpoint/2010/main" val="41804353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25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nodeType="withEffect">
                                  <p:stCondLst>
                                    <p:cond delay="125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descr="A text box for a page number is included in the bottom right corner of the slide."/>
          <p:cNvSpPr>
            <a:spLocks noGrp="1"/>
          </p:cNvSpPr>
          <p:nvPr>
            <p:ph type="sldNum" sz="quarter" idx="12"/>
          </p:nvPr>
        </p:nvSpPr>
        <p:spPr>
          <a:xfrm>
            <a:off x="8652284" y="6235327"/>
            <a:ext cx="2844800" cy="365125"/>
          </a:xfrm>
        </p:spPr>
        <p:txBody>
          <a:bodyPr/>
          <a:lstStyle/>
          <a:p>
            <a:fld id="{32D4B517-E49B-41B6-9DBC-23634E0F1CDC}" type="slidenum">
              <a:rPr lang="en-CA" smtClean="0"/>
              <a:t>‹#›</a:t>
            </a:fld>
            <a:endParaRPr lang="en-CA"/>
          </a:p>
        </p:txBody>
      </p:sp>
      <p:sp>
        <p:nvSpPr>
          <p:cNvPr id="11" name="Content Placeholder 2" descr="A large text box is included underneath the title."/>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descr="A text box for the slide title is included at the top of the slide."/>
          <p:cNvSpPr>
            <a:spLocks noGrp="1"/>
          </p:cNvSpPr>
          <p:nvPr>
            <p:ph type="title"/>
          </p:nvPr>
        </p:nvSpPr>
        <p:spPr>
          <a:xfrm>
            <a:off x="1012265" y="138062"/>
            <a:ext cx="7243976" cy="878670"/>
          </a:xfrm>
          <a:prstGeom prst="rect">
            <a:avLst/>
          </a:prstGeom>
        </p:spPr>
        <p:txBody>
          <a:bodyPr wrap="none" lIns="0" tIns="0" rIns="0" bIns="0" anchor="ctr" anchorCtr="0"/>
          <a:lstStyle>
            <a:lvl1pPr marL="457200" indent="-457200" algn="l">
              <a:buFont typeface="Arial" panose="020B0604020202020204" pitchFamily="34" charset="0"/>
              <a:buNone/>
              <a:defRPr lang="en-CA" sz="28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ts val="0"/>
              </a:spcAft>
              <a:buClrTx/>
              <a:buSzTx/>
              <a:buFont typeface="Arial" panose="020B0604020202020204" pitchFamily="34" charset="0"/>
              <a:tabLst/>
            </a:pPr>
            <a:endParaRPr lang="en-CA"/>
          </a:p>
        </p:txBody>
      </p:sp>
    </p:spTree>
    <p:extLst>
      <p:ext uri="{BB962C8B-B14F-4D97-AF65-F5344CB8AC3E}">
        <p14:creationId xmlns:p14="http://schemas.microsoft.com/office/powerpoint/2010/main" val="1601868854"/>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asic Page With header Bar">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1012265" y="138062"/>
            <a:ext cx="7243976" cy="878670"/>
          </a:xfrm>
          <a:prstGeom prst="rect">
            <a:avLst/>
          </a:prstGeom>
        </p:spPr>
        <p:txBody>
          <a:bodyPr lIns="0" tIns="0" rIns="0" bIns="0"/>
          <a:lstStyle>
            <a:lvl1pPr marL="0" marR="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189" indent="0">
              <a:buNone/>
              <a:defRPr/>
            </a:lvl2pPr>
          </a:lstStyle>
          <a:p>
            <a:pPr lvl="0"/>
            <a:r>
              <a:rPr lang="en-US"/>
              <a:t>Header text</a:t>
            </a:r>
          </a:p>
        </p:txBody>
      </p:sp>
      <p:sp>
        <p:nvSpPr>
          <p:cNvPr id="11" name="Content Placeholder 2"/>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682">
              <a:defRPr sz="1400">
                <a:solidFill>
                  <a:srgbClr val="004D71"/>
                </a:solidFill>
                <a:latin typeface="Calibri" panose="020F0502020204030204" pitchFamily="34" charset="0"/>
              </a:defRPr>
            </a:lvl5pPr>
          </a:lstStyle>
          <a:p>
            <a:pPr lvl="0"/>
            <a:r>
              <a:rPr lang="en-CA" altLang="ko-KR"/>
              <a:t>Click to add text</a:t>
            </a:r>
          </a:p>
        </p:txBody>
      </p:sp>
    </p:spTree>
    <p:extLst>
      <p:ext uri="{BB962C8B-B14F-4D97-AF65-F5344CB8AC3E}">
        <p14:creationId xmlns:p14="http://schemas.microsoft.com/office/powerpoint/2010/main" val="3880512632"/>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1012265" y="138062"/>
            <a:ext cx="7243976" cy="878670"/>
          </a:xfrm>
          <a:prstGeom prst="rect">
            <a:avLst/>
          </a:prstGeom>
        </p:spPr>
        <p:txBody>
          <a:bodyPr lIns="0" tIns="0" rIns="0" bIns="0"/>
          <a:lstStyle>
            <a:lvl1pPr marL="0" marR="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189" indent="0">
              <a:buNone/>
              <a:defRPr/>
            </a:lvl2pPr>
          </a:lstStyle>
          <a:p>
            <a:pPr lvl="0"/>
            <a:r>
              <a:rPr lang="en-US"/>
              <a:t>Header text</a:t>
            </a:r>
          </a:p>
        </p:txBody>
      </p:sp>
      <p:sp>
        <p:nvSpPr>
          <p:cNvPr id="11" name="Content Placeholder 2"/>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682">
              <a:defRPr sz="1400">
                <a:solidFill>
                  <a:srgbClr val="004D71"/>
                </a:solidFill>
                <a:latin typeface="Calibri" panose="020F0502020204030204" pitchFamily="34" charset="0"/>
              </a:defRPr>
            </a:lvl5pPr>
          </a:lstStyle>
          <a:p>
            <a:pPr lvl="0"/>
            <a:r>
              <a:rPr lang="en-CA" altLang="ko-KR"/>
              <a:t>Click to add text</a:t>
            </a:r>
          </a:p>
        </p:txBody>
      </p:sp>
      <p:sp>
        <p:nvSpPr>
          <p:cNvPr id="2" name="Title 1">
            <a:extLst>
              <a:ext uri="{FF2B5EF4-FFF2-40B4-BE49-F238E27FC236}">
                <a16:creationId xmlns:a16="http://schemas.microsoft.com/office/drawing/2014/main" id="{3DD9BE45-A3C9-9531-267A-99F0458CB327}"/>
              </a:ext>
            </a:extLst>
          </p:cNvPr>
          <p:cNvSpPr>
            <a:spLocks noGrp="1"/>
          </p:cNvSpPr>
          <p:nvPr>
            <p:ph type="title" idx="13"/>
          </p:nvPr>
        </p:nvSpPr>
        <p:spPr/>
        <p:txBody>
          <a:bodyPr/>
          <a:lstStyle/>
          <a:p>
            <a:r>
              <a:rPr lang="en-US"/>
              <a:t>Click to edit Master title style</a:t>
            </a:r>
            <a:endParaRPr lang="en-CA"/>
          </a:p>
        </p:txBody>
      </p:sp>
    </p:spTree>
    <p:extLst>
      <p:ext uri="{BB962C8B-B14F-4D97-AF65-F5344CB8AC3E}">
        <p14:creationId xmlns:p14="http://schemas.microsoft.com/office/powerpoint/2010/main" val="76559235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
        <p:nvSpPr>
          <p:cNvPr id="8" name="TextBox 7">
            <a:extLst>
              <a:ext uri="{FF2B5EF4-FFF2-40B4-BE49-F238E27FC236}">
                <a16:creationId xmlns:a16="http://schemas.microsoft.com/office/drawing/2014/main" id="{6562510F-0501-A208-A870-E170A7804BB6}"/>
              </a:ext>
            </a:extLst>
          </p:cNvPr>
          <p:cNvSpPr txBox="1"/>
          <p:nvPr userDrawn="1">
            <p:extLst>
              <p:ext uri="{1162E1C5-73C7-4A58-AE30-91384D911F3F}">
                <p184:classification xmlns:p184="http://schemas.microsoft.com/office/powerpoint/2018/4/main" val="hdr"/>
              </p:ext>
            </p:extLst>
          </p:nvPr>
        </p:nvSpPr>
        <p:spPr>
          <a:xfrm>
            <a:off x="9604375" y="190500"/>
            <a:ext cx="2439988" cy="182880"/>
          </a:xfrm>
          <a:prstGeom prst="rect">
            <a:avLst/>
          </a:prstGeom>
        </p:spPr>
        <p:txBody>
          <a:bodyPr horzOverflow="overflow" lIns="0" tIns="0" rIns="0" bIns="0">
            <a:spAutoFit/>
          </a:bodyPr>
          <a:lstStyle/>
          <a:p>
            <a:pPr algn="l"/>
            <a:r>
              <a:rPr lang="en-CA" sz="1200">
                <a:solidFill>
                  <a:srgbClr val="000000"/>
                </a:solidFill>
                <a:latin typeface="Arial" panose="020B0604020202020204" pitchFamily="34" charset="0"/>
                <a:cs typeface="Arial" panose="020B0604020202020204" pitchFamily="34" charset="0"/>
              </a:rPr>
              <a:t>UNCLASSIFIED / NON CLASSIFIÉ</a:t>
            </a:r>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 id="2147483676"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hyperlink" Target="https://wiki.gccollab.ca/images/6/6f/Text_changes_to_the_AIA_tool.pdf"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wiki.gccollab.ca/File:Overview_4th_review_of_the_Directive_on_Automated_Decision-Making.pptx" TargetMode="External"/><Relationship Id="rId2" Type="http://schemas.openxmlformats.org/officeDocument/2006/relationships/hyperlink" Target="https://forms-formulaires.alpha.canada.ca/en/id/cm38x82w000bg2slbizlt9q2q" TargetMode="External"/><Relationship Id="rId1" Type="http://schemas.openxmlformats.org/officeDocument/2006/relationships/slideLayout" Target="../slideLayouts/slideLayout13.xml"/><Relationship Id="rId5" Type="http://schemas.openxmlformats.org/officeDocument/2006/relationships/hyperlink" Target="https://wiki.gccollab.ca/File:Text_changes_to_the_AIA_tool.pdf" TargetMode="External"/><Relationship Id="rId4" Type="http://schemas.openxmlformats.org/officeDocument/2006/relationships/hyperlink" Target="https://wiki.gccollab.ca/File:Text_changes_to_the_Directive.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forms-formulaires.alpha.canada.ca/en/id/cm38x82w000bg2slbizlt9q2q" TargetMode="External"/><Relationship Id="rId2" Type="http://schemas.openxmlformats.org/officeDocument/2006/relationships/hyperlink" Target="https://wiki.gccollab.ca/Consultations_on_the_4th_Review" TargetMode="Externa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mailto:ai-ia@tbs-sct.gc.ca"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www.canada.ca/en/government/system/digital-government/digital-government-innovations/responsible-use-ai/algorithmic-impact-assessment.html" TargetMode="External"/></Relationships>
</file>

<file path=ppt/slides/_rels/slide7.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5.png"/><Relationship Id="rId5" Type="http://schemas.openxmlformats.org/officeDocument/2006/relationships/tags" Target="../tags/tag5.xml"/><Relationship Id="rId10" Type="http://schemas.openxmlformats.org/officeDocument/2006/relationships/notesSlide" Target="../notesSlides/notesSlide2.xml"/><Relationship Id="rId4" Type="http://schemas.openxmlformats.org/officeDocument/2006/relationships/tags" Target="../tags/tag4.xml"/><Relationship Id="rId9"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hyperlink" Target="https://wiki.gccollab.ca/Consultations_on_the_4th_Review"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a:t>4th review of the Directive on Automated Decision-Making</a:t>
            </a:r>
          </a:p>
        </p:txBody>
      </p:sp>
      <p:sp>
        <p:nvSpPr>
          <p:cNvPr id="3" name="Text Placeholder 2"/>
          <p:cNvSpPr>
            <a:spLocks noGrp="1"/>
          </p:cNvSpPr>
          <p:nvPr>
            <p:ph type="body" sz="quarter" idx="13"/>
          </p:nvPr>
        </p:nvSpPr>
        <p:spPr/>
        <p:txBody>
          <a:bodyPr vert="horz" lIns="91440" tIns="45720" rIns="91440" bIns="45720" rtlCol="0" anchor="t">
            <a:normAutofit/>
          </a:bodyPr>
          <a:lstStyle/>
          <a:p>
            <a:r>
              <a:rPr lang="en-CA"/>
              <a:t>Overview and proposed modifications</a:t>
            </a:r>
          </a:p>
        </p:txBody>
      </p:sp>
      <p:sp>
        <p:nvSpPr>
          <p:cNvPr id="5" name="TextBox 4">
            <a:extLst>
              <a:ext uri="{FF2B5EF4-FFF2-40B4-BE49-F238E27FC236}">
                <a16:creationId xmlns:a16="http://schemas.microsoft.com/office/drawing/2014/main" id="{D584F736-909B-26BC-6895-A540EB2406F3}"/>
              </a:ext>
            </a:extLst>
          </p:cNvPr>
          <p:cNvSpPr txBox="1"/>
          <p:nvPr/>
        </p:nvSpPr>
        <p:spPr>
          <a:xfrm>
            <a:off x="1204783" y="5282513"/>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Fall 2024</a:t>
            </a:r>
          </a:p>
        </p:txBody>
      </p:sp>
      <p:sp>
        <p:nvSpPr>
          <p:cNvPr id="4" name="Slide Number Placeholder 3"/>
          <p:cNvSpPr>
            <a:spLocks noGrp="1"/>
          </p:cNvSpPr>
          <p:nvPr>
            <p:ph type="sldNum" sz="quarter" idx="12"/>
          </p:nvPr>
        </p:nvSpPr>
        <p:spPr/>
        <p:txBody>
          <a:bodyPr/>
          <a:lstStyle/>
          <a:p>
            <a:fld id="{32D4B517-E49B-41B6-9DBC-23634E0F1CDC}" type="slidenum">
              <a:rPr lang="en-CA" smtClean="0"/>
              <a:t>1</a:t>
            </a:fld>
            <a:endParaRPr lang="en-CA"/>
          </a:p>
        </p:txBody>
      </p:sp>
    </p:spTree>
    <p:extLst>
      <p:ext uri="{BB962C8B-B14F-4D97-AF65-F5344CB8AC3E}">
        <p14:creationId xmlns:p14="http://schemas.microsoft.com/office/powerpoint/2010/main" val="113058719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Support effective implementation</a:t>
            </a:r>
            <a:endParaRPr lang="en-CA">
              <a:ea typeface="Calibri"/>
              <a:cs typeface="Calibri"/>
            </a:endParaRP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1859568244"/>
              </p:ext>
            </p:extLst>
          </p:nvPr>
        </p:nvGraphicFramePr>
        <p:xfrm>
          <a:off x="439615" y="1094153"/>
          <a:ext cx="11319265" cy="5175794"/>
        </p:xfrm>
        <a:graphic>
          <a:graphicData uri="http://schemas.openxmlformats.org/drawingml/2006/table">
            <a:tbl>
              <a:tblPr firstRow="1" bandRow="1">
                <a:tableStyleId>{00A15C55-8517-42AA-B614-E9B94910E393}</a:tableStyleId>
              </a:tblPr>
              <a:tblGrid>
                <a:gridCol w="1946746">
                  <a:extLst>
                    <a:ext uri="{9D8B030D-6E8A-4147-A177-3AD203B41FA5}">
                      <a16:colId xmlns:a16="http://schemas.microsoft.com/office/drawing/2014/main" val="423885602"/>
                    </a:ext>
                  </a:extLst>
                </a:gridCol>
                <a:gridCol w="3780951">
                  <a:extLst>
                    <a:ext uri="{9D8B030D-6E8A-4147-A177-3AD203B41FA5}">
                      <a16:colId xmlns:a16="http://schemas.microsoft.com/office/drawing/2014/main" val="3768624674"/>
                    </a:ext>
                  </a:extLst>
                </a:gridCol>
                <a:gridCol w="2770716">
                  <a:extLst>
                    <a:ext uri="{9D8B030D-6E8A-4147-A177-3AD203B41FA5}">
                      <a16:colId xmlns:a16="http://schemas.microsoft.com/office/drawing/2014/main" val="1439253894"/>
                    </a:ext>
                  </a:extLst>
                </a:gridCol>
                <a:gridCol w="2820852">
                  <a:extLst>
                    <a:ext uri="{9D8B030D-6E8A-4147-A177-3AD203B41FA5}">
                      <a16:colId xmlns:a16="http://schemas.microsoft.com/office/drawing/2014/main" val="1896710534"/>
                    </a:ext>
                  </a:extLst>
                </a:gridCol>
              </a:tblGrid>
              <a:tr h="420914">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b="1" kern="1200">
                        <a:solidFill>
                          <a:schemeClr val="dk1"/>
                        </a:solidFill>
                        <a:latin typeface="+mn-lt"/>
                        <a:ea typeface="+mn-ea"/>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b="1" kern="1200">
                          <a:solidFill>
                            <a:schemeClr val="bg1"/>
                          </a:solidFill>
                          <a:latin typeface="+mn-lt"/>
                          <a:ea typeface="+mn-ea"/>
                          <a:cs typeface="Calibri"/>
                        </a:rPr>
                        <a:t>Monitoring policy implementation</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Excluded organizations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Definition of AI</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1334885">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600" b="1">
                          <a:latin typeface="+mn-lt"/>
                        </a:rPr>
                        <a:t>Goal</a:t>
                      </a:r>
                      <a:endParaRPr lang="en-US" sz="1600" b="1">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500" kern="1200">
                          <a:solidFill>
                            <a:schemeClr val="dk1"/>
                          </a:solidFill>
                          <a:latin typeface="+mn-lt"/>
                          <a:ea typeface="+mn-ea"/>
                          <a:cs typeface="+mn-cs"/>
                        </a:rPr>
                        <a:t>Increase and verify departmental compliance with the directive to support improved outcomes for clients, federal institutions and Canadian society.</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0" indent="0">
                        <a:buFont typeface="Arial"/>
                        <a:buNone/>
                      </a:pPr>
                      <a:r>
                        <a:rPr lang="en-CA" sz="1500">
                          <a:latin typeface="+mn-lt"/>
                        </a:rPr>
                        <a:t>Increase the number of organizations that are subject to the directive to expand protections and reduce risks to clients, federal institutions, and Canadian society.</a:t>
                      </a:r>
                      <a:endParaRPr lang="en-CA" sz="150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lvl="0" indent="0">
                        <a:buNone/>
                      </a:pPr>
                      <a:r>
                        <a:rPr lang="en-CA" sz="1500" kern="1200" noProof="0">
                          <a:solidFill>
                            <a:schemeClr val="dk1"/>
                          </a:solidFill>
                          <a:latin typeface="+mn-lt"/>
                          <a:ea typeface="+mn-ea"/>
                          <a:cs typeface="+mn-cs"/>
                        </a:rPr>
                        <a:t>Align the GC definition of AI with a more recent and internationally-recognized definition, increasing compatibility and facilitating understanding.</a:t>
                      </a:r>
                      <a:endParaRPr lang="en-US" sz="1500" kern="1200">
                        <a:solidFill>
                          <a:schemeClr val="dk1"/>
                        </a:solidFill>
                        <a:latin typeface="+mn-lt"/>
                        <a:ea typeface="+mn-ea"/>
                        <a:cs typeface="+mn-cs"/>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r h="3207402">
                <a:tc>
                  <a:txBody>
                    <a:bodyPr/>
                    <a:lstStyle/>
                    <a:p>
                      <a:pPr marL="0" lvl="0" indent="0">
                        <a:buFont typeface="Arial"/>
                        <a:buNone/>
                      </a:pPr>
                      <a:r>
                        <a:rPr lang="en-US" sz="1600" b="1">
                          <a:latin typeface="+mn-lt"/>
                        </a:rPr>
                        <a:t>Recommendations</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500" kern="1200">
                          <a:solidFill>
                            <a:schemeClr val="dk1"/>
                          </a:solidFill>
                          <a:latin typeface="+mn-lt"/>
                          <a:ea typeface="+mn-ea"/>
                          <a:cs typeface="+mn-cs"/>
                        </a:rPr>
                        <a:t>Add a new reporting requirement for departments to submit a report signed by the responsible assistant deputy minister (ADM) to TBS confirming compliance with the Directive. </a:t>
                      </a:r>
                    </a:p>
                    <a:p>
                      <a:pPr marL="285750" lvl="0" indent="-285750">
                        <a:buFont typeface="Arial" panose="020B0604020202020204" pitchFamily="34" charset="0"/>
                        <a:buChar char="•"/>
                      </a:pPr>
                      <a:r>
                        <a:rPr lang="en-US" sz="1500" kern="1200">
                          <a:solidFill>
                            <a:schemeClr val="dk1"/>
                          </a:solidFill>
                          <a:latin typeface="+mn-lt"/>
                          <a:ea typeface="+mn-ea"/>
                          <a:cs typeface="+mn-cs"/>
                        </a:rPr>
                        <a:t>Add clarity to the role of the CIO of Canada related to compliance monitoring.</a:t>
                      </a:r>
                    </a:p>
                    <a:p>
                      <a:pPr marL="285750" lvl="0" indent="-285750">
                        <a:buFont typeface="Arial" panose="020B0604020202020204" pitchFamily="34" charset="0"/>
                        <a:buChar char="•"/>
                      </a:pPr>
                      <a:r>
                        <a:rPr lang="en-US" sz="1500" kern="1200">
                          <a:solidFill>
                            <a:schemeClr val="dk1"/>
                          </a:solidFill>
                          <a:latin typeface="+mn-lt"/>
                          <a:ea typeface="+mn-ea"/>
                          <a:cs typeface="+mn-cs"/>
                        </a:rPr>
                        <a:t>Add a responsibility for TBS to publish an annual summary of the compliance reports on the Open Government Portal. </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500" kern="1200">
                          <a:solidFill>
                            <a:schemeClr val="dk1"/>
                          </a:solidFill>
                          <a:latin typeface="+mn-lt"/>
                          <a:ea typeface="+mn-ea"/>
                          <a:cs typeface="+mn-cs"/>
                        </a:rPr>
                        <a:t>Add a requirement for the responsible ADM to approve the completed AIA prior to its publication. </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a:solidFill>
                            <a:schemeClr val="dk1"/>
                          </a:solidFill>
                          <a:latin typeface="+mn-lt"/>
                        </a:rPr>
                        <a:t>Remove the Excluded organizations subsection 9.1.1, such that the directive would apply to Agents of Parliament</a:t>
                      </a:r>
                    </a:p>
                    <a:p>
                      <a:pPr marL="0" indent="0">
                        <a:buFont typeface="Arial"/>
                        <a:buNone/>
                      </a:pPr>
                      <a:endParaRPr lang="en-US" sz="150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285750" indent="-285750">
                        <a:buFont typeface="Arial" panose="020B0604020202020204" pitchFamily="34" charset="0"/>
                        <a:buChar char="•"/>
                      </a:pPr>
                      <a:r>
                        <a:rPr lang="en-US" sz="1500" kern="1200">
                          <a:solidFill>
                            <a:schemeClr val="dk1"/>
                          </a:solidFill>
                          <a:latin typeface="+mn-lt"/>
                        </a:rPr>
                        <a:t>Remove the definition of AI from Appendix A of the directive</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500" kern="1200">
                          <a:solidFill>
                            <a:schemeClr val="dk1"/>
                          </a:solidFill>
                          <a:latin typeface="+mn-lt"/>
                        </a:rPr>
                        <a:t>Modify the definition of AI in Appendix A of the Policy on Service and Digital to align with the OECD definition</a:t>
                      </a:r>
                    </a:p>
                    <a:p>
                      <a:pPr marL="0" indent="0">
                        <a:buFont typeface="Arial"/>
                        <a:buNone/>
                      </a:pPr>
                      <a:endParaRPr lang="en-US" sz="1500">
                        <a:latin typeface="+mn-lt"/>
                      </a:endParaRPr>
                    </a:p>
                    <a:p>
                      <a:pPr marL="0" indent="0">
                        <a:buFont typeface="Arial"/>
                        <a:buNone/>
                      </a:pPr>
                      <a:endParaRPr lang="en-US" sz="150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4172197555"/>
                  </a:ext>
                </a:extLst>
              </a:tr>
            </a:tbl>
          </a:graphicData>
        </a:graphic>
      </p:graphicFrame>
      <p:sp>
        <p:nvSpPr>
          <p:cNvPr id="2" name="Slide Number Placeholder 1"/>
          <p:cNvSpPr>
            <a:spLocks noGrp="1"/>
          </p:cNvSpPr>
          <p:nvPr>
            <p:ph type="sldNum" sz="quarter" idx="12"/>
          </p:nvPr>
        </p:nvSpPr>
        <p:spPr/>
        <p:txBody>
          <a:bodyPr/>
          <a:lstStyle/>
          <a:p>
            <a:fld id="{32D4B517-E49B-41B6-9DBC-23634E0F1CDC}" type="slidenum">
              <a:rPr lang="en-CA" smtClean="0"/>
              <a:pPr/>
              <a:t>10</a:t>
            </a:fld>
            <a:endParaRPr lang="en-CA"/>
          </a:p>
        </p:txBody>
      </p:sp>
    </p:spTree>
    <p:extLst>
      <p:ext uri="{BB962C8B-B14F-4D97-AF65-F5344CB8AC3E}">
        <p14:creationId xmlns:p14="http://schemas.microsoft.com/office/powerpoint/2010/main" val="392525427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Strengthen client protections</a:t>
            </a: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4116807732"/>
              </p:ext>
            </p:extLst>
          </p:nvPr>
        </p:nvGraphicFramePr>
        <p:xfrm>
          <a:off x="374554" y="1245839"/>
          <a:ext cx="11442892" cy="4856338"/>
        </p:xfrm>
        <a:graphic>
          <a:graphicData uri="http://schemas.openxmlformats.org/drawingml/2006/table">
            <a:tbl>
              <a:tblPr firstRow="1" bandRow="1">
                <a:tableStyleId>{69012ECD-51FC-41F1-AA8D-1B2483CD663E}</a:tableStyleId>
              </a:tblPr>
              <a:tblGrid>
                <a:gridCol w="1975059">
                  <a:extLst>
                    <a:ext uri="{9D8B030D-6E8A-4147-A177-3AD203B41FA5}">
                      <a16:colId xmlns:a16="http://schemas.microsoft.com/office/drawing/2014/main" val="423885602"/>
                    </a:ext>
                  </a:extLst>
                </a:gridCol>
                <a:gridCol w="3212300">
                  <a:extLst>
                    <a:ext uri="{9D8B030D-6E8A-4147-A177-3AD203B41FA5}">
                      <a16:colId xmlns:a16="http://schemas.microsoft.com/office/drawing/2014/main" val="3768624674"/>
                    </a:ext>
                  </a:extLst>
                </a:gridCol>
                <a:gridCol w="3317243">
                  <a:extLst>
                    <a:ext uri="{9D8B030D-6E8A-4147-A177-3AD203B41FA5}">
                      <a16:colId xmlns:a16="http://schemas.microsoft.com/office/drawing/2014/main" val="1439253894"/>
                    </a:ext>
                  </a:extLst>
                </a:gridCol>
                <a:gridCol w="2938290">
                  <a:extLst>
                    <a:ext uri="{9D8B030D-6E8A-4147-A177-3AD203B41FA5}">
                      <a16:colId xmlns:a16="http://schemas.microsoft.com/office/drawing/2014/main" val="1896710534"/>
                    </a:ext>
                  </a:extLst>
                </a:gridCol>
              </a:tblGrid>
              <a:tr h="411255">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kern="1200">
                        <a:solidFill>
                          <a:schemeClr val="dk1"/>
                        </a:solidFill>
                        <a:latin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a:t>Human rights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ctr">
                        <a:buFont typeface="Arial"/>
                        <a:buNone/>
                      </a:pPr>
                      <a:r>
                        <a:rPr lang="en-US" sz="1600"/>
                        <a:t>Persons with disabilities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ctr">
                        <a:buFont typeface="Arial"/>
                        <a:buNone/>
                      </a:pPr>
                      <a:r>
                        <a:rPr lang="en-US" sz="1600"/>
                        <a:t>Bans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09189110"/>
                  </a:ext>
                </a:extLst>
              </a:tr>
              <a:tr h="1238636">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600" b="1">
                          <a:solidFill>
                            <a:schemeClr val="tx2"/>
                          </a:solidFill>
                        </a:rPr>
                        <a:t>Goal</a:t>
                      </a:r>
                      <a:endParaRPr lang="en-US" sz="1600" b="1">
                        <a:solidFill>
                          <a:schemeClr val="tx2"/>
                        </a:solidFill>
                        <a:latin typeface="+mn-lt"/>
                        <a:ea typeface="+mn-ea"/>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l">
                        <a:lnSpc>
                          <a:spcPct val="100000"/>
                        </a:lnSpc>
                        <a:buNone/>
                      </a:pPr>
                      <a:r>
                        <a:rPr lang="en-US" sz="1600" b="0" i="0" u="none" strike="noStrike" baseline="0" noProof="0">
                          <a:solidFill>
                            <a:srgbClr val="000000"/>
                          </a:solidFill>
                          <a:latin typeface="Aptos"/>
                        </a:rPr>
                        <a:t>Clarify obligations and enhance impact assessment of human rights</a:t>
                      </a:r>
                    </a:p>
                    <a:p>
                      <a:pPr marL="0" marR="0" lvl="0" indent="0" algn="l" defTabSz="914400">
                        <a:lnSpc>
                          <a:spcPct val="100000"/>
                        </a:lnSpc>
                        <a:spcBef>
                          <a:spcPts val="0"/>
                        </a:spcBef>
                        <a:spcAft>
                          <a:spcPts val="0"/>
                        </a:spcAft>
                        <a:buClrTx/>
                        <a:buSzTx/>
                        <a:buFont typeface="Arial"/>
                        <a:buNone/>
                        <a:tabLst/>
                        <a:defRPr/>
                      </a:pPr>
                      <a:endParaRPr lang="en-US" sz="160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0" lvl="0" indent="0">
                        <a:buNone/>
                      </a:pPr>
                      <a:r>
                        <a:rPr lang="en-CA" sz="1600" b="0" i="0" u="none" strike="noStrike" baseline="0" noProof="0">
                          <a:solidFill>
                            <a:srgbClr val="000000"/>
                          </a:solidFill>
                          <a:latin typeface="Aptos"/>
                        </a:rPr>
                        <a:t>Strengthen protections and assessment of impacts for persons with disabilities, raising awareness of the impacts of automated decision systems</a:t>
                      </a:r>
                      <a:endParaRPr lang="en-US" b="0" i="0" u="none" strike="noStrike" baseline="0" noProof="0">
                        <a:solidFill>
                          <a:srgbClr val="000000"/>
                        </a:solidFill>
                        <a:latin typeface="Aptos"/>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indent="0">
                        <a:buFont typeface="Arial"/>
                        <a:buNone/>
                      </a:pPr>
                      <a:r>
                        <a:rPr lang="en-CA" sz="1600"/>
                        <a:t>Identify explicit limits or define circumstances in which automated systems pose an unacceptable risk</a:t>
                      </a:r>
                      <a:endParaRPr lang="en-CA" sz="160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r h="3134443">
                <a:tc>
                  <a:txBody>
                    <a:bodyPr/>
                    <a:lstStyle/>
                    <a:p>
                      <a:pPr marL="0" lvl="0" indent="0">
                        <a:buFont typeface="Arial"/>
                        <a:buNone/>
                      </a:pPr>
                      <a:r>
                        <a:rPr lang="en-US" sz="1600" b="1">
                          <a:solidFill>
                            <a:schemeClr val="tx2"/>
                          </a:solidFill>
                        </a:rPr>
                        <a:t>Recommendations</a:t>
                      </a:r>
                      <a:endParaRPr lang="en-US" sz="1600" b="1">
                        <a:solidFill>
                          <a:schemeClr val="tx2"/>
                        </a:solidFill>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a:t>Modify the testing and monitoring requirements in the directive to more clearly reference human rights</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a:t>Add targeted questions to the AIA to strengthen the consideration of impacts to a bro</a:t>
                      </a:r>
                      <a:r>
                        <a:rPr lang="en-US" sz="1600" kern="1200">
                          <a:solidFill>
                            <a:schemeClr val="dk1"/>
                          </a:solidFill>
                        </a:rPr>
                        <a:t>ader </a:t>
                      </a:r>
                      <a:r>
                        <a:rPr lang="en-US" sz="1600"/>
                        <a:t>range of people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kern="1200">
                          <a:solidFill>
                            <a:schemeClr val="dk1"/>
                          </a:solidFill>
                        </a:rPr>
                        <a:t>Add a requirement to document system failures and take corrective actions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a:solidFill>
                            <a:schemeClr val="dk1"/>
                          </a:solidFill>
                        </a:rPr>
                        <a:t>Add new AIA questions to capture compliance with existing accessibility standards and broaden the consideration of impacts</a:t>
                      </a:r>
                    </a:p>
                    <a:p>
                      <a:pPr marL="0" indent="0">
                        <a:buFont typeface="Arial"/>
                        <a:buNone/>
                      </a:pPr>
                      <a:endParaRPr lang="en-US" sz="160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b="0" u="none" strike="noStrike" baseline="0" noProof="0">
                          <a:solidFill>
                            <a:srgbClr val="000000"/>
                          </a:solidFill>
                        </a:rPr>
                        <a:t>Add a requirement in the Policy on Service and Digital to provide parameters for use</a:t>
                      </a:r>
                    </a:p>
                    <a:p>
                      <a:pPr marL="285750" marR="0" lvl="0" indent="-285750" algn="l">
                        <a:lnSpc>
                          <a:spcPct val="100000"/>
                        </a:lnSpc>
                        <a:spcBef>
                          <a:spcPts val="0"/>
                        </a:spcBef>
                        <a:spcAft>
                          <a:spcPts val="0"/>
                        </a:spcAft>
                        <a:buClrTx/>
                        <a:buSzTx/>
                        <a:buFont typeface="Arial" panose="020B0604020202020204" pitchFamily="34" charset="0"/>
                        <a:buChar char="•"/>
                      </a:pPr>
                      <a:r>
                        <a:rPr lang="en-US" sz="1600"/>
                        <a:t>Add a requirement and an appendix to the Directive on Service and Digital and prepare supporting guidance to state uses of AI considered unacceptable by the GC</a:t>
                      </a:r>
                      <a:endParaRPr lang="en-US" sz="1600">
                        <a:ea typeface="+mn-lt"/>
                        <a:cs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4172197555"/>
                  </a:ext>
                </a:extLst>
              </a:tr>
            </a:tbl>
          </a:graphicData>
        </a:graphic>
      </p:graphicFrame>
      <p:sp>
        <p:nvSpPr>
          <p:cNvPr id="2" name="Slide Number Placeholder 1"/>
          <p:cNvSpPr>
            <a:spLocks noGrp="1"/>
          </p:cNvSpPr>
          <p:nvPr>
            <p:ph type="sldNum" sz="quarter" idx="12"/>
          </p:nvPr>
        </p:nvSpPr>
        <p:spPr/>
        <p:txBody>
          <a:bodyPr/>
          <a:lstStyle/>
          <a:p>
            <a:fld id="{32D4B517-E49B-41B6-9DBC-23634E0F1CDC}" type="slidenum">
              <a:rPr lang="en-CA" smtClean="0"/>
              <a:pPr/>
              <a:t>11</a:t>
            </a:fld>
            <a:endParaRPr lang="en-CA"/>
          </a:p>
        </p:txBody>
      </p:sp>
    </p:spTree>
    <p:extLst>
      <p:ext uri="{BB962C8B-B14F-4D97-AF65-F5344CB8AC3E}">
        <p14:creationId xmlns:p14="http://schemas.microsoft.com/office/powerpoint/2010/main" val="427387071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atin typeface="Calibri"/>
                <a:ea typeface="Calibri"/>
                <a:cs typeface="Calibri"/>
              </a:rPr>
              <a:t>6. </a:t>
            </a:r>
            <a:r>
              <a:rPr lang="en-US">
                <a:latin typeface="Calibri"/>
                <a:cs typeface="Calibri"/>
              </a:rPr>
              <a:t>Examples of unacceptable AI uses</a:t>
            </a:r>
            <a:endParaRPr lang="en-CA">
              <a:latin typeface="Calibri"/>
              <a:ea typeface="Calibri"/>
              <a:cs typeface="Calibri"/>
            </a:endParaRPr>
          </a:p>
        </p:txBody>
      </p:sp>
      <p:graphicFrame>
        <p:nvGraphicFramePr>
          <p:cNvPr id="8" name="Content Placeholder 6" descr="7 different examples of unacceptable AI uses, with a more detailed example for each.">
            <a:extLst>
              <a:ext uri="{FF2B5EF4-FFF2-40B4-BE49-F238E27FC236}">
                <a16:creationId xmlns:a16="http://schemas.microsoft.com/office/drawing/2014/main" id="{978EB654-AD87-C5D7-B072-45FA89FB69C1}"/>
              </a:ext>
            </a:extLst>
          </p:cNvPr>
          <p:cNvGraphicFramePr>
            <a:graphicFrameLocks noGrp="1"/>
          </p:cNvGraphicFramePr>
          <p:nvPr>
            <p:ph idx="10"/>
            <p:extLst>
              <p:ext uri="{D42A27DB-BD31-4B8C-83A1-F6EECF244321}">
                <p14:modId xmlns:p14="http://schemas.microsoft.com/office/powerpoint/2010/main" val="3674548559"/>
              </p:ext>
            </p:extLst>
          </p:nvPr>
        </p:nvGraphicFramePr>
        <p:xfrm>
          <a:off x="694916" y="1120350"/>
          <a:ext cx="10583595" cy="5297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32D4B517-E49B-41B6-9DBC-23634E0F1CDC}" type="slidenum">
              <a:rPr lang="en-CA" smtClean="0"/>
              <a:pPr/>
              <a:t>12</a:t>
            </a:fld>
            <a:endParaRPr lang="en-CA"/>
          </a:p>
        </p:txBody>
      </p:sp>
    </p:spTree>
    <p:extLst>
      <p:ext uri="{BB962C8B-B14F-4D97-AF65-F5344CB8AC3E}">
        <p14:creationId xmlns:p14="http://schemas.microsoft.com/office/powerpoint/2010/main" val="200720969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Enhance assessment of impacts</a:t>
            </a: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4101446998"/>
              </p:ext>
            </p:extLst>
          </p:nvPr>
        </p:nvGraphicFramePr>
        <p:xfrm>
          <a:off x="851025" y="1834799"/>
          <a:ext cx="10266629" cy="2990697"/>
        </p:xfrm>
        <a:graphic>
          <a:graphicData uri="http://schemas.openxmlformats.org/drawingml/2006/table">
            <a:tbl>
              <a:tblPr firstRow="1" bandRow="1">
                <a:tableStyleId>{5C22544A-7EE6-4342-B048-85BDC9FD1C3A}</a:tableStyleId>
              </a:tblPr>
              <a:tblGrid>
                <a:gridCol w="2009341">
                  <a:extLst>
                    <a:ext uri="{9D8B030D-6E8A-4147-A177-3AD203B41FA5}">
                      <a16:colId xmlns:a16="http://schemas.microsoft.com/office/drawing/2014/main" val="423885602"/>
                    </a:ext>
                  </a:extLst>
                </a:gridCol>
                <a:gridCol w="8257288">
                  <a:extLst>
                    <a:ext uri="{9D8B030D-6E8A-4147-A177-3AD203B41FA5}">
                      <a16:colId xmlns:a16="http://schemas.microsoft.com/office/drawing/2014/main" val="3768624674"/>
                    </a:ext>
                  </a:extLst>
                </a:gridCol>
              </a:tblGrid>
              <a:tr h="412646">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kern="1200">
                        <a:solidFill>
                          <a:schemeClr val="dk1"/>
                        </a:solidFill>
                        <a:latin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a:latin typeface="Calibri"/>
                          <a:ea typeface="Calibri"/>
                          <a:cs typeface="Calibri"/>
                        </a:rPr>
                        <a:t>AIA modifications</a:t>
                      </a:r>
                      <a:endParaRPr lang="en-US" sz="1600"/>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09189110"/>
                  </a:ext>
                </a:extLst>
              </a:tr>
              <a:tr h="1079377">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600" b="1">
                          <a:latin typeface="+mn-lt"/>
                          <a:ea typeface="Calibri"/>
                          <a:cs typeface="Calibri"/>
                        </a:rPr>
                        <a:t>Goal</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CA" sz="1600" kern="1200">
                          <a:solidFill>
                            <a:schemeClr val="dk1"/>
                          </a:solidFill>
                          <a:latin typeface="+mn-lt"/>
                          <a:ea typeface="+mn-lt"/>
                          <a:cs typeface="+mn-lt"/>
                        </a:rPr>
                        <a:t>Increase clarity and thoroughness of the AIA tool</a:t>
                      </a:r>
                      <a:endParaRPr lang="en-US" sz="1600" kern="1200">
                        <a:solidFill>
                          <a:schemeClr val="dk1"/>
                        </a:solidFill>
                        <a:latin typeface="+mn-lt"/>
                        <a:ea typeface="+mn-lt"/>
                        <a:cs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1384299511"/>
                  </a:ext>
                </a:extLst>
              </a:tr>
              <a:tr h="1498674">
                <a:tc>
                  <a:txBody>
                    <a:bodyPr/>
                    <a:lstStyle/>
                    <a:p>
                      <a:pPr marL="0" lvl="0" indent="0">
                        <a:buFont typeface="Arial"/>
                        <a:buNone/>
                      </a:pPr>
                      <a:r>
                        <a:rPr lang="en-US" sz="1600" b="1">
                          <a:latin typeface="+mn-lt"/>
                        </a:rPr>
                        <a:t>Recommendations</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a:ea typeface="+mn-lt"/>
                          <a:cs typeface="+mn-lt"/>
                        </a:rPr>
                        <a:t>Add questions in AIA sections where gaps exist or that support other areas of the 4th review</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ea typeface="+mn-lt"/>
                          <a:cs typeface="+mn-lt"/>
                        </a:rPr>
                        <a:t>Modify and add questions to respond to feedback and clarify intent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a:solidFill>
                            <a:schemeClr val="dk1"/>
                          </a:solidFill>
                          <a:effectLst/>
                          <a:latin typeface="+mn-lt"/>
                          <a:ea typeface="+mn-ea"/>
                          <a:cs typeface="+mn-cs"/>
                        </a:rPr>
                        <a:t>Editorial changes</a:t>
                      </a:r>
                      <a:endParaRPr lang="en-US" sz="160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4172197555"/>
                  </a:ext>
                </a:extLst>
              </a:tr>
            </a:tbl>
          </a:graphicData>
        </a:graphic>
      </p:graphicFrame>
      <p:sp>
        <p:nvSpPr>
          <p:cNvPr id="4" name="TextBox 3">
            <a:extLst>
              <a:ext uri="{FF2B5EF4-FFF2-40B4-BE49-F238E27FC236}">
                <a16:creationId xmlns:a16="http://schemas.microsoft.com/office/drawing/2014/main" id="{1222AD87-0210-7129-D5AF-D84309648101}"/>
              </a:ext>
            </a:extLst>
          </p:cNvPr>
          <p:cNvSpPr txBox="1"/>
          <p:nvPr/>
        </p:nvSpPr>
        <p:spPr>
          <a:xfrm>
            <a:off x="851025" y="5212676"/>
            <a:ext cx="87503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dirty="0">
                <a:solidFill>
                  <a:srgbClr val="004D71"/>
                </a:solidFill>
                <a:latin typeface="Calibri"/>
                <a:cs typeface="Calibri"/>
              </a:rPr>
              <a:t>All changes to the AIA can be found </a:t>
            </a:r>
            <a:r>
              <a:rPr lang="en-US" sz="2200" u="sng" dirty="0">
                <a:solidFill>
                  <a:srgbClr val="004D71"/>
                </a:solidFill>
                <a:latin typeface="Calibri"/>
                <a:cs typeface="Calibri"/>
                <a:hlinkClick r:id="rId2"/>
              </a:rPr>
              <a:t>here</a:t>
            </a:r>
            <a:endParaRPr lang="en-US" sz="2200" dirty="0">
              <a:solidFill>
                <a:srgbClr val="004D71"/>
              </a:solidFill>
              <a:latin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13</a:t>
            </a:fld>
            <a:endParaRPr lang="en-CA"/>
          </a:p>
        </p:txBody>
      </p:sp>
    </p:spTree>
    <p:extLst>
      <p:ext uri="{BB962C8B-B14F-4D97-AF65-F5344CB8AC3E}">
        <p14:creationId xmlns:p14="http://schemas.microsoft.com/office/powerpoint/2010/main" val="316086573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atin typeface="Calibri"/>
                <a:ea typeface="Calibri"/>
                <a:cs typeface="Calibri"/>
              </a:rPr>
              <a:t>Tell us what you think </a:t>
            </a:r>
            <a:endParaRPr lang="en-US">
              <a:ea typeface="Calibri"/>
              <a:cs typeface="Calibri"/>
            </a:endParaRPr>
          </a:p>
        </p:txBody>
      </p:sp>
      <p:sp>
        <p:nvSpPr>
          <p:cNvPr id="7" name="Content Placeholder 6"/>
          <p:cNvSpPr>
            <a:spLocks noGrp="1"/>
          </p:cNvSpPr>
          <p:nvPr>
            <p:ph idx="10"/>
          </p:nvPr>
        </p:nvSpPr>
        <p:spPr/>
        <p:txBody>
          <a:bodyPr vert="horz" lIns="0" tIns="0" rIns="0" bIns="0" rtlCol="0" anchor="t">
            <a:normAutofit lnSpcReduction="10000"/>
          </a:bodyPr>
          <a:lstStyle/>
          <a:p>
            <a:pPr marL="342900" indent="-342900">
              <a:buChar char="•"/>
            </a:pPr>
            <a:r>
              <a:rPr lang="en-US" dirty="0">
                <a:latin typeface="Calibri"/>
                <a:cs typeface="Calibri"/>
              </a:rPr>
              <a:t>We are seeking your input on the recommendations and directive edits as part of the 4th review of the directive. </a:t>
            </a:r>
          </a:p>
          <a:p>
            <a:pPr marL="342900" indent="-342900">
              <a:buChar char="•"/>
            </a:pPr>
            <a:endParaRPr lang="en-US">
              <a:latin typeface="Calibri"/>
              <a:ea typeface="Calibri"/>
              <a:cs typeface="Calibri"/>
            </a:endParaRPr>
          </a:p>
          <a:p>
            <a:pPr marL="342900" indent="-342900">
              <a:buChar char="•"/>
            </a:pPr>
            <a:r>
              <a:rPr lang="en-US">
                <a:latin typeface="Calibri"/>
                <a:ea typeface="Calibri"/>
                <a:cs typeface="Calibri"/>
              </a:rPr>
              <a:t>Please respond to the </a:t>
            </a:r>
            <a:r>
              <a:rPr lang="en-US" dirty="0">
                <a:latin typeface="Calibri"/>
                <a:ea typeface="Calibri"/>
                <a:cs typeface="Calibri"/>
                <a:hlinkClick r:id="rId2"/>
              </a:rPr>
              <a:t>survey</a:t>
            </a:r>
            <a:r>
              <a:rPr lang="en-US">
                <a:latin typeface="Calibri"/>
                <a:ea typeface="Calibri"/>
                <a:cs typeface="Calibri"/>
              </a:rPr>
              <a:t> where you will be asked to:</a:t>
            </a:r>
          </a:p>
          <a:p>
            <a:pPr marL="1028700" lvl="1">
              <a:buFont typeface="Courier New" panose="020B0604020202020204" pitchFamily="34" charset="0"/>
              <a:buChar char="o"/>
            </a:pPr>
            <a:r>
              <a:rPr lang="en-US" dirty="0">
                <a:latin typeface="Calibri"/>
                <a:ea typeface="Calibri"/>
                <a:cs typeface="Calibri"/>
              </a:rPr>
              <a:t>confirm if the recommendations help to achieve the topic goals </a:t>
            </a:r>
          </a:p>
          <a:p>
            <a:pPr marL="1028700" lvl="1">
              <a:buFont typeface="Courier New" panose="020B0604020202020204" pitchFamily="34" charset="0"/>
              <a:buChar char="o"/>
            </a:pPr>
            <a:r>
              <a:rPr lang="en-US" dirty="0">
                <a:latin typeface="Calibri"/>
                <a:ea typeface="Calibri"/>
                <a:cs typeface="Calibri"/>
              </a:rPr>
              <a:t>share specific edits to the updated text of the directive and AIA</a:t>
            </a:r>
            <a:endParaRPr lang="en-US" dirty="0">
              <a:ea typeface="Calibri"/>
              <a:cs typeface="Calibri"/>
            </a:endParaRPr>
          </a:p>
          <a:p>
            <a:pPr marL="1028700" lvl="1">
              <a:buFont typeface="Courier New" panose="020B0604020202020204" pitchFamily="34" charset="0"/>
              <a:buChar char="o"/>
            </a:pPr>
            <a:r>
              <a:rPr lang="en-US" dirty="0">
                <a:latin typeface="Calibri"/>
                <a:ea typeface="Calibri"/>
                <a:cs typeface="Calibri"/>
              </a:rPr>
              <a:t>identify any concerns or gaps</a:t>
            </a:r>
            <a:endParaRPr lang="en-US" dirty="0">
              <a:ea typeface="Calibri"/>
              <a:cs typeface="Calibri"/>
            </a:endParaRPr>
          </a:p>
          <a:p>
            <a:pPr marL="1028700" lvl="1">
              <a:buFont typeface="Courier New" panose="020B0604020202020204" pitchFamily="34" charset="0"/>
              <a:buChar char="o"/>
            </a:pPr>
            <a:r>
              <a:rPr lang="en-US" dirty="0">
                <a:latin typeface="Calibri"/>
                <a:ea typeface="Calibri"/>
                <a:cs typeface="Calibri"/>
              </a:rPr>
              <a:t>provide input on the approach to the "bans" topic</a:t>
            </a:r>
          </a:p>
          <a:p>
            <a:pPr marL="1028700" lvl="1">
              <a:buFont typeface="Courier New" panose="020B0604020202020204" pitchFamily="34" charset="0"/>
              <a:buChar char="o"/>
            </a:pPr>
            <a:endParaRPr lang="en-US">
              <a:latin typeface="Calibri"/>
              <a:ea typeface="Calibri"/>
              <a:cs typeface="Calibri"/>
            </a:endParaRPr>
          </a:p>
          <a:p>
            <a:pPr marL="342900" indent="-342900">
              <a:buChar char="•"/>
            </a:pPr>
            <a:r>
              <a:rPr lang="en-US" dirty="0">
                <a:latin typeface="Calibri"/>
                <a:ea typeface="Calibri"/>
                <a:cs typeface="Calibri"/>
              </a:rPr>
              <a:t>We recommend that you refer to the following documents as you complete the survey:</a:t>
            </a:r>
          </a:p>
          <a:p>
            <a:pPr marL="1028700" lvl="1">
              <a:buFont typeface="Courier New" panose="020B0604020202020204" pitchFamily="34" charset="0"/>
              <a:buChar char="o"/>
            </a:pPr>
            <a:r>
              <a:rPr lang="en-US" dirty="0">
                <a:latin typeface="Calibri"/>
                <a:ea typeface="Calibri"/>
                <a:cs typeface="Calibri"/>
                <a:hlinkClick r:id="rId3"/>
              </a:rPr>
              <a:t>Overview of the 4th review of the Directive on Automated Decision-Making</a:t>
            </a:r>
          </a:p>
          <a:p>
            <a:pPr marL="1028700" lvl="1">
              <a:buFont typeface="Courier New" panose="020B0604020202020204" pitchFamily="34" charset="0"/>
              <a:buChar char="o"/>
            </a:pPr>
            <a:r>
              <a:rPr lang="en-US" dirty="0">
                <a:latin typeface="Calibri"/>
                <a:ea typeface="Calibri"/>
                <a:cs typeface="Calibri"/>
                <a:hlinkClick r:id="rId4"/>
              </a:rPr>
              <a:t>Text changes to the Directive</a:t>
            </a:r>
            <a:endParaRPr lang="en-US" dirty="0">
              <a:latin typeface="Calibri"/>
              <a:ea typeface="Calibri"/>
              <a:cs typeface="Calibri"/>
            </a:endParaRPr>
          </a:p>
          <a:p>
            <a:pPr marL="1028700" lvl="1">
              <a:buFont typeface="Courier New" panose="020B0604020202020204" pitchFamily="34" charset="0"/>
              <a:buChar char="o"/>
            </a:pPr>
            <a:r>
              <a:rPr lang="en-US" dirty="0">
                <a:latin typeface="Calibri"/>
                <a:ea typeface="Calibri"/>
                <a:cs typeface="Calibri"/>
                <a:hlinkClick r:id="rId5"/>
              </a:rPr>
              <a:t>Text changes to the AIA tool</a:t>
            </a:r>
          </a:p>
          <a:p>
            <a:pPr indent="0">
              <a:buNone/>
            </a:pPr>
            <a:endParaRPr lang="en-US" sz="1200">
              <a:solidFill>
                <a:srgbClr val="242424"/>
              </a:solidFill>
              <a:latin typeface="Aptos"/>
              <a:ea typeface="Calibri"/>
              <a:cs typeface="Calibri"/>
            </a:endParaRPr>
          </a:p>
          <a:p>
            <a:pPr marL="342900" indent="-342900">
              <a:buChar char="•"/>
            </a:pPr>
            <a:r>
              <a:rPr lang="en-CA" dirty="0">
                <a:latin typeface="Calibri"/>
                <a:ea typeface="Calibri"/>
                <a:cs typeface="Calibri"/>
              </a:rPr>
              <a:t>The survey will be open from </a:t>
            </a:r>
            <a:r>
              <a:rPr lang="en-CA" u="sng" dirty="0">
                <a:latin typeface="Calibri"/>
                <a:ea typeface="Calibri"/>
                <a:cs typeface="Calibri"/>
              </a:rPr>
              <a:t>November 19, 2024 to January 8, 2025</a:t>
            </a:r>
            <a:endParaRPr lang="en-CA" dirty="0">
              <a:latin typeface="Calibri"/>
              <a:ea typeface="Calibri"/>
              <a:cs typeface="Calibri"/>
            </a:endParaRPr>
          </a:p>
          <a:p>
            <a:pPr marL="342900" indent="-342900">
              <a:buChar char="•"/>
            </a:pPr>
            <a:endParaRPr lang="en-CA">
              <a:latin typeface="Calibri"/>
              <a:ea typeface="Calibri"/>
              <a:cs typeface="Calibri"/>
            </a:endParaRPr>
          </a:p>
          <a:p>
            <a:pPr marL="342900" indent="-342900">
              <a:buChar char="•"/>
            </a:pPr>
            <a:endParaRPr lang="en-CA">
              <a:latin typeface="Calibri"/>
              <a:ea typeface="Calibri"/>
              <a:cs typeface="Calibri"/>
            </a:endParaRPr>
          </a:p>
          <a:p>
            <a:endParaRPr lang="en-CA">
              <a:latin typeface="Calibri"/>
              <a:ea typeface="Calibri"/>
              <a:cs typeface="Calibri"/>
            </a:endParaRPr>
          </a:p>
          <a:p>
            <a:endParaRPr lang="en-CA">
              <a:latin typeface="Calibri"/>
              <a:ea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14</a:t>
            </a:fld>
            <a:endParaRPr lang="en-CA"/>
          </a:p>
        </p:txBody>
      </p:sp>
    </p:spTree>
    <p:extLst>
      <p:ext uri="{BB962C8B-B14F-4D97-AF65-F5344CB8AC3E}">
        <p14:creationId xmlns:p14="http://schemas.microsoft.com/office/powerpoint/2010/main" val="255544464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ea typeface="Calibri"/>
                <a:cs typeface="Calibri"/>
              </a:rPr>
              <a:t>Next steps</a:t>
            </a:r>
            <a:endParaRPr lang="en-CA">
              <a:ea typeface="Calibri"/>
              <a:cs typeface="Calibri"/>
            </a:endParaRPr>
          </a:p>
        </p:txBody>
      </p:sp>
      <p:sp>
        <p:nvSpPr>
          <p:cNvPr id="7" name="Content Placeholder 6"/>
          <p:cNvSpPr>
            <a:spLocks noGrp="1"/>
          </p:cNvSpPr>
          <p:nvPr>
            <p:ph idx="10"/>
          </p:nvPr>
        </p:nvSpPr>
        <p:spPr/>
        <p:txBody>
          <a:bodyPr vert="horz" lIns="0" tIns="0" rIns="0" bIns="0" rtlCol="0" anchor="t">
            <a:normAutofit/>
          </a:bodyPr>
          <a:lstStyle/>
          <a:p>
            <a:pPr marL="342900" indent="-342900">
              <a:buChar char="•"/>
            </a:pPr>
            <a:r>
              <a:rPr lang="en-CA" dirty="0">
                <a:latin typeface="Calibri"/>
                <a:ea typeface="Calibri"/>
                <a:cs typeface="Calibri"/>
              </a:rPr>
              <a:t>Review the </a:t>
            </a:r>
            <a:r>
              <a:rPr lang="en-CA" u="sng" dirty="0">
                <a:latin typeface="Calibri"/>
                <a:ea typeface="Calibri"/>
                <a:cs typeface="Calibri"/>
                <a:hlinkClick r:id="rId2"/>
              </a:rPr>
              <a:t>4</a:t>
            </a:r>
            <a:r>
              <a:rPr lang="en-CA" u="sng" baseline="30000" dirty="0">
                <a:latin typeface="Calibri"/>
                <a:ea typeface="Calibri"/>
                <a:cs typeface="Calibri"/>
                <a:hlinkClick r:id="rId2"/>
              </a:rPr>
              <a:t>th</a:t>
            </a:r>
            <a:r>
              <a:rPr lang="en-CA" u="sng" dirty="0">
                <a:latin typeface="Calibri"/>
                <a:ea typeface="Calibri"/>
                <a:cs typeface="Calibri"/>
                <a:hlinkClick r:id="rId2"/>
              </a:rPr>
              <a:t> review materials</a:t>
            </a:r>
            <a:r>
              <a:rPr lang="en-CA" dirty="0">
                <a:latin typeface="Calibri"/>
                <a:ea typeface="Calibri"/>
                <a:cs typeface="Calibri"/>
              </a:rPr>
              <a:t> and respond to the </a:t>
            </a:r>
            <a:r>
              <a:rPr lang="en-CA" u="sng" dirty="0">
                <a:latin typeface="Calibri"/>
                <a:ea typeface="Calibri"/>
                <a:cs typeface="Calibri"/>
                <a:hlinkClick r:id="rId3"/>
              </a:rPr>
              <a:t>survey</a:t>
            </a:r>
            <a:r>
              <a:rPr lang="en-CA" dirty="0">
                <a:latin typeface="Calibri"/>
                <a:ea typeface="Calibri"/>
                <a:cs typeface="Calibri"/>
              </a:rPr>
              <a:t> by </a:t>
            </a:r>
            <a:r>
              <a:rPr lang="en-CA" dirty="0">
                <a:latin typeface="Calibri"/>
                <a:cs typeface="Calibri"/>
              </a:rPr>
              <a:t>January 8</a:t>
            </a:r>
            <a:endParaRPr lang="en-CA" dirty="0">
              <a:solidFill>
                <a:srgbClr val="FF0000"/>
              </a:solidFill>
              <a:latin typeface="Calibri"/>
              <a:ea typeface="Calibri"/>
              <a:cs typeface="Calibri"/>
            </a:endParaRPr>
          </a:p>
          <a:p>
            <a:endParaRPr lang="en-CA">
              <a:latin typeface="Calibri"/>
              <a:ea typeface="Calibri"/>
              <a:cs typeface="Calibri"/>
            </a:endParaRPr>
          </a:p>
          <a:p>
            <a:endParaRPr lang="en-CA">
              <a:latin typeface="Calibri"/>
              <a:ea typeface="Calibri"/>
              <a:cs typeface="Calibri"/>
            </a:endParaRPr>
          </a:p>
        </p:txBody>
      </p:sp>
      <p:sp>
        <p:nvSpPr>
          <p:cNvPr id="4" name="TextBox 3">
            <a:extLst>
              <a:ext uri="{FF2B5EF4-FFF2-40B4-BE49-F238E27FC236}">
                <a16:creationId xmlns:a16="http://schemas.microsoft.com/office/drawing/2014/main" id="{B6CEFD02-B566-4D9D-BF2F-4C70CDAB8D70}"/>
              </a:ext>
            </a:extLst>
          </p:cNvPr>
          <p:cNvSpPr txBox="1"/>
          <p:nvPr/>
        </p:nvSpPr>
        <p:spPr>
          <a:xfrm>
            <a:off x="1012265" y="2539457"/>
            <a:ext cx="1261884" cy="461665"/>
          </a:xfrm>
          <a:prstGeom prst="rect">
            <a:avLst/>
          </a:prstGeom>
          <a:noFill/>
        </p:spPr>
        <p:txBody>
          <a:bodyPr wrap="none" rtlCol="0">
            <a:spAutoFit/>
          </a:bodyPr>
          <a:lstStyle/>
          <a:p>
            <a:r>
              <a:rPr lang="en-US" sz="2400" u="sng">
                <a:solidFill>
                  <a:srgbClr val="004D71"/>
                </a:solidFill>
                <a:latin typeface="Calibri"/>
                <a:cs typeface="Calibri"/>
              </a:rPr>
              <a:t>Timeline</a:t>
            </a:r>
            <a:endParaRPr lang="en-CA" sz="2400" u="sng">
              <a:solidFill>
                <a:srgbClr val="004D71"/>
              </a:solidFill>
              <a:latin typeface="Calibri"/>
              <a:cs typeface="Calibri"/>
            </a:endParaRPr>
          </a:p>
        </p:txBody>
      </p:sp>
      <p:pic>
        <p:nvPicPr>
          <p:cNvPr id="8" name="Picture 7" descr="Timeline for the 4th review indicating:&#10;- consultation in Fall 2024&#10;- analysis and incorporation of feedback in fall 2024 and Winter 2025&#10;- governance and approvals in winter and early spring 2025&#10;- publication in late spring 2025&#10;- supporting departments is ongoing">
            <a:extLst>
              <a:ext uri="{FF2B5EF4-FFF2-40B4-BE49-F238E27FC236}">
                <a16:creationId xmlns:a16="http://schemas.microsoft.com/office/drawing/2014/main" id="{E60802BC-B464-B0C5-4DB8-08B0C9DE0A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2265" y="3245114"/>
            <a:ext cx="10116687" cy="2341441"/>
          </a:xfrm>
          <a:prstGeom prst="rect">
            <a:avLst/>
          </a:prstGeom>
        </p:spPr>
      </p:pic>
      <p:sp>
        <p:nvSpPr>
          <p:cNvPr id="2" name="Slide Number Placeholder 1"/>
          <p:cNvSpPr>
            <a:spLocks noGrp="1"/>
          </p:cNvSpPr>
          <p:nvPr>
            <p:ph type="sldNum" sz="quarter" idx="12"/>
          </p:nvPr>
        </p:nvSpPr>
        <p:spPr/>
        <p:txBody>
          <a:bodyPr/>
          <a:lstStyle/>
          <a:p>
            <a:fld id="{32D4B517-E49B-41B6-9DBC-23634E0F1CDC}" type="slidenum">
              <a:rPr lang="en-CA" smtClean="0"/>
              <a:pPr/>
              <a:t>15</a:t>
            </a:fld>
            <a:endParaRPr lang="en-CA"/>
          </a:p>
        </p:txBody>
      </p:sp>
    </p:spTree>
    <p:extLst>
      <p:ext uri="{BB962C8B-B14F-4D97-AF65-F5344CB8AC3E}">
        <p14:creationId xmlns:p14="http://schemas.microsoft.com/office/powerpoint/2010/main" val="2910162009"/>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ea typeface="Calibri"/>
                <a:cs typeface="Calibri"/>
              </a:rPr>
              <a:t>Questions for discussion</a:t>
            </a:r>
            <a:endParaRPr lang="en-CA">
              <a:ea typeface="Calibri"/>
              <a:cs typeface="Calibri"/>
            </a:endParaRPr>
          </a:p>
        </p:txBody>
      </p:sp>
      <p:sp>
        <p:nvSpPr>
          <p:cNvPr id="7" name="Content Placeholder 6"/>
          <p:cNvSpPr>
            <a:spLocks noGrp="1"/>
          </p:cNvSpPr>
          <p:nvPr>
            <p:ph idx="10"/>
          </p:nvPr>
        </p:nvSpPr>
        <p:spPr/>
        <p:txBody>
          <a:bodyPr vert="horz" lIns="0" tIns="0" rIns="0" bIns="0" rtlCol="0" anchor="t">
            <a:normAutofit/>
          </a:bodyPr>
          <a:lstStyle/>
          <a:p>
            <a:pPr lvl="1" indent="0">
              <a:buNone/>
            </a:pPr>
            <a:endParaRPr lang="en-CA" sz="2400">
              <a:latin typeface="Calibri"/>
              <a:ea typeface="Calibri"/>
              <a:cs typeface="Calibri"/>
            </a:endParaRPr>
          </a:p>
          <a:p>
            <a:pPr marL="342900" indent="-342900">
              <a:buChar char="•"/>
            </a:pPr>
            <a:r>
              <a:rPr lang="en-US" sz="2400">
                <a:latin typeface="Calibri"/>
                <a:cs typeface="Calibri"/>
              </a:rPr>
              <a:t>Do the proposed updates appropriately address the goals for the 7 identified topics? Why or why not?</a:t>
            </a:r>
          </a:p>
          <a:p>
            <a:endParaRPr lang="en-US" sz="2400">
              <a:latin typeface="Calibri"/>
              <a:cs typeface="Calibri"/>
            </a:endParaRPr>
          </a:p>
          <a:p>
            <a:pPr marL="342900" indent="-342900">
              <a:buChar char="•"/>
            </a:pPr>
            <a:r>
              <a:rPr lang="en-US" sz="2400">
                <a:latin typeface="Calibri"/>
                <a:cs typeface="Calibri"/>
              </a:rPr>
              <a:t>Are there any proposed changes to the Directive or AIA that are concerning? </a:t>
            </a:r>
          </a:p>
          <a:p>
            <a:endParaRPr lang="en-US" sz="2400">
              <a:latin typeface="Calibri"/>
              <a:cs typeface="Calibri"/>
            </a:endParaRPr>
          </a:p>
          <a:p>
            <a:pPr marL="342900" indent="-342900">
              <a:buChar char="•"/>
            </a:pPr>
            <a:r>
              <a:rPr lang="en-US" sz="2400">
                <a:latin typeface="Calibri"/>
                <a:cs typeface="Calibri"/>
              </a:rPr>
              <a:t>Is there a theme or topic that is missing?</a:t>
            </a:r>
          </a:p>
        </p:txBody>
      </p:sp>
      <p:sp>
        <p:nvSpPr>
          <p:cNvPr id="2" name="Slide Number Placeholder 1"/>
          <p:cNvSpPr>
            <a:spLocks noGrp="1"/>
          </p:cNvSpPr>
          <p:nvPr>
            <p:ph type="sldNum" sz="quarter" idx="12"/>
          </p:nvPr>
        </p:nvSpPr>
        <p:spPr/>
        <p:txBody>
          <a:bodyPr/>
          <a:lstStyle/>
          <a:p>
            <a:fld id="{32D4B517-E49B-41B6-9DBC-23634E0F1CDC}" type="slidenum">
              <a:rPr lang="en-CA" smtClean="0"/>
              <a:pPr/>
              <a:t>16</a:t>
            </a:fld>
            <a:endParaRPr lang="en-CA"/>
          </a:p>
        </p:txBody>
      </p:sp>
    </p:spTree>
    <p:extLst>
      <p:ext uri="{BB962C8B-B14F-4D97-AF65-F5344CB8AC3E}">
        <p14:creationId xmlns:p14="http://schemas.microsoft.com/office/powerpoint/2010/main" val="3031603500"/>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91A31C7-8EA1-4031-B9C6-4567671B1A3B}"/>
              </a:ext>
            </a:extLst>
          </p:cNvPr>
          <p:cNvSpPr>
            <a:spLocks noGrp="1"/>
          </p:cNvSpPr>
          <p:nvPr>
            <p:ph type="title" idx="4294967295"/>
          </p:nvPr>
        </p:nvSpPr>
        <p:spPr>
          <a:xfrm>
            <a:off x="730163" y="1782395"/>
            <a:ext cx="4712694" cy="286232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a:ln>
                  <a:noFill/>
                </a:ln>
                <a:solidFill>
                  <a:srgbClr val="002060"/>
                </a:solidFill>
                <a:effectLst/>
                <a:uLnTx/>
                <a:uFillTx/>
                <a:latin typeface="Calibri"/>
                <a:ea typeface="+mn-ea"/>
                <a:cs typeface="Calibri"/>
              </a:rPr>
              <a:t>Questions? </a:t>
            </a:r>
            <a:endParaRPr kumimoji="0" lang="en-US" sz="20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004D71"/>
              </a:solidFill>
              <a:effectLst/>
              <a:uLnTx/>
              <a:uFillTx/>
              <a:latin typeface="Calibri"/>
              <a:ea typeface="+mn-ea"/>
              <a:cs typeface="Calibri"/>
            </a:endParaRPr>
          </a:p>
          <a:p>
            <a:pPr>
              <a:lnSpc>
                <a:spcPct val="100000"/>
              </a:lnSpc>
              <a:spcBef>
                <a:spcPts val="0"/>
              </a:spcBef>
              <a:defRPr/>
            </a:pPr>
            <a:r>
              <a:rPr lang="en-US" sz="2800">
                <a:solidFill>
                  <a:srgbClr val="004D71"/>
                </a:solidFill>
                <a:latin typeface="Calibri"/>
                <a:ea typeface="+mn-ea"/>
                <a:cs typeface="Calibri"/>
              </a:rPr>
              <a:t>Please reach</a:t>
            </a:r>
            <a:r>
              <a:rPr kumimoji="0" lang="en-US" sz="2800" b="0" i="0" u="none" strike="noStrike" kern="1200" cap="none" spc="0" normalizeH="0" baseline="0" noProof="0">
                <a:ln>
                  <a:noFill/>
                </a:ln>
                <a:solidFill>
                  <a:srgbClr val="004D71"/>
                </a:solidFill>
                <a:effectLst/>
                <a:uLnTx/>
                <a:uFillTx/>
                <a:latin typeface="Calibri"/>
                <a:ea typeface="+mn-ea"/>
                <a:cs typeface="Calibri"/>
              </a:rPr>
              <a:t> out to the T</a:t>
            </a:r>
            <a:r>
              <a:rPr kumimoji="0" lang="en-CA" sz="2800" b="0" i="0" u="none" strike="noStrike" kern="1200" cap="none" spc="0" normalizeH="0" baseline="0" noProof="0">
                <a:ln>
                  <a:noFill/>
                </a:ln>
                <a:solidFill>
                  <a:srgbClr val="004D71"/>
                </a:solidFill>
                <a:effectLst/>
                <a:uLnTx/>
                <a:uFillTx/>
                <a:latin typeface="Calibri"/>
                <a:ea typeface="+mn-ea"/>
                <a:cs typeface="Calibri"/>
              </a:rPr>
              <a:t>BS Responsible Data and AI team</a:t>
            </a:r>
            <a:br>
              <a:rPr kumimoji="0" lang="en-CA" sz="2800" b="0" i="0" u="none" strike="noStrike" kern="1200" cap="none" spc="0" normalizeH="0" baseline="0" noProof="0">
                <a:ln>
                  <a:noFill/>
                </a:ln>
                <a:solidFill>
                  <a:srgbClr val="004D71"/>
                </a:solidFill>
                <a:effectLst/>
                <a:uLnTx/>
                <a:uFillTx/>
                <a:latin typeface="Calibri"/>
                <a:ea typeface="+mn-ea"/>
                <a:cs typeface="Calibri"/>
              </a:rPr>
            </a:br>
            <a:br>
              <a:rPr kumimoji="0" lang="en-CA" sz="2800" b="0" i="0" u="none" strike="noStrike" kern="1200" cap="none" spc="0" normalizeH="0" baseline="0" noProof="0">
                <a:ln>
                  <a:noFill/>
                </a:ln>
                <a:solidFill>
                  <a:srgbClr val="004D71"/>
                </a:solidFill>
                <a:effectLst/>
                <a:uLnTx/>
                <a:uFillTx/>
                <a:latin typeface="Calibri"/>
                <a:ea typeface="+mn-ea"/>
                <a:cs typeface="Calibri"/>
              </a:rPr>
            </a:br>
            <a:r>
              <a:rPr kumimoji="0" lang="en-CA" sz="2800" b="0" i="0" u="none" strike="noStrike" kern="1200" cap="none" spc="0" normalizeH="0" baseline="0" noProof="0">
                <a:ln>
                  <a:noFill/>
                </a:ln>
                <a:solidFill>
                  <a:srgbClr val="004D71"/>
                </a:solidFill>
                <a:effectLst/>
                <a:uLnTx/>
                <a:uFillTx/>
                <a:latin typeface="Calibri"/>
                <a:ea typeface="+mn-ea"/>
                <a:cs typeface="Calibri"/>
              </a:rPr>
              <a:t>(</a:t>
            </a:r>
            <a:r>
              <a:rPr kumimoji="0" lang="en-CA" sz="2800" b="0" i="0" u="sng" strike="noStrike" kern="1200" cap="none" spc="0" normalizeH="0" baseline="0" noProof="0">
                <a:ln>
                  <a:noFill/>
                </a:ln>
                <a:solidFill>
                  <a:srgbClr val="0563C1"/>
                </a:solidFill>
                <a:effectLst/>
                <a:uLnTx/>
                <a:uFillTx/>
                <a:latin typeface="Calibri"/>
                <a:ea typeface="+mn-ea"/>
                <a:cs typeface="Calibri"/>
                <a:hlinkClick r:id="rId3"/>
              </a:rPr>
              <a:t>ai-ia@tbs-sct.gc.ca</a:t>
            </a:r>
            <a:r>
              <a:rPr kumimoji="0" lang="en-CA" sz="2800" b="0" i="0" u="none" strike="noStrike" kern="1200" cap="none" spc="0" normalizeH="0" baseline="0" noProof="0">
                <a:ln>
                  <a:noFill/>
                </a:ln>
                <a:solidFill>
                  <a:srgbClr val="004D71"/>
                </a:solidFill>
                <a:effectLst/>
                <a:uLnTx/>
                <a:uFillTx/>
                <a:latin typeface="Calibri"/>
                <a:ea typeface="+mn-ea"/>
                <a:cs typeface="Calibri"/>
              </a:rPr>
              <a:t>)</a:t>
            </a:r>
            <a:endParaRPr kumimoji="0" lang="en-CA" sz="2800" b="0" i="0" u="none" strike="noStrike" kern="1200" cap="none" spc="0" normalizeH="0" baseline="0" noProof="0">
              <a:ln>
                <a:noFill/>
              </a:ln>
              <a:solidFill>
                <a:schemeClr val="tx1"/>
              </a:solidFill>
              <a:effectLst/>
              <a:uLnTx/>
              <a:uFillTx/>
              <a:latin typeface="+mn-lt"/>
              <a:ea typeface="+mn-ea"/>
              <a:cs typeface="Calibri" panose="020F0502020204030204"/>
            </a:endParaRPr>
          </a:p>
        </p:txBody>
      </p:sp>
      <p:pic>
        <p:nvPicPr>
          <p:cNvPr id="15" name="Picture 14" descr="Image with several question mark boxes">
            <a:extLst>
              <a:ext uri="{FF2B5EF4-FFF2-40B4-BE49-F238E27FC236}">
                <a16:creationId xmlns:a16="http://schemas.microsoft.com/office/drawing/2014/main" id="{A9FFD6FE-D3F9-05D2-8AF6-17D05E36D99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441770" y="1997839"/>
            <a:ext cx="5088385" cy="2862322"/>
          </a:xfrm>
          <a:prstGeom prst="roundRect">
            <a:avLst/>
          </a:prstGeom>
          <a:ln>
            <a:solidFill>
              <a:schemeClr val="tx1"/>
            </a:solidFill>
          </a:ln>
        </p:spPr>
      </p:pic>
      <p:sp>
        <p:nvSpPr>
          <p:cNvPr id="2" name="Slide Number Placeholder 3">
            <a:extLst>
              <a:ext uri="{FF2B5EF4-FFF2-40B4-BE49-F238E27FC236}">
                <a16:creationId xmlns:a16="http://schemas.microsoft.com/office/drawing/2014/main" id="{957DE461-924C-A035-AA8B-BB37DCDA3407}"/>
              </a:ext>
              <a:ext uri="{C183D7F6-B498-43B3-948B-1728B52AA6E4}">
                <adec:decorative xmlns:adec="http://schemas.microsoft.com/office/drawing/2017/decorative" val="1"/>
              </a:ext>
            </a:extLst>
          </p:cNvPr>
          <p:cNvSpPr>
            <a:spLocks noGrp="1"/>
          </p:cNvSpPr>
          <p:nvPr>
            <p:ph type="sldNum" sz="quarter" idx="12"/>
          </p:nvPr>
        </p:nvSpPr>
        <p:spPr>
          <a:xfrm>
            <a:off x="8737600" y="6356359"/>
            <a:ext cx="2844800" cy="365125"/>
          </a:xfrm>
          <a:solidFill>
            <a:srgbClr val="FFFFFF"/>
          </a:solidFill>
        </p:spPr>
        <p:txBody>
          <a:bodyPr/>
          <a:lstStyle/>
          <a:p>
            <a:fld id="{32D4B517-E49B-41B6-9DBC-23634E0F1CDC}" type="slidenum">
              <a:rPr lang="en-CA" smtClean="0">
                <a:solidFill>
                  <a:srgbClr val="767676"/>
                </a:solidFill>
              </a:rPr>
              <a:t>17</a:t>
            </a:fld>
            <a:endParaRPr lang="en-CA">
              <a:solidFill>
                <a:srgbClr val="767676"/>
              </a:solidFill>
            </a:endParaRPr>
          </a:p>
        </p:txBody>
      </p:sp>
    </p:spTree>
    <p:extLst>
      <p:ext uri="{BB962C8B-B14F-4D97-AF65-F5344CB8AC3E}">
        <p14:creationId xmlns:p14="http://schemas.microsoft.com/office/powerpoint/2010/main" val="711340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Purpose</a:t>
            </a:r>
            <a:endParaRPr lang="en-US"/>
          </a:p>
        </p:txBody>
      </p:sp>
      <p:sp>
        <p:nvSpPr>
          <p:cNvPr id="7" name="Content Placeholder 6"/>
          <p:cNvSpPr>
            <a:spLocks noGrp="1"/>
          </p:cNvSpPr>
          <p:nvPr>
            <p:ph idx="10"/>
          </p:nvPr>
        </p:nvSpPr>
        <p:spPr/>
        <p:txBody>
          <a:bodyPr vert="horz" lIns="0" tIns="0" rIns="0" bIns="0" rtlCol="0" anchor="t">
            <a:normAutofit/>
          </a:bodyPr>
          <a:lstStyle/>
          <a:p>
            <a:pPr marL="342900" indent="-342900">
              <a:buChar char="•"/>
            </a:pPr>
            <a:r>
              <a:rPr lang="en-US" sz="2400">
                <a:latin typeface="Calibri"/>
                <a:ea typeface="Calibri"/>
                <a:cs typeface="Calibri"/>
              </a:rPr>
              <a:t>Provide an overview of the 4th review of the Directive on Automated Decision-</a:t>
            </a:r>
            <a:r>
              <a:rPr lang="en-US" sz="2400">
                <a:latin typeface="Calibri"/>
                <a:cs typeface="Calibri"/>
              </a:rPr>
              <a:t>Making</a:t>
            </a:r>
          </a:p>
          <a:p>
            <a:pPr marL="342900" indent="-342900">
              <a:buChar char="•"/>
            </a:pPr>
            <a:r>
              <a:rPr lang="en-US" sz="2400">
                <a:latin typeface="Calibri"/>
                <a:cs typeface="Calibri"/>
              </a:rPr>
              <a:t>Seek feedback on policy recommendations and proposed modifications</a:t>
            </a:r>
          </a:p>
          <a:p>
            <a:pPr marL="342900" indent="-342900">
              <a:buChar char="•"/>
            </a:pPr>
            <a:r>
              <a:rPr lang="en-US" sz="2400">
                <a:latin typeface="Calibri"/>
                <a:cs typeface="Calibri"/>
              </a:rPr>
              <a:t>Discuss proposed updates  </a:t>
            </a:r>
          </a:p>
          <a:p>
            <a:pPr marL="1028700" lvl="1" indent="-342900"/>
            <a:endParaRPr lang="en-US" sz="1800">
              <a:ea typeface="Calibri" panose="020F0502020204030204" pitchFamily="34" charset="0"/>
              <a:cs typeface="Calibri" panose="020F0502020204030204" pitchFamily="34" charset="0"/>
            </a:endParaRPr>
          </a:p>
          <a:p>
            <a:pPr marL="342900" indent="-342900"/>
            <a:endParaRPr lang="en-US" sz="2400">
              <a:ea typeface="Calibri" panose="020F0502020204030204" pitchFamily="34" charset="0"/>
              <a:cs typeface="Calibri" panose="020F0502020204030204" pitchFamily="34" charset="0"/>
            </a:endParaRPr>
          </a:p>
          <a:p>
            <a:endParaRPr lang="en-US">
              <a:ea typeface="Calibri" panose="020F0502020204030204" pitchFamily="34" charset="0"/>
              <a:cs typeface="Calibri" panose="020F0502020204030204" pitchFamily="34" charset="0"/>
            </a:endParaRPr>
          </a:p>
          <a:p>
            <a:endParaRPr lang="en-US">
              <a:ea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2</a:t>
            </a:fld>
            <a:endParaRPr lang="en-CA"/>
          </a:p>
        </p:txBody>
      </p:sp>
    </p:spTree>
    <p:extLst>
      <p:ext uri="{BB962C8B-B14F-4D97-AF65-F5344CB8AC3E}">
        <p14:creationId xmlns:p14="http://schemas.microsoft.com/office/powerpoint/2010/main" val="165177798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Background</a:t>
            </a:r>
            <a:endParaRPr lang="en-US"/>
          </a:p>
        </p:txBody>
      </p:sp>
      <p:sp>
        <p:nvSpPr>
          <p:cNvPr id="7" name="Content Placeholder 6"/>
          <p:cNvSpPr>
            <a:spLocks noGrp="1"/>
          </p:cNvSpPr>
          <p:nvPr>
            <p:ph idx="10"/>
          </p:nvPr>
        </p:nvSpPr>
        <p:spPr>
          <a:xfrm>
            <a:off x="911510" y="1124744"/>
            <a:ext cx="9828686" cy="5293146"/>
          </a:xfrm>
        </p:spPr>
        <p:txBody>
          <a:bodyPr vert="horz" lIns="0" tIns="0" rIns="0" bIns="0" rtlCol="0" anchor="t">
            <a:normAutofit/>
          </a:bodyPr>
          <a:lstStyle/>
          <a:p>
            <a:pPr marL="342900" indent="-342900">
              <a:buFont typeface="Arial" panose="020B0604020202020204" pitchFamily="34" charset="0"/>
              <a:buChar char="•"/>
            </a:pPr>
            <a:r>
              <a:rPr lang="en-US" sz="2100">
                <a:latin typeface="Calibri"/>
                <a:ea typeface="Calibri"/>
                <a:cs typeface="Calibri"/>
              </a:rPr>
              <a:t>Providing better programs and services for Canadians sometimes involves the use of artificial intelligence (AI) to support sound decision </a:t>
            </a:r>
            <a:r>
              <a:rPr lang="en-US" sz="2100">
                <a:latin typeface="Calibri"/>
                <a:cs typeface="Calibri"/>
              </a:rPr>
              <a:t>making</a:t>
            </a:r>
          </a:p>
          <a:p>
            <a:pPr marL="342900" indent="-342900">
              <a:buChar char="•"/>
            </a:pPr>
            <a:r>
              <a:rPr lang="en-US" sz="2100">
                <a:latin typeface="Calibri"/>
                <a:cs typeface="Calibri"/>
              </a:rPr>
              <a:t>The Government of Canada (GC) is committed to</a:t>
            </a:r>
            <a:r>
              <a:rPr lang="en-US" sz="2100">
                <a:latin typeface="Calibri"/>
                <a:ea typeface="Calibri"/>
                <a:cs typeface="Calibri"/>
              </a:rPr>
              <a:t> ensuring that the government's use of AI is governed with clear values, ethics and laws, and in accordance with human rights</a:t>
            </a:r>
          </a:p>
          <a:p>
            <a:pPr marL="342900" indent="-342900">
              <a:buChar char="•"/>
            </a:pPr>
            <a:r>
              <a:rPr lang="en-US" sz="2100">
                <a:latin typeface="Calibri"/>
                <a:cs typeface="Calibri"/>
              </a:rPr>
              <a:t>Treasury Board of Canada Secretariat (TBS) is responsible for providing government-wide direction on information and data governance, information technology, security, privacy and access to information.</a:t>
            </a:r>
          </a:p>
          <a:p>
            <a:pPr marL="342900" indent="-342900">
              <a:buChar char="•"/>
            </a:pPr>
            <a:r>
              <a:rPr lang="en-US" sz="2100">
                <a:latin typeface="Calibri"/>
                <a:cs typeface="Calibri"/>
              </a:rPr>
              <a:t>The Dir</a:t>
            </a:r>
            <a:r>
              <a:rPr lang="en-US" sz="2100">
                <a:latin typeface="Calibri"/>
                <a:ea typeface="Calibri"/>
                <a:cs typeface="Calibri"/>
              </a:rPr>
              <a:t>ective on Automated Decision-Making (directive) sets rules for how federal departments can use automated systems (including AI) to make or support decisions that impact the legal rights, privileges or interests of clients. For example: </a:t>
            </a:r>
          </a:p>
          <a:p>
            <a:pPr marL="1028700" lvl="1">
              <a:buFont typeface="Courier New" panose="020B0604020202020204" pitchFamily="34" charset="0"/>
              <a:buChar char="o"/>
            </a:pPr>
            <a:r>
              <a:rPr lang="en-US">
                <a:latin typeface="Calibri"/>
                <a:ea typeface="Calibri"/>
                <a:cs typeface="Calibri"/>
              </a:rPr>
              <a:t>determining eligibility for permits and benefits</a:t>
            </a:r>
          </a:p>
          <a:p>
            <a:pPr marL="1028700" lvl="1">
              <a:buFont typeface="Courier New" panose="020B0604020202020204" pitchFamily="34" charset="0"/>
              <a:buChar char="o"/>
            </a:pPr>
            <a:r>
              <a:rPr lang="en-US">
                <a:latin typeface="Calibri"/>
                <a:ea typeface="Calibri"/>
                <a:cs typeface="Calibri"/>
              </a:rPr>
              <a:t>assessing eligibility for entry to Canada</a:t>
            </a:r>
            <a:endParaRPr lang="en-US">
              <a:ea typeface="Calibri"/>
              <a:cs typeface="Calibri" panose="020F0502020204030204" pitchFamily="34" charset="0"/>
            </a:endParaRPr>
          </a:p>
          <a:p>
            <a:pPr marL="1028700" lvl="1">
              <a:buFont typeface="Courier New" panose="020B0604020202020204" pitchFamily="34" charset="0"/>
              <a:buChar char="o"/>
            </a:pPr>
            <a:r>
              <a:rPr lang="en-US">
                <a:latin typeface="Calibri"/>
                <a:ea typeface="Calibri"/>
                <a:cs typeface="Calibri"/>
              </a:rPr>
              <a:t>deciding to hire an individual to work in the public service</a:t>
            </a:r>
            <a:endParaRPr lang="en-US">
              <a:cs typeface="Calibri" panose="020F0502020204030204" pitchFamily="34" charset="0"/>
            </a:endParaRPr>
          </a:p>
          <a:p>
            <a:pPr marL="1028700" lvl="1">
              <a:buFont typeface="Courier New" panose="020B0604020202020204" pitchFamily="34" charset="0"/>
              <a:buChar char="o"/>
            </a:pPr>
            <a:r>
              <a:rPr lang="en-US">
                <a:latin typeface="Calibri"/>
                <a:ea typeface="Calibri"/>
                <a:cs typeface="Calibri"/>
              </a:rPr>
              <a:t>granting market authorization for a pharmaceutical product</a:t>
            </a:r>
            <a:endParaRPr lang="en-US"/>
          </a:p>
          <a:p>
            <a:pPr marL="1028700" lvl="1">
              <a:buFont typeface="Courier New" panose="020B0604020202020204" pitchFamily="34" charset="0"/>
              <a:buChar char="o"/>
            </a:pPr>
            <a:r>
              <a:rPr lang="en-US">
                <a:latin typeface="Calibri"/>
                <a:ea typeface="Calibri"/>
                <a:cs typeface="Calibri"/>
              </a:rPr>
              <a:t>launching an investigation into an individual’s conduct</a:t>
            </a:r>
            <a:endParaRPr lang="en-US"/>
          </a:p>
          <a:p>
            <a:pPr marL="1028700" lvl="1">
              <a:buFont typeface="Courier New" panose="020B0604020202020204" pitchFamily="34" charset="0"/>
              <a:buChar char="o"/>
            </a:pPr>
            <a:endParaRPr lang="en-US">
              <a:latin typeface="Calibri"/>
              <a:ea typeface="Calibri"/>
              <a:cs typeface="Calibri"/>
            </a:endParaRPr>
          </a:p>
          <a:p>
            <a:pPr marL="342900" indent="-342900">
              <a:buChar char="•"/>
            </a:pPr>
            <a:endParaRPr lang="en-US">
              <a:latin typeface="Calibri"/>
              <a:ea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3</a:t>
            </a:fld>
            <a:endParaRPr lang="en-CA"/>
          </a:p>
        </p:txBody>
      </p:sp>
    </p:spTree>
    <p:extLst>
      <p:ext uri="{BB962C8B-B14F-4D97-AF65-F5344CB8AC3E}">
        <p14:creationId xmlns:p14="http://schemas.microsoft.com/office/powerpoint/2010/main" val="200660677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Directive on Automated Decision-Making</a:t>
            </a:r>
            <a:endParaRPr lang="en-US"/>
          </a:p>
        </p:txBody>
      </p:sp>
      <p:sp>
        <p:nvSpPr>
          <p:cNvPr id="7" name="Content Placeholder 6"/>
          <p:cNvSpPr>
            <a:spLocks noGrp="1"/>
          </p:cNvSpPr>
          <p:nvPr>
            <p:ph idx="10"/>
          </p:nvPr>
        </p:nvSpPr>
        <p:spPr/>
        <p:txBody>
          <a:bodyPr vert="horz" lIns="0" tIns="0" rIns="0" bIns="0" rtlCol="0" anchor="t">
            <a:normAutofit/>
          </a:bodyPr>
          <a:lstStyle/>
          <a:p>
            <a:r>
              <a:rPr lang="en-US">
                <a:latin typeface="Calibri"/>
                <a:ea typeface="Calibri"/>
                <a:cs typeface="Calibri"/>
              </a:rPr>
              <a:t>The directive seeks to ensure transparency, accountability and procedural fairness in the use of automated decision systems in the federal government.</a:t>
            </a:r>
            <a:endParaRPr lang="en-US">
              <a:ea typeface="Calibri"/>
              <a:cs typeface="Calibri"/>
            </a:endParaRPr>
          </a:p>
          <a:p>
            <a:r>
              <a:rPr lang="en-US">
                <a:latin typeface="Calibri"/>
                <a:ea typeface="Calibri"/>
                <a:cs typeface="Calibri"/>
              </a:rPr>
              <a:t>It requires departments to:</a:t>
            </a:r>
            <a:endParaRPr lang="en-US">
              <a:ea typeface="Calibri"/>
              <a:cs typeface="Calibri"/>
            </a:endParaRPr>
          </a:p>
          <a:p>
            <a:pPr marL="342900" indent="-342900">
              <a:buChar char="•"/>
            </a:pPr>
            <a:r>
              <a:rPr lang="en-US">
                <a:latin typeface="Calibri"/>
                <a:ea typeface="Calibri"/>
                <a:cs typeface="Calibri"/>
              </a:rPr>
              <a:t>assess the impacts of automated decision systems</a:t>
            </a:r>
            <a:endParaRPr lang="en-US">
              <a:ea typeface="Calibri"/>
              <a:cs typeface="Calibri"/>
            </a:endParaRPr>
          </a:p>
          <a:p>
            <a:pPr marL="342900" indent="-342900">
              <a:buChar char="•"/>
            </a:pPr>
            <a:r>
              <a:rPr lang="en-US">
                <a:latin typeface="Calibri"/>
                <a:ea typeface="Calibri"/>
                <a:cs typeface="Calibri"/>
              </a:rPr>
              <a:t>be transparent</a:t>
            </a:r>
            <a:endParaRPr lang="en-US">
              <a:ea typeface="Calibri"/>
              <a:cs typeface="Calibri"/>
            </a:endParaRPr>
          </a:p>
          <a:p>
            <a:pPr marL="342900" indent="-342900">
              <a:buChar char="•"/>
            </a:pPr>
            <a:r>
              <a:rPr lang="en-US">
                <a:latin typeface="Calibri"/>
                <a:ea typeface="Calibri"/>
                <a:cs typeface="Calibri"/>
              </a:rPr>
              <a:t>ensure quality</a:t>
            </a:r>
            <a:endParaRPr lang="en-US">
              <a:ea typeface="Calibri"/>
              <a:cs typeface="Calibri"/>
            </a:endParaRPr>
          </a:p>
          <a:p>
            <a:pPr marL="342900" indent="-342900">
              <a:buChar char="•"/>
            </a:pPr>
            <a:r>
              <a:rPr lang="en-US">
                <a:latin typeface="Calibri"/>
                <a:ea typeface="Calibri"/>
                <a:cs typeface="Calibri"/>
              </a:rPr>
              <a:t>provide recourse on decisions</a:t>
            </a:r>
            <a:endParaRPr lang="en-US">
              <a:ea typeface="Calibri"/>
              <a:cs typeface="Calibri"/>
            </a:endParaRPr>
          </a:p>
          <a:p>
            <a:pPr marL="342900" indent="-342900">
              <a:buChar char="•"/>
            </a:pPr>
            <a:r>
              <a:rPr lang="en-US">
                <a:latin typeface="Calibri"/>
                <a:ea typeface="Calibri"/>
                <a:cs typeface="Calibri"/>
              </a:rPr>
              <a:t>report publicly on system effectiveness and efficiency</a:t>
            </a:r>
            <a:endParaRPr lang="en-US">
              <a:ea typeface="Calibri"/>
              <a:cs typeface="Calibri"/>
            </a:endParaRPr>
          </a:p>
          <a:p>
            <a:pPr marL="342900" indent="-342900">
              <a:buChar char="•"/>
            </a:pPr>
            <a:endParaRPr lang="en-US">
              <a:ea typeface="Calibri"/>
              <a:cs typeface="Calibri"/>
            </a:endParaRPr>
          </a:p>
          <a:p>
            <a:r>
              <a:rPr lang="en-US">
                <a:latin typeface="Calibri"/>
                <a:ea typeface="Calibri"/>
                <a:cs typeface="Calibri"/>
              </a:rPr>
              <a:t>The directive came into effect in April 2019 and applies to systems developed or procured after April 2020. </a:t>
            </a:r>
          </a:p>
        </p:txBody>
      </p:sp>
      <p:sp>
        <p:nvSpPr>
          <p:cNvPr id="2" name="Slide Number Placeholder 1"/>
          <p:cNvSpPr>
            <a:spLocks noGrp="1"/>
          </p:cNvSpPr>
          <p:nvPr>
            <p:ph type="sldNum" sz="quarter" idx="12"/>
          </p:nvPr>
        </p:nvSpPr>
        <p:spPr/>
        <p:txBody>
          <a:bodyPr/>
          <a:lstStyle/>
          <a:p>
            <a:fld id="{32D4B517-E49B-41B6-9DBC-23634E0F1CDC}" type="slidenum">
              <a:rPr lang="en-CA" smtClean="0"/>
              <a:pPr/>
              <a:t>4</a:t>
            </a:fld>
            <a:endParaRPr lang="en-CA"/>
          </a:p>
        </p:txBody>
      </p:sp>
    </p:spTree>
    <p:extLst>
      <p:ext uri="{BB962C8B-B14F-4D97-AF65-F5344CB8AC3E}">
        <p14:creationId xmlns:p14="http://schemas.microsoft.com/office/powerpoint/2010/main" val="273568571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2DDC95-2049-4998-5CC5-A30FB5717F57}"/>
              </a:ext>
            </a:extLst>
          </p:cNvPr>
          <p:cNvSpPr>
            <a:spLocks noGrp="1"/>
          </p:cNvSpPr>
          <p:nvPr>
            <p:ph type="title"/>
          </p:nvPr>
        </p:nvSpPr>
        <p:spPr/>
        <p:txBody>
          <a:bodyPr/>
          <a:lstStyle/>
          <a:p>
            <a:r>
              <a:rPr lang="en-US">
                <a:latin typeface="Calibri"/>
                <a:cs typeface="Calibri"/>
              </a:rPr>
              <a:t>Overview of the Directive on Automated Decision-Making</a:t>
            </a:r>
            <a:endParaRPr lang="en-US">
              <a:cs typeface="Calibri"/>
            </a:endParaRPr>
          </a:p>
        </p:txBody>
      </p:sp>
      <p:grpSp>
        <p:nvGrpSpPr>
          <p:cNvPr id="18" name="Group 17">
            <a:extLst>
              <a:ext uri="{FF2B5EF4-FFF2-40B4-BE49-F238E27FC236}">
                <a16:creationId xmlns:a16="http://schemas.microsoft.com/office/drawing/2014/main" id="{3482DE66-A3AC-28A6-B457-8EBFBB390B36}"/>
              </a:ext>
              <a:ext uri="{C183D7F6-B498-43B3-948B-1728B52AA6E4}">
                <adec:decorative xmlns:adec="http://schemas.microsoft.com/office/drawing/2017/decorative" val="1"/>
              </a:ext>
            </a:extLst>
          </p:cNvPr>
          <p:cNvGrpSpPr/>
          <p:nvPr/>
        </p:nvGrpSpPr>
        <p:grpSpPr>
          <a:xfrm>
            <a:off x="1669158" y="1081137"/>
            <a:ext cx="8853682" cy="5591888"/>
            <a:chOff x="552894" y="377530"/>
            <a:chExt cx="7997618" cy="5051208"/>
          </a:xfrm>
        </p:grpSpPr>
        <p:sp>
          <p:nvSpPr>
            <p:cNvPr id="5" name="Rounded Rectangle 3">
              <a:extLst>
                <a:ext uri="{FF2B5EF4-FFF2-40B4-BE49-F238E27FC236}">
                  <a16:creationId xmlns:a16="http://schemas.microsoft.com/office/drawing/2014/main" id="{653E95FA-EFF2-AAB6-623F-F67138A20223}"/>
                </a:ext>
              </a:extLst>
            </p:cNvPr>
            <p:cNvSpPr/>
            <p:nvPr/>
          </p:nvSpPr>
          <p:spPr>
            <a:xfrm>
              <a:off x="552894" y="867038"/>
              <a:ext cx="1954003" cy="1648314"/>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50">
                  <a:latin typeface="Aptos"/>
                  <a:ea typeface="Yu Gothic"/>
                </a:rPr>
                <a:t>Algorithmic Impact Assessment</a:t>
              </a:r>
            </a:p>
          </p:txBody>
        </p:sp>
        <p:sp>
          <p:nvSpPr>
            <p:cNvPr id="6" name="Rectangle 5">
              <a:extLst>
                <a:ext uri="{FF2B5EF4-FFF2-40B4-BE49-F238E27FC236}">
                  <a16:creationId xmlns:a16="http://schemas.microsoft.com/office/drawing/2014/main" id="{5A896E26-8AB8-1D41-C877-6D17572C0E15}"/>
                </a:ext>
              </a:extLst>
            </p:cNvPr>
            <p:cNvSpPr/>
            <p:nvPr/>
          </p:nvSpPr>
          <p:spPr>
            <a:xfrm>
              <a:off x="552894" y="2902888"/>
              <a:ext cx="1954003" cy="2382212"/>
            </a:xfrm>
            <a:prstGeom prst="rect">
              <a:avLst/>
            </a:prstGeom>
          </p:spPr>
          <p:txBody>
            <a:bodyPr wrap="square"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AIA </a:t>
              </a:r>
              <a:r>
                <a:rPr lang="en-US" sz="1200">
                  <a:latin typeface="Aptos"/>
                  <a:ea typeface="Yu Gothic"/>
                  <a:cs typeface="Arial"/>
                </a:rPr>
                <a:t>before production</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AIA when scope or functionality changes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Publication of AIA results</a:t>
              </a:r>
            </a:p>
          </p:txBody>
        </p:sp>
        <p:sp>
          <p:nvSpPr>
            <p:cNvPr id="7" name="Rounded Rectangle 15">
              <a:extLst>
                <a:ext uri="{FF2B5EF4-FFF2-40B4-BE49-F238E27FC236}">
                  <a16:creationId xmlns:a16="http://schemas.microsoft.com/office/drawing/2014/main" id="{823C8E6B-A65B-E167-3515-5384697BEEBF}"/>
                </a:ext>
              </a:extLst>
            </p:cNvPr>
            <p:cNvSpPr/>
            <p:nvPr/>
          </p:nvSpPr>
          <p:spPr>
            <a:xfrm>
              <a:off x="2567432" y="867038"/>
              <a:ext cx="1954003" cy="1648314"/>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50">
                  <a:latin typeface="Aptos"/>
                  <a:ea typeface="Yu Gothic"/>
                </a:rPr>
                <a:t>Transparency</a:t>
              </a:r>
            </a:p>
          </p:txBody>
        </p:sp>
        <p:sp>
          <p:nvSpPr>
            <p:cNvPr id="8" name="Rectangle 7">
              <a:extLst>
                <a:ext uri="{FF2B5EF4-FFF2-40B4-BE49-F238E27FC236}">
                  <a16:creationId xmlns:a16="http://schemas.microsoft.com/office/drawing/2014/main" id="{9E1A5027-F0CF-F1FC-959B-2D32751FF3A8}"/>
                </a:ext>
              </a:extLst>
            </p:cNvPr>
            <p:cNvSpPr/>
            <p:nvPr/>
          </p:nvSpPr>
          <p:spPr>
            <a:xfrm>
              <a:off x="2567432" y="2902886"/>
              <a:ext cx="1954003" cy="2382214"/>
            </a:xfrm>
            <a:prstGeom prst="rect">
              <a:avLst/>
            </a:prstGeom>
          </p:spPr>
          <p:txBody>
            <a:bodyPr wrap="square"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Notice before decisions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Explanation after decisions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Access to components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Release of source code</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Documentation of decisions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Publication of results in meeting program objectives</a:t>
              </a:r>
            </a:p>
            <a:p>
              <a:pPr marL="213995" indent="-213995">
                <a:spcAft>
                  <a:spcPts val="450"/>
                </a:spcAft>
                <a:buClr>
                  <a:schemeClr val="tx1">
                    <a:lumMod val="85000"/>
                    <a:lumOff val="15000"/>
                  </a:schemeClr>
                </a:buClr>
                <a:buFont typeface="Wingdings" pitchFamily="2" charset="2"/>
                <a:buChar char="§"/>
              </a:pPr>
              <a:endParaRPr lang="en-US" sz="1200">
                <a:solidFill>
                  <a:schemeClr val="tx1">
                    <a:lumMod val="85000"/>
                    <a:lumOff val="15000"/>
                  </a:schemeClr>
                </a:solidFill>
                <a:latin typeface="Yu Gothic" panose="020B0400000000000000" pitchFamily="34" charset="-128"/>
                <a:ea typeface="Yu Gothic" panose="020B0400000000000000" pitchFamily="34" charset="-128"/>
                <a:cs typeface="Arial" pitchFamily="34" charset="0"/>
              </a:endParaRPr>
            </a:p>
          </p:txBody>
        </p:sp>
        <p:sp>
          <p:nvSpPr>
            <p:cNvPr id="9" name="Rounded Rectangle 16">
              <a:extLst>
                <a:ext uri="{FF2B5EF4-FFF2-40B4-BE49-F238E27FC236}">
                  <a16:creationId xmlns:a16="http://schemas.microsoft.com/office/drawing/2014/main" id="{F024E503-D545-0B75-771B-92A872E815BF}"/>
                </a:ext>
              </a:extLst>
            </p:cNvPr>
            <p:cNvSpPr/>
            <p:nvPr/>
          </p:nvSpPr>
          <p:spPr>
            <a:xfrm>
              <a:off x="4581969" y="867038"/>
              <a:ext cx="1954003" cy="1648314"/>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50">
                  <a:latin typeface="Aptos"/>
                  <a:ea typeface="Yu Gothic"/>
                </a:rPr>
                <a:t>Quality assurance</a:t>
              </a:r>
            </a:p>
          </p:txBody>
        </p:sp>
        <p:sp>
          <p:nvSpPr>
            <p:cNvPr id="10" name="Rectangle 9">
              <a:extLst>
                <a:ext uri="{FF2B5EF4-FFF2-40B4-BE49-F238E27FC236}">
                  <a16:creationId xmlns:a16="http://schemas.microsoft.com/office/drawing/2014/main" id="{1D6F8F04-EE85-AA47-3DC2-29D74C51AD22}"/>
                </a:ext>
              </a:extLst>
            </p:cNvPr>
            <p:cNvSpPr/>
            <p:nvPr/>
          </p:nvSpPr>
          <p:spPr>
            <a:xfrm>
              <a:off x="4581969" y="2902885"/>
              <a:ext cx="1954003" cy="2525853"/>
            </a:xfrm>
            <a:prstGeom prst="rect">
              <a:avLst/>
            </a:prstGeom>
          </p:spPr>
          <p:txBody>
            <a:bodyPr wrap="square"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Testing and monitoring of outcomes</a:t>
              </a:r>
              <a:endParaRPr lang="en-US">
                <a:solidFill>
                  <a:schemeClr val="tx1">
                    <a:lumMod val="85000"/>
                    <a:lumOff val="15000"/>
                  </a:schemeClr>
                </a:solidFill>
                <a:latin typeface="Aptos"/>
                <a:ea typeface="Yu Gothic"/>
                <a:cs typeface="Arial"/>
              </a:endParaRP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Data quality</a:t>
              </a:r>
            </a:p>
            <a:p>
              <a:pPr marL="213995" indent="-213995">
                <a:spcAft>
                  <a:spcPts val="450"/>
                </a:spcAft>
                <a:buClr>
                  <a:srgbClr val="262626"/>
                </a:buClr>
                <a:buFont typeface="Wingdings" pitchFamily="2" charset="2"/>
                <a:buChar char="§"/>
              </a:pPr>
              <a:r>
                <a:rPr lang="en-US" sz="1200">
                  <a:solidFill>
                    <a:schemeClr val="tx1">
                      <a:lumMod val="85000"/>
                      <a:lumOff val="15000"/>
                    </a:schemeClr>
                  </a:solidFill>
                  <a:latin typeface="Aptos"/>
                  <a:ea typeface="Yu Gothic"/>
                  <a:cs typeface="Arial"/>
                </a:rPr>
                <a:t>Data governance</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Peer review</a:t>
              </a:r>
            </a:p>
            <a:p>
              <a:pPr marL="213995" indent="-213995">
                <a:spcAft>
                  <a:spcPts val="450"/>
                </a:spcAft>
                <a:buClr>
                  <a:srgbClr val="262626"/>
                </a:buClr>
                <a:buFont typeface="Wingdings" pitchFamily="2" charset="2"/>
                <a:buChar char="§"/>
              </a:pPr>
              <a:r>
                <a:rPr lang="en-US" sz="1200">
                  <a:solidFill>
                    <a:schemeClr val="tx1">
                      <a:lumMod val="85000"/>
                      <a:lumOff val="15000"/>
                    </a:schemeClr>
                  </a:solidFill>
                  <a:latin typeface="Aptos"/>
                  <a:ea typeface="Yu Gothic"/>
                  <a:cs typeface="Arial"/>
                </a:rPr>
                <a:t>GBA Plus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Employee training</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Continuity management</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Security</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Consultation with legal services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Human intervention</a:t>
              </a:r>
            </a:p>
          </p:txBody>
        </p:sp>
        <p:sp>
          <p:nvSpPr>
            <p:cNvPr id="11" name="Rounded Rectangle 17">
              <a:extLst>
                <a:ext uri="{FF2B5EF4-FFF2-40B4-BE49-F238E27FC236}">
                  <a16:creationId xmlns:a16="http://schemas.microsoft.com/office/drawing/2014/main" id="{BEC38221-0733-CAFD-FC23-D74B0CFF243F}"/>
                </a:ext>
              </a:extLst>
            </p:cNvPr>
            <p:cNvSpPr/>
            <p:nvPr/>
          </p:nvSpPr>
          <p:spPr>
            <a:xfrm>
              <a:off x="6596507" y="867038"/>
              <a:ext cx="1954003" cy="1648314"/>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50">
                  <a:latin typeface="Aptos"/>
                  <a:ea typeface="Yu Gothic"/>
                </a:rPr>
                <a:t>Recourse</a:t>
              </a:r>
            </a:p>
          </p:txBody>
        </p:sp>
        <p:sp>
          <p:nvSpPr>
            <p:cNvPr id="12" name="Rectangle 11">
              <a:extLst>
                <a:ext uri="{FF2B5EF4-FFF2-40B4-BE49-F238E27FC236}">
                  <a16:creationId xmlns:a16="http://schemas.microsoft.com/office/drawing/2014/main" id="{E7BC9902-9E6B-D90A-A32F-B70136879D80}"/>
                </a:ext>
              </a:extLst>
            </p:cNvPr>
            <p:cNvSpPr/>
            <p:nvPr/>
          </p:nvSpPr>
          <p:spPr>
            <a:xfrm>
              <a:off x="6596507" y="2902886"/>
              <a:ext cx="1954003" cy="1054641"/>
            </a:xfrm>
            <a:prstGeom prst="rect">
              <a:avLst/>
            </a:prstGeom>
          </p:spPr>
          <p:txBody>
            <a:bodyPr wrap="square"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Recourse options to challenge decisions</a:t>
              </a:r>
              <a:endParaRPr lang="en-US">
                <a:solidFill>
                  <a:schemeClr val="tx1">
                    <a:lumMod val="85000"/>
                    <a:lumOff val="15000"/>
                  </a:schemeClr>
                </a:solidFill>
                <a:latin typeface="Aptos"/>
                <a:ea typeface="Yu Gothic"/>
                <a:cs typeface="Arial"/>
              </a:endParaRPr>
            </a:p>
          </p:txBody>
        </p:sp>
        <p:sp>
          <p:nvSpPr>
            <p:cNvPr id="13" name="Rectangle 12">
              <a:extLst>
                <a:ext uri="{FF2B5EF4-FFF2-40B4-BE49-F238E27FC236}">
                  <a16:creationId xmlns:a16="http://schemas.microsoft.com/office/drawing/2014/main" id="{0ABCF7CE-04A3-9D87-201E-D4ED99DBAFFE}"/>
                </a:ext>
              </a:extLst>
            </p:cNvPr>
            <p:cNvSpPr/>
            <p:nvPr/>
          </p:nvSpPr>
          <p:spPr>
            <a:xfrm>
              <a:off x="552894" y="2582163"/>
              <a:ext cx="1954003" cy="250216"/>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a:solidFill>
                    <a:schemeClr val="tx1">
                      <a:lumMod val="85000"/>
                      <a:lumOff val="15000"/>
                    </a:schemeClr>
                  </a:solidFill>
                  <a:latin typeface="Aptos"/>
                  <a:ea typeface="Yu Gothic"/>
                  <a:cs typeface="Arial"/>
                </a:rPr>
                <a:t>Understand</a:t>
              </a:r>
            </a:p>
          </p:txBody>
        </p:sp>
        <p:sp>
          <p:nvSpPr>
            <p:cNvPr id="14" name="Rectangle 13">
              <a:extLst>
                <a:ext uri="{FF2B5EF4-FFF2-40B4-BE49-F238E27FC236}">
                  <a16:creationId xmlns:a16="http://schemas.microsoft.com/office/drawing/2014/main" id="{0CBC55FC-95F4-973C-1510-754F99CA616E}"/>
                </a:ext>
              </a:extLst>
            </p:cNvPr>
            <p:cNvSpPr/>
            <p:nvPr/>
          </p:nvSpPr>
          <p:spPr>
            <a:xfrm>
              <a:off x="2567432" y="2582163"/>
              <a:ext cx="1954003" cy="250216"/>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a:solidFill>
                    <a:schemeClr val="tx1">
                      <a:lumMod val="85000"/>
                      <a:lumOff val="15000"/>
                    </a:schemeClr>
                  </a:solidFill>
                  <a:latin typeface="Aptos"/>
                  <a:ea typeface="Yu Gothic"/>
                  <a:cs typeface="Arial"/>
                </a:rPr>
                <a:t>Communicate</a:t>
              </a:r>
            </a:p>
          </p:txBody>
        </p:sp>
        <p:sp>
          <p:nvSpPr>
            <p:cNvPr id="15" name="Rectangle 14">
              <a:extLst>
                <a:ext uri="{FF2B5EF4-FFF2-40B4-BE49-F238E27FC236}">
                  <a16:creationId xmlns:a16="http://schemas.microsoft.com/office/drawing/2014/main" id="{BF7C14E3-C31F-7F3A-5FC0-4C8507100196}"/>
                </a:ext>
              </a:extLst>
            </p:cNvPr>
            <p:cNvSpPr/>
            <p:nvPr/>
          </p:nvSpPr>
          <p:spPr>
            <a:xfrm>
              <a:off x="4481957" y="2582161"/>
              <a:ext cx="1954003" cy="250216"/>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a:solidFill>
                    <a:schemeClr val="tx1">
                      <a:lumMod val="85000"/>
                      <a:lumOff val="15000"/>
                    </a:schemeClr>
                  </a:solidFill>
                  <a:latin typeface="Aptos"/>
                  <a:ea typeface="Yu Gothic"/>
                  <a:cs typeface="Arial"/>
                </a:rPr>
                <a:t>Prevent</a:t>
              </a:r>
            </a:p>
          </p:txBody>
        </p:sp>
        <p:sp>
          <p:nvSpPr>
            <p:cNvPr id="16" name="Rectangle 15">
              <a:extLst>
                <a:ext uri="{FF2B5EF4-FFF2-40B4-BE49-F238E27FC236}">
                  <a16:creationId xmlns:a16="http://schemas.microsoft.com/office/drawing/2014/main" id="{E3DD1803-7A78-B24D-C5A1-B371A841D646}"/>
                </a:ext>
              </a:extLst>
            </p:cNvPr>
            <p:cNvSpPr/>
            <p:nvPr/>
          </p:nvSpPr>
          <p:spPr>
            <a:xfrm>
              <a:off x="6596507" y="2582161"/>
              <a:ext cx="1954003" cy="250216"/>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a:solidFill>
                    <a:schemeClr val="tx1">
                      <a:lumMod val="85000"/>
                      <a:lumOff val="15000"/>
                    </a:schemeClr>
                  </a:solidFill>
                  <a:latin typeface="Aptos"/>
                  <a:ea typeface="Yu Gothic"/>
                  <a:cs typeface="Arial"/>
                </a:rPr>
                <a:t>Correct</a:t>
              </a:r>
            </a:p>
          </p:txBody>
        </p:sp>
        <p:sp>
          <p:nvSpPr>
            <p:cNvPr id="17" name="TextBox 34">
              <a:extLst>
                <a:ext uri="{FF2B5EF4-FFF2-40B4-BE49-F238E27FC236}">
                  <a16:creationId xmlns:a16="http://schemas.microsoft.com/office/drawing/2014/main" id="{DC4EFCFA-D3EC-5AE9-2514-77109B4B58A6}"/>
                </a:ext>
              </a:extLst>
            </p:cNvPr>
            <p:cNvSpPr txBox="1"/>
            <p:nvPr/>
          </p:nvSpPr>
          <p:spPr>
            <a:xfrm>
              <a:off x="552896" y="377530"/>
              <a:ext cx="7997616" cy="369360"/>
            </a:xfrm>
            <a:prstGeom prst="rect">
              <a:avLst/>
            </a:prstGeom>
            <a:solidFill>
              <a:srgbClr val="4E525A"/>
            </a:solidFill>
            <a:ln>
              <a:noFill/>
            </a:ln>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a:solidFill>
                    <a:schemeClr val="bg1"/>
                  </a:solidFill>
                  <a:latin typeface="Aptos"/>
                  <a:ea typeface="Yu Gothic"/>
                </a:rPr>
                <a:t>Directive on Automated Decision-Making Requirements</a:t>
              </a:r>
            </a:p>
          </p:txBody>
        </p:sp>
      </p:grpSp>
    </p:spTree>
    <p:extLst>
      <p:ext uri="{BB962C8B-B14F-4D97-AF65-F5344CB8AC3E}">
        <p14:creationId xmlns:p14="http://schemas.microsoft.com/office/powerpoint/2010/main" val="361658288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F16DDF-D47E-467D-8CFC-6663E57C2C18}"/>
              </a:ext>
            </a:extLst>
          </p:cNvPr>
          <p:cNvSpPr>
            <a:spLocks noGrp="1"/>
          </p:cNvSpPr>
          <p:nvPr>
            <p:ph type="title"/>
          </p:nvPr>
        </p:nvSpPr>
        <p:spPr>
          <a:xfrm>
            <a:off x="791548" y="160310"/>
            <a:ext cx="7819052" cy="878670"/>
          </a:xfrm>
          <a:noFill/>
          <a:ln>
            <a:noFill/>
            <a:prstDash/>
          </a:ln>
          <a:effectLst/>
        </p:spPr>
        <p:txBody>
          <a:bodyPr rot="0" spcFirstLastPara="1" vertOverflow="overflow" horzOverflow="overflow" vert="horz" wrap="square" lIns="274320" tIns="0" rIns="0" bIns="0" numCol="1" spcCol="0" rtlCol="0" fromWordArt="0" anchor="ctr" anchorCtr="0" forceAA="0" compatLnSpc="1">
            <a:prstTxWarp prst="textNoShape">
              <a:avLst/>
            </a:prstTxWarp>
            <a:noAutofit/>
          </a:bodyPr>
          <a:lstStyle/>
          <a:p>
            <a:r>
              <a:rPr lang="en-CA" sz="3600" kern="0">
                <a:solidFill>
                  <a:srgbClr val="002060"/>
                </a:solidFill>
                <a:latin typeface="+mn-lt"/>
                <a:cs typeface="Calibri"/>
              </a:rPr>
              <a:t>Algorithmic impact assessment (AIA)</a:t>
            </a:r>
          </a:p>
        </p:txBody>
      </p:sp>
      <p:sp>
        <p:nvSpPr>
          <p:cNvPr id="12" name="TextBox 11">
            <a:extLst>
              <a:ext uri="{FF2B5EF4-FFF2-40B4-BE49-F238E27FC236}">
                <a16:creationId xmlns:a16="http://schemas.microsoft.com/office/drawing/2014/main" id="{CFAC0DAB-43D4-4712-A086-5BDE2ABE3288}"/>
              </a:ext>
            </a:extLst>
          </p:cNvPr>
          <p:cNvSpPr txBox="1"/>
          <p:nvPr/>
        </p:nvSpPr>
        <p:spPr>
          <a:xfrm>
            <a:off x="392936" y="1221289"/>
            <a:ext cx="6550236" cy="4693593"/>
          </a:xfrm>
          <a:prstGeom prst="rect">
            <a:avLst/>
          </a:prstGeom>
          <a:noFill/>
        </p:spPr>
        <p:txBody>
          <a:bodyPr wrap="square" lIns="91440" tIns="45720" rIns="91440" bIns="45720" anchor="t">
            <a:spAutoFit/>
          </a:bodyPr>
          <a:lstStyle/>
          <a:p>
            <a:pPr marL="285750" indent="-285750" algn="l">
              <a:buFont typeface="Arial" panose="020B0604020202020204" pitchFamily="34" charset="0"/>
              <a:buChar char="•"/>
            </a:pPr>
            <a:r>
              <a:rPr lang="en-US" sz="2300" b="0" i="0">
                <a:solidFill>
                  <a:schemeClr val="tx2">
                    <a:lumMod val="90000"/>
                    <a:lumOff val="10000"/>
                  </a:schemeClr>
                </a:solidFill>
                <a:effectLst/>
                <a:cs typeface="Calibri"/>
              </a:rPr>
              <a:t>Mandatory risk assessment tool </a:t>
            </a:r>
          </a:p>
          <a:p>
            <a:pPr marL="285750" indent="-285750">
              <a:buFont typeface="Arial" panose="020B0604020202020204" pitchFamily="34" charset="0"/>
              <a:buChar char="•"/>
            </a:pPr>
            <a:r>
              <a:rPr lang="en-US" sz="2300" b="0" i="0">
                <a:solidFill>
                  <a:schemeClr val="tx2">
                    <a:lumMod val="90000"/>
                    <a:lumOff val="10000"/>
                  </a:schemeClr>
                </a:solidFill>
                <a:effectLst/>
                <a:cs typeface="Calibri"/>
              </a:rPr>
              <a:t>Determines the impact level of an </a:t>
            </a:r>
            <a:r>
              <a:rPr lang="en-US" sz="2300">
                <a:solidFill>
                  <a:schemeClr val="tx2">
                    <a:lumMod val="90000"/>
                    <a:lumOff val="10000"/>
                  </a:schemeClr>
                </a:solidFill>
                <a:cs typeface="Calibri"/>
              </a:rPr>
              <a:t>automated decision-system</a:t>
            </a:r>
          </a:p>
          <a:p>
            <a:pPr marL="285750" indent="-285750" algn="l">
              <a:buFont typeface="Arial" panose="020B0604020202020204" pitchFamily="34" charset="0"/>
              <a:buChar char="•"/>
            </a:pPr>
            <a:r>
              <a:rPr lang="en-US" sz="2300" b="0" i="0">
                <a:solidFill>
                  <a:schemeClr val="tx2">
                    <a:lumMod val="90000"/>
                    <a:lumOff val="10000"/>
                  </a:schemeClr>
                </a:solidFill>
                <a:effectLst/>
                <a:cs typeface="Calibri"/>
              </a:rPr>
              <a:t>51 risk and 34 mitigation questions</a:t>
            </a:r>
          </a:p>
          <a:p>
            <a:pPr marL="285750" indent="-285750" algn="l">
              <a:buFont typeface="Arial" panose="020B0604020202020204" pitchFamily="34" charset="0"/>
              <a:buChar char="•"/>
            </a:pPr>
            <a:r>
              <a:rPr lang="en-US" sz="2300" b="0" i="0">
                <a:solidFill>
                  <a:schemeClr val="tx2">
                    <a:lumMod val="90000"/>
                    <a:lumOff val="10000"/>
                  </a:schemeClr>
                </a:solidFill>
                <a:effectLst/>
                <a:cs typeface="Calibri"/>
              </a:rPr>
              <a:t>Scores based on many factors including systems design, algorithm, decision type, impact and data</a:t>
            </a:r>
          </a:p>
          <a:p>
            <a:pPr marL="285750" indent="-285750" algn="l">
              <a:buFont typeface="Arial" panose="020B0604020202020204" pitchFamily="34" charset="0"/>
              <a:buChar char="•"/>
            </a:pPr>
            <a:r>
              <a:rPr lang="en-US" sz="2300">
                <a:solidFill>
                  <a:schemeClr val="tx2">
                    <a:lumMod val="90000"/>
                    <a:lumOff val="10000"/>
                  </a:schemeClr>
                </a:solidFill>
                <a:cs typeface="Calibri"/>
              </a:rPr>
              <a:t>D</a:t>
            </a:r>
            <a:r>
              <a:rPr lang="en-US" sz="2300" b="0" i="0">
                <a:solidFill>
                  <a:schemeClr val="tx2">
                    <a:lumMod val="90000"/>
                    <a:lumOff val="10000"/>
                  </a:schemeClr>
                </a:solidFill>
                <a:effectLst/>
                <a:cs typeface="Calibri"/>
              </a:rPr>
              <a:t>eveloped based on best practices in consultation with both internal and external stakeholders</a:t>
            </a:r>
          </a:p>
          <a:p>
            <a:pPr marL="285750" indent="-285750" algn="l">
              <a:buFont typeface="Arial" panose="020B0604020202020204" pitchFamily="34" charset="0"/>
              <a:buChar char="•"/>
            </a:pPr>
            <a:r>
              <a:rPr lang="en-US" sz="2300">
                <a:solidFill>
                  <a:schemeClr val="tx2">
                    <a:lumMod val="90000"/>
                    <a:lumOff val="10000"/>
                  </a:schemeClr>
                </a:solidFill>
                <a:cs typeface="Calibri"/>
              </a:rPr>
              <a:t>D</a:t>
            </a:r>
            <a:r>
              <a:rPr lang="en-US" sz="2300" b="0" i="0">
                <a:solidFill>
                  <a:schemeClr val="tx2">
                    <a:lumMod val="90000"/>
                    <a:lumOff val="10000"/>
                  </a:schemeClr>
                </a:solidFill>
                <a:effectLst/>
                <a:cs typeface="Calibri"/>
              </a:rPr>
              <a:t>eveloped in the open, and available to the public for sharing and re-use under an open license</a:t>
            </a:r>
          </a:p>
        </p:txBody>
      </p:sp>
      <p:pic>
        <p:nvPicPr>
          <p:cNvPr id="9" name="Picture 8" descr="Screenshot of algorithmic impact assessment tool.">
            <a:extLst>
              <a:ext uri="{FF2B5EF4-FFF2-40B4-BE49-F238E27FC236}">
                <a16:creationId xmlns:a16="http://schemas.microsoft.com/office/drawing/2014/main" id="{310A45C2-B069-4F29-BA02-48377D8C2F12}"/>
              </a:ext>
            </a:extLst>
          </p:cNvPr>
          <p:cNvPicPr>
            <a:picLocks noChangeAspect="1"/>
          </p:cNvPicPr>
          <p:nvPr/>
        </p:nvPicPr>
        <p:blipFill rotWithShape="1">
          <a:blip r:embed="rId3"/>
          <a:srcRect b="33516"/>
          <a:stretch/>
        </p:blipFill>
        <p:spPr>
          <a:xfrm>
            <a:off x="7019969" y="1176349"/>
            <a:ext cx="4910336" cy="4390181"/>
          </a:xfrm>
          <a:prstGeom prst="rect">
            <a:avLst/>
          </a:prstGeom>
          <a:ln>
            <a:solidFill>
              <a:schemeClr val="accent1"/>
            </a:solidFill>
          </a:ln>
          <a:effectLst>
            <a:outerShdw blurRad="50800" dist="38100" dir="2700000" algn="tl" rotWithShape="0">
              <a:prstClr val="black">
                <a:alpha val="40000"/>
              </a:prstClr>
            </a:outerShdw>
          </a:effectLst>
        </p:spPr>
      </p:pic>
      <p:sp>
        <p:nvSpPr>
          <p:cNvPr id="10" name="TextBox 9">
            <a:extLst>
              <a:ext uri="{FF2B5EF4-FFF2-40B4-BE49-F238E27FC236}">
                <a16:creationId xmlns:a16="http://schemas.microsoft.com/office/drawing/2014/main" id="{6398E979-0C8C-4B11-8811-FB12B4F03BAC}"/>
              </a:ext>
            </a:extLst>
          </p:cNvPr>
          <p:cNvSpPr txBox="1"/>
          <p:nvPr/>
        </p:nvSpPr>
        <p:spPr>
          <a:xfrm>
            <a:off x="392936" y="5841268"/>
            <a:ext cx="11799064" cy="523220"/>
          </a:xfrm>
          <a:prstGeom prst="rect">
            <a:avLst/>
          </a:prstGeom>
          <a:noFill/>
        </p:spPr>
        <p:txBody>
          <a:bodyPr wrap="square" rtlCol="0">
            <a:spAutoFit/>
          </a:bodyPr>
          <a:lstStyle/>
          <a:p>
            <a:br>
              <a:rPr lang="en-CA" sz="1400">
                <a:solidFill>
                  <a:srgbClr val="004D71"/>
                </a:solidFill>
              </a:rPr>
            </a:br>
            <a:r>
              <a:rPr lang="en-CA" sz="1400">
                <a:solidFill>
                  <a:srgbClr val="004D71"/>
                </a:solidFill>
                <a:hlinkClick r:id="rId4">
                  <a:extLst>
                    <a:ext uri="{A12FA001-AC4F-418D-AE19-62706E023703}">
                      <ahyp:hlinkClr xmlns:ahyp="http://schemas.microsoft.com/office/drawing/2018/hyperlinkcolor" val="tx"/>
                    </a:ext>
                  </a:extLst>
                </a:hlinkClick>
              </a:rPr>
              <a:t>https://www.canada.ca/en/government/system/digital-government/digital-government-innovations/responsible-use-ai/algorithmic-impact-assessment.html</a:t>
            </a:r>
            <a:r>
              <a:rPr lang="en-CA" sz="1400">
                <a:solidFill>
                  <a:srgbClr val="004D71"/>
                </a:solidFill>
              </a:rPr>
              <a:t> </a:t>
            </a:r>
          </a:p>
        </p:txBody>
      </p:sp>
      <p:sp>
        <p:nvSpPr>
          <p:cNvPr id="4" name="Slide Number Placeholder 3">
            <a:extLst>
              <a:ext uri="{FF2B5EF4-FFF2-40B4-BE49-F238E27FC236}">
                <a16:creationId xmlns:a16="http://schemas.microsoft.com/office/drawing/2014/main" id="{D3C8D314-F52C-496E-A6C2-A9E741BEA080}"/>
              </a:ext>
            </a:extLst>
          </p:cNvPr>
          <p:cNvSpPr>
            <a:spLocks noGrp="1"/>
          </p:cNvSpPr>
          <p:nvPr>
            <p:ph type="sldNum" sz="quarter" idx="12"/>
          </p:nvPr>
        </p:nvSpPr>
        <p:spPr/>
        <p:txBody>
          <a:bodyPr/>
          <a:lstStyle/>
          <a:p>
            <a:fld id="{32D4B517-E49B-41B6-9DBC-23634E0F1CDC}" type="slidenum">
              <a:rPr lang="en-CA" smtClean="0"/>
              <a:t>6</a:t>
            </a:fld>
            <a:endParaRPr lang="en-CA"/>
          </a:p>
        </p:txBody>
      </p:sp>
    </p:spTree>
    <p:extLst>
      <p:ext uri="{BB962C8B-B14F-4D97-AF65-F5344CB8AC3E}">
        <p14:creationId xmlns:p14="http://schemas.microsoft.com/office/powerpoint/2010/main" val="1581631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a:extLst>
              <a:ext uri="{FF2B5EF4-FFF2-40B4-BE49-F238E27FC236}">
                <a16:creationId xmlns:a16="http://schemas.microsoft.com/office/drawing/2014/main" id="{B9C7ABCF-F4E6-4246-9586-8A857F8E90F2}"/>
              </a:ext>
              <a:ext uri="{C183D7F6-B498-43B3-948B-1728B52AA6E4}">
                <adec:decorative xmlns:adec="http://schemas.microsoft.com/office/drawing/2017/decorative" val="1"/>
              </a:ext>
            </a:extLst>
          </p:cNvPr>
          <p:cNvSpPr>
            <a:spLocks noGrp="1"/>
          </p:cNvSpPr>
          <p:nvPr>
            <p:ph type="sldNum" sz="quarter" idx="12"/>
          </p:nvPr>
        </p:nvSpPr>
        <p:spPr>
          <a:xfrm>
            <a:off x="8737600" y="6356359"/>
            <a:ext cx="2844800" cy="365125"/>
          </a:xfrm>
          <a:solidFill>
            <a:srgbClr val="FFFFFF"/>
          </a:solidFill>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32D4B517-E49B-41B6-9DBC-23634E0F1CDC}" type="slidenum">
              <a:rPr kumimoji="0" lang="en-CA" sz="1200" b="0" i="0" u="none" strike="noStrike" kern="0" cap="none" spc="0" normalizeH="0" baseline="0" noProof="0" smtClean="0">
                <a:ln>
                  <a:noFill/>
                </a:ln>
                <a:solidFill>
                  <a:srgbClr val="767676"/>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lang="en-CA" sz="1200" b="0" i="0" u="none" strike="noStrike" kern="0" cap="none" spc="0" normalizeH="0" baseline="0" noProof="0">
              <a:ln>
                <a:noFill/>
              </a:ln>
              <a:solidFill>
                <a:srgbClr val="767676"/>
              </a:solidFill>
              <a:effectLst/>
              <a:uLnTx/>
              <a:uFillTx/>
              <a:latin typeface="Arial"/>
              <a:cs typeface="Arial"/>
              <a:sym typeface="Arial"/>
            </a:endParaRPr>
          </a:p>
        </p:txBody>
      </p:sp>
      <p:sp>
        <p:nvSpPr>
          <p:cNvPr id="3" name="Text Placeholder 2"/>
          <p:cNvSpPr>
            <a:spLocks noGrp="1"/>
          </p:cNvSpPr>
          <p:nvPr>
            <p:ph type="title" idx="4294967295"/>
          </p:nvPr>
        </p:nvSpPr>
        <p:spPr>
          <a:xfrm>
            <a:off x="458788" y="17463"/>
            <a:ext cx="10221912" cy="879475"/>
          </a:xfrm>
          <a:prstGeom prst="rect">
            <a:avLst/>
          </a:prstGeom>
          <a:noFill/>
          <a:ln>
            <a:noFill/>
            <a:prstDash/>
          </a:ln>
          <a:effectLst/>
        </p:spPr>
        <p:txBody>
          <a:bodyPr rot="0" spcFirstLastPara="0" vertOverflow="overflow" horzOverflow="overflow" vert="horz" wrap="square" lIns="274320" tIns="0" rIns="0" bIns="0" numCol="1" spcCol="0" rtlCol="0" fromWordArt="0" anchor="ctr" anchorCtr="0" forceAA="0" compatLnSpc="1">
            <a:prstTxWarp prst="textNoShape">
              <a:avLst/>
            </a:prstTxWarp>
            <a:normAutofit/>
          </a:bodyPr>
          <a:lstStyle/>
          <a:p>
            <a:pPr marL="0" marR="0" lvl="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CA" sz="2500" b="0" i="0" u="none" strike="noStrike" kern="1200" cap="none" spc="0" normalizeH="0" baseline="0" noProof="0">
                <a:ln>
                  <a:noFill/>
                </a:ln>
                <a:solidFill>
                  <a:srgbClr val="002060"/>
                </a:solidFill>
                <a:effectLst/>
                <a:uLnTx/>
                <a:uFillTx/>
                <a:latin typeface="Calibri"/>
                <a:ea typeface="+mn-ea"/>
                <a:cs typeface="Calibri"/>
              </a:rPr>
              <a:t>Reviewing the Directive</a:t>
            </a:r>
            <a:endParaRPr kumimoji="0" lang="en-US" sz="2500" b="0" i="0" u="none" strike="noStrike" kern="1200" cap="none" spc="0" normalizeH="0" baseline="0" noProof="0">
              <a:ln>
                <a:noFill/>
              </a:ln>
              <a:solidFill>
                <a:schemeClr val="accent1"/>
              </a:solidFill>
              <a:effectLst/>
              <a:uLnTx/>
              <a:uFillTx/>
              <a:latin typeface="Calibri" panose="020F0502020204030204" pitchFamily="34" charset="0"/>
              <a:ea typeface="+mn-ea"/>
              <a:cs typeface="+mn-cs"/>
            </a:endParaRPr>
          </a:p>
        </p:txBody>
      </p:sp>
      <p:pic>
        <p:nvPicPr>
          <p:cNvPr id="5" name="__EngageSlideDescription__" descr="slide description : Overview of directive reviews to date, including ongoing third review">
            <a:extLst>
              <a:ext uri="{FF2B5EF4-FFF2-40B4-BE49-F238E27FC236}">
                <a16:creationId xmlns:a16="http://schemas.microsoft.com/office/drawing/2014/main" id="{042AF452-6935-097D-EFE6-56FB5DBBD056}"/>
              </a:ext>
            </a:extLst>
          </p:cNvPr>
          <p:cNvPicPr>
            <a:picLocks/>
          </p:cNvPicPr>
          <p:nvPr/>
        </p:nvPicPr>
        <p:blipFill>
          <a:blip r:embed="rId11"/>
          <a:stretch>
            <a:fillRect/>
          </a:stretch>
        </p:blipFill>
        <p:spPr>
          <a:xfrm>
            <a:off x="458788" y="896938"/>
            <a:ext cx="12700" cy="12700"/>
          </a:xfrm>
          <a:prstGeom prst="rect">
            <a:avLst/>
          </a:prstGeom>
          <a:ln/>
        </p:spPr>
      </p:pic>
      <p:sp>
        <p:nvSpPr>
          <p:cNvPr id="17" name="Rectangle 16">
            <a:extLst>
              <a:ext uri="{FF2B5EF4-FFF2-40B4-BE49-F238E27FC236}">
                <a16:creationId xmlns:a16="http://schemas.microsoft.com/office/drawing/2014/main" id="{A54F5400-BA77-276B-18C6-645ACFB2868E}"/>
              </a:ext>
            </a:extLst>
          </p:cNvPr>
          <p:cNvSpPr/>
          <p:nvPr/>
        </p:nvSpPr>
        <p:spPr>
          <a:xfrm>
            <a:off x="564875" y="1072013"/>
            <a:ext cx="11072812" cy="707886"/>
          </a:xfrm>
          <a:prstGeom prst="rect">
            <a:avLst/>
          </a:prstGeom>
        </p:spPr>
        <p:txBody>
          <a:bodyPr wrap="square" lIns="91440" tIns="45720" rIns="91440" bIns="45720" anchor="t">
            <a:spAutoFit/>
          </a:bodyPr>
          <a:lstStyle/>
          <a:p>
            <a:pPr>
              <a:buClr>
                <a:srgbClr val="000000"/>
              </a:buClr>
              <a:defRPr/>
            </a:pPr>
            <a:r>
              <a:rPr lang="en-US" sz="2000" kern="0">
                <a:solidFill>
                  <a:srgbClr val="004D71"/>
                </a:solidFill>
                <a:latin typeface="Calibri"/>
                <a:cs typeface="Calibri"/>
              </a:rPr>
              <a:t>The directive must be reviewed every 2 years to keep the instrument relevant and reflect the evolving technology and regulatory landscape. </a:t>
            </a:r>
          </a:p>
        </p:txBody>
      </p:sp>
      <p:sp>
        <p:nvSpPr>
          <p:cNvPr id="11" name="Rectangle 10">
            <a:extLst>
              <a:ext uri="{FF2B5EF4-FFF2-40B4-BE49-F238E27FC236}">
                <a16:creationId xmlns:a16="http://schemas.microsoft.com/office/drawing/2014/main" id="{CD8D7746-CB7C-4A33-924A-4FC5A2041FD4}"/>
              </a:ext>
            </a:extLst>
          </p:cNvPr>
          <p:cNvSpPr/>
          <p:nvPr>
            <p:custDataLst>
              <p:tags r:id="rId1"/>
            </p:custDataLst>
          </p:nvPr>
        </p:nvSpPr>
        <p:spPr>
          <a:xfrm>
            <a:off x="609600" y="1990258"/>
            <a:ext cx="2664000" cy="720000"/>
          </a:xfrm>
          <a:prstGeom prst="rect">
            <a:avLst/>
          </a:prstGeom>
          <a:solidFill>
            <a:srgbClr val="005172"/>
          </a:solid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1</a:t>
            </a:r>
            <a:r>
              <a:rPr kumimoji="0" lang="en-US" sz="1800" b="1" i="0" u="none" strike="noStrike" kern="1200" cap="none" spc="0" normalizeH="0" baseline="30000" noProof="0">
                <a:ln>
                  <a:noFill/>
                </a:ln>
                <a:solidFill>
                  <a:prstClr val="white"/>
                </a:solidFill>
                <a:effectLst/>
                <a:uLnTx/>
                <a:uFillTx/>
                <a:latin typeface="Calibri" panose="020F0502020204030204" pitchFamily="34" charset="0"/>
                <a:ea typeface="+mn-ea"/>
                <a:cs typeface="+mn-cs"/>
                <a:sym typeface="Arial"/>
              </a:rPr>
              <a:t>st</a:t>
            </a: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 review (2020-21)</a:t>
            </a:r>
          </a:p>
        </p:txBody>
      </p:sp>
      <p:sp>
        <p:nvSpPr>
          <p:cNvPr id="19" name="Rectangle 18">
            <a:extLst>
              <a:ext uri="{FF2B5EF4-FFF2-40B4-BE49-F238E27FC236}">
                <a16:creationId xmlns:a16="http://schemas.microsoft.com/office/drawing/2014/main" id="{E757286D-B9AA-4DB1-ACB3-821DF198A125}"/>
              </a:ext>
            </a:extLst>
          </p:cNvPr>
          <p:cNvSpPr/>
          <p:nvPr>
            <p:custDataLst>
              <p:tags r:id="rId2"/>
            </p:custDataLst>
          </p:nvPr>
        </p:nvSpPr>
        <p:spPr>
          <a:xfrm>
            <a:off x="609600" y="2779573"/>
            <a:ext cx="2664000" cy="3715047"/>
          </a:xfrm>
          <a:prstGeom prst="rect">
            <a:avLst/>
          </a:prstGeom>
          <a:no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Strengthen transparency and quality assurance</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Update references to policy instruments</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Clarify requirements</a:t>
            </a:r>
          </a:p>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p:txBody>
      </p:sp>
      <p:sp>
        <p:nvSpPr>
          <p:cNvPr id="13" name="Rectangle 12">
            <a:extLst>
              <a:ext uri="{FF2B5EF4-FFF2-40B4-BE49-F238E27FC236}">
                <a16:creationId xmlns:a16="http://schemas.microsoft.com/office/drawing/2014/main" id="{4CCF0C7D-BD2E-45DA-8F36-B9D4A11CBD88}"/>
              </a:ext>
            </a:extLst>
          </p:cNvPr>
          <p:cNvSpPr/>
          <p:nvPr>
            <p:custDataLst>
              <p:tags r:id="rId3"/>
            </p:custDataLst>
          </p:nvPr>
        </p:nvSpPr>
        <p:spPr>
          <a:xfrm>
            <a:off x="3397629" y="1990258"/>
            <a:ext cx="2664000" cy="720000"/>
          </a:xfrm>
          <a:prstGeom prst="rect">
            <a:avLst/>
          </a:prstGeom>
          <a:solidFill>
            <a:srgbClr val="005172"/>
          </a:solid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2</a:t>
            </a:r>
            <a:r>
              <a:rPr kumimoji="0" lang="en-US" sz="1800" b="1" i="0" u="none" strike="noStrike" kern="1200" cap="none" spc="0" normalizeH="0" baseline="30000" noProof="0">
                <a:ln>
                  <a:noFill/>
                </a:ln>
                <a:solidFill>
                  <a:prstClr val="white"/>
                </a:solidFill>
                <a:effectLst/>
                <a:uLnTx/>
                <a:uFillTx/>
                <a:latin typeface="Calibri" panose="020F0502020204030204" pitchFamily="34" charset="0"/>
                <a:ea typeface="+mn-ea"/>
                <a:cs typeface="+mn-cs"/>
                <a:sym typeface="Arial"/>
              </a:rPr>
              <a:t>nd</a:t>
            </a: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 review (2021-22)</a:t>
            </a:r>
          </a:p>
        </p:txBody>
      </p:sp>
      <p:sp>
        <p:nvSpPr>
          <p:cNvPr id="14" name="Rectangle 13">
            <a:extLst>
              <a:ext uri="{FF2B5EF4-FFF2-40B4-BE49-F238E27FC236}">
                <a16:creationId xmlns:a16="http://schemas.microsoft.com/office/drawing/2014/main" id="{1F8021DC-C176-C81E-5E61-363C821BA114}"/>
              </a:ext>
            </a:extLst>
          </p:cNvPr>
          <p:cNvSpPr/>
          <p:nvPr>
            <p:custDataLst>
              <p:tags r:id="rId4"/>
            </p:custDataLst>
          </p:nvPr>
        </p:nvSpPr>
        <p:spPr>
          <a:xfrm>
            <a:off x="3397629" y="2779572"/>
            <a:ext cx="2664000" cy="3715048"/>
          </a:xfrm>
          <a:prstGeom prst="rect">
            <a:avLst/>
          </a:prstGeom>
          <a:no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Author guidelines supporting interpretation of requirements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p:txBody>
      </p:sp>
      <p:sp>
        <p:nvSpPr>
          <p:cNvPr id="15" name="Rectangle 14">
            <a:extLst>
              <a:ext uri="{FF2B5EF4-FFF2-40B4-BE49-F238E27FC236}">
                <a16:creationId xmlns:a16="http://schemas.microsoft.com/office/drawing/2014/main" id="{06D34A10-81C4-4B3D-B642-A7562B3E0037}"/>
              </a:ext>
            </a:extLst>
          </p:cNvPr>
          <p:cNvSpPr/>
          <p:nvPr>
            <p:custDataLst>
              <p:tags r:id="rId5"/>
            </p:custDataLst>
          </p:nvPr>
        </p:nvSpPr>
        <p:spPr>
          <a:xfrm>
            <a:off x="6185658" y="1990258"/>
            <a:ext cx="2664000" cy="720000"/>
          </a:xfrm>
          <a:prstGeom prst="rect">
            <a:avLst/>
          </a:prstGeom>
          <a:solidFill>
            <a:srgbClr val="005172"/>
          </a:solid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buClr>
                <a:srgbClr val="000000"/>
              </a:buClr>
            </a:pPr>
            <a:r>
              <a:rPr lang="en-US" b="1">
                <a:solidFill>
                  <a:prstClr val="white"/>
                </a:solidFill>
                <a:latin typeface="Calibri" panose="020F0502020204030204" pitchFamily="34" charset="0"/>
                <a:sym typeface="Arial"/>
              </a:rPr>
              <a:t>3rd review (2022-23)</a:t>
            </a:r>
          </a:p>
        </p:txBody>
      </p:sp>
      <p:sp>
        <p:nvSpPr>
          <p:cNvPr id="4" name="Rectangle 3">
            <a:extLst>
              <a:ext uri="{FF2B5EF4-FFF2-40B4-BE49-F238E27FC236}">
                <a16:creationId xmlns:a16="http://schemas.microsoft.com/office/drawing/2014/main" id="{E2632FB2-0288-9CA9-0468-C6D576EE4A93}"/>
              </a:ext>
            </a:extLst>
          </p:cNvPr>
          <p:cNvSpPr/>
          <p:nvPr>
            <p:custDataLst>
              <p:tags r:id="rId6"/>
            </p:custDataLst>
          </p:nvPr>
        </p:nvSpPr>
        <p:spPr>
          <a:xfrm>
            <a:off x="6185658" y="2779572"/>
            <a:ext cx="2664000" cy="3715048"/>
          </a:xfrm>
          <a:prstGeom prst="rect">
            <a:avLst/>
          </a:prstGeom>
          <a:no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Expand scope</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Strengthen transparency and quality assurance</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Enable inclusive approaches</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Improve coherence with other policies</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Assess reasons for automation</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Assess impacts on persons with disabilities</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Clarify requirements </a:t>
            </a: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p:txBody>
      </p:sp>
      <p:sp>
        <p:nvSpPr>
          <p:cNvPr id="2" name="Rectangle 1">
            <a:extLst>
              <a:ext uri="{FF2B5EF4-FFF2-40B4-BE49-F238E27FC236}">
                <a16:creationId xmlns:a16="http://schemas.microsoft.com/office/drawing/2014/main" id="{6B7FF9DB-2A8E-FC3D-CFCB-B279CB0AEC33}"/>
              </a:ext>
            </a:extLst>
          </p:cNvPr>
          <p:cNvSpPr/>
          <p:nvPr>
            <p:custDataLst>
              <p:tags r:id="rId7"/>
            </p:custDataLst>
          </p:nvPr>
        </p:nvSpPr>
        <p:spPr>
          <a:xfrm>
            <a:off x="8973687" y="1990258"/>
            <a:ext cx="2664000" cy="720000"/>
          </a:xfrm>
          <a:prstGeom prst="rect">
            <a:avLst/>
          </a:prstGeom>
          <a:solidFill>
            <a:schemeClr val="accent6">
              <a:lumMod val="75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4</a:t>
            </a:r>
            <a:r>
              <a:rPr kumimoji="0" lang="en-US" sz="1800" b="1" i="0" u="none" strike="noStrike" kern="1200" cap="none" spc="0" normalizeH="0" baseline="30000" noProof="0">
                <a:ln>
                  <a:noFill/>
                </a:ln>
                <a:solidFill>
                  <a:prstClr val="white"/>
                </a:solidFill>
                <a:effectLst/>
                <a:uLnTx/>
                <a:uFillTx/>
                <a:latin typeface="Calibri" panose="020F0502020204030204" pitchFamily="34" charset="0"/>
                <a:ea typeface="+mn-ea"/>
                <a:cs typeface="+mn-cs"/>
                <a:sym typeface="Arial"/>
              </a:rPr>
              <a:t>th</a:t>
            </a: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 review (2024-25)</a:t>
            </a:r>
          </a:p>
        </p:txBody>
      </p:sp>
      <p:sp>
        <p:nvSpPr>
          <p:cNvPr id="6" name="Rectangle 5">
            <a:extLst>
              <a:ext uri="{FF2B5EF4-FFF2-40B4-BE49-F238E27FC236}">
                <a16:creationId xmlns:a16="http://schemas.microsoft.com/office/drawing/2014/main" id="{43B5CCCD-0EF3-9899-DA6F-045805A4F859}"/>
              </a:ext>
            </a:extLst>
          </p:cNvPr>
          <p:cNvSpPr/>
          <p:nvPr>
            <p:custDataLst>
              <p:tags r:id="rId8"/>
            </p:custDataLst>
          </p:nvPr>
        </p:nvSpPr>
        <p:spPr>
          <a:xfrm>
            <a:off x="8973687" y="2779572"/>
            <a:ext cx="2664000" cy="3715048"/>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
                <a:srgbClr val="000000"/>
              </a:buClr>
              <a:buSzTx/>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Underway summer 2024 to 2025</a:t>
            </a: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L="285750" marR="0" lvl="0" indent="-285750" algn="l" defTabSz="914400">
              <a:lnSpc>
                <a:spcPct val="100000"/>
              </a:lnSpc>
              <a:spcBef>
                <a:spcPts val="0"/>
              </a:spcBef>
              <a:spcAft>
                <a:spcPts val="0"/>
              </a:spcAft>
              <a:buClr>
                <a:srgbClr val="000000"/>
              </a:buClr>
              <a:buSzTx/>
              <a:buFont typeface="Wingdings" panose="020B0604020202020204" pitchFamily="34" charset="0"/>
              <a:buChar char="q"/>
              <a:tabLst/>
              <a:defRPr/>
            </a:pP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R="0" lvl="0" algn="l" defTabSz="914400" rtl="0" eaLnBrk="1" fontAlgn="auto" latinLnBrk="0" hangingPunct="1">
              <a:lnSpc>
                <a:spcPct val="100000"/>
              </a:lnSpc>
              <a:spcBef>
                <a:spcPts val="0"/>
              </a:spcBef>
              <a:spcAft>
                <a:spcPts val="0"/>
              </a:spcAft>
              <a:buClr>
                <a:srgbClr val="000000"/>
              </a:buClr>
              <a:buSzTx/>
              <a:tabLst/>
              <a:defRPr/>
            </a:pP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L="285750" indent="-285750">
              <a:buClr>
                <a:srgbClr val="000000"/>
              </a:buClr>
              <a:buFont typeface="Wingdings"/>
              <a:buChar char="q"/>
              <a:defRPr/>
            </a:pPr>
            <a:r>
              <a:rPr lang="en-US" sz="1600">
                <a:solidFill>
                  <a:srgbClr val="44546A"/>
                </a:solidFill>
                <a:latin typeface="Calibri" panose="020F0502020204030204"/>
                <a:ea typeface="Calibri"/>
                <a:cs typeface="Arial"/>
              </a:rPr>
              <a:t>Support effective implementation</a:t>
            </a:r>
          </a:p>
          <a:p>
            <a:pPr marL="285750" indent="-285750">
              <a:buClr>
                <a:srgbClr val="000000"/>
              </a:buClr>
              <a:buFont typeface="Wingdings"/>
              <a:buChar char="q"/>
              <a:defRPr/>
            </a:pPr>
            <a:r>
              <a:rPr lang="en-US" sz="1600">
                <a:solidFill>
                  <a:srgbClr val="44546A"/>
                </a:solidFill>
                <a:latin typeface="Calibri" panose="020F0502020204030204"/>
                <a:ea typeface="Calibri"/>
                <a:cs typeface="Arial"/>
              </a:rPr>
              <a:t>Strengthen client protections</a:t>
            </a: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L="285750" indent="-285750">
              <a:buClr>
                <a:srgbClr val="000000"/>
              </a:buClr>
              <a:buFont typeface="Wingdings"/>
              <a:buChar char="q"/>
              <a:defRPr/>
            </a:pPr>
            <a:r>
              <a:rPr lang="en-US" sz="1600">
                <a:solidFill>
                  <a:srgbClr val="44546A"/>
                </a:solidFill>
                <a:latin typeface="Calibri" panose="020F0502020204030204"/>
                <a:ea typeface="Calibri"/>
                <a:cs typeface="Arial"/>
              </a:rPr>
              <a:t>Enhance assessment of impacts</a:t>
            </a: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endParaRPr lang="en-US" sz="1600" i="0" u="none" strike="noStrike" kern="1200" cap="none" spc="0" normalizeH="0" baseline="0" noProof="0">
              <a:ln>
                <a:noFill/>
              </a:ln>
              <a:solidFill>
                <a:srgbClr val="44546A"/>
              </a:solidFill>
              <a:effectLst/>
              <a:uLnTx/>
              <a:uFillTx/>
              <a:latin typeface="Calibri" panose="020F0502020204030204"/>
              <a:ea typeface="Calibri"/>
              <a:cs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600" b="1" i="0" u="none" strike="noStrike" kern="1200" cap="none" spc="0" normalizeH="0" baseline="0" noProof="0">
              <a:ln>
                <a:noFill/>
              </a:ln>
              <a:solidFill>
                <a:srgbClr val="44546A"/>
              </a:solidFill>
              <a:effectLst/>
              <a:uLnTx/>
              <a:uFillTx/>
              <a:latin typeface="Calibri" panose="020F0502020204030204"/>
              <a:ea typeface="Calibri"/>
              <a:cs typeface="Arial"/>
            </a:endParaRPr>
          </a:p>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endParaRPr lang="en-US" sz="1600" b="1" i="0" u="none" strike="noStrike" kern="1200" cap="none" spc="0" normalizeH="0" baseline="0" noProof="0">
              <a:ln>
                <a:noFill/>
              </a:ln>
              <a:solidFill>
                <a:srgbClr val="44546A"/>
              </a:solidFill>
              <a:effectLst/>
              <a:uLnTx/>
              <a:uFillTx/>
              <a:latin typeface="Calibri" panose="020F0502020204030204"/>
              <a:ea typeface="Calibri"/>
              <a:cs typeface="Arial"/>
            </a:endParaRPr>
          </a:p>
        </p:txBody>
      </p:sp>
    </p:spTree>
    <p:extLst>
      <p:ext uri="{BB962C8B-B14F-4D97-AF65-F5344CB8AC3E}">
        <p14:creationId xmlns:p14="http://schemas.microsoft.com/office/powerpoint/2010/main" val="12778572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ea typeface="Calibri"/>
                <a:cs typeface="Calibri"/>
              </a:rPr>
              <a:t>4</a:t>
            </a:r>
            <a:r>
              <a:rPr lang="en-US" baseline="30000">
                <a:ea typeface="Calibri"/>
                <a:cs typeface="Calibri"/>
              </a:rPr>
              <a:t>th</a:t>
            </a:r>
            <a:r>
              <a:rPr lang="en-US">
                <a:ea typeface="Calibri"/>
                <a:cs typeface="Calibri"/>
              </a:rPr>
              <a:t> review intended outcomes</a:t>
            </a:r>
            <a:endParaRPr lang="en-CA">
              <a:ea typeface="Calibri"/>
              <a:cs typeface="Calibri"/>
            </a:endParaRPr>
          </a:p>
        </p:txBody>
      </p:sp>
      <p:sp>
        <p:nvSpPr>
          <p:cNvPr id="7" name="Content Placeholder 6"/>
          <p:cNvSpPr>
            <a:spLocks noGrp="1"/>
          </p:cNvSpPr>
          <p:nvPr>
            <p:ph idx="10"/>
          </p:nvPr>
        </p:nvSpPr>
        <p:spPr/>
        <p:txBody>
          <a:bodyPr vert="horz" lIns="0" tIns="0" rIns="0" bIns="0" rtlCol="0" anchor="t">
            <a:normAutofit/>
          </a:bodyPr>
          <a:lstStyle/>
          <a:p>
            <a:r>
              <a:rPr lang="en-US">
                <a:latin typeface="Calibri"/>
                <a:ea typeface="Calibri"/>
                <a:cs typeface="Calibri"/>
              </a:rPr>
              <a:t>Implementing the proposed updates would:</a:t>
            </a:r>
            <a:endParaRPr lang="en-US">
              <a:ea typeface="Calibri"/>
              <a:cs typeface="Calibri"/>
            </a:endParaRPr>
          </a:p>
          <a:p>
            <a:pPr marL="342900" indent="-342900">
              <a:buFont typeface="Arial" panose="020B0604020202020204" pitchFamily="34" charset="0"/>
              <a:buChar char="•"/>
            </a:pPr>
            <a:r>
              <a:rPr lang="en-US">
                <a:latin typeface="Calibri"/>
                <a:ea typeface="Calibri"/>
                <a:cs typeface="Calibri"/>
              </a:rPr>
              <a:t>Improve protections to clients and federal institutions</a:t>
            </a:r>
            <a:endParaRPr lang="en-US">
              <a:ea typeface="Calibri"/>
              <a:cs typeface="Calibri"/>
            </a:endParaRPr>
          </a:p>
          <a:p>
            <a:pPr marL="342900" indent="-342900">
              <a:buFont typeface="Arial" panose="020B0604020202020204" pitchFamily="34" charset="0"/>
              <a:buChar char="•"/>
            </a:pPr>
            <a:r>
              <a:rPr lang="en-US">
                <a:latin typeface="Calibri"/>
                <a:ea typeface="Calibri"/>
                <a:cs typeface="Calibri"/>
              </a:rPr>
              <a:t>Strengthen compliance with the directive</a:t>
            </a:r>
          </a:p>
          <a:p>
            <a:pPr marL="342900" indent="-342900">
              <a:buFont typeface="Arial" panose="020B0604020202020204" pitchFamily="34" charset="0"/>
              <a:buChar char="•"/>
            </a:pPr>
            <a:r>
              <a:rPr lang="en-US">
                <a:latin typeface="Calibri"/>
                <a:ea typeface="Calibri"/>
                <a:cs typeface="Calibri"/>
              </a:rPr>
              <a:t>Reinforce commitments to transparency and accountability</a:t>
            </a:r>
          </a:p>
          <a:p>
            <a:pPr marL="342900" indent="-342900">
              <a:buFont typeface="Arial" panose="020B0604020202020204" pitchFamily="34" charset="0"/>
              <a:buChar char="•"/>
            </a:pPr>
            <a:r>
              <a:rPr lang="en-US">
                <a:latin typeface="Calibri"/>
                <a:ea typeface="Calibri"/>
                <a:cs typeface="Calibri"/>
              </a:rPr>
              <a:t>Clarify and improve understanding of requirements and AIA questions to align with intent and interpretation in practice</a:t>
            </a:r>
          </a:p>
          <a:p>
            <a:pPr marL="342900" indent="-342900">
              <a:buFont typeface="Arial" panose="020B0604020202020204" pitchFamily="34" charset="0"/>
              <a:buChar char="•"/>
            </a:pPr>
            <a:r>
              <a:rPr lang="en-US">
                <a:latin typeface="Calibri"/>
                <a:ea typeface="Calibri"/>
                <a:cs typeface="Calibri"/>
              </a:rPr>
              <a:t>Reduce redundancies and misalignment across the TBS policy suite</a:t>
            </a:r>
          </a:p>
          <a:p>
            <a:pPr marL="342900" indent="-342900">
              <a:buFont typeface="Arial" panose="020B0604020202020204" pitchFamily="34" charset="0"/>
              <a:buChar char="•"/>
            </a:pPr>
            <a:endParaRPr lang="en-US">
              <a:latin typeface="Calibri"/>
              <a:ea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8</a:t>
            </a:fld>
            <a:endParaRPr lang="en-CA"/>
          </a:p>
        </p:txBody>
      </p:sp>
    </p:spTree>
    <p:extLst>
      <p:ext uri="{BB962C8B-B14F-4D97-AF65-F5344CB8AC3E}">
        <p14:creationId xmlns:p14="http://schemas.microsoft.com/office/powerpoint/2010/main" val="197214774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Overview of key themes and issues</a:t>
            </a:r>
            <a:endParaRPr lang="en-CA">
              <a:ea typeface="Calibri"/>
              <a:cs typeface="Calibri"/>
            </a:endParaRPr>
          </a:p>
        </p:txBody>
      </p:sp>
      <p:sp>
        <p:nvSpPr>
          <p:cNvPr id="5" name="Content Placeholder 4">
            <a:extLst>
              <a:ext uri="{FF2B5EF4-FFF2-40B4-BE49-F238E27FC236}">
                <a16:creationId xmlns:a16="http://schemas.microsoft.com/office/drawing/2014/main" id="{01F339B3-7BB1-4B6C-38C1-32985D49DC64}"/>
              </a:ext>
            </a:extLst>
          </p:cNvPr>
          <p:cNvSpPr>
            <a:spLocks noGrp="1"/>
          </p:cNvSpPr>
          <p:nvPr>
            <p:ph idx="10"/>
          </p:nvPr>
        </p:nvSpPr>
        <p:spPr>
          <a:xfrm>
            <a:off x="1042911" y="1121132"/>
            <a:ext cx="10095440" cy="887833"/>
          </a:xfrm>
        </p:spPr>
        <p:txBody>
          <a:bodyPr vert="horz" lIns="0" tIns="0" rIns="0" bIns="0" rtlCol="0" anchor="t">
            <a:normAutofit/>
          </a:bodyPr>
          <a:lstStyle/>
          <a:p>
            <a:r>
              <a:rPr lang="en-US">
                <a:latin typeface="Calibri"/>
                <a:cs typeface="Calibri"/>
              </a:rPr>
              <a:t>Three themes with 7 topics have been identified to address in the 4th review. Each theme has a goal and recommendations to achieve it.</a:t>
            </a:r>
            <a:endParaRPr lang="en-US"/>
          </a:p>
          <a:p>
            <a:endParaRPr lang="en-US">
              <a:cs typeface="Calibri"/>
            </a:endParaRP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972593859"/>
              </p:ext>
            </p:extLst>
          </p:nvPr>
        </p:nvGraphicFramePr>
        <p:xfrm>
          <a:off x="1012265" y="2008965"/>
          <a:ext cx="10250994" cy="2683443"/>
        </p:xfrm>
        <a:graphic>
          <a:graphicData uri="http://schemas.openxmlformats.org/drawingml/2006/table">
            <a:tbl>
              <a:tblPr firstRow="1" bandRow="1">
                <a:tableStyleId>{5C22544A-7EE6-4342-B048-85BDC9FD1C3A}</a:tableStyleId>
              </a:tblPr>
              <a:tblGrid>
                <a:gridCol w="3680593">
                  <a:extLst>
                    <a:ext uri="{9D8B030D-6E8A-4147-A177-3AD203B41FA5}">
                      <a16:colId xmlns:a16="http://schemas.microsoft.com/office/drawing/2014/main" val="3768624674"/>
                    </a:ext>
                  </a:extLst>
                </a:gridCol>
                <a:gridCol w="3504141">
                  <a:extLst>
                    <a:ext uri="{9D8B030D-6E8A-4147-A177-3AD203B41FA5}">
                      <a16:colId xmlns:a16="http://schemas.microsoft.com/office/drawing/2014/main" val="1439253894"/>
                    </a:ext>
                  </a:extLst>
                </a:gridCol>
                <a:gridCol w="3066260">
                  <a:extLst>
                    <a:ext uri="{9D8B030D-6E8A-4147-A177-3AD203B41FA5}">
                      <a16:colId xmlns:a16="http://schemas.microsoft.com/office/drawing/2014/main" val="1896710534"/>
                    </a:ext>
                  </a:extLst>
                </a:gridCol>
              </a:tblGrid>
              <a:tr h="671763">
                <a:tc>
                  <a:txBody>
                    <a:bodyPr/>
                    <a:lstStyle/>
                    <a:p>
                      <a:pPr algn="ctr"/>
                      <a:r>
                        <a:rPr lang="en-US"/>
                        <a:t>Support effective implementation</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a:t>Strengthen client protections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a:t>Enhance assessment of impacts</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609189110"/>
                  </a:ext>
                </a:extLst>
              </a:tr>
              <a:tr h="1655645">
                <a:tc>
                  <a:txBody>
                    <a:bodyPr/>
                    <a:lstStyle/>
                    <a:p>
                      <a:pPr marL="285750" indent="-285750">
                        <a:buClr>
                          <a:srgbClr val="000000"/>
                        </a:buClr>
                        <a:buFont typeface="Arial,Sans-Serif"/>
                        <a:buChar char="•"/>
                      </a:pPr>
                      <a:r>
                        <a:rPr lang="en-US" sz="1800" b="0" i="0" u="none" strike="noStrike" noProof="0">
                          <a:solidFill>
                            <a:srgbClr val="000000"/>
                          </a:solidFill>
                          <a:latin typeface="Aptos"/>
                        </a:rPr>
                        <a:t>Monitor policy implementation</a:t>
                      </a:r>
                    </a:p>
                    <a:p>
                      <a:pPr marL="285750" lvl="0" indent="-285750">
                        <a:buClr>
                          <a:srgbClr val="000000"/>
                        </a:buClr>
                        <a:buFont typeface="Arial,Sans-Serif"/>
                        <a:buChar char="•"/>
                      </a:pPr>
                      <a:r>
                        <a:rPr lang="en-US" sz="1800" b="0" i="0" u="none" strike="noStrike" noProof="0">
                          <a:solidFill>
                            <a:srgbClr val="000000"/>
                          </a:solidFill>
                          <a:latin typeface="Aptos"/>
                        </a:rPr>
                        <a:t>Reduce the number of organizations excluded from directive</a:t>
                      </a:r>
                    </a:p>
                    <a:p>
                      <a:pPr marL="285750" lvl="0" indent="-285750">
                        <a:buClr>
                          <a:srgbClr val="000000"/>
                        </a:buClr>
                        <a:buFont typeface="Arial,Sans-Serif"/>
                        <a:buChar char="•"/>
                      </a:pPr>
                      <a:r>
                        <a:rPr lang="en-US" sz="1800" b="0" i="0" u="none" strike="noStrike" noProof="0">
                          <a:solidFill>
                            <a:srgbClr val="000000"/>
                          </a:solidFill>
                          <a:latin typeface="Aptos"/>
                        </a:rPr>
                        <a:t>Adopt internationally recognized definition of AI</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285750" indent="-285750">
                        <a:buClr>
                          <a:srgbClr val="000000"/>
                        </a:buClr>
                        <a:buFont typeface="Arial,Sans-Serif"/>
                        <a:buChar char="•"/>
                      </a:pPr>
                      <a:r>
                        <a:rPr lang="en-US" sz="1800" b="0" i="0" u="none" strike="noStrike" noProof="0">
                          <a:solidFill>
                            <a:srgbClr val="000000"/>
                          </a:solidFill>
                          <a:latin typeface="Aptos"/>
                        </a:rPr>
                        <a:t>Clarify obligations and enhance impact assessment of human rights </a:t>
                      </a:r>
                    </a:p>
                    <a:p>
                      <a:pPr marL="285750" lvl="0" indent="-285750">
                        <a:buClr>
                          <a:srgbClr val="000000"/>
                        </a:buClr>
                        <a:buFont typeface="Arial,Sans-Serif"/>
                        <a:buChar char="•"/>
                      </a:pPr>
                      <a:r>
                        <a:rPr lang="en-US" sz="1800" b="0" i="0" u="none" strike="noStrike" noProof="0">
                          <a:solidFill>
                            <a:srgbClr val="000000"/>
                          </a:solidFill>
                          <a:latin typeface="Aptos"/>
                        </a:rPr>
                        <a:t>Strengthen protections and assessment of impacts for persons with disabilities</a:t>
                      </a:r>
                    </a:p>
                    <a:p>
                      <a:pPr marL="285750" lvl="0" indent="-285750">
                        <a:buClr>
                          <a:srgbClr val="000000"/>
                        </a:buClr>
                        <a:buFont typeface="Arial,Sans-Serif"/>
                        <a:buChar char="•"/>
                      </a:pPr>
                      <a:r>
                        <a:rPr lang="en-US" sz="1800" b="0" i="0" u="none" strike="noStrike" noProof="0">
                          <a:solidFill>
                            <a:srgbClr val="000000"/>
                          </a:solidFill>
                          <a:latin typeface="Aptos"/>
                        </a:rPr>
                        <a:t>Identify banned uses</a:t>
                      </a:r>
                      <a:endParaRPr lang="en-US"/>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285750" indent="-285750">
                        <a:buFont typeface="Arial"/>
                        <a:buChar char="•"/>
                      </a:pPr>
                      <a:r>
                        <a:rPr lang="en-US" sz="1800" b="0" i="0" u="none" strike="noStrike" noProof="0">
                          <a:solidFill>
                            <a:srgbClr val="000000"/>
                          </a:solidFill>
                          <a:latin typeface="Aptos"/>
                        </a:rPr>
                        <a:t>Clarify and enhance the AIA </a:t>
                      </a: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384299511"/>
                  </a:ext>
                </a:extLst>
              </a:tr>
            </a:tbl>
          </a:graphicData>
        </a:graphic>
      </p:graphicFrame>
      <p:sp>
        <p:nvSpPr>
          <p:cNvPr id="7" name="TextBox 6">
            <a:extLst>
              <a:ext uri="{FF2B5EF4-FFF2-40B4-BE49-F238E27FC236}">
                <a16:creationId xmlns:a16="http://schemas.microsoft.com/office/drawing/2014/main" id="{F2B5934F-7354-5F34-28AF-E039A7E45912}"/>
              </a:ext>
            </a:extLst>
          </p:cNvPr>
          <p:cNvSpPr txBox="1"/>
          <p:nvPr/>
        </p:nvSpPr>
        <p:spPr>
          <a:xfrm>
            <a:off x="1042910" y="5136058"/>
            <a:ext cx="10095439" cy="1107996"/>
          </a:xfrm>
          <a:prstGeom prst="rect">
            <a:avLst/>
          </a:prstGeom>
          <a:noFill/>
          <a:ln>
            <a:noFill/>
          </a:ln>
        </p:spPr>
        <p:txBody>
          <a:bodyPr wrap="square" lIns="91440" tIns="45720" rIns="91440" bIns="45720" anchor="t">
            <a:spAutoFit/>
          </a:bodyPr>
          <a:lstStyle/>
          <a:p>
            <a:r>
              <a:rPr lang="en-US" sz="2200">
                <a:solidFill>
                  <a:srgbClr val="004D71"/>
                </a:solidFill>
                <a:latin typeface="Calibri"/>
                <a:cs typeface="Calibri"/>
              </a:rPr>
              <a:t>In addition to the changes across 3 themes, additional changes are proposed to improve clarity, reduce redundancies and align with other policy instruments. All proposed changes to the Directive and AIA are available on our </a:t>
            </a:r>
            <a:r>
              <a:rPr lang="en-US" sz="2200">
                <a:solidFill>
                  <a:srgbClr val="004D71"/>
                </a:solidFill>
                <a:latin typeface="Calibri"/>
                <a:cs typeface="Calibri"/>
                <a:hlinkClick r:id="rId2"/>
              </a:rPr>
              <a:t>GCwiki page</a:t>
            </a:r>
            <a:endParaRPr lang="en-US" sz="2000">
              <a:solidFill>
                <a:srgbClr val="004D71"/>
              </a:solidFill>
              <a:latin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9</a:t>
            </a:fld>
            <a:endParaRPr lang="en-CA"/>
          </a:p>
        </p:txBody>
      </p:sp>
    </p:spTree>
    <p:extLst>
      <p:ext uri="{BB962C8B-B14F-4D97-AF65-F5344CB8AC3E}">
        <p14:creationId xmlns:p14="http://schemas.microsoft.com/office/powerpoint/2010/main" val="917719354"/>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2.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3.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4.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5.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6.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7.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8.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83aa663b-4b8a-469d-b5ee-90eaa0e315d8">4RWRPJAYJ72E-25897711-144835</_dlc_DocId>
    <Frenchversion xmlns="98a1368e-d07b-4654-8962-d7870efb807b">false</Frenchversion>
    <_dlc_DocIdUrl xmlns="83aa663b-4b8a-469d-b5ee-90eaa0e315d8">
      <Url>https://056gc.sharepoint.com/sites/OCIO-DDP-_BDPI-SDPN/_layouts/15/DocIdRedir.aspx?ID=4RWRPJAYJ72E-25897711-144835</Url>
      <Description>4RWRPJAYJ72E-25897711-144835</Description>
    </_dlc_DocIdUrl>
    <Reportingmonth xmlns="98a1368e-d07b-4654-8962-d7870efb807b" xsi:nil="true"/>
    <IconOverlay xmlns="http://schemas.microsoft.com/sharepoint/v4" xsi:nil="true"/>
    <lcf76f155ced4ddcb4097134ff3c332f xmlns="98a1368e-d07b-4654-8962-d7870efb807b">
      <Terms xmlns="http://schemas.microsoft.com/office/infopath/2007/PartnerControls"/>
    </lcf76f155ced4ddcb4097134ff3c332f>
    <_Flow_SignoffStatus xmlns="98a1368e-d07b-4654-8962-d7870efb807b" xsi:nil="true"/>
    <TaxCatchAll xmlns="83aa663b-4b8a-469d-b5ee-90eaa0e315d8" xsi:nil="true"/>
    <Status xmlns="98a1368e-d07b-4654-8962-d7870efb807b" xsi:nil="true"/>
    <Infosourceduedate xmlns="98a1368e-d07b-4654-8962-d7870efb807b"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5C2A7348FF32FD4983FEBC65875BD8E7" ma:contentTypeVersion="24" ma:contentTypeDescription="Create a new document." ma:contentTypeScope="" ma:versionID="063e69eca421d0d5c27703ce8a84c2c2">
  <xsd:schema xmlns:xsd="http://www.w3.org/2001/XMLSchema" xmlns:xs="http://www.w3.org/2001/XMLSchema" xmlns:p="http://schemas.microsoft.com/office/2006/metadata/properties" xmlns:ns1="http://schemas.microsoft.com/sharepoint/v3" xmlns:ns2="83aa663b-4b8a-469d-b5ee-90eaa0e315d8" xmlns:ns3="98a1368e-d07b-4654-8962-d7870efb807b" xmlns:ns4="http://schemas.microsoft.com/sharepoint/v4" targetNamespace="http://schemas.microsoft.com/office/2006/metadata/properties" ma:root="true" ma:fieldsID="736bacde8e351dc8accc32572ac1ada0" ns1:_="" ns2:_="" ns3:_="" ns4:_="">
    <xsd:import namespace="http://schemas.microsoft.com/sharepoint/v3"/>
    <xsd:import namespace="83aa663b-4b8a-469d-b5ee-90eaa0e315d8"/>
    <xsd:import namespace="98a1368e-d07b-4654-8962-d7870efb807b"/>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element ref="ns3:MediaServiceDateTaken" minOccurs="0"/>
                <xsd:element ref="ns3:MediaServiceGenerationTime" minOccurs="0"/>
                <xsd:element ref="ns3:MediaServiceEventHashCode" minOccurs="0"/>
                <xsd:element ref="ns3:MediaLengthInSeconds" minOccurs="0"/>
                <xsd:element ref="ns2:SharedWithUsers" minOccurs="0"/>
                <xsd:element ref="ns2:SharedWithDetails" minOccurs="0"/>
                <xsd:element ref="ns3:lcf76f155ced4ddcb4097134ff3c332f" minOccurs="0"/>
                <xsd:element ref="ns2:TaxCatchAll" minOccurs="0"/>
                <xsd:element ref="ns3:MediaServiceOCR" minOccurs="0"/>
                <xsd:element ref="ns3:MediaServiceLocation" minOccurs="0"/>
                <xsd:element ref="ns3:_Flow_SignoffStatus" minOccurs="0"/>
                <xsd:element ref="ns3:Status" minOccurs="0"/>
                <xsd:element ref="ns3:Reportingmonth" minOccurs="0"/>
                <xsd:element ref="ns4:IconOverlay" minOccurs="0"/>
                <xsd:element ref="ns1:_vti_ItemDeclaredRecord" minOccurs="0"/>
                <xsd:element ref="ns1:_vti_ItemHoldRecordStatus" minOccurs="0"/>
                <xsd:element ref="ns3:Frenchversion" minOccurs="0"/>
                <xsd:element ref="ns3:Infosourcedu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30" nillable="true" ma:displayName="Declared Record" ma:hidden="true" ma:internalName="_vti_ItemDeclaredRecord" ma:readOnly="true">
      <xsd:simpleType>
        <xsd:restriction base="dms:DateTime"/>
      </xsd:simpleType>
    </xsd:element>
    <xsd:element name="_vti_ItemHoldRecordStatus" ma:index="3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3aa663b-4b8a-469d-b5ee-90eaa0e315d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c017eb2-65c3-4c7c-bb0f-e7e8039ce12a}" ma:internalName="TaxCatchAll" ma:showField="CatchAllData" ma:web="83aa663b-4b8a-469d-b5ee-90eaa0e315d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8a1368e-d07b-4654-8962-d7870efb807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element name="MediaServiceLocation" ma:index="25" nillable="true" ma:displayName="Location" ma:description="" ma:indexed="true" ma:internalName="MediaServiceLocation" ma:readOnly="true">
      <xsd:simpleType>
        <xsd:restriction base="dms:Text"/>
      </xsd:simpleType>
    </xsd:element>
    <xsd:element name="_Flow_SignoffStatus" ma:index="26" nillable="true" ma:displayName="Sign-off status" ma:internalName="Sign_x002d_off_x0020_status">
      <xsd:simpleType>
        <xsd:restriction base="dms:Text"/>
      </xsd:simpleType>
    </xsd:element>
    <xsd:element name="Status" ma:index="27" nillable="true" ma:displayName="Status" ma:format="Dropdown" ma:internalName="Status">
      <xsd:simpleType>
        <xsd:restriction base="dms:Choice">
          <xsd:enumeration value="Working Copy"/>
          <xsd:enumeration value="Final"/>
          <xsd:enumeration value="Draft"/>
        </xsd:restriction>
      </xsd:simpleType>
    </xsd:element>
    <xsd:element name="Reportingmonth" ma:index="28" nillable="true" ma:displayName="Reporting month(s)" ma:description="Reporting period or periods under discussion in this document, e.g. &quot;May 2024&quot;, or &quot;April-May 2024&quot;" ma:format="Dropdown" ma:internalName="Reportingmonth">
      <xsd:simpleType>
        <xsd:restriction base="dms:Text">
          <xsd:maxLength value="255"/>
        </xsd:restriction>
      </xsd:simpleType>
    </xsd:element>
    <xsd:element name="Frenchversion" ma:index="32" nillable="true" ma:displayName="French version" ma:default="0" ma:format="Dropdown" ma:internalName="Frenchversion">
      <xsd:simpleType>
        <xsd:restriction base="dms:Boolean"/>
      </xsd:simpleType>
    </xsd:element>
    <xsd:element name="Infosourceduedate" ma:index="33" nillable="true" ma:displayName="Info source due date" ma:description="For documents discussing or following up on Info Source updates that were due on a particular date" ma:format="Dropdown" ma:internalName="Infosourceduedat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8083CB-BA8C-453B-81D5-F04DCF467184}">
  <ds:schemaRefs>
    <ds:schemaRef ds:uri="http://schemas.microsoft.com/sharepoint/v3"/>
    <ds:schemaRef ds:uri="98a1368e-d07b-4654-8962-d7870efb807b"/>
    <ds:schemaRef ds:uri="http://purl.org/dc/terms/"/>
    <ds:schemaRef ds:uri="http://schemas.microsoft.com/office/2006/metadata/properties"/>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sharepoint/v4"/>
    <ds:schemaRef ds:uri="83aa663b-4b8a-469d-b5ee-90eaa0e315d8"/>
    <ds:schemaRef ds:uri="http://www.w3.org/XML/1998/namespace"/>
  </ds:schemaRefs>
</ds:datastoreItem>
</file>

<file path=customXml/itemProps2.xml><?xml version="1.0" encoding="utf-8"?>
<ds:datastoreItem xmlns:ds="http://schemas.openxmlformats.org/officeDocument/2006/customXml" ds:itemID="{0D3D33C0-7B20-42A2-A3A9-864367B69DFA}">
  <ds:schemaRefs>
    <ds:schemaRef ds:uri="http://schemas.microsoft.com/sharepoint/events"/>
  </ds:schemaRefs>
</ds:datastoreItem>
</file>

<file path=customXml/itemProps3.xml><?xml version="1.0" encoding="utf-8"?>
<ds:datastoreItem xmlns:ds="http://schemas.openxmlformats.org/officeDocument/2006/customXml" ds:itemID="{4F24C132-3659-4DB9-8825-98CF8369FA4C}">
  <ds:schemaRefs>
    <ds:schemaRef ds:uri="http://schemas.microsoft.com/sharepoint/v3/contenttype/forms"/>
  </ds:schemaRefs>
</ds:datastoreItem>
</file>

<file path=customXml/itemProps4.xml><?xml version="1.0" encoding="utf-8"?>
<ds:datastoreItem xmlns:ds="http://schemas.openxmlformats.org/officeDocument/2006/customXml" ds:itemID="{2E46781E-B169-4187-9C40-D79AD5194159}">
  <ds:schemaRefs>
    <ds:schemaRef ds:uri="83aa663b-4b8a-469d-b5ee-90eaa0e315d8"/>
    <ds:schemaRef ds:uri="98a1368e-d07b-4654-8962-d7870efb807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1681</Words>
  <Application>Microsoft Office PowerPoint</Application>
  <PresentationFormat>Widescreen</PresentationFormat>
  <Paragraphs>251</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4th review of the Directive on Automated Decision-Making</vt:lpstr>
      <vt:lpstr>Purpose</vt:lpstr>
      <vt:lpstr>Background</vt:lpstr>
      <vt:lpstr>Directive on Automated Decision-Making</vt:lpstr>
      <vt:lpstr>Overview of the Directive on Automated Decision-Making</vt:lpstr>
      <vt:lpstr>Algorithmic impact assessment (AIA)</vt:lpstr>
      <vt:lpstr>Reviewing the Directive</vt:lpstr>
      <vt:lpstr>4th review intended outcomes</vt:lpstr>
      <vt:lpstr>Overview of key themes and issues</vt:lpstr>
      <vt:lpstr>Support effective implementation</vt:lpstr>
      <vt:lpstr>Strengthen client protections</vt:lpstr>
      <vt:lpstr>6. Examples of unacceptable AI uses</vt:lpstr>
      <vt:lpstr>Enhance assessment of impacts</vt:lpstr>
      <vt:lpstr>Tell us what you think </vt:lpstr>
      <vt:lpstr>Next steps</vt:lpstr>
      <vt:lpstr>Questions for discussion</vt:lpstr>
      <vt:lpstr>Questions?   Please reach out to the TBS Responsible Data and AI team  (ai-ia@tbs-sct.gc.ca)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Hall, Dawn (she/her, elle)</cp:lastModifiedBy>
  <cp:revision>12</cp:revision>
  <dcterms:created xsi:type="dcterms:W3CDTF">2024-08-16T15:08:02Z</dcterms:created>
  <dcterms:modified xsi:type="dcterms:W3CDTF">2024-12-02T14:18:29Z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53283007-ba1d-4f73-8819-f52b387e5fcb</vt:lpwstr>
  </property>
  <property fmtid="{D5CDD505-2E9C-101B-9397-08002B2CF9AE}" pid="3" name="MediaServiceImageTags">
    <vt:lpwstr/>
  </property>
  <property fmtid="{D5CDD505-2E9C-101B-9397-08002B2CF9AE}" pid="4" name="ContentTypeId">
    <vt:lpwstr>0x0101005C2A7348FF32FD4983FEBC65875BD8E7</vt:lpwstr>
  </property>
  <property fmtid="{D5CDD505-2E9C-101B-9397-08002B2CF9AE}" pid="5" name="MSIP_Label_3d0ca00b-3f0e-465a-aac7-1a6a22fcea40_Enabled">
    <vt:lpwstr>true</vt:lpwstr>
  </property>
  <property fmtid="{D5CDD505-2E9C-101B-9397-08002B2CF9AE}" pid="6" name="MSIP_Label_3d0ca00b-3f0e-465a-aac7-1a6a22fcea40_SetDate">
    <vt:lpwstr>2024-08-21T18:11:08Z</vt:lpwstr>
  </property>
  <property fmtid="{D5CDD505-2E9C-101B-9397-08002B2CF9AE}" pid="7" name="MSIP_Label_3d0ca00b-3f0e-465a-aac7-1a6a22fcea40_Method">
    <vt:lpwstr>Privileged</vt:lpwstr>
  </property>
  <property fmtid="{D5CDD505-2E9C-101B-9397-08002B2CF9AE}" pid="8" name="MSIP_Label_3d0ca00b-3f0e-465a-aac7-1a6a22fcea40_Name">
    <vt:lpwstr>3d0ca00b-3f0e-465a-aac7-1a6a22fcea40</vt:lpwstr>
  </property>
  <property fmtid="{D5CDD505-2E9C-101B-9397-08002B2CF9AE}" pid="9" name="MSIP_Label_3d0ca00b-3f0e-465a-aac7-1a6a22fcea40_SiteId">
    <vt:lpwstr>6397df10-4595-4047-9c4f-03311282152b</vt:lpwstr>
  </property>
  <property fmtid="{D5CDD505-2E9C-101B-9397-08002B2CF9AE}" pid="10" name="MSIP_Label_3d0ca00b-3f0e-465a-aac7-1a6a22fcea40_ActionId">
    <vt:lpwstr>16096dcf-a2a3-4725-930d-1a5939b61698</vt:lpwstr>
  </property>
  <property fmtid="{D5CDD505-2E9C-101B-9397-08002B2CF9AE}" pid="11" name="MSIP_Label_3d0ca00b-3f0e-465a-aac7-1a6a22fcea40_ContentBits">
    <vt:lpwstr>1</vt:lpwstr>
  </property>
  <property fmtid="{D5CDD505-2E9C-101B-9397-08002B2CF9AE}" pid="12" name="ClassificationContentMarkingHeaderLocations">
    <vt:lpwstr>office theme:8</vt:lpwstr>
  </property>
  <property fmtid="{D5CDD505-2E9C-101B-9397-08002B2CF9AE}" pid="13" name="ClassificationContentMarkingHeaderText">
    <vt:lpwstr>UNCLASSIFIED / NON CLASSIFIÉ</vt:lpwstr>
  </property>
</Properties>
</file>