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3" r:id="rId2"/>
    <p:sldId id="408" r:id="rId3"/>
    <p:sldId id="385" r:id="rId4"/>
    <p:sldId id="422" r:id="rId5"/>
    <p:sldId id="415" r:id="rId6"/>
    <p:sldId id="409" r:id="rId7"/>
    <p:sldId id="395" r:id="rId8"/>
    <p:sldId id="411" r:id="rId9"/>
    <p:sldId id="412" r:id="rId10"/>
    <p:sldId id="413" r:id="rId11"/>
    <p:sldId id="416" r:id="rId12"/>
    <p:sldId id="417" r:id="rId13"/>
    <p:sldId id="418" r:id="rId14"/>
    <p:sldId id="419" r:id="rId15"/>
    <p:sldId id="414" r:id="rId16"/>
    <p:sldId id="420" r:id="rId17"/>
    <p:sldId id="405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>
    <p:extLst/>
  </p:cmAuthor>
  <p:cmAuthor id="2" name="Jeremy N Gooden" initials="JNG" lastIdx="1" clrIdx="1">
    <p:extLst/>
  </p:cmAuthor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83" autoAdjust="0"/>
  </p:normalViewPr>
  <p:slideViewPr>
    <p:cSldViewPr snapToGrid="0" snapToObject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background picture was selected as it’s fresh, energetic, and sets the tone for the presentation. A low resolution image was used at this time as a high resolution image must be purchased (see link below). The high resolution image can be purchased to insert here, or it can be replaced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different high resolution photo that embodies the same feel and emotion.</a:t>
            </a:r>
            <a:endParaRPr lang="en-US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Link to high resolution photo: https://www.istockphoto.com/ca/photo/this-team-is-built-for-success-gm629667248-112114837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9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=""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=""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=""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=""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=""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=""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=""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=""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B313E449-AF87-2545-978C-35A6F4CF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638" y="200025"/>
            <a:ext cx="2428875" cy="23653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graphy or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</a:t>
            </a:r>
            <a:r>
              <a:rPr lang="en-US" dirty="0" smtClean="0"/>
              <a:t>STYLES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9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=""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=""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=""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Slide" r:id="rId29" imgW="473" imgH="473" progId="TCLayout.ActiveDocument.1">
                  <p:embed/>
                </p:oleObj>
              </mc:Choice>
              <mc:Fallback>
                <p:oleObj name="think-cell Slide" r:id="rId29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31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  <p:sldLayoutId id="2147483676" r:id="rId24"/>
    <p:sldLayoutId id="2147483677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.jpeg"/><Relationship Id="rId5" Type="http://schemas.openxmlformats.org/officeDocument/2006/relationships/image" Target="../media/image5.jp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ahinder.sanjay@gc.pspc.c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C workplace CM girl image" title="GC workplace Change Mangement girl 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 descr="Image on slide 1" hidden="1" title="Object image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8518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descr="GCworkplace girl image " title="Girl Image "/>
          <p:cNvSpPr/>
          <p:nvPr/>
        </p:nvSpPr>
        <p:spPr>
          <a:xfrm>
            <a:off x="-3" y="0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652545" cy="15877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Change </a:t>
            </a: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anagement Strategy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2997993" cy="6783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Template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Date: </a:t>
            </a:r>
            <a:r>
              <a:rPr lang="en-US" dirty="0" smtClean="0">
                <a:solidFill>
                  <a:schemeClr val="bg1"/>
                </a:solidFill>
              </a:rPr>
              <a:t>20xx-xx-xx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 descr="Canada logo with Government of Canada logo with Canada flag" title="Canada and Government of Canada logo"/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GCworkplace logo image" title="GCworkplace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14" name="Picture 13" descr="Image result for canada wordmark">
            <a:hlinkClick r:id="rId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Government of Canada logo" title="Government of Canada image">
            <a:extLst>
              <a:ext uri="{FF2B5EF4-FFF2-40B4-BE49-F238E27FC236}">
                <a16:creationId xmlns=""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US" sz="1400" i="1" dirty="0">
                <a:solidFill>
                  <a:schemeClr val="tx2"/>
                </a:solidFill>
              </a:rPr>
              <a:t>Include key findings from the assessment.</a:t>
            </a:r>
            <a:endParaRPr lang="en-CA" sz="1400" i="1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ADKAR Change-o-meter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>
            <a:normAutofit/>
          </a:bodyPr>
          <a:lstStyle/>
          <a:p>
            <a:r>
              <a:rPr lang="en-CA" sz="1400" i="1" dirty="0">
                <a:solidFill>
                  <a:schemeClr val="tx2"/>
                </a:solidFill>
              </a:rPr>
              <a:t>Who is impacted and what </a:t>
            </a:r>
            <a:r>
              <a:rPr lang="en-CA" sz="1400" i="1" dirty="0" smtClean="0">
                <a:solidFill>
                  <a:schemeClr val="tx2"/>
                </a:solidFill>
              </a:rPr>
              <a:t>are the impacts </a:t>
            </a:r>
            <a:r>
              <a:rPr lang="en-CA" sz="1400" i="1" dirty="0">
                <a:solidFill>
                  <a:schemeClr val="tx2"/>
                </a:solidFill>
              </a:rPr>
              <a:t>(results from the assessments)—list the high-level strategy and the five or six (or more as required) focus areas that will enable these impacts to be minimized or otherwise addressed.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Proposed change management strategy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320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Proposed communication framework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220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Proposed engagement framework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393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Proposed training framework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754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Resistance management </a:t>
            </a:r>
            <a:r>
              <a:rPr lang="en-US" dirty="0" smtClean="0">
                <a:solidFill>
                  <a:schemeClr val="tx2"/>
                </a:solidFill>
              </a:rPr>
              <a:t>(include as required)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53625" y="1995032"/>
            <a:ext cx="10961479" cy="41200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CA" sz="120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idx="4294967295"/>
          </p:nvPr>
        </p:nvSpPr>
        <p:spPr>
          <a:xfrm>
            <a:off x="542510" y="1657350"/>
            <a:ext cx="10972594" cy="2778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2560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10961479" cy="412001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>
          <a:xfrm>
            <a:off x="542510" y="1657350"/>
            <a:ext cx="10972594" cy="277809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indicators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40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FDDCC-BBF3-1046-8EEF-7AB67659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879338"/>
          </a:xfrm>
        </p:spPr>
        <p:txBody>
          <a:bodyPr anchor="t"/>
          <a:lstStyle/>
          <a:p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F1C902B0-2A6E-9A47-ABA8-3B6DF9D86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First Name Last Name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xmlns="" id="{519EB108-634C-AB49-AD6F-E42454701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xxx@</a:t>
            </a:r>
            <a:r>
              <a:rPr lang="en-US" dirty="0" err="1" smtClean="0"/>
              <a:t>xxx</a:t>
            </a:r>
            <a:endParaRPr lang="en-US" dirty="0"/>
          </a:p>
          <a:p>
            <a:r>
              <a:rPr lang="en-US" dirty="0" smtClean="0"/>
              <a:t>xxx-xxx-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9DFD37AA-5B5C-9F4B-A610-95815DC6446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First Name Last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xmlns="" id="{FD22F821-7383-CE43-818D-79BA67E6811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xxx@</a:t>
            </a:r>
            <a:r>
              <a:rPr lang="en-US" dirty="0" err="1"/>
              <a:t>xxx</a:t>
            </a:r>
            <a:endParaRPr lang="en-US" dirty="0"/>
          </a:p>
          <a:p>
            <a:r>
              <a:rPr lang="en-US" dirty="0"/>
              <a:t>xxx-xxx-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xmlns="" id="{9FD7778C-00F9-C142-A711-54988151C48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First Name Last Name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xmlns="" id="{6C55638D-863D-4E45-8718-B16FF627059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xxx@</a:t>
            </a:r>
            <a:r>
              <a:rPr lang="en-US" dirty="0" err="1"/>
              <a:t>xxx</a:t>
            </a:r>
            <a:endParaRPr lang="en-US" dirty="0"/>
          </a:p>
          <a:p>
            <a:r>
              <a:rPr lang="en-US" dirty="0"/>
              <a:t>xxx-xxx-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E615D080-AB43-4A4A-ABC7-D69919AD801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First Name Last Name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FD8C478C-DBED-794C-BEFF-69A42D2DE24F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xxx@</a:t>
            </a:r>
            <a:r>
              <a:rPr lang="en-US" dirty="0" err="1"/>
              <a:t>xxx</a:t>
            </a:r>
            <a:endParaRPr lang="en-US" dirty="0"/>
          </a:p>
          <a:p>
            <a:r>
              <a:rPr lang="en-US" dirty="0"/>
              <a:t>xxx-xxx-</a:t>
            </a:r>
            <a:r>
              <a:rPr lang="en-US" dirty="0" err="1"/>
              <a:t>xxxx</a:t>
            </a:r>
            <a:endParaRPr lang="en-US" dirty="0"/>
          </a:p>
          <a:p>
            <a:endParaRPr lang="en-US" dirty="0"/>
          </a:p>
        </p:txBody>
      </p:sp>
      <p:sp>
        <p:nvSpPr>
          <p:cNvPr id="5" name="Picture Placeholder 4" descr="Blank space " title="Blank placeholder "/>
          <p:cNvSpPr>
            <a:spLocks noGrp="1"/>
          </p:cNvSpPr>
          <p:nvPr>
            <p:ph type="pic" sz="quarter" idx="29"/>
          </p:nvPr>
        </p:nvSpPr>
        <p:spPr>
          <a:xfrm>
            <a:off x="0" y="1"/>
            <a:ext cx="5257800" cy="6857999"/>
          </a:xfrm>
        </p:spPr>
      </p:sp>
    </p:spTree>
    <p:extLst>
      <p:ext uri="{BB962C8B-B14F-4D97-AF65-F5344CB8AC3E}">
        <p14:creationId xmlns:p14="http://schemas.microsoft.com/office/powerpoint/2010/main" val="17078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2"/>
                </a:solidFill>
              </a:rPr>
              <a:t>About this document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759" y="1842655"/>
            <a:ext cx="11006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change management strategy presentation template is a basic tool to help you organize the main key points to present to a non change management specialist audience. It is meant to provide: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information of the proposed change management strategy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key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related to the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results revealed from assessments that contributed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determining the best strategy for managing the change in your organization for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can easily be adapted to various audiences such as executive managers in order to obtain their support and approval to move forward. 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5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81093" y="1817959"/>
            <a:ext cx="5430838" cy="31113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VISION OF THE WORKPLACE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29352" y="1817959"/>
            <a:ext cx="5285752" cy="31113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OBJECTIVES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606491" y="2238723"/>
            <a:ext cx="5405440" cy="293565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Include the vision for the workplace modernization project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>
          <a:xfrm>
            <a:off x="6229352" y="2238724"/>
            <a:ext cx="5288837" cy="2935657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Include the objectives of the workplace modernization project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(workplace modernization project name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5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 err="1">
                <a:solidFill>
                  <a:schemeClr val="tx2"/>
                </a:solidFill>
              </a:rPr>
              <a:t>Explain</a:t>
            </a:r>
            <a:r>
              <a:rPr lang="fr-CA" sz="1400" i="1" dirty="0">
                <a:solidFill>
                  <a:schemeClr val="tx2"/>
                </a:solidFill>
              </a:rPr>
              <a:t> if </a:t>
            </a:r>
            <a:r>
              <a:rPr lang="fr-CA" sz="1400" i="1" dirty="0" err="1">
                <a:solidFill>
                  <a:schemeClr val="tx2"/>
                </a:solidFill>
              </a:rPr>
              <a:t>you</a:t>
            </a:r>
            <a:r>
              <a:rPr lang="fr-CA" sz="1400" i="1" dirty="0">
                <a:solidFill>
                  <a:schemeClr val="tx2"/>
                </a:solidFill>
              </a:rPr>
              <a:t> are </a:t>
            </a:r>
            <a:r>
              <a:rPr lang="fr-CA" sz="1400" i="1" dirty="0" err="1">
                <a:solidFill>
                  <a:schemeClr val="tx2"/>
                </a:solidFill>
              </a:rPr>
              <a:t>using</a:t>
            </a:r>
            <a:r>
              <a:rPr lang="fr-CA" sz="1400" i="1" dirty="0">
                <a:solidFill>
                  <a:schemeClr val="tx2"/>
                </a:solidFill>
              </a:rPr>
              <a:t> </a:t>
            </a:r>
            <a:r>
              <a:rPr lang="fr-CA" sz="1400" i="1" dirty="0" err="1">
                <a:solidFill>
                  <a:schemeClr val="tx2"/>
                </a:solidFill>
              </a:rPr>
              <a:t>existing</a:t>
            </a:r>
            <a:r>
              <a:rPr lang="fr-CA" sz="1400" i="1" dirty="0">
                <a:solidFill>
                  <a:schemeClr val="tx2"/>
                </a:solidFill>
              </a:rPr>
              <a:t> </a:t>
            </a:r>
            <a:r>
              <a:rPr lang="fr-CA" sz="1400" i="1" dirty="0" err="1">
                <a:solidFill>
                  <a:schemeClr val="tx2"/>
                </a:solidFill>
              </a:rPr>
              <a:t>organizational</a:t>
            </a:r>
            <a:r>
              <a:rPr lang="fr-CA" sz="1400" i="1" dirty="0">
                <a:solidFill>
                  <a:schemeClr val="tx2"/>
                </a:solidFill>
              </a:rPr>
              <a:t> structure or new structure</a:t>
            </a:r>
          </a:p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fr-CA" sz="1400" i="1" dirty="0">
                <a:solidFill>
                  <a:schemeClr val="tx2"/>
                </a:solidFill>
              </a:rPr>
              <a:t>Show the structure, </a:t>
            </a:r>
            <a:r>
              <a:rPr lang="fr-CA" sz="1400" i="1" dirty="0" smtClean="0">
                <a:solidFill>
                  <a:schemeClr val="tx2"/>
                </a:solidFill>
              </a:rPr>
              <a:t>and </a:t>
            </a:r>
            <a:r>
              <a:rPr lang="fr-CA" sz="1400" i="1" dirty="0" err="1" smtClean="0">
                <a:solidFill>
                  <a:schemeClr val="tx2"/>
                </a:solidFill>
              </a:rPr>
              <a:t>explain</a:t>
            </a:r>
            <a:r>
              <a:rPr lang="fr-CA" sz="1400" i="1" dirty="0" smtClean="0">
                <a:solidFill>
                  <a:schemeClr val="tx2"/>
                </a:solidFill>
              </a:rPr>
              <a:t> </a:t>
            </a:r>
            <a:r>
              <a:rPr lang="fr-CA" sz="1400" i="1" dirty="0">
                <a:solidFill>
                  <a:schemeClr val="tx2"/>
                </a:solidFill>
              </a:rPr>
              <a:t>the </a:t>
            </a:r>
            <a:r>
              <a:rPr lang="fr-CA" sz="1400" i="1" dirty="0" err="1">
                <a:solidFill>
                  <a:schemeClr val="tx2"/>
                </a:solidFill>
              </a:rPr>
              <a:t>membership</a:t>
            </a:r>
            <a:r>
              <a:rPr lang="fr-CA" sz="1400" i="1" dirty="0">
                <a:solidFill>
                  <a:schemeClr val="tx2"/>
                </a:solidFill>
              </a:rPr>
              <a:t> and </a:t>
            </a:r>
            <a:r>
              <a:rPr lang="fr-CA" sz="1400" i="1" dirty="0" err="1">
                <a:solidFill>
                  <a:schemeClr val="tx2"/>
                </a:solidFill>
              </a:rPr>
              <a:t>role</a:t>
            </a:r>
            <a:r>
              <a:rPr lang="fr-CA" sz="1400" i="1" dirty="0">
                <a:solidFill>
                  <a:schemeClr val="tx2"/>
                </a:solidFill>
              </a:rPr>
              <a:t> </a:t>
            </a:r>
            <a:r>
              <a:rPr lang="fr-CA" sz="1400" i="1" dirty="0" err="1">
                <a:solidFill>
                  <a:schemeClr val="tx2"/>
                </a:solidFill>
              </a:rPr>
              <a:t>within</a:t>
            </a:r>
            <a:r>
              <a:rPr lang="fr-CA" sz="1400" i="1" dirty="0">
                <a:solidFill>
                  <a:schemeClr val="tx2"/>
                </a:solidFill>
              </a:rPr>
              <a:t> the </a:t>
            </a:r>
            <a:r>
              <a:rPr lang="fr-CA" sz="1400" i="1" dirty="0" err="1">
                <a:solidFill>
                  <a:schemeClr val="tx2"/>
                </a:solidFill>
              </a:rPr>
              <a:t>context</a:t>
            </a:r>
            <a:r>
              <a:rPr lang="fr-CA" sz="1400" i="1" dirty="0">
                <a:solidFill>
                  <a:schemeClr val="tx2"/>
                </a:solidFill>
              </a:rPr>
              <a:t> of the </a:t>
            </a:r>
            <a:r>
              <a:rPr lang="fr-CA" sz="1400" i="1" dirty="0" err="1">
                <a:solidFill>
                  <a:schemeClr val="tx2"/>
                </a:solidFill>
              </a:rPr>
              <a:t>project</a:t>
            </a:r>
            <a:endParaRPr lang="fr-CA" sz="1400" i="1" dirty="0">
              <a:solidFill>
                <a:schemeClr val="tx2"/>
              </a:solidFill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endParaRPr lang="fr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endParaRPr lang="en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US" sz="1400" i="1" dirty="0" smtClean="0">
                <a:solidFill>
                  <a:schemeClr val="tx2"/>
                </a:solidFill>
              </a:rPr>
              <a:t>Show the integrated </a:t>
            </a:r>
            <a:r>
              <a:rPr lang="en-US" sz="1400" i="1" dirty="0">
                <a:solidFill>
                  <a:schemeClr val="tx2"/>
                </a:solidFill>
              </a:rPr>
              <a:t>team structure, roles and responsibilities</a:t>
            </a:r>
          </a:p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US" sz="1400" i="1" dirty="0">
                <a:solidFill>
                  <a:schemeClr val="tx2"/>
                </a:solidFill>
              </a:rPr>
              <a:t>Include project sponsor and champion(s)</a:t>
            </a:r>
            <a:endParaRPr lang="en-CA" sz="1400" i="1" dirty="0">
              <a:solidFill>
                <a:schemeClr val="tx2"/>
              </a:solidFill>
            </a:endParaRPr>
          </a:p>
          <a:p>
            <a:pPr>
              <a:lnSpc>
                <a:spcPts val="2200"/>
              </a:lnSpc>
              <a:spcAft>
                <a:spcPts val="800"/>
              </a:spcAft>
            </a:pPr>
            <a:endParaRPr lang="en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change management team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i="1" dirty="0" smtClean="0">
                <a:solidFill>
                  <a:schemeClr val="tx2"/>
                </a:solidFill>
              </a:rPr>
              <a:t>Include the list of assessments used for this exercise, their purpose and the data they generated. </a:t>
            </a:r>
            <a:endParaRPr lang="en-CA" b="0" i="1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Assessments results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652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US" sz="1400" i="1" dirty="0">
                <a:solidFill>
                  <a:schemeClr val="tx2"/>
                </a:solidFill>
              </a:rPr>
              <a:t>Include key findings from the assessment</a:t>
            </a:r>
            <a:r>
              <a:rPr lang="en-US" i="1" dirty="0">
                <a:solidFill>
                  <a:srgbClr val="3D444F"/>
                </a:solidFill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i="1" dirty="0">
              <a:solidFill>
                <a:srgbClr val="3D444F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inventory and impact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US" sz="1400" i="1" dirty="0">
                <a:solidFill>
                  <a:schemeClr val="tx2"/>
                </a:solidFill>
              </a:rPr>
              <a:t>Include key findings from the assessment.</a:t>
            </a:r>
            <a:endParaRPr lang="en-CA" sz="1400" i="1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Aft>
                <a:spcPts val="800"/>
              </a:spcAft>
            </a:pPr>
            <a:r>
              <a:rPr lang="en-US" sz="1400" i="1" dirty="0">
                <a:solidFill>
                  <a:schemeClr val="tx2"/>
                </a:solidFill>
              </a:rPr>
              <a:t>Include key findings from the assessment.</a:t>
            </a:r>
            <a:endParaRPr lang="en-CA" sz="1400" i="1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SUBHEADING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readiness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3737390|-5389529|-10807215|-8355712|-16724839|PSPC&quot;,&quot;Id&quot;:&quot;5f0610354345311ba073c1d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7619</TotalTime>
  <Words>416</Words>
  <Application>Microsoft Office PowerPoint</Application>
  <PresentationFormat>Widescreen</PresentationFormat>
  <Paragraphs>60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Open Sans</vt:lpstr>
      <vt:lpstr>Times New Roman</vt:lpstr>
      <vt:lpstr>Office Theme</vt:lpstr>
      <vt:lpstr>think-cell Slide</vt:lpstr>
      <vt:lpstr>Change Management Strategy</vt:lpstr>
      <vt:lpstr>About this document</vt:lpstr>
      <vt:lpstr>(workplace modernization project name)</vt:lpstr>
      <vt:lpstr>Governance</vt:lpstr>
      <vt:lpstr>Proposed change management team structure</vt:lpstr>
      <vt:lpstr>Assessments results</vt:lpstr>
      <vt:lpstr>Change inventory and impact assessment</vt:lpstr>
      <vt:lpstr>Stakeholders map</vt:lpstr>
      <vt:lpstr>Change readiness assessment</vt:lpstr>
      <vt:lpstr>ADKAR Change-o-meter</vt:lpstr>
      <vt:lpstr>Proposed change management strategy</vt:lpstr>
      <vt:lpstr>Proposed communication framework</vt:lpstr>
      <vt:lpstr>Proposed engagement framework</vt:lpstr>
      <vt:lpstr>Proposed training framework</vt:lpstr>
      <vt:lpstr>Resistance management (include as required)</vt:lpstr>
      <vt:lpstr>Key performance indicators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Sanjaiyan Nithiananthan</cp:lastModifiedBy>
  <cp:revision>320</cp:revision>
  <dcterms:created xsi:type="dcterms:W3CDTF">2018-01-23T15:59:12Z</dcterms:created>
  <dcterms:modified xsi:type="dcterms:W3CDTF">2020-07-08T18:28:06Z</dcterms:modified>
</cp:coreProperties>
</file>