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0" r:id="rId1"/>
    <p:sldMasterId id="2147483671"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30"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rive.google.com/open?id=1_06iLfQKXSJM8qL_q4yh66OWy8lJJMC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6bbc52e7c_0_99:notes"/>
          <p:cNvSpPr>
            <a:spLocks noGrp="1" noRot="1" noChangeAspect="1"/>
          </p:cNvSpPr>
          <p:nvPr>
            <p:ph type="sldImg" idx="2"/>
          </p:nvPr>
        </p:nvSpPr>
        <p:spPr>
          <a:xfrm>
            <a:off x="397565" y="685488"/>
            <a:ext cx="606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g76bbc52e7c_0_99: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c0b1fca5b0_0_1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c0b1fca5b0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c0b1fca5b0_0_2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c0b1fca5b0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Calibri"/>
                <a:ea typeface="Calibri"/>
                <a:cs typeface="Calibri"/>
                <a:sym typeface="Calibri"/>
              </a:rPr>
              <a:t>In April, the Current situation band had a mix of the top top covid task (outbreak update) with numerous “push messaging” links</a:t>
            </a:r>
            <a:endParaRPr sz="1400" b="1">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c0b1fca5b0_0_1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c0b1fca5b0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By April…  link creep was happening on the COVID landing page</a:t>
            </a:r>
            <a:endParaRPr sz="18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800">
                <a:solidFill>
                  <a:schemeClr val="dk1"/>
                </a:solidFill>
                <a:latin typeface="Calibri"/>
                <a:ea typeface="Calibri"/>
                <a:cs typeface="Calibri"/>
                <a:sym typeface="Calibri"/>
              </a:rPr>
              <a:t>Crowded bands: makes it harder to find some key links</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
              <a:t>Another video example: </a:t>
            </a:r>
            <a:r>
              <a:rPr lang="en" sz="1400" b="1">
                <a:solidFill>
                  <a:schemeClr val="dk1"/>
                </a:solidFill>
                <a:latin typeface="Calibri"/>
                <a:ea typeface="Calibri"/>
                <a:cs typeface="Calibri"/>
                <a:sym typeface="Calibri"/>
              </a:rPr>
              <a:t>Video: </a:t>
            </a:r>
            <a:r>
              <a:rPr lang="en" sz="1400" u="sng">
                <a:solidFill>
                  <a:srgbClr val="0097A7"/>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https://drive.google.com/open?id=1_06iLfQKXSJM8qL_q4yh66OWy8lJJMCN</a:t>
            </a:r>
            <a:r>
              <a:rPr lang="en" sz="1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b="1">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c0f33c2cab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c0f33c2ca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dk1"/>
              </a:buClr>
              <a:buSzPts val="1100"/>
              <a:buChar char="●"/>
            </a:pPr>
            <a:r>
              <a:rPr lang="en" sz="1400">
                <a:solidFill>
                  <a:schemeClr val="dk1"/>
                </a:solidFill>
              </a:rPr>
              <a:t>The link to the Mental health and substance use support ‘portal’ was labelled ’Wellness Together Canada”.  Over the next 5 days, the link had a 0.10% conversion/clickthrough rate (1,792 clicks of 1,733,984 visits)</a:t>
            </a:r>
            <a:endParaRPr sz="14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400">
                <a:solidFill>
                  <a:schemeClr val="dk1"/>
                </a:solidFill>
              </a:rPr>
              <a:t>The link was then renamed to ‘Mental health and substance use support’ and performed significantly better  - 49.3% higher clickthrough rate (0.15% CTR - 2,011 clicks of 1,302,793 visits).</a:t>
            </a:r>
            <a:endParaRPr sz="1400">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c0b1fca5b0_0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c0b1fca5b0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important when majority of traffic arrives to content pages directly from google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c0f33c2cab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c0f33c2ca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c0b1fca5b0_0_1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c0b1fca5b0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c06860ca9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c06860ca9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c06860ca97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c06860ca9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c06860ca97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c06860ca9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0b1fca5b0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c0b1fca5b0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c06860ca97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c06860ca9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c06860ca97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c06860ca97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c06860ca97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c06860ca97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c0b1fca5b0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c0b1fca5b0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c0b1fca5b0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c0b1fca5b0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400">
                <a:latin typeface="Calibri"/>
                <a:ea typeface="Calibri"/>
                <a:cs typeface="Calibri"/>
                <a:sym typeface="Calibri"/>
              </a:rPr>
              <a:t>As the outbreak progressed to a pandemic, an all-of-government response was required.  In those early days, our coworker Lisa, who had been monitoring the situation since January / February anticipated this would be a much bigger issue and started prototyping a pattern. </a:t>
            </a:r>
            <a:endParaRPr sz="1400">
              <a:latin typeface="Calibri"/>
              <a:ea typeface="Calibri"/>
              <a:cs typeface="Calibri"/>
              <a:sym typeface="Calibri"/>
            </a:endParaRPr>
          </a:p>
          <a:p>
            <a:pPr marL="0" lvl="0" indent="0" algn="l" rtl="0">
              <a:lnSpc>
                <a:spcPct val="115000"/>
              </a:lnSpc>
              <a:spcBef>
                <a:spcPts val="1200"/>
              </a:spcBef>
              <a:spcAft>
                <a:spcPts val="0"/>
              </a:spcAft>
              <a:buNone/>
            </a:pPr>
            <a:r>
              <a:rPr lang="en" sz="1400">
                <a:latin typeface="Calibri"/>
                <a:ea typeface="Calibri"/>
                <a:cs typeface="Calibri"/>
                <a:sym typeface="Calibri"/>
              </a:rPr>
              <a:t>As we saw in March, the first landing page that went live for COVID-19 using a tiled approach quickly started to break down.</a:t>
            </a:r>
            <a:endParaRPr sz="1400">
              <a:latin typeface="Calibri"/>
              <a:ea typeface="Calibri"/>
              <a:cs typeface="Calibri"/>
              <a:sym typeface="Calibri"/>
            </a:endParaRPr>
          </a:p>
          <a:p>
            <a:pPr marL="0" lvl="0" indent="0" algn="l" rtl="0">
              <a:lnSpc>
                <a:spcPct val="115000"/>
              </a:lnSpc>
              <a:spcBef>
                <a:spcPts val="1200"/>
              </a:spcBef>
              <a:spcAft>
                <a:spcPts val="0"/>
              </a:spcAft>
              <a:buNone/>
            </a:pPr>
            <a:r>
              <a:rPr lang="en" sz="1400">
                <a:latin typeface="Calibri"/>
                <a:ea typeface="Calibri"/>
                <a:cs typeface="Calibri"/>
                <a:sym typeface="Calibri"/>
              </a:rPr>
              <a:t>The page was no longer capable of supporting all of the new content that was coming rapidly. </a:t>
            </a:r>
            <a:endParaRPr sz="1400">
              <a:latin typeface="Calibri"/>
              <a:ea typeface="Calibri"/>
              <a:cs typeface="Calibri"/>
              <a:sym typeface="Calibri"/>
            </a:endParaRPr>
          </a:p>
          <a:p>
            <a:pPr marL="0" lvl="0" indent="0" algn="l" rtl="0">
              <a:lnSpc>
                <a:spcPct val="115000"/>
              </a:lnSpc>
              <a:spcBef>
                <a:spcPts val="1200"/>
              </a:spcBef>
              <a:spcAft>
                <a:spcPts val="0"/>
              </a:spcAft>
              <a:buNone/>
            </a:pPr>
            <a:r>
              <a:rPr lang="en" sz="1400">
                <a:latin typeface="Calibri"/>
                <a:ea typeface="Calibri"/>
                <a:cs typeface="Calibri"/>
                <a:sym typeface="Calibri"/>
              </a:rPr>
              <a:t>The tile design had become limiting, particularly for mobile users.  </a:t>
            </a:r>
            <a:endParaRPr sz="1400">
              <a:latin typeface="Calibri"/>
              <a:ea typeface="Calibri"/>
              <a:cs typeface="Calibri"/>
              <a:sym typeface="Calibri"/>
            </a:endParaRPr>
          </a:p>
          <a:p>
            <a:pPr marL="0" lvl="0" indent="0" algn="l" rtl="0">
              <a:lnSpc>
                <a:spcPct val="115000"/>
              </a:lnSpc>
              <a:spcBef>
                <a:spcPts val="1200"/>
              </a:spcBef>
              <a:spcAft>
                <a:spcPts val="0"/>
              </a:spcAft>
              <a:buNone/>
            </a:pPr>
            <a:r>
              <a:rPr lang="en" sz="1400">
                <a:latin typeface="Calibri"/>
                <a:ea typeface="Calibri"/>
                <a:cs typeface="Calibri"/>
                <a:sym typeface="Calibri"/>
              </a:rPr>
              <a:t>Original design had only 6 links &amp; over 60% of visitors were on phones. </a:t>
            </a:r>
            <a:endParaRPr sz="1400">
              <a:latin typeface="Calibri"/>
              <a:ea typeface="Calibri"/>
              <a:cs typeface="Calibri"/>
              <a:sym typeface="Calibri"/>
            </a:endParaRPr>
          </a:p>
          <a:p>
            <a:pPr marL="0" lvl="0" indent="0" algn="l" rtl="0">
              <a:lnSpc>
                <a:spcPct val="115000"/>
              </a:lnSpc>
              <a:spcBef>
                <a:spcPts val="900"/>
              </a:spcBef>
              <a:spcAft>
                <a:spcPts val="0"/>
              </a:spcAft>
              <a:buNone/>
            </a:pPr>
            <a:r>
              <a:rPr lang="en" sz="1400">
                <a:latin typeface="Calibri"/>
                <a:ea typeface="Calibri"/>
                <a:cs typeface="Calibri"/>
                <a:sym typeface="Calibri"/>
              </a:rPr>
              <a:t>Our testing showed that Canadians on phones were able to find symptoms, but weren’t successful at finding answers to travel questions about returning to Canada (half succeeded) and leaving on a trip (0 succeeded). </a:t>
            </a:r>
            <a:endParaRPr sz="1400">
              <a:latin typeface="Calibri"/>
              <a:ea typeface="Calibri"/>
              <a:cs typeface="Calibri"/>
              <a:sym typeface="Calibri"/>
            </a:endParaRPr>
          </a:p>
          <a:p>
            <a:pPr marL="0" lvl="0" indent="0" algn="l" rtl="0">
              <a:lnSpc>
                <a:spcPct val="115000"/>
              </a:lnSpc>
              <a:spcBef>
                <a:spcPts val="900"/>
              </a:spcBef>
              <a:spcAft>
                <a:spcPts val="0"/>
              </a:spcAft>
              <a:buNone/>
            </a:pPr>
            <a:r>
              <a:rPr lang="en" sz="1400" b="1">
                <a:latin typeface="Calibri"/>
                <a:ea typeface="Calibri"/>
                <a:cs typeface="Calibri"/>
                <a:sym typeface="Calibri"/>
              </a:rPr>
              <a:t>Too few links, phone users had to dig too deep to find the right answer. </a:t>
            </a:r>
            <a:endParaRPr sz="1400" b="1">
              <a:latin typeface="Calibri"/>
              <a:ea typeface="Calibri"/>
              <a:cs typeface="Calibri"/>
              <a:sym typeface="Calibri"/>
            </a:endParaRPr>
          </a:p>
          <a:p>
            <a:pPr marL="0" lvl="0" indent="0" algn="l" rtl="0">
              <a:lnSpc>
                <a:spcPct val="115000"/>
              </a:lnSpc>
              <a:spcBef>
                <a:spcPts val="1200"/>
              </a:spcBef>
              <a:spcAft>
                <a:spcPts val="1200"/>
              </a:spcAft>
              <a:buClr>
                <a:schemeClr val="dk1"/>
              </a:buClr>
              <a:buSzPts val="1100"/>
              <a:buFont typeface="Arial"/>
              <a:buNone/>
            </a:pPr>
            <a:r>
              <a:rPr lang="en" sz="1400">
                <a:latin typeface="Calibri"/>
                <a:ea typeface="Calibri"/>
                <a:cs typeface="Calibri"/>
                <a:sym typeface="Calibri"/>
              </a:rPr>
              <a:t>More government groups wanted to ’seize a tile’ for their particular needs.  </a:t>
            </a:r>
            <a:endParaRPr sz="1400">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c0b1fca5b0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c0b1fca5b0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400">
                <a:solidFill>
                  <a:schemeClr val="dk1"/>
                </a:solidFill>
              </a:rPr>
              <a:t>We developed a new “flexible framework” that followed web conventions by grouping the pages by task categories. The CDC and WHO also opted for a similar approach of grouping links. </a:t>
            </a:r>
            <a:endParaRPr sz="1400">
              <a:solidFill>
                <a:schemeClr val="dk1"/>
              </a:solidFill>
            </a:endParaRPr>
          </a:p>
          <a:p>
            <a:pPr marL="0" lvl="0" indent="0" algn="l" rtl="0">
              <a:lnSpc>
                <a:spcPct val="115000"/>
              </a:lnSpc>
              <a:spcBef>
                <a:spcPts val="1200"/>
              </a:spcBef>
              <a:spcAft>
                <a:spcPts val="0"/>
              </a:spcAft>
              <a:buNone/>
            </a:pPr>
            <a:r>
              <a:rPr lang="en" sz="1400">
                <a:solidFill>
                  <a:schemeClr val="dk1"/>
                </a:solidFill>
              </a:rPr>
              <a:t>This approach was more effective for phone users because they could see more links without scrolling, important given that up to 70% of visitors are on the pages from their phones. </a:t>
            </a:r>
            <a:endParaRPr sz="1400">
              <a:solidFill>
                <a:schemeClr val="dk1"/>
              </a:solidFill>
            </a:endParaRPr>
          </a:p>
          <a:p>
            <a:pPr marL="0" lvl="0" indent="0" algn="l" rtl="0">
              <a:lnSpc>
                <a:spcPct val="115000"/>
              </a:lnSpc>
              <a:spcBef>
                <a:spcPts val="1200"/>
              </a:spcBef>
              <a:spcAft>
                <a:spcPts val="0"/>
              </a:spcAft>
              <a:buNone/>
            </a:pPr>
            <a:r>
              <a:rPr lang="en" sz="1400" b="1">
                <a:solidFill>
                  <a:schemeClr val="dk1"/>
                </a:solidFill>
              </a:rPr>
              <a:t>This pattern would… </a:t>
            </a:r>
            <a:endParaRPr sz="1400" b="1">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allow for easy addition, removal and replacement of links in the groups as the pandemic progresses</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allow for new groups - we anticipated that some pages might grow into being a group of their own (example: Travel content could become large enough to require a group of their own)</a:t>
            </a:r>
            <a:endParaRPr sz="1400">
              <a:solidFill>
                <a:schemeClr val="dk1"/>
              </a:solidFill>
            </a:endParaRPr>
          </a:p>
          <a:p>
            <a:pPr marL="457200" lvl="0" indent="0" algn="l" rtl="0">
              <a:lnSpc>
                <a:spcPct val="115000"/>
              </a:lnSpc>
              <a:spcBef>
                <a:spcPts val="1200"/>
              </a:spcBef>
              <a:spcAft>
                <a:spcPts val="900"/>
              </a:spcAft>
              <a:buNone/>
            </a:pPr>
            <a:endParaRPr sz="1400">
              <a:solidFill>
                <a:srgbClr val="666666"/>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c0b1fca5b0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c0b1fca5b0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900"/>
              </a:spcBef>
              <a:spcAft>
                <a:spcPts val="0"/>
              </a:spcAft>
              <a:buClr>
                <a:schemeClr val="dk1"/>
              </a:buClr>
              <a:buSzPts val="1100"/>
              <a:buFont typeface="Arial"/>
              <a:buNone/>
            </a:pPr>
            <a:r>
              <a:rPr lang="en" sz="1800">
                <a:solidFill>
                  <a:srgbClr val="595959"/>
                </a:solidFill>
                <a:latin typeface="Calibri"/>
                <a:ea typeface="Calibri"/>
                <a:cs typeface="Calibri"/>
                <a:sym typeface="Calibri"/>
              </a:rPr>
              <a:t>Making sure that the pattern was evidence-based was important.</a:t>
            </a:r>
            <a:endParaRPr sz="1800">
              <a:solidFill>
                <a:srgbClr val="595959"/>
              </a:solidFill>
              <a:latin typeface="Calibri"/>
              <a:ea typeface="Calibri"/>
              <a:cs typeface="Calibri"/>
              <a:sym typeface="Calibri"/>
            </a:endParaRPr>
          </a:p>
          <a:p>
            <a:pPr marL="0" lvl="0" indent="0" algn="l" rtl="0">
              <a:lnSpc>
                <a:spcPct val="115000"/>
              </a:lnSpc>
              <a:spcBef>
                <a:spcPts val="900"/>
              </a:spcBef>
              <a:spcAft>
                <a:spcPts val="0"/>
              </a:spcAft>
              <a:buClr>
                <a:schemeClr val="dk1"/>
              </a:buClr>
              <a:buSzPts val="1100"/>
              <a:buFont typeface="Arial"/>
              <a:buNone/>
            </a:pPr>
            <a:r>
              <a:rPr lang="en" sz="1800">
                <a:solidFill>
                  <a:srgbClr val="595959"/>
                </a:solidFill>
                <a:latin typeface="Calibri"/>
                <a:ea typeface="Calibri"/>
                <a:cs typeface="Calibri"/>
                <a:sym typeface="Calibri"/>
              </a:rPr>
              <a:t>The pattern matches web conventions, and was tested with small group of Canadian participants.</a:t>
            </a:r>
            <a:endParaRPr sz="1800">
              <a:solidFill>
                <a:srgbClr val="595959"/>
              </a:solidFill>
              <a:latin typeface="Calibri"/>
              <a:ea typeface="Calibri"/>
              <a:cs typeface="Calibri"/>
              <a:sym typeface="Calibri"/>
            </a:endParaRPr>
          </a:p>
          <a:p>
            <a:pPr marL="0" lvl="0" indent="0" algn="l" rtl="0">
              <a:lnSpc>
                <a:spcPct val="115000"/>
              </a:lnSpc>
              <a:spcBef>
                <a:spcPts val="900"/>
              </a:spcBef>
              <a:spcAft>
                <a:spcPts val="0"/>
              </a:spcAft>
              <a:buClr>
                <a:schemeClr val="dk1"/>
              </a:buClr>
              <a:buSzPts val="1100"/>
              <a:buFont typeface="Arial"/>
              <a:buNone/>
            </a:pPr>
            <a:r>
              <a:rPr lang="en" sz="1400">
                <a:solidFill>
                  <a:schemeClr val="dk1"/>
                </a:solidFill>
              </a:rPr>
              <a:t>First tested the pattern on </a:t>
            </a:r>
            <a:r>
              <a:rPr lang="en" sz="1800">
                <a:solidFill>
                  <a:srgbClr val="595959"/>
                </a:solidFill>
                <a:latin typeface="Calibri"/>
                <a:ea typeface="Calibri"/>
                <a:cs typeface="Calibri"/>
                <a:sym typeface="Calibri"/>
              </a:rPr>
              <a:t>March 17-18 with a study of 8 Canadians on phones across doing 4 tasks. - 32 trials in total.</a:t>
            </a:r>
            <a:endParaRPr sz="1800">
              <a:solidFill>
                <a:srgbClr val="595959"/>
              </a:solidFill>
              <a:latin typeface="Calibri"/>
              <a:ea typeface="Calibri"/>
              <a:cs typeface="Calibri"/>
              <a:sym typeface="Calibri"/>
            </a:endParaRPr>
          </a:p>
          <a:p>
            <a:pPr marL="457200" lvl="0" indent="-342900" algn="l" rtl="0">
              <a:lnSpc>
                <a:spcPct val="115000"/>
              </a:lnSpc>
              <a:spcBef>
                <a:spcPts val="900"/>
              </a:spcBef>
              <a:spcAft>
                <a:spcPts val="0"/>
              </a:spcAft>
              <a:buClr>
                <a:srgbClr val="595959"/>
              </a:buClr>
              <a:buSzPts val="1800"/>
              <a:buFont typeface="Calibri"/>
              <a:buChar char="●"/>
            </a:pPr>
            <a:r>
              <a:rPr lang="en" sz="1800">
                <a:solidFill>
                  <a:srgbClr val="595959"/>
                </a:solidFill>
                <a:latin typeface="Calibri"/>
                <a:ea typeface="Calibri"/>
                <a:cs typeface="Calibri"/>
                <a:sym typeface="Calibri"/>
              </a:rPr>
              <a:t>Overall success across 32 trials at using correct group: </a:t>
            </a:r>
            <a:r>
              <a:rPr lang="en" sz="1800" b="1">
                <a:solidFill>
                  <a:srgbClr val="38761D"/>
                </a:solidFill>
                <a:latin typeface="Calibri"/>
                <a:ea typeface="Calibri"/>
                <a:cs typeface="Calibri"/>
                <a:sym typeface="Calibri"/>
              </a:rPr>
              <a:t>90%</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We also ran a Comparison study of the live and prototype landing page where we asked people to find information on flight exposures.</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Total of 1550 people (500 on live / 550 on prototype) - march 25</a:t>
            </a:r>
            <a:endParaRPr sz="1400">
              <a:solidFill>
                <a:schemeClr val="dk1"/>
              </a:solidFill>
            </a:endParaRPr>
          </a:p>
          <a:p>
            <a:pPr marL="0" lvl="0" indent="0" algn="l" rtl="0">
              <a:lnSpc>
                <a:spcPct val="115000"/>
              </a:lnSpc>
              <a:spcBef>
                <a:spcPts val="900"/>
              </a:spcBef>
              <a:spcAft>
                <a:spcPts val="0"/>
              </a:spcAft>
              <a:buClr>
                <a:schemeClr val="dk1"/>
              </a:buClr>
              <a:buSzPts val="1100"/>
              <a:buFont typeface="Arial"/>
              <a:buNone/>
            </a:pPr>
            <a:r>
              <a:rPr lang="en" sz="1400">
                <a:solidFill>
                  <a:srgbClr val="666666"/>
                </a:solidFill>
              </a:rPr>
              <a:t>Based on this evidence, and previous research studies of grouped links and phone users performing health-related tasks, we were confident that the pattern would help people succeed at finding the right answers from the COVID-19 landing page. </a:t>
            </a:r>
            <a:endParaRPr sz="1400">
              <a:solidFill>
                <a:schemeClr val="dk1"/>
              </a:solidFill>
            </a:endParaRPr>
          </a:p>
          <a:p>
            <a:pPr marL="0" lvl="0" indent="0" algn="l" rtl="0">
              <a:lnSpc>
                <a:spcPct val="115000"/>
              </a:lnSpc>
              <a:spcBef>
                <a:spcPts val="1600"/>
              </a:spcBef>
              <a:spcAft>
                <a:spcPts val="0"/>
              </a:spcAft>
              <a:buClr>
                <a:schemeClr val="dk1"/>
              </a:buClr>
              <a:buSzPts val="1100"/>
              <a:buFont typeface="Arial"/>
              <a:buNone/>
            </a:pPr>
            <a:r>
              <a:rPr lang="en" sz="1400">
                <a:solidFill>
                  <a:schemeClr val="dk1"/>
                </a:solidFill>
              </a:rPr>
              <a:t>Health Canada launched the new design and we retested the travel task again with 6 participants.</a:t>
            </a:r>
            <a:endParaRPr sz="1400">
              <a:solidFill>
                <a:schemeClr val="dk1"/>
              </a:solidFill>
            </a:endParaRPr>
          </a:p>
          <a:p>
            <a:pPr marL="0" lvl="0" indent="0" algn="l" rtl="0">
              <a:lnSpc>
                <a:spcPct val="115000"/>
              </a:lnSpc>
              <a:spcBef>
                <a:spcPts val="900"/>
              </a:spcBef>
              <a:spcAft>
                <a:spcPts val="900"/>
              </a:spcAft>
              <a:buClr>
                <a:schemeClr val="dk1"/>
              </a:buClr>
              <a:buSzPts val="1100"/>
              <a:buFont typeface="Arial"/>
              <a:buNone/>
            </a:pPr>
            <a:r>
              <a:rPr lang="en" sz="1400">
                <a:solidFill>
                  <a:schemeClr val="dk1"/>
                </a:solidFill>
              </a:rPr>
              <a:t>All 6 succeeded at finding the correct answer about returning to Canada.</a:t>
            </a:r>
            <a:endParaRPr sz="9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c0b1fca5b0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c0b1fca5b0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9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We worked with Finance Canada to prototype &amp; test the pattern on the Economic Response page before it launched.</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Like the COVID landing page, the Economic Response Plan page functions as a navigation page to link people to financial supports offered by various departments.</a:t>
            </a:r>
            <a:endParaRPr sz="1800">
              <a:solidFill>
                <a:schemeClr val="dk1"/>
              </a:solidFill>
              <a:latin typeface="Calibri"/>
              <a:ea typeface="Calibri"/>
              <a:cs typeface="Calibri"/>
              <a:sym typeface="Calibri"/>
            </a:endParaRPr>
          </a:p>
          <a:p>
            <a:pPr marL="0" lvl="0" indent="0" algn="l" rtl="0">
              <a:lnSpc>
                <a:spcPct val="115000"/>
              </a:lnSpc>
              <a:spcBef>
                <a:spcPts val="900"/>
              </a:spcBef>
              <a:spcAft>
                <a:spcPts val="0"/>
              </a:spcAft>
              <a:buNone/>
            </a:pPr>
            <a:endParaRPr sz="1800">
              <a:solidFill>
                <a:schemeClr val="dk1"/>
              </a:solidFill>
              <a:latin typeface="Calibri"/>
              <a:ea typeface="Calibri"/>
              <a:cs typeface="Calibri"/>
              <a:sym typeface="Calibri"/>
            </a:endParaRPr>
          </a:p>
          <a:p>
            <a:pPr marL="0" lvl="0" indent="0" algn="l" rtl="0">
              <a:lnSpc>
                <a:spcPct val="115000"/>
              </a:lnSpc>
              <a:spcBef>
                <a:spcPts val="900"/>
              </a:spcBef>
              <a:spcAft>
                <a:spcPts val="0"/>
              </a:spcAft>
              <a:buNone/>
            </a:pPr>
            <a:r>
              <a:rPr lang="en" sz="1800">
                <a:solidFill>
                  <a:schemeClr val="dk1"/>
                </a:solidFill>
                <a:latin typeface="Calibri"/>
                <a:ea typeface="Calibri"/>
                <a:cs typeface="Calibri"/>
                <a:sym typeface="Calibri"/>
              </a:rPr>
              <a:t>When testing the banded approach for this page, we noted a weakness in the original approach.  </a:t>
            </a:r>
            <a:endParaRPr sz="1800">
              <a:solidFill>
                <a:schemeClr val="dk1"/>
              </a:solidFill>
              <a:latin typeface="Calibri"/>
              <a:ea typeface="Calibri"/>
              <a:cs typeface="Calibri"/>
              <a:sym typeface="Calibri"/>
            </a:endParaRPr>
          </a:p>
          <a:p>
            <a:pPr marL="0" lvl="0" indent="0" algn="l" rtl="0">
              <a:lnSpc>
                <a:spcPct val="115000"/>
              </a:lnSpc>
              <a:spcBef>
                <a:spcPts val="900"/>
              </a:spcBef>
              <a:spcAft>
                <a:spcPts val="0"/>
              </a:spcAft>
              <a:buNone/>
            </a:pPr>
            <a:r>
              <a:rPr lang="en" sz="1800">
                <a:solidFill>
                  <a:schemeClr val="dk1"/>
                </a:solidFill>
                <a:latin typeface="Calibri"/>
                <a:ea typeface="Calibri"/>
                <a:cs typeface="Calibri"/>
                <a:sym typeface="Calibri"/>
              </a:rPr>
              <a:t>When the site first went live, it included a list of links to the program pages. </a:t>
            </a:r>
            <a:endParaRPr sz="1800">
              <a:solidFill>
                <a:schemeClr val="dk1"/>
              </a:solidFill>
              <a:latin typeface="Calibri"/>
              <a:ea typeface="Calibri"/>
              <a:cs typeface="Calibri"/>
              <a:sym typeface="Calibri"/>
            </a:endParaRPr>
          </a:p>
          <a:p>
            <a:pPr marL="0" lvl="0" indent="0" algn="l" rtl="0">
              <a:lnSpc>
                <a:spcPct val="115000"/>
              </a:lnSpc>
              <a:spcBef>
                <a:spcPts val="900"/>
              </a:spcBef>
              <a:spcAft>
                <a:spcPts val="0"/>
              </a:spcAft>
              <a:buNone/>
            </a:pPr>
            <a:r>
              <a:rPr lang="en" sz="1800">
                <a:solidFill>
                  <a:schemeClr val="dk1"/>
                </a:solidFill>
                <a:latin typeface="Calibri"/>
                <a:ea typeface="Calibri"/>
                <a:cs typeface="Calibri"/>
                <a:sym typeface="Calibri"/>
              </a:rPr>
              <a:t>When tested with 4 participants on the live site, we found participants would go to the first relevant link and then leave the ERP pages.  So they may have missed out on relevant financial support.</a:t>
            </a:r>
            <a:endParaRPr sz="1800">
              <a:solidFill>
                <a:schemeClr val="dk1"/>
              </a:solidFill>
              <a:latin typeface="Calibri"/>
              <a:ea typeface="Calibri"/>
              <a:cs typeface="Calibri"/>
              <a:sym typeface="Calibri"/>
            </a:endParaRPr>
          </a:p>
          <a:p>
            <a:pPr marL="0" lvl="0" indent="0" algn="l" rtl="0">
              <a:lnSpc>
                <a:spcPct val="115000"/>
              </a:lnSpc>
              <a:spcBef>
                <a:spcPts val="900"/>
              </a:spcBef>
              <a:spcAft>
                <a:spcPts val="0"/>
              </a:spcAft>
              <a:buNone/>
            </a:pPr>
            <a:r>
              <a:rPr lang="en" sz="1800">
                <a:solidFill>
                  <a:schemeClr val="dk1"/>
                </a:solidFill>
                <a:latin typeface="Calibri"/>
                <a:ea typeface="Calibri"/>
                <a:cs typeface="Calibri"/>
                <a:sym typeface="Calibri"/>
              </a:rPr>
              <a:t>We then prototyped a version using expand/collapse that included a brief description of the program and a link to apply.</a:t>
            </a:r>
            <a:endParaRPr sz="1800">
              <a:solidFill>
                <a:schemeClr val="dk1"/>
              </a:solidFill>
              <a:latin typeface="Calibri"/>
              <a:ea typeface="Calibri"/>
              <a:cs typeface="Calibri"/>
              <a:sym typeface="Calibri"/>
            </a:endParaRPr>
          </a:p>
          <a:p>
            <a:pPr marL="0" lvl="0" indent="0" algn="l" rtl="0">
              <a:lnSpc>
                <a:spcPct val="115000"/>
              </a:lnSpc>
              <a:spcBef>
                <a:spcPts val="900"/>
              </a:spcBef>
              <a:spcAft>
                <a:spcPts val="0"/>
              </a:spcAft>
              <a:buNone/>
            </a:pPr>
            <a:r>
              <a:rPr lang="en" sz="1800">
                <a:solidFill>
                  <a:schemeClr val="dk1"/>
                </a:solidFill>
                <a:latin typeface="Calibri"/>
                <a:ea typeface="Calibri"/>
                <a:cs typeface="Calibri"/>
                <a:sym typeface="Calibri"/>
              </a:rPr>
              <a:t>After testing this approach with 25 participants total. More participants scrolled up and down the sections, even after they opened one of the relevant sections, rather than just leaving the page.</a:t>
            </a:r>
            <a:endParaRPr sz="1800">
              <a:solidFill>
                <a:schemeClr val="dk1"/>
              </a:solidFill>
              <a:latin typeface="Calibri"/>
              <a:ea typeface="Calibri"/>
              <a:cs typeface="Calibri"/>
              <a:sym typeface="Calibri"/>
            </a:endParaRPr>
          </a:p>
          <a:p>
            <a:pPr marL="457200" lvl="0" indent="-342900" algn="l" rtl="0">
              <a:lnSpc>
                <a:spcPct val="115000"/>
              </a:lnSpc>
              <a:spcBef>
                <a:spcPts val="9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Participants found it clear that they had various options and voiced aloud that they appreciated the scannability. </a:t>
            </a:r>
            <a:endParaRPr sz="18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c0b1fca5b0_0_2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c0b1fca5b0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900"/>
              </a:spcBef>
              <a:spcAft>
                <a:spcPts val="0"/>
              </a:spcAft>
              <a:buClr>
                <a:schemeClr val="dk1"/>
              </a:buClr>
              <a:buSzPts val="1800"/>
              <a:buFont typeface="Calibri"/>
              <a:buChar char="●"/>
            </a:pPr>
            <a:endParaRPr sz="18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c0b1fca5b0_0_2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c0b1fca5b0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595959"/>
              </a:buClr>
              <a:buSzPts val="1800"/>
              <a:buFont typeface="Calibri"/>
              <a:buChar char="●"/>
            </a:pPr>
            <a:r>
              <a:rPr lang="en" sz="1800">
                <a:solidFill>
                  <a:srgbClr val="595959"/>
                </a:solidFill>
                <a:latin typeface="Calibri"/>
                <a:ea typeface="Calibri"/>
                <a:cs typeface="Calibri"/>
                <a:sym typeface="Calibri"/>
              </a:rPr>
              <a:t>Depending on software/skill level, people use different navigation strategies: by heading, link, keyword; tabbing vs. arrow keys</a:t>
            </a:r>
            <a:endParaRPr sz="1800">
              <a:solidFill>
                <a:srgbClr val="595959"/>
              </a:solidFill>
              <a:latin typeface="Calibri"/>
              <a:ea typeface="Calibri"/>
              <a:cs typeface="Calibri"/>
              <a:sym typeface="Calibri"/>
            </a:endParaRPr>
          </a:p>
          <a:p>
            <a:pPr marL="457200" lvl="0" indent="-342900" algn="l" rtl="0">
              <a:lnSpc>
                <a:spcPct val="115000"/>
              </a:lnSpc>
              <a:spcBef>
                <a:spcPts val="0"/>
              </a:spcBef>
              <a:spcAft>
                <a:spcPts val="0"/>
              </a:spcAft>
              <a:buClr>
                <a:srgbClr val="595959"/>
              </a:buClr>
              <a:buSzPts val="1800"/>
              <a:buFont typeface="Calibri"/>
              <a:buChar char="●"/>
            </a:pPr>
            <a:r>
              <a:rPr lang="en" sz="1800">
                <a:solidFill>
                  <a:srgbClr val="595959"/>
                </a:solidFill>
                <a:latin typeface="Calibri"/>
                <a:ea typeface="Calibri"/>
                <a:cs typeface="Calibri"/>
                <a:sym typeface="Calibri"/>
              </a:rPr>
              <a:t>The participants encountered similar challenges as fully-sighted (understanding what’s on this page, clear headings, descriptive links, clear content)</a:t>
            </a:r>
            <a:endParaRPr sz="1800">
              <a:solidFill>
                <a:srgbClr val="595959"/>
              </a:solidFill>
              <a:latin typeface="Calibri"/>
              <a:ea typeface="Calibri"/>
              <a:cs typeface="Calibri"/>
              <a:sym typeface="Calibri"/>
            </a:endParaRPr>
          </a:p>
          <a:p>
            <a:pPr marL="457200" lvl="0" indent="0" algn="l" rtl="0">
              <a:lnSpc>
                <a:spcPct val="115000"/>
              </a:lnSpc>
              <a:spcBef>
                <a:spcPts val="0"/>
              </a:spcBef>
              <a:spcAft>
                <a:spcPts val="0"/>
              </a:spcAft>
              <a:buNone/>
            </a:pPr>
            <a:endParaRPr sz="1800">
              <a:solidFill>
                <a:srgbClr val="595959"/>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800">
              <a:solidFill>
                <a:srgbClr val="595959"/>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5"/>
        <p:cNvGrpSpPr/>
        <p:nvPr/>
      </p:nvGrpSpPr>
      <p:grpSpPr>
        <a:xfrm>
          <a:off x="0" y="0"/>
          <a:ext cx="0" cy="0"/>
          <a:chOff x="0" y="0"/>
          <a:chExt cx="0" cy="0"/>
        </a:xfrm>
      </p:grpSpPr>
      <p:sp>
        <p:nvSpPr>
          <p:cNvPr id="56" name="Google Shape;56;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7" name="Google Shape;57;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8" name="Google Shape;58;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1" name="Google Shape;61;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 name="Google Shape;64;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5" name="Google Shape;65;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 name="Google Shape;68;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9" name="Google Shape;69;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0" name="Google Shape;70;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3" name="Google Shape;73;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6" name="Google Shape;76;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7" name="Google Shape;7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0" name="Google Shape;80;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1"/>
        <p:cNvGrpSpPr/>
        <p:nvPr/>
      </p:nvGrpSpPr>
      <p:grpSpPr>
        <a:xfrm>
          <a:off x="0" y="0"/>
          <a:ext cx="0" cy="0"/>
          <a:chOff x="0" y="0"/>
          <a:chExt cx="0" cy="0"/>
        </a:xfrm>
      </p:grpSpPr>
      <p:sp>
        <p:nvSpPr>
          <p:cNvPr id="82" name="Google Shape;82;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4" name="Google Shape;84;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5" name="Google Shape;85;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6" name="Google Shape;86;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7"/>
        <p:cNvGrpSpPr/>
        <p:nvPr/>
      </p:nvGrpSpPr>
      <p:grpSpPr>
        <a:xfrm>
          <a:off x="0" y="0"/>
          <a:ext cx="0" cy="0"/>
          <a:chOff x="0" y="0"/>
          <a:chExt cx="0" cy="0"/>
        </a:xfrm>
      </p:grpSpPr>
      <p:sp>
        <p:nvSpPr>
          <p:cNvPr id="88" name="Google Shape;88;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89" name="Google Shape;89;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0"/>
        <p:cNvGrpSpPr/>
        <p:nvPr/>
      </p:nvGrpSpPr>
      <p:grpSpPr>
        <a:xfrm>
          <a:off x="0" y="0"/>
          <a:ext cx="0" cy="0"/>
          <a:chOff x="0" y="0"/>
          <a:chExt cx="0" cy="0"/>
        </a:xfrm>
      </p:grpSpPr>
      <p:sp>
        <p:nvSpPr>
          <p:cNvPr id="91" name="Google Shape;91;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2" name="Google Shape;92;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3" name="Google Shape;93;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073763"/>
              </a:buClr>
              <a:buSzPts val="2800"/>
              <a:buFont typeface="Calibri"/>
              <a:buNone/>
              <a:defRPr sz="2800">
                <a:solidFill>
                  <a:srgbClr val="073763"/>
                </a:solidFill>
                <a:latin typeface="Calibri"/>
                <a:ea typeface="Calibri"/>
                <a:cs typeface="Calibri"/>
                <a:sym typeface="Calibri"/>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54" name="Google Shape;54;p13"/>
          <p:cNvPicPr preferRelativeResize="0"/>
          <p:nvPr/>
        </p:nvPicPr>
        <p:blipFill rotWithShape="1">
          <a:blip r:embed="rId13">
            <a:alphaModFix/>
          </a:blip>
          <a:srcRect l="386" r="386" b="63321"/>
          <a:stretch/>
        </p:blipFill>
        <p:spPr>
          <a:xfrm>
            <a:off x="0" y="-36275"/>
            <a:ext cx="9143999" cy="3465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hyperlink" Target="https://drive.google.com/open?id=1sj3sUyz0Uls1Oo48M8DlkFqyDwy-t_W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design.canada.ca/mandatory-templates/theme-topic.html"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hyperlink" Target="https://docs.google.com/spreadsheets/d/1m_GaAx0sUGABacmGIQViQAqxAvtbJSqi94Ev2JM883c/edit#gid=0"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design.canada.ca/mandatory-templates/theme-topic.html"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hyperlink" Target="https://validately.com/tracker_shares/de76ca86-dbad-455a-a400-409eea282284"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canada.ca/en/department-finance/economic-response-plan.html"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www.canada.ca/en/services/business/maintaining-your-business.html"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youtu.be/prdg9zTo5sg?t=185"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5"/>
          <p:cNvSpPr txBox="1">
            <a:spLocks noGrp="1"/>
          </p:cNvSpPr>
          <p:nvPr>
            <p:ph type="ctrTitle"/>
          </p:nvPr>
        </p:nvSpPr>
        <p:spPr>
          <a:xfrm>
            <a:off x="0" y="1555875"/>
            <a:ext cx="8832000" cy="13176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SzPts val="5200"/>
              <a:buNone/>
            </a:pPr>
            <a:r>
              <a:rPr lang="en" sz="3400" b="1">
                <a:solidFill>
                  <a:srgbClr val="004D71"/>
                </a:solidFill>
                <a:latin typeface="Calibri"/>
                <a:ea typeface="Calibri"/>
                <a:cs typeface="Calibri"/>
                <a:sym typeface="Calibri"/>
              </a:rPr>
              <a:t>Banded navigation pattern</a:t>
            </a:r>
            <a:endParaRPr sz="3400" b="1">
              <a:solidFill>
                <a:srgbClr val="004D71"/>
              </a:solidFill>
              <a:latin typeface="Calibri"/>
              <a:ea typeface="Calibri"/>
              <a:cs typeface="Calibri"/>
              <a:sym typeface="Calibri"/>
            </a:endParaRPr>
          </a:p>
        </p:txBody>
      </p:sp>
      <p:sp>
        <p:nvSpPr>
          <p:cNvPr id="101" name="Google Shape;101;p25"/>
          <p:cNvSpPr txBox="1">
            <a:spLocks noGrp="1"/>
          </p:cNvSpPr>
          <p:nvPr>
            <p:ph type="subTitle" idx="1"/>
          </p:nvPr>
        </p:nvSpPr>
        <p:spPr>
          <a:xfrm>
            <a:off x="311700" y="3487550"/>
            <a:ext cx="8520600" cy="14427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2800"/>
              <a:buNone/>
            </a:pPr>
            <a:br>
              <a:rPr lang="en" sz="1800"/>
            </a:br>
            <a:r>
              <a:rPr lang="en" sz="1800"/>
              <a:t>Digital Transformation Office</a:t>
            </a:r>
            <a:endParaRPr sz="1800"/>
          </a:p>
          <a:p>
            <a:pPr marL="0" lvl="0" indent="0" algn="r" rtl="0">
              <a:lnSpc>
                <a:spcPct val="100000"/>
              </a:lnSpc>
              <a:spcBef>
                <a:spcPts val="0"/>
              </a:spcBef>
              <a:spcAft>
                <a:spcPts val="0"/>
              </a:spcAft>
              <a:buSzPts val="2800"/>
              <a:buNone/>
            </a:pPr>
            <a:r>
              <a:rPr lang="en" sz="1800"/>
              <a:t>Treasury Board of Canada Secretariat</a:t>
            </a:r>
            <a:endParaRPr sz="1800"/>
          </a:p>
          <a:p>
            <a:pPr marL="0" lvl="0" indent="0" algn="r" rtl="0">
              <a:lnSpc>
                <a:spcPct val="100000"/>
              </a:lnSpc>
              <a:spcBef>
                <a:spcPts val="0"/>
              </a:spcBef>
              <a:spcAft>
                <a:spcPts val="0"/>
              </a:spcAft>
              <a:buSzPts val="2800"/>
              <a:buNone/>
            </a:pPr>
            <a:r>
              <a:rPr lang="en" sz="1800"/>
              <a:t>Government of Canada</a:t>
            </a:r>
            <a:br>
              <a:rPr lang="en" sz="1800"/>
            </a:br>
            <a:r>
              <a:rPr lang="en" sz="1800"/>
              <a:t>March 3, 2021</a:t>
            </a:r>
            <a:endParaRPr sz="1800"/>
          </a:p>
          <a:p>
            <a:pPr marL="0" lvl="0" indent="0" algn="r" rtl="0">
              <a:lnSpc>
                <a:spcPct val="100000"/>
              </a:lnSpc>
              <a:spcBef>
                <a:spcPts val="0"/>
              </a:spcBef>
              <a:spcAft>
                <a:spcPts val="0"/>
              </a:spcAft>
              <a:buSzPts val="2800"/>
              <a:buNone/>
            </a:pPr>
            <a:endParaRPr sz="1800"/>
          </a:p>
          <a:p>
            <a:pPr marL="0" lvl="0" indent="0" algn="r" rtl="0">
              <a:lnSpc>
                <a:spcPct val="100000"/>
              </a:lnSpc>
              <a:spcBef>
                <a:spcPts val="0"/>
              </a:spcBef>
              <a:spcAft>
                <a:spcPts val="0"/>
              </a:spcAft>
              <a:buSzPts val="2800"/>
              <a:buNone/>
            </a:pPr>
            <a:endParaRPr sz="1800"/>
          </a:p>
        </p:txBody>
      </p:sp>
      <p:pic>
        <p:nvPicPr>
          <p:cNvPr id="102" name="Google Shape;102;p25"/>
          <p:cNvPicPr preferRelativeResize="0"/>
          <p:nvPr/>
        </p:nvPicPr>
        <p:blipFill rotWithShape="1">
          <a:blip r:embed="rId3">
            <a:alphaModFix/>
          </a:blip>
          <a:srcRect l="386" r="386"/>
          <a:stretch/>
        </p:blipFill>
        <p:spPr>
          <a:xfrm>
            <a:off x="0" y="259900"/>
            <a:ext cx="9143999" cy="9448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use it for vaccines?</a:t>
            </a:r>
            <a:endParaRPr/>
          </a:p>
        </p:txBody>
      </p:sp>
      <p:pic>
        <p:nvPicPr>
          <p:cNvPr id="176" name="Google Shape;176;p34"/>
          <p:cNvPicPr preferRelativeResize="0"/>
          <p:nvPr/>
        </p:nvPicPr>
        <p:blipFill>
          <a:blip r:embed="rId3">
            <a:alphaModFix/>
          </a:blip>
          <a:stretch>
            <a:fillRect/>
          </a:stretch>
        </p:blipFill>
        <p:spPr>
          <a:xfrm>
            <a:off x="489350" y="964950"/>
            <a:ext cx="2541775" cy="4109599"/>
          </a:xfrm>
          <a:prstGeom prst="rect">
            <a:avLst/>
          </a:prstGeom>
          <a:noFill/>
          <a:ln>
            <a:noFill/>
          </a:ln>
          <a:effectLst>
            <a:outerShdw blurRad="57150" dist="19050" dir="5400000" algn="bl" rotWithShape="0">
              <a:srgbClr val="000000">
                <a:alpha val="50000"/>
              </a:srgbClr>
            </a:outerShdw>
          </a:effectLst>
        </p:spPr>
      </p:pic>
      <p:sp>
        <p:nvSpPr>
          <p:cNvPr id="177" name="Google Shape;177;p34"/>
          <p:cNvSpPr txBox="1"/>
          <p:nvPr/>
        </p:nvSpPr>
        <p:spPr>
          <a:xfrm>
            <a:off x="3368375" y="1350450"/>
            <a:ext cx="5092500" cy="109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b="1" i="1">
                <a:solidFill>
                  <a:schemeClr val="dk1"/>
                </a:solidFill>
              </a:rPr>
              <a:t>“Here we can see the categorization are separated from each other and that’s pretty nice” </a:t>
            </a:r>
            <a:endParaRPr sz="1800"/>
          </a:p>
        </p:txBody>
      </p:sp>
      <p:sp>
        <p:nvSpPr>
          <p:cNvPr id="178" name="Google Shape;178;p34"/>
          <p:cNvSpPr txBox="1"/>
          <p:nvPr/>
        </p:nvSpPr>
        <p:spPr>
          <a:xfrm>
            <a:off x="3520275" y="2455650"/>
            <a:ext cx="4788600" cy="23601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Calibri"/>
              <a:buChar char="●"/>
            </a:pPr>
            <a:r>
              <a:rPr lang="en" sz="1800">
                <a:latin typeface="Calibri"/>
                <a:ea typeface="Calibri"/>
                <a:cs typeface="Calibri"/>
                <a:sym typeface="Calibri"/>
              </a:rPr>
              <a:t>Unstable / Evolving content</a:t>
            </a:r>
            <a:endParaRPr sz="1800">
              <a:latin typeface="Calibri"/>
              <a:ea typeface="Calibri"/>
              <a:cs typeface="Calibri"/>
              <a:sym typeface="Calibri"/>
            </a:endParaRPr>
          </a:p>
          <a:p>
            <a:pPr marL="457200" lvl="0" indent="-342900" algn="l" rtl="0">
              <a:spcBef>
                <a:spcPts val="1000"/>
              </a:spcBef>
              <a:spcAft>
                <a:spcPts val="0"/>
              </a:spcAft>
              <a:buSzPts val="1800"/>
              <a:buFont typeface="Calibri"/>
              <a:buChar char="●"/>
            </a:pPr>
            <a:r>
              <a:rPr lang="en" sz="1800">
                <a:latin typeface="Calibri"/>
                <a:ea typeface="Calibri"/>
                <a:cs typeface="Calibri"/>
                <a:sym typeface="Calibri"/>
              </a:rPr>
              <a:t>Many top tasks</a:t>
            </a:r>
            <a:endParaRPr sz="1800">
              <a:latin typeface="Calibri"/>
              <a:ea typeface="Calibri"/>
              <a:cs typeface="Calibri"/>
              <a:sym typeface="Calibri"/>
            </a:endParaRPr>
          </a:p>
          <a:p>
            <a:pPr marL="457200" lvl="0" indent="-342900" algn="l" rtl="0">
              <a:spcBef>
                <a:spcPts val="1000"/>
              </a:spcBef>
              <a:spcAft>
                <a:spcPts val="0"/>
              </a:spcAft>
              <a:buSzPts val="1800"/>
              <a:buFont typeface="Calibri"/>
              <a:buChar char="●"/>
            </a:pPr>
            <a:r>
              <a:rPr lang="en" sz="1800">
                <a:latin typeface="Calibri"/>
                <a:ea typeface="Calibri"/>
                <a:cs typeface="Calibri"/>
                <a:sym typeface="Calibri"/>
              </a:rPr>
              <a:t>High mobile use</a:t>
            </a:r>
            <a:endParaRPr sz="1800">
              <a:latin typeface="Calibri"/>
              <a:ea typeface="Calibri"/>
              <a:cs typeface="Calibri"/>
              <a:sym typeface="Calibri"/>
            </a:endParaRPr>
          </a:p>
          <a:p>
            <a:pPr marL="457200" lvl="0" indent="-342900" algn="l" rtl="0">
              <a:spcBef>
                <a:spcPts val="1000"/>
              </a:spcBef>
              <a:spcAft>
                <a:spcPts val="0"/>
              </a:spcAft>
              <a:buSzPts val="1800"/>
              <a:buFont typeface="Calibri"/>
              <a:buChar char="●"/>
            </a:pPr>
            <a:r>
              <a:rPr lang="en" sz="1800">
                <a:latin typeface="Calibri"/>
                <a:ea typeface="Calibri"/>
                <a:cs typeface="Calibri"/>
                <a:sym typeface="Calibri"/>
              </a:rPr>
              <a:t>Lesson learned from COVID landing page, ERP, travel, managing your business</a:t>
            </a:r>
            <a:endParaRPr sz="1800">
              <a:latin typeface="Calibri"/>
              <a:ea typeface="Calibri"/>
              <a:cs typeface="Calibri"/>
              <a:sym typeface="Calibri"/>
            </a:endParaRPr>
          </a:p>
          <a:p>
            <a:pPr marL="457200" lvl="0" indent="-342900" algn="l" rtl="0">
              <a:spcBef>
                <a:spcPts val="1000"/>
              </a:spcBef>
              <a:spcAft>
                <a:spcPts val="1000"/>
              </a:spcAft>
              <a:buSzPts val="1800"/>
              <a:buFont typeface="Calibri"/>
              <a:buChar char="●"/>
            </a:pPr>
            <a:r>
              <a:rPr lang="en" sz="1800">
                <a:latin typeface="Calibri"/>
                <a:ea typeface="Calibri"/>
                <a:cs typeface="Calibri"/>
                <a:sym typeface="Calibri"/>
              </a:rPr>
              <a:t>Comparison </a:t>
            </a:r>
            <a:r>
              <a:rPr lang="en" sz="1800" b="1">
                <a:latin typeface="Calibri"/>
                <a:ea typeface="Calibri"/>
                <a:cs typeface="Calibri"/>
                <a:sym typeface="Calibri"/>
              </a:rPr>
              <a:t>tested</a:t>
            </a:r>
            <a:r>
              <a:rPr lang="en" sz="1800">
                <a:latin typeface="Calibri"/>
                <a:ea typeface="Calibri"/>
                <a:cs typeface="Calibri"/>
                <a:sym typeface="Calibri"/>
              </a:rPr>
              <a:t> with standard topic page</a:t>
            </a:r>
            <a:endParaRPr sz="18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35"/>
          <p:cNvPicPr preferRelativeResize="0"/>
          <p:nvPr/>
        </p:nvPicPr>
        <p:blipFill>
          <a:blip r:embed="rId3">
            <a:alphaModFix/>
          </a:blip>
          <a:stretch>
            <a:fillRect/>
          </a:stretch>
        </p:blipFill>
        <p:spPr>
          <a:xfrm>
            <a:off x="354900" y="1352266"/>
            <a:ext cx="8255152" cy="1117208"/>
          </a:xfrm>
          <a:prstGeom prst="rect">
            <a:avLst/>
          </a:prstGeom>
          <a:noFill/>
          <a:ln>
            <a:noFill/>
          </a:ln>
          <a:effectLst>
            <a:outerShdw blurRad="57150" dist="19050" dir="5400000" algn="bl" rotWithShape="0">
              <a:srgbClr val="000000">
                <a:alpha val="50000"/>
              </a:srgbClr>
            </a:outerShdw>
          </a:effectLst>
        </p:spPr>
      </p:pic>
      <p:sp>
        <p:nvSpPr>
          <p:cNvPr id="184" name="Google Shape;184;p35"/>
          <p:cNvSpPr txBox="1"/>
          <p:nvPr/>
        </p:nvSpPr>
        <p:spPr>
          <a:xfrm>
            <a:off x="311700" y="2817025"/>
            <a:ext cx="8255100" cy="154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dk1"/>
                </a:solidFill>
                <a:latin typeface="Calibri"/>
                <a:ea typeface="Calibri"/>
                <a:cs typeface="Calibri"/>
                <a:sym typeface="Calibri"/>
              </a:rPr>
              <a:t>Bands need to focus on top tasks</a:t>
            </a:r>
            <a:endParaRPr sz="2400" b="1">
              <a:solidFill>
                <a:schemeClr val="dk1"/>
              </a:solidFill>
              <a:latin typeface="Calibri"/>
              <a:ea typeface="Calibri"/>
              <a:cs typeface="Calibri"/>
              <a:sym typeface="Calibri"/>
            </a:endParaRPr>
          </a:p>
          <a:p>
            <a:pPr marL="457200" lvl="0" indent="-381000" algn="l" rtl="0">
              <a:spcBef>
                <a:spcPts val="100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Crowded - too many links that aren’t top tasks</a:t>
            </a:r>
            <a:endParaRPr sz="2400">
              <a:solidFill>
                <a:schemeClr val="dk1"/>
              </a:solidFill>
              <a:latin typeface="Calibri"/>
              <a:ea typeface="Calibri"/>
              <a:cs typeface="Calibri"/>
              <a:sym typeface="Calibri"/>
            </a:endParaRPr>
          </a:p>
          <a:p>
            <a:pPr marL="457200" lvl="0" indent="-381000" algn="l" rtl="0">
              <a:spcBef>
                <a:spcPts val="1000"/>
              </a:spcBef>
              <a:spcAft>
                <a:spcPts val="1000"/>
              </a:spcAft>
              <a:buClr>
                <a:schemeClr val="dk1"/>
              </a:buClr>
              <a:buSzPts val="2400"/>
              <a:buFont typeface="Calibri"/>
              <a:buChar char="●"/>
            </a:pPr>
            <a:r>
              <a:rPr lang="en" sz="2400">
                <a:solidFill>
                  <a:schemeClr val="dk1"/>
                </a:solidFill>
                <a:latin typeface="Calibri"/>
                <a:ea typeface="Calibri"/>
                <a:cs typeface="Calibri"/>
                <a:sym typeface="Calibri"/>
              </a:rPr>
              <a:t>Being used as a promotion band - not intended purpose</a:t>
            </a:r>
            <a:endParaRPr>
              <a:latin typeface="Calibri"/>
              <a:ea typeface="Calibri"/>
              <a:cs typeface="Calibri"/>
              <a:sym typeface="Calibri"/>
            </a:endParaRPr>
          </a:p>
        </p:txBody>
      </p:sp>
      <p:sp>
        <p:nvSpPr>
          <p:cNvPr id="185" name="Google Shape;185;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to avoid: Too many links that aren’t top tasks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to avoid: Links that aren’t top tasks</a:t>
            </a:r>
            <a:endParaRPr/>
          </a:p>
        </p:txBody>
      </p:sp>
      <p:sp>
        <p:nvSpPr>
          <p:cNvPr id="191" name="Google Shape;191;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192" name="Google Shape;192;p36"/>
          <p:cNvPicPr preferRelativeResize="0"/>
          <p:nvPr/>
        </p:nvPicPr>
        <p:blipFill>
          <a:blip r:embed="rId3">
            <a:alphaModFix/>
          </a:blip>
          <a:stretch>
            <a:fillRect/>
          </a:stretch>
        </p:blipFill>
        <p:spPr>
          <a:xfrm>
            <a:off x="471295" y="1334001"/>
            <a:ext cx="252863" cy="265200"/>
          </a:xfrm>
          <a:prstGeom prst="rect">
            <a:avLst/>
          </a:prstGeom>
          <a:noFill/>
          <a:ln>
            <a:noFill/>
          </a:ln>
        </p:spPr>
      </p:pic>
      <p:sp>
        <p:nvSpPr>
          <p:cNvPr id="193" name="Google Shape;193;p36"/>
          <p:cNvSpPr txBox="1"/>
          <p:nvPr/>
        </p:nvSpPr>
        <p:spPr>
          <a:xfrm>
            <a:off x="368450" y="1159550"/>
            <a:ext cx="8180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latin typeface="Calibri"/>
              <a:ea typeface="Calibri"/>
              <a:cs typeface="Calibri"/>
              <a:sym typeface="Calibri"/>
            </a:endParaRPr>
          </a:p>
        </p:txBody>
      </p:sp>
      <p:sp>
        <p:nvSpPr>
          <p:cNvPr id="194" name="Google Shape;194;p36"/>
          <p:cNvSpPr txBox="1"/>
          <p:nvPr/>
        </p:nvSpPr>
        <p:spPr>
          <a:xfrm>
            <a:off x="838775" y="1235750"/>
            <a:ext cx="41124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1"/>
                </a:solidFill>
              </a:rPr>
              <a:t>Participant scrolling down the landing page on mobile:</a:t>
            </a:r>
            <a:endParaRPr sz="1800" b="1">
              <a:solidFill>
                <a:schemeClr val="dk1"/>
              </a:solidFill>
            </a:endParaRPr>
          </a:p>
          <a:p>
            <a:pPr marL="0" lvl="0" indent="0" algn="l" rtl="0">
              <a:spcBef>
                <a:spcPts val="0"/>
              </a:spcBef>
              <a:spcAft>
                <a:spcPts val="0"/>
              </a:spcAft>
              <a:buNone/>
            </a:pPr>
            <a:r>
              <a:rPr lang="en" sz="1800" b="1" u="sng">
                <a:solidFill>
                  <a:schemeClr val="accent5"/>
                </a:solidFill>
                <a:hlinkClick r:id="rId4">
                  <a:extLst>
                    <a:ext uri="{A12FA001-AC4F-418D-AE19-62706E023703}">
                      <ahyp:hlinkClr xmlns:ahyp="http://schemas.microsoft.com/office/drawing/2018/hyperlinkcolor" val="tx"/>
                    </a:ext>
                  </a:extLst>
                </a:hlinkClick>
              </a:rPr>
              <a:t>https://drive.google.com/open?id=1sj3sUyz0Uls1Oo48M8DlkFqyDwy-t_Wx</a:t>
            </a:r>
            <a:r>
              <a:rPr lang="en" sz="1800" b="1">
                <a:solidFill>
                  <a:schemeClr val="dk1"/>
                </a:solidFill>
              </a:rPr>
              <a:t> </a:t>
            </a:r>
            <a:endParaRPr sz="1800" b="1">
              <a:solidFill>
                <a:schemeClr val="dk1"/>
              </a:solidFill>
            </a:endParaRPr>
          </a:p>
        </p:txBody>
      </p:sp>
      <p:pic>
        <p:nvPicPr>
          <p:cNvPr id="195" name="Google Shape;195;p36"/>
          <p:cNvPicPr preferRelativeResize="0"/>
          <p:nvPr/>
        </p:nvPicPr>
        <p:blipFill>
          <a:blip r:embed="rId5">
            <a:alphaModFix/>
          </a:blip>
          <a:stretch>
            <a:fillRect/>
          </a:stretch>
        </p:blipFill>
        <p:spPr>
          <a:xfrm>
            <a:off x="5103575" y="1065700"/>
            <a:ext cx="1967625" cy="3935250"/>
          </a:xfrm>
          <a:prstGeom prst="rect">
            <a:avLst/>
          </a:prstGeom>
          <a:noFill/>
          <a:ln>
            <a:noFill/>
          </a:ln>
        </p:spPr>
      </p:pic>
      <p:pic>
        <p:nvPicPr>
          <p:cNvPr id="196" name="Google Shape;196;p36"/>
          <p:cNvPicPr preferRelativeResize="0"/>
          <p:nvPr/>
        </p:nvPicPr>
        <p:blipFill>
          <a:blip r:embed="rId6">
            <a:alphaModFix/>
          </a:blip>
          <a:stretch>
            <a:fillRect/>
          </a:stretch>
        </p:blipFill>
        <p:spPr>
          <a:xfrm>
            <a:off x="7000975" y="1017720"/>
            <a:ext cx="1962900" cy="3975230"/>
          </a:xfrm>
          <a:prstGeom prst="rect">
            <a:avLst/>
          </a:prstGeom>
          <a:noFill/>
          <a:ln>
            <a:noFill/>
          </a:ln>
        </p:spPr>
      </p:pic>
      <p:sp>
        <p:nvSpPr>
          <p:cNvPr id="197" name="Google Shape;197;p36"/>
          <p:cNvSpPr txBox="1"/>
          <p:nvPr/>
        </p:nvSpPr>
        <p:spPr>
          <a:xfrm>
            <a:off x="7404702" y="1017725"/>
            <a:ext cx="1520100" cy="34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Calibri"/>
                <a:ea typeface="Calibri"/>
                <a:cs typeface="Calibri"/>
                <a:sym typeface="Calibri"/>
              </a:rPr>
              <a:t>At launch</a:t>
            </a:r>
            <a:endParaRPr>
              <a:solidFill>
                <a:srgbClr val="FFFFFF"/>
              </a:solidFill>
              <a:latin typeface="Calibri"/>
              <a:ea typeface="Calibri"/>
              <a:cs typeface="Calibri"/>
              <a:sym typeface="Calibri"/>
            </a:endParaRPr>
          </a:p>
        </p:txBody>
      </p:sp>
      <p:sp>
        <p:nvSpPr>
          <p:cNvPr id="198" name="Google Shape;198;p36"/>
          <p:cNvSpPr txBox="1"/>
          <p:nvPr/>
        </p:nvSpPr>
        <p:spPr>
          <a:xfrm>
            <a:off x="5480877" y="1017725"/>
            <a:ext cx="1520100" cy="34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Calibri"/>
                <a:ea typeface="Calibri"/>
                <a:cs typeface="Calibri"/>
                <a:sym typeface="Calibri"/>
              </a:rPr>
              <a:t>Mid-April</a:t>
            </a:r>
            <a:endParaRPr>
              <a:solidFill>
                <a:srgbClr val="FFFFFF"/>
              </a:solidFill>
              <a:latin typeface="Calibri"/>
              <a:ea typeface="Calibri"/>
              <a:cs typeface="Calibri"/>
              <a:sym typeface="Calibri"/>
            </a:endParaRPr>
          </a:p>
        </p:txBody>
      </p:sp>
      <p:sp>
        <p:nvSpPr>
          <p:cNvPr id="199" name="Google Shape;199;p36"/>
          <p:cNvSpPr txBox="1"/>
          <p:nvPr/>
        </p:nvSpPr>
        <p:spPr>
          <a:xfrm>
            <a:off x="471300" y="3261600"/>
            <a:ext cx="4350600" cy="97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i="1"/>
              <a:t>“Too many things on this page… </a:t>
            </a:r>
            <a:br>
              <a:rPr lang="en" sz="1800" i="1"/>
            </a:br>
            <a:r>
              <a:rPr lang="en" sz="1800" i="1"/>
              <a:t>It’s CRAZY to find anything here…!”</a:t>
            </a:r>
            <a:endParaRPr sz="1800" i="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7"/>
          <p:cNvSpPr txBox="1"/>
          <p:nvPr/>
        </p:nvSpPr>
        <p:spPr>
          <a:xfrm>
            <a:off x="387900" y="996375"/>
            <a:ext cx="8255100" cy="16983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 sz="1800">
                <a:solidFill>
                  <a:schemeClr val="dk1"/>
                </a:solidFill>
              </a:rPr>
              <a:t>With no descriptive text to assist with comprehension, labels need to be clear.  </a:t>
            </a:r>
            <a:br>
              <a:rPr lang="en" sz="1800">
                <a:solidFill>
                  <a:schemeClr val="dk1"/>
                </a:solidFill>
              </a:rPr>
            </a:br>
            <a:r>
              <a:rPr lang="en" sz="1800">
                <a:solidFill>
                  <a:schemeClr val="dk1"/>
                </a:solidFill>
              </a:rPr>
              <a:t>Use research to get the words right.</a:t>
            </a:r>
            <a:endParaRPr sz="1800">
              <a:solidFill>
                <a:schemeClr val="dk1"/>
              </a:solidFill>
            </a:endParaRPr>
          </a:p>
          <a:p>
            <a:pPr marL="457200" lvl="0" indent="-342900" algn="l" rtl="0">
              <a:spcBef>
                <a:spcPts val="1000"/>
              </a:spcBef>
              <a:spcAft>
                <a:spcPts val="0"/>
              </a:spcAft>
              <a:buClr>
                <a:schemeClr val="dk1"/>
              </a:buClr>
              <a:buSzPts val="1800"/>
              <a:buChar char="●"/>
            </a:pPr>
            <a:r>
              <a:rPr lang="en" sz="1800">
                <a:solidFill>
                  <a:schemeClr val="dk1"/>
                </a:solidFill>
              </a:rPr>
              <a:t>First click testing, Usability testing</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User feedback can help identify common vocabulary</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Analytics, Google Trends  </a:t>
            </a:r>
            <a:endParaRPr sz="1800"/>
          </a:p>
        </p:txBody>
      </p:sp>
      <p:sp>
        <p:nvSpPr>
          <p:cNvPr id="205" name="Google Shape;205;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to avoid: Ambiguous link labels</a:t>
            </a:r>
            <a:endParaRPr/>
          </a:p>
        </p:txBody>
      </p:sp>
      <p:pic>
        <p:nvPicPr>
          <p:cNvPr id="206" name="Google Shape;206;p37"/>
          <p:cNvPicPr preferRelativeResize="0"/>
          <p:nvPr/>
        </p:nvPicPr>
        <p:blipFill>
          <a:blip r:embed="rId3">
            <a:alphaModFix/>
          </a:blip>
          <a:stretch>
            <a:fillRect/>
          </a:stretch>
        </p:blipFill>
        <p:spPr>
          <a:xfrm>
            <a:off x="201400" y="2969725"/>
            <a:ext cx="8839199" cy="941663"/>
          </a:xfrm>
          <a:prstGeom prst="rect">
            <a:avLst/>
          </a:prstGeom>
          <a:noFill/>
          <a:ln>
            <a:noFill/>
          </a:ln>
        </p:spPr>
      </p:pic>
      <p:sp>
        <p:nvSpPr>
          <p:cNvPr id="207" name="Google Shape;207;p37"/>
          <p:cNvSpPr txBox="1"/>
          <p:nvPr/>
        </p:nvSpPr>
        <p:spPr>
          <a:xfrm>
            <a:off x="152400" y="2645725"/>
            <a:ext cx="771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Calibri"/>
                <a:ea typeface="Calibri"/>
                <a:cs typeface="Calibri"/>
                <a:sym typeface="Calibri"/>
              </a:rPr>
              <a:t>Before</a:t>
            </a:r>
            <a:endParaRPr b="1">
              <a:latin typeface="Calibri"/>
              <a:ea typeface="Calibri"/>
              <a:cs typeface="Calibri"/>
              <a:sym typeface="Calibri"/>
            </a:endParaRPr>
          </a:p>
        </p:txBody>
      </p:sp>
      <p:sp>
        <p:nvSpPr>
          <p:cNvPr id="208" name="Google Shape;208;p37"/>
          <p:cNvSpPr txBox="1"/>
          <p:nvPr/>
        </p:nvSpPr>
        <p:spPr>
          <a:xfrm>
            <a:off x="201400" y="3867625"/>
            <a:ext cx="771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Calibri"/>
                <a:ea typeface="Calibri"/>
                <a:cs typeface="Calibri"/>
                <a:sym typeface="Calibri"/>
              </a:rPr>
              <a:t>After</a:t>
            </a:r>
            <a:endParaRPr b="1">
              <a:latin typeface="Calibri"/>
              <a:ea typeface="Calibri"/>
              <a:cs typeface="Calibri"/>
              <a:sym typeface="Calibri"/>
            </a:endParaRPr>
          </a:p>
        </p:txBody>
      </p:sp>
      <p:pic>
        <p:nvPicPr>
          <p:cNvPr id="209" name="Google Shape;209;p37"/>
          <p:cNvPicPr preferRelativeResize="0"/>
          <p:nvPr/>
        </p:nvPicPr>
        <p:blipFill rotWithShape="1">
          <a:blip r:embed="rId4">
            <a:alphaModFix/>
          </a:blip>
          <a:srcRect l="862"/>
          <a:stretch/>
        </p:blipFill>
        <p:spPr>
          <a:xfrm>
            <a:off x="201400" y="4201825"/>
            <a:ext cx="8762975" cy="941675"/>
          </a:xfrm>
          <a:prstGeom prst="rect">
            <a:avLst/>
          </a:prstGeom>
          <a:noFill/>
          <a:ln>
            <a:noFill/>
          </a:ln>
        </p:spPr>
      </p:pic>
      <p:sp>
        <p:nvSpPr>
          <p:cNvPr id="210" name="Google Shape;210;p37"/>
          <p:cNvSpPr/>
          <p:nvPr/>
        </p:nvSpPr>
        <p:spPr>
          <a:xfrm>
            <a:off x="6042925" y="3284775"/>
            <a:ext cx="2535000" cy="4002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7"/>
          <p:cNvSpPr/>
          <p:nvPr/>
        </p:nvSpPr>
        <p:spPr>
          <a:xfrm>
            <a:off x="6042925" y="4299375"/>
            <a:ext cx="2789400" cy="5727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Information architecture can’t be ignored</a:t>
            </a:r>
            <a:endParaRPr/>
          </a:p>
        </p:txBody>
      </p:sp>
      <p:sp>
        <p:nvSpPr>
          <p:cNvPr id="217" name="Google Shape;217;p38"/>
          <p:cNvSpPr txBox="1">
            <a:spLocks noGrp="1"/>
          </p:cNvSpPr>
          <p:nvPr>
            <p:ph type="body" idx="1"/>
          </p:nvPr>
        </p:nvSpPr>
        <p:spPr>
          <a:xfrm>
            <a:off x="311700" y="1152475"/>
            <a:ext cx="5506200" cy="39909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rgbClr val="434343"/>
              </a:buClr>
              <a:buSzPts val="2200"/>
              <a:buFont typeface="Calibri"/>
              <a:buChar char="●"/>
            </a:pPr>
            <a:r>
              <a:rPr lang="en" sz="2200"/>
              <a:t>Flexibility of "groups" makes it easy to ignore underlying IA issues. </a:t>
            </a:r>
            <a:endParaRPr sz="2200"/>
          </a:p>
          <a:p>
            <a:pPr marL="457200" lvl="0" indent="-368300" algn="l" rtl="0">
              <a:spcBef>
                <a:spcPts val="1000"/>
              </a:spcBef>
              <a:spcAft>
                <a:spcPts val="0"/>
              </a:spcAft>
              <a:buClr>
                <a:srgbClr val="434343"/>
              </a:buClr>
              <a:buSzPts val="2200"/>
              <a:buFont typeface="Calibri"/>
              <a:buChar char="●"/>
            </a:pPr>
            <a:r>
              <a:rPr lang="en" sz="2200"/>
              <a:t>Banded navigation can "hide" some of the issues</a:t>
            </a:r>
            <a:endParaRPr sz="2200"/>
          </a:p>
          <a:p>
            <a:pPr marL="457200" lvl="0" indent="-368300" algn="l" rtl="0">
              <a:spcBef>
                <a:spcPts val="1000"/>
              </a:spcBef>
              <a:spcAft>
                <a:spcPts val="0"/>
              </a:spcAft>
              <a:buClr>
                <a:schemeClr val="dk1"/>
              </a:buClr>
              <a:buSzPts val="2200"/>
              <a:buFont typeface="Arial"/>
              <a:buChar char="●"/>
            </a:pPr>
            <a:r>
              <a:rPr lang="en" sz="2200"/>
              <a:t>As content grows, address content governance, duplication early on</a:t>
            </a:r>
            <a:endParaRPr sz="2200"/>
          </a:p>
          <a:p>
            <a:pPr marL="457200" lvl="0" indent="-368300" algn="l" rtl="0">
              <a:spcBef>
                <a:spcPts val="1000"/>
              </a:spcBef>
              <a:spcAft>
                <a:spcPts val="0"/>
              </a:spcAft>
              <a:buClr>
                <a:schemeClr val="dk1"/>
              </a:buClr>
              <a:buSzPts val="2200"/>
              <a:buFont typeface="Arial"/>
              <a:buChar char="●"/>
            </a:pPr>
            <a:r>
              <a:rPr lang="en" sz="2200"/>
              <a:t>Make an IA plan when a group’s content covers more than what is directly linked from the bands</a:t>
            </a:r>
            <a:endParaRPr sz="2200"/>
          </a:p>
          <a:p>
            <a:pPr marL="0" lvl="0" indent="0" algn="l" rtl="0">
              <a:spcBef>
                <a:spcPts val="1000"/>
              </a:spcBef>
              <a:spcAft>
                <a:spcPts val="0"/>
              </a:spcAft>
              <a:buNone/>
            </a:pPr>
            <a:endParaRPr sz="1400">
              <a:solidFill>
                <a:srgbClr val="434343"/>
              </a:solidFill>
            </a:endParaRPr>
          </a:p>
          <a:p>
            <a:pPr marL="0" lvl="0" indent="0" algn="l" rtl="0">
              <a:spcBef>
                <a:spcPts val="1000"/>
              </a:spcBef>
              <a:spcAft>
                <a:spcPts val="1000"/>
              </a:spcAft>
              <a:buNone/>
            </a:pPr>
            <a:endParaRPr sz="1400">
              <a:solidFill>
                <a:srgbClr val="434343"/>
              </a:solidFill>
            </a:endParaRPr>
          </a:p>
        </p:txBody>
      </p:sp>
      <p:pic>
        <p:nvPicPr>
          <p:cNvPr id="218" name="Google Shape;218;p38"/>
          <p:cNvPicPr preferRelativeResize="0"/>
          <p:nvPr/>
        </p:nvPicPr>
        <p:blipFill>
          <a:blip r:embed="rId3">
            <a:alphaModFix/>
          </a:blip>
          <a:stretch>
            <a:fillRect/>
          </a:stretch>
        </p:blipFill>
        <p:spPr>
          <a:xfrm>
            <a:off x="6302175" y="1774450"/>
            <a:ext cx="2183000" cy="2289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Where and when does the pattern work best?</a:t>
            </a:r>
            <a:endParaRPr/>
          </a:p>
        </p:txBody>
      </p:sp>
      <p:sp>
        <p:nvSpPr>
          <p:cNvPr id="224" name="Google Shape;224;p39"/>
          <p:cNvSpPr txBox="1">
            <a:spLocks noGrp="1"/>
          </p:cNvSpPr>
          <p:nvPr>
            <p:ph type="body" idx="1"/>
          </p:nvPr>
        </p:nvSpPr>
        <p:spPr>
          <a:xfrm>
            <a:off x="311700" y="1152475"/>
            <a:ext cx="6135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t>A more forgiving solution to navigation when:</a:t>
            </a:r>
            <a:endParaRPr sz="2400"/>
          </a:p>
          <a:p>
            <a:pPr marL="457200" lvl="0" indent="-381000" algn="l" rtl="0">
              <a:spcBef>
                <a:spcPts val="1000"/>
              </a:spcBef>
              <a:spcAft>
                <a:spcPts val="0"/>
              </a:spcAft>
              <a:buClr>
                <a:srgbClr val="434343"/>
              </a:buClr>
              <a:buSzPts val="2400"/>
              <a:buFont typeface="Calibri"/>
              <a:buChar char="●"/>
            </a:pPr>
            <a:r>
              <a:rPr lang="en" sz="2400">
                <a:solidFill>
                  <a:srgbClr val="434343"/>
                </a:solidFill>
              </a:rPr>
              <a:t>content and priorities are changing quickly</a:t>
            </a:r>
            <a:endParaRPr sz="2400">
              <a:solidFill>
                <a:srgbClr val="434343"/>
              </a:solidFill>
            </a:endParaRPr>
          </a:p>
          <a:p>
            <a:pPr marL="457200" lvl="0" indent="-381000" algn="l" rtl="0">
              <a:spcBef>
                <a:spcPts val="0"/>
              </a:spcBef>
              <a:spcAft>
                <a:spcPts val="0"/>
              </a:spcAft>
              <a:buClr>
                <a:srgbClr val="434343"/>
              </a:buClr>
              <a:buSzPts val="2400"/>
              <a:buFont typeface="Calibri"/>
              <a:buChar char="●"/>
            </a:pPr>
            <a:r>
              <a:rPr lang="en" sz="2400">
                <a:solidFill>
                  <a:srgbClr val="434343"/>
                </a:solidFill>
              </a:rPr>
              <a:t>there are multiple top tasks within different topics of content</a:t>
            </a:r>
            <a:endParaRPr sz="2400">
              <a:solidFill>
                <a:srgbClr val="434343"/>
              </a:solidFill>
            </a:endParaRPr>
          </a:p>
          <a:p>
            <a:pPr marL="457200" lvl="0" indent="-381000" algn="l" rtl="0">
              <a:spcBef>
                <a:spcPts val="0"/>
              </a:spcBef>
              <a:spcAft>
                <a:spcPts val="0"/>
              </a:spcAft>
              <a:buClr>
                <a:srgbClr val="434343"/>
              </a:buClr>
              <a:buSzPts val="2400"/>
              <a:buFont typeface="Arial"/>
              <a:buChar char="●"/>
            </a:pPr>
            <a:r>
              <a:rPr lang="en" sz="2400">
                <a:solidFill>
                  <a:srgbClr val="434343"/>
                </a:solidFill>
              </a:rPr>
              <a:t>content comes from across different sections of site or departments</a:t>
            </a:r>
            <a:endParaRPr sz="2400">
              <a:solidFill>
                <a:srgbClr val="434343"/>
              </a:solidFill>
            </a:endParaRPr>
          </a:p>
          <a:p>
            <a:pPr marL="457200" lvl="0" indent="-381000" algn="l" rtl="0">
              <a:spcBef>
                <a:spcPts val="0"/>
              </a:spcBef>
              <a:spcAft>
                <a:spcPts val="0"/>
              </a:spcAft>
              <a:buClr>
                <a:srgbClr val="434343"/>
              </a:buClr>
              <a:buSzPts val="2400"/>
              <a:buFont typeface="Calibri"/>
              <a:buChar char="●"/>
            </a:pPr>
            <a:r>
              <a:rPr lang="en" sz="2400">
                <a:solidFill>
                  <a:srgbClr val="434343"/>
                </a:solidFill>
              </a:rPr>
              <a:t>mobile use is &gt; 50%</a:t>
            </a:r>
            <a:endParaRPr sz="2400">
              <a:solidFill>
                <a:srgbClr val="434343"/>
              </a:solidFill>
            </a:endParaRPr>
          </a:p>
          <a:p>
            <a:pPr marL="0" lvl="0" indent="0" algn="l" rtl="0">
              <a:spcBef>
                <a:spcPts val="0"/>
              </a:spcBef>
              <a:spcAft>
                <a:spcPts val="0"/>
              </a:spcAft>
              <a:buNone/>
            </a:pPr>
            <a:endParaRPr sz="1400">
              <a:solidFill>
                <a:srgbClr val="434343"/>
              </a:solidFill>
            </a:endParaRPr>
          </a:p>
          <a:p>
            <a:pPr marL="0" lvl="0" indent="0" algn="l" rtl="0">
              <a:spcBef>
                <a:spcPts val="0"/>
              </a:spcBef>
              <a:spcAft>
                <a:spcPts val="0"/>
              </a:spcAft>
              <a:buNone/>
            </a:pPr>
            <a:endParaRPr sz="1400">
              <a:solidFill>
                <a:srgbClr val="434343"/>
              </a:solidFill>
            </a:endParaRPr>
          </a:p>
        </p:txBody>
      </p:sp>
      <p:pic>
        <p:nvPicPr>
          <p:cNvPr id="225" name="Google Shape;225;p39"/>
          <p:cNvPicPr preferRelativeResize="0"/>
          <p:nvPr/>
        </p:nvPicPr>
        <p:blipFill>
          <a:blip r:embed="rId3">
            <a:alphaModFix/>
          </a:blip>
          <a:stretch>
            <a:fillRect/>
          </a:stretch>
        </p:blipFill>
        <p:spPr>
          <a:xfrm>
            <a:off x="6641400" y="1017725"/>
            <a:ext cx="2294579" cy="406549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0"/>
          <p:cNvSpPr txBox="1">
            <a:spLocks noGrp="1"/>
          </p:cNvSpPr>
          <p:nvPr>
            <p:ph type="title"/>
          </p:nvPr>
        </p:nvSpPr>
        <p:spPr>
          <a:xfrm>
            <a:off x="1555550" y="1763725"/>
            <a:ext cx="6198900" cy="212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100"/>
              <a:t>Banded navigation pattern in the design system </a:t>
            </a:r>
            <a:endParaRPr sz="4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1"/>
          <p:cNvSpPr/>
          <p:nvPr/>
        </p:nvSpPr>
        <p:spPr>
          <a:xfrm>
            <a:off x="257725" y="1648388"/>
            <a:ext cx="8662200" cy="2188500"/>
          </a:xfrm>
          <a:prstGeom prst="rect">
            <a:avLst/>
          </a:prstGeom>
          <a:noFill/>
          <a:ln w="2857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1"/>
          <p:cNvSpPr txBox="1">
            <a:spLocks noGrp="1"/>
          </p:cNvSpPr>
          <p:nvPr>
            <p:ph type="title"/>
          </p:nvPr>
        </p:nvSpPr>
        <p:spPr>
          <a:xfrm>
            <a:off x="311700" y="445025"/>
            <a:ext cx="8520600" cy="78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a:t>First 2 levels of the topic tree</a:t>
            </a:r>
            <a:endParaRPr sz="3100"/>
          </a:p>
        </p:txBody>
      </p:sp>
      <p:sp>
        <p:nvSpPr>
          <p:cNvPr id="237" name="Google Shape;237;p41"/>
          <p:cNvSpPr txBox="1"/>
          <p:nvPr/>
        </p:nvSpPr>
        <p:spPr>
          <a:xfrm>
            <a:off x="3810000" y="1098200"/>
            <a:ext cx="1378200" cy="461700"/>
          </a:xfrm>
          <a:prstGeom prst="rect">
            <a:avLst/>
          </a:prstGeom>
          <a:solidFill>
            <a:srgbClr val="6D9EEB"/>
          </a:solidFill>
          <a:ln w="19050" cap="flat" cmpd="sng">
            <a:solidFill>
              <a:srgbClr val="4A86E8"/>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Calibri"/>
                <a:ea typeface="Calibri"/>
                <a:cs typeface="Calibri"/>
                <a:sym typeface="Calibri"/>
              </a:rPr>
              <a:t>Canada.ca</a:t>
            </a:r>
            <a:endParaRPr sz="1800">
              <a:latin typeface="Calibri"/>
              <a:ea typeface="Calibri"/>
              <a:cs typeface="Calibri"/>
              <a:sym typeface="Calibri"/>
            </a:endParaRPr>
          </a:p>
        </p:txBody>
      </p:sp>
      <p:sp>
        <p:nvSpPr>
          <p:cNvPr id="238" name="Google Shape;238;p41"/>
          <p:cNvSpPr txBox="1"/>
          <p:nvPr/>
        </p:nvSpPr>
        <p:spPr>
          <a:xfrm>
            <a:off x="3810000" y="1729050"/>
            <a:ext cx="1378200" cy="461700"/>
          </a:xfrm>
          <a:prstGeom prst="rect">
            <a:avLst/>
          </a:prstGeom>
          <a:solidFill>
            <a:srgbClr val="CFE2F3"/>
          </a:solidFill>
          <a:ln w="19050" cap="flat" cmpd="sng">
            <a:solidFill>
              <a:srgbClr val="4A86E8"/>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Calibri"/>
                <a:ea typeface="Calibri"/>
                <a:cs typeface="Calibri"/>
                <a:sym typeface="Calibri"/>
              </a:rPr>
              <a:t>Theme</a:t>
            </a:r>
            <a:endParaRPr sz="1800">
              <a:latin typeface="Calibri"/>
              <a:ea typeface="Calibri"/>
              <a:cs typeface="Calibri"/>
              <a:sym typeface="Calibri"/>
            </a:endParaRPr>
          </a:p>
        </p:txBody>
      </p:sp>
      <p:cxnSp>
        <p:nvCxnSpPr>
          <p:cNvPr id="239" name="Google Shape;239;p41"/>
          <p:cNvCxnSpPr>
            <a:stCxn id="237" idx="2"/>
            <a:endCxn id="238" idx="0"/>
          </p:cNvCxnSpPr>
          <p:nvPr/>
        </p:nvCxnSpPr>
        <p:spPr>
          <a:xfrm>
            <a:off x="4499100" y="1559900"/>
            <a:ext cx="0" cy="169200"/>
          </a:xfrm>
          <a:prstGeom prst="straightConnector1">
            <a:avLst/>
          </a:prstGeom>
          <a:noFill/>
          <a:ln w="9525" cap="flat" cmpd="sng">
            <a:solidFill>
              <a:schemeClr val="dk2"/>
            </a:solidFill>
            <a:prstDash val="solid"/>
            <a:round/>
            <a:headEnd type="none" w="med" len="med"/>
            <a:tailEnd type="triangle" w="med" len="med"/>
          </a:ln>
        </p:spPr>
      </p:cxnSp>
      <p:sp>
        <p:nvSpPr>
          <p:cNvPr id="240" name="Google Shape;240;p41"/>
          <p:cNvSpPr txBox="1"/>
          <p:nvPr/>
        </p:nvSpPr>
        <p:spPr>
          <a:xfrm>
            <a:off x="1866750" y="2436100"/>
            <a:ext cx="1378200" cy="461700"/>
          </a:xfrm>
          <a:prstGeom prst="rect">
            <a:avLst/>
          </a:prstGeom>
          <a:solidFill>
            <a:srgbClr val="CFE2F3"/>
          </a:solidFill>
          <a:ln w="19050" cap="flat" cmpd="sng">
            <a:solidFill>
              <a:srgbClr val="4A86E8"/>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Calibri"/>
                <a:ea typeface="Calibri"/>
                <a:cs typeface="Calibri"/>
                <a:sym typeface="Calibri"/>
              </a:rPr>
              <a:t>Level 1 topic</a:t>
            </a:r>
            <a:endParaRPr sz="1800">
              <a:latin typeface="Calibri"/>
              <a:ea typeface="Calibri"/>
              <a:cs typeface="Calibri"/>
              <a:sym typeface="Calibri"/>
            </a:endParaRPr>
          </a:p>
        </p:txBody>
      </p:sp>
      <p:sp>
        <p:nvSpPr>
          <p:cNvPr id="241" name="Google Shape;241;p41"/>
          <p:cNvSpPr txBox="1"/>
          <p:nvPr/>
        </p:nvSpPr>
        <p:spPr>
          <a:xfrm>
            <a:off x="5676875" y="2391275"/>
            <a:ext cx="1378200" cy="461700"/>
          </a:xfrm>
          <a:prstGeom prst="rect">
            <a:avLst/>
          </a:prstGeom>
          <a:solidFill>
            <a:srgbClr val="CFE2F3"/>
          </a:solidFill>
          <a:ln w="19050" cap="flat" cmpd="sng">
            <a:solidFill>
              <a:srgbClr val="4A86E8"/>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Calibri"/>
                <a:ea typeface="Calibri"/>
                <a:cs typeface="Calibri"/>
                <a:sym typeface="Calibri"/>
              </a:rPr>
              <a:t>Level 1 topic</a:t>
            </a:r>
            <a:endParaRPr sz="1800">
              <a:latin typeface="Calibri"/>
              <a:ea typeface="Calibri"/>
              <a:cs typeface="Calibri"/>
              <a:sym typeface="Calibri"/>
            </a:endParaRPr>
          </a:p>
        </p:txBody>
      </p:sp>
      <p:cxnSp>
        <p:nvCxnSpPr>
          <p:cNvPr id="242" name="Google Shape;242;p41"/>
          <p:cNvCxnSpPr>
            <a:stCxn id="238" idx="2"/>
            <a:endCxn id="240" idx="0"/>
          </p:cNvCxnSpPr>
          <p:nvPr/>
        </p:nvCxnSpPr>
        <p:spPr>
          <a:xfrm flipH="1">
            <a:off x="2555700" y="2190750"/>
            <a:ext cx="1943400" cy="245400"/>
          </a:xfrm>
          <a:prstGeom prst="straightConnector1">
            <a:avLst/>
          </a:prstGeom>
          <a:noFill/>
          <a:ln w="9525" cap="flat" cmpd="sng">
            <a:solidFill>
              <a:schemeClr val="dk2"/>
            </a:solidFill>
            <a:prstDash val="solid"/>
            <a:round/>
            <a:headEnd type="none" w="med" len="med"/>
            <a:tailEnd type="triangle" w="med" len="med"/>
          </a:ln>
        </p:spPr>
      </p:cxnSp>
      <p:cxnSp>
        <p:nvCxnSpPr>
          <p:cNvPr id="243" name="Google Shape;243;p41"/>
          <p:cNvCxnSpPr>
            <a:stCxn id="238" idx="2"/>
            <a:endCxn id="241" idx="0"/>
          </p:cNvCxnSpPr>
          <p:nvPr/>
        </p:nvCxnSpPr>
        <p:spPr>
          <a:xfrm>
            <a:off x="4499100" y="2190750"/>
            <a:ext cx="1866900" cy="200400"/>
          </a:xfrm>
          <a:prstGeom prst="straightConnector1">
            <a:avLst/>
          </a:prstGeom>
          <a:noFill/>
          <a:ln w="9525" cap="flat" cmpd="sng">
            <a:solidFill>
              <a:schemeClr val="dk2"/>
            </a:solidFill>
            <a:prstDash val="solid"/>
            <a:round/>
            <a:headEnd type="none" w="med" len="med"/>
            <a:tailEnd type="triangle" w="med" len="med"/>
          </a:ln>
        </p:spPr>
      </p:cxnSp>
      <p:sp>
        <p:nvSpPr>
          <p:cNvPr id="244" name="Google Shape;244;p41"/>
          <p:cNvSpPr txBox="1"/>
          <p:nvPr/>
        </p:nvSpPr>
        <p:spPr>
          <a:xfrm>
            <a:off x="793350" y="3168975"/>
            <a:ext cx="1378200" cy="461700"/>
          </a:xfrm>
          <a:prstGeom prst="rect">
            <a:avLst/>
          </a:prstGeom>
          <a:solidFill>
            <a:srgbClr val="CFE2F3"/>
          </a:solidFill>
          <a:ln w="19050" cap="flat" cmpd="sng">
            <a:solidFill>
              <a:srgbClr val="4A86E8"/>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Calibri"/>
                <a:ea typeface="Calibri"/>
                <a:cs typeface="Calibri"/>
                <a:sym typeface="Calibri"/>
              </a:rPr>
              <a:t>Level 2 topic</a:t>
            </a:r>
            <a:endParaRPr sz="1800">
              <a:latin typeface="Calibri"/>
              <a:ea typeface="Calibri"/>
              <a:cs typeface="Calibri"/>
              <a:sym typeface="Calibri"/>
            </a:endParaRPr>
          </a:p>
        </p:txBody>
      </p:sp>
      <p:sp>
        <p:nvSpPr>
          <p:cNvPr id="245" name="Google Shape;245;p41"/>
          <p:cNvSpPr txBox="1"/>
          <p:nvPr/>
        </p:nvSpPr>
        <p:spPr>
          <a:xfrm>
            <a:off x="3046875" y="3168975"/>
            <a:ext cx="1378200" cy="461700"/>
          </a:xfrm>
          <a:prstGeom prst="rect">
            <a:avLst/>
          </a:prstGeom>
          <a:solidFill>
            <a:srgbClr val="CFE2F3"/>
          </a:solidFill>
          <a:ln w="19050" cap="flat" cmpd="sng">
            <a:solidFill>
              <a:srgbClr val="4A86E8"/>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Calibri"/>
                <a:ea typeface="Calibri"/>
                <a:cs typeface="Calibri"/>
                <a:sym typeface="Calibri"/>
              </a:rPr>
              <a:t>Level 2 topic</a:t>
            </a:r>
            <a:endParaRPr sz="1800">
              <a:latin typeface="Calibri"/>
              <a:ea typeface="Calibri"/>
              <a:cs typeface="Calibri"/>
              <a:sym typeface="Calibri"/>
            </a:endParaRPr>
          </a:p>
        </p:txBody>
      </p:sp>
      <p:cxnSp>
        <p:nvCxnSpPr>
          <p:cNvPr id="246" name="Google Shape;246;p41"/>
          <p:cNvCxnSpPr>
            <a:stCxn id="240" idx="2"/>
            <a:endCxn id="244" idx="0"/>
          </p:cNvCxnSpPr>
          <p:nvPr/>
        </p:nvCxnSpPr>
        <p:spPr>
          <a:xfrm flipH="1">
            <a:off x="1482450" y="2897800"/>
            <a:ext cx="1073400" cy="271200"/>
          </a:xfrm>
          <a:prstGeom prst="straightConnector1">
            <a:avLst/>
          </a:prstGeom>
          <a:noFill/>
          <a:ln w="9525" cap="flat" cmpd="sng">
            <a:solidFill>
              <a:schemeClr val="dk2"/>
            </a:solidFill>
            <a:prstDash val="solid"/>
            <a:round/>
            <a:headEnd type="none" w="med" len="med"/>
            <a:tailEnd type="triangle" w="med" len="med"/>
          </a:ln>
        </p:spPr>
      </p:cxnSp>
      <p:cxnSp>
        <p:nvCxnSpPr>
          <p:cNvPr id="247" name="Google Shape;247;p41"/>
          <p:cNvCxnSpPr>
            <a:stCxn id="240" idx="2"/>
            <a:endCxn id="245" idx="0"/>
          </p:cNvCxnSpPr>
          <p:nvPr/>
        </p:nvCxnSpPr>
        <p:spPr>
          <a:xfrm>
            <a:off x="2555850" y="2897800"/>
            <a:ext cx="1180200" cy="271200"/>
          </a:xfrm>
          <a:prstGeom prst="straightConnector1">
            <a:avLst/>
          </a:prstGeom>
          <a:noFill/>
          <a:ln w="9525" cap="flat" cmpd="sng">
            <a:solidFill>
              <a:schemeClr val="dk2"/>
            </a:solidFill>
            <a:prstDash val="solid"/>
            <a:round/>
            <a:headEnd type="none" w="med" len="med"/>
            <a:tailEnd type="triangle" w="med" len="med"/>
          </a:ln>
        </p:spPr>
      </p:cxnSp>
      <p:sp>
        <p:nvSpPr>
          <p:cNvPr id="248" name="Google Shape;248;p41"/>
          <p:cNvSpPr txBox="1"/>
          <p:nvPr/>
        </p:nvSpPr>
        <p:spPr>
          <a:xfrm>
            <a:off x="4759200" y="3168975"/>
            <a:ext cx="1378200" cy="461700"/>
          </a:xfrm>
          <a:prstGeom prst="rect">
            <a:avLst/>
          </a:prstGeom>
          <a:solidFill>
            <a:srgbClr val="CFE2F3"/>
          </a:solidFill>
          <a:ln w="19050" cap="flat" cmpd="sng">
            <a:solidFill>
              <a:srgbClr val="4A86E8"/>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Calibri"/>
                <a:ea typeface="Calibri"/>
                <a:cs typeface="Calibri"/>
                <a:sym typeface="Calibri"/>
              </a:rPr>
              <a:t>Level 2 topic</a:t>
            </a:r>
            <a:endParaRPr sz="1800">
              <a:latin typeface="Calibri"/>
              <a:ea typeface="Calibri"/>
              <a:cs typeface="Calibri"/>
              <a:sym typeface="Calibri"/>
            </a:endParaRPr>
          </a:p>
        </p:txBody>
      </p:sp>
      <p:sp>
        <p:nvSpPr>
          <p:cNvPr id="249" name="Google Shape;249;p41"/>
          <p:cNvSpPr txBox="1"/>
          <p:nvPr/>
        </p:nvSpPr>
        <p:spPr>
          <a:xfrm>
            <a:off x="6915200" y="3168975"/>
            <a:ext cx="1378200" cy="461700"/>
          </a:xfrm>
          <a:prstGeom prst="rect">
            <a:avLst/>
          </a:prstGeom>
          <a:solidFill>
            <a:srgbClr val="CFE2F3"/>
          </a:solidFill>
          <a:ln w="19050" cap="flat" cmpd="sng">
            <a:solidFill>
              <a:srgbClr val="4A86E8"/>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Calibri"/>
                <a:ea typeface="Calibri"/>
                <a:cs typeface="Calibri"/>
                <a:sym typeface="Calibri"/>
              </a:rPr>
              <a:t>Level 2 topic</a:t>
            </a:r>
            <a:endParaRPr sz="1800">
              <a:latin typeface="Calibri"/>
              <a:ea typeface="Calibri"/>
              <a:cs typeface="Calibri"/>
              <a:sym typeface="Calibri"/>
            </a:endParaRPr>
          </a:p>
        </p:txBody>
      </p:sp>
      <p:cxnSp>
        <p:nvCxnSpPr>
          <p:cNvPr id="250" name="Google Shape;250;p41"/>
          <p:cNvCxnSpPr>
            <a:stCxn id="241" idx="2"/>
            <a:endCxn id="248" idx="0"/>
          </p:cNvCxnSpPr>
          <p:nvPr/>
        </p:nvCxnSpPr>
        <p:spPr>
          <a:xfrm flipH="1">
            <a:off x="5448275" y="2852975"/>
            <a:ext cx="917700" cy="315900"/>
          </a:xfrm>
          <a:prstGeom prst="straightConnector1">
            <a:avLst/>
          </a:prstGeom>
          <a:noFill/>
          <a:ln w="9525" cap="flat" cmpd="sng">
            <a:solidFill>
              <a:schemeClr val="dk2"/>
            </a:solidFill>
            <a:prstDash val="solid"/>
            <a:round/>
            <a:headEnd type="none" w="med" len="med"/>
            <a:tailEnd type="triangle" w="med" len="med"/>
          </a:ln>
        </p:spPr>
      </p:cxnSp>
      <p:cxnSp>
        <p:nvCxnSpPr>
          <p:cNvPr id="251" name="Google Shape;251;p41"/>
          <p:cNvCxnSpPr>
            <a:stCxn id="241" idx="2"/>
            <a:endCxn id="249" idx="0"/>
          </p:cNvCxnSpPr>
          <p:nvPr/>
        </p:nvCxnSpPr>
        <p:spPr>
          <a:xfrm>
            <a:off x="6365975" y="2852975"/>
            <a:ext cx="1238400" cy="315900"/>
          </a:xfrm>
          <a:prstGeom prst="straightConnector1">
            <a:avLst/>
          </a:prstGeom>
          <a:noFill/>
          <a:ln w="9525" cap="flat" cmpd="sng">
            <a:solidFill>
              <a:schemeClr val="dk2"/>
            </a:solidFill>
            <a:prstDash val="solid"/>
            <a:round/>
            <a:headEnd type="none" w="med" len="med"/>
            <a:tailEnd type="triangle" w="med" len="med"/>
          </a:ln>
        </p:spPr>
      </p:cxnSp>
      <p:sp>
        <p:nvSpPr>
          <p:cNvPr id="252" name="Google Shape;252;p41"/>
          <p:cNvSpPr txBox="1"/>
          <p:nvPr/>
        </p:nvSpPr>
        <p:spPr>
          <a:xfrm>
            <a:off x="53775" y="3948900"/>
            <a:ext cx="1378200" cy="461700"/>
          </a:xfrm>
          <a:prstGeom prst="rect">
            <a:avLst/>
          </a:prstGeom>
          <a:solidFill>
            <a:srgbClr val="FFFFFF"/>
          </a:solidFill>
          <a:ln w="19050" cap="flat" cmpd="sng">
            <a:solidFill>
              <a:srgbClr val="4A86E8"/>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Calibri"/>
                <a:ea typeface="Calibri"/>
                <a:cs typeface="Calibri"/>
                <a:sym typeface="Calibri"/>
              </a:rPr>
              <a:t>Level 3 topic</a:t>
            </a:r>
            <a:endParaRPr sz="1800">
              <a:latin typeface="Calibri"/>
              <a:ea typeface="Calibri"/>
              <a:cs typeface="Calibri"/>
              <a:sym typeface="Calibri"/>
            </a:endParaRPr>
          </a:p>
        </p:txBody>
      </p:sp>
      <p:cxnSp>
        <p:nvCxnSpPr>
          <p:cNvPr id="253" name="Google Shape;253;p41"/>
          <p:cNvCxnSpPr>
            <a:stCxn id="244" idx="2"/>
            <a:endCxn id="252" idx="0"/>
          </p:cNvCxnSpPr>
          <p:nvPr/>
        </p:nvCxnSpPr>
        <p:spPr>
          <a:xfrm flipH="1">
            <a:off x="742950" y="3630675"/>
            <a:ext cx="739500" cy="318300"/>
          </a:xfrm>
          <a:prstGeom prst="straightConnector1">
            <a:avLst/>
          </a:prstGeom>
          <a:noFill/>
          <a:ln w="9525" cap="flat" cmpd="sng">
            <a:solidFill>
              <a:schemeClr val="dk2"/>
            </a:solidFill>
            <a:prstDash val="solid"/>
            <a:round/>
            <a:headEnd type="none" w="med" len="med"/>
            <a:tailEnd type="triangle" w="med" len="med"/>
          </a:ln>
        </p:spPr>
      </p:cxnSp>
      <p:sp>
        <p:nvSpPr>
          <p:cNvPr id="254" name="Google Shape;254;p41"/>
          <p:cNvSpPr txBox="1"/>
          <p:nvPr/>
        </p:nvSpPr>
        <p:spPr>
          <a:xfrm>
            <a:off x="1592475" y="3954075"/>
            <a:ext cx="1378200" cy="461700"/>
          </a:xfrm>
          <a:prstGeom prst="rect">
            <a:avLst/>
          </a:prstGeom>
          <a:solidFill>
            <a:srgbClr val="FFFFFF"/>
          </a:solidFill>
          <a:ln w="19050" cap="flat" cmpd="sng">
            <a:solidFill>
              <a:srgbClr val="4A86E8"/>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Calibri"/>
                <a:ea typeface="Calibri"/>
                <a:cs typeface="Calibri"/>
                <a:sym typeface="Calibri"/>
              </a:rPr>
              <a:t>Level 3 topic</a:t>
            </a:r>
            <a:endParaRPr sz="1800">
              <a:latin typeface="Calibri"/>
              <a:ea typeface="Calibri"/>
              <a:cs typeface="Calibri"/>
              <a:sym typeface="Calibri"/>
            </a:endParaRPr>
          </a:p>
        </p:txBody>
      </p:sp>
      <p:cxnSp>
        <p:nvCxnSpPr>
          <p:cNvPr id="255" name="Google Shape;255;p41"/>
          <p:cNvCxnSpPr>
            <a:stCxn id="244" idx="2"/>
            <a:endCxn id="254" idx="0"/>
          </p:cNvCxnSpPr>
          <p:nvPr/>
        </p:nvCxnSpPr>
        <p:spPr>
          <a:xfrm>
            <a:off x="1482450" y="3630675"/>
            <a:ext cx="799200" cy="323400"/>
          </a:xfrm>
          <a:prstGeom prst="straightConnector1">
            <a:avLst/>
          </a:prstGeom>
          <a:noFill/>
          <a:ln w="9525" cap="flat" cmpd="sng">
            <a:solidFill>
              <a:schemeClr val="dk2"/>
            </a:solidFill>
            <a:prstDash val="solid"/>
            <a:round/>
            <a:headEnd type="none" w="med" len="med"/>
            <a:tailEnd type="triangle" w="med" len="med"/>
          </a:ln>
        </p:spPr>
      </p:cxnSp>
      <p:sp>
        <p:nvSpPr>
          <p:cNvPr id="256" name="Google Shape;256;p41"/>
          <p:cNvSpPr txBox="1"/>
          <p:nvPr/>
        </p:nvSpPr>
        <p:spPr>
          <a:xfrm>
            <a:off x="768900" y="4540575"/>
            <a:ext cx="1378200" cy="461700"/>
          </a:xfrm>
          <a:prstGeom prst="rect">
            <a:avLst/>
          </a:prstGeom>
          <a:solidFill>
            <a:srgbClr val="FFFFFF"/>
          </a:solidFill>
          <a:ln w="19050" cap="flat" cmpd="sng">
            <a:solidFill>
              <a:srgbClr val="4A86E8"/>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Calibri"/>
                <a:ea typeface="Calibri"/>
                <a:cs typeface="Calibri"/>
                <a:sym typeface="Calibri"/>
              </a:rPr>
              <a:t>Level 4 topic</a:t>
            </a:r>
            <a:endParaRPr sz="1800">
              <a:latin typeface="Calibri"/>
              <a:ea typeface="Calibri"/>
              <a:cs typeface="Calibri"/>
              <a:sym typeface="Calibri"/>
            </a:endParaRPr>
          </a:p>
        </p:txBody>
      </p:sp>
      <p:cxnSp>
        <p:nvCxnSpPr>
          <p:cNvPr id="257" name="Google Shape;257;p41"/>
          <p:cNvCxnSpPr>
            <a:stCxn id="254" idx="2"/>
            <a:endCxn id="256" idx="0"/>
          </p:cNvCxnSpPr>
          <p:nvPr/>
        </p:nvCxnSpPr>
        <p:spPr>
          <a:xfrm flipH="1">
            <a:off x="1458075" y="4415775"/>
            <a:ext cx="823500" cy="124800"/>
          </a:xfrm>
          <a:prstGeom prst="straightConnector1">
            <a:avLst/>
          </a:prstGeom>
          <a:noFill/>
          <a:ln w="9525" cap="flat" cmpd="sng">
            <a:solidFill>
              <a:schemeClr val="dk2"/>
            </a:solidFill>
            <a:prstDash val="solid"/>
            <a:round/>
            <a:headEnd type="none" w="med" len="med"/>
            <a:tailEnd type="triangle" w="med" len="med"/>
          </a:ln>
        </p:spPr>
      </p:cxnSp>
      <p:sp>
        <p:nvSpPr>
          <p:cNvPr id="258" name="Google Shape;258;p41"/>
          <p:cNvSpPr txBox="1"/>
          <p:nvPr/>
        </p:nvSpPr>
        <p:spPr>
          <a:xfrm>
            <a:off x="2418750" y="4540575"/>
            <a:ext cx="1378200" cy="461700"/>
          </a:xfrm>
          <a:prstGeom prst="rect">
            <a:avLst/>
          </a:prstGeom>
          <a:solidFill>
            <a:srgbClr val="FCE5CD"/>
          </a:solidFill>
          <a:ln w="19050" cap="flat" cmpd="sng">
            <a:solidFill>
              <a:srgbClr val="4A86E8"/>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Calibri"/>
                <a:ea typeface="Calibri"/>
                <a:cs typeface="Calibri"/>
                <a:sym typeface="Calibri"/>
              </a:rPr>
              <a:t>Task</a:t>
            </a:r>
            <a:endParaRPr sz="1800">
              <a:latin typeface="Calibri"/>
              <a:ea typeface="Calibri"/>
              <a:cs typeface="Calibri"/>
              <a:sym typeface="Calibri"/>
            </a:endParaRPr>
          </a:p>
        </p:txBody>
      </p:sp>
      <p:cxnSp>
        <p:nvCxnSpPr>
          <p:cNvPr id="259" name="Google Shape;259;p41"/>
          <p:cNvCxnSpPr>
            <a:stCxn id="254" idx="2"/>
            <a:endCxn id="258" idx="0"/>
          </p:cNvCxnSpPr>
          <p:nvPr/>
        </p:nvCxnSpPr>
        <p:spPr>
          <a:xfrm>
            <a:off x="2281575" y="4415775"/>
            <a:ext cx="826200" cy="124800"/>
          </a:xfrm>
          <a:prstGeom prst="straightConnector1">
            <a:avLst/>
          </a:prstGeom>
          <a:noFill/>
          <a:ln w="9525" cap="flat" cmpd="sng">
            <a:solidFill>
              <a:schemeClr val="dk2"/>
            </a:solidFill>
            <a:prstDash val="solid"/>
            <a:round/>
            <a:headEnd type="none" w="med" len="med"/>
            <a:tailEnd type="triangle" w="med" len="med"/>
          </a:ln>
        </p:spPr>
      </p:cxnSp>
      <p:sp>
        <p:nvSpPr>
          <p:cNvPr id="260" name="Google Shape;260;p41"/>
          <p:cNvSpPr txBox="1"/>
          <p:nvPr/>
        </p:nvSpPr>
        <p:spPr>
          <a:xfrm>
            <a:off x="3131175" y="3954075"/>
            <a:ext cx="1378200" cy="461700"/>
          </a:xfrm>
          <a:prstGeom prst="rect">
            <a:avLst/>
          </a:prstGeom>
          <a:solidFill>
            <a:srgbClr val="FCE5CD"/>
          </a:solidFill>
          <a:ln w="19050" cap="flat" cmpd="sng">
            <a:solidFill>
              <a:srgbClr val="4A86E8"/>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Calibri"/>
                <a:ea typeface="Calibri"/>
                <a:cs typeface="Calibri"/>
                <a:sym typeface="Calibri"/>
              </a:rPr>
              <a:t>Task</a:t>
            </a:r>
            <a:endParaRPr sz="1800">
              <a:latin typeface="Calibri"/>
              <a:ea typeface="Calibri"/>
              <a:cs typeface="Calibri"/>
              <a:sym typeface="Calibri"/>
            </a:endParaRPr>
          </a:p>
        </p:txBody>
      </p:sp>
      <p:cxnSp>
        <p:nvCxnSpPr>
          <p:cNvPr id="261" name="Google Shape;261;p41"/>
          <p:cNvCxnSpPr>
            <a:stCxn id="245" idx="2"/>
            <a:endCxn id="260" idx="0"/>
          </p:cNvCxnSpPr>
          <p:nvPr/>
        </p:nvCxnSpPr>
        <p:spPr>
          <a:xfrm>
            <a:off x="3735975" y="3630675"/>
            <a:ext cx="84300" cy="3234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2"/>
          <p:cNvSpPr txBox="1">
            <a:spLocks noGrp="1"/>
          </p:cNvSpPr>
          <p:nvPr>
            <p:ph type="title"/>
          </p:nvPr>
        </p:nvSpPr>
        <p:spPr>
          <a:xfrm>
            <a:off x="311700" y="445025"/>
            <a:ext cx="8520600" cy="78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a:t>First 2 levels of the topic tree</a:t>
            </a:r>
            <a:endParaRPr sz="3100"/>
          </a:p>
        </p:txBody>
      </p:sp>
      <p:sp>
        <p:nvSpPr>
          <p:cNvPr id="267" name="Google Shape;267;p42"/>
          <p:cNvSpPr txBox="1"/>
          <p:nvPr/>
        </p:nvSpPr>
        <p:spPr>
          <a:xfrm>
            <a:off x="311700" y="1040350"/>
            <a:ext cx="4785000" cy="187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Calibri"/>
                <a:ea typeface="Calibri"/>
                <a:cs typeface="Calibri"/>
                <a:sym typeface="Calibri"/>
              </a:rPr>
              <a:t>The </a:t>
            </a:r>
            <a:r>
              <a:rPr lang="en" sz="2200" u="sng">
                <a:solidFill>
                  <a:schemeClr val="hlink"/>
                </a:solidFill>
                <a:latin typeface="Calibri"/>
                <a:ea typeface="Calibri"/>
                <a:cs typeface="Calibri"/>
                <a:sym typeface="Calibri"/>
                <a:hlinkClick r:id="rId3"/>
              </a:rPr>
              <a:t>Theme and topic template</a:t>
            </a:r>
            <a:r>
              <a:rPr lang="en" sz="2200">
                <a:latin typeface="Calibri"/>
                <a:ea typeface="Calibri"/>
                <a:cs typeface="Calibri"/>
                <a:sym typeface="Calibri"/>
              </a:rPr>
              <a:t> is a </a:t>
            </a:r>
            <a:r>
              <a:rPr lang="en" sz="2200" b="1">
                <a:latin typeface="Calibri"/>
                <a:ea typeface="Calibri"/>
                <a:cs typeface="Calibri"/>
                <a:sym typeface="Calibri"/>
              </a:rPr>
              <a:t>mandatory</a:t>
            </a:r>
            <a:r>
              <a:rPr lang="en" sz="2200">
                <a:latin typeface="Calibri"/>
                <a:ea typeface="Calibri"/>
                <a:cs typeface="Calibri"/>
                <a:sym typeface="Calibri"/>
              </a:rPr>
              <a:t> template. </a:t>
            </a:r>
            <a:endParaRPr sz="2200">
              <a:latin typeface="Calibri"/>
              <a:ea typeface="Calibri"/>
              <a:cs typeface="Calibri"/>
              <a:sym typeface="Calibri"/>
            </a:endParaRPr>
          </a:p>
          <a:p>
            <a:pPr marL="0" lvl="0" indent="0" algn="l" rtl="0">
              <a:spcBef>
                <a:spcPts val="0"/>
              </a:spcBef>
              <a:spcAft>
                <a:spcPts val="0"/>
              </a:spcAft>
              <a:buNone/>
            </a:pPr>
            <a:br>
              <a:rPr lang="en" sz="2200">
                <a:latin typeface="Calibri"/>
                <a:ea typeface="Calibri"/>
                <a:cs typeface="Calibri"/>
                <a:sym typeface="Calibri"/>
              </a:rPr>
            </a:br>
            <a:r>
              <a:rPr lang="en" sz="2200">
                <a:latin typeface="Calibri"/>
                <a:ea typeface="Calibri"/>
                <a:cs typeface="Calibri"/>
                <a:sym typeface="Calibri"/>
              </a:rPr>
              <a:t>But it’s only mandatory for the </a:t>
            </a:r>
            <a:r>
              <a:rPr lang="en" sz="2200" b="1">
                <a:latin typeface="Calibri"/>
                <a:ea typeface="Calibri"/>
                <a:cs typeface="Calibri"/>
                <a:sym typeface="Calibri"/>
              </a:rPr>
              <a:t>first 2 levels </a:t>
            </a:r>
            <a:r>
              <a:rPr lang="en" sz="2200">
                <a:latin typeface="Calibri"/>
                <a:ea typeface="Calibri"/>
                <a:cs typeface="Calibri"/>
                <a:sym typeface="Calibri"/>
              </a:rPr>
              <a:t>of the </a:t>
            </a:r>
            <a:r>
              <a:rPr lang="en" sz="2200" u="sng">
                <a:solidFill>
                  <a:schemeClr val="hlink"/>
                </a:solidFill>
                <a:latin typeface="Calibri"/>
                <a:ea typeface="Calibri"/>
                <a:cs typeface="Calibri"/>
                <a:sym typeface="Calibri"/>
                <a:hlinkClick r:id="rId4"/>
              </a:rPr>
              <a:t>Canada.ca topic tree</a:t>
            </a:r>
            <a:r>
              <a:rPr lang="en" sz="2200">
                <a:latin typeface="Calibri"/>
                <a:ea typeface="Calibri"/>
                <a:cs typeface="Calibri"/>
                <a:sym typeface="Calibri"/>
              </a:rPr>
              <a:t>. </a:t>
            </a:r>
            <a:endParaRPr sz="2300">
              <a:latin typeface="Calibri"/>
              <a:ea typeface="Calibri"/>
              <a:cs typeface="Calibri"/>
              <a:sym typeface="Calibri"/>
            </a:endParaRPr>
          </a:p>
        </p:txBody>
      </p:sp>
      <p:sp>
        <p:nvSpPr>
          <p:cNvPr id="268" name="Google Shape;268;p42"/>
          <p:cNvSpPr txBox="1"/>
          <p:nvPr/>
        </p:nvSpPr>
        <p:spPr>
          <a:xfrm>
            <a:off x="134500" y="2918050"/>
            <a:ext cx="47850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Calibri"/>
                <a:ea typeface="Calibri"/>
                <a:cs typeface="Calibri"/>
                <a:sym typeface="Calibri"/>
              </a:rPr>
              <a:t>The goal is to:</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provide a </a:t>
            </a:r>
            <a:r>
              <a:rPr lang="en" sz="1800" b="1">
                <a:latin typeface="Calibri"/>
                <a:ea typeface="Calibri"/>
                <a:cs typeface="Calibri"/>
                <a:sym typeface="Calibri"/>
              </a:rPr>
              <a:t>consistent top-level</a:t>
            </a:r>
            <a:r>
              <a:rPr lang="en" sz="1800">
                <a:latin typeface="Calibri"/>
                <a:ea typeface="Calibri"/>
                <a:cs typeface="Calibri"/>
                <a:sym typeface="Calibri"/>
              </a:rPr>
              <a:t> theme-based navigation</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b="1">
                <a:latin typeface="Calibri"/>
                <a:ea typeface="Calibri"/>
                <a:cs typeface="Calibri"/>
                <a:sym typeface="Calibri"/>
              </a:rPr>
              <a:t>surface top tasks</a:t>
            </a:r>
            <a:r>
              <a:rPr lang="en" sz="1800">
                <a:latin typeface="Calibri"/>
                <a:ea typeface="Calibri"/>
                <a:cs typeface="Calibri"/>
                <a:sym typeface="Calibri"/>
              </a:rPr>
              <a:t> (through the most requested band)</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give </a:t>
            </a:r>
            <a:r>
              <a:rPr lang="en" sz="1800" b="1">
                <a:latin typeface="Calibri"/>
                <a:ea typeface="Calibri"/>
                <a:cs typeface="Calibri"/>
                <a:sym typeface="Calibri"/>
              </a:rPr>
              <a:t>access to ALL </a:t>
            </a:r>
            <a:r>
              <a:rPr lang="en" sz="1800">
                <a:latin typeface="Calibri"/>
                <a:ea typeface="Calibri"/>
                <a:cs typeface="Calibri"/>
                <a:sym typeface="Calibri"/>
              </a:rPr>
              <a:t>services and information from the GC</a:t>
            </a:r>
            <a:endParaRPr sz="1800">
              <a:latin typeface="Calibri"/>
              <a:ea typeface="Calibri"/>
              <a:cs typeface="Calibri"/>
              <a:sym typeface="Calibri"/>
            </a:endParaRPr>
          </a:p>
        </p:txBody>
      </p:sp>
      <p:pic>
        <p:nvPicPr>
          <p:cNvPr id="269" name="Google Shape;269;p42"/>
          <p:cNvPicPr preferRelativeResize="0"/>
          <p:nvPr/>
        </p:nvPicPr>
        <p:blipFill>
          <a:blip r:embed="rId5">
            <a:alphaModFix/>
          </a:blip>
          <a:stretch>
            <a:fillRect/>
          </a:stretch>
        </p:blipFill>
        <p:spPr>
          <a:xfrm>
            <a:off x="5316350" y="1110900"/>
            <a:ext cx="3593097" cy="3611274"/>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273"/>
        <p:cNvGrpSpPr/>
        <p:nvPr/>
      </p:nvGrpSpPr>
      <p:grpSpPr>
        <a:xfrm>
          <a:off x="0" y="0"/>
          <a:ext cx="0" cy="0"/>
          <a:chOff x="0" y="0"/>
          <a:chExt cx="0" cy="0"/>
        </a:xfrm>
      </p:grpSpPr>
      <p:sp>
        <p:nvSpPr>
          <p:cNvPr id="274" name="Google Shape;274;p43"/>
          <p:cNvSpPr/>
          <p:nvPr/>
        </p:nvSpPr>
        <p:spPr>
          <a:xfrm>
            <a:off x="0" y="3787600"/>
            <a:ext cx="4852200" cy="1290900"/>
          </a:xfrm>
          <a:prstGeom prst="rect">
            <a:avLst/>
          </a:prstGeom>
          <a:noFill/>
          <a:ln w="2857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3"/>
          <p:cNvSpPr txBox="1">
            <a:spLocks noGrp="1"/>
          </p:cNvSpPr>
          <p:nvPr>
            <p:ph type="title"/>
          </p:nvPr>
        </p:nvSpPr>
        <p:spPr>
          <a:xfrm>
            <a:off x="311700" y="445025"/>
            <a:ext cx="8520600" cy="78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000"/>
              <a:t>Below level 2 topics</a:t>
            </a:r>
            <a:endParaRPr sz="3000"/>
          </a:p>
          <a:p>
            <a:pPr marL="0" lvl="0" indent="0" algn="l" rtl="0">
              <a:spcBef>
                <a:spcPts val="0"/>
              </a:spcBef>
              <a:spcAft>
                <a:spcPts val="0"/>
              </a:spcAft>
              <a:buNone/>
            </a:pPr>
            <a:endParaRPr sz="3100"/>
          </a:p>
        </p:txBody>
      </p:sp>
      <p:sp>
        <p:nvSpPr>
          <p:cNvPr id="276" name="Google Shape;276;p43"/>
          <p:cNvSpPr txBox="1"/>
          <p:nvPr/>
        </p:nvSpPr>
        <p:spPr>
          <a:xfrm>
            <a:off x="3810000" y="1098200"/>
            <a:ext cx="1378200" cy="461700"/>
          </a:xfrm>
          <a:prstGeom prst="rect">
            <a:avLst/>
          </a:prstGeom>
          <a:solidFill>
            <a:srgbClr val="6D9EEB"/>
          </a:solidFill>
          <a:ln w="19050" cap="flat" cmpd="sng">
            <a:solidFill>
              <a:srgbClr val="4A86E8"/>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Calibri"/>
                <a:ea typeface="Calibri"/>
                <a:cs typeface="Calibri"/>
                <a:sym typeface="Calibri"/>
              </a:rPr>
              <a:t>Canada.ca</a:t>
            </a:r>
            <a:endParaRPr sz="1800">
              <a:latin typeface="Calibri"/>
              <a:ea typeface="Calibri"/>
              <a:cs typeface="Calibri"/>
              <a:sym typeface="Calibri"/>
            </a:endParaRPr>
          </a:p>
        </p:txBody>
      </p:sp>
      <p:sp>
        <p:nvSpPr>
          <p:cNvPr id="277" name="Google Shape;277;p43"/>
          <p:cNvSpPr txBox="1"/>
          <p:nvPr/>
        </p:nvSpPr>
        <p:spPr>
          <a:xfrm>
            <a:off x="3810000" y="1729050"/>
            <a:ext cx="1378200" cy="461700"/>
          </a:xfrm>
          <a:prstGeom prst="rect">
            <a:avLst/>
          </a:prstGeom>
          <a:solidFill>
            <a:srgbClr val="CFE2F3"/>
          </a:solidFill>
          <a:ln w="19050" cap="flat" cmpd="sng">
            <a:solidFill>
              <a:srgbClr val="4A86E8"/>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Calibri"/>
                <a:ea typeface="Calibri"/>
                <a:cs typeface="Calibri"/>
                <a:sym typeface="Calibri"/>
              </a:rPr>
              <a:t>Theme</a:t>
            </a:r>
            <a:endParaRPr sz="1800">
              <a:latin typeface="Calibri"/>
              <a:ea typeface="Calibri"/>
              <a:cs typeface="Calibri"/>
              <a:sym typeface="Calibri"/>
            </a:endParaRPr>
          </a:p>
        </p:txBody>
      </p:sp>
      <p:cxnSp>
        <p:nvCxnSpPr>
          <p:cNvPr id="278" name="Google Shape;278;p43"/>
          <p:cNvCxnSpPr>
            <a:stCxn id="276" idx="2"/>
            <a:endCxn id="277" idx="0"/>
          </p:cNvCxnSpPr>
          <p:nvPr/>
        </p:nvCxnSpPr>
        <p:spPr>
          <a:xfrm>
            <a:off x="4499100" y="1559900"/>
            <a:ext cx="0" cy="169200"/>
          </a:xfrm>
          <a:prstGeom prst="straightConnector1">
            <a:avLst/>
          </a:prstGeom>
          <a:noFill/>
          <a:ln w="9525" cap="flat" cmpd="sng">
            <a:solidFill>
              <a:schemeClr val="dk2"/>
            </a:solidFill>
            <a:prstDash val="solid"/>
            <a:round/>
            <a:headEnd type="none" w="med" len="med"/>
            <a:tailEnd type="triangle" w="med" len="med"/>
          </a:ln>
        </p:spPr>
      </p:cxnSp>
      <p:sp>
        <p:nvSpPr>
          <p:cNvPr id="279" name="Google Shape;279;p43"/>
          <p:cNvSpPr txBox="1"/>
          <p:nvPr/>
        </p:nvSpPr>
        <p:spPr>
          <a:xfrm>
            <a:off x="1866750" y="2436100"/>
            <a:ext cx="1378200" cy="461700"/>
          </a:xfrm>
          <a:prstGeom prst="rect">
            <a:avLst/>
          </a:prstGeom>
          <a:solidFill>
            <a:srgbClr val="CFE2F3"/>
          </a:solidFill>
          <a:ln w="19050" cap="flat" cmpd="sng">
            <a:solidFill>
              <a:srgbClr val="4A86E8"/>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Calibri"/>
                <a:ea typeface="Calibri"/>
                <a:cs typeface="Calibri"/>
                <a:sym typeface="Calibri"/>
              </a:rPr>
              <a:t>Level 1 topic</a:t>
            </a:r>
            <a:endParaRPr sz="1800">
              <a:latin typeface="Calibri"/>
              <a:ea typeface="Calibri"/>
              <a:cs typeface="Calibri"/>
              <a:sym typeface="Calibri"/>
            </a:endParaRPr>
          </a:p>
        </p:txBody>
      </p:sp>
      <p:sp>
        <p:nvSpPr>
          <p:cNvPr id="280" name="Google Shape;280;p43"/>
          <p:cNvSpPr txBox="1"/>
          <p:nvPr/>
        </p:nvSpPr>
        <p:spPr>
          <a:xfrm>
            <a:off x="5676875" y="2391275"/>
            <a:ext cx="1378200" cy="461700"/>
          </a:xfrm>
          <a:prstGeom prst="rect">
            <a:avLst/>
          </a:prstGeom>
          <a:solidFill>
            <a:srgbClr val="CFE2F3"/>
          </a:solidFill>
          <a:ln w="19050" cap="flat" cmpd="sng">
            <a:solidFill>
              <a:srgbClr val="4A86E8"/>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Calibri"/>
                <a:ea typeface="Calibri"/>
                <a:cs typeface="Calibri"/>
                <a:sym typeface="Calibri"/>
              </a:rPr>
              <a:t>Level 1 topic</a:t>
            </a:r>
            <a:endParaRPr sz="1800">
              <a:latin typeface="Calibri"/>
              <a:ea typeface="Calibri"/>
              <a:cs typeface="Calibri"/>
              <a:sym typeface="Calibri"/>
            </a:endParaRPr>
          </a:p>
        </p:txBody>
      </p:sp>
      <p:cxnSp>
        <p:nvCxnSpPr>
          <p:cNvPr id="281" name="Google Shape;281;p43"/>
          <p:cNvCxnSpPr>
            <a:stCxn id="277" idx="2"/>
            <a:endCxn id="279" idx="0"/>
          </p:cNvCxnSpPr>
          <p:nvPr/>
        </p:nvCxnSpPr>
        <p:spPr>
          <a:xfrm flipH="1">
            <a:off x="2555700" y="2190750"/>
            <a:ext cx="1943400" cy="245400"/>
          </a:xfrm>
          <a:prstGeom prst="straightConnector1">
            <a:avLst/>
          </a:prstGeom>
          <a:noFill/>
          <a:ln w="9525" cap="flat" cmpd="sng">
            <a:solidFill>
              <a:schemeClr val="dk2"/>
            </a:solidFill>
            <a:prstDash val="solid"/>
            <a:round/>
            <a:headEnd type="none" w="med" len="med"/>
            <a:tailEnd type="triangle" w="med" len="med"/>
          </a:ln>
        </p:spPr>
      </p:cxnSp>
      <p:cxnSp>
        <p:nvCxnSpPr>
          <p:cNvPr id="282" name="Google Shape;282;p43"/>
          <p:cNvCxnSpPr>
            <a:stCxn id="277" idx="2"/>
            <a:endCxn id="280" idx="0"/>
          </p:cNvCxnSpPr>
          <p:nvPr/>
        </p:nvCxnSpPr>
        <p:spPr>
          <a:xfrm>
            <a:off x="4499100" y="2190750"/>
            <a:ext cx="1866900" cy="200400"/>
          </a:xfrm>
          <a:prstGeom prst="straightConnector1">
            <a:avLst/>
          </a:prstGeom>
          <a:noFill/>
          <a:ln w="9525" cap="flat" cmpd="sng">
            <a:solidFill>
              <a:schemeClr val="dk2"/>
            </a:solidFill>
            <a:prstDash val="solid"/>
            <a:round/>
            <a:headEnd type="none" w="med" len="med"/>
            <a:tailEnd type="triangle" w="med" len="med"/>
          </a:ln>
        </p:spPr>
      </p:cxnSp>
      <p:sp>
        <p:nvSpPr>
          <p:cNvPr id="283" name="Google Shape;283;p43"/>
          <p:cNvSpPr txBox="1"/>
          <p:nvPr/>
        </p:nvSpPr>
        <p:spPr>
          <a:xfrm>
            <a:off x="793350" y="3168975"/>
            <a:ext cx="1378200" cy="461700"/>
          </a:xfrm>
          <a:prstGeom prst="rect">
            <a:avLst/>
          </a:prstGeom>
          <a:solidFill>
            <a:srgbClr val="CFE2F3"/>
          </a:solidFill>
          <a:ln w="19050" cap="flat" cmpd="sng">
            <a:solidFill>
              <a:srgbClr val="4A86E8"/>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Calibri"/>
                <a:ea typeface="Calibri"/>
                <a:cs typeface="Calibri"/>
                <a:sym typeface="Calibri"/>
              </a:rPr>
              <a:t>Level 2 topic</a:t>
            </a:r>
            <a:endParaRPr sz="1800">
              <a:latin typeface="Calibri"/>
              <a:ea typeface="Calibri"/>
              <a:cs typeface="Calibri"/>
              <a:sym typeface="Calibri"/>
            </a:endParaRPr>
          </a:p>
        </p:txBody>
      </p:sp>
      <p:sp>
        <p:nvSpPr>
          <p:cNvPr id="284" name="Google Shape;284;p43"/>
          <p:cNvSpPr txBox="1"/>
          <p:nvPr/>
        </p:nvSpPr>
        <p:spPr>
          <a:xfrm>
            <a:off x="3046875" y="3168975"/>
            <a:ext cx="1378200" cy="461700"/>
          </a:xfrm>
          <a:prstGeom prst="rect">
            <a:avLst/>
          </a:prstGeom>
          <a:solidFill>
            <a:srgbClr val="CFE2F3"/>
          </a:solidFill>
          <a:ln w="19050" cap="flat" cmpd="sng">
            <a:solidFill>
              <a:srgbClr val="4A86E8"/>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Calibri"/>
                <a:ea typeface="Calibri"/>
                <a:cs typeface="Calibri"/>
                <a:sym typeface="Calibri"/>
              </a:rPr>
              <a:t>Level 2 topic</a:t>
            </a:r>
            <a:endParaRPr sz="1800">
              <a:latin typeface="Calibri"/>
              <a:ea typeface="Calibri"/>
              <a:cs typeface="Calibri"/>
              <a:sym typeface="Calibri"/>
            </a:endParaRPr>
          </a:p>
        </p:txBody>
      </p:sp>
      <p:cxnSp>
        <p:nvCxnSpPr>
          <p:cNvPr id="285" name="Google Shape;285;p43"/>
          <p:cNvCxnSpPr>
            <a:stCxn id="279" idx="2"/>
            <a:endCxn id="283" idx="0"/>
          </p:cNvCxnSpPr>
          <p:nvPr/>
        </p:nvCxnSpPr>
        <p:spPr>
          <a:xfrm flipH="1">
            <a:off x="1482450" y="2897800"/>
            <a:ext cx="1073400" cy="271200"/>
          </a:xfrm>
          <a:prstGeom prst="straightConnector1">
            <a:avLst/>
          </a:prstGeom>
          <a:noFill/>
          <a:ln w="9525" cap="flat" cmpd="sng">
            <a:solidFill>
              <a:schemeClr val="dk2"/>
            </a:solidFill>
            <a:prstDash val="solid"/>
            <a:round/>
            <a:headEnd type="none" w="med" len="med"/>
            <a:tailEnd type="triangle" w="med" len="med"/>
          </a:ln>
        </p:spPr>
      </p:cxnSp>
      <p:cxnSp>
        <p:nvCxnSpPr>
          <p:cNvPr id="286" name="Google Shape;286;p43"/>
          <p:cNvCxnSpPr>
            <a:stCxn id="279" idx="2"/>
            <a:endCxn id="284" idx="0"/>
          </p:cNvCxnSpPr>
          <p:nvPr/>
        </p:nvCxnSpPr>
        <p:spPr>
          <a:xfrm>
            <a:off x="2555850" y="2897800"/>
            <a:ext cx="1180200" cy="271200"/>
          </a:xfrm>
          <a:prstGeom prst="straightConnector1">
            <a:avLst/>
          </a:prstGeom>
          <a:noFill/>
          <a:ln w="9525" cap="flat" cmpd="sng">
            <a:solidFill>
              <a:schemeClr val="dk2"/>
            </a:solidFill>
            <a:prstDash val="solid"/>
            <a:round/>
            <a:headEnd type="none" w="med" len="med"/>
            <a:tailEnd type="triangle" w="med" len="med"/>
          </a:ln>
        </p:spPr>
      </p:cxnSp>
      <p:sp>
        <p:nvSpPr>
          <p:cNvPr id="287" name="Google Shape;287;p43"/>
          <p:cNvSpPr txBox="1"/>
          <p:nvPr/>
        </p:nvSpPr>
        <p:spPr>
          <a:xfrm>
            <a:off x="4759200" y="3168975"/>
            <a:ext cx="1378200" cy="461700"/>
          </a:xfrm>
          <a:prstGeom prst="rect">
            <a:avLst/>
          </a:prstGeom>
          <a:solidFill>
            <a:srgbClr val="CFE2F3"/>
          </a:solidFill>
          <a:ln w="19050" cap="flat" cmpd="sng">
            <a:solidFill>
              <a:srgbClr val="4A86E8"/>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Calibri"/>
                <a:ea typeface="Calibri"/>
                <a:cs typeface="Calibri"/>
                <a:sym typeface="Calibri"/>
              </a:rPr>
              <a:t>Level 2 topic</a:t>
            </a:r>
            <a:endParaRPr sz="1800">
              <a:latin typeface="Calibri"/>
              <a:ea typeface="Calibri"/>
              <a:cs typeface="Calibri"/>
              <a:sym typeface="Calibri"/>
            </a:endParaRPr>
          </a:p>
        </p:txBody>
      </p:sp>
      <p:sp>
        <p:nvSpPr>
          <p:cNvPr id="288" name="Google Shape;288;p43"/>
          <p:cNvSpPr txBox="1"/>
          <p:nvPr/>
        </p:nvSpPr>
        <p:spPr>
          <a:xfrm>
            <a:off x="6915200" y="3168975"/>
            <a:ext cx="1378200" cy="461700"/>
          </a:xfrm>
          <a:prstGeom prst="rect">
            <a:avLst/>
          </a:prstGeom>
          <a:solidFill>
            <a:srgbClr val="CFE2F3"/>
          </a:solidFill>
          <a:ln w="19050" cap="flat" cmpd="sng">
            <a:solidFill>
              <a:srgbClr val="4A86E8"/>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Calibri"/>
                <a:ea typeface="Calibri"/>
                <a:cs typeface="Calibri"/>
                <a:sym typeface="Calibri"/>
              </a:rPr>
              <a:t>Level 2 topic</a:t>
            </a:r>
            <a:endParaRPr sz="1800">
              <a:latin typeface="Calibri"/>
              <a:ea typeface="Calibri"/>
              <a:cs typeface="Calibri"/>
              <a:sym typeface="Calibri"/>
            </a:endParaRPr>
          </a:p>
        </p:txBody>
      </p:sp>
      <p:cxnSp>
        <p:nvCxnSpPr>
          <p:cNvPr id="289" name="Google Shape;289;p43"/>
          <p:cNvCxnSpPr>
            <a:stCxn id="280" idx="2"/>
            <a:endCxn id="287" idx="0"/>
          </p:cNvCxnSpPr>
          <p:nvPr/>
        </p:nvCxnSpPr>
        <p:spPr>
          <a:xfrm flipH="1">
            <a:off x="5448275" y="2852975"/>
            <a:ext cx="917700" cy="315900"/>
          </a:xfrm>
          <a:prstGeom prst="straightConnector1">
            <a:avLst/>
          </a:prstGeom>
          <a:noFill/>
          <a:ln w="9525" cap="flat" cmpd="sng">
            <a:solidFill>
              <a:schemeClr val="dk2"/>
            </a:solidFill>
            <a:prstDash val="solid"/>
            <a:round/>
            <a:headEnd type="none" w="med" len="med"/>
            <a:tailEnd type="triangle" w="med" len="med"/>
          </a:ln>
        </p:spPr>
      </p:cxnSp>
      <p:cxnSp>
        <p:nvCxnSpPr>
          <p:cNvPr id="290" name="Google Shape;290;p43"/>
          <p:cNvCxnSpPr>
            <a:stCxn id="280" idx="2"/>
            <a:endCxn id="288" idx="0"/>
          </p:cNvCxnSpPr>
          <p:nvPr/>
        </p:nvCxnSpPr>
        <p:spPr>
          <a:xfrm>
            <a:off x="6365975" y="2852975"/>
            <a:ext cx="1238400" cy="315900"/>
          </a:xfrm>
          <a:prstGeom prst="straightConnector1">
            <a:avLst/>
          </a:prstGeom>
          <a:noFill/>
          <a:ln w="9525" cap="flat" cmpd="sng">
            <a:solidFill>
              <a:schemeClr val="dk2"/>
            </a:solidFill>
            <a:prstDash val="solid"/>
            <a:round/>
            <a:headEnd type="none" w="med" len="med"/>
            <a:tailEnd type="triangle" w="med" len="med"/>
          </a:ln>
        </p:spPr>
      </p:cxnSp>
      <p:sp>
        <p:nvSpPr>
          <p:cNvPr id="291" name="Google Shape;291;p43"/>
          <p:cNvSpPr txBox="1"/>
          <p:nvPr/>
        </p:nvSpPr>
        <p:spPr>
          <a:xfrm>
            <a:off x="53775" y="3948900"/>
            <a:ext cx="1378200" cy="461700"/>
          </a:xfrm>
          <a:prstGeom prst="rect">
            <a:avLst/>
          </a:prstGeom>
          <a:solidFill>
            <a:srgbClr val="FFFFFF"/>
          </a:solidFill>
          <a:ln w="19050" cap="flat" cmpd="sng">
            <a:solidFill>
              <a:srgbClr val="4A86E8"/>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Calibri"/>
                <a:ea typeface="Calibri"/>
                <a:cs typeface="Calibri"/>
                <a:sym typeface="Calibri"/>
              </a:rPr>
              <a:t>Level 3 topic</a:t>
            </a:r>
            <a:endParaRPr sz="1800">
              <a:latin typeface="Calibri"/>
              <a:ea typeface="Calibri"/>
              <a:cs typeface="Calibri"/>
              <a:sym typeface="Calibri"/>
            </a:endParaRPr>
          </a:p>
        </p:txBody>
      </p:sp>
      <p:cxnSp>
        <p:nvCxnSpPr>
          <p:cNvPr id="292" name="Google Shape;292;p43"/>
          <p:cNvCxnSpPr>
            <a:stCxn id="283" idx="2"/>
            <a:endCxn id="291" idx="0"/>
          </p:cNvCxnSpPr>
          <p:nvPr/>
        </p:nvCxnSpPr>
        <p:spPr>
          <a:xfrm flipH="1">
            <a:off x="742950" y="3630675"/>
            <a:ext cx="739500" cy="318300"/>
          </a:xfrm>
          <a:prstGeom prst="straightConnector1">
            <a:avLst/>
          </a:prstGeom>
          <a:noFill/>
          <a:ln w="9525" cap="flat" cmpd="sng">
            <a:solidFill>
              <a:schemeClr val="dk2"/>
            </a:solidFill>
            <a:prstDash val="solid"/>
            <a:round/>
            <a:headEnd type="none" w="med" len="med"/>
            <a:tailEnd type="triangle" w="med" len="med"/>
          </a:ln>
        </p:spPr>
      </p:cxnSp>
      <p:sp>
        <p:nvSpPr>
          <p:cNvPr id="293" name="Google Shape;293;p43"/>
          <p:cNvSpPr txBox="1"/>
          <p:nvPr/>
        </p:nvSpPr>
        <p:spPr>
          <a:xfrm>
            <a:off x="1592475" y="3954075"/>
            <a:ext cx="1378200" cy="461700"/>
          </a:xfrm>
          <a:prstGeom prst="rect">
            <a:avLst/>
          </a:prstGeom>
          <a:solidFill>
            <a:srgbClr val="FFFFFF"/>
          </a:solidFill>
          <a:ln w="19050" cap="flat" cmpd="sng">
            <a:solidFill>
              <a:srgbClr val="4A86E8"/>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Calibri"/>
                <a:ea typeface="Calibri"/>
                <a:cs typeface="Calibri"/>
                <a:sym typeface="Calibri"/>
              </a:rPr>
              <a:t>Level 3 topic</a:t>
            </a:r>
            <a:endParaRPr sz="1800">
              <a:latin typeface="Calibri"/>
              <a:ea typeface="Calibri"/>
              <a:cs typeface="Calibri"/>
              <a:sym typeface="Calibri"/>
            </a:endParaRPr>
          </a:p>
        </p:txBody>
      </p:sp>
      <p:cxnSp>
        <p:nvCxnSpPr>
          <p:cNvPr id="294" name="Google Shape;294;p43"/>
          <p:cNvCxnSpPr>
            <a:stCxn id="283" idx="2"/>
            <a:endCxn id="293" idx="0"/>
          </p:cNvCxnSpPr>
          <p:nvPr/>
        </p:nvCxnSpPr>
        <p:spPr>
          <a:xfrm>
            <a:off x="1482450" y="3630675"/>
            <a:ext cx="799200" cy="323400"/>
          </a:xfrm>
          <a:prstGeom prst="straightConnector1">
            <a:avLst/>
          </a:prstGeom>
          <a:noFill/>
          <a:ln w="9525" cap="flat" cmpd="sng">
            <a:solidFill>
              <a:schemeClr val="dk2"/>
            </a:solidFill>
            <a:prstDash val="solid"/>
            <a:round/>
            <a:headEnd type="none" w="med" len="med"/>
            <a:tailEnd type="triangle" w="med" len="med"/>
          </a:ln>
        </p:spPr>
      </p:cxnSp>
      <p:sp>
        <p:nvSpPr>
          <p:cNvPr id="295" name="Google Shape;295;p43"/>
          <p:cNvSpPr txBox="1"/>
          <p:nvPr/>
        </p:nvSpPr>
        <p:spPr>
          <a:xfrm>
            <a:off x="768900" y="4540575"/>
            <a:ext cx="1378200" cy="461700"/>
          </a:xfrm>
          <a:prstGeom prst="rect">
            <a:avLst/>
          </a:prstGeom>
          <a:solidFill>
            <a:srgbClr val="FFFFFF"/>
          </a:solidFill>
          <a:ln w="19050" cap="flat" cmpd="sng">
            <a:solidFill>
              <a:srgbClr val="4A86E8"/>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Calibri"/>
                <a:ea typeface="Calibri"/>
                <a:cs typeface="Calibri"/>
                <a:sym typeface="Calibri"/>
              </a:rPr>
              <a:t>Level 4 topic</a:t>
            </a:r>
            <a:endParaRPr sz="1800">
              <a:latin typeface="Calibri"/>
              <a:ea typeface="Calibri"/>
              <a:cs typeface="Calibri"/>
              <a:sym typeface="Calibri"/>
            </a:endParaRPr>
          </a:p>
        </p:txBody>
      </p:sp>
      <p:cxnSp>
        <p:nvCxnSpPr>
          <p:cNvPr id="296" name="Google Shape;296;p43"/>
          <p:cNvCxnSpPr>
            <a:stCxn id="293" idx="2"/>
            <a:endCxn id="295" idx="0"/>
          </p:cNvCxnSpPr>
          <p:nvPr/>
        </p:nvCxnSpPr>
        <p:spPr>
          <a:xfrm flipH="1">
            <a:off x="1458075" y="4415775"/>
            <a:ext cx="823500" cy="124800"/>
          </a:xfrm>
          <a:prstGeom prst="straightConnector1">
            <a:avLst/>
          </a:prstGeom>
          <a:noFill/>
          <a:ln w="9525" cap="flat" cmpd="sng">
            <a:solidFill>
              <a:schemeClr val="dk2"/>
            </a:solidFill>
            <a:prstDash val="solid"/>
            <a:round/>
            <a:headEnd type="none" w="med" len="med"/>
            <a:tailEnd type="triangle" w="med" len="med"/>
          </a:ln>
        </p:spPr>
      </p:cxnSp>
      <p:sp>
        <p:nvSpPr>
          <p:cNvPr id="297" name="Google Shape;297;p43"/>
          <p:cNvSpPr txBox="1"/>
          <p:nvPr/>
        </p:nvSpPr>
        <p:spPr>
          <a:xfrm>
            <a:off x="2418750" y="4540575"/>
            <a:ext cx="1378200" cy="461700"/>
          </a:xfrm>
          <a:prstGeom prst="rect">
            <a:avLst/>
          </a:prstGeom>
          <a:solidFill>
            <a:srgbClr val="FCE5CD"/>
          </a:solidFill>
          <a:ln w="19050" cap="flat" cmpd="sng">
            <a:solidFill>
              <a:srgbClr val="4A86E8"/>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Calibri"/>
                <a:ea typeface="Calibri"/>
                <a:cs typeface="Calibri"/>
                <a:sym typeface="Calibri"/>
              </a:rPr>
              <a:t>Task</a:t>
            </a:r>
            <a:endParaRPr sz="1800">
              <a:latin typeface="Calibri"/>
              <a:ea typeface="Calibri"/>
              <a:cs typeface="Calibri"/>
              <a:sym typeface="Calibri"/>
            </a:endParaRPr>
          </a:p>
        </p:txBody>
      </p:sp>
      <p:cxnSp>
        <p:nvCxnSpPr>
          <p:cNvPr id="298" name="Google Shape;298;p43"/>
          <p:cNvCxnSpPr>
            <a:stCxn id="293" idx="2"/>
            <a:endCxn id="297" idx="0"/>
          </p:cNvCxnSpPr>
          <p:nvPr/>
        </p:nvCxnSpPr>
        <p:spPr>
          <a:xfrm>
            <a:off x="2281575" y="4415775"/>
            <a:ext cx="826200" cy="124800"/>
          </a:xfrm>
          <a:prstGeom prst="straightConnector1">
            <a:avLst/>
          </a:prstGeom>
          <a:noFill/>
          <a:ln w="9525" cap="flat" cmpd="sng">
            <a:solidFill>
              <a:schemeClr val="dk2"/>
            </a:solidFill>
            <a:prstDash val="solid"/>
            <a:round/>
            <a:headEnd type="none" w="med" len="med"/>
            <a:tailEnd type="triangle" w="med" len="med"/>
          </a:ln>
        </p:spPr>
      </p:cxnSp>
      <p:sp>
        <p:nvSpPr>
          <p:cNvPr id="299" name="Google Shape;299;p43"/>
          <p:cNvSpPr txBox="1"/>
          <p:nvPr/>
        </p:nvSpPr>
        <p:spPr>
          <a:xfrm>
            <a:off x="3131175" y="3954075"/>
            <a:ext cx="1378200" cy="461700"/>
          </a:xfrm>
          <a:prstGeom prst="rect">
            <a:avLst/>
          </a:prstGeom>
          <a:solidFill>
            <a:srgbClr val="FCE5CD"/>
          </a:solidFill>
          <a:ln w="19050" cap="flat" cmpd="sng">
            <a:solidFill>
              <a:srgbClr val="4A86E8"/>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Calibri"/>
                <a:ea typeface="Calibri"/>
                <a:cs typeface="Calibri"/>
                <a:sym typeface="Calibri"/>
              </a:rPr>
              <a:t>Task</a:t>
            </a:r>
            <a:endParaRPr sz="1800">
              <a:latin typeface="Calibri"/>
              <a:ea typeface="Calibri"/>
              <a:cs typeface="Calibri"/>
              <a:sym typeface="Calibri"/>
            </a:endParaRPr>
          </a:p>
        </p:txBody>
      </p:sp>
      <p:cxnSp>
        <p:nvCxnSpPr>
          <p:cNvPr id="300" name="Google Shape;300;p43"/>
          <p:cNvCxnSpPr>
            <a:stCxn id="284" idx="2"/>
            <a:endCxn id="299" idx="0"/>
          </p:cNvCxnSpPr>
          <p:nvPr/>
        </p:nvCxnSpPr>
        <p:spPr>
          <a:xfrm>
            <a:off x="3735975" y="3630675"/>
            <a:ext cx="84300" cy="3234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6"/>
          <p:cNvSpPr txBox="1">
            <a:spLocks noGrp="1"/>
          </p:cNvSpPr>
          <p:nvPr>
            <p:ph type="title"/>
          </p:nvPr>
        </p:nvSpPr>
        <p:spPr>
          <a:xfrm>
            <a:off x="83100" y="29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we’ll cover</a:t>
            </a:r>
            <a:endParaRPr/>
          </a:p>
        </p:txBody>
      </p:sp>
      <p:sp>
        <p:nvSpPr>
          <p:cNvPr id="108" name="Google Shape;108;p26"/>
          <p:cNvSpPr txBox="1">
            <a:spLocks noGrp="1"/>
          </p:cNvSpPr>
          <p:nvPr>
            <p:ph type="body" idx="1"/>
          </p:nvPr>
        </p:nvSpPr>
        <p:spPr>
          <a:xfrm>
            <a:off x="79650" y="910250"/>
            <a:ext cx="7955700" cy="34020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333E48"/>
              </a:buClr>
              <a:buSzPts val="2400"/>
              <a:buChar char="●"/>
            </a:pPr>
            <a:r>
              <a:rPr lang="en" sz="2400">
                <a:solidFill>
                  <a:srgbClr val="333E48"/>
                </a:solidFill>
              </a:rPr>
              <a:t>What is it?  Why did we start using it?</a:t>
            </a:r>
            <a:endParaRPr sz="2400">
              <a:solidFill>
                <a:srgbClr val="333E48"/>
              </a:solidFill>
            </a:endParaRPr>
          </a:p>
          <a:p>
            <a:pPr marL="457200" lvl="0" indent="-381000" algn="l" rtl="0">
              <a:spcBef>
                <a:spcPts val="1000"/>
              </a:spcBef>
              <a:spcAft>
                <a:spcPts val="0"/>
              </a:spcAft>
              <a:buClr>
                <a:srgbClr val="333E48"/>
              </a:buClr>
              <a:buSzPts val="2400"/>
              <a:buChar char="●"/>
            </a:pPr>
            <a:r>
              <a:rPr lang="en" sz="2400">
                <a:solidFill>
                  <a:srgbClr val="333E48"/>
                </a:solidFill>
              </a:rPr>
              <a:t>Where is the pattern being used?</a:t>
            </a:r>
            <a:endParaRPr sz="2400">
              <a:solidFill>
                <a:srgbClr val="333E48"/>
              </a:solidFill>
            </a:endParaRPr>
          </a:p>
          <a:p>
            <a:pPr marL="457200" lvl="0" indent="-381000" algn="l" rtl="0">
              <a:spcBef>
                <a:spcPts val="1000"/>
              </a:spcBef>
              <a:spcAft>
                <a:spcPts val="0"/>
              </a:spcAft>
              <a:buClr>
                <a:srgbClr val="333E48"/>
              </a:buClr>
              <a:buSzPts val="2400"/>
              <a:buChar char="●"/>
            </a:pPr>
            <a:r>
              <a:rPr lang="en" sz="2400">
                <a:solidFill>
                  <a:srgbClr val="333E48"/>
                </a:solidFill>
              </a:rPr>
              <a:t>Testing the pattern - what we’ve done so far</a:t>
            </a:r>
            <a:endParaRPr sz="2400">
              <a:solidFill>
                <a:srgbClr val="333E48"/>
              </a:solidFill>
            </a:endParaRPr>
          </a:p>
          <a:p>
            <a:pPr marL="457200" lvl="0" indent="-381000" algn="l" rtl="0">
              <a:spcBef>
                <a:spcPts val="1000"/>
              </a:spcBef>
              <a:spcAft>
                <a:spcPts val="0"/>
              </a:spcAft>
              <a:buClr>
                <a:srgbClr val="333E48"/>
              </a:buClr>
              <a:buSzPts val="2400"/>
              <a:buChar char="●"/>
            </a:pPr>
            <a:r>
              <a:rPr lang="en" sz="2400">
                <a:solidFill>
                  <a:srgbClr val="333E48"/>
                </a:solidFill>
              </a:rPr>
              <a:t>Implementation - what to avoid</a:t>
            </a:r>
            <a:endParaRPr sz="2400">
              <a:solidFill>
                <a:srgbClr val="333E48"/>
              </a:solidFill>
            </a:endParaRPr>
          </a:p>
          <a:p>
            <a:pPr marL="457200" lvl="0" indent="-381000" algn="l" rtl="0">
              <a:spcBef>
                <a:spcPts val="1000"/>
              </a:spcBef>
              <a:spcAft>
                <a:spcPts val="0"/>
              </a:spcAft>
              <a:buClr>
                <a:srgbClr val="333E48"/>
              </a:buClr>
              <a:buSzPts val="2400"/>
              <a:buChar char="●"/>
            </a:pPr>
            <a:r>
              <a:rPr lang="en" sz="2400">
                <a:solidFill>
                  <a:srgbClr val="333E48"/>
                </a:solidFill>
              </a:rPr>
              <a:t>Where does this pattern work best?</a:t>
            </a:r>
            <a:endParaRPr sz="2400">
              <a:solidFill>
                <a:srgbClr val="333E48"/>
              </a:solidFill>
            </a:endParaRPr>
          </a:p>
          <a:p>
            <a:pPr marL="0" lvl="0" indent="0" algn="l" rtl="0">
              <a:spcBef>
                <a:spcPts val="1000"/>
              </a:spcBef>
              <a:spcAft>
                <a:spcPts val="0"/>
              </a:spcAft>
              <a:buNone/>
            </a:pPr>
            <a:endParaRPr sz="2400">
              <a:solidFill>
                <a:srgbClr val="333E48"/>
              </a:solidFill>
            </a:endParaRPr>
          </a:p>
          <a:p>
            <a:pPr marL="0" lvl="0" indent="0" algn="l" rtl="0">
              <a:spcBef>
                <a:spcPts val="1000"/>
              </a:spcBef>
              <a:spcAft>
                <a:spcPts val="0"/>
              </a:spcAft>
              <a:buNone/>
            </a:pPr>
            <a:endParaRPr sz="1400">
              <a:solidFill>
                <a:srgbClr val="333E48"/>
              </a:solidFill>
            </a:endParaRPr>
          </a:p>
          <a:p>
            <a:pPr marL="0" lvl="0" indent="0" algn="l" rtl="0">
              <a:spcBef>
                <a:spcPts val="1600"/>
              </a:spcBef>
              <a:spcAft>
                <a:spcPts val="1600"/>
              </a:spcAft>
              <a:buNone/>
            </a:pPr>
            <a:endParaRPr>
              <a:solidFill>
                <a:srgbClr val="333E48"/>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304"/>
        <p:cNvGrpSpPr/>
        <p:nvPr/>
      </p:nvGrpSpPr>
      <p:grpSpPr>
        <a:xfrm>
          <a:off x="0" y="0"/>
          <a:ext cx="0" cy="0"/>
          <a:chOff x="0" y="0"/>
          <a:chExt cx="0" cy="0"/>
        </a:xfrm>
      </p:grpSpPr>
      <p:sp>
        <p:nvSpPr>
          <p:cNvPr id="305" name="Google Shape;305;p44"/>
          <p:cNvSpPr txBox="1">
            <a:spLocks noGrp="1"/>
          </p:cNvSpPr>
          <p:nvPr>
            <p:ph type="title"/>
          </p:nvPr>
        </p:nvSpPr>
        <p:spPr>
          <a:xfrm>
            <a:off x="311700" y="445025"/>
            <a:ext cx="8520600" cy="78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Level 3 and down and other topic-like pages</a:t>
            </a:r>
            <a:endParaRPr sz="3000"/>
          </a:p>
        </p:txBody>
      </p:sp>
      <p:sp>
        <p:nvSpPr>
          <p:cNvPr id="306" name="Google Shape;306;p44"/>
          <p:cNvSpPr txBox="1"/>
          <p:nvPr/>
        </p:nvSpPr>
        <p:spPr>
          <a:xfrm>
            <a:off x="374450" y="1125050"/>
            <a:ext cx="53115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Calibri"/>
                <a:ea typeface="Calibri"/>
                <a:cs typeface="Calibri"/>
                <a:sym typeface="Calibri"/>
              </a:rPr>
              <a:t>The </a:t>
            </a:r>
            <a:r>
              <a:rPr lang="en" sz="2200" u="sng">
                <a:solidFill>
                  <a:schemeClr val="hlink"/>
                </a:solidFill>
                <a:latin typeface="Calibri"/>
                <a:ea typeface="Calibri"/>
                <a:cs typeface="Calibri"/>
                <a:sym typeface="Calibri"/>
                <a:hlinkClick r:id="rId3"/>
              </a:rPr>
              <a:t>Theme and topic template</a:t>
            </a:r>
            <a:r>
              <a:rPr lang="en" sz="2200">
                <a:latin typeface="Calibri"/>
                <a:ea typeface="Calibri"/>
                <a:cs typeface="Calibri"/>
                <a:sym typeface="Calibri"/>
              </a:rPr>
              <a:t> is </a:t>
            </a:r>
            <a:r>
              <a:rPr lang="en" sz="2200" b="1">
                <a:latin typeface="Calibri"/>
                <a:ea typeface="Calibri"/>
                <a:cs typeface="Calibri"/>
                <a:sym typeface="Calibri"/>
              </a:rPr>
              <a:t>optional</a:t>
            </a:r>
            <a:r>
              <a:rPr lang="en" sz="2200">
                <a:latin typeface="Calibri"/>
                <a:ea typeface="Calibri"/>
                <a:cs typeface="Calibri"/>
                <a:sym typeface="Calibri"/>
              </a:rPr>
              <a:t> for anything that is not the first 2 levels of the official topic tree. </a:t>
            </a:r>
            <a:endParaRPr sz="2300">
              <a:latin typeface="Calibri"/>
              <a:ea typeface="Calibri"/>
              <a:cs typeface="Calibri"/>
              <a:sym typeface="Calibri"/>
            </a:endParaRPr>
          </a:p>
        </p:txBody>
      </p:sp>
      <p:sp>
        <p:nvSpPr>
          <p:cNvPr id="307" name="Google Shape;307;p44"/>
          <p:cNvSpPr txBox="1"/>
          <p:nvPr/>
        </p:nvSpPr>
        <p:spPr>
          <a:xfrm>
            <a:off x="374450" y="2343700"/>
            <a:ext cx="4785000" cy="1246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a:latin typeface="Calibri"/>
                <a:ea typeface="Calibri"/>
                <a:cs typeface="Calibri"/>
                <a:sym typeface="Calibri"/>
              </a:rPr>
              <a:t>This means you can use all or part of the theme and topic template on these pages, but you don’t have to.  </a:t>
            </a:r>
            <a:endParaRPr sz="2300">
              <a:latin typeface="Calibri"/>
              <a:ea typeface="Calibri"/>
              <a:cs typeface="Calibri"/>
              <a:sym typeface="Calibri"/>
            </a:endParaRPr>
          </a:p>
        </p:txBody>
      </p:sp>
      <p:sp>
        <p:nvSpPr>
          <p:cNvPr id="308" name="Google Shape;308;p44"/>
          <p:cNvSpPr txBox="1"/>
          <p:nvPr/>
        </p:nvSpPr>
        <p:spPr>
          <a:xfrm>
            <a:off x="374450" y="3608550"/>
            <a:ext cx="4785000" cy="1600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a:latin typeface="Calibri"/>
                <a:ea typeface="Calibri"/>
                <a:cs typeface="Calibri"/>
                <a:sym typeface="Calibri"/>
              </a:rPr>
              <a:t>Use the patterns that help people find or complete their tasks, based on what people are looking for on that page</a:t>
            </a:r>
            <a:endParaRPr sz="2300">
              <a:latin typeface="Calibri"/>
              <a:ea typeface="Calibri"/>
              <a:cs typeface="Calibri"/>
              <a:sym typeface="Calibri"/>
            </a:endParaRPr>
          </a:p>
        </p:txBody>
      </p:sp>
      <p:sp>
        <p:nvSpPr>
          <p:cNvPr id="309" name="Google Shape;309;p44"/>
          <p:cNvSpPr txBox="1"/>
          <p:nvPr/>
        </p:nvSpPr>
        <p:spPr>
          <a:xfrm>
            <a:off x="5894400" y="1425400"/>
            <a:ext cx="2937900" cy="3740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2100" b="1">
                <a:latin typeface="Calibri"/>
                <a:ea typeface="Calibri"/>
                <a:cs typeface="Calibri"/>
                <a:sym typeface="Calibri"/>
              </a:rPr>
              <a:t>Possible patterns: </a:t>
            </a:r>
            <a:endParaRPr sz="2100" b="1">
              <a:latin typeface="Calibri"/>
              <a:ea typeface="Calibri"/>
              <a:cs typeface="Calibri"/>
              <a:sym typeface="Calibri"/>
            </a:endParaRPr>
          </a:p>
          <a:p>
            <a:pPr marL="457200" lvl="0" indent="-361950" algn="l" rtl="0">
              <a:spcBef>
                <a:spcPts val="0"/>
              </a:spcBef>
              <a:spcAft>
                <a:spcPts val="0"/>
              </a:spcAft>
              <a:buSzPts val="2100"/>
              <a:buFont typeface="Calibri"/>
              <a:buChar char="-"/>
            </a:pPr>
            <a:r>
              <a:rPr lang="en" sz="2100">
                <a:latin typeface="Calibri"/>
                <a:ea typeface="Calibri"/>
                <a:cs typeface="Calibri"/>
                <a:sym typeface="Calibri"/>
              </a:rPr>
              <a:t>Doormats</a:t>
            </a:r>
            <a:endParaRPr sz="2100">
              <a:latin typeface="Calibri"/>
              <a:ea typeface="Calibri"/>
              <a:cs typeface="Calibri"/>
              <a:sym typeface="Calibri"/>
            </a:endParaRPr>
          </a:p>
          <a:p>
            <a:pPr marL="457200" lvl="0" indent="-361950" algn="l" rtl="0">
              <a:spcBef>
                <a:spcPts val="0"/>
              </a:spcBef>
              <a:spcAft>
                <a:spcPts val="0"/>
              </a:spcAft>
              <a:buSzPts val="2100"/>
              <a:buFont typeface="Calibri"/>
              <a:buChar char="-"/>
            </a:pPr>
            <a:r>
              <a:rPr lang="en" sz="2100">
                <a:latin typeface="Calibri"/>
                <a:ea typeface="Calibri"/>
                <a:cs typeface="Calibri"/>
                <a:sym typeface="Calibri"/>
              </a:rPr>
              <a:t>Most requested</a:t>
            </a:r>
            <a:endParaRPr sz="2100">
              <a:latin typeface="Calibri"/>
              <a:ea typeface="Calibri"/>
              <a:cs typeface="Calibri"/>
              <a:sym typeface="Calibri"/>
            </a:endParaRPr>
          </a:p>
          <a:p>
            <a:pPr marL="457200" lvl="0" indent="-361950" algn="l" rtl="0">
              <a:spcBef>
                <a:spcPts val="0"/>
              </a:spcBef>
              <a:spcAft>
                <a:spcPts val="0"/>
              </a:spcAft>
              <a:buSzPts val="2100"/>
              <a:buFont typeface="Calibri"/>
              <a:buChar char="-"/>
            </a:pPr>
            <a:r>
              <a:rPr lang="en" sz="2100">
                <a:latin typeface="Calibri"/>
                <a:ea typeface="Calibri"/>
                <a:cs typeface="Calibri"/>
                <a:sym typeface="Calibri"/>
              </a:rPr>
              <a:t>Lists</a:t>
            </a:r>
            <a:endParaRPr sz="2100">
              <a:latin typeface="Calibri"/>
              <a:ea typeface="Calibri"/>
              <a:cs typeface="Calibri"/>
              <a:sym typeface="Calibri"/>
            </a:endParaRPr>
          </a:p>
          <a:p>
            <a:pPr marL="457200" lvl="0" indent="-361950" algn="l" rtl="0">
              <a:spcBef>
                <a:spcPts val="0"/>
              </a:spcBef>
              <a:spcAft>
                <a:spcPts val="0"/>
              </a:spcAft>
              <a:buSzPts val="2100"/>
              <a:buFont typeface="Calibri"/>
              <a:buChar char="-"/>
            </a:pPr>
            <a:r>
              <a:rPr lang="en" sz="2100">
                <a:latin typeface="Calibri"/>
                <a:ea typeface="Calibri"/>
                <a:cs typeface="Calibri"/>
                <a:sym typeface="Calibri"/>
              </a:rPr>
              <a:t>Filterable tables</a:t>
            </a:r>
            <a:endParaRPr sz="2100">
              <a:latin typeface="Calibri"/>
              <a:ea typeface="Calibri"/>
              <a:cs typeface="Calibri"/>
              <a:sym typeface="Calibri"/>
            </a:endParaRPr>
          </a:p>
          <a:p>
            <a:pPr marL="457200" lvl="0" indent="-361950" algn="l" rtl="0">
              <a:spcBef>
                <a:spcPts val="0"/>
              </a:spcBef>
              <a:spcAft>
                <a:spcPts val="0"/>
              </a:spcAft>
              <a:buSzPts val="2100"/>
              <a:buFont typeface="Calibri"/>
              <a:buChar char="-"/>
            </a:pPr>
            <a:r>
              <a:rPr lang="en" sz="2100">
                <a:latin typeface="Calibri"/>
                <a:ea typeface="Calibri"/>
                <a:cs typeface="Calibri"/>
                <a:sym typeface="Calibri"/>
              </a:rPr>
              <a:t>Buttons</a:t>
            </a:r>
            <a:endParaRPr sz="2100">
              <a:latin typeface="Calibri"/>
              <a:ea typeface="Calibri"/>
              <a:cs typeface="Calibri"/>
              <a:sym typeface="Calibri"/>
            </a:endParaRPr>
          </a:p>
          <a:p>
            <a:pPr marL="457200" lvl="0" indent="-361950" algn="l" rtl="0">
              <a:spcBef>
                <a:spcPts val="0"/>
              </a:spcBef>
              <a:spcAft>
                <a:spcPts val="0"/>
              </a:spcAft>
              <a:buSzPts val="2100"/>
              <a:buFont typeface="Calibri"/>
              <a:buChar char="-"/>
            </a:pPr>
            <a:r>
              <a:rPr lang="en" sz="2100">
                <a:latin typeface="Calibri"/>
                <a:ea typeface="Calibri"/>
                <a:cs typeface="Calibri"/>
                <a:sym typeface="Calibri"/>
              </a:rPr>
              <a:t>Subway pattern</a:t>
            </a:r>
            <a:endParaRPr sz="2100">
              <a:latin typeface="Calibri"/>
              <a:ea typeface="Calibri"/>
              <a:cs typeface="Calibri"/>
              <a:sym typeface="Calibri"/>
            </a:endParaRPr>
          </a:p>
          <a:p>
            <a:pPr marL="457200" lvl="0" indent="-361950" algn="l" rtl="0">
              <a:spcBef>
                <a:spcPts val="0"/>
              </a:spcBef>
              <a:spcAft>
                <a:spcPts val="0"/>
              </a:spcAft>
              <a:buSzPts val="2100"/>
              <a:buFont typeface="Calibri"/>
              <a:buChar char="-"/>
            </a:pPr>
            <a:r>
              <a:rPr lang="en" sz="2100">
                <a:latin typeface="Calibri"/>
                <a:ea typeface="Calibri"/>
                <a:cs typeface="Calibri"/>
                <a:sym typeface="Calibri"/>
              </a:rPr>
              <a:t>Multi-page navigation</a:t>
            </a:r>
            <a:endParaRPr sz="2100">
              <a:latin typeface="Calibri"/>
              <a:ea typeface="Calibri"/>
              <a:cs typeface="Calibri"/>
              <a:sym typeface="Calibri"/>
            </a:endParaRPr>
          </a:p>
          <a:p>
            <a:pPr marL="457200" lvl="0" indent="-361950" algn="l" rtl="0">
              <a:spcBef>
                <a:spcPts val="0"/>
              </a:spcBef>
              <a:spcAft>
                <a:spcPts val="0"/>
              </a:spcAft>
              <a:buSzPts val="2100"/>
              <a:buFont typeface="Calibri"/>
              <a:buChar char="-"/>
            </a:pPr>
            <a:r>
              <a:rPr lang="en" sz="2100">
                <a:latin typeface="Calibri"/>
                <a:ea typeface="Calibri"/>
                <a:cs typeface="Calibri"/>
                <a:sym typeface="Calibri"/>
              </a:rPr>
              <a:t>Tabs</a:t>
            </a:r>
            <a:endParaRPr sz="2100">
              <a:latin typeface="Calibri"/>
              <a:ea typeface="Calibri"/>
              <a:cs typeface="Calibri"/>
              <a:sym typeface="Calibri"/>
            </a:endParaRPr>
          </a:p>
          <a:p>
            <a:pPr marL="457200" lvl="0" indent="-361950" algn="l" rtl="0">
              <a:spcBef>
                <a:spcPts val="0"/>
              </a:spcBef>
              <a:spcAft>
                <a:spcPts val="0"/>
              </a:spcAft>
              <a:buSzPts val="2100"/>
              <a:buFont typeface="Calibri"/>
              <a:buChar char="-"/>
            </a:pPr>
            <a:r>
              <a:rPr lang="en" sz="2100">
                <a:latin typeface="Calibri"/>
                <a:ea typeface="Calibri"/>
                <a:cs typeface="Calibri"/>
                <a:sym typeface="Calibri"/>
              </a:rPr>
              <a:t>etc...</a:t>
            </a:r>
            <a:endParaRPr sz="21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5"/>
          <p:cNvSpPr txBox="1">
            <a:spLocks noGrp="1"/>
          </p:cNvSpPr>
          <p:nvPr>
            <p:ph type="title"/>
          </p:nvPr>
        </p:nvSpPr>
        <p:spPr>
          <a:xfrm>
            <a:off x="311700" y="445025"/>
            <a:ext cx="8520600" cy="78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Banded navigation: a new possible pattern</a:t>
            </a:r>
            <a:endParaRPr sz="3000"/>
          </a:p>
        </p:txBody>
      </p:sp>
      <p:sp>
        <p:nvSpPr>
          <p:cNvPr id="315" name="Google Shape;315;p45"/>
          <p:cNvSpPr txBox="1"/>
          <p:nvPr/>
        </p:nvSpPr>
        <p:spPr>
          <a:xfrm>
            <a:off x="311700" y="1371150"/>
            <a:ext cx="85206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Calibri"/>
                <a:ea typeface="Calibri"/>
                <a:cs typeface="Calibri"/>
                <a:sym typeface="Calibri"/>
              </a:rPr>
              <a:t>We are not planning on replacing the theme and topic template with the banded navigation pattern at the moment. </a:t>
            </a:r>
            <a:endParaRPr sz="2300">
              <a:latin typeface="Calibri"/>
              <a:ea typeface="Calibri"/>
              <a:cs typeface="Calibri"/>
              <a:sym typeface="Calibri"/>
            </a:endParaRPr>
          </a:p>
        </p:txBody>
      </p:sp>
      <p:sp>
        <p:nvSpPr>
          <p:cNvPr id="316" name="Google Shape;316;p45"/>
          <p:cNvSpPr txBox="1"/>
          <p:nvPr/>
        </p:nvSpPr>
        <p:spPr>
          <a:xfrm>
            <a:off x="374450" y="2868675"/>
            <a:ext cx="64032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Calibri"/>
                <a:ea typeface="Calibri"/>
                <a:cs typeface="Calibri"/>
                <a:sym typeface="Calibri"/>
              </a:rPr>
              <a:t>We’ll start by adding it in the design system as a new navigation pattern available, with specific guidance on when to use and what to avoid. </a:t>
            </a:r>
            <a:endParaRPr sz="2300">
              <a:latin typeface="Calibri"/>
              <a:ea typeface="Calibri"/>
              <a:cs typeface="Calibri"/>
              <a:sym typeface="Calibri"/>
            </a:endParaRPr>
          </a:p>
        </p:txBody>
      </p:sp>
      <p:pic>
        <p:nvPicPr>
          <p:cNvPr id="317" name="Google Shape;317;p45"/>
          <p:cNvPicPr preferRelativeResize="0"/>
          <p:nvPr/>
        </p:nvPicPr>
        <p:blipFill>
          <a:blip r:embed="rId3">
            <a:alphaModFix/>
          </a:blip>
          <a:stretch>
            <a:fillRect/>
          </a:stretch>
        </p:blipFill>
        <p:spPr>
          <a:xfrm>
            <a:off x="6983750" y="2579300"/>
            <a:ext cx="2061550" cy="20615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6"/>
          <p:cNvSpPr txBox="1">
            <a:spLocks noGrp="1"/>
          </p:cNvSpPr>
          <p:nvPr>
            <p:ph type="title"/>
          </p:nvPr>
        </p:nvSpPr>
        <p:spPr>
          <a:xfrm>
            <a:off x="311700" y="445025"/>
            <a:ext cx="8520600" cy="78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Not sure if you should use it? Reach out! (or test!)</a:t>
            </a:r>
            <a:endParaRPr sz="3000"/>
          </a:p>
        </p:txBody>
      </p:sp>
      <p:sp>
        <p:nvSpPr>
          <p:cNvPr id="323" name="Google Shape;323;p46"/>
          <p:cNvSpPr txBox="1"/>
          <p:nvPr/>
        </p:nvSpPr>
        <p:spPr>
          <a:xfrm>
            <a:off x="311700" y="1371150"/>
            <a:ext cx="8081400" cy="323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Calibri"/>
                <a:ea typeface="Calibri"/>
                <a:cs typeface="Calibri"/>
                <a:sym typeface="Calibri"/>
              </a:rPr>
              <a:t>If you are unsure whether the banded navigation pattern could be useful for a specific page: </a:t>
            </a:r>
            <a:br>
              <a:rPr lang="en" sz="2200">
                <a:latin typeface="Calibri"/>
                <a:ea typeface="Calibri"/>
                <a:cs typeface="Calibri"/>
                <a:sym typeface="Calibri"/>
              </a:rPr>
            </a:b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a:latin typeface="Calibri"/>
                <a:ea typeface="Calibri"/>
                <a:cs typeface="Calibri"/>
                <a:sym typeface="Calibri"/>
              </a:rPr>
              <a:t>Reach out to the DTO: we can help you determine if it seems to match what we’ve seen so far</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a:latin typeface="Calibri"/>
                <a:ea typeface="Calibri"/>
                <a:cs typeface="Calibri"/>
                <a:sym typeface="Calibri"/>
              </a:rPr>
              <a:t>Test the pattern: the only to know if the pattern works well for your needs is to test it - no matter how good the guidance is, it’ll depend on the content. Even just a few participants in unmoderated testing can help you determine if it works</a:t>
            </a:r>
            <a:endParaRPr sz="22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the banded navigation pattern looks like… </a:t>
            </a:r>
            <a:endParaRPr/>
          </a:p>
        </p:txBody>
      </p:sp>
      <p:pic>
        <p:nvPicPr>
          <p:cNvPr id="114" name="Google Shape;114;p27"/>
          <p:cNvPicPr preferRelativeResize="0"/>
          <p:nvPr/>
        </p:nvPicPr>
        <p:blipFill>
          <a:blip r:embed="rId3">
            <a:alphaModFix/>
          </a:blip>
          <a:stretch>
            <a:fillRect/>
          </a:stretch>
        </p:blipFill>
        <p:spPr>
          <a:xfrm>
            <a:off x="262600" y="1017725"/>
            <a:ext cx="6150200" cy="3820975"/>
          </a:xfrm>
          <a:prstGeom prst="rect">
            <a:avLst/>
          </a:prstGeom>
          <a:noFill/>
          <a:ln>
            <a:noFill/>
          </a:ln>
          <a:effectLst>
            <a:outerShdw blurRad="57150" dist="19050" dir="5400000" algn="bl" rotWithShape="0">
              <a:srgbClr val="000000">
                <a:alpha val="50000"/>
              </a:srgbClr>
            </a:outerShdw>
          </a:effectLst>
        </p:spPr>
      </p:pic>
      <p:pic>
        <p:nvPicPr>
          <p:cNvPr id="115" name="Google Shape;115;p27"/>
          <p:cNvPicPr preferRelativeResize="0"/>
          <p:nvPr/>
        </p:nvPicPr>
        <p:blipFill>
          <a:blip r:embed="rId4">
            <a:alphaModFix/>
          </a:blip>
          <a:stretch>
            <a:fillRect/>
          </a:stretch>
        </p:blipFill>
        <p:spPr>
          <a:xfrm>
            <a:off x="6641400" y="1017725"/>
            <a:ext cx="2294579" cy="406549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year ago…  early March 2020</a:t>
            </a:r>
            <a:endParaRPr/>
          </a:p>
        </p:txBody>
      </p:sp>
      <p:sp>
        <p:nvSpPr>
          <p:cNvPr id="121" name="Google Shape;121;p28"/>
          <p:cNvSpPr txBox="1"/>
          <p:nvPr/>
        </p:nvSpPr>
        <p:spPr>
          <a:xfrm>
            <a:off x="317825" y="1061350"/>
            <a:ext cx="2697000" cy="38835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595959"/>
              </a:buClr>
              <a:buSzPts val="1800"/>
              <a:buFont typeface="Calibri"/>
              <a:buChar char="●"/>
            </a:pPr>
            <a:r>
              <a:rPr lang="en" sz="1800">
                <a:solidFill>
                  <a:srgbClr val="595959"/>
                </a:solidFill>
                <a:latin typeface="Calibri"/>
                <a:ea typeface="Calibri"/>
                <a:cs typeface="Calibri"/>
                <a:sym typeface="Calibri"/>
              </a:rPr>
              <a:t>COVID-19 landing page was no longer capable of supporting </a:t>
            </a:r>
            <a:r>
              <a:rPr lang="en" sz="1800" b="1">
                <a:solidFill>
                  <a:srgbClr val="595959"/>
                </a:solidFill>
                <a:latin typeface="Calibri"/>
                <a:ea typeface="Calibri"/>
                <a:cs typeface="Calibri"/>
                <a:sym typeface="Calibri"/>
              </a:rPr>
              <a:t>surge of new content </a:t>
            </a:r>
            <a:r>
              <a:rPr lang="en" sz="1800">
                <a:solidFill>
                  <a:srgbClr val="595959"/>
                </a:solidFill>
                <a:latin typeface="Calibri"/>
                <a:ea typeface="Calibri"/>
                <a:cs typeface="Calibri"/>
                <a:sym typeface="Calibri"/>
              </a:rPr>
              <a:t>coming from across the GC</a:t>
            </a:r>
            <a:br>
              <a:rPr lang="en" sz="1800">
                <a:solidFill>
                  <a:srgbClr val="595959"/>
                </a:solidFill>
                <a:latin typeface="Calibri"/>
                <a:ea typeface="Calibri"/>
                <a:cs typeface="Calibri"/>
                <a:sym typeface="Calibri"/>
              </a:rPr>
            </a:br>
            <a:endParaRPr sz="1800">
              <a:solidFill>
                <a:srgbClr val="595959"/>
              </a:solidFill>
              <a:latin typeface="Calibri"/>
              <a:ea typeface="Calibri"/>
              <a:cs typeface="Calibri"/>
              <a:sym typeface="Calibri"/>
            </a:endParaRPr>
          </a:p>
          <a:p>
            <a:pPr marL="457200" lvl="0" indent="-342900" algn="l" rtl="0">
              <a:lnSpc>
                <a:spcPct val="115000"/>
              </a:lnSpc>
              <a:spcBef>
                <a:spcPts val="0"/>
              </a:spcBef>
              <a:spcAft>
                <a:spcPts val="0"/>
              </a:spcAft>
              <a:buClr>
                <a:srgbClr val="595959"/>
              </a:buClr>
              <a:buSzPts val="1800"/>
              <a:buFont typeface="Calibri"/>
              <a:buChar char="●"/>
            </a:pPr>
            <a:r>
              <a:rPr lang="en" sz="1800">
                <a:solidFill>
                  <a:srgbClr val="595959"/>
                </a:solidFill>
                <a:latin typeface="Calibri"/>
                <a:ea typeface="Calibri"/>
                <a:cs typeface="Calibri"/>
                <a:sym typeface="Calibri"/>
              </a:rPr>
              <a:t>Tile design made it difficult for mobile visitors to find right link-</a:t>
            </a:r>
            <a:r>
              <a:rPr lang="en" sz="1800" b="1">
                <a:solidFill>
                  <a:srgbClr val="595959"/>
                </a:solidFill>
                <a:latin typeface="Calibri"/>
                <a:ea typeface="Calibri"/>
                <a:cs typeface="Calibri"/>
                <a:sym typeface="Calibri"/>
              </a:rPr>
              <a:t>70% were mobile</a:t>
            </a:r>
            <a:endParaRPr sz="1800" b="1">
              <a:solidFill>
                <a:srgbClr val="595959"/>
              </a:solidFill>
              <a:latin typeface="Calibri"/>
              <a:ea typeface="Calibri"/>
              <a:cs typeface="Calibri"/>
              <a:sym typeface="Calibri"/>
            </a:endParaRPr>
          </a:p>
          <a:p>
            <a:pPr marL="0" lvl="0" indent="0" algn="l" rtl="0">
              <a:lnSpc>
                <a:spcPct val="115000"/>
              </a:lnSpc>
              <a:spcBef>
                <a:spcPts val="1600"/>
              </a:spcBef>
              <a:spcAft>
                <a:spcPts val="1600"/>
              </a:spcAft>
              <a:buNone/>
            </a:pPr>
            <a:endParaRPr sz="1800">
              <a:solidFill>
                <a:srgbClr val="595959"/>
              </a:solidFill>
              <a:latin typeface="Calibri"/>
              <a:ea typeface="Calibri"/>
              <a:cs typeface="Calibri"/>
              <a:sym typeface="Calibri"/>
            </a:endParaRPr>
          </a:p>
        </p:txBody>
      </p:sp>
      <p:pic>
        <p:nvPicPr>
          <p:cNvPr id="122" name="Google Shape;122;p28"/>
          <p:cNvPicPr preferRelativeResize="0"/>
          <p:nvPr/>
        </p:nvPicPr>
        <p:blipFill>
          <a:blip r:embed="rId3">
            <a:alphaModFix/>
          </a:blip>
          <a:stretch>
            <a:fillRect/>
          </a:stretch>
        </p:blipFill>
        <p:spPr>
          <a:xfrm>
            <a:off x="3313225" y="1112316"/>
            <a:ext cx="1962900" cy="3933960"/>
          </a:xfrm>
          <a:prstGeom prst="rect">
            <a:avLst/>
          </a:prstGeom>
          <a:noFill/>
          <a:ln>
            <a:noFill/>
          </a:ln>
        </p:spPr>
      </p:pic>
      <p:pic>
        <p:nvPicPr>
          <p:cNvPr id="123" name="Google Shape;123;p28"/>
          <p:cNvPicPr preferRelativeResize="0"/>
          <p:nvPr/>
        </p:nvPicPr>
        <p:blipFill rotWithShape="1">
          <a:blip r:embed="rId4">
            <a:alphaModFix/>
          </a:blip>
          <a:srcRect b="60955"/>
          <a:stretch/>
        </p:blipFill>
        <p:spPr>
          <a:xfrm>
            <a:off x="5492750" y="1112325"/>
            <a:ext cx="3372136" cy="3883498"/>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Prototyping the new pattern</a:t>
            </a:r>
            <a:endParaRPr/>
          </a:p>
        </p:txBody>
      </p:sp>
      <p:sp>
        <p:nvSpPr>
          <p:cNvPr id="129" name="Google Shape;129;p29"/>
          <p:cNvSpPr txBox="1"/>
          <p:nvPr/>
        </p:nvSpPr>
        <p:spPr>
          <a:xfrm>
            <a:off x="317825" y="1061350"/>
            <a:ext cx="3036600" cy="38835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595959"/>
              </a:buClr>
              <a:buSzPts val="1800"/>
              <a:buFont typeface="Calibri"/>
              <a:buChar char="●"/>
            </a:pPr>
            <a:r>
              <a:rPr lang="en" sz="1800">
                <a:solidFill>
                  <a:srgbClr val="595959"/>
                </a:solidFill>
                <a:latin typeface="Calibri"/>
                <a:ea typeface="Calibri"/>
                <a:cs typeface="Calibri"/>
                <a:sym typeface="Calibri"/>
              </a:rPr>
              <a:t>Grouping links together into bands </a:t>
            </a:r>
            <a:endParaRPr sz="1800">
              <a:solidFill>
                <a:srgbClr val="595959"/>
              </a:solidFill>
              <a:latin typeface="Calibri"/>
              <a:ea typeface="Calibri"/>
              <a:cs typeface="Calibri"/>
              <a:sym typeface="Calibri"/>
            </a:endParaRPr>
          </a:p>
          <a:p>
            <a:pPr marL="457200" lvl="0" indent="-342900" algn="l" rtl="0">
              <a:lnSpc>
                <a:spcPct val="115000"/>
              </a:lnSpc>
              <a:spcBef>
                <a:spcPts val="1000"/>
              </a:spcBef>
              <a:spcAft>
                <a:spcPts val="0"/>
              </a:spcAft>
              <a:buClr>
                <a:srgbClr val="595959"/>
              </a:buClr>
              <a:buSzPts val="1800"/>
              <a:buFont typeface="Calibri"/>
              <a:buChar char="●"/>
            </a:pPr>
            <a:r>
              <a:rPr lang="en" sz="1800">
                <a:solidFill>
                  <a:srgbClr val="595959"/>
                </a:solidFill>
                <a:latin typeface="Calibri"/>
                <a:ea typeface="Calibri"/>
                <a:cs typeface="Calibri"/>
                <a:sym typeface="Calibri"/>
              </a:rPr>
              <a:t>Easy to add bars and links as content grew and topics expanded</a:t>
            </a:r>
            <a:endParaRPr sz="1800">
              <a:solidFill>
                <a:srgbClr val="595959"/>
              </a:solidFill>
              <a:latin typeface="Calibri"/>
              <a:ea typeface="Calibri"/>
              <a:cs typeface="Calibri"/>
              <a:sym typeface="Calibri"/>
            </a:endParaRPr>
          </a:p>
          <a:p>
            <a:pPr marL="457200" lvl="0" indent="-342900" algn="l" rtl="0">
              <a:lnSpc>
                <a:spcPct val="115000"/>
              </a:lnSpc>
              <a:spcBef>
                <a:spcPts val="1000"/>
              </a:spcBef>
              <a:spcAft>
                <a:spcPts val="0"/>
              </a:spcAft>
              <a:buClr>
                <a:srgbClr val="595959"/>
              </a:buClr>
              <a:buSzPts val="1800"/>
              <a:buFont typeface="Calibri"/>
              <a:buChar char="●"/>
            </a:pPr>
            <a:r>
              <a:rPr lang="en" sz="1800">
                <a:solidFill>
                  <a:srgbClr val="595959"/>
                </a:solidFill>
                <a:latin typeface="Calibri"/>
                <a:ea typeface="Calibri"/>
                <a:cs typeface="Calibri"/>
                <a:sym typeface="Calibri"/>
              </a:rPr>
              <a:t>Designed to support mobile navigation</a:t>
            </a:r>
            <a:endParaRPr sz="1800">
              <a:solidFill>
                <a:srgbClr val="595959"/>
              </a:solidFill>
              <a:latin typeface="Calibri"/>
              <a:ea typeface="Calibri"/>
              <a:cs typeface="Calibri"/>
              <a:sym typeface="Calibri"/>
            </a:endParaRPr>
          </a:p>
          <a:p>
            <a:pPr marL="0" lvl="0" indent="0" algn="l" rtl="0">
              <a:lnSpc>
                <a:spcPct val="115000"/>
              </a:lnSpc>
              <a:spcBef>
                <a:spcPts val="1000"/>
              </a:spcBef>
              <a:spcAft>
                <a:spcPts val="1000"/>
              </a:spcAft>
              <a:buNone/>
            </a:pPr>
            <a:endParaRPr sz="1800">
              <a:solidFill>
                <a:srgbClr val="595959"/>
              </a:solidFill>
              <a:latin typeface="Calibri"/>
              <a:ea typeface="Calibri"/>
              <a:cs typeface="Calibri"/>
              <a:sym typeface="Calibri"/>
            </a:endParaRPr>
          </a:p>
        </p:txBody>
      </p:sp>
      <p:pic>
        <p:nvPicPr>
          <p:cNvPr id="130" name="Google Shape;130;p29"/>
          <p:cNvPicPr preferRelativeResize="0"/>
          <p:nvPr/>
        </p:nvPicPr>
        <p:blipFill>
          <a:blip r:embed="rId3">
            <a:alphaModFix/>
          </a:blip>
          <a:stretch>
            <a:fillRect/>
          </a:stretch>
        </p:blipFill>
        <p:spPr>
          <a:xfrm>
            <a:off x="3285750" y="1092070"/>
            <a:ext cx="1962900" cy="3975230"/>
          </a:xfrm>
          <a:prstGeom prst="rect">
            <a:avLst/>
          </a:prstGeom>
          <a:noFill/>
          <a:ln>
            <a:noFill/>
          </a:ln>
        </p:spPr>
      </p:pic>
      <p:pic>
        <p:nvPicPr>
          <p:cNvPr id="131" name="Google Shape;131;p29"/>
          <p:cNvPicPr preferRelativeResize="0"/>
          <p:nvPr/>
        </p:nvPicPr>
        <p:blipFill rotWithShape="1">
          <a:blip r:embed="rId4">
            <a:alphaModFix/>
          </a:blip>
          <a:srcRect b="59998"/>
          <a:stretch/>
        </p:blipFill>
        <p:spPr>
          <a:xfrm>
            <a:off x="5401050" y="1184839"/>
            <a:ext cx="3742949" cy="3486558"/>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First tested this pattern on March 17, 2020</a:t>
            </a:r>
            <a:endParaRPr/>
          </a:p>
        </p:txBody>
      </p:sp>
      <p:sp>
        <p:nvSpPr>
          <p:cNvPr id="137" name="Google Shape;137;p30"/>
          <p:cNvSpPr txBox="1"/>
          <p:nvPr/>
        </p:nvSpPr>
        <p:spPr>
          <a:xfrm>
            <a:off x="317825" y="1061350"/>
            <a:ext cx="4585200" cy="3883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a:solidFill>
                  <a:srgbClr val="595959"/>
                </a:solidFill>
                <a:latin typeface="Calibri"/>
                <a:ea typeface="Calibri"/>
                <a:cs typeface="Calibri"/>
                <a:sym typeface="Calibri"/>
              </a:rPr>
              <a:t>Evidence-based design: </a:t>
            </a:r>
            <a:endParaRPr sz="1800" b="1">
              <a:solidFill>
                <a:srgbClr val="595959"/>
              </a:solidFill>
              <a:latin typeface="Calibri"/>
              <a:ea typeface="Calibri"/>
              <a:cs typeface="Calibri"/>
              <a:sym typeface="Calibri"/>
            </a:endParaRPr>
          </a:p>
          <a:p>
            <a:pPr marL="457200" lvl="0" indent="-342900" algn="l" rtl="0">
              <a:lnSpc>
                <a:spcPct val="115000"/>
              </a:lnSpc>
              <a:spcBef>
                <a:spcPts val="1600"/>
              </a:spcBef>
              <a:spcAft>
                <a:spcPts val="0"/>
              </a:spcAft>
              <a:buClr>
                <a:srgbClr val="595959"/>
              </a:buClr>
              <a:buSzPts val="1800"/>
              <a:buFont typeface="Calibri"/>
              <a:buChar char="●"/>
            </a:pPr>
            <a:r>
              <a:rPr lang="en" sz="1800" b="1">
                <a:solidFill>
                  <a:srgbClr val="595959"/>
                </a:solidFill>
                <a:latin typeface="Calibri"/>
                <a:ea typeface="Calibri"/>
                <a:cs typeface="Calibri"/>
                <a:sym typeface="Calibri"/>
              </a:rPr>
              <a:t>Tested with Canadians on phones </a:t>
            </a:r>
            <a:endParaRPr sz="1800" b="1">
              <a:solidFill>
                <a:srgbClr val="595959"/>
              </a:solidFill>
              <a:latin typeface="Calibri"/>
              <a:ea typeface="Calibri"/>
              <a:cs typeface="Calibri"/>
              <a:sym typeface="Calibri"/>
            </a:endParaRPr>
          </a:p>
          <a:p>
            <a:pPr marL="457200" lvl="0" indent="-342900" algn="l" rtl="0">
              <a:lnSpc>
                <a:spcPct val="115000"/>
              </a:lnSpc>
              <a:spcBef>
                <a:spcPts val="0"/>
              </a:spcBef>
              <a:spcAft>
                <a:spcPts val="0"/>
              </a:spcAft>
              <a:buClr>
                <a:srgbClr val="595959"/>
              </a:buClr>
              <a:buSzPts val="1800"/>
              <a:buFont typeface="Calibri"/>
              <a:buChar char="●"/>
            </a:pPr>
            <a:r>
              <a:rPr lang="en" sz="1800" b="1">
                <a:solidFill>
                  <a:srgbClr val="595959"/>
                </a:solidFill>
                <a:latin typeface="Calibri"/>
                <a:ea typeface="Calibri"/>
                <a:cs typeface="Calibri"/>
                <a:sym typeface="Calibri"/>
              </a:rPr>
              <a:t>90% success. </a:t>
            </a:r>
            <a:endParaRPr sz="1800" b="1">
              <a:solidFill>
                <a:srgbClr val="595959"/>
              </a:solidFill>
              <a:latin typeface="Calibri"/>
              <a:ea typeface="Calibri"/>
              <a:cs typeface="Calibri"/>
              <a:sym typeface="Calibri"/>
            </a:endParaRPr>
          </a:p>
          <a:p>
            <a:pPr marL="0" lvl="0" indent="0" algn="l" rtl="0">
              <a:lnSpc>
                <a:spcPct val="115000"/>
              </a:lnSpc>
              <a:spcBef>
                <a:spcPts val="1600"/>
              </a:spcBef>
              <a:spcAft>
                <a:spcPts val="0"/>
              </a:spcAft>
              <a:buNone/>
            </a:pPr>
            <a:r>
              <a:rPr lang="en" sz="1800">
                <a:solidFill>
                  <a:srgbClr val="595959"/>
                </a:solidFill>
                <a:latin typeface="Calibri"/>
                <a:ea typeface="Calibri"/>
                <a:cs typeface="Calibri"/>
                <a:sym typeface="Calibri"/>
              </a:rPr>
              <a:t>      Video example: </a:t>
            </a:r>
            <a:r>
              <a:rPr lang="en" sz="900" u="sng">
                <a:solidFill>
                  <a:srgbClr val="0097A7"/>
                </a:solidFill>
                <a:hlinkClick r:id="rId3">
                  <a:extLst>
                    <a:ext uri="{A12FA001-AC4F-418D-AE19-62706E023703}">
                      <ahyp:hlinkClr xmlns:ahyp="http://schemas.microsoft.com/office/drawing/2018/hyperlinkcolor" val="tx"/>
                    </a:ext>
                  </a:extLst>
                </a:hlinkClick>
              </a:rPr>
              <a:t>https://validately.com/tracker_shares/de76ca86-dbad-455a-a400-409eea282284</a:t>
            </a:r>
            <a:endParaRPr sz="900" u="sng">
              <a:solidFill>
                <a:srgbClr val="0097A7"/>
              </a:solidFill>
            </a:endParaRPr>
          </a:p>
          <a:p>
            <a:pPr marL="0" lvl="0" indent="0" algn="l" rtl="0">
              <a:lnSpc>
                <a:spcPct val="115000"/>
              </a:lnSpc>
              <a:spcBef>
                <a:spcPts val="1600"/>
              </a:spcBef>
              <a:spcAft>
                <a:spcPts val="0"/>
              </a:spcAft>
              <a:buNone/>
            </a:pPr>
            <a:endParaRPr sz="1800">
              <a:solidFill>
                <a:srgbClr val="595959"/>
              </a:solidFill>
              <a:latin typeface="Calibri"/>
              <a:ea typeface="Calibri"/>
              <a:cs typeface="Calibri"/>
              <a:sym typeface="Calibri"/>
            </a:endParaRPr>
          </a:p>
          <a:p>
            <a:pPr marL="0" lvl="0" indent="0" algn="l" rtl="0">
              <a:lnSpc>
                <a:spcPct val="115000"/>
              </a:lnSpc>
              <a:spcBef>
                <a:spcPts val="1600"/>
              </a:spcBef>
              <a:spcAft>
                <a:spcPts val="1600"/>
              </a:spcAft>
              <a:buNone/>
            </a:pPr>
            <a:endParaRPr sz="1800">
              <a:solidFill>
                <a:srgbClr val="595959"/>
              </a:solidFill>
              <a:latin typeface="Calibri"/>
              <a:ea typeface="Calibri"/>
              <a:cs typeface="Calibri"/>
              <a:sym typeface="Calibri"/>
            </a:endParaRPr>
          </a:p>
        </p:txBody>
      </p:sp>
      <p:pic>
        <p:nvPicPr>
          <p:cNvPr id="138" name="Google Shape;138;p30"/>
          <p:cNvPicPr preferRelativeResize="0"/>
          <p:nvPr/>
        </p:nvPicPr>
        <p:blipFill>
          <a:blip r:embed="rId4">
            <a:alphaModFix/>
          </a:blip>
          <a:stretch>
            <a:fillRect/>
          </a:stretch>
        </p:blipFill>
        <p:spPr>
          <a:xfrm>
            <a:off x="7000975" y="1017720"/>
            <a:ext cx="1962900" cy="3975230"/>
          </a:xfrm>
          <a:prstGeom prst="rect">
            <a:avLst/>
          </a:prstGeom>
          <a:noFill/>
          <a:ln>
            <a:noFill/>
          </a:ln>
        </p:spPr>
      </p:pic>
      <p:pic>
        <p:nvPicPr>
          <p:cNvPr id="139" name="Google Shape;139;p30"/>
          <p:cNvPicPr preferRelativeResize="0"/>
          <p:nvPr/>
        </p:nvPicPr>
        <p:blipFill>
          <a:blip r:embed="rId5">
            <a:alphaModFix/>
          </a:blip>
          <a:stretch>
            <a:fillRect/>
          </a:stretch>
        </p:blipFill>
        <p:spPr>
          <a:xfrm>
            <a:off x="4903050" y="1087316"/>
            <a:ext cx="1962900" cy="3933960"/>
          </a:xfrm>
          <a:prstGeom prst="rect">
            <a:avLst/>
          </a:prstGeom>
          <a:noFill/>
          <a:ln>
            <a:noFill/>
          </a:ln>
        </p:spPr>
      </p:pic>
      <p:sp>
        <p:nvSpPr>
          <p:cNvPr id="140" name="Google Shape;140;p30"/>
          <p:cNvSpPr txBox="1"/>
          <p:nvPr/>
        </p:nvSpPr>
        <p:spPr>
          <a:xfrm>
            <a:off x="5108400" y="1017725"/>
            <a:ext cx="1552200" cy="34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Calibri"/>
                <a:ea typeface="Calibri"/>
                <a:cs typeface="Calibri"/>
                <a:sym typeface="Calibri"/>
              </a:rPr>
              <a:t>Early March - tiles</a:t>
            </a:r>
            <a:endParaRPr>
              <a:solidFill>
                <a:srgbClr val="FFFFFF"/>
              </a:solidFill>
              <a:latin typeface="Calibri"/>
              <a:ea typeface="Calibri"/>
              <a:cs typeface="Calibri"/>
              <a:sym typeface="Calibri"/>
            </a:endParaRPr>
          </a:p>
        </p:txBody>
      </p:sp>
      <p:sp>
        <p:nvSpPr>
          <p:cNvPr id="141" name="Google Shape;141;p30"/>
          <p:cNvSpPr txBox="1"/>
          <p:nvPr/>
        </p:nvSpPr>
        <p:spPr>
          <a:xfrm>
            <a:off x="7312202" y="1017725"/>
            <a:ext cx="1520100" cy="34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Calibri"/>
                <a:ea typeface="Calibri"/>
                <a:cs typeface="Calibri"/>
                <a:sym typeface="Calibri"/>
              </a:rPr>
              <a:t>Late March - bars</a:t>
            </a:r>
            <a:endParaRPr>
              <a:solidFill>
                <a:srgbClr val="FFFFFF"/>
              </a:solidFill>
              <a:latin typeface="Calibri"/>
              <a:ea typeface="Calibri"/>
              <a:cs typeface="Calibri"/>
              <a:sym typeface="Calibri"/>
            </a:endParaRPr>
          </a:p>
        </p:txBody>
      </p:sp>
      <p:pic>
        <p:nvPicPr>
          <p:cNvPr id="142" name="Google Shape;142;p30"/>
          <p:cNvPicPr preferRelativeResize="0"/>
          <p:nvPr/>
        </p:nvPicPr>
        <p:blipFill>
          <a:blip r:embed="rId6">
            <a:alphaModFix/>
          </a:blip>
          <a:stretch>
            <a:fillRect/>
          </a:stretch>
        </p:blipFill>
        <p:spPr>
          <a:xfrm>
            <a:off x="394020" y="2458951"/>
            <a:ext cx="252863" cy="265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1"/>
          <p:cNvSpPr txBox="1">
            <a:spLocks noGrp="1"/>
          </p:cNvSpPr>
          <p:nvPr>
            <p:ph type="title"/>
          </p:nvPr>
        </p:nvSpPr>
        <p:spPr>
          <a:xfrm>
            <a:off x="311700" y="445025"/>
            <a:ext cx="883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Testing banded navigation for the Economic Response Plan</a:t>
            </a:r>
            <a:endParaRPr/>
          </a:p>
        </p:txBody>
      </p:sp>
      <p:sp>
        <p:nvSpPr>
          <p:cNvPr id="148" name="Google Shape;148;p31"/>
          <p:cNvSpPr txBox="1"/>
          <p:nvPr/>
        </p:nvSpPr>
        <p:spPr>
          <a:xfrm>
            <a:off x="367725" y="1017725"/>
            <a:ext cx="3095400" cy="396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900"/>
              </a:spcBef>
              <a:spcAft>
                <a:spcPts val="0"/>
              </a:spcAft>
              <a:buNone/>
            </a:pPr>
            <a:r>
              <a:rPr lang="en" sz="1800">
                <a:solidFill>
                  <a:srgbClr val="000000"/>
                </a:solidFill>
                <a:latin typeface="Calibri"/>
                <a:ea typeface="Calibri"/>
                <a:cs typeface="Calibri"/>
                <a:sym typeface="Calibri"/>
              </a:rPr>
              <a:t>Original </a:t>
            </a:r>
            <a:r>
              <a:rPr lang="en" sz="1800">
                <a:latin typeface="Calibri"/>
                <a:ea typeface="Calibri"/>
                <a:cs typeface="Calibri"/>
                <a:sym typeface="Calibri"/>
              </a:rPr>
              <a:t>ERP page</a:t>
            </a:r>
            <a:r>
              <a:rPr lang="en" sz="1800">
                <a:solidFill>
                  <a:srgbClr val="000000"/>
                </a:solidFill>
                <a:latin typeface="Calibri"/>
                <a:ea typeface="Calibri"/>
                <a:cs typeface="Calibri"/>
                <a:sym typeface="Calibri"/>
              </a:rPr>
              <a:t> had </a:t>
            </a:r>
            <a:r>
              <a:rPr lang="en" sz="1800">
                <a:latin typeface="Calibri"/>
                <a:ea typeface="Calibri"/>
                <a:cs typeface="Calibri"/>
                <a:sym typeface="Calibri"/>
              </a:rPr>
              <a:t>lists of </a:t>
            </a:r>
            <a:r>
              <a:rPr lang="en" sz="1800">
                <a:solidFill>
                  <a:srgbClr val="000000"/>
                </a:solidFill>
                <a:latin typeface="Calibri"/>
                <a:ea typeface="Calibri"/>
                <a:cs typeface="Calibri"/>
                <a:sym typeface="Calibri"/>
              </a:rPr>
              <a:t>links </a:t>
            </a:r>
            <a:r>
              <a:rPr lang="en" sz="1800">
                <a:latin typeface="Calibri"/>
                <a:ea typeface="Calibri"/>
                <a:cs typeface="Calibri"/>
                <a:sym typeface="Calibri"/>
              </a:rPr>
              <a:t>to financial </a:t>
            </a:r>
            <a:r>
              <a:rPr lang="en" sz="1800">
                <a:solidFill>
                  <a:srgbClr val="000000"/>
                </a:solidFill>
                <a:latin typeface="Calibri"/>
                <a:ea typeface="Calibri"/>
                <a:cs typeface="Calibri"/>
                <a:sym typeface="Calibri"/>
              </a:rPr>
              <a:t>supports</a:t>
            </a:r>
            <a:endParaRPr sz="1800">
              <a:solidFill>
                <a:srgbClr val="000000"/>
              </a:solidFill>
              <a:latin typeface="Calibri"/>
              <a:ea typeface="Calibri"/>
              <a:cs typeface="Calibri"/>
              <a:sym typeface="Calibri"/>
            </a:endParaRPr>
          </a:p>
          <a:p>
            <a:pPr marL="0" lvl="0" indent="0" algn="l" rtl="0">
              <a:lnSpc>
                <a:spcPct val="115000"/>
              </a:lnSpc>
              <a:spcBef>
                <a:spcPts val="900"/>
              </a:spcBef>
              <a:spcAft>
                <a:spcPts val="0"/>
              </a:spcAft>
              <a:buNone/>
            </a:pPr>
            <a:r>
              <a:rPr lang="en" sz="1800">
                <a:latin typeface="Calibri"/>
                <a:ea typeface="Calibri"/>
                <a:cs typeface="Calibri"/>
                <a:sym typeface="Calibri"/>
              </a:rPr>
              <a:t>Revised design used expand/collapse - really helped with identifying multiple options that could be relevant and overall scanability of the page</a:t>
            </a:r>
            <a:endParaRPr sz="1800">
              <a:latin typeface="Calibri"/>
              <a:ea typeface="Calibri"/>
              <a:cs typeface="Calibri"/>
              <a:sym typeface="Calibri"/>
            </a:endParaRPr>
          </a:p>
          <a:p>
            <a:pPr marL="0" lvl="0" indent="0" algn="l" rtl="0">
              <a:lnSpc>
                <a:spcPct val="115000"/>
              </a:lnSpc>
              <a:spcBef>
                <a:spcPts val="900"/>
              </a:spcBef>
              <a:spcAft>
                <a:spcPts val="0"/>
              </a:spcAft>
              <a:buNone/>
            </a:pPr>
            <a:endParaRPr sz="1800">
              <a:solidFill>
                <a:srgbClr val="000000"/>
              </a:solidFill>
              <a:latin typeface="Calibri"/>
              <a:ea typeface="Calibri"/>
              <a:cs typeface="Calibri"/>
              <a:sym typeface="Calibri"/>
            </a:endParaRPr>
          </a:p>
          <a:p>
            <a:pPr marL="0" lvl="0" indent="0" algn="l" rtl="0">
              <a:lnSpc>
                <a:spcPct val="115000"/>
              </a:lnSpc>
              <a:spcBef>
                <a:spcPts val="900"/>
              </a:spcBef>
              <a:spcAft>
                <a:spcPts val="0"/>
              </a:spcAft>
              <a:buNone/>
            </a:pPr>
            <a:r>
              <a:rPr lang="en" sz="1800" u="sng">
                <a:solidFill>
                  <a:schemeClr val="hlink"/>
                </a:solidFill>
                <a:latin typeface="Calibri"/>
                <a:ea typeface="Calibri"/>
                <a:cs typeface="Calibri"/>
                <a:sym typeface="Calibri"/>
                <a:hlinkClick r:id="rId3"/>
              </a:rPr>
              <a:t>Website: ERP</a:t>
            </a:r>
            <a:endParaRPr sz="1800">
              <a:latin typeface="Calibri"/>
              <a:ea typeface="Calibri"/>
              <a:cs typeface="Calibri"/>
              <a:sym typeface="Calibri"/>
            </a:endParaRPr>
          </a:p>
          <a:p>
            <a:pPr marL="0" lvl="0" indent="0" algn="l" rtl="0">
              <a:lnSpc>
                <a:spcPct val="115000"/>
              </a:lnSpc>
              <a:spcBef>
                <a:spcPts val="900"/>
              </a:spcBef>
              <a:spcAft>
                <a:spcPts val="1600"/>
              </a:spcAft>
              <a:buNone/>
            </a:pPr>
            <a:endParaRPr sz="1800">
              <a:solidFill>
                <a:srgbClr val="595959"/>
              </a:solidFill>
              <a:latin typeface="Calibri"/>
              <a:ea typeface="Calibri"/>
              <a:cs typeface="Calibri"/>
              <a:sym typeface="Calibri"/>
            </a:endParaRPr>
          </a:p>
        </p:txBody>
      </p:sp>
      <p:pic>
        <p:nvPicPr>
          <p:cNvPr id="149" name="Google Shape;149;p31"/>
          <p:cNvPicPr preferRelativeResize="0"/>
          <p:nvPr/>
        </p:nvPicPr>
        <p:blipFill>
          <a:blip r:embed="rId4">
            <a:alphaModFix/>
          </a:blip>
          <a:stretch>
            <a:fillRect/>
          </a:stretch>
        </p:blipFill>
        <p:spPr>
          <a:xfrm>
            <a:off x="6482375" y="922300"/>
            <a:ext cx="2048006" cy="4134525"/>
          </a:xfrm>
          <a:prstGeom prst="rect">
            <a:avLst/>
          </a:prstGeom>
          <a:noFill/>
          <a:ln>
            <a:noFill/>
          </a:ln>
        </p:spPr>
      </p:pic>
      <p:grpSp>
        <p:nvGrpSpPr>
          <p:cNvPr id="150" name="Google Shape;150;p31"/>
          <p:cNvGrpSpPr/>
          <p:nvPr/>
        </p:nvGrpSpPr>
        <p:grpSpPr>
          <a:xfrm>
            <a:off x="3936675" y="922300"/>
            <a:ext cx="2048006" cy="4134525"/>
            <a:chOff x="4815900" y="971050"/>
            <a:chExt cx="2048006" cy="4134525"/>
          </a:xfrm>
        </p:grpSpPr>
        <p:pic>
          <p:nvPicPr>
            <p:cNvPr id="151" name="Google Shape;151;p31"/>
            <p:cNvPicPr preferRelativeResize="0"/>
            <p:nvPr/>
          </p:nvPicPr>
          <p:blipFill rotWithShape="1">
            <a:blip r:embed="rId4">
              <a:alphaModFix/>
            </a:blip>
            <a:srcRect/>
            <a:stretch/>
          </p:blipFill>
          <p:spPr>
            <a:xfrm>
              <a:off x="4815900" y="971050"/>
              <a:ext cx="2048006" cy="4134525"/>
            </a:xfrm>
            <a:prstGeom prst="rect">
              <a:avLst/>
            </a:prstGeom>
            <a:noFill/>
            <a:ln>
              <a:noFill/>
            </a:ln>
          </p:spPr>
        </p:pic>
        <p:pic>
          <p:nvPicPr>
            <p:cNvPr id="152" name="Google Shape;152;p31"/>
            <p:cNvPicPr preferRelativeResize="0"/>
            <p:nvPr/>
          </p:nvPicPr>
          <p:blipFill>
            <a:blip r:embed="rId5">
              <a:alphaModFix/>
            </a:blip>
            <a:stretch>
              <a:fillRect/>
            </a:stretch>
          </p:blipFill>
          <p:spPr>
            <a:xfrm>
              <a:off x="4902700" y="1464325"/>
              <a:ext cx="1874400" cy="3159075"/>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2"/>
          <p:cNvSpPr txBox="1">
            <a:spLocks noGrp="1"/>
          </p:cNvSpPr>
          <p:nvPr>
            <p:ph type="title"/>
          </p:nvPr>
        </p:nvSpPr>
        <p:spPr>
          <a:xfrm>
            <a:off x="311700" y="445025"/>
            <a:ext cx="883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Testing banded navigation for Managing your business</a:t>
            </a:r>
            <a:endParaRPr/>
          </a:p>
        </p:txBody>
      </p:sp>
      <p:sp>
        <p:nvSpPr>
          <p:cNvPr id="158" name="Google Shape;158;p32"/>
          <p:cNvSpPr txBox="1"/>
          <p:nvPr/>
        </p:nvSpPr>
        <p:spPr>
          <a:xfrm>
            <a:off x="367725" y="1017725"/>
            <a:ext cx="2053800" cy="396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900"/>
              </a:spcBef>
              <a:spcAft>
                <a:spcPts val="0"/>
              </a:spcAft>
              <a:buNone/>
            </a:pPr>
            <a:r>
              <a:rPr lang="en" sz="1800">
                <a:latin typeface="Calibri"/>
                <a:ea typeface="Calibri"/>
                <a:cs typeface="Calibri"/>
                <a:sym typeface="Calibri"/>
              </a:rPr>
              <a:t>We also tested a version of bands where the links included descriptions.</a:t>
            </a:r>
            <a:endParaRPr sz="1800">
              <a:latin typeface="Calibri"/>
              <a:ea typeface="Calibri"/>
              <a:cs typeface="Calibri"/>
              <a:sym typeface="Calibri"/>
            </a:endParaRPr>
          </a:p>
          <a:p>
            <a:pPr marL="0" lvl="0" indent="0" algn="l" rtl="0">
              <a:lnSpc>
                <a:spcPct val="115000"/>
              </a:lnSpc>
              <a:spcBef>
                <a:spcPts val="900"/>
              </a:spcBef>
              <a:spcAft>
                <a:spcPts val="0"/>
              </a:spcAft>
              <a:buNone/>
            </a:pPr>
            <a:endParaRPr sz="1800">
              <a:solidFill>
                <a:srgbClr val="000000"/>
              </a:solidFill>
              <a:latin typeface="Calibri"/>
              <a:ea typeface="Calibri"/>
              <a:cs typeface="Calibri"/>
              <a:sym typeface="Calibri"/>
            </a:endParaRPr>
          </a:p>
          <a:p>
            <a:pPr marL="0" lvl="0" indent="0" algn="l" rtl="0">
              <a:lnSpc>
                <a:spcPct val="115000"/>
              </a:lnSpc>
              <a:spcBef>
                <a:spcPts val="900"/>
              </a:spcBef>
              <a:spcAft>
                <a:spcPts val="0"/>
              </a:spcAft>
              <a:buNone/>
            </a:pPr>
            <a:r>
              <a:rPr lang="en" sz="1800">
                <a:latin typeface="Calibri"/>
                <a:ea typeface="Calibri"/>
                <a:cs typeface="Calibri"/>
                <a:sym typeface="Calibri"/>
              </a:rPr>
              <a:t>Page: </a:t>
            </a:r>
            <a:br>
              <a:rPr lang="en" sz="1800">
                <a:latin typeface="Calibri"/>
                <a:ea typeface="Calibri"/>
                <a:cs typeface="Calibri"/>
                <a:sym typeface="Calibri"/>
              </a:rPr>
            </a:br>
            <a:r>
              <a:rPr lang="en" sz="1800" u="sng">
                <a:solidFill>
                  <a:schemeClr val="hlink"/>
                </a:solidFill>
                <a:latin typeface="Calibri"/>
                <a:ea typeface="Calibri"/>
                <a:cs typeface="Calibri"/>
                <a:sym typeface="Calibri"/>
                <a:hlinkClick r:id="rId3"/>
              </a:rPr>
              <a:t>Managing your business</a:t>
            </a:r>
            <a:endParaRPr sz="1800">
              <a:latin typeface="Calibri"/>
              <a:ea typeface="Calibri"/>
              <a:cs typeface="Calibri"/>
              <a:sym typeface="Calibri"/>
            </a:endParaRPr>
          </a:p>
          <a:p>
            <a:pPr marL="0" lvl="0" indent="0" algn="l" rtl="0">
              <a:lnSpc>
                <a:spcPct val="115000"/>
              </a:lnSpc>
              <a:spcBef>
                <a:spcPts val="900"/>
              </a:spcBef>
              <a:spcAft>
                <a:spcPts val="1600"/>
              </a:spcAft>
              <a:buNone/>
            </a:pPr>
            <a:endParaRPr sz="1800">
              <a:solidFill>
                <a:srgbClr val="595959"/>
              </a:solidFill>
              <a:latin typeface="Calibri"/>
              <a:ea typeface="Calibri"/>
              <a:cs typeface="Calibri"/>
              <a:sym typeface="Calibri"/>
            </a:endParaRPr>
          </a:p>
        </p:txBody>
      </p:sp>
      <p:pic>
        <p:nvPicPr>
          <p:cNvPr id="159" name="Google Shape;159;p32"/>
          <p:cNvPicPr preferRelativeResize="0"/>
          <p:nvPr/>
        </p:nvPicPr>
        <p:blipFill rotWithShape="1">
          <a:blip r:embed="rId4">
            <a:alphaModFix/>
          </a:blip>
          <a:srcRect b="56835"/>
          <a:stretch/>
        </p:blipFill>
        <p:spPr>
          <a:xfrm>
            <a:off x="2421525" y="1028200"/>
            <a:ext cx="2683975" cy="3513900"/>
          </a:xfrm>
          <a:prstGeom prst="rect">
            <a:avLst/>
          </a:prstGeom>
          <a:noFill/>
          <a:ln>
            <a:noFill/>
          </a:ln>
          <a:effectLst>
            <a:outerShdw blurRad="57150" dist="19050" dir="5400000" algn="bl" rotWithShape="0">
              <a:srgbClr val="000000">
                <a:alpha val="50000"/>
              </a:srgbClr>
            </a:outerShdw>
          </a:effectLst>
        </p:spPr>
      </p:pic>
      <p:pic>
        <p:nvPicPr>
          <p:cNvPr id="160" name="Google Shape;160;p32"/>
          <p:cNvPicPr preferRelativeResize="0"/>
          <p:nvPr/>
        </p:nvPicPr>
        <p:blipFill>
          <a:blip r:embed="rId5">
            <a:alphaModFix/>
          </a:blip>
          <a:stretch>
            <a:fillRect/>
          </a:stretch>
        </p:blipFill>
        <p:spPr>
          <a:xfrm>
            <a:off x="2570448" y="3795973"/>
            <a:ext cx="6450699" cy="943450"/>
          </a:xfrm>
          <a:prstGeom prst="rect">
            <a:avLst/>
          </a:prstGeom>
          <a:noFill/>
          <a:ln>
            <a:noFill/>
          </a:ln>
          <a:effectLst>
            <a:outerShdw blurRad="57150" dist="19050" dir="5400000" algn="bl" rotWithShape="0">
              <a:srgbClr val="000000">
                <a:alpha val="50000"/>
              </a:srgbClr>
            </a:outerShdw>
          </a:effectLst>
        </p:spPr>
      </p:pic>
      <p:sp>
        <p:nvSpPr>
          <p:cNvPr id="161" name="Google Shape;161;p32"/>
          <p:cNvSpPr txBox="1"/>
          <p:nvPr/>
        </p:nvSpPr>
        <p:spPr>
          <a:xfrm>
            <a:off x="5347350" y="2195850"/>
            <a:ext cx="36738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Calibri"/>
                <a:ea typeface="Calibri"/>
                <a:cs typeface="Calibri"/>
                <a:sym typeface="Calibri"/>
              </a:rPr>
              <a:t>Adding descriptions for the financial support programs helped describe who the program was for - since it wasn’t always clear from the program name alone.</a:t>
            </a:r>
            <a:endParaRPr sz="18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Accessibility testing - works with assistive technologies</a:t>
            </a:r>
            <a:endParaRPr/>
          </a:p>
        </p:txBody>
      </p:sp>
      <p:sp>
        <p:nvSpPr>
          <p:cNvPr id="167" name="Google Shape;167;p33"/>
          <p:cNvSpPr txBox="1">
            <a:spLocks noGrp="1"/>
          </p:cNvSpPr>
          <p:nvPr>
            <p:ph type="body" idx="1"/>
          </p:nvPr>
        </p:nvSpPr>
        <p:spPr>
          <a:xfrm>
            <a:off x="311700" y="1152475"/>
            <a:ext cx="8832300" cy="123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COVID landing page and ERP page included in accessibility testing in May </a:t>
            </a:r>
            <a:endParaRPr/>
          </a:p>
          <a:p>
            <a:pPr marL="457200" lvl="0" indent="-342900" algn="l" rtl="0">
              <a:spcBef>
                <a:spcPts val="1000"/>
              </a:spcBef>
              <a:spcAft>
                <a:spcPts val="0"/>
              </a:spcAft>
              <a:buSzPts val="1800"/>
              <a:buChar char="●"/>
            </a:pPr>
            <a:r>
              <a:rPr lang="en" b="1"/>
              <a:t>6 people using: </a:t>
            </a:r>
            <a:r>
              <a:rPr lang="en"/>
              <a:t>2x -NVDA, Jaws 2000, Jaws braille display, Magnified text, Jaws</a:t>
            </a:r>
            <a:endParaRPr/>
          </a:p>
          <a:p>
            <a:pPr marL="0" lvl="0" indent="0" algn="l" rtl="0">
              <a:spcBef>
                <a:spcPts val="0"/>
              </a:spcBef>
              <a:spcAft>
                <a:spcPts val="0"/>
              </a:spcAft>
              <a:buNone/>
            </a:pPr>
            <a:endParaRPr/>
          </a:p>
        </p:txBody>
      </p:sp>
      <p:sp>
        <p:nvSpPr>
          <p:cNvPr id="168" name="Google Shape;168;p33"/>
          <p:cNvSpPr txBox="1"/>
          <p:nvPr/>
        </p:nvSpPr>
        <p:spPr>
          <a:xfrm>
            <a:off x="5982275" y="2580850"/>
            <a:ext cx="2850000" cy="1736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b="1">
                <a:solidFill>
                  <a:schemeClr val="dk2"/>
                </a:solidFill>
                <a:latin typeface="Calibri"/>
                <a:ea typeface="Calibri"/>
                <a:cs typeface="Calibri"/>
                <a:sym typeface="Calibri"/>
              </a:rPr>
              <a:t>Participant with screen reader easily tabbing through links: </a:t>
            </a:r>
            <a:br>
              <a:rPr lang="en" sz="1800" b="1">
                <a:solidFill>
                  <a:schemeClr val="dk2"/>
                </a:solidFill>
                <a:latin typeface="Calibri"/>
                <a:ea typeface="Calibri"/>
                <a:cs typeface="Calibri"/>
                <a:sym typeface="Calibri"/>
              </a:rPr>
            </a:br>
            <a:r>
              <a:rPr lang="en" sz="1800" u="sng">
                <a:solidFill>
                  <a:schemeClr val="accent5"/>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https://youtu.be/prdg9zTo5sg?t=185</a:t>
            </a:r>
            <a:r>
              <a:rPr lang="en" sz="1800">
                <a:solidFill>
                  <a:schemeClr val="dk2"/>
                </a:solidFill>
                <a:latin typeface="Calibri"/>
                <a:ea typeface="Calibri"/>
                <a:cs typeface="Calibri"/>
                <a:sym typeface="Calibri"/>
              </a:rPr>
              <a:t> </a:t>
            </a:r>
            <a:endParaRPr/>
          </a:p>
        </p:txBody>
      </p:sp>
      <p:pic>
        <p:nvPicPr>
          <p:cNvPr id="169" name="Google Shape;169;p33"/>
          <p:cNvPicPr preferRelativeResize="0"/>
          <p:nvPr/>
        </p:nvPicPr>
        <p:blipFill>
          <a:blip r:embed="rId4">
            <a:alphaModFix/>
          </a:blip>
          <a:stretch>
            <a:fillRect/>
          </a:stretch>
        </p:blipFill>
        <p:spPr>
          <a:xfrm>
            <a:off x="6075620" y="2389676"/>
            <a:ext cx="252863" cy="265200"/>
          </a:xfrm>
          <a:prstGeom prst="rect">
            <a:avLst/>
          </a:prstGeom>
          <a:noFill/>
          <a:ln>
            <a:noFill/>
          </a:ln>
        </p:spPr>
      </p:pic>
      <p:pic>
        <p:nvPicPr>
          <p:cNvPr id="170" name="Google Shape;170;p33"/>
          <p:cNvPicPr preferRelativeResize="0"/>
          <p:nvPr/>
        </p:nvPicPr>
        <p:blipFill>
          <a:blip r:embed="rId5">
            <a:alphaModFix/>
          </a:blip>
          <a:stretch>
            <a:fillRect/>
          </a:stretch>
        </p:blipFill>
        <p:spPr>
          <a:xfrm>
            <a:off x="141698" y="2372025"/>
            <a:ext cx="5813026" cy="16429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1931</Words>
  <Application>Microsoft Office PowerPoint</Application>
  <PresentationFormat>On-screen Show (16:9)</PresentationFormat>
  <Paragraphs>175</Paragraphs>
  <Slides>22</Slides>
  <Notes>22</Notes>
  <HiddenSlides>2</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22</vt:i4>
      </vt:variant>
    </vt:vector>
  </HeadingPairs>
  <TitlesOfParts>
    <vt:vector size="26" baseType="lpstr">
      <vt:lpstr>Arial</vt:lpstr>
      <vt:lpstr>Calibri</vt:lpstr>
      <vt:lpstr>Simple Light</vt:lpstr>
      <vt:lpstr>Simple Light</vt:lpstr>
      <vt:lpstr>Banded navigation pattern</vt:lpstr>
      <vt:lpstr>What we’ll cover</vt:lpstr>
      <vt:lpstr>What the banded navigation pattern looks like… </vt:lpstr>
      <vt:lpstr>One year ago…  early March 2020</vt:lpstr>
      <vt:lpstr>Prototyping the new pattern</vt:lpstr>
      <vt:lpstr>First tested this pattern on March 17, 2020</vt:lpstr>
      <vt:lpstr>Testing banded navigation for the Economic Response Plan</vt:lpstr>
      <vt:lpstr>Testing banded navigation for Managing your business</vt:lpstr>
      <vt:lpstr>Accessibility testing - works with assistive technologies</vt:lpstr>
      <vt:lpstr>Why use it for vaccines?</vt:lpstr>
      <vt:lpstr>What to avoid: Too many links that aren’t top tasks</vt:lpstr>
      <vt:lpstr>What to avoid: Links that aren’t top tasks</vt:lpstr>
      <vt:lpstr>What to avoid: Ambiguous link labels</vt:lpstr>
      <vt:lpstr>Information architecture can’t be ignored</vt:lpstr>
      <vt:lpstr>Where and when does the pattern work best?</vt:lpstr>
      <vt:lpstr>Banded navigation pattern in the design system </vt:lpstr>
      <vt:lpstr>First 2 levels of the topic tree</vt:lpstr>
      <vt:lpstr>First 2 levels of the topic tree</vt:lpstr>
      <vt:lpstr>Below level 2 topics </vt:lpstr>
      <vt:lpstr>Level 3 and down and other topic-like pages</vt:lpstr>
      <vt:lpstr>Banded navigation: a new possible pattern</vt:lpstr>
      <vt:lpstr>Not sure if you should use it? Reach out! (or 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Banded navigation pattern</dc:title>
  <dc:creator>ARIANNA MERRITT</dc:creator>
  <cp:lastModifiedBy>MERRITT</cp:lastModifiedBy>
  <cp:revision>1</cp:revision>
  <dcterms:modified xsi:type="dcterms:W3CDTF">2021-03-03T20:23:47Z</dcterms:modified>
</cp:coreProperties>
</file>