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 id="2147483664" r:id="rId2"/>
    <p:sldMasterId id="2147483665" r:id="rId3"/>
  </p:sldMasterIdLst>
  <p:notesMasterIdLst>
    <p:notesMasterId r:id="rId1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37">
          <p15:clr>
            <a:srgbClr val="A4A3A4"/>
          </p15:clr>
        </p15:guide>
        <p15:guide id="2" pos="38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3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4723E6-2E84-46C9-9067-7CCCDA7654B6}">
  <a:tblStyle styleId="{8E4723E6-2E84-46C9-9067-7CCCDA7654B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15" autoAdjust="0"/>
  </p:normalViewPr>
  <p:slideViewPr>
    <p:cSldViewPr snapToGrid="0">
      <p:cViewPr varScale="1">
        <p:scale>
          <a:sx n="65" d="100"/>
          <a:sy n="65" d="100"/>
        </p:scale>
        <p:origin x="1258" y="38"/>
      </p:cViewPr>
      <p:guideLst>
        <p:guide orient="horz" pos="2137"/>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1"/>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9"/>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exels.com/photo/action-backboard-ball-basketball-358042/"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liberatingstructures.com/histor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1040" y="4473892"/>
            <a:ext cx="5608320" cy="3660459"/>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sz="900" dirty="0"/>
          </a:p>
        </p:txBody>
      </p:sp>
      <p:sp>
        <p:nvSpPr>
          <p:cNvPr id="87" name="Google Shape;87;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0bb910c54_0_23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0bb910c54_0_238: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lnSpc>
                <a:spcPct val="115000"/>
              </a:lnSpc>
              <a:spcBef>
                <a:spcPts val="0"/>
              </a:spcBef>
              <a:spcAft>
                <a:spcPts val="0"/>
              </a:spcAft>
              <a:buNone/>
            </a:pPr>
            <a:r>
              <a:rPr lang="en-US" sz="900" dirty="0"/>
              <a:t>SAY: </a:t>
            </a:r>
            <a:endParaRPr sz="900" dirty="0"/>
          </a:p>
          <a:p>
            <a:pPr marL="457200" lvl="0" indent="-285750" algn="l" rtl="0">
              <a:lnSpc>
                <a:spcPct val="115000"/>
              </a:lnSpc>
              <a:spcBef>
                <a:spcPts val="0"/>
              </a:spcBef>
              <a:spcAft>
                <a:spcPts val="0"/>
              </a:spcAft>
              <a:buSzPts val="900"/>
              <a:buChar char="●"/>
            </a:pPr>
            <a:r>
              <a:rPr lang="en-US" sz="900" dirty="0"/>
              <a:t>Once you have articulated how your meeting or session serves a bigger goal, the next step in establishing fit-for-purpose goals is to clarify the generic type of GOAL your meeting serves. According to Sam </a:t>
            </a:r>
            <a:r>
              <a:rPr lang="en-US" sz="900" dirty="0" err="1"/>
              <a:t>Kaner</a:t>
            </a:r>
            <a:r>
              <a:rPr lang="en-US" sz="900" dirty="0"/>
              <a:t>, most meetings have one among seven goals -- or desired outcomes. </a:t>
            </a:r>
            <a:r>
              <a:rPr lang="en-US" sz="900" b="1" i="1" dirty="0"/>
              <a:t>What matters is that both you, and your participants, know which goal you’re pursuing. </a:t>
            </a:r>
            <a:r>
              <a:rPr lang="en-US" sz="900" dirty="0"/>
              <a:t>Being explicit about the type of goal you have makes it clear to participants what you are collectively trying to accomplish.</a:t>
            </a:r>
            <a:r>
              <a:rPr lang="en-US" sz="900" b="1" i="1" dirty="0"/>
              <a:t> </a:t>
            </a:r>
            <a:endParaRPr sz="900" b="1" i="1" dirty="0"/>
          </a:p>
          <a:p>
            <a:pPr marL="457200" lvl="0" indent="0" algn="l" rtl="0">
              <a:lnSpc>
                <a:spcPct val="115000"/>
              </a:lnSpc>
              <a:spcBef>
                <a:spcPts val="0"/>
              </a:spcBef>
              <a:spcAft>
                <a:spcPts val="0"/>
              </a:spcAft>
              <a:buNone/>
            </a:pPr>
            <a:endParaRPr sz="900" b="1" i="1" dirty="0"/>
          </a:p>
          <a:p>
            <a:pPr marL="457200" lvl="0" indent="-285750" algn="l" rtl="0">
              <a:lnSpc>
                <a:spcPct val="115000"/>
              </a:lnSpc>
              <a:spcBef>
                <a:spcPts val="0"/>
              </a:spcBef>
              <a:spcAft>
                <a:spcPts val="0"/>
              </a:spcAft>
              <a:buSzPts val="900"/>
              <a:buChar char="●"/>
            </a:pPr>
            <a:r>
              <a:rPr lang="en-US" sz="900" dirty="0"/>
              <a:t>In addition to your explicit (or “tangible”) goals such as getting a decision on something, you may also have implicit (or “intangible”) goals such as building community or sharing information. </a:t>
            </a:r>
            <a:r>
              <a:rPr lang="en-US" sz="900" b="1" dirty="0"/>
              <a:t>Thinking back to participatory values, naming the goal helps build mutual understanding.</a:t>
            </a:r>
            <a:endParaRPr sz="900" b="1" dirty="0"/>
          </a:p>
          <a:p>
            <a:pPr marL="457200" lvl="0" indent="0" algn="l" rtl="0">
              <a:lnSpc>
                <a:spcPct val="115000"/>
              </a:lnSpc>
              <a:spcBef>
                <a:spcPts val="0"/>
              </a:spcBef>
              <a:spcAft>
                <a:spcPts val="0"/>
              </a:spcAft>
              <a:buNone/>
            </a:pPr>
            <a:endParaRPr sz="900" dirty="0"/>
          </a:p>
          <a:p>
            <a:pPr marL="457200" lvl="0" indent="-285750" algn="l" rtl="0">
              <a:lnSpc>
                <a:spcPct val="115000"/>
              </a:lnSpc>
              <a:spcBef>
                <a:spcPts val="0"/>
              </a:spcBef>
              <a:spcAft>
                <a:spcPts val="0"/>
              </a:spcAft>
              <a:buSzPts val="900"/>
              <a:buChar char="●"/>
            </a:pPr>
            <a:r>
              <a:rPr lang="en-US" sz="900" dirty="0"/>
              <a:t>As a facilitator, knowing your goals is critical to establishing a shared purpose. As a meeting attendee, one of the most helpful things you can do is to ask the organizers to clarify the meeting’s purpose. It helps make things clear to everyone and enables the group to participate more fully -- and effectively.</a:t>
            </a:r>
            <a:endParaRPr sz="900" dirty="0"/>
          </a:p>
          <a:p>
            <a:pPr marL="457200" lvl="0" indent="0" algn="l" rtl="0">
              <a:spcBef>
                <a:spcPts val="0"/>
              </a:spcBef>
              <a:spcAft>
                <a:spcPts val="0"/>
              </a:spcAft>
              <a:buNone/>
            </a:pPr>
            <a:endParaRPr sz="900" dirty="0"/>
          </a:p>
          <a:p>
            <a:pPr marL="457200" lvl="0" indent="-285750" algn="l" rtl="0">
              <a:spcBef>
                <a:spcPts val="0"/>
              </a:spcBef>
              <a:spcAft>
                <a:spcPts val="0"/>
              </a:spcAft>
              <a:buSzPts val="900"/>
              <a:buChar char="●"/>
            </a:pPr>
            <a:r>
              <a:rPr lang="en-US" sz="900" dirty="0"/>
              <a:t>What are they?</a:t>
            </a:r>
            <a:endParaRPr sz="900" dirty="0"/>
          </a:p>
          <a:p>
            <a:pPr marL="0" lvl="0" indent="0" algn="l" rtl="0">
              <a:spcBef>
                <a:spcPts val="0"/>
              </a:spcBef>
              <a:spcAft>
                <a:spcPts val="0"/>
              </a:spcAft>
              <a:buNone/>
            </a:pPr>
            <a:endParaRPr sz="900" dirty="0"/>
          </a:p>
          <a:p>
            <a:pPr marL="914400" lvl="0" indent="-285750" algn="l" rtl="0">
              <a:lnSpc>
                <a:spcPct val="115000"/>
              </a:lnSpc>
              <a:spcBef>
                <a:spcPts val="0"/>
              </a:spcBef>
              <a:spcAft>
                <a:spcPts val="0"/>
              </a:spcAft>
              <a:buClr>
                <a:schemeClr val="dk1"/>
              </a:buClr>
              <a:buSzPts val="900"/>
              <a:buFont typeface="Calibri"/>
              <a:buAutoNum type="arabicPeriod"/>
            </a:pPr>
            <a:r>
              <a:rPr lang="en-US" sz="900" b="1" dirty="0"/>
              <a:t>Sharing information</a:t>
            </a:r>
            <a:r>
              <a:rPr lang="en-US" sz="900" dirty="0"/>
              <a:t>: Share information: Making an announcement, reporting on an issue, or making a presentation.</a:t>
            </a:r>
            <a:endParaRPr sz="900" dirty="0"/>
          </a:p>
          <a:p>
            <a:pPr marL="914400" lvl="0" indent="-285750" algn="l" rtl="0">
              <a:lnSpc>
                <a:spcPct val="115000"/>
              </a:lnSpc>
              <a:spcBef>
                <a:spcPts val="0"/>
              </a:spcBef>
              <a:spcAft>
                <a:spcPts val="0"/>
              </a:spcAft>
              <a:buClr>
                <a:schemeClr val="dk1"/>
              </a:buClr>
              <a:buSzPts val="900"/>
              <a:buFont typeface="Calibri"/>
              <a:buAutoNum type="arabicPeriod"/>
            </a:pPr>
            <a:r>
              <a:rPr lang="en-US" sz="900" b="1" dirty="0"/>
              <a:t>Providing input</a:t>
            </a:r>
            <a:r>
              <a:rPr lang="en-US" sz="900" dirty="0"/>
              <a:t>: Provide input: When someone brings options to the group for feedback or suggestions, and are seeking only comments (versus decisions) from the group. Examples could include commenting on a strategy, proposed budget options, an event scenario, etc.</a:t>
            </a:r>
            <a:endParaRPr sz="900" dirty="0"/>
          </a:p>
          <a:p>
            <a:pPr marL="914400" lvl="0" indent="-285750" algn="l" rtl="0">
              <a:lnSpc>
                <a:spcPct val="115000"/>
              </a:lnSpc>
              <a:spcBef>
                <a:spcPts val="0"/>
              </a:spcBef>
              <a:spcAft>
                <a:spcPts val="0"/>
              </a:spcAft>
              <a:buClr>
                <a:schemeClr val="dk1"/>
              </a:buClr>
              <a:buSzPts val="900"/>
              <a:buFont typeface="Calibri"/>
              <a:buAutoNum type="arabicPeriod"/>
            </a:pPr>
            <a:r>
              <a:rPr lang="en-US" sz="900" b="1" dirty="0"/>
              <a:t>Advance the thinking</a:t>
            </a:r>
            <a:r>
              <a:rPr lang="en-US" sz="900" dirty="0"/>
              <a:t>: Advance the thinking: When work on a given issue involves multiple stages, it can be helpful to structure meetings to think through specific steps. These could include: defining or analyzing a problem, identifying root causes, evaluating options, prioritizing actions, conducting resource analyses, creating a milestone map, conducting a risk assessment, etc.</a:t>
            </a:r>
            <a:endParaRPr sz="900" dirty="0"/>
          </a:p>
          <a:p>
            <a:pPr marL="914400" lvl="0" indent="-285750" algn="l" rtl="0">
              <a:lnSpc>
                <a:spcPct val="115000"/>
              </a:lnSpc>
              <a:spcBef>
                <a:spcPts val="0"/>
              </a:spcBef>
              <a:spcAft>
                <a:spcPts val="0"/>
              </a:spcAft>
              <a:buClr>
                <a:schemeClr val="dk1"/>
              </a:buClr>
              <a:buSzPts val="900"/>
              <a:buFont typeface="Calibri"/>
              <a:buAutoNum type="arabicPeriod"/>
            </a:pPr>
            <a:r>
              <a:rPr lang="en-US" sz="900" b="1" dirty="0"/>
              <a:t>Making decisions</a:t>
            </a:r>
            <a:r>
              <a:rPr lang="en-US" sz="900" dirty="0"/>
              <a:t>: Make decisions: When you want a group to address an issue, and bring it to closure, the meeting goal is to make a decision. </a:t>
            </a:r>
            <a:endParaRPr sz="900" dirty="0"/>
          </a:p>
          <a:p>
            <a:pPr marL="914400" lvl="0" indent="-285750" algn="l" rtl="0">
              <a:lnSpc>
                <a:spcPct val="115000"/>
              </a:lnSpc>
              <a:spcBef>
                <a:spcPts val="0"/>
              </a:spcBef>
              <a:spcAft>
                <a:spcPts val="0"/>
              </a:spcAft>
              <a:buClr>
                <a:schemeClr val="dk1"/>
              </a:buClr>
              <a:buSzPts val="900"/>
              <a:buFont typeface="Calibri"/>
              <a:buAutoNum type="arabicPeriod"/>
            </a:pPr>
            <a:r>
              <a:rPr lang="en-US" sz="900" b="1" dirty="0"/>
              <a:t>Improving communication</a:t>
            </a:r>
            <a:r>
              <a:rPr lang="en-US" sz="900" dirty="0"/>
              <a:t>: Improve communication: Strengthen working relationships among a group and create a supportive environment to have more challenging conversations. Here, it’s important to build a safe, supportive foundation -- nurture a space to able to speak authentically, to give and receive feedback.</a:t>
            </a:r>
            <a:endParaRPr sz="900" dirty="0"/>
          </a:p>
          <a:p>
            <a:pPr marL="914400" lvl="0" indent="-285750" algn="l" rtl="0">
              <a:lnSpc>
                <a:spcPct val="115000"/>
              </a:lnSpc>
              <a:spcBef>
                <a:spcPts val="0"/>
              </a:spcBef>
              <a:spcAft>
                <a:spcPts val="0"/>
              </a:spcAft>
              <a:buClr>
                <a:schemeClr val="dk1"/>
              </a:buClr>
              <a:buSzPts val="900"/>
              <a:buFont typeface="Calibri"/>
              <a:buAutoNum type="arabicPeriod"/>
            </a:pPr>
            <a:r>
              <a:rPr lang="en-US" sz="900" b="1" dirty="0"/>
              <a:t>Building community</a:t>
            </a:r>
            <a:r>
              <a:rPr lang="en-US" sz="900" dirty="0"/>
              <a:t>: Promote camaraderie, strengthen working relationships, and generally boost morale. The team coffee. The birthday or holiday celebration. </a:t>
            </a:r>
            <a:endParaRPr sz="900" dirty="0"/>
          </a:p>
          <a:p>
            <a:pPr marL="914400" lvl="0" indent="-285750" algn="l" rtl="0">
              <a:lnSpc>
                <a:spcPct val="115000"/>
              </a:lnSpc>
              <a:spcBef>
                <a:spcPts val="0"/>
              </a:spcBef>
              <a:spcAft>
                <a:spcPts val="0"/>
              </a:spcAft>
              <a:buClr>
                <a:schemeClr val="dk1"/>
              </a:buClr>
              <a:buSzPts val="900"/>
              <a:buFont typeface="Calibri"/>
              <a:buAutoNum type="arabicPeriod"/>
            </a:pPr>
            <a:r>
              <a:rPr lang="en-US" sz="900" b="1" dirty="0"/>
              <a:t>Building capacity</a:t>
            </a:r>
            <a:r>
              <a:rPr lang="en-US" sz="900" dirty="0"/>
              <a:t>: Build capacity: Build shared concepts and shared language. When discussions on problem-solving, decision making, trends, best practices, or methods are integrated into a team's ongoing work, it can strengthen the maturity and competence of the group as a whole.</a:t>
            </a:r>
            <a:endParaRPr sz="900" dirty="0"/>
          </a:p>
          <a:p>
            <a:pPr marL="0" lvl="0" indent="0" algn="l" rtl="0">
              <a:lnSpc>
                <a:spcPct val="115000"/>
              </a:lnSpc>
              <a:spcBef>
                <a:spcPts val="0"/>
              </a:spcBef>
              <a:spcAft>
                <a:spcPts val="0"/>
              </a:spcAft>
              <a:buNone/>
            </a:pPr>
            <a:endParaRPr sz="900" dirty="0"/>
          </a:p>
          <a:p>
            <a:pPr marL="0" lvl="0" indent="0" algn="l" rtl="0">
              <a:lnSpc>
                <a:spcPct val="115000"/>
              </a:lnSpc>
              <a:spcBef>
                <a:spcPts val="0"/>
              </a:spcBef>
              <a:spcAft>
                <a:spcPts val="0"/>
              </a:spcAft>
              <a:buNone/>
            </a:pPr>
            <a:r>
              <a:rPr lang="en-US" sz="900" b="1" dirty="0">
                <a:solidFill>
                  <a:srgbClr val="0B5394"/>
                </a:solidFill>
              </a:rPr>
              <a:t>ASK: Which of these goals relates most closely to the scenario you have chosen? Take a moment and reflect on that. (5 minutes)</a:t>
            </a:r>
            <a:endParaRPr sz="900" b="1" dirty="0">
              <a:solidFill>
                <a:srgbClr val="0B5394"/>
              </a:solidFill>
            </a:endParaRPr>
          </a:p>
          <a:p>
            <a:pPr marL="0" lvl="0" indent="0" algn="l" rtl="0">
              <a:lnSpc>
                <a:spcPct val="115000"/>
              </a:lnSpc>
              <a:spcBef>
                <a:spcPts val="0"/>
              </a:spcBef>
              <a:spcAft>
                <a:spcPts val="0"/>
              </a:spcAft>
              <a:buNone/>
            </a:pPr>
            <a:endParaRPr sz="900" dirty="0"/>
          </a:p>
          <a:p>
            <a:pPr marL="0" lvl="0" indent="0" algn="l" rtl="0">
              <a:lnSpc>
                <a:spcPct val="115000"/>
              </a:lnSpc>
              <a:spcBef>
                <a:spcPts val="0"/>
              </a:spcBef>
              <a:spcAft>
                <a:spcPts val="0"/>
              </a:spcAft>
              <a:buNone/>
            </a:pPr>
            <a:r>
              <a:rPr lang="en-US" sz="900" dirty="0"/>
              <a:t>SAY: </a:t>
            </a:r>
            <a:endParaRPr sz="900" dirty="0"/>
          </a:p>
          <a:p>
            <a:pPr marL="457200" lvl="0" indent="-285750" algn="l" rtl="0">
              <a:lnSpc>
                <a:spcPct val="115000"/>
              </a:lnSpc>
              <a:spcBef>
                <a:spcPts val="0"/>
              </a:spcBef>
              <a:spcAft>
                <a:spcPts val="0"/>
              </a:spcAft>
              <a:buSzPts val="900"/>
              <a:buChar char="●"/>
            </a:pPr>
            <a:r>
              <a:rPr lang="en-US" sz="900" dirty="0"/>
              <a:t>When you’re invited to facilitate, clarify upfront which type of meeting you’re being asked to support. Does the client simply want meeting management (such as moderation and timekeeping), or do they want to include some process design? If we refer back to our FOUNDATIONS, it may help make a case for some further design.</a:t>
            </a:r>
            <a:endParaRPr sz="900" dirty="0"/>
          </a:p>
          <a:p>
            <a:pPr marL="0" lvl="0" indent="0" algn="l" rtl="0">
              <a:spcBef>
                <a:spcPts val="0"/>
              </a:spcBef>
              <a:spcAft>
                <a:spcPts val="0"/>
              </a:spcAft>
              <a:buClr>
                <a:schemeClr val="dk1"/>
              </a:buClr>
              <a:buSzPts val="1100"/>
              <a:buFont typeface="Arial"/>
              <a:buNone/>
            </a:pPr>
            <a:endParaRPr sz="900" dirty="0"/>
          </a:p>
          <a:p>
            <a:pPr marL="0" lvl="0" indent="0" algn="l" rtl="0">
              <a:spcBef>
                <a:spcPts val="0"/>
              </a:spcBef>
              <a:spcAft>
                <a:spcPts val="0"/>
              </a:spcAft>
              <a:buClr>
                <a:schemeClr val="dk1"/>
              </a:buClr>
              <a:buSzPts val="1100"/>
              <a:buFont typeface="Arial"/>
              <a:buNone/>
            </a:pPr>
            <a:r>
              <a:rPr lang="en-US" sz="900" b="1" dirty="0">
                <a:solidFill>
                  <a:srgbClr val="980000"/>
                </a:solidFill>
              </a:rPr>
              <a:t>USER GUIDE: Meeting goals</a:t>
            </a:r>
            <a:endParaRPr sz="900" b="1" dirty="0">
              <a:solidFill>
                <a:srgbClr val="980000"/>
              </a:solidFill>
            </a:endParaRPr>
          </a:p>
          <a:p>
            <a:pPr marL="0" lvl="0" indent="0" algn="l" rtl="0">
              <a:spcBef>
                <a:spcPts val="0"/>
              </a:spcBef>
              <a:spcAft>
                <a:spcPts val="0"/>
              </a:spcAft>
              <a:buClr>
                <a:schemeClr val="dk1"/>
              </a:buClr>
              <a:buSzPts val="1100"/>
              <a:buFont typeface="Arial"/>
              <a:buNone/>
            </a:pPr>
            <a:endParaRPr sz="900" dirty="0"/>
          </a:p>
          <a:p>
            <a:pPr marL="0" lvl="0" indent="0" algn="l" rtl="0">
              <a:spcBef>
                <a:spcPts val="0"/>
              </a:spcBef>
              <a:spcAft>
                <a:spcPts val="0"/>
              </a:spcAft>
              <a:buClr>
                <a:schemeClr val="dk1"/>
              </a:buClr>
              <a:buSzPts val="1100"/>
              <a:buFont typeface="Arial"/>
              <a:buNone/>
            </a:pPr>
            <a:r>
              <a:rPr lang="en-US" sz="900" dirty="0"/>
              <a:t>Source: </a:t>
            </a:r>
            <a:r>
              <a:rPr lang="en-US" sz="900" dirty="0" err="1"/>
              <a:t>Kaner</a:t>
            </a:r>
            <a:r>
              <a:rPr lang="en-US" sz="900" dirty="0"/>
              <a:t>, Sam. (2014) Facilitator’s Guide to Participatory Decision-Making. 3rd Edition.</a:t>
            </a:r>
            <a:endParaRPr sz="900" dirty="0"/>
          </a:p>
          <a:p>
            <a:pPr marL="0" lvl="0" indent="0" algn="l" rtl="0">
              <a:spcBef>
                <a:spcPts val="0"/>
              </a:spcBef>
              <a:spcAft>
                <a:spcPts val="0"/>
              </a:spcAft>
              <a:buClr>
                <a:schemeClr val="dk1"/>
              </a:buClr>
              <a:buSzPts val="1100"/>
              <a:buFont typeface="Arial"/>
              <a:buNone/>
            </a:pPr>
            <a:endParaRPr sz="900" dirty="0"/>
          </a:p>
          <a:p>
            <a:pPr marL="0" lvl="0" indent="0" algn="l" rtl="0">
              <a:spcBef>
                <a:spcPts val="0"/>
              </a:spcBef>
              <a:spcAft>
                <a:spcPts val="0"/>
              </a:spcAft>
              <a:buClr>
                <a:schemeClr val="dk1"/>
              </a:buClr>
              <a:buSzPts val="1100"/>
              <a:buFont typeface="Arial"/>
              <a:buNone/>
            </a:pPr>
            <a:r>
              <a:rPr lang="en-US" sz="900" dirty="0"/>
              <a:t>REFERENCE:</a:t>
            </a:r>
            <a:endParaRPr sz="900" dirty="0"/>
          </a:p>
          <a:p>
            <a:pPr marL="0" lvl="0" indent="0" algn="l" rtl="0">
              <a:spcBef>
                <a:spcPts val="0"/>
              </a:spcBef>
              <a:spcAft>
                <a:spcPts val="0"/>
              </a:spcAft>
              <a:buClr>
                <a:schemeClr val="dk1"/>
              </a:buClr>
              <a:buSzPts val="1100"/>
              <a:buFont typeface="Arial"/>
              <a:buNone/>
            </a:pPr>
            <a:r>
              <a:rPr lang="en-US" sz="900" dirty="0"/>
              <a:t>Visual: </a:t>
            </a:r>
            <a:r>
              <a:rPr lang="en-US" sz="900" u="sng" dirty="0">
                <a:solidFill>
                  <a:schemeClr val="hlink"/>
                </a:solidFill>
                <a:hlinkClick r:id="rId3"/>
              </a:rPr>
              <a:t>https://www.pexels.com/photo/action-backboard-ball-basketball-358042/</a:t>
            </a:r>
            <a:endParaRPr sz="900" dirty="0"/>
          </a:p>
          <a:p>
            <a:pPr marL="0" lvl="0" indent="0" algn="l" rtl="0">
              <a:spcBef>
                <a:spcPts val="0"/>
              </a:spcBef>
              <a:spcAft>
                <a:spcPts val="0"/>
              </a:spcAft>
              <a:buClr>
                <a:schemeClr val="dk1"/>
              </a:buClr>
              <a:buSzPts val="1100"/>
              <a:buFont typeface="Arial"/>
              <a:buNone/>
            </a:pPr>
            <a:endParaRPr sz="900" dirty="0"/>
          </a:p>
          <a:p>
            <a:pPr marL="0" lvl="0" indent="0" algn="l" rtl="0">
              <a:spcBef>
                <a:spcPts val="0"/>
              </a:spcBef>
              <a:spcAft>
                <a:spcPts val="0"/>
              </a:spcAft>
              <a:buClr>
                <a:schemeClr val="dk1"/>
              </a:buClr>
              <a:buSzPts val="1100"/>
              <a:buFont typeface="Arial"/>
              <a:buNone/>
            </a:pPr>
            <a:endParaRPr sz="900" dirty="0">
              <a:highlight>
                <a:srgbClr val="FFFF00"/>
              </a:highlight>
            </a:endParaRPr>
          </a:p>
          <a:p>
            <a:pPr marL="0" lvl="0" indent="0" algn="l" rtl="0">
              <a:spcBef>
                <a:spcPts val="0"/>
              </a:spcBef>
              <a:spcAft>
                <a:spcPts val="0"/>
              </a:spcAft>
              <a:buClr>
                <a:schemeClr val="dk1"/>
              </a:buClr>
              <a:buSzPts val="1100"/>
              <a:buFont typeface="Arial"/>
              <a:buNone/>
            </a:pPr>
            <a:endParaRPr sz="900" dirty="0"/>
          </a:p>
        </p:txBody>
      </p:sp>
      <p:sp>
        <p:nvSpPr>
          <p:cNvPr id="186" name="Google Shape;186;g80bb910c54_0_238: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80bb910c54_0_33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80bb910c54_0_332: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457200" lvl="0" indent="-317500" algn="l" rtl="0">
              <a:spcBef>
                <a:spcPts val="0"/>
              </a:spcBef>
              <a:spcAft>
                <a:spcPts val="0"/>
              </a:spcAft>
              <a:buSzPts val="1400"/>
              <a:buChar char="●"/>
            </a:pPr>
            <a:r>
              <a:rPr lang="en-US" dirty="0"/>
              <a:t>Host: Convening role, host space. Responsibilities: provide the platform, credibility behind the invitation, take an active role in meeting design.</a:t>
            </a:r>
            <a:endParaRPr dirty="0"/>
          </a:p>
          <a:p>
            <a:pPr marL="457200" lvl="0" indent="-317500" algn="l" rtl="0">
              <a:spcBef>
                <a:spcPts val="0"/>
              </a:spcBef>
              <a:spcAft>
                <a:spcPts val="0"/>
              </a:spcAft>
              <a:buSzPts val="1400"/>
              <a:buChar char="●"/>
            </a:pPr>
            <a:r>
              <a:rPr lang="en-US" dirty="0"/>
              <a:t>Tech host: Platform and process lead. Responsibilities: support design and smooth interactions across participants and technology</a:t>
            </a:r>
            <a:endParaRPr dirty="0"/>
          </a:p>
          <a:p>
            <a:pPr marL="457200" lvl="0" indent="-317500" algn="l" rtl="0">
              <a:spcBef>
                <a:spcPts val="0"/>
              </a:spcBef>
              <a:spcAft>
                <a:spcPts val="0"/>
              </a:spcAft>
              <a:buSzPts val="1400"/>
              <a:buChar char="●"/>
            </a:pPr>
            <a:r>
              <a:rPr lang="en-US" dirty="0"/>
              <a:t>Tech support: Help people feel comfortable using the tech to contribute. Responsibilities: Lead from behind the scenes.</a:t>
            </a:r>
            <a:endParaRPr dirty="0"/>
          </a:p>
          <a:p>
            <a:pPr marL="457200" lvl="0" indent="-317500" algn="l" rtl="0">
              <a:spcBef>
                <a:spcPts val="0"/>
              </a:spcBef>
              <a:spcAft>
                <a:spcPts val="0"/>
              </a:spcAft>
              <a:buSzPts val="1400"/>
              <a:buChar char="●"/>
            </a:pPr>
            <a:r>
              <a:rPr lang="en-US" dirty="0"/>
              <a:t>Guardian: Observe overall mode, share constructive insights. Responsibilities: offer reflective questions, share observations about friction or excitement to help group work through a collective process </a:t>
            </a:r>
            <a:endParaRPr dirty="0"/>
          </a:p>
          <a:p>
            <a:pPr marL="457200" lvl="0" indent="-317500" algn="l" rtl="0">
              <a:spcBef>
                <a:spcPts val="0"/>
              </a:spcBef>
              <a:spcAft>
                <a:spcPts val="0"/>
              </a:spcAft>
              <a:buSzPts val="1400"/>
              <a:buChar char="●"/>
            </a:pPr>
            <a:r>
              <a:rPr lang="en-US" dirty="0"/>
              <a:t>Facilitator: Lead collective process by convening, designing a compelling framing/question and use adequate methods. Responsibilities: Enable full participation, mutual understanding, generate inclusive solutions, shared responsibility</a:t>
            </a:r>
            <a:endParaRPr dirty="0"/>
          </a:p>
          <a:p>
            <a:pPr marL="457200" lvl="0" indent="-317500" algn="l" rtl="0">
              <a:spcBef>
                <a:spcPts val="0"/>
              </a:spcBef>
              <a:spcAft>
                <a:spcPts val="0"/>
              </a:spcAft>
              <a:buSzPts val="1400"/>
              <a:buChar char="●"/>
            </a:pPr>
            <a:r>
              <a:rPr lang="en-US" dirty="0"/>
              <a:t>Harvester: Document essential insights and decisions. Responsibilities: Capture insights in a meaningful way, using varied media. Share documentation of both process and results.</a:t>
            </a:r>
            <a:endParaRPr dirty="0"/>
          </a:p>
        </p:txBody>
      </p:sp>
      <p:sp>
        <p:nvSpPr>
          <p:cNvPr id="193" name="Google Shape;193;g80bb910c54_0_332: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80bb910c54_0_44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80bb910c54_0_447: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75 minute example</a:t>
            </a:r>
            <a:endParaRPr/>
          </a:p>
        </p:txBody>
      </p:sp>
      <p:sp>
        <p:nvSpPr>
          <p:cNvPr id="212" name="Google Shape;212;g80bb910c54_0_447: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0bb910c54_0_26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0bb910c54_0_269: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24" name="Google Shape;224;g80bb910c54_0_269: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88c5641905_0_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88c5641905_0_9: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34" name="Google Shape;234;g88c5641905_0_9: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80bb910c54_0_28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g80bb910c54_0_28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sz="900"/>
          </a:p>
        </p:txBody>
      </p:sp>
      <p:sp>
        <p:nvSpPr>
          <p:cNvPr id="242" name="Google Shape;242;g80bb910c54_0_28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88c5641905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88c5641905_0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5" name="Google Shape;95;g88c5641905_0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0bb910c54_0_27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80bb910c54_0_27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03" name="Google Shape;103;g80bb910c54_0_27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80bb910c54_0_37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80bb910c54_0_37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1" name="Google Shape;111;g80bb910c54_0_37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80bb910c54_0_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g80bb910c54_0_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900">
                <a:solidFill>
                  <a:srgbClr val="3C4043"/>
                </a:solidFill>
              </a:rPr>
              <a:t>What does facilitation mean?</a:t>
            </a:r>
            <a:endParaRPr sz="900">
              <a:solidFill>
                <a:srgbClr val="3C4043"/>
              </a:solidFill>
            </a:endParaRPr>
          </a:p>
          <a:p>
            <a:pPr marL="0" lvl="0" indent="0" algn="l" rtl="0">
              <a:spcBef>
                <a:spcPts val="0"/>
              </a:spcBef>
              <a:spcAft>
                <a:spcPts val="0"/>
              </a:spcAft>
              <a:buNone/>
            </a:pPr>
            <a:endParaRPr sz="900">
              <a:solidFill>
                <a:srgbClr val="3C4043"/>
              </a:solidFill>
            </a:endParaRPr>
          </a:p>
          <a:p>
            <a:pPr marL="0" lvl="0" indent="0" algn="l" rtl="0">
              <a:spcBef>
                <a:spcPts val="0"/>
              </a:spcBef>
              <a:spcAft>
                <a:spcPts val="0"/>
              </a:spcAft>
              <a:buNone/>
            </a:pPr>
            <a:r>
              <a:rPr lang="en-US" sz="900">
                <a:solidFill>
                  <a:srgbClr val="3C4043"/>
                </a:solidFill>
              </a:rPr>
              <a:t>SOURCE: </a:t>
            </a:r>
            <a:endParaRPr sz="900">
              <a:solidFill>
                <a:srgbClr val="3C4043"/>
              </a:solidFill>
            </a:endParaRPr>
          </a:p>
          <a:p>
            <a:pPr marL="0" lvl="0" indent="0" algn="l" rtl="0">
              <a:spcBef>
                <a:spcPts val="0"/>
              </a:spcBef>
              <a:spcAft>
                <a:spcPts val="0"/>
              </a:spcAft>
              <a:buNone/>
            </a:pPr>
            <a:r>
              <a:rPr lang="en-US" sz="900">
                <a:solidFill>
                  <a:srgbClr val="3C4043"/>
                </a:solidFill>
              </a:rPr>
              <a:t>Henri Lipmanowicz and Keith McCandless (2014) </a:t>
            </a:r>
            <a:r>
              <a:rPr lang="en-US" sz="900">
                <a:solidFill>
                  <a:srgbClr val="111111"/>
                </a:solidFill>
                <a:highlight>
                  <a:srgbClr val="FFFFFF"/>
                </a:highlight>
              </a:rPr>
              <a:t>The Surprising Power of Liberating Structures: Simple Rules to Unleash A Culture of Innovation. (Also: Website -- </a:t>
            </a:r>
            <a:r>
              <a:rPr lang="en-US" sz="900" u="sng">
                <a:solidFill>
                  <a:schemeClr val="hlink"/>
                </a:solidFill>
                <a:highlight>
                  <a:srgbClr val="FFFFFF"/>
                </a:highlight>
                <a:hlinkClick r:id="rId3"/>
              </a:rPr>
              <a:t>http://www.liberatingstructures.com/history/</a:t>
            </a:r>
            <a:r>
              <a:rPr lang="en-US" sz="900">
                <a:solidFill>
                  <a:srgbClr val="111111"/>
                </a:solidFill>
                <a:highlight>
                  <a:srgbClr val="FFFFFF"/>
                </a:highlight>
              </a:rPr>
              <a:t>)</a:t>
            </a:r>
            <a:endParaRPr sz="900">
              <a:solidFill>
                <a:srgbClr val="111111"/>
              </a:solidFill>
              <a:highlight>
                <a:srgbClr val="FFFFFF"/>
              </a:highlight>
            </a:endParaRPr>
          </a:p>
          <a:p>
            <a:pPr marL="0" lvl="0" indent="0" algn="l" rtl="0">
              <a:spcBef>
                <a:spcPts val="0"/>
              </a:spcBef>
              <a:spcAft>
                <a:spcPts val="0"/>
              </a:spcAft>
              <a:buNone/>
            </a:pPr>
            <a:endParaRPr sz="900">
              <a:solidFill>
                <a:srgbClr val="111111"/>
              </a:solidFill>
              <a:highlight>
                <a:srgbClr val="FFFFFF"/>
              </a:highlight>
            </a:endParaRPr>
          </a:p>
          <a:p>
            <a:pPr marL="0" lvl="0" indent="0" algn="l" rtl="0">
              <a:spcBef>
                <a:spcPts val="0"/>
              </a:spcBef>
              <a:spcAft>
                <a:spcPts val="0"/>
              </a:spcAft>
              <a:buNone/>
            </a:pPr>
            <a:endParaRPr sz="900">
              <a:solidFill>
                <a:srgbClr val="111111"/>
              </a:solidFill>
              <a:highlight>
                <a:srgbClr val="FFFFFF"/>
              </a:highlight>
            </a:endParaRPr>
          </a:p>
          <a:p>
            <a:pPr marL="0" lvl="0" indent="0" algn="l" rtl="0">
              <a:spcBef>
                <a:spcPts val="0"/>
              </a:spcBef>
              <a:spcAft>
                <a:spcPts val="0"/>
              </a:spcAft>
              <a:buNone/>
            </a:pPr>
            <a:endParaRPr sz="900">
              <a:solidFill>
                <a:srgbClr val="3C4043"/>
              </a:solidFill>
            </a:endParaRPr>
          </a:p>
          <a:p>
            <a:pPr marL="0" lvl="0" indent="0" algn="l" rtl="0">
              <a:spcBef>
                <a:spcPts val="0"/>
              </a:spcBef>
              <a:spcAft>
                <a:spcPts val="0"/>
              </a:spcAft>
              <a:buNone/>
            </a:pPr>
            <a:endParaRPr sz="900">
              <a:solidFill>
                <a:srgbClr val="3C4043"/>
              </a:solidFill>
              <a:highlight>
                <a:srgbClr val="FFFF00"/>
              </a:highlight>
            </a:endParaRPr>
          </a:p>
        </p:txBody>
      </p:sp>
      <p:sp>
        <p:nvSpPr>
          <p:cNvPr id="119" name="Google Shape;119;g80bb910c54_0_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80bb910c54_0_12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80bb910c54_0_124: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457200" lvl="0" indent="0" algn="l" rtl="0">
              <a:spcBef>
                <a:spcPts val="0"/>
              </a:spcBef>
              <a:spcAft>
                <a:spcPts val="0"/>
              </a:spcAft>
              <a:buNone/>
            </a:pPr>
            <a:endParaRPr sz="900" dirty="0">
              <a:solidFill>
                <a:srgbClr val="0B5394"/>
              </a:solidFill>
            </a:endParaRPr>
          </a:p>
        </p:txBody>
      </p:sp>
      <p:sp>
        <p:nvSpPr>
          <p:cNvPr id="126" name="Google Shape;126;g80bb910c54_0_124: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80bb910c54_0_6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80bb910c54_0_6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sz="900" dirty="0" smtClean="0"/>
              <a:t>SAY: </a:t>
            </a:r>
            <a:endParaRPr sz="900" dirty="0" smtClean="0"/>
          </a:p>
          <a:p>
            <a:pPr marL="457200" lvl="0" indent="-285750" algn="l" rtl="0">
              <a:spcBef>
                <a:spcPts val="0"/>
              </a:spcBef>
              <a:spcAft>
                <a:spcPts val="0"/>
              </a:spcAft>
              <a:buSzPts val="900"/>
              <a:buChar char="●"/>
            </a:pPr>
            <a:r>
              <a:rPr lang="en-US" sz="900" dirty="0" smtClean="0"/>
              <a:t>Now, let’s build on our conversation about the different TYPES of meetings and gatherings, which are part of your current work or future aspirations.</a:t>
            </a:r>
            <a:endParaRPr sz="900" dirty="0" smtClean="0"/>
          </a:p>
          <a:p>
            <a:pPr marL="457200" lvl="0" indent="-285750" algn="l" rtl="0">
              <a:spcBef>
                <a:spcPts val="0"/>
              </a:spcBef>
              <a:spcAft>
                <a:spcPts val="0"/>
              </a:spcAft>
              <a:buSzPts val="900"/>
              <a:buChar char="●"/>
            </a:pPr>
            <a:r>
              <a:rPr lang="en-US" sz="900" dirty="0" smtClean="0"/>
              <a:t>All meetings, large or small, share a number of common “design elements”. </a:t>
            </a:r>
            <a:r>
              <a:rPr lang="en-US" sz="900" dirty="0" smtClean="0">
                <a:highlight>
                  <a:srgbClr val="FAFBF8"/>
                </a:highlight>
              </a:rPr>
              <a:t>We call them </a:t>
            </a:r>
            <a:r>
              <a:rPr lang="en-US" sz="900" b="1" dirty="0" smtClean="0"/>
              <a:t>design elements</a:t>
            </a:r>
            <a:r>
              <a:rPr lang="en-US" sz="900" dirty="0" smtClean="0">
                <a:highlight>
                  <a:srgbClr val="FAFBF8"/>
                </a:highlight>
              </a:rPr>
              <a:t> because you can make choices about them based on what you want to accomplish. </a:t>
            </a:r>
            <a:endParaRPr sz="1350" dirty="0" smtClean="0">
              <a:highlight>
                <a:srgbClr val="FAFBF8"/>
              </a:highlight>
              <a:latin typeface="Arial"/>
              <a:ea typeface="Arial"/>
              <a:cs typeface="Arial"/>
              <a:sym typeface="Arial"/>
            </a:endParaRPr>
          </a:p>
          <a:p>
            <a:pPr marL="914400" lvl="1" indent="-285750" algn="l" rtl="0">
              <a:spcBef>
                <a:spcPts val="0"/>
              </a:spcBef>
              <a:spcAft>
                <a:spcPts val="0"/>
              </a:spcAft>
              <a:buClr>
                <a:srgbClr val="222222"/>
              </a:buClr>
              <a:buSzPts val="900"/>
              <a:buChar char="○"/>
            </a:pPr>
            <a:r>
              <a:rPr lang="en-US" sz="900" dirty="0" smtClean="0">
                <a:solidFill>
                  <a:srgbClr val="222222"/>
                </a:solidFill>
                <a:highlight>
                  <a:srgbClr val="FFFFFF"/>
                </a:highlight>
              </a:rPr>
              <a:t>The </a:t>
            </a:r>
            <a:r>
              <a:rPr lang="en-US" sz="900" b="1" dirty="0" smtClean="0">
                <a:solidFill>
                  <a:srgbClr val="222222"/>
                </a:solidFill>
                <a:highlight>
                  <a:srgbClr val="FFFFFF"/>
                </a:highlight>
              </a:rPr>
              <a:t>invitation</a:t>
            </a:r>
            <a:r>
              <a:rPr lang="en-US" sz="900" dirty="0" smtClean="0">
                <a:solidFill>
                  <a:srgbClr val="222222"/>
                </a:solidFill>
                <a:highlight>
                  <a:srgbClr val="FFFFFF"/>
                </a:highlight>
              </a:rPr>
              <a:t> -- not just what words are written to ask people to attend, but how we’re framing what we’re asking them to do and whether there’s a particular feeling you want them to bring (excitement, energy, anticipation).</a:t>
            </a:r>
            <a:endParaRPr sz="900" dirty="0" smtClean="0">
              <a:solidFill>
                <a:srgbClr val="222222"/>
              </a:solidFill>
              <a:highlight>
                <a:srgbClr val="FFFFFF"/>
              </a:highlight>
            </a:endParaRPr>
          </a:p>
          <a:p>
            <a:pPr marL="914400" lvl="1" indent="-285750" algn="l" rtl="0">
              <a:spcBef>
                <a:spcPts val="0"/>
              </a:spcBef>
              <a:spcAft>
                <a:spcPts val="0"/>
              </a:spcAft>
              <a:buClr>
                <a:srgbClr val="222222"/>
              </a:buClr>
              <a:buSzPts val="900"/>
              <a:buFont typeface="Calibri"/>
              <a:buChar char="○"/>
            </a:pPr>
            <a:r>
              <a:rPr lang="en-US" sz="900" dirty="0" smtClean="0">
                <a:solidFill>
                  <a:srgbClr val="222222"/>
                </a:solidFill>
                <a:highlight>
                  <a:srgbClr val="FFFFFF"/>
                </a:highlight>
              </a:rPr>
              <a:t>How </a:t>
            </a:r>
            <a:r>
              <a:rPr lang="en-US" sz="900" b="1" dirty="0" smtClean="0">
                <a:solidFill>
                  <a:srgbClr val="222222"/>
                </a:solidFill>
                <a:highlight>
                  <a:srgbClr val="FFFFFF"/>
                </a:highlight>
              </a:rPr>
              <a:t>space</a:t>
            </a:r>
            <a:r>
              <a:rPr lang="en-US" sz="900" dirty="0" smtClean="0">
                <a:solidFill>
                  <a:srgbClr val="222222"/>
                </a:solidFill>
                <a:highlight>
                  <a:srgbClr val="FFFFFF"/>
                </a:highlight>
              </a:rPr>
              <a:t> is arranged and what</a:t>
            </a:r>
            <a:r>
              <a:rPr lang="en-US" sz="900" b="1" dirty="0" smtClean="0">
                <a:solidFill>
                  <a:srgbClr val="222222"/>
                </a:solidFill>
                <a:highlight>
                  <a:srgbClr val="FFFFFF"/>
                </a:highlight>
              </a:rPr>
              <a:t> materials </a:t>
            </a:r>
            <a:r>
              <a:rPr lang="en-US" sz="900" dirty="0" smtClean="0">
                <a:solidFill>
                  <a:srgbClr val="222222"/>
                </a:solidFill>
                <a:highlight>
                  <a:srgbClr val="FFFFFF"/>
                </a:highlight>
              </a:rPr>
              <a:t>are used </a:t>
            </a:r>
            <a:endParaRPr sz="900" dirty="0" smtClean="0">
              <a:solidFill>
                <a:srgbClr val="222222"/>
              </a:solidFill>
              <a:highlight>
                <a:srgbClr val="FFFFFF"/>
              </a:highlight>
            </a:endParaRPr>
          </a:p>
          <a:p>
            <a:pPr marL="914400" lvl="1" indent="-285750" algn="l" rtl="0">
              <a:spcBef>
                <a:spcPts val="0"/>
              </a:spcBef>
              <a:spcAft>
                <a:spcPts val="0"/>
              </a:spcAft>
              <a:buClr>
                <a:srgbClr val="222222"/>
              </a:buClr>
              <a:buSzPts val="900"/>
              <a:buFont typeface="Calibri"/>
              <a:buChar char="○"/>
            </a:pPr>
            <a:r>
              <a:rPr lang="en-US" sz="900" dirty="0" smtClean="0">
                <a:solidFill>
                  <a:srgbClr val="222222"/>
                </a:solidFill>
                <a:highlight>
                  <a:srgbClr val="FFFFFF"/>
                </a:highlight>
              </a:rPr>
              <a:t>How </a:t>
            </a:r>
            <a:r>
              <a:rPr lang="en-US" sz="900" b="1" dirty="0" smtClean="0">
                <a:solidFill>
                  <a:srgbClr val="222222"/>
                </a:solidFill>
                <a:highlight>
                  <a:srgbClr val="FFFFFF"/>
                </a:highlight>
              </a:rPr>
              <a:t>participation</a:t>
            </a:r>
            <a:r>
              <a:rPr lang="en-US" sz="900" dirty="0" smtClean="0">
                <a:solidFill>
                  <a:srgbClr val="222222"/>
                </a:solidFill>
                <a:highlight>
                  <a:srgbClr val="FFFFFF"/>
                </a:highlight>
              </a:rPr>
              <a:t> is distributed among participants </a:t>
            </a:r>
            <a:endParaRPr sz="900" dirty="0" smtClean="0">
              <a:solidFill>
                <a:srgbClr val="222222"/>
              </a:solidFill>
              <a:highlight>
                <a:srgbClr val="FFFFFF"/>
              </a:highlight>
            </a:endParaRPr>
          </a:p>
          <a:p>
            <a:pPr marL="914400" lvl="1" indent="-285750" algn="l" rtl="0">
              <a:spcBef>
                <a:spcPts val="0"/>
              </a:spcBef>
              <a:spcAft>
                <a:spcPts val="0"/>
              </a:spcAft>
              <a:buClr>
                <a:srgbClr val="222222"/>
              </a:buClr>
              <a:buSzPts val="900"/>
              <a:buFont typeface="Calibri"/>
              <a:buChar char="○"/>
            </a:pPr>
            <a:r>
              <a:rPr lang="en-US" sz="900" dirty="0" smtClean="0">
                <a:solidFill>
                  <a:srgbClr val="222222"/>
                </a:solidFill>
                <a:highlight>
                  <a:srgbClr val="FFFFFF"/>
                </a:highlight>
              </a:rPr>
              <a:t>How </a:t>
            </a:r>
            <a:r>
              <a:rPr lang="en-US" sz="900" b="1" dirty="0" smtClean="0">
                <a:solidFill>
                  <a:srgbClr val="222222"/>
                </a:solidFill>
                <a:highlight>
                  <a:srgbClr val="FFFFFF"/>
                </a:highlight>
              </a:rPr>
              <a:t>groups are configured</a:t>
            </a:r>
            <a:r>
              <a:rPr lang="en-US" sz="900" dirty="0" smtClean="0">
                <a:solidFill>
                  <a:srgbClr val="222222"/>
                </a:solidFill>
                <a:highlight>
                  <a:srgbClr val="FFFFFF"/>
                </a:highlight>
              </a:rPr>
              <a:t>, </a:t>
            </a:r>
            <a:r>
              <a:rPr lang="en-US" sz="900" dirty="0" err="1" smtClean="0">
                <a:solidFill>
                  <a:srgbClr val="222222"/>
                </a:solidFill>
                <a:highlight>
                  <a:srgbClr val="FFFFFF"/>
                </a:highlight>
              </a:rPr>
              <a:t>i.e</a:t>
            </a:r>
            <a:r>
              <a:rPr lang="en-US" sz="900" dirty="0" smtClean="0">
                <a:solidFill>
                  <a:srgbClr val="222222"/>
                </a:solidFill>
                <a:highlight>
                  <a:srgbClr val="FFFFFF"/>
                </a:highlight>
              </a:rPr>
              <a:t>, who is speaking or interacting? Is it one presenter addressing a group, or are people working in pairs, groups of four, </a:t>
            </a:r>
            <a:r>
              <a:rPr lang="en-US" sz="900" dirty="0" err="1" smtClean="0">
                <a:solidFill>
                  <a:srgbClr val="222222"/>
                </a:solidFill>
                <a:highlight>
                  <a:srgbClr val="FFFFFF"/>
                </a:highlight>
              </a:rPr>
              <a:t>etc</a:t>
            </a:r>
            <a:r>
              <a:rPr lang="en-US" sz="900" dirty="0" smtClean="0">
                <a:solidFill>
                  <a:srgbClr val="222222"/>
                </a:solidFill>
                <a:highlight>
                  <a:srgbClr val="FFFFFF"/>
                </a:highlight>
              </a:rPr>
              <a:t>?</a:t>
            </a:r>
            <a:endParaRPr sz="900" dirty="0" smtClean="0">
              <a:solidFill>
                <a:srgbClr val="222222"/>
              </a:solidFill>
              <a:highlight>
                <a:srgbClr val="FFFFFF"/>
              </a:highlight>
            </a:endParaRPr>
          </a:p>
          <a:p>
            <a:pPr marL="914400" lvl="1" indent="-285750" algn="l" rtl="0">
              <a:spcBef>
                <a:spcPts val="0"/>
              </a:spcBef>
              <a:spcAft>
                <a:spcPts val="0"/>
              </a:spcAft>
              <a:buClr>
                <a:srgbClr val="222222"/>
              </a:buClr>
              <a:buSzPts val="900"/>
              <a:buFont typeface="Calibri"/>
              <a:buChar char="○"/>
            </a:pPr>
            <a:r>
              <a:rPr lang="en-US" sz="900" dirty="0" smtClean="0">
                <a:solidFill>
                  <a:srgbClr val="222222"/>
                </a:solidFill>
                <a:highlight>
                  <a:srgbClr val="FFFFFF"/>
                </a:highlight>
              </a:rPr>
              <a:t>The </a:t>
            </a:r>
            <a:r>
              <a:rPr lang="en-US" sz="900" b="1" dirty="0" smtClean="0">
                <a:solidFill>
                  <a:srgbClr val="222222"/>
                </a:solidFill>
                <a:highlight>
                  <a:srgbClr val="FFFFFF"/>
                </a:highlight>
              </a:rPr>
              <a:t>sequence of activities</a:t>
            </a:r>
            <a:r>
              <a:rPr lang="en-US" sz="900" dirty="0" smtClean="0">
                <a:solidFill>
                  <a:srgbClr val="222222"/>
                </a:solidFill>
                <a:highlight>
                  <a:srgbClr val="FFFFFF"/>
                </a:highlight>
              </a:rPr>
              <a:t> and the time allocated to each </a:t>
            </a:r>
            <a:endParaRPr sz="900" dirty="0" smtClean="0">
              <a:solidFill>
                <a:srgbClr val="222222"/>
              </a:solidFill>
              <a:highlight>
                <a:srgbClr val="FFFFFF"/>
              </a:highlight>
            </a:endParaRPr>
          </a:p>
          <a:p>
            <a:pPr marL="457200" lvl="0" indent="-285750" algn="l" rtl="0">
              <a:spcBef>
                <a:spcPts val="0"/>
              </a:spcBef>
              <a:spcAft>
                <a:spcPts val="0"/>
              </a:spcAft>
              <a:buClr>
                <a:srgbClr val="222222"/>
              </a:buClr>
              <a:buSzPts val="900"/>
              <a:buChar char="●"/>
            </a:pPr>
            <a:r>
              <a:rPr lang="en-US" sz="900" dirty="0" smtClean="0">
                <a:solidFill>
                  <a:srgbClr val="222222"/>
                </a:solidFill>
                <a:highlight>
                  <a:srgbClr val="FFFFFF"/>
                </a:highlight>
              </a:rPr>
              <a:t>Given that nothing happens without an interaction, these design elements either ENABLE or CONSTRAIN what we can accomplish.</a:t>
            </a:r>
            <a:endParaRPr sz="900" dirty="0" smtClean="0">
              <a:solidFill>
                <a:srgbClr val="222222"/>
              </a:solidFill>
              <a:highlight>
                <a:srgbClr val="FFFFFF"/>
              </a:highlight>
            </a:endParaRPr>
          </a:p>
          <a:p>
            <a:pPr marL="0" lvl="0" indent="0" algn="l" rtl="0">
              <a:spcBef>
                <a:spcPts val="0"/>
              </a:spcBef>
              <a:spcAft>
                <a:spcPts val="0"/>
              </a:spcAft>
              <a:buNone/>
            </a:pPr>
            <a:endParaRPr sz="900" dirty="0" smtClean="0">
              <a:solidFill>
                <a:srgbClr val="222222"/>
              </a:solidFill>
              <a:highlight>
                <a:srgbClr val="FFFFFF"/>
              </a:highlight>
            </a:endParaRPr>
          </a:p>
          <a:p>
            <a:pPr marL="0" lvl="0" indent="0" algn="l" rtl="0">
              <a:spcBef>
                <a:spcPts val="0"/>
              </a:spcBef>
              <a:spcAft>
                <a:spcPts val="0"/>
              </a:spcAft>
              <a:buNone/>
            </a:pPr>
            <a:r>
              <a:rPr lang="en-US" sz="900" dirty="0" smtClean="0">
                <a:solidFill>
                  <a:srgbClr val="222222"/>
                </a:solidFill>
                <a:highlight>
                  <a:srgbClr val="FFFFFF"/>
                </a:highlight>
              </a:rPr>
              <a:t>OPTIONAL EXAMPLE </a:t>
            </a:r>
            <a:endParaRPr sz="900" dirty="0" smtClean="0">
              <a:solidFill>
                <a:srgbClr val="222222"/>
              </a:solidFill>
              <a:highlight>
                <a:srgbClr val="FFFFFF"/>
              </a:highlight>
            </a:endParaRPr>
          </a:p>
          <a:p>
            <a:pPr marL="457200" lvl="0" indent="-285750" algn="l" rtl="0">
              <a:spcBef>
                <a:spcPts val="0"/>
              </a:spcBef>
              <a:spcAft>
                <a:spcPts val="0"/>
              </a:spcAft>
              <a:buClr>
                <a:srgbClr val="222222"/>
              </a:buClr>
              <a:buSzPts val="900"/>
              <a:buChar char="●"/>
            </a:pPr>
            <a:r>
              <a:rPr lang="en-US" sz="900" dirty="0" smtClean="0">
                <a:solidFill>
                  <a:srgbClr val="222222"/>
                </a:solidFill>
                <a:highlight>
                  <a:schemeClr val="lt1"/>
                </a:highlight>
              </a:rPr>
              <a:t>Each of these design elements can be put together in a different way in order to interact or work with other people. </a:t>
            </a:r>
            <a:r>
              <a:rPr lang="en-US" sz="900" b="1" dirty="0" smtClean="0">
                <a:solidFill>
                  <a:srgbClr val="222222"/>
                </a:solidFill>
                <a:highlight>
                  <a:schemeClr val="lt1"/>
                </a:highlight>
              </a:rPr>
              <a:t>Here’s an example</a:t>
            </a:r>
            <a:r>
              <a:rPr lang="en-US" sz="900" dirty="0" smtClean="0">
                <a:solidFill>
                  <a:srgbClr val="222222"/>
                </a:solidFill>
                <a:highlight>
                  <a:schemeClr val="lt1"/>
                </a:highlight>
              </a:rPr>
              <a:t>. When we look at the five design elements of a presentation, they would include:</a:t>
            </a:r>
            <a:endParaRPr sz="900" dirty="0" smtClean="0">
              <a:solidFill>
                <a:srgbClr val="222222"/>
              </a:solidFill>
              <a:highlight>
                <a:schemeClr val="lt1"/>
              </a:highlight>
            </a:endParaRPr>
          </a:p>
          <a:p>
            <a:pPr marL="914400" lvl="0" indent="-285750" algn="l" rtl="0">
              <a:spcBef>
                <a:spcPts val="0"/>
              </a:spcBef>
              <a:spcAft>
                <a:spcPts val="0"/>
              </a:spcAft>
              <a:buClr>
                <a:srgbClr val="222222"/>
              </a:buClr>
              <a:buSzPts val="900"/>
              <a:buAutoNum type="arabicPeriod"/>
            </a:pPr>
            <a:r>
              <a:rPr lang="en-US" sz="900" dirty="0" smtClean="0">
                <a:solidFill>
                  <a:srgbClr val="222222"/>
                </a:solidFill>
                <a:highlight>
                  <a:schemeClr val="lt1"/>
                </a:highlight>
              </a:rPr>
              <a:t>An </a:t>
            </a:r>
            <a:r>
              <a:rPr lang="en-US" sz="900" b="1" dirty="0" smtClean="0">
                <a:solidFill>
                  <a:srgbClr val="222222"/>
                </a:solidFill>
                <a:highlight>
                  <a:schemeClr val="lt1"/>
                </a:highlight>
              </a:rPr>
              <a:t>invitation</a:t>
            </a:r>
            <a:r>
              <a:rPr lang="en-US" sz="900" dirty="0" smtClean="0">
                <a:solidFill>
                  <a:srgbClr val="222222"/>
                </a:solidFill>
                <a:highlight>
                  <a:schemeClr val="lt1"/>
                </a:highlight>
              </a:rPr>
              <a:t>, most likely to come and listen to a speaker, and perhaps ask questions;</a:t>
            </a:r>
            <a:endParaRPr sz="900" dirty="0" smtClean="0">
              <a:solidFill>
                <a:srgbClr val="222222"/>
              </a:solidFill>
              <a:highlight>
                <a:schemeClr val="lt1"/>
              </a:highlight>
            </a:endParaRPr>
          </a:p>
          <a:p>
            <a:pPr marL="914400" lvl="0" indent="-285750" algn="l" rtl="0">
              <a:spcBef>
                <a:spcPts val="0"/>
              </a:spcBef>
              <a:spcAft>
                <a:spcPts val="0"/>
              </a:spcAft>
              <a:buClr>
                <a:srgbClr val="222222"/>
              </a:buClr>
              <a:buSzPts val="900"/>
              <a:buAutoNum type="arabicPeriod"/>
            </a:pPr>
            <a:r>
              <a:rPr lang="en-US" sz="900" b="1" dirty="0" smtClean="0">
                <a:solidFill>
                  <a:srgbClr val="222222"/>
                </a:solidFill>
                <a:highlight>
                  <a:schemeClr val="lt1"/>
                </a:highlight>
              </a:rPr>
              <a:t>Space and materials</a:t>
            </a:r>
            <a:r>
              <a:rPr lang="en-US" sz="900" dirty="0" smtClean="0">
                <a:solidFill>
                  <a:srgbClr val="222222"/>
                </a:solidFill>
                <a:highlight>
                  <a:schemeClr val="lt1"/>
                </a:highlight>
              </a:rPr>
              <a:t>, likely including seating in rows or at a table, plus a screen, projector, and slides;</a:t>
            </a:r>
            <a:endParaRPr sz="900" dirty="0" smtClean="0">
              <a:solidFill>
                <a:srgbClr val="222222"/>
              </a:solidFill>
              <a:highlight>
                <a:schemeClr val="lt1"/>
              </a:highlight>
            </a:endParaRPr>
          </a:p>
          <a:p>
            <a:pPr marL="914400" lvl="0" indent="-285750" algn="l" rtl="0">
              <a:spcBef>
                <a:spcPts val="0"/>
              </a:spcBef>
              <a:spcAft>
                <a:spcPts val="0"/>
              </a:spcAft>
              <a:buClr>
                <a:srgbClr val="222222"/>
              </a:buClr>
              <a:buSzPts val="900"/>
              <a:buAutoNum type="arabicPeriod"/>
            </a:pPr>
            <a:r>
              <a:rPr lang="en-US" sz="900" b="1" dirty="0" smtClean="0">
                <a:solidFill>
                  <a:srgbClr val="222222"/>
                </a:solidFill>
                <a:highlight>
                  <a:schemeClr val="lt1"/>
                </a:highlight>
              </a:rPr>
              <a:t>Participation</a:t>
            </a:r>
            <a:r>
              <a:rPr lang="en-US" sz="900" dirty="0" smtClean="0">
                <a:solidFill>
                  <a:srgbClr val="222222"/>
                </a:solidFill>
                <a:highlight>
                  <a:schemeClr val="lt1"/>
                </a:highlight>
              </a:rPr>
              <a:t> would largely take the form of listening to the presentation, and potentially with a question and answer session;</a:t>
            </a:r>
            <a:endParaRPr sz="900" dirty="0" smtClean="0">
              <a:solidFill>
                <a:srgbClr val="222222"/>
              </a:solidFill>
              <a:highlight>
                <a:schemeClr val="lt1"/>
              </a:highlight>
            </a:endParaRPr>
          </a:p>
          <a:p>
            <a:pPr marL="914400" lvl="0" indent="-285750" algn="l" rtl="0">
              <a:spcBef>
                <a:spcPts val="0"/>
              </a:spcBef>
              <a:spcAft>
                <a:spcPts val="0"/>
              </a:spcAft>
              <a:buClr>
                <a:srgbClr val="222222"/>
              </a:buClr>
              <a:buSzPts val="900"/>
              <a:buAutoNum type="arabicPeriod"/>
            </a:pPr>
            <a:r>
              <a:rPr lang="en-US" sz="900" dirty="0" smtClean="0">
                <a:solidFill>
                  <a:srgbClr val="222222"/>
                </a:solidFill>
                <a:highlight>
                  <a:schemeClr val="lt1"/>
                </a:highlight>
              </a:rPr>
              <a:t>The </a:t>
            </a:r>
            <a:r>
              <a:rPr lang="en-US" sz="900" b="1" dirty="0" smtClean="0">
                <a:solidFill>
                  <a:srgbClr val="222222"/>
                </a:solidFill>
                <a:highlight>
                  <a:schemeClr val="lt1"/>
                </a:highlight>
              </a:rPr>
              <a:t>group configuration</a:t>
            </a:r>
            <a:r>
              <a:rPr lang="en-US" sz="900" dirty="0" smtClean="0">
                <a:solidFill>
                  <a:srgbClr val="222222"/>
                </a:solidFill>
                <a:highlight>
                  <a:schemeClr val="lt1"/>
                </a:highlight>
              </a:rPr>
              <a:t> would include one presenter and a group of speakers;</a:t>
            </a:r>
            <a:endParaRPr sz="900" dirty="0" smtClean="0">
              <a:solidFill>
                <a:srgbClr val="222222"/>
              </a:solidFill>
              <a:highlight>
                <a:schemeClr val="lt1"/>
              </a:highlight>
            </a:endParaRPr>
          </a:p>
          <a:p>
            <a:pPr marL="914400" lvl="0" indent="-285750" algn="l" rtl="0">
              <a:spcBef>
                <a:spcPts val="0"/>
              </a:spcBef>
              <a:spcAft>
                <a:spcPts val="0"/>
              </a:spcAft>
              <a:buClr>
                <a:srgbClr val="222222"/>
              </a:buClr>
              <a:buSzPts val="900"/>
              <a:buAutoNum type="arabicPeriod"/>
            </a:pPr>
            <a:r>
              <a:rPr lang="en-US" sz="900" dirty="0" smtClean="0">
                <a:solidFill>
                  <a:srgbClr val="222222"/>
                </a:solidFill>
                <a:highlight>
                  <a:schemeClr val="lt1"/>
                </a:highlight>
              </a:rPr>
              <a:t>The </a:t>
            </a:r>
            <a:r>
              <a:rPr lang="en-US" sz="900" b="1" dirty="0" smtClean="0">
                <a:solidFill>
                  <a:srgbClr val="222222"/>
                </a:solidFill>
                <a:highlight>
                  <a:schemeClr val="lt1"/>
                </a:highlight>
              </a:rPr>
              <a:t>sequencing and timing</a:t>
            </a:r>
            <a:r>
              <a:rPr lang="en-US" sz="900" dirty="0" smtClean="0">
                <a:solidFill>
                  <a:srgbClr val="222222"/>
                </a:solidFill>
                <a:highlight>
                  <a:schemeClr val="lt1"/>
                </a:highlight>
              </a:rPr>
              <a:t> might include a speaker intro, the presentation, and possibly questions and answers.</a:t>
            </a:r>
            <a:endParaRPr sz="900" dirty="0" smtClean="0">
              <a:solidFill>
                <a:srgbClr val="222222"/>
              </a:solidFill>
              <a:highlight>
                <a:schemeClr val="lt1"/>
              </a:highlight>
            </a:endParaRPr>
          </a:p>
          <a:p>
            <a:pPr marL="0" lvl="0" indent="0" algn="l" rtl="0">
              <a:spcBef>
                <a:spcPts val="0"/>
              </a:spcBef>
              <a:spcAft>
                <a:spcPts val="0"/>
              </a:spcAft>
              <a:buNone/>
            </a:pPr>
            <a:endParaRPr sz="900" dirty="0" smtClean="0">
              <a:solidFill>
                <a:srgbClr val="222222"/>
              </a:solidFill>
              <a:highlight>
                <a:srgbClr val="FFFFFF"/>
              </a:highlight>
            </a:endParaRPr>
          </a:p>
          <a:p>
            <a:pPr marL="0" lvl="0" indent="0" algn="l" rtl="0">
              <a:spcBef>
                <a:spcPts val="0"/>
              </a:spcBef>
              <a:spcAft>
                <a:spcPts val="0"/>
              </a:spcAft>
              <a:buNone/>
            </a:pPr>
            <a:endParaRPr sz="900" dirty="0" smtClean="0">
              <a:solidFill>
                <a:srgbClr val="222222"/>
              </a:solidFill>
              <a:highlight>
                <a:srgbClr val="FFFFFF"/>
              </a:highlight>
            </a:endParaRPr>
          </a:p>
          <a:p>
            <a:pPr marL="0" lvl="0" indent="0" algn="l" rtl="0">
              <a:spcBef>
                <a:spcPts val="0"/>
              </a:spcBef>
              <a:spcAft>
                <a:spcPts val="0"/>
              </a:spcAft>
              <a:buNone/>
            </a:pPr>
            <a:r>
              <a:rPr lang="en-US" sz="900" dirty="0" smtClean="0">
                <a:solidFill>
                  <a:srgbClr val="222222"/>
                </a:solidFill>
                <a:highlight>
                  <a:srgbClr val="FFFFFF"/>
                </a:highlight>
              </a:rPr>
              <a:t>SOURCE: Henri </a:t>
            </a:r>
            <a:r>
              <a:rPr lang="en-US" sz="900" dirty="0" err="1" smtClean="0">
                <a:solidFill>
                  <a:srgbClr val="222222"/>
                </a:solidFill>
                <a:highlight>
                  <a:srgbClr val="FFFFFF"/>
                </a:highlight>
              </a:rPr>
              <a:t>Lipmanowicz</a:t>
            </a:r>
            <a:r>
              <a:rPr lang="en-US" sz="900" dirty="0" smtClean="0">
                <a:solidFill>
                  <a:srgbClr val="222222"/>
                </a:solidFill>
                <a:highlight>
                  <a:srgbClr val="FFFFFF"/>
                </a:highlight>
              </a:rPr>
              <a:t>, Keith McCandless. (2014).</a:t>
            </a:r>
            <a:r>
              <a:rPr lang="en-US" sz="900" dirty="0" smtClean="0">
                <a:solidFill>
                  <a:srgbClr val="222222"/>
                </a:solidFill>
              </a:rPr>
              <a:t> </a:t>
            </a:r>
            <a:r>
              <a:rPr lang="en-US" sz="900" dirty="0" smtClean="0">
                <a:solidFill>
                  <a:srgbClr val="222222"/>
                </a:solidFill>
                <a:highlight>
                  <a:srgbClr val="FFFFFF"/>
                </a:highlight>
              </a:rPr>
              <a:t>The Surprising Power of Liberating Structures: Simple Rules to Unleash A Culture of Innovation. </a:t>
            </a:r>
            <a:endParaRPr sz="900" dirty="0" smtClean="0">
              <a:solidFill>
                <a:srgbClr val="222222"/>
              </a:solidFill>
              <a:highlight>
                <a:srgbClr val="FFFFFF"/>
              </a:highlight>
            </a:endParaRPr>
          </a:p>
          <a:p>
            <a:pPr marL="0" lvl="0" indent="0" algn="l" rtl="0">
              <a:spcBef>
                <a:spcPts val="0"/>
              </a:spcBef>
              <a:spcAft>
                <a:spcPts val="0"/>
              </a:spcAft>
              <a:buNone/>
            </a:pPr>
            <a:endParaRPr sz="900" dirty="0" smtClean="0">
              <a:solidFill>
                <a:srgbClr val="222222"/>
              </a:solidFill>
              <a:highlight>
                <a:srgbClr val="FFFFFF"/>
              </a:highlight>
            </a:endParaRPr>
          </a:p>
          <a:p>
            <a:pPr marL="0" lvl="0" indent="0" algn="l" rtl="0">
              <a:spcBef>
                <a:spcPts val="0"/>
              </a:spcBef>
              <a:spcAft>
                <a:spcPts val="0"/>
              </a:spcAft>
              <a:buClr>
                <a:schemeClr val="dk1"/>
              </a:buClr>
              <a:buSzPts val="1100"/>
              <a:buFont typeface="Arial"/>
              <a:buNone/>
            </a:pPr>
            <a:endParaRPr sz="900" dirty="0">
              <a:solidFill>
                <a:srgbClr val="222222"/>
              </a:solidFill>
              <a:highlight>
                <a:srgbClr val="FFFFFF"/>
              </a:highlight>
            </a:endParaRPr>
          </a:p>
        </p:txBody>
      </p:sp>
      <p:sp>
        <p:nvSpPr>
          <p:cNvPr id="145" name="Google Shape;145;g80bb910c54_0_6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80bb910c54_0_29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80bb910c54_0_297: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69" name="Google Shape;169;g80bb910c54_0_297: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80bb910c54_0_3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80bb910c54_0_326: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79" name="Google Shape;179;g80bb910c54_0_326: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2"/>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2"/>
          <p:cNvSpPr txBox="1">
            <a:spLocks noGrp="1"/>
          </p:cNvSpPr>
          <p:nvPr>
            <p:ph type="dt" idx="10"/>
          </p:nvPr>
        </p:nvSpPr>
        <p:spPr>
          <a:xfrm>
            <a:off x="838200" y="6356358"/>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4038600" y="635635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p:nvPr/>
        </p:nvSpPr>
        <p:spPr>
          <a:xfrm>
            <a:off x="10876000" y="5997325"/>
            <a:ext cx="1316100" cy="860700"/>
          </a:xfrm>
          <a:prstGeom prst="rect">
            <a:avLst/>
          </a:prstGeom>
          <a:noFill/>
          <a:ln>
            <a:noFill/>
          </a:ln>
        </p:spPr>
        <p:txBody>
          <a:bodyPr spcFirstLastPara="1" wrap="square" lIns="121900" tIns="60950" rIns="121900" bIns="60950" anchor="ctr" anchorCtr="0">
            <a:noAutofit/>
          </a:bodyPr>
          <a:lstStyle/>
          <a:p>
            <a:pPr marL="0" marR="0" lvl="0" indent="0" algn="r" rtl="0">
              <a:spcBef>
                <a:spcPts val="0"/>
              </a:spcBef>
              <a:spcAft>
                <a:spcPts val="0"/>
              </a:spcAft>
              <a:buNone/>
            </a:pPr>
            <a:fld id="{00000000-1234-1234-1234-123412341234}" type="slidenum">
              <a:rPr lang="en-US" sz="6000" b="1" i="0" u="none" strike="noStrike" cap="none">
                <a:solidFill>
                  <a:srgbClr val="CFE2F3"/>
                </a:solidFill>
                <a:latin typeface="Calibri"/>
                <a:ea typeface="Calibri"/>
                <a:cs typeface="Calibri"/>
                <a:sym typeface="Calibri"/>
              </a:rPr>
              <a:t>‹#›</a:t>
            </a:fld>
            <a:endParaRPr sz="6000" b="1" i="0" u="none" strike="noStrike" cap="none">
              <a:solidFill>
                <a:srgbClr val="CFE2F3"/>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Portfolio Three">
  <p:cSld name="9_Portfolio Three">
    <p:spTree>
      <p:nvGrpSpPr>
        <p:cNvPr id="1" name="Shape 47"/>
        <p:cNvGrpSpPr/>
        <p:nvPr/>
      </p:nvGrpSpPr>
      <p:grpSpPr>
        <a:xfrm>
          <a:off x="0" y="0"/>
          <a:ext cx="0" cy="0"/>
          <a:chOff x="0" y="0"/>
          <a:chExt cx="0" cy="0"/>
        </a:xfrm>
      </p:grpSpPr>
      <p:sp>
        <p:nvSpPr>
          <p:cNvPr id="48" name="Google Shape;48;p12"/>
          <p:cNvSpPr>
            <a:spLocks noGrp="1"/>
          </p:cNvSpPr>
          <p:nvPr>
            <p:ph type="pic" idx="2"/>
          </p:nvPr>
        </p:nvSpPr>
        <p:spPr>
          <a:xfrm>
            <a:off x="4279203" y="0"/>
            <a:ext cx="7912800" cy="68580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12"/>
          <p:cNvSpPr txBox="1"/>
          <p:nvPr/>
        </p:nvSpPr>
        <p:spPr>
          <a:xfrm>
            <a:off x="9808306" y="5292813"/>
            <a:ext cx="2607000" cy="1364700"/>
          </a:xfrm>
          <a:prstGeom prst="rect">
            <a:avLst/>
          </a:prstGeom>
          <a:noFill/>
          <a:ln>
            <a:noFill/>
          </a:ln>
        </p:spPr>
        <p:txBody>
          <a:bodyPr spcFirstLastPara="1" wrap="square" lIns="121900" tIns="60950" rIns="121900" bIns="60950" anchor="ctr" anchorCtr="0">
            <a:noAutofit/>
          </a:bodyPr>
          <a:lstStyle/>
          <a:p>
            <a:pPr marL="0" marR="0" lvl="0" indent="0" algn="l" rtl="0">
              <a:spcBef>
                <a:spcPts val="0"/>
              </a:spcBef>
              <a:spcAft>
                <a:spcPts val="0"/>
              </a:spcAft>
              <a:buNone/>
            </a:pPr>
            <a:fld id="{00000000-1234-1234-1234-123412341234}" type="slidenum">
              <a:rPr lang="en-US" sz="13800" b="0" i="0">
                <a:solidFill>
                  <a:schemeClr val="lt1"/>
                </a:solidFill>
                <a:latin typeface="Roboto Medium"/>
                <a:ea typeface="Roboto Medium"/>
                <a:cs typeface="Roboto Medium"/>
                <a:sym typeface="Roboto Medium"/>
              </a:rPr>
              <a:t>‹#›</a:t>
            </a:fld>
            <a:endParaRPr sz="13800" b="0" i="0">
              <a:solidFill>
                <a:schemeClr val="lt1"/>
              </a:solidFill>
              <a:latin typeface="Roboto Medium"/>
              <a:ea typeface="Roboto Medium"/>
              <a:cs typeface="Roboto Medium"/>
              <a:sym typeface="Roboto Medium"/>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ist">
  <p:cSld name="Lis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27877" y="190501"/>
            <a:ext cx="11336400" cy="10875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accent2"/>
              </a:buClr>
              <a:buSzPts val="9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2" name="Google Shape;52;p13"/>
          <p:cNvSpPr txBox="1">
            <a:spLocks noGrp="1"/>
          </p:cNvSpPr>
          <p:nvPr>
            <p:ph type="sldNum" idx="12"/>
          </p:nvPr>
        </p:nvSpPr>
        <p:spPr>
          <a:xfrm>
            <a:off x="5893426" y="6467811"/>
            <a:ext cx="405000" cy="190800"/>
          </a:xfrm>
          <a:prstGeom prst="rect">
            <a:avLst/>
          </a:prstGeom>
          <a:noFill/>
          <a:ln>
            <a:noFill/>
          </a:ln>
        </p:spPr>
        <p:txBody>
          <a:bodyPr spcFirstLastPara="1" wrap="square" lIns="0" tIns="0" rIns="0" bIns="0" anchor="ctr" anchorCtr="0">
            <a:noAutofit/>
          </a:bodyPr>
          <a:lstStyle>
            <a:lvl1pPr marL="0" lvl="0" indent="0" algn="ctr" rtl="0">
              <a:spcBef>
                <a:spcPts val="0"/>
              </a:spcBef>
              <a:buNone/>
              <a:defRPr sz="700"/>
            </a:lvl1pPr>
            <a:lvl2pPr marL="0" lvl="1" indent="0" algn="ctr" rtl="0">
              <a:spcBef>
                <a:spcPts val="0"/>
              </a:spcBef>
              <a:buNone/>
              <a:defRPr sz="700"/>
            </a:lvl2pPr>
            <a:lvl3pPr marL="0" lvl="2" indent="0" algn="ctr" rtl="0">
              <a:spcBef>
                <a:spcPts val="0"/>
              </a:spcBef>
              <a:buNone/>
              <a:defRPr sz="700"/>
            </a:lvl3pPr>
            <a:lvl4pPr marL="0" lvl="3" indent="0" algn="ctr" rtl="0">
              <a:spcBef>
                <a:spcPts val="0"/>
              </a:spcBef>
              <a:buNone/>
              <a:defRPr sz="700"/>
            </a:lvl4pPr>
            <a:lvl5pPr marL="0" lvl="4" indent="0" algn="ctr" rtl="0">
              <a:spcBef>
                <a:spcPts val="0"/>
              </a:spcBef>
              <a:buNone/>
              <a:defRPr sz="700"/>
            </a:lvl5pPr>
            <a:lvl6pPr marL="0" lvl="5" indent="0" algn="ctr" rtl="0">
              <a:spcBef>
                <a:spcPts val="0"/>
              </a:spcBef>
              <a:buNone/>
              <a:defRPr sz="700"/>
            </a:lvl6pPr>
            <a:lvl7pPr marL="0" lvl="6" indent="0" algn="ctr" rtl="0">
              <a:spcBef>
                <a:spcPts val="0"/>
              </a:spcBef>
              <a:buNone/>
              <a:defRPr sz="700"/>
            </a:lvl7pPr>
            <a:lvl8pPr marL="0" lvl="7" indent="0" algn="ctr" rtl="0">
              <a:spcBef>
                <a:spcPts val="0"/>
              </a:spcBef>
              <a:buNone/>
              <a:defRPr sz="700"/>
            </a:lvl8pPr>
            <a:lvl9pPr marL="0" lvl="8" indent="0" algn="ctr" rtl="0">
              <a:spcBef>
                <a:spcPts val="0"/>
              </a:spcBef>
              <a:buNone/>
              <a:defRPr sz="700"/>
            </a:lvl9pPr>
          </a:lstStyle>
          <a:p>
            <a:pPr marL="0" lvl="0" indent="0" algn="ctr" rtl="0">
              <a:spcBef>
                <a:spcPts val="0"/>
              </a:spcBef>
              <a:spcAft>
                <a:spcPts val="0"/>
              </a:spcAft>
              <a:buNone/>
            </a:pPr>
            <a:fld id="{00000000-1234-1234-1234-123412341234}" type="slidenum">
              <a:rPr lang="en-US"/>
              <a:t>‹#›</a:t>
            </a:fld>
            <a:endParaRPr/>
          </a:p>
        </p:txBody>
      </p:sp>
      <p:sp>
        <p:nvSpPr>
          <p:cNvPr id="53" name="Google Shape;53;p13"/>
          <p:cNvSpPr txBox="1">
            <a:spLocks noGrp="1"/>
          </p:cNvSpPr>
          <p:nvPr>
            <p:ph type="body" idx="1"/>
          </p:nvPr>
        </p:nvSpPr>
        <p:spPr>
          <a:xfrm>
            <a:off x="427776" y="1600200"/>
            <a:ext cx="11338800" cy="4267200"/>
          </a:xfrm>
          <a:prstGeom prst="rect">
            <a:avLst/>
          </a:prstGeom>
          <a:noFill/>
          <a:ln>
            <a:noFill/>
          </a:ln>
        </p:spPr>
        <p:txBody>
          <a:bodyPr spcFirstLastPara="1" wrap="square" lIns="0" tIns="0" rIns="0" bIns="0" anchor="t" anchorCtr="0">
            <a:noAutofit/>
          </a:bodyPr>
          <a:lstStyle>
            <a:lvl1pPr marL="457200" lvl="0" indent="-514350" algn="l" rtl="0">
              <a:spcBef>
                <a:spcPts val="0"/>
              </a:spcBef>
              <a:spcAft>
                <a:spcPts val="0"/>
              </a:spcAft>
              <a:buClr>
                <a:srgbClr val="8864B3"/>
              </a:buClr>
              <a:buSzPts val="4500"/>
              <a:buFont typeface="Arial"/>
              <a:buChar char="•"/>
              <a:defRPr/>
            </a:lvl1pPr>
            <a:lvl2pPr marL="914400" lvl="1" indent="-457200" algn="l" rtl="0">
              <a:spcBef>
                <a:spcPts val="0"/>
              </a:spcBef>
              <a:spcAft>
                <a:spcPts val="0"/>
              </a:spcAft>
              <a:buSzPts val="3600"/>
              <a:buChar char="•"/>
              <a:defRPr/>
            </a:lvl2pPr>
            <a:lvl3pPr marL="1371600" lvl="2" indent="-298450" algn="l" rtl="0">
              <a:spcBef>
                <a:spcPts val="0"/>
              </a:spcBef>
              <a:spcAft>
                <a:spcPts val="0"/>
              </a:spcAft>
              <a:buSzPts val="1100"/>
              <a:buChar char="•"/>
              <a:defRPr/>
            </a:lvl3pPr>
            <a:lvl4pPr marL="1828800" lvl="3" indent="-285750" algn="l" rtl="0">
              <a:spcBef>
                <a:spcPts val="0"/>
              </a:spcBef>
              <a:spcAft>
                <a:spcPts val="0"/>
              </a:spcAft>
              <a:buSzPts val="900"/>
              <a:buChar char="•"/>
              <a:defRPr/>
            </a:lvl4pPr>
            <a:lvl5pPr marL="2286000" lvl="4" indent="-285750" algn="l" rtl="0">
              <a:spcBef>
                <a:spcPts val="0"/>
              </a:spcBef>
              <a:spcAft>
                <a:spcPts val="0"/>
              </a:spcAft>
              <a:buClr>
                <a:schemeClr val="dk1"/>
              </a:buClr>
              <a:buSzPts val="900"/>
              <a:buChar char="•"/>
              <a:defRPr/>
            </a:lvl5pPr>
            <a:lvl6pPr marL="2743200" lvl="5" indent="-393700" algn="l" rtl="0">
              <a:spcBef>
                <a:spcPts val="500"/>
              </a:spcBef>
              <a:spcAft>
                <a:spcPts val="0"/>
              </a:spcAft>
              <a:buClr>
                <a:srgbClr val="8864B3"/>
              </a:buClr>
              <a:buSzPts val="2600"/>
              <a:buChar char="•"/>
              <a:defRPr/>
            </a:lvl6pPr>
            <a:lvl7pPr marL="3200400" lvl="6" indent="-285750" algn="l" rtl="0">
              <a:spcBef>
                <a:spcPts val="200"/>
              </a:spcBef>
              <a:spcAft>
                <a:spcPts val="0"/>
              </a:spcAft>
              <a:buClr>
                <a:schemeClr val="dk1"/>
              </a:buClr>
              <a:buSzPts val="900"/>
              <a:buChar char="•"/>
              <a:defRPr/>
            </a:lvl7pPr>
            <a:lvl8pPr marL="3657600" lvl="7" indent="-285750" algn="l" rtl="0">
              <a:spcBef>
                <a:spcPts val="200"/>
              </a:spcBef>
              <a:spcAft>
                <a:spcPts val="0"/>
              </a:spcAft>
              <a:buClr>
                <a:schemeClr val="dk1"/>
              </a:buClr>
              <a:buSzPts val="900"/>
              <a:buChar char="•"/>
              <a:defRPr/>
            </a:lvl8pPr>
            <a:lvl9pPr marL="4114800" lvl="8" indent="-285750" algn="l" rtl="0">
              <a:spcBef>
                <a:spcPts val="200"/>
              </a:spcBef>
              <a:spcAft>
                <a:spcPts val="0"/>
              </a:spcAft>
              <a:buClr>
                <a:schemeClr val="dk1"/>
              </a:buClr>
              <a:buSzPts val="900"/>
              <a:buChar char="•"/>
              <a:defRPr/>
            </a:lvl9pPr>
          </a:lstStyle>
          <a:p>
            <a:endParaRPr/>
          </a:p>
        </p:txBody>
      </p:sp>
      <p:grpSp>
        <p:nvGrpSpPr>
          <p:cNvPr id="54" name="Google Shape;54;p13"/>
          <p:cNvGrpSpPr/>
          <p:nvPr/>
        </p:nvGrpSpPr>
        <p:grpSpPr>
          <a:xfrm>
            <a:off x="266670" y="1423989"/>
            <a:ext cx="11589354" cy="4448173"/>
            <a:chOff x="546100" y="2847978"/>
            <a:chExt cx="23384492" cy="8896346"/>
          </a:xfrm>
        </p:grpSpPr>
        <p:sp>
          <p:nvSpPr>
            <p:cNvPr id="55" name="Google Shape;55;p13"/>
            <p:cNvSpPr/>
            <p:nvPr/>
          </p:nvSpPr>
          <p:spPr>
            <a:xfrm>
              <a:off x="546100" y="3200401"/>
              <a:ext cx="23156100" cy="8529600"/>
            </a:xfrm>
            <a:prstGeom prst="rect">
              <a:avLst/>
            </a:prstGeom>
            <a:gradFill>
              <a:gsLst>
                <a:gs pos="0">
                  <a:srgbClr val="F5F1F8">
                    <a:alpha val="0"/>
                  </a:srgbClr>
                </a:gs>
                <a:gs pos="100000">
                  <a:srgbClr val="C3B0D9"/>
                </a:gs>
              </a:gsLst>
              <a:lin ang="0" scaled="0"/>
            </a:gradFill>
            <a:ln>
              <a:noFill/>
            </a:ln>
          </p:spPr>
          <p:txBody>
            <a:bodyPr spcFirstLastPara="1" wrap="square" lIns="45700" tIns="22850" rIns="45700" bIns="2285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nvGrpSpPr>
            <p:cNvPr id="56" name="Google Shape;56;p13"/>
            <p:cNvGrpSpPr/>
            <p:nvPr/>
          </p:nvGrpSpPr>
          <p:grpSpPr>
            <a:xfrm>
              <a:off x="23559192" y="2847978"/>
              <a:ext cx="371400" cy="8896346"/>
              <a:chOff x="23559192" y="2847978"/>
              <a:chExt cx="371400" cy="8896346"/>
            </a:xfrm>
          </p:grpSpPr>
          <p:sp>
            <p:nvSpPr>
              <p:cNvPr id="57" name="Google Shape;57;p13"/>
              <p:cNvSpPr/>
              <p:nvPr/>
            </p:nvSpPr>
            <p:spPr>
              <a:xfrm>
                <a:off x="23559192" y="2847978"/>
                <a:ext cx="371400" cy="371400"/>
              </a:xfrm>
              <a:prstGeom prst="ellipse">
                <a:avLst/>
              </a:prstGeom>
              <a:solidFill>
                <a:srgbClr val="8864B3"/>
              </a:solidFill>
              <a:ln>
                <a:noFill/>
              </a:ln>
            </p:spPr>
            <p:txBody>
              <a:bodyPr spcFirstLastPara="1" wrap="square" lIns="45700" tIns="22850" rIns="45700" bIns="2285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8" name="Google Shape;58;p13"/>
              <p:cNvSpPr/>
              <p:nvPr/>
            </p:nvSpPr>
            <p:spPr>
              <a:xfrm>
                <a:off x="23702169" y="3057524"/>
                <a:ext cx="85500" cy="8686800"/>
              </a:xfrm>
              <a:prstGeom prst="rect">
                <a:avLst/>
              </a:prstGeom>
              <a:solidFill>
                <a:srgbClr val="8864B3"/>
              </a:solidFill>
              <a:ln>
                <a:noFill/>
              </a:ln>
            </p:spPr>
            <p:txBody>
              <a:bodyPr spcFirstLastPara="1" wrap="square" lIns="45700" tIns="22850" rIns="45700" bIns="2285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838200" y="365129"/>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6" name="Google Shape;66;p1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7" name="Google Shape;67;p15"/>
          <p:cNvSpPr txBox="1">
            <a:spLocks noGrp="1"/>
          </p:cNvSpPr>
          <p:nvPr>
            <p:ph type="dt" idx="10"/>
          </p:nvPr>
        </p:nvSpPr>
        <p:spPr>
          <a:xfrm>
            <a:off x="838200" y="6356358"/>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 name="Google Shape;68;p15"/>
          <p:cNvSpPr txBox="1">
            <a:spLocks noGrp="1"/>
          </p:cNvSpPr>
          <p:nvPr>
            <p:ph type="ftr" idx="11"/>
          </p:nvPr>
        </p:nvSpPr>
        <p:spPr>
          <a:xfrm>
            <a:off x="4038600" y="6356358"/>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9" name="Google Shape;69;p15"/>
          <p:cNvSpPr txBox="1"/>
          <p:nvPr/>
        </p:nvSpPr>
        <p:spPr>
          <a:xfrm>
            <a:off x="10380000" y="6075725"/>
            <a:ext cx="1812000" cy="782400"/>
          </a:xfrm>
          <a:prstGeom prst="rect">
            <a:avLst/>
          </a:prstGeom>
          <a:noFill/>
          <a:ln>
            <a:noFill/>
          </a:ln>
        </p:spPr>
        <p:txBody>
          <a:bodyPr spcFirstLastPara="1" wrap="square" lIns="121900" tIns="60950" rIns="121900" bIns="60950" anchor="ctr" anchorCtr="0">
            <a:noAutofit/>
          </a:bodyPr>
          <a:lstStyle/>
          <a:p>
            <a:pPr marL="0" marR="0" lvl="0" indent="0" algn="r" rtl="0">
              <a:spcBef>
                <a:spcPts val="0"/>
              </a:spcBef>
              <a:spcAft>
                <a:spcPts val="0"/>
              </a:spcAft>
              <a:buNone/>
            </a:pPr>
            <a:fld id="{00000000-1234-1234-1234-123412341234}" type="slidenum">
              <a:rPr lang="en-US" sz="6000" b="1" i="0" u="none" strike="noStrike" cap="none">
                <a:solidFill>
                  <a:srgbClr val="CFE2F3"/>
                </a:solidFill>
                <a:latin typeface="Calibri"/>
                <a:ea typeface="Calibri"/>
                <a:cs typeface="Calibri"/>
                <a:sym typeface="Calibri"/>
              </a:rPr>
              <a:t>‹#›</a:t>
            </a:fld>
            <a:endParaRPr sz="6000" b="1" i="0" u="none" strike="noStrike" cap="none">
              <a:solidFill>
                <a:srgbClr val="CFE2F3"/>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sp>
        <p:nvSpPr>
          <p:cNvPr id="71" name="Google Shape;71;p16"/>
          <p:cNvSpPr txBox="1"/>
          <p:nvPr/>
        </p:nvSpPr>
        <p:spPr>
          <a:xfrm>
            <a:off x="9584900" y="6015625"/>
            <a:ext cx="2607000" cy="842400"/>
          </a:xfrm>
          <a:prstGeom prst="rect">
            <a:avLst/>
          </a:prstGeom>
          <a:noFill/>
          <a:ln>
            <a:noFill/>
          </a:ln>
        </p:spPr>
        <p:txBody>
          <a:bodyPr spcFirstLastPara="1" wrap="square" lIns="121900" tIns="60950" rIns="121900" bIns="60950" anchor="ctr" anchorCtr="0">
            <a:noAutofit/>
          </a:bodyPr>
          <a:lstStyle/>
          <a:p>
            <a:pPr marL="0" marR="0" lvl="0" indent="0" algn="r" rtl="0">
              <a:spcBef>
                <a:spcPts val="0"/>
              </a:spcBef>
              <a:spcAft>
                <a:spcPts val="0"/>
              </a:spcAft>
              <a:buNone/>
            </a:pPr>
            <a:fld id="{00000000-1234-1234-1234-123412341234}" type="slidenum">
              <a:rPr lang="en-US" sz="6000" b="1" i="0">
                <a:solidFill>
                  <a:srgbClr val="CFE2F3"/>
                </a:solidFill>
                <a:latin typeface="Calibri"/>
                <a:ea typeface="Calibri"/>
                <a:cs typeface="Calibri"/>
                <a:sym typeface="Calibri"/>
              </a:rPr>
              <a:t>‹#›</a:t>
            </a:fld>
            <a:endParaRPr sz="6000" i="0">
              <a:solidFill>
                <a:srgbClr val="CFE2F3"/>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7_Portfolio Three">
  <p:cSld name="7_Portfolio Three">
    <p:spTree>
      <p:nvGrpSpPr>
        <p:cNvPr id="1" name="Shape 72"/>
        <p:cNvGrpSpPr/>
        <p:nvPr/>
      </p:nvGrpSpPr>
      <p:grpSpPr>
        <a:xfrm>
          <a:off x="0" y="0"/>
          <a:ext cx="0" cy="0"/>
          <a:chOff x="0" y="0"/>
          <a:chExt cx="0" cy="0"/>
        </a:xfrm>
      </p:grpSpPr>
      <p:sp>
        <p:nvSpPr>
          <p:cNvPr id="73" name="Google Shape;73;p17"/>
          <p:cNvSpPr>
            <a:spLocks noGrp="1"/>
          </p:cNvSpPr>
          <p:nvPr>
            <p:ph type="pic" idx="2"/>
          </p:nvPr>
        </p:nvSpPr>
        <p:spPr>
          <a:xfrm>
            <a:off x="4279207" y="0"/>
            <a:ext cx="7912800" cy="68580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17"/>
          <p:cNvSpPr txBox="1"/>
          <p:nvPr/>
        </p:nvSpPr>
        <p:spPr>
          <a:xfrm>
            <a:off x="9584900" y="6061399"/>
            <a:ext cx="2607000" cy="796800"/>
          </a:xfrm>
          <a:prstGeom prst="rect">
            <a:avLst/>
          </a:prstGeom>
          <a:noFill/>
          <a:ln>
            <a:noFill/>
          </a:ln>
        </p:spPr>
        <p:txBody>
          <a:bodyPr spcFirstLastPara="1" wrap="square" lIns="121900" tIns="60950" rIns="121900" bIns="60950" anchor="ctr" anchorCtr="0">
            <a:noAutofit/>
          </a:bodyPr>
          <a:lstStyle/>
          <a:p>
            <a:pPr marL="0" marR="0" lvl="0" indent="0" algn="r" rtl="0">
              <a:spcBef>
                <a:spcPts val="0"/>
              </a:spcBef>
              <a:spcAft>
                <a:spcPts val="0"/>
              </a:spcAft>
              <a:buNone/>
            </a:pPr>
            <a:fld id="{00000000-1234-1234-1234-123412341234}" type="slidenum">
              <a:rPr lang="en-US" sz="6000" i="0">
                <a:solidFill>
                  <a:srgbClr val="CFE2F3"/>
                </a:solidFill>
                <a:latin typeface="Calibri"/>
                <a:ea typeface="Calibri"/>
                <a:cs typeface="Calibri"/>
                <a:sym typeface="Calibri"/>
              </a:rPr>
              <a:t>‹#›</a:t>
            </a:fld>
            <a:endParaRPr sz="6000" i="0">
              <a:solidFill>
                <a:srgbClr val="CFE2F3"/>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ist">
  <p:cSld name="List">
    <p:spTree>
      <p:nvGrpSpPr>
        <p:cNvPr id="1" name="Shape 75"/>
        <p:cNvGrpSpPr/>
        <p:nvPr/>
      </p:nvGrpSpPr>
      <p:grpSpPr>
        <a:xfrm>
          <a:off x="0" y="0"/>
          <a:ext cx="0" cy="0"/>
          <a:chOff x="0" y="0"/>
          <a:chExt cx="0" cy="0"/>
        </a:xfrm>
      </p:grpSpPr>
      <p:sp>
        <p:nvSpPr>
          <p:cNvPr id="76" name="Google Shape;76;p18"/>
          <p:cNvSpPr txBox="1">
            <a:spLocks noGrp="1"/>
          </p:cNvSpPr>
          <p:nvPr>
            <p:ph type="title"/>
          </p:nvPr>
        </p:nvSpPr>
        <p:spPr>
          <a:xfrm>
            <a:off x="427877" y="190501"/>
            <a:ext cx="11336400" cy="10875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accent2"/>
              </a:buClr>
              <a:buSzPts val="9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7" name="Google Shape;77;p18"/>
          <p:cNvSpPr txBox="1">
            <a:spLocks noGrp="1"/>
          </p:cNvSpPr>
          <p:nvPr>
            <p:ph type="sldNum" idx="12"/>
          </p:nvPr>
        </p:nvSpPr>
        <p:spPr>
          <a:xfrm>
            <a:off x="5893426" y="6467811"/>
            <a:ext cx="405000" cy="190800"/>
          </a:xfrm>
          <a:prstGeom prst="rect">
            <a:avLst/>
          </a:prstGeom>
          <a:noFill/>
          <a:ln>
            <a:noFill/>
          </a:ln>
        </p:spPr>
        <p:txBody>
          <a:bodyPr spcFirstLastPara="1" wrap="square" lIns="0" tIns="0" rIns="0" bIns="0" anchor="ctr" anchorCtr="0">
            <a:noAutofit/>
          </a:bodyPr>
          <a:lstStyle>
            <a:lvl1pPr marL="0" lvl="0" indent="0" algn="ctr" rtl="0">
              <a:spcBef>
                <a:spcPts val="0"/>
              </a:spcBef>
              <a:buNone/>
              <a:defRPr sz="700"/>
            </a:lvl1pPr>
            <a:lvl2pPr marL="0" lvl="1" indent="0" algn="ctr" rtl="0">
              <a:spcBef>
                <a:spcPts val="0"/>
              </a:spcBef>
              <a:buNone/>
              <a:defRPr sz="700"/>
            </a:lvl2pPr>
            <a:lvl3pPr marL="0" lvl="2" indent="0" algn="ctr" rtl="0">
              <a:spcBef>
                <a:spcPts val="0"/>
              </a:spcBef>
              <a:buNone/>
              <a:defRPr sz="700"/>
            </a:lvl3pPr>
            <a:lvl4pPr marL="0" lvl="3" indent="0" algn="ctr" rtl="0">
              <a:spcBef>
                <a:spcPts val="0"/>
              </a:spcBef>
              <a:buNone/>
              <a:defRPr sz="700"/>
            </a:lvl4pPr>
            <a:lvl5pPr marL="0" lvl="4" indent="0" algn="ctr" rtl="0">
              <a:spcBef>
                <a:spcPts val="0"/>
              </a:spcBef>
              <a:buNone/>
              <a:defRPr sz="700"/>
            </a:lvl5pPr>
            <a:lvl6pPr marL="0" lvl="5" indent="0" algn="ctr" rtl="0">
              <a:spcBef>
                <a:spcPts val="0"/>
              </a:spcBef>
              <a:buNone/>
              <a:defRPr sz="700"/>
            </a:lvl6pPr>
            <a:lvl7pPr marL="0" lvl="6" indent="0" algn="ctr" rtl="0">
              <a:spcBef>
                <a:spcPts val="0"/>
              </a:spcBef>
              <a:buNone/>
              <a:defRPr sz="700"/>
            </a:lvl7pPr>
            <a:lvl8pPr marL="0" lvl="7" indent="0" algn="ctr" rtl="0">
              <a:spcBef>
                <a:spcPts val="0"/>
              </a:spcBef>
              <a:buNone/>
              <a:defRPr sz="700"/>
            </a:lvl8pPr>
            <a:lvl9pPr marL="0" lvl="8" indent="0" algn="ctr" rtl="0">
              <a:spcBef>
                <a:spcPts val="0"/>
              </a:spcBef>
              <a:buNone/>
              <a:defRPr sz="700"/>
            </a:lvl9pPr>
          </a:lstStyle>
          <a:p>
            <a:pPr marL="0" lvl="0" indent="0" algn="ctr" rtl="0">
              <a:spcBef>
                <a:spcPts val="0"/>
              </a:spcBef>
              <a:spcAft>
                <a:spcPts val="0"/>
              </a:spcAft>
              <a:buNone/>
            </a:pPr>
            <a:fld id="{00000000-1234-1234-1234-123412341234}" type="slidenum">
              <a:rPr lang="en-US"/>
              <a:t>‹#›</a:t>
            </a:fld>
            <a:endParaRPr/>
          </a:p>
        </p:txBody>
      </p:sp>
      <p:sp>
        <p:nvSpPr>
          <p:cNvPr id="78" name="Google Shape;78;p18"/>
          <p:cNvSpPr txBox="1">
            <a:spLocks noGrp="1"/>
          </p:cNvSpPr>
          <p:nvPr>
            <p:ph type="body" idx="1"/>
          </p:nvPr>
        </p:nvSpPr>
        <p:spPr>
          <a:xfrm>
            <a:off x="427776" y="1600200"/>
            <a:ext cx="11338800" cy="4267200"/>
          </a:xfrm>
          <a:prstGeom prst="rect">
            <a:avLst/>
          </a:prstGeom>
          <a:noFill/>
          <a:ln>
            <a:noFill/>
          </a:ln>
        </p:spPr>
        <p:txBody>
          <a:bodyPr spcFirstLastPara="1" wrap="square" lIns="0" tIns="0" rIns="0" bIns="0" anchor="t" anchorCtr="0">
            <a:noAutofit/>
          </a:bodyPr>
          <a:lstStyle>
            <a:lvl1pPr marL="457200" lvl="0" indent="-514350" algn="l" rtl="0">
              <a:spcBef>
                <a:spcPts val="0"/>
              </a:spcBef>
              <a:spcAft>
                <a:spcPts val="0"/>
              </a:spcAft>
              <a:buClr>
                <a:srgbClr val="8864B3"/>
              </a:buClr>
              <a:buSzPts val="4500"/>
              <a:buFont typeface="Arial"/>
              <a:buChar char="•"/>
              <a:defRPr/>
            </a:lvl1pPr>
            <a:lvl2pPr marL="914400" lvl="1" indent="-457200" algn="l" rtl="0">
              <a:spcBef>
                <a:spcPts val="0"/>
              </a:spcBef>
              <a:spcAft>
                <a:spcPts val="0"/>
              </a:spcAft>
              <a:buSzPts val="3600"/>
              <a:buChar char="•"/>
              <a:defRPr/>
            </a:lvl2pPr>
            <a:lvl3pPr marL="1371600" lvl="2" indent="-298450" algn="l" rtl="0">
              <a:spcBef>
                <a:spcPts val="0"/>
              </a:spcBef>
              <a:spcAft>
                <a:spcPts val="0"/>
              </a:spcAft>
              <a:buSzPts val="1100"/>
              <a:buChar char="•"/>
              <a:defRPr/>
            </a:lvl3pPr>
            <a:lvl4pPr marL="1828800" lvl="3" indent="-285750" algn="l" rtl="0">
              <a:spcBef>
                <a:spcPts val="0"/>
              </a:spcBef>
              <a:spcAft>
                <a:spcPts val="0"/>
              </a:spcAft>
              <a:buSzPts val="900"/>
              <a:buChar char="•"/>
              <a:defRPr/>
            </a:lvl4pPr>
            <a:lvl5pPr marL="2286000" lvl="4" indent="-285750" algn="l" rtl="0">
              <a:spcBef>
                <a:spcPts val="0"/>
              </a:spcBef>
              <a:spcAft>
                <a:spcPts val="0"/>
              </a:spcAft>
              <a:buClr>
                <a:schemeClr val="dk1"/>
              </a:buClr>
              <a:buSzPts val="900"/>
              <a:buChar char="•"/>
              <a:defRPr/>
            </a:lvl5pPr>
            <a:lvl6pPr marL="2743200" lvl="5" indent="-393700" algn="l" rtl="0">
              <a:spcBef>
                <a:spcPts val="500"/>
              </a:spcBef>
              <a:spcAft>
                <a:spcPts val="0"/>
              </a:spcAft>
              <a:buClr>
                <a:srgbClr val="8864B3"/>
              </a:buClr>
              <a:buSzPts val="2600"/>
              <a:buChar char="•"/>
              <a:defRPr/>
            </a:lvl6pPr>
            <a:lvl7pPr marL="3200400" lvl="6" indent="-285750" algn="l" rtl="0">
              <a:spcBef>
                <a:spcPts val="200"/>
              </a:spcBef>
              <a:spcAft>
                <a:spcPts val="0"/>
              </a:spcAft>
              <a:buClr>
                <a:schemeClr val="dk1"/>
              </a:buClr>
              <a:buSzPts val="900"/>
              <a:buChar char="•"/>
              <a:defRPr/>
            </a:lvl7pPr>
            <a:lvl8pPr marL="3657600" lvl="7" indent="-285750" algn="l" rtl="0">
              <a:spcBef>
                <a:spcPts val="200"/>
              </a:spcBef>
              <a:spcAft>
                <a:spcPts val="0"/>
              </a:spcAft>
              <a:buClr>
                <a:schemeClr val="dk1"/>
              </a:buClr>
              <a:buSzPts val="900"/>
              <a:buChar char="•"/>
              <a:defRPr/>
            </a:lvl8pPr>
            <a:lvl9pPr marL="4114800" lvl="8" indent="-285750" algn="l" rtl="0">
              <a:spcBef>
                <a:spcPts val="200"/>
              </a:spcBef>
              <a:spcAft>
                <a:spcPts val="0"/>
              </a:spcAft>
              <a:buClr>
                <a:schemeClr val="dk1"/>
              </a:buClr>
              <a:buSzPts val="900"/>
              <a:buChar char="•"/>
              <a:defRPr/>
            </a:lvl9pPr>
          </a:lstStyle>
          <a:p>
            <a:endParaRPr/>
          </a:p>
        </p:txBody>
      </p:sp>
      <p:grpSp>
        <p:nvGrpSpPr>
          <p:cNvPr id="79" name="Google Shape;79;p18"/>
          <p:cNvGrpSpPr/>
          <p:nvPr/>
        </p:nvGrpSpPr>
        <p:grpSpPr>
          <a:xfrm>
            <a:off x="266670" y="1423989"/>
            <a:ext cx="11589354" cy="4448173"/>
            <a:chOff x="546100" y="2847978"/>
            <a:chExt cx="23384492" cy="8896346"/>
          </a:xfrm>
        </p:grpSpPr>
        <p:sp>
          <p:nvSpPr>
            <p:cNvPr id="80" name="Google Shape;80;p18"/>
            <p:cNvSpPr/>
            <p:nvPr/>
          </p:nvSpPr>
          <p:spPr>
            <a:xfrm>
              <a:off x="546100" y="3200401"/>
              <a:ext cx="23156100" cy="8529600"/>
            </a:xfrm>
            <a:prstGeom prst="rect">
              <a:avLst/>
            </a:prstGeom>
            <a:gradFill>
              <a:gsLst>
                <a:gs pos="0">
                  <a:srgbClr val="F5F1F8">
                    <a:alpha val="0"/>
                  </a:srgbClr>
                </a:gs>
                <a:gs pos="100000">
                  <a:srgbClr val="C3B0D9"/>
                </a:gs>
              </a:gsLst>
              <a:lin ang="0" scaled="0"/>
            </a:gradFill>
            <a:ln>
              <a:noFill/>
            </a:ln>
          </p:spPr>
          <p:txBody>
            <a:bodyPr spcFirstLastPara="1" wrap="square" lIns="45700" tIns="22850" rIns="45700" bIns="2285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nvGrpSpPr>
            <p:cNvPr id="81" name="Google Shape;81;p18"/>
            <p:cNvGrpSpPr/>
            <p:nvPr/>
          </p:nvGrpSpPr>
          <p:grpSpPr>
            <a:xfrm>
              <a:off x="23559192" y="2847978"/>
              <a:ext cx="371400" cy="8896346"/>
              <a:chOff x="23559192" y="2847978"/>
              <a:chExt cx="371400" cy="8896346"/>
            </a:xfrm>
          </p:grpSpPr>
          <p:sp>
            <p:nvSpPr>
              <p:cNvPr id="82" name="Google Shape;82;p18"/>
              <p:cNvSpPr/>
              <p:nvPr/>
            </p:nvSpPr>
            <p:spPr>
              <a:xfrm>
                <a:off x="23559192" y="2847978"/>
                <a:ext cx="371400" cy="371400"/>
              </a:xfrm>
              <a:prstGeom prst="ellipse">
                <a:avLst/>
              </a:prstGeom>
              <a:solidFill>
                <a:srgbClr val="8864B3"/>
              </a:solidFill>
              <a:ln>
                <a:noFill/>
              </a:ln>
            </p:spPr>
            <p:txBody>
              <a:bodyPr spcFirstLastPara="1" wrap="square" lIns="45700" tIns="22850" rIns="45700" bIns="2285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83" name="Google Shape;83;p18"/>
              <p:cNvSpPr/>
              <p:nvPr/>
            </p:nvSpPr>
            <p:spPr>
              <a:xfrm>
                <a:off x="23702169" y="3057524"/>
                <a:ext cx="85500" cy="8686800"/>
              </a:xfrm>
              <a:prstGeom prst="rect">
                <a:avLst/>
              </a:prstGeom>
              <a:solidFill>
                <a:srgbClr val="8864B3"/>
              </a:solidFill>
              <a:ln>
                <a:noFill/>
              </a:ln>
            </p:spPr>
            <p:txBody>
              <a:bodyPr spcFirstLastPara="1" wrap="square" lIns="45700" tIns="22850" rIns="45700" bIns="2285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_Portfolio Three">
  <p:cSld name="6_Portfolio Three">
    <p:spTree>
      <p:nvGrpSpPr>
        <p:cNvPr id="1" name="Shape 20"/>
        <p:cNvGrpSpPr/>
        <p:nvPr/>
      </p:nvGrpSpPr>
      <p:grpSpPr>
        <a:xfrm>
          <a:off x="0" y="0"/>
          <a:ext cx="0" cy="0"/>
          <a:chOff x="0" y="0"/>
          <a:chExt cx="0" cy="0"/>
        </a:xfrm>
      </p:grpSpPr>
      <p:sp>
        <p:nvSpPr>
          <p:cNvPr id="21" name="Google Shape;21;p3"/>
          <p:cNvSpPr>
            <a:spLocks noGrp="1"/>
          </p:cNvSpPr>
          <p:nvPr>
            <p:ph type="pic" idx="2"/>
          </p:nvPr>
        </p:nvSpPr>
        <p:spPr>
          <a:xfrm>
            <a:off x="6" y="0"/>
            <a:ext cx="7905087" cy="68580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p:nvPr/>
        </p:nvSpPr>
        <p:spPr>
          <a:xfrm>
            <a:off x="10876000" y="6088875"/>
            <a:ext cx="1316100" cy="769200"/>
          </a:xfrm>
          <a:prstGeom prst="rect">
            <a:avLst/>
          </a:prstGeom>
          <a:noFill/>
          <a:ln>
            <a:noFill/>
          </a:ln>
        </p:spPr>
        <p:txBody>
          <a:bodyPr spcFirstLastPara="1" wrap="square" lIns="121900" tIns="60950" rIns="121900" bIns="60950" anchor="ctr" anchorCtr="0">
            <a:noAutofit/>
          </a:bodyPr>
          <a:lstStyle/>
          <a:p>
            <a:pPr marL="0" marR="0" lvl="0" indent="0" algn="r" rtl="0">
              <a:spcBef>
                <a:spcPts val="0"/>
              </a:spcBef>
              <a:spcAft>
                <a:spcPts val="0"/>
              </a:spcAft>
              <a:buNone/>
            </a:pPr>
            <a:fld id="{00000000-1234-1234-1234-123412341234}" type="slidenum">
              <a:rPr lang="en-US" sz="6000" b="1" i="0" u="none" strike="noStrike" cap="none">
                <a:solidFill>
                  <a:srgbClr val="CFE2F3"/>
                </a:solidFill>
                <a:latin typeface="Calibri"/>
                <a:ea typeface="Calibri"/>
                <a:cs typeface="Calibri"/>
                <a:sym typeface="Calibri"/>
              </a:rPr>
              <a:t>‹#›</a:t>
            </a:fld>
            <a:endParaRPr sz="6000" b="1" i="0" u="none" strike="noStrike" cap="none">
              <a:solidFill>
                <a:srgbClr val="CFE2F3"/>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4"/>
          <p:cNvSpPr txBox="1"/>
          <p:nvPr/>
        </p:nvSpPr>
        <p:spPr>
          <a:xfrm>
            <a:off x="10876000" y="6075725"/>
            <a:ext cx="1316100" cy="782400"/>
          </a:xfrm>
          <a:prstGeom prst="rect">
            <a:avLst/>
          </a:prstGeom>
          <a:noFill/>
          <a:ln>
            <a:noFill/>
          </a:ln>
        </p:spPr>
        <p:txBody>
          <a:bodyPr spcFirstLastPara="1" wrap="square" lIns="121900" tIns="60950" rIns="121900" bIns="60950" anchor="ctr" anchorCtr="0">
            <a:noAutofit/>
          </a:bodyPr>
          <a:lstStyle/>
          <a:p>
            <a:pPr marL="0" marR="0" lvl="0" indent="0" algn="r" rtl="0">
              <a:spcBef>
                <a:spcPts val="0"/>
              </a:spcBef>
              <a:spcAft>
                <a:spcPts val="0"/>
              </a:spcAft>
              <a:buNone/>
            </a:pPr>
            <a:fld id="{00000000-1234-1234-1234-123412341234}" type="slidenum">
              <a:rPr lang="en-US" sz="6000" b="1" i="0" u="none" strike="noStrike" cap="none">
                <a:solidFill>
                  <a:srgbClr val="CFE2F3"/>
                </a:solidFill>
                <a:latin typeface="Calibri"/>
                <a:ea typeface="Calibri"/>
                <a:cs typeface="Calibri"/>
                <a:sym typeface="Calibri"/>
              </a:rPr>
              <a:t>‹#›</a:t>
            </a:fld>
            <a:endParaRPr sz="6000" b="1" i="0" u="none" strike="noStrike" cap="none">
              <a:solidFill>
                <a:srgbClr val="CFE2F3"/>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Portfolio Three">
  <p:cSld name="7_Portfolio Three">
    <p:spTree>
      <p:nvGrpSpPr>
        <p:cNvPr id="1" name="Shape 25"/>
        <p:cNvGrpSpPr/>
        <p:nvPr/>
      </p:nvGrpSpPr>
      <p:grpSpPr>
        <a:xfrm>
          <a:off x="0" y="0"/>
          <a:ext cx="0" cy="0"/>
          <a:chOff x="0" y="0"/>
          <a:chExt cx="0" cy="0"/>
        </a:xfrm>
      </p:grpSpPr>
      <p:sp>
        <p:nvSpPr>
          <p:cNvPr id="26" name="Google Shape;26;p5"/>
          <p:cNvSpPr>
            <a:spLocks noGrp="1"/>
          </p:cNvSpPr>
          <p:nvPr>
            <p:ph type="pic" idx="2"/>
          </p:nvPr>
        </p:nvSpPr>
        <p:spPr>
          <a:xfrm>
            <a:off x="4279207" y="0"/>
            <a:ext cx="7912799" cy="68580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5"/>
          <p:cNvSpPr txBox="1"/>
          <p:nvPr/>
        </p:nvSpPr>
        <p:spPr>
          <a:xfrm>
            <a:off x="10876000" y="6006475"/>
            <a:ext cx="1316100" cy="851400"/>
          </a:xfrm>
          <a:prstGeom prst="rect">
            <a:avLst/>
          </a:prstGeom>
          <a:noFill/>
          <a:ln>
            <a:noFill/>
          </a:ln>
        </p:spPr>
        <p:txBody>
          <a:bodyPr spcFirstLastPara="1" wrap="square" lIns="121900" tIns="60950" rIns="121900" bIns="60950" anchor="ctr" anchorCtr="0">
            <a:noAutofit/>
          </a:bodyPr>
          <a:lstStyle/>
          <a:p>
            <a:pPr marL="0" marR="0" lvl="0" indent="0" algn="r" rtl="0">
              <a:spcBef>
                <a:spcPts val="0"/>
              </a:spcBef>
              <a:spcAft>
                <a:spcPts val="0"/>
              </a:spcAft>
              <a:buNone/>
            </a:pPr>
            <a:fld id="{00000000-1234-1234-1234-123412341234}" type="slidenum">
              <a:rPr lang="en-US" sz="6000" b="1" i="0" u="none" strike="noStrike" cap="none">
                <a:solidFill>
                  <a:srgbClr val="CFE2F3"/>
                </a:solidFill>
                <a:latin typeface="Calibri"/>
                <a:ea typeface="Calibri"/>
                <a:cs typeface="Calibri"/>
                <a:sym typeface="Calibri"/>
              </a:rPr>
              <a:t>‹#›</a:t>
            </a:fld>
            <a:endParaRPr sz="6000" b="1" i="0" u="none" strike="noStrike" cap="none">
              <a:solidFill>
                <a:srgbClr val="CFE2F3"/>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laceholder">
  <p:cSld name="Placeholder">
    <p:spTree>
      <p:nvGrpSpPr>
        <p:cNvPr id="1" name="Shape 28"/>
        <p:cNvGrpSpPr/>
        <p:nvPr/>
      </p:nvGrpSpPr>
      <p:grpSpPr>
        <a:xfrm>
          <a:off x="0" y="0"/>
          <a:ext cx="0" cy="0"/>
          <a:chOff x="0" y="0"/>
          <a:chExt cx="0" cy="0"/>
        </a:xfrm>
      </p:grpSpPr>
      <p:sp>
        <p:nvSpPr>
          <p:cNvPr id="29" name="Google Shape;29;p6"/>
          <p:cNvSpPr txBox="1"/>
          <p:nvPr/>
        </p:nvSpPr>
        <p:spPr>
          <a:xfrm>
            <a:off x="10876000" y="6098025"/>
            <a:ext cx="1316100" cy="759900"/>
          </a:xfrm>
          <a:prstGeom prst="rect">
            <a:avLst/>
          </a:prstGeom>
          <a:noFill/>
          <a:ln>
            <a:noFill/>
          </a:ln>
        </p:spPr>
        <p:txBody>
          <a:bodyPr spcFirstLastPara="1" wrap="square" lIns="121900" tIns="60950" rIns="121900" bIns="60950" anchor="ctr" anchorCtr="0">
            <a:noAutofit/>
          </a:bodyPr>
          <a:lstStyle/>
          <a:p>
            <a:pPr marL="0" marR="0" lvl="0" indent="0" algn="r" rtl="0">
              <a:spcBef>
                <a:spcPts val="0"/>
              </a:spcBef>
              <a:spcAft>
                <a:spcPts val="0"/>
              </a:spcAft>
              <a:buNone/>
            </a:pPr>
            <a:fld id="{00000000-1234-1234-1234-123412341234}" type="slidenum">
              <a:rPr lang="en-US" sz="6000" b="1" i="0" u="none" strike="noStrike" cap="none">
                <a:solidFill>
                  <a:srgbClr val="CFE2F3"/>
                </a:solidFill>
                <a:latin typeface="Calibri"/>
                <a:ea typeface="Calibri"/>
                <a:cs typeface="Calibri"/>
                <a:sym typeface="Calibri"/>
              </a:rPr>
              <a:t>‹#›</a:t>
            </a:fld>
            <a:endParaRPr sz="6000" b="1" i="0" u="none" strike="noStrike" cap="none">
              <a:solidFill>
                <a:srgbClr val="CFE2F3"/>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acilitation Essentials" type="obj">
  <p:cSld name="OBJECT">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838200" y="365129"/>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 name="Google Shape;37;p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8" name="Google Shape;38;p8"/>
          <p:cNvSpPr txBox="1"/>
          <p:nvPr/>
        </p:nvSpPr>
        <p:spPr>
          <a:xfrm>
            <a:off x="10895900" y="6176975"/>
            <a:ext cx="1296000" cy="724200"/>
          </a:xfrm>
          <a:prstGeom prst="rect">
            <a:avLst/>
          </a:prstGeom>
          <a:noFill/>
          <a:ln>
            <a:noFill/>
          </a:ln>
        </p:spPr>
        <p:txBody>
          <a:bodyPr spcFirstLastPara="1" wrap="square" lIns="121900" tIns="60950" rIns="121900" bIns="60950" anchor="ctr" anchorCtr="0">
            <a:noAutofit/>
          </a:bodyPr>
          <a:lstStyle/>
          <a:p>
            <a:pPr marL="0" marR="0" lvl="0" indent="0" algn="r" rtl="0">
              <a:spcBef>
                <a:spcPts val="0"/>
              </a:spcBef>
              <a:spcAft>
                <a:spcPts val="0"/>
              </a:spcAft>
              <a:buNone/>
            </a:pPr>
            <a:fld id="{00000000-1234-1234-1234-123412341234}" type="slidenum">
              <a:rPr lang="en-US" sz="6000" b="1" i="0" u="none" strike="noStrike" cap="none">
                <a:solidFill>
                  <a:srgbClr val="9FC5E8"/>
                </a:solidFill>
                <a:latin typeface="Calibri"/>
                <a:ea typeface="Calibri"/>
                <a:cs typeface="Calibri"/>
                <a:sym typeface="Calibri"/>
              </a:rPr>
              <a:t>‹#›</a:t>
            </a:fld>
            <a:endParaRPr sz="6000" b="1" i="0" u="none" strike="noStrike" cap="none">
              <a:solidFill>
                <a:srgbClr val="9FC5E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
        <p:nvSpPr>
          <p:cNvPr id="40" name="Google Shape;40;p9"/>
          <p:cNvSpPr txBox="1"/>
          <p:nvPr/>
        </p:nvSpPr>
        <p:spPr>
          <a:xfrm>
            <a:off x="10887600" y="6052250"/>
            <a:ext cx="1304400" cy="755700"/>
          </a:xfrm>
          <a:prstGeom prst="rect">
            <a:avLst/>
          </a:prstGeom>
          <a:noFill/>
          <a:ln>
            <a:noFill/>
          </a:ln>
        </p:spPr>
        <p:txBody>
          <a:bodyPr spcFirstLastPara="1" wrap="square" lIns="121900" tIns="60950" rIns="121900" bIns="60950" anchor="ctr" anchorCtr="0">
            <a:noAutofit/>
          </a:bodyPr>
          <a:lstStyle/>
          <a:p>
            <a:pPr marL="0" marR="0" lvl="0" indent="0" algn="r" rtl="0">
              <a:spcBef>
                <a:spcPts val="0"/>
              </a:spcBef>
              <a:spcAft>
                <a:spcPts val="0"/>
              </a:spcAft>
              <a:buNone/>
            </a:pPr>
            <a:fld id="{00000000-1234-1234-1234-123412341234}" type="slidenum">
              <a:rPr lang="en-US" sz="6000" b="1" i="0">
                <a:solidFill>
                  <a:srgbClr val="CFE2F3"/>
                </a:solidFill>
                <a:latin typeface="Calibri"/>
                <a:ea typeface="Calibri"/>
                <a:cs typeface="Calibri"/>
                <a:sym typeface="Calibri"/>
              </a:rPr>
              <a:t>‹#›</a:t>
            </a:fld>
            <a:endParaRPr sz="6000" i="0">
              <a:solidFill>
                <a:srgbClr val="CFE2F3"/>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7_Portfolio Three">
  <p:cSld name="7_Portfolio Three">
    <p:spTree>
      <p:nvGrpSpPr>
        <p:cNvPr id="1" name="Shape 41"/>
        <p:cNvGrpSpPr/>
        <p:nvPr/>
      </p:nvGrpSpPr>
      <p:grpSpPr>
        <a:xfrm>
          <a:off x="0" y="0"/>
          <a:ext cx="0" cy="0"/>
          <a:chOff x="0" y="0"/>
          <a:chExt cx="0" cy="0"/>
        </a:xfrm>
      </p:grpSpPr>
      <p:sp>
        <p:nvSpPr>
          <p:cNvPr id="42" name="Google Shape;42;p10"/>
          <p:cNvSpPr>
            <a:spLocks noGrp="1"/>
          </p:cNvSpPr>
          <p:nvPr>
            <p:ph type="pic" idx="2"/>
          </p:nvPr>
        </p:nvSpPr>
        <p:spPr>
          <a:xfrm>
            <a:off x="4279207" y="0"/>
            <a:ext cx="7912800" cy="68580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10"/>
          <p:cNvSpPr txBox="1"/>
          <p:nvPr/>
        </p:nvSpPr>
        <p:spPr>
          <a:xfrm>
            <a:off x="10804328" y="5292825"/>
            <a:ext cx="1611000" cy="1364700"/>
          </a:xfrm>
          <a:prstGeom prst="rect">
            <a:avLst/>
          </a:prstGeom>
          <a:noFill/>
          <a:ln>
            <a:noFill/>
          </a:ln>
        </p:spPr>
        <p:txBody>
          <a:bodyPr spcFirstLastPara="1" wrap="square" lIns="121900" tIns="60950" rIns="121900" bIns="60950" anchor="ctr" anchorCtr="0">
            <a:noAutofit/>
          </a:bodyPr>
          <a:lstStyle/>
          <a:p>
            <a:pPr marL="0" marR="0" lvl="0" indent="0" algn="l" rtl="0">
              <a:spcBef>
                <a:spcPts val="0"/>
              </a:spcBef>
              <a:spcAft>
                <a:spcPts val="0"/>
              </a:spcAft>
              <a:buNone/>
            </a:pPr>
            <a:endParaRPr sz="13800" b="0" i="0">
              <a:solidFill>
                <a:schemeClr val="lt1"/>
              </a:solidFill>
              <a:latin typeface="Roboto Medium"/>
              <a:ea typeface="Roboto Medium"/>
              <a:cs typeface="Roboto Medium"/>
              <a:sym typeface="Roboto Medium"/>
            </a:endParaRPr>
          </a:p>
        </p:txBody>
      </p:sp>
      <p:sp>
        <p:nvSpPr>
          <p:cNvPr id="44" name="Google Shape;44;p10"/>
          <p:cNvSpPr txBox="1"/>
          <p:nvPr/>
        </p:nvSpPr>
        <p:spPr>
          <a:xfrm>
            <a:off x="11175900" y="5411850"/>
            <a:ext cx="1016100" cy="1364700"/>
          </a:xfrm>
          <a:prstGeom prst="rect">
            <a:avLst/>
          </a:prstGeom>
          <a:noFill/>
          <a:ln>
            <a:noFill/>
          </a:ln>
        </p:spPr>
        <p:txBody>
          <a:bodyPr spcFirstLastPara="1" wrap="square" lIns="121900" tIns="60950" rIns="121900" bIns="60950" anchor="ctr" anchorCtr="0">
            <a:noAutofit/>
          </a:bodyPr>
          <a:lstStyle/>
          <a:p>
            <a:pPr marL="0" marR="0" lvl="0" indent="0" algn="r" rtl="0">
              <a:spcBef>
                <a:spcPts val="0"/>
              </a:spcBef>
              <a:spcAft>
                <a:spcPts val="0"/>
              </a:spcAft>
              <a:buNone/>
            </a:pPr>
            <a:fld id="{00000000-1234-1234-1234-123412341234}" type="slidenum">
              <a:rPr lang="en-US" sz="6000" i="0">
                <a:solidFill>
                  <a:schemeClr val="lt1"/>
                </a:solidFill>
                <a:latin typeface="Calibri"/>
                <a:ea typeface="Calibri"/>
                <a:cs typeface="Calibri"/>
                <a:sym typeface="Calibri"/>
              </a:rPr>
              <a:t>‹#›</a:t>
            </a:fld>
            <a:endParaRPr sz="6000" i="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Portfolio Three">
  <p:cSld name="8_Portfolio Three">
    <p:spTree>
      <p:nvGrpSpPr>
        <p:cNvPr id="1" name="Shape 45"/>
        <p:cNvGrpSpPr/>
        <p:nvPr/>
      </p:nvGrpSpPr>
      <p:grpSpPr>
        <a:xfrm>
          <a:off x="0" y="0"/>
          <a:ext cx="0" cy="0"/>
          <a:chOff x="0" y="0"/>
          <a:chExt cx="0" cy="0"/>
        </a:xfrm>
      </p:grpSpPr>
      <p:sp>
        <p:nvSpPr>
          <p:cNvPr id="46" name="Google Shape;46;p11"/>
          <p:cNvSpPr>
            <a:spLocks noGrp="1"/>
          </p:cNvSpPr>
          <p:nvPr>
            <p:ph type="pic" idx="2"/>
          </p:nvPr>
        </p:nvSpPr>
        <p:spPr>
          <a:xfrm>
            <a:off x="2" y="0"/>
            <a:ext cx="7905000" cy="68580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3.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8"/>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8"/>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838200" y="365129"/>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2" name="Google Shape;32;p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7"/>
          <p:cNvSpPr txBox="1">
            <a:spLocks noGrp="1"/>
          </p:cNvSpPr>
          <p:nvPr>
            <p:ph type="dt" idx="10"/>
          </p:nvPr>
        </p:nvSpPr>
        <p:spPr>
          <a:xfrm>
            <a:off x="838200" y="6356358"/>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7"/>
          <p:cNvSpPr txBox="1">
            <a:spLocks noGrp="1"/>
          </p:cNvSpPr>
          <p:nvPr>
            <p:ph type="ftr" idx="11"/>
          </p:nvPr>
        </p:nvSpPr>
        <p:spPr>
          <a:xfrm>
            <a:off x="4038600" y="6356358"/>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838200" y="365129"/>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1" name="Google Shape;61;p1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14"/>
          <p:cNvSpPr txBox="1">
            <a:spLocks noGrp="1"/>
          </p:cNvSpPr>
          <p:nvPr>
            <p:ph type="dt" idx="10"/>
          </p:nvPr>
        </p:nvSpPr>
        <p:spPr>
          <a:xfrm>
            <a:off x="838200" y="6356358"/>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14"/>
          <p:cNvSpPr txBox="1">
            <a:spLocks noGrp="1"/>
          </p:cNvSpPr>
          <p:nvPr>
            <p:ph type="ftr" idx="11"/>
          </p:nvPr>
        </p:nvSpPr>
        <p:spPr>
          <a:xfrm>
            <a:off x="4038600" y="6356358"/>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networkweaver.com/product/virtual-meeting-role-cards/" TargetMode="External"/><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15.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hyperlink" Target="https://docs.google.com/document/d/1tB59JaMSJtFk7vR5VctqcY3lZsr-FgJxh3ZGtsBPv7k/edit?usp=sharing" TargetMode="External"/><Relationship Id="rId3" Type="http://schemas.openxmlformats.org/officeDocument/2006/relationships/hyperlink" Target="https://docs.google.com/document/d/1azNi_GyIOFOb4TedQlUJwL1tGorvqZ87RJFbUhvHtx4/edit?usp=sharing" TargetMode="External"/><Relationship Id="rId7" Type="http://schemas.openxmlformats.org/officeDocument/2006/relationships/hyperlink" Target="https://docs.google.com/document/d/17_qNuiqPqX1TAejSD4qg2IZ4F78F3DNzFqN00uEyE3Q/edit?usp=sharing"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s://docs.google.com/document/d/1MFdhO6AZRl9wzUvpatLApjP1WC8n1Wn25mLUEHCSSdE/edit?usp=sharing" TargetMode="External"/><Relationship Id="rId5" Type="http://schemas.openxmlformats.org/officeDocument/2006/relationships/hyperlink" Target="https://docs.google.com/document/d/1ZrjiHK6ovT9Q5zIzrRtecsHOFbWin--TTJ7y9UKp2HY/edit?usp=sharing" TargetMode="External"/><Relationship Id="rId4" Type="http://schemas.openxmlformats.org/officeDocument/2006/relationships/hyperlink" Target="https://docs.google.com/document/d/1PRF4jfnKMfvDOubxcHRtydGjAQkL6SclcS6AEPW8Jyc/edit?usp=sharing"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www.theworldcafe.com/tools-store/hosting-tool-kit/" TargetMode="External"/><Relationship Id="rId3" Type="http://schemas.openxmlformats.org/officeDocument/2006/relationships/hyperlink" Target="https://docs.google.com/document/d/19ROm3xFrCmhYgAhOlEsKYB1o85UXngcHhY-5RaO9mD4/edit?usp=sharing" TargetMode="External"/><Relationship Id="rId7" Type="http://schemas.openxmlformats.org/officeDocument/2006/relationships/hyperlink" Target="https://www.robertrichman.com/wp-content/uploads/2019/06/Virtual-open-space-guide-copy.pdf"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https://docs.google.com/document/d/1aGe_SotW-XW1Uia_gUdwadzReg9MON4b2EDXx-i5iBE/edit?usp=sharing" TargetMode="External"/><Relationship Id="rId11" Type="http://schemas.openxmlformats.org/officeDocument/2006/relationships/hyperlink" Target="https://networkweaver.com/product/virtual-meeting-role-cards/" TargetMode="External"/><Relationship Id="rId5" Type="http://schemas.openxmlformats.org/officeDocument/2006/relationships/hyperlink" Target="https://docs.google.com/document/d/1MejZMOdVD_TX176yJah8LYhbXRM8GdCpL6dTxr8sweY/edit?usp=sharing" TargetMode="External"/><Relationship Id="rId10" Type="http://schemas.openxmlformats.org/officeDocument/2006/relationships/hyperlink" Target="https://online-collaboration-tools.zeef.com/robin.good" TargetMode="External"/><Relationship Id="rId4" Type="http://schemas.openxmlformats.org/officeDocument/2006/relationships/hyperlink" Target="https://docs.google.com/presentation/d/1JVHUKf3OpzAFWdredCSBkvzG0x20dd4NKACZbqMwJvM/edit?usp=sharing" TargetMode="External"/><Relationship Id="rId9" Type="http://schemas.openxmlformats.org/officeDocument/2006/relationships/hyperlink" Target="https://docs.google.com/document/d/1rmRSMklCKrPcq7BXfKkVrH5v3aixsYOoDI_hm8WOVrA/edit?usp=shari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mailto:Susan.Johnston@Canada.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liberatingstructures.co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9" descr="CSPS Purple PPT Template&#1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0" name="Google Shape;90;p19"/>
          <p:cNvSpPr txBox="1"/>
          <p:nvPr/>
        </p:nvSpPr>
        <p:spPr>
          <a:xfrm>
            <a:off x="232225" y="3796975"/>
            <a:ext cx="8136000" cy="115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6901" b="1">
                <a:solidFill>
                  <a:schemeClr val="lt1"/>
                </a:solidFill>
                <a:latin typeface="Calibri"/>
                <a:ea typeface="Calibri"/>
                <a:cs typeface="Calibri"/>
                <a:sym typeface="Calibri"/>
              </a:rPr>
              <a:t>Facilitation Essentials</a:t>
            </a:r>
            <a:endParaRPr>
              <a:latin typeface="Calibri"/>
              <a:ea typeface="Calibri"/>
              <a:cs typeface="Calibri"/>
              <a:sym typeface="Calibri"/>
            </a:endParaRPr>
          </a:p>
        </p:txBody>
      </p:sp>
      <p:sp>
        <p:nvSpPr>
          <p:cNvPr id="91" name="Google Shape;91;p19"/>
          <p:cNvSpPr txBox="1"/>
          <p:nvPr/>
        </p:nvSpPr>
        <p:spPr>
          <a:xfrm>
            <a:off x="232225" y="4951375"/>
            <a:ext cx="8136000" cy="6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a:solidFill>
                  <a:schemeClr val="lt1"/>
                </a:solidFill>
                <a:latin typeface="Calibri"/>
                <a:ea typeface="Calibri"/>
                <a:cs typeface="Calibri"/>
                <a:sym typeface="Calibri"/>
              </a:rPr>
              <a:t>Designing successful virtual gatherings </a:t>
            </a:r>
            <a:endParaRPr sz="360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8"/>
          <p:cNvSpPr txBox="1">
            <a:spLocks noGrp="1"/>
          </p:cNvSpPr>
          <p:nvPr>
            <p:ph type="title"/>
          </p:nvPr>
        </p:nvSpPr>
        <p:spPr>
          <a:xfrm>
            <a:off x="4904200" y="434200"/>
            <a:ext cx="6943200" cy="6037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800" b="1">
                <a:solidFill>
                  <a:srgbClr val="0B5394"/>
                </a:solidFill>
              </a:rPr>
              <a:t>Determine tangible + intangible meeting goals</a:t>
            </a:r>
            <a:endParaRPr sz="4800" b="1">
              <a:solidFill>
                <a:srgbClr val="0B5394"/>
              </a:solidFill>
            </a:endParaRPr>
          </a:p>
          <a:p>
            <a:pPr marL="457200" lvl="0" indent="0" algn="l" rtl="0">
              <a:spcBef>
                <a:spcPts val="0"/>
              </a:spcBef>
              <a:spcAft>
                <a:spcPts val="0"/>
              </a:spcAft>
              <a:buNone/>
            </a:pPr>
            <a:endParaRPr sz="2400">
              <a:solidFill>
                <a:srgbClr val="0B5394"/>
              </a:solidFill>
            </a:endParaRPr>
          </a:p>
          <a:p>
            <a:pPr marL="800100" lvl="0" indent="-571500" algn="l" rtl="0">
              <a:lnSpc>
                <a:spcPct val="100000"/>
              </a:lnSpc>
              <a:spcBef>
                <a:spcPts val="0"/>
              </a:spcBef>
              <a:spcAft>
                <a:spcPts val="0"/>
              </a:spcAft>
              <a:buClr>
                <a:srgbClr val="0B5394"/>
              </a:buClr>
              <a:buSzPts val="3600"/>
              <a:buAutoNum type="arabicPeriod"/>
            </a:pPr>
            <a:r>
              <a:rPr lang="en-US" sz="3600">
                <a:solidFill>
                  <a:srgbClr val="0B5394"/>
                </a:solidFill>
              </a:rPr>
              <a:t>Share information</a:t>
            </a:r>
            <a:endParaRPr sz="3600">
              <a:solidFill>
                <a:srgbClr val="0B5394"/>
              </a:solidFill>
            </a:endParaRPr>
          </a:p>
          <a:p>
            <a:pPr marL="800100" lvl="0" indent="-571500" algn="l" rtl="0">
              <a:lnSpc>
                <a:spcPct val="100000"/>
              </a:lnSpc>
              <a:spcBef>
                <a:spcPts val="0"/>
              </a:spcBef>
              <a:spcAft>
                <a:spcPts val="0"/>
              </a:spcAft>
              <a:buClr>
                <a:srgbClr val="0B5394"/>
              </a:buClr>
              <a:buSzPts val="3600"/>
              <a:buAutoNum type="arabicPeriod"/>
            </a:pPr>
            <a:r>
              <a:rPr lang="en-US" sz="3600">
                <a:solidFill>
                  <a:srgbClr val="0B5394"/>
                </a:solidFill>
              </a:rPr>
              <a:t>Obtain input</a:t>
            </a:r>
            <a:endParaRPr sz="3600">
              <a:solidFill>
                <a:srgbClr val="0B5394"/>
              </a:solidFill>
            </a:endParaRPr>
          </a:p>
          <a:p>
            <a:pPr marL="800100" lvl="0" indent="-571500" algn="l" rtl="0">
              <a:lnSpc>
                <a:spcPct val="100000"/>
              </a:lnSpc>
              <a:spcBef>
                <a:spcPts val="0"/>
              </a:spcBef>
              <a:spcAft>
                <a:spcPts val="0"/>
              </a:spcAft>
              <a:buClr>
                <a:srgbClr val="0B5394"/>
              </a:buClr>
              <a:buSzPts val="3600"/>
              <a:buAutoNum type="arabicPeriod"/>
            </a:pPr>
            <a:r>
              <a:rPr lang="en-US" sz="3600">
                <a:solidFill>
                  <a:srgbClr val="0B5394"/>
                </a:solidFill>
              </a:rPr>
              <a:t>Advance the thinking</a:t>
            </a:r>
            <a:endParaRPr sz="3600">
              <a:solidFill>
                <a:srgbClr val="0B5394"/>
              </a:solidFill>
            </a:endParaRPr>
          </a:p>
          <a:p>
            <a:pPr marL="800100" lvl="0" indent="-571500" algn="l" rtl="0">
              <a:lnSpc>
                <a:spcPct val="100000"/>
              </a:lnSpc>
              <a:spcBef>
                <a:spcPts val="0"/>
              </a:spcBef>
              <a:spcAft>
                <a:spcPts val="0"/>
              </a:spcAft>
              <a:buClr>
                <a:srgbClr val="0B5394"/>
              </a:buClr>
              <a:buSzPts val="3600"/>
              <a:buAutoNum type="arabicPeriod"/>
            </a:pPr>
            <a:r>
              <a:rPr lang="en-US" sz="3600">
                <a:solidFill>
                  <a:srgbClr val="0B5394"/>
                </a:solidFill>
              </a:rPr>
              <a:t>Make decisions</a:t>
            </a:r>
            <a:endParaRPr sz="3600">
              <a:solidFill>
                <a:srgbClr val="0B5394"/>
              </a:solidFill>
            </a:endParaRPr>
          </a:p>
          <a:p>
            <a:pPr marL="800100" lvl="0" indent="-571500" algn="l" rtl="0">
              <a:lnSpc>
                <a:spcPct val="100000"/>
              </a:lnSpc>
              <a:spcBef>
                <a:spcPts val="0"/>
              </a:spcBef>
              <a:spcAft>
                <a:spcPts val="0"/>
              </a:spcAft>
              <a:buClr>
                <a:srgbClr val="0B5394"/>
              </a:buClr>
              <a:buSzPts val="3600"/>
              <a:buAutoNum type="arabicPeriod"/>
            </a:pPr>
            <a:r>
              <a:rPr lang="en-US" sz="3600">
                <a:solidFill>
                  <a:srgbClr val="0B5394"/>
                </a:solidFill>
              </a:rPr>
              <a:t>Improve communication, dynamics</a:t>
            </a:r>
            <a:endParaRPr sz="3600">
              <a:solidFill>
                <a:srgbClr val="0B5394"/>
              </a:solidFill>
            </a:endParaRPr>
          </a:p>
          <a:p>
            <a:pPr marL="800100" lvl="0" indent="-571500" algn="l" rtl="0">
              <a:lnSpc>
                <a:spcPct val="100000"/>
              </a:lnSpc>
              <a:spcBef>
                <a:spcPts val="0"/>
              </a:spcBef>
              <a:spcAft>
                <a:spcPts val="0"/>
              </a:spcAft>
              <a:buClr>
                <a:srgbClr val="0B5394"/>
              </a:buClr>
              <a:buSzPts val="3600"/>
              <a:buAutoNum type="arabicPeriod"/>
            </a:pPr>
            <a:r>
              <a:rPr lang="en-US" sz="3600">
                <a:solidFill>
                  <a:srgbClr val="0B5394"/>
                </a:solidFill>
              </a:rPr>
              <a:t>Build community</a:t>
            </a:r>
            <a:endParaRPr sz="3600">
              <a:solidFill>
                <a:srgbClr val="0B5394"/>
              </a:solidFill>
            </a:endParaRPr>
          </a:p>
          <a:p>
            <a:pPr marL="800100" lvl="0" indent="-571500" algn="l" rtl="0">
              <a:lnSpc>
                <a:spcPct val="100000"/>
              </a:lnSpc>
              <a:spcBef>
                <a:spcPts val="0"/>
              </a:spcBef>
              <a:spcAft>
                <a:spcPts val="0"/>
              </a:spcAft>
              <a:buClr>
                <a:srgbClr val="0B5394"/>
              </a:buClr>
              <a:buSzPts val="3600"/>
              <a:buAutoNum type="arabicPeriod"/>
            </a:pPr>
            <a:r>
              <a:rPr lang="en-US" sz="3600">
                <a:solidFill>
                  <a:srgbClr val="0B5394"/>
                </a:solidFill>
              </a:rPr>
              <a:t>Build capacity</a:t>
            </a:r>
            <a:endParaRPr sz="3600">
              <a:solidFill>
                <a:srgbClr val="0B5394"/>
              </a:solidFill>
            </a:endParaRPr>
          </a:p>
        </p:txBody>
      </p:sp>
      <p:pic>
        <p:nvPicPr>
          <p:cNvPr id="189" name="Google Shape;189;p28"/>
          <p:cNvPicPr preferRelativeResize="0"/>
          <p:nvPr/>
        </p:nvPicPr>
        <p:blipFill rotWithShape="1">
          <a:blip r:embed="rId3">
            <a:alphaModFix/>
          </a:blip>
          <a:srcRect l="21819" r="30921"/>
          <a:stretch/>
        </p:blipFill>
        <p:spPr>
          <a:xfrm>
            <a:off x="0" y="0"/>
            <a:ext cx="4537778" cy="685800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9"/>
          <p:cNvSpPr txBox="1"/>
          <p:nvPr/>
        </p:nvSpPr>
        <p:spPr>
          <a:xfrm>
            <a:off x="169875" y="223850"/>
            <a:ext cx="11925300" cy="114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6000" b="1">
                <a:solidFill>
                  <a:srgbClr val="0B5394"/>
                </a:solidFill>
                <a:latin typeface="Calibri"/>
                <a:ea typeface="Calibri"/>
                <a:cs typeface="Calibri"/>
                <a:sym typeface="Calibri"/>
              </a:rPr>
              <a:t>Six roles aid virtual meeting success</a:t>
            </a:r>
            <a:endParaRPr sz="6000" b="1">
              <a:solidFill>
                <a:srgbClr val="0B5394"/>
              </a:solidFill>
              <a:latin typeface="Calibri"/>
              <a:ea typeface="Calibri"/>
              <a:cs typeface="Calibri"/>
              <a:sym typeface="Calibri"/>
            </a:endParaRPr>
          </a:p>
        </p:txBody>
      </p:sp>
      <p:sp>
        <p:nvSpPr>
          <p:cNvPr id="196" name="Google Shape;196;p29"/>
          <p:cNvSpPr txBox="1"/>
          <p:nvPr/>
        </p:nvSpPr>
        <p:spPr>
          <a:xfrm>
            <a:off x="2319875" y="1973950"/>
            <a:ext cx="1607700" cy="73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b="1">
                <a:solidFill>
                  <a:srgbClr val="0B5394"/>
                </a:solidFill>
                <a:latin typeface="Calibri"/>
                <a:ea typeface="Calibri"/>
                <a:cs typeface="Calibri"/>
                <a:sym typeface="Calibri"/>
              </a:rPr>
              <a:t>Host</a:t>
            </a:r>
            <a:endParaRPr sz="4800" b="1">
              <a:solidFill>
                <a:srgbClr val="0B5394"/>
              </a:solidFill>
              <a:latin typeface="Calibri"/>
              <a:ea typeface="Calibri"/>
              <a:cs typeface="Calibri"/>
              <a:sym typeface="Calibri"/>
            </a:endParaRPr>
          </a:p>
        </p:txBody>
      </p:sp>
      <p:sp>
        <p:nvSpPr>
          <p:cNvPr id="197" name="Google Shape;197;p29"/>
          <p:cNvSpPr txBox="1"/>
          <p:nvPr/>
        </p:nvSpPr>
        <p:spPr>
          <a:xfrm>
            <a:off x="7794100" y="1973950"/>
            <a:ext cx="2898600" cy="73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b="1">
                <a:solidFill>
                  <a:srgbClr val="0B5394"/>
                </a:solidFill>
                <a:latin typeface="Calibri"/>
                <a:ea typeface="Calibri"/>
                <a:cs typeface="Calibri"/>
                <a:sym typeface="Calibri"/>
              </a:rPr>
              <a:t>Guardian</a:t>
            </a:r>
            <a:endParaRPr sz="4800" b="1">
              <a:solidFill>
                <a:srgbClr val="0B5394"/>
              </a:solidFill>
              <a:latin typeface="Calibri"/>
              <a:ea typeface="Calibri"/>
              <a:cs typeface="Calibri"/>
              <a:sym typeface="Calibri"/>
            </a:endParaRPr>
          </a:p>
        </p:txBody>
      </p:sp>
      <p:sp>
        <p:nvSpPr>
          <p:cNvPr id="198" name="Google Shape;198;p29"/>
          <p:cNvSpPr txBox="1"/>
          <p:nvPr/>
        </p:nvSpPr>
        <p:spPr>
          <a:xfrm>
            <a:off x="7794100" y="3559231"/>
            <a:ext cx="3296700" cy="73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b="1">
                <a:solidFill>
                  <a:srgbClr val="0B5394"/>
                </a:solidFill>
                <a:latin typeface="Calibri"/>
                <a:ea typeface="Calibri"/>
                <a:cs typeface="Calibri"/>
                <a:sym typeface="Calibri"/>
              </a:rPr>
              <a:t>Facilitator</a:t>
            </a:r>
            <a:endParaRPr sz="4800" b="1">
              <a:solidFill>
                <a:srgbClr val="0B5394"/>
              </a:solidFill>
              <a:latin typeface="Calibri"/>
              <a:ea typeface="Calibri"/>
              <a:cs typeface="Calibri"/>
              <a:sym typeface="Calibri"/>
            </a:endParaRPr>
          </a:p>
        </p:txBody>
      </p:sp>
      <p:sp>
        <p:nvSpPr>
          <p:cNvPr id="199" name="Google Shape;199;p29"/>
          <p:cNvSpPr txBox="1"/>
          <p:nvPr/>
        </p:nvSpPr>
        <p:spPr>
          <a:xfrm>
            <a:off x="7794100" y="5144500"/>
            <a:ext cx="3296700" cy="73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b="1">
                <a:solidFill>
                  <a:srgbClr val="0B5394"/>
                </a:solidFill>
                <a:latin typeface="Calibri"/>
                <a:ea typeface="Calibri"/>
                <a:cs typeface="Calibri"/>
                <a:sym typeface="Calibri"/>
              </a:rPr>
              <a:t>Harvester</a:t>
            </a:r>
            <a:endParaRPr sz="4800" b="1">
              <a:solidFill>
                <a:srgbClr val="0B5394"/>
              </a:solidFill>
              <a:latin typeface="Calibri"/>
              <a:ea typeface="Calibri"/>
              <a:cs typeface="Calibri"/>
              <a:sym typeface="Calibri"/>
            </a:endParaRPr>
          </a:p>
        </p:txBody>
      </p:sp>
      <p:sp>
        <p:nvSpPr>
          <p:cNvPr id="200" name="Google Shape;200;p29"/>
          <p:cNvSpPr txBox="1"/>
          <p:nvPr/>
        </p:nvSpPr>
        <p:spPr>
          <a:xfrm>
            <a:off x="2319875" y="3559225"/>
            <a:ext cx="3032100" cy="73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b="1">
                <a:solidFill>
                  <a:srgbClr val="0B5394"/>
                </a:solidFill>
                <a:latin typeface="Calibri"/>
                <a:ea typeface="Calibri"/>
                <a:cs typeface="Calibri"/>
                <a:sym typeface="Calibri"/>
              </a:rPr>
              <a:t>Tech host</a:t>
            </a:r>
            <a:endParaRPr sz="4800" b="1">
              <a:solidFill>
                <a:srgbClr val="0B5394"/>
              </a:solidFill>
              <a:latin typeface="Calibri"/>
              <a:ea typeface="Calibri"/>
              <a:cs typeface="Calibri"/>
              <a:sym typeface="Calibri"/>
            </a:endParaRPr>
          </a:p>
        </p:txBody>
      </p:sp>
      <p:sp>
        <p:nvSpPr>
          <p:cNvPr id="201" name="Google Shape;201;p29"/>
          <p:cNvSpPr txBox="1"/>
          <p:nvPr/>
        </p:nvSpPr>
        <p:spPr>
          <a:xfrm>
            <a:off x="2319875" y="5122275"/>
            <a:ext cx="3540900" cy="73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b="1">
                <a:solidFill>
                  <a:srgbClr val="0B5394"/>
                </a:solidFill>
                <a:latin typeface="Calibri"/>
                <a:ea typeface="Calibri"/>
                <a:cs typeface="Calibri"/>
                <a:sym typeface="Calibri"/>
              </a:rPr>
              <a:t>Tech support</a:t>
            </a:r>
            <a:endParaRPr sz="4800" b="1">
              <a:solidFill>
                <a:srgbClr val="0B5394"/>
              </a:solidFill>
              <a:latin typeface="Calibri"/>
              <a:ea typeface="Calibri"/>
              <a:cs typeface="Calibri"/>
              <a:sym typeface="Calibri"/>
            </a:endParaRPr>
          </a:p>
        </p:txBody>
      </p:sp>
      <p:sp>
        <p:nvSpPr>
          <p:cNvPr id="202" name="Google Shape;202;p29"/>
          <p:cNvSpPr txBox="1"/>
          <p:nvPr/>
        </p:nvSpPr>
        <p:spPr>
          <a:xfrm>
            <a:off x="407000" y="6485700"/>
            <a:ext cx="9747600" cy="33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a:latin typeface="Calibri"/>
                <a:ea typeface="Calibri"/>
                <a:cs typeface="Calibri"/>
                <a:sym typeface="Calibri"/>
              </a:rPr>
              <a:t>Resource: </a:t>
            </a:r>
            <a:r>
              <a:rPr lang="en-US" sz="1200" u="sng">
                <a:solidFill>
                  <a:srgbClr val="1155CC"/>
                </a:solidFill>
                <a:latin typeface="Calibri"/>
                <a:ea typeface="Calibri"/>
                <a:cs typeface="Calibri"/>
                <a:sym typeface="Calibri"/>
                <a:hlinkClick r:id="rId3"/>
              </a:rPr>
              <a:t>Virtual Meeting -- Role Cards</a:t>
            </a:r>
            <a:r>
              <a:rPr lang="en-US" sz="1200">
                <a:solidFill>
                  <a:schemeClr val="dk1"/>
                </a:solidFill>
                <a:latin typeface="Calibri"/>
                <a:ea typeface="Calibri"/>
                <a:cs typeface="Calibri"/>
                <a:sym typeface="Calibri"/>
              </a:rPr>
              <a:t> (via Network Weaver)</a:t>
            </a:r>
            <a:endParaRPr sz="1200">
              <a:latin typeface="Calibri"/>
              <a:ea typeface="Calibri"/>
              <a:cs typeface="Calibri"/>
              <a:sym typeface="Calibri"/>
            </a:endParaRPr>
          </a:p>
        </p:txBody>
      </p:sp>
      <p:pic>
        <p:nvPicPr>
          <p:cNvPr id="203" name="Google Shape;203;p29"/>
          <p:cNvPicPr preferRelativeResize="0"/>
          <p:nvPr/>
        </p:nvPicPr>
        <p:blipFill>
          <a:blip r:embed="rId4">
            <a:alphaModFix/>
          </a:blip>
          <a:stretch>
            <a:fillRect/>
          </a:stretch>
        </p:blipFill>
        <p:spPr>
          <a:xfrm>
            <a:off x="6341850" y="1889837"/>
            <a:ext cx="1311124" cy="1311124"/>
          </a:xfrm>
          <a:prstGeom prst="rect">
            <a:avLst/>
          </a:prstGeom>
          <a:noFill/>
          <a:ln>
            <a:noFill/>
          </a:ln>
        </p:spPr>
      </p:pic>
      <p:pic>
        <p:nvPicPr>
          <p:cNvPr id="204" name="Google Shape;204;p29"/>
          <p:cNvPicPr preferRelativeResize="0"/>
          <p:nvPr/>
        </p:nvPicPr>
        <p:blipFill>
          <a:blip r:embed="rId5">
            <a:alphaModFix/>
          </a:blip>
          <a:stretch>
            <a:fillRect/>
          </a:stretch>
        </p:blipFill>
        <p:spPr>
          <a:xfrm>
            <a:off x="653850" y="3431225"/>
            <a:ext cx="1344500" cy="1344500"/>
          </a:xfrm>
          <a:prstGeom prst="rect">
            <a:avLst/>
          </a:prstGeom>
          <a:noFill/>
          <a:ln>
            <a:noFill/>
          </a:ln>
        </p:spPr>
      </p:pic>
      <p:pic>
        <p:nvPicPr>
          <p:cNvPr id="205" name="Google Shape;205;p29"/>
          <p:cNvPicPr preferRelativeResize="0"/>
          <p:nvPr/>
        </p:nvPicPr>
        <p:blipFill>
          <a:blip r:embed="rId6">
            <a:alphaModFix/>
          </a:blip>
          <a:stretch>
            <a:fillRect/>
          </a:stretch>
        </p:blipFill>
        <p:spPr>
          <a:xfrm>
            <a:off x="653850" y="5021250"/>
            <a:ext cx="1311124" cy="1218925"/>
          </a:xfrm>
          <a:prstGeom prst="rect">
            <a:avLst/>
          </a:prstGeom>
          <a:noFill/>
          <a:ln>
            <a:noFill/>
          </a:ln>
        </p:spPr>
      </p:pic>
      <p:pic>
        <p:nvPicPr>
          <p:cNvPr id="206" name="Google Shape;206;p29"/>
          <p:cNvPicPr preferRelativeResize="0"/>
          <p:nvPr/>
        </p:nvPicPr>
        <p:blipFill>
          <a:blip r:embed="rId7">
            <a:alphaModFix/>
          </a:blip>
          <a:stretch>
            <a:fillRect/>
          </a:stretch>
        </p:blipFill>
        <p:spPr>
          <a:xfrm>
            <a:off x="522238" y="1741550"/>
            <a:ext cx="1607700" cy="1607700"/>
          </a:xfrm>
          <a:prstGeom prst="rect">
            <a:avLst/>
          </a:prstGeom>
          <a:noFill/>
          <a:ln>
            <a:noFill/>
          </a:ln>
        </p:spPr>
      </p:pic>
      <p:pic>
        <p:nvPicPr>
          <p:cNvPr id="207" name="Google Shape;207;p29"/>
          <p:cNvPicPr preferRelativeResize="0"/>
          <p:nvPr/>
        </p:nvPicPr>
        <p:blipFill>
          <a:blip r:embed="rId8">
            <a:alphaModFix/>
          </a:blip>
          <a:stretch>
            <a:fillRect/>
          </a:stretch>
        </p:blipFill>
        <p:spPr>
          <a:xfrm>
            <a:off x="6325163" y="4958472"/>
            <a:ext cx="1344500" cy="1344500"/>
          </a:xfrm>
          <a:prstGeom prst="rect">
            <a:avLst/>
          </a:prstGeom>
          <a:noFill/>
          <a:ln>
            <a:noFill/>
          </a:ln>
        </p:spPr>
      </p:pic>
      <p:pic>
        <p:nvPicPr>
          <p:cNvPr id="208" name="Google Shape;208;p29"/>
          <p:cNvPicPr preferRelativeResize="0"/>
          <p:nvPr/>
        </p:nvPicPr>
        <p:blipFill>
          <a:blip r:embed="rId9">
            <a:alphaModFix/>
          </a:blip>
          <a:stretch>
            <a:fillRect/>
          </a:stretch>
        </p:blipFill>
        <p:spPr>
          <a:xfrm>
            <a:off x="6341850" y="3424159"/>
            <a:ext cx="1311124" cy="13111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0"/>
          <p:cNvSpPr txBox="1">
            <a:spLocks noGrp="1"/>
          </p:cNvSpPr>
          <p:nvPr>
            <p:ph type="title"/>
          </p:nvPr>
        </p:nvSpPr>
        <p:spPr>
          <a:xfrm>
            <a:off x="431200" y="324425"/>
            <a:ext cx="113181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6000" b="1">
                <a:solidFill>
                  <a:srgbClr val="0B5394"/>
                </a:solidFill>
              </a:rPr>
              <a:t>Purpose informs process: example</a:t>
            </a:r>
            <a:endParaRPr sz="6000" b="1">
              <a:solidFill>
                <a:srgbClr val="0B5394"/>
              </a:solidFill>
            </a:endParaRPr>
          </a:p>
        </p:txBody>
      </p:sp>
      <p:graphicFrame>
        <p:nvGraphicFramePr>
          <p:cNvPr id="215" name="Google Shape;215;p30"/>
          <p:cNvGraphicFramePr/>
          <p:nvPr/>
        </p:nvGraphicFramePr>
        <p:xfrm>
          <a:off x="431200" y="2102075"/>
          <a:ext cx="5395175" cy="3535500"/>
        </p:xfrm>
        <a:graphic>
          <a:graphicData uri="http://schemas.openxmlformats.org/drawingml/2006/table">
            <a:tbl>
              <a:tblPr>
                <a:noFill/>
                <a:tableStyleId>{8E4723E6-2E84-46C9-9067-7CCCDA7654B6}</a:tableStyleId>
              </a:tblPr>
              <a:tblGrid>
                <a:gridCol w="1021450">
                  <a:extLst>
                    <a:ext uri="{9D8B030D-6E8A-4147-A177-3AD203B41FA5}">
                      <a16:colId xmlns:a16="http://schemas.microsoft.com/office/drawing/2014/main" val="20000"/>
                    </a:ext>
                  </a:extLst>
                </a:gridCol>
                <a:gridCol w="437372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US" sz="2000" b="1">
                          <a:solidFill>
                            <a:srgbClr val="0B5394"/>
                          </a:solidFill>
                          <a:latin typeface="Calibri"/>
                          <a:ea typeface="Calibri"/>
                          <a:cs typeface="Calibri"/>
                          <a:sym typeface="Calibri"/>
                        </a:rPr>
                        <a:t>Prior</a:t>
                      </a:r>
                      <a:endParaRPr sz="2000" b="1">
                        <a:solidFill>
                          <a:srgbClr val="0B5394"/>
                        </a:solidFill>
                        <a:latin typeface="Calibri"/>
                        <a:ea typeface="Calibri"/>
                        <a:cs typeface="Calibri"/>
                        <a:sym typeface="Calibri"/>
                      </a:endParaRPr>
                    </a:p>
                  </a:txBody>
                  <a:tcPr marL="91425" marR="91425" marT="91425" marB="91425">
                    <a:solidFill>
                      <a:srgbClr val="CFE2F3"/>
                    </a:solidFill>
                  </a:tcPr>
                </a:tc>
                <a:tc>
                  <a:txBody>
                    <a:bodyPr/>
                    <a:lstStyle/>
                    <a:p>
                      <a:pPr marL="0" lvl="0" indent="0" algn="l" rtl="0">
                        <a:spcBef>
                          <a:spcPts val="0"/>
                        </a:spcBef>
                        <a:spcAft>
                          <a:spcPts val="0"/>
                        </a:spcAft>
                        <a:buNone/>
                      </a:pPr>
                      <a:r>
                        <a:rPr lang="en-US" sz="2000" b="1">
                          <a:solidFill>
                            <a:srgbClr val="0B5394"/>
                          </a:solidFill>
                          <a:latin typeface="Calibri"/>
                          <a:ea typeface="Calibri"/>
                          <a:cs typeface="Calibri"/>
                          <a:sym typeface="Calibri"/>
                        </a:rPr>
                        <a:t>Arrive, invite participants to check their tech</a:t>
                      </a:r>
                      <a:endParaRPr sz="2000" b="1">
                        <a:solidFill>
                          <a:srgbClr val="0B5394"/>
                        </a:solidFill>
                        <a:latin typeface="Calibri"/>
                        <a:ea typeface="Calibri"/>
                        <a:cs typeface="Calibri"/>
                        <a:sym typeface="Calibri"/>
                      </a:endParaRPr>
                    </a:p>
                  </a:txBody>
                  <a:tcPr marL="91425" marR="91425" marT="91425" marB="91425">
                    <a:solidFill>
                      <a:srgbClr val="CFE2F3"/>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sz="2000">
                          <a:solidFill>
                            <a:srgbClr val="0B5394"/>
                          </a:solidFill>
                          <a:latin typeface="Calibri"/>
                          <a:ea typeface="Calibri"/>
                          <a:cs typeface="Calibri"/>
                          <a:sym typeface="Calibri"/>
                        </a:rPr>
                        <a:t>2 min</a:t>
                      </a:r>
                      <a:endParaRPr sz="2000">
                        <a:solidFill>
                          <a:srgbClr val="0B5394"/>
                        </a:solidFill>
                        <a:latin typeface="Calibri"/>
                        <a:ea typeface="Calibri"/>
                        <a:cs typeface="Calibri"/>
                        <a:sym typeface="Calibri"/>
                      </a:endParaRPr>
                    </a:p>
                  </a:txBody>
                  <a:tcPr marL="91425" marR="91425" marT="91425" marB="91425">
                    <a:solidFill>
                      <a:srgbClr val="EFEFEF"/>
                    </a:solidFill>
                  </a:tcPr>
                </a:tc>
                <a:tc>
                  <a:txBody>
                    <a:bodyPr/>
                    <a:lstStyle/>
                    <a:p>
                      <a:pPr marL="0" lvl="0" indent="0" algn="l" rtl="0">
                        <a:spcBef>
                          <a:spcPts val="0"/>
                        </a:spcBef>
                        <a:spcAft>
                          <a:spcPts val="0"/>
                        </a:spcAft>
                        <a:buNone/>
                      </a:pPr>
                      <a:r>
                        <a:rPr lang="en-US" sz="2000">
                          <a:solidFill>
                            <a:srgbClr val="0B5394"/>
                          </a:solidFill>
                          <a:latin typeface="Calibri"/>
                          <a:ea typeface="Calibri"/>
                          <a:cs typeface="Calibri"/>
                          <a:sym typeface="Calibri"/>
                        </a:rPr>
                        <a:t>Welcome, create hospitable experience</a:t>
                      </a:r>
                      <a:endParaRPr sz="2000">
                        <a:solidFill>
                          <a:srgbClr val="0B5394"/>
                        </a:solidFill>
                        <a:latin typeface="Calibri"/>
                        <a:ea typeface="Calibri"/>
                        <a:cs typeface="Calibri"/>
                        <a:sym typeface="Calibri"/>
                      </a:endParaRPr>
                    </a:p>
                  </a:txBody>
                  <a:tcPr marL="91425" marR="91425" marT="91425" marB="91425">
                    <a:solidFill>
                      <a:srgbClr val="EFEFEF"/>
                    </a:solidFill>
                  </a:tcPr>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en-US" sz="2000" b="1">
                          <a:solidFill>
                            <a:srgbClr val="0B5394"/>
                          </a:solidFill>
                          <a:latin typeface="Calibri"/>
                          <a:ea typeface="Calibri"/>
                          <a:cs typeface="Calibri"/>
                          <a:sym typeface="Calibri"/>
                        </a:rPr>
                        <a:t>5 min</a:t>
                      </a:r>
                      <a:endParaRPr sz="2000" b="1">
                        <a:solidFill>
                          <a:srgbClr val="0B5394"/>
                        </a:solidFill>
                        <a:latin typeface="Calibri"/>
                        <a:ea typeface="Calibri"/>
                        <a:cs typeface="Calibri"/>
                        <a:sym typeface="Calibri"/>
                      </a:endParaRPr>
                    </a:p>
                  </a:txBody>
                  <a:tcPr marL="91425" marR="91425" marT="91425" marB="91425">
                    <a:solidFill>
                      <a:srgbClr val="CFE2F3"/>
                    </a:solidFill>
                  </a:tcPr>
                </a:tc>
                <a:tc>
                  <a:txBody>
                    <a:bodyPr/>
                    <a:lstStyle/>
                    <a:p>
                      <a:pPr marL="0" lvl="0" indent="0" algn="l" rtl="0">
                        <a:spcBef>
                          <a:spcPts val="0"/>
                        </a:spcBef>
                        <a:spcAft>
                          <a:spcPts val="0"/>
                        </a:spcAft>
                        <a:buNone/>
                      </a:pPr>
                      <a:r>
                        <a:rPr lang="en-US" sz="2000" b="1">
                          <a:solidFill>
                            <a:srgbClr val="0B5394"/>
                          </a:solidFill>
                          <a:latin typeface="Calibri"/>
                          <a:ea typeface="Calibri"/>
                          <a:cs typeface="Calibri"/>
                          <a:sym typeface="Calibri"/>
                        </a:rPr>
                        <a:t>Tech orientation (w icebreaker)</a:t>
                      </a:r>
                      <a:endParaRPr sz="2000" b="1">
                        <a:solidFill>
                          <a:srgbClr val="0B5394"/>
                        </a:solidFill>
                        <a:latin typeface="Calibri"/>
                        <a:ea typeface="Calibri"/>
                        <a:cs typeface="Calibri"/>
                        <a:sym typeface="Calibri"/>
                      </a:endParaRPr>
                    </a:p>
                  </a:txBody>
                  <a:tcPr marL="91425" marR="91425" marT="91425" marB="91425">
                    <a:solidFill>
                      <a:srgbClr val="CFE2F3"/>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sz="2000">
                          <a:solidFill>
                            <a:srgbClr val="0B5394"/>
                          </a:solidFill>
                          <a:latin typeface="Calibri"/>
                          <a:ea typeface="Calibri"/>
                          <a:cs typeface="Calibri"/>
                          <a:sym typeface="Calibri"/>
                        </a:rPr>
                        <a:t>5 min</a:t>
                      </a:r>
                      <a:endParaRPr sz="2000">
                        <a:solidFill>
                          <a:srgbClr val="0B5394"/>
                        </a:solidFill>
                        <a:latin typeface="Calibri"/>
                        <a:ea typeface="Calibri"/>
                        <a:cs typeface="Calibri"/>
                        <a:sym typeface="Calibri"/>
                      </a:endParaRPr>
                    </a:p>
                  </a:txBody>
                  <a:tcPr marL="91425" marR="91425" marT="91425" marB="91425">
                    <a:solidFill>
                      <a:srgbClr val="EFEFEF"/>
                    </a:solidFill>
                  </a:tcPr>
                </a:tc>
                <a:tc>
                  <a:txBody>
                    <a:bodyPr/>
                    <a:lstStyle/>
                    <a:p>
                      <a:pPr marL="0" lvl="0" indent="0" algn="l" rtl="0">
                        <a:spcBef>
                          <a:spcPts val="0"/>
                        </a:spcBef>
                        <a:spcAft>
                          <a:spcPts val="0"/>
                        </a:spcAft>
                        <a:buNone/>
                      </a:pPr>
                      <a:r>
                        <a:rPr lang="en-US" sz="2000">
                          <a:solidFill>
                            <a:srgbClr val="0B5394"/>
                          </a:solidFill>
                          <a:latin typeface="Calibri"/>
                          <a:ea typeface="Calibri"/>
                          <a:cs typeface="Calibri"/>
                          <a:sym typeface="Calibri"/>
                        </a:rPr>
                        <a:t>Grounding exercise to focus participants </a:t>
                      </a:r>
                      <a:endParaRPr sz="2000">
                        <a:solidFill>
                          <a:srgbClr val="0B5394"/>
                        </a:solidFill>
                        <a:latin typeface="Calibri"/>
                        <a:ea typeface="Calibri"/>
                        <a:cs typeface="Calibri"/>
                        <a:sym typeface="Calibri"/>
                      </a:endParaRPr>
                    </a:p>
                    <a:p>
                      <a:pPr marL="0" lvl="0" indent="0" algn="l" rtl="0">
                        <a:spcBef>
                          <a:spcPts val="0"/>
                        </a:spcBef>
                        <a:spcAft>
                          <a:spcPts val="0"/>
                        </a:spcAft>
                        <a:buNone/>
                      </a:pPr>
                      <a:r>
                        <a:rPr lang="en-US" sz="2000">
                          <a:solidFill>
                            <a:srgbClr val="0B5394"/>
                          </a:solidFill>
                          <a:latin typeface="Calibri"/>
                          <a:ea typeface="Calibri"/>
                          <a:cs typeface="Calibri"/>
                          <a:sym typeface="Calibri"/>
                        </a:rPr>
                        <a:t>(mindfulness, elder, senior official)</a:t>
                      </a:r>
                      <a:endParaRPr sz="2000">
                        <a:solidFill>
                          <a:srgbClr val="0B5394"/>
                        </a:solidFill>
                        <a:latin typeface="Calibri"/>
                        <a:ea typeface="Calibri"/>
                        <a:cs typeface="Calibri"/>
                        <a:sym typeface="Calibri"/>
                      </a:endParaRPr>
                    </a:p>
                  </a:txBody>
                  <a:tcPr marL="91425" marR="91425" marT="91425" marB="91425">
                    <a:solidFill>
                      <a:srgbClr val="EFEFEF"/>
                    </a:solidFill>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US" sz="2000">
                          <a:solidFill>
                            <a:srgbClr val="0B5394"/>
                          </a:solidFill>
                          <a:latin typeface="Calibri"/>
                          <a:ea typeface="Calibri"/>
                          <a:cs typeface="Calibri"/>
                          <a:sym typeface="Calibri"/>
                        </a:rPr>
                        <a:t>5 min</a:t>
                      </a:r>
                      <a:endParaRPr sz="2000">
                        <a:solidFill>
                          <a:srgbClr val="0B5394"/>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2000">
                          <a:solidFill>
                            <a:srgbClr val="0B5394"/>
                          </a:solidFill>
                          <a:latin typeface="Calibri"/>
                          <a:ea typeface="Calibri"/>
                          <a:cs typeface="Calibri"/>
                          <a:sym typeface="Calibri"/>
                        </a:rPr>
                        <a:t>Overview of how session will flow</a:t>
                      </a:r>
                      <a:endParaRPr sz="2000">
                        <a:solidFill>
                          <a:srgbClr val="0B5394"/>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US" sz="2000">
                          <a:solidFill>
                            <a:srgbClr val="0B5394"/>
                          </a:solidFill>
                          <a:latin typeface="Calibri"/>
                          <a:ea typeface="Calibri"/>
                          <a:cs typeface="Calibri"/>
                          <a:sym typeface="Calibri"/>
                        </a:rPr>
                        <a:t>15 min</a:t>
                      </a:r>
                      <a:endParaRPr sz="2000">
                        <a:solidFill>
                          <a:srgbClr val="0B5394"/>
                        </a:solidFill>
                        <a:latin typeface="Calibri"/>
                        <a:ea typeface="Calibri"/>
                        <a:cs typeface="Calibri"/>
                        <a:sym typeface="Calibri"/>
                      </a:endParaRPr>
                    </a:p>
                  </a:txBody>
                  <a:tcPr marL="91425" marR="91425" marT="91425" marB="91425">
                    <a:solidFill>
                      <a:srgbClr val="EFEFEF"/>
                    </a:solidFill>
                  </a:tcPr>
                </a:tc>
                <a:tc>
                  <a:txBody>
                    <a:bodyPr/>
                    <a:lstStyle/>
                    <a:p>
                      <a:pPr marL="0" lvl="0" indent="0" algn="l" rtl="0">
                        <a:spcBef>
                          <a:spcPts val="0"/>
                        </a:spcBef>
                        <a:spcAft>
                          <a:spcPts val="0"/>
                        </a:spcAft>
                        <a:buNone/>
                      </a:pPr>
                      <a:r>
                        <a:rPr lang="en-US" sz="2000">
                          <a:solidFill>
                            <a:srgbClr val="0B5394"/>
                          </a:solidFill>
                          <a:latin typeface="Calibri"/>
                          <a:ea typeface="Calibri"/>
                          <a:cs typeface="Calibri"/>
                          <a:sym typeface="Calibri"/>
                        </a:rPr>
                        <a:t>Check-in (use whiteboard or breakouts)</a:t>
                      </a:r>
                      <a:endParaRPr sz="2000">
                        <a:solidFill>
                          <a:srgbClr val="0B5394"/>
                        </a:solidFill>
                        <a:latin typeface="Calibri"/>
                        <a:ea typeface="Calibri"/>
                        <a:cs typeface="Calibri"/>
                        <a:sym typeface="Calibri"/>
                      </a:endParaRPr>
                    </a:p>
                  </a:txBody>
                  <a:tcPr marL="91425" marR="91425" marT="91425" marB="91425">
                    <a:solidFill>
                      <a:srgbClr val="EFEFEF"/>
                    </a:solidFill>
                  </a:tcPr>
                </a:tc>
                <a:extLst>
                  <a:ext uri="{0D108BD9-81ED-4DB2-BD59-A6C34878D82A}">
                    <a16:rowId xmlns:a16="http://schemas.microsoft.com/office/drawing/2014/main" val="10005"/>
                  </a:ext>
                </a:extLst>
              </a:tr>
            </a:tbl>
          </a:graphicData>
        </a:graphic>
      </p:graphicFrame>
      <p:graphicFrame>
        <p:nvGraphicFramePr>
          <p:cNvPr id="216" name="Google Shape;216;p30"/>
          <p:cNvGraphicFramePr/>
          <p:nvPr/>
        </p:nvGraphicFramePr>
        <p:xfrm>
          <a:off x="5990075" y="2102075"/>
          <a:ext cx="5759100" cy="3047850"/>
        </p:xfrm>
        <a:graphic>
          <a:graphicData uri="http://schemas.openxmlformats.org/drawingml/2006/table">
            <a:tbl>
              <a:tblPr>
                <a:noFill/>
                <a:tableStyleId>{8E4723E6-2E84-46C9-9067-7CCCDA7654B6}</a:tableStyleId>
              </a:tblPr>
              <a:tblGrid>
                <a:gridCol w="1056200">
                  <a:extLst>
                    <a:ext uri="{9D8B030D-6E8A-4147-A177-3AD203B41FA5}">
                      <a16:colId xmlns:a16="http://schemas.microsoft.com/office/drawing/2014/main" val="20000"/>
                    </a:ext>
                  </a:extLst>
                </a:gridCol>
                <a:gridCol w="4702900">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en-US" sz="2000">
                          <a:solidFill>
                            <a:srgbClr val="0B5394"/>
                          </a:solidFill>
                          <a:latin typeface="Calibri"/>
                          <a:ea typeface="Calibri"/>
                          <a:cs typeface="Calibri"/>
                          <a:sym typeface="Calibri"/>
                        </a:rPr>
                        <a:t>25 min</a:t>
                      </a:r>
                      <a:endParaRPr sz="2000">
                        <a:solidFill>
                          <a:srgbClr val="0B5394"/>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2000">
                          <a:solidFill>
                            <a:srgbClr val="0B5394"/>
                          </a:solidFill>
                          <a:latin typeface="Calibri"/>
                          <a:ea typeface="Calibri"/>
                          <a:cs typeface="Calibri"/>
                          <a:sym typeface="Calibri"/>
                        </a:rPr>
                        <a:t>Explore the questions and topic of your call</a:t>
                      </a:r>
                      <a:endParaRPr sz="2000">
                        <a:solidFill>
                          <a:srgbClr val="0B5394"/>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sz="2000">
                          <a:solidFill>
                            <a:srgbClr val="0B5394"/>
                          </a:solidFill>
                          <a:latin typeface="Calibri"/>
                          <a:ea typeface="Calibri"/>
                          <a:cs typeface="Calibri"/>
                          <a:sym typeface="Calibri"/>
                        </a:rPr>
                        <a:t>5 min</a:t>
                      </a:r>
                      <a:endParaRPr sz="2000">
                        <a:solidFill>
                          <a:srgbClr val="0B5394"/>
                        </a:solidFill>
                        <a:latin typeface="Calibri"/>
                        <a:ea typeface="Calibri"/>
                        <a:cs typeface="Calibri"/>
                        <a:sym typeface="Calibri"/>
                      </a:endParaRPr>
                    </a:p>
                  </a:txBody>
                  <a:tcPr marL="91425" marR="91425" marT="91425" marB="91425">
                    <a:solidFill>
                      <a:srgbClr val="EFEFEF"/>
                    </a:solidFill>
                  </a:tcPr>
                </a:tc>
                <a:tc>
                  <a:txBody>
                    <a:bodyPr/>
                    <a:lstStyle/>
                    <a:p>
                      <a:pPr marL="0" lvl="0" indent="0" algn="l" rtl="0">
                        <a:spcBef>
                          <a:spcPts val="0"/>
                        </a:spcBef>
                        <a:spcAft>
                          <a:spcPts val="0"/>
                        </a:spcAft>
                        <a:buNone/>
                      </a:pPr>
                      <a:r>
                        <a:rPr lang="en-US" sz="2000">
                          <a:solidFill>
                            <a:srgbClr val="0B5394"/>
                          </a:solidFill>
                          <a:latin typeface="Calibri"/>
                          <a:ea typeface="Calibri"/>
                          <a:cs typeface="Calibri"/>
                          <a:sym typeface="Calibri"/>
                        </a:rPr>
                        <a:t>Determine next steps</a:t>
                      </a:r>
                      <a:endParaRPr sz="2000">
                        <a:solidFill>
                          <a:srgbClr val="0B5394"/>
                        </a:solidFill>
                        <a:latin typeface="Calibri"/>
                        <a:ea typeface="Calibri"/>
                        <a:cs typeface="Calibri"/>
                        <a:sym typeface="Calibri"/>
                      </a:endParaRPr>
                    </a:p>
                  </a:txBody>
                  <a:tcPr marL="91425" marR="91425" marT="91425" marB="91425">
                    <a:solidFill>
                      <a:srgbClr val="EFEFEF"/>
                    </a:solidFill>
                  </a:tcPr>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en-US" sz="2000">
                          <a:solidFill>
                            <a:srgbClr val="0B5394"/>
                          </a:solidFill>
                          <a:latin typeface="Calibri"/>
                          <a:ea typeface="Calibri"/>
                          <a:cs typeface="Calibri"/>
                          <a:sym typeface="Calibri"/>
                        </a:rPr>
                        <a:t>5 min</a:t>
                      </a:r>
                      <a:endParaRPr sz="2000">
                        <a:solidFill>
                          <a:srgbClr val="0B5394"/>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2000">
                          <a:solidFill>
                            <a:srgbClr val="0B5394"/>
                          </a:solidFill>
                          <a:latin typeface="Calibri"/>
                          <a:ea typeface="Calibri"/>
                          <a:cs typeface="Calibri"/>
                          <a:sym typeface="Calibri"/>
                        </a:rPr>
                        <a:t>Establish accountability, determine what people may need to follow through</a:t>
                      </a:r>
                      <a:endParaRPr sz="2000">
                        <a:solidFill>
                          <a:srgbClr val="0B5394"/>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sz="2000">
                          <a:solidFill>
                            <a:srgbClr val="0B5394"/>
                          </a:solidFill>
                          <a:latin typeface="Calibri"/>
                          <a:ea typeface="Calibri"/>
                          <a:cs typeface="Calibri"/>
                          <a:sym typeface="Calibri"/>
                        </a:rPr>
                        <a:t>5 min</a:t>
                      </a:r>
                      <a:endParaRPr sz="2000">
                        <a:solidFill>
                          <a:srgbClr val="0B5394"/>
                        </a:solidFill>
                        <a:latin typeface="Calibri"/>
                        <a:ea typeface="Calibri"/>
                        <a:cs typeface="Calibri"/>
                        <a:sym typeface="Calibri"/>
                      </a:endParaRPr>
                    </a:p>
                  </a:txBody>
                  <a:tcPr marL="91425" marR="91425" marT="91425" marB="91425">
                    <a:solidFill>
                      <a:srgbClr val="EFEFEF"/>
                    </a:solidFill>
                  </a:tcPr>
                </a:tc>
                <a:tc>
                  <a:txBody>
                    <a:bodyPr/>
                    <a:lstStyle/>
                    <a:p>
                      <a:pPr marL="0" lvl="0" indent="0" algn="l" rtl="0">
                        <a:spcBef>
                          <a:spcPts val="0"/>
                        </a:spcBef>
                        <a:spcAft>
                          <a:spcPts val="0"/>
                        </a:spcAft>
                        <a:buNone/>
                      </a:pPr>
                      <a:r>
                        <a:rPr lang="en-US" sz="2000">
                          <a:solidFill>
                            <a:srgbClr val="0B5394"/>
                          </a:solidFill>
                          <a:latin typeface="Calibri"/>
                          <a:ea typeface="Calibri"/>
                          <a:cs typeface="Calibri"/>
                          <a:sym typeface="Calibri"/>
                        </a:rPr>
                        <a:t>Check out, including takeaways and appreciation</a:t>
                      </a:r>
                      <a:endParaRPr sz="2000">
                        <a:solidFill>
                          <a:srgbClr val="0B5394"/>
                        </a:solidFill>
                        <a:latin typeface="Calibri"/>
                        <a:ea typeface="Calibri"/>
                        <a:cs typeface="Calibri"/>
                        <a:sym typeface="Calibri"/>
                      </a:endParaRPr>
                    </a:p>
                  </a:txBody>
                  <a:tcPr marL="91425" marR="91425" marT="91425" marB="91425">
                    <a:solidFill>
                      <a:srgbClr val="EFEFEF"/>
                    </a:solidFill>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US" sz="2000">
                          <a:solidFill>
                            <a:srgbClr val="0B5394"/>
                          </a:solidFill>
                          <a:latin typeface="Calibri"/>
                          <a:ea typeface="Calibri"/>
                          <a:cs typeface="Calibri"/>
                          <a:sym typeface="Calibri"/>
                        </a:rPr>
                        <a:t>Post</a:t>
                      </a:r>
                      <a:endParaRPr sz="2000">
                        <a:solidFill>
                          <a:srgbClr val="0B5394"/>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2000">
                          <a:solidFill>
                            <a:srgbClr val="0B5394"/>
                          </a:solidFill>
                          <a:latin typeface="Calibri"/>
                          <a:ea typeface="Calibri"/>
                          <a:cs typeface="Calibri"/>
                          <a:sym typeface="Calibri"/>
                        </a:rPr>
                        <a:t>Remain available for questions, discussion</a:t>
                      </a:r>
                      <a:endParaRPr sz="2000">
                        <a:solidFill>
                          <a:srgbClr val="0B5394"/>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bl>
          </a:graphicData>
        </a:graphic>
      </p:graphicFrame>
      <p:cxnSp>
        <p:nvCxnSpPr>
          <p:cNvPr id="217" name="Google Shape;217;p30"/>
          <p:cNvCxnSpPr>
            <a:endCxn id="218" idx="1"/>
          </p:cNvCxnSpPr>
          <p:nvPr/>
        </p:nvCxnSpPr>
        <p:spPr>
          <a:xfrm>
            <a:off x="5006250" y="3744450"/>
            <a:ext cx="1607700" cy="2078100"/>
          </a:xfrm>
          <a:prstGeom prst="straightConnector1">
            <a:avLst/>
          </a:prstGeom>
          <a:noFill/>
          <a:ln w="76200" cap="flat" cmpd="sng">
            <a:solidFill>
              <a:srgbClr val="980000"/>
            </a:solidFill>
            <a:prstDash val="solid"/>
            <a:round/>
            <a:headEnd type="none" w="med" len="med"/>
            <a:tailEnd type="stealth" w="med" len="med"/>
          </a:ln>
        </p:spPr>
      </p:cxnSp>
      <p:sp>
        <p:nvSpPr>
          <p:cNvPr id="218" name="Google Shape;218;p30"/>
          <p:cNvSpPr txBox="1"/>
          <p:nvPr/>
        </p:nvSpPr>
        <p:spPr>
          <a:xfrm>
            <a:off x="6613950" y="5251800"/>
            <a:ext cx="5135100" cy="114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400" b="1">
                <a:solidFill>
                  <a:srgbClr val="980000"/>
                </a:solidFill>
                <a:latin typeface="Amatic SC"/>
                <a:ea typeface="Amatic SC"/>
                <a:cs typeface="Amatic SC"/>
                <a:sym typeface="Amatic SC"/>
              </a:rPr>
              <a:t>Make sure everyone can use the tools, connect w help</a:t>
            </a:r>
            <a:endParaRPr sz="3400" b="1">
              <a:solidFill>
                <a:srgbClr val="980000"/>
              </a:solidFill>
              <a:latin typeface="Amatic SC"/>
              <a:ea typeface="Amatic SC"/>
              <a:cs typeface="Amatic SC"/>
              <a:sym typeface="Amatic SC"/>
            </a:endParaRPr>
          </a:p>
        </p:txBody>
      </p:sp>
      <p:cxnSp>
        <p:nvCxnSpPr>
          <p:cNvPr id="219" name="Google Shape;219;p30"/>
          <p:cNvCxnSpPr>
            <a:endCxn id="220" idx="1"/>
          </p:cNvCxnSpPr>
          <p:nvPr/>
        </p:nvCxnSpPr>
        <p:spPr>
          <a:xfrm rot="10800000" flipH="1">
            <a:off x="5392650" y="1701700"/>
            <a:ext cx="1221300" cy="536700"/>
          </a:xfrm>
          <a:prstGeom prst="straightConnector1">
            <a:avLst/>
          </a:prstGeom>
          <a:noFill/>
          <a:ln w="76200" cap="flat" cmpd="sng">
            <a:solidFill>
              <a:srgbClr val="980000"/>
            </a:solidFill>
            <a:prstDash val="solid"/>
            <a:round/>
            <a:headEnd type="none" w="med" len="med"/>
            <a:tailEnd type="stealth" w="med" len="med"/>
          </a:ln>
        </p:spPr>
      </p:cxnSp>
      <p:sp>
        <p:nvSpPr>
          <p:cNvPr id="220" name="Google Shape;220;p30"/>
          <p:cNvSpPr txBox="1"/>
          <p:nvPr/>
        </p:nvSpPr>
        <p:spPr>
          <a:xfrm>
            <a:off x="6613950" y="1403200"/>
            <a:ext cx="4944900" cy="59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600" b="1" dirty="0">
                <a:solidFill>
                  <a:srgbClr val="980000"/>
                </a:solidFill>
                <a:latin typeface="Amatic SC"/>
                <a:ea typeface="Amatic SC"/>
                <a:cs typeface="Amatic SC"/>
                <a:sym typeface="Amatic SC"/>
              </a:rPr>
              <a:t>Test mics, whiteboard activity</a:t>
            </a:r>
            <a:endParaRPr sz="2600" b="1" dirty="0">
              <a:solidFill>
                <a:srgbClr val="980000"/>
              </a:solidFill>
              <a:latin typeface="Amatic SC"/>
              <a:ea typeface="Amatic SC"/>
              <a:cs typeface="Amatic SC"/>
              <a:sym typeface="Amatic S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1"/>
          <p:cNvSpPr txBox="1">
            <a:spLocks noGrp="1"/>
          </p:cNvSpPr>
          <p:nvPr>
            <p:ph type="title"/>
          </p:nvPr>
        </p:nvSpPr>
        <p:spPr>
          <a:xfrm>
            <a:off x="143700" y="201450"/>
            <a:ext cx="11904600" cy="13257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sz="5800" b="1">
                <a:solidFill>
                  <a:srgbClr val="0B5394"/>
                </a:solidFill>
              </a:rPr>
              <a:t>Building GC capacity</a:t>
            </a:r>
            <a:endParaRPr sz="5800"/>
          </a:p>
        </p:txBody>
      </p:sp>
      <p:sp>
        <p:nvSpPr>
          <p:cNvPr id="227" name="Google Shape;227;p31"/>
          <p:cNvSpPr txBox="1">
            <a:spLocks noGrp="1"/>
          </p:cNvSpPr>
          <p:nvPr>
            <p:ph type="body" idx="1"/>
          </p:nvPr>
        </p:nvSpPr>
        <p:spPr>
          <a:xfrm>
            <a:off x="5780725" y="2396850"/>
            <a:ext cx="6580800" cy="4243200"/>
          </a:xfrm>
          <a:prstGeom prst="rect">
            <a:avLst/>
          </a:prstGeom>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
            </a:pPr>
            <a:r>
              <a:rPr lang="en-US" sz="2400" u="sng">
                <a:solidFill>
                  <a:srgbClr val="0000FF"/>
                </a:solidFill>
                <a:hlinkClick r:id="rId3"/>
              </a:rPr>
              <a:t>Clarify participant needs</a:t>
            </a:r>
            <a:r>
              <a:rPr lang="en-US" sz="2400">
                <a:solidFill>
                  <a:srgbClr val="0B5394"/>
                </a:solidFill>
              </a:rPr>
              <a:t> (checklist)</a:t>
            </a:r>
            <a:endParaRPr sz="2400">
              <a:solidFill>
                <a:srgbClr val="0B5394"/>
              </a:solidFill>
            </a:endParaRPr>
          </a:p>
          <a:p>
            <a:pPr marL="457200" lvl="0" indent="-381000" algn="l" rtl="0">
              <a:lnSpc>
                <a:spcPct val="100000"/>
              </a:lnSpc>
              <a:spcBef>
                <a:spcPts val="1000"/>
              </a:spcBef>
              <a:spcAft>
                <a:spcPts val="0"/>
              </a:spcAft>
              <a:buSzPts val="2400"/>
              <a:buChar char="•"/>
            </a:pPr>
            <a:r>
              <a:rPr lang="en-US" sz="2400" u="sng">
                <a:solidFill>
                  <a:srgbClr val="0000FF"/>
                </a:solidFill>
                <a:hlinkClick r:id="rId4"/>
              </a:rPr>
              <a:t>Dry run, then dry run again</a:t>
            </a:r>
            <a:r>
              <a:rPr lang="en-US" sz="2400">
                <a:solidFill>
                  <a:srgbClr val="0B5394"/>
                </a:solidFill>
              </a:rPr>
              <a:t> </a:t>
            </a:r>
            <a:r>
              <a:rPr lang="en-US" sz="2400" i="1">
                <a:solidFill>
                  <a:srgbClr val="980000"/>
                </a:solidFill>
              </a:rPr>
              <a:t>(very alpha)</a:t>
            </a:r>
            <a:endParaRPr sz="2400" i="1">
              <a:solidFill>
                <a:srgbClr val="980000"/>
              </a:solidFill>
            </a:endParaRPr>
          </a:p>
          <a:p>
            <a:pPr marL="457200" lvl="0" indent="-381000" algn="l" rtl="0">
              <a:lnSpc>
                <a:spcPct val="100000"/>
              </a:lnSpc>
              <a:spcBef>
                <a:spcPts val="1000"/>
              </a:spcBef>
              <a:spcAft>
                <a:spcPts val="0"/>
              </a:spcAft>
              <a:buSzPts val="2400"/>
              <a:buChar char="•"/>
            </a:pPr>
            <a:r>
              <a:rPr lang="en-US" sz="2400" u="sng">
                <a:solidFill>
                  <a:srgbClr val="0000FF"/>
                </a:solidFill>
                <a:hlinkClick r:id="rId5"/>
              </a:rPr>
              <a:t>Building trust</a:t>
            </a:r>
            <a:r>
              <a:rPr lang="en-US" sz="2400">
                <a:solidFill>
                  <a:srgbClr val="0000FF"/>
                </a:solidFill>
              </a:rPr>
              <a:t> </a:t>
            </a:r>
            <a:r>
              <a:rPr lang="en-US" sz="2400">
                <a:solidFill>
                  <a:srgbClr val="0B5394"/>
                </a:solidFill>
              </a:rPr>
              <a:t>(checklist)</a:t>
            </a:r>
            <a:endParaRPr sz="2400" b="1">
              <a:solidFill>
                <a:srgbClr val="0000FF"/>
              </a:solidFill>
            </a:endParaRPr>
          </a:p>
          <a:p>
            <a:pPr marL="457200" lvl="0" indent="-381000" algn="l" rtl="0">
              <a:lnSpc>
                <a:spcPct val="100000"/>
              </a:lnSpc>
              <a:spcBef>
                <a:spcPts val="1000"/>
              </a:spcBef>
              <a:spcAft>
                <a:spcPts val="0"/>
              </a:spcAft>
              <a:buClr>
                <a:srgbClr val="0000FF"/>
              </a:buClr>
              <a:buSzPts val="2400"/>
              <a:buChar char="•"/>
            </a:pPr>
            <a:r>
              <a:rPr lang="en-US" sz="2400" u="sng">
                <a:solidFill>
                  <a:srgbClr val="0000FF"/>
                </a:solidFill>
                <a:hlinkClick r:id="rId6"/>
              </a:rPr>
              <a:t>Active listening: Facilitating better communication </a:t>
            </a:r>
            <a:endParaRPr sz="2400">
              <a:solidFill>
                <a:srgbClr val="0000FF"/>
              </a:solidFill>
            </a:endParaRPr>
          </a:p>
          <a:p>
            <a:pPr marL="457200" lvl="0" indent="-381000" algn="l" rtl="0">
              <a:lnSpc>
                <a:spcPct val="100000"/>
              </a:lnSpc>
              <a:spcBef>
                <a:spcPts val="1000"/>
              </a:spcBef>
              <a:spcAft>
                <a:spcPts val="0"/>
              </a:spcAft>
              <a:buClr>
                <a:srgbClr val="0000FF"/>
              </a:buClr>
              <a:buSzPts val="2400"/>
              <a:buChar char="•"/>
            </a:pPr>
            <a:r>
              <a:rPr lang="en-US" sz="2400" u="sng">
                <a:solidFill>
                  <a:srgbClr val="0000FF"/>
                </a:solidFill>
                <a:hlinkClick r:id="rId7"/>
              </a:rPr>
              <a:t>Navigating Participation Challenges</a:t>
            </a:r>
            <a:endParaRPr sz="2400" i="1">
              <a:solidFill>
                <a:srgbClr val="0000FF"/>
              </a:solidFill>
            </a:endParaRPr>
          </a:p>
          <a:p>
            <a:pPr marL="457200" lvl="0" indent="-381000" algn="l" rtl="0">
              <a:lnSpc>
                <a:spcPct val="100000"/>
              </a:lnSpc>
              <a:spcBef>
                <a:spcPts val="1000"/>
              </a:spcBef>
              <a:spcAft>
                <a:spcPts val="1000"/>
              </a:spcAft>
              <a:buClr>
                <a:srgbClr val="0B5394"/>
              </a:buClr>
              <a:buSzPts val="2400"/>
              <a:buChar char="•"/>
            </a:pPr>
            <a:r>
              <a:rPr lang="en-US" sz="2400" u="sng">
                <a:solidFill>
                  <a:srgbClr val="0000FF"/>
                </a:solidFill>
                <a:hlinkClick r:id="rId8"/>
              </a:rPr>
              <a:t>Practice makes progress: Strengthening facilitation muscles</a:t>
            </a:r>
            <a:r>
              <a:rPr lang="en-US" sz="2400">
                <a:solidFill>
                  <a:srgbClr val="0B5394"/>
                </a:solidFill>
              </a:rPr>
              <a:t> (checklist)</a:t>
            </a:r>
            <a:endParaRPr sz="1800">
              <a:solidFill>
                <a:srgbClr val="0B5394"/>
              </a:solidFill>
            </a:endParaRPr>
          </a:p>
        </p:txBody>
      </p:sp>
      <p:sp>
        <p:nvSpPr>
          <p:cNvPr id="228" name="Google Shape;228;p31"/>
          <p:cNvSpPr txBox="1"/>
          <p:nvPr/>
        </p:nvSpPr>
        <p:spPr>
          <a:xfrm>
            <a:off x="5844224" y="1527150"/>
            <a:ext cx="5471476" cy="74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b="1" dirty="0">
                <a:solidFill>
                  <a:srgbClr val="0B5394"/>
                </a:solidFill>
                <a:latin typeface="Calibri"/>
                <a:ea typeface="Calibri"/>
                <a:cs typeface="Calibri"/>
                <a:sym typeface="Calibri"/>
              </a:rPr>
              <a:t>USER GUIDES (Alpha</a:t>
            </a:r>
            <a:r>
              <a:rPr lang="en-US" sz="3600" b="1" dirty="0" smtClean="0">
                <a:solidFill>
                  <a:srgbClr val="0B5394"/>
                </a:solidFill>
                <a:latin typeface="Calibri"/>
                <a:ea typeface="Calibri"/>
                <a:cs typeface="Calibri"/>
                <a:sym typeface="Calibri"/>
              </a:rPr>
              <a:t>)</a:t>
            </a:r>
          </a:p>
          <a:p>
            <a:pPr lvl="0"/>
            <a:r>
              <a:rPr lang="en-US" sz="1600" b="1" dirty="0">
                <a:solidFill>
                  <a:srgbClr val="0B5394"/>
                </a:solidFill>
                <a:latin typeface="Calibri" panose="020F0502020204030204" pitchFamily="34" charset="0"/>
                <a:cs typeface="Calibri" panose="020F0502020204030204" pitchFamily="34" charset="0"/>
              </a:rPr>
              <a:t>The guides are only available in English at this time</a:t>
            </a:r>
            <a:endParaRPr sz="1600" b="1" dirty="0">
              <a:solidFill>
                <a:srgbClr val="0B5394"/>
              </a:solidFill>
              <a:latin typeface="Calibri" panose="020F0502020204030204" pitchFamily="34" charset="0"/>
              <a:ea typeface="Calibri"/>
              <a:cs typeface="Calibri" panose="020F0502020204030204" pitchFamily="34" charset="0"/>
              <a:sym typeface="Calibri"/>
            </a:endParaRPr>
          </a:p>
        </p:txBody>
      </p:sp>
      <p:sp>
        <p:nvSpPr>
          <p:cNvPr id="229" name="Google Shape;229;p31"/>
          <p:cNvSpPr txBox="1"/>
          <p:nvPr/>
        </p:nvSpPr>
        <p:spPr>
          <a:xfrm>
            <a:off x="791800" y="1588200"/>
            <a:ext cx="4531800" cy="74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b="1" dirty="0">
                <a:solidFill>
                  <a:srgbClr val="0B5394"/>
                </a:solidFill>
                <a:latin typeface="Calibri"/>
                <a:ea typeface="Calibri"/>
                <a:cs typeface="Calibri"/>
                <a:sym typeface="Calibri"/>
              </a:rPr>
              <a:t>MINI-COURSES</a:t>
            </a:r>
            <a:endParaRPr sz="3600" b="1" dirty="0">
              <a:solidFill>
                <a:srgbClr val="0B5394"/>
              </a:solidFill>
              <a:latin typeface="Calibri"/>
              <a:ea typeface="Calibri"/>
              <a:cs typeface="Calibri"/>
              <a:sym typeface="Calibri"/>
            </a:endParaRPr>
          </a:p>
        </p:txBody>
      </p:sp>
      <p:sp>
        <p:nvSpPr>
          <p:cNvPr id="230" name="Google Shape;230;p31"/>
          <p:cNvSpPr txBox="1">
            <a:spLocks noGrp="1"/>
          </p:cNvSpPr>
          <p:nvPr>
            <p:ph type="body" idx="1"/>
          </p:nvPr>
        </p:nvSpPr>
        <p:spPr>
          <a:xfrm>
            <a:off x="278800" y="2396850"/>
            <a:ext cx="5244600" cy="4243200"/>
          </a:xfrm>
          <a:prstGeom prst="rect">
            <a:avLst/>
          </a:prstGeom>
        </p:spPr>
        <p:txBody>
          <a:bodyPr spcFirstLastPara="1" wrap="square" lIns="91425" tIns="45700" rIns="91425" bIns="45700" anchor="t" anchorCtr="0">
            <a:noAutofit/>
          </a:bodyPr>
          <a:lstStyle/>
          <a:p>
            <a:pPr marL="914400" lvl="1" indent="-381000" algn="l" rtl="0">
              <a:lnSpc>
                <a:spcPct val="115000"/>
              </a:lnSpc>
              <a:spcBef>
                <a:spcPts val="0"/>
              </a:spcBef>
              <a:spcAft>
                <a:spcPts val="0"/>
              </a:spcAft>
              <a:buSzPts val="2400"/>
              <a:buFont typeface="Calibri"/>
              <a:buChar char="❏"/>
            </a:pPr>
            <a:r>
              <a:rPr lang="en-US"/>
              <a:t>Facilitation Essentials - Tasters</a:t>
            </a:r>
            <a:endParaRPr/>
          </a:p>
          <a:p>
            <a:pPr marL="914400" lvl="0" indent="0" algn="l" rtl="0">
              <a:lnSpc>
                <a:spcPct val="115000"/>
              </a:lnSpc>
              <a:spcBef>
                <a:spcPts val="0"/>
              </a:spcBef>
              <a:spcAft>
                <a:spcPts val="0"/>
              </a:spcAft>
              <a:buNone/>
            </a:pPr>
            <a:r>
              <a:rPr lang="en-US" sz="2400" i="1"/>
              <a:t>“In the room”</a:t>
            </a:r>
            <a:endParaRPr sz="2400" i="1"/>
          </a:p>
          <a:p>
            <a:pPr marL="914400" lvl="0" indent="0" algn="l" rtl="0">
              <a:lnSpc>
                <a:spcPct val="115000"/>
              </a:lnSpc>
              <a:spcBef>
                <a:spcPts val="0"/>
              </a:spcBef>
              <a:spcAft>
                <a:spcPts val="0"/>
              </a:spcAft>
              <a:buNone/>
            </a:pPr>
            <a:r>
              <a:rPr lang="en-US" sz="2400"/>
              <a:t>June 17+18, 24+25, 29+30 (TC)</a:t>
            </a:r>
            <a:endParaRPr sz="2400"/>
          </a:p>
          <a:p>
            <a:pPr marL="914400" lvl="0" indent="0" algn="l" rtl="0">
              <a:lnSpc>
                <a:spcPct val="115000"/>
              </a:lnSpc>
              <a:spcBef>
                <a:spcPts val="0"/>
              </a:spcBef>
              <a:spcAft>
                <a:spcPts val="0"/>
              </a:spcAft>
              <a:buNone/>
            </a:pPr>
            <a:r>
              <a:rPr lang="en-US" sz="2400" i="1"/>
              <a:t>“Preparing with Intention”</a:t>
            </a:r>
            <a:endParaRPr sz="2400" i="1"/>
          </a:p>
          <a:p>
            <a:pPr marL="914400" lvl="0" indent="0" algn="l" rtl="0">
              <a:lnSpc>
                <a:spcPct val="115000"/>
              </a:lnSpc>
              <a:spcBef>
                <a:spcPts val="0"/>
              </a:spcBef>
              <a:spcAft>
                <a:spcPts val="0"/>
              </a:spcAft>
              <a:buNone/>
            </a:pPr>
            <a:r>
              <a:rPr lang="en-US" sz="2400"/>
              <a:t>June 19, 22, 26</a:t>
            </a:r>
            <a:endParaRPr sz="2400"/>
          </a:p>
          <a:p>
            <a:pPr marL="914400" lvl="1" indent="-381000" algn="l" rtl="0">
              <a:lnSpc>
                <a:spcPct val="115000"/>
              </a:lnSpc>
              <a:spcBef>
                <a:spcPts val="0"/>
              </a:spcBef>
              <a:spcAft>
                <a:spcPts val="0"/>
              </a:spcAft>
              <a:buSzPts val="2400"/>
              <a:buFont typeface="Calibri"/>
              <a:buChar char="❏"/>
            </a:pPr>
            <a:r>
              <a:rPr lang="en-US"/>
              <a:t>Facilitating Virtual Meetings (LPB/TS - in development)</a:t>
            </a:r>
            <a:endParaRPr/>
          </a:p>
          <a:p>
            <a:pPr marL="914400" lvl="1" indent="-381000" algn="l" rtl="0">
              <a:lnSpc>
                <a:spcPct val="115000"/>
              </a:lnSpc>
              <a:spcBef>
                <a:spcPts val="0"/>
              </a:spcBef>
              <a:spcAft>
                <a:spcPts val="0"/>
              </a:spcAft>
              <a:buSzPts val="2400"/>
              <a:buChar char="❏"/>
            </a:pPr>
            <a:r>
              <a:rPr lang="en-US"/>
              <a:t>WebEx Skills (Isa David’s magic)</a:t>
            </a:r>
            <a:endParaRPr/>
          </a:p>
          <a:p>
            <a:pPr marL="914400" lvl="1" indent="-342900" algn="l" rtl="0">
              <a:lnSpc>
                <a:spcPct val="115000"/>
              </a:lnSpc>
              <a:spcBef>
                <a:spcPts val="0"/>
              </a:spcBef>
              <a:spcAft>
                <a:spcPts val="0"/>
              </a:spcAft>
              <a:buSzPts val="1800"/>
              <a:buChar char="❏"/>
            </a:pPr>
            <a:r>
              <a:rPr lang="en-US"/>
              <a:t>C070 Facilitation Essentials: </a:t>
            </a:r>
            <a:r>
              <a:rPr lang="en-US" i="1"/>
              <a:t>coming this fall!</a:t>
            </a:r>
            <a:endParaRPr i="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2"/>
          <p:cNvSpPr txBox="1">
            <a:spLocks noGrp="1"/>
          </p:cNvSpPr>
          <p:nvPr>
            <p:ph type="title"/>
          </p:nvPr>
        </p:nvSpPr>
        <p:spPr>
          <a:xfrm>
            <a:off x="143700" y="201450"/>
            <a:ext cx="11904600" cy="13257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sz="5800" b="1">
                <a:solidFill>
                  <a:srgbClr val="0B5394"/>
                </a:solidFill>
              </a:rPr>
              <a:t>Practice makes progress. Want more?</a:t>
            </a:r>
            <a:endParaRPr sz="5800"/>
          </a:p>
        </p:txBody>
      </p:sp>
      <p:sp>
        <p:nvSpPr>
          <p:cNvPr id="237" name="Google Shape;237;p32"/>
          <p:cNvSpPr txBox="1">
            <a:spLocks noGrp="1"/>
          </p:cNvSpPr>
          <p:nvPr>
            <p:ph type="body" idx="1"/>
          </p:nvPr>
        </p:nvSpPr>
        <p:spPr>
          <a:xfrm>
            <a:off x="425975" y="2274750"/>
            <a:ext cx="10920300" cy="4419000"/>
          </a:xfrm>
          <a:prstGeom prst="rect">
            <a:avLst/>
          </a:prstGeom>
        </p:spPr>
        <p:txBody>
          <a:bodyPr spcFirstLastPara="1" wrap="square" lIns="91425" tIns="45700" rIns="91425" bIns="45700" anchor="t" anchorCtr="0">
            <a:noAutofit/>
          </a:bodyPr>
          <a:lstStyle/>
          <a:p>
            <a:pPr marL="914400" lvl="1" indent="-381000" algn="l" rtl="0">
              <a:lnSpc>
                <a:spcPct val="115000"/>
              </a:lnSpc>
              <a:spcBef>
                <a:spcPts val="0"/>
              </a:spcBef>
              <a:spcAft>
                <a:spcPts val="0"/>
              </a:spcAft>
              <a:buClr>
                <a:srgbClr val="0B5394"/>
              </a:buClr>
              <a:buSzPts val="2400"/>
              <a:buFont typeface="Calibri"/>
              <a:buChar char="❏"/>
            </a:pPr>
            <a:r>
              <a:rPr lang="en-US" u="sng">
                <a:solidFill>
                  <a:srgbClr val="0B5394"/>
                </a:solidFill>
                <a:hlinkClick r:id="rId3"/>
              </a:rPr>
              <a:t>Facilitation Resources</a:t>
            </a:r>
            <a:r>
              <a:rPr lang="en-US">
                <a:solidFill>
                  <a:srgbClr val="0B5394"/>
                </a:solidFill>
              </a:rPr>
              <a:t> </a:t>
            </a:r>
            <a:endParaRPr>
              <a:solidFill>
                <a:srgbClr val="0B5394"/>
              </a:solidFill>
            </a:endParaRPr>
          </a:p>
          <a:p>
            <a:pPr marL="914400" lvl="1" indent="-381000" algn="l" rtl="0">
              <a:lnSpc>
                <a:spcPct val="115000"/>
              </a:lnSpc>
              <a:spcBef>
                <a:spcPts val="0"/>
              </a:spcBef>
              <a:spcAft>
                <a:spcPts val="0"/>
              </a:spcAft>
              <a:buSzPts val="2400"/>
              <a:buFont typeface="Calibri"/>
              <a:buChar char="❏"/>
            </a:pPr>
            <a:r>
              <a:rPr lang="en-US"/>
              <a:t>Art of Hosting: </a:t>
            </a:r>
            <a:r>
              <a:rPr lang="en-US" u="sng">
                <a:solidFill>
                  <a:srgbClr val="0B5394"/>
                </a:solidFill>
                <a:hlinkClick r:id="rId4"/>
              </a:rPr>
              <a:t>AoH Guide to Hosting and Harvesting Meaningful Conversations in Virtual Spaces v1.0</a:t>
            </a:r>
            <a:r>
              <a:rPr lang="en-US">
                <a:solidFill>
                  <a:srgbClr val="0B5394"/>
                </a:solidFill>
              </a:rPr>
              <a:t> </a:t>
            </a:r>
            <a:r>
              <a:rPr lang="en-US"/>
              <a:t>🌟🌟🌟🌟🌟</a:t>
            </a:r>
            <a:endParaRPr/>
          </a:p>
          <a:p>
            <a:pPr marL="914400" lvl="1" indent="-381000" algn="l" rtl="0">
              <a:lnSpc>
                <a:spcPct val="115000"/>
              </a:lnSpc>
              <a:spcBef>
                <a:spcPts val="0"/>
              </a:spcBef>
              <a:spcAft>
                <a:spcPts val="0"/>
              </a:spcAft>
              <a:buSzPts val="2400"/>
              <a:buFont typeface="Calibri"/>
              <a:buChar char="❏"/>
            </a:pPr>
            <a:r>
              <a:rPr lang="en-US" u="sng">
                <a:solidFill>
                  <a:srgbClr val="0B5394"/>
                </a:solidFill>
                <a:hlinkClick r:id="rId5"/>
              </a:rPr>
              <a:t>Virtual meeting invitations</a:t>
            </a:r>
            <a:r>
              <a:rPr lang="en-US">
                <a:solidFill>
                  <a:srgbClr val="0B5394"/>
                </a:solidFill>
              </a:rPr>
              <a:t>:</a:t>
            </a:r>
            <a:r>
              <a:rPr lang="en-US"/>
              <a:t> Topics for consideration </a:t>
            </a:r>
            <a:endParaRPr/>
          </a:p>
          <a:p>
            <a:pPr marL="914400" lvl="1" indent="-381000" algn="l" rtl="0">
              <a:lnSpc>
                <a:spcPct val="115000"/>
              </a:lnSpc>
              <a:spcBef>
                <a:spcPts val="0"/>
              </a:spcBef>
              <a:spcAft>
                <a:spcPts val="0"/>
              </a:spcAft>
              <a:buClr>
                <a:srgbClr val="0B5394"/>
              </a:buClr>
              <a:buSzPts val="2400"/>
              <a:buFont typeface="Calibri"/>
              <a:buChar char="❏"/>
            </a:pPr>
            <a:r>
              <a:rPr lang="en-US" u="sng">
                <a:solidFill>
                  <a:srgbClr val="0B5394"/>
                </a:solidFill>
                <a:hlinkClick r:id="rId6"/>
              </a:rPr>
              <a:t>Art of Hosting: The Big Welcome</a:t>
            </a:r>
            <a:r>
              <a:rPr lang="en-US">
                <a:solidFill>
                  <a:srgbClr val="0B5394"/>
                </a:solidFill>
              </a:rPr>
              <a:t> </a:t>
            </a:r>
            <a:endParaRPr>
              <a:solidFill>
                <a:srgbClr val="0B5394"/>
              </a:solidFill>
            </a:endParaRPr>
          </a:p>
          <a:p>
            <a:pPr marL="914400" lvl="1" indent="-381000" algn="l" rtl="0">
              <a:lnSpc>
                <a:spcPct val="115000"/>
              </a:lnSpc>
              <a:spcBef>
                <a:spcPts val="0"/>
              </a:spcBef>
              <a:spcAft>
                <a:spcPts val="0"/>
              </a:spcAft>
              <a:buClr>
                <a:srgbClr val="0B5394"/>
              </a:buClr>
              <a:buSzPts val="2400"/>
              <a:buFont typeface="Calibri"/>
              <a:buChar char="❏"/>
            </a:pPr>
            <a:r>
              <a:rPr lang="en-US" u="sng">
                <a:solidFill>
                  <a:srgbClr val="0B5394"/>
                </a:solidFill>
                <a:hlinkClick r:id="rId7"/>
              </a:rPr>
              <a:t>How to run a virtual Open Space</a:t>
            </a:r>
            <a:endParaRPr>
              <a:solidFill>
                <a:srgbClr val="0B5394"/>
              </a:solidFill>
            </a:endParaRPr>
          </a:p>
          <a:p>
            <a:pPr marL="914400" lvl="1" indent="-381000" algn="l" rtl="0">
              <a:lnSpc>
                <a:spcPct val="115000"/>
              </a:lnSpc>
              <a:spcBef>
                <a:spcPts val="0"/>
              </a:spcBef>
              <a:spcAft>
                <a:spcPts val="0"/>
              </a:spcAft>
              <a:buClr>
                <a:srgbClr val="0B5394"/>
              </a:buClr>
              <a:buSzPts val="2400"/>
              <a:buFont typeface="Calibri"/>
              <a:buChar char="❏"/>
            </a:pPr>
            <a:r>
              <a:rPr lang="en-US" u="sng">
                <a:solidFill>
                  <a:srgbClr val="0B5394"/>
                </a:solidFill>
                <a:hlinkClick r:id="rId8"/>
              </a:rPr>
              <a:t>World Cafe hosting toolkit</a:t>
            </a:r>
            <a:endParaRPr>
              <a:solidFill>
                <a:srgbClr val="0B5394"/>
              </a:solidFill>
            </a:endParaRPr>
          </a:p>
          <a:p>
            <a:pPr marL="914400" lvl="1" indent="-381000" algn="l" rtl="0">
              <a:lnSpc>
                <a:spcPct val="115000"/>
              </a:lnSpc>
              <a:spcBef>
                <a:spcPts val="0"/>
              </a:spcBef>
              <a:spcAft>
                <a:spcPts val="0"/>
              </a:spcAft>
              <a:buSzPts val="2400"/>
              <a:buFont typeface="Calibri"/>
              <a:buChar char="❏"/>
            </a:pPr>
            <a:r>
              <a:rPr lang="en-US"/>
              <a:t>Online collaboration tools: </a:t>
            </a:r>
            <a:r>
              <a:rPr lang="en-US" u="sng">
                <a:solidFill>
                  <a:srgbClr val="0B5394"/>
                </a:solidFill>
                <a:hlinkClick r:id="rId9"/>
              </a:rPr>
              <a:t>Art of Hosting - Facilitator’s Choice</a:t>
            </a:r>
            <a:r>
              <a:rPr lang="en-US">
                <a:solidFill>
                  <a:srgbClr val="0B5394"/>
                </a:solidFill>
              </a:rPr>
              <a:t>; </a:t>
            </a:r>
            <a:r>
              <a:rPr lang="en-US" u="sng">
                <a:solidFill>
                  <a:srgbClr val="0B5394"/>
                </a:solidFill>
                <a:hlinkClick r:id="rId10"/>
              </a:rPr>
              <a:t>Top tools by Robin Good</a:t>
            </a:r>
            <a:r>
              <a:rPr lang="en-US"/>
              <a:t>.</a:t>
            </a:r>
            <a:endParaRPr/>
          </a:p>
          <a:p>
            <a:pPr marL="914400" lvl="1" indent="-381000" algn="l" rtl="0">
              <a:lnSpc>
                <a:spcPct val="115000"/>
              </a:lnSpc>
              <a:spcBef>
                <a:spcPts val="0"/>
              </a:spcBef>
              <a:spcAft>
                <a:spcPts val="0"/>
              </a:spcAft>
              <a:buSzPts val="2400"/>
              <a:buFont typeface="Calibri"/>
              <a:buChar char="❏"/>
            </a:pPr>
            <a:r>
              <a:rPr lang="en-US" u="sng">
                <a:solidFill>
                  <a:srgbClr val="0B5394"/>
                </a:solidFill>
                <a:hlinkClick r:id="rId11"/>
              </a:rPr>
              <a:t>Virtual Meeting -- Role Cards</a:t>
            </a:r>
            <a:r>
              <a:rPr lang="en-US"/>
              <a:t> (via Network Weaver)</a:t>
            </a:r>
            <a:endParaRPr/>
          </a:p>
          <a:p>
            <a:pPr marL="0" lvl="0" indent="0" algn="l" rtl="0">
              <a:lnSpc>
                <a:spcPct val="115000"/>
              </a:lnSpc>
              <a:spcBef>
                <a:spcPts val="0"/>
              </a:spcBef>
              <a:spcAft>
                <a:spcPts val="0"/>
              </a:spcAft>
              <a:buNone/>
            </a:pPr>
            <a:endParaRPr sz="2000"/>
          </a:p>
        </p:txBody>
      </p:sp>
      <p:sp>
        <p:nvSpPr>
          <p:cNvPr id="238" name="Google Shape;238;p32"/>
          <p:cNvSpPr txBox="1"/>
          <p:nvPr/>
        </p:nvSpPr>
        <p:spPr>
          <a:xfrm>
            <a:off x="672375" y="1419200"/>
            <a:ext cx="7766700" cy="930300"/>
          </a:xfrm>
          <a:prstGeom prst="rect">
            <a:avLst/>
          </a:prstGeom>
          <a:noFill/>
          <a:ln>
            <a:noFill/>
          </a:ln>
        </p:spPr>
        <p:txBody>
          <a:bodyPr spcFirstLastPara="1" wrap="square" lIns="91425" tIns="91425" rIns="91425" bIns="91425" anchor="t" anchorCtr="0">
            <a:noAutofit/>
          </a:bodyPr>
          <a:lstStyle/>
          <a:p>
            <a:r>
              <a:rPr lang="en-US" sz="3600" b="1" dirty="0">
                <a:solidFill>
                  <a:srgbClr val="0B5394"/>
                </a:solidFill>
                <a:latin typeface="Calibri"/>
                <a:ea typeface="Calibri"/>
                <a:cs typeface="Calibri"/>
                <a:sym typeface="Calibri"/>
              </a:rPr>
              <a:t>SUSAN’S FAVOURITE </a:t>
            </a:r>
            <a:r>
              <a:rPr lang="en-US" sz="3600" b="1" dirty="0" smtClean="0">
                <a:solidFill>
                  <a:srgbClr val="0B5394"/>
                </a:solidFill>
                <a:latin typeface="Calibri"/>
                <a:ea typeface="Calibri"/>
                <a:cs typeface="Calibri"/>
                <a:sym typeface="Calibri"/>
              </a:rPr>
              <a:t>RESOURCES</a:t>
            </a:r>
            <a:br>
              <a:rPr lang="en-US" sz="3600" b="1" dirty="0" smtClean="0">
                <a:solidFill>
                  <a:srgbClr val="0B5394"/>
                </a:solidFill>
                <a:latin typeface="Calibri"/>
                <a:ea typeface="Calibri"/>
                <a:cs typeface="Calibri"/>
                <a:sym typeface="Calibri"/>
              </a:rPr>
            </a:br>
            <a:r>
              <a:rPr lang="en-CA" sz="1600" b="1" dirty="0">
                <a:solidFill>
                  <a:srgbClr val="0B5394"/>
                </a:solidFill>
                <a:latin typeface="Calibri" panose="020F0502020204030204" pitchFamily="34" charset="0"/>
                <a:cs typeface="Calibri" panose="020F0502020204030204" pitchFamily="34" charset="0"/>
              </a:rPr>
              <a:t>The </a:t>
            </a:r>
            <a:r>
              <a:rPr lang="en-CA" sz="1600" b="1" dirty="0" smtClean="0">
                <a:solidFill>
                  <a:srgbClr val="0B5394"/>
                </a:solidFill>
                <a:latin typeface="Calibri" panose="020F0502020204030204" pitchFamily="34" charset="0"/>
                <a:cs typeface="Calibri" panose="020F0502020204030204" pitchFamily="34" charset="0"/>
              </a:rPr>
              <a:t>resources </a:t>
            </a:r>
            <a:r>
              <a:rPr lang="en-CA" sz="1600" b="1" dirty="0">
                <a:solidFill>
                  <a:srgbClr val="0B5394"/>
                </a:solidFill>
                <a:latin typeface="Calibri" panose="020F0502020204030204" pitchFamily="34" charset="0"/>
                <a:cs typeface="Calibri" panose="020F0502020204030204" pitchFamily="34" charset="0"/>
              </a:rPr>
              <a:t>are only available in English at this time</a:t>
            </a:r>
            <a:endParaRPr lang="en-CA" sz="1600" b="1" dirty="0">
              <a:solidFill>
                <a:srgbClr val="0B5394"/>
              </a:solidFill>
              <a:latin typeface="Calibri" panose="020F0502020204030204" pitchFamily="34" charset="0"/>
              <a:ea typeface="Calibri"/>
              <a:cs typeface="Calibri" panose="020F0502020204030204" pitchFamily="34" charset="0"/>
              <a:sym typeface="Calibri"/>
            </a:endParaRPr>
          </a:p>
          <a:p>
            <a:pPr marL="0" lvl="0" indent="0" algn="l" rtl="0">
              <a:spcBef>
                <a:spcPts val="0"/>
              </a:spcBef>
              <a:spcAft>
                <a:spcPts val="0"/>
              </a:spcAft>
              <a:buNone/>
            </a:pPr>
            <a:endParaRPr sz="3600" b="1" dirty="0">
              <a:solidFill>
                <a:srgbClr val="0B5394"/>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33" descr="CSPS Purple PPT Template&#1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45" name="Google Shape;245;p33"/>
          <p:cNvSpPr txBox="1"/>
          <p:nvPr/>
        </p:nvSpPr>
        <p:spPr>
          <a:xfrm>
            <a:off x="360225" y="2285975"/>
            <a:ext cx="5320200" cy="9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6000" b="1">
                <a:solidFill>
                  <a:srgbClr val="FFFFFF"/>
                </a:solidFill>
                <a:latin typeface="Calibri"/>
                <a:ea typeface="Calibri"/>
                <a:cs typeface="Calibri"/>
                <a:sym typeface="Calibri"/>
              </a:rPr>
              <a:t>Thank you!</a:t>
            </a:r>
            <a:endParaRPr sz="6000" b="1">
              <a:solidFill>
                <a:srgbClr val="FFFFFF"/>
              </a:solidFill>
              <a:latin typeface="Calibri"/>
              <a:ea typeface="Calibri"/>
              <a:cs typeface="Calibri"/>
              <a:sym typeface="Calibri"/>
            </a:endParaRPr>
          </a:p>
        </p:txBody>
      </p:sp>
      <p:sp>
        <p:nvSpPr>
          <p:cNvPr id="246" name="Google Shape;246;p33"/>
          <p:cNvSpPr txBox="1"/>
          <p:nvPr/>
        </p:nvSpPr>
        <p:spPr>
          <a:xfrm>
            <a:off x="443375" y="3818281"/>
            <a:ext cx="7786200" cy="103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i="1">
                <a:solidFill>
                  <a:srgbClr val="FFFFFF"/>
                </a:solidFill>
                <a:latin typeface="Calibri"/>
                <a:ea typeface="Calibri"/>
                <a:cs typeface="Calibri"/>
                <a:sym typeface="Calibri"/>
              </a:rPr>
              <a:t>Coming this fall</a:t>
            </a:r>
            <a:r>
              <a:rPr lang="en-US" sz="2400">
                <a:solidFill>
                  <a:srgbClr val="FFFFFF"/>
                </a:solidFill>
                <a:latin typeface="Calibri"/>
                <a:ea typeface="Calibri"/>
                <a:cs typeface="Calibri"/>
                <a:sym typeface="Calibri"/>
              </a:rPr>
              <a:t>: C070 Facilitation Essentials</a:t>
            </a:r>
            <a:endParaRPr sz="2400">
              <a:solidFill>
                <a:srgbClr val="FFFFFF"/>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400" i="1">
                <a:solidFill>
                  <a:srgbClr val="FFFFFF"/>
                </a:solidFill>
                <a:latin typeface="Calibri"/>
                <a:ea typeface="Calibri"/>
                <a:cs typeface="Calibri"/>
                <a:sym typeface="Calibri"/>
              </a:rPr>
              <a:t>Questions</a:t>
            </a:r>
            <a:r>
              <a:rPr lang="en-US" sz="2400">
                <a:solidFill>
                  <a:srgbClr val="FFFFFF"/>
                </a:solidFill>
                <a:latin typeface="Calibri"/>
                <a:ea typeface="Calibri"/>
                <a:cs typeface="Calibri"/>
                <a:sym typeface="Calibri"/>
              </a:rPr>
              <a:t>? </a:t>
            </a:r>
            <a:r>
              <a:rPr lang="en-US" sz="2400" u="sng">
                <a:solidFill>
                  <a:srgbClr val="FFFFFF"/>
                </a:solidFill>
                <a:latin typeface="Calibri"/>
                <a:ea typeface="Calibri"/>
                <a:cs typeface="Calibri"/>
                <a:sym typeface="Calibri"/>
                <a:hlinkClick r:id="rId4"/>
              </a:rPr>
              <a:t>Susan.Johnston@Canada.ca</a:t>
            </a:r>
            <a:r>
              <a:rPr lang="en-US" sz="2400">
                <a:solidFill>
                  <a:srgbClr val="FFFFFF"/>
                </a:solidFill>
                <a:latin typeface="Calibri"/>
                <a:ea typeface="Calibri"/>
                <a:cs typeface="Calibri"/>
                <a:sym typeface="Calibri"/>
              </a:rPr>
              <a:t> |@JoyCuriosity</a:t>
            </a:r>
            <a:endParaRPr sz="2400">
              <a:solidFill>
                <a:srgbClr val="FFFF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4941025" y="378975"/>
            <a:ext cx="7251000" cy="2461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6000" b="1">
                <a:solidFill>
                  <a:srgbClr val="0B5394"/>
                </a:solidFill>
              </a:rPr>
              <a:t>Today: </a:t>
            </a:r>
            <a:endParaRPr sz="6000" b="1">
              <a:solidFill>
                <a:srgbClr val="0B5394"/>
              </a:solidFill>
            </a:endParaRPr>
          </a:p>
          <a:p>
            <a:pPr marL="0" lvl="0" indent="0" algn="l" rtl="0">
              <a:spcBef>
                <a:spcPts val="0"/>
              </a:spcBef>
              <a:spcAft>
                <a:spcPts val="0"/>
              </a:spcAft>
              <a:buNone/>
            </a:pPr>
            <a:r>
              <a:rPr lang="en-US" sz="3600" b="1" i="1">
                <a:solidFill>
                  <a:srgbClr val="0B5394"/>
                </a:solidFill>
              </a:rPr>
              <a:t>Intro to 3 key elements to designing successful virtual gatherings</a:t>
            </a:r>
            <a:endParaRPr sz="3600" b="1" i="1">
              <a:solidFill>
                <a:srgbClr val="0B5394"/>
              </a:solidFill>
            </a:endParaRPr>
          </a:p>
        </p:txBody>
      </p:sp>
      <p:pic>
        <p:nvPicPr>
          <p:cNvPr id="98" name="Google Shape;98;p20"/>
          <p:cNvPicPr preferRelativeResize="0"/>
          <p:nvPr/>
        </p:nvPicPr>
        <p:blipFill>
          <a:blip r:embed="rId3">
            <a:alphaModFix/>
          </a:blip>
          <a:stretch>
            <a:fillRect/>
          </a:stretch>
        </p:blipFill>
        <p:spPr>
          <a:xfrm>
            <a:off x="0" y="0"/>
            <a:ext cx="4555125" cy="6857999"/>
          </a:xfrm>
          <a:prstGeom prst="rect">
            <a:avLst/>
          </a:prstGeom>
          <a:noFill/>
          <a:ln>
            <a:noFill/>
          </a:ln>
        </p:spPr>
      </p:pic>
      <p:sp>
        <p:nvSpPr>
          <p:cNvPr id="99" name="Google Shape;99;p20"/>
          <p:cNvSpPr txBox="1"/>
          <p:nvPr/>
        </p:nvSpPr>
        <p:spPr>
          <a:xfrm>
            <a:off x="5070775" y="2628225"/>
            <a:ext cx="6982800" cy="3689700"/>
          </a:xfrm>
          <a:prstGeom prst="rect">
            <a:avLst/>
          </a:prstGeom>
          <a:noFill/>
          <a:ln>
            <a:noFill/>
          </a:ln>
        </p:spPr>
        <p:txBody>
          <a:bodyPr spcFirstLastPara="1" wrap="square" lIns="91425" tIns="91425" rIns="91425" bIns="91425" anchor="t" anchorCtr="0">
            <a:noAutofit/>
          </a:bodyPr>
          <a:lstStyle/>
          <a:p>
            <a:pPr marL="400050" lvl="0" indent="-457200" algn="l" rtl="0">
              <a:lnSpc>
                <a:spcPct val="115000"/>
              </a:lnSpc>
              <a:spcBef>
                <a:spcPts val="0"/>
              </a:spcBef>
              <a:spcAft>
                <a:spcPts val="0"/>
              </a:spcAft>
              <a:buClr>
                <a:srgbClr val="0B5394"/>
              </a:buClr>
              <a:buSzPts val="3600"/>
              <a:buFont typeface="Calibri"/>
              <a:buChar char="●"/>
            </a:pPr>
            <a:r>
              <a:rPr lang="en-US" sz="3600" b="1">
                <a:solidFill>
                  <a:srgbClr val="0B5394"/>
                </a:solidFill>
                <a:latin typeface="Calibri"/>
                <a:ea typeface="Calibri"/>
                <a:cs typeface="Calibri"/>
                <a:sym typeface="Calibri"/>
              </a:rPr>
              <a:t>All meetings share five common elements</a:t>
            </a:r>
            <a:endParaRPr sz="3600" b="1">
              <a:solidFill>
                <a:srgbClr val="0B5394"/>
              </a:solidFill>
              <a:latin typeface="Calibri"/>
              <a:ea typeface="Calibri"/>
              <a:cs typeface="Calibri"/>
              <a:sym typeface="Calibri"/>
            </a:endParaRPr>
          </a:p>
          <a:p>
            <a:pPr marL="400050" lvl="0" indent="-457200" algn="l" rtl="0">
              <a:lnSpc>
                <a:spcPct val="115000"/>
              </a:lnSpc>
              <a:spcBef>
                <a:spcPts val="0"/>
              </a:spcBef>
              <a:spcAft>
                <a:spcPts val="0"/>
              </a:spcAft>
              <a:buClr>
                <a:srgbClr val="0B5394"/>
              </a:buClr>
              <a:buSzPts val="3600"/>
              <a:buFont typeface="Calibri"/>
              <a:buChar char="●"/>
            </a:pPr>
            <a:r>
              <a:rPr lang="en-US" sz="3600" b="1">
                <a:solidFill>
                  <a:srgbClr val="0B5394"/>
                </a:solidFill>
                <a:latin typeface="Calibri"/>
                <a:ea typeface="Calibri"/>
                <a:cs typeface="Calibri"/>
                <a:sym typeface="Calibri"/>
              </a:rPr>
              <a:t>“Virtual” is simply another space </a:t>
            </a:r>
            <a:endParaRPr sz="3600" b="1">
              <a:solidFill>
                <a:srgbClr val="0B5394"/>
              </a:solidFill>
              <a:latin typeface="Calibri"/>
              <a:ea typeface="Calibri"/>
              <a:cs typeface="Calibri"/>
              <a:sym typeface="Calibri"/>
            </a:endParaRPr>
          </a:p>
          <a:p>
            <a:pPr marL="400050" lvl="0" indent="-457200" algn="l" rtl="0">
              <a:lnSpc>
                <a:spcPct val="115000"/>
              </a:lnSpc>
              <a:spcBef>
                <a:spcPts val="0"/>
              </a:spcBef>
              <a:spcAft>
                <a:spcPts val="0"/>
              </a:spcAft>
              <a:buClr>
                <a:srgbClr val="0B5394"/>
              </a:buClr>
              <a:buSzPts val="3600"/>
              <a:buFont typeface="Calibri"/>
              <a:buChar char="●"/>
            </a:pPr>
            <a:r>
              <a:rPr lang="en-US" sz="3600" b="1">
                <a:solidFill>
                  <a:srgbClr val="0B5394"/>
                </a:solidFill>
                <a:latin typeface="Calibri"/>
                <a:ea typeface="Calibri"/>
                <a:cs typeface="Calibri"/>
                <a:sym typeface="Calibri"/>
              </a:rPr>
              <a:t>Preparing with intention increases everyone’s ROI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p:nvPr/>
        </p:nvSpPr>
        <p:spPr>
          <a:xfrm>
            <a:off x="0" y="1628000"/>
            <a:ext cx="12212400" cy="4293900"/>
          </a:xfrm>
          <a:prstGeom prst="rect">
            <a:avLst/>
          </a:prstGeom>
          <a:solidFill>
            <a:srgbClr val="F3F3F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1"/>
          <p:cNvSpPr txBox="1">
            <a:spLocks noGrp="1"/>
          </p:cNvSpPr>
          <p:nvPr>
            <p:ph type="title"/>
          </p:nvPr>
        </p:nvSpPr>
        <p:spPr>
          <a:xfrm>
            <a:off x="471875" y="385475"/>
            <a:ext cx="110871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6000" b="1">
                <a:solidFill>
                  <a:srgbClr val="0B5394"/>
                </a:solidFill>
              </a:rPr>
              <a:t>Facilitation: Ten short stories</a:t>
            </a:r>
            <a:endParaRPr sz="6000" b="1">
              <a:solidFill>
                <a:srgbClr val="0B5394"/>
              </a:solidFill>
            </a:endParaRPr>
          </a:p>
        </p:txBody>
      </p:sp>
      <p:sp>
        <p:nvSpPr>
          <p:cNvPr id="107" name="Google Shape;107;p21"/>
          <p:cNvSpPr txBox="1">
            <a:spLocks noGrp="1"/>
          </p:cNvSpPr>
          <p:nvPr>
            <p:ph type="body" idx="1"/>
          </p:nvPr>
        </p:nvSpPr>
        <p:spPr>
          <a:xfrm>
            <a:off x="610500" y="1825625"/>
            <a:ext cx="10743300" cy="4523700"/>
          </a:xfrm>
          <a:prstGeom prst="rect">
            <a:avLst/>
          </a:prstGeom>
        </p:spPr>
        <p:txBody>
          <a:bodyPr spcFirstLastPara="1" wrap="square" lIns="91425" tIns="45700" rIns="91425" bIns="45700" anchor="t" anchorCtr="0">
            <a:noAutofit/>
          </a:bodyPr>
          <a:lstStyle/>
          <a:p>
            <a:pPr marL="914400" lvl="0" indent="-457200" algn="l" rtl="0">
              <a:lnSpc>
                <a:spcPct val="150000"/>
              </a:lnSpc>
              <a:spcBef>
                <a:spcPts val="0"/>
              </a:spcBef>
              <a:spcAft>
                <a:spcPts val="0"/>
              </a:spcAft>
              <a:buClr>
                <a:srgbClr val="0B5394"/>
              </a:buClr>
              <a:buSzPts val="3600"/>
              <a:buFont typeface="Calibri"/>
              <a:buAutoNum type="arabicPeriod"/>
            </a:pPr>
            <a:r>
              <a:rPr lang="en-US" sz="3600">
                <a:solidFill>
                  <a:srgbClr val="0B5394"/>
                </a:solidFill>
              </a:rPr>
              <a:t>Facilitation: Helping groups do their best work.</a:t>
            </a:r>
            <a:endParaRPr sz="3600">
              <a:solidFill>
                <a:srgbClr val="0B5394"/>
              </a:solidFill>
            </a:endParaRPr>
          </a:p>
          <a:p>
            <a:pPr marL="914400" lvl="0" indent="-457200" algn="l" rtl="0">
              <a:lnSpc>
                <a:spcPct val="150000"/>
              </a:lnSpc>
              <a:spcBef>
                <a:spcPts val="0"/>
              </a:spcBef>
              <a:spcAft>
                <a:spcPts val="0"/>
              </a:spcAft>
              <a:buClr>
                <a:srgbClr val="0B5394"/>
              </a:buClr>
              <a:buSzPts val="3600"/>
              <a:buFont typeface="Calibri"/>
              <a:buAutoNum type="arabicPeriod"/>
            </a:pPr>
            <a:r>
              <a:rPr lang="en-US" sz="3600">
                <a:solidFill>
                  <a:srgbClr val="0B5394"/>
                </a:solidFill>
              </a:rPr>
              <a:t>Participatory values strengthen inclusive solutions. </a:t>
            </a:r>
            <a:endParaRPr sz="3600">
              <a:solidFill>
                <a:srgbClr val="0B5394"/>
              </a:solidFill>
            </a:endParaRPr>
          </a:p>
          <a:p>
            <a:pPr marL="914400" lvl="0" indent="-457200" algn="l" rtl="0">
              <a:lnSpc>
                <a:spcPct val="150000"/>
              </a:lnSpc>
              <a:spcBef>
                <a:spcPts val="0"/>
              </a:spcBef>
              <a:spcAft>
                <a:spcPts val="0"/>
              </a:spcAft>
              <a:buClr>
                <a:srgbClr val="0B5394"/>
              </a:buClr>
              <a:buSzPts val="3600"/>
              <a:buFont typeface="Calibri"/>
              <a:buAutoNum type="arabicPeriod"/>
            </a:pPr>
            <a:r>
              <a:rPr lang="en-US" sz="3600" b="1">
                <a:solidFill>
                  <a:srgbClr val="0B5394"/>
                </a:solidFill>
              </a:rPr>
              <a:t>All meetings share five common elements.</a:t>
            </a:r>
            <a:endParaRPr sz="3600" b="1">
              <a:solidFill>
                <a:srgbClr val="0B5394"/>
              </a:solidFill>
            </a:endParaRPr>
          </a:p>
          <a:p>
            <a:pPr marL="914400" lvl="0" indent="-457200" algn="l" rtl="0">
              <a:lnSpc>
                <a:spcPct val="150000"/>
              </a:lnSpc>
              <a:spcBef>
                <a:spcPts val="0"/>
              </a:spcBef>
              <a:spcAft>
                <a:spcPts val="0"/>
              </a:spcAft>
              <a:buClr>
                <a:srgbClr val="0B5394"/>
              </a:buClr>
              <a:buSzPts val="3600"/>
              <a:buFont typeface="Calibri"/>
              <a:buAutoNum type="arabicPeriod"/>
            </a:pPr>
            <a:r>
              <a:rPr lang="en-US" sz="3600" b="1">
                <a:solidFill>
                  <a:srgbClr val="0B5394"/>
                </a:solidFill>
              </a:rPr>
              <a:t>“Virtual” is simply another space. </a:t>
            </a:r>
            <a:endParaRPr sz="3600" b="1">
              <a:solidFill>
                <a:srgbClr val="0B5394"/>
              </a:solidFill>
            </a:endParaRPr>
          </a:p>
          <a:p>
            <a:pPr marL="914400" lvl="0" indent="-457200" algn="l" rtl="0">
              <a:lnSpc>
                <a:spcPct val="150000"/>
              </a:lnSpc>
              <a:spcBef>
                <a:spcPts val="0"/>
              </a:spcBef>
              <a:spcAft>
                <a:spcPts val="0"/>
              </a:spcAft>
              <a:buClr>
                <a:srgbClr val="0B5394"/>
              </a:buClr>
              <a:buSzPts val="3600"/>
              <a:buFont typeface="Calibri"/>
              <a:buAutoNum type="arabicPeriod"/>
            </a:pPr>
            <a:r>
              <a:rPr lang="en-US" sz="3600" b="1">
                <a:solidFill>
                  <a:srgbClr val="0B5394"/>
                </a:solidFill>
              </a:rPr>
              <a:t>Preparing with intention increases everyone’s ROI. </a:t>
            </a:r>
            <a:endParaRPr sz="3600" b="1">
              <a:solidFill>
                <a:srgbClr val="0B5394"/>
              </a:solidFill>
            </a:endParaRPr>
          </a:p>
          <a:p>
            <a:pPr marL="0" lvl="0" indent="0" algn="l" rtl="0">
              <a:lnSpc>
                <a:spcPct val="150000"/>
              </a:lnSpc>
              <a:spcBef>
                <a:spcPts val="0"/>
              </a:spcBef>
              <a:spcAft>
                <a:spcPts val="0"/>
              </a:spcAft>
              <a:buNone/>
            </a:pPr>
            <a:endParaRPr sz="3600">
              <a:solidFill>
                <a:srgbClr val="0B5394"/>
              </a:solidFill>
            </a:endParaRPr>
          </a:p>
          <a:p>
            <a:pPr marL="0" lvl="0" indent="0" algn="l" rtl="0">
              <a:lnSpc>
                <a:spcPct val="150000"/>
              </a:lnSpc>
              <a:spcBef>
                <a:spcPts val="0"/>
              </a:spcBef>
              <a:spcAft>
                <a:spcPts val="0"/>
              </a:spcAft>
              <a:buNone/>
            </a:pPr>
            <a:endParaRPr sz="3600">
              <a:solidFill>
                <a:srgbClr val="0B5394"/>
              </a:solidFill>
            </a:endParaRPr>
          </a:p>
          <a:p>
            <a:pPr marL="0" lvl="0" indent="0" algn="l" rtl="0">
              <a:lnSpc>
                <a:spcPct val="150000"/>
              </a:lnSpc>
              <a:spcBef>
                <a:spcPts val="0"/>
              </a:spcBef>
              <a:spcAft>
                <a:spcPts val="0"/>
              </a:spcAft>
              <a:buNone/>
            </a:pPr>
            <a:endParaRPr sz="3600">
              <a:solidFill>
                <a:srgbClr val="0B5394"/>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p:nvPr/>
        </p:nvSpPr>
        <p:spPr>
          <a:xfrm>
            <a:off x="0" y="1628000"/>
            <a:ext cx="12212400" cy="4395600"/>
          </a:xfrm>
          <a:prstGeom prst="rect">
            <a:avLst/>
          </a:prstGeom>
          <a:solidFill>
            <a:srgbClr val="F3F3F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2"/>
          <p:cNvSpPr txBox="1">
            <a:spLocks noGrp="1"/>
          </p:cNvSpPr>
          <p:nvPr>
            <p:ph type="title"/>
          </p:nvPr>
        </p:nvSpPr>
        <p:spPr>
          <a:xfrm>
            <a:off x="223850" y="385475"/>
            <a:ext cx="117420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6000" b="1">
                <a:solidFill>
                  <a:srgbClr val="0B5394"/>
                </a:solidFill>
              </a:rPr>
              <a:t>Facilitation: Ten short stories (cont.)</a:t>
            </a:r>
            <a:endParaRPr sz="6000" b="1">
              <a:solidFill>
                <a:srgbClr val="0B5394"/>
              </a:solidFill>
            </a:endParaRPr>
          </a:p>
        </p:txBody>
      </p:sp>
      <p:sp>
        <p:nvSpPr>
          <p:cNvPr id="115" name="Google Shape;115;p22"/>
          <p:cNvSpPr txBox="1">
            <a:spLocks noGrp="1"/>
          </p:cNvSpPr>
          <p:nvPr>
            <p:ph type="body" idx="1"/>
          </p:nvPr>
        </p:nvSpPr>
        <p:spPr>
          <a:xfrm>
            <a:off x="915750" y="1825625"/>
            <a:ext cx="10743300" cy="4523700"/>
          </a:xfrm>
          <a:prstGeom prst="rect">
            <a:avLst/>
          </a:prstGeom>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en-US" sz="3600">
                <a:solidFill>
                  <a:srgbClr val="0B5394"/>
                </a:solidFill>
              </a:rPr>
              <a:t>6. 		Build trust: prior, opening, during, following</a:t>
            </a:r>
            <a:r>
              <a:rPr lang="en-US" sz="3600">
                <a:solidFill>
                  <a:srgbClr val="0000FF"/>
                </a:solidFill>
              </a:rPr>
              <a:t>.</a:t>
            </a:r>
            <a:endParaRPr sz="3600">
              <a:solidFill>
                <a:srgbClr val="0000FF"/>
              </a:solidFill>
            </a:endParaRPr>
          </a:p>
          <a:p>
            <a:pPr marL="0" lvl="0" indent="0" algn="l" rtl="0">
              <a:lnSpc>
                <a:spcPct val="150000"/>
              </a:lnSpc>
              <a:spcBef>
                <a:spcPts val="0"/>
              </a:spcBef>
              <a:spcAft>
                <a:spcPts val="0"/>
              </a:spcAft>
              <a:buNone/>
            </a:pPr>
            <a:r>
              <a:rPr lang="en-US" sz="3600">
                <a:solidFill>
                  <a:srgbClr val="0B5394"/>
                </a:solidFill>
              </a:rPr>
              <a:t>7.	 	Listen actively, be present, offer questions</a:t>
            </a:r>
            <a:r>
              <a:rPr lang="en-US" sz="3600">
                <a:solidFill>
                  <a:srgbClr val="0000FF"/>
                </a:solidFill>
              </a:rPr>
              <a:t>.</a:t>
            </a:r>
            <a:endParaRPr sz="3600">
              <a:solidFill>
                <a:srgbClr val="0000FF"/>
              </a:solidFill>
            </a:endParaRPr>
          </a:p>
          <a:p>
            <a:pPr marL="0" lvl="0" indent="0" algn="l" rtl="0">
              <a:lnSpc>
                <a:spcPct val="150000"/>
              </a:lnSpc>
              <a:spcBef>
                <a:spcPts val="0"/>
              </a:spcBef>
              <a:spcAft>
                <a:spcPts val="0"/>
              </a:spcAft>
              <a:buNone/>
            </a:pPr>
            <a:r>
              <a:rPr lang="en-US" sz="3600">
                <a:solidFill>
                  <a:srgbClr val="0B5394"/>
                </a:solidFill>
              </a:rPr>
              <a:t>8. 		Respect, acknowledge, and address what emerges. </a:t>
            </a:r>
            <a:endParaRPr sz="3600">
              <a:solidFill>
                <a:srgbClr val="0B5394"/>
              </a:solidFill>
            </a:endParaRPr>
          </a:p>
          <a:p>
            <a:pPr marL="0" lvl="0" indent="0" algn="l" rtl="0">
              <a:lnSpc>
                <a:spcPct val="150000"/>
              </a:lnSpc>
              <a:spcBef>
                <a:spcPts val="0"/>
              </a:spcBef>
              <a:spcAft>
                <a:spcPts val="0"/>
              </a:spcAft>
              <a:buNone/>
            </a:pPr>
            <a:r>
              <a:rPr lang="en-US" sz="3600">
                <a:solidFill>
                  <a:srgbClr val="0B5394"/>
                </a:solidFill>
              </a:rPr>
              <a:t>9. 		Guide groups toward robust, shared outcomes.</a:t>
            </a:r>
            <a:endParaRPr sz="3600">
              <a:solidFill>
                <a:srgbClr val="0B5394"/>
              </a:solidFill>
            </a:endParaRPr>
          </a:p>
          <a:p>
            <a:pPr marL="0" lvl="0" indent="0" algn="l" rtl="0">
              <a:lnSpc>
                <a:spcPct val="150000"/>
              </a:lnSpc>
              <a:spcBef>
                <a:spcPts val="0"/>
              </a:spcBef>
              <a:spcAft>
                <a:spcPts val="0"/>
              </a:spcAft>
              <a:buNone/>
            </a:pPr>
            <a:r>
              <a:rPr lang="en-US" sz="3600">
                <a:solidFill>
                  <a:srgbClr val="0B5394"/>
                </a:solidFill>
              </a:rPr>
              <a:t>10. 	Conclude: harvest, next steps, check out.</a:t>
            </a:r>
            <a:endParaRPr sz="3600">
              <a:solidFill>
                <a:srgbClr val="0B5394"/>
              </a:solidFill>
            </a:endParaRPr>
          </a:p>
          <a:p>
            <a:pPr marL="0" lvl="0" indent="0" algn="l" rtl="0">
              <a:lnSpc>
                <a:spcPct val="115000"/>
              </a:lnSpc>
              <a:spcBef>
                <a:spcPts val="0"/>
              </a:spcBef>
              <a:spcAft>
                <a:spcPts val="0"/>
              </a:spcAft>
              <a:buNone/>
            </a:pPr>
            <a:endParaRPr sz="2700">
              <a:solidFill>
                <a:srgbClr val="0B5394"/>
              </a:solidFill>
            </a:endParaRPr>
          </a:p>
          <a:p>
            <a:pPr marL="0" lvl="0" indent="0" algn="l" rtl="0">
              <a:lnSpc>
                <a:spcPct val="115000"/>
              </a:lnSpc>
              <a:spcBef>
                <a:spcPts val="0"/>
              </a:spcBef>
              <a:spcAft>
                <a:spcPts val="0"/>
              </a:spcAft>
              <a:buNone/>
            </a:pPr>
            <a:endParaRPr sz="2700">
              <a:solidFill>
                <a:srgbClr val="0B5394"/>
              </a:solidFill>
            </a:endParaRPr>
          </a:p>
          <a:p>
            <a:pPr marL="0" lvl="0" indent="0" algn="l" rtl="0">
              <a:lnSpc>
                <a:spcPct val="115000"/>
              </a:lnSpc>
              <a:spcBef>
                <a:spcPts val="0"/>
              </a:spcBef>
              <a:spcAft>
                <a:spcPts val="0"/>
              </a:spcAft>
              <a:buNone/>
            </a:pPr>
            <a:endParaRPr sz="2700">
              <a:solidFill>
                <a:srgbClr val="0B5394"/>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p:nvPr/>
        </p:nvSpPr>
        <p:spPr>
          <a:xfrm>
            <a:off x="491850" y="2263600"/>
            <a:ext cx="11208300" cy="402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a:solidFill>
                  <a:srgbClr val="0B5394"/>
                </a:solidFill>
                <a:latin typeface="Calibri"/>
                <a:ea typeface="Calibri"/>
                <a:cs typeface="Calibri"/>
                <a:sym typeface="Calibri"/>
              </a:rPr>
              <a:t>“</a:t>
            </a:r>
            <a:r>
              <a:rPr lang="en-US" sz="3600" i="1">
                <a:solidFill>
                  <a:srgbClr val="0B5394"/>
                </a:solidFill>
                <a:latin typeface="Calibri"/>
                <a:ea typeface="Calibri"/>
                <a:cs typeface="Calibri"/>
                <a:sym typeface="Calibri"/>
              </a:rPr>
              <a:t>Simple shifts in our routine patterns of interaction make it possible for everyone to be included, engaged, and unleashed in solving problems, driving innovation, and achieving extraordinary outcomes</a:t>
            </a:r>
            <a:r>
              <a:rPr lang="en-US" sz="3600">
                <a:solidFill>
                  <a:srgbClr val="0B5394"/>
                </a:solidFill>
                <a:latin typeface="Calibri"/>
                <a:ea typeface="Calibri"/>
                <a:cs typeface="Calibri"/>
                <a:sym typeface="Calibri"/>
              </a:rPr>
              <a:t>.”</a:t>
            </a:r>
            <a:endParaRPr sz="3600">
              <a:solidFill>
                <a:srgbClr val="0B5394"/>
              </a:solidFill>
              <a:latin typeface="Calibri"/>
              <a:ea typeface="Calibri"/>
              <a:cs typeface="Calibri"/>
              <a:sym typeface="Calibri"/>
            </a:endParaRPr>
          </a:p>
          <a:p>
            <a:pPr marL="0" lvl="0" indent="0" algn="r" rtl="0">
              <a:spcBef>
                <a:spcPts val="0"/>
              </a:spcBef>
              <a:spcAft>
                <a:spcPts val="0"/>
              </a:spcAft>
              <a:buNone/>
            </a:pPr>
            <a:endParaRPr sz="3600" b="1">
              <a:solidFill>
                <a:srgbClr val="0B5394"/>
              </a:solidFill>
              <a:latin typeface="Calibri"/>
              <a:ea typeface="Calibri"/>
              <a:cs typeface="Calibri"/>
              <a:sym typeface="Calibri"/>
            </a:endParaRPr>
          </a:p>
          <a:p>
            <a:pPr marL="0" lvl="0" indent="0" algn="r" rtl="0">
              <a:spcBef>
                <a:spcPts val="0"/>
              </a:spcBef>
              <a:spcAft>
                <a:spcPts val="0"/>
              </a:spcAft>
              <a:buNone/>
            </a:pPr>
            <a:r>
              <a:rPr lang="en-US" sz="3000">
                <a:solidFill>
                  <a:srgbClr val="0B5394"/>
                </a:solidFill>
                <a:latin typeface="Calibri"/>
                <a:ea typeface="Calibri"/>
                <a:cs typeface="Calibri"/>
                <a:sym typeface="Calibri"/>
              </a:rPr>
              <a:t>Henri Lipmanowicz and Keith McCandless, </a:t>
            </a:r>
            <a:endParaRPr sz="3000">
              <a:solidFill>
                <a:srgbClr val="0B5394"/>
              </a:solidFill>
              <a:latin typeface="Calibri"/>
              <a:ea typeface="Calibri"/>
              <a:cs typeface="Calibri"/>
              <a:sym typeface="Calibri"/>
            </a:endParaRPr>
          </a:p>
          <a:p>
            <a:pPr marL="0" lvl="0" indent="0" algn="r" rtl="0">
              <a:spcBef>
                <a:spcPts val="0"/>
              </a:spcBef>
              <a:spcAft>
                <a:spcPts val="0"/>
              </a:spcAft>
              <a:buNone/>
            </a:pPr>
            <a:r>
              <a:rPr lang="en-US" sz="3000" u="sng">
                <a:solidFill>
                  <a:srgbClr val="0000FF"/>
                </a:solidFill>
                <a:latin typeface="Calibri"/>
                <a:ea typeface="Calibri"/>
                <a:cs typeface="Calibri"/>
                <a:sym typeface="Calibri"/>
                <a:hlinkClick r:id="rId3"/>
              </a:rPr>
              <a:t>Liberating Structures</a:t>
            </a:r>
            <a:endParaRPr sz="3000">
              <a:solidFill>
                <a:srgbClr val="0000FF"/>
              </a:solidFill>
              <a:latin typeface="Calibri"/>
              <a:ea typeface="Calibri"/>
              <a:cs typeface="Calibri"/>
              <a:sym typeface="Calibri"/>
            </a:endParaRPr>
          </a:p>
        </p:txBody>
      </p:sp>
      <p:sp>
        <p:nvSpPr>
          <p:cNvPr id="122" name="Google Shape;122;p23"/>
          <p:cNvSpPr txBox="1">
            <a:spLocks noGrp="1"/>
          </p:cNvSpPr>
          <p:nvPr>
            <p:ph type="title"/>
          </p:nvPr>
        </p:nvSpPr>
        <p:spPr>
          <a:xfrm>
            <a:off x="334500" y="429500"/>
            <a:ext cx="11523000" cy="1640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6000" b="1">
                <a:solidFill>
                  <a:srgbClr val="0B5394"/>
                </a:solidFill>
              </a:rPr>
              <a:t>Helping groups do their best work</a:t>
            </a:r>
            <a:endParaRPr sz="6000" b="1">
              <a:solidFill>
                <a:srgbClr val="0B5394"/>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4"/>
          <p:cNvSpPr/>
          <p:nvPr/>
        </p:nvSpPr>
        <p:spPr>
          <a:xfrm>
            <a:off x="-12750" y="1916550"/>
            <a:ext cx="12217500" cy="3955200"/>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4"/>
          <p:cNvSpPr txBox="1">
            <a:spLocks noGrp="1"/>
          </p:cNvSpPr>
          <p:nvPr>
            <p:ph type="title"/>
          </p:nvPr>
        </p:nvSpPr>
        <p:spPr>
          <a:xfrm>
            <a:off x="213550" y="217104"/>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800" b="1">
                <a:solidFill>
                  <a:srgbClr val="0B5394"/>
                </a:solidFill>
              </a:rPr>
              <a:t>Participatory Values…</a:t>
            </a:r>
            <a:endParaRPr sz="4800" b="1">
              <a:solidFill>
                <a:srgbClr val="0B5394"/>
              </a:solidFill>
            </a:endParaRPr>
          </a:p>
          <a:p>
            <a:pPr marL="0" lvl="0" indent="0" algn="l" rtl="0">
              <a:spcBef>
                <a:spcPts val="0"/>
              </a:spcBef>
              <a:spcAft>
                <a:spcPts val="0"/>
              </a:spcAft>
              <a:buNone/>
            </a:pPr>
            <a:r>
              <a:rPr lang="en-US" sz="4800" b="1">
                <a:solidFill>
                  <a:srgbClr val="0B5394"/>
                </a:solidFill>
              </a:rPr>
              <a:t>...strengthen inclusive solutions</a:t>
            </a:r>
            <a:endParaRPr sz="4800" b="1">
              <a:solidFill>
                <a:srgbClr val="0B5394"/>
              </a:solidFill>
            </a:endParaRPr>
          </a:p>
        </p:txBody>
      </p:sp>
      <p:sp>
        <p:nvSpPr>
          <p:cNvPr id="130" name="Google Shape;130;p24"/>
          <p:cNvSpPr txBox="1"/>
          <p:nvPr/>
        </p:nvSpPr>
        <p:spPr>
          <a:xfrm>
            <a:off x="194713" y="4514525"/>
            <a:ext cx="2634000" cy="116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a:solidFill>
                  <a:srgbClr val="FFFFFF"/>
                </a:solidFill>
                <a:latin typeface="Calibri"/>
                <a:ea typeface="Calibri"/>
                <a:cs typeface="Calibri"/>
                <a:sym typeface="Calibri"/>
              </a:rPr>
              <a:t>Full Participation</a:t>
            </a:r>
            <a:endParaRPr sz="3600">
              <a:solidFill>
                <a:srgbClr val="FFFFFF"/>
              </a:solidFill>
              <a:latin typeface="Calibri"/>
              <a:ea typeface="Calibri"/>
              <a:cs typeface="Calibri"/>
              <a:sym typeface="Calibri"/>
            </a:endParaRPr>
          </a:p>
        </p:txBody>
      </p:sp>
      <p:sp>
        <p:nvSpPr>
          <p:cNvPr id="131" name="Google Shape;131;p24"/>
          <p:cNvSpPr txBox="1"/>
          <p:nvPr/>
        </p:nvSpPr>
        <p:spPr>
          <a:xfrm>
            <a:off x="3032304" y="4514525"/>
            <a:ext cx="3015000" cy="116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a:solidFill>
                  <a:srgbClr val="FFFFFF"/>
                </a:solidFill>
                <a:latin typeface="Calibri"/>
                <a:ea typeface="Calibri"/>
                <a:cs typeface="Calibri"/>
                <a:sym typeface="Calibri"/>
              </a:rPr>
              <a:t>Mutual Understanding</a:t>
            </a:r>
            <a:endParaRPr sz="3600">
              <a:solidFill>
                <a:srgbClr val="FFFFFF"/>
              </a:solidFill>
              <a:latin typeface="Calibri"/>
              <a:ea typeface="Calibri"/>
              <a:cs typeface="Calibri"/>
              <a:sym typeface="Calibri"/>
            </a:endParaRPr>
          </a:p>
        </p:txBody>
      </p:sp>
      <p:sp>
        <p:nvSpPr>
          <p:cNvPr id="132" name="Google Shape;132;p24"/>
          <p:cNvSpPr txBox="1"/>
          <p:nvPr/>
        </p:nvSpPr>
        <p:spPr>
          <a:xfrm>
            <a:off x="6250896" y="4514525"/>
            <a:ext cx="2634000" cy="116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a:solidFill>
                  <a:srgbClr val="FFFFFF"/>
                </a:solidFill>
                <a:latin typeface="Calibri"/>
                <a:ea typeface="Calibri"/>
                <a:cs typeface="Calibri"/>
                <a:sym typeface="Calibri"/>
              </a:rPr>
              <a:t>Inclusive Solutions</a:t>
            </a:r>
            <a:endParaRPr sz="3600">
              <a:solidFill>
                <a:srgbClr val="FFFFFF"/>
              </a:solidFill>
              <a:latin typeface="Calibri"/>
              <a:ea typeface="Calibri"/>
              <a:cs typeface="Calibri"/>
              <a:sym typeface="Calibri"/>
            </a:endParaRPr>
          </a:p>
        </p:txBody>
      </p:sp>
      <p:sp>
        <p:nvSpPr>
          <p:cNvPr id="133" name="Google Shape;133;p24"/>
          <p:cNvSpPr txBox="1"/>
          <p:nvPr/>
        </p:nvSpPr>
        <p:spPr>
          <a:xfrm>
            <a:off x="9088488" y="4514525"/>
            <a:ext cx="2908800" cy="116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a:solidFill>
                  <a:srgbClr val="FFFFFF"/>
                </a:solidFill>
                <a:latin typeface="Calibri"/>
                <a:ea typeface="Calibri"/>
                <a:cs typeface="Calibri"/>
                <a:sym typeface="Calibri"/>
              </a:rPr>
              <a:t>Shared Responsibility</a:t>
            </a:r>
            <a:endParaRPr sz="3600">
              <a:solidFill>
                <a:srgbClr val="FFFFFF"/>
              </a:solidFill>
              <a:latin typeface="Calibri"/>
              <a:ea typeface="Calibri"/>
              <a:cs typeface="Calibri"/>
              <a:sym typeface="Calibri"/>
            </a:endParaRPr>
          </a:p>
        </p:txBody>
      </p:sp>
      <p:grpSp>
        <p:nvGrpSpPr>
          <p:cNvPr id="134" name="Google Shape;134;p24"/>
          <p:cNvGrpSpPr/>
          <p:nvPr/>
        </p:nvGrpSpPr>
        <p:grpSpPr>
          <a:xfrm>
            <a:off x="3098913" y="2124050"/>
            <a:ext cx="3000000" cy="2262374"/>
            <a:chOff x="3098925" y="2012000"/>
            <a:chExt cx="3000000" cy="2262374"/>
          </a:xfrm>
        </p:grpSpPr>
        <p:pic>
          <p:nvPicPr>
            <p:cNvPr id="135" name="Google Shape;135;p24"/>
            <p:cNvPicPr preferRelativeResize="0"/>
            <p:nvPr/>
          </p:nvPicPr>
          <p:blipFill rotWithShape="1">
            <a:blip r:embed="rId3">
              <a:alphaModFix/>
            </a:blip>
            <a:srcRect l="17602" r="4715" b="9379"/>
            <a:stretch/>
          </p:blipFill>
          <p:spPr>
            <a:xfrm>
              <a:off x="3190113" y="2012000"/>
              <a:ext cx="2908800" cy="2262374"/>
            </a:xfrm>
            <a:prstGeom prst="rect">
              <a:avLst/>
            </a:prstGeom>
            <a:noFill/>
            <a:ln>
              <a:noFill/>
            </a:ln>
          </p:spPr>
        </p:pic>
        <p:sp>
          <p:nvSpPr>
            <p:cNvPr id="136" name="Google Shape;136;p24"/>
            <p:cNvSpPr txBox="1"/>
            <p:nvPr/>
          </p:nvSpPr>
          <p:spPr>
            <a:xfrm>
              <a:off x="3098925" y="4066625"/>
              <a:ext cx="3000000" cy="203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900">
                  <a:solidFill>
                    <a:srgbClr val="FFFFFF"/>
                  </a:solidFill>
                  <a:latin typeface="Calibri"/>
                  <a:ea typeface="Calibri"/>
                  <a:cs typeface="Calibri"/>
                  <a:sym typeface="Calibri"/>
                </a:rPr>
                <a:t>Ph</a:t>
              </a:r>
              <a:endParaRPr sz="900">
                <a:solidFill>
                  <a:srgbClr val="FFFFFF"/>
                </a:solidFill>
                <a:latin typeface="Calibri"/>
                <a:ea typeface="Calibri"/>
                <a:cs typeface="Calibri"/>
                <a:sym typeface="Calibri"/>
              </a:endParaRPr>
            </a:p>
          </p:txBody>
        </p:sp>
      </p:grpSp>
      <p:grpSp>
        <p:nvGrpSpPr>
          <p:cNvPr id="137" name="Google Shape;137;p24"/>
          <p:cNvGrpSpPr/>
          <p:nvPr/>
        </p:nvGrpSpPr>
        <p:grpSpPr>
          <a:xfrm>
            <a:off x="213550" y="2131000"/>
            <a:ext cx="2757575" cy="2255425"/>
            <a:chOff x="274725" y="3136550"/>
            <a:chExt cx="2757575" cy="2255425"/>
          </a:xfrm>
        </p:grpSpPr>
        <p:pic>
          <p:nvPicPr>
            <p:cNvPr id="138" name="Google Shape;138;p24"/>
            <p:cNvPicPr preferRelativeResize="0"/>
            <p:nvPr/>
          </p:nvPicPr>
          <p:blipFill rotWithShape="1">
            <a:blip r:embed="rId4">
              <a:alphaModFix/>
            </a:blip>
            <a:srcRect l="8992" r="13889"/>
            <a:stretch/>
          </p:blipFill>
          <p:spPr>
            <a:xfrm>
              <a:off x="274725" y="3136550"/>
              <a:ext cx="2634000" cy="2248479"/>
            </a:xfrm>
            <a:prstGeom prst="rect">
              <a:avLst/>
            </a:prstGeom>
            <a:noFill/>
            <a:ln>
              <a:noFill/>
            </a:ln>
          </p:spPr>
        </p:pic>
        <p:sp>
          <p:nvSpPr>
            <p:cNvPr id="139" name="Google Shape;139;p24"/>
            <p:cNvSpPr txBox="1"/>
            <p:nvPr/>
          </p:nvSpPr>
          <p:spPr>
            <a:xfrm>
              <a:off x="763100" y="5188875"/>
              <a:ext cx="2269200" cy="203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endParaRPr sz="900">
                <a:solidFill>
                  <a:srgbClr val="FFFFFF"/>
                </a:solidFill>
                <a:latin typeface="Calibri"/>
                <a:ea typeface="Calibri"/>
                <a:cs typeface="Calibri"/>
                <a:sym typeface="Calibri"/>
              </a:endParaRPr>
            </a:p>
          </p:txBody>
        </p:sp>
      </p:grpSp>
      <p:pic>
        <p:nvPicPr>
          <p:cNvPr id="140" name="Google Shape;140;p24"/>
          <p:cNvPicPr preferRelativeResize="0"/>
          <p:nvPr/>
        </p:nvPicPr>
        <p:blipFill>
          <a:blip r:embed="rId5">
            <a:alphaModFix/>
          </a:blip>
          <a:stretch>
            <a:fillRect/>
          </a:stretch>
        </p:blipFill>
        <p:spPr>
          <a:xfrm>
            <a:off x="9170850" y="2113675"/>
            <a:ext cx="2807578" cy="2273845"/>
          </a:xfrm>
          <a:prstGeom prst="rect">
            <a:avLst/>
          </a:prstGeom>
          <a:noFill/>
          <a:ln>
            <a:noFill/>
          </a:ln>
        </p:spPr>
      </p:pic>
      <p:pic>
        <p:nvPicPr>
          <p:cNvPr id="141" name="Google Shape;141;p24"/>
          <p:cNvPicPr preferRelativeResize="0"/>
          <p:nvPr/>
        </p:nvPicPr>
        <p:blipFill rotWithShape="1">
          <a:blip r:embed="rId6">
            <a:alphaModFix/>
          </a:blip>
          <a:srcRect r="22384"/>
          <a:stretch/>
        </p:blipFill>
        <p:spPr>
          <a:xfrm>
            <a:off x="6317888" y="2127538"/>
            <a:ext cx="2634000" cy="2262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5"/>
          <p:cNvSpPr/>
          <p:nvPr/>
        </p:nvSpPr>
        <p:spPr>
          <a:xfrm>
            <a:off x="0" y="1792900"/>
            <a:ext cx="12192000" cy="2879100"/>
          </a:xfrm>
          <a:prstGeom prst="rect">
            <a:avLst/>
          </a:pr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5"/>
          <p:cNvSpPr txBox="1">
            <a:spLocks noGrp="1"/>
          </p:cNvSpPr>
          <p:nvPr>
            <p:ph type="title"/>
          </p:nvPr>
        </p:nvSpPr>
        <p:spPr>
          <a:xfrm>
            <a:off x="0" y="325350"/>
            <a:ext cx="121920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5700" b="1">
                <a:solidFill>
                  <a:srgbClr val="0B5394"/>
                </a:solidFill>
              </a:rPr>
              <a:t>All meetings share 5 common elements</a:t>
            </a:r>
            <a:endParaRPr sz="5700" b="1">
              <a:solidFill>
                <a:srgbClr val="0B5394"/>
              </a:solidFill>
            </a:endParaRPr>
          </a:p>
        </p:txBody>
      </p:sp>
      <p:sp>
        <p:nvSpPr>
          <p:cNvPr id="149" name="Google Shape;149;p25"/>
          <p:cNvSpPr txBox="1"/>
          <p:nvPr/>
        </p:nvSpPr>
        <p:spPr>
          <a:xfrm>
            <a:off x="311313" y="4857025"/>
            <a:ext cx="1831200" cy="59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b="1">
                <a:solidFill>
                  <a:srgbClr val="0B5394"/>
                </a:solidFill>
                <a:latin typeface="Calibri"/>
                <a:ea typeface="Calibri"/>
                <a:cs typeface="Calibri"/>
                <a:sym typeface="Calibri"/>
              </a:rPr>
              <a:t>Invitation</a:t>
            </a:r>
            <a:endParaRPr sz="3000" b="1">
              <a:solidFill>
                <a:srgbClr val="0B5394"/>
              </a:solidFill>
              <a:latin typeface="Calibri"/>
              <a:ea typeface="Calibri"/>
              <a:cs typeface="Calibri"/>
              <a:sym typeface="Calibri"/>
            </a:endParaRPr>
          </a:p>
        </p:txBody>
      </p:sp>
      <p:sp>
        <p:nvSpPr>
          <p:cNvPr id="150" name="Google Shape;150;p25"/>
          <p:cNvSpPr txBox="1"/>
          <p:nvPr/>
        </p:nvSpPr>
        <p:spPr>
          <a:xfrm>
            <a:off x="2404531" y="4857025"/>
            <a:ext cx="1831200" cy="114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b="1">
                <a:solidFill>
                  <a:srgbClr val="0B5394"/>
                </a:solidFill>
                <a:latin typeface="Calibri"/>
                <a:ea typeface="Calibri"/>
                <a:cs typeface="Calibri"/>
                <a:sym typeface="Calibri"/>
              </a:rPr>
              <a:t>Space</a:t>
            </a:r>
            <a:endParaRPr sz="3000" b="1">
              <a:solidFill>
                <a:srgbClr val="0B5394"/>
              </a:solidFill>
              <a:latin typeface="Calibri"/>
              <a:ea typeface="Calibri"/>
              <a:cs typeface="Calibri"/>
              <a:sym typeface="Calibri"/>
            </a:endParaRPr>
          </a:p>
        </p:txBody>
      </p:sp>
      <p:sp>
        <p:nvSpPr>
          <p:cNvPr id="151" name="Google Shape;151;p25"/>
          <p:cNvSpPr txBox="1"/>
          <p:nvPr/>
        </p:nvSpPr>
        <p:spPr>
          <a:xfrm>
            <a:off x="7177769" y="4813850"/>
            <a:ext cx="2418000" cy="114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b="1">
                <a:solidFill>
                  <a:srgbClr val="0B5394"/>
                </a:solidFill>
                <a:latin typeface="Calibri"/>
                <a:ea typeface="Calibri"/>
                <a:cs typeface="Calibri"/>
                <a:sym typeface="Calibri"/>
              </a:rPr>
              <a:t>Group configuration</a:t>
            </a:r>
            <a:endParaRPr sz="3000" b="1">
              <a:solidFill>
                <a:srgbClr val="0B5394"/>
              </a:solidFill>
              <a:latin typeface="Calibri"/>
              <a:ea typeface="Calibri"/>
              <a:cs typeface="Calibri"/>
              <a:sym typeface="Calibri"/>
            </a:endParaRPr>
          </a:p>
        </p:txBody>
      </p:sp>
      <p:sp>
        <p:nvSpPr>
          <p:cNvPr id="152" name="Google Shape;152;p25"/>
          <p:cNvSpPr txBox="1"/>
          <p:nvPr/>
        </p:nvSpPr>
        <p:spPr>
          <a:xfrm>
            <a:off x="4497750" y="4813850"/>
            <a:ext cx="2418000" cy="114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b="1">
                <a:solidFill>
                  <a:srgbClr val="0B5394"/>
                </a:solidFill>
                <a:latin typeface="Calibri"/>
                <a:ea typeface="Calibri"/>
                <a:cs typeface="Calibri"/>
                <a:sym typeface="Calibri"/>
              </a:rPr>
              <a:t>Who speaks/ listens</a:t>
            </a:r>
            <a:endParaRPr sz="3000" b="1">
              <a:solidFill>
                <a:srgbClr val="0B5394"/>
              </a:solidFill>
              <a:latin typeface="Calibri"/>
              <a:ea typeface="Calibri"/>
              <a:cs typeface="Calibri"/>
              <a:sym typeface="Calibri"/>
            </a:endParaRPr>
          </a:p>
        </p:txBody>
      </p:sp>
      <p:sp>
        <p:nvSpPr>
          <p:cNvPr id="153" name="Google Shape;153;p25"/>
          <p:cNvSpPr txBox="1"/>
          <p:nvPr/>
        </p:nvSpPr>
        <p:spPr>
          <a:xfrm>
            <a:off x="9857788" y="4857025"/>
            <a:ext cx="2022900" cy="114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b="1">
                <a:solidFill>
                  <a:srgbClr val="0B5394"/>
                </a:solidFill>
                <a:latin typeface="Calibri"/>
                <a:ea typeface="Calibri"/>
                <a:cs typeface="Calibri"/>
                <a:sym typeface="Calibri"/>
              </a:rPr>
              <a:t>Sequencing and timing</a:t>
            </a:r>
            <a:endParaRPr sz="3000" b="1">
              <a:solidFill>
                <a:srgbClr val="0B5394"/>
              </a:solidFill>
              <a:latin typeface="Calibri"/>
              <a:ea typeface="Calibri"/>
              <a:cs typeface="Calibri"/>
              <a:sym typeface="Calibri"/>
            </a:endParaRPr>
          </a:p>
        </p:txBody>
      </p:sp>
      <p:pic>
        <p:nvPicPr>
          <p:cNvPr id="154" name="Google Shape;154;p25"/>
          <p:cNvPicPr preferRelativeResize="0"/>
          <p:nvPr/>
        </p:nvPicPr>
        <p:blipFill>
          <a:blip r:embed="rId3">
            <a:alphaModFix/>
          </a:blip>
          <a:stretch>
            <a:fillRect/>
          </a:stretch>
        </p:blipFill>
        <p:spPr>
          <a:xfrm>
            <a:off x="177576" y="2204700"/>
            <a:ext cx="1964950" cy="1964950"/>
          </a:xfrm>
          <a:prstGeom prst="rect">
            <a:avLst/>
          </a:prstGeom>
          <a:noFill/>
          <a:ln>
            <a:noFill/>
          </a:ln>
        </p:spPr>
      </p:pic>
      <p:pic>
        <p:nvPicPr>
          <p:cNvPr id="155" name="Google Shape;155;p25"/>
          <p:cNvPicPr preferRelativeResize="0"/>
          <p:nvPr/>
        </p:nvPicPr>
        <p:blipFill>
          <a:blip r:embed="rId4">
            <a:alphaModFix/>
          </a:blip>
          <a:stretch>
            <a:fillRect/>
          </a:stretch>
        </p:blipFill>
        <p:spPr>
          <a:xfrm>
            <a:off x="10193727" y="3311668"/>
            <a:ext cx="1218925" cy="1218982"/>
          </a:xfrm>
          <a:prstGeom prst="rect">
            <a:avLst/>
          </a:prstGeom>
          <a:noFill/>
          <a:ln>
            <a:noFill/>
          </a:ln>
        </p:spPr>
      </p:pic>
      <p:pic>
        <p:nvPicPr>
          <p:cNvPr id="156" name="Google Shape;156;p25"/>
          <p:cNvPicPr preferRelativeResize="0"/>
          <p:nvPr/>
        </p:nvPicPr>
        <p:blipFill>
          <a:blip r:embed="rId5">
            <a:alphaModFix/>
          </a:blip>
          <a:stretch>
            <a:fillRect/>
          </a:stretch>
        </p:blipFill>
        <p:spPr>
          <a:xfrm>
            <a:off x="10120285" y="1913288"/>
            <a:ext cx="1218925" cy="1218925"/>
          </a:xfrm>
          <a:prstGeom prst="rect">
            <a:avLst/>
          </a:prstGeom>
          <a:noFill/>
          <a:ln>
            <a:noFill/>
          </a:ln>
        </p:spPr>
      </p:pic>
      <p:pic>
        <p:nvPicPr>
          <p:cNvPr id="157" name="Google Shape;157;p25"/>
          <p:cNvPicPr preferRelativeResize="0"/>
          <p:nvPr/>
        </p:nvPicPr>
        <p:blipFill>
          <a:blip r:embed="rId6">
            <a:alphaModFix/>
          </a:blip>
          <a:stretch>
            <a:fillRect/>
          </a:stretch>
        </p:blipFill>
        <p:spPr>
          <a:xfrm>
            <a:off x="2487663" y="2476900"/>
            <a:ext cx="1831200" cy="1831200"/>
          </a:xfrm>
          <a:prstGeom prst="rect">
            <a:avLst/>
          </a:prstGeom>
          <a:noFill/>
          <a:ln>
            <a:noFill/>
          </a:ln>
        </p:spPr>
      </p:pic>
      <p:pic>
        <p:nvPicPr>
          <p:cNvPr id="158" name="Google Shape;158;p25"/>
          <p:cNvPicPr preferRelativeResize="0"/>
          <p:nvPr/>
        </p:nvPicPr>
        <p:blipFill>
          <a:blip r:embed="rId7">
            <a:alphaModFix/>
          </a:blip>
          <a:stretch>
            <a:fillRect/>
          </a:stretch>
        </p:blipFill>
        <p:spPr>
          <a:xfrm>
            <a:off x="4981950" y="2149238"/>
            <a:ext cx="1449600" cy="1449600"/>
          </a:xfrm>
          <a:prstGeom prst="rect">
            <a:avLst/>
          </a:prstGeom>
          <a:noFill/>
          <a:ln>
            <a:noFill/>
          </a:ln>
        </p:spPr>
      </p:pic>
      <p:pic>
        <p:nvPicPr>
          <p:cNvPr id="159" name="Google Shape;159;p25"/>
          <p:cNvPicPr preferRelativeResize="0"/>
          <p:nvPr/>
        </p:nvPicPr>
        <p:blipFill>
          <a:blip r:embed="rId8">
            <a:alphaModFix/>
          </a:blip>
          <a:stretch>
            <a:fillRect/>
          </a:stretch>
        </p:blipFill>
        <p:spPr>
          <a:xfrm>
            <a:off x="4664025" y="3573913"/>
            <a:ext cx="596401" cy="596401"/>
          </a:xfrm>
          <a:prstGeom prst="rect">
            <a:avLst/>
          </a:prstGeom>
          <a:noFill/>
          <a:ln>
            <a:noFill/>
          </a:ln>
        </p:spPr>
      </p:pic>
      <p:pic>
        <p:nvPicPr>
          <p:cNvPr id="160" name="Google Shape;160;p25"/>
          <p:cNvPicPr preferRelativeResize="0"/>
          <p:nvPr/>
        </p:nvPicPr>
        <p:blipFill>
          <a:blip r:embed="rId8">
            <a:alphaModFix/>
          </a:blip>
          <a:stretch>
            <a:fillRect/>
          </a:stretch>
        </p:blipFill>
        <p:spPr>
          <a:xfrm>
            <a:off x="5256288" y="3845975"/>
            <a:ext cx="596401" cy="596401"/>
          </a:xfrm>
          <a:prstGeom prst="rect">
            <a:avLst/>
          </a:prstGeom>
          <a:noFill/>
          <a:ln>
            <a:noFill/>
          </a:ln>
        </p:spPr>
      </p:pic>
      <p:pic>
        <p:nvPicPr>
          <p:cNvPr id="161" name="Google Shape;161;p25"/>
          <p:cNvPicPr preferRelativeResize="0"/>
          <p:nvPr/>
        </p:nvPicPr>
        <p:blipFill>
          <a:blip r:embed="rId8">
            <a:alphaModFix/>
          </a:blip>
          <a:stretch>
            <a:fillRect/>
          </a:stretch>
        </p:blipFill>
        <p:spPr>
          <a:xfrm>
            <a:off x="5869913" y="3586588"/>
            <a:ext cx="596401" cy="596401"/>
          </a:xfrm>
          <a:prstGeom prst="rect">
            <a:avLst/>
          </a:prstGeom>
          <a:noFill/>
          <a:ln>
            <a:noFill/>
          </a:ln>
        </p:spPr>
      </p:pic>
      <p:pic>
        <p:nvPicPr>
          <p:cNvPr id="162" name="Google Shape;162;p25"/>
          <p:cNvPicPr preferRelativeResize="0"/>
          <p:nvPr/>
        </p:nvPicPr>
        <p:blipFill>
          <a:blip r:embed="rId9">
            <a:alphaModFix/>
          </a:blip>
          <a:stretch>
            <a:fillRect/>
          </a:stretch>
        </p:blipFill>
        <p:spPr>
          <a:xfrm>
            <a:off x="7439050" y="2426275"/>
            <a:ext cx="895525" cy="895525"/>
          </a:xfrm>
          <a:prstGeom prst="rect">
            <a:avLst/>
          </a:prstGeom>
          <a:noFill/>
          <a:ln>
            <a:noFill/>
          </a:ln>
        </p:spPr>
      </p:pic>
      <p:pic>
        <p:nvPicPr>
          <p:cNvPr id="163" name="Google Shape;163;p25"/>
          <p:cNvPicPr preferRelativeResize="0"/>
          <p:nvPr/>
        </p:nvPicPr>
        <p:blipFill>
          <a:blip r:embed="rId9">
            <a:alphaModFix/>
          </a:blip>
          <a:stretch>
            <a:fillRect/>
          </a:stretch>
        </p:blipFill>
        <p:spPr>
          <a:xfrm>
            <a:off x="8317575" y="2575838"/>
            <a:ext cx="895525" cy="895525"/>
          </a:xfrm>
          <a:prstGeom prst="rect">
            <a:avLst/>
          </a:prstGeom>
          <a:noFill/>
          <a:ln>
            <a:noFill/>
          </a:ln>
        </p:spPr>
      </p:pic>
      <p:pic>
        <p:nvPicPr>
          <p:cNvPr id="164" name="Google Shape;164;p25"/>
          <p:cNvPicPr preferRelativeResize="0"/>
          <p:nvPr/>
        </p:nvPicPr>
        <p:blipFill>
          <a:blip r:embed="rId9">
            <a:alphaModFix/>
          </a:blip>
          <a:stretch>
            <a:fillRect/>
          </a:stretch>
        </p:blipFill>
        <p:spPr>
          <a:xfrm>
            <a:off x="8317575" y="3546838"/>
            <a:ext cx="895525" cy="895525"/>
          </a:xfrm>
          <a:prstGeom prst="rect">
            <a:avLst/>
          </a:prstGeom>
          <a:noFill/>
          <a:ln>
            <a:noFill/>
          </a:ln>
        </p:spPr>
      </p:pic>
      <p:pic>
        <p:nvPicPr>
          <p:cNvPr id="165" name="Google Shape;165;p25"/>
          <p:cNvPicPr preferRelativeResize="0"/>
          <p:nvPr/>
        </p:nvPicPr>
        <p:blipFill>
          <a:blip r:embed="rId9">
            <a:alphaModFix/>
          </a:blip>
          <a:stretch>
            <a:fillRect/>
          </a:stretch>
        </p:blipFill>
        <p:spPr>
          <a:xfrm>
            <a:off x="7439050" y="3424338"/>
            <a:ext cx="895525" cy="8955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6"/>
          <p:cNvSpPr/>
          <p:nvPr/>
        </p:nvSpPr>
        <p:spPr>
          <a:xfrm>
            <a:off x="6068300" y="75"/>
            <a:ext cx="6121500" cy="6858000"/>
          </a:xfrm>
          <a:prstGeom prst="rect">
            <a:avLst/>
          </a:prstGeom>
          <a:solidFill>
            <a:srgbClr val="EFEFEF"/>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6"/>
          <p:cNvSpPr txBox="1">
            <a:spLocks noGrp="1"/>
          </p:cNvSpPr>
          <p:nvPr>
            <p:ph type="title"/>
          </p:nvPr>
        </p:nvSpPr>
        <p:spPr>
          <a:xfrm>
            <a:off x="244200" y="365125"/>
            <a:ext cx="5560800" cy="5703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6000" b="1">
                <a:solidFill>
                  <a:srgbClr val="0B5394"/>
                </a:solidFill>
              </a:rPr>
              <a:t>“Virtual” is simply another space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7"/>
          <p:cNvSpPr txBox="1">
            <a:spLocks noGrp="1"/>
          </p:cNvSpPr>
          <p:nvPr>
            <p:ph type="title"/>
          </p:nvPr>
        </p:nvSpPr>
        <p:spPr>
          <a:xfrm>
            <a:off x="424275" y="385475"/>
            <a:ext cx="114165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5800" b="1">
                <a:solidFill>
                  <a:srgbClr val="0B5394"/>
                </a:solidFill>
              </a:rPr>
              <a:t>Preparing with intention... </a:t>
            </a:r>
            <a:endParaRPr sz="5800" b="1">
              <a:solidFill>
                <a:srgbClr val="0B5394"/>
              </a:solidFill>
            </a:endParaRPr>
          </a:p>
          <a:p>
            <a:pPr marL="0" lvl="0" indent="0" algn="l" rtl="0">
              <a:spcBef>
                <a:spcPts val="0"/>
              </a:spcBef>
              <a:spcAft>
                <a:spcPts val="0"/>
              </a:spcAft>
              <a:buNone/>
            </a:pPr>
            <a:r>
              <a:rPr lang="en-US" sz="5800" b="1">
                <a:solidFill>
                  <a:srgbClr val="0B5394"/>
                </a:solidFill>
              </a:rPr>
              <a:t>...increases everyone’s ROI</a:t>
            </a:r>
            <a:endParaRPr sz="5800" b="1">
              <a:solidFill>
                <a:srgbClr val="0B5394"/>
              </a:solidFill>
            </a:endParaRPr>
          </a:p>
        </p:txBody>
      </p:sp>
      <p:sp>
        <p:nvSpPr>
          <p:cNvPr id="182" name="Google Shape;182;p27"/>
          <p:cNvSpPr txBox="1">
            <a:spLocks noGrp="1"/>
          </p:cNvSpPr>
          <p:nvPr>
            <p:ph type="body" idx="1"/>
          </p:nvPr>
        </p:nvSpPr>
        <p:spPr>
          <a:xfrm>
            <a:off x="551025" y="2070200"/>
            <a:ext cx="10884600" cy="4377000"/>
          </a:xfrm>
          <a:prstGeom prst="rect">
            <a:avLst/>
          </a:prstGeom>
        </p:spPr>
        <p:txBody>
          <a:bodyPr spcFirstLastPara="1" wrap="square" lIns="91425" tIns="45700" rIns="91425" bIns="45700" anchor="t" anchorCtr="0">
            <a:noAutofit/>
          </a:bodyPr>
          <a:lstStyle/>
          <a:p>
            <a:pPr marL="914400" lvl="1" indent="-419100" algn="l" rtl="0">
              <a:lnSpc>
                <a:spcPct val="150000"/>
              </a:lnSpc>
              <a:spcBef>
                <a:spcPts val="0"/>
              </a:spcBef>
              <a:spcAft>
                <a:spcPts val="0"/>
              </a:spcAft>
              <a:buClr>
                <a:srgbClr val="0B5394"/>
              </a:buClr>
              <a:buSzPts val="3000"/>
              <a:buFont typeface="Calibri"/>
              <a:buChar char="❏"/>
            </a:pPr>
            <a:r>
              <a:rPr lang="en-US" sz="3000">
                <a:solidFill>
                  <a:srgbClr val="0B5394"/>
                </a:solidFill>
              </a:rPr>
              <a:t>Clarify participant needs </a:t>
            </a:r>
            <a:endParaRPr sz="3000">
              <a:solidFill>
                <a:srgbClr val="0B5394"/>
              </a:solidFill>
            </a:endParaRPr>
          </a:p>
          <a:p>
            <a:pPr marL="914400" lvl="1" indent="-419100" algn="l" rtl="0">
              <a:lnSpc>
                <a:spcPct val="150000"/>
              </a:lnSpc>
              <a:spcBef>
                <a:spcPts val="0"/>
              </a:spcBef>
              <a:spcAft>
                <a:spcPts val="0"/>
              </a:spcAft>
              <a:buClr>
                <a:srgbClr val="0B5394"/>
              </a:buClr>
              <a:buSzPts val="3000"/>
              <a:buFont typeface="Calibri"/>
              <a:buChar char="❏"/>
            </a:pPr>
            <a:r>
              <a:rPr lang="en-US" sz="3000" b="1">
                <a:solidFill>
                  <a:srgbClr val="0B5394"/>
                </a:solidFill>
              </a:rPr>
              <a:t>Determine tangible + intangible meeting goals </a:t>
            </a:r>
            <a:endParaRPr sz="3000" b="1">
              <a:solidFill>
                <a:srgbClr val="0B5394"/>
              </a:solidFill>
            </a:endParaRPr>
          </a:p>
          <a:p>
            <a:pPr marL="914400" lvl="1" indent="-419100" algn="l" rtl="0">
              <a:lnSpc>
                <a:spcPct val="150000"/>
              </a:lnSpc>
              <a:spcBef>
                <a:spcPts val="0"/>
              </a:spcBef>
              <a:spcAft>
                <a:spcPts val="0"/>
              </a:spcAft>
              <a:buClr>
                <a:srgbClr val="0B5394"/>
              </a:buClr>
              <a:buSzPts val="3000"/>
              <a:buFont typeface="Calibri"/>
              <a:buChar char="❏"/>
            </a:pPr>
            <a:r>
              <a:rPr lang="en-US" sz="3000" b="1">
                <a:solidFill>
                  <a:srgbClr val="0B5394"/>
                </a:solidFill>
              </a:rPr>
              <a:t>VIRTUAL: Six roles aid virtual meeting success</a:t>
            </a:r>
            <a:endParaRPr sz="3000" b="1">
              <a:solidFill>
                <a:srgbClr val="0B5394"/>
              </a:solidFill>
            </a:endParaRPr>
          </a:p>
          <a:p>
            <a:pPr marL="914400" lvl="1" indent="-419100" algn="l" rtl="0">
              <a:lnSpc>
                <a:spcPct val="150000"/>
              </a:lnSpc>
              <a:spcBef>
                <a:spcPts val="0"/>
              </a:spcBef>
              <a:spcAft>
                <a:spcPts val="0"/>
              </a:spcAft>
              <a:buClr>
                <a:srgbClr val="0B5394"/>
              </a:buClr>
              <a:buSzPts val="3000"/>
              <a:buChar char="❏"/>
            </a:pPr>
            <a:r>
              <a:rPr lang="en-US" sz="3000" b="1">
                <a:solidFill>
                  <a:srgbClr val="0B5394"/>
                </a:solidFill>
              </a:rPr>
              <a:t>Purpose informs process: VIRTUAL steps</a:t>
            </a:r>
            <a:endParaRPr sz="3000">
              <a:solidFill>
                <a:srgbClr val="0B5394"/>
              </a:solidFill>
            </a:endParaRPr>
          </a:p>
          <a:p>
            <a:pPr marL="914400" lvl="1" indent="-419100" algn="l" rtl="0">
              <a:lnSpc>
                <a:spcPct val="150000"/>
              </a:lnSpc>
              <a:spcBef>
                <a:spcPts val="0"/>
              </a:spcBef>
              <a:spcAft>
                <a:spcPts val="0"/>
              </a:spcAft>
              <a:buClr>
                <a:srgbClr val="0B5394"/>
              </a:buClr>
              <a:buSzPts val="3000"/>
              <a:buFont typeface="Calibri"/>
              <a:buChar char="❏"/>
            </a:pPr>
            <a:r>
              <a:rPr lang="en-US" sz="3000">
                <a:solidFill>
                  <a:srgbClr val="0B5394"/>
                </a:solidFill>
              </a:rPr>
              <a:t>Dry run, then dry run again</a:t>
            </a:r>
            <a:endParaRPr sz="3000" i="1">
              <a:solidFill>
                <a:srgbClr val="980000"/>
              </a:solidFill>
            </a:endParaRPr>
          </a:p>
          <a:p>
            <a:pPr marL="914400" lvl="1" indent="-419100" algn="l" rtl="0">
              <a:lnSpc>
                <a:spcPct val="150000"/>
              </a:lnSpc>
              <a:spcBef>
                <a:spcPts val="0"/>
              </a:spcBef>
              <a:spcAft>
                <a:spcPts val="0"/>
              </a:spcAft>
              <a:buClr>
                <a:srgbClr val="0B5394"/>
              </a:buClr>
              <a:buSzPts val="3000"/>
              <a:buChar char="❏"/>
            </a:pPr>
            <a:r>
              <a:rPr lang="en-US" sz="3000">
                <a:solidFill>
                  <a:srgbClr val="0B5394"/>
                </a:solidFill>
              </a:rPr>
              <a:t>Practice makes progress: Strengthening facilitation muscles </a:t>
            </a:r>
            <a:endParaRPr sz="3000">
              <a:solidFill>
                <a:srgbClr val="0B5394"/>
              </a:solidFill>
            </a:endParaRPr>
          </a:p>
          <a:p>
            <a:pPr marL="914400" lvl="0" indent="0" algn="l" rtl="0">
              <a:lnSpc>
                <a:spcPct val="115000"/>
              </a:lnSpc>
              <a:spcBef>
                <a:spcPts val="0"/>
              </a:spcBef>
              <a:spcAft>
                <a:spcPts val="0"/>
              </a:spcAft>
              <a:buNone/>
            </a:pPr>
            <a:endParaRPr sz="3000">
              <a:solidFill>
                <a:srgbClr val="0B5394"/>
              </a:solidFill>
            </a:endParaRPr>
          </a:p>
        </p:txBody>
      </p:sp>
    </p:spTree>
  </p:cSld>
  <p:clrMapOvr>
    <a:masterClrMapping/>
  </p:clrMapOvr>
</p:sld>
</file>

<file path=ppt/theme/theme1.xml><?xml version="1.0" encoding="utf-8"?>
<a:theme xmlns:a="http://schemas.openxmlformats.org/drawingml/2006/main" name="By Design Theme">
  <a:themeElements>
    <a:clrScheme name="Blue Green">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ilitation Essentials theme">
  <a:themeElements>
    <a:clrScheme name="Blue Green">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y Design Theme">
  <a:themeElements>
    <a:clrScheme name="Blue Green">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1866</Words>
  <Application>Microsoft Office PowerPoint</Application>
  <PresentationFormat>Widescreen</PresentationFormat>
  <Paragraphs>199</Paragraphs>
  <Slides>15</Slides>
  <Notes>15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Amatic SC</vt:lpstr>
      <vt:lpstr>Arial</vt:lpstr>
      <vt:lpstr>Calibri</vt:lpstr>
      <vt:lpstr>Roboto Medium</vt:lpstr>
      <vt:lpstr>By Design Theme</vt:lpstr>
      <vt:lpstr>Facilitation Essentials theme</vt:lpstr>
      <vt:lpstr>By Design Theme</vt:lpstr>
      <vt:lpstr>PowerPoint Presentation</vt:lpstr>
      <vt:lpstr>Today:  Intro to 3 key elements to designing successful virtual gatherings</vt:lpstr>
      <vt:lpstr>Facilitation: Ten short stories</vt:lpstr>
      <vt:lpstr>Facilitation: Ten short stories (cont.)</vt:lpstr>
      <vt:lpstr>Helping groups do their best work</vt:lpstr>
      <vt:lpstr>Participatory Values… ...strengthen inclusive solutions</vt:lpstr>
      <vt:lpstr>All meetings share 5 common elements</vt:lpstr>
      <vt:lpstr>“Virtual” is simply another space</vt:lpstr>
      <vt:lpstr>Preparing with intention...  ...increases everyone’s ROI</vt:lpstr>
      <vt:lpstr>Determine tangible + intangible meeting goals  Share information Obtain input Advance the thinking Make decisions Improve communication, dynamics Build community Build capacity</vt:lpstr>
      <vt:lpstr>PowerPoint Presentation</vt:lpstr>
      <vt:lpstr>Purpose informs process: example</vt:lpstr>
      <vt:lpstr>Building GC capacity</vt:lpstr>
      <vt:lpstr>Practice makes progress. Want more?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Van Den Berg Gunn</dc:creator>
  <cp:lastModifiedBy>John Ryan</cp:lastModifiedBy>
  <cp:revision>5</cp:revision>
  <dcterms:modified xsi:type="dcterms:W3CDTF">2020-07-14T15:39:07Z</dcterms:modified>
</cp:coreProperties>
</file>