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85" r:id="rId2"/>
    <p:sldId id="5062" r:id="rId3"/>
    <p:sldId id="5073" r:id="rId4"/>
    <p:sldId id="258" r:id="rId5"/>
    <p:sldId id="4938" r:id="rId6"/>
    <p:sldId id="5054" r:id="rId7"/>
    <p:sldId id="518" r:id="rId8"/>
    <p:sldId id="516" r:id="rId9"/>
    <p:sldId id="423" r:id="rId10"/>
    <p:sldId id="453" r:id="rId11"/>
    <p:sldId id="5071" r:id="rId12"/>
    <p:sldId id="512" r:id="rId13"/>
    <p:sldId id="502" r:id="rId14"/>
    <p:sldId id="508" r:id="rId15"/>
    <p:sldId id="269" r:id="rId16"/>
    <p:sldId id="270" r:id="rId17"/>
    <p:sldId id="5064" r:id="rId18"/>
    <p:sldId id="271" r:id="rId19"/>
    <p:sldId id="5072" r:id="rId20"/>
    <p:sldId id="273" r:id="rId21"/>
    <p:sldId id="274" r:id="rId22"/>
    <p:sldId id="275" r:id="rId23"/>
    <p:sldId id="276" r:id="rId24"/>
    <p:sldId id="5069" r:id="rId25"/>
    <p:sldId id="5068" r:id="rId26"/>
    <p:sldId id="263" r:id="rId27"/>
    <p:sldId id="283" r:id="rId28"/>
    <p:sldId id="281" r:id="rId29"/>
    <p:sldId id="524" r:id="rId30"/>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Microsoft Office User" initials="Office [5]" lastIdx="1" clrIdx="2"/>
  <p:cmAuthor id="4" name="Microsoft Office User" initials="Office [3]" lastIdx="1" clrIdx="3"/>
  <p:cmAuthor id="5" name="Microsoft Office User" initials="Office [4]" lastIdx="1" clrIdx="4"/>
  <p:cmAuthor id="6" name="Microsoft Office User" initials="Office" lastIdx="1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CF76"/>
    <a:srgbClr val="6D6E71"/>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25" autoAdjust="0"/>
    <p:restoredTop sz="88849" autoAdjust="0"/>
  </p:normalViewPr>
  <p:slideViewPr>
    <p:cSldViewPr snapToGrid="0" snapToObjects="1">
      <p:cViewPr varScale="1">
        <p:scale>
          <a:sx n="97" d="100"/>
          <a:sy n="97" d="100"/>
        </p:scale>
        <p:origin x="84" y="84"/>
      </p:cViewPr>
      <p:guideLst>
        <p:guide orient="horz" pos="2160"/>
        <p:guide pos="3840"/>
      </p:guideLst>
    </p:cSldViewPr>
  </p:slideViewPr>
  <p:outlineViewPr>
    <p:cViewPr>
      <p:scale>
        <a:sx n="33" d="100"/>
        <a:sy n="33" d="100"/>
      </p:scale>
      <p:origin x="0" y="-2256"/>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111792-5A33-4544-9C16-88C5CA34E648}" type="doc">
      <dgm:prSet loTypeId="urn:microsoft.com/office/officeart/2005/8/layout/hChevron3" loCatId="process" qsTypeId="urn:microsoft.com/office/officeart/2005/8/quickstyle/simple1" qsCatId="simple" csTypeId="urn:microsoft.com/office/officeart/2005/8/colors/accent1_2" csCatId="accent1" phldr="1"/>
      <dgm:spPr/>
    </dgm:pt>
    <dgm:pt modelId="{28DA98F5-1D12-4A75-B5C2-551A0837CEB4}">
      <dgm:prSet phldrT="[Text]"/>
      <dgm:spPr>
        <a:solidFill>
          <a:schemeClr val="accent1">
            <a:lumMod val="20000"/>
            <a:lumOff val="80000"/>
          </a:schemeClr>
        </a:solidFill>
      </dgm:spPr>
      <dgm:t>
        <a:bodyPr/>
        <a:lstStyle/>
        <a:p>
          <a:endParaRPr lang="en-CA"/>
        </a:p>
      </dgm:t>
    </dgm:pt>
    <dgm:pt modelId="{6397499F-6E13-4866-9F25-811375609C54}" type="parTrans" cxnId="{11F510EC-B1D6-4932-86D4-146E9BB130A4}">
      <dgm:prSet/>
      <dgm:spPr/>
      <dgm:t>
        <a:bodyPr/>
        <a:lstStyle/>
        <a:p>
          <a:endParaRPr lang="en-CA"/>
        </a:p>
      </dgm:t>
    </dgm:pt>
    <dgm:pt modelId="{9EB05AD9-1070-491D-B7D0-1066890FEFAF}" type="sibTrans" cxnId="{11F510EC-B1D6-4932-86D4-146E9BB130A4}">
      <dgm:prSet/>
      <dgm:spPr/>
      <dgm:t>
        <a:bodyPr/>
        <a:lstStyle/>
        <a:p>
          <a:endParaRPr lang="en-CA"/>
        </a:p>
      </dgm:t>
    </dgm:pt>
    <dgm:pt modelId="{00D9E6B4-7861-4A40-98B2-4D3BF252CFF1}">
      <dgm:prSet/>
      <dgm:spPr>
        <a:solidFill>
          <a:schemeClr val="accent2">
            <a:lumMod val="20000"/>
            <a:lumOff val="80000"/>
          </a:schemeClr>
        </a:solidFill>
      </dgm:spPr>
      <dgm:t>
        <a:bodyPr/>
        <a:lstStyle/>
        <a:p>
          <a:endParaRPr lang="en-CA"/>
        </a:p>
      </dgm:t>
    </dgm:pt>
    <dgm:pt modelId="{AB79718F-A5D4-4BC6-9EE0-67D6760BDF22}" type="parTrans" cxnId="{BBEA2910-16F7-40AB-B847-E99A232FEF58}">
      <dgm:prSet/>
      <dgm:spPr/>
      <dgm:t>
        <a:bodyPr/>
        <a:lstStyle/>
        <a:p>
          <a:endParaRPr lang="en-CA"/>
        </a:p>
      </dgm:t>
    </dgm:pt>
    <dgm:pt modelId="{AB93CAB7-311C-498B-B05A-4AA7E1D11C2A}" type="sibTrans" cxnId="{BBEA2910-16F7-40AB-B847-E99A232FEF58}">
      <dgm:prSet/>
      <dgm:spPr/>
      <dgm:t>
        <a:bodyPr/>
        <a:lstStyle/>
        <a:p>
          <a:endParaRPr lang="en-CA"/>
        </a:p>
      </dgm:t>
    </dgm:pt>
    <dgm:pt modelId="{AAEB9FB5-E471-4DC9-84FA-49A10CFBE07A}">
      <dgm:prSet phldrT="[Text]"/>
      <dgm:spPr>
        <a:solidFill>
          <a:schemeClr val="accent5">
            <a:lumMod val="20000"/>
            <a:lumOff val="80000"/>
          </a:schemeClr>
        </a:solidFill>
      </dgm:spPr>
      <dgm:t>
        <a:bodyPr/>
        <a:lstStyle/>
        <a:p>
          <a:endParaRPr lang="en-CA"/>
        </a:p>
      </dgm:t>
    </dgm:pt>
    <dgm:pt modelId="{0C56679A-C16F-431C-938E-EA7CCE356426}" type="sibTrans" cxnId="{F218F04F-DB67-4A8A-9A5E-0402FF10C2A0}">
      <dgm:prSet/>
      <dgm:spPr/>
      <dgm:t>
        <a:bodyPr/>
        <a:lstStyle/>
        <a:p>
          <a:endParaRPr lang="en-CA"/>
        </a:p>
      </dgm:t>
    </dgm:pt>
    <dgm:pt modelId="{1C69C174-31AA-4D2B-9DCE-7D8686BB0131}" type="parTrans" cxnId="{F218F04F-DB67-4A8A-9A5E-0402FF10C2A0}">
      <dgm:prSet/>
      <dgm:spPr/>
      <dgm:t>
        <a:bodyPr/>
        <a:lstStyle/>
        <a:p>
          <a:endParaRPr lang="en-CA"/>
        </a:p>
      </dgm:t>
    </dgm:pt>
    <dgm:pt modelId="{9A0C0CA7-C973-47EC-A191-25FB13AC1ABD}" type="pres">
      <dgm:prSet presAssocID="{8E111792-5A33-4544-9C16-88C5CA34E648}" presName="Name0" presStyleCnt="0">
        <dgm:presLayoutVars>
          <dgm:dir/>
          <dgm:resizeHandles val="exact"/>
        </dgm:presLayoutVars>
      </dgm:prSet>
      <dgm:spPr/>
    </dgm:pt>
    <dgm:pt modelId="{F44DF9B3-4FDC-4F45-A5F7-1C551B0B9B21}" type="pres">
      <dgm:prSet presAssocID="{AAEB9FB5-E471-4DC9-84FA-49A10CFBE07A}" presName="parTxOnly" presStyleLbl="node1" presStyleIdx="0" presStyleCnt="3" custScaleY="137779">
        <dgm:presLayoutVars>
          <dgm:bulletEnabled val="1"/>
        </dgm:presLayoutVars>
      </dgm:prSet>
      <dgm:spPr/>
    </dgm:pt>
    <dgm:pt modelId="{40CBA959-9022-4517-A2FF-7FA37BD1D65F}" type="pres">
      <dgm:prSet presAssocID="{0C56679A-C16F-431C-938E-EA7CCE356426}" presName="parSpace" presStyleCnt="0"/>
      <dgm:spPr/>
    </dgm:pt>
    <dgm:pt modelId="{584BA1E5-54F5-4365-A154-C551056C0C01}" type="pres">
      <dgm:prSet presAssocID="{28DA98F5-1D12-4A75-B5C2-551A0837CEB4}" presName="parTxOnly" presStyleLbl="node1" presStyleIdx="1" presStyleCnt="3" custScaleY="137779" custLinFactNeighborX="-32428" custLinFactNeighborY="-85">
        <dgm:presLayoutVars>
          <dgm:bulletEnabled val="1"/>
        </dgm:presLayoutVars>
      </dgm:prSet>
      <dgm:spPr/>
    </dgm:pt>
    <dgm:pt modelId="{2D633066-C13E-4867-9034-C06AEB457EE5}" type="pres">
      <dgm:prSet presAssocID="{9EB05AD9-1070-491D-B7D0-1066890FEFAF}" presName="parSpace" presStyleCnt="0"/>
      <dgm:spPr/>
    </dgm:pt>
    <dgm:pt modelId="{8B373803-534B-4B6A-94B4-0CBF25A7D3D9}" type="pres">
      <dgm:prSet presAssocID="{00D9E6B4-7861-4A40-98B2-4D3BF252CFF1}" presName="parTxOnly" presStyleLbl="node1" presStyleIdx="2" presStyleCnt="3" custScaleY="137779" custLinFactNeighborX="-64196">
        <dgm:presLayoutVars>
          <dgm:bulletEnabled val="1"/>
        </dgm:presLayoutVars>
      </dgm:prSet>
      <dgm:spPr/>
    </dgm:pt>
  </dgm:ptLst>
  <dgm:cxnLst>
    <dgm:cxn modelId="{BBEA2910-16F7-40AB-B847-E99A232FEF58}" srcId="{8E111792-5A33-4544-9C16-88C5CA34E648}" destId="{00D9E6B4-7861-4A40-98B2-4D3BF252CFF1}" srcOrd="2" destOrd="0" parTransId="{AB79718F-A5D4-4BC6-9EE0-67D6760BDF22}" sibTransId="{AB93CAB7-311C-498B-B05A-4AA7E1D11C2A}"/>
    <dgm:cxn modelId="{6DF10D68-9E4B-4A0B-B975-E75F57DD468D}" type="presOf" srcId="{28DA98F5-1D12-4A75-B5C2-551A0837CEB4}" destId="{584BA1E5-54F5-4365-A154-C551056C0C01}" srcOrd="0" destOrd="0" presId="urn:microsoft.com/office/officeart/2005/8/layout/hChevron3"/>
    <dgm:cxn modelId="{F218F04F-DB67-4A8A-9A5E-0402FF10C2A0}" srcId="{8E111792-5A33-4544-9C16-88C5CA34E648}" destId="{AAEB9FB5-E471-4DC9-84FA-49A10CFBE07A}" srcOrd="0" destOrd="0" parTransId="{1C69C174-31AA-4D2B-9DCE-7D8686BB0131}" sibTransId="{0C56679A-C16F-431C-938E-EA7CCE356426}"/>
    <dgm:cxn modelId="{15628D9C-2E16-454B-AC84-E5873BF006BC}" type="presOf" srcId="{8E111792-5A33-4544-9C16-88C5CA34E648}" destId="{9A0C0CA7-C973-47EC-A191-25FB13AC1ABD}" srcOrd="0" destOrd="0" presId="urn:microsoft.com/office/officeart/2005/8/layout/hChevron3"/>
    <dgm:cxn modelId="{65E9A5D4-7C00-4274-BFDB-85C832510845}" type="presOf" srcId="{AAEB9FB5-E471-4DC9-84FA-49A10CFBE07A}" destId="{F44DF9B3-4FDC-4F45-A5F7-1C551B0B9B21}" srcOrd="0" destOrd="0" presId="urn:microsoft.com/office/officeart/2005/8/layout/hChevron3"/>
    <dgm:cxn modelId="{DFADB1DB-05D8-4A7F-8B10-5BBBC5E2B954}" type="presOf" srcId="{00D9E6B4-7861-4A40-98B2-4D3BF252CFF1}" destId="{8B373803-534B-4B6A-94B4-0CBF25A7D3D9}" srcOrd="0" destOrd="0" presId="urn:microsoft.com/office/officeart/2005/8/layout/hChevron3"/>
    <dgm:cxn modelId="{11F510EC-B1D6-4932-86D4-146E9BB130A4}" srcId="{8E111792-5A33-4544-9C16-88C5CA34E648}" destId="{28DA98F5-1D12-4A75-B5C2-551A0837CEB4}" srcOrd="1" destOrd="0" parTransId="{6397499F-6E13-4866-9F25-811375609C54}" sibTransId="{9EB05AD9-1070-491D-B7D0-1066890FEFAF}"/>
    <dgm:cxn modelId="{81211817-E0E3-4E3F-9F46-FD8B03C5C51B}" type="presParOf" srcId="{9A0C0CA7-C973-47EC-A191-25FB13AC1ABD}" destId="{F44DF9B3-4FDC-4F45-A5F7-1C551B0B9B21}" srcOrd="0" destOrd="0" presId="urn:microsoft.com/office/officeart/2005/8/layout/hChevron3"/>
    <dgm:cxn modelId="{8FA41465-AA46-42DB-A410-0DF68C30F15C}" type="presParOf" srcId="{9A0C0CA7-C973-47EC-A191-25FB13AC1ABD}" destId="{40CBA959-9022-4517-A2FF-7FA37BD1D65F}" srcOrd="1" destOrd="0" presId="urn:microsoft.com/office/officeart/2005/8/layout/hChevron3"/>
    <dgm:cxn modelId="{DE271FCD-DAC1-4AE5-9128-A0A499B00346}" type="presParOf" srcId="{9A0C0CA7-C973-47EC-A191-25FB13AC1ABD}" destId="{584BA1E5-54F5-4365-A154-C551056C0C01}" srcOrd="2" destOrd="0" presId="urn:microsoft.com/office/officeart/2005/8/layout/hChevron3"/>
    <dgm:cxn modelId="{F3A5B523-B52C-461C-863E-3327B13AC749}" type="presParOf" srcId="{9A0C0CA7-C973-47EC-A191-25FB13AC1ABD}" destId="{2D633066-C13E-4867-9034-C06AEB457EE5}" srcOrd="3" destOrd="0" presId="urn:microsoft.com/office/officeart/2005/8/layout/hChevron3"/>
    <dgm:cxn modelId="{6F170299-F0DA-4FC7-A3F5-2E2CD40E0264}" type="presParOf" srcId="{9A0C0CA7-C973-47EC-A191-25FB13AC1ABD}" destId="{8B373803-534B-4B6A-94B4-0CBF25A7D3D9}"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DF9B3-4FDC-4F45-A5F7-1C551B0B9B21}">
      <dsp:nvSpPr>
        <dsp:cNvPr id="0" name=""/>
        <dsp:cNvSpPr/>
      </dsp:nvSpPr>
      <dsp:spPr>
        <a:xfrm>
          <a:off x="4166" y="360841"/>
          <a:ext cx="3643761" cy="2008135"/>
        </a:xfrm>
        <a:prstGeom prst="homePlate">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6710" tIns="173355" rIns="86678" bIns="173355" numCol="1" spcCol="1270" anchor="ctr" anchorCtr="0">
          <a:noAutofit/>
        </a:bodyPr>
        <a:lstStyle/>
        <a:p>
          <a:pPr marL="0" lvl="0" indent="0" algn="ctr" defTabSz="2889250">
            <a:lnSpc>
              <a:spcPct val="90000"/>
            </a:lnSpc>
            <a:spcBef>
              <a:spcPct val="0"/>
            </a:spcBef>
            <a:spcAft>
              <a:spcPct val="35000"/>
            </a:spcAft>
            <a:buNone/>
          </a:pPr>
          <a:endParaRPr lang="en-CA" sz="6500" kern="1200"/>
        </a:p>
      </dsp:txBody>
      <dsp:txXfrm>
        <a:off x="4166" y="360841"/>
        <a:ext cx="3141727" cy="2008135"/>
      </dsp:txXfrm>
    </dsp:sp>
    <dsp:sp modelId="{584BA1E5-54F5-4365-A154-C551056C0C01}">
      <dsp:nvSpPr>
        <dsp:cNvPr id="0" name=""/>
        <dsp:cNvSpPr/>
      </dsp:nvSpPr>
      <dsp:spPr>
        <a:xfrm>
          <a:off x="2682856" y="359602"/>
          <a:ext cx="3643761" cy="2008135"/>
        </a:xfrm>
        <a:prstGeom prst="chevron">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173355" rIns="86678" bIns="173355" numCol="1" spcCol="1270" anchor="ctr" anchorCtr="0">
          <a:noAutofit/>
        </a:bodyPr>
        <a:lstStyle/>
        <a:p>
          <a:pPr marL="0" lvl="0" indent="0" algn="ctr" defTabSz="2889250">
            <a:lnSpc>
              <a:spcPct val="90000"/>
            </a:lnSpc>
            <a:spcBef>
              <a:spcPct val="0"/>
            </a:spcBef>
            <a:spcAft>
              <a:spcPct val="35000"/>
            </a:spcAft>
            <a:buNone/>
          </a:pPr>
          <a:endParaRPr lang="en-CA" sz="6500" kern="1200"/>
        </a:p>
      </dsp:txBody>
      <dsp:txXfrm>
        <a:off x="3686924" y="359602"/>
        <a:ext cx="1635626" cy="2008135"/>
      </dsp:txXfrm>
    </dsp:sp>
    <dsp:sp modelId="{8B373803-534B-4B6A-94B4-0CBF25A7D3D9}">
      <dsp:nvSpPr>
        <dsp:cNvPr id="0" name=""/>
        <dsp:cNvSpPr/>
      </dsp:nvSpPr>
      <dsp:spPr>
        <a:xfrm>
          <a:off x="5366355" y="360841"/>
          <a:ext cx="3643761" cy="2008135"/>
        </a:xfrm>
        <a:prstGeom prst="chevron">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173355" rIns="86678" bIns="173355" numCol="1" spcCol="1270" anchor="ctr" anchorCtr="0">
          <a:noAutofit/>
        </a:bodyPr>
        <a:lstStyle/>
        <a:p>
          <a:pPr marL="0" lvl="0" indent="0" algn="ctr" defTabSz="2889250">
            <a:lnSpc>
              <a:spcPct val="90000"/>
            </a:lnSpc>
            <a:spcBef>
              <a:spcPct val="0"/>
            </a:spcBef>
            <a:spcAft>
              <a:spcPct val="35000"/>
            </a:spcAft>
            <a:buNone/>
          </a:pPr>
          <a:endParaRPr lang="en-CA" sz="6500" kern="1200"/>
        </a:p>
      </dsp:txBody>
      <dsp:txXfrm>
        <a:off x="6370423" y="360841"/>
        <a:ext cx="1635626" cy="200813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10/12/2023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10/12/2023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t>1</a:t>
            </a:fld>
            <a:endParaRPr lang="en-US"/>
          </a:p>
        </p:txBody>
      </p:sp>
    </p:spTree>
    <p:extLst>
      <p:ext uri="{BB962C8B-B14F-4D97-AF65-F5344CB8AC3E}">
        <p14:creationId xmlns:p14="http://schemas.microsoft.com/office/powerpoint/2010/main" val="3164595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0" i="0" dirty="0">
                <a:solidFill>
                  <a:srgbClr val="000000"/>
                </a:solidFill>
                <a:effectLst/>
                <a:latin typeface="+mn-lt"/>
              </a:rPr>
              <a:t>Il en va de même pour les points de travail collaboratifs. Nous avions l’habitude de coordonner, de préparer, de présenter et de créer dans le même espace : généralement une grande salle de conférence. Toutefois, maintenant, [CLIQUEZ POUR ANIMER LA DIAPOSITIVE] chacune de ces activités peut être effectuée à un point de travail conçu pour cette activité particulière, ce qui permet de mieux vous soutenir selon la façon dont vous choisissez de travailler.</a:t>
            </a:r>
            <a:endParaRPr lang="en-US" sz="1800" dirty="0">
              <a:effectLst/>
              <a:latin typeface="+mn-lt"/>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3916580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fr-FR" sz="2800" b="0" i="0" dirty="0">
                <a:solidFill>
                  <a:srgbClr val="000000"/>
                </a:solidFill>
                <a:effectLst/>
                <a:latin typeface="+mn-lt"/>
              </a:rPr>
              <a:t>Dans votre milieu de travail futur, vous trouverez une variété de points de travail à votre disposition, selon vos besoins afin d’effectuer du travail individuel ou collaboratif, mais également si un point de travail ouvert, semi-fermé ou fermé est nécessaire ou privilégié pour effectuer votre activité. </a:t>
            </a:r>
          </a:p>
          <a:p>
            <a:pPr marL="0" marR="0">
              <a:spcBef>
                <a:spcPts val="0"/>
              </a:spcBef>
              <a:spcAft>
                <a:spcPts val="0"/>
              </a:spcAft>
            </a:pPr>
            <a:endParaRPr lang="fr-FR" sz="2800" b="0" i="0" dirty="0">
              <a:solidFill>
                <a:srgbClr val="000000"/>
              </a:solidFill>
              <a:effectLst/>
              <a:latin typeface="+mn-lt"/>
            </a:endParaRPr>
          </a:p>
          <a:p>
            <a:pPr marL="0" marR="0">
              <a:spcBef>
                <a:spcPts val="0"/>
              </a:spcBef>
              <a:spcAft>
                <a:spcPts val="0"/>
              </a:spcAft>
            </a:pPr>
            <a:r>
              <a:rPr lang="fr-FR" sz="2800" b="0" i="1" dirty="0">
                <a:solidFill>
                  <a:srgbClr val="000000"/>
                </a:solidFill>
                <a:effectLst/>
                <a:latin typeface="+mn-lt"/>
              </a:rPr>
              <a:t>Passez en revue les différents points de travail en les nommant et en expliquant la répartition selon les catégories « points de travail individuels ou collaboratifs », mais également les catégories « points de travail ouverts, semi-fermés ou fermés ».</a:t>
            </a:r>
            <a:endParaRPr lang="en-CA" sz="1800" i="1" dirty="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endParaRPr lang="en-CA" sz="18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t>12</a:t>
            </a:fld>
            <a:endParaRPr lang="en-US"/>
          </a:p>
        </p:txBody>
      </p:sp>
    </p:spTree>
    <p:extLst>
      <p:ext uri="{BB962C8B-B14F-4D97-AF65-F5344CB8AC3E}">
        <p14:creationId xmlns:p14="http://schemas.microsoft.com/office/powerpoint/2010/main" val="3734611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FR" sz="2800" b="0" i="0" dirty="0">
                <a:solidFill>
                  <a:srgbClr val="000000"/>
                </a:solidFill>
                <a:effectLst/>
                <a:latin typeface="Times New Roman" panose="02020603050405020304" pitchFamily="18" charset="0"/>
              </a:rPr>
              <a:t>Comme nous l’avons entendu au cours de nos discussions, et même si vous faites peut-être tous partie de la même équipe, avec des emplois similaires, vous avez tous vos propres préférences et styles de travail. Il n’y a pas de mauvaise façon de travailler, juste des façons </a:t>
            </a:r>
            <a:r>
              <a:rPr lang="fr-FR" sz="2800" b="1" i="0" dirty="0">
                <a:solidFill>
                  <a:srgbClr val="000000"/>
                </a:solidFill>
                <a:effectLst/>
                <a:latin typeface="Times New Roman" panose="02020603050405020304" pitchFamily="18" charset="0"/>
              </a:rPr>
              <a:t>différentes</a:t>
            </a:r>
            <a:r>
              <a:rPr lang="fr-FR" sz="2800" b="0" i="0" dirty="0">
                <a:solidFill>
                  <a:srgbClr val="000000"/>
                </a:solidFill>
                <a:effectLst/>
                <a:latin typeface="Times New Roman" panose="02020603050405020304" pitchFamily="18" charset="0"/>
              </a:rPr>
              <a:t> de travailler. Par exemple, voici 4 collègues :</a:t>
            </a:r>
          </a:p>
          <a:p>
            <a:pPr algn="l"/>
            <a:endParaRPr lang="fr-FR" sz="2800" b="0" i="0" dirty="0">
              <a:solidFill>
                <a:srgbClr val="000000"/>
              </a:solidFill>
              <a:effectLst/>
              <a:latin typeface="Times New Roman" panose="02020603050405020304" pitchFamily="18" charset="0"/>
            </a:endParaRPr>
          </a:p>
          <a:p>
            <a:pPr algn="l"/>
            <a:r>
              <a:rPr lang="fr-FR" sz="2800" b="0" i="0" dirty="0">
                <a:solidFill>
                  <a:srgbClr val="000000"/>
                </a:solidFill>
                <a:effectLst/>
                <a:latin typeface="Times New Roman" panose="02020603050405020304" pitchFamily="18" charset="0"/>
              </a:rPr>
              <a:t>Ils travaillent tous dans la même équipe et exécutent des activités similaires, mais sont très différents les uns des autres. </a:t>
            </a:r>
            <a:r>
              <a:rPr lang="fr-FR" sz="2800" b="0" i="1" dirty="0">
                <a:solidFill>
                  <a:srgbClr val="000000"/>
                </a:solidFill>
                <a:effectLst/>
                <a:latin typeface="Times New Roman" panose="02020603050405020304" pitchFamily="18" charset="0"/>
              </a:rPr>
              <a:t>* Remarquez qu’il n’est pas précisé si ces personnages sont des hommes ou des femmes; par conséquent, essayez d’éviter d’utiliser des pronoms personnels. </a:t>
            </a:r>
          </a:p>
          <a:p>
            <a:pPr algn="l"/>
            <a:r>
              <a:rPr lang="fr-FR" sz="2800" b="0" i="1" dirty="0">
                <a:solidFill>
                  <a:srgbClr val="000000"/>
                </a:solidFill>
                <a:effectLst/>
                <a:latin typeface="Times New Roman" panose="02020603050405020304" pitchFamily="18" charset="0"/>
              </a:rPr>
              <a:t>[CLIQUEZ POUR ANIMER LA DIAPOSITIVE] </a:t>
            </a:r>
            <a:r>
              <a:rPr lang="fr-FR" sz="2800" b="0" i="0" dirty="0">
                <a:solidFill>
                  <a:srgbClr val="000000"/>
                </a:solidFill>
                <a:effectLst/>
                <a:latin typeface="Times New Roman" panose="02020603050405020304" pitchFamily="18" charset="0"/>
              </a:rPr>
              <a:t>Voici Alex. Alex est une personne qui s’adapte très facilement et qui valorise beaucoup la créativité, l’inclusion et les rencontres. </a:t>
            </a:r>
            <a:r>
              <a:rPr lang="fr-FR" sz="2800" b="0" i="1" dirty="0">
                <a:solidFill>
                  <a:srgbClr val="000000"/>
                </a:solidFill>
                <a:effectLst/>
                <a:latin typeface="Times New Roman" panose="02020603050405020304" pitchFamily="18" charset="0"/>
              </a:rPr>
              <a:t>[CLIQUEZ POUR ANIMER LA DIAPOSITIVE] </a:t>
            </a:r>
            <a:r>
              <a:rPr lang="fr-FR" sz="2800" b="0" i="0" dirty="0">
                <a:solidFill>
                  <a:srgbClr val="000000"/>
                </a:solidFill>
                <a:effectLst/>
                <a:latin typeface="Times New Roman" panose="02020603050405020304" pitchFamily="18" charset="0"/>
              </a:rPr>
              <a:t>Donc, Alex travaille mieux en collaboration avec l’équipe. </a:t>
            </a:r>
          </a:p>
          <a:p>
            <a:pPr algn="l"/>
            <a:r>
              <a:rPr lang="fr-FR" sz="2800" b="0" i="1" dirty="0">
                <a:solidFill>
                  <a:srgbClr val="000000"/>
                </a:solidFill>
                <a:effectLst/>
                <a:latin typeface="Times New Roman" panose="02020603050405020304" pitchFamily="18" charset="0"/>
              </a:rPr>
              <a:t>[CLIQUEZ POUR ANIMER LA DIAPOSITIVE] </a:t>
            </a:r>
            <a:r>
              <a:rPr lang="fr-FR" sz="2800" b="0" i="0" dirty="0">
                <a:solidFill>
                  <a:srgbClr val="000000"/>
                </a:solidFill>
                <a:effectLst/>
                <a:latin typeface="Times New Roman" panose="02020603050405020304" pitchFamily="18" charset="0"/>
              </a:rPr>
              <a:t>Voici Sam. Sam est une personne routinière, organisée, soucieuse du détail et qui valorise la personnalisation. </a:t>
            </a:r>
            <a:r>
              <a:rPr lang="fr-FR" sz="2800" b="0" i="1" dirty="0">
                <a:solidFill>
                  <a:srgbClr val="000000"/>
                </a:solidFill>
                <a:effectLst/>
                <a:latin typeface="Times New Roman" panose="02020603050405020304" pitchFamily="18" charset="0"/>
              </a:rPr>
              <a:t>[CLIQUEZ POUR ANIMER LA DIAPOSITIVE] </a:t>
            </a:r>
            <a:r>
              <a:rPr lang="fr-FR" sz="2800" b="0" i="0" dirty="0">
                <a:solidFill>
                  <a:srgbClr val="000000"/>
                </a:solidFill>
                <a:effectLst/>
                <a:latin typeface="Times New Roman" panose="02020603050405020304" pitchFamily="18" charset="0"/>
              </a:rPr>
              <a:t>Donc, Sam s’épanouit quand il existe une routine solide sur laquelle compter chaque jour. </a:t>
            </a:r>
          </a:p>
          <a:p>
            <a:pPr algn="l"/>
            <a:r>
              <a:rPr lang="fr-FR" sz="2800" b="0" i="1" dirty="0">
                <a:solidFill>
                  <a:srgbClr val="000000"/>
                </a:solidFill>
                <a:effectLst/>
                <a:latin typeface="Times New Roman" panose="02020603050405020304" pitchFamily="18" charset="0"/>
              </a:rPr>
              <a:t>[CLIQUEZ POUR ANIMER LA DIAPOSITIVE] </a:t>
            </a:r>
            <a:r>
              <a:rPr lang="fr-FR" sz="2800" b="0" i="0" dirty="0">
                <a:solidFill>
                  <a:srgbClr val="000000"/>
                </a:solidFill>
                <a:effectLst/>
                <a:latin typeface="Times New Roman" panose="02020603050405020304" pitchFamily="18" charset="0"/>
              </a:rPr>
              <a:t>Voici Kris. C’est une personne dynamique et souple qui, au sein du groupe, est parmi les premiers à adopter les mesures et fait preuve d’autonomie. </a:t>
            </a:r>
            <a:r>
              <a:rPr lang="fr-FR" sz="2800" b="0" i="1" dirty="0">
                <a:solidFill>
                  <a:srgbClr val="000000"/>
                </a:solidFill>
                <a:effectLst/>
                <a:latin typeface="Times New Roman" panose="02020603050405020304" pitchFamily="18" charset="0"/>
              </a:rPr>
              <a:t>[CLIQUEZ POUR ANIMER LA DIAPOSITIVE]</a:t>
            </a:r>
            <a:r>
              <a:rPr lang="fr-FR" sz="2800" b="0" i="0" dirty="0">
                <a:solidFill>
                  <a:srgbClr val="000000"/>
                </a:solidFill>
                <a:effectLst/>
                <a:latin typeface="Times New Roman" panose="02020603050405020304" pitchFamily="18" charset="0"/>
              </a:rPr>
              <a:t> Kris trouve que la confiance de l’équipe est importante pour son style de travail indépendant. </a:t>
            </a:r>
          </a:p>
          <a:p>
            <a:pPr algn="l"/>
            <a:r>
              <a:rPr lang="fr-FR" sz="2800" b="0" i="1" dirty="0">
                <a:solidFill>
                  <a:srgbClr val="000000"/>
                </a:solidFill>
                <a:effectLst/>
                <a:latin typeface="Times New Roman" panose="02020603050405020304" pitchFamily="18" charset="0"/>
              </a:rPr>
              <a:t>[CLIQUEZ POUR ANIMER LA DIAPOSITIVE] </a:t>
            </a:r>
            <a:r>
              <a:rPr lang="fr-FR" sz="2800" b="0" i="0" dirty="0">
                <a:solidFill>
                  <a:srgbClr val="000000"/>
                </a:solidFill>
                <a:effectLst/>
                <a:latin typeface="Times New Roman" panose="02020603050405020304" pitchFamily="18" charset="0"/>
              </a:rPr>
              <a:t>Et enfin, voici Pat, notre collègue qui est une personne pragmatique, calme, concentrée et efficace. </a:t>
            </a:r>
            <a:r>
              <a:rPr lang="fr-FR" sz="2800" b="0" i="1" dirty="0">
                <a:solidFill>
                  <a:srgbClr val="000000"/>
                </a:solidFill>
                <a:effectLst/>
                <a:latin typeface="Times New Roman" panose="02020603050405020304" pitchFamily="18" charset="0"/>
              </a:rPr>
              <a:t>[CLIQUEZ POUR ANIMER LA DIAPOSITIVE] </a:t>
            </a:r>
            <a:r>
              <a:rPr lang="fr-FR" sz="2800" b="0" i="0" dirty="0">
                <a:solidFill>
                  <a:srgbClr val="000000"/>
                </a:solidFill>
                <a:effectLst/>
                <a:latin typeface="Times New Roman" panose="02020603050405020304" pitchFamily="18" charset="0"/>
              </a:rPr>
              <a:t>Pat pense qu’avec les bons outils et la flexibilité, le travail peut être accompli.</a:t>
            </a:r>
          </a:p>
          <a:p>
            <a:pPr algn="l"/>
            <a:endParaRPr lang="fr-FR" sz="2800" b="0" i="0" dirty="0">
              <a:solidFill>
                <a:srgbClr val="000000"/>
              </a:solidFill>
              <a:effectLst/>
              <a:latin typeface="Times New Roman" panose="02020603050405020304" pitchFamily="18" charset="0"/>
            </a:endParaRPr>
          </a:p>
          <a:p>
            <a:pPr algn="l"/>
            <a:r>
              <a:rPr lang="fr-FR" sz="2800" b="0" i="0" dirty="0">
                <a:solidFill>
                  <a:srgbClr val="000000"/>
                </a:solidFill>
                <a:effectLst/>
                <a:latin typeface="Times New Roman" panose="02020603050405020304" pitchFamily="18" charset="0"/>
              </a:rPr>
              <a:t>Comme vous le voyez, toutes ces personnes travaillent dans la même équipe et sont très différentes, mais elles peuvent toutes tirer parti de la flexibilité de choisir où et comment travailler.</a:t>
            </a: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14</a:t>
            </a:fld>
            <a:endParaRPr lang="en-US"/>
          </a:p>
        </p:txBody>
      </p:sp>
    </p:spTree>
    <p:extLst>
      <p:ext uri="{BB962C8B-B14F-4D97-AF65-F5344CB8AC3E}">
        <p14:creationId xmlns:p14="http://schemas.microsoft.com/office/powerpoint/2010/main" val="3627487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0" name="Google Shape;52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marR="0" lvl="0" indent="-285750" algn="l" defTabSz="914400" rtl="0" eaLnBrk="1" fontAlgn="auto" latinLnBrk="0" hangingPunct="1">
              <a:lnSpc>
                <a:spcPct val="100000"/>
              </a:lnSpc>
              <a:spcBef>
                <a:spcPts val="0"/>
              </a:spcBef>
              <a:spcAft>
                <a:spcPts val="0"/>
              </a:spcAft>
              <a:buClr>
                <a:srgbClr val="77797C"/>
              </a:buClr>
              <a:buSzPts val="1600"/>
              <a:buFont typeface="Arial"/>
              <a:buChar char="•"/>
              <a:tabLst/>
              <a:defRPr/>
            </a:pPr>
            <a:r>
              <a:rPr kumimoji="0" lang="fr-FR" sz="1200" b="0" i="0" u="none" strike="noStrike" kern="0" cap="none" spc="0" normalizeH="0" baseline="0" noProof="0" dirty="0">
                <a:ln>
                  <a:noFill/>
                </a:ln>
                <a:solidFill>
                  <a:srgbClr val="77797C"/>
                </a:solidFill>
                <a:effectLst/>
                <a:uLnTx/>
                <a:uFillTx/>
                <a:latin typeface="Calibri"/>
                <a:ea typeface="Calibri"/>
                <a:cs typeface="Calibri"/>
                <a:sym typeface="Calibri"/>
              </a:rPr>
              <a:t>Venir travailler dans un GCworkplace demande à chacun de concevoir son propre parcours. La façon dont vous planifiez votre semaine de travail typique a changé pour le mieux, car vous avez désormais accès à de multiples espaces de travail qui peuvent vous aider à jongler entre vos vies personnelle et professionnelle. </a:t>
            </a:r>
          </a:p>
          <a:p>
            <a:pPr marL="285750" marR="0" lvl="0" indent="-285750" algn="l" defTabSz="914400" rtl="0" eaLnBrk="1" fontAlgn="auto" latinLnBrk="0" hangingPunct="1">
              <a:lnSpc>
                <a:spcPct val="100000"/>
              </a:lnSpc>
              <a:spcBef>
                <a:spcPts val="0"/>
              </a:spcBef>
              <a:spcAft>
                <a:spcPts val="0"/>
              </a:spcAft>
              <a:buClr>
                <a:srgbClr val="77797C"/>
              </a:buClr>
              <a:buSzPts val="1600"/>
              <a:buFont typeface="Arial"/>
              <a:buChar char="•"/>
              <a:tabLst/>
              <a:defRPr/>
            </a:pPr>
            <a:r>
              <a:rPr kumimoji="0" lang="fr-FR" sz="1200" b="0" i="0" u="none" strike="noStrike" kern="0" cap="none" spc="0" normalizeH="0" baseline="0" noProof="0" dirty="0">
                <a:ln>
                  <a:noFill/>
                </a:ln>
                <a:solidFill>
                  <a:srgbClr val="77797C"/>
                </a:solidFill>
                <a:effectLst/>
                <a:uLnTx/>
                <a:uFillTx/>
                <a:latin typeface="Calibri"/>
                <a:ea typeface="Calibri"/>
                <a:cs typeface="Calibri"/>
                <a:sym typeface="Calibri"/>
              </a:rPr>
              <a:t>Travailler dans un environnement axé sur l'activité nécessite l’introduction de nouvelles méthodes de travail, ce qui laisse entendre de nouvelles méthodes de planification!</a:t>
            </a:r>
          </a:p>
          <a:p>
            <a:pPr marL="285750" marR="0" lvl="0" indent="-285750" algn="l" defTabSz="914400" rtl="0" eaLnBrk="1" fontAlgn="auto" latinLnBrk="0" hangingPunct="1">
              <a:lnSpc>
                <a:spcPct val="100000"/>
              </a:lnSpc>
              <a:spcBef>
                <a:spcPts val="0"/>
              </a:spcBef>
              <a:spcAft>
                <a:spcPts val="0"/>
              </a:spcAft>
              <a:buClr>
                <a:srgbClr val="77797C"/>
              </a:buClr>
              <a:buSzPts val="1600"/>
              <a:buFont typeface="Arial"/>
              <a:buChar char="•"/>
              <a:tabLst/>
              <a:defRPr/>
            </a:pPr>
            <a:r>
              <a:rPr kumimoji="0" lang="fr-FR" sz="1200" b="0" i="0" u="none" strike="noStrike" kern="0" cap="none" spc="0" normalizeH="0" baseline="0" noProof="0" dirty="0">
                <a:ln>
                  <a:noFill/>
                </a:ln>
                <a:solidFill>
                  <a:srgbClr val="77797C"/>
                </a:solidFill>
                <a:effectLst/>
                <a:uLnTx/>
                <a:uFillTx/>
                <a:latin typeface="Calibri"/>
                <a:ea typeface="Calibri"/>
                <a:cs typeface="Calibri"/>
                <a:sym typeface="Calibri"/>
              </a:rPr>
              <a:t>Nous sommes conscients que le développement et l'adoption de nouvelles méthodes de travail ne se font pas du jour au lendemain. Nous vous invitons à prendre le temps d'essayer différentes façons d'utiliser les espaces de travail qui vous sont proposés et la variété des points de travail pour réaliser vos activités. </a:t>
            </a:r>
            <a:endParaRPr kumimoji="0" lang="en-CA" sz="1200" b="0" i="0" u="none" strike="noStrike" kern="0" cap="none" spc="0" normalizeH="0" baseline="0" noProof="0" dirty="0">
              <a:ln>
                <a:noFill/>
              </a:ln>
              <a:solidFill>
                <a:srgbClr val="77797C"/>
              </a:solidFill>
              <a:effectLst/>
              <a:uLnTx/>
              <a:uFillTx/>
              <a:latin typeface="Calibri"/>
              <a:ea typeface="Calibri"/>
              <a:cs typeface="Calibri"/>
              <a:sym typeface="Calibri"/>
            </a:endParaRPr>
          </a:p>
          <a:p>
            <a:pPr marL="0" lvl="0" indent="0" algn="l" rtl="0">
              <a:spcBef>
                <a:spcPts val="0"/>
              </a:spcBef>
              <a:spcAft>
                <a:spcPts val="0"/>
              </a:spcAft>
              <a:buNone/>
            </a:pPr>
            <a:endParaRPr dirty="0"/>
          </a:p>
        </p:txBody>
      </p:sp>
      <p:sp>
        <p:nvSpPr>
          <p:cNvPr id="530" name="Google Shape;53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1" name="Google Shape;68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2" name="Google Shape;68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CA"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28077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fr-FR" dirty="0"/>
              <a:t>Cela peut ressembler à un arbre de décision mais il s'agit simplement d'un nouveau processus de planification.  La façon dont vous planifiez votre semaine de travail typique a changé car vous avez désormais accès à de multiples espaces de travail qui peuvent vous aider à jongler entre votre vie personnelle et votre vie professionnelle. Travailler dans un environnement axé sur les activités nécessite l’introduction de nouvelles méthodes de travail. Nous sommes conscients que le développement et l'adoption de nouvelles méthodes de travail ne se font pas du jour au lendemain. Nous vous invitons à essayer différentes façons d'utiliser les espaces de travail qui vous sont proposés, la variété des points de travail pour vos diverses activités, ce qui vous aidera à définir votre propre mode de travail. </a:t>
            </a:r>
            <a:endParaRPr lang="en-CA" dirty="0"/>
          </a:p>
          <a:p>
            <a:pPr marL="0" lvl="0" indent="0" algn="l" rtl="0">
              <a:spcBef>
                <a:spcPts val="0"/>
              </a:spcBef>
              <a:spcAft>
                <a:spcPts val="0"/>
              </a:spcAft>
              <a:buClr>
                <a:schemeClr val="dk1"/>
              </a:buClr>
              <a:buSzPts val="1200"/>
              <a:buFont typeface="Arial"/>
              <a:buNone/>
            </a:pPr>
            <a:endParaRPr dirty="0"/>
          </a:p>
        </p:txBody>
      </p:sp>
      <p:sp>
        <p:nvSpPr>
          <p:cNvPr id="553" name="Google Shape;55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spcBef>
                <a:spcPts val="0"/>
              </a:spcBef>
              <a:spcAft>
                <a:spcPts val="0"/>
              </a:spcAft>
            </a:pPr>
            <a:r>
              <a:rPr lang="fr-FR" sz="4000" b="0" i="0" dirty="0">
                <a:solidFill>
                  <a:srgbClr val="000000"/>
                </a:solidFill>
                <a:effectLst/>
                <a:latin typeface="Times New Roman" panose="02020603050405020304" pitchFamily="18" charset="0"/>
              </a:rPr>
              <a:t>Commençons donc par la première étape, qui est une question de lieu, lieu, lieu!. La première question à se poser consiste à se demander ce que nous avons à l’horaire cette semaine. La réponse à cette question vous aidera à choisir votre lieu de travail.</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l" rtl="0">
              <a:spcBef>
                <a:spcPts val="0"/>
              </a:spcBef>
              <a:spcAft>
                <a:spcPts val="0"/>
              </a:spcAft>
              <a:buNone/>
            </a:pPr>
            <a:endParaRPr dirty="0"/>
          </a:p>
        </p:txBody>
      </p:sp>
      <p:sp>
        <p:nvSpPr>
          <p:cNvPr id="612" name="Google Shape;61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0" i="0" dirty="0">
                <a:solidFill>
                  <a:srgbClr val="000000"/>
                </a:solidFill>
                <a:effectLst/>
                <a:latin typeface="Times New Roman" panose="02020603050405020304" pitchFamily="18" charset="0"/>
              </a:rPr>
              <a:t>Dans le cadre de l’étape 1, nous avons choisi le BUREAU comme notre lieu de travail. Et maintenant, que devons-nous faire? Posez-vous la question suivante : « Compte tenu de mes activités, dois-je travailler individuellement ou en collaboration? ». La réponse à cette question vous aidera à déterminer le meilleur type d’espace à utiliser dans le bureau.</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36" name="Google Shape;63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spcBef>
                <a:spcPts val="0"/>
              </a:spcBef>
              <a:spcAft>
                <a:spcPts val="0"/>
              </a:spcAft>
            </a:pPr>
            <a:r>
              <a:rPr lang="fr-FR" sz="2800" b="0" i="0" dirty="0">
                <a:solidFill>
                  <a:srgbClr val="000000"/>
                </a:solidFill>
                <a:effectLst/>
                <a:latin typeface="Times New Roman" panose="02020603050405020304" pitchFamily="18" charset="0"/>
              </a:rPr>
              <a:t>Maintenant que vous avez déterminé si vous devez travailler individuellement (chemin TURQUOISE) ou en collaboration (chemin JAUNE), l’étape suivante et finale consiste à choisir le meilleur point de travail pour accomplir votre travail. Pour vous aider à choisir ce point de travail, vous devez tenir compte de certains éléments importants, que vous travailliez individuellement ou en collaboration, comme les outils dont vous aurez besoin (moniteurs, réseau, etc.) et vos préférences personnelles (lumière naturelle, température, etc.). Ces éléments vous guideront dans le choix d’un point de travail OUVERT ou FERMÉ.</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50" name="Google Shape;65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1" name="Google Shape;68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0" i="0" dirty="0">
                <a:solidFill>
                  <a:srgbClr val="000000"/>
                </a:solidFill>
                <a:effectLst/>
                <a:latin typeface="Times New Roman" panose="02020603050405020304" pitchFamily="18" charset="0"/>
              </a:rPr>
              <a:t>Selon vos activités, veuillez déterminer où il serait le plus logique pour vous de travailler </a:t>
            </a:r>
            <a:r>
              <a:rPr lang="fr-FR" sz="1800" dirty="0">
                <a:effectLst/>
                <a:latin typeface="Calibri" panose="020F0502020204030204" pitchFamily="34" charset="0"/>
                <a:ea typeface="Calibri" panose="020F0502020204030204" pitchFamily="34" charset="0"/>
                <a:cs typeface="Times New Roman" panose="02020603050405020304" pitchFamily="18" charset="0"/>
              </a:rPr>
              <a:t>en sélectionnant un point de travail pour votre journée. Vous n'êtes pas obligé de changer de point de travail chaque fois que vous changez d'activité. Par exemple, vous pouvez rester une demi-journée au même poste de travail pour effectuer plusieurs activités de même nature. Votre style de travail vous aidera à déterminer les points de travail que vous utiliserez pour créer votre propre méthode de travail. Vous pouvez même consulter votre horaire un jour à l'avance et voir quel poste de travail vous utiliserez le matin pour accomplir votre première activité/tâche de la journée. Veillez à respecter le zonage de l'espace et l'étiquette du milieu de travail.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682" name="Google Shape;68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CA"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2" name="Google Shape;74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b="1" dirty="0"/>
          </a:p>
        </p:txBody>
      </p:sp>
      <p:sp>
        <p:nvSpPr>
          <p:cNvPr id="743" name="Google Shape;74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2" name="Google Shape;74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 </a:t>
            </a:r>
            <a:endParaRPr/>
          </a:p>
          <a:p>
            <a:pPr marL="0" lvl="0" indent="0" algn="l" rtl="0">
              <a:spcBef>
                <a:spcPts val="0"/>
              </a:spcBef>
              <a:spcAft>
                <a:spcPts val="0"/>
              </a:spcAft>
              <a:buNone/>
            </a:pPr>
            <a:endParaRPr/>
          </a:p>
          <a:p>
            <a:pPr marL="0" lvl="0" indent="0" algn="l" rtl="0">
              <a:spcBef>
                <a:spcPts val="0"/>
              </a:spcBef>
              <a:spcAft>
                <a:spcPts val="0"/>
              </a:spcAft>
              <a:buNone/>
            </a:pPr>
            <a:endParaRPr b="1"/>
          </a:p>
        </p:txBody>
      </p:sp>
      <p:sp>
        <p:nvSpPr>
          <p:cNvPr id="743" name="Google Shape;74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99816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C4A599B-663A-42BF-B5E8-4393AE08424A}" type="slidenum">
              <a:rPr lang="en-CA" smtClean="0"/>
              <a:t>25</a:t>
            </a:fld>
            <a:endParaRPr lang="en-CA"/>
          </a:p>
        </p:txBody>
      </p:sp>
    </p:spTree>
    <p:extLst>
      <p:ext uri="{BB962C8B-B14F-4D97-AF65-F5344CB8AC3E}">
        <p14:creationId xmlns:p14="http://schemas.microsoft.com/office/powerpoint/2010/main" val="3826624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4A599B-663A-42BF-B5E8-4393AE08424A}"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6477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3" name="Google Shape;83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4" name="Google Shape;834;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7" name="Google Shape;80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8" name="Google Shape;80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046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sz="2800" b="0" i="0" dirty="0">
                <a:solidFill>
                  <a:srgbClr val="000000"/>
                </a:solidFill>
                <a:effectLst/>
                <a:latin typeface="+mn-lt"/>
              </a:rPr>
              <a:t>Cette journée d’atelier virtuel a pour objet de développer vos nouvelles méthodes de travail pour votre nouveau milieu de travail. Pour ce faire, vous devez d’abord connaître la vision et les attentes relatives au milieu de travail, savoir ce qui constitue un </a:t>
            </a:r>
            <a:r>
              <a:rPr lang="fr-FR" sz="2800" b="1" i="0" dirty="0">
                <a:solidFill>
                  <a:srgbClr val="000000"/>
                </a:solidFill>
                <a:effectLst/>
                <a:latin typeface="+mn-lt"/>
              </a:rPr>
              <a:t>milieu de travail GC</a:t>
            </a:r>
            <a:r>
              <a:rPr lang="fr-FR" sz="2800" b="0" i="0" dirty="0">
                <a:solidFill>
                  <a:srgbClr val="000000"/>
                </a:solidFill>
                <a:effectLst/>
                <a:latin typeface="+mn-lt"/>
              </a:rPr>
              <a:t>, ce qu’est un </a:t>
            </a:r>
            <a:r>
              <a:rPr lang="fr-FR" sz="2800" b="1" i="0" dirty="0">
                <a:solidFill>
                  <a:srgbClr val="000000"/>
                </a:solidFill>
                <a:effectLst/>
                <a:latin typeface="+mn-lt"/>
              </a:rPr>
              <a:t>milieu de travail </a:t>
            </a:r>
            <a:r>
              <a:rPr lang="fr-FR" sz="2800" b="0" i="0" dirty="0">
                <a:solidFill>
                  <a:srgbClr val="000000"/>
                </a:solidFill>
                <a:effectLst/>
                <a:latin typeface="+mn-lt"/>
              </a:rPr>
              <a:t>axé sur les activités et comprendre le </a:t>
            </a:r>
            <a:r>
              <a:rPr lang="fr-FR" sz="2800" b="1" i="0" dirty="0">
                <a:solidFill>
                  <a:srgbClr val="000000"/>
                </a:solidFill>
                <a:effectLst/>
                <a:latin typeface="+mn-lt"/>
              </a:rPr>
              <a:t>mode de travail</a:t>
            </a:r>
            <a:r>
              <a:rPr lang="fr-FR" sz="2800" b="0" i="0" dirty="0">
                <a:solidFill>
                  <a:srgbClr val="000000"/>
                </a:solidFill>
                <a:effectLst/>
                <a:latin typeface="+mn-lt"/>
              </a:rPr>
              <a:t> axé sur les activités. Nous couvrirons ces sujets </a:t>
            </a:r>
            <a:r>
              <a:rPr lang="fr-CA" sz="2800" b="0" i="0" dirty="0">
                <a:solidFill>
                  <a:srgbClr val="000000"/>
                </a:solidFill>
                <a:effectLst/>
                <a:latin typeface="+mn-lt"/>
              </a:rPr>
              <a:t>dans le cadre de cette présentation.</a:t>
            </a:r>
            <a:endParaRPr lang="en-CA" sz="1800" dirty="0">
              <a:effectLst/>
              <a:latin typeface="+mn-lt"/>
              <a:ea typeface="Calibri" panose="020F0502020204030204" pitchFamily="34" charset="0"/>
              <a:cs typeface="Times New Roman" panose="02020603050405020304" pitchFamily="18" charset="0"/>
            </a:endParaRPr>
          </a:p>
        </p:txBody>
      </p:sp>
      <p:sp>
        <p:nvSpPr>
          <p:cNvPr id="278" name="Google Shape;27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FR" b="0" i="0" dirty="0">
                <a:solidFill>
                  <a:srgbClr val="000000"/>
                </a:solidFill>
                <a:effectLst/>
                <a:latin typeface="+mn-lt"/>
              </a:rPr>
              <a:t>Matériel de référence : </a:t>
            </a:r>
          </a:p>
          <a:p>
            <a:pPr algn="l"/>
            <a:r>
              <a:rPr lang="fr-FR" b="1" i="0" dirty="0">
                <a:solidFill>
                  <a:srgbClr val="000000"/>
                </a:solidFill>
                <a:effectLst/>
                <a:latin typeface="+mn-lt"/>
              </a:rPr>
              <a:t>LES MYTHES DU MILIEU DE TRAVAIL GC : CE QU’IL N’EST PAS. </a:t>
            </a:r>
          </a:p>
          <a:p>
            <a:pPr algn="l"/>
            <a:r>
              <a:rPr lang="fr-FR" b="1" i="0" dirty="0">
                <a:solidFill>
                  <a:srgbClr val="000000"/>
                </a:solidFill>
                <a:effectLst/>
                <a:latin typeface="+mn-lt"/>
              </a:rPr>
              <a:t>• Il ne s’agit pas seulement de postes de travail individuels non assignés :</a:t>
            </a:r>
            <a:r>
              <a:rPr lang="fr-FR" b="0" i="0" dirty="0">
                <a:solidFill>
                  <a:srgbClr val="000000"/>
                </a:solidFill>
                <a:effectLst/>
                <a:latin typeface="+mn-lt"/>
              </a:rPr>
              <a:t> le Milieu de travail GC reconnaît que le travail peut se faire à d’autres endroits qu’un bureau ou une salle de réunion, d’où la création d’une grande variété d’espaces de travail (appelés points de travail) pour convenir à une variété de tâches et de besoins, que ce soit une pièce sans distraction, un point de collaboration en équipe central ou quelque chose entre les deux. Aucun point de travail n’est attribué; ils sont donc accessibles à tous. </a:t>
            </a:r>
          </a:p>
          <a:p>
            <a:pPr algn="l"/>
            <a:r>
              <a:rPr lang="fr-FR" b="0" i="0" dirty="0">
                <a:solidFill>
                  <a:srgbClr val="000000"/>
                </a:solidFill>
                <a:effectLst/>
                <a:latin typeface="+mn-lt"/>
              </a:rPr>
              <a:t>• </a:t>
            </a:r>
            <a:r>
              <a:rPr lang="fr-FR" b="1" i="0" dirty="0">
                <a:solidFill>
                  <a:srgbClr val="000000"/>
                </a:solidFill>
                <a:effectLst/>
                <a:latin typeface="+mn-lt"/>
              </a:rPr>
              <a:t>Ce n’est pas une solution universelle : </a:t>
            </a:r>
            <a:r>
              <a:rPr lang="fr-FR" b="0" i="0" dirty="0">
                <a:solidFill>
                  <a:srgbClr val="000000"/>
                </a:solidFill>
                <a:effectLst/>
                <a:latin typeface="+mn-lt"/>
              </a:rPr>
              <a:t>Étant donné qu’il est conçu pour répondre aux besoins spécifiques de votre organisation, chaque milieu de travail peut être personnalisé en fonction du type de travail que vous effectuez et selon votre manière de travailler. La norme vous aide à lancer vos activités avec les éléments les plus importants, après quoi il est possible d’adapter l’espace selon les types et le nombre de points de travail et d’espaces de soutien requis afin de répondre aux besoins de votre organisation. </a:t>
            </a:r>
          </a:p>
          <a:p>
            <a:pPr algn="l"/>
            <a:r>
              <a:rPr lang="fr-FR" b="1" i="0" dirty="0">
                <a:solidFill>
                  <a:srgbClr val="000000"/>
                </a:solidFill>
                <a:effectLst/>
                <a:latin typeface="+mn-lt"/>
              </a:rPr>
              <a:t>• Ce n’est pas une stratégie d’économie d’espace : </a:t>
            </a:r>
            <a:r>
              <a:rPr lang="fr-FR" b="0" i="0" dirty="0">
                <a:solidFill>
                  <a:srgbClr val="000000"/>
                </a:solidFill>
                <a:effectLst/>
                <a:latin typeface="+mn-lt"/>
              </a:rPr>
              <a:t>Lorsque vous comprenez mieux comment utiliser votre espace, il est possible d’éliminer les espaces toujours vides et d’agrandir ceux dont vous avez le plus besoin. Certains de vos employés sont-ils toujours en réunion ou travaillent-ils toujours à distance? Tenez compte de ces facteurs lors de la phase de planification et vous pourriez réaliser des économies d’espace. Il s’agit toutefois d’un avantage qui en découle, pas d’un objectif. </a:t>
            </a:r>
          </a:p>
          <a:p>
            <a:pPr algn="l"/>
            <a:r>
              <a:rPr lang="fr-FR" b="1" i="0" dirty="0">
                <a:solidFill>
                  <a:srgbClr val="000000"/>
                </a:solidFill>
                <a:effectLst/>
                <a:latin typeface="+mn-lt"/>
              </a:rPr>
              <a:t>• Ce n’est pas un « milieu de travail 3.0 » : </a:t>
            </a:r>
            <a:r>
              <a:rPr lang="fr-FR" b="0" i="0" dirty="0">
                <a:solidFill>
                  <a:srgbClr val="000000"/>
                </a:solidFill>
                <a:effectLst/>
                <a:latin typeface="+mn-lt"/>
              </a:rPr>
              <a:t>Certaines leçons importantes ont été tirées des stratégies précédentes sur le milieu de travail. Le passage à des bureaux à aires ouvertes a occasionné des problèmes sur le plan du contrôle acoustique, et cette solution nuisait à la concentration au travail. C’est pourquoi nous avons lancé l’initiative Milieu de travail GC, qui offre divers espaces ouverts et fermés, dynamiques et calmes, ainsi que des espaces de rangement personnel et des aires communes, le tout adapté à un effectif diversifié.</a:t>
            </a:r>
            <a:endParaRPr lang="en-CA" dirty="0">
              <a:latin typeface="+mn-lt"/>
            </a:endParaRPr>
          </a:p>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5</a:t>
            </a:fld>
            <a:endParaRPr lang="en-US" altLang="en-US"/>
          </a:p>
        </p:txBody>
      </p:sp>
    </p:spTree>
    <p:extLst>
      <p:ext uri="{BB962C8B-B14F-4D97-AF65-F5344CB8AC3E}">
        <p14:creationId xmlns:p14="http://schemas.microsoft.com/office/powerpoint/2010/main" val="171107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FR" sz="2800" b="0" i="0" dirty="0">
                <a:solidFill>
                  <a:srgbClr val="000000"/>
                </a:solidFill>
                <a:effectLst/>
                <a:latin typeface="+mn-lt"/>
              </a:rPr>
              <a:t>La flexibilité signifie que les employés sont habilités à choisir le lieu de travail le plus logique pour eux. Examinons quelques témoignages réels. </a:t>
            </a:r>
          </a:p>
          <a:p>
            <a:pPr algn="l"/>
            <a:endParaRPr lang="fr-FR" sz="2800" b="0" i="0" dirty="0">
              <a:solidFill>
                <a:srgbClr val="000000"/>
              </a:solidFill>
              <a:effectLst/>
              <a:latin typeface="+mn-lt"/>
            </a:endParaRPr>
          </a:p>
          <a:p>
            <a:pPr algn="l"/>
            <a:r>
              <a:rPr lang="fr-FR" sz="2800" b="0" i="0" dirty="0">
                <a:solidFill>
                  <a:srgbClr val="000000"/>
                </a:solidFill>
                <a:effectLst/>
                <a:latin typeface="+mn-lt"/>
              </a:rPr>
              <a:t>« J’avais un rendez-vous près de chez moi ce matin et j’ai donc décidé de travailler de la maison cet après-midi. J’avais planifié ma semaine afin d’accomplir mes tâches individuelles non urgentes. » Pouvez-vous trouver d’autres raisons pour lesquelles le travail à domicile serait plus logique pour vous? </a:t>
            </a:r>
          </a:p>
          <a:p>
            <a:pPr algn="l"/>
            <a:endParaRPr lang="fr-FR" sz="2800" b="0" i="0" dirty="0">
              <a:solidFill>
                <a:srgbClr val="000000"/>
              </a:solidFill>
              <a:effectLst/>
              <a:latin typeface="+mn-lt"/>
            </a:endParaRPr>
          </a:p>
          <a:p>
            <a:pPr algn="l"/>
            <a:r>
              <a:rPr lang="fr-FR" sz="2800" b="0" i="0" dirty="0">
                <a:solidFill>
                  <a:srgbClr val="000000"/>
                </a:solidFill>
                <a:effectLst/>
                <a:latin typeface="+mn-lt"/>
              </a:rPr>
              <a:t>« Je travaille sur un projet avec mon collègue aujourd’hui, et comme nous vivons dans le même quartier, nous avons décidé de nous avons décidé de nous rencontrer au bureau de cotravailGC tout près de la maison. Cela nous permettra d’économiser 30 minutes de trajet jusqu’au bureau! » Quelles sont les autres raisons qui pourraient vous inciter à travailler dans un bureau de cotravailGC? </a:t>
            </a:r>
          </a:p>
          <a:p>
            <a:pPr algn="l"/>
            <a:endParaRPr lang="fr-FR" sz="2800" b="0" i="0" dirty="0">
              <a:solidFill>
                <a:srgbClr val="000000"/>
              </a:solidFill>
              <a:effectLst/>
              <a:latin typeface="+mn-lt"/>
            </a:endParaRPr>
          </a:p>
          <a:p>
            <a:pPr algn="l"/>
            <a:r>
              <a:rPr lang="fr-FR" sz="2800" b="0" i="0" dirty="0">
                <a:solidFill>
                  <a:srgbClr val="000000"/>
                </a:solidFill>
                <a:effectLst/>
                <a:latin typeface="+mn-lt"/>
              </a:rPr>
              <a:t>« Aujourd’hui, mon équipe a organisé une séance de remue-méninges afin de développer un nouvel outil de communication. Le bureau est le meilleur endroit pour cette activité, car nous aurons besoin de beaucoup d’espace et d’un grand écran de télévision. » Pouvez-vous donner quelques exemples de situations où le plus logique serait de se rendre au bureau? </a:t>
            </a:r>
          </a:p>
          <a:p>
            <a:pPr algn="l"/>
            <a:endParaRPr lang="fr-FR" sz="2800" b="0" i="0" dirty="0">
              <a:solidFill>
                <a:srgbClr val="000000"/>
              </a:solidFill>
              <a:effectLst/>
              <a:latin typeface="+mn-lt"/>
            </a:endParaRPr>
          </a:p>
          <a:p>
            <a:pPr algn="l"/>
            <a:r>
              <a:rPr lang="fr-FR" sz="2800" b="0" i="0" dirty="0">
                <a:solidFill>
                  <a:srgbClr val="000000"/>
                </a:solidFill>
                <a:effectLst/>
                <a:latin typeface="+mn-lt"/>
              </a:rPr>
              <a:t>« Ma journée est remplie de rencontres avec des clients! Il n’y a pas de bureau de cotravailGC à proximité et je perdrais beaucoup de temps à faire l’aller-retour à mon bureau alors je travaillerai dans un café entre celles-ci. » Dans le cadre de votre semaine typique, pouvez-vous imaginer une période pendant laquelle votre efficacité serait optimale à un autre endroit, comme un café? </a:t>
            </a:r>
          </a:p>
          <a:p>
            <a:pPr algn="l"/>
            <a:endParaRPr lang="fr-FR" sz="2800" b="0" i="0" dirty="0">
              <a:solidFill>
                <a:srgbClr val="000000"/>
              </a:solidFill>
              <a:effectLst/>
              <a:latin typeface="+mn-lt"/>
            </a:endParaRPr>
          </a:p>
          <a:p>
            <a:pPr algn="l"/>
            <a:r>
              <a:rPr lang="fr-FR" sz="2800" b="0" i="0" dirty="0">
                <a:solidFill>
                  <a:srgbClr val="000000"/>
                </a:solidFill>
                <a:effectLst/>
                <a:latin typeface="+mn-lt"/>
              </a:rPr>
              <a:t>Ces exemples montrent que la possibilité de choisir sa façon de travailler et son lieu de travail favorise une meilleure productivité et peut contribuer à l’équilibre entre la vie professionnelle et la vie personnelle. C’est la flexibilité qui permet à chacun de définir ses propres méthodes de travail et de choisir l’endroit le plus adéquat!</a:t>
            </a:r>
          </a:p>
        </p:txBody>
      </p:sp>
      <p:sp>
        <p:nvSpPr>
          <p:cNvPr id="4" name="Slide Number Placeholder 3"/>
          <p:cNvSpPr>
            <a:spLocks noGrp="1"/>
          </p:cNvSpPr>
          <p:nvPr>
            <p:ph type="sldNum" sz="quarter" idx="5"/>
          </p:nvPr>
        </p:nvSpPr>
        <p:spPr/>
        <p:txBody>
          <a:bodyPr/>
          <a:lstStyle/>
          <a:p>
            <a:fld id="{11F9BAFD-0AFE-FC47-B839-C833EEBF7ECA}" type="slidenum">
              <a:rPr lang="en-US" smtClean="0"/>
              <a:t>7</a:t>
            </a:fld>
            <a:endParaRPr lang="en-US"/>
          </a:p>
        </p:txBody>
      </p:sp>
    </p:spTree>
    <p:extLst>
      <p:ext uri="{BB962C8B-B14F-4D97-AF65-F5344CB8AC3E}">
        <p14:creationId xmlns:p14="http://schemas.microsoft.com/office/powerpoint/2010/main" val="3848142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fr-FR" sz="2800" b="0" i="0" dirty="0">
                <a:solidFill>
                  <a:srgbClr val="000000"/>
                </a:solidFill>
                <a:effectLst/>
                <a:latin typeface="+mn-lt"/>
              </a:rPr>
              <a:t>Il s’agit ici d’un </a:t>
            </a:r>
            <a:r>
              <a:rPr lang="fr-FR" sz="2800" b="1" i="0" dirty="0">
                <a:solidFill>
                  <a:srgbClr val="000000"/>
                </a:solidFill>
                <a:effectLst/>
                <a:latin typeface="+mn-lt"/>
              </a:rPr>
              <a:t>MILIEU DE TRAVAIL </a:t>
            </a:r>
            <a:r>
              <a:rPr lang="fr-FR" sz="2800" b="0" i="0" dirty="0">
                <a:solidFill>
                  <a:srgbClr val="000000"/>
                </a:solidFill>
                <a:effectLst/>
                <a:latin typeface="+mn-lt"/>
              </a:rPr>
              <a:t>AXÉ SUR LES ACTIVITÉS (MTA), un environnement qui s’inscrit dans une nouvelle façon de travailler et qui est fondé sur le principe du </a:t>
            </a:r>
            <a:r>
              <a:rPr lang="fr-FR" sz="2800" b="1" i="0" dirty="0">
                <a:solidFill>
                  <a:srgbClr val="000000"/>
                </a:solidFill>
                <a:effectLst/>
                <a:latin typeface="+mn-lt"/>
              </a:rPr>
              <a:t>mode de travail axé sur les activités</a:t>
            </a:r>
            <a:r>
              <a:rPr lang="fr-FR" sz="2800" b="0" i="0" dirty="0">
                <a:solidFill>
                  <a:srgbClr val="000000"/>
                </a:solidFill>
                <a:effectLst/>
                <a:latin typeface="+mn-lt"/>
              </a:rPr>
              <a:t>. [CLIQUEZ POUR ANIMER LA DIAPOSITIVE] </a:t>
            </a:r>
          </a:p>
          <a:p>
            <a:pPr marL="0" marR="0">
              <a:spcBef>
                <a:spcPts val="0"/>
              </a:spcBef>
              <a:spcAft>
                <a:spcPts val="0"/>
              </a:spcAft>
            </a:pPr>
            <a:endParaRPr lang="fr-FR" sz="2800" b="0" i="0" dirty="0">
              <a:solidFill>
                <a:srgbClr val="000000"/>
              </a:solidFill>
              <a:effectLst/>
              <a:latin typeface="+mn-lt"/>
            </a:endParaRPr>
          </a:p>
          <a:p>
            <a:pPr marL="0" marR="0">
              <a:spcBef>
                <a:spcPts val="0"/>
              </a:spcBef>
              <a:spcAft>
                <a:spcPts val="0"/>
              </a:spcAft>
            </a:pPr>
            <a:r>
              <a:rPr lang="fr-FR" sz="2800" b="0" i="0" dirty="0">
                <a:solidFill>
                  <a:srgbClr val="000000"/>
                </a:solidFill>
                <a:effectLst/>
                <a:latin typeface="+mn-lt"/>
              </a:rPr>
              <a:t>Le </a:t>
            </a:r>
            <a:r>
              <a:rPr lang="fr-FR" sz="2800" b="1" i="0" dirty="0">
                <a:solidFill>
                  <a:srgbClr val="000000"/>
                </a:solidFill>
                <a:effectLst/>
                <a:latin typeface="+mn-lt"/>
              </a:rPr>
              <a:t>MODE DE TRAVAIL </a:t>
            </a:r>
            <a:r>
              <a:rPr lang="fr-FR" sz="2800" b="0" i="0" dirty="0">
                <a:solidFill>
                  <a:srgbClr val="000000"/>
                </a:solidFill>
                <a:effectLst/>
                <a:latin typeface="+mn-lt"/>
              </a:rPr>
              <a:t>AXÉ SUR LES ACTIVITÉS est un concept qui reconnaît que tout au long de la journée, les employés s’engagent dans une myriade d’activités et pour s’adapter à ces différentes activités, ils ont besoin de différents types de </a:t>
            </a:r>
            <a:r>
              <a:rPr lang="fr-FR" sz="2800" b="1" i="0" dirty="0">
                <a:solidFill>
                  <a:srgbClr val="000000"/>
                </a:solidFill>
                <a:effectLst/>
                <a:latin typeface="+mn-lt"/>
              </a:rPr>
              <a:t>points de travail</a:t>
            </a:r>
            <a:r>
              <a:rPr lang="fr-FR" sz="2800" b="0" i="0" dirty="0">
                <a:solidFill>
                  <a:srgbClr val="000000"/>
                </a:solidFill>
                <a:effectLst/>
                <a:latin typeface="+mn-lt"/>
              </a:rPr>
              <a:t>. Un milieu de travail axé sur les activités met l’accent sur les employés et leur laisse la liberté de décider eux-mêmes comment travailler, à quel endroit, avec quels outils et avec quels collaborateurs.</a:t>
            </a:r>
            <a:endParaRPr lang="en-US" sz="1800" dirty="0">
              <a:effectLst/>
              <a:latin typeface="+mn-lt"/>
              <a:ea typeface="Calibri" panose="020F0502020204030204" pitchFamily="34" charset="0"/>
              <a:cs typeface="Times New Roman" panose="02020603050405020304" pitchFamily="18" charset="0"/>
            </a:endParaRPr>
          </a:p>
          <a:p>
            <a:endParaRPr lang="en-US" sz="1200" dirty="0">
              <a:solidFill>
                <a:srgbClr val="000000"/>
              </a:solidFill>
            </a:endParaRPr>
          </a:p>
          <a:p>
            <a:endParaRPr lang="en-CA" sz="1050" dirty="0">
              <a:solidFill>
                <a:srgbClr val="000000"/>
              </a:solidFill>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8</a:t>
            </a:fld>
            <a:endParaRPr lang="en-US"/>
          </a:p>
        </p:txBody>
      </p:sp>
    </p:spTree>
    <p:extLst>
      <p:ext uri="{BB962C8B-B14F-4D97-AF65-F5344CB8AC3E}">
        <p14:creationId xmlns:p14="http://schemas.microsoft.com/office/powerpoint/2010/main" val="2112458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CFB24C1-AF5D-4DB8-8ED9-FD899DEDE52F}" type="slidenum">
              <a:rPr lang="en-CA" smtClean="0"/>
              <a:t>9</a:t>
            </a:fld>
            <a:endParaRPr lang="en-CA"/>
          </a:p>
        </p:txBody>
      </p:sp>
    </p:spTree>
    <p:extLst>
      <p:ext uri="{BB962C8B-B14F-4D97-AF65-F5344CB8AC3E}">
        <p14:creationId xmlns:p14="http://schemas.microsoft.com/office/powerpoint/2010/main" val="3227283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fr-FR" sz="2800" b="0" i="0" dirty="0">
                <a:solidFill>
                  <a:srgbClr val="000000"/>
                </a:solidFill>
                <a:effectLst/>
                <a:latin typeface="+mn-lt"/>
              </a:rPr>
              <a:t>Auparavant, il n’y avait qu’un </a:t>
            </a:r>
            <a:r>
              <a:rPr lang="fr-FR" sz="2800" b="1" i="0" dirty="0">
                <a:solidFill>
                  <a:srgbClr val="000000"/>
                </a:solidFill>
                <a:effectLst/>
                <a:latin typeface="+mn-lt"/>
              </a:rPr>
              <a:t>SEUL</a:t>
            </a:r>
            <a:r>
              <a:rPr lang="fr-FR" sz="2800" b="0" i="0" dirty="0">
                <a:solidFill>
                  <a:srgbClr val="000000"/>
                </a:solidFill>
                <a:effectLst/>
                <a:latin typeface="+mn-lt"/>
              </a:rPr>
              <a:t> poste de travail où nous devions effectuer </a:t>
            </a:r>
            <a:r>
              <a:rPr lang="fr-FR" sz="2800" b="1" i="0" dirty="0">
                <a:solidFill>
                  <a:srgbClr val="000000"/>
                </a:solidFill>
                <a:effectLst/>
                <a:latin typeface="+mn-lt"/>
              </a:rPr>
              <a:t>TOUTES</a:t>
            </a:r>
            <a:r>
              <a:rPr lang="fr-FR" sz="2800" b="0" i="0" dirty="0">
                <a:solidFill>
                  <a:srgbClr val="000000"/>
                </a:solidFill>
                <a:effectLst/>
                <a:latin typeface="+mn-lt"/>
              </a:rPr>
              <a:t> nos activités [CLIQUEZ POUR ANIMER LA DIAPOSITIVE] : répondre aux appels téléphoniques, effectuer du travail ciblé, avoir une courte discussion et accomplir des tâches quotidiennes, toujours attachés à cet endroit. Nous avons maintenant la flexibilité de choisir parmi divers points de travail, en fonction des préférences individuelles et des outils dont nous avons besoin. [CLIQUEZ POUR ANIMER LA DIAPOSITIVE] </a:t>
            </a:r>
          </a:p>
          <a:p>
            <a:pPr marL="0" marR="0">
              <a:spcBef>
                <a:spcPts val="0"/>
              </a:spcBef>
              <a:spcAft>
                <a:spcPts val="0"/>
              </a:spcAft>
            </a:pPr>
            <a:r>
              <a:rPr lang="fr-FR" sz="2800" b="0" i="0" dirty="0">
                <a:solidFill>
                  <a:srgbClr val="000000"/>
                </a:solidFill>
                <a:effectLst/>
                <a:latin typeface="+mn-lt"/>
              </a:rPr>
              <a:t>Vous avez besoin de répondre à un appel privé ou à un appel qui durera plus que quelques minutes? Prenez votre téléphone cellulaire et allez à une cabine téléphonique. </a:t>
            </a:r>
          </a:p>
          <a:p>
            <a:pPr marL="0" marR="0">
              <a:spcBef>
                <a:spcPts val="0"/>
              </a:spcBef>
              <a:spcAft>
                <a:spcPts val="0"/>
              </a:spcAft>
            </a:pPr>
            <a:r>
              <a:rPr lang="fr-FR" sz="2800" b="0" i="0" dirty="0">
                <a:solidFill>
                  <a:srgbClr val="000000"/>
                </a:solidFill>
                <a:effectLst/>
                <a:latin typeface="+mn-lt"/>
              </a:rPr>
              <a:t>Vous devez remettre un rapport et ne voulez pas être dérangé pendant que vous travaillez? Dirigez-vous vers la salle de concentration non réservée la plus près. Vous souhaitez obtenir l’avis de votre collègue sur votre présentation? Envoyez-lui un court message et convenez d’une rencontre dans un espace de collaboration comme un point de discussion ou un salon de travail. Vous disposez de 30 minutes entre deux réunions et vous souhaitez répondre à des courriels? Pas besoin d’un poste de travail complet. Dirigez-vous vers un point de transition, où vous pourrez même choisir de travailler debout. Vous pourrez aussi trouver un poste de travail actif et marchez tout en </a:t>
            </a:r>
            <a:r>
              <a:rPr lang="fr-FR" sz="2800" b="0" i="0">
                <a:solidFill>
                  <a:srgbClr val="000000"/>
                </a:solidFill>
                <a:effectLst/>
                <a:latin typeface="+mn-lt"/>
              </a:rPr>
              <a:t>travaillant!</a:t>
            </a:r>
            <a:endParaRPr lang="en-US" sz="180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CA" sz="1800">
                <a:effectLst/>
                <a:latin typeface="+mn-lt"/>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11F9BAFD-0AFE-FC47-B839-C833EEBF7ECA}" type="slidenum">
              <a:rPr lang="en-US" smtClean="0"/>
              <a:t>10</a:t>
            </a:fld>
            <a:endParaRPr lang="en-US" dirty="0"/>
          </a:p>
        </p:txBody>
      </p:sp>
    </p:spTree>
    <p:extLst>
      <p:ext uri="{BB962C8B-B14F-4D97-AF65-F5344CB8AC3E}">
        <p14:creationId xmlns:p14="http://schemas.microsoft.com/office/powerpoint/2010/main" val="6727280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0297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280316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51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25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84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990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spTree>
    <p:extLst>
      <p:ext uri="{BB962C8B-B14F-4D97-AF65-F5344CB8AC3E}">
        <p14:creationId xmlns:p14="http://schemas.microsoft.com/office/powerpoint/2010/main" val="176628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1006439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043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741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200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92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134067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892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475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672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2243374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417" y="2276872"/>
            <a:ext cx="10363200" cy="3687366"/>
          </a:xfrm>
        </p:spPr>
        <p:txBody>
          <a:bodyPr/>
          <a:lstStyle>
            <a:lvl1pP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xfrm>
            <a:off x="11474451" y="5661026"/>
            <a:ext cx="478367" cy="288925"/>
          </a:xfrm>
          <a:prstGeom prst="rect">
            <a:avLst/>
          </a:prstGeom>
          <a:ln/>
        </p:spPr>
        <p:txBody>
          <a:bodyPr/>
          <a:lstStyle>
            <a:lvl1pPr>
              <a:defRPr/>
            </a:lvl1pPr>
          </a:lstStyle>
          <a:p>
            <a:pPr>
              <a:defRPr/>
            </a:pPr>
            <a:fld id="{26DA66C1-2C78-4776-B34D-B900153256A5}" type="slidenum">
              <a:rPr lang="en-US" altLang="en-US">
                <a:solidFill>
                  <a:srgbClr val="5B1A51"/>
                </a:solidFill>
              </a:rPr>
              <a:pPr>
                <a:defRPr/>
              </a:pPr>
              <a:t>‹#›</a:t>
            </a:fld>
            <a:endParaRPr lang="en-US" altLang="en-US">
              <a:solidFill>
                <a:srgbClr val="5B1A51"/>
              </a:solidFill>
            </a:endParaRPr>
          </a:p>
        </p:txBody>
      </p:sp>
    </p:spTree>
    <p:extLst>
      <p:ext uri="{BB962C8B-B14F-4D97-AF65-F5344CB8AC3E}">
        <p14:creationId xmlns:p14="http://schemas.microsoft.com/office/powerpoint/2010/main" val="3066856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3"/>
        <p:cNvGrpSpPr/>
        <p:nvPr/>
      </p:nvGrpSpPr>
      <p:grpSpPr>
        <a:xfrm>
          <a:off x="0" y="0"/>
          <a:ext cx="0" cy="0"/>
          <a:chOff x="0" y="0"/>
          <a:chExt cx="0" cy="0"/>
        </a:xfrm>
      </p:grpSpPr>
      <p:sp>
        <p:nvSpPr>
          <p:cNvPr id="24" name="Google Shape;24;p34"/>
          <p:cNvSpPr>
            <a:spLocks noGrp="1"/>
          </p:cNvSpPr>
          <p:nvPr>
            <p:ph type="pic" idx="2"/>
          </p:nvPr>
        </p:nvSpPr>
        <p:spPr>
          <a:xfrm>
            <a:off x="0" y="655981"/>
            <a:ext cx="12192000" cy="4776706"/>
          </a:xfrm>
          <a:prstGeom prst="rect">
            <a:avLst/>
          </a:prstGeom>
          <a:noFill/>
          <a:ln>
            <a:noFill/>
          </a:ln>
        </p:spPr>
      </p:sp>
      <p:sp>
        <p:nvSpPr>
          <p:cNvPr id="25" name="Google Shape;25;p34"/>
          <p:cNvSpPr txBox="1">
            <a:spLocks noGrp="1"/>
          </p:cNvSpPr>
          <p:nvPr>
            <p:ph type="body" idx="1"/>
          </p:nvPr>
        </p:nvSpPr>
        <p:spPr>
          <a:xfrm>
            <a:off x="451364" y="5592101"/>
            <a:ext cx="5079103" cy="68751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1200"/>
              <a:buNone/>
              <a:defRPr sz="1200" b="1">
                <a:latin typeface="Arial"/>
                <a:ea typeface="Arial"/>
                <a:cs typeface="Arial"/>
                <a:sym typeface="Aria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33333"/>
              </a:lnSpc>
              <a:spcBef>
                <a:spcPts val="500"/>
              </a:spcBef>
              <a:spcAft>
                <a:spcPts val="0"/>
              </a:spcAft>
              <a:buClr>
                <a:schemeClr val="dk1"/>
              </a:buClr>
              <a:buSzPts val="1800"/>
              <a:buNone/>
              <a:defRPr sz="1800" b="1"/>
            </a:lvl3pPr>
            <a:lvl4pPr marL="1828800" lvl="3" indent="-228600" algn="l">
              <a:lnSpc>
                <a:spcPct val="150000"/>
              </a:lnSpc>
              <a:spcBef>
                <a:spcPts val="500"/>
              </a:spcBef>
              <a:spcAft>
                <a:spcPts val="0"/>
              </a:spcAft>
              <a:buClr>
                <a:schemeClr val="dk1"/>
              </a:buClr>
              <a:buSzPts val="1600"/>
              <a:buNone/>
              <a:defRPr sz="1600" b="1"/>
            </a:lvl4pPr>
            <a:lvl5pPr marL="2286000" lvl="4" indent="-228600" algn="l">
              <a:lnSpc>
                <a:spcPct val="15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Tree>
    <p:extLst>
      <p:ext uri="{BB962C8B-B14F-4D97-AF65-F5344CB8AC3E}">
        <p14:creationId xmlns:p14="http://schemas.microsoft.com/office/powerpoint/2010/main" val="25014740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1CDBB-3E6C-46A1-856B-F1C4F622E7F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5B55BCD-2C63-42A0-BC76-27E1D1D6F3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23979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arge photography or infographic">
  <p:cSld name="Large photography or infographic">
    <p:spTree>
      <p:nvGrpSpPr>
        <p:cNvPr id="1" name="Shape 241"/>
        <p:cNvGrpSpPr/>
        <p:nvPr/>
      </p:nvGrpSpPr>
      <p:grpSpPr>
        <a:xfrm>
          <a:off x="0" y="0"/>
          <a:ext cx="0" cy="0"/>
          <a:chOff x="0" y="0"/>
          <a:chExt cx="0" cy="0"/>
        </a:xfrm>
      </p:grpSpPr>
      <p:sp>
        <p:nvSpPr>
          <p:cNvPr id="242" name="Google Shape;242;p59"/>
          <p:cNvSpPr>
            <a:spLocks noGrp="1"/>
          </p:cNvSpPr>
          <p:nvPr>
            <p:ph type="pic" idx="2"/>
          </p:nvPr>
        </p:nvSpPr>
        <p:spPr>
          <a:xfrm>
            <a:off x="0" y="655981"/>
            <a:ext cx="12192000" cy="4776706"/>
          </a:xfrm>
          <a:prstGeom prst="rect">
            <a:avLst/>
          </a:prstGeom>
          <a:noFill/>
          <a:ln>
            <a:noFill/>
          </a:ln>
        </p:spPr>
      </p:sp>
      <p:sp>
        <p:nvSpPr>
          <p:cNvPr id="243" name="Google Shape;243;p59"/>
          <p:cNvSpPr txBox="1">
            <a:spLocks noGrp="1"/>
          </p:cNvSpPr>
          <p:nvPr>
            <p:ph type="body" idx="1"/>
          </p:nvPr>
        </p:nvSpPr>
        <p:spPr>
          <a:xfrm>
            <a:off x="451364" y="5592101"/>
            <a:ext cx="5079103" cy="68751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1"/>
              </a:buClr>
              <a:buSzPts val="1200"/>
              <a:buNone/>
              <a:defRPr sz="1200" b="1">
                <a:latin typeface="Arial"/>
                <a:ea typeface="Arial"/>
                <a:cs typeface="Arial"/>
                <a:sym typeface="Aria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33333"/>
              </a:lnSpc>
              <a:spcBef>
                <a:spcPts val="500"/>
              </a:spcBef>
              <a:spcAft>
                <a:spcPts val="0"/>
              </a:spcAft>
              <a:buClr>
                <a:schemeClr val="dk1"/>
              </a:buClr>
              <a:buSzPts val="1800"/>
              <a:buNone/>
              <a:defRPr sz="1800" b="1"/>
            </a:lvl3pPr>
            <a:lvl4pPr marL="1828800" lvl="3" indent="-228600" algn="l">
              <a:lnSpc>
                <a:spcPct val="150000"/>
              </a:lnSpc>
              <a:spcBef>
                <a:spcPts val="500"/>
              </a:spcBef>
              <a:spcAft>
                <a:spcPts val="0"/>
              </a:spcAft>
              <a:buClr>
                <a:schemeClr val="dk1"/>
              </a:buClr>
              <a:buSzPts val="1600"/>
              <a:buNone/>
              <a:defRPr sz="1600" b="1"/>
            </a:lvl4pPr>
            <a:lvl5pPr marL="2286000" lvl="4" indent="-228600" algn="l">
              <a:lnSpc>
                <a:spcPct val="15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Tree>
    <p:extLst>
      <p:ext uri="{BB962C8B-B14F-4D97-AF65-F5344CB8AC3E}">
        <p14:creationId xmlns:p14="http://schemas.microsoft.com/office/powerpoint/2010/main" val="2685585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36404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61681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360592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09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Tree>
    <p:extLst>
      <p:ext uri="{BB962C8B-B14F-4D97-AF65-F5344CB8AC3E}">
        <p14:creationId xmlns:p14="http://schemas.microsoft.com/office/powerpoint/2010/main" val="376944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30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1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 Id="rId35"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goc_fip_2c_f.png"/>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615684" y="6396331"/>
            <a:ext cx="2294641" cy="217128"/>
          </a:xfrm>
          <a:prstGeom prst="rect">
            <a:avLst/>
          </a:prstGeom>
        </p:spPr>
      </p:pic>
      <p:graphicFrame>
        <p:nvGraphicFramePr>
          <p:cNvPr id="4" name="Object 3" hidden="1"/>
          <p:cNvGraphicFramePr>
            <a:graphicFrameLocks noChangeAspect="1"/>
          </p:cNvGraphicFramePr>
          <p:nvPr userDrawn="1">
            <p:custDataLst>
              <p:tags r:id="rId29"/>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1" imgW="473" imgH="473" progId="TCLayout.ActiveDocument.1">
                  <p:embed/>
                </p:oleObj>
              </mc:Choice>
              <mc:Fallback>
                <p:oleObj name="think-cell Slide" r:id="rId31" imgW="473" imgH="473" progId="TCLayout.ActiveDocument.1">
                  <p:embed/>
                  <p:pic>
                    <p:nvPicPr>
                      <p:cNvPr id="0" name=""/>
                      <p:cNvPicPr/>
                      <p:nvPr/>
                    </p:nvPicPr>
                    <p:blipFill>
                      <a:blip r:embed="rId32"/>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33"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4"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5" name="Picture 4" descr="GCworkplace-FullColour-FR-grey.png"/>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0131426" y="193640"/>
            <a:ext cx="1598612" cy="296476"/>
          </a:xfrm>
          <a:prstGeom prst="rect">
            <a:avLst/>
          </a:prstGeom>
        </p:spPr>
      </p:pic>
    </p:spTree>
    <p:extLst>
      <p:ext uri="{BB962C8B-B14F-4D97-AF65-F5344CB8AC3E}">
        <p14:creationId xmlns:p14="http://schemas.microsoft.com/office/powerpoint/2010/main" val="36017764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74" r:id="rId4"/>
    <p:sldLayoutId id="2147483672" r:id="rId5"/>
    <p:sldLayoutId id="2147483652" r:id="rId6"/>
    <p:sldLayoutId id="2147483653" r:id="rId7"/>
    <p:sldLayoutId id="2147483660" r:id="rId8"/>
    <p:sldLayoutId id="2147483661" r:id="rId9"/>
    <p:sldLayoutId id="2147483662" r:id="rId10"/>
    <p:sldLayoutId id="2147483665" r:id="rId11"/>
    <p:sldLayoutId id="2147483666" r:id="rId12"/>
    <p:sldLayoutId id="2147483667" r:id="rId13"/>
    <p:sldLayoutId id="2147483654" r:id="rId14"/>
    <p:sldLayoutId id="2147483655" r:id="rId15"/>
    <p:sldLayoutId id="2147483656" r:id="rId16"/>
    <p:sldLayoutId id="2147483663" r:id="rId17"/>
    <p:sldLayoutId id="2147483664" r:id="rId18"/>
    <p:sldLayoutId id="2147483668" r:id="rId19"/>
    <p:sldLayoutId id="2147483669" r:id="rId20"/>
    <p:sldLayoutId id="2147483670" r:id="rId21"/>
    <p:sldLayoutId id="2147483657" r:id="rId22"/>
    <p:sldLayoutId id="2147483671" r:id="rId23"/>
    <p:sldLayoutId id="2147483675" r:id="rId24"/>
    <p:sldLayoutId id="2147483676" r:id="rId25"/>
    <p:sldLayoutId id="2147483677" r:id="rId26"/>
    <p:sldLayoutId id="2147483678" r:id="rId27"/>
  </p:sldLayoutIdLst>
  <p:hf sldNum="0"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notesSlide" Target="../notesSlides/notesSlide11.xml"/><Relationship Id="rId16" Type="http://schemas.openxmlformats.org/officeDocument/2006/relationships/image" Target="../media/image47.png"/><Relationship Id="rId1" Type="http://schemas.openxmlformats.org/officeDocument/2006/relationships/slideLayout" Target="../slideLayouts/slideLayout24.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1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8.xml"/><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9.svg"/><Relationship Id="rId2" Type="http://schemas.openxmlformats.org/officeDocument/2006/relationships/notesSlide" Target="../notesSlides/notesSlide14.xml"/><Relationship Id="rId16" Type="http://schemas.openxmlformats.org/officeDocument/2006/relationships/image" Target="../media/image63.svg"/><Relationship Id="rId1" Type="http://schemas.openxmlformats.org/officeDocument/2006/relationships/slideLayout" Target="../slideLayouts/slideLayout26.xml"/><Relationship Id="rId6" Type="http://schemas.openxmlformats.org/officeDocument/2006/relationships/diagramColors" Target="../diagrams/colors1.xml"/><Relationship Id="rId11" Type="http://schemas.openxmlformats.org/officeDocument/2006/relationships/image" Target="../media/image58.png"/><Relationship Id="rId5" Type="http://schemas.openxmlformats.org/officeDocument/2006/relationships/diagramQuickStyle" Target="../diagrams/quickStyle1.xml"/><Relationship Id="rId15" Type="http://schemas.openxmlformats.org/officeDocument/2006/relationships/image" Target="../media/image62.png"/><Relationship Id="rId10" Type="http://schemas.openxmlformats.org/officeDocument/2006/relationships/image" Target="../media/image57.svg"/><Relationship Id="rId4" Type="http://schemas.openxmlformats.org/officeDocument/2006/relationships/diagramLayout" Target="../diagrams/layout1.xml"/><Relationship Id="rId9" Type="http://schemas.openxmlformats.org/officeDocument/2006/relationships/image" Target="../media/image56.png"/><Relationship Id="rId14" Type="http://schemas.openxmlformats.org/officeDocument/2006/relationships/image" Target="../media/image61.svg"/></Relationships>
</file>

<file path=ppt/slides/_rels/slide17.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image" Target="../media/image65.png"/></Relationships>
</file>

<file path=ppt/slides/_rels/slide18.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27.xml"/><Relationship Id="rId6" Type="http://schemas.openxmlformats.org/officeDocument/2006/relationships/image" Target="../media/image68.png"/><Relationship Id="rId5" Type="http://schemas.openxmlformats.org/officeDocument/2006/relationships/image" Target="../media/image55.png"/><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9.png"/><Relationship Id="rId7"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27.xml"/><Relationship Id="rId6" Type="http://schemas.openxmlformats.org/officeDocument/2006/relationships/image" Target="../media/image19.png"/><Relationship Id="rId5" Type="http://schemas.openxmlformats.org/officeDocument/2006/relationships/image" Target="../media/image67.png"/><Relationship Id="rId4" Type="http://schemas.openxmlformats.org/officeDocument/2006/relationships/image" Target="../media/image6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8.xml"/><Relationship Id="rId1" Type="http://schemas.openxmlformats.org/officeDocument/2006/relationships/slideLayout" Target="../slideLayouts/slideLayout27.xml"/><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34.png"/><Relationship Id="rId3" Type="http://schemas.openxmlformats.org/officeDocument/2006/relationships/image" Target="../media/image65.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notesSlide" Target="../notesSlides/notesSlide20.xml"/><Relationship Id="rId16" Type="http://schemas.openxmlformats.org/officeDocument/2006/relationships/image" Target="../media/image47.png"/><Relationship Id="rId1" Type="http://schemas.openxmlformats.org/officeDocument/2006/relationships/slideLayout" Target="../slideLayouts/slideLayout26.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73.png"/><Relationship Id="rId19" Type="http://schemas.openxmlformats.org/officeDocument/2006/relationships/image" Target="../media/image41.png"/><Relationship Id="rId4" Type="http://schemas.openxmlformats.org/officeDocument/2006/relationships/image" Target="../media/image72.png"/><Relationship Id="rId9" Type="http://schemas.openxmlformats.org/officeDocument/2006/relationships/image" Target="../media/image40.png"/><Relationship Id="rId14" Type="http://schemas.openxmlformats.org/officeDocument/2006/relationships/image" Target="../media/image45.png"/></Relationships>
</file>

<file path=ppt/slides/_rels/slide23.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svg"/><Relationship Id="rId3" Type="http://schemas.openxmlformats.org/officeDocument/2006/relationships/image" Target="../media/image74.jpeg"/><Relationship Id="rId7" Type="http://schemas.openxmlformats.org/officeDocument/2006/relationships/image" Target="../media/image78.svg"/><Relationship Id="rId12" Type="http://schemas.openxmlformats.org/officeDocument/2006/relationships/image" Target="../media/image83.png"/><Relationship Id="rId2" Type="http://schemas.openxmlformats.org/officeDocument/2006/relationships/notesSlide" Target="../notesSlides/notesSlide21.xml"/><Relationship Id="rId16" Type="http://schemas.openxmlformats.org/officeDocument/2006/relationships/image" Target="../media/image87.svg"/><Relationship Id="rId1" Type="http://schemas.openxmlformats.org/officeDocument/2006/relationships/slideLayout" Target="../slideLayouts/slideLayout26.xml"/><Relationship Id="rId6" Type="http://schemas.openxmlformats.org/officeDocument/2006/relationships/image" Target="../media/image77.png"/><Relationship Id="rId11" Type="http://schemas.openxmlformats.org/officeDocument/2006/relationships/image" Target="../media/image82.svg"/><Relationship Id="rId5" Type="http://schemas.openxmlformats.org/officeDocument/2006/relationships/image" Target="../media/image76.svg"/><Relationship Id="rId15" Type="http://schemas.openxmlformats.org/officeDocument/2006/relationships/image" Target="../media/image8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svg"/><Relationship Id="rId14" Type="http://schemas.openxmlformats.org/officeDocument/2006/relationships/image" Target="../media/image85.png"/></Relationships>
</file>

<file path=ppt/slides/_rels/slide24.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74.jpeg"/><Relationship Id="rId7" Type="http://schemas.openxmlformats.org/officeDocument/2006/relationships/image" Target="../media/image78.svg"/><Relationship Id="rId2" Type="http://schemas.openxmlformats.org/officeDocument/2006/relationships/notesSlide" Target="../notesSlides/notesSlide22.xml"/><Relationship Id="rId1" Type="http://schemas.openxmlformats.org/officeDocument/2006/relationships/slideLayout" Target="../slideLayouts/slideLayout26.xml"/><Relationship Id="rId6" Type="http://schemas.openxmlformats.org/officeDocument/2006/relationships/image" Target="../media/image77.png"/><Relationship Id="rId11" Type="http://schemas.openxmlformats.org/officeDocument/2006/relationships/image" Target="../media/image91.svg"/><Relationship Id="rId5" Type="http://schemas.openxmlformats.org/officeDocument/2006/relationships/image" Target="../media/image76.svg"/><Relationship Id="rId10" Type="http://schemas.openxmlformats.org/officeDocument/2006/relationships/image" Target="../media/image90.png"/><Relationship Id="rId4" Type="http://schemas.openxmlformats.org/officeDocument/2006/relationships/image" Target="../media/image75.png"/><Relationship Id="rId9" Type="http://schemas.openxmlformats.org/officeDocument/2006/relationships/image" Target="../media/image89.svg"/></Relationships>
</file>

<file path=ppt/slides/_rels/slide25.xml.rels><?xml version="1.0" encoding="UTF-8" standalone="yes"?>
<Relationships xmlns="http://schemas.openxmlformats.org/package/2006/relationships"><Relationship Id="rId8" Type="http://schemas.openxmlformats.org/officeDocument/2006/relationships/image" Target="../media/image97.svg"/><Relationship Id="rId13" Type="http://schemas.openxmlformats.org/officeDocument/2006/relationships/image" Target="../media/image102.png"/><Relationship Id="rId3" Type="http://schemas.openxmlformats.org/officeDocument/2006/relationships/image" Target="../media/image92.png"/><Relationship Id="rId7" Type="http://schemas.openxmlformats.org/officeDocument/2006/relationships/image" Target="../media/image96.png"/><Relationship Id="rId12" Type="http://schemas.openxmlformats.org/officeDocument/2006/relationships/image" Target="../media/image101.svg"/><Relationship Id="rId2" Type="http://schemas.openxmlformats.org/officeDocument/2006/relationships/notesSlide" Target="../notesSlides/notesSlide23.xml"/><Relationship Id="rId1" Type="http://schemas.openxmlformats.org/officeDocument/2006/relationships/slideLayout" Target="../slideLayouts/slideLayout26.xml"/><Relationship Id="rId6" Type="http://schemas.openxmlformats.org/officeDocument/2006/relationships/image" Target="../media/image95.svg"/><Relationship Id="rId11" Type="http://schemas.openxmlformats.org/officeDocument/2006/relationships/image" Target="../media/image100.png"/><Relationship Id="rId5" Type="http://schemas.openxmlformats.org/officeDocument/2006/relationships/image" Target="../media/image94.png"/><Relationship Id="rId15" Type="http://schemas.openxmlformats.org/officeDocument/2006/relationships/image" Target="../media/image104.jpeg"/><Relationship Id="rId10" Type="http://schemas.openxmlformats.org/officeDocument/2006/relationships/image" Target="../media/image99.svg"/><Relationship Id="rId4" Type="http://schemas.openxmlformats.org/officeDocument/2006/relationships/image" Target="../media/image93.svg"/><Relationship Id="rId9" Type="http://schemas.openxmlformats.org/officeDocument/2006/relationships/image" Target="../media/image98.png"/><Relationship Id="rId14" Type="http://schemas.openxmlformats.org/officeDocument/2006/relationships/image" Target="../media/image103.svg"/></Relationships>
</file>

<file path=ppt/slides/_rels/slide26.xml.rels><?xml version="1.0" encoding="UTF-8" standalone="yes"?>
<Relationships xmlns="http://schemas.openxmlformats.org/package/2006/relationships"><Relationship Id="rId8" Type="http://schemas.openxmlformats.org/officeDocument/2006/relationships/image" Target="../media/image95.svg"/><Relationship Id="rId3" Type="http://schemas.openxmlformats.org/officeDocument/2006/relationships/image" Target="../media/image105.png"/><Relationship Id="rId7" Type="http://schemas.openxmlformats.org/officeDocument/2006/relationships/image" Target="../media/image94.png"/><Relationship Id="rId2" Type="http://schemas.openxmlformats.org/officeDocument/2006/relationships/notesSlide" Target="../notesSlides/notesSlide24.xml"/><Relationship Id="rId1" Type="http://schemas.openxmlformats.org/officeDocument/2006/relationships/slideLayout" Target="../slideLayouts/slideLayout26.xml"/><Relationship Id="rId6" Type="http://schemas.openxmlformats.org/officeDocument/2006/relationships/image" Target="../media/image93.svg"/><Relationship Id="rId5" Type="http://schemas.openxmlformats.org/officeDocument/2006/relationships/image" Target="../media/image92.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5.xml"/><Relationship Id="rId1" Type="http://schemas.openxmlformats.org/officeDocument/2006/relationships/slideLayout" Target="../slideLayouts/slideLayout26.xml"/><Relationship Id="rId6" Type="http://schemas.openxmlformats.org/officeDocument/2006/relationships/image" Target="../media/image95.svg"/><Relationship Id="rId5" Type="http://schemas.openxmlformats.org/officeDocument/2006/relationships/image" Target="../media/image94.png"/><Relationship Id="rId4" Type="http://schemas.openxmlformats.org/officeDocument/2006/relationships/image" Target="../media/image93.svg"/></Relationships>
</file>

<file path=ppt/slides/_rels/slide28.xml.rels><?xml version="1.0" encoding="UTF-8" standalone="yes"?>
<Relationships xmlns="http://schemas.openxmlformats.org/package/2006/relationships"><Relationship Id="rId3" Type="http://schemas.openxmlformats.org/officeDocument/2006/relationships/image" Target="../media/image106.jpeg"/><Relationship Id="rId7" Type="http://schemas.openxmlformats.org/officeDocument/2006/relationships/image" Target="../media/image95.svg"/><Relationship Id="rId2" Type="http://schemas.openxmlformats.org/officeDocument/2006/relationships/notesSlide" Target="../notesSlides/notesSlide26.xml"/><Relationship Id="rId1" Type="http://schemas.openxmlformats.org/officeDocument/2006/relationships/slideLayout" Target="../slideLayouts/slideLayout26.xml"/><Relationship Id="rId6" Type="http://schemas.openxmlformats.org/officeDocument/2006/relationships/image" Target="../media/image94.png"/><Relationship Id="rId5" Type="http://schemas.openxmlformats.org/officeDocument/2006/relationships/image" Target="../media/image93.svg"/><Relationship Id="rId4" Type="http://schemas.openxmlformats.org/officeDocument/2006/relationships/image" Target="../media/image92.png"/></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7.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hyperlink" Target="https://wiki.gccollab.ca/images/8/8f/WTP_-_A_day_in_my_ABW_FR.pptx"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hyperlink" Target="https://wiki.gccollab.ca/images/8/88/WTP_-_A_day_in_a_life_into_a_GCworkplace_EN.ppt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6.xml"/><Relationship Id="rId5" Type="http://schemas.openxmlformats.org/officeDocument/2006/relationships/image" Target="../media/image6.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3" y="0"/>
            <a:ext cx="12189212" cy="6867848"/>
          </a:xfrm>
          <a:prstGeom prst="rect">
            <a:avLst/>
          </a:prstGeom>
        </p:spPr>
      </p:pic>
      <p:sp>
        <p:nvSpPr>
          <p:cNvPr id="8" name="Rectangle 7">
            <a:extLst>
              <a:ext uri="{C183D7F6-B498-43B3-948B-1728B52AA6E4}">
                <adec:decorative xmlns:adec="http://schemas.microsoft.com/office/drawing/2017/decorative" val="1"/>
              </a:ext>
            </a:extLst>
          </p:cNvPr>
          <p:cNvSpPr/>
          <p:nvPr/>
        </p:nvSpPr>
        <p:spPr>
          <a:xfrm>
            <a:off x="-3" y="-15498"/>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44512" y="2123769"/>
            <a:ext cx="5307648" cy="2206445"/>
          </a:xfrm>
        </p:spPr>
        <p:txBody>
          <a:bodyPr>
            <a:normAutofit fontScale="90000"/>
          </a:bodyPr>
          <a:lstStyle/>
          <a:p>
            <a:r>
              <a:rPr lang="fr-CA" altLang="en-US" b="0" dirty="0">
                <a:solidFill>
                  <a:schemeClr val="bg1"/>
                </a:solidFill>
                <a:latin typeface="Arial Rounded MT Bold" panose="020F0704030504030204" pitchFamily="34" charset="0"/>
              </a:rPr>
              <a:t>Une journée dans la vie dans un Milieu de travail GC</a:t>
            </a:r>
          </a:p>
        </p:txBody>
      </p:sp>
      <p:sp>
        <p:nvSpPr>
          <p:cNvPr id="3" name="Subtitle 2"/>
          <p:cNvSpPr>
            <a:spLocks noGrp="1"/>
          </p:cNvSpPr>
          <p:nvPr>
            <p:ph type="subTitle" idx="1"/>
          </p:nvPr>
        </p:nvSpPr>
        <p:spPr>
          <a:xfrm>
            <a:off x="585680" y="4469922"/>
            <a:ext cx="2906819" cy="1038583"/>
          </a:xfrm>
        </p:spPr>
        <p:txBody>
          <a:bodyPr>
            <a:normAutofit/>
          </a:bodyPr>
          <a:lstStyle/>
          <a:p>
            <a:r>
              <a:rPr lang="fr-CA" sz="1600" dirty="0">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Une présentation pour vous aider à définir votre propre parcours</a:t>
            </a:r>
          </a:p>
        </p:txBody>
      </p:sp>
      <p:sp>
        <p:nvSpPr>
          <p:cNvPr id="5" name="Text Placeholder 4"/>
          <p:cNvSpPr>
            <a:spLocks noGrp="1"/>
          </p:cNvSpPr>
          <p:nvPr>
            <p:ph type="body" sz="quarter" idx="13"/>
          </p:nvPr>
        </p:nvSpPr>
        <p:spPr>
          <a:xfrm>
            <a:off x="544513" y="4981549"/>
            <a:ext cx="3494087" cy="526957"/>
          </a:xfrm>
        </p:spPr>
        <p:txBody>
          <a:bodyPr/>
          <a:lstStyle/>
          <a:p>
            <a:br>
              <a:rPr lang="en-US"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br>
            <a:r>
              <a:rPr lang="en-US"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Date : OCTOBRE 2023</a:t>
            </a:r>
          </a:p>
          <a:p>
            <a:endParaRPr lang="en-US"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Rectangle 8">
            <a:extLst>
              <a:ext uri="{C183D7F6-B498-43B3-948B-1728B52AA6E4}">
                <adec:decorative xmlns:adec="http://schemas.microsoft.com/office/drawing/2017/decorative" val="1"/>
              </a:ext>
            </a:extLst>
          </p:cNvPr>
          <p:cNvSpPr/>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C183D7F6-B498-43B3-948B-1728B52AA6E4}">
                <adec:decorative xmlns:adec="http://schemas.microsoft.com/office/drawing/2017/decorative" val="1"/>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10752888" y="6396331"/>
            <a:ext cx="885392" cy="229331"/>
          </a:xfrm>
          <a:prstGeom prst="rect">
            <a:avLst/>
          </a:prstGeom>
          <a:noFill/>
          <a:ln>
            <a:noFill/>
          </a:ln>
        </p:spPr>
      </p:pic>
      <p:pic>
        <p:nvPicPr>
          <p:cNvPr id="7" name="Picture 6">
            <a:extLst>
              <a:ext uri="{FF2B5EF4-FFF2-40B4-BE49-F238E27FC236}">
                <a16:creationId xmlns:a16="http://schemas.microsoft.com/office/drawing/2014/main" id="{DE3A470F-1795-2E7C-03F8-1EC249F7AAA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682" y="422911"/>
            <a:ext cx="2906818" cy="567491"/>
          </a:xfrm>
          <a:prstGeom prst="rect">
            <a:avLst/>
          </a:prstGeom>
        </p:spPr>
      </p:pic>
      <p:pic>
        <p:nvPicPr>
          <p:cNvPr id="11" name="Picture 10">
            <a:extLst>
              <a:ext uri="{FF2B5EF4-FFF2-40B4-BE49-F238E27FC236}">
                <a16:creationId xmlns:a16="http://schemas.microsoft.com/office/drawing/2014/main" id="{C1E43B71-3699-E07A-8655-39BAF6E03A06}"/>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7023" y="6396331"/>
            <a:ext cx="2294641" cy="217128"/>
          </a:xfrm>
          <a:prstGeom prst="rect">
            <a:avLst/>
          </a:prstGeom>
        </p:spPr>
      </p:pic>
    </p:spTree>
    <p:extLst>
      <p:ext uri="{BB962C8B-B14F-4D97-AF65-F5344CB8AC3E}">
        <p14:creationId xmlns:p14="http://schemas.microsoft.com/office/powerpoint/2010/main" val="427660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3200" b="1" kern="0" dirty="0">
                <a:solidFill>
                  <a:schemeClr val="accent5"/>
                </a:solidFill>
                <a:latin typeface="Arial" panose="020B0604020202020204" pitchFamily="34" charset="0"/>
              </a:rPr>
              <a:t>Comprendre les points de travail </a:t>
            </a:r>
            <a:r>
              <a:rPr lang="fr-CA" sz="3200" dirty="0">
                <a:solidFill>
                  <a:schemeClr val="accent5"/>
                </a:solidFill>
              </a:rPr>
              <a:t>: travail individuel</a:t>
            </a:r>
            <a:endParaRPr lang="en-CA" sz="3200" dirty="0">
              <a:solidFill>
                <a:schemeClr val="accent5"/>
              </a:solidFill>
            </a:endParaRPr>
          </a:p>
        </p:txBody>
      </p:sp>
      <p:pic>
        <p:nvPicPr>
          <p:cNvPr id="24" name="Picture 23" descr="Une esquisse d'un point de travail avec 4 points liés aux fonctions de ce point de travai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5690" y="2752159"/>
            <a:ext cx="3686230" cy="2326631"/>
          </a:xfrm>
          <a:prstGeom prst="rect">
            <a:avLst/>
          </a:prstGeom>
        </p:spPr>
      </p:pic>
      <p:grpSp>
        <p:nvGrpSpPr>
          <p:cNvPr id="57" name="Group 56">
            <a:extLst>
              <a:ext uri="{C183D7F6-B498-43B3-948B-1728B52AA6E4}">
                <adec:decorative xmlns:adec="http://schemas.microsoft.com/office/drawing/2017/decorative" val="1"/>
              </a:ext>
            </a:extLst>
          </p:cNvPr>
          <p:cNvGrpSpPr/>
          <p:nvPr/>
        </p:nvGrpSpPr>
        <p:grpSpPr>
          <a:xfrm>
            <a:off x="3270419" y="3008968"/>
            <a:ext cx="2971800" cy="1796620"/>
            <a:chOff x="5893403" y="2967702"/>
            <a:chExt cx="2971800" cy="1796620"/>
          </a:xfrm>
        </p:grpSpPr>
        <p:cxnSp>
          <p:nvCxnSpPr>
            <p:cNvPr id="35" name="Straight Connector 34">
              <a:extLst>
                <a:ext uri="{FF2B5EF4-FFF2-40B4-BE49-F238E27FC236}">
                  <a16:creationId xmlns:a16="http://schemas.microsoft.com/office/drawing/2014/main" id="{039E23A8-1DC6-4D47-8BE9-B3E5DB61BC48}"/>
                </a:ext>
              </a:extLst>
            </p:cNvPr>
            <p:cNvCxnSpPr>
              <a:cxnSpLocks/>
            </p:cNvCxnSpPr>
            <p:nvPr/>
          </p:nvCxnSpPr>
          <p:spPr>
            <a:xfrm flipH="1">
              <a:off x="5893403" y="2967702"/>
              <a:ext cx="2971800" cy="1796620"/>
            </a:xfrm>
            <a:prstGeom prst="line">
              <a:avLst/>
            </a:prstGeom>
            <a:ln w="57150" cap="rnd">
              <a:solidFill>
                <a:srgbClr val="4CB6A0">
                  <a:alpha val="34902"/>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2E8E482-6106-4902-A365-FABF5BB81FD4}"/>
                </a:ext>
              </a:extLst>
            </p:cNvPr>
            <p:cNvCxnSpPr>
              <a:cxnSpLocks/>
            </p:cNvCxnSpPr>
            <p:nvPr/>
          </p:nvCxnSpPr>
          <p:spPr>
            <a:xfrm>
              <a:off x="5893403" y="3003042"/>
              <a:ext cx="2971800" cy="1725941"/>
            </a:xfrm>
            <a:prstGeom prst="line">
              <a:avLst/>
            </a:prstGeom>
            <a:ln w="57150" cap="rnd">
              <a:solidFill>
                <a:srgbClr val="4CB6A0">
                  <a:alpha val="34902"/>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0" name="Oval 19">
            <a:extLst>
              <a:ext uri="{C183D7F6-B498-43B3-948B-1728B52AA6E4}">
                <adec:decorative xmlns:adec="http://schemas.microsoft.com/office/drawing/2017/decorative" val="1"/>
              </a:ext>
            </a:extLst>
          </p:cNvPr>
          <p:cNvSpPr/>
          <p:nvPr/>
        </p:nvSpPr>
        <p:spPr>
          <a:xfrm>
            <a:off x="3582798" y="3653739"/>
            <a:ext cx="568938" cy="568938"/>
          </a:xfrm>
          <a:prstGeom prst="ellipse">
            <a:avLst/>
          </a:prstGeom>
          <a:solidFill>
            <a:schemeClr val="accent4">
              <a:alpha val="50196"/>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a:extLst>
              <a:ext uri="{C183D7F6-B498-43B3-948B-1728B52AA6E4}">
                <adec:decorative xmlns:adec="http://schemas.microsoft.com/office/drawing/2017/decorative" val="1"/>
              </a:ext>
            </a:extLst>
          </p:cNvPr>
          <p:cNvSpPr/>
          <p:nvPr/>
        </p:nvSpPr>
        <p:spPr>
          <a:xfrm>
            <a:off x="4437240" y="4157753"/>
            <a:ext cx="566928" cy="566928"/>
          </a:xfrm>
          <a:prstGeom prst="ellipse">
            <a:avLst/>
          </a:prstGeom>
          <a:solidFill>
            <a:schemeClr val="accent1">
              <a:alpha val="60000"/>
            </a:scheme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3" name="Straight Connector 22">
            <a:extLst>
              <a:ext uri="{C183D7F6-B498-43B3-948B-1728B52AA6E4}">
                <adec:decorative xmlns:adec="http://schemas.microsoft.com/office/drawing/2017/decorative" val="1"/>
              </a:ext>
            </a:extLst>
          </p:cNvPr>
          <p:cNvCxnSpPr/>
          <p:nvPr/>
        </p:nvCxnSpPr>
        <p:spPr>
          <a:xfrm>
            <a:off x="4961640" y="4585936"/>
            <a:ext cx="872741" cy="39589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C183D7F6-B498-43B3-948B-1728B52AA6E4}">
                <adec:decorative xmlns:adec="http://schemas.microsoft.com/office/drawing/2017/decorative" val="1"/>
              </a:ext>
            </a:extLst>
          </p:cNvPr>
          <p:cNvCxnSpPr/>
          <p:nvPr/>
        </p:nvCxnSpPr>
        <p:spPr>
          <a:xfrm flipV="1">
            <a:off x="4020616" y="2378911"/>
            <a:ext cx="983552" cy="1303181"/>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Oval 17">
            <a:extLst>
              <a:ext uri="{C183D7F6-B498-43B3-948B-1728B52AA6E4}">
                <adec:decorative xmlns:adec="http://schemas.microsoft.com/office/drawing/2017/decorative" val="1"/>
              </a:ext>
            </a:extLst>
          </p:cNvPr>
          <p:cNvSpPr/>
          <p:nvPr/>
        </p:nvSpPr>
        <p:spPr>
          <a:xfrm>
            <a:off x="4437572" y="3141174"/>
            <a:ext cx="568938" cy="568938"/>
          </a:xfrm>
          <a:prstGeom prst="ellipse">
            <a:avLst/>
          </a:prstGeom>
          <a:solidFill>
            <a:schemeClr val="accent5">
              <a:alpha val="60000"/>
            </a:schemeClr>
          </a:solidFill>
          <a:ln w="19050">
            <a:solidFill>
              <a:srgbClr val="4D79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9" name="Straight Connector 18">
            <a:extLst>
              <a:ext uri="{C183D7F6-B498-43B3-948B-1728B52AA6E4}">
                <adec:decorative xmlns:adec="http://schemas.microsoft.com/office/drawing/2017/decorative" val="1"/>
              </a:ext>
            </a:extLst>
          </p:cNvPr>
          <p:cNvCxnSpPr/>
          <p:nvPr/>
        </p:nvCxnSpPr>
        <p:spPr>
          <a:xfrm flipV="1">
            <a:off x="5007717" y="2879539"/>
            <a:ext cx="1222827" cy="464511"/>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Oval 25">
            <a:extLst>
              <a:ext uri="{C183D7F6-B498-43B3-948B-1728B52AA6E4}">
                <adec:decorative xmlns:adec="http://schemas.microsoft.com/office/drawing/2017/decorative" val="1"/>
              </a:ext>
            </a:extLst>
          </p:cNvPr>
          <p:cNvSpPr/>
          <p:nvPr/>
        </p:nvSpPr>
        <p:spPr>
          <a:xfrm>
            <a:off x="5307971" y="3620634"/>
            <a:ext cx="568938" cy="568938"/>
          </a:xfrm>
          <a:prstGeom prst="ellipse">
            <a:avLst/>
          </a:prstGeom>
          <a:solidFill>
            <a:schemeClr val="accent2">
              <a:alpha val="6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7" name="Straight Connector 26">
            <a:extLst>
              <a:ext uri="{C183D7F6-B498-43B3-948B-1728B52AA6E4}">
                <adec:decorative xmlns:adec="http://schemas.microsoft.com/office/drawing/2017/decorative" val="1"/>
              </a:ext>
            </a:extLst>
          </p:cNvPr>
          <p:cNvCxnSpPr>
            <a:stCxn id="26" idx="6"/>
          </p:cNvCxnSpPr>
          <p:nvPr/>
        </p:nvCxnSpPr>
        <p:spPr>
          <a:xfrm>
            <a:off x="5876909" y="3905103"/>
            <a:ext cx="970980" cy="4578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CF1C7F5A-1C93-45A6-BE36-74D93C3CDD4F}"/>
              </a:ext>
            </a:extLst>
          </p:cNvPr>
          <p:cNvSpPr txBox="1"/>
          <p:nvPr/>
        </p:nvSpPr>
        <p:spPr>
          <a:xfrm>
            <a:off x="4657402" y="1841974"/>
            <a:ext cx="1560790" cy="461665"/>
          </a:xfrm>
          <a:prstGeom prst="rect">
            <a:avLst/>
          </a:prstGeom>
          <a:noFill/>
        </p:spPr>
        <p:txBody>
          <a:bodyPr wrap="square" rtlCol="0">
            <a:spAutoFit/>
          </a:bodyPr>
          <a:lstStyle/>
          <a:p>
            <a:r>
              <a:rPr lang="en-CA" sz="2400" b="1" dirty="0">
                <a:solidFill>
                  <a:schemeClr val="accent5"/>
                </a:solidFill>
              </a:rPr>
              <a:t>Appels</a:t>
            </a:r>
          </a:p>
        </p:txBody>
      </p:sp>
      <p:pic>
        <p:nvPicPr>
          <p:cNvPr id="3" name="Picture 2" descr="Une esquisse d'une cabine téléphonique">
            <a:extLst>
              <a:ext uri="{FF2B5EF4-FFF2-40B4-BE49-F238E27FC236}">
                <a16:creationId xmlns:a16="http://schemas.microsoft.com/office/drawing/2014/main" id="{64C4E35B-15ED-DFAD-3296-AAF7B034C6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6908" y="1392779"/>
            <a:ext cx="1425867" cy="1020101"/>
          </a:xfrm>
          <a:prstGeom prst="rect">
            <a:avLst/>
          </a:prstGeom>
        </p:spPr>
      </p:pic>
      <p:sp>
        <p:nvSpPr>
          <p:cNvPr id="44" name="TextBox 43">
            <a:extLst>
              <a:ext uri="{FF2B5EF4-FFF2-40B4-BE49-F238E27FC236}">
                <a16:creationId xmlns:a16="http://schemas.microsoft.com/office/drawing/2014/main" id="{70A360A1-8A16-4900-9A94-1596A2FA26ED}"/>
              </a:ext>
            </a:extLst>
          </p:cNvPr>
          <p:cNvSpPr txBox="1"/>
          <p:nvPr/>
        </p:nvSpPr>
        <p:spPr>
          <a:xfrm>
            <a:off x="6201786" y="2410070"/>
            <a:ext cx="1962560" cy="1200329"/>
          </a:xfrm>
          <a:prstGeom prst="rect">
            <a:avLst/>
          </a:prstGeom>
          <a:noFill/>
        </p:spPr>
        <p:txBody>
          <a:bodyPr wrap="square" rtlCol="0">
            <a:spAutoFit/>
          </a:bodyPr>
          <a:lstStyle/>
          <a:p>
            <a:pPr algn="ctr"/>
            <a:r>
              <a:rPr lang="fr-CA" sz="2400" b="1" dirty="0">
                <a:solidFill>
                  <a:schemeClr val="accent5"/>
                </a:solidFill>
                <a:cs typeface="Arial" panose="020B0604020202020204" pitchFamily="34" charset="0"/>
              </a:rPr>
              <a:t>Travail exigeant de la concentration</a:t>
            </a:r>
          </a:p>
        </p:txBody>
      </p:sp>
      <p:pic>
        <p:nvPicPr>
          <p:cNvPr id="4" name="Picture 3" descr="Une esquisse d'une salle de concentration">
            <a:extLst>
              <a:ext uri="{FF2B5EF4-FFF2-40B4-BE49-F238E27FC236}">
                <a16:creationId xmlns:a16="http://schemas.microsoft.com/office/drawing/2014/main" id="{54BAB382-9FAC-DFC4-56FC-EBF6FD82BB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37955" y="1998153"/>
            <a:ext cx="1489662" cy="1409598"/>
          </a:xfrm>
          <a:prstGeom prst="rect">
            <a:avLst/>
          </a:prstGeom>
        </p:spPr>
      </p:pic>
      <p:sp>
        <p:nvSpPr>
          <p:cNvPr id="45" name="TextBox 44">
            <a:extLst>
              <a:ext uri="{FF2B5EF4-FFF2-40B4-BE49-F238E27FC236}">
                <a16:creationId xmlns:a16="http://schemas.microsoft.com/office/drawing/2014/main" id="{501864A5-6774-4B01-A6C4-F51B78D1D946}"/>
              </a:ext>
            </a:extLst>
          </p:cNvPr>
          <p:cNvSpPr txBox="1"/>
          <p:nvPr/>
        </p:nvSpPr>
        <p:spPr>
          <a:xfrm>
            <a:off x="6610531" y="3710236"/>
            <a:ext cx="1553815" cy="830997"/>
          </a:xfrm>
          <a:prstGeom prst="rect">
            <a:avLst/>
          </a:prstGeom>
          <a:noFill/>
        </p:spPr>
        <p:txBody>
          <a:bodyPr wrap="square" rtlCol="0">
            <a:spAutoFit/>
          </a:bodyPr>
          <a:lstStyle/>
          <a:p>
            <a:pPr algn="ctr"/>
            <a:r>
              <a:rPr lang="en-CA" sz="2400" b="1" dirty="0">
                <a:solidFill>
                  <a:schemeClr val="accent5"/>
                </a:solidFill>
                <a:cs typeface="Arial" panose="020B0604020202020204" pitchFamily="34" charset="0"/>
              </a:rPr>
              <a:t>Courte discussion</a:t>
            </a:r>
          </a:p>
        </p:txBody>
      </p:sp>
      <p:pic>
        <p:nvPicPr>
          <p:cNvPr id="5" name="Picture 4" descr="Une esquisse d'une table à la cuisinette">
            <a:extLst>
              <a:ext uri="{FF2B5EF4-FFF2-40B4-BE49-F238E27FC236}">
                <a16:creationId xmlns:a16="http://schemas.microsoft.com/office/drawing/2014/main" id="{4F13E558-7160-0AD4-9577-C9F9BD6BB3C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64346" y="3695546"/>
            <a:ext cx="1783283" cy="1145258"/>
          </a:xfrm>
          <a:prstGeom prst="rect">
            <a:avLst/>
          </a:prstGeom>
        </p:spPr>
      </p:pic>
      <p:sp>
        <p:nvSpPr>
          <p:cNvPr id="47" name="TextBox 46">
            <a:extLst>
              <a:ext uri="{FF2B5EF4-FFF2-40B4-BE49-F238E27FC236}">
                <a16:creationId xmlns:a16="http://schemas.microsoft.com/office/drawing/2014/main" id="{4B4A0F37-F121-4492-96AF-0FBBA8E5C106}"/>
              </a:ext>
            </a:extLst>
          </p:cNvPr>
          <p:cNvSpPr txBox="1"/>
          <p:nvPr/>
        </p:nvSpPr>
        <p:spPr>
          <a:xfrm>
            <a:off x="5584864" y="4736100"/>
            <a:ext cx="1708408" cy="830997"/>
          </a:xfrm>
          <a:prstGeom prst="rect">
            <a:avLst/>
          </a:prstGeom>
          <a:noFill/>
        </p:spPr>
        <p:txBody>
          <a:bodyPr wrap="square" rtlCol="0">
            <a:spAutoFit/>
          </a:bodyPr>
          <a:lstStyle/>
          <a:p>
            <a:pPr algn="ctr"/>
            <a:r>
              <a:rPr lang="fr-CA" sz="2400" b="1" dirty="0">
                <a:solidFill>
                  <a:schemeClr val="accent5"/>
                </a:solidFill>
                <a:cs typeface="Arial" panose="020B0604020202020204" pitchFamily="34" charset="0"/>
              </a:rPr>
              <a:t>Tâches routinières</a:t>
            </a:r>
          </a:p>
        </p:txBody>
      </p:sp>
      <p:pic>
        <p:nvPicPr>
          <p:cNvPr id="6" name="Picture 5" descr="Une esquisse d'une capsule de concentration">
            <a:extLst>
              <a:ext uri="{FF2B5EF4-FFF2-40B4-BE49-F238E27FC236}">
                <a16:creationId xmlns:a16="http://schemas.microsoft.com/office/drawing/2014/main" id="{47ED1E83-91DE-369F-A5BF-1CDCB13A3BD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60250" y="4996444"/>
            <a:ext cx="1460125" cy="935270"/>
          </a:xfrm>
          <a:prstGeom prst="rect">
            <a:avLst/>
          </a:prstGeom>
        </p:spPr>
      </p:pic>
      <p:pic>
        <p:nvPicPr>
          <p:cNvPr id="7" name="Picture 6" descr="Une esquisse d'une station de travail comportant trois points de travail">
            <a:extLst>
              <a:ext uri="{FF2B5EF4-FFF2-40B4-BE49-F238E27FC236}">
                <a16:creationId xmlns:a16="http://schemas.microsoft.com/office/drawing/2014/main" id="{F8200913-E432-5AD3-918B-3A5F43C13D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0" y="5435392"/>
            <a:ext cx="1324478" cy="763259"/>
          </a:xfrm>
          <a:prstGeom prst="rect">
            <a:avLst/>
          </a:prstGeom>
        </p:spPr>
      </p:pic>
    </p:spTree>
    <p:extLst>
      <p:ext uri="{BB962C8B-B14F-4D97-AF65-F5344CB8AC3E}">
        <p14:creationId xmlns:p14="http://schemas.microsoft.com/office/powerpoint/2010/main" val="32780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 presetClass="entr" presetSubtype="0" fill="hold" grpId="0" nodeType="withEffect">
                                  <p:stCondLst>
                                    <p:cond delay="1000"/>
                                  </p:stCondLst>
                                  <p:childTnLst>
                                    <p:set>
                                      <p:cBhvr>
                                        <p:cTn id="9" dur="1" fill="hold">
                                          <p:stCondLst>
                                            <p:cond delay="0"/>
                                          </p:stCondLst>
                                        </p:cTn>
                                        <p:tgtEl>
                                          <p:spTgt spid="43"/>
                                        </p:tgtEl>
                                        <p:attrNameLst>
                                          <p:attrName>style.visibility</p:attrName>
                                        </p:attrNameLst>
                                      </p:cBhvr>
                                      <p:to>
                                        <p:strVal val="visible"/>
                                      </p:to>
                                    </p:set>
                                  </p:childTnLst>
                                </p:cTn>
                              </p:par>
                              <p:par>
                                <p:cTn id="10" presetID="10" presetClass="entr" presetSubtype="0" fill="hold" grpId="0" nodeType="withEffect">
                                  <p:stCondLst>
                                    <p:cond delay="100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childTnLst>
                                </p:cTn>
                              </p:par>
                              <p:par>
                                <p:cTn id="13" presetID="10" presetClass="entr" presetSubtype="0" fill="hold" nodeType="withEffect">
                                  <p:stCondLst>
                                    <p:cond delay="100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childTnLst>
                                </p:cTn>
                              </p:par>
                              <p:par>
                                <p:cTn id="16" presetID="1" presetClass="entr" presetSubtype="0" fill="hold" grpId="0" nodeType="withEffect">
                                  <p:stCondLst>
                                    <p:cond delay="1750"/>
                                  </p:stCondLst>
                                  <p:childTnLst>
                                    <p:set>
                                      <p:cBhvr>
                                        <p:cTn id="17" dur="1" fill="hold">
                                          <p:stCondLst>
                                            <p:cond delay="0"/>
                                          </p:stCondLst>
                                        </p:cTn>
                                        <p:tgtEl>
                                          <p:spTgt spid="47"/>
                                        </p:tgtEl>
                                        <p:attrNameLst>
                                          <p:attrName>style.visibility</p:attrName>
                                        </p:attrNameLst>
                                      </p:cBhvr>
                                      <p:to>
                                        <p:strVal val="visible"/>
                                      </p:to>
                                    </p:set>
                                  </p:childTnLst>
                                </p:cTn>
                              </p:par>
                              <p:par>
                                <p:cTn id="18" presetID="10" presetClass="entr" presetSubtype="0" fill="hold" grpId="0" nodeType="withEffect">
                                  <p:stCondLst>
                                    <p:cond delay="175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childTnLst>
                                </p:cTn>
                              </p:par>
                              <p:par>
                                <p:cTn id="21" presetID="10" presetClass="entr" presetSubtype="0" fill="hold" nodeType="withEffect">
                                  <p:stCondLst>
                                    <p:cond delay="175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childTnLst>
                                </p:cTn>
                              </p:par>
                              <p:par>
                                <p:cTn id="24" presetID="1" presetClass="entr" presetSubtype="0" fill="hold" grpId="0" nodeType="withEffect">
                                  <p:stCondLst>
                                    <p:cond delay="2500"/>
                                  </p:stCondLst>
                                  <p:childTnLst>
                                    <p:set>
                                      <p:cBhvr>
                                        <p:cTn id="25" dur="1" fill="hold">
                                          <p:stCondLst>
                                            <p:cond delay="0"/>
                                          </p:stCondLst>
                                        </p:cTn>
                                        <p:tgtEl>
                                          <p:spTgt spid="44"/>
                                        </p:tgtEl>
                                        <p:attrNameLst>
                                          <p:attrName>style.visibility</p:attrName>
                                        </p:attrNameLst>
                                      </p:cBhvr>
                                      <p:to>
                                        <p:strVal val="visible"/>
                                      </p:to>
                                    </p:set>
                                  </p:childTnLst>
                                </p:cTn>
                              </p:par>
                              <p:par>
                                <p:cTn id="26" presetID="10" presetClass="entr" presetSubtype="0" fill="hold" grpId="0" nodeType="withEffect">
                                  <p:stCondLst>
                                    <p:cond delay="25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childTnLst>
                                </p:cTn>
                              </p:par>
                              <p:par>
                                <p:cTn id="29" presetID="10" presetClass="entr" presetSubtype="0" fill="hold" nodeType="withEffect">
                                  <p:stCondLst>
                                    <p:cond delay="250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childTnLst>
                                </p:cTn>
                              </p:par>
                              <p:par>
                                <p:cTn id="32" presetID="1" presetClass="entr" presetSubtype="0" fill="hold" grpId="0" nodeType="withEffect">
                                  <p:stCondLst>
                                    <p:cond delay="3250"/>
                                  </p:stCondLst>
                                  <p:childTnLst>
                                    <p:set>
                                      <p:cBhvr>
                                        <p:cTn id="33" dur="1" fill="hold">
                                          <p:stCondLst>
                                            <p:cond delay="0"/>
                                          </p:stCondLst>
                                        </p:cTn>
                                        <p:tgtEl>
                                          <p:spTgt spid="45"/>
                                        </p:tgtEl>
                                        <p:attrNameLst>
                                          <p:attrName>style.visibility</p:attrName>
                                        </p:attrNameLst>
                                      </p:cBhvr>
                                      <p:to>
                                        <p:strVal val="visible"/>
                                      </p:to>
                                    </p:set>
                                  </p:childTnLst>
                                </p:cTn>
                              </p:par>
                              <p:par>
                                <p:cTn id="34" presetID="10" presetClass="entr" presetSubtype="0" fill="hold" grpId="0" nodeType="withEffect">
                                  <p:stCondLst>
                                    <p:cond delay="325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childTnLst>
                                </p:cTn>
                              </p:par>
                              <p:par>
                                <p:cTn id="37" presetID="10" presetClass="entr" presetSubtype="0" fill="hold" nodeType="withEffect">
                                  <p:stCondLst>
                                    <p:cond delay="325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childTnLst>
                                </p:cTn>
                              </p:par>
                              <p:par>
                                <p:cTn id="40" presetID="10" presetClass="entr" presetSubtype="0" fill="hold" nodeType="withEffect">
                                  <p:stCondLst>
                                    <p:cond delay="400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par>
                                <p:cTn id="48" presetID="10" presetClass="entr" presetSubtype="0"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par>
                                <p:cTn id="51" presetID="10" presetClass="entr" presetSubtype="0"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par>
                                <p:cTn id="54" presetID="10" presetClass="entr" presetSubtype="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par>
                                <p:cTn id="57" presetID="10" presetClass="entr" presetSubtype="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18" grpId="0" animBg="1"/>
      <p:bldP spid="26" grpId="0" animBg="1"/>
      <p:bldP spid="43" grpId="0"/>
      <p:bldP spid="44" grpId="0"/>
      <p:bldP spid="45"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96" y="275565"/>
            <a:ext cx="11006345" cy="835027"/>
          </a:xfrm>
        </p:spPr>
        <p:txBody>
          <a:bodyPr/>
          <a:lstStyle/>
          <a:p>
            <a:r>
              <a:rPr lang="fr-CA" sz="2800" b="1" kern="0" dirty="0">
                <a:solidFill>
                  <a:schemeClr val="accent5"/>
                </a:solidFill>
                <a:latin typeface="Arial" panose="020B0604020202020204" pitchFamily="34" charset="0"/>
              </a:rPr>
              <a:t>Comprendre les points de travail </a:t>
            </a:r>
            <a:r>
              <a:rPr lang="fr-CA" dirty="0">
                <a:solidFill>
                  <a:schemeClr val="accent5"/>
                </a:solidFill>
              </a:rPr>
              <a:t>: travail collaboratif</a:t>
            </a:r>
            <a:endParaRPr lang="en-CA" dirty="0">
              <a:solidFill>
                <a:schemeClr val="accent5"/>
              </a:solidFill>
            </a:endParaRPr>
          </a:p>
        </p:txBody>
      </p:sp>
      <p:pic>
        <p:nvPicPr>
          <p:cNvPr id="30" name="Picture 29" descr="Esquisse d'une salle de réunion avec quatre fonctions en plus : Réunir, coordonner, présenter et cré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0034" y="2562026"/>
            <a:ext cx="3519071" cy="1763421"/>
          </a:xfrm>
          <a:prstGeom prst="rect">
            <a:avLst/>
          </a:prstGeom>
        </p:spPr>
      </p:pic>
      <p:sp>
        <p:nvSpPr>
          <p:cNvPr id="6" name="Rectangle 12">
            <a:extLst>
              <a:ext uri="{FF2B5EF4-FFF2-40B4-BE49-F238E27FC236}">
                <a16:creationId xmlns:a16="http://schemas.microsoft.com/office/drawing/2014/main" id="{8682856D-B2AB-4B2A-AD33-745F44F3EE0D}"/>
              </a:ext>
              <a:ext uri="{C183D7F6-B498-43B3-948B-1728B52AA6E4}">
                <adec:decorative xmlns:adec="http://schemas.microsoft.com/office/drawing/2017/decorative" val="1"/>
              </a:ext>
            </a:extLst>
          </p:cNvPr>
          <p:cNvSpPr/>
          <p:nvPr/>
        </p:nvSpPr>
        <p:spPr>
          <a:xfrm>
            <a:off x="5688746" y="2345057"/>
            <a:ext cx="685800" cy="68580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12">
            <a:extLst>
              <a:ext uri="{FF2B5EF4-FFF2-40B4-BE49-F238E27FC236}">
                <a16:creationId xmlns:a16="http://schemas.microsoft.com/office/drawing/2014/main" id="{A90259D5-6643-4991-A91A-3FC6A8AE9053}"/>
              </a:ext>
              <a:ext uri="{C183D7F6-B498-43B3-948B-1728B52AA6E4}">
                <adec:decorative xmlns:adec="http://schemas.microsoft.com/office/drawing/2017/decorative" val="1"/>
              </a:ext>
            </a:extLst>
          </p:cNvPr>
          <p:cNvSpPr/>
          <p:nvPr/>
        </p:nvSpPr>
        <p:spPr>
          <a:xfrm>
            <a:off x="6635759" y="3008373"/>
            <a:ext cx="685800" cy="685800"/>
          </a:xfrm>
          <a:prstGeom prst="ellipse">
            <a:avLst/>
          </a:pr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12">
            <a:extLst>
              <a:ext uri="{FF2B5EF4-FFF2-40B4-BE49-F238E27FC236}">
                <a16:creationId xmlns:a16="http://schemas.microsoft.com/office/drawing/2014/main" id="{1CDA2B66-3D2A-4A48-8ECA-F9538A6F68BE}"/>
              </a:ext>
              <a:ext uri="{C183D7F6-B498-43B3-948B-1728B52AA6E4}">
                <adec:decorative xmlns:adec="http://schemas.microsoft.com/office/drawing/2017/decorative" val="1"/>
              </a:ext>
            </a:extLst>
          </p:cNvPr>
          <p:cNvSpPr/>
          <p:nvPr/>
        </p:nvSpPr>
        <p:spPr>
          <a:xfrm>
            <a:off x="4665321" y="3008373"/>
            <a:ext cx="685800" cy="685800"/>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12">
            <a:extLst>
              <a:ext uri="{FF2B5EF4-FFF2-40B4-BE49-F238E27FC236}">
                <a16:creationId xmlns:a16="http://schemas.microsoft.com/office/drawing/2014/main" id="{7B9F481E-2B77-458E-93A6-E84DFF738EAB}"/>
              </a:ext>
              <a:ext uri="{C183D7F6-B498-43B3-948B-1728B52AA6E4}">
                <adec:decorative xmlns:adec="http://schemas.microsoft.com/office/drawing/2017/decorative" val="1"/>
              </a:ext>
            </a:extLst>
          </p:cNvPr>
          <p:cNvSpPr/>
          <p:nvPr/>
        </p:nvSpPr>
        <p:spPr>
          <a:xfrm>
            <a:off x="5688746" y="3876957"/>
            <a:ext cx="685800" cy="6858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extBox 9">
            <a:extLst>
              <a:ext uri="{FF2B5EF4-FFF2-40B4-BE49-F238E27FC236}">
                <a16:creationId xmlns:a16="http://schemas.microsoft.com/office/drawing/2014/main" id="{A41B5E50-64ED-4F0E-9895-130C0B0B43F7}"/>
              </a:ext>
              <a:ext uri="{C183D7F6-B498-43B3-948B-1728B52AA6E4}">
                <adec:decorative xmlns:adec="http://schemas.microsoft.com/office/drawing/2017/decorative" val="1"/>
              </a:ext>
            </a:extLst>
          </p:cNvPr>
          <p:cNvSpPr txBox="1"/>
          <p:nvPr/>
        </p:nvSpPr>
        <p:spPr>
          <a:xfrm>
            <a:off x="5328264" y="2483726"/>
            <a:ext cx="1398665" cy="369332"/>
          </a:xfrm>
          <a:prstGeom prst="rect">
            <a:avLst/>
          </a:prstGeom>
          <a:noFill/>
        </p:spPr>
        <p:txBody>
          <a:bodyPr wrap="square" rtlCol="0">
            <a:spAutoFit/>
          </a:bodyPr>
          <a:lstStyle/>
          <a:p>
            <a:pPr algn="ctr"/>
            <a:r>
              <a:rPr lang="fr-CA" b="1" dirty="0">
                <a:solidFill>
                  <a:schemeClr val="accent5"/>
                </a:solidFill>
                <a:latin typeface="Calibri" panose="020F0502020204030204" pitchFamily="34" charset="0"/>
                <a:ea typeface="Calibri" panose="020F0502020204030204" pitchFamily="34" charset="0"/>
                <a:cs typeface="Calibri" panose="020F0502020204030204" pitchFamily="34" charset="0"/>
              </a:rPr>
              <a:t>Coordonner</a:t>
            </a:r>
          </a:p>
        </p:txBody>
      </p:sp>
      <p:sp>
        <p:nvSpPr>
          <p:cNvPr id="11" name="TextBox 10">
            <a:extLst>
              <a:ext uri="{FF2B5EF4-FFF2-40B4-BE49-F238E27FC236}">
                <a16:creationId xmlns:a16="http://schemas.microsoft.com/office/drawing/2014/main" id="{48A71F58-EC20-4161-898D-1AF6355FF7CD}"/>
              </a:ext>
              <a:ext uri="{C183D7F6-B498-43B3-948B-1728B52AA6E4}">
                <adec:decorative xmlns:adec="http://schemas.microsoft.com/office/drawing/2017/decorative" val="1"/>
              </a:ext>
            </a:extLst>
          </p:cNvPr>
          <p:cNvSpPr txBox="1"/>
          <p:nvPr/>
        </p:nvSpPr>
        <p:spPr>
          <a:xfrm>
            <a:off x="5328265" y="4012180"/>
            <a:ext cx="1398665" cy="369332"/>
          </a:xfrm>
          <a:prstGeom prst="rect">
            <a:avLst/>
          </a:prstGeom>
          <a:noFill/>
        </p:spPr>
        <p:txBody>
          <a:bodyPr wrap="square" rtlCol="0">
            <a:spAutoFit/>
          </a:bodyPr>
          <a:lstStyle/>
          <a:p>
            <a:pPr algn="ctr"/>
            <a:r>
              <a:rPr lang="fr-CA" b="1" dirty="0">
                <a:solidFill>
                  <a:schemeClr val="accent5"/>
                </a:solidFill>
                <a:latin typeface="Calibri" panose="020F0502020204030204" pitchFamily="34" charset="0"/>
                <a:ea typeface="Calibri" panose="020F0502020204030204" pitchFamily="34" charset="0"/>
                <a:cs typeface="Calibri" panose="020F0502020204030204" pitchFamily="34" charset="0"/>
              </a:rPr>
              <a:t>Créer</a:t>
            </a:r>
          </a:p>
        </p:txBody>
      </p:sp>
      <p:sp>
        <p:nvSpPr>
          <p:cNvPr id="12" name="TextBox 11">
            <a:extLst>
              <a:ext uri="{FF2B5EF4-FFF2-40B4-BE49-F238E27FC236}">
                <a16:creationId xmlns:a16="http://schemas.microsoft.com/office/drawing/2014/main" id="{BD82352B-7C72-4D37-9FDD-DB00579A069A}"/>
              </a:ext>
              <a:ext uri="{C183D7F6-B498-43B3-948B-1728B52AA6E4}">
                <adec:decorative xmlns:adec="http://schemas.microsoft.com/office/drawing/2017/decorative" val="1"/>
              </a:ext>
            </a:extLst>
          </p:cNvPr>
          <p:cNvSpPr txBox="1"/>
          <p:nvPr/>
        </p:nvSpPr>
        <p:spPr>
          <a:xfrm>
            <a:off x="6283427" y="3159573"/>
            <a:ext cx="1398665" cy="369332"/>
          </a:xfrm>
          <a:prstGeom prst="rect">
            <a:avLst/>
          </a:prstGeom>
          <a:noFill/>
        </p:spPr>
        <p:txBody>
          <a:bodyPr wrap="square" rtlCol="0">
            <a:spAutoFit/>
          </a:bodyPr>
          <a:lstStyle/>
          <a:p>
            <a:pPr algn="ctr"/>
            <a:r>
              <a:rPr lang="fr-CA" b="1" dirty="0">
                <a:solidFill>
                  <a:schemeClr val="accent5"/>
                </a:solidFill>
                <a:latin typeface="Calibri" panose="020F0502020204030204" pitchFamily="34" charset="0"/>
                <a:ea typeface="Calibri" panose="020F0502020204030204" pitchFamily="34" charset="0"/>
                <a:cs typeface="Calibri" panose="020F0502020204030204" pitchFamily="34" charset="0"/>
              </a:rPr>
              <a:t>Présenter</a:t>
            </a:r>
          </a:p>
        </p:txBody>
      </p:sp>
      <p:sp>
        <p:nvSpPr>
          <p:cNvPr id="13" name="TextBox 12">
            <a:extLst>
              <a:ext uri="{FF2B5EF4-FFF2-40B4-BE49-F238E27FC236}">
                <a16:creationId xmlns:a16="http://schemas.microsoft.com/office/drawing/2014/main" id="{2C0BE2EB-9D1B-4FBA-BA83-5D20E5E89255}"/>
              </a:ext>
              <a:ext uri="{C183D7F6-B498-43B3-948B-1728B52AA6E4}">
                <adec:decorative xmlns:adec="http://schemas.microsoft.com/office/drawing/2017/decorative" val="1"/>
              </a:ext>
            </a:extLst>
          </p:cNvPr>
          <p:cNvSpPr txBox="1"/>
          <p:nvPr/>
        </p:nvSpPr>
        <p:spPr>
          <a:xfrm>
            <a:off x="4269280" y="3144181"/>
            <a:ext cx="1398665" cy="369332"/>
          </a:xfrm>
          <a:prstGeom prst="rect">
            <a:avLst/>
          </a:prstGeom>
          <a:noFill/>
        </p:spPr>
        <p:txBody>
          <a:bodyPr wrap="square" rtlCol="0">
            <a:spAutoFit/>
          </a:bodyPr>
          <a:lstStyle/>
          <a:p>
            <a:pPr algn="ctr"/>
            <a:r>
              <a:rPr lang="fr-CA" b="1" dirty="0">
                <a:solidFill>
                  <a:schemeClr val="accent5"/>
                </a:solidFill>
                <a:latin typeface="Calibri" panose="020F0502020204030204" pitchFamily="34" charset="0"/>
                <a:ea typeface="Calibri" panose="020F0502020204030204" pitchFamily="34" charset="0"/>
                <a:cs typeface="Calibri" panose="020F0502020204030204" pitchFamily="34" charset="0"/>
              </a:rPr>
              <a:t>Réunir</a:t>
            </a:r>
          </a:p>
        </p:txBody>
      </p:sp>
      <p:grpSp>
        <p:nvGrpSpPr>
          <p:cNvPr id="14" name="Group 13">
            <a:extLst>
              <a:ext uri="{FF2B5EF4-FFF2-40B4-BE49-F238E27FC236}">
                <a16:creationId xmlns:a16="http://schemas.microsoft.com/office/drawing/2014/main" id="{A7ED35E2-99EF-4019-92E2-3D79667283FD}"/>
              </a:ext>
              <a:ext uri="{C183D7F6-B498-43B3-948B-1728B52AA6E4}">
                <adec:decorative xmlns:adec="http://schemas.microsoft.com/office/drawing/2017/decorative" val="1"/>
              </a:ext>
            </a:extLst>
          </p:cNvPr>
          <p:cNvGrpSpPr/>
          <p:nvPr/>
        </p:nvGrpSpPr>
        <p:grpSpPr>
          <a:xfrm>
            <a:off x="4980222" y="2642768"/>
            <a:ext cx="2088311" cy="1345403"/>
            <a:chOff x="4642888" y="2978167"/>
            <a:chExt cx="3093802" cy="1786607"/>
          </a:xfrm>
        </p:grpSpPr>
        <p:cxnSp>
          <p:nvCxnSpPr>
            <p:cNvPr id="15" name="Straight Connector 14">
              <a:extLst>
                <a:ext uri="{FF2B5EF4-FFF2-40B4-BE49-F238E27FC236}">
                  <a16:creationId xmlns:a16="http://schemas.microsoft.com/office/drawing/2014/main" id="{D138A5A4-F593-4DD7-8A9A-10B9BB086220}"/>
                </a:ext>
              </a:extLst>
            </p:cNvPr>
            <p:cNvCxnSpPr>
              <a:cxnSpLocks/>
            </p:cNvCxnSpPr>
            <p:nvPr/>
          </p:nvCxnSpPr>
          <p:spPr>
            <a:xfrm flipH="1">
              <a:off x="4642888" y="2978167"/>
              <a:ext cx="3093802" cy="1786607"/>
            </a:xfrm>
            <a:prstGeom prst="line">
              <a:avLst/>
            </a:prstGeom>
            <a:ln w="57150" cap="rnd">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49B736F-2684-4F8A-BA45-9EE30A65D609}"/>
                </a:ext>
              </a:extLst>
            </p:cNvPr>
            <p:cNvCxnSpPr>
              <a:cxnSpLocks/>
            </p:cNvCxnSpPr>
            <p:nvPr/>
          </p:nvCxnSpPr>
          <p:spPr>
            <a:xfrm>
              <a:off x="4642888" y="2978167"/>
              <a:ext cx="3093802" cy="1786607"/>
            </a:xfrm>
            <a:prstGeom prst="line">
              <a:avLst/>
            </a:prstGeom>
            <a:ln w="57150" cap="rnd">
              <a:solidFill>
                <a:schemeClr val="accent5">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E6A8CEDB-B622-42A7-B35D-92D0F513C6E5}"/>
              </a:ext>
            </a:extLst>
          </p:cNvPr>
          <p:cNvSpPr txBox="1"/>
          <p:nvPr/>
        </p:nvSpPr>
        <p:spPr>
          <a:xfrm>
            <a:off x="783407" y="1305447"/>
            <a:ext cx="3410974" cy="523220"/>
          </a:xfrm>
          <a:prstGeom prst="rect">
            <a:avLst/>
          </a:prstGeom>
          <a:noFill/>
        </p:spPr>
        <p:txBody>
          <a:bodyPr wrap="square" rtlCol="0">
            <a:spAutoFit/>
          </a:bodyPr>
          <a:lstStyle/>
          <a:p>
            <a:r>
              <a:rPr lang="en-CA" sz="2800" b="1" dirty="0">
                <a:solidFill>
                  <a:schemeClr val="accent3"/>
                </a:solidFill>
                <a:latin typeface="Calibri" panose="020F0502020204030204" pitchFamily="34" charset="0"/>
                <a:ea typeface="Calibri" panose="020F0502020204030204" pitchFamily="34" charset="0"/>
                <a:cs typeface="Calibri" panose="020F0502020204030204" pitchFamily="34" charset="0"/>
              </a:rPr>
              <a:t>Salle de travail</a:t>
            </a:r>
          </a:p>
        </p:txBody>
      </p:sp>
      <p:pic>
        <p:nvPicPr>
          <p:cNvPr id="31" name="Picture 30" descr="Une esquisse d'une salle de travail"/>
          <p:cNvPicPr>
            <a:picLocks noChangeAspect="1"/>
          </p:cNvPicPr>
          <p:nvPr/>
        </p:nvPicPr>
        <p:blipFill rotWithShape="1">
          <a:blip r:embed="rId4" cstate="print">
            <a:extLst>
              <a:ext uri="{28A0092B-C50C-407E-A947-70E740481C1C}">
                <a14:useLocalDpi xmlns:a14="http://schemas.microsoft.com/office/drawing/2010/main" val="0"/>
              </a:ext>
            </a:extLst>
          </a:blip>
          <a:srcRect l="7696" r="13244"/>
          <a:stretch/>
        </p:blipFill>
        <p:spPr>
          <a:xfrm>
            <a:off x="548715" y="1911637"/>
            <a:ext cx="2482107" cy="1832248"/>
          </a:xfrm>
          <a:prstGeom prst="rect">
            <a:avLst/>
          </a:prstGeom>
        </p:spPr>
      </p:pic>
      <p:sp>
        <p:nvSpPr>
          <p:cNvPr id="22" name="TextBox 21">
            <a:extLst>
              <a:ext uri="{FF2B5EF4-FFF2-40B4-BE49-F238E27FC236}">
                <a16:creationId xmlns:a16="http://schemas.microsoft.com/office/drawing/2014/main" id="{D6D14F35-7BF6-401D-B59F-3984EB2DD961}"/>
              </a:ext>
            </a:extLst>
          </p:cNvPr>
          <p:cNvSpPr txBox="1"/>
          <p:nvPr/>
        </p:nvSpPr>
        <p:spPr>
          <a:xfrm>
            <a:off x="5787957" y="1305447"/>
            <a:ext cx="5833772" cy="523220"/>
          </a:xfrm>
          <a:prstGeom prst="rect">
            <a:avLst/>
          </a:prstGeom>
          <a:noFill/>
        </p:spPr>
        <p:txBody>
          <a:bodyPr wrap="square" rtlCol="0">
            <a:spAutoFit/>
          </a:bodyPr>
          <a:lstStyle/>
          <a:p>
            <a:pPr algn="r"/>
            <a:r>
              <a:rPr lang="fr-CA" sz="2800" b="1" dirty="0">
                <a:solidFill>
                  <a:schemeClr val="accent5">
                    <a:lumMod val="60000"/>
                    <a:lumOff val="40000"/>
                  </a:schemeClr>
                </a:solidFill>
                <a:latin typeface="Calibri" panose="020F0502020204030204" pitchFamily="34" charset="0"/>
                <a:ea typeface="Calibri" panose="020F0502020204030204" pitchFamily="34" charset="0"/>
                <a:cs typeface="Calibri" panose="020F0502020204030204" pitchFamily="34" charset="0"/>
              </a:rPr>
              <a:t>Présentations et réunions officielles</a:t>
            </a:r>
          </a:p>
        </p:txBody>
      </p:sp>
      <p:pic>
        <p:nvPicPr>
          <p:cNvPr id="25" name="Picture 24" descr="Une esquisse d'une salle de réuni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5439" y="1853779"/>
            <a:ext cx="3715693" cy="1531297"/>
          </a:xfrm>
          <a:prstGeom prst="rect">
            <a:avLst/>
          </a:prstGeom>
        </p:spPr>
      </p:pic>
      <p:pic>
        <p:nvPicPr>
          <p:cNvPr id="29" name="Picture 28" descr="Une esquisse d'une salle de projet"/>
          <p:cNvPicPr>
            <a:picLocks noChangeAspect="1"/>
          </p:cNvPicPr>
          <p:nvPr/>
        </p:nvPicPr>
        <p:blipFill rotWithShape="1">
          <a:blip r:embed="rId6" cstate="print">
            <a:extLst>
              <a:ext uri="{28A0092B-C50C-407E-A947-70E740481C1C}">
                <a14:useLocalDpi xmlns:a14="http://schemas.microsoft.com/office/drawing/2010/main" val="0"/>
              </a:ext>
            </a:extLst>
          </a:blip>
          <a:srcRect l="5181" r="17515"/>
          <a:stretch/>
        </p:blipFill>
        <p:spPr>
          <a:xfrm>
            <a:off x="783407" y="3992100"/>
            <a:ext cx="2678648" cy="1803358"/>
          </a:xfrm>
          <a:prstGeom prst="rect">
            <a:avLst/>
          </a:prstGeom>
        </p:spPr>
      </p:pic>
      <p:sp>
        <p:nvSpPr>
          <p:cNvPr id="23" name="TextBox 22">
            <a:extLst>
              <a:ext uri="{FF2B5EF4-FFF2-40B4-BE49-F238E27FC236}">
                <a16:creationId xmlns:a16="http://schemas.microsoft.com/office/drawing/2014/main" id="{63E0663A-EBE9-487C-825E-FA8FC4F211D7}"/>
              </a:ext>
            </a:extLst>
          </p:cNvPr>
          <p:cNvSpPr txBox="1"/>
          <p:nvPr/>
        </p:nvSpPr>
        <p:spPr>
          <a:xfrm>
            <a:off x="783407" y="5566562"/>
            <a:ext cx="4297995" cy="523220"/>
          </a:xfrm>
          <a:prstGeom prst="rect">
            <a:avLst/>
          </a:prstGeom>
          <a:noFill/>
        </p:spPr>
        <p:txBody>
          <a:bodyPr wrap="square" rtlCol="0">
            <a:spAutoFit/>
          </a:bodyPr>
          <a:lstStyle/>
          <a:p>
            <a:r>
              <a:rPr lang="fr-CA" sz="2800" b="1" dirty="0">
                <a:solidFill>
                  <a:schemeClr val="accent4"/>
                </a:solidFill>
                <a:latin typeface="Calibri" panose="020F0502020204030204" pitchFamily="34" charset="0"/>
                <a:ea typeface="Calibri" panose="020F0502020204030204" pitchFamily="34" charset="0"/>
                <a:cs typeface="Calibri" panose="020F0502020204030204" pitchFamily="34" charset="0"/>
              </a:rPr>
              <a:t>Salle de projet</a:t>
            </a:r>
          </a:p>
        </p:txBody>
      </p:sp>
      <p:grpSp>
        <p:nvGrpSpPr>
          <p:cNvPr id="26" name="Group 25" descr="Une esquisse d'une salle de projet"/>
          <p:cNvGrpSpPr>
            <a:grpSpLocks noChangeAspect="1"/>
          </p:cNvGrpSpPr>
          <p:nvPr/>
        </p:nvGrpSpPr>
        <p:grpSpPr>
          <a:xfrm>
            <a:off x="8589445" y="3859645"/>
            <a:ext cx="2956726" cy="1656781"/>
            <a:chOff x="5014852" y="1508368"/>
            <a:chExt cx="1837128" cy="1029422"/>
          </a:xfrm>
        </p:grpSpPr>
        <p:pic>
          <p:nvPicPr>
            <p:cNvPr id="27" name="Picture 26"/>
            <p:cNvPicPr>
              <a:picLocks/>
            </p:cNvPicPr>
            <p:nvPr/>
          </p:nvPicPr>
          <p:blipFill rotWithShape="1">
            <a:blip r:embed="rId7" cstate="print">
              <a:extLst>
                <a:ext uri="{28A0092B-C50C-407E-A947-70E740481C1C}">
                  <a14:useLocalDpi xmlns:a14="http://schemas.microsoft.com/office/drawing/2010/main" val="0"/>
                </a:ext>
              </a:extLst>
            </a:blip>
            <a:srcRect l="21718" t="18307" r="16600" b="24114"/>
            <a:stretch/>
          </p:blipFill>
          <p:spPr>
            <a:xfrm>
              <a:off x="5014852" y="1508368"/>
              <a:ext cx="1675118" cy="969109"/>
            </a:xfrm>
            <a:prstGeom prst="rect">
              <a:avLst/>
            </a:prstGeom>
          </p:spPr>
        </p:pic>
        <p:sp>
          <p:nvSpPr>
            <p:cNvPr id="28" name="Oval 27"/>
            <p:cNvSpPr/>
            <p:nvPr/>
          </p:nvSpPr>
          <p:spPr>
            <a:xfrm>
              <a:off x="6439878" y="2354838"/>
              <a:ext cx="412102" cy="1829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4" name="TextBox 23">
            <a:extLst>
              <a:ext uri="{FF2B5EF4-FFF2-40B4-BE49-F238E27FC236}">
                <a16:creationId xmlns:a16="http://schemas.microsoft.com/office/drawing/2014/main" id="{9E8A412E-E432-47F1-A6B0-363D64B40784}"/>
              </a:ext>
            </a:extLst>
          </p:cNvPr>
          <p:cNvSpPr txBox="1"/>
          <p:nvPr/>
        </p:nvSpPr>
        <p:spPr>
          <a:xfrm>
            <a:off x="7321559" y="5353562"/>
            <a:ext cx="4349360" cy="954107"/>
          </a:xfrm>
          <a:prstGeom prst="rect">
            <a:avLst/>
          </a:prstGeom>
          <a:noFill/>
        </p:spPr>
        <p:txBody>
          <a:bodyPr wrap="square" rtlCol="0">
            <a:spAutoFit/>
          </a:bodyPr>
          <a:lstStyle/>
          <a:p>
            <a:pPr algn="r"/>
            <a:r>
              <a:rPr lang="fr-CA"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Travail d’équipe et conceptualisation</a:t>
            </a:r>
          </a:p>
        </p:txBody>
      </p:sp>
      <p:sp>
        <p:nvSpPr>
          <p:cNvPr id="32" name="Oval 31">
            <a:extLst>
              <a:ext uri="{C183D7F6-B498-43B3-948B-1728B52AA6E4}">
                <adec:decorative xmlns:adec="http://schemas.microsoft.com/office/drawing/2017/decorative" val="1"/>
              </a:ext>
            </a:extLst>
          </p:cNvPr>
          <p:cNvSpPr/>
          <p:nvPr/>
        </p:nvSpPr>
        <p:spPr>
          <a:xfrm>
            <a:off x="10819724" y="5096720"/>
            <a:ext cx="931408" cy="4605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5316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20"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Google Shape;684;p20">
            <a:extLst>
              <a:ext uri="{FF2B5EF4-FFF2-40B4-BE49-F238E27FC236}">
                <a16:creationId xmlns:a16="http://schemas.microsoft.com/office/drawing/2014/main" id="{00905AD2-8821-4EB2-98E6-2B5736301931}"/>
              </a:ext>
              <a:ext uri="{C183D7F6-B498-43B3-948B-1728B52AA6E4}">
                <adec:decorative xmlns:adec="http://schemas.microsoft.com/office/drawing/2017/decorative" val="1"/>
              </a:ext>
            </a:extLst>
          </p:cNvPr>
          <p:cNvSpPr/>
          <p:nvPr/>
        </p:nvSpPr>
        <p:spPr>
          <a:xfrm>
            <a:off x="484515" y="1438405"/>
            <a:ext cx="11261068" cy="1937515"/>
          </a:xfrm>
          <a:prstGeom prst="roundRect">
            <a:avLst>
              <a:gd name="adj" fmla="val 9254"/>
            </a:avLst>
          </a:prstGeom>
          <a:noFill/>
          <a:ln w="28575">
            <a:solidFill>
              <a:schemeClr val="accent2"/>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CA" sz="1800" b="0" i="0" u="none" strike="noStrike" kern="0" cap="none" spc="0" normalizeH="0" baseline="0" dirty="0">
              <a:ln>
                <a:noFill/>
              </a:ln>
              <a:solidFill>
                <a:srgbClr val="FFFFFF"/>
              </a:solidFill>
              <a:effectLst/>
              <a:uLnTx/>
              <a:uFillTx/>
              <a:latin typeface="Arial"/>
              <a:ea typeface="Arial"/>
              <a:cs typeface="Arial"/>
              <a:sym typeface="Arial"/>
            </a:endParaRPr>
          </a:p>
        </p:txBody>
      </p:sp>
      <p:sp>
        <p:nvSpPr>
          <p:cNvPr id="20" name="TextBox 19">
            <a:extLst>
              <a:ext uri="{FF2B5EF4-FFF2-40B4-BE49-F238E27FC236}">
                <a16:creationId xmlns:a16="http://schemas.microsoft.com/office/drawing/2014/main" id="{43216AC1-26EC-4F15-BA9B-573FD697D044}"/>
              </a:ext>
            </a:extLst>
          </p:cNvPr>
          <p:cNvSpPr txBox="1"/>
          <p:nvPr/>
        </p:nvSpPr>
        <p:spPr>
          <a:xfrm>
            <a:off x="484514" y="43300"/>
            <a:ext cx="9369154" cy="369332"/>
          </a:xfrm>
          <a:prstGeom prst="rect">
            <a:avLst/>
          </a:prstGeom>
          <a:solidFill>
            <a:schemeClr val="accent4"/>
          </a:solidFill>
        </p:spPr>
        <p:txBody>
          <a:bodyPr wrap="square" rtlCol="0">
            <a:spAutoFit/>
          </a:bodyPr>
          <a:lstStyle/>
          <a:p>
            <a:r>
              <a:rPr lang="fr-CA" dirty="0"/>
              <a:t>Confirmez les points de travail offerts dans votre nouveau milieu de travail avec l’équipe de projet</a:t>
            </a:r>
          </a:p>
        </p:txBody>
      </p:sp>
      <p:sp>
        <p:nvSpPr>
          <p:cNvPr id="4" name="Title 3"/>
          <p:cNvSpPr>
            <a:spLocks noGrp="1"/>
          </p:cNvSpPr>
          <p:nvPr>
            <p:ph type="title" idx="4294967295"/>
          </p:nvPr>
        </p:nvSpPr>
        <p:spPr>
          <a:xfrm>
            <a:off x="106151" y="461766"/>
            <a:ext cx="12085849" cy="835025"/>
          </a:xfrm>
        </p:spPr>
        <p:txBody>
          <a:bodyPr>
            <a:noAutofit/>
          </a:bodyPr>
          <a:lstStyle/>
          <a:p>
            <a:r>
              <a:rPr lang="fr-CA" sz="2400" dirty="0">
                <a:solidFill>
                  <a:schemeClr val="accent5"/>
                </a:solidFill>
              </a:rPr>
              <a:t>Comprendre les points de travail : de la variété pour tous et pour toute tâche!</a:t>
            </a:r>
            <a:endParaRPr lang="fr-CA" sz="2400" dirty="0">
              <a:solidFill>
                <a:schemeClr val="accent5"/>
              </a:solidFill>
              <a:latin typeface="Arial"/>
              <a:cs typeface="Arial"/>
            </a:endParaRPr>
          </a:p>
        </p:txBody>
      </p:sp>
      <p:sp>
        <p:nvSpPr>
          <p:cNvPr id="48" name="Google Shape;684;p20">
            <a:extLst>
              <a:ext uri="{FF2B5EF4-FFF2-40B4-BE49-F238E27FC236}">
                <a16:creationId xmlns:a16="http://schemas.microsoft.com/office/drawing/2014/main" id="{FD782E53-3545-20E0-5F90-3EA80029DE4E}"/>
              </a:ext>
            </a:extLst>
          </p:cNvPr>
          <p:cNvSpPr/>
          <p:nvPr/>
        </p:nvSpPr>
        <p:spPr>
          <a:xfrm>
            <a:off x="484514" y="1318089"/>
            <a:ext cx="11261068" cy="313254"/>
          </a:xfrm>
          <a:prstGeom prst="roundRect">
            <a:avLst>
              <a:gd name="adj" fmla="val 9254"/>
            </a:avLst>
          </a:prstGeom>
          <a:solidFill>
            <a:schemeClr val="accent2"/>
          </a:solidFill>
          <a:ln w="28575">
            <a:solidFill>
              <a:schemeClr val="accent2"/>
            </a:solidFill>
          </a:ln>
        </p:spPr>
        <p:txBody>
          <a:bodyPr spcFirstLastPara="1" wrap="square" lIns="91425" tIns="45700" rIns="91425" bIns="45700" anchor="ctr" anchorCtr="0">
            <a:noAutofit/>
          </a:bodyPr>
          <a:lstStyle/>
          <a:p>
            <a:pPr algn="ctr">
              <a:defRPr/>
            </a:pPr>
            <a:r>
              <a:rPr lang="fr-CA" b="1" kern="0" dirty="0">
                <a:ea typeface="+mn-lt"/>
                <a:cs typeface="+mn-lt"/>
              </a:rPr>
              <a:t>Points de travail individuels</a:t>
            </a:r>
            <a:endParaRPr lang="fr-CA" dirty="0"/>
          </a:p>
        </p:txBody>
      </p:sp>
      <p:pic>
        <p:nvPicPr>
          <p:cNvPr id="51" name="Google Shape;719;p20" descr="User with solid fill">
            <a:extLst>
              <a:ext uri="{FF2B5EF4-FFF2-40B4-BE49-F238E27FC236}">
                <a16:creationId xmlns:a16="http://schemas.microsoft.com/office/drawing/2014/main" id="{8457FD28-FB1E-1E62-1BBF-B30C3DAB51A3}"/>
              </a:ext>
            </a:extLst>
          </p:cNvPr>
          <p:cNvPicPr preferRelativeResize="0"/>
          <p:nvPr/>
        </p:nvPicPr>
        <p:blipFill rotWithShape="1">
          <a:blip r:embed="rId3">
            <a:alphaModFix/>
          </a:blip>
          <a:srcRect/>
          <a:stretch/>
        </p:blipFill>
        <p:spPr>
          <a:xfrm>
            <a:off x="487022" y="1302281"/>
            <a:ext cx="339439" cy="339439"/>
          </a:xfrm>
          <a:prstGeom prst="rect">
            <a:avLst/>
          </a:prstGeom>
          <a:noFill/>
          <a:ln>
            <a:noFill/>
          </a:ln>
        </p:spPr>
      </p:pic>
      <p:sp>
        <p:nvSpPr>
          <p:cNvPr id="15" name="Rectangle 4">
            <a:extLst>
              <a:ext uri="{C183D7F6-B498-43B3-948B-1728B52AA6E4}">
                <adec:decorative xmlns:adec="http://schemas.microsoft.com/office/drawing/2017/decorative" val="1"/>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dirty="0"/>
          </a:p>
        </p:txBody>
      </p:sp>
      <p:grpSp>
        <p:nvGrpSpPr>
          <p:cNvPr id="6" name="Group 5" descr="Modèle 3d d'un point de travail de type Poste de travail">
            <a:extLst>
              <a:ext uri="{FF2B5EF4-FFF2-40B4-BE49-F238E27FC236}">
                <a16:creationId xmlns:a16="http://schemas.microsoft.com/office/drawing/2014/main" id="{ADF6350C-DFBD-B332-941B-C6C54F1EA8F0}"/>
              </a:ext>
            </a:extLst>
          </p:cNvPr>
          <p:cNvGrpSpPr/>
          <p:nvPr/>
        </p:nvGrpSpPr>
        <p:grpSpPr>
          <a:xfrm>
            <a:off x="643689" y="1980835"/>
            <a:ext cx="1250452" cy="1326122"/>
            <a:chOff x="643689" y="1980835"/>
            <a:chExt cx="1250452" cy="1326122"/>
          </a:xfrm>
        </p:grpSpPr>
        <p:sp>
          <p:nvSpPr>
            <p:cNvPr id="5" name="Rectangle 2"/>
            <p:cNvSpPr txBox="1">
              <a:spLocks noChangeArrowheads="1"/>
            </p:cNvSpPr>
            <p:nvPr/>
          </p:nvSpPr>
          <p:spPr bwMode="auto">
            <a:xfrm>
              <a:off x="643689" y="3031278"/>
              <a:ext cx="1250452" cy="275679"/>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mn-lt"/>
                </a:rPr>
                <a:t>Poste de travail</a:t>
              </a:r>
            </a:p>
            <a:p>
              <a:pPr eaLnBrk="1" hangingPunct="1">
                <a:defRPr/>
              </a:pPr>
              <a:endParaRPr lang="fr-CA" sz="1300" kern="0" dirty="0">
                <a:solidFill>
                  <a:schemeClr val="tx1"/>
                </a:solidFill>
                <a:latin typeface="+mn-lt"/>
              </a:endParaRPr>
            </a:p>
          </p:txBody>
        </p:sp>
        <p:pic>
          <p:nvPicPr>
            <p:cNvPr id="11" name="Image 13">
              <a:extLst>
                <a:ext uri="{FF2B5EF4-FFF2-40B4-BE49-F238E27FC236}">
                  <a16:creationId xmlns:a16="http://schemas.microsoft.com/office/drawing/2014/main" id="{6DACAD82-FACC-F320-7189-8BD6BC021206}"/>
                </a:ext>
              </a:extLst>
            </p:cNvPr>
            <p:cNvPicPr>
              <a:picLocks noChangeAspect="1"/>
            </p:cNvPicPr>
            <p:nvPr/>
          </p:nvPicPr>
          <p:blipFill>
            <a:blip r:embed="rId4"/>
            <a:stretch>
              <a:fillRect/>
            </a:stretch>
          </p:blipFill>
          <p:spPr>
            <a:xfrm>
              <a:off x="700338" y="1980835"/>
              <a:ext cx="1066800" cy="904875"/>
            </a:xfrm>
            <a:prstGeom prst="rect">
              <a:avLst/>
            </a:prstGeom>
          </p:spPr>
        </p:pic>
      </p:grpSp>
      <p:grpSp>
        <p:nvGrpSpPr>
          <p:cNvPr id="8" name="Group 7" descr="Modèle 3d d'un point de travail de type Point de transition">
            <a:extLst>
              <a:ext uri="{FF2B5EF4-FFF2-40B4-BE49-F238E27FC236}">
                <a16:creationId xmlns:a16="http://schemas.microsoft.com/office/drawing/2014/main" id="{2E01EE0D-2FBC-5006-3009-1283BC681640}"/>
              </a:ext>
            </a:extLst>
          </p:cNvPr>
          <p:cNvGrpSpPr/>
          <p:nvPr/>
        </p:nvGrpSpPr>
        <p:grpSpPr>
          <a:xfrm>
            <a:off x="2564696" y="2063928"/>
            <a:ext cx="1487601" cy="1253689"/>
            <a:chOff x="2564696" y="2063928"/>
            <a:chExt cx="1487601" cy="1253689"/>
          </a:xfrm>
        </p:grpSpPr>
        <p:sp>
          <p:nvSpPr>
            <p:cNvPr id="7" name="Rectangle 2"/>
            <p:cNvSpPr txBox="1">
              <a:spLocks noChangeArrowheads="1"/>
            </p:cNvSpPr>
            <p:nvPr/>
          </p:nvSpPr>
          <p:spPr bwMode="auto">
            <a:xfrm>
              <a:off x="2564696" y="3036630"/>
              <a:ext cx="1487601"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52" tIns="34326" rIns="68652" bIns="34326"/>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fr-CA" altLang="en-US" sz="1300" b="1" dirty="0">
                  <a:latin typeface="+mn-lt"/>
                </a:rPr>
                <a:t>Point de transition</a:t>
              </a:r>
              <a:br>
                <a:rPr lang="fr-CA" altLang="en-US" sz="1300" dirty="0">
                  <a:latin typeface="+mn-lt"/>
                </a:rPr>
              </a:br>
              <a:endParaRPr lang="fr-CA" altLang="en-US" sz="1300" dirty="0">
                <a:latin typeface="+mn-lt"/>
              </a:endParaRPr>
            </a:p>
          </p:txBody>
        </p:sp>
        <p:pic>
          <p:nvPicPr>
            <p:cNvPr id="14" name="Image 29">
              <a:extLst>
                <a:ext uri="{FF2B5EF4-FFF2-40B4-BE49-F238E27FC236}">
                  <a16:creationId xmlns:a16="http://schemas.microsoft.com/office/drawing/2014/main" id="{8D8B4901-7552-ACEC-5B9F-1B377BE71786}"/>
                </a:ext>
              </a:extLst>
            </p:cNvPr>
            <p:cNvPicPr>
              <a:picLocks noChangeAspect="1"/>
            </p:cNvPicPr>
            <p:nvPr/>
          </p:nvPicPr>
          <p:blipFill>
            <a:blip r:embed="rId5"/>
            <a:stretch>
              <a:fillRect/>
            </a:stretch>
          </p:blipFill>
          <p:spPr>
            <a:xfrm>
              <a:off x="2577513" y="2063928"/>
              <a:ext cx="1390650" cy="914400"/>
            </a:xfrm>
            <a:prstGeom prst="rect">
              <a:avLst/>
            </a:prstGeom>
          </p:spPr>
        </p:pic>
      </p:grpSp>
      <p:grpSp>
        <p:nvGrpSpPr>
          <p:cNvPr id="10" name="Group 9" descr="Modèle 3d d'un point de travail de type Salle d'étude">
            <a:extLst>
              <a:ext uri="{FF2B5EF4-FFF2-40B4-BE49-F238E27FC236}">
                <a16:creationId xmlns:a16="http://schemas.microsoft.com/office/drawing/2014/main" id="{FB2A485F-E69C-E567-2D17-8AA65EC6F068}"/>
              </a:ext>
            </a:extLst>
          </p:cNvPr>
          <p:cNvGrpSpPr/>
          <p:nvPr/>
        </p:nvGrpSpPr>
        <p:grpSpPr>
          <a:xfrm>
            <a:off x="4638718" y="1898294"/>
            <a:ext cx="1417519" cy="1389967"/>
            <a:chOff x="4638718" y="1898294"/>
            <a:chExt cx="1417519" cy="1389967"/>
          </a:xfrm>
        </p:grpSpPr>
        <p:sp>
          <p:nvSpPr>
            <p:cNvPr id="22" name="Rectangle 2"/>
            <p:cNvSpPr txBox="1">
              <a:spLocks noChangeArrowheads="1"/>
            </p:cNvSpPr>
            <p:nvPr/>
          </p:nvSpPr>
          <p:spPr bwMode="auto">
            <a:xfrm>
              <a:off x="4761194" y="3019439"/>
              <a:ext cx="1287150" cy="268822"/>
            </a:xfrm>
            <a:prstGeom prst="rect">
              <a:avLst/>
            </a:prstGeom>
            <a:noFill/>
            <a:ln w="9525">
              <a:noFill/>
              <a:miter lim="800000"/>
              <a:headEnd/>
              <a:tailEnd/>
            </a:ln>
          </p:spPr>
          <p:txBody>
            <a:bodyPr lIns="68652" tIns="34326" rIns="68652" bIns="34326" anchor="t"/>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mn-lt"/>
                  <a:cs typeface="Arial"/>
                </a:rPr>
                <a:t>Salle d’étude</a:t>
              </a:r>
            </a:p>
          </p:txBody>
        </p:sp>
        <p:pic>
          <p:nvPicPr>
            <p:cNvPr id="2" name="Picture 1">
              <a:extLst>
                <a:ext uri="{FF2B5EF4-FFF2-40B4-BE49-F238E27FC236}">
                  <a16:creationId xmlns:a16="http://schemas.microsoft.com/office/drawing/2014/main" id="{5F3AAD20-B865-FA0F-D7A1-3B1479B2B62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638718" y="1898294"/>
              <a:ext cx="1417519" cy="1159789"/>
            </a:xfrm>
            <a:prstGeom prst="rect">
              <a:avLst/>
            </a:prstGeom>
          </p:spPr>
        </p:pic>
      </p:grpSp>
      <p:grpSp>
        <p:nvGrpSpPr>
          <p:cNvPr id="12" name="Group 11" descr="Modèle 3d d'un point de travail de type Capsule de concentration">
            <a:extLst>
              <a:ext uri="{FF2B5EF4-FFF2-40B4-BE49-F238E27FC236}">
                <a16:creationId xmlns:a16="http://schemas.microsoft.com/office/drawing/2014/main" id="{C8FEB913-7F8E-C953-FBD7-D9B4F065B3AC}"/>
              </a:ext>
            </a:extLst>
          </p:cNvPr>
          <p:cNvGrpSpPr/>
          <p:nvPr/>
        </p:nvGrpSpPr>
        <p:grpSpPr>
          <a:xfrm>
            <a:off x="6623733" y="1851705"/>
            <a:ext cx="1697391" cy="1382789"/>
            <a:chOff x="6623733" y="1851705"/>
            <a:chExt cx="1697391" cy="1382789"/>
          </a:xfrm>
        </p:grpSpPr>
        <p:sp>
          <p:nvSpPr>
            <p:cNvPr id="9" name="Rectangle 2"/>
            <p:cNvSpPr txBox="1">
              <a:spLocks noChangeArrowheads="1"/>
            </p:cNvSpPr>
            <p:nvPr/>
          </p:nvSpPr>
          <p:spPr bwMode="auto">
            <a:xfrm>
              <a:off x="6623733" y="2955094"/>
              <a:ext cx="1697391"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mn-lt"/>
                </a:rPr>
                <a:t>Capsule de concentration</a:t>
              </a:r>
              <a:br>
                <a:rPr lang="fr-CA" sz="1300" kern="0" dirty="0">
                  <a:solidFill>
                    <a:schemeClr val="tx1"/>
                  </a:solidFill>
                  <a:latin typeface="+mn-lt"/>
                </a:rPr>
              </a:br>
              <a:endParaRPr lang="fr-CA" sz="1300" kern="0" dirty="0">
                <a:solidFill>
                  <a:schemeClr val="tx1"/>
                </a:solidFill>
                <a:latin typeface="+mn-lt"/>
              </a:endParaRPr>
            </a:p>
          </p:txBody>
        </p:sp>
        <p:pic>
          <p:nvPicPr>
            <p:cNvPr id="30" name="Image 30">
              <a:extLst>
                <a:ext uri="{FF2B5EF4-FFF2-40B4-BE49-F238E27FC236}">
                  <a16:creationId xmlns:a16="http://schemas.microsoft.com/office/drawing/2014/main" id="{8313BE00-A494-0E78-22A2-298ED4CEE11A}"/>
                </a:ext>
              </a:extLst>
            </p:cNvPr>
            <p:cNvPicPr>
              <a:picLocks noChangeAspect="1"/>
            </p:cNvPicPr>
            <p:nvPr/>
          </p:nvPicPr>
          <p:blipFill>
            <a:blip r:embed="rId7"/>
            <a:stretch>
              <a:fillRect/>
            </a:stretch>
          </p:blipFill>
          <p:spPr>
            <a:xfrm>
              <a:off x="6874628" y="1851705"/>
              <a:ext cx="971550" cy="1123950"/>
            </a:xfrm>
            <a:prstGeom prst="rect">
              <a:avLst/>
            </a:prstGeom>
          </p:spPr>
        </p:pic>
      </p:grpSp>
      <p:grpSp>
        <p:nvGrpSpPr>
          <p:cNvPr id="29" name="Group 28" descr="Modèle 3d d'un point de travail de type Cabine téléphonique">
            <a:extLst>
              <a:ext uri="{FF2B5EF4-FFF2-40B4-BE49-F238E27FC236}">
                <a16:creationId xmlns:a16="http://schemas.microsoft.com/office/drawing/2014/main" id="{F5EA0FAB-59BE-BFAD-0933-6ED732147EDE}"/>
              </a:ext>
            </a:extLst>
          </p:cNvPr>
          <p:cNvGrpSpPr/>
          <p:nvPr/>
        </p:nvGrpSpPr>
        <p:grpSpPr>
          <a:xfrm>
            <a:off x="8664569" y="1933198"/>
            <a:ext cx="1417520" cy="1249998"/>
            <a:chOff x="8664569" y="1933198"/>
            <a:chExt cx="1417520" cy="1249998"/>
          </a:xfrm>
        </p:grpSpPr>
        <p:sp>
          <p:nvSpPr>
            <p:cNvPr id="49" name="Rectangle 2"/>
            <p:cNvSpPr txBox="1">
              <a:spLocks noChangeArrowheads="1"/>
            </p:cNvSpPr>
            <p:nvPr/>
          </p:nvSpPr>
          <p:spPr bwMode="auto">
            <a:xfrm>
              <a:off x="8664569" y="2924433"/>
              <a:ext cx="141752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52" tIns="34326" rIns="68652" bIns="34326"/>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fr-CA" altLang="en-US" sz="1300" b="1" dirty="0">
                  <a:latin typeface="+mn-lt"/>
                </a:rPr>
                <a:t>Cabine téléphonique</a:t>
              </a:r>
            </a:p>
          </p:txBody>
        </p:sp>
        <p:pic>
          <p:nvPicPr>
            <p:cNvPr id="31" name="Image 31">
              <a:extLst>
                <a:ext uri="{FF2B5EF4-FFF2-40B4-BE49-F238E27FC236}">
                  <a16:creationId xmlns:a16="http://schemas.microsoft.com/office/drawing/2014/main" id="{CB43C7A4-0E21-4745-F5BE-6B7CFB8B2918}"/>
                </a:ext>
              </a:extLst>
            </p:cNvPr>
            <p:cNvPicPr>
              <a:picLocks noChangeAspect="1"/>
            </p:cNvPicPr>
            <p:nvPr/>
          </p:nvPicPr>
          <p:blipFill>
            <a:blip r:embed="rId8"/>
            <a:stretch>
              <a:fillRect/>
            </a:stretch>
          </p:blipFill>
          <p:spPr>
            <a:xfrm>
              <a:off x="8791471" y="1933198"/>
              <a:ext cx="962025" cy="1057275"/>
            </a:xfrm>
            <a:prstGeom prst="rect">
              <a:avLst/>
            </a:prstGeom>
          </p:spPr>
        </p:pic>
      </p:grpSp>
      <p:grpSp>
        <p:nvGrpSpPr>
          <p:cNvPr id="33" name="Group 32" descr="Modèle 3d d'un point de travail de type Salle de concentration">
            <a:extLst>
              <a:ext uri="{FF2B5EF4-FFF2-40B4-BE49-F238E27FC236}">
                <a16:creationId xmlns:a16="http://schemas.microsoft.com/office/drawing/2014/main" id="{DDD163CF-FE28-F023-5507-6DB1DC361AF8}"/>
              </a:ext>
            </a:extLst>
          </p:cNvPr>
          <p:cNvGrpSpPr/>
          <p:nvPr/>
        </p:nvGrpSpPr>
        <p:grpSpPr>
          <a:xfrm>
            <a:off x="10401305" y="1971298"/>
            <a:ext cx="1204489" cy="1224897"/>
            <a:chOff x="10401305" y="1971298"/>
            <a:chExt cx="1204489" cy="1224897"/>
          </a:xfrm>
        </p:grpSpPr>
        <p:sp>
          <p:nvSpPr>
            <p:cNvPr id="19" name="Rectangle 2"/>
            <p:cNvSpPr txBox="1">
              <a:spLocks noChangeArrowheads="1"/>
            </p:cNvSpPr>
            <p:nvPr/>
          </p:nvSpPr>
          <p:spPr bwMode="auto">
            <a:xfrm>
              <a:off x="10401305" y="2919970"/>
              <a:ext cx="1204489" cy="276225"/>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mn-lt"/>
                </a:rPr>
                <a:t>Salle de concentration</a:t>
              </a:r>
              <a:endParaRPr lang="fr-CA" sz="1300" kern="0" dirty="0">
                <a:solidFill>
                  <a:schemeClr val="tx1"/>
                </a:solidFill>
                <a:latin typeface="+mn-lt"/>
              </a:endParaRPr>
            </a:p>
          </p:txBody>
        </p:sp>
        <p:pic>
          <p:nvPicPr>
            <p:cNvPr id="32" name="Image 32">
              <a:extLst>
                <a:ext uri="{FF2B5EF4-FFF2-40B4-BE49-F238E27FC236}">
                  <a16:creationId xmlns:a16="http://schemas.microsoft.com/office/drawing/2014/main" id="{86C2D77F-879F-A7C4-ED10-D2C9501D7D50}"/>
                </a:ext>
              </a:extLst>
            </p:cNvPr>
            <p:cNvPicPr>
              <a:picLocks noChangeAspect="1"/>
            </p:cNvPicPr>
            <p:nvPr/>
          </p:nvPicPr>
          <p:blipFill>
            <a:blip r:embed="rId9"/>
            <a:stretch>
              <a:fillRect/>
            </a:stretch>
          </p:blipFill>
          <p:spPr>
            <a:xfrm>
              <a:off x="10446418" y="1971298"/>
              <a:ext cx="1019175" cy="1019175"/>
            </a:xfrm>
            <a:prstGeom prst="rect">
              <a:avLst/>
            </a:prstGeom>
          </p:spPr>
        </p:pic>
      </p:grpSp>
      <p:grpSp>
        <p:nvGrpSpPr>
          <p:cNvPr id="21" name="Group 20" descr="Flèche horizontale qui démontre de gauche à droite les points de travail les plus ouverts (à la gauche) aux plus fermés (à la droite) avec ceux semi-fermés au centre."/>
          <p:cNvGrpSpPr/>
          <p:nvPr/>
        </p:nvGrpSpPr>
        <p:grpSpPr>
          <a:xfrm>
            <a:off x="484515" y="3446404"/>
            <a:ext cx="11261067" cy="624213"/>
            <a:chOff x="182840" y="3561105"/>
            <a:chExt cx="11871251" cy="624213"/>
          </a:xfrm>
        </p:grpSpPr>
        <p:sp>
          <p:nvSpPr>
            <p:cNvPr id="25" name="Left-Right Arrow 24"/>
            <p:cNvSpPr/>
            <p:nvPr/>
          </p:nvSpPr>
          <p:spPr>
            <a:xfrm>
              <a:off x="182840" y="3561105"/>
              <a:ext cx="11871251" cy="624213"/>
            </a:xfrm>
            <a:prstGeom prst="leftRightArrow">
              <a:avLst/>
            </a:prstGeom>
            <a:gradFill flip="none" rotWithShape="1">
              <a:gsLst>
                <a:gs pos="0">
                  <a:schemeClr val="accent2">
                    <a:lumMod val="50000"/>
                  </a:schemeClr>
                </a:gs>
                <a:gs pos="38000">
                  <a:schemeClr val="accent2">
                    <a:lumMod val="60000"/>
                    <a:lumOff val="40000"/>
                  </a:schemeClr>
                </a:gs>
                <a:gs pos="100000">
                  <a:schemeClr val="accent2">
                    <a:lumMod val="20000"/>
                    <a:lumOff val="80000"/>
                  </a:schemeClr>
                </a:gs>
              </a:gsLst>
              <a:lin ang="10800000" scaled="1"/>
              <a:tileRect/>
            </a:gradFill>
            <a:ln/>
            <a:effectLst/>
          </p:spPr>
          <p:style>
            <a:lnRef idx="0">
              <a:schemeClr val="accent3"/>
            </a:lnRef>
            <a:fillRef idx="3">
              <a:schemeClr val="accent3"/>
            </a:fillRef>
            <a:effectRef idx="3">
              <a:schemeClr val="accent3"/>
            </a:effectRef>
            <a:fontRef idx="minor">
              <a:schemeClr val="lt1"/>
            </a:fontRef>
          </p:style>
          <p:txBody>
            <a:bodyPr anchor="ctr"/>
            <a:lstStyle/>
            <a:p>
              <a:pPr algn="ctr" eaLnBrk="0" fontAlgn="base" hangingPunct="0">
                <a:spcBef>
                  <a:spcPct val="0"/>
                </a:spcBef>
                <a:spcAft>
                  <a:spcPct val="0"/>
                </a:spcAft>
                <a:defRPr/>
              </a:pPr>
              <a:endParaRPr lang="fr-CA" sz="1802" dirty="0">
                <a:solidFill>
                  <a:schemeClr val="tx1"/>
                </a:solidFill>
              </a:endParaRPr>
            </a:p>
          </p:txBody>
        </p:sp>
        <p:sp>
          <p:nvSpPr>
            <p:cNvPr id="26" name="Rectangle 2"/>
            <p:cNvSpPr txBox="1">
              <a:spLocks noChangeArrowheads="1"/>
            </p:cNvSpPr>
            <p:nvPr/>
          </p:nvSpPr>
          <p:spPr bwMode="auto">
            <a:xfrm>
              <a:off x="589366" y="3742978"/>
              <a:ext cx="1103082" cy="260465"/>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algn="l" eaLnBrk="1" hangingPunct="1">
                <a:defRPr/>
              </a:pPr>
              <a:r>
                <a:rPr lang="fr-CA" sz="1600" b="1" kern="0" dirty="0">
                  <a:solidFill>
                    <a:schemeClr val="tx1"/>
                  </a:solidFill>
                  <a:latin typeface="+mn-lt"/>
                </a:rPr>
                <a:t>OUVERTS</a:t>
              </a:r>
              <a:endParaRPr lang="fr-CA" sz="1600" i="1" kern="0" dirty="0">
                <a:solidFill>
                  <a:schemeClr val="tx1"/>
                </a:solidFill>
                <a:latin typeface="+mn-lt"/>
              </a:endParaRPr>
            </a:p>
          </p:txBody>
        </p:sp>
        <p:sp>
          <p:nvSpPr>
            <p:cNvPr id="27" name="Rectangle 2"/>
            <p:cNvSpPr txBox="1">
              <a:spLocks noChangeArrowheads="1"/>
            </p:cNvSpPr>
            <p:nvPr/>
          </p:nvSpPr>
          <p:spPr bwMode="auto">
            <a:xfrm>
              <a:off x="5105612" y="3729917"/>
              <a:ext cx="2018785" cy="286585"/>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600" b="1" kern="0" dirty="0">
                  <a:solidFill>
                    <a:schemeClr val="tx1">
                      <a:lumMod val="75000"/>
                      <a:lumOff val="25000"/>
                    </a:schemeClr>
                  </a:solidFill>
                  <a:latin typeface="+mn-lt"/>
                </a:rPr>
                <a:t>SEMI-FERMÉS</a:t>
              </a:r>
              <a:endParaRPr lang="fr-CA" sz="1600" kern="0" dirty="0">
                <a:solidFill>
                  <a:schemeClr val="tx1">
                    <a:lumMod val="75000"/>
                    <a:lumOff val="25000"/>
                  </a:schemeClr>
                </a:solidFill>
                <a:latin typeface="+mn-lt"/>
              </a:endParaRPr>
            </a:p>
          </p:txBody>
        </p:sp>
        <p:sp>
          <p:nvSpPr>
            <p:cNvPr id="28" name="Rectangle 2"/>
            <p:cNvSpPr txBox="1">
              <a:spLocks noChangeArrowheads="1"/>
            </p:cNvSpPr>
            <p:nvPr/>
          </p:nvSpPr>
          <p:spPr bwMode="auto">
            <a:xfrm>
              <a:off x="10282857" y="3729918"/>
              <a:ext cx="1320756" cy="286584"/>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algn="r" eaLnBrk="1" hangingPunct="1">
                <a:defRPr/>
              </a:pPr>
              <a:r>
                <a:rPr lang="fr-CA" sz="1600" b="1" kern="0" dirty="0">
                  <a:solidFill>
                    <a:schemeClr val="bg1"/>
                  </a:solidFill>
                  <a:latin typeface="+mn-lt"/>
                </a:rPr>
                <a:t>FERMÉS</a:t>
              </a:r>
              <a:endParaRPr lang="fr-CA" sz="1600" kern="0" dirty="0">
                <a:solidFill>
                  <a:schemeClr val="bg1"/>
                </a:solidFill>
                <a:latin typeface="+mn-lt"/>
              </a:endParaRPr>
            </a:p>
          </p:txBody>
        </p:sp>
      </p:grpSp>
      <p:sp>
        <p:nvSpPr>
          <p:cNvPr id="63" name="Google Shape;697;p20">
            <a:extLst>
              <a:ext uri="{FF2B5EF4-FFF2-40B4-BE49-F238E27FC236}">
                <a16:creationId xmlns:a16="http://schemas.microsoft.com/office/drawing/2014/main" id="{5B858DE3-32A2-49B5-ADBA-36B1436E97B4}"/>
              </a:ext>
            </a:extLst>
          </p:cNvPr>
          <p:cNvSpPr/>
          <p:nvPr/>
        </p:nvSpPr>
        <p:spPr>
          <a:xfrm>
            <a:off x="476251" y="5763362"/>
            <a:ext cx="11241782" cy="344414"/>
          </a:xfrm>
          <a:prstGeom prst="roundRect">
            <a:avLst/>
          </a:prstGeom>
          <a:solidFill>
            <a:schemeClr val="accent4"/>
          </a:solidFill>
          <a:ln>
            <a:noFill/>
          </a:ln>
        </p:spPr>
        <p:txBody>
          <a:bodyPr spcFirstLastPara="1" wrap="square" lIns="91425" tIns="45700" rIns="91425" bIns="45700" anchor="ctr" anchorCtr="0">
            <a:noAutofit/>
          </a:bodyPr>
          <a:lstStyle/>
          <a:p>
            <a:pPr algn="ctr">
              <a:buClr>
                <a:srgbClr val="000000"/>
              </a:buClr>
              <a:defRPr/>
            </a:pPr>
            <a:r>
              <a:rPr kumimoji="0" lang="fr-CA" b="1" i="0" u="none" strike="noStrike" kern="0" cap="none" spc="0" normalizeH="0" baseline="0" dirty="0">
                <a:ln>
                  <a:noFill/>
                </a:ln>
                <a:effectLst/>
                <a:uLnTx/>
                <a:uFillTx/>
                <a:latin typeface="Calibri" panose="020F0502020204030204" pitchFamily="34" charset="0"/>
                <a:ea typeface="Calibri" panose="020F0502020204030204" pitchFamily="34" charset="0"/>
                <a:cs typeface="Calibri" panose="020F0502020204030204" pitchFamily="34" charset="0"/>
                <a:sym typeface="Arial"/>
              </a:rPr>
              <a:t>Points de travail collaboratifs</a:t>
            </a:r>
          </a:p>
        </p:txBody>
      </p:sp>
      <p:pic>
        <p:nvPicPr>
          <p:cNvPr id="65" name="Google Shape;720;p20" descr="Users with solid fill">
            <a:extLst>
              <a:ext uri="{FF2B5EF4-FFF2-40B4-BE49-F238E27FC236}">
                <a16:creationId xmlns:a16="http://schemas.microsoft.com/office/drawing/2014/main" id="{366AC001-9005-427E-AF2F-905353029F7C}"/>
              </a:ext>
            </a:extLst>
          </p:cNvPr>
          <p:cNvPicPr preferRelativeResize="0"/>
          <p:nvPr/>
        </p:nvPicPr>
        <p:blipFill rotWithShape="1">
          <a:blip r:embed="rId10">
            <a:alphaModFix/>
          </a:blip>
          <a:srcRect/>
          <a:stretch/>
        </p:blipFill>
        <p:spPr>
          <a:xfrm>
            <a:off x="570655" y="5723860"/>
            <a:ext cx="449059" cy="449059"/>
          </a:xfrm>
          <a:prstGeom prst="rect">
            <a:avLst/>
          </a:prstGeom>
          <a:noFill/>
          <a:ln>
            <a:noFill/>
          </a:ln>
        </p:spPr>
      </p:pic>
      <p:grpSp>
        <p:nvGrpSpPr>
          <p:cNvPr id="36" name="Group 35" descr="Modèle 3d d'un point de travail de type Point de discussion">
            <a:extLst>
              <a:ext uri="{FF2B5EF4-FFF2-40B4-BE49-F238E27FC236}">
                <a16:creationId xmlns:a16="http://schemas.microsoft.com/office/drawing/2014/main" id="{40AE2CD0-1F43-C89F-1E6D-2B9490AD2803}"/>
              </a:ext>
            </a:extLst>
          </p:cNvPr>
          <p:cNvGrpSpPr/>
          <p:nvPr/>
        </p:nvGrpSpPr>
        <p:grpSpPr>
          <a:xfrm>
            <a:off x="570655" y="4454874"/>
            <a:ext cx="1296556" cy="1160040"/>
            <a:chOff x="570655" y="4454874"/>
            <a:chExt cx="1296556" cy="1160040"/>
          </a:xfrm>
        </p:grpSpPr>
        <p:sp>
          <p:nvSpPr>
            <p:cNvPr id="13" name="Rectangle 2"/>
            <p:cNvSpPr txBox="1">
              <a:spLocks noChangeArrowheads="1"/>
            </p:cNvSpPr>
            <p:nvPr/>
          </p:nvSpPr>
          <p:spPr bwMode="auto">
            <a:xfrm>
              <a:off x="570655" y="5335514"/>
              <a:ext cx="1241765"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mn-lt"/>
                </a:rPr>
                <a:t>Point de discussion</a:t>
              </a:r>
              <a:br>
                <a:rPr lang="fr-CA" sz="1300" kern="0" dirty="0">
                  <a:solidFill>
                    <a:schemeClr val="tx1"/>
                  </a:solidFill>
                  <a:latin typeface="+mn-lt"/>
                </a:rPr>
              </a:br>
              <a:endParaRPr lang="fr-CA" sz="1300" kern="0" dirty="0">
                <a:solidFill>
                  <a:schemeClr val="tx1"/>
                </a:solidFill>
                <a:latin typeface="+mn-lt"/>
              </a:endParaRPr>
            </a:p>
          </p:txBody>
        </p:sp>
        <p:pic>
          <p:nvPicPr>
            <p:cNvPr id="34" name="Image 34">
              <a:extLst>
                <a:ext uri="{FF2B5EF4-FFF2-40B4-BE49-F238E27FC236}">
                  <a16:creationId xmlns:a16="http://schemas.microsoft.com/office/drawing/2014/main" id="{8223625A-B091-40F1-D6FD-9D891A2561F1}"/>
                </a:ext>
              </a:extLst>
            </p:cNvPr>
            <p:cNvPicPr>
              <a:picLocks noChangeAspect="1"/>
            </p:cNvPicPr>
            <p:nvPr/>
          </p:nvPicPr>
          <p:blipFill>
            <a:blip r:embed="rId11"/>
            <a:stretch>
              <a:fillRect/>
            </a:stretch>
          </p:blipFill>
          <p:spPr>
            <a:xfrm>
              <a:off x="619436" y="4454874"/>
              <a:ext cx="1247775" cy="590550"/>
            </a:xfrm>
            <a:prstGeom prst="rect">
              <a:avLst/>
            </a:prstGeom>
          </p:spPr>
        </p:pic>
      </p:grpSp>
      <p:grpSp>
        <p:nvGrpSpPr>
          <p:cNvPr id="39" name="Group 38" descr="Modèle 3d d'un point de travail de type Zone d'équipe">
            <a:extLst>
              <a:ext uri="{FF2B5EF4-FFF2-40B4-BE49-F238E27FC236}">
                <a16:creationId xmlns:a16="http://schemas.microsoft.com/office/drawing/2014/main" id="{574F92F4-0A9A-DBBF-107C-0F234A28ABE4}"/>
              </a:ext>
            </a:extLst>
          </p:cNvPr>
          <p:cNvGrpSpPr/>
          <p:nvPr/>
        </p:nvGrpSpPr>
        <p:grpSpPr>
          <a:xfrm>
            <a:off x="2220841" y="4332848"/>
            <a:ext cx="1313211" cy="1286266"/>
            <a:chOff x="2220841" y="4332848"/>
            <a:chExt cx="1313211" cy="1286266"/>
          </a:xfrm>
        </p:grpSpPr>
        <p:sp>
          <p:nvSpPr>
            <p:cNvPr id="17" name="Rectangle 2"/>
            <p:cNvSpPr txBox="1">
              <a:spLocks noChangeArrowheads="1"/>
            </p:cNvSpPr>
            <p:nvPr/>
          </p:nvSpPr>
          <p:spPr bwMode="auto">
            <a:xfrm>
              <a:off x="2299874" y="5371464"/>
              <a:ext cx="1234178" cy="24765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mn-lt"/>
                </a:rPr>
                <a:t>Zone d’équipe</a:t>
              </a:r>
              <a:br>
                <a:rPr lang="fr-CA" sz="1300" kern="0" dirty="0">
                  <a:solidFill>
                    <a:schemeClr val="tx1"/>
                  </a:solidFill>
                  <a:latin typeface="+mn-lt"/>
                </a:rPr>
              </a:br>
              <a:endParaRPr lang="fr-CA" sz="1300" b="1" dirty="0">
                <a:solidFill>
                  <a:schemeClr val="tx1"/>
                </a:solidFill>
                <a:latin typeface="+mn-lt"/>
              </a:endParaRPr>
            </a:p>
          </p:txBody>
        </p:sp>
        <p:pic>
          <p:nvPicPr>
            <p:cNvPr id="35" name="Image 35">
              <a:extLst>
                <a:ext uri="{FF2B5EF4-FFF2-40B4-BE49-F238E27FC236}">
                  <a16:creationId xmlns:a16="http://schemas.microsoft.com/office/drawing/2014/main" id="{E1511522-3DFF-D064-FD68-33E65B4F72DD}"/>
                </a:ext>
              </a:extLst>
            </p:cNvPr>
            <p:cNvPicPr>
              <a:picLocks noChangeAspect="1"/>
            </p:cNvPicPr>
            <p:nvPr/>
          </p:nvPicPr>
          <p:blipFill>
            <a:blip r:embed="rId12"/>
            <a:stretch>
              <a:fillRect/>
            </a:stretch>
          </p:blipFill>
          <p:spPr>
            <a:xfrm>
              <a:off x="2220841" y="4332848"/>
              <a:ext cx="1209675" cy="1066800"/>
            </a:xfrm>
            <a:prstGeom prst="rect">
              <a:avLst/>
            </a:prstGeom>
          </p:spPr>
        </p:pic>
      </p:grpSp>
      <p:grpSp>
        <p:nvGrpSpPr>
          <p:cNvPr id="41" name="Group 40" descr="Modèle 3d d'un point de travail de type Salon">
            <a:extLst>
              <a:ext uri="{FF2B5EF4-FFF2-40B4-BE49-F238E27FC236}">
                <a16:creationId xmlns:a16="http://schemas.microsoft.com/office/drawing/2014/main" id="{373C2D4A-1CA2-871A-CB09-0DBF5FB8C526}"/>
              </a:ext>
            </a:extLst>
          </p:cNvPr>
          <p:cNvGrpSpPr/>
          <p:nvPr/>
        </p:nvGrpSpPr>
        <p:grpSpPr>
          <a:xfrm>
            <a:off x="3780988" y="4364325"/>
            <a:ext cx="1229083" cy="1254789"/>
            <a:chOff x="3780988" y="4364325"/>
            <a:chExt cx="1229083" cy="1254789"/>
          </a:xfrm>
        </p:grpSpPr>
        <p:sp>
          <p:nvSpPr>
            <p:cNvPr id="18" name="Rectangle 2"/>
            <p:cNvSpPr txBox="1">
              <a:spLocks noChangeArrowheads="1"/>
            </p:cNvSpPr>
            <p:nvPr/>
          </p:nvSpPr>
          <p:spPr bwMode="auto">
            <a:xfrm>
              <a:off x="3807645" y="5371464"/>
              <a:ext cx="1202426" cy="247650"/>
            </a:xfrm>
            <a:prstGeom prst="rect">
              <a:avLst/>
            </a:prstGeom>
            <a:noFill/>
            <a:ln w="9525">
              <a:noFill/>
              <a:miter lim="800000"/>
              <a:headEnd/>
              <a:tailEnd/>
            </a:ln>
          </p:spPr>
          <p:txBody>
            <a:bodyPr lIns="68652" tIns="34326" rIns="68652" bIns="34326" anchor="t"/>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mn-lt"/>
                  <a:cs typeface="Arial"/>
                </a:rPr>
                <a:t>Salon</a:t>
              </a:r>
              <a:br>
                <a:rPr lang="fr-CA" sz="1300" kern="0" dirty="0">
                  <a:highlight>
                    <a:srgbClr val="FFFF00"/>
                  </a:highlight>
                  <a:latin typeface="+mn-lt"/>
                </a:rPr>
              </a:br>
              <a:endParaRPr lang="fr-CA" sz="1300" kern="0" dirty="0">
                <a:solidFill>
                  <a:schemeClr val="tx1"/>
                </a:solidFill>
                <a:latin typeface="+mn-lt"/>
              </a:endParaRPr>
            </a:p>
          </p:txBody>
        </p:sp>
        <p:pic>
          <p:nvPicPr>
            <p:cNvPr id="3" name="Picture 2">
              <a:extLst>
                <a:ext uri="{FF2B5EF4-FFF2-40B4-BE49-F238E27FC236}">
                  <a16:creationId xmlns:a16="http://schemas.microsoft.com/office/drawing/2014/main" id="{7D376619-180F-39D2-FD28-7BF46C8D9B71}"/>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3780988" y="4364325"/>
              <a:ext cx="1174916" cy="997409"/>
            </a:xfrm>
            <a:prstGeom prst="rect">
              <a:avLst/>
            </a:prstGeom>
          </p:spPr>
        </p:pic>
      </p:grpSp>
      <p:grpSp>
        <p:nvGrpSpPr>
          <p:cNvPr id="42" name="Group 41" descr="Modèle 3d d'un point de travail de type Enclave">
            <a:extLst>
              <a:ext uri="{FF2B5EF4-FFF2-40B4-BE49-F238E27FC236}">
                <a16:creationId xmlns:a16="http://schemas.microsoft.com/office/drawing/2014/main" id="{849C8444-87F2-3C2A-89C9-178509D6ABCB}"/>
              </a:ext>
            </a:extLst>
          </p:cNvPr>
          <p:cNvGrpSpPr/>
          <p:nvPr/>
        </p:nvGrpSpPr>
        <p:grpSpPr>
          <a:xfrm>
            <a:off x="5231632" y="4547540"/>
            <a:ext cx="1221126" cy="1106033"/>
            <a:chOff x="5231632" y="4547540"/>
            <a:chExt cx="1221126" cy="1106033"/>
          </a:xfrm>
        </p:grpSpPr>
        <p:sp>
          <p:nvSpPr>
            <p:cNvPr id="16" name="Rectangle 2"/>
            <p:cNvSpPr txBox="1">
              <a:spLocks noChangeArrowheads="1"/>
            </p:cNvSpPr>
            <p:nvPr/>
          </p:nvSpPr>
          <p:spPr bwMode="auto">
            <a:xfrm>
              <a:off x="5231632" y="5374173"/>
              <a:ext cx="1221126" cy="279400"/>
            </a:xfrm>
            <a:prstGeom prst="rect">
              <a:avLst/>
            </a:prstGeom>
            <a:noFill/>
            <a:ln w="9525">
              <a:noFill/>
              <a:miter lim="800000"/>
              <a:headEnd/>
              <a:tailEnd/>
            </a:ln>
          </p:spPr>
          <p:txBody>
            <a:bodyPr lIns="68652" tIns="34326" rIns="68652" bIns="34326" anchor="t"/>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mn-lt"/>
                  <a:cs typeface="Arial"/>
                </a:rPr>
                <a:t>Enclave</a:t>
              </a:r>
              <a:endParaRPr lang="fr-CA" sz="1300" kern="0" dirty="0">
                <a:solidFill>
                  <a:schemeClr val="tx1"/>
                </a:solidFill>
                <a:latin typeface="+mn-lt"/>
              </a:endParaRPr>
            </a:p>
          </p:txBody>
        </p:sp>
        <p:pic>
          <p:nvPicPr>
            <p:cNvPr id="47" name="Image 47">
              <a:extLst>
                <a:ext uri="{FF2B5EF4-FFF2-40B4-BE49-F238E27FC236}">
                  <a16:creationId xmlns:a16="http://schemas.microsoft.com/office/drawing/2014/main" id="{CDF9ED79-81EE-CAD9-A580-4DDAD112A0DC}"/>
                </a:ext>
              </a:extLst>
            </p:cNvPr>
            <p:cNvPicPr>
              <a:picLocks noChangeAspect="1"/>
            </p:cNvPicPr>
            <p:nvPr/>
          </p:nvPicPr>
          <p:blipFill>
            <a:blip r:embed="rId14"/>
            <a:stretch>
              <a:fillRect/>
            </a:stretch>
          </p:blipFill>
          <p:spPr>
            <a:xfrm>
              <a:off x="5368431" y="4547540"/>
              <a:ext cx="1020679" cy="689310"/>
            </a:xfrm>
            <a:prstGeom prst="rect">
              <a:avLst/>
            </a:prstGeom>
          </p:spPr>
        </p:pic>
      </p:grpSp>
      <p:grpSp>
        <p:nvGrpSpPr>
          <p:cNvPr id="43" name="Group 42" descr="Modèle 3d d'un point de travail de type Salle de travail">
            <a:extLst>
              <a:ext uri="{FF2B5EF4-FFF2-40B4-BE49-F238E27FC236}">
                <a16:creationId xmlns:a16="http://schemas.microsoft.com/office/drawing/2014/main" id="{D7964B4E-062F-21E7-DF74-05B388677D93}"/>
              </a:ext>
            </a:extLst>
          </p:cNvPr>
          <p:cNvGrpSpPr/>
          <p:nvPr/>
        </p:nvGrpSpPr>
        <p:grpSpPr>
          <a:xfrm>
            <a:off x="6747108" y="4494538"/>
            <a:ext cx="1221126" cy="1133179"/>
            <a:chOff x="6747108" y="4494538"/>
            <a:chExt cx="1221126" cy="1133179"/>
          </a:xfrm>
        </p:grpSpPr>
        <p:sp>
          <p:nvSpPr>
            <p:cNvPr id="45" name="Rectangle 2"/>
            <p:cNvSpPr txBox="1">
              <a:spLocks noChangeArrowheads="1"/>
            </p:cNvSpPr>
            <p:nvPr/>
          </p:nvSpPr>
          <p:spPr bwMode="auto">
            <a:xfrm>
              <a:off x="6747108" y="5348317"/>
              <a:ext cx="1221126"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mn-lt"/>
                </a:rPr>
                <a:t>Salle de travail</a:t>
              </a:r>
              <a:endParaRPr lang="fr-CA" sz="1300" kern="0" dirty="0">
                <a:solidFill>
                  <a:schemeClr val="tx1"/>
                </a:solidFill>
                <a:latin typeface="+mn-lt"/>
              </a:endParaRPr>
            </a:p>
          </p:txBody>
        </p:sp>
        <p:pic>
          <p:nvPicPr>
            <p:cNvPr id="37" name="Image 37">
              <a:extLst>
                <a:ext uri="{FF2B5EF4-FFF2-40B4-BE49-F238E27FC236}">
                  <a16:creationId xmlns:a16="http://schemas.microsoft.com/office/drawing/2014/main" id="{8299E41E-67C8-329B-9516-F809A62F1755}"/>
                </a:ext>
              </a:extLst>
            </p:cNvPr>
            <p:cNvPicPr>
              <a:picLocks noChangeAspect="1"/>
            </p:cNvPicPr>
            <p:nvPr/>
          </p:nvPicPr>
          <p:blipFill>
            <a:blip r:embed="rId15"/>
            <a:stretch>
              <a:fillRect/>
            </a:stretch>
          </p:blipFill>
          <p:spPr>
            <a:xfrm>
              <a:off x="6766239" y="4494538"/>
              <a:ext cx="1167064" cy="911894"/>
            </a:xfrm>
            <a:prstGeom prst="rect">
              <a:avLst/>
            </a:prstGeom>
          </p:spPr>
        </p:pic>
      </p:grpSp>
      <p:grpSp>
        <p:nvGrpSpPr>
          <p:cNvPr id="44" name="Group 43" descr="Modèle 3d d'un point de travail de type Salle de projet">
            <a:extLst>
              <a:ext uri="{FF2B5EF4-FFF2-40B4-BE49-F238E27FC236}">
                <a16:creationId xmlns:a16="http://schemas.microsoft.com/office/drawing/2014/main" id="{DD25CD13-FBD8-30F2-9EF0-8AAD310FA337}"/>
              </a:ext>
            </a:extLst>
          </p:cNvPr>
          <p:cNvGrpSpPr/>
          <p:nvPr/>
        </p:nvGrpSpPr>
        <p:grpSpPr>
          <a:xfrm>
            <a:off x="8368704" y="4541713"/>
            <a:ext cx="1375111" cy="1091898"/>
            <a:chOff x="8368704" y="4541713"/>
            <a:chExt cx="1375111" cy="1091898"/>
          </a:xfrm>
        </p:grpSpPr>
        <p:sp>
          <p:nvSpPr>
            <p:cNvPr id="24" name="Rectangle 2"/>
            <p:cNvSpPr txBox="1">
              <a:spLocks noChangeArrowheads="1"/>
            </p:cNvSpPr>
            <p:nvPr/>
          </p:nvSpPr>
          <p:spPr bwMode="auto">
            <a:xfrm>
              <a:off x="8440147" y="5374173"/>
              <a:ext cx="1232224" cy="259438"/>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mn-lt"/>
                </a:rPr>
                <a:t>Salle de projet</a:t>
              </a:r>
              <a:endParaRPr lang="fr-CA" sz="1300" kern="0" dirty="0">
                <a:solidFill>
                  <a:schemeClr val="tx1"/>
                </a:solidFill>
                <a:latin typeface="+mn-lt"/>
              </a:endParaRPr>
            </a:p>
          </p:txBody>
        </p:sp>
        <p:pic>
          <p:nvPicPr>
            <p:cNvPr id="38" name="Image 39">
              <a:extLst>
                <a:ext uri="{FF2B5EF4-FFF2-40B4-BE49-F238E27FC236}">
                  <a16:creationId xmlns:a16="http://schemas.microsoft.com/office/drawing/2014/main" id="{D97C1228-F41C-E097-86F8-F4C31C5908C4}"/>
                </a:ext>
              </a:extLst>
            </p:cNvPr>
            <p:cNvPicPr>
              <a:picLocks noChangeAspect="1"/>
            </p:cNvPicPr>
            <p:nvPr/>
          </p:nvPicPr>
          <p:blipFill>
            <a:blip r:embed="rId16"/>
            <a:stretch>
              <a:fillRect/>
            </a:stretch>
          </p:blipFill>
          <p:spPr>
            <a:xfrm>
              <a:off x="8368704" y="4541713"/>
              <a:ext cx="1375111" cy="744956"/>
            </a:xfrm>
            <a:prstGeom prst="rect">
              <a:avLst/>
            </a:prstGeom>
          </p:spPr>
        </p:pic>
      </p:grpSp>
      <p:grpSp>
        <p:nvGrpSpPr>
          <p:cNvPr id="46" name="Group 45" descr="Modèle 3d d'un point de travail de type Salle de réunion">
            <a:extLst>
              <a:ext uri="{FF2B5EF4-FFF2-40B4-BE49-F238E27FC236}">
                <a16:creationId xmlns:a16="http://schemas.microsoft.com/office/drawing/2014/main" id="{A6C794F2-BCDB-60DD-8990-1D5BA3CBA660}"/>
              </a:ext>
            </a:extLst>
          </p:cNvPr>
          <p:cNvGrpSpPr/>
          <p:nvPr/>
        </p:nvGrpSpPr>
        <p:grpSpPr>
          <a:xfrm>
            <a:off x="10179217" y="4593055"/>
            <a:ext cx="1286376" cy="1018787"/>
            <a:chOff x="10179217" y="4593055"/>
            <a:chExt cx="1286376" cy="1018787"/>
          </a:xfrm>
        </p:grpSpPr>
        <p:sp>
          <p:nvSpPr>
            <p:cNvPr id="23" name="Rectangle 2"/>
            <p:cNvSpPr txBox="1">
              <a:spLocks noChangeArrowheads="1"/>
            </p:cNvSpPr>
            <p:nvPr/>
          </p:nvSpPr>
          <p:spPr bwMode="auto">
            <a:xfrm>
              <a:off x="10201919" y="5364192"/>
              <a:ext cx="1243011" cy="24765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mn-lt"/>
                </a:rPr>
                <a:t>Salle de réunion</a:t>
              </a:r>
              <a:endParaRPr lang="fr-CA" sz="1300" kern="0" dirty="0">
                <a:solidFill>
                  <a:schemeClr val="tx1"/>
                </a:solidFill>
                <a:latin typeface="+mn-lt"/>
              </a:endParaRPr>
            </a:p>
          </p:txBody>
        </p:sp>
        <p:pic>
          <p:nvPicPr>
            <p:cNvPr id="40" name="Image 40">
              <a:extLst>
                <a:ext uri="{FF2B5EF4-FFF2-40B4-BE49-F238E27FC236}">
                  <a16:creationId xmlns:a16="http://schemas.microsoft.com/office/drawing/2014/main" id="{F3E61005-5AB2-1BA7-F680-90F826848708}"/>
                </a:ext>
              </a:extLst>
            </p:cNvPr>
            <p:cNvPicPr>
              <a:picLocks noChangeAspect="1"/>
            </p:cNvPicPr>
            <p:nvPr/>
          </p:nvPicPr>
          <p:blipFill>
            <a:blip r:embed="rId17"/>
            <a:stretch>
              <a:fillRect/>
            </a:stretch>
          </p:blipFill>
          <p:spPr>
            <a:xfrm>
              <a:off x="10179217" y="4593055"/>
              <a:ext cx="1286376" cy="683796"/>
            </a:xfrm>
            <a:prstGeom prst="rect">
              <a:avLst/>
            </a:prstGeom>
          </p:spPr>
        </p:pic>
      </p:grpSp>
      <p:sp>
        <p:nvSpPr>
          <p:cNvPr id="58" name="Google Shape;684;p20">
            <a:extLst>
              <a:ext uri="{FF2B5EF4-FFF2-40B4-BE49-F238E27FC236}">
                <a16:creationId xmlns:a16="http://schemas.microsoft.com/office/drawing/2014/main" id="{DA70E052-E0E0-440D-AD37-4CDBA048628A}"/>
              </a:ext>
              <a:ext uri="{C183D7F6-B498-43B3-948B-1728B52AA6E4}">
                <adec:decorative xmlns:adec="http://schemas.microsoft.com/office/drawing/2017/decorative" val="1"/>
              </a:ext>
            </a:extLst>
          </p:cNvPr>
          <p:cNvSpPr/>
          <p:nvPr/>
        </p:nvSpPr>
        <p:spPr>
          <a:xfrm>
            <a:off x="484515" y="4121358"/>
            <a:ext cx="11208209" cy="1937515"/>
          </a:xfrm>
          <a:prstGeom prst="roundRect">
            <a:avLst>
              <a:gd name="adj" fmla="val 9254"/>
            </a:avLst>
          </a:prstGeom>
          <a:noFill/>
          <a:ln w="28575">
            <a:solidFill>
              <a:schemeClr val="accent4"/>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CA" sz="1800" b="0" i="0" u="none" strike="noStrike" kern="0" cap="none" spc="0" normalizeH="0" baseline="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732204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4268" y="932715"/>
            <a:ext cx="9574131" cy="835025"/>
          </a:xfrm>
        </p:spPr>
        <p:txBody>
          <a:bodyPr>
            <a:noAutofit/>
          </a:bodyPr>
          <a:lstStyle/>
          <a:p>
            <a:r>
              <a:rPr lang="fr-CA" sz="3200" dirty="0">
                <a:solidFill>
                  <a:schemeClr val="accent5"/>
                </a:solidFill>
                <a:latin typeface="Arial"/>
                <a:cs typeface="Arial"/>
              </a:rPr>
              <a:t>Un milieu de travail GC est composé de zones fonctionnelles visant à appuyer la réalisation de divers activités professionnelles </a:t>
            </a:r>
            <a:br>
              <a:rPr lang="en-CA" sz="3200" dirty="0">
                <a:solidFill>
                  <a:schemeClr val="accent5"/>
                </a:solidFill>
                <a:latin typeface="Arial"/>
                <a:cs typeface="Arial"/>
              </a:rPr>
            </a:br>
            <a:endParaRPr lang="en-CA" sz="3200" dirty="0">
              <a:solidFill>
                <a:schemeClr val="accent5"/>
              </a:solidFill>
            </a:endParaRPr>
          </a:p>
        </p:txBody>
      </p:sp>
      <p:sp>
        <p:nvSpPr>
          <p:cNvPr id="14" name="TextBox 13">
            <a:extLst>
              <a:ext uri="{FF2B5EF4-FFF2-40B4-BE49-F238E27FC236}">
                <a16:creationId xmlns:a16="http://schemas.microsoft.com/office/drawing/2014/main" id="{3E4CD279-01A2-4DF9-B0DF-9F3C377CD602}"/>
              </a:ext>
            </a:extLst>
          </p:cNvPr>
          <p:cNvSpPr txBox="1"/>
          <p:nvPr/>
        </p:nvSpPr>
        <p:spPr>
          <a:xfrm>
            <a:off x="10880" y="48139"/>
            <a:ext cx="10407735" cy="369332"/>
          </a:xfrm>
          <a:prstGeom prst="rect">
            <a:avLst/>
          </a:prstGeom>
          <a:solidFill>
            <a:schemeClr val="accent4"/>
          </a:solidFill>
        </p:spPr>
        <p:txBody>
          <a:bodyPr wrap="square">
            <a:spAutoFit/>
          </a:bodyPr>
          <a:lstStyle/>
          <a:p>
            <a:pPr algn="ctr"/>
            <a:r>
              <a:rPr lang="fr-CA" dirty="0">
                <a:latin typeface="Calibri" panose="020F0502020204030204" pitchFamily="34" charset="0"/>
                <a:ea typeface="Calibri" panose="020F0502020204030204" pitchFamily="34" charset="0"/>
                <a:cs typeface="Calibri" panose="020F0502020204030204" pitchFamily="34" charset="0"/>
              </a:rPr>
              <a:t>Songez à remplacer l’exemple de plan d’étage par votre plan d’étage et à ajuster le zonage en conséquence</a:t>
            </a:r>
          </a:p>
        </p:txBody>
      </p:sp>
      <p:grpSp>
        <p:nvGrpSpPr>
          <p:cNvPr id="3" name="Group 2" descr="Une image d'un plan d'étage">
            <a:extLst>
              <a:ext uri="{FF2B5EF4-FFF2-40B4-BE49-F238E27FC236}">
                <a16:creationId xmlns:a16="http://schemas.microsoft.com/office/drawing/2014/main" id="{5C9ACAD5-10DF-78D8-F96B-A30A98BBEB1A}"/>
              </a:ext>
            </a:extLst>
          </p:cNvPr>
          <p:cNvGrpSpPr/>
          <p:nvPr/>
        </p:nvGrpSpPr>
        <p:grpSpPr>
          <a:xfrm>
            <a:off x="516905" y="1960257"/>
            <a:ext cx="5289091" cy="3605911"/>
            <a:chOff x="516905" y="1960257"/>
            <a:chExt cx="5289091" cy="3605911"/>
          </a:xfrm>
        </p:grpSpPr>
        <p:pic>
          <p:nvPicPr>
            <p:cNvPr id="5" name="Picture 4"/>
            <p:cNvPicPr>
              <a:picLocks noChangeAspect="1"/>
            </p:cNvPicPr>
            <p:nvPr/>
          </p:nvPicPr>
          <p:blipFill rotWithShape="1">
            <a:blip r:embed="rId2">
              <a:grayscl/>
              <a:extLst>
                <a:ext uri="{28A0092B-C50C-407E-A947-70E740481C1C}">
                  <a14:useLocalDpi xmlns:a14="http://schemas.microsoft.com/office/drawing/2010/main" val="0"/>
                </a:ext>
              </a:extLst>
            </a:blip>
            <a:srcRect l="2102" r="4456"/>
            <a:stretch/>
          </p:blipFill>
          <p:spPr>
            <a:xfrm>
              <a:off x="516905" y="1960257"/>
              <a:ext cx="5289091" cy="3605911"/>
            </a:xfrm>
            <a:prstGeom prst="rect">
              <a:avLst/>
            </a:prstGeom>
          </p:spPr>
        </p:pic>
        <p:sp>
          <p:nvSpPr>
            <p:cNvPr id="11" name="Oval 10"/>
            <p:cNvSpPr/>
            <p:nvPr/>
          </p:nvSpPr>
          <p:spPr>
            <a:xfrm>
              <a:off x="1357517" y="2272683"/>
              <a:ext cx="568938" cy="568938"/>
            </a:xfrm>
            <a:prstGeom prst="ellipse">
              <a:avLst/>
            </a:prstGeom>
            <a:solidFill>
              <a:schemeClr val="accent5">
                <a:alpha val="60000"/>
              </a:schemeClr>
            </a:solidFill>
            <a:ln w="19050">
              <a:solidFill>
                <a:srgbClr val="4D79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4535723" y="3188179"/>
              <a:ext cx="568938" cy="568938"/>
            </a:xfrm>
            <a:prstGeom prst="ellipse">
              <a:avLst/>
            </a:prstGeom>
            <a:solidFill>
              <a:srgbClr val="FFFF00">
                <a:alpha val="50196"/>
              </a:srgb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2893354" y="4458015"/>
              <a:ext cx="568938" cy="568938"/>
            </a:xfrm>
            <a:prstGeom prst="ellipse">
              <a:avLst/>
            </a:prstGeom>
            <a:solidFill>
              <a:schemeClr val="accent1">
                <a:alpha val="60000"/>
              </a:scheme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 name="TextBox 9"/>
          <p:cNvSpPr txBox="1"/>
          <p:nvPr/>
        </p:nvSpPr>
        <p:spPr>
          <a:xfrm>
            <a:off x="6776877" y="1767740"/>
            <a:ext cx="4506024" cy="4139595"/>
          </a:xfrm>
          <a:prstGeom prst="rect">
            <a:avLst/>
          </a:prstGeom>
          <a:noFill/>
        </p:spPr>
        <p:txBody>
          <a:bodyPr wrap="square" rtlCol="0">
            <a:spAutoFit/>
          </a:bodyPr>
          <a:lstStyle/>
          <a:p>
            <a:endParaRPr lang="fr-FR" sz="1400" dirty="0">
              <a:cs typeface="Arial" panose="020B0604020202020204" pitchFamily="34" charset="0"/>
            </a:endParaRPr>
          </a:p>
          <a:p>
            <a:r>
              <a:rPr lang="fr-FR" sz="1400" dirty="0">
                <a:cs typeface="Arial" panose="020B0604020202020204" pitchFamily="34" charset="0"/>
              </a:rPr>
              <a:t>Une </a:t>
            </a:r>
            <a:r>
              <a:rPr lang="fr-FR" sz="1400" b="1" dirty="0">
                <a:cs typeface="Arial" panose="020B0604020202020204" pitchFamily="34" charset="0"/>
              </a:rPr>
              <a:t>zone tranquille </a:t>
            </a:r>
            <a:r>
              <a:rPr lang="fr-FR" sz="1400" dirty="0">
                <a:cs typeface="Arial" panose="020B0604020202020204" pitchFamily="34" charset="0"/>
              </a:rPr>
              <a:t>qui comprend des points de travail individuels ouverts, semi-fermés et fermés. Dans ces zones, l’objectif est d’encourager le travail individuel et de soutenir le besoin d’espaces tranquilles ou privés.</a:t>
            </a:r>
            <a:endParaRPr lang="en-CA" sz="1400" dirty="0">
              <a:cs typeface="Arial" panose="020B0604020202020204" pitchFamily="34" charset="0"/>
            </a:endParaRPr>
          </a:p>
          <a:p>
            <a:endParaRPr lang="en-CA" sz="1400" dirty="0">
              <a:latin typeface="Calibri" panose="020F0502020204030204" pitchFamily="34" charset="0"/>
              <a:ea typeface="Calibri" panose="020F0502020204030204" pitchFamily="34" charset="0"/>
              <a:cs typeface="Calibri" panose="020F0502020204030204" pitchFamily="34" charset="0"/>
            </a:endParaRPr>
          </a:p>
          <a:p>
            <a:r>
              <a:rPr lang="en-CA" sz="1400" dirty="0">
                <a:ea typeface="Calibri" panose="020F0502020204030204" pitchFamily="34" charset="0"/>
                <a:cs typeface="Calibri" panose="020F0502020204030204" pitchFamily="34" charset="0"/>
              </a:rPr>
              <a:t>Une </a:t>
            </a:r>
            <a:r>
              <a:rPr lang="en-CA" sz="1400" b="1" dirty="0">
                <a:ea typeface="Calibri" panose="020F0502020204030204" pitchFamily="34" charset="0"/>
                <a:cs typeface="Calibri" panose="020F0502020204030204" pitchFamily="34" charset="0"/>
              </a:rPr>
              <a:t>zone interactive </a:t>
            </a:r>
            <a:r>
              <a:rPr lang="fr-FR" sz="1400" dirty="0">
                <a:cs typeface="Arial" panose="020B0604020202020204" pitchFamily="34" charset="0"/>
              </a:rPr>
              <a:t>où la socialisation et la collaboration de groupe sont favorisées et fortement encouragées tout en offrant une variété de points de travail collaboratifs éloignés de la zone tranquille.</a:t>
            </a:r>
            <a:r>
              <a:rPr lang="fr-FR" sz="1400" b="1" dirty="0">
                <a:cs typeface="Arial" panose="020B0604020202020204" pitchFamily="34" charset="0"/>
              </a:rPr>
              <a:t> </a:t>
            </a:r>
          </a:p>
          <a:p>
            <a:endParaRPr lang="fr-FR" sz="1400" dirty="0">
              <a:latin typeface="Arial" panose="020B0604020202020204" pitchFamily="34" charset="0"/>
              <a:cs typeface="Arial" panose="020B0604020202020204" pitchFamily="34" charset="0"/>
            </a:endParaRPr>
          </a:p>
          <a:p>
            <a:r>
              <a:rPr lang="fr-FR" sz="1400" dirty="0">
                <a:cs typeface="Arial" panose="020B0604020202020204" pitchFamily="34" charset="0"/>
              </a:rPr>
              <a:t>Une </a:t>
            </a:r>
            <a:r>
              <a:rPr lang="fr-FR" sz="1400" b="1" dirty="0">
                <a:cs typeface="Arial" panose="020B0604020202020204" pitchFamily="34" charset="0"/>
              </a:rPr>
              <a:t>zone de transition </a:t>
            </a:r>
            <a:r>
              <a:rPr lang="fr-FR" sz="1400" dirty="0">
                <a:cs typeface="Arial" panose="020B0604020202020204" pitchFamily="34" charset="0"/>
              </a:rPr>
              <a:t>qui comprend une variété d’espaces ouverts et fermés où la concentration est moins intense. Les zones de transition peuvent comprendre des points de travail individuels et collaboratifs ouverts, des espaces de collaboration semi-fermés et des locaux de soutien comme des casiers ou des zones d’équipement et de rangement partagées.</a:t>
            </a:r>
          </a:p>
          <a:p>
            <a:endParaRPr lang="en-CA" sz="1100" dirty="0">
              <a:latin typeface="Arial" panose="020B0604020202020204" pitchFamily="34" charset="0"/>
              <a:cs typeface="Arial" panose="020B0604020202020204" pitchFamily="34" charset="0"/>
            </a:endParaRPr>
          </a:p>
        </p:txBody>
      </p:sp>
      <p:cxnSp>
        <p:nvCxnSpPr>
          <p:cNvPr id="13" name="Straight Connector 12">
            <a:extLst>
              <a:ext uri="{C183D7F6-B498-43B3-948B-1728B52AA6E4}">
                <adec:decorative xmlns:adec="http://schemas.microsoft.com/office/drawing/2017/decorative" val="1"/>
              </a:ext>
            </a:extLst>
          </p:cNvPr>
          <p:cNvCxnSpPr>
            <a:stCxn id="11" idx="6"/>
          </p:cNvCxnSpPr>
          <p:nvPr/>
        </p:nvCxnSpPr>
        <p:spPr>
          <a:xfrm flipV="1">
            <a:off x="1926455" y="2547891"/>
            <a:ext cx="4675494" cy="9261"/>
          </a:xfrm>
          <a:prstGeom prst="line">
            <a:avLst/>
          </a:prstGeom>
          <a:ln w="19050">
            <a:solidFill>
              <a:srgbClr val="4D799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C183D7F6-B498-43B3-948B-1728B52AA6E4}">
                <adec:decorative xmlns:adec="http://schemas.microsoft.com/office/drawing/2017/decorative" val="1"/>
              </a:ext>
            </a:extLst>
          </p:cNvPr>
          <p:cNvCxnSpPr>
            <a:stCxn id="15" idx="6"/>
          </p:cNvCxnSpPr>
          <p:nvPr/>
        </p:nvCxnSpPr>
        <p:spPr>
          <a:xfrm>
            <a:off x="5104661" y="3472648"/>
            <a:ext cx="1497288"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C183D7F6-B498-43B3-948B-1728B52AA6E4}">
                <adec:decorative xmlns:adec="http://schemas.microsoft.com/office/drawing/2017/decorative" val="1"/>
              </a:ext>
            </a:extLst>
          </p:cNvPr>
          <p:cNvCxnSpPr>
            <a:stCxn id="17" idx="6"/>
          </p:cNvCxnSpPr>
          <p:nvPr/>
        </p:nvCxnSpPr>
        <p:spPr>
          <a:xfrm>
            <a:off x="3462292" y="4742484"/>
            <a:ext cx="3139657"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514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5153" y="229009"/>
            <a:ext cx="11007725" cy="835025"/>
          </a:xfrm>
          <a:ln>
            <a:noFill/>
          </a:ln>
        </p:spPr>
        <p:txBody>
          <a:bodyPr>
            <a:normAutofit/>
          </a:bodyPr>
          <a:lstStyle/>
          <a:p>
            <a:r>
              <a:rPr lang="fr-CA" sz="3200" dirty="0">
                <a:solidFill>
                  <a:schemeClr val="accent5"/>
                </a:solidFill>
              </a:rPr>
              <a:t>Différentes façons de travailler</a:t>
            </a:r>
            <a:endParaRPr lang="en-CA" sz="3200" dirty="0">
              <a:solidFill>
                <a:schemeClr val="accent5"/>
              </a:solidFill>
              <a:latin typeface="Arial"/>
              <a:cs typeface="Arial"/>
            </a:endParaRPr>
          </a:p>
        </p:txBody>
      </p:sp>
      <p:sp>
        <p:nvSpPr>
          <p:cNvPr id="7" name="TextBox 6"/>
          <p:cNvSpPr txBox="1"/>
          <p:nvPr/>
        </p:nvSpPr>
        <p:spPr>
          <a:xfrm>
            <a:off x="215153" y="955093"/>
            <a:ext cx="11367648" cy="646331"/>
          </a:xfrm>
          <a:prstGeom prst="rect">
            <a:avLst/>
          </a:prstGeom>
          <a:noFill/>
        </p:spPr>
        <p:txBody>
          <a:bodyPr wrap="square" rtlCol="0">
            <a:spAutoFit/>
          </a:bodyPr>
          <a:lstStyle/>
          <a:p>
            <a:r>
              <a:rPr lang="fr-CA" dirty="0"/>
              <a:t>Même si nous travaillons au sein de la même équipe et que nous avons des emplois semblables, nous </a:t>
            </a:r>
            <a:r>
              <a:rPr lang="fr-CA" b="1" dirty="0"/>
              <a:t>travaillons tous différemment</a:t>
            </a:r>
            <a:r>
              <a:rPr lang="fr-CA" dirty="0"/>
              <a:t>. </a:t>
            </a:r>
          </a:p>
        </p:txBody>
      </p:sp>
      <p:sp>
        <p:nvSpPr>
          <p:cNvPr id="8" name="TextBox 7"/>
          <p:cNvSpPr txBox="1"/>
          <p:nvPr/>
        </p:nvSpPr>
        <p:spPr>
          <a:xfrm>
            <a:off x="1658265" y="1491099"/>
            <a:ext cx="8481424" cy="400110"/>
          </a:xfrm>
          <a:prstGeom prst="rect">
            <a:avLst/>
          </a:prstGeom>
          <a:noFill/>
        </p:spPr>
        <p:txBody>
          <a:bodyPr wrap="none" rtlCol="0">
            <a:spAutoFit/>
          </a:bodyPr>
          <a:lstStyle/>
          <a:p>
            <a:r>
              <a:rPr lang="fr-CA" sz="2000" dirty="0"/>
              <a:t>Il n’y a pas de </a:t>
            </a:r>
            <a:r>
              <a:rPr lang="fr-CA" sz="2000" b="1" dirty="0"/>
              <a:t>MAUVAISE</a:t>
            </a:r>
            <a:r>
              <a:rPr lang="fr-CA" sz="2000" dirty="0"/>
              <a:t> façon de travailler, seulement </a:t>
            </a:r>
            <a:r>
              <a:rPr lang="fr-CA" sz="2000" b="1" dirty="0">
                <a:solidFill>
                  <a:schemeClr val="accent1">
                    <a:lumMod val="75000"/>
                  </a:schemeClr>
                </a:solidFill>
              </a:rPr>
              <a:t>DIFFÉRENTES</a:t>
            </a:r>
            <a:r>
              <a:rPr lang="fr-CA" sz="2000" dirty="0"/>
              <a:t> manières.</a:t>
            </a:r>
          </a:p>
        </p:txBody>
      </p:sp>
      <p:sp>
        <p:nvSpPr>
          <p:cNvPr id="10" name="Freeform 9">
            <a:extLst>
              <a:ext uri="{FF2B5EF4-FFF2-40B4-BE49-F238E27FC236}">
                <a16:creationId xmlns:a16="http://schemas.microsoft.com/office/drawing/2014/main" id="{25F42E4F-63CA-46C1-8FC8-DDC6D3CE2B76}"/>
              </a:ext>
            </a:extLst>
          </p:cNvPr>
          <p:cNvSpPr>
            <a:spLocks/>
          </p:cNvSpPr>
          <p:nvPr/>
        </p:nvSpPr>
        <p:spPr bwMode="auto">
          <a:xfrm>
            <a:off x="1445264" y="2138816"/>
            <a:ext cx="1999821" cy="2036471"/>
          </a:xfrm>
          <a:custGeom>
            <a:avLst/>
            <a:gdLst>
              <a:gd name="T0" fmla="*/ 317 w 408"/>
              <a:gd name="T1" fmla="*/ 23 h 306"/>
              <a:gd name="T2" fmla="*/ 131 w 408"/>
              <a:gd name="T3" fmla="*/ 17 h 306"/>
              <a:gd name="T4" fmla="*/ 79 w 408"/>
              <a:gd name="T5" fmla="*/ 14 h 306"/>
              <a:gd name="T6" fmla="*/ 28 w 408"/>
              <a:gd name="T7" fmla="*/ 57 h 306"/>
              <a:gd name="T8" fmla="*/ 9 w 408"/>
              <a:gd name="T9" fmla="*/ 156 h 306"/>
              <a:gd name="T10" fmla="*/ 9 w 408"/>
              <a:gd name="T11" fmla="*/ 187 h 306"/>
              <a:gd name="T12" fmla="*/ 29 w 408"/>
              <a:gd name="T13" fmla="*/ 215 h 306"/>
              <a:gd name="T14" fmla="*/ 65 w 408"/>
              <a:gd name="T15" fmla="*/ 222 h 306"/>
              <a:gd name="T16" fmla="*/ 230 w 408"/>
              <a:gd name="T17" fmla="*/ 215 h 306"/>
              <a:gd name="T18" fmla="*/ 256 w 408"/>
              <a:gd name="T19" fmla="*/ 216 h 306"/>
              <a:gd name="T20" fmla="*/ 264 w 408"/>
              <a:gd name="T21" fmla="*/ 230 h 306"/>
              <a:gd name="T22" fmla="*/ 248 w 408"/>
              <a:gd name="T23" fmla="*/ 258 h 306"/>
              <a:gd name="T24" fmla="*/ 208 w 408"/>
              <a:gd name="T25" fmla="*/ 296 h 306"/>
              <a:gd name="T26" fmla="*/ 203 w 408"/>
              <a:gd name="T27" fmla="*/ 302 h 306"/>
              <a:gd name="T28" fmla="*/ 210 w 408"/>
              <a:gd name="T29" fmla="*/ 300 h 306"/>
              <a:gd name="T30" fmla="*/ 251 w 408"/>
              <a:gd name="T31" fmla="*/ 281 h 306"/>
              <a:gd name="T32" fmla="*/ 312 w 408"/>
              <a:gd name="T33" fmla="*/ 226 h 306"/>
              <a:gd name="T34" fmla="*/ 328 w 408"/>
              <a:gd name="T35" fmla="*/ 216 h 306"/>
              <a:gd name="T36" fmla="*/ 374 w 408"/>
              <a:gd name="T37" fmla="*/ 200 h 306"/>
              <a:gd name="T38" fmla="*/ 394 w 408"/>
              <a:gd name="T39" fmla="*/ 170 h 306"/>
              <a:gd name="T40" fmla="*/ 401 w 408"/>
              <a:gd name="T41" fmla="*/ 80 h 306"/>
              <a:gd name="T42" fmla="*/ 362 w 408"/>
              <a:gd name="T43" fmla="*/ 24 h 306"/>
              <a:gd name="T44" fmla="*/ 283 w 408"/>
              <a:gd name="T45" fmla="*/ 8 h 306"/>
              <a:gd name="T46" fmla="*/ 261 w 408"/>
              <a:gd name="T47" fmla="*/ 8 h 306"/>
              <a:gd name="T48" fmla="*/ 255 w 408"/>
              <a:gd name="T49" fmla="*/ 4 h 306"/>
              <a:gd name="T50" fmla="*/ 261 w 408"/>
              <a:gd name="T51" fmla="*/ 1 h 306"/>
              <a:gd name="T52" fmla="*/ 373 w 408"/>
              <a:gd name="T53" fmla="*/ 24 h 306"/>
              <a:gd name="T54" fmla="*/ 406 w 408"/>
              <a:gd name="T55" fmla="*/ 76 h 306"/>
              <a:gd name="T56" fmla="*/ 399 w 408"/>
              <a:gd name="T57" fmla="*/ 170 h 306"/>
              <a:gd name="T58" fmla="*/ 355 w 408"/>
              <a:gd name="T59" fmla="*/ 213 h 306"/>
              <a:gd name="T60" fmla="*/ 327 w 408"/>
              <a:gd name="T61" fmla="*/ 220 h 306"/>
              <a:gd name="T62" fmla="*/ 319 w 408"/>
              <a:gd name="T63" fmla="*/ 225 h 306"/>
              <a:gd name="T64" fmla="*/ 236 w 408"/>
              <a:gd name="T65" fmla="*/ 294 h 306"/>
              <a:gd name="T66" fmla="*/ 206 w 408"/>
              <a:gd name="T67" fmla="*/ 305 h 306"/>
              <a:gd name="T68" fmla="*/ 197 w 408"/>
              <a:gd name="T69" fmla="*/ 305 h 306"/>
              <a:gd name="T70" fmla="*/ 200 w 408"/>
              <a:gd name="T71" fmla="*/ 296 h 306"/>
              <a:gd name="T72" fmla="*/ 217 w 408"/>
              <a:gd name="T73" fmla="*/ 280 h 306"/>
              <a:gd name="T74" fmla="*/ 250 w 408"/>
              <a:gd name="T75" fmla="*/ 248 h 306"/>
              <a:gd name="T76" fmla="*/ 260 w 408"/>
              <a:gd name="T77" fmla="*/ 229 h 306"/>
              <a:gd name="T78" fmla="*/ 253 w 408"/>
              <a:gd name="T79" fmla="*/ 222 h 306"/>
              <a:gd name="T80" fmla="*/ 96 w 408"/>
              <a:gd name="T81" fmla="*/ 231 h 306"/>
              <a:gd name="T82" fmla="*/ 29 w 408"/>
              <a:gd name="T83" fmla="*/ 221 h 306"/>
              <a:gd name="T84" fmla="*/ 2 w 408"/>
              <a:gd name="T85" fmla="*/ 183 h 306"/>
              <a:gd name="T86" fmla="*/ 21 w 408"/>
              <a:gd name="T87" fmla="*/ 59 h 306"/>
              <a:gd name="T88" fmla="*/ 41 w 408"/>
              <a:gd name="T89" fmla="*/ 27 h 306"/>
              <a:gd name="T90" fmla="*/ 85 w 408"/>
              <a:gd name="T91" fmla="*/ 7 h 306"/>
              <a:gd name="T92" fmla="*/ 197 w 408"/>
              <a:gd name="T93" fmla="*/ 12 h 306"/>
              <a:gd name="T94" fmla="*/ 288 w 408"/>
              <a:gd name="T95" fmla="*/ 16 h 306"/>
              <a:gd name="T96" fmla="*/ 317 w 408"/>
              <a:gd name="T97" fmla="*/ 19 h 306"/>
              <a:gd name="T98" fmla="*/ 317 w 408"/>
              <a:gd name="T99" fmla="*/ 2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8" h="306">
                <a:moveTo>
                  <a:pt x="317" y="23"/>
                </a:moveTo>
                <a:cubicBezTo>
                  <a:pt x="255" y="21"/>
                  <a:pt x="193" y="19"/>
                  <a:pt x="131" y="17"/>
                </a:cubicBezTo>
                <a:cubicBezTo>
                  <a:pt x="114" y="16"/>
                  <a:pt x="97" y="15"/>
                  <a:pt x="79" y="14"/>
                </a:cubicBezTo>
                <a:cubicBezTo>
                  <a:pt x="58" y="14"/>
                  <a:pt x="38" y="31"/>
                  <a:pt x="28" y="57"/>
                </a:cubicBezTo>
                <a:cubicBezTo>
                  <a:pt x="16" y="89"/>
                  <a:pt x="11" y="122"/>
                  <a:pt x="9" y="156"/>
                </a:cubicBezTo>
                <a:cubicBezTo>
                  <a:pt x="8" y="166"/>
                  <a:pt x="8" y="176"/>
                  <a:pt x="9" y="187"/>
                </a:cubicBezTo>
                <a:cubicBezTo>
                  <a:pt x="9" y="201"/>
                  <a:pt x="15" y="211"/>
                  <a:pt x="29" y="215"/>
                </a:cubicBezTo>
                <a:cubicBezTo>
                  <a:pt x="41" y="218"/>
                  <a:pt x="53" y="221"/>
                  <a:pt x="65" y="222"/>
                </a:cubicBezTo>
                <a:cubicBezTo>
                  <a:pt x="120" y="224"/>
                  <a:pt x="175" y="221"/>
                  <a:pt x="230" y="215"/>
                </a:cubicBezTo>
                <a:cubicBezTo>
                  <a:pt x="238" y="214"/>
                  <a:pt x="247" y="215"/>
                  <a:pt x="256" y="216"/>
                </a:cubicBezTo>
                <a:cubicBezTo>
                  <a:pt x="264" y="217"/>
                  <a:pt x="267" y="223"/>
                  <a:pt x="264" y="230"/>
                </a:cubicBezTo>
                <a:cubicBezTo>
                  <a:pt x="260" y="240"/>
                  <a:pt x="255" y="250"/>
                  <a:pt x="248" y="258"/>
                </a:cubicBezTo>
                <a:cubicBezTo>
                  <a:pt x="235" y="272"/>
                  <a:pt x="221" y="284"/>
                  <a:pt x="208" y="296"/>
                </a:cubicBezTo>
                <a:cubicBezTo>
                  <a:pt x="206" y="298"/>
                  <a:pt x="204" y="300"/>
                  <a:pt x="203" y="302"/>
                </a:cubicBezTo>
                <a:cubicBezTo>
                  <a:pt x="206" y="302"/>
                  <a:pt x="208" y="301"/>
                  <a:pt x="210" y="300"/>
                </a:cubicBezTo>
                <a:cubicBezTo>
                  <a:pt x="224" y="294"/>
                  <a:pt x="237" y="286"/>
                  <a:pt x="251" y="281"/>
                </a:cubicBezTo>
                <a:cubicBezTo>
                  <a:pt x="279" y="270"/>
                  <a:pt x="298" y="251"/>
                  <a:pt x="312" y="226"/>
                </a:cubicBezTo>
                <a:cubicBezTo>
                  <a:pt x="316" y="220"/>
                  <a:pt x="321" y="218"/>
                  <a:pt x="328" y="216"/>
                </a:cubicBezTo>
                <a:cubicBezTo>
                  <a:pt x="344" y="212"/>
                  <a:pt x="360" y="207"/>
                  <a:pt x="374" y="200"/>
                </a:cubicBezTo>
                <a:cubicBezTo>
                  <a:pt x="386" y="194"/>
                  <a:pt x="393" y="182"/>
                  <a:pt x="394" y="170"/>
                </a:cubicBezTo>
                <a:cubicBezTo>
                  <a:pt x="398" y="140"/>
                  <a:pt x="402" y="110"/>
                  <a:pt x="401" y="80"/>
                </a:cubicBezTo>
                <a:cubicBezTo>
                  <a:pt x="401" y="54"/>
                  <a:pt x="388" y="33"/>
                  <a:pt x="362" y="24"/>
                </a:cubicBezTo>
                <a:cubicBezTo>
                  <a:pt x="336" y="15"/>
                  <a:pt x="310" y="9"/>
                  <a:pt x="283" y="8"/>
                </a:cubicBezTo>
                <a:cubicBezTo>
                  <a:pt x="276" y="8"/>
                  <a:pt x="268" y="9"/>
                  <a:pt x="261" y="8"/>
                </a:cubicBezTo>
                <a:cubicBezTo>
                  <a:pt x="259" y="8"/>
                  <a:pt x="257" y="5"/>
                  <a:pt x="255" y="4"/>
                </a:cubicBezTo>
                <a:cubicBezTo>
                  <a:pt x="257" y="3"/>
                  <a:pt x="259" y="1"/>
                  <a:pt x="261" y="1"/>
                </a:cubicBezTo>
                <a:cubicBezTo>
                  <a:pt x="300" y="0"/>
                  <a:pt x="338" y="7"/>
                  <a:pt x="373" y="24"/>
                </a:cubicBezTo>
                <a:cubicBezTo>
                  <a:pt x="395" y="34"/>
                  <a:pt x="403" y="54"/>
                  <a:pt x="406" y="76"/>
                </a:cubicBezTo>
                <a:cubicBezTo>
                  <a:pt x="408" y="108"/>
                  <a:pt x="406" y="139"/>
                  <a:pt x="399" y="170"/>
                </a:cubicBezTo>
                <a:cubicBezTo>
                  <a:pt x="394" y="194"/>
                  <a:pt x="377" y="207"/>
                  <a:pt x="355" y="213"/>
                </a:cubicBezTo>
                <a:cubicBezTo>
                  <a:pt x="346" y="216"/>
                  <a:pt x="336" y="217"/>
                  <a:pt x="327" y="220"/>
                </a:cubicBezTo>
                <a:cubicBezTo>
                  <a:pt x="324" y="221"/>
                  <a:pt x="320" y="222"/>
                  <a:pt x="319" y="225"/>
                </a:cubicBezTo>
                <a:cubicBezTo>
                  <a:pt x="303" y="262"/>
                  <a:pt x="272" y="281"/>
                  <a:pt x="236" y="294"/>
                </a:cubicBezTo>
                <a:cubicBezTo>
                  <a:pt x="226" y="297"/>
                  <a:pt x="216" y="302"/>
                  <a:pt x="206" y="305"/>
                </a:cubicBezTo>
                <a:cubicBezTo>
                  <a:pt x="204" y="306"/>
                  <a:pt x="200" y="305"/>
                  <a:pt x="197" y="305"/>
                </a:cubicBezTo>
                <a:cubicBezTo>
                  <a:pt x="198" y="302"/>
                  <a:pt x="198" y="298"/>
                  <a:pt x="200" y="296"/>
                </a:cubicBezTo>
                <a:cubicBezTo>
                  <a:pt x="205" y="290"/>
                  <a:pt x="211" y="285"/>
                  <a:pt x="217" y="280"/>
                </a:cubicBezTo>
                <a:cubicBezTo>
                  <a:pt x="228" y="269"/>
                  <a:pt x="239" y="259"/>
                  <a:pt x="250" y="248"/>
                </a:cubicBezTo>
                <a:cubicBezTo>
                  <a:pt x="254" y="243"/>
                  <a:pt x="257" y="236"/>
                  <a:pt x="260" y="229"/>
                </a:cubicBezTo>
                <a:cubicBezTo>
                  <a:pt x="262" y="224"/>
                  <a:pt x="259" y="221"/>
                  <a:pt x="253" y="222"/>
                </a:cubicBezTo>
                <a:cubicBezTo>
                  <a:pt x="201" y="230"/>
                  <a:pt x="149" y="233"/>
                  <a:pt x="96" y="231"/>
                </a:cubicBezTo>
                <a:cubicBezTo>
                  <a:pt x="74" y="229"/>
                  <a:pt x="51" y="226"/>
                  <a:pt x="29" y="221"/>
                </a:cubicBezTo>
                <a:cubicBezTo>
                  <a:pt x="11" y="217"/>
                  <a:pt x="2" y="202"/>
                  <a:pt x="2" y="183"/>
                </a:cubicBezTo>
                <a:cubicBezTo>
                  <a:pt x="0" y="140"/>
                  <a:pt x="4" y="99"/>
                  <a:pt x="21" y="59"/>
                </a:cubicBezTo>
                <a:cubicBezTo>
                  <a:pt x="26" y="48"/>
                  <a:pt x="33" y="37"/>
                  <a:pt x="41" y="27"/>
                </a:cubicBezTo>
                <a:cubicBezTo>
                  <a:pt x="52" y="13"/>
                  <a:pt x="68" y="7"/>
                  <a:pt x="85" y="7"/>
                </a:cubicBezTo>
                <a:cubicBezTo>
                  <a:pt x="122" y="8"/>
                  <a:pt x="160" y="10"/>
                  <a:pt x="197" y="12"/>
                </a:cubicBezTo>
                <a:cubicBezTo>
                  <a:pt x="227" y="13"/>
                  <a:pt x="258" y="15"/>
                  <a:pt x="288" y="16"/>
                </a:cubicBezTo>
                <a:cubicBezTo>
                  <a:pt x="298" y="17"/>
                  <a:pt x="307" y="18"/>
                  <a:pt x="317" y="19"/>
                </a:cubicBezTo>
                <a:cubicBezTo>
                  <a:pt x="317" y="20"/>
                  <a:pt x="317" y="21"/>
                  <a:pt x="317" y="23"/>
                </a:cubicBezTo>
              </a:path>
            </a:pathLst>
          </a:custGeom>
          <a:solidFill>
            <a:schemeClr val="accent4"/>
          </a:solidFill>
          <a:ln>
            <a:noFill/>
          </a:ln>
        </p:spPr>
        <p:txBody>
          <a:bodyPr vert="horz" wrap="square" lIns="365760" tIns="274320" rIns="91440" bIns="548640" numCol="1" anchor="t" anchorCtr="0" compatLnSpc="1">
            <a:prstTxWarp prst="textNoShape">
              <a:avLst/>
            </a:prstTxWarp>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i="1" dirty="0">
                <a:solidFill>
                  <a:schemeClr val="bg2">
                    <a:lumMod val="10000"/>
                  </a:schemeClr>
                </a:solidFill>
                <a:latin typeface="Comic Sans MS" panose="030F0702030302020204" pitchFamily="66" charset="0"/>
              </a:rPr>
              <a:t>Je suis à mon meilleur quand je collabore avec mon équipe. </a:t>
            </a:r>
          </a:p>
        </p:txBody>
      </p:sp>
      <p:sp>
        <p:nvSpPr>
          <p:cNvPr id="12" name="Freeform 11">
            <a:extLst>
              <a:ext uri="{FF2B5EF4-FFF2-40B4-BE49-F238E27FC236}">
                <a16:creationId xmlns:a16="http://schemas.microsoft.com/office/drawing/2014/main" id="{25F42E4F-63CA-46C1-8FC8-DDC6D3CE2B76}"/>
              </a:ext>
            </a:extLst>
          </p:cNvPr>
          <p:cNvSpPr>
            <a:spLocks/>
          </p:cNvSpPr>
          <p:nvPr/>
        </p:nvSpPr>
        <p:spPr bwMode="auto">
          <a:xfrm>
            <a:off x="3990595" y="2179511"/>
            <a:ext cx="1999821" cy="2036471"/>
          </a:xfrm>
          <a:custGeom>
            <a:avLst/>
            <a:gdLst>
              <a:gd name="T0" fmla="*/ 317 w 408"/>
              <a:gd name="T1" fmla="*/ 23 h 306"/>
              <a:gd name="T2" fmla="*/ 131 w 408"/>
              <a:gd name="T3" fmla="*/ 17 h 306"/>
              <a:gd name="T4" fmla="*/ 79 w 408"/>
              <a:gd name="T5" fmla="*/ 14 h 306"/>
              <a:gd name="T6" fmla="*/ 28 w 408"/>
              <a:gd name="T7" fmla="*/ 57 h 306"/>
              <a:gd name="T8" fmla="*/ 9 w 408"/>
              <a:gd name="T9" fmla="*/ 156 h 306"/>
              <a:gd name="T10" fmla="*/ 9 w 408"/>
              <a:gd name="T11" fmla="*/ 187 h 306"/>
              <a:gd name="T12" fmla="*/ 29 w 408"/>
              <a:gd name="T13" fmla="*/ 215 h 306"/>
              <a:gd name="T14" fmla="*/ 65 w 408"/>
              <a:gd name="T15" fmla="*/ 222 h 306"/>
              <a:gd name="T16" fmla="*/ 230 w 408"/>
              <a:gd name="T17" fmla="*/ 215 h 306"/>
              <a:gd name="T18" fmla="*/ 256 w 408"/>
              <a:gd name="T19" fmla="*/ 216 h 306"/>
              <a:gd name="T20" fmla="*/ 264 w 408"/>
              <a:gd name="T21" fmla="*/ 230 h 306"/>
              <a:gd name="T22" fmla="*/ 248 w 408"/>
              <a:gd name="T23" fmla="*/ 258 h 306"/>
              <a:gd name="T24" fmla="*/ 208 w 408"/>
              <a:gd name="T25" fmla="*/ 296 h 306"/>
              <a:gd name="T26" fmla="*/ 203 w 408"/>
              <a:gd name="T27" fmla="*/ 302 h 306"/>
              <a:gd name="T28" fmla="*/ 210 w 408"/>
              <a:gd name="T29" fmla="*/ 300 h 306"/>
              <a:gd name="T30" fmla="*/ 251 w 408"/>
              <a:gd name="T31" fmla="*/ 281 h 306"/>
              <a:gd name="T32" fmla="*/ 312 w 408"/>
              <a:gd name="T33" fmla="*/ 226 h 306"/>
              <a:gd name="T34" fmla="*/ 328 w 408"/>
              <a:gd name="T35" fmla="*/ 216 h 306"/>
              <a:gd name="T36" fmla="*/ 374 w 408"/>
              <a:gd name="T37" fmla="*/ 200 h 306"/>
              <a:gd name="T38" fmla="*/ 394 w 408"/>
              <a:gd name="T39" fmla="*/ 170 h 306"/>
              <a:gd name="T40" fmla="*/ 401 w 408"/>
              <a:gd name="T41" fmla="*/ 80 h 306"/>
              <a:gd name="T42" fmla="*/ 362 w 408"/>
              <a:gd name="T43" fmla="*/ 24 h 306"/>
              <a:gd name="T44" fmla="*/ 283 w 408"/>
              <a:gd name="T45" fmla="*/ 8 h 306"/>
              <a:gd name="T46" fmla="*/ 261 w 408"/>
              <a:gd name="T47" fmla="*/ 8 h 306"/>
              <a:gd name="T48" fmla="*/ 255 w 408"/>
              <a:gd name="T49" fmla="*/ 4 h 306"/>
              <a:gd name="T50" fmla="*/ 261 w 408"/>
              <a:gd name="T51" fmla="*/ 1 h 306"/>
              <a:gd name="T52" fmla="*/ 373 w 408"/>
              <a:gd name="T53" fmla="*/ 24 h 306"/>
              <a:gd name="T54" fmla="*/ 406 w 408"/>
              <a:gd name="T55" fmla="*/ 76 h 306"/>
              <a:gd name="T56" fmla="*/ 399 w 408"/>
              <a:gd name="T57" fmla="*/ 170 h 306"/>
              <a:gd name="T58" fmla="*/ 355 w 408"/>
              <a:gd name="T59" fmla="*/ 213 h 306"/>
              <a:gd name="T60" fmla="*/ 327 w 408"/>
              <a:gd name="T61" fmla="*/ 220 h 306"/>
              <a:gd name="T62" fmla="*/ 319 w 408"/>
              <a:gd name="T63" fmla="*/ 225 h 306"/>
              <a:gd name="T64" fmla="*/ 236 w 408"/>
              <a:gd name="T65" fmla="*/ 294 h 306"/>
              <a:gd name="T66" fmla="*/ 206 w 408"/>
              <a:gd name="T67" fmla="*/ 305 h 306"/>
              <a:gd name="T68" fmla="*/ 197 w 408"/>
              <a:gd name="T69" fmla="*/ 305 h 306"/>
              <a:gd name="T70" fmla="*/ 200 w 408"/>
              <a:gd name="T71" fmla="*/ 296 h 306"/>
              <a:gd name="T72" fmla="*/ 217 w 408"/>
              <a:gd name="T73" fmla="*/ 280 h 306"/>
              <a:gd name="T74" fmla="*/ 250 w 408"/>
              <a:gd name="T75" fmla="*/ 248 h 306"/>
              <a:gd name="T76" fmla="*/ 260 w 408"/>
              <a:gd name="T77" fmla="*/ 229 h 306"/>
              <a:gd name="T78" fmla="*/ 253 w 408"/>
              <a:gd name="T79" fmla="*/ 222 h 306"/>
              <a:gd name="T80" fmla="*/ 96 w 408"/>
              <a:gd name="T81" fmla="*/ 231 h 306"/>
              <a:gd name="T82" fmla="*/ 29 w 408"/>
              <a:gd name="T83" fmla="*/ 221 h 306"/>
              <a:gd name="T84" fmla="*/ 2 w 408"/>
              <a:gd name="T85" fmla="*/ 183 h 306"/>
              <a:gd name="T86" fmla="*/ 21 w 408"/>
              <a:gd name="T87" fmla="*/ 59 h 306"/>
              <a:gd name="T88" fmla="*/ 41 w 408"/>
              <a:gd name="T89" fmla="*/ 27 h 306"/>
              <a:gd name="T90" fmla="*/ 85 w 408"/>
              <a:gd name="T91" fmla="*/ 7 h 306"/>
              <a:gd name="T92" fmla="*/ 197 w 408"/>
              <a:gd name="T93" fmla="*/ 12 h 306"/>
              <a:gd name="T94" fmla="*/ 288 w 408"/>
              <a:gd name="T95" fmla="*/ 16 h 306"/>
              <a:gd name="T96" fmla="*/ 317 w 408"/>
              <a:gd name="T97" fmla="*/ 19 h 306"/>
              <a:gd name="T98" fmla="*/ 317 w 408"/>
              <a:gd name="T99" fmla="*/ 2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8" h="306">
                <a:moveTo>
                  <a:pt x="317" y="23"/>
                </a:moveTo>
                <a:cubicBezTo>
                  <a:pt x="255" y="21"/>
                  <a:pt x="193" y="19"/>
                  <a:pt x="131" y="17"/>
                </a:cubicBezTo>
                <a:cubicBezTo>
                  <a:pt x="114" y="16"/>
                  <a:pt x="97" y="15"/>
                  <a:pt x="79" y="14"/>
                </a:cubicBezTo>
                <a:cubicBezTo>
                  <a:pt x="58" y="14"/>
                  <a:pt x="38" y="31"/>
                  <a:pt x="28" y="57"/>
                </a:cubicBezTo>
                <a:cubicBezTo>
                  <a:pt x="16" y="89"/>
                  <a:pt x="11" y="122"/>
                  <a:pt x="9" y="156"/>
                </a:cubicBezTo>
                <a:cubicBezTo>
                  <a:pt x="8" y="166"/>
                  <a:pt x="8" y="176"/>
                  <a:pt x="9" y="187"/>
                </a:cubicBezTo>
                <a:cubicBezTo>
                  <a:pt x="9" y="201"/>
                  <a:pt x="15" y="211"/>
                  <a:pt x="29" y="215"/>
                </a:cubicBezTo>
                <a:cubicBezTo>
                  <a:pt x="41" y="218"/>
                  <a:pt x="53" y="221"/>
                  <a:pt x="65" y="222"/>
                </a:cubicBezTo>
                <a:cubicBezTo>
                  <a:pt x="120" y="224"/>
                  <a:pt x="175" y="221"/>
                  <a:pt x="230" y="215"/>
                </a:cubicBezTo>
                <a:cubicBezTo>
                  <a:pt x="238" y="214"/>
                  <a:pt x="247" y="215"/>
                  <a:pt x="256" y="216"/>
                </a:cubicBezTo>
                <a:cubicBezTo>
                  <a:pt x="264" y="217"/>
                  <a:pt x="267" y="223"/>
                  <a:pt x="264" y="230"/>
                </a:cubicBezTo>
                <a:cubicBezTo>
                  <a:pt x="260" y="240"/>
                  <a:pt x="255" y="250"/>
                  <a:pt x="248" y="258"/>
                </a:cubicBezTo>
                <a:cubicBezTo>
                  <a:pt x="235" y="272"/>
                  <a:pt x="221" y="284"/>
                  <a:pt x="208" y="296"/>
                </a:cubicBezTo>
                <a:cubicBezTo>
                  <a:pt x="206" y="298"/>
                  <a:pt x="204" y="300"/>
                  <a:pt x="203" y="302"/>
                </a:cubicBezTo>
                <a:cubicBezTo>
                  <a:pt x="206" y="302"/>
                  <a:pt x="208" y="301"/>
                  <a:pt x="210" y="300"/>
                </a:cubicBezTo>
                <a:cubicBezTo>
                  <a:pt x="224" y="294"/>
                  <a:pt x="237" y="286"/>
                  <a:pt x="251" y="281"/>
                </a:cubicBezTo>
                <a:cubicBezTo>
                  <a:pt x="279" y="270"/>
                  <a:pt x="298" y="251"/>
                  <a:pt x="312" y="226"/>
                </a:cubicBezTo>
                <a:cubicBezTo>
                  <a:pt x="316" y="220"/>
                  <a:pt x="321" y="218"/>
                  <a:pt x="328" y="216"/>
                </a:cubicBezTo>
                <a:cubicBezTo>
                  <a:pt x="344" y="212"/>
                  <a:pt x="360" y="207"/>
                  <a:pt x="374" y="200"/>
                </a:cubicBezTo>
                <a:cubicBezTo>
                  <a:pt x="386" y="194"/>
                  <a:pt x="393" y="182"/>
                  <a:pt x="394" y="170"/>
                </a:cubicBezTo>
                <a:cubicBezTo>
                  <a:pt x="398" y="140"/>
                  <a:pt x="402" y="110"/>
                  <a:pt x="401" y="80"/>
                </a:cubicBezTo>
                <a:cubicBezTo>
                  <a:pt x="401" y="54"/>
                  <a:pt x="388" y="33"/>
                  <a:pt x="362" y="24"/>
                </a:cubicBezTo>
                <a:cubicBezTo>
                  <a:pt x="336" y="15"/>
                  <a:pt x="310" y="9"/>
                  <a:pt x="283" y="8"/>
                </a:cubicBezTo>
                <a:cubicBezTo>
                  <a:pt x="276" y="8"/>
                  <a:pt x="268" y="9"/>
                  <a:pt x="261" y="8"/>
                </a:cubicBezTo>
                <a:cubicBezTo>
                  <a:pt x="259" y="8"/>
                  <a:pt x="257" y="5"/>
                  <a:pt x="255" y="4"/>
                </a:cubicBezTo>
                <a:cubicBezTo>
                  <a:pt x="257" y="3"/>
                  <a:pt x="259" y="1"/>
                  <a:pt x="261" y="1"/>
                </a:cubicBezTo>
                <a:cubicBezTo>
                  <a:pt x="300" y="0"/>
                  <a:pt x="338" y="7"/>
                  <a:pt x="373" y="24"/>
                </a:cubicBezTo>
                <a:cubicBezTo>
                  <a:pt x="395" y="34"/>
                  <a:pt x="403" y="54"/>
                  <a:pt x="406" y="76"/>
                </a:cubicBezTo>
                <a:cubicBezTo>
                  <a:pt x="408" y="108"/>
                  <a:pt x="406" y="139"/>
                  <a:pt x="399" y="170"/>
                </a:cubicBezTo>
                <a:cubicBezTo>
                  <a:pt x="394" y="194"/>
                  <a:pt x="377" y="207"/>
                  <a:pt x="355" y="213"/>
                </a:cubicBezTo>
                <a:cubicBezTo>
                  <a:pt x="346" y="216"/>
                  <a:pt x="336" y="217"/>
                  <a:pt x="327" y="220"/>
                </a:cubicBezTo>
                <a:cubicBezTo>
                  <a:pt x="324" y="221"/>
                  <a:pt x="320" y="222"/>
                  <a:pt x="319" y="225"/>
                </a:cubicBezTo>
                <a:cubicBezTo>
                  <a:pt x="303" y="262"/>
                  <a:pt x="272" y="281"/>
                  <a:pt x="236" y="294"/>
                </a:cubicBezTo>
                <a:cubicBezTo>
                  <a:pt x="226" y="297"/>
                  <a:pt x="216" y="302"/>
                  <a:pt x="206" y="305"/>
                </a:cubicBezTo>
                <a:cubicBezTo>
                  <a:pt x="204" y="306"/>
                  <a:pt x="200" y="305"/>
                  <a:pt x="197" y="305"/>
                </a:cubicBezTo>
                <a:cubicBezTo>
                  <a:pt x="198" y="302"/>
                  <a:pt x="198" y="298"/>
                  <a:pt x="200" y="296"/>
                </a:cubicBezTo>
                <a:cubicBezTo>
                  <a:pt x="205" y="290"/>
                  <a:pt x="211" y="285"/>
                  <a:pt x="217" y="280"/>
                </a:cubicBezTo>
                <a:cubicBezTo>
                  <a:pt x="228" y="269"/>
                  <a:pt x="239" y="259"/>
                  <a:pt x="250" y="248"/>
                </a:cubicBezTo>
                <a:cubicBezTo>
                  <a:pt x="254" y="243"/>
                  <a:pt x="257" y="236"/>
                  <a:pt x="260" y="229"/>
                </a:cubicBezTo>
                <a:cubicBezTo>
                  <a:pt x="262" y="224"/>
                  <a:pt x="259" y="221"/>
                  <a:pt x="253" y="222"/>
                </a:cubicBezTo>
                <a:cubicBezTo>
                  <a:pt x="201" y="230"/>
                  <a:pt x="149" y="233"/>
                  <a:pt x="96" y="231"/>
                </a:cubicBezTo>
                <a:cubicBezTo>
                  <a:pt x="74" y="229"/>
                  <a:pt x="51" y="226"/>
                  <a:pt x="29" y="221"/>
                </a:cubicBezTo>
                <a:cubicBezTo>
                  <a:pt x="11" y="217"/>
                  <a:pt x="2" y="202"/>
                  <a:pt x="2" y="183"/>
                </a:cubicBezTo>
                <a:cubicBezTo>
                  <a:pt x="0" y="140"/>
                  <a:pt x="4" y="99"/>
                  <a:pt x="21" y="59"/>
                </a:cubicBezTo>
                <a:cubicBezTo>
                  <a:pt x="26" y="48"/>
                  <a:pt x="33" y="37"/>
                  <a:pt x="41" y="27"/>
                </a:cubicBezTo>
                <a:cubicBezTo>
                  <a:pt x="52" y="13"/>
                  <a:pt x="68" y="7"/>
                  <a:pt x="85" y="7"/>
                </a:cubicBezTo>
                <a:cubicBezTo>
                  <a:pt x="122" y="8"/>
                  <a:pt x="160" y="10"/>
                  <a:pt x="197" y="12"/>
                </a:cubicBezTo>
                <a:cubicBezTo>
                  <a:pt x="227" y="13"/>
                  <a:pt x="258" y="15"/>
                  <a:pt x="288" y="16"/>
                </a:cubicBezTo>
                <a:cubicBezTo>
                  <a:pt x="298" y="17"/>
                  <a:pt x="307" y="18"/>
                  <a:pt x="317" y="19"/>
                </a:cubicBezTo>
                <a:cubicBezTo>
                  <a:pt x="317" y="20"/>
                  <a:pt x="317" y="21"/>
                  <a:pt x="317" y="23"/>
                </a:cubicBezTo>
              </a:path>
            </a:pathLst>
          </a:custGeom>
          <a:solidFill>
            <a:schemeClr val="accent5">
              <a:lumMod val="40000"/>
              <a:lumOff val="60000"/>
            </a:schemeClr>
          </a:solidFill>
          <a:ln>
            <a:noFill/>
          </a:ln>
        </p:spPr>
        <p:txBody>
          <a:bodyPr vert="horz" wrap="square" lIns="365760" tIns="274320" rIns="91440" bIns="548640" numCol="1" anchor="t" anchorCtr="0" compatLnSpc="1">
            <a:prstTxWarp prst="textNoShape">
              <a:avLst/>
            </a:prstTxWarp>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600" i="1" dirty="0">
                <a:solidFill>
                  <a:schemeClr val="bg2">
                    <a:lumMod val="10000"/>
                  </a:schemeClr>
                </a:solidFill>
                <a:latin typeface="Comic Sans MS" panose="030F0702030302020204" pitchFamily="66" charset="0"/>
              </a:rPr>
              <a:t>Je performe lorsque j’ai une routine bien en place à laquelle je peux me fier tous les jours!</a:t>
            </a:r>
          </a:p>
        </p:txBody>
      </p:sp>
      <p:sp>
        <p:nvSpPr>
          <p:cNvPr id="13" name="Freeform 12">
            <a:extLst>
              <a:ext uri="{FF2B5EF4-FFF2-40B4-BE49-F238E27FC236}">
                <a16:creationId xmlns:a16="http://schemas.microsoft.com/office/drawing/2014/main" id="{25F42E4F-63CA-46C1-8FC8-DDC6D3CE2B76}"/>
              </a:ext>
            </a:extLst>
          </p:cNvPr>
          <p:cNvSpPr>
            <a:spLocks/>
          </p:cNvSpPr>
          <p:nvPr/>
        </p:nvSpPr>
        <p:spPr bwMode="auto">
          <a:xfrm>
            <a:off x="6535926" y="2179508"/>
            <a:ext cx="1999821" cy="2036471"/>
          </a:xfrm>
          <a:custGeom>
            <a:avLst/>
            <a:gdLst>
              <a:gd name="T0" fmla="*/ 317 w 408"/>
              <a:gd name="T1" fmla="*/ 23 h 306"/>
              <a:gd name="T2" fmla="*/ 131 w 408"/>
              <a:gd name="T3" fmla="*/ 17 h 306"/>
              <a:gd name="T4" fmla="*/ 79 w 408"/>
              <a:gd name="T5" fmla="*/ 14 h 306"/>
              <a:gd name="T6" fmla="*/ 28 w 408"/>
              <a:gd name="T7" fmla="*/ 57 h 306"/>
              <a:gd name="T8" fmla="*/ 9 w 408"/>
              <a:gd name="T9" fmla="*/ 156 h 306"/>
              <a:gd name="T10" fmla="*/ 9 w 408"/>
              <a:gd name="T11" fmla="*/ 187 h 306"/>
              <a:gd name="T12" fmla="*/ 29 w 408"/>
              <a:gd name="T13" fmla="*/ 215 h 306"/>
              <a:gd name="T14" fmla="*/ 65 w 408"/>
              <a:gd name="T15" fmla="*/ 222 h 306"/>
              <a:gd name="T16" fmla="*/ 230 w 408"/>
              <a:gd name="T17" fmla="*/ 215 h 306"/>
              <a:gd name="T18" fmla="*/ 256 w 408"/>
              <a:gd name="T19" fmla="*/ 216 h 306"/>
              <a:gd name="T20" fmla="*/ 264 w 408"/>
              <a:gd name="T21" fmla="*/ 230 h 306"/>
              <a:gd name="T22" fmla="*/ 248 w 408"/>
              <a:gd name="T23" fmla="*/ 258 h 306"/>
              <a:gd name="T24" fmla="*/ 208 w 408"/>
              <a:gd name="T25" fmla="*/ 296 h 306"/>
              <a:gd name="T26" fmla="*/ 203 w 408"/>
              <a:gd name="T27" fmla="*/ 302 h 306"/>
              <a:gd name="T28" fmla="*/ 210 w 408"/>
              <a:gd name="T29" fmla="*/ 300 h 306"/>
              <a:gd name="T30" fmla="*/ 251 w 408"/>
              <a:gd name="T31" fmla="*/ 281 h 306"/>
              <a:gd name="T32" fmla="*/ 312 w 408"/>
              <a:gd name="T33" fmla="*/ 226 h 306"/>
              <a:gd name="T34" fmla="*/ 328 w 408"/>
              <a:gd name="T35" fmla="*/ 216 h 306"/>
              <a:gd name="T36" fmla="*/ 374 w 408"/>
              <a:gd name="T37" fmla="*/ 200 h 306"/>
              <a:gd name="T38" fmla="*/ 394 w 408"/>
              <a:gd name="T39" fmla="*/ 170 h 306"/>
              <a:gd name="T40" fmla="*/ 401 w 408"/>
              <a:gd name="T41" fmla="*/ 80 h 306"/>
              <a:gd name="T42" fmla="*/ 362 w 408"/>
              <a:gd name="T43" fmla="*/ 24 h 306"/>
              <a:gd name="T44" fmla="*/ 283 w 408"/>
              <a:gd name="T45" fmla="*/ 8 h 306"/>
              <a:gd name="T46" fmla="*/ 261 w 408"/>
              <a:gd name="T47" fmla="*/ 8 h 306"/>
              <a:gd name="T48" fmla="*/ 255 w 408"/>
              <a:gd name="T49" fmla="*/ 4 h 306"/>
              <a:gd name="T50" fmla="*/ 261 w 408"/>
              <a:gd name="T51" fmla="*/ 1 h 306"/>
              <a:gd name="T52" fmla="*/ 373 w 408"/>
              <a:gd name="T53" fmla="*/ 24 h 306"/>
              <a:gd name="T54" fmla="*/ 406 w 408"/>
              <a:gd name="T55" fmla="*/ 76 h 306"/>
              <a:gd name="T56" fmla="*/ 399 w 408"/>
              <a:gd name="T57" fmla="*/ 170 h 306"/>
              <a:gd name="T58" fmla="*/ 355 w 408"/>
              <a:gd name="T59" fmla="*/ 213 h 306"/>
              <a:gd name="T60" fmla="*/ 327 w 408"/>
              <a:gd name="T61" fmla="*/ 220 h 306"/>
              <a:gd name="T62" fmla="*/ 319 w 408"/>
              <a:gd name="T63" fmla="*/ 225 h 306"/>
              <a:gd name="T64" fmla="*/ 236 w 408"/>
              <a:gd name="T65" fmla="*/ 294 h 306"/>
              <a:gd name="T66" fmla="*/ 206 w 408"/>
              <a:gd name="T67" fmla="*/ 305 h 306"/>
              <a:gd name="T68" fmla="*/ 197 w 408"/>
              <a:gd name="T69" fmla="*/ 305 h 306"/>
              <a:gd name="T70" fmla="*/ 200 w 408"/>
              <a:gd name="T71" fmla="*/ 296 h 306"/>
              <a:gd name="T72" fmla="*/ 217 w 408"/>
              <a:gd name="T73" fmla="*/ 280 h 306"/>
              <a:gd name="T74" fmla="*/ 250 w 408"/>
              <a:gd name="T75" fmla="*/ 248 h 306"/>
              <a:gd name="T76" fmla="*/ 260 w 408"/>
              <a:gd name="T77" fmla="*/ 229 h 306"/>
              <a:gd name="T78" fmla="*/ 253 w 408"/>
              <a:gd name="T79" fmla="*/ 222 h 306"/>
              <a:gd name="T80" fmla="*/ 96 w 408"/>
              <a:gd name="T81" fmla="*/ 231 h 306"/>
              <a:gd name="T82" fmla="*/ 29 w 408"/>
              <a:gd name="T83" fmla="*/ 221 h 306"/>
              <a:gd name="T84" fmla="*/ 2 w 408"/>
              <a:gd name="T85" fmla="*/ 183 h 306"/>
              <a:gd name="T86" fmla="*/ 21 w 408"/>
              <a:gd name="T87" fmla="*/ 59 h 306"/>
              <a:gd name="T88" fmla="*/ 41 w 408"/>
              <a:gd name="T89" fmla="*/ 27 h 306"/>
              <a:gd name="T90" fmla="*/ 85 w 408"/>
              <a:gd name="T91" fmla="*/ 7 h 306"/>
              <a:gd name="T92" fmla="*/ 197 w 408"/>
              <a:gd name="T93" fmla="*/ 12 h 306"/>
              <a:gd name="T94" fmla="*/ 288 w 408"/>
              <a:gd name="T95" fmla="*/ 16 h 306"/>
              <a:gd name="T96" fmla="*/ 317 w 408"/>
              <a:gd name="T97" fmla="*/ 19 h 306"/>
              <a:gd name="T98" fmla="*/ 317 w 408"/>
              <a:gd name="T99" fmla="*/ 2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8" h="306">
                <a:moveTo>
                  <a:pt x="317" y="23"/>
                </a:moveTo>
                <a:cubicBezTo>
                  <a:pt x="255" y="21"/>
                  <a:pt x="193" y="19"/>
                  <a:pt x="131" y="17"/>
                </a:cubicBezTo>
                <a:cubicBezTo>
                  <a:pt x="114" y="16"/>
                  <a:pt x="97" y="15"/>
                  <a:pt x="79" y="14"/>
                </a:cubicBezTo>
                <a:cubicBezTo>
                  <a:pt x="58" y="14"/>
                  <a:pt x="38" y="31"/>
                  <a:pt x="28" y="57"/>
                </a:cubicBezTo>
                <a:cubicBezTo>
                  <a:pt x="16" y="89"/>
                  <a:pt x="11" y="122"/>
                  <a:pt x="9" y="156"/>
                </a:cubicBezTo>
                <a:cubicBezTo>
                  <a:pt x="8" y="166"/>
                  <a:pt x="8" y="176"/>
                  <a:pt x="9" y="187"/>
                </a:cubicBezTo>
                <a:cubicBezTo>
                  <a:pt x="9" y="201"/>
                  <a:pt x="15" y="211"/>
                  <a:pt x="29" y="215"/>
                </a:cubicBezTo>
                <a:cubicBezTo>
                  <a:pt x="41" y="218"/>
                  <a:pt x="53" y="221"/>
                  <a:pt x="65" y="222"/>
                </a:cubicBezTo>
                <a:cubicBezTo>
                  <a:pt x="120" y="224"/>
                  <a:pt x="175" y="221"/>
                  <a:pt x="230" y="215"/>
                </a:cubicBezTo>
                <a:cubicBezTo>
                  <a:pt x="238" y="214"/>
                  <a:pt x="247" y="215"/>
                  <a:pt x="256" y="216"/>
                </a:cubicBezTo>
                <a:cubicBezTo>
                  <a:pt x="264" y="217"/>
                  <a:pt x="267" y="223"/>
                  <a:pt x="264" y="230"/>
                </a:cubicBezTo>
                <a:cubicBezTo>
                  <a:pt x="260" y="240"/>
                  <a:pt x="255" y="250"/>
                  <a:pt x="248" y="258"/>
                </a:cubicBezTo>
                <a:cubicBezTo>
                  <a:pt x="235" y="272"/>
                  <a:pt x="221" y="284"/>
                  <a:pt x="208" y="296"/>
                </a:cubicBezTo>
                <a:cubicBezTo>
                  <a:pt x="206" y="298"/>
                  <a:pt x="204" y="300"/>
                  <a:pt x="203" y="302"/>
                </a:cubicBezTo>
                <a:cubicBezTo>
                  <a:pt x="206" y="302"/>
                  <a:pt x="208" y="301"/>
                  <a:pt x="210" y="300"/>
                </a:cubicBezTo>
                <a:cubicBezTo>
                  <a:pt x="224" y="294"/>
                  <a:pt x="237" y="286"/>
                  <a:pt x="251" y="281"/>
                </a:cubicBezTo>
                <a:cubicBezTo>
                  <a:pt x="279" y="270"/>
                  <a:pt x="298" y="251"/>
                  <a:pt x="312" y="226"/>
                </a:cubicBezTo>
                <a:cubicBezTo>
                  <a:pt x="316" y="220"/>
                  <a:pt x="321" y="218"/>
                  <a:pt x="328" y="216"/>
                </a:cubicBezTo>
                <a:cubicBezTo>
                  <a:pt x="344" y="212"/>
                  <a:pt x="360" y="207"/>
                  <a:pt x="374" y="200"/>
                </a:cubicBezTo>
                <a:cubicBezTo>
                  <a:pt x="386" y="194"/>
                  <a:pt x="393" y="182"/>
                  <a:pt x="394" y="170"/>
                </a:cubicBezTo>
                <a:cubicBezTo>
                  <a:pt x="398" y="140"/>
                  <a:pt x="402" y="110"/>
                  <a:pt x="401" y="80"/>
                </a:cubicBezTo>
                <a:cubicBezTo>
                  <a:pt x="401" y="54"/>
                  <a:pt x="388" y="33"/>
                  <a:pt x="362" y="24"/>
                </a:cubicBezTo>
                <a:cubicBezTo>
                  <a:pt x="336" y="15"/>
                  <a:pt x="310" y="9"/>
                  <a:pt x="283" y="8"/>
                </a:cubicBezTo>
                <a:cubicBezTo>
                  <a:pt x="276" y="8"/>
                  <a:pt x="268" y="9"/>
                  <a:pt x="261" y="8"/>
                </a:cubicBezTo>
                <a:cubicBezTo>
                  <a:pt x="259" y="8"/>
                  <a:pt x="257" y="5"/>
                  <a:pt x="255" y="4"/>
                </a:cubicBezTo>
                <a:cubicBezTo>
                  <a:pt x="257" y="3"/>
                  <a:pt x="259" y="1"/>
                  <a:pt x="261" y="1"/>
                </a:cubicBezTo>
                <a:cubicBezTo>
                  <a:pt x="300" y="0"/>
                  <a:pt x="338" y="7"/>
                  <a:pt x="373" y="24"/>
                </a:cubicBezTo>
                <a:cubicBezTo>
                  <a:pt x="395" y="34"/>
                  <a:pt x="403" y="54"/>
                  <a:pt x="406" y="76"/>
                </a:cubicBezTo>
                <a:cubicBezTo>
                  <a:pt x="408" y="108"/>
                  <a:pt x="406" y="139"/>
                  <a:pt x="399" y="170"/>
                </a:cubicBezTo>
                <a:cubicBezTo>
                  <a:pt x="394" y="194"/>
                  <a:pt x="377" y="207"/>
                  <a:pt x="355" y="213"/>
                </a:cubicBezTo>
                <a:cubicBezTo>
                  <a:pt x="346" y="216"/>
                  <a:pt x="336" y="217"/>
                  <a:pt x="327" y="220"/>
                </a:cubicBezTo>
                <a:cubicBezTo>
                  <a:pt x="324" y="221"/>
                  <a:pt x="320" y="222"/>
                  <a:pt x="319" y="225"/>
                </a:cubicBezTo>
                <a:cubicBezTo>
                  <a:pt x="303" y="262"/>
                  <a:pt x="272" y="281"/>
                  <a:pt x="236" y="294"/>
                </a:cubicBezTo>
                <a:cubicBezTo>
                  <a:pt x="226" y="297"/>
                  <a:pt x="216" y="302"/>
                  <a:pt x="206" y="305"/>
                </a:cubicBezTo>
                <a:cubicBezTo>
                  <a:pt x="204" y="306"/>
                  <a:pt x="200" y="305"/>
                  <a:pt x="197" y="305"/>
                </a:cubicBezTo>
                <a:cubicBezTo>
                  <a:pt x="198" y="302"/>
                  <a:pt x="198" y="298"/>
                  <a:pt x="200" y="296"/>
                </a:cubicBezTo>
                <a:cubicBezTo>
                  <a:pt x="205" y="290"/>
                  <a:pt x="211" y="285"/>
                  <a:pt x="217" y="280"/>
                </a:cubicBezTo>
                <a:cubicBezTo>
                  <a:pt x="228" y="269"/>
                  <a:pt x="239" y="259"/>
                  <a:pt x="250" y="248"/>
                </a:cubicBezTo>
                <a:cubicBezTo>
                  <a:pt x="254" y="243"/>
                  <a:pt x="257" y="236"/>
                  <a:pt x="260" y="229"/>
                </a:cubicBezTo>
                <a:cubicBezTo>
                  <a:pt x="262" y="224"/>
                  <a:pt x="259" y="221"/>
                  <a:pt x="253" y="222"/>
                </a:cubicBezTo>
                <a:cubicBezTo>
                  <a:pt x="201" y="230"/>
                  <a:pt x="149" y="233"/>
                  <a:pt x="96" y="231"/>
                </a:cubicBezTo>
                <a:cubicBezTo>
                  <a:pt x="74" y="229"/>
                  <a:pt x="51" y="226"/>
                  <a:pt x="29" y="221"/>
                </a:cubicBezTo>
                <a:cubicBezTo>
                  <a:pt x="11" y="217"/>
                  <a:pt x="2" y="202"/>
                  <a:pt x="2" y="183"/>
                </a:cubicBezTo>
                <a:cubicBezTo>
                  <a:pt x="0" y="140"/>
                  <a:pt x="4" y="99"/>
                  <a:pt x="21" y="59"/>
                </a:cubicBezTo>
                <a:cubicBezTo>
                  <a:pt x="26" y="48"/>
                  <a:pt x="33" y="37"/>
                  <a:pt x="41" y="27"/>
                </a:cubicBezTo>
                <a:cubicBezTo>
                  <a:pt x="52" y="13"/>
                  <a:pt x="68" y="7"/>
                  <a:pt x="85" y="7"/>
                </a:cubicBezTo>
                <a:cubicBezTo>
                  <a:pt x="122" y="8"/>
                  <a:pt x="160" y="10"/>
                  <a:pt x="197" y="12"/>
                </a:cubicBezTo>
                <a:cubicBezTo>
                  <a:pt x="227" y="13"/>
                  <a:pt x="258" y="15"/>
                  <a:pt x="288" y="16"/>
                </a:cubicBezTo>
                <a:cubicBezTo>
                  <a:pt x="298" y="17"/>
                  <a:pt x="307" y="18"/>
                  <a:pt x="317" y="19"/>
                </a:cubicBezTo>
                <a:cubicBezTo>
                  <a:pt x="317" y="20"/>
                  <a:pt x="317" y="21"/>
                  <a:pt x="317" y="23"/>
                </a:cubicBezTo>
              </a:path>
            </a:pathLst>
          </a:custGeom>
          <a:solidFill>
            <a:schemeClr val="accent2">
              <a:lumMod val="60000"/>
              <a:lumOff val="40000"/>
            </a:schemeClr>
          </a:solidFill>
          <a:ln>
            <a:noFill/>
          </a:ln>
        </p:spPr>
        <p:txBody>
          <a:bodyPr vert="horz" wrap="square" lIns="365760" tIns="274320" rIns="91440" bIns="548640" numCol="1" anchor="t" anchorCtr="0" compatLnSpc="1">
            <a:prstTxWarp prst="textNoShape">
              <a:avLst/>
            </a:prstTxWarp>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i="1" dirty="0">
                <a:solidFill>
                  <a:schemeClr val="bg2">
                    <a:lumMod val="10000"/>
                  </a:schemeClr>
                </a:solidFill>
                <a:latin typeface="Comic Sans MS" panose="030F0702030302020204" pitchFamily="66" charset="0"/>
              </a:rPr>
              <a:t>J’ai besoin que mon équipe me fasse confiance pour faire mon travail à ma propre façon. </a:t>
            </a:r>
            <a:endParaRPr lang="en-CA" sz="1600" i="1" dirty="0">
              <a:solidFill>
                <a:schemeClr val="bg2">
                  <a:lumMod val="10000"/>
                </a:schemeClr>
              </a:solidFill>
              <a:latin typeface="Comic Sans MS" panose="030F0702030302020204" pitchFamily="66" charset="0"/>
            </a:endParaRPr>
          </a:p>
        </p:txBody>
      </p:sp>
      <p:sp>
        <p:nvSpPr>
          <p:cNvPr id="14" name="Freeform 13">
            <a:extLst>
              <a:ext uri="{FF2B5EF4-FFF2-40B4-BE49-F238E27FC236}">
                <a16:creationId xmlns:a16="http://schemas.microsoft.com/office/drawing/2014/main" id="{25F42E4F-63CA-46C1-8FC8-DDC6D3CE2B76}"/>
              </a:ext>
            </a:extLst>
          </p:cNvPr>
          <p:cNvSpPr>
            <a:spLocks/>
          </p:cNvSpPr>
          <p:nvPr/>
        </p:nvSpPr>
        <p:spPr bwMode="auto">
          <a:xfrm>
            <a:off x="9081257" y="2138816"/>
            <a:ext cx="1999821" cy="2036471"/>
          </a:xfrm>
          <a:custGeom>
            <a:avLst/>
            <a:gdLst>
              <a:gd name="T0" fmla="*/ 317 w 408"/>
              <a:gd name="T1" fmla="*/ 23 h 306"/>
              <a:gd name="T2" fmla="*/ 131 w 408"/>
              <a:gd name="T3" fmla="*/ 17 h 306"/>
              <a:gd name="T4" fmla="*/ 79 w 408"/>
              <a:gd name="T5" fmla="*/ 14 h 306"/>
              <a:gd name="T6" fmla="*/ 28 w 408"/>
              <a:gd name="T7" fmla="*/ 57 h 306"/>
              <a:gd name="T8" fmla="*/ 9 w 408"/>
              <a:gd name="T9" fmla="*/ 156 h 306"/>
              <a:gd name="T10" fmla="*/ 9 w 408"/>
              <a:gd name="T11" fmla="*/ 187 h 306"/>
              <a:gd name="T12" fmla="*/ 29 w 408"/>
              <a:gd name="T13" fmla="*/ 215 h 306"/>
              <a:gd name="T14" fmla="*/ 65 w 408"/>
              <a:gd name="T15" fmla="*/ 222 h 306"/>
              <a:gd name="T16" fmla="*/ 230 w 408"/>
              <a:gd name="T17" fmla="*/ 215 h 306"/>
              <a:gd name="T18" fmla="*/ 256 w 408"/>
              <a:gd name="T19" fmla="*/ 216 h 306"/>
              <a:gd name="T20" fmla="*/ 264 w 408"/>
              <a:gd name="T21" fmla="*/ 230 h 306"/>
              <a:gd name="T22" fmla="*/ 248 w 408"/>
              <a:gd name="T23" fmla="*/ 258 h 306"/>
              <a:gd name="T24" fmla="*/ 208 w 408"/>
              <a:gd name="T25" fmla="*/ 296 h 306"/>
              <a:gd name="T26" fmla="*/ 203 w 408"/>
              <a:gd name="T27" fmla="*/ 302 h 306"/>
              <a:gd name="T28" fmla="*/ 210 w 408"/>
              <a:gd name="T29" fmla="*/ 300 h 306"/>
              <a:gd name="T30" fmla="*/ 251 w 408"/>
              <a:gd name="T31" fmla="*/ 281 h 306"/>
              <a:gd name="T32" fmla="*/ 312 w 408"/>
              <a:gd name="T33" fmla="*/ 226 h 306"/>
              <a:gd name="T34" fmla="*/ 328 w 408"/>
              <a:gd name="T35" fmla="*/ 216 h 306"/>
              <a:gd name="T36" fmla="*/ 374 w 408"/>
              <a:gd name="T37" fmla="*/ 200 h 306"/>
              <a:gd name="T38" fmla="*/ 394 w 408"/>
              <a:gd name="T39" fmla="*/ 170 h 306"/>
              <a:gd name="T40" fmla="*/ 401 w 408"/>
              <a:gd name="T41" fmla="*/ 80 h 306"/>
              <a:gd name="T42" fmla="*/ 362 w 408"/>
              <a:gd name="T43" fmla="*/ 24 h 306"/>
              <a:gd name="T44" fmla="*/ 283 w 408"/>
              <a:gd name="T45" fmla="*/ 8 h 306"/>
              <a:gd name="T46" fmla="*/ 261 w 408"/>
              <a:gd name="T47" fmla="*/ 8 h 306"/>
              <a:gd name="T48" fmla="*/ 255 w 408"/>
              <a:gd name="T49" fmla="*/ 4 h 306"/>
              <a:gd name="T50" fmla="*/ 261 w 408"/>
              <a:gd name="T51" fmla="*/ 1 h 306"/>
              <a:gd name="T52" fmla="*/ 373 w 408"/>
              <a:gd name="T53" fmla="*/ 24 h 306"/>
              <a:gd name="T54" fmla="*/ 406 w 408"/>
              <a:gd name="T55" fmla="*/ 76 h 306"/>
              <a:gd name="T56" fmla="*/ 399 w 408"/>
              <a:gd name="T57" fmla="*/ 170 h 306"/>
              <a:gd name="T58" fmla="*/ 355 w 408"/>
              <a:gd name="T59" fmla="*/ 213 h 306"/>
              <a:gd name="T60" fmla="*/ 327 w 408"/>
              <a:gd name="T61" fmla="*/ 220 h 306"/>
              <a:gd name="T62" fmla="*/ 319 w 408"/>
              <a:gd name="T63" fmla="*/ 225 h 306"/>
              <a:gd name="T64" fmla="*/ 236 w 408"/>
              <a:gd name="T65" fmla="*/ 294 h 306"/>
              <a:gd name="T66" fmla="*/ 206 w 408"/>
              <a:gd name="T67" fmla="*/ 305 h 306"/>
              <a:gd name="T68" fmla="*/ 197 w 408"/>
              <a:gd name="T69" fmla="*/ 305 h 306"/>
              <a:gd name="T70" fmla="*/ 200 w 408"/>
              <a:gd name="T71" fmla="*/ 296 h 306"/>
              <a:gd name="T72" fmla="*/ 217 w 408"/>
              <a:gd name="T73" fmla="*/ 280 h 306"/>
              <a:gd name="T74" fmla="*/ 250 w 408"/>
              <a:gd name="T75" fmla="*/ 248 h 306"/>
              <a:gd name="T76" fmla="*/ 260 w 408"/>
              <a:gd name="T77" fmla="*/ 229 h 306"/>
              <a:gd name="T78" fmla="*/ 253 w 408"/>
              <a:gd name="T79" fmla="*/ 222 h 306"/>
              <a:gd name="T80" fmla="*/ 96 w 408"/>
              <a:gd name="T81" fmla="*/ 231 h 306"/>
              <a:gd name="T82" fmla="*/ 29 w 408"/>
              <a:gd name="T83" fmla="*/ 221 h 306"/>
              <a:gd name="T84" fmla="*/ 2 w 408"/>
              <a:gd name="T85" fmla="*/ 183 h 306"/>
              <a:gd name="T86" fmla="*/ 21 w 408"/>
              <a:gd name="T87" fmla="*/ 59 h 306"/>
              <a:gd name="T88" fmla="*/ 41 w 408"/>
              <a:gd name="T89" fmla="*/ 27 h 306"/>
              <a:gd name="T90" fmla="*/ 85 w 408"/>
              <a:gd name="T91" fmla="*/ 7 h 306"/>
              <a:gd name="T92" fmla="*/ 197 w 408"/>
              <a:gd name="T93" fmla="*/ 12 h 306"/>
              <a:gd name="T94" fmla="*/ 288 w 408"/>
              <a:gd name="T95" fmla="*/ 16 h 306"/>
              <a:gd name="T96" fmla="*/ 317 w 408"/>
              <a:gd name="T97" fmla="*/ 19 h 306"/>
              <a:gd name="T98" fmla="*/ 317 w 408"/>
              <a:gd name="T99" fmla="*/ 2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8" h="306">
                <a:moveTo>
                  <a:pt x="317" y="23"/>
                </a:moveTo>
                <a:cubicBezTo>
                  <a:pt x="255" y="21"/>
                  <a:pt x="193" y="19"/>
                  <a:pt x="131" y="17"/>
                </a:cubicBezTo>
                <a:cubicBezTo>
                  <a:pt x="114" y="16"/>
                  <a:pt x="97" y="15"/>
                  <a:pt x="79" y="14"/>
                </a:cubicBezTo>
                <a:cubicBezTo>
                  <a:pt x="58" y="14"/>
                  <a:pt x="38" y="31"/>
                  <a:pt x="28" y="57"/>
                </a:cubicBezTo>
                <a:cubicBezTo>
                  <a:pt x="16" y="89"/>
                  <a:pt x="11" y="122"/>
                  <a:pt x="9" y="156"/>
                </a:cubicBezTo>
                <a:cubicBezTo>
                  <a:pt x="8" y="166"/>
                  <a:pt x="8" y="176"/>
                  <a:pt x="9" y="187"/>
                </a:cubicBezTo>
                <a:cubicBezTo>
                  <a:pt x="9" y="201"/>
                  <a:pt x="15" y="211"/>
                  <a:pt x="29" y="215"/>
                </a:cubicBezTo>
                <a:cubicBezTo>
                  <a:pt x="41" y="218"/>
                  <a:pt x="53" y="221"/>
                  <a:pt x="65" y="222"/>
                </a:cubicBezTo>
                <a:cubicBezTo>
                  <a:pt x="120" y="224"/>
                  <a:pt x="175" y="221"/>
                  <a:pt x="230" y="215"/>
                </a:cubicBezTo>
                <a:cubicBezTo>
                  <a:pt x="238" y="214"/>
                  <a:pt x="247" y="215"/>
                  <a:pt x="256" y="216"/>
                </a:cubicBezTo>
                <a:cubicBezTo>
                  <a:pt x="264" y="217"/>
                  <a:pt x="267" y="223"/>
                  <a:pt x="264" y="230"/>
                </a:cubicBezTo>
                <a:cubicBezTo>
                  <a:pt x="260" y="240"/>
                  <a:pt x="255" y="250"/>
                  <a:pt x="248" y="258"/>
                </a:cubicBezTo>
                <a:cubicBezTo>
                  <a:pt x="235" y="272"/>
                  <a:pt x="221" y="284"/>
                  <a:pt x="208" y="296"/>
                </a:cubicBezTo>
                <a:cubicBezTo>
                  <a:pt x="206" y="298"/>
                  <a:pt x="204" y="300"/>
                  <a:pt x="203" y="302"/>
                </a:cubicBezTo>
                <a:cubicBezTo>
                  <a:pt x="206" y="302"/>
                  <a:pt x="208" y="301"/>
                  <a:pt x="210" y="300"/>
                </a:cubicBezTo>
                <a:cubicBezTo>
                  <a:pt x="224" y="294"/>
                  <a:pt x="237" y="286"/>
                  <a:pt x="251" y="281"/>
                </a:cubicBezTo>
                <a:cubicBezTo>
                  <a:pt x="279" y="270"/>
                  <a:pt x="298" y="251"/>
                  <a:pt x="312" y="226"/>
                </a:cubicBezTo>
                <a:cubicBezTo>
                  <a:pt x="316" y="220"/>
                  <a:pt x="321" y="218"/>
                  <a:pt x="328" y="216"/>
                </a:cubicBezTo>
                <a:cubicBezTo>
                  <a:pt x="344" y="212"/>
                  <a:pt x="360" y="207"/>
                  <a:pt x="374" y="200"/>
                </a:cubicBezTo>
                <a:cubicBezTo>
                  <a:pt x="386" y="194"/>
                  <a:pt x="393" y="182"/>
                  <a:pt x="394" y="170"/>
                </a:cubicBezTo>
                <a:cubicBezTo>
                  <a:pt x="398" y="140"/>
                  <a:pt x="402" y="110"/>
                  <a:pt x="401" y="80"/>
                </a:cubicBezTo>
                <a:cubicBezTo>
                  <a:pt x="401" y="54"/>
                  <a:pt x="388" y="33"/>
                  <a:pt x="362" y="24"/>
                </a:cubicBezTo>
                <a:cubicBezTo>
                  <a:pt x="336" y="15"/>
                  <a:pt x="310" y="9"/>
                  <a:pt x="283" y="8"/>
                </a:cubicBezTo>
                <a:cubicBezTo>
                  <a:pt x="276" y="8"/>
                  <a:pt x="268" y="9"/>
                  <a:pt x="261" y="8"/>
                </a:cubicBezTo>
                <a:cubicBezTo>
                  <a:pt x="259" y="8"/>
                  <a:pt x="257" y="5"/>
                  <a:pt x="255" y="4"/>
                </a:cubicBezTo>
                <a:cubicBezTo>
                  <a:pt x="257" y="3"/>
                  <a:pt x="259" y="1"/>
                  <a:pt x="261" y="1"/>
                </a:cubicBezTo>
                <a:cubicBezTo>
                  <a:pt x="300" y="0"/>
                  <a:pt x="338" y="7"/>
                  <a:pt x="373" y="24"/>
                </a:cubicBezTo>
                <a:cubicBezTo>
                  <a:pt x="395" y="34"/>
                  <a:pt x="403" y="54"/>
                  <a:pt x="406" y="76"/>
                </a:cubicBezTo>
                <a:cubicBezTo>
                  <a:pt x="408" y="108"/>
                  <a:pt x="406" y="139"/>
                  <a:pt x="399" y="170"/>
                </a:cubicBezTo>
                <a:cubicBezTo>
                  <a:pt x="394" y="194"/>
                  <a:pt x="377" y="207"/>
                  <a:pt x="355" y="213"/>
                </a:cubicBezTo>
                <a:cubicBezTo>
                  <a:pt x="346" y="216"/>
                  <a:pt x="336" y="217"/>
                  <a:pt x="327" y="220"/>
                </a:cubicBezTo>
                <a:cubicBezTo>
                  <a:pt x="324" y="221"/>
                  <a:pt x="320" y="222"/>
                  <a:pt x="319" y="225"/>
                </a:cubicBezTo>
                <a:cubicBezTo>
                  <a:pt x="303" y="262"/>
                  <a:pt x="272" y="281"/>
                  <a:pt x="236" y="294"/>
                </a:cubicBezTo>
                <a:cubicBezTo>
                  <a:pt x="226" y="297"/>
                  <a:pt x="216" y="302"/>
                  <a:pt x="206" y="305"/>
                </a:cubicBezTo>
                <a:cubicBezTo>
                  <a:pt x="204" y="306"/>
                  <a:pt x="200" y="305"/>
                  <a:pt x="197" y="305"/>
                </a:cubicBezTo>
                <a:cubicBezTo>
                  <a:pt x="198" y="302"/>
                  <a:pt x="198" y="298"/>
                  <a:pt x="200" y="296"/>
                </a:cubicBezTo>
                <a:cubicBezTo>
                  <a:pt x="205" y="290"/>
                  <a:pt x="211" y="285"/>
                  <a:pt x="217" y="280"/>
                </a:cubicBezTo>
                <a:cubicBezTo>
                  <a:pt x="228" y="269"/>
                  <a:pt x="239" y="259"/>
                  <a:pt x="250" y="248"/>
                </a:cubicBezTo>
                <a:cubicBezTo>
                  <a:pt x="254" y="243"/>
                  <a:pt x="257" y="236"/>
                  <a:pt x="260" y="229"/>
                </a:cubicBezTo>
                <a:cubicBezTo>
                  <a:pt x="262" y="224"/>
                  <a:pt x="259" y="221"/>
                  <a:pt x="253" y="222"/>
                </a:cubicBezTo>
                <a:cubicBezTo>
                  <a:pt x="201" y="230"/>
                  <a:pt x="149" y="233"/>
                  <a:pt x="96" y="231"/>
                </a:cubicBezTo>
                <a:cubicBezTo>
                  <a:pt x="74" y="229"/>
                  <a:pt x="51" y="226"/>
                  <a:pt x="29" y="221"/>
                </a:cubicBezTo>
                <a:cubicBezTo>
                  <a:pt x="11" y="217"/>
                  <a:pt x="2" y="202"/>
                  <a:pt x="2" y="183"/>
                </a:cubicBezTo>
                <a:cubicBezTo>
                  <a:pt x="0" y="140"/>
                  <a:pt x="4" y="99"/>
                  <a:pt x="21" y="59"/>
                </a:cubicBezTo>
                <a:cubicBezTo>
                  <a:pt x="26" y="48"/>
                  <a:pt x="33" y="37"/>
                  <a:pt x="41" y="27"/>
                </a:cubicBezTo>
                <a:cubicBezTo>
                  <a:pt x="52" y="13"/>
                  <a:pt x="68" y="7"/>
                  <a:pt x="85" y="7"/>
                </a:cubicBezTo>
                <a:cubicBezTo>
                  <a:pt x="122" y="8"/>
                  <a:pt x="160" y="10"/>
                  <a:pt x="197" y="12"/>
                </a:cubicBezTo>
                <a:cubicBezTo>
                  <a:pt x="227" y="13"/>
                  <a:pt x="258" y="15"/>
                  <a:pt x="288" y="16"/>
                </a:cubicBezTo>
                <a:cubicBezTo>
                  <a:pt x="298" y="17"/>
                  <a:pt x="307" y="18"/>
                  <a:pt x="317" y="19"/>
                </a:cubicBezTo>
                <a:cubicBezTo>
                  <a:pt x="317" y="20"/>
                  <a:pt x="317" y="21"/>
                  <a:pt x="317" y="23"/>
                </a:cubicBezTo>
              </a:path>
            </a:pathLst>
          </a:custGeom>
          <a:solidFill>
            <a:schemeClr val="accent1"/>
          </a:solidFill>
          <a:ln>
            <a:noFill/>
          </a:ln>
        </p:spPr>
        <p:txBody>
          <a:bodyPr vert="horz" wrap="square" lIns="365760" tIns="274320" rIns="91440" bIns="54864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CA" sz="1600" i="1" dirty="0">
                <a:solidFill>
                  <a:schemeClr val="bg2">
                    <a:lumMod val="10000"/>
                  </a:schemeClr>
                </a:solidFill>
                <a:latin typeface="Comic Sans MS" panose="030F0702030302020204" pitchFamily="66" charset="0"/>
              </a:rPr>
              <a:t>Je vais faire le travail si j’ai les bons outils et de la flexibilité!</a:t>
            </a:r>
          </a:p>
        </p:txBody>
      </p:sp>
      <p:grpSp>
        <p:nvGrpSpPr>
          <p:cNvPr id="19" name="Group 18">
            <a:extLst>
              <a:ext uri="{C183D7F6-B498-43B3-948B-1728B52AA6E4}">
                <adec:decorative xmlns:adec="http://schemas.microsoft.com/office/drawing/2017/decorative" val="1"/>
              </a:ext>
            </a:extLst>
          </p:cNvPr>
          <p:cNvGrpSpPr/>
          <p:nvPr/>
        </p:nvGrpSpPr>
        <p:grpSpPr>
          <a:xfrm>
            <a:off x="1423774" y="3805955"/>
            <a:ext cx="795528" cy="1391334"/>
            <a:chOff x="1375029" y="4298907"/>
            <a:chExt cx="795528" cy="1391334"/>
          </a:xfrm>
        </p:grpSpPr>
        <p:pic>
          <p:nvPicPr>
            <p:cNvPr id="3" name="Image 10" descr="Drawing of Alex - The Collaborator" title="Alex - The Collaborator"/>
            <p:cNvPicPr>
              <a:picLocks noChangeAspect="1"/>
            </p:cNvPicPr>
            <p:nvPr/>
          </p:nvPicPr>
          <p:blipFill rotWithShape="1">
            <a:blip r:embed="rId3"/>
            <a:srcRect l="33758" t="7191" r="32049" b="34004"/>
            <a:stretch/>
          </p:blipFill>
          <p:spPr>
            <a:xfrm flipH="1">
              <a:off x="1375029" y="4298907"/>
              <a:ext cx="795528" cy="1130343"/>
            </a:xfrm>
            <a:prstGeom prst="rect">
              <a:avLst/>
            </a:prstGeom>
          </p:spPr>
        </p:pic>
        <p:sp>
          <p:nvSpPr>
            <p:cNvPr id="18" name="TextBox 17"/>
            <p:cNvSpPr txBox="1"/>
            <p:nvPr/>
          </p:nvSpPr>
          <p:spPr>
            <a:xfrm>
              <a:off x="1437610" y="5320909"/>
              <a:ext cx="660758" cy="369332"/>
            </a:xfrm>
            <a:prstGeom prst="rect">
              <a:avLst/>
            </a:prstGeom>
            <a:noFill/>
          </p:spPr>
          <p:txBody>
            <a:bodyPr wrap="none" rtlCol="0">
              <a:spAutoFit/>
            </a:bodyPr>
            <a:lstStyle/>
            <a:p>
              <a:r>
                <a:rPr lang="en-US" b="1"/>
                <a:t>ALEX</a:t>
              </a:r>
              <a:endParaRPr lang="en-CA" b="1"/>
            </a:p>
          </p:txBody>
        </p:sp>
      </p:grpSp>
      <p:grpSp>
        <p:nvGrpSpPr>
          <p:cNvPr id="25" name="Group 24">
            <a:extLst>
              <a:ext uri="{C183D7F6-B498-43B3-948B-1728B52AA6E4}">
                <adec:decorative xmlns:adec="http://schemas.microsoft.com/office/drawing/2017/decorative" val="1"/>
              </a:ext>
            </a:extLst>
          </p:cNvPr>
          <p:cNvGrpSpPr/>
          <p:nvPr/>
        </p:nvGrpSpPr>
        <p:grpSpPr>
          <a:xfrm>
            <a:off x="4148686" y="3805955"/>
            <a:ext cx="749808" cy="1391334"/>
            <a:chOff x="4099941" y="4298907"/>
            <a:chExt cx="749808" cy="1391334"/>
          </a:xfrm>
        </p:grpSpPr>
        <p:pic>
          <p:nvPicPr>
            <p:cNvPr id="4" name="Image 9" descr="Drawing of Sam - The Routine Enthusiast" title="Sam - The Routine Enthusiast"/>
            <p:cNvPicPr>
              <a:picLocks noChangeAspect="1"/>
            </p:cNvPicPr>
            <p:nvPr/>
          </p:nvPicPr>
          <p:blipFill rotWithShape="1">
            <a:blip r:embed="rId4"/>
            <a:srcRect l="34124" t="6199" r="26991" b="32614"/>
            <a:stretch/>
          </p:blipFill>
          <p:spPr>
            <a:xfrm>
              <a:off x="4099941" y="4298907"/>
              <a:ext cx="749808" cy="1149393"/>
            </a:xfrm>
            <a:prstGeom prst="rect">
              <a:avLst/>
            </a:prstGeom>
          </p:spPr>
        </p:pic>
        <p:sp>
          <p:nvSpPr>
            <p:cNvPr id="20" name="TextBox 19"/>
            <p:cNvSpPr txBox="1"/>
            <p:nvPr/>
          </p:nvSpPr>
          <p:spPr>
            <a:xfrm>
              <a:off x="4109576" y="5320909"/>
              <a:ext cx="632289" cy="369332"/>
            </a:xfrm>
            <a:prstGeom prst="rect">
              <a:avLst/>
            </a:prstGeom>
            <a:noFill/>
          </p:spPr>
          <p:txBody>
            <a:bodyPr wrap="none" rtlCol="0">
              <a:spAutoFit/>
            </a:bodyPr>
            <a:lstStyle/>
            <a:p>
              <a:r>
                <a:rPr lang="en-US" b="1"/>
                <a:t>SAM</a:t>
              </a:r>
              <a:endParaRPr lang="en-CA" b="1"/>
            </a:p>
          </p:txBody>
        </p:sp>
      </p:grpSp>
      <p:grpSp>
        <p:nvGrpSpPr>
          <p:cNvPr id="24" name="Group 23">
            <a:extLst>
              <a:ext uri="{C183D7F6-B498-43B3-948B-1728B52AA6E4}">
                <adec:decorative xmlns:adec="http://schemas.microsoft.com/office/drawing/2017/decorative" val="1"/>
              </a:ext>
            </a:extLst>
          </p:cNvPr>
          <p:cNvGrpSpPr/>
          <p:nvPr/>
        </p:nvGrpSpPr>
        <p:grpSpPr>
          <a:xfrm>
            <a:off x="6690718" y="3772712"/>
            <a:ext cx="722376" cy="1424576"/>
            <a:chOff x="6641973" y="4265664"/>
            <a:chExt cx="722376" cy="1424576"/>
          </a:xfrm>
        </p:grpSpPr>
        <p:pic>
          <p:nvPicPr>
            <p:cNvPr id="5" name="Image 3" descr="Drawing of Kris - The Traveller" title="Kris - The Traveller"/>
            <p:cNvPicPr>
              <a:picLocks noChangeAspect="1"/>
            </p:cNvPicPr>
            <p:nvPr/>
          </p:nvPicPr>
          <p:blipFill rotWithShape="1">
            <a:blip r:embed="rId5"/>
            <a:srcRect l="33592" t="8828" r="25019" b="36378"/>
            <a:stretch/>
          </p:blipFill>
          <p:spPr>
            <a:xfrm>
              <a:off x="6641973" y="4265664"/>
              <a:ext cx="722376" cy="1135011"/>
            </a:xfrm>
            <a:prstGeom prst="rect">
              <a:avLst/>
            </a:prstGeom>
          </p:spPr>
        </p:pic>
        <p:sp>
          <p:nvSpPr>
            <p:cNvPr id="21" name="TextBox 20"/>
            <p:cNvSpPr txBox="1"/>
            <p:nvPr/>
          </p:nvSpPr>
          <p:spPr>
            <a:xfrm>
              <a:off x="6731027" y="5320908"/>
              <a:ext cx="611065" cy="369332"/>
            </a:xfrm>
            <a:prstGeom prst="rect">
              <a:avLst/>
            </a:prstGeom>
            <a:noFill/>
          </p:spPr>
          <p:txBody>
            <a:bodyPr wrap="none" rtlCol="0">
              <a:spAutoFit/>
            </a:bodyPr>
            <a:lstStyle/>
            <a:p>
              <a:r>
                <a:rPr lang="en-US" b="1"/>
                <a:t>KRIS</a:t>
              </a:r>
              <a:endParaRPr lang="en-CA" b="1"/>
            </a:p>
          </p:txBody>
        </p:sp>
      </p:grpSp>
      <p:grpSp>
        <p:nvGrpSpPr>
          <p:cNvPr id="23" name="Group 22">
            <a:extLst>
              <a:ext uri="{C183D7F6-B498-43B3-948B-1728B52AA6E4}">
                <adec:decorative xmlns:adec="http://schemas.microsoft.com/office/drawing/2017/decorative" val="1"/>
              </a:ext>
            </a:extLst>
          </p:cNvPr>
          <p:cNvGrpSpPr/>
          <p:nvPr/>
        </p:nvGrpSpPr>
        <p:grpSpPr>
          <a:xfrm>
            <a:off x="9223606" y="3772711"/>
            <a:ext cx="749808" cy="1424577"/>
            <a:chOff x="9174861" y="4265663"/>
            <a:chExt cx="749808" cy="1424577"/>
          </a:xfrm>
        </p:grpSpPr>
        <p:pic>
          <p:nvPicPr>
            <p:cNvPr id="6" name="Image 8" descr="Drawing of Pat - The Efficient One" title="Pat - The Efficient One"/>
            <p:cNvPicPr>
              <a:picLocks noChangeAspect="1"/>
            </p:cNvPicPr>
            <p:nvPr/>
          </p:nvPicPr>
          <p:blipFill rotWithShape="1">
            <a:blip r:embed="rId6"/>
            <a:srcRect l="32017" t="4759" r="31889" b="39756"/>
            <a:stretch/>
          </p:blipFill>
          <p:spPr>
            <a:xfrm>
              <a:off x="9174861" y="4265663"/>
              <a:ext cx="749808" cy="1135011"/>
            </a:xfrm>
            <a:prstGeom prst="rect">
              <a:avLst/>
            </a:prstGeom>
          </p:spPr>
        </p:pic>
        <p:sp>
          <p:nvSpPr>
            <p:cNvPr id="22" name="TextBox 21"/>
            <p:cNvSpPr txBox="1"/>
            <p:nvPr/>
          </p:nvSpPr>
          <p:spPr>
            <a:xfrm>
              <a:off x="9271766" y="5320908"/>
              <a:ext cx="527709" cy="369332"/>
            </a:xfrm>
            <a:prstGeom prst="rect">
              <a:avLst/>
            </a:prstGeom>
            <a:noFill/>
          </p:spPr>
          <p:txBody>
            <a:bodyPr wrap="none" rtlCol="0">
              <a:spAutoFit/>
            </a:bodyPr>
            <a:lstStyle/>
            <a:p>
              <a:r>
                <a:rPr lang="en-US" b="1"/>
                <a:t>PAT</a:t>
              </a:r>
              <a:endParaRPr lang="en-CA" b="1"/>
            </a:p>
          </p:txBody>
        </p:sp>
      </p:grpSp>
      <p:sp>
        <p:nvSpPr>
          <p:cNvPr id="26" name="TextBox 25"/>
          <p:cNvSpPr txBox="1"/>
          <p:nvPr/>
        </p:nvSpPr>
        <p:spPr>
          <a:xfrm>
            <a:off x="1188294" y="5197288"/>
            <a:ext cx="2670988" cy="771621"/>
          </a:xfrm>
          <a:prstGeom prst="rect">
            <a:avLst/>
          </a:prstGeom>
          <a:noFill/>
        </p:spPr>
        <p:txBody>
          <a:bodyPr wrap="none" rtlCol="0">
            <a:spAutoFit/>
          </a:bodyPr>
          <a:lstStyle/>
          <a:p>
            <a:pPr marL="285750" indent="-285750">
              <a:lnSpc>
                <a:spcPts val="1300"/>
              </a:lnSpc>
              <a:buClr>
                <a:schemeClr val="accent4"/>
              </a:buClr>
              <a:buFont typeface="Wingdings" panose="05000000000000000000" pitchFamily="2" charset="2"/>
              <a:buChar char="ü"/>
            </a:pPr>
            <a:r>
              <a:rPr lang="fr-CA" sz="1600" dirty="0">
                <a:cs typeface="Arial" panose="020B0604020202020204" pitchFamily="34" charset="0"/>
              </a:rPr>
              <a:t>Souple</a:t>
            </a:r>
          </a:p>
          <a:p>
            <a:pPr marL="285750" indent="-285750">
              <a:lnSpc>
                <a:spcPts val="1300"/>
              </a:lnSpc>
              <a:buClr>
                <a:schemeClr val="accent4"/>
              </a:buClr>
              <a:buFont typeface="Wingdings" panose="05000000000000000000" pitchFamily="2" charset="2"/>
              <a:buChar char="ü"/>
            </a:pPr>
            <a:r>
              <a:rPr lang="fr-CA" sz="1600" dirty="0">
                <a:cs typeface="Arial" panose="020B0604020202020204" pitchFamily="34" charset="0"/>
              </a:rPr>
              <a:t>Créatif</a:t>
            </a:r>
          </a:p>
          <a:p>
            <a:pPr marL="285750" indent="-285750">
              <a:lnSpc>
                <a:spcPts val="1300"/>
              </a:lnSpc>
              <a:buClr>
                <a:schemeClr val="accent4"/>
              </a:buClr>
              <a:buFont typeface="Wingdings" panose="05000000000000000000" pitchFamily="2" charset="2"/>
              <a:buChar char="ü"/>
            </a:pPr>
            <a:r>
              <a:rPr lang="fr-CA" sz="1600" dirty="0">
                <a:cs typeface="Arial" panose="020B0604020202020204" pitchFamily="34" charset="0"/>
              </a:rPr>
              <a:t>Inclusif</a:t>
            </a:r>
          </a:p>
          <a:p>
            <a:pPr marL="285750" indent="-285750">
              <a:lnSpc>
                <a:spcPts val="1300"/>
              </a:lnSpc>
              <a:buClr>
                <a:schemeClr val="accent4"/>
              </a:buClr>
              <a:buFont typeface="Wingdings" panose="05000000000000000000" pitchFamily="2" charset="2"/>
              <a:buChar char="ü"/>
            </a:pPr>
            <a:r>
              <a:rPr lang="fr-CA" sz="1600" dirty="0">
                <a:cs typeface="Arial" panose="020B0604020202020204" pitchFamily="34" charset="0"/>
              </a:rPr>
              <a:t>Valorise le contact humain</a:t>
            </a:r>
          </a:p>
        </p:txBody>
      </p:sp>
      <p:sp>
        <p:nvSpPr>
          <p:cNvPr id="27" name="TextBox 26"/>
          <p:cNvSpPr txBox="1"/>
          <p:nvPr/>
        </p:nvSpPr>
        <p:spPr>
          <a:xfrm>
            <a:off x="3874722" y="5181512"/>
            <a:ext cx="2053254" cy="771621"/>
          </a:xfrm>
          <a:prstGeom prst="rect">
            <a:avLst/>
          </a:prstGeom>
          <a:noFill/>
        </p:spPr>
        <p:txBody>
          <a:bodyPr wrap="none" rtlCol="0">
            <a:spAutoFit/>
          </a:bodyPr>
          <a:lstStyle/>
          <a:p>
            <a:pPr marL="285750" indent="-285750">
              <a:lnSpc>
                <a:spcPts val="1300"/>
              </a:lnSpc>
              <a:buClr>
                <a:schemeClr val="accent5"/>
              </a:buClr>
              <a:buFont typeface="Wingdings" panose="05000000000000000000" pitchFamily="2" charset="2"/>
              <a:buChar char="ü"/>
            </a:pPr>
            <a:r>
              <a:rPr lang="fr-CA" sz="1600" dirty="0">
                <a:cs typeface="Arial" panose="020B0604020202020204" pitchFamily="34" charset="0"/>
              </a:rPr>
              <a:t>Routinier</a:t>
            </a:r>
          </a:p>
          <a:p>
            <a:pPr marL="285750" indent="-285750">
              <a:lnSpc>
                <a:spcPts val="1300"/>
              </a:lnSpc>
              <a:buClr>
                <a:schemeClr val="accent5"/>
              </a:buClr>
              <a:buFont typeface="Wingdings" panose="05000000000000000000" pitchFamily="2" charset="2"/>
              <a:buChar char="ü"/>
            </a:pPr>
            <a:r>
              <a:rPr lang="fr-CA" sz="1600" dirty="0">
                <a:cs typeface="Arial" panose="020B0604020202020204" pitchFamily="34" charset="0"/>
              </a:rPr>
              <a:t>Organisé</a:t>
            </a:r>
          </a:p>
          <a:p>
            <a:pPr marL="285750" indent="-285750">
              <a:lnSpc>
                <a:spcPts val="1300"/>
              </a:lnSpc>
              <a:buClr>
                <a:schemeClr val="accent5"/>
              </a:buClr>
              <a:buFont typeface="Wingdings" panose="05000000000000000000" pitchFamily="2" charset="2"/>
              <a:buChar char="ü"/>
            </a:pPr>
            <a:r>
              <a:rPr lang="fr-CA" sz="1600" dirty="0">
                <a:cs typeface="Arial" panose="020B0604020202020204" pitchFamily="34" charset="0"/>
              </a:rPr>
              <a:t>Soucieux du détail</a:t>
            </a:r>
          </a:p>
          <a:p>
            <a:pPr marL="285750" indent="-285750">
              <a:lnSpc>
                <a:spcPts val="1300"/>
              </a:lnSpc>
              <a:buClr>
                <a:schemeClr val="accent5"/>
              </a:buClr>
              <a:buFont typeface="Wingdings" panose="05000000000000000000" pitchFamily="2" charset="2"/>
              <a:buChar char="ü"/>
            </a:pPr>
            <a:r>
              <a:rPr lang="fr-CA" sz="1600" dirty="0">
                <a:cs typeface="Arial" panose="020B0604020202020204" pitchFamily="34" charset="0"/>
              </a:rPr>
              <a:t>Valorise la stabilité</a:t>
            </a:r>
          </a:p>
        </p:txBody>
      </p:sp>
      <p:sp>
        <p:nvSpPr>
          <p:cNvPr id="29" name="TextBox 28"/>
          <p:cNvSpPr txBox="1"/>
          <p:nvPr/>
        </p:nvSpPr>
        <p:spPr>
          <a:xfrm>
            <a:off x="6499727" y="5184849"/>
            <a:ext cx="1955472" cy="771621"/>
          </a:xfrm>
          <a:prstGeom prst="rect">
            <a:avLst/>
          </a:prstGeom>
          <a:noFill/>
        </p:spPr>
        <p:txBody>
          <a:bodyPr wrap="none" rtlCol="0">
            <a:spAutoFit/>
          </a:bodyPr>
          <a:lstStyle/>
          <a:p>
            <a:pPr marL="285750" indent="-285750">
              <a:lnSpc>
                <a:spcPts val="1300"/>
              </a:lnSpc>
              <a:buClr>
                <a:schemeClr val="accent2"/>
              </a:buClr>
              <a:buFont typeface="Wingdings" panose="05000000000000000000" pitchFamily="2" charset="2"/>
              <a:buChar char="ü"/>
            </a:pPr>
            <a:r>
              <a:rPr lang="fr-CA" sz="1600" dirty="0">
                <a:cs typeface="Arial" panose="020B0604020202020204" pitchFamily="34" charset="0"/>
              </a:rPr>
              <a:t>Dynamique</a:t>
            </a:r>
          </a:p>
          <a:p>
            <a:pPr marL="285750" indent="-285750">
              <a:lnSpc>
                <a:spcPts val="1300"/>
              </a:lnSpc>
              <a:buClr>
                <a:schemeClr val="accent2"/>
              </a:buClr>
              <a:buFont typeface="Wingdings" panose="05000000000000000000" pitchFamily="2" charset="2"/>
              <a:buChar char="ü"/>
            </a:pPr>
            <a:r>
              <a:rPr lang="fr-CA" sz="1600" dirty="0">
                <a:cs typeface="Arial" panose="020B0604020202020204" pitchFamily="34" charset="0"/>
              </a:rPr>
              <a:t>Flexible</a:t>
            </a:r>
          </a:p>
          <a:p>
            <a:pPr marL="285750" indent="-285750">
              <a:lnSpc>
                <a:spcPts val="1300"/>
              </a:lnSpc>
              <a:buClr>
                <a:schemeClr val="accent2"/>
              </a:buClr>
              <a:buFont typeface="Wingdings" panose="05000000000000000000" pitchFamily="2" charset="2"/>
              <a:buChar char="ü"/>
            </a:pPr>
            <a:r>
              <a:rPr lang="fr-CA" sz="1600" dirty="0">
                <a:cs typeface="Arial" panose="020B0604020202020204" pitchFamily="34" charset="0"/>
              </a:rPr>
              <a:t>Adoption précoce</a:t>
            </a:r>
          </a:p>
          <a:p>
            <a:pPr marL="285750" indent="-285750">
              <a:lnSpc>
                <a:spcPts val="1300"/>
              </a:lnSpc>
              <a:buClr>
                <a:schemeClr val="accent2"/>
              </a:buClr>
              <a:buFont typeface="Wingdings" panose="05000000000000000000" pitchFamily="2" charset="2"/>
              <a:buChar char="ü"/>
            </a:pPr>
            <a:r>
              <a:rPr lang="fr-CA" sz="1600" dirty="0">
                <a:cs typeface="Arial" panose="020B0604020202020204" pitchFamily="34" charset="0"/>
              </a:rPr>
              <a:t>Autonome</a:t>
            </a:r>
          </a:p>
        </p:txBody>
      </p:sp>
      <p:sp>
        <p:nvSpPr>
          <p:cNvPr id="31" name="TextBox 30"/>
          <p:cNvSpPr txBox="1"/>
          <p:nvPr/>
        </p:nvSpPr>
        <p:spPr>
          <a:xfrm>
            <a:off x="9015723" y="5181512"/>
            <a:ext cx="1533048" cy="771621"/>
          </a:xfrm>
          <a:prstGeom prst="rect">
            <a:avLst/>
          </a:prstGeom>
          <a:noFill/>
        </p:spPr>
        <p:txBody>
          <a:bodyPr wrap="none" rtlCol="0">
            <a:spAutoFit/>
          </a:bodyPr>
          <a:lstStyle/>
          <a:p>
            <a:pPr marL="285750" indent="-285750">
              <a:lnSpc>
                <a:spcPts val="1300"/>
              </a:lnSpc>
              <a:buClr>
                <a:schemeClr val="accent1"/>
              </a:buClr>
              <a:buFont typeface="Wingdings" panose="05000000000000000000" pitchFamily="2" charset="2"/>
              <a:buChar char="ü"/>
            </a:pPr>
            <a:r>
              <a:rPr lang="fr-CA" sz="1600" dirty="0">
                <a:cs typeface="Arial" panose="020B0604020202020204" pitchFamily="34" charset="0"/>
              </a:rPr>
              <a:t>Pragmatique</a:t>
            </a:r>
          </a:p>
          <a:p>
            <a:pPr marL="285750" indent="-285750">
              <a:lnSpc>
                <a:spcPts val="1300"/>
              </a:lnSpc>
              <a:buClr>
                <a:schemeClr val="accent1"/>
              </a:buClr>
              <a:buFont typeface="Wingdings" panose="05000000000000000000" pitchFamily="2" charset="2"/>
              <a:buChar char="ü"/>
            </a:pPr>
            <a:r>
              <a:rPr lang="fr-CA" sz="1600" dirty="0">
                <a:cs typeface="Arial" panose="020B0604020202020204" pitchFamily="34" charset="0"/>
              </a:rPr>
              <a:t>Calme</a:t>
            </a:r>
          </a:p>
          <a:p>
            <a:pPr marL="285750" indent="-285750">
              <a:lnSpc>
                <a:spcPts val="1300"/>
              </a:lnSpc>
              <a:buClr>
                <a:schemeClr val="accent1"/>
              </a:buClr>
              <a:buFont typeface="Wingdings" panose="05000000000000000000" pitchFamily="2" charset="2"/>
              <a:buChar char="ü"/>
            </a:pPr>
            <a:r>
              <a:rPr lang="fr-CA" sz="1600" dirty="0">
                <a:cs typeface="Arial" panose="020B0604020202020204" pitchFamily="34" charset="0"/>
              </a:rPr>
              <a:t>Concentré</a:t>
            </a:r>
          </a:p>
          <a:p>
            <a:pPr marL="285750" indent="-285750">
              <a:lnSpc>
                <a:spcPts val="1300"/>
              </a:lnSpc>
              <a:buClr>
                <a:schemeClr val="accent1"/>
              </a:buClr>
              <a:buFont typeface="Wingdings" panose="05000000000000000000" pitchFamily="2" charset="2"/>
              <a:buChar char="ü"/>
            </a:pPr>
            <a:r>
              <a:rPr lang="fr-CA" sz="1600" dirty="0">
                <a:cs typeface="Arial" panose="020B0604020202020204" pitchFamily="34" charset="0"/>
              </a:rPr>
              <a:t>Efficace</a:t>
            </a:r>
          </a:p>
        </p:txBody>
      </p:sp>
    </p:spTree>
    <p:extLst>
      <p:ext uri="{BB962C8B-B14F-4D97-AF65-F5344CB8AC3E}">
        <p14:creationId xmlns:p14="http://schemas.microsoft.com/office/powerpoint/2010/main" val="193363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26" grpId="0"/>
      <p:bldP spid="27" grpId="0"/>
      <p:bldP spid="29"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3" name="Google Shape;523;p14"/>
          <p:cNvSpPr txBox="1">
            <a:spLocks noGrp="1"/>
          </p:cNvSpPr>
          <p:nvPr>
            <p:ph type="title" idx="4294967295"/>
          </p:nvPr>
        </p:nvSpPr>
        <p:spPr>
          <a:xfrm>
            <a:off x="416859" y="-404023"/>
            <a:ext cx="11358282" cy="171767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000"/>
              <a:buFont typeface="Arial"/>
              <a:buNone/>
            </a:pPr>
            <a:r>
              <a:rPr lang="fr-CA" sz="3200" dirty="0">
                <a:solidFill>
                  <a:schemeClr val="accent5"/>
                </a:solidFill>
              </a:rPr>
              <a:t>Un milieu de travail accessible et inclusif dès sa conception</a:t>
            </a:r>
            <a:endParaRPr lang="en-CA" sz="3200" dirty="0">
              <a:solidFill>
                <a:schemeClr val="accent5"/>
              </a:solidFill>
            </a:endParaRPr>
          </a:p>
        </p:txBody>
      </p:sp>
      <p:sp>
        <p:nvSpPr>
          <p:cNvPr id="524" name="Google Shape;524;p14">
            <a:extLst>
              <a:ext uri="{C183D7F6-B498-43B3-948B-1728B52AA6E4}">
                <adec:decorative xmlns:adec="http://schemas.microsoft.com/office/drawing/2017/decorative" val="1"/>
              </a:ext>
            </a:extLst>
          </p:cNvPr>
          <p:cNvSpPr/>
          <p:nvPr/>
        </p:nvSpPr>
        <p:spPr>
          <a:xfrm>
            <a:off x="717888" y="1899189"/>
            <a:ext cx="3255095"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25" name="Google Shape;525;p14"/>
          <p:cNvSpPr txBox="1"/>
          <p:nvPr/>
        </p:nvSpPr>
        <p:spPr>
          <a:xfrm>
            <a:off x="544749" y="2153412"/>
            <a:ext cx="3515186" cy="3410712"/>
          </a:xfrm>
          <a:prstGeom prst="rect">
            <a:avLst/>
          </a:prstGeom>
          <a:noFill/>
          <a:ln>
            <a:noFill/>
          </a:ln>
        </p:spPr>
        <p:txBody>
          <a:bodyPr spcFirstLastPara="1" wrap="square" lIns="91425" tIns="45700" rIns="91425" bIns="45700" anchor="t" anchorCtr="0">
            <a:normAutofit/>
          </a:bodyPr>
          <a:lstStyle/>
          <a:p>
            <a:pPr marL="131763">
              <a:lnSpc>
                <a:spcPct val="90000"/>
              </a:lnSpc>
              <a:buClr>
                <a:srgbClr val="000000"/>
              </a:buClr>
              <a:buSzPts val="1900"/>
              <a:defRPr/>
            </a:pPr>
            <a:r>
              <a:rPr kumimoji="0" lang="fr-ca" sz="1600" i="0" u="none" strike="noStrike" kern="1200" cap="none" spc="0" normalizeH="0" baseline="0" noProof="0" dirty="0">
                <a:ln>
                  <a:noFill/>
                </a:ln>
                <a:solidFill>
                  <a:srgbClr val="000000"/>
                </a:solidFill>
                <a:effectLst/>
                <a:uLnTx/>
                <a:uFillTx/>
                <a:ea typeface="+mn-ea"/>
                <a:cs typeface="+mn-cs"/>
              </a:rPr>
              <a:t>Le milieu de travail GC a été conçu pour être une norme de conception d’un milieu de travail accessible et inclusif. </a:t>
            </a:r>
            <a:r>
              <a:rPr lang="fr-ca" sz="1600" dirty="0">
                <a:solidFill>
                  <a:srgbClr val="000000"/>
                </a:solidFill>
              </a:rPr>
              <a:t>Il </a:t>
            </a:r>
            <a:r>
              <a:rPr kumimoji="0" lang="fr-ca" sz="1600" b="0" i="0" u="none" strike="noStrike" kern="1200" cap="none" spc="0" normalizeH="0" baseline="0" noProof="0" dirty="0">
                <a:ln>
                  <a:noFill/>
                </a:ln>
                <a:solidFill>
                  <a:srgbClr val="000000"/>
                </a:solidFill>
                <a:effectLst/>
                <a:uLnTx/>
                <a:uFillTx/>
                <a:ea typeface="+mn-ea"/>
                <a:cs typeface="+mn-cs"/>
              </a:rPr>
              <a:t>donne aux utilisateurs </a:t>
            </a:r>
            <a:r>
              <a:rPr kumimoji="0" lang="fr-ca" sz="1600" b="1" i="0" u="none" strike="noStrike" kern="1200" cap="none" spc="0" normalizeH="0" baseline="0" noProof="0" dirty="0">
                <a:ln>
                  <a:noFill/>
                </a:ln>
                <a:solidFill>
                  <a:srgbClr val="000000"/>
                </a:solidFill>
                <a:effectLst/>
                <a:uLnTx/>
                <a:uFillTx/>
                <a:ea typeface="+mn-ea"/>
                <a:cs typeface="+mn-cs"/>
              </a:rPr>
              <a:t>le plein contrôle des paramètres de travail qui correspondent le mieux à leurs besoins fonctionnels</a:t>
            </a:r>
            <a:r>
              <a:rPr kumimoji="0" lang="fr-ca" sz="1600" b="0" i="0" u="none" strike="noStrike" kern="1200" cap="none" spc="0" normalizeH="0" baseline="0" noProof="0" dirty="0">
                <a:ln>
                  <a:noFill/>
                </a:ln>
                <a:solidFill>
                  <a:srgbClr val="000000"/>
                </a:solidFill>
                <a:effectLst/>
                <a:uLnTx/>
                <a:uFillTx/>
                <a:ea typeface="+mn-ea"/>
                <a:cs typeface="+mn-cs"/>
              </a:rPr>
              <a:t>, sachant que nous avons tous </a:t>
            </a:r>
            <a:r>
              <a:rPr kumimoji="0" lang="fr-ca" sz="1600" b="1" i="0" u="none" strike="noStrike" kern="1200" cap="none" spc="0" normalizeH="0" baseline="0" noProof="0" dirty="0">
                <a:ln>
                  <a:noFill/>
                </a:ln>
                <a:solidFill>
                  <a:srgbClr val="000000"/>
                </a:solidFill>
                <a:effectLst/>
                <a:uLnTx/>
                <a:uFillTx/>
                <a:ea typeface="+mn-ea"/>
                <a:cs typeface="+mn-cs"/>
              </a:rPr>
              <a:t>des habiletés, des incapacités et des préférences qui nous sont propres</a:t>
            </a:r>
            <a:r>
              <a:rPr kumimoji="0" lang="fr-ca" sz="1600" b="0" i="0" u="none" strike="noStrike" kern="1200" cap="none" spc="0" normalizeH="0" baseline="0" noProof="0" dirty="0">
                <a:ln>
                  <a:noFill/>
                </a:ln>
                <a:solidFill>
                  <a:srgbClr val="000000"/>
                </a:solidFill>
                <a:effectLst/>
                <a:uLnTx/>
                <a:uFillTx/>
                <a:ea typeface="+mn-ea"/>
                <a:cs typeface="+mn-cs"/>
              </a:rPr>
              <a:t>. </a:t>
            </a:r>
          </a:p>
        </p:txBody>
      </p:sp>
      <p:pic>
        <p:nvPicPr>
          <p:cNvPr id="2" name="Image 4" descr="Image représentant des gens utilisant différents points de travail inclusifs. En plus d’offrir la possibilité de faire du télétravail, le Milieu de travail GC offre un grand choix de points de travail :&#10;&#10;Des bureaux à hauteur ajustable&#10;Des technologies accessibles&#10;Des espaces de travail sans encombrement avec espace pour les aides à la mobilité&#10;Des salles et capsules de concentration offrant divers niveaux d’intimité visuelle&#10;&#10;De plus, il offre un grand accès à la lumière naturelle mais aussi des espaces où les lumières sont ajustables et à intensité réglable.&#10;&#10;" title="Milieu de travail inclusif">
            <a:extLst>
              <a:ext uri="{FF2B5EF4-FFF2-40B4-BE49-F238E27FC236}">
                <a16:creationId xmlns:a16="http://schemas.microsoft.com/office/drawing/2014/main" id="{C9AEB519-8BF9-1DEE-B4C5-EA7C3862ABB3}"/>
              </a:ext>
            </a:extLst>
          </p:cNvPr>
          <p:cNvPicPr>
            <a:picLocks noChangeAspect="1"/>
          </p:cNvPicPr>
          <p:nvPr>
            <p:custDataLst>
              <p:tags r:id="rId1"/>
            </p:custDataLst>
          </p:nvPr>
        </p:nvPicPr>
        <p:blipFill rotWithShape="1">
          <a:blip r:embed="rId4"/>
          <a:srcRect t="14345"/>
          <a:stretch/>
        </p:blipFill>
        <p:spPr>
          <a:xfrm>
            <a:off x="4059935" y="1731381"/>
            <a:ext cx="8456149" cy="407447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4" name="Google Shape;534;p15"/>
          <p:cNvSpPr txBox="1">
            <a:spLocks noGrp="1"/>
          </p:cNvSpPr>
          <p:nvPr>
            <p:ph type="title"/>
          </p:nvPr>
        </p:nvSpPr>
        <p:spPr>
          <a:xfrm>
            <a:off x="380987" y="392595"/>
            <a:ext cx="7082065" cy="50800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Calibri"/>
              <a:buNone/>
            </a:pPr>
            <a:r>
              <a:rPr lang="fr-CA" sz="3200" dirty="0">
                <a:solidFill>
                  <a:schemeClr val="accent5"/>
                </a:solidFill>
                <a:ea typeface="Calibri"/>
                <a:sym typeface="Calibri"/>
              </a:rPr>
              <a:t>Définissez votre propre parcours</a:t>
            </a:r>
          </a:p>
        </p:txBody>
      </p:sp>
      <p:sp>
        <p:nvSpPr>
          <p:cNvPr id="26" name="Google Shape;560;p16" descr="User2 Icon">
            <a:extLst>
              <a:ext uri="{FF2B5EF4-FFF2-40B4-BE49-F238E27FC236}">
                <a16:creationId xmlns:a16="http://schemas.microsoft.com/office/drawing/2014/main" id="{C80B9025-D0CB-4867-949F-B626D57044DC}"/>
              </a:ext>
            </a:extLst>
          </p:cNvPr>
          <p:cNvSpPr/>
          <p:nvPr/>
        </p:nvSpPr>
        <p:spPr>
          <a:xfrm>
            <a:off x="380987" y="1603372"/>
            <a:ext cx="1192292" cy="1195430"/>
          </a:xfrm>
          <a:custGeom>
            <a:avLst/>
            <a:gdLst/>
            <a:ahLst/>
            <a:cxnLst/>
            <a:rect l="l" t="t" r="r" b="b"/>
            <a:pathLst>
              <a:path w="1272" h="1198" extrusionOk="0">
                <a:moveTo>
                  <a:pt x="52" y="1198"/>
                </a:moveTo>
                <a:cubicBezTo>
                  <a:pt x="1219" y="1198"/>
                  <a:pt x="1219" y="1198"/>
                  <a:pt x="1219" y="1198"/>
                </a:cubicBezTo>
                <a:cubicBezTo>
                  <a:pt x="1235" y="1198"/>
                  <a:pt x="1250" y="1191"/>
                  <a:pt x="1259" y="1180"/>
                </a:cubicBezTo>
                <a:cubicBezTo>
                  <a:pt x="1268" y="1171"/>
                  <a:pt x="1272" y="1158"/>
                  <a:pt x="1270" y="1146"/>
                </a:cubicBezTo>
                <a:cubicBezTo>
                  <a:pt x="1243" y="933"/>
                  <a:pt x="1112" y="755"/>
                  <a:pt x="932" y="660"/>
                </a:cubicBezTo>
                <a:cubicBezTo>
                  <a:pt x="856" y="736"/>
                  <a:pt x="751" y="783"/>
                  <a:pt x="636" y="783"/>
                </a:cubicBezTo>
                <a:cubicBezTo>
                  <a:pt x="520" y="783"/>
                  <a:pt x="415" y="736"/>
                  <a:pt x="339" y="660"/>
                </a:cubicBezTo>
                <a:cubicBezTo>
                  <a:pt x="160" y="755"/>
                  <a:pt x="29" y="933"/>
                  <a:pt x="1" y="1146"/>
                </a:cubicBezTo>
                <a:cubicBezTo>
                  <a:pt x="0" y="1158"/>
                  <a:pt x="4" y="1171"/>
                  <a:pt x="12" y="1180"/>
                </a:cubicBezTo>
                <a:cubicBezTo>
                  <a:pt x="22" y="1191"/>
                  <a:pt x="36" y="1198"/>
                  <a:pt x="52" y="1198"/>
                </a:cubicBezTo>
                <a:close/>
                <a:moveTo>
                  <a:pt x="52" y="1198"/>
                </a:moveTo>
                <a:cubicBezTo>
                  <a:pt x="52" y="1198"/>
                  <a:pt x="52" y="1198"/>
                  <a:pt x="52" y="1198"/>
                </a:cubicBezTo>
                <a:moveTo>
                  <a:pt x="373" y="614"/>
                </a:moveTo>
                <a:cubicBezTo>
                  <a:pt x="380" y="621"/>
                  <a:pt x="387" y="628"/>
                  <a:pt x="394" y="634"/>
                </a:cubicBezTo>
                <a:cubicBezTo>
                  <a:pt x="458" y="692"/>
                  <a:pt x="543" y="727"/>
                  <a:pt x="636" y="727"/>
                </a:cubicBezTo>
                <a:cubicBezTo>
                  <a:pt x="729" y="727"/>
                  <a:pt x="813" y="692"/>
                  <a:pt x="878" y="634"/>
                </a:cubicBezTo>
                <a:cubicBezTo>
                  <a:pt x="885" y="628"/>
                  <a:pt x="892" y="621"/>
                  <a:pt x="899" y="614"/>
                </a:cubicBezTo>
                <a:cubicBezTo>
                  <a:pt x="906" y="607"/>
                  <a:pt x="912" y="600"/>
                  <a:pt x="918" y="592"/>
                </a:cubicBezTo>
                <a:cubicBezTo>
                  <a:pt x="969" y="529"/>
                  <a:pt x="999" y="450"/>
                  <a:pt x="999" y="364"/>
                </a:cubicBezTo>
                <a:cubicBezTo>
                  <a:pt x="999" y="163"/>
                  <a:pt x="836" y="0"/>
                  <a:pt x="636" y="0"/>
                </a:cubicBezTo>
                <a:cubicBezTo>
                  <a:pt x="435" y="0"/>
                  <a:pt x="272" y="163"/>
                  <a:pt x="272" y="364"/>
                </a:cubicBezTo>
                <a:cubicBezTo>
                  <a:pt x="272" y="450"/>
                  <a:pt x="303" y="529"/>
                  <a:pt x="353" y="592"/>
                </a:cubicBezTo>
                <a:cubicBezTo>
                  <a:pt x="359" y="600"/>
                  <a:pt x="366" y="607"/>
                  <a:pt x="373" y="614"/>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4CB6A0"/>
              </a:solidFill>
              <a:effectLst/>
              <a:uLnTx/>
              <a:uFillTx/>
              <a:latin typeface="Calibri"/>
              <a:ea typeface="Calibri"/>
              <a:cs typeface="Calibri"/>
              <a:sym typeface="Calibri"/>
            </a:endParaRPr>
          </a:p>
        </p:txBody>
      </p:sp>
      <p:grpSp>
        <p:nvGrpSpPr>
          <p:cNvPr id="4" name="Group 3" descr="Les trois catégories du parcours d'un collaborateur : Planification, préparation et utilisation de l'espace.">
            <a:extLst>
              <a:ext uri="{FF2B5EF4-FFF2-40B4-BE49-F238E27FC236}">
                <a16:creationId xmlns:a16="http://schemas.microsoft.com/office/drawing/2014/main" id="{C3B7DE0E-BCCE-CF0C-BD49-65BA90B03D0C}"/>
              </a:ext>
            </a:extLst>
          </p:cNvPr>
          <p:cNvGrpSpPr/>
          <p:nvPr/>
        </p:nvGrpSpPr>
        <p:grpSpPr>
          <a:xfrm>
            <a:off x="1917078" y="2090928"/>
            <a:ext cx="9495057" cy="3140292"/>
            <a:chOff x="1917078" y="2090928"/>
            <a:chExt cx="9495057" cy="3140292"/>
          </a:xfrm>
        </p:grpSpPr>
        <p:graphicFrame>
          <p:nvGraphicFramePr>
            <p:cNvPr id="2" name="Diagram 1">
              <a:extLst>
                <a:ext uri="{FF2B5EF4-FFF2-40B4-BE49-F238E27FC236}">
                  <a16:creationId xmlns:a16="http://schemas.microsoft.com/office/drawing/2014/main" id="{45A43B67-2061-49F0-98FA-7B47C11FCB67}"/>
                </a:ext>
              </a:extLst>
            </p:cNvPr>
            <p:cNvGraphicFramePr/>
            <p:nvPr>
              <p:extLst>
                <p:ext uri="{D42A27DB-BD31-4B8C-83A1-F6EECF244321}">
                  <p14:modId xmlns:p14="http://schemas.microsoft.com/office/powerpoint/2010/main" val="3485835497"/>
                </p:ext>
              </p:extLst>
            </p:nvPr>
          </p:nvGraphicFramePr>
          <p:xfrm>
            <a:off x="1930021" y="2501402"/>
            <a:ext cx="9482114" cy="2729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41" name="Google Shape;541;p15"/>
            <p:cNvSpPr txBox="1"/>
            <p:nvPr/>
          </p:nvSpPr>
          <p:spPr>
            <a:xfrm>
              <a:off x="1917078" y="2090929"/>
              <a:ext cx="2670369" cy="707874"/>
            </a:xfrm>
            <a:prstGeom prst="roundRect">
              <a:avLst/>
            </a:prstGeom>
            <a:solidFill>
              <a:schemeClr val="accent5"/>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90000"/>
                </a:lnSpc>
                <a:spcBef>
                  <a:spcPts val="0"/>
                </a:spcBef>
                <a:spcAft>
                  <a:spcPts val="0"/>
                </a:spcAft>
                <a:buClr>
                  <a:srgbClr val="17455C"/>
                </a:buClr>
                <a:buSzPts val="1800"/>
                <a:buFont typeface="Calibri"/>
                <a:buNone/>
                <a:tabLst/>
                <a:defRPr/>
              </a:pPr>
              <a:r>
                <a:rPr kumimoji="0" lang="en-CA" sz="2800" b="1" u="none" strike="noStrike" kern="0" cap="none" spc="0" normalizeH="0" baseline="0" noProof="0" dirty="0">
                  <a:ln>
                    <a:noFill/>
                  </a:ln>
                  <a:solidFill>
                    <a:schemeClr val="bg1"/>
                  </a:solidFill>
                  <a:effectLst/>
                  <a:uLnTx/>
                  <a:uFillTx/>
                  <a:latin typeface="Calibri"/>
                  <a:ea typeface="Calibri"/>
                  <a:cs typeface="Calibri"/>
                  <a:sym typeface="Calibri"/>
                </a:rPr>
                <a:t>Planification</a:t>
              </a:r>
              <a:endParaRPr kumimoji="0" sz="2800" b="1" u="none" strike="noStrike" kern="0" cap="none" spc="0" normalizeH="0" baseline="0" noProof="0" dirty="0">
                <a:ln>
                  <a:noFill/>
                </a:ln>
                <a:solidFill>
                  <a:schemeClr val="bg1"/>
                </a:solidFill>
                <a:effectLst/>
                <a:uLnTx/>
                <a:uFillTx/>
                <a:latin typeface="Calibri"/>
                <a:ea typeface="Calibri"/>
                <a:cs typeface="Calibri"/>
                <a:sym typeface="Calibri"/>
              </a:endParaRPr>
            </a:p>
          </p:txBody>
        </p:sp>
        <p:sp>
          <p:nvSpPr>
            <p:cNvPr id="543" name="Google Shape;543;p15"/>
            <p:cNvSpPr txBox="1"/>
            <p:nvPr/>
          </p:nvSpPr>
          <p:spPr>
            <a:xfrm>
              <a:off x="4621656" y="2090928"/>
              <a:ext cx="2625328" cy="707875"/>
            </a:xfrm>
            <a:prstGeom prst="roundRect">
              <a:avLst/>
            </a:prstGeom>
            <a:solidFill>
              <a:schemeClr val="accent3"/>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90000"/>
                </a:lnSpc>
                <a:spcBef>
                  <a:spcPts val="0"/>
                </a:spcBef>
                <a:spcAft>
                  <a:spcPts val="0"/>
                </a:spcAft>
                <a:buClr>
                  <a:srgbClr val="A8CE75"/>
                </a:buClr>
                <a:buSzPts val="1800"/>
                <a:buFont typeface="Calibri"/>
                <a:buNone/>
                <a:tabLst/>
                <a:defRPr/>
              </a:pPr>
              <a:r>
                <a:rPr kumimoji="0" lang="fr-CA" sz="2800" b="1" u="none" strike="noStrike" kern="0" cap="none" spc="0" normalizeH="0" baseline="0" dirty="0">
                  <a:ln>
                    <a:noFill/>
                  </a:ln>
                  <a:solidFill>
                    <a:schemeClr val="bg1"/>
                  </a:solidFill>
                  <a:effectLst/>
                  <a:uLnTx/>
                  <a:uFillTx/>
                  <a:latin typeface="Calibri"/>
                  <a:ea typeface="Calibri"/>
                  <a:cs typeface="Calibri"/>
                  <a:sym typeface="Calibri"/>
                </a:rPr>
                <a:t>Préparation</a:t>
              </a:r>
              <a:endParaRPr kumimoji="0" lang="fr-CA" sz="2000" b="0" u="none" strike="noStrike" kern="0" cap="none" spc="0" normalizeH="0" baseline="0" dirty="0">
                <a:ln>
                  <a:noFill/>
                </a:ln>
                <a:solidFill>
                  <a:schemeClr val="bg1"/>
                </a:solidFill>
                <a:effectLst/>
                <a:uLnTx/>
                <a:uFillTx/>
                <a:latin typeface="Arial"/>
                <a:cs typeface="Arial"/>
                <a:sym typeface="Arial"/>
              </a:endParaRPr>
            </a:p>
          </p:txBody>
        </p:sp>
        <p:sp>
          <p:nvSpPr>
            <p:cNvPr id="545" name="Google Shape;545;p15"/>
            <p:cNvSpPr txBox="1"/>
            <p:nvPr/>
          </p:nvSpPr>
          <p:spPr>
            <a:xfrm>
              <a:off x="7279082" y="2090928"/>
              <a:ext cx="2659537" cy="707875"/>
            </a:xfrm>
            <a:prstGeom prst="roundRect">
              <a:avLst/>
            </a:prstGeom>
            <a:solidFill>
              <a:schemeClr val="accent2">
                <a:lumMod val="75000"/>
              </a:schemeClr>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90000"/>
                </a:lnSpc>
                <a:spcBef>
                  <a:spcPts val="0"/>
                </a:spcBef>
                <a:spcAft>
                  <a:spcPts val="0"/>
                </a:spcAft>
                <a:buClr>
                  <a:srgbClr val="F4A261"/>
                </a:buClr>
                <a:buSzPts val="1800"/>
                <a:buFont typeface="Calibri"/>
                <a:buNone/>
                <a:tabLst/>
                <a:defRPr/>
              </a:pPr>
              <a:r>
                <a:rPr kumimoji="0" lang="fr-CA" sz="2400" b="1" u="none" strike="noStrike" kern="0" cap="none" spc="0" normalizeH="0" baseline="0" dirty="0">
                  <a:ln>
                    <a:noFill/>
                  </a:ln>
                  <a:solidFill>
                    <a:schemeClr val="bg1"/>
                  </a:solidFill>
                  <a:effectLst/>
                  <a:uLnTx/>
                  <a:uFillTx/>
                  <a:latin typeface="Calibri"/>
                  <a:ea typeface="Calibri"/>
                  <a:cs typeface="Calibri"/>
                  <a:sym typeface="Calibri"/>
                </a:rPr>
                <a:t>Utilisation de l’espace</a:t>
              </a:r>
              <a:endParaRPr kumimoji="0" lang="fr-CA" sz="1200" b="1" u="none" strike="noStrike" kern="0" cap="none" spc="0" normalizeH="0" baseline="0" dirty="0">
                <a:ln>
                  <a:noFill/>
                </a:ln>
                <a:solidFill>
                  <a:schemeClr val="bg1"/>
                </a:solidFill>
                <a:effectLst/>
                <a:uLnTx/>
                <a:uFillTx/>
                <a:latin typeface="Calibri"/>
                <a:ea typeface="Calibri"/>
                <a:cs typeface="Calibri"/>
                <a:sym typeface="Calibri"/>
              </a:endParaRPr>
            </a:p>
          </p:txBody>
        </p:sp>
        <p:pic>
          <p:nvPicPr>
            <p:cNvPr id="536" name="Google Shape;536;p15" descr="Daily calendar with solid fill"/>
            <p:cNvPicPr preferRelativeResize="0"/>
            <p:nvPr/>
          </p:nvPicPr>
          <p:blipFill rotWithShape="1">
            <a:blip r:embed="rId8">
              <a:alphaModFix/>
            </a:blip>
            <a:srcRect/>
            <a:stretch/>
          </p:blipFill>
          <p:spPr>
            <a:xfrm>
              <a:off x="2941302" y="3203874"/>
              <a:ext cx="903409" cy="1052190"/>
            </a:xfrm>
            <a:prstGeom prst="rect">
              <a:avLst/>
            </a:prstGeom>
            <a:noFill/>
            <a:ln>
              <a:noFill/>
            </a:ln>
          </p:spPr>
        </p:pic>
        <p:grpSp>
          <p:nvGrpSpPr>
            <p:cNvPr id="12" name="Group 11">
              <a:extLst>
                <a:ext uri="{FF2B5EF4-FFF2-40B4-BE49-F238E27FC236}">
                  <a16:creationId xmlns:a16="http://schemas.microsoft.com/office/drawing/2014/main" id="{C0D9B498-EB8C-4414-A540-E965D654BA7B}"/>
                </a:ext>
              </a:extLst>
            </p:cNvPr>
            <p:cNvGrpSpPr/>
            <p:nvPr/>
          </p:nvGrpSpPr>
          <p:grpSpPr>
            <a:xfrm>
              <a:off x="5938784" y="3203874"/>
              <a:ext cx="1165097" cy="1113854"/>
              <a:chOff x="5995862" y="3432474"/>
              <a:chExt cx="1165097" cy="1113854"/>
            </a:xfrm>
          </p:grpSpPr>
          <p:pic>
            <p:nvPicPr>
              <p:cNvPr id="5" name="Graphic 4" descr="Laptop with solid fill">
                <a:extLst>
                  <a:ext uri="{FF2B5EF4-FFF2-40B4-BE49-F238E27FC236}">
                    <a16:creationId xmlns:a16="http://schemas.microsoft.com/office/drawing/2014/main" id="{461ABA7B-F2C5-4774-9C69-7D5260D7FA7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95862" y="3432474"/>
                <a:ext cx="785527" cy="785527"/>
              </a:xfrm>
              <a:prstGeom prst="rect">
                <a:avLst/>
              </a:prstGeom>
            </p:spPr>
          </p:pic>
          <p:pic>
            <p:nvPicPr>
              <p:cNvPr id="7" name="Graphic 6" descr="Backpack with solid fill">
                <a:extLst>
                  <a:ext uri="{FF2B5EF4-FFF2-40B4-BE49-F238E27FC236}">
                    <a16:creationId xmlns:a16="http://schemas.microsoft.com/office/drawing/2014/main" id="{18B12DDD-89C3-40E3-A611-27859423FFF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75432" y="3760801"/>
                <a:ext cx="785527" cy="785527"/>
              </a:xfrm>
              <a:prstGeom prst="rect">
                <a:avLst/>
              </a:prstGeom>
            </p:spPr>
          </p:pic>
        </p:grpSp>
        <p:grpSp>
          <p:nvGrpSpPr>
            <p:cNvPr id="13" name="Group 12">
              <a:extLst>
                <a:ext uri="{FF2B5EF4-FFF2-40B4-BE49-F238E27FC236}">
                  <a16:creationId xmlns:a16="http://schemas.microsoft.com/office/drawing/2014/main" id="{AF784B97-E64B-47EA-B775-DA55823C0B3D}"/>
                </a:ext>
              </a:extLst>
            </p:cNvPr>
            <p:cNvGrpSpPr/>
            <p:nvPr/>
          </p:nvGrpSpPr>
          <p:grpSpPr>
            <a:xfrm>
              <a:off x="8496765" y="3203874"/>
              <a:ext cx="1257026" cy="1113854"/>
              <a:chOff x="8810942" y="3432474"/>
              <a:chExt cx="1257026" cy="1113854"/>
            </a:xfrm>
          </p:grpSpPr>
          <p:pic>
            <p:nvPicPr>
              <p:cNvPr id="9" name="Graphic 8" descr="Work from home desk with solid fill">
                <a:extLst>
                  <a:ext uri="{FF2B5EF4-FFF2-40B4-BE49-F238E27FC236}">
                    <a16:creationId xmlns:a16="http://schemas.microsoft.com/office/drawing/2014/main" id="{30B09708-4F2B-4157-A969-574A804E565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10942" y="3432474"/>
                <a:ext cx="914400" cy="914400"/>
              </a:xfrm>
              <a:prstGeom prst="rect">
                <a:avLst/>
              </a:prstGeom>
            </p:spPr>
          </p:pic>
          <p:pic>
            <p:nvPicPr>
              <p:cNvPr id="11" name="Graphic 10" descr="Meeting with solid fill">
                <a:extLst>
                  <a:ext uri="{FF2B5EF4-FFF2-40B4-BE49-F238E27FC236}">
                    <a16:creationId xmlns:a16="http://schemas.microsoft.com/office/drawing/2014/main" id="{0692F271-08AE-45B6-B159-2308B4CAF62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347579" y="3825939"/>
                <a:ext cx="720389" cy="720389"/>
              </a:xfrm>
              <a:prstGeom prst="rect">
                <a:avLst/>
              </a:prstGeom>
            </p:spPr>
          </p:pic>
        </p:gr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6" name="Google Shape;686;p20">
            <a:extLst>
              <a:ext uri="{C183D7F6-B498-43B3-948B-1728B52AA6E4}">
                <adec:decorative xmlns:adec="http://schemas.microsoft.com/office/drawing/2017/decorative" val="1"/>
              </a:ext>
            </a:extLst>
          </p:cNvPr>
          <p:cNvSpPr/>
          <p:nvPr/>
        </p:nvSpPr>
        <p:spPr>
          <a:xfrm>
            <a:off x="0" y="-26197"/>
            <a:ext cx="12201653" cy="89832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CA"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687" name="Google Shape;687;p20"/>
          <p:cNvSpPr txBox="1">
            <a:spLocks noGrp="1"/>
          </p:cNvSpPr>
          <p:nvPr>
            <p:ph type="title" idx="4294967295"/>
          </p:nvPr>
        </p:nvSpPr>
        <p:spPr>
          <a:xfrm>
            <a:off x="208969" y="189823"/>
            <a:ext cx="11822164" cy="50800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F1F2F2"/>
              </a:buClr>
              <a:buSzPts val="3200"/>
              <a:buFont typeface="Arial"/>
              <a:buNone/>
              <a:tabLst/>
              <a:defRPr/>
            </a:pPr>
            <a:r>
              <a:rPr kumimoji="0" lang="fr-CA" sz="3200" b="1" i="0" u="none" strike="noStrike" kern="0" cap="none" spc="0" normalizeH="0" baseline="0" noProof="0" dirty="0">
                <a:ln>
                  <a:noFill/>
                </a:ln>
                <a:solidFill>
                  <a:srgbClr val="F1F2F2"/>
                </a:solidFill>
                <a:effectLst/>
                <a:uLnTx/>
                <a:uFillTx/>
                <a:latin typeface="Arial"/>
                <a:ea typeface="+mn-ea"/>
                <a:cs typeface="Arial"/>
                <a:sym typeface="Arial"/>
              </a:rPr>
              <a:t>Exemple du parcours d’un employé au bureau</a:t>
            </a:r>
            <a:endParaRPr kumimoji="0" lang="fr-CA"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90000"/>
              </a:lnSpc>
              <a:spcBef>
                <a:spcPts val="0"/>
              </a:spcBef>
              <a:spcAft>
                <a:spcPts val="0"/>
              </a:spcAft>
              <a:buClr>
                <a:srgbClr val="4CB6A0"/>
              </a:buClr>
              <a:buSzPts val="3200"/>
              <a:buFont typeface="Calibri"/>
              <a:buNone/>
              <a:tabLst/>
              <a:defRPr/>
            </a:pPr>
            <a:endParaRPr kumimoji="0" lang="fr-CA" sz="3200" b="1" i="0" u="none" strike="noStrike" kern="0" cap="none" spc="0" normalizeH="0" baseline="0" noProof="0" dirty="0">
              <a:ln>
                <a:noFill/>
              </a:ln>
              <a:solidFill>
                <a:srgbClr val="F1F2F2"/>
              </a:solidFill>
              <a:effectLst/>
              <a:uLnTx/>
              <a:uFillTx/>
              <a:latin typeface="Arial"/>
              <a:ea typeface="Arial"/>
              <a:cs typeface="Arial"/>
              <a:sym typeface="Arial"/>
            </a:endParaRPr>
          </a:p>
        </p:txBody>
      </p:sp>
      <p:grpSp>
        <p:nvGrpSpPr>
          <p:cNvPr id="2" name="Group 1" descr="Une image d'un plan d'étage avec des chiffres pour identifier les différentes étapes du parcours d'un employé tout au long d'une journée">
            <a:extLst>
              <a:ext uri="{FF2B5EF4-FFF2-40B4-BE49-F238E27FC236}">
                <a16:creationId xmlns:a16="http://schemas.microsoft.com/office/drawing/2014/main" id="{2B40EBE1-27A1-45C2-C172-1DDA4B7E8961}"/>
              </a:ext>
            </a:extLst>
          </p:cNvPr>
          <p:cNvGrpSpPr/>
          <p:nvPr/>
        </p:nvGrpSpPr>
        <p:grpSpPr>
          <a:xfrm>
            <a:off x="116502" y="1202839"/>
            <a:ext cx="5742971" cy="4997292"/>
            <a:chOff x="116502" y="1202839"/>
            <a:chExt cx="5742971" cy="4997292"/>
          </a:xfrm>
        </p:grpSpPr>
        <p:sp>
          <p:nvSpPr>
            <p:cNvPr id="61" name="Rectangle 60">
              <a:extLst>
                <a:ext uri="{FF2B5EF4-FFF2-40B4-BE49-F238E27FC236}">
                  <a16:creationId xmlns:a16="http://schemas.microsoft.com/office/drawing/2014/main" id="{BCC43959-DEC4-429A-8777-FC39B0B41A1E}"/>
                </a:ext>
              </a:extLst>
            </p:cNvPr>
            <p:cNvSpPr/>
            <p:nvPr/>
          </p:nvSpPr>
          <p:spPr>
            <a:xfrm>
              <a:off x="116502" y="1202840"/>
              <a:ext cx="5742971" cy="4997291"/>
            </a:xfrm>
            <a:prstGeom prst="rect">
              <a:avLst/>
            </a:prstGeom>
            <a:solidFill>
              <a:srgbClr val="A8CE75">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chemeClr val="tx1"/>
                </a:solidFill>
                <a:highlight>
                  <a:srgbClr val="F8F682"/>
                </a:highlight>
              </a:endParaRPr>
            </a:p>
          </p:txBody>
        </p:sp>
        <p:pic>
          <p:nvPicPr>
            <p:cNvPr id="62" name="Picture 61">
              <a:extLst>
                <a:ext uri="{FF2B5EF4-FFF2-40B4-BE49-F238E27FC236}">
                  <a16:creationId xmlns:a16="http://schemas.microsoft.com/office/drawing/2014/main" id="{1BB4A7E1-2614-45FA-B300-A898593072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496" t="13629" r="31598" b="13502"/>
            <a:stretch/>
          </p:blipFill>
          <p:spPr>
            <a:xfrm>
              <a:off x="137882" y="1202839"/>
              <a:ext cx="5721591" cy="4997291"/>
            </a:xfrm>
            <a:prstGeom prst="rect">
              <a:avLst/>
            </a:prstGeom>
          </p:spPr>
        </p:pic>
        <p:grpSp>
          <p:nvGrpSpPr>
            <p:cNvPr id="65" name="Group 64">
              <a:extLst>
                <a:ext uri="{FF2B5EF4-FFF2-40B4-BE49-F238E27FC236}">
                  <a16:creationId xmlns:a16="http://schemas.microsoft.com/office/drawing/2014/main" id="{74426DB8-9D10-4EC5-A31F-FCEBB148F89B}"/>
                </a:ext>
              </a:extLst>
            </p:cNvPr>
            <p:cNvGrpSpPr/>
            <p:nvPr/>
          </p:nvGrpSpPr>
          <p:grpSpPr>
            <a:xfrm>
              <a:off x="2787962" y="4109736"/>
              <a:ext cx="400050" cy="461665"/>
              <a:chOff x="9123759" y="3100388"/>
              <a:chExt cx="400050" cy="444855"/>
            </a:xfrm>
          </p:grpSpPr>
          <p:sp>
            <p:nvSpPr>
              <p:cNvPr id="66" name="Oval 65">
                <a:extLst>
                  <a:ext uri="{FF2B5EF4-FFF2-40B4-BE49-F238E27FC236}">
                    <a16:creationId xmlns:a16="http://schemas.microsoft.com/office/drawing/2014/main" id="{320EABC2-5DCE-4610-AA56-2DC695EA2AF9}"/>
                  </a:ext>
                </a:extLst>
              </p:cNvPr>
              <p:cNvSpPr/>
              <p:nvPr/>
            </p:nvSpPr>
            <p:spPr>
              <a:xfrm>
                <a:off x="9123759" y="3131195"/>
                <a:ext cx="400050" cy="4000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7" name="TextBox 66">
                <a:extLst>
                  <a:ext uri="{FF2B5EF4-FFF2-40B4-BE49-F238E27FC236}">
                    <a16:creationId xmlns:a16="http://schemas.microsoft.com/office/drawing/2014/main" id="{2F672B28-EA4F-4099-A534-2DD4B6A74292}"/>
                  </a:ext>
                </a:extLst>
              </p:cNvPr>
              <p:cNvSpPr txBox="1"/>
              <p:nvPr/>
            </p:nvSpPr>
            <p:spPr>
              <a:xfrm>
                <a:off x="9154716" y="3100388"/>
                <a:ext cx="319087" cy="444855"/>
              </a:xfrm>
              <a:prstGeom prst="rect">
                <a:avLst/>
              </a:prstGeom>
              <a:noFill/>
            </p:spPr>
            <p:txBody>
              <a:bodyPr wrap="square" rtlCol="0">
                <a:spAutoFit/>
              </a:bodyPr>
              <a:lstStyle/>
              <a:p>
                <a:r>
                  <a:rPr lang="fr-CA" sz="2400">
                    <a:solidFill>
                      <a:schemeClr val="accent1"/>
                    </a:solidFill>
                    <a:latin typeface="Arial" panose="020B0604020202020204" pitchFamily="34" charset="0"/>
                    <a:cs typeface="Arial" panose="020B0604020202020204" pitchFamily="34" charset="0"/>
                  </a:rPr>
                  <a:t>1</a:t>
                </a:r>
                <a:endParaRPr lang="fr-CA" sz="2400" dirty="0">
                  <a:solidFill>
                    <a:schemeClr val="accent1"/>
                  </a:solidFill>
                  <a:latin typeface="Arial" panose="020B0604020202020204" pitchFamily="34" charset="0"/>
                  <a:cs typeface="Arial" panose="020B0604020202020204" pitchFamily="34" charset="0"/>
                </a:endParaRPr>
              </a:p>
            </p:txBody>
          </p:sp>
        </p:grpSp>
        <p:grpSp>
          <p:nvGrpSpPr>
            <p:cNvPr id="68" name="Group 67">
              <a:extLst>
                <a:ext uri="{FF2B5EF4-FFF2-40B4-BE49-F238E27FC236}">
                  <a16:creationId xmlns:a16="http://schemas.microsoft.com/office/drawing/2014/main" id="{6610FB53-906D-4A0C-B6F0-7898FC21D452}"/>
                </a:ext>
              </a:extLst>
            </p:cNvPr>
            <p:cNvGrpSpPr/>
            <p:nvPr/>
          </p:nvGrpSpPr>
          <p:grpSpPr>
            <a:xfrm>
              <a:off x="4454290" y="3580392"/>
              <a:ext cx="400050" cy="461665"/>
              <a:chOff x="9123759" y="3100388"/>
              <a:chExt cx="400050" cy="461665"/>
            </a:xfrm>
          </p:grpSpPr>
          <p:sp>
            <p:nvSpPr>
              <p:cNvPr id="69" name="Oval 68">
                <a:extLst>
                  <a:ext uri="{FF2B5EF4-FFF2-40B4-BE49-F238E27FC236}">
                    <a16:creationId xmlns:a16="http://schemas.microsoft.com/office/drawing/2014/main" id="{A3F4F9E1-0A3D-40DB-AC49-8680D7C7E202}"/>
                  </a:ext>
                </a:extLst>
              </p:cNvPr>
              <p:cNvSpPr/>
              <p:nvPr/>
            </p:nvSpPr>
            <p:spPr>
              <a:xfrm>
                <a:off x="9123759" y="3131195"/>
                <a:ext cx="400050" cy="4000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0" name="TextBox 69">
                <a:extLst>
                  <a:ext uri="{FF2B5EF4-FFF2-40B4-BE49-F238E27FC236}">
                    <a16:creationId xmlns:a16="http://schemas.microsoft.com/office/drawing/2014/main" id="{D7520B19-F132-4807-B2BE-39DEB5EE6D3B}"/>
                  </a:ext>
                </a:extLst>
              </p:cNvPr>
              <p:cNvSpPr txBox="1"/>
              <p:nvPr/>
            </p:nvSpPr>
            <p:spPr>
              <a:xfrm>
                <a:off x="9154716" y="3100388"/>
                <a:ext cx="319087" cy="461665"/>
              </a:xfrm>
              <a:prstGeom prst="rect">
                <a:avLst/>
              </a:prstGeom>
              <a:noFill/>
            </p:spPr>
            <p:txBody>
              <a:bodyPr wrap="square" rtlCol="0">
                <a:spAutoFit/>
              </a:bodyPr>
              <a:lstStyle/>
              <a:p>
                <a:r>
                  <a:rPr lang="fr-CA" sz="2400">
                    <a:solidFill>
                      <a:schemeClr val="accent1"/>
                    </a:solidFill>
                    <a:latin typeface="Arial" panose="020B0604020202020204" pitchFamily="34" charset="0"/>
                    <a:cs typeface="Arial" panose="020B0604020202020204" pitchFamily="34" charset="0"/>
                  </a:rPr>
                  <a:t>2</a:t>
                </a:r>
                <a:endParaRPr lang="fr-CA" sz="2400" dirty="0">
                  <a:solidFill>
                    <a:schemeClr val="accent1"/>
                  </a:solidFill>
                  <a:latin typeface="Arial" panose="020B0604020202020204" pitchFamily="34" charset="0"/>
                  <a:cs typeface="Arial" panose="020B0604020202020204" pitchFamily="34" charset="0"/>
                </a:endParaRPr>
              </a:p>
            </p:txBody>
          </p:sp>
        </p:grpSp>
        <p:grpSp>
          <p:nvGrpSpPr>
            <p:cNvPr id="71" name="Group 70">
              <a:extLst>
                <a:ext uri="{FF2B5EF4-FFF2-40B4-BE49-F238E27FC236}">
                  <a16:creationId xmlns:a16="http://schemas.microsoft.com/office/drawing/2014/main" id="{F2E4965C-1A98-402B-A490-1EC779C3C135}"/>
                </a:ext>
              </a:extLst>
            </p:cNvPr>
            <p:cNvGrpSpPr/>
            <p:nvPr/>
          </p:nvGrpSpPr>
          <p:grpSpPr>
            <a:xfrm>
              <a:off x="1839374" y="5112310"/>
              <a:ext cx="400050" cy="461665"/>
              <a:chOff x="9123759" y="3100388"/>
              <a:chExt cx="400050" cy="430857"/>
            </a:xfrm>
          </p:grpSpPr>
          <p:sp>
            <p:nvSpPr>
              <p:cNvPr id="72" name="Oval 71">
                <a:extLst>
                  <a:ext uri="{FF2B5EF4-FFF2-40B4-BE49-F238E27FC236}">
                    <a16:creationId xmlns:a16="http://schemas.microsoft.com/office/drawing/2014/main" id="{E6C780DD-F1F6-4131-9FBE-C2280075C00E}"/>
                  </a:ext>
                </a:extLst>
              </p:cNvPr>
              <p:cNvSpPr/>
              <p:nvPr/>
            </p:nvSpPr>
            <p:spPr>
              <a:xfrm>
                <a:off x="9123759" y="3131195"/>
                <a:ext cx="400050" cy="4000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3" name="TextBox 72">
                <a:extLst>
                  <a:ext uri="{FF2B5EF4-FFF2-40B4-BE49-F238E27FC236}">
                    <a16:creationId xmlns:a16="http://schemas.microsoft.com/office/drawing/2014/main" id="{B1D2A6FE-9A62-4783-8586-1882BF3D4790}"/>
                  </a:ext>
                </a:extLst>
              </p:cNvPr>
              <p:cNvSpPr txBox="1"/>
              <p:nvPr/>
            </p:nvSpPr>
            <p:spPr>
              <a:xfrm>
                <a:off x="9154716" y="3100388"/>
                <a:ext cx="319087" cy="430857"/>
              </a:xfrm>
              <a:prstGeom prst="rect">
                <a:avLst/>
              </a:prstGeom>
              <a:noFill/>
            </p:spPr>
            <p:txBody>
              <a:bodyPr wrap="square" rtlCol="0">
                <a:spAutoFit/>
              </a:bodyPr>
              <a:lstStyle/>
              <a:p>
                <a:r>
                  <a:rPr lang="fr-CA" sz="2400">
                    <a:solidFill>
                      <a:schemeClr val="accent1"/>
                    </a:solidFill>
                    <a:latin typeface="Arial" panose="020B0604020202020204" pitchFamily="34" charset="0"/>
                    <a:cs typeface="Arial" panose="020B0604020202020204" pitchFamily="34" charset="0"/>
                  </a:rPr>
                  <a:t>3</a:t>
                </a:r>
                <a:endParaRPr lang="fr-CA" sz="2400" dirty="0">
                  <a:solidFill>
                    <a:schemeClr val="accent1"/>
                  </a:solidFill>
                  <a:latin typeface="Arial" panose="020B0604020202020204" pitchFamily="34" charset="0"/>
                  <a:cs typeface="Arial" panose="020B0604020202020204" pitchFamily="34" charset="0"/>
                </a:endParaRPr>
              </a:p>
            </p:txBody>
          </p:sp>
        </p:grpSp>
        <p:grpSp>
          <p:nvGrpSpPr>
            <p:cNvPr id="74" name="Group 73">
              <a:extLst>
                <a:ext uri="{FF2B5EF4-FFF2-40B4-BE49-F238E27FC236}">
                  <a16:creationId xmlns:a16="http://schemas.microsoft.com/office/drawing/2014/main" id="{54DEB274-DB21-4ABC-8EC7-BFC7D84641BA}"/>
                </a:ext>
              </a:extLst>
            </p:cNvPr>
            <p:cNvGrpSpPr/>
            <p:nvPr/>
          </p:nvGrpSpPr>
          <p:grpSpPr>
            <a:xfrm>
              <a:off x="1576877" y="2250741"/>
              <a:ext cx="400050" cy="461665"/>
              <a:chOff x="9123759" y="3100388"/>
              <a:chExt cx="400050" cy="430857"/>
            </a:xfrm>
          </p:grpSpPr>
          <p:sp>
            <p:nvSpPr>
              <p:cNvPr id="75" name="Oval 74">
                <a:extLst>
                  <a:ext uri="{FF2B5EF4-FFF2-40B4-BE49-F238E27FC236}">
                    <a16:creationId xmlns:a16="http://schemas.microsoft.com/office/drawing/2014/main" id="{A7C39180-EB0E-4F08-83E8-B76832E3C91A}"/>
                  </a:ext>
                </a:extLst>
              </p:cNvPr>
              <p:cNvSpPr/>
              <p:nvPr/>
            </p:nvSpPr>
            <p:spPr>
              <a:xfrm>
                <a:off x="9123759" y="3131195"/>
                <a:ext cx="400050" cy="4000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6" name="TextBox 75">
                <a:extLst>
                  <a:ext uri="{FF2B5EF4-FFF2-40B4-BE49-F238E27FC236}">
                    <a16:creationId xmlns:a16="http://schemas.microsoft.com/office/drawing/2014/main" id="{17949578-25DA-41A9-AC6B-960B2DABDD57}"/>
                  </a:ext>
                </a:extLst>
              </p:cNvPr>
              <p:cNvSpPr txBox="1"/>
              <p:nvPr/>
            </p:nvSpPr>
            <p:spPr>
              <a:xfrm>
                <a:off x="9154716" y="3100388"/>
                <a:ext cx="319087" cy="430857"/>
              </a:xfrm>
              <a:prstGeom prst="rect">
                <a:avLst/>
              </a:prstGeom>
              <a:noFill/>
            </p:spPr>
            <p:txBody>
              <a:bodyPr wrap="square" rtlCol="0">
                <a:spAutoFit/>
              </a:bodyPr>
              <a:lstStyle/>
              <a:p>
                <a:r>
                  <a:rPr lang="fr-CA" sz="2400">
                    <a:solidFill>
                      <a:schemeClr val="accent1"/>
                    </a:solidFill>
                    <a:latin typeface="Arial" panose="020B0604020202020204" pitchFamily="34" charset="0"/>
                    <a:cs typeface="Arial" panose="020B0604020202020204" pitchFamily="34" charset="0"/>
                  </a:rPr>
                  <a:t>4</a:t>
                </a:r>
                <a:endParaRPr lang="fr-CA" sz="2400" dirty="0">
                  <a:solidFill>
                    <a:schemeClr val="accent1"/>
                  </a:solidFill>
                  <a:latin typeface="Arial" panose="020B0604020202020204" pitchFamily="34" charset="0"/>
                  <a:cs typeface="Arial" panose="020B0604020202020204" pitchFamily="34" charset="0"/>
                </a:endParaRPr>
              </a:p>
            </p:txBody>
          </p:sp>
        </p:grpSp>
        <p:grpSp>
          <p:nvGrpSpPr>
            <p:cNvPr id="77" name="Group 76">
              <a:extLst>
                <a:ext uri="{FF2B5EF4-FFF2-40B4-BE49-F238E27FC236}">
                  <a16:creationId xmlns:a16="http://schemas.microsoft.com/office/drawing/2014/main" id="{529455E0-462B-4A0F-89AC-72D9BC79DBA1}"/>
                </a:ext>
              </a:extLst>
            </p:cNvPr>
            <p:cNvGrpSpPr/>
            <p:nvPr/>
          </p:nvGrpSpPr>
          <p:grpSpPr>
            <a:xfrm>
              <a:off x="466546" y="1422815"/>
              <a:ext cx="400050" cy="461665"/>
              <a:chOff x="9123759" y="3100388"/>
              <a:chExt cx="400050" cy="430857"/>
            </a:xfrm>
          </p:grpSpPr>
          <p:sp>
            <p:nvSpPr>
              <p:cNvPr id="78" name="Oval 77">
                <a:extLst>
                  <a:ext uri="{FF2B5EF4-FFF2-40B4-BE49-F238E27FC236}">
                    <a16:creationId xmlns:a16="http://schemas.microsoft.com/office/drawing/2014/main" id="{FB8E9BD6-239E-4910-B446-2545AF1A17D1}"/>
                  </a:ext>
                </a:extLst>
              </p:cNvPr>
              <p:cNvSpPr/>
              <p:nvPr/>
            </p:nvSpPr>
            <p:spPr>
              <a:xfrm>
                <a:off x="9123759" y="3131195"/>
                <a:ext cx="400050" cy="4000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9" name="TextBox 78">
                <a:extLst>
                  <a:ext uri="{FF2B5EF4-FFF2-40B4-BE49-F238E27FC236}">
                    <a16:creationId xmlns:a16="http://schemas.microsoft.com/office/drawing/2014/main" id="{E575CB9A-9E61-454F-8569-9F8C3CC1A3A1}"/>
                  </a:ext>
                </a:extLst>
              </p:cNvPr>
              <p:cNvSpPr txBox="1"/>
              <p:nvPr/>
            </p:nvSpPr>
            <p:spPr>
              <a:xfrm>
                <a:off x="9154716" y="3100388"/>
                <a:ext cx="319087" cy="430857"/>
              </a:xfrm>
              <a:prstGeom prst="rect">
                <a:avLst/>
              </a:prstGeom>
              <a:noFill/>
            </p:spPr>
            <p:txBody>
              <a:bodyPr wrap="square" rtlCol="0">
                <a:spAutoFit/>
              </a:bodyPr>
              <a:lstStyle/>
              <a:p>
                <a:r>
                  <a:rPr lang="fr-CA" sz="2400">
                    <a:solidFill>
                      <a:schemeClr val="accent1"/>
                    </a:solidFill>
                    <a:latin typeface="Arial" panose="020B0604020202020204" pitchFamily="34" charset="0"/>
                    <a:cs typeface="Arial" panose="020B0604020202020204" pitchFamily="34" charset="0"/>
                  </a:rPr>
                  <a:t>5</a:t>
                </a:r>
                <a:endParaRPr lang="fr-CA" sz="2400" dirty="0">
                  <a:solidFill>
                    <a:schemeClr val="accent1"/>
                  </a:solidFill>
                  <a:latin typeface="Arial" panose="020B0604020202020204" pitchFamily="34" charset="0"/>
                  <a:cs typeface="Arial" panose="020B0604020202020204" pitchFamily="34" charset="0"/>
                </a:endParaRPr>
              </a:p>
            </p:txBody>
          </p:sp>
        </p:grpSp>
        <p:grpSp>
          <p:nvGrpSpPr>
            <p:cNvPr id="80" name="Group 79">
              <a:extLst>
                <a:ext uri="{FF2B5EF4-FFF2-40B4-BE49-F238E27FC236}">
                  <a16:creationId xmlns:a16="http://schemas.microsoft.com/office/drawing/2014/main" id="{EA768DE1-8F05-479F-AA56-7FF90BFC7122}"/>
                </a:ext>
              </a:extLst>
            </p:cNvPr>
            <p:cNvGrpSpPr/>
            <p:nvPr/>
          </p:nvGrpSpPr>
          <p:grpSpPr>
            <a:xfrm>
              <a:off x="4060061" y="2213198"/>
              <a:ext cx="400050" cy="461665"/>
              <a:chOff x="9123759" y="3100388"/>
              <a:chExt cx="400050" cy="430857"/>
            </a:xfrm>
          </p:grpSpPr>
          <p:sp>
            <p:nvSpPr>
              <p:cNvPr id="81" name="Oval 80">
                <a:extLst>
                  <a:ext uri="{FF2B5EF4-FFF2-40B4-BE49-F238E27FC236}">
                    <a16:creationId xmlns:a16="http://schemas.microsoft.com/office/drawing/2014/main" id="{76817665-98D7-45E7-8C94-CD32C8C4A589}"/>
                  </a:ext>
                </a:extLst>
              </p:cNvPr>
              <p:cNvSpPr/>
              <p:nvPr/>
            </p:nvSpPr>
            <p:spPr>
              <a:xfrm>
                <a:off x="9123759" y="3131195"/>
                <a:ext cx="400050" cy="4000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2" name="TextBox 81">
                <a:extLst>
                  <a:ext uri="{FF2B5EF4-FFF2-40B4-BE49-F238E27FC236}">
                    <a16:creationId xmlns:a16="http://schemas.microsoft.com/office/drawing/2014/main" id="{B22E70AD-1C02-4757-9CA2-1150541E9CCA}"/>
                  </a:ext>
                </a:extLst>
              </p:cNvPr>
              <p:cNvSpPr txBox="1"/>
              <p:nvPr/>
            </p:nvSpPr>
            <p:spPr>
              <a:xfrm>
                <a:off x="9154716" y="3100388"/>
                <a:ext cx="319087" cy="430857"/>
              </a:xfrm>
              <a:prstGeom prst="rect">
                <a:avLst/>
              </a:prstGeom>
              <a:noFill/>
            </p:spPr>
            <p:txBody>
              <a:bodyPr wrap="square" rtlCol="0">
                <a:spAutoFit/>
              </a:bodyPr>
              <a:lstStyle/>
              <a:p>
                <a:r>
                  <a:rPr lang="fr-CA" sz="2400">
                    <a:solidFill>
                      <a:schemeClr val="accent1"/>
                    </a:solidFill>
                    <a:latin typeface="Arial" panose="020B0604020202020204" pitchFamily="34" charset="0"/>
                    <a:cs typeface="Arial" panose="020B0604020202020204" pitchFamily="34" charset="0"/>
                  </a:rPr>
                  <a:t>6</a:t>
                </a:r>
                <a:endParaRPr lang="fr-CA" sz="2400" dirty="0">
                  <a:solidFill>
                    <a:schemeClr val="accent1"/>
                  </a:solidFill>
                  <a:latin typeface="Arial" panose="020B0604020202020204" pitchFamily="34" charset="0"/>
                  <a:cs typeface="Arial" panose="020B0604020202020204" pitchFamily="34" charset="0"/>
                </a:endParaRPr>
              </a:p>
            </p:txBody>
          </p:sp>
        </p:grpSp>
        <p:grpSp>
          <p:nvGrpSpPr>
            <p:cNvPr id="83" name="Group 82">
              <a:extLst>
                <a:ext uri="{FF2B5EF4-FFF2-40B4-BE49-F238E27FC236}">
                  <a16:creationId xmlns:a16="http://schemas.microsoft.com/office/drawing/2014/main" id="{1317A75C-E671-4DC5-BE25-C4269F085E0E}"/>
                </a:ext>
              </a:extLst>
            </p:cNvPr>
            <p:cNvGrpSpPr/>
            <p:nvPr/>
          </p:nvGrpSpPr>
          <p:grpSpPr>
            <a:xfrm>
              <a:off x="2858950" y="2044322"/>
              <a:ext cx="400050" cy="461665"/>
              <a:chOff x="9123759" y="3100388"/>
              <a:chExt cx="400050" cy="464037"/>
            </a:xfrm>
          </p:grpSpPr>
          <p:sp>
            <p:nvSpPr>
              <p:cNvPr id="84" name="Oval 83">
                <a:extLst>
                  <a:ext uri="{FF2B5EF4-FFF2-40B4-BE49-F238E27FC236}">
                    <a16:creationId xmlns:a16="http://schemas.microsoft.com/office/drawing/2014/main" id="{576901BB-A5D3-40AE-B943-5C5BF23D5354}"/>
                  </a:ext>
                </a:extLst>
              </p:cNvPr>
              <p:cNvSpPr/>
              <p:nvPr/>
            </p:nvSpPr>
            <p:spPr>
              <a:xfrm>
                <a:off x="9123759" y="3131195"/>
                <a:ext cx="400050" cy="4000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5" name="TextBox 84">
                <a:extLst>
                  <a:ext uri="{FF2B5EF4-FFF2-40B4-BE49-F238E27FC236}">
                    <a16:creationId xmlns:a16="http://schemas.microsoft.com/office/drawing/2014/main" id="{93A0D280-5B78-425C-BB9F-A4EB2CFDEB11}"/>
                  </a:ext>
                </a:extLst>
              </p:cNvPr>
              <p:cNvSpPr txBox="1"/>
              <p:nvPr/>
            </p:nvSpPr>
            <p:spPr>
              <a:xfrm>
                <a:off x="9154716" y="3100388"/>
                <a:ext cx="319087" cy="464037"/>
              </a:xfrm>
              <a:prstGeom prst="rect">
                <a:avLst/>
              </a:prstGeom>
              <a:noFill/>
            </p:spPr>
            <p:txBody>
              <a:bodyPr wrap="square" rtlCol="0">
                <a:spAutoFit/>
              </a:bodyPr>
              <a:lstStyle/>
              <a:p>
                <a:r>
                  <a:rPr lang="fr-CA" sz="2400">
                    <a:solidFill>
                      <a:schemeClr val="accent1"/>
                    </a:solidFill>
                    <a:latin typeface="Arial" panose="020B0604020202020204" pitchFamily="34" charset="0"/>
                    <a:cs typeface="Arial" panose="020B0604020202020204" pitchFamily="34" charset="0"/>
                  </a:rPr>
                  <a:t>7</a:t>
                </a:r>
                <a:endParaRPr lang="fr-CA" sz="2400" dirty="0">
                  <a:solidFill>
                    <a:schemeClr val="accent1"/>
                  </a:solidFill>
                  <a:latin typeface="Arial" panose="020B0604020202020204" pitchFamily="34" charset="0"/>
                  <a:cs typeface="Arial" panose="020B0604020202020204" pitchFamily="34" charset="0"/>
                </a:endParaRPr>
              </a:p>
            </p:txBody>
          </p:sp>
        </p:grpSp>
      </p:grpSp>
      <p:sp>
        <p:nvSpPr>
          <p:cNvPr id="64" name="TextBox 63">
            <a:extLst>
              <a:ext uri="{FF2B5EF4-FFF2-40B4-BE49-F238E27FC236}">
                <a16:creationId xmlns:a16="http://schemas.microsoft.com/office/drawing/2014/main" id="{CC43E7B5-0ADC-45DD-8BD6-7F4CD19D5085}"/>
              </a:ext>
            </a:extLst>
          </p:cNvPr>
          <p:cNvSpPr txBox="1"/>
          <p:nvPr/>
        </p:nvSpPr>
        <p:spPr>
          <a:xfrm>
            <a:off x="461140" y="2685368"/>
            <a:ext cx="5034644" cy="923330"/>
          </a:xfrm>
          <a:prstGeom prst="rect">
            <a:avLst/>
          </a:prstGeom>
          <a:solidFill>
            <a:schemeClr val="accent4"/>
          </a:solidFill>
        </p:spPr>
        <p:txBody>
          <a:bodyPr wrap="square">
            <a:spAutoFit/>
          </a:bodyPr>
          <a:lstStyle/>
          <a:p>
            <a:pPr algn="ctr"/>
            <a:r>
              <a:rPr lang="fr-CA" dirty="0">
                <a:latin typeface="Calibri" panose="020F0502020204030204" pitchFamily="34" charset="0"/>
                <a:ea typeface="Calibri" panose="020F0502020204030204" pitchFamily="34" charset="0"/>
                <a:cs typeface="Calibri" panose="020F0502020204030204" pitchFamily="34" charset="0"/>
              </a:rPr>
              <a:t>Vous pouvez remplacer l’exemple de plan d’étage par votre plan d’étage et ajuster les activités en conséquence</a:t>
            </a:r>
          </a:p>
        </p:txBody>
      </p:sp>
      <p:sp>
        <p:nvSpPr>
          <p:cNvPr id="92" name="TextBox 91">
            <a:extLst>
              <a:ext uri="{FF2B5EF4-FFF2-40B4-BE49-F238E27FC236}">
                <a16:creationId xmlns:a16="http://schemas.microsoft.com/office/drawing/2014/main" id="{1ABE2C88-660C-4009-956D-3F35C3865AC4}"/>
              </a:ext>
            </a:extLst>
          </p:cNvPr>
          <p:cNvSpPr txBox="1"/>
          <p:nvPr/>
        </p:nvSpPr>
        <p:spPr>
          <a:xfrm>
            <a:off x="6051635" y="1162580"/>
            <a:ext cx="5979498" cy="1050618"/>
          </a:xfrm>
          <a:prstGeom prst="rect">
            <a:avLst/>
          </a:prstGeom>
          <a:noFill/>
        </p:spPr>
        <p:txBody>
          <a:bodyPr vert="horz" lIns="91440" tIns="45720" rIns="91440" bIns="45720" rtlCol="0" anchor="t">
            <a:noAutofit/>
          </a:bodyPr>
          <a:lstStyle/>
          <a:p>
            <a:pPr>
              <a:lnSpc>
                <a:spcPct val="90000"/>
              </a:lnSpc>
              <a:spcAft>
                <a:spcPts val="800"/>
              </a:spcAft>
            </a:pPr>
            <a:r>
              <a:rPr lang="fr-CA" sz="1600" b="1">
                <a:solidFill>
                  <a:sysClr val="windowText" lastClr="000000"/>
                </a:solidFill>
                <a:latin typeface="Calibri" panose="020F0502020204030204" pitchFamily="34" charset="0"/>
                <a:cs typeface="Calibri" panose="020F0502020204030204" pitchFamily="34" charset="0"/>
              </a:rPr>
              <a:t>Voici un exemple de ce à quoi pourrait ressembler votre journée lorsque vous entrerez dans notre nouveau milieu de travail! </a:t>
            </a:r>
            <a:r>
              <a:rPr lang="fr-CA" sz="1600" b="1">
                <a:solidFill>
                  <a:schemeClr val="accent4"/>
                </a:solidFill>
                <a:latin typeface="Calibri" panose="020F0502020204030204" pitchFamily="34" charset="0"/>
                <a:cs typeface="Calibri" panose="020F0502020204030204" pitchFamily="34" charset="0"/>
              </a:rPr>
              <a:t>Le parcours de chacun sera différent</a:t>
            </a:r>
            <a:r>
              <a:rPr lang="fr-CA" sz="1600" b="1">
                <a:solidFill>
                  <a:sysClr val="windowText" lastClr="000000"/>
                </a:solidFill>
                <a:latin typeface="Calibri" panose="020F0502020204030204" pitchFamily="34" charset="0"/>
                <a:cs typeface="Calibri" panose="020F0502020204030204" pitchFamily="34" charset="0"/>
              </a:rPr>
              <a:t>, nous vous encourageons à explorer les différentes possibilités qu’offre votre nouveau milieu de travail.</a:t>
            </a:r>
            <a:endParaRPr lang="fr-CA" sz="1600" b="1" dirty="0">
              <a:solidFill>
                <a:sysClr val="windowText" lastClr="000000"/>
              </a:solidFill>
              <a:latin typeface="Calibri" panose="020F0502020204030204" pitchFamily="34" charset="0"/>
              <a:cs typeface="Calibri" panose="020F0502020204030204" pitchFamily="34" charset="0"/>
            </a:endParaRPr>
          </a:p>
        </p:txBody>
      </p:sp>
      <p:grpSp>
        <p:nvGrpSpPr>
          <p:cNvPr id="95" name="Group 94" descr="1. Arrivée au bureau">
            <a:extLst>
              <a:ext uri="{FF2B5EF4-FFF2-40B4-BE49-F238E27FC236}">
                <a16:creationId xmlns:a16="http://schemas.microsoft.com/office/drawing/2014/main" id="{0B864A3E-FA3B-445B-8BA1-74A91F864BD0}"/>
              </a:ext>
            </a:extLst>
          </p:cNvPr>
          <p:cNvGrpSpPr/>
          <p:nvPr/>
        </p:nvGrpSpPr>
        <p:grpSpPr>
          <a:xfrm>
            <a:off x="6200439" y="2473298"/>
            <a:ext cx="3343275" cy="461665"/>
            <a:chOff x="6414449" y="1649073"/>
            <a:chExt cx="3343275" cy="461665"/>
          </a:xfrm>
        </p:grpSpPr>
        <p:grpSp>
          <p:nvGrpSpPr>
            <p:cNvPr id="96" name="Group 95">
              <a:extLst>
                <a:ext uri="{FF2B5EF4-FFF2-40B4-BE49-F238E27FC236}">
                  <a16:creationId xmlns:a16="http://schemas.microsoft.com/office/drawing/2014/main" id="{742B2E47-53B5-49BE-8CC1-3D4CA018B7B7}"/>
                </a:ext>
              </a:extLst>
            </p:cNvPr>
            <p:cNvGrpSpPr/>
            <p:nvPr/>
          </p:nvGrpSpPr>
          <p:grpSpPr>
            <a:xfrm>
              <a:off x="6414449" y="1649073"/>
              <a:ext cx="400050" cy="461665"/>
              <a:chOff x="9123759" y="3100388"/>
              <a:chExt cx="400050" cy="461665"/>
            </a:xfrm>
          </p:grpSpPr>
          <p:sp>
            <p:nvSpPr>
              <p:cNvPr id="98" name="Oval 97">
                <a:extLst>
                  <a:ext uri="{FF2B5EF4-FFF2-40B4-BE49-F238E27FC236}">
                    <a16:creationId xmlns:a16="http://schemas.microsoft.com/office/drawing/2014/main" id="{C4EA7333-972E-448E-8ACB-349E669D68C5}"/>
                  </a:ext>
                </a:extLst>
              </p:cNvPr>
              <p:cNvSpPr/>
              <p:nvPr/>
            </p:nvSpPr>
            <p:spPr>
              <a:xfrm>
                <a:off x="9123759" y="3131195"/>
                <a:ext cx="400050" cy="4000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99" name="TextBox 98">
                <a:extLst>
                  <a:ext uri="{FF2B5EF4-FFF2-40B4-BE49-F238E27FC236}">
                    <a16:creationId xmlns:a16="http://schemas.microsoft.com/office/drawing/2014/main" id="{3498E7B8-6A67-4230-9F4B-F5CE014F62EC}"/>
                  </a:ext>
                </a:extLst>
              </p:cNvPr>
              <p:cNvSpPr txBox="1"/>
              <p:nvPr/>
            </p:nvSpPr>
            <p:spPr>
              <a:xfrm>
                <a:off x="9154716" y="3100388"/>
                <a:ext cx="319087" cy="461665"/>
              </a:xfrm>
              <a:prstGeom prst="rect">
                <a:avLst/>
              </a:prstGeom>
              <a:noFill/>
            </p:spPr>
            <p:txBody>
              <a:bodyPr wrap="square" rtlCol="0">
                <a:spAutoFit/>
              </a:bodyPr>
              <a:lstStyle/>
              <a:p>
                <a:r>
                  <a:rPr lang="fr-CA" sz="2400">
                    <a:solidFill>
                      <a:schemeClr val="accent1"/>
                    </a:solidFill>
                    <a:latin typeface="Arial" panose="020B0604020202020204" pitchFamily="34" charset="0"/>
                    <a:cs typeface="Arial" panose="020B0604020202020204" pitchFamily="34" charset="0"/>
                  </a:rPr>
                  <a:t>1</a:t>
                </a:r>
                <a:endParaRPr lang="fr-CA" sz="2400" dirty="0">
                  <a:solidFill>
                    <a:schemeClr val="accent1"/>
                  </a:solidFill>
                  <a:latin typeface="Arial" panose="020B0604020202020204" pitchFamily="34" charset="0"/>
                  <a:cs typeface="Arial" panose="020B0604020202020204" pitchFamily="34" charset="0"/>
                </a:endParaRPr>
              </a:p>
            </p:txBody>
          </p:sp>
        </p:grpSp>
        <p:sp>
          <p:nvSpPr>
            <p:cNvPr id="97" name="TextBox 96">
              <a:extLst>
                <a:ext uri="{FF2B5EF4-FFF2-40B4-BE49-F238E27FC236}">
                  <a16:creationId xmlns:a16="http://schemas.microsoft.com/office/drawing/2014/main" id="{F0E27535-B5C8-4A26-A5DC-9DFD66AB3B6A}"/>
                </a:ext>
              </a:extLst>
            </p:cNvPr>
            <p:cNvSpPr txBox="1"/>
            <p:nvPr/>
          </p:nvSpPr>
          <p:spPr>
            <a:xfrm>
              <a:off x="6814499" y="1726017"/>
              <a:ext cx="2943225" cy="307777"/>
            </a:xfrm>
            <a:prstGeom prst="rect">
              <a:avLst/>
            </a:prstGeom>
            <a:noFill/>
          </p:spPr>
          <p:txBody>
            <a:bodyPr wrap="square" rtlCol="0">
              <a:spAutoFit/>
            </a:bodyPr>
            <a:lstStyle/>
            <a:p>
              <a:r>
                <a:rPr lang="fr-CA" sz="1400" dirty="0">
                  <a:latin typeface="Calibri" panose="020F0502020204030204" pitchFamily="34" charset="0"/>
                  <a:ea typeface="Calibri" panose="020F0502020204030204" pitchFamily="34" charset="0"/>
                  <a:cs typeface="Calibri" panose="020F0502020204030204" pitchFamily="34" charset="0"/>
                </a:rPr>
                <a:t>Arrivée au bureau </a:t>
              </a:r>
            </a:p>
          </p:txBody>
        </p:sp>
      </p:grpSp>
      <p:grpSp>
        <p:nvGrpSpPr>
          <p:cNvPr id="100" name="Group 99" descr="2. Utiliser un casier pour ranger vos effets personnels (le cas échéant)">
            <a:extLst>
              <a:ext uri="{FF2B5EF4-FFF2-40B4-BE49-F238E27FC236}">
                <a16:creationId xmlns:a16="http://schemas.microsoft.com/office/drawing/2014/main" id="{06BF882C-8FB6-4845-876B-759A3CDFFFAC}"/>
              </a:ext>
            </a:extLst>
          </p:cNvPr>
          <p:cNvGrpSpPr/>
          <p:nvPr/>
        </p:nvGrpSpPr>
        <p:grpSpPr>
          <a:xfrm>
            <a:off x="6200439" y="2960337"/>
            <a:ext cx="5484020" cy="461665"/>
            <a:chOff x="6414449" y="2103771"/>
            <a:chExt cx="5484020" cy="461665"/>
          </a:xfrm>
        </p:grpSpPr>
        <p:grpSp>
          <p:nvGrpSpPr>
            <p:cNvPr id="101" name="Group 100">
              <a:extLst>
                <a:ext uri="{FF2B5EF4-FFF2-40B4-BE49-F238E27FC236}">
                  <a16:creationId xmlns:a16="http://schemas.microsoft.com/office/drawing/2014/main" id="{591897E0-00C6-40C8-AEB7-5B6A57A51BB8}"/>
                </a:ext>
              </a:extLst>
            </p:cNvPr>
            <p:cNvGrpSpPr/>
            <p:nvPr/>
          </p:nvGrpSpPr>
          <p:grpSpPr>
            <a:xfrm>
              <a:off x="6414449" y="2103771"/>
              <a:ext cx="400050" cy="461665"/>
              <a:chOff x="9123759" y="3100388"/>
              <a:chExt cx="400050" cy="461665"/>
            </a:xfrm>
          </p:grpSpPr>
          <p:sp>
            <p:nvSpPr>
              <p:cNvPr id="103" name="Oval 102">
                <a:extLst>
                  <a:ext uri="{FF2B5EF4-FFF2-40B4-BE49-F238E27FC236}">
                    <a16:creationId xmlns:a16="http://schemas.microsoft.com/office/drawing/2014/main" id="{240CDA45-25C0-4DC8-B576-AA281364BBF1}"/>
                  </a:ext>
                </a:extLst>
              </p:cNvPr>
              <p:cNvSpPr/>
              <p:nvPr/>
            </p:nvSpPr>
            <p:spPr>
              <a:xfrm>
                <a:off x="9123759" y="3131195"/>
                <a:ext cx="400050" cy="4000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4" name="TextBox 103">
                <a:extLst>
                  <a:ext uri="{FF2B5EF4-FFF2-40B4-BE49-F238E27FC236}">
                    <a16:creationId xmlns:a16="http://schemas.microsoft.com/office/drawing/2014/main" id="{AC6B7C95-84FF-4916-94D8-D8FE2EFA971E}"/>
                  </a:ext>
                </a:extLst>
              </p:cNvPr>
              <p:cNvSpPr txBox="1"/>
              <p:nvPr/>
            </p:nvSpPr>
            <p:spPr>
              <a:xfrm>
                <a:off x="9154716" y="3100388"/>
                <a:ext cx="319087" cy="461665"/>
              </a:xfrm>
              <a:prstGeom prst="rect">
                <a:avLst/>
              </a:prstGeom>
              <a:noFill/>
            </p:spPr>
            <p:txBody>
              <a:bodyPr wrap="square" rtlCol="0">
                <a:spAutoFit/>
              </a:bodyPr>
              <a:lstStyle/>
              <a:p>
                <a:r>
                  <a:rPr lang="fr-CA" sz="2400">
                    <a:solidFill>
                      <a:schemeClr val="accent1"/>
                    </a:solidFill>
                    <a:latin typeface="Arial" panose="020B0604020202020204" pitchFamily="34" charset="0"/>
                    <a:cs typeface="Arial" panose="020B0604020202020204" pitchFamily="34" charset="0"/>
                  </a:rPr>
                  <a:t>2</a:t>
                </a:r>
                <a:endParaRPr lang="fr-CA" sz="2400" dirty="0">
                  <a:solidFill>
                    <a:schemeClr val="accent1"/>
                  </a:solidFill>
                  <a:latin typeface="Arial" panose="020B0604020202020204" pitchFamily="34" charset="0"/>
                  <a:cs typeface="Arial" panose="020B0604020202020204" pitchFamily="34" charset="0"/>
                </a:endParaRPr>
              </a:p>
            </p:txBody>
          </p:sp>
        </p:grpSp>
        <p:sp>
          <p:nvSpPr>
            <p:cNvPr id="102" name="TextBox 101">
              <a:extLst>
                <a:ext uri="{FF2B5EF4-FFF2-40B4-BE49-F238E27FC236}">
                  <a16:creationId xmlns:a16="http://schemas.microsoft.com/office/drawing/2014/main" id="{62948F7E-2AE7-41DC-9A3C-EB05B7E7F02B}"/>
                </a:ext>
              </a:extLst>
            </p:cNvPr>
            <p:cNvSpPr txBox="1"/>
            <p:nvPr/>
          </p:nvSpPr>
          <p:spPr>
            <a:xfrm>
              <a:off x="6814499" y="2180715"/>
              <a:ext cx="5083970" cy="307777"/>
            </a:xfrm>
            <a:prstGeom prst="rect">
              <a:avLst/>
            </a:prstGeom>
            <a:noFill/>
          </p:spPr>
          <p:txBody>
            <a:bodyPr wrap="square" rtlCol="0">
              <a:spAutoFit/>
            </a:bodyPr>
            <a:lstStyle/>
            <a:p>
              <a:r>
                <a:rPr lang="fr-CA" sz="1400" dirty="0">
                  <a:latin typeface="Calibri" panose="020F0502020204030204" pitchFamily="34" charset="0"/>
                  <a:ea typeface="Calibri" panose="020F0502020204030204" pitchFamily="34" charset="0"/>
                  <a:cs typeface="Calibri" panose="020F0502020204030204" pitchFamily="34" charset="0"/>
                </a:rPr>
                <a:t>Utiliser un casier pour ranger vos effets personnels (le cas échéant)</a:t>
              </a:r>
            </a:p>
          </p:txBody>
        </p:sp>
      </p:grpSp>
      <p:grpSp>
        <p:nvGrpSpPr>
          <p:cNvPr id="105" name="Group 104" descr="3. Se rendre au point de travail réservé à l’avance afin d’exécuter des tâches journalières">
            <a:extLst>
              <a:ext uri="{FF2B5EF4-FFF2-40B4-BE49-F238E27FC236}">
                <a16:creationId xmlns:a16="http://schemas.microsoft.com/office/drawing/2014/main" id="{C2A079B8-DE41-4B2B-8FE1-4A1B54357351}"/>
              </a:ext>
            </a:extLst>
          </p:cNvPr>
          <p:cNvGrpSpPr/>
          <p:nvPr/>
        </p:nvGrpSpPr>
        <p:grpSpPr>
          <a:xfrm>
            <a:off x="6200439" y="3408467"/>
            <a:ext cx="5875058" cy="523220"/>
            <a:chOff x="6414449" y="2500396"/>
            <a:chExt cx="5875058" cy="523220"/>
          </a:xfrm>
        </p:grpSpPr>
        <p:grpSp>
          <p:nvGrpSpPr>
            <p:cNvPr id="106" name="Group 105">
              <a:extLst>
                <a:ext uri="{FF2B5EF4-FFF2-40B4-BE49-F238E27FC236}">
                  <a16:creationId xmlns:a16="http://schemas.microsoft.com/office/drawing/2014/main" id="{FAB7F4F7-20FD-44F8-A6AF-3214AAA9E588}"/>
                </a:ext>
              </a:extLst>
            </p:cNvPr>
            <p:cNvGrpSpPr/>
            <p:nvPr/>
          </p:nvGrpSpPr>
          <p:grpSpPr>
            <a:xfrm>
              <a:off x="6414449" y="2531174"/>
              <a:ext cx="400050" cy="461665"/>
              <a:chOff x="9123759" y="3100388"/>
              <a:chExt cx="400050" cy="461665"/>
            </a:xfrm>
          </p:grpSpPr>
          <p:sp>
            <p:nvSpPr>
              <p:cNvPr id="108" name="Oval 107">
                <a:extLst>
                  <a:ext uri="{FF2B5EF4-FFF2-40B4-BE49-F238E27FC236}">
                    <a16:creationId xmlns:a16="http://schemas.microsoft.com/office/drawing/2014/main" id="{C6FE155C-1217-4B17-9710-3B300751E771}"/>
                  </a:ext>
                </a:extLst>
              </p:cNvPr>
              <p:cNvSpPr/>
              <p:nvPr/>
            </p:nvSpPr>
            <p:spPr>
              <a:xfrm>
                <a:off x="9123759" y="3131195"/>
                <a:ext cx="400050" cy="4000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9" name="TextBox 108">
                <a:extLst>
                  <a:ext uri="{FF2B5EF4-FFF2-40B4-BE49-F238E27FC236}">
                    <a16:creationId xmlns:a16="http://schemas.microsoft.com/office/drawing/2014/main" id="{9888703F-9463-458C-B5D7-A5005D05BE9E}"/>
                  </a:ext>
                </a:extLst>
              </p:cNvPr>
              <p:cNvSpPr txBox="1"/>
              <p:nvPr/>
            </p:nvSpPr>
            <p:spPr>
              <a:xfrm>
                <a:off x="9154716" y="3100388"/>
                <a:ext cx="319087" cy="461665"/>
              </a:xfrm>
              <a:prstGeom prst="rect">
                <a:avLst/>
              </a:prstGeom>
              <a:noFill/>
            </p:spPr>
            <p:txBody>
              <a:bodyPr wrap="square" rtlCol="0">
                <a:spAutoFit/>
              </a:bodyPr>
              <a:lstStyle/>
              <a:p>
                <a:r>
                  <a:rPr lang="fr-CA" sz="2400">
                    <a:solidFill>
                      <a:schemeClr val="accent1"/>
                    </a:solidFill>
                    <a:latin typeface="Arial" panose="020B0604020202020204" pitchFamily="34" charset="0"/>
                    <a:cs typeface="Arial" panose="020B0604020202020204" pitchFamily="34" charset="0"/>
                  </a:rPr>
                  <a:t>3</a:t>
                </a:r>
                <a:endParaRPr lang="fr-CA" sz="2400" dirty="0">
                  <a:solidFill>
                    <a:schemeClr val="accent1"/>
                  </a:solidFill>
                  <a:latin typeface="Arial" panose="020B0604020202020204" pitchFamily="34" charset="0"/>
                  <a:cs typeface="Arial" panose="020B0604020202020204" pitchFamily="34" charset="0"/>
                </a:endParaRPr>
              </a:p>
            </p:txBody>
          </p:sp>
        </p:grpSp>
        <p:sp>
          <p:nvSpPr>
            <p:cNvPr id="107" name="TextBox 106">
              <a:extLst>
                <a:ext uri="{FF2B5EF4-FFF2-40B4-BE49-F238E27FC236}">
                  <a16:creationId xmlns:a16="http://schemas.microsoft.com/office/drawing/2014/main" id="{76500667-22A3-45DA-AC21-BF2F0F33BF0F}"/>
                </a:ext>
              </a:extLst>
            </p:cNvPr>
            <p:cNvSpPr txBox="1"/>
            <p:nvPr/>
          </p:nvSpPr>
          <p:spPr>
            <a:xfrm>
              <a:off x="6814498" y="2500396"/>
              <a:ext cx="5475009" cy="523220"/>
            </a:xfrm>
            <a:prstGeom prst="rect">
              <a:avLst/>
            </a:prstGeom>
            <a:noFill/>
          </p:spPr>
          <p:txBody>
            <a:bodyPr wrap="square" rtlCol="0">
              <a:spAutoFit/>
            </a:bodyPr>
            <a:lstStyle/>
            <a:p>
              <a:r>
                <a:rPr lang="fr-CA" sz="1400" dirty="0">
                  <a:latin typeface="Calibri" panose="020F0502020204030204" pitchFamily="34" charset="0"/>
                  <a:ea typeface="Calibri" panose="020F0502020204030204" pitchFamily="34" charset="0"/>
                  <a:cs typeface="Calibri" panose="020F0502020204030204" pitchFamily="34" charset="0"/>
                </a:rPr>
                <a:t>Se rendre au point de travail réservé à l’avance afin d’exécuter des tâches journalières</a:t>
              </a:r>
            </a:p>
          </p:txBody>
        </p:sp>
      </p:grpSp>
      <p:grpSp>
        <p:nvGrpSpPr>
          <p:cNvPr id="110" name="Group 109" descr="4. Préparer et manger un repas, renouer le contact avec des collègues">
            <a:extLst>
              <a:ext uri="{FF2B5EF4-FFF2-40B4-BE49-F238E27FC236}">
                <a16:creationId xmlns:a16="http://schemas.microsoft.com/office/drawing/2014/main" id="{B40C16A8-9D29-4332-808E-7FCE5FF5B745}"/>
              </a:ext>
            </a:extLst>
          </p:cNvPr>
          <p:cNvGrpSpPr/>
          <p:nvPr/>
        </p:nvGrpSpPr>
        <p:grpSpPr>
          <a:xfrm>
            <a:off x="6200439" y="3936771"/>
            <a:ext cx="5253676" cy="600164"/>
            <a:chOff x="6414449" y="3493701"/>
            <a:chExt cx="5253676" cy="600164"/>
          </a:xfrm>
        </p:grpSpPr>
        <p:grpSp>
          <p:nvGrpSpPr>
            <p:cNvPr id="111" name="Group 110">
              <a:extLst>
                <a:ext uri="{FF2B5EF4-FFF2-40B4-BE49-F238E27FC236}">
                  <a16:creationId xmlns:a16="http://schemas.microsoft.com/office/drawing/2014/main" id="{86B978A2-9D54-4DA4-B796-30C5D8182206}"/>
                </a:ext>
              </a:extLst>
            </p:cNvPr>
            <p:cNvGrpSpPr/>
            <p:nvPr/>
          </p:nvGrpSpPr>
          <p:grpSpPr>
            <a:xfrm>
              <a:off x="6414449" y="3493701"/>
              <a:ext cx="400050" cy="461665"/>
              <a:chOff x="9123759" y="3100388"/>
              <a:chExt cx="400050" cy="461665"/>
            </a:xfrm>
          </p:grpSpPr>
          <p:sp>
            <p:nvSpPr>
              <p:cNvPr id="113" name="Oval 112">
                <a:extLst>
                  <a:ext uri="{FF2B5EF4-FFF2-40B4-BE49-F238E27FC236}">
                    <a16:creationId xmlns:a16="http://schemas.microsoft.com/office/drawing/2014/main" id="{972DE23B-8F20-4D5F-9ABB-94BD68BB054D}"/>
                  </a:ext>
                </a:extLst>
              </p:cNvPr>
              <p:cNvSpPr/>
              <p:nvPr/>
            </p:nvSpPr>
            <p:spPr>
              <a:xfrm>
                <a:off x="9123759" y="3131195"/>
                <a:ext cx="400050" cy="4000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14" name="TextBox 113">
                <a:extLst>
                  <a:ext uri="{FF2B5EF4-FFF2-40B4-BE49-F238E27FC236}">
                    <a16:creationId xmlns:a16="http://schemas.microsoft.com/office/drawing/2014/main" id="{F295DEDA-8312-4093-9937-FE2325F361F5}"/>
                  </a:ext>
                </a:extLst>
              </p:cNvPr>
              <p:cNvSpPr txBox="1"/>
              <p:nvPr/>
            </p:nvSpPr>
            <p:spPr>
              <a:xfrm>
                <a:off x="9154716" y="3100388"/>
                <a:ext cx="319087" cy="461665"/>
              </a:xfrm>
              <a:prstGeom prst="rect">
                <a:avLst/>
              </a:prstGeom>
              <a:noFill/>
            </p:spPr>
            <p:txBody>
              <a:bodyPr wrap="square" rtlCol="0">
                <a:spAutoFit/>
              </a:bodyPr>
              <a:lstStyle/>
              <a:p>
                <a:r>
                  <a:rPr lang="fr-CA" sz="2400">
                    <a:solidFill>
                      <a:schemeClr val="accent1"/>
                    </a:solidFill>
                    <a:latin typeface="Arial" panose="020B0604020202020204" pitchFamily="34" charset="0"/>
                    <a:cs typeface="Arial" panose="020B0604020202020204" pitchFamily="34" charset="0"/>
                  </a:rPr>
                  <a:t>4</a:t>
                </a:r>
                <a:endParaRPr lang="fr-CA" sz="2400" dirty="0">
                  <a:solidFill>
                    <a:schemeClr val="accent1"/>
                  </a:solidFill>
                  <a:latin typeface="Arial" panose="020B0604020202020204" pitchFamily="34" charset="0"/>
                  <a:cs typeface="Arial" panose="020B0604020202020204" pitchFamily="34" charset="0"/>
                </a:endParaRPr>
              </a:p>
            </p:txBody>
          </p:sp>
        </p:grpSp>
        <p:sp>
          <p:nvSpPr>
            <p:cNvPr id="112" name="TextBox 111">
              <a:extLst>
                <a:ext uri="{FF2B5EF4-FFF2-40B4-BE49-F238E27FC236}">
                  <a16:creationId xmlns:a16="http://schemas.microsoft.com/office/drawing/2014/main" id="{EACBAD31-2C73-4D4C-B667-D24749208209}"/>
                </a:ext>
              </a:extLst>
            </p:cNvPr>
            <p:cNvSpPr txBox="1"/>
            <p:nvPr/>
          </p:nvSpPr>
          <p:spPr>
            <a:xfrm>
              <a:off x="6814499" y="3570645"/>
              <a:ext cx="4853626" cy="523220"/>
            </a:xfrm>
            <a:prstGeom prst="rect">
              <a:avLst/>
            </a:prstGeom>
            <a:noFill/>
          </p:spPr>
          <p:txBody>
            <a:bodyPr wrap="square" rtlCol="0">
              <a:spAutoFit/>
            </a:bodyPr>
            <a:lstStyle/>
            <a:p>
              <a:r>
                <a:rPr lang="fr-CA" sz="1400" dirty="0">
                  <a:latin typeface="Calibri" panose="020F0502020204030204" pitchFamily="34" charset="0"/>
                  <a:ea typeface="Calibri" panose="020F0502020204030204" pitchFamily="34" charset="0"/>
                  <a:cs typeface="Calibri" panose="020F0502020204030204" pitchFamily="34" charset="0"/>
                </a:rPr>
                <a:t>Préparer et manger un repas, renouer le contact avec des collègues</a:t>
              </a:r>
            </a:p>
          </p:txBody>
        </p:sp>
      </p:grpSp>
      <p:grpSp>
        <p:nvGrpSpPr>
          <p:cNvPr id="115" name="Group 114" descr="5. Rencontrer un collègue dans un point de discussion afin d’avoir un échange sur un document ">
            <a:extLst>
              <a:ext uri="{FF2B5EF4-FFF2-40B4-BE49-F238E27FC236}">
                <a16:creationId xmlns:a16="http://schemas.microsoft.com/office/drawing/2014/main" id="{DFBEF6CE-4BB7-479A-8EF0-6337B1C56C86}"/>
              </a:ext>
            </a:extLst>
          </p:cNvPr>
          <p:cNvGrpSpPr/>
          <p:nvPr/>
        </p:nvGrpSpPr>
        <p:grpSpPr>
          <a:xfrm>
            <a:off x="6200440" y="4426479"/>
            <a:ext cx="5484019" cy="570738"/>
            <a:chOff x="6414449" y="3921104"/>
            <a:chExt cx="5484019" cy="570738"/>
          </a:xfrm>
        </p:grpSpPr>
        <p:grpSp>
          <p:nvGrpSpPr>
            <p:cNvPr id="116" name="Group 115">
              <a:extLst>
                <a:ext uri="{FF2B5EF4-FFF2-40B4-BE49-F238E27FC236}">
                  <a16:creationId xmlns:a16="http://schemas.microsoft.com/office/drawing/2014/main" id="{7CAE1577-B5FA-4A43-A28C-19EC310ED75C}"/>
                </a:ext>
              </a:extLst>
            </p:cNvPr>
            <p:cNvGrpSpPr/>
            <p:nvPr/>
          </p:nvGrpSpPr>
          <p:grpSpPr>
            <a:xfrm>
              <a:off x="6414449" y="3921104"/>
              <a:ext cx="400050" cy="461665"/>
              <a:chOff x="9123759" y="3100388"/>
              <a:chExt cx="400050" cy="461665"/>
            </a:xfrm>
          </p:grpSpPr>
          <p:sp>
            <p:nvSpPr>
              <p:cNvPr id="118" name="Oval 117">
                <a:extLst>
                  <a:ext uri="{FF2B5EF4-FFF2-40B4-BE49-F238E27FC236}">
                    <a16:creationId xmlns:a16="http://schemas.microsoft.com/office/drawing/2014/main" id="{ECDB811D-3251-471D-B01F-D231D221DFA9}"/>
                  </a:ext>
                </a:extLst>
              </p:cNvPr>
              <p:cNvSpPr/>
              <p:nvPr/>
            </p:nvSpPr>
            <p:spPr>
              <a:xfrm>
                <a:off x="9123759" y="3131195"/>
                <a:ext cx="400050" cy="4000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19" name="TextBox 118">
                <a:extLst>
                  <a:ext uri="{FF2B5EF4-FFF2-40B4-BE49-F238E27FC236}">
                    <a16:creationId xmlns:a16="http://schemas.microsoft.com/office/drawing/2014/main" id="{9E63463A-DB92-4B4E-A1D9-0F1F52E4D24D}"/>
                  </a:ext>
                </a:extLst>
              </p:cNvPr>
              <p:cNvSpPr txBox="1"/>
              <p:nvPr/>
            </p:nvSpPr>
            <p:spPr>
              <a:xfrm>
                <a:off x="9154716" y="3100388"/>
                <a:ext cx="319087" cy="461665"/>
              </a:xfrm>
              <a:prstGeom prst="rect">
                <a:avLst/>
              </a:prstGeom>
              <a:noFill/>
            </p:spPr>
            <p:txBody>
              <a:bodyPr wrap="square" rtlCol="0">
                <a:spAutoFit/>
              </a:bodyPr>
              <a:lstStyle/>
              <a:p>
                <a:r>
                  <a:rPr lang="fr-CA" sz="2400">
                    <a:solidFill>
                      <a:schemeClr val="accent1"/>
                    </a:solidFill>
                    <a:latin typeface="Arial" panose="020B0604020202020204" pitchFamily="34" charset="0"/>
                    <a:cs typeface="Arial" panose="020B0604020202020204" pitchFamily="34" charset="0"/>
                  </a:rPr>
                  <a:t>5</a:t>
                </a:r>
                <a:endParaRPr lang="fr-CA" sz="2400" dirty="0">
                  <a:solidFill>
                    <a:schemeClr val="accent1"/>
                  </a:solidFill>
                  <a:latin typeface="Arial" panose="020B0604020202020204" pitchFamily="34" charset="0"/>
                  <a:cs typeface="Arial" panose="020B0604020202020204" pitchFamily="34" charset="0"/>
                </a:endParaRPr>
              </a:p>
            </p:txBody>
          </p:sp>
        </p:grpSp>
        <p:sp>
          <p:nvSpPr>
            <p:cNvPr id="117" name="TextBox 116">
              <a:extLst>
                <a:ext uri="{FF2B5EF4-FFF2-40B4-BE49-F238E27FC236}">
                  <a16:creationId xmlns:a16="http://schemas.microsoft.com/office/drawing/2014/main" id="{0892ABCE-3CD9-4329-9976-AE86A8A3E241}"/>
                </a:ext>
              </a:extLst>
            </p:cNvPr>
            <p:cNvSpPr txBox="1"/>
            <p:nvPr/>
          </p:nvSpPr>
          <p:spPr>
            <a:xfrm>
              <a:off x="6814499" y="3968622"/>
              <a:ext cx="5083969" cy="523220"/>
            </a:xfrm>
            <a:prstGeom prst="rect">
              <a:avLst/>
            </a:prstGeom>
            <a:noFill/>
          </p:spPr>
          <p:txBody>
            <a:bodyPr wrap="square" rtlCol="0">
              <a:spAutoFit/>
            </a:bodyPr>
            <a:lstStyle/>
            <a:p>
              <a:r>
                <a:rPr lang="fr-CA" sz="1400" dirty="0">
                  <a:latin typeface="Calibri" panose="020F0502020204030204" pitchFamily="34" charset="0"/>
                  <a:ea typeface="Calibri" panose="020F0502020204030204" pitchFamily="34" charset="0"/>
                  <a:cs typeface="Calibri" panose="020F0502020204030204" pitchFamily="34" charset="0"/>
                </a:rPr>
                <a:t>Rencontrer un collègue dans un point de discussion afin d’avoir un échange sur un document </a:t>
              </a:r>
            </a:p>
          </p:txBody>
        </p:sp>
      </p:grpSp>
      <p:grpSp>
        <p:nvGrpSpPr>
          <p:cNvPr id="120" name="Group 119" descr="6. Prendre une pause dans la salle de bien-être pour reposer les yeux">
            <a:extLst>
              <a:ext uri="{FF2B5EF4-FFF2-40B4-BE49-F238E27FC236}">
                <a16:creationId xmlns:a16="http://schemas.microsoft.com/office/drawing/2014/main" id="{4977A8E5-E69D-40E1-A69E-0E8EE29081CF}"/>
              </a:ext>
            </a:extLst>
          </p:cNvPr>
          <p:cNvGrpSpPr/>
          <p:nvPr/>
        </p:nvGrpSpPr>
        <p:grpSpPr>
          <a:xfrm>
            <a:off x="6200440" y="4945993"/>
            <a:ext cx="5484019" cy="461665"/>
            <a:chOff x="6414449" y="4487006"/>
            <a:chExt cx="5484019" cy="461665"/>
          </a:xfrm>
        </p:grpSpPr>
        <p:grpSp>
          <p:nvGrpSpPr>
            <p:cNvPr id="121" name="Group 120">
              <a:extLst>
                <a:ext uri="{FF2B5EF4-FFF2-40B4-BE49-F238E27FC236}">
                  <a16:creationId xmlns:a16="http://schemas.microsoft.com/office/drawing/2014/main" id="{A26DE29B-75A9-41CE-8B08-160C18B08D65}"/>
                </a:ext>
              </a:extLst>
            </p:cNvPr>
            <p:cNvGrpSpPr/>
            <p:nvPr/>
          </p:nvGrpSpPr>
          <p:grpSpPr>
            <a:xfrm>
              <a:off x="6414449" y="4487006"/>
              <a:ext cx="400050" cy="461665"/>
              <a:chOff x="9123759" y="3100388"/>
              <a:chExt cx="400050" cy="461665"/>
            </a:xfrm>
          </p:grpSpPr>
          <p:sp>
            <p:nvSpPr>
              <p:cNvPr id="123" name="Oval 122">
                <a:extLst>
                  <a:ext uri="{FF2B5EF4-FFF2-40B4-BE49-F238E27FC236}">
                    <a16:creationId xmlns:a16="http://schemas.microsoft.com/office/drawing/2014/main" id="{AFACFCDA-F270-46F9-B23E-FDD089A6887C}"/>
                  </a:ext>
                </a:extLst>
              </p:cNvPr>
              <p:cNvSpPr/>
              <p:nvPr/>
            </p:nvSpPr>
            <p:spPr>
              <a:xfrm>
                <a:off x="9123759" y="3131195"/>
                <a:ext cx="400050" cy="4000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24" name="TextBox 123">
                <a:extLst>
                  <a:ext uri="{FF2B5EF4-FFF2-40B4-BE49-F238E27FC236}">
                    <a16:creationId xmlns:a16="http://schemas.microsoft.com/office/drawing/2014/main" id="{0D373C83-1FC8-4496-8757-12E742678640}"/>
                  </a:ext>
                </a:extLst>
              </p:cNvPr>
              <p:cNvSpPr txBox="1"/>
              <p:nvPr/>
            </p:nvSpPr>
            <p:spPr>
              <a:xfrm>
                <a:off x="9154716" y="3100388"/>
                <a:ext cx="319087" cy="461665"/>
              </a:xfrm>
              <a:prstGeom prst="rect">
                <a:avLst/>
              </a:prstGeom>
              <a:noFill/>
            </p:spPr>
            <p:txBody>
              <a:bodyPr wrap="square" rtlCol="0">
                <a:spAutoFit/>
              </a:bodyPr>
              <a:lstStyle/>
              <a:p>
                <a:r>
                  <a:rPr lang="fr-CA" sz="2400">
                    <a:solidFill>
                      <a:schemeClr val="accent1"/>
                    </a:solidFill>
                    <a:latin typeface="Arial" panose="020B0604020202020204" pitchFamily="34" charset="0"/>
                    <a:cs typeface="Arial" panose="020B0604020202020204" pitchFamily="34" charset="0"/>
                  </a:rPr>
                  <a:t>6</a:t>
                </a:r>
                <a:endParaRPr lang="fr-CA" sz="2400" dirty="0">
                  <a:solidFill>
                    <a:schemeClr val="accent1"/>
                  </a:solidFill>
                  <a:latin typeface="Arial" panose="020B0604020202020204" pitchFamily="34" charset="0"/>
                  <a:cs typeface="Arial" panose="020B0604020202020204" pitchFamily="34" charset="0"/>
                </a:endParaRPr>
              </a:p>
            </p:txBody>
          </p:sp>
        </p:grpSp>
        <p:sp>
          <p:nvSpPr>
            <p:cNvPr id="122" name="TextBox 121">
              <a:extLst>
                <a:ext uri="{FF2B5EF4-FFF2-40B4-BE49-F238E27FC236}">
                  <a16:creationId xmlns:a16="http://schemas.microsoft.com/office/drawing/2014/main" id="{B6AD1DBB-E78F-4020-B716-278BD7BFF899}"/>
                </a:ext>
              </a:extLst>
            </p:cNvPr>
            <p:cNvSpPr txBox="1"/>
            <p:nvPr/>
          </p:nvSpPr>
          <p:spPr>
            <a:xfrm>
              <a:off x="6814499" y="4543729"/>
              <a:ext cx="5083969" cy="307777"/>
            </a:xfrm>
            <a:prstGeom prst="rect">
              <a:avLst/>
            </a:prstGeom>
            <a:noFill/>
          </p:spPr>
          <p:txBody>
            <a:bodyPr wrap="square" rtlCol="0">
              <a:spAutoFit/>
            </a:bodyPr>
            <a:lstStyle/>
            <a:p>
              <a:r>
                <a:rPr lang="fr-CA" sz="1400" dirty="0">
                  <a:latin typeface="Calibri" panose="020F0502020204030204" pitchFamily="34" charset="0"/>
                  <a:ea typeface="Calibri" panose="020F0502020204030204" pitchFamily="34" charset="0"/>
                  <a:cs typeface="Calibri" panose="020F0502020204030204" pitchFamily="34" charset="0"/>
                </a:rPr>
                <a:t>Prendre une pause dans la salle de bien-être pour reposer les yeux</a:t>
              </a:r>
            </a:p>
          </p:txBody>
        </p:sp>
      </p:grpSp>
      <p:grpSp>
        <p:nvGrpSpPr>
          <p:cNvPr id="125" name="Group 124" descr="7. Participer à une réunion d’équipe dans une salle de réunion">
            <a:extLst>
              <a:ext uri="{FF2B5EF4-FFF2-40B4-BE49-F238E27FC236}">
                <a16:creationId xmlns:a16="http://schemas.microsoft.com/office/drawing/2014/main" id="{492FA17B-3EDB-4312-A4BA-04D51832EABC}"/>
              </a:ext>
            </a:extLst>
          </p:cNvPr>
          <p:cNvGrpSpPr/>
          <p:nvPr/>
        </p:nvGrpSpPr>
        <p:grpSpPr>
          <a:xfrm>
            <a:off x="6200440" y="5453169"/>
            <a:ext cx="5484019" cy="461665"/>
            <a:chOff x="6414449" y="4914410"/>
            <a:chExt cx="5484019" cy="461665"/>
          </a:xfrm>
        </p:grpSpPr>
        <p:grpSp>
          <p:nvGrpSpPr>
            <p:cNvPr id="126" name="Group 125">
              <a:extLst>
                <a:ext uri="{FF2B5EF4-FFF2-40B4-BE49-F238E27FC236}">
                  <a16:creationId xmlns:a16="http://schemas.microsoft.com/office/drawing/2014/main" id="{6E199557-2500-43CC-A9D5-50A3BBF1AA2F}"/>
                </a:ext>
              </a:extLst>
            </p:cNvPr>
            <p:cNvGrpSpPr/>
            <p:nvPr/>
          </p:nvGrpSpPr>
          <p:grpSpPr>
            <a:xfrm>
              <a:off x="6414449" y="4914410"/>
              <a:ext cx="400050" cy="461665"/>
              <a:chOff x="9123759" y="3100388"/>
              <a:chExt cx="400050" cy="461665"/>
            </a:xfrm>
          </p:grpSpPr>
          <p:sp>
            <p:nvSpPr>
              <p:cNvPr id="128" name="Oval 127">
                <a:extLst>
                  <a:ext uri="{FF2B5EF4-FFF2-40B4-BE49-F238E27FC236}">
                    <a16:creationId xmlns:a16="http://schemas.microsoft.com/office/drawing/2014/main" id="{0D17915B-C845-4590-9BA2-C6FBD574561E}"/>
                  </a:ext>
                </a:extLst>
              </p:cNvPr>
              <p:cNvSpPr/>
              <p:nvPr/>
            </p:nvSpPr>
            <p:spPr>
              <a:xfrm>
                <a:off x="9123759" y="3131195"/>
                <a:ext cx="400050" cy="4000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29" name="TextBox 128">
                <a:extLst>
                  <a:ext uri="{FF2B5EF4-FFF2-40B4-BE49-F238E27FC236}">
                    <a16:creationId xmlns:a16="http://schemas.microsoft.com/office/drawing/2014/main" id="{23E602A4-31A1-4F56-A485-FEC2967BF218}"/>
                  </a:ext>
                </a:extLst>
              </p:cNvPr>
              <p:cNvSpPr txBox="1"/>
              <p:nvPr/>
            </p:nvSpPr>
            <p:spPr>
              <a:xfrm>
                <a:off x="9154716" y="3100388"/>
                <a:ext cx="319087" cy="461665"/>
              </a:xfrm>
              <a:prstGeom prst="rect">
                <a:avLst/>
              </a:prstGeom>
              <a:noFill/>
            </p:spPr>
            <p:txBody>
              <a:bodyPr wrap="square" rtlCol="0">
                <a:spAutoFit/>
              </a:bodyPr>
              <a:lstStyle/>
              <a:p>
                <a:r>
                  <a:rPr lang="fr-CA" sz="2400">
                    <a:solidFill>
                      <a:schemeClr val="accent1"/>
                    </a:solidFill>
                    <a:latin typeface="Arial" panose="020B0604020202020204" pitchFamily="34" charset="0"/>
                    <a:cs typeface="Arial" panose="020B0604020202020204" pitchFamily="34" charset="0"/>
                  </a:rPr>
                  <a:t>7</a:t>
                </a:r>
                <a:endParaRPr lang="fr-CA" sz="2400" dirty="0">
                  <a:solidFill>
                    <a:schemeClr val="accent1"/>
                  </a:solidFill>
                  <a:latin typeface="Arial" panose="020B0604020202020204" pitchFamily="34" charset="0"/>
                  <a:cs typeface="Arial" panose="020B0604020202020204" pitchFamily="34" charset="0"/>
                </a:endParaRPr>
              </a:p>
            </p:txBody>
          </p:sp>
        </p:grpSp>
        <p:sp>
          <p:nvSpPr>
            <p:cNvPr id="127" name="TextBox 126">
              <a:extLst>
                <a:ext uri="{FF2B5EF4-FFF2-40B4-BE49-F238E27FC236}">
                  <a16:creationId xmlns:a16="http://schemas.microsoft.com/office/drawing/2014/main" id="{43EA2BFE-FA84-4256-A837-8EFEA8E3B71E}"/>
                </a:ext>
              </a:extLst>
            </p:cNvPr>
            <p:cNvSpPr txBox="1"/>
            <p:nvPr/>
          </p:nvSpPr>
          <p:spPr>
            <a:xfrm>
              <a:off x="6814499" y="4991354"/>
              <a:ext cx="5083969" cy="307777"/>
            </a:xfrm>
            <a:prstGeom prst="rect">
              <a:avLst/>
            </a:prstGeom>
            <a:noFill/>
          </p:spPr>
          <p:txBody>
            <a:bodyPr wrap="square" rtlCol="0">
              <a:spAutoFit/>
            </a:bodyPr>
            <a:lstStyle/>
            <a:p>
              <a:r>
                <a:rPr lang="fr-CA" sz="1400" dirty="0">
                  <a:latin typeface="Calibri" panose="020F0502020204030204" pitchFamily="34" charset="0"/>
                  <a:ea typeface="Calibri" panose="020F0502020204030204" pitchFamily="34" charset="0"/>
                  <a:cs typeface="Calibri" panose="020F0502020204030204" pitchFamily="34" charset="0"/>
                </a:rPr>
                <a:t>Participer à une réunion d’équipe dans une salle de réunion</a:t>
              </a:r>
            </a:p>
          </p:txBody>
        </p:sp>
      </p:grpSp>
      <p:pic>
        <p:nvPicPr>
          <p:cNvPr id="87" name="Google Shape;609;p16">
            <a:extLst>
              <a:ext uri="{FF2B5EF4-FFF2-40B4-BE49-F238E27FC236}">
                <a16:creationId xmlns:a16="http://schemas.microsoft.com/office/drawing/2014/main" id="{CE731368-453C-4B17-8859-E0E62BDF8D91}"/>
              </a:ext>
              <a:ext uri="{C183D7F6-B498-43B3-948B-1728B52AA6E4}">
                <adec:decorative xmlns:adec="http://schemas.microsoft.com/office/drawing/2017/decorative" val="1"/>
              </a:ext>
            </a:extLst>
          </p:cNvPr>
          <p:cNvPicPr preferRelativeResize="0"/>
          <p:nvPr/>
        </p:nvPicPr>
        <p:blipFill rotWithShape="1">
          <a:blip r:embed="rId4">
            <a:alphaModFix/>
            <a:lum bright="70000" contrast="-70000"/>
          </a:blip>
          <a:srcRect/>
          <a:stretch/>
        </p:blipFill>
        <p:spPr>
          <a:xfrm>
            <a:off x="11190161" y="118036"/>
            <a:ext cx="651575" cy="651575"/>
          </a:xfrm>
          <a:prstGeom prst="rect">
            <a:avLst/>
          </a:prstGeom>
          <a:noFill/>
          <a:ln>
            <a:noFill/>
          </a:ln>
        </p:spPr>
      </p:pic>
    </p:spTree>
    <p:extLst>
      <p:ext uri="{BB962C8B-B14F-4D97-AF65-F5344CB8AC3E}">
        <p14:creationId xmlns:p14="http://schemas.microsoft.com/office/powerpoint/2010/main" val="3716274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7" name="Google Shape;557;p16"/>
          <p:cNvSpPr txBox="1">
            <a:spLocks noGrp="1"/>
          </p:cNvSpPr>
          <p:nvPr>
            <p:ph type="title" idx="4294967295"/>
          </p:nvPr>
        </p:nvSpPr>
        <p:spPr>
          <a:xfrm>
            <a:off x="0" y="-19050"/>
            <a:ext cx="12192000" cy="822325"/>
          </a:xfrm>
          <a:prstGeom prst="rect">
            <a:avLst/>
          </a:prstGeom>
          <a:solidFill>
            <a:schemeClr val="accent5"/>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fr-CA" sz="3200" dirty="0">
                <a:solidFill>
                  <a:schemeClr val="lt1"/>
                </a:solidFill>
              </a:rPr>
              <a:t>Processus de planification</a:t>
            </a:r>
          </a:p>
        </p:txBody>
      </p:sp>
      <p:cxnSp>
        <p:nvCxnSpPr>
          <p:cNvPr id="582" name="Google Shape;582;p16">
            <a:extLst>
              <a:ext uri="{C183D7F6-B498-43B3-948B-1728B52AA6E4}">
                <adec:decorative xmlns:adec="http://schemas.microsoft.com/office/drawing/2017/decorative" val="1"/>
              </a:ext>
            </a:extLst>
          </p:cNvPr>
          <p:cNvCxnSpPr>
            <a:cxnSpLocks/>
            <a:stCxn id="601" idx="2"/>
          </p:cNvCxnSpPr>
          <p:nvPr/>
        </p:nvCxnSpPr>
        <p:spPr>
          <a:xfrm>
            <a:off x="2503581" y="3584658"/>
            <a:ext cx="9511" cy="212241"/>
          </a:xfrm>
          <a:prstGeom prst="straightConnector1">
            <a:avLst/>
          </a:prstGeom>
          <a:noFill/>
          <a:ln w="38100" cap="flat" cmpd="sng">
            <a:solidFill>
              <a:srgbClr val="595959"/>
            </a:solidFill>
            <a:prstDash val="solid"/>
            <a:miter lim="800000"/>
            <a:headEnd type="none" w="sm" len="sm"/>
            <a:tailEnd type="none" w="sm" len="sm"/>
          </a:ln>
        </p:spPr>
      </p:cxnSp>
      <p:cxnSp>
        <p:nvCxnSpPr>
          <p:cNvPr id="583" name="Google Shape;583;p16">
            <a:extLst>
              <a:ext uri="{C183D7F6-B498-43B3-948B-1728B52AA6E4}">
                <adec:decorative xmlns:adec="http://schemas.microsoft.com/office/drawing/2017/decorative" val="1"/>
              </a:ext>
            </a:extLst>
          </p:cNvPr>
          <p:cNvCxnSpPr>
            <a:cxnSpLocks/>
            <a:stCxn id="602" idx="2"/>
          </p:cNvCxnSpPr>
          <p:nvPr/>
        </p:nvCxnSpPr>
        <p:spPr>
          <a:xfrm>
            <a:off x="3402732" y="3619539"/>
            <a:ext cx="4489" cy="177359"/>
          </a:xfrm>
          <a:prstGeom prst="straightConnector1">
            <a:avLst/>
          </a:prstGeom>
          <a:noFill/>
          <a:ln w="38100" cap="flat" cmpd="sng">
            <a:solidFill>
              <a:srgbClr val="595959"/>
            </a:solidFill>
            <a:prstDash val="solid"/>
            <a:miter lim="800000"/>
            <a:headEnd type="none" w="sm" len="sm"/>
            <a:tailEnd type="none" w="sm" len="sm"/>
          </a:ln>
        </p:spPr>
      </p:cxnSp>
      <p:cxnSp>
        <p:nvCxnSpPr>
          <p:cNvPr id="584" name="Google Shape;584;p16">
            <a:extLst>
              <a:ext uri="{C183D7F6-B498-43B3-948B-1728B52AA6E4}">
                <adec:decorative xmlns:adec="http://schemas.microsoft.com/office/drawing/2017/decorative" val="1"/>
              </a:ext>
            </a:extLst>
          </p:cNvPr>
          <p:cNvCxnSpPr/>
          <p:nvPr/>
        </p:nvCxnSpPr>
        <p:spPr>
          <a:xfrm>
            <a:off x="2495288" y="3801067"/>
            <a:ext cx="930838" cy="0"/>
          </a:xfrm>
          <a:prstGeom prst="straightConnector1">
            <a:avLst/>
          </a:prstGeom>
          <a:noFill/>
          <a:ln w="38100" cap="flat" cmpd="sng">
            <a:solidFill>
              <a:srgbClr val="595959"/>
            </a:solidFill>
            <a:prstDash val="solid"/>
            <a:miter lim="800000"/>
            <a:headEnd type="none" w="sm" len="sm"/>
            <a:tailEnd type="none" w="sm" len="sm"/>
          </a:ln>
        </p:spPr>
      </p:cxnSp>
      <p:cxnSp>
        <p:nvCxnSpPr>
          <p:cNvPr id="585" name="Google Shape;585;p16">
            <a:extLst>
              <a:ext uri="{C183D7F6-B498-43B3-948B-1728B52AA6E4}">
                <adec:decorative xmlns:adec="http://schemas.microsoft.com/office/drawing/2017/decorative" val="1"/>
              </a:ext>
            </a:extLst>
          </p:cNvPr>
          <p:cNvCxnSpPr/>
          <p:nvPr/>
        </p:nvCxnSpPr>
        <p:spPr>
          <a:xfrm>
            <a:off x="2967699" y="3796898"/>
            <a:ext cx="3819" cy="281839"/>
          </a:xfrm>
          <a:prstGeom prst="straightConnector1">
            <a:avLst/>
          </a:prstGeom>
          <a:noFill/>
          <a:ln w="38100" cap="flat" cmpd="sng">
            <a:solidFill>
              <a:srgbClr val="595959"/>
            </a:solidFill>
            <a:prstDash val="solid"/>
            <a:miter lim="800000"/>
            <a:headEnd type="none" w="sm" len="sm"/>
            <a:tailEnd type="triangle" w="med" len="med"/>
          </a:ln>
        </p:spPr>
      </p:cxnSp>
      <p:cxnSp>
        <p:nvCxnSpPr>
          <p:cNvPr id="588" name="Google Shape;588;p16">
            <a:extLst>
              <a:ext uri="{C183D7F6-B498-43B3-948B-1728B52AA6E4}">
                <adec:decorative xmlns:adec="http://schemas.microsoft.com/office/drawing/2017/decorative" val="1"/>
              </a:ext>
            </a:extLst>
          </p:cNvPr>
          <p:cNvCxnSpPr/>
          <p:nvPr/>
        </p:nvCxnSpPr>
        <p:spPr>
          <a:xfrm>
            <a:off x="6134727" y="3537814"/>
            <a:ext cx="463380" cy="0"/>
          </a:xfrm>
          <a:prstGeom prst="straightConnector1">
            <a:avLst/>
          </a:prstGeom>
          <a:noFill/>
          <a:ln w="38100" cap="flat" cmpd="sng">
            <a:solidFill>
              <a:schemeClr val="accent2"/>
            </a:solidFill>
            <a:prstDash val="solid"/>
            <a:miter lim="800000"/>
            <a:headEnd type="none" w="sm" len="sm"/>
            <a:tailEnd type="triangle" w="med" len="med"/>
          </a:ln>
        </p:spPr>
      </p:cxnSp>
      <p:cxnSp>
        <p:nvCxnSpPr>
          <p:cNvPr id="589" name="Google Shape;589;p16">
            <a:extLst>
              <a:ext uri="{C183D7F6-B498-43B3-948B-1728B52AA6E4}">
                <adec:decorative xmlns:adec="http://schemas.microsoft.com/office/drawing/2017/decorative" val="1"/>
              </a:ext>
            </a:extLst>
          </p:cNvPr>
          <p:cNvCxnSpPr/>
          <p:nvPr/>
        </p:nvCxnSpPr>
        <p:spPr>
          <a:xfrm>
            <a:off x="6134727" y="5156391"/>
            <a:ext cx="463380" cy="0"/>
          </a:xfrm>
          <a:prstGeom prst="straightConnector1">
            <a:avLst/>
          </a:prstGeom>
          <a:noFill/>
          <a:ln w="38100" cap="flat" cmpd="sng">
            <a:solidFill>
              <a:schemeClr val="accent4"/>
            </a:solidFill>
            <a:prstDash val="solid"/>
            <a:miter lim="800000"/>
            <a:headEnd type="none" w="sm" len="sm"/>
            <a:tailEnd type="triangle" w="med" len="med"/>
          </a:ln>
        </p:spPr>
      </p:cxnSp>
      <p:cxnSp>
        <p:nvCxnSpPr>
          <p:cNvPr id="591" name="Google Shape;591;p16">
            <a:extLst>
              <a:ext uri="{C183D7F6-B498-43B3-948B-1728B52AA6E4}">
                <adec:decorative xmlns:adec="http://schemas.microsoft.com/office/drawing/2017/decorative" val="1"/>
              </a:ext>
            </a:extLst>
          </p:cNvPr>
          <p:cNvCxnSpPr>
            <a:stCxn id="562" idx="3"/>
            <a:endCxn id="564" idx="2"/>
          </p:cNvCxnSpPr>
          <p:nvPr/>
        </p:nvCxnSpPr>
        <p:spPr>
          <a:xfrm rot="10800000" flipH="1">
            <a:off x="8251801" y="3177483"/>
            <a:ext cx="1217100" cy="418500"/>
          </a:xfrm>
          <a:prstGeom prst="straightConnector1">
            <a:avLst/>
          </a:prstGeom>
          <a:noFill/>
          <a:ln w="38100" cap="flat" cmpd="sng">
            <a:solidFill>
              <a:schemeClr val="accent2"/>
            </a:solidFill>
            <a:prstDash val="solid"/>
            <a:miter lim="800000"/>
            <a:headEnd type="none" w="sm" len="sm"/>
            <a:tailEnd type="triangle" w="med" len="med"/>
          </a:ln>
        </p:spPr>
      </p:cxnSp>
      <p:cxnSp>
        <p:nvCxnSpPr>
          <p:cNvPr id="592" name="Google Shape;592;p16">
            <a:extLst>
              <a:ext uri="{C183D7F6-B498-43B3-948B-1728B52AA6E4}">
                <adec:decorative xmlns:adec="http://schemas.microsoft.com/office/drawing/2017/decorative" val="1"/>
              </a:ext>
            </a:extLst>
          </p:cNvPr>
          <p:cNvCxnSpPr>
            <a:stCxn id="562" idx="3"/>
            <a:endCxn id="567" idx="2"/>
          </p:cNvCxnSpPr>
          <p:nvPr/>
        </p:nvCxnSpPr>
        <p:spPr>
          <a:xfrm>
            <a:off x="8251801" y="3595983"/>
            <a:ext cx="1235430" cy="325938"/>
          </a:xfrm>
          <a:prstGeom prst="straightConnector1">
            <a:avLst/>
          </a:prstGeom>
          <a:noFill/>
          <a:ln w="38100" cap="flat" cmpd="sng">
            <a:solidFill>
              <a:schemeClr val="accent2"/>
            </a:solidFill>
            <a:prstDash val="solid"/>
            <a:miter lim="800000"/>
            <a:headEnd type="none" w="sm" len="sm"/>
            <a:tailEnd type="triangle" w="med" len="med"/>
          </a:ln>
        </p:spPr>
      </p:cxnSp>
      <p:cxnSp>
        <p:nvCxnSpPr>
          <p:cNvPr id="593" name="Google Shape;593;p16">
            <a:extLst>
              <a:ext uri="{C183D7F6-B498-43B3-948B-1728B52AA6E4}">
                <adec:decorative xmlns:adec="http://schemas.microsoft.com/office/drawing/2017/decorative" val="1"/>
              </a:ext>
            </a:extLst>
          </p:cNvPr>
          <p:cNvCxnSpPr>
            <a:stCxn id="590" idx="3"/>
          </p:cNvCxnSpPr>
          <p:nvPr/>
        </p:nvCxnSpPr>
        <p:spPr>
          <a:xfrm rot="10800000" flipH="1">
            <a:off x="8251802" y="4852631"/>
            <a:ext cx="1217100" cy="347400"/>
          </a:xfrm>
          <a:prstGeom prst="straightConnector1">
            <a:avLst/>
          </a:prstGeom>
          <a:noFill/>
          <a:ln w="38100" cap="flat" cmpd="sng">
            <a:solidFill>
              <a:schemeClr val="accent4"/>
            </a:solidFill>
            <a:prstDash val="solid"/>
            <a:miter lim="800000"/>
            <a:headEnd type="none" w="sm" len="sm"/>
            <a:tailEnd type="triangle" w="med" len="med"/>
          </a:ln>
        </p:spPr>
      </p:cxnSp>
      <p:cxnSp>
        <p:nvCxnSpPr>
          <p:cNvPr id="594" name="Google Shape;594;p16">
            <a:extLst>
              <a:ext uri="{C183D7F6-B498-43B3-948B-1728B52AA6E4}">
                <adec:decorative xmlns:adec="http://schemas.microsoft.com/office/drawing/2017/decorative" val="1"/>
              </a:ext>
            </a:extLst>
          </p:cNvPr>
          <p:cNvCxnSpPr>
            <a:stCxn id="590" idx="3"/>
          </p:cNvCxnSpPr>
          <p:nvPr/>
        </p:nvCxnSpPr>
        <p:spPr>
          <a:xfrm>
            <a:off x="8251802" y="5200031"/>
            <a:ext cx="1217100" cy="349200"/>
          </a:xfrm>
          <a:prstGeom prst="straightConnector1">
            <a:avLst/>
          </a:prstGeom>
          <a:noFill/>
          <a:ln w="38100" cap="flat" cmpd="sng">
            <a:solidFill>
              <a:schemeClr val="accent4"/>
            </a:solidFill>
            <a:prstDash val="solid"/>
            <a:miter lim="800000"/>
            <a:headEnd type="none" w="sm" len="sm"/>
            <a:tailEnd type="triangle" w="med" len="med"/>
          </a:ln>
        </p:spPr>
      </p:cxnSp>
      <p:grpSp>
        <p:nvGrpSpPr>
          <p:cNvPr id="2" name="Group 1" descr="Première étape - Question : Où devrais-je travailler ? Choix : Domicile, Cotravail GC, Bureau ou Autre">
            <a:extLst>
              <a:ext uri="{FF2B5EF4-FFF2-40B4-BE49-F238E27FC236}">
                <a16:creationId xmlns:a16="http://schemas.microsoft.com/office/drawing/2014/main" id="{7D727BB6-1814-EFDD-7828-E9D6CF103F71}"/>
              </a:ext>
            </a:extLst>
          </p:cNvPr>
          <p:cNvGrpSpPr/>
          <p:nvPr/>
        </p:nvGrpSpPr>
        <p:grpSpPr>
          <a:xfrm>
            <a:off x="106208" y="1575889"/>
            <a:ext cx="4776681" cy="2043650"/>
            <a:chOff x="106208" y="1575889"/>
            <a:chExt cx="4776681" cy="2043650"/>
          </a:xfrm>
        </p:grpSpPr>
        <p:sp>
          <p:nvSpPr>
            <p:cNvPr id="558" name="Google Shape;558;p16"/>
            <p:cNvSpPr txBox="1"/>
            <p:nvPr/>
          </p:nvSpPr>
          <p:spPr>
            <a:xfrm>
              <a:off x="1272424" y="1731821"/>
              <a:ext cx="3355700" cy="338514"/>
            </a:xfrm>
            <a:prstGeom prst="rect">
              <a:avLst/>
            </a:prstGeom>
            <a:noFill/>
            <a:ln>
              <a:noFill/>
            </a:ln>
          </p:spPr>
          <p:txBody>
            <a:bodyPr spcFirstLastPara="1" wrap="square" lIns="91425" tIns="45700" rIns="91425" bIns="45700" anchor="t" anchorCtr="0">
              <a:spAutoFit/>
            </a:bodyPr>
            <a:lstStyle/>
            <a:p>
              <a:pPr algn="ctr"/>
              <a:r>
                <a:rPr lang="fr-CA" sz="1600" b="1" dirty="0">
                  <a:solidFill>
                    <a:schemeClr val="accent5"/>
                  </a:solidFill>
                </a:rPr>
                <a:t>Où </a:t>
              </a:r>
              <a:r>
                <a:rPr lang="fr-CA" sz="1600" dirty="0"/>
                <a:t>devrais-je travailler?</a:t>
              </a:r>
            </a:p>
          </p:txBody>
        </p:sp>
        <p:cxnSp>
          <p:nvCxnSpPr>
            <p:cNvPr id="569" name="Google Shape;569;p16"/>
            <p:cNvCxnSpPr/>
            <p:nvPr/>
          </p:nvCxnSpPr>
          <p:spPr>
            <a:xfrm rot="10800000" flipH="1">
              <a:off x="1618872" y="2723345"/>
              <a:ext cx="2462622" cy="7046"/>
            </a:xfrm>
            <a:prstGeom prst="straightConnector1">
              <a:avLst/>
            </a:prstGeom>
            <a:noFill/>
            <a:ln w="38100" cap="flat" cmpd="sng">
              <a:solidFill>
                <a:schemeClr val="accent5"/>
              </a:solidFill>
              <a:prstDash val="solid"/>
              <a:miter lim="800000"/>
              <a:headEnd type="none" w="sm" len="sm"/>
              <a:tailEnd type="none" w="sm" len="sm"/>
            </a:ln>
          </p:spPr>
        </p:cxnSp>
        <p:cxnSp>
          <p:nvCxnSpPr>
            <p:cNvPr id="570" name="Google Shape;570;p16"/>
            <p:cNvCxnSpPr>
              <a:stCxn id="558" idx="2"/>
            </p:cNvCxnSpPr>
            <p:nvPr/>
          </p:nvCxnSpPr>
          <p:spPr>
            <a:xfrm>
              <a:off x="2950274" y="2070335"/>
              <a:ext cx="4500" cy="653061"/>
            </a:xfrm>
            <a:prstGeom prst="straightConnector1">
              <a:avLst/>
            </a:prstGeom>
            <a:noFill/>
            <a:ln w="38100" cap="flat" cmpd="sng">
              <a:solidFill>
                <a:schemeClr val="accent5"/>
              </a:solidFill>
              <a:prstDash val="solid"/>
              <a:miter lim="800000"/>
              <a:headEnd type="none" w="sm" len="sm"/>
              <a:tailEnd type="none" w="sm" len="sm"/>
            </a:ln>
          </p:spPr>
        </p:cxnSp>
        <p:cxnSp>
          <p:nvCxnSpPr>
            <p:cNvPr id="571" name="Google Shape;571;p16"/>
            <p:cNvCxnSpPr/>
            <p:nvPr/>
          </p:nvCxnSpPr>
          <p:spPr>
            <a:xfrm flipH="1">
              <a:off x="1637102" y="2723345"/>
              <a:ext cx="2244" cy="283332"/>
            </a:xfrm>
            <a:prstGeom prst="straightConnector1">
              <a:avLst/>
            </a:prstGeom>
            <a:noFill/>
            <a:ln w="38100" cap="flat" cmpd="sng">
              <a:solidFill>
                <a:schemeClr val="accent5"/>
              </a:solidFill>
              <a:prstDash val="solid"/>
              <a:miter lim="800000"/>
              <a:headEnd type="none" w="sm" len="sm"/>
              <a:tailEnd type="triangle" w="med" len="med"/>
            </a:ln>
          </p:spPr>
        </p:cxnSp>
        <p:cxnSp>
          <p:nvCxnSpPr>
            <p:cNvPr id="572" name="Google Shape;572;p16"/>
            <p:cNvCxnSpPr/>
            <p:nvPr/>
          </p:nvCxnSpPr>
          <p:spPr>
            <a:xfrm flipH="1">
              <a:off x="2495288" y="2730391"/>
              <a:ext cx="310" cy="280268"/>
            </a:xfrm>
            <a:prstGeom prst="straightConnector1">
              <a:avLst/>
            </a:prstGeom>
            <a:noFill/>
            <a:ln w="38100" cap="flat" cmpd="sng">
              <a:solidFill>
                <a:schemeClr val="accent5"/>
              </a:solidFill>
              <a:prstDash val="solid"/>
              <a:miter lim="800000"/>
              <a:headEnd type="none" w="sm" len="sm"/>
              <a:tailEnd type="triangle" w="med" len="med"/>
            </a:ln>
          </p:spPr>
        </p:cxnSp>
        <p:cxnSp>
          <p:nvCxnSpPr>
            <p:cNvPr id="573" name="Google Shape;573;p16"/>
            <p:cNvCxnSpPr/>
            <p:nvPr/>
          </p:nvCxnSpPr>
          <p:spPr>
            <a:xfrm>
              <a:off x="4062272" y="2717795"/>
              <a:ext cx="0" cy="288882"/>
            </a:xfrm>
            <a:prstGeom prst="straightConnector1">
              <a:avLst/>
            </a:prstGeom>
            <a:noFill/>
            <a:ln w="38100" cap="flat" cmpd="sng">
              <a:solidFill>
                <a:schemeClr val="accent5"/>
              </a:solidFill>
              <a:prstDash val="solid"/>
              <a:miter lim="800000"/>
              <a:headEnd type="none" w="sm" len="sm"/>
              <a:tailEnd type="triangle" w="med" len="med"/>
            </a:ln>
          </p:spPr>
        </p:cxnSp>
        <p:cxnSp>
          <p:nvCxnSpPr>
            <p:cNvPr id="574" name="Google Shape;574;p16"/>
            <p:cNvCxnSpPr/>
            <p:nvPr/>
          </p:nvCxnSpPr>
          <p:spPr>
            <a:xfrm>
              <a:off x="3411209" y="2730624"/>
              <a:ext cx="3819" cy="281839"/>
            </a:xfrm>
            <a:prstGeom prst="straightConnector1">
              <a:avLst/>
            </a:prstGeom>
            <a:noFill/>
            <a:ln w="38100" cap="flat" cmpd="sng">
              <a:solidFill>
                <a:schemeClr val="accent5"/>
              </a:solidFill>
              <a:prstDash val="solid"/>
              <a:miter lim="800000"/>
              <a:headEnd type="none" w="sm" len="sm"/>
              <a:tailEnd type="triangle" w="med" len="med"/>
            </a:ln>
          </p:spPr>
        </p:cxnSp>
        <p:sp>
          <p:nvSpPr>
            <p:cNvPr id="575" name="Google Shape;575;p16"/>
            <p:cNvSpPr txBox="1"/>
            <p:nvPr/>
          </p:nvSpPr>
          <p:spPr>
            <a:xfrm>
              <a:off x="1114579" y="2998636"/>
              <a:ext cx="843649"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CA" sz="1400" b="1" i="0" u="none" strike="noStrike" kern="0" cap="none" spc="0" normalizeH="0" baseline="0" noProof="0">
                  <a:ln>
                    <a:noFill/>
                  </a:ln>
                  <a:solidFill>
                    <a:srgbClr val="17455C"/>
                  </a:solidFill>
                  <a:effectLst/>
                  <a:uLnTx/>
                  <a:uFillTx/>
                  <a:latin typeface="Calibri"/>
                  <a:ea typeface="Calibri"/>
                  <a:cs typeface="Calibri"/>
                  <a:sym typeface="Calibri"/>
                </a:rPr>
                <a:t>Domicile</a:t>
              </a:r>
              <a:endParaRPr kumimoji="0" lang="fr-CA" sz="1400" b="1" i="0" u="none" strike="noStrike" kern="0" cap="none" spc="0" normalizeH="0" baseline="0" noProof="0" dirty="0">
                <a:ln>
                  <a:noFill/>
                </a:ln>
                <a:solidFill>
                  <a:srgbClr val="17455C"/>
                </a:solidFill>
                <a:effectLst/>
                <a:uLnTx/>
                <a:uFillTx/>
                <a:latin typeface="Calibri"/>
                <a:ea typeface="Calibri"/>
                <a:cs typeface="Calibri"/>
                <a:sym typeface="Calibri"/>
              </a:endParaRPr>
            </a:p>
          </p:txBody>
        </p:sp>
        <p:sp>
          <p:nvSpPr>
            <p:cNvPr id="576" name="Google Shape;576;p16"/>
            <p:cNvSpPr txBox="1"/>
            <p:nvPr/>
          </p:nvSpPr>
          <p:spPr>
            <a:xfrm>
              <a:off x="1942833" y="2999212"/>
              <a:ext cx="1160729" cy="30777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CA" sz="1400" b="1" i="0" u="none" strike="noStrike" kern="0" cap="none" spc="0" normalizeH="0" baseline="0" noProof="0">
                  <a:ln>
                    <a:noFill/>
                  </a:ln>
                  <a:solidFill>
                    <a:srgbClr val="17455C"/>
                  </a:solidFill>
                  <a:effectLst/>
                  <a:uLnTx/>
                  <a:uFillTx/>
                  <a:latin typeface="Calibri"/>
                  <a:ea typeface="Calibri"/>
                  <a:cs typeface="Calibri"/>
                  <a:sym typeface="Calibri"/>
                </a:rPr>
                <a:t>Cotravail GC</a:t>
              </a:r>
              <a:endParaRPr kumimoji="0" lang="fr-CA" sz="1400" b="1" i="0" u="none" strike="noStrike" kern="0" cap="none" spc="0" normalizeH="0" baseline="0" noProof="0" dirty="0">
                <a:ln>
                  <a:noFill/>
                </a:ln>
                <a:solidFill>
                  <a:srgbClr val="17455C"/>
                </a:solidFill>
                <a:effectLst/>
                <a:uLnTx/>
                <a:uFillTx/>
                <a:latin typeface="Calibri"/>
                <a:ea typeface="Calibri"/>
                <a:cs typeface="Calibri"/>
                <a:sym typeface="Calibri"/>
              </a:endParaRPr>
            </a:p>
          </p:txBody>
        </p:sp>
        <p:sp>
          <p:nvSpPr>
            <p:cNvPr id="577" name="Google Shape;577;p16"/>
            <p:cNvSpPr txBox="1"/>
            <p:nvPr/>
          </p:nvSpPr>
          <p:spPr>
            <a:xfrm>
              <a:off x="3019707" y="2992034"/>
              <a:ext cx="748425"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CA" sz="1400" b="1" kern="0">
                  <a:solidFill>
                    <a:srgbClr val="17455C"/>
                  </a:solidFill>
                  <a:latin typeface="Calibri"/>
                  <a:ea typeface="Calibri"/>
                  <a:cs typeface="Calibri"/>
                  <a:sym typeface="Calibri"/>
                </a:rPr>
                <a:t>Bureau</a:t>
              </a:r>
              <a:endParaRPr kumimoji="0" lang="fr-CA" sz="1400" b="1" i="0" u="none" strike="noStrike" kern="0" cap="none" spc="0" normalizeH="0" baseline="0" noProof="0" dirty="0">
                <a:ln>
                  <a:noFill/>
                </a:ln>
                <a:solidFill>
                  <a:srgbClr val="17455C"/>
                </a:solidFill>
                <a:effectLst/>
                <a:uLnTx/>
                <a:uFillTx/>
                <a:latin typeface="Calibri"/>
                <a:ea typeface="Calibri"/>
                <a:cs typeface="Calibri"/>
                <a:sym typeface="Calibri"/>
              </a:endParaRPr>
            </a:p>
          </p:txBody>
        </p:sp>
        <p:sp>
          <p:nvSpPr>
            <p:cNvPr id="578" name="Google Shape;578;p16"/>
            <p:cNvSpPr txBox="1"/>
            <p:nvPr/>
          </p:nvSpPr>
          <p:spPr>
            <a:xfrm>
              <a:off x="3752733" y="2999212"/>
              <a:ext cx="619080" cy="30777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CA" sz="1400" b="1" kern="0">
                  <a:solidFill>
                    <a:srgbClr val="17455C"/>
                  </a:solidFill>
                  <a:latin typeface="Calibri"/>
                  <a:ea typeface="Calibri"/>
                  <a:cs typeface="Calibri"/>
                  <a:sym typeface="Calibri"/>
                </a:rPr>
                <a:t>Autre</a:t>
              </a:r>
              <a:endParaRPr kumimoji="0" lang="fr-CA" sz="1400" b="1" i="0" u="none" strike="noStrike" kern="0" cap="none" spc="0" normalizeH="0" baseline="0" noProof="0" dirty="0">
                <a:ln>
                  <a:noFill/>
                </a:ln>
                <a:solidFill>
                  <a:srgbClr val="17455C"/>
                </a:solidFill>
                <a:effectLst/>
                <a:uLnTx/>
                <a:uFillTx/>
                <a:latin typeface="Calibri"/>
                <a:ea typeface="Calibri"/>
                <a:cs typeface="Calibri"/>
                <a:sym typeface="Calibri"/>
              </a:endParaRPr>
            </a:p>
          </p:txBody>
        </p:sp>
        <p:pic>
          <p:nvPicPr>
            <p:cNvPr id="601" name="Google Shape;601;p16"/>
            <p:cNvPicPr preferRelativeResize="0"/>
            <p:nvPr/>
          </p:nvPicPr>
          <p:blipFill rotWithShape="1">
            <a:blip r:embed="rId3">
              <a:alphaModFix/>
            </a:blip>
            <a:srcRect/>
            <a:stretch/>
          </p:blipFill>
          <p:spPr>
            <a:xfrm>
              <a:off x="2250176" y="3258669"/>
              <a:ext cx="506810" cy="325989"/>
            </a:xfrm>
            <a:prstGeom prst="rect">
              <a:avLst/>
            </a:prstGeom>
            <a:noFill/>
            <a:ln>
              <a:noFill/>
            </a:ln>
          </p:spPr>
        </p:pic>
        <p:pic>
          <p:nvPicPr>
            <p:cNvPr id="602" name="Google Shape;602;p16" descr="A picture containing text&#10;&#10;Description automatically generated"/>
            <p:cNvPicPr preferRelativeResize="0"/>
            <p:nvPr/>
          </p:nvPicPr>
          <p:blipFill rotWithShape="1">
            <a:blip r:embed="rId4">
              <a:alphaModFix/>
            </a:blip>
            <a:srcRect/>
            <a:stretch/>
          </p:blipFill>
          <p:spPr>
            <a:xfrm>
              <a:off x="3106067" y="3164351"/>
              <a:ext cx="593329" cy="455188"/>
            </a:xfrm>
            <a:prstGeom prst="rect">
              <a:avLst/>
            </a:prstGeom>
            <a:noFill/>
            <a:ln>
              <a:noFill/>
            </a:ln>
          </p:spPr>
        </p:pic>
        <p:sp>
          <p:nvSpPr>
            <p:cNvPr id="603" name="Google Shape;603;p16"/>
            <p:cNvSpPr/>
            <p:nvPr/>
          </p:nvSpPr>
          <p:spPr>
            <a:xfrm>
              <a:off x="106208" y="2462126"/>
              <a:ext cx="126236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CA" sz="2400" b="1" kern="0">
                  <a:solidFill>
                    <a:srgbClr val="000000"/>
                  </a:solidFill>
                  <a:latin typeface="Calibri"/>
                  <a:ea typeface="Calibri"/>
                  <a:cs typeface="Calibri"/>
                  <a:sym typeface="Calibri"/>
                </a:rPr>
                <a:t>Étape</a:t>
              </a:r>
              <a:r>
                <a:rPr kumimoji="0" lang="fr-CA" sz="2400" b="1" i="0" u="none" strike="noStrike" kern="0" cap="none" spc="0" normalizeH="0" baseline="0" noProof="0">
                  <a:ln>
                    <a:noFill/>
                  </a:ln>
                  <a:solidFill>
                    <a:srgbClr val="000000"/>
                  </a:solidFill>
                  <a:effectLst/>
                  <a:uLnTx/>
                  <a:uFillTx/>
                  <a:latin typeface="Calibri"/>
                  <a:ea typeface="Calibri"/>
                  <a:cs typeface="Calibri"/>
                  <a:sym typeface="Calibri"/>
                </a:rPr>
                <a:t> 1</a:t>
              </a:r>
              <a:endParaRPr kumimoji="0" lang="fr-CA"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608" name="Google Shape;608;p16" descr="Daily calendar with solid fill"/>
            <p:cNvPicPr preferRelativeResize="0"/>
            <p:nvPr/>
          </p:nvPicPr>
          <p:blipFill rotWithShape="1">
            <a:blip r:embed="rId5">
              <a:alphaModFix/>
            </a:blip>
            <a:srcRect/>
            <a:stretch/>
          </p:blipFill>
          <p:spPr>
            <a:xfrm>
              <a:off x="4231314" y="1575889"/>
              <a:ext cx="651575" cy="651575"/>
            </a:xfrm>
            <a:prstGeom prst="rect">
              <a:avLst/>
            </a:prstGeom>
            <a:noFill/>
            <a:ln>
              <a:noFill/>
            </a:ln>
          </p:spPr>
        </p:pic>
      </p:grpSp>
      <p:grpSp>
        <p:nvGrpSpPr>
          <p:cNvPr id="3" name="Group 2" descr="Étape 2- S'ils ont choisi Cotravail GC ou Bureau: l'employé doit tenir compte de ce qui suit : Quand je vais au bureau, en tenant compte de mes activités, ai-je besoin de travailler seul ou en collaboration?">
            <a:extLst>
              <a:ext uri="{FF2B5EF4-FFF2-40B4-BE49-F238E27FC236}">
                <a16:creationId xmlns:a16="http://schemas.microsoft.com/office/drawing/2014/main" id="{7142B9B5-DE44-E6DA-A565-4B21FB30E7B7}"/>
              </a:ext>
            </a:extLst>
          </p:cNvPr>
          <p:cNvGrpSpPr/>
          <p:nvPr/>
        </p:nvGrpSpPr>
        <p:grpSpPr>
          <a:xfrm>
            <a:off x="119752" y="3219125"/>
            <a:ext cx="5813341" cy="2460010"/>
            <a:chOff x="119752" y="3219125"/>
            <a:chExt cx="5813341" cy="2460010"/>
          </a:xfrm>
        </p:grpSpPr>
        <p:pic>
          <p:nvPicPr>
            <p:cNvPr id="559" name="Google Shape;559;p16"/>
            <p:cNvPicPr preferRelativeResize="0"/>
            <p:nvPr/>
          </p:nvPicPr>
          <p:blipFill rotWithShape="1">
            <a:blip r:embed="rId6">
              <a:alphaModFix/>
              <a:duotone>
                <a:schemeClr val="bg2">
                  <a:shade val="45000"/>
                  <a:satMod val="135000"/>
                </a:schemeClr>
                <a:prstClr val="white"/>
              </a:duotone>
            </a:blip>
            <a:srcRect/>
            <a:stretch/>
          </p:blipFill>
          <p:spPr>
            <a:xfrm rot="-663329">
              <a:off x="1475777" y="4434217"/>
              <a:ext cx="446589" cy="641743"/>
            </a:xfrm>
            <a:prstGeom prst="rect">
              <a:avLst/>
            </a:prstGeom>
            <a:noFill/>
            <a:ln>
              <a:noFill/>
            </a:ln>
          </p:spPr>
        </p:pic>
        <p:sp>
          <p:nvSpPr>
            <p:cNvPr id="560" name="Google Shape;560;p16" descr="User2 Icon"/>
            <p:cNvSpPr/>
            <p:nvPr/>
          </p:nvSpPr>
          <p:spPr>
            <a:xfrm>
              <a:off x="5301665" y="3219125"/>
              <a:ext cx="631428" cy="623466"/>
            </a:xfrm>
            <a:custGeom>
              <a:avLst/>
              <a:gdLst/>
              <a:ahLst/>
              <a:cxnLst/>
              <a:rect l="l" t="t" r="r" b="b"/>
              <a:pathLst>
                <a:path w="1272" h="1198" extrusionOk="0">
                  <a:moveTo>
                    <a:pt x="52" y="1198"/>
                  </a:moveTo>
                  <a:cubicBezTo>
                    <a:pt x="1219" y="1198"/>
                    <a:pt x="1219" y="1198"/>
                    <a:pt x="1219" y="1198"/>
                  </a:cubicBezTo>
                  <a:cubicBezTo>
                    <a:pt x="1235" y="1198"/>
                    <a:pt x="1250" y="1191"/>
                    <a:pt x="1259" y="1180"/>
                  </a:cubicBezTo>
                  <a:cubicBezTo>
                    <a:pt x="1268" y="1171"/>
                    <a:pt x="1272" y="1158"/>
                    <a:pt x="1270" y="1146"/>
                  </a:cubicBezTo>
                  <a:cubicBezTo>
                    <a:pt x="1243" y="933"/>
                    <a:pt x="1112" y="755"/>
                    <a:pt x="932" y="660"/>
                  </a:cubicBezTo>
                  <a:cubicBezTo>
                    <a:pt x="856" y="736"/>
                    <a:pt x="751" y="783"/>
                    <a:pt x="636" y="783"/>
                  </a:cubicBezTo>
                  <a:cubicBezTo>
                    <a:pt x="520" y="783"/>
                    <a:pt x="415" y="736"/>
                    <a:pt x="339" y="660"/>
                  </a:cubicBezTo>
                  <a:cubicBezTo>
                    <a:pt x="160" y="755"/>
                    <a:pt x="29" y="933"/>
                    <a:pt x="1" y="1146"/>
                  </a:cubicBezTo>
                  <a:cubicBezTo>
                    <a:pt x="0" y="1158"/>
                    <a:pt x="4" y="1171"/>
                    <a:pt x="12" y="1180"/>
                  </a:cubicBezTo>
                  <a:cubicBezTo>
                    <a:pt x="22" y="1191"/>
                    <a:pt x="36" y="1198"/>
                    <a:pt x="52" y="1198"/>
                  </a:cubicBezTo>
                  <a:close/>
                  <a:moveTo>
                    <a:pt x="52" y="1198"/>
                  </a:moveTo>
                  <a:cubicBezTo>
                    <a:pt x="52" y="1198"/>
                    <a:pt x="52" y="1198"/>
                    <a:pt x="52" y="1198"/>
                  </a:cubicBezTo>
                  <a:moveTo>
                    <a:pt x="373" y="614"/>
                  </a:moveTo>
                  <a:cubicBezTo>
                    <a:pt x="380" y="621"/>
                    <a:pt x="387" y="628"/>
                    <a:pt x="394" y="634"/>
                  </a:cubicBezTo>
                  <a:cubicBezTo>
                    <a:pt x="458" y="692"/>
                    <a:pt x="543" y="727"/>
                    <a:pt x="636" y="727"/>
                  </a:cubicBezTo>
                  <a:cubicBezTo>
                    <a:pt x="729" y="727"/>
                    <a:pt x="813" y="692"/>
                    <a:pt x="878" y="634"/>
                  </a:cubicBezTo>
                  <a:cubicBezTo>
                    <a:pt x="885" y="628"/>
                    <a:pt x="892" y="621"/>
                    <a:pt x="899" y="614"/>
                  </a:cubicBezTo>
                  <a:cubicBezTo>
                    <a:pt x="906" y="607"/>
                    <a:pt x="912" y="600"/>
                    <a:pt x="918" y="592"/>
                  </a:cubicBezTo>
                  <a:cubicBezTo>
                    <a:pt x="969" y="529"/>
                    <a:pt x="999" y="450"/>
                    <a:pt x="999" y="364"/>
                  </a:cubicBezTo>
                  <a:cubicBezTo>
                    <a:pt x="999" y="163"/>
                    <a:pt x="836" y="0"/>
                    <a:pt x="636" y="0"/>
                  </a:cubicBezTo>
                  <a:cubicBezTo>
                    <a:pt x="435" y="0"/>
                    <a:pt x="272" y="163"/>
                    <a:pt x="272" y="364"/>
                  </a:cubicBezTo>
                  <a:cubicBezTo>
                    <a:pt x="272" y="450"/>
                    <a:pt x="303" y="529"/>
                    <a:pt x="353" y="592"/>
                  </a:cubicBezTo>
                  <a:cubicBezTo>
                    <a:pt x="359" y="600"/>
                    <a:pt x="366" y="607"/>
                    <a:pt x="373" y="61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fr-CA" sz="1800" b="0" i="0" u="none" strike="noStrike" kern="0" cap="none" spc="0" normalizeH="0" baseline="0" noProof="0" dirty="0">
                <a:ln>
                  <a:noFill/>
                </a:ln>
                <a:solidFill>
                  <a:srgbClr val="4CB6A0"/>
                </a:solidFill>
                <a:effectLst/>
                <a:uLnTx/>
                <a:uFillTx/>
                <a:latin typeface="Calibri"/>
                <a:ea typeface="Calibri"/>
                <a:cs typeface="Calibri"/>
                <a:sym typeface="Calibri"/>
              </a:endParaRPr>
            </a:p>
          </p:txBody>
        </p:sp>
        <p:sp>
          <p:nvSpPr>
            <p:cNvPr id="561" name="Google Shape;561;p16" descr="Users Icon"/>
            <p:cNvSpPr/>
            <p:nvPr/>
          </p:nvSpPr>
          <p:spPr>
            <a:xfrm>
              <a:off x="5297473" y="4844003"/>
              <a:ext cx="631428" cy="624777"/>
            </a:xfrm>
            <a:custGeom>
              <a:avLst/>
              <a:gdLst/>
              <a:ahLst/>
              <a:cxnLst/>
              <a:rect l="l" t="t" r="r" b="b"/>
              <a:pathLst>
                <a:path w="450" h="420" extrusionOk="0">
                  <a:moveTo>
                    <a:pt x="360" y="0"/>
                  </a:moveTo>
                  <a:cubicBezTo>
                    <a:pt x="343" y="0"/>
                    <a:pt x="329" y="6"/>
                    <a:pt x="318" y="17"/>
                  </a:cubicBezTo>
                  <a:cubicBezTo>
                    <a:pt x="306" y="29"/>
                    <a:pt x="300" y="43"/>
                    <a:pt x="300" y="60"/>
                  </a:cubicBezTo>
                  <a:cubicBezTo>
                    <a:pt x="300" y="77"/>
                    <a:pt x="306" y="91"/>
                    <a:pt x="318" y="102"/>
                  </a:cubicBezTo>
                  <a:cubicBezTo>
                    <a:pt x="329" y="114"/>
                    <a:pt x="343" y="120"/>
                    <a:pt x="360" y="120"/>
                  </a:cubicBezTo>
                  <a:cubicBezTo>
                    <a:pt x="377" y="120"/>
                    <a:pt x="391" y="114"/>
                    <a:pt x="403" y="102"/>
                  </a:cubicBezTo>
                  <a:cubicBezTo>
                    <a:pt x="414" y="91"/>
                    <a:pt x="420" y="77"/>
                    <a:pt x="420" y="60"/>
                  </a:cubicBezTo>
                  <a:cubicBezTo>
                    <a:pt x="420" y="43"/>
                    <a:pt x="414" y="29"/>
                    <a:pt x="403" y="17"/>
                  </a:cubicBezTo>
                  <a:cubicBezTo>
                    <a:pt x="391" y="6"/>
                    <a:pt x="377" y="0"/>
                    <a:pt x="360" y="0"/>
                  </a:cubicBezTo>
                  <a:close/>
                  <a:moveTo>
                    <a:pt x="421" y="120"/>
                  </a:moveTo>
                  <a:cubicBezTo>
                    <a:pt x="420" y="120"/>
                    <a:pt x="417" y="122"/>
                    <a:pt x="411" y="125"/>
                  </a:cubicBezTo>
                  <a:cubicBezTo>
                    <a:pt x="405" y="128"/>
                    <a:pt x="397" y="132"/>
                    <a:pt x="388" y="135"/>
                  </a:cubicBezTo>
                  <a:cubicBezTo>
                    <a:pt x="379" y="138"/>
                    <a:pt x="369" y="140"/>
                    <a:pt x="360" y="140"/>
                  </a:cubicBezTo>
                  <a:cubicBezTo>
                    <a:pt x="350" y="140"/>
                    <a:pt x="339" y="138"/>
                    <a:pt x="329" y="135"/>
                  </a:cubicBezTo>
                  <a:cubicBezTo>
                    <a:pt x="330" y="140"/>
                    <a:pt x="330" y="146"/>
                    <a:pt x="330" y="150"/>
                  </a:cubicBezTo>
                  <a:cubicBezTo>
                    <a:pt x="330" y="172"/>
                    <a:pt x="324" y="192"/>
                    <a:pt x="311" y="210"/>
                  </a:cubicBezTo>
                  <a:cubicBezTo>
                    <a:pt x="336" y="211"/>
                    <a:pt x="357" y="221"/>
                    <a:pt x="373" y="240"/>
                  </a:cubicBezTo>
                  <a:cubicBezTo>
                    <a:pt x="405" y="240"/>
                    <a:pt x="405" y="240"/>
                    <a:pt x="405" y="240"/>
                  </a:cubicBezTo>
                  <a:cubicBezTo>
                    <a:pt x="417" y="240"/>
                    <a:pt x="428" y="237"/>
                    <a:pt x="437" y="231"/>
                  </a:cubicBezTo>
                  <a:cubicBezTo>
                    <a:pt x="446" y="224"/>
                    <a:pt x="450" y="215"/>
                    <a:pt x="450" y="203"/>
                  </a:cubicBezTo>
                  <a:cubicBezTo>
                    <a:pt x="450" y="148"/>
                    <a:pt x="440" y="120"/>
                    <a:pt x="421" y="120"/>
                  </a:cubicBezTo>
                  <a:close/>
                  <a:moveTo>
                    <a:pt x="225" y="60"/>
                  </a:moveTo>
                  <a:cubicBezTo>
                    <a:pt x="200" y="60"/>
                    <a:pt x="179" y="69"/>
                    <a:pt x="161" y="86"/>
                  </a:cubicBezTo>
                  <a:cubicBezTo>
                    <a:pt x="144" y="104"/>
                    <a:pt x="135" y="125"/>
                    <a:pt x="135" y="150"/>
                  </a:cubicBezTo>
                  <a:cubicBezTo>
                    <a:pt x="135" y="175"/>
                    <a:pt x="144" y="196"/>
                    <a:pt x="161" y="214"/>
                  </a:cubicBezTo>
                  <a:cubicBezTo>
                    <a:pt x="179" y="231"/>
                    <a:pt x="200" y="240"/>
                    <a:pt x="225" y="240"/>
                  </a:cubicBezTo>
                  <a:cubicBezTo>
                    <a:pt x="250" y="240"/>
                    <a:pt x="271" y="231"/>
                    <a:pt x="289" y="214"/>
                  </a:cubicBezTo>
                  <a:cubicBezTo>
                    <a:pt x="306" y="196"/>
                    <a:pt x="315" y="175"/>
                    <a:pt x="315" y="150"/>
                  </a:cubicBezTo>
                  <a:cubicBezTo>
                    <a:pt x="315" y="125"/>
                    <a:pt x="306" y="104"/>
                    <a:pt x="289" y="86"/>
                  </a:cubicBezTo>
                  <a:cubicBezTo>
                    <a:pt x="271" y="69"/>
                    <a:pt x="250" y="60"/>
                    <a:pt x="225" y="60"/>
                  </a:cubicBezTo>
                  <a:close/>
                  <a:moveTo>
                    <a:pt x="90" y="0"/>
                  </a:moveTo>
                  <a:cubicBezTo>
                    <a:pt x="73" y="0"/>
                    <a:pt x="59" y="6"/>
                    <a:pt x="47" y="17"/>
                  </a:cubicBezTo>
                  <a:cubicBezTo>
                    <a:pt x="36" y="29"/>
                    <a:pt x="30" y="43"/>
                    <a:pt x="30" y="60"/>
                  </a:cubicBezTo>
                  <a:cubicBezTo>
                    <a:pt x="30" y="77"/>
                    <a:pt x="36" y="91"/>
                    <a:pt x="47" y="102"/>
                  </a:cubicBezTo>
                  <a:cubicBezTo>
                    <a:pt x="59" y="114"/>
                    <a:pt x="73" y="120"/>
                    <a:pt x="90" y="120"/>
                  </a:cubicBezTo>
                  <a:cubicBezTo>
                    <a:pt x="106" y="120"/>
                    <a:pt x="120" y="114"/>
                    <a:pt x="132" y="102"/>
                  </a:cubicBezTo>
                  <a:cubicBezTo>
                    <a:pt x="144" y="91"/>
                    <a:pt x="150" y="77"/>
                    <a:pt x="150" y="60"/>
                  </a:cubicBezTo>
                  <a:cubicBezTo>
                    <a:pt x="150" y="43"/>
                    <a:pt x="144" y="29"/>
                    <a:pt x="132" y="17"/>
                  </a:cubicBezTo>
                  <a:cubicBezTo>
                    <a:pt x="120" y="6"/>
                    <a:pt x="106" y="0"/>
                    <a:pt x="90" y="0"/>
                  </a:cubicBezTo>
                  <a:close/>
                  <a:moveTo>
                    <a:pt x="389" y="335"/>
                  </a:moveTo>
                  <a:cubicBezTo>
                    <a:pt x="389" y="327"/>
                    <a:pt x="388" y="319"/>
                    <a:pt x="386" y="310"/>
                  </a:cubicBezTo>
                  <a:cubicBezTo>
                    <a:pt x="384" y="301"/>
                    <a:pt x="382" y="292"/>
                    <a:pt x="380" y="284"/>
                  </a:cubicBezTo>
                  <a:cubicBezTo>
                    <a:pt x="377" y="276"/>
                    <a:pt x="374" y="269"/>
                    <a:pt x="370" y="261"/>
                  </a:cubicBezTo>
                  <a:cubicBezTo>
                    <a:pt x="365" y="254"/>
                    <a:pt x="361" y="248"/>
                    <a:pt x="355" y="242"/>
                  </a:cubicBezTo>
                  <a:cubicBezTo>
                    <a:pt x="350" y="237"/>
                    <a:pt x="343" y="233"/>
                    <a:pt x="335" y="230"/>
                  </a:cubicBezTo>
                  <a:cubicBezTo>
                    <a:pt x="327" y="227"/>
                    <a:pt x="318" y="225"/>
                    <a:pt x="309" y="225"/>
                  </a:cubicBezTo>
                  <a:cubicBezTo>
                    <a:pt x="307" y="225"/>
                    <a:pt x="304" y="227"/>
                    <a:pt x="299" y="230"/>
                  </a:cubicBezTo>
                  <a:cubicBezTo>
                    <a:pt x="294" y="234"/>
                    <a:pt x="288" y="237"/>
                    <a:pt x="282" y="241"/>
                  </a:cubicBezTo>
                  <a:cubicBezTo>
                    <a:pt x="275" y="246"/>
                    <a:pt x="267" y="249"/>
                    <a:pt x="257" y="253"/>
                  </a:cubicBezTo>
                  <a:cubicBezTo>
                    <a:pt x="246" y="256"/>
                    <a:pt x="236" y="258"/>
                    <a:pt x="225" y="258"/>
                  </a:cubicBezTo>
                  <a:cubicBezTo>
                    <a:pt x="214" y="258"/>
                    <a:pt x="204" y="256"/>
                    <a:pt x="193" y="253"/>
                  </a:cubicBezTo>
                  <a:cubicBezTo>
                    <a:pt x="183" y="249"/>
                    <a:pt x="174" y="246"/>
                    <a:pt x="168" y="241"/>
                  </a:cubicBezTo>
                  <a:cubicBezTo>
                    <a:pt x="162" y="237"/>
                    <a:pt x="156" y="234"/>
                    <a:pt x="151" y="230"/>
                  </a:cubicBezTo>
                  <a:cubicBezTo>
                    <a:pt x="146" y="227"/>
                    <a:pt x="142" y="225"/>
                    <a:pt x="141" y="225"/>
                  </a:cubicBezTo>
                  <a:cubicBezTo>
                    <a:pt x="131" y="225"/>
                    <a:pt x="123" y="227"/>
                    <a:pt x="115" y="230"/>
                  </a:cubicBezTo>
                  <a:cubicBezTo>
                    <a:pt x="107" y="233"/>
                    <a:pt x="100" y="237"/>
                    <a:pt x="95" y="242"/>
                  </a:cubicBezTo>
                  <a:cubicBezTo>
                    <a:pt x="89" y="248"/>
                    <a:pt x="84" y="254"/>
                    <a:pt x="80" y="261"/>
                  </a:cubicBezTo>
                  <a:cubicBezTo>
                    <a:pt x="76" y="269"/>
                    <a:pt x="73" y="276"/>
                    <a:pt x="70" y="284"/>
                  </a:cubicBezTo>
                  <a:cubicBezTo>
                    <a:pt x="68" y="292"/>
                    <a:pt x="65" y="301"/>
                    <a:pt x="64" y="310"/>
                  </a:cubicBezTo>
                  <a:cubicBezTo>
                    <a:pt x="62" y="319"/>
                    <a:pt x="61" y="327"/>
                    <a:pt x="61" y="335"/>
                  </a:cubicBezTo>
                  <a:cubicBezTo>
                    <a:pt x="60" y="343"/>
                    <a:pt x="60" y="351"/>
                    <a:pt x="60" y="360"/>
                  </a:cubicBezTo>
                  <a:cubicBezTo>
                    <a:pt x="60" y="378"/>
                    <a:pt x="65" y="393"/>
                    <a:pt x="77" y="404"/>
                  </a:cubicBezTo>
                  <a:cubicBezTo>
                    <a:pt x="88" y="415"/>
                    <a:pt x="103" y="420"/>
                    <a:pt x="122" y="420"/>
                  </a:cubicBezTo>
                  <a:cubicBezTo>
                    <a:pt x="327" y="420"/>
                    <a:pt x="327" y="420"/>
                    <a:pt x="327" y="420"/>
                  </a:cubicBezTo>
                  <a:cubicBezTo>
                    <a:pt x="346" y="420"/>
                    <a:pt x="362" y="415"/>
                    <a:pt x="373" y="404"/>
                  </a:cubicBezTo>
                  <a:cubicBezTo>
                    <a:pt x="384" y="393"/>
                    <a:pt x="390" y="378"/>
                    <a:pt x="390" y="360"/>
                  </a:cubicBezTo>
                  <a:cubicBezTo>
                    <a:pt x="390" y="351"/>
                    <a:pt x="390" y="343"/>
                    <a:pt x="389" y="335"/>
                  </a:cubicBezTo>
                  <a:close/>
                  <a:moveTo>
                    <a:pt x="120" y="150"/>
                  </a:moveTo>
                  <a:cubicBezTo>
                    <a:pt x="120" y="146"/>
                    <a:pt x="120" y="140"/>
                    <a:pt x="121" y="135"/>
                  </a:cubicBezTo>
                  <a:cubicBezTo>
                    <a:pt x="111" y="138"/>
                    <a:pt x="100" y="140"/>
                    <a:pt x="90" y="140"/>
                  </a:cubicBezTo>
                  <a:cubicBezTo>
                    <a:pt x="80" y="140"/>
                    <a:pt x="71" y="138"/>
                    <a:pt x="62" y="135"/>
                  </a:cubicBezTo>
                  <a:cubicBezTo>
                    <a:pt x="52" y="132"/>
                    <a:pt x="45" y="128"/>
                    <a:pt x="39" y="125"/>
                  </a:cubicBezTo>
                  <a:cubicBezTo>
                    <a:pt x="33" y="122"/>
                    <a:pt x="30" y="120"/>
                    <a:pt x="29" y="120"/>
                  </a:cubicBezTo>
                  <a:cubicBezTo>
                    <a:pt x="9" y="120"/>
                    <a:pt x="0" y="148"/>
                    <a:pt x="0" y="203"/>
                  </a:cubicBezTo>
                  <a:cubicBezTo>
                    <a:pt x="0" y="215"/>
                    <a:pt x="4" y="224"/>
                    <a:pt x="13" y="231"/>
                  </a:cubicBezTo>
                  <a:cubicBezTo>
                    <a:pt x="22" y="237"/>
                    <a:pt x="32" y="240"/>
                    <a:pt x="45" y="240"/>
                  </a:cubicBezTo>
                  <a:cubicBezTo>
                    <a:pt x="77" y="240"/>
                    <a:pt x="77" y="240"/>
                    <a:pt x="77" y="240"/>
                  </a:cubicBezTo>
                  <a:cubicBezTo>
                    <a:pt x="93" y="221"/>
                    <a:pt x="113" y="211"/>
                    <a:pt x="139" y="210"/>
                  </a:cubicBezTo>
                  <a:cubicBezTo>
                    <a:pt x="126" y="192"/>
                    <a:pt x="120" y="172"/>
                    <a:pt x="120" y="15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fr-CA"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79" name="Google Shape;579;p16"/>
            <p:cNvSpPr txBox="1"/>
            <p:nvPr/>
          </p:nvSpPr>
          <p:spPr>
            <a:xfrm>
              <a:off x="2036717" y="4078737"/>
              <a:ext cx="1861964" cy="1600398"/>
            </a:xfrm>
            <a:prstGeom prst="rect">
              <a:avLst/>
            </a:prstGeom>
            <a:noFill/>
            <a:ln>
              <a:noFill/>
            </a:ln>
          </p:spPr>
          <p:txBody>
            <a:bodyPr spcFirstLastPara="1" wrap="square" lIns="91425" tIns="45700" rIns="91425" bIns="45700" anchor="t" anchorCtr="0">
              <a:spAutoFit/>
            </a:bodyPr>
            <a:lstStyle/>
            <a:p>
              <a:pPr algn="ctr"/>
              <a:r>
                <a:rPr lang="fr-CA" sz="1400" b="1" dirty="0"/>
                <a:t>Quand je vais au bureau, </a:t>
              </a:r>
              <a:r>
                <a:rPr lang="fr-CA" sz="1400" dirty="0"/>
                <a:t>en tenant compte de mes </a:t>
              </a:r>
              <a:r>
                <a:rPr lang="fr-CA" sz="1400" b="1" dirty="0"/>
                <a:t>activités</a:t>
              </a:r>
              <a:r>
                <a:rPr lang="fr-CA" sz="1400" dirty="0"/>
                <a:t>,</a:t>
              </a:r>
              <a:r>
                <a:rPr lang="fr-CA" sz="1400" b="1" dirty="0"/>
                <a:t> </a:t>
              </a:r>
            </a:p>
            <a:p>
              <a:pPr algn="ctr"/>
              <a:r>
                <a:rPr lang="fr-CA" sz="1400" dirty="0"/>
                <a:t>ai-je besoin de travailler </a:t>
              </a:r>
              <a:r>
                <a:rPr lang="fr-CA" sz="1400" b="1" dirty="0">
                  <a:solidFill>
                    <a:schemeClr val="accent2"/>
                  </a:solidFill>
                </a:rPr>
                <a:t>seul</a:t>
              </a:r>
              <a:r>
                <a:rPr lang="fr-CA" sz="1400" dirty="0"/>
                <a:t> ou en </a:t>
              </a:r>
              <a:r>
                <a:rPr lang="fr-CA" sz="1400" b="1" dirty="0">
                  <a:solidFill>
                    <a:schemeClr val="accent4"/>
                  </a:solidFill>
                </a:rPr>
                <a:t>collaboration</a:t>
              </a:r>
              <a:r>
                <a:rPr lang="fr-CA" sz="1400" dirty="0"/>
                <a:t>?</a:t>
              </a:r>
            </a:p>
          </p:txBody>
        </p:sp>
        <p:cxnSp>
          <p:nvCxnSpPr>
            <p:cNvPr id="586" name="Google Shape;586;p16"/>
            <p:cNvCxnSpPr/>
            <p:nvPr/>
          </p:nvCxnSpPr>
          <p:spPr>
            <a:xfrm rot="10800000" flipH="1">
              <a:off x="3973793" y="3925014"/>
              <a:ext cx="1166620" cy="526292"/>
            </a:xfrm>
            <a:prstGeom prst="straightConnector1">
              <a:avLst/>
            </a:prstGeom>
            <a:noFill/>
            <a:ln w="38100" cap="flat" cmpd="sng">
              <a:solidFill>
                <a:schemeClr val="accent2"/>
              </a:solidFill>
              <a:prstDash val="solid"/>
              <a:miter lim="800000"/>
              <a:headEnd type="none" w="sm" len="sm"/>
              <a:tailEnd type="triangle" w="med" len="med"/>
            </a:ln>
          </p:spPr>
        </p:cxnSp>
        <p:cxnSp>
          <p:nvCxnSpPr>
            <p:cNvPr id="587" name="Google Shape;587;p16"/>
            <p:cNvCxnSpPr/>
            <p:nvPr/>
          </p:nvCxnSpPr>
          <p:spPr>
            <a:xfrm>
              <a:off x="3973793" y="4439289"/>
              <a:ext cx="1166620" cy="526292"/>
            </a:xfrm>
            <a:prstGeom prst="straightConnector1">
              <a:avLst/>
            </a:prstGeom>
            <a:noFill/>
            <a:ln w="38100" cap="flat" cmpd="sng">
              <a:solidFill>
                <a:schemeClr val="accent4"/>
              </a:solidFill>
              <a:prstDash val="solid"/>
              <a:miter lim="800000"/>
              <a:headEnd type="none" w="sm" len="sm"/>
              <a:tailEnd type="triangle" w="med" len="med"/>
            </a:ln>
          </p:spPr>
        </p:cxnSp>
        <p:sp>
          <p:nvSpPr>
            <p:cNvPr id="604" name="Google Shape;604;p16"/>
            <p:cNvSpPr/>
            <p:nvPr/>
          </p:nvSpPr>
          <p:spPr>
            <a:xfrm>
              <a:off x="119752" y="4397352"/>
              <a:ext cx="1141577"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CA" sz="2400" b="1" i="0" u="none" strike="noStrike" kern="0" cap="none" spc="0" normalizeH="0" baseline="0" noProof="0" dirty="0">
                  <a:ln>
                    <a:noFill/>
                  </a:ln>
                  <a:solidFill>
                    <a:srgbClr val="000000"/>
                  </a:solidFill>
                  <a:effectLst/>
                  <a:uLnTx/>
                  <a:uFillTx/>
                  <a:latin typeface="Calibri"/>
                  <a:ea typeface="Calibri"/>
                  <a:cs typeface="Calibri"/>
                  <a:sym typeface="Calibri"/>
                </a:rPr>
                <a:t>Étape 2</a:t>
              </a:r>
              <a:endParaRPr kumimoji="0" lang="fr-CA"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grpSp>
        <p:nvGrpSpPr>
          <p:cNvPr id="6" name="Group 5" descr="Étape 3 - Considérations pour le choix de vos points de travail : préférences personnelles et outils requis">
            <a:extLst>
              <a:ext uri="{FF2B5EF4-FFF2-40B4-BE49-F238E27FC236}">
                <a16:creationId xmlns:a16="http://schemas.microsoft.com/office/drawing/2014/main" id="{A59C94F6-E1C9-AA8F-26F2-7864328BFE9A}"/>
              </a:ext>
            </a:extLst>
          </p:cNvPr>
          <p:cNvGrpSpPr/>
          <p:nvPr/>
        </p:nvGrpSpPr>
        <p:grpSpPr>
          <a:xfrm>
            <a:off x="6700426" y="1283878"/>
            <a:ext cx="1551376" cy="4771482"/>
            <a:chOff x="6700426" y="1283878"/>
            <a:chExt cx="1551376" cy="4771482"/>
          </a:xfrm>
        </p:grpSpPr>
        <p:sp>
          <p:nvSpPr>
            <p:cNvPr id="556" name="Google Shape;556;p16"/>
            <p:cNvSpPr/>
            <p:nvPr/>
          </p:nvSpPr>
          <p:spPr>
            <a:xfrm>
              <a:off x="6700427" y="1711507"/>
              <a:ext cx="1551375" cy="4343853"/>
            </a:xfrm>
            <a:prstGeom prst="rect">
              <a:avLst/>
            </a:prstGeom>
            <a:solidFill>
              <a:srgbClr val="F7F7F7"/>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CA"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562" name="Google Shape;562;p16"/>
            <p:cNvSpPr txBox="1"/>
            <p:nvPr/>
          </p:nvSpPr>
          <p:spPr>
            <a:xfrm>
              <a:off x="6700426" y="3226651"/>
              <a:ext cx="1551375" cy="738664"/>
            </a:xfrm>
            <a:prstGeom prst="rect">
              <a:avLst/>
            </a:prstGeom>
            <a:noFill/>
            <a:ln>
              <a:noFill/>
            </a:ln>
          </p:spPr>
          <p:txBody>
            <a:bodyPr spcFirstLastPara="1" wrap="square" lIns="91425" tIns="45700" rIns="91425" bIns="45700" anchor="t" anchorCtr="0">
              <a:spAutoFit/>
            </a:bodyPr>
            <a:lstStyle/>
            <a:p>
              <a:pPr algn="ctr"/>
              <a:r>
                <a:rPr lang="fr-CA" sz="1400" b="1" dirty="0">
                  <a:solidFill>
                    <a:schemeClr val="accent2"/>
                  </a:solidFill>
                </a:rPr>
                <a:t>Préférences personnelles et outils requis</a:t>
              </a:r>
            </a:p>
          </p:txBody>
        </p:sp>
        <p:sp>
          <p:nvSpPr>
            <p:cNvPr id="580" name="Google Shape;580;p16"/>
            <p:cNvSpPr txBox="1"/>
            <p:nvPr/>
          </p:nvSpPr>
          <p:spPr>
            <a:xfrm>
              <a:off x="6719648" y="1779389"/>
              <a:ext cx="1524779" cy="1169511"/>
            </a:xfrm>
            <a:prstGeom prst="rect">
              <a:avLst/>
            </a:prstGeom>
            <a:noFill/>
            <a:ln>
              <a:noFill/>
            </a:ln>
          </p:spPr>
          <p:txBody>
            <a:bodyPr spcFirstLastPara="1" wrap="square" lIns="91425" tIns="45700" rIns="91425" bIns="45700" anchor="t" anchorCtr="0">
              <a:spAutoFit/>
            </a:bodyPr>
            <a:lstStyle/>
            <a:p>
              <a:pPr algn="ctr"/>
              <a:r>
                <a:rPr lang="fr-CA" sz="1400" b="1" dirty="0"/>
                <a:t>Que dois-je prendre en compte pour choisir mon point de travail?</a:t>
              </a:r>
            </a:p>
          </p:txBody>
        </p:sp>
        <p:sp>
          <p:nvSpPr>
            <p:cNvPr id="590" name="Google Shape;590;p16"/>
            <p:cNvSpPr txBox="1"/>
            <p:nvPr/>
          </p:nvSpPr>
          <p:spPr>
            <a:xfrm>
              <a:off x="6700428" y="4830699"/>
              <a:ext cx="1551374" cy="738664"/>
            </a:xfrm>
            <a:prstGeom prst="rect">
              <a:avLst/>
            </a:prstGeom>
            <a:noFill/>
            <a:ln>
              <a:noFill/>
            </a:ln>
          </p:spPr>
          <p:txBody>
            <a:bodyPr spcFirstLastPara="1" wrap="square" lIns="91425" tIns="45700" rIns="91425" bIns="45700" anchor="t" anchorCtr="0">
              <a:spAutoFit/>
            </a:bodyPr>
            <a:lstStyle/>
            <a:p>
              <a:pPr algn="ctr"/>
              <a:r>
                <a:rPr lang="fr-CA" sz="1400" b="1" dirty="0">
                  <a:solidFill>
                    <a:schemeClr val="accent4"/>
                  </a:solidFill>
                </a:rPr>
                <a:t>Préférences personnelles et outils requis</a:t>
              </a:r>
            </a:p>
          </p:txBody>
        </p:sp>
        <p:sp>
          <p:nvSpPr>
            <p:cNvPr id="605" name="Google Shape;605;p16"/>
            <p:cNvSpPr/>
            <p:nvPr/>
          </p:nvSpPr>
          <p:spPr>
            <a:xfrm>
              <a:off x="6892476" y="1283878"/>
              <a:ext cx="11642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CA" sz="2400" b="1" kern="0" dirty="0">
                  <a:solidFill>
                    <a:srgbClr val="000000"/>
                  </a:solidFill>
                  <a:latin typeface="Calibri"/>
                  <a:ea typeface="Calibri"/>
                  <a:cs typeface="Calibri"/>
                  <a:sym typeface="Calibri"/>
                </a:rPr>
                <a:t>Étape</a:t>
              </a:r>
              <a:r>
                <a:rPr kumimoji="0" lang="fr-CA" sz="2400" b="1" i="0" u="none" strike="noStrike" kern="0" cap="none" spc="0" normalizeH="0" baseline="0" noProof="0" dirty="0">
                  <a:ln>
                    <a:noFill/>
                  </a:ln>
                  <a:solidFill>
                    <a:srgbClr val="000000"/>
                  </a:solidFill>
                  <a:effectLst/>
                  <a:uLnTx/>
                  <a:uFillTx/>
                  <a:latin typeface="Calibri"/>
                  <a:ea typeface="Calibri"/>
                  <a:cs typeface="Calibri"/>
                  <a:sym typeface="Calibri"/>
                </a:rPr>
                <a:t> 3</a:t>
              </a:r>
              <a:endParaRPr kumimoji="0" lang="fr-CA"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grpSp>
        <p:nvGrpSpPr>
          <p:cNvPr id="7" name="Group 6" descr="Étape 4- Sélectionnez et réservez votre type de points de travail. Si c'est individuel : Ouvert ou fermé. Si c'est en collaboration : Ouvert ou fermé.">
            <a:extLst>
              <a:ext uri="{FF2B5EF4-FFF2-40B4-BE49-F238E27FC236}">
                <a16:creationId xmlns:a16="http://schemas.microsoft.com/office/drawing/2014/main" id="{0B12FA3A-BAB1-6614-C885-F0866AF148F3}"/>
              </a:ext>
            </a:extLst>
          </p:cNvPr>
          <p:cNvGrpSpPr/>
          <p:nvPr/>
        </p:nvGrpSpPr>
        <p:grpSpPr>
          <a:xfrm>
            <a:off x="9050560" y="1246037"/>
            <a:ext cx="1606501" cy="4806354"/>
            <a:chOff x="9050560" y="1246037"/>
            <a:chExt cx="1606501" cy="4806354"/>
          </a:xfrm>
        </p:grpSpPr>
        <p:sp>
          <p:nvSpPr>
            <p:cNvPr id="555" name="Google Shape;555;p16"/>
            <p:cNvSpPr/>
            <p:nvPr/>
          </p:nvSpPr>
          <p:spPr>
            <a:xfrm>
              <a:off x="9050560" y="1711508"/>
              <a:ext cx="1606501" cy="4340883"/>
            </a:xfrm>
            <a:prstGeom prst="rect">
              <a:avLst/>
            </a:prstGeom>
            <a:solidFill>
              <a:srgbClr val="F7F7F7"/>
            </a:solidFill>
            <a:ln w="76200" cap="flat" cmpd="sng">
              <a:solidFill>
                <a:srgbClr val="595A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CA"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nvGrpSpPr>
            <p:cNvPr id="563" name="Google Shape;563;p16"/>
            <p:cNvGrpSpPr/>
            <p:nvPr/>
          </p:nvGrpSpPr>
          <p:grpSpPr>
            <a:xfrm>
              <a:off x="9423139" y="2843779"/>
              <a:ext cx="844520" cy="667264"/>
              <a:chOff x="9441602" y="3013911"/>
              <a:chExt cx="844520" cy="667264"/>
            </a:xfrm>
          </p:grpSpPr>
          <p:sp>
            <p:nvSpPr>
              <p:cNvPr id="564" name="Google Shape;564;p16"/>
              <p:cNvSpPr/>
              <p:nvPr/>
            </p:nvSpPr>
            <p:spPr>
              <a:xfrm>
                <a:off x="9487231" y="3013911"/>
                <a:ext cx="733159" cy="667264"/>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CA" sz="12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65" name="Google Shape;565;p16"/>
              <p:cNvSpPr txBox="1"/>
              <p:nvPr/>
            </p:nvSpPr>
            <p:spPr>
              <a:xfrm>
                <a:off x="9441602" y="3193654"/>
                <a:ext cx="844520"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CA" sz="1400" b="1" i="0" u="none" strike="noStrike" kern="0" cap="none" spc="0" normalizeH="0" baseline="0" noProof="0" dirty="0">
                    <a:ln>
                      <a:noFill/>
                    </a:ln>
                    <a:solidFill>
                      <a:srgbClr val="4CB6A0"/>
                    </a:solidFill>
                    <a:effectLst/>
                    <a:uLnTx/>
                    <a:uFillTx/>
                    <a:latin typeface="Calibri"/>
                    <a:ea typeface="Calibri"/>
                    <a:cs typeface="Calibri"/>
                    <a:sym typeface="Calibri"/>
                  </a:rPr>
                  <a:t>OUVERT</a:t>
                </a:r>
                <a:endParaRPr kumimoji="0" lang="fr-CA" sz="1400" b="0" i="0" u="none" strike="noStrike" kern="0" cap="none" spc="0" normalizeH="0" baseline="0" noProof="0" dirty="0">
                  <a:ln>
                    <a:noFill/>
                  </a:ln>
                  <a:solidFill>
                    <a:srgbClr val="4CB6A0"/>
                  </a:solidFill>
                  <a:effectLst/>
                  <a:uLnTx/>
                  <a:uFillTx/>
                  <a:latin typeface="Calibri"/>
                  <a:ea typeface="Calibri"/>
                  <a:cs typeface="Calibri"/>
                  <a:sym typeface="Calibri"/>
                </a:endParaRPr>
              </a:p>
            </p:txBody>
          </p:sp>
        </p:grpSp>
        <p:grpSp>
          <p:nvGrpSpPr>
            <p:cNvPr id="566" name="Google Shape;566;p16"/>
            <p:cNvGrpSpPr/>
            <p:nvPr/>
          </p:nvGrpSpPr>
          <p:grpSpPr>
            <a:xfrm>
              <a:off x="9405903" y="3588289"/>
              <a:ext cx="895812" cy="667264"/>
              <a:chOff x="9405903" y="3889386"/>
              <a:chExt cx="895812" cy="667264"/>
            </a:xfrm>
          </p:grpSpPr>
          <p:sp>
            <p:nvSpPr>
              <p:cNvPr id="567" name="Google Shape;567;p16"/>
              <p:cNvSpPr/>
              <p:nvPr/>
            </p:nvSpPr>
            <p:spPr>
              <a:xfrm>
                <a:off x="9487231" y="3889386"/>
                <a:ext cx="733159" cy="667264"/>
              </a:xfrm>
              <a:prstGeom prst="ellipse">
                <a:avLst/>
              </a:prstGeom>
              <a:solidFill>
                <a:srgbClr val="11632F"/>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CA" sz="12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68" name="Google Shape;568;p16"/>
              <p:cNvSpPr txBox="1"/>
              <p:nvPr/>
            </p:nvSpPr>
            <p:spPr>
              <a:xfrm>
                <a:off x="9405903" y="4084518"/>
                <a:ext cx="89581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CA" sz="1200" b="1" i="0" u="none" strike="noStrike" kern="0" cap="none" spc="0" normalizeH="0" baseline="0" noProof="0" dirty="0">
                    <a:ln>
                      <a:noFill/>
                    </a:ln>
                    <a:solidFill>
                      <a:schemeClr val="bg1"/>
                    </a:solidFill>
                    <a:effectLst/>
                    <a:uLnTx/>
                    <a:uFillTx/>
                    <a:latin typeface="Calibri"/>
                    <a:ea typeface="Calibri"/>
                    <a:cs typeface="Calibri"/>
                    <a:sym typeface="Calibri"/>
                  </a:rPr>
                  <a:t>FERMÉ</a:t>
                </a:r>
                <a:endParaRPr kumimoji="0" lang="fr-CA" sz="1200" b="0" i="0" u="none" strike="noStrike" kern="0" cap="none" spc="0" normalizeH="0" baseline="0" noProof="0" dirty="0">
                  <a:ln>
                    <a:noFill/>
                  </a:ln>
                  <a:solidFill>
                    <a:schemeClr val="bg1"/>
                  </a:solidFill>
                  <a:effectLst/>
                  <a:uLnTx/>
                  <a:uFillTx/>
                  <a:latin typeface="Calibri"/>
                  <a:ea typeface="Calibri"/>
                  <a:cs typeface="Calibri"/>
                  <a:sym typeface="Calibri"/>
                </a:endParaRPr>
              </a:p>
            </p:txBody>
          </p:sp>
        </p:grpSp>
        <p:sp>
          <p:nvSpPr>
            <p:cNvPr id="581" name="Google Shape;581;p16"/>
            <p:cNvSpPr txBox="1"/>
            <p:nvPr/>
          </p:nvSpPr>
          <p:spPr>
            <a:xfrm>
              <a:off x="9230819" y="1835533"/>
              <a:ext cx="1245980" cy="954107"/>
            </a:xfrm>
            <a:prstGeom prst="rect">
              <a:avLst/>
            </a:prstGeom>
            <a:noFill/>
            <a:ln>
              <a:noFill/>
            </a:ln>
          </p:spPr>
          <p:txBody>
            <a:bodyPr spcFirstLastPara="1" wrap="square" lIns="91425" tIns="45700" rIns="91425" bIns="45700" anchor="t" anchorCtr="0">
              <a:spAutoFit/>
            </a:bodyPr>
            <a:lstStyle/>
            <a:p>
              <a:pPr algn="ctr"/>
              <a:r>
                <a:rPr lang="fr-CA" sz="1400" b="1" dirty="0"/>
                <a:t>Choisissez et réservez votre type de point de travail</a:t>
              </a:r>
            </a:p>
          </p:txBody>
        </p:sp>
        <p:grpSp>
          <p:nvGrpSpPr>
            <p:cNvPr id="595" name="Google Shape;595;p16"/>
            <p:cNvGrpSpPr/>
            <p:nvPr/>
          </p:nvGrpSpPr>
          <p:grpSpPr>
            <a:xfrm>
              <a:off x="9441600" y="4454246"/>
              <a:ext cx="860115" cy="667264"/>
              <a:chOff x="9441600" y="3013911"/>
              <a:chExt cx="860115" cy="667264"/>
            </a:xfrm>
          </p:grpSpPr>
          <p:sp>
            <p:nvSpPr>
              <p:cNvPr id="596" name="Google Shape;596;p16"/>
              <p:cNvSpPr/>
              <p:nvPr/>
            </p:nvSpPr>
            <p:spPr>
              <a:xfrm>
                <a:off x="9487231" y="3013911"/>
                <a:ext cx="733159" cy="667264"/>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CA" sz="12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597" name="Google Shape;597;p16"/>
              <p:cNvSpPr txBox="1"/>
              <p:nvPr/>
            </p:nvSpPr>
            <p:spPr>
              <a:xfrm>
                <a:off x="9441600" y="3193654"/>
                <a:ext cx="860115"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CA" sz="1400" b="1" i="0" u="none" strike="noStrike" kern="0" cap="none" spc="0" normalizeH="0" baseline="0" noProof="0" dirty="0">
                    <a:ln>
                      <a:noFill/>
                    </a:ln>
                    <a:solidFill>
                      <a:srgbClr val="F2A920"/>
                    </a:solidFill>
                    <a:effectLst/>
                    <a:uLnTx/>
                    <a:uFillTx/>
                    <a:latin typeface="Calibri"/>
                    <a:ea typeface="Calibri"/>
                    <a:cs typeface="Calibri"/>
                    <a:sym typeface="Calibri"/>
                  </a:rPr>
                  <a:t>OUVERT</a:t>
                </a:r>
                <a:endParaRPr kumimoji="0" lang="fr-CA" sz="1400" b="0" i="0" u="none" strike="noStrike" kern="0" cap="none" spc="0" normalizeH="0" baseline="0" noProof="0" dirty="0">
                  <a:ln>
                    <a:noFill/>
                  </a:ln>
                  <a:solidFill>
                    <a:srgbClr val="F2A920"/>
                  </a:solidFill>
                  <a:effectLst/>
                  <a:uLnTx/>
                  <a:uFillTx/>
                  <a:latin typeface="Calibri"/>
                  <a:ea typeface="Calibri"/>
                  <a:cs typeface="Calibri"/>
                  <a:sym typeface="Calibri"/>
                </a:endParaRPr>
              </a:p>
            </p:txBody>
          </p:sp>
        </p:grpSp>
        <p:grpSp>
          <p:nvGrpSpPr>
            <p:cNvPr id="598" name="Google Shape;598;p16"/>
            <p:cNvGrpSpPr/>
            <p:nvPr/>
          </p:nvGrpSpPr>
          <p:grpSpPr>
            <a:xfrm>
              <a:off x="9405903" y="5163898"/>
              <a:ext cx="895812" cy="667264"/>
              <a:chOff x="9405903" y="3854528"/>
              <a:chExt cx="895812" cy="667264"/>
            </a:xfrm>
          </p:grpSpPr>
          <p:sp>
            <p:nvSpPr>
              <p:cNvPr id="599" name="Google Shape;599;p16"/>
              <p:cNvSpPr/>
              <p:nvPr/>
            </p:nvSpPr>
            <p:spPr>
              <a:xfrm>
                <a:off x="9487231" y="3854528"/>
                <a:ext cx="733159" cy="667264"/>
              </a:xfrm>
              <a:prstGeom prst="ellipse">
                <a:avLst/>
              </a:prstGeom>
              <a:solidFill>
                <a:schemeClr val="accent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CA" sz="12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00" name="Google Shape;600;p16"/>
              <p:cNvSpPr txBox="1"/>
              <p:nvPr/>
            </p:nvSpPr>
            <p:spPr>
              <a:xfrm>
                <a:off x="9405903" y="4065261"/>
                <a:ext cx="89581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CA" sz="1200" b="1" i="0" u="none" strike="noStrike" kern="0" cap="none" spc="0" normalizeH="0" baseline="0" noProof="0" dirty="0">
                    <a:ln>
                      <a:noFill/>
                    </a:ln>
                    <a:solidFill>
                      <a:srgbClr val="FFFFFF"/>
                    </a:solidFill>
                    <a:effectLst/>
                    <a:uLnTx/>
                    <a:uFillTx/>
                    <a:latin typeface="Calibri"/>
                    <a:ea typeface="Calibri"/>
                    <a:cs typeface="Calibri"/>
                    <a:sym typeface="Calibri"/>
                  </a:rPr>
                  <a:t>FERMÉ</a:t>
                </a:r>
                <a:endParaRPr kumimoji="0" lang="fr-CA" sz="12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sp>
          <p:nvSpPr>
            <p:cNvPr id="606" name="Google Shape;606;p16"/>
            <p:cNvSpPr/>
            <p:nvPr/>
          </p:nvSpPr>
          <p:spPr>
            <a:xfrm>
              <a:off x="9253245" y="1246037"/>
              <a:ext cx="1164202"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CA" sz="2400" b="1" kern="0" dirty="0">
                  <a:solidFill>
                    <a:srgbClr val="000000"/>
                  </a:solidFill>
                  <a:latin typeface="Calibri"/>
                  <a:ea typeface="Calibri"/>
                  <a:cs typeface="Calibri"/>
                  <a:sym typeface="Calibri"/>
                </a:rPr>
                <a:t>Étape</a:t>
              </a:r>
              <a:r>
                <a:rPr kumimoji="0" lang="fr-CA" sz="2400" b="1" i="0" u="none" strike="noStrike" kern="0" cap="none" spc="0" normalizeH="0" baseline="0" noProof="0" dirty="0">
                  <a:ln>
                    <a:noFill/>
                  </a:ln>
                  <a:solidFill>
                    <a:srgbClr val="000000"/>
                  </a:solidFill>
                  <a:effectLst/>
                  <a:uLnTx/>
                  <a:uFillTx/>
                  <a:latin typeface="Calibri"/>
                  <a:ea typeface="Calibri"/>
                  <a:cs typeface="Calibri"/>
                  <a:sym typeface="Calibri"/>
                </a:rPr>
                <a:t> 4</a:t>
              </a:r>
              <a:endParaRPr kumimoji="0" lang="fr-CA"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pic>
        <p:nvPicPr>
          <p:cNvPr id="609" name="Google Shape;609;p16">
            <a:extLst>
              <a:ext uri="{C183D7F6-B498-43B3-948B-1728B52AA6E4}">
                <adec:decorative xmlns:adec="http://schemas.microsoft.com/office/drawing/2017/decorative" val="1"/>
              </a:ext>
            </a:extLst>
          </p:cNvPr>
          <p:cNvPicPr preferRelativeResize="0"/>
          <p:nvPr/>
        </p:nvPicPr>
        <p:blipFill rotWithShape="1">
          <a:blip r:embed="rId7">
            <a:alphaModFix/>
            <a:lum bright="70000" contrast="-70000"/>
          </a:blip>
          <a:srcRect/>
          <a:stretch/>
        </p:blipFill>
        <p:spPr>
          <a:xfrm>
            <a:off x="11348669" y="65938"/>
            <a:ext cx="651575" cy="651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17">
            <a:extLst>
              <a:ext uri="{C183D7F6-B498-43B3-948B-1728B52AA6E4}">
                <adec:decorative xmlns:adec="http://schemas.microsoft.com/office/drawing/2017/decorative" val="0"/>
              </a:ext>
            </a:extLst>
          </p:cNvPr>
          <p:cNvSpPr txBox="1">
            <a:spLocks noGrp="1"/>
          </p:cNvSpPr>
          <p:nvPr>
            <p:ph type="title" idx="4294967295"/>
          </p:nvPr>
        </p:nvSpPr>
        <p:spPr>
          <a:xfrm>
            <a:off x="0" y="-11536"/>
            <a:ext cx="12192000" cy="835025"/>
          </a:xfrm>
          <a:prstGeom prst="rect">
            <a:avLst/>
          </a:prstGeom>
          <a:solidFill>
            <a:schemeClr val="accent5"/>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fr-CA" sz="3200" dirty="0">
                <a:solidFill>
                  <a:schemeClr val="lt1"/>
                </a:solidFill>
              </a:rPr>
              <a:t>Planification : étape 1 – Choisir le lieu de travail  </a:t>
            </a:r>
            <a:endParaRPr lang="fr-CA" sz="3200" dirty="0"/>
          </a:p>
        </p:txBody>
      </p:sp>
      <p:sp>
        <p:nvSpPr>
          <p:cNvPr id="615" name="Google Shape;615;p17"/>
          <p:cNvSpPr txBox="1"/>
          <p:nvPr/>
        </p:nvSpPr>
        <p:spPr>
          <a:xfrm>
            <a:off x="1504951" y="1116651"/>
            <a:ext cx="10563113" cy="1477287"/>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000000"/>
              </a:buClr>
              <a:buSzTx/>
              <a:tabLst/>
              <a:defRPr/>
            </a:pPr>
            <a:r>
              <a:rPr lang="fr-CA" kern="0" dirty="0">
                <a:solidFill>
                  <a:srgbClr val="000000"/>
                </a:solidFill>
                <a:ea typeface="Calibri"/>
                <a:cs typeface="Calibri"/>
                <a:sym typeface="Calibri"/>
              </a:rPr>
              <a:t>En tenant compte de ma </a:t>
            </a:r>
            <a:r>
              <a:rPr lang="fr-CA" b="1" kern="0" dirty="0">
                <a:solidFill>
                  <a:srgbClr val="002060"/>
                </a:solidFill>
                <a:ea typeface="Calibri"/>
                <a:cs typeface="Calibri"/>
                <a:sym typeface="Calibri"/>
              </a:rPr>
              <a:t>charte d’équipe</a:t>
            </a:r>
            <a:r>
              <a:rPr lang="fr-CA" kern="0" dirty="0">
                <a:solidFill>
                  <a:srgbClr val="002060"/>
                </a:solidFill>
                <a:ea typeface="Calibri"/>
                <a:cs typeface="Calibri"/>
                <a:sym typeface="Calibri"/>
              </a:rPr>
              <a:t> </a:t>
            </a:r>
            <a:r>
              <a:rPr lang="fr-CA" kern="0" dirty="0">
                <a:ea typeface="Calibri"/>
                <a:cs typeface="Calibri"/>
                <a:sym typeface="Calibri"/>
              </a:rPr>
              <a:t>et des </a:t>
            </a:r>
            <a:r>
              <a:rPr lang="fr-CA" b="1" kern="0" dirty="0">
                <a:solidFill>
                  <a:srgbClr val="002060"/>
                </a:solidFill>
                <a:ea typeface="Calibri"/>
                <a:cs typeface="Calibri"/>
                <a:sym typeface="Calibri"/>
              </a:rPr>
              <a:t>directives organisationnelles quant à la présence au bureau</a:t>
            </a:r>
            <a:r>
              <a:rPr lang="fr-CA" kern="0" dirty="0">
                <a:ea typeface="Calibri"/>
                <a:cs typeface="Calibri"/>
                <a:sym typeface="Calibri"/>
              </a:rPr>
              <a:t>…</a:t>
            </a:r>
          </a:p>
          <a:p>
            <a:pPr marL="285750" indent="-285750">
              <a:buFont typeface="Wingdings" panose="05000000000000000000" pitchFamily="2" charset="2"/>
              <a:buChar char="ü"/>
            </a:pPr>
            <a:r>
              <a:rPr lang="fr-CA" sz="1800" dirty="0"/>
              <a:t>Qu’ai-je à </a:t>
            </a:r>
            <a:r>
              <a:rPr lang="fr-CA" sz="1800" b="1" dirty="0">
                <a:solidFill>
                  <a:schemeClr val="accent5"/>
                </a:solidFill>
              </a:rPr>
              <a:t>l’horaire</a:t>
            </a:r>
            <a:r>
              <a:rPr lang="fr-CA" sz="1800" dirty="0"/>
              <a:t> au cours des prochaines semaines?</a:t>
            </a:r>
          </a:p>
          <a:p>
            <a:pPr marL="285750" indent="-285750">
              <a:buFont typeface="Wingdings" panose="05000000000000000000" pitchFamily="2" charset="2"/>
              <a:buChar char="ü"/>
            </a:pPr>
            <a:r>
              <a:rPr lang="fr-CA" dirty="0"/>
              <a:t>Mon</a:t>
            </a:r>
            <a:r>
              <a:rPr lang="fr-CA" sz="1800" dirty="0"/>
              <a:t> équipe organise-t’elle une </a:t>
            </a:r>
            <a:r>
              <a:rPr lang="fr-CA" sz="1800" b="1" dirty="0">
                <a:solidFill>
                  <a:schemeClr val="accent5"/>
                </a:solidFill>
              </a:rPr>
              <a:t>réunion en personne</a:t>
            </a:r>
            <a:r>
              <a:rPr lang="fr-CA" sz="1800" dirty="0"/>
              <a:t>?</a:t>
            </a:r>
          </a:p>
          <a:p>
            <a:pPr marL="285750" indent="-285750">
              <a:buFont typeface="Wingdings" panose="05000000000000000000" pitchFamily="2" charset="2"/>
              <a:buChar char="ü"/>
            </a:pPr>
            <a:r>
              <a:rPr lang="fr-CA" sz="1800" dirty="0"/>
              <a:t>Ai-je</a:t>
            </a:r>
            <a:r>
              <a:rPr lang="fr-CA" dirty="0"/>
              <a:t> </a:t>
            </a:r>
            <a:r>
              <a:rPr lang="fr-CA" sz="1800" dirty="0"/>
              <a:t>des activités professionnelles pouvant être </a:t>
            </a:r>
            <a:r>
              <a:rPr lang="fr-CA" sz="1800" b="1" dirty="0"/>
              <a:t>mieux réalisées </a:t>
            </a:r>
            <a:r>
              <a:rPr lang="fr-CA" sz="1800" b="1" dirty="0">
                <a:solidFill>
                  <a:schemeClr val="accent5"/>
                </a:solidFill>
              </a:rPr>
              <a:t>au bureau</a:t>
            </a:r>
            <a:r>
              <a:rPr lang="fr-CA" sz="1800" dirty="0"/>
              <a:t>?</a:t>
            </a:r>
          </a:p>
          <a:p>
            <a:pPr marL="285750" indent="-285750">
              <a:buFont typeface="Wingdings" panose="05000000000000000000" pitchFamily="2" charset="2"/>
              <a:buChar char="ü"/>
            </a:pPr>
            <a:r>
              <a:rPr kumimoji="0" lang="fr-CA" i="0" u="none" strike="noStrike" kern="0" cap="none" spc="0" normalizeH="0" baseline="0" noProof="0" dirty="0">
                <a:ln>
                  <a:noFill/>
                </a:ln>
                <a:effectLst/>
                <a:uLnTx/>
                <a:uFillTx/>
                <a:ea typeface="Calibri"/>
                <a:cs typeface="Calibri"/>
                <a:sym typeface="Calibri"/>
              </a:rPr>
              <a:t>Cela étant dit, </a:t>
            </a:r>
            <a:r>
              <a:rPr kumimoji="0" lang="fr-CA" b="1" i="0" u="none" strike="noStrike" kern="0" cap="none" spc="0" normalizeH="0" baseline="0" noProof="0" dirty="0">
                <a:ln>
                  <a:noFill/>
                </a:ln>
                <a:solidFill>
                  <a:srgbClr val="002060"/>
                </a:solidFill>
                <a:effectLst/>
                <a:uLnTx/>
                <a:uFillTx/>
                <a:ea typeface="Calibri"/>
                <a:cs typeface="Calibri"/>
                <a:sym typeface="Calibri"/>
              </a:rPr>
              <a:t>o</a:t>
            </a:r>
            <a:r>
              <a:rPr kumimoji="0" lang="fr-CA" b="1" i="0" u="none" strike="noStrike" kern="0" cap="none" spc="0" normalizeH="0" baseline="0" noProof="0" dirty="0">
                <a:ln>
                  <a:noFill/>
                </a:ln>
                <a:solidFill>
                  <a:srgbClr val="002060"/>
                </a:solidFill>
                <a:effectLst/>
                <a:uLnTx/>
                <a:uFillTx/>
                <a:ea typeface="Calibri Light" panose="020F0302020204030204" pitchFamily="34" charset="0"/>
                <a:cs typeface="Calibri Light" panose="020F0302020204030204" pitchFamily="34" charset="0"/>
                <a:sym typeface="Calibri"/>
              </a:rPr>
              <a:t>ù</a:t>
            </a:r>
            <a:r>
              <a:rPr kumimoji="0" lang="fr-CA" i="0" u="none" strike="noStrike" kern="0" cap="none" spc="0" normalizeH="0" baseline="0" noProof="0" dirty="0">
                <a:ln>
                  <a:noFill/>
                </a:ln>
                <a:effectLst/>
                <a:uLnTx/>
                <a:uFillTx/>
                <a:ea typeface="Calibri Light" panose="020F0302020204030204" pitchFamily="34" charset="0"/>
                <a:cs typeface="Calibri Light" panose="020F0302020204030204" pitchFamily="34" charset="0"/>
                <a:sym typeface="Calibri"/>
              </a:rPr>
              <a:t> devrais-je travailler à chaque jour?</a:t>
            </a:r>
            <a:endParaRPr kumimoji="0" lang="fr-CA" i="0" u="none" strike="noStrike" kern="0" cap="none" spc="0" normalizeH="0" baseline="0" noProof="0" dirty="0">
              <a:ln>
                <a:noFill/>
              </a:ln>
              <a:effectLst/>
              <a:uLnTx/>
              <a:uFillTx/>
              <a:ea typeface="Calibri"/>
              <a:cs typeface="Calibri"/>
              <a:sym typeface="Calibri"/>
            </a:endParaRPr>
          </a:p>
        </p:txBody>
      </p:sp>
      <p:sp>
        <p:nvSpPr>
          <p:cNvPr id="631" name="Google Shape;631;p17">
            <a:extLst>
              <a:ext uri="{C183D7F6-B498-43B3-948B-1728B52AA6E4}">
                <adec:decorative xmlns:adec="http://schemas.microsoft.com/office/drawing/2017/decorative" val="0"/>
              </a:ext>
            </a:extLst>
          </p:cNvPr>
          <p:cNvSpPr txBox="1"/>
          <p:nvPr/>
        </p:nvSpPr>
        <p:spPr>
          <a:xfrm>
            <a:off x="361743" y="3361912"/>
            <a:ext cx="2260213" cy="2246729"/>
          </a:xfrm>
          <a:prstGeom prst="rect">
            <a:avLst/>
          </a:prstGeom>
          <a:noFill/>
          <a:ln>
            <a:noFill/>
          </a:ln>
        </p:spPr>
        <p:txBody>
          <a:bodyPr spcFirstLastPara="1" wrap="square" lIns="91425" tIns="45700" rIns="91425" bIns="45700" anchor="t" anchorCtr="0">
            <a:spAutoFit/>
          </a:bodyPr>
          <a:lstStyle/>
          <a:p>
            <a:r>
              <a:rPr lang="fr-FR" sz="1400" b="1" i="1" dirty="0">
                <a:cs typeface="Arial" panose="020B0604020202020204" pitchFamily="34" charset="0"/>
              </a:rPr>
              <a:t>La façon dont vous planifiez votre semaine de travail typique a changé pour le mieux, car vous avez désormais accès à de multiples espaces de travail qui peuvent vous aider à jongler entre vos vies personnelle et professionnelle. </a:t>
            </a:r>
          </a:p>
        </p:txBody>
      </p:sp>
      <p:grpSp>
        <p:nvGrpSpPr>
          <p:cNvPr id="2" name="Group 1">
            <a:extLst>
              <a:ext uri="{FF2B5EF4-FFF2-40B4-BE49-F238E27FC236}">
                <a16:creationId xmlns:a16="http://schemas.microsoft.com/office/drawing/2014/main" id="{90C30D1B-A7EA-503D-9C66-E91992272398}"/>
              </a:ext>
              <a:ext uri="{C183D7F6-B498-43B3-948B-1728B52AA6E4}">
                <adec:decorative xmlns:adec="http://schemas.microsoft.com/office/drawing/2017/decorative" val="1"/>
              </a:ext>
            </a:extLst>
          </p:cNvPr>
          <p:cNvGrpSpPr/>
          <p:nvPr/>
        </p:nvGrpSpPr>
        <p:grpSpPr>
          <a:xfrm>
            <a:off x="4411484" y="3438080"/>
            <a:ext cx="801524" cy="2034795"/>
            <a:chOff x="4411484" y="3438080"/>
            <a:chExt cx="801524" cy="2034795"/>
          </a:xfrm>
        </p:grpSpPr>
        <p:grpSp>
          <p:nvGrpSpPr>
            <p:cNvPr id="620" name="Google Shape;620;p17"/>
            <p:cNvGrpSpPr/>
            <p:nvPr/>
          </p:nvGrpSpPr>
          <p:grpSpPr>
            <a:xfrm rot="-5400000">
              <a:off x="3599545" y="4250019"/>
              <a:ext cx="2034795" cy="410917"/>
              <a:chOff x="2543163" y="4194828"/>
              <a:chExt cx="930838" cy="410917"/>
            </a:xfrm>
          </p:grpSpPr>
          <p:cxnSp>
            <p:nvCxnSpPr>
              <p:cNvPr id="621" name="Google Shape;621;p17"/>
              <p:cNvCxnSpPr/>
              <p:nvPr/>
            </p:nvCxnSpPr>
            <p:spPr>
              <a:xfrm>
                <a:off x="2543891" y="4194828"/>
                <a:ext cx="4489" cy="406749"/>
              </a:xfrm>
              <a:prstGeom prst="straightConnector1">
                <a:avLst/>
              </a:prstGeom>
              <a:noFill/>
              <a:ln w="38100" cap="flat" cmpd="sng">
                <a:solidFill>
                  <a:srgbClr val="595959"/>
                </a:solidFill>
                <a:prstDash val="solid"/>
                <a:miter lim="800000"/>
                <a:headEnd type="none" w="sm" len="sm"/>
                <a:tailEnd type="none" w="sm" len="sm"/>
              </a:ln>
            </p:spPr>
          </p:cxnSp>
          <p:cxnSp>
            <p:nvCxnSpPr>
              <p:cNvPr id="622" name="Google Shape;622;p17"/>
              <p:cNvCxnSpPr/>
              <p:nvPr/>
            </p:nvCxnSpPr>
            <p:spPr>
              <a:xfrm>
                <a:off x="3459150" y="4194828"/>
                <a:ext cx="4489" cy="406749"/>
              </a:xfrm>
              <a:prstGeom prst="straightConnector1">
                <a:avLst/>
              </a:prstGeom>
              <a:noFill/>
              <a:ln w="38100" cap="flat" cmpd="sng">
                <a:solidFill>
                  <a:srgbClr val="595959"/>
                </a:solidFill>
                <a:prstDash val="solid"/>
                <a:miter lim="800000"/>
                <a:headEnd type="none" w="sm" len="sm"/>
                <a:tailEnd type="none" w="sm" len="sm"/>
              </a:ln>
            </p:spPr>
          </p:cxnSp>
          <p:cxnSp>
            <p:nvCxnSpPr>
              <p:cNvPr id="623" name="Google Shape;623;p17"/>
              <p:cNvCxnSpPr/>
              <p:nvPr/>
            </p:nvCxnSpPr>
            <p:spPr>
              <a:xfrm>
                <a:off x="2543163" y="4605745"/>
                <a:ext cx="930838" cy="0"/>
              </a:xfrm>
              <a:prstGeom prst="straightConnector1">
                <a:avLst/>
              </a:prstGeom>
              <a:noFill/>
              <a:ln w="38100" cap="flat" cmpd="sng">
                <a:solidFill>
                  <a:srgbClr val="595959"/>
                </a:solidFill>
                <a:prstDash val="solid"/>
                <a:miter lim="800000"/>
                <a:headEnd type="none" w="sm" len="sm"/>
                <a:tailEnd type="none" w="sm" len="sm"/>
              </a:ln>
            </p:spPr>
          </p:cxnSp>
        </p:grpSp>
        <p:cxnSp>
          <p:nvCxnSpPr>
            <p:cNvPr id="624" name="Google Shape;624;p17"/>
            <p:cNvCxnSpPr/>
            <p:nvPr/>
          </p:nvCxnSpPr>
          <p:spPr>
            <a:xfrm>
              <a:off x="4805167" y="4499437"/>
              <a:ext cx="407841" cy="0"/>
            </a:xfrm>
            <a:prstGeom prst="straightConnector1">
              <a:avLst/>
            </a:prstGeom>
            <a:noFill/>
            <a:ln w="38100" cap="flat" cmpd="sng">
              <a:solidFill>
                <a:srgbClr val="595959"/>
              </a:solidFill>
              <a:prstDash val="solid"/>
              <a:miter lim="800000"/>
              <a:headEnd type="none" w="sm" len="sm"/>
              <a:tailEnd type="triangle" w="med" len="med"/>
            </a:ln>
          </p:spPr>
        </p:cxnSp>
      </p:grpSp>
      <p:pic>
        <p:nvPicPr>
          <p:cNvPr id="629" name="Google Shape;629;p17" descr="Une icône d'une personne travaillant dans un bureau à domicile"/>
          <p:cNvPicPr preferRelativeResize="0"/>
          <p:nvPr/>
        </p:nvPicPr>
        <p:blipFill rotWithShape="1">
          <a:blip r:embed="rId3">
            <a:alphaModFix/>
          </a:blip>
          <a:srcRect/>
          <a:stretch/>
        </p:blipFill>
        <p:spPr>
          <a:xfrm>
            <a:off x="2899788" y="3126842"/>
            <a:ext cx="601841" cy="606191"/>
          </a:xfrm>
          <a:prstGeom prst="rect">
            <a:avLst/>
          </a:prstGeom>
          <a:noFill/>
          <a:ln>
            <a:noFill/>
          </a:ln>
        </p:spPr>
      </p:pic>
      <p:sp>
        <p:nvSpPr>
          <p:cNvPr id="616" name="Google Shape;616;p17"/>
          <p:cNvSpPr txBox="1"/>
          <p:nvPr/>
        </p:nvSpPr>
        <p:spPr>
          <a:xfrm>
            <a:off x="3432734" y="3361912"/>
            <a:ext cx="847901"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400" b="1" i="0" u="none" strike="noStrike" kern="0" cap="none" spc="0" normalizeH="0" baseline="0" noProof="0" dirty="0">
                <a:ln>
                  <a:noFill/>
                </a:ln>
                <a:solidFill>
                  <a:srgbClr val="17455C"/>
                </a:solidFill>
                <a:effectLst/>
                <a:uLnTx/>
                <a:uFillTx/>
                <a:latin typeface="Calibri"/>
                <a:ea typeface="Calibri"/>
                <a:cs typeface="Calibri"/>
                <a:sym typeface="Calibri"/>
              </a:rPr>
              <a:t>Domicile</a:t>
            </a:r>
            <a:endParaRPr kumimoji="0" sz="1400" b="1" i="0" u="none" strike="noStrike" kern="0" cap="none" spc="0" normalizeH="0" baseline="0" noProof="0" dirty="0">
              <a:ln>
                <a:noFill/>
              </a:ln>
              <a:solidFill>
                <a:srgbClr val="17455C"/>
              </a:solidFill>
              <a:effectLst/>
              <a:uLnTx/>
              <a:uFillTx/>
              <a:latin typeface="Calibri"/>
              <a:ea typeface="Calibri"/>
              <a:cs typeface="Calibri"/>
              <a:sym typeface="Calibri"/>
            </a:endParaRPr>
          </a:p>
        </p:txBody>
      </p:sp>
      <p:pic>
        <p:nvPicPr>
          <p:cNvPr id="625" name="Google Shape;625;p17" descr="Logo de Cotravail GC"/>
          <p:cNvPicPr preferRelativeResize="0"/>
          <p:nvPr/>
        </p:nvPicPr>
        <p:blipFill rotWithShape="1">
          <a:blip r:embed="rId4">
            <a:alphaModFix/>
          </a:blip>
          <a:srcRect/>
          <a:stretch/>
        </p:blipFill>
        <p:spPr>
          <a:xfrm>
            <a:off x="2777900" y="3848415"/>
            <a:ext cx="628698" cy="429216"/>
          </a:xfrm>
          <a:prstGeom prst="rect">
            <a:avLst/>
          </a:prstGeom>
          <a:noFill/>
          <a:ln>
            <a:noFill/>
          </a:ln>
        </p:spPr>
      </p:pic>
      <p:sp>
        <p:nvSpPr>
          <p:cNvPr id="617" name="Google Shape;617;p17"/>
          <p:cNvSpPr txBox="1"/>
          <p:nvPr/>
        </p:nvSpPr>
        <p:spPr>
          <a:xfrm>
            <a:off x="3400944" y="3977366"/>
            <a:ext cx="1160729" cy="30777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400" b="1" i="0" u="none" strike="noStrike" kern="0" cap="none" spc="0" normalizeH="0" baseline="0" noProof="0" dirty="0">
                <a:ln>
                  <a:noFill/>
                </a:ln>
                <a:solidFill>
                  <a:srgbClr val="17455C"/>
                </a:solidFill>
                <a:effectLst/>
                <a:uLnTx/>
                <a:uFillTx/>
                <a:latin typeface="Calibri"/>
                <a:ea typeface="Calibri"/>
                <a:cs typeface="Calibri"/>
                <a:sym typeface="Calibri"/>
              </a:rPr>
              <a:t>Cotravail GC</a:t>
            </a:r>
            <a:endParaRPr kumimoji="0" sz="1400" b="1" i="0" u="none" strike="noStrike" kern="0" cap="none" spc="0" normalizeH="0" baseline="0" noProof="0" dirty="0">
              <a:ln>
                <a:noFill/>
              </a:ln>
              <a:solidFill>
                <a:srgbClr val="17455C"/>
              </a:solidFill>
              <a:effectLst/>
              <a:uLnTx/>
              <a:uFillTx/>
              <a:latin typeface="Calibri"/>
              <a:ea typeface="Calibri"/>
              <a:cs typeface="Calibri"/>
              <a:sym typeface="Calibri"/>
            </a:endParaRPr>
          </a:p>
        </p:txBody>
      </p:sp>
      <p:pic>
        <p:nvPicPr>
          <p:cNvPr id="626" name="Google Shape;626;p17" descr="Une icône de deux personnes collaborant dans un milieu de travail CotravailGC"/>
          <p:cNvPicPr preferRelativeResize="0"/>
          <p:nvPr/>
        </p:nvPicPr>
        <p:blipFill rotWithShape="1">
          <a:blip r:embed="rId5">
            <a:alphaModFix/>
          </a:blip>
          <a:srcRect/>
          <a:stretch/>
        </p:blipFill>
        <p:spPr>
          <a:xfrm>
            <a:off x="2787797" y="4355481"/>
            <a:ext cx="763293" cy="569132"/>
          </a:xfrm>
          <a:prstGeom prst="rect">
            <a:avLst/>
          </a:prstGeom>
          <a:noFill/>
          <a:ln>
            <a:noFill/>
          </a:ln>
        </p:spPr>
      </p:pic>
      <p:sp>
        <p:nvSpPr>
          <p:cNvPr id="618" name="Google Shape;618;p17"/>
          <p:cNvSpPr txBox="1"/>
          <p:nvPr/>
        </p:nvSpPr>
        <p:spPr>
          <a:xfrm>
            <a:off x="3649607" y="4524596"/>
            <a:ext cx="716627"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400" b="1" i="0" u="none" strike="noStrike" kern="0" cap="none" spc="0" normalizeH="0" baseline="0" noProof="0" dirty="0">
                <a:ln>
                  <a:noFill/>
                </a:ln>
                <a:solidFill>
                  <a:srgbClr val="17455C"/>
                </a:solidFill>
                <a:effectLst/>
                <a:uLnTx/>
                <a:uFillTx/>
                <a:latin typeface="Calibri"/>
                <a:ea typeface="Calibri"/>
                <a:cs typeface="Calibri"/>
                <a:sym typeface="Calibri"/>
              </a:rPr>
              <a:t>Bureau</a:t>
            </a:r>
            <a:endParaRPr kumimoji="0" sz="1400" b="1" i="0" u="none" strike="noStrike" kern="0" cap="none" spc="0" normalizeH="0" baseline="0" noProof="0" dirty="0">
              <a:ln>
                <a:noFill/>
              </a:ln>
              <a:solidFill>
                <a:srgbClr val="17455C"/>
              </a:solidFill>
              <a:effectLst/>
              <a:uLnTx/>
              <a:uFillTx/>
              <a:latin typeface="Calibri"/>
              <a:ea typeface="Calibri"/>
              <a:cs typeface="Calibri"/>
              <a:sym typeface="Calibri"/>
            </a:endParaRPr>
          </a:p>
        </p:txBody>
      </p:sp>
      <p:pic>
        <p:nvPicPr>
          <p:cNvPr id="26" name="Picture 25" descr="Une icône d'une personne travaillant dans un café">
            <a:extLst>
              <a:ext uri="{FF2B5EF4-FFF2-40B4-BE49-F238E27FC236}">
                <a16:creationId xmlns:a16="http://schemas.microsoft.com/office/drawing/2014/main" id="{F7E68FCC-558C-4D8C-805B-64FAEE1EC3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958907" y="5067538"/>
            <a:ext cx="473827" cy="478686"/>
          </a:xfrm>
          <a:prstGeom prst="rect">
            <a:avLst/>
          </a:prstGeom>
        </p:spPr>
      </p:pic>
      <p:sp>
        <p:nvSpPr>
          <p:cNvPr id="619" name="Google Shape;619;p17"/>
          <p:cNvSpPr txBox="1"/>
          <p:nvPr/>
        </p:nvSpPr>
        <p:spPr>
          <a:xfrm>
            <a:off x="3710566" y="5165098"/>
            <a:ext cx="619080" cy="30777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CA" sz="1400" b="1" i="0" u="none" strike="noStrike" kern="0" cap="none" spc="0" normalizeH="0" baseline="0" dirty="0">
                <a:ln>
                  <a:noFill/>
                </a:ln>
                <a:solidFill>
                  <a:srgbClr val="17455C"/>
                </a:solidFill>
                <a:effectLst/>
                <a:uLnTx/>
                <a:uFillTx/>
                <a:latin typeface="Calibri"/>
                <a:ea typeface="Calibri"/>
                <a:cs typeface="Calibri"/>
                <a:sym typeface="Calibri"/>
              </a:rPr>
              <a:t>Autre</a:t>
            </a:r>
          </a:p>
        </p:txBody>
      </p:sp>
      <p:pic>
        <p:nvPicPr>
          <p:cNvPr id="628" name="Google Shape;628;p17">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361743" y="1312464"/>
            <a:ext cx="914400" cy="914400"/>
          </a:xfrm>
          <a:prstGeom prst="rect">
            <a:avLst/>
          </a:prstGeom>
          <a:noFill/>
          <a:ln>
            <a:noFill/>
          </a:ln>
        </p:spPr>
      </p:pic>
      <p:pic>
        <p:nvPicPr>
          <p:cNvPr id="23" name="Google Shape;609;p16">
            <a:extLst>
              <a:ext uri="{FF2B5EF4-FFF2-40B4-BE49-F238E27FC236}">
                <a16:creationId xmlns:a16="http://schemas.microsoft.com/office/drawing/2014/main" id="{702ED6D1-F3A0-46E5-9EE8-24ECE01F5276}"/>
              </a:ext>
              <a:ext uri="{C183D7F6-B498-43B3-948B-1728B52AA6E4}">
                <adec:decorative xmlns:adec="http://schemas.microsoft.com/office/drawing/2017/decorative" val="1"/>
              </a:ext>
            </a:extLst>
          </p:cNvPr>
          <p:cNvPicPr preferRelativeResize="0"/>
          <p:nvPr/>
        </p:nvPicPr>
        <p:blipFill rotWithShape="1">
          <a:blip r:embed="rId8">
            <a:alphaModFix/>
            <a:lum bright="70000" contrast="-70000"/>
          </a:blip>
          <a:srcRect/>
          <a:stretch/>
        </p:blipFill>
        <p:spPr>
          <a:xfrm>
            <a:off x="11338037" y="101905"/>
            <a:ext cx="651575" cy="651575"/>
          </a:xfrm>
          <a:prstGeom prst="rect">
            <a:avLst/>
          </a:prstGeom>
          <a:noFill/>
          <a:ln>
            <a:noFill/>
          </a:ln>
        </p:spPr>
      </p:pic>
      <p:graphicFrame>
        <p:nvGraphicFramePr>
          <p:cNvPr id="4" name="Table 3" descr="Un calendrier montrant une semaine de travail typique, avec des réunions, des bilans, des cafés, des formations, des mises à jour hebdomadaires et des comités">
            <a:extLst>
              <a:ext uri="{FF2B5EF4-FFF2-40B4-BE49-F238E27FC236}">
                <a16:creationId xmlns:a16="http://schemas.microsoft.com/office/drawing/2014/main" id="{7FFD09B6-5D3C-BDD6-95BF-5EF6D7EBD54A}"/>
              </a:ext>
            </a:extLst>
          </p:cNvPr>
          <p:cNvGraphicFramePr>
            <a:graphicFrameLocks noGrp="1"/>
          </p:cNvGraphicFramePr>
          <p:nvPr>
            <p:extLst>
              <p:ext uri="{D42A27DB-BD31-4B8C-83A1-F6EECF244321}">
                <p14:modId xmlns:p14="http://schemas.microsoft.com/office/powerpoint/2010/main" val="1216025447"/>
              </p:ext>
            </p:extLst>
          </p:nvPr>
        </p:nvGraphicFramePr>
        <p:xfrm>
          <a:off x="5364168" y="2719608"/>
          <a:ext cx="6019798" cy="3609975"/>
        </p:xfrm>
        <a:graphic>
          <a:graphicData uri="http://schemas.openxmlformats.org/drawingml/2006/table">
            <a:tbl>
              <a:tblPr firstRow="1">
                <a:tableStyleId>{5C22544A-7EE6-4342-B048-85BDC9FD1C3A}</a:tableStyleId>
              </a:tblPr>
              <a:tblGrid>
                <a:gridCol w="752078">
                  <a:extLst>
                    <a:ext uri="{9D8B030D-6E8A-4147-A177-3AD203B41FA5}">
                      <a16:colId xmlns:a16="http://schemas.microsoft.com/office/drawing/2014/main" val="1454845988"/>
                    </a:ext>
                  </a:extLst>
                </a:gridCol>
                <a:gridCol w="1053544">
                  <a:extLst>
                    <a:ext uri="{9D8B030D-6E8A-4147-A177-3AD203B41FA5}">
                      <a16:colId xmlns:a16="http://schemas.microsoft.com/office/drawing/2014/main" val="3225800367"/>
                    </a:ext>
                  </a:extLst>
                </a:gridCol>
                <a:gridCol w="1053544">
                  <a:extLst>
                    <a:ext uri="{9D8B030D-6E8A-4147-A177-3AD203B41FA5}">
                      <a16:colId xmlns:a16="http://schemas.microsoft.com/office/drawing/2014/main" val="3035656700"/>
                    </a:ext>
                  </a:extLst>
                </a:gridCol>
                <a:gridCol w="1053544">
                  <a:extLst>
                    <a:ext uri="{9D8B030D-6E8A-4147-A177-3AD203B41FA5}">
                      <a16:colId xmlns:a16="http://schemas.microsoft.com/office/drawing/2014/main" val="2749191417"/>
                    </a:ext>
                  </a:extLst>
                </a:gridCol>
                <a:gridCol w="1053544">
                  <a:extLst>
                    <a:ext uri="{9D8B030D-6E8A-4147-A177-3AD203B41FA5}">
                      <a16:colId xmlns:a16="http://schemas.microsoft.com/office/drawing/2014/main" val="975353321"/>
                    </a:ext>
                  </a:extLst>
                </a:gridCol>
                <a:gridCol w="1053544">
                  <a:extLst>
                    <a:ext uri="{9D8B030D-6E8A-4147-A177-3AD203B41FA5}">
                      <a16:colId xmlns:a16="http://schemas.microsoft.com/office/drawing/2014/main" val="111956730"/>
                    </a:ext>
                  </a:extLst>
                </a:gridCol>
              </a:tblGrid>
              <a:tr h="333375">
                <a:tc>
                  <a:txBody>
                    <a:bodyPr/>
                    <a:lstStyle/>
                    <a:p>
                      <a:pPr algn="ctr" fontAlgn="ctr"/>
                      <a:r>
                        <a:rPr lang="fr-CA" sz="1200" u="none" strike="noStrike" noProof="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 </a:t>
                      </a:r>
                      <a:endParaRPr lang="fr-CA" sz="1200" b="1" i="0" u="none" strike="noStrike" noProof="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solidFill>
                  </a:tcPr>
                </a:tc>
                <a:tc>
                  <a:txBody>
                    <a:bodyPr/>
                    <a:lstStyle/>
                    <a:p>
                      <a:pPr algn="ctr" fontAlgn="ctr"/>
                      <a:r>
                        <a:rPr lang="fr-CA" sz="1200" u="none" strike="noStrike" noProof="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Lundi</a:t>
                      </a:r>
                      <a:endParaRPr lang="fr-CA" sz="1200" b="1" i="0" u="none" strike="noStrike" noProof="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solidFill>
                  </a:tcPr>
                </a:tc>
                <a:tc>
                  <a:txBody>
                    <a:bodyPr/>
                    <a:lstStyle/>
                    <a:p>
                      <a:pPr algn="ctr" fontAlgn="ctr"/>
                      <a:r>
                        <a:rPr lang="fr-CA" sz="1200" u="none" strike="noStrike" noProof="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Mardi</a:t>
                      </a:r>
                      <a:endParaRPr lang="fr-CA" sz="1200" b="1" i="0" u="none" strike="noStrike" noProof="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solidFill>
                  </a:tcPr>
                </a:tc>
                <a:tc>
                  <a:txBody>
                    <a:bodyPr/>
                    <a:lstStyle/>
                    <a:p>
                      <a:pPr algn="ctr" fontAlgn="ctr"/>
                      <a:r>
                        <a:rPr lang="fr-CA" sz="1200" u="none" strike="noStrike" noProof="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Mercredi</a:t>
                      </a:r>
                      <a:endParaRPr lang="fr-CA" sz="1200" b="1" i="0" u="none" strike="noStrike" noProof="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solidFill>
                  </a:tcPr>
                </a:tc>
                <a:tc>
                  <a:txBody>
                    <a:bodyPr/>
                    <a:lstStyle/>
                    <a:p>
                      <a:pPr algn="ctr" fontAlgn="ctr"/>
                      <a:r>
                        <a:rPr lang="fr-CA" sz="1200" u="none" strike="noStrike" noProof="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Jeudi</a:t>
                      </a:r>
                      <a:endParaRPr lang="fr-CA" sz="1200" b="1" i="0" u="none" strike="noStrike" noProof="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solidFill>
                  </a:tcPr>
                </a:tc>
                <a:tc>
                  <a:txBody>
                    <a:bodyPr/>
                    <a:lstStyle/>
                    <a:p>
                      <a:pPr algn="ctr" fontAlgn="ctr"/>
                      <a:r>
                        <a:rPr lang="fr-CA" sz="1200" u="none" strike="noStrike" noProof="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Vendredi</a:t>
                      </a:r>
                      <a:endParaRPr lang="fr-CA" sz="1200" b="1" i="0" u="none" strike="noStrike" noProof="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solidFill>
                  </a:tcPr>
                </a:tc>
                <a:extLst>
                  <a:ext uri="{0D108BD9-81ED-4DB2-BD59-A6C34878D82A}">
                    <a16:rowId xmlns:a16="http://schemas.microsoft.com/office/drawing/2014/main" val="2268643989"/>
                  </a:ext>
                </a:extLst>
              </a:tr>
              <a:tr h="381000">
                <a:tc>
                  <a:txBody>
                    <a:bodyPr/>
                    <a:lstStyle/>
                    <a:p>
                      <a:pPr algn="ctr" fontAlgn="ctr"/>
                      <a:r>
                        <a:rPr lang="fr-CA" sz="1200" u="none" strike="noStrike" noProof="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8 h </a:t>
                      </a:r>
                      <a:endParaRPr lang="fr-CA" sz="1200" b="0" i="0" u="none" strike="noStrike" noProof="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solidFill>
                  </a:tcPr>
                </a:tc>
                <a:tc>
                  <a:txBody>
                    <a:bodyPr/>
                    <a:lstStyle/>
                    <a:p>
                      <a:pPr algn="ctr" fontAlgn="ctr"/>
                      <a:r>
                        <a:rPr lang="fr-CA" sz="1100" u="none" strike="noStrike" noProof="0" dirty="0">
                          <a:effectLst/>
                          <a:latin typeface="Calibri Light" panose="020F0302020204030204" pitchFamily="34" charset="0"/>
                          <a:ea typeface="Calibri Light" panose="020F0302020204030204" pitchFamily="34" charset="0"/>
                          <a:cs typeface="Calibri Light" panose="020F0302020204030204" pitchFamily="34" charset="0"/>
                        </a:rPr>
                        <a:t>Café-causerie</a:t>
                      </a:r>
                      <a:endParaRPr lang="fr-CA" sz="1100" b="0" i="0" u="none" strike="noStrike" noProof="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2">
                        <a:lumMod val="20000"/>
                        <a:lumOff val="80000"/>
                      </a:schemeClr>
                    </a:solidFill>
                  </a:tcPr>
                </a:tc>
                <a:tc>
                  <a:txBody>
                    <a:bodyPr/>
                    <a:lstStyle/>
                    <a:p>
                      <a:pPr algn="ctr" fontAlgn="ctr"/>
                      <a:r>
                        <a:rPr lang="fr-CA" sz="1100" u="none" strike="noStrike" noProof="0">
                          <a:effectLst/>
                          <a:latin typeface="Calibri Light" panose="020F0302020204030204" pitchFamily="34" charset="0"/>
                          <a:ea typeface="Calibri Light" panose="020F0302020204030204" pitchFamily="34" charset="0"/>
                          <a:cs typeface="Calibri Light" panose="020F0302020204030204" pitchFamily="34" charset="0"/>
                        </a:rPr>
                        <a:t> </a:t>
                      </a:r>
                      <a:endParaRPr lang="fr-CA" sz="1100" b="0" i="0" u="none" strike="noStrike" noProof="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bg1">
                        <a:lumMod val="95000"/>
                      </a:schemeClr>
                    </a:solidFill>
                  </a:tcPr>
                </a:tc>
                <a:tc>
                  <a:txBody>
                    <a:bodyPr/>
                    <a:lstStyle/>
                    <a:p>
                      <a:pPr algn="ctr" fontAlgn="ctr"/>
                      <a:r>
                        <a:rPr lang="fr-CA" sz="1100" u="none" strike="noStrike" noProof="0">
                          <a:effectLst/>
                          <a:latin typeface="Calibri Light" panose="020F0302020204030204" pitchFamily="34" charset="0"/>
                          <a:ea typeface="Calibri Light" panose="020F0302020204030204" pitchFamily="34" charset="0"/>
                          <a:cs typeface="Calibri Light" panose="020F0302020204030204" pitchFamily="34" charset="0"/>
                        </a:rPr>
                        <a:t> </a:t>
                      </a:r>
                      <a:endParaRPr lang="fr-CA" sz="1100" b="0" i="0" u="none" strike="noStrike" noProof="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bg1">
                        <a:lumMod val="95000"/>
                      </a:schemeClr>
                    </a:solidFill>
                  </a:tcPr>
                </a:tc>
                <a:tc rowSpan="3">
                  <a:txBody>
                    <a:bodyPr/>
                    <a:lstStyle/>
                    <a:p>
                      <a:pPr algn="ctr" fontAlgn="ctr"/>
                      <a:r>
                        <a:rPr lang="fr-CA" sz="1100" u="none" strike="noStrike" noProof="0" dirty="0">
                          <a:effectLst/>
                          <a:latin typeface="Calibri Light" panose="020F0302020204030204" pitchFamily="34" charset="0"/>
                          <a:ea typeface="Calibri Light" panose="020F0302020204030204" pitchFamily="34" charset="0"/>
                          <a:cs typeface="Calibri Light" panose="020F0302020204030204" pitchFamily="34" charset="0"/>
                        </a:rPr>
                        <a:t>Création de contenu</a:t>
                      </a:r>
                      <a:endParaRPr lang="fr-CA" sz="1100" b="0" i="0" u="none" strike="noStrike" noProof="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2">
                        <a:lumMod val="20000"/>
                        <a:lumOff val="80000"/>
                      </a:schemeClr>
                    </a:solidFill>
                  </a:tcPr>
                </a:tc>
                <a:tc>
                  <a:txBody>
                    <a:bodyPr/>
                    <a:lstStyle/>
                    <a:p>
                      <a:pPr algn="ctr" fontAlgn="ctr"/>
                      <a:r>
                        <a:rPr lang="fr-CA" sz="1100" u="none" strike="noStrike" noProof="0">
                          <a:effectLst/>
                          <a:latin typeface="Calibri Light" panose="020F0302020204030204" pitchFamily="34" charset="0"/>
                          <a:ea typeface="Calibri Light" panose="020F0302020204030204" pitchFamily="34" charset="0"/>
                          <a:cs typeface="Calibri Light" panose="020F0302020204030204" pitchFamily="34" charset="0"/>
                        </a:rPr>
                        <a:t> </a:t>
                      </a:r>
                      <a:endParaRPr lang="fr-CA" sz="1100" b="0" i="0" u="none" strike="noStrike" noProof="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57150452"/>
                  </a:ext>
                </a:extLst>
              </a:tr>
              <a:tr h="381000">
                <a:tc>
                  <a:txBody>
                    <a:bodyPr/>
                    <a:lstStyle/>
                    <a:p>
                      <a:pPr algn="ctr" fontAlgn="ctr"/>
                      <a:r>
                        <a:rPr lang="fr-CA" sz="1200" u="none" strike="noStrike" noProof="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9 h</a:t>
                      </a:r>
                      <a:endParaRPr lang="fr-CA" sz="1200" b="0" i="0" u="none" strike="noStrike" noProof="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solidFill>
                  </a:tcPr>
                </a:tc>
                <a:tc>
                  <a:txBody>
                    <a:bodyPr/>
                    <a:lstStyle/>
                    <a:p>
                      <a:pPr algn="ctr" fontAlgn="ctr"/>
                      <a:r>
                        <a:rPr lang="fr-CA" sz="1100" u="none" strike="noStrike" noProof="0">
                          <a:effectLst/>
                          <a:latin typeface="Calibri Light" panose="020F0302020204030204" pitchFamily="34" charset="0"/>
                          <a:ea typeface="Calibri Light" panose="020F0302020204030204" pitchFamily="34" charset="0"/>
                          <a:cs typeface="Calibri Light" panose="020F0302020204030204" pitchFamily="34" charset="0"/>
                        </a:rPr>
                        <a:t> </a:t>
                      </a:r>
                      <a:endParaRPr lang="fr-CA" sz="1100" b="0" i="0" u="none" strike="noStrike" noProof="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bg1">
                        <a:lumMod val="95000"/>
                      </a:schemeClr>
                    </a:solidFill>
                  </a:tcPr>
                </a:tc>
                <a:tc>
                  <a:txBody>
                    <a:bodyPr/>
                    <a:lstStyle/>
                    <a:p>
                      <a:pPr algn="ctr" fontAlgn="ctr"/>
                      <a:r>
                        <a:rPr lang="fr-CA" sz="1100" u="none" strike="noStrike" noProof="0" dirty="0">
                          <a:effectLst/>
                          <a:latin typeface="Calibri Light" panose="020F0302020204030204" pitchFamily="34" charset="0"/>
                          <a:ea typeface="Calibri Light" panose="020F0302020204030204" pitchFamily="34" charset="0"/>
                          <a:cs typeface="Calibri Light" panose="020F0302020204030204" pitchFamily="34" charset="0"/>
                        </a:rPr>
                        <a:t>Réunion avec Sam</a:t>
                      </a:r>
                      <a:endParaRPr lang="fr-CA" sz="1100" b="0" i="0" u="none" strike="noStrike" noProof="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3">
                        <a:lumMod val="20000"/>
                        <a:lumOff val="80000"/>
                      </a:schemeClr>
                    </a:solidFill>
                  </a:tcPr>
                </a:tc>
                <a:tc rowSpan="3">
                  <a:txBody>
                    <a:bodyPr/>
                    <a:lstStyle/>
                    <a:p>
                      <a:pPr algn="ctr" fontAlgn="ctr"/>
                      <a:r>
                        <a:rPr lang="fr-CA" sz="1100" u="none" strike="noStrike" noProof="0" dirty="0">
                          <a:effectLst/>
                          <a:latin typeface="Calibri Light" panose="020F0302020204030204" pitchFamily="34" charset="0"/>
                          <a:ea typeface="Calibri Light" panose="020F0302020204030204" pitchFamily="34" charset="0"/>
                          <a:cs typeface="Calibri Light" panose="020F0302020204030204" pitchFamily="34" charset="0"/>
                        </a:rPr>
                        <a:t>Rapport sur le projet</a:t>
                      </a:r>
                      <a:endParaRPr lang="fr-CA" sz="1100" b="0" i="0" u="none" strike="noStrike" noProof="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4">
                        <a:lumMod val="20000"/>
                        <a:lumOff val="80000"/>
                      </a:schemeClr>
                    </a:solidFill>
                  </a:tcPr>
                </a:tc>
                <a:tc vMerge="1">
                  <a:txBody>
                    <a:bodyPr/>
                    <a:lstStyle/>
                    <a:p>
                      <a:endParaRPr lang="en-CA"/>
                    </a:p>
                  </a:txBody>
                  <a:tcPr/>
                </a:tc>
                <a:tc>
                  <a:txBody>
                    <a:bodyPr/>
                    <a:lstStyle/>
                    <a:p>
                      <a:pPr algn="ctr" fontAlgn="ctr"/>
                      <a:r>
                        <a:rPr lang="fr-CA" sz="1100" u="none" strike="noStrike" noProof="0" dirty="0">
                          <a:effectLst/>
                          <a:latin typeface="Calibri Light" panose="020F0302020204030204" pitchFamily="34" charset="0"/>
                          <a:ea typeface="Calibri Light" panose="020F0302020204030204" pitchFamily="34" charset="0"/>
                          <a:cs typeface="Calibri Light" panose="020F0302020204030204" pitchFamily="34" charset="0"/>
                        </a:rPr>
                        <a:t>Réunion avec Alex</a:t>
                      </a:r>
                      <a:endParaRPr lang="fr-CA" sz="1100" b="0" i="0" u="none" strike="noStrike" noProof="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3">
                        <a:lumMod val="20000"/>
                        <a:lumOff val="80000"/>
                      </a:schemeClr>
                    </a:solidFill>
                  </a:tcPr>
                </a:tc>
                <a:extLst>
                  <a:ext uri="{0D108BD9-81ED-4DB2-BD59-A6C34878D82A}">
                    <a16:rowId xmlns:a16="http://schemas.microsoft.com/office/drawing/2014/main" val="403225213"/>
                  </a:ext>
                </a:extLst>
              </a:tr>
              <a:tr h="381000">
                <a:tc>
                  <a:txBody>
                    <a:bodyPr/>
                    <a:lstStyle/>
                    <a:p>
                      <a:pPr algn="ctr" fontAlgn="ctr"/>
                      <a:r>
                        <a:rPr lang="fr-CA" sz="1200" u="none" strike="noStrike" noProof="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10 h</a:t>
                      </a:r>
                      <a:endParaRPr lang="fr-CA" sz="1200" b="0" i="0" u="none" strike="noStrike" noProof="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solidFill>
                  </a:tcPr>
                </a:tc>
                <a:tc>
                  <a:txBody>
                    <a:bodyPr/>
                    <a:lstStyle/>
                    <a:p>
                      <a:pPr algn="ctr" fontAlgn="ctr"/>
                      <a:r>
                        <a:rPr lang="fr-CA" sz="1100" u="none" strike="noStrike" noProof="0" dirty="0">
                          <a:effectLst/>
                          <a:latin typeface="Calibri Light" panose="020F0302020204030204" pitchFamily="34" charset="0"/>
                          <a:ea typeface="Calibri Light" panose="020F0302020204030204" pitchFamily="34" charset="0"/>
                          <a:cs typeface="Calibri Light" panose="020F0302020204030204" pitchFamily="34" charset="0"/>
                        </a:rPr>
                        <a:t>Réunion avec Pat</a:t>
                      </a:r>
                      <a:endParaRPr lang="fr-CA" sz="1100" b="0" i="0" u="none" strike="noStrike" noProof="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3">
                        <a:lumMod val="20000"/>
                        <a:lumOff val="80000"/>
                      </a:schemeClr>
                    </a:solidFill>
                  </a:tcPr>
                </a:tc>
                <a:tc rowSpan="2">
                  <a:txBody>
                    <a:bodyPr/>
                    <a:lstStyle/>
                    <a:p>
                      <a:pPr algn="ctr" fontAlgn="ctr"/>
                      <a:r>
                        <a:rPr lang="fr-CA" sz="1100" u="none" strike="noStrike" noProof="0" dirty="0">
                          <a:effectLst/>
                          <a:latin typeface="Calibri Light" panose="020F0302020204030204" pitchFamily="34" charset="0"/>
                          <a:ea typeface="Calibri Light" panose="020F0302020204030204" pitchFamily="34" charset="0"/>
                          <a:cs typeface="Calibri Light" panose="020F0302020204030204" pitchFamily="34" charset="0"/>
                        </a:rPr>
                        <a:t>Préparation pour le comité</a:t>
                      </a:r>
                      <a:endParaRPr lang="fr-CA" sz="1100" b="0" i="0" u="none" strike="noStrike" noProof="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4">
                        <a:lumMod val="20000"/>
                        <a:lumOff val="80000"/>
                      </a:schemeClr>
                    </a:solidFill>
                  </a:tcPr>
                </a:tc>
                <a:tc vMerge="1">
                  <a:txBody>
                    <a:bodyPr/>
                    <a:lstStyle/>
                    <a:p>
                      <a:endParaRPr lang="en-CA"/>
                    </a:p>
                  </a:txBody>
                  <a:tcPr/>
                </a:tc>
                <a:tc vMerge="1">
                  <a:txBody>
                    <a:bodyPr/>
                    <a:lstStyle/>
                    <a:p>
                      <a:endParaRPr lang="en-CA"/>
                    </a:p>
                  </a:txBody>
                  <a:tcPr/>
                </a:tc>
                <a:tc rowSpan="2">
                  <a:txBody>
                    <a:bodyPr/>
                    <a:lstStyle/>
                    <a:p>
                      <a:pPr algn="ctr" fontAlgn="ctr"/>
                      <a:r>
                        <a:rPr lang="fr-CA" sz="1100" u="none" strike="noStrike" noProof="0" dirty="0">
                          <a:effectLst/>
                          <a:latin typeface="Calibri Light" panose="020F0302020204030204" pitchFamily="34" charset="0"/>
                          <a:ea typeface="Calibri Light" panose="020F0302020204030204" pitchFamily="34" charset="0"/>
                          <a:cs typeface="Calibri Light" panose="020F0302020204030204" pitchFamily="34" charset="0"/>
                        </a:rPr>
                        <a:t>Réunion avec un client</a:t>
                      </a:r>
                      <a:endParaRPr lang="fr-CA" sz="1100" b="0" i="0" u="none" strike="noStrike" noProof="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854335428"/>
                  </a:ext>
                </a:extLst>
              </a:tr>
              <a:tr h="381000">
                <a:tc>
                  <a:txBody>
                    <a:bodyPr/>
                    <a:lstStyle/>
                    <a:p>
                      <a:pPr algn="ctr" fontAlgn="ctr"/>
                      <a:r>
                        <a:rPr lang="fr-CA" sz="1200" u="none" strike="noStrike" noProof="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11 h</a:t>
                      </a:r>
                      <a:endParaRPr lang="fr-CA" sz="1200" b="0" i="0" u="none" strike="noStrike" noProof="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solidFill>
                  </a:tcPr>
                </a:tc>
                <a:tc>
                  <a:txBody>
                    <a:bodyPr/>
                    <a:lstStyle/>
                    <a:p>
                      <a:pPr algn="ctr" fontAlgn="ctr"/>
                      <a:r>
                        <a:rPr lang="fr-CA" sz="1100" u="none" strike="noStrike" noProof="0" dirty="0">
                          <a:effectLst/>
                          <a:latin typeface="Calibri Light" panose="020F0302020204030204" pitchFamily="34" charset="0"/>
                          <a:ea typeface="Calibri Light" panose="020F0302020204030204" pitchFamily="34" charset="0"/>
                          <a:cs typeface="Calibri Light" panose="020F0302020204030204" pitchFamily="34" charset="0"/>
                        </a:rPr>
                        <a:t>Mise à jour hebdomadaire</a:t>
                      </a:r>
                      <a:endParaRPr lang="fr-CA" sz="1100" b="0" i="0" u="none" strike="noStrike" noProof="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3">
                        <a:lumMod val="20000"/>
                        <a:lumOff val="80000"/>
                      </a:schemeClr>
                    </a:solidFill>
                  </a:tcPr>
                </a:tc>
                <a:tc vMerge="1">
                  <a:txBody>
                    <a:bodyPr/>
                    <a:lstStyle/>
                    <a:p>
                      <a:endParaRPr lang="en-CA"/>
                    </a:p>
                  </a:txBody>
                  <a:tcPr/>
                </a:tc>
                <a:tc vMerge="1">
                  <a:txBody>
                    <a:bodyPr/>
                    <a:lstStyle/>
                    <a:p>
                      <a:endParaRPr lang="en-CA"/>
                    </a:p>
                  </a:txBody>
                  <a:tcPr/>
                </a:tc>
                <a:tc>
                  <a:txBody>
                    <a:bodyPr/>
                    <a:lstStyle/>
                    <a:p>
                      <a:pPr algn="ctr" fontAlgn="ctr"/>
                      <a:r>
                        <a:rPr lang="fr-CA" sz="1100" u="none" strike="noStrike" noProof="0">
                          <a:effectLst/>
                          <a:latin typeface="Calibri Light" panose="020F0302020204030204" pitchFamily="34" charset="0"/>
                          <a:ea typeface="Calibri Light" panose="020F0302020204030204" pitchFamily="34" charset="0"/>
                          <a:cs typeface="Calibri Light" panose="020F0302020204030204" pitchFamily="34" charset="0"/>
                        </a:rPr>
                        <a:t> </a:t>
                      </a:r>
                      <a:endParaRPr lang="fr-CA" sz="1100" b="0" i="0" u="none" strike="noStrike" noProof="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bg1">
                        <a:lumMod val="95000"/>
                      </a:schemeClr>
                    </a:solidFill>
                  </a:tcPr>
                </a:tc>
                <a:tc vMerge="1">
                  <a:txBody>
                    <a:bodyPr/>
                    <a:lstStyle/>
                    <a:p>
                      <a:endParaRPr lang="en-CA"/>
                    </a:p>
                  </a:txBody>
                  <a:tcPr/>
                </a:tc>
                <a:extLst>
                  <a:ext uri="{0D108BD9-81ED-4DB2-BD59-A6C34878D82A}">
                    <a16:rowId xmlns:a16="http://schemas.microsoft.com/office/drawing/2014/main" val="3435540508"/>
                  </a:ext>
                </a:extLst>
              </a:tr>
              <a:tr h="228600">
                <a:tc>
                  <a:txBody>
                    <a:bodyPr/>
                    <a:lstStyle/>
                    <a:p>
                      <a:pPr algn="ctr" fontAlgn="ctr"/>
                      <a:r>
                        <a:rPr lang="fr-CA" sz="1200" u="none" strike="noStrike" noProof="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12 h</a:t>
                      </a:r>
                      <a:endParaRPr lang="fr-CA" sz="1200" b="0" i="0" u="none" strike="noStrike" noProof="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solidFill>
                  </a:tcPr>
                </a:tc>
                <a:tc gridSpan="5">
                  <a:txBody>
                    <a:bodyPr/>
                    <a:lstStyle/>
                    <a:p>
                      <a:pPr algn="ctr" fontAlgn="ctr"/>
                      <a:r>
                        <a:rPr lang="fr-CA" sz="1100" u="none" strike="noStrike" noProof="0">
                          <a:effectLst/>
                          <a:latin typeface="Calibri Light" panose="020F0302020204030204" pitchFamily="34" charset="0"/>
                          <a:ea typeface="Calibri Light" panose="020F0302020204030204" pitchFamily="34" charset="0"/>
                          <a:cs typeface="Calibri Light" panose="020F0302020204030204" pitchFamily="34" charset="0"/>
                        </a:rPr>
                        <a:t>Dîner</a:t>
                      </a:r>
                    </a:p>
                  </a:txBody>
                  <a:tcPr marL="9525" marR="9525" marT="9525" marB="0" anchor="ctr">
                    <a:solidFill>
                      <a:schemeClr val="bg1">
                        <a:lumMod val="95000"/>
                      </a:schemeClr>
                    </a:solidFill>
                  </a:tcPr>
                </a:tc>
                <a:tc hMerge="1">
                  <a:txBody>
                    <a:bodyPr/>
                    <a:lstStyle/>
                    <a:p>
                      <a:pPr algn="ctr" fontAlgn="ctr"/>
                      <a:r>
                        <a:rPr lang="fr-CA" sz="1100" u="none" strike="noStrike" noProof="0" dirty="0">
                          <a:effectLst/>
                          <a:latin typeface="Calibri Light" panose="020F0302020204030204" pitchFamily="34" charset="0"/>
                          <a:ea typeface="Calibri Light" panose="020F0302020204030204" pitchFamily="34" charset="0"/>
                          <a:cs typeface="Calibri Light" panose="020F0302020204030204" pitchFamily="34" charset="0"/>
                        </a:rPr>
                        <a:t>Dîner</a:t>
                      </a:r>
                      <a:endParaRPr lang="fr-CA" sz="1100" b="0" i="0" u="none" strike="noStrike" noProof="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bg1">
                        <a:lumMod val="95000"/>
                      </a:schemeClr>
                    </a:solidFill>
                  </a:tcPr>
                </a:tc>
                <a:tc hMerge="1">
                  <a:txBody>
                    <a:bodyPr/>
                    <a:lstStyle/>
                    <a:p>
                      <a:pPr algn="ctr" fontAlgn="ctr"/>
                      <a:r>
                        <a:rPr lang="fr-CA" sz="1100" u="none" strike="noStrike" noProof="0" dirty="0">
                          <a:effectLst/>
                          <a:latin typeface="Calibri Light" panose="020F0302020204030204" pitchFamily="34" charset="0"/>
                          <a:ea typeface="Calibri Light" panose="020F0302020204030204" pitchFamily="34" charset="0"/>
                          <a:cs typeface="Calibri Light" panose="020F0302020204030204" pitchFamily="34" charset="0"/>
                        </a:rPr>
                        <a:t>Dîner</a:t>
                      </a:r>
                      <a:endParaRPr lang="fr-CA" sz="1100" b="0" i="0" u="none" strike="noStrike" noProof="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bg1">
                        <a:lumMod val="95000"/>
                      </a:schemeClr>
                    </a:solidFill>
                  </a:tcPr>
                </a:tc>
                <a:tc hMerge="1">
                  <a:txBody>
                    <a:bodyPr/>
                    <a:lstStyle/>
                    <a:p>
                      <a:pPr algn="ctr" fontAlgn="ctr"/>
                      <a:r>
                        <a:rPr lang="fr-CA" sz="1100" u="none" strike="noStrike" noProof="0" dirty="0">
                          <a:effectLst/>
                          <a:latin typeface="Calibri Light" panose="020F0302020204030204" pitchFamily="34" charset="0"/>
                          <a:ea typeface="Calibri Light" panose="020F0302020204030204" pitchFamily="34" charset="0"/>
                          <a:cs typeface="Calibri Light" panose="020F0302020204030204" pitchFamily="34" charset="0"/>
                        </a:rPr>
                        <a:t>Dîner</a:t>
                      </a:r>
                      <a:endParaRPr lang="fr-CA" sz="1100" b="0" i="0" u="none" strike="noStrike" noProof="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bg1">
                        <a:lumMod val="95000"/>
                      </a:schemeClr>
                    </a:solidFill>
                  </a:tcPr>
                </a:tc>
                <a:tc hMerge="1">
                  <a:txBody>
                    <a:bodyPr/>
                    <a:lstStyle/>
                    <a:p>
                      <a:pPr algn="ctr" fontAlgn="ctr"/>
                      <a:r>
                        <a:rPr lang="fr-CA" sz="1100" u="none" strike="noStrike" noProof="0" dirty="0">
                          <a:effectLst/>
                          <a:latin typeface="Calibri Light" panose="020F0302020204030204" pitchFamily="34" charset="0"/>
                          <a:ea typeface="Calibri Light" panose="020F0302020204030204" pitchFamily="34" charset="0"/>
                          <a:cs typeface="Calibri Light" panose="020F0302020204030204" pitchFamily="34" charset="0"/>
                        </a:rPr>
                        <a:t>Dîner</a:t>
                      </a:r>
                      <a:endParaRPr lang="fr-CA" sz="1100" b="0" i="0" u="none" strike="noStrike" noProof="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3671129424"/>
                  </a:ext>
                </a:extLst>
              </a:tr>
              <a:tr h="381000">
                <a:tc>
                  <a:txBody>
                    <a:bodyPr/>
                    <a:lstStyle/>
                    <a:p>
                      <a:pPr algn="ctr" fontAlgn="ctr"/>
                      <a:r>
                        <a:rPr lang="fr-CA" sz="1200" u="none" strike="noStrike" noProof="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 13 h</a:t>
                      </a:r>
                      <a:endParaRPr lang="fr-CA" sz="1200" b="0" i="0" u="none" strike="noStrike" noProof="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solidFill>
                  </a:tcPr>
                </a:tc>
                <a:tc rowSpan="3">
                  <a:txBody>
                    <a:bodyPr/>
                    <a:lstStyle/>
                    <a:p>
                      <a:pPr algn="ctr" fontAlgn="ctr"/>
                      <a:r>
                        <a:rPr lang="fr-CA" sz="1100" u="none" strike="noStrike" noProof="0" dirty="0">
                          <a:effectLst/>
                          <a:latin typeface="Calibri Light" panose="020F0302020204030204" pitchFamily="34" charset="0"/>
                          <a:ea typeface="Calibri Light" panose="020F0302020204030204" pitchFamily="34" charset="0"/>
                          <a:cs typeface="Calibri Light" panose="020F0302020204030204" pitchFamily="34" charset="0"/>
                        </a:rPr>
                        <a:t>Présentation</a:t>
                      </a:r>
                      <a:endParaRPr lang="fr-CA" sz="1100" b="0" i="0" u="none" strike="noStrike" noProof="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4">
                        <a:lumMod val="20000"/>
                        <a:lumOff val="80000"/>
                      </a:schemeClr>
                    </a:solidFill>
                  </a:tcPr>
                </a:tc>
                <a:tc>
                  <a:txBody>
                    <a:bodyPr/>
                    <a:lstStyle/>
                    <a:p>
                      <a:pPr algn="ctr" fontAlgn="ctr"/>
                      <a:r>
                        <a:rPr lang="fr-CA" sz="1100" u="none" strike="noStrike" noProof="0" dirty="0">
                          <a:effectLst/>
                          <a:latin typeface="Calibri Light" panose="020F0302020204030204" pitchFamily="34" charset="0"/>
                          <a:ea typeface="Calibri Light" panose="020F0302020204030204" pitchFamily="34" charset="0"/>
                          <a:cs typeface="Calibri Light" panose="020F0302020204030204" pitchFamily="34" charset="0"/>
                        </a:rPr>
                        <a:t>Réunion avec un client</a:t>
                      </a:r>
                      <a:endParaRPr lang="fr-CA" sz="1100" b="0" i="0" u="none" strike="noStrike" noProof="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lumMod val="20000"/>
                        <a:lumOff val="80000"/>
                      </a:schemeClr>
                    </a:solidFill>
                  </a:tcPr>
                </a:tc>
                <a:tc>
                  <a:txBody>
                    <a:bodyPr/>
                    <a:lstStyle/>
                    <a:p>
                      <a:pPr algn="ctr" fontAlgn="ctr"/>
                      <a:r>
                        <a:rPr lang="fr-CA" sz="1100" u="none" strike="noStrike" noProof="0" dirty="0">
                          <a:effectLst/>
                          <a:latin typeface="Calibri Light" panose="020F0302020204030204" pitchFamily="34" charset="0"/>
                          <a:ea typeface="Calibri Light" panose="020F0302020204030204" pitchFamily="34" charset="0"/>
                          <a:cs typeface="Calibri Light" panose="020F0302020204030204" pitchFamily="34" charset="0"/>
                        </a:rPr>
                        <a:t>Mise à jour hebdomadaire</a:t>
                      </a:r>
                      <a:endParaRPr lang="fr-CA" sz="1100" b="0" i="0" u="none" strike="noStrike" noProof="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3">
                        <a:lumMod val="20000"/>
                        <a:lumOff val="80000"/>
                      </a:schemeClr>
                    </a:solidFill>
                  </a:tcPr>
                </a:tc>
                <a:tc>
                  <a:txBody>
                    <a:bodyPr/>
                    <a:lstStyle/>
                    <a:p>
                      <a:pPr algn="ctr" fontAlgn="ctr"/>
                      <a:r>
                        <a:rPr lang="fr-CA" sz="1100" u="none" strike="noStrike" noProof="0" dirty="0">
                          <a:effectLst/>
                          <a:latin typeface="Calibri Light" panose="020F0302020204030204" pitchFamily="34" charset="0"/>
                          <a:ea typeface="Calibri Light" panose="020F0302020204030204" pitchFamily="34" charset="0"/>
                          <a:cs typeface="Calibri Light" panose="020F0302020204030204" pitchFamily="34" charset="0"/>
                        </a:rPr>
                        <a:t>Réunion avec Kris</a:t>
                      </a:r>
                      <a:endParaRPr lang="fr-CA" sz="1100" b="0" i="0" u="none" strike="noStrike" noProof="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3">
                        <a:lumMod val="20000"/>
                        <a:lumOff val="80000"/>
                      </a:schemeClr>
                    </a:solidFill>
                  </a:tcPr>
                </a:tc>
                <a:tc rowSpan="2">
                  <a:txBody>
                    <a:bodyPr/>
                    <a:lstStyle/>
                    <a:p>
                      <a:pPr algn="ctr" fontAlgn="ctr"/>
                      <a:r>
                        <a:rPr lang="fr-CA" sz="1100" b="0" i="0" u="none" strike="noStrike" noProof="0" dirty="0">
                          <a:solidFill>
                            <a:schemeClr val="bg2">
                              <a:lumMod val="10000"/>
                            </a:schemeClr>
                          </a:solidFill>
                          <a:effectLst/>
                          <a:latin typeface="Calibri Light" panose="020F0302020204030204" pitchFamily="34" charset="0"/>
                          <a:ea typeface="Calibri Light" panose="020F0302020204030204" pitchFamily="34" charset="0"/>
                          <a:cs typeface="Calibri Light" panose="020F0302020204030204" pitchFamily="34" charset="0"/>
                        </a:rPr>
                        <a:t>Formation sur le mieux-être</a:t>
                      </a:r>
                    </a:p>
                  </a:txBody>
                  <a:tcPr marL="9525" marR="9525" marT="9525" marB="0" anchor="ctr">
                    <a:solidFill>
                      <a:schemeClr val="bg2"/>
                    </a:solidFill>
                  </a:tcPr>
                </a:tc>
                <a:extLst>
                  <a:ext uri="{0D108BD9-81ED-4DB2-BD59-A6C34878D82A}">
                    <a16:rowId xmlns:a16="http://schemas.microsoft.com/office/drawing/2014/main" val="2131787265"/>
                  </a:ext>
                </a:extLst>
              </a:tr>
              <a:tr h="381000">
                <a:tc>
                  <a:txBody>
                    <a:bodyPr/>
                    <a:lstStyle/>
                    <a:p>
                      <a:pPr algn="ctr" fontAlgn="ctr"/>
                      <a:r>
                        <a:rPr lang="fr-CA" sz="1200" u="none" strike="noStrike" noProof="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14 h</a:t>
                      </a:r>
                      <a:endParaRPr lang="fr-CA" sz="1200" b="0" i="0" u="none" strike="noStrike" noProof="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solidFill>
                  </a:tcPr>
                </a:tc>
                <a:tc vMerge="1">
                  <a:txBody>
                    <a:bodyPr/>
                    <a:lstStyle/>
                    <a:p>
                      <a:endParaRPr lang="en-CA"/>
                    </a:p>
                  </a:txBody>
                  <a:tcPr/>
                </a:tc>
                <a:tc rowSpan="3">
                  <a:txBody>
                    <a:bodyPr/>
                    <a:lstStyle/>
                    <a:p>
                      <a:pPr algn="ctr" fontAlgn="ctr"/>
                      <a:r>
                        <a:rPr lang="fr-CA" sz="1100" u="none" strike="noStrike" noProof="0" dirty="0">
                          <a:effectLst/>
                          <a:latin typeface="Calibri Light" panose="020F0302020204030204" pitchFamily="34" charset="0"/>
                          <a:ea typeface="Calibri Light" panose="020F0302020204030204" pitchFamily="34" charset="0"/>
                          <a:cs typeface="Calibri Light" panose="020F0302020204030204" pitchFamily="34" charset="0"/>
                        </a:rPr>
                        <a:t>Comité exécutif pour les projets</a:t>
                      </a:r>
                      <a:endParaRPr lang="fr-CA" sz="1100" b="0" i="0" u="none" strike="noStrike" noProof="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4">
                        <a:lumMod val="20000"/>
                        <a:lumOff val="80000"/>
                      </a:schemeClr>
                    </a:solidFill>
                  </a:tcPr>
                </a:tc>
                <a:tc>
                  <a:txBody>
                    <a:bodyPr/>
                    <a:lstStyle/>
                    <a:p>
                      <a:pPr algn="l" fontAlgn="ctr"/>
                      <a:r>
                        <a:rPr lang="fr-CA" sz="1100" u="none" strike="noStrike" noProof="0">
                          <a:effectLst/>
                          <a:latin typeface="Calibri Light" panose="020F0302020204030204" pitchFamily="34" charset="0"/>
                          <a:ea typeface="Calibri Light" panose="020F0302020204030204" pitchFamily="34" charset="0"/>
                          <a:cs typeface="Calibri Light" panose="020F0302020204030204" pitchFamily="34" charset="0"/>
                        </a:rPr>
                        <a:t> </a:t>
                      </a:r>
                      <a:endParaRPr lang="fr-CA" sz="1100" b="0" i="0" u="none" strike="noStrike" noProof="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bg1">
                        <a:lumMod val="95000"/>
                      </a:schemeClr>
                    </a:solidFill>
                  </a:tcPr>
                </a:tc>
                <a:tc rowSpan="2">
                  <a:txBody>
                    <a:bodyPr/>
                    <a:lstStyle/>
                    <a:p>
                      <a:pPr algn="ctr" fontAlgn="ctr"/>
                      <a:r>
                        <a:rPr lang="fr-CA" sz="1100" u="none" strike="noStrike" noProof="0" dirty="0">
                          <a:effectLst/>
                          <a:latin typeface="Calibri Light" panose="020F0302020204030204" pitchFamily="34" charset="0"/>
                          <a:ea typeface="Calibri Light" panose="020F0302020204030204" pitchFamily="34" charset="0"/>
                          <a:cs typeface="Calibri Light" panose="020F0302020204030204" pitchFamily="34" charset="0"/>
                        </a:rPr>
                        <a:t>Réunion avec un client</a:t>
                      </a:r>
                      <a:endParaRPr lang="fr-CA" sz="1100" b="0" i="0" u="none" strike="noStrike" noProof="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lumMod val="20000"/>
                        <a:lumOff val="80000"/>
                      </a:schemeClr>
                    </a:solidFill>
                  </a:tcPr>
                </a:tc>
                <a:tc vMerge="1">
                  <a:txBody>
                    <a:bodyPr/>
                    <a:lstStyle/>
                    <a:p>
                      <a:endParaRPr lang="en-CA"/>
                    </a:p>
                  </a:txBody>
                  <a:tcPr/>
                </a:tc>
                <a:extLst>
                  <a:ext uri="{0D108BD9-81ED-4DB2-BD59-A6C34878D82A}">
                    <a16:rowId xmlns:a16="http://schemas.microsoft.com/office/drawing/2014/main" val="3152931375"/>
                  </a:ext>
                </a:extLst>
              </a:tr>
              <a:tr h="381000">
                <a:tc>
                  <a:txBody>
                    <a:bodyPr/>
                    <a:lstStyle/>
                    <a:p>
                      <a:pPr algn="ctr" fontAlgn="ctr"/>
                      <a:r>
                        <a:rPr lang="fr-CA" sz="1200" u="none" strike="noStrike" noProof="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15 h</a:t>
                      </a:r>
                      <a:endParaRPr lang="fr-CA" sz="1200" b="0" i="0" u="none" strike="noStrike" noProof="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solidFill>
                  </a:tcPr>
                </a:tc>
                <a:tc vMerge="1">
                  <a:txBody>
                    <a:bodyPr/>
                    <a:lstStyle/>
                    <a:p>
                      <a:endParaRPr lang="en-CA"/>
                    </a:p>
                  </a:txBody>
                  <a:tcPr/>
                </a:tc>
                <a:tc vMerge="1">
                  <a:txBody>
                    <a:bodyPr/>
                    <a:lstStyle/>
                    <a:p>
                      <a:endParaRPr lang="en-CA"/>
                    </a:p>
                  </a:txBody>
                  <a:tcPr/>
                </a:tc>
                <a:tc rowSpan="2">
                  <a:txBody>
                    <a:bodyPr/>
                    <a:lstStyle/>
                    <a:p>
                      <a:pPr algn="ctr" fontAlgn="ctr"/>
                      <a:r>
                        <a:rPr lang="fr-CA" sz="1100" u="none" strike="noStrike" noProof="0" dirty="0">
                          <a:effectLst/>
                          <a:latin typeface="Calibri Light" panose="020F0302020204030204" pitchFamily="34" charset="0"/>
                          <a:ea typeface="Calibri Light" panose="020F0302020204030204" pitchFamily="34" charset="0"/>
                          <a:cs typeface="Calibri Light" panose="020F0302020204030204" pitchFamily="34" charset="0"/>
                        </a:rPr>
                        <a:t>Travaux administratifs</a:t>
                      </a:r>
                      <a:endParaRPr lang="fr-CA" sz="1100" b="0" i="0" u="none" strike="noStrike" noProof="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lumMod val="20000"/>
                        <a:lumOff val="80000"/>
                      </a:schemeClr>
                    </a:solidFill>
                  </a:tcPr>
                </a:tc>
                <a:tc vMerge="1">
                  <a:txBody>
                    <a:bodyPr/>
                    <a:lstStyle/>
                    <a:p>
                      <a:endParaRPr lang="en-CA"/>
                    </a:p>
                  </a:txBody>
                  <a:tcPr/>
                </a:tc>
                <a:tc>
                  <a:txBody>
                    <a:bodyPr/>
                    <a:lstStyle/>
                    <a:p>
                      <a:pPr algn="ctr" fontAlgn="ctr"/>
                      <a:r>
                        <a:rPr lang="fr-CA" sz="1100" u="none" strike="noStrike" noProof="0">
                          <a:effectLst/>
                          <a:latin typeface="Calibri Light" panose="020F0302020204030204" pitchFamily="34" charset="0"/>
                          <a:ea typeface="Calibri Light" panose="020F0302020204030204" pitchFamily="34" charset="0"/>
                          <a:cs typeface="Calibri Light" panose="020F0302020204030204" pitchFamily="34" charset="0"/>
                        </a:rPr>
                        <a:t> </a:t>
                      </a:r>
                      <a:endParaRPr lang="fr-CA" sz="1100" b="0" i="0" u="none" strike="noStrike" noProof="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995518993"/>
                  </a:ext>
                </a:extLst>
              </a:tr>
              <a:tr h="381000">
                <a:tc>
                  <a:txBody>
                    <a:bodyPr/>
                    <a:lstStyle/>
                    <a:p>
                      <a:pPr algn="ctr" fontAlgn="ctr"/>
                      <a:r>
                        <a:rPr lang="fr-CA" sz="1200" u="none" strike="noStrike" noProof="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rPr>
                        <a:t>16 h</a:t>
                      </a:r>
                      <a:endParaRPr lang="fr-CA" sz="1200" b="0" i="0" u="none" strike="noStrike" noProof="0">
                        <a:solidFill>
                          <a:schemeClr val="bg1"/>
                        </a:solidFill>
                        <a:effectLst/>
                        <a:latin typeface="Calibri Light" panose="020F0302020204030204" pitchFamily="34" charset="0"/>
                        <a:ea typeface="Calibri Light" panose="020F0302020204030204" pitchFamily="34" charset="0"/>
                        <a:cs typeface="Calibri Light" panose="020F0302020204030204" pitchFamily="34" charset="0"/>
                      </a:endParaRPr>
                    </a:p>
                  </a:txBody>
                  <a:tcPr marL="9525" marR="9525" marT="9525" marB="0" anchor="ctr">
                    <a:solidFill>
                      <a:schemeClr val="accent5"/>
                    </a:solidFill>
                  </a:tcPr>
                </a:tc>
                <a:tc>
                  <a:txBody>
                    <a:bodyPr/>
                    <a:lstStyle/>
                    <a:p>
                      <a:pPr algn="ctr" fontAlgn="ctr"/>
                      <a:r>
                        <a:rPr lang="fr-CA" sz="1100" u="none" strike="noStrike" noProof="0">
                          <a:effectLst/>
                        </a:rPr>
                        <a:t> </a:t>
                      </a:r>
                      <a:endParaRPr lang="fr-CA" sz="1100" b="0" i="0" u="none" strike="noStrike" noProof="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vMerge="1">
                  <a:txBody>
                    <a:bodyPr/>
                    <a:lstStyle/>
                    <a:p>
                      <a:endParaRPr lang="en-CA"/>
                    </a:p>
                  </a:txBody>
                  <a:tcPr/>
                </a:tc>
                <a:tc vMerge="1">
                  <a:txBody>
                    <a:bodyPr/>
                    <a:lstStyle/>
                    <a:p>
                      <a:endParaRPr lang="en-CA"/>
                    </a:p>
                  </a:txBody>
                  <a:tcPr/>
                </a:tc>
                <a:tc>
                  <a:txBody>
                    <a:bodyPr/>
                    <a:lstStyle/>
                    <a:p>
                      <a:pPr algn="ctr" fontAlgn="ctr"/>
                      <a:r>
                        <a:rPr lang="fr-CA" sz="1100" u="none" strike="noStrike" noProof="0">
                          <a:effectLst/>
                        </a:rPr>
                        <a:t> </a:t>
                      </a:r>
                      <a:endParaRPr lang="fr-CA" sz="1100" b="0" i="0" u="none" strike="noStrike" noProof="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fr-CA" sz="1100" u="none" strike="noStrike" noProof="0" dirty="0">
                          <a:effectLst/>
                        </a:rPr>
                        <a:t> </a:t>
                      </a:r>
                      <a:endParaRPr lang="fr-CA" sz="1100" b="0" i="0" u="none" strike="noStrike" noProof="0"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294644917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Shape 271"/>
        <p:cNvGrpSpPr/>
        <p:nvPr/>
      </p:nvGrpSpPr>
      <p:grpSpPr>
        <a:xfrm>
          <a:off x="0" y="0"/>
          <a:ext cx="0" cy="0"/>
          <a:chOff x="0" y="0"/>
          <a:chExt cx="0" cy="0"/>
        </a:xfrm>
      </p:grpSpPr>
      <p:sp>
        <p:nvSpPr>
          <p:cNvPr id="2" name="Rectangle 1">
            <a:extLst>
              <a:ext uri="{FF2B5EF4-FFF2-40B4-BE49-F238E27FC236}">
                <a16:creationId xmlns:a16="http://schemas.microsoft.com/office/drawing/2014/main" id="{286C173A-244E-E76C-7F68-F3367667BC03}"/>
              </a:ext>
              <a:ext uri="{C183D7F6-B498-43B3-948B-1728B52AA6E4}">
                <adec:decorative xmlns:adec="http://schemas.microsoft.com/office/drawing/2017/decorative" val="1"/>
              </a:ext>
            </a:extLst>
          </p:cNvPr>
          <p:cNvSpPr/>
          <p:nvPr/>
        </p:nvSpPr>
        <p:spPr>
          <a:xfrm>
            <a:off x="3578941" y="4837470"/>
            <a:ext cx="2713703" cy="33594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CA"/>
          </a:p>
        </p:txBody>
      </p:sp>
      <p:sp>
        <p:nvSpPr>
          <p:cNvPr id="273" name="Google Shape;273;p2"/>
          <p:cNvSpPr txBox="1"/>
          <p:nvPr/>
        </p:nvSpPr>
        <p:spPr>
          <a:xfrm>
            <a:off x="137652" y="1397639"/>
            <a:ext cx="11936361" cy="3785611"/>
          </a:xfrm>
          <a:prstGeom prst="rect">
            <a:avLst/>
          </a:prstGeom>
          <a:noFill/>
          <a:ln>
            <a:noFill/>
          </a:ln>
        </p:spPr>
        <p:txBody>
          <a:bodyPr spcFirstLastPara="1" wrap="square" lIns="91425" tIns="45700" rIns="91425" bIns="45700" anchor="t" anchorCtr="0">
            <a:spAutoFit/>
          </a:bodyPr>
          <a:lstStyle/>
          <a:p>
            <a:pPr algn="just"/>
            <a:r>
              <a:rPr lang="fr-CA" sz="1600" b="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Mesures requises avant la présentation </a:t>
            </a:r>
            <a:r>
              <a:rPr lang="fr-CA" sz="1600" b="1" i="0" u="none" strike="noStrike" cap="none"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 </a:t>
            </a:r>
            <a:r>
              <a:rPr lang="fr-CA" sz="160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Assurez-vous que le parrain du projet envoie l’invitation à la présentation à tous les employés touchés et les gestionnaires du personnel.</a:t>
            </a:r>
            <a:endParaRPr lang="fr-CA" sz="1600" i="0" u="none" strike="noStrike" cap="none"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endParaRPr>
          </a:p>
          <a:p>
            <a:pPr algn="just"/>
            <a:endParaRPr lang="en-CA" sz="1600" b="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endParaRPr>
          </a:p>
          <a:p>
            <a:pPr algn="just"/>
            <a:r>
              <a:rPr lang="fr-CA" sz="1600" b="1" dirty="0">
                <a:latin typeface="Calibri Light" panose="020F0302020204030204" pitchFamily="34" charset="0"/>
                <a:ea typeface="Calibri Light" panose="020F0302020204030204" pitchFamily="34" charset="0"/>
                <a:cs typeface="Calibri Light" panose="020F0302020204030204" pitchFamily="34" charset="0"/>
              </a:rPr>
              <a:t>Objectif et destinataire : </a:t>
            </a:r>
            <a:r>
              <a:rPr lang="fr-CA" sz="1600" dirty="0">
                <a:latin typeface="Calibri Light" panose="020F0302020204030204" pitchFamily="34" charset="0"/>
                <a:ea typeface="Calibri Light" panose="020F0302020204030204" pitchFamily="34" charset="0"/>
                <a:cs typeface="Calibri Light" panose="020F0302020204030204" pitchFamily="34" charset="0"/>
              </a:rPr>
              <a:t>Ce document doit être utilisé pour transmettre des connaissances et des compétences aux cadres supérieurs, aux gestionnaires et aux employés à savoir comment planifier et organiser leur semaine de travail dans un milieu de travail axé sur les activités, c’est-à-dire le concept du milieu de travail GC. Selon le nombre d’employés au sein de votre organisation, la présentation peut être offerte à plus d’un groupe. Par exemple, la présentation peut être offerte à chacune des directions générales.</a:t>
            </a:r>
          </a:p>
          <a:p>
            <a:endParaRPr lang="fr-CA" sz="1600" dirty="0">
              <a:latin typeface="Calibri Light" panose="020F0302020204030204" pitchFamily="34" charset="0"/>
              <a:ea typeface="Calibri Light" panose="020F0302020204030204" pitchFamily="34" charset="0"/>
              <a:cs typeface="Calibri Light" panose="020F0302020204030204" pitchFamily="34" charset="0"/>
            </a:endParaRPr>
          </a:p>
          <a:p>
            <a:r>
              <a:rPr lang="fr-CA" sz="1600" b="1" dirty="0">
                <a:latin typeface="Calibri Light" panose="020F0302020204030204" pitchFamily="34" charset="0"/>
                <a:ea typeface="Calibri Light" panose="020F0302020204030204" pitchFamily="34" charset="0"/>
                <a:cs typeface="Calibri Light" panose="020F0302020204030204" pitchFamily="34" charset="0"/>
              </a:rPr>
              <a:t>Quand : </a:t>
            </a:r>
            <a:r>
              <a:rPr lang="fr-CA" sz="1600" dirty="0">
                <a:latin typeface="Calibri Light" panose="020F0302020204030204" pitchFamily="34" charset="0"/>
                <a:ea typeface="Calibri Light" panose="020F0302020204030204" pitchFamily="34" charset="0"/>
                <a:cs typeface="Calibri Light" panose="020F0302020204030204" pitchFamily="34" charset="0"/>
              </a:rPr>
              <a:t>Cette présentation doit être donnée une fois que les employés savent qu'ils passeront à un milieu de travail GC. Plusieurs séances peuvent être nécessaires selon le nombre d’employés visés. Veuillez utiliser le modèle d’invitation pour inviter les employés à participer. </a:t>
            </a:r>
          </a:p>
          <a:p>
            <a:endParaRPr lang="fr-CA" sz="1600" dirty="0">
              <a:latin typeface="Calibri Light" panose="020F0302020204030204" pitchFamily="34" charset="0"/>
              <a:ea typeface="Calibri Light" panose="020F0302020204030204" pitchFamily="34" charset="0"/>
              <a:cs typeface="Calibri Light" panose="020F0302020204030204" pitchFamily="34" charset="0"/>
            </a:endParaRPr>
          </a:p>
          <a:p>
            <a:r>
              <a:rPr lang="fr-CA" sz="1600" b="1" dirty="0">
                <a:latin typeface="Calibri Light" panose="020F0302020204030204" pitchFamily="34" charset="0"/>
                <a:ea typeface="Calibri Light" panose="020F0302020204030204" pitchFamily="34" charset="0"/>
                <a:cs typeface="Calibri Light" panose="020F0302020204030204" pitchFamily="34" charset="0"/>
              </a:rPr>
              <a:t>Durée : </a:t>
            </a:r>
            <a:r>
              <a:rPr lang="fr-CA" sz="1600" dirty="0">
                <a:latin typeface="Calibri Light" panose="020F0302020204030204" pitchFamily="34" charset="0"/>
                <a:ea typeface="Calibri Light" panose="020F0302020204030204" pitchFamily="34" charset="0"/>
                <a:cs typeface="Calibri Light" panose="020F0302020204030204" pitchFamily="34" charset="0"/>
              </a:rPr>
              <a:t>30 à 45 minutes ainsi qu’une période de questions</a:t>
            </a:r>
          </a:p>
          <a:p>
            <a:endParaRPr lang="fr-CA" sz="1600" dirty="0">
              <a:latin typeface="Calibri Light" panose="020F0302020204030204" pitchFamily="34" charset="0"/>
              <a:ea typeface="Calibri Light" panose="020F0302020204030204" pitchFamily="34" charset="0"/>
              <a:cs typeface="Calibri Light" panose="020F0302020204030204" pitchFamily="34" charset="0"/>
            </a:endParaRPr>
          </a:p>
          <a:p>
            <a:r>
              <a:rPr lang="fr-FR" sz="1600" b="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Comment : </a:t>
            </a:r>
            <a:r>
              <a:rPr lang="fr-FR" sz="160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Personnalisez la présentation. Les diapositives comportent des passages surlignés en jaune et des notes explicatives où vous devrez personnaliser le contenu en fonction des spécificités de votre organisation. Veillez à supprimer ces notes. </a:t>
            </a:r>
          </a:p>
        </p:txBody>
      </p:sp>
      <p:sp>
        <p:nvSpPr>
          <p:cNvPr id="272" name="Google Shape;272;p2"/>
          <p:cNvSpPr txBox="1">
            <a:spLocks noGrp="1"/>
          </p:cNvSpPr>
          <p:nvPr>
            <p:ph type="title" idx="4294967295"/>
          </p:nvPr>
        </p:nvSpPr>
        <p:spPr>
          <a:xfrm>
            <a:off x="137653" y="509383"/>
            <a:ext cx="11352432" cy="835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fr-CA" sz="3200" dirty="0">
                <a:solidFill>
                  <a:schemeClr val="accent5"/>
                </a:solidFill>
                <a:latin typeface="Arial Rounded MT Bold" panose="020F0704030504030204" pitchFamily="34" charset="0"/>
              </a:rPr>
              <a:t>Comment utiliser ce document (1 de 2)</a:t>
            </a:r>
            <a:endParaRPr lang="fr-FR" sz="3200" dirty="0">
              <a:solidFill>
                <a:schemeClr val="accent5"/>
              </a:solidFill>
              <a:latin typeface="Arial Rounded MT Bold" panose="020F0704030504030204" pitchFamily="34" charset="0"/>
            </a:endParaRPr>
          </a:p>
        </p:txBody>
      </p:sp>
      <p:sp>
        <p:nvSpPr>
          <p:cNvPr id="274" name="Google Shape;274;p2"/>
          <p:cNvSpPr txBox="1"/>
          <p:nvPr/>
        </p:nvSpPr>
        <p:spPr>
          <a:xfrm>
            <a:off x="4020105" y="145814"/>
            <a:ext cx="5008788" cy="369332"/>
          </a:xfrm>
          <a:prstGeom prst="rect">
            <a:avLst/>
          </a:prstGeom>
          <a:noFill/>
          <a:ln>
            <a:noFill/>
          </a:ln>
        </p:spPr>
        <p:txBody>
          <a:bodyPr spcFirstLastPara="1" wrap="square" lIns="91425" tIns="45700" rIns="91425" bIns="45700" anchor="t" anchorCtr="0">
            <a:spAutoFit/>
          </a:bodyPr>
          <a:lstStyle/>
          <a:p>
            <a:r>
              <a:rPr lang="fr-FR" b="1" i="1" dirty="0">
                <a:solidFill>
                  <a:srgbClr val="FF0000"/>
                </a:solidFill>
              </a:rPr>
              <a:t>Directives</a:t>
            </a:r>
            <a:r>
              <a:rPr lang="fr-FR" sz="1800" b="1" i="1" dirty="0">
                <a:solidFill>
                  <a:srgbClr val="FF0000"/>
                </a:solidFill>
                <a:latin typeface="+mn-lt"/>
              </a:rPr>
              <a:t> - Retirez cette page avant l'utilisation</a:t>
            </a:r>
            <a:endParaRPr lang="en-US" sz="1800" b="1" i="1" dirty="0">
              <a:solidFill>
                <a:srgbClr val="FF0000"/>
              </a:solidFill>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18"/>
          <p:cNvSpPr txBox="1">
            <a:spLocks noGrp="1"/>
          </p:cNvSpPr>
          <p:nvPr>
            <p:ph type="title" idx="4294967295"/>
          </p:nvPr>
        </p:nvSpPr>
        <p:spPr>
          <a:xfrm>
            <a:off x="0" y="0"/>
            <a:ext cx="12192000" cy="846138"/>
          </a:xfrm>
          <a:prstGeom prst="rect">
            <a:avLst/>
          </a:prstGeom>
          <a:solidFill>
            <a:schemeClr val="accent5"/>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fr-CA" sz="3200" dirty="0">
                <a:solidFill>
                  <a:schemeClr val="lt1"/>
                </a:solidFill>
              </a:rPr>
              <a:t>Planification : étape 2 – Travailler seul ou en collaboration  </a:t>
            </a:r>
          </a:p>
        </p:txBody>
      </p:sp>
      <p:sp>
        <p:nvSpPr>
          <p:cNvPr id="645" name="Google Shape;645;p18"/>
          <p:cNvSpPr/>
          <p:nvPr/>
        </p:nvSpPr>
        <p:spPr>
          <a:xfrm>
            <a:off x="1439358" y="1120367"/>
            <a:ext cx="2476382" cy="2201940"/>
          </a:xfrm>
          <a:prstGeom prst="cloudCallout">
            <a:avLst>
              <a:gd name="adj1" fmla="val 55034"/>
              <a:gd name="adj2" fmla="val 45433"/>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55B4A0"/>
              </a:buClr>
              <a:buSzPts val="1100"/>
              <a:buFont typeface="Arial"/>
              <a:buChar char="•"/>
              <a:tabLst/>
              <a:defRPr/>
            </a:pPr>
            <a:endParaRPr kumimoji="0" lang="en-CA" sz="1400" b="0" i="0" u="none" strike="noStrike" kern="0" cap="none" spc="0" normalizeH="0" baseline="0" noProof="0" dirty="0">
              <a:ln>
                <a:noFill/>
              </a:ln>
              <a:solidFill>
                <a:srgbClr val="404040"/>
              </a:solidFill>
              <a:effectLst/>
              <a:uLnTx/>
              <a:uFillTx/>
              <a:latin typeface="Avenir"/>
              <a:ea typeface="Avenir"/>
              <a:cs typeface="Avenir"/>
              <a:sym typeface="Avenir"/>
            </a:endParaRPr>
          </a:p>
          <a:p>
            <a:pPr marR="0" lvl="0" algn="ctr" defTabSz="914400" rtl="0" eaLnBrk="1" fontAlgn="auto" latinLnBrk="0" hangingPunct="1">
              <a:lnSpc>
                <a:spcPct val="100000"/>
              </a:lnSpc>
              <a:spcBef>
                <a:spcPts val="0"/>
              </a:spcBef>
              <a:spcAft>
                <a:spcPts val="0"/>
              </a:spcAft>
              <a:buClr>
                <a:srgbClr val="55B4A0"/>
              </a:buClr>
              <a:buSzPts val="1100"/>
              <a:tabLst/>
              <a:defRPr/>
            </a:pPr>
            <a:r>
              <a:rPr kumimoji="0" lang="fr-CA" sz="1400" b="0" i="0" u="none" strike="noStrike" kern="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sym typeface="Avenir"/>
              </a:rPr>
              <a:t>Besoin de concentration?</a:t>
            </a:r>
            <a:endParaRPr kumimoji="0" lang="fr-CA" sz="1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R="0" lvl="0" algn="ctr" defTabSz="914400" rtl="0" eaLnBrk="1" fontAlgn="auto" latinLnBrk="0" hangingPunct="1">
              <a:lnSpc>
                <a:spcPct val="100000"/>
              </a:lnSpc>
              <a:spcBef>
                <a:spcPts val="0"/>
              </a:spcBef>
              <a:spcAft>
                <a:spcPts val="0"/>
              </a:spcAft>
              <a:buClr>
                <a:srgbClr val="55B4A0"/>
              </a:buClr>
              <a:buSzPts val="1100"/>
              <a:tabLst/>
              <a:defRPr/>
            </a:pPr>
            <a:r>
              <a:rPr lang="fr-CA" sz="1400" kern="0" dirty="0">
                <a:solidFill>
                  <a:srgbClr val="404040"/>
                </a:solidFill>
                <a:latin typeface="Calibri" panose="020F0502020204030204" pitchFamily="34" charset="0"/>
                <a:ea typeface="Calibri" panose="020F0502020204030204" pitchFamily="34" charset="0"/>
                <a:cs typeface="Calibri" panose="020F0502020204030204" pitchFamily="34" charset="0"/>
                <a:sym typeface="Avenir"/>
              </a:rPr>
              <a:t>Participer à une réunion virtuelle</a:t>
            </a:r>
            <a:r>
              <a:rPr kumimoji="0" lang="fr-CA" sz="1400" b="0" i="0" u="none" strike="noStrike" kern="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Calibri" panose="020F0502020204030204" pitchFamily="34" charset="0"/>
                <a:sym typeface="Avenir"/>
              </a:rPr>
              <a:t>?</a:t>
            </a:r>
          </a:p>
          <a:p>
            <a:pPr marR="0" lvl="0" algn="l" defTabSz="914400" rtl="0" eaLnBrk="1" fontAlgn="auto" latinLnBrk="0" hangingPunct="1">
              <a:lnSpc>
                <a:spcPct val="100000"/>
              </a:lnSpc>
              <a:spcBef>
                <a:spcPts val="0"/>
              </a:spcBef>
              <a:spcAft>
                <a:spcPts val="0"/>
              </a:spcAft>
              <a:buClr>
                <a:srgbClr val="55B4A0"/>
              </a:buClr>
              <a:buSzPts val="1100"/>
              <a:tabLst/>
              <a:defRPr/>
            </a:pPr>
            <a:endParaRPr kumimoji="0" b="0" i="0" u="none" strike="noStrike" kern="0" cap="none" spc="0" normalizeH="0" baseline="0" noProof="0" dirty="0">
              <a:ln>
                <a:noFill/>
              </a:ln>
              <a:solidFill>
                <a:srgbClr val="000000"/>
              </a:solidFill>
              <a:effectLst/>
              <a:uLnTx/>
              <a:uFillTx/>
              <a:latin typeface="Arial"/>
              <a:cs typeface="Arial"/>
              <a:sym typeface="Arial"/>
            </a:endParaRPr>
          </a:p>
        </p:txBody>
      </p:sp>
      <p:sp>
        <p:nvSpPr>
          <p:cNvPr id="642" name="Google Shape;642;p18"/>
          <p:cNvSpPr txBox="1"/>
          <p:nvPr/>
        </p:nvSpPr>
        <p:spPr>
          <a:xfrm>
            <a:off x="3808965" y="2340629"/>
            <a:ext cx="2476382" cy="2862282"/>
          </a:xfrm>
          <a:prstGeom prst="rect">
            <a:avLst/>
          </a:prstGeom>
          <a:noFill/>
          <a:ln>
            <a:noFill/>
          </a:ln>
        </p:spPr>
        <p:txBody>
          <a:bodyPr spcFirstLastPara="1" wrap="square" lIns="91425" tIns="45700" rIns="91425" bIns="45700" anchor="t" anchorCtr="0">
            <a:spAutoFit/>
          </a:bodyPr>
          <a:lstStyle/>
          <a:p>
            <a:pPr algn="ctr"/>
            <a:r>
              <a:rPr lang="fr-CA" b="1" dirty="0"/>
              <a:t>Pour ce qui est de mes journées de travail au bureau</a:t>
            </a:r>
            <a:r>
              <a:rPr lang="fr-CA" dirty="0"/>
              <a:t>, e</a:t>
            </a:r>
            <a:r>
              <a:rPr lang="fr-CA" sz="1800" dirty="0"/>
              <a:t>n tenant compte de mes </a:t>
            </a:r>
            <a:r>
              <a:rPr lang="fr-CA" sz="1800" b="1" dirty="0"/>
              <a:t>activités</a:t>
            </a:r>
            <a:r>
              <a:rPr lang="fr-CA" sz="1800" dirty="0"/>
              <a:t>,</a:t>
            </a:r>
            <a:r>
              <a:rPr lang="fr-CA" sz="1800" b="1" dirty="0"/>
              <a:t> </a:t>
            </a:r>
          </a:p>
          <a:p>
            <a:pPr algn="ctr"/>
            <a:r>
              <a:rPr lang="fr-CA" sz="1800" dirty="0"/>
              <a:t>ai-je besoin de travailler </a:t>
            </a:r>
            <a:r>
              <a:rPr lang="fr-CA" sz="1800" b="1" dirty="0">
                <a:solidFill>
                  <a:schemeClr val="accent2"/>
                </a:solidFill>
              </a:rPr>
              <a:t>seul</a:t>
            </a:r>
            <a:r>
              <a:rPr lang="fr-CA" sz="1800" dirty="0"/>
              <a:t> ou en </a:t>
            </a:r>
            <a:r>
              <a:rPr lang="fr-CA" sz="1800" b="1" dirty="0">
                <a:solidFill>
                  <a:schemeClr val="accent4"/>
                </a:solidFill>
              </a:rPr>
              <a:t>collaboration</a:t>
            </a:r>
            <a:r>
              <a:rPr lang="fr-CA" sz="1800" dirty="0"/>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18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CA" b="1" kern="0" dirty="0">
              <a:solidFill>
                <a:srgbClr val="000000"/>
              </a:solidFill>
              <a:latin typeface="Calibri"/>
              <a:ea typeface="Calibri"/>
              <a:cs typeface="Calibri"/>
              <a:sym typeface="Calibri"/>
            </a:endParaRPr>
          </a:p>
        </p:txBody>
      </p:sp>
      <p:sp>
        <p:nvSpPr>
          <p:cNvPr id="646" name="Google Shape;646;p18"/>
          <p:cNvSpPr/>
          <p:nvPr/>
        </p:nvSpPr>
        <p:spPr>
          <a:xfrm>
            <a:off x="5558802" y="4582694"/>
            <a:ext cx="2476382" cy="2108238"/>
          </a:xfrm>
          <a:prstGeom prst="cloudCallout">
            <a:avLst>
              <a:gd name="adj1" fmla="val -39357"/>
              <a:gd name="adj2" fmla="val -72553"/>
            </a:avLst>
          </a:prstGeom>
          <a:noFill/>
          <a:ln w="28575"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R="0" lvl="0" algn="ctr" defTabSz="914400" rtl="0" eaLnBrk="1" fontAlgn="auto" latinLnBrk="0" hangingPunct="1">
              <a:lnSpc>
                <a:spcPct val="100000"/>
              </a:lnSpc>
              <a:spcBef>
                <a:spcPts val="0"/>
              </a:spcBef>
              <a:spcAft>
                <a:spcPts val="0"/>
              </a:spcAft>
              <a:buClr>
                <a:srgbClr val="492BB9"/>
              </a:buClr>
              <a:buSzPts val="1100"/>
              <a:tabLst/>
              <a:defRPr/>
            </a:pPr>
            <a:r>
              <a:rPr lang="fr-CA" sz="1400" kern="0" dirty="0">
                <a:solidFill>
                  <a:srgbClr val="404040"/>
                </a:solidFill>
                <a:latin typeface="Calibri" panose="020F0502020204030204" pitchFamily="34" charset="0"/>
                <a:ea typeface="Calibri" panose="020F0502020204030204" pitchFamily="34" charset="0"/>
                <a:cs typeface="Calibri" panose="020F0502020204030204" pitchFamily="34" charset="0"/>
                <a:sym typeface="Avenir"/>
              </a:rPr>
              <a:t>Échange créatif avec des membres de l’équipe?</a:t>
            </a:r>
          </a:p>
          <a:p>
            <a:pPr marR="0" lvl="0" algn="ctr" defTabSz="914400" rtl="0" eaLnBrk="1" fontAlgn="auto" latinLnBrk="0" hangingPunct="1">
              <a:lnSpc>
                <a:spcPct val="100000"/>
              </a:lnSpc>
              <a:spcBef>
                <a:spcPts val="0"/>
              </a:spcBef>
              <a:spcAft>
                <a:spcPts val="0"/>
              </a:spcAft>
              <a:buClr>
                <a:srgbClr val="492BB9"/>
              </a:buClr>
              <a:buSzPts val="1100"/>
              <a:tabLst/>
              <a:defRPr/>
            </a:pPr>
            <a:r>
              <a:rPr lang="fr-CA" sz="1400" kern="0" dirty="0">
                <a:solidFill>
                  <a:srgbClr val="404040"/>
                </a:solidFill>
                <a:latin typeface="Calibri" panose="020F0502020204030204" pitchFamily="34" charset="0"/>
                <a:ea typeface="Calibri" panose="020F0502020204030204" pitchFamily="34" charset="0"/>
                <a:cs typeface="Calibri" panose="020F0502020204030204" pitchFamily="34" charset="0"/>
                <a:sym typeface="Avenir"/>
              </a:rPr>
              <a:t>Rencontre avec des partenaires et des collègues? </a:t>
            </a:r>
          </a:p>
        </p:txBody>
      </p:sp>
      <p:pic>
        <p:nvPicPr>
          <p:cNvPr id="639" name="Google Shape;639;p18">
            <a:extLst>
              <a:ext uri="{C183D7F6-B498-43B3-948B-1728B52AA6E4}">
                <adec:decorative xmlns:adec="http://schemas.microsoft.com/office/drawing/2017/decorative" val="1"/>
              </a:ext>
            </a:extLst>
          </p:cNvPr>
          <p:cNvPicPr preferRelativeResize="0"/>
          <p:nvPr/>
        </p:nvPicPr>
        <p:blipFill rotWithShape="1">
          <a:blip r:embed="rId3">
            <a:alphaModFix/>
            <a:duotone>
              <a:schemeClr val="bg2">
                <a:shade val="45000"/>
                <a:satMod val="135000"/>
              </a:schemeClr>
              <a:prstClr val="white"/>
            </a:duotone>
          </a:blip>
          <a:srcRect/>
          <a:stretch/>
        </p:blipFill>
        <p:spPr>
          <a:xfrm rot="-663329">
            <a:off x="3009279" y="3002492"/>
            <a:ext cx="751084" cy="945786"/>
          </a:xfrm>
          <a:prstGeom prst="rect">
            <a:avLst/>
          </a:prstGeom>
          <a:noFill/>
          <a:ln>
            <a:noFill/>
          </a:ln>
        </p:spPr>
      </p:pic>
      <p:sp>
        <p:nvSpPr>
          <p:cNvPr id="640" name="Google Shape;640;p18">
            <a:extLst>
              <a:ext uri="{C183D7F6-B498-43B3-948B-1728B52AA6E4}">
                <adec:decorative xmlns:adec="http://schemas.microsoft.com/office/drawing/2017/decorative" val="1"/>
              </a:ext>
            </a:extLst>
          </p:cNvPr>
          <p:cNvSpPr/>
          <p:nvPr/>
        </p:nvSpPr>
        <p:spPr>
          <a:xfrm>
            <a:off x="7642056" y="1997495"/>
            <a:ext cx="1306420" cy="1260000"/>
          </a:xfrm>
          <a:custGeom>
            <a:avLst/>
            <a:gdLst/>
            <a:ahLst/>
            <a:cxnLst/>
            <a:rect l="l" t="t" r="r" b="b"/>
            <a:pathLst>
              <a:path w="1272" h="1198" extrusionOk="0">
                <a:moveTo>
                  <a:pt x="52" y="1198"/>
                </a:moveTo>
                <a:cubicBezTo>
                  <a:pt x="1219" y="1198"/>
                  <a:pt x="1219" y="1198"/>
                  <a:pt x="1219" y="1198"/>
                </a:cubicBezTo>
                <a:cubicBezTo>
                  <a:pt x="1235" y="1198"/>
                  <a:pt x="1250" y="1191"/>
                  <a:pt x="1259" y="1180"/>
                </a:cubicBezTo>
                <a:cubicBezTo>
                  <a:pt x="1268" y="1171"/>
                  <a:pt x="1272" y="1158"/>
                  <a:pt x="1270" y="1146"/>
                </a:cubicBezTo>
                <a:cubicBezTo>
                  <a:pt x="1243" y="933"/>
                  <a:pt x="1112" y="755"/>
                  <a:pt x="932" y="660"/>
                </a:cubicBezTo>
                <a:cubicBezTo>
                  <a:pt x="856" y="736"/>
                  <a:pt x="751" y="783"/>
                  <a:pt x="636" y="783"/>
                </a:cubicBezTo>
                <a:cubicBezTo>
                  <a:pt x="520" y="783"/>
                  <a:pt x="415" y="736"/>
                  <a:pt x="339" y="660"/>
                </a:cubicBezTo>
                <a:cubicBezTo>
                  <a:pt x="160" y="755"/>
                  <a:pt x="29" y="933"/>
                  <a:pt x="1" y="1146"/>
                </a:cubicBezTo>
                <a:cubicBezTo>
                  <a:pt x="0" y="1158"/>
                  <a:pt x="4" y="1171"/>
                  <a:pt x="12" y="1180"/>
                </a:cubicBezTo>
                <a:cubicBezTo>
                  <a:pt x="22" y="1191"/>
                  <a:pt x="36" y="1198"/>
                  <a:pt x="52" y="1198"/>
                </a:cubicBezTo>
                <a:close/>
                <a:moveTo>
                  <a:pt x="52" y="1198"/>
                </a:moveTo>
                <a:cubicBezTo>
                  <a:pt x="52" y="1198"/>
                  <a:pt x="52" y="1198"/>
                  <a:pt x="52" y="1198"/>
                </a:cubicBezTo>
                <a:moveTo>
                  <a:pt x="373" y="614"/>
                </a:moveTo>
                <a:cubicBezTo>
                  <a:pt x="380" y="621"/>
                  <a:pt x="387" y="628"/>
                  <a:pt x="394" y="634"/>
                </a:cubicBezTo>
                <a:cubicBezTo>
                  <a:pt x="458" y="692"/>
                  <a:pt x="543" y="727"/>
                  <a:pt x="636" y="727"/>
                </a:cubicBezTo>
                <a:cubicBezTo>
                  <a:pt x="729" y="727"/>
                  <a:pt x="813" y="692"/>
                  <a:pt x="878" y="634"/>
                </a:cubicBezTo>
                <a:cubicBezTo>
                  <a:pt x="885" y="628"/>
                  <a:pt x="892" y="621"/>
                  <a:pt x="899" y="614"/>
                </a:cubicBezTo>
                <a:cubicBezTo>
                  <a:pt x="906" y="607"/>
                  <a:pt x="912" y="600"/>
                  <a:pt x="918" y="592"/>
                </a:cubicBezTo>
                <a:cubicBezTo>
                  <a:pt x="969" y="529"/>
                  <a:pt x="999" y="450"/>
                  <a:pt x="999" y="364"/>
                </a:cubicBezTo>
                <a:cubicBezTo>
                  <a:pt x="999" y="163"/>
                  <a:pt x="836" y="0"/>
                  <a:pt x="636" y="0"/>
                </a:cubicBezTo>
                <a:cubicBezTo>
                  <a:pt x="435" y="0"/>
                  <a:pt x="272" y="163"/>
                  <a:pt x="272" y="364"/>
                </a:cubicBezTo>
                <a:cubicBezTo>
                  <a:pt x="272" y="450"/>
                  <a:pt x="303" y="529"/>
                  <a:pt x="353" y="592"/>
                </a:cubicBezTo>
                <a:cubicBezTo>
                  <a:pt x="359" y="600"/>
                  <a:pt x="366" y="607"/>
                  <a:pt x="373" y="61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41" name="Google Shape;641;p18">
            <a:extLst>
              <a:ext uri="{C183D7F6-B498-43B3-948B-1728B52AA6E4}">
                <adec:decorative xmlns:adec="http://schemas.microsoft.com/office/drawing/2017/decorative" val="1"/>
              </a:ext>
            </a:extLst>
          </p:cNvPr>
          <p:cNvSpPr/>
          <p:nvPr/>
        </p:nvSpPr>
        <p:spPr>
          <a:xfrm>
            <a:off x="7642056" y="3691397"/>
            <a:ext cx="1306420" cy="1260000"/>
          </a:xfrm>
          <a:custGeom>
            <a:avLst/>
            <a:gdLst/>
            <a:ahLst/>
            <a:cxnLst/>
            <a:rect l="l" t="t" r="r" b="b"/>
            <a:pathLst>
              <a:path w="450" h="420" extrusionOk="0">
                <a:moveTo>
                  <a:pt x="360" y="0"/>
                </a:moveTo>
                <a:cubicBezTo>
                  <a:pt x="343" y="0"/>
                  <a:pt x="329" y="6"/>
                  <a:pt x="318" y="17"/>
                </a:cubicBezTo>
                <a:cubicBezTo>
                  <a:pt x="306" y="29"/>
                  <a:pt x="300" y="43"/>
                  <a:pt x="300" y="60"/>
                </a:cubicBezTo>
                <a:cubicBezTo>
                  <a:pt x="300" y="77"/>
                  <a:pt x="306" y="91"/>
                  <a:pt x="318" y="102"/>
                </a:cubicBezTo>
                <a:cubicBezTo>
                  <a:pt x="329" y="114"/>
                  <a:pt x="343" y="120"/>
                  <a:pt x="360" y="120"/>
                </a:cubicBezTo>
                <a:cubicBezTo>
                  <a:pt x="377" y="120"/>
                  <a:pt x="391" y="114"/>
                  <a:pt x="403" y="102"/>
                </a:cubicBezTo>
                <a:cubicBezTo>
                  <a:pt x="414" y="91"/>
                  <a:pt x="420" y="77"/>
                  <a:pt x="420" y="60"/>
                </a:cubicBezTo>
                <a:cubicBezTo>
                  <a:pt x="420" y="43"/>
                  <a:pt x="414" y="29"/>
                  <a:pt x="403" y="17"/>
                </a:cubicBezTo>
                <a:cubicBezTo>
                  <a:pt x="391" y="6"/>
                  <a:pt x="377" y="0"/>
                  <a:pt x="360" y="0"/>
                </a:cubicBezTo>
                <a:close/>
                <a:moveTo>
                  <a:pt x="421" y="120"/>
                </a:moveTo>
                <a:cubicBezTo>
                  <a:pt x="420" y="120"/>
                  <a:pt x="417" y="122"/>
                  <a:pt x="411" y="125"/>
                </a:cubicBezTo>
                <a:cubicBezTo>
                  <a:pt x="405" y="128"/>
                  <a:pt x="397" y="132"/>
                  <a:pt x="388" y="135"/>
                </a:cubicBezTo>
                <a:cubicBezTo>
                  <a:pt x="379" y="138"/>
                  <a:pt x="369" y="140"/>
                  <a:pt x="360" y="140"/>
                </a:cubicBezTo>
                <a:cubicBezTo>
                  <a:pt x="350" y="140"/>
                  <a:pt x="339" y="138"/>
                  <a:pt x="329" y="135"/>
                </a:cubicBezTo>
                <a:cubicBezTo>
                  <a:pt x="330" y="140"/>
                  <a:pt x="330" y="146"/>
                  <a:pt x="330" y="150"/>
                </a:cubicBezTo>
                <a:cubicBezTo>
                  <a:pt x="330" y="172"/>
                  <a:pt x="324" y="192"/>
                  <a:pt x="311" y="210"/>
                </a:cubicBezTo>
                <a:cubicBezTo>
                  <a:pt x="336" y="211"/>
                  <a:pt x="357" y="221"/>
                  <a:pt x="373" y="240"/>
                </a:cubicBezTo>
                <a:cubicBezTo>
                  <a:pt x="405" y="240"/>
                  <a:pt x="405" y="240"/>
                  <a:pt x="405" y="240"/>
                </a:cubicBezTo>
                <a:cubicBezTo>
                  <a:pt x="417" y="240"/>
                  <a:pt x="428" y="237"/>
                  <a:pt x="437" y="231"/>
                </a:cubicBezTo>
                <a:cubicBezTo>
                  <a:pt x="446" y="224"/>
                  <a:pt x="450" y="215"/>
                  <a:pt x="450" y="203"/>
                </a:cubicBezTo>
                <a:cubicBezTo>
                  <a:pt x="450" y="148"/>
                  <a:pt x="440" y="120"/>
                  <a:pt x="421" y="120"/>
                </a:cubicBezTo>
                <a:close/>
                <a:moveTo>
                  <a:pt x="225" y="60"/>
                </a:moveTo>
                <a:cubicBezTo>
                  <a:pt x="200" y="60"/>
                  <a:pt x="179" y="69"/>
                  <a:pt x="161" y="86"/>
                </a:cubicBezTo>
                <a:cubicBezTo>
                  <a:pt x="144" y="104"/>
                  <a:pt x="135" y="125"/>
                  <a:pt x="135" y="150"/>
                </a:cubicBezTo>
                <a:cubicBezTo>
                  <a:pt x="135" y="175"/>
                  <a:pt x="144" y="196"/>
                  <a:pt x="161" y="214"/>
                </a:cubicBezTo>
                <a:cubicBezTo>
                  <a:pt x="179" y="231"/>
                  <a:pt x="200" y="240"/>
                  <a:pt x="225" y="240"/>
                </a:cubicBezTo>
                <a:cubicBezTo>
                  <a:pt x="250" y="240"/>
                  <a:pt x="271" y="231"/>
                  <a:pt x="289" y="214"/>
                </a:cubicBezTo>
                <a:cubicBezTo>
                  <a:pt x="306" y="196"/>
                  <a:pt x="315" y="175"/>
                  <a:pt x="315" y="150"/>
                </a:cubicBezTo>
                <a:cubicBezTo>
                  <a:pt x="315" y="125"/>
                  <a:pt x="306" y="104"/>
                  <a:pt x="289" y="86"/>
                </a:cubicBezTo>
                <a:cubicBezTo>
                  <a:pt x="271" y="69"/>
                  <a:pt x="250" y="60"/>
                  <a:pt x="225" y="60"/>
                </a:cubicBezTo>
                <a:close/>
                <a:moveTo>
                  <a:pt x="90" y="0"/>
                </a:moveTo>
                <a:cubicBezTo>
                  <a:pt x="73" y="0"/>
                  <a:pt x="59" y="6"/>
                  <a:pt x="47" y="17"/>
                </a:cubicBezTo>
                <a:cubicBezTo>
                  <a:pt x="36" y="29"/>
                  <a:pt x="30" y="43"/>
                  <a:pt x="30" y="60"/>
                </a:cubicBezTo>
                <a:cubicBezTo>
                  <a:pt x="30" y="77"/>
                  <a:pt x="36" y="91"/>
                  <a:pt x="47" y="102"/>
                </a:cubicBezTo>
                <a:cubicBezTo>
                  <a:pt x="59" y="114"/>
                  <a:pt x="73" y="120"/>
                  <a:pt x="90" y="120"/>
                </a:cubicBezTo>
                <a:cubicBezTo>
                  <a:pt x="106" y="120"/>
                  <a:pt x="120" y="114"/>
                  <a:pt x="132" y="102"/>
                </a:cubicBezTo>
                <a:cubicBezTo>
                  <a:pt x="144" y="91"/>
                  <a:pt x="150" y="77"/>
                  <a:pt x="150" y="60"/>
                </a:cubicBezTo>
                <a:cubicBezTo>
                  <a:pt x="150" y="43"/>
                  <a:pt x="144" y="29"/>
                  <a:pt x="132" y="17"/>
                </a:cubicBezTo>
                <a:cubicBezTo>
                  <a:pt x="120" y="6"/>
                  <a:pt x="106" y="0"/>
                  <a:pt x="90" y="0"/>
                </a:cubicBezTo>
                <a:close/>
                <a:moveTo>
                  <a:pt x="389" y="335"/>
                </a:moveTo>
                <a:cubicBezTo>
                  <a:pt x="389" y="327"/>
                  <a:pt x="388" y="319"/>
                  <a:pt x="386" y="310"/>
                </a:cubicBezTo>
                <a:cubicBezTo>
                  <a:pt x="384" y="301"/>
                  <a:pt x="382" y="292"/>
                  <a:pt x="380" y="284"/>
                </a:cubicBezTo>
                <a:cubicBezTo>
                  <a:pt x="377" y="276"/>
                  <a:pt x="374" y="269"/>
                  <a:pt x="370" y="261"/>
                </a:cubicBezTo>
                <a:cubicBezTo>
                  <a:pt x="365" y="254"/>
                  <a:pt x="361" y="248"/>
                  <a:pt x="355" y="242"/>
                </a:cubicBezTo>
                <a:cubicBezTo>
                  <a:pt x="350" y="237"/>
                  <a:pt x="343" y="233"/>
                  <a:pt x="335" y="230"/>
                </a:cubicBezTo>
                <a:cubicBezTo>
                  <a:pt x="327" y="227"/>
                  <a:pt x="318" y="225"/>
                  <a:pt x="309" y="225"/>
                </a:cubicBezTo>
                <a:cubicBezTo>
                  <a:pt x="307" y="225"/>
                  <a:pt x="304" y="227"/>
                  <a:pt x="299" y="230"/>
                </a:cubicBezTo>
                <a:cubicBezTo>
                  <a:pt x="294" y="234"/>
                  <a:pt x="288" y="237"/>
                  <a:pt x="282" y="241"/>
                </a:cubicBezTo>
                <a:cubicBezTo>
                  <a:pt x="275" y="246"/>
                  <a:pt x="267" y="249"/>
                  <a:pt x="257" y="253"/>
                </a:cubicBezTo>
                <a:cubicBezTo>
                  <a:pt x="246" y="256"/>
                  <a:pt x="236" y="258"/>
                  <a:pt x="225" y="258"/>
                </a:cubicBezTo>
                <a:cubicBezTo>
                  <a:pt x="214" y="258"/>
                  <a:pt x="204" y="256"/>
                  <a:pt x="193" y="253"/>
                </a:cubicBezTo>
                <a:cubicBezTo>
                  <a:pt x="183" y="249"/>
                  <a:pt x="174" y="246"/>
                  <a:pt x="168" y="241"/>
                </a:cubicBezTo>
                <a:cubicBezTo>
                  <a:pt x="162" y="237"/>
                  <a:pt x="156" y="234"/>
                  <a:pt x="151" y="230"/>
                </a:cubicBezTo>
                <a:cubicBezTo>
                  <a:pt x="146" y="227"/>
                  <a:pt x="142" y="225"/>
                  <a:pt x="141" y="225"/>
                </a:cubicBezTo>
                <a:cubicBezTo>
                  <a:pt x="131" y="225"/>
                  <a:pt x="123" y="227"/>
                  <a:pt x="115" y="230"/>
                </a:cubicBezTo>
                <a:cubicBezTo>
                  <a:pt x="107" y="233"/>
                  <a:pt x="100" y="237"/>
                  <a:pt x="95" y="242"/>
                </a:cubicBezTo>
                <a:cubicBezTo>
                  <a:pt x="89" y="248"/>
                  <a:pt x="84" y="254"/>
                  <a:pt x="80" y="261"/>
                </a:cubicBezTo>
                <a:cubicBezTo>
                  <a:pt x="76" y="269"/>
                  <a:pt x="73" y="276"/>
                  <a:pt x="70" y="284"/>
                </a:cubicBezTo>
                <a:cubicBezTo>
                  <a:pt x="68" y="292"/>
                  <a:pt x="65" y="301"/>
                  <a:pt x="64" y="310"/>
                </a:cubicBezTo>
                <a:cubicBezTo>
                  <a:pt x="62" y="319"/>
                  <a:pt x="61" y="327"/>
                  <a:pt x="61" y="335"/>
                </a:cubicBezTo>
                <a:cubicBezTo>
                  <a:pt x="60" y="343"/>
                  <a:pt x="60" y="351"/>
                  <a:pt x="60" y="360"/>
                </a:cubicBezTo>
                <a:cubicBezTo>
                  <a:pt x="60" y="378"/>
                  <a:pt x="65" y="393"/>
                  <a:pt x="77" y="404"/>
                </a:cubicBezTo>
                <a:cubicBezTo>
                  <a:pt x="88" y="415"/>
                  <a:pt x="103" y="420"/>
                  <a:pt x="122" y="420"/>
                </a:cubicBezTo>
                <a:cubicBezTo>
                  <a:pt x="327" y="420"/>
                  <a:pt x="327" y="420"/>
                  <a:pt x="327" y="420"/>
                </a:cubicBezTo>
                <a:cubicBezTo>
                  <a:pt x="346" y="420"/>
                  <a:pt x="362" y="415"/>
                  <a:pt x="373" y="404"/>
                </a:cubicBezTo>
                <a:cubicBezTo>
                  <a:pt x="384" y="393"/>
                  <a:pt x="390" y="378"/>
                  <a:pt x="390" y="360"/>
                </a:cubicBezTo>
                <a:cubicBezTo>
                  <a:pt x="390" y="351"/>
                  <a:pt x="390" y="343"/>
                  <a:pt x="389" y="335"/>
                </a:cubicBezTo>
                <a:close/>
                <a:moveTo>
                  <a:pt x="120" y="150"/>
                </a:moveTo>
                <a:cubicBezTo>
                  <a:pt x="120" y="146"/>
                  <a:pt x="120" y="140"/>
                  <a:pt x="121" y="135"/>
                </a:cubicBezTo>
                <a:cubicBezTo>
                  <a:pt x="111" y="138"/>
                  <a:pt x="100" y="140"/>
                  <a:pt x="90" y="140"/>
                </a:cubicBezTo>
                <a:cubicBezTo>
                  <a:pt x="80" y="140"/>
                  <a:pt x="71" y="138"/>
                  <a:pt x="62" y="135"/>
                </a:cubicBezTo>
                <a:cubicBezTo>
                  <a:pt x="52" y="132"/>
                  <a:pt x="45" y="128"/>
                  <a:pt x="39" y="125"/>
                </a:cubicBezTo>
                <a:cubicBezTo>
                  <a:pt x="33" y="122"/>
                  <a:pt x="30" y="120"/>
                  <a:pt x="29" y="120"/>
                </a:cubicBezTo>
                <a:cubicBezTo>
                  <a:pt x="9" y="120"/>
                  <a:pt x="0" y="148"/>
                  <a:pt x="0" y="203"/>
                </a:cubicBezTo>
                <a:cubicBezTo>
                  <a:pt x="0" y="215"/>
                  <a:pt x="4" y="224"/>
                  <a:pt x="13" y="231"/>
                </a:cubicBezTo>
                <a:cubicBezTo>
                  <a:pt x="22" y="237"/>
                  <a:pt x="32" y="240"/>
                  <a:pt x="45" y="240"/>
                </a:cubicBezTo>
                <a:cubicBezTo>
                  <a:pt x="77" y="240"/>
                  <a:pt x="77" y="240"/>
                  <a:pt x="77" y="240"/>
                </a:cubicBezTo>
                <a:cubicBezTo>
                  <a:pt x="93" y="221"/>
                  <a:pt x="113" y="211"/>
                  <a:pt x="139" y="210"/>
                </a:cubicBezTo>
                <a:cubicBezTo>
                  <a:pt x="126" y="192"/>
                  <a:pt x="120" y="172"/>
                  <a:pt x="120" y="15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cxnSp>
        <p:nvCxnSpPr>
          <p:cNvPr id="643" name="Google Shape;643;p18">
            <a:extLst>
              <a:ext uri="{C183D7F6-B498-43B3-948B-1728B52AA6E4}">
                <adec:decorative xmlns:adec="http://schemas.microsoft.com/office/drawing/2017/decorative" val="1"/>
              </a:ext>
            </a:extLst>
          </p:cNvPr>
          <p:cNvCxnSpPr/>
          <p:nvPr/>
        </p:nvCxnSpPr>
        <p:spPr>
          <a:xfrm rot="10800000" flipH="1">
            <a:off x="6213683" y="2994349"/>
            <a:ext cx="1166620" cy="526292"/>
          </a:xfrm>
          <a:prstGeom prst="straightConnector1">
            <a:avLst/>
          </a:prstGeom>
          <a:noFill/>
          <a:ln w="38100" cap="flat" cmpd="sng">
            <a:solidFill>
              <a:schemeClr val="accent2"/>
            </a:solidFill>
            <a:prstDash val="solid"/>
            <a:miter lim="800000"/>
            <a:headEnd type="none" w="sm" len="sm"/>
            <a:tailEnd type="triangle" w="med" len="med"/>
          </a:ln>
        </p:spPr>
      </p:cxnSp>
      <p:cxnSp>
        <p:nvCxnSpPr>
          <p:cNvPr id="644" name="Google Shape;644;p18">
            <a:extLst>
              <a:ext uri="{C183D7F6-B498-43B3-948B-1728B52AA6E4}">
                <adec:decorative xmlns:adec="http://schemas.microsoft.com/office/drawing/2017/decorative" val="1"/>
              </a:ext>
            </a:extLst>
          </p:cNvPr>
          <p:cNvCxnSpPr/>
          <p:nvPr/>
        </p:nvCxnSpPr>
        <p:spPr>
          <a:xfrm>
            <a:off x="6213683" y="3508624"/>
            <a:ext cx="1166620" cy="526292"/>
          </a:xfrm>
          <a:prstGeom prst="straightConnector1">
            <a:avLst/>
          </a:prstGeom>
          <a:noFill/>
          <a:ln w="38100" cap="flat" cmpd="sng">
            <a:solidFill>
              <a:schemeClr val="accent4"/>
            </a:solidFill>
            <a:prstDash val="solid"/>
            <a:miter lim="800000"/>
            <a:headEnd type="none" w="sm" len="sm"/>
            <a:tailEnd type="triangle" w="med" len="med"/>
          </a:ln>
        </p:spPr>
      </p:cxnSp>
      <p:pic>
        <p:nvPicPr>
          <p:cNvPr id="13" name="Google Shape;609;p16">
            <a:extLst>
              <a:ext uri="{FF2B5EF4-FFF2-40B4-BE49-F238E27FC236}">
                <a16:creationId xmlns:a16="http://schemas.microsoft.com/office/drawing/2014/main" id="{BEF2A928-C101-4BE6-8937-C235A987B631}"/>
              </a:ext>
              <a:ext uri="{C183D7F6-B498-43B3-948B-1728B52AA6E4}">
                <adec:decorative xmlns:adec="http://schemas.microsoft.com/office/drawing/2017/decorative" val="1"/>
              </a:ext>
            </a:extLst>
          </p:cNvPr>
          <p:cNvPicPr preferRelativeResize="0"/>
          <p:nvPr/>
        </p:nvPicPr>
        <p:blipFill rotWithShape="1">
          <a:blip r:embed="rId4">
            <a:alphaModFix/>
            <a:lum bright="70000" contrast="-70000"/>
          </a:blip>
          <a:srcRect/>
          <a:stretch/>
        </p:blipFill>
        <p:spPr>
          <a:xfrm>
            <a:off x="11540425" y="97460"/>
            <a:ext cx="651575" cy="651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3" name="Google Shape;653;p19"/>
          <p:cNvSpPr txBox="1">
            <a:spLocks noGrp="1"/>
          </p:cNvSpPr>
          <p:nvPr>
            <p:ph type="title" idx="4294967295"/>
          </p:nvPr>
        </p:nvSpPr>
        <p:spPr>
          <a:xfrm>
            <a:off x="0" y="7938"/>
            <a:ext cx="12192000" cy="879568"/>
          </a:xfrm>
          <a:prstGeom prst="rect">
            <a:avLst/>
          </a:prstGeom>
          <a:solidFill>
            <a:schemeClr val="accent5"/>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Arial"/>
              <a:buNone/>
            </a:pPr>
            <a:r>
              <a:rPr lang="fr-CA" sz="3200" dirty="0">
                <a:solidFill>
                  <a:schemeClr val="lt1"/>
                </a:solidFill>
              </a:rPr>
              <a:t>Planification : étape 3 - Choisir son point de travail</a:t>
            </a:r>
          </a:p>
        </p:txBody>
      </p:sp>
      <p:sp>
        <p:nvSpPr>
          <p:cNvPr id="676" name="Google Shape;676;p19"/>
          <p:cNvSpPr txBox="1"/>
          <p:nvPr/>
        </p:nvSpPr>
        <p:spPr>
          <a:xfrm>
            <a:off x="2264086" y="2831123"/>
            <a:ext cx="1018231"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CA" sz="1400" b="0" i="0" u="none" strike="noStrike" kern="0" cap="none" spc="0" normalizeH="0" baseline="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Individuel</a:t>
            </a:r>
          </a:p>
        </p:txBody>
      </p:sp>
      <p:sp>
        <p:nvSpPr>
          <p:cNvPr id="654" name="Google Shape;654;p19" descr="User2 Icon"/>
          <p:cNvSpPr/>
          <p:nvPr/>
        </p:nvSpPr>
        <p:spPr>
          <a:xfrm>
            <a:off x="2267401" y="2072408"/>
            <a:ext cx="900000" cy="720000"/>
          </a:xfrm>
          <a:custGeom>
            <a:avLst/>
            <a:gdLst/>
            <a:ahLst/>
            <a:cxnLst/>
            <a:rect l="l" t="t" r="r" b="b"/>
            <a:pathLst>
              <a:path w="1272" h="1198" extrusionOk="0">
                <a:moveTo>
                  <a:pt x="52" y="1198"/>
                </a:moveTo>
                <a:cubicBezTo>
                  <a:pt x="1219" y="1198"/>
                  <a:pt x="1219" y="1198"/>
                  <a:pt x="1219" y="1198"/>
                </a:cubicBezTo>
                <a:cubicBezTo>
                  <a:pt x="1235" y="1198"/>
                  <a:pt x="1250" y="1191"/>
                  <a:pt x="1259" y="1180"/>
                </a:cubicBezTo>
                <a:cubicBezTo>
                  <a:pt x="1268" y="1171"/>
                  <a:pt x="1272" y="1158"/>
                  <a:pt x="1270" y="1146"/>
                </a:cubicBezTo>
                <a:cubicBezTo>
                  <a:pt x="1243" y="933"/>
                  <a:pt x="1112" y="755"/>
                  <a:pt x="932" y="660"/>
                </a:cubicBezTo>
                <a:cubicBezTo>
                  <a:pt x="856" y="736"/>
                  <a:pt x="751" y="783"/>
                  <a:pt x="636" y="783"/>
                </a:cubicBezTo>
                <a:cubicBezTo>
                  <a:pt x="520" y="783"/>
                  <a:pt x="415" y="736"/>
                  <a:pt x="339" y="660"/>
                </a:cubicBezTo>
                <a:cubicBezTo>
                  <a:pt x="160" y="755"/>
                  <a:pt x="29" y="933"/>
                  <a:pt x="1" y="1146"/>
                </a:cubicBezTo>
                <a:cubicBezTo>
                  <a:pt x="0" y="1158"/>
                  <a:pt x="4" y="1171"/>
                  <a:pt x="12" y="1180"/>
                </a:cubicBezTo>
                <a:cubicBezTo>
                  <a:pt x="22" y="1191"/>
                  <a:pt x="36" y="1198"/>
                  <a:pt x="52" y="1198"/>
                </a:cubicBezTo>
                <a:close/>
                <a:moveTo>
                  <a:pt x="52" y="1198"/>
                </a:moveTo>
                <a:cubicBezTo>
                  <a:pt x="52" y="1198"/>
                  <a:pt x="52" y="1198"/>
                  <a:pt x="52" y="1198"/>
                </a:cubicBezTo>
                <a:moveTo>
                  <a:pt x="373" y="614"/>
                </a:moveTo>
                <a:cubicBezTo>
                  <a:pt x="380" y="621"/>
                  <a:pt x="387" y="628"/>
                  <a:pt x="394" y="634"/>
                </a:cubicBezTo>
                <a:cubicBezTo>
                  <a:pt x="458" y="692"/>
                  <a:pt x="543" y="727"/>
                  <a:pt x="636" y="727"/>
                </a:cubicBezTo>
                <a:cubicBezTo>
                  <a:pt x="729" y="727"/>
                  <a:pt x="813" y="692"/>
                  <a:pt x="878" y="634"/>
                </a:cubicBezTo>
                <a:cubicBezTo>
                  <a:pt x="885" y="628"/>
                  <a:pt x="892" y="621"/>
                  <a:pt x="899" y="614"/>
                </a:cubicBezTo>
                <a:cubicBezTo>
                  <a:pt x="906" y="607"/>
                  <a:pt x="912" y="600"/>
                  <a:pt x="918" y="592"/>
                </a:cubicBezTo>
                <a:cubicBezTo>
                  <a:pt x="969" y="529"/>
                  <a:pt x="999" y="450"/>
                  <a:pt x="999" y="364"/>
                </a:cubicBezTo>
                <a:cubicBezTo>
                  <a:pt x="999" y="163"/>
                  <a:pt x="836" y="0"/>
                  <a:pt x="636" y="0"/>
                </a:cubicBezTo>
                <a:cubicBezTo>
                  <a:pt x="435" y="0"/>
                  <a:pt x="272" y="163"/>
                  <a:pt x="272" y="364"/>
                </a:cubicBezTo>
                <a:cubicBezTo>
                  <a:pt x="272" y="450"/>
                  <a:pt x="303" y="529"/>
                  <a:pt x="353" y="592"/>
                </a:cubicBezTo>
                <a:cubicBezTo>
                  <a:pt x="359" y="600"/>
                  <a:pt x="366" y="607"/>
                  <a:pt x="373" y="61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4CB6A0"/>
              </a:solidFill>
              <a:effectLst/>
              <a:uLnTx/>
              <a:uFillTx/>
              <a:latin typeface="Calibri"/>
              <a:ea typeface="Calibri"/>
              <a:cs typeface="Calibri"/>
              <a:sym typeface="Calibri"/>
            </a:endParaRPr>
          </a:p>
        </p:txBody>
      </p:sp>
      <p:sp>
        <p:nvSpPr>
          <p:cNvPr id="677" name="Google Shape;677;p19"/>
          <p:cNvSpPr txBox="1"/>
          <p:nvPr/>
        </p:nvSpPr>
        <p:spPr>
          <a:xfrm>
            <a:off x="2144834" y="3466031"/>
            <a:ext cx="1576869"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CA" sz="1400" kern="0" dirty="0">
                <a:solidFill>
                  <a:srgbClr val="000000"/>
                </a:solidFill>
                <a:latin typeface="Calibri"/>
                <a:ea typeface="Calibri"/>
                <a:cs typeface="Calibri"/>
                <a:sym typeface="Calibri"/>
              </a:rPr>
              <a:t>En</a:t>
            </a:r>
            <a:r>
              <a:rPr kumimoji="0" lang="fr-CA" sz="1400" b="0" i="0" u="none" strike="noStrike" kern="0" cap="none" spc="0" normalizeH="0" baseline="0" noProof="0" dirty="0">
                <a:ln>
                  <a:noFill/>
                </a:ln>
                <a:solidFill>
                  <a:srgbClr val="000000"/>
                </a:solidFill>
                <a:effectLst/>
                <a:uLnTx/>
                <a:uFillTx/>
                <a:latin typeface="Calibri"/>
                <a:ea typeface="Calibri"/>
                <a:cs typeface="Calibri"/>
                <a:sym typeface="Calibri"/>
              </a:rPr>
              <a:t> collaboration</a:t>
            </a:r>
            <a:endParaRPr kumimoji="0" lang="fr-CA"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55" name="Google Shape;655;p19" descr="Users Icon"/>
          <p:cNvSpPr/>
          <p:nvPr/>
        </p:nvSpPr>
        <p:spPr>
          <a:xfrm>
            <a:off x="2267401" y="3822617"/>
            <a:ext cx="900000" cy="720000"/>
          </a:xfrm>
          <a:custGeom>
            <a:avLst/>
            <a:gdLst/>
            <a:ahLst/>
            <a:cxnLst/>
            <a:rect l="l" t="t" r="r" b="b"/>
            <a:pathLst>
              <a:path w="450" h="420" extrusionOk="0">
                <a:moveTo>
                  <a:pt x="360" y="0"/>
                </a:moveTo>
                <a:cubicBezTo>
                  <a:pt x="343" y="0"/>
                  <a:pt x="329" y="6"/>
                  <a:pt x="318" y="17"/>
                </a:cubicBezTo>
                <a:cubicBezTo>
                  <a:pt x="306" y="29"/>
                  <a:pt x="300" y="43"/>
                  <a:pt x="300" y="60"/>
                </a:cubicBezTo>
                <a:cubicBezTo>
                  <a:pt x="300" y="77"/>
                  <a:pt x="306" y="91"/>
                  <a:pt x="318" y="102"/>
                </a:cubicBezTo>
                <a:cubicBezTo>
                  <a:pt x="329" y="114"/>
                  <a:pt x="343" y="120"/>
                  <a:pt x="360" y="120"/>
                </a:cubicBezTo>
                <a:cubicBezTo>
                  <a:pt x="377" y="120"/>
                  <a:pt x="391" y="114"/>
                  <a:pt x="403" y="102"/>
                </a:cubicBezTo>
                <a:cubicBezTo>
                  <a:pt x="414" y="91"/>
                  <a:pt x="420" y="77"/>
                  <a:pt x="420" y="60"/>
                </a:cubicBezTo>
                <a:cubicBezTo>
                  <a:pt x="420" y="43"/>
                  <a:pt x="414" y="29"/>
                  <a:pt x="403" y="17"/>
                </a:cubicBezTo>
                <a:cubicBezTo>
                  <a:pt x="391" y="6"/>
                  <a:pt x="377" y="0"/>
                  <a:pt x="360" y="0"/>
                </a:cubicBezTo>
                <a:close/>
                <a:moveTo>
                  <a:pt x="421" y="120"/>
                </a:moveTo>
                <a:cubicBezTo>
                  <a:pt x="420" y="120"/>
                  <a:pt x="417" y="122"/>
                  <a:pt x="411" y="125"/>
                </a:cubicBezTo>
                <a:cubicBezTo>
                  <a:pt x="405" y="128"/>
                  <a:pt x="397" y="132"/>
                  <a:pt x="388" y="135"/>
                </a:cubicBezTo>
                <a:cubicBezTo>
                  <a:pt x="379" y="138"/>
                  <a:pt x="369" y="140"/>
                  <a:pt x="360" y="140"/>
                </a:cubicBezTo>
                <a:cubicBezTo>
                  <a:pt x="350" y="140"/>
                  <a:pt x="339" y="138"/>
                  <a:pt x="329" y="135"/>
                </a:cubicBezTo>
                <a:cubicBezTo>
                  <a:pt x="330" y="140"/>
                  <a:pt x="330" y="146"/>
                  <a:pt x="330" y="150"/>
                </a:cubicBezTo>
                <a:cubicBezTo>
                  <a:pt x="330" y="172"/>
                  <a:pt x="324" y="192"/>
                  <a:pt x="311" y="210"/>
                </a:cubicBezTo>
                <a:cubicBezTo>
                  <a:pt x="336" y="211"/>
                  <a:pt x="357" y="221"/>
                  <a:pt x="373" y="240"/>
                </a:cubicBezTo>
                <a:cubicBezTo>
                  <a:pt x="405" y="240"/>
                  <a:pt x="405" y="240"/>
                  <a:pt x="405" y="240"/>
                </a:cubicBezTo>
                <a:cubicBezTo>
                  <a:pt x="417" y="240"/>
                  <a:pt x="428" y="237"/>
                  <a:pt x="437" y="231"/>
                </a:cubicBezTo>
                <a:cubicBezTo>
                  <a:pt x="446" y="224"/>
                  <a:pt x="450" y="215"/>
                  <a:pt x="450" y="203"/>
                </a:cubicBezTo>
                <a:cubicBezTo>
                  <a:pt x="450" y="148"/>
                  <a:pt x="440" y="120"/>
                  <a:pt x="421" y="120"/>
                </a:cubicBezTo>
                <a:close/>
                <a:moveTo>
                  <a:pt x="225" y="60"/>
                </a:moveTo>
                <a:cubicBezTo>
                  <a:pt x="200" y="60"/>
                  <a:pt x="179" y="69"/>
                  <a:pt x="161" y="86"/>
                </a:cubicBezTo>
                <a:cubicBezTo>
                  <a:pt x="144" y="104"/>
                  <a:pt x="135" y="125"/>
                  <a:pt x="135" y="150"/>
                </a:cubicBezTo>
                <a:cubicBezTo>
                  <a:pt x="135" y="175"/>
                  <a:pt x="144" y="196"/>
                  <a:pt x="161" y="214"/>
                </a:cubicBezTo>
                <a:cubicBezTo>
                  <a:pt x="179" y="231"/>
                  <a:pt x="200" y="240"/>
                  <a:pt x="225" y="240"/>
                </a:cubicBezTo>
                <a:cubicBezTo>
                  <a:pt x="250" y="240"/>
                  <a:pt x="271" y="231"/>
                  <a:pt x="289" y="214"/>
                </a:cubicBezTo>
                <a:cubicBezTo>
                  <a:pt x="306" y="196"/>
                  <a:pt x="315" y="175"/>
                  <a:pt x="315" y="150"/>
                </a:cubicBezTo>
                <a:cubicBezTo>
                  <a:pt x="315" y="125"/>
                  <a:pt x="306" y="104"/>
                  <a:pt x="289" y="86"/>
                </a:cubicBezTo>
                <a:cubicBezTo>
                  <a:pt x="271" y="69"/>
                  <a:pt x="250" y="60"/>
                  <a:pt x="225" y="60"/>
                </a:cubicBezTo>
                <a:close/>
                <a:moveTo>
                  <a:pt x="90" y="0"/>
                </a:moveTo>
                <a:cubicBezTo>
                  <a:pt x="73" y="0"/>
                  <a:pt x="59" y="6"/>
                  <a:pt x="47" y="17"/>
                </a:cubicBezTo>
                <a:cubicBezTo>
                  <a:pt x="36" y="29"/>
                  <a:pt x="30" y="43"/>
                  <a:pt x="30" y="60"/>
                </a:cubicBezTo>
                <a:cubicBezTo>
                  <a:pt x="30" y="77"/>
                  <a:pt x="36" y="91"/>
                  <a:pt x="47" y="102"/>
                </a:cubicBezTo>
                <a:cubicBezTo>
                  <a:pt x="59" y="114"/>
                  <a:pt x="73" y="120"/>
                  <a:pt x="90" y="120"/>
                </a:cubicBezTo>
                <a:cubicBezTo>
                  <a:pt x="106" y="120"/>
                  <a:pt x="120" y="114"/>
                  <a:pt x="132" y="102"/>
                </a:cubicBezTo>
                <a:cubicBezTo>
                  <a:pt x="144" y="91"/>
                  <a:pt x="150" y="77"/>
                  <a:pt x="150" y="60"/>
                </a:cubicBezTo>
                <a:cubicBezTo>
                  <a:pt x="150" y="43"/>
                  <a:pt x="144" y="29"/>
                  <a:pt x="132" y="17"/>
                </a:cubicBezTo>
                <a:cubicBezTo>
                  <a:pt x="120" y="6"/>
                  <a:pt x="106" y="0"/>
                  <a:pt x="90" y="0"/>
                </a:cubicBezTo>
                <a:close/>
                <a:moveTo>
                  <a:pt x="389" y="335"/>
                </a:moveTo>
                <a:cubicBezTo>
                  <a:pt x="389" y="327"/>
                  <a:pt x="388" y="319"/>
                  <a:pt x="386" y="310"/>
                </a:cubicBezTo>
                <a:cubicBezTo>
                  <a:pt x="384" y="301"/>
                  <a:pt x="382" y="292"/>
                  <a:pt x="380" y="284"/>
                </a:cubicBezTo>
                <a:cubicBezTo>
                  <a:pt x="377" y="276"/>
                  <a:pt x="374" y="269"/>
                  <a:pt x="370" y="261"/>
                </a:cubicBezTo>
                <a:cubicBezTo>
                  <a:pt x="365" y="254"/>
                  <a:pt x="361" y="248"/>
                  <a:pt x="355" y="242"/>
                </a:cubicBezTo>
                <a:cubicBezTo>
                  <a:pt x="350" y="237"/>
                  <a:pt x="343" y="233"/>
                  <a:pt x="335" y="230"/>
                </a:cubicBezTo>
                <a:cubicBezTo>
                  <a:pt x="327" y="227"/>
                  <a:pt x="318" y="225"/>
                  <a:pt x="309" y="225"/>
                </a:cubicBezTo>
                <a:cubicBezTo>
                  <a:pt x="307" y="225"/>
                  <a:pt x="304" y="227"/>
                  <a:pt x="299" y="230"/>
                </a:cubicBezTo>
                <a:cubicBezTo>
                  <a:pt x="294" y="234"/>
                  <a:pt x="288" y="237"/>
                  <a:pt x="282" y="241"/>
                </a:cubicBezTo>
                <a:cubicBezTo>
                  <a:pt x="275" y="246"/>
                  <a:pt x="267" y="249"/>
                  <a:pt x="257" y="253"/>
                </a:cubicBezTo>
                <a:cubicBezTo>
                  <a:pt x="246" y="256"/>
                  <a:pt x="236" y="258"/>
                  <a:pt x="225" y="258"/>
                </a:cubicBezTo>
                <a:cubicBezTo>
                  <a:pt x="214" y="258"/>
                  <a:pt x="204" y="256"/>
                  <a:pt x="193" y="253"/>
                </a:cubicBezTo>
                <a:cubicBezTo>
                  <a:pt x="183" y="249"/>
                  <a:pt x="174" y="246"/>
                  <a:pt x="168" y="241"/>
                </a:cubicBezTo>
                <a:cubicBezTo>
                  <a:pt x="162" y="237"/>
                  <a:pt x="156" y="234"/>
                  <a:pt x="151" y="230"/>
                </a:cubicBezTo>
                <a:cubicBezTo>
                  <a:pt x="146" y="227"/>
                  <a:pt x="142" y="225"/>
                  <a:pt x="141" y="225"/>
                </a:cubicBezTo>
                <a:cubicBezTo>
                  <a:pt x="131" y="225"/>
                  <a:pt x="123" y="227"/>
                  <a:pt x="115" y="230"/>
                </a:cubicBezTo>
                <a:cubicBezTo>
                  <a:pt x="107" y="233"/>
                  <a:pt x="100" y="237"/>
                  <a:pt x="95" y="242"/>
                </a:cubicBezTo>
                <a:cubicBezTo>
                  <a:pt x="89" y="248"/>
                  <a:pt x="84" y="254"/>
                  <a:pt x="80" y="261"/>
                </a:cubicBezTo>
                <a:cubicBezTo>
                  <a:pt x="76" y="269"/>
                  <a:pt x="73" y="276"/>
                  <a:pt x="70" y="284"/>
                </a:cubicBezTo>
                <a:cubicBezTo>
                  <a:pt x="68" y="292"/>
                  <a:pt x="65" y="301"/>
                  <a:pt x="64" y="310"/>
                </a:cubicBezTo>
                <a:cubicBezTo>
                  <a:pt x="62" y="319"/>
                  <a:pt x="61" y="327"/>
                  <a:pt x="61" y="335"/>
                </a:cubicBezTo>
                <a:cubicBezTo>
                  <a:pt x="60" y="343"/>
                  <a:pt x="60" y="351"/>
                  <a:pt x="60" y="360"/>
                </a:cubicBezTo>
                <a:cubicBezTo>
                  <a:pt x="60" y="378"/>
                  <a:pt x="65" y="393"/>
                  <a:pt x="77" y="404"/>
                </a:cubicBezTo>
                <a:cubicBezTo>
                  <a:pt x="88" y="415"/>
                  <a:pt x="103" y="420"/>
                  <a:pt x="122" y="420"/>
                </a:cubicBezTo>
                <a:cubicBezTo>
                  <a:pt x="327" y="420"/>
                  <a:pt x="327" y="420"/>
                  <a:pt x="327" y="420"/>
                </a:cubicBezTo>
                <a:cubicBezTo>
                  <a:pt x="346" y="420"/>
                  <a:pt x="362" y="415"/>
                  <a:pt x="373" y="404"/>
                </a:cubicBezTo>
                <a:cubicBezTo>
                  <a:pt x="384" y="393"/>
                  <a:pt x="390" y="378"/>
                  <a:pt x="390" y="360"/>
                </a:cubicBezTo>
                <a:cubicBezTo>
                  <a:pt x="390" y="351"/>
                  <a:pt x="390" y="343"/>
                  <a:pt x="389" y="335"/>
                </a:cubicBezTo>
                <a:close/>
                <a:moveTo>
                  <a:pt x="120" y="150"/>
                </a:moveTo>
                <a:cubicBezTo>
                  <a:pt x="120" y="146"/>
                  <a:pt x="120" y="140"/>
                  <a:pt x="121" y="135"/>
                </a:cubicBezTo>
                <a:cubicBezTo>
                  <a:pt x="111" y="138"/>
                  <a:pt x="100" y="140"/>
                  <a:pt x="90" y="140"/>
                </a:cubicBezTo>
                <a:cubicBezTo>
                  <a:pt x="80" y="140"/>
                  <a:pt x="71" y="138"/>
                  <a:pt x="62" y="135"/>
                </a:cubicBezTo>
                <a:cubicBezTo>
                  <a:pt x="52" y="132"/>
                  <a:pt x="45" y="128"/>
                  <a:pt x="39" y="125"/>
                </a:cubicBezTo>
                <a:cubicBezTo>
                  <a:pt x="33" y="122"/>
                  <a:pt x="30" y="120"/>
                  <a:pt x="29" y="120"/>
                </a:cubicBezTo>
                <a:cubicBezTo>
                  <a:pt x="9" y="120"/>
                  <a:pt x="0" y="148"/>
                  <a:pt x="0" y="203"/>
                </a:cubicBezTo>
                <a:cubicBezTo>
                  <a:pt x="0" y="215"/>
                  <a:pt x="4" y="224"/>
                  <a:pt x="13" y="231"/>
                </a:cubicBezTo>
                <a:cubicBezTo>
                  <a:pt x="22" y="237"/>
                  <a:pt x="32" y="240"/>
                  <a:pt x="45" y="240"/>
                </a:cubicBezTo>
                <a:cubicBezTo>
                  <a:pt x="77" y="240"/>
                  <a:pt x="77" y="240"/>
                  <a:pt x="77" y="240"/>
                </a:cubicBezTo>
                <a:cubicBezTo>
                  <a:pt x="93" y="221"/>
                  <a:pt x="113" y="211"/>
                  <a:pt x="139" y="210"/>
                </a:cubicBezTo>
                <a:cubicBezTo>
                  <a:pt x="126" y="192"/>
                  <a:pt x="120" y="172"/>
                  <a:pt x="120" y="15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52" name="Google Shape;652;p19"/>
          <p:cNvSpPr/>
          <p:nvPr/>
        </p:nvSpPr>
        <p:spPr>
          <a:xfrm>
            <a:off x="3955588" y="1373766"/>
            <a:ext cx="3002683" cy="4404678"/>
          </a:xfrm>
          <a:prstGeom prst="rect">
            <a:avLst/>
          </a:prstGeom>
          <a:noFill/>
          <a:ln>
            <a:noFill/>
          </a:ln>
        </p:spPr>
        <p:txBody>
          <a:bodyPr spcFirstLastPara="1" wrap="square" lIns="91425" tIns="45700" rIns="91425" bIns="45700" anchor="t" anchorCtr="0">
            <a:noAutofit/>
          </a:bodyPr>
          <a:lstStyle/>
          <a:p>
            <a:r>
              <a:rPr lang="fr-CA" sz="1600" i="1" dirty="0">
                <a:solidFill>
                  <a:schemeClr val="tx1"/>
                </a:solidFill>
              </a:rPr>
              <a:t>Facteurs à prendre en compte afin de choisir un point de travail adéquat pour réaliser ses activités…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1" u="none" strike="noStrike" kern="0" cap="none" spc="0" normalizeH="0" baseline="0" noProof="0" dirty="0">
              <a:ln>
                <a:noFill/>
              </a:ln>
              <a:solidFill>
                <a:srgbClr val="000000"/>
              </a:solidFill>
              <a:effectLst/>
              <a:uLnTx/>
              <a:uFillTx/>
              <a:latin typeface="Calibri"/>
              <a:ea typeface="Calibri"/>
              <a:cs typeface="Calibri"/>
              <a:sym typeface="Calibri"/>
            </a:endParaRPr>
          </a:p>
          <a:p>
            <a:r>
              <a:rPr lang="fr-CA" sz="1600" b="1" dirty="0">
                <a:solidFill>
                  <a:schemeClr val="tx1"/>
                </a:solidFill>
              </a:rPr>
              <a:t>Outils requis :</a:t>
            </a:r>
          </a:p>
          <a:p>
            <a:pPr marL="285750" indent="-285750">
              <a:buFont typeface="Arial" panose="020B0604020202020204" pitchFamily="34" charset="0"/>
              <a:buChar char="•"/>
            </a:pPr>
            <a:r>
              <a:rPr lang="fr-CA" sz="1400" dirty="0">
                <a:solidFill>
                  <a:schemeClr val="tx1"/>
                </a:solidFill>
              </a:rPr>
              <a:t>Moniteurs</a:t>
            </a:r>
          </a:p>
          <a:p>
            <a:pPr marL="285750" indent="-285750">
              <a:buFont typeface="Arial" panose="020B0604020202020204" pitchFamily="34" charset="0"/>
              <a:buChar char="•"/>
            </a:pPr>
            <a:r>
              <a:rPr lang="fr-CA" sz="1400" dirty="0">
                <a:solidFill>
                  <a:schemeClr val="tx1"/>
                </a:solidFill>
              </a:rPr>
              <a:t>Réseau</a:t>
            </a:r>
          </a:p>
          <a:p>
            <a:pPr marL="285750" indent="-285750">
              <a:buFont typeface="Arial" panose="020B0604020202020204" pitchFamily="34" charset="0"/>
              <a:buChar char="•"/>
            </a:pPr>
            <a:r>
              <a:rPr lang="fr-CA" sz="1400" dirty="0">
                <a:solidFill>
                  <a:schemeClr val="tx1"/>
                </a:solidFill>
              </a:rPr>
              <a:t>Zone sécurisée</a:t>
            </a:r>
          </a:p>
          <a:p>
            <a:pPr marL="285750" indent="-285750">
              <a:buFont typeface="Arial" panose="020B0604020202020204" pitchFamily="34" charset="0"/>
              <a:buChar char="•"/>
            </a:pPr>
            <a:r>
              <a:rPr lang="fr-CA" sz="1400" dirty="0">
                <a:solidFill>
                  <a:schemeClr val="tx1"/>
                </a:solidFill>
              </a:rPr>
              <a:t>Vidéoconférence</a:t>
            </a:r>
          </a:p>
          <a:p>
            <a:endParaRPr lang="fr-CA" sz="1200" dirty="0">
              <a:solidFill>
                <a:schemeClr val="tx1"/>
              </a:solidFill>
            </a:endParaRPr>
          </a:p>
          <a:p>
            <a:r>
              <a:rPr lang="fr-CA" sz="1600" b="1" dirty="0">
                <a:solidFill>
                  <a:schemeClr val="tx1"/>
                </a:solidFill>
              </a:rPr>
              <a:t>Préférences personnelles :</a:t>
            </a:r>
          </a:p>
          <a:p>
            <a:pPr marL="285750" indent="-285750">
              <a:buFont typeface="Arial" panose="020B0604020202020204" pitchFamily="34" charset="0"/>
              <a:buChar char="•"/>
            </a:pPr>
            <a:r>
              <a:rPr lang="fr-CA" sz="1400" dirty="0">
                <a:solidFill>
                  <a:schemeClr val="tx1"/>
                </a:solidFill>
              </a:rPr>
              <a:t>Éclairage naturel</a:t>
            </a:r>
          </a:p>
          <a:p>
            <a:pPr marL="285750" indent="-285750">
              <a:buFont typeface="Arial" panose="020B0604020202020204" pitchFamily="34" charset="0"/>
              <a:buChar char="•"/>
            </a:pPr>
            <a:r>
              <a:rPr lang="fr-CA" sz="1400" dirty="0">
                <a:solidFill>
                  <a:schemeClr val="tx1"/>
                </a:solidFill>
              </a:rPr>
              <a:t>Température</a:t>
            </a:r>
          </a:p>
          <a:p>
            <a:pPr marL="285750" indent="-285750">
              <a:buFont typeface="Arial" panose="020B0604020202020204" pitchFamily="34" charset="0"/>
              <a:buChar char="•"/>
            </a:pPr>
            <a:r>
              <a:rPr lang="fr-CA" sz="1400" dirty="0">
                <a:solidFill>
                  <a:schemeClr val="tx1"/>
                </a:solidFill>
              </a:rPr>
              <a:t>Aménagement ergonomique</a:t>
            </a:r>
          </a:p>
          <a:p>
            <a:pPr marL="285750" indent="-285750">
              <a:buFont typeface="Arial" panose="020B0604020202020204" pitchFamily="34" charset="0"/>
              <a:buChar char="•"/>
            </a:pPr>
            <a:r>
              <a:rPr lang="fr-CA" sz="1400" dirty="0">
                <a:solidFill>
                  <a:schemeClr val="tx1"/>
                </a:solidFill>
              </a:rPr>
              <a:t>Acoustique</a:t>
            </a:r>
          </a:p>
          <a:p>
            <a:pPr marL="285750" indent="-285750">
              <a:buFont typeface="Arial" panose="020B0604020202020204" pitchFamily="34" charset="0"/>
              <a:buChar char="•"/>
            </a:pPr>
            <a:r>
              <a:rPr lang="fr-CA" sz="1400" dirty="0">
                <a:solidFill>
                  <a:schemeClr val="tx1"/>
                </a:solidFill>
              </a:rPr>
              <a:t>Présentation et discussion privées</a:t>
            </a:r>
          </a:p>
          <a:p>
            <a:pPr marL="285750" indent="-285750">
              <a:buFont typeface="Arial" panose="020B0604020202020204" pitchFamily="34" charset="0"/>
              <a:buChar char="•"/>
            </a:pPr>
            <a:r>
              <a:rPr lang="fr-CA" sz="1400" dirty="0">
                <a:solidFill>
                  <a:schemeClr val="tx1"/>
                </a:solidFill>
              </a:rPr>
              <a:t>Niveaux de concentration</a:t>
            </a:r>
          </a:p>
        </p:txBody>
      </p:sp>
      <p:cxnSp>
        <p:nvCxnSpPr>
          <p:cNvPr id="656" name="Google Shape;656;p19">
            <a:extLst>
              <a:ext uri="{C183D7F6-B498-43B3-948B-1728B52AA6E4}">
                <adec:decorative xmlns:adec="http://schemas.microsoft.com/office/drawing/2017/decorative" val="1"/>
              </a:ext>
            </a:extLst>
          </p:cNvPr>
          <p:cNvCxnSpPr/>
          <p:nvPr/>
        </p:nvCxnSpPr>
        <p:spPr>
          <a:xfrm>
            <a:off x="2267401" y="3268383"/>
            <a:ext cx="1688187" cy="0"/>
          </a:xfrm>
          <a:prstGeom prst="straightConnector1">
            <a:avLst/>
          </a:prstGeom>
          <a:noFill/>
          <a:ln w="38100" cap="flat" cmpd="sng">
            <a:solidFill>
              <a:schemeClr val="dk1"/>
            </a:solidFill>
            <a:prstDash val="solid"/>
            <a:miter lim="800000"/>
            <a:headEnd type="none" w="sm" len="sm"/>
            <a:tailEnd type="triangle" w="med" len="med"/>
          </a:ln>
        </p:spPr>
      </p:cxnSp>
      <p:grpSp>
        <p:nvGrpSpPr>
          <p:cNvPr id="657" name="Google Shape;657;p19" descr="Choix de points de travail individuels ou collaboratifs : Ouverts ou fermés."/>
          <p:cNvGrpSpPr/>
          <p:nvPr/>
        </p:nvGrpSpPr>
        <p:grpSpPr>
          <a:xfrm>
            <a:off x="6675919" y="1973152"/>
            <a:ext cx="2742218" cy="3894562"/>
            <a:chOff x="6806484" y="1926135"/>
            <a:chExt cx="2742218" cy="3894562"/>
          </a:xfrm>
        </p:grpSpPr>
        <p:sp>
          <p:nvSpPr>
            <p:cNvPr id="658" name="Google Shape;658;p19"/>
            <p:cNvSpPr/>
            <p:nvPr/>
          </p:nvSpPr>
          <p:spPr>
            <a:xfrm>
              <a:off x="7231626" y="1926135"/>
              <a:ext cx="2317076" cy="3894562"/>
            </a:xfrm>
            <a:prstGeom prst="rect">
              <a:avLst/>
            </a:prstGeom>
            <a:solidFill>
              <a:srgbClr val="F7F7F7"/>
            </a:solidFill>
            <a:ln w="76200" cap="flat" cmpd="sng">
              <a:solidFill>
                <a:srgbClr val="595A5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59" name="Google Shape;659;p19"/>
            <p:cNvSpPr txBox="1"/>
            <p:nvPr/>
          </p:nvSpPr>
          <p:spPr>
            <a:xfrm>
              <a:off x="7268636" y="1969484"/>
              <a:ext cx="2280065" cy="40006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000" b="1" i="0" u="none" strike="noStrike" kern="0" cap="none" spc="0" normalizeH="0" baseline="0" noProof="0" dirty="0">
                  <a:ln>
                    <a:noFill/>
                  </a:ln>
                  <a:solidFill>
                    <a:srgbClr val="000000"/>
                  </a:solidFill>
                  <a:effectLst/>
                  <a:uLnTx/>
                  <a:uFillTx/>
                  <a:latin typeface="Calibri"/>
                  <a:ea typeface="Calibri"/>
                  <a:cs typeface="Calibri"/>
                  <a:sym typeface="Calibri"/>
                </a:rPr>
                <a:t>POINT DE TRAVAIL</a:t>
              </a:r>
              <a:endParaRPr kumimoji="0" sz="20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nvGrpSpPr>
            <p:cNvPr id="660" name="Google Shape;660;p19"/>
            <p:cNvGrpSpPr/>
            <p:nvPr/>
          </p:nvGrpSpPr>
          <p:grpSpPr>
            <a:xfrm>
              <a:off x="7975961" y="2531548"/>
              <a:ext cx="799245" cy="667264"/>
              <a:chOff x="9439608" y="3013911"/>
              <a:chExt cx="799245" cy="667264"/>
            </a:xfrm>
          </p:grpSpPr>
          <p:sp>
            <p:nvSpPr>
              <p:cNvPr id="661" name="Google Shape;661;p19"/>
              <p:cNvSpPr/>
              <p:nvPr/>
            </p:nvSpPr>
            <p:spPr>
              <a:xfrm>
                <a:off x="9487231" y="3013911"/>
                <a:ext cx="733159" cy="667264"/>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62" name="Google Shape;662;p19"/>
              <p:cNvSpPr txBox="1"/>
              <p:nvPr/>
            </p:nvSpPr>
            <p:spPr>
              <a:xfrm>
                <a:off x="9439608" y="3193654"/>
                <a:ext cx="799245"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CA" sz="1400" b="1" kern="0" dirty="0">
                    <a:solidFill>
                      <a:srgbClr val="4CB6A0"/>
                    </a:solidFill>
                    <a:latin typeface="Calibri"/>
                    <a:ea typeface="Calibri"/>
                    <a:cs typeface="Calibri"/>
                    <a:sym typeface="Calibri"/>
                  </a:rPr>
                  <a:t>O</a:t>
                </a:r>
                <a:r>
                  <a:rPr lang="en-CA" sz="1400" b="1" kern="0" dirty="0">
                    <a:solidFill>
                      <a:srgbClr val="4CB6A0"/>
                    </a:solidFill>
                    <a:latin typeface="Calibri"/>
                    <a:ea typeface="Calibri"/>
                    <a:cs typeface="Calibri"/>
                    <a:sym typeface="Calibri"/>
                  </a:rPr>
                  <a:t>UVERT</a:t>
                </a:r>
                <a:endParaRPr kumimoji="0" sz="1400" b="0" i="0" u="none" strike="noStrike" kern="0" cap="none" spc="0" normalizeH="0" baseline="0" noProof="0" dirty="0">
                  <a:ln>
                    <a:noFill/>
                  </a:ln>
                  <a:solidFill>
                    <a:srgbClr val="4CB6A0"/>
                  </a:solidFill>
                  <a:effectLst/>
                  <a:uLnTx/>
                  <a:uFillTx/>
                  <a:latin typeface="Calibri"/>
                  <a:ea typeface="Calibri"/>
                  <a:cs typeface="Calibri"/>
                  <a:sym typeface="Calibri"/>
                </a:endParaRPr>
              </a:p>
            </p:txBody>
          </p:sp>
        </p:grpSp>
        <p:grpSp>
          <p:nvGrpSpPr>
            <p:cNvPr id="663" name="Google Shape;663;p19"/>
            <p:cNvGrpSpPr/>
            <p:nvPr/>
          </p:nvGrpSpPr>
          <p:grpSpPr>
            <a:xfrm>
              <a:off x="7960719" y="3241200"/>
              <a:ext cx="895812" cy="667264"/>
              <a:chOff x="9405903" y="3854528"/>
              <a:chExt cx="895812" cy="667264"/>
            </a:xfrm>
          </p:grpSpPr>
          <p:sp>
            <p:nvSpPr>
              <p:cNvPr id="664" name="Google Shape;664;p19"/>
              <p:cNvSpPr/>
              <p:nvPr/>
            </p:nvSpPr>
            <p:spPr>
              <a:xfrm>
                <a:off x="9487231" y="3854528"/>
                <a:ext cx="733159" cy="667264"/>
              </a:xfrm>
              <a:prstGeom prst="ellipse">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65" name="Google Shape;665;p19"/>
              <p:cNvSpPr txBox="1"/>
              <p:nvPr/>
            </p:nvSpPr>
            <p:spPr>
              <a:xfrm>
                <a:off x="9405903" y="4051161"/>
                <a:ext cx="89581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200" b="1" i="0" u="none" strike="noStrike" kern="0" cap="none" spc="0" normalizeH="0" baseline="0" noProof="0" dirty="0">
                    <a:ln>
                      <a:noFill/>
                    </a:ln>
                    <a:solidFill>
                      <a:srgbClr val="EDF5E1"/>
                    </a:solidFill>
                    <a:effectLst/>
                    <a:uLnTx/>
                    <a:uFillTx/>
                    <a:latin typeface="Calibri"/>
                    <a:ea typeface="Calibri"/>
                    <a:cs typeface="Calibri"/>
                    <a:sym typeface="Calibri"/>
                  </a:rPr>
                  <a:t>FERMÉ</a:t>
                </a:r>
                <a:endParaRPr kumimoji="0" sz="1200" b="0" i="0" u="none" strike="noStrike" kern="0" cap="none" spc="0" normalizeH="0" baseline="0" noProof="0" dirty="0">
                  <a:ln>
                    <a:noFill/>
                  </a:ln>
                  <a:solidFill>
                    <a:srgbClr val="EDF5E1"/>
                  </a:solidFill>
                  <a:effectLst/>
                  <a:uLnTx/>
                  <a:uFillTx/>
                  <a:latin typeface="Calibri"/>
                  <a:ea typeface="Calibri"/>
                  <a:cs typeface="Calibri"/>
                  <a:sym typeface="Calibri"/>
                </a:endParaRPr>
              </a:p>
            </p:txBody>
          </p:sp>
        </p:grpSp>
        <p:cxnSp>
          <p:nvCxnSpPr>
            <p:cNvPr id="666" name="Google Shape;666;p19"/>
            <p:cNvCxnSpPr>
              <a:endCxn id="661" idx="2"/>
            </p:cNvCxnSpPr>
            <p:nvPr/>
          </p:nvCxnSpPr>
          <p:spPr>
            <a:xfrm rot="10800000" flipH="1">
              <a:off x="6806484" y="2865180"/>
              <a:ext cx="1217100" cy="418500"/>
            </a:xfrm>
            <a:prstGeom prst="straightConnector1">
              <a:avLst/>
            </a:prstGeom>
            <a:noFill/>
            <a:ln w="38100" cap="flat" cmpd="sng">
              <a:solidFill>
                <a:schemeClr val="accent2"/>
              </a:solidFill>
              <a:prstDash val="solid"/>
              <a:miter lim="800000"/>
              <a:headEnd type="none" w="sm" len="sm"/>
              <a:tailEnd type="triangle" w="med" len="med"/>
            </a:ln>
          </p:spPr>
        </p:cxnSp>
        <p:cxnSp>
          <p:nvCxnSpPr>
            <p:cNvPr id="667" name="Google Shape;667;p19"/>
            <p:cNvCxnSpPr>
              <a:endCxn id="664" idx="2"/>
            </p:cNvCxnSpPr>
            <p:nvPr/>
          </p:nvCxnSpPr>
          <p:spPr>
            <a:xfrm>
              <a:off x="6806647" y="3283832"/>
              <a:ext cx="1235400" cy="291000"/>
            </a:xfrm>
            <a:prstGeom prst="straightConnector1">
              <a:avLst/>
            </a:prstGeom>
            <a:noFill/>
            <a:ln w="38100" cap="flat" cmpd="sng">
              <a:solidFill>
                <a:schemeClr val="accent2"/>
              </a:solidFill>
              <a:prstDash val="solid"/>
              <a:miter lim="800000"/>
              <a:headEnd type="none" w="sm" len="sm"/>
              <a:tailEnd type="triangle" w="med" len="med"/>
            </a:ln>
          </p:spPr>
        </p:cxnSp>
        <p:cxnSp>
          <p:nvCxnSpPr>
            <p:cNvPr id="668" name="Google Shape;668;p19"/>
            <p:cNvCxnSpPr/>
            <p:nvPr/>
          </p:nvCxnSpPr>
          <p:spPr>
            <a:xfrm rot="10800000" flipH="1">
              <a:off x="6806618" y="4540332"/>
              <a:ext cx="1216966" cy="347468"/>
            </a:xfrm>
            <a:prstGeom prst="straightConnector1">
              <a:avLst/>
            </a:prstGeom>
            <a:noFill/>
            <a:ln w="38100" cap="flat" cmpd="sng">
              <a:solidFill>
                <a:schemeClr val="accent4"/>
              </a:solidFill>
              <a:prstDash val="solid"/>
              <a:miter lim="800000"/>
              <a:headEnd type="none" w="sm" len="sm"/>
              <a:tailEnd type="triangle" w="med" len="med"/>
            </a:ln>
          </p:spPr>
        </p:cxnSp>
        <p:cxnSp>
          <p:nvCxnSpPr>
            <p:cNvPr id="669" name="Google Shape;669;p19"/>
            <p:cNvCxnSpPr/>
            <p:nvPr/>
          </p:nvCxnSpPr>
          <p:spPr>
            <a:xfrm>
              <a:off x="6806618" y="4887800"/>
              <a:ext cx="1216966" cy="349200"/>
            </a:xfrm>
            <a:prstGeom prst="straightConnector1">
              <a:avLst/>
            </a:prstGeom>
            <a:noFill/>
            <a:ln w="38100" cap="flat" cmpd="sng">
              <a:solidFill>
                <a:schemeClr val="accent4"/>
              </a:solidFill>
              <a:prstDash val="solid"/>
              <a:miter lim="800000"/>
              <a:headEnd type="none" w="sm" len="sm"/>
              <a:tailEnd type="triangle" w="med" len="med"/>
            </a:ln>
          </p:spPr>
        </p:cxnSp>
        <p:grpSp>
          <p:nvGrpSpPr>
            <p:cNvPr id="670" name="Google Shape;670;p19"/>
            <p:cNvGrpSpPr/>
            <p:nvPr/>
          </p:nvGrpSpPr>
          <p:grpSpPr>
            <a:xfrm>
              <a:off x="7996416" y="4142015"/>
              <a:ext cx="860115" cy="667264"/>
              <a:chOff x="9441600" y="3013911"/>
              <a:chExt cx="860115" cy="667264"/>
            </a:xfrm>
          </p:grpSpPr>
          <p:sp>
            <p:nvSpPr>
              <p:cNvPr id="671" name="Google Shape;671;p19"/>
              <p:cNvSpPr/>
              <p:nvPr/>
            </p:nvSpPr>
            <p:spPr>
              <a:xfrm>
                <a:off x="9487231" y="3013911"/>
                <a:ext cx="733159" cy="667264"/>
              </a:xfrm>
              <a:prstGeom prst="ellipse">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72" name="Google Shape;672;p19"/>
              <p:cNvSpPr txBox="1"/>
              <p:nvPr/>
            </p:nvSpPr>
            <p:spPr>
              <a:xfrm>
                <a:off x="9441600" y="3193654"/>
                <a:ext cx="860115"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400" b="1" i="0" u="none" strike="noStrike" kern="0" cap="none" spc="0" normalizeH="0" baseline="0" noProof="0" dirty="0">
                    <a:ln>
                      <a:noFill/>
                    </a:ln>
                    <a:solidFill>
                      <a:srgbClr val="F2A920"/>
                    </a:solidFill>
                    <a:effectLst/>
                    <a:uLnTx/>
                    <a:uFillTx/>
                    <a:latin typeface="Calibri"/>
                    <a:ea typeface="Calibri"/>
                    <a:cs typeface="Calibri"/>
                    <a:sym typeface="Calibri"/>
                  </a:rPr>
                  <a:t>OUVERT</a:t>
                </a:r>
                <a:endParaRPr kumimoji="0" sz="1400" b="0" i="0" u="none" strike="noStrike" kern="0" cap="none" spc="0" normalizeH="0" baseline="0" noProof="0" dirty="0">
                  <a:ln>
                    <a:noFill/>
                  </a:ln>
                  <a:solidFill>
                    <a:srgbClr val="F2A920"/>
                  </a:solidFill>
                  <a:effectLst/>
                  <a:uLnTx/>
                  <a:uFillTx/>
                  <a:latin typeface="Calibri"/>
                  <a:ea typeface="Calibri"/>
                  <a:cs typeface="Calibri"/>
                  <a:sym typeface="Calibri"/>
                </a:endParaRPr>
              </a:p>
            </p:txBody>
          </p:sp>
        </p:grpSp>
        <p:grpSp>
          <p:nvGrpSpPr>
            <p:cNvPr id="673" name="Google Shape;673;p19"/>
            <p:cNvGrpSpPr/>
            <p:nvPr/>
          </p:nvGrpSpPr>
          <p:grpSpPr>
            <a:xfrm>
              <a:off x="7975961" y="4851667"/>
              <a:ext cx="895812" cy="667264"/>
              <a:chOff x="9421145" y="3854528"/>
              <a:chExt cx="895812" cy="667264"/>
            </a:xfrm>
          </p:grpSpPr>
          <p:sp>
            <p:nvSpPr>
              <p:cNvPr id="674" name="Google Shape;674;p19"/>
              <p:cNvSpPr/>
              <p:nvPr/>
            </p:nvSpPr>
            <p:spPr>
              <a:xfrm>
                <a:off x="9487231" y="3854528"/>
                <a:ext cx="733159" cy="667264"/>
              </a:xfrm>
              <a:prstGeom prst="ellipse">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75" name="Google Shape;675;p19"/>
              <p:cNvSpPr txBox="1"/>
              <p:nvPr/>
            </p:nvSpPr>
            <p:spPr>
              <a:xfrm>
                <a:off x="9421145" y="4053157"/>
                <a:ext cx="89581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200" b="1" i="0" u="none" strike="noStrike" kern="0" cap="none" spc="0" normalizeH="0" baseline="0" noProof="0" dirty="0">
                    <a:ln>
                      <a:noFill/>
                    </a:ln>
                    <a:solidFill>
                      <a:srgbClr val="DDEEF7"/>
                    </a:solidFill>
                    <a:effectLst/>
                    <a:uLnTx/>
                    <a:uFillTx/>
                    <a:latin typeface="Calibri"/>
                    <a:ea typeface="Calibri"/>
                    <a:cs typeface="Calibri"/>
                    <a:sym typeface="Calibri"/>
                  </a:rPr>
                  <a:t>FERMÉ</a:t>
                </a:r>
                <a:endParaRPr kumimoji="0" sz="1200" b="0" i="0" u="none" strike="noStrike" kern="0" cap="none" spc="0" normalizeH="0" baseline="0" noProof="0" dirty="0">
                  <a:ln>
                    <a:noFill/>
                  </a:ln>
                  <a:solidFill>
                    <a:srgbClr val="DDEEF7"/>
                  </a:solidFill>
                  <a:effectLst/>
                  <a:uLnTx/>
                  <a:uFillTx/>
                  <a:latin typeface="Calibri"/>
                  <a:ea typeface="Calibri"/>
                  <a:cs typeface="Calibri"/>
                  <a:sym typeface="Calibri"/>
                </a:endParaRPr>
              </a:p>
            </p:txBody>
          </p:sp>
        </p:grpSp>
      </p:grpSp>
      <p:pic>
        <p:nvPicPr>
          <p:cNvPr id="30" name="Google Shape;609;p16">
            <a:extLst>
              <a:ext uri="{FF2B5EF4-FFF2-40B4-BE49-F238E27FC236}">
                <a16:creationId xmlns:a16="http://schemas.microsoft.com/office/drawing/2014/main" id="{C2557131-A937-401D-8E04-20937FA53339}"/>
              </a:ext>
              <a:ext uri="{C183D7F6-B498-43B3-948B-1728B52AA6E4}">
                <adec:decorative xmlns:adec="http://schemas.microsoft.com/office/drawing/2017/decorative" val="1"/>
              </a:ext>
            </a:extLst>
          </p:cNvPr>
          <p:cNvPicPr preferRelativeResize="0"/>
          <p:nvPr/>
        </p:nvPicPr>
        <p:blipFill rotWithShape="1">
          <a:blip r:embed="rId3">
            <a:alphaModFix/>
            <a:lum bright="70000" contrast="-70000"/>
          </a:blip>
          <a:srcRect/>
          <a:stretch/>
        </p:blipFill>
        <p:spPr>
          <a:xfrm>
            <a:off x="11401832" y="73946"/>
            <a:ext cx="651575" cy="6515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115" name="Google Shape;684;p20">
            <a:extLst>
              <a:ext uri="{FF2B5EF4-FFF2-40B4-BE49-F238E27FC236}">
                <a16:creationId xmlns:a16="http://schemas.microsoft.com/office/drawing/2014/main" id="{E2DC5E40-01C7-0831-2026-FBFF9AB8B38A}"/>
              </a:ext>
              <a:ext uri="{C183D7F6-B498-43B3-948B-1728B52AA6E4}">
                <adec:decorative xmlns:adec="http://schemas.microsoft.com/office/drawing/2017/decorative" val="1"/>
              </a:ext>
            </a:extLst>
          </p:cNvPr>
          <p:cNvSpPr/>
          <p:nvPr/>
        </p:nvSpPr>
        <p:spPr>
          <a:xfrm>
            <a:off x="144366" y="1491544"/>
            <a:ext cx="9265832" cy="1894324"/>
          </a:xfrm>
          <a:prstGeom prst="roundRect">
            <a:avLst>
              <a:gd name="adj" fmla="val 9254"/>
            </a:avLst>
          </a:prstGeom>
          <a:noFill/>
          <a:ln w="28575">
            <a:solidFill>
              <a:schemeClr val="accent2"/>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CA"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686" name="Google Shape;686;p20">
            <a:extLst>
              <a:ext uri="{C183D7F6-B498-43B3-948B-1728B52AA6E4}">
                <adec:decorative xmlns:adec="http://schemas.microsoft.com/office/drawing/2017/decorative" val="1"/>
              </a:ext>
            </a:extLst>
          </p:cNvPr>
          <p:cNvSpPr/>
          <p:nvPr/>
        </p:nvSpPr>
        <p:spPr>
          <a:xfrm>
            <a:off x="-9653" y="-18588"/>
            <a:ext cx="12201653" cy="89832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CA" sz="20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687" name="Google Shape;687;p20"/>
          <p:cNvSpPr txBox="1">
            <a:spLocks noGrp="1"/>
          </p:cNvSpPr>
          <p:nvPr>
            <p:ph type="title" idx="4294967295"/>
          </p:nvPr>
        </p:nvSpPr>
        <p:spPr>
          <a:xfrm>
            <a:off x="208969" y="189823"/>
            <a:ext cx="11822164" cy="50800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F1F2F2"/>
              </a:buClr>
              <a:buSzPts val="3200"/>
              <a:buFont typeface="Arial"/>
              <a:buNone/>
              <a:tabLst/>
              <a:defRPr/>
            </a:pPr>
            <a:r>
              <a:rPr kumimoji="0" lang="fr-CA" sz="3200" b="1" i="0" u="none" strike="noStrike" kern="0" cap="none" spc="0" normalizeH="0" baseline="0" noProof="0" dirty="0">
                <a:ln>
                  <a:noFill/>
                </a:ln>
                <a:solidFill>
                  <a:srgbClr val="F1F2F2"/>
                </a:solidFill>
                <a:effectLst/>
                <a:uLnTx/>
                <a:uFillTx/>
                <a:latin typeface="Arial"/>
                <a:ea typeface="Arial"/>
                <a:cs typeface="Arial"/>
                <a:sym typeface="Arial"/>
              </a:rPr>
              <a:t>Planification : étape 4 – Choisir et réserver</a:t>
            </a:r>
            <a:endParaRPr kumimoji="0" lang="fr-CA"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90000"/>
              </a:lnSpc>
              <a:spcBef>
                <a:spcPts val="0"/>
              </a:spcBef>
              <a:spcAft>
                <a:spcPts val="0"/>
              </a:spcAft>
              <a:buClr>
                <a:srgbClr val="4CB6A0"/>
              </a:buClr>
              <a:buSzPts val="3200"/>
              <a:buFont typeface="Calibri"/>
              <a:buNone/>
              <a:tabLst/>
              <a:defRPr/>
            </a:pPr>
            <a:endParaRPr kumimoji="0" lang="fr-CA" sz="3200" b="1" i="0" u="none" strike="noStrike" kern="0" cap="none" spc="0" normalizeH="0" baseline="0" noProof="0" dirty="0">
              <a:ln>
                <a:noFill/>
              </a:ln>
              <a:solidFill>
                <a:srgbClr val="F1F2F2"/>
              </a:solidFill>
              <a:effectLst/>
              <a:uLnTx/>
              <a:uFillTx/>
              <a:latin typeface="Arial"/>
              <a:ea typeface="Arial"/>
              <a:cs typeface="Arial"/>
              <a:sym typeface="Arial"/>
            </a:endParaRPr>
          </a:p>
        </p:txBody>
      </p:sp>
      <p:sp>
        <p:nvSpPr>
          <p:cNvPr id="125" name="Google Shape;684;p20">
            <a:extLst>
              <a:ext uri="{FF2B5EF4-FFF2-40B4-BE49-F238E27FC236}">
                <a16:creationId xmlns:a16="http://schemas.microsoft.com/office/drawing/2014/main" id="{5924766F-CE63-A794-8B86-21463C316CF7}"/>
              </a:ext>
            </a:extLst>
          </p:cNvPr>
          <p:cNvSpPr/>
          <p:nvPr/>
        </p:nvSpPr>
        <p:spPr>
          <a:xfrm>
            <a:off x="144365" y="1359659"/>
            <a:ext cx="9265832" cy="393464"/>
          </a:xfrm>
          <a:prstGeom prst="roundRect">
            <a:avLst>
              <a:gd name="adj" fmla="val 9254"/>
            </a:avLst>
          </a:prstGeom>
          <a:solidFill>
            <a:schemeClr val="accent2"/>
          </a:solidFill>
          <a:ln w="28575">
            <a:solidFill>
              <a:schemeClr val="accent2"/>
            </a:solidFill>
          </a:ln>
        </p:spPr>
        <p:txBody>
          <a:bodyPr spcFirstLastPara="1" wrap="square" lIns="91425" tIns="45700" rIns="91425" bIns="45700" anchor="ctr" anchorCtr="0">
            <a:noAutofit/>
          </a:bodyPr>
          <a:lstStyle/>
          <a:p>
            <a:pPr algn="ctr"/>
            <a:r>
              <a:rPr lang="fr-CA" sz="1800" b="1" dirty="0">
                <a:solidFill>
                  <a:schemeClr val="bg2">
                    <a:lumMod val="10000"/>
                  </a:schemeClr>
                </a:solidFill>
                <a:cs typeface="Arial" panose="020B0604020202020204" pitchFamily="34" charset="0"/>
              </a:rPr>
              <a:t>Points de travail individuels</a:t>
            </a:r>
          </a:p>
        </p:txBody>
      </p:sp>
      <p:pic>
        <p:nvPicPr>
          <p:cNvPr id="59" name="Google Shape;609;p16">
            <a:extLst>
              <a:ext uri="{FF2B5EF4-FFF2-40B4-BE49-F238E27FC236}">
                <a16:creationId xmlns:a16="http://schemas.microsoft.com/office/drawing/2014/main" id="{FE843410-C6E4-4F3E-B183-F25FE3022633}"/>
              </a:ext>
              <a:ext uri="{C183D7F6-B498-43B3-948B-1728B52AA6E4}">
                <adec:decorative xmlns:adec="http://schemas.microsoft.com/office/drawing/2017/decorative" val="1"/>
              </a:ext>
            </a:extLst>
          </p:cNvPr>
          <p:cNvPicPr preferRelativeResize="0"/>
          <p:nvPr/>
        </p:nvPicPr>
        <p:blipFill rotWithShape="1">
          <a:blip r:embed="rId3">
            <a:alphaModFix/>
            <a:lum bright="70000" contrast="-70000"/>
          </a:blip>
          <a:srcRect/>
          <a:stretch/>
        </p:blipFill>
        <p:spPr>
          <a:xfrm>
            <a:off x="11459991" y="93467"/>
            <a:ext cx="651575" cy="651575"/>
          </a:xfrm>
          <a:prstGeom prst="rect">
            <a:avLst/>
          </a:prstGeom>
          <a:noFill/>
          <a:ln>
            <a:noFill/>
          </a:ln>
        </p:spPr>
      </p:pic>
      <p:grpSp>
        <p:nvGrpSpPr>
          <p:cNvPr id="4" name="Group 3" descr="Modèle 3d d'un point de travail de type Poste de travail">
            <a:extLst>
              <a:ext uri="{FF2B5EF4-FFF2-40B4-BE49-F238E27FC236}">
                <a16:creationId xmlns:a16="http://schemas.microsoft.com/office/drawing/2014/main" id="{3B71053F-C8CC-3759-5EB1-DAD690DF3B47}"/>
              </a:ext>
            </a:extLst>
          </p:cNvPr>
          <p:cNvGrpSpPr/>
          <p:nvPr/>
        </p:nvGrpSpPr>
        <p:grpSpPr>
          <a:xfrm>
            <a:off x="209830" y="1966050"/>
            <a:ext cx="1271157" cy="1295378"/>
            <a:chOff x="209830" y="1966050"/>
            <a:chExt cx="1271157" cy="1295378"/>
          </a:xfrm>
        </p:grpSpPr>
        <p:sp>
          <p:nvSpPr>
            <p:cNvPr id="49" name="Rectangle 2">
              <a:extLst>
                <a:ext uri="{FF2B5EF4-FFF2-40B4-BE49-F238E27FC236}">
                  <a16:creationId xmlns:a16="http://schemas.microsoft.com/office/drawing/2014/main" id="{A5939A80-14A2-1CCA-B789-897A7F3B1AF9}"/>
                </a:ext>
              </a:extLst>
            </p:cNvPr>
            <p:cNvSpPr txBox="1">
              <a:spLocks noChangeArrowheads="1"/>
            </p:cNvSpPr>
            <p:nvPr/>
          </p:nvSpPr>
          <p:spPr bwMode="auto">
            <a:xfrm>
              <a:off x="209830" y="2985749"/>
              <a:ext cx="1271157" cy="275679"/>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mn-lt"/>
                </a:rPr>
                <a:t>Poste de travail</a:t>
              </a:r>
            </a:p>
            <a:p>
              <a:pPr eaLnBrk="1" hangingPunct="1">
                <a:defRPr/>
              </a:pPr>
              <a:endParaRPr lang="fr-CA" sz="1300" kern="0" dirty="0">
                <a:solidFill>
                  <a:schemeClr val="tx1"/>
                </a:solidFill>
                <a:latin typeface="+mn-lt"/>
              </a:endParaRPr>
            </a:p>
          </p:txBody>
        </p:sp>
        <p:pic>
          <p:nvPicPr>
            <p:cNvPr id="85" name="Image 13">
              <a:extLst>
                <a:ext uri="{FF2B5EF4-FFF2-40B4-BE49-F238E27FC236}">
                  <a16:creationId xmlns:a16="http://schemas.microsoft.com/office/drawing/2014/main" id="{8A78614C-0845-9AC8-B4B9-8108824C96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7331" y="1966050"/>
              <a:ext cx="906380" cy="834691"/>
            </a:xfrm>
            <a:prstGeom prst="rect">
              <a:avLst/>
            </a:prstGeom>
          </p:spPr>
        </p:pic>
      </p:grpSp>
      <p:grpSp>
        <p:nvGrpSpPr>
          <p:cNvPr id="5" name="Group 4" descr="Modèle 3d d'un point de travail de type Point de transition">
            <a:extLst>
              <a:ext uri="{FF2B5EF4-FFF2-40B4-BE49-F238E27FC236}">
                <a16:creationId xmlns:a16="http://schemas.microsoft.com/office/drawing/2014/main" id="{AC89A6EE-99E1-ECF8-21C9-CF1E1B0130E4}"/>
              </a:ext>
            </a:extLst>
          </p:cNvPr>
          <p:cNvGrpSpPr/>
          <p:nvPr/>
        </p:nvGrpSpPr>
        <p:grpSpPr>
          <a:xfrm>
            <a:off x="1688753" y="2109133"/>
            <a:ext cx="1146969" cy="1104327"/>
            <a:chOff x="1688753" y="2109133"/>
            <a:chExt cx="1146969" cy="1104327"/>
          </a:xfrm>
        </p:grpSpPr>
        <p:sp>
          <p:nvSpPr>
            <p:cNvPr id="51" name="Rectangle 2">
              <a:extLst>
                <a:ext uri="{FF2B5EF4-FFF2-40B4-BE49-F238E27FC236}">
                  <a16:creationId xmlns:a16="http://schemas.microsoft.com/office/drawing/2014/main" id="{9D6F0B6A-6B22-FA8B-AF30-165E95F20790}"/>
                </a:ext>
              </a:extLst>
            </p:cNvPr>
            <p:cNvSpPr txBox="1">
              <a:spLocks noChangeArrowheads="1"/>
            </p:cNvSpPr>
            <p:nvPr/>
          </p:nvSpPr>
          <p:spPr bwMode="auto">
            <a:xfrm>
              <a:off x="1688753" y="2932473"/>
              <a:ext cx="1132568"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52" tIns="34326" rIns="68652" bIns="34326"/>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fr-CA" altLang="en-US" sz="1300" b="1" dirty="0">
                  <a:latin typeface="+mn-lt"/>
                </a:rPr>
                <a:t>Point de transition</a:t>
              </a:r>
              <a:br>
                <a:rPr lang="fr-CA" altLang="en-US" sz="1300" dirty="0">
                  <a:latin typeface="+mn-lt"/>
                </a:rPr>
              </a:br>
              <a:endParaRPr lang="fr-CA" altLang="en-US" sz="1300" dirty="0">
                <a:latin typeface="+mn-lt"/>
              </a:endParaRPr>
            </a:p>
          </p:txBody>
        </p:sp>
        <p:pic>
          <p:nvPicPr>
            <p:cNvPr id="87" name="Image 29">
              <a:extLst>
                <a:ext uri="{FF2B5EF4-FFF2-40B4-BE49-F238E27FC236}">
                  <a16:creationId xmlns:a16="http://schemas.microsoft.com/office/drawing/2014/main" id="{E2727D82-D002-0A7C-9CCE-B10F5ACA8511}"/>
                </a:ext>
              </a:extLst>
            </p:cNvPr>
            <p:cNvPicPr>
              <a:picLocks noChangeAspect="1"/>
            </p:cNvPicPr>
            <p:nvPr/>
          </p:nvPicPr>
          <p:blipFill>
            <a:blip r:embed="rId5"/>
            <a:stretch>
              <a:fillRect/>
            </a:stretch>
          </p:blipFill>
          <p:spPr>
            <a:xfrm>
              <a:off x="1765914" y="2109133"/>
              <a:ext cx="1069808" cy="703848"/>
            </a:xfrm>
            <a:prstGeom prst="rect">
              <a:avLst/>
            </a:prstGeom>
          </p:spPr>
        </p:pic>
      </p:grpSp>
      <p:grpSp>
        <p:nvGrpSpPr>
          <p:cNvPr id="9" name="Group 8" descr="Modèle 3d d'un point de travail de type Salle d'étude">
            <a:extLst>
              <a:ext uri="{FF2B5EF4-FFF2-40B4-BE49-F238E27FC236}">
                <a16:creationId xmlns:a16="http://schemas.microsoft.com/office/drawing/2014/main" id="{108F5385-F2E7-623A-2200-57F75A75F549}"/>
              </a:ext>
            </a:extLst>
          </p:cNvPr>
          <p:cNvGrpSpPr/>
          <p:nvPr/>
        </p:nvGrpSpPr>
        <p:grpSpPr>
          <a:xfrm>
            <a:off x="3185204" y="1868410"/>
            <a:ext cx="1417519" cy="1383726"/>
            <a:chOff x="3185204" y="1868410"/>
            <a:chExt cx="1417519" cy="1383726"/>
          </a:xfrm>
        </p:grpSpPr>
        <p:sp>
          <p:nvSpPr>
            <p:cNvPr id="73" name="Rectangle 2">
              <a:extLst>
                <a:ext uri="{FF2B5EF4-FFF2-40B4-BE49-F238E27FC236}">
                  <a16:creationId xmlns:a16="http://schemas.microsoft.com/office/drawing/2014/main" id="{BF1E89CF-D77E-8BA2-1918-598E3317CD64}"/>
                </a:ext>
              </a:extLst>
            </p:cNvPr>
            <p:cNvSpPr txBox="1">
              <a:spLocks noChangeArrowheads="1"/>
            </p:cNvSpPr>
            <p:nvPr/>
          </p:nvSpPr>
          <p:spPr bwMode="auto">
            <a:xfrm>
              <a:off x="3282667" y="2983314"/>
              <a:ext cx="1287150" cy="268822"/>
            </a:xfrm>
            <a:prstGeom prst="rect">
              <a:avLst/>
            </a:prstGeom>
            <a:noFill/>
            <a:ln w="9525">
              <a:noFill/>
              <a:miter lim="800000"/>
              <a:headEnd/>
              <a:tailEnd/>
            </a:ln>
          </p:spPr>
          <p:txBody>
            <a:bodyPr lIns="68652" tIns="34326" rIns="68652" bIns="34326" anchor="t"/>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mn-lt"/>
                  <a:cs typeface="Arial"/>
                </a:rPr>
                <a:t>Salle d’étude</a:t>
              </a:r>
            </a:p>
          </p:txBody>
        </p:sp>
        <p:pic>
          <p:nvPicPr>
            <p:cNvPr id="2" name="Picture 1">
              <a:extLst>
                <a:ext uri="{FF2B5EF4-FFF2-40B4-BE49-F238E27FC236}">
                  <a16:creationId xmlns:a16="http://schemas.microsoft.com/office/drawing/2014/main" id="{3C3F0D69-02D3-C392-BBCA-B09FCDCC927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185204" y="1868410"/>
              <a:ext cx="1417519" cy="1159789"/>
            </a:xfrm>
            <a:prstGeom prst="rect">
              <a:avLst/>
            </a:prstGeom>
          </p:spPr>
        </p:pic>
      </p:grpSp>
      <p:grpSp>
        <p:nvGrpSpPr>
          <p:cNvPr id="10" name="Group 9" descr="Modèle 3d d'un point de travail de type Capsule de concentration">
            <a:extLst>
              <a:ext uri="{FF2B5EF4-FFF2-40B4-BE49-F238E27FC236}">
                <a16:creationId xmlns:a16="http://schemas.microsoft.com/office/drawing/2014/main" id="{0FEB85FB-EF5A-48F2-EF92-0211415ECB95}"/>
              </a:ext>
            </a:extLst>
          </p:cNvPr>
          <p:cNvGrpSpPr/>
          <p:nvPr/>
        </p:nvGrpSpPr>
        <p:grpSpPr>
          <a:xfrm>
            <a:off x="5075583" y="1986814"/>
            <a:ext cx="1153687" cy="1212442"/>
            <a:chOff x="5075583" y="1986814"/>
            <a:chExt cx="1153687" cy="1212442"/>
          </a:xfrm>
        </p:grpSpPr>
        <p:sp>
          <p:nvSpPr>
            <p:cNvPr id="53" name="Rectangle 2">
              <a:extLst>
                <a:ext uri="{FF2B5EF4-FFF2-40B4-BE49-F238E27FC236}">
                  <a16:creationId xmlns:a16="http://schemas.microsoft.com/office/drawing/2014/main" id="{EF9BD6E6-2F7F-AFB3-553B-088ED5605A9A}"/>
                </a:ext>
              </a:extLst>
            </p:cNvPr>
            <p:cNvSpPr txBox="1">
              <a:spLocks noChangeArrowheads="1"/>
            </p:cNvSpPr>
            <p:nvPr/>
          </p:nvSpPr>
          <p:spPr bwMode="auto">
            <a:xfrm>
              <a:off x="5075583" y="2919856"/>
              <a:ext cx="1153687"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mn-lt"/>
                </a:rPr>
                <a:t>Capsule de concentration</a:t>
              </a:r>
              <a:br>
                <a:rPr lang="fr-CA" sz="1300" kern="0" dirty="0">
                  <a:solidFill>
                    <a:schemeClr val="tx1"/>
                  </a:solidFill>
                  <a:latin typeface="+mn-lt"/>
                </a:rPr>
              </a:br>
              <a:endParaRPr lang="fr-CA" sz="1300" kern="0" dirty="0">
                <a:solidFill>
                  <a:schemeClr val="tx1"/>
                </a:solidFill>
                <a:latin typeface="+mn-lt"/>
              </a:endParaRPr>
            </a:p>
          </p:txBody>
        </p:sp>
        <p:pic>
          <p:nvPicPr>
            <p:cNvPr id="89" name="Image 30">
              <a:extLst>
                <a:ext uri="{FF2B5EF4-FFF2-40B4-BE49-F238E27FC236}">
                  <a16:creationId xmlns:a16="http://schemas.microsoft.com/office/drawing/2014/main" id="{0033511A-8428-547B-392E-42CB250F0D44}"/>
                </a:ext>
              </a:extLst>
            </p:cNvPr>
            <p:cNvPicPr>
              <a:picLocks noChangeAspect="1"/>
            </p:cNvPicPr>
            <p:nvPr/>
          </p:nvPicPr>
          <p:blipFill>
            <a:blip r:embed="rId7"/>
            <a:stretch>
              <a:fillRect/>
            </a:stretch>
          </p:blipFill>
          <p:spPr>
            <a:xfrm>
              <a:off x="5234060" y="1986814"/>
              <a:ext cx="730919" cy="873293"/>
            </a:xfrm>
            <a:prstGeom prst="rect">
              <a:avLst/>
            </a:prstGeom>
          </p:spPr>
        </p:pic>
      </p:grpSp>
      <p:grpSp>
        <p:nvGrpSpPr>
          <p:cNvPr id="11" name="Group 10" descr="Modèle 3d d'un point de travail de type Cabine téléphonique">
            <a:extLst>
              <a:ext uri="{FF2B5EF4-FFF2-40B4-BE49-F238E27FC236}">
                <a16:creationId xmlns:a16="http://schemas.microsoft.com/office/drawing/2014/main" id="{C4F7B5C2-5BA4-B55F-6B35-08BA51B5D232}"/>
              </a:ext>
            </a:extLst>
          </p:cNvPr>
          <p:cNvGrpSpPr/>
          <p:nvPr/>
        </p:nvGrpSpPr>
        <p:grpSpPr>
          <a:xfrm>
            <a:off x="6490322" y="1983688"/>
            <a:ext cx="1206074" cy="1175261"/>
            <a:chOff x="6490322" y="1983688"/>
            <a:chExt cx="1206074" cy="1175261"/>
          </a:xfrm>
        </p:grpSpPr>
        <p:sp>
          <p:nvSpPr>
            <p:cNvPr id="79" name="Rectangle 2">
              <a:extLst>
                <a:ext uri="{FF2B5EF4-FFF2-40B4-BE49-F238E27FC236}">
                  <a16:creationId xmlns:a16="http://schemas.microsoft.com/office/drawing/2014/main" id="{8360ECDC-F2C1-C861-DFF9-064A19AC1060}"/>
                </a:ext>
              </a:extLst>
            </p:cNvPr>
            <p:cNvSpPr txBox="1">
              <a:spLocks noChangeArrowheads="1"/>
            </p:cNvSpPr>
            <p:nvPr/>
          </p:nvSpPr>
          <p:spPr bwMode="auto">
            <a:xfrm>
              <a:off x="6490322" y="2900186"/>
              <a:ext cx="1206074"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52" tIns="34326" rIns="68652" bIns="34326"/>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fr-CA" altLang="en-US" sz="1300" b="1" dirty="0">
                  <a:latin typeface="+mn-lt"/>
                </a:rPr>
                <a:t>Cabine téléphonique</a:t>
              </a:r>
            </a:p>
          </p:txBody>
        </p:sp>
        <p:pic>
          <p:nvPicPr>
            <p:cNvPr id="91" name="Image 31">
              <a:extLst>
                <a:ext uri="{FF2B5EF4-FFF2-40B4-BE49-F238E27FC236}">
                  <a16:creationId xmlns:a16="http://schemas.microsoft.com/office/drawing/2014/main" id="{F7E33881-4BB8-5EF7-F023-D4492156232D}"/>
                </a:ext>
              </a:extLst>
            </p:cNvPr>
            <p:cNvPicPr>
              <a:picLocks noChangeAspect="1"/>
            </p:cNvPicPr>
            <p:nvPr/>
          </p:nvPicPr>
          <p:blipFill>
            <a:blip r:embed="rId8"/>
            <a:stretch>
              <a:fillRect/>
            </a:stretch>
          </p:blipFill>
          <p:spPr>
            <a:xfrm>
              <a:off x="6635053" y="1983688"/>
              <a:ext cx="781552" cy="856749"/>
            </a:xfrm>
            <a:prstGeom prst="rect">
              <a:avLst/>
            </a:prstGeom>
          </p:spPr>
        </p:pic>
      </p:grpSp>
      <p:grpSp>
        <p:nvGrpSpPr>
          <p:cNvPr id="12" name="Group 11" descr="Modèle 3d d'un point de travail de type Salle de concentration">
            <a:extLst>
              <a:ext uri="{FF2B5EF4-FFF2-40B4-BE49-F238E27FC236}">
                <a16:creationId xmlns:a16="http://schemas.microsoft.com/office/drawing/2014/main" id="{347B5084-C930-4A24-9687-A5AAC5D9F014}"/>
              </a:ext>
            </a:extLst>
          </p:cNvPr>
          <p:cNvGrpSpPr/>
          <p:nvPr/>
        </p:nvGrpSpPr>
        <p:grpSpPr>
          <a:xfrm>
            <a:off x="8099715" y="2014422"/>
            <a:ext cx="1204489" cy="1174031"/>
            <a:chOff x="8099715" y="2014422"/>
            <a:chExt cx="1204489" cy="1174031"/>
          </a:xfrm>
        </p:grpSpPr>
        <p:sp>
          <p:nvSpPr>
            <p:cNvPr id="66" name="Rectangle 2" descr="Modèle 3d d'un point de travail de type Salle de concentration">
              <a:extLst>
                <a:ext uri="{FF2B5EF4-FFF2-40B4-BE49-F238E27FC236}">
                  <a16:creationId xmlns:a16="http://schemas.microsoft.com/office/drawing/2014/main" id="{F9FDBC85-1B46-617A-B140-2459C25E9C39}"/>
                </a:ext>
              </a:extLst>
            </p:cNvPr>
            <p:cNvSpPr txBox="1">
              <a:spLocks noChangeArrowheads="1"/>
            </p:cNvSpPr>
            <p:nvPr/>
          </p:nvSpPr>
          <p:spPr bwMode="auto">
            <a:xfrm>
              <a:off x="8099715" y="2912228"/>
              <a:ext cx="1204489" cy="276225"/>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mn-lt"/>
                </a:rPr>
                <a:t>Salle de concentration</a:t>
              </a:r>
              <a:endParaRPr lang="fr-CA" sz="1300" kern="0" dirty="0">
                <a:solidFill>
                  <a:schemeClr val="tx1"/>
                </a:solidFill>
                <a:latin typeface="+mn-lt"/>
              </a:endParaRPr>
            </a:p>
          </p:txBody>
        </p:sp>
        <p:pic>
          <p:nvPicPr>
            <p:cNvPr id="93" name="Image 32">
              <a:extLst>
                <a:ext uri="{FF2B5EF4-FFF2-40B4-BE49-F238E27FC236}">
                  <a16:creationId xmlns:a16="http://schemas.microsoft.com/office/drawing/2014/main" id="{5FAD44C9-605A-A74B-6541-A03C19A826ED}"/>
                </a:ext>
              </a:extLst>
            </p:cNvPr>
            <p:cNvPicPr>
              <a:picLocks noChangeAspect="1"/>
            </p:cNvPicPr>
            <p:nvPr/>
          </p:nvPicPr>
          <p:blipFill>
            <a:blip r:embed="rId9"/>
            <a:stretch>
              <a:fillRect/>
            </a:stretch>
          </p:blipFill>
          <p:spPr>
            <a:xfrm>
              <a:off x="8191559" y="2014422"/>
              <a:ext cx="838701" cy="828675"/>
            </a:xfrm>
            <a:prstGeom prst="rect">
              <a:avLst/>
            </a:prstGeom>
          </p:spPr>
        </p:pic>
      </p:grpSp>
      <p:grpSp>
        <p:nvGrpSpPr>
          <p:cNvPr id="21" name="Group 20" descr="Flèche horizontale qui démontre de gauche à droite les points de travail les plus ouverts (à la gauche) aux plus fermés (à la droite) avec ceux semi-fermés au centre.">
            <a:extLst>
              <a:ext uri="{FF2B5EF4-FFF2-40B4-BE49-F238E27FC236}">
                <a16:creationId xmlns:a16="http://schemas.microsoft.com/office/drawing/2014/main" id="{BF70E38D-2FF6-EE0F-73A0-B7B86CD3DE51}"/>
              </a:ext>
            </a:extLst>
          </p:cNvPr>
          <p:cNvGrpSpPr/>
          <p:nvPr/>
        </p:nvGrpSpPr>
        <p:grpSpPr>
          <a:xfrm>
            <a:off x="137457" y="3482062"/>
            <a:ext cx="9272998" cy="614444"/>
            <a:chOff x="137457" y="3482062"/>
            <a:chExt cx="9272998" cy="614444"/>
          </a:xfrm>
        </p:grpSpPr>
        <p:sp>
          <p:nvSpPr>
            <p:cNvPr id="662" name="Left-Right Arrow 24">
              <a:extLst>
                <a:ext uri="{FF2B5EF4-FFF2-40B4-BE49-F238E27FC236}">
                  <a16:creationId xmlns:a16="http://schemas.microsoft.com/office/drawing/2014/main" id="{E953816A-C76B-F112-571A-09C96CEEC834}"/>
                </a:ext>
              </a:extLst>
            </p:cNvPr>
            <p:cNvSpPr/>
            <p:nvPr/>
          </p:nvSpPr>
          <p:spPr>
            <a:xfrm>
              <a:off x="137457" y="3482062"/>
              <a:ext cx="9272998" cy="614444"/>
            </a:xfrm>
            <a:prstGeom prst="leftRightArrow">
              <a:avLst/>
            </a:prstGeom>
            <a:gradFill flip="none" rotWithShape="1">
              <a:gsLst>
                <a:gs pos="0">
                  <a:schemeClr val="accent2">
                    <a:lumMod val="50000"/>
                  </a:schemeClr>
                </a:gs>
                <a:gs pos="38000">
                  <a:schemeClr val="accent2">
                    <a:lumMod val="60000"/>
                    <a:lumOff val="40000"/>
                  </a:schemeClr>
                </a:gs>
                <a:gs pos="100000">
                  <a:schemeClr val="accent2">
                    <a:lumMod val="20000"/>
                    <a:lumOff val="80000"/>
                  </a:schemeClr>
                </a:gs>
              </a:gsLst>
              <a:lin ang="10800000" scaled="1"/>
              <a:tileRect/>
            </a:gradFill>
            <a:ln/>
            <a:effectLst/>
          </p:spPr>
          <p:style>
            <a:lnRef idx="0">
              <a:schemeClr val="accent3"/>
            </a:lnRef>
            <a:fillRef idx="3">
              <a:schemeClr val="accent3"/>
            </a:fillRef>
            <a:effectRef idx="3">
              <a:schemeClr val="accent3"/>
            </a:effectRef>
            <a:fontRef idx="minor">
              <a:schemeClr val="lt1"/>
            </a:fontRef>
          </p:style>
          <p:txBody>
            <a:bodyPr anchor="ctr"/>
            <a:lstStyle/>
            <a:p>
              <a:pPr algn="ctr" eaLnBrk="0" fontAlgn="base" hangingPunct="0">
                <a:spcBef>
                  <a:spcPct val="0"/>
                </a:spcBef>
                <a:spcAft>
                  <a:spcPct val="0"/>
                </a:spcAft>
                <a:defRPr/>
              </a:pPr>
              <a:endParaRPr lang="fr-CA" sz="1802" dirty="0">
                <a:solidFill>
                  <a:schemeClr val="tx1"/>
                </a:solidFill>
              </a:endParaRPr>
            </a:p>
          </p:txBody>
        </p:sp>
        <p:sp>
          <p:nvSpPr>
            <p:cNvPr id="672" name="Rectangle 2">
              <a:extLst>
                <a:ext uri="{FF2B5EF4-FFF2-40B4-BE49-F238E27FC236}">
                  <a16:creationId xmlns:a16="http://schemas.microsoft.com/office/drawing/2014/main" id="{6C392260-FC57-46AB-B79B-5978B5A3436C}"/>
                </a:ext>
              </a:extLst>
            </p:cNvPr>
            <p:cNvSpPr txBox="1">
              <a:spLocks noChangeArrowheads="1"/>
            </p:cNvSpPr>
            <p:nvPr/>
          </p:nvSpPr>
          <p:spPr bwMode="auto">
            <a:xfrm>
              <a:off x="377906" y="3654165"/>
              <a:ext cx="1103082" cy="260465"/>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algn="l" eaLnBrk="1" hangingPunct="1">
                <a:defRPr/>
              </a:pPr>
              <a:r>
                <a:rPr lang="fr-CA" sz="1400" b="1" kern="0" dirty="0">
                  <a:solidFill>
                    <a:schemeClr val="tx1"/>
                  </a:solidFill>
                  <a:latin typeface="+mn-lt"/>
                  <a:cs typeface="Arial"/>
                </a:rPr>
                <a:t>OUVERTS</a:t>
              </a:r>
              <a:endParaRPr lang="fr-CA" sz="1400" i="1" kern="0" dirty="0">
                <a:solidFill>
                  <a:schemeClr val="tx1"/>
                </a:solidFill>
                <a:latin typeface="+mn-lt"/>
                <a:cs typeface="Arial"/>
              </a:endParaRPr>
            </a:p>
          </p:txBody>
        </p:sp>
        <p:sp>
          <p:nvSpPr>
            <p:cNvPr id="674" name="Rectangle 2">
              <a:extLst>
                <a:ext uri="{FF2B5EF4-FFF2-40B4-BE49-F238E27FC236}">
                  <a16:creationId xmlns:a16="http://schemas.microsoft.com/office/drawing/2014/main" id="{EBF98E36-1330-BA42-1DB8-7A87E481C304}"/>
                </a:ext>
              </a:extLst>
            </p:cNvPr>
            <p:cNvSpPr txBox="1">
              <a:spLocks noChangeArrowheads="1"/>
            </p:cNvSpPr>
            <p:nvPr/>
          </p:nvSpPr>
          <p:spPr bwMode="auto">
            <a:xfrm>
              <a:off x="3760921" y="3660643"/>
              <a:ext cx="2018785" cy="286585"/>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400" b="1" kern="0" dirty="0">
                  <a:solidFill>
                    <a:schemeClr val="tx1">
                      <a:lumMod val="75000"/>
                      <a:lumOff val="25000"/>
                    </a:schemeClr>
                  </a:solidFill>
                  <a:latin typeface="+mn-lt"/>
                  <a:cs typeface="Arial"/>
                </a:rPr>
                <a:t>SEMI-FERMÉS</a:t>
              </a:r>
              <a:endParaRPr lang="fr-CA" sz="1400" kern="0" dirty="0">
                <a:solidFill>
                  <a:schemeClr val="tx1">
                    <a:lumMod val="75000"/>
                    <a:lumOff val="25000"/>
                  </a:schemeClr>
                </a:solidFill>
                <a:latin typeface="+mn-lt"/>
                <a:cs typeface="Arial"/>
              </a:endParaRPr>
            </a:p>
          </p:txBody>
        </p:sp>
        <p:sp>
          <p:nvSpPr>
            <p:cNvPr id="676" name="Rectangle 2">
              <a:extLst>
                <a:ext uri="{FF2B5EF4-FFF2-40B4-BE49-F238E27FC236}">
                  <a16:creationId xmlns:a16="http://schemas.microsoft.com/office/drawing/2014/main" id="{BBC52637-A053-8F53-1EBA-F0D744614B49}"/>
                </a:ext>
              </a:extLst>
            </p:cNvPr>
            <p:cNvSpPr txBox="1">
              <a:spLocks noChangeArrowheads="1"/>
            </p:cNvSpPr>
            <p:nvPr/>
          </p:nvSpPr>
          <p:spPr bwMode="auto">
            <a:xfrm>
              <a:off x="7863551" y="3660644"/>
              <a:ext cx="1320756" cy="286584"/>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algn="r" eaLnBrk="1" hangingPunct="1">
                <a:defRPr/>
              </a:pPr>
              <a:r>
                <a:rPr lang="fr-CA" sz="1400" b="1" kern="0" dirty="0">
                  <a:solidFill>
                    <a:schemeClr val="bg1"/>
                  </a:solidFill>
                  <a:latin typeface="+mn-lt"/>
                  <a:cs typeface="Arial"/>
                </a:rPr>
                <a:t>FERMÉS</a:t>
              </a:r>
              <a:endParaRPr lang="fr-CA" sz="1400" kern="0" dirty="0">
                <a:solidFill>
                  <a:schemeClr val="bg1"/>
                </a:solidFill>
                <a:latin typeface="+mn-lt"/>
                <a:cs typeface="Arial"/>
              </a:endParaRPr>
            </a:p>
          </p:txBody>
        </p:sp>
      </p:grpSp>
      <p:grpSp>
        <p:nvGrpSpPr>
          <p:cNvPr id="20" name="Group 19" descr="Bulle de pensée avec la phrase: Dois-je réserver mon point de travail avec un système de réservation?">
            <a:extLst>
              <a:ext uri="{FF2B5EF4-FFF2-40B4-BE49-F238E27FC236}">
                <a16:creationId xmlns:a16="http://schemas.microsoft.com/office/drawing/2014/main" id="{CFE707F5-B0A4-AA02-B4B0-B79AE851833E}"/>
              </a:ext>
            </a:extLst>
          </p:cNvPr>
          <p:cNvGrpSpPr/>
          <p:nvPr/>
        </p:nvGrpSpPr>
        <p:grpSpPr>
          <a:xfrm>
            <a:off x="9304204" y="2176957"/>
            <a:ext cx="2637267" cy="1957059"/>
            <a:chOff x="9304204" y="2176957"/>
            <a:chExt cx="2637267" cy="1957059"/>
          </a:xfrm>
        </p:grpSpPr>
        <p:pic>
          <p:nvPicPr>
            <p:cNvPr id="736" name="Google Shape;736;p20" descr="Thought bubble outline"/>
            <p:cNvPicPr preferRelativeResize="0"/>
            <p:nvPr/>
          </p:nvPicPr>
          <p:blipFill rotWithShape="1">
            <a:blip r:embed="rId10">
              <a:alphaModFix/>
            </a:blip>
            <a:srcRect/>
            <a:stretch/>
          </p:blipFill>
          <p:spPr>
            <a:xfrm>
              <a:off x="9304204" y="2176957"/>
              <a:ext cx="2637267" cy="1957059"/>
            </a:xfrm>
            <a:prstGeom prst="rect">
              <a:avLst/>
            </a:prstGeom>
            <a:noFill/>
            <a:ln>
              <a:noFill/>
            </a:ln>
          </p:spPr>
        </p:pic>
        <p:sp>
          <p:nvSpPr>
            <p:cNvPr id="737" name="Google Shape;737;p20"/>
            <p:cNvSpPr txBox="1"/>
            <p:nvPr/>
          </p:nvSpPr>
          <p:spPr>
            <a:xfrm>
              <a:off x="9855103" y="2588169"/>
              <a:ext cx="1688187" cy="646290"/>
            </a:xfrm>
            <a:prstGeom prst="rect">
              <a:avLst/>
            </a:prstGeom>
            <a:noFill/>
            <a:ln>
              <a:noFill/>
            </a:ln>
          </p:spPr>
          <p:txBody>
            <a:bodyPr spcFirstLastPara="1" wrap="square" lIns="91425" tIns="45700" rIns="91425" bIns="45700" anchor="t" anchorCtr="0">
              <a:spAutoFit/>
            </a:bodyPr>
            <a:lstStyle/>
            <a:p>
              <a:r>
                <a:rPr lang="fr-CA" sz="1200" dirty="0"/>
                <a:t>Dois-je réserver mon point de travail avec un système de réservation?</a:t>
              </a:r>
            </a:p>
          </p:txBody>
        </p:sp>
      </p:grpSp>
      <p:grpSp>
        <p:nvGrpSpPr>
          <p:cNvPr id="13" name="Group 12" descr="Modèle 3d d'un point de travail de type Point de discussion">
            <a:extLst>
              <a:ext uri="{FF2B5EF4-FFF2-40B4-BE49-F238E27FC236}">
                <a16:creationId xmlns:a16="http://schemas.microsoft.com/office/drawing/2014/main" id="{58630573-A2D3-6F47-395C-DC76C63CB42B}"/>
              </a:ext>
            </a:extLst>
          </p:cNvPr>
          <p:cNvGrpSpPr/>
          <p:nvPr/>
        </p:nvGrpSpPr>
        <p:grpSpPr>
          <a:xfrm>
            <a:off x="181125" y="4554876"/>
            <a:ext cx="1241765" cy="835125"/>
            <a:chOff x="181125" y="4554876"/>
            <a:chExt cx="1241765" cy="835125"/>
          </a:xfrm>
        </p:grpSpPr>
        <p:sp>
          <p:nvSpPr>
            <p:cNvPr id="57" name="Rectangle 2">
              <a:extLst>
                <a:ext uri="{FF2B5EF4-FFF2-40B4-BE49-F238E27FC236}">
                  <a16:creationId xmlns:a16="http://schemas.microsoft.com/office/drawing/2014/main" id="{E95C7614-84B8-99D8-36A7-9A5C0D71897E}"/>
                </a:ext>
              </a:extLst>
            </p:cNvPr>
            <p:cNvSpPr txBox="1">
              <a:spLocks noChangeArrowheads="1"/>
            </p:cNvSpPr>
            <p:nvPr/>
          </p:nvSpPr>
          <p:spPr bwMode="auto">
            <a:xfrm>
              <a:off x="181125" y="5110601"/>
              <a:ext cx="1241765"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mn-lt"/>
                </a:rPr>
                <a:t>Point de discussion</a:t>
              </a:r>
              <a:br>
                <a:rPr lang="fr-CA" sz="1300" kern="0" dirty="0">
                  <a:solidFill>
                    <a:schemeClr val="tx1"/>
                  </a:solidFill>
                  <a:latin typeface="+mn-lt"/>
                </a:rPr>
              </a:br>
              <a:endParaRPr lang="fr-CA" sz="1300" kern="0" dirty="0">
                <a:solidFill>
                  <a:schemeClr val="tx1"/>
                </a:solidFill>
                <a:latin typeface="+mn-lt"/>
              </a:endParaRPr>
            </a:p>
          </p:txBody>
        </p:sp>
        <p:pic>
          <p:nvPicPr>
            <p:cNvPr id="97" name="Image 34">
              <a:extLst>
                <a:ext uri="{FF2B5EF4-FFF2-40B4-BE49-F238E27FC236}">
                  <a16:creationId xmlns:a16="http://schemas.microsoft.com/office/drawing/2014/main" id="{992DCDB7-66AB-B1C7-07D7-61FC11ACB6F8}"/>
                </a:ext>
              </a:extLst>
            </p:cNvPr>
            <p:cNvPicPr>
              <a:picLocks noChangeAspect="1"/>
            </p:cNvPicPr>
            <p:nvPr/>
          </p:nvPicPr>
          <p:blipFill>
            <a:blip r:embed="rId11"/>
            <a:stretch>
              <a:fillRect/>
            </a:stretch>
          </p:blipFill>
          <p:spPr>
            <a:xfrm>
              <a:off x="311540" y="4554876"/>
              <a:ext cx="1003545" cy="483089"/>
            </a:xfrm>
            <a:prstGeom prst="rect">
              <a:avLst/>
            </a:prstGeom>
          </p:spPr>
        </p:pic>
      </p:grpSp>
      <p:grpSp>
        <p:nvGrpSpPr>
          <p:cNvPr id="14" name="Group 13" descr="Modèle 3d d'un point de travail de type Zone d'équipe">
            <a:extLst>
              <a:ext uri="{FF2B5EF4-FFF2-40B4-BE49-F238E27FC236}">
                <a16:creationId xmlns:a16="http://schemas.microsoft.com/office/drawing/2014/main" id="{4C3630CA-278A-87B1-7224-C6C6698E0264}"/>
              </a:ext>
            </a:extLst>
          </p:cNvPr>
          <p:cNvGrpSpPr/>
          <p:nvPr/>
        </p:nvGrpSpPr>
        <p:grpSpPr>
          <a:xfrm>
            <a:off x="1470760" y="4449624"/>
            <a:ext cx="1234178" cy="1020558"/>
            <a:chOff x="1470760" y="4449624"/>
            <a:chExt cx="1234178" cy="1020558"/>
          </a:xfrm>
        </p:grpSpPr>
        <p:sp>
          <p:nvSpPr>
            <p:cNvPr id="62" name="Rectangle 2">
              <a:extLst>
                <a:ext uri="{FF2B5EF4-FFF2-40B4-BE49-F238E27FC236}">
                  <a16:creationId xmlns:a16="http://schemas.microsoft.com/office/drawing/2014/main" id="{12998BEF-FF4A-7253-62E4-E0857CD7AD97}"/>
                </a:ext>
              </a:extLst>
            </p:cNvPr>
            <p:cNvSpPr txBox="1">
              <a:spLocks noChangeArrowheads="1"/>
            </p:cNvSpPr>
            <p:nvPr/>
          </p:nvSpPr>
          <p:spPr bwMode="auto">
            <a:xfrm>
              <a:off x="1470760" y="5222532"/>
              <a:ext cx="1234178" cy="24765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mn-lt"/>
                </a:rPr>
                <a:t>Zone d’équipe</a:t>
              </a:r>
              <a:br>
                <a:rPr lang="fr-CA" sz="1300" kern="0" dirty="0">
                  <a:solidFill>
                    <a:schemeClr val="tx1"/>
                  </a:solidFill>
                  <a:latin typeface="+mn-lt"/>
                </a:rPr>
              </a:br>
              <a:endParaRPr lang="fr-CA" sz="1300" b="1" dirty="0">
                <a:solidFill>
                  <a:schemeClr val="tx1"/>
                </a:solidFill>
                <a:latin typeface="+mn-lt"/>
              </a:endParaRPr>
            </a:p>
          </p:txBody>
        </p:sp>
        <p:pic>
          <p:nvPicPr>
            <p:cNvPr id="99" name="Image 35">
              <a:extLst>
                <a:ext uri="{FF2B5EF4-FFF2-40B4-BE49-F238E27FC236}">
                  <a16:creationId xmlns:a16="http://schemas.microsoft.com/office/drawing/2014/main" id="{0C4D5553-A431-ADEA-BC23-543180E8AB7F}"/>
                </a:ext>
              </a:extLst>
            </p:cNvPr>
            <p:cNvPicPr>
              <a:picLocks noChangeAspect="1"/>
            </p:cNvPicPr>
            <p:nvPr/>
          </p:nvPicPr>
          <p:blipFill>
            <a:blip r:embed="rId12"/>
            <a:stretch>
              <a:fillRect/>
            </a:stretch>
          </p:blipFill>
          <p:spPr>
            <a:xfrm>
              <a:off x="1585974" y="4449624"/>
              <a:ext cx="877521" cy="783493"/>
            </a:xfrm>
            <a:prstGeom prst="rect">
              <a:avLst/>
            </a:prstGeom>
          </p:spPr>
        </p:pic>
      </p:grpSp>
      <p:grpSp>
        <p:nvGrpSpPr>
          <p:cNvPr id="15" name="Group 14" descr="Modèle 3d d'un point de travail de type Salon">
            <a:extLst>
              <a:ext uri="{FF2B5EF4-FFF2-40B4-BE49-F238E27FC236}">
                <a16:creationId xmlns:a16="http://schemas.microsoft.com/office/drawing/2014/main" id="{427CE2D1-8AA1-F3B6-A332-DFD2183193B8}"/>
              </a:ext>
            </a:extLst>
          </p:cNvPr>
          <p:cNvGrpSpPr/>
          <p:nvPr/>
        </p:nvGrpSpPr>
        <p:grpSpPr>
          <a:xfrm>
            <a:off x="2704938" y="4343414"/>
            <a:ext cx="1212258" cy="1137988"/>
            <a:chOff x="2704938" y="4343414"/>
            <a:chExt cx="1212258" cy="1137988"/>
          </a:xfrm>
        </p:grpSpPr>
        <p:sp>
          <p:nvSpPr>
            <p:cNvPr id="64" name="Rectangle 2">
              <a:extLst>
                <a:ext uri="{FF2B5EF4-FFF2-40B4-BE49-F238E27FC236}">
                  <a16:creationId xmlns:a16="http://schemas.microsoft.com/office/drawing/2014/main" id="{D8B8450B-5A2A-185C-EE89-3BF4A1F9A1D9}"/>
                </a:ext>
              </a:extLst>
            </p:cNvPr>
            <p:cNvSpPr txBox="1">
              <a:spLocks noChangeArrowheads="1"/>
            </p:cNvSpPr>
            <p:nvPr/>
          </p:nvSpPr>
          <p:spPr bwMode="auto">
            <a:xfrm>
              <a:off x="2704938" y="5233752"/>
              <a:ext cx="1202426" cy="247650"/>
            </a:xfrm>
            <a:prstGeom prst="rect">
              <a:avLst/>
            </a:prstGeom>
            <a:noFill/>
            <a:ln w="9525">
              <a:noFill/>
              <a:miter lim="800000"/>
              <a:headEnd/>
              <a:tailEnd/>
            </a:ln>
          </p:spPr>
          <p:txBody>
            <a:bodyPr lIns="68652" tIns="34326" rIns="68652" bIns="34326" anchor="t"/>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mn-lt"/>
                  <a:cs typeface="Arial"/>
                </a:rPr>
                <a:t>Salon</a:t>
              </a:r>
              <a:br>
                <a:rPr lang="fr-CA" sz="1300" kern="0" dirty="0">
                  <a:highlight>
                    <a:srgbClr val="FFFF00"/>
                  </a:highlight>
                  <a:latin typeface="+mn-lt"/>
                </a:rPr>
              </a:br>
              <a:endParaRPr lang="fr-CA" sz="1300" kern="0" dirty="0">
                <a:solidFill>
                  <a:schemeClr val="tx1"/>
                </a:solidFill>
                <a:latin typeface="+mn-lt"/>
              </a:endParaRPr>
            </a:p>
          </p:txBody>
        </p:sp>
        <p:pic>
          <p:nvPicPr>
            <p:cNvPr id="3" name="Picture 2">
              <a:extLst>
                <a:ext uri="{FF2B5EF4-FFF2-40B4-BE49-F238E27FC236}">
                  <a16:creationId xmlns:a16="http://schemas.microsoft.com/office/drawing/2014/main" id="{B580056A-3E48-3EB3-409A-D0FEAFCB2825}"/>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2742280" y="4343414"/>
              <a:ext cx="1174916" cy="997409"/>
            </a:xfrm>
            <a:prstGeom prst="rect">
              <a:avLst/>
            </a:prstGeom>
          </p:spPr>
        </p:pic>
      </p:grpSp>
      <p:grpSp>
        <p:nvGrpSpPr>
          <p:cNvPr id="16" name="Group 15" descr="Modèle 3d d'un point de travail de type Enclave">
            <a:extLst>
              <a:ext uri="{FF2B5EF4-FFF2-40B4-BE49-F238E27FC236}">
                <a16:creationId xmlns:a16="http://schemas.microsoft.com/office/drawing/2014/main" id="{82B60352-1B98-1974-F58C-6E7F3408D6D7}"/>
              </a:ext>
            </a:extLst>
          </p:cNvPr>
          <p:cNvGrpSpPr/>
          <p:nvPr/>
        </p:nvGrpSpPr>
        <p:grpSpPr>
          <a:xfrm>
            <a:off x="4118103" y="4574707"/>
            <a:ext cx="1221126" cy="927225"/>
            <a:chOff x="4118103" y="4574707"/>
            <a:chExt cx="1221126" cy="927225"/>
          </a:xfrm>
        </p:grpSpPr>
        <p:sp>
          <p:nvSpPr>
            <p:cNvPr id="60" name="Rectangle 2">
              <a:extLst>
                <a:ext uri="{FF2B5EF4-FFF2-40B4-BE49-F238E27FC236}">
                  <a16:creationId xmlns:a16="http://schemas.microsoft.com/office/drawing/2014/main" id="{E79F2288-C01B-DFA6-FED0-0147BB015387}"/>
                </a:ext>
              </a:extLst>
            </p:cNvPr>
            <p:cNvSpPr txBox="1">
              <a:spLocks noChangeArrowheads="1"/>
            </p:cNvSpPr>
            <p:nvPr/>
          </p:nvSpPr>
          <p:spPr bwMode="auto">
            <a:xfrm>
              <a:off x="4118103" y="5222532"/>
              <a:ext cx="1221126" cy="279400"/>
            </a:xfrm>
            <a:prstGeom prst="rect">
              <a:avLst/>
            </a:prstGeom>
            <a:noFill/>
            <a:ln w="9525">
              <a:noFill/>
              <a:miter lim="800000"/>
              <a:headEnd/>
              <a:tailEnd/>
            </a:ln>
          </p:spPr>
          <p:txBody>
            <a:bodyPr lIns="68652" tIns="34326" rIns="68652" bIns="34326" anchor="t"/>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mn-lt"/>
                  <a:cs typeface="Arial"/>
                </a:rPr>
                <a:t>Enclave</a:t>
              </a:r>
              <a:endParaRPr lang="fr-CA" sz="1300" kern="0" dirty="0">
                <a:solidFill>
                  <a:schemeClr val="tx1"/>
                </a:solidFill>
                <a:latin typeface="+mn-lt"/>
              </a:endParaRPr>
            </a:p>
          </p:txBody>
        </p:sp>
        <p:pic>
          <p:nvPicPr>
            <p:cNvPr id="113" name="Image 47">
              <a:extLst>
                <a:ext uri="{FF2B5EF4-FFF2-40B4-BE49-F238E27FC236}">
                  <a16:creationId xmlns:a16="http://schemas.microsoft.com/office/drawing/2014/main" id="{64864F3E-BB92-E910-3DFD-799FA9226877}"/>
                </a:ext>
              </a:extLst>
            </p:cNvPr>
            <p:cNvPicPr>
              <a:picLocks noChangeAspect="1"/>
            </p:cNvPicPr>
            <p:nvPr/>
          </p:nvPicPr>
          <p:blipFill>
            <a:blip r:embed="rId14"/>
            <a:stretch>
              <a:fillRect/>
            </a:stretch>
          </p:blipFill>
          <p:spPr>
            <a:xfrm>
              <a:off x="4306675" y="4574707"/>
              <a:ext cx="903449" cy="620926"/>
            </a:xfrm>
            <a:prstGeom prst="rect">
              <a:avLst/>
            </a:prstGeom>
          </p:spPr>
        </p:pic>
      </p:grpSp>
      <p:grpSp>
        <p:nvGrpSpPr>
          <p:cNvPr id="17" name="Group 16" descr="Modèle 3d d'un point de travail de type Salle de travail">
            <a:extLst>
              <a:ext uri="{FF2B5EF4-FFF2-40B4-BE49-F238E27FC236}">
                <a16:creationId xmlns:a16="http://schemas.microsoft.com/office/drawing/2014/main" id="{81C498C6-9B2B-9F24-372B-C7BD7D8DAC52}"/>
              </a:ext>
            </a:extLst>
          </p:cNvPr>
          <p:cNvGrpSpPr/>
          <p:nvPr/>
        </p:nvGrpSpPr>
        <p:grpSpPr>
          <a:xfrm>
            <a:off x="5415811" y="4540603"/>
            <a:ext cx="1221126" cy="961329"/>
            <a:chOff x="5415811" y="4540603"/>
            <a:chExt cx="1221126" cy="961329"/>
          </a:xfrm>
        </p:grpSpPr>
        <p:sp>
          <p:nvSpPr>
            <p:cNvPr id="83" name="Rectangle 2">
              <a:extLst>
                <a:ext uri="{FF2B5EF4-FFF2-40B4-BE49-F238E27FC236}">
                  <a16:creationId xmlns:a16="http://schemas.microsoft.com/office/drawing/2014/main" id="{F1C56284-0523-5408-77BA-C8F38E519CF4}"/>
                </a:ext>
              </a:extLst>
            </p:cNvPr>
            <p:cNvSpPr txBox="1">
              <a:spLocks noChangeArrowheads="1"/>
            </p:cNvSpPr>
            <p:nvPr/>
          </p:nvSpPr>
          <p:spPr bwMode="auto">
            <a:xfrm>
              <a:off x="5415811" y="5222532"/>
              <a:ext cx="1221126"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mn-lt"/>
                </a:rPr>
                <a:t>Salle de travail</a:t>
              </a:r>
              <a:endParaRPr lang="fr-CA" sz="1300" kern="0" dirty="0">
                <a:solidFill>
                  <a:schemeClr val="tx1"/>
                </a:solidFill>
                <a:latin typeface="+mn-lt"/>
              </a:endParaRPr>
            </a:p>
          </p:txBody>
        </p:sp>
        <p:pic>
          <p:nvPicPr>
            <p:cNvPr id="103" name="Image 37">
              <a:extLst>
                <a:ext uri="{FF2B5EF4-FFF2-40B4-BE49-F238E27FC236}">
                  <a16:creationId xmlns:a16="http://schemas.microsoft.com/office/drawing/2014/main" id="{BBB3DCCF-7C89-DB0B-9904-87C954F0AD56}"/>
                </a:ext>
              </a:extLst>
            </p:cNvPr>
            <p:cNvPicPr>
              <a:picLocks noChangeAspect="1"/>
            </p:cNvPicPr>
            <p:nvPr/>
          </p:nvPicPr>
          <p:blipFill>
            <a:blip r:embed="rId15"/>
            <a:stretch>
              <a:fillRect/>
            </a:stretch>
          </p:blipFill>
          <p:spPr>
            <a:xfrm>
              <a:off x="5547025" y="4540603"/>
              <a:ext cx="913065" cy="696972"/>
            </a:xfrm>
            <a:prstGeom prst="rect">
              <a:avLst/>
            </a:prstGeom>
          </p:spPr>
        </p:pic>
      </p:grpSp>
      <p:grpSp>
        <p:nvGrpSpPr>
          <p:cNvPr id="18" name="Group 17" descr="Modèle 3d d'un point de travail de type Salle de projet">
            <a:extLst>
              <a:ext uri="{FF2B5EF4-FFF2-40B4-BE49-F238E27FC236}">
                <a16:creationId xmlns:a16="http://schemas.microsoft.com/office/drawing/2014/main" id="{5F94BBC4-0909-C4D7-A73B-A9AE75E5C428}"/>
              </a:ext>
            </a:extLst>
          </p:cNvPr>
          <p:cNvGrpSpPr/>
          <p:nvPr/>
        </p:nvGrpSpPr>
        <p:grpSpPr>
          <a:xfrm>
            <a:off x="6758730" y="4554876"/>
            <a:ext cx="1232224" cy="919011"/>
            <a:chOff x="6758730" y="4554876"/>
            <a:chExt cx="1232224" cy="919011"/>
          </a:xfrm>
        </p:grpSpPr>
        <p:sp>
          <p:nvSpPr>
            <p:cNvPr id="77" name="Rectangle 2">
              <a:extLst>
                <a:ext uri="{FF2B5EF4-FFF2-40B4-BE49-F238E27FC236}">
                  <a16:creationId xmlns:a16="http://schemas.microsoft.com/office/drawing/2014/main" id="{6B446C18-02AC-03C7-7221-1CF9FBD5981A}"/>
                </a:ext>
              </a:extLst>
            </p:cNvPr>
            <p:cNvSpPr txBox="1">
              <a:spLocks noChangeArrowheads="1"/>
            </p:cNvSpPr>
            <p:nvPr/>
          </p:nvSpPr>
          <p:spPr bwMode="auto">
            <a:xfrm>
              <a:off x="6758730" y="5214449"/>
              <a:ext cx="1232224" cy="259438"/>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mn-lt"/>
                </a:rPr>
                <a:t>Salle de projet</a:t>
              </a:r>
              <a:endParaRPr lang="fr-CA" sz="1300" kern="0" dirty="0">
                <a:solidFill>
                  <a:schemeClr val="tx1"/>
                </a:solidFill>
                <a:latin typeface="+mn-lt"/>
              </a:endParaRPr>
            </a:p>
          </p:txBody>
        </p:sp>
        <p:pic>
          <p:nvPicPr>
            <p:cNvPr id="105" name="Image 39">
              <a:extLst>
                <a:ext uri="{FF2B5EF4-FFF2-40B4-BE49-F238E27FC236}">
                  <a16:creationId xmlns:a16="http://schemas.microsoft.com/office/drawing/2014/main" id="{BD2C51BB-0913-0E74-679F-A9154AA9C8AF}"/>
                </a:ext>
              </a:extLst>
            </p:cNvPr>
            <p:cNvPicPr>
              <a:picLocks noChangeAspect="1"/>
            </p:cNvPicPr>
            <p:nvPr/>
          </p:nvPicPr>
          <p:blipFill>
            <a:blip r:embed="rId16"/>
            <a:stretch>
              <a:fillRect/>
            </a:stretch>
          </p:blipFill>
          <p:spPr>
            <a:xfrm>
              <a:off x="6830024" y="4554876"/>
              <a:ext cx="1042958" cy="539804"/>
            </a:xfrm>
            <a:prstGeom prst="rect">
              <a:avLst/>
            </a:prstGeom>
          </p:spPr>
        </p:pic>
      </p:grpSp>
      <p:grpSp>
        <p:nvGrpSpPr>
          <p:cNvPr id="19" name="Group 18" descr="Modèle 3d d'un point de travail de type Salle de réunion">
            <a:extLst>
              <a:ext uri="{FF2B5EF4-FFF2-40B4-BE49-F238E27FC236}">
                <a16:creationId xmlns:a16="http://schemas.microsoft.com/office/drawing/2014/main" id="{57E9739E-1630-D394-1A1D-2C60B4FFD0D3}"/>
              </a:ext>
            </a:extLst>
          </p:cNvPr>
          <p:cNvGrpSpPr/>
          <p:nvPr/>
        </p:nvGrpSpPr>
        <p:grpSpPr>
          <a:xfrm>
            <a:off x="8236142" y="4575239"/>
            <a:ext cx="1042145" cy="834199"/>
            <a:chOff x="8236142" y="4575239"/>
            <a:chExt cx="1042145" cy="834199"/>
          </a:xfrm>
        </p:grpSpPr>
        <p:sp>
          <p:nvSpPr>
            <p:cNvPr id="75" name="Rectangle 2">
              <a:extLst>
                <a:ext uri="{FF2B5EF4-FFF2-40B4-BE49-F238E27FC236}">
                  <a16:creationId xmlns:a16="http://schemas.microsoft.com/office/drawing/2014/main" id="{7381924E-5886-62B3-11EE-7DC2FF59EF84}"/>
                </a:ext>
              </a:extLst>
            </p:cNvPr>
            <p:cNvSpPr txBox="1">
              <a:spLocks noChangeArrowheads="1"/>
            </p:cNvSpPr>
            <p:nvPr/>
          </p:nvSpPr>
          <p:spPr bwMode="auto">
            <a:xfrm>
              <a:off x="8399985" y="5142250"/>
              <a:ext cx="813165" cy="267188"/>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kern="0" dirty="0">
                  <a:solidFill>
                    <a:schemeClr val="tx1"/>
                  </a:solidFill>
                  <a:latin typeface="+mn-lt"/>
                </a:rPr>
                <a:t>Salle de réunion</a:t>
              </a:r>
              <a:endParaRPr lang="fr-CA" sz="1300" kern="0" dirty="0">
                <a:solidFill>
                  <a:schemeClr val="tx1"/>
                </a:solidFill>
                <a:latin typeface="+mn-lt"/>
              </a:endParaRPr>
            </a:p>
          </p:txBody>
        </p:sp>
        <p:pic>
          <p:nvPicPr>
            <p:cNvPr id="107" name="Image 40">
              <a:extLst>
                <a:ext uri="{FF2B5EF4-FFF2-40B4-BE49-F238E27FC236}">
                  <a16:creationId xmlns:a16="http://schemas.microsoft.com/office/drawing/2014/main" id="{7B72EF9E-5BEF-528D-57A8-007D848154A1}"/>
                </a:ext>
              </a:extLst>
            </p:cNvPr>
            <p:cNvPicPr>
              <a:picLocks noChangeAspect="1"/>
            </p:cNvPicPr>
            <p:nvPr/>
          </p:nvPicPr>
          <p:blipFill>
            <a:blip r:embed="rId17"/>
            <a:stretch>
              <a:fillRect/>
            </a:stretch>
          </p:blipFill>
          <p:spPr>
            <a:xfrm>
              <a:off x="8236142" y="4575239"/>
              <a:ext cx="1042145" cy="537258"/>
            </a:xfrm>
            <a:prstGeom prst="rect">
              <a:avLst/>
            </a:prstGeom>
          </p:spPr>
        </p:pic>
      </p:grpSp>
      <p:pic>
        <p:nvPicPr>
          <p:cNvPr id="127" name="Google Shape;719;p20">
            <a:extLst>
              <a:ext uri="{FF2B5EF4-FFF2-40B4-BE49-F238E27FC236}">
                <a16:creationId xmlns:a16="http://schemas.microsoft.com/office/drawing/2014/main" id="{313C2F59-1408-FDAA-C09C-64B0DC2C50A2}"/>
              </a:ext>
              <a:ext uri="{C183D7F6-B498-43B3-948B-1728B52AA6E4}">
                <adec:decorative xmlns:adec="http://schemas.microsoft.com/office/drawing/2017/decorative" val="1"/>
              </a:ext>
            </a:extLst>
          </p:cNvPr>
          <p:cNvPicPr preferRelativeResize="0"/>
          <p:nvPr/>
        </p:nvPicPr>
        <p:blipFill rotWithShape="1">
          <a:blip r:embed="rId18">
            <a:alphaModFix/>
          </a:blip>
          <a:srcRect/>
          <a:stretch/>
        </p:blipFill>
        <p:spPr>
          <a:xfrm>
            <a:off x="141821" y="1388488"/>
            <a:ext cx="339439" cy="339439"/>
          </a:xfrm>
          <a:prstGeom prst="rect">
            <a:avLst/>
          </a:prstGeom>
          <a:noFill/>
          <a:ln>
            <a:noFill/>
          </a:ln>
        </p:spPr>
      </p:pic>
      <p:sp>
        <p:nvSpPr>
          <p:cNvPr id="644" name="Google Shape;684;p20">
            <a:extLst>
              <a:ext uri="{FF2B5EF4-FFF2-40B4-BE49-F238E27FC236}">
                <a16:creationId xmlns:a16="http://schemas.microsoft.com/office/drawing/2014/main" id="{77B001E7-98B2-181B-3B7E-D6318E53FE4A}"/>
              </a:ext>
              <a:ext uri="{C183D7F6-B498-43B3-948B-1728B52AA6E4}">
                <adec:decorative xmlns:adec="http://schemas.microsoft.com/office/drawing/2017/decorative" val="1"/>
              </a:ext>
            </a:extLst>
          </p:cNvPr>
          <p:cNvSpPr/>
          <p:nvPr/>
        </p:nvSpPr>
        <p:spPr>
          <a:xfrm>
            <a:off x="144623" y="4193765"/>
            <a:ext cx="9265832" cy="1777094"/>
          </a:xfrm>
          <a:prstGeom prst="roundRect">
            <a:avLst>
              <a:gd name="adj" fmla="val 9254"/>
            </a:avLst>
          </a:prstGeom>
          <a:noFill/>
          <a:ln w="28575">
            <a:solidFill>
              <a:schemeClr val="accent4"/>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CA"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640" name="Google Shape;684;p20">
            <a:extLst>
              <a:ext uri="{FF2B5EF4-FFF2-40B4-BE49-F238E27FC236}">
                <a16:creationId xmlns:a16="http://schemas.microsoft.com/office/drawing/2014/main" id="{D7BE2CE5-A20B-121C-5AB5-71F7065F3973}"/>
              </a:ext>
            </a:extLst>
          </p:cNvPr>
          <p:cNvSpPr/>
          <p:nvPr/>
        </p:nvSpPr>
        <p:spPr>
          <a:xfrm>
            <a:off x="144621" y="5574568"/>
            <a:ext cx="9265832" cy="393464"/>
          </a:xfrm>
          <a:prstGeom prst="roundRect">
            <a:avLst>
              <a:gd name="adj" fmla="val 9254"/>
            </a:avLst>
          </a:prstGeom>
          <a:solidFill>
            <a:schemeClr val="accent4"/>
          </a:solidFill>
          <a:ln w="28575">
            <a:solidFill>
              <a:schemeClr val="accent4"/>
            </a:solidFill>
          </a:ln>
        </p:spPr>
        <p:txBody>
          <a:bodyPr spcFirstLastPara="1" wrap="square" lIns="91425" tIns="45700" rIns="91425" bIns="45700" anchor="ctr" anchorCtr="0">
            <a:noAutofit/>
          </a:bodyPr>
          <a:lstStyle/>
          <a:p>
            <a:pPr algn="ctr">
              <a:defRPr/>
            </a:pPr>
            <a:r>
              <a:rPr lang="fr-CA" b="1" kern="0" dirty="0">
                <a:solidFill>
                  <a:schemeClr val="bg2">
                    <a:lumMod val="10000"/>
                  </a:schemeClr>
                </a:solidFill>
                <a:ea typeface="+mn-lt"/>
                <a:cs typeface="+mn-lt"/>
              </a:rPr>
              <a:t>Points de travail collaboratifs</a:t>
            </a:r>
            <a:endParaRPr lang="fr-CA" dirty="0">
              <a:solidFill>
                <a:schemeClr val="bg2">
                  <a:lumMod val="10000"/>
                </a:schemeClr>
              </a:solidFill>
            </a:endParaRPr>
          </a:p>
        </p:txBody>
      </p:sp>
      <p:pic>
        <p:nvPicPr>
          <p:cNvPr id="123" name="Google Shape;720;p20">
            <a:extLst>
              <a:ext uri="{FF2B5EF4-FFF2-40B4-BE49-F238E27FC236}">
                <a16:creationId xmlns:a16="http://schemas.microsoft.com/office/drawing/2014/main" id="{3DC80620-BFE2-0C07-3137-9EE05457341D}"/>
              </a:ext>
              <a:ext uri="{C183D7F6-B498-43B3-948B-1728B52AA6E4}">
                <adec:decorative xmlns:adec="http://schemas.microsoft.com/office/drawing/2017/decorative" val="1"/>
              </a:ext>
            </a:extLst>
          </p:cNvPr>
          <p:cNvPicPr preferRelativeResize="0"/>
          <p:nvPr/>
        </p:nvPicPr>
        <p:blipFill rotWithShape="1">
          <a:blip r:embed="rId19">
            <a:alphaModFix/>
          </a:blip>
          <a:srcRect/>
          <a:stretch/>
        </p:blipFill>
        <p:spPr>
          <a:xfrm>
            <a:off x="152353" y="5577500"/>
            <a:ext cx="449059" cy="44905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8" name="Google Shape;748;p21">
            <a:extLst>
              <a:ext uri="{C183D7F6-B498-43B3-948B-1728B52AA6E4}">
                <adec:decorative xmlns:adec="http://schemas.microsoft.com/office/drawing/2017/decorative" val="1"/>
              </a:ext>
            </a:extLst>
          </p:cNvPr>
          <p:cNvSpPr/>
          <p:nvPr/>
        </p:nvSpPr>
        <p:spPr>
          <a:xfrm>
            <a:off x="-9653" y="-29757"/>
            <a:ext cx="12201653" cy="89832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49" name="Google Shape;749;p21"/>
          <p:cNvSpPr txBox="1">
            <a:spLocks noGrp="1"/>
          </p:cNvSpPr>
          <p:nvPr>
            <p:ph type="title" idx="4294967295"/>
          </p:nvPr>
        </p:nvSpPr>
        <p:spPr>
          <a:xfrm>
            <a:off x="178918" y="189825"/>
            <a:ext cx="10092490" cy="50800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F1F2F2"/>
              </a:buClr>
              <a:buSzPts val="3200"/>
              <a:buFont typeface="Arial"/>
              <a:buNone/>
              <a:tabLst/>
              <a:defRPr/>
            </a:pPr>
            <a:r>
              <a:rPr kumimoji="0" lang="fr-CA" sz="3200" b="1" i="0" u="none" strike="noStrike" kern="0" cap="none" spc="0" normalizeH="0" baseline="0" noProof="0" dirty="0">
                <a:ln>
                  <a:noFill/>
                </a:ln>
                <a:solidFill>
                  <a:srgbClr val="F1F2F2"/>
                </a:solidFill>
                <a:effectLst/>
                <a:uLnTx/>
                <a:uFillTx/>
                <a:latin typeface="Arial"/>
                <a:ea typeface="Arial"/>
                <a:cs typeface="Arial"/>
                <a:sym typeface="Arial"/>
              </a:rPr>
              <a:t>Préparation – Réserver un point de travail</a:t>
            </a:r>
          </a:p>
        </p:txBody>
      </p:sp>
      <p:sp>
        <p:nvSpPr>
          <p:cNvPr id="746" name="Google Shape;746;p21"/>
          <p:cNvSpPr txBox="1"/>
          <p:nvPr/>
        </p:nvSpPr>
        <p:spPr>
          <a:xfrm>
            <a:off x="965866" y="1033213"/>
            <a:ext cx="6051010" cy="3416279"/>
          </a:xfrm>
          <a:prstGeom prst="rect">
            <a:avLst/>
          </a:prstGeom>
          <a:noFill/>
          <a:ln>
            <a:noFill/>
          </a:ln>
        </p:spPr>
        <p:txBody>
          <a:bodyPr spcFirstLastPara="1" wrap="square" lIns="91425" tIns="45700" rIns="91425" bIns="45700" anchor="t" anchorCtr="0">
            <a:spAutoFit/>
          </a:bodyPr>
          <a:lstStyle/>
          <a:p>
            <a:pPr>
              <a:buClr>
                <a:srgbClr val="8AB17D"/>
              </a:buClr>
              <a:buSzPts val="1600"/>
              <a:defRPr/>
            </a:pPr>
            <a:r>
              <a:rPr lang="fr-FR" b="1"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Choisissez un poste de travail adéquat </a:t>
            </a:r>
            <a:r>
              <a:rPr lang="fr-FR"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en fonction de vos préférences personnelles, des activités que vous devez effectuer et des outils nécessaires.</a:t>
            </a:r>
          </a:p>
          <a:p>
            <a:pPr>
              <a:buClr>
                <a:srgbClr val="8AB17D"/>
              </a:buClr>
              <a:buSzPts val="1600"/>
              <a:defRPr/>
            </a:pPr>
            <a:endParaRPr lang="fr-CA"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a:p>
            <a:pPr marR="0" lvl="0" algn="l" defTabSz="914400" rtl="0" eaLnBrk="1" fontAlgn="auto" latinLnBrk="0" hangingPunct="1">
              <a:lnSpc>
                <a:spcPct val="100000"/>
              </a:lnSpc>
              <a:spcBef>
                <a:spcPts val="0"/>
              </a:spcBef>
              <a:spcAft>
                <a:spcPts val="0"/>
              </a:spcAft>
              <a:buClr>
                <a:srgbClr val="8AB17D"/>
              </a:buClr>
              <a:buSzPts val="1600"/>
              <a:tabLst/>
              <a:defRPr/>
            </a:pPr>
            <a:r>
              <a:rPr lang="fr-FR" b="1"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Coordonner avec vos collègues/équipe</a:t>
            </a:r>
            <a:r>
              <a:rPr lang="fr-FR"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 la réservation d’un point de travail dans la même zone ou le même quartier si vous souhaitez travailler/vous asseoir ensemble. </a:t>
            </a:r>
          </a:p>
          <a:p>
            <a:pPr marR="0" lvl="0" algn="l" defTabSz="914400" rtl="0" eaLnBrk="1" fontAlgn="auto" latinLnBrk="0" hangingPunct="1">
              <a:lnSpc>
                <a:spcPct val="100000"/>
              </a:lnSpc>
              <a:spcBef>
                <a:spcPts val="0"/>
              </a:spcBef>
              <a:spcAft>
                <a:spcPts val="0"/>
              </a:spcAft>
              <a:buClr>
                <a:srgbClr val="8AB17D"/>
              </a:buClr>
              <a:buSzPts val="1600"/>
              <a:tabLst/>
              <a:defRPr/>
            </a:pPr>
            <a:endParaRPr lang="fr-FR"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a:p>
            <a:pPr marR="0" lvl="0" algn="l" defTabSz="914400" rtl="0" eaLnBrk="1" fontAlgn="auto" latinLnBrk="0" hangingPunct="1">
              <a:lnSpc>
                <a:spcPct val="100000"/>
              </a:lnSpc>
              <a:spcBef>
                <a:spcPts val="0"/>
              </a:spcBef>
              <a:spcAft>
                <a:spcPts val="0"/>
              </a:spcAft>
              <a:buClr>
                <a:srgbClr val="8AB17D"/>
              </a:buClr>
              <a:buSzPts val="1600"/>
              <a:tabLst/>
              <a:defRPr/>
            </a:pPr>
            <a:endParaRPr lang="fr-CA"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a:p>
            <a:pPr marR="0" lvl="0" algn="l" defTabSz="914400" rtl="0" eaLnBrk="1" fontAlgn="auto" latinLnBrk="0" hangingPunct="1">
              <a:lnSpc>
                <a:spcPct val="100000"/>
              </a:lnSpc>
              <a:spcBef>
                <a:spcPts val="0"/>
              </a:spcBef>
              <a:spcAft>
                <a:spcPts val="0"/>
              </a:spcAft>
              <a:buClr>
                <a:srgbClr val="8AB17D"/>
              </a:buClr>
              <a:buSzPts val="1600"/>
              <a:tabLst/>
              <a:defRPr/>
            </a:pPr>
            <a:r>
              <a:rPr lang="fr-FR" b="1"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Le partage de votre calendrier </a:t>
            </a:r>
            <a:r>
              <a:rPr lang="fr-FR"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avec votre équipe peut être une bonne pratique afin que vos collègues sachent où vous travaillez.</a:t>
            </a:r>
            <a:endParaRPr lang="fr-CA"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751" name="Google Shape;751;p21" descr="Une personne travaillant sur l'ordinateur"/>
          <p:cNvPicPr preferRelativeResize="0"/>
          <p:nvPr/>
        </p:nvPicPr>
        <p:blipFill rotWithShape="1">
          <a:blip r:embed="rId3" cstate="screen">
            <a:alphaModFix/>
            <a:extLst>
              <a:ext uri="{28A0092B-C50C-407E-A947-70E740481C1C}">
                <a14:useLocalDpi xmlns:a14="http://schemas.microsoft.com/office/drawing/2010/main"/>
              </a:ext>
            </a:extLst>
          </a:blip>
          <a:srcRect l="2872" r="36806" b="865"/>
          <a:stretch/>
        </p:blipFill>
        <p:spPr>
          <a:xfrm>
            <a:off x="7180118" y="892988"/>
            <a:ext cx="5017077" cy="5497421"/>
          </a:xfrm>
          <a:prstGeom prst="rect">
            <a:avLst/>
          </a:prstGeom>
          <a:noFill/>
          <a:ln>
            <a:noFill/>
          </a:ln>
        </p:spPr>
      </p:pic>
      <p:sp>
        <p:nvSpPr>
          <p:cNvPr id="754" name="Google Shape;754;p21"/>
          <p:cNvSpPr/>
          <p:nvPr/>
        </p:nvSpPr>
        <p:spPr>
          <a:xfrm>
            <a:off x="6103312" y="4073581"/>
            <a:ext cx="5086849" cy="785527"/>
          </a:xfrm>
          <a:prstGeom prst="foldedCorner">
            <a:avLst>
              <a:gd name="adj" fmla="val 16667"/>
            </a:avLst>
          </a:prstGeom>
          <a:solidFill>
            <a:schemeClr val="accent4">
              <a:alpha val="84705"/>
            </a:schemeClr>
          </a:solidFill>
          <a:ln>
            <a:noFill/>
          </a:ln>
        </p:spPr>
        <p:txBody>
          <a:bodyPr spcFirstLastPara="1" wrap="square" lIns="91425" tIns="45700" rIns="91425" bIns="45700" anchor="ctr" anchorCtr="0">
            <a:no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fr-CA" sz="1800" b="0" i="0" u="none" strike="noStrike" kern="0" cap="none" spc="0" normalizeH="0" baseline="0" noProof="0" dirty="0">
                <a:ln>
                  <a:noFill/>
                </a:ln>
                <a:effectLst/>
                <a:uLnTx/>
                <a:uFillTx/>
                <a:latin typeface="Calibri"/>
                <a:ea typeface="Calibri"/>
                <a:cs typeface="Calibri"/>
                <a:sym typeface="Calibri"/>
              </a:rPr>
              <a:t>Mettre à jour les renseignements </a:t>
            </a:r>
            <a:r>
              <a:rPr lang="fr-CA" kern="0" dirty="0">
                <a:latin typeface="Calibri"/>
                <a:ea typeface="Calibri"/>
                <a:cs typeface="Calibri"/>
                <a:sym typeface="Calibri"/>
              </a:rPr>
              <a:t>dans cette diapositive en fonction de la stratégie de réservation adoptée au sein de votre organisation.</a:t>
            </a:r>
            <a:endParaRPr kumimoji="0" lang="fr-CA" sz="1800" b="0" i="0" u="none" strike="noStrike" kern="0" cap="none" spc="0" normalizeH="0" baseline="0" noProof="0" dirty="0">
              <a:ln>
                <a:noFill/>
              </a:ln>
              <a:effectLst/>
              <a:uLnTx/>
              <a:uFillTx/>
              <a:latin typeface="Calibri"/>
              <a:ea typeface="Calibri"/>
              <a:cs typeface="Calibri"/>
              <a:sym typeface="Calibri"/>
            </a:endParaRPr>
          </a:p>
        </p:txBody>
      </p:sp>
      <p:grpSp>
        <p:nvGrpSpPr>
          <p:cNvPr id="15" name="Group 14">
            <a:extLst>
              <a:ext uri="{FF2B5EF4-FFF2-40B4-BE49-F238E27FC236}">
                <a16:creationId xmlns:a16="http://schemas.microsoft.com/office/drawing/2014/main" id="{48CBBC23-6EB4-40CC-AB1F-A58ABC816694}"/>
              </a:ext>
              <a:ext uri="{C183D7F6-B498-43B3-948B-1728B52AA6E4}">
                <adec:decorative xmlns:adec="http://schemas.microsoft.com/office/drawing/2017/decorative" val="1"/>
              </a:ext>
            </a:extLst>
          </p:cNvPr>
          <p:cNvGrpSpPr/>
          <p:nvPr/>
        </p:nvGrpSpPr>
        <p:grpSpPr>
          <a:xfrm>
            <a:off x="11119052" y="-128992"/>
            <a:ext cx="1072948" cy="1021980"/>
            <a:chOff x="5995862" y="3432474"/>
            <a:chExt cx="1165097" cy="1113854"/>
          </a:xfrm>
          <a:solidFill>
            <a:schemeClr val="bg1"/>
          </a:solidFill>
        </p:grpSpPr>
        <p:pic>
          <p:nvPicPr>
            <p:cNvPr id="16" name="Graphic 15" descr="Laptop with solid fill">
              <a:extLst>
                <a:ext uri="{FF2B5EF4-FFF2-40B4-BE49-F238E27FC236}">
                  <a16:creationId xmlns:a16="http://schemas.microsoft.com/office/drawing/2014/main" id="{D9F29161-F180-4FAB-BA94-B50590ADD6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95862" y="3432474"/>
              <a:ext cx="785527" cy="785527"/>
            </a:xfrm>
            <a:prstGeom prst="rect">
              <a:avLst/>
            </a:prstGeom>
          </p:spPr>
        </p:pic>
        <p:pic>
          <p:nvPicPr>
            <p:cNvPr id="17" name="Graphic 16" descr="Backpack with solid fill">
              <a:extLst>
                <a:ext uri="{FF2B5EF4-FFF2-40B4-BE49-F238E27FC236}">
                  <a16:creationId xmlns:a16="http://schemas.microsoft.com/office/drawing/2014/main" id="{040413AF-DD69-4709-ADBB-10A210A8FE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75432" y="3760801"/>
              <a:ext cx="785527" cy="785527"/>
            </a:xfrm>
            <a:prstGeom prst="rect">
              <a:avLst/>
            </a:prstGeom>
          </p:spPr>
        </p:pic>
      </p:grpSp>
      <p:sp>
        <p:nvSpPr>
          <p:cNvPr id="19" name="TextBox 18">
            <a:extLst>
              <a:ext uri="{FF2B5EF4-FFF2-40B4-BE49-F238E27FC236}">
                <a16:creationId xmlns:a16="http://schemas.microsoft.com/office/drawing/2014/main" id="{8ADE41C8-5B4F-4E14-98BD-30322D301C50}"/>
              </a:ext>
            </a:extLst>
          </p:cNvPr>
          <p:cNvSpPr txBox="1"/>
          <p:nvPr/>
        </p:nvSpPr>
        <p:spPr>
          <a:xfrm>
            <a:off x="230142" y="5310639"/>
            <a:ext cx="6861776" cy="974026"/>
          </a:xfrm>
          <a:prstGeom prst="roundRect">
            <a:avLst/>
          </a:prstGeom>
          <a:solidFill>
            <a:schemeClr val="accent1"/>
          </a:solidFill>
        </p:spPr>
        <p:txBody>
          <a:bodyPr wrap="square">
            <a:spAutoFit/>
          </a:bodyPr>
          <a:lstStyle/>
          <a:p>
            <a:pPr algn="ctr">
              <a:lnSpc>
                <a:spcPct val="150000"/>
              </a:lnSpc>
              <a:buClr>
                <a:srgbClr val="8AB17D"/>
              </a:buClr>
              <a:buSzPts val="1600"/>
              <a:defRPr/>
            </a:pPr>
            <a:r>
              <a:rPr lang="fr-CA" sz="1800" kern="0" dirty="0">
                <a:solidFill>
                  <a:srgbClr val="484C56"/>
                </a:solidFill>
                <a:latin typeface="Calibri" panose="020F0502020204030204" pitchFamily="34" charset="0"/>
                <a:ea typeface="Calibri" panose="020F0502020204030204" pitchFamily="34" charset="0"/>
                <a:cs typeface="Calibri" panose="020F0502020204030204" pitchFamily="34" charset="0"/>
                <a:sym typeface="Arial"/>
              </a:rPr>
              <a:t>Assurez-vous d’ajouter votre réservation à votre calendrier.</a:t>
            </a:r>
          </a:p>
          <a:p>
            <a:pPr marR="0" lvl="0" algn="ctr" defTabSz="914400" rtl="0" eaLnBrk="1" fontAlgn="auto" latinLnBrk="0" hangingPunct="1">
              <a:lnSpc>
                <a:spcPct val="150000"/>
              </a:lnSpc>
              <a:buClr>
                <a:srgbClr val="8AB17D"/>
              </a:buClr>
              <a:buSzPts val="1600"/>
              <a:tabLst/>
              <a:defRPr/>
            </a:pPr>
            <a:r>
              <a:rPr lang="fr-CA" kern="0" dirty="0">
                <a:solidFill>
                  <a:srgbClr val="484C56"/>
                </a:solidFill>
                <a:latin typeface="Calibri" panose="020F0502020204030204" pitchFamily="34" charset="0"/>
                <a:ea typeface="Calibri" panose="020F0502020204030204" pitchFamily="34" charset="0"/>
                <a:cs typeface="Calibri" panose="020F0502020204030204" pitchFamily="34" charset="0"/>
                <a:sym typeface="Arial"/>
              </a:rPr>
              <a:t>Veillez à annuler votre réservation s’il y a des changements. </a:t>
            </a:r>
            <a:endParaRPr kumimoji="0" lang="fr-CA" sz="1800" b="0" i="0" u="none" strike="noStrike" kern="0" cap="none" spc="0" normalizeH="0" baseline="0" dirty="0">
              <a:ln>
                <a:noFill/>
              </a:ln>
              <a:solidFill>
                <a:srgbClr val="484C56"/>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4" name="Graphic 3" descr="Daily calendar outline">
            <a:extLst>
              <a:ext uri="{FF2B5EF4-FFF2-40B4-BE49-F238E27FC236}">
                <a16:creationId xmlns:a16="http://schemas.microsoft.com/office/drawing/2014/main" id="{684A3AA6-B079-410C-8F37-2F0FF8D905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93210" y="5327139"/>
            <a:ext cx="534753" cy="549428"/>
          </a:xfrm>
          <a:prstGeom prst="rect">
            <a:avLst/>
          </a:prstGeom>
        </p:spPr>
      </p:pic>
      <p:pic>
        <p:nvPicPr>
          <p:cNvPr id="6" name="Graphic 5" descr="Close with solid fill">
            <a:extLst>
              <a:ext uri="{FF2B5EF4-FFF2-40B4-BE49-F238E27FC236}">
                <a16:creationId xmlns:a16="http://schemas.microsoft.com/office/drawing/2014/main" id="{C736AAAE-50C8-4555-8686-C57771E7767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02477" y="5893067"/>
            <a:ext cx="350424" cy="360041"/>
          </a:xfrm>
          <a:prstGeom prst="rect">
            <a:avLst/>
          </a:prstGeom>
        </p:spPr>
      </p:pic>
      <p:pic>
        <p:nvPicPr>
          <p:cNvPr id="24" name="Graphic 23" descr="Daily calendar outline">
            <a:extLst>
              <a:ext uri="{FF2B5EF4-FFF2-40B4-BE49-F238E27FC236}">
                <a16:creationId xmlns:a16="http://schemas.microsoft.com/office/drawing/2014/main" id="{D21F599A-8B8E-45F7-875B-79E1B2A9BF4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30944" y="5755360"/>
            <a:ext cx="493491" cy="545805"/>
          </a:xfrm>
          <a:prstGeom prst="rect">
            <a:avLst/>
          </a:prstGeom>
        </p:spPr>
      </p:pic>
      <p:grpSp>
        <p:nvGrpSpPr>
          <p:cNvPr id="11" name="Group 10">
            <a:extLst>
              <a:ext uri="{FF2B5EF4-FFF2-40B4-BE49-F238E27FC236}">
                <a16:creationId xmlns:a16="http://schemas.microsoft.com/office/drawing/2014/main" id="{CF56F27E-7873-4D7F-B1F1-BAFAAC4A17DB}"/>
              </a:ext>
              <a:ext uri="{C183D7F6-B498-43B3-948B-1728B52AA6E4}">
                <adec:decorative xmlns:adec="http://schemas.microsoft.com/office/drawing/2017/decorative" val="1"/>
              </a:ext>
            </a:extLst>
          </p:cNvPr>
          <p:cNvGrpSpPr/>
          <p:nvPr/>
        </p:nvGrpSpPr>
        <p:grpSpPr>
          <a:xfrm>
            <a:off x="250158" y="1508282"/>
            <a:ext cx="801114" cy="843396"/>
            <a:chOff x="259872" y="1265677"/>
            <a:chExt cx="801114" cy="843396"/>
          </a:xfrm>
        </p:grpSpPr>
        <p:pic>
          <p:nvPicPr>
            <p:cNvPr id="10" name="Graphic 9" descr="Blueprint outline">
              <a:extLst>
                <a:ext uri="{FF2B5EF4-FFF2-40B4-BE49-F238E27FC236}">
                  <a16:creationId xmlns:a16="http://schemas.microsoft.com/office/drawing/2014/main" id="{901E5070-5038-45BF-9B1C-3212B6DCF42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59872" y="1413381"/>
              <a:ext cx="695692" cy="695692"/>
            </a:xfrm>
            <a:prstGeom prst="rect">
              <a:avLst/>
            </a:prstGeom>
          </p:spPr>
        </p:pic>
        <p:pic>
          <p:nvPicPr>
            <p:cNvPr id="8" name="Picture 7">
              <a:extLst>
                <a:ext uri="{FF2B5EF4-FFF2-40B4-BE49-F238E27FC236}">
                  <a16:creationId xmlns:a16="http://schemas.microsoft.com/office/drawing/2014/main" id="{D1E1C0C5-170F-49FF-B20B-DE27AA2F08BC}"/>
                </a:ext>
              </a:extLst>
            </p:cNvPr>
            <p:cNvPicPr>
              <a:picLocks noChangeAspect="1"/>
            </p:cNvPicPr>
            <p:nvPr/>
          </p:nvPicPr>
          <p:blipFill>
            <a:blip r:embed="rId14"/>
            <a:stretch>
              <a:fillRect/>
            </a:stretch>
          </p:blipFill>
          <p:spPr>
            <a:xfrm rot="1750479">
              <a:off x="365294" y="1265677"/>
              <a:ext cx="695692" cy="695692"/>
            </a:xfrm>
            <a:prstGeom prst="rect">
              <a:avLst/>
            </a:prstGeom>
            <a:noFill/>
          </p:spPr>
        </p:pic>
      </p:grpSp>
      <p:grpSp>
        <p:nvGrpSpPr>
          <p:cNvPr id="21" name="Group 20">
            <a:extLst>
              <a:ext uri="{FF2B5EF4-FFF2-40B4-BE49-F238E27FC236}">
                <a16:creationId xmlns:a16="http://schemas.microsoft.com/office/drawing/2014/main" id="{C4C85DF6-9403-4559-AA81-81B3AD26AB09}"/>
              </a:ext>
              <a:ext uri="{C183D7F6-B498-43B3-948B-1728B52AA6E4}">
                <adec:decorative xmlns:adec="http://schemas.microsoft.com/office/drawing/2017/decorative" val="1"/>
              </a:ext>
            </a:extLst>
          </p:cNvPr>
          <p:cNvGrpSpPr/>
          <p:nvPr/>
        </p:nvGrpSpPr>
        <p:grpSpPr>
          <a:xfrm>
            <a:off x="165746" y="3320267"/>
            <a:ext cx="850403" cy="967385"/>
            <a:chOff x="95447" y="4172492"/>
            <a:chExt cx="850403" cy="967385"/>
          </a:xfrm>
        </p:grpSpPr>
        <p:pic>
          <p:nvPicPr>
            <p:cNvPr id="20" name="Graphic 19" descr="Daily calendar outline">
              <a:extLst>
                <a:ext uri="{FF2B5EF4-FFF2-40B4-BE49-F238E27FC236}">
                  <a16:creationId xmlns:a16="http://schemas.microsoft.com/office/drawing/2014/main" id="{A2C9C577-38CA-4BF3-861E-5C2F60BEAFC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0158" y="4444185"/>
              <a:ext cx="695692" cy="695692"/>
            </a:xfrm>
            <a:prstGeom prst="rect">
              <a:avLst/>
            </a:prstGeom>
          </p:spPr>
        </p:pic>
        <p:pic>
          <p:nvPicPr>
            <p:cNvPr id="18" name="Graphic 17" descr="Users with solid fill">
              <a:extLst>
                <a:ext uri="{FF2B5EF4-FFF2-40B4-BE49-F238E27FC236}">
                  <a16:creationId xmlns:a16="http://schemas.microsoft.com/office/drawing/2014/main" id="{768B167D-CBF6-4D2E-9113-1918C11ADB5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5447" y="4172492"/>
              <a:ext cx="607979" cy="60797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8" name="Google Shape;748;p21">
            <a:extLst>
              <a:ext uri="{C183D7F6-B498-43B3-948B-1728B52AA6E4}">
                <adec:decorative xmlns:adec="http://schemas.microsoft.com/office/drawing/2017/decorative" val="1"/>
              </a:ext>
            </a:extLst>
          </p:cNvPr>
          <p:cNvSpPr/>
          <p:nvPr/>
        </p:nvSpPr>
        <p:spPr>
          <a:xfrm>
            <a:off x="-9653" y="-29757"/>
            <a:ext cx="12201653" cy="89832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49" name="Google Shape;749;p21"/>
          <p:cNvSpPr txBox="1">
            <a:spLocks noGrp="1"/>
          </p:cNvSpPr>
          <p:nvPr>
            <p:ph type="title" idx="4294967295"/>
          </p:nvPr>
        </p:nvSpPr>
        <p:spPr>
          <a:xfrm>
            <a:off x="178918" y="189825"/>
            <a:ext cx="10092490" cy="50800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F1F2F2"/>
              </a:buClr>
              <a:buSzPts val="3200"/>
              <a:buFont typeface="Arial"/>
              <a:buNone/>
              <a:tabLst/>
              <a:defRPr/>
            </a:pPr>
            <a:r>
              <a:rPr kumimoji="0" lang="fr-CA" sz="3200" b="1" i="0" u="none" strike="noStrike" kern="0" cap="none" spc="0" normalizeH="0" baseline="0" noProof="0" dirty="0">
                <a:ln>
                  <a:noFill/>
                </a:ln>
                <a:solidFill>
                  <a:srgbClr val="F1F2F2"/>
                </a:solidFill>
                <a:effectLst/>
                <a:uLnTx/>
                <a:uFillTx/>
                <a:latin typeface="Arial"/>
                <a:ea typeface="Arial"/>
                <a:cs typeface="Arial"/>
                <a:sym typeface="Arial"/>
              </a:rPr>
              <a:t>Préparation – Se préparer pour aller au bureau</a:t>
            </a:r>
          </a:p>
        </p:txBody>
      </p:sp>
      <p:sp>
        <p:nvSpPr>
          <p:cNvPr id="12" name="Text Placeholder 2">
            <a:extLst>
              <a:ext uri="{FF2B5EF4-FFF2-40B4-BE49-F238E27FC236}">
                <a16:creationId xmlns:a16="http://schemas.microsoft.com/office/drawing/2014/main" id="{E41E5A4E-3297-40B5-9EE2-45B6F8DC3FAF}"/>
              </a:ext>
            </a:extLst>
          </p:cNvPr>
          <p:cNvSpPr>
            <a:spLocks noGrp="1"/>
          </p:cNvSpPr>
          <p:nvPr>
            <p:ph type="body" idx="1"/>
          </p:nvPr>
        </p:nvSpPr>
        <p:spPr>
          <a:xfrm>
            <a:off x="946298" y="2068329"/>
            <a:ext cx="5901070" cy="4457700"/>
          </a:xfrm>
        </p:spPr>
        <p:txBody>
          <a:bodyPr>
            <a:normAutofit/>
          </a:bodyPr>
          <a:lstStyle/>
          <a:p>
            <a:pPr marL="114300" indent="0">
              <a:buNone/>
            </a:pPr>
            <a:r>
              <a:rPr lang="fr-FR" dirty="0">
                <a:latin typeface="Calibri" panose="020F0502020204030204" pitchFamily="34" charset="0"/>
                <a:ea typeface="Calibri" panose="020F0502020204030204" pitchFamily="34" charset="0"/>
                <a:cs typeface="Calibri" panose="020F0502020204030204" pitchFamily="34" charset="0"/>
              </a:rPr>
              <a:t>Assurez-vous avoir votre </a:t>
            </a:r>
            <a:r>
              <a:rPr lang="fr-FR" b="1" dirty="0">
                <a:latin typeface="Calibri" panose="020F0502020204030204" pitchFamily="34" charset="0"/>
                <a:ea typeface="Calibri" panose="020F0502020204030204" pitchFamily="34" charset="0"/>
                <a:cs typeface="Calibri" panose="020F0502020204030204" pitchFamily="34" charset="0"/>
              </a:rPr>
              <a:t>cadre d’identification du gouvernement</a:t>
            </a:r>
          </a:p>
          <a:p>
            <a:pPr marL="114300" indent="0">
              <a:buNone/>
            </a:pPr>
            <a:endParaRPr lang="en-CA" dirty="0">
              <a:latin typeface="Calibri" panose="020F0502020204030204" pitchFamily="34" charset="0"/>
              <a:ea typeface="Calibri" panose="020F0502020204030204" pitchFamily="34" charset="0"/>
              <a:cs typeface="Calibri" panose="020F0502020204030204" pitchFamily="34" charset="0"/>
            </a:endParaRPr>
          </a:p>
          <a:p>
            <a:pPr marL="114300" indent="0">
              <a:buNone/>
            </a:pPr>
            <a:r>
              <a:rPr lang="fr-FR" dirty="0">
                <a:latin typeface="Calibri" panose="020F0502020204030204" pitchFamily="34" charset="0"/>
                <a:ea typeface="Calibri" panose="020F0502020204030204" pitchFamily="34" charset="0"/>
                <a:cs typeface="Calibri" panose="020F0502020204030204" pitchFamily="34" charset="0"/>
              </a:rPr>
              <a:t>Assurez-vous d’avoir vos </a:t>
            </a:r>
            <a:r>
              <a:rPr lang="fr-FR" b="1" dirty="0">
                <a:latin typeface="Calibri" panose="020F0502020204030204" pitchFamily="34" charset="0"/>
                <a:ea typeface="Calibri" panose="020F0502020204030204" pitchFamily="34" charset="0"/>
                <a:cs typeface="Calibri" panose="020F0502020204030204" pitchFamily="34" charset="0"/>
              </a:rPr>
              <a:t>articles essentiels dans votre sac</a:t>
            </a:r>
            <a:r>
              <a:rPr lang="fr-FR" dirty="0">
                <a:latin typeface="Calibri" panose="020F0502020204030204" pitchFamily="34" charset="0"/>
                <a:ea typeface="Calibri" panose="020F0502020204030204" pitchFamily="34" charset="0"/>
                <a:cs typeface="Calibri" panose="020F0502020204030204" pitchFamily="34" charset="0"/>
              </a:rPr>
              <a:t> : ordinateur portable, téléphone mobile, câbles de chargement, écouteurs, souris, bloc-notes et stylo (si nécessaire) ainsi que tout autre article personnel requis pour la journée.</a:t>
            </a:r>
          </a:p>
          <a:p>
            <a:pPr marL="114300" indent="0">
              <a:buNone/>
            </a:pPr>
            <a:endParaRPr lang="en-CA" dirty="0">
              <a:latin typeface="Calibri" panose="020F0502020204030204" pitchFamily="34" charset="0"/>
              <a:ea typeface="Calibri" panose="020F0502020204030204" pitchFamily="34" charset="0"/>
              <a:cs typeface="Calibri" panose="020F0502020204030204" pitchFamily="34" charset="0"/>
            </a:endParaRPr>
          </a:p>
        </p:txBody>
      </p:sp>
      <p:pic>
        <p:nvPicPr>
          <p:cNvPr id="751" name="Google Shape;751;p21" descr="Une personne travaillant sur l'ordinateur"/>
          <p:cNvPicPr preferRelativeResize="0"/>
          <p:nvPr/>
        </p:nvPicPr>
        <p:blipFill rotWithShape="1">
          <a:blip r:embed="rId3" cstate="screen">
            <a:alphaModFix/>
            <a:extLst>
              <a:ext uri="{28A0092B-C50C-407E-A947-70E740481C1C}">
                <a14:useLocalDpi xmlns:a14="http://schemas.microsoft.com/office/drawing/2010/main"/>
              </a:ext>
            </a:extLst>
          </a:blip>
          <a:srcRect l="2872" r="36806" b="865"/>
          <a:stretch/>
        </p:blipFill>
        <p:spPr>
          <a:xfrm>
            <a:off x="7180118" y="892988"/>
            <a:ext cx="5017077" cy="5497421"/>
          </a:xfrm>
          <a:prstGeom prst="rect">
            <a:avLst/>
          </a:prstGeom>
          <a:noFill/>
          <a:ln>
            <a:noFill/>
          </a:ln>
        </p:spPr>
      </p:pic>
      <p:grpSp>
        <p:nvGrpSpPr>
          <p:cNvPr id="15" name="Group 14">
            <a:extLst>
              <a:ext uri="{FF2B5EF4-FFF2-40B4-BE49-F238E27FC236}">
                <a16:creationId xmlns:a16="http://schemas.microsoft.com/office/drawing/2014/main" id="{48CBBC23-6EB4-40CC-AB1F-A58ABC816694}"/>
              </a:ext>
              <a:ext uri="{C183D7F6-B498-43B3-948B-1728B52AA6E4}">
                <adec:decorative xmlns:adec="http://schemas.microsoft.com/office/drawing/2017/decorative" val="1"/>
              </a:ext>
            </a:extLst>
          </p:cNvPr>
          <p:cNvGrpSpPr/>
          <p:nvPr/>
        </p:nvGrpSpPr>
        <p:grpSpPr>
          <a:xfrm>
            <a:off x="11190161" y="-128992"/>
            <a:ext cx="986179" cy="1021980"/>
            <a:chOff x="5995862" y="3432474"/>
            <a:chExt cx="1165097" cy="1113854"/>
          </a:xfrm>
          <a:solidFill>
            <a:schemeClr val="bg1"/>
          </a:solidFill>
        </p:grpSpPr>
        <p:pic>
          <p:nvPicPr>
            <p:cNvPr id="16" name="Graphic 15" descr="Laptop with solid fill">
              <a:extLst>
                <a:ext uri="{FF2B5EF4-FFF2-40B4-BE49-F238E27FC236}">
                  <a16:creationId xmlns:a16="http://schemas.microsoft.com/office/drawing/2014/main" id="{D9F29161-F180-4FAB-BA94-B50590ADD6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95862" y="3432474"/>
              <a:ext cx="785527" cy="785527"/>
            </a:xfrm>
            <a:prstGeom prst="rect">
              <a:avLst/>
            </a:prstGeom>
          </p:spPr>
        </p:pic>
        <p:pic>
          <p:nvPicPr>
            <p:cNvPr id="17" name="Graphic 16" descr="Backpack with solid fill">
              <a:extLst>
                <a:ext uri="{FF2B5EF4-FFF2-40B4-BE49-F238E27FC236}">
                  <a16:creationId xmlns:a16="http://schemas.microsoft.com/office/drawing/2014/main" id="{040413AF-DD69-4709-ADBB-10A210A8FE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75432" y="3760801"/>
              <a:ext cx="785527" cy="785527"/>
            </a:xfrm>
            <a:prstGeom prst="rect">
              <a:avLst/>
            </a:prstGeom>
          </p:spPr>
        </p:pic>
      </p:grpSp>
      <p:pic>
        <p:nvPicPr>
          <p:cNvPr id="3" name="Graphic 2">
            <a:extLst>
              <a:ext uri="{FF2B5EF4-FFF2-40B4-BE49-F238E27FC236}">
                <a16:creationId xmlns:a16="http://schemas.microsoft.com/office/drawing/2014/main" id="{D11086D9-7B5F-42AB-AC6F-01299251634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6348" y="1725820"/>
            <a:ext cx="914400" cy="914400"/>
          </a:xfrm>
          <a:prstGeom prst="rect">
            <a:avLst/>
          </a:prstGeom>
        </p:spPr>
      </p:pic>
      <p:pic>
        <p:nvPicPr>
          <p:cNvPr id="5" name="Graphic 4">
            <a:extLst>
              <a:ext uri="{FF2B5EF4-FFF2-40B4-BE49-F238E27FC236}">
                <a16:creationId xmlns:a16="http://schemas.microsoft.com/office/drawing/2014/main" id="{D7AA3E1F-FB5C-47CA-9570-6E986F5C7978}"/>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8918" y="3429000"/>
            <a:ext cx="914400" cy="914400"/>
          </a:xfrm>
          <a:prstGeom prst="rect">
            <a:avLst/>
          </a:prstGeom>
        </p:spPr>
      </p:pic>
    </p:spTree>
    <p:extLst>
      <p:ext uri="{BB962C8B-B14F-4D97-AF65-F5344CB8AC3E}">
        <p14:creationId xmlns:p14="http://schemas.microsoft.com/office/powerpoint/2010/main" val="1390217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0E729F-560C-400E-9C69-DED4ECA40FF8}"/>
              </a:ext>
              <a:ext uri="{C183D7F6-B498-43B3-948B-1728B52AA6E4}">
                <adec:decorative xmlns:adec="http://schemas.microsoft.com/office/drawing/2017/decorative" val="1"/>
              </a:ext>
            </a:extLst>
          </p:cNvPr>
          <p:cNvSpPr/>
          <p:nvPr/>
        </p:nvSpPr>
        <p:spPr>
          <a:xfrm>
            <a:off x="-9653" y="-75494"/>
            <a:ext cx="12201653" cy="8983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Title 1">
            <a:extLst>
              <a:ext uri="{FF2B5EF4-FFF2-40B4-BE49-F238E27FC236}">
                <a16:creationId xmlns:a16="http://schemas.microsoft.com/office/drawing/2014/main" id="{ACADD554-0DF9-48B4-8A20-3774086BA4D4}"/>
              </a:ext>
            </a:extLst>
          </p:cNvPr>
          <p:cNvSpPr txBox="1">
            <a:spLocks noGrp="1"/>
          </p:cNvSpPr>
          <p:nvPr>
            <p:ph type="title" idx="4294967295"/>
          </p:nvPr>
        </p:nvSpPr>
        <p:spPr>
          <a:xfrm>
            <a:off x="318977" y="189825"/>
            <a:ext cx="10164725" cy="50800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3200" b="1" i="0" u="none" strike="noStrike" kern="1200" cap="none" spc="0" normalizeH="0" baseline="0" noProof="0" dirty="0">
                <a:ln>
                  <a:noFill/>
                </a:ln>
                <a:solidFill>
                  <a:srgbClr val="F1F2F2"/>
                </a:solidFill>
                <a:effectLst/>
                <a:uLnTx/>
                <a:uFillTx/>
                <a:latin typeface="Arial" panose="020B0604020202020204" pitchFamily="34" charset="0"/>
                <a:ea typeface="+mj-ea"/>
                <a:cs typeface="Arial" panose="020B0604020202020204" pitchFamily="34" charset="0"/>
              </a:rPr>
              <a:t>Utilisation de l’espace – Travailler au bureau</a:t>
            </a:r>
          </a:p>
        </p:txBody>
      </p:sp>
      <p:grpSp>
        <p:nvGrpSpPr>
          <p:cNvPr id="10" name="Group 9">
            <a:extLst>
              <a:ext uri="{FF2B5EF4-FFF2-40B4-BE49-F238E27FC236}">
                <a16:creationId xmlns:a16="http://schemas.microsoft.com/office/drawing/2014/main" id="{296BB00C-CDF6-4507-8489-A49D4D321DEA}"/>
              </a:ext>
              <a:ext uri="{C183D7F6-B498-43B3-948B-1728B52AA6E4}">
                <adec:decorative xmlns:adec="http://schemas.microsoft.com/office/drawing/2017/decorative" val="1"/>
              </a:ext>
            </a:extLst>
          </p:cNvPr>
          <p:cNvGrpSpPr/>
          <p:nvPr/>
        </p:nvGrpSpPr>
        <p:grpSpPr>
          <a:xfrm>
            <a:off x="11158263" y="26722"/>
            <a:ext cx="889494" cy="720388"/>
            <a:chOff x="8810942" y="3432474"/>
            <a:chExt cx="1257026" cy="1113854"/>
          </a:xfrm>
          <a:solidFill>
            <a:schemeClr val="bg1"/>
          </a:solidFill>
        </p:grpSpPr>
        <p:pic>
          <p:nvPicPr>
            <p:cNvPr id="11" name="Graphic 10" descr="Work from home desk with solid fill">
              <a:extLst>
                <a:ext uri="{FF2B5EF4-FFF2-40B4-BE49-F238E27FC236}">
                  <a16:creationId xmlns:a16="http://schemas.microsoft.com/office/drawing/2014/main" id="{70DE125A-5E6E-4575-AC62-08A052D483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10942" y="3432474"/>
              <a:ext cx="914400" cy="914400"/>
            </a:xfrm>
            <a:prstGeom prst="rect">
              <a:avLst/>
            </a:prstGeom>
          </p:spPr>
        </p:pic>
        <p:pic>
          <p:nvPicPr>
            <p:cNvPr id="12" name="Graphic 11" descr="Meeting with solid fill">
              <a:extLst>
                <a:ext uri="{FF2B5EF4-FFF2-40B4-BE49-F238E27FC236}">
                  <a16:creationId xmlns:a16="http://schemas.microsoft.com/office/drawing/2014/main" id="{6BD36108-F269-494E-BD0C-7AE9018ABB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47579" y="3825939"/>
              <a:ext cx="720389" cy="720389"/>
            </a:xfrm>
            <a:prstGeom prst="rect">
              <a:avLst/>
            </a:prstGeom>
          </p:spPr>
        </p:pic>
      </p:grpSp>
      <p:pic>
        <p:nvPicPr>
          <p:cNvPr id="15" name="Graphic 14">
            <a:extLst>
              <a:ext uri="{FF2B5EF4-FFF2-40B4-BE49-F238E27FC236}">
                <a16:creationId xmlns:a16="http://schemas.microsoft.com/office/drawing/2014/main" id="{29D4814F-BA7E-4A8A-8BEE-31D124E972AD}"/>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5201" y="4545502"/>
            <a:ext cx="820441" cy="820441"/>
          </a:xfrm>
          <a:prstGeom prst="rect">
            <a:avLst/>
          </a:prstGeom>
        </p:spPr>
      </p:pic>
      <p:pic>
        <p:nvPicPr>
          <p:cNvPr id="20" name="Graphic 19">
            <a:extLst>
              <a:ext uri="{FF2B5EF4-FFF2-40B4-BE49-F238E27FC236}">
                <a16:creationId xmlns:a16="http://schemas.microsoft.com/office/drawing/2014/main" id="{8D4C92D1-2BB7-40EA-B4BF-0FAE778385B8}"/>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8493" y="1352790"/>
            <a:ext cx="914400" cy="914400"/>
          </a:xfrm>
          <a:prstGeom prst="rect">
            <a:avLst/>
          </a:prstGeom>
        </p:spPr>
      </p:pic>
      <p:pic>
        <p:nvPicPr>
          <p:cNvPr id="25" name="Graphic 24">
            <a:extLst>
              <a:ext uri="{FF2B5EF4-FFF2-40B4-BE49-F238E27FC236}">
                <a16:creationId xmlns:a16="http://schemas.microsoft.com/office/drawing/2014/main" id="{68D7B7A2-93B6-4123-8360-8F2A20786F69}"/>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704019">
            <a:off x="474349" y="2614952"/>
            <a:ext cx="644345" cy="644345"/>
          </a:xfrm>
          <a:prstGeom prst="rect">
            <a:avLst/>
          </a:prstGeom>
        </p:spPr>
      </p:pic>
      <p:pic>
        <p:nvPicPr>
          <p:cNvPr id="31" name="Graphic 30">
            <a:extLst>
              <a:ext uri="{FF2B5EF4-FFF2-40B4-BE49-F238E27FC236}">
                <a16:creationId xmlns:a16="http://schemas.microsoft.com/office/drawing/2014/main" id="{42CEA752-EBF4-4C4E-ABD3-B5FB477F0A2B}"/>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64061" y="2818786"/>
            <a:ext cx="914400" cy="914400"/>
          </a:xfrm>
          <a:prstGeom prst="rect">
            <a:avLst/>
          </a:prstGeom>
        </p:spPr>
      </p:pic>
      <p:sp>
        <p:nvSpPr>
          <p:cNvPr id="34" name="TextBox 33">
            <a:extLst>
              <a:ext uri="{FF2B5EF4-FFF2-40B4-BE49-F238E27FC236}">
                <a16:creationId xmlns:a16="http://schemas.microsoft.com/office/drawing/2014/main" id="{CA10582F-E540-4328-871F-36AD3D249280}"/>
              </a:ext>
            </a:extLst>
          </p:cNvPr>
          <p:cNvSpPr txBox="1"/>
          <p:nvPr/>
        </p:nvSpPr>
        <p:spPr>
          <a:xfrm>
            <a:off x="1138920" y="1470944"/>
            <a:ext cx="5580763" cy="923330"/>
          </a:xfrm>
          <a:prstGeom prst="rect">
            <a:avLst/>
          </a:prstGeom>
          <a:noFill/>
        </p:spPr>
        <p:txBody>
          <a:bodyPr wrap="square">
            <a:spAutoFit/>
          </a:bodyPr>
          <a:lstStyle/>
          <a:p>
            <a:r>
              <a:rPr lang="fr-FR" b="0" i="0" dirty="0">
                <a:solidFill>
                  <a:srgbClr val="333333"/>
                </a:solidFill>
                <a:effectLst/>
              </a:rPr>
              <a:t>Une fois que vous êtes connecté et installé dans votre point de travail, n'oubliez pas de vous </a:t>
            </a:r>
            <a:r>
              <a:rPr lang="fr-FR" b="1" i="0" dirty="0">
                <a:solidFill>
                  <a:srgbClr val="333333"/>
                </a:solidFill>
                <a:effectLst/>
              </a:rPr>
              <a:t>enregistrer</a:t>
            </a:r>
            <a:r>
              <a:rPr lang="fr-FR" b="0" i="0" dirty="0">
                <a:solidFill>
                  <a:srgbClr val="333333"/>
                </a:solidFill>
                <a:effectLst/>
              </a:rPr>
              <a:t> dans votre système de réservation.</a:t>
            </a:r>
            <a:endParaRPr lang="en-CA" b="0" i="0" dirty="0">
              <a:solidFill>
                <a:srgbClr val="333333"/>
              </a:solidFill>
              <a:effectLst/>
            </a:endParaRPr>
          </a:p>
        </p:txBody>
      </p:sp>
      <p:sp>
        <p:nvSpPr>
          <p:cNvPr id="23" name="TextBox 22">
            <a:extLst>
              <a:ext uri="{FF2B5EF4-FFF2-40B4-BE49-F238E27FC236}">
                <a16:creationId xmlns:a16="http://schemas.microsoft.com/office/drawing/2014/main" id="{515BAC6B-877D-4490-89FC-7FC6E4819344}"/>
              </a:ext>
            </a:extLst>
          </p:cNvPr>
          <p:cNvSpPr txBox="1"/>
          <p:nvPr/>
        </p:nvSpPr>
        <p:spPr>
          <a:xfrm>
            <a:off x="1161807" y="2690336"/>
            <a:ext cx="5580763" cy="1477328"/>
          </a:xfrm>
          <a:prstGeom prst="rect">
            <a:avLst/>
          </a:prstGeom>
          <a:noFill/>
        </p:spPr>
        <p:txBody>
          <a:bodyPr wrap="square">
            <a:spAutoFit/>
          </a:bodyPr>
          <a:lstStyle/>
          <a:p>
            <a:r>
              <a:rPr lang="fr-FR" b="1" i="0" dirty="0">
                <a:solidFill>
                  <a:srgbClr val="333333"/>
                </a:solidFill>
                <a:effectLst/>
              </a:rPr>
              <a:t>Mettez à jour votre statut en ligne </a:t>
            </a:r>
            <a:r>
              <a:rPr lang="fr-FR" i="0" dirty="0">
                <a:solidFill>
                  <a:srgbClr val="333333"/>
                </a:solidFill>
                <a:effectLst/>
              </a:rPr>
              <a:t>dans MS Teams afin que vos collègues puissent savoir à tout moment où vous travaillez. Exemple :</a:t>
            </a:r>
          </a:p>
          <a:p>
            <a:r>
              <a:rPr lang="fr-FR" dirty="0">
                <a:solidFill>
                  <a:srgbClr val="333333"/>
                </a:solidFill>
              </a:rPr>
              <a:t>« </a:t>
            </a:r>
            <a:r>
              <a:rPr lang="fr-FR" sz="1400" b="1" dirty="0">
                <a:solidFill>
                  <a:schemeClr val="accent2">
                    <a:lumMod val="50000"/>
                  </a:schemeClr>
                </a:solidFill>
                <a:latin typeface="Arial Nova" panose="020B0504020202020204" pitchFamily="34" charset="0"/>
              </a:rPr>
              <a:t>au bureau aujourd'hui, à Portage II, 5e étage, poste de travail 27 </a:t>
            </a:r>
            <a:r>
              <a:rPr lang="fr-FR" i="0" dirty="0">
                <a:solidFill>
                  <a:srgbClr val="333333"/>
                </a:solidFill>
                <a:effectLst/>
              </a:rPr>
              <a:t>»</a:t>
            </a:r>
            <a:endParaRPr lang="en-CA" i="0" dirty="0">
              <a:solidFill>
                <a:srgbClr val="333333"/>
              </a:solidFill>
              <a:effectLst/>
            </a:endParaRPr>
          </a:p>
        </p:txBody>
      </p:sp>
      <p:sp>
        <p:nvSpPr>
          <p:cNvPr id="14" name="TextBox 13">
            <a:extLst>
              <a:ext uri="{FF2B5EF4-FFF2-40B4-BE49-F238E27FC236}">
                <a16:creationId xmlns:a16="http://schemas.microsoft.com/office/drawing/2014/main" id="{746531E4-2E5E-4987-B774-264EC1CAD665}"/>
              </a:ext>
            </a:extLst>
          </p:cNvPr>
          <p:cNvSpPr txBox="1"/>
          <p:nvPr/>
        </p:nvSpPr>
        <p:spPr>
          <a:xfrm>
            <a:off x="1138920" y="4264639"/>
            <a:ext cx="5250228" cy="2031325"/>
          </a:xfrm>
          <a:prstGeom prst="rect">
            <a:avLst/>
          </a:prstGeom>
          <a:noFill/>
        </p:spPr>
        <p:txBody>
          <a:bodyPr wrap="square">
            <a:spAutoFit/>
          </a:bodyPr>
          <a:lstStyle/>
          <a:p>
            <a:r>
              <a:rPr lang="fr-FR" b="0" i="0" dirty="0">
                <a:solidFill>
                  <a:srgbClr val="333333"/>
                </a:solidFill>
                <a:effectLst/>
              </a:rPr>
              <a:t>Vous pourrez imprimer, numériser et faire des photocopies dans tous les bureaux grâce aux </a:t>
            </a:r>
            <a:r>
              <a:rPr lang="fr-FR" b="1" i="0" dirty="0">
                <a:solidFill>
                  <a:srgbClr val="333333"/>
                </a:solidFill>
                <a:effectLst/>
              </a:rPr>
              <a:t>nouveaux appareils munis de la fonction d’impression sécurisée</a:t>
            </a:r>
            <a:r>
              <a:rPr lang="fr-FR" b="0" i="0" dirty="0">
                <a:solidFill>
                  <a:srgbClr val="333333"/>
                </a:solidFill>
                <a:effectLst/>
              </a:rPr>
              <a:t>.</a:t>
            </a:r>
            <a:r>
              <a:rPr lang="fr-FR" dirty="0">
                <a:solidFill>
                  <a:srgbClr val="333333"/>
                </a:solidFill>
              </a:rPr>
              <a:t> </a:t>
            </a:r>
            <a:r>
              <a:rPr lang="fr-FR" b="0" i="0" dirty="0">
                <a:solidFill>
                  <a:srgbClr val="333333"/>
                </a:solidFill>
                <a:effectLst/>
              </a:rPr>
              <a:t>Avant d'imprimer, demandez-vous si vous en avez vraiment besoin. Les nouvelles habitudes sans papier que nous avons récemment adoptées ne doivent pas changer.</a:t>
            </a:r>
          </a:p>
        </p:txBody>
      </p:sp>
      <p:pic>
        <p:nvPicPr>
          <p:cNvPr id="36" name="Picture 35" descr="Women working in the office">
            <a:extLst>
              <a:ext uri="{FF2B5EF4-FFF2-40B4-BE49-F238E27FC236}">
                <a16:creationId xmlns:a16="http://schemas.microsoft.com/office/drawing/2014/main" id="{062E659D-0ECC-4541-832D-BEABD27A50CA}"/>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l="38617"/>
          <a:stretch/>
        </p:blipFill>
        <p:spPr>
          <a:xfrm>
            <a:off x="6611237" y="822833"/>
            <a:ext cx="5580763" cy="6061149"/>
          </a:xfrm>
          <a:prstGeom prst="rect">
            <a:avLst/>
          </a:prstGeom>
        </p:spPr>
      </p:pic>
    </p:spTree>
    <p:extLst>
      <p:ext uri="{BB962C8B-B14F-4D97-AF65-F5344CB8AC3E}">
        <p14:creationId xmlns:p14="http://schemas.microsoft.com/office/powerpoint/2010/main" val="3619128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F47570-301D-434C-B157-DFFEDDF7089E}"/>
              </a:ext>
              <a:ext uri="{C183D7F6-B498-43B3-948B-1728B52AA6E4}">
                <adec:decorative xmlns:adec="http://schemas.microsoft.com/office/drawing/2017/decorative" val="1"/>
              </a:ext>
            </a:extLst>
          </p:cNvPr>
          <p:cNvSpPr/>
          <p:nvPr/>
        </p:nvSpPr>
        <p:spPr>
          <a:xfrm>
            <a:off x="-9653" y="-18587"/>
            <a:ext cx="12201653" cy="8101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itle 1">
            <a:extLst>
              <a:ext uri="{FF2B5EF4-FFF2-40B4-BE49-F238E27FC236}">
                <a16:creationId xmlns:a16="http://schemas.microsoft.com/office/drawing/2014/main" id="{F235664F-9241-4EED-8E04-B5510E6382DB}"/>
              </a:ext>
            </a:extLst>
          </p:cNvPr>
          <p:cNvSpPr txBox="1">
            <a:spLocks noGrp="1"/>
          </p:cNvSpPr>
          <p:nvPr>
            <p:ph type="title" idx="4294967295"/>
          </p:nvPr>
        </p:nvSpPr>
        <p:spPr>
          <a:xfrm>
            <a:off x="386691" y="167016"/>
            <a:ext cx="8898690" cy="50800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3200" b="1" i="0" u="none" strike="noStrike" kern="1200" cap="none" spc="0" normalizeH="0" baseline="0" noProof="0" dirty="0">
                <a:ln>
                  <a:noFill/>
                </a:ln>
                <a:solidFill>
                  <a:srgbClr val="F1F2F2"/>
                </a:solidFill>
                <a:effectLst/>
                <a:uLnTx/>
                <a:uFillTx/>
                <a:latin typeface="Arial" panose="020B0604020202020204" pitchFamily="34" charset="0"/>
                <a:ea typeface="+mj-ea"/>
                <a:cs typeface="Arial" panose="020B0604020202020204" pitchFamily="34" charset="0"/>
              </a:rPr>
              <a:t>Utilisation de l’espace - Casiers</a:t>
            </a:r>
          </a:p>
        </p:txBody>
      </p:sp>
      <p:sp>
        <p:nvSpPr>
          <p:cNvPr id="3" name="Content Placeholder 2">
            <a:extLst>
              <a:ext uri="{FF2B5EF4-FFF2-40B4-BE49-F238E27FC236}">
                <a16:creationId xmlns:a16="http://schemas.microsoft.com/office/drawing/2014/main" id="{1671C4C5-24BC-467E-AE3C-98E556DF26E4}"/>
              </a:ext>
            </a:extLst>
          </p:cNvPr>
          <p:cNvSpPr>
            <a:spLocks noGrp="1"/>
          </p:cNvSpPr>
          <p:nvPr>
            <p:ph idx="1"/>
          </p:nvPr>
        </p:nvSpPr>
        <p:spPr>
          <a:xfrm>
            <a:off x="386691" y="1082755"/>
            <a:ext cx="10704280" cy="1541699"/>
          </a:xfrm>
        </p:spPr>
        <p:txBody>
          <a:bodyPr>
            <a:noAutofit/>
          </a:bodyPr>
          <a:lstStyle/>
          <a:p>
            <a:pPr marL="228600" lvl="0" indent="-228600" algn="l" rtl="0">
              <a:lnSpc>
                <a:spcPct val="133333"/>
              </a:lnSpc>
              <a:spcBef>
                <a:spcPts val="0"/>
              </a:spcBef>
              <a:spcAft>
                <a:spcPts val="0"/>
              </a:spcAft>
              <a:buClr>
                <a:srgbClr val="FD873E"/>
              </a:buClr>
              <a:buSzPts val="1800"/>
              <a:buFont typeface="Noto Sans Symbols"/>
              <a:buChar char="▪"/>
            </a:pPr>
            <a:r>
              <a:rPr lang="fr-FR" sz="1800" dirty="0">
                <a:solidFill>
                  <a:srgbClr val="484C56"/>
                </a:solidFill>
                <a:latin typeface="+mn-lt"/>
              </a:rPr>
              <a:t>Des casiers de différentes tailles sont offerts au </a:t>
            </a:r>
            <a:r>
              <a:rPr lang="fr-FR" sz="1800" dirty="0">
                <a:solidFill>
                  <a:srgbClr val="484C56"/>
                </a:solidFill>
                <a:highlight>
                  <a:srgbClr val="FFFF00"/>
                </a:highlight>
                <a:latin typeface="+mn-lt"/>
              </a:rPr>
              <a:t>(emplacement) </a:t>
            </a:r>
            <a:r>
              <a:rPr lang="fr-FR" sz="1800" dirty="0">
                <a:solidFill>
                  <a:srgbClr val="484C56"/>
                </a:solidFill>
                <a:latin typeface="+mn-lt"/>
              </a:rPr>
              <a:t>lorsque vous entrez dans le milieu de travail.</a:t>
            </a:r>
          </a:p>
          <a:p>
            <a:pPr marL="228600" lvl="0" indent="-228600" algn="l" rtl="0">
              <a:lnSpc>
                <a:spcPct val="133333"/>
              </a:lnSpc>
              <a:spcBef>
                <a:spcPts val="0"/>
              </a:spcBef>
              <a:spcAft>
                <a:spcPts val="0"/>
              </a:spcAft>
              <a:buClr>
                <a:srgbClr val="FD873E"/>
              </a:buClr>
              <a:buSzPts val="1800"/>
              <a:buFont typeface="Noto Sans Symbols"/>
              <a:buChar char="▪"/>
            </a:pPr>
            <a:r>
              <a:rPr lang="fr-FR" sz="1800" dirty="0">
                <a:solidFill>
                  <a:srgbClr val="484C56"/>
                </a:solidFill>
                <a:latin typeface="+mn-lt"/>
              </a:rPr>
              <a:t>Des placards sont également à votre disposition à côté des casiers pour les fumeurs et les non-fumeurs.</a:t>
            </a:r>
          </a:p>
          <a:p>
            <a:pPr marL="228600" lvl="0" indent="-228600" algn="l" rtl="0">
              <a:lnSpc>
                <a:spcPct val="133333"/>
              </a:lnSpc>
              <a:spcBef>
                <a:spcPts val="0"/>
              </a:spcBef>
              <a:spcAft>
                <a:spcPts val="0"/>
              </a:spcAft>
              <a:buClr>
                <a:srgbClr val="FD873E"/>
              </a:buClr>
              <a:buSzPts val="1800"/>
              <a:buFont typeface="Noto Sans Symbols"/>
              <a:buChar char="▪"/>
            </a:pPr>
            <a:r>
              <a:rPr lang="fr-FR" sz="1800" dirty="0">
                <a:solidFill>
                  <a:srgbClr val="484C56"/>
                </a:solidFill>
                <a:highlight>
                  <a:srgbClr val="FFFF00"/>
                </a:highlight>
                <a:latin typeface="+mn-lt"/>
              </a:rPr>
              <a:t>Ajoutez une description des différents types de casiers offerts sur les lieux.</a:t>
            </a:r>
          </a:p>
          <a:p>
            <a:pPr marL="0" lvl="0" indent="0" algn="l" rtl="0">
              <a:lnSpc>
                <a:spcPct val="133333"/>
              </a:lnSpc>
              <a:spcBef>
                <a:spcPts val="0"/>
              </a:spcBef>
              <a:spcAft>
                <a:spcPts val="0"/>
              </a:spcAft>
              <a:buClr>
                <a:srgbClr val="FD873E"/>
              </a:buClr>
              <a:buSzPts val="1800"/>
              <a:buNone/>
            </a:pPr>
            <a:endParaRPr lang="en-CA" sz="1800" dirty="0">
              <a:solidFill>
                <a:srgbClr val="484C56"/>
              </a:solidFill>
              <a:latin typeface="+mn-lt"/>
            </a:endParaRPr>
          </a:p>
        </p:txBody>
      </p:sp>
      <p:pic>
        <p:nvPicPr>
          <p:cNvPr id="12" name="Picture 11" descr="Une personne utilisant un casier dans une salle de casiers">
            <a:extLst>
              <a:ext uri="{FF2B5EF4-FFF2-40B4-BE49-F238E27FC236}">
                <a16:creationId xmlns:a16="http://schemas.microsoft.com/office/drawing/2014/main" id="{904CCB8A-B1C1-445A-B091-1C554EDA2FEE}"/>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t="22711" b="-876"/>
          <a:stretch/>
        </p:blipFill>
        <p:spPr>
          <a:xfrm>
            <a:off x="0" y="3269403"/>
            <a:ext cx="5420360" cy="3107035"/>
          </a:xfrm>
          <a:prstGeom prst="rect">
            <a:avLst/>
          </a:prstGeom>
        </p:spPr>
      </p:pic>
      <p:sp>
        <p:nvSpPr>
          <p:cNvPr id="9" name="Google Shape;817;p26">
            <a:extLst>
              <a:ext uri="{FF2B5EF4-FFF2-40B4-BE49-F238E27FC236}">
                <a16:creationId xmlns:a16="http://schemas.microsoft.com/office/drawing/2014/main" id="{5B1CD870-A164-4B94-B8F2-BDD54088341A}"/>
              </a:ext>
            </a:extLst>
          </p:cNvPr>
          <p:cNvSpPr/>
          <p:nvPr/>
        </p:nvSpPr>
        <p:spPr>
          <a:xfrm>
            <a:off x="3236791" y="3028832"/>
            <a:ext cx="6225633" cy="1541699"/>
          </a:xfrm>
          <a:prstGeom prst="foldedCorner">
            <a:avLst>
              <a:gd name="adj" fmla="val 16667"/>
            </a:avLst>
          </a:prstGeom>
          <a:solidFill>
            <a:schemeClr val="accent4">
              <a:alpha val="84705"/>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1800" b="0" i="0" u="none" strike="noStrike" kern="0" cap="none" spc="0" normalizeH="0" baseline="0" noProof="0" dirty="0">
              <a:ln>
                <a:noFill/>
              </a:ln>
              <a:solidFill>
                <a:srgbClr val="77797C"/>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kern="0" dirty="0">
                <a:solidFill>
                  <a:srgbClr val="77797C"/>
                </a:solidFill>
                <a:latin typeface="Calibri"/>
                <a:ea typeface="Calibri"/>
                <a:cs typeface="Calibri"/>
                <a:sym typeface="Calibri"/>
              </a:rPr>
              <a:t>Le contenu de cette diapositive devra être adapté en fonction de votre ou vos milieu(x) de travail et de votre stratégie en matière de casiers. Il s'agit d'un sujet délicat à aborder, assurez-vous que votre stratégie est bien élaborée avant de communiquer des informations liées à ce sujet. </a:t>
            </a:r>
          </a:p>
        </p:txBody>
      </p:sp>
      <p:grpSp>
        <p:nvGrpSpPr>
          <p:cNvPr id="13" name="Group 12">
            <a:extLst>
              <a:ext uri="{FF2B5EF4-FFF2-40B4-BE49-F238E27FC236}">
                <a16:creationId xmlns:a16="http://schemas.microsoft.com/office/drawing/2014/main" id="{19C9C2EF-22CA-4F83-8A87-E304A5BCCF5F}"/>
              </a:ext>
              <a:ext uri="{C183D7F6-B498-43B3-948B-1728B52AA6E4}">
                <adec:decorative xmlns:adec="http://schemas.microsoft.com/office/drawing/2017/decorative" val="1"/>
              </a:ext>
            </a:extLst>
          </p:cNvPr>
          <p:cNvGrpSpPr/>
          <p:nvPr/>
        </p:nvGrpSpPr>
        <p:grpSpPr>
          <a:xfrm>
            <a:off x="11158263" y="83628"/>
            <a:ext cx="889494" cy="720388"/>
            <a:chOff x="8810942" y="3432474"/>
            <a:chExt cx="1257026" cy="1113854"/>
          </a:xfrm>
          <a:solidFill>
            <a:schemeClr val="bg1"/>
          </a:solidFill>
        </p:grpSpPr>
        <p:pic>
          <p:nvPicPr>
            <p:cNvPr id="14" name="Graphic 13" descr="Work from home desk with solid fill">
              <a:extLst>
                <a:ext uri="{FF2B5EF4-FFF2-40B4-BE49-F238E27FC236}">
                  <a16:creationId xmlns:a16="http://schemas.microsoft.com/office/drawing/2014/main" id="{5CAC69E1-A166-4225-BE51-36DA3AA15F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10942" y="3432474"/>
              <a:ext cx="914400" cy="914400"/>
            </a:xfrm>
            <a:prstGeom prst="rect">
              <a:avLst/>
            </a:prstGeom>
          </p:spPr>
        </p:pic>
        <p:pic>
          <p:nvPicPr>
            <p:cNvPr id="15" name="Graphic 14" descr="Meeting with solid fill">
              <a:extLst>
                <a:ext uri="{FF2B5EF4-FFF2-40B4-BE49-F238E27FC236}">
                  <a16:creationId xmlns:a16="http://schemas.microsoft.com/office/drawing/2014/main" id="{A20E492B-4709-4F15-9C4B-9FA47C0FA7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47579" y="3825939"/>
              <a:ext cx="720389" cy="720389"/>
            </a:xfrm>
            <a:prstGeom prst="rect">
              <a:avLst/>
            </a:prstGeom>
          </p:spPr>
        </p:pic>
      </p:grpSp>
    </p:spTree>
    <p:extLst>
      <p:ext uri="{BB962C8B-B14F-4D97-AF65-F5344CB8AC3E}">
        <p14:creationId xmlns:p14="http://schemas.microsoft.com/office/powerpoint/2010/main" val="10166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7" name="Google Shape;837;p28">
            <a:extLst>
              <a:ext uri="{C183D7F6-B498-43B3-948B-1728B52AA6E4}">
                <adec:decorative xmlns:adec="http://schemas.microsoft.com/office/drawing/2017/decorative" val="1"/>
              </a:ext>
            </a:extLst>
          </p:cNvPr>
          <p:cNvSpPr/>
          <p:nvPr/>
        </p:nvSpPr>
        <p:spPr>
          <a:xfrm>
            <a:off x="-9653" y="-19404"/>
            <a:ext cx="12201653" cy="89832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38" name="Google Shape;838;p28"/>
          <p:cNvSpPr txBox="1">
            <a:spLocks noGrp="1"/>
          </p:cNvSpPr>
          <p:nvPr>
            <p:ph type="title" idx="4294967295"/>
          </p:nvPr>
        </p:nvSpPr>
        <p:spPr>
          <a:xfrm>
            <a:off x="144243" y="263791"/>
            <a:ext cx="11606303" cy="50800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F1F2F2"/>
              </a:buClr>
              <a:buSzPts val="3200"/>
              <a:buFont typeface="Arial"/>
              <a:buNone/>
              <a:tabLst/>
              <a:defRPr/>
            </a:pPr>
            <a:r>
              <a:rPr kumimoji="0" lang="fr-CA" sz="3000" b="1" i="0" u="none" strike="noStrike" kern="0" cap="none" spc="0" normalizeH="0" baseline="0" noProof="0" dirty="0">
                <a:ln>
                  <a:noFill/>
                </a:ln>
                <a:solidFill>
                  <a:srgbClr val="F1F2F2"/>
                </a:solidFill>
                <a:effectLst/>
                <a:uLnTx/>
                <a:uFillTx/>
                <a:latin typeface="Arial"/>
                <a:ea typeface="Arial"/>
                <a:cs typeface="Arial"/>
                <a:sym typeface="Arial"/>
              </a:rPr>
              <a:t>Utilisation de l’espace – Normes communautaires/Étiquette</a:t>
            </a:r>
          </a:p>
        </p:txBody>
      </p:sp>
      <p:sp>
        <p:nvSpPr>
          <p:cNvPr id="13" name="Google Shape;817;p26">
            <a:extLst>
              <a:ext uri="{FF2B5EF4-FFF2-40B4-BE49-F238E27FC236}">
                <a16:creationId xmlns:a16="http://schemas.microsoft.com/office/drawing/2014/main" id="{15C66C4E-5538-4E71-AA51-D36A7EDC20A8}"/>
              </a:ext>
            </a:extLst>
          </p:cNvPr>
          <p:cNvSpPr/>
          <p:nvPr/>
        </p:nvSpPr>
        <p:spPr>
          <a:xfrm>
            <a:off x="2273673" y="2417702"/>
            <a:ext cx="7015638" cy="803338"/>
          </a:xfrm>
          <a:prstGeom prst="foldedCorner">
            <a:avLst>
              <a:gd name="adj" fmla="val 16667"/>
            </a:avLst>
          </a:prstGeom>
          <a:solidFill>
            <a:schemeClr val="accent4">
              <a:alpha val="84705"/>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effectLst/>
                <a:uLnTx/>
                <a:uFillTx/>
                <a:latin typeface="Calibri"/>
                <a:ea typeface="Calibri"/>
                <a:cs typeface="Calibri"/>
                <a:sym typeface="Calibri"/>
              </a:rPr>
              <a:t>Ajoutez le contenu élaboré précédemment dans le cadre de l'activité 2.4. </a:t>
            </a:r>
          </a:p>
        </p:txBody>
      </p:sp>
      <p:grpSp>
        <p:nvGrpSpPr>
          <p:cNvPr id="18" name="Group 17">
            <a:extLst>
              <a:ext uri="{FF2B5EF4-FFF2-40B4-BE49-F238E27FC236}">
                <a16:creationId xmlns:a16="http://schemas.microsoft.com/office/drawing/2014/main" id="{C996AADC-DE60-4935-B46A-DE6BA2836B92}"/>
              </a:ext>
              <a:ext uri="{C183D7F6-B498-43B3-948B-1728B52AA6E4}">
                <adec:decorative xmlns:adec="http://schemas.microsoft.com/office/drawing/2017/decorative" val="1"/>
              </a:ext>
            </a:extLst>
          </p:cNvPr>
          <p:cNvGrpSpPr/>
          <p:nvPr/>
        </p:nvGrpSpPr>
        <p:grpSpPr>
          <a:xfrm>
            <a:off x="11158263" y="30362"/>
            <a:ext cx="889494" cy="720388"/>
            <a:chOff x="8810942" y="3432474"/>
            <a:chExt cx="1257026" cy="1113854"/>
          </a:xfrm>
          <a:solidFill>
            <a:schemeClr val="bg1"/>
          </a:solidFill>
        </p:grpSpPr>
        <p:pic>
          <p:nvPicPr>
            <p:cNvPr id="19" name="Graphic 18" descr="Work from home desk with solid fill">
              <a:extLst>
                <a:ext uri="{FF2B5EF4-FFF2-40B4-BE49-F238E27FC236}">
                  <a16:creationId xmlns:a16="http://schemas.microsoft.com/office/drawing/2014/main" id="{1A6CB3B8-99C7-4A74-900F-1D879B3201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10942" y="3432474"/>
              <a:ext cx="914400" cy="914400"/>
            </a:xfrm>
            <a:prstGeom prst="rect">
              <a:avLst/>
            </a:prstGeom>
          </p:spPr>
        </p:pic>
        <p:pic>
          <p:nvPicPr>
            <p:cNvPr id="20" name="Graphic 19" descr="Meeting with solid fill">
              <a:extLst>
                <a:ext uri="{FF2B5EF4-FFF2-40B4-BE49-F238E27FC236}">
                  <a16:creationId xmlns:a16="http://schemas.microsoft.com/office/drawing/2014/main" id="{D48EA469-EA0D-4178-92AA-6BA59C85BF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47579" y="3825939"/>
              <a:ext cx="720389" cy="72038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2" name="Google Shape;812;p26">
            <a:extLst>
              <a:ext uri="{C183D7F6-B498-43B3-948B-1728B52AA6E4}">
                <adec:decorative xmlns:adec="http://schemas.microsoft.com/office/drawing/2017/decorative" val="1"/>
              </a:ext>
            </a:extLst>
          </p:cNvPr>
          <p:cNvSpPr/>
          <p:nvPr/>
        </p:nvSpPr>
        <p:spPr>
          <a:xfrm>
            <a:off x="-9653" y="-18588"/>
            <a:ext cx="12201653" cy="89832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13" name="Google Shape;813;p26"/>
          <p:cNvSpPr txBox="1">
            <a:spLocks noGrp="1"/>
          </p:cNvSpPr>
          <p:nvPr>
            <p:ph type="title" idx="4294967295"/>
          </p:nvPr>
        </p:nvSpPr>
        <p:spPr>
          <a:xfrm>
            <a:off x="550110" y="189825"/>
            <a:ext cx="10575716" cy="50800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F1F2F2"/>
              </a:buClr>
              <a:buSzPts val="3600"/>
              <a:buFont typeface="Arial"/>
              <a:buNone/>
              <a:tabLst/>
              <a:defRPr/>
            </a:pPr>
            <a:r>
              <a:rPr kumimoji="0" lang="fr-CA" sz="3200" b="1" i="0" u="none" strike="noStrike" kern="1200" cap="none" spc="0" normalizeH="0" baseline="0" noProof="0" dirty="0">
                <a:ln>
                  <a:noFill/>
                </a:ln>
                <a:solidFill>
                  <a:srgbClr val="F1F2F2"/>
                </a:solidFill>
                <a:effectLst/>
                <a:uLnTx/>
                <a:uFillTx/>
                <a:latin typeface="Arial" panose="020B0604020202020204" pitchFamily="34" charset="0"/>
                <a:ea typeface="+mn-ea"/>
                <a:cs typeface="Arial" panose="020B0604020202020204" pitchFamily="34" charset="0"/>
              </a:rPr>
              <a:t>Utilisation de l’espace – Soutien sur place</a:t>
            </a:r>
          </a:p>
        </p:txBody>
      </p:sp>
      <p:sp>
        <p:nvSpPr>
          <p:cNvPr id="815" name="Google Shape;815;p26"/>
          <p:cNvSpPr txBox="1"/>
          <p:nvPr/>
        </p:nvSpPr>
        <p:spPr>
          <a:xfrm>
            <a:off x="550110" y="1240920"/>
            <a:ext cx="6170579"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4A261"/>
              </a:buClr>
              <a:buSzPts val="1800"/>
              <a:buFont typeface="Avenir"/>
              <a:buNone/>
              <a:tabLst/>
              <a:defRPr/>
            </a:pPr>
            <a:r>
              <a:rPr lang="fr-FR" b="1" kern="0" dirty="0">
                <a:solidFill>
                  <a:schemeClr val="accent3"/>
                </a:solidFill>
                <a:latin typeface="Calibri" panose="020F0502020204030204" pitchFamily="34" charset="0"/>
                <a:ea typeface="Calibri" panose="020F0502020204030204" pitchFamily="34" charset="0"/>
                <a:cs typeface="Calibri" panose="020F0502020204030204" pitchFamily="34" charset="0"/>
                <a:sym typeface="Avenir"/>
              </a:rPr>
              <a:t>Un coordinateur du milieu de travail sera présent dans chaque emplacement afin d’offrir du soutien : </a:t>
            </a:r>
          </a:p>
        </p:txBody>
      </p:sp>
      <p:sp>
        <p:nvSpPr>
          <p:cNvPr id="811" name="Google Shape;811;p26"/>
          <p:cNvSpPr txBox="1"/>
          <p:nvPr/>
        </p:nvSpPr>
        <p:spPr>
          <a:xfrm>
            <a:off x="411983" y="1876938"/>
            <a:ext cx="6461090" cy="2769949"/>
          </a:xfrm>
          <a:prstGeom prst="rect">
            <a:avLst/>
          </a:prstGeom>
          <a:noFill/>
          <a:ln>
            <a:noFill/>
          </a:ln>
        </p:spPr>
        <p:txBody>
          <a:bodyPr spcFirstLastPara="1" wrap="square" lIns="91425" tIns="45700" rIns="91425" bIns="45700" anchor="t" anchorCtr="0">
            <a:spAutoFit/>
          </a:bodyPr>
          <a:lstStyle/>
          <a:p>
            <a:pPr marL="285750" indent="-285750">
              <a:spcBef>
                <a:spcPts val="600"/>
              </a:spcBef>
              <a:buClr>
                <a:srgbClr val="F4A261"/>
              </a:buClr>
              <a:buSzPts val="1600"/>
              <a:buFont typeface="Noto Sans Symbols"/>
              <a:buChar char="✔"/>
              <a:defRPr/>
            </a:pPr>
            <a:r>
              <a:rPr kumimoji="0" lang="fr-FR" b="0" i="0" u="none" strike="noStrike" kern="0" cap="none" spc="0" normalizeH="0" baseline="0" noProof="0" dirty="0">
                <a:ln>
                  <a:noFill/>
                </a:ln>
                <a:solidFill>
                  <a:srgbClr val="484C56"/>
                </a:solidFill>
                <a:effectLst/>
                <a:uLnTx/>
                <a:uFillTx/>
                <a:latin typeface="Calibri" panose="020F0502020204030204" pitchFamily="34" charset="0"/>
                <a:ea typeface="Calibri" panose="020F0502020204030204" pitchFamily="34" charset="0"/>
                <a:cs typeface="Calibri" panose="020F0502020204030204" pitchFamily="34" charset="0"/>
                <a:sym typeface="Avenir"/>
              </a:rPr>
              <a:t>Fournir une assistance technique informatique de base</a:t>
            </a:r>
          </a:p>
          <a:p>
            <a:pPr marL="285750" indent="-285750">
              <a:spcBef>
                <a:spcPts val="600"/>
              </a:spcBef>
              <a:buClr>
                <a:srgbClr val="F4A261"/>
              </a:buClr>
              <a:buSzPts val="1600"/>
              <a:buFont typeface="Noto Sans Symbols"/>
              <a:buChar char="✔"/>
              <a:defRPr/>
            </a:pPr>
            <a:r>
              <a:rPr lang="fr-FR" kern="0" dirty="0">
                <a:solidFill>
                  <a:srgbClr val="484C56"/>
                </a:solidFill>
                <a:latin typeface="Calibri" panose="020F0502020204030204" pitchFamily="34" charset="0"/>
                <a:ea typeface="Calibri" panose="020F0502020204030204" pitchFamily="34" charset="0"/>
                <a:cs typeface="Calibri" panose="020F0502020204030204" pitchFamily="34" charset="0"/>
                <a:sym typeface="Avenir"/>
              </a:rPr>
              <a:t>Fournir du soutien quant </a:t>
            </a:r>
            <a:r>
              <a:rPr kumimoji="0" lang="fr-FR" b="0" i="0" u="none" strike="noStrike" kern="0" cap="none" spc="0" normalizeH="0" baseline="0" noProof="0" dirty="0">
                <a:ln>
                  <a:noFill/>
                </a:ln>
                <a:solidFill>
                  <a:srgbClr val="484C56"/>
                </a:solidFill>
                <a:effectLst/>
                <a:uLnTx/>
                <a:uFillTx/>
                <a:latin typeface="Calibri" panose="020F0502020204030204" pitchFamily="34" charset="0"/>
                <a:ea typeface="Calibri" panose="020F0502020204030204" pitchFamily="34" charset="0"/>
                <a:cs typeface="Calibri" panose="020F0502020204030204" pitchFamily="34" charset="0"/>
                <a:sym typeface="Avenir"/>
              </a:rPr>
              <a:t>l'utilisation du système de réservation</a:t>
            </a:r>
          </a:p>
          <a:p>
            <a:pPr marL="285750" indent="-285750">
              <a:spcBef>
                <a:spcPts val="600"/>
              </a:spcBef>
              <a:buClr>
                <a:srgbClr val="F4A261"/>
              </a:buClr>
              <a:buSzPts val="1600"/>
              <a:buFont typeface="Noto Sans Symbols"/>
              <a:buChar char="✔"/>
              <a:defRPr/>
            </a:pPr>
            <a:r>
              <a:rPr lang="fr-FR" kern="0" dirty="0">
                <a:solidFill>
                  <a:srgbClr val="484C56"/>
                </a:solidFill>
                <a:latin typeface="Calibri" panose="020F0502020204030204" pitchFamily="34" charset="0"/>
                <a:ea typeface="Calibri" panose="020F0502020204030204" pitchFamily="34" charset="0"/>
                <a:cs typeface="Calibri" panose="020F0502020204030204" pitchFamily="34" charset="0"/>
                <a:sym typeface="Avenir"/>
              </a:rPr>
              <a:t>Fournir des renseignements relatifs au milieu de travail</a:t>
            </a:r>
            <a:endParaRPr kumimoji="0" lang="fr-FR" b="0" i="0" u="none" strike="noStrike" kern="0" cap="none" spc="0" normalizeH="0" baseline="0" noProof="0" dirty="0">
              <a:ln>
                <a:noFill/>
              </a:ln>
              <a:solidFill>
                <a:srgbClr val="484C56"/>
              </a:solidFill>
              <a:effectLst/>
              <a:uLnTx/>
              <a:uFillTx/>
              <a:latin typeface="Calibri" panose="020F0502020204030204" pitchFamily="34" charset="0"/>
              <a:ea typeface="Calibri" panose="020F0502020204030204" pitchFamily="34" charset="0"/>
              <a:cs typeface="Calibri" panose="020F0502020204030204" pitchFamily="34" charset="0"/>
              <a:sym typeface="Avenir"/>
            </a:endParaRPr>
          </a:p>
          <a:p>
            <a:pPr marL="285750" indent="-285750">
              <a:spcBef>
                <a:spcPts val="600"/>
              </a:spcBef>
              <a:buClr>
                <a:srgbClr val="F4A261"/>
              </a:buClr>
              <a:buSzPts val="1600"/>
              <a:buFont typeface="Noto Sans Symbols"/>
              <a:buChar char="✔"/>
              <a:defRPr/>
            </a:pPr>
            <a:r>
              <a:rPr lang="fr-FR" kern="0" dirty="0">
                <a:solidFill>
                  <a:srgbClr val="484C56"/>
                </a:solidFill>
                <a:latin typeface="Calibri" panose="020F0502020204030204" pitchFamily="34" charset="0"/>
                <a:ea typeface="Calibri" panose="020F0502020204030204" pitchFamily="34" charset="0"/>
                <a:cs typeface="Calibri" panose="020F0502020204030204" pitchFamily="34" charset="0"/>
                <a:sym typeface="Avenir"/>
              </a:rPr>
              <a:t>Assurer</a:t>
            </a:r>
            <a:r>
              <a:rPr kumimoji="0" lang="fr-FR" b="0" i="0" u="none" strike="noStrike" kern="0" cap="none" spc="0" normalizeH="0" baseline="0" noProof="0" dirty="0">
                <a:ln>
                  <a:noFill/>
                </a:ln>
                <a:solidFill>
                  <a:srgbClr val="484C56"/>
                </a:solidFill>
                <a:effectLst/>
                <a:uLnTx/>
                <a:uFillTx/>
                <a:latin typeface="Calibri" panose="020F0502020204030204" pitchFamily="34" charset="0"/>
                <a:ea typeface="Calibri" panose="020F0502020204030204" pitchFamily="34" charset="0"/>
                <a:cs typeface="Calibri" panose="020F0502020204030204" pitchFamily="34" charset="0"/>
                <a:sym typeface="Avenir"/>
              </a:rPr>
              <a:t> la santé et la sécurité au travail pour répondre aux exigences du bâtiment.</a:t>
            </a:r>
          </a:p>
          <a:p>
            <a:pPr marL="285750" indent="-285750">
              <a:spcBef>
                <a:spcPts val="600"/>
              </a:spcBef>
              <a:buClr>
                <a:srgbClr val="F4A261"/>
              </a:buClr>
              <a:buSzPts val="1600"/>
              <a:buFont typeface="Noto Sans Symbols"/>
              <a:buChar char="✔"/>
              <a:defRPr/>
            </a:pPr>
            <a:r>
              <a:rPr kumimoji="0" lang="fr-FR" b="0" i="0" u="none" strike="noStrike" kern="0" cap="none" spc="0" normalizeH="0" baseline="0" noProof="0" dirty="0">
                <a:ln>
                  <a:noFill/>
                </a:ln>
                <a:solidFill>
                  <a:srgbClr val="484C56"/>
                </a:solidFill>
                <a:effectLst/>
                <a:uLnTx/>
                <a:uFillTx/>
                <a:latin typeface="Calibri" panose="020F0502020204030204" pitchFamily="34" charset="0"/>
                <a:ea typeface="Calibri" panose="020F0502020204030204" pitchFamily="34" charset="0"/>
                <a:cs typeface="Calibri" panose="020F0502020204030204" pitchFamily="34" charset="0"/>
                <a:sym typeface="Avenir"/>
              </a:rPr>
              <a:t>Assurer la liaison avec les responsables des installations pour tout problème de mobilier ou d'équipement.</a:t>
            </a:r>
          </a:p>
          <a:p>
            <a:pPr marL="285750" indent="-285750">
              <a:spcBef>
                <a:spcPts val="600"/>
              </a:spcBef>
              <a:buClr>
                <a:srgbClr val="F4A261"/>
              </a:buClr>
              <a:buSzPts val="1600"/>
              <a:buFont typeface="Noto Sans Symbols"/>
              <a:buChar char="✔"/>
              <a:defRPr/>
            </a:pPr>
            <a:r>
              <a:rPr kumimoji="0" lang="fr-FR" b="0" i="0" u="none" strike="noStrike" kern="0" cap="none" spc="0" normalizeH="0" baseline="0" noProof="0" dirty="0">
                <a:ln>
                  <a:noFill/>
                </a:ln>
                <a:solidFill>
                  <a:srgbClr val="484C56"/>
                </a:solidFill>
                <a:effectLst/>
                <a:uLnTx/>
                <a:uFillTx/>
                <a:latin typeface="Calibri" panose="020F0502020204030204" pitchFamily="34" charset="0"/>
                <a:ea typeface="Calibri" panose="020F0502020204030204" pitchFamily="34" charset="0"/>
                <a:cs typeface="Calibri" panose="020F0502020204030204" pitchFamily="34" charset="0"/>
                <a:sym typeface="Avenir"/>
              </a:rPr>
              <a:t>Veiller à ce que l'expérience de vos employés soit positive</a:t>
            </a:r>
          </a:p>
        </p:txBody>
      </p:sp>
      <p:pic>
        <p:nvPicPr>
          <p:cNvPr id="816" name="Google Shape;816;p26" descr="Une groupe de trois personnes travaillant sur un ordinateur"/>
          <p:cNvPicPr preferRelativeResize="0"/>
          <p:nvPr/>
        </p:nvPicPr>
        <p:blipFill rotWithShape="1">
          <a:blip r:embed="rId3" cstate="screen">
            <a:alphaModFix/>
            <a:extLst>
              <a:ext uri="{28A0092B-C50C-407E-A947-70E740481C1C}">
                <a14:useLocalDpi xmlns:a14="http://schemas.microsoft.com/office/drawing/2010/main"/>
              </a:ext>
            </a:extLst>
          </a:blip>
          <a:srcRect l="7390" r="10653"/>
          <a:stretch/>
        </p:blipFill>
        <p:spPr>
          <a:xfrm>
            <a:off x="6996545" y="892988"/>
            <a:ext cx="5195455" cy="5466247"/>
          </a:xfrm>
          <a:prstGeom prst="rect">
            <a:avLst/>
          </a:prstGeom>
          <a:noFill/>
          <a:ln>
            <a:noFill/>
          </a:ln>
        </p:spPr>
      </p:pic>
      <p:grpSp>
        <p:nvGrpSpPr>
          <p:cNvPr id="13" name="Group 12">
            <a:extLst>
              <a:ext uri="{FF2B5EF4-FFF2-40B4-BE49-F238E27FC236}">
                <a16:creationId xmlns:a16="http://schemas.microsoft.com/office/drawing/2014/main" id="{879476E7-3085-4D7B-B9B2-7950687F4BBC}"/>
              </a:ext>
              <a:ext uri="{C183D7F6-B498-43B3-948B-1728B52AA6E4}">
                <adec:decorative xmlns:adec="http://schemas.microsoft.com/office/drawing/2017/decorative" val="1"/>
              </a:ext>
            </a:extLst>
          </p:cNvPr>
          <p:cNvGrpSpPr/>
          <p:nvPr/>
        </p:nvGrpSpPr>
        <p:grpSpPr>
          <a:xfrm>
            <a:off x="11158263" y="83631"/>
            <a:ext cx="889494" cy="720389"/>
            <a:chOff x="8810942" y="3432474"/>
            <a:chExt cx="1257026" cy="1113854"/>
          </a:xfrm>
          <a:solidFill>
            <a:schemeClr val="bg1"/>
          </a:solidFill>
        </p:grpSpPr>
        <p:pic>
          <p:nvPicPr>
            <p:cNvPr id="14" name="Graphic 13" descr="Work from home desk with solid fill">
              <a:extLst>
                <a:ext uri="{FF2B5EF4-FFF2-40B4-BE49-F238E27FC236}">
                  <a16:creationId xmlns:a16="http://schemas.microsoft.com/office/drawing/2014/main" id="{D9A62893-16D5-4AAE-AE45-95FEA41FA4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10942" y="3432474"/>
              <a:ext cx="914400" cy="914400"/>
            </a:xfrm>
            <a:prstGeom prst="rect">
              <a:avLst/>
            </a:prstGeom>
          </p:spPr>
        </p:pic>
        <p:pic>
          <p:nvPicPr>
            <p:cNvPr id="15" name="Graphic 14" descr="Meeting with solid fill">
              <a:extLst>
                <a:ext uri="{FF2B5EF4-FFF2-40B4-BE49-F238E27FC236}">
                  <a16:creationId xmlns:a16="http://schemas.microsoft.com/office/drawing/2014/main" id="{203D2C62-28AB-4E4B-92F7-15168190549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47579" y="3825939"/>
              <a:ext cx="720389" cy="72038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C183D7F6-B498-43B3-948B-1728B52AA6E4}">
                <adec:decorative xmlns:adec="http://schemas.microsoft.com/office/drawing/2017/decorative" val="1"/>
              </a:ext>
            </a:extLst>
          </p:cNvPr>
          <p:cNvPicPr>
            <a:picLocks/>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backgroundRemoval t="1076" b="98626" l="434" r="99241"/>
                    </a14:imgEffect>
                  </a14:imgLayer>
                </a14:imgProps>
              </a:ext>
              <a:ext uri="{28A0092B-C50C-407E-A947-70E740481C1C}">
                <a14:useLocalDpi xmlns:a14="http://schemas.microsoft.com/office/drawing/2010/main" val="0"/>
              </a:ext>
            </a:extLst>
          </a:blip>
          <a:stretch>
            <a:fillRect/>
          </a:stretch>
        </p:blipFill>
        <p:spPr>
          <a:xfrm rot="1224467">
            <a:off x="2962708" y="1231116"/>
            <a:ext cx="5510791" cy="5119623"/>
          </a:xfrm>
          <a:prstGeom prst="rect">
            <a:avLst/>
          </a:prstGeom>
        </p:spPr>
      </p:pic>
      <p:sp>
        <p:nvSpPr>
          <p:cNvPr id="4" name="Title 1"/>
          <p:cNvSpPr txBox="1">
            <a:spLocks noGrp="1"/>
          </p:cNvSpPr>
          <p:nvPr>
            <p:ph type="title" idx="4294967295"/>
          </p:nvPr>
        </p:nvSpPr>
        <p:spPr>
          <a:xfrm>
            <a:off x="3328604" y="2930640"/>
            <a:ext cx="5216018" cy="10419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CA" sz="4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QUESTIONS?</a:t>
            </a:r>
            <a:endParaRPr kumimoji="0" lang="en-CA" sz="4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955029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Shape 271"/>
        <p:cNvGrpSpPr/>
        <p:nvPr/>
      </p:nvGrpSpPr>
      <p:grpSpPr>
        <a:xfrm>
          <a:off x="0" y="0"/>
          <a:ext cx="0" cy="0"/>
          <a:chOff x="0" y="0"/>
          <a:chExt cx="0" cy="0"/>
        </a:xfrm>
      </p:grpSpPr>
      <p:sp>
        <p:nvSpPr>
          <p:cNvPr id="273" name="Google Shape;273;p2"/>
          <p:cNvSpPr txBox="1"/>
          <p:nvPr/>
        </p:nvSpPr>
        <p:spPr>
          <a:xfrm>
            <a:off x="266051" y="1438157"/>
            <a:ext cx="11768634" cy="4062610"/>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70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Définissez qui doit présenter. Avoir plusieurs présentateurs pourrait être une bonne idée. Lisez et révisez la présentation PowerPoint avant de la donner et faites une « répétition » avec les présentateurs pour vous familiariser avec le rythme de la présentation et savoir quand vous devrez activer les animations. Des notes explicatives sont offertes pour certaines diapositives.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70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70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Veillez à ce que des responsables de la TI, de la GI, de la sécurité, des RH et des installations participent également à la présentation afin de répondre aux questions précises touchant un sujet donné.</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700"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700" b="1" i="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Facultatif : </a:t>
            </a:r>
            <a:r>
              <a:rPr lang="fr-FR" sz="1700" i="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Si vous avez accès à Slido, MS Forms, Survey Monkey, etc., vous pouvez également intégrer une activité interactive dont l'objectif vise à démontrer que chacun aura un parcours différent selon la manière dont il réalise ses activités professionnelles et de ses préférences personnelles. Bien sûr, il n'y a pas de bon ou mauvais parcours, mais simplement différentes façons de travailler et d'utiliser les outils offerts!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700" b="1" i="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CA" sz="18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L’animation </a:t>
            </a:r>
            <a:r>
              <a:rPr lang="fr-CA" sz="1800" b="1" dirty="0">
                <a:effectLst/>
                <a:latin typeface="Calibri Light" panose="020F0302020204030204" pitchFamily="34" charset="0"/>
                <a:ea typeface="Calibri Light" panose="020F0302020204030204" pitchFamily="34" charset="0"/>
                <a:cs typeface="Calibri Light" panose="020F0302020204030204" pitchFamily="34" charset="0"/>
                <a:hlinkClick r:id="rId3"/>
              </a:rPr>
              <a:t>Une journée dans mon MTAA</a:t>
            </a:r>
            <a:r>
              <a:rPr lang="fr-CA" sz="18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est aussi disponible en complément à ce document. </a:t>
            </a:r>
            <a:r>
              <a:rPr lang="fr-FR" sz="18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Cette animation suit un </a:t>
            </a:r>
            <a:r>
              <a:rPr lang="fr-FR"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membre du personnel </a:t>
            </a:r>
            <a:r>
              <a:rPr lang="fr-FR" sz="180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qui montre comment il utilise les divers points de travail disponibles dans un Milieu de travail axé sur les activités (MTAA) pour répondre à ses préférences et appuyer différentes tâches tout au long d'une journée.</a:t>
            </a:r>
            <a:endParaRPr lang="fr-CA" sz="1700" b="1" i="1"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endParaRPr>
          </a:p>
        </p:txBody>
      </p:sp>
      <p:sp>
        <p:nvSpPr>
          <p:cNvPr id="272" name="Google Shape;272;p2"/>
          <p:cNvSpPr txBox="1">
            <a:spLocks noGrp="1"/>
          </p:cNvSpPr>
          <p:nvPr>
            <p:ph type="title" idx="4294967295"/>
          </p:nvPr>
        </p:nvSpPr>
        <p:spPr>
          <a:xfrm>
            <a:off x="266050" y="568378"/>
            <a:ext cx="11719475" cy="835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fr-CA" sz="3200" dirty="0">
                <a:solidFill>
                  <a:schemeClr val="accent5"/>
                </a:solidFill>
                <a:latin typeface="Arial Rounded MT Bold" panose="020F0704030504030204" pitchFamily="34" charset="0"/>
              </a:rPr>
              <a:t>Comment utiliser ce document (2 de 2)</a:t>
            </a:r>
            <a:endParaRPr lang="fr-FR" sz="3200" dirty="0">
              <a:solidFill>
                <a:schemeClr val="accent5"/>
              </a:solidFill>
              <a:latin typeface="Arial Rounded MT Bold" panose="020F0704030504030204" pitchFamily="34" charset="0"/>
            </a:endParaRPr>
          </a:p>
        </p:txBody>
      </p:sp>
      <p:sp>
        <p:nvSpPr>
          <p:cNvPr id="274" name="Google Shape;274;p2"/>
          <p:cNvSpPr txBox="1"/>
          <p:nvPr/>
        </p:nvSpPr>
        <p:spPr>
          <a:xfrm>
            <a:off x="3508827" y="145814"/>
            <a:ext cx="5008788" cy="369332"/>
          </a:xfrm>
          <a:prstGeom prst="rect">
            <a:avLst/>
          </a:prstGeom>
          <a:noFill/>
          <a:ln>
            <a:noFill/>
          </a:ln>
        </p:spPr>
        <p:txBody>
          <a:bodyPr spcFirstLastPara="1" wrap="square" lIns="91425" tIns="45700" rIns="91425" bIns="45700" anchor="t" anchorCtr="0">
            <a:spAutoFit/>
          </a:bodyPr>
          <a:lstStyle/>
          <a:p>
            <a:pPr algn="ctr"/>
            <a:r>
              <a:rPr lang="fr-FR" i="1"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Directives</a:t>
            </a:r>
            <a:r>
              <a:rPr lang="fr-FR" sz="1800" i="1"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 Retirez cette page avant l'utilisation</a:t>
            </a:r>
            <a:endParaRPr lang="en-US" sz="1800" i="1"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1A1B1726-5091-25A7-8DDC-EB3575DC0A52}"/>
              </a:ext>
            </a:extLst>
          </p:cNvPr>
          <p:cNvSpPr txBox="1"/>
          <p:nvPr/>
        </p:nvSpPr>
        <p:spPr>
          <a:xfrm>
            <a:off x="266050" y="5683891"/>
            <a:ext cx="5517777" cy="307777"/>
          </a:xfrm>
          <a:prstGeom prst="rect">
            <a:avLst/>
          </a:prstGeom>
          <a:noFill/>
        </p:spPr>
        <p:txBody>
          <a:bodyPr wrap="square">
            <a:spAutoFit/>
          </a:bodyPr>
          <a:lstStyle/>
          <a:p>
            <a:r>
              <a:rPr lang="en-CA" sz="1400" dirty="0">
                <a:solidFill>
                  <a:srgbClr val="FF0000"/>
                </a:solidFill>
                <a:effectLst/>
                <a:latin typeface="Calibri Light" panose="020F0302020204030204" pitchFamily="34" charset="0"/>
                <a:ea typeface="Calibri" panose="020F0502020204030204" pitchFamily="34" charset="0"/>
              </a:rPr>
              <a:t>* La version anglaise de </a:t>
            </a:r>
            <a:r>
              <a:rPr lang="en-CA" sz="1400" dirty="0" err="1">
                <a:solidFill>
                  <a:srgbClr val="FF0000"/>
                </a:solidFill>
                <a:effectLst/>
                <a:latin typeface="Calibri Light" panose="020F0302020204030204" pitchFamily="34" charset="0"/>
                <a:ea typeface="Calibri" panose="020F0502020204030204" pitchFamily="34" charset="0"/>
              </a:rPr>
              <a:t>ce</a:t>
            </a:r>
            <a:r>
              <a:rPr lang="en-CA" sz="1400" dirty="0">
                <a:solidFill>
                  <a:srgbClr val="FF0000"/>
                </a:solidFill>
                <a:effectLst/>
                <a:latin typeface="Calibri Light" panose="020F0302020204030204" pitchFamily="34" charset="0"/>
                <a:ea typeface="Calibri" panose="020F0502020204030204" pitchFamily="34" charset="0"/>
              </a:rPr>
              <a:t> document </a:t>
            </a:r>
            <a:r>
              <a:rPr lang="en-CA" sz="1400" dirty="0" err="1">
                <a:solidFill>
                  <a:srgbClr val="FF0000"/>
                </a:solidFill>
                <a:effectLst/>
                <a:latin typeface="Calibri Light" panose="020F0302020204030204" pitchFamily="34" charset="0"/>
                <a:ea typeface="Calibri" panose="020F0502020204030204" pitchFamily="34" charset="0"/>
              </a:rPr>
              <a:t>est</a:t>
            </a:r>
            <a:r>
              <a:rPr lang="en-CA" sz="1400" dirty="0">
                <a:solidFill>
                  <a:srgbClr val="FF0000"/>
                </a:solidFill>
                <a:effectLst/>
                <a:latin typeface="Calibri Light" panose="020F0302020204030204" pitchFamily="34" charset="0"/>
                <a:ea typeface="Calibri" panose="020F0502020204030204" pitchFamily="34" charset="0"/>
              </a:rPr>
              <a:t> </a:t>
            </a:r>
            <a:r>
              <a:rPr lang="en-CA" sz="1400" dirty="0">
                <a:solidFill>
                  <a:srgbClr val="FF0000"/>
                </a:solidFill>
                <a:latin typeface="Calibri Light" panose="020F0302020204030204" pitchFamily="34" charset="0"/>
                <a:ea typeface="Calibri" panose="020F0502020204030204" pitchFamily="34" charset="0"/>
              </a:rPr>
              <a:t>disponible</a:t>
            </a:r>
            <a:r>
              <a:rPr lang="en-CA" sz="1400" dirty="0">
                <a:solidFill>
                  <a:srgbClr val="FF0000"/>
                </a:solidFill>
                <a:effectLst/>
                <a:latin typeface="Calibri Light" panose="020F0302020204030204" pitchFamily="34" charset="0"/>
                <a:ea typeface="Calibri" panose="020F0502020204030204" pitchFamily="34" charset="0"/>
              </a:rPr>
              <a:t> </a:t>
            </a:r>
            <a:r>
              <a:rPr lang="en-CA" sz="1400" dirty="0" err="1">
                <a:solidFill>
                  <a:srgbClr val="FF0000"/>
                </a:solidFill>
                <a:effectLst/>
                <a:latin typeface="Calibri Light" panose="020F0302020204030204" pitchFamily="34" charset="0"/>
                <a:ea typeface="Calibri" panose="020F0502020204030204" pitchFamily="34" charset="0"/>
              </a:rPr>
              <a:t>ici</a:t>
            </a:r>
            <a:r>
              <a:rPr lang="en-CA" sz="1400" dirty="0">
                <a:solidFill>
                  <a:srgbClr val="FF0000"/>
                </a:solidFill>
                <a:effectLst/>
                <a:latin typeface="Calibri Light" panose="020F0302020204030204" pitchFamily="34" charset="0"/>
                <a:ea typeface="Calibri" panose="020F0502020204030204" pitchFamily="34" charset="0"/>
              </a:rPr>
              <a:t> : </a:t>
            </a:r>
            <a:r>
              <a:rPr lang="en-CA" sz="1400" dirty="0">
                <a:solidFill>
                  <a:srgbClr val="FF0000"/>
                </a:solidFill>
                <a:effectLst/>
                <a:latin typeface="Calibri Light" panose="020F0302020204030204" pitchFamily="34" charset="0"/>
                <a:ea typeface="Calibri" panose="020F0502020204030204" pitchFamily="34" charset="0"/>
                <a:hlinkClick r:id="rId4"/>
              </a:rPr>
              <a:t>Version ANG</a:t>
            </a:r>
            <a:endParaRPr lang="en-CA" sz="1400" dirty="0">
              <a:solidFill>
                <a:srgbClr val="FF0000"/>
              </a:solidFill>
            </a:endParaRPr>
          </a:p>
        </p:txBody>
      </p:sp>
    </p:spTree>
    <p:extLst>
      <p:ext uri="{BB962C8B-B14F-4D97-AF65-F5344CB8AC3E}">
        <p14:creationId xmlns:p14="http://schemas.microsoft.com/office/powerpoint/2010/main" val="3312562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
          <p:cNvSpPr>
            <a:spLocks noGrp="1"/>
          </p:cNvSpPr>
          <p:nvPr>
            <p:ph type="title"/>
          </p:nvPr>
        </p:nvSpPr>
        <p:spPr>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fr-CA" sz="3200" b="1" i="0" u="none" strike="noStrike" kern="1200" cap="none" spc="0" normalizeH="0" baseline="0" noProof="0" dirty="0">
                <a:ln>
                  <a:noFill/>
                </a:ln>
                <a:solidFill>
                  <a:schemeClr val="accent5"/>
                </a:solidFill>
                <a:effectLst/>
                <a:uLnTx/>
                <a:uFillTx/>
                <a:latin typeface="Arial" panose="020B0604020202020204" pitchFamily="34" charset="0"/>
                <a:ea typeface="+mn-ea"/>
                <a:cs typeface="Arial" panose="020B0604020202020204" pitchFamily="34" charset="0"/>
              </a:rPr>
              <a:t>Préparation au travail dans un milieu de travail GC</a:t>
            </a:r>
          </a:p>
        </p:txBody>
      </p:sp>
      <p:pic>
        <p:nvPicPr>
          <p:cNvPr id="286" name="Google Shape;286;p3" descr="Badge 1 outline"/>
          <p:cNvPicPr preferRelativeResize="0"/>
          <p:nvPr/>
        </p:nvPicPr>
        <p:blipFill rotWithShape="1">
          <a:blip r:embed="rId3">
            <a:alphaModFix/>
          </a:blip>
          <a:srcRect/>
          <a:stretch/>
        </p:blipFill>
        <p:spPr>
          <a:xfrm>
            <a:off x="2301608" y="1609725"/>
            <a:ext cx="914400" cy="914400"/>
          </a:xfrm>
          <a:prstGeom prst="rect">
            <a:avLst/>
          </a:prstGeom>
          <a:noFill/>
          <a:ln>
            <a:noFill/>
          </a:ln>
        </p:spPr>
      </p:pic>
      <p:sp>
        <p:nvSpPr>
          <p:cNvPr id="283" name="Google Shape;283;p3"/>
          <p:cNvSpPr/>
          <p:nvPr/>
        </p:nvSpPr>
        <p:spPr>
          <a:xfrm>
            <a:off x="1181100" y="2399856"/>
            <a:ext cx="3155417" cy="1569660"/>
          </a:xfrm>
          <a:prstGeom prst="rect">
            <a:avLst/>
          </a:prstGeom>
          <a:noFill/>
          <a:ln>
            <a:noFill/>
          </a:ln>
        </p:spPr>
        <p:txBody>
          <a:bodyPr spcFirstLastPara="1" wrap="square" lIns="91425" tIns="45700" rIns="91425" bIns="45700" anchor="ctr" anchorCtr="0">
            <a:spAutoFit/>
          </a:bodyPr>
          <a:lstStyle/>
          <a:p>
            <a:pPr algn="ctr"/>
            <a:r>
              <a:rPr lang="fr-FR" sz="2400" dirty="0">
                <a:cs typeface="Arial" pitchFamily="34" charset="0"/>
              </a:rPr>
              <a:t>Comprendre la </a:t>
            </a:r>
            <a:r>
              <a:rPr lang="fr-FR" sz="2400" b="1" dirty="0">
                <a:cs typeface="Arial" pitchFamily="34" charset="0"/>
              </a:rPr>
              <a:t>vision et les attentes de votre organisation en milieu de travail</a:t>
            </a:r>
          </a:p>
        </p:txBody>
      </p:sp>
      <p:pic>
        <p:nvPicPr>
          <p:cNvPr id="288" name="Google Shape;288;p3" descr="Badge outline"/>
          <p:cNvPicPr preferRelativeResize="0"/>
          <p:nvPr/>
        </p:nvPicPr>
        <p:blipFill rotWithShape="1">
          <a:blip r:embed="rId4">
            <a:alphaModFix/>
          </a:blip>
          <a:srcRect/>
          <a:stretch/>
        </p:blipFill>
        <p:spPr>
          <a:xfrm>
            <a:off x="5730615" y="1568351"/>
            <a:ext cx="914400" cy="914400"/>
          </a:xfrm>
          <a:prstGeom prst="rect">
            <a:avLst/>
          </a:prstGeom>
          <a:noFill/>
          <a:ln>
            <a:noFill/>
          </a:ln>
        </p:spPr>
      </p:pic>
      <p:sp>
        <p:nvSpPr>
          <p:cNvPr id="281" name="Google Shape;281;p3"/>
          <p:cNvSpPr/>
          <p:nvPr/>
        </p:nvSpPr>
        <p:spPr>
          <a:xfrm>
            <a:off x="4834652" y="2227620"/>
            <a:ext cx="2825426" cy="1569620"/>
          </a:xfrm>
          <a:prstGeom prst="rect">
            <a:avLst/>
          </a:prstGeom>
          <a:noFill/>
          <a:ln>
            <a:noFill/>
          </a:ln>
        </p:spPr>
        <p:txBody>
          <a:bodyPr spcFirstLastPara="1" wrap="square" lIns="91425" tIns="45700" rIns="91425" bIns="45700" anchor="ctr" anchorCtr="0">
            <a:spAutoFit/>
          </a:bodyPr>
          <a:lstStyle/>
          <a:p>
            <a:pPr algn="ctr"/>
            <a:r>
              <a:rPr lang="fr-FR" sz="2400" dirty="0">
                <a:cs typeface="Arial" pitchFamily="34" charset="0"/>
              </a:rPr>
              <a:t>Comprendre ce qu'est un </a:t>
            </a:r>
            <a:r>
              <a:rPr lang="fr-FR" sz="2400" b="1" dirty="0">
                <a:cs typeface="Arial" pitchFamily="34" charset="0"/>
              </a:rPr>
              <a:t>milieu de travail</a:t>
            </a:r>
            <a:r>
              <a:rPr lang="fr-FR" sz="2400" dirty="0">
                <a:cs typeface="Arial" pitchFamily="34" charset="0"/>
              </a:rPr>
              <a:t> axé sur les activités</a:t>
            </a:r>
            <a:endParaRPr lang="en-US" sz="2400" dirty="0">
              <a:cs typeface="Arial" pitchFamily="34" charset="0"/>
            </a:endParaRPr>
          </a:p>
        </p:txBody>
      </p:sp>
      <p:pic>
        <p:nvPicPr>
          <p:cNvPr id="287" name="Google Shape;287;p3" descr="Badge 3 outline"/>
          <p:cNvPicPr preferRelativeResize="0"/>
          <p:nvPr/>
        </p:nvPicPr>
        <p:blipFill rotWithShape="1">
          <a:blip r:embed="rId5">
            <a:alphaModFix/>
          </a:blip>
          <a:srcRect/>
          <a:stretch/>
        </p:blipFill>
        <p:spPr>
          <a:xfrm>
            <a:off x="9308331" y="1568351"/>
            <a:ext cx="914400" cy="914400"/>
          </a:xfrm>
          <a:prstGeom prst="rect">
            <a:avLst/>
          </a:prstGeom>
          <a:noFill/>
          <a:ln>
            <a:noFill/>
          </a:ln>
        </p:spPr>
      </p:pic>
      <p:sp>
        <p:nvSpPr>
          <p:cNvPr id="282" name="Google Shape;282;p3"/>
          <p:cNvSpPr/>
          <p:nvPr/>
        </p:nvSpPr>
        <p:spPr>
          <a:xfrm flipH="1">
            <a:off x="7967713" y="2415149"/>
            <a:ext cx="3595636" cy="1200288"/>
          </a:xfrm>
          <a:prstGeom prst="rect">
            <a:avLst/>
          </a:prstGeom>
          <a:noFill/>
          <a:ln>
            <a:noFill/>
          </a:ln>
        </p:spPr>
        <p:txBody>
          <a:bodyPr spcFirstLastPara="1" wrap="square" lIns="91425" tIns="45700" rIns="91425" bIns="45700" anchor="t" anchorCtr="0">
            <a:spAutoFit/>
          </a:bodyPr>
          <a:lstStyle/>
          <a:p>
            <a:pPr algn="ctr"/>
            <a:r>
              <a:rPr lang="fr-CA" sz="2400" dirty="0">
                <a:cs typeface="Arial" pitchFamily="34" charset="0"/>
              </a:rPr>
              <a:t>Comprendre en quoi consiste le </a:t>
            </a:r>
            <a:r>
              <a:rPr lang="fr-CA" sz="2400" b="1" dirty="0">
                <a:cs typeface="Arial" pitchFamily="34" charset="0"/>
              </a:rPr>
              <a:t>mode de travail </a:t>
            </a:r>
            <a:r>
              <a:rPr lang="fr-CA" sz="2400" dirty="0">
                <a:cs typeface="Arial" pitchFamily="34" charset="0"/>
              </a:rPr>
              <a:t>axé sur les activités</a:t>
            </a:r>
            <a:endParaRPr lang="fr-CA" sz="2400" b="1" dirty="0">
              <a:cs typeface="Arial" pitchFamily="34" charset="0"/>
            </a:endParaRPr>
          </a:p>
        </p:txBody>
      </p:sp>
      <p:pic>
        <p:nvPicPr>
          <p:cNvPr id="285" name="Google Shape;285;p3">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9447009" y="3429000"/>
            <a:ext cx="2825425" cy="2825425"/>
          </a:xfrm>
          <a:prstGeom prst="rect">
            <a:avLst/>
          </a:prstGeom>
          <a:noFill/>
          <a:ln>
            <a:noFill/>
          </a:ln>
        </p:spPr>
      </p:pic>
      <p:sp>
        <p:nvSpPr>
          <p:cNvPr id="284" name="Google Shape;284;p3"/>
          <p:cNvSpPr/>
          <p:nvPr/>
        </p:nvSpPr>
        <p:spPr>
          <a:xfrm>
            <a:off x="4834652" y="4982255"/>
            <a:ext cx="5250593" cy="1077178"/>
          </a:xfrm>
          <a:prstGeom prst="rect">
            <a:avLst/>
          </a:prstGeom>
          <a:noFill/>
          <a:ln>
            <a:noFill/>
          </a:ln>
        </p:spPr>
        <p:txBody>
          <a:bodyPr spcFirstLastPara="1" wrap="square" lIns="91425" tIns="45700" rIns="91425" bIns="45700" anchor="t" anchorCtr="0">
            <a:spAutoFit/>
          </a:bodyPr>
          <a:lstStyle/>
          <a:p>
            <a:pPr algn="ctr" fontAlgn="t"/>
            <a:r>
              <a:rPr lang="fr-CA" sz="3200" dirty="0">
                <a:solidFill>
                  <a:schemeClr val="accent2"/>
                </a:solidFill>
                <a:cs typeface="Arial" panose="020B0604020202020204" pitchFamily="34" charset="0"/>
              </a:rPr>
              <a:t>Définissez votre propre parcours!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BDB1A6D0-5CA9-45D0-9AF4-BED99B2809FD}"/>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alphaModFix amt="30000"/>
            <a:extLst>
              <a:ext uri="{28A0092B-C50C-407E-A947-70E740481C1C}">
                <a14:useLocalDpi xmlns:a14="http://schemas.microsoft.com/office/drawing/2010/main"/>
              </a:ext>
            </a:extLst>
          </a:blip>
          <a:srcRect/>
          <a:stretch/>
        </p:blipFill>
        <p:spPr bwMode="auto">
          <a:xfrm>
            <a:off x="446785" y="1979849"/>
            <a:ext cx="5781929" cy="40512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0F3EBE2-FCF7-4BB8-9663-B95831EDEF43}"/>
              </a:ext>
            </a:extLst>
          </p:cNvPr>
          <p:cNvSpPr>
            <a:spLocks noGrp="1"/>
          </p:cNvSpPr>
          <p:nvPr>
            <p:ph type="title"/>
          </p:nvPr>
        </p:nvSpPr>
        <p:spPr>
          <a:xfrm>
            <a:off x="451765" y="328812"/>
            <a:ext cx="10704280" cy="779462"/>
          </a:xfrm>
        </p:spPr>
        <p:txBody>
          <a:bodyPr>
            <a:normAutofit/>
          </a:bodyPr>
          <a:lstStyle/>
          <a:p>
            <a:r>
              <a:rPr lang="fr-CA" sz="3200" dirty="0">
                <a:solidFill>
                  <a:schemeClr val="accent5"/>
                </a:solidFill>
                <a:latin typeface="Arial"/>
                <a:cs typeface="Arial"/>
              </a:rPr>
              <a:t>Qu’est-ce que le milieu de travail GC?</a:t>
            </a:r>
          </a:p>
        </p:txBody>
      </p:sp>
      <p:sp>
        <p:nvSpPr>
          <p:cNvPr id="9" name="Rectangle 8">
            <a:extLst>
              <a:ext uri="{FF2B5EF4-FFF2-40B4-BE49-F238E27FC236}">
                <a16:creationId xmlns:a16="http://schemas.microsoft.com/office/drawing/2014/main" id="{E3AA9C9B-E240-42D3-989D-2B7622058A1B}"/>
              </a:ext>
              <a:ext uri="{C183D7F6-B498-43B3-948B-1728B52AA6E4}">
                <adec:decorative xmlns:adec="http://schemas.microsoft.com/office/drawing/2017/decorative" val="1"/>
              </a:ext>
            </a:extLst>
          </p:cNvPr>
          <p:cNvSpPr/>
          <p:nvPr/>
        </p:nvSpPr>
        <p:spPr>
          <a:xfrm>
            <a:off x="6710642" y="1242505"/>
            <a:ext cx="4780340" cy="47886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492C2EB0-3EAB-4D0D-8148-E8FDC11F2A28}"/>
              </a:ext>
            </a:extLst>
          </p:cNvPr>
          <p:cNvSpPr txBox="1"/>
          <p:nvPr/>
        </p:nvSpPr>
        <p:spPr>
          <a:xfrm>
            <a:off x="395542" y="988484"/>
            <a:ext cx="6070515" cy="1200329"/>
          </a:xfrm>
          <a:prstGeom prst="rect">
            <a:avLst/>
          </a:prstGeom>
          <a:noFill/>
        </p:spPr>
        <p:txBody>
          <a:bodyPr wrap="square" lIns="144000" rIns="144000" rtlCol="0">
            <a:spAutoFit/>
          </a:bodyPr>
          <a:lstStyle/>
          <a:p>
            <a:pPr>
              <a:defRPr/>
            </a:pPr>
            <a:r>
              <a:rPr kumimoji="0" lang="fr-CA" sz="1600" b="1" i="0" u="none" strike="noStrike" cap="none" normalizeH="0" baseline="0" noProof="0" dirty="0">
                <a:ln>
                  <a:noFill/>
                </a:ln>
                <a:solidFill>
                  <a:srgbClr val="000000"/>
                </a:solidFill>
                <a:uLnTx/>
                <a:uFillTx/>
                <a:ea typeface="+mn-ea"/>
                <a:cs typeface="Arial" panose="020B0604020202020204" pitchFamily="34" charset="0"/>
              </a:rPr>
              <a:t>Le Milieu de travail GC est un milieu de travail </a:t>
            </a:r>
            <a:r>
              <a:rPr kumimoji="0" lang="fr-CA" sz="2000" b="1" i="1" u="none" strike="noStrike" cap="none" normalizeH="0" baseline="0" noProof="0" dirty="0">
                <a:ln>
                  <a:noFill/>
                </a:ln>
                <a:solidFill>
                  <a:srgbClr val="000000"/>
                </a:solidFill>
                <a:uLnTx/>
                <a:uFillTx/>
                <a:ea typeface="+mn-ea"/>
                <a:cs typeface="Arial" panose="020B0604020202020204" pitchFamily="34" charset="0"/>
              </a:rPr>
              <a:t>moderne, efficace et inclusif</a:t>
            </a:r>
            <a:r>
              <a:rPr kumimoji="0" lang="fr-CA" sz="1600" b="1" i="0" u="none" strike="noStrike" cap="none" normalizeH="0" baseline="0" noProof="0" dirty="0">
                <a:ln>
                  <a:noFill/>
                </a:ln>
                <a:solidFill>
                  <a:srgbClr val="000000"/>
                </a:solidFill>
                <a:uLnTx/>
                <a:uFillTx/>
                <a:ea typeface="+mn-ea"/>
                <a:cs typeface="Arial" panose="020B0604020202020204" pitchFamily="34" charset="0"/>
              </a:rPr>
              <a:t> qui répond aux besoins de l’effectif de la fonction publique et qui favorise un régime de travail souple.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2EAC72F6-1870-436A-8F54-3C6AAB91B4DD}"/>
              </a:ext>
            </a:extLst>
          </p:cNvPr>
          <p:cNvSpPr txBox="1"/>
          <p:nvPr/>
        </p:nvSpPr>
        <p:spPr>
          <a:xfrm>
            <a:off x="589187" y="1943796"/>
            <a:ext cx="5506813"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cap="none" normalizeH="0" baseline="0" noProof="0" dirty="0">
                <a:ln>
                  <a:noFill/>
                </a:ln>
                <a:solidFill>
                  <a:srgbClr val="000000"/>
                </a:solidFill>
                <a:uLnTx/>
                <a:uFillTx/>
                <a:ea typeface="+mn-ea"/>
                <a:cs typeface="Arial" panose="020B0604020202020204" pitchFamily="34" charset="0"/>
              </a:rPr>
              <a:t>Il repose sur la mise en œuvre du </a:t>
            </a:r>
            <a:r>
              <a:rPr kumimoji="0" lang="fr-CA" sz="1600" b="1" i="0" u="none" strike="noStrike" cap="none" normalizeH="0" baseline="0" noProof="0" dirty="0">
                <a:ln>
                  <a:noFill/>
                </a:ln>
                <a:solidFill>
                  <a:srgbClr val="000000"/>
                </a:solidFill>
                <a:uLnTx/>
                <a:uFillTx/>
                <a:ea typeface="+mn-ea"/>
                <a:cs typeface="Arial" panose="020B0604020202020204" pitchFamily="34" charset="0"/>
              </a:rPr>
              <a:t>mode de travail axé sur les activités</a:t>
            </a:r>
            <a:r>
              <a:rPr kumimoji="0" lang="fr-CA" sz="1600" b="0" i="0" u="none" strike="noStrike" cap="none" normalizeH="0" baseline="0" noProof="0" dirty="0">
                <a:ln>
                  <a:noFill/>
                </a:ln>
                <a:solidFill>
                  <a:srgbClr val="000000"/>
                </a:solidFill>
                <a:uLnTx/>
                <a:uFillTx/>
                <a:ea typeface="+mn-ea"/>
                <a:cs typeface="Arial" panose="020B0604020202020204" pitchFamily="34" charset="0"/>
              </a:rPr>
              <a:t>, c’est-à-dire une méthode de travail offrant à tous les employés une</a:t>
            </a:r>
            <a:r>
              <a:rPr kumimoji="0" lang="fr-CA" sz="1600" i="0" u="none" strike="noStrike" cap="none" normalizeH="0" baseline="0" noProof="0" dirty="0">
                <a:ln>
                  <a:noFill/>
                </a:ln>
                <a:solidFill>
                  <a:srgbClr val="000000"/>
                </a:solidFill>
                <a:uLnTx/>
                <a:uFillTx/>
                <a:ea typeface="+mn-ea"/>
                <a:cs typeface="Arial" panose="020B0604020202020204" pitchFamily="34" charset="0"/>
              </a:rPr>
              <a:t> </a:t>
            </a:r>
            <a:r>
              <a:rPr kumimoji="0" lang="fr-CA" sz="1600" b="1" i="0" u="none" strike="noStrike" cap="none" normalizeH="0" baseline="0" noProof="0" dirty="0">
                <a:ln>
                  <a:noFill/>
                </a:ln>
                <a:solidFill>
                  <a:srgbClr val="000000"/>
                </a:solidFill>
                <a:uLnTx/>
                <a:uFillTx/>
                <a:ea typeface="+mn-ea"/>
                <a:cs typeface="Arial" panose="020B0604020202020204" pitchFamily="34" charset="0"/>
              </a:rPr>
              <a:t>UTILISATION PARTAGÉE</a:t>
            </a:r>
            <a:r>
              <a:rPr kumimoji="0" lang="fr-CA" sz="1600" b="0" i="0" u="none" strike="noStrike" cap="none" normalizeH="0" baseline="0" noProof="0" dirty="0">
                <a:ln>
                  <a:noFill/>
                </a:ln>
                <a:solidFill>
                  <a:srgbClr val="000000"/>
                </a:solidFill>
                <a:uLnTx/>
                <a:uFillTx/>
                <a:ea typeface="+mn-ea"/>
                <a:cs typeface="Arial" panose="020B0604020202020204" pitchFamily="34" charset="0"/>
              </a:rPr>
              <a:t> d’une</a:t>
            </a:r>
            <a:r>
              <a:rPr kumimoji="0" lang="fr-CA" sz="1600" i="0" u="none" strike="noStrike" cap="none" normalizeH="0" baseline="0" noProof="0" dirty="0">
                <a:ln>
                  <a:noFill/>
                </a:ln>
                <a:solidFill>
                  <a:srgbClr val="000000"/>
                </a:solidFill>
                <a:uLnTx/>
                <a:uFillTx/>
                <a:ea typeface="+mn-ea"/>
                <a:cs typeface="Arial" panose="020B0604020202020204" pitchFamily="34" charset="0"/>
              </a:rPr>
              <a:t> </a:t>
            </a:r>
            <a:r>
              <a:rPr kumimoji="0" lang="fr-CA" sz="1600" b="1" i="0" u="none" strike="noStrike" cap="none" normalizeH="0" baseline="0" noProof="0" dirty="0">
                <a:ln>
                  <a:noFill/>
                </a:ln>
                <a:solidFill>
                  <a:srgbClr val="000000"/>
                </a:solidFill>
                <a:uLnTx/>
                <a:uFillTx/>
                <a:ea typeface="+mn-ea"/>
                <a:cs typeface="Arial" panose="020B0604020202020204" pitchFamily="34" charset="0"/>
              </a:rPr>
              <a:t>VARIÉTÉ</a:t>
            </a:r>
            <a:r>
              <a:rPr kumimoji="0" lang="fr-CA" sz="1600" b="0" i="0" u="none" strike="noStrike" cap="none" normalizeH="0" baseline="0" noProof="0" dirty="0">
                <a:ln>
                  <a:noFill/>
                </a:ln>
                <a:solidFill>
                  <a:srgbClr val="000000"/>
                </a:solidFill>
                <a:uLnTx/>
                <a:uFillTx/>
                <a:ea typeface="+mn-ea"/>
                <a:cs typeface="Arial" panose="020B0604020202020204" pitchFamily="34" charset="0"/>
              </a:rPr>
              <a:t> de points de travail, leur permettant de</a:t>
            </a:r>
            <a:r>
              <a:rPr kumimoji="0" lang="fr-CA" sz="1600" i="0" u="none" strike="noStrike" cap="none" normalizeH="0" baseline="0" noProof="0" dirty="0">
                <a:ln>
                  <a:noFill/>
                </a:ln>
                <a:solidFill>
                  <a:srgbClr val="000000"/>
                </a:solidFill>
                <a:uLnTx/>
                <a:uFillTx/>
                <a:ea typeface="+mn-ea"/>
                <a:cs typeface="Arial" panose="020B0604020202020204" pitchFamily="34" charset="0"/>
              </a:rPr>
              <a:t> </a:t>
            </a:r>
            <a:r>
              <a:rPr kumimoji="0" lang="fr-CA" sz="1600" b="1" i="0" u="none" strike="noStrike" cap="none" normalizeH="0" baseline="0" noProof="0" dirty="0">
                <a:ln>
                  <a:noFill/>
                </a:ln>
                <a:solidFill>
                  <a:srgbClr val="000000"/>
                </a:solidFill>
                <a:uLnTx/>
                <a:uFillTx/>
                <a:ea typeface="+mn-ea"/>
                <a:cs typeface="Arial" panose="020B0604020202020204" pitchFamily="34" charset="0"/>
              </a:rPr>
              <a:t>CHOISIR</a:t>
            </a:r>
            <a:r>
              <a:rPr kumimoji="0" lang="fr-CA" sz="1600" b="0" i="0" u="none" strike="noStrike" cap="none" normalizeH="0" baseline="0" noProof="0" dirty="0">
                <a:ln>
                  <a:noFill/>
                </a:ln>
                <a:solidFill>
                  <a:srgbClr val="000000"/>
                </a:solidFill>
                <a:uLnTx/>
                <a:uFillTx/>
                <a:ea typeface="+mn-ea"/>
                <a:cs typeface="Arial" panose="020B0604020202020204" pitchFamily="34" charset="0"/>
              </a:rPr>
              <a:t> le cadre optimal pour accomplir leurs tâches et fonctions.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a:ln>
                <a:noFill/>
              </a:ln>
              <a:solidFill>
                <a:srgbClr val="000000"/>
              </a:solidFill>
              <a:effectLst/>
              <a:uLnTx/>
              <a:uFillTx/>
              <a:ea typeface="+mn-ea"/>
              <a:cs typeface="Arial" panose="020B0604020202020204" pitchFamily="34" charset="0"/>
            </a:endParaRPr>
          </a:p>
          <a:p>
            <a:pPr eaLnBrk="1" fontAlgn="auto" hangingPunct="1">
              <a:spcBef>
                <a:spcPts val="0"/>
              </a:spcBef>
              <a:spcAft>
                <a:spcPts val="0"/>
              </a:spcAft>
              <a:defRPr/>
            </a:pPr>
            <a:r>
              <a:rPr lang="fr-CA" sz="1600" dirty="0">
                <a:ea typeface="Calibri" panose="020F0502020204030204" pitchFamily="34" charset="0"/>
                <a:cs typeface="Times New Roman" panose="02020603050405020304" pitchFamily="18" charset="0"/>
              </a:rPr>
              <a:t>Le Milieu de travail GC est axé sur un environnement sans place assignée, où les employés ont accès à tous les points de travail dans des espaces de travail tant ouverts que fermés.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Title 1">
            <a:extLst>
              <a:ext uri="{FF2B5EF4-FFF2-40B4-BE49-F238E27FC236}">
                <a16:creationId xmlns:a16="http://schemas.microsoft.com/office/drawing/2014/main" id="{5CC78AB2-A9A3-4225-B3D3-A65086B65EF5}"/>
              </a:ext>
            </a:extLst>
          </p:cNvPr>
          <p:cNvSpPr txBox="1">
            <a:spLocks/>
          </p:cNvSpPr>
          <p:nvPr/>
        </p:nvSpPr>
        <p:spPr bwMode="auto">
          <a:xfrm>
            <a:off x="7015957" y="1108274"/>
            <a:ext cx="4204137" cy="134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ctr"/>
            <a:r>
              <a:rPr lang="fr-CA" sz="2400" dirty="0">
                <a:solidFill>
                  <a:schemeClr val="tx1"/>
                </a:solidFill>
                <a:latin typeface="+mn-lt"/>
              </a:rPr>
              <a:t>Pourquoi un concept de milieu de travail axé sur les activités (MTA)?</a:t>
            </a:r>
          </a:p>
        </p:txBody>
      </p:sp>
      <p:sp>
        <p:nvSpPr>
          <p:cNvPr id="6" name="Subtitle 2">
            <a:extLst>
              <a:ext uri="{FF2B5EF4-FFF2-40B4-BE49-F238E27FC236}">
                <a16:creationId xmlns:a16="http://schemas.microsoft.com/office/drawing/2014/main" id="{C32BF7BB-D128-4707-8ACC-5F1EAEBA0180}"/>
              </a:ext>
            </a:extLst>
          </p:cNvPr>
          <p:cNvSpPr txBox="1">
            <a:spLocks/>
          </p:cNvSpPr>
          <p:nvPr/>
        </p:nvSpPr>
        <p:spPr>
          <a:xfrm>
            <a:off x="6727855" y="2178185"/>
            <a:ext cx="4780340" cy="3987165"/>
          </a:xfrm>
          <a:prstGeom prst="rect">
            <a:avLst/>
          </a:prstGeom>
        </p:spPr>
        <p:txBody>
          <a:bodyPr vert="horz" lIns="91440" tIns="45720" rIns="91440" bIns="45720" rtlCol="0" anchor="ctr">
            <a:noAutofit/>
          </a:bodyPr>
          <a:lstStyle>
            <a:defPPr marR="0" lvl="0" algn="l" rtl="0">
              <a:lnSpc>
                <a:spcPct val="100000"/>
              </a:lnSpc>
              <a:spcBef>
                <a:spcPts val="0"/>
              </a:spcBef>
              <a:spcAft>
                <a:spcPts val="0"/>
              </a:spcAft>
              <a:defRPr/>
            </a:defPPr>
            <a:lvl1pPr marL="228600" marR="0" lvl="0"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1pPr>
            <a:lvl2pPr marL="685800" marR="0" lvl="1"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2pPr>
            <a:lvl3pPr marL="1143000" marR="0" lvl="2"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3pPr>
            <a:lvl4pPr marL="1600200" marR="0" lvl="3"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4pPr>
            <a:lvl5pPr marL="2057400" marR="0" lvl="4"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5pPr>
            <a:lvl6pPr marL="2514600" marR="0" lvl="5"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6pPr>
            <a:lvl7pPr marL="2971800" marR="0" lvl="6"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7pPr>
            <a:lvl8pPr marL="3429000" marR="0" lvl="7"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8pPr>
            <a:lvl9pPr marL="3886200" marR="0" lvl="8"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9pPr>
          </a:lstStyle>
          <a:p>
            <a:pPr marL="285750">
              <a:lnSpc>
                <a:spcPct val="90000"/>
              </a:lnSpc>
              <a:spcAft>
                <a:spcPts val="600"/>
              </a:spcAft>
              <a:buFont typeface="Arial" panose="020B0604020202020204" pitchFamily="34" charset="0"/>
              <a:buChar char="•"/>
            </a:pPr>
            <a:r>
              <a:rPr lang="fr-CA" sz="2000" dirty="0">
                <a:solidFill>
                  <a:schemeClr val="tx1"/>
                </a:solidFill>
                <a:latin typeface="+mn-lt"/>
                <a:ea typeface="+mn-ea"/>
                <a:cs typeface="+mn-cs"/>
              </a:rPr>
              <a:t>Choix et flexibilité quant au milieu de travail et à la façon de travailler</a:t>
            </a:r>
          </a:p>
          <a:p>
            <a:pPr marL="285750">
              <a:lnSpc>
                <a:spcPct val="90000"/>
              </a:lnSpc>
              <a:spcAft>
                <a:spcPts val="600"/>
              </a:spcAft>
              <a:buFont typeface="Arial" panose="020B0604020202020204" pitchFamily="34" charset="0"/>
              <a:buChar char="•"/>
            </a:pPr>
            <a:r>
              <a:rPr lang="fr-CA" sz="2000" dirty="0">
                <a:solidFill>
                  <a:schemeClr val="tx1"/>
                </a:solidFill>
                <a:latin typeface="+mn-lt"/>
                <a:ea typeface="+mn-ea"/>
                <a:cs typeface="+mn-cs"/>
              </a:rPr>
              <a:t>Capacité de s’adapter aux préférences et aux besoins personnels</a:t>
            </a:r>
          </a:p>
          <a:p>
            <a:pPr marL="285750">
              <a:lnSpc>
                <a:spcPct val="90000"/>
              </a:lnSpc>
              <a:spcAft>
                <a:spcPts val="600"/>
              </a:spcAft>
              <a:buFont typeface="Arial" panose="020B0604020202020204" pitchFamily="34" charset="0"/>
              <a:buChar char="•"/>
            </a:pPr>
            <a:r>
              <a:rPr lang="fr-CA" sz="2000" dirty="0">
                <a:solidFill>
                  <a:schemeClr val="tx1"/>
                </a:solidFill>
                <a:latin typeface="+mn-lt"/>
                <a:ea typeface="+mn-ea"/>
                <a:cs typeface="+mn-cs"/>
              </a:rPr>
              <a:t>Accès à une vaste gamme d’aires de travail et d’installations</a:t>
            </a:r>
          </a:p>
          <a:p>
            <a:pPr marL="285750">
              <a:lnSpc>
                <a:spcPct val="90000"/>
              </a:lnSpc>
              <a:spcAft>
                <a:spcPts val="600"/>
              </a:spcAft>
              <a:buFont typeface="Arial" panose="020B0604020202020204" pitchFamily="34" charset="0"/>
              <a:buChar char="•"/>
            </a:pPr>
            <a:r>
              <a:rPr lang="fr-CA" sz="2000" dirty="0">
                <a:solidFill>
                  <a:schemeClr val="tx1"/>
                </a:solidFill>
                <a:latin typeface="+mn-lt"/>
                <a:ea typeface="+mn-ea"/>
                <a:cs typeface="+mn-cs"/>
              </a:rPr>
              <a:t>Aires de travail accessibles et inclusives</a:t>
            </a:r>
          </a:p>
          <a:p>
            <a:pPr marL="285750">
              <a:lnSpc>
                <a:spcPct val="90000"/>
              </a:lnSpc>
              <a:spcAft>
                <a:spcPts val="600"/>
              </a:spcAft>
              <a:buFont typeface="Arial" panose="020B0604020202020204" pitchFamily="34" charset="0"/>
              <a:buChar char="•"/>
            </a:pPr>
            <a:r>
              <a:rPr lang="fr-CA" sz="2000" dirty="0">
                <a:solidFill>
                  <a:schemeClr val="tx1"/>
                </a:solidFill>
                <a:latin typeface="+mn-lt"/>
                <a:ea typeface="+mn-ea"/>
                <a:cs typeface="+mn-cs"/>
              </a:rPr>
              <a:t>Rehausse l’expérience de vos employés</a:t>
            </a:r>
          </a:p>
          <a:p>
            <a:pPr marL="285750">
              <a:lnSpc>
                <a:spcPct val="90000"/>
              </a:lnSpc>
              <a:spcAft>
                <a:spcPts val="600"/>
              </a:spcAft>
              <a:buFont typeface="Arial" panose="020B0604020202020204" pitchFamily="34" charset="0"/>
              <a:buChar char="•"/>
            </a:pPr>
            <a:r>
              <a:rPr lang="fr-CA" sz="2000" dirty="0">
                <a:solidFill>
                  <a:schemeClr val="tx1"/>
                </a:solidFill>
                <a:latin typeface="+mn-lt"/>
                <a:ea typeface="+mn-ea"/>
                <a:cs typeface="+mn-cs"/>
              </a:rPr>
              <a:t>Favorise toutes les activités en milieu de travail, comme l’apprentissage, la concentration, la collaboration et la socialisation.</a:t>
            </a:r>
          </a:p>
        </p:txBody>
      </p:sp>
    </p:spTree>
    <p:extLst>
      <p:ext uri="{BB962C8B-B14F-4D97-AF65-F5344CB8AC3E}">
        <p14:creationId xmlns:p14="http://schemas.microsoft.com/office/powerpoint/2010/main" val="2927712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F6C6EB6-87EF-4415-BE90-709722B0D843}"/>
              </a:ext>
            </a:extLst>
          </p:cNvPr>
          <p:cNvSpPr txBox="1">
            <a:spLocks noGrp="1"/>
          </p:cNvSpPr>
          <p:nvPr>
            <p:ph type="title" idx="4294967295"/>
          </p:nvPr>
        </p:nvSpPr>
        <p:spPr bwMode="auto">
          <a:xfrm>
            <a:off x="508759" y="550861"/>
            <a:ext cx="11006345" cy="83502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en-CA" sz="3200" b="1" i="0" u="none" strike="noStrike" kern="1200" cap="none" spc="0" normalizeH="0" baseline="0" noProof="0" dirty="0">
                <a:ln>
                  <a:noFill/>
                </a:ln>
                <a:solidFill>
                  <a:schemeClr val="accent5"/>
                </a:solidFill>
                <a:effectLst/>
                <a:uLnTx/>
                <a:uFillTx/>
                <a:latin typeface="Arial"/>
                <a:ea typeface="+mj-ea"/>
                <a:cs typeface="+mj-cs"/>
              </a:rPr>
              <a:t>Notre vision pour le milieu de travail</a:t>
            </a:r>
          </a:p>
        </p:txBody>
      </p:sp>
      <p:sp>
        <p:nvSpPr>
          <p:cNvPr id="6" name="TextBox 5">
            <a:extLst>
              <a:ext uri="{FF2B5EF4-FFF2-40B4-BE49-F238E27FC236}">
                <a16:creationId xmlns:a16="http://schemas.microsoft.com/office/drawing/2014/main" id="{4CBC1241-5084-4AE2-8930-73B11761D488}"/>
              </a:ext>
            </a:extLst>
          </p:cNvPr>
          <p:cNvSpPr txBox="1"/>
          <p:nvPr/>
        </p:nvSpPr>
        <p:spPr>
          <a:xfrm>
            <a:off x="592827" y="1601474"/>
            <a:ext cx="11006345" cy="369332"/>
          </a:xfrm>
          <a:prstGeom prst="rect">
            <a:avLst/>
          </a:prstGeom>
          <a:noFill/>
        </p:spPr>
        <p:txBody>
          <a:bodyPr wrap="square" rtlCol="0">
            <a:spAutoFit/>
          </a:bodyPr>
          <a:lstStyle/>
          <a:p>
            <a:pPr marR="0" lvl="0" algn="l" defTabSz="684213" rtl="0" eaLnBrk="0" fontAlgn="base" latinLnBrk="0" hangingPunct="0">
              <a:lnSpc>
                <a:spcPct val="100000"/>
              </a:lnSpc>
              <a:spcBef>
                <a:spcPts val="750"/>
              </a:spcBef>
              <a:spcAft>
                <a:spcPct val="0"/>
              </a:spcAft>
              <a:buClrTx/>
              <a:buSzPct val="100000"/>
              <a:tabLst/>
              <a:defRPr/>
            </a:pPr>
            <a:r>
              <a:rPr kumimoji="0" lang="fr-CA" b="1" u="none" strike="noStrike" kern="1200" cap="none" spc="0" normalizeH="0" baseline="0" dirty="0">
                <a:ln>
                  <a:noFill/>
                </a:ln>
                <a:effectLst/>
                <a:highlight>
                  <a:srgbClr val="F2A920"/>
                </a:highlight>
                <a:uLnTx/>
                <a:uFillTx/>
                <a:latin typeface="Calibri" panose="020F0502020204030204" pitchFamily="34" charset="0"/>
                <a:ea typeface="Calibri" panose="020F0502020204030204" pitchFamily="34" charset="0"/>
                <a:cs typeface="Calibri" panose="020F0502020204030204" pitchFamily="34" charset="0"/>
              </a:rPr>
              <a:t>[ajoutez votre vision définie antérieurement] </a:t>
            </a:r>
            <a:endParaRPr kumimoji="0" lang="fr-CA" sz="2700" b="1" u="none" strike="noStrike" kern="1200" cap="none" spc="0" normalizeH="0" baseline="0" dirty="0">
              <a:ln>
                <a:noFill/>
              </a:ln>
              <a:effectLst/>
              <a:highlight>
                <a:srgbClr val="F2A920"/>
              </a:highligh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9191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CBD5E3BB-D8F3-490D-92B6-07A834C39F16}"/>
              </a:ext>
            </a:extLst>
          </p:cNvPr>
          <p:cNvSpPr txBox="1"/>
          <p:nvPr/>
        </p:nvSpPr>
        <p:spPr>
          <a:xfrm>
            <a:off x="217215" y="90652"/>
            <a:ext cx="7086834" cy="369332"/>
          </a:xfrm>
          <a:prstGeom prst="rect">
            <a:avLst/>
          </a:prstGeom>
          <a:solidFill>
            <a:schemeClr val="accent4"/>
          </a:solidFill>
        </p:spPr>
        <p:txBody>
          <a:bodyPr wrap="square" rtlCol="0">
            <a:spAutoFit/>
          </a:bodyPr>
          <a:lstStyle/>
          <a:p>
            <a:r>
              <a:rPr lang="fr-CA" dirty="0">
                <a:latin typeface="Calibri" panose="020F0502020204030204" pitchFamily="34" charset="0"/>
                <a:ea typeface="Calibri" panose="020F0502020204030204" pitchFamily="34" charset="0"/>
                <a:cs typeface="Calibri" panose="020F0502020204030204" pitchFamily="34" charset="0"/>
              </a:rPr>
              <a:t>Révisez aux fins de concordance avec l’écosystème de votre organisation</a:t>
            </a:r>
          </a:p>
        </p:txBody>
      </p:sp>
      <p:sp>
        <p:nvSpPr>
          <p:cNvPr id="2" name="Title 1"/>
          <p:cNvSpPr>
            <a:spLocks noGrp="1"/>
          </p:cNvSpPr>
          <p:nvPr>
            <p:ph type="title"/>
          </p:nvPr>
        </p:nvSpPr>
        <p:spPr/>
        <p:txBody>
          <a:bodyPr>
            <a:noAutofit/>
          </a:bodyPr>
          <a:lstStyle/>
          <a:p>
            <a:br>
              <a:rPr kumimoji="0" lang="fr-CA" i="0" u="none" strike="noStrike" cap="none" normalizeH="0" baseline="0" noProof="0" dirty="0">
                <a:ln>
                  <a:noFill/>
                </a:ln>
                <a:solidFill>
                  <a:srgbClr val="17455C"/>
                </a:solidFill>
                <a:uLnTx/>
                <a:uFillTx/>
                <a:latin typeface="Arial"/>
                <a:ea typeface="+mj-ea"/>
                <a:cs typeface="Arial" panose="020B0604020202020204" pitchFamily="34" charset="0"/>
              </a:rPr>
            </a:br>
            <a:r>
              <a:rPr kumimoji="0" lang="fr-CA" i="0" u="none" strike="noStrike" cap="none" normalizeH="0" baseline="0" noProof="0" dirty="0">
                <a:ln>
                  <a:noFill/>
                </a:ln>
                <a:solidFill>
                  <a:srgbClr val="17455C"/>
                </a:solidFill>
                <a:uLnTx/>
                <a:uFillTx/>
                <a:latin typeface="Arial"/>
                <a:ea typeface="+mj-ea"/>
                <a:cs typeface="Arial" panose="020B0604020202020204" pitchFamily="34" charset="0"/>
              </a:rPr>
              <a:t>Comprendre la flexibilité</a:t>
            </a:r>
            <a:r>
              <a:rPr kumimoji="0" lang="fr-CA" i="0" u="none" strike="noStrike" cap="none" normalizeH="0" baseline="0" noProof="0" dirty="0">
                <a:ln>
                  <a:noFill/>
                </a:ln>
                <a:solidFill>
                  <a:srgbClr val="17455C"/>
                </a:solidFill>
                <a:uLnTx/>
                <a:uFillTx/>
                <a:latin typeface="Arial"/>
                <a:ea typeface="+mj-ea"/>
                <a:cs typeface="+mj-cs"/>
              </a:rPr>
              <a:t> qu’offre un écosystème d’espaces de travail</a:t>
            </a:r>
            <a:endParaRPr lang="en-CA" dirty="0">
              <a:solidFill>
                <a:schemeClr val="accent5"/>
              </a:solidFill>
              <a:latin typeface="Arial"/>
              <a:cs typeface="Arial"/>
            </a:endParaRPr>
          </a:p>
        </p:txBody>
      </p:sp>
      <p:sp>
        <p:nvSpPr>
          <p:cNvPr id="11" name="TextBox 10"/>
          <p:cNvSpPr txBox="1"/>
          <p:nvPr/>
        </p:nvSpPr>
        <p:spPr>
          <a:xfrm>
            <a:off x="2200114" y="1318511"/>
            <a:ext cx="1867949" cy="400110"/>
          </a:xfrm>
          <a:prstGeom prst="rect">
            <a:avLst/>
          </a:prstGeom>
          <a:noFill/>
        </p:spPr>
        <p:txBody>
          <a:bodyPr wrap="square" rtlCol="0">
            <a:spAutoFit/>
          </a:bodyPr>
          <a:lstStyle/>
          <a:p>
            <a:pPr algn="ctr"/>
            <a:r>
              <a:rPr lang="en-US" sz="20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À domicile</a:t>
            </a:r>
          </a:p>
        </p:txBody>
      </p:sp>
      <p:pic>
        <p:nvPicPr>
          <p:cNvPr id="4" name="Picture 3" descr="Une icône d'une personne travaillant dans un bureau à domici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6658" y="1731639"/>
            <a:ext cx="1494249" cy="1426536"/>
          </a:xfrm>
          <a:prstGeom prst="rect">
            <a:avLst/>
          </a:prstGeom>
        </p:spPr>
      </p:pic>
      <p:sp>
        <p:nvSpPr>
          <p:cNvPr id="16" name="TextBox 15"/>
          <p:cNvSpPr txBox="1"/>
          <p:nvPr/>
        </p:nvSpPr>
        <p:spPr>
          <a:xfrm>
            <a:off x="312231" y="1682070"/>
            <a:ext cx="1776883" cy="1785104"/>
          </a:xfrm>
          <a:prstGeom prst="rect">
            <a:avLst/>
          </a:prstGeom>
          <a:noFill/>
        </p:spPr>
        <p:txBody>
          <a:bodyPr wrap="square" rtlCol="0">
            <a:spAutoFit/>
          </a:bodyPr>
          <a:lstStyle/>
          <a:p>
            <a:pPr algn="ctr"/>
            <a:r>
              <a:rPr lang="fr-FR" sz="1100" dirty="0">
                <a:cs typeface="Arial"/>
              </a:rPr>
              <a:t>« J'avais un rendez-vous ce matin près de chez moi, j'ai donc décidé de travailler à domicile pour le reste de l'après-midi. J’ai organisé ma semaine à l'avance afin de mettre de côté mes tâches individuelles non urgentes pour les réaliser cet après-midi. »</a:t>
            </a:r>
            <a:endParaRPr lang="en-US" sz="1100" dirty="0">
              <a:cs typeface="Arial"/>
            </a:endParaRPr>
          </a:p>
        </p:txBody>
      </p:sp>
      <p:pic>
        <p:nvPicPr>
          <p:cNvPr id="5" name="Picture 4" descr="Une icône d'une personne marchant entre la maison et un milieu de travail CotravailG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517" y="3491880"/>
            <a:ext cx="1068457" cy="1581615"/>
          </a:xfrm>
          <a:prstGeom prst="rect">
            <a:avLst/>
          </a:prstGeom>
        </p:spPr>
      </p:pic>
      <p:sp>
        <p:nvSpPr>
          <p:cNvPr id="12" name="TextBox 11"/>
          <p:cNvSpPr txBox="1"/>
          <p:nvPr/>
        </p:nvSpPr>
        <p:spPr>
          <a:xfrm>
            <a:off x="1650381" y="4029939"/>
            <a:ext cx="2730756" cy="400110"/>
          </a:xfrm>
          <a:prstGeom prst="rect">
            <a:avLst/>
          </a:prstGeom>
          <a:noFill/>
        </p:spPr>
        <p:txBody>
          <a:bodyPr wrap="square" rtlCol="0">
            <a:spAutoFit/>
          </a:bodyPr>
          <a:lstStyle/>
          <a:p>
            <a:pPr algn="ctr"/>
            <a:r>
              <a:rPr lang="en-US" sz="2000" b="1" dirty="0">
                <a:solidFill>
                  <a:srgbClr val="388979"/>
                </a:solidFill>
                <a:cs typeface="Arial"/>
              </a:rPr>
              <a:t>Bureau de cotravailGC </a:t>
            </a:r>
          </a:p>
        </p:txBody>
      </p:sp>
      <p:pic>
        <p:nvPicPr>
          <p:cNvPr id="10" name="Picture 9" descr="Une icône de deux personnes collaborant dans un milieu de travail CotravailG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2696" y="4396839"/>
            <a:ext cx="2200205" cy="1602975"/>
          </a:xfrm>
          <a:prstGeom prst="rect">
            <a:avLst/>
          </a:prstGeom>
        </p:spPr>
      </p:pic>
      <p:sp>
        <p:nvSpPr>
          <p:cNvPr id="21" name="TextBox 20"/>
          <p:cNvSpPr txBox="1"/>
          <p:nvPr/>
        </p:nvSpPr>
        <p:spPr>
          <a:xfrm>
            <a:off x="4381136" y="4617784"/>
            <a:ext cx="1714864" cy="2123658"/>
          </a:xfrm>
          <a:prstGeom prst="rect">
            <a:avLst/>
          </a:prstGeom>
          <a:noFill/>
        </p:spPr>
        <p:txBody>
          <a:bodyPr wrap="square" rtlCol="0">
            <a:spAutoFit/>
          </a:bodyPr>
          <a:lstStyle/>
          <a:p>
            <a:pPr algn="ctr"/>
            <a:r>
              <a:rPr lang="fr-FR" sz="1100" dirty="0">
                <a:cs typeface="Arial"/>
              </a:rPr>
              <a:t>« Je travaille sur un projet avec mon collègue aujourd'hui, et comme nous demeurons tous les deux dans le même quartier, nous avons décidé de nous rencontrer au bureau de cotravail GC le plus près. Cela nous permettra d'économiser 30 minutes pour se rendre jusqu'au bureau! »</a:t>
            </a:r>
            <a:endParaRPr lang="en-US" sz="1100" dirty="0">
              <a:cs typeface="Arial"/>
            </a:endParaRPr>
          </a:p>
        </p:txBody>
      </p:sp>
      <p:pic>
        <p:nvPicPr>
          <p:cNvPr id="6" name="Picture 5" descr="Une icône d'une personne en vélo entre un milieu de travail CotravailGC et un bureau"/>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48125" y="2402446"/>
            <a:ext cx="1567948" cy="2151488"/>
          </a:xfrm>
          <a:prstGeom prst="rect">
            <a:avLst/>
          </a:prstGeom>
        </p:spPr>
      </p:pic>
      <p:sp>
        <p:nvSpPr>
          <p:cNvPr id="13" name="TextBox 12"/>
          <p:cNvSpPr txBox="1"/>
          <p:nvPr/>
        </p:nvSpPr>
        <p:spPr>
          <a:xfrm>
            <a:off x="5779500" y="1547727"/>
            <a:ext cx="3877447" cy="1015663"/>
          </a:xfrm>
          <a:prstGeom prst="rect">
            <a:avLst/>
          </a:prstGeom>
          <a:noFill/>
        </p:spPr>
        <p:txBody>
          <a:bodyPr wrap="square" rtlCol="0">
            <a:spAutoFit/>
          </a:bodyPr>
          <a:lstStyle/>
          <a:p>
            <a:pPr algn="ctr"/>
            <a:r>
              <a:rPr lang="fr-CA" sz="2000" b="1" dirty="0">
                <a:solidFill>
                  <a:srgbClr val="388979"/>
                </a:solidFill>
                <a:latin typeface="Calibri" panose="020F0502020204030204" pitchFamily="34" charset="0"/>
                <a:ea typeface="Calibri" panose="020F0502020204030204" pitchFamily="34" charset="0"/>
                <a:cs typeface="Calibri" panose="020F0502020204030204" pitchFamily="34" charset="0"/>
              </a:rPr>
              <a:t>Au bureau et </a:t>
            </a:r>
          </a:p>
          <a:p>
            <a:pPr algn="ctr"/>
            <a:r>
              <a:rPr lang="fr-CA" sz="2000" b="1" dirty="0">
                <a:solidFill>
                  <a:srgbClr val="388979"/>
                </a:solidFill>
                <a:latin typeface="Calibri" panose="020F0502020204030204" pitchFamily="34" charset="0"/>
                <a:ea typeface="Calibri" panose="020F0502020204030204" pitchFamily="34" charset="0"/>
                <a:cs typeface="Calibri" panose="020F0502020204030204" pitchFamily="34" charset="0"/>
              </a:rPr>
              <a:t>espace fonctionnel</a:t>
            </a:r>
          </a:p>
          <a:p>
            <a:pPr algn="ctr"/>
            <a:endParaRPr lang="en-US" sz="2000" b="1" dirty="0">
              <a:solidFill>
                <a:srgbClr val="388979"/>
              </a:solidFill>
              <a:cs typeface="Arial"/>
            </a:endParaRPr>
          </a:p>
        </p:txBody>
      </p:sp>
      <p:pic>
        <p:nvPicPr>
          <p:cNvPr id="7" name="Picture 6" descr="Une icône d'une équipe travaillant au bureau"/>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09671" y="1992517"/>
            <a:ext cx="1861166" cy="1426536"/>
          </a:xfrm>
          <a:prstGeom prst="rect">
            <a:avLst/>
          </a:prstGeom>
        </p:spPr>
      </p:pic>
      <p:sp>
        <p:nvSpPr>
          <p:cNvPr id="26" name="TextBox 25"/>
          <p:cNvSpPr txBox="1"/>
          <p:nvPr/>
        </p:nvSpPr>
        <p:spPr>
          <a:xfrm>
            <a:off x="8982574" y="1603615"/>
            <a:ext cx="3055794" cy="1107996"/>
          </a:xfrm>
          <a:prstGeom prst="rect">
            <a:avLst/>
          </a:prstGeom>
          <a:noFill/>
        </p:spPr>
        <p:txBody>
          <a:bodyPr wrap="square" lIns="91440" tIns="45720" rIns="91440" bIns="45720" rtlCol="0" anchor="t">
            <a:spAutoFit/>
          </a:bodyPr>
          <a:lstStyle/>
          <a:p>
            <a:pPr algn="ctr"/>
            <a:r>
              <a:rPr lang="fr-FR" sz="1100" dirty="0">
                <a:cs typeface="Arial"/>
              </a:rPr>
              <a:t>«  </a:t>
            </a:r>
            <a:r>
              <a:rPr lang="fr-FR" sz="1100" b="0" i="0" dirty="0">
                <a:solidFill>
                  <a:srgbClr val="000000"/>
                </a:solidFill>
                <a:effectLst/>
                <a:latin typeface="+mn-lt"/>
              </a:rPr>
              <a:t>Aujourd’hui, mon équipe a organisé une séance de remue-méninges afin de développer un nouvel outil de communication</a:t>
            </a:r>
            <a:r>
              <a:rPr lang="fr-FR" sz="1100" dirty="0">
                <a:cs typeface="Arial"/>
              </a:rPr>
              <a:t>. Le bureau est le meilleur endroit pour cette activité car nous aurons besoin de beaucoup d'espace et d'un grand écran de télévision. » </a:t>
            </a:r>
          </a:p>
        </p:txBody>
      </p:sp>
      <p:pic>
        <p:nvPicPr>
          <p:cNvPr id="10242" name="Picture 2" descr="Une icône d'un laboratoire représentant les espaces fonctionnels">
            <a:extLst>
              <a:ext uri="{FF2B5EF4-FFF2-40B4-BE49-F238E27FC236}">
                <a16:creationId xmlns:a16="http://schemas.microsoft.com/office/drawing/2014/main" id="{D4F2D112-EF9C-4AB4-976F-B6DD9A43D98F}"/>
              </a:ext>
            </a:extLst>
          </p:cNvPr>
          <p:cNvPicPr>
            <a:picLocks noChangeAspect="1" noChangeArrowheads="1"/>
          </p:cNvPicPr>
          <p:nvPr/>
        </p:nvPicPr>
        <p:blipFill rotWithShape="1">
          <a:blip r:embed="rId8">
            <a:duotone>
              <a:schemeClr val="accent2">
                <a:shade val="45000"/>
                <a:satMod val="135000"/>
              </a:schemeClr>
              <a:prstClr val="white"/>
            </a:duotone>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rcRect t="9668" b="17232"/>
          <a:stretch/>
        </p:blipFill>
        <p:spPr bwMode="auto">
          <a:xfrm>
            <a:off x="7103492" y="2489983"/>
            <a:ext cx="1401864" cy="1105409"/>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990C1DD4-CA14-427F-9A70-FAF32A6E944C}"/>
              </a:ext>
            </a:extLst>
          </p:cNvPr>
          <p:cNvSpPr txBox="1"/>
          <p:nvPr/>
        </p:nvSpPr>
        <p:spPr>
          <a:xfrm>
            <a:off x="8995582" y="2761869"/>
            <a:ext cx="3121354" cy="1277273"/>
          </a:xfrm>
          <a:prstGeom prst="rect">
            <a:avLst/>
          </a:prstGeom>
          <a:noFill/>
        </p:spPr>
        <p:txBody>
          <a:bodyPr wrap="square" lIns="91440" tIns="45720" rIns="91440" bIns="45720" rtlCol="0" anchor="t">
            <a:spAutoFit/>
          </a:bodyPr>
          <a:lstStyle/>
          <a:p>
            <a:pPr algn="ctr"/>
            <a:r>
              <a:rPr lang="fr-FR" sz="1100" dirty="0">
                <a:latin typeface="Calibri" panose="020F0502020204030204" pitchFamily="34" charset="0"/>
                <a:ea typeface="Calibri" panose="020F0502020204030204" pitchFamily="34" charset="0"/>
                <a:cs typeface="Calibri" panose="020F0502020204030204" pitchFamily="34" charset="0"/>
              </a:rPr>
              <a:t>« Aujourd'hui, je dois travailler dans un laboratoire pour effectuer des mises à l’essai. Cet espace fonctionnel sera le meilleur endroit pour réaliser mes tâches du jour. Si nécessaire, je pourrai également réserver un point de travail dans le milieu de travail pour réaliser d'autres types d'activité. »</a:t>
            </a:r>
          </a:p>
        </p:txBody>
      </p:sp>
      <p:pic>
        <p:nvPicPr>
          <p:cNvPr id="8" name="Picture 7" descr="Une icône d'une personne prenant le bus, entre le bureau et un café"/>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41007" y="3698333"/>
            <a:ext cx="1775992" cy="2032244"/>
          </a:xfrm>
          <a:prstGeom prst="rect">
            <a:avLst/>
          </a:prstGeom>
        </p:spPr>
      </p:pic>
      <p:sp>
        <p:nvSpPr>
          <p:cNvPr id="14" name="TextBox 13"/>
          <p:cNvSpPr txBox="1"/>
          <p:nvPr/>
        </p:nvSpPr>
        <p:spPr>
          <a:xfrm>
            <a:off x="8160423" y="4553877"/>
            <a:ext cx="1470247" cy="400110"/>
          </a:xfrm>
          <a:prstGeom prst="rect">
            <a:avLst/>
          </a:prstGeom>
          <a:noFill/>
        </p:spPr>
        <p:txBody>
          <a:bodyPr wrap="square" rtlCol="0">
            <a:spAutoFit/>
          </a:bodyPr>
          <a:lstStyle/>
          <a:p>
            <a:pPr algn="ctr"/>
            <a:r>
              <a:rPr lang="fr-CA" sz="2000" b="1" dirty="0">
                <a:solidFill>
                  <a:srgbClr val="388979"/>
                </a:solidFill>
                <a:latin typeface="Calibri" panose="020F0502020204030204" pitchFamily="34" charset="0"/>
                <a:ea typeface="Calibri" panose="020F0502020204030204" pitchFamily="34" charset="0"/>
                <a:cs typeface="Calibri" panose="020F0502020204030204" pitchFamily="34" charset="0"/>
              </a:rPr>
              <a:t>Autre</a:t>
            </a:r>
          </a:p>
        </p:txBody>
      </p:sp>
      <p:sp>
        <p:nvSpPr>
          <p:cNvPr id="31" name="TextBox 30"/>
          <p:cNvSpPr txBox="1"/>
          <p:nvPr/>
        </p:nvSpPr>
        <p:spPr>
          <a:xfrm>
            <a:off x="8086455" y="4828951"/>
            <a:ext cx="1785761" cy="1785104"/>
          </a:xfrm>
          <a:prstGeom prst="rect">
            <a:avLst/>
          </a:prstGeom>
          <a:noFill/>
        </p:spPr>
        <p:txBody>
          <a:bodyPr wrap="square" rtlCol="0">
            <a:spAutoFit/>
          </a:bodyPr>
          <a:lstStyle/>
          <a:p>
            <a:pPr algn="ctr"/>
            <a:r>
              <a:rPr lang="fr-FR" sz="1100" dirty="0">
                <a:cs typeface="Arial"/>
              </a:rPr>
              <a:t>« Ma journée est remplie de réunions avec des clients! Il n'y a pas de bureau de cotravail GC à proximité et je perdrais beaucoup de temps en faisant des allers-retours au bureau, je vais donc travailler dans un café entre mes réunions. »</a:t>
            </a:r>
            <a:endParaRPr lang="en-US" sz="1100" dirty="0">
              <a:cs typeface="Arial"/>
            </a:endParaRPr>
          </a:p>
        </p:txBody>
      </p:sp>
      <p:pic>
        <p:nvPicPr>
          <p:cNvPr id="9" name="Picture 8" descr="Une icône d'une personne travaillant dans un café"/>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0445105" y="4714455"/>
            <a:ext cx="1417565" cy="1432104"/>
          </a:xfrm>
          <a:prstGeom prst="rect">
            <a:avLst/>
          </a:prstGeom>
        </p:spPr>
      </p:pic>
      <p:grpSp>
        <p:nvGrpSpPr>
          <p:cNvPr id="17" name="Group 16">
            <a:extLst>
              <a:ext uri="{C183D7F6-B498-43B3-948B-1728B52AA6E4}">
                <adec:decorative xmlns:adec="http://schemas.microsoft.com/office/drawing/2017/decorative" val="1"/>
              </a:ext>
            </a:extLst>
          </p:cNvPr>
          <p:cNvGrpSpPr/>
          <p:nvPr/>
        </p:nvGrpSpPr>
        <p:grpSpPr>
          <a:xfrm>
            <a:off x="2089114" y="1682070"/>
            <a:ext cx="217544" cy="1554272"/>
            <a:chOff x="2047280" y="1554951"/>
            <a:chExt cx="217544" cy="1554272"/>
          </a:xfrm>
        </p:grpSpPr>
        <p:cxnSp>
          <p:nvCxnSpPr>
            <p:cNvPr id="18" name="Straight Connector 17"/>
            <p:cNvCxnSpPr/>
            <p:nvPr/>
          </p:nvCxnSpPr>
          <p:spPr>
            <a:xfrm>
              <a:off x="2057049" y="1554951"/>
              <a:ext cx="0" cy="1554272"/>
            </a:xfrm>
            <a:prstGeom prst="line">
              <a:avLst/>
            </a:prstGeom>
            <a:ln w="3810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cxnSpLocks/>
              <a:endCxn id="4" idx="1"/>
            </p:cNvCxnSpPr>
            <p:nvPr/>
          </p:nvCxnSpPr>
          <p:spPr>
            <a:xfrm>
              <a:off x="2047280" y="1905000"/>
              <a:ext cx="217544" cy="412788"/>
            </a:xfrm>
            <a:prstGeom prst="line">
              <a:avLst/>
            </a:prstGeom>
            <a:ln>
              <a:solidFill>
                <a:srgbClr val="4CB6A0"/>
              </a:solidFill>
            </a:ln>
          </p:spPr>
          <p:style>
            <a:lnRef idx="2">
              <a:schemeClr val="accent1"/>
            </a:lnRef>
            <a:fillRef idx="0">
              <a:schemeClr val="accent1"/>
            </a:fillRef>
            <a:effectRef idx="1">
              <a:schemeClr val="accent1"/>
            </a:effectRef>
            <a:fontRef idx="minor">
              <a:schemeClr val="tx1"/>
            </a:fontRef>
          </p:style>
        </p:cxnSp>
      </p:grpSp>
      <p:grpSp>
        <p:nvGrpSpPr>
          <p:cNvPr id="22" name="Group 21">
            <a:extLst>
              <a:ext uri="{C183D7F6-B498-43B3-948B-1728B52AA6E4}">
                <adec:decorative xmlns:adec="http://schemas.microsoft.com/office/drawing/2017/decorative" val="1"/>
              </a:ext>
            </a:extLst>
          </p:cNvPr>
          <p:cNvGrpSpPr/>
          <p:nvPr/>
        </p:nvGrpSpPr>
        <p:grpSpPr>
          <a:xfrm flipH="1">
            <a:off x="3715240" y="4641723"/>
            <a:ext cx="619720" cy="1554272"/>
            <a:chOff x="4353024" y="4408759"/>
            <a:chExt cx="619720" cy="1554272"/>
          </a:xfrm>
        </p:grpSpPr>
        <p:cxnSp>
          <p:nvCxnSpPr>
            <p:cNvPr id="23" name="Straight Connector 22"/>
            <p:cNvCxnSpPr/>
            <p:nvPr/>
          </p:nvCxnSpPr>
          <p:spPr>
            <a:xfrm>
              <a:off x="4362793" y="4408759"/>
              <a:ext cx="0" cy="1554272"/>
            </a:xfrm>
            <a:prstGeom prst="line">
              <a:avLst/>
            </a:prstGeom>
            <a:ln w="3810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353024" y="4758808"/>
              <a:ext cx="619720" cy="234462"/>
            </a:xfrm>
            <a:prstGeom prst="line">
              <a:avLst/>
            </a:prstGeom>
            <a:ln>
              <a:solidFill>
                <a:srgbClr val="4CB6A0"/>
              </a:solidFill>
            </a:ln>
          </p:spPr>
          <p:style>
            <a:lnRef idx="2">
              <a:schemeClr val="accent1"/>
            </a:lnRef>
            <a:fillRef idx="0">
              <a:schemeClr val="accent1"/>
            </a:fillRef>
            <a:effectRef idx="1">
              <a:schemeClr val="accent1"/>
            </a:effectRef>
            <a:fontRef idx="minor">
              <a:schemeClr val="tx1"/>
            </a:fontRef>
          </p:style>
        </p:cxnSp>
      </p:grpSp>
      <p:grpSp>
        <p:nvGrpSpPr>
          <p:cNvPr id="32" name="Group 31">
            <a:extLst>
              <a:ext uri="{C183D7F6-B498-43B3-948B-1728B52AA6E4}">
                <adec:decorative xmlns:adec="http://schemas.microsoft.com/office/drawing/2017/decorative" val="1"/>
              </a:ext>
            </a:extLst>
          </p:cNvPr>
          <p:cNvGrpSpPr/>
          <p:nvPr/>
        </p:nvGrpSpPr>
        <p:grpSpPr>
          <a:xfrm>
            <a:off x="9930097" y="4868027"/>
            <a:ext cx="449207" cy="1554272"/>
            <a:chOff x="4353024" y="4408759"/>
            <a:chExt cx="449207" cy="1554272"/>
          </a:xfrm>
        </p:grpSpPr>
        <p:cxnSp>
          <p:nvCxnSpPr>
            <p:cNvPr id="33" name="Straight Connector 32"/>
            <p:cNvCxnSpPr/>
            <p:nvPr/>
          </p:nvCxnSpPr>
          <p:spPr>
            <a:xfrm>
              <a:off x="4362793" y="4408759"/>
              <a:ext cx="0" cy="1554272"/>
            </a:xfrm>
            <a:prstGeom prst="line">
              <a:avLst/>
            </a:prstGeom>
            <a:ln w="3810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a:cxnSpLocks/>
            </p:cNvCxnSpPr>
            <p:nvPr/>
          </p:nvCxnSpPr>
          <p:spPr>
            <a:xfrm>
              <a:off x="4353024" y="4758808"/>
              <a:ext cx="449207" cy="182014"/>
            </a:xfrm>
            <a:prstGeom prst="line">
              <a:avLst/>
            </a:prstGeom>
            <a:ln>
              <a:solidFill>
                <a:srgbClr val="4CB6A0"/>
              </a:solidFill>
            </a:ln>
          </p:spPr>
          <p:style>
            <a:lnRef idx="2">
              <a:schemeClr val="accent1"/>
            </a:lnRef>
            <a:fillRef idx="0">
              <a:schemeClr val="accent1"/>
            </a:fillRef>
            <a:effectRef idx="1">
              <a:schemeClr val="accent1"/>
            </a:effectRef>
            <a:fontRef idx="minor">
              <a:schemeClr val="tx1"/>
            </a:fontRef>
          </p:style>
        </p:cxnSp>
      </p:grpSp>
      <p:grpSp>
        <p:nvGrpSpPr>
          <p:cNvPr id="27" name="Group 26">
            <a:extLst>
              <a:ext uri="{C183D7F6-B498-43B3-948B-1728B52AA6E4}">
                <adec:decorative xmlns:adec="http://schemas.microsoft.com/office/drawing/2017/decorative" val="1"/>
              </a:ext>
            </a:extLst>
          </p:cNvPr>
          <p:cNvGrpSpPr/>
          <p:nvPr/>
        </p:nvGrpSpPr>
        <p:grpSpPr>
          <a:xfrm flipH="1">
            <a:off x="8505356" y="1653494"/>
            <a:ext cx="486987" cy="1941788"/>
            <a:chOff x="4689139" y="4428538"/>
            <a:chExt cx="486987" cy="1941788"/>
          </a:xfrm>
        </p:grpSpPr>
        <p:cxnSp>
          <p:nvCxnSpPr>
            <p:cNvPr id="28" name="Straight Connector 27"/>
            <p:cNvCxnSpPr>
              <a:cxnSpLocks/>
            </p:cNvCxnSpPr>
            <p:nvPr/>
          </p:nvCxnSpPr>
          <p:spPr>
            <a:xfrm flipH="1">
              <a:off x="4689139" y="4428538"/>
              <a:ext cx="9769" cy="1941788"/>
            </a:xfrm>
            <a:prstGeom prst="line">
              <a:avLst/>
            </a:prstGeom>
            <a:ln w="3810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cxnSpLocks/>
              <a:endCxn id="10242" idx="3"/>
            </p:cNvCxnSpPr>
            <p:nvPr/>
          </p:nvCxnSpPr>
          <p:spPr>
            <a:xfrm>
              <a:off x="4702147" y="5817732"/>
              <a:ext cx="473979" cy="0"/>
            </a:xfrm>
            <a:prstGeom prst="line">
              <a:avLst/>
            </a:prstGeom>
            <a:ln>
              <a:solidFill>
                <a:srgbClr val="4CB6A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3975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solidFill>
                  <a:schemeClr val="accent5"/>
                </a:solidFill>
              </a:rPr>
              <a:t>Au bureau...</a:t>
            </a:r>
            <a:endParaRPr lang="en-CA" sz="3200" dirty="0">
              <a:solidFill>
                <a:schemeClr val="accent5"/>
              </a:solidFill>
              <a:latin typeface="Arial"/>
              <a:cs typeface="Arial"/>
            </a:endParaRPr>
          </a:p>
        </p:txBody>
      </p:sp>
      <p:sp>
        <p:nvSpPr>
          <p:cNvPr id="134" name="TextBox 133"/>
          <p:cNvSpPr txBox="1"/>
          <p:nvPr/>
        </p:nvSpPr>
        <p:spPr>
          <a:xfrm>
            <a:off x="-181142" y="1874230"/>
            <a:ext cx="4234390" cy="954107"/>
          </a:xfrm>
          <a:prstGeom prst="rect">
            <a:avLst/>
          </a:prstGeom>
          <a:noFill/>
        </p:spPr>
        <p:txBody>
          <a:bodyPr wrap="square" rtlCol="0">
            <a:spAutoFit/>
          </a:bodyPr>
          <a:lstStyle/>
          <a:p>
            <a:pPr algn="ctr"/>
            <a:r>
              <a:rPr lang="en-US" sz="2800" b="1" dirty="0">
                <a:solidFill>
                  <a:schemeClr val="accent1">
                    <a:lumMod val="75000"/>
                  </a:schemeClr>
                </a:solidFill>
              </a:rPr>
              <a:t>MILIEU DE TRAVAIL </a:t>
            </a:r>
            <a:r>
              <a:rPr lang="en-US" sz="2800" dirty="0">
                <a:solidFill>
                  <a:schemeClr val="accent1">
                    <a:lumMod val="75000"/>
                  </a:schemeClr>
                </a:solidFill>
              </a:rPr>
              <a:t>AXÉ SUR LES ACTIVITÉS</a:t>
            </a:r>
          </a:p>
        </p:txBody>
      </p:sp>
      <p:pic>
        <p:nvPicPr>
          <p:cNvPr id="121" name="Picture 120" descr="Un bâtiment de trois niveaux, avec des personnes dans les fenêtres : Une personne en fauteuil roulant, 3 femmes et 2 hommes, ainsi qu'une personne à la porte d'entrée."/>
          <p:cNvPicPr>
            <a:picLocks noChangeAspect="1"/>
          </p:cNvPicPr>
          <p:nvPr/>
        </p:nvPicPr>
        <p:blipFill>
          <a:blip r:embed="rId3"/>
          <a:stretch>
            <a:fillRect/>
          </a:stretch>
        </p:blipFill>
        <p:spPr>
          <a:xfrm>
            <a:off x="3698769" y="1822129"/>
            <a:ext cx="3785944" cy="4359018"/>
          </a:xfrm>
          <a:prstGeom prst="rect">
            <a:avLst/>
          </a:prstGeom>
        </p:spPr>
      </p:pic>
      <p:sp>
        <p:nvSpPr>
          <p:cNvPr id="87" name="Rectangle 86" descr="Mode de travail axé sur les activités, relié par des lignes aux personnes au bureau&#10;"/>
          <p:cNvSpPr/>
          <p:nvPr/>
        </p:nvSpPr>
        <p:spPr>
          <a:xfrm>
            <a:off x="8584643" y="2588333"/>
            <a:ext cx="3476728" cy="1384995"/>
          </a:xfrm>
          <a:prstGeom prst="rect">
            <a:avLst/>
          </a:prstGeom>
        </p:spPr>
        <p:txBody>
          <a:bodyPr wrap="square">
            <a:spAutoFit/>
          </a:bodyPr>
          <a:lstStyle/>
          <a:p>
            <a:pPr algn="ctr"/>
            <a:r>
              <a:rPr lang="en-US" sz="2800" b="1" dirty="0">
                <a:solidFill>
                  <a:schemeClr val="accent5">
                    <a:lumMod val="60000"/>
                    <a:lumOff val="40000"/>
                  </a:schemeClr>
                </a:solidFill>
                <a:cs typeface="Arial" panose="020B0604020202020204" pitchFamily="34" charset="0"/>
              </a:rPr>
              <a:t>MODE DE TRAVAIL</a:t>
            </a:r>
            <a:r>
              <a:rPr lang="en-US" sz="2800" dirty="0">
                <a:solidFill>
                  <a:schemeClr val="accent5">
                    <a:lumMod val="60000"/>
                    <a:lumOff val="40000"/>
                  </a:schemeClr>
                </a:solidFill>
                <a:cs typeface="Arial" panose="020B0604020202020204" pitchFamily="34" charset="0"/>
              </a:rPr>
              <a:t> AXÉ SUR LES ACTIVITÉS (MTAA)</a:t>
            </a:r>
          </a:p>
        </p:txBody>
      </p:sp>
      <p:sp>
        <p:nvSpPr>
          <p:cNvPr id="92" name="Rectangle 91">
            <a:extLst>
              <a:ext uri="{C183D7F6-B498-43B3-948B-1728B52AA6E4}">
                <adec:decorative xmlns:adec="http://schemas.microsoft.com/office/drawing/2017/decorative" val="1"/>
              </a:ext>
            </a:extLst>
          </p:cNvPr>
          <p:cNvSpPr/>
          <p:nvPr/>
        </p:nvSpPr>
        <p:spPr>
          <a:xfrm>
            <a:off x="4991304" y="4827109"/>
            <a:ext cx="1215476" cy="36154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3" name="Freeform 122">
            <a:extLst>
              <a:ext uri="{C183D7F6-B498-43B3-948B-1728B52AA6E4}">
                <adec:decorative xmlns:adec="http://schemas.microsoft.com/office/drawing/2017/decorative" val="1"/>
              </a:ext>
            </a:extLst>
          </p:cNvPr>
          <p:cNvSpPr>
            <a:spLocks noEditPoints="1"/>
          </p:cNvSpPr>
          <p:nvPr/>
        </p:nvSpPr>
        <p:spPr bwMode="auto">
          <a:xfrm>
            <a:off x="5477893" y="3367583"/>
            <a:ext cx="227695" cy="371136"/>
          </a:xfrm>
          <a:custGeom>
            <a:avLst/>
            <a:gdLst>
              <a:gd name="T0" fmla="*/ 300 w 623"/>
              <a:gd name="T1" fmla="*/ 909 h 1346"/>
              <a:gd name="T2" fmla="*/ 300 w 623"/>
              <a:gd name="T3" fmla="*/ 1295 h 1346"/>
              <a:gd name="T4" fmla="*/ 286 w 623"/>
              <a:gd name="T5" fmla="*/ 1331 h 1346"/>
              <a:gd name="T6" fmla="*/ 249 w 623"/>
              <a:gd name="T7" fmla="*/ 1346 h 1346"/>
              <a:gd name="T8" fmla="*/ 211 w 623"/>
              <a:gd name="T9" fmla="*/ 1331 h 1346"/>
              <a:gd name="T10" fmla="*/ 196 w 623"/>
              <a:gd name="T11" fmla="*/ 1295 h 1346"/>
              <a:gd name="T12" fmla="*/ 196 w 623"/>
              <a:gd name="T13" fmla="*/ 909 h 1346"/>
              <a:gd name="T14" fmla="*/ 51 w 623"/>
              <a:gd name="T15" fmla="*/ 909 h 1346"/>
              <a:gd name="T16" fmla="*/ 202 w 623"/>
              <a:gd name="T17" fmla="*/ 402 h 1346"/>
              <a:gd name="T18" fmla="*/ 176 w 623"/>
              <a:gd name="T19" fmla="*/ 402 h 1346"/>
              <a:gd name="T20" fmla="*/ 135 w 623"/>
              <a:gd name="T21" fmla="*/ 541 h 1346"/>
              <a:gd name="T22" fmla="*/ 104 w 623"/>
              <a:gd name="T23" fmla="*/ 644 h 1346"/>
              <a:gd name="T24" fmla="*/ 86 w 623"/>
              <a:gd name="T25" fmla="*/ 705 h 1346"/>
              <a:gd name="T26" fmla="*/ 42 w 623"/>
              <a:gd name="T27" fmla="*/ 737 h 1346"/>
              <a:gd name="T28" fmla="*/ 31 w 623"/>
              <a:gd name="T29" fmla="*/ 734 h 1346"/>
              <a:gd name="T30" fmla="*/ 0 w 623"/>
              <a:gd name="T31" fmla="*/ 694 h 1346"/>
              <a:gd name="T32" fmla="*/ 3 w 623"/>
              <a:gd name="T33" fmla="*/ 680 h 1346"/>
              <a:gd name="T34" fmla="*/ 14 w 623"/>
              <a:gd name="T35" fmla="*/ 642 h 1346"/>
              <a:gd name="T36" fmla="*/ 37 w 623"/>
              <a:gd name="T37" fmla="*/ 562 h 1346"/>
              <a:gd name="T38" fmla="*/ 67 w 623"/>
              <a:gd name="T39" fmla="*/ 460 h 1346"/>
              <a:gd name="T40" fmla="*/ 100 w 623"/>
              <a:gd name="T41" fmla="*/ 354 h 1346"/>
              <a:gd name="T42" fmla="*/ 148 w 623"/>
              <a:gd name="T43" fmla="*/ 284 h 1346"/>
              <a:gd name="T44" fmla="*/ 224 w 623"/>
              <a:gd name="T45" fmla="*/ 252 h 1346"/>
              <a:gd name="T46" fmla="*/ 400 w 623"/>
              <a:gd name="T47" fmla="*/ 252 h 1346"/>
              <a:gd name="T48" fmla="*/ 478 w 623"/>
              <a:gd name="T49" fmla="*/ 284 h 1346"/>
              <a:gd name="T50" fmla="*/ 527 w 623"/>
              <a:gd name="T51" fmla="*/ 354 h 1346"/>
              <a:gd name="T52" fmla="*/ 557 w 623"/>
              <a:gd name="T53" fmla="*/ 460 h 1346"/>
              <a:gd name="T54" fmla="*/ 586 w 623"/>
              <a:gd name="T55" fmla="*/ 562 h 1346"/>
              <a:gd name="T56" fmla="*/ 610 w 623"/>
              <a:gd name="T57" fmla="*/ 642 h 1346"/>
              <a:gd name="T58" fmla="*/ 621 w 623"/>
              <a:gd name="T59" fmla="*/ 680 h 1346"/>
              <a:gd name="T60" fmla="*/ 623 w 623"/>
              <a:gd name="T61" fmla="*/ 691 h 1346"/>
              <a:gd name="T62" fmla="*/ 592 w 623"/>
              <a:gd name="T63" fmla="*/ 734 h 1346"/>
              <a:gd name="T64" fmla="*/ 581 w 623"/>
              <a:gd name="T65" fmla="*/ 737 h 1346"/>
              <a:gd name="T66" fmla="*/ 539 w 623"/>
              <a:gd name="T67" fmla="*/ 705 h 1346"/>
              <a:gd name="T68" fmla="*/ 522 w 623"/>
              <a:gd name="T69" fmla="*/ 644 h 1346"/>
              <a:gd name="T70" fmla="*/ 490 w 623"/>
              <a:gd name="T71" fmla="*/ 541 h 1346"/>
              <a:gd name="T72" fmla="*/ 448 w 623"/>
              <a:gd name="T73" fmla="*/ 402 h 1346"/>
              <a:gd name="T74" fmla="*/ 423 w 623"/>
              <a:gd name="T75" fmla="*/ 402 h 1346"/>
              <a:gd name="T76" fmla="*/ 573 w 623"/>
              <a:gd name="T77" fmla="*/ 909 h 1346"/>
              <a:gd name="T78" fmla="*/ 431 w 623"/>
              <a:gd name="T79" fmla="*/ 909 h 1346"/>
              <a:gd name="T80" fmla="*/ 431 w 623"/>
              <a:gd name="T81" fmla="*/ 1295 h 1346"/>
              <a:gd name="T82" fmla="*/ 415 w 623"/>
              <a:gd name="T83" fmla="*/ 1331 h 1346"/>
              <a:gd name="T84" fmla="*/ 377 w 623"/>
              <a:gd name="T85" fmla="*/ 1346 h 1346"/>
              <a:gd name="T86" fmla="*/ 340 w 623"/>
              <a:gd name="T87" fmla="*/ 1331 h 1346"/>
              <a:gd name="T88" fmla="*/ 327 w 623"/>
              <a:gd name="T89" fmla="*/ 1295 h 1346"/>
              <a:gd name="T90" fmla="*/ 327 w 623"/>
              <a:gd name="T91" fmla="*/ 909 h 1346"/>
              <a:gd name="T92" fmla="*/ 300 w 623"/>
              <a:gd name="T93" fmla="*/ 909 h 1346"/>
              <a:gd name="T94" fmla="*/ 315 w 623"/>
              <a:gd name="T95" fmla="*/ 221 h 1346"/>
              <a:gd name="T96" fmla="*/ 391 w 623"/>
              <a:gd name="T97" fmla="*/ 190 h 1346"/>
              <a:gd name="T98" fmla="*/ 423 w 623"/>
              <a:gd name="T99" fmla="*/ 111 h 1346"/>
              <a:gd name="T100" fmla="*/ 391 w 623"/>
              <a:gd name="T101" fmla="*/ 33 h 1346"/>
              <a:gd name="T102" fmla="*/ 315 w 623"/>
              <a:gd name="T103" fmla="*/ 0 h 1346"/>
              <a:gd name="T104" fmla="*/ 234 w 623"/>
              <a:gd name="T105" fmla="*/ 33 h 1346"/>
              <a:gd name="T106" fmla="*/ 202 w 623"/>
              <a:gd name="T107" fmla="*/ 111 h 1346"/>
              <a:gd name="T108" fmla="*/ 234 w 623"/>
              <a:gd name="T109" fmla="*/ 190 h 1346"/>
              <a:gd name="T110" fmla="*/ 315 w 623"/>
              <a:gd name="T111" fmla="*/ 221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3" h="1346">
                <a:moveTo>
                  <a:pt x="300" y="909"/>
                </a:moveTo>
                <a:cubicBezTo>
                  <a:pt x="300" y="1295"/>
                  <a:pt x="300" y="1295"/>
                  <a:pt x="300" y="1295"/>
                </a:cubicBezTo>
                <a:cubicBezTo>
                  <a:pt x="300" y="1310"/>
                  <a:pt x="296" y="1322"/>
                  <a:pt x="286" y="1331"/>
                </a:cubicBezTo>
                <a:cubicBezTo>
                  <a:pt x="277" y="1341"/>
                  <a:pt x="265" y="1346"/>
                  <a:pt x="249" y="1346"/>
                </a:cubicBezTo>
                <a:cubicBezTo>
                  <a:pt x="234" y="1346"/>
                  <a:pt x="222" y="1341"/>
                  <a:pt x="211" y="1331"/>
                </a:cubicBezTo>
                <a:cubicBezTo>
                  <a:pt x="201" y="1322"/>
                  <a:pt x="196" y="1310"/>
                  <a:pt x="196" y="1295"/>
                </a:cubicBezTo>
                <a:cubicBezTo>
                  <a:pt x="196" y="909"/>
                  <a:pt x="196" y="909"/>
                  <a:pt x="196" y="909"/>
                </a:cubicBezTo>
                <a:cubicBezTo>
                  <a:pt x="51" y="909"/>
                  <a:pt x="51" y="909"/>
                  <a:pt x="51" y="909"/>
                </a:cubicBezTo>
                <a:cubicBezTo>
                  <a:pt x="202" y="402"/>
                  <a:pt x="202" y="402"/>
                  <a:pt x="202" y="402"/>
                </a:cubicBezTo>
                <a:cubicBezTo>
                  <a:pt x="176" y="402"/>
                  <a:pt x="176" y="402"/>
                  <a:pt x="176" y="402"/>
                </a:cubicBezTo>
                <a:cubicBezTo>
                  <a:pt x="159" y="459"/>
                  <a:pt x="146" y="505"/>
                  <a:pt x="135" y="541"/>
                </a:cubicBezTo>
                <a:cubicBezTo>
                  <a:pt x="125" y="577"/>
                  <a:pt x="114" y="611"/>
                  <a:pt x="104" y="644"/>
                </a:cubicBezTo>
                <a:cubicBezTo>
                  <a:pt x="94" y="677"/>
                  <a:pt x="87" y="698"/>
                  <a:pt x="86" y="705"/>
                </a:cubicBezTo>
                <a:cubicBezTo>
                  <a:pt x="79" y="726"/>
                  <a:pt x="65" y="737"/>
                  <a:pt x="42" y="737"/>
                </a:cubicBezTo>
                <a:cubicBezTo>
                  <a:pt x="31" y="734"/>
                  <a:pt x="31" y="734"/>
                  <a:pt x="31" y="734"/>
                </a:cubicBezTo>
                <a:cubicBezTo>
                  <a:pt x="11" y="726"/>
                  <a:pt x="0" y="713"/>
                  <a:pt x="0" y="694"/>
                </a:cubicBezTo>
                <a:cubicBezTo>
                  <a:pt x="0" y="688"/>
                  <a:pt x="1" y="684"/>
                  <a:pt x="3" y="680"/>
                </a:cubicBezTo>
                <a:cubicBezTo>
                  <a:pt x="4" y="676"/>
                  <a:pt x="9" y="663"/>
                  <a:pt x="14" y="642"/>
                </a:cubicBezTo>
                <a:cubicBezTo>
                  <a:pt x="20" y="620"/>
                  <a:pt x="28" y="593"/>
                  <a:pt x="37" y="562"/>
                </a:cubicBezTo>
                <a:cubicBezTo>
                  <a:pt x="46" y="531"/>
                  <a:pt x="56" y="497"/>
                  <a:pt x="67" y="460"/>
                </a:cubicBezTo>
                <a:cubicBezTo>
                  <a:pt x="78" y="424"/>
                  <a:pt x="88" y="388"/>
                  <a:pt x="100" y="354"/>
                </a:cubicBezTo>
                <a:cubicBezTo>
                  <a:pt x="107" y="328"/>
                  <a:pt x="123" y="304"/>
                  <a:pt x="148" y="284"/>
                </a:cubicBezTo>
                <a:cubicBezTo>
                  <a:pt x="172" y="262"/>
                  <a:pt x="197" y="252"/>
                  <a:pt x="224" y="252"/>
                </a:cubicBezTo>
                <a:cubicBezTo>
                  <a:pt x="400" y="252"/>
                  <a:pt x="400" y="252"/>
                  <a:pt x="400" y="252"/>
                </a:cubicBezTo>
                <a:cubicBezTo>
                  <a:pt x="427" y="252"/>
                  <a:pt x="454" y="262"/>
                  <a:pt x="478" y="284"/>
                </a:cubicBezTo>
                <a:cubicBezTo>
                  <a:pt x="501" y="304"/>
                  <a:pt x="518" y="328"/>
                  <a:pt x="527" y="354"/>
                </a:cubicBezTo>
                <a:cubicBezTo>
                  <a:pt x="536" y="388"/>
                  <a:pt x="547" y="424"/>
                  <a:pt x="557" y="460"/>
                </a:cubicBezTo>
                <a:cubicBezTo>
                  <a:pt x="567" y="497"/>
                  <a:pt x="578" y="531"/>
                  <a:pt x="586" y="562"/>
                </a:cubicBezTo>
                <a:cubicBezTo>
                  <a:pt x="596" y="593"/>
                  <a:pt x="603" y="620"/>
                  <a:pt x="610" y="642"/>
                </a:cubicBezTo>
                <a:cubicBezTo>
                  <a:pt x="615" y="663"/>
                  <a:pt x="619" y="676"/>
                  <a:pt x="621" y="680"/>
                </a:cubicBezTo>
                <a:cubicBezTo>
                  <a:pt x="623" y="691"/>
                  <a:pt x="623" y="691"/>
                  <a:pt x="623" y="691"/>
                </a:cubicBezTo>
                <a:cubicBezTo>
                  <a:pt x="623" y="714"/>
                  <a:pt x="613" y="728"/>
                  <a:pt x="592" y="734"/>
                </a:cubicBezTo>
                <a:cubicBezTo>
                  <a:pt x="581" y="737"/>
                  <a:pt x="581" y="737"/>
                  <a:pt x="581" y="737"/>
                </a:cubicBezTo>
                <a:cubicBezTo>
                  <a:pt x="559" y="737"/>
                  <a:pt x="544" y="726"/>
                  <a:pt x="539" y="705"/>
                </a:cubicBezTo>
                <a:cubicBezTo>
                  <a:pt x="536" y="698"/>
                  <a:pt x="530" y="677"/>
                  <a:pt x="522" y="644"/>
                </a:cubicBezTo>
                <a:cubicBezTo>
                  <a:pt x="512" y="611"/>
                  <a:pt x="502" y="577"/>
                  <a:pt x="490" y="541"/>
                </a:cubicBezTo>
                <a:cubicBezTo>
                  <a:pt x="478" y="505"/>
                  <a:pt x="465" y="459"/>
                  <a:pt x="448" y="402"/>
                </a:cubicBezTo>
                <a:cubicBezTo>
                  <a:pt x="423" y="402"/>
                  <a:pt x="423" y="402"/>
                  <a:pt x="423" y="402"/>
                </a:cubicBezTo>
                <a:cubicBezTo>
                  <a:pt x="573" y="909"/>
                  <a:pt x="573" y="909"/>
                  <a:pt x="573" y="909"/>
                </a:cubicBezTo>
                <a:cubicBezTo>
                  <a:pt x="431" y="909"/>
                  <a:pt x="431" y="909"/>
                  <a:pt x="431" y="909"/>
                </a:cubicBezTo>
                <a:cubicBezTo>
                  <a:pt x="431" y="1295"/>
                  <a:pt x="431" y="1295"/>
                  <a:pt x="431" y="1295"/>
                </a:cubicBezTo>
                <a:cubicBezTo>
                  <a:pt x="431" y="1310"/>
                  <a:pt x="426" y="1322"/>
                  <a:pt x="415" y="1331"/>
                </a:cubicBezTo>
                <a:cubicBezTo>
                  <a:pt x="405" y="1341"/>
                  <a:pt x="393" y="1346"/>
                  <a:pt x="377" y="1346"/>
                </a:cubicBezTo>
                <a:cubicBezTo>
                  <a:pt x="362" y="1346"/>
                  <a:pt x="350" y="1341"/>
                  <a:pt x="340" y="1331"/>
                </a:cubicBezTo>
                <a:cubicBezTo>
                  <a:pt x="331" y="1322"/>
                  <a:pt x="327" y="1310"/>
                  <a:pt x="327" y="1295"/>
                </a:cubicBezTo>
                <a:cubicBezTo>
                  <a:pt x="327" y="909"/>
                  <a:pt x="327" y="909"/>
                  <a:pt x="327" y="909"/>
                </a:cubicBezTo>
                <a:lnTo>
                  <a:pt x="300" y="909"/>
                </a:lnTo>
                <a:close/>
                <a:moveTo>
                  <a:pt x="315" y="221"/>
                </a:moveTo>
                <a:cubicBezTo>
                  <a:pt x="345" y="221"/>
                  <a:pt x="371" y="211"/>
                  <a:pt x="391" y="190"/>
                </a:cubicBezTo>
                <a:cubicBezTo>
                  <a:pt x="412" y="169"/>
                  <a:pt x="423" y="143"/>
                  <a:pt x="423" y="111"/>
                </a:cubicBezTo>
                <a:cubicBezTo>
                  <a:pt x="423" y="80"/>
                  <a:pt x="412" y="55"/>
                  <a:pt x="391" y="33"/>
                </a:cubicBezTo>
                <a:cubicBezTo>
                  <a:pt x="371" y="11"/>
                  <a:pt x="345" y="0"/>
                  <a:pt x="315" y="0"/>
                </a:cubicBezTo>
                <a:cubicBezTo>
                  <a:pt x="282" y="0"/>
                  <a:pt x="256" y="11"/>
                  <a:pt x="234" y="33"/>
                </a:cubicBezTo>
                <a:cubicBezTo>
                  <a:pt x="212" y="55"/>
                  <a:pt x="202" y="80"/>
                  <a:pt x="202" y="111"/>
                </a:cubicBezTo>
                <a:cubicBezTo>
                  <a:pt x="202" y="143"/>
                  <a:pt x="212" y="169"/>
                  <a:pt x="234" y="190"/>
                </a:cubicBezTo>
                <a:cubicBezTo>
                  <a:pt x="256" y="211"/>
                  <a:pt x="283" y="221"/>
                  <a:pt x="315" y="2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62" name="Freeform 61">
            <a:extLst>
              <a:ext uri="{C183D7F6-B498-43B3-948B-1728B52AA6E4}">
                <adec:decorative xmlns:adec="http://schemas.microsoft.com/office/drawing/2017/decorative" val="1"/>
              </a:ext>
            </a:extLst>
          </p:cNvPr>
          <p:cNvSpPr>
            <a:spLocks noEditPoints="1"/>
          </p:cNvSpPr>
          <p:nvPr/>
        </p:nvSpPr>
        <p:spPr bwMode="auto">
          <a:xfrm>
            <a:off x="6070764" y="2402523"/>
            <a:ext cx="425497" cy="371621"/>
          </a:xfrm>
          <a:custGeom>
            <a:avLst/>
            <a:gdLst>
              <a:gd name="T0" fmla="*/ 1016 w 1339"/>
              <a:gd name="T1" fmla="*/ 1295 h 1346"/>
              <a:gd name="T2" fmla="*/ 965 w 1339"/>
              <a:gd name="T3" fmla="*/ 1346 h 1346"/>
              <a:gd name="T4" fmla="*/ 912 w 1339"/>
              <a:gd name="T5" fmla="*/ 1295 h 1346"/>
              <a:gd name="T6" fmla="*/ 767 w 1339"/>
              <a:gd name="T7" fmla="*/ 909 h 1346"/>
              <a:gd name="T8" fmla="*/ 892 w 1339"/>
              <a:gd name="T9" fmla="*/ 402 h 1346"/>
              <a:gd name="T10" fmla="*/ 820 w 1339"/>
              <a:gd name="T11" fmla="*/ 644 h 1346"/>
              <a:gd name="T12" fmla="*/ 758 w 1339"/>
              <a:gd name="T13" fmla="*/ 737 h 1346"/>
              <a:gd name="T14" fmla="*/ 716 w 1339"/>
              <a:gd name="T15" fmla="*/ 694 h 1346"/>
              <a:gd name="T16" fmla="*/ 730 w 1339"/>
              <a:gd name="T17" fmla="*/ 642 h 1346"/>
              <a:gd name="T18" fmla="*/ 783 w 1339"/>
              <a:gd name="T19" fmla="*/ 460 h 1346"/>
              <a:gd name="T20" fmla="*/ 864 w 1339"/>
              <a:gd name="T21" fmla="*/ 284 h 1346"/>
              <a:gd name="T22" fmla="*/ 1116 w 1339"/>
              <a:gd name="T23" fmla="*/ 252 h 1346"/>
              <a:gd name="T24" fmla="*/ 1243 w 1339"/>
              <a:gd name="T25" fmla="*/ 354 h 1346"/>
              <a:gd name="T26" fmla="*/ 1302 w 1339"/>
              <a:gd name="T27" fmla="*/ 562 h 1346"/>
              <a:gd name="T28" fmla="*/ 1337 w 1339"/>
              <a:gd name="T29" fmla="*/ 680 h 1346"/>
              <a:gd name="T30" fmla="*/ 1308 w 1339"/>
              <a:gd name="T31" fmla="*/ 734 h 1346"/>
              <a:gd name="T32" fmla="*/ 1255 w 1339"/>
              <a:gd name="T33" fmla="*/ 705 h 1346"/>
              <a:gd name="T34" fmla="*/ 1206 w 1339"/>
              <a:gd name="T35" fmla="*/ 541 h 1346"/>
              <a:gd name="T36" fmla="*/ 1139 w 1339"/>
              <a:gd name="T37" fmla="*/ 402 h 1346"/>
              <a:gd name="T38" fmla="*/ 1147 w 1339"/>
              <a:gd name="T39" fmla="*/ 909 h 1346"/>
              <a:gd name="T40" fmla="*/ 1131 w 1339"/>
              <a:gd name="T41" fmla="*/ 1331 h 1346"/>
              <a:gd name="T42" fmla="*/ 1056 w 1339"/>
              <a:gd name="T43" fmla="*/ 1331 h 1346"/>
              <a:gd name="T44" fmla="*/ 1043 w 1339"/>
              <a:gd name="T45" fmla="*/ 909 h 1346"/>
              <a:gd name="T46" fmla="*/ 1031 w 1339"/>
              <a:gd name="T47" fmla="*/ 221 h 1346"/>
              <a:gd name="T48" fmla="*/ 1139 w 1339"/>
              <a:gd name="T49" fmla="*/ 111 h 1346"/>
              <a:gd name="T50" fmla="*/ 1031 w 1339"/>
              <a:gd name="T51" fmla="*/ 0 h 1346"/>
              <a:gd name="T52" fmla="*/ 918 w 1339"/>
              <a:gd name="T53" fmla="*/ 111 h 1346"/>
              <a:gd name="T54" fmla="*/ 1031 w 1339"/>
              <a:gd name="T55" fmla="*/ 221 h 1346"/>
              <a:gd name="T56" fmla="*/ 42 w 1339"/>
              <a:gd name="T57" fmla="*/ 291 h 1346"/>
              <a:gd name="T58" fmla="*/ 0 w 1339"/>
              <a:gd name="T59" fmla="*/ 737 h 1346"/>
              <a:gd name="T60" fmla="*/ 48 w 1339"/>
              <a:gd name="T61" fmla="*/ 784 h 1346"/>
              <a:gd name="T62" fmla="*/ 96 w 1339"/>
              <a:gd name="T63" fmla="*/ 737 h 1346"/>
              <a:gd name="T64" fmla="*/ 121 w 1339"/>
              <a:gd name="T65" fmla="*/ 428 h 1346"/>
              <a:gd name="T66" fmla="*/ 142 w 1339"/>
              <a:gd name="T67" fmla="*/ 1327 h 1346"/>
              <a:gd name="T68" fmla="*/ 233 w 1339"/>
              <a:gd name="T69" fmla="*/ 1327 h 1346"/>
              <a:gd name="T70" fmla="*/ 252 w 1339"/>
              <a:gd name="T71" fmla="*/ 787 h 1346"/>
              <a:gd name="T72" fmla="*/ 280 w 1339"/>
              <a:gd name="T73" fmla="*/ 1283 h 1346"/>
              <a:gd name="T74" fmla="*/ 346 w 1339"/>
              <a:gd name="T75" fmla="*/ 1346 h 1346"/>
              <a:gd name="T76" fmla="*/ 408 w 1339"/>
              <a:gd name="T77" fmla="*/ 1283 h 1346"/>
              <a:gd name="T78" fmla="*/ 434 w 1339"/>
              <a:gd name="T79" fmla="*/ 428 h 1346"/>
              <a:gd name="T80" fmla="*/ 447 w 1339"/>
              <a:gd name="T81" fmla="*/ 771 h 1346"/>
              <a:gd name="T82" fmla="*/ 517 w 1339"/>
              <a:gd name="T83" fmla="*/ 771 h 1346"/>
              <a:gd name="T84" fmla="*/ 530 w 1339"/>
              <a:gd name="T85" fmla="*/ 391 h 1346"/>
              <a:gd name="T86" fmla="*/ 388 w 1339"/>
              <a:gd name="T87" fmla="*/ 249 h 1346"/>
              <a:gd name="T88" fmla="*/ 266 w 1339"/>
              <a:gd name="T89" fmla="*/ 221 h 1346"/>
              <a:gd name="T90" fmla="*/ 376 w 1339"/>
              <a:gd name="T91" fmla="*/ 111 h 1346"/>
              <a:gd name="T92" fmla="*/ 266 w 1339"/>
              <a:gd name="T93" fmla="*/ 0 h 1346"/>
              <a:gd name="T94" fmla="*/ 156 w 1339"/>
              <a:gd name="T95" fmla="*/ 111 h 1346"/>
              <a:gd name="T96" fmla="*/ 266 w 1339"/>
              <a:gd name="T97" fmla="*/ 221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9" h="1346">
                <a:moveTo>
                  <a:pt x="1016" y="909"/>
                </a:moveTo>
                <a:cubicBezTo>
                  <a:pt x="1016" y="1295"/>
                  <a:pt x="1016" y="1295"/>
                  <a:pt x="1016" y="1295"/>
                </a:cubicBezTo>
                <a:cubicBezTo>
                  <a:pt x="1016" y="1310"/>
                  <a:pt x="1012" y="1322"/>
                  <a:pt x="1002" y="1331"/>
                </a:cubicBezTo>
                <a:cubicBezTo>
                  <a:pt x="993" y="1341"/>
                  <a:pt x="981" y="1346"/>
                  <a:pt x="965" y="1346"/>
                </a:cubicBezTo>
                <a:cubicBezTo>
                  <a:pt x="950" y="1346"/>
                  <a:pt x="938" y="1341"/>
                  <a:pt x="927" y="1331"/>
                </a:cubicBezTo>
                <a:cubicBezTo>
                  <a:pt x="917" y="1322"/>
                  <a:pt x="912" y="1310"/>
                  <a:pt x="912" y="1295"/>
                </a:cubicBezTo>
                <a:cubicBezTo>
                  <a:pt x="912" y="909"/>
                  <a:pt x="912" y="909"/>
                  <a:pt x="912" y="909"/>
                </a:cubicBezTo>
                <a:cubicBezTo>
                  <a:pt x="767" y="909"/>
                  <a:pt x="767" y="909"/>
                  <a:pt x="767" y="909"/>
                </a:cubicBezTo>
                <a:cubicBezTo>
                  <a:pt x="918" y="402"/>
                  <a:pt x="918" y="402"/>
                  <a:pt x="918" y="402"/>
                </a:cubicBezTo>
                <a:cubicBezTo>
                  <a:pt x="892" y="402"/>
                  <a:pt x="892" y="402"/>
                  <a:pt x="892" y="402"/>
                </a:cubicBezTo>
                <a:cubicBezTo>
                  <a:pt x="875" y="459"/>
                  <a:pt x="862" y="505"/>
                  <a:pt x="851" y="541"/>
                </a:cubicBezTo>
                <a:cubicBezTo>
                  <a:pt x="841" y="577"/>
                  <a:pt x="830" y="611"/>
                  <a:pt x="820" y="644"/>
                </a:cubicBezTo>
                <a:cubicBezTo>
                  <a:pt x="810" y="677"/>
                  <a:pt x="803" y="698"/>
                  <a:pt x="802" y="705"/>
                </a:cubicBezTo>
                <a:cubicBezTo>
                  <a:pt x="795" y="726"/>
                  <a:pt x="781" y="737"/>
                  <a:pt x="758" y="737"/>
                </a:cubicBezTo>
                <a:cubicBezTo>
                  <a:pt x="747" y="734"/>
                  <a:pt x="747" y="734"/>
                  <a:pt x="747" y="734"/>
                </a:cubicBezTo>
                <a:cubicBezTo>
                  <a:pt x="727" y="726"/>
                  <a:pt x="716" y="713"/>
                  <a:pt x="716" y="694"/>
                </a:cubicBezTo>
                <a:cubicBezTo>
                  <a:pt x="716" y="688"/>
                  <a:pt x="717" y="684"/>
                  <a:pt x="719" y="680"/>
                </a:cubicBezTo>
                <a:cubicBezTo>
                  <a:pt x="720" y="676"/>
                  <a:pt x="725" y="663"/>
                  <a:pt x="730" y="642"/>
                </a:cubicBezTo>
                <a:cubicBezTo>
                  <a:pt x="736" y="620"/>
                  <a:pt x="744" y="593"/>
                  <a:pt x="753" y="562"/>
                </a:cubicBezTo>
                <a:cubicBezTo>
                  <a:pt x="762" y="531"/>
                  <a:pt x="772" y="497"/>
                  <a:pt x="783" y="460"/>
                </a:cubicBezTo>
                <a:cubicBezTo>
                  <a:pt x="794" y="424"/>
                  <a:pt x="804" y="388"/>
                  <a:pt x="816" y="354"/>
                </a:cubicBezTo>
                <a:cubicBezTo>
                  <a:pt x="823" y="328"/>
                  <a:pt x="839" y="304"/>
                  <a:pt x="864" y="284"/>
                </a:cubicBezTo>
                <a:cubicBezTo>
                  <a:pt x="888" y="262"/>
                  <a:pt x="913" y="252"/>
                  <a:pt x="940" y="252"/>
                </a:cubicBezTo>
                <a:cubicBezTo>
                  <a:pt x="1116" y="252"/>
                  <a:pt x="1116" y="252"/>
                  <a:pt x="1116" y="252"/>
                </a:cubicBezTo>
                <a:cubicBezTo>
                  <a:pt x="1143" y="252"/>
                  <a:pt x="1170" y="262"/>
                  <a:pt x="1194" y="284"/>
                </a:cubicBezTo>
                <a:cubicBezTo>
                  <a:pt x="1217" y="304"/>
                  <a:pt x="1234" y="328"/>
                  <a:pt x="1243" y="354"/>
                </a:cubicBezTo>
                <a:cubicBezTo>
                  <a:pt x="1252" y="388"/>
                  <a:pt x="1263" y="424"/>
                  <a:pt x="1273" y="460"/>
                </a:cubicBezTo>
                <a:cubicBezTo>
                  <a:pt x="1283" y="497"/>
                  <a:pt x="1294" y="531"/>
                  <a:pt x="1302" y="562"/>
                </a:cubicBezTo>
                <a:cubicBezTo>
                  <a:pt x="1312" y="593"/>
                  <a:pt x="1319" y="620"/>
                  <a:pt x="1326" y="642"/>
                </a:cubicBezTo>
                <a:cubicBezTo>
                  <a:pt x="1331" y="663"/>
                  <a:pt x="1335" y="676"/>
                  <a:pt x="1337" y="680"/>
                </a:cubicBezTo>
                <a:cubicBezTo>
                  <a:pt x="1339" y="691"/>
                  <a:pt x="1339" y="691"/>
                  <a:pt x="1339" y="691"/>
                </a:cubicBezTo>
                <a:cubicBezTo>
                  <a:pt x="1339" y="714"/>
                  <a:pt x="1329" y="728"/>
                  <a:pt x="1308" y="734"/>
                </a:cubicBezTo>
                <a:cubicBezTo>
                  <a:pt x="1297" y="737"/>
                  <a:pt x="1297" y="737"/>
                  <a:pt x="1297" y="737"/>
                </a:cubicBezTo>
                <a:cubicBezTo>
                  <a:pt x="1275" y="737"/>
                  <a:pt x="1260" y="726"/>
                  <a:pt x="1255" y="705"/>
                </a:cubicBezTo>
                <a:cubicBezTo>
                  <a:pt x="1252" y="698"/>
                  <a:pt x="1246" y="677"/>
                  <a:pt x="1238" y="644"/>
                </a:cubicBezTo>
                <a:cubicBezTo>
                  <a:pt x="1228" y="611"/>
                  <a:pt x="1218" y="577"/>
                  <a:pt x="1206" y="541"/>
                </a:cubicBezTo>
                <a:cubicBezTo>
                  <a:pt x="1194" y="505"/>
                  <a:pt x="1181" y="459"/>
                  <a:pt x="1164" y="402"/>
                </a:cubicBezTo>
                <a:cubicBezTo>
                  <a:pt x="1139" y="402"/>
                  <a:pt x="1139" y="402"/>
                  <a:pt x="1139" y="402"/>
                </a:cubicBezTo>
                <a:cubicBezTo>
                  <a:pt x="1289" y="909"/>
                  <a:pt x="1289" y="909"/>
                  <a:pt x="1289" y="909"/>
                </a:cubicBezTo>
                <a:cubicBezTo>
                  <a:pt x="1147" y="909"/>
                  <a:pt x="1147" y="909"/>
                  <a:pt x="1147" y="909"/>
                </a:cubicBezTo>
                <a:cubicBezTo>
                  <a:pt x="1147" y="1295"/>
                  <a:pt x="1147" y="1295"/>
                  <a:pt x="1147" y="1295"/>
                </a:cubicBezTo>
                <a:cubicBezTo>
                  <a:pt x="1147" y="1310"/>
                  <a:pt x="1142" y="1322"/>
                  <a:pt x="1131" y="1331"/>
                </a:cubicBezTo>
                <a:cubicBezTo>
                  <a:pt x="1121" y="1341"/>
                  <a:pt x="1109" y="1346"/>
                  <a:pt x="1093" y="1346"/>
                </a:cubicBezTo>
                <a:cubicBezTo>
                  <a:pt x="1078" y="1346"/>
                  <a:pt x="1066" y="1341"/>
                  <a:pt x="1056" y="1331"/>
                </a:cubicBezTo>
                <a:cubicBezTo>
                  <a:pt x="1047" y="1322"/>
                  <a:pt x="1043" y="1310"/>
                  <a:pt x="1043" y="1295"/>
                </a:cubicBezTo>
                <a:cubicBezTo>
                  <a:pt x="1043" y="909"/>
                  <a:pt x="1043" y="909"/>
                  <a:pt x="1043" y="909"/>
                </a:cubicBezTo>
                <a:lnTo>
                  <a:pt x="1016" y="909"/>
                </a:lnTo>
                <a:close/>
                <a:moveTo>
                  <a:pt x="1031" y="221"/>
                </a:moveTo>
                <a:cubicBezTo>
                  <a:pt x="1061" y="221"/>
                  <a:pt x="1087" y="211"/>
                  <a:pt x="1107" y="190"/>
                </a:cubicBezTo>
                <a:cubicBezTo>
                  <a:pt x="1128" y="169"/>
                  <a:pt x="1139" y="143"/>
                  <a:pt x="1139" y="111"/>
                </a:cubicBezTo>
                <a:cubicBezTo>
                  <a:pt x="1139" y="80"/>
                  <a:pt x="1128" y="55"/>
                  <a:pt x="1107" y="33"/>
                </a:cubicBezTo>
                <a:cubicBezTo>
                  <a:pt x="1087" y="11"/>
                  <a:pt x="1061" y="0"/>
                  <a:pt x="1031" y="0"/>
                </a:cubicBezTo>
                <a:cubicBezTo>
                  <a:pt x="998" y="0"/>
                  <a:pt x="972" y="11"/>
                  <a:pt x="950" y="33"/>
                </a:cubicBezTo>
                <a:cubicBezTo>
                  <a:pt x="928" y="55"/>
                  <a:pt x="918" y="80"/>
                  <a:pt x="918" y="111"/>
                </a:cubicBezTo>
                <a:cubicBezTo>
                  <a:pt x="918" y="143"/>
                  <a:pt x="928" y="169"/>
                  <a:pt x="950" y="190"/>
                </a:cubicBezTo>
                <a:cubicBezTo>
                  <a:pt x="972" y="211"/>
                  <a:pt x="999" y="221"/>
                  <a:pt x="1031" y="221"/>
                </a:cubicBezTo>
                <a:close/>
                <a:moveTo>
                  <a:pt x="142" y="249"/>
                </a:moveTo>
                <a:cubicBezTo>
                  <a:pt x="103" y="249"/>
                  <a:pt x="71" y="263"/>
                  <a:pt x="42" y="291"/>
                </a:cubicBezTo>
                <a:cubicBezTo>
                  <a:pt x="14" y="320"/>
                  <a:pt x="0" y="353"/>
                  <a:pt x="0" y="391"/>
                </a:cubicBezTo>
                <a:cubicBezTo>
                  <a:pt x="0" y="737"/>
                  <a:pt x="0" y="737"/>
                  <a:pt x="0" y="737"/>
                </a:cubicBezTo>
                <a:cubicBezTo>
                  <a:pt x="0" y="750"/>
                  <a:pt x="4" y="762"/>
                  <a:pt x="14" y="771"/>
                </a:cubicBezTo>
                <a:cubicBezTo>
                  <a:pt x="24" y="780"/>
                  <a:pt x="35" y="784"/>
                  <a:pt x="48" y="784"/>
                </a:cubicBezTo>
                <a:cubicBezTo>
                  <a:pt x="63" y="784"/>
                  <a:pt x="75" y="780"/>
                  <a:pt x="84" y="771"/>
                </a:cubicBezTo>
                <a:cubicBezTo>
                  <a:pt x="92" y="762"/>
                  <a:pt x="96" y="750"/>
                  <a:pt x="96" y="737"/>
                </a:cubicBezTo>
                <a:cubicBezTo>
                  <a:pt x="96" y="428"/>
                  <a:pt x="96" y="428"/>
                  <a:pt x="96" y="428"/>
                </a:cubicBezTo>
                <a:cubicBezTo>
                  <a:pt x="121" y="428"/>
                  <a:pt x="121" y="428"/>
                  <a:pt x="121" y="428"/>
                </a:cubicBezTo>
                <a:cubicBezTo>
                  <a:pt x="121" y="1283"/>
                  <a:pt x="121" y="1283"/>
                  <a:pt x="121" y="1283"/>
                </a:cubicBezTo>
                <a:cubicBezTo>
                  <a:pt x="121" y="1300"/>
                  <a:pt x="129" y="1315"/>
                  <a:pt x="142" y="1327"/>
                </a:cubicBezTo>
                <a:cubicBezTo>
                  <a:pt x="155" y="1340"/>
                  <a:pt x="170" y="1346"/>
                  <a:pt x="187" y="1346"/>
                </a:cubicBezTo>
                <a:cubicBezTo>
                  <a:pt x="206" y="1346"/>
                  <a:pt x="221" y="1340"/>
                  <a:pt x="233" y="1327"/>
                </a:cubicBezTo>
                <a:cubicBezTo>
                  <a:pt x="247" y="1315"/>
                  <a:pt x="252" y="1300"/>
                  <a:pt x="252" y="1283"/>
                </a:cubicBezTo>
                <a:cubicBezTo>
                  <a:pt x="252" y="787"/>
                  <a:pt x="252" y="787"/>
                  <a:pt x="252" y="787"/>
                </a:cubicBezTo>
                <a:cubicBezTo>
                  <a:pt x="280" y="787"/>
                  <a:pt x="280" y="787"/>
                  <a:pt x="280" y="787"/>
                </a:cubicBezTo>
                <a:cubicBezTo>
                  <a:pt x="280" y="1283"/>
                  <a:pt x="280" y="1283"/>
                  <a:pt x="280" y="1283"/>
                </a:cubicBezTo>
                <a:cubicBezTo>
                  <a:pt x="280" y="1300"/>
                  <a:pt x="287" y="1315"/>
                  <a:pt x="299" y="1327"/>
                </a:cubicBezTo>
                <a:cubicBezTo>
                  <a:pt x="311" y="1340"/>
                  <a:pt x="327" y="1346"/>
                  <a:pt x="346" y="1346"/>
                </a:cubicBezTo>
                <a:cubicBezTo>
                  <a:pt x="363" y="1346"/>
                  <a:pt x="377" y="1340"/>
                  <a:pt x="390" y="1327"/>
                </a:cubicBezTo>
                <a:cubicBezTo>
                  <a:pt x="402" y="1315"/>
                  <a:pt x="408" y="1300"/>
                  <a:pt x="408" y="1283"/>
                </a:cubicBezTo>
                <a:cubicBezTo>
                  <a:pt x="408" y="428"/>
                  <a:pt x="408" y="428"/>
                  <a:pt x="408" y="428"/>
                </a:cubicBezTo>
                <a:cubicBezTo>
                  <a:pt x="434" y="428"/>
                  <a:pt x="434" y="428"/>
                  <a:pt x="434" y="428"/>
                </a:cubicBezTo>
                <a:cubicBezTo>
                  <a:pt x="434" y="737"/>
                  <a:pt x="434" y="737"/>
                  <a:pt x="434" y="737"/>
                </a:cubicBezTo>
                <a:cubicBezTo>
                  <a:pt x="434" y="750"/>
                  <a:pt x="438" y="762"/>
                  <a:pt x="447" y="771"/>
                </a:cubicBezTo>
                <a:cubicBezTo>
                  <a:pt x="457" y="780"/>
                  <a:pt x="469" y="784"/>
                  <a:pt x="482" y="784"/>
                </a:cubicBezTo>
                <a:cubicBezTo>
                  <a:pt x="497" y="784"/>
                  <a:pt x="508" y="780"/>
                  <a:pt x="517" y="771"/>
                </a:cubicBezTo>
                <a:cubicBezTo>
                  <a:pt x="525" y="762"/>
                  <a:pt x="530" y="750"/>
                  <a:pt x="530" y="737"/>
                </a:cubicBezTo>
                <a:cubicBezTo>
                  <a:pt x="530" y="391"/>
                  <a:pt x="530" y="391"/>
                  <a:pt x="530" y="391"/>
                </a:cubicBezTo>
                <a:cubicBezTo>
                  <a:pt x="530" y="353"/>
                  <a:pt x="517" y="320"/>
                  <a:pt x="488" y="291"/>
                </a:cubicBezTo>
                <a:cubicBezTo>
                  <a:pt x="461" y="263"/>
                  <a:pt x="428" y="249"/>
                  <a:pt x="388" y="249"/>
                </a:cubicBezTo>
                <a:lnTo>
                  <a:pt x="142" y="249"/>
                </a:lnTo>
                <a:close/>
                <a:moveTo>
                  <a:pt x="266" y="221"/>
                </a:moveTo>
                <a:cubicBezTo>
                  <a:pt x="296" y="221"/>
                  <a:pt x="323" y="211"/>
                  <a:pt x="344" y="190"/>
                </a:cubicBezTo>
                <a:cubicBezTo>
                  <a:pt x="365" y="169"/>
                  <a:pt x="376" y="143"/>
                  <a:pt x="376" y="111"/>
                </a:cubicBezTo>
                <a:cubicBezTo>
                  <a:pt x="376" y="80"/>
                  <a:pt x="365" y="55"/>
                  <a:pt x="344" y="33"/>
                </a:cubicBezTo>
                <a:cubicBezTo>
                  <a:pt x="322" y="11"/>
                  <a:pt x="296" y="0"/>
                  <a:pt x="266" y="0"/>
                </a:cubicBezTo>
                <a:cubicBezTo>
                  <a:pt x="234" y="0"/>
                  <a:pt x="207" y="11"/>
                  <a:pt x="187" y="33"/>
                </a:cubicBezTo>
                <a:cubicBezTo>
                  <a:pt x="166" y="55"/>
                  <a:pt x="156" y="80"/>
                  <a:pt x="156" y="111"/>
                </a:cubicBezTo>
                <a:cubicBezTo>
                  <a:pt x="156" y="143"/>
                  <a:pt x="166" y="169"/>
                  <a:pt x="187" y="190"/>
                </a:cubicBezTo>
                <a:cubicBezTo>
                  <a:pt x="207" y="211"/>
                  <a:pt x="234" y="221"/>
                  <a:pt x="266" y="2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pic>
        <p:nvPicPr>
          <p:cNvPr id="15364" name="Picture 4">
            <a:extLst>
              <a:ext uri="{C183D7F6-B498-43B3-948B-1728B52AA6E4}">
                <adec:decorative xmlns:adec="http://schemas.microsoft.com/office/drawing/2017/decorative" val="1"/>
              </a:ext>
            </a:extLst>
          </p:cNvPr>
          <p:cNvPicPr>
            <a:picLocks noChangeAspect="1" noChangeArrowheads="1"/>
          </p:cNvPicPr>
          <p:nvPr/>
        </p:nvPicPr>
        <p:blipFill>
          <a:blip r:embed="rId4" cstate="print">
            <a:duotone>
              <a:prstClr val="black"/>
              <a:schemeClr val="tx1">
                <a:lumMod val="50000"/>
                <a:lumOff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4053248" y="2438377"/>
            <a:ext cx="312159" cy="335767"/>
          </a:xfrm>
          <a:prstGeom prst="rect">
            <a:avLst/>
          </a:prstGeom>
          <a:noFill/>
          <a:extLst>
            <a:ext uri="{909E8E84-426E-40DD-AFC4-6F175D3DCCD1}">
              <a14:hiddenFill xmlns:a14="http://schemas.microsoft.com/office/drawing/2010/main">
                <a:solidFill>
                  <a:srgbClr val="FFFFFF"/>
                </a:solidFill>
              </a14:hiddenFill>
            </a:ext>
          </a:extLst>
        </p:spPr>
      </p:pic>
      <p:sp>
        <p:nvSpPr>
          <p:cNvPr id="63" name="Freeform 62">
            <a:extLst>
              <a:ext uri="{C183D7F6-B498-43B3-948B-1728B52AA6E4}">
                <adec:decorative xmlns:adec="http://schemas.microsoft.com/office/drawing/2017/decorative" val="1"/>
              </a:ext>
            </a:extLst>
          </p:cNvPr>
          <p:cNvSpPr>
            <a:spLocks noEditPoints="1"/>
          </p:cNvSpPr>
          <p:nvPr/>
        </p:nvSpPr>
        <p:spPr bwMode="auto">
          <a:xfrm>
            <a:off x="4724552" y="4324005"/>
            <a:ext cx="227695" cy="371136"/>
          </a:xfrm>
          <a:custGeom>
            <a:avLst/>
            <a:gdLst>
              <a:gd name="T0" fmla="*/ 300 w 623"/>
              <a:gd name="T1" fmla="*/ 909 h 1346"/>
              <a:gd name="T2" fmla="*/ 300 w 623"/>
              <a:gd name="T3" fmla="*/ 1295 h 1346"/>
              <a:gd name="T4" fmla="*/ 286 w 623"/>
              <a:gd name="T5" fmla="*/ 1331 h 1346"/>
              <a:gd name="T6" fmla="*/ 249 w 623"/>
              <a:gd name="T7" fmla="*/ 1346 h 1346"/>
              <a:gd name="T8" fmla="*/ 211 w 623"/>
              <a:gd name="T9" fmla="*/ 1331 h 1346"/>
              <a:gd name="T10" fmla="*/ 196 w 623"/>
              <a:gd name="T11" fmla="*/ 1295 h 1346"/>
              <a:gd name="T12" fmla="*/ 196 w 623"/>
              <a:gd name="T13" fmla="*/ 909 h 1346"/>
              <a:gd name="T14" fmla="*/ 51 w 623"/>
              <a:gd name="T15" fmla="*/ 909 h 1346"/>
              <a:gd name="T16" fmla="*/ 202 w 623"/>
              <a:gd name="T17" fmla="*/ 402 h 1346"/>
              <a:gd name="T18" fmla="*/ 176 w 623"/>
              <a:gd name="T19" fmla="*/ 402 h 1346"/>
              <a:gd name="T20" fmla="*/ 135 w 623"/>
              <a:gd name="T21" fmla="*/ 541 h 1346"/>
              <a:gd name="T22" fmla="*/ 104 w 623"/>
              <a:gd name="T23" fmla="*/ 644 h 1346"/>
              <a:gd name="T24" fmla="*/ 86 w 623"/>
              <a:gd name="T25" fmla="*/ 705 h 1346"/>
              <a:gd name="T26" fmla="*/ 42 w 623"/>
              <a:gd name="T27" fmla="*/ 737 h 1346"/>
              <a:gd name="T28" fmla="*/ 31 w 623"/>
              <a:gd name="T29" fmla="*/ 734 h 1346"/>
              <a:gd name="T30" fmla="*/ 0 w 623"/>
              <a:gd name="T31" fmla="*/ 694 h 1346"/>
              <a:gd name="T32" fmla="*/ 3 w 623"/>
              <a:gd name="T33" fmla="*/ 680 h 1346"/>
              <a:gd name="T34" fmla="*/ 14 w 623"/>
              <a:gd name="T35" fmla="*/ 642 h 1346"/>
              <a:gd name="T36" fmla="*/ 37 w 623"/>
              <a:gd name="T37" fmla="*/ 562 h 1346"/>
              <a:gd name="T38" fmla="*/ 67 w 623"/>
              <a:gd name="T39" fmla="*/ 460 h 1346"/>
              <a:gd name="T40" fmla="*/ 100 w 623"/>
              <a:gd name="T41" fmla="*/ 354 h 1346"/>
              <a:gd name="T42" fmla="*/ 148 w 623"/>
              <a:gd name="T43" fmla="*/ 284 h 1346"/>
              <a:gd name="T44" fmla="*/ 224 w 623"/>
              <a:gd name="T45" fmla="*/ 252 h 1346"/>
              <a:gd name="T46" fmla="*/ 400 w 623"/>
              <a:gd name="T47" fmla="*/ 252 h 1346"/>
              <a:gd name="T48" fmla="*/ 478 w 623"/>
              <a:gd name="T49" fmla="*/ 284 h 1346"/>
              <a:gd name="T50" fmla="*/ 527 w 623"/>
              <a:gd name="T51" fmla="*/ 354 h 1346"/>
              <a:gd name="T52" fmla="*/ 557 w 623"/>
              <a:gd name="T53" fmla="*/ 460 h 1346"/>
              <a:gd name="T54" fmla="*/ 586 w 623"/>
              <a:gd name="T55" fmla="*/ 562 h 1346"/>
              <a:gd name="T56" fmla="*/ 610 w 623"/>
              <a:gd name="T57" fmla="*/ 642 h 1346"/>
              <a:gd name="T58" fmla="*/ 621 w 623"/>
              <a:gd name="T59" fmla="*/ 680 h 1346"/>
              <a:gd name="T60" fmla="*/ 623 w 623"/>
              <a:gd name="T61" fmla="*/ 691 h 1346"/>
              <a:gd name="T62" fmla="*/ 592 w 623"/>
              <a:gd name="T63" fmla="*/ 734 h 1346"/>
              <a:gd name="T64" fmla="*/ 581 w 623"/>
              <a:gd name="T65" fmla="*/ 737 h 1346"/>
              <a:gd name="T66" fmla="*/ 539 w 623"/>
              <a:gd name="T67" fmla="*/ 705 h 1346"/>
              <a:gd name="T68" fmla="*/ 522 w 623"/>
              <a:gd name="T69" fmla="*/ 644 h 1346"/>
              <a:gd name="T70" fmla="*/ 490 w 623"/>
              <a:gd name="T71" fmla="*/ 541 h 1346"/>
              <a:gd name="T72" fmla="*/ 448 w 623"/>
              <a:gd name="T73" fmla="*/ 402 h 1346"/>
              <a:gd name="T74" fmla="*/ 423 w 623"/>
              <a:gd name="T75" fmla="*/ 402 h 1346"/>
              <a:gd name="T76" fmla="*/ 573 w 623"/>
              <a:gd name="T77" fmla="*/ 909 h 1346"/>
              <a:gd name="T78" fmla="*/ 431 w 623"/>
              <a:gd name="T79" fmla="*/ 909 h 1346"/>
              <a:gd name="T80" fmla="*/ 431 w 623"/>
              <a:gd name="T81" fmla="*/ 1295 h 1346"/>
              <a:gd name="T82" fmla="*/ 415 w 623"/>
              <a:gd name="T83" fmla="*/ 1331 h 1346"/>
              <a:gd name="T84" fmla="*/ 377 w 623"/>
              <a:gd name="T85" fmla="*/ 1346 h 1346"/>
              <a:gd name="T86" fmla="*/ 340 w 623"/>
              <a:gd name="T87" fmla="*/ 1331 h 1346"/>
              <a:gd name="T88" fmla="*/ 327 w 623"/>
              <a:gd name="T89" fmla="*/ 1295 h 1346"/>
              <a:gd name="T90" fmla="*/ 327 w 623"/>
              <a:gd name="T91" fmla="*/ 909 h 1346"/>
              <a:gd name="T92" fmla="*/ 300 w 623"/>
              <a:gd name="T93" fmla="*/ 909 h 1346"/>
              <a:gd name="T94" fmla="*/ 315 w 623"/>
              <a:gd name="T95" fmla="*/ 221 h 1346"/>
              <a:gd name="T96" fmla="*/ 391 w 623"/>
              <a:gd name="T97" fmla="*/ 190 h 1346"/>
              <a:gd name="T98" fmla="*/ 423 w 623"/>
              <a:gd name="T99" fmla="*/ 111 h 1346"/>
              <a:gd name="T100" fmla="*/ 391 w 623"/>
              <a:gd name="T101" fmla="*/ 33 h 1346"/>
              <a:gd name="T102" fmla="*/ 315 w 623"/>
              <a:gd name="T103" fmla="*/ 0 h 1346"/>
              <a:gd name="T104" fmla="*/ 234 w 623"/>
              <a:gd name="T105" fmla="*/ 33 h 1346"/>
              <a:gd name="T106" fmla="*/ 202 w 623"/>
              <a:gd name="T107" fmla="*/ 111 h 1346"/>
              <a:gd name="T108" fmla="*/ 234 w 623"/>
              <a:gd name="T109" fmla="*/ 190 h 1346"/>
              <a:gd name="T110" fmla="*/ 315 w 623"/>
              <a:gd name="T111" fmla="*/ 221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3" h="1346">
                <a:moveTo>
                  <a:pt x="300" y="909"/>
                </a:moveTo>
                <a:cubicBezTo>
                  <a:pt x="300" y="1295"/>
                  <a:pt x="300" y="1295"/>
                  <a:pt x="300" y="1295"/>
                </a:cubicBezTo>
                <a:cubicBezTo>
                  <a:pt x="300" y="1310"/>
                  <a:pt x="296" y="1322"/>
                  <a:pt x="286" y="1331"/>
                </a:cubicBezTo>
                <a:cubicBezTo>
                  <a:pt x="277" y="1341"/>
                  <a:pt x="265" y="1346"/>
                  <a:pt x="249" y="1346"/>
                </a:cubicBezTo>
                <a:cubicBezTo>
                  <a:pt x="234" y="1346"/>
                  <a:pt x="222" y="1341"/>
                  <a:pt x="211" y="1331"/>
                </a:cubicBezTo>
                <a:cubicBezTo>
                  <a:pt x="201" y="1322"/>
                  <a:pt x="196" y="1310"/>
                  <a:pt x="196" y="1295"/>
                </a:cubicBezTo>
                <a:cubicBezTo>
                  <a:pt x="196" y="909"/>
                  <a:pt x="196" y="909"/>
                  <a:pt x="196" y="909"/>
                </a:cubicBezTo>
                <a:cubicBezTo>
                  <a:pt x="51" y="909"/>
                  <a:pt x="51" y="909"/>
                  <a:pt x="51" y="909"/>
                </a:cubicBezTo>
                <a:cubicBezTo>
                  <a:pt x="202" y="402"/>
                  <a:pt x="202" y="402"/>
                  <a:pt x="202" y="402"/>
                </a:cubicBezTo>
                <a:cubicBezTo>
                  <a:pt x="176" y="402"/>
                  <a:pt x="176" y="402"/>
                  <a:pt x="176" y="402"/>
                </a:cubicBezTo>
                <a:cubicBezTo>
                  <a:pt x="159" y="459"/>
                  <a:pt x="146" y="505"/>
                  <a:pt x="135" y="541"/>
                </a:cubicBezTo>
                <a:cubicBezTo>
                  <a:pt x="125" y="577"/>
                  <a:pt x="114" y="611"/>
                  <a:pt x="104" y="644"/>
                </a:cubicBezTo>
                <a:cubicBezTo>
                  <a:pt x="94" y="677"/>
                  <a:pt x="87" y="698"/>
                  <a:pt x="86" y="705"/>
                </a:cubicBezTo>
                <a:cubicBezTo>
                  <a:pt x="79" y="726"/>
                  <a:pt x="65" y="737"/>
                  <a:pt x="42" y="737"/>
                </a:cubicBezTo>
                <a:cubicBezTo>
                  <a:pt x="31" y="734"/>
                  <a:pt x="31" y="734"/>
                  <a:pt x="31" y="734"/>
                </a:cubicBezTo>
                <a:cubicBezTo>
                  <a:pt x="11" y="726"/>
                  <a:pt x="0" y="713"/>
                  <a:pt x="0" y="694"/>
                </a:cubicBezTo>
                <a:cubicBezTo>
                  <a:pt x="0" y="688"/>
                  <a:pt x="1" y="684"/>
                  <a:pt x="3" y="680"/>
                </a:cubicBezTo>
                <a:cubicBezTo>
                  <a:pt x="4" y="676"/>
                  <a:pt x="9" y="663"/>
                  <a:pt x="14" y="642"/>
                </a:cubicBezTo>
                <a:cubicBezTo>
                  <a:pt x="20" y="620"/>
                  <a:pt x="28" y="593"/>
                  <a:pt x="37" y="562"/>
                </a:cubicBezTo>
                <a:cubicBezTo>
                  <a:pt x="46" y="531"/>
                  <a:pt x="56" y="497"/>
                  <a:pt x="67" y="460"/>
                </a:cubicBezTo>
                <a:cubicBezTo>
                  <a:pt x="78" y="424"/>
                  <a:pt x="88" y="388"/>
                  <a:pt x="100" y="354"/>
                </a:cubicBezTo>
                <a:cubicBezTo>
                  <a:pt x="107" y="328"/>
                  <a:pt x="123" y="304"/>
                  <a:pt x="148" y="284"/>
                </a:cubicBezTo>
                <a:cubicBezTo>
                  <a:pt x="172" y="262"/>
                  <a:pt x="197" y="252"/>
                  <a:pt x="224" y="252"/>
                </a:cubicBezTo>
                <a:cubicBezTo>
                  <a:pt x="400" y="252"/>
                  <a:pt x="400" y="252"/>
                  <a:pt x="400" y="252"/>
                </a:cubicBezTo>
                <a:cubicBezTo>
                  <a:pt x="427" y="252"/>
                  <a:pt x="454" y="262"/>
                  <a:pt x="478" y="284"/>
                </a:cubicBezTo>
                <a:cubicBezTo>
                  <a:pt x="501" y="304"/>
                  <a:pt x="518" y="328"/>
                  <a:pt x="527" y="354"/>
                </a:cubicBezTo>
                <a:cubicBezTo>
                  <a:pt x="536" y="388"/>
                  <a:pt x="547" y="424"/>
                  <a:pt x="557" y="460"/>
                </a:cubicBezTo>
                <a:cubicBezTo>
                  <a:pt x="567" y="497"/>
                  <a:pt x="578" y="531"/>
                  <a:pt x="586" y="562"/>
                </a:cubicBezTo>
                <a:cubicBezTo>
                  <a:pt x="596" y="593"/>
                  <a:pt x="603" y="620"/>
                  <a:pt x="610" y="642"/>
                </a:cubicBezTo>
                <a:cubicBezTo>
                  <a:pt x="615" y="663"/>
                  <a:pt x="619" y="676"/>
                  <a:pt x="621" y="680"/>
                </a:cubicBezTo>
                <a:cubicBezTo>
                  <a:pt x="623" y="691"/>
                  <a:pt x="623" y="691"/>
                  <a:pt x="623" y="691"/>
                </a:cubicBezTo>
                <a:cubicBezTo>
                  <a:pt x="623" y="714"/>
                  <a:pt x="613" y="728"/>
                  <a:pt x="592" y="734"/>
                </a:cubicBezTo>
                <a:cubicBezTo>
                  <a:pt x="581" y="737"/>
                  <a:pt x="581" y="737"/>
                  <a:pt x="581" y="737"/>
                </a:cubicBezTo>
                <a:cubicBezTo>
                  <a:pt x="559" y="737"/>
                  <a:pt x="544" y="726"/>
                  <a:pt x="539" y="705"/>
                </a:cubicBezTo>
                <a:cubicBezTo>
                  <a:pt x="536" y="698"/>
                  <a:pt x="530" y="677"/>
                  <a:pt x="522" y="644"/>
                </a:cubicBezTo>
                <a:cubicBezTo>
                  <a:pt x="512" y="611"/>
                  <a:pt x="502" y="577"/>
                  <a:pt x="490" y="541"/>
                </a:cubicBezTo>
                <a:cubicBezTo>
                  <a:pt x="478" y="505"/>
                  <a:pt x="465" y="459"/>
                  <a:pt x="448" y="402"/>
                </a:cubicBezTo>
                <a:cubicBezTo>
                  <a:pt x="423" y="402"/>
                  <a:pt x="423" y="402"/>
                  <a:pt x="423" y="402"/>
                </a:cubicBezTo>
                <a:cubicBezTo>
                  <a:pt x="573" y="909"/>
                  <a:pt x="573" y="909"/>
                  <a:pt x="573" y="909"/>
                </a:cubicBezTo>
                <a:cubicBezTo>
                  <a:pt x="431" y="909"/>
                  <a:pt x="431" y="909"/>
                  <a:pt x="431" y="909"/>
                </a:cubicBezTo>
                <a:cubicBezTo>
                  <a:pt x="431" y="1295"/>
                  <a:pt x="431" y="1295"/>
                  <a:pt x="431" y="1295"/>
                </a:cubicBezTo>
                <a:cubicBezTo>
                  <a:pt x="431" y="1310"/>
                  <a:pt x="426" y="1322"/>
                  <a:pt x="415" y="1331"/>
                </a:cubicBezTo>
                <a:cubicBezTo>
                  <a:pt x="405" y="1341"/>
                  <a:pt x="393" y="1346"/>
                  <a:pt x="377" y="1346"/>
                </a:cubicBezTo>
                <a:cubicBezTo>
                  <a:pt x="362" y="1346"/>
                  <a:pt x="350" y="1341"/>
                  <a:pt x="340" y="1331"/>
                </a:cubicBezTo>
                <a:cubicBezTo>
                  <a:pt x="331" y="1322"/>
                  <a:pt x="327" y="1310"/>
                  <a:pt x="327" y="1295"/>
                </a:cubicBezTo>
                <a:cubicBezTo>
                  <a:pt x="327" y="909"/>
                  <a:pt x="327" y="909"/>
                  <a:pt x="327" y="909"/>
                </a:cubicBezTo>
                <a:lnTo>
                  <a:pt x="300" y="909"/>
                </a:lnTo>
                <a:close/>
                <a:moveTo>
                  <a:pt x="315" y="221"/>
                </a:moveTo>
                <a:cubicBezTo>
                  <a:pt x="345" y="221"/>
                  <a:pt x="371" y="211"/>
                  <a:pt x="391" y="190"/>
                </a:cubicBezTo>
                <a:cubicBezTo>
                  <a:pt x="412" y="169"/>
                  <a:pt x="423" y="143"/>
                  <a:pt x="423" y="111"/>
                </a:cubicBezTo>
                <a:cubicBezTo>
                  <a:pt x="423" y="80"/>
                  <a:pt x="412" y="55"/>
                  <a:pt x="391" y="33"/>
                </a:cubicBezTo>
                <a:cubicBezTo>
                  <a:pt x="371" y="11"/>
                  <a:pt x="345" y="0"/>
                  <a:pt x="315" y="0"/>
                </a:cubicBezTo>
                <a:cubicBezTo>
                  <a:pt x="282" y="0"/>
                  <a:pt x="256" y="11"/>
                  <a:pt x="234" y="33"/>
                </a:cubicBezTo>
                <a:cubicBezTo>
                  <a:pt x="212" y="55"/>
                  <a:pt x="202" y="80"/>
                  <a:pt x="202" y="111"/>
                </a:cubicBezTo>
                <a:cubicBezTo>
                  <a:pt x="202" y="143"/>
                  <a:pt x="212" y="169"/>
                  <a:pt x="234" y="190"/>
                </a:cubicBezTo>
                <a:cubicBezTo>
                  <a:pt x="256" y="211"/>
                  <a:pt x="283" y="221"/>
                  <a:pt x="315" y="2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65" name="Oval 64">
            <a:extLst>
              <a:ext uri="{C183D7F6-B498-43B3-948B-1728B52AA6E4}">
                <adec:decorative xmlns:adec="http://schemas.microsoft.com/office/drawing/2017/decorative" val="1"/>
              </a:ext>
            </a:extLst>
          </p:cNvPr>
          <p:cNvSpPr/>
          <p:nvPr/>
        </p:nvSpPr>
        <p:spPr>
          <a:xfrm>
            <a:off x="3698769" y="2063676"/>
            <a:ext cx="1099930" cy="1000612"/>
          </a:xfrm>
          <a:prstGeom prst="ellipse">
            <a:avLst/>
          </a:prstGeom>
          <a:solidFill>
            <a:schemeClr val="accent5">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Oval 65">
            <a:extLst>
              <a:ext uri="{C183D7F6-B498-43B3-948B-1728B52AA6E4}">
                <adec:decorative xmlns:adec="http://schemas.microsoft.com/office/drawing/2017/decorative" val="1"/>
              </a:ext>
            </a:extLst>
          </p:cNvPr>
          <p:cNvSpPr/>
          <p:nvPr/>
        </p:nvSpPr>
        <p:spPr>
          <a:xfrm>
            <a:off x="5038835" y="2968777"/>
            <a:ext cx="1099930" cy="1000612"/>
          </a:xfrm>
          <a:prstGeom prst="ellipse">
            <a:avLst/>
          </a:prstGeom>
          <a:solidFill>
            <a:schemeClr val="accent5">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Oval 66">
            <a:extLst>
              <a:ext uri="{C183D7F6-B498-43B3-948B-1728B52AA6E4}">
                <adec:decorative xmlns:adec="http://schemas.microsoft.com/office/drawing/2017/decorative" val="1"/>
              </a:ext>
            </a:extLst>
          </p:cNvPr>
          <p:cNvSpPr/>
          <p:nvPr/>
        </p:nvSpPr>
        <p:spPr>
          <a:xfrm>
            <a:off x="4340354" y="3926828"/>
            <a:ext cx="1099930" cy="1000612"/>
          </a:xfrm>
          <a:prstGeom prst="ellipse">
            <a:avLst/>
          </a:prstGeom>
          <a:solidFill>
            <a:schemeClr val="accent5">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Oval 67">
            <a:extLst>
              <a:ext uri="{C183D7F6-B498-43B3-948B-1728B52AA6E4}">
                <adec:decorative xmlns:adec="http://schemas.microsoft.com/office/drawing/2017/decorative" val="1"/>
              </a:ext>
            </a:extLst>
          </p:cNvPr>
          <p:cNvSpPr/>
          <p:nvPr/>
        </p:nvSpPr>
        <p:spPr>
          <a:xfrm>
            <a:off x="5723365" y="2041579"/>
            <a:ext cx="1099930" cy="1000612"/>
          </a:xfrm>
          <a:prstGeom prst="ellipse">
            <a:avLst/>
          </a:prstGeom>
          <a:solidFill>
            <a:schemeClr val="accent5">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2" name="Freeform 121">
            <a:extLst>
              <a:ext uri="{C183D7F6-B498-43B3-948B-1728B52AA6E4}">
                <adec:decorative xmlns:adec="http://schemas.microsoft.com/office/drawing/2017/decorative" val="1"/>
              </a:ext>
            </a:extLst>
          </p:cNvPr>
          <p:cNvSpPr>
            <a:spLocks noEditPoints="1"/>
          </p:cNvSpPr>
          <p:nvPr/>
        </p:nvSpPr>
        <p:spPr bwMode="auto">
          <a:xfrm>
            <a:off x="6885823" y="4333827"/>
            <a:ext cx="227695" cy="361314"/>
          </a:xfrm>
          <a:custGeom>
            <a:avLst/>
            <a:gdLst>
              <a:gd name="T0" fmla="*/ 47 w 94"/>
              <a:gd name="T1" fmla="*/ 0 h 132"/>
              <a:gd name="T2" fmla="*/ 34 w 94"/>
              <a:gd name="T3" fmla="*/ 6 h 132"/>
              <a:gd name="T4" fmla="*/ 29 w 94"/>
              <a:gd name="T5" fmla="*/ 18 h 132"/>
              <a:gd name="T6" fmla="*/ 34 w 94"/>
              <a:gd name="T7" fmla="*/ 31 h 132"/>
              <a:gd name="T8" fmla="*/ 47 w 94"/>
              <a:gd name="T9" fmla="*/ 37 h 132"/>
              <a:gd name="T10" fmla="*/ 60 w 94"/>
              <a:gd name="T11" fmla="*/ 31 h 132"/>
              <a:gd name="T12" fmla="*/ 65 w 94"/>
              <a:gd name="T13" fmla="*/ 18 h 132"/>
              <a:gd name="T14" fmla="*/ 60 w 94"/>
              <a:gd name="T15" fmla="*/ 6 h 132"/>
              <a:gd name="T16" fmla="*/ 47 w 94"/>
              <a:gd name="T17" fmla="*/ 0 h 132"/>
              <a:gd name="T18" fmla="*/ 94 w 94"/>
              <a:gd name="T19" fmla="*/ 26 h 132"/>
              <a:gd name="T20" fmla="*/ 92 w 94"/>
              <a:gd name="T21" fmla="*/ 21 h 132"/>
              <a:gd name="T22" fmla="*/ 86 w 94"/>
              <a:gd name="T23" fmla="*/ 18 h 132"/>
              <a:gd name="T24" fmla="*/ 80 w 94"/>
              <a:gd name="T25" fmla="*/ 21 h 132"/>
              <a:gd name="T26" fmla="*/ 62 w 94"/>
              <a:gd name="T27" fmla="*/ 39 h 132"/>
              <a:gd name="T28" fmla="*/ 32 w 94"/>
              <a:gd name="T29" fmla="*/ 39 h 132"/>
              <a:gd name="T30" fmla="*/ 13 w 94"/>
              <a:gd name="T31" fmla="*/ 21 h 132"/>
              <a:gd name="T32" fmla="*/ 8 w 94"/>
              <a:gd name="T33" fmla="*/ 18 h 132"/>
              <a:gd name="T34" fmla="*/ 2 w 94"/>
              <a:gd name="T35" fmla="*/ 21 h 132"/>
              <a:gd name="T36" fmla="*/ 0 w 94"/>
              <a:gd name="T37" fmla="*/ 26 h 132"/>
              <a:gd name="T38" fmla="*/ 2 w 94"/>
              <a:gd name="T39" fmla="*/ 32 h 132"/>
              <a:gd name="T40" fmla="*/ 26 w 94"/>
              <a:gd name="T41" fmla="*/ 55 h 132"/>
              <a:gd name="T42" fmla="*/ 26 w 94"/>
              <a:gd name="T43" fmla="*/ 123 h 132"/>
              <a:gd name="T44" fmla="*/ 29 w 94"/>
              <a:gd name="T45" fmla="*/ 129 h 132"/>
              <a:gd name="T46" fmla="*/ 35 w 94"/>
              <a:gd name="T47" fmla="*/ 132 h 132"/>
              <a:gd name="T48" fmla="*/ 42 w 94"/>
              <a:gd name="T49" fmla="*/ 129 h 132"/>
              <a:gd name="T50" fmla="*/ 44 w 94"/>
              <a:gd name="T51" fmla="*/ 123 h 132"/>
              <a:gd name="T52" fmla="*/ 44 w 94"/>
              <a:gd name="T53" fmla="*/ 91 h 132"/>
              <a:gd name="T54" fmla="*/ 50 w 94"/>
              <a:gd name="T55" fmla="*/ 91 h 132"/>
              <a:gd name="T56" fmla="*/ 50 w 94"/>
              <a:gd name="T57" fmla="*/ 123 h 132"/>
              <a:gd name="T58" fmla="*/ 52 w 94"/>
              <a:gd name="T59" fmla="*/ 129 h 132"/>
              <a:gd name="T60" fmla="*/ 59 w 94"/>
              <a:gd name="T61" fmla="*/ 132 h 132"/>
              <a:gd name="T62" fmla="*/ 65 w 94"/>
              <a:gd name="T63" fmla="*/ 129 h 132"/>
              <a:gd name="T64" fmla="*/ 68 w 94"/>
              <a:gd name="T65" fmla="*/ 123 h 132"/>
              <a:gd name="T66" fmla="*/ 68 w 94"/>
              <a:gd name="T67" fmla="*/ 55 h 132"/>
              <a:gd name="T68" fmla="*/ 92 w 94"/>
              <a:gd name="T69" fmla="*/ 32 h 132"/>
              <a:gd name="T70" fmla="*/ 94 w 94"/>
              <a:gd name="T71" fmla="*/ 2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 h="132">
                <a:moveTo>
                  <a:pt x="47" y="0"/>
                </a:moveTo>
                <a:cubicBezTo>
                  <a:pt x="42" y="0"/>
                  <a:pt x="38" y="2"/>
                  <a:pt x="34" y="6"/>
                </a:cubicBezTo>
                <a:cubicBezTo>
                  <a:pt x="30" y="9"/>
                  <a:pt x="29" y="13"/>
                  <a:pt x="29" y="18"/>
                </a:cubicBezTo>
                <a:cubicBezTo>
                  <a:pt x="29" y="23"/>
                  <a:pt x="30" y="28"/>
                  <a:pt x="34" y="31"/>
                </a:cubicBezTo>
                <a:cubicBezTo>
                  <a:pt x="38" y="35"/>
                  <a:pt x="42" y="37"/>
                  <a:pt x="47" y="37"/>
                </a:cubicBezTo>
                <a:cubicBezTo>
                  <a:pt x="52" y="37"/>
                  <a:pt x="56" y="35"/>
                  <a:pt x="60" y="31"/>
                </a:cubicBezTo>
                <a:cubicBezTo>
                  <a:pt x="63" y="28"/>
                  <a:pt x="65" y="23"/>
                  <a:pt x="65" y="18"/>
                </a:cubicBezTo>
                <a:cubicBezTo>
                  <a:pt x="65" y="13"/>
                  <a:pt x="63" y="9"/>
                  <a:pt x="60" y="6"/>
                </a:cubicBezTo>
                <a:cubicBezTo>
                  <a:pt x="56" y="2"/>
                  <a:pt x="52" y="0"/>
                  <a:pt x="47" y="0"/>
                </a:cubicBezTo>
                <a:close/>
                <a:moveTo>
                  <a:pt x="94" y="26"/>
                </a:moveTo>
                <a:cubicBezTo>
                  <a:pt x="94" y="24"/>
                  <a:pt x="93" y="22"/>
                  <a:pt x="92" y="21"/>
                </a:cubicBezTo>
                <a:cubicBezTo>
                  <a:pt x="90" y="19"/>
                  <a:pt x="88" y="18"/>
                  <a:pt x="86" y="18"/>
                </a:cubicBezTo>
                <a:cubicBezTo>
                  <a:pt x="84" y="18"/>
                  <a:pt x="82" y="19"/>
                  <a:pt x="80" y="21"/>
                </a:cubicBezTo>
                <a:cubicBezTo>
                  <a:pt x="62" y="39"/>
                  <a:pt x="62" y="39"/>
                  <a:pt x="62" y="39"/>
                </a:cubicBezTo>
                <a:cubicBezTo>
                  <a:pt x="32" y="39"/>
                  <a:pt x="32" y="39"/>
                  <a:pt x="32" y="39"/>
                </a:cubicBezTo>
                <a:cubicBezTo>
                  <a:pt x="13" y="21"/>
                  <a:pt x="13" y="21"/>
                  <a:pt x="13" y="21"/>
                </a:cubicBezTo>
                <a:cubicBezTo>
                  <a:pt x="12" y="19"/>
                  <a:pt x="10" y="18"/>
                  <a:pt x="8" y="18"/>
                </a:cubicBezTo>
                <a:cubicBezTo>
                  <a:pt x="6" y="18"/>
                  <a:pt x="4" y="19"/>
                  <a:pt x="2" y="21"/>
                </a:cubicBezTo>
                <a:cubicBezTo>
                  <a:pt x="1" y="22"/>
                  <a:pt x="0" y="24"/>
                  <a:pt x="0" y="26"/>
                </a:cubicBezTo>
                <a:cubicBezTo>
                  <a:pt x="0" y="28"/>
                  <a:pt x="1" y="30"/>
                  <a:pt x="2" y="32"/>
                </a:cubicBezTo>
                <a:cubicBezTo>
                  <a:pt x="26" y="55"/>
                  <a:pt x="26" y="55"/>
                  <a:pt x="26" y="55"/>
                </a:cubicBezTo>
                <a:cubicBezTo>
                  <a:pt x="26" y="123"/>
                  <a:pt x="26" y="123"/>
                  <a:pt x="26" y="123"/>
                </a:cubicBezTo>
                <a:cubicBezTo>
                  <a:pt x="26" y="125"/>
                  <a:pt x="27" y="127"/>
                  <a:pt x="29" y="129"/>
                </a:cubicBezTo>
                <a:cubicBezTo>
                  <a:pt x="31" y="131"/>
                  <a:pt x="33" y="132"/>
                  <a:pt x="35" y="132"/>
                </a:cubicBezTo>
                <a:cubicBezTo>
                  <a:pt x="38" y="132"/>
                  <a:pt x="40" y="131"/>
                  <a:pt x="42" y="129"/>
                </a:cubicBezTo>
                <a:cubicBezTo>
                  <a:pt x="43" y="127"/>
                  <a:pt x="44" y="125"/>
                  <a:pt x="44" y="123"/>
                </a:cubicBezTo>
                <a:cubicBezTo>
                  <a:pt x="44" y="91"/>
                  <a:pt x="44" y="91"/>
                  <a:pt x="44" y="91"/>
                </a:cubicBezTo>
                <a:cubicBezTo>
                  <a:pt x="50" y="91"/>
                  <a:pt x="50" y="91"/>
                  <a:pt x="50" y="91"/>
                </a:cubicBezTo>
                <a:cubicBezTo>
                  <a:pt x="50" y="123"/>
                  <a:pt x="50" y="123"/>
                  <a:pt x="50" y="123"/>
                </a:cubicBezTo>
                <a:cubicBezTo>
                  <a:pt x="50" y="125"/>
                  <a:pt x="50" y="127"/>
                  <a:pt x="52" y="129"/>
                </a:cubicBezTo>
                <a:cubicBezTo>
                  <a:pt x="54" y="131"/>
                  <a:pt x="56" y="132"/>
                  <a:pt x="59" y="132"/>
                </a:cubicBezTo>
                <a:cubicBezTo>
                  <a:pt x="61" y="132"/>
                  <a:pt x="63" y="131"/>
                  <a:pt x="65" y="129"/>
                </a:cubicBezTo>
                <a:cubicBezTo>
                  <a:pt x="67" y="127"/>
                  <a:pt x="68" y="125"/>
                  <a:pt x="68" y="123"/>
                </a:cubicBezTo>
                <a:cubicBezTo>
                  <a:pt x="68" y="55"/>
                  <a:pt x="68" y="55"/>
                  <a:pt x="68" y="55"/>
                </a:cubicBezTo>
                <a:cubicBezTo>
                  <a:pt x="92" y="32"/>
                  <a:pt x="92" y="32"/>
                  <a:pt x="92" y="32"/>
                </a:cubicBezTo>
                <a:cubicBezTo>
                  <a:pt x="93" y="30"/>
                  <a:pt x="94" y="28"/>
                  <a:pt x="94" y="2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69" name="Oval 68">
            <a:extLst>
              <a:ext uri="{C183D7F6-B498-43B3-948B-1728B52AA6E4}">
                <adec:decorative xmlns:adec="http://schemas.microsoft.com/office/drawing/2017/decorative" val="1"/>
              </a:ext>
            </a:extLst>
          </p:cNvPr>
          <p:cNvSpPr/>
          <p:nvPr/>
        </p:nvSpPr>
        <p:spPr>
          <a:xfrm>
            <a:off x="6384783" y="3955289"/>
            <a:ext cx="1099930" cy="1000612"/>
          </a:xfrm>
          <a:prstGeom prst="ellipse">
            <a:avLst/>
          </a:prstGeom>
          <a:solidFill>
            <a:schemeClr val="accent5">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1" name="Straight Connector 70">
            <a:extLst>
              <a:ext uri="{C183D7F6-B498-43B3-948B-1728B52AA6E4}">
                <adec:decorative xmlns:adec="http://schemas.microsoft.com/office/drawing/2017/decorative" val="1"/>
              </a:ext>
            </a:extLst>
          </p:cNvPr>
          <p:cNvCxnSpPr>
            <a:stCxn id="69" idx="7"/>
          </p:cNvCxnSpPr>
          <p:nvPr/>
        </p:nvCxnSpPr>
        <p:spPr>
          <a:xfrm flipV="1">
            <a:off x="7323632" y="3094919"/>
            <a:ext cx="1813263" cy="1006906"/>
          </a:xfrm>
          <a:prstGeom prst="line">
            <a:avLst/>
          </a:prstGeom>
          <a:ln>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a:stCxn id="65" idx="6"/>
          </p:cNvCxnSpPr>
          <p:nvPr/>
        </p:nvCxnSpPr>
        <p:spPr>
          <a:xfrm>
            <a:off x="4798699" y="2563982"/>
            <a:ext cx="4338196" cy="530937"/>
          </a:xfrm>
          <a:prstGeom prst="line">
            <a:avLst/>
          </a:prstGeom>
          <a:ln>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a:stCxn id="66" idx="6"/>
          </p:cNvCxnSpPr>
          <p:nvPr/>
        </p:nvCxnSpPr>
        <p:spPr>
          <a:xfrm flipV="1">
            <a:off x="6138765" y="3094919"/>
            <a:ext cx="2998130" cy="374164"/>
          </a:xfrm>
          <a:prstGeom prst="line">
            <a:avLst/>
          </a:prstGeom>
          <a:ln>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a:stCxn id="68" idx="6"/>
          </p:cNvCxnSpPr>
          <p:nvPr/>
        </p:nvCxnSpPr>
        <p:spPr>
          <a:xfrm>
            <a:off x="6823295" y="2541885"/>
            <a:ext cx="2313600" cy="553034"/>
          </a:xfrm>
          <a:prstGeom prst="line">
            <a:avLst/>
          </a:prstGeom>
          <a:ln>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a:stCxn id="67" idx="6"/>
          </p:cNvCxnSpPr>
          <p:nvPr/>
        </p:nvCxnSpPr>
        <p:spPr>
          <a:xfrm flipV="1">
            <a:off x="5440284" y="3094919"/>
            <a:ext cx="3696611" cy="1332215"/>
          </a:xfrm>
          <a:prstGeom prst="line">
            <a:avLst/>
          </a:prstGeom>
          <a:ln>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9DF5897-6DD9-CE14-DBA0-F64B8B058DD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0588" y="5051314"/>
            <a:ext cx="984213" cy="192146"/>
          </a:xfrm>
          <a:prstGeom prst="rect">
            <a:avLst/>
          </a:prstGeom>
        </p:spPr>
      </p:pic>
    </p:spTree>
    <p:extLst>
      <p:ext uri="{BB962C8B-B14F-4D97-AF65-F5344CB8AC3E}">
        <p14:creationId xmlns:p14="http://schemas.microsoft.com/office/powerpoint/2010/main" val="136858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65" grpId="0" animBg="1"/>
      <p:bldP spid="66" grpId="0" animBg="1"/>
      <p:bldP spid="67" grpId="0" animBg="1"/>
      <p:bldP spid="68" grpId="0" animBg="1"/>
      <p:bldP spid="6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643" y="480640"/>
            <a:ext cx="4471834" cy="835027"/>
          </a:xfrm>
        </p:spPr>
        <p:txBody>
          <a:bodyPr vert="horz" lIns="91440" tIns="45720" rIns="91440" bIns="45720" rtlCol="0" anchor="ctr">
            <a:normAutofit fontScale="90000"/>
          </a:bodyPr>
          <a:lstStyle/>
          <a:p>
            <a:r>
              <a:rPr lang="fr-CA" sz="3200" b="1" kern="0" dirty="0">
                <a:solidFill>
                  <a:schemeClr val="accent5"/>
                </a:solidFill>
                <a:latin typeface="Arial" panose="020B0604020202020204" pitchFamily="34" charset="0"/>
              </a:rPr>
              <a:t>Qu’est-ce qu’un point de travail?</a:t>
            </a:r>
            <a:endParaRPr lang="en-US" sz="3200" kern="1200" dirty="0">
              <a:solidFill>
                <a:schemeClr val="accent5"/>
              </a:solidFill>
            </a:endParaRPr>
          </a:p>
        </p:txBody>
      </p:sp>
      <p:sp>
        <p:nvSpPr>
          <p:cNvPr id="8" name="Rectangle 7"/>
          <p:cNvSpPr/>
          <p:nvPr/>
        </p:nvSpPr>
        <p:spPr>
          <a:xfrm>
            <a:off x="424630" y="1407860"/>
            <a:ext cx="3979616" cy="4206698"/>
          </a:xfrm>
          <a:prstGeom prst="rect">
            <a:avLst/>
          </a:prstGeom>
        </p:spPr>
        <p:txBody>
          <a:bodyPr vert="horz" lIns="91440" tIns="45720" rIns="91440" bIns="45720" rtlCol="0">
            <a:noAutofit/>
          </a:bodyPr>
          <a:lstStyle/>
          <a:p>
            <a:pPr>
              <a:lnSpc>
                <a:spcPct val="90000"/>
              </a:lnSpc>
              <a:spcAft>
                <a:spcPts val="600"/>
              </a:spcAft>
            </a:pPr>
            <a:r>
              <a:rPr lang="fr-CA" dirty="0">
                <a:latin typeface="+mn-lt"/>
              </a:rPr>
              <a:t>Dans un Milieu de travail GC, les </a:t>
            </a:r>
            <a:r>
              <a:rPr lang="fr-CA" b="1" dirty="0">
                <a:latin typeface="+mn-lt"/>
              </a:rPr>
              <a:t>POINTS DE TRAVAIL</a:t>
            </a:r>
            <a:r>
              <a:rPr lang="fr-CA" dirty="0">
                <a:latin typeface="+mn-lt"/>
              </a:rPr>
              <a:t> sont les pierres angulaires d’un milieu de travail axé sur les activités et renvoient en fait à tout espace où il est possible de travailler, depuis une chaise longue ou un bureau, une salle de réunion ou une zone de travail en équipe. </a:t>
            </a:r>
          </a:p>
          <a:p>
            <a:pPr>
              <a:lnSpc>
                <a:spcPct val="90000"/>
              </a:lnSpc>
              <a:spcAft>
                <a:spcPts val="600"/>
              </a:spcAft>
            </a:pPr>
            <a:endParaRPr lang="fr-CA" dirty="0"/>
          </a:p>
          <a:p>
            <a:pPr>
              <a:lnSpc>
                <a:spcPct val="90000"/>
              </a:lnSpc>
              <a:spcAft>
                <a:spcPts val="600"/>
              </a:spcAft>
            </a:pPr>
            <a:r>
              <a:rPr lang="fr-CA" dirty="0"/>
              <a:t>Les employés ont accès à tous les points de travail dans toutes les zones, tant les espaces de travail ouverts que fermés.</a:t>
            </a:r>
          </a:p>
          <a:p>
            <a:pPr>
              <a:lnSpc>
                <a:spcPct val="90000"/>
              </a:lnSpc>
              <a:spcAft>
                <a:spcPts val="600"/>
              </a:spcAft>
            </a:pPr>
            <a:endParaRPr lang="fr-CA" dirty="0"/>
          </a:p>
          <a:p>
            <a:pPr>
              <a:lnSpc>
                <a:spcPct val="90000"/>
              </a:lnSpc>
              <a:spcAft>
                <a:spcPts val="600"/>
              </a:spcAft>
            </a:pPr>
            <a:r>
              <a:rPr lang="fr-CA" dirty="0"/>
              <a:t>Cela permet ainsi aux employés de choisir où ils souhaitent s’acquitter de leurs tâches parmi l’ensemble des espaces de travail offerts.</a:t>
            </a:r>
          </a:p>
          <a:p>
            <a:pPr>
              <a:lnSpc>
                <a:spcPct val="90000"/>
              </a:lnSpc>
              <a:spcAft>
                <a:spcPts val="600"/>
              </a:spcAft>
            </a:pPr>
            <a:endParaRPr lang="en-CA" dirty="0"/>
          </a:p>
          <a:p>
            <a:pPr>
              <a:lnSpc>
                <a:spcPct val="90000"/>
              </a:lnSpc>
              <a:spcAft>
                <a:spcPts val="600"/>
              </a:spcAft>
            </a:pPr>
            <a:endParaRPr lang="en-US" dirty="0"/>
          </a:p>
        </p:txBody>
      </p:sp>
      <p:pic>
        <p:nvPicPr>
          <p:cNvPr id="6" name="Picture 5" descr="Image d'un plan d'étage"/>
          <p:cNvPicPr>
            <a:picLocks noChangeAspect="1"/>
          </p:cNvPicPr>
          <p:nvPr/>
        </p:nvPicPr>
        <p:blipFill>
          <a:blip r:embed="rId3"/>
          <a:stretch>
            <a:fillRect/>
          </a:stretch>
        </p:blipFill>
        <p:spPr>
          <a:xfrm>
            <a:off x="6954990" y="732255"/>
            <a:ext cx="4703619" cy="5557909"/>
          </a:xfrm>
          <a:prstGeom prst="rect">
            <a:avLst/>
          </a:prstGeom>
        </p:spPr>
      </p:pic>
      <p:sp>
        <p:nvSpPr>
          <p:cNvPr id="3" name="Freeform: Shape 2">
            <a:extLst>
              <a:ext uri="{FF2B5EF4-FFF2-40B4-BE49-F238E27FC236}">
                <a16:creationId xmlns:a16="http://schemas.microsoft.com/office/drawing/2014/main" id="{19496F1C-355F-3480-E1FB-427BC1DC4B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2956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7519</TotalTime>
  <Words>5180</Words>
  <Application>Microsoft Office PowerPoint</Application>
  <PresentationFormat>Widescreen</PresentationFormat>
  <Paragraphs>396</Paragraphs>
  <Slides>29</Slides>
  <Notes>26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42" baseType="lpstr">
      <vt:lpstr>Arial</vt:lpstr>
      <vt:lpstr>Arial Nova</vt:lpstr>
      <vt:lpstr>Arial Rounded MT Bold</vt:lpstr>
      <vt:lpstr>Avenir</vt:lpstr>
      <vt:lpstr>Calibri</vt:lpstr>
      <vt:lpstr>Calibri Light</vt:lpstr>
      <vt:lpstr>Comic Sans MS</vt:lpstr>
      <vt:lpstr>Georgia</vt:lpstr>
      <vt:lpstr>Noto Sans Symbols</vt:lpstr>
      <vt:lpstr>Times New Roman</vt:lpstr>
      <vt:lpstr>Wingdings</vt:lpstr>
      <vt:lpstr>Office Theme</vt:lpstr>
      <vt:lpstr>think-cell Slide</vt:lpstr>
      <vt:lpstr>Une journée dans la vie dans un Milieu de travail GC</vt:lpstr>
      <vt:lpstr>Comment utiliser ce document (1 de 2)</vt:lpstr>
      <vt:lpstr>Comment utiliser ce document (2 de 2)</vt:lpstr>
      <vt:lpstr>Préparation au travail dans un milieu de travail GC</vt:lpstr>
      <vt:lpstr>Qu’est-ce que le milieu de travail GC?</vt:lpstr>
      <vt:lpstr>Notre vision pour le milieu de travail</vt:lpstr>
      <vt:lpstr> Comprendre la flexibilité qu’offre un écosystème d’espaces de travail</vt:lpstr>
      <vt:lpstr>Au bureau...</vt:lpstr>
      <vt:lpstr>Qu’est-ce qu’un point de travail?</vt:lpstr>
      <vt:lpstr>Comprendre les points de travail : travail individuel</vt:lpstr>
      <vt:lpstr>Comprendre les points de travail : travail collaboratif</vt:lpstr>
      <vt:lpstr>Comprendre les points de travail : de la variété pour tous et pour toute tâche!</vt:lpstr>
      <vt:lpstr>Un milieu de travail GC est composé de zones fonctionnelles visant à appuyer la réalisation de divers activités professionnelles  </vt:lpstr>
      <vt:lpstr>Différentes façons de travailler</vt:lpstr>
      <vt:lpstr>Un milieu de travail accessible et inclusif dès sa conception</vt:lpstr>
      <vt:lpstr>Définissez votre propre parcours</vt:lpstr>
      <vt:lpstr>Exemple du parcours d’un employé au bureau </vt:lpstr>
      <vt:lpstr>Processus de planification</vt:lpstr>
      <vt:lpstr>Planification : étape 1 – Choisir le lieu de travail  </vt:lpstr>
      <vt:lpstr>Planification : étape 2 – Travailler seul ou en collaboration  </vt:lpstr>
      <vt:lpstr>Planification : étape 3 - Choisir son point de travail</vt:lpstr>
      <vt:lpstr>Planification : étape 4 – Choisir et réserver </vt:lpstr>
      <vt:lpstr>Préparation – Réserver un point de travail</vt:lpstr>
      <vt:lpstr>Préparation – Se préparer pour aller au bureau</vt:lpstr>
      <vt:lpstr>Utilisation de l’espace – Travailler au bureau</vt:lpstr>
      <vt:lpstr>Utilisation de l’espace - Casiers</vt:lpstr>
      <vt:lpstr>Utilisation de l’espace – Normes communautaires/Étiquette</vt:lpstr>
      <vt:lpstr>Utilisation de l’espace – Soutien sur place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Genereux, Sophie (SPAC/PSPC) (elle-la / she-her)</cp:lastModifiedBy>
  <cp:revision>362</cp:revision>
  <dcterms:created xsi:type="dcterms:W3CDTF">2018-01-23T15:59:12Z</dcterms:created>
  <dcterms:modified xsi:type="dcterms:W3CDTF">2023-10-12T15:10:51Z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2023-10-12T14:10:32Z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e98b9afd-26e1-4a5a-b130-242482555b92</vt:lpwstr>
  </property>
  <property fmtid="{D5CDD505-2E9C-101B-9397-08002B2CF9AE}" pid="8" name="MSIP_Label_834ed4f5-eae4-40c7-82be-b1cdf720a1b9_ContentBits">
    <vt:lpwstr>0</vt:lpwstr>
  </property>
</Properties>
</file>