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AD8AAB-0114-492F-83AC-936FD4064BB6}" v="10" dt="2024-11-12T21:48:58.283"/>
    <p1510:client id="{30FC277A-AC6A-DD7C-5D5B-23E40CDDAE26}" v="360" dt="2024-11-12T19:07:38.047"/>
    <p1510:client id="{34615D1D-5BD5-77A2-E88E-1EA6A7CFF3BA}" v="11" dt="2024-11-12T21:31:17.115"/>
    <p1510:client id="{5761AF3B-C7B0-19AB-3DE3-1BC5F37B03B0}" v="132" dt="2024-11-12T19:13:13.723"/>
    <p1510:client id="{D6A63346-0B01-753A-D169-B23D6479F9EC}" v="226" dt="2024-11-12T16:48:15.1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Tremblay" userId="S::alice.tremblay@infc.gc.ca::5c533349-3ae5-4017-96bc-a0a29ee7a6dc" providerId="AD" clId="Web-{5761AF3B-C7B0-19AB-3DE3-1BC5F37B03B0}"/>
    <pc:docChg chg="modSld">
      <pc:chgData name="Alice Tremblay" userId="S::alice.tremblay@infc.gc.ca::5c533349-3ae5-4017-96bc-a0a29ee7a6dc" providerId="AD" clId="Web-{5761AF3B-C7B0-19AB-3DE3-1BC5F37B03B0}" dt="2024-11-12T19:11:38.908" v="125"/>
      <pc:docMkLst>
        <pc:docMk/>
      </pc:docMkLst>
      <pc:sldChg chg="modSp">
        <pc:chgData name="Alice Tremblay" userId="S::alice.tremblay@infc.gc.ca::5c533349-3ae5-4017-96bc-a0a29ee7a6dc" providerId="AD" clId="Web-{5761AF3B-C7B0-19AB-3DE3-1BC5F37B03B0}" dt="2024-11-12T19:11:38.908" v="125"/>
        <pc:sldMkLst>
          <pc:docMk/>
          <pc:sldMk cId="421662684" sldId="258"/>
        </pc:sldMkLst>
        <pc:graphicFrameChg chg="mod modGraphic">
          <ac:chgData name="Alice Tremblay" userId="S::alice.tremblay@infc.gc.ca::5c533349-3ae5-4017-96bc-a0a29ee7a6dc" providerId="AD" clId="Web-{5761AF3B-C7B0-19AB-3DE3-1BC5F37B03B0}" dt="2024-11-12T19:11:38.908" v="125"/>
          <ac:graphicFrameMkLst>
            <pc:docMk/>
            <pc:sldMk cId="421662684" sldId="258"/>
            <ac:graphicFrameMk id="7" creationId="{04172D75-1A9B-9507-6847-45089E00A357}"/>
          </ac:graphicFrameMkLst>
        </pc:graphicFrameChg>
      </pc:sldChg>
    </pc:docChg>
  </pc:docChgLst>
  <pc:docChgLst>
    <pc:chgData name="Leif Stephanson" userId="S::leif.stephanson@infc.gc.ca::622c1146-92e2-49e8-a2e6-1ba9d30a45ad" providerId="AD" clId="Web-{34615D1D-5BD5-77A2-E88E-1EA6A7CFF3BA}"/>
    <pc:docChg chg="modSld">
      <pc:chgData name="Leif Stephanson" userId="S::leif.stephanson@infc.gc.ca::622c1146-92e2-49e8-a2e6-1ba9d30a45ad" providerId="AD" clId="Web-{34615D1D-5BD5-77A2-E88E-1EA6A7CFF3BA}" dt="2024-11-12T21:31:02.427" v="1"/>
      <pc:docMkLst>
        <pc:docMk/>
      </pc:docMkLst>
      <pc:sldChg chg="modSp">
        <pc:chgData name="Leif Stephanson" userId="S::leif.stephanson@infc.gc.ca::622c1146-92e2-49e8-a2e6-1ba9d30a45ad" providerId="AD" clId="Web-{34615D1D-5BD5-77A2-E88E-1EA6A7CFF3BA}" dt="2024-11-12T21:31:02.427" v="1"/>
        <pc:sldMkLst>
          <pc:docMk/>
          <pc:sldMk cId="421662684" sldId="258"/>
        </pc:sldMkLst>
        <pc:graphicFrameChg chg="mod modGraphic">
          <ac:chgData name="Leif Stephanson" userId="S::leif.stephanson@infc.gc.ca::622c1146-92e2-49e8-a2e6-1ba9d30a45ad" providerId="AD" clId="Web-{34615D1D-5BD5-77A2-E88E-1EA6A7CFF3BA}" dt="2024-11-12T21:31:02.427" v="1"/>
          <ac:graphicFrameMkLst>
            <pc:docMk/>
            <pc:sldMk cId="421662684" sldId="258"/>
            <ac:graphicFrameMk id="7" creationId="{04172D75-1A9B-9507-6847-45089E00A357}"/>
          </ac:graphicFrameMkLst>
        </pc:graphicFrameChg>
      </pc:sldChg>
    </pc:docChg>
  </pc:docChgLst>
  <pc:docChgLst>
    <pc:chgData name="Leif Stephanson" userId="S::leif.stephanson@infc.gc.ca::622c1146-92e2-49e8-a2e6-1ba9d30a45ad" providerId="AD" clId="Web-{D6A63346-0B01-753A-D169-B23D6479F9EC}"/>
    <pc:docChg chg="modSld">
      <pc:chgData name="Leif Stephanson" userId="S::leif.stephanson@infc.gc.ca::622c1146-92e2-49e8-a2e6-1ba9d30a45ad" providerId="AD" clId="Web-{D6A63346-0B01-753A-D169-B23D6479F9EC}" dt="2024-11-12T16:47:58.929" v="213"/>
      <pc:docMkLst>
        <pc:docMk/>
      </pc:docMkLst>
      <pc:sldChg chg="delSp modSp">
        <pc:chgData name="Leif Stephanson" userId="S::leif.stephanson@infc.gc.ca::622c1146-92e2-49e8-a2e6-1ba9d30a45ad" providerId="AD" clId="Web-{D6A63346-0B01-753A-D169-B23D6479F9EC}" dt="2024-11-12T16:47:58.929" v="213"/>
        <pc:sldMkLst>
          <pc:docMk/>
          <pc:sldMk cId="421662684" sldId="258"/>
        </pc:sldMkLst>
        <pc:spChg chg="mod">
          <ac:chgData name="Leif Stephanson" userId="S::leif.stephanson@infc.gc.ca::622c1146-92e2-49e8-a2e6-1ba9d30a45ad" providerId="AD" clId="Web-{D6A63346-0B01-753A-D169-B23D6479F9EC}" dt="2024-11-12T16:44:18.255" v="139" actId="20577"/>
          <ac:spMkLst>
            <pc:docMk/>
            <pc:sldMk cId="421662684" sldId="258"/>
            <ac:spMk id="8" creationId="{39D0F0BE-D50D-882A-9CC0-9A75986C4E4B}"/>
          </ac:spMkLst>
        </pc:spChg>
        <pc:spChg chg="del mod">
          <ac:chgData name="Leif Stephanson" userId="S::leif.stephanson@infc.gc.ca::622c1146-92e2-49e8-a2e6-1ba9d30a45ad" providerId="AD" clId="Web-{D6A63346-0B01-753A-D169-B23D6479F9EC}" dt="2024-11-12T16:35:06.015" v="4"/>
          <ac:spMkLst>
            <pc:docMk/>
            <pc:sldMk cId="421662684" sldId="258"/>
            <ac:spMk id="21" creationId="{63429229-F76B-000A-1666-D414FCE8124A}"/>
          </ac:spMkLst>
        </pc:spChg>
        <pc:grpChg chg="mod">
          <ac:chgData name="Leif Stephanson" userId="S::leif.stephanson@infc.gc.ca::622c1146-92e2-49e8-a2e6-1ba9d30a45ad" providerId="AD" clId="Web-{D6A63346-0B01-753A-D169-B23D6479F9EC}" dt="2024-11-12T16:42:25.253" v="102" actId="1076"/>
          <ac:grpSpMkLst>
            <pc:docMk/>
            <pc:sldMk cId="421662684" sldId="258"/>
            <ac:grpSpMk id="20" creationId="{B2CA4663-5B96-D984-3FCD-901DFCE24B5F}"/>
          </ac:grpSpMkLst>
        </pc:grpChg>
        <pc:graphicFrameChg chg="mod modGraphic">
          <ac:chgData name="Leif Stephanson" userId="S::leif.stephanson@infc.gc.ca::622c1146-92e2-49e8-a2e6-1ba9d30a45ad" providerId="AD" clId="Web-{D6A63346-0B01-753A-D169-B23D6479F9EC}" dt="2024-11-12T16:47:58.929" v="213"/>
          <ac:graphicFrameMkLst>
            <pc:docMk/>
            <pc:sldMk cId="421662684" sldId="258"/>
            <ac:graphicFrameMk id="7" creationId="{04172D75-1A9B-9507-6847-45089E00A357}"/>
          </ac:graphicFrameMkLst>
        </pc:graphicFrameChg>
        <pc:graphicFrameChg chg="mod modGraphic">
          <ac:chgData name="Leif Stephanson" userId="S::leif.stephanson@infc.gc.ca::622c1146-92e2-49e8-a2e6-1ba9d30a45ad" providerId="AD" clId="Web-{D6A63346-0B01-753A-D169-B23D6479F9EC}" dt="2024-11-12T16:42:49.379" v="104"/>
          <ac:graphicFrameMkLst>
            <pc:docMk/>
            <pc:sldMk cId="421662684" sldId="258"/>
            <ac:graphicFrameMk id="14" creationId="{BB4BF6A7-2F34-F36C-D95D-A17D3564F6A4}"/>
          </ac:graphicFrameMkLst>
        </pc:graphicFrameChg>
      </pc:sldChg>
    </pc:docChg>
  </pc:docChgLst>
  <pc:docChgLst>
    <pc:chgData name="Leif Stephanson" userId="622c1146-92e2-49e8-a2e6-1ba9d30a45ad" providerId="ADAL" clId="{2AAD8AAB-0114-492F-83AC-936FD4064BB6}"/>
    <pc:docChg chg="undo custSel modSld">
      <pc:chgData name="Leif Stephanson" userId="622c1146-92e2-49e8-a2e6-1ba9d30a45ad" providerId="ADAL" clId="{2AAD8AAB-0114-492F-83AC-936FD4064BB6}" dt="2024-11-12T21:52:34.165" v="815" actId="404"/>
      <pc:docMkLst>
        <pc:docMk/>
      </pc:docMkLst>
      <pc:sldChg chg="modSp mod">
        <pc:chgData name="Leif Stephanson" userId="622c1146-92e2-49e8-a2e6-1ba9d30a45ad" providerId="ADAL" clId="{2AAD8AAB-0114-492F-83AC-936FD4064BB6}" dt="2024-11-12T21:52:34.165" v="815" actId="404"/>
        <pc:sldMkLst>
          <pc:docMk/>
          <pc:sldMk cId="421662684" sldId="258"/>
        </pc:sldMkLst>
        <pc:spChg chg="mod">
          <ac:chgData name="Leif Stephanson" userId="622c1146-92e2-49e8-a2e6-1ba9d30a45ad" providerId="ADAL" clId="{2AAD8AAB-0114-492F-83AC-936FD4064BB6}" dt="2024-11-12T21:52:34.165" v="815" actId="404"/>
          <ac:spMkLst>
            <pc:docMk/>
            <pc:sldMk cId="421662684" sldId="258"/>
            <ac:spMk id="8" creationId="{39D0F0BE-D50D-882A-9CC0-9A75986C4E4B}"/>
          </ac:spMkLst>
        </pc:spChg>
        <pc:graphicFrameChg chg="mod modGraphic">
          <ac:chgData name="Leif Stephanson" userId="622c1146-92e2-49e8-a2e6-1ba9d30a45ad" providerId="ADAL" clId="{2AAD8AAB-0114-492F-83AC-936FD4064BB6}" dt="2024-11-12T21:51:46.389" v="798" actId="113"/>
          <ac:graphicFrameMkLst>
            <pc:docMk/>
            <pc:sldMk cId="421662684" sldId="258"/>
            <ac:graphicFrameMk id="7" creationId="{04172D75-1A9B-9507-6847-45089E00A357}"/>
          </ac:graphicFrameMkLst>
        </pc:graphicFrameChg>
        <pc:graphicFrameChg chg="modGraphic">
          <ac:chgData name="Leif Stephanson" userId="622c1146-92e2-49e8-a2e6-1ba9d30a45ad" providerId="ADAL" clId="{2AAD8AAB-0114-492F-83AC-936FD4064BB6}" dt="2024-11-12T21:45:07.230" v="557" actId="207"/>
          <ac:graphicFrameMkLst>
            <pc:docMk/>
            <pc:sldMk cId="421662684" sldId="258"/>
            <ac:graphicFrameMk id="14" creationId="{BB4BF6A7-2F34-F36C-D95D-A17D3564F6A4}"/>
          </ac:graphicFrameMkLst>
        </pc:graphicFrameChg>
      </pc:sldChg>
    </pc:docChg>
  </pc:docChgLst>
  <pc:docChgLst>
    <pc:chgData name="Alice Tremblay" userId="S::alice.tremblay@infc.gc.ca::5c533349-3ae5-4017-96bc-a0a29ee7a6dc" providerId="AD" clId="Web-{30FC277A-AC6A-DD7C-5D5B-23E40CDDAE26}"/>
    <pc:docChg chg="modSld">
      <pc:chgData name="Alice Tremblay" userId="S::alice.tremblay@infc.gc.ca::5c533349-3ae5-4017-96bc-a0a29ee7a6dc" providerId="AD" clId="Web-{30FC277A-AC6A-DD7C-5D5B-23E40CDDAE26}" dt="2024-11-12T19:07:29.172" v="344"/>
      <pc:docMkLst>
        <pc:docMk/>
      </pc:docMkLst>
      <pc:sldChg chg="modSp">
        <pc:chgData name="Alice Tremblay" userId="S::alice.tremblay@infc.gc.ca::5c533349-3ae5-4017-96bc-a0a29ee7a6dc" providerId="AD" clId="Web-{30FC277A-AC6A-DD7C-5D5B-23E40CDDAE26}" dt="2024-11-12T19:07:29.172" v="344"/>
        <pc:sldMkLst>
          <pc:docMk/>
          <pc:sldMk cId="421662684" sldId="258"/>
        </pc:sldMkLst>
        <pc:spChg chg="mod">
          <ac:chgData name="Alice Tremblay" userId="S::alice.tremblay@infc.gc.ca::5c533349-3ae5-4017-96bc-a0a29ee7a6dc" providerId="AD" clId="Web-{30FC277A-AC6A-DD7C-5D5B-23E40CDDAE26}" dt="2024-11-12T19:05:07.733" v="299" actId="20577"/>
          <ac:spMkLst>
            <pc:docMk/>
            <pc:sldMk cId="421662684" sldId="258"/>
            <ac:spMk id="8" creationId="{39D0F0BE-D50D-882A-9CC0-9A75986C4E4B}"/>
          </ac:spMkLst>
        </pc:spChg>
        <pc:grpChg chg="mod">
          <ac:chgData name="Alice Tremblay" userId="S::alice.tremblay@infc.gc.ca::5c533349-3ae5-4017-96bc-a0a29ee7a6dc" providerId="AD" clId="Web-{30FC277A-AC6A-DD7C-5D5B-23E40CDDAE26}" dt="2024-11-12T19:04:22.795" v="293" actId="1076"/>
          <ac:grpSpMkLst>
            <pc:docMk/>
            <pc:sldMk cId="421662684" sldId="258"/>
            <ac:grpSpMk id="20" creationId="{B2CA4663-5B96-D984-3FCD-901DFCE24B5F}"/>
          </ac:grpSpMkLst>
        </pc:grpChg>
        <pc:graphicFrameChg chg="mod modGraphic">
          <ac:chgData name="Alice Tremblay" userId="S::alice.tremblay@infc.gc.ca::5c533349-3ae5-4017-96bc-a0a29ee7a6dc" providerId="AD" clId="Web-{30FC277A-AC6A-DD7C-5D5B-23E40CDDAE26}" dt="2024-11-12T19:07:29.172" v="344"/>
          <ac:graphicFrameMkLst>
            <pc:docMk/>
            <pc:sldMk cId="421662684" sldId="258"/>
            <ac:graphicFrameMk id="7" creationId="{04172D75-1A9B-9507-6847-45089E00A357}"/>
          </ac:graphicFrameMkLst>
        </pc:graphicFrameChg>
        <pc:graphicFrameChg chg="mod modGraphic">
          <ac:chgData name="Alice Tremblay" userId="S::alice.tremblay@infc.gc.ca::5c533349-3ae5-4017-96bc-a0a29ee7a6dc" providerId="AD" clId="Web-{30FC277A-AC6A-DD7C-5D5B-23E40CDDAE26}" dt="2024-11-12T19:04:52.405" v="297"/>
          <ac:graphicFrameMkLst>
            <pc:docMk/>
            <pc:sldMk cId="421662684" sldId="258"/>
            <ac:graphicFrameMk id="14" creationId="{BB4BF6A7-2F34-F36C-D95D-A17D3564F6A4}"/>
          </ac:graphicFrameMkLst>
        </pc:graphicFrameChg>
        <pc:picChg chg="mod">
          <ac:chgData name="Alice Tremblay" userId="S::alice.tremblay@infc.gc.ca::5c533349-3ae5-4017-96bc-a0a29ee7a6dc" providerId="AD" clId="Web-{30FC277A-AC6A-DD7C-5D5B-23E40CDDAE26}" dt="2024-11-12T19:04:27.280" v="294" actId="1076"/>
          <ac:picMkLst>
            <pc:docMk/>
            <pc:sldMk cId="421662684" sldId="258"/>
            <ac:picMk id="17" creationId="{72B45F02-F2AA-2A59-DBE0-3F58A40FB7F4}"/>
          </ac:picMkLst>
        </pc:picChg>
        <pc:picChg chg="mod">
          <ac:chgData name="Alice Tremblay" userId="S::alice.tremblay@infc.gc.ca::5c533349-3ae5-4017-96bc-a0a29ee7a6dc" providerId="AD" clId="Web-{30FC277A-AC6A-DD7C-5D5B-23E40CDDAE26}" dt="2024-11-12T19:04:29.123" v="295" actId="1076"/>
          <ac:picMkLst>
            <pc:docMk/>
            <pc:sldMk cId="421662684" sldId="258"/>
            <ac:picMk id="18" creationId="{394ABC03-F790-B20B-F85D-28EE7A043811}"/>
          </ac:picMkLst>
        </pc:picChg>
        <pc:picChg chg="mod">
          <ac:chgData name="Alice Tremblay" userId="S::alice.tremblay@infc.gc.ca::5c533349-3ae5-4017-96bc-a0a29ee7a6dc" providerId="AD" clId="Web-{30FC277A-AC6A-DD7C-5D5B-23E40CDDAE26}" dt="2024-11-12T19:04:31.186" v="296" actId="1076"/>
          <ac:picMkLst>
            <pc:docMk/>
            <pc:sldMk cId="421662684" sldId="258"/>
            <ac:picMk id="19" creationId="{29AE4A84-2571-2DEA-6F0D-7C545D9226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C49B-4825-D906-316A-0E12FBF29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0B39D0-4156-FCBB-B5AC-A3FD97AC2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92406-0A37-7610-07DB-344D59C70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B54B-95FD-B54C-9264-AECF5973E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9DD34-B8A6-474F-E30C-295FA8AF2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877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DF126-E361-FA83-D6FB-DA636358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28B25-6475-1F3A-781F-EC99589F5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4CFB2-B316-1AB5-984F-2FB7B527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3038C-7BE2-D87F-BD7F-9BEF6A7C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B79FC-F83C-436C-EAE6-3F5C0405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85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2E10A0-13A9-11AC-9BEA-8F9A30687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4962A-9369-1487-548C-108CC9AA9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741CD-1E39-7A3B-1F0F-AD83D6D2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6047B-F907-DA1F-DBD2-CA4709AA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BBB47-78CD-CBE9-A607-E6C48877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487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9E0F-4F6F-547C-DDC3-20742F8E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A3B0B-BA6E-C3B9-768E-77253FAB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F41DB-4745-B206-B958-F7F634AA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B3634-B670-93A5-9354-5AB56112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48DCB-AC82-33A3-FE85-00FAE3C48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100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C7835-0E81-643B-DA30-5BA5CDFC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71D5B-D6E9-DC02-F259-4A36D8F2F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93281-8893-2E36-735A-9655B2FC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784B7-8BDA-39A0-FDD3-897732CC4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7641A-E7F7-CD28-EF73-3E232DA3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046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AF2DB-2462-0BA9-FB60-82269E122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51189-69CF-76A6-20B4-DC0420567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2E2F9-683A-784A-8B99-C287E6024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E2DC2-CDA3-1D07-315E-C06436B7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25B03-EF0E-5136-E709-E5E6DBDDE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7BC23-80D6-E68B-E325-20557808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536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58D16-9434-2E2E-A69C-6FE0E648A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5603-F9D8-3C35-6D0A-AFFFF76AD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ACBBD8-4DAE-7197-3580-AD6FE1FA5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9E4FB1-5003-0104-FD25-4A405171F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F3778-C5F4-04C3-3FB2-15381A8013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D091B3-288F-BB5C-E96E-374D4AF7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6C18EA-67F2-EA2E-C3B6-B08722E4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2F2DD6-FA67-FF19-23A2-2A5C86836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960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D6D8C-E1D0-25B4-55A0-A6F4F7B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3F193C-1C15-5E56-13AA-685400EB1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8E02C9-DB0B-50BF-3405-692B86C8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EDA87-AE5A-7D26-662C-A37C7AF27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423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E3487-9493-E623-74A7-3F939FC9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51C9D0-584C-63EB-21EF-D220067E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78A03-F929-3AD6-A44D-92B05E25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488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E135-7395-7ED9-4477-DAD03D9B5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D5122-5566-F44B-BD5E-DCFB1ECC9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44122-0BE0-6FF6-2045-5FED3BF51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FF859-CDAA-98F0-63A9-B9FD2B8C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B3FA-1FD5-9CCD-07A5-0E95831A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D890A-3A48-F128-C7A8-CDB4E9AA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88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7F38C-0ADC-D27A-53C1-F3DA4A84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C117D-AD7B-E5AE-6C15-6F7B155EE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FBFC3-B72A-6B72-311B-ECC3E11E3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27FD5-2656-CAFC-5506-60410D46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A1690-20A5-BD99-DD10-1A41D9FB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4D4BE-B4EE-5C60-AA01-3FFBE69E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479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5B9842-94C7-F54B-20AE-FCAB018F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8FB13-9ECF-9EE4-648D-22809ECB2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C54DA-6AB5-CAB9-47D9-F1594CE7D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FB851-D2C2-4281-BF5E-9EEF9E3830BC}" type="datetimeFigureOut">
              <a:rPr lang="en-CA" smtClean="0"/>
              <a:t>2024-11-19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34AD1-D6EA-E76B-EF36-B52606424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81328-37CA-0EB8-60C8-604C78D69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04E91-EA5C-4B0B-AED4-CE14750923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93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png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5.svg"/><Relationship Id="rId4" Type="http://schemas.openxmlformats.org/officeDocument/2006/relationships/tags" Target="../tags/tag4.xml"/><Relationship Id="rId9" Type="http://schemas.openxmlformats.org/officeDocument/2006/relationships/image" Target="../media/image4.png"/><Relationship Id="rId1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172D75-1A9B-9507-6847-45089E00A357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22178312"/>
              </p:ext>
            </p:extLst>
          </p:nvPr>
        </p:nvGraphicFramePr>
        <p:xfrm>
          <a:off x="155274" y="1551633"/>
          <a:ext cx="11809557" cy="5052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8834">
                  <a:extLst>
                    <a:ext uri="{9D8B030D-6E8A-4147-A177-3AD203B41FA5}">
                      <a16:colId xmlns:a16="http://schemas.microsoft.com/office/drawing/2014/main" val="152583435"/>
                    </a:ext>
                  </a:extLst>
                </a:gridCol>
                <a:gridCol w="4017195">
                  <a:extLst>
                    <a:ext uri="{9D8B030D-6E8A-4147-A177-3AD203B41FA5}">
                      <a16:colId xmlns:a16="http://schemas.microsoft.com/office/drawing/2014/main" val="1043443388"/>
                    </a:ext>
                  </a:extLst>
                </a:gridCol>
                <a:gridCol w="2090791">
                  <a:extLst>
                    <a:ext uri="{9D8B030D-6E8A-4147-A177-3AD203B41FA5}">
                      <a16:colId xmlns:a16="http://schemas.microsoft.com/office/drawing/2014/main" val="3381039454"/>
                    </a:ext>
                  </a:extLst>
                </a:gridCol>
                <a:gridCol w="2142737">
                  <a:extLst>
                    <a:ext uri="{9D8B030D-6E8A-4147-A177-3AD203B41FA5}">
                      <a16:colId xmlns:a16="http://schemas.microsoft.com/office/drawing/2014/main" val="3471122820"/>
                    </a:ext>
                  </a:extLst>
                </a:gridCol>
              </a:tblGrid>
              <a:tr h="68012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CA" sz="1400" b="1" i="0" u="none" strike="noStrike" baseline="0" noProof="0">
                          <a:solidFill>
                            <a:srgbClr val="FFFFFF"/>
                          </a:solidFill>
                          <a:latin typeface="Calibri"/>
                        </a:rPr>
                        <a:t>DATA INFORMS HICC’S SYSTEMS-BASED APPROACH</a:t>
                      </a:r>
                      <a:endParaRPr lang="en-CA" sz="1400" b="1" i="0" u="none" strike="noStrike" baseline="0" noProof="0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CA" sz="1400" b="1" i="0" u="none" strike="noStrike" noProof="0">
                          <a:solidFill>
                            <a:schemeClr val="bg1"/>
                          </a:solidFill>
                          <a:latin typeface="Calibri"/>
                        </a:rPr>
                        <a:t>DATA SUPPORTS HOUSING AND ENVIRONMENTAL OUTCOMES</a:t>
                      </a:r>
                      <a:endParaRPr lang="en-CA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noProof="0" dirty="0">
                          <a:solidFill>
                            <a:schemeClr val="bg1"/>
                          </a:solidFill>
                          <a:latin typeface="+mn-lt"/>
                        </a:rPr>
                        <a:t>FILLING DATA GAPS TO INFORM  PERFORMANCE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CA" sz="1400" noProof="0" dirty="0">
                          <a:latin typeface="+mn-lt"/>
                        </a:rPr>
                        <a:t>QUESTIONS AS A DATA CONSUMER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94471"/>
                  </a:ext>
                </a:extLst>
              </a:tr>
              <a:tr h="43722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400" b="1" i="0" u="none" strike="noStrike" noProof="0" dirty="0">
                          <a:solidFill>
                            <a:schemeClr val="tx1"/>
                          </a:solidFill>
                        </a:rPr>
                        <a:t>Systems-based approach means:</a:t>
                      </a:r>
                      <a:endParaRPr lang="en-CA" sz="20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Planning based on whole communities, regions, ecosystems, watersheds;</a:t>
                      </a:r>
                      <a:endParaRPr lang="en-CA" sz="20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Integrating infrastructure programming across critical infrastructure such as water, transit, transport works, community spaces, </a:t>
                      </a:r>
                      <a:r>
                        <a:rPr lang="en-CA" sz="1400" b="0" i="0" u="none" strike="noStrike" noProof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en-CA" sz="20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Driving federal environmental priorities on climate, resilience, nature, watersheds, ecosystems, </a:t>
                      </a:r>
                      <a:r>
                        <a:rPr lang="en-CA" sz="1400" b="0" i="0" u="none" strike="noStrike" noProof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en-CA" sz="20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Driving fiscal priorities within infrastructure asset classes, such as, asset management. planning, full cost accounting alternative finance (e.g. user pay, P3, </a:t>
                      </a:r>
                      <a:r>
                        <a:rPr lang="en-CA" sz="1400" b="0" i="0" u="none" strike="noStrike" noProof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);</a:t>
                      </a:r>
                      <a:endParaRPr lang="en-CA" sz="20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Multi-solving and harvesting co-benefits across infrastructure classes and within alternative strategies (e.g. natural infrastructure); and</a:t>
                      </a:r>
                      <a:endParaRPr lang="en-CA" sz="20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noProof="0" dirty="0">
                          <a:solidFill>
                            <a:schemeClr val="tx1"/>
                          </a:solidFill>
                        </a:rPr>
                        <a:t>Moving beyond program performance to correlate benefits and causality towards addressing societal issues.  </a:t>
                      </a:r>
                      <a:endParaRPr lang="en-CA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CA" sz="14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needs and partnerships are manifold:</a:t>
                      </a:r>
                    </a:p>
                    <a:p>
                      <a:pPr marL="17145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from </a:t>
                      </a:r>
                      <a:r>
                        <a:rPr lang="en-CA" sz="14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StatCan</a:t>
                      </a: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CA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ECCC, CWA, provincial, territorial or municipal sources is required to increase HICC </a:t>
                      </a: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understanding and knowledge of the water sector.</a:t>
                      </a:r>
                    </a:p>
                    <a:p>
                      <a:pPr marL="171450" marR="0" lvl="0" indent="-17145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Using data on municipal water infrastructure systems ensures policies are informed by the sector’s state and our funding programs target the sector’s needs.</a:t>
                      </a:r>
                    </a:p>
                    <a:p>
                      <a:pPr marL="171450" lvl="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WNIS is using other federal departments data (</a:t>
                      </a:r>
                      <a:r>
                        <a:rPr lang="en-CA" sz="14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StatCan</a:t>
                      </a: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ECCC) on:</a:t>
                      </a:r>
                    </a:p>
                    <a:p>
                      <a:pPr marL="628650" lvl="1" indent="-171450">
                        <a:lnSpc>
                          <a:spcPts val="1500"/>
                        </a:lnSpc>
                        <a:buClr>
                          <a:srgbClr val="000000"/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use</a:t>
                      </a:r>
                    </a:p>
                    <a:p>
                      <a:pPr marL="628650" lvl="1" indent="-171450">
                        <a:lnSpc>
                          <a:spcPts val="1500"/>
                        </a:lnSpc>
                        <a:buClr>
                          <a:srgbClr val="000000"/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leakage</a:t>
                      </a:r>
                    </a:p>
                    <a:p>
                      <a:pPr marL="628650" lvl="1" indent="-171450">
                        <a:lnSpc>
                          <a:spcPts val="1500"/>
                        </a:lnSpc>
                        <a:buClr>
                          <a:srgbClr val="000000"/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Drinking water advisories</a:t>
                      </a:r>
                    </a:p>
                    <a:p>
                      <a:pPr marL="628650" lvl="1" indent="-171450">
                        <a:lnSpc>
                          <a:spcPts val="1500"/>
                        </a:lnSpc>
                        <a:buClr>
                          <a:srgbClr val="000000"/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Remaining useful life</a:t>
                      </a:r>
                    </a:p>
                    <a:p>
                      <a:pPr marL="628650" lvl="1" indent="-171450">
                        <a:lnSpc>
                          <a:spcPts val="1500"/>
                        </a:lnSpc>
                        <a:buClr>
                          <a:srgbClr val="000000"/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Volume of untreated/undertreated effluent</a:t>
                      </a:r>
                    </a:p>
                    <a:p>
                      <a:pPr marL="171450" lvl="0" indent="-171450" algn="l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Collaboration CWA, </a:t>
                      </a:r>
                      <a:r>
                        <a:rPr lang="en-CA" sz="14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StatCan</a:t>
                      </a: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ECCC and HICC necessary to harmonize data collection and distribution.</a:t>
                      </a:r>
                    </a:p>
                    <a:p>
                      <a:pPr marL="628650" lvl="1" indent="-171450" algn="l">
                        <a:lnSpc>
                          <a:spcPts val="1500"/>
                        </a:lnSpc>
                        <a:buFont typeface="Courier New" panose="02070309020205020404" pitchFamily="49" charset="0"/>
                        <a:buChar char="o"/>
                      </a:pPr>
                      <a:r>
                        <a:rPr lang="en-CA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Opportunity through forthcoming National Freshwater Data Strategy</a:t>
                      </a:r>
                      <a:endParaRPr lang="en-CA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None/>
                      </a:pPr>
                      <a:r>
                        <a:rPr lang="en-CA" sz="14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Data gaps include: </a:t>
                      </a:r>
                    </a:p>
                    <a:p>
                      <a:pPr marL="171450" lvl="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Federal database on drinking water advisories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Drinking water plants capacity and utilization rate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Wastewater treatment plant capacity and utilization rate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Unit Real Losses for high and low connection density networks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altLang="en-US" sz="1400" noProof="0" dirty="0">
                          <a:latin typeface="+mn-lt"/>
                          <a:ea typeface="ヒラギノ角ゴ Pro W3"/>
                          <a:cs typeface="Times New Roman"/>
                        </a:rPr>
                        <a:t>Natural Infrastructure use for stormwater management</a:t>
                      </a:r>
                      <a:endParaRPr lang="en-CA" sz="1400" noProof="0" dirty="0">
                        <a:latin typeface="+mn-lt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CA" sz="1400" b="1" noProof="0" dirty="0">
                          <a:latin typeface="+mn-lt"/>
                        </a:rPr>
                        <a:t>Data is our policy fuel: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How can we distinguish our contribution from others? How do we measure our performance and effectiveness?</a:t>
                      </a:r>
                      <a:endParaRPr lang="en-CA" sz="2000" noProof="0" dirty="0"/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How do we course correct, innovate reinvent, and redesign?  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How do we collectively measure our success and impact and individually distinguish it?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CA" sz="1400" noProof="0" dirty="0">
                          <a:latin typeface="+mn-lt"/>
                        </a:rPr>
                        <a:t>Can data show how water infrastructure investment multi-solves across co-benefit areas, such as climate mitigation, and health and wellness?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942429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39D0F0BE-D50D-882A-9CC0-9A75986C4E4B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24541" y="99545"/>
            <a:ext cx="11914375" cy="451783"/>
          </a:xfrm>
        </p:spPr>
        <p:txBody>
          <a:bodyPr>
            <a:noAutofit/>
          </a:bodyPr>
          <a:lstStyle/>
          <a:p>
            <a:r>
              <a:rPr lang="en-CA" sz="2800" dirty="0">
                <a:latin typeface="+mn-lt"/>
              </a:rPr>
              <a:t> </a:t>
            </a:r>
            <a:r>
              <a:rPr lang="en-CA" sz="2400" dirty="0">
                <a:latin typeface="+mn-lt"/>
              </a:rPr>
              <a:t>HOUSING, INFRASTRUCTURE COMMUNITIES CANADA INFORMED INVESTOR APPROACH</a:t>
            </a:r>
            <a:endParaRPr lang="en-US" sz="2800" dirty="0">
              <a:cs typeface="Calibri Light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B4BF6A7-2F34-F36C-D95D-A17D3564F6A4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19580510"/>
              </p:ext>
            </p:extLst>
          </p:nvPr>
        </p:nvGraphicFramePr>
        <p:xfrm>
          <a:off x="155271" y="555761"/>
          <a:ext cx="11809570" cy="91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699">
                  <a:extLst>
                    <a:ext uri="{9D8B030D-6E8A-4147-A177-3AD203B41FA5}">
                      <a16:colId xmlns:a16="http://schemas.microsoft.com/office/drawing/2014/main" val="146356674"/>
                    </a:ext>
                  </a:extLst>
                </a:gridCol>
                <a:gridCol w="1939215">
                  <a:extLst>
                    <a:ext uri="{9D8B030D-6E8A-4147-A177-3AD203B41FA5}">
                      <a16:colId xmlns:a16="http://schemas.microsoft.com/office/drawing/2014/main" val="2816672854"/>
                    </a:ext>
                  </a:extLst>
                </a:gridCol>
                <a:gridCol w="476181">
                  <a:extLst>
                    <a:ext uri="{9D8B030D-6E8A-4147-A177-3AD203B41FA5}">
                      <a16:colId xmlns:a16="http://schemas.microsoft.com/office/drawing/2014/main" val="3054718907"/>
                    </a:ext>
                  </a:extLst>
                </a:gridCol>
                <a:gridCol w="1885733">
                  <a:extLst>
                    <a:ext uri="{9D8B030D-6E8A-4147-A177-3AD203B41FA5}">
                      <a16:colId xmlns:a16="http://schemas.microsoft.com/office/drawing/2014/main" val="1523474886"/>
                    </a:ext>
                  </a:extLst>
                </a:gridCol>
                <a:gridCol w="521037">
                  <a:extLst>
                    <a:ext uri="{9D8B030D-6E8A-4147-A177-3AD203B41FA5}">
                      <a16:colId xmlns:a16="http://schemas.microsoft.com/office/drawing/2014/main" val="3162847272"/>
                    </a:ext>
                  </a:extLst>
                </a:gridCol>
                <a:gridCol w="1840877">
                  <a:extLst>
                    <a:ext uri="{9D8B030D-6E8A-4147-A177-3AD203B41FA5}">
                      <a16:colId xmlns:a16="http://schemas.microsoft.com/office/drawing/2014/main" val="2169703067"/>
                    </a:ext>
                  </a:extLst>
                </a:gridCol>
                <a:gridCol w="565893">
                  <a:extLst>
                    <a:ext uri="{9D8B030D-6E8A-4147-A177-3AD203B41FA5}">
                      <a16:colId xmlns:a16="http://schemas.microsoft.com/office/drawing/2014/main" val="2139169557"/>
                    </a:ext>
                  </a:extLst>
                </a:gridCol>
                <a:gridCol w="1796021">
                  <a:extLst>
                    <a:ext uri="{9D8B030D-6E8A-4147-A177-3AD203B41FA5}">
                      <a16:colId xmlns:a16="http://schemas.microsoft.com/office/drawing/2014/main" val="220198459"/>
                    </a:ext>
                  </a:extLst>
                </a:gridCol>
                <a:gridCol w="567616">
                  <a:extLst>
                    <a:ext uri="{9D8B030D-6E8A-4147-A177-3AD203B41FA5}">
                      <a16:colId xmlns:a16="http://schemas.microsoft.com/office/drawing/2014/main" val="3952204927"/>
                    </a:ext>
                  </a:extLst>
                </a:gridCol>
                <a:gridCol w="1794298">
                  <a:extLst>
                    <a:ext uri="{9D8B030D-6E8A-4147-A177-3AD203B41FA5}">
                      <a16:colId xmlns:a16="http://schemas.microsoft.com/office/drawing/2014/main" val="3413409995"/>
                    </a:ext>
                  </a:extLst>
                </a:gridCol>
              </a:tblGrid>
              <a:tr h="214109">
                <a:tc gridSpan="10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CA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Through investments in drinking water, wastewater, and stormwater, HICC supports a range of housing, infrastructure and environmental outcomes:</a:t>
                      </a:r>
                      <a:endParaRPr lang="en-CA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72377"/>
                  </a:ext>
                </a:extLst>
              </a:tr>
              <a:tr h="644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Housing supply</a:t>
                      </a:r>
                      <a:r>
                        <a:rPr lang="en-CA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smart community growth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Improved </a:t>
                      </a:r>
                      <a:r>
                        <a:rPr lang="en-CA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 of drinking water services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 water pollution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Efficient and resilient water and wastewater infrastructure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 greenhouse gas (GHG) emissions</a:t>
                      </a:r>
                      <a:r>
                        <a:rPr lang="en-CA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281251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B2CA4663-5B96-D984-3FCD-901DFCE24B5F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227163" y="916786"/>
            <a:ext cx="9855141" cy="419341"/>
            <a:chOff x="227163" y="964945"/>
            <a:chExt cx="9855141" cy="419341"/>
          </a:xfrm>
        </p:grpSpPr>
        <p:pic>
          <p:nvPicPr>
            <p:cNvPr id="15" name="Picture 14" descr="City outline">
              <a:extLst>
                <a:ext uri="{FF2B5EF4-FFF2-40B4-BE49-F238E27FC236}">
                  <a16:creationId xmlns:a16="http://schemas.microsoft.com/office/drawing/2014/main" id="{F191713B-411D-703C-DA01-E8EB299DB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163" y="999395"/>
              <a:ext cx="323850" cy="352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Graphic 6" descr="Leaky Tap outline">
              <a:extLst>
                <a:ext uri="{FF2B5EF4-FFF2-40B4-BE49-F238E27FC236}">
                  <a16:creationId xmlns:a16="http://schemas.microsoft.com/office/drawing/2014/main" id="{61F95EF0-24F2-756B-1046-83B638D57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28361" y="999395"/>
              <a:ext cx="361950" cy="361950"/>
            </a:xfrm>
            <a:prstGeom prst="rect">
              <a:avLst/>
            </a:prstGeom>
          </p:spPr>
        </p:pic>
        <p:pic>
          <p:nvPicPr>
            <p:cNvPr id="17" name="Graphic 7" descr="Wave outline">
              <a:extLst>
                <a:ext uri="{FF2B5EF4-FFF2-40B4-BE49-F238E27FC236}">
                  <a16:creationId xmlns:a16="http://schemas.microsoft.com/office/drawing/2014/main" id="{72B45F02-F2AA-2A59-DBE0-3F58A40FB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980556" y="964945"/>
              <a:ext cx="400050" cy="400050"/>
            </a:xfrm>
            <a:prstGeom prst="rect">
              <a:avLst/>
            </a:prstGeom>
          </p:spPr>
        </p:pic>
        <p:pic>
          <p:nvPicPr>
            <p:cNvPr id="18" name="Graphic 8" descr="Blueprint outline">
              <a:extLst>
                <a:ext uri="{FF2B5EF4-FFF2-40B4-BE49-F238E27FC236}">
                  <a16:creationId xmlns:a16="http://schemas.microsoft.com/office/drawing/2014/main" id="{394ABC03-F790-B20B-F85D-28EE7A043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29760" y="984236"/>
              <a:ext cx="400050" cy="400050"/>
            </a:xfrm>
            <a:prstGeom prst="rect">
              <a:avLst/>
            </a:prstGeom>
          </p:spPr>
        </p:pic>
        <p:pic>
          <p:nvPicPr>
            <p:cNvPr id="19" name="Graphic 9" descr="Power Plant outline">
              <a:extLst>
                <a:ext uri="{FF2B5EF4-FFF2-40B4-BE49-F238E27FC236}">
                  <a16:creationId xmlns:a16="http://schemas.microsoft.com/office/drawing/2014/main" id="{29AE4A84-2571-2DEA-6F0D-7C545D9226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9672729" y="969829"/>
              <a:ext cx="409575" cy="4095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6626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bdcbccb-1f59-4e27-8c87-a76caea5309c">
      <Terms xmlns="http://schemas.microsoft.com/office/infopath/2007/PartnerControls"/>
    </TaxKeywordTaxHTField>
    <Migration xmlns="e43b5d82-2f5f-4c75-9317-212c8cccee49" xsi:nil="true"/>
    <_Flow_SignoffStatus xmlns="e43b5d82-2f5f-4c75-9317-212c8cccee49" xsi:nil="true"/>
    <Text xmlns="e43b5d82-2f5f-4c75-9317-212c8cccee49" xsi:nil="true"/>
    <Document_x0020_Type xmlns="e43b5d82-2f5f-4c75-9317-212c8cccee49">Briefing</Document_x0020_Type>
    <Notes xmlns="e43b5d82-2f5f-4c75-9317-212c8cccee49" xsi:nil="true"/>
    <lcf76f155ced4ddcb4097134ff3c332f xmlns="e43b5d82-2f5f-4c75-9317-212c8cccee49">
      <Terms xmlns="http://schemas.microsoft.com/office/infopath/2007/PartnerControls"/>
    </lcf76f155ced4ddcb4097134ff3c332f>
    <TaxCatchAll xmlns="ebdcbccb-1f59-4e27-8c87-a76caea5309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483EFA97A5314F80B1058F9AD7CE66" ma:contentTypeVersion="27" ma:contentTypeDescription="Create a new document." ma:contentTypeScope="" ma:versionID="e9b34c34fcb420bed84fbe743d3ff83f">
  <xsd:schema xmlns:xsd="http://www.w3.org/2001/XMLSchema" xmlns:xs="http://www.w3.org/2001/XMLSchema" xmlns:p="http://schemas.microsoft.com/office/2006/metadata/properties" xmlns:ns2="e43b5d82-2f5f-4c75-9317-212c8cccee49" xmlns:ns3="ebdcbccb-1f59-4e27-8c87-a76caea5309c" targetNamespace="http://schemas.microsoft.com/office/2006/metadata/properties" ma:root="true" ma:fieldsID="8608f1ee1d513ed49deed02983ccc2b5" ns2:_="" ns3:_="">
    <xsd:import namespace="e43b5d82-2f5f-4c75-9317-212c8cccee49"/>
    <xsd:import namespace="ebdcbccb-1f59-4e27-8c87-a76caea530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LengthInSeconds" minOccurs="0"/>
                <xsd:element ref="ns3:TaxKeywordTaxHTField" minOccurs="0"/>
                <xsd:element ref="ns2:Document_x0020_Type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Migration" minOccurs="0"/>
                <xsd:element ref="ns2:Text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3b5d82-2f5f-4c75-9317-212c8cccee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3b9f760-b5de-456a-baa1-7256648e21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Document_x0020_Type" ma:index="26" nillable="true" ma:displayName="Document Type" ma:default="Briefing" ma:format="Dropdown" ma:internalName="Document_x0020_Type">
      <xsd:simpleType>
        <xsd:restriction base="dms:Choice">
          <xsd:enumeration value="Briefing"/>
          <xsd:enumeration value="Research Paper"/>
          <xsd:enumeration value="Analysis"/>
          <xsd:enumeration value="Deck / Presentation"/>
        </xsd:restriction>
      </xsd:simpleType>
    </xsd:element>
    <xsd:element name="_Flow_SignoffStatus" ma:index="27" nillable="true" ma:displayName="Sign-off status" ma:internalName="Sign_x002d_off_x0020_status">
      <xsd:simpleType>
        <xsd:restriction base="dms:Text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igration" ma:index="30" nillable="true" ma:displayName="Migration" ma:format="Dropdown" ma:internalName="Migration">
      <xsd:simpleType>
        <xsd:restriction base="dms:Choice">
          <xsd:enumeration value="migrated"/>
          <xsd:enumeration value="not migrated"/>
        </xsd:restriction>
      </xsd:simpleType>
    </xsd:element>
    <xsd:element name="Text" ma:index="31" nillable="true" ma:displayName="Text" ma:format="Dropdown" ma:internalName="Text">
      <xsd:simpleType>
        <xsd:restriction base="dms:Note">
          <xsd:maxLength value="255"/>
        </xsd:restriction>
      </xsd:simpleType>
    </xsd:element>
    <xsd:element name="Notes" ma:index="32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dcbccb-1f59-4e27-8c87-a76caea5309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0e5a562-8cc1-4116-8623-1ce8008e3560}" ma:internalName="TaxCatchAll" ma:showField="CatchAllData" ma:web="ebdcbccb-1f59-4e27-8c87-a76caea530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5" nillable="true" ma:taxonomy="true" ma:internalName="TaxKeywordTaxHTField" ma:taxonomyFieldName="TaxKeyword" ma:displayName="Enterprise Keywords" ma:readOnly="false" ma:fieldId="{23f27201-bee3-471e-b2e7-b64fd8b7ca38}" ma:taxonomyMulti="true" ma:sspId="13b9f760-b5de-456a-baa1-7256648e214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15104E-4B87-4A7B-ADDE-A4BAD3B942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3E6780-254B-4313-8F7B-1535F3D69EFA}">
  <ds:schemaRefs>
    <ds:schemaRef ds:uri="http://purl.org/dc/elements/1.1/"/>
    <ds:schemaRef ds:uri="http://purl.org/dc/terms/"/>
    <ds:schemaRef ds:uri="http://schemas.openxmlformats.org/package/2006/metadata/core-properties"/>
    <ds:schemaRef ds:uri="ebdcbccb-1f59-4e27-8c87-a76caea5309c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e43b5d82-2f5f-4c75-9317-212c8cccee4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E5F6F5-8C0D-41DA-B447-1852AB5651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3b5d82-2f5f-4c75-9317-212c8cccee49"/>
    <ds:schemaRef ds:uri="ebdcbccb-1f59-4e27-8c87-a76caea530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427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 HOUSING, INFRASTRUCTURE COMMUNITIES CANADA INFORMED INVESTOR 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Yannis Kachani</dc:creator>
  <cp:lastModifiedBy>Arthur Rambo</cp:lastModifiedBy>
  <cp:revision>62</cp:revision>
  <dcterms:created xsi:type="dcterms:W3CDTF">2024-11-08T18:03:59Z</dcterms:created>
  <dcterms:modified xsi:type="dcterms:W3CDTF">2024-11-19T14:12:34Z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acc104-dfa0-47ae-bf90-8b8a399431b6_Enabled">
    <vt:lpwstr>true</vt:lpwstr>
  </property>
  <property fmtid="{D5CDD505-2E9C-101B-9397-08002B2CF9AE}" pid="3" name="MSIP_Label_9dacc104-dfa0-47ae-bf90-8b8a399431b6_SetDate">
    <vt:lpwstr>2024-11-08T18:38:13Z</vt:lpwstr>
  </property>
  <property fmtid="{D5CDD505-2E9C-101B-9397-08002B2CF9AE}" pid="4" name="MSIP_Label_9dacc104-dfa0-47ae-bf90-8b8a399431b6_Method">
    <vt:lpwstr>Standard</vt:lpwstr>
  </property>
  <property fmtid="{D5CDD505-2E9C-101B-9397-08002B2CF9AE}" pid="5" name="MSIP_Label_9dacc104-dfa0-47ae-bf90-8b8a399431b6_Name">
    <vt:lpwstr>Unclassified</vt:lpwstr>
  </property>
  <property fmtid="{D5CDD505-2E9C-101B-9397-08002B2CF9AE}" pid="6" name="MSIP_Label_9dacc104-dfa0-47ae-bf90-8b8a399431b6_SiteId">
    <vt:lpwstr>38430cd6-eda5-46f2-886a-f2a305fd49bc</vt:lpwstr>
  </property>
  <property fmtid="{D5CDD505-2E9C-101B-9397-08002B2CF9AE}" pid="7" name="MSIP_Label_9dacc104-dfa0-47ae-bf90-8b8a399431b6_ActionId">
    <vt:lpwstr>6d16829e-6587-4c4e-8ceb-81ee90bd7a02</vt:lpwstr>
  </property>
  <property fmtid="{D5CDD505-2E9C-101B-9397-08002B2CF9AE}" pid="8" name="MSIP_Label_9dacc104-dfa0-47ae-bf90-8b8a399431b6_ContentBits">
    <vt:lpwstr>0</vt:lpwstr>
  </property>
  <property fmtid="{D5CDD505-2E9C-101B-9397-08002B2CF9AE}" pid="9" name="TaxKeyword">
    <vt:lpwstr/>
  </property>
  <property fmtid="{D5CDD505-2E9C-101B-9397-08002B2CF9AE}" pid="10" name="ContentTypeId">
    <vt:lpwstr>0x01010086483EFA97A5314F80B1058F9AD7CE66</vt:lpwstr>
  </property>
  <property fmtid="{D5CDD505-2E9C-101B-9397-08002B2CF9AE}" pid="11" name="MediaServiceImageTags">
    <vt:lpwstr/>
  </property>
  <property fmtid="{D5CDD505-2E9C-101B-9397-08002B2CF9AE}" pid="12" name="_AdHocReviewCycleID">
    <vt:i4>-1526561528</vt:i4>
  </property>
  <property fmtid="{D5CDD505-2E9C-101B-9397-08002B2CF9AE}" pid="13" name="_NewReviewCycle">
    <vt:lpwstr/>
  </property>
  <property fmtid="{D5CDD505-2E9C-101B-9397-08002B2CF9AE}" pid="14" name="_EmailSubject">
    <vt:lpwstr>Day 1: Data-Driven Infrastructure and Community Conference / Conférence Infrastructure et Communauté basées sur les Données</vt:lpwstr>
  </property>
  <property fmtid="{D5CDD505-2E9C-101B-9397-08002B2CF9AE}" pid="15" name="_AuthorEmail">
    <vt:lpwstr>Leif.Stephanson@infc.gc.ca</vt:lpwstr>
  </property>
  <property fmtid="{D5CDD505-2E9C-101B-9397-08002B2CF9AE}" pid="16" name="_AuthorEmailDisplayName">
    <vt:lpwstr>Leif Stephanson</vt:lpwstr>
  </property>
</Properties>
</file>