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notesSlides/notesSlide11.xml" ContentType="application/vnd.openxmlformats-officedocument.presentationml.notesSlide+xml"/>
  <Override PartName="/ppt/tags/tag27.xml" ContentType="application/vnd.openxmlformats-officedocument.presentationml.tags+xml"/>
  <Override PartName="/ppt/notesSlides/notesSlide1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3.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5.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6" r:id="rId2"/>
    <p:sldId id="383" r:id="rId3"/>
    <p:sldId id="389" r:id="rId4"/>
    <p:sldId id="349" r:id="rId5"/>
    <p:sldId id="381" r:id="rId6"/>
    <p:sldId id="343" r:id="rId7"/>
    <p:sldId id="331" r:id="rId8"/>
    <p:sldId id="319" r:id="rId9"/>
    <p:sldId id="372" r:id="rId10"/>
    <p:sldId id="373" r:id="rId11"/>
    <p:sldId id="390" r:id="rId12"/>
    <p:sldId id="378" r:id="rId13"/>
    <p:sldId id="388" r:id="rId14"/>
    <p:sldId id="362" r:id="rId15"/>
    <p:sldId id="375" r:id="rId16"/>
    <p:sldId id="365" r:id="rId17"/>
    <p:sldId id="368"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2D98"/>
    <a:srgbClr val="5186A5"/>
    <a:srgbClr val="764D94"/>
    <a:srgbClr val="B697BE"/>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p:cViewPr varScale="1">
        <p:scale>
          <a:sx n="108" d="100"/>
          <a:sy n="108" d="100"/>
        </p:scale>
        <p:origin x="678" y="102"/>
      </p:cViewPr>
      <p:guideLst/>
    </p:cSldViewPr>
  </p:slideViewPr>
  <p:outlineViewPr>
    <p:cViewPr>
      <p:scale>
        <a:sx n="33" d="100"/>
        <a:sy n="33" d="100"/>
      </p:scale>
      <p:origin x="0" y="-4896"/>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80" d="100"/>
          <a:sy n="80" d="100"/>
        </p:scale>
        <p:origin x="2696"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_oneill\AppData\Roaming\OpenText\OTEdit\EC_pco-bcp-gcdocs\c6495279\CTA%20-%20Summary%20of%20respons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_oneill\AppData\Roaming\OpenText\OTEdit\EC_pco-bcp-gcdocs\c6495279\CTA%20-%20Summary%20of%20responses%20(0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_oneill\AppData\Roaming\OpenText\OTEdit\EC_pco-bcp-gcdocs\c6495279\CTA%20-%20Summary%20of%20responses%20(00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bg1"/>
                </a:solidFill>
                <a:latin typeface="+mn-lt"/>
                <a:ea typeface="+mn-ea"/>
                <a:cs typeface="+mn-cs"/>
              </a:defRPr>
            </a:pPr>
            <a:r>
              <a:rPr lang="en-CA" sz="2000" b="1" i="0" u="none" strike="noStrike" kern="1200" spc="0" baseline="0" dirty="0">
                <a:solidFill>
                  <a:schemeClr val="bg1"/>
                </a:solidFill>
              </a:rPr>
              <a:t>Percentage of organizations that have set recruitment and promotion goals for Indigenous, Black and racialized employees</a:t>
            </a:r>
          </a:p>
        </c:rich>
      </c:tx>
      <c:layout>
        <c:manualLayout>
          <c:xMode val="edge"/>
          <c:yMode val="edge"/>
          <c:x val="0.10625563414606315"/>
          <c:y val="0"/>
        </c:manualLayout>
      </c:layout>
      <c:overlay val="0"/>
      <c:spPr>
        <a:solidFill>
          <a:srgbClr val="764D94"/>
        </a:solidFill>
        <a:ln>
          <a:solidFill>
            <a:srgbClr val="7030A0"/>
          </a:solidFill>
        </a:ln>
        <a:effectLst/>
      </c:spPr>
      <c:txPr>
        <a:bodyPr rot="0" spcFirstLastPara="1" vertOverflow="ellipsis" vert="horz" wrap="square" anchor="ctr" anchorCtr="1"/>
        <a:lstStyle/>
        <a:p>
          <a:pPr>
            <a:defRPr sz="144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2.6913494876247644E-2"/>
          <c:y val="0.32517376432608797"/>
          <c:w val="0.95445408559404243"/>
          <c:h val="0.58392962322284914"/>
        </c:manualLayout>
      </c:layout>
      <c:barChart>
        <c:barDir val="col"/>
        <c:grouping val="clustered"/>
        <c:varyColors val="0"/>
        <c:ser>
          <c:idx val="0"/>
          <c:order val="0"/>
          <c:tx>
            <c:strRef>
              <c:f>Data!$B$51</c:f>
              <c:strCache>
                <c:ptCount val="1"/>
                <c:pt idx="0">
                  <c:v>Recruitment goals</c:v>
                </c:pt>
              </c:strCache>
            </c:strRef>
          </c:tx>
          <c:spPr>
            <a:solidFill>
              <a:schemeClr val="accent1"/>
            </a:solidFill>
            <a:ln>
              <a:noFill/>
            </a:ln>
            <a:effectLst/>
          </c:spPr>
          <c:invertIfNegative val="0"/>
          <c:dLbls>
            <c:dLbl>
              <c:idx val="0"/>
              <c:tx>
                <c:rich>
                  <a:bodyPr/>
                  <a:lstStyle/>
                  <a:p>
                    <a:r>
                      <a:rPr lang="en-US"/>
                      <a:t>75%</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2E3-446C-A1B6-39767CA8EDA6}"/>
                </c:ext>
              </c:extLst>
            </c:dLbl>
            <c:dLbl>
              <c:idx val="1"/>
              <c:tx>
                <c:rich>
                  <a:bodyPr/>
                  <a:lstStyle/>
                  <a:p>
                    <a:r>
                      <a:rPr lang="en-US"/>
                      <a:t>40%</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FC7-42CE-892C-C267CDE3A06A}"/>
                </c:ext>
              </c:extLst>
            </c:dLbl>
            <c:dLbl>
              <c:idx val="2"/>
              <c:tx>
                <c:rich>
                  <a:bodyPr/>
                  <a:lstStyle/>
                  <a:p>
                    <a:r>
                      <a:rPr lang="en-US"/>
                      <a:t>67%</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9FC7-42CE-892C-C267CDE3A06A}"/>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Data!$A$52:$A$54</c:f>
              <c:strCache>
                <c:ptCount val="3"/>
                <c:pt idx="0">
                  <c:v>Indigenous employees</c:v>
                </c:pt>
                <c:pt idx="1">
                  <c:v>Black employees</c:v>
                </c:pt>
                <c:pt idx="2">
                  <c:v>Racialized employees</c:v>
                </c:pt>
              </c:strCache>
            </c:strRef>
          </c:cat>
          <c:val>
            <c:numRef>
              <c:f>Data!$B$52:$B$54</c:f>
              <c:numCache>
                <c:formatCode>0.0%</c:formatCode>
                <c:ptCount val="3"/>
                <c:pt idx="0">
                  <c:v>0.75</c:v>
                </c:pt>
                <c:pt idx="1">
                  <c:v>0.39130434782608697</c:v>
                </c:pt>
                <c:pt idx="2">
                  <c:v>0.67391304347826086</c:v>
                </c:pt>
              </c:numCache>
            </c:numRef>
          </c:val>
          <c:extLst>
            <c:ext xmlns:c16="http://schemas.microsoft.com/office/drawing/2014/chart" uri="{C3380CC4-5D6E-409C-BE32-E72D297353CC}">
              <c16:uniqueId val="{00000000-ECBF-4103-99F1-83DD6082CEBF}"/>
            </c:ext>
          </c:extLst>
        </c:ser>
        <c:ser>
          <c:idx val="1"/>
          <c:order val="1"/>
          <c:tx>
            <c:strRef>
              <c:f>Data!$C$51</c:f>
              <c:strCache>
                <c:ptCount val="1"/>
                <c:pt idx="0">
                  <c:v>Promotion goals</c:v>
                </c:pt>
              </c:strCache>
            </c:strRef>
          </c:tx>
          <c:spPr>
            <a:solidFill>
              <a:schemeClr val="accent2"/>
            </a:solidFill>
            <a:ln>
              <a:noFill/>
            </a:ln>
            <a:effectLst/>
          </c:spPr>
          <c:invertIfNegative val="0"/>
          <c:dLbls>
            <c:dLbl>
              <c:idx val="0"/>
              <c:tx>
                <c:rich>
                  <a:bodyPr/>
                  <a:lstStyle/>
                  <a:p>
                    <a:r>
                      <a:rPr lang="en-US"/>
                      <a:t>40%</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FC7-42CE-892C-C267CDE3A06A}"/>
                </c:ext>
              </c:extLst>
            </c:dLbl>
            <c:dLbl>
              <c:idx val="1"/>
              <c:tx>
                <c:rich>
                  <a:bodyPr/>
                  <a:lstStyle/>
                  <a:p>
                    <a:r>
                      <a:rPr lang="en-US"/>
                      <a:t>21%</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FC7-42CE-892C-C267CDE3A06A}"/>
                </c:ext>
              </c:extLst>
            </c:dLbl>
            <c:dLbl>
              <c:idx val="2"/>
              <c:tx>
                <c:rich>
                  <a:bodyPr/>
                  <a:lstStyle/>
                  <a:p>
                    <a:r>
                      <a:rPr lang="en-US"/>
                      <a:t>37%</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FC7-42CE-892C-C267CDE3A06A}"/>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Data!$A$52:$A$54</c:f>
              <c:strCache>
                <c:ptCount val="3"/>
                <c:pt idx="0">
                  <c:v>Indigenous employees</c:v>
                </c:pt>
                <c:pt idx="1">
                  <c:v>Black employees</c:v>
                </c:pt>
                <c:pt idx="2">
                  <c:v>Racialized employees</c:v>
                </c:pt>
              </c:strCache>
            </c:strRef>
          </c:cat>
          <c:val>
            <c:numRef>
              <c:f>Data!$C$52:$C$54</c:f>
              <c:numCache>
                <c:formatCode>0.0%</c:formatCode>
                <c:ptCount val="3"/>
                <c:pt idx="0">
                  <c:v>0.39130434782608697</c:v>
                </c:pt>
                <c:pt idx="1">
                  <c:v>0.20652173913043478</c:v>
                </c:pt>
                <c:pt idx="2">
                  <c:v>0.36956521739130432</c:v>
                </c:pt>
              </c:numCache>
            </c:numRef>
          </c:val>
          <c:extLst>
            <c:ext xmlns:c16="http://schemas.microsoft.com/office/drawing/2014/chart" uri="{C3380CC4-5D6E-409C-BE32-E72D297353CC}">
              <c16:uniqueId val="{00000001-ECBF-4103-99F1-83DD6082CEBF}"/>
            </c:ext>
          </c:extLst>
        </c:ser>
        <c:dLbls>
          <c:showLegendKey val="0"/>
          <c:showVal val="1"/>
          <c:showCatName val="0"/>
          <c:showSerName val="0"/>
          <c:showPercent val="0"/>
          <c:showBubbleSize val="0"/>
        </c:dLbls>
        <c:gapWidth val="150"/>
        <c:overlap val="-25"/>
        <c:axId val="332310447"/>
        <c:axId val="2132467119"/>
      </c:barChart>
      <c:catAx>
        <c:axId val="332310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132467119"/>
        <c:crosses val="autoZero"/>
        <c:auto val="1"/>
        <c:lblAlgn val="ctr"/>
        <c:lblOffset val="100"/>
        <c:noMultiLvlLbl val="0"/>
      </c:catAx>
      <c:valAx>
        <c:axId val="2132467119"/>
        <c:scaling>
          <c:orientation val="minMax"/>
          <c:max val="1"/>
        </c:scaling>
        <c:delete val="1"/>
        <c:axPos val="l"/>
        <c:numFmt formatCode="0.0%" sourceLinked="1"/>
        <c:majorTickMark val="none"/>
        <c:minorTickMark val="none"/>
        <c:tickLblPos val="nextTo"/>
        <c:crossAx val="332310447"/>
        <c:crosses val="autoZero"/>
        <c:crossBetween val="between"/>
      </c:valAx>
      <c:spPr>
        <a:noFill/>
        <a:ln>
          <a:solidFill>
            <a:srgbClr val="7030A0"/>
          </a:solidFill>
        </a:ln>
        <a:effectLst/>
      </c:spPr>
    </c:plotArea>
    <c:legend>
      <c:legendPos val="t"/>
      <c:layout>
        <c:manualLayout>
          <c:xMode val="edge"/>
          <c:yMode val="edge"/>
          <c:x val="0.16501585594036944"/>
          <c:y val="0.21137745979050127"/>
          <c:w val="0.6454997742266243"/>
          <c:h val="6.363741369639326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CA" sz="1800" b="1" dirty="0">
                <a:solidFill>
                  <a:schemeClr val="bg1"/>
                </a:solidFill>
              </a:rPr>
              <a:t>Percentage of organizations that have set goals to foster greater inclusion in in fiscal year 2023-24 and/or future fiscal years </a:t>
            </a:r>
          </a:p>
        </c:rich>
      </c:tx>
      <c:overlay val="0"/>
      <c:spPr>
        <a:solidFill>
          <a:srgbClr val="764D94"/>
        </a:solid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3717119448037949E-2"/>
          <c:y val="0.29762187871581453"/>
          <c:w val="0.9525657611039241"/>
          <c:h val="0.65877923107411829"/>
        </c:manualLayout>
      </c:layout>
      <c:barChart>
        <c:barDir val="col"/>
        <c:grouping val="clustered"/>
        <c:varyColors val="0"/>
        <c:ser>
          <c:idx val="0"/>
          <c:order val="0"/>
          <c:tx>
            <c:strRef>
              <c:f>'Inclusion goals'!$A$2</c:f>
              <c:strCache>
                <c:ptCount val="1"/>
                <c:pt idx="0">
                  <c:v>My organization has set goals</c:v>
                </c:pt>
              </c:strCache>
            </c:strRef>
          </c:tx>
          <c:spPr>
            <a:solidFill>
              <a:schemeClr val="accent1"/>
            </a:solidFill>
            <a:ln>
              <a:noFill/>
            </a:ln>
            <a:effectLst/>
          </c:spPr>
          <c:invertIfNegative val="0"/>
          <c:dLbls>
            <c:dLbl>
              <c:idx val="0"/>
              <c:tx>
                <c:rich>
                  <a:bodyPr/>
                  <a:lstStyle/>
                  <a:p>
                    <a:fld id="{01131AE5-A198-4BE7-A4F5-2E413DF64FBF}" type="SERIESNAME">
                      <a:rPr lang="en-US"/>
                      <a:pPr/>
                      <a:t>[SERIES NAME]</a:t>
                    </a:fld>
                    <a:endParaRPr lang="en-US" baseline="0"/>
                  </a:p>
                  <a:p>
                    <a:fld id="{98A8943E-F92B-4E63-8E2C-76F72267FD2F}" type="VALUE">
                      <a:rPr lang="en-US" b="1"/>
                      <a:pPr/>
                      <a:t>[VALUE]</a:t>
                    </a:fld>
                    <a:endParaRPr lang="en-US"/>
                  </a:p>
                </c:rich>
              </c:tx>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0-7A29-4A41-8F53-C64C472322C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'Inclusion goals'!$B$2</c:f>
              <c:numCache>
                <c:formatCode>0%</c:formatCode>
                <c:ptCount val="1"/>
                <c:pt idx="0">
                  <c:v>0.72826086956521741</c:v>
                </c:pt>
              </c:numCache>
            </c:numRef>
          </c:val>
          <c:extLst>
            <c:ext xmlns:c16="http://schemas.microsoft.com/office/drawing/2014/chart" uri="{C3380CC4-5D6E-409C-BE32-E72D297353CC}">
              <c16:uniqueId val="{00000001-7A29-4A41-8F53-C64C472322CD}"/>
            </c:ext>
          </c:extLst>
        </c:ser>
        <c:ser>
          <c:idx val="1"/>
          <c:order val="1"/>
          <c:tx>
            <c:strRef>
              <c:f>'Inclusion goals'!$A$3</c:f>
              <c:strCache>
                <c:ptCount val="1"/>
                <c:pt idx="0">
                  <c:v>Work is underway to set goals</c:v>
                </c:pt>
              </c:strCache>
            </c:strRef>
          </c:tx>
          <c:spPr>
            <a:solidFill>
              <a:schemeClr val="accent2"/>
            </a:solidFill>
            <a:ln>
              <a:noFill/>
            </a:ln>
            <a:effectLst/>
          </c:spPr>
          <c:invertIfNegative val="0"/>
          <c:dLbls>
            <c:dLbl>
              <c:idx val="0"/>
              <c:tx>
                <c:rich>
                  <a:bodyPr/>
                  <a:lstStyle/>
                  <a:p>
                    <a:fld id="{DE747498-AEA8-403E-BA25-6B72E4D2C940}" type="SERIESNAME">
                      <a:rPr lang="en-US"/>
                      <a:pPr/>
                      <a:t>[SERIES NAME]</a:t>
                    </a:fld>
                    <a:endParaRPr lang="en-US" baseline="0"/>
                  </a:p>
                  <a:p>
                    <a:fld id="{35E3068D-EE56-4D61-8B82-17DD4611013A}" type="VALUE">
                      <a:rPr lang="en-US" b="1"/>
                      <a:pPr/>
                      <a:t>[VALUE]</a:t>
                    </a:fld>
                    <a:endParaRPr lang="en-US"/>
                  </a:p>
                </c:rich>
              </c:tx>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2-7A29-4A41-8F53-C64C472322C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'Inclusion goals'!$B$3</c:f>
              <c:numCache>
                <c:formatCode>0%</c:formatCode>
                <c:ptCount val="1"/>
                <c:pt idx="0">
                  <c:v>0.35869565217391303</c:v>
                </c:pt>
              </c:numCache>
            </c:numRef>
          </c:val>
          <c:extLst>
            <c:ext xmlns:c16="http://schemas.microsoft.com/office/drawing/2014/chart" uri="{C3380CC4-5D6E-409C-BE32-E72D297353CC}">
              <c16:uniqueId val="{00000003-7A29-4A41-8F53-C64C472322CD}"/>
            </c:ext>
          </c:extLst>
        </c:ser>
        <c:ser>
          <c:idx val="2"/>
          <c:order val="2"/>
          <c:tx>
            <c:strRef>
              <c:f>'Inclusion goals'!$A$4</c:f>
              <c:strCache>
                <c:ptCount val="1"/>
                <c:pt idx="0">
                  <c:v>My organization has not yet set goals</c:v>
                </c:pt>
              </c:strCache>
            </c:strRef>
          </c:tx>
          <c:spPr>
            <a:solidFill>
              <a:schemeClr val="accent3"/>
            </a:solidFill>
            <a:ln>
              <a:noFill/>
            </a:ln>
            <a:effectLst/>
          </c:spPr>
          <c:invertIfNegative val="0"/>
          <c:dLbls>
            <c:dLbl>
              <c:idx val="0"/>
              <c:tx>
                <c:rich>
                  <a:bodyPr/>
                  <a:lstStyle/>
                  <a:p>
                    <a:fld id="{26583126-D801-431B-9129-11803B46C911}" type="SERIESNAME">
                      <a:rPr lang="en-US"/>
                      <a:pPr/>
                      <a:t>[SERIES NAME]</a:t>
                    </a:fld>
                    <a:endParaRPr lang="en-US" baseline="0"/>
                  </a:p>
                  <a:p>
                    <a:fld id="{AD2F4646-A794-4CAD-83B5-63C1BC09E2E6}" type="VALUE">
                      <a:rPr lang="en-US" b="1"/>
                      <a:pPr/>
                      <a:t>[VALUE]</a:t>
                    </a:fld>
                    <a:endParaRPr lang="en-US"/>
                  </a:p>
                </c:rich>
              </c:tx>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4-7A29-4A41-8F53-C64C472322C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'Inclusion goals'!$B$4</c:f>
              <c:numCache>
                <c:formatCode>0%</c:formatCode>
                <c:ptCount val="1"/>
                <c:pt idx="0">
                  <c:v>5.434782608695652E-2</c:v>
                </c:pt>
              </c:numCache>
            </c:numRef>
          </c:val>
          <c:extLst>
            <c:ext xmlns:c16="http://schemas.microsoft.com/office/drawing/2014/chart" uri="{C3380CC4-5D6E-409C-BE32-E72D297353CC}">
              <c16:uniqueId val="{00000005-7A29-4A41-8F53-C64C472322CD}"/>
            </c:ext>
          </c:extLst>
        </c:ser>
        <c:dLbls>
          <c:showLegendKey val="0"/>
          <c:showVal val="1"/>
          <c:showCatName val="0"/>
          <c:showSerName val="0"/>
          <c:showPercent val="0"/>
          <c:showBubbleSize val="0"/>
        </c:dLbls>
        <c:gapWidth val="150"/>
        <c:overlap val="-25"/>
        <c:axId val="884760832"/>
        <c:axId val="671622016"/>
      </c:barChart>
      <c:catAx>
        <c:axId val="884760832"/>
        <c:scaling>
          <c:orientation val="minMax"/>
        </c:scaling>
        <c:delete val="1"/>
        <c:axPos val="b"/>
        <c:numFmt formatCode="General" sourceLinked="1"/>
        <c:majorTickMark val="none"/>
        <c:minorTickMark val="none"/>
        <c:tickLblPos val="nextTo"/>
        <c:crossAx val="671622016"/>
        <c:crosses val="autoZero"/>
        <c:auto val="1"/>
        <c:lblAlgn val="ctr"/>
        <c:lblOffset val="100"/>
        <c:noMultiLvlLbl val="0"/>
      </c:catAx>
      <c:valAx>
        <c:axId val="671622016"/>
        <c:scaling>
          <c:orientation val="minMax"/>
        </c:scaling>
        <c:delete val="1"/>
        <c:axPos val="l"/>
        <c:numFmt formatCode="0%" sourceLinked="1"/>
        <c:majorTickMark val="none"/>
        <c:minorTickMark val="none"/>
        <c:tickLblPos val="nextTo"/>
        <c:crossAx val="884760832"/>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CA" sz="1600" dirty="0">
                <a:solidFill>
                  <a:schemeClr val="bg1"/>
                </a:solidFill>
              </a:rPr>
              <a:t>Percentage of organizations that are using performance and/or talent management processes to establish accountability for results</a:t>
            </a:r>
          </a:p>
        </c:rich>
      </c:tx>
      <c:overlay val="0"/>
      <c:spPr>
        <a:solidFill>
          <a:srgbClr val="764D94"/>
        </a:solid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5789765130130605E-2"/>
          <c:y val="0.22237636962735549"/>
          <c:w val="0.96842060409779396"/>
          <c:h val="0.74671076775469047"/>
        </c:manualLayout>
      </c:layout>
      <c:barChart>
        <c:barDir val="col"/>
        <c:grouping val="clustered"/>
        <c:varyColors val="0"/>
        <c:ser>
          <c:idx val="0"/>
          <c:order val="0"/>
          <c:tx>
            <c:strRef>
              <c:f>'Consequential Accountability'!$A$2</c:f>
              <c:strCache>
                <c:ptCount val="1"/>
                <c:pt idx="0">
                  <c:v>Quantitative goals are part of performance management agreements</c:v>
                </c:pt>
              </c:strCache>
            </c:strRef>
          </c:tx>
          <c:spPr>
            <a:solidFill>
              <a:schemeClr val="accent1"/>
            </a:solidFill>
            <a:ln>
              <a:noFill/>
            </a:ln>
            <a:effectLst/>
          </c:spPr>
          <c:invertIfNegative val="0"/>
          <c:dLbls>
            <c:dLbl>
              <c:idx val="0"/>
              <c:tx>
                <c:rich>
                  <a:bodyPr/>
                  <a:lstStyle/>
                  <a:p>
                    <a:fld id="{CE811A8E-3CDF-4737-932A-A17E64816D2E}" type="SERIESNAME">
                      <a:rPr lang="en-US"/>
                      <a:pPr/>
                      <a:t>[SERIES NAME]</a:t>
                    </a:fld>
                    <a:endParaRPr lang="en-US" baseline="0"/>
                  </a:p>
                  <a:p>
                    <a:fld id="{F8DABF13-94ED-4CAF-8BD0-EC82E088663E}" type="VALUE">
                      <a:rPr lang="en-US" b="1"/>
                      <a:pPr/>
                      <a:t>[VALUE]</a:t>
                    </a:fld>
                    <a:endParaRPr lang="en-US"/>
                  </a:p>
                </c:rich>
              </c:tx>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0-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Accountability'!$B$2</c:f>
              <c:numCache>
                <c:formatCode>0%</c:formatCode>
                <c:ptCount val="1"/>
                <c:pt idx="0">
                  <c:v>0.40217391304347827</c:v>
                </c:pt>
              </c:numCache>
            </c:numRef>
          </c:val>
          <c:extLst>
            <c:ext xmlns:c16="http://schemas.microsoft.com/office/drawing/2014/chart" uri="{C3380CC4-5D6E-409C-BE32-E72D297353CC}">
              <c16:uniqueId val="{00000001-EBA4-4253-BB32-9174ECFB8BF0}"/>
            </c:ext>
          </c:extLst>
        </c:ser>
        <c:ser>
          <c:idx val="1"/>
          <c:order val="1"/>
          <c:tx>
            <c:strRef>
              <c:f>'Consequential Accountability'!$A$3</c:f>
              <c:strCache>
                <c:ptCount val="1"/>
                <c:pt idx="0">
                  <c:v>Qualitative objectives are in performance management agreements</c:v>
                </c:pt>
              </c:strCache>
            </c:strRef>
          </c:tx>
          <c:spPr>
            <a:solidFill>
              <a:schemeClr val="accent2"/>
            </a:solidFill>
            <a:ln>
              <a:noFill/>
            </a:ln>
            <a:effectLst/>
          </c:spPr>
          <c:invertIfNegative val="0"/>
          <c:dLbls>
            <c:dLbl>
              <c:idx val="0"/>
              <c:tx>
                <c:rich>
                  <a:bodyPr/>
                  <a:lstStyle/>
                  <a:p>
                    <a:fld id="{928406E2-3417-41E9-B1C2-50DB65CBFAB4}" type="SERIESNAME">
                      <a:rPr lang="en-US"/>
                      <a:pPr/>
                      <a:t>[SERIES NAME]</a:t>
                    </a:fld>
                    <a:endParaRPr lang="en-US" baseline="0" dirty="0"/>
                  </a:p>
                  <a:p>
                    <a:fld id="{7966E119-45D3-430D-AF73-12996D63E9F4}" type="VALUE">
                      <a:rPr lang="en-US" b="1"/>
                      <a:pPr/>
                      <a:t>[VALUE]</a:t>
                    </a:fld>
                    <a:endParaRPr lang="en-US"/>
                  </a:p>
                </c:rich>
              </c:tx>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2-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Accountability'!$B$3</c:f>
              <c:numCache>
                <c:formatCode>0%</c:formatCode>
                <c:ptCount val="1"/>
                <c:pt idx="0">
                  <c:v>0.82608695652173914</c:v>
                </c:pt>
              </c:numCache>
            </c:numRef>
          </c:val>
          <c:extLst>
            <c:ext xmlns:c16="http://schemas.microsoft.com/office/drawing/2014/chart" uri="{C3380CC4-5D6E-409C-BE32-E72D297353CC}">
              <c16:uniqueId val="{00000003-EBA4-4253-BB32-9174ECFB8BF0}"/>
            </c:ext>
          </c:extLst>
        </c:ser>
        <c:ser>
          <c:idx val="2"/>
          <c:order val="2"/>
          <c:tx>
            <c:strRef>
              <c:f>'Consequential Accountability'!$A$4</c:f>
              <c:strCache>
                <c:ptCount val="1"/>
                <c:pt idx="0">
                  <c:v>Progress towards representation and inclusion goals is part of the criteria for being considered for talent management</c:v>
                </c:pt>
              </c:strCache>
            </c:strRef>
          </c:tx>
          <c:spPr>
            <a:solidFill>
              <a:schemeClr val="accent3"/>
            </a:solidFill>
            <a:ln>
              <a:noFill/>
            </a:ln>
            <a:effectLst/>
          </c:spPr>
          <c:invertIfNegative val="0"/>
          <c:dLbls>
            <c:dLbl>
              <c:idx val="0"/>
              <c:tx>
                <c:rich>
                  <a:bodyPr/>
                  <a:lstStyle/>
                  <a:p>
                    <a:fld id="{C0E7A554-BB01-42EF-B117-70BC3F13C991}" type="SERIESNAME">
                      <a:rPr lang="en-US"/>
                      <a:pPr/>
                      <a:t>[SERIES NAME]</a:t>
                    </a:fld>
                    <a:endParaRPr lang="en-US" baseline="0"/>
                  </a:p>
                  <a:p>
                    <a:fld id="{BDEE658C-0E21-4A05-B97D-3887B4EF4E73}" type="VALUE">
                      <a:rPr lang="en-US" b="1"/>
                      <a:pPr/>
                      <a:t>[VALUE]</a:t>
                    </a:fld>
                    <a:endParaRPr lang="en-US"/>
                  </a:p>
                </c:rich>
              </c:tx>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4-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Accountability'!$B$4</c:f>
              <c:numCache>
                <c:formatCode>0%</c:formatCode>
                <c:ptCount val="1"/>
                <c:pt idx="0">
                  <c:v>0.33695652173913043</c:v>
                </c:pt>
              </c:numCache>
            </c:numRef>
          </c:val>
          <c:extLst>
            <c:ext xmlns:c16="http://schemas.microsoft.com/office/drawing/2014/chart" uri="{C3380CC4-5D6E-409C-BE32-E72D297353CC}">
              <c16:uniqueId val="{00000005-EBA4-4253-BB32-9174ECFB8BF0}"/>
            </c:ext>
          </c:extLst>
        </c:ser>
        <c:ser>
          <c:idx val="3"/>
          <c:order val="3"/>
          <c:tx>
            <c:strRef>
              <c:f>'Consequential Accountability'!$A$5</c:f>
              <c:strCache>
                <c:ptCount val="1"/>
                <c:pt idx="0">
                  <c:v>A lack of progress towards representation and inclusion goals results in consequences</c:v>
                </c:pt>
              </c:strCache>
            </c:strRef>
          </c:tx>
          <c:spPr>
            <a:solidFill>
              <a:schemeClr val="accent4"/>
            </a:solidFill>
            <a:ln>
              <a:noFill/>
            </a:ln>
            <a:effectLst/>
          </c:spPr>
          <c:invertIfNegative val="0"/>
          <c:dLbls>
            <c:dLbl>
              <c:idx val="0"/>
              <c:tx>
                <c:rich>
                  <a:bodyPr/>
                  <a:lstStyle/>
                  <a:p>
                    <a:fld id="{4E6B11E8-251A-4E22-92F4-01E6DAC11DBF}" type="SERIESNAME">
                      <a:rPr lang="en-US"/>
                      <a:pPr/>
                      <a:t>[SERIES NAME]</a:t>
                    </a:fld>
                    <a:endParaRPr lang="en-US" baseline="0"/>
                  </a:p>
                  <a:p>
                    <a:fld id="{023AF204-5523-44C1-9916-3BE5001F1882}" type="VALUE">
                      <a:rPr lang="en-US" b="1"/>
                      <a:pPr/>
                      <a:t>[VALUE]</a:t>
                    </a:fld>
                    <a:endParaRPr lang="en-US"/>
                  </a:p>
                </c:rich>
              </c:tx>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6-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Accountability'!$B$5</c:f>
              <c:numCache>
                <c:formatCode>0%</c:formatCode>
                <c:ptCount val="1"/>
                <c:pt idx="0">
                  <c:v>0.16304347826086957</c:v>
                </c:pt>
              </c:numCache>
            </c:numRef>
          </c:val>
          <c:extLst>
            <c:ext xmlns:c16="http://schemas.microsoft.com/office/drawing/2014/chart" uri="{C3380CC4-5D6E-409C-BE32-E72D297353CC}">
              <c16:uniqueId val="{00000007-EBA4-4253-BB32-9174ECFB8BF0}"/>
            </c:ext>
          </c:extLst>
        </c:ser>
        <c:ser>
          <c:idx val="4"/>
          <c:order val="4"/>
          <c:tx>
            <c:strRef>
              <c:f>'Consequential Accountability'!$A$6</c:f>
              <c:strCache>
                <c:ptCount val="1"/>
                <c:pt idx="0">
                  <c:v>Work is underway to develop approaches to establish accountability for results</c:v>
                </c:pt>
              </c:strCache>
            </c:strRef>
          </c:tx>
          <c:spPr>
            <a:solidFill>
              <a:schemeClr val="accent5"/>
            </a:solidFill>
            <a:ln>
              <a:noFill/>
            </a:ln>
            <a:effectLst/>
          </c:spPr>
          <c:invertIfNegative val="0"/>
          <c:dLbls>
            <c:dLbl>
              <c:idx val="0"/>
              <c:tx>
                <c:rich>
                  <a:bodyPr/>
                  <a:lstStyle/>
                  <a:p>
                    <a:fld id="{8A423EE5-7A8F-4349-A2F0-A84CEC097257}" type="SERIESNAME">
                      <a:rPr lang="en-US"/>
                      <a:pPr/>
                      <a:t>[SERIES NAME]</a:t>
                    </a:fld>
                    <a:endParaRPr lang="en-US" baseline="0"/>
                  </a:p>
                  <a:p>
                    <a:fld id="{47F0BED8-BA21-4548-98F4-DB9733FA64DA}" type="VALUE">
                      <a:rPr lang="en-US" b="1"/>
                      <a:pPr/>
                      <a:t>[VALUE]</a:t>
                    </a:fld>
                    <a:endParaRPr lang="en-US"/>
                  </a:p>
                </c:rich>
              </c:tx>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8-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Accountability'!$B$6</c:f>
              <c:numCache>
                <c:formatCode>0%</c:formatCode>
                <c:ptCount val="1"/>
                <c:pt idx="0">
                  <c:v>0.34782608695652173</c:v>
                </c:pt>
              </c:numCache>
            </c:numRef>
          </c:val>
          <c:extLst>
            <c:ext xmlns:c16="http://schemas.microsoft.com/office/drawing/2014/chart" uri="{C3380CC4-5D6E-409C-BE32-E72D297353CC}">
              <c16:uniqueId val="{00000009-EBA4-4253-BB32-9174ECFB8BF0}"/>
            </c:ext>
          </c:extLst>
        </c:ser>
        <c:ser>
          <c:idx val="5"/>
          <c:order val="5"/>
          <c:tx>
            <c:strRef>
              <c:f>'Consequential Accountability'!$A$7</c:f>
              <c:strCache>
                <c:ptCount val="1"/>
                <c:pt idx="0">
                  <c:v>Work has not yet started to develop approaches to establish accountability for results</c:v>
                </c:pt>
              </c:strCache>
            </c:strRef>
          </c:tx>
          <c:spPr>
            <a:solidFill>
              <a:schemeClr val="accent6"/>
            </a:solidFill>
            <a:ln>
              <a:noFill/>
            </a:ln>
            <a:effectLst/>
          </c:spPr>
          <c:invertIfNegative val="0"/>
          <c:dLbls>
            <c:dLbl>
              <c:idx val="0"/>
              <c:tx>
                <c:rich>
                  <a:bodyPr/>
                  <a:lstStyle/>
                  <a:p>
                    <a:fld id="{60CB97BC-6F50-414F-AC39-31C479808A6A}" type="SERIESNAME">
                      <a:rPr lang="en-US"/>
                      <a:pPr/>
                      <a:t>[SERIES NAME]</a:t>
                    </a:fld>
                    <a:endParaRPr lang="en-US" baseline="0"/>
                  </a:p>
                  <a:p>
                    <a:fld id="{EB20E0AB-0751-4DA4-B015-B30F6E809F9A}" type="VALUE">
                      <a:rPr lang="en-US" b="1"/>
                      <a:pPr/>
                      <a:t>[VALUE]</a:t>
                    </a:fld>
                    <a:endParaRPr lang="en-US"/>
                  </a:p>
                </c:rich>
              </c:tx>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A-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Accountability'!$B$7</c:f>
              <c:numCache>
                <c:formatCode>0%</c:formatCode>
                <c:ptCount val="1"/>
                <c:pt idx="0">
                  <c:v>8.6956521739130432E-2</c:v>
                </c:pt>
              </c:numCache>
            </c:numRef>
          </c:val>
          <c:extLst>
            <c:ext xmlns:c16="http://schemas.microsoft.com/office/drawing/2014/chart" uri="{C3380CC4-5D6E-409C-BE32-E72D297353CC}">
              <c16:uniqueId val="{0000000B-EBA4-4253-BB32-9174ECFB8BF0}"/>
            </c:ext>
          </c:extLst>
        </c:ser>
        <c:dLbls>
          <c:showLegendKey val="0"/>
          <c:showVal val="1"/>
          <c:showCatName val="0"/>
          <c:showSerName val="0"/>
          <c:showPercent val="0"/>
          <c:showBubbleSize val="0"/>
        </c:dLbls>
        <c:gapWidth val="150"/>
        <c:overlap val="-71"/>
        <c:axId val="1009257904"/>
        <c:axId val="1065054544"/>
      </c:barChart>
      <c:catAx>
        <c:axId val="10092579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65054544"/>
        <c:crosses val="autoZero"/>
        <c:auto val="1"/>
        <c:lblAlgn val="ctr"/>
        <c:lblOffset val="100"/>
        <c:noMultiLvlLbl val="0"/>
      </c:catAx>
      <c:valAx>
        <c:axId val="1065054544"/>
        <c:scaling>
          <c:orientation val="minMax"/>
        </c:scaling>
        <c:delete val="1"/>
        <c:axPos val="l"/>
        <c:numFmt formatCode="0%" sourceLinked="1"/>
        <c:majorTickMark val="none"/>
        <c:minorTickMark val="none"/>
        <c:tickLblPos val="nextTo"/>
        <c:crossAx val="1009257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305BCB-0271-47C8-AA92-F176D84DBD99}" type="doc">
      <dgm:prSet loTypeId="urn:microsoft.com/office/officeart/2005/8/layout/vList5" loCatId="list" qsTypeId="urn:microsoft.com/office/officeart/2005/8/quickstyle/simple1" qsCatId="simple" csTypeId="urn:microsoft.com/office/officeart/2005/8/colors/accent5_2" csCatId="accent5" phldr="1"/>
      <dgm:spPr/>
      <dgm:t>
        <a:bodyPr/>
        <a:lstStyle/>
        <a:p>
          <a:endParaRPr lang="en-US"/>
        </a:p>
      </dgm:t>
    </dgm:pt>
    <dgm:pt modelId="{74592F79-74EE-4639-B0E0-9AAFB0683F83}">
      <dgm:prSet custT="1"/>
      <dgm:spPr>
        <a:solidFill>
          <a:srgbClr val="764D94"/>
        </a:solidFill>
        <a:ln>
          <a:solidFill>
            <a:srgbClr val="B697BE"/>
          </a:solidFill>
        </a:ln>
      </dgm:spPr>
      <dgm:t>
        <a:bodyPr/>
        <a:lstStyle/>
        <a:p>
          <a:pPr rtl="0"/>
          <a:r>
            <a:rPr lang="en-US" sz="2400" b="1" i="0" baseline="0" dirty="0">
              <a:latin typeface="Calibri Light" panose="020F0302020204030204"/>
            </a:rPr>
            <a:t>Setting </a:t>
          </a:r>
          <a:r>
            <a:rPr lang="en-US" sz="2400" b="1" dirty="0">
              <a:latin typeface="Calibri Light" panose="020F0302020204030204"/>
            </a:rPr>
            <a:t>Goals</a:t>
          </a:r>
          <a:endParaRPr lang="en-US" sz="2400" b="1" dirty="0"/>
        </a:p>
      </dgm:t>
    </dgm:pt>
    <dgm:pt modelId="{FFB0D925-8C74-4574-82C1-FECD8581F791}" type="parTrans" cxnId="{19E7DD9C-35B8-4FF5-B8B3-137208C12406}">
      <dgm:prSet/>
      <dgm:spPr/>
      <dgm:t>
        <a:bodyPr/>
        <a:lstStyle/>
        <a:p>
          <a:endParaRPr lang="en-US"/>
        </a:p>
      </dgm:t>
    </dgm:pt>
    <dgm:pt modelId="{DBC29766-4984-4961-AD8C-8ED0D35A92E2}" type="sibTrans" cxnId="{19E7DD9C-35B8-4FF5-B8B3-137208C12406}">
      <dgm:prSet/>
      <dgm:spPr/>
      <dgm:t>
        <a:bodyPr/>
        <a:lstStyle/>
        <a:p>
          <a:endParaRPr lang="en-US"/>
        </a:p>
      </dgm:t>
    </dgm:pt>
    <dgm:pt modelId="{2E73A293-8BDE-4203-B544-F25AEB06E126}">
      <dgm:prSet custT="1"/>
      <dgm:spPr>
        <a:solidFill>
          <a:schemeClr val="bg1">
            <a:alpha val="90000"/>
          </a:schemeClr>
        </a:solidFill>
        <a:ln>
          <a:solidFill>
            <a:srgbClr val="7030A0">
              <a:alpha val="90000"/>
            </a:srgbClr>
          </a:solidFill>
        </a:ln>
      </dgm:spPr>
      <dgm:t>
        <a:bodyPr/>
        <a:lstStyle/>
        <a:p>
          <a:pPr rtl="0"/>
          <a:r>
            <a:rPr lang="en-US" sz="1800" kern="1200" dirty="0">
              <a:solidFill>
                <a:prstClr val="black">
                  <a:hueOff val="0"/>
                  <a:satOff val="0"/>
                  <a:lumOff val="0"/>
                  <a:alphaOff val="0"/>
                </a:prstClr>
              </a:solidFill>
              <a:latin typeface="Calibri Light" panose="020F0302020204030204"/>
              <a:ea typeface="+mn-ea"/>
              <a:cs typeface="+mn-cs"/>
            </a:rPr>
            <a:t>75% organizations have set recruitment goals for Indigenous employees, 67% for racialized employees and 39% for Black employees. </a:t>
          </a:r>
        </a:p>
      </dgm:t>
    </dgm:pt>
    <dgm:pt modelId="{6660E709-16BB-4CCB-AC38-84117A328F2B}" type="parTrans" cxnId="{F6DBB425-B80C-458A-A4D4-194331C6D4EC}">
      <dgm:prSet/>
      <dgm:spPr/>
      <dgm:t>
        <a:bodyPr/>
        <a:lstStyle/>
        <a:p>
          <a:endParaRPr lang="en-US"/>
        </a:p>
      </dgm:t>
    </dgm:pt>
    <dgm:pt modelId="{77252EB4-B29B-470D-B052-273E4FE55DAF}" type="sibTrans" cxnId="{F6DBB425-B80C-458A-A4D4-194331C6D4EC}">
      <dgm:prSet/>
      <dgm:spPr/>
      <dgm:t>
        <a:bodyPr/>
        <a:lstStyle/>
        <a:p>
          <a:endParaRPr lang="en-US"/>
        </a:p>
      </dgm:t>
    </dgm:pt>
    <dgm:pt modelId="{C84624EE-16CE-476A-BA11-E4646FA27EF7}">
      <dgm:prSet custT="1"/>
      <dgm:spPr>
        <a:solidFill>
          <a:srgbClr val="764D94"/>
        </a:solidFill>
        <a:ln>
          <a:solidFill>
            <a:srgbClr val="7030A0"/>
          </a:solidFill>
        </a:ln>
      </dgm:spPr>
      <dgm:t>
        <a:bodyPr/>
        <a:lstStyle/>
        <a:p>
          <a:r>
            <a:rPr lang="en-US" sz="2400" b="1" i="0" baseline="0" dirty="0">
              <a:solidFill>
                <a:schemeClr val="bg1"/>
              </a:solidFill>
              <a:latin typeface="+mj-lt"/>
            </a:rPr>
            <a:t>Measuring Progress</a:t>
          </a:r>
          <a:r>
            <a:rPr lang="en-US" sz="2400" b="0" i="0" baseline="0" dirty="0">
              <a:solidFill>
                <a:schemeClr val="bg1"/>
              </a:solidFill>
              <a:latin typeface="+mj-lt"/>
            </a:rPr>
            <a:t> </a:t>
          </a:r>
          <a:endParaRPr lang="en-US" sz="2400" dirty="0">
            <a:solidFill>
              <a:schemeClr val="bg1"/>
            </a:solidFill>
            <a:latin typeface="+mj-lt"/>
          </a:endParaRPr>
        </a:p>
      </dgm:t>
    </dgm:pt>
    <dgm:pt modelId="{7897D268-51D5-4846-ABFE-8EE7ED0C5E8C}" type="parTrans" cxnId="{31D171C9-69F6-4425-BEBE-F02014E6E323}">
      <dgm:prSet/>
      <dgm:spPr/>
      <dgm:t>
        <a:bodyPr/>
        <a:lstStyle/>
        <a:p>
          <a:endParaRPr lang="en-US"/>
        </a:p>
      </dgm:t>
    </dgm:pt>
    <dgm:pt modelId="{FDA70873-AEEB-43B1-A58A-BB2C4177808E}" type="sibTrans" cxnId="{31D171C9-69F6-4425-BEBE-F02014E6E323}">
      <dgm:prSet/>
      <dgm:spPr/>
      <dgm:t>
        <a:bodyPr/>
        <a:lstStyle/>
        <a:p>
          <a:endParaRPr lang="en-US"/>
        </a:p>
      </dgm:t>
    </dgm:pt>
    <dgm:pt modelId="{EACEF472-A204-4279-A6A0-46A38F0F6413}">
      <dgm:prSet custT="1"/>
      <dgm:spPr>
        <a:solidFill>
          <a:schemeClr val="bg1">
            <a:alpha val="90000"/>
          </a:schemeClr>
        </a:solidFill>
        <a:ln>
          <a:solidFill>
            <a:srgbClr val="7030A0">
              <a:alpha val="90000"/>
            </a:srgbClr>
          </a:solidFill>
        </a:ln>
      </dgm:spPr>
      <dgm:t>
        <a:bodyPr/>
        <a:lstStyle/>
        <a:p>
          <a:pPr rtl="0"/>
          <a:r>
            <a:rPr lang="en-US" sz="1800" dirty="0">
              <a:latin typeface="+mj-lt"/>
            </a:rPr>
            <a:t>Organizations are using a variety of strategies and tools to track progress, including dashboards, external reviews, surveys, and comprehensive performance measurement frameworks.</a:t>
          </a:r>
        </a:p>
      </dgm:t>
    </dgm:pt>
    <dgm:pt modelId="{12839F7F-5D1D-4D6F-A5B1-81DAE1B49C5A}" type="parTrans" cxnId="{C520B89D-F6DD-4B6B-84CF-CA573C6803DB}">
      <dgm:prSet/>
      <dgm:spPr/>
      <dgm:t>
        <a:bodyPr/>
        <a:lstStyle/>
        <a:p>
          <a:endParaRPr lang="en-US"/>
        </a:p>
      </dgm:t>
    </dgm:pt>
    <dgm:pt modelId="{5AC0393B-9FD2-417A-96BB-86BA5A867D5D}" type="sibTrans" cxnId="{C520B89D-F6DD-4B6B-84CF-CA573C6803DB}">
      <dgm:prSet/>
      <dgm:spPr/>
      <dgm:t>
        <a:bodyPr/>
        <a:lstStyle/>
        <a:p>
          <a:endParaRPr lang="en-US"/>
        </a:p>
      </dgm:t>
    </dgm:pt>
    <dgm:pt modelId="{3397FA5A-8C8D-42F9-B079-E1EC6CF07C80}">
      <dgm:prSet custT="1"/>
      <dgm:spPr>
        <a:solidFill>
          <a:srgbClr val="764D94"/>
        </a:solidFill>
        <a:ln>
          <a:solidFill>
            <a:srgbClr val="7030A0"/>
          </a:solidFill>
        </a:ln>
      </dgm:spPr>
      <dgm:t>
        <a:bodyPr/>
        <a:lstStyle/>
        <a:p>
          <a:r>
            <a:rPr lang="en-US" sz="2400" b="1" i="0" baseline="0" dirty="0">
              <a:solidFill>
                <a:schemeClr val="bg1"/>
              </a:solidFill>
              <a:latin typeface="+mj-lt"/>
            </a:rPr>
            <a:t>Consequential Accountability</a:t>
          </a:r>
          <a:r>
            <a:rPr lang="en-US" sz="2400" b="0" i="0" baseline="0" dirty="0">
              <a:solidFill>
                <a:schemeClr val="bg1"/>
              </a:solidFill>
              <a:latin typeface="+mj-lt"/>
            </a:rPr>
            <a:t> </a:t>
          </a:r>
          <a:endParaRPr lang="en-US" sz="2400" dirty="0">
            <a:solidFill>
              <a:schemeClr val="bg1"/>
            </a:solidFill>
            <a:latin typeface="+mj-lt"/>
          </a:endParaRPr>
        </a:p>
      </dgm:t>
    </dgm:pt>
    <dgm:pt modelId="{1EF09C30-6B45-4D63-B985-DCA08AE1F6D9}" type="parTrans" cxnId="{EA9844DD-DF46-4A0C-8888-82F224C5F7FC}">
      <dgm:prSet/>
      <dgm:spPr/>
      <dgm:t>
        <a:bodyPr/>
        <a:lstStyle/>
        <a:p>
          <a:endParaRPr lang="en-US"/>
        </a:p>
      </dgm:t>
    </dgm:pt>
    <dgm:pt modelId="{C337BAE2-93EA-4757-876D-A26A05B4256D}" type="sibTrans" cxnId="{EA9844DD-DF46-4A0C-8888-82F224C5F7FC}">
      <dgm:prSet/>
      <dgm:spPr/>
      <dgm:t>
        <a:bodyPr/>
        <a:lstStyle/>
        <a:p>
          <a:endParaRPr lang="en-US"/>
        </a:p>
      </dgm:t>
    </dgm:pt>
    <dgm:pt modelId="{CF554622-2FF5-493F-99AC-5838D541894B}">
      <dgm:prSet custT="1"/>
      <dgm:spPr>
        <a:solidFill>
          <a:schemeClr val="bg1">
            <a:alpha val="90000"/>
          </a:schemeClr>
        </a:solidFill>
        <a:ln>
          <a:solidFill>
            <a:srgbClr val="7030A0">
              <a:alpha val="90000"/>
            </a:srgbClr>
          </a:solidFill>
        </a:ln>
      </dgm:spPr>
      <dgm:t>
        <a:bodyPr/>
        <a:lstStyle/>
        <a:p>
          <a:pPr marL="171450" lvl="1" indent="-171450" algn="l" defTabSz="800100" rtl="0">
            <a:lnSpc>
              <a:spcPct val="90000"/>
            </a:lnSpc>
            <a:spcBef>
              <a:spcPct val="0"/>
            </a:spcBef>
            <a:spcAft>
              <a:spcPct val="15000"/>
            </a:spcAft>
            <a:buChar char="•"/>
          </a:pPr>
          <a:r>
            <a:rPr lang="en-US" sz="1800" kern="1200" dirty="0">
              <a:solidFill>
                <a:prstClr val="black">
                  <a:hueOff val="0"/>
                  <a:satOff val="0"/>
                  <a:lumOff val="0"/>
                  <a:alphaOff val="0"/>
                </a:prstClr>
              </a:solidFill>
              <a:latin typeface="Calibri Light" panose="020F0302020204030204"/>
              <a:ea typeface="+mn-ea"/>
              <a:cs typeface="+mn-cs"/>
            </a:rPr>
            <a:t> 83% of organizations have incorporated qualitative objectives in their performance management agreements, 40% set quantitative goals, and 16% have initiated a model for consequential accountability.</a:t>
          </a:r>
        </a:p>
      </dgm:t>
    </dgm:pt>
    <dgm:pt modelId="{395A0654-5A63-4CEF-ACB1-00CEEB6B0CCB}" type="parTrans" cxnId="{A17B7EBF-39EA-49B9-8BBF-DFA4D479F1B5}">
      <dgm:prSet/>
      <dgm:spPr/>
      <dgm:t>
        <a:bodyPr/>
        <a:lstStyle/>
        <a:p>
          <a:endParaRPr lang="en-US"/>
        </a:p>
      </dgm:t>
    </dgm:pt>
    <dgm:pt modelId="{C8DD5A55-2871-443D-8178-A55CEDE95D4F}" type="sibTrans" cxnId="{A17B7EBF-39EA-49B9-8BBF-DFA4D479F1B5}">
      <dgm:prSet/>
      <dgm:spPr/>
      <dgm:t>
        <a:bodyPr/>
        <a:lstStyle/>
        <a:p>
          <a:endParaRPr lang="en-US"/>
        </a:p>
      </dgm:t>
    </dgm:pt>
    <dgm:pt modelId="{8D08E592-6372-4F75-8D27-0EA0C6039B7C}">
      <dgm:prSet custT="1"/>
      <dgm:spPr>
        <a:solidFill>
          <a:srgbClr val="764D94"/>
        </a:solidFill>
        <a:ln>
          <a:solidFill>
            <a:srgbClr val="7030A0"/>
          </a:solidFill>
        </a:ln>
      </dgm:spPr>
      <dgm:t>
        <a:bodyPr/>
        <a:lstStyle/>
        <a:p>
          <a:r>
            <a:rPr lang="en-US" sz="2400" b="1" dirty="0">
              <a:solidFill>
                <a:schemeClr val="bg1"/>
              </a:solidFill>
              <a:latin typeface="+mj-lt"/>
            </a:rPr>
            <a:t>Tangible actions</a:t>
          </a:r>
          <a:endParaRPr lang="en-US" sz="2400" dirty="0">
            <a:solidFill>
              <a:schemeClr val="bg1"/>
            </a:solidFill>
            <a:latin typeface="+mj-lt"/>
          </a:endParaRPr>
        </a:p>
      </dgm:t>
    </dgm:pt>
    <dgm:pt modelId="{CEF7312E-55C7-448D-A7CC-70253FAD1DE4}" type="parTrans" cxnId="{586D17C1-7616-4707-A3B6-97CD20C8DB40}">
      <dgm:prSet/>
      <dgm:spPr/>
      <dgm:t>
        <a:bodyPr/>
        <a:lstStyle/>
        <a:p>
          <a:endParaRPr lang="en-US"/>
        </a:p>
      </dgm:t>
    </dgm:pt>
    <dgm:pt modelId="{6461F14D-7720-4FAE-AE38-AB82F27064EE}" type="sibTrans" cxnId="{586D17C1-7616-4707-A3B6-97CD20C8DB40}">
      <dgm:prSet/>
      <dgm:spPr/>
      <dgm:t>
        <a:bodyPr/>
        <a:lstStyle/>
        <a:p>
          <a:endParaRPr lang="en-US"/>
        </a:p>
      </dgm:t>
    </dgm:pt>
    <dgm:pt modelId="{B3C20EED-5FFC-4716-AE5A-C98A3F822A0F}">
      <dgm:prSet custT="1"/>
      <dgm:spPr>
        <a:solidFill>
          <a:schemeClr val="bg1">
            <a:alpha val="90000"/>
          </a:schemeClr>
        </a:solidFill>
        <a:ln>
          <a:solidFill>
            <a:srgbClr val="7030A0">
              <a:alpha val="90000"/>
            </a:srgbClr>
          </a:solidFill>
        </a:ln>
      </dgm:spPr>
      <dgm:t>
        <a:bodyPr/>
        <a:lstStyle/>
        <a:p>
          <a:pPr marL="171450" lvl="1" indent="-171450" algn="l" defTabSz="800100" rtl="0">
            <a:lnSpc>
              <a:spcPct val="90000"/>
            </a:lnSpc>
            <a:spcBef>
              <a:spcPct val="0"/>
            </a:spcBef>
            <a:spcAft>
              <a:spcPct val="15000"/>
            </a:spcAft>
            <a:buChar char="•"/>
          </a:pPr>
          <a:r>
            <a:rPr lang="en-US" sz="1800" kern="1200" dirty="0">
              <a:solidFill>
                <a:prstClr val="black">
                  <a:hueOff val="0"/>
                  <a:satOff val="0"/>
                  <a:lumOff val="0"/>
                  <a:alphaOff val="0"/>
                </a:prstClr>
              </a:solidFill>
              <a:latin typeface="Calibri Light" panose="020F0302020204030204"/>
              <a:ea typeface="+mn-ea"/>
              <a:cs typeface="+mn-cs"/>
            </a:rPr>
            <a:t>There has been an overall increase in activities and initiatives aimed at promoting anti-racism, equity and inclusion across organizations. Practices vary by organization, but many have developed multi-year action plans, provide some level of support to employee networks, offer sponsorship opportunities and second language training.  </a:t>
          </a:r>
        </a:p>
      </dgm:t>
    </dgm:pt>
    <dgm:pt modelId="{1A167555-D0CB-4529-8C72-12FE4511169E}" type="parTrans" cxnId="{85FB8079-5957-41B4-9110-54FE55924E74}">
      <dgm:prSet/>
      <dgm:spPr/>
      <dgm:t>
        <a:bodyPr/>
        <a:lstStyle/>
        <a:p>
          <a:endParaRPr lang="en-US"/>
        </a:p>
      </dgm:t>
    </dgm:pt>
    <dgm:pt modelId="{33237CBB-2F5E-4E64-A16F-D48DDD1DCBC4}" type="sibTrans" cxnId="{85FB8079-5957-41B4-9110-54FE55924E74}">
      <dgm:prSet/>
      <dgm:spPr/>
      <dgm:t>
        <a:bodyPr/>
        <a:lstStyle/>
        <a:p>
          <a:endParaRPr lang="en-US"/>
        </a:p>
      </dgm:t>
    </dgm:pt>
    <dgm:pt modelId="{B85BBA4A-3730-490E-B9A4-C804C58EA540}">
      <dgm:prSet phldr="0" custT="1"/>
      <dgm:spPr/>
      <dgm:t>
        <a:bodyPr/>
        <a:lstStyle/>
        <a:p>
          <a:r>
            <a:rPr lang="en-US" sz="1800" kern="1200" dirty="0">
              <a:solidFill>
                <a:prstClr val="black">
                  <a:hueOff val="0"/>
                  <a:satOff val="0"/>
                  <a:lumOff val="0"/>
                  <a:alphaOff val="0"/>
                </a:prstClr>
              </a:solidFill>
              <a:latin typeface="Calibri Light" panose="020F0302020204030204"/>
              <a:ea typeface="+mn-ea"/>
              <a:cs typeface="+mn-cs"/>
            </a:rPr>
            <a:t>39% of organzations have set promotion goals for Indigenous employees, 37% for racialized employees and 21% for Black employees.  </a:t>
          </a:r>
        </a:p>
      </dgm:t>
    </dgm:pt>
    <dgm:pt modelId="{57E4F199-3631-43E3-8E57-C4F4323FD863}" type="parTrans" cxnId="{9146B345-0140-47AC-8681-429AC86B241B}">
      <dgm:prSet/>
      <dgm:spPr/>
    </dgm:pt>
    <dgm:pt modelId="{BAF7F87C-4BB4-4844-BC72-26CAE7751652}" type="sibTrans" cxnId="{9146B345-0140-47AC-8681-429AC86B241B}">
      <dgm:prSet/>
      <dgm:spPr/>
    </dgm:pt>
    <dgm:pt modelId="{32493A19-4552-4582-B740-E5436E9233B0}" type="pres">
      <dgm:prSet presAssocID="{A1305BCB-0271-47C8-AA92-F176D84DBD99}" presName="Name0" presStyleCnt="0">
        <dgm:presLayoutVars>
          <dgm:dir/>
          <dgm:animLvl val="lvl"/>
          <dgm:resizeHandles val="exact"/>
        </dgm:presLayoutVars>
      </dgm:prSet>
      <dgm:spPr/>
    </dgm:pt>
    <dgm:pt modelId="{70A96C70-3989-4A4D-B575-BE70A4D2FB6F}" type="pres">
      <dgm:prSet presAssocID="{74592F79-74EE-4639-B0E0-9AAFB0683F83}" presName="linNode" presStyleCnt="0"/>
      <dgm:spPr/>
    </dgm:pt>
    <dgm:pt modelId="{246B2B98-BF77-4F58-84ED-9C70F0A202E6}" type="pres">
      <dgm:prSet presAssocID="{74592F79-74EE-4639-B0E0-9AAFB0683F83}" presName="parentText" presStyleLbl="node1" presStyleIdx="0" presStyleCnt="4" custScaleX="76691" custLinFactNeighborX="-5866" custLinFactNeighborY="-15">
        <dgm:presLayoutVars>
          <dgm:chMax val="1"/>
          <dgm:bulletEnabled val="1"/>
        </dgm:presLayoutVars>
      </dgm:prSet>
      <dgm:spPr/>
    </dgm:pt>
    <dgm:pt modelId="{6BA56708-9242-468A-9C31-07A4F6780E15}" type="pres">
      <dgm:prSet presAssocID="{74592F79-74EE-4639-B0E0-9AAFB0683F83}" presName="descendantText" presStyleLbl="alignAccFollowNode1" presStyleIdx="0" presStyleCnt="4" custScaleX="112213">
        <dgm:presLayoutVars>
          <dgm:bulletEnabled val="1"/>
        </dgm:presLayoutVars>
      </dgm:prSet>
      <dgm:spPr/>
    </dgm:pt>
    <dgm:pt modelId="{D80A36A5-8846-4BE6-83BA-4B48723B0B30}" type="pres">
      <dgm:prSet presAssocID="{DBC29766-4984-4961-AD8C-8ED0D35A92E2}" presName="sp" presStyleCnt="0"/>
      <dgm:spPr/>
    </dgm:pt>
    <dgm:pt modelId="{859FEE7B-54B9-48A2-90DF-A65F617EC07F}" type="pres">
      <dgm:prSet presAssocID="{C84624EE-16CE-476A-BA11-E4646FA27EF7}" presName="linNode" presStyleCnt="0"/>
      <dgm:spPr/>
    </dgm:pt>
    <dgm:pt modelId="{9F08B31C-E31F-47C5-9888-501F47CF6A13}" type="pres">
      <dgm:prSet presAssocID="{C84624EE-16CE-476A-BA11-E4646FA27EF7}" presName="parentText" presStyleLbl="node1" presStyleIdx="1" presStyleCnt="4" custScaleX="76753" custScaleY="90040" custLinFactNeighborX="-5779" custLinFactNeighborY="1361">
        <dgm:presLayoutVars>
          <dgm:chMax val="1"/>
          <dgm:bulletEnabled val="1"/>
        </dgm:presLayoutVars>
      </dgm:prSet>
      <dgm:spPr/>
    </dgm:pt>
    <dgm:pt modelId="{E0F55C86-C913-4513-B0E5-7B80279A7586}" type="pres">
      <dgm:prSet presAssocID="{C84624EE-16CE-476A-BA11-E4646FA27EF7}" presName="descendantText" presStyleLbl="alignAccFollowNode1" presStyleIdx="1" presStyleCnt="4" custScaleX="113526" custLinFactNeighborX="-231" custLinFactNeighborY="3937">
        <dgm:presLayoutVars>
          <dgm:bulletEnabled val="1"/>
        </dgm:presLayoutVars>
      </dgm:prSet>
      <dgm:spPr/>
    </dgm:pt>
    <dgm:pt modelId="{536C6BEF-FC75-45EE-B1C4-D8CE51235E7E}" type="pres">
      <dgm:prSet presAssocID="{FDA70873-AEEB-43B1-A58A-BB2C4177808E}" presName="sp" presStyleCnt="0"/>
      <dgm:spPr/>
    </dgm:pt>
    <dgm:pt modelId="{B983C8B4-F915-4948-9ABD-AB2FBA5F8EC9}" type="pres">
      <dgm:prSet presAssocID="{3397FA5A-8C8D-42F9-B079-E1EC6CF07C80}" presName="linNode" presStyleCnt="0"/>
      <dgm:spPr/>
    </dgm:pt>
    <dgm:pt modelId="{5FE9FE14-F391-4811-B3E9-0481437F1668}" type="pres">
      <dgm:prSet presAssocID="{3397FA5A-8C8D-42F9-B079-E1EC6CF07C80}" presName="parentText" presStyleLbl="node1" presStyleIdx="2" presStyleCnt="4" custScaleX="76677" custScaleY="93963" custLinFactNeighborX="-5779" custLinFactNeighborY="-889">
        <dgm:presLayoutVars>
          <dgm:chMax val="1"/>
          <dgm:bulletEnabled val="1"/>
        </dgm:presLayoutVars>
      </dgm:prSet>
      <dgm:spPr/>
    </dgm:pt>
    <dgm:pt modelId="{C482DA73-155A-42A0-9747-E1EC09716296}" type="pres">
      <dgm:prSet presAssocID="{3397FA5A-8C8D-42F9-B079-E1EC6CF07C80}" presName="descendantText" presStyleLbl="alignAccFollowNode1" presStyleIdx="2" presStyleCnt="4" custScaleX="112703">
        <dgm:presLayoutVars>
          <dgm:bulletEnabled val="1"/>
        </dgm:presLayoutVars>
      </dgm:prSet>
      <dgm:spPr/>
    </dgm:pt>
    <dgm:pt modelId="{D6798C02-CAA0-4303-9C5F-F29200001414}" type="pres">
      <dgm:prSet presAssocID="{C337BAE2-93EA-4757-876D-A26A05B4256D}" presName="sp" presStyleCnt="0"/>
      <dgm:spPr/>
    </dgm:pt>
    <dgm:pt modelId="{C6E22BAC-EF7E-476A-8CBC-7BB08C186FAF}" type="pres">
      <dgm:prSet presAssocID="{8D08E592-6372-4F75-8D27-0EA0C6039B7C}" presName="linNode" presStyleCnt="0"/>
      <dgm:spPr/>
    </dgm:pt>
    <dgm:pt modelId="{9C7F9A4D-A38C-4D02-BC99-0C3D4668F9C6}" type="pres">
      <dgm:prSet presAssocID="{8D08E592-6372-4F75-8D27-0EA0C6039B7C}" presName="parentText" presStyleLbl="node1" presStyleIdx="3" presStyleCnt="4" custScaleX="76368" custScaleY="86655" custLinFactNeighborX="-5532" custLinFactNeighborY="399">
        <dgm:presLayoutVars>
          <dgm:chMax val="1"/>
          <dgm:bulletEnabled val="1"/>
        </dgm:presLayoutVars>
      </dgm:prSet>
      <dgm:spPr/>
    </dgm:pt>
    <dgm:pt modelId="{1AC8F27F-96DE-4D70-AAC6-341FAD910170}" type="pres">
      <dgm:prSet presAssocID="{8D08E592-6372-4F75-8D27-0EA0C6039B7C}" presName="descendantText" presStyleLbl="alignAccFollowNode1" presStyleIdx="3" presStyleCnt="4" custScaleX="115282" custScaleY="115297" custLinFactNeighborY="0">
        <dgm:presLayoutVars>
          <dgm:bulletEnabled val="1"/>
        </dgm:presLayoutVars>
      </dgm:prSet>
      <dgm:spPr/>
    </dgm:pt>
  </dgm:ptLst>
  <dgm:cxnLst>
    <dgm:cxn modelId="{40DEB812-452C-46C8-AA1F-7589E4D8D8BE}" type="presOf" srcId="{3397FA5A-8C8D-42F9-B079-E1EC6CF07C80}" destId="{5FE9FE14-F391-4811-B3E9-0481437F1668}" srcOrd="0" destOrd="0" presId="urn:microsoft.com/office/officeart/2005/8/layout/vList5"/>
    <dgm:cxn modelId="{E934E51B-B316-4242-B45D-511F2DC0F749}" type="presOf" srcId="{CF554622-2FF5-493F-99AC-5838D541894B}" destId="{C482DA73-155A-42A0-9747-E1EC09716296}" srcOrd="0" destOrd="0" presId="urn:microsoft.com/office/officeart/2005/8/layout/vList5"/>
    <dgm:cxn modelId="{F6DBB425-B80C-458A-A4D4-194331C6D4EC}" srcId="{74592F79-74EE-4639-B0E0-9AAFB0683F83}" destId="{2E73A293-8BDE-4203-B544-F25AEB06E126}" srcOrd="0" destOrd="0" parTransId="{6660E709-16BB-4CCB-AC38-84117A328F2B}" sibTransId="{77252EB4-B29B-470D-B052-273E4FE55DAF}"/>
    <dgm:cxn modelId="{B107C428-0654-45CF-AE2C-EBBE7FDAC482}" type="presOf" srcId="{2E73A293-8BDE-4203-B544-F25AEB06E126}" destId="{6BA56708-9242-468A-9C31-07A4F6780E15}" srcOrd="0" destOrd="0" presId="urn:microsoft.com/office/officeart/2005/8/layout/vList5"/>
    <dgm:cxn modelId="{4D5A572A-117A-4420-9718-F14017C34A15}" type="presOf" srcId="{8D08E592-6372-4F75-8D27-0EA0C6039B7C}" destId="{9C7F9A4D-A38C-4D02-BC99-0C3D4668F9C6}" srcOrd="0" destOrd="0" presId="urn:microsoft.com/office/officeart/2005/8/layout/vList5"/>
    <dgm:cxn modelId="{5CA8FD34-A343-40AB-B6D9-A470CD337C84}" type="presOf" srcId="{B85BBA4A-3730-490E-B9A4-C804C58EA540}" destId="{6BA56708-9242-468A-9C31-07A4F6780E15}" srcOrd="0" destOrd="1" presId="urn:microsoft.com/office/officeart/2005/8/layout/vList5"/>
    <dgm:cxn modelId="{9146B345-0140-47AC-8681-429AC86B241B}" srcId="{74592F79-74EE-4639-B0E0-9AAFB0683F83}" destId="{B85BBA4A-3730-490E-B9A4-C804C58EA540}" srcOrd="1" destOrd="0" parTransId="{57E4F199-3631-43E3-8E57-C4F4323FD863}" sibTransId="{BAF7F87C-4BB4-4844-BC72-26CAE7751652}"/>
    <dgm:cxn modelId="{85FB8079-5957-41B4-9110-54FE55924E74}" srcId="{8D08E592-6372-4F75-8D27-0EA0C6039B7C}" destId="{B3C20EED-5FFC-4716-AE5A-C98A3F822A0F}" srcOrd="0" destOrd="0" parTransId="{1A167555-D0CB-4529-8C72-12FE4511169E}" sibTransId="{33237CBB-2F5E-4E64-A16F-D48DDD1DCBC4}"/>
    <dgm:cxn modelId="{FB58D890-A7A6-4BC0-BF58-E75CD905E6BE}" type="presOf" srcId="{B3C20EED-5FFC-4716-AE5A-C98A3F822A0F}" destId="{1AC8F27F-96DE-4D70-AAC6-341FAD910170}" srcOrd="0" destOrd="0" presId="urn:microsoft.com/office/officeart/2005/8/layout/vList5"/>
    <dgm:cxn modelId="{A9553C9A-40CA-488B-B747-0A0053A648F4}" type="presOf" srcId="{A1305BCB-0271-47C8-AA92-F176D84DBD99}" destId="{32493A19-4552-4582-B740-E5436E9233B0}" srcOrd="0" destOrd="0" presId="urn:microsoft.com/office/officeart/2005/8/layout/vList5"/>
    <dgm:cxn modelId="{4BE1C39C-F985-4586-BF19-8C8864598DCA}" type="presOf" srcId="{EACEF472-A204-4279-A6A0-46A38F0F6413}" destId="{E0F55C86-C913-4513-B0E5-7B80279A7586}" srcOrd="0" destOrd="0" presId="urn:microsoft.com/office/officeart/2005/8/layout/vList5"/>
    <dgm:cxn modelId="{19E7DD9C-35B8-4FF5-B8B3-137208C12406}" srcId="{A1305BCB-0271-47C8-AA92-F176D84DBD99}" destId="{74592F79-74EE-4639-B0E0-9AAFB0683F83}" srcOrd="0" destOrd="0" parTransId="{FFB0D925-8C74-4574-82C1-FECD8581F791}" sibTransId="{DBC29766-4984-4961-AD8C-8ED0D35A92E2}"/>
    <dgm:cxn modelId="{C520B89D-F6DD-4B6B-84CF-CA573C6803DB}" srcId="{C84624EE-16CE-476A-BA11-E4646FA27EF7}" destId="{EACEF472-A204-4279-A6A0-46A38F0F6413}" srcOrd="0" destOrd="0" parTransId="{12839F7F-5D1D-4D6F-A5B1-81DAE1B49C5A}" sibTransId="{5AC0393B-9FD2-417A-96BB-86BA5A867D5D}"/>
    <dgm:cxn modelId="{A17B7EBF-39EA-49B9-8BBF-DFA4D479F1B5}" srcId="{3397FA5A-8C8D-42F9-B079-E1EC6CF07C80}" destId="{CF554622-2FF5-493F-99AC-5838D541894B}" srcOrd="0" destOrd="0" parTransId="{395A0654-5A63-4CEF-ACB1-00CEEB6B0CCB}" sibTransId="{C8DD5A55-2871-443D-8178-A55CEDE95D4F}"/>
    <dgm:cxn modelId="{586D17C1-7616-4707-A3B6-97CD20C8DB40}" srcId="{A1305BCB-0271-47C8-AA92-F176D84DBD99}" destId="{8D08E592-6372-4F75-8D27-0EA0C6039B7C}" srcOrd="3" destOrd="0" parTransId="{CEF7312E-55C7-448D-A7CC-70253FAD1DE4}" sibTransId="{6461F14D-7720-4FAE-AE38-AB82F27064EE}"/>
    <dgm:cxn modelId="{31D171C9-69F6-4425-BEBE-F02014E6E323}" srcId="{A1305BCB-0271-47C8-AA92-F176D84DBD99}" destId="{C84624EE-16CE-476A-BA11-E4646FA27EF7}" srcOrd="1" destOrd="0" parTransId="{7897D268-51D5-4846-ABFE-8EE7ED0C5E8C}" sibTransId="{FDA70873-AEEB-43B1-A58A-BB2C4177808E}"/>
    <dgm:cxn modelId="{779DE5D6-60D0-46C4-AC33-74DB07AF4DB6}" type="presOf" srcId="{74592F79-74EE-4639-B0E0-9AAFB0683F83}" destId="{246B2B98-BF77-4F58-84ED-9C70F0A202E6}" srcOrd="0" destOrd="0" presId="urn:microsoft.com/office/officeart/2005/8/layout/vList5"/>
    <dgm:cxn modelId="{EA9844DD-DF46-4A0C-8888-82F224C5F7FC}" srcId="{A1305BCB-0271-47C8-AA92-F176D84DBD99}" destId="{3397FA5A-8C8D-42F9-B079-E1EC6CF07C80}" srcOrd="2" destOrd="0" parTransId="{1EF09C30-6B45-4D63-B985-DCA08AE1F6D9}" sibTransId="{C337BAE2-93EA-4757-876D-A26A05B4256D}"/>
    <dgm:cxn modelId="{171792E5-DFB1-4B5E-97C6-58E05DFBA33B}" type="presOf" srcId="{C84624EE-16CE-476A-BA11-E4646FA27EF7}" destId="{9F08B31C-E31F-47C5-9888-501F47CF6A13}" srcOrd="0" destOrd="0" presId="urn:microsoft.com/office/officeart/2005/8/layout/vList5"/>
    <dgm:cxn modelId="{D28AF7C2-D611-462C-A47D-0F0A16C991A1}" type="presParOf" srcId="{32493A19-4552-4582-B740-E5436E9233B0}" destId="{70A96C70-3989-4A4D-B575-BE70A4D2FB6F}" srcOrd="0" destOrd="0" presId="urn:microsoft.com/office/officeart/2005/8/layout/vList5"/>
    <dgm:cxn modelId="{F5B5D78B-5F04-4B21-A6EB-F913731D6A4C}" type="presParOf" srcId="{70A96C70-3989-4A4D-B575-BE70A4D2FB6F}" destId="{246B2B98-BF77-4F58-84ED-9C70F0A202E6}" srcOrd="0" destOrd="0" presId="urn:microsoft.com/office/officeart/2005/8/layout/vList5"/>
    <dgm:cxn modelId="{8C3F00B7-B161-4473-BD58-B7228DC533C3}" type="presParOf" srcId="{70A96C70-3989-4A4D-B575-BE70A4D2FB6F}" destId="{6BA56708-9242-468A-9C31-07A4F6780E15}" srcOrd="1" destOrd="0" presId="urn:microsoft.com/office/officeart/2005/8/layout/vList5"/>
    <dgm:cxn modelId="{F9464072-A03D-443F-BC93-F00B7DF123EA}" type="presParOf" srcId="{32493A19-4552-4582-B740-E5436E9233B0}" destId="{D80A36A5-8846-4BE6-83BA-4B48723B0B30}" srcOrd="1" destOrd="0" presId="urn:microsoft.com/office/officeart/2005/8/layout/vList5"/>
    <dgm:cxn modelId="{0C6853FF-B0AD-42EF-8661-07D29716FF74}" type="presParOf" srcId="{32493A19-4552-4582-B740-E5436E9233B0}" destId="{859FEE7B-54B9-48A2-90DF-A65F617EC07F}" srcOrd="2" destOrd="0" presId="urn:microsoft.com/office/officeart/2005/8/layout/vList5"/>
    <dgm:cxn modelId="{B06913B8-3A5D-456E-BEFF-67DF07F69E50}" type="presParOf" srcId="{859FEE7B-54B9-48A2-90DF-A65F617EC07F}" destId="{9F08B31C-E31F-47C5-9888-501F47CF6A13}" srcOrd="0" destOrd="0" presId="urn:microsoft.com/office/officeart/2005/8/layout/vList5"/>
    <dgm:cxn modelId="{4A79D479-9864-4B89-9E07-2E86800034FD}" type="presParOf" srcId="{859FEE7B-54B9-48A2-90DF-A65F617EC07F}" destId="{E0F55C86-C913-4513-B0E5-7B80279A7586}" srcOrd="1" destOrd="0" presId="urn:microsoft.com/office/officeart/2005/8/layout/vList5"/>
    <dgm:cxn modelId="{EFABAA22-4707-48C1-9571-129BB143E8B2}" type="presParOf" srcId="{32493A19-4552-4582-B740-E5436E9233B0}" destId="{536C6BEF-FC75-45EE-B1C4-D8CE51235E7E}" srcOrd="3" destOrd="0" presId="urn:microsoft.com/office/officeart/2005/8/layout/vList5"/>
    <dgm:cxn modelId="{2E52A3BC-98C8-4710-A68E-5388FE08B3CE}" type="presParOf" srcId="{32493A19-4552-4582-B740-E5436E9233B0}" destId="{B983C8B4-F915-4948-9ABD-AB2FBA5F8EC9}" srcOrd="4" destOrd="0" presId="urn:microsoft.com/office/officeart/2005/8/layout/vList5"/>
    <dgm:cxn modelId="{2938CC2A-D728-4FCB-A8B3-3C540095C417}" type="presParOf" srcId="{B983C8B4-F915-4948-9ABD-AB2FBA5F8EC9}" destId="{5FE9FE14-F391-4811-B3E9-0481437F1668}" srcOrd="0" destOrd="0" presId="urn:microsoft.com/office/officeart/2005/8/layout/vList5"/>
    <dgm:cxn modelId="{C194C76C-8332-4808-A7B8-2B4E86521527}" type="presParOf" srcId="{B983C8B4-F915-4948-9ABD-AB2FBA5F8EC9}" destId="{C482DA73-155A-42A0-9747-E1EC09716296}" srcOrd="1" destOrd="0" presId="urn:microsoft.com/office/officeart/2005/8/layout/vList5"/>
    <dgm:cxn modelId="{159267A2-787E-4C18-B009-CC664B3C9EF4}" type="presParOf" srcId="{32493A19-4552-4582-B740-E5436E9233B0}" destId="{D6798C02-CAA0-4303-9C5F-F29200001414}" srcOrd="5" destOrd="0" presId="urn:microsoft.com/office/officeart/2005/8/layout/vList5"/>
    <dgm:cxn modelId="{BAA64019-966B-4B9A-B684-3AE2F514D640}" type="presParOf" srcId="{32493A19-4552-4582-B740-E5436E9233B0}" destId="{C6E22BAC-EF7E-476A-8CBC-7BB08C186FAF}" srcOrd="6" destOrd="0" presId="urn:microsoft.com/office/officeart/2005/8/layout/vList5"/>
    <dgm:cxn modelId="{C0483FD2-2160-4575-988C-FFEFDF43F5BF}" type="presParOf" srcId="{C6E22BAC-EF7E-476A-8CBC-7BB08C186FAF}" destId="{9C7F9A4D-A38C-4D02-BC99-0C3D4668F9C6}" srcOrd="0" destOrd="0" presId="urn:microsoft.com/office/officeart/2005/8/layout/vList5"/>
    <dgm:cxn modelId="{4BD57B23-DB03-4580-9FB0-D759C618EDD2}" type="presParOf" srcId="{C6E22BAC-EF7E-476A-8CBC-7BB08C186FAF}" destId="{1AC8F27F-96DE-4D70-AAC6-341FAD910170}" srcOrd="1" destOrd="0" presId="urn:microsoft.com/office/officeart/2005/8/layout/vList5"/>
  </dgm:cxnLst>
  <dgm:bg/>
  <dgm:whole>
    <a:ln>
      <a:solidFill>
        <a:srgbClr val="7030A0"/>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1351A6-0539-4AFB-80C9-28BEE05F7D7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592D7D33-7845-491B-A6E2-428824B10A18}">
      <dgm:prSet phldrT="[Text]"/>
      <dgm:spPr>
        <a:solidFill>
          <a:schemeClr val="bg1">
            <a:lumMod val="95000"/>
          </a:schemeClr>
        </a:solidFill>
        <a:ln>
          <a:solidFill>
            <a:srgbClr val="7030A0"/>
          </a:solidFill>
        </a:ln>
      </dgm:spPr>
      <dgm:t>
        <a:bodyPr/>
        <a:lstStyle/>
        <a:p>
          <a:r>
            <a:rPr lang="en-US" dirty="0">
              <a:solidFill>
                <a:schemeClr val="tx1"/>
              </a:solidFill>
            </a:rPr>
            <a:t>Sponsorship</a:t>
          </a:r>
        </a:p>
      </dgm:t>
    </dgm:pt>
    <dgm:pt modelId="{8EE8B1F0-EE88-42DC-BEC8-04A8A36611EA}" type="parTrans" cxnId="{F312BE27-E570-4434-A677-CD9D70A3B5D7}">
      <dgm:prSet/>
      <dgm:spPr/>
      <dgm:t>
        <a:bodyPr/>
        <a:lstStyle/>
        <a:p>
          <a:endParaRPr lang="en-US"/>
        </a:p>
      </dgm:t>
    </dgm:pt>
    <dgm:pt modelId="{B8DAE8F6-B2F3-4412-B88B-8430420E6186}" type="sibTrans" cxnId="{F312BE27-E570-4434-A677-CD9D70A3B5D7}">
      <dgm:prSet/>
      <dgm:spPr/>
      <dgm:t>
        <a:bodyPr/>
        <a:lstStyle/>
        <a:p>
          <a:endParaRPr lang="en-US"/>
        </a:p>
      </dgm:t>
    </dgm:pt>
    <dgm:pt modelId="{E5B15886-6C14-4E9A-A470-21A583BABE31}">
      <dgm:prSet phldrT="[Text]" custT="1"/>
      <dgm:spPr>
        <a:noFill/>
        <a:ln>
          <a:solidFill>
            <a:schemeClr val="bg1">
              <a:lumMod val="65000"/>
              <a:alpha val="90000"/>
            </a:schemeClr>
          </a:solidFill>
        </a:ln>
      </dgm:spPr>
      <dgm:t>
        <a:bodyPr/>
        <a:lstStyle/>
        <a:p>
          <a:pPr marL="114300" lvl="1" indent="-114300" algn="l" defTabSz="622300" rtl="0">
            <a:lnSpc>
              <a:spcPct val="90000"/>
            </a:lnSpc>
            <a:spcBef>
              <a:spcPct val="0"/>
            </a:spcBef>
            <a:spcAft>
              <a:spcPct val="15000"/>
            </a:spcAft>
            <a:buChar char="•"/>
          </a:pPr>
          <a:r>
            <a:rPr lang="en-US" sz="1400" b="0" kern="1200" dirty="0">
              <a:solidFill>
                <a:prstClr val="black"/>
              </a:solidFill>
              <a:latin typeface="Calibri" panose="020F0502020204030204"/>
              <a:ea typeface="+mn-ea"/>
              <a:cs typeface="+mn-cs"/>
            </a:rPr>
            <a:t>32% of heads of organizations and 48% of executive teams have sponsored at least two Indigenous, Black or racialized employees for leadership roles; 38% are in the process of doing so, while 22% have not sponsored any. </a:t>
          </a:r>
        </a:p>
      </dgm:t>
    </dgm:pt>
    <dgm:pt modelId="{E619D353-8805-442E-A15E-414F8002F9B5}" type="parTrans" cxnId="{1A69146C-82E7-418D-AD23-BA977044D61C}">
      <dgm:prSet/>
      <dgm:spPr/>
      <dgm:t>
        <a:bodyPr/>
        <a:lstStyle/>
        <a:p>
          <a:endParaRPr lang="en-US"/>
        </a:p>
      </dgm:t>
    </dgm:pt>
    <dgm:pt modelId="{118E7B3E-1B4A-4B8B-80D0-AB2D3B3E763A}" type="sibTrans" cxnId="{1A69146C-82E7-418D-AD23-BA977044D61C}">
      <dgm:prSet/>
      <dgm:spPr/>
      <dgm:t>
        <a:bodyPr/>
        <a:lstStyle/>
        <a:p>
          <a:endParaRPr lang="en-US"/>
        </a:p>
      </dgm:t>
    </dgm:pt>
    <dgm:pt modelId="{D73168B7-CC6F-4C7C-B632-562426FCF244}">
      <dgm:prSet phldrT="[Text]"/>
      <dgm:spPr>
        <a:solidFill>
          <a:schemeClr val="bg1">
            <a:lumMod val="95000"/>
          </a:schemeClr>
        </a:solidFill>
        <a:ln>
          <a:solidFill>
            <a:srgbClr val="7030A0"/>
          </a:solidFill>
        </a:ln>
      </dgm:spPr>
      <dgm:t>
        <a:bodyPr/>
        <a:lstStyle/>
        <a:p>
          <a:r>
            <a:rPr lang="en-US" dirty="0">
              <a:solidFill>
                <a:schemeClr val="tx1"/>
              </a:solidFill>
            </a:rPr>
            <a:t>Recruitment </a:t>
          </a:r>
        </a:p>
      </dgm:t>
    </dgm:pt>
    <dgm:pt modelId="{79F72F54-0EFB-4053-9D0B-C48682922EDE}" type="parTrans" cxnId="{204D1F3F-81C1-4B9F-A050-3E4047F6140B}">
      <dgm:prSet/>
      <dgm:spPr/>
      <dgm:t>
        <a:bodyPr/>
        <a:lstStyle/>
        <a:p>
          <a:endParaRPr lang="en-US"/>
        </a:p>
      </dgm:t>
    </dgm:pt>
    <dgm:pt modelId="{C3A2F773-BE26-4DD8-9213-D1D6AFE09C0C}" type="sibTrans" cxnId="{204D1F3F-81C1-4B9F-A050-3E4047F6140B}">
      <dgm:prSet/>
      <dgm:spPr/>
      <dgm:t>
        <a:bodyPr/>
        <a:lstStyle/>
        <a:p>
          <a:endParaRPr lang="en-US"/>
        </a:p>
      </dgm:t>
    </dgm:pt>
    <dgm:pt modelId="{EFC3707A-2739-4F25-A165-83E15B138151}">
      <dgm:prSet phldrT="[Text]"/>
      <dgm:spPr>
        <a:solidFill>
          <a:schemeClr val="bg1">
            <a:lumMod val="95000"/>
          </a:schemeClr>
        </a:solidFill>
        <a:ln>
          <a:solidFill>
            <a:srgbClr val="7030A0"/>
          </a:solidFill>
        </a:ln>
      </dgm:spPr>
      <dgm:t>
        <a:bodyPr/>
        <a:lstStyle/>
        <a:p>
          <a:r>
            <a:rPr lang="en-US" dirty="0">
              <a:solidFill>
                <a:schemeClr val="tx1"/>
              </a:solidFill>
            </a:rPr>
            <a:t>Prioritize Official Language Training</a:t>
          </a:r>
        </a:p>
      </dgm:t>
    </dgm:pt>
    <dgm:pt modelId="{6EFDC0B0-4589-4CE1-96DA-3FDEEEF77A66}" type="parTrans" cxnId="{8E26BE16-9C6C-481D-BBF8-2224010FB43F}">
      <dgm:prSet/>
      <dgm:spPr/>
      <dgm:t>
        <a:bodyPr/>
        <a:lstStyle/>
        <a:p>
          <a:endParaRPr lang="en-US"/>
        </a:p>
      </dgm:t>
    </dgm:pt>
    <dgm:pt modelId="{2332B254-6427-4021-94B2-193CDB940E6E}" type="sibTrans" cxnId="{8E26BE16-9C6C-481D-BBF8-2224010FB43F}">
      <dgm:prSet/>
      <dgm:spPr/>
      <dgm:t>
        <a:bodyPr/>
        <a:lstStyle/>
        <a:p>
          <a:endParaRPr lang="en-US"/>
        </a:p>
      </dgm:t>
    </dgm:pt>
    <dgm:pt modelId="{B915075D-0CA6-474B-AC58-288A0E35878D}">
      <dgm:prSet phldrT="[Text]"/>
      <dgm:spPr>
        <a:solidFill>
          <a:schemeClr val="bg1">
            <a:lumMod val="95000"/>
          </a:schemeClr>
        </a:solidFill>
        <a:ln>
          <a:solidFill>
            <a:srgbClr val="7030A0"/>
          </a:solidFill>
        </a:ln>
      </dgm:spPr>
      <dgm:t>
        <a:bodyPr/>
        <a:lstStyle/>
        <a:p>
          <a:r>
            <a:rPr lang="en-US" dirty="0">
              <a:solidFill>
                <a:schemeClr val="tx1"/>
              </a:solidFill>
            </a:rPr>
            <a:t>Invest in Employee Networks</a:t>
          </a:r>
        </a:p>
      </dgm:t>
    </dgm:pt>
    <dgm:pt modelId="{038C53B6-18FA-47D1-8F60-38B5915FEABA}" type="parTrans" cxnId="{883C7AA9-922E-44ED-8DB5-A1ABE05A6A69}">
      <dgm:prSet/>
      <dgm:spPr/>
      <dgm:t>
        <a:bodyPr/>
        <a:lstStyle/>
        <a:p>
          <a:endParaRPr lang="en-US"/>
        </a:p>
      </dgm:t>
    </dgm:pt>
    <dgm:pt modelId="{EF37BBA6-935C-4884-8EDF-446B13C356B1}" type="sibTrans" cxnId="{883C7AA9-922E-44ED-8DB5-A1ABE05A6A69}">
      <dgm:prSet/>
      <dgm:spPr/>
      <dgm:t>
        <a:bodyPr/>
        <a:lstStyle/>
        <a:p>
          <a:endParaRPr lang="en-US"/>
        </a:p>
      </dgm:t>
    </dgm:pt>
    <dgm:pt modelId="{7D06F42D-9DC1-4F40-B95A-D78C18DEA1F7}">
      <dgm:prSet phldrT="[Text]"/>
      <dgm:spPr>
        <a:solidFill>
          <a:schemeClr val="bg1">
            <a:lumMod val="95000"/>
          </a:schemeClr>
        </a:solidFill>
        <a:ln>
          <a:solidFill>
            <a:srgbClr val="7030A0"/>
          </a:solidFill>
        </a:ln>
      </dgm:spPr>
      <dgm:t>
        <a:bodyPr/>
        <a:lstStyle/>
        <a:p>
          <a:r>
            <a:rPr lang="en-US" b="0" i="0" u="none" dirty="0">
              <a:solidFill>
                <a:schemeClr val="tx1"/>
              </a:solidFill>
              <a:latin typeface="+mn-lt"/>
            </a:rPr>
            <a:t>Embed Anti-Racism Work</a:t>
          </a:r>
          <a:endParaRPr lang="en-US" b="0" dirty="0">
            <a:solidFill>
              <a:schemeClr val="tx1"/>
            </a:solidFill>
            <a:latin typeface="+mn-lt"/>
          </a:endParaRPr>
        </a:p>
      </dgm:t>
    </dgm:pt>
    <dgm:pt modelId="{E01B5209-D277-4139-9F5D-65C82969AE67}" type="parTrans" cxnId="{D5EABE41-F897-42CD-BC59-2A274CBAA997}">
      <dgm:prSet/>
      <dgm:spPr/>
      <dgm:t>
        <a:bodyPr/>
        <a:lstStyle/>
        <a:p>
          <a:endParaRPr lang="en-US"/>
        </a:p>
      </dgm:t>
    </dgm:pt>
    <dgm:pt modelId="{828471B2-B10D-4A86-9EE2-2EB96D7D8E3A}" type="sibTrans" cxnId="{D5EABE41-F897-42CD-BC59-2A274CBAA997}">
      <dgm:prSet/>
      <dgm:spPr/>
      <dgm:t>
        <a:bodyPr/>
        <a:lstStyle/>
        <a:p>
          <a:endParaRPr lang="en-US"/>
        </a:p>
      </dgm:t>
    </dgm:pt>
    <dgm:pt modelId="{1DF0A0C7-701E-445B-8B37-7577A61B113B}">
      <dgm:prSet phldrT="[Text]"/>
      <dgm:spPr>
        <a:solidFill>
          <a:schemeClr val="bg1">
            <a:lumMod val="95000"/>
          </a:schemeClr>
        </a:solidFill>
        <a:ln>
          <a:solidFill>
            <a:srgbClr val="7030A0"/>
          </a:solidFill>
        </a:ln>
      </dgm:spPr>
      <dgm:t>
        <a:bodyPr/>
        <a:lstStyle/>
        <a:p>
          <a:r>
            <a:rPr lang="en-US" dirty="0">
              <a:solidFill>
                <a:schemeClr val="tx1"/>
              </a:solidFill>
              <a:latin typeface="+mn-lt"/>
            </a:rPr>
            <a:t>Considerations for Religious and Cultural Periods</a:t>
          </a:r>
        </a:p>
      </dgm:t>
    </dgm:pt>
    <dgm:pt modelId="{1FE19F69-F32D-453D-A81F-9DC13D75211E}" type="parTrans" cxnId="{0135AE19-4D6C-447F-85B7-75C5A08C1E53}">
      <dgm:prSet/>
      <dgm:spPr/>
      <dgm:t>
        <a:bodyPr/>
        <a:lstStyle/>
        <a:p>
          <a:endParaRPr lang="en-US"/>
        </a:p>
      </dgm:t>
    </dgm:pt>
    <dgm:pt modelId="{A43EFA89-F943-40A9-97C3-2286A8976B65}" type="sibTrans" cxnId="{0135AE19-4D6C-447F-85B7-75C5A08C1E53}">
      <dgm:prSet/>
      <dgm:spPr/>
      <dgm:t>
        <a:bodyPr/>
        <a:lstStyle/>
        <a:p>
          <a:endParaRPr lang="en-US"/>
        </a:p>
      </dgm:t>
    </dgm:pt>
    <dgm:pt modelId="{9CEBED7B-6754-494D-A9A4-3F0E5B020D59}">
      <dgm:prSet custT="1"/>
      <dgm:spPr>
        <a:noFill/>
        <a:ln>
          <a:solidFill>
            <a:schemeClr val="bg1">
              <a:lumMod val="65000"/>
              <a:alpha val="90000"/>
            </a:schemeClr>
          </a:solidFill>
        </a:ln>
      </dgm:spPr>
      <dgm:t>
        <a:bodyPr/>
        <a:lstStyle/>
        <a:p>
          <a:pPr marL="114300" lvl="1" indent="-114300" algn="l" defTabSz="622300" rtl="0">
            <a:lnSpc>
              <a:spcPct val="90000"/>
            </a:lnSpc>
            <a:spcBef>
              <a:spcPct val="0"/>
            </a:spcBef>
            <a:spcAft>
              <a:spcPct val="15000"/>
            </a:spcAft>
            <a:buChar char="•"/>
          </a:pPr>
          <a:r>
            <a:rPr lang="en-US" sz="1400" b="0" kern="1200" dirty="0">
              <a:solidFill>
                <a:prstClr val="black"/>
              </a:solidFill>
              <a:latin typeface="Calibri" panose="020F0502020204030204"/>
              <a:ea typeface="+mn-ea"/>
              <a:cs typeface="+mn-cs"/>
            </a:rPr>
            <a:t>52% of heads of organization have endorsed recruitment campaigns for Indigenous employees, 33% for Black employes, and 41% for racialized employees. Meanwhile, 28% are in the process of doing so, and 23% have not endorsed yet. </a:t>
          </a:r>
        </a:p>
      </dgm:t>
    </dgm:pt>
    <dgm:pt modelId="{886228CE-8934-434B-8AF3-48EAEB95CF89}" type="parTrans" cxnId="{E43FBB7A-747B-4D6B-A29D-9D031279F0EF}">
      <dgm:prSet/>
      <dgm:spPr/>
      <dgm:t>
        <a:bodyPr/>
        <a:lstStyle/>
        <a:p>
          <a:endParaRPr lang="en-US"/>
        </a:p>
      </dgm:t>
    </dgm:pt>
    <dgm:pt modelId="{5A7AC558-B3C4-4284-B839-888406327796}" type="sibTrans" cxnId="{E43FBB7A-747B-4D6B-A29D-9D031279F0EF}">
      <dgm:prSet/>
      <dgm:spPr/>
      <dgm:t>
        <a:bodyPr/>
        <a:lstStyle/>
        <a:p>
          <a:endParaRPr lang="en-US"/>
        </a:p>
      </dgm:t>
    </dgm:pt>
    <dgm:pt modelId="{08128680-9B16-43C6-8967-9C99B80027D8}">
      <dgm:prSet phldrT="[Text]" custT="1"/>
      <dgm:spPr>
        <a:noFill/>
        <a:ln>
          <a:solidFill>
            <a:schemeClr val="bg1">
              <a:lumMod val="65000"/>
              <a:alpha val="90000"/>
            </a:schemeClr>
          </a:solidFill>
        </a:ln>
      </dgm:spPr>
      <dgm:t>
        <a:bodyPr/>
        <a:lstStyle/>
        <a:p>
          <a:pPr marL="114300" lvl="1" indent="-114300" algn="l" defTabSz="622300" rtl="0">
            <a:lnSpc>
              <a:spcPct val="90000"/>
            </a:lnSpc>
            <a:spcBef>
              <a:spcPct val="0"/>
            </a:spcBef>
            <a:spcAft>
              <a:spcPct val="15000"/>
            </a:spcAft>
            <a:buChar char="•"/>
          </a:pPr>
          <a:r>
            <a:rPr lang="en-US" sz="1400" b="0" kern="1200" dirty="0">
              <a:solidFill>
                <a:prstClr val="black"/>
              </a:solidFill>
              <a:latin typeface="Calibri" panose="020F0502020204030204"/>
              <a:ea typeface="+mn-ea"/>
              <a:cs typeface="+mn-cs"/>
            </a:rPr>
            <a:t>48% of organizations have prioritized official language training for Indigenous employees, 45% for Black employees, and 47% for racialized employees. Additionally, 30% are developing strategies to prioritize training for employees ready for advancement, while 21% have not prioritized it.    </a:t>
          </a:r>
        </a:p>
      </dgm:t>
    </dgm:pt>
    <dgm:pt modelId="{4ECE0E68-4DEB-4D59-8006-344C2BA0AAD7}" type="parTrans" cxnId="{06EDE1D3-6DAE-482F-AB0B-CC9C547C76E5}">
      <dgm:prSet/>
      <dgm:spPr/>
      <dgm:t>
        <a:bodyPr/>
        <a:lstStyle/>
        <a:p>
          <a:endParaRPr lang="en-US"/>
        </a:p>
      </dgm:t>
    </dgm:pt>
    <dgm:pt modelId="{6EE29109-6724-4FBF-B74C-9B3BA8371F63}" type="sibTrans" cxnId="{06EDE1D3-6DAE-482F-AB0B-CC9C547C76E5}">
      <dgm:prSet/>
      <dgm:spPr/>
      <dgm:t>
        <a:bodyPr/>
        <a:lstStyle/>
        <a:p>
          <a:endParaRPr lang="en-US"/>
        </a:p>
      </dgm:t>
    </dgm:pt>
    <dgm:pt modelId="{CFB0D7B2-FB52-4A8A-AD70-B21B8C584DCD}">
      <dgm:prSet custT="1"/>
      <dgm:spPr>
        <a:noFill/>
        <a:ln>
          <a:solidFill>
            <a:schemeClr val="bg1">
              <a:lumMod val="65000"/>
              <a:alpha val="90000"/>
            </a:schemeClr>
          </a:solidFill>
        </a:ln>
      </dgm:spPr>
      <dgm:t>
        <a:bodyPr/>
        <a:lstStyle/>
        <a:p>
          <a:pPr marL="114300" lvl="1" indent="-114300" algn="l" defTabSz="622300">
            <a:lnSpc>
              <a:spcPct val="90000"/>
            </a:lnSpc>
            <a:spcBef>
              <a:spcPct val="0"/>
            </a:spcBef>
            <a:spcAft>
              <a:spcPct val="15000"/>
            </a:spcAft>
            <a:buChar char="•"/>
          </a:pPr>
          <a:r>
            <a:rPr lang="en-US" sz="1400" b="0" kern="1200" dirty="0">
              <a:solidFill>
                <a:prstClr val="black"/>
              </a:solidFill>
              <a:latin typeface="Calibri" panose="020F0502020204030204"/>
              <a:ea typeface="+mn-ea"/>
              <a:cs typeface="+mn-cs"/>
            </a:rPr>
            <a:t>71% of organizations engage employees in decision-making, 84% have governance structures for employee networks, and 78% provide material support. Meanwhile, 29% are developing strategies to support the networks, while 7% have not invested in them.</a:t>
          </a:r>
        </a:p>
      </dgm:t>
    </dgm:pt>
    <dgm:pt modelId="{6A780976-1F5E-4C3C-9F5D-93EFAA3BDFB0}" type="parTrans" cxnId="{D3785668-1F0D-41F3-BA38-146FD4158B13}">
      <dgm:prSet/>
      <dgm:spPr/>
      <dgm:t>
        <a:bodyPr/>
        <a:lstStyle/>
        <a:p>
          <a:endParaRPr lang="en-US"/>
        </a:p>
      </dgm:t>
    </dgm:pt>
    <dgm:pt modelId="{E95A991B-6E19-4E42-B6FC-7C6740E52EBD}" type="sibTrans" cxnId="{D3785668-1F0D-41F3-BA38-146FD4158B13}">
      <dgm:prSet/>
      <dgm:spPr/>
      <dgm:t>
        <a:bodyPr/>
        <a:lstStyle/>
        <a:p>
          <a:endParaRPr lang="en-US"/>
        </a:p>
      </dgm:t>
    </dgm:pt>
    <dgm:pt modelId="{1D36DF17-61A8-449C-B2E1-529B83F7C26F}">
      <dgm:prSet phldrT="[Text]" custT="1"/>
      <dgm:spPr>
        <a:solidFill>
          <a:schemeClr val="bg1">
            <a:lumMod val="95000"/>
          </a:schemeClr>
        </a:solidFill>
        <a:ln>
          <a:solidFill>
            <a:schemeClr val="bg1">
              <a:lumMod val="65000"/>
              <a:alpha val="90000"/>
            </a:schemeClr>
          </a:solidFill>
        </a:ln>
      </dgm:spPr>
      <dgm:t>
        <a:bodyPr/>
        <a:lstStyle/>
        <a:p>
          <a:r>
            <a:rPr lang="en-US" sz="1400" b="0" kern="1200" dirty="0">
              <a:solidFill>
                <a:schemeClr val="tx1"/>
              </a:solidFill>
              <a:latin typeface="+mn-lt"/>
            </a:rPr>
            <a:t>79% of organizations have integrated anti-racism, equity, and inclusion efforts into their organization’s plans, and 44% have done so in regional or branch plans. Additionally, 39% are working to embed these efforts into business or mental health plans, while 2% have not </a:t>
          </a:r>
          <a:r>
            <a:rPr lang="en-US" sz="1400" b="0" i="0" u="none" kern="1200" dirty="0">
              <a:solidFill>
                <a:prstClr val="black">
                  <a:hueOff val="0"/>
                  <a:satOff val="0"/>
                  <a:lumOff val="0"/>
                  <a:alphaOff val="0"/>
                </a:prstClr>
              </a:solidFill>
              <a:latin typeface="Calibri" panose="020F0502020204030204"/>
              <a:ea typeface="+mn-ea"/>
              <a:cs typeface="+mn-cs"/>
            </a:rPr>
            <a:t>integrated</a:t>
          </a:r>
          <a:r>
            <a:rPr lang="en-US" sz="1400" b="0" kern="1200" dirty="0">
              <a:solidFill>
                <a:schemeClr val="tx1"/>
              </a:solidFill>
              <a:latin typeface="+mn-lt"/>
            </a:rPr>
            <a:t> them.</a:t>
          </a:r>
        </a:p>
      </dgm:t>
    </dgm:pt>
    <dgm:pt modelId="{6204C4B8-F3AA-4626-99D6-749EB9B19258}" type="parTrans" cxnId="{2A5579E6-17C9-4ABB-9A4F-89E60D541E64}">
      <dgm:prSet/>
      <dgm:spPr/>
      <dgm:t>
        <a:bodyPr/>
        <a:lstStyle/>
        <a:p>
          <a:endParaRPr lang="en-US"/>
        </a:p>
      </dgm:t>
    </dgm:pt>
    <dgm:pt modelId="{3508558F-942E-445C-903B-D7C2C14FBAA6}" type="sibTrans" cxnId="{2A5579E6-17C9-4ABB-9A4F-89E60D541E64}">
      <dgm:prSet/>
      <dgm:spPr/>
      <dgm:t>
        <a:bodyPr/>
        <a:lstStyle/>
        <a:p>
          <a:endParaRPr lang="en-US"/>
        </a:p>
      </dgm:t>
    </dgm:pt>
    <dgm:pt modelId="{449913B0-C6C3-4032-A6E6-1C0CC0F3A0B9}">
      <dgm:prSet phldrT="[Text]" custT="1"/>
      <dgm:spPr>
        <a:solidFill>
          <a:schemeClr val="bg1">
            <a:lumMod val="95000"/>
          </a:schemeClr>
        </a:solidFill>
        <a:ln>
          <a:solidFill>
            <a:schemeClr val="bg1">
              <a:lumMod val="65000"/>
              <a:alpha val="90000"/>
            </a:schemeClr>
          </a:solidFill>
        </a:ln>
      </dgm:spPr>
      <dgm:t>
        <a:bodyPr/>
        <a:lstStyle/>
        <a:p>
          <a:r>
            <a:rPr lang="en-US" sz="1400" b="0" i="0" u="none" dirty="0">
              <a:latin typeface="+mn-lt"/>
            </a:rPr>
            <a:t>52% of organizations have implemented a calendar to avoid holding major meetings and events during significant religious, spiritual and cultural periods, 36% are developing one, and 16% have not created a calendar. </a:t>
          </a:r>
          <a:endParaRPr lang="en-US" sz="1400" b="0" dirty="0">
            <a:solidFill>
              <a:schemeClr val="tx1"/>
            </a:solidFill>
            <a:latin typeface="+mn-lt"/>
          </a:endParaRPr>
        </a:p>
      </dgm:t>
    </dgm:pt>
    <dgm:pt modelId="{E7E1AFEF-8EC7-42E8-B0D1-E2E85331C3FB}" type="parTrans" cxnId="{E4E52B1C-F3B3-41C4-B066-60F3987BE30B}">
      <dgm:prSet/>
      <dgm:spPr/>
      <dgm:t>
        <a:bodyPr/>
        <a:lstStyle/>
        <a:p>
          <a:endParaRPr lang="en-US"/>
        </a:p>
      </dgm:t>
    </dgm:pt>
    <dgm:pt modelId="{B5AC23B6-EAF3-4DD5-9477-8E5479021749}" type="sibTrans" cxnId="{E4E52B1C-F3B3-41C4-B066-60F3987BE30B}">
      <dgm:prSet/>
      <dgm:spPr/>
      <dgm:t>
        <a:bodyPr/>
        <a:lstStyle/>
        <a:p>
          <a:endParaRPr lang="en-US"/>
        </a:p>
      </dgm:t>
    </dgm:pt>
    <dgm:pt modelId="{3885244B-2382-4EB4-87F7-6FE2BE832D54}" type="pres">
      <dgm:prSet presAssocID="{EB1351A6-0539-4AFB-80C9-28BEE05F7D78}" presName="Name0" presStyleCnt="0">
        <dgm:presLayoutVars>
          <dgm:dir/>
          <dgm:animLvl val="lvl"/>
          <dgm:resizeHandles/>
        </dgm:presLayoutVars>
      </dgm:prSet>
      <dgm:spPr/>
    </dgm:pt>
    <dgm:pt modelId="{D5765B17-21DD-4B47-AF07-15CA15B18154}" type="pres">
      <dgm:prSet presAssocID="{592D7D33-7845-491B-A6E2-428824B10A18}" presName="linNode" presStyleCnt="0"/>
      <dgm:spPr/>
    </dgm:pt>
    <dgm:pt modelId="{FDA943FD-5ACC-45B9-A4CF-BBF417E27268}" type="pres">
      <dgm:prSet presAssocID="{592D7D33-7845-491B-A6E2-428824B10A18}" presName="parentShp" presStyleLbl="node1" presStyleIdx="0" presStyleCnt="6" custScaleX="73653" custLinFactNeighborX="-10685" custLinFactNeighborY="-1082">
        <dgm:presLayoutVars>
          <dgm:bulletEnabled val="1"/>
        </dgm:presLayoutVars>
      </dgm:prSet>
      <dgm:spPr/>
    </dgm:pt>
    <dgm:pt modelId="{5788CFAE-4B54-40F1-B3E4-F2640880CD79}" type="pres">
      <dgm:prSet presAssocID="{592D7D33-7845-491B-A6E2-428824B10A18}" presName="childShp" presStyleLbl="bgAccFollowNode1" presStyleIdx="0" presStyleCnt="6" custScaleX="116287" custScaleY="116153">
        <dgm:presLayoutVars>
          <dgm:bulletEnabled val="1"/>
        </dgm:presLayoutVars>
      </dgm:prSet>
      <dgm:spPr/>
    </dgm:pt>
    <dgm:pt modelId="{275651CF-834E-4E73-A593-6C604AA79C73}" type="pres">
      <dgm:prSet presAssocID="{B8DAE8F6-B2F3-4412-B88B-8430420E6186}" presName="spacing" presStyleCnt="0"/>
      <dgm:spPr/>
    </dgm:pt>
    <dgm:pt modelId="{C8098F5C-963A-4DDA-9E78-D4BA46821339}" type="pres">
      <dgm:prSet presAssocID="{D73168B7-CC6F-4C7C-B632-562426FCF244}" presName="linNode" presStyleCnt="0"/>
      <dgm:spPr/>
    </dgm:pt>
    <dgm:pt modelId="{269B1077-12D8-4F55-B262-F16BB2E2FE8F}" type="pres">
      <dgm:prSet presAssocID="{D73168B7-CC6F-4C7C-B632-562426FCF244}" presName="parentShp" presStyleLbl="node1" presStyleIdx="1" presStyleCnt="6" custScaleX="73876" custLinFactNeighborX="-8657">
        <dgm:presLayoutVars>
          <dgm:bulletEnabled val="1"/>
        </dgm:presLayoutVars>
      </dgm:prSet>
      <dgm:spPr/>
    </dgm:pt>
    <dgm:pt modelId="{ACF57FBD-6754-44B0-B0BB-F0B741B94E30}" type="pres">
      <dgm:prSet presAssocID="{D73168B7-CC6F-4C7C-B632-562426FCF244}" presName="childShp" presStyleLbl="bgAccFollowNode1" presStyleIdx="1" presStyleCnt="6" custScaleX="115800" custScaleY="115058">
        <dgm:presLayoutVars>
          <dgm:bulletEnabled val="1"/>
        </dgm:presLayoutVars>
      </dgm:prSet>
      <dgm:spPr/>
    </dgm:pt>
    <dgm:pt modelId="{D634069B-8E61-49CA-81ED-33D8F6244129}" type="pres">
      <dgm:prSet presAssocID="{C3A2F773-BE26-4DD8-9213-D1D6AFE09C0C}" presName="spacing" presStyleCnt="0"/>
      <dgm:spPr/>
    </dgm:pt>
    <dgm:pt modelId="{BFDE4D6C-B771-45E4-94F4-D9FC886AD10B}" type="pres">
      <dgm:prSet presAssocID="{EFC3707A-2739-4F25-A165-83E15B138151}" presName="linNode" presStyleCnt="0"/>
      <dgm:spPr/>
    </dgm:pt>
    <dgm:pt modelId="{80C3F29C-7FBF-44B3-A9C6-294682811E21}" type="pres">
      <dgm:prSet presAssocID="{EFC3707A-2739-4F25-A165-83E15B138151}" presName="parentShp" presStyleLbl="node1" presStyleIdx="2" presStyleCnt="6" custScaleX="74634" custLinFactNeighborX="-4165" custLinFactNeighborY="4326">
        <dgm:presLayoutVars>
          <dgm:bulletEnabled val="1"/>
        </dgm:presLayoutVars>
      </dgm:prSet>
      <dgm:spPr/>
    </dgm:pt>
    <dgm:pt modelId="{145795C7-9E68-404D-AA18-30C2D92C60CD}" type="pres">
      <dgm:prSet presAssocID="{EFC3707A-2739-4F25-A165-83E15B138151}" presName="childShp" presStyleLbl="bgAccFollowNode1" presStyleIdx="2" presStyleCnt="6" custScaleX="114790" custScaleY="109249" custLinFactNeighborY="2269">
        <dgm:presLayoutVars>
          <dgm:bulletEnabled val="1"/>
        </dgm:presLayoutVars>
      </dgm:prSet>
      <dgm:spPr/>
    </dgm:pt>
    <dgm:pt modelId="{978FA1EA-3BCC-41EC-9EA1-3004B45012E0}" type="pres">
      <dgm:prSet presAssocID="{2332B254-6427-4021-94B2-193CDB940E6E}" presName="spacing" presStyleCnt="0"/>
      <dgm:spPr/>
    </dgm:pt>
    <dgm:pt modelId="{ABB6EF9F-24E2-4B19-9B46-F480DC9CBC22}" type="pres">
      <dgm:prSet presAssocID="{B915075D-0CA6-474B-AC58-288A0E35878D}" presName="linNode" presStyleCnt="0"/>
      <dgm:spPr/>
    </dgm:pt>
    <dgm:pt modelId="{80F828C6-4457-419A-B05E-FF5A5D407119}" type="pres">
      <dgm:prSet presAssocID="{B915075D-0CA6-474B-AC58-288A0E35878D}" presName="parentShp" presStyleLbl="node1" presStyleIdx="3" presStyleCnt="6" custScaleX="74254" custLinFactNeighborX="-11307" custLinFactNeighborY="4326">
        <dgm:presLayoutVars>
          <dgm:bulletEnabled val="1"/>
        </dgm:presLayoutVars>
      </dgm:prSet>
      <dgm:spPr/>
    </dgm:pt>
    <dgm:pt modelId="{A61BD710-A02C-42C0-A65F-84649AB3E2ED}" type="pres">
      <dgm:prSet presAssocID="{B915075D-0CA6-474B-AC58-288A0E35878D}" presName="childShp" presStyleLbl="bgAccFollowNode1" presStyleIdx="3" presStyleCnt="6" custScaleX="115650" custScaleY="119414">
        <dgm:presLayoutVars>
          <dgm:bulletEnabled val="1"/>
        </dgm:presLayoutVars>
      </dgm:prSet>
      <dgm:spPr/>
    </dgm:pt>
    <dgm:pt modelId="{631171A8-C199-4AA9-A279-F999400D6555}" type="pres">
      <dgm:prSet presAssocID="{EF37BBA6-935C-4884-8EDF-446B13C356B1}" presName="spacing" presStyleCnt="0"/>
      <dgm:spPr/>
    </dgm:pt>
    <dgm:pt modelId="{809009C8-0E0D-4DCC-94F2-DDF0B62E758F}" type="pres">
      <dgm:prSet presAssocID="{7D06F42D-9DC1-4F40-B95A-D78C18DEA1F7}" presName="linNode" presStyleCnt="0"/>
      <dgm:spPr/>
    </dgm:pt>
    <dgm:pt modelId="{37D19B1C-EF8A-43D1-9261-B87C930D2135}" type="pres">
      <dgm:prSet presAssocID="{7D06F42D-9DC1-4F40-B95A-D78C18DEA1F7}" presName="parentShp" presStyleLbl="node1" presStyleIdx="4" presStyleCnt="6" custScaleX="74255" custLinFactNeighborX="-12317" custLinFactNeighborY="2163">
        <dgm:presLayoutVars>
          <dgm:bulletEnabled val="1"/>
        </dgm:presLayoutVars>
      </dgm:prSet>
      <dgm:spPr/>
    </dgm:pt>
    <dgm:pt modelId="{3D9BF4F2-D1BA-4B4F-A52F-D3EB1479EF14}" type="pres">
      <dgm:prSet presAssocID="{7D06F42D-9DC1-4F40-B95A-D78C18DEA1F7}" presName="childShp" presStyleLbl="bgAccFollowNode1" presStyleIdx="4" presStyleCnt="6" custScaleX="114285" custScaleY="109858">
        <dgm:presLayoutVars>
          <dgm:bulletEnabled val="1"/>
        </dgm:presLayoutVars>
      </dgm:prSet>
      <dgm:spPr>
        <a:noFill/>
      </dgm:spPr>
    </dgm:pt>
    <dgm:pt modelId="{C50977B7-1BA6-4A57-B52D-013A67F6D57D}" type="pres">
      <dgm:prSet presAssocID="{828471B2-B10D-4A86-9EE2-2EB96D7D8E3A}" presName="spacing" presStyleCnt="0"/>
      <dgm:spPr/>
    </dgm:pt>
    <dgm:pt modelId="{0C92E004-E77F-4691-9221-2D1989F19AEE}" type="pres">
      <dgm:prSet presAssocID="{1DF0A0C7-701E-445B-8B37-7577A61B113B}" presName="linNode" presStyleCnt="0"/>
      <dgm:spPr/>
    </dgm:pt>
    <dgm:pt modelId="{6C756232-10C8-478D-BE4A-605D35853178}" type="pres">
      <dgm:prSet presAssocID="{1DF0A0C7-701E-445B-8B37-7577A61B113B}" presName="parentShp" presStyleLbl="node1" presStyleIdx="5" presStyleCnt="6" custScaleX="75013" custLinFactNeighborX="-10424">
        <dgm:presLayoutVars>
          <dgm:bulletEnabled val="1"/>
        </dgm:presLayoutVars>
      </dgm:prSet>
      <dgm:spPr/>
    </dgm:pt>
    <dgm:pt modelId="{C94A0781-1866-4686-AD7F-4D62DA314DEC}" type="pres">
      <dgm:prSet presAssocID="{1DF0A0C7-701E-445B-8B37-7577A61B113B}" presName="childShp" presStyleLbl="bgAccFollowNode1" presStyleIdx="5" presStyleCnt="6" custScaleX="114286">
        <dgm:presLayoutVars>
          <dgm:bulletEnabled val="1"/>
        </dgm:presLayoutVars>
      </dgm:prSet>
      <dgm:spPr>
        <a:noFill/>
      </dgm:spPr>
    </dgm:pt>
  </dgm:ptLst>
  <dgm:cxnLst>
    <dgm:cxn modelId="{46921B04-F593-45E8-9953-E0625A00C9CD}" type="presOf" srcId="{9CEBED7B-6754-494D-A9A4-3F0E5B020D59}" destId="{ACF57FBD-6754-44B0-B0BB-F0B741B94E30}" srcOrd="0" destOrd="0" presId="urn:microsoft.com/office/officeart/2005/8/layout/vList6"/>
    <dgm:cxn modelId="{BE0B5A08-B606-4C28-99D0-88A2933DEB03}" type="presOf" srcId="{B915075D-0CA6-474B-AC58-288A0E35878D}" destId="{80F828C6-4457-419A-B05E-FF5A5D407119}" srcOrd="0" destOrd="0" presId="urn:microsoft.com/office/officeart/2005/8/layout/vList6"/>
    <dgm:cxn modelId="{49F4640C-F3A5-4952-B589-AA523D28F7C8}" type="presOf" srcId="{CFB0D7B2-FB52-4A8A-AD70-B21B8C584DCD}" destId="{A61BD710-A02C-42C0-A65F-84649AB3E2ED}" srcOrd="0" destOrd="0" presId="urn:microsoft.com/office/officeart/2005/8/layout/vList6"/>
    <dgm:cxn modelId="{D8419713-3D70-4E1E-B1AC-21965741841B}" type="presOf" srcId="{08128680-9B16-43C6-8967-9C99B80027D8}" destId="{145795C7-9E68-404D-AA18-30C2D92C60CD}" srcOrd="0" destOrd="0" presId="urn:microsoft.com/office/officeart/2005/8/layout/vList6"/>
    <dgm:cxn modelId="{8E26BE16-9C6C-481D-BBF8-2224010FB43F}" srcId="{EB1351A6-0539-4AFB-80C9-28BEE05F7D78}" destId="{EFC3707A-2739-4F25-A165-83E15B138151}" srcOrd="2" destOrd="0" parTransId="{6EFDC0B0-4589-4CE1-96DA-3FDEEEF77A66}" sibTransId="{2332B254-6427-4021-94B2-193CDB940E6E}"/>
    <dgm:cxn modelId="{0135AE19-4D6C-447F-85B7-75C5A08C1E53}" srcId="{EB1351A6-0539-4AFB-80C9-28BEE05F7D78}" destId="{1DF0A0C7-701E-445B-8B37-7577A61B113B}" srcOrd="5" destOrd="0" parTransId="{1FE19F69-F32D-453D-A81F-9DC13D75211E}" sibTransId="{A43EFA89-F943-40A9-97C3-2286A8976B65}"/>
    <dgm:cxn modelId="{E4E52B1C-F3B3-41C4-B066-60F3987BE30B}" srcId="{1DF0A0C7-701E-445B-8B37-7577A61B113B}" destId="{449913B0-C6C3-4032-A6E6-1C0CC0F3A0B9}" srcOrd="0" destOrd="0" parTransId="{E7E1AFEF-8EC7-42E8-B0D1-E2E85331C3FB}" sibTransId="{B5AC23B6-EAF3-4DD5-9477-8E5479021749}"/>
    <dgm:cxn modelId="{F312BE27-E570-4434-A677-CD9D70A3B5D7}" srcId="{EB1351A6-0539-4AFB-80C9-28BEE05F7D78}" destId="{592D7D33-7845-491B-A6E2-428824B10A18}" srcOrd="0" destOrd="0" parTransId="{8EE8B1F0-EE88-42DC-BEC8-04A8A36611EA}" sibTransId="{B8DAE8F6-B2F3-4412-B88B-8430420E6186}"/>
    <dgm:cxn modelId="{35DE5B30-3296-426A-A1ED-121105A34042}" type="presOf" srcId="{449913B0-C6C3-4032-A6E6-1C0CC0F3A0B9}" destId="{C94A0781-1866-4686-AD7F-4D62DA314DEC}" srcOrd="0" destOrd="0" presId="urn:microsoft.com/office/officeart/2005/8/layout/vList6"/>
    <dgm:cxn modelId="{204D1F3F-81C1-4B9F-A050-3E4047F6140B}" srcId="{EB1351A6-0539-4AFB-80C9-28BEE05F7D78}" destId="{D73168B7-CC6F-4C7C-B632-562426FCF244}" srcOrd="1" destOrd="0" parTransId="{79F72F54-0EFB-4053-9D0B-C48682922EDE}" sibTransId="{C3A2F773-BE26-4DD8-9213-D1D6AFE09C0C}"/>
    <dgm:cxn modelId="{066A965B-F7A8-4D2D-A167-16A12163C763}" type="presOf" srcId="{592D7D33-7845-491B-A6E2-428824B10A18}" destId="{FDA943FD-5ACC-45B9-A4CF-BBF417E27268}" srcOrd="0" destOrd="0" presId="urn:microsoft.com/office/officeart/2005/8/layout/vList6"/>
    <dgm:cxn modelId="{D5EABE41-F897-42CD-BC59-2A274CBAA997}" srcId="{EB1351A6-0539-4AFB-80C9-28BEE05F7D78}" destId="{7D06F42D-9DC1-4F40-B95A-D78C18DEA1F7}" srcOrd="4" destOrd="0" parTransId="{E01B5209-D277-4139-9F5D-65C82969AE67}" sibTransId="{828471B2-B10D-4A86-9EE2-2EB96D7D8E3A}"/>
    <dgm:cxn modelId="{D3785668-1F0D-41F3-BA38-146FD4158B13}" srcId="{B915075D-0CA6-474B-AC58-288A0E35878D}" destId="{CFB0D7B2-FB52-4A8A-AD70-B21B8C584DCD}" srcOrd="0" destOrd="0" parTransId="{6A780976-1F5E-4C3C-9F5D-93EFAA3BDFB0}" sibTransId="{E95A991B-6E19-4E42-B6FC-7C6740E52EBD}"/>
    <dgm:cxn modelId="{79D8D24A-0152-4C5A-8ACF-0746DD2B120D}" type="presOf" srcId="{EFC3707A-2739-4F25-A165-83E15B138151}" destId="{80C3F29C-7FBF-44B3-A9C6-294682811E21}" srcOrd="0" destOrd="0" presId="urn:microsoft.com/office/officeart/2005/8/layout/vList6"/>
    <dgm:cxn modelId="{1A69146C-82E7-418D-AD23-BA977044D61C}" srcId="{592D7D33-7845-491B-A6E2-428824B10A18}" destId="{E5B15886-6C14-4E9A-A470-21A583BABE31}" srcOrd="0" destOrd="0" parTransId="{E619D353-8805-442E-A15E-414F8002F9B5}" sibTransId="{118E7B3E-1B4A-4B8B-80D0-AB2D3B3E763A}"/>
    <dgm:cxn modelId="{A1807176-1CF0-48D2-AC10-452EB882958D}" type="presOf" srcId="{D73168B7-CC6F-4C7C-B632-562426FCF244}" destId="{269B1077-12D8-4F55-B262-F16BB2E2FE8F}" srcOrd="0" destOrd="0" presId="urn:microsoft.com/office/officeart/2005/8/layout/vList6"/>
    <dgm:cxn modelId="{E43FBB7A-747B-4D6B-A29D-9D031279F0EF}" srcId="{D73168B7-CC6F-4C7C-B632-562426FCF244}" destId="{9CEBED7B-6754-494D-A9A4-3F0E5B020D59}" srcOrd="0" destOrd="0" parTransId="{886228CE-8934-434B-8AF3-48EAEB95CF89}" sibTransId="{5A7AC558-B3C4-4284-B839-888406327796}"/>
    <dgm:cxn modelId="{9E35818A-A5EF-4AC3-92D2-0D027005E954}" type="presOf" srcId="{EB1351A6-0539-4AFB-80C9-28BEE05F7D78}" destId="{3885244B-2382-4EB4-87F7-6FE2BE832D54}" srcOrd="0" destOrd="0" presId="urn:microsoft.com/office/officeart/2005/8/layout/vList6"/>
    <dgm:cxn modelId="{E55D8C93-634D-4D2B-8B30-28719052B84F}" type="presOf" srcId="{E5B15886-6C14-4E9A-A470-21A583BABE31}" destId="{5788CFAE-4B54-40F1-B3E4-F2640880CD79}" srcOrd="0" destOrd="0" presId="urn:microsoft.com/office/officeart/2005/8/layout/vList6"/>
    <dgm:cxn modelId="{26D4F793-9FF1-4704-9917-310C5B676D31}" type="presOf" srcId="{1DF0A0C7-701E-445B-8B37-7577A61B113B}" destId="{6C756232-10C8-478D-BE4A-605D35853178}" srcOrd="0" destOrd="0" presId="urn:microsoft.com/office/officeart/2005/8/layout/vList6"/>
    <dgm:cxn modelId="{883C7AA9-922E-44ED-8DB5-A1ABE05A6A69}" srcId="{EB1351A6-0539-4AFB-80C9-28BEE05F7D78}" destId="{B915075D-0CA6-474B-AC58-288A0E35878D}" srcOrd="3" destOrd="0" parTransId="{038C53B6-18FA-47D1-8F60-38B5915FEABA}" sibTransId="{EF37BBA6-935C-4884-8EDF-446B13C356B1}"/>
    <dgm:cxn modelId="{E12999BE-C068-4C82-A3AB-F43E691D5002}" type="presOf" srcId="{7D06F42D-9DC1-4F40-B95A-D78C18DEA1F7}" destId="{37D19B1C-EF8A-43D1-9261-B87C930D2135}" srcOrd="0" destOrd="0" presId="urn:microsoft.com/office/officeart/2005/8/layout/vList6"/>
    <dgm:cxn modelId="{55F318C1-0385-43FB-97E2-7AF99FB89A46}" type="presOf" srcId="{1D36DF17-61A8-449C-B2E1-529B83F7C26F}" destId="{3D9BF4F2-D1BA-4B4F-A52F-D3EB1479EF14}" srcOrd="0" destOrd="0" presId="urn:microsoft.com/office/officeart/2005/8/layout/vList6"/>
    <dgm:cxn modelId="{06EDE1D3-6DAE-482F-AB0B-CC9C547C76E5}" srcId="{EFC3707A-2739-4F25-A165-83E15B138151}" destId="{08128680-9B16-43C6-8967-9C99B80027D8}" srcOrd="0" destOrd="0" parTransId="{4ECE0E68-4DEB-4D59-8006-344C2BA0AAD7}" sibTransId="{6EE29109-6724-4FBF-B74C-9B3BA8371F63}"/>
    <dgm:cxn modelId="{2A5579E6-17C9-4ABB-9A4F-89E60D541E64}" srcId="{7D06F42D-9DC1-4F40-B95A-D78C18DEA1F7}" destId="{1D36DF17-61A8-449C-B2E1-529B83F7C26F}" srcOrd="0" destOrd="0" parTransId="{6204C4B8-F3AA-4626-99D6-749EB9B19258}" sibTransId="{3508558F-942E-445C-903B-D7C2C14FBAA6}"/>
    <dgm:cxn modelId="{CD1D1B78-1DD9-47F6-AAB0-9B6C272AD121}" type="presParOf" srcId="{3885244B-2382-4EB4-87F7-6FE2BE832D54}" destId="{D5765B17-21DD-4B47-AF07-15CA15B18154}" srcOrd="0" destOrd="0" presId="urn:microsoft.com/office/officeart/2005/8/layout/vList6"/>
    <dgm:cxn modelId="{3F0E990C-9AE0-4C20-B39A-AC15E6430617}" type="presParOf" srcId="{D5765B17-21DD-4B47-AF07-15CA15B18154}" destId="{FDA943FD-5ACC-45B9-A4CF-BBF417E27268}" srcOrd="0" destOrd="0" presId="urn:microsoft.com/office/officeart/2005/8/layout/vList6"/>
    <dgm:cxn modelId="{F14B7815-05FE-4719-A77D-FBE5F7F99272}" type="presParOf" srcId="{D5765B17-21DD-4B47-AF07-15CA15B18154}" destId="{5788CFAE-4B54-40F1-B3E4-F2640880CD79}" srcOrd="1" destOrd="0" presId="urn:microsoft.com/office/officeart/2005/8/layout/vList6"/>
    <dgm:cxn modelId="{8E5B54C6-872D-4F30-BE0E-EDB7DBE11195}" type="presParOf" srcId="{3885244B-2382-4EB4-87F7-6FE2BE832D54}" destId="{275651CF-834E-4E73-A593-6C604AA79C73}" srcOrd="1" destOrd="0" presId="urn:microsoft.com/office/officeart/2005/8/layout/vList6"/>
    <dgm:cxn modelId="{B7E287AB-D8A4-4D9A-A2AE-04EAEC2218D8}" type="presParOf" srcId="{3885244B-2382-4EB4-87F7-6FE2BE832D54}" destId="{C8098F5C-963A-4DDA-9E78-D4BA46821339}" srcOrd="2" destOrd="0" presId="urn:microsoft.com/office/officeart/2005/8/layout/vList6"/>
    <dgm:cxn modelId="{51DBC115-9FA5-4306-AB38-75ACF45188C6}" type="presParOf" srcId="{C8098F5C-963A-4DDA-9E78-D4BA46821339}" destId="{269B1077-12D8-4F55-B262-F16BB2E2FE8F}" srcOrd="0" destOrd="0" presId="urn:microsoft.com/office/officeart/2005/8/layout/vList6"/>
    <dgm:cxn modelId="{13BF9FC8-717B-49B1-A5D3-E10F02433F15}" type="presParOf" srcId="{C8098F5C-963A-4DDA-9E78-D4BA46821339}" destId="{ACF57FBD-6754-44B0-B0BB-F0B741B94E30}" srcOrd="1" destOrd="0" presId="urn:microsoft.com/office/officeart/2005/8/layout/vList6"/>
    <dgm:cxn modelId="{643793BE-3AD4-4382-9D6B-7FF45B6F7A2D}" type="presParOf" srcId="{3885244B-2382-4EB4-87F7-6FE2BE832D54}" destId="{D634069B-8E61-49CA-81ED-33D8F6244129}" srcOrd="3" destOrd="0" presId="urn:microsoft.com/office/officeart/2005/8/layout/vList6"/>
    <dgm:cxn modelId="{0030008C-3488-437A-8CA5-05A6D8F518D8}" type="presParOf" srcId="{3885244B-2382-4EB4-87F7-6FE2BE832D54}" destId="{BFDE4D6C-B771-45E4-94F4-D9FC886AD10B}" srcOrd="4" destOrd="0" presId="urn:microsoft.com/office/officeart/2005/8/layout/vList6"/>
    <dgm:cxn modelId="{A339F93C-F6B8-4F19-9405-22B3D37EA39E}" type="presParOf" srcId="{BFDE4D6C-B771-45E4-94F4-D9FC886AD10B}" destId="{80C3F29C-7FBF-44B3-A9C6-294682811E21}" srcOrd="0" destOrd="0" presId="urn:microsoft.com/office/officeart/2005/8/layout/vList6"/>
    <dgm:cxn modelId="{E832E6A6-048A-4D40-906B-7A9083590053}" type="presParOf" srcId="{BFDE4D6C-B771-45E4-94F4-D9FC886AD10B}" destId="{145795C7-9E68-404D-AA18-30C2D92C60CD}" srcOrd="1" destOrd="0" presId="urn:microsoft.com/office/officeart/2005/8/layout/vList6"/>
    <dgm:cxn modelId="{6BCF8FBD-2F1A-4355-B8E9-99F751586361}" type="presParOf" srcId="{3885244B-2382-4EB4-87F7-6FE2BE832D54}" destId="{978FA1EA-3BCC-41EC-9EA1-3004B45012E0}" srcOrd="5" destOrd="0" presId="urn:microsoft.com/office/officeart/2005/8/layout/vList6"/>
    <dgm:cxn modelId="{BB53E4F3-F04C-4E4C-B9FC-6306F27175FA}" type="presParOf" srcId="{3885244B-2382-4EB4-87F7-6FE2BE832D54}" destId="{ABB6EF9F-24E2-4B19-9B46-F480DC9CBC22}" srcOrd="6" destOrd="0" presId="urn:microsoft.com/office/officeart/2005/8/layout/vList6"/>
    <dgm:cxn modelId="{CB35E1AA-D1BA-4EBE-A0E2-4E47B7BFB5A4}" type="presParOf" srcId="{ABB6EF9F-24E2-4B19-9B46-F480DC9CBC22}" destId="{80F828C6-4457-419A-B05E-FF5A5D407119}" srcOrd="0" destOrd="0" presId="urn:microsoft.com/office/officeart/2005/8/layout/vList6"/>
    <dgm:cxn modelId="{5C183EF9-124F-40F8-B44D-423C6A654958}" type="presParOf" srcId="{ABB6EF9F-24E2-4B19-9B46-F480DC9CBC22}" destId="{A61BD710-A02C-42C0-A65F-84649AB3E2ED}" srcOrd="1" destOrd="0" presId="urn:microsoft.com/office/officeart/2005/8/layout/vList6"/>
    <dgm:cxn modelId="{26E8E2FD-4919-4633-8C15-63BA393B2562}" type="presParOf" srcId="{3885244B-2382-4EB4-87F7-6FE2BE832D54}" destId="{631171A8-C199-4AA9-A279-F999400D6555}" srcOrd="7" destOrd="0" presId="urn:microsoft.com/office/officeart/2005/8/layout/vList6"/>
    <dgm:cxn modelId="{DC7825D0-C2C1-4629-BC27-CCAA25E22B1E}" type="presParOf" srcId="{3885244B-2382-4EB4-87F7-6FE2BE832D54}" destId="{809009C8-0E0D-4DCC-94F2-DDF0B62E758F}" srcOrd="8" destOrd="0" presId="urn:microsoft.com/office/officeart/2005/8/layout/vList6"/>
    <dgm:cxn modelId="{63EED2CF-D08A-4698-9940-2A46E2C7A76C}" type="presParOf" srcId="{809009C8-0E0D-4DCC-94F2-DDF0B62E758F}" destId="{37D19B1C-EF8A-43D1-9261-B87C930D2135}" srcOrd="0" destOrd="0" presId="urn:microsoft.com/office/officeart/2005/8/layout/vList6"/>
    <dgm:cxn modelId="{4388B7C7-AF62-4EEF-BCA2-38571D20124A}" type="presParOf" srcId="{809009C8-0E0D-4DCC-94F2-DDF0B62E758F}" destId="{3D9BF4F2-D1BA-4B4F-A52F-D3EB1479EF14}" srcOrd="1" destOrd="0" presId="urn:microsoft.com/office/officeart/2005/8/layout/vList6"/>
    <dgm:cxn modelId="{F07AF67C-32D5-4AF0-9EDD-67FDC39AC77C}" type="presParOf" srcId="{3885244B-2382-4EB4-87F7-6FE2BE832D54}" destId="{C50977B7-1BA6-4A57-B52D-013A67F6D57D}" srcOrd="9" destOrd="0" presId="urn:microsoft.com/office/officeart/2005/8/layout/vList6"/>
    <dgm:cxn modelId="{AF10FDCA-1E36-4AC1-BC57-70F66C806509}" type="presParOf" srcId="{3885244B-2382-4EB4-87F7-6FE2BE832D54}" destId="{0C92E004-E77F-4691-9221-2D1989F19AEE}" srcOrd="10" destOrd="0" presId="urn:microsoft.com/office/officeart/2005/8/layout/vList6"/>
    <dgm:cxn modelId="{3C246A8F-8904-48CD-BAE4-4D2407379E71}" type="presParOf" srcId="{0C92E004-E77F-4691-9221-2D1989F19AEE}" destId="{6C756232-10C8-478D-BE4A-605D35853178}" srcOrd="0" destOrd="0" presId="urn:microsoft.com/office/officeart/2005/8/layout/vList6"/>
    <dgm:cxn modelId="{1F07D032-3BE1-4943-A40E-80FAFA29A94D}" type="presParOf" srcId="{0C92E004-E77F-4691-9221-2D1989F19AEE}" destId="{C94A0781-1866-4686-AD7F-4D62DA314DEC}" srcOrd="1" destOrd="0" presId="urn:microsoft.com/office/officeart/2005/8/layout/vList6"/>
  </dgm:cxnLst>
  <dgm:bg/>
  <dgm:whole>
    <a:ln>
      <a:solidFill>
        <a:schemeClr val="bg1">
          <a:lumMod val="65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56708-9242-468A-9C31-07A4F6780E15}">
      <dsp:nvSpPr>
        <dsp:cNvPr id="0" name=""/>
        <dsp:cNvSpPr/>
      </dsp:nvSpPr>
      <dsp:spPr>
        <a:xfrm rot="5400000">
          <a:off x="6839388" y="-3486254"/>
          <a:ext cx="1103258" cy="8356360"/>
        </a:xfrm>
        <a:prstGeom prst="round2SameRect">
          <a:avLst/>
        </a:prstGeom>
        <a:solidFill>
          <a:schemeClr val="bg1">
            <a:alpha val="90000"/>
          </a:schemeClr>
        </a:solidFill>
        <a:ln w="12700" cap="flat" cmpd="sng" algn="ctr">
          <a:solidFill>
            <a:srgbClr val="7030A0">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a:solidFill>
                <a:prstClr val="black">
                  <a:hueOff val="0"/>
                  <a:satOff val="0"/>
                  <a:lumOff val="0"/>
                  <a:alphaOff val="0"/>
                </a:prstClr>
              </a:solidFill>
              <a:latin typeface="Calibri Light" panose="020F0302020204030204"/>
              <a:ea typeface="+mn-ea"/>
              <a:cs typeface="+mn-cs"/>
            </a:rPr>
            <a:t>75% organizations have set recruitment goals for Indigenous employees, 67% for racialized employees and 39% for Black employees. </a:t>
          </a:r>
        </a:p>
        <a:p>
          <a:pPr marL="171450" lvl="1" indent="-171450" algn="l" defTabSz="800100">
            <a:lnSpc>
              <a:spcPct val="90000"/>
            </a:lnSpc>
            <a:spcBef>
              <a:spcPct val="0"/>
            </a:spcBef>
            <a:spcAft>
              <a:spcPct val="15000"/>
            </a:spcAft>
            <a:buChar char="•"/>
          </a:pPr>
          <a:r>
            <a:rPr lang="en-US" sz="1800" kern="1200" dirty="0">
              <a:solidFill>
                <a:prstClr val="black">
                  <a:hueOff val="0"/>
                  <a:satOff val="0"/>
                  <a:lumOff val="0"/>
                  <a:alphaOff val="0"/>
                </a:prstClr>
              </a:solidFill>
              <a:latin typeface="Calibri Light" panose="020F0302020204030204"/>
              <a:ea typeface="+mn-ea"/>
              <a:cs typeface="+mn-cs"/>
            </a:rPr>
            <a:t>39% of organzations have set promotion goals for Indigenous employees, 37% for racialized employees and 21% for Black employees.  </a:t>
          </a:r>
        </a:p>
      </dsp:txBody>
      <dsp:txXfrm rot="-5400000">
        <a:off x="3212838" y="194153"/>
        <a:ext cx="8302503" cy="995544"/>
      </dsp:txXfrm>
    </dsp:sp>
    <dsp:sp modelId="{246B2B98-BF77-4F58-84ED-9C70F0A202E6}">
      <dsp:nvSpPr>
        <dsp:cNvPr id="0" name=""/>
        <dsp:cNvSpPr/>
      </dsp:nvSpPr>
      <dsp:spPr>
        <a:xfrm>
          <a:off x="0" y="2181"/>
          <a:ext cx="3212483" cy="1379073"/>
        </a:xfrm>
        <a:prstGeom prst="roundRect">
          <a:avLst/>
        </a:prstGeom>
        <a:solidFill>
          <a:srgbClr val="764D94"/>
        </a:solidFill>
        <a:ln w="12700" cap="flat" cmpd="sng" algn="ctr">
          <a:solidFill>
            <a:srgbClr val="B697B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b="1" i="0" kern="1200" baseline="0" dirty="0">
              <a:latin typeface="Calibri Light" panose="020F0302020204030204"/>
            </a:rPr>
            <a:t>Setting </a:t>
          </a:r>
          <a:r>
            <a:rPr lang="en-US" sz="2400" b="1" kern="1200" dirty="0">
              <a:latin typeface="Calibri Light" panose="020F0302020204030204"/>
            </a:rPr>
            <a:t>Goals</a:t>
          </a:r>
          <a:endParaRPr lang="en-US" sz="2400" b="1" kern="1200" dirty="0"/>
        </a:p>
      </dsp:txBody>
      <dsp:txXfrm>
        <a:off x="67321" y="69502"/>
        <a:ext cx="3077841" cy="1244431"/>
      </dsp:txXfrm>
    </dsp:sp>
    <dsp:sp modelId="{E0F55C86-C913-4513-B0E5-7B80279A7586}">
      <dsp:nvSpPr>
        <dsp:cNvPr id="0" name=""/>
        <dsp:cNvSpPr/>
      </dsp:nvSpPr>
      <dsp:spPr>
        <a:xfrm rot="5400000">
          <a:off x="6859423" y="-2099975"/>
          <a:ext cx="1103258" cy="8429369"/>
        </a:xfrm>
        <a:prstGeom prst="round2SameRect">
          <a:avLst/>
        </a:prstGeom>
        <a:solidFill>
          <a:schemeClr val="bg1">
            <a:alpha val="90000"/>
          </a:schemeClr>
        </a:solidFill>
        <a:ln w="12700" cap="flat" cmpd="sng" algn="ctr">
          <a:solidFill>
            <a:srgbClr val="7030A0">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a:latin typeface="+mj-lt"/>
            </a:rPr>
            <a:t>Organizations are using a variety of strategies and tools to track progress, including dashboards, external reviews, surveys, and comprehensive performance measurement frameworks.</a:t>
          </a:r>
        </a:p>
      </dsp:txBody>
      <dsp:txXfrm rot="-5400000">
        <a:off x="3196368" y="1616937"/>
        <a:ext cx="8375512" cy="995544"/>
      </dsp:txXfrm>
    </dsp:sp>
    <dsp:sp modelId="{9F08B31C-E31F-47C5-9888-501F47CF6A13}">
      <dsp:nvSpPr>
        <dsp:cNvPr id="0" name=""/>
        <dsp:cNvSpPr/>
      </dsp:nvSpPr>
      <dsp:spPr>
        <a:xfrm>
          <a:off x="0" y="1469184"/>
          <a:ext cx="3205661" cy="1241717"/>
        </a:xfrm>
        <a:prstGeom prst="roundRect">
          <a:avLst/>
        </a:prstGeom>
        <a:solidFill>
          <a:srgbClr val="764D94"/>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i="0" kern="1200" baseline="0" dirty="0">
              <a:solidFill>
                <a:schemeClr val="bg1"/>
              </a:solidFill>
              <a:latin typeface="+mj-lt"/>
            </a:rPr>
            <a:t>Measuring Progress</a:t>
          </a:r>
          <a:r>
            <a:rPr lang="en-US" sz="2400" b="0" i="0" kern="1200" baseline="0" dirty="0">
              <a:solidFill>
                <a:schemeClr val="bg1"/>
              </a:solidFill>
              <a:latin typeface="+mj-lt"/>
            </a:rPr>
            <a:t> </a:t>
          </a:r>
          <a:endParaRPr lang="en-US" sz="2400" kern="1200" dirty="0">
            <a:solidFill>
              <a:schemeClr val="bg1"/>
            </a:solidFill>
            <a:latin typeface="+mj-lt"/>
          </a:endParaRPr>
        </a:p>
      </dsp:txBody>
      <dsp:txXfrm>
        <a:off x="60616" y="1529800"/>
        <a:ext cx="3084429" cy="1120485"/>
      </dsp:txXfrm>
    </dsp:sp>
    <dsp:sp modelId="{C482DA73-155A-42A0-9747-E1EC09716296}">
      <dsp:nvSpPr>
        <dsp:cNvPr id="0" name=""/>
        <dsp:cNvSpPr/>
      </dsp:nvSpPr>
      <dsp:spPr>
        <a:xfrm rot="5400000">
          <a:off x="6857047" y="-787428"/>
          <a:ext cx="1103258" cy="8392849"/>
        </a:xfrm>
        <a:prstGeom prst="round2SameRect">
          <a:avLst/>
        </a:prstGeom>
        <a:solidFill>
          <a:schemeClr val="bg1">
            <a:alpha val="90000"/>
          </a:schemeClr>
        </a:solidFill>
        <a:ln w="12700" cap="flat" cmpd="sng" algn="ctr">
          <a:solidFill>
            <a:srgbClr val="7030A0">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a:solidFill>
                <a:prstClr val="black">
                  <a:hueOff val="0"/>
                  <a:satOff val="0"/>
                  <a:lumOff val="0"/>
                  <a:alphaOff val="0"/>
                </a:prstClr>
              </a:solidFill>
              <a:latin typeface="Calibri Light" panose="020F0302020204030204"/>
              <a:ea typeface="+mn-ea"/>
              <a:cs typeface="+mn-cs"/>
            </a:rPr>
            <a:t> 83% of organizations have incorporated qualitative objectives in their performance management agreements, 40% set quantitative goals, and 16% have initiated a model for consequential accountability.</a:t>
          </a:r>
        </a:p>
      </dsp:txBody>
      <dsp:txXfrm rot="-5400000">
        <a:off x="3212252" y="2911224"/>
        <a:ext cx="8338992" cy="995544"/>
      </dsp:txXfrm>
    </dsp:sp>
    <dsp:sp modelId="{5FE9FE14-F391-4811-B3E9-0481437F1668}">
      <dsp:nvSpPr>
        <dsp:cNvPr id="0" name=""/>
        <dsp:cNvSpPr/>
      </dsp:nvSpPr>
      <dsp:spPr>
        <a:xfrm>
          <a:off x="0" y="2748826"/>
          <a:ext cx="3211897" cy="1295818"/>
        </a:xfrm>
        <a:prstGeom prst="roundRect">
          <a:avLst/>
        </a:prstGeom>
        <a:solidFill>
          <a:srgbClr val="764D94"/>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i="0" kern="1200" baseline="0" dirty="0">
              <a:solidFill>
                <a:schemeClr val="bg1"/>
              </a:solidFill>
              <a:latin typeface="+mj-lt"/>
            </a:rPr>
            <a:t>Consequential Accountability</a:t>
          </a:r>
          <a:r>
            <a:rPr lang="en-US" sz="2400" b="0" i="0" kern="1200" baseline="0" dirty="0">
              <a:solidFill>
                <a:schemeClr val="bg1"/>
              </a:solidFill>
              <a:latin typeface="+mj-lt"/>
            </a:rPr>
            <a:t> </a:t>
          </a:r>
          <a:endParaRPr lang="en-US" sz="2400" kern="1200" dirty="0">
            <a:solidFill>
              <a:schemeClr val="bg1"/>
            </a:solidFill>
            <a:latin typeface="+mj-lt"/>
          </a:endParaRPr>
        </a:p>
      </dsp:txBody>
      <dsp:txXfrm>
        <a:off x="63257" y="2812083"/>
        <a:ext cx="3085383" cy="1169304"/>
      </dsp:txXfrm>
    </dsp:sp>
    <dsp:sp modelId="{1AC8F27F-96DE-4D70-AAC6-341FAD910170}">
      <dsp:nvSpPr>
        <dsp:cNvPr id="0" name=""/>
        <dsp:cNvSpPr/>
      </dsp:nvSpPr>
      <dsp:spPr>
        <a:xfrm rot="5400000">
          <a:off x="6760642" y="523912"/>
          <a:ext cx="1272024" cy="8475916"/>
        </a:xfrm>
        <a:prstGeom prst="round2SameRect">
          <a:avLst/>
        </a:prstGeom>
        <a:solidFill>
          <a:schemeClr val="bg1">
            <a:alpha val="90000"/>
          </a:schemeClr>
        </a:solidFill>
        <a:ln w="12700" cap="flat" cmpd="sng" algn="ctr">
          <a:solidFill>
            <a:srgbClr val="7030A0">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a:solidFill>
                <a:prstClr val="black">
                  <a:hueOff val="0"/>
                  <a:satOff val="0"/>
                  <a:lumOff val="0"/>
                  <a:alphaOff val="0"/>
                </a:prstClr>
              </a:solidFill>
              <a:latin typeface="Calibri Light" panose="020F0302020204030204"/>
              <a:ea typeface="+mn-ea"/>
              <a:cs typeface="+mn-cs"/>
            </a:rPr>
            <a:t>There has been an overall increase in activities and initiatives aimed at promoting anti-racism, equity and inclusion across organizations. Practices vary by organization, but many have developed multi-year action plans, provide some level of support to employee networks, offer sponsorship opportunities and second language training.  </a:t>
          </a:r>
        </a:p>
      </dsp:txBody>
      <dsp:txXfrm rot="-5400000">
        <a:off x="3158697" y="4187953"/>
        <a:ext cx="8413821" cy="1147834"/>
      </dsp:txXfrm>
    </dsp:sp>
    <dsp:sp modelId="{9C7F9A4D-A38C-4D02-BC99-0C3D4668F9C6}">
      <dsp:nvSpPr>
        <dsp:cNvPr id="0" name=""/>
        <dsp:cNvSpPr/>
      </dsp:nvSpPr>
      <dsp:spPr>
        <a:xfrm>
          <a:off x="0" y="4169855"/>
          <a:ext cx="3158341" cy="1195036"/>
        </a:xfrm>
        <a:prstGeom prst="roundRect">
          <a:avLst/>
        </a:prstGeom>
        <a:solidFill>
          <a:srgbClr val="764D94"/>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latin typeface="+mj-lt"/>
            </a:rPr>
            <a:t>Tangible actions</a:t>
          </a:r>
          <a:endParaRPr lang="en-US" sz="2400" kern="1200" dirty="0">
            <a:solidFill>
              <a:schemeClr val="bg1"/>
            </a:solidFill>
            <a:latin typeface="+mj-lt"/>
          </a:endParaRPr>
        </a:p>
      </dsp:txBody>
      <dsp:txXfrm>
        <a:off x="58337" y="4228192"/>
        <a:ext cx="3041667" cy="1078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8CFAE-4B54-40F1-B3E4-F2640880CD79}">
      <dsp:nvSpPr>
        <dsp:cNvPr id="0" name=""/>
        <dsp:cNvSpPr/>
      </dsp:nvSpPr>
      <dsp:spPr>
        <a:xfrm>
          <a:off x="3531128" y="477"/>
          <a:ext cx="8228312" cy="870934"/>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rtl="0">
            <a:lnSpc>
              <a:spcPct val="90000"/>
            </a:lnSpc>
            <a:spcBef>
              <a:spcPct val="0"/>
            </a:spcBef>
            <a:spcAft>
              <a:spcPct val="15000"/>
            </a:spcAft>
            <a:buChar char="•"/>
          </a:pPr>
          <a:r>
            <a:rPr lang="en-US" sz="1400" b="0" kern="1200" dirty="0">
              <a:solidFill>
                <a:prstClr val="black"/>
              </a:solidFill>
              <a:latin typeface="Calibri" panose="020F0502020204030204"/>
              <a:ea typeface="+mn-ea"/>
              <a:cs typeface="+mn-cs"/>
            </a:rPr>
            <a:t>32% of heads of organizations and 48% of executive teams have sponsored at least two Indigenous, Black or racialized employees for leadership roles; 38% are in the process of doing so, while 22% have not sponsored any. </a:t>
          </a:r>
        </a:p>
      </dsp:txBody>
      <dsp:txXfrm>
        <a:off x="3531128" y="109344"/>
        <a:ext cx="7901712" cy="653200"/>
      </dsp:txXfrm>
    </dsp:sp>
    <dsp:sp modelId="{FDA943FD-5ACC-45B9-A4CF-BBF417E27268}">
      <dsp:nvSpPr>
        <dsp:cNvPr id="0" name=""/>
        <dsp:cNvSpPr/>
      </dsp:nvSpPr>
      <dsp:spPr>
        <a:xfrm>
          <a:off x="0" y="52923"/>
          <a:ext cx="3474391"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Sponsorship</a:t>
          </a:r>
        </a:p>
      </dsp:txBody>
      <dsp:txXfrm>
        <a:off x="36603" y="89526"/>
        <a:ext cx="3401185" cy="676610"/>
      </dsp:txXfrm>
    </dsp:sp>
    <dsp:sp modelId="{ACF57FBD-6754-44B0-B0BB-F0B741B94E30}">
      <dsp:nvSpPr>
        <dsp:cNvPr id="0" name=""/>
        <dsp:cNvSpPr/>
      </dsp:nvSpPr>
      <dsp:spPr>
        <a:xfrm>
          <a:off x="3553617" y="946393"/>
          <a:ext cx="8193852" cy="862723"/>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rtl="0">
            <a:lnSpc>
              <a:spcPct val="90000"/>
            </a:lnSpc>
            <a:spcBef>
              <a:spcPct val="0"/>
            </a:spcBef>
            <a:spcAft>
              <a:spcPct val="15000"/>
            </a:spcAft>
            <a:buChar char="•"/>
          </a:pPr>
          <a:r>
            <a:rPr lang="en-US" sz="1400" b="0" kern="1200" dirty="0">
              <a:solidFill>
                <a:prstClr val="black"/>
              </a:solidFill>
              <a:latin typeface="Calibri" panose="020F0502020204030204"/>
              <a:ea typeface="+mn-ea"/>
              <a:cs typeface="+mn-cs"/>
            </a:rPr>
            <a:t>52% of heads of organization have endorsed recruitment campaigns for Indigenous employees, 33% for Black employes, and 41% for racialized employees. Meanwhile, 28% are in the process of doing so, and 23% have not endorsed yet. </a:t>
          </a:r>
        </a:p>
      </dsp:txBody>
      <dsp:txXfrm>
        <a:off x="3553617" y="1054233"/>
        <a:ext cx="7870331" cy="647043"/>
      </dsp:txXfrm>
    </dsp:sp>
    <dsp:sp modelId="{269B1077-12D8-4F55-B262-F16BB2E2FE8F}">
      <dsp:nvSpPr>
        <dsp:cNvPr id="0" name=""/>
        <dsp:cNvSpPr/>
      </dsp:nvSpPr>
      <dsp:spPr>
        <a:xfrm>
          <a:off x="0" y="1002847"/>
          <a:ext cx="3484911"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Recruitment </a:t>
          </a:r>
        </a:p>
      </dsp:txBody>
      <dsp:txXfrm>
        <a:off x="36603" y="1039450"/>
        <a:ext cx="3411705" cy="676610"/>
      </dsp:txXfrm>
    </dsp:sp>
    <dsp:sp modelId="{145795C7-9E68-404D-AA18-30C2D92C60CD}">
      <dsp:nvSpPr>
        <dsp:cNvPr id="0" name=""/>
        <dsp:cNvSpPr/>
      </dsp:nvSpPr>
      <dsp:spPr>
        <a:xfrm>
          <a:off x="3607229" y="1901111"/>
          <a:ext cx="8122386" cy="819166"/>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rtl="0">
            <a:lnSpc>
              <a:spcPct val="90000"/>
            </a:lnSpc>
            <a:spcBef>
              <a:spcPct val="0"/>
            </a:spcBef>
            <a:spcAft>
              <a:spcPct val="15000"/>
            </a:spcAft>
            <a:buChar char="•"/>
          </a:pPr>
          <a:r>
            <a:rPr lang="en-US" sz="1400" b="0" kern="1200" dirty="0">
              <a:solidFill>
                <a:prstClr val="black"/>
              </a:solidFill>
              <a:latin typeface="Calibri" panose="020F0502020204030204"/>
              <a:ea typeface="+mn-ea"/>
              <a:cs typeface="+mn-cs"/>
            </a:rPr>
            <a:t>48% of organizations have prioritized official language training for Indigenous employees, 45% for Black employees, and 47% for racialized employees. Additionally, 30% are developing strategies to prioritize training for employees ready for advancement, while 21% have not prioritized it.    </a:t>
          </a:r>
        </a:p>
      </dsp:txBody>
      <dsp:txXfrm>
        <a:off x="3607229" y="2003507"/>
        <a:ext cx="7815199" cy="614374"/>
      </dsp:txXfrm>
    </dsp:sp>
    <dsp:sp modelId="{80C3F29C-7FBF-44B3-A9C6-294682811E21}">
      <dsp:nvSpPr>
        <dsp:cNvPr id="0" name=""/>
        <dsp:cNvSpPr/>
      </dsp:nvSpPr>
      <dsp:spPr>
        <a:xfrm>
          <a:off x="0" y="1951210"/>
          <a:ext cx="3520667"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Prioritize Official Language Training</a:t>
          </a:r>
        </a:p>
      </dsp:txBody>
      <dsp:txXfrm>
        <a:off x="36603" y="1987813"/>
        <a:ext cx="3447461" cy="676610"/>
      </dsp:txXfrm>
    </dsp:sp>
    <dsp:sp modelId="{A61BD710-A02C-42C0-A65F-84649AB3E2ED}">
      <dsp:nvSpPr>
        <dsp:cNvPr id="0" name=""/>
        <dsp:cNvSpPr/>
      </dsp:nvSpPr>
      <dsp:spPr>
        <a:xfrm>
          <a:off x="3567840" y="2778247"/>
          <a:ext cx="8183238" cy="895385"/>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b="0" kern="1200" dirty="0">
              <a:solidFill>
                <a:prstClr val="black"/>
              </a:solidFill>
              <a:latin typeface="Calibri" panose="020F0502020204030204"/>
              <a:ea typeface="+mn-ea"/>
              <a:cs typeface="+mn-cs"/>
            </a:rPr>
            <a:t>71% of organizations engage employees in decision-making, 84% have governance structures for employee networks, and 78% provide material support. Meanwhile, 29% are developing strategies to support the networks, while 7% have not invested in them.</a:t>
          </a:r>
        </a:p>
      </dsp:txBody>
      <dsp:txXfrm>
        <a:off x="3567840" y="2890170"/>
        <a:ext cx="7847469" cy="671539"/>
      </dsp:txXfrm>
    </dsp:sp>
    <dsp:sp modelId="{80F828C6-4457-419A-B05E-FF5A5D407119}">
      <dsp:nvSpPr>
        <dsp:cNvPr id="0" name=""/>
        <dsp:cNvSpPr/>
      </dsp:nvSpPr>
      <dsp:spPr>
        <a:xfrm>
          <a:off x="0" y="2883468"/>
          <a:ext cx="3502742"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Invest in Employee Networks</a:t>
          </a:r>
        </a:p>
      </dsp:txBody>
      <dsp:txXfrm>
        <a:off x="36603" y="2920071"/>
        <a:ext cx="3429536" cy="676610"/>
      </dsp:txXfrm>
    </dsp:sp>
    <dsp:sp modelId="{3D9BF4F2-D1BA-4B4F-A52F-D3EB1479EF14}">
      <dsp:nvSpPr>
        <dsp:cNvPr id="0" name=""/>
        <dsp:cNvSpPr/>
      </dsp:nvSpPr>
      <dsp:spPr>
        <a:xfrm>
          <a:off x="3616156" y="3748614"/>
          <a:ext cx="8086653" cy="823733"/>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b="0" kern="1200" dirty="0">
              <a:solidFill>
                <a:schemeClr val="tx1"/>
              </a:solidFill>
              <a:latin typeface="+mn-lt"/>
            </a:rPr>
            <a:t>79% of organizations have integrated anti-racism, equity, and inclusion efforts into their organization’s plans, and 44% have done so in regional or branch plans. Additionally, 39% are working to embed these efforts into business or mental health plans, while 2% have not </a:t>
          </a:r>
          <a:r>
            <a:rPr lang="en-US" sz="1400" b="0" i="0" u="none" kern="1200" dirty="0">
              <a:solidFill>
                <a:prstClr val="black">
                  <a:hueOff val="0"/>
                  <a:satOff val="0"/>
                  <a:lumOff val="0"/>
                  <a:alphaOff val="0"/>
                </a:prstClr>
              </a:solidFill>
              <a:latin typeface="Calibri" panose="020F0502020204030204"/>
              <a:ea typeface="+mn-ea"/>
              <a:cs typeface="+mn-cs"/>
            </a:rPr>
            <a:t>integrated</a:t>
          </a:r>
          <a:r>
            <a:rPr lang="en-US" sz="1400" b="0" kern="1200" dirty="0">
              <a:solidFill>
                <a:schemeClr val="tx1"/>
              </a:solidFill>
              <a:latin typeface="+mn-lt"/>
            </a:rPr>
            <a:t> them.</a:t>
          </a:r>
        </a:p>
      </dsp:txBody>
      <dsp:txXfrm>
        <a:off x="3616156" y="3851581"/>
        <a:ext cx="7777753" cy="617799"/>
      </dsp:txXfrm>
    </dsp:sp>
    <dsp:sp modelId="{37D19B1C-EF8A-43D1-9261-B87C930D2135}">
      <dsp:nvSpPr>
        <dsp:cNvPr id="0" name=""/>
        <dsp:cNvSpPr/>
      </dsp:nvSpPr>
      <dsp:spPr>
        <a:xfrm>
          <a:off x="0" y="3801791"/>
          <a:ext cx="3502789"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b="0" i="0" u="none" kern="1200" dirty="0">
              <a:solidFill>
                <a:schemeClr val="tx1"/>
              </a:solidFill>
              <a:latin typeface="+mn-lt"/>
            </a:rPr>
            <a:t>Embed Anti-Racism Work</a:t>
          </a:r>
          <a:endParaRPr lang="en-US" sz="2100" b="0" kern="1200" dirty="0">
            <a:solidFill>
              <a:schemeClr val="tx1"/>
            </a:solidFill>
            <a:latin typeface="+mn-lt"/>
          </a:endParaRPr>
        </a:p>
      </dsp:txBody>
      <dsp:txXfrm>
        <a:off x="36603" y="3838394"/>
        <a:ext cx="3429583" cy="676610"/>
      </dsp:txXfrm>
    </dsp:sp>
    <dsp:sp modelId="{C94A0781-1866-4686-AD7F-4D62DA314DEC}">
      <dsp:nvSpPr>
        <dsp:cNvPr id="0" name=""/>
        <dsp:cNvSpPr/>
      </dsp:nvSpPr>
      <dsp:spPr>
        <a:xfrm>
          <a:off x="3629551" y="4647329"/>
          <a:ext cx="8102541" cy="749816"/>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b="0" i="0" u="none" kern="1200" dirty="0">
              <a:latin typeface="+mn-lt"/>
            </a:rPr>
            <a:t>52% of organizations have implemented a calendar to avoid holding major meetings and events during significant religious, spiritual and cultural periods, 36% are developing one, and 16% have not created a calendar. </a:t>
          </a:r>
          <a:endParaRPr lang="en-US" sz="1400" b="0" kern="1200" dirty="0">
            <a:solidFill>
              <a:schemeClr val="tx1"/>
            </a:solidFill>
            <a:latin typeface="+mn-lt"/>
          </a:endParaRPr>
        </a:p>
      </dsp:txBody>
      <dsp:txXfrm>
        <a:off x="3629551" y="4741056"/>
        <a:ext cx="7821360" cy="562362"/>
      </dsp:txXfrm>
    </dsp:sp>
    <dsp:sp modelId="{6C756232-10C8-478D-BE4A-605D35853178}">
      <dsp:nvSpPr>
        <dsp:cNvPr id="0" name=""/>
        <dsp:cNvSpPr/>
      </dsp:nvSpPr>
      <dsp:spPr>
        <a:xfrm>
          <a:off x="0" y="4647329"/>
          <a:ext cx="3545467"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latin typeface="+mn-lt"/>
            </a:rPr>
            <a:t>Considerations for Religious and Cultural Periods</a:t>
          </a:r>
        </a:p>
      </dsp:txBody>
      <dsp:txXfrm>
        <a:off x="36603" y="4683932"/>
        <a:ext cx="3472261" cy="67661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07E27C-7801-4D60-A93E-E754E45182D7}" type="datetimeFigureOut">
              <a:rPr lang="en-US" smtClean="0"/>
              <a:t>2024-09-16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0E8EED-9517-4432-809F-9644BAA38E23}" type="slidenum">
              <a:rPr lang="en-US" smtClean="0"/>
              <a:t>‹#›</a:t>
            </a:fld>
            <a:endParaRPr lang="en-US"/>
          </a:p>
        </p:txBody>
      </p:sp>
    </p:spTree>
    <p:extLst>
      <p:ext uri="{BB962C8B-B14F-4D97-AF65-F5344CB8AC3E}">
        <p14:creationId xmlns:p14="http://schemas.microsoft.com/office/powerpoint/2010/main" val="281156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1162050"/>
            <a:ext cx="5575300" cy="3136900"/>
          </a:xfrm>
        </p:spPr>
      </p:sp>
      <p:sp>
        <p:nvSpPr>
          <p:cNvPr id="4" name="Slide Number Placeholder 3"/>
          <p:cNvSpPr>
            <a:spLocks noGrp="1"/>
          </p:cNvSpPr>
          <p:nvPr>
            <p:ph type="sldNum" sz="quarter" idx="5"/>
          </p:nvPr>
        </p:nvSpPr>
        <p:spPr/>
        <p:txBody>
          <a:bodyPr/>
          <a:lstStyle/>
          <a:p>
            <a:fld id="{58B6414A-BA14-4DDA-AFF4-139240F35821}" type="slidenum">
              <a:rPr lang="en-US" altLang="en-US" smtClean="0"/>
              <a:pPr/>
              <a:t>1</a:t>
            </a:fld>
            <a:endParaRPr lang="en-US" altLang="en-US"/>
          </a:p>
        </p:txBody>
      </p:sp>
      <p:sp>
        <p:nvSpPr>
          <p:cNvPr id="6" name="Notes Placeholder 5">
            <a:extLst>
              <a:ext uri="{FF2B5EF4-FFF2-40B4-BE49-F238E27FC236}">
                <a16:creationId xmlns:a16="http://schemas.microsoft.com/office/drawing/2014/main" id="{F26B6A6C-D990-BD20-A860-E9B5D9C91A4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399041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8B6414A-BA14-4DDA-AFF4-139240F35821}" type="slidenum">
              <a:rPr lang="en-US" altLang="en-US" smtClean="0"/>
              <a:pPr/>
              <a:t>11</a:t>
            </a:fld>
            <a:endParaRPr lang="en-US" altLang="en-US"/>
          </a:p>
        </p:txBody>
      </p:sp>
      <p:sp>
        <p:nvSpPr>
          <p:cNvPr id="6" name="Notes Placeholder 5">
            <a:extLst>
              <a:ext uri="{FF2B5EF4-FFF2-40B4-BE49-F238E27FC236}">
                <a16:creationId xmlns:a16="http://schemas.microsoft.com/office/drawing/2014/main" id="{B2ABCF6B-0A2F-91E3-A36E-27093FEAB5A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070823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F0E8EED-9517-4432-809F-9644BAA38E23}" type="slidenum">
              <a:rPr lang="en-US" smtClean="0"/>
              <a:t>12</a:t>
            </a:fld>
            <a:endParaRPr lang="en-US"/>
          </a:p>
        </p:txBody>
      </p:sp>
      <p:sp>
        <p:nvSpPr>
          <p:cNvPr id="6" name="Notes Placeholder 5">
            <a:extLst>
              <a:ext uri="{FF2B5EF4-FFF2-40B4-BE49-F238E27FC236}">
                <a16:creationId xmlns:a16="http://schemas.microsoft.com/office/drawing/2014/main" id="{9E47AC7E-CF00-23D4-0FAE-15A4530A4A0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2674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F0E8EED-9517-4432-809F-9644BAA38E23}" type="slidenum">
              <a:rPr lang="en-US" smtClean="0"/>
              <a:t>13</a:t>
            </a:fld>
            <a:endParaRPr lang="en-US"/>
          </a:p>
        </p:txBody>
      </p:sp>
      <p:sp>
        <p:nvSpPr>
          <p:cNvPr id="6" name="Notes Placeholder 5">
            <a:extLst>
              <a:ext uri="{FF2B5EF4-FFF2-40B4-BE49-F238E27FC236}">
                <a16:creationId xmlns:a16="http://schemas.microsoft.com/office/drawing/2014/main" id="{B516624A-0DE4-28A8-7313-9CFF8B26DAFE}"/>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026130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7E7A63-0662-44D2-8C55-203506B2B589}" type="slidenum">
              <a:rPr lang="en-US" smtClean="0"/>
              <a:t>14</a:t>
            </a:fld>
            <a:endParaRPr lang="en-US"/>
          </a:p>
        </p:txBody>
      </p:sp>
    </p:spTree>
    <p:extLst>
      <p:ext uri="{BB962C8B-B14F-4D97-AF65-F5344CB8AC3E}">
        <p14:creationId xmlns:p14="http://schemas.microsoft.com/office/powerpoint/2010/main" val="777955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7E7A63-0662-44D2-8C55-203506B2B589}" type="slidenum">
              <a:rPr lang="en-US" smtClean="0"/>
              <a:t>15</a:t>
            </a:fld>
            <a:endParaRPr lang="en-US"/>
          </a:p>
        </p:txBody>
      </p:sp>
    </p:spTree>
    <p:extLst>
      <p:ext uri="{BB962C8B-B14F-4D97-AF65-F5344CB8AC3E}">
        <p14:creationId xmlns:p14="http://schemas.microsoft.com/office/powerpoint/2010/main" val="344762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7E7A63-0662-44D2-8C55-203506B2B589}" type="slidenum">
              <a:rPr lang="en-US" smtClean="0"/>
              <a:t>16</a:t>
            </a:fld>
            <a:endParaRPr lang="en-US"/>
          </a:p>
        </p:txBody>
      </p:sp>
    </p:spTree>
    <p:extLst>
      <p:ext uri="{BB962C8B-B14F-4D97-AF65-F5344CB8AC3E}">
        <p14:creationId xmlns:p14="http://schemas.microsoft.com/office/powerpoint/2010/main" val="244313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7E7A63-0662-44D2-8C55-203506B2B589}" type="slidenum">
              <a:rPr lang="en-US" smtClean="0"/>
              <a:t>17</a:t>
            </a:fld>
            <a:endParaRPr lang="en-US"/>
          </a:p>
        </p:txBody>
      </p:sp>
    </p:spTree>
    <p:extLst>
      <p:ext uri="{BB962C8B-B14F-4D97-AF65-F5344CB8AC3E}">
        <p14:creationId xmlns:p14="http://schemas.microsoft.com/office/powerpoint/2010/main" val="1104378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F0E8EED-9517-4432-809F-9644BAA38E23}" type="slidenum">
              <a:rPr lang="en-US" smtClean="0"/>
              <a:t>2</a:t>
            </a:fld>
            <a:endParaRPr lang="en-US"/>
          </a:p>
        </p:txBody>
      </p:sp>
      <p:sp>
        <p:nvSpPr>
          <p:cNvPr id="6" name="Notes Placeholder 5">
            <a:extLst>
              <a:ext uri="{FF2B5EF4-FFF2-40B4-BE49-F238E27FC236}">
                <a16:creationId xmlns:a16="http://schemas.microsoft.com/office/drawing/2014/main" id="{C3CF4098-1479-F297-D63C-4CFD94DDFD06}"/>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053082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37E7A63-0662-44D2-8C55-203506B2B589}" type="slidenum">
              <a:rPr lang="en-US" smtClean="0"/>
              <a:t>4</a:t>
            </a:fld>
            <a:endParaRPr lang="en-US"/>
          </a:p>
        </p:txBody>
      </p:sp>
      <p:sp>
        <p:nvSpPr>
          <p:cNvPr id="6" name="Notes Placeholder 5">
            <a:extLst>
              <a:ext uri="{FF2B5EF4-FFF2-40B4-BE49-F238E27FC236}">
                <a16:creationId xmlns:a16="http://schemas.microsoft.com/office/drawing/2014/main" id="{F8076F95-723E-6054-21C4-F3E458D61782}"/>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00742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F0E8EED-9517-4432-809F-9644BAA38E23}" type="slidenum">
              <a:rPr lang="en-US" smtClean="0"/>
              <a:t>5</a:t>
            </a:fld>
            <a:endParaRPr lang="en-US" dirty="0"/>
          </a:p>
        </p:txBody>
      </p:sp>
      <p:sp>
        <p:nvSpPr>
          <p:cNvPr id="6" name="Notes Placeholder 5">
            <a:extLst>
              <a:ext uri="{FF2B5EF4-FFF2-40B4-BE49-F238E27FC236}">
                <a16:creationId xmlns:a16="http://schemas.microsoft.com/office/drawing/2014/main" id="{257C67B0-86EC-EEA7-ABA9-022C5A73C8C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20318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37E7A63-0662-44D2-8C55-203506B2B589}" type="slidenum">
              <a:rPr lang="en-US" smtClean="0"/>
              <a:t>6</a:t>
            </a:fld>
            <a:endParaRPr lang="en-US"/>
          </a:p>
        </p:txBody>
      </p:sp>
      <p:sp>
        <p:nvSpPr>
          <p:cNvPr id="6" name="Notes Placeholder 5">
            <a:extLst>
              <a:ext uri="{FF2B5EF4-FFF2-40B4-BE49-F238E27FC236}">
                <a16:creationId xmlns:a16="http://schemas.microsoft.com/office/drawing/2014/main" id="{4818FB89-D2E3-A3ED-10CF-45222ACD24F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105601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37E7A63-0662-44D2-8C55-203506B2B589}" type="slidenum">
              <a:rPr lang="en-US" smtClean="0"/>
              <a:t>7</a:t>
            </a:fld>
            <a:endParaRPr lang="en-US"/>
          </a:p>
        </p:txBody>
      </p:sp>
      <p:sp>
        <p:nvSpPr>
          <p:cNvPr id="6" name="Notes Placeholder 5">
            <a:extLst>
              <a:ext uri="{FF2B5EF4-FFF2-40B4-BE49-F238E27FC236}">
                <a16:creationId xmlns:a16="http://schemas.microsoft.com/office/drawing/2014/main" id="{C5FBE190-89DE-B189-B715-626318372DC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33695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8B6414A-BA14-4DDA-AFF4-139240F35821}" type="slidenum">
              <a:rPr lang="en-US" altLang="en-US" smtClean="0"/>
              <a:pPr/>
              <a:t>8</a:t>
            </a:fld>
            <a:endParaRPr lang="en-US" altLang="en-US"/>
          </a:p>
        </p:txBody>
      </p:sp>
      <p:sp>
        <p:nvSpPr>
          <p:cNvPr id="6" name="Notes Placeholder 5">
            <a:extLst>
              <a:ext uri="{FF2B5EF4-FFF2-40B4-BE49-F238E27FC236}">
                <a16:creationId xmlns:a16="http://schemas.microsoft.com/office/drawing/2014/main" id="{FBA8DD13-B2E0-26D5-2C7F-B2CA2E4578EE}"/>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705670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8B6414A-BA14-4DDA-AFF4-139240F35821}" type="slidenum">
              <a:rPr lang="en-US" altLang="en-US" smtClean="0"/>
              <a:pPr/>
              <a:t>9</a:t>
            </a:fld>
            <a:endParaRPr lang="en-US" altLang="en-US"/>
          </a:p>
        </p:txBody>
      </p:sp>
      <p:sp>
        <p:nvSpPr>
          <p:cNvPr id="6" name="Notes Placeholder 5">
            <a:extLst>
              <a:ext uri="{FF2B5EF4-FFF2-40B4-BE49-F238E27FC236}">
                <a16:creationId xmlns:a16="http://schemas.microsoft.com/office/drawing/2014/main" id="{C99C4D7A-7954-98E0-1257-66FDAD6B376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077773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F0E8EED-9517-4432-809F-9644BAA38E23}" type="slidenum">
              <a:rPr lang="en-US" smtClean="0"/>
              <a:t>10</a:t>
            </a:fld>
            <a:endParaRPr lang="en-US"/>
          </a:p>
        </p:txBody>
      </p:sp>
      <p:sp>
        <p:nvSpPr>
          <p:cNvPr id="6" name="Notes Placeholder 5">
            <a:extLst>
              <a:ext uri="{FF2B5EF4-FFF2-40B4-BE49-F238E27FC236}">
                <a16:creationId xmlns:a16="http://schemas.microsoft.com/office/drawing/2014/main" id="{300C82F4-6F87-DD98-972E-0B3DF26AB88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95345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38919-C317-1AB8-8788-0EC26E1417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C2C0CE-4184-7EED-B4B1-E5071C7D0A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DE22E6-9CA1-A6B8-90F2-3B021C09C2B9}"/>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00010BB4-E96D-2EC9-BB20-1A17A5B09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71B5B1-A132-7610-6755-3305FA33C89C}"/>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21507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0D0A2-F7DD-4CE2-4B33-F0D4006084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D4018E-96C9-A2AE-8A8B-F4476273B6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FB885-5021-82AB-EB34-A788F225A82B}"/>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EE57E914-D112-915C-C23F-27BD24075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4E0C54-C750-D82D-6312-A1881DFDD570}"/>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154405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F93DB-38EE-4DF9-7449-BE323CC962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553517-B53B-8C41-33CB-2E8CA23126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E4A76-1EDC-AD97-3BCE-8602B53C3858}"/>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BE5A306A-76E3-621B-F66A-FB67ACB57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EA927-FA83-9E90-2A7F-9447D65761E1}"/>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489698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half imag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800"/>
          </a:p>
        </p:txBody>
      </p:sp>
      <p:sp>
        <p:nvSpPr>
          <p:cNvPr id="10" name="Content Placeholder 2"/>
          <p:cNvSpPr>
            <a:spLocks noGrp="1"/>
          </p:cNvSpPr>
          <p:nvPr>
            <p:ph idx="11"/>
          </p:nvPr>
        </p:nvSpPr>
        <p:spPr>
          <a:xfrm>
            <a:off x="6259061" y="753534"/>
            <a:ext cx="5323339" cy="5436540"/>
          </a:xfrm>
        </p:spPr>
        <p:txBody>
          <a:bodyPr/>
          <a:lstStyle>
            <a:lvl1pPr marL="0" indent="0">
              <a:buNone/>
              <a:defRPr>
                <a:latin typeface="Century Gothic" pitchFamily="34" charset="0"/>
              </a:defRPr>
            </a:lvl1pPr>
          </a:lstStyle>
          <a:p>
            <a:pPr lvl="0"/>
            <a:endParaRPr lang="en-US"/>
          </a:p>
        </p:txBody>
      </p:sp>
      <p:sp>
        <p:nvSpPr>
          <p:cNvPr id="2" name="Title 1"/>
          <p:cNvSpPr>
            <a:spLocks noGrp="1"/>
          </p:cNvSpPr>
          <p:nvPr>
            <p:ph type="ctrTitle"/>
          </p:nvPr>
        </p:nvSpPr>
        <p:spPr>
          <a:xfrm>
            <a:off x="650626" y="753535"/>
            <a:ext cx="5056533" cy="2376252"/>
          </a:xfrm>
        </p:spPr>
        <p:txBody>
          <a:bodyPr>
            <a:normAutofit/>
          </a:bodyPr>
          <a:lstStyle>
            <a:lvl1pPr algn="l">
              <a:defRPr sz="4000" b="0" i="0">
                <a:solidFill>
                  <a:srgbClr val="064163"/>
                </a:solidFill>
                <a:latin typeface="Century Gothic" pitchFamily="34" charset="0"/>
                <a:cs typeface="Century Gothic" pitchFamily="34" charset="0"/>
              </a:defRPr>
            </a:lvl1pPr>
          </a:lstStyle>
          <a:p>
            <a:r>
              <a:rPr lang="en-US"/>
              <a:t>Click to edit Master title style</a:t>
            </a:r>
          </a:p>
        </p:txBody>
      </p:sp>
      <p:sp>
        <p:nvSpPr>
          <p:cNvPr id="3" name="Subtitle 2"/>
          <p:cNvSpPr>
            <a:spLocks noGrp="1"/>
          </p:cNvSpPr>
          <p:nvPr>
            <p:ph type="subTitle" idx="1"/>
          </p:nvPr>
        </p:nvSpPr>
        <p:spPr>
          <a:xfrm>
            <a:off x="650625" y="3336749"/>
            <a:ext cx="5056535"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12" name="Slide Number Placeholder 5"/>
          <p:cNvSpPr>
            <a:spLocks noGrp="1"/>
          </p:cNvSpPr>
          <p:nvPr>
            <p:ph type="sldNum" sz="quarter" idx="12"/>
          </p:nvPr>
        </p:nvSpPr>
        <p:spPr/>
        <p:txBody>
          <a:bodyPr/>
          <a:lstStyle>
            <a:lvl1pPr>
              <a:defRPr/>
            </a:lvl1pPr>
          </a:lstStyle>
          <a:p>
            <a:fld id="{A3C1C3F4-7627-499B-A387-D46B6B71D0BD}" type="slidenum">
              <a:rPr lang="en-US" altLang="en-US"/>
              <a:pPr/>
              <a:t>‹#›</a:t>
            </a:fld>
            <a:endParaRPr lang="en-US" altLang="en-US"/>
          </a:p>
        </p:txBody>
      </p:sp>
      <p:pic>
        <p:nvPicPr>
          <p:cNvPr id="14"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665817" y="3231388"/>
            <a:ext cx="5103408"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userDrawn="1"/>
        </p:nvCxnSpPr>
        <p:spPr>
          <a:xfrm>
            <a:off x="581933" y="6276975"/>
            <a:ext cx="11000468"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16" name="Picture 7"/>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581932" y="544183"/>
            <a:ext cx="110064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prod.prv\shared\NCR\CMO\CMB_NEW\0400-Comms Svcs\480 - Publishing and Production\!Flag Signatures\Government of Canada FIPs\45\Two Colours\goc_fip_e_2c_45.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1933" y="247503"/>
            <a:ext cx="2498799" cy="18000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prod.prv\shared\NCR\CMO\CMB_NEW\0400-Comms Svcs\480 - Publishing and Production\!Flag Signatures\Canada Wordmark\Colour\Canada_Colour.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100332" y="6356351"/>
            <a:ext cx="1488000" cy="27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61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938C8-6BDF-4F5B-DE18-E2B8C8C95A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E566CC-1E39-9933-B91C-BB4BAF0587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9DDD84-0E9D-BA74-44DB-C676205B7E7E}"/>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CB69622F-0688-C2E8-6BB0-59A613445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4DC21-3BDA-DCB2-02D8-9DC14BA4722D}"/>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7182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D510E-D80C-A708-D3D7-CDA77BA0AF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4D649F-B327-8EB9-D37C-02AA25F51E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EA3E7B-7C01-59B2-EBC0-D0E4AAF167C6}"/>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634B6346-FAE5-6783-4BE5-7F0A1217C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FE879A-195C-C3D7-0809-0F5D22217508}"/>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175830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DF28A-7C65-0CEA-BE1C-D4C25D691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37B1CA-1AB6-74DA-2DEB-D1945BD5FA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64882B-3FA5-977F-AADB-9D4E26E06C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A0CE89-EE66-A050-E164-141077BC72FC}"/>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6" name="Footer Placeholder 5">
            <a:extLst>
              <a:ext uri="{FF2B5EF4-FFF2-40B4-BE49-F238E27FC236}">
                <a16:creationId xmlns:a16="http://schemas.microsoft.com/office/drawing/2014/main" id="{0DEE7E7A-6D01-32F3-EAB6-98B5D28103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F89DF0-B722-3081-6B2C-F5F64B18D493}"/>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171560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CB2E-7294-DF3D-46E3-24C8DA85B8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A12209-EF2C-CB32-E4BD-0D9887650B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B99A65-88EB-EACE-36AF-806506FAB5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FD1E1D-ED9B-8375-F690-95B98D386A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27F937-98E6-4869-2EA4-999DB219AB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584B40-B4F9-8F94-3E2F-4D018E740338}"/>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8" name="Footer Placeholder 7">
            <a:extLst>
              <a:ext uri="{FF2B5EF4-FFF2-40B4-BE49-F238E27FC236}">
                <a16:creationId xmlns:a16="http://schemas.microsoft.com/office/drawing/2014/main" id="{F56D4885-C18C-2A03-AD8E-54844F7867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96C30E-B645-813D-A38A-7C229DD27B5C}"/>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78924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24DC7-0286-A37F-7C16-489690D17B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6B0634-2269-874F-5EA9-1ED949243351}"/>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4" name="Footer Placeholder 3">
            <a:extLst>
              <a:ext uri="{FF2B5EF4-FFF2-40B4-BE49-F238E27FC236}">
                <a16:creationId xmlns:a16="http://schemas.microsoft.com/office/drawing/2014/main" id="{0500A9A6-898E-8F1D-41A1-EA6F7554B7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8E7E58-630F-AAB5-33DC-E9DC96C1511B}"/>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4039585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74C0E5-7E13-FD0F-8AB1-3967177BC343}"/>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3" name="Footer Placeholder 2">
            <a:extLst>
              <a:ext uri="{FF2B5EF4-FFF2-40B4-BE49-F238E27FC236}">
                <a16:creationId xmlns:a16="http://schemas.microsoft.com/office/drawing/2014/main" id="{DE55DA77-8DF3-B7D0-9753-07AF17B8C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83BB8B-4223-D7E8-F9FC-6DC8C91D9DA3}"/>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175202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2B5DF-B85B-725C-7296-EB00E93B4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F29376-9909-C797-93F7-47B56DBBB1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55CF26-1305-9DD3-5B23-115225F58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74C3B-63A2-367D-AD88-85D712D34395}"/>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6" name="Footer Placeholder 5">
            <a:extLst>
              <a:ext uri="{FF2B5EF4-FFF2-40B4-BE49-F238E27FC236}">
                <a16:creationId xmlns:a16="http://schemas.microsoft.com/office/drawing/2014/main" id="{8813D0E8-78D4-14F9-E0C5-0A1138225A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FDB4C-B558-0DD8-723B-99E668F4CDCE}"/>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2010933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1F202-B1D5-3292-6817-720DD25909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E3A722-4513-6226-ED91-B8EF11D6DD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6F0D97-5738-3875-F39C-20DD65F88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61B90E-9F1D-FDD7-2620-A0AD1468F89F}"/>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6" name="Footer Placeholder 5">
            <a:extLst>
              <a:ext uri="{FF2B5EF4-FFF2-40B4-BE49-F238E27FC236}">
                <a16:creationId xmlns:a16="http://schemas.microsoft.com/office/drawing/2014/main" id="{2B7B6DDB-615A-1856-F6A9-FF0468998E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0FB187-54CF-E137-E529-8101DC63E5C1}"/>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214340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F2B670-C307-DC46-6603-816791E5D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468A78-6700-048C-B226-0F2AA0F2B1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7A2CD6-8EF4-50C2-F6AE-1C3FE87B2F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1E9BEA79-5BDD-FF2A-A0C1-0017812423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C3AFE2-DF54-2C42-75DA-40FF212259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F58ED8-594F-4E9E-B883-35C4C341B472}" type="slidenum">
              <a:rPr lang="en-US" smtClean="0"/>
              <a:t>‹#›</a:t>
            </a:fld>
            <a:endParaRPr lang="en-US"/>
          </a:p>
        </p:txBody>
      </p:sp>
    </p:spTree>
    <p:extLst>
      <p:ext uri="{BB962C8B-B14F-4D97-AF65-F5344CB8AC3E}">
        <p14:creationId xmlns:p14="http://schemas.microsoft.com/office/powerpoint/2010/main" val="821338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10.xml"/><Relationship Id="rId4"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13.xml"/><Relationship Id="rId4"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14.xml"/><Relationship Id="rId4"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15.xml"/><Relationship Id="rId4"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16.xml"/><Relationship Id="rId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tags" Target="../tags/tag8.xml"/><Relationship Id="rId7" Type="http://schemas.openxmlformats.org/officeDocument/2006/relationships/notesSlide" Target="../notesSlides/notesSlide3.xml"/><Relationship Id="rId12" Type="http://schemas.microsoft.com/office/2007/relationships/diagramDrawing" Target="../diagrams/drawing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4.xml"/><Relationship Id="rId11" Type="http://schemas.openxmlformats.org/officeDocument/2006/relationships/diagramColors" Target="../diagrams/colors1.xml"/><Relationship Id="rId5" Type="http://schemas.openxmlformats.org/officeDocument/2006/relationships/tags" Target="../tags/tag10.xml"/><Relationship Id="rId10" Type="http://schemas.openxmlformats.org/officeDocument/2006/relationships/diagramQuickStyle" Target="../diagrams/quickStyle1.xml"/><Relationship Id="rId4" Type="http://schemas.openxmlformats.org/officeDocument/2006/relationships/tags" Target="../tags/tag9.xml"/><Relationship Id="rId9"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chart" Target="../charts/chart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notesSlide" Target="../notesSlides/notesSlide5.xml"/><Relationship Id="rId5" Type="http://schemas.openxmlformats.org/officeDocument/2006/relationships/slideLayout" Target="../slideLayouts/slideLayout5.xml"/><Relationship Id="rId4" Type="http://schemas.openxmlformats.org/officeDocument/2006/relationships/tags" Target="../tags/tag14.xml"/></Relationships>
</file>

<file path=ppt/slides/_rels/slide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chart" Target="../charts/chart2.xml"/><Relationship Id="rId5" Type="http://schemas.openxmlformats.org/officeDocument/2006/relationships/notesSlide" Target="../notesSlides/notesSlide6.xml"/><Relationship Id="rId4"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7.xml"/><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chart" Target="../charts/chart3.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custDataLst>
              <p:tags r:id="rId1"/>
            </p:custDataLst>
          </p:nvPr>
        </p:nvSpPr>
        <p:spPr>
          <a:xfrm>
            <a:off x="594361" y="792658"/>
            <a:ext cx="8780458" cy="2403989"/>
          </a:xfrm>
        </p:spPr>
        <p:txBody>
          <a:bodyPr>
            <a:noAutofit/>
          </a:bodyPr>
          <a:lstStyle/>
          <a:p>
            <a:pPr eaLnBrk="1" hangingPunct="1"/>
            <a:r>
              <a:rPr lang="en-US" sz="4400" b="1" dirty="0">
                <a:latin typeface="+mn-lt"/>
                <a:ea typeface="Calibri" panose="020F0502020204030204" pitchFamily="34" charset="0"/>
                <a:cs typeface="Times New Roman"/>
              </a:rPr>
              <a:t>Call to Action</a:t>
            </a:r>
            <a:r>
              <a:rPr lang="en-US" sz="4400" b="1" dirty="0">
                <a:latin typeface="+mn-lt"/>
              </a:rPr>
              <a:t> on Anti-Racism, Equity, and Inclusion: </a:t>
            </a:r>
            <a:r>
              <a:rPr lang="en-US" sz="4400" b="1" dirty="0">
                <a:effectLst/>
                <a:latin typeface="+mn-lt"/>
                <a:ea typeface="Calibri" panose="020F0502020204030204" pitchFamily="34" charset="0"/>
                <a:cs typeface="Times New Roman"/>
              </a:rPr>
              <a:t>Driving </a:t>
            </a:r>
            <a:r>
              <a:rPr lang="en-US" sz="4400" b="1" dirty="0">
                <a:latin typeface="+mn-lt"/>
                <a:ea typeface="Calibri" panose="020F0502020204030204" pitchFamily="34" charset="0"/>
                <a:cs typeface="Times New Roman"/>
              </a:rPr>
              <a:t>Accountability </a:t>
            </a:r>
            <a:r>
              <a:rPr lang="en-US" sz="4400" b="1" dirty="0">
                <a:effectLst/>
                <a:latin typeface="+mn-lt"/>
                <a:ea typeface="Calibri" panose="020F0502020204030204" pitchFamily="34" charset="0"/>
                <a:cs typeface="Times New Roman"/>
              </a:rPr>
              <a:t>on the Forward Direction</a:t>
            </a:r>
            <a:r>
              <a:rPr lang="en-US" sz="4400" b="1" dirty="0">
                <a:latin typeface="+mn-lt"/>
                <a:ea typeface="Calibri" panose="020F0502020204030204" pitchFamily="34" charset="0"/>
                <a:cs typeface="Times New Roman"/>
              </a:rPr>
              <a:t> </a:t>
            </a:r>
            <a:endParaRPr lang="en-CA" altLang="en-US" sz="4400" b="1" dirty="0">
              <a:solidFill>
                <a:srgbClr val="064163"/>
              </a:solidFill>
              <a:latin typeface="+mn-lt"/>
              <a:ea typeface="ヒラギノ角ゴ Pro W3" pitchFamily="127" charset="-128"/>
            </a:endParaRPr>
          </a:p>
        </p:txBody>
      </p:sp>
      <p:sp>
        <p:nvSpPr>
          <p:cNvPr id="22531" name="Subtitle 2"/>
          <p:cNvSpPr>
            <a:spLocks noGrp="1"/>
          </p:cNvSpPr>
          <p:nvPr>
            <p:ph type="subTitle" idx="1"/>
            <p:custDataLst>
              <p:tags r:id="rId2"/>
            </p:custDataLst>
          </p:nvPr>
        </p:nvSpPr>
        <p:spPr>
          <a:xfrm>
            <a:off x="709379" y="3349101"/>
            <a:ext cx="5518885" cy="1203048"/>
          </a:xfrm>
        </p:spPr>
        <p:txBody>
          <a:bodyPr>
            <a:noAutofit/>
          </a:bodyPr>
          <a:lstStyle/>
          <a:p>
            <a:r>
              <a:rPr lang="en-US" sz="4000" b="1" dirty="0">
                <a:latin typeface="+mn-lt"/>
              </a:rPr>
              <a:t>Progress Report</a:t>
            </a:r>
          </a:p>
          <a:p>
            <a:endParaRPr lang="en-US" sz="4000" b="1" dirty="0">
              <a:latin typeface="+mn-lt"/>
            </a:endParaRPr>
          </a:p>
          <a:p>
            <a:r>
              <a:rPr lang="en-US" sz="2000" b="1" dirty="0">
                <a:latin typeface="+mn-lt"/>
              </a:rPr>
              <a:t>Germaine Chazou-Essindi </a:t>
            </a:r>
          </a:p>
          <a:p>
            <a:r>
              <a:rPr lang="en-US" sz="2000" b="1" dirty="0">
                <a:latin typeface="+mn-lt"/>
              </a:rPr>
              <a:t>Robert McLeary</a:t>
            </a:r>
          </a:p>
          <a:p>
            <a:endParaRPr lang="en-US" sz="4000" b="1" dirty="0">
              <a:latin typeface="+mn-lt"/>
            </a:endParaRPr>
          </a:p>
        </p:txBody>
      </p:sp>
      <p:sp>
        <p:nvSpPr>
          <p:cNvPr id="7" name="Footer Placeholder 4"/>
          <p:cNvSpPr txBox="1">
            <a:spLocks/>
          </p:cNvSpPr>
          <p:nvPr>
            <p:custDataLst>
              <p:tags r:id="rId3"/>
            </p:custDataLst>
          </p:nvPr>
        </p:nvSpPr>
        <p:spPr bwMode="auto">
          <a:xfrm>
            <a:off x="1910370" y="6308080"/>
            <a:ext cx="594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9pPr>
          </a:lstStyle>
          <a:p>
            <a:pPr eaLnBrk="1" hangingPunct="1"/>
            <a:r>
              <a:rPr lang="en-US" altLang="en-US" sz="1200">
                <a:solidFill>
                  <a:srgbClr val="595959"/>
                </a:solidFill>
                <a:latin typeface="Century Gothic" panose="020B0502020202020204" pitchFamily="34" charset="0"/>
              </a:rPr>
              <a:t> </a:t>
            </a:r>
          </a:p>
        </p:txBody>
      </p:sp>
      <p:pic>
        <p:nvPicPr>
          <p:cNvPr id="3" name="Picture 2" descr="A blue and purple arrow&#10;&#10;Description automatically generated">
            <a:extLst>
              <a:ext uri="{FF2B5EF4-FFF2-40B4-BE49-F238E27FC236}">
                <a16:creationId xmlns:a16="http://schemas.microsoft.com/office/drawing/2014/main" id="{54EAD278-1C2E-3A44-2618-9DE65D7AD0E7}"/>
              </a:ext>
            </a:extLst>
          </p:cNvPr>
          <p:cNvPicPr>
            <a:picLocks noChangeAspect="1"/>
          </p:cNvPicPr>
          <p:nvPr>
            <p:custDataLst>
              <p:tags r:id="rId4"/>
            </p:custDataLst>
          </p:nvPr>
        </p:nvPicPr>
        <p:blipFill>
          <a:blip r:embed="rId7"/>
          <a:stretch>
            <a:fillRect/>
          </a:stretch>
        </p:blipFill>
        <p:spPr>
          <a:xfrm>
            <a:off x="9374819" y="709405"/>
            <a:ext cx="2361461" cy="5469453"/>
          </a:xfrm>
          <a:prstGeom prst="rect">
            <a:avLst/>
          </a:prstGeom>
        </p:spPr>
      </p:pic>
    </p:spTree>
    <p:extLst>
      <p:ext uri="{BB962C8B-B14F-4D97-AF65-F5344CB8AC3E}">
        <p14:creationId xmlns:p14="http://schemas.microsoft.com/office/powerpoint/2010/main" val="18881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0744DD-AF62-CD81-36F6-58BFFD8EEA5B}"/>
              </a:ext>
            </a:extLst>
          </p:cNvPr>
          <p:cNvSpPr>
            <a:spLocks noGrp="1"/>
          </p:cNvSpPr>
          <p:nvPr>
            <p:ph type="title"/>
          </p:nvPr>
        </p:nvSpPr>
        <p:spPr>
          <a:xfrm>
            <a:off x="213064" y="407719"/>
            <a:ext cx="11600873" cy="807893"/>
          </a:xfrm>
          <a:solidFill>
            <a:srgbClr val="764D94"/>
          </a:solidFill>
        </p:spPr>
        <p:txBody>
          <a:bodyPr>
            <a:normAutofit/>
          </a:bodyPr>
          <a:lstStyle/>
          <a:p>
            <a:r>
              <a:rPr lang="en-US" b="1" dirty="0">
                <a:solidFill>
                  <a:schemeClr val="bg1"/>
                </a:solidFill>
                <a:latin typeface="+mn-lt"/>
              </a:rPr>
              <a:t>Overview of Tangible Actions</a:t>
            </a:r>
          </a:p>
        </p:txBody>
      </p:sp>
      <p:graphicFrame>
        <p:nvGraphicFramePr>
          <p:cNvPr id="7" name="Content Placeholder 6">
            <a:extLst>
              <a:ext uri="{FF2B5EF4-FFF2-40B4-BE49-F238E27FC236}">
                <a16:creationId xmlns:a16="http://schemas.microsoft.com/office/drawing/2014/main" id="{48AF27CC-598E-2C69-43D5-31EB083BF02B}"/>
              </a:ext>
            </a:extLst>
          </p:cNvPr>
          <p:cNvGraphicFramePr>
            <a:graphicFrameLocks noGrp="1"/>
          </p:cNvGraphicFramePr>
          <p:nvPr>
            <p:ph idx="1"/>
            <p:extLst>
              <p:ext uri="{D42A27DB-BD31-4B8C-83A1-F6EECF244321}">
                <p14:modId xmlns:p14="http://schemas.microsoft.com/office/powerpoint/2010/main" val="3581128674"/>
              </p:ext>
            </p:extLst>
          </p:nvPr>
        </p:nvGraphicFramePr>
        <p:xfrm>
          <a:off x="213064" y="1296140"/>
          <a:ext cx="11816177" cy="5397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8272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52B3-2A29-C046-5B2E-C226985B31F0}"/>
              </a:ext>
            </a:extLst>
          </p:cNvPr>
          <p:cNvSpPr>
            <a:spLocks noGrp="1"/>
          </p:cNvSpPr>
          <p:nvPr>
            <p:ph type="title"/>
            <p:custDataLst>
              <p:tags r:id="rId1"/>
            </p:custDataLst>
          </p:nvPr>
        </p:nvSpPr>
        <p:spPr>
          <a:xfrm>
            <a:off x="400975" y="391338"/>
            <a:ext cx="11390050" cy="823912"/>
          </a:xfrm>
        </p:spPr>
        <p:txBody>
          <a:bodyPr>
            <a:noAutofit/>
          </a:bodyPr>
          <a:lstStyle/>
          <a:p>
            <a:r>
              <a:rPr lang="en-CA" sz="5400" b="1" dirty="0"/>
              <a:t>Invest in Employee Networks</a:t>
            </a:r>
            <a:endParaRPr lang="en-US" sz="5400" b="1" dirty="0"/>
          </a:p>
        </p:txBody>
      </p:sp>
      <p:sp>
        <p:nvSpPr>
          <p:cNvPr id="3" name="Text Placeholder 2">
            <a:extLst>
              <a:ext uri="{FF2B5EF4-FFF2-40B4-BE49-F238E27FC236}">
                <a16:creationId xmlns:a16="http://schemas.microsoft.com/office/drawing/2014/main" id="{A7112498-FEF1-7D29-025E-D5A8275BD1EB}"/>
              </a:ext>
            </a:extLst>
          </p:cNvPr>
          <p:cNvSpPr>
            <a:spLocks noGrp="1"/>
          </p:cNvSpPr>
          <p:nvPr>
            <p:ph type="body" idx="1"/>
            <p:custDataLst>
              <p:tags r:id="rId2"/>
            </p:custDataLst>
          </p:nvPr>
        </p:nvSpPr>
        <p:spPr>
          <a:xfrm>
            <a:off x="400975" y="1148892"/>
            <a:ext cx="11293177" cy="817169"/>
          </a:xfrm>
          <a:solidFill>
            <a:srgbClr val="764D94"/>
          </a:solidFill>
          <a:ln>
            <a:noFill/>
          </a:ln>
        </p:spPr>
        <p:txBody>
          <a:bodyPr>
            <a:normAutofit/>
          </a:bodyPr>
          <a:lstStyle/>
          <a:p>
            <a:r>
              <a:rPr lang="en-CA" sz="3600" dirty="0">
                <a:solidFill>
                  <a:schemeClr val="bg1"/>
                </a:solidFill>
              </a:rPr>
              <a:t>Good Practices</a:t>
            </a:r>
            <a:endParaRPr lang="en-US" sz="3600" dirty="0">
              <a:solidFill>
                <a:schemeClr val="bg1"/>
              </a:solidFill>
            </a:endParaRPr>
          </a:p>
        </p:txBody>
      </p:sp>
      <p:sp>
        <p:nvSpPr>
          <p:cNvPr id="9" name="TextBox 8">
            <a:extLst>
              <a:ext uri="{FF2B5EF4-FFF2-40B4-BE49-F238E27FC236}">
                <a16:creationId xmlns:a16="http://schemas.microsoft.com/office/drawing/2014/main" id="{25985DD7-A26F-5DF6-DEC3-27F0C1077F61}"/>
              </a:ext>
            </a:extLst>
          </p:cNvPr>
          <p:cNvSpPr txBox="1"/>
          <p:nvPr>
            <p:custDataLst>
              <p:tags r:id="rId3"/>
            </p:custDataLst>
          </p:nvPr>
        </p:nvSpPr>
        <p:spPr>
          <a:xfrm>
            <a:off x="48008" y="2056686"/>
            <a:ext cx="11481992" cy="4801314"/>
          </a:xfrm>
          <a:prstGeom prst="rect">
            <a:avLst/>
          </a:prstGeom>
          <a:solidFill>
            <a:schemeClr val="bg1"/>
          </a:solidFill>
          <a:ln>
            <a:noFill/>
          </a:ln>
          <a:effectLst/>
          <a:scene3d>
            <a:camera prst="orthographicFront">
              <a:rot lat="0" lon="0" rev="0"/>
            </a:camera>
            <a:lightRig rig="balanced" dir="t">
              <a:rot lat="0" lon="0" rev="8700000"/>
            </a:lightRig>
          </a:scene3d>
          <a:sp3d/>
        </p:spPr>
        <p:txBody>
          <a:bodyPr wrap="square" lIns="91440" tIns="45720" rIns="91440" bIns="45720" rtlCol="0" anchor="t">
            <a:spAutoFit/>
          </a:bodyPr>
          <a:lstStyle/>
          <a:p>
            <a:pPr lvl="1" fontAlgn="t">
              <a:spcBef>
                <a:spcPts val="0"/>
              </a:spcBef>
            </a:pPr>
            <a:r>
              <a:rPr lang="en-US" sz="2400" b="1" dirty="0">
                <a:solidFill>
                  <a:srgbClr val="000000"/>
                </a:solidFill>
                <a:latin typeface="+mj-lt"/>
              </a:rPr>
              <a:t>Environment and Climate Change Canada: </a:t>
            </a:r>
            <a:r>
              <a:rPr lang="en-US" sz="2400" dirty="0">
                <a:latin typeface="+mj-lt"/>
              </a:rPr>
              <a:t>ECCC staffed two permanently funded positions in 2023 to support employee networks. ECCC’s Diversity and Inclusion Fund, accessible to all employees including employee networks and branches, allocates resources to initiatives and activities promoting equity and inclusion. </a:t>
            </a:r>
          </a:p>
          <a:p>
            <a:pPr lvl="1" fontAlgn="t">
              <a:spcBef>
                <a:spcPts val="0"/>
              </a:spcBef>
            </a:pPr>
            <a:endParaRPr lang="en-US" sz="2400" dirty="0">
              <a:latin typeface="+mj-lt"/>
            </a:endParaRPr>
          </a:p>
          <a:p>
            <a:pPr lvl="1" fontAlgn="t">
              <a:spcBef>
                <a:spcPts val="0"/>
              </a:spcBef>
            </a:pPr>
            <a:r>
              <a:rPr lang="en-US" sz="2400" b="1" dirty="0">
                <a:latin typeface="+mj-lt"/>
              </a:rPr>
              <a:t>Canadian Heritage</a:t>
            </a:r>
            <a:r>
              <a:rPr lang="en-US" sz="2400" dirty="0">
                <a:latin typeface="+mj-lt"/>
              </a:rPr>
              <a:t>: Each of their seven Employment Equity (EE) and Diversity Networks receives an annual budget of $10,000 to plan activities and support their membership. Additionally, EE committee and network members (who are employees) are allocated 10 hours per month during working hours to support their respective committee’s work.</a:t>
            </a:r>
          </a:p>
          <a:p>
            <a:pPr lvl="1" fontAlgn="t">
              <a:spcBef>
                <a:spcPts val="0"/>
              </a:spcBef>
            </a:pPr>
            <a:endParaRPr lang="en-US" sz="2400" dirty="0">
              <a:latin typeface="+mj-lt"/>
            </a:endParaRPr>
          </a:p>
          <a:p>
            <a:pPr lvl="1" fontAlgn="t">
              <a:spcBef>
                <a:spcPts val="0"/>
              </a:spcBef>
            </a:pPr>
            <a:r>
              <a:rPr lang="en-US" sz="2400" b="1" dirty="0">
                <a:latin typeface="+mj-lt"/>
              </a:rPr>
              <a:t>Public Services and Procurement Canada</a:t>
            </a:r>
            <a:r>
              <a:rPr lang="en-US" sz="2400" dirty="0">
                <a:latin typeface="+mj-lt"/>
              </a:rPr>
              <a:t>: Since April 2021, PSPC has funded the full-time at-level salary expenses of chair positions for each of our 5 diversity networks. </a:t>
            </a:r>
          </a:p>
          <a:p>
            <a:pPr lvl="1"/>
            <a:endParaRPr lang="en-US" dirty="0">
              <a:ea typeface="Calibri"/>
              <a:cs typeface="Times New Roman"/>
            </a:endParaRPr>
          </a:p>
        </p:txBody>
      </p:sp>
    </p:spTree>
    <p:extLst>
      <p:ext uri="{BB962C8B-B14F-4D97-AF65-F5344CB8AC3E}">
        <p14:creationId xmlns:p14="http://schemas.microsoft.com/office/powerpoint/2010/main" val="320379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827C792-F83E-AD1A-C171-F1D3FF3EB3D2}"/>
              </a:ext>
            </a:extLst>
          </p:cNvPr>
          <p:cNvSpPr>
            <a:spLocks noGrp="1"/>
          </p:cNvSpPr>
          <p:nvPr>
            <p:ph type="title"/>
          </p:nvPr>
        </p:nvSpPr>
        <p:spPr>
          <a:xfrm>
            <a:off x="838201" y="643234"/>
            <a:ext cx="6206346" cy="1800526"/>
          </a:xfrm>
        </p:spPr>
        <p:txBody>
          <a:bodyPr>
            <a:normAutofit/>
          </a:bodyPr>
          <a:lstStyle/>
          <a:p>
            <a:pPr algn="ctr"/>
            <a:r>
              <a:rPr lang="en-CA" b="1" dirty="0"/>
              <a:t>What's Next</a:t>
            </a:r>
          </a:p>
        </p:txBody>
      </p:sp>
      <p:sp>
        <p:nvSpPr>
          <p:cNvPr id="3" name="Content Placeholder 2">
            <a:extLst>
              <a:ext uri="{FF2B5EF4-FFF2-40B4-BE49-F238E27FC236}">
                <a16:creationId xmlns:a16="http://schemas.microsoft.com/office/drawing/2014/main" id="{75EC0E01-26A9-8A02-9952-B5F0F7384F15}"/>
              </a:ext>
            </a:extLst>
          </p:cNvPr>
          <p:cNvSpPr>
            <a:spLocks noGrp="1"/>
          </p:cNvSpPr>
          <p:nvPr>
            <p:ph idx="1"/>
          </p:nvPr>
        </p:nvSpPr>
        <p:spPr>
          <a:xfrm>
            <a:off x="410964" y="2274275"/>
            <a:ext cx="6685575" cy="4204324"/>
          </a:xfrm>
        </p:spPr>
        <p:txBody>
          <a:bodyPr vert="horz" lIns="91440" tIns="45720" rIns="91440" bIns="45720" rtlCol="0">
            <a:normAutofit/>
          </a:bodyPr>
          <a:lstStyle/>
          <a:p>
            <a:pPr algn="ctr"/>
            <a:r>
              <a:rPr lang="en-CA" dirty="0">
                <a:cs typeface="Calibri"/>
              </a:rPr>
              <a:t>Explore lessons learned and share good practices between organizations</a:t>
            </a:r>
          </a:p>
          <a:p>
            <a:pPr marL="0" indent="0" algn="ctr">
              <a:buNone/>
            </a:pPr>
            <a:endParaRPr lang="en-CA" dirty="0">
              <a:cs typeface="Calibri"/>
            </a:endParaRPr>
          </a:p>
          <a:p>
            <a:pPr algn="ctr"/>
            <a:r>
              <a:rPr lang="en-CA" dirty="0">
                <a:cs typeface="Calibri"/>
              </a:rPr>
              <a:t>Identify and find solutions to dismantle systemic barriers</a:t>
            </a:r>
          </a:p>
          <a:p>
            <a:pPr algn="ctr"/>
            <a:endParaRPr lang="en-CA" dirty="0">
              <a:cs typeface="Calibri"/>
            </a:endParaRPr>
          </a:p>
          <a:p>
            <a:pPr algn="ctr"/>
            <a:r>
              <a:rPr lang="en-CA" dirty="0">
                <a:cs typeface="Calibri"/>
              </a:rPr>
              <a:t>Identify and support approaches to address resistance and backlash</a:t>
            </a:r>
          </a:p>
          <a:p>
            <a:endParaRPr lang="en-CA" sz="1400" dirty="0">
              <a:ea typeface="Calibri"/>
              <a:cs typeface="Calibri"/>
            </a:endParaRPr>
          </a:p>
          <a:p>
            <a:pPr marL="457200" lvl="1" indent="0">
              <a:buNone/>
            </a:pPr>
            <a:endParaRPr lang="en-CA" sz="1400" dirty="0">
              <a:ea typeface="Calibri"/>
              <a:cs typeface="Calibri"/>
            </a:endParaRPr>
          </a:p>
        </p:txBody>
      </p:sp>
      <p:pic>
        <p:nvPicPr>
          <p:cNvPr id="4" name="Picture 3" descr="A blue and purple arrow&#10;&#10;Description automatically generated">
            <a:extLst>
              <a:ext uri="{FF2B5EF4-FFF2-40B4-BE49-F238E27FC236}">
                <a16:creationId xmlns:a16="http://schemas.microsoft.com/office/drawing/2014/main" id="{9C9CFB42-E619-FC4E-8ABC-0F11857293EE}"/>
              </a:ext>
            </a:extLst>
          </p:cNvPr>
          <p:cNvPicPr>
            <a:picLocks noChangeAspect="1"/>
          </p:cNvPicPr>
          <p:nvPr>
            <p:custDataLst>
              <p:tags r:id="rId1"/>
            </p:custDataLst>
          </p:nvPr>
        </p:nvPicPr>
        <p:blipFill>
          <a:blip r:embed="rId4"/>
          <a:stretch>
            <a:fillRect/>
          </a:stretch>
        </p:blipFill>
        <p:spPr>
          <a:xfrm>
            <a:off x="7044547" y="643234"/>
            <a:ext cx="4260424" cy="5599876"/>
          </a:xfrm>
          <a:prstGeom prst="rect">
            <a:avLst/>
          </a:prstGeom>
        </p:spPr>
      </p:pic>
    </p:spTree>
    <p:extLst>
      <p:ext uri="{BB962C8B-B14F-4D97-AF65-F5344CB8AC3E}">
        <p14:creationId xmlns:p14="http://schemas.microsoft.com/office/powerpoint/2010/main" val="1720797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7C792-F83E-AD1A-C171-F1D3FF3EB3D2}"/>
              </a:ext>
            </a:extLst>
          </p:cNvPr>
          <p:cNvSpPr>
            <a:spLocks noGrp="1"/>
          </p:cNvSpPr>
          <p:nvPr>
            <p:ph type="title"/>
          </p:nvPr>
        </p:nvSpPr>
        <p:spPr>
          <a:xfrm>
            <a:off x="838200" y="643234"/>
            <a:ext cx="6139069" cy="1800526"/>
          </a:xfrm>
        </p:spPr>
        <p:txBody>
          <a:bodyPr>
            <a:normAutofit/>
          </a:bodyPr>
          <a:lstStyle/>
          <a:p>
            <a:pPr algn="ctr"/>
            <a:r>
              <a:rPr lang="en-CA" b="1" dirty="0"/>
              <a:t>Reflections</a:t>
            </a:r>
          </a:p>
        </p:txBody>
      </p:sp>
      <p:sp>
        <p:nvSpPr>
          <p:cNvPr id="3" name="Content Placeholder 2">
            <a:extLst>
              <a:ext uri="{FF2B5EF4-FFF2-40B4-BE49-F238E27FC236}">
                <a16:creationId xmlns:a16="http://schemas.microsoft.com/office/drawing/2014/main" id="{75EC0E01-26A9-8A02-9952-B5F0F7384F15}"/>
              </a:ext>
            </a:extLst>
          </p:cNvPr>
          <p:cNvSpPr>
            <a:spLocks noGrp="1"/>
          </p:cNvSpPr>
          <p:nvPr>
            <p:ph idx="1"/>
          </p:nvPr>
        </p:nvSpPr>
        <p:spPr>
          <a:xfrm>
            <a:off x="410964" y="2274275"/>
            <a:ext cx="6566306" cy="4204324"/>
          </a:xfrm>
        </p:spPr>
        <p:txBody>
          <a:bodyPr vert="horz" lIns="91440" tIns="45720" rIns="91440" bIns="45720" rtlCol="0">
            <a:normAutofit/>
          </a:bodyPr>
          <a:lstStyle/>
          <a:p>
            <a:pPr algn="ctr"/>
            <a:r>
              <a:rPr lang="en-CA" dirty="0">
                <a:cs typeface="Calibri"/>
              </a:rPr>
              <a:t>From your vantage point, were there any surprises or unexpected elements identified in the summary report?</a:t>
            </a:r>
          </a:p>
          <a:p>
            <a:pPr algn="ctr"/>
            <a:endParaRPr lang="en-CA" dirty="0">
              <a:cs typeface="Calibri"/>
            </a:endParaRPr>
          </a:p>
          <a:p>
            <a:pPr algn="ctr"/>
            <a:r>
              <a:rPr lang="en-CA" dirty="0">
                <a:cs typeface="Calibri"/>
              </a:rPr>
              <a:t>Where do you see potential for progress when it comes to systemic issues?</a:t>
            </a:r>
          </a:p>
          <a:p>
            <a:pPr marL="457200" lvl="1" indent="0">
              <a:buNone/>
            </a:pPr>
            <a:endParaRPr lang="en-CA" sz="1400" dirty="0">
              <a:ea typeface="Calibri"/>
              <a:cs typeface="Calibri"/>
            </a:endParaRPr>
          </a:p>
        </p:txBody>
      </p:sp>
      <p:pic>
        <p:nvPicPr>
          <p:cNvPr id="4" name="Picture 3" descr="A blue and purple arrow&#10;&#10;Description automatically generated">
            <a:extLst>
              <a:ext uri="{FF2B5EF4-FFF2-40B4-BE49-F238E27FC236}">
                <a16:creationId xmlns:a16="http://schemas.microsoft.com/office/drawing/2014/main" id="{9C9CFB42-E619-FC4E-8ABC-0F11857293EE}"/>
              </a:ext>
            </a:extLst>
          </p:cNvPr>
          <p:cNvPicPr>
            <a:picLocks noChangeAspect="1"/>
          </p:cNvPicPr>
          <p:nvPr>
            <p:custDataLst>
              <p:tags r:id="rId1"/>
            </p:custDataLst>
          </p:nvPr>
        </p:nvPicPr>
        <p:blipFill>
          <a:blip r:embed="rId4"/>
          <a:stretch>
            <a:fillRect/>
          </a:stretch>
        </p:blipFill>
        <p:spPr>
          <a:xfrm>
            <a:off x="7044547" y="643234"/>
            <a:ext cx="4260424" cy="5599876"/>
          </a:xfrm>
          <a:prstGeom prst="rect">
            <a:avLst/>
          </a:prstGeom>
        </p:spPr>
      </p:pic>
    </p:spTree>
    <p:extLst>
      <p:ext uri="{BB962C8B-B14F-4D97-AF65-F5344CB8AC3E}">
        <p14:creationId xmlns:p14="http://schemas.microsoft.com/office/powerpoint/2010/main" val="2012817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D69184-400D-0C95-82F9-1CC5C6096A53}"/>
              </a:ext>
            </a:extLst>
          </p:cNvPr>
          <p:cNvSpPr>
            <a:spLocks noGrp="1"/>
          </p:cNvSpPr>
          <p:nvPr>
            <p:ph type="body" sz="quarter" idx="3"/>
            <p:custDataLst>
              <p:tags r:id="rId1"/>
            </p:custDataLst>
          </p:nvPr>
        </p:nvSpPr>
        <p:spPr>
          <a:xfrm>
            <a:off x="606325" y="136525"/>
            <a:ext cx="11155640" cy="1567987"/>
          </a:xfrm>
          <a:solidFill>
            <a:srgbClr val="764D94"/>
          </a:solidFill>
          <a:ln>
            <a:noFill/>
          </a:ln>
        </p:spPr>
        <p:txBody>
          <a:bodyPr>
            <a:noAutofit/>
          </a:bodyPr>
          <a:lstStyle/>
          <a:p>
            <a:pPr algn="ctr"/>
            <a:r>
              <a:rPr lang="en-CA" sz="3600" dirty="0">
                <a:solidFill>
                  <a:schemeClr val="bg1"/>
                </a:solidFill>
              </a:rPr>
              <a:t>Annex - Organization Practices on Representation Goals </a:t>
            </a:r>
          </a:p>
          <a:p>
            <a:pPr algn="ctr"/>
            <a:endParaRPr lang="en-US" sz="3600" dirty="0">
              <a:solidFill>
                <a:schemeClr val="bg1"/>
              </a:solidFill>
            </a:endParaRPr>
          </a:p>
        </p:txBody>
      </p:sp>
      <p:sp>
        <p:nvSpPr>
          <p:cNvPr id="11" name="Content Placeholder 10">
            <a:extLst>
              <a:ext uri="{FF2B5EF4-FFF2-40B4-BE49-F238E27FC236}">
                <a16:creationId xmlns:a16="http://schemas.microsoft.com/office/drawing/2014/main" id="{C136C69F-0286-5DDC-4D02-385FEC9CD0AD}"/>
              </a:ext>
            </a:extLst>
          </p:cNvPr>
          <p:cNvSpPr>
            <a:spLocks noGrp="1"/>
          </p:cNvSpPr>
          <p:nvPr>
            <p:ph sz="quarter" idx="4"/>
            <p:custDataLst>
              <p:tags r:id="rId2"/>
            </p:custDataLst>
          </p:nvPr>
        </p:nvSpPr>
        <p:spPr>
          <a:xfrm>
            <a:off x="606325" y="1885935"/>
            <a:ext cx="10972800" cy="4288992"/>
          </a:xfrm>
        </p:spPr>
        <p:txBody>
          <a:bodyPr vert="horz" lIns="91440" tIns="45720" rIns="91440" bIns="45720" rtlCol="0" anchor="t">
            <a:normAutofit fontScale="92500" lnSpcReduction="10000"/>
          </a:bodyPr>
          <a:lstStyle/>
          <a:p>
            <a:pPr marL="0" indent="0">
              <a:lnSpc>
                <a:spcPct val="106000"/>
              </a:lnSpc>
              <a:spcBef>
                <a:spcPts val="0"/>
              </a:spcBef>
              <a:spcAft>
                <a:spcPts val="800"/>
              </a:spcAft>
              <a:buNone/>
            </a:pPr>
            <a:r>
              <a:rPr lang="en-US" sz="2000" b="1" kern="100" dirty="0">
                <a:effectLst/>
                <a:ea typeface="Calibri"/>
                <a:cs typeface="Times New Roman"/>
              </a:rPr>
              <a:t>Agriculture and Agri-Food Canada</a:t>
            </a:r>
          </a:p>
          <a:p>
            <a:pPr lvl="1">
              <a:lnSpc>
                <a:spcPct val="106000"/>
              </a:lnSpc>
              <a:spcBef>
                <a:spcPts val="0"/>
              </a:spcBef>
              <a:spcAft>
                <a:spcPts val="800"/>
              </a:spcAft>
            </a:pPr>
            <a:r>
              <a:rPr lang="en-US" sz="1600" dirty="0">
                <a:solidFill>
                  <a:srgbClr val="333333"/>
                </a:solidFill>
                <a:latin typeface="Noto Sans" panose="020B0502040504020204" pitchFamily="34" charset="0"/>
              </a:rPr>
              <a:t>AAFC u</a:t>
            </a:r>
            <a:r>
              <a:rPr lang="en-US" sz="1600" b="0" i="0" dirty="0">
                <a:solidFill>
                  <a:srgbClr val="333333"/>
                </a:solidFill>
                <a:effectLst/>
                <a:latin typeface="Noto Sans" panose="020B0502040504020204" pitchFamily="34" charset="0"/>
              </a:rPr>
              <a:t>ses departmental data to identify positions that most frequently require staffing processes. This strategic approach led to the launch of several department-wide talent inventories and collective staffing processes focused on employment equity group members, yielding fully and partially qualified candidates for consideration.</a:t>
            </a:r>
          </a:p>
          <a:p>
            <a:pPr marL="0" indent="0">
              <a:lnSpc>
                <a:spcPct val="106000"/>
              </a:lnSpc>
              <a:spcBef>
                <a:spcPts val="0"/>
              </a:spcBef>
              <a:spcAft>
                <a:spcPts val="800"/>
              </a:spcAft>
              <a:buNone/>
            </a:pPr>
            <a:r>
              <a:rPr lang="en-US" sz="2100" b="1" dirty="0">
                <a:cs typeface="Times New Roman"/>
              </a:rPr>
              <a:t>Shared Services Canada</a:t>
            </a:r>
          </a:p>
          <a:p>
            <a:pPr lvl="1">
              <a:lnSpc>
                <a:spcPct val="106000"/>
              </a:lnSpc>
              <a:spcBef>
                <a:spcPts val="0"/>
              </a:spcBef>
              <a:spcAft>
                <a:spcPts val="800"/>
              </a:spcAft>
            </a:pPr>
            <a:r>
              <a:rPr lang="en-US" sz="1600" b="0" i="0" dirty="0">
                <a:solidFill>
                  <a:srgbClr val="333333"/>
                </a:solidFill>
                <a:effectLst/>
                <a:latin typeface="Noto Sans" panose="020B0502040504020204" pitchFamily="34" charset="0"/>
              </a:rPr>
              <a:t>SSC aimed for a 5 percent net increase for these specific groups (Indigenous peoples, Black people, and racialized employees). These targets were established based on a stable population factoring in attrition and estimated departures calculated from the trends of the last two years.</a:t>
            </a:r>
          </a:p>
          <a:p>
            <a:pPr marL="0" indent="0">
              <a:lnSpc>
                <a:spcPct val="106000"/>
              </a:lnSpc>
              <a:spcBef>
                <a:spcPts val="0"/>
              </a:spcBef>
              <a:spcAft>
                <a:spcPts val="800"/>
              </a:spcAft>
              <a:buNone/>
            </a:pPr>
            <a:r>
              <a:rPr lang="en-CA" sz="2100" b="1" dirty="0">
                <a:cs typeface="Times New Roman"/>
              </a:rPr>
              <a:t>Justice Canada </a:t>
            </a:r>
          </a:p>
          <a:p>
            <a:pPr lvl="1">
              <a:lnSpc>
                <a:spcPct val="106000"/>
              </a:lnSpc>
              <a:spcBef>
                <a:spcPts val="0"/>
              </a:spcBef>
              <a:spcAft>
                <a:spcPts val="800"/>
              </a:spcAft>
            </a:pPr>
            <a:r>
              <a:rPr lang="en-US" sz="1600" b="0" i="0" dirty="0">
                <a:solidFill>
                  <a:srgbClr val="333333"/>
                </a:solidFill>
                <a:effectLst/>
                <a:latin typeface="Noto Sans" panose="020B0502040504020204" pitchFamily="34" charset="0"/>
              </a:rPr>
              <a:t>For Indigenous peoples, and Racialized people, Justice Canada has worked with Statistics Canada to develop a benchmarking methodology that projects current and future population growth against workforce availability (WFA) estimates using a demographic simulator that has a high degree of accuracy. They have applied these projections to the workforce availability estimates of these two populations to establish benchmark goals (</a:t>
            </a:r>
            <a:r>
              <a:rPr lang="en-US" sz="1600" b="0" i="0" dirty="0" err="1">
                <a:solidFill>
                  <a:srgbClr val="333333"/>
                </a:solidFill>
                <a:effectLst/>
                <a:latin typeface="Noto Sans" panose="020B0502040504020204" pitchFamily="34" charset="0"/>
              </a:rPr>
              <a:t>Demosim</a:t>
            </a:r>
            <a:r>
              <a:rPr lang="en-US" sz="1600" b="0" i="0" dirty="0">
                <a:solidFill>
                  <a:srgbClr val="333333"/>
                </a:solidFill>
                <a:effectLst/>
                <a:latin typeface="Noto Sans" panose="020B0502040504020204" pitchFamily="34" charset="0"/>
              </a:rPr>
              <a:t> 2021) that are more current and ambitious than WFA, as these two groups are the most rapidly growing populations in Canada.</a:t>
            </a:r>
            <a:endParaRPr lang="en-US" dirty="0"/>
          </a:p>
        </p:txBody>
      </p:sp>
      <p:sp>
        <p:nvSpPr>
          <p:cNvPr id="4" name="Slide Number Placeholder 3">
            <a:extLst>
              <a:ext uri="{FF2B5EF4-FFF2-40B4-BE49-F238E27FC236}">
                <a16:creationId xmlns:a16="http://schemas.microsoft.com/office/drawing/2014/main" id="{D428214B-1A78-9964-0B1C-53BD279C7AAA}"/>
              </a:ext>
            </a:extLst>
          </p:cNvPr>
          <p:cNvSpPr>
            <a:spLocks noGrp="1"/>
          </p:cNvSpPr>
          <p:nvPr>
            <p:ph type="sldNum" sz="quarter" idx="12"/>
            <p:custDataLst>
              <p:tags r:id="rId3"/>
            </p:custDataLst>
          </p:nvPr>
        </p:nvSpPr>
        <p:spPr/>
        <p:txBody>
          <a:bodyPr vert="horz" lIns="91440" tIns="45720" rIns="91440" bIns="45720" rtlCol="0" anchor="ctr">
            <a:normAutofit/>
          </a:bodyPr>
          <a:lstStyle/>
          <a:p>
            <a:pPr algn="r">
              <a:spcAft>
                <a:spcPts val="600"/>
              </a:spcAft>
            </a:pPr>
            <a:fld id="{78075564-AF6E-40FC-905A-F6C5E8D29614}" type="slidenum">
              <a:rPr lang="en-US" altLang="en-US" smtClean="0"/>
              <a:pPr algn="r">
                <a:spcAft>
                  <a:spcPts val="600"/>
                </a:spcAft>
              </a:pPr>
              <a:t>14</a:t>
            </a:fld>
            <a:endParaRPr lang="en-US" altLang="en-US"/>
          </a:p>
        </p:txBody>
      </p:sp>
    </p:spTree>
    <p:extLst>
      <p:ext uri="{BB962C8B-B14F-4D97-AF65-F5344CB8AC3E}">
        <p14:creationId xmlns:p14="http://schemas.microsoft.com/office/powerpoint/2010/main" val="1404918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D69184-400D-0C95-82F9-1CC5C6096A53}"/>
              </a:ext>
            </a:extLst>
          </p:cNvPr>
          <p:cNvSpPr>
            <a:spLocks noGrp="1"/>
          </p:cNvSpPr>
          <p:nvPr>
            <p:ph type="body" sz="quarter" idx="3"/>
            <p:custDataLst>
              <p:tags r:id="rId1"/>
            </p:custDataLst>
          </p:nvPr>
        </p:nvSpPr>
        <p:spPr>
          <a:xfrm>
            <a:off x="360960" y="265834"/>
            <a:ext cx="11155640" cy="1567987"/>
          </a:xfrm>
          <a:solidFill>
            <a:srgbClr val="764D94"/>
          </a:solidFill>
          <a:ln>
            <a:noFill/>
          </a:ln>
        </p:spPr>
        <p:txBody>
          <a:bodyPr>
            <a:noAutofit/>
          </a:bodyPr>
          <a:lstStyle/>
          <a:p>
            <a:pPr algn="ctr"/>
            <a:r>
              <a:rPr lang="en-CA" sz="3600" dirty="0">
                <a:solidFill>
                  <a:schemeClr val="bg1"/>
                </a:solidFill>
              </a:rPr>
              <a:t>Annex - Organization Practices of Inclusion Goals </a:t>
            </a:r>
          </a:p>
          <a:p>
            <a:pPr algn="ctr"/>
            <a:endParaRPr lang="en-US" sz="3600" dirty="0">
              <a:solidFill>
                <a:schemeClr val="bg1"/>
              </a:solidFill>
            </a:endParaRPr>
          </a:p>
        </p:txBody>
      </p:sp>
      <p:sp>
        <p:nvSpPr>
          <p:cNvPr id="4" name="Slide Number Placeholder 3">
            <a:extLst>
              <a:ext uri="{FF2B5EF4-FFF2-40B4-BE49-F238E27FC236}">
                <a16:creationId xmlns:a16="http://schemas.microsoft.com/office/drawing/2014/main" id="{D428214B-1A78-9964-0B1C-53BD279C7AAA}"/>
              </a:ext>
            </a:extLst>
          </p:cNvPr>
          <p:cNvSpPr>
            <a:spLocks noGrp="1"/>
          </p:cNvSpPr>
          <p:nvPr>
            <p:ph type="sldNum" sz="quarter" idx="12"/>
            <p:custDataLst>
              <p:tags r:id="rId2"/>
            </p:custDataLst>
          </p:nvPr>
        </p:nvSpPr>
        <p:spPr/>
        <p:txBody>
          <a:bodyPr vert="horz" lIns="91440" tIns="45720" rIns="91440" bIns="45720" rtlCol="0" anchor="ctr">
            <a:normAutofit/>
          </a:bodyPr>
          <a:lstStyle/>
          <a:p>
            <a:pPr algn="r">
              <a:spcAft>
                <a:spcPts val="600"/>
              </a:spcAft>
            </a:pPr>
            <a:fld id="{78075564-AF6E-40FC-905A-F6C5E8D29614}" type="slidenum">
              <a:rPr lang="en-US" altLang="en-US" smtClean="0"/>
              <a:pPr algn="r">
                <a:spcAft>
                  <a:spcPts val="600"/>
                </a:spcAft>
              </a:pPr>
              <a:t>15</a:t>
            </a:fld>
            <a:endParaRPr lang="en-US" altLang="en-US"/>
          </a:p>
        </p:txBody>
      </p:sp>
      <p:sp>
        <p:nvSpPr>
          <p:cNvPr id="5" name="Content Placeholder 7">
            <a:extLst>
              <a:ext uri="{FF2B5EF4-FFF2-40B4-BE49-F238E27FC236}">
                <a16:creationId xmlns:a16="http://schemas.microsoft.com/office/drawing/2014/main" id="{0C6E8E1A-CAC9-CE38-1B99-33CD7DFD689F}"/>
              </a:ext>
            </a:extLst>
          </p:cNvPr>
          <p:cNvSpPr txBox="1">
            <a:spLocks/>
          </p:cNvSpPr>
          <p:nvPr>
            <p:custDataLst>
              <p:tags r:id="rId3"/>
            </p:custDataLst>
          </p:nvPr>
        </p:nvSpPr>
        <p:spPr>
          <a:xfrm>
            <a:off x="606325" y="2262908"/>
            <a:ext cx="10910275" cy="3768737"/>
          </a:xfrm>
          <a:prstGeom prst="rect">
            <a:avLst/>
          </a:prstGeom>
          <a:effectLst>
            <a:glow rad="63500">
              <a:schemeClr val="accent1">
                <a:satMod val="175000"/>
                <a:alpha val="40000"/>
              </a:schemeClr>
            </a:glow>
          </a:effectLst>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6000"/>
              </a:lnSpc>
              <a:spcBef>
                <a:spcPts val="0"/>
              </a:spcBef>
              <a:spcAft>
                <a:spcPts val="800"/>
              </a:spcAft>
              <a:buNone/>
            </a:pPr>
            <a:r>
              <a:rPr lang="en-US" sz="2400" b="1" dirty="0">
                <a:ea typeface="Calibri"/>
                <a:cs typeface="Times New Roman"/>
              </a:rPr>
              <a:t>Innovation, Science, and Economic Development Canada</a:t>
            </a:r>
          </a:p>
          <a:p>
            <a:pPr lvl="1"/>
            <a:r>
              <a:rPr lang="en-US" sz="1800" b="0" i="0" dirty="0">
                <a:solidFill>
                  <a:srgbClr val="333333"/>
                </a:solidFill>
                <a:effectLst/>
                <a:latin typeface="Noto Sans" panose="020B0502040504020204" pitchFamily="34" charset="0"/>
              </a:rPr>
              <a:t>ISED has identified metrics relating to inclusion through a variety of data sources, that will indicate the effectiveness of these initiatives.</a:t>
            </a:r>
          </a:p>
          <a:p>
            <a:pPr lvl="1"/>
            <a:endParaRPr lang="en-US" sz="1800" b="0" i="0" dirty="0">
              <a:solidFill>
                <a:srgbClr val="333333"/>
              </a:solidFill>
              <a:effectLst/>
              <a:latin typeface="Noto Sans" panose="020B0502040504020204" pitchFamily="34" charset="0"/>
            </a:endParaRPr>
          </a:p>
          <a:p>
            <a:pPr marL="0" indent="0">
              <a:buNone/>
            </a:pPr>
            <a:r>
              <a:rPr lang="en-US" sz="2400" b="1" dirty="0">
                <a:cs typeface="Times New Roman"/>
              </a:rPr>
              <a:t>Statistic Canada</a:t>
            </a:r>
          </a:p>
          <a:p>
            <a:pPr lvl="1"/>
            <a:r>
              <a:rPr lang="en-US" sz="1800" dirty="0">
                <a:solidFill>
                  <a:srgbClr val="333333"/>
                </a:solidFill>
                <a:latin typeface="Noto Sans" panose="020B0502040504020204" pitchFamily="34" charset="0"/>
              </a:rPr>
              <a:t>StatsCan has set inclusion goals based on drop-off analysis in staffing processes, proportion of employees who have completed mandatory awareness training, and the health of the agency (through Public Service Employee Survey (PSES) results and Employee Wellness Survey (EWS) results)</a:t>
            </a:r>
            <a:endParaRPr lang="en-US" dirty="0">
              <a:highlight>
                <a:srgbClr val="FFFF00"/>
              </a:highlight>
              <a:ea typeface="Calibri"/>
              <a:cs typeface="Calibri"/>
            </a:endParaRPr>
          </a:p>
          <a:p>
            <a:pPr marL="0" indent="0">
              <a:buNone/>
            </a:pPr>
            <a:endParaRPr lang="en-US" dirty="0"/>
          </a:p>
        </p:txBody>
      </p:sp>
    </p:spTree>
    <p:extLst>
      <p:ext uri="{BB962C8B-B14F-4D97-AF65-F5344CB8AC3E}">
        <p14:creationId xmlns:p14="http://schemas.microsoft.com/office/powerpoint/2010/main" val="322861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D69184-400D-0C95-82F9-1CC5C6096A53}"/>
              </a:ext>
            </a:extLst>
          </p:cNvPr>
          <p:cNvSpPr>
            <a:spLocks noGrp="1"/>
          </p:cNvSpPr>
          <p:nvPr>
            <p:ph type="body" sz="quarter" idx="3"/>
            <p:custDataLst>
              <p:tags r:id="rId1"/>
            </p:custDataLst>
          </p:nvPr>
        </p:nvSpPr>
        <p:spPr>
          <a:xfrm>
            <a:off x="514905" y="136525"/>
            <a:ext cx="11155640" cy="1567987"/>
          </a:xfrm>
          <a:solidFill>
            <a:srgbClr val="764D94"/>
          </a:solidFill>
          <a:ln>
            <a:noFill/>
          </a:ln>
        </p:spPr>
        <p:txBody>
          <a:bodyPr>
            <a:noAutofit/>
          </a:bodyPr>
          <a:lstStyle/>
          <a:p>
            <a:pPr algn="ctr"/>
            <a:r>
              <a:rPr lang="en-CA" sz="3600" dirty="0">
                <a:solidFill>
                  <a:schemeClr val="bg1"/>
                </a:solidFill>
              </a:rPr>
              <a:t>Annex - Organization practices on accountability </a:t>
            </a:r>
          </a:p>
          <a:p>
            <a:pPr algn="ctr"/>
            <a:endParaRPr lang="en-US" sz="3600" dirty="0">
              <a:solidFill>
                <a:schemeClr val="bg1"/>
              </a:solidFill>
            </a:endParaRPr>
          </a:p>
        </p:txBody>
      </p:sp>
      <p:sp>
        <p:nvSpPr>
          <p:cNvPr id="11" name="Content Placeholder 10">
            <a:extLst>
              <a:ext uri="{FF2B5EF4-FFF2-40B4-BE49-F238E27FC236}">
                <a16:creationId xmlns:a16="http://schemas.microsoft.com/office/drawing/2014/main" id="{C136C69F-0286-5DDC-4D02-385FEC9CD0AD}"/>
              </a:ext>
            </a:extLst>
          </p:cNvPr>
          <p:cNvSpPr>
            <a:spLocks noGrp="1"/>
          </p:cNvSpPr>
          <p:nvPr>
            <p:ph sz="quarter" idx="4"/>
            <p:custDataLst>
              <p:tags r:id="rId2"/>
            </p:custDataLst>
          </p:nvPr>
        </p:nvSpPr>
        <p:spPr>
          <a:xfrm>
            <a:off x="606325" y="1885935"/>
            <a:ext cx="10972800" cy="4835540"/>
          </a:xfrm>
        </p:spPr>
        <p:txBody>
          <a:bodyPr vert="horz" lIns="91440" tIns="45720" rIns="91440" bIns="45720" rtlCol="0" anchor="t">
            <a:normAutofit/>
          </a:bodyPr>
          <a:lstStyle/>
          <a:p>
            <a:pPr marL="0" indent="0">
              <a:lnSpc>
                <a:spcPct val="106000"/>
              </a:lnSpc>
              <a:spcBef>
                <a:spcPts val="0"/>
              </a:spcBef>
              <a:buNone/>
            </a:pPr>
            <a:r>
              <a:rPr lang="en-US" sz="2000" b="1" dirty="0"/>
              <a:t>Health Canada</a:t>
            </a:r>
            <a:endParaRPr lang="en-US" sz="2000" b="1" dirty="0">
              <a:highlight>
                <a:srgbClr val="00FFFF"/>
              </a:highlight>
            </a:endParaRPr>
          </a:p>
          <a:p>
            <a:pPr algn="l"/>
            <a:r>
              <a:rPr lang="en-US" sz="1600" b="0" i="0" dirty="0">
                <a:solidFill>
                  <a:srgbClr val="333333"/>
                </a:solidFill>
                <a:effectLst/>
                <a:latin typeface="Noto Sans" panose="020B0502040504020204" pitchFamily="34" charset="0"/>
              </a:rPr>
              <a:t>Consequential accountability for lack of contribution towards representation and inclusion goals include:</a:t>
            </a:r>
          </a:p>
          <a:p>
            <a:pPr lvl="1"/>
            <a:r>
              <a:rPr lang="en-US" sz="1400" b="0" i="0" dirty="0">
                <a:solidFill>
                  <a:srgbClr val="333333"/>
                </a:solidFill>
                <a:effectLst/>
                <a:latin typeface="Noto Sans" panose="020B0502040504020204" pitchFamily="34" charset="0"/>
              </a:rPr>
              <a:t>Impact on performance evaluations – lack of contribution to the objectives of the Call to Action may negatively affect an executive’s overall performance rating;  </a:t>
            </a:r>
          </a:p>
          <a:p>
            <a:pPr lvl="1"/>
            <a:r>
              <a:rPr lang="en-US" sz="1400" b="0" i="0" dirty="0">
                <a:solidFill>
                  <a:srgbClr val="333333"/>
                </a:solidFill>
                <a:effectLst/>
                <a:latin typeface="Noto Sans" panose="020B0502040504020204" pitchFamily="34" charset="0"/>
              </a:rPr>
              <a:t>Professional development opportunities – executives who fail to contribute to the objectives of the Call to Action may be required to undergo additional training or development programs focused on diversity, equity, and inclusion to enhance their understanding and commitment to these initiatives; and</a:t>
            </a:r>
          </a:p>
          <a:p>
            <a:pPr lvl="1"/>
            <a:r>
              <a:rPr lang="en-US" sz="1400" b="0" i="0" dirty="0">
                <a:solidFill>
                  <a:srgbClr val="333333"/>
                </a:solidFill>
                <a:effectLst/>
                <a:latin typeface="Noto Sans" panose="020B0502040504020204" pitchFamily="34" charset="0"/>
              </a:rPr>
              <a:t>Accountability measures – performance improvement plans, or coaching are implemented if objectives of the Call to Action are not being met.</a:t>
            </a:r>
          </a:p>
          <a:p>
            <a:pPr marL="0" indent="0">
              <a:buNone/>
            </a:pPr>
            <a:r>
              <a:rPr lang="en-US" sz="2000" b="1" kern="100" dirty="0">
                <a:effectLst/>
                <a:ea typeface="Calibri"/>
                <a:cs typeface="Times New Roman"/>
              </a:rPr>
              <a:t>Immigration, Refugees, and Citizenship Canada</a:t>
            </a:r>
          </a:p>
          <a:p>
            <a:pPr algn="l"/>
            <a:r>
              <a:rPr lang="en-US" sz="1600" dirty="0">
                <a:solidFill>
                  <a:srgbClr val="333333"/>
                </a:solidFill>
                <a:latin typeface="Noto Sans" panose="020B0502040504020204" pitchFamily="34" charset="0"/>
              </a:rPr>
              <a:t>In the ARDEI Index pilot phase, e</a:t>
            </a:r>
            <a:r>
              <a:rPr lang="en-US" sz="1600" b="0" i="0" dirty="0">
                <a:solidFill>
                  <a:srgbClr val="333333"/>
                </a:solidFill>
                <a:effectLst/>
                <a:latin typeface="Noto Sans" panose="020B0502040504020204" pitchFamily="34" charset="0"/>
              </a:rPr>
              <a:t>xecutives are assessed on the following 3 pillars: </a:t>
            </a:r>
          </a:p>
          <a:p>
            <a:pPr lvl="1"/>
            <a:r>
              <a:rPr lang="en-US" sz="1400" b="0" i="0" dirty="0">
                <a:solidFill>
                  <a:srgbClr val="333333"/>
                </a:solidFill>
                <a:effectLst/>
                <a:latin typeface="Noto Sans" panose="020B0502040504020204" pitchFamily="34" charset="0"/>
              </a:rPr>
              <a:t>workforce demographics (i.e., EE representation), </a:t>
            </a:r>
          </a:p>
          <a:p>
            <a:pPr lvl="1"/>
            <a:r>
              <a:rPr lang="en-US" sz="1400" b="0" i="0" dirty="0">
                <a:solidFill>
                  <a:srgbClr val="333333"/>
                </a:solidFill>
                <a:effectLst/>
                <a:latin typeface="Noto Sans" panose="020B0502040504020204" pitchFamily="34" charset="0"/>
              </a:rPr>
              <a:t>employee feedback and </a:t>
            </a:r>
          </a:p>
          <a:p>
            <a:pPr lvl="1"/>
            <a:r>
              <a:rPr lang="en-US" sz="1400" b="0" i="0" dirty="0">
                <a:solidFill>
                  <a:srgbClr val="333333"/>
                </a:solidFill>
                <a:effectLst/>
                <a:latin typeface="Noto Sans" panose="020B0502040504020204" pitchFamily="34" charset="0"/>
              </a:rPr>
              <a:t>self-assessment in achieving Government of Canada ARDEI commitments. </a:t>
            </a:r>
          </a:p>
          <a:p>
            <a:r>
              <a:rPr lang="en-US" sz="1600" dirty="0">
                <a:solidFill>
                  <a:srgbClr val="333333"/>
                </a:solidFill>
                <a:latin typeface="Noto Sans" panose="020B0502040504020204" pitchFamily="34" charset="0"/>
              </a:rPr>
              <a:t>Pending the success of this pilot, IRCC will contemplate establishing consequential accountability for executives explicitly linking executives’ performance pay, and opportunities for advancement to the achievement of Executives’ ARDEI objectives.</a:t>
            </a:r>
          </a:p>
          <a:p>
            <a:endParaRPr lang="en-US" dirty="0"/>
          </a:p>
        </p:txBody>
      </p:sp>
      <p:sp>
        <p:nvSpPr>
          <p:cNvPr id="4" name="Slide Number Placeholder 3">
            <a:extLst>
              <a:ext uri="{FF2B5EF4-FFF2-40B4-BE49-F238E27FC236}">
                <a16:creationId xmlns:a16="http://schemas.microsoft.com/office/drawing/2014/main" id="{D428214B-1A78-9964-0B1C-53BD279C7AAA}"/>
              </a:ext>
            </a:extLst>
          </p:cNvPr>
          <p:cNvSpPr>
            <a:spLocks noGrp="1"/>
          </p:cNvSpPr>
          <p:nvPr>
            <p:ph type="sldNum" sz="quarter" idx="12"/>
            <p:custDataLst>
              <p:tags r:id="rId3"/>
            </p:custDataLst>
          </p:nvPr>
        </p:nvSpPr>
        <p:spPr/>
        <p:txBody>
          <a:bodyPr vert="horz" lIns="91440" tIns="45720" rIns="91440" bIns="45720" rtlCol="0" anchor="ctr">
            <a:normAutofit/>
          </a:bodyPr>
          <a:lstStyle/>
          <a:p>
            <a:pPr algn="r">
              <a:spcAft>
                <a:spcPts val="600"/>
              </a:spcAft>
            </a:pPr>
            <a:fld id="{78075564-AF6E-40FC-905A-F6C5E8D29614}" type="slidenum">
              <a:rPr lang="en-US" altLang="en-US" smtClean="0"/>
              <a:pPr algn="r">
                <a:spcAft>
                  <a:spcPts val="600"/>
                </a:spcAft>
              </a:pPr>
              <a:t>16</a:t>
            </a:fld>
            <a:endParaRPr lang="en-US" altLang="en-US"/>
          </a:p>
        </p:txBody>
      </p:sp>
    </p:spTree>
    <p:extLst>
      <p:ext uri="{BB962C8B-B14F-4D97-AF65-F5344CB8AC3E}">
        <p14:creationId xmlns:p14="http://schemas.microsoft.com/office/powerpoint/2010/main" val="4275732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D69184-400D-0C95-82F9-1CC5C6096A53}"/>
              </a:ext>
            </a:extLst>
          </p:cNvPr>
          <p:cNvSpPr>
            <a:spLocks noGrp="1"/>
          </p:cNvSpPr>
          <p:nvPr>
            <p:ph type="body" sz="quarter" idx="3"/>
            <p:custDataLst>
              <p:tags r:id="rId1"/>
            </p:custDataLst>
          </p:nvPr>
        </p:nvSpPr>
        <p:spPr>
          <a:xfrm>
            <a:off x="355107" y="424069"/>
            <a:ext cx="11558726" cy="965855"/>
          </a:xfrm>
          <a:solidFill>
            <a:srgbClr val="764D94"/>
          </a:solidFill>
          <a:ln>
            <a:noFill/>
          </a:ln>
        </p:spPr>
        <p:txBody>
          <a:bodyPr>
            <a:noAutofit/>
          </a:bodyPr>
          <a:lstStyle/>
          <a:p>
            <a:pPr algn="ctr"/>
            <a:r>
              <a:rPr lang="en-CA" sz="3600" dirty="0">
                <a:solidFill>
                  <a:schemeClr val="bg1"/>
                </a:solidFill>
              </a:rPr>
              <a:t>Annex – Organizational examples of Tangible Actions</a:t>
            </a:r>
            <a:endParaRPr lang="en-US" sz="3600" dirty="0">
              <a:solidFill>
                <a:schemeClr val="bg1"/>
              </a:solidFill>
            </a:endParaRPr>
          </a:p>
        </p:txBody>
      </p:sp>
      <p:sp>
        <p:nvSpPr>
          <p:cNvPr id="11" name="Content Placeholder 10">
            <a:extLst>
              <a:ext uri="{FF2B5EF4-FFF2-40B4-BE49-F238E27FC236}">
                <a16:creationId xmlns:a16="http://schemas.microsoft.com/office/drawing/2014/main" id="{C136C69F-0286-5DDC-4D02-385FEC9CD0AD}"/>
              </a:ext>
            </a:extLst>
          </p:cNvPr>
          <p:cNvSpPr>
            <a:spLocks noGrp="1"/>
          </p:cNvSpPr>
          <p:nvPr>
            <p:ph sz="quarter" idx="4"/>
            <p:custDataLst>
              <p:tags r:id="rId2"/>
            </p:custDataLst>
          </p:nvPr>
        </p:nvSpPr>
        <p:spPr>
          <a:xfrm>
            <a:off x="355106" y="1571348"/>
            <a:ext cx="11558725" cy="5150127"/>
          </a:xfrm>
        </p:spPr>
        <p:txBody>
          <a:bodyPr vert="horz" lIns="91440" tIns="45720" rIns="91440" bIns="45720" rtlCol="0" anchor="t">
            <a:normAutofit lnSpcReduction="10000"/>
          </a:bodyPr>
          <a:lstStyle/>
          <a:p>
            <a:pPr marL="0" indent="0" fontAlgn="t">
              <a:buNone/>
            </a:pPr>
            <a:r>
              <a:rPr lang="en-US" sz="1800" b="1" dirty="0">
                <a:latin typeface="+mj-lt"/>
              </a:rPr>
              <a:t>Sponsorship: </a:t>
            </a:r>
          </a:p>
          <a:p>
            <a:pPr lvl="1" fontAlgn="t"/>
            <a:r>
              <a:rPr lang="en-US" sz="1400" b="1" dirty="0">
                <a:latin typeface="+mj-lt"/>
              </a:rPr>
              <a:t> </a:t>
            </a:r>
            <a:r>
              <a:rPr lang="en-US" sz="1400" b="1" i="0" u="none" strike="noStrike" kern="1200" dirty="0">
                <a:solidFill>
                  <a:srgbClr val="000000"/>
                </a:solidFill>
                <a:effectLst/>
                <a:latin typeface="+mj-lt"/>
              </a:rPr>
              <a:t>Innovation, Science, and Economic Development Canada</a:t>
            </a:r>
            <a:r>
              <a:rPr lang="en-US" sz="1400" dirty="0">
                <a:latin typeface="+mj-lt"/>
              </a:rPr>
              <a:t>: offers a recurrent six-month Senior Advisory role opportunity in DM office open to racialized and Indigenous employees, offering training and skill-building workshops specifically tailored to the needs of Indigenous, Black, and other racialized employees.</a:t>
            </a:r>
          </a:p>
          <a:p>
            <a:pPr marL="457200" lvl="1" indent="0" fontAlgn="t">
              <a:buNone/>
            </a:pPr>
            <a:endParaRPr lang="en-US" sz="1400" dirty="0">
              <a:latin typeface="+mj-lt"/>
            </a:endParaRPr>
          </a:p>
          <a:p>
            <a:pPr marL="0" indent="0" fontAlgn="t">
              <a:spcBef>
                <a:spcPts val="0"/>
              </a:spcBef>
              <a:buNone/>
            </a:pPr>
            <a:r>
              <a:rPr lang="en-US" sz="1800" b="1" i="0" u="none" strike="noStrike" kern="1200" dirty="0">
                <a:solidFill>
                  <a:srgbClr val="000000"/>
                </a:solidFill>
                <a:effectLst/>
                <a:latin typeface="+mj-lt"/>
              </a:rPr>
              <a:t>Recruitment</a:t>
            </a:r>
            <a:r>
              <a:rPr lang="en-US" sz="1800" i="0" u="none" strike="noStrike" kern="1200" dirty="0">
                <a:solidFill>
                  <a:srgbClr val="000000"/>
                </a:solidFill>
                <a:effectLst/>
                <a:latin typeface="+mj-lt"/>
              </a:rPr>
              <a:t> </a:t>
            </a:r>
          </a:p>
          <a:p>
            <a:pPr lvl="1" fontAlgn="t"/>
            <a:r>
              <a:rPr lang="en-US" sz="1400" b="1" dirty="0">
                <a:solidFill>
                  <a:srgbClr val="000000"/>
                </a:solidFill>
                <a:latin typeface="+mj-lt"/>
              </a:rPr>
              <a:t>Heritage Canada</a:t>
            </a:r>
            <a:r>
              <a:rPr lang="en-US" sz="1400" dirty="0">
                <a:solidFill>
                  <a:srgbClr val="000000"/>
                </a:solidFill>
                <a:latin typeface="+mj-lt"/>
              </a:rPr>
              <a:t>: The Deputy Head of Canadian Heritage launched a recruitment campaign to attract racialized employees for EX-01 and EX-02 positions to achieve better representation in their senior management. Their efforts have led to an increase in the number of racialized employees in leadership positions.</a:t>
            </a:r>
          </a:p>
          <a:p>
            <a:pPr marL="457200" lvl="1" indent="0" fontAlgn="t">
              <a:buNone/>
            </a:pPr>
            <a:endParaRPr lang="en-US" sz="1400" dirty="0">
              <a:solidFill>
                <a:srgbClr val="000000"/>
              </a:solidFill>
              <a:latin typeface="+mj-lt"/>
            </a:endParaRPr>
          </a:p>
          <a:p>
            <a:pPr marL="0" indent="0" fontAlgn="t">
              <a:spcBef>
                <a:spcPts val="0"/>
              </a:spcBef>
              <a:buNone/>
            </a:pPr>
            <a:r>
              <a:rPr lang="en-US" sz="1800" b="1" dirty="0">
                <a:solidFill>
                  <a:srgbClr val="000000"/>
                </a:solidFill>
                <a:latin typeface="+mj-lt"/>
              </a:rPr>
              <a:t>Prioritize Official Language Training</a:t>
            </a:r>
            <a:endParaRPr lang="en-US" sz="1800" b="1" i="0" u="none" strike="noStrike" kern="1200" dirty="0">
              <a:solidFill>
                <a:srgbClr val="000000"/>
              </a:solidFill>
              <a:effectLst/>
              <a:latin typeface="+mj-lt"/>
            </a:endParaRPr>
          </a:p>
          <a:p>
            <a:pPr lvl="1" fontAlgn="t"/>
            <a:r>
              <a:rPr lang="en-US" sz="1400" b="1" i="0" u="none" strike="noStrike" kern="1200" dirty="0">
                <a:solidFill>
                  <a:srgbClr val="000000"/>
                </a:solidFill>
                <a:effectLst/>
                <a:latin typeface="+mj-lt"/>
              </a:rPr>
              <a:t> </a:t>
            </a:r>
            <a:r>
              <a:rPr lang="en-US" sz="1400" b="1" dirty="0">
                <a:solidFill>
                  <a:srgbClr val="000000"/>
                </a:solidFill>
                <a:latin typeface="+mj-lt"/>
              </a:rPr>
              <a:t>Canadian Food Inspection Agency</a:t>
            </a:r>
            <a:r>
              <a:rPr lang="en-US" sz="1400" dirty="0">
                <a:solidFill>
                  <a:srgbClr val="000000"/>
                </a:solidFill>
                <a:latin typeface="+mj-lt"/>
              </a:rPr>
              <a:t>: in November 2023, CFIA launched the BIPOC Language Program which offers 4 hours of second language training for Indigenous, Black and racialized employees. The program has accepted 115 candidates since its inception. </a:t>
            </a:r>
          </a:p>
          <a:p>
            <a:pPr fontAlgn="t">
              <a:spcBef>
                <a:spcPts val="0"/>
              </a:spcBef>
            </a:pPr>
            <a:endParaRPr lang="en-US" sz="1800" b="0" i="0" u="none" strike="noStrike" dirty="0">
              <a:effectLst/>
              <a:highlight>
                <a:srgbClr val="FFFF00"/>
              </a:highlight>
              <a:latin typeface="+mj-lt"/>
            </a:endParaRPr>
          </a:p>
          <a:p>
            <a:pPr marL="0" indent="0" fontAlgn="t">
              <a:spcBef>
                <a:spcPts val="0"/>
              </a:spcBef>
              <a:buNone/>
            </a:pPr>
            <a:r>
              <a:rPr lang="en-US" sz="1800" b="1" dirty="0">
                <a:solidFill>
                  <a:srgbClr val="000000"/>
                </a:solidFill>
                <a:latin typeface="+mj-lt"/>
              </a:rPr>
              <a:t>Invest in Employee Network: </a:t>
            </a:r>
          </a:p>
          <a:p>
            <a:pPr lvl="1" fontAlgn="t">
              <a:spcBef>
                <a:spcPts val="0"/>
              </a:spcBef>
            </a:pPr>
            <a:r>
              <a:rPr lang="en-US" sz="1400" b="1" dirty="0">
                <a:solidFill>
                  <a:srgbClr val="000000"/>
                </a:solidFill>
                <a:latin typeface="+mj-lt"/>
              </a:rPr>
              <a:t> Environment and Climate Change Canada: </a:t>
            </a:r>
            <a:r>
              <a:rPr lang="en-US" sz="1400" dirty="0">
                <a:latin typeface="+mj-lt"/>
              </a:rPr>
              <a:t>ECCC staffed two permanently funded positions in 2023 to support employee networks. ECCC’s Diversity and Inclusion Fund, accessible to all employees including employee networks and branches, allocates resources to initiatives and activities promoting equity and inclusion. </a:t>
            </a:r>
          </a:p>
          <a:p>
            <a:pPr marL="457200" lvl="1" indent="0" fontAlgn="t">
              <a:spcBef>
                <a:spcPts val="0"/>
              </a:spcBef>
              <a:buNone/>
            </a:pPr>
            <a:endParaRPr lang="en-US" sz="1800" b="0" i="0" u="none" strike="noStrike" dirty="0">
              <a:effectLst/>
              <a:latin typeface="+mj-lt"/>
            </a:endParaRPr>
          </a:p>
          <a:p>
            <a:pPr marL="0" indent="0" fontAlgn="t">
              <a:spcBef>
                <a:spcPts val="0"/>
              </a:spcBef>
              <a:buNone/>
            </a:pPr>
            <a:r>
              <a:rPr lang="en-US" sz="1800" b="1" i="0" u="none" strike="noStrike" kern="1200" dirty="0">
                <a:solidFill>
                  <a:srgbClr val="000000"/>
                </a:solidFill>
                <a:effectLst/>
                <a:latin typeface="+mj-lt"/>
              </a:rPr>
              <a:t>Considerations for Religious and Cultural Periods</a:t>
            </a:r>
          </a:p>
          <a:p>
            <a:pPr lvl="1" fontAlgn="t">
              <a:spcBef>
                <a:spcPts val="0"/>
              </a:spcBef>
            </a:pPr>
            <a:r>
              <a:rPr lang="en-US" sz="1400" b="1" dirty="0">
                <a:solidFill>
                  <a:srgbClr val="000000"/>
                </a:solidFill>
                <a:latin typeface="+mj-lt"/>
              </a:rPr>
              <a:t>Canadian Economic Development for Quebec Regions: </a:t>
            </a:r>
            <a:r>
              <a:rPr lang="en-US" sz="1400" dirty="0">
                <a:solidFill>
                  <a:srgbClr val="000000"/>
                </a:solidFill>
                <a:latin typeface="+mj-lt"/>
              </a:rPr>
              <a:t>Their internal major event planning form was amended to include a question on the consideration of cultural and religious dates in the planning process. A presentation at a meeting of the Administrative Professionals Network helped raise awareness about this practice and the importance of taking this issue into account when organizing team meetings or major events.</a:t>
            </a:r>
          </a:p>
          <a:p>
            <a:pPr marL="0" indent="0">
              <a:buNone/>
            </a:pPr>
            <a:endParaRPr lang="en-US" dirty="0"/>
          </a:p>
        </p:txBody>
      </p:sp>
      <p:sp>
        <p:nvSpPr>
          <p:cNvPr id="4" name="Slide Number Placeholder 3">
            <a:extLst>
              <a:ext uri="{FF2B5EF4-FFF2-40B4-BE49-F238E27FC236}">
                <a16:creationId xmlns:a16="http://schemas.microsoft.com/office/drawing/2014/main" id="{D428214B-1A78-9964-0B1C-53BD279C7AAA}"/>
              </a:ext>
            </a:extLst>
          </p:cNvPr>
          <p:cNvSpPr>
            <a:spLocks noGrp="1"/>
          </p:cNvSpPr>
          <p:nvPr>
            <p:ph type="sldNum" sz="quarter" idx="12"/>
            <p:custDataLst>
              <p:tags r:id="rId3"/>
            </p:custDataLst>
          </p:nvPr>
        </p:nvSpPr>
        <p:spPr/>
        <p:txBody>
          <a:bodyPr vert="horz" lIns="91440" tIns="45720" rIns="91440" bIns="45720" rtlCol="0" anchor="ctr">
            <a:normAutofit/>
          </a:bodyPr>
          <a:lstStyle/>
          <a:p>
            <a:pPr algn="r">
              <a:spcAft>
                <a:spcPts val="600"/>
              </a:spcAft>
            </a:pPr>
            <a:fld id="{78075564-AF6E-40FC-905A-F6C5E8D29614}" type="slidenum">
              <a:rPr lang="en-US" altLang="en-US" smtClean="0"/>
              <a:pPr algn="r">
                <a:spcAft>
                  <a:spcPts val="600"/>
                </a:spcAft>
              </a:pPr>
              <a:t>17</a:t>
            </a:fld>
            <a:endParaRPr lang="en-US" altLang="en-US" dirty="0"/>
          </a:p>
        </p:txBody>
      </p:sp>
    </p:spTree>
    <p:extLst>
      <p:ext uri="{BB962C8B-B14F-4D97-AF65-F5344CB8AC3E}">
        <p14:creationId xmlns:p14="http://schemas.microsoft.com/office/powerpoint/2010/main" val="337056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0">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827C792-F83E-AD1A-C171-F1D3FF3EB3D2}"/>
              </a:ext>
            </a:extLst>
          </p:cNvPr>
          <p:cNvSpPr>
            <a:spLocks noGrp="1"/>
          </p:cNvSpPr>
          <p:nvPr>
            <p:ph type="title"/>
          </p:nvPr>
        </p:nvSpPr>
        <p:spPr>
          <a:xfrm>
            <a:off x="838201" y="643467"/>
            <a:ext cx="6206346" cy="1800526"/>
          </a:xfrm>
        </p:spPr>
        <p:txBody>
          <a:bodyPr>
            <a:normAutofit/>
          </a:bodyPr>
          <a:lstStyle/>
          <a:p>
            <a:pPr algn="ctr"/>
            <a:r>
              <a:rPr lang="en-CA" b="1" dirty="0"/>
              <a:t>Objectives</a:t>
            </a:r>
          </a:p>
        </p:txBody>
      </p:sp>
      <p:sp>
        <p:nvSpPr>
          <p:cNvPr id="3" name="Content Placeholder 2">
            <a:extLst>
              <a:ext uri="{FF2B5EF4-FFF2-40B4-BE49-F238E27FC236}">
                <a16:creationId xmlns:a16="http://schemas.microsoft.com/office/drawing/2014/main" id="{75EC0E01-26A9-8A02-9952-B5F0F7384F15}"/>
              </a:ext>
            </a:extLst>
          </p:cNvPr>
          <p:cNvSpPr>
            <a:spLocks noGrp="1"/>
          </p:cNvSpPr>
          <p:nvPr>
            <p:ph idx="1"/>
          </p:nvPr>
        </p:nvSpPr>
        <p:spPr>
          <a:xfrm>
            <a:off x="838201" y="2128059"/>
            <a:ext cx="6627074" cy="4048904"/>
          </a:xfrm>
        </p:spPr>
        <p:txBody>
          <a:bodyPr vert="horz" lIns="91440" tIns="45720" rIns="91440" bIns="45720" rtlCol="0">
            <a:normAutofit/>
          </a:bodyPr>
          <a:lstStyle/>
          <a:p>
            <a:pPr algn="ctr"/>
            <a:r>
              <a:rPr lang="en-CA" dirty="0">
                <a:ea typeface="Calibri"/>
                <a:cs typeface="Calibri"/>
              </a:rPr>
              <a:t>Share trends that came up in the reports</a:t>
            </a:r>
          </a:p>
          <a:p>
            <a:pPr algn="ctr"/>
            <a:endParaRPr lang="en-CA" dirty="0">
              <a:ea typeface="Calibri"/>
              <a:cs typeface="Calibri"/>
            </a:endParaRPr>
          </a:p>
          <a:p>
            <a:pPr algn="ctr"/>
            <a:r>
              <a:rPr lang="en-CA" dirty="0">
                <a:ea typeface="Calibri"/>
                <a:cs typeface="Calibri"/>
              </a:rPr>
              <a:t>Highlight areas for improvement</a:t>
            </a:r>
          </a:p>
          <a:p>
            <a:pPr algn="ctr"/>
            <a:endParaRPr lang="en-CA" dirty="0">
              <a:ea typeface="Calibri"/>
              <a:cs typeface="Calibri"/>
            </a:endParaRPr>
          </a:p>
          <a:p>
            <a:pPr algn="ctr"/>
            <a:r>
              <a:rPr lang="en-CA" dirty="0">
                <a:ea typeface="Calibri"/>
                <a:cs typeface="Calibri"/>
              </a:rPr>
              <a:t>Engage in a discussion on next steps</a:t>
            </a:r>
          </a:p>
        </p:txBody>
      </p:sp>
      <p:pic>
        <p:nvPicPr>
          <p:cNvPr id="4" name="Picture 3" descr="A blue and purple arrow&#10;&#10;Description automatically generated">
            <a:extLst>
              <a:ext uri="{FF2B5EF4-FFF2-40B4-BE49-F238E27FC236}">
                <a16:creationId xmlns:a16="http://schemas.microsoft.com/office/drawing/2014/main" id="{9C9CFB42-E619-FC4E-8ABC-0F11857293EE}"/>
              </a:ext>
            </a:extLst>
          </p:cNvPr>
          <p:cNvPicPr>
            <a:picLocks noChangeAspect="1"/>
          </p:cNvPicPr>
          <p:nvPr>
            <p:custDataLst>
              <p:tags r:id="rId1"/>
            </p:custDataLst>
          </p:nvPr>
        </p:nvPicPr>
        <p:blipFill>
          <a:blip r:embed="rId4"/>
          <a:stretch>
            <a:fillRect/>
          </a:stretch>
        </p:blipFill>
        <p:spPr>
          <a:xfrm>
            <a:off x="7044547" y="643234"/>
            <a:ext cx="4260424" cy="5599876"/>
          </a:xfrm>
          <a:prstGeom prst="rect">
            <a:avLst/>
          </a:prstGeom>
        </p:spPr>
      </p:pic>
    </p:spTree>
    <p:extLst>
      <p:ext uri="{BB962C8B-B14F-4D97-AF65-F5344CB8AC3E}">
        <p14:creationId xmlns:p14="http://schemas.microsoft.com/office/powerpoint/2010/main" val="2971305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4">
            <a:extLst>
              <a:ext uri="{FF2B5EF4-FFF2-40B4-BE49-F238E27FC236}">
                <a16:creationId xmlns:a16="http://schemas.microsoft.com/office/drawing/2014/main" id="{14D4E54C-5ABA-439D-73FD-6DC2FA2EA2F4}"/>
              </a:ext>
            </a:extLst>
          </p:cNvPr>
          <p:cNvSpPr/>
          <p:nvPr/>
        </p:nvSpPr>
        <p:spPr>
          <a:xfrm>
            <a:off x="9779426" y="3467294"/>
            <a:ext cx="1410622" cy="1410622"/>
          </a:xfrm>
          <a:prstGeom prst="leftCircularArrow">
            <a:avLst>
              <a:gd name="adj1" fmla="val 3510"/>
              <a:gd name="adj2" fmla="val 435592"/>
              <a:gd name="adj3" fmla="val 1376601"/>
              <a:gd name="adj4" fmla="val 8189987"/>
              <a:gd name="adj5" fmla="val 4095"/>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54" name="Shape 53">
            <a:extLst>
              <a:ext uri="{FF2B5EF4-FFF2-40B4-BE49-F238E27FC236}">
                <a16:creationId xmlns:a16="http://schemas.microsoft.com/office/drawing/2014/main" id="{6D1F3B1C-554E-6703-77B7-F641FCCBE64B}"/>
              </a:ext>
            </a:extLst>
          </p:cNvPr>
          <p:cNvSpPr/>
          <p:nvPr/>
        </p:nvSpPr>
        <p:spPr>
          <a:xfrm>
            <a:off x="6682449" y="3467294"/>
            <a:ext cx="1410622" cy="1410622"/>
          </a:xfrm>
          <a:prstGeom prst="leftCircularArrow">
            <a:avLst>
              <a:gd name="adj1" fmla="val 3510"/>
              <a:gd name="adj2" fmla="val 435592"/>
              <a:gd name="adj3" fmla="val 1376601"/>
              <a:gd name="adj4" fmla="val 8189987"/>
              <a:gd name="adj5" fmla="val 4095"/>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53" name="Shape 52">
            <a:extLst>
              <a:ext uri="{FF2B5EF4-FFF2-40B4-BE49-F238E27FC236}">
                <a16:creationId xmlns:a16="http://schemas.microsoft.com/office/drawing/2014/main" id="{753E9CED-8927-680A-A45D-C374335C4D4C}"/>
              </a:ext>
            </a:extLst>
          </p:cNvPr>
          <p:cNvSpPr/>
          <p:nvPr/>
        </p:nvSpPr>
        <p:spPr>
          <a:xfrm>
            <a:off x="3774348" y="3467294"/>
            <a:ext cx="1410622" cy="1410622"/>
          </a:xfrm>
          <a:prstGeom prst="leftCircularArrow">
            <a:avLst>
              <a:gd name="adj1" fmla="val 3510"/>
              <a:gd name="adj2" fmla="val 435592"/>
              <a:gd name="adj3" fmla="val 1376601"/>
              <a:gd name="adj4" fmla="val 8189987"/>
              <a:gd name="adj5" fmla="val 4095"/>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52" name="Shape 51">
            <a:extLst>
              <a:ext uri="{FF2B5EF4-FFF2-40B4-BE49-F238E27FC236}">
                <a16:creationId xmlns:a16="http://schemas.microsoft.com/office/drawing/2014/main" id="{CC546DF8-91B4-0D97-98B5-DA55D8A1D341}"/>
              </a:ext>
            </a:extLst>
          </p:cNvPr>
          <p:cNvSpPr/>
          <p:nvPr/>
        </p:nvSpPr>
        <p:spPr>
          <a:xfrm>
            <a:off x="765200" y="3467294"/>
            <a:ext cx="1410622" cy="1410622"/>
          </a:xfrm>
          <a:prstGeom prst="leftCircularArrow">
            <a:avLst>
              <a:gd name="adj1" fmla="val 3510"/>
              <a:gd name="adj2" fmla="val 435592"/>
              <a:gd name="adj3" fmla="val 1376601"/>
              <a:gd name="adj4" fmla="val 8189987"/>
              <a:gd name="adj5" fmla="val 4095"/>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51" name="Arrow: Circular 50">
            <a:extLst>
              <a:ext uri="{FF2B5EF4-FFF2-40B4-BE49-F238E27FC236}">
                <a16:creationId xmlns:a16="http://schemas.microsoft.com/office/drawing/2014/main" id="{B62A9FF8-E49D-2488-70A7-EC3F5470E3FF}"/>
              </a:ext>
            </a:extLst>
          </p:cNvPr>
          <p:cNvSpPr/>
          <p:nvPr/>
        </p:nvSpPr>
        <p:spPr>
          <a:xfrm>
            <a:off x="8245067" y="2243784"/>
            <a:ext cx="1517805" cy="1517805"/>
          </a:xfrm>
          <a:prstGeom prst="circularArrow">
            <a:avLst>
              <a:gd name="adj1" fmla="val 3262"/>
              <a:gd name="adj2" fmla="val 402453"/>
              <a:gd name="adj3" fmla="val 20306345"/>
              <a:gd name="adj4" fmla="val 13459819"/>
              <a:gd name="adj5" fmla="val 3806"/>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50" name="Arrow: Circular 49">
            <a:extLst>
              <a:ext uri="{FF2B5EF4-FFF2-40B4-BE49-F238E27FC236}">
                <a16:creationId xmlns:a16="http://schemas.microsoft.com/office/drawing/2014/main" id="{9879DBC0-54C3-0BDF-46B8-DBE833E1EDEC}"/>
              </a:ext>
            </a:extLst>
          </p:cNvPr>
          <p:cNvSpPr/>
          <p:nvPr/>
        </p:nvSpPr>
        <p:spPr>
          <a:xfrm>
            <a:off x="5108332" y="2151019"/>
            <a:ext cx="1517805" cy="1517805"/>
          </a:xfrm>
          <a:prstGeom prst="circularArrow">
            <a:avLst>
              <a:gd name="adj1" fmla="val 3262"/>
              <a:gd name="adj2" fmla="val 402453"/>
              <a:gd name="adj3" fmla="val 20306345"/>
              <a:gd name="adj4" fmla="val 13459819"/>
              <a:gd name="adj5" fmla="val 3806"/>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49" name="Arrow: Circular 48">
            <a:extLst>
              <a:ext uri="{FF2B5EF4-FFF2-40B4-BE49-F238E27FC236}">
                <a16:creationId xmlns:a16="http://schemas.microsoft.com/office/drawing/2014/main" id="{D82A4002-4716-9FA9-E969-ECB53835DA8E}"/>
              </a:ext>
            </a:extLst>
          </p:cNvPr>
          <p:cNvSpPr/>
          <p:nvPr/>
        </p:nvSpPr>
        <p:spPr>
          <a:xfrm>
            <a:off x="2086836" y="2180826"/>
            <a:ext cx="1517805" cy="1517805"/>
          </a:xfrm>
          <a:prstGeom prst="circularArrow">
            <a:avLst>
              <a:gd name="adj1" fmla="val 3262"/>
              <a:gd name="adj2" fmla="val 402453"/>
              <a:gd name="adj3" fmla="val 20306345"/>
              <a:gd name="adj4" fmla="val 13459819"/>
              <a:gd name="adj5" fmla="val 3806"/>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2" name="Title 1">
            <a:extLst>
              <a:ext uri="{FF2B5EF4-FFF2-40B4-BE49-F238E27FC236}">
                <a16:creationId xmlns:a16="http://schemas.microsoft.com/office/drawing/2014/main" id="{B45E011A-3783-5E46-26FF-FC071BA558FC}"/>
              </a:ext>
            </a:extLst>
          </p:cNvPr>
          <p:cNvSpPr>
            <a:spLocks noGrp="1"/>
          </p:cNvSpPr>
          <p:nvPr>
            <p:ph type="title"/>
          </p:nvPr>
        </p:nvSpPr>
        <p:spPr/>
        <p:txBody>
          <a:bodyPr/>
          <a:lstStyle/>
          <a:p>
            <a:r>
              <a:rPr lang="en-US" sz="4400" b="1" dirty="0">
                <a:latin typeface="+mj-lt"/>
                <a:ea typeface="+mj-ea"/>
                <a:cs typeface="+mj-cs"/>
              </a:rPr>
              <a:t>Call to Action: Journey to date</a:t>
            </a:r>
            <a:br>
              <a:rPr lang="en-US" sz="4400" b="1" dirty="0">
                <a:latin typeface="+mj-lt"/>
                <a:ea typeface="+mj-ea"/>
                <a:cs typeface="+mj-cs"/>
              </a:rPr>
            </a:br>
            <a:endParaRPr lang="en-US" dirty="0"/>
          </a:p>
        </p:txBody>
      </p:sp>
      <p:sp>
        <p:nvSpPr>
          <p:cNvPr id="4" name="Content Placeholder 3">
            <a:extLst>
              <a:ext uri="{FF2B5EF4-FFF2-40B4-BE49-F238E27FC236}">
                <a16:creationId xmlns:a16="http://schemas.microsoft.com/office/drawing/2014/main" id="{F21122E7-0076-1FD4-0E28-65BDDB948825}"/>
              </a:ext>
            </a:extLst>
          </p:cNvPr>
          <p:cNvSpPr>
            <a:spLocks noGrp="1"/>
          </p:cNvSpPr>
          <p:nvPr>
            <p:ph idx="1"/>
          </p:nvPr>
        </p:nvSpPr>
        <p:spPr>
          <a:xfrm>
            <a:off x="144117"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normAutofit/>
          </a:bodyPr>
          <a:lstStyle/>
          <a:p>
            <a:pPr marL="0" indent="0" algn="ctr">
              <a:buNone/>
            </a:pPr>
            <a:r>
              <a:rPr lang="en-US" sz="1400" dirty="0"/>
              <a:t>Call to Action on Anti-Racism, Equity and Inclusion</a:t>
            </a:r>
          </a:p>
        </p:txBody>
      </p:sp>
      <p:sp>
        <p:nvSpPr>
          <p:cNvPr id="6" name="Rectangle: Rounded Corners 5">
            <a:extLst>
              <a:ext uri="{FF2B5EF4-FFF2-40B4-BE49-F238E27FC236}">
                <a16:creationId xmlns:a16="http://schemas.microsoft.com/office/drawing/2014/main" id="{DA2E1D00-EDCF-E5CB-3EF2-D2D696B31FAE}"/>
              </a:ext>
            </a:extLst>
          </p:cNvPr>
          <p:cNvSpPr/>
          <p:nvPr/>
        </p:nvSpPr>
        <p:spPr>
          <a:xfrm>
            <a:off x="1635940"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t>Open letters from Deputy Heads</a:t>
            </a:r>
          </a:p>
        </p:txBody>
      </p:sp>
      <p:sp>
        <p:nvSpPr>
          <p:cNvPr id="7" name="Rectangle: Rounded Corners 6">
            <a:extLst>
              <a:ext uri="{FF2B5EF4-FFF2-40B4-BE49-F238E27FC236}">
                <a16:creationId xmlns:a16="http://schemas.microsoft.com/office/drawing/2014/main" id="{13E1A5E8-8D67-7EB2-6426-B0BA7F6B8ED9}"/>
              </a:ext>
            </a:extLst>
          </p:cNvPr>
          <p:cNvSpPr/>
          <p:nvPr/>
        </p:nvSpPr>
        <p:spPr>
          <a:xfrm>
            <a:off x="3127763"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t>Call to Action Symposium</a:t>
            </a:r>
          </a:p>
        </p:txBody>
      </p:sp>
      <p:sp>
        <p:nvSpPr>
          <p:cNvPr id="9" name="Rectangle: Rounded Corners 8">
            <a:extLst>
              <a:ext uri="{FF2B5EF4-FFF2-40B4-BE49-F238E27FC236}">
                <a16:creationId xmlns:a16="http://schemas.microsoft.com/office/drawing/2014/main" id="{1B602016-AACC-FBE4-F59E-5CBB445E952C}"/>
              </a:ext>
            </a:extLst>
          </p:cNvPr>
          <p:cNvSpPr/>
          <p:nvPr/>
        </p:nvSpPr>
        <p:spPr>
          <a:xfrm>
            <a:off x="4652177"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t>Forward Direction of the Call to Action</a:t>
            </a:r>
          </a:p>
        </p:txBody>
      </p:sp>
      <p:sp>
        <p:nvSpPr>
          <p:cNvPr id="10" name="Rectangle: Rounded Corners 9">
            <a:extLst>
              <a:ext uri="{FF2B5EF4-FFF2-40B4-BE49-F238E27FC236}">
                <a16:creationId xmlns:a16="http://schemas.microsoft.com/office/drawing/2014/main" id="{12B2852A-5858-B6DC-91C8-FD4003DF0B6F}"/>
              </a:ext>
            </a:extLst>
          </p:cNvPr>
          <p:cNvSpPr/>
          <p:nvPr/>
        </p:nvSpPr>
        <p:spPr>
          <a:xfrm>
            <a:off x="6176591"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t>Forward Direction of the Call to Action self-assessments</a:t>
            </a:r>
          </a:p>
        </p:txBody>
      </p:sp>
      <p:sp>
        <p:nvSpPr>
          <p:cNvPr id="12" name="Rectangle: Rounded Corners 11">
            <a:extLst>
              <a:ext uri="{FF2B5EF4-FFF2-40B4-BE49-F238E27FC236}">
                <a16:creationId xmlns:a16="http://schemas.microsoft.com/office/drawing/2014/main" id="{45AF8FF9-28DA-AEA9-0C9C-49F3F22ECA54}"/>
              </a:ext>
            </a:extLst>
          </p:cNvPr>
          <p:cNvSpPr/>
          <p:nvPr/>
        </p:nvSpPr>
        <p:spPr>
          <a:xfrm>
            <a:off x="7678476"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t>Self-assessments questionnaires due</a:t>
            </a:r>
          </a:p>
        </p:txBody>
      </p:sp>
      <p:sp>
        <p:nvSpPr>
          <p:cNvPr id="13" name="Rectangle: Rounded Corners 12">
            <a:extLst>
              <a:ext uri="{FF2B5EF4-FFF2-40B4-BE49-F238E27FC236}">
                <a16:creationId xmlns:a16="http://schemas.microsoft.com/office/drawing/2014/main" id="{8FC960D1-0838-B542-1186-C7D3A96C63CC}"/>
              </a:ext>
            </a:extLst>
          </p:cNvPr>
          <p:cNvSpPr/>
          <p:nvPr/>
        </p:nvSpPr>
        <p:spPr>
          <a:xfrm>
            <a:off x="9180361"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t>CTA Progress Report posted online</a:t>
            </a:r>
          </a:p>
        </p:txBody>
      </p:sp>
      <p:sp>
        <p:nvSpPr>
          <p:cNvPr id="14" name="Rectangle: Rounded Corners 13">
            <a:extLst>
              <a:ext uri="{FF2B5EF4-FFF2-40B4-BE49-F238E27FC236}">
                <a16:creationId xmlns:a16="http://schemas.microsoft.com/office/drawing/2014/main" id="{6D8D899F-7E81-6C29-7071-9148573BAD7C}"/>
              </a:ext>
            </a:extLst>
          </p:cNvPr>
          <p:cNvSpPr/>
          <p:nvPr/>
        </p:nvSpPr>
        <p:spPr>
          <a:xfrm>
            <a:off x="10659718"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t>Values </a:t>
            </a:r>
            <a:r>
              <a:rPr lang="en-US" sz="1400"/>
              <a:t>and Ethics Symposium</a:t>
            </a:r>
            <a:endParaRPr lang="en-US" sz="1400" dirty="0"/>
          </a:p>
        </p:txBody>
      </p:sp>
      <p:grpSp>
        <p:nvGrpSpPr>
          <p:cNvPr id="15" name="Group 14">
            <a:extLst>
              <a:ext uri="{FF2B5EF4-FFF2-40B4-BE49-F238E27FC236}">
                <a16:creationId xmlns:a16="http://schemas.microsoft.com/office/drawing/2014/main" id="{74124673-B5DC-3A6D-ADEB-8164196FBE4D}"/>
              </a:ext>
            </a:extLst>
          </p:cNvPr>
          <p:cNvGrpSpPr/>
          <p:nvPr/>
        </p:nvGrpSpPr>
        <p:grpSpPr>
          <a:xfrm>
            <a:off x="252785" y="4163610"/>
            <a:ext cx="1170828" cy="465599"/>
            <a:chOff x="164329" y="3351545"/>
            <a:chExt cx="1170828" cy="465599"/>
          </a:xfrm>
          <a:scene3d>
            <a:camera prst="orthographicFront"/>
            <a:lightRig rig="threePt" dir="t">
              <a:rot lat="0" lon="0" rev="7500000"/>
            </a:lightRig>
          </a:scene3d>
        </p:grpSpPr>
        <p:sp>
          <p:nvSpPr>
            <p:cNvPr id="16" name="Rectangle: Rounded Corners 15">
              <a:extLst>
                <a:ext uri="{FF2B5EF4-FFF2-40B4-BE49-F238E27FC236}">
                  <a16:creationId xmlns:a16="http://schemas.microsoft.com/office/drawing/2014/main" id="{25222C5E-DCBF-70B3-A64B-79972AD3F462}"/>
                </a:ext>
              </a:extLst>
            </p:cNvPr>
            <p:cNvSpPr/>
            <p:nvPr/>
          </p:nvSpPr>
          <p:spPr>
            <a:xfrm>
              <a:off x="164329" y="3351545"/>
              <a:ext cx="1170828" cy="465599"/>
            </a:xfrm>
            <a:prstGeom prst="roundRect">
              <a:avLst>
                <a:gd name="adj" fmla="val 10000"/>
              </a:avLst>
            </a:prstGeom>
            <a:solidFill>
              <a:srgbClr val="764D94"/>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17" name="Rectangle: Rounded Corners 4">
              <a:extLst>
                <a:ext uri="{FF2B5EF4-FFF2-40B4-BE49-F238E27FC236}">
                  <a16:creationId xmlns:a16="http://schemas.microsoft.com/office/drawing/2014/main" id="{8197245C-56E5-8CF6-ED58-831A338AA5F9}"/>
                </a:ext>
              </a:extLst>
            </p:cNvPr>
            <p:cNvSpPr txBox="1"/>
            <p:nvPr/>
          </p:nvSpPr>
          <p:spPr>
            <a:xfrm>
              <a:off x="177966" y="3365182"/>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CA" sz="1500" kern="1200" dirty="0">
                  <a:solidFill>
                    <a:prstClr val="white"/>
                  </a:solidFill>
                  <a:latin typeface="Calibri" panose="020F0502020204030204"/>
                  <a:ea typeface="+mn-ea"/>
                  <a:cs typeface="+mn-cs"/>
                </a:rPr>
                <a:t>January</a:t>
              </a:r>
              <a:r>
                <a:rPr lang="en-CA" sz="1500" kern="1200" dirty="0"/>
                <a:t> 2021</a:t>
              </a:r>
              <a:endParaRPr lang="en-US" sz="1500" kern="1200" dirty="0"/>
            </a:p>
          </p:txBody>
        </p:sp>
      </p:grpSp>
      <p:grpSp>
        <p:nvGrpSpPr>
          <p:cNvPr id="21" name="Group 20">
            <a:extLst>
              <a:ext uri="{FF2B5EF4-FFF2-40B4-BE49-F238E27FC236}">
                <a16:creationId xmlns:a16="http://schemas.microsoft.com/office/drawing/2014/main" id="{EF78AE1F-2F9B-7CE9-A144-138188D48382}"/>
              </a:ext>
            </a:extLst>
          </p:cNvPr>
          <p:cNvGrpSpPr/>
          <p:nvPr/>
        </p:nvGrpSpPr>
        <p:grpSpPr>
          <a:xfrm>
            <a:off x="3236431" y="4177247"/>
            <a:ext cx="1170828" cy="465599"/>
            <a:chOff x="3106972" y="3351545"/>
            <a:chExt cx="1170828" cy="465599"/>
          </a:xfrm>
          <a:scene3d>
            <a:camera prst="orthographicFront"/>
            <a:lightRig rig="threePt" dir="t">
              <a:rot lat="0" lon="0" rev="7500000"/>
            </a:lightRig>
          </a:scene3d>
        </p:grpSpPr>
        <p:sp>
          <p:nvSpPr>
            <p:cNvPr id="22" name="Rectangle: Rounded Corners 21">
              <a:extLst>
                <a:ext uri="{FF2B5EF4-FFF2-40B4-BE49-F238E27FC236}">
                  <a16:creationId xmlns:a16="http://schemas.microsoft.com/office/drawing/2014/main" id="{BB0BB693-6124-7709-BF19-25ECEE02E5C0}"/>
                </a:ext>
              </a:extLst>
            </p:cNvPr>
            <p:cNvSpPr/>
            <p:nvPr/>
          </p:nvSpPr>
          <p:spPr>
            <a:xfrm>
              <a:off x="3106972" y="3351545"/>
              <a:ext cx="1170828" cy="465599"/>
            </a:xfrm>
            <a:prstGeom prst="roundRect">
              <a:avLst>
                <a:gd name="adj" fmla="val 10000"/>
              </a:avLst>
            </a:prstGeom>
            <a:solidFill>
              <a:srgbClr val="764D94"/>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23" name="Rectangle: Rounded Corners 4">
              <a:extLst>
                <a:ext uri="{FF2B5EF4-FFF2-40B4-BE49-F238E27FC236}">
                  <a16:creationId xmlns:a16="http://schemas.microsoft.com/office/drawing/2014/main" id="{9F39273D-7B3F-B756-83B4-63C9877F08F1}"/>
                </a:ext>
              </a:extLst>
            </p:cNvPr>
            <p:cNvSpPr txBox="1"/>
            <p:nvPr/>
          </p:nvSpPr>
          <p:spPr>
            <a:xfrm>
              <a:off x="3120609" y="3365182"/>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CA" sz="1500" kern="1200" dirty="0"/>
                <a:t>October 2022</a:t>
              </a:r>
              <a:endParaRPr lang="en-US" sz="1500" kern="1200" dirty="0"/>
            </a:p>
          </p:txBody>
        </p:sp>
      </p:grpSp>
      <p:grpSp>
        <p:nvGrpSpPr>
          <p:cNvPr id="24" name="Group 23">
            <a:extLst>
              <a:ext uri="{FF2B5EF4-FFF2-40B4-BE49-F238E27FC236}">
                <a16:creationId xmlns:a16="http://schemas.microsoft.com/office/drawing/2014/main" id="{DAD20E8B-369D-49A5-B4CC-2D3FB4ED6E6E}"/>
              </a:ext>
            </a:extLst>
          </p:cNvPr>
          <p:cNvGrpSpPr/>
          <p:nvPr/>
        </p:nvGrpSpPr>
        <p:grpSpPr>
          <a:xfrm>
            <a:off x="6285259" y="4177246"/>
            <a:ext cx="1170828" cy="465599"/>
            <a:chOff x="5975251" y="3351545"/>
            <a:chExt cx="1170828" cy="465599"/>
          </a:xfrm>
          <a:scene3d>
            <a:camera prst="orthographicFront"/>
            <a:lightRig rig="threePt" dir="t">
              <a:rot lat="0" lon="0" rev="7500000"/>
            </a:lightRig>
          </a:scene3d>
        </p:grpSpPr>
        <p:sp>
          <p:nvSpPr>
            <p:cNvPr id="25" name="Rectangle: Rounded Corners 24">
              <a:extLst>
                <a:ext uri="{FF2B5EF4-FFF2-40B4-BE49-F238E27FC236}">
                  <a16:creationId xmlns:a16="http://schemas.microsoft.com/office/drawing/2014/main" id="{D9F29891-0665-6404-492E-3643194E8E8B}"/>
                </a:ext>
              </a:extLst>
            </p:cNvPr>
            <p:cNvSpPr/>
            <p:nvPr/>
          </p:nvSpPr>
          <p:spPr>
            <a:xfrm>
              <a:off x="5975251" y="3351545"/>
              <a:ext cx="1170828" cy="465599"/>
            </a:xfrm>
            <a:prstGeom prst="roundRect">
              <a:avLst>
                <a:gd name="adj" fmla="val 10000"/>
              </a:avLst>
            </a:prstGeom>
            <a:solidFill>
              <a:srgbClr val="764D94"/>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4D002DE0-67AC-4769-3A68-C53C82A3F9D4}"/>
                </a:ext>
              </a:extLst>
            </p:cNvPr>
            <p:cNvSpPr txBox="1"/>
            <p:nvPr/>
          </p:nvSpPr>
          <p:spPr>
            <a:xfrm>
              <a:off x="5988888" y="3365182"/>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CA" sz="1500" kern="1200" dirty="0"/>
                <a:t>April 2024</a:t>
              </a:r>
              <a:endParaRPr lang="en-US" sz="1500" kern="1200" dirty="0"/>
            </a:p>
          </p:txBody>
        </p:sp>
      </p:grpSp>
      <p:grpSp>
        <p:nvGrpSpPr>
          <p:cNvPr id="27" name="Group 26">
            <a:extLst>
              <a:ext uri="{FF2B5EF4-FFF2-40B4-BE49-F238E27FC236}">
                <a16:creationId xmlns:a16="http://schemas.microsoft.com/office/drawing/2014/main" id="{53ED3AA9-9C8B-7D1E-EA92-DB9D2D0456AD}"/>
              </a:ext>
            </a:extLst>
          </p:cNvPr>
          <p:cNvGrpSpPr/>
          <p:nvPr/>
        </p:nvGrpSpPr>
        <p:grpSpPr>
          <a:xfrm>
            <a:off x="9289029" y="4177246"/>
            <a:ext cx="1170828" cy="465599"/>
            <a:chOff x="9083707" y="3351545"/>
            <a:chExt cx="1170828" cy="465599"/>
          </a:xfrm>
          <a:scene3d>
            <a:camera prst="orthographicFront"/>
            <a:lightRig rig="threePt" dir="t">
              <a:rot lat="0" lon="0" rev="7500000"/>
            </a:lightRig>
          </a:scene3d>
        </p:grpSpPr>
        <p:sp>
          <p:nvSpPr>
            <p:cNvPr id="28" name="Rectangle: Rounded Corners 27">
              <a:extLst>
                <a:ext uri="{FF2B5EF4-FFF2-40B4-BE49-F238E27FC236}">
                  <a16:creationId xmlns:a16="http://schemas.microsoft.com/office/drawing/2014/main" id="{DE4E4FDA-A6B7-1529-4BDB-566D02493A1C}"/>
                </a:ext>
              </a:extLst>
            </p:cNvPr>
            <p:cNvSpPr/>
            <p:nvPr/>
          </p:nvSpPr>
          <p:spPr>
            <a:xfrm>
              <a:off x="9083707" y="3351545"/>
              <a:ext cx="1170828" cy="465599"/>
            </a:xfrm>
            <a:prstGeom prst="roundRect">
              <a:avLst>
                <a:gd name="adj" fmla="val 10000"/>
              </a:avLst>
            </a:prstGeom>
            <a:solidFill>
              <a:srgbClr val="764D94"/>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29" name="Rectangle: Rounded Corners 4">
              <a:extLst>
                <a:ext uri="{FF2B5EF4-FFF2-40B4-BE49-F238E27FC236}">
                  <a16:creationId xmlns:a16="http://schemas.microsoft.com/office/drawing/2014/main" id="{CF9A9A3B-201A-AD0F-41C6-209D7E9393AD}"/>
                </a:ext>
              </a:extLst>
            </p:cNvPr>
            <p:cNvSpPr txBox="1"/>
            <p:nvPr/>
          </p:nvSpPr>
          <p:spPr>
            <a:xfrm>
              <a:off x="9097344" y="3365182"/>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CA" sz="1500" kern="1200" dirty="0">
                  <a:latin typeface="Calibri Light" panose="020F0302020204030204"/>
                </a:rPr>
                <a:t>August 2024</a:t>
              </a:r>
              <a:endParaRPr lang="en-CA" sz="1500" kern="1200" dirty="0"/>
            </a:p>
          </p:txBody>
        </p:sp>
      </p:grpSp>
      <p:grpSp>
        <p:nvGrpSpPr>
          <p:cNvPr id="30" name="Group 29">
            <a:extLst>
              <a:ext uri="{FF2B5EF4-FFF2-40B4-BE49-F238E27FC236}">
                <a16:creationId xmlns:a16="http://schemas.microsoft.com/office/drawing/2014/main" id="{7907449C-1933-BB52-ECDE-50DCC3F6F966}"/>
              </a:ext>
            </a:extLst>
          </p:cNvPr>
          <p:cNvGrpSpPr/>
          <p:nvPr/>
        </p:nvGrpSpPr>
        <p:grpSpPr>
          <a:xfrm>
            <a:off x="1744608" y="2407696"/>
            <a:ext cx="1170828" cy="465599"/>
            <a:chOff x="1665793" y="1720301"/>
            <a:chExt cx="1170828" cy="465599"/>
          </a:xfrm>
          <a:scene3d>
            <a:camera prst="orthographicFront"/>
            <a:lightRig rig="threePt" dir="t">
              <a:rot lat="0" lon="0" rev="7500000"/>
            </a:lightRig>
          </a:scene3d>
        </p:grpSpPr>
        <p:sp>
          <p:nvSpPr>
            <p:cNvPr id="31" name="Rectangle: Rounded Corners 30">
              <a:extLst>
                <a:ext uri="{FF2B5EF4-FFF2-40B4-BE49-F238E27FC236}">
                  <a16:creationId xmlns:a16="http://schemas.microsoft.com/office/drawing/2014/main" id="{B7307E59-05FF-99BA-CA7E-AA8D84F876B6}"/>
                </a:ext>
              </a:extLst>
            </p:cNvPr>
            <p:cNvSpPr/>
            <p:nvPr/>
          </p:nvSpPr>
          <p:spPr>
            <a:xfrm>
              <a:off x="1665793" y="1720301"/>
              <a:ext cx="1170828" cy="465599"/>
            </a:xfrm>
            <a:prstGeom prst="roundRect">
              <a:avLst>
                <a:gd name="adj" fmla="val 10000"/>
              </a:avLst>
            </a:prstGeom>
            <a:solidFill>
              <a:srgbClr val="5186A5"/>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32" name="Rectangle: Rounded Corners 4">
              <a:extLst>
                <a:ext uri="{FF2B5EF4-FFF2-40B4-BE49-F238E27FC236}">
                  <a16:creationId xmlns:a16="http://schemas.microsoft.com/office/drawing/2014/main" id="{B18AF684-93EA-0719-CF2C-519176DD9F1C}"/>
                </a:ext>
              </a:extLst>
            </p:cNvPr>
            <p:cNvSpPr txBox="1"/>
            <p:nvPr/>
          </p:nvSpPr>
          <p:spPr>
            <a:xfrm>
              <a:off x="1679430" y="1733938"/>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CA" sz="1500" kern="1200" dirty="0"/>
                <a:t>June 2021</a:t>
              </a:r>
              <a:endParaRPr lang="en-US" sz="1500" kern="1200" dirty="0"/>
            </a:p>
          </p:txBody>
        </p:sp>
      </p:grpSp>
      <p:grpSp>
        <p:nvGrpSpPr>
          <p:cNvPr id="33" name="Group 32">
            <a:extLst>
              <a:ext uri="{FF2B5EF4-FFF2-40B4-BE49-F238E27FC236}">
                <a16:creationId xmlns:a16="http://schemas.microsoft.com/office/drawing/2014/main" id="{9052FC41-AB50-69C1-2BE1-0BEA93964BDE}"/>
              </a:ext>
            </a:extLst>
          </p:cNvPr>
          <p:cNvGrpSpPr/>
          <p:nvPr/>
        </p:nvGrpSpPr>
        <p:grpSpPr>
          <a:xfrm>
            <a:off x="4760845" y="2407696"/>
            <a:ext cx="1170828" cy="465599"/>
            <a:chOff x="4548151" y="1733268"/>
            <a:chExt cx="1170828" cy="465599"/>
          </a:xfrm>
          <a:scene3d>
            <a:camera prst="orthographicFront"/>
            <a:lightRig rig="threePt" dir="t">
              <a:rot lat="0" lon="0" rev="7500000"/>
            </a:lightRig>
          </a:scene3d>
        </p:grpSpPr>
        <p:sp>
          <p:nvSpPr>
            <p:cNvPr id="34" name="Rectangle: Rounded Corners 33">
              <a:extLst>
                <a:ext uri="{FF2B5EF4-FFF2-40B4-BE49-F238E27FC236}">
                  <a16:creationId xmlns:a16="http://schemas.microsoft.com/office/drawing/2014/main" id="{94B3E237-AD53-D745-E54B-58A33D80AE04}"/>
                </a:ext>
              </a:extLst>
            </p:cNvPr>
            <p:cNvSpPr/>
            <p:nvPr/>
          </p:nvSpPr>
          <p:spPr>
            <a:xfrm>
              <a:off x="4548151" y="1733268"/>
              <a:ext cx="1170828" cy="465599"/>
            </a:xfrm>
            <a:prstGeom prst="roundRect">
              <a:avLst>
                <a:gd name="adj" fmla="val 10000"/>
              </a:avLst>
            </a:prstGeom>
            <a:solidFill>
              <a:srgbClr val="5186A5"/>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35" name="Rectangle: Rounded Corners 4">
              <a:extLst>
                <a:ext uri="{FF2B5EF4-FFF2-40B4-BE49-F238E27FC236}">
                  <a16:creationId xmlns:a16="http://schemas.microsoft.com/office/drawing/2014/main" id="{3979F2FA-798E-50E1-F471-834264DD4970}"/>
                </a:ext>
              </a:extLst>
            </p:cNvPr>
            <p:cNvSpPr txBox="1"/>
            <p:nvPr/>
          </p:nvSpPr>
          <p:spPr>
            <a:xfrm>
              <a:off x="4561788" y="1746905"/>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CA" sz="1500" kern="1200" dirty="0"/>
                <a:t>May 2023</a:t>
              </a:r>
              <a:endParaRPr lang="en-US" sz="1500" kern="1200" dirty="0"/>
            </a:p>
          </p:txBody>
        </p:sp>
      </p:grpSp>
      <p:grpSp>
        <p:nvGrpSpPr>
          <p:cNvPr id="36" name="Group 35">
            <a:extLst>
              <a:ext uri="{FF2B5EF4-FFF2-40B4-BE49-F238E27FC236}">
                <a16:creationId xmlns:a16="http://schemas.microsoft.com/office/drawing/2014/main" id="{85321862-42EE-BE9F-7B7D-D9301B2D94C0}"/>
              </a:ext>
            </a:extLst>
          </p:cNvPr>
          <p:cNvGrpSpPr/>
          <p:nvPr/>
        </p:nvGrpSpPr>
        <p:grpSpPr>
          <a:xfrm>
            <a:off x="7846779" y="2480948"/>
            <a:ext cx="1170828" cy="465599"/>
            <a:chOff x="7618679" y="1733268"/>
            <a:chExt cx="1170828" cy="465599"/>
          </a:xfrm>
          <a:scene3d>
            <a:camera prst="orthographicFront"/>
            <a:lightRig rig="threePt" dir="t">
              <a:rot lat="0" lon="0" rev="7500000"/>
            </a:lightRig>
          </a:scene3d>
        </p:grpSpPr>
        <p:sp>
          <p:nvSpPr>
            <p:cNvPr id="37" name="Rectangle: Rounded Corners 36">
              <a:extLst>
                <a:ext uri="{FF2B5EF4-FFF2-40B4-BE49-F238E27FC236}">
                  <a16:creationId xmlns:a16="http://schemas.microsoft.com/office/drawing/2014/main" id="{788ECFC7-D910-341A-1325-5E77FCC0530A}"/>
                </a:ext>
              </a:extLst>
            </p:cNvPr>
            <p:cNvSpPr/>
            <p:nvPr/>
          </p:nvSpPr>
          <p:spPr>
            <a:xfrm>
              <a:off x="7618679" y="1733268"/>
              <a:ext cx="1170828" cy="465599"/>
            </a:xfrm>
            <a:prstGeom prst="roundRect">
              <a:avLst>
                <a:gd name="adj" fmla="val 10000"/>
              </a:avLst>
            </a:prstGeom>
            <a:solidFill>
              <a:srgbClr val="5186A5"/>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38" name="Rectangle: Rounded Corners 4">
              <a:extLst>
                <a:ext uri="{FF2B5EF4-FFF2-40B4-BE49-F238E27FC236}">
                  <a16:creationId xmlns:a16="http://schemas.microsoft.com/office/drawing/2014/main" id="{2E350323-9F7A-8479-0DB9-1BFAA6DA1078}"/>
                </a:ext>
              </a:extLst>
            </p:cNvPr>
            <p:cNvSpPr txBox="1"/>
            <p:nvPr/>
          </p:nvSpPr>
          <p:spPr>
            <a:xfrm>
              <a:off x="7632316" y="1746905"/>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Light" panose="020F0302020204030204"/>
                </a:rPr>
                <a:t>June 2024</a:t>
              </a:r>
              <a:endParaRPr lang="en-US" sz="1500" kern="1200" dirty="0"/>
            </a:p>
          </p:txBody>
        </p:sp>
      </p:grpSp>
      <p:grpSp>
        <p:nvGrpSpPr>
          <p:cNvPr id="46" name="Group 45">
            <a:extLst>
              <a:ext uri="{FF2B5EF4-FFF2-40B4-BE49-F238E27FC236}">
                <a16:creationId xmlns:a16="http://schemas.microsoft.com/office/drawing/2014/main" id="{288DB9E9-ADFB-45D4-7295-E9BAAF48164B}"/>
              </a:ext>
            </a:extLst>
          </p:cNvPr>
          <p:cNvGrpSpPr/>
          <p:nvPr/>
        </p:nvGrpSpPr>
        <p:grpSpPr>
          <a:xfrm>
            <a:off x="10768386" y="2421333"/>
            <a:ext cx="1170828" cy="465599"/>
            <a:chOff x="7618679" y="1733268"/>
            <a:chExt cx="1170828" cy="465599"/>
          </a:xfrm>
          <a:scene3d>
            <a:camera prst="orthographicFront"/>
            <a:lightRig rig="threePt" dir="t">
              <a:rot lat="0" lon="0" rev="7500000"/>
            </a:lightRig>
          </a:scene3d>
        </p:grpSpPr>
        <p:sp>
          <p:nvSpPr>
            <p:cNvPr id="47" name="Rectangle: Rounded Corners 46">
              <a:extLst>
                <a:ext uri="{FF2B5EF4-FFF2-40B4-BE49-F238E27FC236}">
                  <a16:creationId xmlns:a16="http://schemas.microsoft.com/office/drawing/2014/main" id="{1A963478-1AE9-DA8F-CA8C-A2283579D017}"/>
                </a:ext>
              </a:extLst>
            </p:cNvPr>
            <p:cNvSpPr/>
            <p:nvPr/>
          </p:nvSpPr>
          <p:spPr>
            <a:xfrm>
              <a:off x="7618679" y="1733268"/>
              <a:ext cx="1170828" cy="465599"/>
            </a:xfrm>
            <a:prstGeom prst="roundRect">
              <a:avLst>
                <a:gd name="adj" fmla="val 10000"/>
              </a:avLst>
            </a:prstGeom>
            <a:solidFill>
              <a:srgbClr val="5186A5"/>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48" name="Rectangle: Rounded Corners 4">
              <a:extLst>
                <a:ext uri="{FF2B5EF4-FFF2-40B4-BE49-F238E27FC236}">
                  <a16:creationId xmlns:a16="http://schemas.microsoft.com/office/drawing/2014/main" id="{CCCBC86E-E9A8-C431-228D-5DBEA025E578}"/>
                </a:ext>
              </a:extLst>
            </p:cNvPr>
            <p:cNvSpPr txBox="1"/>
            <p:nvPr/>
          </p:nvSpPr>
          <p:spPr>
            <a:xfrm>
              <a:off x="7632316" y="1746905"/>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US" sz="1500" dirty="0">
                  <a:latin typeface="Calibri Light" panose="020F0302020204030204"/>
                </a:rPr>
                <a:t>October</a:t>
              </a:r>
              <a:r>
                <a:rPr lang="en-US" sz="1500" kern="1200" dirty="0">
                  <a:latin typeface="Calibri Light" panose="020F0302020204030204"/>
                </a:rPr>
                <a:t> 2024</a:t>
              </a:r>
              <a:endParaRPr lang="en-US" sz="1500" kern="1200" dirty="0"/>
            </a:p>
          </p:txBody>
        </p:sp>
      </p:grpSp>
      <p:sp>
        <p:nvSpPr>
          <p:cNvPr id="56" name="Arrow: Left-Right 55">
            <a:extLst>
              <a:ext uri="{FF2B5EF4-FFF2-40B4-BE49-F238E27FC236}">
                <a16:creationId xmlns:a16="http://schemas.microsoft.com/office/drawing/2014/main" id="{A3475534-E01C-0314-A070-9DE973F3914E}"/>
              </a:ext>
            </a:extLst>
          </p:cNvPr>
          <p:cNvSpPr/>
          <p:nvPr/>
        </p:nvSpPr>
        <p:spPr>
          <a:xfrm>
            <a:off x="488512" y="5315049"/>
            <a:ext cx="11256885" cy="1165648"/>
          </a:xfrm>
          <a:prstGeom prst="leftRightArrow">
            <a:avLst/>
          </a:prstGeom>
          <a:solidFill>
            <a:srgbClr val="B52D98"/>
          </a:solidFill>
          <a:ln>
            <a:solidFill>
              <a:srgbClr val="764D94"/>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CA" sz="2000" b="1" dirty="0"/>
              <a:t>Activities and initiatives led by organizations, employee networks, and communities </a:t>
            </a:r>
            <a:endParaRPr lang="en-US" sz="2000" b="1" dirty="0"/>
          </a:p>
        </p:txBody>
      </p:sp>
    </p:spTree>
    <p:extLst>
      <p:ext uri="{BB962C8B-B14F-4D97-AF65-F5344CB8AC3E}">
        <p14:creationId xmlns:p14="http://schemas.microsoft.com/office/powerpoint/2010/main" val="3019045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a:extLst>
              <a:ext uri="{FF2B5EF4-FFF2-40B4-BE49-F238E27FC236}">
                <a16:creationId xmlns:a16="http://schemas.microsoft.com/office/drawing/2014/main" id="{BCAA3519-A6A1-9624-BF73-A1BF8DEA6C40}"/>
              </a:ext>
            </a:extLst>
          </p:cNvPr>
          <p:cNvSpPr>
            <a:spLocks noGrp="1"/>
          </p:cNvSpPr>
          <p:nvPr>
            <p:ph type="title"/>
            <p:custDataLst>
              <p:tags r:id="rId2"/>
            </p:custDataLst>
          </p:nvPr>
        </p:nvSpPr>
        <p:spPr>
          <a:xfrm>
            <a:off x="388620" y="136525"/>
            <a:ext cx="11535524" cy="997168"/>
          </a:xfrm>
        </p:spPr>
        <p:txBody>
          <a:bodyPr vert="horz" lIns="91440" tIns="45720" rIns="91440" bIns="45720" rtlCol="0" anchor="ctr">
            <a:normAutofit/>
          </a:bodyPr>
          <a:lstStyle/>
          <a:p>
            <a:r>
              <a:rPr lang="en-US" sz="5400" b="1" dirty="0"/>
              <a:t>Highlights</a:t>
            </a:r>
            <a:r>
              <a:rPr lang="en-US" sz="5400" b="1" kern="1200" dirty="0">
                <a:latin typeface="+mj-lt"/>
                <a:ea typeface="+mj-ea"/>
                <a:cs typeface="+mj-cs"/>
              </a:rPr>
              <a:t> </a:t>
            </a:r>
          </a:p>
        </p:txBody>
      </p:sp>
      <p:sp>
        <p:nvSpPr>
          <p:cNvPr id="6" name="Slide Number Placeholder 5">
            <a:extLst>
              <a:ext uri="{FF2B5EF4-FFF2-40B4-BE49-F238E27FC236}">
                <a16:creationId xmlns:a16="http://schemas.microsoft.com/office/drawing/2014/main" id="{8174347F-7802-2224-D1A0-55FD1EDB92ED}"/>
              </a:ext>
            </a:extLst>
          </p:cNvPr>
          <p:cNvSpPr>
            <a:spLocks noGrp="1"/>
          </p:cNvSpPr>
          <p:nvPr>
            <p:ph type="sldNum" sz="quarter" idx="4294967295"/>
            <p:custDataLst>
              <p:tags r:id="rId3"/>
            </p:custDataLst>
          </p:nvPr>
        </p:nvSpPr>
        <p:spPr>
          <a:xfrm>
            <a:off x="8610600" y="6356350"/>
            <a:ext cx="2743200" cy="365125"/>
          </a:xfrm>
        </p:spPr>
        <p:txBody>
          <a:bodyPr vert="horz" lIns="91440" tIns="45720" rIns="91440" bIns="45720" rtlCol="0" anchor="ctr" anchorCtr="0">
            <a:normAutofit/>
          </a:bodyPr>
          <a:lstStyle>
            <a:defPPr>
              <a:defRPr lang="en-US"/>
            </a:defPPr>
            <a:lvl1pPr marL="0" algn="l" defTabSz="457200" rtl="0" eaLnBrk="1" latinLnBrk="0" hangingPunct="1">
              <a:defRPr sz="1000" kern="1200">
                <a:solidFill>
                  <a:schemeClr val="accent6"/>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914400">
              <a:spcAft>
                <a:spcPts val="600"/>
              </a:spcAft>
              <a:defRPr/>
            </a:pPr>
            <a:fld id="{1F646F3F-274D-499B-ABBE-824EB4ABDC3D}" type="slidenum">
              <a:rPr lang="en-US" sz="1200" smtClean="0">
                <a:solidFill>
                  <a:schemeClr val="tx1">
                    <a:tint val="75000"/>
                  </a:schemeClr>
                </a:solidFill>
              </a:rPr>
              <a:pPr algn="r" defTabSz="914400">
                <a:spcAft>
                  <a:spcPts val="600"/>
                </a:spcAft>
                <a:defRPr/>
              </a:pPr>
              <a:t>4</a:t>
            </a:fld>
            <a:endParaRPr lang="en-US" sz="1200">
              <a:solidFill>
                <a:schemeClr val="tx1">
                  <a:tint val="75000"/>
                </a:schemeClr>
              </a:solidFill>
            </a:endParaRPr>
          </a:p>
        </p:txBody>
      </p:sp>
      <p:sp>
        <p:nvSpPr>
          <p:cNvPr id="4" name="Date Placeholder 3" hidden="1">
            <a:extLst>
              <a:ext uri="{FF2B5EF4-FFF2-40B4-BE49-F238E27FC236}">
                <a16:creationId xmlns:a16="http://schemas.microsoft.com/office/drawing/2014/main" id="{C4175842-31B1-B204-8815-1B4AA7843CA4}"/>
              </a:ext>
            </a:extLst>
          </p:cNvPr>
          <p:cNvSpPr>
            <a:spLocks noGrp="1"/>
          </p:cNvSpPr>
          <p:nvPr>
            <p:ph type="dt" sz="half" idx="10"/>
            <p:custDataLst>
              <p:tags r:id="rId4"/>
            </p:custDataLst>
          </p:nvPr>
        </p:nvSpPr>
        <p:spPr/>
        <p:txBody>
          <a:bodyPr/>
          <a:lstStyle/>
          <a:p>
            <a:pPr>
              <a:spcAft>
                <a:spcPts val="600"/>
              </a:spcAft>
            </a:pPr>
            <a:fld id="{467A4420-B892-9D43-ACAA-2D760C8B36DB}" type="datetime1">
              <a:rPr lang="en-CA" smtClean="0"/>
              <a:pPr>
                <a:spcAft>
                  <a:spcPts val="600"/>
                </a:spcAft>
              </a:pPr>
              <a:t>2024-09-16</a:t>
            </a:fld>
            <a:endParaRPr lang="en-US"/>
          </a:p>
        </p:txBody>
      </p:sp>
      <p:graphicFrame>
        <p:nvGraphicFramePr>
          <p:cNvPr id="19" name="Rectangle 6">
            <a:extLst>
              <a:ext uri="{FF2B5EF4-FFF2-40B4-BE49-F238E27FC236}">
                <a16:creationId xmlns:a16="http://schemas.microsoft.com/office/drawing/2014/main" id="{1444AC3A-E83A-E7FE-3BA6-8975DDC2CB23}"/>
              </a:ext>
            </a:extLst>
          </p:cNvPr>
          <p:cNvGraphicFramePr>
            <a:graphicFrameLocks noGrp="1"/>
          </p:cNvGraphicFramePr>
          <p:nvPr>
            <p:ph sz="half" idx="2"/>
            <p:custDataLst>
              <p:tags r:id="rId5"/>
            </p:custDataLst>
            <p:extLst>
              <p:ext uri="{D42A27DB-BD31-4B8C-83A1-F6EECF244321}">
                <p14:modId xmlns:p14="http://schemas.microsoft.com/office/powerpoint/2010/main" val="1406450400"/>
              </p:ext>
            </p:extLst>
          </p:nvPr>
        </p:nvGraphicFramePr>
        <p:xfrm>
          <a:off x="388620" y="1133694"/>
          <a:ext cx="11635740" cy="54002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04201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FB192-04E3-AA97-7C8F-F0CF927584C6}"/>
              </a:ext>
            </a:extLst>
          </p:cNvPr>
          <p:cNvSpPr>
            <a:spLocks noGrp="1"/>
          </p:cNvSpPr>
          <p:nvPr>
            <p:ph type="title"/>
          </p:nvPr>
        </p:nvSpPr>
        <p:spPr/>
        <p:txBody>
          <a:bodyPr/>
          <a:lstStyle/>
          <a:p>
            <a:r>
              <a:rPr lang="en-US" sz="5400" b="1" dirty="0"/>
              <a:t>Common Challenges</a:t>
            </a:r>
          </a:p>
        </p:txBody>
      </p:sp>
      <p:grpSp>
        <p:nvGrpSpPr>
          <p:cNvPr id="5" name="Group 4">
            <a:extLst>
              <a:ext uri="{FF2B5EF4-FFF2-40B4-BE49-F238E27FC236}">
                <a16:creationId xmlns:a16="http://schemas.microsoft.com/office/drawing/2014/main" id="{418E3F62-6EE4-8E66-FC3E-6AA220E9F3EC}"/>
              </a:ext>
            </a:extLst>
          </p:cNvPr>
          <p:cNvGrpSpPr/>
          <p:nvPr/>
        </p:nvGrpSpPr>
        <p:grpSpPr>
          <a:xfrm>
            <a:off x="838200" y="1812008"/>
            <a:ext cx="2022088" cy="808835"/>
            <a:chOff x="125837" y="0"/>
            <a:chExt cx="2022088" cy="808835"/>
          </a:xfrm>
        </p:grpSpPr>
        <p:sp>
          <p:nvSpPr>
            <p:cNvPr id="6" name="Rectangle 5">
              <a:extLst>
                <a:ext uri="{FF2B5EF4-FFF2-40B4-BE49-F238E27FC236}">
                  <a16:creationId xmlns:a16="http://schemas.microsoft.com/office/drawing/2014/main" id="{9DD8DAA8-6C2E-44EB-7314-B4BDE5124D71}"/>
                </a:ext>
              </a:extLst>
            </p:cNvPr>
            <p:cNvSpPr/>
            <p:nvPr/>
          </p:nvSpPr>
          <p:spPr>
            <a:xfrm>
              <a:off x="125837" y="0"/>
              <a:ext cx="2022088" cy="808835"/>
            </a:xfrm>
            <a:prstGeom prst="rect">
              <a:avLst/>
            </a:prstGeom>
            <a:solidFill>
              <a:srgbClr val="764D94"/>
            </a:solidFill>
            <a:ln>
              <a:solidFill>
                <a:srgbClr val="7030A0"/>
              </a:solidFill>
            </a:ln>
          </p:spPr>
          <p:style>
            <a:lnRef idx="1">
              <a:scrgbClr r="0" g="0" b="0"/>
            </a:lnRef>
            <a:fillRef idx="3">
              <a:scrgbClr r="0" g="0" b="0"/>
            </a:fillRef>
            <a:effectRef idx="2">
              <a:schemeClr val="accent2">
                <a:hueOff val="0"/>
                <a:satOff val="0"/>
                <a:lumOff val="0"/>
                <a:alphaOff val="0"/>
              </a:schemeClr>
            </a:effectRef>
            <a:fontRef idx="minor">
              <a:schemeClr val="lt1"/>
            </a:fontRef>
          </p:style>
        </p:sp>
        <p:sp>
          <p:nvSpPr>
            <p:cNvPr id="7" name="TextBox 6">
              <a:extLst>
                <a:ext uri="{FF2B5EF4-FFF2-40B4-BE49-F238E27FC236}">
                  <a16:creationId xmlns:a16="http://schemas.microsoft.com/office/drawing/2014/main" id="{D11AFA1F-E4B5-A0A4-6334-A07C0941BDD4}"/>
                </a:ext>
              </a:extLst>
            </p:cNvPr>
            <p:cNvSpPr txBox="1"/>
            <p:nvPr/>
          </p:nvSpPr>
          <p:spPr>
            <a:xfrm>
              <a:off x="125837" y="0"/>
              <a:ext cx="2022088" cy="8088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b="1"/>
              </a:pPr>
              <a:r>
                <a:rPr lang="en-US" sz="2000" b="1" kern="1200" dirty="0"/>
                <a:t> </a:t>
              </a:r>
              <a:r>
                <a:rPr lang="en-US" sz="2000" b="1" kern="1200" dirty="0">
                  <a:latin typeface="Calibri Light" panose="020F0302020204030204"/>
                </a:rPr>
                <a:t> </a:t>
              </a:r>
              <a:r>
                <a:rPr lang="en-US" sz="2000" b="1" kern="1200" dirty="0"/>
                <a:t>Representation</a:t>
              </a:r>
            </a:p>
          </p:txBody>
        </p:sp>
      </p:grpSp>
      <p:grpSp>
        <p:nvGrpSpPr>
          <p:cNvPr id="8" name="Group 7">
            <a:extLst>
              <a:ext uri="{FF2B5EF4-FFF2-40B4-BE49-F238E27FC236}">
                <a16:creationId xmlns:a16="http://schemas.microsoft.com/office/drawing/2014/main" id="{7CF8AD55-2A43-EEBE-6B36-881ACA1B8936}"/>
              </a:ext>
            </a:extLst>
          </p:cNvPr>
          <p:cNvGrpSpPr/>
          <p:nvPr/>
        </p:nvGrpSpPr>
        <p:grpSpPr>
          <a:xfrm>
            <a:off x="2913297" y="1812007"/>
            <a:ext cx="2075097" cy="808835"/>
            <a:chOff x="-1968007" y="-1212574"/>
            <a:chExt cx="2075097" cy="808835"/>
          </a:xfrm>
        </p:grpSpPr>
        <p:sp>
          <p:nvSpPr>
            <p:cNvPr id="9" name="Rectangle 8">
              <a:extLst>
                <a:ext uri="{FF2B5EF4-FFF2-40B4-BE49-F238E27FC236}">
                  <a16:creationId xmlns:a16="http://schemas.microsoft.com/office/drawing/2014/main" id="{5DDD6934-FE5A-AF8B-A5D0-B3C67C909B2F}"/>
                </a:ext>
              </a:extLst>
            </p:cNvPr>
            <p:cNvSpPr/>
            <p:nvPr/>
          </p:nvSpPr>
          <p:spPr>
            <a:xfrm>
              <a:off x="-1914998" y="-1212574"/>
              <a:ext cx="2022088" cy="808835"/>
            </a:xfrm>
            <a:prstGeom prst="rect">
              <a:avLst/>
            </a:prstGeom>
            <a:solidFill>
              <a:srgbClr val="764D94"/>
            </a:solidFill>
            <a:ln>
              <a:solidFill>
                <a:srgbClr val="7030A0"/>
              </a:solidFill>
            </a:ln>
          </p:spPr>
          <p:style>
            <a:lnRef idx="1">
              <a:scrgbClr r="0" g="0" b="0"/>
            </a:lnRef>
            <a:fillRef idx="3">
              <a:scrgbClr r="0" g="0" b="0"/>
            </a:fillRef>
            <a:effectRef idx="2">
              <a:schemeClr val="accent2">
                <a:hueOff val="0"/>
                <a:satOff val="0"/>
                <a:lumOff val="0"/>
                <a:alphaOff val="0"/>
              </a:schemeClr>
            </a:effectRef>
            <a:fontRef idx="minor">
              <a:schemeClr val="lt1"/>
            </a:fontRef>
          </p:style>
        </p:sp>
        <p:sp>
          <p:nvSpPr>
            <p:cNvPr id="10" name="TextBox 9">
              <a:extLst>
                <a:ext uri="{FF2B5EF4-FFF2-40B4-BE49-F238E27FC236}">
                  <a16:creationId xmlns:a16="http://schemas.microsoft.com/office/drawing/2014/main" id="{991A7B46-E330-BA72-B0DA-FDA036144686}"/>
                </a:ext>
              </a:extLst>
            </p:cNvPr>
            <p:cNvSpPr txBox="1"/>
            <p:nvPr/>
          </p:nvSpPr>
          <p:spPr>
            <a:xfrm>
              <a:off x="-1968007" y="-1212574"/>
              <a:ext cx="2022088" cy="8088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b="1"/>
              </a:pPr>
              <a:r>
                <a:rPr lang="en-US" sz="2000" b="1" kern="1200" dirty="0"/>
                <a:t> </a:t>
              </a:r>
              <a:r>
                <a:rPr lang="en-US" sz="2000" b="1" kern="1200" dirty="0">
                  <a:latin typeface="Calibri Light" panose="020F0302020204030204"/>
                </a:rPr>
                <a:t> </a:t>
              </a:r>
              <a:r>
                <a:rPr lang="en-US" sz="2000" b="1" dirty="0">
                  <a:latin typeface="Calibri Light" panose="020F0302020204030204"/>
                </a:rPr>
                <a:t>Measurement</a:t>
              </a:r>
              <a:endParaRPr lang="en-US" sz="2000" b="1" kern="1200" dirty="0"/>
            </a:p>
          </p:txBody>
        </p:sp>
      </p:grpSp>
      <p:grpSp>
        <p:nvGrpSpPr>
          <p:cNvPr id="22" name="Group 21">
            <a:extLst>
              <a:ext uri="{FF2B5EF4-FFF2-40B4-BE49-F238E27FC236}">
                <a16:creationId xmlns:a16="http://schemas.microsoft.com/office/drawing/2014/main" id="{2495F192-24A9-D3C8-A100-C23F0B9808E2}"/>
              </a:ext>
            </a:extLst>
          </p:cNvPr>
          <p:cNvGrpSpPr/>
          <p:nvPr/>
        </p:nvGrpSpPr>
        <p:grpSpPr>
          <a:xfrm>
            <a:off x="5039704" y="1812006"/>
            <a:ext cx="2075097" cy="808835"/>
            <a:chOff x="-1968007" y="-1212574"/>
            <a:chExt cx="2075097" cy="808835"/>
          </a:xfrm>
        </p:grpSpPr>
        <p:sp>
          <p:nvSpPr>
            <p:cNvPr id="23" name="Rectangle 22">
              <a:extLst>
                <a:ext uri="{FF2B5EF4-FFF2-40B4-BE49-F238E27FC236}">
                  <a16:creationId xmlns:a16="http://schemas.microsoft.com/office/drawing/2014/main" id="{A5B792A8-B80B-14FF-57C9-4F21F071A551}"/>
                </a:ext>
              </a:extLst>
            </p:cNvPr>
            <p:cNvSpPr/>
            <p:nvPr/>
          </p:nvSpPr>
          <p:spPr>
            <a:xfrm>
              <a:off x="-1914998" y="-1212574"/>
              <a:ext cx="2022088" cy="808835"/>
            </a:xfrm>
            <a:prstGeom prst="rect">
              <a:avLst/>
            </a:prstGeom>
            <a:solidFill>
              <a:srgbClr val="764D94"/>
            </a:solidFill>
            <a:ln>
              <a:solidFill>
                <a:srgbClr val="7030A0"/>
              </a:solidFill>
            </a:ln>
          </p:spPr>
          <p:style>
            <a:lnRef idx="1">
              <a:scrgbClr r="0" g="0" b="0"/>
            </a:lnRef>
            <a:fillRef idx="3">
              <a:scrgbClr r="0" g="0" b="0"/>
            </a:fillRef>
            <a:effectRef idx="2">
              <a:schemeClr val="accent2">
                <a:hueOff val="0"/>
                <a:satOff val="0"/>
                <a:lumOff val="0"/>
                <a:alphaOff val="0"/>
              </a:schemeClr>
            </a:effectRef>
            <a:fontRef idx="minor">
              <a:schemeClr val="lt1"/>
            </a:fontRef>
          </p:style>
        </p:sp>
        <p:sp>
          <p:nvSpPr>
            <p:cNvPr id="24" name="TextBox 23">
              <a:extLst>
                <a:ext uri="{FF2B5EF4-FFF2-40B4-BE49-F238E27FC236}">
                  <a16:creationId xmlns:a16="http://schemas.microsoft.com/office/drawing/2014/main" id="{BA777404-F0C0-849F-8E5D-C94E91D5D9F7}"/>
                </a:ext>
              </a:extLst>
            </p:cNvPr>
            <p:cNvSpPr txBox="1"/>
            <p:nvPr/>
          </p:nvSpPr>
          <p:spPr>
            <a:xfrm>
              <a:off x="-1968007" y="-1212574"/>
              <a:ext cx="2022088" cy="8088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b="1"/>
              </a:pPr>
              <a:r>
                <a:rPr lang="en-US" sz="2000" b="1" kern="1200" dirty="0"/>
                <a:t> </a:t>
              </a:r>
              <a:r>
                <a:rPr lang="en-US" sz="2000" b="1" kern="1200" dirty="0">
                  <a:latin typeface="Calibri Light" panose="020F0302020204030204"/>
                </a:rPr>
                <a:t> </a:t>
              </a:r>
              <a:r>
                <a:rPr lang="en-US" sz="2000" b="1" kern="1200" dirty="0"/>
                <a:t>Accountability</a:t>
              </a:r>
            </a:p>
          </p:txBody>
        </p:sp>
      </p:grpSp>
      <p:grpSp>
        <p:nvGrpSpPr>
          <p:cNvPr id="25" name="Group 24">
            <a:extLst>
              <a:ext uri="{FF2B5EF4-FFF2-40B4-BE49-F238E27FC236}">
                <a16:creationId xmlns:a16="http://schemas.microsoft.com/office/drawing/2014/main" id="{6C2E2DEA-303B-E9E6-49DF-F981E3E82ACC}"/>
              </a:ext>
            </a:extLst>
          </p:cNvPr>
          <p:cNvGrpSpPr/>
          <p:nvPr/>
        </p:nvGrpSpPr>
        <p:grpSpPr>
          <a:xfrm>
            <a:off x="7150597" y="1812005"/>
            <a:ext cx="2075097" cy="808835"/>
            <a:chOff x="-1968007" y="-1212574"/>
            <a:chExt cx="2075097" cy="808835"/>
          </a:xfrm>
        </p:grpSpPr>
        <p:sp>
          <p:nvSpPr>
            <p:cNvPr id="26" name="Rectangle 25">
              <a:extLst>
                <a:ext uri="{FF2B5EF4-FFF2-40B4-BE49-F238E27FC236}">
                  <a16:creationId xmlns:a16="http://schemas.microsoft.com/office/drawing/2014/main" id="{48B80DF4-0270-7554-1E17-6E657260BAD6}"/>
                </a:ext>
              </a:extLst>
            </p:cNvPr>
            <p:cNvSpPr/>
            <p:nvPr/>
          </p:nvSpPr>
          <p:spPr>
            <a:xfrm>
              <a:off x="-1914998" y="-1212574"/>
              <a:ext cx="2022088" cy="808835"/>
            </a:xfrm>
            <a:prstGeom prst="rect">
              <a:avLst/>
            </a:prstGeom>
            <a:solidFill>
              <a:srgbClr val="764D94"/>
            </a:solidFill>
            <a:ln>
              <a:solidFill>
                <a:srgbClr val="7030A0"/>
              </a:solidFill>
            </a:ln>
          </p:spPr>
          <p:style>
            <a:lnRef idx="1">
              <a:scrgbClr r="0" g="0" b="0"/>
            </a:lnRef>
            <a:fillRef idx="3">
              <a:scrgbClr r="0" g="0" b="0"/>
            </a:fillRef>
            <a:effectRef idx="2">
              <a:schemeClr val="accent2">
                <a:hueOff val="0"/>
                <a:satOff val="0"/>
                <a:lumOff val="0"/>
                <a:alphaOff val="0"/>
              </a:schemeClr>
            </a:effectRef>
            <a:fontRef idx="minor">
              <a:schemeClr val="lt1"/>
            </a:fontRef>
          </p:style>
        </p:sp>
        <p:sp>
          <p:nvSpPr>
            <p:cNvPr id="27" name="TextBox 26">
              <a:extLst>
                <a:ext uri="{FF2B5EF4-FFF2-40B4-BE49-F238E27FC236}">
                  <a16:creationId xmlns:a16="http://schemas.microsoft.com/office/drawing/2014/main" id="{A3AAA2B2-E4CD-62B7-BE9A-B531A63DF893}"/>
                </a:ext>
              </a:extLst>
            </p:cNvPr>
            <p:cNvSpPr txBox="1"/>
            <p:nvPr/>
          </p:nvSpPr>
          <p:spPr>
            <a:xfrm>
              <a:off x="-1968007" y="-1212574"/>
              <a:ext cx="2022088" cy="8088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b="1"/>
              </a:pPr>
              <a:r>
                <a:rPr lang="en-US" sz="2000" b="1" kern="1200" dirty="0"/>
                <a:t> </a:t>
              </a:r>
              <a:r>
                <a:rPr lang="en-US" sz="2000" b="1" kern="1200" dirty="0">
                  <a:latin typeface="Calibri Light" panose="020F0302020204030204"/>
                </a:rPr>
                <a:t> </a:t>
              </a:r>
              <a:r>
                <a:rPr lang="en-US" sz="2000" b="1" kern="1200" dirty="0"/>
                <a:t>Resources</a:t>
              </a:r>
            </a:p>
          </p:txBody>
        </p:sp>
      </p:grpSp>
      <p:grpSp>
        <p:nvGrpSpPr>
          <p:cNvPr id="28" name="Group 27">
            <a:extLst>
              <a:ext uri="{FF2B5EF4-FFF2-40B4-BE49-F238E27FC236}">
                <a16:creationId xmlns:a16="http://schemas.microsoft.com/office/drawing/2014/main" id="{4749662B-9E54-742E-1DAD-DC38F4FFC930}"/>
              </a:ext>
            </a:extLst>
          </p:cNvPr>
          <p:cNvGrpSpPr/>
          <p:nvPr/>
        </p:nvGrpSpPr>
        <p:grpSpPr>
          <a:xfrm>
            <a:off x="9330013" y="1812005"/>
            <a:ext cx="2022088" cy="808835"/>
            <a:chOff x="125837" y="0"/>
            <a:chExt cx="2022088" cy="808835"/>
          </a:xfrm>
        </p:grpSpPr>
        <p:sp>
          <p:nvSpPr>
            <p:cNvPr id="29" name="Rectangle 28">
              <a:extLst>
                <a:ext uri="{FF2B5EF4-FFF2-40B4-BE49-F238E27FC236}">
                  <a16:creationId xmlns:a16="http://schemas.microsoft.com/office/drawing/2014/main" id="{F454455E-18E4-EA1C-EA42-9271BD8661BD}"/>
                </a:ext>
              </a:extLst>
            </p:cNvPr>
            <p:cNvSpPr/>
            <p:nvPr/>
          </p:nvSpPr>
          <p:spPr>
            <a:xfrm>
              <a:off x="125837" y="0"/>
              <a:ext cx="2022088" cy="808835"/>
            </a:xfrm>
            <a:prstGeom prst="rect">
              <a:avLst/>
            </a:prstGeom>
            <a:solidFill>
              <a:srgbClr val="764D94"/>
            </a:solidFill>
            <a:ln>
              <a:solidFill>
                <a:srgbClr val="7030A0"/>
              </a:solidFill>
            </a:ln>
          </p:spPr>
          <p:style>
            <a:lnRef idx="1">
              <a:scrgbClr r="0" g="0" b="0"/>
            </a:lnRef>
            <a:fillRef idx="3">
              <a:scrgbClr r="0" g="0" b="0"/>
            </a:fillRef>
            <a:effectRef idx="2">
              <a:schemeClr val="accent2">
                <a:hueOff val="0"/>
                <a:satOff val="0"/>
                <a:lumOff val="0"/>
                <a:alphaOff val="0"/>
              </a:schemeClr>
            </a:effectRef>
            <a:fontRef idx="minor">
              <a:schemeClr val="lt1"/>
            </a:fontRef>
          </p:style>
        </p:sp>
        <p:sp>
          <p:nvSpPr>
            <p:cNvPr id="30" name="TextBox 29">
              <a:extLst>
                <a:ext uri="{FF2B5EF4-FFF2-40B4-BE49-F238E27FC236}">
                  <a16:creationId xmlns:a16="http://schemas.microsoft.com/office/drawing/2014/main" id="{54088830-5D14-9DCA-CB8B-81C714FD3064}"/>
                </a:ext>
              </a:extLst>
            </p:cNvPr>
            <p:cNvSpPr txBox="1"/>
            <p:nvPr/>
          </p:nvSpPr>
          <p:spPr>
            <a:xfrm>
              <a:off x="125837" y="0"/>
              <a:ext cx="2022088" cy="8088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b="1"/>
              </a:pPr>
              <a:r>
                <a:rPr lang="en-US" sz="2000" b="1" kern="1200" dirty="0"/>
                <a:t> </a:t>
              </a:r>
              <a:r>
                <a:rPr lang="en-US" sz="2000" b="1" kern="1200" dirty="0">
                  <a:latin typeface="Calibri Light" panose="020F0302020204030204"/>
                </a:rPr>
                <a:t> </a:t>
              </a:r>
              <a:r>
                <a:rPr lang="en-US" sz="2000" b="1" kern="1200" dirty="0"/>
                <a:t>Resistance and Backlash</a:t>
              </a:r>
            </a:p>
          </p:txBody>
        </p:sp>
      </p:grpSp>
      <p:grpSp>
        <p:nvGrpSpPr>
          <p:cNvPr id="31" name="Group 30">
            <a:extLst>
              <a:ext uri="{FF2B5EF4-FFF2-40B4-BE49-F238E27FC236}">
                <a16:creationId xmlns:a16="http://schemas.microsoft.com/office/drawing/2014/main" id="{6FBB3C39-F426-6F22-F6FF-D8CC808F0CF3}"/>
              </a:ext>
            </a:extLst>
          </p:cNvPr>
          <p:cNvGrpSpPr/>
          <p:nvPr/>
        </p:nvGrpSpPr>
        <p:grpSpPr>
          <a:xfrm>
            <a:off x="838199" y="2732426"/>
            <a:ext cx="2022089" cy="4009820"/>
            <a:chOff x="7259009" y="1577517"/>
            <a:chExt cx="2158182" cy="3433025"/>
          </a:xfrm>
        </p:grpSpPr>
        <p:sp>
          <p:nvSpPr>
            <p:cNvPr id="32" name="Rectangle 31">
              <a:extLst>
                <a:ext uri="{FF2B5EF4-FFF2-40B4-BE49-F238E27FC236}">
                  <a16:creationId xmlns:a16="http://schemas.microsoft.com/office/drawing/2014/main" id="{7010F2C0-D858-FE2F-A9FC-947C63B13562}"/>
                </a:ext>
              </a:extLst>
            </p:cNvPr>
            <p:cNvSpPr/>
            <p:nvPr/>
          </p:nvSpPr>
          <p:spPr>
            <a:xfrm>
              <a:off x="7259009" y="1577517"/>
              <a:ext cx="2158182" cy="3433025"/>
            </a:xfrm>
            <a:prstGeom prst="rect">
              <a:avLst/>
            </a:prstGeom>
            <a:solidFill>
              <a:schemeClr val="bg1">
                <a:lumMod val="95000"/>
                <a:alpha val="90000"/>
              </a:schemeClr>
            </a:solidFill>
          </p:spPr>
          <p:style>
            <a:lnRef idx="1">
              <a:schemeClr val="accent2">
                <a:alpha val="90000"/>
                <a:tint val="40000"/>
                <a:hueOff val="0"/>
                <a:satOff val="0"/>
                <a:lumOff val="0"/>
                <a:alphaOff val="0"/>
              </a:schemeClr>
            </a:lnRef>
            <a:fillRef idx="1">
              <a:scrgbClr r="0" g="0" b="0"/>
            </a:fillRef>
            <a:effectRef idx="0">
              <a:schemeClr val="accent2">
                <a:alpha val="90000"/>
                <a:tint val="40000"/>
                <a:hueOff val="0"/>
                <a:satOff val="0"/>
                <a:lumOff val="0"/>
                <a:alphaOff val="0"/>
              </a:schemeClr>
            </a:effectRef>
            <a:fontRef idx="minor">
              <a:schemeClr val="dk1">
                <a:hueOff val="0"/>
                <a:satOff val="0"/>
                <a:lumOff val="0"/>
                <a:alphaOff val="0"/>
              </a:schemeClr>
            </a:fontRef>
          </p:style>
        </p:sp>
        <p:sp>
          <p:nvSpPr>
            <p:cNvPr id="33" name="TextBox 32">
              <a:extLst>
                <a:ext uri="{FF2B5EF4-FFF2-40B4-BE49-F238E27FC236}">
                  <a16:creationId xmlns:a16="http://schemas.microsoft.com/office/drawing/2014/main" id="{C15C2502-10BD-C8B3-620C-485F779F6118}"/>
                </a:ext>
              </a:extLst>
            </p:cNvPr>
            <p:cNvSpPr txBox="1"/>
            <p:nvPr/>
          </p:nvSpPr>
          <p:spPr>
            <a:xfrm>
              <a:off x="7259009" y="1577517"/>
              <a:ext cx="2158182" cy="34330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285750" lvl="0" indent="-285750" rtl="0">
                <a:buFont typeface="Arial" panose="020B0604020202020204" pitchFamily="34" charset="0"/>
                <a:buChar char="•"/>
              </a:pPr>
              <a:r>
                <a:rPr lang="en-US" sz="1400" dirty="0">
                  <a:latin typeface="+mj-lt"/>
                </a:rPr>
                <a:t>Setting</a:t>
              </a:r>
              <a:r>
                <a:rPr lang="en-US" sz="1400" kern="1200" dirty="0">
                  <a:latin typeface="+mj-lt"/>
                </a:rPr>
                <a:t> representation goals for Black employees. </a:t>
              </a:r>
            </a:p>
            <a:p>
              <a:pPr marL="285750" lvl="0" indent="-285750" rtl="0">
                <a:buFont typeface="Arial" panose="020B0604020202020204" pitchFamily="34" charset="0"/>
                <a:buChar char="•"/>
              </a:pPr>
              <a:endParaRPr lang="en-US" sz="1400" kern="1200" dirty="0">
                <a:latin typeface="+mj-lt"/>
              </a:endParaRPr>
            </a:p>
            <a:p>
              <a:pPr marL="285750" lvl="0" indent="-285750" rtl="0">
                <a:buFont typeface="Arial" panose="020B0604020202020204" pitchFamily="34" charset="0"/>
                <a:buChar char="•"/>
              </a:pPr>
              <a:r>
                <a:rPr lang="en-US" sz="1400" kern="1200" dirty="0">
                  <a:solidFill>
                    <a:prstClr val="black">
                      <a:hueOff val="0"/>
                      <a:satOff val="0"/>
                      <a:lumOff val="0"/>
                      <a:alphaOff val="0"/>
                    </a:prstClr>
                  </a:solidFill>
                  <a:latin typeface="Calibri Light" panose="020F0302020204030204"/>
                  <a:ea typeface="+mn-ea"/>
                  <a:cs typeface="+mn-cs"/>
                </a:rPr>
                <a:t>Smaller organizations face difficulties in balancing intentional recruitment with internal talent development.</a:t>
              </a:r>
            </a:p>
            <a:p>
              <a:pPr marL="285750" lvl="0" indent="-285750" rtl="0">
                <a:buFont typeface="Arial" panose="020B0604020202020204" pitchFamily="34" charset="0"/>
                <a:buChar char="•"/>
              </a:pPr>
              <a:endParaRPr lang="en-US" sz="1400" kern="1200" dirty="0">
                <a:solidFill>
                  <a:prstClr val="black">
                    <a:hueOff val="0"/>
                    <a:satOff val="0"/>
                    <a:lumOff val="0"/>
                    <a:alphaOff val="0"/>
                  </a:prstClr>
                </a:solidFill>
                <a:latin typeface="Calibri Light" panose="020F0302020204030204"/>
                <a:ea typeface="+mn-ea"/>
                <a:cs typeface="+mn-cs"/>
              </a:endParaRPr>
            </a:p>
            <a:p>
              <a:pPr marL="285750" lvl="0" indent="-285750" rtl="0">
                <a:buFont typeface="Arial" panose="020B0604020202020204" pitchFamily="34" charset="0"/>
                <a:buChar char="•"/>
              </a:pPr>
              <a:r>
                <a:rPr lang="en-US" sz="1400" kern="1200" dirty="0">
                  <a:solidFill>
                    <a:prstClr val="black">
                      <a:hueOff val="0"/>
                      <a:satOff val="0"/>
                      <a:lumOff val="0"/>
                      <a:alphaOff val="0"/>
                    </a:prstClr>
                  </a:solidFill>
                  <a:latin typeface="Calibri Light" panose="020F0302020204030204"/>
                  <a:ea typeface="+mn-ea"/>
                  <a:cs typeface="+mn-cs"/>
                </a:rPr>
                <a:t>Technical and specialized roles have a more limited candidate pool, making it challenging to attract qualified candidates.</a:t>
              </a:r>
            </a:p>
            <a:p>
              <a:pPr marL="171450" lvl="1" indent="0" algn="l" defTabSz="711200" rtl="0">
                <a:lnSpc>
                  <a:spcPct val="90000"/>
                </a:lnSpc>
                <a:spcBef>
                  <a:spcPct val="0"/>
                </a:spcBef>
                <a:spcAft>
                  <a:spcPct val="15000"/>
                </a:spcAft>
                <a:buChar char="•"/>
              </a:pPr>
              <a:endParaRPr lang="en-US" sz="1600" kern="1200" dirty="0">
                <a:latin typeface="+mj-lt"/>
              </a:endParaRPr>
            </a:p>
          </p:txBody>
        </p:sp>
      </p:grpSp>
      <p:grpSp>
        <p:nvGrpSpPr>
          <p:cNvPr id="34" name="Group 33">
            <a:extLst>
              <a:ext uri="{FF2B5EF4-FFF2-40B4-BE49-F238E27FC236}">
                <a16:creationId xmlns:a16="http://schemas.microsoft.com/office/drawing/2014/main" id="{BB0EE899-6321-813D-BBBB-70CCB891FE18}"/>
              </a:ext>
            </a:extLst>
          </p:cNvPr>
          <p:cNvGrpSpPr/>
          <p:nvPr/>
        </p:nvGrpSpPr>
        <p:grpSpPr>
          <a:xfrm>
            <a:off x="2966305" y="2721248"/>
            <a:ext cx="2022089" cy="4009820"/>
            <a:chOff x="7259009" y="1577517"/>
            <a:chExt cx="2158182" cy="3433025"/>
          </a:xfrm>
        </p:grpSpPr>
        <p:sp>
          <p:nvSpPr>
            <p:cNvPr id="35" name="Rectangle 34">
              <a:extLst>
                <a:ext uri="{FF2B5EF4-FFF2-40B4-BE49-F238E27FC236}">
                  <a16:creationId xmlns:a16="http://schemas.microsoft.com/office/drawing/2014/main" id="{40D76AF6-3701-5017-5933-292D0BD86FC9}"/>
                </a:ext>
              </a:extLst>
            </p:cNvPr>
            <p:cNvSpPr/>
            <p:nvPr/>
          </p:nvSpPr>
          <p:spPr>
            <a:xfrm>
              <a:off x="7259009" y="1577517"/>
              <a:ext cx="2158182" cy="3433025"/>
            </a:xfrm>
            <a:prstGeom prst="rect">
              <a:avLst/>
            </a:prstGeom>
            <a:solidFill>
              <a:schemeClr val="bg1">
                <a:lumMod val="95000"/>
                <a:alpha val="90000"/>
              </a:schemeClr>
            </a:solidFill>
          </p:spPr>
          <p:style>
            <a:lnRef idx="1">
              <a:schemeClr val="accent2">
                <a:alpha val="90000"/>
                <a:tint val="40000"/>
                <a:hueOff val="0"/>
                <a:satOff val="0"/>
                <a:lumOff val="0"/>
                <a:alphaOff val="0"/>
              </a:schemeClr>
            </a:lnRef>
            <a:fillRef idx="1">
              <a:scrgbClr r="0" g="0" b="0"/>
            </a:fillRef>
            <a:effectRef idx="0">
              <a:schemeClr val="accent2">
                <a:alpha val="90000"/>
                <a:tint val="40000"/>
                <a:hueOff val="0"/>
                <a:satOff val="0"/>
                <a:lumOff val="0"/>
                <a:alphaOff val="0"/>
              </a:schemeClr>
            </a:effectRef>
            <a:fontRef idx="minor">
              <a:schemeClr val="dk1">
                <a:hueOff val="0"/>
                <a:satOff val="0"/>
                <a:lumOff val="0"/>
                <a:alphaOff val="0"/>
              </a:schemeClr>
            </a:fontRef>
          </p:style>
        </p:sp>
        <p:sp>
          <p:nvSpPr>
            <p:cNvPr id="36" name="TextBox 35">
              <a:extLst>
                <a:ext uri="{FF2B5EF4-FFF2-40B4-BE49-F238E27FC236}">
                  <a16:creationId xmlns:a16="http://schemas.microsoft.com/office/drawing/2014/main" id="{34B47313-FC8C-0620-6D20-D9F1084F64A4}"/>
                </a:ext>
              </a:extLst>
            </p:cNvPr>
            <p:cNvSpPr txBox="1"/>
            <p:nvPr/>
          </p:nvSpPr>
          <p:spPr>
            <a:xfrm>
              <a:off x="7259009" y="1577517"/>
              <a:ext cx="2158182" cy="34330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285750" indent="-285750">
                <a:buFont typeface="Arial" panose="020B0604020202020204" pitchFamily="34" charset="0"/>
                <a:buChar char="•"/>
              </a:pPr>
              <a:r>
                <a:rPr lang="en-US" sz="1400" dirty="0">
                  <a:latin typeface="+mj-lt"/>
                </a:rPr>
                <a:t>Access to disaggregated data and difficulty in collecting information beyond the current four Employment Equity groups.</a:t>
              </a:r>
            </a:p>
            <a:p>
              <a:pPr marL="285750" indent="-285750">
                <a:buFont typeface="Arial" panose="020B0604020202020204" pitchFamily="34" charset="0"/>
                <a:buChar char="•"/>
              </a:pPr>
              <a:endParaRPr lang="en-US" sz="1400" dirty="0">
                <a:latin typeface="+mj-lt"/>
              </a:endParaRPr>
            </a:p>
            <a:p>
              <a:pPr marL="285750" indent="-285750">
                <a:buFont typeface="Arial" panose="020B0604020202020204" pitchFamily="34" charset="0"/>
                <a:buChar char="•"/>
              </a:pPr>
              <a:r>
                <a:rPr lang="en-US" sz="1400" dirty="0">
                  <a:latin typeface="+mj-lt"/>
                </a:rPr>
                <a:t>Concerns with stigma and confidentiality around self-identification.</a:t>
              </a:r>
            </a:p>
            <a:p>
              <a:pPr marL="285750" indent="-285750">
                <a:buFont typeface="Arial" panose="020B0604020202020204" pitchFamily="34" charset="0"/>
                <a:buChar char="•"/>
              </a:pPr>
              <a:endParaRPr lang="en-US" sz="1400" dirty="0">
                <a:latin typeface="+mj-lt"/>
              </a:endParaRPr>
            </a:p>
            <a:p>
              <a:pPr marL="285750" indent="-285750">
                <a:buFont typeface="Arial" panose="020B0604020202020204" pitchFamily="34" charset="0"/>
                <a:buChar char="•"/>
              </a:pPr>
              <a:r>
                <a:rPr lang="en-US" sz="1400" dirty="0">
                  <a:latin typeface="+mj-lt"/>
                </a:rPr>
                <a:t>Micro and small organizations face data suppression due to their small size.</a:t>
              </a:r>
            </a:p>
            <a:p>
              <a:pPr marL="171450" lvl="1" indent="0" algn="l" defTabSz="711200" rtl="0">
                <a:lnSpc>
                  <a:spcPct val="90000"/>
                </a:lnSpc>
                <a:spcBef>
                  <a:spcPct val="0"/>
                </a:spcBef>
                <a:spcAft>
                  <a:spcPct val="15000"/>
                </a:spcAft>
                <a:buChar char="•"/>
              </a:pPr>
              <a:endParaRPr lang="en-US" sz="1600" kern="1200" dirty="0">
                <a:latin typeface="+mj-lt"/>
              </a:endParaRPr>
            </a:p>
          </p:txBody>
        </p:sp>
      </p:grpSp>
      <p:grpSp>
        <p:nvGrpSpPr>
          <p:cNvPr id="38" name="Group 37">
            <a:extLst>
              <a:ext uri="{FF2B5EF4-FFF2-40B4-BE49-F238E27FC236}">
                <a16:creationId xmlns:a16="http://schemas.microsoft.com/office/drawing/2014/main" id="{C06D5F91-0C00-608C-2340-D86118D5301C}"/>
              </a:ext>
            </a:extLst>
          </p:cNvPr>
          <p:cNvGrpSpPr/>
          <p:nvPr/>
        </p:nvGrpSpPr>
        <p:grpSpPr>
          <a:xfrm>
            <a:off x="5123013" y="2721248"/>
            <a:ext cx="2022089" cy="4020998"/>
            <a:chOff x="7259009" y="1567947"/>
            <a:chExt cx="2158182" cy="3442595"/>
          </a:xfrm>
        </p:grpSpPr>
        <p:sp>
          <p:nvSpPr>
            <p:cNvPr id="39" name="Rectangle 38">
              <a:extLst>
                <a:ext uri="{FF2B5EF4-FFF2-40B4-BE49-F238E27FC236}">
                  <a16:creationId xmlns:a16="http://schemas.microsoft.com/office/drawing/2014/main" id="{642B5F08-F98A-3B37-6C9B-F91B70CE63F2}"/>
                </a:ext>
              </a:extLst>
            </p:cNvPr>
            <p:cNvSpPr/>
            <p:nvPr/>
          </p:nvSpPr>
          <p:spPr>
            <a:xfrm>
              <a:off x="7259009" y="1577517"/>
              <a:ext cx="2158182" cy="3433025"/>
            </a:xfrm>
            <a:prstGeom prst="rect">
              <a:avLst/>
            </a:prstGeom>
            <a:solidFill>
              <a:schemeClr val="bg1">
                <a:lumMod val="95000"/>
                <a:alpha val="90000"/>
              </a:schemeClr>
            </a:solidFill>
          </p:spPr>
          <p:style>
            <a:lnRef idx="1">
              <a:schemeClr val="accent2">
                <a:alpha val="90000"/>
                <a:tint val="40000"/>
                <a:hueOff val="0"/>
                <a:satOff val="0"/>
                <a:lumOff val="0"/>
                <a:alphaOff val="0"/>
              </a:schemeClr>
            </a:lnRef>
            <a:fillRef idx="1">
              <a:scrgbClr r="0" g="0" b="0"/>
            </a:fillRef>
            <a:effectRef idx="0">
              <a:schemeClr val="accent2">
                <a:alpha val="90000"/>
                <a:tint val="40000"/>
                <a:hueOff val="0"/>
                <a:satOff val="0"/>
                <a:lumOff val="0"/>
                <a:alphaOff val="0"/>
              </a:schemeClr>
            </a:effectRef>
            <a:fontRef idx="minor">
              <a:schemeClr val="dk1">
                <a:hueOff val="0"/>
                <a:satOff val="0"/>
                <a:lumOff val="0"/>
                <a:alphaOff val="0"/>
              </a:schemeClr>
            </a:fontRef>
          </p:style>
        </p:sp>
        <p:sp>
          <p:nvSpPr>
            <p:cNvPr id="40" name="TextBox 39">
              <a:extLst>
                <a:ext uri="{FF2B5EF4-FFF2-40B4-BE49-F238E27FC236}">
                  <a16:creationId xmlns:a16="http://schemas.microsoft.com/office/drawing/2014/main" id="{D309BEF1-A743-9377-DD43-7B0F6681B09A}"/>
                </a:ext>
              </a:extLst>
            </p:cNvPr>
            <p:cNvSpPr txBox="1"/>
            <p:nvPr/>
          </p:nvSpPr>
          <p:spPr>
            <a:xfrm>
              <a:off x="7259009" y="1567947"/>
              <a:ext cx="2158182" cy="34330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marR="0" lvl="0" indent="-171450" algn="l" defTabSz="711200" rtl="0" eaLnBrk="1" fontAlgn="auto" latinLnBrk="0" hangingPunct="1">
                <a:lnSpc>
                  <a:spcPct val="90000"/>
                </a:lnSpc>
                <a:spcBef>
                  <a:spcPct val="0"/>
                </a:spcBef>
                <a:spcAft>
                  <a:spcPct val="15000"/>
                </a:spcAft>
                <a:buClrTx/>
                <a:buSzTx/>
                <a:buFontTx/>
                <a:buChar char="•"/>
                <a:tabLst/>
                <a:defRPr/>
              </a:pPr>
              <a:endParaRPr lang="en-US" sz="1400" dirty="0">
                <a:latin typeface="+mj-lt"/>
              </a:endParaRPr>
            </a:p>
            <a:p>
              <a:pPr marL="171450" marR="0" lvl="0" indent="-171450" algn="l" defTabSz="711200" rtl="0" eaLnBrk="1" fontAlgn="auto" latinLnBrk="0" hangingPunct="1">
                <a:lnSpc>
                  <a:spcPct val="90000"/>
                </a:lnSpc>
                <a:spcBef>
                  <a:spcPct val="0"/>
                </a:spcBef>
                <a:spcAft>
                  <a:spcPct val="15000"/>
                </a:spcAft>
                <a:buClrTx/>
                <a:buSzTx/>
                <a:buFontTx/>
                <a:buChar char="•"/>
                <a:tabLst/>
                <a:defRPr/>
              </a:pPr>
              <a:r>
                <a:rPr lang="en-US" sz="1400" dirty="0">
                  <a:latin typeface="+mj-lt"/>
                </a:rPr>
                <a:t>Finding tools to measure inclusion </a:t>
              </a:r>
            </a:p>
            <a:p>
              <a:pPr marR="0" lvl="0" algn="l" defTabSz="711200" rtl="0" eaLnBrk="1" fontAlgn="auto" latinLnBrk="0" hangingPunct="1">
                <a:lnSpc>
                  <a:spcPct val="90000"/>
                </a:lnSpc>
                <a:spcBef>
                  <a:spcPct val="0"/>
                </a:spcBef>
                <a:spcAft>
                  <a:spcPct val="15000"/>
                </a:spcAft>
                <a:buClrTx/>
                <a:buSzTx/>
                <a:tabLst/>
                <a:defRPr/>
              </a:pPr>
              <a:endParaRPr lang="en-US" sz="1400" dirty="0">
                <a:latin typeface="+mj-lt"/>
              </a:endParaRPr>
            </a:p>
            <a:p>
              <a:pPr marL="171450" marR="0" lvl="0" indent="-171450" algn="l" defTabSz="711200" rtl="0" eaLnBrk="1" fontAlgn="auto" latinLnBrk="0" hangingPunct="1">
                <a:lnSpc>
                  <a:spcPct val="90000"/>
                </a:lnSpc>
                <a:spcBef>
                  <a:spcPct val="0"/>
                </a:spcBef>
                <a:spcAft>
                  <a:spcPct val="15000"/>
                </a:spcAft>
                <a:buClrTx/>
                <a:buSzTx/>
                <a:buFontTx/>
                <a:buChar char="•"/>
                <a:tabLst/>
                <a:defRPr/>
              </a:pPr>
              <a:r>
                <a:rPr lang="en-US" sz="1400" dirty="0">
                  <a:latin typeface="+mj-lt"/>
                </a:rPr>
                <a:t>Establishing quantitative accountability measures in performance management agreements.</a:t>
              </a:r>
            </a:p>
            <a:p>
              <a:pPr marL="171450" lvl="1" indent="0" algn="l" defTabSz="711200" rtl="0">
                <a:lnSpc>
                  <a:spcPct val="90000"/>
                </a:lnSpc>
                <a:spcBef>
                  <a:spcPct val="0"/>
                </a:spcBef>
                <a:spcAft>
                  <a:spcPct val="15000"/>
                </a:spcAft>
              </a:pPr>
              <a:endParaRPr lang="en-US" sz="1600" kern="1200" dirty="0">
                <a:latin typeface="+mj-lt"/>
              </a:endParaRPr>
            </a:p>
          </p:txBody>
        </p:sp>
      </p:grpSp>
      <p:grpSp>
        <p:nvGrpSpPr>
          <p:cNvPr id="42" name="Group 41">
            <a:extLst>
              <a:ext uri="{FF2B5EF4-FFF2-40B4-BE49-F238E27FC236}">
                <a16:creationId xmlns:a16="http://schemas.microsoft.com/office/drawing/2014/main" id="{12B041CE-9975-1FF8-373C-6F8B622A99C6}"/>
              </a:ext>
            </a:extLst>
          </p:cNvPr>
          <p:cNvGrpSpPr/>
          <p:nvPr/>
        </p:nvGrpSpPr>
        <p:grpSpPr>
          <a:xfrm>
            <a:off x="7203606" y="2715659"/>
            <a:ext cx="2022089" cy="4020998"/>
            <a:chOff x="7259009" y="1567947"/>
            <a:chExt cx="2158182" cy="3442595"/>
          </a:xfrm>
        </p:grpSpPr>
        <p:sp>
          <p:nvSpPr>
            <p:cNvPr id="43" name="Rectangle 42">
              <a:extLst>
                <a:ext uri="{FF2B5EF4-FFF2-40B4-BE49-F238E27FC236}">
                  <a16:creationId xmlns:a16="http://schemas.microsoft.com/office/drawing/2014/main" id="{5C334454-CE3B-B0BF-7AF2-0C445FCBEDF6}"/>
                </a:ext>
              </a:extLst>
            </p:cNvPr>
            <p:cNvSpPr/>
            <p:nvPr/>
          </p:nvSpPr>
          <p:spPr>
            <a:xfrm>
              <a:off x="7259009" y="1577517"/>
              <a:ext cx="2158182" cy="3433025"/>
            </a:xfrm>
            <a:prstGeom prst="rect">
              <a:avLst/>
            </a:prstGeom>
            <a:solidFill>
              <a:schemeClr val="bg1">
                <a:lumMod val="95000"/>
                <a:alpha val="90000"/>
              </a:schemeClr>
            </a:solidFill>
          </p:spPr>
          <p:style>
            <a:lnRef idx="1">
              <a:schemeClr val="accent2">
                <a:alpha val="90000"/>
                <a:tint val="40000"/>
                <a:hueOff val="0"/>
                <a:satOff val="0"/>
                <a:lumOff val="0"/>
                <a:alphaOff val="0"/>
              </a:schemeClr>
            </a:lnRef>
            <a:fillRef idx="1">
              <a:scrgbClr r="0" g="0" b="0"/>
            </a:fillRef>
            <a:effectRef idx="0">
              <a:schemeClr val="accent2">
                <a:alpha val="90000"/>
                <a:tint val="40000"/>
                <a:hueOff val="0"/>
                <a:satOff val="0"/>
                <a:lumOff val="0"/>
                <a:alphaOff val="0"/>
              </a:schemeClr>
            </a:effectRef>
            <a:fontRef idx="minor">
              <a:schemeClr val="dk1">
                <a:hueOff val="0"/>
                <a:satOff val="0"/>
                <a:lumOff val="0"/>
                <a:alphaOff val="0"/>
              </a:schemeClr>
            </a:fontRef>
          </p:style>
        </p:sp>
        <p:sp>
          <p:nvSpPr>
            <p:cNvPr id="44" name="TextBox 43">
              <a:extLst>
                <a:ext uri="{FF2B5EF4-FFF2-40B4-BE49-F238E27FC236}">
                  <a16:creationId xmlns:a16="http://schemas.microsoft.com/office/drawing/2014/main" id="{7AD04D39-D762-01FA-BB47-B5E59D863FE8}"/>
                </a:ext>
              </a:extLst>
            </p:cNvPr>
            <p:cNvSpPr txBox="1"/>
            <p:nvPr/>
          </p:nvSpPr>
          <p:spPr>
            <a:xfrm>
              <a:off x="7259009" y="1567947"/>
              <a:ext cx="2158182" cy="34330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0" algn="l" defTabSz="711200" rtl="0">
                <a:lnSpc>
                  <a:spcPct val="90000"/>
                </a:lnSpc>
                <a:spcBef>
                  <a:spcPct val="0"/>
                </a:spcBef>
                <a:spcAft>
                  <a:spcPct val="15000"/>
                </a:spcAft>
                <a:buChar char="•"/>
              </a:pPr>
              <a:endParaRPr lang="en-US" sz="1600" kern="1200" dirty="0">
                <a:latin typeface="+mj-lt"/>
              </a:endParaRP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lang="en-US" sz="1400" dirty="0">
                  <a:latin typeface="+mj-lt"/>
                </a:rPr>
                <a:t>Lack of permanent resources for initiatives that support Indigenous, Black, and racialized employees.</a:t>
              </a:r>
              <a:r>
                <a:rPr lang="en-CA" sz="1400" dirty="0">
                  <a:latin typeface="+mj-lt"/>
                </a:rPr>
                <a:t>  </a:t>
              </a:r>
              <a:endParaRPr lang="en-US" sz="1400" dirty="0">
                <a:latin typeface="+mj-lt"/>
              </a:endParaRPr>
            </a:p>
            <a:p>
              <a:pPr marL="171450" lvl="1" indent="0" algn="l" defTabSz="711200" rtl="0">
                <a:lnSpc>
                  <a:spcPct val="90000"/>
                </a:lnSpc>
                <a:spcBef>
                  <a:spcPct val="0"/>
                </a:spcBef>
                <a:spcAft>
                  <a:spcPct val="15000"/>
                </a:spcAft>
                <a:buChar char="•"/>
              </a:pPr>
              <a:endParaRPr lang="en-US" sz="1600" kern="1200" dirty="0">
                <a:latin typeface="+mj-lt"/>
              </a:endParaRPr>
            </a:p>
          </p:txBody>
        </p:sp>
      </p:grpSp>
      <p:grpSp>
        <p:nvGrpSpPr>
          <p:cNvPr id="45" name="Group 44">
            <a:extLst>
              <a:ext uri="{FF2B5EF4-FFF2-40B4-BE49-F238E27FC236}">
                <a16:creationId xmlns:a16="http://schemas.microsoft.com/office/drawing/2014/main" id="{15CDEFF2-38BA-5FF5-5BFD-4E45C3286BEF}"/>
              </a:ext>
            </a:extLst>
          </p:cNvPr>
          <p:cNvGrpSpPr/>
          <p:nvPr/>
        </p:nvGrpSpPr>
        <p:grpSpPr>
          <a:xfrm>
            <a:off x="9330013" y="2710070"/>
            <a:ext cx="2022089" cy="4020998"/>
            <a:chOff x="7259009" y="1567947"/>
            <a:chExt cx="2158182" cy="3442595"/>
          </a:xfrm>
        </p:grpSpPr>
        <p:sp>
          <p:nvSpPr>
            <p:cNvPr id="46" name="Rectangle 45">
              <a:extLst>
                <a:ext uri="{FF2B5EF4-FFF2-40B4-BE49-F238E27FC236}">
                  <a16:creationId xmlns:a16="http://schemas.microsoft.com/office/drawing/2014/main" id="{CBE1FDE8-0603-5D99-D0FF-A21411FB5CB0}"/>
                </a:ext>
              </a:extLst>
            </p:cNvPr>
            <p:cNvSpPr/>
            <p:nvPr/>
          </p:nvSpPr>
          <p:spPr>
            <a:xfrm>
              <a:off x="7259009" y="1577517"/>
              <a:ext cx="2158182" cy="3433025"/>
            </a:xfrm>
            <a:prstGeom prst="rect">
              <a:avLst/>
            </a:prstGeom>
            <a:solidFill>
              <a:schemeClr val="bg1">
                <a:lumMod val="95000"/>
                <a:alpha val="90000"/>
              </a:schemeClr>
            </a:solidFill>
          </p:spPr>
          <p:style>
            <a:lnRef idx="1">
              <a:schemeClr val="accent2">
                <a:alpha val="90000"/>
                <a:tint val="40000"/>
                <a:hueOff val="0"/>
                <a:satOff val="0"/>
                <a:lumOff val="0"/>
                <a:alphaOff val="0"/>
              </a:schemeClr>
            </a:lnRef>
            <a:fillRef idx="1">
              <a:scrgbClr r="0" g="0" b="0"/>
            </a:fillRef>
            <a:effectRef idx="0">
              <a:schemeClr val="accent2">
                <a:alpha val="90000"/>
                <a:tint val="40000"/>
                <a:hueOff val="0"/>
                <a:satOff val="0"/>
                <a:lumOff val="0"/>
                <a:alphaOff val="0"/>
              </a:schemeClr>
            </a:effectRef>
            <a:fontRef idx="minor">
              <a:schemeClr val="dk1">
                <a:hueOff val="0"/>
                <a:satOff val="0"/>
                <a:lumOff val="0"/>
                <a:alphaOff val="0"/>
              </a:schemeClr>
            </a:fontRef>
          </p:style>
        </p:sp>
        <p:sp>
          <p:nvSpPr>
            <p:cNvPr id="47" name="TextBox 46">
              <a:extLst>
                <a:ext uri="{FF2B5EF4-FFF2-40B4-BE49-F238E27FC236}">
                  <a16:creationId xmlns:a16="http://schemas.microsoft.com/office/drawing/2014/main" id="{7E5EA862-A632-E784-344A-CFF783B43CE0}"/>
                </a:ext>
              </a:extLst>
            </p:cNvPr>
            <p:cNvSpPr txBox="1"/>
            <p:nvPr/>
          </p:nvSpPr>
          <p:spPr>
            <a:xfrm>
              <a:off x="7259009" y="1567947"/>
              <a:ext cx="2158182" cy="34330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0" algn="l" defTabSz="711200" rtl="0">
                <a:lnSpc>
                  <a:spcPct val="90000"/>
                </a:lnSpc>
                <a:spcBef>
                  <a:spcPct val="0"/>
                </a:spcBef>
                <a:spcAft>
                  <a:spcPct val="15000"/>
                </a:spcAft>
                <a:buChar char="•"/>
              </a:pPr>
              <a:endParaRPr lang="en-US" sz="1600" kern="1200" dirty="0">
                <a:latin typeface="+mj-lt"/>
              </a:endParaRPr>
            </a:p>
            <a:p>
              <a:pPr marL="171450" lvl="1" indent="-171450" defTabSz="711200">
                <a:lnSpc>
                  <a:spcPct val="90000"/>
                </a:lnSpc>
                <a:spcBef>
                  <a:spcPct val="0"/>
                </a:spcBef>
                <a:spcAft>
                  <a:spcPct val="15000"/>
                </a:spcAft>
                <a:buFontTx/>
                <a:buChar char="•"/>
                <a:defRPr/>
              </a:pPr>
              <a:r>
                <a:rPr lang="en-US" sz="1400" dirty="0">
                  <a:latin typeface="+mj-lt"/>
                </a:rPr>
                <a:t>Resistance to new initiatives by some feeling that prioritizing Indigenous, Black and racialized employees is unfair. </a:t>
              </a:r>
            </a:p>
            <a:p>
              <a:pPr marL="171450" lvl="1" indent="0" algn="l" defTabSz="711200" rtl="0">
                <a:lnSpc>
                  <a:spcPct val="90000"/>
                </a:lnSpc>
                <a:spcBef>
                  <a:spcPct val="0"/>
                </a:spcBef>
                <a:spcAft>
                  <a:spcPct val="15000"/>
                </a:spcAft>
                <a:buChar char="•"/>
              </a:pPr>
              <a:endParaRPr lang="en-US" sz="1600" kern="1200" dirty="0">
                <a:latin typeface="+mj-lt"/>
              </a:endParaRPr>
            </a:p>
          </p:txBody>
        </p:sp>
      </p:grpSp>
    </p:spTree>
    <p:extLst>
      <p:ext uri="{BB962C8B-B14F-4D97-AF65-F5344CB8AC3E}">
        <p14:creationId xmlns:p14="http://schemas.microsoft.com/office/powerpoint/2010/main" val="1337900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5355C-A641-427C-E80F-5725EB4E7D62}"/>
              </a:ext>
            </a:extLst>
          </p:cNvPr>
          <p:cNvSpPr>
            <a:spLocks noGrp="1"/>
          </p:cNvSpPr>
          <p:nvPr>
            <p:ph type="title"/>
            <p:custDataLst>
              <p:tags r:id="rId1"/>
            </p:custDataLst>
          </p:nvPr>
        </p:nvSpPr>
        <p:spPr>
          <a:xfrm>
            <a:off x="408373" y="217503"/>
            <a:ext cx="10515600" cy="926633"/>
          </a:xfrm>
        </p:spPr>
        <p:txBody>
          <a:bodyPr vert="horz" lIns="91440" tIns="45720" rIns="91440" bIns="45720" rtlCol="0" anchor="ctr">
            <a:normAutofit/>
          </a:bodyPr>
          <a:lstStyle/>
          <a:p>
            <a:r>
              <a:rPr lang="en-US" sz="5400" b="1" kern="1200" dirty="0">
                <a:solidFill>
                  <a:schemeClr val="tx1"/>
                </a:solidFill>
                <a:latin typeface="+mj-lt"/>
                <a:ea typeface="+mj-ea"/>
                <a:cs typeface="+mj-cs"/>
              </a:rPr>
              <a:t>Representation Goals</a:t>
            </a:r>
          </a:p>
        </p:txBody>
      </p:sp>
      <p:sp>
        <p:nvSpPr>
          <p:cNvPr id="8" name="Text Placeholder 7">
            <a:extLst>
              <a:ext uri="{FF2B5EF4-FFF2-40B4-BE49-F238E27FC236}">
                <a16:creationId xmlns:a16="http://schemas.microsoft.com/office/drawing/2014/main" id="{44F2F97A-E135-403B-2560-E1363E0627EF}"/>
              </a:ext>
            </a:extLst>
          </p:cNvPr>
          <p:cNvSpPr>
            <a:spLocks noGrp="1"/>
          </p:cNvSpPr>
          <p:nvPr>
            <p:ph type="body" idx="1"/>
            <p:custDataLst>
              <p:tags r:id="rId2"/>
            </p:custDataLst>
          </p:nvPr>
        </p:nvSpPr>
        <p:spPr>
          <a:xfrm>
            <a:off x="408373" y="1398079"/>
            <a:ext cx="4811697" cy="675096"/>
          </a:xfrm>
          <a:solidFill>
            <a:srgbClr val="764D94"/>
          </a:solidFill>
          <a:ln>
            <a:noFill/>
          </a:ln>
        </p:spPr>
        <p:txBody>
          <a:bodyPr>
            <a:noAutofit/>
          </a:bodyPr>
          <a:lstStyle/>
          <a:p>
            <a:endParaRPr lang="en-CA" sz="3600" dirty="0">
              <a:solidFill>
                <a:schemeClr val="bg1"/>
              </a:solidFill>
            </a:endParaRPr>
          </a:p>
          <a:p>
            <a:r>
              <a:rPr lang="en-CA" sz="3600" dirty="0">
                <a:solidFill>
                  <a:schemeClr val="bg1"/>
                </a:solidFill>
              </a:rPr>
              <a:t>Trends</a:t>
            </a:r>
            <a:endParaRPr lang="en-US" sz="3600" dirty="0">
              <a:solidFill>
                <a:schemeClr val="bg1"/>
              </a:solidFill>
            </a:endParaRPr>
          </a:p>
        </p:txBody>
      </p:sp>
      <p:sp>
        <p:nvSpPr>
          <p:cNvPr id="4" name="Slide Number Placeholder 3">
            <a:extLst>
              <a:ext uri="{FF2B5EF4-FFF2-40B4-BE49-F238E27FC236}">
                <a16:creationId xmlns:a16="http://schemas.microsoft.com/office/drawing/2014/main" id="{D428214B-1A78-9964-0B1C-53BD279C7AAA}"/>
              </a:ext>
            </a:extLst>
          </p:cNvPr>
          <p:cNvSpPr>
            <a:spLocks noGrp="1"/>
          </p:cNvSpPr>
          <p:nvPr>
            <p:ph type="sldNum" sz="quarter" idx="12"/>
            <p:custDataLst>
              <p:tags r:id="rId3"/>
            </p:custDataLst>
          </p:nvPr>
        </p:nvSpPr>
        <p:spPr/>
        <p:txBody>
          <a:bodyPr vert="horz" lIns="91440" tIns="45720" rIns="91440" bIns="45720" rtlCol="0" anchor="ctr">
            <a:normAutofit/>
          </a:bodyPr>
          <a:lstStyle/>
          <a:p>
            <a:pPr algn="r">
              <a:spcAft>
                <a:spcPts val="600"/>
              </a:spcAft>
            </a:pPr>
            <a:fld id="{78075564-AF6E-40FC-905A-F6C5E8D29614}" type="slidenum">
              <a:rPr lang="en-US" altLang="en-US" smtClean="0"/>
              <a:pPr algn="r">
                <a:spcAft>
                  <a:spcPts val="600"/>
                </a:spcAft>
              </a:pPr>
              <a:t>6</a:t>
            </a:fld>
            <a:endParaRPr lang="en-US" altLang="en-US"/>
          </a:p>
        </p:txBody>
      </p:sp>
      <p:sp>
        <p:nvSpPr>
          <p:cNvPr id="5" name="Content Placeholder 4">
            <a:extLst>
              <a:ext uri="{FF2B5EF4-FFF2-40B4-BE49-F238E27FC236}">
                <a16:creationId xmlns:a16="http://schemas.microsoft.com/office/drawing/2014/main" id="{51FF31FF-28F3-38C5-5024-6DB964BF787E}"/>
              </a:ext>
            </a:extLst>
          </p:cNvPr>
          <p:cNvSpPr>
            <a:spLocks noGrp="1"/>
          </p:cNvSpPr>
          <p:nvPr>
            <p:ph sz="half" idx="2"/>
            <p:custDataLst>
              <p:tags r:id="rId4"/>
            </p:custDataLst>
          </p:nvPr>
        </p:nvSpPr>
        <p:spPr>
          <a:xfrm>
            <a:off x="484681" y="2334684"/>
            <a:ext cx="4592608" cy="4119382"/>
          </a:xfrm>
        </p:spPr>
        <p:txBody>
          <a:bodyPr>
            <a:normAutofit lnSpcReduction="10000"/>
          </a:bodyPr>
          <a:lstStyle/>
          <a:p>
            <a:pPr marL="0" indent="0">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Recruitment:</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p>
          <a:p>
            <a:pPr lvl="1"/>
            <a:r>
              <a:rPr lang="en-US" sz="2200" dirty="0">
                <a:effectLst/>
                <a:latin typeface="Calibri" panose="020F0502020204030204" pitchFamily="34" charset="0"/>
                <a:ea typeface="Calibri" panose="020F0502020204030204" pitchFamily="34" charset="0"/>
                <a:cs typeface="Times New Roman" panose="02020603050405020304" pitchFamily="18" charset="0"/>
              </a:rPr>
              <a:t>Most organizations are actively setting specific goals for hiring Indigenous and racialized employees.</a:t>
            </a:r>
          </a:p>
          <a:p>
            <a:pPr lvl="1"/>
            <a:r>
              <a:rPr lang="en-US" sz="2200" dirty="0">
                <a:latin typeface="Calibri" panose="020F0502020204030204" pitchFamily="34" charset="0"/>
                <a:ea typeface="Calibri" panose="020F0502020204030204" pitchFamily="34" charset="0"/>
                <a:cs typeface="Times New Roman" panose="02020603050405020304" pitchFamily="18" charset="0"/>
              </a:rPr>
              <a:t>Goals to support recruitment of Black employees are fewer.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Promotion:</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p>
          <a:p>
            <a:pPr lvl="1"/>
            <a:r>
              <a:rPr lang="en-US" sz="2200" kern="100" dirty="0">
                <a:effectLst/>
                <a:latin typeface="Calibri" panose="020F0502020204030204" pitchFamily="34" charset="0"/>
                <a:ea typeface="Calibri" panose="020F0502020204030204" pitchFamily="34" charset="0"/>
                <a:cs typeface="Times New Roman" panose="02020603050405020304" pitchFamily="18" charset="0"/>
              </a:rPr>
              <a:t>Fewer organizations have set specific promotion goals compared to recruitment goals, most notably for Bl</a:t>
            </a:r>
            <a:r>
              <a:rPr lang="en-US" sz="2200" kern="100" dirty="0">
                <a:latin typeface="Calibri" panose="020F0502020204030204" pitchFamily="34" charset="0"/>
                <a:ea typeface="Calibri" panose="020F0502020204030204" pitchFamily="34" charset="0"/>
                <a:cs typeface="Times New Roman" panose="02020603050405020304" pitchFamily="18" charset="0"/>
              </a:rPr>
              <a:t>ack </a:t>
            </a:r>
            <a:r>
              <a:rPr lang="en-US" sz="2200" dirty="0">
                <a:latin typeface="Calibri" panose="020F0502020204030204" pitchFamily="34" charset="0"/>
                <a:ea typeface="Calibri" panose="020F0502020204030204" pitchFamily="34" charset="0"/>
                <a:cs typeface="Times New Roman" panose="02020603050405020304" pitchFamily="18" charset="0"/>
              </a:rPr>
              <a:t>employees.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aphicFrame>
        <p:nvGraphicFramePr>
          <p:cNvPr id="18" name="Chart 17">
            <a:extLst>
              <a:ext uri="{FF2B5EF4-FFF2-40B4-BE49-F238E27FC236}">
                <a16:creationId xmlns:a16="http://schemas.microsoft.com/office/drawing/2014/main" id="{E9DA13EF-CFCD-0CBA-0050-89B4601162FF}"/>
              </a:ext>
            </a:extLst>
          </p:cNvPr>
          <p:cNvGraphicFramePr>
            <a:graphicFrameLocks/>
          </p:cNvGraphicFramePr>
          <p:nvPr>
            <p:extLst>
              <p:ext uri="{D42A27DB-BD31-4B8C-83A1-F6EECF244321}">
                <p14:modId xmlns:p14="http://schemas.microsoft.com/office/powerpoint/2010/main" val="1883433475"/>
              </p:ext>
            </p:extLst>
          </p:nvPr>
        </p:nvGraphicFramePr>
        <p:xfrm>
          <a:off x="5865090" y="1398079"/>
          <a:ext cx="6173029" cy="486417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02340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35B58-28AB-07E9-57E7-350BFEF97E26}"/>
              </a:ext>
            </a:extLst>
          </p:cNvPr>
          <p:cNvSpPr>
            <a:spLocks noGrp="1"/>
          </p:cNvSpPr>
          <p:nvPr>
            <p:ph type="title"/>
            <p:custDataLst>
              <p:tags r:id="rId1"/>
            </p:custDataLst>
          </p:nvPr>
        </p:nvSpPr>
        <p:spPr>
          <a:xfrm>
            <a:off x="352760" y="269811"/>
            <a:ext cx="10883734" cy="991508"/>
          </a:xfrm>
        </p:spPr>
        <p:txBody>
          <a:bodyPr>
            <a:normAutofit/>
          </a:bodyPr>
          <a:lstStyle/>
          <a:p>
            <a:r>
              <a:rPr lang="en-CA" sz="5400" b="1" dirty="0"/>
              <a:t>Inclusion Goals</a:t>
            </a:r>
            <a:endParaRPr lang="en-US" sz="5400" b="1" dirty="0"/>
          </a:p>
        </p:txBody>
      </p:sp>
      <p:sp>
        <p:nvSpPr>
          <p:cNvPr id="5" name="Text Placeholder 4">
            <a:extLst>
              <a:ext uri="{FF2B5EF4-FFF2-40B4-BE49-F238E27FC236}">
                <a16:creationId xmlns:a16="http://schemas.microsoft.com/office/drawing/2014/main" id="{4FA44B99-EB8F-55A2-3E82-DD8E9741EE9D}"/>
              </a:ext>
            </a:extLst>
          </p:cNvPr>
          <p:cNvSpPr>
            <a:spLocks noGrp="1"/>
          </p:cNvSpPr>
          <p:nvPr>
            <p:ph type="body" idx="1"/>
            <p:custDataLst>
              <p:tags r:id="rId2"/>
            </p:custDataLst>
          </p:nvPr>
        </p:nvSpPr>
        <p:spPr>
          <a:xfrm>
            <a:off x="481511" y="1427142"/>
            <a:ext cx="4570780" cy="823912"/>
          </a:xfrm>
          <a:solidFill>
            <a:srgbClr val="764D94"/>
          </a:solidFill>
          <a:ln>
            <a:noFill/>
          </a:ln>
        </p:spPr>
        <p:txBody>
          <a:bodyPr>
            <a:normAutofit/>
          </a:bodyPr>
          <a:lstStyle/>
          <a:p>
            <a:r>
              <a:rPr lang="en-CA" sz="3600" dirty="0">
                <a:solidFill>
                  <a:schemeClr val="bg1"/>
                </a:solidFill>
              </a:rPr>
              <a:t>Trends</a:t>
            </a:r>
            <a:endParaRPr lang="en-US" sz="3600" dirty="0">
              <a:solidFill>
                <a:schemeClr val="bg1"/>
              </a:solidFill>
            </a:endParaRPr>
          </a:p>
        </p:txBody>
      </p:sp>
      <p:sp>
        <p:nvSpPr>
          <p:cNvPr id="6" name="Content Placeholder 5">
            <a:extLst>
              <a:ext uri="{FF2B5EF4-FFF2-40B4-BE49-F238E27FC236}">
                <a16:creationId xmlns:a16="http://schemas.microsoft.com/office/drawing/2014/main" id="{97FFC147-F73E-98BB-F86F-62A5D849A229}"/>
              </a:ext>
            </a:extLst>
          </p:cNvPr>
          <p:cNvSpPr>
            <a:spLocks noGrp="1"/>
          </p:cNvSpPr>
          <p:nvPr>
            <p:ph sz="half" idx="2"/>
            <p:custDataLst>
              <p:tags r:id="rId3"/>
            </p:custDataLst>
          </p:nvPr>
        </p:nvSpPr>
        <p:spPr>
          <a:xfrm>
            <a:off x="149002" y="2416878"/>
            <a:ext cx="4570780" cy="4301305"/>
          </a:xfrm>
          <a:noFill/>
          <a:ln>
            <a:noFill/>
          </a:ln>
          <a:effectLst/>
          <a:scene3d>
            <a:camera prst="orthographicFront">
              <a:rot lat="0" lon="0" rev="0"/>
            </a:camera>
            <a:lightRig rig="balanced" dir="t">
              <a:rot lat="0" lon="0" rev="8700000"/>
            </a:lightRig>
          </a:scene3d>
          <a:sp3d>
            <a:bevelT w="190500" h="38100" prst="relaxedInset"/>
          </a:sp3d>
        </p:spPr>
        <p:txBody>
          <a:bodyPr vert="horz" lIns="91440" tIns="45720" rIns="91440" bIns="45720" rtlCol="0" anchor="t">
            <a:noAutofit/>
          </a:bodyPr>
          <a:lstStyle/>
          <a:p>
            <a:endParaRPr lang="en-US" sz="1800" dirty="0"/>
          </a:p>
          <a:p>
            <a:pPr lvl="1"/>
            <a:r>
              <a:rPr lang="en-US" sz="2800" dirty="0"/>
              <a:t>Most of organizations have set goals to foster greater inclusion.</a:t>
            </a:r>
            <a:endParaRPr lang="en-US" sz="2800" dirty="0">
              <a:cs typeface="Calibri"/>
            </a:endParaRPr>
          </a:p>
          <a:p>
            <a:pPr lvl="1"/>
            <a:r>
              <a:rPr lang="en-US" sz="2800" dirty="0"/>
              <a:t>Strong reliance on employee networks and Public Service Employees Survey (PSES) results as a tool to set inclusion goals.</a:t>
            </a:r>
            <a:endParaRPr lang="en-US" sz="2800" dirty="0">
              <a:cs typeface="Calibri"/>
            </a:endParaRPr>
          </a:p>
          <a:p>
            <a:pPr marL="285750" indent="-285750">
              <a:lnSpc>
                <a:spcPct val="106000"/>
              </a:lnSpc>
              <a:spcBef>
                <a:spcPts val="600"/>
              </a:spcBef>
              <a:spcAft>
                <a:spcPts val="600"/>
              </a:spcAft>
            </a:pPr>
            <a:endParaRPr lang="en-US" sz="2000" b="1" dirty="0">
              <a:latin typeface="Calibri" panose="020F0502020204030204" pitchFamily="34" charset="0"/>
              <a:ea typeface="Calibri"/>
              <a:cs typeface="Times New Roman" panose="02020603050405020304" pitchFamily="18" charset="0"/>
            </a:endParaRPr>
          </a:p>
          <a:p>
            <a:pPr marL="742950" marR="0" lvl="1" indent="-285750">
              <a:lnSpc>
                <a:spcPct val="106000"/>
              </a:lnSpc>
              <a:spcBef>
                <a:spcPts val="600"/>
              </a:spcBef>
              <a:spcAft>
                <a:spcPts val="600"/>
              </a:spcAft>
              <a:buFont typeface="Arial" panose="020B0604020202020204" pitchFamily="34" charset="0"/>
              <a:buChar char="•"/>
            </a:pPr>
            <a:endParaRPr lang="en-US" sz="2000" dirty="0">
              <a:effectLst/>
              <a:latin typeface="Calibri" panose="020F0502020204030204" pitchFamily="34" charset="0"/>
              <a:ea typeface="Calibri" panose="020F0502020204030204" pitchFamily="34" charset="0"/>
              <a:cs typeface="Calibri" panose="020F0502020204030204"/>
            </a:endParaRPr>
          </a:p>
        </p:txBody>
      </p:sp>
      <p:graphicFrame>
        <p:nvGraphicFramePr>
          <p:cNvPr id="11" name="Chart 10">
            <a:extLst>
              <a:ext uri="{FF2B5EF4-FFF2-40B4-BE49-F238E27FC236}">
                <a16:creationId xmlns:a16="http://schemas.microsoft.com/office/drawing/2014/main" id="{297E80AC-FD39-8906-B834-A47C980113F7}"/>
              </a:ext>
            </a:extLst>
          </p:cNvPr>
          <p:cNvGraphicFramePr>
            <a:graphicFrameLocks/>
          </p:cNvGraphicFramePr>
          <p:nvPr>
            <p:extLst>
              <p:ext uri="{D42A27DB-BD31-4B8C-83A1-F6EECF244321}">
                <p14:modId xmlns:p14="http://schemas.microsoft.com/office/powerpoint/2010/main" val="3806476002"/>
              </p:ext>
            </p:extLst>
          </p:nvPr>
        </p:nvGraphicFramePr>
        <p:xfrm>
          <a:off x="5273964" y="1427142"/>
          <a:ext cx="6769034" cy="477045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9619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52B3-2A29-C046-5B2E-C226985B31F0}"/>
              </a:ext>
            </a:extLst>
          </p:cNvPr>
          <p:cNvSpPr>
            <a:spLocks noGrp="1"/>
          </p:cNvSpPr>
          <p:nvPr>
            <p:ph type="title"/>
            <p:custDataLst>
              <p:tags r:id="rId1"/>
            </p:custDataLst>
          </p:nvPr>
        </p:nvSpPr>
        <p:spPr>
          <a:xfrm>
            <a:off x="400975" y="391338"/>
            <a:ext cx="11390050" cy="823912"/>
          </a:xfrm>
        </p:spPr>
        <p:txBody>
          <a:bodyPr>
            <a:noAutofit/>
          </a:bodyPr>
          <a:lstStyle/>
          <a:p>
            <a:r>
              <a:rPr lang="en-CA" sz="5400" b="1" dirty="0"/>
              <a:t>Measuring Progress </a:t>
            </a:r>
            <a:endParaRPr lang="en-US" sz="5400" b="1" dirty="0"/>
          </a:p>
        </p:txBody>
      </p:sp>
      <p:sp>
        <p:nvSpPr>
          <p:cNvPr id="3" name="Text Placeholder 2">
            <a:extLst>
              <a:ext uri="{FF2B5EF4-FFF2-40B4-BE49-F238E27FC236}">
                <a16:creationId xmlns:a16="http://schemas.microsoft.com/office/drawing/2014/main" id="{A7112498-FEF1-7D29-025E-D5A8275BD1EB}"/>
              </a:ext>
            </a:extLst>
          </p:cNvPr>
          <p:cNvSpPr>
            <a:spLocks noGrp="1"/>
          </p:cNvSpPr>
          <p:nvPr>
            <p:ph type="body" idx="1"/>
            <p:custDataLst>
              <p:tags r:id="rId2"/>
            </p:custDataLst>
          </p:nvPr>
        </p:nvSpPr>
        <p:spPr>
          <a:xfrm>
            <a:off x="410508" y="1480196"/>
            <a:ext cx="11293177" cy="817169"/>
          </a:xfrm>
          <a:solidFill>
            <a:srgbClr val="764D94"/>
          </a:solidFill>
          <a:ln>
            <a:noFill/>
          </a:ln>
        </p:spPr>
        <p:txBody>
          <a:bodyPr>
            <a:normAutofit/>
          </a:bodyPr>
          <a:lstStyle/>
          <a:p>
            <a:r>
              <a:rPr lang="en-CA" sz="3600" dirty="0">
                <a:solidFill>
                  <a:schemeClr val="bg1"/>
                </a:solidFill>
              </a:rPr>
              <a:t>Trends</a:t>
            </a:r>
            <a:endParaRPr lang="en-US" sz="3600" dirty="0">
              <a:solidFill>
                <a:schemeClr val="bg1"/>
              </a:solidFill>
            </a:endParaRPr>
          </a:p>
        </p:txBody>
      </p:sp>
      <p:sp>
        <p:nvSpPr>
          <p:cNvPr id="9" name="TextBox 8">
            <a:extLst>
              <a:ext uri="{FF2B5EF4-FFF2-40B4-BE49-F238E27FC236}">
                <a16:creationId xmlns:a16="http://schemas.microsoft.com/office/drawing/2014/main" id="{25985DD7-A26F-5DF6-DEC3-27F0C1077F61}"/>
              </a:ext>
            </a:extLst>
          </p:cNvPr>
          <p:cNvSpPr txBox="1"/>
          <p:nvPr>
            <p:custDataLst>
              <p:tags r:id="rId3"/>
            </p:custDataLst>
          </p:nvPr>
        </p:nvSpPr>
        <p:spPr>
          <a:xfrm>
            <a:off x="140773" y="2292576"/>
            <a:ext cx="11481992" cy="3816429"/>
          </a:xfrm>
          <a:prstGeom prst="rect">
            <a:avLst/>
          </a:prstGeom>
          <a:solidFill>
            <a:schemeClr val="bg1"/>
          </a:solidFill>
          <a:ln>
            <a:noFill/>
          </a:ln>
          <a:effectLst/>
          <a:scene3d>
            <a:camera prst="orthographicFront">
              <a:rot lat="0" lon="0" rev="0"/>
            </a:camera>
            <a:lightRig rig="balanced" dir="t">
              <a:rot lat="0" lon="0" rev="8700000"/>
            </a:lightRig>
          </a:scene3d>
          <a:sp3d/>
        </p:spPr>
        <p:txBody>
          <a:bodyPr wrap="square" lIns="91440" tIns="45720" rIns="91440" bIns="45720" rtlCol="0" anchor="t">
            <a:spAutoFit/>
          </a:bodyPr>
          <a:lstStyle/>
          <a:p>
            <a:pPr marL="742950" lvl="1" indent="-285750">
              <a:buFont typeface="Arial" panose="020B0604020202020204" pitchFamily="34" charset="0"/>
              <a:buChar char="•"/>
            </a:pPr>
            <a:r>
              <a:rPr lang="en-US" sz="2800" dirty="0">
                <a:effectLst/>
                <a:ea typeface="Calibri"/>
                <a:cs typeface="Times New Roman"/>
              </a:rPr>
              <a:t>Organizations </a:t>
            </a:r>
            <a:r>
              <a:rPr lang="en-US" sz="2800" dirty="0">
                <a:ea typeface="Calibri"/>
                <a:cs typeface="Times New Roman"/>
              </a:rPr>
              <a:t>are using </a:t>
            </a:r>
            <a:r>
              <a:rPr lang="en-US" sz="2800" dirty="0">
                <a:effectLst/>
                <a:ea typeface="Calibri"/>
                <a:cs typeface="Times New Roman"/>
              </a:rPr>
              <a:t>a variety of strategies and data sources to measure progress, such as:</a:t>
            </a:r>
          </a:p>
          <a:p>
            <a:pPr marL="1257300" lvl="2" indent="-342900">
              <a:buFont typeface="Wingdings" panose="05000000000000000000" pitchFamily="2" charset="2"/>
              <a:buChar char="ü"/>
            </a:pPr>
            <a:r>
              <a:rPr lang="en-US" sz="2800" b="1" dirty="0">
                <a:ea typeface="Calibri"/>
                <a:cs typeface="Times New Roman"/>
              </a:rPr>
              <a:t>External</a:t>
            </a:r>
            <a:r>
              <a:rPr lang="en-US" sz="2800" b="1" dirty="0">
                <a:effectLst/>
                <a:ea typeface="Calibri"/>
                <a:cs typeface="Times New Roman"/>
              </a:rPr>
              <a:t> </a:t>
            </a:r>
            <a:r>
              <a:rPr lang="en-US" sz="2800" b="1" dirty="0">
                <a:ea typeface="Calibri"/>
                <a:cs typeface="Times New Roman"/>
              </a:rPr>
              <a:t>Reviews </a:t>
            </a:r>
            <a:endParaRPr lang="en-US" sz="2800" b="1" dirty="0">
              <a:effectLst/>
              <a:ea typeface="Calibri"/>
              <a:cs typeface="Times New Roman"/>
            </a:endParaRPr>
          </a:p>
          <a:p>
            <a:pPr marL="1257300" lvl="2" indent="-342900">
              <a:buFont typeface="Wingdings" panose="05000000000000000000" pitchFamily="2" charset="2"/>
              <a:buChar char="ü"/>
            </a:pPr>
            <a:r>
              <a:rPr lang="en-US" sz="2800" b="1" dirty="0">
                <a:effectLst/>
                <a:ea typeface="Calibri"/>
                <a:cs typeface="Times New Roman"/>
              </a:rPr>
              <a:t>Scorecards</a:t>
            </a:r>
          </a:p>
          <a:p>
            <a:pPr marL="1257300" lvl="2" indent="-342900">
              <a:buFont typeface="Wingdings" panose="05000000000000000000" pitchFamily="2" charset="2"/>
              <a:buChar char="ü"/>
            </a:pPr>
            <a:r>
              <a:rPr lang="en-US" sz="2800" b="1" dirty="0">
                <a:effectLst/>
                <a:ea typeface="Calibri"/>
                <a:cs typeface="Times New Roman"/>
              </a:rPr>
              <a:t>Dashboards </a:t>
            </a:r>
          </a:p>
          <a:p>
            <a:pPr marL="1257300" lvl="2" indent="-342900">
              <a:buFont typeface="Wingdings" panose="05000000000000000000" pitchFamily="2" charset="2"/>
              <a:buChar char="ü"/>
            </a:pPr>
            <a:r>
              <a:rPr lang="en-US" sz="2800" b="1" dirty="0">
                <a:ea typeface="Calibri"/>
                <a:cs typeface="Times New Roman"/>
              </a:rPr>
              <a:t>Performance measurement frameworks</a:t>
            </a:r>
            <a:endParaRPr lang="en-US" sz="2800" b="1" dirty="0">
              <a:effectLst/>
              <a:ea typeface="Calibri"/>
              <a:cs typeface="Times New Roman"/>
            </a:endParaRPr>
          </a:p>
          <a:p>
            <a:pPr marL="742950" lvl="1" indent="-285750">
              <a:buFont typeface="Arial" panose="020B0604020202020204" pitchFamily="34" charset="0"/>
              <a:buChar char="•"/>
            </a:pPr>
            <a:r>
              <a:rPr lang="en-US" sz="2800" dirty="0">
                <a:effectLst/>
                <a:ea typeface="Calibri"/>
                <a:cs typeface="Times New Roman"/>
              </a:rPr>
              <a:t>Many organizations share progress updates with senior management and all employees regularly. </a:t>
            </a:r>
          </a:p>
          <a:p>
            <a:pPr lvl="1"/>
            <a:endParaRPr lang="en-US" dirty="0">
              <a:ea typeface="Calibri"/>
              <a:cs typeface="Times New Roman"/>
            </a:endParaRPr>
          </a:p>
        </p:txBody>
      </p:sp>
    </p:spTree>
    <p:extLst>
      <p:ext uri="{BB962C8B-B14F-4D97-AF65-F5344CB8AC3E}">
        <p14:creationId xmlns:p14="http://schemas.microsoft.com/office/powerpoint/2010/main" val="3760563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5985DD7-A26F-5DF6-DEC3-27F0C1077F61}"/>
              </a:ext>
            </a:extLst>
          </p:cNvPr>
          <p:cNvSpPr txBox="1"/>
          <p:nvPr>
            <p:custDataLst>
              <p:tags r:id="rId1"/>
            </p:custDataLst>
          </p:nvPr>
        </p:nvSpPr>
        <p:spPr>
          <a:xfrm>
            <a:off x="232693" y="1307068"/>
            <a:ext cx="4064941" cy="5016758"/>
          </a:xfrm>
          <a:prstGeom prst="rect">
            <a:avLst/>
          </a:prstGeom>
          <a:solidFill>
            <a:schemeClr val="bg1"/>
          </a:solidFill>
          <a:ln>
            <a:noFill/>
          </a:ln>
          <a:effectLst/>
          <a:scene3d>
            <a:camera prst="orthographicFront">
              <a:rot lat="0" lon="0" rev="0"/>
            </a:camera>
            <a:lightRig rig="balanced" dir="t">
              <a:rot lat="0" lon="0" rev="8700000"/>
            </a:lightRig>
          </a:scene3d>
          <a:sp3d/>
        </p:spPr>
        <p:txBody>
          <a:bodyPr wrap="square" lIns="91440" tIns="45720" rIns="91440" bIns="45720" rtlCol="0" anchor="t">
            <a:spAutoFit/>
          </a:bodyPr>
          <a:lstStyle/>
          <a:p>
            <a:pPr marL="285750" indent="-285750">
              <a:buFont typeface="Arial" panose="020B0604020202020204" pitchFamily="34" charset="0"/>
              <a:buChar char="•"/>
            </a:pPr>
            <a:r>
              <a:rPr lang="en-US" sz="2000" dirty="0">
                <a:latin typeface="+mj-lt"/>
              </a:rPr>
              <a:t>Most organizations have integrated qualitative measures to advance the objectives in the CTA into performance management agreements. </a:t>
            </a:r>
          </a:p>
          <a:p>
            <a:pPr marL="285750" indent="-285750">
              <a:buFont typeface="Arial" panose="020B0604020202020204" pitchFamily="34" charset="0"/>
              <a:buChar char="•"/>
            </a:pPr>
            <a:endParaRPr lang="en-US" sz="2000" dirty="0">
              <a:latin typeface="+mj-lt"/>
            </a:endParaRPr>
          </a:p>
          <a:p>
            <a:pPr marL="285750" indent="-285750">
              <a:buFont typeface="Arial" panose="020B0604020202020204" pitchFamily="34" charset="0"/>
              <a:buChar char="•"/>
            </a:pPr>
            <a:r>
              <a:rPr lang="en-US" sz="2000" dirty="0">
                <a:latin typeface="+mj-lt"/>
              </a:rPr>
              <a:t>Some organizations have built in specific quantitative goals regarding reducing representation gaps and providing support to underrepresented groups. </a:t>
            </a:r>
          </a:p>
          <a:p>
            <a:pPr marL="285750" indent="-285750">
              <a:buFont typeface="Arial" panose="020B0604020202020204" pitchFamily="34" charset="0"/>
              <a:buChar char="•"/>
            </a:pPr>
            <a:endParaRPr lang="en-US" sz="2000" dirty="0">
              <a:latin typeface="+mj-lt"/>
            </a:endParaRPr>
          </a:p>
          <a:p>
            <a:pPr marL="285750" indent="-285750">
              <a:buFont typeface="Arial" panose="020B0604020202020204" pitchFamily="34" charset="0"/>
              <a:buChar char="•"/>
            </a:pPr>
            <a:r>
              <a:rPr lang="en-US" sz="2000" dirty="0">
                <a:latin typeface="+mj-lt"/>
              </a:rPr>
              <a:t>A few organizations have outlined consequences for a lack of progress made on equity, diversity and inclusion commitments. </a:t>
            </a:r>
          </a:p>
        </p:txBody>
      </p:sp>
      <p:sp>
        <p:nvSpPr>
          <p:cNvPr id="4" name="Title 1">
            <a:extLst>
              <a:ext uri="{FF2B5EF4-FFF2-40B4-BE49-F238E27FC236}">
                <a16:creationId xmlns:a16="http://schemas.microsoft.com/office/drawing/2014/main" id="{801B6069-D0E5-5124-767A-03079729CE90}"/>
              </a:ext>
            </a:extLst>
          </p:cNvPr>
          <p:cNvSpPr txBox="1">
            <a:spLocks/>
          </p:cNvSpPr>
          <p:nvPr>
            <p:custDataLst>
              <p:tags r:id="rId2"/>
            </p:custDataLst>
          </p:nvPr>
        </p:nvSpPr>
        <p:spPr>
          <a:xfrm>
            <a:off x="232693" y="309163"/>
            <a:ext cx="4148807" cy="823913"/>
          </a:xfrm>
          <a:prstGeom prst="rect">
            <a:avLst/>
          </a:prstGeom>
          <a:solidFill>
            <a:srgbClr val="764D94"/>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5400" b="1" dirty="0">
                <a:solidFill>
                  <a:schemeClr val="bg1"/>
                </a:solidFill>
              </a:rPr>
              <a:t>Accountability</a:t>
            </a:r>
            <a:endParaRPr lang="en-US" sz="5400" b="1" dirty="0">
              <a:solidFill>
                <a:schemeClr val="bg1"/>
              </a:solidFill>
            </a:endParaRPr>
          </a:p>
        </p:txBody>
      </p:sp>
      <p:graphicFrame>
        <p:nvGraphicFramePr>
          <p:cNvPr id="3" name="Chart 2">
            <a:extLst>
              <a:ext uri="{FF2B5EF4-FFF2-40B4-BE49-F238E27FC236}">
                <a16:creationId xmlns:a16="http://schemas.microsoft.com/office/drawing/2014/main" id="{525145A0-6D6F-AD2C-F7AC-274ECEB66D8B}"/>
              </a:ext>
            </a:extLst>
          </p:cNvPr>
          <p:cNvGraphicFramePr>
            <a:graphicFrameLocks/>
          </p:cNvGraphicFramePr>
          <p:nvPr>
            <p:extLst>
              <p:ext uri="{D42A27DB-BD31-4B8C-83A1-F6EECF244321}">
                <p14:modId xmlns:p14="http://schemas.microsoft.com/office/powerpoint/2010/main" val="447177398"/>
              </p:ext>
            </p:extLst>
          </p:nvPr>
        </p:nvGraphicFramePr>
        <p:xfrm>
          <a:off x="4673600" y="309164"/>
          <a:ext cx="7404100" cy="60454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7815150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5"/>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3924</TotalTime>
  <Words>1986</Words>
  <Application>Microsoft Office PowerPoint</Application>
  <PresentationFormat>Widescreen</PresentationFormat>
  <Paragraphs>211</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Century Gothic</vt:lpstr>
      <vt:lpstr>Noto Sans</vt:lpstr>
      <vt:lpstr>Wingdings</vt:lpstr>
      <vt:lpstr>Office Theme</vt:lpstr>
      <vt:lpstr>Call to Action on Anti-Racism, Equity, and Inclusion: Driving Accountability on the Forward Direction </vt:lpstr>
      <vt:lpstr>Objectives</vt:lpstr>
      <vt:lpstr>Call to Action: Journey to date </vt:lpstr>
      <vt:lpstr>Highlights </vt:lpstr>
      <vt:lpstr>Common Challenges</vt:lpstr>
      <vt:lpstr>Representation Goals</vt:lpstr>
      <vt:lpstr>Inclusion Goals</vt:lpstr>
      <vt:lpstr>Measuring Progress </vt:lpstr>
      <vt:lpstr>PowerPoint Presentation</vt:lpstr>
      <vt:lpstr>Overview of Tangible Actions</vt:lpstr>
      <vt:lpstr>Invest in Employee Networks</vt:lpstr>
      <vt:lpstr>What's Next</vt:lpstr>
      <vt:lpstr>Reflections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Iosif, Ranilce</dc:creator>
  <cp:lastModifiedBy>O'Neill, Lisa</cp:lastModifiedBy>
  <cp:revision>349</cp:revision>
  <cp:lastPrinted>2024-09-13T13:40:56Z</cp:lastPrinted>
  <dcterms:created xsi:type="dcterms:W3CDTF">2024-07-25T14:59:13Z</dcterms:created>
  <dcterms:modified xsi:type="dcterms:W3CDTF">2024-09-16T20:59:33Z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dfac35-faf4-4242-ab16-aab67fc42bd3_Enabled">
    <vt:lpwstr>true</vt:lpwstr>
  </property>
  <property fmtid="{D5CDD505-2E9C-101B-9397-08002B2CF9AE}" pid="3" name="MSIP_Label_0fdfac35-faf4-4242-ab16-aab67fc42bd3_SetDate">
    <vt:lpwstr>2024-07-30T07:27:57Z</vt:lpwstr>
  </property>
  <property fmtid="{D5CDD505-2E9C-101B-9397-08002B2CF9AE}" pid="4" name="MSIP_Label_0fdfac35-faf4-4242-ab16-aab67fc42bd3_Method">
    <vt:lpwstr>Privileged</vt:lpwstr>
  </property>
  <property fmtid="{D5CDD505-2E9C-101B-9397-08002B2CF9AE}" pid="5" name="MSIP_Label_0fdfac35-faf4-4242-ab16-aab67fc42bd3_Name">
    <vt:lpwstr>Unclassified</vt:lpwstr>
  </property>
  <property fmtid="{D5CDD505-2E9C-101B-9397-08002B2CF9AE}" pid="6" name="MSIP_Label_0fdfac35-faf4-4242-ab16-aab67fc42bd3_SiteId">
    <vt:lpwstr>05a9221b-e8e8-4031-854d-c22bf42f1cb2</vt:lpwstr>
  </property>
  <property fmtid="{D5CDD505-2E9C-101B-9397-08002B2CF9AE}" pid="7" name="MSIP_Label_0fdfac35-faf4-4242-ab16-aab67fc42bd3_ActionId">
    <vt:lpwstr>9d8c87dc-b25f-434a-a762-ca0c9df70673</vt:lpwstr>
  </property>
  <property fmtid="{D5CDD505-2E9C-101B-9397-08002B2CF9AE}" pid="8" name="MSIP_Label_0fdfac35-faf4-4242-ab16-aab67fc42bd3_ContentBits">
    <vt:lpwstr>0</vt:lpwstr>
  </property>
</Properties>
</file>