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422" r:id="rId6"/>
    <p:sldId id="424" r:id="rId7"/>
    <p:sldId id="508" r:id="rId8"/>
    <p:sldId id="417" r:id="rId9"/>
    <p:sldId id="516" r:id="rId10"/>
    <p:sldId id="518" r:id="rId11"/>
    <p:sldId id="394" r:id="rId12"/>
    <p:sldId id="258" r:id="rId13"/>
    <p:sldId id="554" r:id="rId14"/>
    <p:sldId id="523" r:id="rId15"/>
    <p:sldId id="540" r:id="rId16"/>
    <p:sldId id="555" r:id="rId17"/>
    <p:sldId id="260" r:id="rId18"/>
    <p:sldId id="262" r:id="rId19"/>
    <p:sldId id="546" r:id="rId20"/>
    <p:sldId id="544" r:id="rId21"/>
    <p:sldId id="557" r:id="rId22"/>
    <p:sldId id="552" r:id="rId23"/>
    <p:sldId id="5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599772-2B3E-F568-DD36-CC1AF92E47CE}" name="Marie-Lyne Renaud" initials="MR" userId="S::Marie-Lyne.Renaud@infc.gc.ca::2f938d31-13f5-483c-9990-73376a58c9fb" providerId="AD"/>
  <p188:author id="{252B03CE-ABEA-BF1F-2105-44AAC08959D0}" name="Ileleji, Stacey (She/Her, Elle/La)" initials="SI" userId="S::SILELEJI@tbs-sct.gc.ca::4a0695cf-aa69-4864-9112-ffe75995f8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54478-2489-419C-9A34-D02B3626CFA6}" v="3" dt="2025-08-06T13:40:23.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6247" autoAdjust="0"/>
  </p:normalViewPr>
  <p:slideViewPr>
    <p:cSldViewPr snapToGrid="0">
      <p:cViewPr varScale="1">
        <p:scale>
          <a:sx n="63" d="100"/>
          <a:sy n="63" d="100"/>
        </p:scale>
        <p:origin x="78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2FE97-3B52-4A29-8D12-129CC6813C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D818C9-A3D4-480E-8420-0392C159057E}">
      <dgm:prSet custT="1"/>
      <dgm:spPr>
        <a:solidFill>
          <a:schemeClr val="tx1"/>
        </a:solidFill>
      </dgm:spPr>
      <dgm:t>
        <a:bodyPr/>
        <a:lstStyle/>
        <a:p>
          <a:r>
            <a:rPr lang="en-US" sz="2800" dirty="0"/>
            <a:t>How do you typically feel when faced with workplace change? </a:t>
          </a:r>
          <a:r>
            <a:rPr lang="en-US" sz="2800" i="1" dirty="0"/>
            <a:t>(Options: Excited, Cautious, Resistant, Overwhelmed, Neutral)​​</a:t>
          </a:r>
          <a:endParaRPr lang="en-US" sz="2800" dirty="0"/>
        </a:p>
      </dgm:t>
    </dgm:pt>
    <dgm:pt modelId="{8FAB02D9-55A8-48AC-8C04-42434CCB97C7}" type="parTrans" cxnId="{A24919D4-5CCA-41FE-9524-79F87195B4EA}">
      <dgm:prSet/>
      <dgm:spPr/>
      <dgm:t>
        <a:bodyPr/>
        <a:lstStyle/>
        <a:p>
          <a:endParaRPr lang="en-US"/>
        </a:p>
      </dgm:t>
    </dgm:pt>
    <dgm:pt modelId="{328B04B4-C480-4E77-AA47-BE93C0757EC8}" type="sibTrans" cxnId="{A24919D4-5CCA-41FE-9524-79F87195B4EA}">
      <dgm:prSet/>
      <dgm:spPr/>
      <dgm:t>
        <a:bodyPr/>
        <a:lstStyle/>
        <a:p>
          <a:endParaRPr lang="en-US"/>
        </a:p>
      </dgm:t>
    </dgm:pt>
    <dgm:pt modelId="{CE5422D5-52A4-402E-B3BD-1822080DB73B}">
      <dgm:prSet custT="1"/>
      <dgm:spPr>
        <a:solidFill>
          <a:srgbClr val="FFC000"/>
        </a:solidFill>
      </dgm:spPr>
      <dgm:t>
        <a:bodyPr/>
        <a:lstStyle/>
        <a:p>
          <a:r>
            <a:rPr lang="en-US" sz="2800" dirty="0"/>
            <a:t>Comment </a:t>
          </a:r>
          <a:r>
            <a:rPr lang="en-US" sz="2800" dirty="0" err="1"/>
            <a:t>vous</a:t>
          </a:r>
          <a:r>
            <a:rPr lang="en-US" sz="2800" dirty="0"/>
            <a:t> </a:t>
          </a:r>
          <a:r>
            <a:rPr lang="en-US" sz="2800" dirty="0" err="1"/>
            <a:t>sentez-vous</a:t>
          </a:r>
          <a:r>
            <a:rPr lang="en-US" sz="2800" dirty="0"/>
            <a:t> </a:t>
          </a:r>
          <a:r>
            <a:rPr lang="en-US" sz="2800" dirty="0" err="1"/>
            <a:t>généralement</a:t>
          </a:r>
          <a:r>
            <a:rPr lang="en-US" sz="2800" dirty="0"/>
            <a:t> face à un changement au travail? </a:t>
          </a:r>
          <a:r>
            <a:rPr lang="en-US" sz="2800" i="1" dirty="0"/>
            <a:t>(Options: </a:t>
          </a:r>
          <a:r>
            <a:rPr lang="en-US" sz="2800" i="1" dirty="0" err="1"/>
            <a:t>excité</a:t>
          </a:r>
          <a:r>
            <a:rPr lang="en-US" sz="2800" i="1" dirty="0"/>
            <a:t>(e), prudent(e), </a:t>
          </a:r>
          <a:r>
            <a:rPr lang="en-US" sz="2800" i="1" dirty="0" err="1"/>
            <a:t>résistant</a:t>
          </a:r>
          <a:r>
            <a:rPr lang="en-US" sz="2800" i="1" dirty="0"/>
            <a:t>(e), </a:t>
          </a:r>
          <a:r>
            <a:rPr lang="en-US" sz="2800" i="1" dirty="0" err="1"/>
            <a:t>débordé</a:t>
          </a:r>
          <a:r>
            <a:rPr lang="en-US" sz="2800" i="1" dirty="0"/>
            <a:t>(e), </a:t>
          </a:r>
          <a:r>
            <a:rPr lang="en-US" sz="2800" i="1" dirty="0" err="1"/>
            <a:t>neutre</a:t>
          </a:r>
          <a:r>
            <a:rPr lang="en-US" sz="2800" i="1" dirty="0"/>
            <a:t>(e))</a:t>
          </a:r>
          <a:endParaRPr lang="en-US" sz="2800" dirty="0"/>
        </a:p>
      </dgm:t>
    </dgm:pt>
    <dgm:pt modelId="{5D3BDF6D-15C0-4AE6-A1B5-182ABD7D25B8}" type="parTrans" cxnId="{A6F90694-8C72-4D11-80F3-C61704E4CEEE}">
      <dgm:prSet/>
      <dgm:spPr/>
      <dgm:t>
        <a:bodyPr/>
        <a:lstStyle/>
        <a:p>
          <a:endParaRPr lang="en-US"/>
        </a:p>
      </dgm:t>
    </dgm:pt>
    <dgm:pt modelId="{425D1B6C-D795-41C4-8E2F-EB5562C60E44}" type="sibTrans" cxnId="{A6F90694-8C72-4D11-80F3-C61704E4CEEE}">
      <dgm:prSet/>
      <dgm:spPr/>
      <dgm:t>
        <a:bodyPr/>
        <a:lstStyle/>
        <a:p>
          <a:endParaRPr lang="en-US"/>
        </a:p>
      </dgm:t>
    </dgm:pt>
    <dgm:pt modelId="{C52278B5-1291-4166-A8F0-CE862CD1D5FA}" type="pres">
      <dgm:prSet presAssocID="{40E2FE97-3B52-4A29-8D12-129CC6813CB8}" presName="linear" presStyleCnt="0">
        <dgm:presLayoutVars>
          <dgm:animLvl val="lvl"/>
          <dgm:resizeHandles val="exact"/>
        </dgm:presLayoutVars>
      </dgm:prSet>
      <dgm:spPr/>
    </dgm:pt>
    <dgm:pt modelId="{261640E0-123B-4536-A0F5-FF25E329E556}" type="pres">
      <dgm:prSet presAssocID="{0BD818C9-A3D4-480E-8420-0392C159057E}" presName="parentText" presStyleLbl="node1" presStyleIdx="0" presStyleCnt="2" custLinFactY="-9320" custLinFactNeighborX="-685" custLinFactNeighborY="-100000">
        <dgm:presLayoutVars>
          <dgm:chMax val="0"/>
          <dgm:bulletEnabled val="1"/>
        </dgm:presLayoutVars>
      </dgm:prSet>
      <dgm:spPr/>
    </dgm:pt>
    <dgm:pt modelId="{7AF24847-9267-488E-BBE3-D68E966FC469}" type="pres">
      <dgm:prSet presAssocID="{328B04B4-C480-4E77-AA47-BE93C0757EC8}" presName="spacer" presStyleCnt="0"/>
      <dgm:spPr/>
    </dgm:pt>
    <dgm:pt modelId="{4A05B438-1B7C-4782-A0D5-45E76398EF8F}" type="pres">
      <dgm:prSet presAssocID="{CE5422D5-52A4-402E-B3BD-1822080DB73B}" presName="parentText" presStyleLbl="node1" presStyleIdx="1" presStyleCnt="2" custLinFactY="4984" custLinFactNeighborX="-959" custLinFactNeighborY="100000">
        <dgm:presLayoutVars>
          <dgm:chMax val="0"/>
          <dgm:bulletEnabled val="1"/>
        </dgm:presLayoutVars>
      </dgm:prSet>
      <dgm:spPr/>
    </dgm:pt>
  </dgm:ptLst>
  <dgm:cxnLst>
    <dgm:cxn modelId="{50F3F08A-6BCD-4D14-8A23-2B1DF66A8902}" type="presOf" srcId="{CE5422D5-52A4-402E-B3BD-1822080DB73B}" destId="{4A05B438-1B7C-4782-A0D5-45E76398EF8F}" srcOrd="0" destOrd="0" presId="urn:microsoft.com/office/officeart/2005/8/layout/vList2"/>
    <dgm:cxn modelId="{A6F90694-8C72-4D11-80F3-C61704E4CEEE}" srcId="{40E2FE97-3B52-4A29-8D12-129CC6813CB8}" destId="{CE5422D5-52A4-402E-B3BD-1822080DB73B}" srcOrd="1" destOrd="0" parTransId="{5D3BDF6D-15C0-4AE6-A1B5-182ABD7D25B8}" sibTransId="{425D1B6C-D795-41C4-8E2F-EB5562C60E44}"/>
    <dgm:cxn modelId="{9E45F4A4-D5BA-47CA-977A-1884732678FD}" type="presOf" srcId="{40E2FE97-3B52-4A29-8D12-129CC6813CB8}" destId="{C52278B5-1291-4166-A8F0-CE862CD1D5FA}" srcOrd="0" destOrd="0" presId="urn:microsoft.com/office/officeart/2005/8/layout/vList2"/>
    <dgm:cxn modelId="{A24919D4-5CCA-41FE-9524-79F87195B4EA}" srcId="{40E2FE97-3B52-4A29-8D12-129CC6813CB8}" destId="{0BD818C9-A3D4-480E-8420-0392C159057E}" srcOrd="0" destOrd="0" parTransId="{8FAB02D9-55A8-48AC-8C04-42434CCB97C7}" sibTransId="{328B04B4-C480-4E77-AA47-BE93C0757EC8}"/>
    <dgm:cxn modelId="{955B24DA-6CE5-4ECE-9C2B-DBD51BAD0D51}" type="presOf" srcId="{0BD818C9-A3D4-480E-8420-0392C159057E}" destId="{261640E0-123B-4536-A0F5-FF25E329E556}" srcOrd="0" destOrd="0" presId="urn:microsoft.com/office/officeart/2005/8/layout/vList2"/>
    <dgm:cxn modelId="{80361E79-2712-43B8-811D-148C3645BE0E}" type="presParOf" srcId="{C52278B5-1291-4166-A8F0-CE862CD1D5FA}" destId="{261640E0-123B-4536-A0F5-FF25E329E556}" srcOrd="0" destOrd="0" presId="urn:microsoft.com/office/officeart/2005/8/layout/vList2"/>
    <dgm:cxn modelId="{2BDD9096-EDE8-4D65-9B2D-BAE94CBB26C0}" type="presParOf" srcId="{C52278B5-1291-4166-A8F0-CE862CD1D5FA}" destId="{7AF24847-9267-488E-BBE3-D68E966FC469}" srcOrd="1" destOrd="0" presId="urn:microsoft.com/office/officeart/2005/8/layout/vList2"/>
    <dgm:cxn modelId="{3740F36A-88A9-49E4-86BE-18A95810C19A}" type="presParOf" srcId="{C52278B5-1291-4166-A8F0-CE862CD1D5FA}" destId="{4A05B438-1B7C-4782-A0D5-45E76398EF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9B631-3C11-461B-A39E-022F8506927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3354174-C949-4E3B-B6DB-54614FAAB618}">
      <dgm:prSet/>
      <dgm:spPr>
        <a:solidFill>
          <a:schemeClr val="tx1"/>
        </a:solidFill>
      </dgm:spPr>
      <dgm:t>
        <a:bodyPr/>
        <a:lstStyle/>
        <a:p>
          <a:r>
            <a:rPr lang="en-US" b="1" dirty="0"/>
            <a:t>What helps you adapt best to workplace change?</a:t>
          </a:r>
        </a:p>
        <a:p>
          <a:r>
            <a:rPr lang="en-US" i="1" dirty="0"/>
            <a:t>(</a:t>
          </a:r>
          <a:r>
            <a:rPr lang="en-US" b="1" i="1" dirty="0"/>
            <a:t>Options: </a:t>
          </a:r>
          <a:r>
            <a:rPr lang="en-US" i="1" dirty="0"/>
            <a:t>Clear communications, time to adjust and learn, training, hands-on practice, support from manager / team or seeing results)​</a:t>
          </a:r>
          <a:endParaRPr lang="en-US" dirty="0"/>
        </a:p>
      </dgm:t>
    </dgm:pt>
    <dgm:pt modelId="{CA50AC82-9F2F-4007-A166-3A2E8099CB0B}" type="parTrans" cxnId="{4A11F831-E8CF-4D34-80EE-757D2F68EBF1}">
      <dgm:prSet/>
      <dgm:spPr/>
      <dgm:t>
        <a:bodyPr/>
        <a:lstStyle/>
        <a:p>
          <a:endParaRPr lang="en-US"/>
        </a:p>
      </dgm:t>
    </dgm:pt>
    <dgm:pt modelId="{36FED9DE-6302-40ED-AD24-527F3B5320A0}" type="sibTrans" cxnId="{4A11F831-E8CF-4D34-80EE-757D2F68EBF1}">
      <dgm:prSet/>
      <dgm:spPr>
        <a:solidFill>
          <a:schemeClr val="bg2">
            <a:lumMod val="50000"/>
            <a:alpha val="90000"/>
          </a:schemeClr>
        </a:solidFill>
      </dgm:spPr>
      <dgm:t>
        <a:bodyPr/>
        <a:lstStyle/>
        <a:p>
          <a:endParaRPr lang="en-US"/>
        </a:p>
      </dgm:t>
    </dgm:pt>
    <dgm:pt modelId="{F09601C0-571F-475E-895A-B50334183C69}" type="pres">
      <dgm:prSet presAssocID="{7109B631-3C11-461B-A39E-022F85069270}" presName="outerComposite" presStyleCnt="0">
        <dgm:presLayoutVars>
          <dgm:chMax val="5"/>
          <dgm:dir/>
          <dgm:resizeHandles val="exact"/>
        </dgm:presLayoutVars>
      </dgm:prSet>
      <dgm:spPr/>
    </dgm:pt>
    <dgm:pt modelId="{D888D143-AD67-4D2C-A8AF-40E4342E178D}" type="pres">
      <dgm:prSet presAssocID="{7109B631-3C11-461B-A39E-022F85069270}" presName="dummyMaxCanvas" presStyleCnt="0">
        <dgm:presLayoutVars/>
      </dgm:prSet>
      <dgm:spPr/>
    </dgm:pt>
    <dgm:pt modelId="{971B7D39-B4EF-4839-8AFA-2868DE84111C}" type="pres">
      <dgm:prSet presAssocID="{7109B631-3C11-461B-A39E-022F85069270}" presName="OneNode_1" presStyleLbl="node1" presStyleIdx="0" presStyleCnt="1" custLinFactNeighborX="-9206" custLinFactNeighborY="29511">
        <dgm:presLayoutVars>
          <dgm:bulletEnabled val="1"/>
        </dgm:presLayoutVars>
      </dgm:prSet>
      <dgm:spPr/>
    </dgm:pt>
  </dgm:ptLst>
  <dgm:cxnLst>
    <dgm:cxn modelId="{4A11F831-E8CF-4D34-80EE-757D2F68EBF1}" srcId="{7109B631-3C11-461B-A39E-022F85069270}" destId="{33354174-C949-4E3B-B6DB-54614FAAB618}" srcOrd="0" destOrd="0" parTransId="{CA50AC82-9F2F-4007-A166-3A2E8099CB0B}" sibTransId="{36FED9DE-6302-40ED-AD24-527F3B5320A0}"/>
    <dgm:cxn modelId="{184F27C2-F825-4EA5-A6D8-055B875B2A91}" type="presOf" srcId="{7109B631-3C11-461B-A39E-022F85069270}" destId="{F09601C0-571F-475E-895A-B50334183C69}" srcOrd="0" destOrd="0" presId="urn:microsoft.com/office/officeart/2005/8/layout/vProcess5"/>
    <dgm:cxn modelId="{562072DA-7BD0-4357-B15D-703063D30AB2}" type="presOf" srcId="{33354174-C949-4E3B-B6DB-54614FAAB618}" destId="{971B7D39-B4EF-4839-8AFA-2868DE84111C}" srcOrd="0" destOrd="0" presId="urn:microsoft.com/office/officeart/2005/8/layout/vProcess5"/>
    <dgm:cxn modelId="{F5F254EF-8611-4F0B-AC2A-45015DDEC8AE}" type="presParOf" srcId="{F09601C0-571F-475E-895A-B50334183C69}" destId="{D888D143-AD67-4D2C-A8AF-40E4342E178D}" srcOrd="0" destOrd="0" presId="urn:microsoft.com/office/officeart/2005/8/layout/vProcess5"/>
    <dgm:cxn modelId="{9258EEA5-84BE-4CCD-A559-28A103C63690}" type="presParOf" srcId="{F09601C0-571F-475E-895A-B50334183C69}" destId="{971B7D39-B4EF-4839-8AFA-2868DE84111C}"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31A1D-4E7F-411F-A8D5-3FDF9EF928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BE8F18-8EA1-4730-BA5D-89BCE7FF2931}">
      <dgm:prSet/>
      <dgm:spPr/>
      <dgm:t>
        <a:bodyPr/>
        <a:lstStyle/>
        <a:p>
          <a:r>
            <a:rPr lang="en-US" b="1" dirty="0"/>
            <a:t>Transparent Communication</a:t>
          </a:r>
          <a:r>
            <a:rPr lang="en-US" dirty="0"/>
            <a:t> – Clearly explain the reasons for change and how it benefits employees.​​​</a:t>
          </a:r>
        </a:p>
      </dgm:t>
    </dgm:pt>
    <dgm:pt modelId="{635387C8-1926-45C5-903A-0B6C066B30AA}" type="parTrans" cxnId="{A5062E12-00EC-433F-9893-4C70E3445DED}">
      <dgm:prSet/>
      <dgm:spPr/>
      <dgm:t>
        <a:bodyPr/>
        <a:lstStyle/>
        <a:p>
          <a:endParaRPr lang="en-US"/>
        </a:p>
      </dgm:t>
    </dgm:pt>
    <dgm:pt modelId="{911C5A34-E6E3-42EF-A67E-8FCD1BD392E1}" type="sibTrans" cxnId="{A5062E12-00EC-433F-9893-4C70E3445DED}">
      <dgm:prSet/>
      <dgm:spPr/>
      <dgm:t>
        <a:bodyPr/>
        <a:lstStyle/>
        <a:p>
          <a:endParaRPr lang="en-US"/>
        </a:p>
      </dgm:t>
    </dgm:pt>
    <dgm:pt modelId="{6FEE7E03-3348-4172-B602-333C9B1CF3C4}">
      <dgm:prSet/>
      <dgm:spPr/>
      <dgm:t>
        <a:bodyPr/>
        <a:lstStyle/>
        <a:p>
          <a:r>
            <a:rPr lang="en-US" b="1"/>
            <a:t>Engagement and Participation</a:t>
          </a:r>
          <a:r>
            <a:rPr lang="en-US"/>
            <a:t> – Involve employees early in the process and address their concerns.​​​</a:t>
          </a:r>
        </a:p>
      </dgm:t>
    </dgm:pt>
    <dgm:pt modelId="{2F519C5C-06D7-4772-8398-3949B095CC7D}" type="parTrans" cxnId="{6B642E64-B570-43CE-B818-B570CD7671BC}">
      <dgm:prSet/>
      <dgm:spPr/>
      <dgm:t>
        <a:bodyPr/>
        <a:lstStyle/>
        <a:p>
          <a:endParaRPr lang="en-US"/>
        </a:p>
      </dgm:t>
    </dgm:pt>
    <dgm:pt modelId="{5BE18056-ABFE-4D70-B556-02D84B4E057C}" type="sibTrans" cxnId="{6B642E64-B570-43CE-B818-B570CD7671BC}">
      <dgm:prSet/>
      <dgm:spPr/>
      <dgm:t>
        <a:bodyPr/>
        <a:lstStyle/>
        <a:p>
          <a:endParaRPr lang="en-US"/>
        </a:p>
      </dgm:t>
    </dgm:pt>
    <dgm:pt modelId="{2D60D021-338A-4F39-A887-AF7358362F82}">
      <dgm:prSet/>
      <dgm:spPr/>
      <dgm:t>
        <a:bodyPr/>
        <a:lstStyle/>
        <a:p>
          <a:r>
            <a:rPr lang="en-US" b="1"/>
            <a:t>Training and Support</a:t>
          </a:r>
          <a:r>
            <a:rPr lang="en-US"/>
            <a:t> – Provide resources, training, and guidance to help people adapt.​​​</a:t>
          </a:r>
        </a:p>
      </dgm:t>
    </dgm:pt>
    <dgm:pt modelId="{2C4181A5-8856-4A79-926E-39B9D381F0BC}" type="parTrans" cxnId="{C71FF4E6-16BD-4A52-BC07-048DA4FD287D}">
      <dgm:prSet/>
      <dgm:spPr/>
      <dgm:t>
        <a:bodyPr/>
        <a:lstStyle/>
        <a:p>
          <a:endParaRPr lang="en-US"/>
        </a:p>
      </dgm:t>
    </dgm:pt>
    <dgm:pt modelId="{91F0FD69-D317-4D9F-9A76-B2F3B511BF72}" type="sibTrans" cxnId="{C71FF4E6-16BD-4A52-BC07-048DA4FD287D}">
      <dgm:prSet/>
      <dgm:spPr/>
      <dgm:t>
        <a:bodyPr/>
        <a:lstStyle/>
        <a:p>
          <a:endParaRPr lang="en-US"/>
        </a:p>
      </dgm:t>
    </dgm:pt>
    <dgm:pt modelId="{C0360F0C-35BF-4724-8C65-D8A1C2277B55}">
      <dgm:prSet/>
      <dgm:spPr/>
      <dgm:t>
        <a:bodyPr/>
        <a:lstStyle/>
        <a:p>
          <a:r>
            <a:rPr lang="en-US" b="1"/>
            <a:t>Strong Leadership and Advocacy</a:t>
          </a:r>
          <a:r>
            <a:rPr lang="en-US"/>
            <a:t> – Leaders should actively support the change, reinforce its importance, and model positive behavior.​​​</a:t>
          </a:r>
        </a:p>
      </dgm:t>
    </dgm:pt>
    <dgm:pt modelId="{33037A0E-328B-46AD-BB67-EC1DA1EB3FC1}" type="parTrans" cxnId="{36612FCA-7A87-4F96-891F-5949DC847CBE}">
      <dgm:prSet/>
      <dgm:spPr/>
      <dgm:t>
        <a:bodyPr/>
        <a:lstStyle/>
        <a:p>
          <a:endParaRPr lang="en-US"/>
        </a:p>
      </dgm:t>
    </dgm:pt>
    <dgm:pt modelId="{856B294C-D46B-4ABD-A8C8-9564EBF59B03}" type="sibTrans" cxnId="{36612FCA-7A87-4F96-891F-5949DC847CBE}">
      <dgm:prSet/>
      <dgm:spPr/>
      <dgm:t>
        <a:bodyPr/>
        <a:lstStyle/>
        <a:p>
          <a:endParaRPr lang="en-US"/>
        </a:p>
      </dgm:t>
    </dgm:pt>
    <dgm:pt modelId="{B0296901-FFDF-4EDA-8533-EAC18AA8A3F2}" type="pres">
      <dgm:prSet presAssocID="{80931A1D-4E7F-411F-A8D5-3FDF9EF9283E}" presName="root" presStyleCnt="0">
        <dgm:presLayoutVars>
          <dgm:dir/>
          <dgm:resizeHandles val="exact"/>
        </dgm:presLayoutVars>
      </dgm:prSet>
      <dgm:spPr/>
    </dgm:pt>
    <dgm:pt modelId="{C9471957-126F-49A5-8126-8A6001C5E978}" type="pres">
      <dgm:prSet presAssocID="{DABE8F18-8EA1-4730-BA5D-89BCE7FF2931}" presName="compNode" presStyleCnt="0"/>
      <dgm:spPr/>
    </dgm:pt>
    <dgm:pt modelId="{8179ECCE-D297-407C-9AE7-3B0992C1DB9A}" type="pres">
      <dgm:prSet presAssocID="{DABE8F18-8EA1-4730-BA5D-89BCE7FF2931}" presName="bgRect" presStyleLbl="bgShp" presStyleIdx="0" presStyleCnt="4"/>
      <dgm:spPr/>
    </dgm:pt>
    <dgm:pt modelId="{6C11613E-1D8B-49CC-803E-17892B0A5A54}" type="pres">
      <dgm:prSet presAssocID="{DABE8F18-8EA1-4730-BA5D-89BCE7FF29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BF9F1122-2129-4F81-9053-11B4DBD0B269}" type="pres">
      <dgm:prSet presAssocID="{DABE8F18-8EA1-4730-BA5D-89BCE7FF2931}" presName="spaceRect" presStyleCnt="0"/>
      <dgm:spPr/>
    </dgm:pt>
    <dgm:pt modelId="{5A4C05F3-F080-4D9B-B233-8141C9AC145B}" type="pres">
      <dgm:prSet presAssocID="{DABE8F18-8EA1-4730-BA5D-89BCE7FF2931}" presName="parTx" presStyleLbl="revTx" presStyleIdx="0" presStyleCnt="4">
        <dgm:presLayoutVars>
          <dgm:chMax val="0"/>
          <dgm:chPref val="0"/>
        </dgm:presLayoutVars>
      </dgm:prSet>
      <dgm:spPr/>
    </dgm:pt>
    <dgm:pt modelId="{16C2116B-2283-4C95-8BB2-5CF51218BFF2}" type="pres">
      <dgm:prSet presAssocID="{911C5A34-E6E3-42EF-A67E-8FCD1BD392E1}" presName="sibTrans" presStyleCnt="0"/>
      <dgm:spPr/>
    </dgm:pt>
    <dgm:pt modelId="{23960D33-61BD-4900-A08B-70CA811604FB}" type="pres">
      <dgm:prSet presAssocID="{6FEE7E03-3348-4172-B602-333C9B1CF3C4}" presName="compNode" presStyleCnt="0"/>
      <dgm:spPr/>
    </dgm:pt>
    <dgm:pt modelId="{7C5436B1-0680-417E-80E1-410193B633D6}" type="pres">
      <dgm:prSet presAssocID="{6FEE7E03-3348-4172-B602-333C9B1CF3C4}" presName="bgRect" presStyleLbl="bgShp" presStyleIdx="1" presStyleCnt="4"/>
      <dgm:spPr/>
    </dgm:pt>
    <dgm:pt modelId="{11E666B1-10F1-4FAD-A219-C016AFB5D573}" type="pres">
      <dgm:prSet presAssocID="{6FEE7E03-3348-4172-B602-333C9B1CF3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30B7BA48-08AF-4545-A479-7A3D5A475F09}" type="pres">
      <dgm:prSet presAssocID="{6FEE7E03-3348-4172-B602-333C9B1CF3C4}" presName="spaceRect" presStyleCnt="0"/>
      <dgm:spPr/>
    </dgm:pt>
    <dgm:pt modelId="{2936EF2E-EF68-46CA-97C3-864A06E53A69}" type="pres">
      <dgm:prSet presAssocID="{6FEE7E03-3348-4172-B602-333C9B1CF3C4}" presName="parTx" presStyleLbl="revTx" presStyleIdx="1" presStyleCnt="4">
        <dgm:presLayoutVars>
          <dgm:chMax val="0"/>
          <dgm:chPref val="0"/>
        </dgm:presLayoutVars>
      </dgm:prSet>
      <dgm:spPr/>
    </dgm:pt>
    <dgm:pt modelId="{7E8DD74E-7B93-41F7-ACCF-EA44CDEFAAF7}" type="pres">
      <dgm:prSet presAssocID="{5BE18056-ABFE-4D70-B556-02D84B4E057C}" presName="sibTrans" presStyleCnt="0"/>
      <dgm:spPr/>
    </dgm:pt>
    <dgm:pt modelId="{707E902D-840A-46B4-AC87-B534A6FB8A79}" type="pres">
      <dgm:prSet presAssocID="{2D60D021-338A-4F39-A887-AF7358362F82}" presName="compNode" presStyleCnt="0"/>
      <dgm:spPr/>
    </dgm:pt>
    <dgm:pt modelId="{D5358BB7-237D-4F77-B4E1-34C2563AC562}" type="pres">
      <dgm:prSet presAssocID="{2D60D021-338A-4F39-A887-AF7358362F82}" presName="bgRect" presStyleLbl="bgShp" presStyleIdx="2" presStyleCnt="4"/>
      <dgm:spPr/>
    </dgm:pt>
    <dgm:pt modelId="{27DEE681-AB56-40A6-8A32-87A153E3B80A}" type="pres">
      <dgm:prSet presAssocID="{2D60D021-338A-4F39-A887-AF7358362F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B5C3F96B-621D-41B8-83A2-D1AB0C8BB52E}" type="pres">
      <dgm:prSet presAssocID="{2D60D021-338A-4F39-A887-AF7358362F82}" presName="spaceRect" presStyleCnt="0"/>
      <dgm:spPr/>
    </dgm:pt>
    <dgm:pt modelId="{C2F56400-3106-4B2F-9EC5-085610969309}" type="pres">
      <dgm:prSet presAssocID="{2D60D021-338A-4F39-A887-AF7358362F82}" presName="parTx" presStyleLbl="revTx" presStyleIdx="2" presStyleCnt="4">
        <dgm:presLayoutVars>
          <dgm:chMax val="0"/>
          <dgm:chPref val="0"/>
        </dgm:presLayoutVars>
      </dgm:prSet>
      <dgm:spPr/>
    </dgm:pt>
    <dgm:pt modelId="{C076ABCB-DD84-44BD-A73D-59DD9E507D8A}" type="pres">
      <dgm:prSet presAssocID="{91F0FD69-D317-4D9F-9A76-B2F3B511BF72}" presName="sibTrans" presStyleCnt="0"/>
      <dgm:spPr/>
    </dgm:pt>
    <dgm:pt modelId="{20171192-D9E0-4CE5-A3B4-1BA47BD1B7B3}" type="pres">
      <dgm:prSet presAssocID="{C0360F0C-35BF-4724-8C65-D8A1C2277B55}" presName="compNode" presStyleCnt="0"/>
      <dgm:spPr/>
    </dgm:pt>
    <dgm:pt modelId="{14F5D819-D842-44BB-B7CB-060DCB799B71}" type="pres">
      <dgm:prSet presAssocID="{C0360F0C-35BF-4724-8C65-D8A1C2277B55}" presName="bgRect" presStyleLbl="bgShp" presStyleIdx="3" presStyleCnt="4"/>
      <dgm:spPr/>
    </dgm:pt>
    <dgm:pt modelId="{D8CF71E7-97E4-4FAB-A39C-7FF7DA38E0D5}" type="pres">
      <dgm:prSet presAssocID="{C0360F0C-35BF-4724-8C65-D8A1C2277B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ycle with People"/>
        </a:ext>
      </dgm:extLst>
    </dgm:pt>
    <dgm:pt modelId="{322166AB-9BE3-4EC4-95FD-DEEB355AB554}" type="pres">
      <dgm:prSet presAssocID="{C0360F0C-35BF-4724-8C65-D8A1C2277B55}" presName="spaceRect" presStyleCnt="0"/>
      <dgm:spPr/>
    </dgm:pt>
    <dgm:pt modelId="{2BC005A3-FF10-4B56-A270-BE10BFF20E0B}" type="pres">
      <dgm:prSet presAssocID="{C0360F0C-35BF-4724-8C65-D8A1C2277B55}" presName="parTx" presStyleLbl="revTx" presStyleIdx="3" presStyleCnt="4">
        <dgm:presLayoutVars>
          <dgm:chMax val="0"/>
          <dgm:chPref val="0"/>
        </dgm:presLayoutVars>
      </dgm:prSet>
      <dgm:spPr/>
    </dgm:pt>
  </dgm:ptLst>
  <dgm:cxnLst>
    <dgm:cxn modelId="{A5062E12-00EC-433F-9893-4C70E3445DED}" srcId="{80931A1D-4E7F-411F-A8D5-3FDF9EF9283E}" destId="{DABE8F18-8EA1-4730-BA5D-89BCE7FF2931}" srcOrd="0" destOrd="0" parTransId="{635387C8-1926-45C5-903A-0B6C066B30AA}" sibTransId="{911C5A34-E6E3-42EF-A67E-8FCD1BD392E1}"/>
    <dgm:cxn modelId="{8DED2531-2567-4BE0-BAB5-ED6685486A05}" type="presOf" srcId="{2D60D021-338A-4F39-A887-AF7358362F82}" destId="{C2F56400-3106-4B2F-9EC5-085610969309}" srcOrd="0" destOrd="0" presId="urn:microsoft.com/office/officeart/2018/2/layout/IconVerticalSolidList"/>
    <dgm:cxn modelId="{6B642E64-B570-43CE-B818-B570CD7671BC}" srcId="{80931A1D-4E7F-411F-A8D5-3FDF9EF9283E}" destId="{6FEE7E03-3348-4172-B602-333C9B1CF3C4}" srcOrd="1" destOrd="0" parTransId="{2F519C5C-06D7-4772-8398-3949B095CC7D}" sibTransId="{5BE18056-ABFE-4D70-B556-02D84B4E057C}"/>
    <dgm:cxn modelId="{37027788-709B-4AC2-8726-1696F9DEDC1F}" type="presOf" srcId="{80931A1D-4E7F-411F-A8D5-3FDF9EF9283E}" destId="{B0296901-FFDF-4EDA-8533-EAC18AA8A3F2}" srcOrd="0" destOrd="0" presId="urn:microsoft.com/office/officeart/2018/2/layout/IconVerticalSolidList"/>
    <dgm:cxn modelId="{7FF41899-AF8E-4CC8-842F-B0517FD3AD0F}" type="presOf" srcId="{6FEE7E03-3348-4172-B602-333C9B1CF3C4}" destId="{2936EF2E-EF68-46CA-97C3-864A06E53A69}" srcOrd="0" destOrd="0" presId="urn:microsoft.com/office/officeart/2018/2/layout/IconVerticalSolidList"/>
    <dgm:cxn modelId="{DB675F99-DD8D-420C-9E9B-45A931DE4CC9}" type="presOf" srcId="{C0360F0C-35BF-4724-8C65-D8A1C2277B55}" destId="{2BC005A3-FF10-4B56-A270-BE10BFF20E0B}" srcOrd="0" destOrd="0" presId="urn:microsoft.com/office/officeart/2018/2/layout/IconVerticalSolidList"/>
    <dgm:cxn modelId="{36612FCA-7A87-4F96-891F-5949DC847CBE}" srcId="{80931A1D-4E7F-411F-A8D5-3FDF9EF9283E}" destId="{C0360F0C-35BF-4724-8C65-D8A1C2277B55}" srcOrd="3" destOrd="0" parTransId="{33037A0E-328B-46AD-BB67-EC1DA1EB3FC1}" sibTransId="{856B294C-D46B-4ABD-A8C8-9564EBF59B03}"/>
    <dgm:cxn modelId="{C71FF4E6-16BD-4A52-BC07-048DA4FD287D}" srcId="{80931A1D-4E7F-411F-A8D5-3FDF9EF9283E}" destId="{2D60D021-338A-4F39-A887-AF7358362F82}" srcOrd="2" destOrd="0" parTransId="{2C4181A5-8856-4A79-926E-39B9D381F0BC}" sibTransId="{91F0FD69-D317-4D9F-9A76-B2F3B511BF72}"/>
    <dgm:cxn modelId="{6A7EC0FE-F7DD-4808-990A-DF4BFF119D9E}" type="presOf" srcId="{DABE8F18-8EA1-4730-BA5D-89BCE7FF2931}" destId="{5A4C05F3-F080-4D9B-B233-8141C9AC145B}" srcOrd="0" destOrd="0" presId="urn:microsoft.com/office/officeart/2018/2/layout/IconVerticalSolidList"/>
    <dgm:cxn modelId="{D5AAB217-65AE-41AB-9838-1DB8231DC812}" type="presParOf" srcId="{B0296901-FFDF-4EDA-8533-EAC18AA8A3F2}" destId="{C9471957-126F-49A5-8126-8A6001C5E978}" srcOrd="0" destOrd="0" presId="urn:microsoft.com/office/officeart/2018/2/layout/IconVerticalSolidList"/>
    <dgm:cxn modelId="{B49546F6-8A11-483B-BCF8-5CF3C9021DD9}" type="presParOf" srcId="{C9471957-126F-49A5-8126-8A6001C5E978}" destId="{8179ECCE-D297-407C-9AE7-3B0992C1DB9A}" srcOrd="0" destOrd="0" presId="urn:microsoft.com/office/officeart/2018/2/layout/IconVerticalSolidList"/>
    <dgm:cxn modelId="{366A889B-C6E6-4521-A443-44C89ECAD293}" type="presParOf" srcId="{C9471957-126F-49A5-8126-8A6001C5E978}" destId="{6C11613E-1D8B-49CC-803E-17892B0A5A54}" srcOrd="1" destOrd="0" presId="urn:microsoft.com/office/officeart/2018/2/layout/IconVerticalSolidList"/>
    <dgm:cxn modelId="{E0B22216-0813-4FCC-A892-5FA3A7DC216C}" type="presParOf" srcId="{C9471957-126F-49A5-8126-8A6001C5E978}" destId="{BF9F1122-2129-4F81-9053-11B4DBD0B269}" srcOrd="2" destOrd="0" presId="urn:microsoft.com/office/officeart/2018/2/layout/IconVerticalSolidList"/>
    <dgm:cxn modelId="{DBD15610-A77B-40D0-A2BC-72DA93C510F9}" type="presParOf" srcId="{C9471957-126F-49A5-8126-8A6001C5E978}" destId="{5A4C05F3-F080-4D9B-B233-8141C9AC145B}" srcOrd="3" destOrd="0" presId="urn:microsoft.com/office/officeart/2018/2/layout/IconVerticalSolidList"/>
    <dgm:cxn modelId="{C4EA32CD-C1BF-414E-BC28-2D478C734754}" type="presParOf" srcId="{B0296901-FFDF-4EDA-8533-EAC18AA8A3F2}" destId="{16C2116B-2283-4C95-8BB2-5CF51218BFF2}" srcOrd="1" destOrd="0" presId="urn:microsoft.com/office/officeart/2018/2/layout/IconVerticalSolidList"/>
    <dgm:cxn modelId="{B791A446-8B6C-45DA-BE9B-ECC1AE64E76D}" type="presParOf" srcId="{B0296901-FFDF-4EDA-8533-EAC18AA8A3F2}" destId="{23960D33-61BD-4900-A08B-70CA811604FB}" srcOrd="2" destOrd="0" presId="urn:microsoft.com/office/officeart/2018/2/layout/IconVerticalSolidList"/>
    <dgm:cxn modelId="{809F7DAC-9CE8-4379-A4EA-883C5655BC57}" type="presParOf" srcId="{23960D33-61BD-4900-A08B-70CA811604FB}" destId="{7C5436B1-0680-417E-80E1-410193B633D6}" srcOrd="0" destOrd="0" presId="urn:microsoft.com/office/officeart/2018/2/layout/IconVerticalSolidList"/>
    <dgm:cxn modelId="{F93D2405-8478-4573-88BE-FDDD0FF3E6FC}" type="presParOf" srcId="{23960D33-61BD-4900-A08B-70CA811604FB}" destId="{11E666B1-10F1-4FAD-A219-C016AFB5D573}" srcOrd="1" destOrd="0" presId="urn:microsoft.com/office/officeart/2018/2/layout/IconVerticalSolidList"/>
    <dgm:cxn modelId="{978CC1C7-5C53-40EC-AB50-94FDD3C9A612}" type="presParOf" srcId="{23960D33-61BD-4900-A08B-70CA811604FB}" destId="{30B7BA48-08AF-4545-A479-7A3D5A475F09}" srcOrd="2" destOrd="0" presId="urn:microsoft.com/office/officeart/2018/2/layout/IconVerticalSolidList"/>
    <dgm:cxn modelId="{15DC3408-1B88-4409-8EB6-F88109AB2245}" type="presParOf" srcId="{23960D33-61BD-4900-A08B-70CA811604FB}" destId="{2936EF2E-EF68-46CA-97C3-864A06E53A69}" srcOrd="3" destOrd="0" presId="urn:microsoft.com/office/officeart/2018/2/layout/IconVerticalSolidList"/>
    <dgm:cxn modelId="{CBF52B17-583A-4EA3-8688-C3462E0D435F}" type="presParOf" srcId="{B0296901-FFDF-4EDA-8533-EAC18AA8A3F2}" destId="{7E8DD74E-7B93-41F7-ACCF-EA44CDEFAAF7}" srcOrd="3" destOrd="0" presId="urn:microsoft.com/office/officeart/2018/2/layout/IconVerticalSolidList"/>
    <dgm:cxn modelId="{453068FB-0F1F-409C-90BC-3B422D92CBD2}" type="presParOf" srcId="{B0296901-FFDF-4EDA-8533-EAC18AA8A3F2}" destId="{707E902D-840A-46B4-AC87-B534A6FB8A79}" srcOrd="4" destOrd="0" presId="urn:microsoft.com/office/officeart/2018/2/layout/IconVerticalSolidList"/>
    <dgm:cxn modelId="{18A21948-0DB5-4858-AFF2-C6120750D04D}" type="presParOf" srcId="{707E902D-840A-46B4-AC87-B534A6FB8A79}" destId="{D5358BB7-237D-4F77-B4E1-34C2563AC562}" srcOrd="0" destOrd="0" presId="urn:microsoft.com/office/officeart/2018/2/layout/IconVerticalSolidList"/>
    <dgm:cxn modelId="{686E3EA0-7D7D-4300-A808-ECE3C12F53D4}" type="presParOf" srcId="{707E902D-840A-46B4-AC87-B534A6FB8A79}" destId="{27DEE681-AB56-40A6-8A32-87A153E3B80A}" srcOrd="1" destOrd="0" presId="urn:microsoft.com/office/officeart/2018/2/layout/IconVerticalSolidList"/>
    <dgm:cxn modelId="{4F83A7C4-1393-4571-BD80-25EB52B4B26D}" type="presParOf" srcId="{707E902D-840A-46B4-AC87-B534A6FB8A79}" destId="{B5C3F96B-621D-41B8-83A2-D1AB0C8BB52E}" srcOrd="2" destOrd="0" presId="urn:microsoft.com/office/officeart/2018/2/layout/IconVerticalSolidList"/>
    <dgm:cxn modelId="{850C2656-829D-464B-9A12-0B1F038F5AEB}" type="presParOf" srcId="{707E902D-840A-46B4-AC87-B534A6FB8A79}" destId="{C2F56400-3106-4B2F-9EC5-085610969309}" srcOrd="3" destOrd="0" presId="urn:microsoft.com/office/officeart/2018/2/layout/IconVerticalSolidList"/>
    <dgm:cxn modelId="{0EFDA1F7-9ADD-4DB9-A062-A1A3710559A4}" type="presParOf" srcId="{B0296901-FFDF-4EDA-8533-EAC18AA8A3F2}" destId="{C076ABCB-DD84-44BD-A73D-59DD9E507D8A}" srcOrd="5" destOrd="0" presId="urn:microsoft.com/office/officeart/2018/2/layout/IconVerticalSolidList"/>
    <dgm:cxn modelId="{CC1A9CB9-1642-49B3-8080-A6A6A019163B}" type="presParOf" srcId="{B0296901-FFDF-4EDA-8533-EAC18AA8A3F2}" destId="{20171192-D9E0-4CE5-A3B4-1BA47BD1B7B3}" srcOrd="6" destOrd="0" presId="urn:microsoft.com/office/officeart/2018/2/layout/IconVerticalSolidList"/>
    <dgm:cxn modelId="{86B26D60-EC41-4EDB-A339-E924F553B207}" type="presParOf" srcId="{20171192-D9E0-4CE5-A3B4-1BA47BD1B7B3}" destId="{14F5D819-D842-44BB-B7CB-060DCB799B71}" srcOrd="0" destOrd="0" presId="urn:microsoft.com/office/officeart/2018/2/layout/IconVerticalSolidList"/>
    <dgm:cxn modelId="{4D005C4D-8DB3-4F2C-952E-1F9035191058}" type="presParOf" srcId="{20171192-D9E0-4CE5-A3B4-1BA47BD1B7B3}" destId="{D8CF71E7-97E4-4FAB-A39C-7FF7DA38E0D5}" srcOrd="1" destOrd="0" presId="urn:microsoft.com/office/officeart/2018/2/layout/IconVerticalSolidList"/>
    <dgm:cxn modelId="{20E19C9B-409A-480C-8A66-504779E964FB}" type="presParOf" srcId="{20171192-D9E0-4CE5-A3B4-1BA47BD1B7B3}" destId="{322166AB-9BE3-4EC4-95FD-DEEB355AB554}" srcOrd="2" destOrd="0" presId="urn:microsoft.com/office/officeart/2018/2/layout/IconVerticalSolidList"/>
    <dgm:cxn modelId="{BC789B8F-4624-498C-9898-AB7BC35FB51F}" type="presParOf" srcId="{20171192-D9E0-4CE5-A3B4-1BA47BD1B7B3}" destId="{2BC005A3-FF10-4B56-A270-BE10BFF20E0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640E0-123B-4536-A0F5-FF25E329E556}">
      <dsp:nvSpPr>
        <dsp:cNvPr id="0" name=""/>
        <dsp:cNvSpPr/>
      </dsp:nvSpPr>
      <dsp:spPr>
        <a:xfrm>
          <a:off x="0" y="450934"/>
          <a:ext cx="6949440" cy="197730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How do you typically feel when faced with workplace change? </a:t>
          </a:r>
          <a:r>
            <a:rPr lang="en-US" sz="2800" i="1" kern="1200" dirty="0"/>
            <a:t>(Options: Excited, Cautious, Resistant, Overwhelmed, Neutral)​​</a:t>
          </a:r>
          <a:endParaRPr lang="en-US" sz="2800" kern="1200" dirty="0"/>
        </a:p>
      </dsp:txBody>
      <dsp:txXfrm>
        <a:off x="96524" y="547458"/>
        <a:ext cx="6756392" cy="1784252"/>
      </dsp:txXfrm>
    </dsp:sp>
    <dsp:sp modelId="{4A05B438-1B7C-4782-A0D5-45E76398EF8F}">
      <dsp:nvSpPr>
        <dsp:cNvPr id="0" name=""/>
        <dsp:cNvSpPr/>
      </dsp:nvSpPr>
      <dsp:spPr>
        <a:xfrm>
          <a:off x="0" y="3272667"/>
          <a:ext cx="6949440" cy="1977300"/>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Comment </a:t>
          </a:r>
          <a:r>
            <a:rPr lang="en-US" sz="2800" kern="1200" dirty="0" err="1"/>
            <a:t>vous</a:t>
          </a:r>
          <a:r>
            <a:rPr lang="en-US" sz="2800" kern="1200" dirty="0"/>
            <a:t> </a:t>
          </a:r>
          <a:r>
            <a:rPr lang="en-US" sz="2800" kern="1200" dirty="0" err="1"/>
            <a:t>sentez-vous</a:t>
          </a:r>
          <a:r>
            <a:rPr lang="en-US" sz="2800" kern="1200" dirty="0"/>
            <a:t> </a:t>
          </a:r>
          <a:r>
            <a:rPr lang="en-US" sz="2800" kern="1200" dirty="0" err="1"/>
            <a:t>généralement</a:t>
          </a:r>
          <a:r>
            <a:rPr lang="en-US" sz="2800" kern="1200" dirty="0"/>
            <a:t> face à un changement au travail? </a:t>
          </a:r>
          <a:r>
            <a:rPr lang="en-US" sz="2800" i="1" kern="1200" dirty="0"/>
            <a:t>(Options: </a:t>
          </a:r>
          <a:r>
            <a:rPr lang="en-US" sz="2800" i="1" kern="1200" dirty="0" err="1"/>
            <a:t>excité</a:t>
          </a:r>
          <a:r>
            <a:rPr lang="en-US" sz="2800" i="1" kern="1200" dirty="0"/>
            <a:t>(e), prudent(e), </a:t>
          </a:r>
          <a:r>
            <a:rPr lang="en-US" sz="2800" i="1" kern="1200" dirty="0" err="1"/>
            <a:t>résistant</a:t>
          </a:r>
          <a:r>
            <a:rPr lang="en-US" sz="2800" i="1" kern="1200" dirty="0"/>
            <a:t>(e), </a:t>
          </a:r>
          <a:r>
            <a:rPr lang="en-US" sz="2800" i="1" kern="1200" dirty="0" err="1"/>
            <a:t>débordé</a:t>
          </a:r>
          <a:r>
            <a:rPr lang="en-US" sz="2800" i="1" kern="1200" dirty="0"/>
            <a:t>(e), </a:t>
          </a:r>
          <a:r>
            <a:rPr lang="en-US" sz="2800" i="1" kern="1200" dirty="0" err="1"/>
            <a:t>neutre</a:t>
          </a:r>
          <a:r>
            <a:rPr lang="en-US" sz="2800" i="1" kern="1200" dirty="0"/>
            <a:t>(e))</a:t>
          </a:r>
          <a:endParaRPr lang="en-US" sz="2800" kern="1200" dirty="0"/>
        </a:p>
      </dsp:txBody>
      <dsp:txXfrm>
        <a:off x="96524" y="3369191"/>
        <a:ext cx="6756392" cy="178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B7D39-B4EF-4839-8AFA-2868DE84111C}">
      <dsp:nvSpPr>
        <dsp:cNvPr id="0" name=""/>
        <dsp:cNvSpPr/>
      </dsp:nvSpPr>
      <dsp:spPr>
        <a:xfrm>
          <a:off x="0" y="1267410"/>
          <a:ext cx="8331327" cy="1594006"/>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What helps you adapt best to workplace change?</a:t>
          </a:r>
        </a:p>
        <a:p>
          <a:pPr marL="0" lvl="0" indent="0" algn="ctr" defTabSz="977900">
            <a:lnSpc>
              <a:spcPct val="90000"/>
            </a:lnSpc>
            <a:spcBef>
              <a:spcPct val="0"/>
            </a:spcBef>
            <a:spcAft>
              <a:spcPct val="35000"/>
            </a:spcAft>
            <a:buNone/>
          </a:pPr>
          <a:r>
            <a:rPr lang="en-US" sz="2200" i="1" kern="1200" dirty="0"/>
            <a:t>(</a:t>
          </a:r>
          <a:r>
            <a:rPr lang="en-US" sz="2200" b="1" i="1" kern="1200" dirty="0"/>
            <a:t>Options: </a:t>
          </a:r>
          <a:r>
            <a:rPr lang="en-US" sz="2200" i="1" kern="1200" dirty="0"/>
            <a:t>Clear communications, time to adjust and learn, training, hands-on practice, support from manager / team or seeing results)​</a:t>
          </a:r>
          <a:endParaRPr lang="en-US" sz="2200" kern="1200" dirty="0"/>
        </a:p>
      </dsp:txBody>
      <dsp:txXfrm>
        <a:off x="46687" y="1314097"/>
        <a:ext cx="8237953" cy="1500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9ECCE-D297-407C-9AE7-3B0992C1DB9A}">
      <dsp:nvSpPr>
        <dsp:cNvPr id="0" name=""/>
        <dsp:cNvSpPr/>
      </dsp:nvSpPr>
      <dsp:spPr>
        <a:xfrm>
          <a:off x="0" y="1834"/>
          <a:ext cx="5897828" cy="929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1613E-1D8B-49CC-803E-17892B0A5A54}">
      <dsp:nvSpPr>
        <dsp:cNvPr id="0" name=""/>
        <dsp:cNvSpPr/>
      </dsp:nvSpPr>
      <dsp:spPr>
        <a:xfrm>
          <a:off x="281298" y="211065"/>
          <a:ext cx="511451" cy="5114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C05F3-F080-4D9B-B233-8141C9AC145B}">
      <dsp:nvSpPr>
        <dsp:cNvPr id="0" name=""/>
        <dsp:cNvSpPr/>
      </dsp:nvSpPr>
      <dsp:spPr>
        <a:xfrm>
          <a:off x="1074048" y="1834"/>
          <a:ext cx="4823779" cy="92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6" tIns="98416" rIns="98416" bIns="98416" numCol="1" spcCol="1270" anchor="ctr" anchorCtr="0">
          <a:noAutofit/>
        </a:bodyPr>
        <a:lstStyle/>
        <a:p>
          <a:pPr marL="0" lvl="0" indent="0" algn="l" defTabSz="755650">
            <a:lnSpc>
              <a:spcPct val="90000"/>
            </a:lnSpc>
            <a:spcBef>
              <a:spcPct val="0"/>
            </a:spcBef>
            <a:spcAft>
              <a:spcPct val="35000"/>
            </a:spcAft>
            <a:buNone/>
          </a:pPr>
          <a:r>
            <a:rPr lang="en-US" sz="1700" b="1" kern="1200" dirty="0"/>
            <a:t>Transparent Communication</a:t>
          </a:r>
          <a:r>
            <a:rPr lang="en-US" sz="1700" kern="1200" dirty="0"/>
            <a:t> – Clearly explain the reasons for change and how it benefits employees.​​​</a:t>
          </a:r>
        </a:p>
      </dsp:txBody>
      <dsp:txXfrm>
        <a:off x="1074048" y="1834"/>
        <a:ext cx="4823779" cy="929912"/>
      </dsp:txXfrm>
    </dsp:sp>
    <dsp:sp modelId="{7C5436B1-0680-417E-80E1-410193B633D6}">
      <dsp:nvSpPr>
        <dsp:cNvPr id="0" name=""/>
        <dsp:cNvSpPr/>
      </dsp:nvSpPr>
      <dsp:spPr>
        <a:xfrm>
          <a:off x="0" y="1164224"/>
          <a:ext cx="5897828" cy="929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666B1-10F1-4FAD-A219-C016AFB5D573}">
      <dsp:nvSpPr>
        <dsp:cNvPr id="0" name=""/>
        <dsp:cNvSpPr/>
      </dsp:nvSpPr>
      <dsp:spPr>
        <a:xfrm>
          <a:off x="281298" y="1373455"/>
          <a:ext cx="511451" cy="5114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6EF2E-EF68-46CA-97C3-864A06E53A69}">
      <dsp:nvSpPr>
        <dsp:cNvPr id="0" name=""/>
        <dsp:cNvSpPr/>
      </dsp:nvSpPr>
      <dsp:spPr>
        <a:xfrm>
          <a:off x="1074048" y="1164224"/>
          <a:ext cx="4823779" cy="92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6" tIns="98416" rIns="98416" bIns="98416" numCol="1" spcCol="1270" anchor="ctr" anchorCtr="0">
          <a:noAutofit/>
        </a:bodyPr>
        <a:lstStyle/>
        <a:p>
          <a:pPr marL="0" lvl="0" indent="0" algn="l" defTabSz="755650">
            <a:lnSpc>
              <a:spcPct val="90000"/>
            </a:lnSpc>
            <a:spcBef>
              <a:spcPct val="0"/>
            </a:spcBef>
            <a:spcAft>
              <a:spcPct val="35000"/>
            </a:spcAft>
            <a:buNone/>
          </a:pPr>
          <a:r>
            <a:rPr lang="en-US" sz="1700" b="1" kern="1200"/>
            <a:t>Engagement and Participation</a:t>
          </a:r>
          <a:r>
            <a:rPr lang="en-US" sz="1700" kern="1200"/>
            <a:t> – Involve employees early in the process and address their concerns.​​​</a:t>
          </a:r>
        </a:p>
      </dsp:txBody>
      <dsp:txXfrm>
        <a:off x="1074048" y="1164224"/>
        <a:ext cx="4823779" cy="929912"/>
      </dsp:txXfrm>
    </dsp:sp>
    <dsp:sp modelId="{D5358BB7-237D-4F77-B4E1-34C2563AC562}">
      <dsp:nvSpPr>
        <dsp:cNvPr id="0" name=""/>
        <dsp:cNvSpPr/>
      </dsp:nvSpPr>
      <dsp:spPr>
        <a:xfrm>
          <a:off x="0" y="2326615"/>
          <a:ext cx="5897828" cy="929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EE681-AB56-40A6-8A32-87A153E3B80A}">
      <dsp:nvSpPr>
        <dsp:cNvPr id="0" name=""/>
        <dsp:cNvSpPr/>
      </dsp:nvSpPr>
      <dsp:spPr>
        <a:xfrm>
          <a:off x="281298" y="2535845"/>
          <a:ext cx="511451" cy="5114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F56400-3106-4B2F-9EC5-085610969309}">
      <dsp:nvSpPr>
        <dsp:cNvPr id="0" name=""/>
        <dsp:cNvSpPr/>
      </dsp:nvSpPr>
      <dsp:spPr>
        <a:xfrm>
          <a:off x="1074048" y="2326615"/>
          <a:ext cx="4823779" cy="92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6" tIns="98416" rIns="98416" bIns="98416" numCol="1" spcCol="1270" anchor="ctr" anchorCtr="0">
          <a:noAutofit/>
        </a:bodyPr>
        <a:lstStyle/>
        <a:p>
          <a:pPr marL="0" lvl="0" indent="0" algn="l" defTabSz="755650">
            <a:lnSpc>
              <a:spcPct val="90000"/>
            </a:lnSpc>
            <a:spcBef>
              <a:spcPct val="0"/>
            </a:spcBef>
            <a:spcAft>
              <a:spcPct val="35000"/>
            </a:spcAft>
            <a:buNone/>
          </a:pPr>
          <a:r>
            <a:rPr lang="en-US" sz="1700" b="1" kern="1200"/>
            <a:t>Training and Support</a:t>
          </a:r>
          <a:r>
            <a:rPr lang="en-US" sz="1700" kern="1200"/>
            <a:t> – Provide resources, training, and guidance to help people adapt.​​​</a:t>
          </a:r>
        </a:p>
      </dsp:txBody>
      <dsp:txXfrm>
        <a:off x="1074048" y="2326615"/>
        <a:ext cx="4823779" cy="929912"/>
      </dsp:txXfrm>
    </dsp:sp>
    <dsp:sp modelId="{14F5D819-D842-44BB-B7CB-060DCB799B71}">
      <dsp:nvSpPr>
        <dsp:cNvPr id="0" name=""/>
        <dsp:cNvSpPr/>
      </dsp:nvSpPr>
      <dsp:spPr>
        <a:xfrm>
          <a:off x="0" y="3489005"/>
          <a:ext cx="5897828" cy="929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F71E7-97E4-4FAB-A39C-7FF7DA38E0D5}">
      <dsp:nvSpPr>
        <dsp:cNvPr id="0" name=""/>
        <dsp:cNvSpPr/>
      </dsp:nvSpPr>
      <dsp:spPr>
        <a:xfrm>
          <a:off x="281298" y="3698235"/>
          <a:ext cx="511451" cy="5114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C005A3-FF10-4B56-A270-BE10BFF20E0B}">
      <dsp:nvSpPr>
        <dsp:cNvPr id="0" name=""/>
        <dsp:cNvSpPr/>
      </dsp:nvSpPr>
      <dsp:spPr>
        <a:xfrm>
          <a:off x="1074048" y="3489005"/>
          <a:ext cx="4823779" cy="92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6" tIns="98416" rIns="98416" bIns="98416" numCol="1" spcCol="1270" anchor="ctr" anchorCtr="0">
          <a:noAutofit/>
        </a:bodyPr>
        <a:lstStyle/>
        <a:p>
          <a:pPr marL="0" lvl="0" indent="0" algn="l" defTabSz="755650">
            <a:lnSpc>
              <a:spcPct val="90000"/>
            </a:lnSpc>
            <a:spcBef>
              <a:spcPct val="0"/>
            </a:spcBef>
            <a:spcAft>
              <a:spcPct val="35000"/>
            </a:spcAft>
            <a:buNone/>
          </a:pPr>
          <a:r>
            <a:rPr lang="en-US" sz="1700" b="1" kern="1200"/>
            <a:t>Strong Leadership and Advocacy</a:t>
          </a:r>
          <a:r>
            <a:rPr lang="en-US" sz="1700" kern="1200"/>
            <a:t> – Leaders should actively support the change, reinforce its importance, and model positive behavior.​​​</a:t>
          </a:r>
        </a:p>
      </dsp:txBody>
      <dsp:txXfrm>
        <a:off x="1074048" y="3489005"/>
        <a:ext cx="4823779" cy="9299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28A54-07AE-4B96-805D-FD3AE23B2655}" type="datetimeFigureOut">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561C9-C84E-4EEE-B4F8-818DE63F321D}" type="slidenum">
              <a:t>‹#›</a:t>
            </a:fld>
            <a:endParaRPr lang="en-US"/>
          </a:p>
        </p:txBody>
      </p:sp>
    </p:spTree>
    <p:extLst>
      <p:ext uri="{BB962C8B-B14F-4D97-AF65-F5344CB8AC3E}">
        <p14:creationId xmlns:p14="http://schemas.microsoft.com/office/powerpoint/2010/main" val="370411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US"/>
              <a:t>1</a:t>
            </a:fld>
            <a:endParaRPr lang="en-US"/>
          </a:p>
        </p:txBody>
      </p:sp>
    </p:spTree>
    <p:extLst>
      <p:ext uri="{BB962C8B-B14F-4D97-AF65-F5344CB8AC3E}">
        <p14:creationId xmlns:p14="http://schemas.microsoft.com/office/powerpoint/2010/main" val="373803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GB"/>
              <a:t>11</a:t>
            </a:fld>
            <a:endParaRPr lang="en-GB"/>
          </a:p>
        </p:txBody>
      </p:sp>
    </p:spTree>
    <p:extLst>
      <p:ext uri="{BB962C8B-B14F-4D97-AF65-F5344CB8AC3E}">
        <p14:creationId xmlns:p14="http://schemas.microsoft.com/office/powerpoint/2010/main" val="357004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GB"/>
              <a:t>12</a:t>
            </a:fld>
            <a:endParaRPr lang="en-GB"/>
          </a:p>
        </p:txBody>
      </p:sp>
    </p:spTree>
    <p:extLst>
      <p:ext uri="{BB962C8B-B14F-4D97-AF65-F5344CB8AC3E}">
        <p14:creationId xmlns:p14="http://schemas.microsoft.com/office/powerpoint/2010/main" val="279420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GB"/>
              <a:t>14</a:t>
            </a:fld>
            <a:endParaRPr lang="en-GB"/>
          </a:p>
        </p:txBody>
      </p:sp>
    </p:spTree>
    <p:extLst>
      <p:ext uri="{BB962C8B-B14F-4D97-AF65-F5344CB8AC3E}">
        <p14:creationId xmlns:p14="http://schemas.microsoft.com/office/powerpoint/2010/main" val="173264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t>15</a:t>
            </a:fld>
            <a:endParaRPr lang="en-US"/>
          </a:p>
        </p:txBody>
      </p:sp>
    </p:spTree>
    <p:extLst>
      <p:ext uri="{BB962C8B-B14F-4D97-AF65-F5344CB8AC3E}">
        <p14:creationId xmlns:p14="http://schemas.microsoft.com/office/powerpoint/2010/main" val="86117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GB"/>
              <a:t>16</a:t>
            </a:fld>
            <a:endParaRPr lang="en-GB"/>
          </a:p>
        </p:txBody>
      </p:sp>
    </p:spTree>
    <p:extLst>
      <p:ext uri="{BB962C8B-B14F-4D97-AF65-F5344CB8AC3E}">
        <p14:creationId xmlns:p14="http://schemas.microsoft.com/office/powerpoint/2010/main" val="35598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F5561C9-C84E-4EEE-B4F8-818DE63F321D}" type="slidenum">
              <a:rPr lang="en-US"/>
              <a:t>17</a:t>
            </a:fld>
            <a:endParaRPr lang="en-US"/>
          </a:p>
        </p:txBody>
      </p:sp>
    </p:spTree>
    <p:extLst>
      <p:ext uri="{BB962C8B-B14F-4D97-AF65-F5344CB8AC3E}">
        <p14:creationId xmlns:p14="http://schemas.microsoft.com/office/powerpoint/2010/main" val="420752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2674CE4-FBD8-4481-AEFB-CA53E599A745}" type="slidenum">
              <a:rPr lang="en-US" smtClean="0"/>
              <a:t>18</a:t>
            </a:fld>
            <a:endParaRPr lang="en-US"/>
          </a:p>
        </p:txBody>
      </p:sp>
    </p:spTree>
    <p:extLst>
      <p:ext uri="{BB962C8B-B14F-4D97-AF65-F5344CB8AC3E}">
        <p14:creationId xmlns:p14="http://schemas.microsoft.com/office/powerpoint/2010/main" val="90231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a typeface="Calibri"/>
              <a:cs typeface="Calibri"/>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a:p>
        </p:txBody>
      </p:sp>
    </p:spTree>
    <p:extLst>
      <p:ext uri="{BB962C8B-B14F-4D97-AF65-F5344CB8AC3E}">
        <p14:creationId xmlns:p14="http://schemas.microsoft.com/office/powerpoint/2010/main" val="274225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92">
              <a:defRPr/>
            </a:pPr>
            <a:endParaRPr lang="en" dirty="0">
              <a:ea typeface="Calibri"/>
              <a:cs typeface="Calibri"/>
            </a:endParaRPr>
          </a:p>
        </p:txBody>
      </p:sp>
      <p:sp>
        <p:nvSpPr>
          <p:cNvPr id="4" name="Slide Number Placeholder 3"/>
          <p:cNvSpPr>
            <a:spLocks noGrp="1"/>
          </p:cNvSpPr>
          <p:nvPr>
            <p:ph type="sldNum" sz="quarter" idx="10"/>
          </p:nvPr>
        </p:nvSpPr>
        <p:spPr/>
        <p:txBody>
          <a:bodyPr/>
          <a:lstStyle/>
          <a:p>
            <a:fld id="{3C1FEB63-FDA9-4253-AC92-D639459CBCED}" type="slidenum">
              <a:rPr lang="en-CA" smtClean="0"/>
              <a:pPr/>
              <a:t>3</a:t>
            </a:fld>
            <a:endParaRPr lang="en-CA"/>
          </a:p>
        </p:txBody>
      </p:sp>
    </p:spTree>
    <p:extLst>
      <p:ext uri="{BB962C8B-B14F-4D97-AF65-F5344CB8AC3E}">
        <p14:creationId xmlns:p14="http://schemas.microsoft.com/office/powerpoint/2010/main" val="115254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MS PGothic" panose="020B0600070205080204" pitchFamily="34" charset="-128"/>
              </a:defRPr>
            </a:lvl1pPr>
            <a:lvl2pPr marL="747324" indent="-287432">
              <a:spcBef>
                <a:spcPct val="30000"/>
              </a:spcBef>
              <a:defRPr kumimoji="1" sz="1200">
                <a:solidFill>
                  <a:schemeClr val="tx1"/>
                </a:solidFill>
                <a:latin typeface="Arial" panose="020B0604020202020204" pitchFamily="34" charset="0"/>
                <a:ea typeface="MS PGothic" panose="020B0600070205080204" pitchFamily="34" charset="-128"/>
              </a:defRPr>
            </a:lvl2pPr>
            <a:lvl3pPr marL="1149730" indent="-229946">
              <a:spcBef>
                <a:spcPct val="30000"/>
              </a:spcBef>
              <a:defRPr kumimoji="1" sz="1200">
                <a:solidFill>
                  <a:schemeClr val="tx1"/>
                </a:solidFill>
                <a:latin typeface="Arial" panose="020B0604020202020204" pitchFamily="34" charset="0"/>
                <a:ea typeface="MS PGothic" panose="020B0600070205080204" pitchFamily="34" charset="-128"/>
              </a:defRPr>
            </a:lvl3pPr>
            <a:lvl4pPr marL="1609622" indent="-229946">
              <a:spcBef>
                <a:spcPct val="30000"/>
              </a:spcBef>
              <a:defRPr kumimoji="1" sz="1200">
                <a:solidFill>
                  <a:schemeClr val="tx1"/>
                </a:solidFill>
                <a:latin typeface="Arial" panose="020B0604020202020204" pitchFamily="34" charset="0"/>
                <a:ea typeface="MS PGothic" panose="020B0600070205080204" pitchFamily="34" charset="-128"/>
              </a:defRPr>
            </a:lvl4pPr>
            <a:lvl5pPr marL="2069514" indent="-229946">
              <a:spcBef>
                <a:spcPct val="30000"/>
              </a:spcBef>
              <a:defRPr kumimoji="1" sz="1200">
                <a:solidFill>
                  <a:schemeClr val="tx1"/>
                </a:solidFill>
                <a:latin typeface="Arial" panose="020B0604020202020204" pitchFamily="34" charset="0"/>
                <a:ea typeface="MS PGothic" panose="020B0600070205080204" pitchFamily="34" charset="-128"/>
              </a:defRPr>
            </a:lvl5pPr>
            <a:lvl6pPr marL="2529406"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89298"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49190"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909082"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D6037E2F-7704-4FB2-B428-073BA3EBBCF4}" type="slidenum">
              <a:rPr kumimoji="0" lang="en-US" altLang="en-US">
                <a:latin typeface="Times New Roman" panose="02020603050405020304" pitchFamily="18" charset="0"/>
              </a:rPr>
              <a:pPr>
                <a:spcBef>
                  <a:spcPct val="0"/>
                </a:spcBef>
              </a:pPr>
              <a:t>4</a:t>
            </a:fld>
            <a:endParaRPr kumimoji="0" lang="en-US" altLang="en-US">
              <a:latin typeface="Times New Roman" panose="02020603050405020304" pitchFamily="18" charset="0"/>
            </a:endParaRPr>
          </a:p>
        </p:txBody>
      </p:sp>
      <p:sp>
        <p:nvSpPr>
          <p:cNvPr id="25603" name="Rectangle 2"/>
          <p:cNvSpPr>
            <a:spLocks noGrp="1" noChangeArrowheads="1"/>
          </p:cNvSpPr>
          <p:nvPr>
            <p:ph type="body" idx="1"/>
          </p:nvPr>
        </p:nvSpPr>
        <p:spPr>
          <a:xfrm>
            <a:off x="967063" y="4451663"/>
            <a:ext cx="5100213" cy="4138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206" tIns="79597" rIns="120206" bIns="79597"/>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baseline="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b="1" dirty="0">
              <a:latin typeface="Arial" panose="020B0604020202020204" pitchFamily="34" charset="0"/>
            </a:endParaRPr>
          </a:p>
          <a:p>
            <a:pPr eaLnBrk="1" hangingPunct="1"/>
            <a:endParaRPr lang="en-US" altLang="en-US" b="1" i="1" dirty="0">
              <a:latin typeface="Arial" panose="020B0604020202020204" pitchFamily="34" charset="0"/>
            </a:endParaRPr>
          </a:p>
          <a:p>
            <a:pPr eaLnBrk="1" hangingPunct="1"/>
            <a:endParaRPr lang="en-US" altLang="en-US" sz="900" dirty="0">
              <a:latin typeface="Arial" panose="020B0604020202020204" pitchFamily="34" charset="0"/>
            </a:endParaRPr>
          </a:p>
        </p:txBody>
      </p:sp>
      <p:sp>
        <p:nvSpPr>
          <p:cNvPr id="25604" name="Rectangle 3"/>
          <p:cNvSpPr>
            <a:spLocks noGrp="1" noRot="1" noChangeAspect="1" noChangeArrowheads="1" noTextEdit="1"/>
          </p:cNvSpPr>
          <p:nvPr>
            <p:ph type="sldImg"/>
          </p:nvPr>
        </p:nvSpPr>
        <p:spPr>
          <a:xfrm>
            <a:off x="527050" y="825500"/>
            <a:ext cx="5983288" cy="3367088"/>
          </a:xfrm>
          <a:ln w="12700" cap="flat">
            <a:solidFill>
              <a:schemeClr val="tx1"/>
            </a:solidFill>
          </a:ln>
        </p:spPr>
      </p:sp>
    </p:spTree>
    <p:extLst>
      <p:ext uri="{BB962C8B-B14F-4D97-AF65-F5344CB8AC3E}">
        <p14:creationId xmlns:p14="http://schemas.microsoft.com/office/powerpoint/2010/main" val="284283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MS PGothic" panose="020B0600070205080204" pitchFamily="34" charset="-128"/>
              </a:defRPr>
            </a:lvl1pPr>
            <a:lvl2pPr marL="747324" indent="-287432">
              <a:spcBef>
                <a:spcPct val="30000"/>
              </a:spcBef>
              <a:defRPr kumimoji="1" sz="1200">
                <a:solidFill>
                  <a:schemeClr val="tx1"/>
                </a:solidFill>
                <a:latin typeface="Arial" panose="020B0604020202020204" pitchFamily="34" charset="0"/>
                <a:ea typeface="MS PGothic" panose="020B0600070205080204" pitchFamily="34" charset="-128"/>
              </a:defRPr>
            </a:lvl2pPr>
            <a:lvl3pPr marL="1149730" indent="-229946">
              <a:spcBef>
                <a:spcPct val="30000"/>
              </a:spcBef>
              <a:defRPr kumimoji="1" sz="1200">
                <a:solidFill>
                  <a:schemeClr val="tx1"/>
                </a:solidFill>
                <a:latin typeface="Arial" panose="020B0604020202020204" pitchFamily="34" charset="0"/>
                <a:ea typeface="MS PGothic" panose="020B0600070205080204" pitchFamily="34" charset="-128"/>
              </a:defRPr>
            </a:lvl3pPr>
            <a:lvl4pPr marL="1609622" indent="-229946">
              <a:spcBef>
                <a:spcPct val="30000"/>
              </a:spcBef>
              <a:defRPr kumimoji="1" sz="1200">
                <a:solidFill>
                  <a:schemeClr val="tx1"/>
                </a:solidFill>
                <a:latin typeface="Arial" panose="020B0604020202020204" pitchFamily="34" charset="0"/>
                <a:ea typeface="MS PGothic" panose="020B0600070205080204" pitchFamily="34" charset="-128"/>
              </a:defRPr>
            </a:lvl4pPr>
            <a:lvl5pPr marL="2069514" indent="-229946">
              <a:spcBef>
                <a:spcPct val="30000"/>
              </a:spcBef>
              <a:defRPr kumimoji="1" sz="1200">
                <a:solidFill>
                  <a:schemeClr val="tx1"/>
                </a:solidFill>
                <a:latin typeface="Arial" panose="020B0604020202020204" pitchFamily="34" charset="0"/>
                <a:ea typeface="MS PGothic" panose="020B0600070205080204" pitchFamily="34" charset="-128"/>
              </a:defRPr>
            </a:lvl5pPr>
            <a:lvl6pPr marL="2529406"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89298"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49190"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909082" indent="-229946"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C7C9956C-80B9-4EEB-9CB1-5BBBB71EB808}" type="slidenum">
              <a:rPr kumimoji="0" lang="en-US" altLang="en-US">
                <a:latin typeface="Times New Roman" panose="02020603050405020304" pitchFamily="18" charset="0"/>
              </a:rPr>
              <a:pPr>
                <a:spcBef>
                  <a:spcPct val="0"/>
                </a:spcBef>
              </a:pPr>
              <a:t>5</a:t>
            </a:fld>
            <a:endParaRPr kumimoji="0" lang="en-US" altLang="en-US">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xfrm>
            <a:off x="409575" y="704850"/>
            <a:ext cx="6213475" cy="3495675"/>
          </a:xfrm>
          <a:solidFill>
            <a:srgbClr val="FFFFFF"/>
          </a:solidFill>
          <a:ln/>
        </p:spPr>
      </p:sp>
      <p:sp>
        <p:nvSpPr>
          <p:cNvPr id="33796" name="Rectangle 3"/>
          <p:cNvSpPr>
            <a:spLocks noGrp="1" noChangeArrowheads="1"/>
          </p:cNvSpPr>
          <p:nvPr>
            <p:ph type="body" idx="1"/>
          </p:nvPr>
        </p:nvSpPr>
        <p:spPr>
          <a:xfrm>
            <a:off x="938337" y="4438880"/>
            <a:ext cx="5157662" cy="420399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93567" tIns="46783" rIns="93567" bIns="46783"/>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8721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7919" y="4495524"/>
            <a:ext cx="6128093" cy="4258913"/>
          </a:xfrm>
        </p:spPr>
        <p:txBody>
          <a:bodyPr>
            <a:normAutofit/>
          </a:bodyPr>
          <a:lstStyle/>
          <a:p>
            <a:pPr defTabSz="912792">
              <a:defRPr/>
            </a:pPr>
            <a:endParaRPr lang="en-CA" dirty="0"/>
          </a:p>
          <a:p>
            <a:pPr defTabSz="912792">
              <a:defRPr/>
            </a:pPr>
            <a:endParaRPr lang="fr-CA" b="1" i="0" u="none" strike="noStrike" kern="1200" baseline="0" dirty="0">
              <a:solidFill>
                <a:schemeClr val="tx1"/>
              </a:solidFill>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64DD2-6112-43B7-9879-3A11E4824592}" type="slidenum">
              <a:rPr kumimoji="0" lang="en-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69131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7919" y="4495524"/>
            <a:ext cx="6128093" cy="4258913"/>
          </a:xfrm>
        </p:spPr>
        <p:txBody>
          <a:bodyPr>
            <a:normAutofit fontScale="85000" lnSpcReduction="20000"/>
          </a:bodyPr>
          <a:lstStyle/>
          <a:p>
            <a:endParaRPr lang="en-CA" dirty="0"/>
          </a:p>
          <a:p>
            <a:endParaRPr lang="fr-CA"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64DD2-6112-43B7-9879-3A11E4824592}" type="slidenum">
              <a:rPr kumimoji="0" lang="fr-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58173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b="0" i="0" u="none"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8</a:t>
            </a:fld>
            <a:endParaRPr lang="en-CA"/>
          </a:p>
        </p:txBody>
      </p:sp>
    </p:spTree>
    <p:extLst>
      <p:ext uri="{BB962C8B-B14F-4D97-AF65-F5344CB8AC3E}">
        <p14:creationId xmlns:p14="http://schemas.microsoft.com/office/powerpoint/2010/main" val="191505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US"/>
              <a:t>9</a:t>
            </a:fld>
            <a:endParaRPr lang="en-US"/>
          </a:p>
        </p:txBody>
      </p:sp>
    </p:spTree>
    <p:extLst>
      <p:ext uri="{BB962C8B-B14F-4D97-AF65-F5344CB8AC3E}">
        <p14:creationId xmlns:p14="http://schemas.microsoft.com/office/powerpoint/2010/main" val="109959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4E2A7624-89CC-11EC-6777-5F6A0BE80E88}"/>
              </a:ext>
            </a:extLst>
          </p:cNvPr>
          <p:cNvSpPr txBox="1"/>
          <p:nvPr userDrawn="1">
            <p:extLst>
              <p:ext uri="{1162E1C5-73C7-4A58-AE30-91384D911F3F}">
                <p184:classification xmlns:p184="http://schemas.microsoft.com/office/powerpoint/2018/4/main" val="hdr"/>
              </p:ext>
            </p:extLst>
          </p:nvPr>
        </p:nvSpPr>
        <p:spPr>
          <a:xfrm>
            <a:off x="10477500" y="63500"/>
            <a:ext cx="1685925"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hyperlink" Target="https://gcxgce.sharepoint.com/teams/100095/SitePages/Home.aspx" TargetMode="Externa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hyperlink" Target="https://gcxgce.sharepoint.com/teams/100095/" TargetMode="External"/><Relationship Id="rId5" Type="http://schemas.openxmlformats.org/officeDocument/2006/relationships/image" Target="../media/image30.png"/><Relationship Id="rId4" Type="http://schemas.openxmlformats.org/officeDocument/2006/relationships/hyperlink" Target="https://gccollab.ca/groups/profile/386/engovernment-of-canada-organizational-culture-and-change-iocn-rico-cm-copf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4.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6.xml"/><Relationship Id="rId17" Type="http://schemas.openxmlformats.org/officeDocument/2006/relationships/image" Target="../media/image1.jpeg"/><Relationship Id="rId2" Type="http://schemas.openxmlformats.org/officeDocument/2006/relationships/tags" Target="../tags/tag6.xml"/><Relationship Id="rId16" Type="http://schemas.openxmlformats.org/officeDocument/2006/relationships/image" Target="../media/image8.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7.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2.xml"/><Relationship Id="rId18" Type="http://schemas.openxmlformats.org/officeDocument/2006/relationships/image" Target="../media/image14.svg"/><Relationship Id="rId3" Type="http://schemas.openxmlformats.org/officeDocument/2006/relationships/tags" Target="../tags/tag23.xml"/><Relationship Id="rId21" Type="http://schemas.openxmlformats.org/officeDocument/2006/relationships/image" Target="../media/image1.jpe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13.png"/><Relationship Id="rId2" Type="http://schemas.openxmlformats.org/officeDocument/2006/relationships/tags" Target="../tags/tag22.xml"/><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11.png"/><Relationship Id="rId10" Type="http://schemas.openxmlformats.org/officeDocument/2006/relationships/tags" Target="../tags/tag30.xml"/><Relationship Id="rId19" Type="http://schemas.openxmlformats.org/officeDocument/2006/relationships/image" Target="../media/image15.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451381"/>
            <a:ext cx="10512552" cy="4066540"/>
          </a:xfrm>
        </p:spPr>
        <p:txBody>
          <a:bodyPr anchor="b">
            <a:normAutofit/>
          </a:bodyPr>
          <a:lstStyle/>
          <a:p>
            <a:pPr algn="l"/>
            <a:r>
              <a:rPr lang="en-US" sz="3600" dirty="0">
                <a:ea typeface="+mj-lt"/>
                <a:cs typeface="+mj-lt"/>
              </a:rPr>
              <a:t>Navigating Change: Understanding the People Side of Transformation</a:t>
            </a:r>
            <a:br>
              <a:rPr lang="en-US" sz="3600" dirty="0">
                <a:ea typeface="+mj-lt"/>
                <a:cs typeface="+mj-lt"/>
              </a:rPr>
            </a:br>
            <a:br>
              <a:rPr lang="en-US" sz="3600" dirty="0">
                <a:ea typeface="+mj-lt"/>
                <a:cs typeface="+mj-lt"/>
              </a:rPr>
            </a:br>
            <a:endParaRPr lang="en-US" sz="3600" dirty="0"/>
          </a:p>
        </p:txBody>
      </p:sp>
      <p:sp>
        <p:nvSpPr>
          <p:cNvPr id="3" name="Subtitle 2"/>
          <p:cNvSpPr>
            <a:spLocks noGrp="1"/>
          </p:cNvSpPr>
          <p:nvPr>
            <p:ph type="subTitle" idx="1"/>
          </p:nvPr>
        </p:nvSpPr>
        <p:spPr>
          <a:xfrm>
            <a:off x="838199" y="4983276"/>
            <a:ext cx="10512552" cy="1126680"/>
          </a:xfrm>
        </p:spPr>
        <p:txBody>
          <a:bodyPr vert="horz" lIns="91440" tIns="45720" rIns="91440" bIns="45720" rtlCol="0" anchor="t">
            <a:normAutofit/>
          </a:bodyPr>
          <a:lstStyle/>
          <a:p>
            <a:pPr algn="l">
              <a:lnSpc>
                <a:spcPct val="110000"/>
              </a:lnSpc>
              <a:spcBef>
                <a:spcPts val="0"/>
              </a:spcBef>
            </a:pPr>
            <a:r>
              <a:rPr lang="fr-CA" sz="1400" b="1" dirty="0">
                <a:ea typeface="+mn-lt"/>
                <a:cs typeface="+mn-lt"/>
              </a:rPr>
              <a:t>Lea Gagne,</a:t>
            </a:r>
            <a:r>
              <a:rPr lang="fr-CA" sz="1400" dirty="0">
                <a:ea typeface="+mn-lt"/>
                <a:cs typeface="+mn-lt"/>
              </a:rPr>
              <a:t> Service Canada</a:t>
            </a:r>
            <a:r>
              <a:rPr lang="fr-CA" sz="1400" dirty="0">
                <a:latin typeface="Arial"/>
                <a:ea typeface="Calibri"/>
                <a:cs typeface="Arial"/>
              </a:rPr>
              <a:t> </a:t>
            </a:r>
            <a:endParaRPr lang="en-US" sz="1400" dirty="0"/>
          </a:p>
          <a:p>
            <a:pPr algn="l">
              <a:lnSpc>
                <a:spcPct val="110000"/>
              </a:lnSpc>
              <a:spcBef>
                <a:spcPts val="0"/>
              </a:spcBef>
            </a:pPr>
            <a:r>
              <a:rPr lang="fr-CA" sz="1400" b="1" dirty="0">
                <a:ea typeface="+mn-lt"/>
                <a:cs typeface="+mn-lt"/>
              </a:rPr>
              <a:t>Marie-Lyne Renaud</a:t>
            </a:r>
            <a:r>
              <a:rPr lang="fr-CA" sz="1400" dirty="0">
                <a:ea typeface="+mn-lt"/>
                <a:cs typeface="+mn-lt"/>
              </a:rPr>
              <a:t>, Housing, Infrastructure and </a:t>
            </a:r>
            <a:r>
              <a:rPr lang="fr-CA" sz="1400" dirty="0" err="1">
                <a:ea typeface="+mn-lt"/>
                <a:cs typeface="+mn-lt"/>
              </a:rPr>
              <a:t>Communities</a:t>
            </a:r>
            <a:r>
              <a:rPr lang="fr-CA" sz="1400" dirty="0">
                <a:ea typeface="+mn-lt"/>
                <a:cs typeface="+mn-lt"/>
              </a:rPr>
              <a:t> Canada</a:t>
            </a:r>
            <a:endParaRPr lang="en-US" sz="1400" dirty="0"/>
          </a:p>
          <a:p>
            <a:pPr algn="l">
              <a:lnSpc>
                <a:spcPct val="110000"/>
              </a:lnSpc>
              <a:spcBef>
                <a:spcPts val="0"/>
              </a:spcBef>
            </a:pPr>
            <a:r>
              <a:rPr lang="fr-CA" sz="1400" i="1" dirty="0">
                <a:solidFill>
                  <a:schemeClr val="accent2">
                    <a:lumMod val="76000"/>
                  </a:schemeClr>
                </a:solidFill>
                <a:ea typeface="+mn-lt"/>
                <a:cs typeface="+mn-lt"/>
              </a:rPr>
              <a:t>August 2025</a:t>
            </a:r>
            <a:r>
              <a:rPr lang="fr-CA" sz="1400" i="1" dirty="0">
                <a:solidFill>
                  <a:schemeClr val="accent2">
                    <a:lumMod val="76000"/>
                  </a:schemeClr>
                </a:solidFill>
                <a:latin typeface="Arial"/>
                <a:ea typeface="Calibri"/>
                <a:cs typeface="Arial"/>
              </a:rPr>
              <a:t> </a:t>
            </a:r>
            <a:endParaRPr lang="en-US" sz="1400" i="1" dirty="0">
              <a:solidFill>
                <a:schemeClr val="accent2">
                  <a:lumMod val="76000"/>
                </a:schemeClr>
              </a:solidFill>
            </a:endParaRPr>
          </a:p>
          <a:p>
            <a:pPr algn="l"/>
            <a:endParaRPr lang="en-US" sz="1800" dirty="0">
              <a:solidFill>
                <a:srgbClr val="344068"/>
              </a:solidFill>
              <a:latin typeface="Calibri"/>
              <a:ea typeface="Calibri"/>
              <a:cs typeface="Calibri"/>
            </a:endParaRPr>
          </a:p>
        </p:txBody>
      </p:sp>
      <p:sp>
        <p:nvSpPr>
          <p:cNvPr id="44"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blue and green dots&#10;&#10;Description automatically generated">
            <a:extLst>
              <a:ext uri="{FF2B5EF4-FFF2-40B4-BE49-F238E27FC236}">
                <a16:creationId xmlns:a16="http://schemas.microsoft.com/office/drawing/2014/main" id="{2C6011B8-AFDA-B90A-A39C-1D015AD5EC3C}"/>
              </a:ext>
            </a:extLst>
          </p:cNvPr>
          <p:cNvPicPr>
            <a:picLocks noChangeAspect="1"/>
          </p:cNvPicPr>
          <p:nvPr/>
        </p:nvPicPr>
        <p:blipFill>
          <a:blip r:embed="rId3"/>
          <a:stretch>
            <a:fillRect/>
          </a:stretch>
        </p:blipFill>
        <p:spPr>
          <a:xfrm>
            <a:off x="2913125" y="0"/>
            <a:ext cx="6362700" cy="11525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27BF-F44A-121B-AB45-F7FB8DEF1187}"/>
              </a:ext>
            </a:extLst>
          </p:cNvPr>
          <p:cNvSpPr>
            <a:spLocks noGrp="1"/>
          </p:cNvSpPr>
          <p:nvPr>
            <p:ph type="title"/>
          </p:nvPr>
        </p:nvSpPr>
        <p:spPr>
          <a:xfrm>
            <a:off x="612648" y="548639"/>
            <a:ext cx="3806951" cy="5786638"/>
          </a:xfrm>
        </p:spPr>
        <p:txBody>
          <a:bodyPr vert="horz" lIns="91440" tIns="45720" rIns="91440" bIns="45720" rtlCol="0" anchor="t">
            <a:normAutofit/>
          </a:bodyPr>
          <a:lstStyle/>
          <a:p>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Poll - </a:t>
            </a:r>
            <a:r>
              <a:rPr lang="en-US" sz="3600" dirty="0"/>
              <a:t>Emotional Response </a:t>
            </a:r>
            <a:r>
              <a:rPr lang="en-US" sz="3600" b="1" kern="1200" dirty="0">
                <a:solidFill>
                  <a:schemeClr val="tx1"/>
                </a:solidFill>
                <a:latin typeface="+mj-lt"/>
                <a:ea typeface="+mj-ea"/>
                <a:cs typeface="+mj-cs"/>
              </a:rPr>
              <a:t>/ </a:t>
            </a: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kern="1200" dirty="0">
                <a:solidFill>
                  <a:srgbClr val="FFC000"/>
                </a:solidFill>
                <a:latin typeface="+mj-lt"/>
                <a:ea typeface="+mj-ea"/>
                <a:cs typeface="+mj-cs"/>
              </a:rPr>
              <a:t>Sondage</a:t>
            </a:r>
            <a:r>
              <a:rPr lang="en-US" sz="3600" b="1" dirty="0">
                <a:solidFill>
                  <a:srgbClr val="FFC000"/>
                </a:solidFill>
              </a:rPr>
              <a:t>-</a:t>
            </a:r>
            <a:r>
              <a:rPr lang="en-US" sz="3600" b="1" kern="1200" dirty="0">
                <a:solidFill>
                  <a:srgbClr val="FFC000"/>
                </a:solidFill>
                <a:latin typeface="+mj-lt"/>
                <a:ea typeface="+mj-ea"/>
                <a:cs typeface="+mj-cs"/>
              </a:rPr>
              <a:t> </a:t>
            </a:r>
            <a:r>
              <a:rPr lang="en-US" sz="3600" kern="1200" dirty="0" err="1">
                <a:solidFill>
                  <a:srgbClr val="FFC000"/>
                </a:solidFill>
                <a:latin typeface="+mj-lt"/>
                <a:ea typeface="+mj-ea"/>
                <a:cs typeface="+mj-cs"/>
              </a:rPr>
              <a:t>Réaction</a:t>
            </a:r>
            <a:r>
              <a:rPr lang="en-US" sz="3600" kern="1200" dirty="0">
                <a:solidFill>
                  <a:srgbClr val="FFC000"/>
                </a:solidFill>
                <a:latin typeface="+mj-lt"/>
                <a:ea typeface="+mj-ea"/>
                <a:cs typeface="+mj-cs"/>
              </a:rPr>
              <a:t> </a:t>
            </a:r>
            <a:r>
              <a:rPr lang="en-US" sz="3600" kern="1200" dirty="0" err="1">
                <a:solidFill>
                  <a:srgbClr val="FFC000"/>
                </a:solidFill>
                <a:latin typeface="+mj-lt"/>
                <a:ea typeface="+mj-ea"/>
                <a:cs typeface="+mj-cs"/>
              </a:rPr>
              <a:t>émotionnelle</a:t>
            </a:r>
            <a:endParaRPr lang="en-US" sz="3600" b="1" kern="1200" dirty="0">
              <a:solidFill>
                <a:srgbClr val="FFC000"/>
              </a:solidFill>
              <a:latin typeface="+mj-lt"/>
              <a:ea typeface="+mj-ea"/>
              <a:cs typeface="+mj-cs"/>
            </a:endParaRPr>
          </a:p>
        </p:txBody>
      </p:sp>
      <p:graphicFrame>
        <p:nvGraphicFramePr>
          <p:cNvPr id="6" name="TextBox 3">
            <a:extLst>
              <a:ext uri="{FF2B5EF4-FFF2-40B4-BE49-F238E27FC236}">
                <a16:creationId xmlns:a16="http://schemas.microsoft.com/office/drawing/2014/main" id="{5B4B059E-C32C-FD25-F85A-00BB2667AE7A}"/>
              </a:ext>
            </a:extLst>
          </p:cNvPr>
          <p:cNvGraphicFramePr/>
          <p:nvPr>
            <p:extLst>
              <p:ext uri="{D42A27DB-BD31-4B8C-83A1-F6EECF244321}">
                <p14:modId xmlns:p14="http://schemas.microsoft.com/office/powerpoint/2010/main" val="3323433378"/>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04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3937D-2E2B-36C4-8DDD-DDDFE3978103}"/>
              </a:ext>
            </a:extLst>
          </p:cNvPr>
          <p:cNvSpPr>
            <a:spLocks noGrp="1"/>
          </p:cNvSpPr>
          <p:nvPr>
            <p:ph type="title"/>
          </p:nvPr>
        </p:nvSpPr>
        <p:spPr>
          <a:xfrm>
            <a:off x="447770" y="1682114"/>
            <a:ext cx="5493344" cy="1080135"/>
          </a:xfrm>
        </p:spPr>
        <p:txBody>
          <a:bodyPr anchor="t">
            <a:normAutofit/>
          </a:bodyPr>
          <a:lstStyle/>
          <a:p>
            <a:r>
              <a:rPr lang="en-US" sz="3200" dirty="0">
                <a:latin typeface="Aptos"/>
              </a:rPr>
              <a:t>Change can cause a range of emotions</a:t>
            </a:r>
            <a:endParaRPr lang="en-US" sz="3200" dirty="0"/>
          </a:p>
        </p:txBody>
      </p:sp>
      <p:pic>
        <p:nvPicPr>
          <p:cNvPr id="37" name="Graphic 36" descr="Three snow cones with sprinkles">
            <a:extLst>
              <a:ext uri="{FF2B5EF4-FFF2-40B4-BE49-F238E27FC236}">
                <a16:creationId xmlns:a16="http://schemas.microsoft.com/office/drawing/2014/main" id="{2D9E1A49-91AE-6B80-3E77-A8B407659E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552" y="2246858"/>
            <a:ext cx="4291722" cy="4279432"/>
          </a:xfrm>
          <a:prstGeom prst="rect">
            <a:avLst/>
          </a:prstGeom>
        </p:spPr>
      </p:pic>
      <p:sp>
        <p:nvSpPr>
          <p:cNvPr id="38" name="Content Placeholder 2">
            <a:extLst>
              <a:ext uri="{FF2B5EF4-FFF2-40B4-BE49-F238E27FC236}">
                <a16:creationId xmlns:a16="http://schemas.microsoft.com/office/drawing/2014/main" id="{360B3EBC-A3B0-1D32-23D4-6E6D479C6862}"/>
              </a:ext>
            </a:extLst>
          </p:cNvPr>
          <p:cNvSpPr>
            <a:spLocks noGrp="1"/>
          </p:cNvSpPr>
          <p:nvPr>
            <p:ph idx="1"/>
          </p:nvPr>
        </p:nvSpPr>
        <p:spPr>
          <a:xfrm>
            <a:off x="6096000" y="1682114"/>
            <a:ext cx="5546770" cy="3870962"/>
          </a:xfrm>
        </p:spPr>
        <p:txBody>
          <a:bodyPr vert="horz" lIns="91440" tIns="45720" rIns="91440" bIns="45720" rtlCol="0" anchor="t">
            <a:normAutofit/>
          </a:bodyPr>
          <a:lstStyle/>
          <a:p>
            <a:pPr marL="0" indent="0">
              <a:buNone/>
            </a:pPr>
            <a:endParaRPr lang="en-US" sz="1800" dirty="0">
              <a:cs typeface="Arial"/>
            </a:endParaRPr>
          </a:p>
          <a:p>
            <a:pPr marL="285750" indent="-285750">
              <a:buFont typeface="Arial,Sans-Serif"/>
              <a:buChar char="•"/>
            </a:pPr>
            <a:r>
              <a:rPr lang="en-US" sz="1800" b="1" dirty="0">
                <a:cs typeface="Arial"/>
              </a:rPr>
              <a:t>Uncertainty</a:t>
            </a:r>
            <a:r>
              <a:rPr lang="en-US" sz="1800" dirty="0">
                <a:cs typeface="Arial"/>
              </a:rPr>
              <a:t> arises when expectations are unclear, leading to hesitation or anxiety. People may worry about how the change will affect their role, workload, or stability.​</a:t>
            </a:r>
          </a:p>
          <a:p>
            <a:pPr marL="285750" indent="-285750">
              <a:buFont typeface="Arial,Sans-Serif"/>
              <a:buChar char="•"/>
            </a:pPr>
            <a:r>
              <a:rPr lang="en-US" sz="1800" b="1" dirty="0">
                <a:cs typeface="Arial"/>
              </a:rPr>
              <a:t>Resistance</a:t>
            </a:r>
            <a:r>
              <a:rPr lang="en-US" sz="1800" dirty="0">
                <a:cs typeface="Arial"/>
              </a:rPr>
              <a:t> occurs when individuals feel a loss of control or fear the impact of change. This can manifest as skepticism, frustration, or disengagement.​</a:t>
            </a:r>
          </a:p>
          <a:p>
            <a:pPr marL="285750" indent="-285750">
              <a:buFont typeface="Arial,Sans-Serif"/>
              <a:buChar char="•"/>
            </a:pPr>
            <a:r>
              <a:rPr lang="en-US" sz="1800" b="1" dirty="0">
                <a:cs typeface="Arial"/>
              </a:rPr>
              <a:t>Excitement</a:t>
            </a:r>
            <a:r>
              <a:rPr lang="en-US" sz="1800" dirty="0">
                <a:cs typeface="Arial"/>
              </a:rPr>
              <a:t> emerges when change is seen as an opportunity for growth, innovation, or improvement. Those who embrace new challenges often feel energized and motivated.​</a:t>
            </a:r>
          </a:p>
        </p:txBody>
      </p:sp>
      <p:pic>
        <p:nvPicPr>
          <p:cNvPr id="4" name="Picture 3" descr="A logo with blue and green dots">
            <a:extLst>
              <a:ext uri="{FF2B5EF4-FFF2-40B4-BE49-F238E27FC236}">
                <a16:creationId xmlns:a16="http://schemas.microsoft.com/office/drawing/2014/main" id="{5D8A5855-A1FB-61F6-3496-76374A73DB7E}"/>
              </a:ext>
            </a:extLst>
          </p:cNvPr>
          <p:cNvPicPr>
            <a:picLocks noChangeAspect="1"/>
          </p:cNvPicPr>
          <p:nvPr/>
        </p:nvPicPr>
        <p:blipFill>
          <a:blip r:embed="rId5"/>
          <a:stretch>
            <a:fillRect/>
          </a:stretch>
        </p:blipFill>
        <p:spPr>
          <a:xfrm>
            <a:off x="2877381" y="17995"/>
            <a:ext cx="6362700" cy="1152525"/>
          </a:xfrm>
          <a:prstGeom prst="rect">
            <a:avLst/>
          </a:prstGeom>
        </p:spPr>
      </p:pic>
    </p:spTree>
    <p:extLst>
      <p:ext uri="{BB962C8B-B14F-4D97-AF65-F5344CB8AC3E}">
        <p14:creationId xmlns:p14="http://schemas.microsoft.com/office/powerpoint/2010/main" val="14267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4CE508-47C6-43B5-BD42-9279C4C945D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F3936C7-218A-3EB7-246E-37B417A5E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43E461-5873-1306-4119-C67A165D5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ECA89-CE87-548A-4FE9-04CA61FBDCD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Change curve</a:t>
            </a:r>
          </a:p>
        </p:txBody>
      </p:sp>
      <p:pic>
        <p:nvPicPr>
          <p:cNvPr id="6" name="Picture 5" descr="Kubler Ross Change Curve Images">
            <a:extLst>
              <a:ext uri="{FF2B5EF4-FFF2-40B4-BE49-F238E27FC236}">
                <a16:creationId xmlns:a16="http://schemas.microsoft.com/office/drawing/2014/main" id="{0A42B615-8BE3-7DBF-608A-B737E9AE9B6E}"/>
              </a:ext>
            </a:extLst>
          </p:cNvPr>
          <p:cNvPicPr>
            <a:picLocks noChangeAspect="1"/>
          </p:cNvPicPr>
          <p:nvPr/>
        </p:nvPicPr>
        <p:blipFill>
          <a:blip r:embed="rId3"/>
          <a:stretch>
            <a:fillRect/>
          </a:stretch>
        </p:blipFill>
        <p:spPr>
          <a:xfrm>
            <a:off x="4032514" y="1781418"/>
            <a:ext cx="7188199" cy="4187125"/>
          </a:xfrm>
          <a:prstGeom prst="rect">
            <a:avLst/>
          </a:prstGeom>
        </p:spPr>
      </p:pic>
      <p:pic>
        <p:nvPicPr>
          <p:cNvPr id="4" name="Picture 3" descr="A logo with blue and green dots&#10;&#10;Description automatically generated">
            <a:extLst>
              <a:ext uri="{FF2B5EF4-FFF2-40B4-BE49-F238E27FC236}">
                <a16:creationId xmlns:a16="http://schemas.microsoft.com/office/drawing/2014/main" id="{DD87E995-EAAD-C8DA-0630-1E04DA4E244F}"/>
              </a:ext>
            </a:extLst>
          </p:cNvPr>
          <p:cNvPicPr>
            <a:picLocks noChangeAspect="1"/>
          </p:cNvPicPr>
          <p:nvPr/>
        </p:nvPicPr>
        <p:blipFill>
          <a:blip r:embed="rId4"/>
          <a:stretch>
            <a:fillRect/>
          </a:stretch>
        </p:blipFill>
        <p:spPr>
          <a:xfrm>
            <a:off x="3660472" y="-3389"/>
            <a:ext cx="6362700" cy="1152525"/>
          </a:xfrm>
          <a:prstGeom prst="rect">
            <a:avLst/>
          </a:prstGeom>
        </p:spPr>
      </p:pic>
    </p:spTree>
    <p:extLst>
      <p:ext uri="{BB962C8B-B14F-4D97-AF65-F5344CB8AC3E}">
        <p14:creationId xmlns:p14="http://schemas.microsoft.com/office/powerpoint/2010/main" val="88554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E75D-4081-A2D0-69E8-8F9B62509921}"/>
              </a:ext>
            </a:extLst>
          </p:cNvPr>
          <p:cNvSpPr>
            <a:spLocks noGrp="1"/>
          </p:cNvSpPr>
          <p:nvPr>
            <p:ph type="title"/>
          </p:nvPr>
        </p:nvSpPr>
        <p:spPr>
          <a:xfrm>
            <a:off x="603123" y="862965"/>
            <a:ext cx="6454902" cy="432435"/>
          </a:xfrm>
        </p:spPr>
        <p:txBody>
          <a:bodyPr vert="horz" lIns="91440" tIns="45720" rIns="91440" bIns="45720" rtlCol="0" anchor="t">
            <a:noAutofit/>
          </a:bodyPr>
          <a:lstStyle/>
          <a:p>
            <a:r>
              <a:rPr lang="en-US" sz="2400" b="1" kern="1200" dirty="0">
                <a:solidFill>
                  <a:schemeClr val="tx1"/>
                </a:solidFill>
                <a:latin typeface="+mj-lt"/>
                <a:ea typeface="+mj-ea"/>
                <a:cs typeface="+mj-cs"/>
              </a:rPr>
              <a:t>Poll : </a:t>
            </a:r>
            <a:r>
              <a:rPr lang="en-US" sz="2400" kern="1200" dirty="0">
                <a:solidFill>
                  <a:schemeClr val="tx1"/>
                </a:solidFill>
                <a:latin typeface="+mj-lt"/>
                <a:ea typeface="+mj-ea"/>
                <a:cs typeface="+mj-cs"/>
              </a:rPr>
              <a:t>Practical Needs For Adapting</a:t>
            </a:r>
            <a:br>
              <a:rPr lang="en-US" sz="2800" b="1" kern="1200" dirty="0">
                <a:solidFill>
                  <a:srgbClr val="FFC000"/>
                </a:solidFill>
                <a:latin typeface="+mj-lt"/>
                <a:ea typeface="+mj-ea"/>
                <a:cs typeface="+mj-cs"/>
              </a:rPr>
            </a:br>
            <a:endParaRPr lang="en-US" sz="2800" b="1" kern="1200" dirty="0">
              <a:solidFill>
                <a:srgbClr val="FFC000"/>
              </a:solidFill>
              <a:latin typeface="+mj-lt"/>
              <a:ea typeface="+mj-ea"/>
              <a:cs typeface="+mj-cs"/>
            </a:endParaRPr>
          </a:p>
        </p:txBody>
      </p:sp>
      <p:graphicFrame>
        <p:nvGraphicFramePr>
          <p:cNvPr id="6" name="TextBox 3">
            <a:extLst>
              <a:ext uri="{FF2B5EF4-FFF2-40B4-BE49-F238E27FC236}">
                <a16:creationId xmlns:a16="http://schemas.microsoft.com/office/drawing/2014/main" id="{A8E6F708-04F1-A7F1-17F9-CDED45C8C55E}"/>
              </a:ext>
            </a:extLst>
          </p:cNvPr>
          <p:cNvGraphicFramePr/>
          <p:nvPr>
            <p:extLst>
              <p:ext uri="{D42A27DB-BD31-4B8C-83A1-F6EECF244321}">
                <p14:modId xmlns:p14="http://schemas.microsoft.com/office/powerpoint/2010/main" val="1876338716"/>
              </p:ext>
            </p:extLst>
          </p:nvPr>
        </p:nvGraphicFramePr>
        <p:xfrm>
          <a:off x="3717798" y="111240"/>
          <a:ext cx="8331327" cy="318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9022DD1F-009E-59D4-E77C-57A806B40087}"/>
              </a:ext>
            </a:extLst>
          </p:cNvPr>
          <p:cNvSpPr txBox="1">
            <a:spLocks/>
          </p:cNvSpPr>
          <p:nvPr/>
        </p:nvSpPr>
        <p:spPr>
          <a:xfrm>
            <a:off x="4843462" y="3743325"/>
            <a:ext cx="6079998" cy="824520"/>
          </a:xfrm>
          <a:prstGeom prst="rect">
            <a:avLst/>
          </a:prstGeom>
        </p:spPr>
        <p:txBody>
          <a:bodyPr vert="horz" lIns="91440" tIns="45720" rIns="91440" bIns="45720" rtlCol="0" anchor="t">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400" b="1" dirty="0">
                <a:solidFill>
                  <a:srgbClr val="FFC000"/>
                </a:solidFill>
              </a:rPr>
              <a:t>Sondage  </a:t>
            </a:r>
            <a:r>
              <a:rPr lang="en-US" sz="6400" dirty="0" err="1">
                <a:solidFill>
                  <a:srgbClr val="FFC000"/>
                </a:solidFill>
              </a:rPr>
              <a:t>besoins</a:t>
            </a:r>
            <a:r>
              <a:rPr lang="en-US" sz="6400" dirty="0">
                <a:solidFill>
                  <a:srgbClr val="FFC000"/>
                </a:solidFill>
              </a:rPr>
              <a:t> pratiques pour </a:t>
            </a:r>
            <a:r>
              <a:rPr lang="en-US" sz="6400" dirty="0" err="1">
                <a:solidFill>
                  <a:srgbClr val="FFC000"/>
                </a:solidFill>
              </a:rPr>
              <a:t>s’adapter</a:t>
            </a:r>
            <a:br>
              <a:rPr lang="en-US" sz="3600" b="1" dirty="0">
                <a:solidFill>
                  <a:srgbClr val="FFC000"/>
                </a:solidFill>
              </a:rPr>
            </a:br>
            <a:endParaRPr lang="en-US" sz="3600" b="1" dirty="0">
              <a:solidFill>
                <a:srgbClr val="FFC000"/>
              </a:solidFill>
            </a:endParaRPr>
          </a:p>
        </p:txBody>
      </p:sp>
      <p:sp>
        <p:nvSpPr>
          <p:cNvPr id="9" name="Rectangle: Rounded Corners 8">
            <a:extLst>
              <a:ext uri="{FF2B5EF4-FFF2-40B4-BE49-F238E27FC236}">
                <a16:creationId xmlns:a16="http://schemas.microsoft.com/office/drawing/2014/main" id="{CE814CD5-1EFD-1E91-732F-1C49119E20DB}"/>
              </a:ext>
            </a:extLst>
          </p:cNvPr>
          <p:cNvSpPr/>
          <p:nvPr/>
        </p:nvSpPr>
        <p:spPr>
          <a:xfrm>
            <a:off x="326897" y="4326482"/>
            <a:ext cx="9426703" cy="1631405"/>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Qu’est-ce</a:t>
            </a:r>
            <a:r>
              <a:rPr lang="en-US" sz="2000" b="1" dirty="0">
                <a:solidFill>
                  <a:schemeClr val="bg1"/>
                </a:solidFill>
              </a:rPr>
              <a:t> qui </a:t>
            </a:r>
            <a:r>
              <a:rPr lang="en-US" sz="2000" b="1" dirty="0" err="1">
                <a:solidFill>
                  <a:schemeClr val="bg1"/>
                </a:solidFill>
              </a:rPr>
              <a:t>vous</a:t>
            </a:r>
            <a:r>
              <a:rPr lang="en-US" sz="2000" b="1" dirty="0">
                <a:solidFill>
                  <a:schemeClr val="bg1"/>
                </a:solidFill>
              </a:rPr>
              <a:t> aide le plus à </a:t>
            </a:r>
            <a:r>
              <a:rPr lang="en-US" sz="2000" b="1" dirty="0" err="1">
                <a:solidFill>
                  <a:schemeClr val="bg1"/>
                </a:solidFill>
              </a:rPr>
              <a:t>vous</a:t>
            </a:r>
            <a:r>
              <a:rPr lang="en-US" sz="2000" b="1" dirty="0">
                <a:solidFill>
                  <a:schemeClr val="bg1"/>
                </a:solidFill>
              </a:rPr>
              <a:t> adapter à un changement au travail? </a:t>
            </a:r>
          </a:p>
          <a:p>
            <a:pPr algn="ctr"/>
            <a:r>
              <a:rPr lang="en-US" sz="2000" i="1" dirty="0">
                <a:solidFill>
                  <a:schemeClr val="bg1"/>
                </a:solidFill>
              </a:rPr>
              <a:t>(Une communication </a:t>
            </a:r>
            <a:r>
              <a:rPr lang="en-US" sz="2000" i="1" dirty="0" err="1">
                <a:solidFill>
                  <a:schemeClr val="bg1"/>
                </a:solidFill>
              </a:rPr>
              <a:t>claire</a:t>
            </a:r>
            <a:r>
              <a:rPr lang="en-US" sz="2000" i="1" dirty="0">
                <a:solidFill>
                  <a:schemeClr val="bg1"/>
                </a:solidFill>
              </a:rPr>
              <a:t>, du temps pour </a:t>
            </a:r>
            <a:r>
              <a:rPr lang="en-US" sz="2000" i="1" dirty="0" err="1">
                <a:solidFill>
                  <a:schemeClr val="bg1"/>
                </a:solidFill>
              </a:rPr>
              <a:t>vous</a:t>
            </a:r>
            <a:r>
              <a:rPr lang="en-US" sz="2000" i="1" dirty="0">
                <a:solidFill>
                  <a:schemeClr val="bg1"/>
                </a:solidFill>
              </a:rPr>
              <a:t> adapter et </a:t>
            </a:r>
            <a:r>
              <a:rPr lang="en-US" sz="2000" i="1" dirty="0" err="1">
                <a:solidFill>
                  <a:schemeClr val="bg1"/>
                </a:solidFill>
              </a:rPr>
              <a:t>apprendre</a:t>
            </a:r>
            <a:r>
              <a:rPr lang="en-US" sz="2000" i="1" dirty="0">
                <a:solidFill>
                  <a:schemeClr val="bg1"/>
                </a:solidFill>
              </a:rPr>
              <a:t>, de la formation, de la pratique, du </a:t>
            </a:r>
            <a:r>
              <a:rPr lang="en-US" sz="2000" i="1" dirty="0" err="1">
                <a:solidFill>
                  <a:schemeClr val="bg1"/>
                </a:solidFill>
              </a:rPr>
              <a:t>soutien</a:t>
            </a:r>
            <a:r>
              <a:rPr lang="en-US" sz="2000" i="1" dirty="0">
                <a:solidFill>
                  <a:schemeClr val="bg1"/>
                </a:solidFill>
              </a:rPr>
              <a:t> de la gestion / équipe </a:t>
            </a:r>
            <a:r>
              <a:rPr lang="en-US" sz="2000" i="1" dirty="0" err="1">
                <a:solidFill>
                  <a:schemeClr val="bg1"/>
                </a:solidFill>
              </a:rPr>
              <a:t>ou</a:t>
            </a:r>
            <a:r>
              <a:rPr lang="en-US" sz="2000" i="1" dirty="0">
                <a:solidFill>
                  <a:schemeClr val="bg1"/>
                </a:solidFill>
              </a:rPr>
              <a:t> </a:t>
            </a:r>
            <a:r>
              <a:rPr lang="en-US" sz="2000" i="1" dirty="0" err="1">
                <a:solidFill>
                  <a:schemeClr val="bg1"/>
                </a:solidFill>
              </a:rPr>
              <a:t>voir</a:t>
            </a:r>
            <a:r>
              <a:rPr lang="en-US" sz="2000" i="1" dirty="0">
                <a:solidFill>
                  <a:schemeClr val="bg1"/>
                </a:solidFill>
              </a:rPr>
              <a:t> des </a:t>
            </a:r>
            <a:r>
              <a:rPr lang="en-US" sz="2000" i="1" dirty="0" err="1">
                <a:solidFill>
                  <a:schemeClr val="bg1"/>
                </a:solidFill>
              </a:rPr>
              <a:t>résultats</a:t>
            </a:r>
            <a:r>
              <a:rPr lang="en-US" sz="2000" i="1" dirty="0">
                <a:solidFill>
                  <a:schemeClr val="bg1"/>
                </a:solidFill>
              </a:rPr>
              <a:t>)</a:t>
            </a:r>
            <a:endParaRPr lang="en-CA" sz="2000" dirty="0">
              <a:solidFill>
                <a:schemeClr val="bg1"/>
              </a:solidFill>
            </a:endParaRPr>
          </a:p>
        </p:txBody>
      </p:sp>
    </p:spTree>
    <p:extLst>
      <p:ext uri="{BB962C8B-B14F-4D97-AF65-F5344CB8AC3E}">
        <p14:creationId xmlns:p14="http://schemas.microsoft.com/office/powerpoint/2010/main" val="324688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ogo with blue and green dots&#10;&#10;Description automatically generated">
            <a:extLst>
              <a:ext uri="{FF2B5EF4-FFF2-40B4-BE49-F238E27FC236}">
                <a16:creationId xmlns:a16="http://schemas.microsoft.com/office/drawing/2014/main" id="{AE15A08D-6741-7628-EC92-D6777D7E7B6D}"/>
              </a:ext>
            </a:extLst>
          </p:cNvPr>
          <p:cNvPicPr>
            <a:picLocks noChangeAspect="1"/>
          </p:cNvPicPr>
          <p:nvPr/>
        </p:nvPicPr>
        <p:blipFill>
          <a:blip r:embed="rId3"/>
          <a:stretch>
            <a:fillRect/>
          </a:stretch>
        </p:blipFill>
        <p:spPr>
          <a:xfrm>
            <a:off x="2914650" y="226379"/>
            <a:ext cx="6362700" cy="1152525"/>
          </a:xfrm>
          <a:prstGeom prst="rect">
            <a:avLst/>
          </a:prstGeom>
        </p:spPr>
      </p:pic>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74877-D35D-A860-25FE-C927BEC4AD9A}"/>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a:solidFill>
                  <a:srgbClr val="FFC000"/>
                </a:solidFill>
                <a:latin typeface="+mj-lt"/>
                <a:ea typeface="+mj-ea"/>
                <a:cs typeface="+mj-cs"/>
              </a:rPr>
              <a:t>Resistance to Change</a:t>
            </a:r>
          </a:p>
          <a:p>
            <a:pPr algn="r"/>
            <a:endParaRPr lang="en-US" kern="1200">
              <a:solidFill>
                <a:schemeClr val="accent1"/>
              </a:solidFill>
              <a:latin typeface="+mj-lt"/>
              <a:ea typeface="+mj-ea"/>
              <a:cs typeface="+mj-cs"/>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7C843A-E7B7-0109-1E45-F1F332B01EFA}"/>
              </a:ext>
            </a:extLst>
          </p:cNvPr>
          <p:cNvSpPr>
            <a:spLocks noGrp="1"/>
          </p:cNvSpPr>
          <p:nvPr>
            <p:ph idx="1"/>
          </p:nvPr>
        </p:nvSpPr>
        <p:spPr>
          <a:xfrm>
            <a:off x="4976030" y="963507"/>
            <a:ext cx="6250940" cy="2304627"/>
          </a:xfrm>
        </p:spPr>
        <p:txBody>
          <a:bodyPr vert="horz" lIns="91440" tIns="45720" rIns="91440" bIns="45720" rtlCol="0" anchor="b">
            <a:normAutofit/>
          </a:bodyPr>
          <a:lstStyle/>
          <a:p>
            <a:endParaRPr lang="en-US" sz="2000" dirty="0"/>
          </a:p>
          <a:p>
            <a:pPr marL="0" indent="0">
              <a:buNone/>
            </a:pPr>
            <a:r>
              <a:rPr lang="en-US" sz="2000" dirty="0"/>
              <a:t>Change can be challenging because it disrupts established routines and introduces uncertainty. </a:t>
            </a:r>
          </a:p>
          <a:p>
            <a:pPr marL="0"/>
            <a:endParaRPr lang="en-US" sz="2000" dirty="0"/>
          </a:p>
        </p:txBody>
      </p:sp>
      <p:sp>
        <p:nvSpPr>
          <p:cNvPr id="4" name="TextBox 3">
            <a:extLst>
              <a:ext uri="{FF2B5EF4-FFF2-40B4-BE49-F238E27FC236}">
                <a16:creationId xmlns:a16="http://schemas.microsoft.com/office/drawing/2014/main" id="{E3B4EB9C-9ABE-FD40-68EA-B48BF02AD394}"/>
              </a:ext>
            </a:extLst>
          </p:cNvPr>
          <p:cNvSpPr txBox="1"/>
          <p:nvPr/>
        </p:nvSpPr>
        <p:spPr>
          <a:xfrm>
            <a:off x="4849198" y="3199341"/>
            <a:ext cx="6250940" cy="230462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28600" indent="-228600">
              <a:lnSpc>
                <a:spcPct val="90000"/>
              </a:lnSpc>
              <a:spcAft>
                <a:spcPts val="600"/>
              </a:spcAft>
              <a:buFont typeface="Arial" panose="020B0604020202020204" pitchFamily="34" charset="0"/>
              <a:buChar char="•"/>
            </a:pPr>
            <a:r>
              <a:rPr lang="en-US" sz="2000" b="1" dirty="0"/>
              <a:t>Loss of Control</a:t>
            </a:r>
            <a:r>
              <a:rPr lang="en-US" sz="2000" dirty="0"/>
              <a:t> – Employees may feel they have no say in the change process.​</a:t>
            </a:r>
          </a:p>
          <a:p>
            <a:pPr marL="228600" indent="-228600">
              <a:lnSpc>
                <a:spcPct val="90000"/>
              </a:lnSpc>
              <a:spcAft>
                <a:spcPts val="600"/>
              </a:spcAft>
              <a:buFont typeface="Arial" panose="020B0604020202020204" pitchFamily="34" charset="0"/>
              <a:buChar char="•"/>
            </a:pPr>
            <a:r>
              <a:rPr lang="en-US" sz="2000" b="1" dirty="0"/>
              <a:t>Unclear Benefits</a:t>
            </a:r>
            <a:r>
              <a:rPr lang="en-US" sz="2000" dirty="0"/>
              <a:t> – If the purpose and advantages of the change are not well communicated, skepticism can grow.​</a:t>
            </a:r>
          </a:p>
          <a:p>
            <a:pPr marL="228600" indent="-228600">
              <a:lnSpc>
                <a:spcPct val="90000"/>
              </a:lnSpc>
              <a:spcAft>
                <a:spcPts val="600"/>
              </a:spcAft>
              <a:buFont typeface="Arial" panose="020B0604020202020204" pitchFamily="34" charset="0"/>
              <a:buChar char="•"/>
            </a:pPr>
            <a:r>
              <a:rPr lang="en-US" sz="2000" b="1" dirty="0"/>
              <a:t>Previous Negative Experiences</a:t>
            </a:r>
            <a:r>
              <a:rPr lang="en-US" sz="2000" dirty="0"/>
              <a:t> – Past failures in change initiatives can create doubt and reluctance.​</a:t>
            </a:r>
          </a:p>
        </p:txBody>
      </p:sp>
    </p:spTree>
    <p:extLst>
      <p:ext uri="{BB962C8B-B14F-4D97-AF65-F5344CB8AC3E}">
        <p14:creationId xmlns:p14="http://schemas.microsoft.com/office/powerpoint/2010/main" val="172862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 name="Rectangle 186">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logo with blue and green dots&#10;&#10;Description automatically generated">
            <a:extLst>
              <a:ext uri="{FF2B5EF4-FFF2-40B4-BE49-F238E27FC236}">
                <a16:creationId xmlns:a16="http://schemas.microsoft.com/office/drawing/2014/main" id="{2AFCB818-AACF-DDD4-C0ED-191969997E89}"/>
              </a:ext>
            </a:extLst>
          </p:cNvPr>
          <p:cNvPicPr>
            <a:picLocks noChangeAspect="1"/>
          </p:cNvPicPr>
          <p:nvPr/>
        </p:nvPicPr>
        <p:blipFill>
          <a:blip r:embed="rId3"/>
          <a:stretch>
            <a:fillRect/>
          </a:stretch>
        </p:blipFill>
        <p:spPr>
          <a:xfrm>
            <a:off x="2701253" y="0"/>
            <a:ext cx="6097657" cy="1152525"/>
          </a:xfrm>
          <a:prstGeom prst="rect">
            <a:avLst/>
          </a:prstGeom>
        </p:spPr>
      </p:pic>
      <p:sp>
        <p:nvSpPr>
          <p:cNvPr id="180" name="Title 179">
            <a:extLst>
              <a:ext uri="{FF2B5EF4-FFF2-40B4-BE49-F238E27FC236}">
                <a16:creationId xmlns:a16="http://schemas.microsoft.com/office/drawing/2014/main" id="{1E3712E2-A517-65BD-6333-47AA25CCC5BC}"/>
              </a:ext>
            </a:extLst>
          </p:cNvPr>
          <p:cNvSpPr>
            <a:spLocks noGrp="1"/>
          </p:cNvSpPr>
          <p:nvPr>
            <p:ph type="title"/>
          </p:nvPr>
        </p:nvSpPr>
        <p:spPr>
          <a:xfrm>
            <a:off x="1210273" y="2796538"/>
            <a:ext cx="3178301" cy="1642112"/>
          </a:xfrm>
        </p:spPr>
        <p:txBody>
          <a:bodyPr vert="horz" lIns="91440" tIns="45720" rIns="91440" bIns="45720" rtlCol="0" anchor="ctr">
            <a:normAutofit/>
          </a:bodyPr>
          <a:lstStyle/>
          <a:p>
            <a:r>
              <a:rPr lang="en-US" sz="3200" b="1" kern="1200" dirty="0">
                <a:solidFill>
                  <a:schemeClr val="tx1"/>
                </a:solidFill>
                <a:latin typeface="+mj-lt"/>
                <a:ea typeface="+mj-ea"/>
                <a:cs typeface="+mj-cs"/>
              </a:rPr>
              <a:t>Strategies to Overcome Resistance </a:t>
            </a:r>
          </a:p>
          <a:p>
            <a:endParaRPr lang="en-US" sz="4000" b="1" kern="1200" dirty="0">
              <a:solidFill>
                <a:schemeClr val="tx1"/>
              </a:solidFill>
              <a:latin typeface="+mj-lt"/>
              <a:ea typeface="+mj-ea"/>
              <a:cs typeface="+mj-cs"/>
            </a:endParaRPr>
          </a:p>
        </p:txBody>
      </p:sp>
      <p:graphicFrame>
        <p:nvGraphicFramePr>
          <p:cNvPr id="183" name="TextBox 180">
            <a:extLst>
              <a:ext uri="{FF2B5EF4-FFF2-40B4-BE49-F238E27FC236}">
                <a16:creationId xmlns:a16="http://schemas.microsoft.com/office/drawing/2014/main" id="{71149C03-CE03-FF76-D39A-D0F0994B67B8}"/>
              </a:ext>
            </a:extLst>
          </p:cNvPr>
          <p:cNvGraphicFramePr/>
          <p:nvPr>
            <p:extLst>
              <p:ext uri="{D42A27DB-BD31-4B8C-83A1-F6EECF244321}">
                <p14:modId xmlns:p14="http://schemas.microsoft.com/office/powerpoint/2010/main" val="272754389"/>
              </p:ext>
            </p:extLst>
          </p:nvPr>
        </p:nvGraphicFramePr>
        <p:xfrm>
          <a:off x="5598847" y="1517711"/>
          <a:ext cx="5897828" cy="442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549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6CBAE-3395-3A39-A99F-6EB631C20C17}"/>
              </a:ext>
            </a:extLst>
          </p:cNvPr>
          <p:cNvSpPr>
            <a:spLocks noGrp="1"/>
          </p:cNvSpPr>
          <p:nvPr>
            <p:ph type="title"/>
          </p:nvPr>
        </p:nvSpPr>
        <p:spPr>
          <a:xfrm>
            <a:off x="890338" y="1751075"/>
            <a:ext cx="3734014" cy="2658191"/>
          </a:xfrm>
        </p:spPr>
        <p:txBody>
          <a:bodyPr vert="horz" lIns="91440" tIns="45720" rIns="91440" bIns="45720" rtlCol="0" anchor="b">
            <a:normAutofit/>
          </a:bodyPr>
          <a:lstStyle/>
          <a:p>
            <a:r>
              <a:rPr lang="en-US" b="1" dirty="0"/>
              <a:t>Self-Care in Times of Change</a:t>
            </a:r>
            <a:endParaRPr lang="en-US" dirty="0"/>
          </a:p>
          <a:p>
            <a:endParaRPr lang="en-US" sz="5400" dirty="0"/>
          </a:p>
        </p:txBody>
      </p:sp>
      <p:sp>
        <p:nvSpPr>
          <p:cNvPr id="4" name="TextBox 3">
            <a:extLst>
              <a:ext uri="{FF2B5EF4-FFF2-40B4-BE49-F238E27FC236}">
                <a16:creationId xmlns:a16="http://schemas.microsoft.com/office/drawing/2014/main" id="{6FCA8A6C-523A-D6EF-C884-AA75BF5B36DB}"/>
              </a:ext>
            </a:extLst>
          </p:cNvPr>
          <p:cNvSpPr txBox="1"/>
          <p:nvPr/>
        </p:nvSpPr>
        <p:spPr>
          <a:xfrm>
            <a:off x="890339" y="4636008"/>
            <a:ext cx="3734014" cy="15727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spcAft>
                <a:spcPts val="600"/>
              </a:spcAft>
            </a:pPr>
            <a:r>
              <a:rPr lang="en-US" sz="1300"/>
              <a:t>Change can be demanding, both mentally and emotionally. Uncertainty, increased workload, and shifting expectations can lead to stress and burnout if not managed proactively. Recognizing the signs—fatigue, decreased motivation, frustration, or difficulty concentrating—is key to maintaining well-being during transitions.</a:t>
            </a:r>
          </a:p>
          <a:p>
            <a:pPr>
              <a:lnSpc>
                <a:spcPct val="90000"/>
              </a:lnSpc>
              <a:spcBef>
                <a:spcPts val="1000"/>
              </a:spcBef>
              <a:spcAft>
                <a:spcPts val="600"/>
              </a:spcAft>
            </a:pPr>
            <a:endParaRPr lang="en-US" sz="1300"/>
          </a:p>
        </p:txBody>
      </p:sp>
      <p:sp>
        <p:nvSpPr>
          <p:cNvPr id="3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570EBC-2E9D-C7E4-A279-226699FCA4F7}"/>
              </a:ext>
            </a:extLst>
          </p:cNvPr>
          <p:cNvSpPr txBox="1"/>
          <p:nvPr/>
        </p:nvSpPr>
        <p:spPr>
          <a:xfrm>
            <a:off x="5953590" y="1592807"/>
            <a:ext cx="5578088" cy="394178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pPr>
            <a:r>
              <a:rPr lang="en-US" b="1" kern="1200" dirty="0">
                <a:solidFill>
                  <a:srgbClr val="FFC000"/>
                </a:solidFill>
                <a:latin typeface="+mn-lt"/>
                <a:ea typeface="+mn-ea"/>
                <a:cs typeface="+mn-cs"/>
              </a:rPr>
              <a:t>Strategies for Maintaining Well-Being</a:t>
            </a:r>
            <a:r>
              <a:rPr lang="en-US" kern="1200" dirty="0">
                <a:solidFill>
                  <a:srgbClr val="FFC000"/>
                </a:solidFill>
                <a:latin typeface="+mn-lt"/>
                <a:ea typeface="+mn-ea"/>
                <a:cs typeface="+mn-cs"/>
              </a:rPr>
              <a:t>​</a:t>
            </a:r>
            <a:endParaRPr lang="en-US" kern="1200" dirty="0">
              <a:solidFill>
                <a:srgbClr val="FFC000"/>
              </a:solidFill>
              <a:latin typeface="+mn-lt"/>
            </a:endParaRPr>
          </a:p>
          <a:p>
            <a:pPr>
              <a:lnSpc>
                <a:spcPct val="90000"/>
              </a:lnSpc>
              <a:spcBef>
                <a:spcPts val="1000"/>
              </a:spcBef>
            </a:pPr>
            <a:endParaRPr lang="en-US" dirty="0">
              <a:solidFill>
                <a:srgbClr val="FFC000"/>
              </a:solidFill>
            </a:endParaRPr>
          </a:p>
          <a:p>
            <a:pPr marL="171450" indent="-171450">
              <a:lnSpc>
                <a:spcPct val="90000"/>
              </a:lnSpc>
              <a:spcBef>
                <a:spcPts val="1000"/>
              </a:spcBef>
              <a:buFont typeface="Arial"/>
              <a:buChar char="•"/>
            </a:pPr>
            <a:r>
              <a:rPr lang="en-US" sz="1600" b="1" kern="1200" dirty="0">
                <a:latin typeface="+mn-lt"/>
                <a:ea typeface="+mn-ea"/>
                <a:cs typeface="+mn-cs"/>
              </a:rPr>
              <a:t>Prioritize Rest and Recharge</a:t>
            </a:r>
            <a:r>
              <a:rPr lang="en-US" sz="1600" kern="1200" dirty="0">
                <a:latin typeface="+mn-lt"/>
                <a:ea typeface="+mn-ea"/>
                <a:cs typeface="+mn-cs"/>
              </a:rPr>
              <a:t> – Regular breaks, sleep, and mindfulness exercises​</a:t>
            </a:r>
            <a:endParaRPr lang="en-US" sz="1600" kern="1200" dirty="0">
              <a:latin typeface="+mn-lt"/>
            </a:endParaRPr>
          </a:p>
          <a:p>
            <a:pPr marL="171450" indent="-171450">
              <a:lnSpc>
                <a:spcPct val="90000"/>
              </a:lnSpc>
              <a:spcBef>
                <a:spcPts val="1000"/>
              </a:spcBef>
              <a:buFont typeface="Arial"/>
              <a:buChar char="•"/>
            </a:pPr>
            <a:r>
              <a:rPr lang="en-US" sz="1600" kern="1200" dirty="0">
                <a:latin typeface="+mn-lt"/>
                <a:ea typeface="+mn-ea"/>
                <a:cs typeface="+mn-cs"/>
              </a:rPr>
              <a:t>help manage stress.​</a:t>
            </a:r>
            <a:endParaRPr lang="en-US" sz="1600" kern="1200" dirty="0">
              <a:latin typeface="+mn-lt"/>
            </a:endParaRPr>
          </a:p>
          <a:p>
            <a:pPr marL="171450" indent="-171450">
              <a:lnSpc>
                <a:spcPct val="90000"/>
              </a:lnSpc>
              <a:spcBef>
                <a:spcPts val="1000"/>
              </a:spcBef>
              <a:buFont typeface="Arial"/>
              <a:buChar char="•"/>
            </a:pPr>
            <a:r>
              <a:rPr lang="en-US" sz="1600" b="1" kern="1200" dirty="0">
                <a:latin typeface="+mn-lt"/>
                <a:ea typeface="+mn-ea"/>
                <a:cs typeface="+mn-cs"/>
              </a:rPr>
              <a:t>Stay Connected</a:t>
            </a:r>
            <a:r>
              <a:rPr lang="en-US" sz="1600" kern="1200" dirty="0">
                <a:latin typeface="+mn-lt"/>
                <a:ea typeface="+mn-ea"/>
                <a:cs typeface="+mn-cs"/>
              </a:rPr>
              <a:t> – Engaging with colleagues and support networks fosters resilience and provides perspective.​</a:t>
            </a:r>
            <a:endParaRPr lang="en-US" sz="1600" kern="1200" dirty="0">
              <a:latin typeface="+mn-lt"/>
            </a:endParaRPr>
          </a:p>
          <a:p>
            <a:pPr marL="171450" indent="-171450">
              <a:lnSpc>
                <a:spcPct val="90000"/>
              </a:lnSpc>
              <a:spcBef>
                <a:spcPts val="1000"/>
              </a:spcBef>
              <a:buFont typeface="Arial"/>
              <a:buChar char="•"/>
            </a:pPr>
            <a:r>
              <a:rPr lang="en-US" sz="1600" b="1" kern="1200" dirty="0">
                <a:latin typeface="+mn-lt"/>
                <a:ea typeface="+mn-ea"/>
                <a:cs typeface="+mn-cs"/>
              </a:rPr>
              <a:t>Maintain Routine and Stability</a:t>
            </a:r>
            <a:r>
              <a:rPr lang="en-US" sz="1600" kern="1200" dirty="0">
                <a:latin typeface="+mn-lt"/>
                <a:ea typeface="+mn-ea"/>
                <a:cs typeface="+mn-cs"/>
              </a:rPr>
              <a:t> – Finding consistency in daily habits can create a sense of control amidst uncertainty.​</a:t>
            </a:r>
            <a:endParaRPr lang="en-US" sz="1600" kern="1200" dirty="0">
              <a:latin typeface="+mn-lt"/>
            </a:endParaRPr>
          </a:p>
          <a:p>
            <a:pPr marL="171450" indent="-171450">
              <a:lnSpc>
                <a:spcPct val="90000"/>
              </a:lnSpc>
              <a:spcBef>
                <a:spcPts val="1000"/>
              </a:spcBef>
              <a:buFont typeface="Arial"/>
              <a:buChar char="•"/>
            </a:pPr>
            <a:r>
              <a:rPr lang="en-US" sz="1600" b="1" kern="1200" dirty="0">
                <a:latin typeface="+mn-lt"/>
                <a:ea typeface="+mn-ea"/>
                <a:cs typeface="+mn-cs"/>
              </a:rPr>
              <a:t>Practice Self-Compassion</a:t>
            </a:r>
            <a:r>
              <a:rPr lang="en-US" sz="1600" kern="1200" dirty="0">
                <a:latin typeface="+mn-lt"/>
                <a:ea typeface="+mn-ea"/>
                <a:cs typeface="+mn-cs"/>
              </a:rPr>
              <a:t> – Adjusting to change takes time; acknowledge challenges without self-judgment.​</a:t>
            </a:r>
            <a:endParaRPr lang="en-US" sz="1600" kern="1200" dirty="0">
              <a:latin typeface="+mn-lt"/>
            </a:endParaRPr>
          </a:p>
          <a:p>
            <a:pPr>
              <a:lnSpc>
                <a:spcPct val="90000"/>
              </a:lnSpc>
              <a:spcBef>
                <a:spcPts val="1000"/>
              </a:spcBef>
            </a:pPr>
            <a:endParaRPr lang="en-US" sz="800" kern="1200" dirty="0">
              <a:latin typeface="+mn-lt"/>
            </a:endParaRPr>
          </a:p>
        </p:txBody>
      </p:sp>
      <p:pic>
        <p:nvPicPr>
          <p:cNvPr id="3" name="Picture 2" descr="A logo with blue and green dots&#10;&#10;Description automatically generated">
            <a:extLst>
              <a:ext uri="{FF2B5EF4-FFF2-40B4-BE49-F238E27FC236}">
                <a16:creationId xmlns:a16="http://schemas.microsoft.com/office/drawing/2014/main" id="{439FF89A-33B6-4303-674C-C911D64A2010}"/>
              </a:ext>
            </a:extLst>
          </p:cNvPr>
          <p:cNvPicPr>
            <a:picLocks noChangeAspect="1"/>
          </p:cNvPicPr>
          <p:nvPr/>
        </p:nvPicPr>
        <p:blipFill>
          <a:blip r:embed="rId3"/>
          <a:stretch>
            <a:fillRect/>
          </a:stretch>
        </p:blipFill>
        <p:spPr>
          <a:xfrm>
            <a:off x="3179662" y="0"/>
            <a:ext cx="6362700" cy="1152525"/>
          </a:xfrm>
          <a:prstGeom prst="rect">
            <a:avLst/>
          </a:prstGeom>
        </p:spPr>
      </p:pic>
    </p:spTree>
    <p:extLst>
      <p:ext uri="{BB962C8B-B14F-4D97-AF65-F5344CB8AC3E}">
        <p14:creationId xmlns:p14="http://schemas.microsoft.com/office/powerpoint/2010/main" val="331740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71199D26-7D8F-4A64-BDBB-73AFABE14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AD2A2-F64D-A582-C9CB-2820B53564A4}"/>
              </a:ext>
            </a:extLst>
          </p:cNvPr>
          <p:cNvSpPr>
            <a:spLocks noGrp="1"/>
          </p:cNvSpPr>
          <p:nvPr>
            <p:ph type="title"/>
          </p:nvPr>
        </p:nvSpPr>
        <p:spPr>
          <a:xfrm>
            <a:off x="565723" y="2477361"/>
            <a:ext cx="6745458" cy="2467618"/>
          </a:xfrm>
        </p:spPr>
        <p:txBody>
          <a:bodyPr vert="horz" lIns="91440" tIns="45720" rIns="91440" bIns="45720" rtlCol="0" anchor="b">
            <a:normAutofit/>
          </a:bodyPr>
          <a:lstStyle/>
          <a:p>
            <a:r>
              <a:rPr lang="en-US" sz="5100" b="1" kern="1200" dirty="0">
                <a:solidFill>
                  <a:schemeClr val="tx1"/>
                </a:solidFill>
                <a:latin typeface="+mj-lt"/>
                <a:ea typeface="+mj-ea"/>
                <a:cs typeface="+mj-cs"/>
              </a:rPr>
              <a:t>Mindfulness</a:t>
            </a:r>
            <a:r>
              <a:rPr lang="en-US" sz="5100" kern="1200" dirty="0">
                <a:solidFill>
                  <a:schemeClr val="tx1"/>
                </a:solidFill>
                <a:latin typeface="+mj-lt"/>
                <a:ea typeface="+mj-ea"/>
                <a:cs typeface="+mj-cs"/>
              </a:rPr>
              <a:t> Exercise </a:t>
            </a:r>
            <a:br>
              <a:rPr lang="en-US" sz="5100" kern="1200" dirty="0">
                <a:solidFill>
                  <a:schemeClr val="tx1"/>
                </a:solidFill>
                <a:latin typeface="+mj-lt"/>
                <a:ea typeface="+mj-ea"/>
                <a:cs typeface="+mj-cs"/>
              </a:rPr>
            </a:br>
            <a:br>
              <a:rPr lang="en-US" sz="5100" kern="1200" dirty="0">
                <a:solidFill>
                  <a:schemeClr val="tx1"/>
                </a:solidFill>
                <a:latin typeface="+mj-lt"/>
                <a:ea typeface="+mj-ea"/>
                <a:cs typeface="+mj-cs"/>
              </a:rPr>
            </a:br>
            <a:endParaRPr lang="en-US" sz="5100" b="1" kern="1200" dirty="0">
              <a:solidFill>
                <a:schemeClr val="tx1"/>
              </a:solidFill>
              <a:latin typeface="+mj-lt"/>
              <a:ea typeface="+mj-ea"/>
              <a:cs typeface="+mj-cs"/>
            </a:endParaRPr>
          </a:p>
        </p:txBody>
      </p:sp>
      <p:sp>
        <p:nvSpPr>
          <p:cNvPr id="125" name="sketch line">
            <a:extLst>
              <a:ext uri="{FF2B5EF4-FFF2-40B4-BE49-F238E27FC236}">
                <a16:creationId xmlns:a16="http://schemas.microsoft.com/office/drawing/2014/main" id="{D7F2FAFA-4D50-41E7-9480-5BABA64EE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3870524"/>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Content Placeholder 46" descr="A colorful ribbons in the air&#10;&#10;AI-generated content may be incorrect.">
            <a:extLst>
              <a:ext uri="{FF2B5EF4-FFF2-40B4-BE49-F238E27FC236}">
                <a16:creationId xmlns:a16="http://schemas.microsoft.com/office/drawing/2014/main" id="{5AE5180E-38B3-500E-66F6-D37D645F0CA5}"/>
              </a:ext>
            </a:extLst>
          </p:cNvPr>
          <p:cNvPicPr>
            <a:picLocks noChangeAspect="1"/>
          </p:cNvPicPr>
          <p:nvPr/>
        </p:nvPicPr>
        <p:blipFill>
          <a:blip r:embed="rId3"/>
          <a:srcRect l="27954" r="9396" b="2"/>
          <a:stretch>
            <a:fillRect/>
          </a:stretch>
        </p:blipFill>
        <p:spPr>
          <a:xfrm>
            <a:off x="7749272" y="1896292"/>
            <a:ext cx="4001589" cy="3592721"/>
          </a:xfrm>
          <a:custGeom>
            <a:avLst/>
            <a:gdLst/>
            <a:ahLst/>
            <a:cxnLst/>
            <a:rect l="l" t="t" r="r" b="b"/>
            <a:pathLst>
              <a:path w="4001589" h="3592721">
                <a:moveTo>
                  <a:pt x="470166" y="82"/>
                </a:moveTo>
                <a:cubicBezTo>
                  <a:pt x="518288" y="-605"/>
                  <a:pt x="566386" y="3023"/>
                  <a:pt x="614238" y="13021"/>
                </a:cubicBezTo>
                <a:cubicBezTo>
                  <a:pt x="720229" y="34420"/>
                  <a:pt x="827897" y="40027"/>
                  <a:pt x="934955" y="29726"/>
                </a:cubicBezTo>
                <a:cubicBezTo>
                  <a:pt x="1040555" y="20702"/>
                  <a:pt x="1146350" y="20093"/>
                  <a:pt x="1252244" y="22653"/>
                </a:cubicBezTo>
                <a:cubicBezTo>
                  <a:pt x="1347753" y="24970"/>
                  <a:pt x="1443361" y="24604"/>
                  <a:pt x="1538871" y="18020"/>
                </a:cubicBezTo>
                <a:cubicBezTo>
                  <a:pt x="1646135" y="10461"/>
                  <a:pt x="1753400" y="3998"/>
                  <a:pt x="1860568" y="18996"/>
                </a:cubicBezTo>
                <a:cubicBezTo>
                  <a:pt x="1953834" y="33431"/>
                  <a:pt x="2047727" y="40637"/>
                  <a:pt x="2141708" y="40575"/>
                </a:cubicBezTo>
                <a:cubicBezTo>
                  <a:pt x="2266312" y="38870"/>
                  <a:pt x="2390622" y="26800"/>
                  <a:pt x="2515030" y="19849"/>
                </a:cubicBezTo>
                <a:cubicBezTo>
                  <a:pt x="2685674" y="10339"/>
                  <a:pt x="2856416" y="2169"/>
                  <a:pt x="3027158" y="16801"/>
                </a:cubicBezTo>
                <a:cubicBezTo>
                  <a:pt x="3145198" y="27409"/>
                  <a:pt x="3263238" y="37163"/>
                  <a:pt x="3381769" y="28994"/>
                </a:cubicBezTo>
                <a:cubicBezTo>
                  <a:pt x="3465425" y="23262"/>
                  <a:pt x="3549180" y="14972"/>
                  <a:pt x="3633033" y="20460"/>
                </a:cubicBezTo>
                <a:lnTo>
                  <a:pt x="3738744" y="24700"/>
                </a:lnTo>
                <a:lnTo>
                  <a:pt x="3738744" y="24830"/>
                </a:lnTo>
                <a:lnTo>
                  <a:pt x="3750661" y="25178"/>
                </a:lnTo>
                <a:lnTo>
                  <a:pt x="3795264" y="26968"/>
                </a:lnTo>
                <a:lnTo>
                  <a:pt x="3814191" y="26606"/>
                </a:lnTo>
                <a:lnTo>
                  <a:pt x="3814191" y="25296"/>
                </a:lnTo>
                <a:lnTo>
                  <a:pt x="3941656" y="20351"/>
                </a:lnTo>
                <a:lnTo>
                  <a:pt x="3996286" y="20544"/>
                </a:lnTo>
                <a:lnTo>
                  <a:pt x="3999704" y="184279"/>
                </a:lnTo>
                <a:cubicBezTo>
                  <a:pt x="4007337" y="352273"/>
                  <a:pt x="3989916" y="519048"/>
                  <a:pt x="3980912" y="686066"/>
                </a:cubicBezTo>
                <a:cubicBezTo>
                  <a:pt x="3974530" y="824285"/>
                  <a:pt x="3975254" y="962883"/>
                  <a:pt x="3983065" y="1100993"/>
                </a:cubicBezTo>
                <a:cubicBezTo>
                  <a:pt x="3994418" y="1329775"/>
                  <a:pt x="3995984" y="1558558"/>
                  <a:pt x="3989623" y="1787585"/>
                </a:cubicBezTo>
                <a:cubicBezTo>
                  <a:pt x="3986490" y="1901610"/>
                  <a:pt x="3987763" y="2015515"/>
                  <a:pt x="3991678" y="2129418"/>
                </a:cubicBezTo>
                <a:cubicBezTo>
                  <a:pt x="4000780" y="2390605"/>
                  <a:pt x="3990600" y="2651550"/>
                  <a:pt x="3987568" y="2912616"/>
                </a:cubicBezTo>
                <a:cubicBezTo>
                  <a:pt x="3986393" y="3012022"/>
                  <a:pt x="3986588" y="3111430"/>
                  <a:pt x="3990992" y="3210716"/>
                </a:cubicBezTo>
                <a:cubicBezTo>
                  <a:pt x="3995886" y="3323219"/>
                  <a:pt x="3997281" y="3435722"/>
                  <a:pt x="3996754" y="3548225"/>
                </a:cubicBezTo>
                <a:lnTo>
                  <a:pt x="3996203" y="3580527"/>
                </a:lnTo>
                <a:lnTo>
                  <a:pt x="3817494" y="3567893"/>
                </a:lnTo>
                <a:cubicBezTo>
                  <a:pt x="3755892" y="3566024"/>
                  <a:pt x="3694230" y="3566635"/>
                  <a:pt x="3632626" y="3569729"/>
                </a:cubicBezTo>
                <a:cubicBezTo>
                  <a:pt x="3508559" y="3576065"/>
                  <a:pt x="3384601" y="3593362"/>
                  <a:pt x="3260317" y="3578866"/>
                </a:cubicBezTo>
                <a:cubicBezTo>
                  <a:pt x="3046403" y="3553649"/>
                  <a:pt x="2833252" y="3579963"/>
                  <a:pt x="2619882" y="3588368"/>
                </a:cubicBezTo>
                <a:cubicBezTo>
                  <a:pt x="2454934" y="3596047"/>
                  <a:pt x="2289690" y="3590429"/>
                  <a:pt x="2125460" y="3571557"/>
                </a:cubicBezTo>
                <a:cubicBezTo>
                  <a:pt x="1964487" y="3553014"/>
                  <a:pt x="1802168" y="3554895"/>
                  <a:pt x="1641577" y="3577161"/>
                </a:cubicBezTo>
                <a:cubicBezTo>
                  <a:pt x="1569765" y="3584855"/>
                  <a:pt x="1497464" y="3585179"/>
                  <a:pt x="1425600" y="3578135"/>
                </a:cubicBezTo>
                <a:cubicBezTo>
                  <a:pt x="1311136" y="3569647"/>
                  <a:pt x="1196249" y="3571642"/>
                  <a:pt x="1082079" y="3584104"/>
                </a:cubicBezTo>
                <a:cubicBezTo>
                  <a:pt x="932047" y="3601037"/>
                  <a:pt x="781581" y="3588856"/>
                  <a:pt x="631439" y="3582643"/>
                </a:cubicBezTo>
                <a:cubicBezTo>
                  <a:pt x="518453" y="3578013"/>
                  <a:pt x="405576" y="3575211"/>
                  <a:pt x="292590" y="3579597"/>
                </a:cubicBezTo>
                <a:lnTo>
                  <a:pt x="24062" y="3578027"/>
                </a:lnTo>
                <a:lnTo>
                  <a:pt x="26037" y="3426039"/>
                </a:lnTo>
                <a:cubicBezTo>
                  <a:pt x="28388" y="3239733"/>
                  <a:pt x="28388" y="3053550"/>
                  <a:pt x="10461" y="2867977"/>
                </a:cubicBezTo>
                <a:cubicBezTo>
                  <a:pt x="-1195" y="2748609"/>
                  <a:pt x="-5604" y="2628267"/>
                  <a:pt x="10461" y="2509144"/>
                </a:cubicBezTo>
                <a:cubicBezTo>
                  <a:pt x="27654" y="2377219"/>
                  <a:pt x="32159" y="2243207"/>
                  <a:pt x="23883" y="2109954"/>
                </a:cubicBezTo>
                <a:cubicBezTo>
                  <a:pt x="16633" y="1978516"/>
                  <a:pt x="16143" y="1846835"/>
                  <a:pt x="18200" y="1715031"/>
                </a:cubicBezTo>
                <a:cubicBezTo>
                  <a:pt x="20062" y="1596151"/>
                  <a:pt x="19768" y="1477150"/>
                  <a:pt x="14477" y="1358271"/>
                </a:cubicBezTo>
                <a:cubicBezTo>
                  <a:pt x="8405" y="1224761"/>
                  <a:pt x="3212" y="1091250"/>
                  <a:pt x="15262" y="957861"/>
                </a:cubicBezTo>
                <a:cubicBezTo>
                  <a:pt x="26859" y="841775"/>
                  <a:pt x="32649" y="724907"/>
                  <a:pt x="32599" y="607930"/>
                </a:cubicBezTo>
                <a:cubicBezTo>
                  <a:pt x="31229" y="452838"/>
                  <a:pt x="21531" y="298112"/>
                  <a:pt x="15947" y="143264"/>
                </a:cubicBezTo>
                <a:lnTo>
                  <a:pt x="13308" y="44257"/>
                </a:lnTo>
                <a:lnTo>
                  <a:pt x="17662" y="44403"/>
                </a:lnTo>
                <a:lnTo>
                  <a:pt x="92850" y="32188"/>
                </a:lnTo>
                <a:lnTo>
                  <a:pt x="101988" y="32179"/>
                </a:lnTo>
                <a:cubicBezTo>
                  <a:pt x="176730" y="29756"/>
                  <a:pt x="251399" y="24177"/>
                  <a:pt x="325945" y="13021"/>
                </a:cubicBezTo>
                <a:cubicBezTo>
                  <a:pt x="373897" y="5767"/>
                  <a:pt x="422044" y="768"/>
                  <a:pt x="470166" y="82"/>
                </a:cubicBezTo>
                <a:close/>
              </a:path>
            </a:pathLst>
          </a:custGeom>
        </p:spPr>
      </p:pic>
      <p:pic>
        <p:nvPicPr>
          <p:cNvPr id="3" name="Picture 2" descr="A logo with blue and green dots&#10;&#10;Description automatically generated">
            <a:extLst>
              <a:ext uri="{FF2B5EF4-FFF2-40B4-BE49-F238E27FC236}">
                <a16:creationId xmlns:a16="http://schemas.microsoft.com/office/drawing/2014/main" id="{6B9801AE-25D9-6BE7-A15C-126F0F410FA2}"/>
              </a:ext>
            </a:extLst>
          </p:cNvPr>
          <p:cNvPicPr>
            <a:picLocks noChangeAspect="1"/>
          </p:cNvPicPr>
          <p:nvPr/>
        </p:nvPicPr>
        <p:blipFill>
          <a:blip r:embed="rId4"/>
          <a:stretch>
            <a:fillRect/>
          </a:stretch>
        </p:blipFill>
        <p:spPr>
          <a:xfrm>
            <a:off x="2880746" y="67815"/>
            <a:ext cx="6255019" cy="1179593"/>
          </a:xfrm>
          <a:prstGeom prst="rect">
            <a:avLst/>
          </a:prstGeom>
          <a:ln>
            <a:noFill/>
          </a:ln>
        </p:spPr>
      </p:pic>
    </p:spTree>
    <p:extLst>
      <p:ext uri="{BB962C8B-B14F-4D97-AF65-F5344CB8AC3E}">
        <p14:creationId xmlns:p14="http://schemas.microsoft.com/office/powerpoint/2010/main" val="41383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1F531B-52F7-AED8-9E9E-B2B363963C38}"/>
              </a:ext>
            </a:extLst>
          </p:cNvPr>
          <p:cNvSpPr txBox="1"/>
          <p:nvPr/>
        </p:nvSpPr>
        <p:spPr>
          <a:xfrm>
            <a:off x="1039303" y="1987222"/>
            <a:ext cx="6906277" cy="1066800"/>
          </a:xfrm>
          <a:prstGeom prst="rect">
            <a:avLst/>
          </a:prstGeom>
        </p:spPr>
        <p:txBody>
          <a:bodyPr vert="horz" lIns="91440" tIns="45720" rIns="91440" bIns="45720" rtlCol="0" anchor="ctr">
            <a:normAutofit/>
          </a:bodyPr>
          <a:lstStyle/>
          <a:p>
            <a:pPr>
              <a:spcBef>
                <a:spcPct val="0"/>
              </a:spcBef>
              <a:spcAft>
                <a:spcPts val="600"/>
              </a:spcAft>
            </a:pPr>
            <a:r>
              <a:rPr kumimoji="0" lang="en-US" sz="4000" b="1" kern="1200" dirty="0">
                <a:solidFill>
                  <a:schemeClr val="tx2"/>
                </a:solidFill>
                <a:latin typeface="+mj-lt"/>
                <a:ea typeface="+mj-ea"/>
                <a:cs typeface="+mj-cs"/>
              </a:rPr>
              <a:t>Find us via GC Tools platforms!</a:t>
            </a:r>
            <a:endParaRPr lang="en-US" sz="4000" b="1" kern="1200" dirty="0">
              <a:solidFill>
                <a:schemeClr val="tx2"/>
              </a:solidFill>
              <a:latin typeface="+mj-lt"/>
              <a:ea typeface="Calibri Light"/>
              <a:cs typeface="Calibri Light"/>
            </a:endParaRPr>
          </a:p>
        </p:txBody>
      </p:sp>
      <p:sp>
        <p:nvSpPr>
          <p:cNvPr id="10" name="TextBox 9">
            <a:extLst>
              <a:ext uri="{FF2B5EF4-FFF2-40B4-BE49-F238E27FC236}">
                <a16:creationId xmlns:a16="http://schemas.microsoft.com/office/drawing/2014/main" id="{D5BDF353-7F4D-352E-77FE-D92D2BFFA970}"/>
              </a:ext>
            </a:extLst>
          </p:cNvPr>
          <p:cNvSpPr txBox="1"/>
          <p:nvPr/>
        </p:nvSpPr>
        <p:spPr>
          <a:xfrm>
            <a:off x="919400" y="3401516"/>
            <a:ext cx="6915414" cy="911719"/>
          </a:xfrm>
          <a:prstGeom prst="rect">
            <a:avLst/>
          </a:prstGeom>
        </p:spPr>
        <p:txBody>
          <a:bodyPr vert="horz" lIns="91440" tIns="45720" rIns="91440" bIns="45720" anchor="t">
            <a:normAutofit fontScale="77500" lnSpcReduction="20000"/>
          </a:bodyPr>
          <a:lstStyle/>
          <a:p>
            <a:pPr marL="109220" fontAlgn="base">
              <a:spcBef>
                <a:spcPts val="300"/>
              </a:spcBef>
              <a:buClr>
                <a:schemeClr val="accent3">
                  <a:lumMod val="75000"/>
                </a:schemeClr>
              </a:buClr>
            </a:pPr>
            <a:r>
              <a:rPr lang="en-US" sz="2400" b="1" u="sng" dirty="0" err="1">
                <a:effectLst/>
                <a:latin typeface="Aptos"/>
                <a:hlinkClick r:id="rId4">
                  <a:extLst>
                    <a:ext uri="{A12FA001-AC4F-418D-AE19-62706E023703}">
                      <ahyp:hlinkClr xmlns:ahyp="http://schemas.microsoft.com/office/drawing/2018/hyperlinkcolor" val="tx"/>
                    </a:ext>
                  </a:extLst>
                </a:hlinkClick>
              </a:rPr>
              <a:t>GCcollab</a:t>
            </a:r>
            <a:r>
              <a:rPr lang="en-US" sz="2400" b="1" u="sng" dirty="0">
                <a:effectLst/>
                <a:latin typeface="Aptos"/>
                <a:hlinkClick r:id="rId4">
                  <a:extLst>
                    <a:ext uri="{A12FA001-AC4F-418D-AE19-62706E023703}">
                      <ahyp:hlinkClr xmlns:ahyp="http://schemas.microsoft.com/office/drawing/2018/hyperlinkcolor" val="tx"/>
                    </a:ext>
                  </a:extLst>
                </a:hlinkClick>
              </a:rPr>
              <a:t> </a:t>
            </a:r>
          </a:p>
          <a:p>
            <a:pPr marL="109220" fontAlgn="base">
              <a:spcBef>
                <a:spcPts val="300"/>
              </a:spcBef>
              <a:buClr>
                <a:schemeClr val="accent3">
                  <a:lumMod val="75000"/>
                </a:schemeClr>
              </a:buClr>
            </a:pPr>
            <a:r>
              <a:rPr lang="en-US" sz="2100" dirty="0">
                <a:hlinkClick r:id="rId4">
                  <a:extLst>
                    <a:ext uri="{A12FA001-AC4F-418D-AE19-62706E023703}">
                      <ahyp:hlinkClr xmlns:ahyp="http://schemas.microsoft.com/office/drawing/2018/hyperlinkcolor" val="tx"/>
                    </a:ext>
                  </a:extLst>
                </a:hlinkClick>
              </a:rPr>
              <a:t>Government of Canada Organizational Culture and Change (IOCN CM CoP) </a:t>
            </a:r>
            <a:br>
              <a:rPr lang="en-US" sz="2100" dirty="0">
                <a:hlinkClick r:id="rId4">
                  <a:extLst>
                    <a:ext uri="{A12FA001-AC4F-418D-AE19-62706E023703}">
                      <ahyp:hlinkClr xmlns:ahyp="http://schemas.microsoft.com/office/drawing/2018/hyperlinkcolor" val="tx"/>
                    </a:ext>
                  </a:extLst>
                </a:hlinkClick>
              </a:rPr>
            </a:br>
            <a:endParaRPr lang="en-US" sz="2100" dirty="0"/>
          </a:p>
        </p:txBody>
      </p:sp>
      <p:pic>
        <p:nvPicPr>
          <p:cNvPr id="12" name="Picture 11" descr="A person holding a magnifying glass&#10;&#10;Description automatically generated">
            <a:extLst>
              <a:ext uri="{FF2B5EF4-FFF2-40B4-BE49-F238E27FC236}">
                <a16:creationId xmlns:a16="http://schemas.microsoft.com/office/drawing/2014/main" id="{666A0585-52CD-A8F9-7DB6-6524F329BC3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32183" y="2194776"/>
            <a:ext cx="3327400" cy="3327400"/>
          </a:xfrm>
          <a:prstGeom prst="rect">
            <a:avLst/>
          </a:prstGeom>
        </p:spPr>
      </p:pic>
      <p:sp>
        <p:nvSpPr>
          <p:cNvPr id="3" name="TextBox 2">
            <a:extLst>
              <a:ext uri="{FF2B5EF4-FFF2-40B4-BE49-F238E27FC236}">
                <a16:creationId xmlns:a16="http://schemas.microsoft.com/office/drawing/2014/main" id="{D26EB31E-F0A4-47ED-35A6-295A8CB84F88}"/>
              </a:ext>
            </a:extLst>
          </p:cNvPr>
          <p:cNvSpPr txBox="1"/>
          <p:nvPr/>
        </p:nvSpPr>
        <p:spPr>
          <a:xfrm>
            <a:off x="919400" y="4198045"/>
            <a:ext cx="10570097" cy="1532204"/>
          </a:xfrm>
          <a:prstGeom prst="rect">
            <a:avLst/>
          </a:prstGeom>
        </p:spPr>
        <p:txBody>
          <a:bodyPr vert="horz" lIns="91440" tIns="45720" rIns="91440" bIns="45720" anchor="t">
            <a:normAutofit/>
          </a:bodyPr>
          <a:lstStyle/>
          <a:p>
            <a:pPr marL="109220" fontAlgn="base">
              <a:spcBef>
                <a:spcPts val="300"/>
              </a:spcBef>
              <a:buClr>
                <a:schemeClr val="accent3">
                  <a:lumMod val="75000"/>
                </a:schemeClr>
              </a:buClr>
            </a:pPr>
            <a:r>
              <a:rPr lang="en-US" sz="2000" b="1" dirty="0" err="1">
                <a:hlinkClick r:id="rId6">
                  <a:extLst>
                    <a:ext uri="{A12FA001-AC4F-418D-AE19-62706E023703}">
                      <ahyp:hlinkClr xmlns:ahyp="http://schemas.microsoft.com/office/drawing/2018/hyperlinkcolor" val="tx"/>
                    </a:ext>
                  </a:extLst>
                </a:hlinkClick>
              </a:rPr>
              <a:t>GCxchange</a:t>
            </a:r>
            <a:endParaRPr lang="en-US" sz="2000" b="1" dirty="0">
              <a:hlinkClick r:id="rId6">
                <a:extLst>
                  <a:ext uri="{A12FA001-AC4F-418D-AE19-62706E023703}">
                    <ahyp:hlinkClr xmlns:ahyp="http://schemas.microsoft.com/office/drawing/2018/hyperlinkcolor" val="tx"/>
                  </a:ext>
                </a:extLst>
              </a:hlinkClick>
            </a:endParaRPr>
          </a:p>
          <a:p>
            <a:pPr marL="109220" fontAlgn="base">
              <a:spcBef>
                <a:spcPts val="300"/>
              </a:spcBef>
              <a:buClr>
                <a:schemeClr val="accent3">
                  <a:lumMod val="75000"/>
                </a:schemeClr>
              </a:buClr>
            </a:pPr>
            <a:r>
              <a:rPr lang="en-US" sz="1600" dirty="0">
                <a:hlinkClick r:id="rId7">
                  <a:extLst>
                    <a:ext uri="{A12FA001-AC4F-418D-AE19-62706E023703}">
                      <ahyp:hlinkClr xmlns:ahyp="http://schemas.microsoft.com/office/drawing/2018/hyperlinkcolor" val="tx"/>
                    </a:ext>
                  </a:extLst>
                </a:hlinkClick>
              </a:rPr>
              <a:t>Welcome to the IOCN</a:t>
            </a:r>
            <a:endParaRPr lang="en-US" sz="1600" u="sng" dirty="0">
              <a:effectLst/>
              <a:latin typeface="inherit"/>
              <a:hlinkClick r:id="rId4">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71F5F424-C5C1-19FE-7F42-A9DFF97D77F3}"/>
              </a:ext>
            </a:extLst>
          </p:cNvPr>
          <p:cNvSpPr txBox="1">
            <a:spLocks/>
          </p:cNvSpPr>
          <p:nvPr>
            <p:custDataLst>
              <p:tags r:id="rId1"/>
            </p:custDataLst>
          </p:nvPr>
        </p:nvSpPr>
        <p:spPr>
          <a:xfrm>
            <a:off x="11044821" y="6409388"/>
            <a:ext cx="1016000" cy="365760"/>
          </a:xfrm>
          <a:prstGeom prst="rect">
            <a:avLst/>
          </a:prstGeom>
        </p:spPr>
        <p:txBody>
          <a:bodyPr vert="horz" lIns="91440" tIns="45720" rIns="91440" bIns="45720" anchor="b"/>
          <a:lstStyle>
            <a:defPPr>
              <a:defRPr lang="en-US"/>
            </a:defPPr>
            <a:lvl1pPr marL="0" algn="r" defTabSz="914400" rtl="0" eaLnBrk="1" latinLnBrk="0" hangingPunct="1">
              <a:defRPr kumimoji="0"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z="1050" dirty="0" smtClean="0"/>
              <a:pPr/>
              <a:t>18</a:t>
            </a:fld>
            <a:r>
              <a:rPr lang="en-US" sz="1050"/>
              <a:t>  of 73</a:t>
            </a:r>
          </a:p>
        </p:txBody>
      </p:sp>
      <p:pic>
        <p:nvPicPr>
          <p:cNvPr id="8" name="Picture 7" descr="A logo with blue and green dots&#10;&#10;Description automatically generated">
            <a:extLst>
              <a:ext uri="{FF2B5EF4-FFF2-40B4-BE49-F238E27FC236}">
                <a16:creationId xmlns:a16="http://schemas.microsoft.com/office/drawing/2014/main" id="{DA702E2B-7303-A6D6-0CE3-F73B2953AD2E}"/>
              </a:ext>
            </a:extLst>
          </p:cNvPr>
          <p:cNvPicPr>
            <a:picLocks noChangeAspect="1"/>
          </p:cNvPicPr>
          <p:nvPr/>
        </p:nvPicPr>
        <p:blipFill>
          <a:blip r:embed="rId8"/>
          <a:stretch>
            <a:fillRect/>
          </a:stretch>
        </p:blipFill>
        <p:spPr>
          <a:xfrm>
            <a:off x="2968490" y="36982"/>
            <a:ext cx="6255019" cy="1179593"/>
          </a:xfrm>
          <a:prstGeom prst="rect">
            <a:avLst/>
          </a:prstGeom>
          <a:ln>
            <a:noFill/>
          </a:ln>
        </p:spPr>
      </p:pic>
    </p:spTree>
    <p:extLst>
      <p:ext uri="{BB962C8B-B14F-4D97-AF65-F5344CB8AC3E}">
        <p14:creationId xmlns:p14="http://schemas.microsoft.com/office/powerpoint/2010/main" val="1353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395948-8934-B0B1-90AC-800D7154DA2B}"/>
            </a:ext>
          </a:extLst>
        </p:cNvPr>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A360D-050B-64A8-FFC6-EC19CF617A5B}"/>
              </a:ext>
            </a:extLst>
          </p:cNvPr>
          <p:cNvSpPr>
            <a:spLocks noGrp="1"/>
          </p:cNvSpPr>
          <p:nvPr>
            <p:ph type="ctrTitle"/>
          </p:nvPr>
        </p:nvSpPr>
        <p:spPr>
          <a:xfrm>
            <a:off x="477981" y="1122363"/>
            <a:ext cx="4023360" cy="3204134"/>
          </a:xfrm>
        </p:spPr>
        <p:txBody>
          <a:bodyPr anchor="b">
            <a:normAutofit/>
          </a:bodyPr>
          <a:lstStyle/>
          <a:p>
            <a:pPr algn="r"/>
            <a:r>
              <a:rPr lang="en-US" sz="4800" dirty="0"/>
              <a:t>Questions?</a:t>
            </a:r>
          </a:p>
        </p:txBody>
      </p:sp>
      <p:sp>
        <p:nvSpPr>
          <p:cNvPr id="103" name="Rectangle 10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 name="Rectangle 10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logo with blue and green dots&#10;&#10;Description automatically generated">
            <a:extLst>
              <a:ext uri="{FF2B5EF4-FFF2-40B4-BE49-F238E27FC236}">
                <a16:creationId xmlns:a16="http://schemas.microsoft.com/office/drawing/2014/main" id="{664C1F08-B71A-2080-DB1E-212E6E8B0C58}"/>
              </a:ext>
            </a:extLst>
          </p:cNvPr>
          <p:cNvPicPr>
            <a:picLocks noChangeAspect="1"/>
          </p:cNvPicPr>
          <p:nvPr/>
        </p:nvPicPr>
        <p:blipFill>
          <a:blip r:embed="rId2"/>
          <a:stretch>
            <a:fillRect/>
          </a:stretch>
        </p:blipFill>
        <p:spPr>
          <a:xfrm>
            <a:off x="2911796" y="47254"/>
            <a:ext cx="6362700" cy="1152525"/>
          </a:xfrm>
          <a:prstGeom prst="rect">
            <a:avLst/>
          </a:prstGeom>
        </p:spPr>
      </p:pic>
    </p:spTree>
    <p:extLst>
      <p:ext uri="{BB962C8B-B14F-4D97-AF65-F5344CB8AC3E}">
        <p14:creationId xmlns:p14="http://schemas.microsoft.com/office/powerpoint/2010/main" val="403557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1"/>
            </p:custDataLst>
          </p:nvPr>
        </p:nvSpPr>
        <p:spPr>
          <a:xfrm>
            <a:off x="614677" y="603504"/>
            <a:ext cx="10872216" cy="1527048"/>
          </a:xfrm>
        </p:spPr>
        <p:txBody>
          <a:bodyPr vert="horz" lIns="91440" tIns="45720" rIns="91440" bIns="45720" rtlCol="0" anchor="b">
            <a:normAutofit/>
          </a:bodyPr>
          <a:lstStyle/>
          <a:p>
            <a:r>
              <a:rPr lang="en-US" sz="3600" b="1" kern="1200">
                <a:solidFill>
                  <a:schemeClr val="tx1"/>
                </a:solidFill>
                <a:latin typeface="+mj-lt"/>
                <a:ea typeface="+mj-ea"/>
                <a:cs typeface="+mj-cs"/>
              </a:rPr>
              <a:t>What is Change Management?</a:t>
            </a:r>
          </a:p>
        </p:txBody>
      </p:sp>
      <p:pic>
        <p:nvPicPr>
          <p:cNvPr id="3" name="Graphic 2">
            <a:extLst>
              <a:ext uri="{FF2B5EF4-FFF2-40B4-BE49-F238E27FC236}">
                <a16:creationId xmlns:a16="http://schemas.microsoft.com/office/drawing/2014/main" id="{D05A1928-DB42-504D-61F8-BEBC2314CC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4678" y="2441274"/>
            <a:ext cx="3817941" cy="3817941"/>
          </a:xfrm>
          <a:prstGeom prst="rect">
            <a:avLst/>
          </a:prstGeom>
        </p:spPr>
      </p:pic>
      <p:sp>
        <p:nvSpPr>
          <p:cNvPr id="4" name="Text Placeholder 3"/>
          <p:cNvSpPr>
            <a:spLocks noGrp="1"/>
          </p:cNvSpPr>
          <p:nvPr>
            <p:ph type="body" sz="half" idx="2"/>
            <p:custDataLst>
              <p:tags r:id="rId2"/>
            </p:custDataLst>
          </p:nvPr>
        </p:nvSpPr>
        <p:spPr>
          <a:xfrm>
            <a:off x="6096000" y="2441273"/>
            <a:ext cx="5385816" cy="3817942"/>
          </a:xfrm>
        </p:spPr>
        <p:txBody>
          <a:bodyPr vert="horz" lIns="91440" tIns="45720" rIns="91440" bIns="45720" rtlCol="0" anchor="t">
            <a:normAutofit/>
          </a:bodyPr>
          <a:lstStyle/>
          <a:p>
            <a:pPr indent="-228600">
              <a:lnSpc>
                <a:spcPct val="120000"/>
              </a:lnSpc>
              <a:buFont typeface="Arial" panose="020B0604020202020204" pitchFamily="34" charset="0"/>
              <a:buChar char="•"/>
            </a:pPr>
            <a:r>
              <a:rPr lang="en-US" sz="1800" b="1" dirty="0"/>
              <a:t>Change management </a:t>
            </a:r>
            <a:r>
              <a:rPr lang="en-US" sz="1800" dirty="0"/>
              <a:t>is the science of managing the people side of a change. </a:t>
            </a:r>
          </a:p>
          <a:p>
            <a:pPr indent="-228600">
              <a:lnSpc>
                <a:spcPct val="120000"/>
              </a:lnSpc>
              <a:buChar char="•"/>
            </a:pPr>
            <a:r>
              <a:rPr lang="en-US" sz="1800" b="1" dirty="0"/>
              <a:t>Change management comprises</a:t>
            </a:r>
            <a:r>
              <a:rPr lang="en-US" sz="1800" dirty="0"/>
              <a:t> the strategy, structured process, plans, tools, competencies and practices aimed at </a:t>
            </a:r>
            <a:r>
              <a:rPr lang="en-US" sz="1800" b="1" dirty="0"/>
              <a:t>transitioning  employees </a:t>
            </a:r>
            <a:r>
              <a:rPr lang="en-US" sz="1800" dirty="0"/>
              <a:t>effectively so that the benefits of the new, future state are maximized, and resistance is minimized.</a:t>
            </a:r>
          </a:p>
        </p:txBody>
      </p:sp>
      <p:pic>
        <p:nvPicPr>
          <p:cNvPr id="6" name="Picture 5" descr="A logo with blue and green dots">
            <a:extLst>
              <a:ext uri="{FF2B5EF4-FFF2-40B4-BE49-F238E27FC236}">
                <a16:creationId xmlns:a16="http://schemas.microsoft.com/office/drawing/2014/main" id="{52C0B9F9-21F0-2883-5680-74F0BC19666C}"/>
              </a:ext>
            </a:extLst>
          </p:cNvPr>
          <p:cNvPicPr>
            <a:picLocks noChangeAspect="1"/>
          </p:cNvPicPr>
          <p:nvPr/>
        </p:nvPicPr>
        <p:blipFill>
          <a:blip r:embed="rId7"/>
          <a:stretch>
            <a:fillRect/>
          </a:stretch>
        </p:blipFill>
        <p:spPr>
          <a:xfrm>
            <a:off x="2671457" y="22522"/>
            <a:ext cx="6362700" cy="1152525"/>
          </a:xfrm>
          <a:prstGeom prst="rect">
            <a:avLst/>
          </a:prstGeom>
        </p:spPr>
      </p:pic>
    </p:spTree>
    <p:extLst>
      <p:ext uri="{BB962C8B-B14F-4D97-AF65-F5344CB8AC3E}">
        <p14:creationId xmlns:p14="http://schemas.microsoft.com/office/powerpoint/2010/main" val="170896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5199B8-B000-112A-0A8F-2FC38FC09822}"/>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32ED017-04FA-04D7-627E-9F607BD35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3679A-FACC-EA9F-6E44-519B866CB829}"/>
              </a:ext>
            </a:extLst>
          </p:cNvPr>
          <p:cNvSpPr>
            <a:spLocks noGrp="1"/>
          </p:cNvSpPr>
          <p:nvPr>
            <p:ph type="ctrTitle"/>
          </p:nvPr>
        </p:nvSpPr>
        <p:spPr>
          <a:xfrm>
            <a:off x="838200" y="451381"/>
            <a:ext cx="10512552" cy="4066540"/>
          </a:xfrm>
        </p:spPr>
        <p:txBody>
          <a:bodyPr anchor="b">
            <a:normAutofit/>
          </a:bodyPr>
          <a:lstStyle/>
          <a:p>
            <a:pPr algn="l"/>
            <a:r>
              <a:rPr lang="en-US" sz="3600" dirty="0">
                <a:ea typeface="+mj-lt"/>
                <a:cs typeface="+mj-lt"/>
              </a:rPr>
              <a:t>Thank you!</a:t>
            </a:r>
            <a:endParaRPr lang="en-US" sz="3600" dirty="0"/>
          </a:p>
        </p:txBody>
      </p:sp>
      <p:sp>
        <p:nvSpPr>
          <p:cNvPr id="44" name="sketch line">
            <a:extLst>
              <a:ext uri="{FF2B5EF4-FFF2-40B4-BE49-F238E27FC236}">
                <a16:creationId xmlns:a16="http://schemas.microsoft.com/office/drawing/2014/main" id="{CAB1D2BF-F1B6-6AEB-9E81-8723A7598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blue and green dots&#10;&#10;Description automatically generated">
            <a:extLst>
              <a:ext uri="{FF2B5EF4-FFF2-40B4-BE49-F238E27FC236}">
                <a16:creationId xmlns:a16="http://schemas.microsoft.com/office/drawing/2014/main" id="{B06686BC-7575-607A-A716-B2C106B3BF5E}"/>
              </a:ext>
            </a:extLst>
          </p:cNvPr>
          <p:cNvPicPr>
            <a:picLocks noChangeAspect="1"/>
          </p:cNvPicPr>
          <p:nvPr/>
        </p:nvPicPr>
        <p:blipFill>
          <a:blip r:embed="rId2"/>
          <a:stretch>
            <a:fillRect/>
          </a:stretch>
        </p:blipFill>
        <p:spPr>
          <a:xfrm>
            <a:off x="2451271" y="2119"/>
            <a:ext cx="6362700" cy="1152525"/>
          </a:xfrm>
          <a:prstGeom prst="rect">
            <a:avLst/>
          </a:prstGeom>
        </p:spPr>
      </p:pic>
    </p:spTree>
    <p:extLst>
      <p:ext uri="{BB962C8B-B14F-4D97-AF65-F5344CB8AC3E}">
        <p14:creationId xmlns:p14="http://schemas.microsoft.com/office/powerpoint/2010/main" val="97430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216411" y="1541639"/>
            <a:ext cx="8966522" cy="796196"/>
          </a:xfrm>
        </p:spPr>
        <p:txBody>
          <a:bodyPr>
            <a:normAutofit/>
          </a:bodyPr>
          <a:lstStyle/>
          <a:p>
            <a:r>
              <a:rPr lang="en-CA" sz="4000" dirty="0"/>
              <a:t>The Goal of Change Management</a:t>
            </a:r>
          </a:p>
        </p:txBody>
      </p:sp>
      <p:sp>
        <p:nvSpPr>
          <p:cNvPr id="5" name="TextBox 4"/>
          <p:cNvSpPr txBox="1"/>
          <p:nvPr>
            <p:custDataLst>
              <p:tags r:id="rId2"/>
            </p:custDataLst>
          </p:nvPr>
        </p:nvSpPr>
        <p:spPr>
          <a:xfrm>
            <a:off x="5279923" y="2726950"/>
            <a:ext cx="6657201" cy="3046988"/>
          </a:xfrm>
          <a:prstGeom prst="rect">
            <a:avLst/>
          </a:prstGeom>
          <a:noFill/>
        </p:spPr>
        <p:txBody>
          <a:bodyPr wrap="square" rtlCol="0">
            <a:spAutoFit/>
          </a:bodyPr>
          <a:lstStyle/>
          <a:p>
            <a:r>
              <a:rPr lang="en-CA" sz="2400" dirty="0"/>
              <a:t>The ultimate goal of change management is to drive organizational results and outcomes by </a:t>
            </a:r>
            <a:r>
              <a:rPr lang="en-CA" sz="2400" b="1" dirty="0">
                <a:solidFill>
                  <a:schemeClr val="accent1">
                    <a:lumMod val="75000"/>
                  </a:schemeClr>
                </a:solidFill>
              </a:rPr>
              <a:t>giving employees the information they need </a:t>
            </a:r>
            <a:r>
              <a:rPr lang="en-CA" sz="2400" dirty="0"/>
              <a:t>so that they are equipped and able to change.</a:t>
            </a:r>
          </a:p>
          <a:p>
            <a:endParaRPr lang="en-CA" sz="2400" dirty="0"/>
          </a:p>
          <a:p>
            <a:r>
              <a:rPr lang="en-CA" sz="2400" dirty="0"/>
              <a:t>It includes </a:t>
            </a:r>
            <a:r>
              <a:rPr lang="en-CA" sz="2400" b="1" dirty="0">
                <a:solidFill>
                  <a:schemeClr val="accent1">
                    <a:lumMod val="75000"/>
                  </a:schemeClr>
                </a:solidFill>
              </a:rPr>
              <a:t>listening to</a:t>
            </a:r>
            <a:r>
              <a:rPr lang="en-CA" sz="2400" b="1" dirty="0"/>
              <a:t> </a:t>
            </a:r>
            <a:r>
              <a:rPr lang="en-CA" sz="2400" dirty="0"/>
              <a:t>and </a:t>
            </a:r>
            <a:r>
              <a:rPr lang="en-CA" sz="2400" b="1" dirty="0">
                <a:solidFill>
                  <a:schemeClr val="accent1">
                    <a:lumMod val="75000"/>
                  </a:schemeClr>
                </a:solidFill>
              </a:rPr>
              <a:t>engaging with employees </a:t>
            </a:r>
            <a:r>
              <a:rPr lang="en-CA" sz="2400" dirty="0"/>
              <a:t>in order to inspire their adoption of a new way of working.</a:t>
            </a:r>
          </a:p>
        </p:txBody>
      </p:sp>
      <p:pic>
        <p:nvPicPr>
          <p:cNvPr id="2" name="Graphic 1">
            <a:extLst>
              <a:ext uri="{FF2B5EF4-FFF2-40B4-BE49-F238E27FC236}">
                <a16:creationId xmlns:a16="http://schemas.microsoft.com/office/drawing/2014/main" id="{04FFB4C4-2EB3-9E55-752C-337A2D0BC5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141" y="2477673"/>
            <a:ext cx="3352800" cy="3352800"/>
          </a:xfrm>
          <a:prstGeom prst="rect">
            <a:avLst/>
          </a:prstGeom>
        </p:spPr>
      </p:pic>
      <p:pic>
        <p:nvPicPr>
          <p:cNvPr id="6" name="Picture 5" descr="A logo with blue and green dots">
            <a:extLst>
              <a:ext uri="{FF2B5EF4-FFF2-40B4-BE49-F238E27FC236}">
                <a16:creationId xmlns:a16="http://schemas.microsoft.com/office/drawing/2014/main" id="{C3645C50-CE6B-A83C-1730-51AC0F09A7FA}"/>
              </a:ext>
            </a:extLst>
          </p:cNvPr>
          <p:cNvPicPr>
            <a:picLocks noChangeAspect="1"/>
          </p:cNvPicPr>
          <p:nvPr/>
        </p:nvPicPr>
        <p:blipFill>
          <a:blip r:embed="rId7"/>
          <a:stretch>
            <a:fillRect/>
          </a:stretch>
        </p:blipFill>
        <p:spPr>
          <a:xfrm>
            <a:off x="2632128" y="0"/>
            <a:ext cx="6362700" cy="1152525"/>
          </a:xfrm>
          <a:prstGeom prst="rect">
            <a:avLst/>
          </a:prstGeom>
        </p:spPr>
      </p:pic>
    </p:spTree>
    <p:extLst>
      <p:ext uri="{BB962C8B-B14F-4D97-AF65-F5344CB8AC3E}">
        <p14:creationId xmlns:p14="http://schemas.microsoft.com/office/powerpoint/2010/main" val="20226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custDataLst>
              <p:tags r:id="rId1"/>
            </p:custDataLst>
          </p:nvPr>
        </p:nvSpPr>
        <p:spPr>
          <a:xfrm>
            <a:off x="2341564" y="846138"/>
            <a:ext cx="7781925" cy="492125"/>
          </a:xfrm>
          <a:extLst>
            <a:ext uri="{909E8E84-426E-40dd-AFC4-6F175D3DCCD1}"/>
            <a:ext uri="{91240B29-F687-4f45-9708-019B960494DF}"/>
            <a:ext uri="{AF507438-7753-43e0-B8FC-AC1667EBCBE1}"/>
          </a:extLst>
        </p:spPr>
        <p:txBody>
          <a:bodyPr vert="horz" lIns="0" tIns="0" rIns="0" bIns="0" anchor="ctr">
            <a:normAutofit/>
          </a:bodyPr>
          <a:lstStyle/>
          <a:p>
            <a:pPr eaLnBrk="1" hangingPunct="1">
              <a:defRPr/>
            </a:pPr>
            <a:r>
              <a:rPr lang="en-US" sz="2500" dirty="0">
                <a:solidFill>
                  <a:schemeClr val="bg1"/>
                </a:solidFill>
                <a:ea typeface="ＭＳ Ｐゴシック" charset="0"/>
              </a:rPr>
              <a:t>Stages of Change</a:t>
            </a:r>
          </a:p>
        </p:txBody>
      </p:sp>
      <p:grpSp>
        <p:nvGrpSpPr>
          <p:cNvPr id="7" name="Group 6">
            <a:extLst>
              <a:ext uri="{FF2B5EF4-FFF2-40B4-BE49-F238E27FC236}">
                <a16:creationId xmlns:a16="http://schemas.microsoft.com/office/drawing/2014/main" id="{F840CE90-EF72-198B-D413-17A53D210111}"/>
              </a:ext>
            </a:extLst>
          </p:cNvPr>
          <p:cNvGrpSpPr/>
          <p:nvPr/>
        </p:nvGrpSpPr>
        <p:grpSpPr>
          <a:xfrm>
            <a:off x="1340495" y="4862787"/>
            <a:ext cx="9518141" cy="1062251"/>
            <a:chOff x="1340495" y="4862787"/>
            <a:chExt cx="9518141" cy="1062251"/>
          </a:xfrm>
        </p:grpSpPr>
        <p:sp>
          <p:nvSpPr>
            <p:cNvPr id="24579" name="Rectangle 4"/>
            <p:cNvSpPr>
              <a:spLocks noChangeArrowheads="1"/>
            </p:cNvSpPr>
            <p:nvPr>
              <p:custDataLst>
                <p:tags r:id="rId7"/>
              </p:custDataLst>
            </p:nvPr>
          </p:nvSpPr>
          <p:spPr bwMode="auto">
            <a:xfrm>
              <a:off x="1340495" y="4880881"/>
              <a:ext cx="9518141" cy="1044157"/>
            </a:xfrm>
            <a:prstGeom prst="rect">
              <a:avLst/>
            </a:prstGeom>
            <a:solidFill>
              <a:schemeClr val="accent2">
                <a:lumMod val="40000"/>
                <a:lumOff val="60000"/>
              </a:schemeClr>
            </a:solidFill>
            <a:ln>
              <a:noFill/>
            </a:ln>
          </p:spPr>
          <p:txBody>
            <a:bodyPr wrap="none" anchor="ctr"/>
            <a:lstStyle>
              <a:lvl1pPr>
                <a:spcBef>
                  <a:spcPct val="20000"/>
                </a:spcBef>
                <a:buClr>
                  <a:srgbClr val="D20000"/>
                </a:buClr>
                <a:buSzPct val="7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D20000"/>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8500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CA" altLang="en-US">
                <a:solidFill>
                  <a:schemeClr val="accent1"/>
                </a:solidFill>
                <a:latin typeface="Verdana" panose="020B0604030504040204" pitchFamily="34" charset="0"/>
              </a:endParaRPr>
            </a:p>
          </p:txBody>
        </p:sp>
        <p:sp>
          <p:nvSpPr>
            <p:cNvPr id="555013" name="Rectangle 5"/>
            <p:cNvSpPr>
              <a:spLocks noChangeArrowheads="1"/>
            </p:cNvSpPr>
            <p:nvPr>
              <p:custDataLst>
                <p:tags r:id="rId8"/>
              </p:custDataLst>
            </p:nvPr>
          </p:nvSpPr>
          <p:spPr bwMode="auto">
            <a:xfrm>
              <a:off x="2200944" y="5324749"/>
              <a:ext cx="7685706" cy="444067"/>
            </a:xfrm>
            <a:prstGeom prst="rect">
              <a:avLst/>
            </a:prstGeom>
            <a:solidFill>
              <a:srgbClr val="FFE07D"/>
            </a:solidFill>
            <a:ln w="9525">
              <a:noFill/>
              <a:miter lim="800000"/>
              <a:headEnd/>
              <a:tailEnd/>
            </a:ln>
            <a:effectLst/>
          </p:spPr>
          <p:txBody>
            <a:bodyPr wrap="none" lIns="91577" tIns="45789" rIns="91577" bIns="45789" anchor="ctr"/>
            <a:lstStyle>
              <a:lvl1pPr defTabSz="915988">
                <a:defRPr sz="2400">
                  <a:solidFill>
                    <a:schemeClr val="tx1"/>
                  </a:solidFill>
                  <a:latin typeface="Verdana" panose="020B0604030504040204" pitchFamily="34" charset="0"/>
                  <a:ea typeface="MS PGothic" panose="020B0600070205080204" pitchFamily="34" charset="-128"/>
                </a:defRPr>
              </a:lvl1pPr>
              <a:lvl2pPr marL="742950" indent="-285750" defTabSz="915988">
                <a:defRPr sz="2400">
                  <a:solidFill>
                    <a:schemeClr val="tx1"/>
                  </a:solidFill>
                  <a:latin typeface="Verdana" panose="020B0604030504040204" pitchFamily="34" charset="0"/>
                  <a:ea typeface="MS PGothic" panose="020B0600070205080204" pitchFamily="34" charset="-128"/>
                </a:defRPr>
              </a:lvl2pPr>
              <a:lvl3pPr marL="1143000" indent="-228600" defTabSz="915988">
                <a:defRPr sz="2400">
                  <a:solidFill>
                    <a:schemeClr val="tx1"/>
                  </a:solidFill>
                  <a:latin typeface="Verdana" panose="020B0604030504040204" pitchFamily="34" charset="0"/>
                  <a:ea typeface="MS PGothic" panose="020B0600070205080204" pitchFamily="34" charset="-128"/>
                </a:defRPr>
              </a:lvl3pPr>
              <a:lvl4pPr marL="1600200" indent="-228600" defTabSz="915988">
                <a:defRPr sz="2400">
                  <a:solidFill>
                    <a:schemeClr val="tx1"/>
                  </a:solidFill>
                  <a:latin typeface="Verdana" panose="020B0604030504040204" pitchFamily="34" charset="0"/>
                  <a:ea typeface="MS PGothic" panose="020B0600070205080204" pitchFamily="34" charset="-128"/>
                </a:defRPr>
              </a:lvl4pPr>
              <a:lvl5pPr marL="2057400" indent="-228600" defTabSz="915988">
                <a:defRPr sz="2400">
                  <a:solidFill>
                    <a:schemeClr val="tx1"/>
                  </a:solidFill>
                  <a:latin typeface="Verdana" panose="020B0604030504040204" pitchFamily="34" charset="0"/>
                  <a:ea typeface="MS PGothic"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defRPr/>
              </a:pPr>
              <a:endParaRPr lang="en-CA" altLang="en-US">
                <a:latin typeface="Arial" panose="020B0604020202020204" pitchFamily="34" charset="0"/>
              </a:endParaRPr>
            </a:p>
          </p:txBody>
        </p:sp>
        <p:sp>
          <p:nvSpPr>
            <p:cNvPr id="24583" name="Text Box 8"/>
            <p:cNvSpPr txBox="1">
              <a:spLocks noChangeArrowheads="1"/>
            </p:cNvSpPr>
            <p:nvPr>
              <p:custDataLst>
                <p:tags r:id="rId9"/>
              </p:custDataLst>
            </p:nvPr>
          </p:nvSpPr>
          <p:spPr bwMode="auto">
            <a:xfrm>
              <a:off x="2073806" y="4934910"/>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577" tIns="45789" rIns="91577" bIns="45789">
              <a:spAutoFit/>
            </a:bodyPr>
            <a:lstStyle>
              <a:lvl1pPr defTabSz="915988">
                <a:spcBef>
                  <a:spcPct val="20000"/>
                </a:spcBef>
                <a:buClr>
                  <a:srgbClr val="D20000"/>
                </a:buClr>
                <a:buSzPct val="7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defTabSz="915988">
                <a:spcBef>
                  <a:spcPct val="20000"/>
                </a:spcBef>
                <a:buClr>
                  <a:srgbClr val="D20000"/>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defTabSz="915988">
                <a:spcBef>
                  <a:spcPct val="20000"/>
                </a:spcBef>
                <a:buClr>
                  <a:schemeClr val="tx2"/>
                </a:buClr>
                <a:buChar char="•"/>
                <a:defRPr>
                  <a:solidFill>
                    <a:schemeClr val="tx1"/>
                  </a:solidFill>
                  <a:latin typeface="Arial" panose="020B0604020202020204" pitchFamily="34" charset="0"/>
                  <a:ea typeface="MS PGothic" panose="020B0600070205080204" pitchFamily="34" charset="-128"/>
                </a:defRPr>
              </a:lvl3pPr>
              <a:lvl4pPr marL="1600200" indent="-228600" defTabSz="915988">
                <a:spcBef>
                  <a:spcPct val="2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defTabSz="915988">
                <a:spcBef>
                  <a:spcPct val="20000"/>
                </a:spcBef>
                <a:buClr>
                  <a:schemeClr val="tx1"/>
                </a:buClr>
                <a:buSzPct val="85000"/>
                <a:buChar char="•"/>
                <a:defRPr sz="16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US" altLang="en-US" b="1">
                  <a:latin typeface="Verdana" panose="020B0604030504040204" pitchFamily="34" charset="0"/>
                </a:rPr>
                <a:t>Present</a:t>
              </a:r>
            </a:p>
          </p:txBody>
        </p:sp>
        <p:sp>
          <p:nvSpPr>
            <p:cNvPr id="24584" name="Text Box 9"/>
            <p:cNvSpPr txBox="1">
              <a:spLocks noChangeArrowheads="1"/>
            </p:cNvSpPr>
            <p:nvPr>
              <p:custDataLst>
                <p:tags r:id="rId10"/>
              </p:custDataLst>
            </p:nvPr>
          </p:nvSpPr>
          <p:spPr bwMode="auto">
            <a:xfrm>
              <a:off x="5313481" y="4862787"/>
              <a:ext cx="1900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577" tIns="45789" rIns="91577" bIns="45789">
              <a:spAutoFit/>
            </a:bodyPr>
            <a:lstStyle>
              <a:lvl1pPr defTabSz="915988">
                <a:spcBef>
                  <a:spcPct val="20000"/>
                </a:spcBef>
                <a:buClr>
                  <a:srgbClr val="D20000"/>
                </a:buClr>
                <a:buSzPct val="7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defTabSz="915988">
                <a:spcBef>
                  <a:spcPct val="20000"/>
                </a:spcBef>
                <a:buClr>
                  <a:srgbClr val="D20000"/>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defTabSz="915988">
                <a:spcBef>
                  <a:spcPct val="20000"/>
                </a:spcBef>
                <a:buClr>
                  <a:schemeClr val="tx2"/>
                </a:buClr>
                <a:buChar char="•"/>
                <a:defRPr>
                  <a:solidFill>
                    <a:schemeClr val="tx1"/>
                  </a:solidFill>
                  <a:latin typeface="Arial" panose="020B0604020202020204" pitchFamily="34" charset="0"/>
                  <a:ea typeface="MS PGothic" panose="020B0600070205080204" pitchFamily="34" charset="-128"/>
                </a:defRPr>
              </a:lvl3pPr>
              <a:lvl4pPr marL="1600200" indent="-228600" defTabSz="915988">
                <a:spcBef>
                  <a:spcPct val="2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defTabSz="915988">
                <a:spcBef>
                  <a:spcPct val="20000"/>
                </a:spcBef>
                <a:buClr>
                  <a:schemeClr val="tx1"/>
                </a:buClr>
                <a:buSzPct val="85000"/>
                <a:buChar char="•"/>
                <a:defRPr sz="16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US" altLang="en-US" b="1">
                  <a:latin typeface="Verdana" panose="020B0604030504040204" pitchFamily="34" charset="0"/>
                </a:rPr>
                <a:t>Change</a:t>
              </a:r>
            </a:p>
          </p:txBody>
        </p:sp>
        <p:sp>
          <p:nvSpPr>
            <p:cNvPr id="24585" name="Text Box 10"/>
            <p:cNvSpPr txBox="1">
              <a:spLocks noChangeArrowheads="1"/>
            </p:cNvSpPr>
            <p:nvPr>
              <p:custDataLst>
                <p:tags r:id="rId11"/>
              </p:custDataLst>
            </p:nvPr>
          </p:nvSpPr>
          <p:spPr bwMode="auto">
            <a:xfrm>
              <a:off x="8235281" y="4883423"/>
              <a:ext cx="175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577" tIns="45789" rIns="91577" bIns="45789">
              <a:spAutoFit/>
            </a:bodyPr>
            <a:lstStyle>
              <a:lvl1pPr defTabSz="915988">
                <a:spcBef>
                  <a:spcPct val="20000"/>
                </a:spcBef>
                <a:buClr>
                  <a:srgbClr val="D20000"/>
                </a:buClr>
                <a:buSzPct val="7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defTabSz="915988">
                <a:spcBef>
                  <a:spcPct val="20000"/>
                </a:spcBef>
                <a:buClr>
                  <a:srgbClr val="D20000"/>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defTabSz="915988">
                <a:spcBef>
                  <a:spcPct val="20000"/>
                </a:spcBef>
                <a:buClr>
                  <a:schemeClr val="tx2"/>
                </a:buClr>
                <a:buChar char="•"/>
                <a:defRPr>
                  <a:solidFill>
                    <a:schemeClr val="tx1"/>
                  </a:solidFill>
                  <a:latin typeface="Arial" panose="020B0604020202020204" pitchFamily="34" charset="0"/>
                  <a:ea typeface="MS PGothic" panose="020B0600070205080204" pitchFamily="34" charset="-128"/>
                </a:defRPr>
              </a:lvl3pPr>
              <a:lvl4pPr marL="1600200" indent="-228600" defTabSz="915988">
                <a:spcBef>
                  <a:spcPct val="2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defTabSz="915988">
                <a:spcBef>
                  <a:spcPct val="20000"/>
                </a:spcBef>
                <a:buClr>
                  <a:schemeClr val="tx1"/>
                </a:buClr>
                <a:buSzPct val="85000"/>
                <a:buChar char="•"/>
                <a:defRPr sz="16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US" altLang="en-US" b="1">
                  <a:latin typeface="Verdana" panose="020B0604030504040204" pitchFamily="34" charset="0"/>
                </a:rPr>
                <a:t>Future</a:t>
              </a:r>
            </a:p>
          </p:txBody>
        </p:sp>
      </p:grpSp>
      <p:sp>
        <p:nvSpPr>
          <p:cNvPr id="24589" name="TextBox 1"/>
          <p:cNvSpPr txBox="1">
            <a:spLocks noChangeArrowheads="1"/>
          </p:cNvSpPr>
          <p:nvPr>
            <p:custDataLst>
              <p:tags r:id="rId2"/>
            </p:custDataLst>
          </p:nvPr>
        </p:nvSpPr>
        <p:spPr bwMode="auto">
          <a:xfrm>
            <a:off x="4591708" y="5244794"/>
            <a:ext cx="1044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20000"/>
              </a:buClr>
              <a:buSzPct val="7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D20000"/>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8500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CA" altLang="en-US" sz="1600" b="1">
                <a:latin typeface="Verdana" panose="020B0604030504040204" pitchFamily="34" charset="0"/>
              </a:rPr>
              <a:t>Begin</a:t>
            </a:r>
            <a:endParaRPr lang="en-CA" altLang="en-US" sz="1400" b="1">
              <a:latin typeface="Verdana" panose="020B0604030504040204" pitchFamily="34" charset="0"/>
            </a:endParaRPr>
          </a:p>
        </p:txBody>
      </p:sp>
      <p:sp>
        <p:nvSpPr>
          <p:cNvPr id="24590" name="TextBox 13"/>
          <p:cNvSpPr txBox="1">
            <a:spLocks noChangeArrowheads="1"/>
          </p:cNvSpPr>
          <p:nvPr>
            <p:custDataLst>
              <p:tags r:id="rId3"/>
            </p:custDataLst>
          </p:nvPr>
        </p:nvSpPr>
        <p:spPr bwMode="auto">
          <a:xfrm>
            <a:off x="6988333" y="5275686"/>
            <a:ext cx="7546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20000"/>
              </a:buClr>
              <a:buSzPct val="7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D20000"/>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8500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CA" altLang="en-US" sz="1600" b="1">
                <a:latin typeface="Verdana" panose="020B0604030504040204" pitchFamily="34" charset="0"/>
              </a:rPr>
              <a:t>End</a:t>
            </a:r>
          </a:p>
        </p:txBody>
      </p:sp>
      <p:sp>
        <p:nvSpPr>
          <p:cNvPr id="16" name="Title 3"/>
          <p:cNvSpPr txBox="1">
            <a:spLocks/>
          </p:cNvSpPr>
          <p:nvPr>
            <p:custDataLst>
              <p:tags r:id="rId4"/>
            </p:custDataLst>
          </p:nvPr>
        </p:nvSpPr>
        <p:spPr>
          <a:xfrm>
            <a:off x="2677390" y="994520"/>
            <a:ext cx="6494992" cy="853346"/>
          </a:xfrm>
          <a:prstGeom prst="rect">
            <a:avLst/>
          </a:prstGeom>
        </p:spPr>
        <p:txBody>
          <a:bodyPr vert="horz" lIns="91440" tIns="45720" rIns="91440" bIns="45720" anchor="ct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CA" sz="3200" b="1"/>
              <a:t>Stages of Change and Defining Change</a:t>
            </a:r>
            <a:endParaRPr lang="en-CA" sz="3200" b="1">
              <a:ea typeface="Calibri Light"/>
              <a:cs typeface="Calibri Light"/>
            </a:endParaRPr>
          </a:p>
        </p:txBody>
      </p:sp>
      <p:pic>
        <p:nvPicPr>
          <p:cNvPr id="4" name="Picture 3" descr="A person and person planting a tree&#10;&#10;Description automatically generated">
            <a:extLst>
              <a:ext uri="{FF2B5EF4-FFF2-40B4-BE49-F238E27FC236}">
                <a16:creationId xmlns:a16="http://schemas.microsoft.com/office/drawing/2014/main" id="{6429AB2D-1790-BE6C-1A8B-5E77D0479B84}"/>
              </a:ext>
            </a:extLst>
          </p:cNvPr>
          <p:cNvPicPr>
            <a:picLocks noChangeAspect="1"/>
          </p:cNvPicPr>
          <p:nvPr/>
        </p:nvPicPr>
        <p:blipFill>
          <a:blip r:embed="rId14"/>
          <a:stretch>
            <a:fillRect/>
          </a:stretch>
        </p:blipFill>
        <p:spPr>
          <a:xfrm>
            <a:off x="4606824" y="2341796"/>
            <a:ext cx="2991005" cy="2525546"/>
          </a:xfrm>
          <a:prstGeom prst="rect">
            <a:avLst/>
          </a:prstGeom>
          <a:ln>
            <a:noFill/>
          </a:ln>
          <a:effectLst>
            <a:softEdge rad="112500"/>
          </a:effectLst>
        </p:spPr>
      </p:pic>
      <p:pic>
        <p:nvPicPr>
          <p:cNvPr id="5" name="Picture 4" descr="A cartoon of a family picnic&#10;&#10;Description automatically generated">
            <a:extLst>
              <a:ext uri="{FF2B5EF4-FFF2-40B4-BE49-F238E27FC236}">
                <a16:creationId xmlns:a16="http://schemas.microsoft.com/office/drawing/2014/main" id="{74D5CCFD-C63B-86F2-BD36-F32040881CDC}"/>
              </a:ext>
            </a:extLst>
          </p:cNvPr>
          <p:cNvPicPr>
            <a:picLocks noChangeAspect="1"/>
          </p:cNvPicPr>
          <p:nvPr/>
        </p:nvPicPr>
        <p:blipFill>
          <a:blip r:embed="rId15"/>
          <a:stretch>
            <a:fillRect/>
          </a:stretch>
        </p:blipFill>
        <p:spPr>
          <a:xfrm>
            <a:off x="7687529" y="2464659"/>
            <a:ext cx="2934994" cy="2231706"/>
          </a:xfrm>
          <a:prstGeom prst="rect">
            <a:avLst/>
          </a:prstGeom>
          <a:ln>
            <a:noFill/>
          </a:ln>
          <a:effectLst>
            <a:softEdge rad="112500"/>
          </a:effectLst>
        </p:spPr>
      </p:pic>
      <p:pic>
        <p:nvPicPr>
          <p:cNvPr id="6" name="Picture 5" descr="A person standing in front of a plant&#10;&#10;Description automatically generated">
            <a:extLst>
              <a:ext uri="{FF2B5EF4-FFF2-40B4-BE49-F238E27FC236}">
                <a16:creationId xmlns:a16="http://schemas.microsoft.com/office/drawing/2014/main" id="{049B7FC3-1541-C7DB-9EEF-33C94634AF42}"/>
              </a:ext>
            </a:extLst>
          </p:cNvPr>
          <p:cNvPicPr>
            <a:picLocks noChangeAspect="1"/>
          </p:cNvPicPr>
          <p:nvPr/>
        </p:nvPicPr>
        <p:blipFill>
          <a:blip r:embed="rId16"/>
          <a:stretch>
            <a:fillRect/>
          </a:stretch>
        </p:blipFill>
        <p:spPr>
          <a:xfrm>
            <a:off x="1427827" y="2410996"/>
            <a:ext cx="2745935" cy="2476395"/>
          </a:xfrm>
          <a:prstGeom prst="rect">
            <a:avLst/>
          </a:prstGeom>
          <a:ln>
            <a:noFill/>
          </a:ln>
          <a:effectLst>
            <a:softEdge rad="112500"/>
          </a:effectLst>
        </p:spPr>
      </p:pic>
      <p:sp>
        <p:nvSpPr>
          <p:cNvPr id="24581" name="Line 6"/>
          <p:cNvSpPr>
            <a:spLocks noChangeShapeType="1"/>
          </p:cNvSpPr>
          <p:nvPr>
            <p:custDataLst>
              <p:tags r:id="rId5"/>
            </p:custDataLst>
          </p:nvPr>
        </p:nvSpPr>
        <p:spPr bwMode="auto">
          <a:xfrm flipH="1" flipV="1">
            <a:off x="4475566" y="2341732"/>
            <a:ext cx="5510" cy="354245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p>
        </p:txBody>
      </p:sp>
      <p:sp>
        <p:nvSpPr>
          <p:cNvPr id="24582" name="Line 7"/>
          <p:cNvSpPr>
            <a:spLocks noChangeShapeType="1"/>
          </p:cNvSpPr>
          <p:nvPr>
            <p:custDataLst>
              <p:tags r:id="rId6"/>
            </p:custDataLst>
          </p:nvPr>
        </p:nvSpPr>
        <p:spPr bwMode="auto">
          <a:xfrm flipV="1">
            <a:off x="7683317" y="2346602"/>
            <a:ext cx="4018" cy="35307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p>
        </p:txBody>
      </p:sp>
      <p:sp>
        <p:nvSpPr>
          <p:cNvPr id="8" name="Slide Number Placeholder 7">
            <a:extLst>
              <a:ext uri="{FF2B5EF4-FFF2-40B4-BE49-F238E27FC236}">
                <a16:creationId xmlns:a16="http://schemas.microsoft.com/office/drawing/2014/main" id="{A947D07B-C006-074A-C3FD-706A56626EEC}"/>
              </a:ext>
            </a:extLst>
          </p:cNvPr>
          <p:cNvSpPr>
            <a:spLocks noGrp="1"/>
          </p:cNvSpPr>
          <p:nvPr>
            <p:ph type="sldNum" sz="quarter" idx="12"/>
          </p:nvPr>
        </p:nvSpPr>
        <p:spPr/>
        <p:txBody>
          <a:bodyPr/>
          <a:lstStyle/>
          <a:p>
            <a:endParaRPr lang="en-US" dirty="0"/>
          </a:p>
        </p:txBody>
      </p:sp>
      <p:pic>
        <p:nvPicPr>
          <p:cNvPr id="3" name="Picture 2" descr="A logo with blue and green dots">
            <a:extLst>
              <a:ext uri="{FF2B5EF4-FFF2-40B4-BE49-F238E27FC236}">
                <a16:creationId xmlns:a16="http://schemas.microsoft.com/office/drawing/2014/main" id="{F2156B79-F373-BAAA-B5EA-8192D22C94BD}"/>
              </a:ext>
            </a:extLst>
          </p:cNvPr>
          <p:cNvPicPr>
            <a:picLocks noChangeAspect="1"/>
          </p:cNvPicPr>
          <p:nvPr/>
        </p:nvPicPr>
        <p:blipFill>
          <a:blip r:embed="rId17"/>
          <a:stretch>
            <a:fillRect/>
          </a:stretch>
        </p:blipFill>
        <p:spPr>
          <a:xfrm>
            <a:off x="2677390" y="156083"/>
            <a:ext cx="6362700" cy="975830"/>
          </a:xfrm>
          <a:prstGeom prst="rect">
            <a:avLst/>
          </a:prstGeom>
        </p:spPr>
      </p:pic>
    </p:spTree>
    <p:extLst>
      <p:ext uri="{BB962C8B-B14F-4D97-AF65-F5344CB8AC3E}">
        <p14:creationId xmlns:p14="http://schemas.microsoft.com/office/powerpoint/2010/main" val="31312649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469191"/>
            <a:ext cx="8229600" cy="1143000"/>
          </a:xfrm>
        </p:spPr>
        <p:txBody>
          <a:bodyPr>
            <a:normAutofit/>
          </a:bodyPr>
          <a:lstStyle/>
          <a:p>
            <a:r>
              <a:rPr lang="en-CA" sz="2500" dirty="0">
                <a:solidFill>
                  <a:schemeClr val="bg1"/>
                </a:solidFill>
              </a:rPr>
              <a:t>The Marathon Effect </a:t>
            </a:r>
          </a:p>
        </p:txBody>
      </p:sp>
      <p:sp>
        <p:nvSpPr>
          <p:cNvPr id="5" name="Title 3"/>
          <p:cNvSpPr txBox="1">
            <a:spLocks/>
          </p:cNvSpPr>
          <p:nvPr>
            <p:custDataLst>
              <p:tags r:id="rId2"/>
            </p:custDataLst>
          </p:nvPr>
        </p:nvSpPr>
        <p:spPr>
          <a:xfrm>
            <a:off x="1616027" y="1467822"/>
            <a:ext cx="10745183" cy="532595"/>
          </a:xfrm>
          <a:prstGeom prst="rect">
            <a:avLst/>
          </a:prstGeom>
        </p:spPr>
        <p:txBody>
          <a:bodyPr vert="horz" anchor="ctr">
            <a:normAutofit fontScale="8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CA" dirty="0"/>
              <a:t>Causes of Stress During Change – Marathon Effect</a:t>
            </a:r>
          </a:p>
        </p:txBody>
      </p:sp>
      <p:pic>
        <p:nvPicPr>
          <p:cNvPr id="9" name="Picture 8" descr="A group of people running&#10;&#10;Description automatically generated">
            <a:extLst>
              <a:ext uri="{FF2B5EF4-FFF2-40B4-BE49-F238E27FC236}">
                <a16:creationId xmlns:a16="http://schemas.microsoft.com/office/drawing/2014/main" id="{6487E27D-9AB4-7C2D-CB67-F3E5533FC04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67000" y="1187824"/>
            <a:ext cx="5670176" cy="5670176"/>
          </a:xfrm>
          <a:prstGeom prst="rect">
            <a:avLst/>
          </a:prstGeom>
        </p:spPr>
      </p:pic>
      <p:pic>
        <p:nvPicPr>
          <p:cNvPr id="6" name="Picture 5" descr="A logo with blue and green dots">
            <a:extLst>
              <a:ext uri="{FF2B5EF4-FFF2-40B4-BE49-F238E27FC236}">
                <a16:creationId xmlns:a16="http://schemas.microsoft.com/office/drawing/2014/main" id="{9626772B-E86E-6D0D-92FA-E338A56C73D2}"/>
              </a:ext>
            </a:extLst>
          </p:cNvPr>
          <p:cNvPicPr>
            <a:picLocks noChangeAspect="1"/>
          </p:cNvPicPr>
          <p:nvPr/>
        </p:nvPicPr>
        <p:blipFill>
          <a:blip r:embed="rId6"/>
          <a:stretch>
            <a:fillRect/>
          </a:stretch>
        </p:blipFill>
        <p:spPr>
          <a:xfrm>
            <a:off x="2750115" y="80965"/>
            <a:ext cx="6362700" cy="1152525"/>
          </a:xfrm>
          <a:prstGeom prst="rect">
            <a:avLst/>
          </a:prstGeom>
        </p:spPr>
      </p:pic>
    </p:spTree>
    <p:extLst>
      <p:ext uri="{BB962C8B-B14F-4D97-AF65-F5344CB8AC3E}">
        <p14:creationId xmlns:p14="http://schemas.microsoft.com/office/powerpoint/2010/main" val="199155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p:cNvSpPr>
            <a:spLocks noGrp="1"/>
          </p:cNvSpPr>
          <p:nvPr>
            <p:ph type="title"/>
            <p:custDataLst>
              <p:tags r:id="rId1"/>
            </p:custDataLst>
          </p:nvPr>
        </p:nvSpPr>
        <p:spPr>
          <a:xfrm>
            <a:off x="809900" y="1830519"/>
            <a:ext cx="5862396" cy="921255"/>
          </a:xfrm>
        </p:spPr>
        <p:txBody>
          <a:bodyPr vert="horz" lIns="91440" tIns="45720" rIns="91440" bIns="45720" rtlCol="0" anchor="b">
            <a:normAutofit fontScale="90000"/>
          </a:bodyPr>
          <a:lstStyle/>
          <a:p>
            <a:r>
              <a:rPr lang="en-US" sz="3200" b="1" kern="1200" dirty="0">
                <a:solidFill>
                  <a:schemeClr val="tx1"/>
                </a:solidFill>
                <a:latin typeface="+mj-lt"/>
                <a:ea typeface="+mj-ea"/>
                <a:cs typeface="+mj-cs"/>
              </a:rPr>
              <a:t>Types of Changes : </a:t>
            </a:r>
            <a:br>
              <a:rPr lang="en-US" sz="3200" b="1" kern="1200" dirty="0">
                <a:solidFill>
                  <a:schemeClr val="tx1"/>
                </a:solidFill>
                <a:latin typeface="+mj-lt"/>
                <a:ea typeface="+mj-ea"/>
                <a:cs typeface="+mj-cs"/>
              </a:rPr>
            </a:br>
            <a:r>
              <a:rPr lang="en-US" sz="3200" kern="1200" dirty="0">
                <a:solidFill>
                  <a:schemeClr val="tx1"/>
                </a:solidFill>
                <a:latin typeface="+mj-lt"/>
                <a:ea typeface="+mj-ea"/>
                <a:cs typeface="+mj-cs"/>
              </a:rPr>
              <a:t>Voluntary and Involuntary</a:t>
            </a:r>
          </a:p>
        </p:txBody>
      </p:sp>
      <p:sp>
        <p:nvSpPr>
          <p:cNvPr id="11" name="Espace réservé du contenu 1"/>
          <p:cNvSpPr txBox="1"/>
          <p:nvPr>
            <p:custDataLst>
              <p:tags r:id="rId2"/>
            </p:custDataLst>
          </p:nvPr>
        </p:nvSpPr>
        <p:spPr>
          <a:xfrm>
            <a:off x="743225" y="3011430"/>
            <a:ext cx="5862396" cy="304838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800" dirty="0"/>
              <a:t>Changes can be based on an external event</a:t>
            </a:r>
            <a:r>
              <a:rPr kumimoji="0" lang="en-US" sz="1800" b="0" i="0" u="none" strike="noStrike" cap="none" spc="0" normalizeH="0" baseline="0" noProof="0" dirty="0">
                <a:ln>
                  <a:noFill/>
                </a:ln>
                <a:effectLst/>
                <a:uLnTx/>
                <a:uFillTx/>
              </a:rPr>
              <a:t>. </a:t>
            </a:r>
            <a:r>
              <a:rPr lang="en-US" sz="1800" dirty="0"/>
              <a:t>Something happens that results in a fundamental difference in your </a:t>
            </a:r>
            <a:r>
              <a:rPr kumimoji="0" lang="en-US" sz="1800" b="0" i="0" u="none" strike="noStrike" cap="none" spc="0" normalizeH="0" baseline="0" noProof="0" dirty="0">
                <a:ln>
                  <a:noFill/>
                </a:ln>
                <a:effectLst/>
                <a:uLnTx/>
                <a:uFillTx/>
              </a:rPr>
              <a:t>situation. </a:t>
            </a:r>
          </a:p>
          <a:p>
            <a:pPr marL="0" indent="0">
              <a:spcBef>
                <a:spcPts val="0"/>
              </a:spcBef>
              <a:buNone/>
              <a:defRPr/>
            </a:pPr>
            <a:endParaRPr lang="en-US" sz="1200" dirty="0"/>
          </a:p>
          <a:p>
            <a:pPr marL="0" indent="0">
              <a:spcBef>
                <a:spcPts val="0"/>
              </a:spcBef>
              <a:buNone/>
              <a:defRPr/>
            </a:pPr>
            <a:r>
              <a:rPr lang="en-US" sz="1800" dirty="0"/>
              <a:t>There are two types of changes</a:t>
            </a:r>
            <a:r>
              <a:rPr kumimoji="0" lang="en-US" sz="1800" b="0" i="0" u="none" strike="noStrike" cap="none" spc="0" normalizeH="0" baseline="0" noProof="0" dirty="0">
                <a:ln>
                  <a:noFill/>
                </a:ln>
                <a:effectLst/>
                <a:uLnTx/>
                <a:uFillTx/>
              </a:rPr>
              <a:t>:</a:t>
            </a:r>
          </a:p>
          <a:p>
            <a:pPr marL="0" indent="0">
              <a:spcBef>
                <a:spcPts val="0"/>
              </a:spcBef>
              <a:buNone/>
              <a:defRPr/>
            </a:pPr>
            <a:endParaRPr lang="en-US" sz="1100" dirty="0"/>
          </a:p>
          <a:p>
            <a:pPr marL="174625" indent="-228600">
              <a:spcBef>
                <a:spcPts val="0"/>
              </a:spcBef>
              <a:defRPr/>
            </a:pPr>
            <a:r>
              <a:rPr lang="en-US" sz="1800" b="1" dirty="0"/>
              <a:t>Voluntary </a:t>
            </a:r>
            <a:r>
              <a:rPr lang="en-US" sz="1800" dirty="0"/>
              <a:t>changes are changes that you choose to make and are prepared for</a:t>
            </a:r>
            <a:endParaRPr lang="en-US" sz="1800" b="0" i="0" u="none" strike="noStrike" cap="none" spc="0" normalizeH="0" baseline="0" noProof="0" dirty="0">
              <a:ln>
                <a:noFill/>
              </a:ln>
              <a:effectLst/>
              <a:uLnTx/>
              <a:uFillTx/>
            </a:endParaRPr>
          </a:p>
          <a:p>
            <a:pPr marL="171450" indent="-228600">
              <a:spcBef>
                <a:spcPts val="0"/>
              </a:spcBef>
              <a:defRPr/>
            </a:pPr>
            <a:r>
              <a:rPr lang="en-US" sz="1800" b="1" dirty="0"/>
              <a:t>Involuntary</a:t>
            </a:r>
            <a:r>
              <a:rPr lang="en-US" sz="1800" dirty="0"/>
              <a:t> changes are changes that happen and are beyond your control</a:t>
            </a:r>
          </a:p>
        </p:txBody>
      </p:sp>
      <p:pic>
        <p:nvPicPr>
          <p:cNvPr id="6" name="Graphic 5" descr="A person standing on a rock looking into the distance&#10;&#10;Description automatically generated">
            <a:extLst>
              <a:ext uri="{FF2B5EF4-FFF2-40B4-BE49-F238E27FC236}">
                <a16:creationId xmlns:a16="http://schemas.microsoft.com/office/drawing/2014/main" id="{6CA00ABB-B588-2867-2782-62EB23AC95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48846" y="1744793"/>
            <a:ext cx="3953427" cy="3953427"/>
          </a:xfrm>
          <a:prstGeom prst="rect">
            <a:avLst/>
          </a:prstGeom>
        </p:spPr>
      </p:pic>
      <p:pic>
        <p:nvPicPr>
          <p:cNvPr id="5" name="Picture 4" descr="A logo with blue and green dots">
            <a:extLst>
              <a:ext uri="{FF2B5EF4-FFF2-40B4-BE49-F238E27FC236}">
                <a16:creationId xmlns:a16="http://schemas.microsoft.com/office/drawing/2014/main" id="{E118C44F-9CCB-58B8-24DC-2043157E3421}"/>
              </a:ext>
            </a:extLst>
          </p:cNvPr>
          <p:cNvPicPr>
            <a:picLocks noChangeAspect="1"/>
          </p:cNvPicPr>
          <p:nvPr/>
        </p:nvPicPr>
        <p:blipFill>
          <a:blip r:embed="rId7"/>
          <a:stretch>
            <a:fillRect/>
          </a:stretch>
        </p:blipFill>
        <p:spPr>
          <a:xfrm>
            <a:off x="2703412" y="28386"/>
            <a:ext cx="6362700" cy="1152525"/>
          </a:xfrm>
          <a:prstGeom prst="rect">
            <a:avLst/>
          </a:prstGeom>
        </p:spPr>
      </p:pic>
    </p:spTree>
    <p:extLst>
      <p:ext uri="{BB962C8B-B14F-4D97-AF65-F5344CB8AC3E}">
        <p14:creationId xmlns:p14="http://schemas.microsoft.com/office/powerpoint/2010/main" val="263822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blue and green dots&#10;&#10;Description automatically generated">
            <a:extLst>
              <a:ext uri="{FF2B5EF4-FFF2-40B4-BE49-F238E27FC236}">
                <a16:creationId xmlns:a16="http://schemas.microsoft.com/office/drawing/2014/main" id="{C6A91D24-E76C-A603-5881-B21DE110723A}"/>
              </a:ext>
            </a:extLst>
          </p:cNvPr>
          <p:cNvPicPr>
            <a:picLocks noChangeAspect="1"/>
          </p:cNvPicPr>
          <p:nvPr/>
        </p:nvPicPr>
        <p:blipFill>
          <a:blip r:embed="rId4"/>
          <a:stretch>
            <a:fillRect/>
          </a:stretch>
        </p:blipFill>
        <p:spPr>
          <a:xfrm>
            <a:off x="3036787" y="45214"/>
            <a:ext cx="6362700" cy="1152525"/>
          </a:xfrm>
          <a:prstGeom prst="rect">
            <a:avLst/>
          </a:prstGeom>
        </p:spPr>
      </p:pic>
      <p:sp>
        <p:nvSpPr>
          <p:cNvPr id="3" name="Titre 2"/>
          <p:cNvSpPr>
            <a:spLocks noGrp="1"/>
          </p:cNvSpPr>
          <p:nvPr>
            <p:ph type="title"/>
            <p:custDataLst>
              <p:tags r:id="rId1"/>
            </p:custDataLst>
          </p:nvPr>
        </p:nvSpPr>
        <p:spPr>
          <a:xfrm>
            <a:off x="714238" y="1530099"/>
            <a:ext cx="10763523" cy="898500"/>
          </a:xfrm>
        </p:spPr>
        <p:txBody>
          <a:bodyPr>
            <a:normAutofit/>
          </a:bodyPr>
          <a:lstStyle/>
          <a:p>
            <a:r>
              <a:rPr lang="en-CA" sz="4000" b="1" dirty="0"/>
              <a:t>Transition</a:t>
            </a:r>
            <a:r>
              <a:rPr lang="en-CA" sz="4000" dirty="0"/>
              <a:t> – Reacting to Change Is Personal</a:t>
            </a:r>
            <a:endParaRPr lang="en-US" sz="4000" dirty="0"/>
          </a:p>
        </p:txBody>
      </p:sp>
      <p:sp>
        <p:nvSpPr>
          <p:cNvPr id="9" name="Espace réservé du contenu 1">
            <a:extLst>
              <a:ext uri="{FF2B5EF4-FFF2-40B4-BE49-F238E27FC236}">
                <a16:creationId xmlns:a16="http://schemas.microsoft.com/office/drawing/2014/main" id="{34636853-279C-A095-A5BB-85904E87B322}"/>
              </a:ext>
            </a:extLst>
          </p:cNvPr>
          <p:cNvSpPr txBox="1">
            <a:spLocks/>
          </p:cNvSpPr>
          <p:nvPr/>
        </p:nvSpPr>
        <p:spPr>
          <a:xfrm>
            <a:off x="646337" y="2552700"/>
            <a:ext cx="10219173" cy="303314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CA" sz="2200" dirty="0"/>
              <a:t>How people react and adjust to change is the transition.</a:t>
            </a:r>
            <a:endParaRPr lang="en-CA" sz="2200" dirty="0">
              <a:cs typeface="Calibri"/>
            </a:endParaRPr>
          </a:p>
          <a:p>
            <a:pPr marL="342900" indent="-342900">
              <a:buFont typeface="Arial"/>
              <a:buChar char="•"/>
            </a:pPr>
            <a:r>
              <a:rPr lang="en-CA" sz="2200" dirty="0"/>
              <a:t>A transition is the process people go through when making a change, and it is similar to the stages of grief.  </a:t>
            </a:r>
            <a:endParaRPr lang="en-CA" sz="2200" dirty="0">
              <a:cs typeface="Calibri"/>
            </a:endParaRPr>
          </a:p>
          <a:p>
            <a:pPr marL="342900" indent="-342900">
              <a:buFont typeface="Arial"/>
              <a:buChar char="•"/>
            </a:pPr>
            <a:r>
              <a:rPr lang="en-CA" sz="2200" dirty="0"/>
              <a:t>People </a:t>
            </a:r>
            <a:r>
              <a:rPr lang="en-CA" sz="2200" b="1" dirty="0"/>
              <a:t>do not </a:t>
            </a:r>
            <a:r>
              <a:rPr lang="en-CA" sz="2200" dirty="0"/>
              <a:t>go through the transition as a group, in lock step and at the same time.</a:t>
            </a:r>
            <a:endParaRPr lang="en-CA" sz="2200" dirty="0">
              <a:cs typeface="Calibri"/>
            </a:endParaRPr>
          </a:p>
          <a:p>
            <a:pPr marL="342900" indent="-342900">
              <a:buFont typeface="Arial"/>
              <a:buChar char="•"/>
            </a:pPr>
            <a:r>
              <a:rPr lang="en-CA" sz="2200" dirty="0"/>
              <a:t>Every person experiences</a:t>
            </a:r>
            <a:r>
              <a:rPr lang="en-CA" sz="2200" b="1" dirty="0"/>
              <a:t> change differently</a:t>
            </a:r>
            <a:r>
              <a:rPr lang="en-CA" sz="2200" dirty="0"/>
              <a:t> and will choose to support or not support the change.</a:t>
            </a:r>
            <a:endParaRPr lang="en-CA" sz="2200" dirty="0">
              <a:cs typeface="Calibri"/>
            </a:endParaRPr>
          </a:p>
          <a:p>
            <a:pPr marL="174625" indent="-174625"/>
            <a:endParaRPr lang="en-CA" dirty="0"/>
          </a:p>
          <a:p>
            <a:pPr marL="0" indent="0">
              <a:buNone/>
            </a:pPr>
            <a:endParaRPr lang="en-CA" sz="1600" dirty="0"/>
          </a:p>
          <a:p>
            <a:pPr marL="0" indent="0">
              <a:buNone/>
            </a:pPr>
            <a:endParaRPr lang="en-CA" sz="1600" dirty="0"/>
          </a:p>
        </p:txBody>
      </p:sp>
      <p:pic>
        <p:nvPicPr>
          <p:cNvPr id="5" name="Picture 4" descr="A close up of words&#10;&#10;Description automatically generated">
            <a:extLst>
              <a:ext uri="{FF2B5EF4-FFF2-40B4-BE49-F238E27FC236}">
                <a16:creationId xmlns:a16="http://schemas.microsoft.com/office/drawing/2014/main" id="{F93FF05F-1437-8E04-6DF8-B3A408F203FE}"/>
              </a:ext>
            </a:extLst>
          </p:cNvPr>
          <p:cNvPicPr>
            <a:picLocks noChangeAspect="1"/>
          </p:cNvPicPr>
          <p:nvPr/>
        </p:nvPicPr>
        <p:blipFill>
          <a:blip r:embed="rId5"/>
          <a:stretch>
            <a:fillRect/>
          </a:stretch>
        </p:blipFill>
        <p:spPr>
          <a:xfrm>
            <a:off x="2755786" y="4922074"/>
            <a:ext cx="6162193" cy="1890712"/>
          </a:xfrm>
          <a:prstGeom prst="rect">
            <a:avLst/>
          </a:prstGeom>
        </p:spPr>
      </p:pic>
    </p:spTree>
    <p:extLst>
      <p:ext uri="{BB962C8B-B14F-4D97-AF65-F5344CB8AC3E}">
        <p14:creationId xmlns:p14="http://schemas.microsoft.com/office/powerpoint/2010/main" val="18052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524080" y="1585757"/>
            <a:ext cx="7594122" cy="831193"/>
          </a:xfrm>
        </p:spPr>
        <p:txBody>
          <a:bodyPr>
            <a:noAutofit/>
          </a:bodyPr>
          <a:lstStyle/>
          <a:p>
            <a:r>
              <a:rPr lang="en-US" dirty="0"/>
              <a:t>The Three Phases of Transition</a:t>
            </a:r>
            <a:endParaRPr lang="en-CA" dirty="0"/>
          </a:p>
        </p:txBody>
      </p:sp>
      <p:grpSp>
        <p:nvGrpSpPr>
          <p:cNvPr id="5" name="Group 4">
            <a:extLst>
              <a:ext uri="{FF2B5EF4-FFF2-40B4-BE49-F238E27FC236}">
                <a16:creationId xmlns:a16="http://schemas.microsoft.com/office/drawing/2014/main" id="{3C8446EF-84C4-4267-B9A7-158F8F7451DE}"/>
              </a:ext>
            </a:extLst>
          </p:cNvPr>
          <p:cNvGrpSpPr/>
          <p:nvPr>
            <p:custDataLst>
              <p:tags r:id="rId2"/>
            </p:custDataLst>
          </p:nvPr>
        </p:nvGrpSpPr>
        <p:grpSpPr>
          <a:xfrm>
            <a:off x="1768425" y="3264114"/>
            <a:ext cx="8658685" cy="2776946"/>
            <a:chOff x="1936576" y="4513603"/>
            <a:chExt cx="7489060" cy="1887931"/>
          </a:xfrm>
        </p:grpSpPr>
        <p:sp>
          <p:nvSpPr>
            <p:cNvPr id="7" name="Rectangle 46"/>
            <p:cNvSpPr>
              <a:spLocks noChangeArrowheads="1"/>
            </p:cNvSpPr>
            <p:nvPr>
              <p:custDataLst>
                <p:tags r:id="rId3"/>
              </p:custDataLst>
            </p:nvPr>
          </p:nvSpPr>
          <p:spPr bwMode="auto">
            <a:xfrm>
              <a:off x="2843407" y="4820078"/>
              <a:ext cx="652298"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400" b="1">
                  <a:solidFill>
                    <a:srgbClr val="000000"/>
                  </a:solidFill>
                  <a:cs typeface="Arial" pitchFamily="34" charset="0"/>
                </a:rPr>
                <a:t>Endings</a:t>
              </a:r>
              <a:endParaRPr lang="en-US" sz="1400">
                <a:solidFill>
                  <a:prstClr val="black"/>
                </a:solidFill>
                <a:latin typeface="Arial" pitchFamily="34" charset="0"/>
                <a:cs typeface="Arial" pitchFamily="34" charset="0"/>
              </a:endParaRPr>
            </a:p>
          </p:txBody>
        </p:sp>
        <p:sp>
          <p:nvSpPr>
            <p:cNvPr id="8" name="Rectangle 47"/>
            <p:cNvSpPr>
              <a:spLocks noChangeArrowheads="1"/>
            </p:cNvSpPr>
            <p:nvPr>
              <p:custDataLst>
                <p:tags r:id="rId4"/>
              </p:custDataLst>
            </p:nvPr>
          </p:nvSpPr>
          <p:spPr bwMode="auto">
            <a:xfrm>
              <a:off x="5317409" y="5249985"/>
              <a:ext cx="95231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400" b="1">
                  <a:solidFill>
                    <a:srgbClr val="000000"/>
                  </a:solidFill>
                  <a:cs typeface="Arial" pitchFamily="34" charset="0"/>
                </a:rPr>
                <a:t>Neutral</a:t>
              </a:r>
              <a:r>
                <a:rPr lang="en-US" sz="900" b="1">
                  <a:solidFill>
                    <a:srgbClr val="000000"/>
                  </a:solidFill>
                  <a:cs typeface="Arial" pitchFamily="34" charset="0"/>
                </a:rPr>
                <a:t> </a:t>
              </a:r>
              <a:r>
                <a:rPr lang="en-US" sz="1400" b="1">
                  <a:solidFill>
                    <a:srgbClr val="000000"/>
                  </a:solidFill>
                  <a:cs typeface="Arial" pitchFamily="34" charset="0"/>
                </a:rPr>
                <a:t>Zone</a:t>
              </a:r>
              <a:endParaRPr lang="en-US" sz="1400">
                <a:solidFill>
                  <a:prstClr val="black"/>
                </a:solidFill>
                <a:latin typeface="Arial" pitchFamily="34" charset="0"/>
                <a:cs typeface="Arial" pitchFamily="34" charset="0"/>
              </a:endParaRPr>
            </a:p>
          </p:txBody>
        </p:sp>
        <p:sp>
          <p:nvSpPr>
            <p:cNvPr id="9" name="Rectangle 48"/>
            <p:cNvSpPr>
              <a:spLocks noChangeArrowheads="1"/>
            </p:cNvSpPr>
            <p:nvPr>
              <p:custDataLst>
                <p:tags r:id="rId5"/>
              </p:custDataLst>
            </p:nvPr>
          </p:nvSpPr>
          <p:spPr bwMode="auto">
            <a:xfrm>
              <a:off x="7945867" y="4673341"/>
              <a:ext cx="119173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400" b="1">
                  <a:solidFill>
                    <a:srgbClr val="000000"/>
                  </a:solidFill>
                  <a:cs typeface="Arial" pitchFamily="34" charset="0"/>
                </a:rPr>
                <a:t>New Beginnings</a:t>
              </a:r>
              <a:endParaRPr lang="en-US" sz="1400">
                <a:solidFill>
                  <a:prstClr val="black"/>
                </a:solidFill>
                <a:latin typeface="Arial" pitchFamily="34" charset="0"/>
                <a:cs typeface="Arial" pitchFamily="34" charset="0"/>
              </a:endParaRPr>
            </a:p>
          </p:txBody>
        </p:sp>
        <p:sp>
          <p:nvSpPr>
            <p:cNvPr id="13" name="Freeform 52"/>
            <p:cNvSpPr>
              <a:spLocks/>
            </p:cNvSpPr>
            <p:nvPr>
              <p:custDataLst>
                <p:tags r:id="rId6"/>
              </p:custDataLst>
            </p:nvPr>
          </p:nvSpPr>
          <p:spPr bwMode="auto">
            <a:xfrm>
              <a:off x="1936576" y="4961373"/>
              <a:ext cx="7489059" cy="79208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 name="Rectangle 53"/>
            <p:cNvSpPr>
              <a:spLocks noChangeArrowheads="1"/>
            </p:cNvSpPr>
            <p:nvPr>
              <p:custDataLst>
                <p:tags r:id="rId7"/>
              </p:custDataLst>
            </p:nvPr>
          </p:nvSpPr>
          <p:spPr bwMode="auto">
            <a:xfrm>
              <a:off x="4385076" y="4513603"/>
              <a:ext cx="44401" cy="188793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Rectangle 54"/>
            <p:cNvSpPr>
              <a:spLocks noChangeArrowheads="1"/>
            </p:cNvSpPr>
            <p:nvPr>
              <p:custDataLst>
                <p:tags r:id="rId8"/>
              </p:custDataLst>
            </p:nvPr>
          </p:nvSpPr>
          <p:spPr bwMode="auto">
            <a:xfrm>
              <a:off x="7182023" y="4513603"/>
              <a:ext cx="42625" cy="188793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Rectangle 84"/>
            <p:cNvSpPr>
              <a:spLocks noChangeArrowheads="1"/>
            </p:cNvSpPr>
            <p:nvPr>
              <p:custDataLst>
                <p:tags r:id="rId9"/>
              </p:custDataLst>
            </p:nvPr>
          </p:nvSpPr>
          <p:spPr bwMode="auto">
            <a:xfrm>
              <a:off x="6509560" y="5756005"/>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7" name="TextBox 16"/>
            <p:cNvSpPr txBox="1"/>
            <p:nvPr>
              <p:custDataLst>
                <p:tags r:id="rId10"/>
              </p:custDataLst>
            </p:nvPr>
          </p:nvSpPr>
          <p:spPr>
            <a:xfrm>
              <a:off x="2368851" y="5393421"/>
              <a:ext cx="1914236" cy="523220"/>
            </a:xfrm>
            <a:prstGeom prst="rect">
              <a:avLst/>
            </a:prstGeom>
            <a:noFill/>
          </p:spPr>
          <p:txBody>
            <a:bodyPr wrap="square" rtlCol="0">
              <a:spAutoFit/>
            </a:bodyPr>
            <a:lstStyle/>
            <a:p>
              <a:r>
                <a:rPr lang="en-CA" sz="1400">
                  <a:solidFill>
                    <a:prstClr val="black"/>
                  </a:solidFill>
                </a:rPr>
                <a:t>Have to let go of who  we were in the past</a:t>
              </a:r>
            </a:p>
          </p:txBody>
        </p:sp>
        <p:sp>
          <p:nvSpPr>
            <p:cNvPr id="18" name="TextBox 17"/>
            <p:cNvSpPr txBox="1"/>
            <p:nvPr>
              <p:custDataLst>
                <p:tags r:id="rId11"/>
              </p:custDataLst>
            </p:nvPr>
          </p:nvSpPr>
          <p:spPr>
            <a:xfrm>
              <a:off x="5017360" y="5824163"/>
              <a:ext cx="1856662" cy="523220"/>
            </a:xfrm>
            <a:prstGeom prst="rect">
              <a:avLst/>
            </a:prstGeom>
            <a:noFill/>
          </p:spPr>
          <p:txBody>
            <a:bodyPr wrap="none" rtlCol="0">
              <a:spAutoFit/>
            </a:bodyPr>
            <a:lstStyle/>
            <a:p>
              <a:r>
                <a:rPr lang="en-CA" sz="1400">
                  <a:solidFill>
                    <a:prstClr val="black"/>
                  </a:solidFill>
                </a:rPr>
                <a:t>Not who we were </a:t>
              </a:r>
            </a:p>
            <a:p>
              <a:r>
                <a:rPr lang="en-CA" sz="1400">
                  <a:solidFill>
                    <a:prstClr val="black"/>
                  </a:solidFill>
                </a:rPr>
                <a:t>Not yet who we will be</a:t>
              </a:r>
            </a:p>
          </p:txBody>
        </p:sp>
        <p:sp>
          <p:nvSpPr>
            <p:cNvPr id="19" name="TextBox 18"/>
            <p:cNvSpPr txBox="1"/>
            <p:nvPr>
              <p:custDataLst>
                <p:tags r:id="rId12"/>
              </p:custDataLst>
            </p:nvPr>
          </p:nvSpPr>
          <p:spPr>
            <a:xfrm>
              <a:off x="7878289" y="5321413"/>
              <a:ext cx="1547347" cy="523220"/>
            </a:xfrm>
            <a:prstGeom prst="rect">
              <a:avLst/>
            </a:prstGeom>
            <a:noFill/>
          </p:spPr>
          <p:txBody>
            <a:bodyPr wrap="none" rtlCol="0">
              <a:spAutoFit/>
            </a:bodyPr>
            <a:lstStyle/>
            <a:p>
              <a:r>
                <a:rPr lang="en-CA" sz="1400">
                  <a:solidFill>
                    <a:prstClr val="black"/>
                  </a:solidFill>
                </a:rPr>
                <a:t>Begin to identify</a:t>
              </a:r>
            </a:p>
            <a:p>
              <a:r>
                <a:rPr lang="en-CA" sz="1400">
                  <a:solidFill>
                    <a:prstClr val="black"/>
                  </a:solidFill>
                </a:rPr>
                <a:t>with the new ways</a:t>
              </a:r>
            </a:p>
          </p:txBody>
        </p:sp>
      </p:grpSp>
      <p:sp>
        <p:nvSpPr>
          <p:cNvPr id="12" name="TextBox 11">
            <a:extLst>
              <a:ext uri="{FF2B5EF4-FFF2-40B4-BE49-F238E27FC236}">
                <a16:creationId xmlns:a16="http://schemas.microsoft.com/office/drawing/2014/main" id="{99FAC3F4-6A0E-20C1-47D0-8DCBB45582C7}"/>
              </a:ext>
            </a:extLst>
          </p:cNvPr>
          <p:cNvSpPr txBox="1"/>
          <p:nvPr/>
        </p:nvSpPr>
        <p:spPr>
          <a:xfrm>
            <a:off x="169884" y="6396865"/>
            <a:ext cx="27568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William Bridges Model</a:t>
            </a:r>
            <a:endParaRPr lang="en-US"/>
          </a:p>
        </p:txBody>
      </p:sp>
      <p:pic>
        <p:nvPicPr>
          <p:cNvPr id="6" name="Graphic 5" descr="Two koi fish circling each other">
            <a:extLst>
              <a:ext uri="{FF2B5EF4-FFF2-40B4-BE49-F238E27FC236}">
                <a16:creationId xmlns:a16="http://schemas.microsoft.com/office/drawing/2014/main" id="{1A541CCF-2678-41A7-4514-1E35029C97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43504" y="1880989"/>
            <a:ext cx="2739343" cy="2768279"/>
          </a:xfrm>
          <a:prstGeom prst="rect">
            <a:avLst/>
          </a:prstGeom>
        </p:spPr>
      </p:pic>
      <p:pic>
        <p:nvPicPr>
          <p:cNvPr id="10" name="Graphic 9" descr="An arch of leaves, pinecones, lights and bells">
            <a:extLst>
              <a:ext uri="{FF2B5EF4-FFF2-40B4-BE49-F238E27FC236}">
                <a16:creationId xmlns:a16="http://schemas.microsoft.com/office/drawing/2014/main" id="{4FD20B4E-11E3-90E5-B8D0-135000B0B87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2075225" y="2073900"/>
            <a:ext cx="1967695" cy="1919469"/>
          </a:xfrm>
          <a:prstGeom prst="rect">
            <a:avLst/>
          </a:prstGeom>
        </p:spPr>
      </p:pic>
      <p:pic>
        <p:nvPicPr>
          <p:cNvPr id="11" name="Graphic 10" descr="Two dandelions">
            <a:extLst>
              <a:ext uri="{FF2B5EF4-FFF2-40B4-BE49-F238E27FC236}">
                <a16:creationId xmlns:a16="http://schemas.microsoft.com/office/drawing/2014/main" id="{3C7C0F7A-432F-076F-EB25-B5222E0C833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92928" y="1935156"/>
            <a:ext cx="1601165" cy="1601164"/>
          </a:xfrm>
          <a:prstGeom prst="rect">
            <a:avLst/>
          </a:prstGeom>
        </p:spPr>
      </p:pic>
      <p:pic>
        <p:nvPicPr>
          <p:cNvPr id="20" name="Picture 19" descr="A logo with blue and green dots">
            <a:extLst>
              <a:ext uri="{FF2B5EF4-FFF2-40B4-BE49-F238E27FC236}">
                <a16:creationId xmlns:a16="http://schemas.microsoft.com/office/drawing/2014/main" id="{AC0A1454-98B1-9810-2DAC-560F49E61A14}"/>
              </a:ext>
            </a:extLst>
          </p:cNvPr>
          <p:cNvPicPr>
            <a:picLocks noChangeAspect="1"/>
          </p:cNvPicPr>
          <p:nvPr/>
        </p:nvPicPr>
        <p:blipFill>
          <a:blip r:embed="rId21"/>
          <a:stretch>
            <a:fillRect/>
          </a:stretch>
        </p:blipFill>
        <p:spPr>
          <a:xfrm>
            <a:off x="2835796" y="77427"/>
            <a:ext cx="6362700" cy="1152525"/>
          </a:xfrm>
          <a:prstGeom prst="rect">
            <a:avLst/>
          </a:prstGeom>
        </p:spPr>
      </p:pic>
    </p:spTree>
    <p:extLst>
      <p:ext uri="{BB962C8B-B14F-4D97-AF65-F5344CB8AC3E}">
        <p14:creationId xmlns:p14="http://schemas.microsoft.com/office/powerpoint/2010/main" val="60475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with blue and green dots">
            <a:extLst>
              <a:ext uri="{FF2B5EF4-FFF2-40B4-BE49-F238E27FC236}">
                <a16:creationId xmlns:a16="http://schemas.microsoft.com/office/drawing/2014/main" id="{BB0FCA1A-DC2B-C0AB-2EE8-C3B495E49A3B}"/>
              </a:ext>
            </a:extLst>
          </p:cNvPr>
          <p:cNvPicPr>
            <a:picLocks noChangeAspect="1"/>
          </p:cNvPicPr>
          <p:nvPr/>
        </p:nvPicPr>
        <p:blipFill>
          <a:blip r:embed="rId3"/>
          <a:stretch>
            <a:fillRect/>
          </a:stretch>
        </p:blipFill>
        <p:spPr>
          <a:xfrm>
            <a:off x="2265262" y="94440"/>
            <a:ext cx="6362700" cy="1152525"/>
          </a:xfrm>
          <a:prstGeom prst="rect">
            <a:avLst/>
          </a:prstGeom>
        </p:spPr>
      </p:pic>
      <p:sp>
        <p:nvSpPr>
          <p:cNvPr id="18" name="Rectangle 1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C6BD42-3C5D-3144-5C08-35994D0A32B9}"/>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a:solidFill>
                  <a:srgbClr val="FFC000"/>
                </a:solidFill>
                <a:latin typeface="+mj-lt"/>
                <a:ea typeface="+mj-ea"/>
                <a:cs typeface="+mj-cs"/>
              </a:rPr>
              <a:t>The Human Side of Change</a:t>
            </a:r>
            <a:endParaRPr lang="en-US" kern="1200">
              <a:solidFill>
                <a:srgbClr val="FFC000"/>
              </a:solidFill>
              <a:latin typeface="+mj-lt"/>
            </a:endParaRPr>
          </a:p>
        </p:txBody>
      </p:sp>
      <p:cxnSp>
        <p:nvCxnSpPr>
          <p:cNvPr id="19" name="Straight Connector 18">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AA46F68-835C-B3E4-151E-A7664E7306CE}"/>
              </a:ext>
            </a:extLst>
          </p:cNvPr>
          <p:cNvSpPr txBox="1"/>
          <p:nvPr/>
        </p:nvSpPr>
        <p:spPr>
          <a:xfrm>
            <a:off x="5136896" y="4161365"/>
            <a:ext cx="6250940" cy="23046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28600" indent="-228600">
              <a:buFont typeface="Arial" panose="020B0604020202020204" pitchFamily="34" charset="0"/>
              <a:buChar char="•"/>
            </a:pPr>
            <a:r>
              <a:rPr lang="en-US" sz="2000" b="1" dirty="0">
                <a:ea typeface="+mn-lt"/>
                <a:cs typeface="+mn-lt"/>
              </a:rPr>
              <a:t>Personality and mindset</a:t>
            </a:r>
          </a:p>
          <a:p>
            <a:pPr marL="228600" indent="-228600">
              <a:buFont typeface="Arial" panose="020B0604020202020204" pitchFamily="34" charset="0"/>
              <a:buChar char="•"/>
            </a:pPr>
            <a:r>
              <a:rPr lang="en-US" sz="2000" b="1" dirty="0"/>
              <a:t>Past experiences</a:t>
            </a:r>
          </a:p>
          <a:p>
            <a:pPr marL="228600" indent="-228600">
              <a:buFont typeface="Arial" panose="020B0604020202020204" pitchFamily="34" charset="0"/>
              <a:buChar char="•"/>
            </a:pPr>
            <a:r>
              <a:rPr lang="en-US" sz="2000" b="1" dirty="0"/>
              <a:t>Support Systems</a:t>
            </a:r>
          </a:p>
          <a:p>
            <a:pPr marL="228600" indent="-228600">
              <a:buFont typeface="Arial" panose="020B0604020202020204" pitchFamily="34" charset="0"/>
              <a:buChar char="•"/>
            </a:pPr>
            <a:r>
              <a:rPr lang="en-US" sz="2000" b="1" dirty="0"/>
              <a:t>Workload and timing</a:t>
            </a:r>
          </a:p>
          <a:p>
            <a:pPr marL="228600" indent="-228600">
              <a:buFont typeface="Arial" panose="020B0604020202020204" pitchFamily="34" charset="0"/>
              <a:buChar char="•"/>
            </a:pPr>
            <a:r>
              <a:rPr lang="en-US" sz="2000" b="1" dirty="0"/>
              <a:t>Communication and clarity</a:t>
            </a:r>
          </a:p>
        </p:txBody>
      </p:sp>
      <p:sp>
        <p:nvSpPr>
          <p:cNvPr id="4" name="TextBox 3">
            <a:extLst>
              <a:ext uri="{FF2B5EF4-FFF2-40B4-BE49-F238E27FC236}">
                <a16:creationId xmlns:a16="http://schemas.microsoft.com/office/drawing/2014/main" id="{570A2CA7-D354-1854-F655-E6F5BF656C67}"/>
              </a:ext>
            </a:extLst>
          </p:cNvPr>
          <p:cNvSpPr txBox="1"/>
          <p:nvPr/>
        </p:nvSpPr>
        <p:spPr>
          <a:xfrm>
            <a:off x="4957101" y="1544162"/>
            <a:ext cx="643073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Segoe UI"/>
              </a:rPr>
              <a:t>People react to change in unique ways because their experiences, personalities, and circumstances shape how they process transitions. </a:t>
            </a:r>
          </a:p>
          <a:p>
            <a:endParaRPr lang="en-US" sz="2000" dirty="0">
              <a:cs typeface="Segoe UI"/>
            </a:endParaRPr>
          </a:p>
          <a:p>
            <a:r>
              <a:rPr lang="en-US" sz="2000" dirty="0">
                <a:cs typeface="Segoe UI"/>
              </a:rPr>
              <a:t>Some embrace change with excitement, seeing it as an opportunity for growth, while others may feel uncertain or resistant due to fear of the unknown.</a:t>
            </a:r>
            <a:r>
              <a:rPr lang="en-GB" sz="2000" dirty="0"/>
              <a:t>​</a:t>
            </a:r>
            <a:endParaRPr lang="en-GB" dirty="0"/>
          </a:p>
        </p:txBody>
      </p:sp>
    </p:spTree>
    <p:extLst>
      <p:ext uri="{BB962C8B-B14F-4D97-AF65-F5344CB8AC3E}">
        <p14:creationId xmlns:p14="http://schemas.microsoft.com/office/powerpoint/2010/main" val="2306110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2"/>
</p:tagLst>
</file>

<file path=ppt/tags/tag7.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AEFA46DEFE65439F6AB5EA96D5B50A" ma:contentTypeVersion="14" ma:contentTypeDescription="Create a new document." ma:contentTypeScope="" ma:versionID="d4e7ec084fd787943b29f974738015af">
  <xsd:schema xmlns:xsd="http://www.w3.org/2001/XMLSchema" xmlns:xs="http://www.w3.org/2001/XMLSchema" xmlns:p="http://schemas.microsoft.com/office/2006/metadata/properties" xmlns:ns2="f2e7ba58-59cb-4ba7-9e5c-4631c57f4712" xmlns:ns3="9539ea52-fb6a-463f-b962-71954561f117" targetNamespace="http://schemas.microsoft.com/office/2006/metadata/properties" ma:root="true" ma:fieldsID="6359d75b2a8717fffe7f436aabb7d9d6" ns2:_="" ns3:_="">
    <xsd:import namespace="f2e7ba58-59cb-4ba7-9e5c-4631c57f4712"/>
    <xsd:import namespace="9539ea52-fb6a-463f-b962-71954561f1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DateandTime"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7ba58-59cb-4ba7-9e5c-4631c57f4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ateandTime" ma:index="14" nillable="true" ma:displayName="Date and Time" ma:format="DateOnly" ma:internalName="DateandTime">
      <xsd:simpleType>
        <xsd:restriction base="dms:DateTim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38d4629-38ad-4148-bc9e-acd04a442d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39ea52-fb6a-463f-b962-71954561f1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daa79f2-7375-42ca-a2ea-853ab2f8593f}" ma:internalName="TaxCatchAll" ma:showField="CatchAllData" ma:web="9539ea52-fb6a-463f-b962-71954561f1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e7ba58-59cb-4ba7-9e5c-4631c57f4712">
      <Terms xmlns="http://schemas.microsoft.com/office/infopath/2007/PartnerControls"/>
    </lcf76f155ced4ddcb4097134ff3c332f>
    <TaxCatchAll xmlns="9539ea52-fb6a-463f-b962-71954561f117" xsi:nil="true"/>
    <DateandTime xmlns="f2e7ba58-59cb-4ba7-9e5c-4631c57f4712" xsi:nil="true"/>
  </documentManagement>
</p:properties>
</file>

<file path=customXml/itemProps1.xml><?xml version="1.0" encoding="utf-8"?>
<ds:datastoreItem xmlns:ds="http://schemas.openxmlformats.org/officeDocument/2006/customXml" ds:itemID="{1EFC2AC5-786B-48EC-B5AA-B677213B9C87}">
  <ds:schemaRefs>
    <ds:schemaRef ds:uri="http://schemas.microsoft.com/sharepoint/v3/contenttype/forms"/>
  </ds:schemaRefs>
</ds:datastoreItem>
</file>

<file path=customXml/itemProps2.xml><?xml version="1.0" encoding="utf-8"?>
<ds:datastoreItem xmlns:ds="http://schemas.openxmlformats.org/officeDocument/2006/customXml" ds:itemID="{180E8881-07E3-40A9-AC13-B843C96F0633}">
  <ds:schemaRefs>
    <ds:schemaRef ds:uri="9539ea52-fb6a-463f-b962-71954561f117"/>
    <ds:schemaRef ds:uri="f2e7ba58-59cb-4ba7-9e5c-4631c57f47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9D00FE-F37C-4E14-8719-44B8EE72BBB7}">
  <ds:schemaRefs>
    <ds:schemaRef ds:uri="4a8324f8-10e0-42c9-8a9f-8aa76b7b07a7"/>
    <ds:schemaRef ds:uri="9539ea52-fb6a-463f-b962-71954561f117"/>
    <ds:schemaRef ds:uri="9d71fdf0-d220-403a-9531-ad65ebf45c1d"/>
    <ds:schemaRef ds:uri="f2e7ba58-59cb-4ba7-9e5c-4631c57f4712"/>
    <ds:schemaRef ds:uri="f76aaf80-9812-406c-9dd3-ccb851cf3a7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141</TotalTime>
  <Words>1010</Words>
  <Application>Microsoft Office PowerPoint</Application>
  <PresentationFormat>Widescreen</PresentationFormat>
  <Paragraphs>120</Paragraphs>
  <Slides>20</Slides>
  <Notes>16</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ＭＳ Ｐゴシック</vt:lpstr>
      <vt:lpstr>Aptos</vt:lpstr>
      <vt:lpstr>Aptos Display</vt:lpstr>
      <vt:lpstr>Arial</vt:lpstr>
      <vt:lpstr>Arial,Sans-Serif</vt:lpstr>
      <vt:lpstr>Calibri</vt:lpstr>
      <vt:lpstr>Calibri Light</vt:lpstr>
      <vt:lpstr>inherit</vt:lpstr>
      <vt:lpstr>Segoe UI</vt:lpstr>
      <vt:lpstr>Times New Roman</vt:lpstr>
      <vt:lpstr>Verdana</vt:lpstr>
      <vt:lpstr>office theme</vt:lpstr>
      <vt:lpstr>Navigating Change: Understanding the People Side of Transformation  </vt:lpstr>
      <vt:lpstr>What is Change Management?</vt:lpstr>
      <vt:lpstr>The Goal of Change Management</vt:lpstr>
      <vt:lpstr>Stages of Change</vt:lpstr>
      <vt:lpstr>The Marathon Effect </vt:lpstr>
      <vt:lpstr>Types of Changes :  Voluntary and Involuntary</vt:lpstr>
      <vt:lpstr>Transition – Reacting to Change Is Personal</vt:lpstr>
      <vt:lpstr>The Three Phases of Transition</vt:lpstr>
      <vt:lpstr>The Human Side of Change</vt:lpstr>
      <vt:lpstr>  Poll - Emotional Response /     Sondage- Réaction émotionnelle</vt:lpstr>
      <vt:lpstr>Change can cause a range of emotions</vt:lpstr>
      <vt:lpstr>Change curve</vt:lpstr>
      <vt:lpstr>Poll : Practical Needs For Adapting </vt:lpstr>
      <vt:lpstr>Resistance to Change </vt:lpstr>
      <vt:lpstr>Strategies to Overcome Resistance  </vt:lpstr>
      <vt:lpstr>Self-Care in Times of Change </vt:lpstr>
      <vt:lpstr>Mindfulness Exercise   </vt:lpstr>
      <vt:lpstr>PowerPoint Presentation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Marie-Lyne Renaud</dc:creator>
  <cp:lastModifiedBy>Nuuh, Awo (HC/SC)</cp:lastModifiedBy>
  <cp:revision>124</cp:revision>
  <dcterms:created xsi:type="dcterms:W3CDTF">2013-07-15T20:26:40Z</dcterms:created>
  <dcterms:modified xsi:type="dcterms:W3CDTF">2025-08-08T15:42:27Z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0x010100A2AEFA46DEFE65439F6AB5EA96D5B50A</vt:lpwstr>
  </property>
  <property fmtid="{D5CDD505-2E9C-101B-9397-08002B2CF9AE}" pid="3" name="_dlc_DocIdItemGuid">
    <vt:lpwstr>665cbb42-7792-4332-a836-b6f75dbfdff5</vt:lpwstr>
  </property>
  <property fmtid="{D5CDD505-2E9C-101B-9397-08002B2CF9AE}" pid="4" name="MediaServiceImageTags">
    <vt:lpwstr/>
  </property>
  <property fmtid="{D5CDD505-2E9C-101B-9397-08002B2CF9AE}" pid="5" name="MSIP_Label_9dacc104-dfa0-47ae-bf90-8b8a399431b6_Enabled">
    <vt:lpwstr>true</vt:lpwstr>
  </property>
  <property fmtid="{D5CDD505-2E9C-101B-9397-08002B2CF9AE}" pid="6" name="MSIP_Label_9dacc104-dfa0-47ae-bf90-8b8a399431b6_SetDate">
    <vt:lpwstr>2025-06-17T14:47:14Z</vt:lpwstr>
  </property>
  <property fmtid="{D5CDD505-2E9C-101B-9397-08002B2CF9AE}" pid="7" name="MSIP_Label_9dacc104-dfa0-47ae-bf90-8b8a399431b6_Method">
    <vt:lpwstr>Standard</vt:lpwstr>
  </property>
  <property fmtid="{D5CDD505-2E9C-101B-9397-08002B2CF9AE}" pid="8" name="MSIP_Label_9dacc104-dfa0-47ae-bf90-8b8a399431b6_Name">
    <vt:lpwstr>Unclassified</vt:lpwstr>
  </property>
  <property fmtid="{D5CDD505-2E9C-101B-9397-08002B2CF9AE}" pid="9" name="MSIP_Label_9dacc104-dfa0-47ae-bf90-8b8a399431b6_SiteId">
    <vt:lpwstr>38430cd6-eda5-46f2-886a-f2a305fd49bc</vt:lpwstr>
  </property>
  <property fmtid="{D5CDD505-2E9C-101B-9397-08002B2CF9AE}" pid="10" name="MSIP_Label_9dacc104-dfa0-47ae-bf90-8b8a399431b6_ActionId">
    <vt:lpwstr>68677b84-de6c-4384-a439-4d579da270b9</vt:lpwstr>
  </property>
  <property fmtid="{D5CDD505-2E9C-101B-9397-08002B2CF9AE}" pid="11" name="MSIP_Label_9dacc104-dfa0-47ae-bf90-8b8a399431b6_ContentBits">
    <vt:lpwstr>0</vt:lpwstr>
  </property>
  <property fmtid="{D5CDD505-2E9C-101B-9397-08002B2CF9AE}" pid="12" name="MSIP_Label_9dacc104-dfa0-47ae-bf90-8b8a399431b6_Tag">
    <vt:lpwstr>10, 3, 0, 1</vt:lpwstr>
  </property>
  <property fmtid="{D5CDD505-2E9C-101B-9397-08002B2CF9AE}" pid="14" name="_NewReviewCycle">
    <vt:lpwstr/>
  </property>
  <property fmtid="{D5CDD505-2E9C-101B-9397-08002B2CF9AE}" pid="18" name="MSIP_Label_05d8ed60-cd71-485b-a85b-277aaf32f506_Enabled">
    <vt:lpwstr>true</vt:lpwstr>
  </property>
  <property fmtid="{D5CDD505-2E9C-101B-9397-08002B2CF9AE}" pid="19" name="MSIP_Label_05d8ed60-cd71-485b-a85b-277aaf32f506_SetDate">
    <vt:lpwstr>2025-08-08T15:42:20Z</vt:lpwstr>
  </property>
  <property fmtid="{D5CDD505-2E9C-101B-9397-08002B2CF9AE}" pid="20" name="MSIP_Label_05d8ed60-cd71-485b-a85b-277aaf32f506_Method">
    <vt:lpwstr>Standard</vt:lpwstr>
  </property>
  <property fmtid="{D5CDD505-2E9C-101B-9397-08002B2CF9AE}" pid="21" name="MSIP_Label_05d8ed60-cd71-485b-a85b-277aaf32f506_Name">
    <vt:lpwstr>Unclassified</vt:lpwstr>
  </property>
  <property fmtid="{D5CDD505-2E9C-101B-9397-08002B2CF9AE}" pid="22" name="MSIP_Label_05d8ed60-cd71-485b-a85b-277aaf32f506_SiteId">
    <vt:lpwstr>42fd9015-de4d-4223-a368-baeacab48927</vt:lpwstr>
  </property>
  <property fmtid="{D5CDD505-2E9C-101B-9397-08002B2CF9AE}" pid="23" name="MSIP_Label_05d8ed60-cd71-485b-a85b-277aaf32f506_ActionId">
    <vt:lpwstr>ae5d4ec0-88d2-4c0c-9584-a84676d1a4fd</vt:lpwstr>
  </property>
  <property fmtid="{D5CDD505-2E9C-101B-9397-08002B2CF9AE}" pid="24" name="MSIP_Label_05d8ed60-cd71-485b-a85b-277aaf32f506_ContentBits">
    <vt:lpwstr>1</vt:lpwstr>
  </property>
  <property fmtid="{D5CDD505-2E9C-101B-9397-08002B2CF9AE}" pid="25" name="MSIP_Label_05d8ed60-cd71-485b-a85b-277aaf32f506_Tag">
    <vt:lpwstr>10, 3, 0, 1</vt:lpwstr>
  </property>
  <property fmtid="{D5CDD505-2E9C-101B-9397-08002B2CF9AE}" pid="26" name="ClassificationContentMarkingHeaderLocations">
    <vt:lpwstr>office theme:8</vt:lpwstr>
  </property>
  <property fmtid="{D5CDD505-2E9C-101B-9397-08002B2CF9AE}" pid="27" name="ClassificationContentMarkingHeaderText">
    <vt:lpwstr>Unclassified / Non classifié</vt:lpwstr>
  </property>
</Properties>
</file>