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89">
          <p15:clr>
            <a:srgbClr val="9AA0A6"/>
          </p15:clr>
        </p15:guide>
        <p15:guide id="4" orient="horz" pos="360">
          <p15:clr>
            <a:srgbClr val="9AA0A6"/>
          </p15:clr>
        </p15:guide>
        <p15:guide id="5" pos="25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348"/>
      </p:cViewPr>
      <p:guideLst>
        <p:guide orient="horz" pos="1620"/>
        <p:guide pos="2880"/>
        <p:guide orient="horz" pos="889"/>
        <p:guide orient="horz" pos="360"/>
        <p:guide pos="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0f32a4a8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0f32a4a8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Opening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a2275ba57a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a2275ba57a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a2275ba57a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a2275ba57a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a2275ba57a_1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a2275ba57a_1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a2fe985d7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a2fe985d7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2604b0bbbe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12604b0bbbe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2275ba57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a2275ba57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a2275ba57a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a2275ba57a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a2275ba57a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a2275ba57a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cef6de1d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9cef6de1d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Content example slide #2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a2275ba57a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a2275ba57a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a2275ba57a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a2275ba57a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Content example slide #2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a2275ba57a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a2275ba57a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Content example slide #2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a1c75f1820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a1c75f1820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Content example slide #2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2375" y="194300"/>
            <a:ext cx="8446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Lato"/>
              <a:buNone/>
              <a:defRPr b="1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674275"/>
            <a:ext cx="8520600" cy="315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schema.org/GovernmentBenefitsType" TargetMode="External"/><Relationship Id="rId4" Type="http://schemas.openxmlformats.org/officeDocument/2006/relationships/hyperlink" Target="https://www.canada.ca/en/government/system/digital-government/guideline-service-digital.html#ToC8_3_2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hemaapp.com/schema-markup/knowledge-graph-semantics-101/" TargetMode="External"/><Relationship Id="rId3" Type="http://schemas.openxmlformats.org/officeDocument/2006/relationships/hyperlink" Target="https://developers.google.com/search/docs/appearance/structured-data/intro-structured-data" TargetMode="External"/><Relationship Id="rId7" Type="http://schemas.openxmlformats.org/officeDocument/2006/relationships/hyperlink" Target="https://validator.schema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schema.org/" TargetMode="External"/><Relationship Id="rId5" Type="http://schemas.openxmlformats.org/officeDocument/2006/relationships/hyperlink" Target="https://support.google.com/knowledgepanel/answer/9787176?hl=en" TargetMode="External"/><Relationship Id="rId10" Type="http://schemas.openxmlformats.org/officeDocument/2006/relationships/hyperlink" Target="https://www.schemaapp.com/wikidata-lookup-by-name/" TargetMode="External"/><Relationship Id="rId4" Type="http://schemas.openxmlformats.org/officeDocument/2006/relationships/hyperlink" Target="https://developers.google.com/search/docs/appearance/structured-data/search-gallery" TargetMode="External"/><Relationship Id="rId9" Type="http://schemas.openxmlformats.org/officeDocument/2006/relationships/hyperlink" Target="https://www.schemaapp.com/blo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ane.stewart@cds-snc.c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ma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/>
          <p:nvPr/>
        </p:nvSpPr>
        <p:spPr>
          <a:xfrm>
            <a:off x="0" y="-22200"/>
            <a:ext cx="9187200" cy="51879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5"/>
          <p:cNvSpPr txBox="1">
            <a:spLocks noGrp="1"/>
          </p:cNvSpPr>
          <p:nvPr>
            <p:ph type="ctrTitle"/>
          </p:nvPr>
        </p:nvSpPr>
        <p:spPr>
          <a:xfrm>
            <a:off x="311700" y="1481950"/>
            <a:ext cx="85206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Canada.ca findability update </a:t>
            </a:r>
            <a:endParaRPr sz="4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25"/>
          <p:cNvSpPr txBox="1">
            <a:spLocks noGrp="1"/>
          </p:cNvSpPr>
          <p:nvPr>
            <p:ph type="subTitle" idx="1"/>
          </p:nvPr>
        </p:nvSpPr>
        <p:spPr>
          <a:xfrm>
            <a:off x="311700" y="24680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Findability for </a:t>
            </a:r>
            <a:r>
              <a:rPr lang="en" sz="2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changing web</a:t>
            </a:r>
            <a:endParaRPr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2" name="Google Shape;102;p25"/>
          <p:cNvSpPr/>
          <p:nvPr/>
        </p:nvSpPr>
        <p:spPr>
          <a:xfrm>
            <a:off x="411879" y="2343951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ubTitle" idx="1"/>
          </p:nvPr>
        </p:nvSpPr>
        <p:spPr>
          <a:xfrm>
            <a:off x="333300" y="4176700"/>
            <a:ext cx="85206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79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GCWP • December 6 2023</a:t>
            </a:r>
            <a:endParaRPr sz="167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4" name="Google Shape;10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867" y="267817"/>
            <a:ext cx="1060908" cy="25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883" y="267825"/>
            <a:ext cx="2718376" cy="25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/>
          <p:nvPr/>
        </p:nvSpPr>
        <p:spPr>
          <a:xfrm>
            <a:off x="-21600" y="-12575"/>
            <a:ext cx="9187200" cy="1322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4"/>
          <p:cNvSpPr txBox="1">
            <a:spLocks noGrp="1"/>
          </p:cNvSpPr>
          <p:nvPr>
            <p:ph type="title"/>
          </p:nvPr>
        </p:nvSpPr>
        <p:spPr>
          <a:xfrm>
            <a:off x="372725" y="285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Schema markup: organization 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34"/>
          <p:cNvSpPr/>
          <p:nvPr/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84" name="Google Shape;18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375" y="1742025"/>
            <a:ext cx="5887189" cy="321447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34"/>
          <p:cNvSpPr/>
          <p:nvPr/>
        </p:nvSpPr>
        <p:spPr>
          <a:xfrm>
            <a:off x="5745075" y="4030575"/>
            <a:ext cx="2782200" cy="572700"/>
          </a:xfrm>
          <a:prstGeom prst="wedgeRoundRectCallout">
            <a:avLst>
              <a:gd name="adj1" fmla="val -60000"/>
              <a:gd name="adj2" fmla="val -176052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Build knowledge graph by linking to Wikipedia record about the same entity 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/>
          <p:nvPr/>
        </p:nvSpPr>
        <p:spPr>
          <a:xfrm>
            <a:off x="-21600" y="-12575"/>
            <a:ext cx="9187200" cy="1322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5"/>
          <p:cNvSpPr txBox="1">
            <a:spLocks noGrp="1"/>
          </p:cNvSpPr>
          <p:nvPr>
            <p:ph type="title"/>
          </p:nvPr>
        </p:nvSpPr>
        <p:spPr>
          <a:xfrm>
            <a:off x="372725" y="285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Schema markup: service 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35"/>
          <p:cNvSpPr/>
          <p:nvPr/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194" name="Google Shape;19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525" y="1614625"/>
            <a:ext cx="8439785" cy="3048592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5"/>
          <p:cNvSpPr/>
          <p:nvPr/>
        </p:nvSpPr>
        <p:spPr>
          <a:xfrm>
            <a:off x="4948000" y="3391400"/>
            <a:ext cx="2782200" cy="572700"/>
          </a:xfrm>
          <a:prstGeom prst="wedgeRoundRectCallout">
            <a:avLst>
              <a:gd name="adj1" fmla="val -78110"/>
              <a:gd name="adj2" fmla="val 14340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Use value from Canadian Governments Reference Model (see </a:t>
            </a:r>
            <a:r>
              <a:rPr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Guideline on Service and Digital, C.3.2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)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35"/>
          <p:cNvSpPr/>
          <p:nvPr/>
        </p:nvSpPr>
        <p:spPr>
          <a:xfrm>
            <a:off x="6111125" y="4278750"/>
            <a:ext cx="2782200" cy="447000"/>
          </a:xfrm>
          <a:prstGeom prst="wedgeRoundRectCallout">
            <a:avLst>
              <a:gd name="adj1" fmla="val -79644"/>
              <a:gd name="adj2" fmla="val 2170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Use value from schema.org </a:t>
            </a:r>
            <a:r>
              <a:rPr lang="en" sz="10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GovernmentBenefitsType</a:t>
            </a: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 enumeration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/>
          <p:nvPr/>
        </p:nvSpPr>
        <p:spPr>
          <a:xfrm>
            <a:off x="-21600" y="-12575"/>
            <a:ext cx="9187200" cy="1322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title"/>
          </p:nvPr>
        </p:nvSpPr>
        <p:spPr>
          <a:xfrm>
            <a:off x="372725" y="285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Schema markup : task 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36"/>
          <p:cNvSpPr/>
          <p:nvPr/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05" name="Google Shape;20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925" y="1926500"/>
            <a:ext cx="6618800" cy="30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6"/>
          <p:cNvSpPr/>
          <p:nvPr/>
        </p:nvSpPr>
        <p:spPr>
          <a:xfrm>
            <a:off x="3421500" y="1639300"/>
            <a:ext cx="2691600" cy="1030200"/>
          </a:xfrm>
          <a:prstGeom prst="wedgeRoundRectCallout">
            <a:avLst>
              <a:gd name="adj1" fmla="val -76453"/>
              <a:gd name="adj2" fmla="val -13955"/>
              <a:gd name="adj3" fmla="val 0"/>
            </a:avLst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We don’t recommend FAQs, but will experiment with using FAQ schema markup to identify question/answer pairs on service pages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/>
          <p:nvPr/>
        </p:nvSpPr>
        <p:spPr>
          <a:xfrm>
            <a:off x="-21600" y="-12575"/>
            <a:ext cx="9187200" cy="1322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37"/>
          <p:cNvSpPr txBox="1">
            <a:spLocks noGrp="1"/>
          </p:cNvSpPr>
          <p:nvPr>
            <p:ph type="title"/>
          </p:nvPr>
        </p:nvSpPr>
        <p:spPr>
          <a:xfrm>
            <a:off x="372725" y="285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Helpful resources 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3" name="Google Shape;213;p37"/>
          <p:cNvSpPr/>
          <p:nvPr/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15" name="Google Shape;215;p37"/>
          <p:cNvSpPr txBox="1">
            <a:spLocks noGrp="1"/>
          </p:cNvSpPr>
          <p:nvPr>
            <p:ph type="body" idx="1"/>
          </p:nvPr>
        </p:nvSpPr>
        <p:spPr>
          <a:xfrm>
            <a:off x="347250" y="1309825"/>
            <a:ext cx="8449500" cy="36798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Google Structured Data 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Intro to How Structured Data Works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Feature guides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for structured data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16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90"/>
              <a:buFont typeface="Open Sans"/>
              <a:buChar char="○"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How Google’s Knowledge Graph works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sz="1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schema.org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16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90"/>
              <a:buFont typeface="Open Sans"/>
              <a:buChar char="○"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7"/>
              </a:rPr>
              <a:t>Schema markup validator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SchemaApp 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8"/>
              </a:rPr>
              <a:t>Guide to Knowledge Graph Semantics 101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16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90"/>
              <a:buFont typeface="Open Sans"/>
              <a:buChar char="○"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9"/>
              </a:rPr>
              <a:t>Blog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04165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90"/>
              <a:buFont typeface="Open Sans"/>
              <a:buChar char="○"/>
            </a:pP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10"/>
              </a:rPr>
              <a:t>Wikidata Lookup by Name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/>
          <p:nvPr/>
        </p:nvSpPr>
        <p:spPr>
          <a:xfrm>
            <a:off x="-29400" y="-155975"/>
            <a:ext cx="9144000" cy="5143500"/>
          </a:xfrm>
          <a:prstGeom prst="rect">
            <a:avLst/>
          </a:prstGeom>
          <a:solidFill>
            <a:srgbClr val="2637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68472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 sz="38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Thank you, more to come!</a:t>
            </a:r>
            <a:endParaRPr sz="38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38"/>
          <p:cNvSpPr/>
          <p:nvPr/>
        </p:nvSpPr>
        <p:spPr>
          <a:xfrm>
            <a:off x="449676" y="1158125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8"/>
          <p:cNvSpPr txBox="1"/>
          <p:nvPr/>
        </p:nvSpPr>
        <p:spPr>
          <a:xfrm>
            <a:off x="311700" y="1655055"/>
            <a:ext cx="43179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Jane Stewart</a:t>
            </a:r>
            <a:r>
              <a:rPr lang="en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j</a:t>
            </a:r>
            <a:r>
              <a:rPr lang="en" sz="1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ane.stewart</a:t>
            </a:r>
            <a:r>
              <a:rPr lang="en" sz="16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@</a:t>
            </a:r>
            <a:r>
              <a:rPr lang="en" sz="1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cds-snc</a:t>
            </a:r>
            <a:r>
              <a:rPr lang="en" sz="1600" b="0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.ca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Consultant / Information architect</a:t>
            </a:r>
            <a:r>
              <a:rPr lang="en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4" name="Google Shape;224;p38"/>
          <p:cNvSpPr txBox="1"/>
          <p:nvPr/>
        </p:nvSpPr>
        <p:spPr>
          <a:xfrm>
            <a:off x="311700" y="2881580"/>
            <a:ext cx="4317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5" name="Google Shape;225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6"/>
          <p:cNvSpPr/>
          <p:nvPr/>
        </p:nvSpPr>
        <p:spPr>
          <a:xfrm>
            <a:off x="0" y="0"/>
            <a:ext cx="9144000" cy="1155900"/>
          </a:xfrm>
          <a:prstGeom prst="rect">
            <a:avLst/>
          </a:prstGeom>
          <a:solidFill>
            <a:srgbClr val="28416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>
            <a:off x="307950" y="194300"/>
            <a:ext cx="849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352"/>
              <a:buFont typeface="Arial"/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the web is changing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3" name="Google Shape;113;p26"/>
          <p:cNvSpPr/>
          <p:nvPr/>
        </p:nvSpPr>
        <p:spPr>
          <a:xfrm>
            <a:off x="411876" y="7670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411875" y="1275625"/>
            <a:ext cx="8060700" cy="3781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Generative AI / AI chatbots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ChatGPT, Bard (Google), Bing (Microsoft)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 Large Language Models (LLMs) to generate responses to prompts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LLMs are trained on data from the internet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Knowledge graphs / semantic search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Link data about entities (things!) and their relationships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LLMs use knowledge graphs to increase accuracy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</a:pPr>
            <a:r>
              <a:rPr lang="en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Content as data</a:t>
            </a: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Serving content via Application Programming Interfaces (APIs)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Headless CMS: deliver to web, apps, call centre, social media, email	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/>
          <p:nvPr/>
        </p:nvSpPr>
        <p:spPr>
          <a:xfrm>
            <a:off x="0" y="0"/>
            <a:ext cx="9144000" cy="1155900"/>
          </a:xfrm>
          <a:prstGeom prst="rect">
            <a:avLst/>
          </a:prstGeom>
          <a:solidFill>
            <a:srgbClr val="28416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307950" y="194300"/>
            <a:ext cx="849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352"/>
              <a:buFont typeface="Arial"/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findability is changing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27"/>
          <p:cNvSpPr/>
          <p:nvPr/>
        </p:nvSpPr>
        <p:spPr>
          <a:xfrm>
            <a:off x="411876" y="7670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1"/>
          </p:nvPr>
        </p:nvSpPr>
        <p:spPr>
          <a:xfrm>
            <a:off x="411875" y="1275625"/>
            <a:ext cx="8490600" cy="3781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Open Sans"/>
              <a:buChar char="●"/>
            </a:pPr>
            <a: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Semantic instead of lexical search: “things not strings”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Open Sans"/>
              <a:buChar char="●"/>
            </a:pPr>
            <a: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Knowledge graphs capture entities and their relationships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Open Sans"/>
              <a:buChar char="●"/>
            </a:pPr>
            <a: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Entities are people, places, organizations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Open Sans"/>
              <a:buChar char="●"/>
            </a:pPr>
            <a: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Assists computers in 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937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Open Sans"/>
              <a:buChar char="○"/>
            </a:pPr>
            <a: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disambiguating between concepts</a:t>
            </a:r>
            <a:endParaRPr sz="2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683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200"/>
              <a:buFont typeface="Open Sans"/>
              <a:buChar char="○"/>
            </a:pPr>
            <a:r>
              <a:rPr lang="en" sz="2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inferring new knowledge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30" name="Google Shape;13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5275" y="90975"/>
            <a:ext cx="6776850" cy="477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title"/>
          </p:nvPr>
        </p:nvSpPr>
        <p:spPr>
          <a:xfrm>
            <a:off x="274150" y="983375"/>
            <a:ext cx="3071700" cy="25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Google’s rules: major impact on SEO as it has been practiced previously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29"/>
          <p:cNvSpPr txBox="1">
            <a:spLocks noGrp="1"/>
          </p:cNvSpPr>
          <p:nvPr>
            <p:ph type="body" idx="1"/>
          </p:nvPr>
        </p:nvSpPr>
        <p:spPr>
          <a:xfrm>
            <a:off x="3975725" y="204875"/>
            <a:ext cx="4814700" cy="45777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User intent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Informational (learn)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Navigational (take me to)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Commercial (shop)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Transactional (do / buy)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E-E-A-T: Experience, Expertise, Authority, Trustworthiness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Schema markup (structured data using </a:t>
            </a:r>
            <a:r>
              <a:rPr lang="en" sz="16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schema.org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types and properties)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search engine result page (SERP) features, yes…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More importantly: authority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29"/>
          <p:cNvSpPr txBox="1"/>
          <p:nvPr/>
        </p:nvSpPr>
        <p:spPr>
          <a:xfrm>
            <a:off x="274150" y="663575"/>
            <a:ext cx="292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FINDABILITY FOR A CHANGING WEB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9" name="Google Shape;139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/>
          <p:nvPr/>
        </p:nvSpPr>
        <p:spPr>
          <a:xfrm>
            <a:off x="0" y="0"/>
            <a:ext cx="9144000" cy="1155900"/>
          </a:xfrm>
          <a:prstGeom prst="rect">
            <a:avLst/>
          </a:prstGeom>
          <a:solidFill>
            <a:srgbClr val="28416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30"/>
          <p:cNvSpPr txBox="1">
            <a:spLocks noGrp="1"/>
          </p:cNvSpPr>
          <p:nvPr>
            <p:ph type="title"/>
          </p:nvPr>
        </p:nvSpPr>
        <p:spPr>
          <a:xfrm>
            <a:off x="307950" y="194300"/>
            <a:ext cx="849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2352"/>
              <a:buFont typeface="Arial"/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How Google is changing 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30"/>
          <p:cNvSpPr/>
          <p:nvPr/>
        </p:nvSpPr>
        <p:spPr>
          <a:xfrm>
            <a:off x="411876" y="767004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48" name="Google Shape;1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50" y="1524200"/>
            <a:ext cx="8286512" cy="3202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>
            <a:off x="274150" y="98337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Limitations of schema.org and Google features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>
            <a:off x="3975725" y="204875"/>
            <a:ext cx="4814700" cy="45777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Very few schema.org types and Google “structured data” features that meet the needs of governments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GovernmentOrganization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jurisdiction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AdministrativeArea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GovernmentService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serviceOutputType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GovernmentBenefitsType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Legislation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Extending schema.org is a possibility, but would require dedicated resources and coordinated effort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Multi-functional… sort of IT, sort of IA, sort of IM, sort of AI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4572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6" name="Google Shape;156;p31"/>
          <p:cNvSpPr txBox="1"/>
          <p:nvPr/>
        </p:nvSpPr>
        <p:spPr>
          <a:xfrm>
            <a:off x="274150" y="663575"/>
            <a:ext cx="292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FINDABILITY FOR A CHANGING WEB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32"/>
          <p:cNvSpPr txBox="1">
            <a:spLocks noGrp="1"/>
          </p:cNvSpPr>
          <p:nvPr>
            <p:ph type="title"/>
          </p:nvPr>
        </p:nvSpPr>
        <p:spPr>
          <a:xfrm>
            <a:off x="274150" y="98337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Limitations of schema.org and Google features cont’d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4" name="Google Shape;164;p32"/>
          <p:cNvSpPr txBox="1">
            <a:spLocks noGrp="1"/>
          </p:cNvSpPr>
          <p:nvPr>
            <p:ph type="body" idx="1"/>
          </p:nvPr>
        </p:nvSpPr>
        <p:spPr>
          <a:xfrm>
            <a:off x="3975725" y="204875"/>
            <a:ext cx="4814700" cy="45777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Structured data features don’t always fit well with GC content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Breadcrumbs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FAQs are for, well… FAQs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“How to” worked well for tasks with specific steps, but is now deprecated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 part of the business theme pilot, DTO will be deploying some experimental schema markup and reviewing the impact on search results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457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32"/>
          <p:cNvSpPr txBox="1"/>
          <p:nvPr/>
        </p:nvSpPr>
        <p:spPr>
          <a:xfrm>
            <a:off x="274150" y="663575"/>
            <a:ext cx="292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FINDABILITY FOR A CHANGING WEB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6" name="Google Shape;16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3"/>
          <p:cNvSpPr txBox="1">
            <a:spLocks noGrp="1"/>
          </p:cNvSpPr>
          <p:nvPr>
            <p:ph type="title"/>
          </p:nvPr>
        </p:nvSpPr>
        <p:spPr>
          <a:xfrm>
            <a:off x="274150" y="983375"/>
            <a:ext cx="3071700" cy="22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 schema markup strategy for GC web content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3" name="Google Shape;173;p33"/>
          <p:cNvSpPr txBox="1">
            <a:spLocks noGrp="1"/>
          </p:cNvSpPr>
          <p:nvPr>
            <p:ph type="body" idx="1"/>
          </p:nvPr>
        </p:nvSpPr>
        <p:spPr>
          <a:xfrm>
            <a:off x="3975725" y="204875"/>
            <a:ext cx="4814700" cy="45777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AutoNum type="arabicPeriod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For now, work with schema.org as is, despite its limitations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AutoNum type="arabicPeriod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Develop strategy to deploy on priority pages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Services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Tasks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Answers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■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Processes 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Institutional landing pages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○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Contact pages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AutoNum type="arabicPeriod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Assess and revise as needed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●"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Propose creation of #schema-markup-balisage channel to share findings, learn from each other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6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33"/>
          <p:cNvSpPr txBox="1"/>
          <p:nvPr/>
        </p:nvSpPr>
        <p:spPr>
          <a:xfrm>
            <a:off x="274150" y="663575"/>
            <a:ext cx="292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FINDABILITY FOR A CHANGING WEB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On-screen Show (16:9)</PresentationFormat>
  <Paragraphs>117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Open Sans</vt:lpstr>
      <vt:lpstr>Arial</vt:lpstr>
      <vt:lpstr>Lato</vt:lpstr>
      <vt:lpstr>Simple Light</vt:lpstr>
      <vt:lpstr>Simple Light</vt:lpstr>
      <vt:lpstr>Canada.ca findability update </vt:lpstr>
      <vt:lpstr>How the web is changing</vt:lpstr>
      <vt:lpstr>How findability is changing</vt:lpstr>
      <vt:lpstr>PowerPoint Presentation</vt:lpstr>
      <vt:lpstr>Google’s rules: major impact on SEO as it has been practiced previously</vt:lpstr>
      <vt:lpstr>How Google is changing </vt:lpstr>
      <vt:lpstr>Limitations of schema.org and Google features</vt:lpstr>
      <vt:lpstr>Limitations of schema.org and Google features cont’d</vt:lpstr>
      <vt:lpstr>A schema markup strategy for GC web content</vt:lpstr>
      <vt:lpstr>Schema markup: organization </vt:lpstr>
      <vt:lpstr>Schema markup: service </vt:lpstr>
      <vt:lpstr>Schema markup : task </vt:lpstr>
      <vt:lpstr>Helpful resources </vt:lpstr>
      <vt:lpstr>Thank you, more to come!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Canada.ca findability update </dc:title>
  <cp:lastModifiedBy>Boudreau, Rob</cp:lastModifiedBy>
  <cp:revision>1</cp:revision>
  <dcterms:modified xsi:type="dcterms:W3CDTF">2024-01-24T15:20:58Z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515d617-256d-4284-aedb-1064be1c4b48_Enabled">
    <vt:lpwstr>true</vt:lpwstr>
  </property>
  <property fmtid="{D5CDD505-2E9C-101B-9397-08002B2CF9AE}" pid="3" name="MSIP_Label_3515d617-256d-4284-aedb-1064be1c4b48_SetDate">
    <vt:lpwstr>2024-01-24T15:20:26Z</vt:lpwstr>
  </property>
  <property fmtid="{D5CDD505-2E9C-101B-9397-08002B2CF9AE}" pid="4" name="MSIP_Label_3515d617-256d-4284-aedb-1064be1c4b48_Method">
    <vt:lpwstr>Privileged</vt:lpwstr>
  </property>
  <property fmtid="{D5CDD505-2E9C-101B-9397-08002B2CF9AE}" pid="5" name="MSIP_Label_3515d617-256d-4284-aedb-1064be1c4b48_Name">
    <vt:lpwstr>3515d617-256d-4284-aedb-1064be1c4b48</vt:lpwstr>
  </property>
  <property fmtid="{D5CDD505-2E9C-101B-9397-08002B2CF9AE}" pid="6" name="MSIP_Label_3515d617-256d-4284-aedb-1064be1c4b48_SiteId">
    <vt:lpwstr>6397df10-4595-4047-9c4f-03311282152b</vt:lpwstr>
  </property>
  <property fmtid="{D5CDD505-2E9C-101B-9397-08002B2CF9AE}" pid="7" name="MSIP_Label_3515d617-256d-4284-aedb-1064be1c4b48_ActionId">
    <vt:lpwstr>2327cf1c-6641-4b74-9a01-8f0becc0eba7</vt:lpwstr>
  </property>
  <property fmtid="{D5CDD505-2E9C-101B-9397-08002B2CF9AE}" pid="8" name="MSIP_Label_3515d617-256d-4284-aedb-1064be1c4b48_ContentBits">
    <vt:lpwstr>0</vt:lpwstr>
  </property>
</Properties>
</file>