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8288000" cy="10287000"/>
  <p:notesSz cx="6858000" cy="9144000"/>
  <p:embeddedFontLst>
    <p:embeddedFont>
      <p:font typeface="Arimo" panose="020B0604020202020204" pitchFamily="34" charset="0"/>
      <p:regular r:id="rId35"/>
      <p:bold r:id="rId36"/>
      <p:italic r:id="rId37"/>
      <p:boldItalic r:id="rId38"/>
    </p:embeddedFont>
    <p:embeddedFont>
      <p:font typeface="Montserrat" pitchFamily="2" charset="77"/>
      <p:regular r:id="rId39"/>
      <p:bold r:id="rId40"/>
      <p:italic r:id="rId41"/>
      <p:boldItalic r:id="rId42"/>
    </p:embeddedFont>
    <p:embeddedFont>
      <p:font typeface="Montserrat Medium" panose="020F050202020403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gRchSl1q3n+JNmCGWennwSxz1eh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E01948D-5C10-469E-BF52-C47547F10769}">
  <a:tblStyle styleId="{1E01948D-5C10-469E-BF52-C47547F1076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73DC427-E36F-4FAE-A797-24309679B40F}"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80" d="100"/>
          <a:sy n="80" d="100"/>
        </p:scale>
        <p:origin x="824" y="2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86" name="Google Shape;86;p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87" name="Google Shape;87;p1: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Welcome everyone to our third Circle session on Mastering the Art of Negotiation.</a:t>
            </a:r>
            <a:endParaRPr/>
          </a:p>
        </p:txBody>
      </p:sp>
      <p:sp>
        <p:nvSpPr>
          <p:cNvPr id="89" name="Google Shape;89;p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90" name="Google Shape;90;p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14" name="Google Shape;214;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15" name="Google Shape;215;p9: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Instructions: Share a time when one of the below instances applied to you.</a:t>
            </a:r>
            <a:endParaRPr/>
          </a:p>
          <a:p>
            <a:pPr marL="0" lvl="0" indent="0" algn="l" rtl="0">
              <a:spcBef>
                <a:spcPts val="0"/>
              </a:spcBef>
              <a:spcAft>
                <a:spcPts val="0"/>
              </a:spcAft>
              <a:buNone/>
            </a:pPr>
            <a:r>
              <a:rPr lang="en-US"/>
              <a:t>(1 minute per member)</a:t>
            </a:r>
            <a:endParaRPr/>
          </a:p>
          <a:p>
            <a:pPr marL="0" lvl="0" indent="0" algn="l" rtl="0">
              <a:spcBef>
                <a:spcPts val="0"/>
              </a:spcBef>
              <a:spcAft>
                <a:spcPts val="0"/>
              </a:spcAft>
              <a:buNone/>
            </a:pPr>
            <a:endParaRPr/>
          </a:p>
          <a:p>
            <a:pPr marL="0" lvl="0" indent="0" algn="l" rtl="0">
              <a:spcBef>
                <a:spcPts val="0"/>
              </a:spcBef>
              <a:spcAft>
                <a:spcPts val="0"/>
              </a:spcAft>
              <a:buNone/>
            </a:pPr>
            <a:r>
              <a:rPr lang="en-US"/>
              <a:t>-You prepared for a difficult conversation by doing some research which helped you decide how to approach the situation and strengthened the reasoning for your request </a:t>
            </a:r>
            <a:endParaRPr/>
          </a:p>
          <a:p>
            <a:pPr marL="0" lvl="0" indent="0" algn="l" rtl="0">
              <a:spcBef>
                <a:spcPts val="0"/>
              </a:spcBef>
              <a:spcAft>
                <a:spcPts val="0"/>
              </a:spcAft>
              <a:buNone/>
            </a:pPr>
            <a:endParaRPr/>
          </a:p>
          <a:p>
            <a:pPr marL="0" lvl="0" indent="0" algn="l" rtl="0">
              <a:spcBef>
                <a:spcPts val="0"/>
              </a:spcBef>
              <a:spcAft>
                <a:spcPts val="0"/>
              </a:spcAft>
              <a:buNone/>
            </a:pPr>
            <a:r>
              <a:rPr lang="en-US"/>
              <a:t>-You found that cultivating relationships with diverse colleagues generated positive results and higher performance   </a:t>
            </a:r>
            <a:endParaRPr/>
          </a:p>
          <a:p>
            <a:pPr marL="0" lvl="0" indent="0" algn="l" rtl="0">
              <a:spcBef>
                <a:spcPts val="0"/>
              </a:spcBef>
              <a:spcAft>
                <a:spcPts val="0"/>
              </a:spcAft>
              <a:buNone/>
            </a:pPr>
            <a:endParaRPr/>
          </a:p>
          <a:p>
            <a:pPr marL="0" lvl="0" indent="0" algn="l" rtl="0">
              <a:spcBef>
                <a:spcPts val="0"/>
              </a:spcBef>
              <a:spcAft>
                <a:spcPts val="0"/>
              </a:spcAft>
              <a:buNone/>
            </a:pPr>
            <a:r>
              <a:rPr lang="en-US"/>
              <a:t>-You used assertiveness to balance your needs with the needs of others</a:t>
            </a:r>
            <a:endParaRPr/>
          </a:p>
          <a:p>
            <a:pPr marL="0" lvl="0" indent="0" algn="l" rtl="0">
              <a:spcBef>
                <a:spcPts val="0"/>
              </a:spcBef>
              <a:spcAft>
                <a:spcPts val="0"/>
              </a:spcAft>
              <a:buNone/>
            </a:pPr>
            <a:endParaRPr/>
          </a:p>
          <a:p>
            <a:pPr marL="0" lvl="0" indent="0" algn="l" rtl="0">
              <a:spcBef>
                <a:spcPts val="0"/>
              </a:spcBef>
              <a:spcAft>
                <a:spcPts val="0"/>
              </a:spcAft>
              <a:buNone/>
            </a:pPr>
            <a:r>
              <a:rPr lang="en-US"/>
              <a:t>-You applied emotional distance to a challenging situation</a:t>
            </a:r>
            <a:endParaRPr/>
          </a:p>
        </p:txBody>
      </p:sp>
      <p:sp>
        <p:nvSpPr>
          <p:cNvPr id="217" name="Google Shape;217;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18" name="Google Shape;218;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28" name="Google Shape;228;p1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29" name="Google Shape;229;p10: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that we're warmed up, let's go around the Circle and have each of us share our One Action update from week #2: Inclusive Leadership. Your One Action is a concrete commitment you made during your previous Circle session. </a:t>
            </a:r>
            <a:endParaRPr/>
          </a:p>
          <a:p>
            <a:pPr marL="0" lvl="0" indent="0" algn="l" rtl="0">
              <a:spcBef>
                <a:spcPts val="0"/>
              </a:spcBef>
              <a:spcAft>
                <a:spcPts val="0"/>
              </a:spcAft>
              <a:buNone/>
            </a:pPr>
            <a:r>
              <a:rPr lang="en-US"/>
              <a:t>(1 minute or less per member)</a:t>
            </a:r>
            <a:endParaRPr/>
          </a:p>
          <a:p>
            <a:pPr marL="0" lvl="0" indent="0" algn="l" rtl="0">
              <a:spcBef>
                <a:spcPts val="0"/>
              </a:spcBef>
              <a:spcAft>
                <a:spcPts val="0"/>
              </a:spcAft>
              <a:buNone/>
            </a:pPr>
            <a:endParaRPr/>
          </a:p>
          <a:p>
            <a:pPr marL="0" lvl="0" indent="0" algn="l" rtl="0">
              <a:spcBef>
                <a:spcPts val="0"/>
              </a:spcBef>
              <a:spcAft>
                <a:spcPts val="0"/>
              </a:spcAft>
              <a:buNone/>
            </a:pPr>
            <a:r>
              <a:rPr lang="en-US"/>
              <a:t>Group Choice Learning Activity &amp; Discussion</a:t>
            </a:r>
            <a:endParaRPr/>
          </a:p>
          <a:p>
            <a:pPr marL="0" lvl="0" indent="0" algn="l" rtl="0">
              <a:spcBef>
                <a:spcPts val="0"/>
              </a:spcBef>
              <a:spcAft>
                <a:spcPts val="0"/>
              </a:spcAft>
              <a:buNone/>
            </a:pPr>
            <a:endParaRPr/>
          </a:p>
          <a:p>
            <a:pPr marL="0" lvl="0" indent="0" algn="l" rtl="0">
              <a:spcBef>
                <a:spcPts val="0"/>
              </a:spcBef>
              <a:spcAft>
                <a:spcPts val="0"/>
              </a:spcAft>
              <a:buNone/>
            </a:pPr>
            <a:r>
              <a:rPr lang="en-US"/>
              <a:t>Instructions: Choose one of the following videos or articles as a group and take a few minutes to read/view it. Then, each member shares one or two key take-aways related to intercultural communication, unconscious bias or another theme that caught your attention. [2 videos and 2 articles to choose from, 1 per slide next 4 slides]</a:t>
            </a:r>
            <a:endParaRPr/>
          </a:p>
        </p:txBody>
      </p:sp>
      <p:sp>
        <p:nvSpPr>
          <p:cNvPr id="231" name="Google Shape;231;p1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32" name="Google Shape;232;p1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45" name="Google Shape;245;p1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46" name="Google Shape;246;p11: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Helena Merschdorf’s TEDx talk delves into the complexities of intercultural communication and its impact on negotiations, suggesting ways to overcome misunderstandings and build </a:t>
            </a:r>
            <a:endParaRPr/>
          </a:p>
          <a:p>
            <a:pPr marL="0" lvl="0" indent="0" algn="l" rtl="0">
              <a:spcBef>
                <a:spcPts val="0"/>
              </a:spcBef>
              <a:spcAft>
                <a:spcPts val="0"/>
              </a:spcAft>
              <a:buNone/>
            </a:pPr>
            <a:r>
              <a:rPr lang="en-US"/>
              <a:t>better connections.</a:t>
            </a:r>
            <a:endParaRPr/>
          </a:p>
        </p:txBody>
      </p:sp>
      <p:sp>
        <p:nvSpPr>
          <p:cNvPr id="248" name="Google Shape;248;p1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49" name="Google Shape;249;p1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57" name="Google Shape;257;p1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58" name="Google Shape;258;p12: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video explains the difference between system 1 and system 2 thinking, and how system 1 can lead to snap judgments based on visual cues or group affiliations.</a:t>
            </a:r>
            <a:endParaRPr/>
          </a:p>
        </p:txBody>
      </p:sp>
      <p:sp>
        <p:nvSpPr>
          <p:cNvPr id="260" name="Google Shape;260;p1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61" name="Google Shape;261;p1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69" name="Google Shape;269;p1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70" name="Google Shape;270;p13: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today's globalized world, negotiators often find themselves interacting with people from diverse cultural backgrounds. To succeed in such an environment, it is crucial to develop cultural intelligence—the ability to understand, appreciate, and adapt to different cultures.</a:t>
            </a:r>
            <a:endParaRPr/>
          </a:p>
        </p:txBody>
      </p:sp>
      <p:sp>
        <p:nvSpPr>
          <p:cNvPr id="272" name="Google Shape;272;p1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73" name="Google Shape;273;p1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82" name="Google Shape;282;p1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83" name="Google Shape;283;p14: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article identifies six core elements of the relationship code that are crucial for building relationships across cultures, which is essential for effective negotiations. </a:t>
            </a:r>
            <a:endParaRPr/>
          </a:p>
        </p:txBody>
      </p:sp>
      <p:sp>
        <p:nvSpPr>
          <p:cNvPr id="285" name="Google Shape;285;p1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86" name="Google Shape;286;p1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95" name="Google Shape;295;p1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96" name="Google Shape;296;p15: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Before the next activity, take a 5 minute mind &amp; body break. Grab some water, use the washroom, stretch—whatever you need!  </a:t>
            </a:r>
            <a:endParaRPr/>
          </a:p>
          <a:p>
            <a:pPr marL="0" lvl="0" indent="0" algn="l" rtl="0">
              <a:spcBef>
                <a:spcPts val="0"/>
              </a:spcBef>
              <a:spcAft>
                <a:spcPts val="0"/>
              </a:spcAft>
              <a:buNone/>
            </a:pPr>
            <a:endParaRPr/>
          </a:p>
          <a:p>
            <a:pPr marL="0" lvl="0" indent="0" algn="l" rtl="0">
              <a:spcBef>
                <a:spcPts val="0"/>
              </a:spcBef>
              <a:spcAft>
                <a:spcPts val="0"/>
              </a:spcAft>
              <a:buNone/>
            </a:pPr>
            <a:r>
              <a:rPr lang="en-US"/>
              <a:t>We'll be back together in 5 mins.</a:t>
            </a:r>
            <a:endParaRPr/>
          </a:p>
        </p:txBody>
      </p:sp>
      <p:sp>
        <p:nvSpPr>
          <p:cNvPr id="298" name="Google Shape;298;p1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99" name="Google Shape;299;p1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10" name="Google Shape;310;p1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11" name="Google Shape;311;p16: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Welcome back!</a:t>
            </a:r>
            <a:endParaRPr/>
          </a:p>
          <a:p>
            <a:pPr marL="0" lvl="0" indent="0" algn="l" rtl="0">
              <a:spcBef>
                <a:spcPts val="0"/>
              </a:spcBef>
              <a:spcAft>
                <a:spcPts val="0"/>
              </a:spcAft>
              <a:buNone/>
            </a:pPr>
            <a:endParaRPr/>
          </a:p>
          <a:p>
            <a:pPr marL="0" lvl="0" indent="0" algn="l" rtl="0">
              <a:spcBef>
                <a:spcPts val="0"/>
              </a:spcBef>
              <a:spcAft>
                <a:spcPts val="0"/>
              </a:spcAft>
              <a:buNone/>
            </a:pPr>
            <a:r>
              <a:rPr lang="en-US"/>
              <a:t>Instructions: Share your answer to one or more of the following questions.</a:t>
            </a:r>
            <a:endParaRPr/>
          </a:p>
          <a:p>
            <a:pPr marL="0" lvl="0" indent="0" algn="l" rtl="0">
              <a:spcBef>
                <a:spcPts val="0"/>
              </a:spcBef>
              <a:spcAft>
                <a:spcPts val="0"/>
              </a:spcAft>
              <a:buNone/>
            </a:pPr>
            <a:r>
              <a:rPr lang="en-US"/>
              <a:t>(2 minutes per member)</a:t>
            </a:r>
            <a:endParaRPr/>
          </a:p>
          <a:p>
            <a:pPr marL="0" lvl="0" indent="0" algn="l" rtl="0">
              <a:spcBef>
                <a:spcPts val="0"/>
              </a:spcBef>
              <a:spcAft>
                <a:spcPts val="0"/>
              </a:spcAft>
              <a:buNone/>
            </a:pPr>
            <a:endParaRPr/>
          </a:p>
          <a:p>
            <a:pPr marL="0" lvl="0" indent="0" algn="l" rtl="0">
              <a:spcBef>
                <a:spcPts val="0"/>
              </a:spcBef>
              <a:spcAft>
                <a:spcPts val="0"/>
              </a:spcAft>
              <a:buNone/>
            </a:pPr>
            <a:r>
              <a:rPr lang="en-US"/>
              <a:t>-Can you think of cultural and intersectional factors that may inform or hinder how we approach negotiations? (for example: gender dynamics, race and ethnic origin, disabilities, and/or power dynamics in the workplace)</a:t>
            </a:r>
            <a:endParaRPr/>
          </a:p>
          <a:p>
            <a:pPr marL="0" lvl="0" indent="0" algn="l" rtl="0">
              <a:spcBef>
                <a:spcPts val="0"/>
              </a:spcBef>
              <a:spcAft>
                <a:spcPts val="0"/>
              </a:spcAft>
              <a:buNone/>
            </a:pPr>
            <a:endParaRPr/>
          </a:p>
          <a:p>
            <a:pPr marL="0" lvl="0" indent="0" algn="l" rtl="0">
              <a:spcBef>
                <a:spcPts val="0"/>
              </a:spcBef>
              <a:spcAft>
                <a:spcPts val="0"/>
              </a:spcAft>
              <a:buNone/>
            </a:pPr>
            <a:r>
              <a:rPr lang="en-US"/>
              <a:t>-Have you struggled to negotiate for yourself in the workplace? What factors do you think were at play?</a:t>
            </a:r>
            <a:endParaRPr/>
          </a:p>
          <a:p>
            <a:pPr marL="0" lvl="0" indent="0" algn="l" rtl="0">
              <a:spcBef>
                <a:spcPts val="0"/>
              </a:spcBef>
              <a:spcAft>
                <a:spcPts val="0"/>
              </a:spcAft>
              <a:buNone/>
            </a:pPr>
            <a:endParaRPr/>
          </a:p>
          <a:p>
            <a:pPr marL="0" lvl="0" indent="0" algn="l" rtl="0">
              <a:spcBef>
                <a:spcPts val="0"/>
              </a:spcBef>
              <a:spcAft>
                <a:spcPts val="0"/>
              </a:spcAft>
              <a:buNone/>
            </a:pPr>
            <a:r>
              <a:rPr lang="en-US"/>
              <a:t>-If you are in a position of leadership, what can you do to encourage your team members to feel safe and confident enough to negotiate for themselves? Does the team culture lend itself to negotiation? What tools and resources can you share? </a:t>
            </a:r>
            <a:endParaRPr/>
          </a:p>
        </p:txBody>
      </p:sp>
      <p:sp>
        <p:nvSpPr>
          <p:cNvPr id="313" name="Google Shape;313;p1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14" name="Google Shape;314;p1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26" name="Google Shape;326;p1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27" name="Google Shape;327;p17: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1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Your “One Action” is a concrete commitment you undertake related to the topics discussed during each Circle. The goal of a One Action is to step outside your comfort zone, practise a new skill, or try something new. Examples of one actions for this Circle can be found in the table that follows:</a:t>
            </a:r>
            <a:endParaRPr/>
          </a:p>
          <a:p>
            <a:pPr marL="0" lvl="0" indent="0" algn="l" rtl="0">
              <a:spcBef>
                <a:spcPts val="0"/>
              </a:spcBef>
              <a:spcAft>
                <a:spcPts val="0"/>
              </a:spcAft>
              <a:buNone/>
            </a:pPr>
            <a:endParaRPr/>
          </a:p>
          <a:p>
            <a:pPr marL="0" lvl="0" indent="0" algn="l" rtl="0">
              <a:spcBef>
                <a:spcPts val="0"/>
              </a:spcBef>
              <a:spcAft>
                <a:spcPts val="0"/>
              </a:spcAft>
              <a:buNone/>
            </a:pPr>
            <a:r>
              <a:rPr lang="en-US"/>
              <a:t>Instructions: Each member declares their One Action commitment for this week. </a:t>
            </a:r>
            <a:endParaRPr/>
          </a:p>
          <a:p>
            <a:pPr marL="0" lvl="0" indent="0" algn="l" rtl="0">
              <a:spcBef>
                <a:spcPts val="0"/>
              </a:spcBef>
              <a:spcAft>
                <a:spcPts val="0"/>
              </a:spcAft>
              <a:buNone/>
            </a:pPr>
            <a:r>
              <a:rPr lang="en-US"/>
              <a:t>(1 minute per member)</a:t>
            </a:r>
            <a:endParaRPr/>
          </a:p>
        </p:txBody>
      </p:sp>
      <p:sp>
        <p:nvSpPr>
          <p:cNvPr id="329" name="Google Shape;329;p1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30" name="Google Shape;330;p1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8: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18: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f42bb2b130_0_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98" name="Google Shape;98;g2f42bb2b130_0_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99" name="Google Shape;99;g2f42bb2b130_0_0: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g2f42bb2b130_0_0: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Here's a message from the program founders if you'd like to take a read through in your Discussion Guide PDFs [first of two slides]</a:t>
            </a:r>
            <a:endParaRPr/>
          </a:p>
        </p:txBody>
      </p:sp>
      <p:sp>
        <p:nvSpPr>
          <p:cNvPr id="101" name="Google Shape;101;g2f42bb2b130_0_0: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02" name="Google Shape;102;g2f42bb2b130_0_0: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45" name="Google Shape;345;p1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46" name="Google Shape;346;p19: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1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Thank you everyone for your active participation in this week’s topic Mastering the Art of Negotiation. We hope that by seeing negotiation as a collaborative process that can benefit all parties, you will look forward to your next negotiation and feel more confident in your ability to use these newly acquired tools. </a:t>
            </a:r>
            <a:endParaRPr/>
          </a:p>
          <a:p>
            <a:pPr marL="0" lvl="0" indent="0" algn="l" rtl="0">
              <a:spcBef>
                <a:spcPts val="0"/>
              </a:spcBef>
              <a:spcAft>
                <a:spcPts val="0"/>
              </a:spcAft>
              <a:buNone/>
            </a:pPr>
            <a:endParaRPr/>
          </a:p>
          <a:p>
            <a:pPr marL="0" lvl="0" indent="0" algn="l" rtl="0">
              <a:spcBef>
                <a:spcPts val="0"/>
              </a:spcBef>
              <a:spcAft>
                <a:spcPts val="0"/>
              </a:spcAft>
              <a:buNone/>
            </a:pPr>
            <a:r>
              <a:rPr lang="en-US"/>
              <a:t>Recap: To recap today’s Circle, please consult this Discussion Guide to reflect on this Circle session and think of your One Action </a:t>
            </a:r>
            <a:endParaRPr/>
          </a:p>
          <a:p>
            <a:pPr marL="0" lvl="0" indent="0" algn="l" rtl="0">
              <a:spcBef>
                <a:spcPts val="0"/>
              </a:spcBef>
              <a:spcAft>
                <a:spcPts val="0"/>
              </a:spcAft>
              <a:buNone/>
            </a:pPr>
            <a:r>
              <a:rPr lang="en-US"/>
              <a:t>for negotiation.</a:t>
            </a:r>
            <a:endParaRPr/>
          </a:p>
          <a:p>
            <a:pPr marL="0" lvl="0" indent="0" algn="l" rtl="0">
              <a:spcBef>
                <a:spcPts val="0"/>
              </a:spcBef>
              <a:spcAft>
                <a:spcPts val="0"/>
              </a:spcAft>
              <a:buNone/>
            </a:pPr>
            <a:endParaRPr/>
          </a:p>
          <a:p>
            <a:pPr marL="0" lvl="0" indent="0" algn="l" rtl="0">
              <a:spcBef>
                <a:spcPts val="0"/>
              </a:spcBef>
              <a:spcAft>
                <a:spcPts val="0"/>
              </a:spcAft>
              <a:buNone/>
            </a:pPr>
            <a:r>
              <a:rPr lang="en-US"/>
              <a:t>Masterclass: You are all invited to take part in our next Masterclass on Monday, November 4, 2024 at 1:00 pm Eastern Time. This 90-minute Masterclass is a hands-on coaching class on the topic of Diversity, Equity, Inclusion, and Accessibility: A Non-Performative Approach. Invitations to all 5 Masterclasses have been sent to you prior to the start of this LLMC cohort. Please see your calendar for details.</a:t>
            </a:r>
            <a:endParaRPr/>
          </a:p>
          <a:p>
            <a:pPr marL="0" lvl="0" indent="0" algn="l" rtl="0">
              <a:spcBef>
                <a:spcPts val="0"/>
              </a:spcBef>
              <a:spcAft>
                <a:spcPts val="0"/>
              </a:spcAft>
              <a:buNone/>
            </a:pPr>
            <a:endParaRPr/>
          </a:p>
          <a:p>
            <a:pPr marL="0" lvl="0" indent="0" algn="l" rtl="0">
              <a:spcBef>
                <a:spcPts val="0"/>
              </a:spcBef>
              <a:spcAft>
                <a:spcPts val="0"/>
              </a:spcAft>
              <a:buNone/>
            </a:pPr>
            <a:r>
              <a:rPr lang="en-US"/>
              <a:t>Next Circle: The next Circle session will be focused on the topic of diversity, equity, inclusion, and accessibility. Please review Discussion Guide #4 prior to the fourth Circle session. </a:t>
            </a:r>
            <a:endParaRPr/>
          </a:p>
          <a:p>
            <a:pPr marL="0" lvl="0" indent="0" algn="l" rtl="0">
              <a:spcBef>
                <a:spcPts val="0"/>
              </a:spcBef>
              <a:spcAft>
                <a:spcPts val="0"/>
              </a:spcAft>
              <a:buNone/>
            </a:pPr>
            <a:endParaRPr/>
          </a:p>
          <a:p>
            <a:pPr marL="0" lvl="0" indent="0" algn="l" rtl="0">
              <a:spcBef>
                <a:spcPts val="0"/>
              </a:spcBef>
              <a:spcAft>
                <a:spcPts val="0"/>
              </a:spcAft>
              <a:buNone/>
            </a:pPr>
            <a:r>
              <a:rPr lang="en-US"/>
              <a:t>Circle Leader and Assistant Circle Leader Selection: Do we have our circle leader and assistant circle leader for next week? If leaders for the next Circle were not chosen, ask for volunteers for both positions. </a:t>
            </a:r>
            <a:endParaRPr/>
          </a:p>
          <a:p>
            <a:pPr marL="0" lvl="0" indent="0" algn="l" rtl="0">
              <a:spcBef>
                <a:spcPts val="0"/>
              </a:spcBef>
              <a:spcAft>
                <a:spcPts val="0"/>
              </a:spcAft>
              <a:buNone/>
            </a:pPr>
            <a:endParaRPr/>
          </a:p>
          <a:p>
            <a:pPr marL="0" lvl="0" indent="0" algn="l" rtl="0">
              <a:spcBef>
                <a:spcPts val="0"/>
              </a:spcBef>
              <a:spcAft>
                <a:spcPts val="0"/>
              </a:spcAft>
              <a:buNone/>
            </a:pPr>
            <a:r>
              <a:rPr lang="en-US"/>
              <a:t>LLMC Written Component: Please share your comments by completing the bi-weekly Written Component forms. A link to the form can be found in your calendar. Completion of these forms is one of the commitments you made when you applied. The LLMC Program team relies upon your feedback to continue to grow the program.</a:t>
            </a:r>
            <a:endParaRPr/>
          </a:p>
          <a:p>
            <a:pPr marL="0" lvl="0" indent="0" algn="l" rtl="0">
              <a:spcBef>
                <a:spcPts val="0"/>
              </a:spcBef>
              <a:spcAft>
                <a:spcPts val="0"/>
              </a:spcAft>
              <a:buNone/>
            </a:pPr>
            <a:endParaRPr/>
          </a:p>
          <a:p>
            <a:pPr marL="0" lvl="0" indent="0" algn="l" rtl="0">
              <a:spcBef>
                <a:spcPts val="0"/>
              </a:spcBef>
              <a:spcAft>
                <a:spcPts val="0"/>
              </a:spcAft>
              <a:buClr>
                <a:schemeClr val="dk1"/>
              </a:buClr>
              <a:buFont typeface="Arial"/>
              <a:buNone/>
            </a:pPr>
            <a:r>
              <a:rPr lang="en-US"/>
              <a:t>LLMC Lounge: Join this Friday’s LLMC Lounge if you would like to connect and engage more on this week’s topic. This 60-minute session is facilitated by the LLMC Program Team at Materiel Group’s Diversity and Inclusion Office (DIO) every Friday. </a:t>
            </a:r>
            <a:endParaRPr/>
          </a:p>
          <a:p>
            <a:pPr marL="0" lvl="0" indent="0" algn="l" rtl="0">
              <a:spcBef>
                <a:spcPts val="0"/>
              </a:spcBef>
              <a:spcAft>
                <a:spcPts val="0"/>
              </a:spcAft>
              <a:buNone/>
            </a:pPr>
            <a:endParaRPr/>
          </a:p>
          <a:p>
            <a:pPr marL="0" lvl="0" indent="0" algn="l" rtl="0">
              <a:spcBef>
                <a:spcPts val="0"/>
              </a:spcBef>
              <a:spcAft>
                <a:spcPts val="0"/>
              </a:spcAft>
              <a:buSzPts val="1100"/>
              <a:buNone/>
            </a:pPr>
            <a:r>
              <a:rPr lang="en-US"/>
              <a:t>Thank you everyone! Be well, take care and see you at Circle #4 on Diversity, Equity, Inclusion, and Accessibility: A Non-Performative Approach</a:t>
            </a:r>
            <a:endParaRPr/>
          </a:p>
        </p:txBody>
      </p:sp>
      <p:sp>
        <p:nvSpPr>
          <p:cNvPr id="348" name="Google Shape;348;p1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49" name="Google Shape;349;p1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0: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p20: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2f42bb2b130_0_357: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g2f42bb2b130_0_357: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f42bb2b130_0_250: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g2f42bb2b130_0_250: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2f42bb2b130_0_336: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g2f42bb2b130_0_336: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f42bb2b130_0_347: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g2f42bb2b130_0_347: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2: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5" name="Google Shape;445;p22: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23: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4" name="Google Shape;454;p23: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2f42bb2b130_0_109: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g2f42bb2b130_0_109: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2f42bb2b130_0_121: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6" name="Google Shape;476;g2f42bb2b130_0_121: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f42bb2b130_0_1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16" name="Google Shape;116;g2f42bb2b130_0_1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17" name="Google Shape;117;g2f42bb2b130_0_17: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g2f42bb2b130_0_17: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Here's a message from the program founders if you'd like to take a read through in your Discussion Guide PDFs [second of two slides]</a:t>
            </a:r>
            <a:endParaRPr/>
          </a:p>
        </p:txBody>
      </p:sp>
      <p:sp>
        <p:nvSpPr>
          <p:cNvPr id="119" name="Google Shape;119;g2f42bb2b130_0_17: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20" name="Google Shape;120;g2f42bb2b130_0_17: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2f42bb2b130_0_129: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5" name="Google Shape;485;g2f42bb2b130_0_129: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2f42bb2b130_0_137: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4" name="Google Shape;494;g2f42bb2b130_0_137: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2f42bb2b130_0_14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505" name="Google Shape;505;g2f42bb2b130_0_14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506" name="Google Shape;506;g2f42bb2b130_0_147: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g2f42bb2b130_0_147: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8" name="Google Shape;508;g2f42bb2b130_0_147: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509" name="Google Shape;509;g2f42bb2b130_0_147: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34" name="Google Shape;134;p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35" name="Google Shape;135;p3: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Let's take a moment to review the Circle Ground Rules and Values: </a:t>
            </a:r>
            <a:endParaRPr/>
          </a:p>
          <a:p>
            <a:pPr marL="0" lvl="0" indent="0" algn="l" rtl="0">
              <a:spcBef>
                <a:spcPts val="0"/>
              </a:spcBef>
              <a:spcAft>
                <a:spcPts val="0"/>
              </a:spcAft>
              <a:buNone/>
            </a:pPr>
            <a:endParaRPr/>
          </a:p>
          <a:p>
            <a:pPr marL="0" lvl="0" indent="0" algn="l" rtl="0">
              <a:spcBef>
                <a:spcPts val="0"/>
              </a:spcBef>
              <a:spcAft>
                <a:spcPts val="0"/>
              </a:spcAft>
              <a:buNone/>
            </a:pPr>
            <a:r>
              <a:rPr lang="en-US"/>
              <a:t>Equality: Everyone is an equal member</a:t>
            </a:r>
            <a:endParaRPr/>
          </a:p>
          <a:p>
            <a:pPr marL="0" lvl="0" indent="0" algn="l" rtl="0">
              <a:spcBef>
                <a:spcPts val="0"/>
              </a:spcBef>
              <a:spcAft>
                <a:spcPts val="0"/>
              </a:spcAft>
              <a:buNone/>
            </a:pPr>
            <a:endParaRPr/>
          </a:p>
          <a:p>
            <a:pPr marL="0" lvl="0" indent="0" algn="l" rtl="0">
              <a:spcBef>
                <a:spcPts val="0"/>
              </a:spcBef>
              <a:spcAft>
                <a:spcPts val="0"/>
              </a:spcAft>
              <a:buNone/>
            </a:pPr>
            <a:r>
              <a:rPr lang="en-US"/>
              <a:t>Substance: Share what's important </a:t>
            </a:r>
            <a:endParaRPr/>
          </a:p>
          <a:p>
            <a:pPr marL="0" lvl="0" indent="0" algn="l" rtl="0">
              <a:spcBef>
                <a:spcPts val="0"/>
              </a:spcBef>
              <a:spcAft>
                <a:spcPts val="0"/>
              </a:spcAft>
              <a:buNone/>
            </a:pPr>
            <a:endParaRPr/>
          </a:p>
          <a:p>
            <a:pPr marL="0" lvl="0" indent="0" algn="l" rtl="0">
              <a:spcBef>
                <a:spcPts val="0"/>
              </a:spcBef>
              <a:spcAft>
                <a:spcPts val="0"/>
              </a:spcAft>
              <a:buNone/>
            </a:pPr>
            <a:r>
              <a:rPr lang="en-US"/>
              <a:t>Openness: Listen and avoid judgements </a:t>
            </a:r>
            <a:endParaRPr/>
          </a:p>
          <a:p>
            <a:pPr marL="0" lvl="0" indent="0" algn="l" rtl="0">
              <a:spcBef>
                <a:spcPts val="0"/>
              </a:spcBef>
              <a:spcAft>
                <a:spcPts val="0"/>
              </a:spcAft>
              <a:buNone/>
            </a:pPr>
            <a:endParaRPr/>
          </a:p>
          <a:p>
            <a:pPr marL="0" lvl="0" indent="0" algn="l" rtl="0">
              <a:spcBef>
                <a:spcPts val="0"/>
              </a:spcBef>
              <a:spcAft>
                <a:spcPts val="0"/>
              </a:spcAft>
              <a:buNone/>
            </a:pPr>
            <a:r>
              <a:rPr lang="en-US"/>
              <a:t>Respect: Treat others as they would like to be treated</a:t>
            </a:r>
            <a:endParaRPr/>
          </a:p>
        </p:txBody>
      </p:sp>
      <p:sp>
        <p:nvSpPr>
          <p:cNvPr id="137" name="Google Shape;137;p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38" name="Google Shape;138;p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47" name="Google Shape;147;p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48" name="Google Shape;148;p4: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Let's take a moment to review the Participant Ground Rules and Values: </a:t>
            </a:r>
            <a:endParaRPr/>
          </a:p>
          <a:p>
            <a:pPr marL="0" lvl="0" indent="0" algn="l" rtl="0">
              <a:spcBef>
                <a:spcPts val="0"/>
              </a:spcBef>
              <a:spcAft>
                <a:spcPts val="0"/>
              </a:spcAft>
              <a:buNone/>
            </a:pPr>
            <a:endParaRPr/>
          </a:p>
          <a:p>
            <a:pPr marL="0" lvl="0" indent="0" algn="l" rtl="0">
              <a:spcBef>
                <a:spcPts val="0"/>
              </a:spcBef>
              <a:spcAft>
                <a:spcPts val="0"/>
              </a:spcAft>
              <a:buNone/>
            </a:pPr>
            <a:r>
              <a:rPr lang="en-US"/>
              <a:t>Confidentiality - trust is critical</a:t>
            </a:r>
            <a:endParaRPr/>
          </a:p>
          <a:p>
            <a:pPr marL="0" lvl="0" indent="0" algn="l" rtl="0">
              <a:spcBef>
                <a:spcPts val="0"/>
              </a:spcBef>
              <a:spcAft>
                <a:spcPts val="0"/>
              </a:spcAft>
              <a:buNone/>
            </a:pPr>
            <a:endParaRPr/>
          </a:p>
          <a:p>
            <a:pPr marL="0" lvl="0" indent="0" algn="l" rtl="0">
              <a:spcBef>
                <a:spcPts val="0"/>
              </a:spcBef>
              <a:spcAft>
                <a:spcPts val="0"/>
              </a:spcAft>
              <a:buNone/>
            </a:pPr>
            <a:r>
              <a:rPr lang="en-US"/>
              <a:t>Bring your full self and beginner’s mindset to each session</a:t>
            </a:r>
            <a:endParaRPr/>
          </a:p>
          <a:p>
            <a:pPr marL="0" lvl="0" indent="0" algn="l" rtl="0">
              <a:spcBef>
                <a:spcPts val="0"/>
              </a:spcBef>
              <a:spcAft>
                <a:spcPts val="0"/>
              </a:spcAft>
              <a:buNone/>
            </a:pPr>
            <a:endParaRPr/>
          </a:p>
          <a:p>
            <a:pPr marL="0" lvl="0" indent="0" algn="l" rtl="0">
              <a:spcBef>
                <a:spcPts val="0"/>
              </a:spcBef>
              <a:spcAft>
                <a:spcPts val="0"/>
              </a:spcAft>
              <a:buNone/>
            </a:pPr>
            <a:r>
              <a:rPr lang="en-US"/>
              <a:t>Come nourished and stay hydrated</a:t>
            </a:r>
            <a:endParaRPr/>
          </a:p>
          <a:p>
            <a:pPr marL="0" lvl="0" indent="0" algn="l" rtl="0">
              <a:spcBef>
                <a:spcPts val="0"/>
              </a:spcBef>
              <a:spcAft>
                <a:spcPts val="0"/>
              </a:spcAft>
              <a:buNone/>
            </a:pPr>
            <a:endParaRPr/>
          </a:p>
          <a:p>
            <a:pPr marL="0" lvl="0" indent="0" algn="l" rtl="0">
              <a:spcBef>
                <a:spcPts val="0"/>
              </a:spcBef>
              <a:spcAft>
                <a:spcPts val="0"/>
              </a:spcAft>
              <a:buNone/>
            </a:pPr>
            <a:r>
              <a:rPr lang="en-US"/>
              <a:t>Keep your camera on so everyone feels safe and connected</a:t>
            </a:r>
            <a:endParaRPr/>
          </a:p>
          <a:p>
            <a:pPr marL="0" lvl="0" indent="0" algn="l" rtl="0">
              <a:spcBef>
                <a:spcPts val="0"/>
              </a:spcBef>
              <a:spcAft>
                <a:spcPts val="0"/>
              </a:spcAft>
              <a:buNone/>
            </a:pPr>
            <a:endParaRPr/>
          </a:p>
          <a:p>
            <a:pPr marL="0" lvl="0" indent="0" algn="l" rtl="0">
              <a:spcBef>
                <a:spcPts val="0"/>
              </a:spcBef>
              <a:spcAft>
                <a:spcPts val="0"/>
              </a:spcAft>
              <a:buNone/>
            </a:pPr>
            <a:r>
              <a:rPr lang="en-US"/>
              <a:t>Be candid and honest - listen with empathy</a:t>
            </a:r>
            <a:endParaRPr/>
          </a:p>
          <a:p>
            <a:pPr marL="0" lvl="0" indent="0" algn="l" rtl="0">
              <a:spcBef>
                <a:spcPts val="0"/>
              </a:spcBef>
              <a:spcAft>
                <a:spcPts val="0"/>
              </a:spcAft>
              <a:buNone/>
            </a:pPr>
            <a:endParaRPr/>
          </a:p>
          <a:p>
            <a:pPr marL="0" lvl="0" indent="0" algn="l" rtl="0">
              <a:spcBef>
                <a:spcPts val="0"/>
              </a:spcBef>
              <a:spcAft>
                <a:spcPts val="0"/>
              </a:spcAft>
              <a:buNone/>
            </a:pPr>
            <a:r>
              <a:rPr lang="en-US"/>
              <a:t>Be ready to engage with your peers</a:t>
            </a:r>
            <a:endParaRPr/>
          </a:p>
          <a:p>
            <a:pPr marL="0" lvl="0" indent="0" algn="l" rtl="0">
              <a:spcBef>
                <a:spcPts val="0"/>
              </a:spcBef>
              <a:spcAft>
                <a:spcPts val="0"/>
              </a:spcAft>
              <a:buNone/>
            </a:pPr>
            <a:endParaRPr/>
          </a:p>
          <a:p>
            <a:pPr marL="0" lvl="0" indent="0" algn="l" rtl="0">
              <a:spcBef>
                <a:spcPts val="0"/>
              </a:spcBef>
              <a:spcAft>
                <a:spcPts val="0"/>
              </a:spcAft>
              <a:buNone/>
            </a:pPr>
            <a:r>
              <a:rPr lang="en-US"/>
              <a:t>Remove outside distractions</a:t>
            </a:r>
            <a:endParaRPr/>
          </a:p>
          <a:p>
            <a:pPr marL="0" lvl="0" indent="0" algn="l" rtl="0">
              <a:spcBef>
                <a:spcPts val="0"/>
              </a:spcBef>
              <a:spcAft>
                <a:spcPts val="0"/>
              </a:spcAft>
              <a:buNone/>
            </a:pPr>
            <a:endParaRPr/>
          </a:p>
          <a:p>
            <a:pPr marL="0" lvl="0" indent="0" algn="l" rtl="0">
              <a:spcBef>
                <a:spcPts val="0"/>
              </a:spcBef>
              <a:spcAft>
                <a:spcPts val="0"/>
              </a:spcAft>
              <a:buNone/>
            </a:pPr>
            <a:r>
              <a:rPr lang="en-US"/>
              <a:t>Keep your audio off, except when asking questions and contributing to the discussion</a:t>
            </a:r>
            <a:endParaRPr/>
          </a:p>
          <a:p>
            <a:pPr marL="0" lvl="0" indent="0" algn="l" rtl="0">
              <a:spcBef>
                <a:spcPts val="0"/>
              </a:spcBef>
              <a:spcAft>
                <a:spcPts val="0"/>
              </a:spcAft>
              <a:buNone/>
            </a:pPr>
            <a:endParaRPr/>
          </a:p>
          <a:p>
            <a:pPr marL="0" lvl="0" indent="0" algn="l" rtl="0">
              <a:spcBef>
                <a:spcPts val="0"/>
              </a:spcBef>
              <a:spcAft>
                <a:spcPts val="0"/>
              </a:spcAft>
              <a:buNone/>
            </a:pPr>
            <a:r>
              <a:rPr lang="en-US"/>
              <a:t>Be fully present and attend all five weeks - no multitasking</a:t>
            </a:r>
            <a:endParaRPr/>
          </a:p>
        </p:txBody>
      </p:sp>
      <p:sp>
        <p:nvSpPr>
          <p:cNvPr id="150" name="Google Shape;150;p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51" name="Google Shape;151;p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60" name="Google Shape;160;p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61" name="Google Shape;161;p5: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Here are some quotes on the importance of negotiation to get us started:</a:t>
            </a:r>
            <a:endParaRPr/>
          </a:p>
          <a:p>
            <a:pPr marL="0" lvl="0" indent="0" algn="l" rtl="0">
              <a:spcBef>
                <a:spcPts val="0"/>
              </a:spcBef>
              <a:spcAft>
                <a:spcPts val="0"/>
              </a:spcAft>
              <a:buNone/>
            </a:pPr>
            <a:endParaRPr/>
          </a:p>
          <a:p>
            <a:pPr marL="0" lvl="0" indent="0" algn="l" rtl="0">
              <a:spcBef>
                <a:spcPts val="0"/>
              </a:spcBef>
              <a:spcAft>
                <a:spcPts val="0"/>
              </a:spcAft>
              <a:buNone/>
            </a:pPr>
            <a:r>
              <a:rPr lang="en-US"/>
              <a:t>"Win-win is a belief in the Third Alternative. It's not your way or my way; it's a better way, a higher way." </a:t>
            </a:r>
            <a:endParaRPr/>
          </a:p>
          <a:p>
            <a:pPr marL="0" lvl="0" indent="0" algn="l" rtl="0">
              <a:spcBef>
                <a:spcPts val="0"/>
              </a:spcBef>
              <a:spcAft>
                <a:spcPts val="0"/>
              </a:spcAft>
              <a:buNone/>
            </a:pPr>
            <a:r>
              <a:rPr lang="en-US"/>
              <a:t>Stephen Covey, author and educator</a:t>
            </a:r>
            <a:endParaRPr/>
          </a:p>
          <a:p>
            <a:pPr marL="0" lvl="0" indent="0" algn="l" rtl="0">
              <a:spcBef>
                <a:spcPts val="0"/>
              </a:spcBef>
              <a:spcAft>
                <a:spcPts val="0"/>
              </a:spcAft>
              <a:buNone/>
            </a:pPr>
            <a:endParaRPr/>
          </a:p>
          <a:p>
            <a:pPr marL="0" lvl="0" indent="0" algn="l" rtl="0">
              <a:spcBef>
                <a:spcPts val="0"/>
              </a:spcBef>
              <a:spcAft>
                <a:spcPts val="0"/>
              </a:spcAft>
              <a:buNone/>
            </a:pPr>
            <a:r>
              <a:rPr lang="en-US"/>
              <a:t>"There are three ways of dealing with difference: domination, compromise, and integration. By domination only one side gets what it wants; by compromise neither side gets what it wants; by integration we find a way by which both sides may get what they wish." </a:t>
            </a:r>
            <a:endParaRPr/>
          </a:p>
          <a:p>
            <a:pPr marL="0" lvl="0" indent="0" algn="l" rtl="0">
              <a:spcBef>
                <a:spcPts val="0"/>
              </a:spcBef>
              <a:spcAft>
                <a:spcPts val="0"/>
              </a:spcAft>
              <a:buNone/>
            </a:pPr>
            <a:r>
              <a:rPr lang="en-US"/>
              <a:t>Mary Parker Follett, management consultant, social worker, philosopher, pioneer in the fields of organisational theory and organisational behaviour</a:t>
            </a:r>
            <a:endParaRPr/>
          </a:p>
        </p:txBody>
      </p:sp>
      <p:sp>
        <p:nvSpPr>
          <p:cNvPr id="163" name="Google Shape;163;p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64" name="Google Shape;164;p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73" name="Google Shape;173;p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74" name="Google Shape;174;p6: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Welcome everyone to our third circle. Today, we will be discussing how we can master the art of negotiation. </a:t>
            </a:r>
            <a:endParaRPr/>
          </a:p>
          <a:p>
            <a:pPr marL="0" lvl="0" indent="0" algn="l" rtl="0">
              <a:spcBef>
                <a:spcPts val="0"/>
              </a:spcBef>
              <a:spcAft>
                <a:spcPts val="0"/>
              </a:spcAft>
              <a:buNone/>
            </a:pPr>
            <a:endParaRPr/>
          </a:p>
          <a:p>
            <a:pPr marL="0" lvl="0" indent="0" algn="l" rtl="0">
              <a:spcBef>
                <a:spcPts val="0"/>
              </a:spcBef>
              <a:spcAft>
                <a:spcPts val="0"/>
              </a:spcAft>
              <a:buNone/>
            </a:pPr>
            <a:r>
              <a:rPr lang="en-US"/>
              <a:t>We have all participated in thousands of negotiations during our lifetime. We negotiate all the time at work. Some things we might negotiate for are time off, second language training, or an assignment in another Department. We often go into a negotiation like it’s a battle, but a negotiation works best for both parties when we focus on a win-win outcome. </a:t>
            </a:r>
            <a:endParaRPr/>
          </a:p>
          <a:p>
            <a:pPr marL="0" lvl="0" indent="0" algn="l" rtl="0">
              <a:spcBef>
                <a:spcPts val="0"/>
              </a:spcBef>
              <a:spcAft>
                <a:spcPts val="0"/>
              </a:spcAft>
              <a:buNone/>
            </a:pPr>
            <a:endParaRPr/>
          </a:p>
          <a:p>
            <a:pPr marL="0" lvl="0" indent="0" algn="l" rtl="0">
              <a:spcBef>
                <a:spcPts val="0"/>
              </a:spcBef>
              <a:spcAft>
                <a:spcPts val="0"/>
              </a:spcAft>
              <a:buNone/>
            </a:pPr>
            <a:r>
              <a:rPr lang="en-US"/>
              <a:t>Before we begin, let's take a quick moment to reflect on biases, which can significantly impact negotiations. This activity will help us become more aware of our own biases and understand how they might influence our negotiation strategies.</a:t>
            </a:r>
            <a:endParaRPr/>
          </a:p>
          <a:p>
            <a:pPr marL="0" lvl="0" indent="0" algn="l" rtl="0">
              <a:spcBef>
                <a:spcPts val="0"/>
              </a:spcBef>
              <a:spcAft>
                <a:spcPts val="0"/>
              </a:spcAft>
              <a:buNone/>
            </a:pPr>
            <a:endParaRPr/>
          </a:p>
          <a:p>
            <a:pPr marL="0" lvl="0" indent="0" algn="l" rtl="0">
              <a:spcBef>
                <a:spcPts val="0"/>
              </a:spcBef>
              <a:spcAft>
                <a:spcPts val="0"/>
              </a:spcAft>
              <a:buNone/>
            </a:pPr>
            <a:r>
              <a:rPr lang="en-US"/>
              <a:t>Let's open with a bonding moment.  Briefly share one bias you’re aware of in yourself or one you've noticed in others. It could be anything from a bias towards people who speak confidently to a preference for familiar faces. </a:t>
            </a:r>
            <a:endParaRPr/>
          </a:p>
          <a:p>
            <a:pPr marL="0" lvl="0" indent="0" algn="l" rtl="0">
              <a:spcBef>
                <a:spcPts val="0"/>
              </a:spcBef>
              <a:spcAft>
                <a:spcPts val="0"/>
              </a:spcAft>
              <a:buNone/>
            </a:pPr>
            <a:r>
              <a:rPr lang="en-US"/>
              <a:t>(10 seconds each)</a:t>
            </a:r>
            <a:endParaRPr/>
          </a:p>
        </p:txBody>
      </p:sp>
      <p:sp>
        <p:nvSpPr>
          <p:cNvPr id="176" name="Google Shape;176;p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77" name="Google Shape;177;p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89" name="Google Shape;189;p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90" name="Google Shape;190;p7: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1200"/>
              </a:spcBef>
              <a:spcAft>
                <a:spcPts val="0"/>
              </a:spcAft>
              <a:buClr>
                <a:schemeClr val="dk1"/>
              </a:buClr>
              <a:buSzPts val="1100"/>
              <a:buFont typeface="Arial"/>
              <a:buNone/>
            </a:pPr>
            <a:r>
              <a:rPr lang="en-US" sz="1100">
                <a:latin typeface="Arial"/>
                <a:ea typeface="Arial"/>
                <a:cs typeface="Arial"/>
                <a:sym typeface="Arial"/>
              </a:rPr>
              <a:t>Before we begin today’s Circle, an important reminder. The intent of these sessions is to have safer conversations about important subjects that will help transform the Federal Public Service by creating diverse and inclusive psychologically safer workplaces. The subjects may be difficult for some people to discuss. If at any point during this session you feel that you need to step away, you may leave the session in order to protect your mental health. There’s also a 5 minute break built in partway through the Circle.</a:t>
            </a:r>
            <a:endParaRPr sz="1100">
              <a:latin typeface="Arial"/>
              <a:ea typeface="Arial"/>
              <a:cs typeface="Arial"/>
              <a:sym typeface="Arial"/>
            </a:endParaRPr>
          </a:p>
          <a:p>
            <a:pPr marL="0" lvl="0" indent="0" algn="l" rtl="0">
              <a:spcBef>
                <a:spcPts val="1200"/>
              </a:spcBef>
              <a:spcAft>
                <a:spcPts val="0"/>
              </a:spcAft>
              <a:buClr>
                <a:schemeClr val="dk1"/>
              </a:buClr>
              <a:buSzPts val="1100"/>
              <a:buFont typeface="Arial"/>
              <a:buNone/>
            </a:pPr>
            <a:r>
              <a:rPr lang="en-US" sz="1100">
                <a:latin typeface="Arial"/>
                <a:ea typeface="Arial"/>
                <a:cs typeface="Arial"/>
                <a:sym typeface="Arial"/>
              </a:rPr>
              <a:t>Your health comes first.  </a:t>
            </a:r>
            <a:endParaRPr sz="1100">
              <a:latin typeface="Arial"/>
              <a:ea typeface="Arial"/>
              <a:cs typeface="Arial"/>
              <a:sym typeface="Arial"/>
            </a:endParaRPr>
          </a:p>
          <a:p>
            <a:pPr marL="0" lvl="0" indent="0" algn="l" rtl="0">
              <a:spcBef>
                <a:spcPts val="1200"/>
              </a:spcBef>
              <a:spcAft>
                <a:spcPts val="1200"/>
              </a:spcAft>
              <a:buSzPts val="1100"/>
              <a:buNone/>
            </a:pPr>
            <a:r>
              <a:rPr lang="en-US" sz="1100">
                <a:latin typeface="Arial"/>
                <a:ea typeface="Arial"/>
                <a:cs typeface="Arial"/>
                <a:sym typeface="Arial"/>
              </a:rPr>
              <a:t>If you need to talk to someone, whether before, during, or after a circle, there is support available to you 24/7. Please see the support section at the end of this guide for contact information.</a:t>
            </a:r>
            <a:endParaRPr/>
          </a:p>
        </p:txBody>
      </p:sp>
      <p:sp>
        <p:nvSpPr>
          <p:cNvPr id="192" name="Google Shape;192;p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93" name="Google Shape;193;p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02" name="Google Shape;202;p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03" name="Google Shape;203;p8: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workplace negotiations, it is important to be well-prepared. This preparation can include gaining a good understanding of your ‘ask’, how it will impact your team or organisation, and ways this impact can be mitigated. Not only can this make you ready to respond to potential objections, it will let the other party know that you have considered more than your needs and are looking to achieve a mutually beneficial outcome. After all, the negotiation process is about crafting a relationship and understanding your needs as well as the other person’s. </a:t>
            </a:r>
            <a:endParaRPr/>
          </a:p>
          <a:p>
            <a:pPr marL="0" lvl="0" indent="0" algn="l" rtl="0">
              <a:spcBef>
                <a:spcPts val="0"/>
              </a:spcBef>
              <a:spcAft>
                <a:spcPts val="0"/>
              </a:spcAft>
              <a:buNone/>
            </a:pPr>
            <a:endParaRPr/>
          </a:p>
          <a:p>
            <a:pPr marL="0" lvl="0" indent="0" algn="l" rtl="0">
              <a:spcBef>
                <a:spcPts val="0"/>
              </a:spcBef>
              <a:spcAft>
                <a:spcPts val="0"/>
              </a:spcAft>
              <a:buNone/>
            </a:pPr>
            <a:r>
              <a:rPr lang="en-US"/>
              <a:t>There are also cultural considerations, implicit biases, and discriminatory practices that we have to acknowledge. By recognizing biases that may affect how we perceive how people negotiate, we are better able to empower deserving equity groups as they advocate and negotiate for themselves, while also enabling systemic change within our organisations. </a:t>
            </a:r>
            <a:endParaRPr/>
          </a:p>
          <a:p>
            <a:pPr marL="0" lvl="0" indent="0" algn="l" rtl="0">
              <a:spcBef>
                <a:spcPts val="0"/>
              </a:spcBef>
              <a:spcAft>
                <a:spcPts val="0"/>
              </a:spcAft>
              <a:buNone/>
            </a:pPr>
            <a:endParaRPr/>
          </a:p>
          <a:p>
            <a:pPr marL="0" lvl="0" indent="0" algn="l" rtl="0">
              <a:spcBef>
                <a:spcPts val="0"/>
              </a:spcBef>
              <a:spcAft>
                <a:spcPts val="0"/>
              </a:spcAft>
              <a:buNone/>
            </a:pPr>
            <a:r>
              <a:rPr lang="en-US"/>
              <a:t>When it comes to negotiating, it's super important to remember that people from different cultures are going to communicate and negotiate in their own unique ways. For example, folks from Western countries might get straight to the point, while people from Eastern cultures might be more indirect and focus on building relationships first. </a:t>
            </a:r>
            <a:endParaRPr/>
          </a:p>
          <a:p>
            <a:pPr marL="0" lvl="0" indent="0" algn="l" rtl="0">
              <a:spcBef>
                <a:spcPts val="0"/>
              </a:spcBef>
              <a:spcAft>
                <a:spcPts val="0"/>
              </a:spcAft>
              <a:buNone/>
            </a:pPr>
            <a:endParaRPr/>
          </a:p>
          <a:p>
            <a:pPr marL="0" lvl="0" indent="0" algn="l" rtl="0">
              <a:spcBef>
                <a:spcPts val="0"/>
              </a:spcBef>
              <a:spcAft>
                <a:spcPts val="0"/>
              </a:spcAft>
              <a:buNone/>
            </a:pPr>
            <a:r>
              <a:rPr lang="en-US"/>
              <a:t>O﻿n top of that, everyone's personal experiences and backgrounds play a big role. Plus, things like personal values, education, and job experience can really shape what people care about and how they go about negotiating. By being aware of these differences and adjusting your approach, you can make sure your negotiations are smoother and more successful for everyone involved.</a:t>
            </a:r>
            <a:endParaRPr/>
          </a:p>
          <a:p>
            <a:pPr marL="0" lvl="0" indent="0" algn="l" rtl="0">
              <a:spcBef>
                <a:spcPts val="0"/>
              </a:spcBef>
              <a:spcAft>
                <a:spcPts val="0"/>
              </a:spcAft>
              <a:buNone/>
            </a:pPr>
            <a:endParaRPr/>
          </a:p>
          <a:p>
            <a:pPr marL="0" lvl="0" indent="0" algn="l" rtl="0">
              <a:spcBef>
                <a:spcPts val="0"/>
              </a:spcBef>
              <a:spcAft>
                <a:spcPts val="0"/>
              </a:spcAft>
              <a:buNone/>
            </a:pPr>
            <a:r>
              <a:rPr lang="en-US"/>
              <a:t>Developing negotiation skills that increase the likelihood of success not only helps you benefit from that negotiation, but also helps you in future negotiations, as feelings about the process influence how we deal with the next one. Negotiation skills also help to develop a balance between empathy and assertiveness as we learn to manage our emotions and reactions so as to prevent them from affecting our judgement and behaviour.</a:t>
            </a:r>
            <a:endParaRPr/>
          </a:p>
          <a:p>
            <a:pPr marL="0" lvl="0" indent="0" algn="l" rtl="0">
              <a:spcBef>
                <a:spcPts val="0"/>
              </a:spcBef>
              <a:spcAft>
                <a:spcPts val="0"/>
              </a:spcAft>
              <a:buNone/>
            </a:pPr>
            <a:endParaRPr/>
          </a:p>
          <a:p>
            <a:pPr marL="0" lvl="0" indent="0" algn="l" rtl="0">
              <a:spcBef>
                <a:spcPts val="0"/>
              </a:spcBef>
              <a:spcAft>
                <a:spcPts val="0"/>
              </a:spcAft>
              <a:buNone/>
            </a:pPr>
            <a:r>
              <a:rPr lang="en-US"/>
              <a:t>During this Circle, we will focus on strategies that can result in a positive outcome for all parties in workplace negotiations. Let’s get started!</a:t>
            </a:r>
            <a:endParaRPr/>
          </a:p>
        </p:txBody>
      </p:sp>
      <p:sp>
        <p:nvSpPr>
          <p:cNvPr id="205" name="Google Shape;205;p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06" name="Google Shape;206;p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7"/>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8"/>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8"/>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3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3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3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3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3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6"/>
          <p:cNvSpPr>
            <a:spLocks noGrp="1"/>
          </p:cNvSpPr>
          <p:nvPr>
            <p:ph type="pic" idx="2"/>
          </p:nvPr>
        </p:nvSpPr>
        <p:spPr>
          <a:xfrm>
            <a:off x="1792288" y="612775"/>
            <a:ext cx="5486400" cy="4114800"/>
          </a:xfrm>
          <a:prstGeom prst="rect">
            <a:avLst/>
          </a:prstGeom>
          <a:noFill/>
          <a:ln>
            <a:noFill/>
          </a:ln>
        </p:spPr>
      </p:sp>
      <p:sp>
        <p:nvSpPr>
          <p:cNvPr id="68" name="Google Shape;68;p3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video" Target="https://www.youtube.com/embed/JzJNA-3b6NA?feature=oembed" TargetMode="External"/><Relationship Id="rId6" Type="http://schemas.openxmlformats.org/officeDocument/2006/relationships/image" Target="../media/image17.jpeg"/><Relationship Id="rId5" Type="http://schemas.openxmlformats.org/officeDocument/2006/relationships/image" Target="../media/image9.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ideo" Target="https://www.youtube.com/embed/dlwkvB0Diz4?feature=oembed" TargetMode="External"/><Relationship Id="rId6" Type="http://schemas.openxmlformats.org/officeDocument/2006/relationships/image" Target="../media/image18.jpeg"/><Relationship Id="rId5" Type="http://schemas.openxmlformats.org/officeDocument/2006/relationships/image" Target="../media/image9.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wiki.gccollab.ca/images/0/07/Boost_Your_Negotiation_Skills_With_Cultural_Intelligence.pdf" TargetMode="Externa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teams.microsoft.com/l/meetup-join/19%3ameeting_MzliYWIxMjUtZjhiNi00NDM0LTkzNWQtMThiMjY0MjJlZWMx%40thread.v2/0?context=%7b%22Tid%22%3a%22325b4494-1587-40d5-bb31-8b660b7f1038%22%2c%22Oid%22%3a%22905de883-ee9c-42a6-bfee-cc866f97f03e%22%7d"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5.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wiki.gccollab.ca/Learning_Library" TargetMode="External"/><Relationship Id="rId5" Type="http://schemas.openxmlformats.org/officeDocument/2006/relationships/hyperlink" Target="https://www.linkedin.com/groups/12904569/" TargetMode="External"/><Relationship Id="rId4" Type="http://schemas.openxmlformats.org/officeDocument/2006/relationships/hyperlink" Target="https://wiki.gccollab.ca/LLMC_Cohort_4_Program_Overview"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hyperlink" Target="https://iveybusinessjournal.com/publication/negotiating-the-top-ten-ways-that-culture-can-affect-your-negotiation/#:~:text=Some%20cultures%20emphasize%20the%20individual,authority%20to%20decide%20all%20matters" TargetMode="External"/><Relationship Id="rId13" Type="http://schemas.openxmlformats.org/officeDocument/2006/relationships/hyperlink" Target="https://www.pon.harvard.edu/daily/leadership-skills-daily/counteracting-racial-and-gender-bias-in-job-negotiations-nb/" TargetMode="External"/><Relationship Id="rId3" Type="http://schemas.openxmlformats.org/officeDocument/2006/relationships/image" Target="../media/image3.png"/><Relationship Id="rId7" Type="http://schemas.openxmlformats.org/officeDocument/2006/relationships/hyperlink" Target="https://hbr.org/2015/12/emotion-and-the-art-of-negotiation" TargetMode="External"/><Relationship Id="rId12" Type="http://schemas.openxmlformats.org/officeDocument/2006/relationships/hyperlink" Target="https://www.pon.harvard.edu/daily/negotiation-skills-daily/integrative-negotiation-and-negotiating-rationally/" TargetMode="External"/><Relationship Id="rId17" Type="http://schemas.openxmlformats.org/officeDocument/2006/relationships/image" Target="../media/image26.png"/><Relationship Id="rId2" Type="http://schemas.openxmlformats.org/officeDocument/2006/relationships/notesSlide" Target="../notesSlides/notesSlide23.xml"/><Relationship Id="rId16"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hyperlink" Target="https://www.masterclass.com/articles/how-to-negotiate" TargetMode="External"/><Relationship Id="rId11" Type="http://schemas.openxmlformats.org/officeDocument/2006/relationships/hyperlink" Target="https://www.pon.harvard.edu/daily/international-negotiation-daily/bridging-the-cultural-divide-in-international-business-negotiations/" TargetMode="External"/><Relationship Id="rId5" Type="http://schemas.openxmlformats.org/officeDocument/2006/relationships/hyperlink" Target="http://www.journaldunet.com/management/0706/art-negociation/index.shtml" TargetMode="External"/><Relationship Id="rId15" Type="http://schemas.openxmlformats.org/officeDocument/2006/relationships/hyperlink" Target="https://journals.sagepub.com/doi/full/10.1177/0361684318800492" TargetMode="External"/><Relationship Id="rId10" Type="http://schemas.openxmlformats.org/officeDocument/2006/relationships/hyperlink" Target="https://www.linkedin.com/advice/0/what-some-common-cognitive-biases-affect-negotiation#:~:text=Common%20biases%20include%20confirmation%20bias,the%20halo%20effect%2C%20where%20positive" TargetMode="External"/><Relationship Id="rId4" Type="http://schemas.openxmlformats.org/officeDocument/2006/relationships/hyperlink" Target="https://effet-a.com/conseils/5-cles-pour-gerer-une-conversation-difficile-au-travail/" TargetMode="External"/><Relationship Id="rId9" Type="http://schemas.openxmlformats.org/officeDocument/2006/relationships/hyperlink" Target="https://www.linkedin.com/pulse/how-cultural-differences-impacts-contract-drafting-negotiation-nair-gdyuf/" TargetMode="External"/><Relationship Id="rId14" Type="http://schemas.openxmlformats.org/officeDocument/2006/relationships/hyperlink" Target="https://www.apa.org/pubs/journals/releases/apl-apl0000363.pdf"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www.canada.ca/en/employment-social-development/services/labour-relations/dispute/training-workshops.html#interest" TargetMode="External"/><Relationship Id="rId5" Type="http://schemas.openxmlformats.org/officeDocument/2006/relationships/hyperlink" Target="https://catalogue.csps-efpc.gc.ca/product?catalog=LPL137&amp;cm_locale=en" TargetMode="External"/><Relationship Id="rId4" Type="http://schemas.openxmlformats.org/officeDocument/2006/relationships/hyperlink" Target="https://catalogue.csps-efpc.gc.ca/product?catalog=TRN140&amp;cm_locale=en"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youtube.com/watch?v=lQu9q8qjvmg" TargetMode="External"/><Relationship Id="rId13"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hyperlink" Target="https://www.youtube.com/watch?v=N9duDfWSfU4" TargetMode="External"/><Relationship Id="rId12" Type="http://schemas.openxmlformats.org/officeDocument/2006/relationships/hyperlink" Target="https://www.ted.com/talks/ruchi_sinha_3_steps_to_getting_what_you_want_in_a_negotiation?subtitle=en&amp;trigger=15s"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s://www.youtube.com/watch?v=OmA1Jb-KNKw" TargetMode="External"/><Relationship Id="rId11" Type="http://schemas.openxmlformats.org/officeDocument/2006/relationships/hyperlink" Target="https://www.pon.harvard.edu/free-videos/gender-and-privilege-in-negotiation/" TargetMode="External"/><Relationship Id="rId5" Type="http://schemas.openxmlformats.org/officeDocument/2006/relationships/hyperlink" Target="https://leanin.org/education/negotiation-thinking-communally" TargetMode="External"/><Relationship Id="rId10" Type="http://schemas.openxmlformats.org/officeDocument/2006/relationships/hyperlink" Target="https://study.com/academy/lesson/video/how-to-overcome-bias-in-negotiation-with-critical-thinking.html" TargetMode="External"/><Relationship Id="rId4" Type="http://schemas.openxmlformats.org/officeDocument/2006/relationships/hyperlink" Target="https://wiki.gccollab.ca/Mastering_the_Art_of_Negotiation" TargetMode="External"/><Relationship Id="rId9" Type="http://schemas.openxmlformats.org/officeDocument/2006/relationships/hyperlink" Target="https://www.youtube.com/watch?v=NeWWU6nTvEA" TargetMode="External"/><Relationship Id="rId1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hyperlink" Target="https://www.ted.com/talks/ruchi_sinha_3_steps_to_getting_%20what_you_want_in_a_negotiation"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hyperlink" Target="https://www.ted.com/talks/ruchi_sinha_3_steps_to_getting_%20what_you_want_in_a_negotiation"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7.jpg"/><Relationship Id="rId7"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hyperlink" Target="https://forms.office.com/r/BKEEzfg2Zr"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hyperlink" Target="https://www.canada.ca/en/department-national-defence/services/benefits-military/health-support/member-family-assistance-services.html"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hyperlink" Target="https://www.hopeforwellness.ca/" TargetMode="External"/><Relationship Id="rId5" Type="http://schemas.openxmlformats.org/officeDocument/2006/relationships/hyperlink" Target="https://www.canada.ca/en/government/publicservice/wellness-inclusion-diversity-public-service/employee-assistance-program.html#E" TargetMode="External"/><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0.jpg"/><Relationship Id="rId7"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https://wellnesstogether.ca" TargetMode="External"/><Relationship Id="rId5" Type="http://schemas.openxmlformats.org/officeDocument/2006/relationships/hyperlink" Target="https://www.crisisservicescanada.ca/en/" TargetMode="External"/><Relationship Id="rId4" Type="http://schemas.openxmlformats.org/officeDocument/2006/relationships/hyperlink" Target="https://www.canada.ca/en/department-national-defence/services/benefits-military/health-support/sexual-misconduct-response.html"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iki.gccollab.ca/Diversity_and_Inclusion_Office" TargetMode="External"/><Relationship Id="rId3" Type="http://schemas.openxmlformats.org/officeDocument/2006/relationships/image" Target="../media/image3.png"/><Relationship Id="rId7" Type="http://schemas.openxmlformats.org/officeDocument/2006/relationships/hyperlink" Target="https://www.linkedin.com/groups/12904569/"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p:nvPr/>
        </p:nvSpPr>
        <p:spPr>
          <a:xfrm>
            <a:off x="0" y="0"/>
            <a:ext cx="8367623" cy="10287000"/>
          </a:xfrm>
          <a:custGeom>
            <a:avLst/>
            <a:gdLst/>
            <a:ahLst/>
            <a:cxnLst/>
            <a:rect l="l" t="t" r="r" b="b"/>
            <a:pathLst>
              <a:path w="1296364" h="1593725" extrusionOk="0">
                <a:moveTo>
                  <a:pt x="0" y="0"/>
                </a:moveTo>
                <a:lnTo>
                  <a:pt x="1296364" y="0"/>
                </a:lnTo>
                <a:lnTo>
                  <a:pt x="1296364" y="1593725"/>
                </a:lnTo>
                <a:lnTo>
                  <a:pt x="0" y="1593725"/>
                </a:lnTo>
                <a:close/>
              </a:path>
            </a:pathLst>
          </a:custGeom>
          <a:blipFill rotWithShape="1">
            <a:blip r:embed="rId3">
              <a:alphaModFix/>
            </a:blip>
            <a:stretch>
              <a:fillRect l="-132370" t="-30059" r="-33092" b="-13627"/>
            </a:stretch>
          </a:blipFill>
          <a:ln>
            <a:noFill/>
          </a:ln>
        </p:spPr>
        <p:txBody>
          <a:bodyPr/>
          <a:lstStyle/>
          <a:p>
            <a:endParaRPr lang="en-US"/>
          </a:p>
        </p:txBody>
      </p:sp>
      <p:sp>
        <p:nvSpPr>
          <p:cNvPr id="93" name="Google Shape;93;p1"/>
          <p:cNvSpPr/>
          <p:nvPr/>
        </p:nvSpPr>
        <p:spPr>
          <a:xfrm>
            <a:off x="9144000" y="1028700"/>
            <a:ext cx="8507607" cy="3365647"/>
          </a:xfrm>
          <a:custGeom>
            <a:avLst/>
            <a:gdLst/>
            <a:ahLst/>
            <a:cxnLst/>
            <a:rect l="l" t="t" r="r" b="b"/>
            <a:pathLst>
              <a:path w="8507607" h="3365647" extrusionOk="0">
                <a:moveTo>
                  <a:pt x="0" y="0"/>
                </a:moveTo>
                <a:lnTo>
                  <a:pt x="8507607" y="0"/>
                </a:lnTo>
                <a:lnTo>
                  <a:pt x="8507607" y="3365647"/>
                </a:lnTo>
                <a:lnTo>
                  <a:pt x="0" y="3365647"/>
                </a:lnTo>
                <a:lnTo>
                  <a:pt x="0" y="0"/>
                </a:lnTo>
                <a:close/>
              </a:path>
            </a:pathLst>
          </a:custGeom>
          <a:blipFill rotWithShape="1">
            <a:blip r:embed="rId4">
              <a:alphaModFix/>
            </a:blip>
            <a:stretch>
              <a:fillRect l="-93957" t="-73879" r="-1221" b="-75267"/>
            </a:stretch>
          </a:blipFill>
          <a:ln>
            <a:noFill/>
          </a:ln>
        </p:spPr>
        <p:txBody>
          <a:bodyPr/>
          <a:lstStyle/>
          <a:p>
            <a:endParaRPr lang="en-US"/>
          </a:p>
        </p:txBody>
      </p:sp>
      <p:sp>
        <p:nvSpPr>
          <p:cNvPr id="94" name="Google Shape;94;p1"/>
          <p:cNvSpPr txBox="1"/>
          <p:nvPr/>
        </p:nvSpPr>
        <p:spPr>
          <a:xfrm>
            <a:off x="8507607" y="7194959"/>
            <a:ext cx="9780300" cy="23496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7100" b="0" i="0" u="none" strike="noStrike" cap="none">
                <a:solidFill>
                  <a:srgbClr val="000000"/>
                </a:solidFill>
                <a:latin typeface="Montserrat"/>
                <a:ea typeface="Montserrat"/>
                <a:cs typeface="Montserrat"/>
                <a:sym typeface="Montserrat"/>
              </a:rPr>
              <a:t>Mastering the Art of Negotiation</a:t>
            </a:r>
            <a:endParaRPr sz="1100"/>
          </a:p>
        </p:txBody>
      </p:sp>
      <p:sp>
        <p:nvSpPr>
          <p:cNvPr id="95" name="Google Shape;95;p1"/>
          <p:cNvSpPr txBox="1"/>
          <p:nvPr/>
        </p:nvSpPr>
        <p:spPr>
          <a:xfrm>
            <a:off x="8507607" y="4546747"/>
            <a:ext cx="9780300" cy="25482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7700" b="1" i="0" u="none" strike="noStrike" cap="none">
                <a:solidFill>
                  <a:srgbClr val="000000"/>
                </a:solidFill>
                <a:latin typeface="Montserrat"/>
                <a:ea typeface="Montserrat"/>
                <a:cs typeface="Montserrat"/>
                <a:sym typeface="Montserrat"/>
              </a:rPr>
              <a:t>Circle Discussion Guide #3 </a:t>
            </a:r>
            <a:endParaRPr sz="11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9"/>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221" name="Google Shape;221;p9"/>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4">
              <a:alphaModFix/>
            </a:blip>
            <a:stretch>
              <a:fillRect t="-53592" b="-53592"/>
            </a:stretch>
          </a:blipFill>
          <a:ln>
            <a:noFill/>
          </a:ln>
        </p:spPr>
        <p:txBody>
          <a:bodyPr/>
          <a:lstStyle/>
          <a:p>
            <a:endParaRPr lang="en-US"/>
          </a:p>
        </p:txBody>
      </p:sp>
      <p:sp>
        <p:nvSpPr>
          <p:cNvPr id="222" name="Google Shape;222;p9"/>
          <p:cNvSpPr txBox="1"/>
          <p:nvPr/>
        </p:nvSpPr>
        <p:spPr>
          <a:xfrm>
            <a:off x="483118" y="1520034"/>
            <a:ext cx="16918800" cy="882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156" b="1" i="0" u="none" strike="noStrike" cap="none">
                <a:solidFill>
                  <a:srgbClr val="000000"/>
                </a:solidFill>
                <a:latin typeface="Montserrat"/>
                <a:ea typeface="Montserrat"/>
                <a:cs typeface="Montserrat"/>
                <a:sym typeface="Montserrat"/>
              </a:rPr>
              <a:t>1.4 Icebreaker - Connection Cards</a:t>
            </a:r>
            <a:endParaRPr/>
          </a:p>
          <a:p>
            <a:pPr marL="0" marR="0" lvl="0" indent="0" algn="l" rtl="0">
              <a:lnSpc>
                <a:spcPct val="115000"/>
              </a:lnSpc>
              <a:spcBef>
                <a:spcPts val="0"/>
              </a:spcBef>
              <a:spcAft>
                <a:spcPts val="0"/>
              </a:spcAft>
              <a:buNone/>
            </a:pPr>
            <a:r>
              <a:rPr lang="en-US" sz="2100" b="1" i="0" u="none" strike="noStrike" cap="none">
                <a:solidFill>
                  <a:srgbClr val="000000"/>
                </a:solidFill>
                <a:latin typeface="Montserrat"/>
                <a:ea typeface="Montserrat"/>
                <a:cs typeface="Montserrat"/>
                <a:sym typeface="Montserrat"/>
              </a:rPr>
              <a:t>(10 minutes)</a:t>
            </a:r>
            <a:endParaRPr/>
          </a:p>
        </p:txBody>
      </p:sp>
      <p:sp>
        <p:nvSpPr>
          <p:cNvPr id="223" name="Google Shape;223;p9"/>
          <p:cNvSpPr txBox="1"/>
          <p:nvPr/>
        </p:nvSpPr>
        <p:spPr>
          <a:xfrm>
            <a:off x="483118" y="4088248"/>
            <a:ext cx="16918800" cy="5772000"/>
          </a:xfrm>
          <a:prstGeom prst="rect">
            <a:avLst/>
          </a:prstGeom>
          <a:noFill/>
          <a:ln>
            <a:noFill/>
          </a:ln>
        </p:spPr>
        <p:txBody>
          <a:bodyPr spcFirstLastPara="1" wrap="square" lIns="0" tIns="0" rIns="0" bIns="0" anchor="t" anchorCtr="0">
            <a:spAutoFit/>
          </a:bodyPr>
          <a:lstStyle/>
          <a:p>
            <a:pPr marL="647700" marR="0" lvl="1" indent="-323850" algn="l" rtl="0">
              <a:lnSpc>
                <a:spcPct val="115000"/>
              </a:lnSpc>
              <a:spcBef>
                <a:spcPts val="0"/>
              </a:spcBef>
              <a:spcAft>
                <a:spcPts val="0"/>
              </a:spcAft>
              <a:buClr>
                <a:srgbClr val="000000"/>
              </a:buClr>
              <a:buSzPts val="3000"/>
              <a:buFont typeface="Arial"/>
              <a:buChar char="•"/>
            </a:pPr>
            <a:r>
              <a:rPr lang="en-US" sz="3000" b="0" i="0" u="none" strike="noStrike" cap="none">
                <a:solidFill>
                  <a:srgbClr val="000000"/>
                </a:solidFill>
                <a:latin typeface="Montserrat"/>
                <a:ea typeface="Montserrat"/>
                <a:cs typeface="Montserrat"/>
                <a:sym typeface="Montserrat"/>
              </a:rPr>
              <a:t>You prepared for a difficult conversation by doing some research </a:t>
            </a:r>
            <a:endParaRPr/>
          </a:p>
          <a:p>
            <a:pPr marL="0" marR="0" lvl="0" indent="0" algn="l" rtl="0">
              <a:lnSpc>
                <a:spcPct val="115000"/>
              </a:lnSpc>
              <a:spcBef>
                <a:spcPts val="0"/>
              </a:spcBef>
              <a:spcAft>
                <a:spcPts val="0"/>
              </a:spcAft>
              <a:buNone/>
            </a:pPr>
            <a:r>
              <a:rPr lang="en-US" sz="3000" b="0" i="0" u="none" strike="noStrike" cap="none">
                <a:solidFill>
                  <a:srgbClr val="000000"/>
                </a:solidFill>
                <a:latin typeface="Montserrat"/>
                <a:ea typeface="Montserrat"/>
                <a:cs typeface="Montserrat"/>
                <a:sym typeface="Montserrat"/>
              </a:rPr>
              <a:t>      which helped you decide how to approach the situation and </a:t>
            </a:r>
            <a:endParaRPr/>
          </a:p>
          <a:p>
            <a:pPr marL="0" marR="0" lvl="0" indent="0" algn="l" rtl="0">
              <a:lnSpc>
                <a:spcPct val="115000"/>
              </a:lnSpc>
              <a:spcBef>
                <a:spcPts val="0"/>
              </a:spcBef>
              <a:spcAft>
                <a:spcPts val="0"/>
              </a:spcAft>
              <a:buNone/>
            </a:pPr>
            <a:r>
              <a:rPr lang="en-US" sz="3000" b="0" i="0" u="none" strike="noStrike" cap="none">
                <a:solidFill>
                  <a:srgbClr val="000000"/>
                </a:solidFill>
                <a:latin typeface="Montserrat"/>
                <a:ea typeface="Montserrat"/>
                <a:cs typeface="Montserrat"/>
                <a:sym typeface="Montserrat"/>
              </a:rPr>
              <a:t>      strengthened the reasoning for your request </a:t>
            </a:r>
            <a:endParaRPr/>
          </a:p>
          <a:p>
            <a:pPr marL="0" marR="0" lvl="0" indent="0" algn="l" rtl="0">
              <a:lnSpc>
                <a:spcPct val="115000"/>
              </a:lnSpc>
              <a:spcBef>
                <a:spcPts val="0"/>
              </a:spcBef>
              <a:spcAft>
                <a:spcPts val="0"/>
              </a:spcAft>
              <a:buNone/>
            </a:pPr>
            <a:endParaRPr sz="3000" b="0" i="0" u="none" strike="noStrike" cap="none">
              <a:solidFill>
                <a:srgbClr val="000000"/>
              </a:solidFill>
              <a:latin typeface="Montserrat"/>
              <a:ea typeface="Montserrat"/>
              <a:cs typeface="Montserrat"/>
              <a:sym typeface="Montserrat"/>
            </a:endParaRPr>
          </a:p>
          <a:p>
            <a:pPr marL="647700" marR="0" lvl="1" indent="-323850" algn="l" rtl="0">
              <a:lnSpc>
                <a:spcPct val="115000"/>
              </a:lnSpc>
              <a:spcBef>
                <a:spcPts val="0"/>
              </a:spcBef>
              <a:spcAft>
                <a:spcPts val="0"/>
              </a:spcAft>
              <a:buClr>
                <a:srgbClr val="000000"/>
              </a:buClr>
              <a:buSzPts val="3000"/>
              <a:buFont typeface="Arial"/>
              <a:buChar char="•"/>
            </a:pPr>
            <a:r>
              <a:rPr lang="en-US" sz="3000" b="0" i="0" u="none" strike="noStrike" cap="none">
                <a:solidFill>
                  <a:srgbClr val="000000"/>
                </a:solidFill>
                <a:latin typeface="Montserrat"/>
                <a:ea typeface="Montserrat"/>
                <a:cs typeface="Montserrat"/>
                <a:sym typeface="Montserrat"/>
              </a:rPr>
              <a:t>You found that cultivating relationships with diverse colleagues generated positive results and higher performance   </a:t>
            </a:r>
            <a:endParaRPr/>
          </a:p>
          <a:p>
            <a:pPr marL="0" marR="0" lvl="0" indent="0" algn="l" rtl="0">
              <a:lnSpc>
                <a:spcPct val="115000"/>
              </a:lnSpc>
              <a:spcBef>
                <a:spcPts val="0"/>
              </a:spcBef>
              <a:spcAft>
                <a:spcPts val="0"/>
              </a:spcAft>
              <a:buNone/>
            </a:pPr>
            <a:endParaRPr sz="3000" b="0" i="0" u="none" strike="noStrike" cap="none">
              <a:solidFill>
                <a:srgbClr val="000000"/>
              </a:solidFill>
              <a:latin typeface="Montserrat"/>
              <a:ea typeface="Montserrat"/>
              <a:cs typeface="Montserrat"/>
              <a:sym typeface="Montserrat"/>
            </a:endParaRPr>
          </a:p>
          <a:p>
            <a:pPr marL="647700" marR="0" lvl="1" indent="-323850" algn="l" rtl="0">
              <a:lnSpc>
                <a:spcPct val="115000"/>
              </a:lnSpc>
              <a:spcBef>
                <a:spcPts val="0"/>
              </a:spcBef>
              <a:spcAft>
                <a:spcPts val="0"/>
              </a:spcAft>
              <a:buClr>
                <a:srgbClr val="000000"/>
              </a:buClr>
              <a:buSzPts val="3000"/>
              <a:buFont typeface="Arial"/>
              <a:buChar char="•"/>
            </a:pPr>
            <a:r>
              <a:rPr lang="en-US" sz="3000" b="0" i="0" u="none" strike="noStrike" cap="none">
                <a:solidFill>
                  <a:srgbClr val="000000"/>
                </a:solidFill>
                <a:latin typeface="Montserrat"/>
                <a:ea typeface="Montserrat"/>
                <a:cs typeface="Montserrat"/>
                <a:sym typeface="Montserrat"/>
              </a:rPr>
              <a:t>You used assertiveness to balance your needs with the needs of others</a:t>
            </a:r>
            <a:endParaRPr/>
          </a:p>
          <a:p>
            <a:pPr marL="0" marR="0" lvl="0" indent="0" algn="l" rtl="0">
              <a:lnSpc>
                <a:spcPct val="115000"/>
              </a:lnSpc>
              <a:spcBef>
                <a:spcPts val="0"/>
              </a:spcBef>
              <a:spcAft>
                <a:spcPts val="0"/>
              </a:spcAft>
              <a:buNone/>
            </a:pPr>
            <a:endParaRPr sz="3000" b="0" i="0" u="none" strike="noStrike" cap="none">
              <a:solidFill>
                <a:srgbClr val="000000"/>
              </a:solidFill>
              <a:latin typeface="Montserrat"/>
              <a:ea typeface="Montserrat"/>
              <a:cs typeface="Montserrat"/>
              <a:sym typeface="Montserrat"/>
            </a:endParaRPr>
          </a:p>
          <a:p>
            <a:pPr marL="647700" marR="0" lvl="1" indent="-323850" algn="l" rtl="0">
              <a:lnSpc>
                <a:spcPct val="115000"/>
              </a:lnSpc>
              <a:spcBef>
                <a:spcPts val="0"/>
              </a:spcBef>
              <a:spcAft>
                <a:spcPts val="0"/>
              </a:spcAft>
              <a:buClr>
                <a:srgbClr val="000000"/>
              </a:buClr>
              <a:buSzPts val="3000"/>
              <a:buFont typeface="Arial"/>
              <a:buChar char="•"/>
            </a:pPr>
            <a:r>
              <a:rPr lang="en-US" sz="3000" b="0" i="0" u="none" strike="noStrike" cap="none">
                <a:solidFill>
                  <a:srgbClr val="000000"/>
                </a:solidFill>
                <a:latin typeface="Montserrat"/>
                <a:ea typeface="Montserrat"/>
                <a:cs typeface="Montserrat"/>
                <a:sym typeface="Montserrat"/>
              </a:rPr>
              <a:t>You applied emotional distance to a challenging situation</a:t>
            </a:r>
            <a:endParaRPr/>
          </a:p>
          <a:p>
            <a:pPr marL="0" marR="0" lvl="0" indent="0" algn="l" rtl="0">
              <a:lnSpc>
                <a:spcPct val="115000"/>
              </a:lnSpc>
              <a:spcBef>
                <a:spcPts val="0"/>
              </a:spcBef>
              <a:spcAft>
                <a:spcPts val="0"/>
              </a:spcAft>
              <a:buNone/>
            </a:pPr>
            <a:endParaRPr sz="3000" b="0" i="0" u="none" strike="noStrike" cap="none">
              <a:solidFill>
                <a:srgbClr val="000000"/>
              </a:solidFill>
              <a:latin typeface="Montserrat"/>
              <a:ea typeface="Montserrat"/>
              <a:cs typeface="Montserrat"/>
              <a:sym typeface="Montserrat"/>
            </a:endParaRPr>
          </a:p>
        </p:txBody>
      </p:sp>
      <p:graphicFrame>
        <p:nvGraphicFramePr>
          <p:cNvPr id="224" name="Google Shape;224;p9"/>
          <p:cNvGraphicFramePr/>
          <p:nvPr/>
        </p:nvGraphicFramePr>
        <p:xfrm>
          <a:off x="483125" y="2769675"/>
          <a:ext cx="3000000" cy="3000000"/>
        </p:xfrm>
        <a:graphic>
          <a:graphicData uri="http://schemas.openxmlformats.org/drawingml/2006/table">
            <a:tbl>
              <a:tblPr>
                <a:noFill/>
                <a:tableStyleId>{A73DC427-E36F-4FAE-A797-24309679B40F}</a:tableStyleId>
              </a:tblPr>
              <a:tblGrid>
                <a:gridCol w="16383000">
                  <a:extLst>
                    <a:ext uri="{9D8B030D-6E8A-4147-A177-3AD203B41FA5}">
                      <a16:colId xmlns:a16="http://schemas.microsoft.com/office/drawing/2014/main" val="20000"/>
                    </a:ext>
                  </a:extLst>
                </a:gridCol>
              </a:tblGrid>
              <a:tr h="381000">
                <a:tc>
                  <a:txBody>
                    <a:bodyPr/>
                    <a:lstStyle/>
                    <a:p>
                      <a:pPr marL="0" lvl="0" indent="0" algn="l" rtl="0">
                        <a:lnSpc>
                          <a:spcPct val="115000"/>
                        </a:lnSpc>
                        <a:spcBef>
                          <a:spcPts val="0"/>
                        </a:spcBef>
                        <a:spcAft>
                          <a:spcPts val="0"/>
                        </a:spcAft>
                        <a:buClr>
                          <a:schemeClr val="dk1"/>
                        </a:buClr>
                        <a:buFont typeface="Arial"/>
                        <a:buNone/>
                      </a:pPr>
                      <a:r>
                        <a:rPr lang="en-US" sz="2100" b="1">
                          <a:solidFill>
                            <a:schemeClr val="dk1"/>
                          </a:solidFill>
                          <a:latin typeface="Montserrat"/>
                          <a:ea typeface="Montserrat"/>
                          <a:cs typeface="Montserrat"/>
                          <a:sym typeface="Montserrat"/>
                        </a:rPr>
                        <a:t>Instructions: </a:t>
                      </a:r>
                      <a:r>
                        <a:rPr lang="en-US" sz="2100">
                          <a:solidFill>
                            <a:schemeClr val="dk1"/>
                          </a:solidFill>
                          <a:latin typeface="Montserrat"/>
                          <a:ea typeface="Montserrat"/>
                          <a:cs typeface="Montserrat"/>
                          <a:sym typeface="Montserrat"/>
                        </a:rPr>
                        <a:t>Share a time when one of the below instances applied to you.</a:t>
                      </a:r>
                      <a:endParaRPr>
                        <a:solidFill>
                          <a:schemeClr val="dk1"/>
                        </a:solidFill>
                      </a:endParaRPr>
                    </a:p>
                    <a:p>
                      <a:pPr marL="0" lvl="0" indent="0" algn="l" rtl="0">
                        <a:lnSpc>
                          <a:spcPct val="115000"/>
                        </a:lnSpc>
                        <a:spcBef>
                          <a:spcPts val="0"/>
                        </a:spcBef>
                        <a:spcAft>
                          <a:spcPts val="0"/>
                        </a:spcAft>
                        <a:buClr>
                          <a:schemeClr val="dk1"/>
                        </a:buClr>
                        <a:buFont typeface="Arial"/>
                        <a:buNone/>
                      </a:pPr>
                      <a:r>
                        <a:rPr lang="en-US" sz="2100">
                          <a:solidFill>
                            <a:schemeClr val="dk1"/>
                          </a:solidFill>
                          <a:latin typeface="Montserrat"/>
                          <a:ea typeface="Montserrat"/>
                          <a:cs typeface="Montserrat"/>
                          <a:sym typeface="Montserrat"/>
                        </a:rPr>
                        <a:t>(1 minute per member)</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25" name="Google Shape;225;p9"/>
          <p:cNvSpPr/>
          <p:nvPr/>
        </p:nvSpPr>
        <p:spPr>
          <a:xfrm>
            <a:off x="13504456" y="694865"/>
            <a:ext cx="4516107" cy="451608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5">
              <a:alphaModFix/>
            </a:blip>
            <a:stretch>
              <a:fillRect l="-23527" r="-23527"/>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10"/>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235" name="Google Shape;235;p10"/>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4">
              <a:alphaModFix/>
            </a:blip>
            <a:stretch>
              <a:fillRect t="-53592" b="-53592"/>
            </a:stretch>
          </a:blipFill>
          <a:ln>
            <a:noFill/>
          </a:ln>
        </p:spPr>
        <p:txBody>
          <a:bodyPr/>
          <a:lstStyle/>
          <a:p>
            <a:endParaRPr lang="en-US"/>
          </a:p>
        </p:txBody>
      </p:sp>
      <p:sp>
        <p:nvSpPr>
          <p:cNvPr id="236" name="Google Shape;236;p10"/>
          <p:cNvSpPr txBox="1"/>
          <p:nvPr/>
        </p:nvSpPr>
        <p:spPr>
          <a:xfrm>
            <a:off x="483118" y="4631917"/>
            <a:ext cx="12852300" cy="16032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156" b="1" i="0" u="none" strike="noStrike" cap="none">
                <a:solidFill>
                  <a:srgbClr val="000000"/>
                </a:solidFill>
                <a:latin typeface="Montserrat"/>
                <a:ea typeface="Montserrat"/>
                <a:cs typeface="Montserrat"/>
                <a:sym typeface="Montserrat"/>
              </a:rPr>
              <a:t>2. Educational Activity: Lean in, get inspired, and add to your </a:t>
            </a:r>
            <a:endParaRPr/>
          </a:p>
          <a:p>
            <a:pPr marL="0" marR="0" lvl="0" indent="0" algn="l" rtl="0">
              <a:lnSpc>
                <a:spcPct val="115000"/>
              </a:lnSpc>
              <a:spcBef>
                <a:spcPts val="0"/>
              </a:spcBef>
              <a:spcAft>
                <a:spcPts val="0"/>
              </a:spcAft>
              <a:buNone/>
            </a:pPr>
            <a:r>
              <a:rPr lang="en-US" sz="3156" b="1" i="0" u="none" strike="noStrike" cap="none">
                <a:solidFill>
                  <a:srgbClr val="000000"/>
                </a:solidFill>
                <a:latin typeface="Montserrat"/>
                <a:ea typeface="Montserrat"/>
                <a:cs typeface="Montserrat"/>
                <a:sym typeface="Montserrat"/>
              </a:rPr>
              <a:t>toolkit</a:t>
            </a:r>
            <a:endParaRPr/>
          </a:p>
          <a:p>
            <a:pPr marL="0" marR="0" lvl="0" indent="0" algn="l" rtl="0">
              <a:lnSpc>
                <a:spcPct val="115000"/>
              </a:lnSpc>
              <a:spcBef>
                <a:spcPts val="0"/>
              </a:spcBef>
              <a:spcAft>
                <a:spcPts val="0"/>
              </a:spcAft>
              <a:buNone/>
            </a:pPr>
            <a:r>
              <a:rPr lang="en-US" sz="3156" b="1" i="0" u="none" strike="noStrike" cap="none">
                <a:solidFill>
                  <a:srgbClr val="000000"/>
                </a:solidFill>
                <a:latin typeface="Montserrat"/>
                <a:ea typeface="Montserrat"/>
                <a:cs typeface="Montserrat"/>
                <a:sym typeface="Montserrat"/>
              </a:rPr>
              <a:t>(20 minutes)</a:t>
            </a:r>
            <a:endParaRPr/>
          </a:p>
        </p:txBody>
      </p:sp>
      <p:sp>
        <p:nvSpPr>
          <p:cNvPr id="237" name="Google Shape;237;p10"/>
          <p:cNvSpPr/>
          <p:nvPr/>
        </p:nvSpPr>
        <p:spPr>
          <a:xfrm>
            <a:off x="3175784" y="5722893"/>
            <a:ext cx="361446" cy="476673"/>
          </a:xfrm>
          <a:custGeom>
            <a:avLst/>
            <a:gdLst/>
            <a:ahLst/>
            <a:cxnLst/>
            <a:rect l="l" t="t" r="r" b="b"/>
            <a:pathLst>
              <a:path w="361446" h="476673" extrusionOk="0">
                <a:moveTo>
                  <a:pt x="0" y="0"/>
                </a:moveTo>
                <a:lnTo>
                  <a:pt x="361447" y="0"/>
                </a:lnTo>
                <a:lnTo>
                  <a:pt x="361447" y="476672"/>
                </a:lnTo>
                <a:lnTo>
                  <a:pt x="0" y="476672"/>
                </a:lnTo>
                <a:lnTo>
                  <a:pt x="0" y="0"/>
                </a:lnTo>
                <a:close/>
              </a:path>
            </a:pathLst>
          </a:custGeom>
          <a:blipFill rotWithShape="1">
            <a:blip r:embed="rId5">
              <a:alphaModFix/>
            </a:blip>
            <a:stretch>
              <a:fillRect/>
            </a:stretch>
          </a:blipFill>
          <a:ln>
            <a:noFill/>
          </a:ln>
        </p:spPr>
        <p:txBody>
          <a:bodyPr/>
          <a:lstStyle/>
          <a:p>
            <a:endParaRPr lang="en-US"/>
          </a:p>
        </p:txBody>
      </p:sp>
      <p:sp>
        <p:nvSpPr>
          <p:cNvPr id="238" name="Google Shape;238;p10"/>
          <p:cNvSpPr txBox="1"/>
          <p:nvPr/>
        </p:nvSpPr>
        <p:spPr>
          <a:xfrm>
            <a:off x="483125" y="1520025"/>
            <a:ext cx="7874100" cy="882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156" b="1" i="0" u="none" strike="noStrike" cap="none">
                <a:solidFill>
                  <a:srgbClr val="000000"/>
                </a:solidFill>
                <a:latin typeface="Montserrat"/>
                <a:ea typeface="Montserrat"/>
                <a:cs typeface="Montserrat"/>
                <a:sym typeface="Montserrat"/>
              </a:rPr>
              <a:t>1.5 One Action from the last </a:t>
            </a:r>
            <a:r>
              <a:rPr lang="en-US" sz="3156" b="1">
                <a:latin typeface="Montserrat"/>
                <a:ea typeface="Montserrat"/>
                <a:cs typeface="Montserrat"/>
                <a:sym typeface="Montserrat"/>
              </a:rPr>
              <a:t>m</a:t>
            </a:r>
            <a:r>
              <a:rPr lang="en-US" sz="3156" b="1" i="0" u="none" strike="noStrike" cap="none">
                <a:solidFill>
                  <a:srgbClr val="000000"/>
                </a:solidFill>
                <a:latin typeface="Montserrat"/>
                <a:ea typeface="Montserrat"/>
                <a:cs typeface="Montserrat"/>
                <a:sym typeface="Montserrat"/>
              </a:rPr>
              <a:t>eeting</a:t>
            </a:r>
            <a:endParaRPr/>
          </a:p>
          <a:p>
            <a:pPr marL="0" marR="0" lvl="0" indent="0" algn="l" rtl="0">
              <a:lnSpc>
                <a:spcPct val="115000"/>
              </a:lnSpc>
              <a:spcBef>
                <a:spcPts val="0"/>
              </a:spcBef>
              <a:spcAft>
                <a:spcPts val="0"/>
              </a:spcAft>
              <a:buNone/>
            </a:pPr>
            <a:r>
              <a:rPr lang="en-US" sz="2100" b="1" i="0" u="none" strike="noStrike" cap="none">
                <a:solidFill>
                  <a:srgbClr val="000000"/>
                </a:solidFill>
                <a:latin typeface="Montserrat"/>
                <a:ea typeface="Montserrat"/>
                <a:cs typeface="Montserrat"/>
                <a:sym typeface="Montserrat"/>
              </a:rPr>
              <a:t>(5 minutes)</a:t>
            </a:r>
            <a:endParaRPr/>
          </a:p>
        </p:txBody>
      </p:sp>
      <p:sp>
        <p:nvSpPr>
          <p:cNvPr id="239" name="Google Shape;239;p10"/>
          <p:cNvSpPr txBox="1"/>
          <p:nvPr/>
        </p:nvSpPr>
        <p:spPr>
          <a:xfrm>
            <a:off x="483118" y="6580565"/>
            <a:ext cx="9345000" cy="4857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156" b="1" i="0" u="none" strike="noStrike" cap="none">
                <a:solidFill>
                  <a:srgbClr val="000000"/>
                </a:solidFill>
                <a:latin typeface="Montserrat"/>
                <a:ea typeface="Montserrat"/>
                <a:cs typeface="Montserrat"/>
                <a:sym typeface="Montserrat"/>
              </a:rPr>
              <a:t>Group Choice Learning Activity &amp; Discussion</a:t>
            </a:r>
            <a:endParaRPr/>
          </a:p>
        </p:txBody>
      </p:sp>
      <p:graphicFrame>
        <p:nvGraphicFramePr>
          <p:cNvPr id="240" name="Google Shape;240;p10"/>
          <p:cNvGraphicFramePr/>
          <p:nvPr/>
        </p:nvGraphicFramePr>
        <p:xfrm>
          <a:off x="483125" y="2651250"/>
          <a:ext cx="3000000" cy="3000000"/>
        </p:xfrm>
        <a:graphic>
          <a:graphicData uri="http://schemas.openxmlformats.org/drawingml/2006/table">
            <a:tbl>
              <a:tblPr>
                <a:noFill/>
                <a:tableStyleId>{A73DC427-E36F-4FAE-A797-24309679B40F}</a:tableStyleId>
              </a:tblPr>
              <a:tblGrid>
                <a:gridCol w="16383000">
                  <a:extLst>
                    <a:ext uri="{9D8B030D-6E8A-4147-A177-3AD203B41FA5}">
                      <a16:colId xmlns:a16="http://schemas.microsoft.com/office/drawing/2014/main" val="20000"/>
                    </a:ext>
                  </a:extLst>
                </a:gridCol>
              </a:tblGrid>
              <a:tr h="381000">
                <a:tc>
                  <a:txBody>
                    <a:bodyPr/>
                    <a:lstStyle/>
                    <a:p>
                      <a:pPr marL="0" lvl="0" indent="0" algn="l" rtl="0">
                        <a:lnSpc>
                          <a:spcPct val="115000"/>
                        </a:lnSpc>
                        <a:spcBef>
                          <a:spcPts val="0"/>
                        </a:spcBef>
                        <a:spcAft>
                          <a:spcPts val="0"/>
                        </a:spcAft>
                        <a:buClr>
                          <a:schemeClr val="dk1"/>
                        </a:buClr>
                        <a:buFont typeface="Arial"/>
                        <a:buNone/>
                      </a:pPr>
                      <a:r>
                        <a:rPr lang="en-US" sz="2100" b="1">
                          <a:solidFill>
                            <a:schemeClr val="dk1"/>
                          </a:solidFill>
                          <a:latin typeface="Montserrat"/>
                          <a:ea typeface="Montserrat"/>
                          <a:cs typeface="Montserrat"/>
                          <a:sym typeface="Montserrat"/>
                        </a:rPr>
                        <a:t>Instructions: </a:t>
                      </a:r>
                      <a:r>
                        <a:rPr lang="en-US" sz="2100">
                          <a:solidFill>
                            <a:schemeClr val="dk1"/>
                          </a:solidFill>
                          <a:latin typeface="Montserrat"/>
                          <a:ea typeface="Montserrat"/>
                          <a:cs typeface="Montserrat"/>
                          <a:sym typeface="Montserrat"/>
                        </a:rPr>
                        <a:t>Once you’re warmed up, go around your Circle and have each member </a:t>
                      </a:r>
                      <a:endParaRPr>
                        <a:solidFill>
                          <a:schemeClr val="dk1"/>
                        </a:solidFill>
                      </a:endParaRPr>
                    </a:p>
                    <a:p>
                      <a:pPr marL="0" lvl="0" indent="0" algn="l" rtl="0">
                        <a:lnSpc>
                          <a:spcPct val="115000"/>
                        </a:lnSpc>
                        <a:spcBef>
                          <a:spcPts val="0"/>
                        </a:spcBef>
                        <a:spcAft>
                          <a:spcPts val="0"/>
                        </a:spcAft>
                        <a:buNone/>
                      </a:pPr>
                      <a:r>
                        <a:rPr lang="en-US" sz="2100">
                          <a:solidFill>
                            <a:schemeClr val="dk1"/>
                          </a:solidFill>
                          <a:latin typeface="Montserrat"/>
                          <a:ea typeface="Montserrat"/>
                          <a:cs typeface="Montserrat"/>
                          <a:sym typeface="Montserrat"/>
                        </a:rPr>
                        <a:t>share their One Action update from week #2, Inclusive Leadership. Your “One Action” is a </a:t>
                      </a:r>
                      <a:endParaRPr sz="2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Font typeface="Arial"/>
                        <a:buNone/>
                      </a:pPr>
                      <a:r>
                        <a:rPr lang="en-US" sz="2100">
                          <a:solidFill>
                            <a:schemeClr val="dk1"/>
                          </a:solidFill>
                          <a:latin typeface="Montserrat"/>
                          <a:ea typeface="Montserrat"/>
                          <a:cs typeface="Montserrat"/>
                          <a:sym typeface="Montserrat"/>
                        </a:rPr>
                        <a:t>concrete commitment you made during your previous Circle session. </a:t>
                      </a:r>
                      <a:endParaRPr>
                        <a:solidFill>
                          <a:schemeClr val="dk1"/>
                        </a:solidFill>
                      </a:endParaRPr>
                    </a:p>
                    <a:p>
                      <a:pPr marL="0" lvl="0" indent="0" algn="l" rtl="0">
                        <a:lnSpc>
                          <a:spcPct val="115000"/>
                        </a:lnSpc>
                        <a:spcBef>
                          <a:spcPts val="0"/>
                        </a:spcBef>
                        <a:spcAft>
                          <a:spcPts val="0"/>
                        </a:spcAft>
                        <a:buClr>
                          <a:schemeClr val="dk1"/>
                        </a:buClr>
                        <a:buFont typeface="Arial"/>
                        <a:buNone/>
                      </a:pPr>
                      <a:r>
                        <a:rPr lang="en-US" sz="2100">
                          <a:solidFill>
                            <a:schemeClr val="dk1"/>
                          </a:solidFill>
                          <a:latin typeface="Montserrat"/>
                          <a:ea typeface="Montserrat"/>
                          <a:cs typeface="Montserrat"/>
                          <a:sym typeface="Montserrat"/>
                        </a:rPr>
                        <a:t>(1 minute per member)</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241" name="Google Shape;241;p10"/>
          <p:cNvGraphicFramePr/>
          <p:nvPr/>
        </p:nvGraphicFramePr>
        <p:xfrm>
          <a:off x="483125" y="7464975"/>
          <a:ext cx="3000000" cy="3000000"/>
        </p:xfrm>
        <a:graphic>
          <a:graphicData uri="http://schemas.openxmlformats.org/drawingml/2006/table">
            <a:tbl>
              <a:tblPr>
                <a:noFill/>
                <a:tableStyleId>{A73DC427-E36F-4FAE-A797-24309679B40F}</a:tableStyleId>
              </a:tblPr>
              <a:tblGrid>
                <a:gridCol w="16383000">
                  <a:extLst>
                    <a:ext uri="{9D8B030D-6E8A-4147-A177-3AD203B41FA5}">
                      <a16:colId xmlns:a16="http://schemas.microsoft.com/office/drawing/2014/main" val="20000"/>
                    </a:ext>
                  </a:extLst>
                </a:gridCol>
              </a:tblGrid>
              <a:tr h="381000">
                <a:tc>
                  <a:txBody>
                    <a:bodyPr/>
                    <a:lstStyle/>
                    <a:p>
                      <a:pPr marL="0" lvl="0" indent="0" algn="l" rtl="0">
                        <a:lnSpc>
                          <a:spcPct val="115000"/>
                        </a:lnSpc>
                        <a:spcBef>
                          <a:spcPts val="0"/>
                        </a:spcBef>
                        <a:spcAft>
                          <a:spcPts val="0"/>
                        </a:spcAft>
                        <a:buClr>
                          <a:schemeClr val="dk1"/>
                        </a:buClr>
                        <a:buFont typeface="Arial"/>
                        <a:buNone/>
                      </a:pPr>
                      <a:r>
                        <a:rPr lang="en-US" sz="2100" b="1">
                          <a:solidFill>
                            <a:schemeClr val="dk1"/>
                          </a:solidFill>
                          <a:latin typeface="Montserrat"/>
                          <a:ea typeface="Montserrat"/>
                          <a:cs typeface="Montserrat"/>
                          <a:sym typeface="Montserrat"/>
                        </a:rPr>
                        <a:t>Instructions: </a:t>
                      </a:r>
                      <a:r>
                        <a:rPr lang="en-US" sz="2100">
                          <a:solidFill>
                            <a:schemeClr val="dk1"/>
                          </a:solidFill>
                          <a:latin typeface="Montserrat"/>
                          <a:ea typeface="Montserrat"/>
                          <a:cs typeface="Montserrat"/>
                          <a:sym typeface="Montserrat"/>
                        </a:rPr>
                        <a:t>Choose one of the following videos or articles as a group and take a few minutes to read/view it. Then, each member shares one or two key takeaways related to intercultural communication, unconscious bias or another theme that caught your attention.</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42" name="Google Shape;242;p10"/>
          <p:cNvSpPr/>
          <p:nvPr/>
        </p:nvSpPr>
        <p:spPr>
          <a:xfrm>
            <a:off x="13504456" y="694865"/>
            <a:ext cx="4516107" cy="451608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6">
              <a:alphaModFix/>
            </a:blip>
            <a:stretch>
              <a:fillRect l="-24998" r="-24998"/>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11"/>
          <p:cNvPicPr preferRelativeResize="0"/>
          <p:nvPr/>
        </p:nvPicPr>
        <p:blipFill>
          <a:blip r:embed="rId4">
            <a:alphaModFix/>
          </a:blip>
          <a:stretch>
            <a:fillRect/>
          </a:stretch>
        </p:blipFill>
        <p:spPr>
          <a:xfrm flipH="1">
            <a:off x="12295075" y="7416525"/>
            <a:ext cx="6069125" cy="2913175"/>
          </a:xfrm>
          <a:prstGeom prst="rect">
            <a:avLst/>
          </a:prstGeom>
          <a:noFill/>
          <a:ln>
            <a:noFill/>
          </a:ln>
        </p:spPr>
      </p:pic>
      <p:sp>
        <p:nvSpPr>
          <p:cNvPr id="252" name="Google Shape;252;p11"/>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5">
              <a:alphaModFix/>
            </a:blip>
            <a:stretch>
              <a:fillRect t="-53592" b="-53592"/>
            </a:stretch>
          </a:blipFill>
          <a:ln>
            <a:noFill/>
          </a:ln>
        </p:spPr>
        <p:txBody>
          <a:bodyPr/>
          <a:lstStyle/>
          <a:p>
            <a:endParaRPr lang="en-US"/>
          </a:p>
        </p:txBody>
      </p:sp>
      <p:sp>
        <p:nvSpPr>
          <p:cNvPr id="253" name="Google Shape;253;p11"/>
          <p:cNvSpPr txBox="1"/>
          <p:nvPr/>
        </p:nvSpPr>
        <p:spPr>
          <a:xfrm>
            <a:off x="580362" y="1520034"/>
            <a:ext cx="13407600" cy="882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156" b="1" i="0" u="none" strike="noStrike" cap="none">
                <a:solidFill>
                  <a:srgbClr val="000000"/>
                </a:solidFill>
                <a:latin typeface="Montserrat"/>
                <a:ea typeface="Montserrat"/>
                <a:cs typeface="Montserrat"/>
                <a:sym typeface="Montserrat"/>
              </a:rPr>
              <a:t>Video 1: The Surprising Paradox to Intercultural Communication</a:t>
            </a:r>
            <a:endParaRPr/>
          </a:p>
          <a:p>
            <a:pPr marL="0" marR="0" lvl="0" indent="0" algn="l" rtl="0">
              <a:lnSpc>
                <a:spcPct val="140000"/>
              </a:lnSpc>
              <a:spcBef>
                <a:spcPts val="0"/>
              </a:spcBef>
              <a:spcAft>
                <a:spcPts val="0"/>
              </a:spcAft>
              <a:buNone/>
            </a:pPr>
            <a:r>
              <a:rPr lang="en-US" sz="2100" b="1" i="0" u="none" strike="noStrike" cap="none">
                <a:solidFill>
                  <a:srgbClr val="000000"/>
                </a:solidFill>
                <a:latin typeface="Montserrat"/>
                <a:ea typeface="Montserrat"/>
                <a:cs typeface="Montserrat"/>
                <a:sym typeface="Montserrat"/>
              </a:rPr>
              <a:t>(14m 00s)</a:t>
            </a:r>
            <a:endParaRPr/>
          </a:p>
        </p:txBody>
      </p:sp>
      <p:pic>
        <p:nvPicPr>
          <p:cNvPr id="2" name="Online Media 1" descr="The surprising paradox of intercultural communication | Helena Merschdorf | TEDxNelson">
            <a:hlinkClick r:id="" action="ppaction://media"/>
            <a:extLst>
              <a:ext uri="{FF2B5EF4-FFF2-40B4-BE49-F238E27FC236}">
                <a16:creationId xmlns:a16="http://schemas.microsoft.com/office/drawing/2014/main" id="{910835A6-DE09-24DF-3E1B-2980A3EC1F0F}"/>
              </a:ext>
            </a:extLst>
          </p:cNvPr>
          <p:cNvPicPr>
            <a:picLocks noRot="1" noChangeAspect="1"/>
          </p:cNvPicPr>
          <p:nvPr>
            <a:videoFile r:link="rId1"/>
          </p:nvPr>
        </p:nvPicPr>
        <p:blipFill>
          <a:blip r:embed="rId6"/>
          <a:stretch>
            <a:fillRect/>
          </a:stretch>
        </p:blipFill>
        <p:spPr>
          <a:xfrm>
            <a:off x="3082044" y="2657263"/>
            <a:ext cx="12123911" cy="68500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12"/>
          <p:cNvPicPr preferRelativeResize="0"/>
          <p:nvPr/>
        </p:nvPicPr>
        <p:blipFill>
          <a:blip r:embed="rId4">
            <a:alphaModFix/>
          </a:blip>
          <a:stretch>
            <a:fillRect/>
          </a:stretch>
        </p:blipFill>
        <p:spPr>
          <a:xfrm flipH="1">
            <a:off x="12295075" y="7416525"/>
            <a:ext cx="6069125" cy="2913175"/>
          </a:xfrm>
          <a:prstGeom prst="rect">
            <a:avLst/>
          </a:prstGeom>
          <a:noFill/>
          <a:ln>
            <a:noFill/>
          </a:ln>
        </p:spPr>
      </p:pic>
      <p:sp>
        <p:nvSpPr>
          <p:cNvPr id="264" name="Google Shape;264;p12"/>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5">
              <a:alphaModFix/>
            </a:blip>
            <a:stretch>
              <a:fillRect t="-53592" b="-53592"/>
            </a:stretch>
          </a:blipFill>
          <a:ln>
            <a:noFill/>
          </a:ln>
        </p:spPr>
        <p:txBody>
          <a:bodyPr/>
          <a:lstStyle/>
          <a:p>
            <a:endParaRPr lang="en-US"/>
          </a:p>
        </p:txBody>
      </p:sp>
      <p:sp>
        <p:nvSpPr>
          <p:cNvPr id="265" name="Google Shape;265;p12"/>
          <p:cNvSpPr txBox="1"/>
          <p:nvPr/>
        </p:nvSpPr>
        <p:spPr>
          <a:xfrm>
            <a:off x="580362" y="1520034"/>
            <a:ext cx="17707500" cy="14406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156" b="1" i="0" u="none" strike="noStrike" cap="none">
                <a:solidFill>
                  <a:srgbClr val="000000"/>
                </a:solidFill>
                <a:latin typeface="Montserrat"/>
                <a:ea typeface="Montserrat"/>
                <a:cs typeface="Montserrat"/>
                <a:sym typeface="Montserrat"/>
              </a:rPr>
              <a:t>Video 2: How Unconscious Bias Affects Decision Making and How We Can Make Better Workplace Decisions</a:t>
            </a:r>
            <a:endParaRPr/>
          </a:p>
          <a:p>
            <a:pPr marL="0" marR="0" lvl="0" indent="0" algn="l" rtl="0">
              <a:lnSpc>
                <a:spcPct val="140000"/>
              </a:lnSpc>
              <a:spcBef>
                <a:spcPts val="0"/>
              </a:spcBef>
              <a:spcAft>
                <a:spcPts val="0"/>
              </a:spcAft>
              <a:buNone/>
            </a:pPr>
            <a:r>
              <a:rPr lang="en-US" sz="2100" b="1" i="0" u="none" strike="noStrike" cap="none">
                <a:solidFill>
                  <a:srgbClr val="000000"/>
                </a:solidFill>
                <a:latin typeface="Montserrat"/>
                <a:ea typeface="Montserrat"/>
                <a:cs typeface="Montserrat"/>
                <a:sym typeface="Montserrat"/>
              </a:rPr>
              <a:t>(1m 07s)</a:t>
            </a:r>
            <a:endParaRPr/>
          </a:p>
        </p:txBody>
      </p:sp>
      <p:pic>
        <p:nvPicPr>
          <p:cNvPr id="2" name="Online Media 1" descr="How we make decisions and how Unconscious Bias affects judgement in the workplace video">
            <a:hlinkClick r:id="" action="ppaction://media"/>
            <a:extLst>
              <a:ext uri="{FF2B5EF4-FFF2-40B4-BE49-F238E27FC236}">
                <a16:creationId xmlns:a16="http://schemas.microsoft.com/office/drawing/2014/main" id="{1759363C-D603-0CEB-B4E8-02D2DAB7D3FF}"/>
              </a:ext>
            </a:extLst>
          </p:cNvPr>
          <p:cNvPicPr>
            <a:picLocks noRot="1" noChangeAspect="1"/>
          </p:cNvPicPr>
          <p:nvPr>
            <a:videoFile r:link="rId1"/>
          </p:nvPr>
        </p:nvPicPr>
        <p:blipFill>
          <a:blip r:embed="rId6"/>
          <a:stretch>
            <a:fillRect/>
          </a:stretch>
        </p:blipFill>
        <p:spPr>
          <a:xfrm>
            <a:off x="4604083" y="2960634"/>
            <a:ext cx="9079832" cy="68098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13"/>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276" name="Google Shape;276;p13"/>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4">
              <a:alphaModFix/>
            </a:blip>
            <a:stretch>
              <a:fillRect t="-53592" b="-53592"/>
            </a:stretch>
          </a:blipFill>
          <a:ln>
            <a:noFill/>
          </a:ln>
        </p:spPr>
        <p:txBody>
          <a:bodyPr/>
          <a:lstStyle/>
          <a:p>
            <a:endParaRPr lang="en-US"/>
          </a:p>
        </p:txBody>
      </p:sp>
      <p:sp>
        <p:nvSpPr>
          <p:cNvPr id="277" name="Google Shape;277;p13"/>
          <p:cNvSpPr txBox="1"/>
          <p:nvPr/>
        </p:nvSpPr>
        <p:spPr>
          <a:xfrm>
            <a:off x="580362" y="1520034"/>
            <a:ext cx="13563300" cy="882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156" b="1" i="0" u="none" strike="noStrike" cap="none">
                <a:solidFill>
                  <a:srgbClr val="000000"/>
                </a:solidFill>
                <a:latin typeface="Montserrat"/>
                <a:ea typeface="Montserrat"/>
                <a:cs typeface="Montserrat"/>
                <a:sym typeface="Montserrat"/>
              </a:rPr>
              <a:t>Article 1: Boost Your Negotiation Skills With Cultural Intelligence</a:t>
            </a:r>
            <a:endParaRPr/>
          </a:p>
          <a:p>
            <a:pPr marL="0" marR="0" lvl="0" indent="0" algn="l" rtl="0">
              <a:lnSpc>
                <a:spcPct val="115000"/>
              </a:lnSpc>
              <a:spcBef>
                <a:spcPts val="0"/>
              </a:spcBef>
              <a:spcAft>
                <a:spcPts val="0"/>
              </a:spcAft>
              <a:buNone/>
            </a:pPr>
            <a:r>
              <a:rPr lang="en-US" sz="2100" b="1" i="0" u="none" strike="noStrike" cap="none">
                <a:solidFill>
                  <a:srgbClr val="000000"/>
                </a:solidFill>
                <a:latin typeface="Montserrat"/>
                <a:ea typeface="Montserrat"/>
                <a:cs typeface="Montserrat"/>
                <a:sym typeface="Montserrat"/>
              </a:rPr>
              <a:t>(~500 words/3 pages)</a:t>
            </a:r>
            <a:endParaRPr/>
          </a:p>
        </p:txBody>
      </p:sp>
      <p:sp>
        <p:nvSpPr>
          <p:cNvPr id="278" name="Google Shape;278;p13"/>
          <p:cNvSpPr txBox="1"/>
          <p:nvPr/>
        </p:nvSpPr>
        <p:spPr>
          <a:xfrm>
            <a:off x="514350" y="2932345"/>
            <a:ext cx="17259300" cy="15219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4599" b="0" i="0" u="sng" strike="noStrike" cap="none">
                <a:solidFill>
                  <a:srgbClr val="0000FF"/>
                </a:solidFill>
                <a:latin typeface="Arimo"/>
                <a:ea typeface="Arimo"/>
                <a:cs typeface="Arimo"/>
                <a:sym typeface="Arimo"/>
                <a:hlinkClick r:id="rId5">
                  <a:extLst>
                    <a:ext uri="{A12FA001-AC4F-418D-AE19-62706E023703}">
                      <ahyp:hlinkClr xmlns:ahyp="http://schemas.microsoft.com/office/drawing/2018/hyperlinkcolor" val="tx"/>
                    </a:ext>
                  </a:extLst>
                </a:hlinkClick>
              </a:rPr>
              <a:t>https://wiki.gccollab.ca/images/0/07/Boost_Your_Negotiation_Skills_With_Cultural_Intelligence.pdf</a:t>
            </a:r>
            <a:endParaRPr>
              <a:solidFill>
                <a:srgbClr val="0000FF"/>
              </a:solidFill>
            </a:endParaRPr>
          </a:p>
        </p:txBody>
      </p:sp>
      <p:pic>
        <p:nvPicPr>
          <p:cNvPr id="279" name="Google Shape;279;p13"/>
          <p:cNvPicPr preferRelativeResize="0"/>
          <p:nvPr/>
        </p:nvPicPr>
        <p:blipFill>
          <a:blip r:embed="rId6">
            <a:alphaModFix/>
          </a:blip>
          <a:stretch>
            <a:fillRect/>
          </a:stretch>
        </p:blipFill>
        <p:spPr>
          <a:xfrm>
            <a:off x="6639625" y="4801406"/>
            <a:ext cx="5227600" cy="4898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14"/>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289" name="Google Shape;289;p14"/>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4">
              <a:alphaModFix/>
            </a:blip>
            <a:stretch>
              <a:fillRect t="-53592" b="-53592"/>
            </a:stretch>
          </a:blipFill>
          <a:ln>
            <a:noFill/>
          </a:ln>
        </p:spPr>
        <p:txBody>
          <a:bodyPr/>
          <a:lstStyle/>
          <a:p>
            <a:endParaRPr lang="en-US"/>
          </a:p>
        </p:txBody>
      </p:sp>
      <p:sp>
        <p:nvSpPr>
          <p:cNvPr id="290" name="Google Shape;290;p14"/>
          <p:cNvSpPr txBox="1"/>
          <p:nvPr/>
        </p:nvSpPr>
        <p:spPr>
          <a:xfrm>
            <a:off x="580362" y="1520034"/>
            <a:ext cx="14534400" cy="882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156" b="1" i="0" u="none" strike="noStrike" cap="none">
                <a:solidFill>
                  <a:srgbClr val="000000"/>
                </a:solidFill>
                <a:latin typeface="Montserrat"/>
                <a:ea typeface="Montserrat"/>
                <a:cs typeface="Montserrat"/>
                <a:sym typeface="Montserrat"/>
              </a:rPr>
              <a:t>Article 2: Building Cross-Cultural Relationships in a Global Workplace</a:t>
            </a:r>
            <a:endParaRPr/>
          </a:p>
          <a:p>
            <a:pPr marL="0" marR="0" lvl="0" indent="0" algn="l" rtl="0">
              <a:lnSpc>
                <a:spcPct val="115000"/>
              </a:lnSpc>
              <a:spcBef>
                <a:spcPts val="0"/>
              </a:spcBef>
              <a:spcAft>
                <a:spcPts val="0"/>
              </a:spcAft>
              <a:buNone/>
            </a:pPr>
            <a:r>
              <a:rPr lang="en-US" sz="2100" b="1" i="0" u="none" strike="noStrike" cap="none">
                <a:solidFill>
                  <a:srgbClr val="000000"/>
                </a:solidFill>
                <a:latin typeface="Montserrat"/>
                <a:ea typeface="Montserrat"/>
                <a:cs typeface="Montserrat"/>
                <a:sym typeface="Montserrat"/>
              </a:rPr>
              <a:t>(~2100 words/7 pages)</a:t>
            </a:r>
            <a:endParaRPr/>
          </a:p>
        </p:txBody>
      </p:sp>
      <p:sp>
        <p:nvSpPr>
          <p:cNvPr id="291" name="Google Shape;291;p14"/>
          <p:cNvSpPr txBox="1"/>
          <p:nvPr/>
        </p:nvSpPr>
        <p:spPr>
          <a:xfrm>
            <a:off x="1433250" y="2985475"/>
            <a:ext cx="15421500" cy="15219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4599" b="0" i="0" u="sng" strike="noStrike" cap="none">
                <a:solidFill>
                  <a:srgbClr val="0000FF"/>
                </a:solidFill>
                <a:latin typeface="Arimo"/>
                <a:ea typeface="Arimo"/>
                <a:cs typeface="Arimo"/>
                <a:sym typeface="Arimo"/>
              </a:rPr>
              <a:t>https://hbr.org/2024/02/building-cross-cultural-relationships-in-a-global-workplace </a:t>
            </a:r>
            <a:endParaRPr u="sng">
              <a:solidFill>
                <a:srgbClr val="0000FF"/>
              </a:solidFill>
            </a:endParaRPr>
          </a:p>
        </p:txBody>
      </p:sp>
      <p:pic>
        <p:nvPicPr>
          <p:cNvPr id="292" name="Google Shape;292;p14"/>
          <p:cNvPicPr preferRelativeResize="0"/>
          <p:nvPr/>
        </p:nvPicPr>
        <p:blipFill>
          <a:blip r:embed="rId5">
            <a:alphaModFix/>
          </a:blip>
          <a:stretch>
            <a:fillRect/>
          </a:stretch>
        </p:blipFill>
        <p:spPr>
          <a:xfrm>
            <a:off x="6697138" y="4925350"/>
            <a:ext cx="4893725" cy="45854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15"/>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302" name="Google Shape;302;p15"/>
          <p:cNvSpPr/>
          <p:nvPr/>
        </p:nvSpPr>
        <p:spPr>
          <a:xfrm>
            <a:off x="13980373" y="1230512"/>
            <a:ext cx="3617603" cy="3002610"/>
          </a:xfrm>
          <a:custGeom>
            <a:avLst/>
            <a:gdLst/>
            <a:ahLst/>
            <a:cxnLst/>
            <a:rect l="l" t="t" r="r" b="b"/>
            <a:pathLst>
              <a:path w="3617603" h="3002610" extrusionOk="0">
                <a:moveTo>
                  <a:pt x="0" y="0"/>
                </a:moveTo>
                <a:lnTo>
                  <a:pt x="3617603" y="0"/>
                </a:lnTo>
                <a:lnTo>
                  <a:pt x="3617603" y="3002611"/>
                </a:lnTo>
                <a:lnTo>
                  <a:pt x="0" y="3002611"/>
                </a:lnTo>
                <a:lnTo>
                  <a:pt x="0" y="0"/>
                </a:lnTo>
                <a:close/>
              </a:path>
            </a:pathLst>
          </a:custGeom>
          <a:blipFill rotWithShape="1">
            <a:blip r:embed="rId4">
              <a:alphaModFix/>
            </a:blip>
            <a:stretch>
              <a:fillRect/>
            </a:stretch>
          </a:blipFill>
          <a:ln>
            <a:noFill/>
          </a:ln>
        </p:spPr>
        <p:txBody>
          <a:bodyPr/>
          <a:lstStyle/>
          <a:p>
            <a:endParaRPr lang="en-US"/>
          </a:p>
        </p:txBody>
      </p:sp>
      <p:sp>
        <p:nvSpPr>
          <p:cNvPr id="303" name="Google Shape;303;p15"/>
          <p:cNvSpPr/>
          <p:nvPr/>
        </p:nvSpPr>
        <p:spPr>
          <a:xfrm>
            <a:off x="5490872" y="4926212"/>
            <a:ext cx="7477707" cy="4673567"/>
          </a:xfrm>
          <a:custGeom>
            <a:avLst/>
            <a:gdLst/>
            <a:ahLst/>
            <a:cxnLst/>
            <a:rect l="l" t="t" r="r" b="b"/>
            <a:pathLst>
              <a:path w="7477707" h="4673567" extrusionOk="0">
                <a:moveTo>
                  <a:pt x="0" y="0"/>
                </a:moveTo>
                <a:lnTo>
                  <a:pt x="7477706" y="0"/>
                </a:lnTo>
                <a:lnTo>
                  <a:pt x="7477706" y="4673567"/>
                </a:lnTo>
                <a:lnTo>
                  <a:pt x="0" y="4673567"/>
                </a:lnTo>
                <a:lnTo>
                  <a:pt x="0" y="0"/>
                </a:lnTo>
                <a:close/>
              </a:path>
            </a:pathLst>
          </a:custGeom>
          <a:blipFill rotWithShape="1">
            <a:blip r:embed="rId5">
              <a:alphaModFix amt="75000"/>
            </a:blip>
            <a:stretch>
              <a:fillRect/>
            </a:stretch>
          </a:blipFill>
          <a:ln>
            <a:noFill/>
          </a:ln>
        </p:spPr>
        <p:txBody>
          <a:bodyPr/>
          <a:lstStyle/>
          <a:p>
            <a:endParaRPr lang="en-US"/>
          </a:p>
        </p:txBody>
      </p:sp>
      <p:sp>
        <p:nvSpPr>
          <p:cNvPr id="304" name="Google Shape;304;p15"/>
          <p:cNvSpPr/>
          <p:nvPr/>
        </p:nvSpPr>
        <p:spPr>
          <a:xfrm>
            <a:off x="5405147" y="4821437"/>
            <a:ext cx="7477707" cy="4673567"/>
          </a:xfrm>
          <a:custGeom>
            <a:avLst/>
            <a:gdLst/>
            <a:ahLst/>
            <a:cxnLst/>
            <a:rect l="l" t="t" r="r" b="b"/>
            <a:pathLst>
              <a:path w="7477707" h="4673567" extrusionOk="0">
                <a:moveTo>
                  <a:pt x="0" y="0"/>
                </a:moveTo>
                <a:lnTo>
                  <a:pt x="7477706" y="0"/>
                </a:lnTo>
                <a:lnTo>
                  <a:pt x="7477706" y="4673567"/>
                </a:lnTo>
                <a:lnTo>
                  <a:pt x="0" y="4673567"/>
                </a:lnTo>
                <a:lnTo>
                  <a:pt x="0" y="0"/>
                </a:lnTo>
                <a:close/>
              </a:path>
            </a:pathLst>
          </a:custGeom>
          <a:blipFill rotWithShape="1">
            <a:blip r:embed="rId6">
              <a:alphaModFix/>
            </a:blip>
            <a:stretch>
              <a:fillRect/>
            </a:stretch>
          </a:blipFill>
          <a:ln>
            <a:noFill/>
          </a:ln>
        </p:spPr>
        <p:txBody>
          <a:bodyPr/>
          <a:lstStyle/>
          <a:p>
            <a:endParaRPr lang="en-US"/>
          </a:p>
        </p:txBody>
      </p:sp>
      <p:grpSp>
        <p:nvGrpSpPr>
          <p:cNvPr id="305" name="Google Shape;305;p15"/>
          <p:cNvGrpSpPr/>
          <p:nvPr/>
        </p:nvGrpSpPr>
        <p:grpSpPr>
          <a:xfrm>
            <a:off x="690024" y="1455265"/>
            <a:ext cx="16907951" cy="2777858"/>
            <a:chOff x="0" y="-66675"/>
            <a:chExt cx="22543935" cy="3703811"/>
          </a:xfrm>
        </p:grpSpPr>
        <p:sp>
          <p:nvSpPr>
            <p:cNvPr id="306" name="Google Shape;306;p15"/>
            <p:cNvSpPr txBox="1"/>
            <p:nvPr/>
          </p:nvSpPr>
          <p:spPr>
            <a:xfrm>
              <a:off x="0" y="-66675"/>
              <a:ext cx="12028723" cy="86753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4050" b="1" i="0" u="none" strike="noStrike" cap="none">
                  <a:solidFill>
                    <a:srgbClr val="000000"/>
                  </a:solidFill>
                  <a:latin typeface="Montserrat"/>
                  <a:ea typeface="Montserrat"/>
                  <a:cs typeface="Montserrat"/>
                  <a:sym typeface="Montserrat"/>
                </a:rPr>
                <a:t>Your Health Comes First!</a:t>
              </a:r>
              <a:endParaRPr/>
            </a:p>
          </p:txBody>
        </p:sp>
        <p:sp>
          <p:nvSpPr>
            <p:cNvPr id="307" name="Google Shape;307;p15"/>
            <p:cNvSpPr txBox="1"/>
            <p:nvPr/>
          </p:nvSpPr>
          <p:spPr>
            <a:xfrm>
              <a:off x="0" y="1057505"/>
              <a:ext cx="22543935" cy="2579631"/>
            </a:xfrm>
            <a:prstGeom prst="rect">
              <a:avLst/>
            </a:prstGeom>
            <a:noFill/>
            <a:ln>
              <a:noFill/>
            </a:ln>
          </p:spPr>
          <p:txBody>
            <a:bodyPr spcFirstLastPara="1" wrap="square" lIns="0" tIns="0" rIns="0" bIns="0" anchor="t" anchorCtr="0">
              <a:spAutoFit/>
            </a:bodyPr>
            <a:lstStyle/>
            <a:p>
              <a:pPr marL="0" marR="0" lvl="0" indent="0" algn="l" rtl="0">
                <a:lnSpc>
                  <a:spcPct val="140005"/>
                </a:lnSpc>
                <a:spcBef>
                  <a:spcPts val="0"/>
                </a:spcBef>
                <a:spcAft>
                  <a:spcPts val="0"/>
                </a:spcAft>
                <a:buNone/>
              </a:pPr>
              <a:r>
                <a:rPr lang="en-US" sz="3812" b="0" i="0" u="none" strike="noStrike" cap="none">
                  <a:solidFill>
                    <a:srgbClr val="000000"/>
                  </a:solidFill>
                  <a:latin typeface="Montserrat Medium"/>
                  <a:ea typeface="Montserrat Medium"/>
                  <a:cs typeface="Montserrat Medium"/>
                  <a:sym typeface="Montserrat Medium"/>
                </a:rPr>
                <a:t>Before the next activity, take a 5 minute mind &amp; body </a:t>
              </a:r>
              <a:endParaRPr/>
            </a:p>
            <a:p>
              <a:pPr marL="0" marR="0" lvl="0" indent="0" algn="l" rtl="0">
                <a:lnSpc>
                  <a:spcPct val="140005"/>
                </a:lnSpc>
                <a:spcBef>
                  <a:spcPts val="0"/>
                </a:spcBef>
                <a:spcAft>
                  <a:spcPts val="0"/>
                </a:spcAft>
                <a:buNone/>
              </a:pPr>
              <a:r>
                <a:rPr lang="en-US" sz="3812" b="0" i="0" u="none" strike="noStrike" cap="none">
                  <a:solidFill>
                    <a:srgbClr val="000000"/>
                  </a:solidFill>
                  <a:latin typeface="Montserrat Medium"/>
                  <a:ea typeface="Montserrat Medium"/>
                  <a:cs typeface="Montserrat Medium"/>
                  <a:sym typeface="Montserrat Medium"/>
                </a:rPr>
                <a:t>break. Grab some water, use the washroom, stretch—</a:t>
              </a:r>
              <a:endParaRPr/>
            </a:p>
            <a:p>
              <a:pPr marL="0" marR="0" lvl="0" indent="0" algn="l" rtl="0">
                <a:lnSpc>
                  <a:spcPct val="140005"/>
                </a:lnSpc>
                <a:spcBef>
                  <a:spcPts val="0"/>
                </a:spcBef>
                <a:spcAft>
                  <a:spcPts val="0"/>
                </a:spcAft>
                <a:buNone/>
              </a:pPr>
              <a:r>
                <a:rPr lang="en-US" sz="3812" b="0" i="0" u="none" strike="noStrike" cap="none">
                  <a:solidFill>
                    <a:srgbClr val="000000"/>
                  </a:solidFill>
                  <a:latin typeface="Montserrat Medium"/>
                  <a:ea typeface="Montserrat Medium"/>
                  <a:cs typeface="Montserrat Medium"/>
                  <a:sym typeface="Montserrat Medium"/>
                </a:rPr>
                <a:t>whatever you need! </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16"/>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317" name="Google Shape;317;p16"/>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4">
              <a:alphaModFix/>
            </a:blip>
            <a:stretch>
              <a:fillRect t="-53592" b="-53592"/>
            </a:stretch>
          </a:blipFill>
          <a:ln>
            <a:noFill/>
          </a:ln>
        </p:spPr>
        <p:txBody>
          <a:bodyPr/>
          <a:lstStyle/>
          <a:p>
            <a:endParaRPr lang="en-US"/>
          </a:p>
        </p:txBody>
      </p:sp>
      <p:sp>
        <p:nvSpPr>
          <p:cNvPr id="318" name="Google Shape;318;p16"/>
          <p:cNvSpPr txBox="1"/>
          <p:nvPr/>
        </p:nvSpPr>
        <p:spPr>
          <a:xfrm>
            <a:off x="421587" y="1520034"/>
            <a:ext cx="12154800" cy="16032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156" b="1" i="0" u="none" strike="noStrike" cap="none">
                <a:solidFill>
                  <a:srgbClr val="000000"/>
                </a:solidFill>
                <a:latin typeface="Montserrat"/>
                <a:ea typeface="Montserrat"/>
                <a:cs typeface="Montserrat"/>
                <a:sym typeface="Montserrat"/>
              </a:rPr>
              <a:t>3. Group Activity: Share your story, learn from others, and </a:t>
            </a:r>
            <a:endParaRPr/>
          </a:p>
          <a:p>
            <a:pPr marL="0" marR="0" lvl="0" indent="0" algn="l" rtl="0">
              <a:lnSpc>
                <a:spcPct val="115000"/>
              </a:lnSpc>
              <a:spcBef>
                <a:spcPts val="0"/>
              </a:spcBef>
              <a:spcAft>
                <a:spcPts val="0"/>
              </a:spcAft>
              <a:buNone/>
            </a:pPr>
            <a:r>
              <a:rPr lang="en-US" sz="3156" b="1" i="0" u="none" strike="noStrike" cap="none">
                <a:solidFill>
                  <a:srgbClr val="000000"/>
                </a:solidFill>
                <a:latin typeface="Montserrat"/>
                <a:ea typeface="Montserrat"/>
                <a:cs typeface="Montserrat"/>
                <a:sym typeface="Montserrat"/>
              </a:rPr>
              <a:t>make new connections</a:t>
            </a:r>
            <a:endParaRPr/>
          </a:p>
          <a:p>
            <a:pPr marL="0" marR="0" lvl="0" indent="0" algn="l" rtl="0">
              <a:lnSpc>
                <a:spcPct val="115000"/>
              </a:lnSpc>
              <a:spcBef>
                <a:spcPts val="0"/>
              </a:spcBef>
              <a:spcAft>
                <a:spcPts val="0"/>
              </a:spcAft>
              <a:buNone/>
            </a:pPr>
            <a:r>
              <a:rPr lang="en-US" sz="3156" b="1" i="0" u="none" strike="noStrike" cap="none">
                <a:solidFill>
                  <a:srgbClr val="000000"/>
                </a:solidFill>
                <a:latin typeface="Montserrat"/>
                <a:ea typeface="Montserrat"/>
                <a:cs typeface="Montserrat"/>
                <a:sym typeface="Montserrat"/>
              </a:rPr>
              <a:t>(20 minutes)</a:t>
            </a:r>
            <a:endParaRPr/>
          </a:p>
        </p:txBody>
      </p:sp>
      <p:sp>
        <p:nvSpPr>
          <p:cNvPr id="319" name="Google Shape;319;p16"/>
          <p:cNvSpPr/>
          <p:nvPr/>
        </p:nvSpPr>
        <p:spPr>
          <a:xfrm>
            <a:off x="3125557" y="2611009"/>
            <a:ext cx="361446" cy="476673"/>
          </a:xfrm>
          <a:custGeom>
            <a:avLst/>
            <a:gdLst/>
            <a:ahLst/>
            <a:cxnLst/>
            <a:rect l="l" t="t" r="r" b="b"/>
            <a:pathLst>
              <a:path w="361446" h="476673" extrusionOk="0">
                <a:moveTo>
                  <a:pt x="0" y="0"/>
                </a:moveTo>
                <a:lnTo>
                  <a:pt x="361446" y="0"/>
                </a:lnTo>
                <a:lnTo>
                  <a:pt x="361446" y="476673"/>
                </a:lnTo>
                <a:lnTo>
                  <a:pt x="0" y="476673"/>
                </a:lnTo>
                <a:lnTo>
                  <a:pt x="0" y="0"/>
                </a:lnTo>
                <a:close/>
              </a:path>
            </a:pathLst>
          </a:custGeom>
          <a:blipFill rotWithShape="1">
            <a:blip r:embed="rId5">
              <a:alphaModFix/>
            </a:blip>
            <a:stretch>
              <a:fillRect/>
            </a:stretch>
          </a:blipFill>
          <a:ln>
            <a:noFill/>
          </a:ln>
        </p:spPr>
        <p:txBody>
          <a:bodyPr/>
          <a:lstStyle/>
          <a:p>
            <a:endParaRPr lang="en-US"/>
          </a:p>
        </p:txBody>
      </p:sp>
      <p:sp>
        <p:nvSpPr>
          <p:cNvPr id="320" name="Google Shape;320;p16"/>
          <p:cNvSpPr txBox="1"/>
          <p:nvPr/>
        </p:nvSpPr>
        <p:spPr>
          <a:xfrm>
            <a:off x="421587" y="3593317"/>
            <a:ext cx="10126500" cy="486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159" b="1" i="0" u="none" strike="noStrike" cap="none">
                <a:solidFill>
                  <a:srgbClr val="000000"/>
                </a:solidFill>
                <a:latin typeface="Montserrat"/>
                <a:ea typeface="Montserrat"/>
                <a:cs typeface="Montserrat"/>
                <a:sym typeface="Montserrat"/>
              </a:rPr>
              <a:t>Group Discussion: Life is a series of negotiations</a:t>
            </a:r>
            <a:endParaRPr/>
          </a:p>
        </p:txBody>
      </p:sp>
      <p:sp>
        <p:nvSpPr>
          <p:cNvPr id="321" name="Google Shape;321;p16"/>
          <p:cNvSpPr txBox="1"/>
          <p:nvPr/>
        </p:nvSpPr>
        <p:spPr>
          <a:xfrm>
            <a:off x="421587" y="5826727"/>
            <a:ext cx="17598900" cy="3766500"/>
          </a:xfrm>
          <a:prstGeom prst="rect">
            <a:avLst/>
          </a:prstGeom>
          <a:noFill/>
          <a:ln>
            <a:noFill/>
          </a:ln>
        </p:spPr>
        <p:txBody>
          <a:bodyPr spcFirstLastPara="1" wrap="square" lIns="0" tIns="0" rIns="0" bIns="0" anchor="t" anchorCtr="0">
            <a:spAutoFit/>
          </a:bodyPr>
          <a:lstStyle/>
          <a:p>
            <a:pPr marL="518153" marR="0" lvl="1" indent="-259076" algn="l" rtl="0">
              <a:lnSpc>
                <a:spcPct val="115000"/>
              </a:lnSpc>
              <a:spcBef>
                <a:spcPts val="0"/>
              </a:spcBef>
              <a:spcAft>
                <a:spcPts val="0"/>
              </a:spcAft>
              <a:buClr>
                <a:srgbClr val="000000"/>
              </a:buClr>
              <a:buSzPts val="2399"/>
              <a:buFont typeface="Arial"/>
              <a:buChar char="•"/>
            </a:pPr>
            <a:r>
              <a:rPr lang="en-US" sz="2399" b="0" i="0" u="none" strike="noStrike" cap="none">
                <a:solidFill>
                  <a:srgbClr val="000000"/>
                </a:solidFill>
                <a:latin typeface="Montserrat"/>
                <a:ea typeface="Montserrat"/>
                <a:cs typeface="Montserrat"/>
                <a:sym typeface="Montserrat"/>
              </a:rPr>
              <a:t>Can you think of cultural and intersectional factors that may inform or hinder how we approach negotiations? </a:t>
            </a:r>
            <a:endParaRPr/>
          </a:p>
          <a:p>
            <a:pPr marL="0" marR="0" lvl="0" indent="0" algn="l" rtl="0">
              <a:lnSpc>
                <a:spcPct val="115000"/>
              </a:lnSpc>
              <a:spcBef>
                <a:spcPts val="0"/>
              </a:spcBef>
              <a:spcAft>
                <a:spcPts val="0"/>
              </a:spcAft>
              <a:buNone/>
            </a:pPr>
            <a:r>
              <a:rPr lang="en-US" sz="2399" b="0" i="0" u="none" strike="noStrike" cap="none">
                <a:solidFill>
                  <a:srgbClr val="000000"/>
                </a:solidFill>
                <a:latin typeface="Montserrat"/>
                <a:ea typeface="Montserrat"/>
                <a:cs typeface="Montserrat"/>
                <a:sym typeface="Montserrat"/>
              </a:rPr>
              <a:t>      (for example: gender dynamics, race and ethnic origin, disabilities, and/or power </a:t>
            </a:r>
            <a:endParaRPr/>
          </a:p>
          <a:p>
            <a:pPr marL="0" marR="0" lvl="0" indent="0" algn="l" rtl="0">
              <a:lnSpc>
                <a:spcPct val="115000"/>
              </a:lnSpc>
              <a:spcBef>
                <a:spcPts val="0"/>
              </a:spcBef>
              <a:spcAft>
                <a:spcPts val="0"/>
              </a:spcAft>
              <a:buNone/>
            </a:pPr>
            <a:r>
              <a:rPr lang="en-US" sz="2399" b="0" i="0" u="none" strike="noStrike" cap="none">
                <a:solidFill>
                  <a:srgbClr val="000000"/>
                </a:solidFill>
                <a:latin typeface="Montserrat"/>
                <a:ea typeface="Montserrat"/>
                <a:cs typeface="Montserrat"/>
                <a:sym typeface="Montserrat"/>
              </a:rPr>
              <a:t>      dynamics in the workplace)</a:t>
            </a:r>
            <a:endParaRPr/>
          </a:p>
          <a:p>
            <a:pPr marL="0" marR="0" lvl="0" indent="0" algn="l" rtl="0">
              <a:lnSpc>
                <a:spcPct val="115000"/>
              </a:lnSpc>
              <a:spcBef>
                <a:spcPts val="0"/>
              </a:spcBef>
              <a:spcAft>
                <a:spcPts val="0"/>
              </a:spcAft>
              <a:buNone/>
            </a:pPr>
            <a:endParaRPr sz="2399" b="0" i="0" u="none" strike="noStrike" cap="none">
              <a:solidFill>
                <a:srgbClr val="000000"/>
              </a:solidFill>
              <a:latin typeface="Montserrat"/>
              <a:ea typeface="Montserrat"/>
              <a:cs typeface="Montserrat"/>
              <a:sym typeface="Montserrat"/>
            </a:endParaRPr>
          </a:p>
          <a:p>
            <a:pPr marL="518153" marR="0" lvl="1" indent="-259076" algn="l" rtl="0">
              <a:lnSpc>
                <a:spcPct val="115000"/>
              </a:lnSpc>
              <a:spcBef>
                <a:spcPts val="0"/>
              </a:spcBef>
              <a:spcAft>
                <a:spcPts val="0"/>
              </a:spcAft>
              <a:buClr>
                <a:srgbClr val="000000"/>
              </a:buClr>
              <a:buSzPts val="2399"/>
              <a:buFont typeface="Arial"/>
              <a:buChar char="•"/>
            </a:pPr>
            <a:r>
              <a:rPr lang="en-US" sz="2399" b="0" i="0" u="none" strike="noStrike" cap="none">
                <a:solidFill>
                  <a:srgbClr val="000000"/>
                </a:solidFill>
                <a:latin typeface="Montserrat"/>
                <a:ea typeface="Montserrat"/>
                <a:cs typeface="Montserrat"/>
                <a:sym typeface="Montserrat"/>
              </a:rPr>
              <a:t>Have you struggled to negotiate for yourself in the workplace? What factors do you think were at play?</a:t>
            </a:r>
            <a:endParaRPr/>
          </a:p>
          <a:p>
            <a:pPr marL="0" marR="0" lvl="0" indent="0" algn="l" rtl="0">
              <a:lnSpc>
                <a:spcPct val="115000"/>
              </a:lnSpc>
              <a:spcBef>
                <a:spcPts val="0"/>
              </a:spcBef>
              <a:spcAft>
                <a:spcPts val="0"/>
              </a:spcAft>
              <a:buNone/>
            </a:pPr>
            <a:endParaRPr sz="2399" b="0" i="0" u="none" strike="noStrike" cap="none">
              <a:solidFill>
                <a:srgbClr val="000000"/>
              </a:solidFill>
              <a:latin typeface="Montserrat"/>
              <a:ea typeface="Montserrat"/>
              <a:cs typeface="Montserrat"/>
              <a:sym typeface="Montserrat"/>
            </a:endParaRPr>
          </a:p>
          <a:p>
            <a:pPr marL="518153" marR="0" lvl="1" indent="-259076" algn="l" rtl="0">
              <a:lnSpc>
                <a:spcPct val="115000"/>
              </a:lnSpc>
              <a:spcBef>
                <a:spcPts val="0"/>
              </a:spcBef>
              <a:spcAft>
                <a:spcPts val="0"/>
              </a:spcAft>
              <a:buClr>
                <a:srgbClr val="000000"/>
              </a:buClr>
              <a:buSzPts val="2399"/>
              <a:buFont typeface="Arial"/>
              <a:buChar char="•"/>
            </a:pPr>
            <a:r>
              <a:rPr lang="en-US" sz="2399" b="0" i="0" u="none" strike="noStrike" cap="none">
                <a:solidFill>
                  <a:srgbClr val="000000"/>
                </a:solidFill>
                <a:latin typeface="Montserrat"/>
                <a:ea typeface="Montserrat"/>
                <a:cs typeface="Montserrat"/>
                <a:sym typeface="Montserrat"/>
              </a:rPr>
              <a:t>If you are in a position of leadership, what can you do to encourage your team members to feel safe and confident enough to negotiate for themselves? Does the team culture lend itself to negotiation? What tools and resources can you share? </a:t>
            </a:r>
            <a:endParaRPr/>
          </a:p>
        </p:txBody>
      </p:sp>
      <p:graphicFrame>
        <p:nvGraphicFramePr>
          <p:cNvPr id="322" name="Google Shape;322;p16"/>
          <p:cNvGraphicFramePr/>
          <p:nvPr/>
        </p:nvGraphicFramePr>
        <p:xfrm>
          <a:off x="421575" y="4480775"/>
          <a:ext cx="3000000" cy="3000000"/>
        </p:xfrm>
        <a:graphic>
          <a:graphicData uri="http://schemas.openxmlformats.org/drawingml/2006/table">
            <a:tbl>
              <a:tblPr>
                <a:noFill/>
                <a:tableStyleId>{A73DC427-E36F-4FAE-A797-24309679B40F}</a:tableStyleId>
              </a:tblPr>
              <a:tblGrid>
                <a:gridCol w="16383000">
                  <a:extLst>
                    <a:ext uri="{9D8B030D-6E8A-4147-A177-3AD203B41FA5}">
                      <a16:colId xmlns:a16="http://schemas.microsoft.com/office/drawing/2014/main" val="20000"/>
                    </a:ext>
                  </a:extLst>
                </a:gridCol>
              </a:tblGrid>
              <a:tr h="381000">
                <a:tc>
                  <a:txBody>
                    <a:bodyPr/>
                    <a:lstStyle/>
                    <a:p>
                      <a:pPr marL="0" lvl="0" indent="0" algn="l" rtl="0">
                        <a:lnSpc>
                          <a:spcPct val="115000"/>
                        </a:lnSpc>
                        <a:spcBef>
                          <a:spcPts val="0"/>
                        </a:spcBef>
                        <a:spcAft>
                          <a:spcPts val="0"/>
                        </a:spcAft>
                        <a:buClr>
                          <a:schemeClr val="dk1"/>
                        </a:buClr>
                        <a:buFont typeface="Arial"/>
                        <a:buNone/>
                      </a:pPr>
                      <a:r>
                        <a:rPr lang="en-US" sz="2199" b="1">
                          <a:solidFill>
                            <a:schemeClr val="dk1"/>
                          </a:solidFill>
                          <a:latin typeface="Montserrat"/>
                          <a:ea typeface="Montserrat"/>
                          <a:cs typeface="Montserrat"/>
                          <a:sym typeface="Montserrat"/>
                        </a:rPr>
                        <a:t>Instructions: </a:t>
                      </a:r>
                      <a:r>
                        <a:rPr lang="en-US" sz="2199">
                          <a:solidFill>
                            <a:schemeClr val="dk1"/>
                          </a:solidFill>
                          <a:latin typeface="Montserrat"/>
                          <a:ea typeface="Montserrat"/>
                          <a:cs typeface="Montserrat"/>
                          <a:sym typeface="Montserrat"/>
                        </a:rPr>
                        <a:t>Share your answer to one or more of the following questions.</a:t>
                      </a:r>
                      <a:endParaRPr>
                        <a:solidFill>
                          <a:schemeClr val="dk1"/>
                        </a:solidFill>
                      </a:endParaRPr>
                    </a:p>
                    <a:p>
                      <a:pPr marL="0" lvl="0" indent="0" algn="l" rtl="0">
                        <a:lnSpc>
                          <a:spcPct val="115000"/>
                        </a:lnSpc>
                        <a:spcBef>
                          <a:spcPts val="0"/>
                        </a:spcBef>
                        <a:spcAft>
                          <a:spcPts val="0"/>
                        </a:spcAft>
                        <a:buClr>
                          <a:schemeClr val="dk1"/>
                        </a:buClr>
                        <a:buFont typeface="Arial"/>
                        <a:buNone/>
                      </a:pPr>
                      <a:r>
                        <a:rPr lang="en-US" sz="2199">
                          <a:solidFill>
                            <a:schemeClr val="dk1"/>
                          </a:solidFill>
                          <a:latin typeface="Montserrat"/>
                          <a:ea typeface="Montserrat"/>
                          <a:cs typeface="Montserrat"/>
                          <a:sym typeface="Montserrat"/>
                        </a:rPr>
                        <a:t>(2 minutes per member)</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23" name="Google Shape;323;p16"/>
          <p:cNvSpPr/>
          <p:nvPr/>
        </p:nvSpPr>
        <p:spPr>
          <a:xfrm>
            <a:off x="13504456" y="694865"/>
            <a:ext cx="4516107" cy="451608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6">
              <a:alphaModFix/>
            </a:blip>
            <a:stretch>
              <a:fillRect l="-73584" r="-33970" b="-24277"/>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7"/>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3">
              <a:alphaModFix/>
            </a:blip>
            <a:stretch>
              <a:fillRect t="-53592" b="-53592"/>
            </a:stretch>
          </a:blipFill>
          <a:ln>
            <a:noFill/>
          </a:ln>
        </p:spPr>
        <p:txBody>
          <a:bodyPr/>
          <a:lstStyle/>
          <a:p>
            <a:endParaRPr lang="en-US"/>
          </a:p>
        </p:txBody>
      </p:sp>
      <p:sp>
        <p:nvSpPr>
          <p:cNvPr id="333" name="Google Shape;333;p17"/>
          <p:cNvSpPr txBox="1"/>
          <p:nvPr/>
        </p:nvSpPr>
        <p:spPr>
          <a:xfrm>
            <a:off x="421587" y="1520034"/>
            <a:ext cx="12213600" cy="16032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156" b="1" i="0" u="none" strike="noStrike" cap="none">
                <a:solidFill>
                  <a:srgbClr val="000000"/>
                </a:solidFill>
                <a:latin typeface="Montserrat"/>
                <a:ea typeface="Montserrat"/>
                <a:cs typeface="Montserrat"/>
                <a:sym typeface="Montserrat"/>
              </a:rPr>
              <a:t>4. One Action: Apply yourself, pledge to grow, and inspire </a:t>
            </a:r>
            <a:endParaRPr/>
          </a:p>
          <a:p>
            <a:pPr marL="0" marR="0" lvl="0" indent="0" algn="l" rtl="0">
              <a:lnSpc>
                <a:spcPct val="115000"/>
              </a:lnSpc>
              <a:spcBef>
                <a:spcPts val="0"/>
              </a:spcBef>
              <a:spcAft>
                <a:spcPts val="0"/>
              </a:spcAft>
              <a:buNone/>
            </a:pPr>
            <a:r>
              <a:rPr lang="en-US" sz="3156" b="1" i="0" u="none" strike="noStrike" cap="none">
                <a:solidFill>
                  <a:srgbClr val="000000"/>
                </a:solidFill>
                <a:latin typeface="Montserrat"/>
                <a:ea typeface="Montserrat"/>
                <a:cs typeface="Montserrat"/>
                <a:sym typeface="Montserrat"/>
              </a:rPr>
              <a:t>others</a:t>
            </a:r>
            <a:endParaRPr/>
          </a:p>
          <a:p>
            <a:pPr marL="0" marR="0" lvl="0" indent="0" algn="l" rtl="0">
              <a:lnSpc>
                <a:spcPct val="115000"/>
              </a:lnSpc>
              <a:spcBef>
                <a:spcPts val="0"/>
              </a:spcBef>
              <a:spcAft>
                <a:spcPts val="0"/>
              </a:spcAft>
              <a:buNone/>
            </a:pPr>
            <a:r>
              <a:rPr lang="en-US" sz="3156" b="1" i="0" u="none" strike="noStrike" cap="none">
                <a:solidFill>
                  <a:srgbClr val="000000"/>
                </a:solidFill>
                <a:latin typeface="Montserrat"/>
                <a:ea typeface="Montserrat"/>
                <a:cs typeface="Montserrat"/>
                <a:sym typeface="Montserrat"/>
              </a:rPr>
              <a:t>(10 minutes)</a:t>
            </a:r>
            <a:endParaRPr/>
          </a:p>
        </p:txBody>
      </p:sp>
      <p:sp>
        <p:nvSpPr>
          <p:cNvPr id="334" name="Google Shape;334;p17"/>
          <p:cNvSpPr/>
          <p:nvPr/>
        </p:nvSpPr>
        <p:spPr>
          <a:xfrm>
            <a:off x="3074692" y="2611009"/>
            <a:ext cx="361446" cy="476673"/>
          </a:xfrm>
          <a:custGeom>
            <a:avLst/>
            <a:gdLst/>
            <a:ahLst/>
            <a:cxnLst/>
            <a:rect l="l" t="t" r="r" b="b"/>
            <a:pathLst>
              <a:path w="361446" h="476673" extrusionOk="0">
                <a:moveTo>
                  <a:pt x="0" y="0"/>
                </a:moveTo>
                <a:lnTo>
                  <a:pt x="361447" y="0"/>
                </a:lnTo>
                <a:lnTo>
                  <a:pt x="361447" y="476673"/>
                </a:lnTo>
                <a:lnTo>
                  <a:pt x="0" y="476673"/>
                </a:lnTo>
                <a:lnTo>
                  <a:pt x="0" y="0"/>
                </a:lnTo>
                <a:close/>
              </a:path>
            </a:pathLst>
          </a:custGeom>
          <a:blipFill rotWithShape="1">
            <a:blip r:embed="rId4">
              <a:alphaModFix/>
            </a:blip>
            <a:stretch>
              <a:fillRect/>
            </a:stretch>
          </a:blipFill>
          <a:ln>
            <a:noFill/>
          </a:ln>
        </p:spPr>
        <p:txBody>
          <a:bodyPr/>
          <a:lstStyle/>
          <a:p>
            <a:endParaRPr lang="en-US"/>
          </a:p>
        </p:txBody>
      </p:sp>
      <p:graphicFrame>
        <p:nvGraphicFramePr>
          <p:cNvPr id="335" name="Google Shape;335;p17"/>
          <p:cNvGraphicFramePr/>
          <p:nvPr/>
        </p:nvGraphicFramePr>
        <p:xfrm>
          <a:off x="421575" y="3518850"/>
          <a:ext cx="3000000" cy="3000000"/>
        </p:xfrm>
        <a:graphic>
          <a:graphicData uri="http://schemas.openxmlformats.org/drawingml/2006/table">
            <a:tbl>
              <a:tblPr>
                <a:noFill/>
                <a:tableStyleId>{A73DC427-E36F-4FAE-A797-24309679B40F}</a:tableStyleId>
              </a:tblPr>
              <a:tblGrid>
                <a:gridCol w="16383000">
                  <a:extLst>
                    <a:ext uri="{9D8B030D-6E8A-4147-A177-3AD203B41FA5}">
                      <a16:colId xmlns:a16="http://schemas.microsoft.com/office/drawing/2014/main" val="20000"/>
                    </a:ext>
                  </a:extLst>
                </a:gridCol>
              </a:tblGrid>
              <a:tr h="381000">
                <a:tc>
                  <a:txBody>
                    <a:bodyPr/>
                    <a:lstStyle/>
                    <a:p>
                      <a:pPr marL="0" lvl="0" indent="0" algn="l" rtl="0">
                        <a:lnSpc>
                          <a:spcPct val="115000"/>
                        </a:lnSpc>
                        <a:spcBef>
                          <a:spcPts val="0"/>
                        </a:spcBef>
                        <a:spcAft>
                          <a:spcPts val="0"/>
                        </a:spcAft>
                        <a:buClr>
                          <a:schemeClr val="dk1"/>
                        </a:buClr>
                        <a:buFont typeface="Arial"/>
                        <a:buNone/>
                      </a:pPr>
                      <a:r>
                        <a:rPr lang="en-US" sz="2199" b="1">
                          <a:solidFill>
                            <a:schemeClr val="dk1"/>
                          </a:solidFill>
                          <a:latin typeface="Montserrat"/>
                          <a:ea typeface="Montserrat"/>
                          <a:cs typeface="Montserrat"/>
                          <a:sym typeface="Montserrat"/>
                        </a:rPr>
                        <a:t>Instructions: </a:t>
                      </a:r>
                      <a:r>
                        <a:rPr lang="en-US" sz="2199">
                          <a:solidFill>
                            <a:schemeClr val="dk1"/>
                          </a:solidFill>
                          <a:latin typeface="Montserrat"/>
                          <a:ea typeface="Montserrat"/>
                          <a:cs typeface="Montserrat"/>
                          <a:sym typeface="Montserrat"/>
                        </a:rPr>
                        <a:t>Each member declares their One Action commitment for this week. </a:t>
                      </a:r>
                      <a:endParaRPr>
                        <a:solidFill>
                          <a:schemeClr val="dk1"/>
                        </a:solidFill>
                      </a:endParaRPr>
                    </a:p>
                    <a:p>
                      <a:pPr marL="0" lvl="0" indent="0" algn="l" rtl="0">
                        <a:lnSpc>
                          <a:spcPct val="115000"/>
                        </a:lnSpc>
                        <a:spcBef>
                          <a:spcPts val="0"/>
                        </a:spcBef>
                        <a:spcAft>
                          <a:spcPts val="0"/>
                        </a:spcAft>
                        <a:buClr>
                          <a:schemeClr val="dk1"/>
                        </a:buClr>
                        <a:buFont typeface="Arial"/>
                        <a:buNone/>
                      </a:pPr>
                      <a:r>
                        <a:rPr lang="en-US" sz="2199">
                          <a:solidFill>
                            <a:schemeClr val="dk1"/>
                          </a:solidFill>
                          <a:latin typeface="Montserrat"/>
                          <a:ea typeface="Montserrat"/>
                          <a:cs typeface="Montserrat"/>
                          <a:sym typeface="Montserrat"/>
                        </a:rPr>
                        <a:t>(1 minute per member)</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36" name="Google Shape;336;p17"/>
          <p:cNvSpPr/>
          <p:nvPr/>
        </p:nvSpPr>
        <p:spPr>
          <a:xfrm flipH="1">
            <a:off x="13504456" y="694865"/>
            <a:ext cx="4516107" cy="4516088"/>
          </a:xfrm>
          <a:custGeom>
            <a:avLst/>
            <a:gdLst/>
            <a:ahLst/>
            <a:cxnLst/>
            <a:rect l="l" t="t" r="r" b="b"/>
            <a:pathLst>
              <a:path w="6350000" h="6349974" extrusionOk="0">
                <a:moveTo>
                  <a:pt x="0" y="3175025"/>
                </a:moveTo>
                <a:cubicBezTo>
                  <a:pt x="0" y="4928451"/>
                  <a:pt x="1421524" y="6349974"/>
                  <a:pt x="3175000" y="6349974"/>
                </a:cubicBezTo>
                <a:cubicBezTo>
                  <a:pt x="4928502" y="6349974"/>
                  <a:pt x="6350000" y="4928451"/>
                  <a:pt x="6350000" y="3175025"/>
                </a:cubicBezTo>
                <a:cubicBezTo>
                  <a:pt x="6350000" y="1421511"/>
                  <a:pt x="4928502" y="0"/>
                  <a:pt x="3175000" y="0"/>
                </a:cubicBezTo>
                <a:cubicBezTo>
                  <a:pt x="1421499" y="0"/>
                  <a:pt x="0" y="1421511"/>
                  <a:pt x="0" y="3175025"/>
                </a:cubicBezTo>
                <a:close/>
              </a:path>
            </a:pathLst>
          </a:custGeom>
          <a:blipFill rotWithShape="1">
            <a:blip r:embed="rId5">
              <a:alphaModFix/>
            </a:blip>
            <a:stretch>
              <a:fillRect l="-24727" t="-9990" r="-120094" b="-29271"/>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8"/>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3">
              <a:alphaModFix/>
            </a:blip>
            <a:stretch>
              <a:fillRect t="-53592" b="-53592"/>
            </a:stretch>
          </a:blipFill>
          <a:ln>
            <a:noFill/>
          </a:ln>
        </p:spPr>
        <p:txBody>
          <a:bodyPr/>
          <a:lstStyle/>
          <a:p>
            <a:endParaRPr lang="en-US"/>
          </a:p>
        </p:txBody>
      </p:sp>
      <p:graphicFrame>
        <p:nvGraphicFramePr>
          <p:cNvPr id="342" name="Google Shape;342;p18"/>
          <p:cNvGraphicFramePr/>
          <p:nvPr/>
        </p:nvGraphicFramePr>
        <p:xfrm>
          <a:off x="317753" y="1586676"/>
          <a:ext cx="3000000" cy="3000000"/>
        </p:xfrm>
        <a:graphic>
          <a:graphicData uri="http://schemas.openxmlformats.org/drawingml/2006/table">
            <a:tbl>
              <a:tblPr>
                <a:noFill/>
                <a:tableStyleId>{1E01948D-5C10-469E-BF52-C47547F10769}</a:tableStyleId>
              </a:tblPr>
              <a:tblGrid>
                <a:gridCol w="1194700">
                  <a:extLst>
                    <a:ext uri="{9D8B030D-6E8A-4147-A177-3AD203B41FA5}">
                      <a16:colId xmlns:a16="http://schemas.microsoft.com/office/drawing/2014/main" val="20000"/>
                    </a:ext>
                  </a:extLst>
                </a:gridCol>
                <a:gridCol w="8474250">
                  <a:extLst>
                    <a:ext uri="{9D8B030D-6E8A-4147-A177-3AD203B41FA5}">
                      <a16:colId xmlns:a16="http://schemas.microsoft.com/office/drawing/2014/main" val="20001"/>
                    </a:ext>
                  </a:extLst>
                </a:gridCol>
                <a:gridCol w="8033700">
                  <a:extLst>
                    <a:ext uri="{9D8B030D-6E8A-4147-A177-3AD203B41FA5}">
                      <a16:colId xmlns:a16="http://schemas.microsoft.com/office/drawing/2014/main" val="20002"/>
                    </a:ext>
                  </a:extLst>
                </a:gridCol>
              </a:tblGrid>
              <a:tr h="871700">
                <a:tc gridSpan="2">
                  <a:txBody>
                    <a:bodyPr/>
                    <a:lstStyle/>
                    <a:p>
                      <a:pPr marL="0" marR="0" lvl="0" indent="0" algn="ctr" rtl="0">
                        <a:lnSpc>
                          <a:spcPct val="139962"/>
                        </a:lnSpc>
                        <a:spcBef>
                          <a:spcPts val="0"/>
                        </a:spcBef>
                        <a:spcAft>
                          <a:spcPts val="0"/>
                        </a:spcAft>
                        <a:buNone/>
                      </a:pPr>
                      <a:r>
                        <a:rPr lang="en-US" sz="2700" b="1" u="none" strike="noStrike" cap="none">
                          <a:solidFill>
                            <a:srgbClr val="000000"/>
                          </a:solidFill>
                          <a:latin typeface="Montserrat"/>
                          <a:ea typeface="Montserrat"/>
                          <a:cs typeface="Montserrat"/>
                          <a:sym typeface="Montserrat"/>
                        </a:rPr>
                        <a:t>Negotiation</a:t>
                      </a:r>
                      <a:endParaRPr sz="11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0" lvl="0" indent="0" algn="ctr" rtl="0">
                        <a:lnSpc>
                          <a:spcPct val="139962"/>
                        </a:lnSpc>
                        <a:spcBef>
                          <a:spcPts val="0"/>
                        </a:spcBef>
                        <a:spcAft>
                          <a:spcPts val="0"/>
                        </a:spcAft>
                        <a:buNone/>
                      </a:pPr>
                      <a:r>
                        <a:rPr lang="en-US" sz="2700" b="1" u="none" strike="noStrike" cap="none">
                          <a:solidFill>
                            <a:srgbClr val="000000"/>
                          </a:solidFill>
                          <a:latin typeface="Montserrat"/>
                          <a:ea typeface="Montserrat"/>
                          <a:cs typeface="Montserrat"/>
                          <a:sym typeface="Montserrat"/>
                        </a:rPr>
                        <a:t>One Action</a:t>
                      </a:r>
                      <a:endParaRPr sz="11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384450">
                <a:tc>
                  <a:txBody>
                    <a:bodyPr/>
                    <a:lstStyle/>
                    <a:p>
                      <a:pPr marL="0" marR="0" lvl="0" indent="0" algn="ctr" rtl="0">
                        <a:lnSpc>
                          <a:spcPct val="140000"/>
                        </a:lnSpc>
                        <a:spcBef>
                          <a:spcPts val="0"/>
                        </a:spcBef>
                        <a:spcAft>
                          <a:spcPts val="0"/>
                        </a:spcAft>
                        <a:buNone/>
                      </a:pPr>
                      <a:r>
                        <a:rPr lang="en-US" sz="1800" b="1" u="none" strike="noStrike" cap="none">
                          <a:solidFill>
                            <a:srgbClr val="000000"/>
                          </a:solidFill>
                          <a:latin typeface="Montserrat"/>
                          <a:ea typeface="Montserrat"/>
                          <a:cs typeface="Montserrat"/>
                          <a:sym typeface="Montserrat"/>
                        </a:rPr>
                        <a:t>1</a:t>
                      </a:r>
                      <a:endParaRPr sz="18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40000"/>
                        </a:lnSpc>
                        <a:spcBef>
                          <a:spcPts val="0"/>
                        </a:spcBef>
                        <a:spcAft>
                          <a:spcPts val="0"/>
                        </a:spcAft>
                        <a:buNone/>
                      </a:pPr>
                      <a:r>
                        <a:rPr lang="en-US" sz="1800" u="none" strike="noStrike" cap="none">
                          <a:solidFill>
                            <a:srgbClr val="000000"/>
                          </a:solidFill>
                          <a:latin typeface="Montserrat"/>
                          <a:ea typeface="Montserrat"/>
                          <a:cs typeface="Montserrat"/>
                          <a:sym typeface="Montserrat"/>
                        </a:rPr>
                        <a:t>I will cultivate a safe environment where team members feel confident, and can approach me to negotiate their needs. (example: a neurodiverse team member requesting an accommodation).</a:t>
                      </a:r>
                      <a:endParaRPr sz="11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rowSpan="3">
                  <a:txBody>
                    <a:bodyPr/>
                    <a:lstStyle/>
                    <a:p>
                      <a:pPr marL="0" marR="0" lvl="0" indent="0" algn="l" rtl="0">
                        <a:lnSpc>
                          <a:spcPct val="140000"/>
                        </a:lnSpc>
                        <a:spcBef>
                          <a:spcPts val="0"/>
                        </a:spcBef>
                        <a:spcAft>
                          <a:spcPts val="0"/>
                        </a:spcAft>
                        <a:buNone/>
                      </a:pPr>
                      <a:r>
                        <a:rPr lang="en-US" sz="1800" u="none" strike="noStrike" cap="none">
                          <a:solidFill>
                            <a:srgbClr val="000000"/>
                          </a:solidFill>
                          <a:latin typeface="Montserrat"/>
                          <a:ea typeface="Montserrat"/>
                          <a:cs typeface="Montserrat"/>
                          <a:sym typeface="Montserrat"/>
                        </a:rPr>
                        <a:t>Use the key video messages, the Circle 3 resources, and the experiences of your fellow Circle members to prepare your One Action.</a:t>
                      </a:r>
                      <a:endParaRPr sz="11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010900">
                <a:tc>
                  <a:txBody>
                    <a:bodyPr/>
                    <a:lstStyle/>
                    <a:p>
                      <a:pPr marL="0" marR="0" lvl="0" indent="0" algn="ctr" rtl="0">
                        <a:lnSpc>
                          <a:spcPct val="140000"/>
                        </a:lnSpc>
                        <a:spcBef>
                          <a:spcPts val="0"/>
                        </a:spcBef>
                        <a:spcAft>
                          <a:spcPts val="0"/>
                        </a:spcAft>
                        <a:buNone/>
                      </a:pPr>
                      <a:r>
                        <a:rPr lang="en-US" sz="1800" b="1" u="none" strike="noStrike" cap="none">
                          <a:solidFill>
                            <a:srgbClr val="000000"/>
                          </a:solidFill>
                          <a:latin typeface="Montserrat"/>
                          <a:ea typeface="Montserrat"/>
                          <a:cs typeface="Montserrat"/>
                          <a:sym typeface="Montserrat"/>
                        </a:rPr>
                        <a:t>2</a:t>
                      </a:r>
                      <a:endParaRPr sz="18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40000"/>
                        </a:lnSpc>
                        <a:spcBef>
                          <a:spcPts val="0"/>
                        </a:spcBef>
                        <a:spcAft>
                          <a:spcPts val="0"/>
                        </a:spcAft>
                        <a:buNone/>
                      </a:pPr>
                      <a:r>
                        <a:rPr lang="en-US" sz="1800" u="none" strike="noStrike" cap="none">
                          <a:solidFill>
                            <a:srgbClr val="000000"/>
                          </a:solidFill>
                          <a:latin typeface="Montserrat"/>
                          <a:ea typeface="Montserrat"/>
                          <a:cs typeface="Montserrat"/>
                          <a:sym typeface="Montserrat"/>
                        </a:rPr>
                        <a:t>I will meet with my team leader to add my career aspirations to my Public Service Performance Management agreement. </a:t>
                      </a:r>
                      <a:endParaRPr sz="11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2"/>
                  </a:ext>
                </a:extLst>
              </a:tr>
              <a:tr h="1384450">
                <a:tc>
                  <a:txBody>
                    <a:bodyPr/>
                    <a:lstStyle/>
                    <a:p>
                      <a:pPr marL="0" marR="0" lvl="0" indent="0" algn="ctr" rtl="0">
                        <a:lnSpc>
                          <a:spcPct val="140000"/>
                        </a:lnSpc>
                        <a:spcBef>
                          <a:spcPts val="0"/>
                        </a:spcBef>
                        <a:spcAft>
                          <a:spcPts val="0"/>
                        </a:spcAft>
                        <a:buNone/>
                      </a:pPr>
                      <a:r>
                        <a:rPr lang="en-US" sz="1800" b="1" u="none" strike="noStrike" cap="none">
                          <a:solidFill>
                            <a:srgbClr val="000000"/>
                          </a:solidFill>
                          <a:latin typeface="Montserrat"/>
                          <a:ea typeface="Montserrat"/>
                          <a:cs typeface="Montserrat"/>
                          <a:sym typeface="Montserrat"/>
                        </a:rPr>
                        <a:t>3</a:t>
                      </a:r>
                      <a:endParaRPr sz="18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40000"/>
                        </a:lnSpc>
                        <a:spcBef>
                          <a:spcPts val="0"/>
                        </a:spcBef>
                        <a:spcAft>
                          <a:spcPts val="0"/>
                        </a:spcAft>
                        <a:buNone/>
                      </a:pPr>
                      <a:r>
                        <a:rPr lang="en-US" sz="1800" u="none" strike="noStrike" cap="none">
                          <a:solidFill>
                            <a:srgbClr val="000000"/>
                          </a:solidFill>
                          <a:latin typeface="Montserrat"/>
                          <a:ea typeface="Montserrat"/>
                          <a:cs typeface="Montserrat"/>
                          <a:sym typeface="Montserrat"/>
                        </a:rPr>
                        <a:t>I will negotiate for an adjustment to my work situation that will benefit me. (This could be an acting assignment, income averaging or second language training).</a:t>
                      </a:r>
                      <a:endParaRPr sz="11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3"/>
                  </a:ext>
                </a:extLst>
              </a:tr>
              <a:tr h="747175">
                <a:tc>
                  <a:txBody>
                    <a:bodyPr/>
                    <a:lstStyle/>
                    <a:p>
                      <a:pPr marL="0" marR="0" lvl="0" indent="0" algn="ctr" rtl="0">
                        <a:lnSpc>
                          <a:spcPct val="140000"/>
                        </a:lnSpc>
                        <a:spcBef>
                          <a:spcPts val="0"/>
                        </a:spcBef>
                        <a:spcAft>
                          <a:spcPts val="0"/>
                        </a:spcAft>
                        <a:buNone/>
                      </a:pPr>
                      <a:r>
                        <a:rPr lang="en-US" sz="1800" b="1" u="none" strike="noStrike" cap="none">
                          <a:solidFill>
                            <a:srgbClr val="000000"/>
                          </a:solidFill>
                          <a:latin typeface="Montserrat"/>
                          <a:ea typeface="Montserrat"/>
                          <a:cs typeface="Montserrat"/>
                          <a:sym typeface="Montserrat"/>
                        </a:rPr>
                        <a:t>4</a:t>
                      </a:r>
                      <a:endParaRPr sz="18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40000"/>
                        </a:lnSpc>
                        <a:spcBef>
                          <a:spcPts val="0"/>
                        </a:spcBef>
                        <a:spcAft>
                          <a:spcPts val="0"/>
                        </a:spcAft>
                        <a:buNone/>
                      </a:pPr>
                      <a:r>
                        <a:rPr lang="en-US" sz="1700" u="none" strike="noStrike" cap="none">
                          <a:solidFill>
                            <a:srgbClr val="000000"/>
                          </a:solidFill>
                          <a:latin typeface="Montserrat"/>
                          <a:ea typeface="Montserrat"/>
                          <a:cs typeface="Montserrat"/>
                          <a:sym typeface="Montserrat"/>
                        </a:rPr>
                        <a:t>Take your learning Beyond the Circle!</a:t>
                      </a:r>
                      <a:endParaRPr sz="11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ctr" rtl="0">
                        <a:lnSpc>
                          <a:spcPct val="140000"/>
                        </a:lnSpc>
                        <a:spcBef>
                          <a:spcPts val="0"/>
                        </a:spcBef>
                        <a:spcAft>
                          <a:spcPts val="0"/>
                        </a:spcAft>
                        <a:buNone/>
                      </a:pPr>
                      <a:r>
                        <a:rPr lang="en-US" sz="1700" u="none" strike="noStrike" cap="none">
                          <a:solidFill>
                            <a:srgbClr val="000000"/>
                          </a:solidFill>
                          <a:latin typeface="Montserrat"/>
                          <a:ea typeface="Montserrat"/>
                          <a:cs typeface="Montserrat"/>
                          <a:sym typeface="Montserrat"/>
                        </a:rPr>
                        <a:t>Explore the Learning Library Resources at the end of this guide</a:t>
                      </a:r>
                      <a:endParaRPr sz="11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782975">
                <a:tc>
                  <a:txBody>
                    <a:bodyPr/>
                    <a:lstStyle/>
                    <a:p>
                      <a:pPr marL="0" marR="0" lvl="0" indent="0" algn="ctr" rtl="0">
                        <a:lnSpc>
                          <a:spcPct val="140000"/>
                        </a:lnSpc>
                        <a:spcBef>
                          <a:spcPts val="0"/>
                        </a:spcBef>
                        <a:spcAft>
                          <a:spcPts val="0"/>
                        </a:spcAft>
                        <a:buNone/>
                      </a:pPr>
                      <a:r>
                        <a:rPr lang="en-US" sz="1800" b="1" u="none" strike="noStrike" cap="none">
                          <a:solidFill>
                            <a:srgbClr val="000000"/>
                          </a:solidFill>
                          <a:latin typeface="Montserrat"/>
                          <a:ea typeface="Montserrat"/>
                          <a:cs typeface="Montserrat"/>
                          <a:sym typeface="Montserrat"/>
                        </a:rPr>
                        <a:t>5</a:t>
                      </a:r>
                      <a:endParaRPr sz="18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254545"/>
                        </a:lnSpc>
                        <a:spcBef>
                          <a:spcPts val="0"/>
                        </a:spcBef>
                        <a:spcAft>
                          <a:spcPts val="0"/>
                        </a:spcAft>
                        <a:buNone/>
                      </a:pPr>
                      <a:endParaRPr sz="11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40000"/>
                        </a:lnSpc>
                        <a:spcBef>
                          <a:spcPts val="0"/>
                        </a:spcBef>
                        <a:spcAft>
                          <a:spcPts val="0"/>
                        </a:spcAft>
                        <a:buNone/>
                      </a:pPr>
                      <a:r>
                        <a:rPr lang="en-US" sz="1800" b="1" u="none" strike="noStrike" cap="none">
                          <a:solidFill>
                            <a:srgbClr val="000000"/>
                          </a:solidFill>
                          <a:latin typeface="Montserrat"/>
                          <a:ea typeface="Montserrat"/>
                          <a:cs typeface="Montserrat"/>
                          <a:sym typeface="Montserrat"/>
                        </a:rPr>
                        <a:t>Write down your One Action commitment in the table cell to the left and get ready to report about it at Circle #4.</a:t>
                      </a:r>
                      <a:endParaRPr sz="11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g2f42bb2b130_0_0"/>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105" name="Google Shape;105;g2f42bb2b130_0_0"/>
          <p:cNvSpPr txBox="1"/>
          <p:nvPr/>
        </p:nvSpPr>
        <p:spPr>
          <a:xfrm>
            <a:off x="3977700" y="1947850"/>
            <a:ext cx="13727700" cy="75915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00" b="0" i="0" u="none" strike="noStrike" cap="none">
                <a:solidFill>
                  <a:srgbClr val="000000"/>
                </a:solidFill>
                <a:latin typeface="Montserrat"/>
                <a:ea typeface="Montserrat"/>
                <a:cs typeface="Montserrat"/>
                <a:sym typeface="Montserrat"/>
              </a:rPr>
              <a:t>“Thank you” doesn’t feel like enough to describe how happy we are, for you to have made the commitment to join the Lifting as </a:t>
            </a:r>
            <a:r>
              <a:rPr lang="en-US" sz="2400">
                <a:solidFill>
                  <a:schemeClr val="dk1"/>
                </a:solidFill>
                <a:latin typeface="Montserrat"/>
                <a:ea typeface="Montserrat"/>
                <a:cs typeface="Montserrat"/>
                <a:sym typeface="Montserrat"/>
              </a:rPr>
              <a:t>y</a:t>
            </a:r>
            <a:r>
              <a:rPr lang="en-US" sz="2400" b="0" i="0" u="none" strike="noStrike" cap="none">
                <a:solidFill>
                  <a:schemeClr val="dk1"/>
                </a:solidFill>
                <a:latin typeface="Montserrat"/>
                <a:ea typeface="Montserrat"/>
                <a:cs typeface="Montserrat"/>
                <a:sym typeface="Montserra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ou</a:t>
            </a:r>
            <a:r>
              <a:rPr lang="en-US" sz="2400" b="0" i="0" u="none" strike="noStrike" cap="none">
                <a:solidFill>
                  <a:schemeClr val="dk1"/>
                </a:solidFill>
                <a:latin typeface="Montserrat"/>
                <a:ea typeface="Montserrat"/>
                <a:cs typeface="Montserrat"/>
                <a:sym typeface="Montserrat"/>
              </a:rPr>
              <a:t> </a:t>
            </a:r>
            <a:r>
              <a:rPr lang="en-US" sz="2400" b="0" i="0" u="none" strike="noStrike" cap="none">
                <a:solidFill>
                  <a:srgbClr val="000000"/>
                </a:solidFill>
                <a:latin typeface="Montserrat"/>
                <a:ea typeface="Montserrat"/>
                <a:cs typeface="Montserrat"/>
                <a:sym typeface="Montserrat"/>
              </a:rPr>
              <a:t>Lead Mentoring Circles program 4th edition, organized by the Diversity and Inclusion Office, Materiel Group, National Defence, and open to all Federal Public Service members. </a:t>
            </a:r>
            <a:endParaRPr sz="2400">
              <a:solidFill>
                <a:srgbClr val="000000"/>
              </a:solidFill>
            </a:endParaRPr>
          </a:p>
          <a:p>
            <a:pPr marL="0" marR="0" lvl="0" indent="0" algn="l" rtl="0">
              <a:lnSpc>
                <a:spcPct val="115000"/>
              </a:lnSpc>
              <a:spcBef>
                <a:spcPts val="0"/>
              </a:spcBef>
              <a:spcAft>
                <a:spcPts val="0"/>
              </a:spcAft>
              <a:buNone/>
            </a:pPr>
            <a:endParaRPr sz="24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400" b="0" i="0" u="none" strike="noStrike" cap="none">
                <a:solidFill>
                  <a:srgbClr val="000000"/>
                </a:solidFill>
                <a:latin typeface="Montserrat"/>
                <a:ea typeface="Montserrat"/>
                <a:cs typeface="Montserrat"/>
                <a:sym typeface="Montserrat"/>
              </a:rPr>
              <a:t>What began as a simple idea from our consultations has grown into a thriving network, addressing the desire for meaningful networking and professional growth.</a:t>
            </a:r>
            <a:endParaRPr sz="2400">
              <a:solidFill>
                <a:srgbClr val="000000"/>
              </a:solidFill>
            </a:endParaRPr>
          </a:p>
          <a:p>
            <a:pPr marL="0" marR="0" lvl="0" indent="0" algn="l" rtl="0">
              <a:lnSpc>
                <a:spcPct val="115000"/>
              </a:lnSpc>
              <a:spcBef>
                <a:spcPts val="0"/>
              </a:spcBef>
              <a:spcAft>
                <a:spcPts val="0"/>
              </a:spcAft>
              <a:buNone/>
            </a:pPr>
            <a:endParaRPr sz="24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400" b="1" i="0" u="none" strike="noStrike" cap="none">
                <a:solidFill>
                  <a:srgbClr val="000000"/>
                </a:solidFill>
                <a:latin typeface="Montserrat"/>
                <a:ea typeface="Montserrat"/>
                <a:cs typeface="Montserrat"/>
                <a:sym typeface="Montserrat"/>
              </a:rPr>
              <a:t>There’s Power in People Coming Together</a:t>
            </a:r>
            <a:endParaRPr sz="2400">
              <a:solidFill>
                <a:srgbClr val="000000"/>
              </a:solidFill>
            </a:endParaRPr>
          </a:p>
          <a:p>
            <a:pPr marL="0" marR="0" lvl="0" indent="0" algn="l" rtl="0">
              <a:lnSpc>
                <a:spcPct val="115000"/>
              </a:lnSpc>
              <a:spcBef>
                <a:spcPts val="0"/>
              </a:spcBef>
              <a:spcAft>
                <a:spcPts val="0"/>
              </a:spcAft>
              <a:buNone/>
            </a:pPr>
            <a:endParaRPr sz="2400" b="1"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400" b="0" i="0" u="none" strike="noStrike" cap="none">
                <a:solidFill>
                  <a:schemeClr val="dk1"/>
                </a:solidFill>
                <a:latin typeface="Montserrat"/>
                <a:ea typeface="Montserrat"/>
                <a:cs typeface="Montserrat"/>
                <a:sym typeface="Montserrat"/>
              </a:rPr>
              <a:t>You're now part of a diverse network of 1100+ inclusive-minded leaders, assigned to a </a:t>
            </a:r>
            <a:r>
              <a:rPr lang="en-US" sz="2400">
                <a:solidFill>
                  <a:schemeClr val="dk1"/>
                </a:solidFill>
                <a:latin typeface="Montserrat"/>
                <a:ea typeface="Montserrat"/>
                <a:cs typeface="Montserrat"/>
                <a:sym typeface="Montserrat"/>
              </a:rPr>
              <a:t>Circle</a:t>
            </a:r>
            <a:r>
              <a:rPr lang="en-US" sz="2400" b="0" i="0" u="none" strike="noStrike" cap="none">
                <a:solidFill>
                  <a:schemeClr val="dk1"/>
                </a:solidFill>
                <a:latin typeface="Montserrat"/>
                <a:ea typeface="Montserrat"/>
                <a:cs typeface="Montserrat"/>
                <a:sym typeface="Montserrat"/>
              </a:rPr>
              <a:t>: a small, trusted group for goal achievement in a safe space. This </a:t>
            </a:r>
            <a:r>
              <a:rPr lang="en-US" sz="2400">
                <a:solidFill>
                  <a:schemeClr val="dk1"/>
                </a:solidFill>
                <a:latin typeface="Montserrat"/>
                <a:ea typeface="Montserrat"/>
                <a:cs typeface="Montserrat"/>
                <a:sym typeface="Montserrat"/>
              </a:rPr>
              <a:t>Circle</a:t>
            </a:r>
            <a:r>
              <a:rPr lang="en-US" sz="2400" b="0" i="0" u="none" strike="noStrike" cap="none">
                <a:solidFill>
                  <a:schemeClr val="dk1"/>
                </a:solidFill>
                <a:latin typeface="Montserrat"/>
                <a:ea typeface="Montserrat"/>
                <a:cs typeface="Montserrat"/>
                <a:sym typeface="Montserrat"/>
              </a:rPr>
              <a:t> will facilitate learning from others' experiences and diverse perspectives, expanding your knowledge and tactical skills.</a:t>
            </a:r>
            <a:endParaRPr sz="2400">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None/>
            </a:pPr>
            <a:endParaRPr sz="2400">
              <a:latin typeface="Montserrat"/>
              <a:ea typeface="Montserrat"/>
              <a:cs typeface="Montserrat"/>
              <a:sym typeface="Montserrat"/>
            </a:endParaRPr>
          </a:p>
          <a:p>
            <a:pPr marL="0" lvl="0" indent="0" algn="l" rtl="0">
              <a:lnSpc>
                <a:spcPct val="115000"/>
              </a:lnSpc>
              <a:spcBef>
                <a:spcPts val="0"/>
              </a:spcBef>
              <a:spcAft>
                <a:spcPts val="0"/>
              </a:spcAft>
              <a:buNone/>
            </a:pPr>
            <a:r>
              <a:rPr lang="en-US" sz="2400">
                <a:solidFill>
                  <a:schemeClr val="dk1"/>
                </a:solidFill>
                <a:latin typeface="Montserrat"/>
                <a:ea typeface="Montserrat"/>
                <a:cs typeface="Montserrat"/>
                <a:sym typeface="Montserrat"/>
              </a:rPr>
              <a:t>LLMC offers a unique opportunity for everyone to feel valued and respected for their contributions. The relationships you build will accelerate progress and drive accountability.</a:t>
            </a:r>
            <a:endParaRPr sz="2400">
              <a:solidFill>
                <a:srgbClr val="000000"/>
              </a:solidFill>
            </a:endParaRPr>
          </a:p>
        </p:txBody>
      </p:sp>
      <p:sp>
        <p:nvSpPr>
          <p:cNvPr id="106" name="Google Shape;106;g2f42bb2b130_0_0"/>
          <p:cNvSpPr/>
          <p:nvPr/>
        </p:nvSpPr>
        <p:spPr>
          <a:xfrm>
            <a:off x="603224" y="243755"/>
            <a:ext cx="2691457" cy="3361331"/>
          </a:xfrm>
          <a:custGeom>
            <a:avLst/>
            <a:gdLst/>
            <a:ahLst/>
            <a:cxnLst/>
            <a:rect l="l" t="t" r="r" b="b"/>
            <a:pathLst>
              <a:path w="2691457" h="3361331" extrusionOk="0">
                <a:moveTo>
                  <a:pt x="0" y="0"/>
                </a:moveTo>
                <a:lnTo>
                  <a:pt x="2691458" y="0"/>
                </a:lnTo>
                <a:lnTo>
                  <a:pt x="2691458" y="3361331"/>
                </a:lnTo>
                <a:lnTo>
                  <a:pt x="0" y="3361331"/>
                </a:lnTo>
                <a:lnTo>
                  <a:pt x="0" y="0"/>
                </a:lnTo>
                <a:close/>
              </a:path>
            </a:pathLst>
          </a:custGeom>
          <a:blipFill rotWithShape="1">
            <a:blip r:embed="rId4">
              <a:alphaModFix/>
            </a:blip>
            <a:stretch>
              <a:fillRect l="-36209" t="-2118" r="-35839" b="-69688"/>
            </a:stretch>
          </a:blipFill>
          <a:ln>
            <a:noFill/>
          </a:ln>
        </p:spPr>
        <p:txBody>
          <a:bodyPr/>
          <a:lstStyle/>
          <a:p>
            <a:endParaRPr lang="en-US"/>
          </a:p>
        </p:txBody>
      </p:sp>
      <p:sp>
        <p:nvSpPr>
          <p:cNvPr id="107" name="Google Shape;107;g2f42bb2b130_0_0"/>
          <p:cNvSpPr/>
          <p:nvPr/>
        </p:nvSpPr>
        <p:spPr>
          <a:xfrm>
            <a:off x="603224" y="5291959"/>
            <a:ext cx="2691457" cy="3361331"/>
          </a:xfrm>
          <a:custGeom>
            <a:avLst/>
            <a:gdLst/>
            <a:ahLst/>
            <a:cxnLst/>
            <a:rect l="l" t="t" r="r" b="b"/>
            <a:pathLst>
              <a:path w="2691457" h="3361331" extrusionOk="0">
                <a:moveTo>
                  <a:pt x="0" y="0"/>
                </a:moveTo>
                <a:lnTo>
                  <a:pt x="2691458" y="0"/>
                </a:lnTo>
                <a:lnTo>
                  <a:pt x="2691458" y="3361331"/>
                </a:lnTo>
                <a:lnTo>
                  <a:pt x="0" y="3361331"/>
                </a:lnTo>
                <a:lnTo>
                  <a:pt x="0" y="0"/>
                </a:lnTo>
                <a:close/>
              </a:path>
            </a:pathLst>
          </a:custGeom>
          <a:blipFill rotWithShape="1">
            <a:blip r:embed="rId5">
              <a:alphaModFix/>
            </a:blip>
            <a:stretch>
              <a:fillRect l="-55606" t="-22529" r="-51548" b="-126437"/>
            </a:stretch>
          </a:blipFill>
          <a:ln>
            <a:noFill/>
          </a:ln>
        </p:spPr>
        <p:txBody>
          <a:bodyPr/>
          <a:lstStyle/>
          <a:p>
            <a:endParaRPr lang="en-US"/>
          </a:p>
        </p:txBody>
      </p:sp>
      <p:sp>
        <p:nvSpPr>
          <p:cNvPr id="108" name="Google Shape;108;g2f42bb2b130_0_0"/>
          <p:cNvSpPr txBox="1"/>
          <p:nvPr/>
        </p:nvSpPr>
        <p:spPr>
          <a:xfrm>
            <a:off x="1181446" y="3850019"/>
            <a:ext cx="1535100" cy="246300"/>
          </a:xfrm>
          <a:prstGeom prst="rect">
            <a:avLst/>
          </a:prstGeom>
          <a:noFill/>
          <a:ln>
            <a:noFill/>
          </a:ln>
        </p:spPr>
        <p:txBody>
          <a:bodyPr spcFirstLastPara="1" wrap="square" lIns="0" tIns="0" rIns="0" bIns="0" anchor="t" anchorCtr="0">
            <a:spAutoFit/>
          </a:bodyPr>
          <a:lstStyle/>
          <a:p>
            <a:pPr marL="0" marR="0" lvl="0" indent="0" algn="ctr" rtl="0">
              <a:lnSpc>
                <a:spcPct val="112000"/>
              </a:lnSpc>
              <a:spcBef>
                <a:spcPts val="0"/>
              </a:spcBef>
              <a:spcAft>
                <a:spcPts val="0"/>
              </a:spcAft>
              <a:buNone/>
            </a:pPr>
            <a:r>
              <a:rPr lang="en-US" sz="1600" b="0" i="0" u="none" strike="noStrike" cap="none">
                <a:solidFill>
                  <a:srgbClr val="000000"/>
                </a:solidFill>
                <a:latin typeface="Arial"/>
                <a:ea typeface="Arial"/>
                <a:cs typeface="Arial"/>
                <a:sym typeface="Arial"/>
              </a:rPr>
              <a:t>Nancy Tremblay</a:t>
            </a:r>
            <a:endParaRPr sz="600"/>
          </a:p>
        </p:txBody>
      </p:sp>
      <p:sp>
        <p:nvSpPr>
          <p:cNvPr id="109" name="Google Shape;109;g2f42bb2b130_0_0"/>
          <p:cNvSpPr txBox="1"/>
          <p:nvPr/>
        </p:nvSpPr>
        <p:spPr>
          <a:xfrm>
            <a:off x="695076" y="8900940"/>
            <a:ext cx="2507700" cy="246300"/>
          </a:xfrm>
          <a:prstGeom prst="rect">
            <a:avLst/>
          </a:prstGeom>
          <a:noFill/>
          <a:ln>
            <a:noFill/>
          </a:ln>
        </p:spPr>
        <p:txBody>
          <a:bodyPr spcFirstLastPara="1" wrap="square" lIns="0" tIns="0" rIns="0" bIns="0" anchor="t" anchorCtr="0">
            <a:spAutoFit/>
          </a:bodyPr>
          <a:lstStyle/>
          <a:p>
            <a:pPr marL="0" marR="0" lvl="0" indent="0" algn="ctr" rtl="0">
              <a:lnSpc>
                <a:spcPct val="112005"/>
              </a:lnSpc>
              <a:spcBef>
                <a:spcPts val="0"/>
              </a:spcBef>
              <a:spcAft>
                <a:spcPts val="0"/>
              </a:spcAft>
              <a:buNone/>
            </a:pPr>
            <a:r>
              <a:rPr lang="en-US" sz="1600" b="0" i="0" u="none" strike="noStrike" cap="none">
                <a:solidFill>
                  <a:srgbClr val="000000"/>
                </a:solidFill>
                <a:latin typeface="Arial"/>
                <a:ea typeface="Arial"/>
                <a:cs typeface="Arial"/>
                <a:sym typeface="Arial"/>
              </a:rPr>
              <a:t>Samantha Moonsammy</a:t>
            </a:r>
            <a:endParaRPr sz="1600"/>
          </a:p>
        </p:txBody>
      </p:sp>
      <p:sp>
        <p:nvSpPr>
          <p:cNvPr id="110" name="Google Shape;110;g2f42bb2b130_0_0"/>
          <p:cNvSpPr txBox="1"/>
          <p:nvPr/>
        </p:nvSpPr>
        <p:spPr>
          <a:xfrm>
            <a:off x="896326" y="4206725"/>
            <a:ext cx="2105400" cy="443100"/>
          </a:xfrm>
          <a:prstGeom prst="rect">
            <a:avLst/>
          </a:prstGeom>
          <a:noFill/>
          <a:ln>
            <a:noFill/>
          </a:ln>
        </p:spPr>
        <p:txBody>
          <a:bodyPr spcFirstLastPara="1" wrap="square" lIns="0" tIns="0" rIns="0" bIns="0" anchor="t" anchorCtr="0">
            <a:spAutoFit/>
          </a:bodyPr>
          <a:lstStyle/>
          <a:p>
            <a:pPr marL="0" marR="0" lvl="0" indent="0" algn="ctr" rtl="0">
              <a:lnSpc>
                <a:spcPct val="139916"/>
              </a:lnSpc>
              <a:spcBef>
                <a:spcPts val="0"/>
              </a:spcBef>
              <a:spcAft>
                <a:spcPts val="0"/>
              </a:spcAft>
              <a:buNone/>
            </a:pPr>
            <a:r>
              <a:rPr lang="en-US" sz="1200" b="0" i="0" u="none" strike="noStrike" cap="none">
                <a:solidFill>
                  <a:srgbClr val="000000"/>
                </a:solidFill>
                <a:latin typeface="Montserrat"/>
                <a:ea typeface="Montserrat"/>
                <a:cs typeface="Montserrat"/>
                <a:sym typeface="Montserrat"/>
              </a:rPr>
              <a:t>Assistant Deputy Minister, Materiel, National Defence</a:t>
            </a:r>
            <a:endParaRPr sz="1200"/>
          </a:p>
        </p:txBody>
      </p:sp>
      <p:sp>
        <p:nvSpPr>
          <p:cNvPr id="111" name="Google Shape;111;g2f42bb2b130_0_0"/>
          <p:cNvSpPr txBox="1"/>
          <p:nvPr/>
        </p:nvSpPr>
        <p:spPr>
          <a:xfrm>
            <a:off x="530036" y="9314574"/>
            <a:ext cx="2838000" cy="443100"/>
          </a:xfrm>
          <a:prstGeom prst="rect">
            <a:avLst/>
          </a:prstGeom>
          <a:noFill/>
          <a:ln>
            <a:noFill/>
          </a:ln>
        </p:spPr>
        <p:txBody>
          <a:bodyPr spcFirstLastPara="1" wrap="square" lIns="0" tIns="0" rIns="0" bIns="0" anchor="t" anchorCtr="0">
            <a:spAutoFit/>
          </a:bodyPr>
          <a:lstStyle/>
          <a:p>
            <a:pPr marL="0" marR="0" lvl="0" indent="0" algn="l" rtl="0">
              <a:lnSpc>
                <a:spcPct val="139916"/>
              </a:lnSpc>
              <a:spcBef>
                <a:spcPts val="0"/>
              </a:spcBef>
              <a:spcAft>
                <a:spcPts val="0"/>
              </a:spcAft>
              <a:buNone/>
            </a:pPr>
            <a:r>
              <a:rPr lang="en-US" sz="1200" b="0" i="0" u="none" strike="noStrike" cap="none">
                <a:solidFill>
                  <a:srgbClr val="000000"/>
                </a:solidFill>
                <a:latin typeface="Montserrat"/>
                <a:ea typeface="Montserrat"/>
                <a:cs typeface="Montserrat"/>
                <a:sym typeface="Montserrat"/>
              </a:rPr>
              <a:t>Diversity and Inclusion Section Head, </a:t>
            </a:r>
            <a:endParaRPr/>
          </a:p>
          <a:p>
            <a:pPr marL="0" marR="0" lvl="0" indent="0" algn="ctr" rtl="0">
              <a:lnSpc>
                <a:spcPct val="139916"/>
              </a:lnSpc>
              <a:spcBef>
                <a:spcPts val="0"/>
              </a:spcBef>
              <a:spcAft>
                <a:spcPts val="0"/>
              </a:spcAft>
              <a:buNone/>
            </a:pPr>
            <a:r>
              <a:rPr lang="en-US" sz="1200" b="0" i="0" u="none" strike="noStrike" cap="none">
                <a:solidFill>
                  <a:srgbClr val="000000"/>
                </a:solidFill>
                <a:latin typeface="Montserrat"/>
                <a:ea typeface="Montserrat"/>
                <a:cs typeface="Montserrat"/>
                <a:sym typeface="Montserrat"/>
              </a:rPr>
              <a:t>Materiel, National Defence</a:t>
            </a:r>
            <a:endParaRPr/>
          </a:p>
        </p:txBody>
      </p:sp>
      <p:sp>
        <p:nvSpPr>
          <p:cNvPr id="112" name="Google Shape;112;g2f42bb2b130_0_0"/>
          <p:cNvSpPr txBox="1"/>
          <p:nvPr/>
        </p:nvSpPr>
        <p:spPr>
          <a:xfrm>
            <a:off x="5382568" y="713982"/>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None/>
            </a:pPr>
            <a:r>
              <a:rPr lang="en-US" sz="5000" b="1" i="0" u="none" strike="noStrike" cap="none">
                <a:solidFill>
                  <a:srgbClr val="000000"/>
                </a:solidFill>
                <a:latin typeface="Montserrat"/>
                <a:ea typeface="Montserrat"/>
                <a:cs typeface="Montserrat"/>
                <a:sym typeface="Montserrat"/>
              </a:rPr>
              <a:t>Founders’ Message</a:t>
            </a:r>
            <a:endParaRPr/>
          </a:p>
        </p:txBody>
      </p:sp>
      <p:pic>
        <p:nvPicPr>
          <p:cNvPr id="113" name="Google Shape;113;g2f42bb2b130_0_0"/>
          <p:cNvPicPr preferRelativeResize="0"/>
          <p:nvPr/>
        </p:nvPicPr>
        <p:blipFill>
          <a:blip r:embed="rId6">
            <a:alphaModFix/>
          </a:blip>
          <a:stretch>
            <a:fillRect/>
          </a:stretch>
        </p:blipFill>
        <p:spPr>
          <a:xfrm>
            <a:off x="3423425" y="339925"/>
            <a:ext cx="1830401" cy="152596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Google Shape;351;p19"/>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352" name="Google Shape;352;p19"/>
          <p:cNvSpPr/>
          <p:nvPr/>
        </p:nvSpPr>
        <p:spPr>
          <a:xfrm>
            <a:off x="13504456" y="694865"/>
            <a:ext cx="4516107" cy="451608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l="-86494" r="-13493"/>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9"/>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5">
              <a:alphaModFix/>
            </a:blip>
            <a:stretch>
              <a:fillRect t="-53592" b="-53592"/>
            </a:stretch>
          </a:blipFill>
          <a:ln>
            <a:noFill/>
          </a:ln>
        </p:spPr>
        <p:txBody>
          <a:bodyPr/>
          <a:lstStyle/>
          <a:p>
            <a:endParaRPr lang="en-US"/>
          </a:p>
        </p:txBody>
      </p:sp>
      <p:sp>
        <p:nvSpPr>
          <p:cNvPr id="354" name="Google Shape;354;p19"/>
          <p:cNvSpPr txBox="1"/>
          <p:nvPr/>
        </p:nvSpPr>
        <p:spPr>
          <a:xfrm>
            <a:off x="375278" y="1367634"/>
            <a:ext cx="9705000" cy="1044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156" b="1" i="0" u="none" strike="noStrike" cap="none">
                <a:solidFill>
                  <a:srgbClr val="000000"/>
                </a:solidFill>
                <a:latin typeface="Montserrat"/>
                <a:ea typeface="Montserrat"/>
                <a:cs typeface="Montserrat"/>
                <a:sym typeface="Montserrat"/>
              </a:rPr>
              <a:t>5. Wrap-up: What’s next and a few final words</a:t>
            </a:r>
            <a:endParaRPr/>
          </a:p>
          <a:p>
            <a:pPr marL="0" marR="0" lvl="0" indent="0" algn="l" rtl="0">
              <a:lnSpc>
                <a:spcPct val="115000"/>
              </a:lnSpc>
              <a:spcBef>
                <a:spcPts val="0"/>
              </a:spcBef>
              <a:spcAft>
                <a:spcPts val="0"/>
              </a:spcAft>
              <a:buNone/>
            </a:pPr>
            <a:r>
              <a:rPr lang="en-US" sz="3156" b="1" i="0" u="none" strike="noStrike" cap="none">
                <a:solidFill>
                  <a:srgbClr val="000000"/>
                </a:solidFill>
                <a:latin typeface="Montserrat"/>
                <a:ea typeface="Montserrat"/>
                <a:cs typeface="Montserrat"/>
                <a:sym typeface="Montserrat"/>
              </a:rPr>
              <a:t>(5 minutes)</a:t>
            </a:r>
            <a:endParaRPr/>
          </a:p>
        </p:txBody>
      </p:sp>
      <p:sp>
        <p:nvSpPr>
          <p:cNvPr id="355" name="Google Shape;355;p19"/>
          <p:cNvSpPr/>
          <p:nvPr/>
        </p:nvSpPr>
        <p:spPr>
          <a:xfrm>
            <a:off x="2808247" y="1906159"/>
            <a:ext cx="361446" cy="476673"/>
          </a:xfrm>
          <a:custGeom>
            <a:avLst/>
            <a:gdLst/>
            <a:ahLst/>
            <a:cxnLst/>
            <a:rect l="l" t="t" r="r" b="b"/>
            <a:pathLst>
              <a:path w="361446" h="476673" extrusionOk="0">
                <a:moveTo>
                  <a:pt x="0" y="0"/>
                </a:moveTo>
                <a:lnTo>
                  <a:pt x="361446" y="0"/>
                </a:lnTo>
                <a:lnTo>
                  <a:pt x="361446" y="476673"/>
                </a:lnTo>
                <a:lnTo>
                  <a:pt x="0" y="476673"/>
                </a:lnTo>
                <a:lnTo>
                  <a:pt x="0" y="0"/>
                </a:lnTo>
                <a:close/>
              </a:path>
            </a:pathLst>
          </a:custGeom>
          <a:blipFill rotWithShape="1">
            <a:blip r:embed="rId6">
              <a:alphaModFix/>
            </a:blip>
            <a:stretch>
              <a:fillRect/>
            </a:stretch>
          </a:blipFill>
          <a:ln>
            <a:noFill/>
          </a:ln>
        </p:spPr>
        <p:txBody>
          <a:bodyPr/>
          <a:lstStyle/>
          <a:p>
            <a:endParaRPr lang="en-US"/>
          </a:p>
        </p:txBody>
      </p:sp>
      <p:sp>
        <p:nvSpPr>
          <p:cNvPr id="356" name="Google Shape;356;p19"/>
          <p:cNvSpPr txBox="1"/>
          <p:nvPr/>
        </p:nvSpPr>
        <p:spPr>
          <a:xfrm>
            <a:off x="375278" y="2881816"/>
            <a:ext cx="17537400" cy="58698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99" b="1" i="0" u="none" strike="noStrike" cap="none">
                <a:solidFill>
                  <a:srgbClr val="000000"/>
                </a:solidFill>
                <a:latin typeface="Montserrat"/>
                <a:ea typeface="Montserrat"/>
                <a:cs typeface="Montserrat"/>
                <a:sym typeface="Montserrat"/>
              </a:rPr>
              <a:t>Masterclass:</a:t>
            </a:r>
            <a:r>
              <a:rPr lang="en-US" sz="2499" b="0" i="0" u="none" strike="noStrike" cap="none">
                <a:solidFill>
                  <a:srgbClr val="000000"/>
                </a:solidFill>
                <a:latin typeface="Montserrat"/>
                <a:ea typeface="Montserrat"/>
                <a:cs typeface="Montserrat"/>
                <a:sym typeface="Montserrat"/>
              </a:rPr>
              <a:t> Our next Masterclass takes place on Monday, November 4, 2024, at </a:t>
            </a:r>
            <a:endParaRPr/>
          </a:p>
          <a:p>
            <a:pPr marL="0" marR="0" lvl="0" indent="0" algn="l" rtl="0">
              <a:lnSpc>
                <a:spcPct val="115000"/>
              </a:lnSpc>
              <a:spcBef>
                <a:spcPts val="0"/>
              </a:spcBef>
              <a:spcAft>
                <a:spcPts val="0"/>
              </a:spcAft>
              <a:buNone/>
            </a:pPr>
            <a:r>
              <a:rPr lang="en-US" sz="2499" b="0" i="0" u="none" strike="noStrike" cap="none">
                <a:solidFill>
                  <a:srgbClr val="000000"/>
                </a:solidFill>
                <a:latin typeface="Montserrat"/>
                <a:ea typeface="Montserrat"/>
                <a:cs typeface="Montserrat"/>
                <a:sym typeface="Montserrat"/>
              </a:rPr>
              <a:t>1:00 pm Eastern Time. </a:t>
            </a:r>
            <a:endParaRPr sz="2499"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2000"/>
              </a:spcBef>
              <a:spcAft>
                <a:spcPts val="0"/>
              </a:spcAft>
              <a:buNone/>
            </a:pPr>
            <a:r>
              <a:rPr lang="en-US" sz="2499" b="1" i="0" u="none" strike="noStrike" cap="none">
                <a:solidFill>
                  <a:srgbClr val="000000"/>
                </a:solidFill>
                <a:latin typeface="Montserrat"/>
                <a:ea typeface="Montserrat"/>
                <a:cs typeface="Montserrat"/>
                <a:sym typeface="Montserrat"/>
              </a:rPr>
              <a:t>Next Circle:</a:t>
            </a:r>
            <a:r>
              <a:rPr lang="en-US" sz="2499" b="0" i="0" u="none" strike="noStrike" cap="none">
                <a:solidFill>
                  <a:srgbClr val="000000"/>
                </a:solidFill>
                <a:latin typeface="Montserrat"/>
                <a:ea typeface="Montserrat"/>
                <a:cs typeface="Montserrat"/>
                <a:sym typeface="Montserrat"/>
              </a:rPr>
              <a:t> The next Circle session is titled “Diversity, Equity, Inclusion, and </a:t>
            </a:r>
            <a:endParaRPr/>
          </a:p>
          <a:p>
            <a:pPr marL="0" marR="0" lvl="0" indent="0" algn="l" rtl="0">
              <a:lnSpc>
                <a:spcPct val="115000"/>
              </a:lnSpc>
              <a:spcBef>
                <a:spcPts val="0"/>
              </a:spcBef>
              <a:spcAft>
                <a:spcPts val="0"/>
              </a:spcAft>
              <a:buNone/>
            </a:pPr>
            <a:r>
              <a:rPr lang="en-US" sz="2499" b="0" i="0" u="none" strike="noStrike" cap="none">
                <a:solidFill>
                  <a:srgbClr val="000000"/>
                </a:solidFill>
                <a:latin typeface="Montserrat"/>
                <a:ea typeface="Montserrat"/>
                <a:cs typeface="Montserrat"/>
                <a:sym typeface="Montserrat"/>
              </a:rPr>
              <a:t>Accessibility: A Non-Performative Approach.” </a:t>
            </a:r>
            <a:endParaRPr sz="2499" b="0" i="0" u="none" strike="noStrike" cap="none">
              <a:solidFill>
                <a:srgbClr val="000000"/>
              </a:solidFill>
              <a:latin typeface="Montserrat"/>
              <a:ea typeface="Montserrat"/>
              <a:cs typeface="Montserrat"/>
              <a:sym typeface="Montserrat"/>
            </a:endParaRPr>
          </a:p>
          <a:p>
            <a:pPr marL="0" lvl="0" indent="0" algn="l" rtl="0">
              <a:lnSpc>
                <a:spcPct val="115000"/>
              </a:lnSpc>
              <a:spcBef>
                <a:spcPts val="2000"/>
              </a:spcBef>
              <a:spcAft>
                <a:spcPts val="0"/>
              </a:spcAft>
              <a:buClr>
                <a:schemeClr val="dk1"/>
              </a:buClr>
              <a:buFont typeface="Arial"/>
              <a:buNone/>
            </a:pPr>
            <a:r>
              <a:rPr lang="en-US" sz="2599" b="1">
                <a:solidFill>
                  <a:schemeClr val="dk1"/>
                </a:solidFill>
                <a:latin typeface="Montserrat"/>
                <a:ea typeface="Montserrat"/>
                <a:cs typeface="Montserrat"/>
                <a:sym typeface="Montserrat"/>
              </a:rPr>
              <a:t>Circle Leader and Assistant Circle Leader Selection: </a:t>
            </a:r>
            <a:r>
              <a:rPr lang="en-US" sz="2599">
                <a:solidFill>
                  <a:schemeClr val="dk1"/>
                </a:solidFill>
                <a:latin typeface="Montserrat"/>
                <a:ea typeface="Montserrat"/>
                <a:cs typeface="Montserrat"/>
                <a:sym typeface="Montserrat"/>
              </a:rPr>
              <a:t>Do we have our Circle Leader </a:t>
            </a:r>
            <a:endParaRPr sz="2599">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Font typeface="Arial"/>
              <a:buNone/>
            </a:pPr>
            <a:r>
              <a:rPr lang="en-US" sz="2599">
                <a:solidFill>
                  <a:schemeClr val="dk1"/>
                </a:solidFill>
                <a:latin typeface="Montserrat"/>
                <a:ea typeface="Montserrat"/>
                <a:cs typeface="Montserrat"/>
                <a:sym typeface="Montserrat"/>
              </a:rPr>
              <a:t>and Assistant Circle Leader for next week?</a:t>
            </a:r>
            <a:endParaRPr sz="2499" b="1">
              <a:solidFill>
                <a:schemeClr val="dk1"/>
              </a:solidFill>
              <a:latin typeface="Montserrat"/>
              <a:ea typeface="Montserrat"/>
              <a:cs typeface="Montserrat"/>
              <a:sym typeface="Montserrat"/>
            </a:endParaRPr>
          </a:p>
          <a:p>
            <a:pPr marL="0" marR="0" lvl="0" indent="0" algn="l" rtl="0">
              <a:lnSpc>
                <a:spcPct val="115000"/>
              </a:lnSpc>
              <a:spcBef>
                <a:spcPts val="2000"/>
              </a:spcBef>
              <a:spcAft>
                <a:spcPts val="0"/>
              </a:spcAft>
              <a:buNone/>
            </a:pPr>
            <a:r>
              <a:rPr lang="en-US" sz="2499" b="1" i="0" u="none" strike="noStrike" cap="none">
                <a:solidFill>
                  <a:srgbClr val="000000"/>
                </a:solidFill>
                <a:latin typeface="Montserrat"/>
                <a:ea typeface="Montserrat"/>
                <a:cs typeface="Montserrat"/>
                <a:sym typeface="Montserrat"/>
              </a:rPr>
              <a:t>LLMC Written Component: </a:t>
            </a:r>
            <a:r>
              <a:rPr lang="en-US" sz="2499" b="0" i="0" u="none" strike="noStrike" cap="none">
                <a:solidFill>
                  <a:srgbClr val="000000"/>
                </a:solidFill>
                <a:latin typeface="Montserrat"/>
                <a:ea typeface="Montserrat"/>
                <a:cs typeface="Montserrat"/>
                <a:sym typeface="Montserrat"/>
              </a:rPr>
              <a:t>Please share your comments by completing the bi-weekly Written Component forms. </a:t>
            </a:r>
            <a:endParaRPr/>
          </a:p>
          <a:p>
            <a:pPr marL="0" lvl="0" indent="0" algn="l" rtl="0">
              <a:lnSpc>
                <a:spcPct val="115000"/>
              </a:lnSpc>
              <a:spcBef>
                <a:spcPts val="2000"/>
              </a:spcBef>
              <a:spcAft>
                <a:spcPts val="0"/>
              </a:spcAft>
              <a:buClr>
                <a:schemeClr val="dk1"/>
              </a:buClr>
              <a:buFont typeface="Arial"/>
              <a:buNone/>
            </a:pPr>
            <a:r>
              <a:rPr lang="en-US" sz="2499" b="1">
                <a:solidFill>
                  <a:schemeClr val="dk1"/>
                </a:solidFill>
                <a:latin typeface="Montserrat"/>
                <a:ea typeface="Montserrat"/>
                <a:cs typeface="Montserrat"/>
                <a:sym typeface="Montserrat"/>
              </a:rPr>
              <a:t>LLMC Lounge:</a:t>
            </a:r>
            <a:r>
              <a:rPr lang="en-US" sz="2499">
                <a:solidFill>
                  <a:schemeClr val="dk1"/>
                </a:solidFill>
                <a:latin typeface="Montserrat"/>
                <a:ea typeface="Montserrat"/>
                <a:cs typeface="Montserrat"/>
                <a:sym typeface="Montserrat"/>
              </a:rPr>
              <a:t> Join this Friday’s </a:t>
            </a:r>
            <a:r>
              <a:rPr lang="en-US" sz="2499" u="sng">
                <a:solidFill>
                  <a:schemeClr val="hlink"/>
                </a:solidFill>
                <a:latin typeface="Montserrat"/>
                <a:ea typeface="Montserrat"/>
                <a:cs typeface="Montserrat"/>
                <a:sym typeface="Montserrat"/>
                <a:hlinkClick r:id="rId7"/>
              </a:rPr>
              <a:t>LLMC Lounge</a:t>
            </a:r>
            <a:r>
              <a:rPr lang="en-US" sz="2499">
                <a:solidFill>
                  <a:schemeClr val="dk1"/>
                </a:solidFill>
                <a:latin typeface="Montserrat"/>
                <a:ea typeface="Montserrat"/>
                <a:cs typeface="Montserrat"/>
                <a:sym typeface="Montserrat"/>
              </a:rPr>
              <a:t> if you would like to connect and</a:t>
            </a:r>
            <a:r>
              <a:rPr lang="en-US">
                <a:solidFill>
                  <a:schemeClr val="dk1"/>
                </a:solidFill>
              </a:rPr>
              <a:t> </a:t>
            </a:r>
            <a:r>
              <a:rPr lang="en-US" sz="2499">
                <a:solidFill>
                  <a:schemeClr val="dk1"/>
                </a:solidFill>
                <a:latin typeface="Montserrat"/>
                <a:ea typeface="Montserrat"/>
                <a:cs typeface="Montserrat"/>
                <a:sym typeface="Montserrat"/>
              </a:rPr>
              <a:t>engage more on this week’s topic. This 60-minute session is facilitated by the LLMC Program Team at Materiel Group’s Diversity and Inclusion Office (DIO) every Friday.</a:t>
            </a:r>
            <a:endParaRPr sz="2499" b="1">
              <a:solidFill>
                <a:schemeClr val="dk1"/>
              </a:solidFill>
              <a:latin typeface="Montserrat"/>
              <a:ea typeface="Montserrat"/>
              <a:cs typeface="Montserrat"/>
              <a:sym typeface="Montserrat"/>
            </a:endParaRPr>
          </a:p>
        </p:txBody>
      </p:sp>
      <p:sp>
        <p:nvSpPr>
          <p:cNvPr id="357" name="Google Shape;357;p19"/>
          <p:cNvSpPr txBox="1"/>
          <p:nvPr/>
        </p:nvSpPr>
        <p:spPr>
          <a:xfrm>
            <a:off x="2195037" y="9095291"/>
            <a:ext cx="13897800" cy="7512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2270" b="1" i="0" u="none" strike="noStrike" cap="none">
                <a:solidFill>
                  <a:srgbClr val="000000"/>
                </a:solidFill>
                <a:latin typeface="Montserrat"/>
                <a:ea typeface="Montserrat"/>
                <a:cs typeface="Montserrat"/>
                <a:sym typeface="Montserrat"/>
              </a:rPr>
              <a:t>Thank you everyone! Be well, take care and see you at Circle #4 on </a:t>
            </a:r>
            <a:endParaRPr/>
          </a:p>
          <a:p>
            <a:pPr marL="0" marR="0" lvl="0" indent="0" algn="ctr" rtl="0">
              <a:lnSpc>
                <a:spcPct val="115000"/>
              </a:lnSpc>
              <a:spcBef>
                <a:spcPts val="0"/>
              </a:spcBef>
              <a:spcAft>
                <a:spcPts val="0"/>
              </a:spcAft>
              <a:buNone/>
            </a:pPr>
            <a:r>
              <a:rPr lang="en-US" sz="2270" b="1" i="0" u="none" strike="noStrike" cap="none">
                <a:solidFill>
                  <a:srgbClr val="000000"/>
                </a:solidFill>
                <a:latin typeface="Montserrat"/>
                <a:ea typeface="Montserrat"/>
                <a:cs typeface="Montserrat"/>
                <a:sym typeface="Montserrat"/>
              </a:rPr>
              <a:t>Diversity, Equity, Inclusion, and Accessibility: A Non-Performative Approach</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Google Shape;362;p20"/>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363" name="Google Shape;363;p20"/>
          <p:cNvSpPr txBox="1"/>
          <p:nvPr/>
        </p:nvSpPr>
        <p:spPr>
          <a:xfrm>
            <a:off x="2123398" y="843782"/>
            <a:ext cx="15533639" cy="153035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None/>
            </a:pPr>
            <a:r>
              <a:rPr lang="en-US" sz="4999" b="1" i="0" u="none" strike="noStrike" cap="none">
                <a:solidFill>
                  <a:srgbClr val="000000"/>
                </a:solidFill>
                <a:latin typeface="Montserrat"/>
                <a:ea typeface="Montserrat"/>
                <a:cs typeface="Montserrat"/>
                <a:sym typeface="Montserrat"/>
              </a:rPr>
              <a:t>To Do Checklist: </a:t>
            </a:r>
            <a:endParaRPr/>
          </a:p>
          <a:p>
            <a:pPr marL="0" marR="0" lvl="0" indent="0" algn="l" rtl="0">
              <a:lnSpc>
                <a:spcPct val="122004"/>
              </a:lnSpc>
              <a:spcBef>
                <a:spcPts val="0"/>
              </a:spcBef>
              <a:spcAft>
                <a:spcPts val="0"/>
              </a:spcAft>
              <a:buNone/>
            </a:pPr>
            <a:r>
              <a:rPr lang="en-US" sz="4999" b="1" i="0" u="none" strike="noStrike" cap="none">
                <a:solidFill>
                  <a:srgbClr val="000000"/>
                </a:solidFill>
                <a:latin typeface="Montserrat"/>
                <a:ea typeface="Montserrat"/>
                <a:cs typeface="Montserrat"/>
                <a:sym typeface="Montserrat"/>
              </a:rPr>
              <a:t>Next Week at a Glance</a:t>
            </a:r>
            <a:endParaRPr/>
          </a:p>
        </p:txBody>
      </p:sp>
      <p:grpSp>
        <p:nvGrpSpPr>
          <p:cNvPr id="364" name="Google Shape;364;p20"/>
          <p:cNvGrpSpPr/>
          <p:nvPr/>
        </p:nvGrpSpPr>
        <p:grpSpPr>
          <a:xfrm>
            <a:off x="1460483" y="2954592"/>
            <a:ext cx="15366964" cy="6120822"/>
            <a:chOff x="0" y="-360023"/>
            <a:chExt cx="20489286" cy="8161095"/>
          </a:xfrm>
        </p:grpSpPr>
        <p:grpSp>
          <p:nvGrpSpPr>
            <p:cNvPr id="365" name="Google Shape;365;p20"/>
            <p:cNvGrpSpPr/>
            <p:nvPr/>
          </p:nvGrpSpPr>
          <p:grpSpPr>
            <a:xfrm>
              <a:off x="0" y="-360023"/>
              <a:ext cx="568924" cy="928947"/>
              <a:chOff x="0" y="-47625"/>
              <a:chExt cx="75259" cy="122884"/>
            </a:xfrm>
          </p:grpSpPr>
          <p:sp>
            <p:nvSpPr>
              <p:cNvPr id="366" name="Google Shape;366;p20"/>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sp>
            <p:nvSpPr>
              <p:cNvPr id="367" name="Google Shape;367;p20"/>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20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68" name="Google Shape;368;p20"/>
            <p:cNvGrpSpPr/>
            <p:nvPr/>
          </p:nvGrpSpPr>
          <p:grpSpPr>
            <a:xfrm>
              <a:off x="0" y="1476060"/>
              <a:ext cx="568924" cy="928947"/>
              <a:chOff x="0" y="-47625"/>
              <a:chExt cx="75259" cy="122884"/>
            </a:xfrm>
          </p:grpSpPr>
          <p:sp>
            <p:nvSpPr>
              <p:cNvPr id="369" name="Google Shape;369;p20"/>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sp>
            <p:nvSpPr>
              <p:cNvPr id="370" name="Google Shape;370;p20"/>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20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71" name="Google Shape;371;p20"/>
            <p:cNvGrpSpPr/>
            <p:nvPr/>
          </p:nvGrpSpPr>
          <p:grpSpPr>
            <a:xfrm>
              <a:off x="0" y="3314984"/>
              <a:ext cx="568924" cy="928947"/>
              <a:chOff x="0" y="-47625"/>
              <a:chExt cx="75259" cy="122884"/>
            </a:xfrm>
          </p:grpSpPr>
          <p:sp>
            <p:nvSpPr>
              <p:cNvPr id="372" name="Google Shape;372;p20"/>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sp>
            <p:nvSpPr>
              <p:cNvPr id="373" name="Google Shape;373;p20"/>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20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74" name="Google Shape;374;p20"/>
            <p:cNvGrpSpPr/>
            <p:nvPr/>
          </p:nvGrpSpPr>
          <p:grpSpPr>
            <a:xfrm>
              <a:off x="0" y="4536322"/>
              <a:ext cx="568924" cy="928947"/>
              <a:chOff x="0" y="-47625"/>
              <a:chExt cx="75259" cy="122884"/>
            </a:xfrm>
          </p:grpSpPr>
          <p:sp>
            <p:nvSpPr>
              <p:cNvPr id="375" name="Google Shape;375;p20"/>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sp>
            <p:nvSpPr>
              <p:cNvPr id="376" name="Google Shape;376;p20"/>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20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77" name="Google Shape;377;p20"/>
            <p:cNvGrpSpPr/>
            <p:nvPr/>
          </p:nvGrpSpPr>
          <p:grpSpPr>
            <a:xfrm>
              <a:off x="0" y="5840249"/>
              <a:ext cx="568924" cy="928947"/>
              <a:chOff x="0" y="-47625"/>
              <a:chExt cx="75259" cy="122884"/>
            </a:xfrm>
          </p:grpSpPr>
          <p:sp>
            <p:nvSpPr>
              <p:cNvPr id="378" name="Google Shape;378;p20"/>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sp>
            <p:nvSpPr>
              <p:cNvPr id="379" name="Google Shape;379;p20"/>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20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80" name="Google Shape;380;p20"/>
            <p:cNvSpPr txBox="1"/>
            <p:nvPr/>
          </p:nvSpPr>
          <p:spPr>
            <a:xfrm>
              <a:off x="1120960" y="-38100"/>
              <a:ext cx="9058800" cy="10677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20" b="0" i="0" u="none" strike="noStrike" cap="none">
                  <a:solidFill>
                    <a:srgbClr val="000000"/>
                  </a:solidFill>
                  <a:latin typeface="Montserrat"/>
                  <a:ea typeface="Montserrat"/>
                  <a:cs typeface="Montserrat"/>
                  <a:sym typeface="Montserrat"/>
                </a:rPr>
                <a:t>Consult the LLMC </a:t>
              </a:r>
              <a:r>
                <a:rPr lang="en-US" sz="2420" b="0" i="0" u="sng" strike="noStrike" cap="none">
                  <a:solidFill>
                    <a:schemeClr val="hlink"/>
                  </a:solidFill>
                  <a:latin typeface="Montserrat"/>
                  <a:ea typeface="Montserrat"/>
                  <a:cs typeface="Montserrat"/>
                  <a:sym typeface="Montserrat"/>
                  <a:hlinkClick r:id="rId4"/>
                </a:rPr>
                <a:t>Program Overview Wiki </a:t>
              </a:r>
              <a:endParaRPr/>
            </a:p>
            <a:p>
              <a:pPr marL="0" marR="0" lvl="0" indent="0" algn="l" rtl="0">
                <a:lnSpc>
                  <a:spcPct val="115000"/>
                </a:lnSpc>
                <a:spcBef>
                  <a:spcPts val="0"/>
                </a:spcBef>
                <a:spcAft>
                  <a:spcPts val="0"/>
                </a:spcAft>
                <a:buNone/>
              </a:pPr>
              <a:r>
                <a:rPr lang="en-US" sz="2420" b="0" i="0" u="sng" strike="noStrike" cap="none">
                  <a:solidFill>
                    <a:schemeClr val="hlink"/>
                  </a:solidFill>
                  <a:latin typeface="Montserrat"/>
                  <a:ea typeface="Montserrat"/>
                  <a:cs typeface="Montserrat"/>
                  <a:sym typeface="Montserrat"/>
                  <a:hlinkClick r:id="rId4"/>
                </a:rPr>
                <a:t>page</a:t>
              </a:r>
              <a:r>
                <a:rPr lang="en-US" sz="2420" b="0" i="0" u="none" strike="noStrike" cap="none">
                  <a:solidFill>
                    <a:srgbClr val="000000"/>
                  </a:solidFill>
                  <a:latin typeface="Montserrat"/>
                  <a:ea typeface="Montserrat"/>
                  <a:cs typeface="Montserrat"/>
                  <a:sym typeface="Montserrat"/>
                </a:rPr>
                <a:t> for all checklist links</a:t>
              </a:r>
              <a:endParaRPr/>
            </a:p>
          </p:txBody>
        </p:sp>
        <p:sp>
          <p:nvSpPr>
            <p:cNvPr id="381" name="Google Shape;381;p20"/>
            <p:cNvSpPr txBox="1"/>
            <p:nvPr/>
          </p:nvSpPr>
          <p:spPr>
            <a:xfrm>
              <a:off x="1120960" y="1797983"/>
              <a:ext cx="8632800" cy="10677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20" b="0" i="0" u="none" strike="noStrike" cap="none">
                  <a:solidFill>
                    <a:srgbClr val="000000"/>
                  </a:solidFill>
                  <a:latin typeface="Montserrat"/>
                  <a:ea typeface="Montserrat"/>
                  <a:cs typeface="Montserrat"/>
                  <a:sym typeface="Montserrat"/>
                </a:rPr>
                <a:t>Fill out the Reflection Questions (Discussion Guide PDF)</a:t>
              </a:r>
              <a:endParaRPr/>
            </a:p>
          </p:txBody>
        </p:sp>
        <p:sp>
          <p:nvSpPr>
            <p:cNvPr id="382" name="Google Shape;382;p20"/>
            <p:cNvSpPr txBox="1"/>
            <p:nvPr/>
          </p:nvSpPr>
          <p:spPr>
            <a:xfrm>
              <a:off x="1120960" y="3633713"/>
              <a:ext cx="8632800" cy="4968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20" b="0" i="0" u="none" strike="noStrike" cap="none">
                  <a:solidFill>
                    <a:srgbClr val="000000"/>
                  </a:solidFill>
                  <a:latin typeface="Montserrat"/>
                  <a:ea typeface="Montserrat"/>
                  <a:cs typeface="Montserrat"/>
                  <a:sym typeface="Montserrat"/>
                </a:rPr>
                <a:t>Complete your One Action</a:t>
              </a:r>
              <a:endParaRPr/>
            </a:p>
          </p:txBody>
        </p:sp>
        <p:sp>
          <p:nvSpPr>
            <p:cNvPr id="383" name="Google Shape;383;p20"/>
            <p:cNvSpPr txBox="1"/>
            <p:nvPr/>
          </p:nvSpPr>
          <p:spPr>
            <a:xfrm>
              <a:off x="1120960" y="4897942"/>
              <a:ext cx="8632800" cy="4968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20" b="0" i="0" u="none" strike="noStrike" cap="none">
                  <a:solidFill>
                    <a:srgbClr val="000000"/>
                  </a:solidFill>
                  <a:latin typeface="Montserrat"/>
                  <a:ea typeface="Montserrat"/>
                  <a:cs typeface="Montserrat"/>
                  <a:sym typeface="Montserrat"/>
                </a:rPr>
                <a:t>Complete your Written Component</a:t>
              </a:r>
              <a:endParaRPr/>
            </a:p>
          </p:txBody>
        </p:sp>
        <p:sp>
          <p:nvSpPr>
            <p:cNvPr id="384" name="Google Shape;384;p20"/>
            <p:cNvSpPr txBox="1"/>
            <p:nvPr/>
          </p:nvSpPr>
          <p:spPr>
            <a:xfrm>
              <a:off x="1120960" y="6162172"/>
              <a:ext cx="8632800" cy="16389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20" b="0" i="0" u="none" strike="noStrike" cap="none">
                  <a:solidFill>
                    <a:srgbClr val="000000"/>
                  </a:solidFill>
                  <a:latin typeface="Montserrat"/>
                  <a:ea typeface="Montserrat"/>
                  <a:cs typeface="Montserrat"/>
                  <a:sym typeface="Montserrat"/>
                </a:rPr>
                <a:t>Review Discussion Guide #4 on Diversity, Equity, Inclusion, and Accessibility: A Non-Performative Approach</a:t>
              </a:r>
              <a:endParaRPr/>
            </a:p>
          </p:txBody>
        </p:sp>
        <p:sp>
          <p:nvSpPr>
            <p:cNvPr id="385" name="Google Shape;385;p20"/>
            <p:cNvSpPr txBox="1"/>
            <p:nvPr/>
          </p:nvSpPr>
          <p:spPr>
            <a:xfrm>
              <a:off x="11856486" y="-38100"/>
              <a:ext cx="8632800" cy="10677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20" b="0" i="0" u="none" strike="noStrike" cap="none">
                  <a:solidFill>
                    <a:srgbClr val="000000"/>
                  </a:solidFill>
                  <a:latin typeface="Montserrat"/>
                  <a:ea typeface="Montserrat"/>
                  <a:cs typeface="Montserrat"/>
                  <a:sym typeface="Montserrat"/>
                </a:rPr>
                <a:t>Attend the Masterclass on November 4 at 1:00pm Eastern</a:t>
              </a:r>
              <a:endParaRPr/>
            </a:p>
          </p:txBody>
        </p:sp>
        <p:sp>
          <p:nvSpPr>
            <p:cNvPr id="386" name="Google Shape;386;p20"/>
            <p:cNvSpPr txBox="1"/>
            <p:nvPr/>
          </p:nvSpPr>
          <p:spPr>
            <a:xfrm>
              <a:off x="11856486" y="3633713"/>
              <a:ext cx="8632800" cy="4968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20" b="0" i="0" u="none" strike="noStrike" cap="none">
                  <a:solidFill>
                    <a:srgbClr val="000000"/>
                  </a:solidFill>
                  <a:latin typeface="Montserrat"/>
                  <a:ea typeface="Montserrat"/>
                  <a:cs typeface="Montserrat"/>
                  <a:sym typeface="Montserrat"/>
                </a:rPr>
                <a:t>Join the </a:t>
              </a:r>
              <a:r>
                <a:rPr lang="en-US" sz="2420" b="0" i="0" u="sng" strike="noStrike" cap="none">
                  <a:solidFill>
                    <a:schemeClr val="hlink"/>
                  </a:solidFill>
                  <a:latin typeface="Montserrat"/>
                  <a:ea typeface="Montserrat"/>
                  <a:cs typeface="Montserrat"/>
                  <a:sym typeface="Montserrat"/>
                  <a:hlinkClick r:id="rId5"/>
                </a:rPr>
                <a:t>LLMC LinkedIn group</a:t>
              </a:r>
              <a:endParaRPr/>
            </a:p>
          </p:txBody>
        </p:sp>
        <p:sp>
          <p:nvSpPr>
            <p:cNvPr id="387" name="Google Shape;387;p20"/>
            <p:cNvSpPr txBox="1"/>
            <p:nvPr/>
          </p:nvSpPr>
          <p:spPr>
            <a:xfrm>
              <a:off x="11856486" y="4897942"/>
              <a:ext cx="8632800" cy="16389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20" b="0" i="0" u="none" strike="noStrike" cap="none">
                  <a:solidFill>
                    <a:srgbClr val="000000"/>
                  </a:solidFill>
                  <a:latin typeface="Montserrat"/>
                  <a:ea typeface="Montserrat"/>
                  <a:cs typeface="Montserrat"/>
                  <a:sym typeface="Montserrat"/>
                </a:rPr>
                <a:t>Check out the Beyond the Circle bonus content at the end of this guide &amp; the </a:t>
              </a:r>
              <a:r>
                <a:rPr lang="en-US" sz="2420" b="0" i="0" u="sng" strike="noStrike" cap="none">
                  <a:solidFill>
                    <a:srgbClr val="0000FF"/>
                  </a:solid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LLMC Learning Library</a:t>
              </a:r>
              <a:endParaRPr>
                <a:solidFill>
                  <a:srgbClr val="0000FF"/>
                </a:solidFill>
              </a:endParaRPr>
            </a:p>
          </p:txBody>
        </p:sp>
        <p:sp>
          <p:nvSpPr>
            <p:cNvPr id="388" name="Google Shape;388;p20"/>
            <p:cNvSpPr txBox="1"/>
            <p:nvPr/>
          </p:nvSpPr>
          <p:spPr>
            <a:xfrm>
              <a:off x="11856486" y="1797983"/>
              <a:ext cx="8632800" cy="10677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20" b="0" i="0" u="none" strike="noStrike" cap="none">
                  <a:solidFill>
                    <a:srgbClr val="000000"/>
                  </a:solidFill>
                  <a:latin typeface="Montserrat"/>
                  <a:ea typeface="Montserrat"/>
                  <a:cs typeface="Montserrat"/>
                  <a:sym typeface="Montserrat"/>
                </a:rPr>
                <a:t>Attend the LLMC Lounge on Friday at 1:00pm Eastern (optional)</a:t>
              </a:r>
              <a:endParaRPr/>
            </a:p>
          </p:txBody>
        </p:sp>
        <p:grpSp>
          <p:nvGrpSpPr>
            <p:cNvPr id="389" name="Google Shape;389;p20"/>
            <p:cNvGrpSpPr/>
            <p:nvPr/>
          </p:nvGrpSpPr>
          <p:grpSpPr>
            <a:xfrm>
              <a:off x="10913357" y="-360023"/>
              <a:ext cx="568924" cy="928947"/>
              <a:chOff x="0" y="-47625"/>
              <a:chExt cx="75259" cy="122884"/>
            </a:xfrm>
          </p:grpSpPr>
          <p:sp>
            <p:nvSpPr>
              <p:cNvPr id="390" name="Google Shape;390;p20"/>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sp>
            <p:nvSpPr>
              <p:cNvPr id="391" name="Google Shape;391;p20"/>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20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92" name="Google Shape;392;p20"/>
            <p:cNvGrpSpPr/>
            <p:nvPr/>
          </p:nvGrpSpPr>
          <p:grpSpPr>
            <a:xfrm>
              <a:off x="10913357" y="1476060"/>
              <a:ext cx="568924" cy="928947"/>
              <a:chOff x="0" y="-47625"/>
              <a:chExt cx="75259" cy="122884"/>
            </a:xfrm>
          </p:grpSpPr>
          <p:sp>
            <p:nvSpPr>
              <p:cNvPr id="393" name="Google Shape;393;p20"/>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sp>
            <p:nvSpPr>
              <p:cNvPr id="394" name="Google Shape;394;p20"/>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20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95" name="Google Shape;395;p20"/>
            <p:cNvGrpSpPr/>
            <p:nvPr/>
          </p:nvGrpSpPr>
          <p:grpSpPr>
            <a:xfrm>
              <a:off x="10913357" y="3314984"/>
              <a:ext cx="568924" cy="928947"/>
              <a:chOff x="0" y="-47625"/>
              <a:chExt cx="75259" cy="122884"/>
            </a:xfrm>
          </p:grpSpPr>
          <p:sp>
            <p:nvSpPr>
              <p:cNvPr id="396" name="Google Shape;396;p20"/>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sp>
            <p:nvSpPr>
              <p:cNvPr id="397" name="Google Shape;397;p20"/>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20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98" name="Google Shape;398;p20"/>
            <p:cNvGrpSpPr/>
            <p:nvPr/>
          </p:nvGrpSpPr>
          <p:grpSpPr>
            <a:xfrm>
              <a:off x="10913357" y="4576019"/>
              <a:ext cx="568924" cy="928947"/>
              <a:chOff x="0" y="-47625"/>
              <a:chExt cx="75259" cy="122884"/>
            </a:xfrm>
          </p:grpSpPr>
          <p:sp>
            <p:nvSpPr>
              <p:cNvPr id="399" name="Google Shape;399;p20"/>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sp>
            <p:nvSpPr>
              <p:cNvPr id="400" name="Google Shape;400;p20"/>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20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pic>
        <p:nvPicPr>
          <p:cNvPr id="401" name="Google Shape;401;p20"/>
          <p:cNvPicPr preferRelativeResize="0"/>
          <p:nvPr/>
        </p:nvPicPr>
        <p:blipFill>
          <a:blip r:embed="rId7">
            <a:alphaModFix/>
          </a:blip>
          <a:stretch>
            <a:fillRect/>
          </a:stretch>
        </p:blipFill>
        <p:spPr>
          <a:xfrm>
            <a:off x="293000" y="841788"/>
            <a:ext cx="1830401" cy="152596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Google Shape;406;g2f42bb2b130_0_357"/>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407" name="Google Shape;407;g2f42bb2b130_0_357"/>
          <p:cNvSpPr txBox="1"/>
          <p:nvPr/>
        </p:nvSpPr>
        <p:spPr>
          <a:xfrm>
            <a:off x="2199178" y="1229544"/>
            <a:ext cx="155337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None/>
            </a:pPr>
            <a:r>
              <a:rPr lang="en-US" sz="4999" b="1" i="0" u="none" strike="noStrike" cap="none">
                <a:solidFill>
                  <a:srgbClr val="000000"/>
                </a:solidFill>
                <a:latin typeface="Montserrat"/>
                <a:ea typeface="Montserrat"/>
                <a:cs typeface="Montserrat"/>
                <a:sym typeface="Montserrat"/>
              </a:rPr>
              <a:t>Learning Library Resources</a:t>
            </a:r>
            <a:endParaRPr/>
          </a:p>
        </p:txBody>
      </p:sp>
      <p:sp>
        <p:nvSpPr>
          <p:cNvPr id="408" name="Google Shape;408;g2f42bb2b130_0_357"/>
          <p:cNvSpPr txBox="1"/>
          <p:nvPr/>
        </p:nvSpPr>
        <p:spPr>
          <a:xfrm>
            <a:off x="1413177" y="2438950"/>
            <a:ext cx="16538700" cy="39357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3000" b="1">
                <a:solidFill>
                  <a:schemeClr val="dk1"/>
                </a:solidFill>
                <a:latin typeface="Montserrat"/>
                <a:ea typeface="Montserrat"/>
                <a:cs typeface="Montserrat"/>
                <a:sym typeface="Montserrat"/>
              </a:rPr>
              <a:t>Books</a:t>
            </a:r>
            <a:endParaRPr sz="2800">
              <a:solidFill>
                <a:schemeClr val="dk1"/>
              </a:solidFill>
              <a:latin typeface="Montserrat"/>
              <a:ea typeface="Montserrat"/>
              <a:cs typeface="Montserrat"/>
              <a:sym typeface="Montserrat"/>
            </a:endParaRPr>
          </a:p>
          <a:p>
            <a:pPr marL="457200" lvl="0" indent="-406400" algn="l" rtl="0">
              <a:lnSpc>
                <a:spcPct val="115000"/>
              </a:lnSpc>
              <a:spcBef>
                <a:spcPts val="0"/>
              </a:spcBef>
              <a:spcAft>
                <a:spcPts val="0"/>
              </a:spcAft>
              <a:buClr>
                <a:schemeClr val="dk1"/>
              </a:buClr>
              <a:buSzPts val="2800"/>
              <a:buFont typeface="Montserrat"/>
              <a:buChar char="●"/>
            </a:pPr>
            <a:r>
              <a:rPr lang="en-US" sz="2800">
                <a:solidFill>
                  <a:schemeClr val="dk1"/>
                </a:solidFill>
                <a:latin typeface="Montserrat"/>
                <a:ea typeface="Montserrat"/>
                <a:cs typeface="Montserrat"/>
                <a:sym typeface="Montserrat"/>
              </a:rPr>
              <a:t>The Art of Persuasion: Winning Without Intimidation by Bob Burg</a:t>
            </a:r>
            <a:endParaRPr sz="2800">
              <a:solidFill>
                <a:schemeClr val="dk1"/>
              </a:solidFill>
              <a:latin typeface="Montserrat"/>
              <a:ea typeface="Montserrat"/>
              <a:cs typeface="Montserrat"/>
              <a:sym typeface="Montserrat"/>
            </a:endParaRPr>
          </a:p>
          <a:p>
            <a:pPr marL="457200" lvl="0" indent="-406400" algn="l" rtl="0">
              <a:lnSpc>
                <a:spcPct val="115000"/>
              </a:lnSpc>
              <a:spcBef>
                <a:spcPts val="0"/>
              </a:spcBef>
              <a:spcAft>
                <a:spcPts val="0"/>
              </a:spcAft>
              <a:buClr>
                <a:schemeClr val="dk1"/>
              </a:buClr>
              <a:buSzPts val="2800"/>
              <a:buFont typeface="Montserrat"/>
              <a:buChar char="●"/>
            </a:pPr>
            <a:r>
              <a:rPr lang="en-US" sz="2800">
                <a:solidFill>
                  <a:schemeClr val="dk1"/>
                </a:solidFill>
                <a:latin typeface="Montserrat"/>
                <a:ea typeface="Montserrat"/>
                <a:cs typeface="Montserrat"/>
                <a:sym typeface="Montserrat"/>
              </a:rPr>
              <a:t>Negotiating at Work: Turn Small Wins into Big Gains by Deborah M. Kolb &amp; Jessica L. Porter</a:t>
            </a:r>
            <a:endParaRPr sz="2800">
              <a:solidFill>
                <a:schemeClr val="dk1"/>
              </a:solidFill>
              <a:latin typeface="Montserrat"/>
              <a:ea typeface="Montserrat"/>
              <a:cs typeface="Montserrat"/>
              <a:sym typeface="Montserrat"/>
            </a:endParaRPr>
          </a:p>
          <a:p>
            <a:pPr marL="457200" lvl="0" indent="-406400" algn="l" rtl="0">
              <a:lnSpc>
                <a:spcPct val="115000"/>
              </a:lnSpc>
              <a:spcBef>
                <a:spcPts val="0"/>
              </a:spcBef>
              <a:spcAft>
                <a:spcPts val="0"/>
              </a:spcAft>
              <a:buClr>
                <a:schemeClr val="dk1"/>
              </a:buClr>
              <a:buSzPts val="2800"/>
              <a:buFont typeface="Montserrat"/>
              <a:buChar char="●"/>
            </a:pPr>
            <a:r>
              <a:rPr lang="en-US" sz="2800">
                <a:solidFill>
                  <a:schemeClr val="dk1"/>
                </a:solidFill>
                <a:latin typeface="Montserrat"/>
                <a:ea typeface="Montserrat"/>
                <a:cs typeface="Montserrat"/>
                <a:sym typeface="Montserrat"/>
              </a:rPr>
              <a:t>Psychologie de la négociation par Jean Poitras</a:t>
            </a:r>
            <a:endParaRPr sz="2800">
              <a:solidFill>
                <a:schemeClr val="dk1"/>
              </a:solidFill>
              <a:latin typeface="Montserrat"/>
              <a:ea typeface="Montserrat"/>
              <a:cs typeface="Montserrat"/>
              <a:sym typeface="Montserrat"/>
            </a:endParaRPr>
          </a:p>
          <a:p>
            <a:pPr marL="457200" lvl="0" indent="-406400" algn="l" rtl="0">
              <a:lnSpc>
                <a:spcPct val="115000"/>
              </a:lnSpc>
              <a:spcBef>
                <a:spcPts val="0"/>
              </a:spcBef>
              <a:spcAft>
                <a:spcPts val="0"/>
              </a:spcAft>
              <a:buClr>
                <a:schemeClr val="dk1"/>
              </a:buClr>
              <a:buSzPts val="2800"/>
              <a:buFont typeface="Montserrat"/>
              <a:buChar char="●"/>
            </a:pPr>
            <a:r>
              <a:rPr lang="en-US" sz="2800">
                <a:solidFill>
                  <a:schemeClr val="dk1"/>
                </a:solidFill>
                <a:latin typeface="Montserrat"/>
                <a:ea typeface="Montserrat"/>
                <a:cs typeface="Montserrat"/>
                <a:sym typeface="Montserrat"/>
              </a:rPr>
              <a:t>Women Don’t Ask – Negotiation and the Gender Divide by Linda Babcock &amp; Sara Laschever</a:t>
            </a:r>
            <a:endParaRPr sz="2800">
              <a:solidFill>
                <a:schemeClr val="dk1"/>
              </a:solidFill>
              <a:latin typeface="Montserrat"/>
              <a:ea typeface="Montserrat"/>
              <a:cs typeface="Montserrat"/>
              <a:sym typeface="Montserrat"/>
            </a:endParaRPr>
          </a:p>
          <a:p>
            <a:pPr marL="457200" lvl="0" indent="-406400" algn="l" rtl="0">
              <a:lnSpc>
                <a:spcPct val="115000"/>
              </a:lnSpc>
              <a:spcBef>
                <a:spcPts val="0"/>
              </a:spcBef>
              <a:spcAft>
                <a:spcPts val="0"/>
              </a:spcAft>
              <a:buClr>
                <a:schemeClr val="dk1"/>
              </a:buClr>
              <a:buSzPts val="2800"/>
              <a:buFont typeface="Montserrat"/>
              <a:buChar char="●"/>
            </a:pPr>
            <a:r>
              <a:rPr lang="en-US" sz="2800">
                <a:solidFill>
                  <a:schemeClr val="dk1"/>
                </a:solidFill>
                <a:latin typeface="Montserrat"/>
                <a:ea typeface="Montserrat"/>
                <a:cs typeface="Montserrat"/>
                <a:sym typeface="Montserrat"/>
              </a:rPr>
              <a:t>Getting to Yes: Negotiating Agreement Without Giving In by Robert Fisher &amp; William Ury</a:t>
            </a:r>
            <a:endParaRPr sz="2800">
              <a:solidFill>
                <a:schemeClr val="dk1"/>
              </a:solidFill>
              <a:latin typeface="Montserrat"/>
              <a:ea typeface="Montserrat"/>
              <a:cs typeface="Montserrat"/>
              <a:sym typeface="Montserrat"/>
            </a:endParaRPr>
          </a:p>
        </p:txBody>
      </p:sp>
      <p:pic>
        <p:nvPicPr>
          <p:cNvPr id="409" name="Google Shape;409;g2f42bb2b130_0_357"/>
          <p:cNvPicPr preferRelativeResize="0"/>
          <p:nvPr/>
        </p:nvPicPr>
        <p:blipFill>
          <a:blip r:embed="rId4">
            <a:alphaModFix/>
          </a:blip>
          <a:stretch>
            <a:fillRect/>
          </a:stretch>
        </p:blipFill>
        <p:spPr>
          <a:xfrm>
            <a:off x="293000" y="841788"/>
            <a:ext cx="1830401" cy="152596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pic>
        <p:nvPicPr>
          <p:cNvPr id="414" name="Google Shape;414;g2f42bb2b130_0_250"/>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415" name="Google Shape;415;g2f42bb2b130_0_250"/>
          <p:cNvSpPr txBox="1"/>
          <p:nvPr/>
        </p:nvSpPr>
        <p:spPr>
          <a:xfrm>
            <a:off x="2199178" y="1229544"/>
            <a:ext cx="155337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None/>
            </a:pPr>
            <a:r>
              <a:rPr lang="en-US" sz="4999" b="1" i="0" u="none" strike="noStrike" cap="none">
                <a:solidFill>
                  <a:srgbClr val="000000"/>
                </a:solidFill>
                <a:latin typeface="Montserrat"/>
                <a:ea typeface="Montserrat"/>
                <a:cs typeface="Montserrat"/>
                <a:sym typeface="Montserrat"/>
              </a:rPr>
              <a:t>Learning Library Resources</a:t>
            </a:r>
            <a:endParaRPr/>
          </a:p>
        </p:txBody>
      </p:sp>
      <p:sp>
        <p:nvSpPr>
          <p:cNvPr id="416" name="Google Shape;416;g2f42bb2b130_0_250"/>
          <p:cNvSpPr txBox="1"/>
          <p:nvPr/>
        </p:nvSpPr>
        <p:spPr>
          <a:xfrm>
            <a:off x="1413177" y="2438950"/>
            <a:ext cx="16538700" cy="64539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3000" b="1">
                <a:solidFill>
                  <a:schemeClr val="dk1"/>
                </a:solidFill>
                <a:latin typeface="Montserrat"/>
                <a:ea typeface="Montserrat"/>
                <a:cs typeface="Montserrat"/>
                <a:sym typeface="Montserrat"/>
              </a:rPr>
              <a:t>Articles</a:t>
            </a:r>
            <a:endParaRPr sz="2800">
              <a:solidFill>
                <a:schemeClr val="dk1"/>
              </a:solidFill>
              <a:latin typeface="Montserrat"/>
              <a:ea typeface="Montserrat"/>
              <a:cs typeface="Montserrat"/>
              <a:sym typeface="Montserrat"/>
            </a:endParaRPr>
          </a:p>
          <a:p>
            <a:pPr marL="457200" lvl="0" indent="-393700" algn="l" rtl="0">
              <a:lnSpc>
                <a:spcPct val="115000"/>
              </a:lnSpc>
              <a:spcBef>
                <a:spcPts val="0"/>
              </a:spcBef>
              <a:spcAft>
                <a:spcPts val="0"/>
              </a:spcAft>
              <a:buClr>
                <a:schemeClr val="dk1"/>
              </a:buClr>
              <a:buSzPts val="2600"/>
              <a:buFont typeface="Montserrat"/>
              <a:buChar char="●"/>
            </a:pPr>
            <a:r>
              <a:rPr lang="en-US" sz="2600">
                <a:solidFill>
                  <a:schemeClr val="dk1"/>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Cinq clés pour une conversation difficile</a:t>
            </a:r>
            <a:endParaRPr sz="2600">
              <a:solidFill>
                <a:schemeClr val="dk1"/>
              </a:solidFill>
              <a:latin typeface="Montserrat"/>
              <a:ea typeface="Montserrat"/>
              <a:cs typeface="Montserrat"/>
              <a:sym typeface="Montserrat"/>
            </a:endParaRPr>
          </a:p>
          <a:p>
            <a:pPr marL="457200" lvl="0" indent="-393700" algn="l" rtl="0">
              <a:lnSpc>
                <a:spcPct val="115000"/>
              </a:lnSpc>
              <a:spcBef>
                <a:spcPts val="0"/>
              </a:spcBef>
              <a:spcAft>
                <a:spcPts val="0"/>
              </a:spcAft>
              <a:buClr>
                <a:schemeClr val="dk1"/>
              </a:buClr>
              <a:buSzPts val="2600"/>
              <a:buFont typeface="Montserrat"/>
              <a:buChar char="●"/>
            </a:pPr>
            <a:r>
              <a:rPr lang="en-US" sz="2600">
                <a:solidFill>
                  <a:schemeClr val="dk1"/>
                </a:solidFill>
                <a:uFill>
                  <a:noFill/>
                </a:u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Dix astuces pour devenir un bon négociateur</a:t>
            </a:r>
            <a:endParaRPr sz="2600">
              <a:solidFill>
                <a:schemeClr val="dk1"/>
              </a:solidFill>
              <a:latin typeface="Montserrat"/>
              <a:ea typeface="Montserrat"/>
              <a:cs typeface="Montserrat"/>
              <a:sym typeface="Montserrat"/>
            </a:endParaRPr>
          </a:p>
          <a:p>
            <a:pPr marL="457200" lvl="0" indent="-393700" algn="l" rtl="0">
              <a:lnSpc>
                <a:spcPct val="115000"/>
              </a:lnSpc>
              <a:spcBef>
                <a:spcPts val="0"/>
              </a:spcBef>
              <a:spcAft>
                <a:spcPts val="0"/>
              </a:spcAft>
              <a:buClr>
                <a:schemeClr val="dk1"/>
              </a:buClr>
              <a:buSzPts val="2600"/>
              <a:buFont typeface="Montserrat"/>
              <a:buChar char="●"/>
            </a:pPr>
            <a:r>
              <a:rPr lang="en-US" sz="2600">
                <a:solidFill>
                  <a:schemeClr val="dk1"/>
                </a:solidFill>
                <a:uFill>
                  <a:noFill/>
                </a:u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5 stages of the negotiation process</a:t>
            </a:r>
            <a:endParaRPr sz="2600">
              <a:solidFill>
                <a:schemeClr val="dk1"/>
              </a:solidFill>
              <a:latin typeface="Montserrat"/>
              <a:ea typeface="Montserrat"/>
              <a:cs typeface="Montserrat"/>
              <a:sym typeface="Montserrat"/>
            </a:endParaRPr>
          </a:p>
          <a:p>
            <a:pPr marL="457200" lvl="0" indent="-393700" algn="l" rtl="0">
              <a:lnSpc>
                <a:spcPct val="115000"/>
              </a:lnSpc>
              <a:spcBef>
                <a:spcPts val="0"/>
              </a:spcBef>
              <a:spcAft>
                <a:spcPts val="0"/>
              </a:spcAft>
              <a:buClr>
                <a:schemeClr val="dk1"/>
              </a:buClr>
              <a:buSzPts val="2600"/>
              <a:buFont typeface="Montserrat"/>
              <a:buChar char="●"/>
            </a:pPr>
            <a:r>
              <a:rPr lang="en-US" sz="2600">
                <a:solidFill>
                  <a:schemeClr val="dk1"/>
                </a:solidFill>
                <a:uFill>
                  <a:noFill/>
                </a:uFill>
                <a:latin typeface="Montserrat"/>
                <a:ea typeface="Montserrat"/>
                <a:cs typeface="Montserrat"/>
                <a:sym typeface="Montserrat"/>
                <a:hlinkClick r:id="rId7">
                  <a:extLst>
                    <a:ext uri="{A12FA001-AC4F-418D-AE19-62706E023703}">
                      <ahyp:hlinkClr xmlns:ahyp="http://schemas.microsoft.com/office/drawing/2018/hyperlinkcolor" val="tx"/>
                    </a:ext>
                  </a:extLst>
                </a:hlinkClick>
              </a:rPr>
              <a:t>Emotion and the Art of Negotiation</a:t>
            </a:r>
            <a:endParaRPr sz="2600">
              <a:solidFill>
                <a:schemeClr val="dk1"/>
              </a:solidFill>
              <a:latin typeface="Montserrat"/>
              <a:ea typeface="Montserrat"/>
              <a:cs typeface="Montserrat"/>
              <a:sym typeface="Montserrat"/>
            </a:endParaRPr>
          </a:p>
          <a:p>
            <a:pPr marL="457200" lvl="0" indent="-393700" algn="l" rtl="0">
              <a:lnSpc>
                <a:spcPct val="115000"/>
              </a:lnSpc>
              <a:spcBef>
                <a:spcPts val="0"/>
              </a:spcBef>
              <a:spcAft>
                <a:spcPts val="0"/>
              </a:spcAft>
              <a:buClr>
                <a:schemeClr val="dk1"/>
              </a:buClr>
              <a:buSzPts val="2600"/>
              <a:buFont typeface="Montserrat"/>
              <a:buChar char="●"/>
            </a:pPr>
            <a:r>
              <a:rPr lang="en-US" sz="2600">
                <a:solidFill>
                  <a:schemeClr val="dk1"/>
                </a:solidFill>
                <a:uFill>
                  <a:noFill/>
                </a:uFill>
                <a:latin typeface="Montserrat"/>
                <a:ea typeface="Montserrat"/>
                <a:cs typeface="Montserrat"/>
                <a:sym typeface="Montserrat"/>
                <a:hlinkClick r:id="rId8">
                  <a:extLst>
                    <a:ext uri="{A12FA001-AC4F-418D-AE19-62706E023703}">
                      <ahyp:hlinkClr xmlns:ahyp="http://schemas.microsoft.com/office/drawing/2018/hyperlinkcolor" val="tx"/>
                    </a:ext>
                  </a:extLst>
                </a:hlinkClick>
              </a:rPr>
              <a:t>Negotiating: The Top Ten Ways that Culture Can Affect your Negotiation</a:t>
            </a:r>
            <a:endParaRPr sz="2600">
              <a:solidFill>
                <a:schemeClr val="dk1"/>
              </a:solidFill>
              <a:latin typeface="Montserrat"/>
              <a:ea typeface="Montserrat"/>
              <a:cs typeface="Montserrat"/>
              <a:sym typeface="Montserrat"/>
            </a:endParaRPr>
          </a:p>
          <a:p>
            <a:pPr marL="457200" lvl="0" indent="-393700" algn="l" rtl="0">
              <a:lnSpc>
                <a:spcPct val="115000"/>
              </a:lnSpc>
              <a:spcBef>
                <a:spcPts val="0"/>
              </a:spcBef>
              <a:spcAft>
                <a:spcPts val="0"/>
              </a:spcAft>
              <a:buClr>
                <a:schemeClr val="dk1"/>
              </a:buClr>
              <a:buSzPts val="2600"/>
              <a:buFont typeface="Montserrat"/>
              <a:buChar char="●"/>
            </a:pPr>
            <a:r>
              <a:rPr lang="en-US" sz="2600">
                <a:solidFill>
                  <a:schemeClr val="dk1"/>
                </a:solidFill>
                <a:uFill>
                  <a:noFill/>
                </a:uFill>
                <a:latin typeface="Montserrat"/>
                <a:ea typeface="Montserrat"/>
                <a:cs typeface="Montserrat"/>
                <a:sym typeface="Montserrat"/>
                <a:hlinkClick r:id="rId9">
                  <a:extLst>
                    <a:ext uri="{A12FA001-AC4F-418D-AE19-62706E023703}">
                      <ahyp:hlinkClr xmlns:ahyp="http://schemas.microsoft.com/office/drawing/2018/hyperlinkcolor" val="tx"/>
                    </a:ext>
                  </a:extLst>
                </a:hlinkClick>
              </a:rPr>
              <a:t>How cultural differences impacts contract drafting and negotiation</a:t>
            </a:r>
            <a:endParaRPr sz="2600">
              <a:solidFill>
                <a:schemeClr val="dk1"/>
              </a:solidFill>
              <a:latin typeface="Montserrat"/>
              <a:ea typeface="Montserrat"/>
              <a:cs typeface="Montserrat"/>
              <a:sym typeface="Montserrat"/>
            </a:endParaRPr>
          </a:p>
          <a:p>
            <a:pPr marL="457200" lvl="0" indent="-393700" algn="l" rtl="0">
              <a:lnSpc>
                <a:spcPct val="115000"/>
              </a:lnSpc>
              <a:spcBef>
                <a:spcPts val="0"/>
              </a:spcBef>
              <a:spcAft>
                <a:spcPts val="0"/>
              </a:spcAft>
              <a:buClr>
                <a:schemeClr val="dk1"/>
              </a:buClr>
              <a:buSzPts val="2600"/>
              <a:buFont typeface="Montserrat"/>
              <a:buChar char="●"/>
            </a:pPr>
            <a:r>
              <a:rPr lang="en-US" sz="2600">
                <a:solidFill>
                  <a:schemeClr val="dk1"/>
                </a:solidFill>
                <a:uFill>
                  <a:noFill/>
                </a:uFill>
                <a:latin typeface="Montserrat"/>
                <a:ea typeface="Montserrat"/>
                <a:cs typeface="Montserrat"/>
                <a:sym typeface="Montserrat"/>
                <a:hlinkClick r:id="rId10">
                  <a:extLst>
                    <a:ext uri="{A12FA001-AC4F-418D-AE19-62706E023703}">
                      <ahyp:hlinkClr xmlns:ahyp="http://schemas.microsoft.com/office/drawing/2018/hyperlinkcolor" val="tx"/>
                    </a:ext>
                  </a:extLst>
                </a:hlinkClick>
              </a:rPr>
              <a:t>What are some common cognitive biases that affect negotiation outcomes?</a:t>
            </a:r>
            <a:endParaRPr sz="2600">
              <a:solidFill>
                <a:schemeClr val="dk1"/>
              </a:solidFill>
              <a:latin typeface="Montserrat"/>
              <a:ea typeface="Montserrat"/>
              <a:cs typeface="Montserrat"/>
              <a:sym typeface="Montserrat"/>
            </a:endParaRPr>
          </a:p>
          <a:p>
            <a:pPr marL="457200" lvl="0" indent="-393700" algn="l" rtl="0">
              <a:lnSpc>
                <a:spcPct val="115000"/>
              </a:lnSpc>
              <a:spcBef>
                <a:spcPts val="0"/>
              </a:spcBef>
              <a:spcAft>
                <a:spcPts val="0"/>
              </a:spcAft>
              <a:buClr>
                <a:schemeClr val="dk1"/>
              </a:buClr>
              <a:buSzPts val="2600"/>
              <a:buFont typeface="Montserrat"/>
              <a:buChar char="●"/>
            </a:pPr>
            <a:r>
              <a:rPr lang="en-US" sz="2600">
                <a:solidFill>
                  <a:schemeClr val="dk1"/>
                </a:solidFill>
                <a:uFill>
                  <a:noFill/>
                </a:uFill>
                <a:latin typeface="Montserrat"/>
                <a:ea typeface="Montserrat"/>
                <a:cs typeface="Montserrat"/>
                <a:sym typeface="Montserrat"/>
                <a:hlinkClick r:id="rId11">
                  <a:extLst>
                    <a:ext uri="{A12FA001-AC4F-418D-AE19-62706E023703}">
                      <ahyp:hlinkClr xmlns:ahyp="http://schemas.microsoft.com/office/drawing/2018/hyperlinkcolor" val="tx"/>
                    </a:ext>
                  </a:extLst>
                </a:hlinkClick>
              </a:rPr>
              <a:t>Overcoming Cultural Barriers in Negotiations and the Importance of Communication in International Business Deals</a:t>
            </a:r>
            <a:endParaRPr sz="2600">
              <a:solidFill>
                <a:schemeClr val="dk1"/>
              </a:solidFill>
              <a:latin typeface="Montserrat"/>
              <a:ea typeface="Montserrat"/>
              <a:cs typeface="Montserrat"/>
              <a:sym typeface="Montserrat"/>
            </a:endParaRPr>
          </a:p>
          <a:p>
            <a:pPr marL="457200" lvl="0" indent="-393700" algn="l" rtl="0">
              <a:lnSpc>
                <a:spcPct val="115000"/>
              </a:lnSpc>
              <a:spcBef>
                <a:spcPts val="0"/>
              </a:spcBef>
              <a:spcAft>
                <a:spcPts val="0"/>
              </a:spcAft>
              <a:buClr>
                <a:schemeClr val="dk1"/>
              </a:buClr>
              <a:buSzPts val="2600"/>
              <a:buFont typeface="Montserrat"/>
              <a:buChar char="●"/>
            </a:pPr>
            <a:r>
              <a:rPr lang="en-US" sz="2600">
                <a:solidFill>
                  <a:schemeClr val="dk1"/>
                </a:solidFill>
                <a:uFill>
                  <a:noFill/>
                </a:uFill>
                <a:latin typeface="Montserrat"/>
                <a:ea typeface="Montserrat"/>
                <a:cs typeface="Montserrat"/>
                <a:sym typeface="Montserrat"/>
                <a:hlinkClick r:id="rId12">
                  <a:extLst>
                    <a:ext uri="{A12FA001-AC4F-418D-AE19-62706E023703}">
                      <ahyp:hlinkClr xmlns:ahyp="http://schemas.microsoft.com/office/drawing/2018/hyperlinkcolor" val="tx"/>
                    </a:ext>
                  </a:extLst>
                </a:hlinkClick>
              </a:rPr>
              <a:t>Essential Negotiation Skills: Limiting Cognitive Bias in Negotiation</a:t>
            </a:r>
            <a:endParaRPr sz="2600">
              <a:solidFill>
                <a:schemeClr val="dk1"/>
              </a:solidFill>
              <a:latin typeface="Montserrat"/>
              <a:ea typeface="Montserrat"/>
              <a:cs typeface="Montserrat"/>
              <a:sym typeface="Montserrat"/>
            </a:endParaRPr>
          </a:p>
          <a:p>
            <a:pPr marL="457200" lvl="0" indent="-393700" algn="l" rtl="0">
              <a:lnSpc>
                <a:spcPct val="115000"/>
              </a:lnSpc>
              <a:spcBef>
                <a:spcPts val="0"/>
              </a:spcBef>
              <a:spcAft>
                <a:spcPts val="0"/>
              </a:spcAft>
              <a:buClr>
                <a:schemeClr val="dk1"/>
              </a:buClr>
              <a:buSzPts val="2600"/>
              <a:buFont typeface="Montserrat"/>
              <a:buChar char="●"/>
            </a:pPr>
            <a:r>
              <a:rPr lang="en-US" sz="2600">
                <a:solidFill>
                  <a:schemeClr val="dk1"/>
                </a:solidFill>
                <a:uFill>
                  <a:noFill/>
                </a:uFill>
                <a:latin typeface="Montserrat"/>
                <a:ea typeface="Montserrat"/>
                <a:cs typeface="Montserrat"/>
                <a:sym typeface="Montserrat"/>
                <a:hlinkClick r:id="rId13">
                  <a:extLst>
                    <a:ext uri="{A12FA001-AC4F-418D-AE19-62706E023703}">
                      <ahyp:hlinkClr xmlns:ahyp="http://schemas.microsoft.com/office/drawing/2018/hyperlinkcolor" val="tx"/>
                    </a:ext>
                  </a:extLst>
                </a:hlinkClick>
              </a:rPr>
              <a:t>Counteracting Negotiation Biases Like Race and Gender in the Workplace</a:t>
            </a:r>
            <a:endParaRPr sz="2600">
              <a:solidFill>
                <a:schemeClr val="dk1"/>
              </a:solidFill>
              <a:latin typeface="Montserrat"/>
              <a:ea typeface="Montserrat"/>
              <a:cs typeface="Montserrat"/>
              <a:sym typeface="Montserrat"/>
            </a:endParaRPr>
          </a:p>
          <a:p>
            <a:pPr marL="457200" lvl="0" indent="-393700" algn="l" rtl="0">
              <a:lnSpc>
                <a:spcPct val="115000"/>
              </a:lnSpc>
              <a:spcBef>
                <a:spcPts val="0"/>
              </a:spcBef>
              <a:spcAft>
                <a:spcPts val="0"/>
              </a:spcAft>
              <a:buClr>
                <a:schemeClr val="dk1"/>
              </a:buClr>
              <a:buSzPts val="2600"/>
              <a:buFont typeface="Montserrat"/>
              <a:buChar char="●"/>
            </a:pPr>
            <a:r>
              <a:rPr lang="en-US" sz="2600">
                <a:solidFill>
                  <a:schemeClr val="dk1"/>
                </a:solidFill>
                <a:uFill>
                  <a:noFill/>
                </a:uFill>
                <a:latin typeface="Montserrat"/>
                <a:ea typeface="Montserrat"/>
                <a:cs typeface="Montserrat"/>
                <a:sym typeface="Montserrat"/>
                <a:hlinkClick r:id="rId14">
                  <a:extLst>
                    <a:ext uri="{A12FA001-AC4F-418D-AE19-62706E023703}">
                      <ahyp:hlinkClr xmlns:ahyp="http://schemas.microsoft.com/office/drawing/2018/hyperlinkcolor" val="tx"/>
                    </a:ext>
                  </a:extLst>
                </a:hlinkClick>
              </a:rPr>
              <a:t>Bargaining While Black</a:t>
            </a:r>
            <a:endParaRPr sz="2600">
              <a:solidFill>
                <a:schemeClr val="dk1"/>
              </a:solidFill>
              <a:latin typeface="Montserrat"/>
              <a:ea typeface="Montserrat"/>
              <a:cs typeface="Montserrat"/>
              <a:sym typeface="Montserrat"/>
            </a:endParaRPr>
          </a:p>
          <a:p>
            <a:pPr marL="457200" lvl="0" indent="-393700" algn="l" rtl="0">
              <a:lnSpc>
                <a:spcPct val="115000"/>
              </a:lnSpc>
              <a:spcBef>
                <a:spcPts val="0"/>
              </a:spcBef>
              <a:spcAft>
                <a:spcPts val="0"/>
              </a:spcAft>
              <a:buClr>
                <a:schemeClr val="dk1"/>
              </a:buClr>
              <a:buSzPts val="2600"/>
              <a:buFont typeface="Montserrat"/>
              <a:buChar char="●"/>
            </a:pPr>
            <a:r>
              <a:rPr lang="en-US" sz="2600">
                <a:solidFill>
                  <a:schemeClr val="dk1"/>
                </a:solidFill>
                <a:uFill>
                  <a:noFill/>
                </a:uFill>
                <a:latin typeface="Montserrat"/>
                <a:ea typeface="Montserrat"/>
                <a:cs typeface="Montserrat"/>
                <a:sym typeface="Montserrat"/>
                <a:hlinkClick r:id="rId15">
                  <a:extLst>
                    <a:ext uri="{A12FA001-AC4F-418D-AE19-62706E023703}">
                      <ahyp:hlinkClr xmlns:ahyp="http://schemas.microsoft.com/office/drawing/2018/hyperlinkcolor" val="tx"/>
                    </a:ext>
                  </a:extLst>
                </a:hlinkClick>
              </a:rPr>
              <a:t>Who Can Lean In? The Intersecting Role of Race and Gender in Negotiations</a:t>
            </a:r>
            <a:endParaRPr sz="2600">
              <a:solidFill>
                <a:schemeClr val="dk1"/>
              </a:solidFill>
              <a:latin typeface="Montserrat"/>
              <a:ea typeface="Montserrat"/>
              <a:cs typeface="Montserrat"/>
              <a:sym typeface="Montserrat"/>
            </a:endParaRPr>
          </a:p>
        </p:txBody>
      </p:sp>
      <p:pic>
        <p:nvPicPr>
          <p:cNvPr id="417" name="Google Shape;417;g2f42bb2b130_0_250"/>
          <p:cNvPicPr preferRelativeResize="0"/>
          <p:nvPr/>
        </p:nvPicPr>
        <p:blipFill>
          <a:blip r:embed="rId16">
            <a:alphaModFix/>
          </a:blip>
          <a:stretch>
            <a:fillRect/>
          </a:stretch>
        </p:blipFill>
        <p:spPr>
          <a:xfrm>
            <a:off x="293000" y="841788"/>
            <a:ext cx="1830401" cy="1525966"/>
          </a:xfrm>
          <a:prstGeom prst="rect">
            <a:avLst/>
          </a:prstGeom>
          <a:noFill/>
          <a:ln>
            <a:noFill/>
          </a:ln>
        </p:spPr>
      </p:pic>
      <p:grpSp>
        <p:nvGrpSpPr>
          <p:cNvPr id="418" name="Google Shape;418;g2f42bb2b130_0_250"/>
          <p:cNvGrpSpPr/>
          <p:nvPr/>
        </p:nvGrpSpPr>
        <p:grpSpPr>
          <a:xfrm>
            <a:off x="1413175" y="8909575"/>
            <a:ext cx="10058300" cy="952374"/>
            <a:chOff x="1413175" y="8909575"/>
            <a:chExt cx="10058300" cy="952374"/>
          </a:xfrm>
        </p:grpSpPr>
        <p:pic>
          <p:nvPicPr>
            <p:cNvPr id="419" name="Google Shape;419;g2f42bb2b130_0_250" descr="Lightbulb" title="File:Noun Project lightbulb icon 1263005 cc.svg - Wikimedia Commons"/>
            <p:cNvPicPr preferRelativeResize="0"/>
            <p:nvPr/>
          </p:nvPicPr>
          <p:blipFill>
            <a:blip r:embed="rId17">
              <a:alphaModFix/>
            </a:blip>
            <a:stretch>
              <a:fillRect/>
            </a:stretch>
          </p:blipFill>
          <p:spPr>
            <a:xfrm>
              <a:off x="1413175" y="8909575"/>
              <a:ext cx="813800" cy="952374"/>
            </a:xfrm>
            <a:prstGeom prst="rect">
              <a:avLst/>
            </a:prstGeom>
            <a:noFill/>
            <a:ln>
              <a:noFill/>
            </a:ln>
          </p:spPr>
        </p:pic>
        <p:sp>
          <p:nvSpPr>
            <p:cNvPr id="420" name="Google Shape;420;g2f42bb2b130_0_250"/>
            <p:cNvSpPr txBox="1"/>
            <p:nvPr/>
          </p:nvSpPr>
          <p:spPr>
            <a:xfrm>
              <a:off x="2226975" y="9209525"/>
              <a:ext cx="9244500" cy="46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a:solidFill>
                    <a:schemeClr val="dk1"/>
                  </a:solidFill>
                  <a:latin typeface="Montserrat"/>
                  <a:ea typeface="Montserrat"/>
                  <a:cs typeface="Montserrat"/>
                  <a:sym typeface="Montserrat"/>
                </a:rPr>
                <a:t>These resources are clickable links!</a:t>
              </a:r>
              <a:endParaRPr sz="2200">
                <a:solidFill>
                  <a:schemeClr val="dk1"/>
                </a:solidFill>
                <a:latin typeface="Montserrat"/>
                <a:ea typeface="Montserrat"/>
                <a:cs typeface="Montserrat"/>
                <a:sym typeface="Montserrat"/>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pic>
        <p:nvPicPr>
          <p:cNvPr id="425" name="Google Shape;425;g2f42bb2b130_0_336"/>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426" name="Google Shape;426;g2f42bb2b130_0_336"/>
          <p:cNvSpPr txBox="1"/>
          <p:nvPr/>
        </p:nvSpPr>
        <p:spPr>
          <a:xfrm>
            <a:off x="2199178" y="1229544"/>
            <a:ext cx="155337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None/>
            </a:pPr>
            <a:r>
              <a:rPr lang="en-US" sz="4999" b="1" i="0" u="none" strike="noStrike" cap="none">
                <a:solidFill>
                  <a:srgbClr val="000000"/>
                </a:solidFill>
                <a:latin typeface="Montserrat"/>
                <a:ea typeface="Montserrat"/>
                <a:cs typeface="Montserrat"/>
                <a:sym typeface="Montserrat"/>
              </a:rPr>
              <a:t>Learning Library Resources</a:t>
            </a:r>
            <a:endParaRPr/>
          </a:p>
        </p:txBody>
      </p:sp>
      <p:sp>
        <p:nvSpPr>
          <p:cNvPr id="427" name="Google Shape;427;g2f42bb2b130_0_336"/>
          <p:cNvSpPr txBox="1"/>
          <p:nvPr/>
        </p:nvSpPr>
        <p:spPr>
          <a:xfrm>
            <a:off x="1413177" y="2438950"/>
            <a:ext cx="16538700" cy="19533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3000" b="1">
                <a:solidFill>
                  <a:schemeClr val="dk1"/>
                </a:solidFill>
                <a:latin typeface="Montserrat"/>
                <a:ea typeface="Montserrat"/>
                <a:cs typeface="Montserrat"/>
                <a:sym typeface="Montserrat"/>
              </a:rPr>
              <a:t>Government of Canada Resources</a:t>
            </a:r>
            <a:endParaRPr sz="2800">
              <a:solidFill>
                <a:schemeClr val="dk1"/>
              </a:solidFill>
              <a:latin typeface="Montserrat"/>
              <a:ea typeface="Montserrat"/>
              <a:cs typeface="Montserrat"/>
              <a:sym typeface="Montserrat"/>
            </a:endParaRPr>
          </a:p>
          <a:p>
            <a:pPr marL="457200" lvl="0" indent="-406400" algn="l" rtl="0">
              <a:lnSpc>
                <a:spcPct val="115000"/>
              </a:lnSpc>
              <a:spcBef>
                <a:spcPts val="0"/>
              </a:spcBef>
              <a:spcAft>
                <a:spcPts val="0"/>
              </a:spcAft>
              <a:buClr>
                <a:schemeClr val="dk1"/>
              </a:buClr>
              <a:buSzPts val="2800"/>
              <a:buFont typeface="Montserrat"/>
              <a:buChar char="●"/>
            </a:pPr>
            <a:r>
              <a:rPr lang="en-US" sz="2800">
                <a:solidFill>
                  <a:schemeClr val="dk1"/>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Introduction to Negotiation</a:t>
            </a:r>
            <a:endParaRPr sz="2800">
              <a:solidFill>
                <a:schemeClr val="dk1"/>
              </a:solidFill>
              <a:latin typeface="Montserrat"/>
              <a:ea typeface="Montserrat"/>
              <a:cs typeface="Montserrat"/>
              <a:sym typeface="Montserrat"/>
            </a:endParaRPr>
          </a:p>
          <a:p>
            <a:pPr marL="457200" lvl="0" indent="-406400" algn="l" rtl="0">
              <a:lnSpc>
                <a:spcPct val="115000"/>
              </a:lnSpc>
              <a:spcBef>
                <a:spcPts val="0"/>
              </a:spcBef>
              <a:spcAft>
                <a:spcPts val="0"/>
              </a:spcAft>
              <a:buClr>
                <a:schemeClr val="dk1"/>
              </a:buClr>
              <a:buSzPts val="2800"/>
              <a:buFont typeface="Montserrat"/>
              <a:buChar char="●"/>
            </a:pPr>
            <a:r>
              <a:rPr lang="en-US" sz="2800">
                <a:solidFill>
                  <a:schemeClr val="dk1"/>
                </a:solidFill>
                <a:uFill>
                  <a:noFill/>
                </a:u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Collaborative Learning for Managers</a:t>
            </a:r>
            <a:endParaRPr sz="2800">
              <a:solidFill>
                <a:schemeClr val="dk1"/>
              </a:solidFill>
              <a:latin typeface="Montserrat"/>
              <a:ea typeface="Montserrat"/>
              <a:cs typeface="Montserrat"/>
              <a:sym typeface="Montserrat"/>
            </a:endParaRPr>
          </a:p>
          <a:p>
            <a:pPr marL="457200" lvl="0" indent="-406400" algn="l" rtl="0">
              <a:lnSpc>
                <a:spcPct val="115000"/>
              </a:lnSpc>
              <a:spcBef>
                <a:spcPts val="0"/>
              </a:spcBef>
              <a:spcAft>
                <a:spcPts val="0"/>
              </a:spcAft>
              <a:buClr>
                <a:schemeClr val="dk1"/>
              </a:buClr>
              <a:buSzPts val="2800"/>
              <a:buFont typeface="Montserrat"/>
              <a:buChar char="●"/>
            </a:pPr>
            <a:r>
              <a:rPr lang="en-US" sz="2800">
                <a:solidFill>
                  <a:schemeClr val="dk1"/>
                </a:solidFill>
                <a:uFill>
                  <a:noFill/>
                </a:u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Training Workshops - Federal Mediation and Conciliation Services</a:t>
            </a:r>
            <a:endParaRPr sz="2800">
              <a:solidFill>
                <a:schemeClr val="dk1"/>
              </a:solidFill>
              <a:latin typeface="Montserrat"/>
              <a:ea typeface="Montserrat"/>
              <a:cs typeface="Montserrat"/>
              <a:sym typeface="Montserrat"/>
            </a:endParaRPr>
          </a:p>
        </p:txBody>
      </p:sp>
      <p:pic>
        <p:nvPicPr>
          <p:cNvPr id="428" name="Google Shape;428;g2f42bb2b130_0_336"/>
          <p:cNvPicPr preferRelativeResize="0"/>
          <p:nvPr/>
        </p:nvPicPr>
        <p:blipFill>
          <a:blip r:embed="rId7">
            <a:alphaModFix/>
          </a:blip>
          <a:stretch>
            <a:fillRect/>
          </a:stretch>
        </p:blipFill>
        <p:spPr>
          <a:xfrm>
            <a:off x="293000" y="841788"/>
            <a:ext cx="1830401" cy="1525966"/>
          </a:xfrm>
          <a:prstGeom prst="rect">
            <a:avLst/>
          </a:prstGeom>
          <a:noFill/>
          <a:ln>
            <a:noFill/>
          </a:ln>
        </p:spPr>
      </p:pic>
      <p:grpSp>
        <p:nvGrpSpPr>
          <p:cNvPr id="429" name="Google Shape;429;g2f42bb2b130_0_336"/>
          <p:cNvGrpSpPr/>
          <p:nvPr/>
        </p:nvGrpSpPr>
        <p:grpSpPr>
          <a:xfrm>
            <a:off x="1413175" y="8909575"/>
            <a:ext cx="10058300" cy="952374"/>
            <a:chOff x="1413175" y="8909575"/>
            <a:chExt cx="10058300" cy="952374"/>
          </a:xfrm>
        </p:grpSpPr>
        <p:pic>
          <p:nvPicPr>
            <p:cNvPr id="430" name="Google Shape;430;g2f42bb2b130_0_336" descr="Lightbulb" title="File:Noun Project lightbulb icon 1263005 cc.svg - Wikimedia Commons"/>
            <p:cNvPicPr preferRelativeResize="0"/>
            <p:nvPr/>
          </p:nvPicPr>
          <p:blipFill>
            <a:blip r:embed="rId8">
              <a:alphaModFix/>
            </a:blip>
            <a:stretch>
              <a:fillRect/>
            </a:stretch>
          </p:blipFill>
          <p:spPr>
            <a:xfrm>
              <a:off x="1413175" y="8909575"/>
              <a:ext cx="813800" cy="952374"/>
            </a:xfrm>
            <a:prstGeom prst="rect">
              <a:avLst/>
            </a:prstGeom>
            <a:noFill/>
            <a:ln>
              <a:noFill/>
            </a:ln>
          </p:spPr>
        </p:pic>
        <p:sp>
          <p:nvSpPr>
            <p:cNvPr id="431" name="Google Shape;431;g2f42bb2b130_0_336"/>
            <p:cNvSpPr txBox="1"/>
            <p:nvPr/>
          </p:nvSpPr>
          <p:spPr>
            <a:xfrm>
              <a:off x="2226975" y="9209525"/>
              <a:ext cx="9244500" cy="46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a:solidFill>
                    <a:schemeClr val="dk1"/>
                  </a:solidFill>
                  <a:latin typeface="Montserrat"/>
                  <a:ea typeface="Montserrat"/>
                  <a:cs typeface="Montserrat"/>
                  <a:sym typeface="Montserrat"/>
                </a:rPr>
                <a:t>These resources are clickable links!</a:t>
              </a:r>
              <a:endParaRPr sz="2200">
                <a:solidFill>
                  <a:schemeClr val="dk1"/>
                </a:solidFill>
                <a:latin typeface="Montserrat"/>
                <a:ea typeface="Montserrat"/>
                <a:cs typeface="Montserrat"/>
                <a:sym typeface="Montserrat"/>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pic>
        <p:nvPicPr>
          <p:cNvPr id="436" name="Google Shape;436;g2f42bb2b130_0_347"/>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437" name="Google Shape;437;g2f42bb2b130_0_347"/>
          <p:cNvSpPr txBox="1"/>
          <p:nvPr/>
        </p:nvSpPr>
        <p:spPr>
          <a:xfrm>
            <a:off x="2199178" y="1229544"/>
            <a:ext cx="155337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None/>
            </a:pPr>
            <a:r>
              <a:rPr lang="en-US" sz="4999" b="1" i="0" u="none" strike="noStrike" cap="none">
                <a:solidFill>
                  <a:srgbClr val="000000"/>
                </a:solidFill>
                <a:latin typeface="Montserrat"/>
                <a:ea typeface="Montserrat"/>
                <a:cs typeface="Montserrat"/>
                <a:sym typeface="Montserrat"/>
              </a:rPr>
              <a:t>Learning Library Resources</a:t>
            </a:r>
            <a:endParaRPr/>
          </a:p>
        </p:txBody>
      </p:sp>
      <p:sp>
        <p:nvSpPr>
          <p:cNvPr id="438" name="Google Shape;438;g2f42bb2b130_0_347"/>
          <p:cNvSpPr txBox="1"/>
          <p:nvPr/>
        </p:nvSpPr>
        <p:spPr>
          <a:xfrm>
            <a:off x="1413177" y="2438950"/>
            <a:ext cx="16538700" cy="49272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3000" b="1">
                <a:solidFill>
                  <a:schemeClr val="dk1"/>
                </a:solidFill>
                <a:latin typeface="Montserrat"/>
                <a:ea typeface="Montserrat"/>
                <a:cs typeface="Montserrat"/>
                <a:sym typeface="Montserrat"/>
              </a:rPr>
              <a:t>Videos</a:t>
            </a:r>
            <a:endParaRPr sz="2800">
              <a:solidFill>
                <a:schemeClr val="dk1"/>
              </a:solidFill>
              <a:latin typeface="Montserrat"/>
              <a:ea typeface="Montserrat"/>
              <a:cs typeface="Montserrat"/>
              <a:sym typeface="Montserrat"/>
            </a:endParaRPr>
          </a:p>
          <a:p>
            <a:pPr marL="457200" lvl="0" indent="-406400" algn="l" rtl="0">
              <a:lnSpc>
                <a:spcPct val="115000"/>
              </a:lnSpc>
              <a:spcBef>
                <a:spcPts val="0"/>
              </a:spcBef>
              <a:spcAft>
                <a:spcPts val="0"/>
              </a:spcAft>
              <a:buClr>
                <a:schemeClr val="dk1"/>
              </a:buClr>
              <a:buSzPts val="2800"/>
              <a:buFont typeface="Montserrat"/>
              <a:buChar char="●"/>
            </a:pPr>
            <a:r>
              <a:rPr lang="en-US" sz="2800">
                <a:solidFill>
                  <a:schemeClr val="dk1"/>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Negotiation - 2023 LLMC Masterclass #3</a:t>
            </a:r>
            <a:r>
              <a:rPr lang="en-US" sz="2800">
                <a:solidFill>
                  <a:schemeClr val="dk1"/>
                </a:solidFill>
                <a:latin typeface="Montserrat"/>
                <a:ea typeface="Montserrat"/>
                <a:cs typeface="Montserrat"/>
                <a:sym typeface="Montserrat"/>
              </a:rPr>
              <a:t> (1h 13m 58s)</a:t>
            </a:r>
            <a:endParaRPr sz="2800">
              <a:solidFill>
                <a:schemeClr val="dk1"/>
              </a:solidFill>
              <a:latin typeface="Montserrat"/>
              <a:ea typeface="Montserrat"/>
              <a:cs typeface="Montserrat"/>
              <a:sym typeface="Montserrat"/>
            </a:endParaRPr>
          </a:p>
          <a:p>
            <a:pPr marL="457200" lvl="0" indent="-406400" algn="l" rtl="0">
              <a:lnSpc>
                <a:spcPct val="115000"/>
              </a:lnSpc>
              <a:spcBef>
                <a:spcPts val="0"/>
              </a:spcBef>
              <a:spcAft>
                <a:spcPts val="0"/>
              </a:spcAft>
              <a:buClr>
                <a:schemeClr val="dk1"/>
              </a:buClr>
              <a:buSzPts val="2800"/>
              <a:buFont typeface="Montserrat"/>
              <a:buChar char="●"/>
            </a:pPr>
            <a:r>
              <a:rPr lang="en-US" sz="2800">
                <a:solidFill>
                  <a:schemeClr val="dk1"/>
                </a:solidFill>
                <a:uFill>
                  <a:noFill/>
                </a:u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Negotiation Advice: Win by Working Together</a:t>
            </a:r>
            <a:r>
              <a:rPr lang="en-US" sz="2800">
                <a:solidFill>
                  <a:schemeClr val="dk1"/>
                </a:solidFill>
                <a:latin typeface="Montserrat"/>
                <a:ea typeface="Montserrat"/>
                <a:cs typeface="Montserrat"/>
                <a:sym typeface="Montserrat"/>
              </a:rPr>
              <a:t> (3m 57s)</a:t>
            </a:r>
            <a:endParaRPr sz="2800">
              <a:solidFill>
                <a:schemeClr val="dk1"/>
              </a:solidFill>
              <a:latin typeface="Montserrat"/>
              <a:ea typeface="Montserrat"/>
              <a:cs typeface="Montserrat"/>
              <a:sym typeface="Montserrat"/>
            </a:endParaRPr>
          </a:p>
          <a:p>
            <a:pPr marL="457200" lvl="0" indent="-406400" algn="l" rtl="0">
              <a:lnSpc>
                <a:spcPct val="115000"/>
              </a:lnSpc>
              <a:spcBef>
                <a:spcPts val="0"/>
              </a:spcBef>
              <a:spcAft>
                <a:spcPts val="0"/>
              </a:spcAft>
              <a:buClr>
                <a:schemeClr val="dk1"/>
              </a:buClr>
              <a:buSzPts val="2800"/>
              <a:buFont typeface="Montserrat"/>
              <a:buChar char="●"/>
            </a:pPr>
            <a:r>
              <a:rPr lang="en-US" sz="2800">
                <a:solidFill>
                  <a:schemeClr val="dk1"/>
                </a:solidFill>
                <a:uFill>
                  <a:noFill/>
                </a:u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Interview Tips, Salary Negotiation Strategies &amp; How to Reclaim your Value</a:t>
            </a:r>
            <a:r>
              <a:rPr lang="en-US" sz="2800">
                <a:solidFill>
                  <a:schemeClr val="dk1"/>
                </a:solidFill>
                <a:latin typeface="Montserrat"/>
                <a:ea typeface="Montserrat"/>
                <a:cs typeface="Montserrat"/>
                <a:sym typeface="Montserrat"/>
              </a:rPr>
              <a:t> (39m 06s)</a:t>
            </a:r>
            <a:endParaRPr sz="2800">
              <a:solidFill>
                <a:schemeClr val="dk1"/>
              </a:solidFill>
              <a:latin typeface="Montserrat"/>
              <a:ea typeface="Montserrat"/>
              <a:cs typeface="Montserrat"/>
              <a:sym typeface="Montserrat"/>
            </a:endParaRPr>
          </a:p>
          <a:p>
            <a:pPr marL="457200" lvl="0" indent="-406400" algn="l" rtl="0">
              <a:lnSpc>
                <a:spcPct val="115000"/>
              </a:lnSpc>
              <a:spcBef>
                <a:spcPts val="0"/>
              </a:spcBef>
              <a:spcAft>
                <a:spcPts val="0"/>
              </a:spcAft>
              <a:buClr>
                <a:schemeClr val="dk1"/>
              </a:buClr>
              <a:buSzPts val="2800"/>
              <a:buFont typeface="Montserrat"/>
              <a:buChar char="●"/>
            </a:pPr>
            <a:r>
              <a:rPr lang="en-US" sz="2800">
                <a:solidFill>
                  <a:schemeClr val="dk1"/>
                </a:solidFill>
                <a:uFill>
                  <a:noFill/>
                </a:uFill>
                <a:latin typeface="Montserrat"/>
                <a:ea typeface="Montserrat"/>
                <a:cs typeface="Montserrat"/>
                <a:sym typeface="Montserrat"/>
                <a:hlinkClick r:id="rId7">
                  <a:extLst>
                    <a:ext uri="{A12FA001-AC4F-418D-AE19-62706E023703}">
                      <ahyp:hlinkClr xmlns:ahyp="http://schemas.microsoft.com/office/drawing/2018/hyperlinkcolor" val="tx"/>
                    </a:ext>
                  </a:extLst>
                </a:hlinkClick>
              </a:rPr>
              <a:t>Négociation: ne cherchez pas le compromis</a:t>
            </a:r>
            <a:r>
              <a:rPr lang="en-US" sz="2800">
                <a:solidFill>
                  <a:schemeClr val="dk1"/>
                </a:solidFill>
                <a:latin typeface="Montserrat"/>
                <a:ea typeface="Montserrat"/>
                <a:cs typeface="Montserrat"/>
                <a:sym typeface="Montserrat"/>
              </a:rPr>
              <a:t> (16m 49s)</a:t>
            </a:r>
            <a:endParaRPr sz="2800">
              <a:solidFill>
                <a:schemeClr val="dk1"/>
              </a:solidFill>
              <a:latin typeface="Montserrat"/>
              <a:ea typeface="Montserrat"/>
              <a:cs typeface="Montserrat"/>
              <a:sym typeface="Montserrat"/>
            </a:endParaRPr>
          </a:p>
          <a:p>
            <a:pPr marL="457200" lvl="0" indent="-406400" algn="l" rtl="0">
              <a:lnSpc>
                <a:spcPct val="115000"/>
              </a:lnSpc>
              <a:spcBef>
                <a:spcPts val="0"/>
              </a:spcBef>
              <a:spcAft>
                <a:spcPts val="0"/>
              </a:spcAft>
              <a:buClr>
                <a:schemeClr val="dk1"/>
              </a:buClr>
              <a:buSzPts val="2800"/>
              <a:buFont typeface="Montserrat"/>
              <a:buChar char="●"/>
            </a:pPr>
            <a:r>
              <a:rPr lang="en-US" sz="2800">
                <a:solidFill>
                  <a:schemeClr val="dk1"/>
                </a:solidFill>
                <a:uFill>
                  <a:noFill/>
                </a:uFill>
                <a:latin typeface="Montserrat"/>
                <a:ea typeface="Montserrat"/>
                <a:cs typeface="Montserrat"/>
                <a:sym typeface="Montserrat"/>
                <a:hlinkClick r:id="rId8">
                  <a:extLst>
                    <a:ext uri="{A12FA001-AC4F-418D-AE19-62706E023703}">
                      <ahyp:hlinkClr xmlns:ahyp="http://schemas.microsoft.com/office/drawing/2018/hyperlinkcolor" val="tx"/>
                    </a:ext>
                  </a:extLst>
                </a:hlinkClick>
              </a:rPr>
              <a:t>La négociation gagnant-gagnant</a:t>
            </a:r>
            <a:r>
              <a:rPr lang="en-US" sz="2800">
                <a:solidFill>
                  <a:schemeClr val="dk1"/>
                </a:solidFill>
                <a:latin typeface="Montserrat"/>
                <a:ea typeface="Montserrat"/>
                <a:cs typeface="Montserrat"/>
                <a:sym typeface="Montserrat"/>
              </a:rPr>
              <a:t> (1m 58s)</a:t>
            </a:r>
            <a:endParaRPr sz="2800">
              <a:solidFill>
                <a:schemeClr val="dk1"/>
              </a:solidFill>
              <a:latin typeface="Montserrat"/>
              <a:ea typeface="Montserrat"/>
              <a:cs typeface="Montserrat"/>
              <a:sym typeface="Montserrat"/>
            </a:endParaRPr>
          </a:p>
          <a:p>
            <a:pPr marL="457200" lvl="0" indent="-406400" algn="l" rtl="0">
              <a:lnSpc>
                <a:spcPct val="115000"/>
              </a:lnSpc>
              <a:spcBef>
                <a:spcPts val="0"/>
              </a:spcBef>
              <a:spcAft>
                <a:spcPts val="0"/>
              </a:spcAft>
              <a:buClr>
                <a:schemeClr val="dk1"/>
              </a:buClr>
              <a:buSzPts val="2800"/>
              <a:buFont typeface="Montserrat"/>
              <a:buChar char="●"/>
            </a:pPr>
            <a:r>
              <a:rPr lang="en-US" sz="2800">
                <a:solidFill>
                  <a:schemeClr val="dk1"/>
                </a:solidFill>
                <a:uFill>
                  <a:noFill/>
                </a:uFill>
                <a:latin typeface="Montserrat"/>
                <a:ea typeface="Montserrat"/>
                <a:cs typeface="Montserrat"/>
                <a:sym typeface="Montserrat"/>
                <a:hlinkClick r:id="rId9">
                  <a:extLst>
                    <a:ext uri="{A12FA001-AC4F-418D-AE19-62706E023703}">
                      <ahyp:hlinkClr xmlns:ahyp="http://schemas.microsoft.com/office/drawing/2018/hyperlinkcolor" val="tx"/>
                    </a:ext>
                  </a:extLst>
                </a:hlinkClick>
              </a:rPr>
              <a:t>How to prepare for a negotiation</a:t>
            </a:r>
            <a:r>
              <a:rPr lang="en-US" sz="2800">
                <a:solidFill>
                  <a:schemeClr val="dk1"/>
                </a:solidFill>
                <a:latin typeface="Montserrat"/>
                <a:ea typeface="Montserrat"/>
                <a:cs typeface="Montserrat"/>
                <a:sym typeface="Montserrat"/>
              </a:rPr>
              <a:t> (3m 45s)</a:t>
            </a:r>
            <a:endParaRPr sz="2800">
              <a:solidFill>
                <a:schemeClr val="dk1"/>
              </a:solidFill>
              <a:latin typeface="Montserrat"/>
              <a:ea typeface="Montserrat"/>
              <a:cs typeface="Montserrat"/>
              <a:sym typeface="Montserrat"/>
            </a:endParaRPr>
          </a:p>
          <a:p>
            <a:pPr marL="457200" lvl="0" indent="-406400" algn="l" rtl="0">
              <a:lnSpc>
                <a:spcPct val="115000"/>
              </a:lnSpc>
              <a:spcBef>
                <a:spcPts val="0"/>
              </a:spcBef>
              <a:spcAft>
                <a:spcPts val="0"/>
              </a:spcAft>
              <a:buClr>
                <a:schemeClr val="dk1"/>
              </a:buClr>
              <a:buSzPts val="2800"/>
              <a:buFont typeface="Montserrat"/>
              <a:buChar char="●"/>
            </a:pPr>
            <a:r>
              <a:rPr lang="en-US" sz="2800">
                <a:solidFill>
                  <a:schemeClr val="dk1"/>
                </a:solidFill>
                <a:uFill>
                  <a:noFill/>
                </a:uFill>
                <a:latin typeface="Montserrat"/>
                <a:ea typeface="Montserrat"/>
                <a:cs typeface="Montserrat"/>
                <a:sym typeface="Montserrat"/>
                <a:hlinkClick r:id="rId10">
                  <a:extLst>
                    <a:ext uri="{A12FA001-AC4F-418D-AE19-62706E023703}">
                      <ahyp:hlinkClr xmlns:ahyp="http://schemas.microsoft.com/office/drawing/2018/hyperlinkcolor" val="tx"/>
                    </a:ext>
                  </a:extLst>
                </a:hlinkClick>
              </a:rPr>
              <a:t>How to Overcome Bias in Negotiation with Critical Thinking</a:t>
            </a:r>
            <a:r>
              <a:rPr lang="en-US" sz="2800">
                <a:solidFill>
                  <a:schemeClr val="dk1"/>
                </a:solidFill>
                <a:latin typeface="Montserrat"/>
                <a:ea typeface="Montserrat"/>
                <a:cs typeface="Montserrat"/>
                <a:sym typeface="Montserrat"/>
              </a:rPr>
              <a:t> (5m 17s)</a:t>
            </a:r>
            <a:endParaRPr sz="2800">
              <a:solidFill>
                <a:schemeClr val="dk1"/>
              </a:solidFill>
              <a:latin typeface="Montserrat"/>
              <a:ea typeface="Montserrat"/>
              <a:cs typeface="Montserrat"/>
              <a:sym typeface="Montserrat"/>
            </a:endParaRPr>
          </a:p>
          <a:p>
            <a:pPr marL="457200" lvl="0" indent="-406400" algn="l" rtl="0">
              <a:lnSpc>
                <a:spcPct val="115000"/>
              </a:lnSpc>
              <a:spcBef>
                <a:spcPts val="0"/>
              </a:spcBef>
              <a:spcAft>
                <a:spcPts val="0"/>
              </a:spcAft>
              <a:buClr>
                <a:schemeClr val="dk1"/>
              </a:buClr>
              <a:buSzPts val="2800"/>
              <a:buFont typeface="Montserrat"/>
              <a:buChar char="●"/>
            </a:pPr>
            <a:r>
              <a:rPr lang="en-US" sz="2800">
                <a:solidFill>
                  <a:schemeClr val="dk1"/>
                </a:solidFill>
                <a:uFill>
                  <a:noFill/>
                </a:uFill>
                <a:latin typeface="Montserrat"/>
                <a:ea typeface="Montserrat"/>
                <a:cs typeface="Montserrat"/>
                <a:sym typeface="Montserrat"/>
                <a:hlinkClick r:id="rId11">
                  <a:extLst>
                    <a:ext uri="{A12FA001-AC4F-418D-AE19-62706E023703}">
                      <ahyp:hlinkClr xmlns:ahyp="http://schemas.microsoft.com/office/drawing/2018/hyperlinkcolor" val="tx"/>
                    </a:ext>
                  </a:extLst>
                </a:hlinkClick>
              </a:rPr>
              <a:t>Gender and Privilege in Negotiation</a:t>
            </a:r>
            <a:r>
              <a:rPr lang="en-US" sz="2800">
                <a:solidFill>
                  <a:schemeClr val="dk1"/>
                </a:solidFill>
                <a:latin typeface="Montserrat"/>
                <a:ea typeface="Montserrat"/>
                <a:cs typeface="Montserrat"/>
                <a:sym typeface="Montserrat"/>
              </a:rPr>
              <a:t> (1h 21m 32s)</a:t>
            </a:r>
            <a:endParaRPr sz="2800">
              <a:solidFill>
                <a:schemeClr val="dk1"/>
              </a:solidFill>
              <a:latin typeface="Montserrat"/>
              <a:ea typeface="Montserrat"/>
              <a:cs typeface="Montserrat"/>
              <a:sym typeface="Montserrat"/>
            </a:endParaRPr>
          </a:p>
          <a:p>
            <a:pPr marL="457200" lvl="0" indent="-406400" algn="l" rtl="0">
              <a:lnSpc>
                <a:spcPct val="115000"/>
              </a:lnSpc>
              <a:spcBef>
                <a:spcPts val="0"/>
              </a:spcBef>
              <a:spcAft>
                <a:spcPts val="0"/>
              </a:spcAft>
              <a:buClr>
                <a:schemeClr val="dk1"/>
              </a:buClr>
              <a:buSzPts val="2800"/>
              <a:buFont typeface="Montserrat"/>
              <a:buChar char="●"/>
            </a:pPr>
            <a:r>
              <a:rPr lang="en-US" sz="2800">
                <a:solidFill>
                  <a:schemeClr val="dk1"/>
                </a:solidFill>
                <a:uFill>
                  <a:noFill/>
                </a:uFill>
                <a:latin typeface="Montserrat"/>
                <a:ea typeface="Montserrat"/>
                <a:cs typeface="Montserrat"/>
                <a:sym typeface="Montserrat"/>
                <a:hlinkClick r:id="rId12">
                  <a:extLst>
                    <a:ext uri="{A12FA001-AC4F-418D-AE19-62706E023703}">
                      <ahyp:hlinkClr xmlns:ahyp="http://schemas.microsoft.com/office/drawing/2018/hyperlinkcolor" val="tx"/>
                    </a:ext>
                  </a:extLst>
                </a:hlinkClick>
              </a:rPr>
              <a:t>3 steps to getting what you want in a negotiation</a:t>
            </a:r>
            <a:r>
              <a:rPr lang="en-US" sz="2800">
                <a:solidFill>
                  <a:schemeClr val="dk1"/>
                </a:solidFill>
                <a:latin typeface="Montserrat"/>
                <a:ea typeface="Montserrat"/>
                <a:cs typeface="Montserrat"/>
                <a:sym typeface="Montserrat"/>
              </a:rPr>
              <a:t> (5m 00s, more info on next 2 slides)</a:t>
            </a:r>
            <a:endParaRPr sz="2800">
              <a:solidFill>
                <a:schemeClr val="dk1"/>
              </a:solidFill>
              <a:latin typeface="Montserrat"/>
              <a:ea typeface="Montserrat"/>
              <a:cs typeface="Montserrat"/>
              <a:sym typeface="Montserrat"/>
            </a:endParaRPr>
          </a:p>
        </p:txBody>
      </p:sp>
      <p:pic>
        <p:nvPicPr>
          <p:cNvPr id="439" name="Google Shape;439;g2f42bb2b130_0_347"/>
          <p:cNvPicPr preferRelativeResize="0"/>
          <p:nvPr/>
        </p:nvPicPr>
        <p:blipFill>
          <a:blip r:embed="rId13">
            <a:alphaModFix/>
          </a:blip>
          <a:stretch>
            <a:fillRect/>
          </a:stretch>
        </p:blipFill>
        <p:spPr>
          <a:xfrm>
            <a:off x="293000" y="841788"/>
            <a:ext cx="1830401" cy="1525966"/>
          </a:xfrm>
          <a:prstGeom prst="rect">
            <a:avLst/>
          </a:prstGeom>
          <a:noFill/>
          <a:ln>
            <a:noFill/>
          </a:ln>
        </p:spPr>
      </p:pic>
      <p:grpSp>
        <p:nvGrpSpPr>
          <p:cNvPr id="440" name="Google Shape;440;g2f42bb2b130_0_347"/>
          <p:cNvGrpSpPr/>
          <p:nvPr/>
        </p:nvGrpSpPr>
        <p:grpSpPr>
          <a:xfrm>
            <a:off x="1413175" y="8909575"/>
            <a:ext cx="10058300" cy="952374"/>
            <a:chOff x="1413175" y="8909575"/>
            <a:chExt cx="10058300" cy="952374"/>
          </a:xfrm>
        </p:grpSpPr>
        <p:pic>
          <p:nvPicPr>
            <p:cNvPr id="441" name="Google Shape;441;g2f42bb2b130_0_347" descr="Lightbulb" title="File:Noun Project lightbulb icon 1263005 cc.svg - Wikimedia Commons"/>
            <p:cNvPicPr preferRelativeResize="0"/>
            <p:nvPr/>
          </p:nvPicPr>
          <p:blipFill>
            <a:blip r:embed="rId14">
              <a:alphaModFix/>
            </a:blip>
            <a:stretch>
              <a:fillRect/>
            </a:stretch>
          </p:blipFill>
          <p:spPr>
            <a:xfrm>
              <a:off x="1413175" y="8909575"/>
              <a:ext cx="813800" cy="952374"/>
            </a:xfrm>
            <a:prstGeom prst="rect">
              <a:avLst/>
            </a:prstGeom>
            <a:noFill/>
            <a:ln>
              <a:noFill/>
            </a:ln>
          </p:spPr>
        </p:pic>
        <p:sp>
          <p:nvSpPr>
            <p:cNvPr id="442" name="Google Shape;442;g2f42bb2b130_0_347"/>
            <p:cNvSpPr txBox="1"/>
            <p:nvPr/>
          </p:nvSpPr>
          <p:spPr>
            <a:xfrm>
              <a:off x="2226975" y="9209525"/>
              <a:ext cx="9244500" cy="46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a:solidFill>
                    <a:schemeClr val="dk1"/>
                  </a:solidFill>
                  <a:latin typeface="Montserrat"/>
                  <a:ea typeface="Montserrat"/>
                  <a:cs typeface="Montserrat"/>
                  <a:sym typeface="Montserrat"/>
                </a:rPr>
                <a:t>These resources are clickable links!</a:t>
              </a:r>
              <a:endParaRPr sz="2200">
                <a:solidFill>
                  <a:schemeClr val="dk1"/>
                </a:solidFill>
                <a:latin typeface="Montserrat"/>
                <a:ea typeface="Montserrat"/>
                <a:cs typeface="Montserrat"/>
                <a:sym typeface="Montserrat"/>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22"/>
          <p:cNvSpPr txBox="1"/>
          <p:nvPr/>
        </p:nvSpPr>
        <p:spPr>
          <a:xfrm>
            <a:off x="2199178" y="1229544"/>
            <a:ext cx="15533639" cy="758825"/>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None/>
            </a:pPr>
            <a:r>
              <a:rPr lang="en-US" sz="4999" b="1" i="0" u="none" strike="noStrike" cap="none">
                <a:solidFill>
                  <a:srgbClr val="000000"/>
                </a:solidFill>
                <a:latin typeface="Montserrat"/>
                <a:ea typeface="Montserrat"/>
                <a:cs typeface="Montserrat"/>
                <a:sym typeface="Montserrat"/>
              </a:rPr>
              <a:t>Learning Library Resources</a:t>
            </a:r>
            <a:endParaRPr/>
          </a:p>
        </p:txBody>
      </p:sp>
      <p:sp>
        <p:nvSpPr>
          <p:cNvPr id="448" name="Google Shape;448;p22"/>
          <p:cNvSpPr txBox="1"/>
          <p:nvPr/>
        </p:nvSpPr>
        <p:spPr>
          <a:xfrm>
            <a:off x="483118" y="4465423"/>
            <a:ext cx="17340600" cy="39921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900" b="0" i="0" u="none" strike="noStrike" cap="none">
                <a:solidFill>
                  <a:srgbClr val="000000"/>
                </a:solidFill>
                <a:latin typeface="Montserrat"/>
                <a:ea typeface="Montserrat"/>
                <a:cs typeface="Montserrat"/>
                <a:sym typeface="Montserrat"/>
              </a:rPr>
              <a:t>This video empowers you with the tools and strategies for successful self-negotiation. You’ll discover how an empathetic approach and how </a:t>
            </a:r>
            <a:endParaRPr/>
          </a:p>
          <a:p>
            <a:pPr marL="0" marR="0" lvl="0" indent="0" algn="l" rtl="0">
              <a:lnSpc>
                <a:spcPct val="115000"/>
              </a:lnSpc>
              <a:spcBef>
                <a:spcPts val="0"/>
              </a:spcBef>
              <a:spcAft>
                <a:spcPts val="0"/>
              </a:spcAft>
              <a:buNone/>
            </a:pPr>
            <a:r>
              <a:rPr lang="en-US" sz="1900" b="0" i="0" u="none" strike="noStrike" cap="none">
                <a:solidFill>
                  <a:srgbClr val="000000"/>
                </a:solidFill>
                <a:latin typeface="Montserrat"/>
                <a:ea typeface="Montserrat"/>
                <a:cs typeface="Montserrat"/>
                <a:sym typeface="Montserrat"/>
              </a:rPr>
              <a:t>conscientiously thinking about the various dimensions at stake in a particular request can lead to a most deserving win. By embracing a collaborative perspective, you'll take into account what your manager wants and leverage that knowledge to strike a mutually beneficial deal. This video also elaborates on the importance of strategic negotiation:</a:t>
            </a:r>
            <a:endParaRPr/>
          </a:p>
          <a:p>
            <a:pPr marL="0" marR="0" lvl="0" indent="0" algn="l" rtl="0">
              <a:lnSpc>
                <a:spcPct val="115000"/>
              </a:lnSpc>
              <a:spcBef>
                <a:spcPts val="0"/>
              </a:spcBef>
              <a:spcAft>
                <a:spcPts val="0"/>
              </a:spcAft>
              <a:buNone/>
            </a:pPr>
            <a:endParaRPr sz="1900" b="0" i="0" u="none" strike="noStrike" cap="none">
              <a:solidFill>
                <a:srgbClr val="000000"/>
              </a:solidFill>
              <a:latin typeface="Montserrat"/>
              <a:ea typeface="Montserrat"/>
              <a:cs typeface="Montserrat"/>
              <a:sym typeface="Montserrat"/>
            </a:endParaRPr>
          </a:p>
          <a:p>
            <a:pPr marL="410211" marR="0" lvl="1" indent="-205106" algn="l" rtl="0">
              <a:lnSpc>
                <a:spcPct val="115000"/>
              </a:lnSpc>
              <a:spcBef>
                <a:spcPts val="0"/>
              </a:spcBef>
              <a:spcAft>
                <a:spcPts val="0"/>
              </a:spcAft>
              <a:buClr>
                <a:srgbClr val="000000"/>
              </a:buClr>
              <a:buSzPts val="1900"/>
              <a:buFont typeface="Arial"/>
              <a:buChar char="•"/>
            </a:pPr>
            <a:r>
              <a:rPr lang="en-US" sz="1900" b="1" i="0" u="none" strike="noStrike" cap="none">
                <a:solidFill>
                  <a:srgbClr val="000000"/>
                </a:solidFill>
                <a:latin typeface="Montserrat"/>
                <a:ea typeface="Montserrat"/>
                <a:cs typeface="Montserrat"/>
                <a:sym typeface="Montserrat"/>
              </a:rPr>
              <a:t>Do your research</a:t>
            </a:r>
            <a:endParaRPr/>
          </a:p>
          <a:p>
            <a:pPr marL="820422" marR="0" lvl="2" indent="-273474" algn="l" rtl="0">
              <a:lnSpc>
                <a:spcPct val="115000"/>
              </a:lnSpc>
              <a:spcBef>
                <a:spcPts val="0"/>
              </a:spcBef>
              <a:spcAft>
                <a:spcPts val="0"/>
              </a:spcAft>
              <a:buClr>
                <a:srgbClr val="000000"/>
              </a:buClr>
              <a:buSzPts val="1900"/>
              <a:buFont typeface="Arial"/>
              <a:buChar char="⚬"/>
            </a:pPr>
            <a:r>
              <a:rPr lang="en-US" sz="1900" b="0" i="0" u="none" strike="noStrike" cap="none">
                <a:solidFill>
                  <a:srgbClr val="000000"/>
                </a:solidFill>
                <a:latin typeface="Montserrat"/>
                <a:ea typeface="Montserrat"/>
                <a:cs typeface="Montserrat"/>
                <a:sym typeface="Montserrat"/>
              </a:rPr>
              <a:t>Preparing for the negotiation by understanding your own needs, those of your organisation and what solutions may be available will likely lead to a more successful outcome. Thoughtful preparation shows that you took the time to consider the needs of your team and organisation. It is also an indicator of the respect you have for the person with whom you are in negotiations.</a:t>
            </a:r>
            <a:endParaRPr/>
          </a:p>
          <a:p>
            <a:pPr marL="0" marR="0" lvl="0" indent="0" algn="l" rtl="0">
              <a:lnSpc>
                <a:spcPct val="115000"/>
              </a:lnSpc>
              <a:spcBef>
                <a:spcPts val="0"/>
              </a:spcBef>
              <a:spcAft>
                <a:spcPts val="0"/>
              </a:spcAft>
              <a:buNone/>
            </a:pPr>
            <a:endParaRPr sz="1900" b="0" i="0" u="none" strike="noStrike" cap="none">
              <a:solidFill>
                <a:srgbClr val="000000"/>
              </a:solidFill>
              <a:latin typeface="Montserrat"/>
              <a:ea typeface="Montserrat"/>
              <a:cs typeface="Montserrat"/>
              <a:sym typeface="Montserrat"/>
            </a:endParaRPr>
          </a:p>
          <a:p>
            <a:pPr marL="820422" marR="0" lvl="2" indent="-273474" algn="l" rtl="0">
              <a:lnSpc>
                <a:spcPct val="115000"/>
              </a:lnSpc>
              <a:spcBef>
                <a:spcPts val="0"/>
              </a:spcBef>
              <a:spcAft>
                <a:spcPts val="0"/>
              </a:spcAft>
              <a:buClr>
                <a:srgbClr val="000000"/>
              </a:buClr>
              <a:buSzPts val="1900"/>
              <a:buFont typeface="Arial"/>
              <a:buChar char="⚬"/>
            </a:pPr>
            <a:r>
              <a:rPr lang="en-US" sz="1900" b="0" i="0" u="none" strike="noStrike" cap="none">
                <a:solidFill>
                  <a:srgbClr val="000000"/>
                </a:solidFill>
                <a:latin typeface="Montserrat"/>
                <a:ea typeface="Montserrat"/>
                <a:cs typeface="Montserrat"/>
                <a:sym typeface="Montserrat"/>
              </a:rPr>
              <a:t>Instead of viewing negotiation as a win/lose scenario, approach it as an opportunity for collaboration and troubleshooting. Engaging in the negotiation process enables us to build stronger relationships, as we acknowledge that cooperation involves both giving and taking.</a:t>
            </a:r>
            <a:endParaRPr/>
          </a:p>
        </p:txBody>
      </p:sp>
      <p:sp>
        <p:nvSpPr>
          <p:cNvPr id="449" name="Google Shape;449;p22"/>
          <p:cNvSpPr txBox="1"/>
          <p:nvPr/>
        </p:nvSpPr>
        <p:spPr>
          <a:xfrm>
            <a:off x="483118" y="3656594"/>
            <a:ext cx="4116300" cy="455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959" b="1" i="0" u="none" strike="noStrike" cap="none">
                <a:solidFill>
                  <a:srgbClr val="000000"/>
                </a:solidFill>
                <a:latin typeface="Montserrat"/>
                <a:ea typeface="Montserrat"/>
                <a:cs typeface="Montserrat"/>
                <a:sym typeface="Montserrat"/>
              </a:rPr>
              <a:t>Key Video Messages</a:t>
            </a:r>
            <a:endParaRPr sz="1200"/>
          </a:p>
        </p:txBody>
      </p:sp>
      <p:sp>
        <p:nvSpPr>
          <p:cNvPr id="450" name="Google Shape;450;p22"/>
          <p:cNvSpPr txBox="1"/>
          <p:nvPr/>
        </p:nvSpPr>
        <p:spPr>
          <a:xfrm>
            <a:off x="483118" y="2491402"/>
            <a:ext cx="12445500" cy="882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159" b="1" i="0" u="none" strike="noStrike" cap="none">
                <a:solidFill>
                  <a:srgbClr val="000000"/>
                </a:solidFill>
                <a:latin typeface="Montserrat"/>
                <a:ea typeface="Montserrat"/>
                <a:cs typeface="Montserrat"/>
                <a:sym typeface="Montserrat"/>
              </a:rPr>
              <a:t>Video: 3 Steps to Getting What You Want in a Negotiation</a:t>
            </a:r>
            <a:endParaRPr/>
          </a:p>
          <a:p>
            <a:pPr marL="0" marR="0" lvl="0" indent="0" algn="l" rtl="0">
              <a:lnSpc>
                <a:spcPct val="115000"/>
              </a:lnSpc>
              <a:spcBef>
                <a:spcPts val="0"/>
              </a:spcBef>
              <a:spcAft>
                <a:spcPts val="0"/>
              </a:spcAft>
              <a:buNone/>
            </a:pPr>
            <a:r>
              <a:rPr lang="en-US" sz="2100" b="0" i="0" u="sng" strike="noStrike" cap="none">
                <a:solidFill>
                  <a:srgbClr val="0000FF"/>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https://www.ted.com/talks/ruchi_sinha_3_steps_to_getting_what_you_want_in_a_negotiation</a:t>
            </a:r>
            <a:endParaRPr>
              <a:solidFill>
                <a:srgbClr val="0000FF"/>
              </a:solidFill>
            </a:endParaRPr>
          </a:p>
        </p:txBody>
      </p:sp>
      <p:pic>
        <p:nvPicPr>
          <p:cNvPr id="451" name="Google Shape;451;p22"/>
          <p:cNvPicPr preferRelativeResize="0"/>
          <p:nvPr/>
        </p:nvPicPr>
        <p:blipFill>
          <a:blip r:embed="rId4">
            <a:alphaModFix/>
          </a:blip>
          <a:stretch>
            <a:fillRect/>
          </a:stretch>
        </p:blipFill>
        <p:spPr>
          <a:xfrm>
            <a:off x="293000" y="841788"/>
            <a:ext cx="1830401" cy="152596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23"/>
          <p:cNvSpPr txBox="1"/>
          <p:nvPr/>
        </p:nvSpPr>
        <p:spPr>
          <a:xfrm>
            <a:off x="2199178" y="1229544"/>
            <a:ext cx="15533639" cy="758825"/>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None/>
            </a:pPr>
            <a:r>
              <a:rPr lang="en-US" sz="4999" b="1" i="0" u="none" strike="noStrike" cap="none">
                <a:solidFill>
                  <a:srgbClr val="000000"/>
                </a:solidFill>
                <a:latin typeface="Montserrat"/>
                <a:ea typeface="Montserrat"/>
                <a:cs typeface="Montserrat"/>
                <a:sym typeface="Montserrat"/>
              </a:rPr>
              <a:t>Learning Library Resources</a:t>
            </a:r>
            <a:endParaRPr/>
          </a:p>
        </p:txBody>
      </p:sp>
      <p:sp>
        <p:nvSpPr>
          <p:cNvPr id="457" name="Google Shape;457;p23"/>
          <p:cNvSpPr txBox="1"/>
          <p:nvPr/>
        </p:nvSpPr>
        <p:spPr>
          <a:xfrm>
            <a:off x="483118" y="4465423"/>
            <a:ext cx="17340600" cy="3992100"/>
          </a:xfrm>
          <a:prstGeom prst="rect">
            <a:avLst/>
          </a:prstGeom>
          <a:noFill/>
          <a:ln>
            <a:noFill/>
          </a:ln>
        </p:spPr>
        <p:txBody>
          <a:bodyPr spcFirstLastPara="1" wrap="square" lIns="0" tIns="0" rIns="0" bIns="0" anchor="t" anchorCtr="0">
            <a:spAutoFit/>
          </a:bodyPr>
          <a:lstStyle/>
          <a:p>
            <a:pPr marL="410211" marR="0" lvl="1" indent="-205106" algn="l" rtl="0">
              <a:lnSpc>
                <a:spcPct val="115000"/>
              </a:lnSpc>
              <a:spcBef>
                <a:spcPts val="0"/>
              </a:spcBef>
              <a:spcAft>
                <a:spcPts val="0"/>
              </a:spcAft>
              <a:buClr>
                <a:srgbClr val="000000"/>
              </a:buClr>
              <a:buSzPts val="1900"/>
              <a:buFont typeface="Arial"/>
              <a:buChar char="•"/>
            </a:pPr>
            <a:r>
              <a:rPr lang="en-US" sz="1900" b="1" i="0" u="none" strike="noStrike" cap="none">
                <a:solidFill>
                  <a:srgbClr val="000000"/>
                </a:solidFill>
                <a:latin typeface="Montserrat"/>
                <a:ea typeface="Montserrat"/>
                <a:cs typeface="Montserrat"/>
                <a:sym typeface="Montserrat"/>
              </a:rPr>
              <a:t>Mentally Prepare</a:t>
            </a:r>
            <a:endParaRPr/>
          </a:p>
          <a:p>
            <a:pPr marL="820422" marR="0" lvl="2" indent="-273474" algn="l" rtl="0">
              <a:lnSpc>
                <a:spcPct val="115000"/>
              </a:lnSpc>
              <a:spcBef>
                <a:spcPts val="0"/>
              </a:spcBef>
              <a:spcAft>
                <a:spcPts val="0"/>
              </a:spcAft>
              <a:buClr>
                <a:srgbClr val="000000"/>
              </a:buClr>
              <a:buSzPts val="1900"/>
              <a:buFont typeface="Arial"/>
              <a:buChar char="⚬"/>
            </a:pPr>
            <a:r>
              <a:rPr lang="en-US" sz="1900" b="0" i="0" u="none" strike="noStrike" cap="none">
                <a:solidFill>
                  <a:srgbClr val="000000"/>
                </a:solidFill>
                <a:latin typeface="Montserrat"/>
                <a:ea typeface="Montserrat"/>
                <a:cs typeface="Montserrat"/>
                <a:sym typeface="Montserrat"/>
              </a:rPr>
              <a:t>Prepare yourself for the possibility that your request will be denied. Embrace defensive pessimism, anticipating the worst while recognizing that the results are not reflective of your inherent worth. By adopting this mindset, you are less likely to be anxious and to disrupt your negotiation. A lack of emotional attachment to any outcome will empower you to handle potential objections and be open to other possible alternatives. It is also worth recognizing when to walk away if your minimum requirement is not being met. Note: The LLMC Team acknowledges that some negotiations may be of a nature that do not allow us to embrace defensive pessimism.</a:t>
            </a:r>
            <a:endParaRPr/>
          </a:p>
          <a:p>
            <a:pPr marL="0" marR="0" lvl="0" indent="0" algn="l" rtl="0">
              <a:lnSpc>
                <a:spcPct val="115000"/>
              </a:lnSpc>
              <a:spcBef>
                <a:spcPts val="0"/>
              </a:spcBef>
              <a:spcAft>
                <a:spcPts val="0"/>
              </a:spcAft>
              <a:buNone/>
            </a:pPr>
            <a:endParaRPr sz="1900" b="0" i="0" u="none" strike="noStrike" cap="none">
              <a:solidFill>
                <a:srgbClr val="000000"/>
              </a:solidFill>
              <a:latin typeface="Montserrat"/>
              <a:ea typeface="Montserrat"/>
              <a:cs typeface="Montserrat"/>
              <a:sym typeface="Montserrat"/>
            </a:endParaRPr>
          </a:p>
          <a:p>
            <a:pPr marL="410211" marR="0" lvl="1" indent="-205106" algn="l" rtl="0">
              <a:lnSpc>
                <a:spcPct val="115000"/>
              </a:lnSpc>
              <a:spcBef>
                <a:spcPts val="0"/>
              </a:spcBef>
              <a:spcAft>
                <a:spcPts val="0"/>
              </a:spcAft>
              <a:buClr>
                <a:srgbClr val="000000"/>
              </a:buClr>
              <a:buSzPts val="1900"/>
              <a:buFont typeface="Arial"/>
              <a:buChar char="•"/>
            </a:pPr>
            <a:r>
              <a:rPr lang="en-US" sz="1900" b="1" i="0" u="none" strike="noStrike" cap="none">
                <a:solidFill>
                  <a:srgbClr val="000000"/>
                </a:solidFill>
                <a:latin typeface="Montserrat"/>
                <a:ea typeface="Montserrat"/>
                <a:cs typeface="Montserrat"/>
                <a:sym typeface="Montserrat"/>
              </a:rPr>
              <a:t>Put yourself in another’s shoes</a:t>
            </a:r>
            <a:endParaRPr/>
          </a:p>
          <a:p>
            <a:pPr marL="820422" marR="0" lvl="2" indent="-273474" algn="l" rtl="0">
              <a:lnSpc>
                <a:spcPct val="115000"/>
              </a:lnSpc>
              <a:spcBef>
                <a:spcPts val="0"/>
              </a:spcBef>
              <a:spcAft>
                <a:spcPts val="0"/>
              </a:spcAft>
              <a:buClr>
                <a:srgbClr val="000000"/>
              </a:buClr>
              <a:buSzPts val="1900"/>
              <a:buFont typeface="Arial"/>
              <a:buChar char="⚬"/>
            </a:pPr>
            <a:r>
              <a:rPr lang="en-US" sz="1900" b="0" i="0" u="none" strike="noStrike" cap="none">
                <a:solidFill>
                  <a:srgbClr val="000000"/>
                </a:solidFill>
                <a:latin typeface="Montserrat"/>
                <a:ea typeface="Montserrat"/>
                <a:cs typeface="Montserrat"/>
                <a:sym typeface="Montserrat"/>
              </a:rPr>
              <a:t>Understand that your request has the potential to impact the professional lives of others, including the person with whom you are in negotiation. How will this impact their relationship with the rest of the team, their workload and how they are seen by the individuals to whom they report? Will they even have the authority to allow your request? Communicate your request with a clear rationale, emphasising that it's not just about you but rather about achieving your professional goals and benefiting the entire team.</a:t>
            </a:r>
            <a:endParaRPr/>
          </a:p>
        </p:txBody>
      </p:sp>
      <p:sp>
        <p:nvSpPr>
          <p:cNvPr id="458" name="Google Shape;458;p23"/>
          <p:cNvSpPr txBox="1"/>
          <p:nvPr/>
        </p:nvSpPr>
        <p:spPr>
          <a:xfrm>
            <a:off x="483131" y="3656600"/>
            <a:ext cx="7584000" cy="455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959" b="1" i="0" u="none" strike="noStrike" cap="none">
                <a:solidFill>
                  <a:srgbClr val="000000"/>
                </a:solidFill>
                <a:latin typeface="Montserrat"/>
                <a:ea typeface="Montserrat"/>
                <a:cs typeface="Montserrat"/>
                <a:sym typeface="Montserrat"/>
              </a:rPr>
              <a:t>Key Video Messages (continued)</a:t>
            </a:r>
            <a:endParaRPr sz="1200"/>
          </a:p>
        </p:txBody>
      </p:sp>
      <p:sp>
        <p:nvSpPr>
          <p:cNvPr id="459" name="Google Shape;459;p23"/>
          <p:cNvSpPr txBox="1"/>
          <p:nvPr/>
        </p:nvSpPr>
        <p:spPr>
          <a:xfrm>
            <a:off x="483118" y="2491402"/>
            <a:ext cx="12445500" cy="882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159" b="1" i="0" u="none" strike="noStrike" cap="none">
                <a:solidFill>
                  <a:srgbClr val="000000"/>
                </a:solidFill>
                <a:latin typeface="Montserrat"/>
                <a:ea typeface="Montserrat"/>
                <a:cs typeface="Montserrat"/>
                <a:sym typeface="Montserrat"/>
              </a:rPr>
              <a:t>Video: 3 Steps to Getting What You Want in a Negotiation</a:t>
            </a:r>
            <a:endParaRPr/>
          </a:p>
          <a:p>
            <a:pPr marL="0" marR="0" lvl="0" indent="0" algn="l" rtl="0">
              <a:lnSpc>
                <a:spcPct val="115000"/>
              </a:lnSpc>
              <a:spcBef>
                <a:spcPts val="0"/>
              </a:spcBef>
              <a:spcAft>
                <a:spcPts val="0"/>
              </a:spcAft>
              <a:buNone/>
            </a:pPr>
            <a:r>
              <a:rPr lang="en-US" sz="2100" b="0" i="0" u="sng" strike="noStrike" cap="none">
                <a:solidFill>
                  <a:srgbClr val="0000FF"/>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https://www.ted.com/talks/ruchi_sinha_3_steps_to_getting_what_you_want_in_a_negotiation</a:t>
            </a:r>
            <a:endParaRPr>
              <a:solidFill>
                <a:srgbClr val="0000FF"/>
              </a:solidFill>
            </a:endParaRPr>
          </a:p>
        </p:txBody>
      </p:sp>
      <p:pic>
        <p:nvPicPr>
          <p:cNvPr id="460" name="Google Shape;460;p23"/>
          <p:cNvPicPr preferRelativeResize="0"/>
          <p:nvPr/>
        </p:nvPicPr>
        <p:blipFill>
          <a:blip r:embed="rId4">
            <a:alphaModFix/>
          </a:blip>
          <a:stretch>
            <a:fillRect/>
          </a:stretch>
        </p:blipFill>
        <p:spPr>
          <a:xfrm>
            <a:off x="293000" y="841788"/>
            <a:ext cx="1830401" cy="152596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g2f42bb2b130_0_109"/>
          <p:cNvSpPr txBox="1"/>
          <p:nvPr/>
        </p:nvSpPr>
        <p:spPr>
          <a:xfrm>
            <a:off x="2123398" y="1220019"/>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None/>
            </a:pPr>
            <a:r>
              <a:rPr lang="en-US" sz="4999" b="1" i="0" u="none" strike="noStrike" cap="none">
                <a:solidFill>
                  <a:srgbClr val="000000"/>
                </a:solidFill>
                <a:latin typeface="Montserrat"/>
                <a:ea typeface="Montserrat"/>
                <a:cs typeface="Montserrat"/>
                <a:sym typeface="Montserrat"/>
              </a:rPr>
              <a:t>Contact Us</a:t>
            </a:r>
            <a:endParaRPr/>
          </a:p>
        </p:txBody>
      </p:sp>
      <p:sp>
        <p:nvSpPr>
          <p:cNvPr id="466" name="Google Shape;466;g2f42bb2b130_0_109"/>
          <p:cNvSpPr/>
          <p:nvPr/>
        </p:nvSpPr>
        <p:spPr>
          <a:xfrm>
            <a:off x="13504456" y="694865"/>
            <a:ext cx="4508500" cy="4508482"/>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g2f42bb2b130_0_109"/>
          <p:cNvSpPr txBox="1"/>
          <p:nvPr/>
        </p:nvSpPr>
        <p:spPr>
          <a:xfrm>
            <a:off x="5066999" y="6432045"/>
            <a:ext cx="7441800" cy="369300"/>
          </a:xfrm>
          <a:prstGeom prst="rect">
            <a:avLst/>
          </a:prstGeom>
          <a:noFill/>
          <a:ln>
            <a:noFill/>
          </a:ln>
        </p:spPr>
        <p:txBody>
          <a:bodyPr spcFirstLastPara="1" wrap="square" lIns="0" tIns="0" rIns="0" bIns="0" anchor="t" anchorCtr="0">
            <a:spAutoFit/>
          </a:bodyPr>
          <a:lstStyle/>
          <a:p>
            <a:pPr marL="0" lvl="0" indent="0" algn="ctr" rtl="0">
              <a:lnSpc>
                <a:spcPct val="140008"/>
              </a:lnSpc>
              <a:spcBef>
                <a:spcPts val="0"/>
              </a:spcBef>
              <a:spcAft>
                <a:spcPts val="0"/>
              </a:spcAft>
              <a:buNone/>
            </a:pPr>
            <a:r>
              <a:rPr lang="en-US" sz="2400">
                <a:solidFill>
                  <a:schemeClr val="dk1"/>
                </a:solidFill>
                <a:latin typeface="Montserrat Medium"/>
                <a:ea typeface="Montserrat Medium"/>
                <a:cs typeface="Montserrat Medium"/>
                <a:sym typeface="Montserrat Medium"/>
              </a:rPr>
              <a:t>Contact us on the </a:t>
            </a:r>
            <a:r>
              <a:rPr lang="en-US" sz="2400" u="sng">
                <a:solidFill>
                  <a:schemeClr val="hlink"/>
                </a:solidFill>
                <a:latin typeface="Montserrat Medium"/>
                <a:ea typeface="Montserrat Medium"/>
                <a:cs typeface="Montserrat Medium"/>
                <a:sym typeface="Montserrat Medium"/>
                <a:hlinkClick r:id="rId4"/>
              </a:rPr>
              <a:t>LLMC Support Form</a:t>
            </a:r>
            <a:endParaRPr sz="2400">
              <a:latin typeface="Arimo"/>
              <a:ea typeface="Arimo"/>
              <a:cs typeface="Arimo"/>
              <a:sym typeface="Arimo"/>
            </a:endParaRPr>
          </a:p>
        </p:txBody>
      </p:sp>
      <p:pic>
        <p:nvPicPr>
          <p:cNvPr id="468" name="Google Shape;468;g2f42bb2b130_0_109"/>
          <p:cNvPicPr preferRelativeResize="0"/>
          <p:nvPr/>
        </p:nvPicPr>
        <p:blipFill>
          <a:blip r:embed="rId5">
            <a:alphaModFix/>
          </a:blip>
          <a:stretch>
            <a:fillRect/>
          </a:stretch>
        </p:blipFill>
        <p:spPr>
          <a:xfrm>
            <a:off x="293000" y="841788"/>
            <a:ext cx="1830401" cy="1525966"/>
          </a:xfrm>
          <a:prstGeom prst="rect">
            <a:avLst/>
          </a:prstGeom>
          <a:noFill/>
          <a:ln>
            <a:noFill/>
          </a:ln>
        </p:spPr>
      </p:pic>
      <p:grpSp>
        <p:nvGrpSpPr>
          <p:cNvPr id="469" name="Google Shape;469;g2f42bb2b130_0_109"/>
          <p:cNvGrpSpPr/>
          <p:nvPr/>
        </p:nvGrpSpPr>
        <p:grpSpPr>
          <a:xfrm>
            <a:off x="3802057" y="7017429"/>
            <a:ext cx="9971700" cy="3269577"/>
            <a:chOff x="4158157" y="6862129"/>
            <a:chExt cx="9971700" cy="3269577"/>
          </a:xfrm>
        </p:grpSpPr>
        <p:sp>
          <p:nvSpPr>
            <p:cNvPr id="470" name="Google Shape;470;g2f42bb2b130_0_109"/>
            <p:cNvSpPr/>
            <p:nvPr/>
          </p:nvSpPr>
          <p:spPr>
            <a:xfrm>
              <a:off x="7132193" y="6862129"/>
              <a:ext cx="4023613" cy="3269577"/>
            </a:xfrm>
            <a:custGeom>
              <a:avLst/>
              <a:gdLst/>
              <a:ahLst/>
              <a:cxnLst/>
              <a:rect l="l" t="t" r="r" b="b"/>
              <a:pathLst>
                <a:path w="4023613" h="3269577" extrusionOk="0">
                  <a:moveTo>
                    <a:pt x="0" y="0"/>
                  </a:moveTo>
                  <a:lnTo>
                    <a:pt x="4023614" y="0"/>
                  </a:lnTo>
                  <a:lnTo>
                    <a:pt x="4023614" y="3269576"/>
                  </a:lnTo>
                  <a:lnTo>
                    <a:pt x="0" y="3269576"/>
                  </a:lnTo>
                  <a:lnTo>
                    <a:pt x="0" y="0"/>
                  </a:lnTo>
                  <a:close/>
                </a:path>
              </a:pathLst>
            </a:custGeom>
            <a:blipFill rotWithShape="1">
              <a:blip r:embed="rId6">
                <a:alphaModFix amt="7000"/>
              </a:blip>
              <a:stretch>
                <a:fillRect t="-2589"/>
              </a:stretch>
            </a:blipFill>
            <a:ln>
              <a:noFill/>
            </a:ln>
          </p:spPr>
          <p:txBody>
            <a:bodyPr/>
            <a:lstStyle/>
            <a:p>
              <a:endParaRPr lang="en-US"/>
            </a:p>
          </p:txBody>
        </p:sp>
        <p:sp>
          <p:nvSpPr>
            <p:cNvPr id="471" name="Google Shape;471;g2f42bb2b130_0_109"/>
            <p:cNvSpPr txBox="1"/>
            <p:nvPr/>
          </p:nvSpPr>
          <p:spPr>
            <a:xfrm>
              <a:off x="4158157" y="7767257"/>
              <a:ext cx="9971700" cy="1263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160" b="1" i="0" u="none" strike="noStrike" cap="none">
                  <a:solidFill>
                    <a:srgbClr val="000000"/>
                  </a:solidFill>
                  <a:latin typeface="Montserrat"/>
                  <a:ea typeface="Montserrat"/>
                  <a:cs typeface="Montserrat"/>
                  <a:sym typeface="Montserrat"/>
                </a:rPr>
                <a:t>The Lifting as you Lead Mentoring Circles Discussion Guide was created by the Diversity and Inclusion Office, Materiel Group, National Defence. </a:t>
              </a:r>
              <a:endParaRPr/>
            </a:p>
          </p:txBody>
        </p:sp>
      </p:grpSp>
      <p:pic>
        <p:nvPicPr>
          <p:cNvPr id="472" name="Google Shape;472;g2f42bb2b130_0_109"/>
          <p:cNvPicPr preferRelativeResize="0"/>
          <p:nvPr/>
        </p:nvPicPr>
        <p:blipFill>
          <a:blip r:embed="rId7">
            <a:alphaModFix/>
          </a:blip>
          <a:stretch>
            <a:fillRect/>
          </a:stretch>
        </p:blipFill>
        <p:spPr>
          <a:xfrm>
            <a:off x="6425730" y="2307587"/>
            <a:ext cx="4724355" cy="3833136"/>
          </a:xfrm>
          <a:prstGeom prst="rect">
            <a:avLst/>
          </a:prstGeom>
          <a:noFill/>
          <a:ln>
            <a:noFill/>
          </a:ln>
        </p:spPr>
      </p:pic>
      <p:pic>
        <p:nvPicPr>
          <p:cNvPr id="473" name="Google Shape;473;g2f42bb2b130_0_109"/>
          <p:cNvPicPr preferRelativeResize="0"/>
          <p:nvPr/>
        </p:nvPicPr>
        <p:blipFill>
          <a:blip r:embed="rId8">
            <a:alphaModFix/>
          </a:blip>
          <a:stretch>
            <a:fillRect/>
          </a:stretch>
        </p:blipFill>
        <p:spPr>
          <a:xfrm flipH="1">
            <a:off x="12295075" y="7416525"/>
            <a:ext cx="6069125" cy="29131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pic>
        <p:nvPicPr>
          <p:cNvPr id="478" name="Google Shape;478;g2f42bb2b130_0_121"/>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479" name="Google Shape;479;g2f42bb2b130_0_121"/>
          <p:cNvSpPr txBox="1"/>
          <p:nvPr/>
        </p:nvSpPr>
        <p:spPr>
          <a:xfrm>
            <a:off x="2123398" y="1220019"/>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None/>
            </a:pPr>
            <a:r>
              <a:rPr lang="en-US" sz="4999" b="1" i="0" u="none" strike="noStrike" cap="none">
                <a:solidFill>
                  <a:srgbClr val="000000"/>
                </a:solidFill>
                <a:latin typeface="Montserrat"/>
                <a:ea typeface="Montserrat"/>
                <a:cs typeface="Montserrat"/>
                <a:sym typeface="Montserrat"/>
              </a:rPr>
              <a:t>Support</a:t>
            </a:r>
            <a:endParaRPr/>
          </a:p>
        </p:txBody>
      </p:sp>
      <p:sp>
        <p:nvSpPr>
          <p:cNvPr id="480" name="Google Shape;480;g2f42bb2b130_0_121"/>
          <p:cNvSpPr/>
          <p:nvPr/>
        </p:nvSpPr>
        <p:spPr>
          <a:xfrm>
            <a:off x="13504456" y="694865"/>
            <a:ext cx="4508500" cy="4508482"/>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l="-43857" r="-938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g2f42bb2b130_0_121"/>
          <p:cNvSpPr txBox="1"/>
          <p:nvPr/>
        </p:nvSpPr>
        <p:spPr>
          <a:xfrm>
            <a:off x="483118" y="2571909"/>
            <a:ext cx="17537400" cy="7034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000" b="1" i="0" u="none" strike="noStrike" cap="none">
                <a:solidFill>
                  <a:srgbClr val="000000"/>
                </a:solidFill>
                <a:latin typeface="Montserrat"/>
                <a:ea typeface="Montserrat"/>
                <a:cs typeface="Montserrat"/>
                <a:sym typeface="Montserrat"/>
              </a:rPr>
              <a:t>Employee Assistance Program (EAP)</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EAP provides free short-term counselling for personal or work-related problems as well as crisis</a:t>
            </a:r>
            <a:endParaRPr sz="20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counselling.</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Toll-free: 1-800-268-7708 </a:t>
            </a:r>
            <a:endParaRPr sz="20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TTY (for people with hearing impairments): 1-800-567-5803 </a:t>
            </a:r>
            <a:endParaRPr/>
          </a:p>
          <a:p>
            <a:pPr marL="0" marR="0" lvl="0" indent="0" algn="l" rtl="0">
              <a:lnSpc>
                <a:spcPct val="115000"/>
              </a:lnSpc>
              <a:spcBef>
                <a:spcPts val="0"/>
              </a:spcBef>
              <a:spcAft>
                <a:spcPts val="0"/>
              </a:spcAft>
              <a:buNone/>
            </a:pPr>
            <a:r>
              <a:rPr lang="en-US" sz="2000" b="0" i="0" u="sng" strike="noStrike" cap="none">
                <a:solidFill>
                  <a:srgbClr val="0000FF"/>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https://www.canada.ca/en/government/publicservice/wellness-inclusion-diversity-public-service/</a:t>
            </a:r>
            <a:endParaRPr>
              <a:solidFill>
                <a:srgbClr val="0000FF"/>
              </a:solidFill>
            </a:endParaRPr>
          </a:p>
          <a:p>
            <a:pPr marL="0" marR="0" lvl="0" indent="0" algn="l" rtl="0">
              <a:lnSpc>
                <a:spcPct val="115000"/>
              </a:lnSpc>
              <a:spcBef>
                <a:spcPts val="0"/>
              </a:spcBef>
              <a:spcAft>
                <a:spcPts val="0"/>
              </a:spcAft>
              <a:buNone/>
            </a:pPr>
            <a:r>
              <a:rPr lang="en-US" sz="2000" b="0" i="0" u="sng" strike="noStrike" cap="none">
                <a:solidFill>
                  <a:srgbClr val="0000FF"/>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employee-assistance-program.html#E</a:t>
            </a:r>
            <a:endParaRPr>
              <a:solidFill>
                <a:srgbClr val="0000FF"/>
              </a:solidFill>
            </a:endParaRPr>
          </a:p>
          <a:p>
            <a:pPr marL="0" marR="0" lvl="0" indent="0" algn="l" rtl="0">
              <a:lnSpc>
                <a:spcPct val="115000"/>
              </a:lnSpc>
              <a:spcBef>
                <a:spcPts val="0"/>
              </a:spcBef>
              <a:spcAft>
                <a:spcPts val="0"/>
              </a:spcAft>
              <a:buNone/>
            </a:pPr>
            <a:endParaRPr sz="2000" b="0" i="0" u="sng" strike="noStrike" cap="none">
              <a:solidFill>
                <a:srgbClr val="004AAD"/>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endParaRPr>
          </a:p>
          <a:p>
            <a:pPr marL="0" marR="0" lvl="0" indent="0" algn="l" rtl="0">
              <a:lnSpc>
                <a:spcPct val="115000"/>
              </a:lnSpc>
              <a:spcBef>
                <a:spcPts val="0"/>
              </a:spcBef>
              <a:spcAft>
                <a:spcPts val="0"/>
              </a:spcAft>
              <a:buNone/>
            </a:pPr>
            <a:r>
              <a:rPr lang="en-US" sz="2000" b="1" i="0" u="none" strike="noStrike" cap="none">
                <a:solidFill>
                  <a:srgbClr val="000000"/>
                </a:solidFill>
                <a:latin typeface="Montserrat"/>
                <a:ea typeface="Montserrat"/>
                <a:cs typeface="Montserrat"/>
                <a:sym typeface="Montserrat"/>
              </a:rPr>
              <a:t>Hope for Wellness Helpline</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24/7 access to Indigenous Counsellors.</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Available in French and English and, upon request, Ojibway, Cree and Inuktituk.</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1-855-242-3310 </a:t>
            </a:r>
            <a:endParaRPr sz="20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Chat line via: </a:t>
            </a:r>
            <a:r>
              <a:rPr lang="en-US" sz="2000" b="0" i="0" u="sng" strike="noStrike" cap="none">
                <a:solidFill>
                  <a:srgbClr val="0000FF"/>
                </a:solid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https://www.hopeforwellness.ca/</a:t>
            </a:r>
            <a:r>
              <a:rPr lang="en-US" sz="2000" b="0" i="0" u="none" strike="noStrike" cap="none">
                <a:solidFill>
                  <a:srgbClr val="0000FF"/>
                </a:solidFill>
                <a:latin typeface="Montserrat"/>
                <a:ea typeface="Montserrat"/>
                <a:cs typeface="Montserrat"/>
                <a:sym typeface="Montserrat"/>
              </a:rPr>
              <a:t> </a:t>
            </a:r>
            <a:endParaRPr>
              <a:solidFill>
                <a:srgbClr val="0000FF"/>
              </a:solidFill>
            </a:endParaRPr>
          </a:p>
          <a:p>
            <a:pPr marL="0" marR="0" lvl="0" indent="0" algn="l" rtl="0">
              <a:lnSpc>
                <a:spcPct val="115000"/>
              </a:lnSpc>
              <a:spcBef>
                <a:spcPts val="0"/>
              </a:spcBef>
              <a:spcAft>
                <a:spcPts val="0"/>
              </a:spcAft>
              <a:buNone/>
            </a:pPr>
            <a:endParaRPr sz="2000" b="0" i="0" u="none" strike="noStrike" cap="none">
              <a:solidFill>
                <a:srgbClr val="004AAD"/>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000" b="1" i="0" u="none" strike="noStrike" cap="none">
                <a:solidFill>
                  <a:srgbClr val="000000"/>
                </a:solidFill>
                <a:latin typeface="Montserrat"/>
                <a:ea typeface="Montserrat"/>
                <a:cs typeface="Montserrat"/>
                <a:sym typeface="Montserrat"/>
              </a:rPr>
              <a:t>Member and Family Assistance services (Canadian Armed Forces)</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The Member and Family Assistance services is a 24 hour, 7 days a week bilingual telephone and face to face counselling service that is voluntary, confidential, and available to Canadian Armed Forces (CAF) members and their families who have personal concerns that affect their well-being and/or work performance.</a:t>
            </a:r>
            <a:endParaRPr/>
          </a:p>
          <a:p>
            <a:pPr marL="0" marR="0" lvl="0" indent="0" algn="l" rtl="0">
              <a:lnSpc>
                <a:spcPct val="115000"/>
              </a:lnSpc>
              <a:spcBef>
                <a:spcPts val="0"/>
              </a:spcBef>
              <a:spcAft>
                <a:spcPts val="0"/>
              </a:spcAft>
              <a:buNone/>
            </a:pPr>
            <a:r>
              <a:rPr lang="en-US" sz="2000" b="0" i="0" u="sng" strike="noStrike" cap="none">
                <a:solidFill>
                  <a:srgbClr val="0000FF"/>
                </a:solidFill>
                <a:latin typeface="Montserrat"/>
                <a:ea typeface="Montserrat"/>
                <a:cs typeface="Montserrat"/>
                <a:sym typeface="Montserrat"/>
                <a:hlinkClick r:id="rId7">
                  <a:extLst>
                    <a:ext uri="{A12FA001-AC4F-418D-AE19-62706E023703}">
                      <ahyp:hlinkClr xmlns:ahyp="http://schemas.microsoft.com/office/drawing/2018/hyperlinkcolor" val="tx"/>
                    </a:ext>
                  </a:extLst>
                </a:hlinkClick>
              </a:rPr>
              <a:t>https://www.canada.ca/en/department-national-defence/services/benefits-military/health-support/member-family-assistance-services.html</a:t>
            </a:r>
            <a:endParaRPr>
              <a:solidFill>
                <a:srgbClr val="0000FF"/>
              </a:solidFill>
            </a:endParaRPr>
          </a:p>
        </p:txBody>
      </p:sp>
      <p:pic>
        <p:nvPicPr>
          <p:cNvPr id="482" name="Google Shape;482;g2f42bb2b130_0_121"/>
          <p:cNvPicPr preferRelativeResize="0"/>
          <p:nvPr/>
        </p:nvPicPr>
        <p:blipFill>
          <a:blip r:embed="rId8">
            <a:alphaModFix/>
          </a:blip>
          <a:stretch>
            <a:fillRect/>
          </a:stretch>
        </p:blipFill>
        <p:spPr>
          <a:xfrm>
            <a:off x="293000" y="841788"/>
            <a:ext cx="1830401" cy="152596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g2f42bb2b130_0_17"/>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123" name="Google Shape;123;g2f42bb2b130_0_17"/>
          <p:cNvSpPr txBox="1"/>
          <p:nvPr/>
        </p:nvSpPr>
        <p:spPr>
          <a:xfrm>
            <a:off x="4062975" y="1936950"/>
            <a:ext cx="13528800" cy="75915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2400">
                <a:solidFill>
                  <a:schemeClr val="dk1"/>
                </a:solidFill>
                <a:latin typeface="Montserrat"/>
                <a:ea typeface="Montserrat"/>
                <a:cs typeface="Montserrat"/>
                <a:sym typeface="Montserrat"/>
              </a:rPr>
              <a:t>By actively engaging with your Circle, sharing experiences, and fostering connections, you'll unlock personal and professional growth opportunities. This knowledge empowers you to advance in your career.</a:t>
            </a:r>
            <a:endParaRPr sz="24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Font typeface="Arial"/>
              <a:buNone/>
            </a:pPr>
            <a:endParaRPr sz="2400">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400" b="1" i="0" u="none" strike="noStrike" cap="none">
                <a:solidFill>
                  <a:srgbClr val="000000"/>
                </a:solidFill>
                <a:latin typeface="Montserrat"/>
                <a:ea typeface="Montserrat"/>
                <a:cs typeface="Montserrat"/>
                <a:sym typeface="Montserrat"/>
              </a:rPr>
              <a:t>The Time to Act is Now!</a:t>
            </a:r>
            <a:endParaRPr sz="2400">
              <a:solidFill>
                <a:srgbClr val="000000"/>
              </a:solidFill>
            </a:endParaRPr>
          </a:p>
          <a:p>
            <a:pPr marL="0" marR="0" lvl="0" indent="0" algn="l" rtl="0">
              <a:lnSpc>
                <a:spcPct val="115000"/>
              </a:lnSpc>
              <a:spcBef>
                <a:spcPts val="0"/>
              </a:spcBef>
              <a:spcAft>
                <a:spcPts val="0"/>
              </a:spcAft>
              <a:buNone/>
            </a:pPr>
            <a:endParaRPr sz="2400" b="1"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400" b="0" i="0" u="none" strike="noStrike" cap="none">
                <a:solidFill>
                  <a:srgbClr val="000000"/>
                </a:solidFill>
                <a:latin typeface="Montserrat"/>
                <a:ea typeface="Montserrat"/>
                <a:cs typeface="Montserrat"/>
                <a:sym typeface="Montserrat"/>
              </a:rPr>
              <a:t>Thank you for answering the call to action, committing to creating a psychologically safer workplace for all, especially those from equity-deserving groups.</a:t>
            </a:r>
            <a:endParaRPr sz="2400">
              <a:solidFill>
                <a:srgbClr val="000000"/>
              </a:solidFill>
            </a:endParaRPr>
          </a:p>
          <a:p>
            <a:pPr marL="0" marR="0" lvl="0" indent="0" algn="l" rtl="0">
              <a:lnSpc>
                <a:spcPct val="115000"/>
              </a:lnSpc>
              <a:spcBef>
                <a:spcPts val="0"/>
              </a:spcBef>
              <a:spcAft>
                <a:spcPts val="0"/>
              </a:spcAft>
              <a:buNone/>
            </a:pPr>
            <a:endParaRPr sz="24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400" b="0" i="0" u="none" strike="noStrike" cap="none">
                <a:solidFill>
                  <a:srgbClr val="000000"/>
                </a:solidFill>
                <a:latin typeface="Montserrat"/>
                <a:ea typeface="Montserrat"/>
                <a:cs typeface="Montserrat"/>
                <a:sym typeface="Montserrat"/>
              </a:rPr>
              <a:t>We hope you will feel a real and fundamental shift throughout the program. And together we will celebrate all the hard work you put into this experience. Thank you for showing up for yourself, your family, your organization and the communities you’re called to serve. </a:t>
            </a:r>
            <a:endParaRPr sz="2400">
              <a:solidFill>
                <a:srgbClr val="000000"/>
              </a:solidFill>
            </a:endParaRPr>
          </a:p>
          <a:p>
            <a:pPr marL="0" marR="0" lvl="0" indent="0" algn="l" rtl="0">
              <a:lnSpc>
                <a:spcPct val="115000"/>
              </a:lnSpc>
              <a:spcBef>
                <a:spcPts val="0"/>
              </a:spcBef>
              <a:spcAft>
                <a:spcPts val="0"/>
              </a:spcAft>
              <a:buNone/>
            </a:pPr>
            <a:endParaRPr sz="24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400" b="0" i="0" u="none" strike="noStrike" cap="none">
                <a:solidFill>
                  <a:srgbClr val="000000"/>
                </a:solidFill>
                <a:latin typeface="Montserrat"/>
                <a:ea typeface="Montserrat"/>
                <a:cs typeface="Montserrat"/>
                <a:sym typeface="Montserrat"/>
              </a:rPr>
              <a:t>Going forward, take advantage of all the networking that will take place, meet new LLMC members in MS Teams and on LinkedIn. Lean into the Masterclasses. </a:t>
            </a:r>
            <a:endParaRPr sz="2400">
              <a:solidFill>
                <a:srgbClr val="000000"/>
              </a:solidFill>
            </a:endParaRPr>
          </a:p>
          <a:p>
            <a:pPr marL="0" marR="0" lvl="0" indent="0" algn="l" rtl="0">
              <a:lnSpc>
                <a:spcPct val="115000"/>
              </a:lnSpc>
              <a:spcBef>
                <a:spcPts val="0"/>
              </a:spcBef>
              <a:spcAft>
                <a:spcPts val="0"/>
              </a:spcAft>
              <a:buNone/>
            </a:pPr>
            <a:endParaRPr sz="24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400" b="0" i="0" u="none" strike="noStrike" cap="none">
                <a:solidFill>
                  <a:srgbClr val="000000"/>
                </a:solidFill>
                <a:latin typeface="Montserrat"/>
                <a:ea typeface="Montserrat"/>
                <a:cs typeface="Montserrat"/>
                <a:sym typeface="Montserrat"/>
              </a:rPr>
              <a:t>Choose to stay consistent with that next level version of you. We are rooting for you. </a:t>
            </a:r>
            <a:endParaRPr sz="2400">
              <a:solidFill>
                <a:srgbClr val="000000"/>
              </a:solidFill>
            </a:endParaRPr>
          </a:p>
        </p:txBody>
      </p:sp>
      <p:sp>
        <p:nvSpPr>
          <p:cNvPr id="124" name="Google Shape;124;g2f42bb2b130_0_17"/>
          <p:cNvSpPr/>
          <p:nvPr/>
        </p:nvSpPr>
        <p:spPr>
          <a:xfrm>
            <a:off x="603224" y="243755"/>
            <a:ext cx="2691457" cy="3361331"/>
          </a:xfrm>
          <a:custGeom>
            <a:avLst/>
            <a:gdLst/>
            <a:ahLst/>
            <a:cxnLst/>
            <a:rect l="l" t="t" r="r" b="b"/>
            <a:pathLst>
              <a:path w="2691457" h="3361331" extrusionOk="0">
                <a:moveTo>
                  <a:pt x="0" y="0"/>
                </a:moveTo>
                <a:lnTo>
                  <a:pt x="2691458" y="0"/>
                </a:lnTo>
                <a:lnTo>
                  <a:pt x="2691458" y="3361331"/>
                </a:lnTo>
                <a:lnTo>
                  <a:pt x="0" y="3361331"/>
                </a:lnTo>
                <a:lnTo>
                  <a:pt x="0" y="0"/>
                </a:lnTo>
                <a:close/>
              </a:path>
            </a:pathLst>
          </a:custGeom>
          <a:blipFill rotWithShape="1">
            <a:blip r:embed="rId4">
              <a:alphaModFix/>
            </a:blip>
            <a:stretch>
              <a:fillRect l="-36209" t="-2118" r="-35839" b="-69688"/>
            </a:stretch>
          </a:blipFill>
          <a:ln>
            <a:noFill/>
          </a:ln>
        </p:spPr>
        <p:txBody>
          <a:bodyPr/>
          <a:lstStyle/>
          <a:p>
            <a:endParaRPr lang="en-US"/>
          </a:p>
        </p:txBody>
      </p:sp>
      <p:sp>
        <p:nvSpPr>
          <p:cNvPr id="125" name="Google Shape;125;g2f42bb2b130_0_17"/>
          <p:cNvSpPr/>
          <p:nvPr/>
        </p:nvSpPr>
        <p:spPr>
          <a:xfrm>
            <a:off x="603224" y="5291959"/>
            <a:ext cx="2691457" cy="3361331"/>
          </a:xfrm>
          <a:custGeom>
            <a:avLst/>
            <a:gdLst/>
            <a:ahLst/>
            <a:cxnLst/>
            <a:rect l="l" t="t" r="r" b="b"/>
            <a:pathLst>
              <a:path w="2691457" h="3361331" extrusionOk="0">
                <a:moveTo>
                  <a:pt x="0" y="0"/>
                </a:moveTo>
                <a:lnTo>
                  <a:pt x="2691458" y="0"/>
                </a:lnTo>
                <a:lnTo>
                  <a:pt x="2691458" y="3361331"/>
                </a:lnTo>
                <a:lnTo>
                  <a:pt x="0" y="3361331"/>
                </a:lnTo>
                <a:lnTo>
                  <a:pt x="0" y="0"/>
                </a:lnTo>
                <a:close/>
              </a:path>
            </a:pathLst>
          </a:custGeom>
          <a:blipFill rotWithShape="1">
            <a:blip r:embed="rId5">
              <a:alphaModFix/>
            </a:blip>
            <a:stretch>
              <a:fillRect l="-55606" t="-22529" r="-51548" b="-126437"/>
            </a:stretch>
          </a:blipFill>
          <a:ln>
            <a:noFill/>
          </a:ln>
        </p:spPr>
        <p:txBody>
          <a:bodyPr/>
          <a:lstStyle/>
          <a:p>
            <a:endParaRPr lang="en-US"/>
          </a:p>
        </p:txBody>
      </p:sp>
      <p:sp>
        <p:nvSpPr>
          <p:cNvPr id="126" name="Google Shape;126;g2f42bb2b130_0_17"/>
          <p:cNvSpPr txBox="1"/>
          <p:nvPr/>
        </p:nvSpPr>
        <p:spPr>
          <a:xfrm>
            <a:off x="1181446" y="3850019"/>
            <a:ext cx="1535100" cy="246300"/>
          </a:xfrm>
          <a:prstGeom prst="rect">
            <a:avLst/>
          </a:prstGeom>
          <a:noFill/>
          <a:ln>
            <a:noFill/>
          </a:ln>
        </p:spPr>
        <p:txBody>
          <a:bodyPr spcFirstLastPara="1" wrap="square" lIns="0" tIns="0" rIns="0" bIns="0" anchor="t" anchorCtr="0">
            <a:spAutoFit/>
          </a:bodyPr>
          <a:lstStyle/>
          <a:p>
            <a:pPr marL="0" marR="0" lvl="0" indent="0" algn="ctr" rtl="0">
              <a:lnSpc>
                <a:spcPct val="112000"/>
              </a:lnSpc>
              <a:spcBef>
                <a:spcPts val="0"/>
              </a:spcBef>
              <a:spcAft>
                <a:spcPts val="0"/>
              </a:spcAft>
              <a:buNone/>
            </a:pPr>
            <a:r>
              <a:rPr lang="en-US" sz="1600" b="0" i="0" u="none" strike="noStrike" cap="none">
                <a:solidFill>
                  <a:srgbClr val="000000"/>
                </a:solidFill>
                <a:latin typeface="Arial"/>
                <a:ea typeface="Arial"/>
                <a:cs typeface="Arial"/>
                <a:sym typeface="Arial"/>
              </a:rPr>
              <a:t>Nancy Tremblay</a:t>
            </a:r>
            <a:endParaRPr sz="600"/>
          </a:p>
        </p:txBody>
      </p:sp>
      <p:sp>
        <p:nvSpPr>
          <p:cNvPr id="127" name="Google Shape;127;g2f42bb2b130_0_17"/>
          <p:cNvSpPr txBox="1"/>
          <p:nvPr/>
        </p:nvSpPr>
        <p:spPr>
          <a:xfrm>
            <a:off x="695076" y="8900940"/>
            <a:ext cx="2507700" cy="246300"/>
          </a:xfrm>
          <a:prstGeom prst="rect">
            <a:avLst/>
          </a:prstGeom>
          <a:noFill/>
          <a:ln>
            <a:noFill/>
          </a:ln>
        </p:spPr>
        <p:txBody>
          <a:bodyPr spcFirstLastPara="1" wrap="square" lIns="0" tIns="0" rIns="0" bIns="0" anchor="t" anchorCtr="0">
            <a:spAutoFit/>
          </a:bodyPr>
          <a:lstStyle/>
          <a:p>
            <a:pPr marL="0" marR="0" lvl="0" indent="0" algn="ctr" rtl="0">
              <a:lnSpc>
                <a:spcPct val="112005"/>
              </a:lnSpc>
              <a:spcBef>
                <a:spcPts val="0"/>
              </a:spcBef>
              <a:spcAft>
                <a:spcPts val="0"/>
              </a:spcAft>
              <a:buNone/>
            </a:pPr>
            <a:r>
              <a:rPr lang="en-US" sz="1600" b="0" i="0" u="none" strike="noStrike" cap="none">
                <a:solidFill>
                  <a:srgbClr val="000000"/>
                </a:solidFill>
                <a:latin typeface="Arial"/>
                <a:ea typeface="Arial"/>
                <a:cs typeface="Arial"/>
                <a:sym typeface="Arial"/>
              </a:rPr>
              <a:t>Samantha Moonsammy</a:t>
            </a:r>
            <a:endParaRPr sz="1600"/>
          </a:p>
        </p:txBody>
      </p:sp>
      <p:sp>
        <p:nvSpPr>
          <p:cNvPr id="128" name="Google Shape;128;g2f42bb2b130_0_17"/>
          <p:cNvSpPr txBox="1"/>
          <p:nvPr/>
        </p:nvSpPr>
        <p:spPr>
          <a:xfrm>
            <a:off x="896326" y="4206725"/>
            <a:ext cx="2105400" cy="443100"/>
          </a:xfrm>
          <a:prstGeom prst="rect">
            <a:avLst/>
          </a:prstGeom>
          <a:noFill/>
          <a:ln>
            <a:noFill/>
          </a:ln>
        </p:spPr>
        <p:txBody>
          <a:bodyPr spcFirstLastPara="1" wrap="square" lIns="0" tIns="0" rIns="0" bIns="0" anchor="t" anchorCtr="0">
            <a:spAutoFit/>
          </a:bodyPr>
          <a:lstStyle/>
          <a:p>
            <a:pPr marL="0" marR="0" lvl="0" indent="0" algn="ctr" rtl="0">
              <a:lnSpc>
                <a:spcPct val="139916"/>
              </a:lnSpc>
              <a:spcBef>
                <a:spcPts val="0"/>
              </a:spcBef>
              <a:spcAft>
                <a:spcPts val="0"/>
              </a:spcAft>
              <a:buNone/>
            </a:pPr>
            <a:r>
              <a:rPr lang="en-US" sz="1200" b="0" i="0" u="none" strike="noStrike" cap="none">
                <a:solidFill>
                  <a:srgbClr val="000000"/>
                </a:solidFill>
                <a:latin typeface="Montserrat"/>
                <a:ea typeface="Montserrat"/>
                <a:cs typeface="Montserrat"/>
                <a:sym typeface="Montserrat"/>
              </a:rPr>
              <a:t>Assistant Deputy Minister, Materiel, National Defence</a:t>
            </a:r>
            <a:endParaRPr sz="1200"/>
          </a:p>
        </p:txBody>
      </p:sp>
      <p:sp>
        <p:nvSpPr>
          <p:cNvPr id="129" name="Google Shape;129;g2f42bb2b130_0_17"/>
          <p:cNvSpPr txBox="1"/>
          <p:nvPr/>
        </p:nvSpPr>
        <p:spPr>
          <a:xfrm>
            <a:off x="530036" y="9314574"/>
            <a:ext cx="2838000" cy="443100"/>
          </a:xfrm>
          <a:prstGeom prst="rect">
            <a:avLst/>
          </a:prstGeom>
          <a:noFill/>
          <a:ln>
            <a:noFill/>
          </a:ln>
        </p:spPr>
        <p:txBody>
          <a:bodyPr spcFirstLastPara="1" wrap="square" lIns="0" tIns="0" rIns="0" bIns="0" anchor="t" anchorCtr="0">
            <a:spAutoFit/>
          </a:bodyPr>
          <a:lstStyle/>
          <a:p>
            <a:pPr marL="0" marR="0" lvl="0" indent="0" algn="l" rtl="0">
              <a:lnSpc>
                <a:spcPct val="139916"/>
              </a:lnSpc>
              <a:spcBef>
                <a:spcPts val="0"/>
              </a:spcBef>
              <a:spcAft>
                <a:spcPts val="0"/>
              </a:spcAft>
              <a:buNone/>
            </a:pPr>
            <a:r>
              <a:rPr lang="en-US" sz="1200" b="0" i="0" u="none" strike="noStrike" cap="none">
                <a:solidFill>
                  <a:srgbClr val="000000"/>
                </a:solidFill>
                <a:latin typeface="Montserrat"/>
                <a:ea typeface="Montserrat"/>
                <a:cs typeface="Montserrat"/>
                <a:sym typeface="Montserrat"/>
              </a:rPr>
              <a:t>Diversity and Inclusion Section Head, </a:t>
            </a:r>
            <a:endParaRPr/>
          </a:p>
          <a:p>
            <a:pPr marL="0" marR="0" lvl="0" indent="0" algn="ctr" rtl="0">
              <a:lnSpc>
                <a:spcPct val="139916"/>
              </a:lnSpc>
              <a:spcBef>
                <a:spcPts val="0"/>
              </a:spcBef>
              <a:spcAft>
                <a:spcPts val="0"/>
              </a:spcAft>
              <a:buNone/>
            </a:pPr>
            <a:r>
              <a:rPr lang="en-US" sz="1200" b="0" i="0" u="none" strike="noStrike" cap="none">
                <a:solidFill>
                  <a:srgbClr val="000000"/>
                </a:solidFill>
                <a:latin typeface="Montserrat"/>
                <a:ea typeface="Montserrat"/>
                <a:cs typeface="Montserrat"/>
                <a:sym typeface="Montserrat"/>
              </a:rPr>
              <a:t>Materiel, National Defence</a:t>
            </a:r>
            <a:endParaRPr/>
          </a:p>
        </p:txBody>
      </p:sp>
      <p:sp>
        <p:nvSpPr>
          <p:cNvPr id="130" name="Google Shape;130;g2f42bb2b130_0_17"/>
          <p:cNvSpPr txBox="1"/>
          <p:nvPr/>
        </p:nvSpPr>
        <p:spPr>
          <a:xfrm>
            <a:off x="5382568" y="713982"/>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None/>
            </a:pPr>
            <a:r>
              <a:rPr lang="en-US" sz="5000" b="1" i="0" u="none" strike="noStrike" cap="none">
                <a:solidFill>
                  <a:srgbClr val="000000"/>
                </a:solidFill>
                <a:latin typeface="Montserrat"/>
                <a:ea typeface="Montserrat"/>
                <a:cs typeface="Montserrat"/>
                <a:sym typeface="Montserrat"/>
              </a:rPr>
              <a:t>Founders’ Message</a:t>
            </a:r>
            <a:endParaRPr/>
          </a:p>
        </p:txBody>
      </p:sp>
      <p:pic>
        <p:nvPicPr>
          <p:cNvPr id="131" name="Google Shape;131;g2f42bb2b130_0_17"/>
          <p:cNvPicPr preferRelativeResize="0"/>
          <p:nvPr/>
        </p:nvPicPr>
        <p:blipFill>
          <a:blip r:embed="rId6">
            <a:alphaModFix/>
          </a:blip>
          <a:stretch>
            <a:fillRect/>
          </a:stretch>
        </p:blipFill>
        <p:spPr>
          <a:xfrm>
            <a:off x="3423425" y="339925"/>
            <a:ext cx="1830401" cy="152596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g2f42bb2b130_0_129"/>
          <p:cNvSpPr txBox="1"/>
          <p:nvPr/>
        </p:nvSpPr>
        <p:spPr>
          <a:xfrm>
            <a:off x="2123398" y="1220019"/>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None/>
            </a:pPr>
            <a:r>
              <a:rPr lang="en-US" sz="4999" b="1" i="0" u="none" strike="noStrike" cap="none">
                <a:solidFill>
                  <a:srgbClr val="000000"/>
                </a:solidFill>
                <a:latin typeface="Montserrat"/>
                <a:ea typeface="Montserrat"/>
                <a:cs typeface="Montserrat"/>
                <a:sym typeface="Montserrat"/>
              </a:rPr>
              <a:t>Support</a:t>
            </a:r>
            <a:endParaRPr/>
          </a:p>
        </p:txBody>
      </p:sp>
      <p:sp>
        <p:nvSpPr>
          <p:cNvPr id="488" name="Google Shape;488;g2f42bb2b130_0_129"/>
          <p:cNvSpPr/>
          <p:nvPr/>
        </p:nvSpPr>
        <p:spPr>
          <a:xfrm>
            <a:off x="13504456" y="694865"/>
            <a:ext cx="4508500" cy="4508482"/>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l="-72378" r="-3438"/>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g2f42bb2b130_0_129"/>
          <p:cNvSpPr txBox="1"/>
          <p:nvPr/>
        </p:nvSpPr>
        <p:spPr>
          <a:xfrm>
            <a:off x="475543" y="2773822"/>
            <a:ext cx="17537400" cy="632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000" b="1" i="0" u="none" strike="noStrike" cap="none">
                <a:solidFill>
                  <a:srgbClr val="000000"/>
                </a:solidFill>
                <a:latin typeface="Montserrat"/>
                <a:ea typeface="Montserrat"/>
                <a:cs typeface="Montserrat"/>
                <a:sym typeface="Montserrat"/>
              </a:rPr>
              <a:t>Sexual Misconduct Support and Resource Centre (National Defence)</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The Sexual Misconduct Support and Resource Centre (SMSRC) was created by the Department of </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National Defence but is independent from the CAF chain of command and is not required to report </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incidents of sexual misconduct to the CAF. Support services for CAF members, National Defence public </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service employees, Cadets and Junior Canadian Rangers affected by sexual misconduct and their </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families, aged 16 and older. Guidance and support for leaders and management on addressing sexual </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misconduct. </a:t>
            </a:r>
            <a:endParaRPr/>
          </a:p>
          <a:p>
            <a:pPr marL="0" marR="0" lvl="0" indent="0" algn="l" rtl="0">
              <a:lnSpc>
                <a:spcPct val="115000"/>
              </a:lnSpc>
              <a:spcBef>
                <a:spcPts val="0"/>
              </a:spcBef>
              <a:spcAft>
                <a:spcPts val="0"/>
              </a:spcAft>
              <a:buNone/>
            </a:pPr>
            <a:r>
              <a:rPr lang="en-US" sz="2000" b="0" i="0" u="sng" strike="noStrike" cap="none">
                <a:solidFill>
                  <a:srgbClr val="0000FF"/>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https://www.canada.ca/en/department-national-defence/services/benefits-military/health-support/sexual-misconduct-response.html</a:t>
            </a:r>
            <a:endParaRPr>
              <a:solidFill>
                <a:srgbClr val="0000FF"/>
              </a:solidFill>
            </a:endParaRPr>
          </a:p>
          <a:p>
            <a:pPr marL="0" marR="0" lvl="0" indent="0" algn="l" rtl="0">
              <a:lnSpc>
                <a:spcPct val="115000"/>
              </a:lnSpc>
              <a:spcBef>
                <a:spcPts val="0"/>
              </a:spcBef>
              <a:spcAft>
                <a:spcPts val="0"/>
              </a:spcAft>
              <a:buNone/>
            </a:pPr>
            <a:endParaRPr sz="2000" b="0" i="0" u="sng" strike="noStrike" cap="none">
              <a:solidFill>
                <a:srgbClr val="004AAD"/>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endParaRPr>
          </a:p>
          <a:p>
            <a:pPr marL="0" marR="0" lvl="0" indent="0" algn="l" rtl="0">
              <a:lnSpc>
                <a:spcPct val="115000"/>
              </a:lnSpc>
              <a:spcBef>
                <a:spcPts val="0"/>
              </a:spcBef>
              <a:spcAft>
                <a:spcPts val="0"/>
              </a:spcAft>
              <a:buNone/>
            </a:pPr>
            <a:r>
              <a:rPr lang="en-US" sz="2000" b="1" i="0" u="none" strike="noStrike" cap="none">
                <a:solidFill>
                  <a:srgbClr val="000000"/>
                </a:solidFill>
                <a:latin typeface="Montserrat"/>
                <a:ea typeface="Montserrat"/>
                <a:cs typeface="Montserrat"/>
                <a:sym typeface="Montserrat"/>
              </a:rPr>
              <a:t>The Canada Suicide Prevention Service </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Talk Suicide Canada provides nationwide, 24-hour, bilingual support to</a:t>
            </a:r>
            <a:r>
              <a:rPr lang="en-US"/>
              <a:t> </a:t>
            </a:r>
            <a:r>
              <a:rPr lang="en-US" sz="2000" b="0" i="0" u="none" strike="noStrike" cap="none">
                <a:solidFill>
                  <a:srgbClr val="000000"/>
                </a:solidFill>
                <a:latin typeface="Montserrat"/>
                <a:ea typeface="Montserrat"/>
                <a:cs typeface="Montserrat"/>
                <a:sym typeface="Montserrat"/>
              </a:rPr>
              <a:t>anyone who is facing suicide.</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Toll-free: 1-833-456-4566. </a:t>
            </a:r>
            <a:endParaRPr/>
          </a:p>
          <a:p>
            <a:pPr marL="0" marR="0" lvl="0" indent="0" algn="l" rtl="0">
              <a:lnSpc>
                <a:spcPct val="115000"/>
              </a:lnSpc>
              <a:spcBef>
                <a:spcPts val="0"/>
              </a:spcBef>
              <a:spcAft>
                <a:spcPts val="0"/>
              </a:spcAft>
              <a:buNone/>
            </a:pPr>
            <a:r>
              <a:rPr lang="en-US" sz="2000" b="0" i="0" u="sng" strike="noStrike" cap="none">
                <a:solidFill>
                  <a:srgbClr val="0000FF"/>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https://www.crisisservicescanada.ca/en/</a:t>
            </a:r>
            <a:endParaRPr>
              <a:solidFill>
                <a:srgbClr val="0000FF"/>
              </a:solidFill>
            </a:endParaRPr>
          </a:p>
          <a:p>
            <a:pPr marL="0" marR="0" lvl="0" indent="0" algn="l" rtl="0">
              <a:lnSpc>
                <a:spcPct val="115000"/>
              </a:lnSpc>
              <a:spcBef>
                <a:spcPts val="0"/>
              </a:spcBef>
              <a:spcAft>
                <a:spcPts val="0"/>
              </a:spcAft>
              <a:buNone/>
            </a:pPr>
            <a:endParaRPr sz="2000" b="0" i="0" u="sng" strike="noStrike" cap="none">
              <a:solidFill>
                <a:srgbClr val="004AAD"/>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endParaRPr>
          </a:p>
          <a:p>
            <a:pPr marL="0" marR="0" lvl="0" indent="0" algn="l" rtl="0">
              <a:lnSpc>
                <a:spcPct val="115000"/>
              </a:lnSpc>
              <a:spcBef>
                <a:spcPts val="0"/>
              </a:spcBef>
              <a:spcAft>
                <a:spcPts val="0"/>
              </a:spcAft>
              <a:buNone/>
            </a:pPr>
            <a:r>
              <a:rPr lang="en-US" sz="2000" b="1" i="0" u="none" strike="noStrike" cap="none">
                <a:solidFill>
                  <a:srgbClr val="000000"/>
                </a:solidFill>
                <a:latin typeface="Montserrat"/>
                <a:ea typeface="Montserrat"/>
                <a:cs typeface="Montserrat"/>
                <a:sym typeface="Montserrat"/>
              </a:rPr>
              <a:t>Wellness Together Canada</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Mental Health and Substance Abuse Support. </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Toll free: 1-866-585-0445  </a:t>
            </a:r>
            <a:endParaRPr/>
          </a:p>
          <a:p>
            <a:pPr marL="0" marR="0" lvl="0" indent="0" algn="l" rtl="0">
              <a:lnSpc>
                <a:spcPct val="115000"/>
              </a:lnSpc>
              <a:spcBef>
                <a:spcPts val="0"/>
              </a:spcBef>
              <a:spcAft>
                <a:spcPts val="0"/>
              </a:spcAft>
              <a:buNone/>
            </a:pPr>
            <a:r>
              <a:rPr lang="en-US" sz="2000" b="0" i="0" u="sng" strike="noStrike" cap="none">
                <a:solidFill>
                  <a:srgbClr val="0000FF"/>
                </a:solid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https://wellnesstogether.ca </a:t>
            </a:r>
            <a:endParaRPr>
              <a:solidFill>
                <a:srgbClr val="0000FF"/>
              </a:solidFill>
            </a:endParaRPr>
          </a:p>
        </p:txBody>
      </p:sp>
      <p:pic>
        <p:nvPicPr>
          <p:cNvPr id="490" name="Google Shape;490;g2f42bb2b130_0_129"/>
          <p:cNvPicPr preferRelativeResize="0"/>
          <p:nvPr/>
        </p:nvPicPr>
        <p:blipFill>
          <a:blip r:embed="rId7">
            <a:alphaModFix/>
          </a:blip>
          <a:stretch>
            <a:fillRect/>
          </a:stretch>
        </p:blipFill>
        <p:spPr>
          <a:xfrm>
            <a:off x="293000" y="841788"/>
            <a:ext cx="1830401" cy="1525966"/>
          </a:xfrm>
          <a:prstGeom prst="rect">
            <a:avLst/>
          </a:prstGeom>
          <a:noFill/>
          <a:ln>
            <a:noFill/>
          </a:ln>
        </p:spPr>
      </p:pic>
      <p:pic>
        <p:nvPicPr>
          <p:cNvPr id="491" name="Google Shape;491;g2f42bb2b130_0_129"/>
          <p:cNvPicPr preferRelativeResize="0"/>
          <p:nvPr/>
        </p:nvPicPr>
        <p:blipFill>
          <a:blip r:embed="rId8">
            <a:alphaModFix/>
          </a:blip>
          <a:stretch>
            <a:fillRect/>
          </a:stretch>
        </p:blipFill>
        <p:spPr>
          <a:xfrm flipH="1">
            <a:off x="12295075" y="7416525"/>
            <a:ext cx="6069125" cy="29131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pic>
        <p:nvPicPr>
          <p:cNvPr id="496" name="Google Shape;496;g2f42bb2b130_0_137"/>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497" name="Google Shape;497;g2f42bb2b130_0_137"/>
          <p:cNvSpPr txBox="1"/>
          <p:nvPr/>
        </p:nvSpPr>
        <p:spPr>
          <a:xfrm>
            <a:off x="2123398" y="1220019"/>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None/>
            </a:pPr>
            <a:r>
              <a:rPr lang="en-US" sz="4999" b="1">
                <a:latin typeface="Montserrat"/>
                <a:ea typeface="Montserrat"/>
                <a:cs typeface="Montserrat"/>
                <a:sym typeface="Montserrat"/>
              </a:rPr>
              <a:t>Keep the Conversation Going</a:t>
            </a:r>
            <a:endParaRPr/>
          </a:p>
        </p:txBody>
      </p:sp>
      <p:pic>
        <p:nvPicPr>
          <p:cNvPr id="498" name="Google Shape;498;g2f42bb2b130_0_137"/>
          <p:cNvPicPr preferRelativeResize="0"/>
          <p:nvPr/>
        </p:nvPicPr>
        <p:blipFill>
          <a:blip r:embed="rId4">
            <a:alphaModFix/>
          </a:blip>
          <a:stretch>
            <a:fillRect/>
          </a:stretch>
        </p:blipFill>
        <p:spPr>
          <a:xfrm>
            <a:off x="293000" y="841788"/>
            <a:ext cx="1830401" cy="1525966"/>
          </a:xfrm>
          <a:prstGeom prst="rect">
            <a:avLst/>
          </a:prstGeom>
          <a:noFill/>
          <a:ln>
            <a:noFill/>
          </a:ln>
        </p:spPr>
      </p:pic>
      <p:pic>
        <p:nvPicPr>
          <p:cNvPr id="499" name="Google Shape;499;g2f42bb2b130_0_137"/>
          <p:cNvPicPr preferRelativeResize="0"/>
          <p:nvPr/>
        </p:nvPicPr>
        <p:blipFill rotWithShape="1">
          <a:blip r:embed="rId5">
            <a:alphaModFix/>
          </a:blip>
          <a:srcRect l="6616" t="7089" r="7228" b="6874"/>
          <a:stretch/>
        </p:blipFill>
        <p:spPr>
          <a:xfrm>
            <a:off x="9811400" y="2554125"/>
            <a:ext cx="6069125" cy="5495801"/>
          </a:xfrm>
          <a:prstGeom prst="rect">
            <a:avLst/>
          </a:prstGeom>
          <a:noFill/>
          <a:ln>
            <a:noFill/>
          </a:ln>
        </p:spPr>
      </p:pic>
      <p:pic>
        <p:nvPicPr>
          <p:cNvPr id="500" name="Google Shape;500;g2f42bb2b130_0_137"/>
          <p:cNvPicPr preferRelativeResize="0"/>
          <p:nvPr/>
        </p:nvPicPr>
        <p:blipFill>
          <a:blip r:embed="rId6">
            <a:alphaModFix/>
          </a:blip>
          <a:stretch>
            <a:fillRect/>
          </a:stretch>
        </p:blipFill>
        <p:spPr>
          <a:xfrm>
            <a:off x="1731250" y="2367750"/>
            <a:ext cx="6371500" cy="5784776"/>
          </a:xfrm>
          <a:prstGeom prst="rect">
            <a:avLst/>
          </a:prstGeom>
          <a:noFill/>
          <a:ln>
            <a:noFill/>
          </a:ln>
        </p:spPr>
      </p:pic>
      <p:sp>
        <p:nvSpPr>
          <p:cNvPr id="501" name="Google Shape;501;g2f42bb2b130_0_137"/>
          <p:cNvSpPr txBox="1"/>
          <p:nvPr/>
        </p:nvSpPr>
        <p:spPr>
          <a:xfrm>
            <a:off x="1900950" y="8250525"/>
            <a:ext cx="6032100" cy="369300"/>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None/>
            </a:pPr>
            <a:r>
              <a:rPr lang="en-US" sz="2400">
                <a:latin typeface="Montserrat Medium"/>
                <a:ea typeface="Montserrat Medium"/>
                <a:cs typeface="Montserrat Medium"/>
                <a:sym typeface="Montserrat Medium"/>
              </a:rPr>
              <a:t>Join the LLMC </a:t>
            </a:r>
            <a:r>
              <a:rPr lang="en-US" sz="2400" u="sng">
                <a:solidFill>
                  <a:schemeClr val="hlink"/>
                </a:solidFill>
                <a:latin typeface="Montserrat Medium"/>
                <a:ea typeface="Montserrat Medium"/>
                <a:cs typeface="Montserrat Medium"/>
                <a:sym typeface="Montserrat Medium"/>
                <a:hlinkClick r:id="rId7"/>
              </a:rPr>
              <a:t>LinkedIn Group</a:t>
            </a:r>
            <a:endParaRPr sz="2400">
              <a:latin typeface="Montserrat Medium"/>
              <a:ea typeface="Montserrat Medium"/>
              <a:cs typeface="Montserrat Medium"/>
              <a:sym typeface="Montserrat Medium"/>
            </a:endParaRPr>
          </a:p>
        </p:txBody>
      </p:sp>
      <p:sp>
        <p:nvSpPr>
          <p:cNvPr id="502" name="Google Shape;502;g2f42bb2b130_0_137"/>
          <p:cNvSpPr txBox="1"/>
          <p:nvPr/>
        </p:nvSpPr>
        <p:spPr>
          <a:xfrm>
            <a:off x="9302774" y="8152520"/>
            <a:ext cx="7441800" cy="886500"/>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None/>
            </a:pPr>
            <a:r>
              <a:rPr lang="en-US" sz="2400">
                <a:latin typeface="Montserrat Medium"/>
                <a:ea typeface="Montserrat Medium"/>
                <a:cs typeface="Montserrat Medium"/>
                <a:sym typeface="Montserrat Medium"/>
              </a:rPr>
              <a:t>Stay up to date on all Diversity and Inclusion Office Initiatives on our </a:t>
            </a:r>
            <a:r>
              <a:rPr lang="en-US" sz="2400" u="sng">
                <a:solidFill>
                  <a:schemeClr val="hlink"/>
                </a:solidFill>
                <a:latin typeface="Montserrat Medium"/>
                <a:ea typeface="Montserrat Medium"/>
                <a:cs typeface="Montserrat Medium"/>
                <a:sym typeface="Montserrat Medium"/>
                <a:hlinkClick r:id="rId8"/>
              </a:rPr>
              <a:t>GC Wiki</a:t>
            </a:r>
            <a:endParaRPr sz="2400">
              <a:latin typeface="Montserrat Medium"/>
              <a:ea typeface="Montserrat Medium"/>
              <a:cs typeface="Montserrat Medium"/>
              <a:sym typeface="Montserrat Medium"/>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pic>
        <p:nvPicPr>
          <p:cNvPr id="511" name="Google Shape;511;g2f42bb2b130_0_147"/>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512" name="Google Shape;512;g2f42bb2b130_0_147"/>
          <p:cNvSpPr/>
          <p:nvPr/>
        </p:nvSpPr>
        <p:spPr>
          <a:xfrm>
            <a:off x="9143950" y="1028700"/>
            <a:ext cx="8507607" cy="3365647"/>
          </a:xfrm>
          <a:custGeom>
            <a:avLst/>
            <a:gdLst/>
            <a:ahLst/>
            <a:cxnLst/>
            <a:rect l="l" t="t" r="r" b="b"/>
            <a:pathLst>
              <a:path w="8507607" h="3365647" extrusionOk="0">
                <a:moveTo>
                  <a:pt x="0" y="0"/>
                </a:moveTo>
                <a:lnTo>
                  <a:pt x="8507607" y="0"/>
                </a:lnTo>
                <a:lnTo>
                  <a:pt x="8507607" y="3365647"/>
                </a:lnTo>
                <a:lnTo>
                  <a:pt x="0" y="3365647"/>
                </a:lnTo>
                <a:lnTo>
                  <a:pt x="0" y="0"/>
                </a:lnTo>
                <a:close/>
              </a:path>
            </a:pathLst>
          </a:custGeom>
          <a:blipFill rotWithShape="1">
            <a:blip r:embed="rId4">
              <a:alphaModFix/>
            </a:blip>
            <a:stretch>
              <a:fillRect l="-93959" t="-73875" r="-1219" b="-75265"/>
            </a:stretch>
          </a:blipFill>
          <a:ln>
            <a:noFill/>
          </a:ln>
        </p:spPr>
        <p:txBody>
          <a:bodyPr/>
          <a:lstStyle/>
          <a:p>
            <a:endParaRPr lang="en-US"/>
          </a:p>
        </p:txBody>
      </p:sp>
      <p:sp>
        <p:nvSpPr>
          <p:cNvPr id="513" name="Google Shape;513;g2f42bb2b130_0_147"/>
          <p:cNvSpPr txBox="1"/>
          <p:nvPr/>
        </p:nvSpPr>
        <p:spPr>
          <a:xfrm>
            <a:off x="9143900" y="5002575"/>
            <a:ext cx="8507700" cy="2922000"/>
          </a:xfrm>
          <a:prstGeom prst="rect">
            <a:avLst/>
          </a:prstGeom>
          <a:noFill/>
          <a:ln>
            <a:noFill/>
          </a:ln>
        </p:spPr>
        <p:txBody>
          <a:bodyPr spcFirstLastPara="1" wrap="square" lIns="0" tIns="0" rIns="0" bIns="0" anchor="t" anchorCtr="0">
            <a:spAutoFit/>
          </a:bodyPr>
          <a:lstStyle/>
          <a:p>
            <a:pPr marL="0" lvl="0" indent="0" algn="ctr" rtl="0">
              <a:lnSpc>
                <a:spcPct val="115000"/>
              </a:lnSpc>
              <a:spcBef>
                <a:spcPts val="0"/>
              </a:spcBef>
              <a:spcAft>
                <a:spcPts val="0"/>
              </a:spcAft>
              <a:buClr>
                <a:schemeClr val="dk1"/>
              </a:buClr>
              <a:buFont typeface="Arial"/>
              <a:buNone/>
            </a:pPr>
            <a:r>
              <a:rPr lang="en-US" sz="5500" b="1">
                <a:solidFill>
                  <a:schemeClr val="dk1"/>
                </a:solidFill>
                <a:latin typeface="Montserrat"/>
                <a:ea typeface="Montserrat"/>
                <a:cs typeface="Montserrat"/>
                <a:sym typeface="Montserrat"/>
              </a:rPr>
              <a:t>Thank you all for your participation!</a:t>
            </a:r>
            <a:endParaRPr sz="5500" b="1">
              <a:solidFill>
                <a:schemeClr val="dk1"/>
              </a:solidFill>
              <a:latin typeface="Montserrat"/>
              <a:ea typeface="Montserrat"/>
              <a:cs typeface="Montserrat"/>
              <a:sym typeface="Montserrat"/>
            </a:endParaRPr>
          </a:p>
          <a:p>
            <a:pPr marL="0" lvl="0" indent="0" algn="ctr" rtl="0">
              <a:lnSpc>
                <a:spcPct val="115000"/>
              </a:lnSpc>
              <a:spcBef>
                <a:spcPts val="1000"/>
              </a:spcBef>
              <a:spcAft>
                <a:spcPts val="0"/>
              </a:spcAft>
              <a:buClr>
                <a:schemeClr val="dk1"/>
              </a:buClr>
              <a:buFont typeface="Arial"/>
              <a:buNone/>
            </a:pPr>
            <a:r>
              <a:rPr lang="en-US" sz="5500" b="1">
                <a:solidFill>
                  <a:schemeClr val="dk1"/>
                </a:solidFill>
                <a:latin typeface="Montserrat"/>
                <a:ea typeface="Montserrat"/>
                <a:cs typeface="Montserrat"/>
                <a:sym typeface="Montserrat"/>
              </a:rPr>
              <a:t>Be well, and take care.</a:t>
            </a:r>
            <a:endParaRPr sz="10500" b="1">
              <a:latin typeface="Montserrat"/>
              <a:ea typeface="Montserrat"/>
              <a:cs typeface="Montserrat"/>
              <a:sym typeface="Montserrat"/>
            </a:endParaRPr>
          </a:p>
        </p:txBody>
      </p:sp>
      <p:sp>
        <p:nvSpPr>
          <p:cNvPr id="514" name="Google Shape;514;g2f42bb2b130_0_147"/>
          <p:cNvSpPr/>
          <p:nvPr/>
        </p:nvSpPr>
        <p:spPr>
          <a:xfrm>
            <a:off x="0" y="0"/>
            <a:ext cx="8368030" cy="10287495"/>
          </a:xfrm>
          <a:custGeom>
            <a:avLst/>
            <a:gdLst/>
            <a:ahLst/>
            <a:cxnLst/>
            <a:rect l="l" t="t" r="r" b="b"/>
            <a:pathLst>
              <a:path w="1296364" h="1593725" extrusionOk="0">
                <a:moveTo>
                  <a:pt x="0" y="0"/>
                </a:moveTo>
                <a:lnTo>
                  <a:pt x="1296364" y="0"/>
                </a:lnTo>
                <a:lnTo>
                  <a:pt x="1296364" y="1593725"/>
                </a:lnTo>
                <a:lnTo>
                  <a:pt x="0" y="1593725"/>
                </a:lnTo>
                <a:close/>
              </a:path>
            </a:pathLst>
          </a:custGeom>
          <a:blipFill rotWithShape="1">
            <a:blip r:embed="rId5">
              <a:alphaModFix/>
            </a:blip>
            <a:stretch>
              <a:fillRect l="-132367" t="-30059" r="-33089" b="-13628"/>
            </a:stretch>
          </a:blipFill>
          <a:ln>
            <a:noFill/>
          </a:ln>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3"/>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141" name="Google Shape;141;p3"/>
          <p:cNvSpPr txBox="1"/>
          <p:nvPr/>
        </p:nvSpPr>
        <p:spPr>
          <a:xfrm>
            <a:off x="2123398" y="1220019"/>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None/>
            </a:pPr>
            <a:r>
              <a:rPr lang="en-US" sz="4999" b="1" i="0" u="none" strike="noStrike" cap="none">
                <a:solidFill>
                  <a:srgbClr val="000000"/>
                </a:solidFill>
                <a:latin typeface="Montserrat"/>
                <a:ea typeface="Montserrat"/>
                <a:cs typeface="Montserrat"/>
                <a:sym typeface="Montserrat"/>
              </a:rPr>
              <a:t>Circle Ground Rules and Values</a:t>
            </a:r>
            <a:endParaRPr/>
          </a:p>
        </p:txBody>
      </p:sp>
      <p:sp>
        <p:nvSpPr>
          <p:cNvPr id="142" name="Google Shape;142;p3"/>
          <p:cNvSpPr/>
          <p:nvPr/>
        </p:nvSpPr>
        <p:spPr>
          <a:xfrm>
            <a:off x="13523401" y="2139928"/>
            <a:ext cx="4508500" cy="4508482"/>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l="-13488" r="-13488"/>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txBox="1"/>
          <p:nvPr/>
        </p:nvSpPr>
        <p:spPr>
          <a:xfrm>
            <a:off x="634231" y="2563818"/>
            <a:ext cx="17019600" cy="5960400"/>
          </a:xfrm>
          <a:prstGeom prst="rect">
            <a:avLst/>
          </a:prstGeom>
          <a:noFill/>
          <a:ln>
            <a:noFill/>
          </a:ln>
        </p:spPr>
        <p:txBody>
          <a:bodyPr spcFirstLastPara="1" wrap="square" lIns="0" tIns="0" rIns="0" bIns="0" anchor="t" anchorCtr="0">
            <a:spAutoFit/>
          </a:bodyPr>
          <a:lstStyle/>
          <a:p>
            <a:pPr marL="951975" marR="0" lvl="1" indent="-475987" algn="just" rtl="0">
              <a:lnSpc>
                <a:spcPct val="153005"/>
              </a:lnSpc>
              <a:spcBef>
                <a:spcPts val="0"/>
              </a:spcBef>
              <a:spcAft>
                <a:spcPts val="0"/>
              </a:spcAft>
              <a:buClr>
                <a:srgbClr val="000000"/>
              </a:buClr>
              <a:buSzPts val="4409"/>
              <a:buFont typeface="Arial"/>
              <a:buChar char="•"/>
            </a:pPr>
            <a:r>
              <a:rPr lang="en-US" sz="4409" b="1" i="0" u="none" strike="noStrike" cap="none">
                <a:solidFill>
                  <a:srgbClr val="000000"/>
                </a:solidFill>
                <a:latin typeface="Montserrat"/>
                <a:ea typeface="Montserrat"/>
                <a:cs typeface="Montserrat"/>
                <a:sym typeface="Montserrat"/>
              </a:rPr>
              <a:t>Equality: </a:t>
            </a:r>
            <a:r>
              <a:rPr lang="en-US" sz="4409" b="0" i="0" u="none" strike="noStrike" cap="none">
                <a:solidFill>
                  <a:srgbClr val="000000"/>
                </a:solidFill>
                <a:latin typeface="Montserrat"/>
                <a:ea typeface="Montserrat"/>
                <a:cs typeface="Montserrat"/>
                <a:sym typeface="Montserrat"/>
              </a:rPr>
              <a:t>Everyone is an equal member</a:t>
            </a:r>
            <a:endParaRPr/>
          </a:p>
          <a:p>
            <a:pPr marL="0" marR="0" lvl="0" indent="0" algn="just" rtl="0">
              <a:lnSpc>
                <a:spcPct val="106418"/>
              </a:lnSpc>
              <a:spcBef>
                <a:spcPts val="0"/>
              </a:spcBef>
              <a:spcAft>
                <a:spcPts val="0"/>
              </a:spcAft>
              <a:buNone/>
            </a:pPr>
            <a:endParaRPr sz="4409" b="0" i="0" u="none" strike="noStrike" cap="none">
              <a:solidFill>
                <a:srgbClr val="000000"/>
              </a:solidFill>
              <a:latin typeface="Montserrat"/>
              <a:ea typeface="Montserrat"/>
              <a:cs typeface="Montserrat"/>
              <a:sym typeface="Montserrat"/>
            </a:endParaRPr>
          </a:p>
          <a:p>
            <a:pPr marL="951975" marR="0" lvl="1" indent="-475987" algn="just" rtl="0">
              <a:lnSpc>
                <a:spcPct val="153005"/>
              </a:lnSpc>
              <a:spcBef>
                <a:spcPts val="0"/>
              </a:spcBef>
              <a:spcAft>
                <a:spcPts val="0"/>
              </a:spcAft>
              <a:buClr>
                <a:srgbClr val="000000"/>
              </a:buClr>
              <a:buSzPts val="4409"/>
              <a:buFont typeface="Arial"/>
              <a:buChar char="•"/>
            </a:pPr>
            <a:r>
              <a:rPr lang="en-US" sz="4409" b="1" i="0" u="none" strike="noStrike" cap="none">
                <a:solidFill>
                  <a:srgbClr val="000000"/>
                </a:solidFill>
                <a:latin typeface="Montserrat"/>
                <a:ea typeface="Montserrat"/>
                <a:cs typeface="Montserrat"/>
                <a:sym typeface="Montserrat"/>
              </a:rPr>
              <a:t>Substance: </a:t>
            </a:r>
            <a:r>
              <a:rPr lang="en-US" sz="4409" b="0" i="0" u="none" strike="noStrike" cap="none">
                <a:solidFill>
                  <a:srgbClr val="000000"/>
                </a:solidFill>
                <a:latin typeface="Montserrat"/>
                <a:ea typeface="Montserrat"/>
                <a:cs typeface="Montserrat"/>
                <a:sym typeface="Montserrat"/>
              </a:rPr>
              <a:t>Share what's important </a:t>
            </a:r>
            <a:endParaRPr/>
          </a:p>
          <a:p>
            <a:pPr marL="0" marR="0" lvl="0" indent="0" algn="just" rtl="0">
              <a:lnSpc>
                <a:spcPct val="106418"/>
              </a:lnSpc>
              <a:spcBef>
                <a:spcPts val="0"/>
              </a:spcBef>
              <a:spcAft>
                <a:spcPts val="0"/>
              </a:spcAft>
              <a:buNone/>
            </a:pPr>
            <a:endParaRPr sz="4409" b="0" i="0" u="none" strike="noStrike" cap="none">
              <a:solidFill>
                <a:srgbClr val="000000"/>
              </a:solidFill>
              <a:latin typeface="Montserrat"/>
              <a:ea typeface="Montserrat"/>
              <a:cs typeface="Montserrat"/>
              <a:sym typeface="Montserrat"/>
            </a:endParaRPr>
          </a:p>
          <a:p>
            <a:pPr marL="951975" marR="0" lvl="1" indent="-475987" algn="just" rtl="0">
              <a:lnSpc>
                <a:spcPct val="153005"/>
              </a:lnSpc>
              <a:spcBef>
                <a:spcPts val="0"/>
              </a:spcBef>
              <a:spcAft>
                <a:spcPts val="0"/>
              </a:spcAft>
              <a:buClr>
                <a:srgbClr val="000000"/>
              </a:buClr>
              <a:buSzPts val="4409"/>
              <a:buFont typeface="Arial"/>
              <a:buChar char="•"/>
            </a:pPr>
            <a:r>
              <a:rPr lang="en-US" sz="4409" b="1" i="0" u="none" strike="noStrike" cap="none">
                <a:solidFill>
                  <a:srgbClr val="000000"/>
                </a:solidFill>
                <a:latin typeface="Montserrat"/>
                <a:ea typeface="Montserrat"/>
                <a:cs typeface="Montserrat"/>
                <a:sym typeface="Montserrat"/>
              </a:rPr>
              <a:t>Openness: </a:t>
            </a:r>
            <a:r>
              <a:rPr lang="en-US" sz="4409" b="0" i="0" u="none" strike="noStrike" cap="none">
                <a:solidFill>
                  <a:srgbClr val="000000"/>
                </a:solidFill>
                <a:latin typeface="Montserrat"/>
                <a:ea typeface="Montserrat"/>
                <a:cs typeface="Montserrat"/>
                <a:sym typeface="Montserrat"/>
              </a:rPr>
              <a:t>Listen and avoid judgements </a:t>
            </a:r>
            <a:endParaRPr/>
          </a:p>
          <a:p>
            <a:pPr marL="0" marR="0" lvl="0" indent="0" algn="just" rtl="0">
              <a:lnSpc>
                <a:spcPct val="106418"/>
              </a:lnSpc>
              <a:spcBef>
                <a:spcPts val="0"/>
              </a:spcBef>
              <a:spcAft>
                <a:spcPts val="0"/>
              </a:spcAft>
              <a:buNone/>
            </a:pPr>
            <a:endParaRPr sz="4409" b="0" i="0" u="none" strike="noStrike" cap="none">
              <a:solidFill>
                <a:srgbClr val="000000"/>
              </a:solidFill>
              <a:latin typeface="Montserrat"/>
              <a:ea typeface="Montserrat"/>
              <a:cs typeface="Montserrat"/>
              <a:sym typeface="Montserrat"/>
            </a:endParaRPr>
          </a:p>
          <a:p>
            <a:pPr marL="951975" marR="0" lvl="1" indent="-475987" algn="just" rtl="0">
              <a:lnSpc>
                <a:spcPct val="153005"/>
              </a:lnSpc>
              <a:spcBef>
                <a:spcPts val="0"/>
              </a:spcBef>
              <a:spcAft>
                <a:spcPts val="0"/>
              </a:spcAft>
              <a:buClr>
                <a:srgbClr val="000000"/>
              </a:buClr>
              <a:buSzPts val="4409"/>
              <a:buFont typeface="Arial"/>
              <a:buChar char="•"/>
            </a:pPr>
            <a:r>
              <a:rPr lang="en-US" sz="4409" b="1" i="0" u="none" strike="noStrike" cap="none">
                <a:solidFill>
                  <a:srgbClr val="000000"/>
                </a:solidFill>
                <a:latin typeface="Montserrat"/>
                <a:ea typeface="Montserrat"/>
                <a:cs typeface="Montserrat"/>
                <a:sym typeface="Montserrat"/>
              </a:rPr>
              <a:t>Respect: </a:t>
            </a:r>
            <a:r>
              <a:rPr lang="en-US" sz="4409" b="0" i="0" u="none" strike="noStrike" cap="none">
                <a:solidFill>
                  <a:srgbClr val="000000"/>
                </a:solidFill>
                <a:latin typeface="Montserrat"/>
                <a:ea typeface="Montserrat"/>
                <a:cs typeface="Montserrat"/>
                <a:sym typeface="Montserrat"/>
              </a:rPr>
              <a:t>Treat others as they would like to be treated</a:t>
            </a:r>
            <a:endParaRPr/>
          </a:p>
        </p:txBody>
      </p:sp>
      <p:pic>
        <p:nvPicPr>
          <p:cNvPr id="144" name="Google Shape;144;p3"/>
          <p:cNvPicPr preferRelativeResize="0"/>
          <p:nvPr/>
        </p:nvPicPr>
        <p:blipFill>
          <a:blip r:embed="rId5">
            <a:alphaModFix/>
          </a:blip>
          <a:stretch>
            <a:fillRect/>
          </a:stretch>
        </p:blipFill>
        <p:spPr>
          <a:xfrm>
            <a:off x="293000" y="841788"/>
            <a:ext cx="1830401" cy="152596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4"/>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154" name="Google Shape;154;p4"/>
          <p:cNvSpPr txBox="1"/>
          <p:nvPr/>
        </p:nvSpPr>
        <p:spPr>
          <a:xfrm>
            <a:off x="2123398" y="1220019"/>
            <a:ext cx="13329000" cy="6618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None/>
            </a:pPr>
            <a:r>
              <a:rPr lang="en-US" sz="4300" b="1" i="0" u="none" strike="noStrike" cap="none">
                <a:solidFill>
                  <a:srgbClr val="000000"/>
                </a:solidFill>
                <a:latin typeface="Montserrat"/>
                <a:ea typeface="Montserrat"/>
                <a:cs typeface="Montserrat"/>
                <a:sym typeface="Montserrat"/>
              </a:rPr>
              <a:t>Participant Ground Rules and Values</a:t>
            </a:r>
            <a:endParaRPr/>
          </a:p>
        </p:txBody>
      </p:sp>
      <p:sp>
        <p:nvSpPr>
          <p:cNvPr id="155" name="Google Shape;155;p4"/>
          <p:cNvSpPr/>
          <p:nvPr/>
        </p:nvSpPr>
        <p:spPr>
          <a:xfrm>
            <a:off x="13523401" y="2139928"/>
            <a:ext cx="4508500" cy="4508482"/>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l="-13488" r="-13488"/>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txBox="1"/>
          <p:nvPr/>
        </p:nvSpPr>
        <p:spPr>
          <a:xfrm>
            <a:off x="483118" y="2538458"/>
            <a:ext cx="17428500" cy="7402500"/>
          </a:xfrm>
          <a:prstGeom prst="rect">
            <a:avLst/>
          </a:prstGeom>
          <a:noFill/>
          <a:ln>
            <a:noFill/>
          </a:ln>
        </p:spPr>
        <p:txBody>
          <a:bodyPr spcFirstLastPara="1" wrap="square" lIns="0" tIns="0" rIns="0" bIns="0" anchor="t" anchorCtr="0">
            <a:spAutoFit/>
          </a:bodyPr>
          <a:lstStyle/>
          <a:p>
            <a:pPr marL="535425" marR="0" lvl="1" indent="-267712" algn="l" rtl="0">
              <a:lnSpc>
                <a:spcPct val="115000"/>
              </a:lnSpc>
              <a:spcBef>
                <a:spcPts val="0"/>
              </a:spcBef>
              <a:spcAft>
                <a:spcPts val="0"/>
              </a:spcAft>
              <a:buClr>
                <a:srgbClr val="000000"/>
              </a:buClr>
              <a:buSzPts val="2479"/>
              <a:buFont typeface="Arial"/>
              <a:buChar char="•"/>
            </a:pPr>
            <a:r>
              <a:rPr lang="en-US" sz="2479" b="0" i="0" u="none" strike="noStrike" cap="none">
                <a:solidFill>
                  <a:srgbClr val="000000"/>
                </a:solidFill>
                <a:latin typeface="Montserrat"/>
                <a:ea typeface="Montserrat"/>
                <a:cs typeface="Montserrat"/>
                <a:sym typeface="Montserrat"/>
              </a:rPr>
              <a:t>Confidentiality - trust is critical</a:t>
            </a:r>
            <a:endParaRPr/>
          </a:p>
          <a:p>
            <a:pPr marL="0" marR="0" lvl="0" indent="0" algn="l" rtl="0">
              <a:lnSpc>
                <a:spcPct val="115000"/>
              </a:lnSpc>
              <a:spcBef>
                <a:spcPts val="0"/>
              </a:spcBef>
              <a:spcAft>
                <a:spcPts val="0"/>
              </a:spcAft>
              <a:buNone/>
            </a:pPr>
            <a:endParaRPr sz="2479" b="0" i="0" u="none" strike="noStrike" cap="none">
              <a:solidFill>
                <a:srgbClr val="000000"/>
              </a:solidFill>
              <a:latin typeface="Montserrat"/>
              <a:ea typeface="Montserrat"/>
              <a:cs typeface="Montserrat"/>
              <a:sym typeface="Montserrat"/>
            </a:endParaRPr>
          </a:p>
          <a:p>
            <a:pPr marL="535425" marR="0" lvl="1" indent="-267712" algn="l" rtl="0">
              <a:lnSpc>
                <a:spcPct val="115000"/>
              </a:lnSpc>
              <a:spcBef>
                <a:spcPts val="0"/>
              </a:spcBef>
              <a:spcAft>
                <a:spcPts val="0"/>
              </a:spcAft>
              <a:buClr>
                <a:srgbClr val="000000"/>
              </a:buClr>
              <a:buSzPts val="2479"/>
              <a:buFont typeface="Arial"/>
              <a:buChar char="•"/>
            </a:pPr>
            <a:r>
              <a:rPr lang="en-US" sz="2479" b="0" i="0" u="none" strike="noStrike" cap="none">
                <a:solidFill>
                  <a:srgbClr val="000000"/>
                </a:solidFill>
                <a:latin typeface="Montserrat"/>
                <a:ea typeface="Montserrat"/>
                <a:cs typeface="Montserrat"/>
                <a:sym typeface="Montserrat"/>
              </a:rPr>
              <a:t>Bring your full self and beginner’s mindset to each session</a:t>
            </a:r>
            <a:endParaRPr/>
          </a:p>
          <a:p>
            <a:pPr marL="0" marR="0" lvl="0" indent="0" algn="l" rtl="0">
              <a:lnSpc>
                <a:spcPct val="115000"/>
              </a:lnSpc>
              <a:spcBef>
                <a:spcPts val="0"/>
              </a:spcBef>
              <a:spcAft>
                <a:spcPts val="0"/>
              </a:spcAft>
              <a:buNone/>
            </a:pPr>
            <a:endParaRPr sz="2479" b="0" i="0" u="none" strike="noStrike" cap="none">
              <a:solidFill>
                <a:srgbClr val="000000"/>
              </a:solidFill>
              <a:latin typeface="Montserrat"/>
              <a:ea typeface="Montserrat"/>
              <a:cs typeface="Montserrat"/>
              <a:sym typeface="Montserrat"/>
            </a:endParaRPr>
          </a:p>
          <a:p>
            <a:pPr marL="535425" marR="0" lvl="1" indent="-267712" algn="l" rtl="0">
              <a:lnSpc>
                <a:spcPct val="115000"/>
              </a:lnSpc>
              <a:spcBef>
                <a:spcPts val="0"/>
              </a:spcBef>
              <a:spcAft>
                <a:spcPts val="0"/>
              </a:spcAft>
              <a:buClr>
                <a:srgbClr val="000000"/>
              </a:buClr>
              <a:buSzPts val="2479"/>
              <a:buFont typeface="Arial"/>
              <a:buChar char="•"/>
            </a:pPr>
            <a:r>
              <a:rPr lang="en-US" sz="2479" b="0" i="0" u="none" strike="noStrike" cap="none">
                <a:solidFill>
                  <a:srgbClr val="000000"/>
                </a:solidFill>
                <a:latin typeface="Montserrat"/>
                <a:ea typeface="Montserrat"/>
                <a:cs typeface="Montserrat"/>
                <a:sym typeface="Montserrat"/>
              </a:rPr>
              <a:t>Come nourished and stay hydrated</a:t>
            </a:r>
            <a:endParaRPr/>
          </a:p>
          <a:p>
            <a:pPr marL="0" marR="0" lvl="0" indent="0" algn="l" rtl="0">
              <a:lnSpc>
                <a:spcPct val="115000"/>
              </a:lnSpc>
              <a:spcBef>
                <a:spcPts val="0"/>
              </a:spcBef>
              <a:spcAft>
                <a:spcPts val="0"/>
              </a:spcAft>
              <a:buNone/>
            </a:pPr>
            <a:endParaRPr sz="2479" b="0" i="0" u="none" strike="noStrike" cap="none">
              <a:solidFill>
                <a:srgbClr val="000000"/>
              </a:solidFill>
              <a:latin typeface="Montserrat"/>
              <a:ea typeface="Montserrat"/>
              <a:cs typeface="Montserrat"/>
              <a:sym typeface="Montserrat"/>
            </a:endParaRPr>
          </a:p>
          <a:p>
            <a:pPr marL="535425" marR="0" lvl="1" indent="-267712" algn="l" rtl="0">
              <a:lnSpc>
                <a:spcPct val="115000"/>
              </a:lnSpc>
              <a:spcBef>
                <a:spcPts val="0"/>
              </a:spcBef>
              <a:spcAft>
                <a:spcPts val="0"/>
              </a:spcAft>
              <a:buClr>
                <a:srgbClr val="000000"/>
              </a:buClr>
              <a:buSzPts val="2479"/>
              <a:buFont typeface="Arial"/>
              <a:buChar char="•"/>
            </a:pPr>
            <a:r>
              <a:rPr lang="en-US" sz="2479" b="0" i="0" u="none" strike="noStrike" cap="none">
                <a:solidFill>
                  <a:srgbClr val="000000"/>
                </a:solidFill>
                <a:latin typeface="Montserrat"/>
                <a:ea typeface="Montserrat"/>
                <a:cs typeface="Montserrat"/>
                <a:sym typeface="Montserrat"/>
              </a:rPr>
              <a:t>Keep your camera on so everyone feels safe and connected</a:t>
            </a:r>
            <a:endParaRPr/>
          </a:p>
          <a:p>
            <a:pPr marL="0" marR="0" lvl="0" indent="0" algn="l" rtl="0">
              <a:lnSpc>
                <a:spcPct val="115000"/>
              </a:lnSpc>
              <a:spcBef>
                <a:spcPts val="0"/>
              </a:spcBef>
              <a:spcAft>
                <a:spcPts val="0"/>
              </a:spcAft>
              <a:buNone/>
            </a:pPr>
            <a:endParaRPr sz="2479" b="0" i="0" u="none" strike="noStrike" cap="none">
              <a:solidFill>
                <a:srgbClr val="000000"/>
              </a:solidFill>
              <a:latin typeface="Montserrat"/>
              <a:ea typeface="Montserrat"/>
              <a:cs typeface="Montserrat"/>
              <a:sym typeface="Montserrat"/>
            </a:endParaRPr>
          </a:p>
          <a:p>
            <a:pPr marL="535425" marR="0" lvl="1" indent="-267712" algn="l" rtl="0">
              <a:lnSpc>
                <a:spcPct val="115000"/>
              </a:lnSpc>
              <a:spcBef>
                <a:spcPts val="0"/>
              </a:spcBef>
              <a:spcAft>
                <a:spcPts val="0"/>
              </a:spcAft>
              <a:buClr>
                <a:srgbClr val="000000"/>
              </a:buClr>
              <a:buSzPts val="2479"/>
              <a:buFont typeface="Arial"/>
              <a:buChar char="•"/>
            </a:pPr>
            <a:r>
              <a:rPr lang="en-US" sz="2479" b="0" i="0" u="none" strike="noStrike" cap="none">
                <a:solidFill>
                  <a:srgbClr val="000000"/>
                </a:solidFill>
                <a:latin typeface="Montserrat"/>
                <a:ea typeface="Montserrat"/>
                <a:cs typeface="Montserrat"/>
                <a:sym typeface="Montserrat"/>
              </a:rPr>
              <a:t>Be candid and honest - listen with empathy</a:t>
            </a:r>
            <a:endParaRPr/>
          </a:p>
          <a:p>
            <a:pPr marL="0" marR="0" lvl="0" indent="0" algn="l" rtl="0">
              <a:lnSpc>
                <a:spcPct val="115000"/>
              </a:lnSpc>
              <a:spcBef>
                <a:spcPts val="0"/>
              </a:spcBef>
              <a:spcAft>
                <a:spcPts val="0"/>
              </a:spcAft>
              <a:buNone/>
            </a:pPr>
            <a:endParaRPr sz="2479" b="0" i="0" u="none" strike="noStrike" cap="none">
              <a:solidFill>
                <a:srgbClr val="000000"/>
              </a:solidFill>
              <a:latin typeface="Montserrat"/>
              <a:ea typeface="Montserrat"/>
              <a:cs typeface="Montserrat"/>
              <a:sym typeface="Montserrat"/>
            </a:endParaRPr>
          </a:p>
          <a:p>
            <a:pPr marL="535425" marR="0" lvl="1" indent="-267712" algn="l" rtl="0">
              <a:lnSpc>
                <a:spcPct val="115000"/>
              </a:lnSpc>
              <a:spcBef>
                <a:spcPts val="0"/>
              </a:spcBef>
              <a:spcAft>
                <a:spcPts val="0"/>
              </a:spcAft>
              <a:buClr>
                <a:srgbClr val="000000"/>
              </a:buClr>
              <a:buSzPts val="2479"/>
              <a:buFont typeface="Arial"/>
              <a:buChar char="•"/>
            </a:pPr>
            <a:r>
              <a:rPr lang="en-US" sz="2479" b="0" i="0" u="none" strike="noStrike" cap="none">
                <a:solidFill>
                  <a:srgbClr val="000000"/>
                </a:solidFill>
                <a:latin typeface="Montserrat"/>
                <a:ea typeface="Montserrat"/>
                <a:cs typeface="Montserrat"/>
                <a:sym typeface="Montserrat"/>
              </a:rPr>
              <a:t>Be ready to engage with your peers</a:t>
            </a:r>
            <a:endParaRPr/>
          </a:p>
          <a:p>
            <a:pPr marL="0" marR="0" lvl="0" indent="0" algn="l" rtl="0">
              <a:lnSpc>
                <a:spcPct val="115000"/>
              </a:lnSpc>
              <a:spcBef>
                <a:spcPts val="0"/>
              </a:spcBef>
              <a:spcAft>
                <a:spcPts val="0"/>
              </a:spcAft>
              <a:buNone/>
            </a:pPr>
            <a:endParaRPr sz="2479" b="0" i="0" u="none" strike="noStrike" cap="none">
              <a:solidFill>
                <a:srgbClr val="000000"/>
              </a:solidFill>
              <a:latin typeface="Montserrat"/>
              <a:ea typeface="Montserrat"/>
              <a:cs typeface="Montserrat"/>
              <a:sym typeface="Montserrat"/>
            </a:endParaRPr>
          </a:p>
          <a:p>
            <a:pPr marL="535425" marR="0" lvl="1" indent="-267712" algn="l" rtl="0">
              <a:lnSpc>
                <a:spcPct val="115000"/>
              </a:lnSpc>
              <a:spcBef>
                <a:spcPts val="0"/>
              </a:spcBef>
              <a:spcAft>
                <a:spcPts val="0"/>
              </a:spcAft>
              <a:buClr>
                <a:srgbClr val="000000"/>
              </a:buClr>
              <a:buSzPts val="2479"/>
              <a:buFont typeface="Arial"/>
              <a:buChar char="•"/>
            </a:pPr>
            <a:r>
              <a:rPr lang="en-US" sz="2479" b="0" i="0" u="none" strike="noStrike" cap="none">
                <a:solidFill>
                  <a:srgbClr val="000000"/>
                </a:solidFill>
                <a:latin typeface="Montserrat"/>
                <a:ea typeface="Montserrat"/>
                <a:cs typeface="Montserrat"/>
                <a:sym typeface="Montserrat"/>
              </a:rPr>
              <a:t>Remove outside distractions</a:t>
            </a:r>
            <a:endParaRPr/>
          </a:p>
          <a:p>
            <a:pPr marL="0" marR="0" lvl="0" indent="0" algn="l" rtl="0">
              <a:lnSpc>
                <a:spcPct val="115000"/>
              </a:lnSpc>
              <a:spcBef>
                <a:spcPts val="0"/>
              </a:spcBef>
              <a:spcAft>
                <a:spcPts val="0"/>
              </a:spcAft>
              <a:buNone/>
            </a:pPr>
            <a:endParaRPr sz="2479" b="0" i="0" u="none" strike="noStrike" cap="none">
              <a:solidFill>
                <a:srgbClr val="000000"/>
              </a:solidFill>
              <a:latin typeface="Montserrat"/>
              <a:ea typeface="Montserrat"/>
              <a:cs typeface="Montserrat"/>
              <a:sym typeface="Montserrat"/>
            </a:endParaRPr>
          </a:p>
          <a:p>
            <a:pPr marL="535425" marR="0" lvl="1" indent="-267712" algn="l" rtl="0">
              <a:lnSpc>
                <a:spcPct val="115000"/>
              </a:lnSpc>
              <a:spcBef>
                <a:spcPts val="0"/>
              </a:spcBef>
              <a:spcAft>
                <a:spcPts val="0"/>
              </a:spcAft>
              <a:buClr>
                <a:srgbClr val="000000"/>
              </a:buClr>
              <a:buSzPts val="2479"/>
              <a:buFont typeface="Arial"/>
              <a:buChar char="•"/>
            </a:pPr>
            <a:r>
              <a:rPr lang="en-US" sz="2479" b="0" i="0" u="none" strike="noStrike" cap="none">
                <a:solidFill>
                  <a:srgbClr val="000000"/>
                </a:solidFill>
                <a:latin typeface="Montserrat"/>
                <a:ea typeface="Montserrat"/>
                <a:cs typeface="Montserrat"/>
                <a:sym typeface="Montserrat"/>
              </a:rPr>
              <a:t>Keep your audio off, except when asking questions and contributing to the discussion</a:t>
            </a:r>
            <a:endParaRPr/>
          </a:p>
          <a:p>
            <a:pPr marL="0" marR="0" lvl="0" indent="0" algn="l" rtl="0">
              <a:lnSpc>
                <a:spcPct val="115000"/>
              </a:lnSpc>
              <a:spcBef>
                <a:spcPts val="0"/>
              </a:spcBef>
              <a:spcAft>
                <a:spcPts val="0"/>
              </a:spcAft>
              <a:buNone/>
            </a:pPr>
            <a:endParaRPr sz="2479" b="0" i="0" u="none" strike="noStrike" cap="none">
              <a:solidFill>
                <a:srgbClr val="000000"/>
              </a:solidFill>
              <a:latin typeface="Montserrat"/>
              <a:ea typeface="Montserrat"/>
              <a:cs typeface="Montserrat"/>
              <a:sym typeface="Montserrat"/>
            </a:endParaRPr>
          </a:p>
          <a:p>
            <a:pPr marL="535425" marR="0" lvl="1" indent="-267712" algn="l" rtl="0">
              <a:lnSpc>
                <a:spcPct val="115000"/>
              </a:lnSpc>
              <a:spcBef>
                <a:spcPts val="0"/>
              </a:spcBef>
              <a:spcAft>
                <a:spcPts val="0"/>
              </a:spcAft>
              <a:buClr>
                <a:srgbClr val="000000"/>
              </a:buClr>
              <a:buSzPts val="2479"/>
              <a:buFont typeface="Arial"/>
              <a:buChar char="•"/>
            </a:pPr>
            <a:r>
              <a:rPr lang="en-US" sz="2479" b="0" i="0" u="none" strike="noStrike" cap="none">
                <a:solidFill>
                  <a:srgbClr val="000000"/>
                </a:solidFill>
                <a:latin typeface="Montserrat"/>
                <a:ea typeface="Montserrat"/>
                <a:cs typeface="Montserrat"/>
                <a:sym typeface="Montserrat"/>
              </a:rPr>
              <a:t>Be fully present and attend all five weeks - no multitasking</a:t>
            </a:r>
            <a:endParaRPr/>
          </a:p>
        </p:txBody>
      </p:sp>
      <p:pic>
        <p:nvPicPr>
          <p:cNvPr id="157" name="Google Shape;157;p4"/>
          <p:cNvPicPr preferRelativeResize="0"/>
          <p:nvPr/>
        </p:nvPicPr>
        <p:blipFill>
          <a:blip r:embed="rId5">
            <a:alphaModFix/>
          </a:blip>
          <a:stretch>
            <a:fillRect/>
          </a:stretch>
        </p:blipFill>
        <p:spPr>
          <a:xfrm>
            <a:off x="293000" y="841788"/>
            <a:ext cx="1830401" cy="152596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5"/>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167" name="Google Shape;167;p5"/>
          <p:cNvSpPr txBox="1"/>
          <p:nvPr/>
        </p:nvSpPr>
        <p:spPr>
          <a:xfrm>
            <a:off x="2123400" y="1224216"/>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None/>
            </a:pPr>
            <a:r>
              <a:rPr lang="en-US" sz="4999" b="1" i="0" u="none" strike="noStrike" cap="none">
                <a:solidFill>
                  <a:srgbClr val="000000"/>
                </a:solidFill>
                <a:latin typeface="Montserrat"/>
                <a:ea typeface="Montserrat"/>
                <a:cs typeface="Montserrat"/>
                <a:sym typeface="Montserrat"/>
              </a:rPr>
              <a:t>Mastering the Art of Negotiation</a:t>
            </a:r>
            <a:endParaRPr/>
          </a:p>
        </p:txBody>
      </p:sp>
      <p:graphicFrame>
        <p:nvGraphicFramePr>
          <p:cNvPr id="168" name="Google Shape;168;p5"/>
          <p:cNvGraphicFramePr/>
          <p:nvPr/>
        </p:nvGraphicFramePr>
        <p:xfrm>
          <a:off x="483118" y="2709574"/>
          <a:ext cx="3000000" cy="3000000"/>
        </p:xfrm>
        <a:graphic>
          <a:graphicData uri="http://schemas.openxmlformats.org/drawingml/2006/table">
            <a:tbl>
              <a:tblPr>
                <a:noFill/>
                <a:tableStyleId>{1E01948D-5C10-469E-BF52-C47547F10769}</a:tableStyleId>
              </a:tblPr>
              <a:tblGrid>
                <a:gridCol w="17329875">
                  <a:extLst>
                    <a:ext uri="{9D8B030D-6E8A-4147-A177-3AD203B41FA5}">
                      <a16:colId xmlns:a16="http://schemas.microsoft.com/office/drawing/2014/main" val="20000"/>
                    </a:ext>
                  </a:extLst>
                </a:gridCol>
              </a:tblGrid>
              <a:tr h="6372650">
                <a:tc>
                  <a:txBody>
                    <a:bodyPr/>
                    <a:lstStyle/>
                    <a:p>
                      <a:pPr marL="0" marR="0" lvl="0" indent="0" algn="l" rtl="0">
                        <a:lnSpc>
                          <a:spcPct val="115000"/>
                        </a:lnSpc>
                        <a:spcBef>
                          <a:spcPts val="0"/>
                        </a:spcBef>
                        <a:spcAft>
                          <a:spcPts val="0"/>
                        </a:spcAft>
                        <a:buNone/>
                      </a:pPr>
                      <a:r>
                        <a:rPr lang="en-US" sz="3399" u="none" strike="noStrike" cap="none">
                          <a:solidFill>
                            <a:srgbClr val="000000"/>
                          </a:solidFill>
                          <a:latin typeface="Montserrat"/>
                          <a:ea typeface="Montserrat"/>
                          <a:cs typeface="Montserrat"/>
                          <a:sym typeface="Montserrat"/>
                        </a:rPr>
                        <a:t>"Win-win is a belief in the Third Alternative. It's not your </a:t>
                      </a:r>
                      <a:endParaRPr sz="1100" u="none" strike="noStrike" cap="none"/>
                    </a:p>
                    <a:p>
                      <a:pPr marL="0" marR="0" lvl="0" indent="0" algn="l" rtl="0">
                        <a:lnSpc>
                          <a:spcPct val="115000"/>
                        </a:lnSpc>
                        <a:spcBef>
                          <a:spcPts val="0"/>
                        </a:spcBef>
                        <a:spcAft>
                          <a:spcPts val="0"/>
                        </a:spcAft>
                        <a:buNone/>
                      </a:pPr>
                      <a:r>
                        <a:rPr lang="en-US" sz="3399" u="none" strike="noStrike" cap="none">
                          <a:solidFill>
                            <a:srgbClr val="000000"/>
                          </a:solidFill>
                          <a:latin typeface="Montserrat"/>
                          <a:ea typeface="Montserrat"/>
                          <a:cs typeface="Montserrat"/>
                          <a:sym typeface="Montserrat"/>
                        </a:rPr>
                        <a:t>way or my way; it's a better way, a higher way." </a:t>
                      </a:r>
                      <a:endParaRPr/>
                    </a:p>
                    <a:p>
                      <a:pPr marL="0" marR="0" lvl="0" indent="0" algn="l" rtl="0">
                        <a:lnSpc>
                          <a:spcPct val="115000"/>
                        </a:lnSpc>
                        <a:spcBef>
                          <a:spcPts val="0"/>
                        </a:spcBef>
                        <a:spcAft>
                          <a:spcPts val="0"/>
                        </a:spcAft>
                        <a:buNone/>
                      </a:pPr>
                      <a:r>
                        <a:rPr lang="en-US" sz="3399" b="1" u="none" strike="noStrike" cap="none">
                          <a:solidFill>
                            <a:srgbClr val="000000"/>
                          </a:solidFill>
                          <a:latin typeface="Montserrat"/>
                          <a:ea typeface="Montserrat"/>
                          <a:cs typeface="Montserrat"/>
                          <a:sym typeface="Montserrat"/>
                        </a:rPr>
                        <a:t>Stephen Covey, author and educator</a:t>
                      </a:r>
                      <a:endParaRPr/>
                    </a:p>
                    <a:p>
                      <a:pPr marL="0" marR="0" lvl="0" indent="0" algn="l" rtl="0">
                        <a:lnSpc>
                          <a:spcPct val="115000"/>
                        </a:lnSpc>
                        <a:spcBef>
                          <a:spcPts val="0"/>
                        </a:spcBef>
                        <a:spcAft>
                          <a:spcPts val="0"/>
                        </a:spcAft>
                        <a:buNone/>
                      </a:pPr>
                      <a:endParaRPr sz="3399" b="1"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3399" u="none" strike="noStrike" cap="none">
                          <a:solidFill>
                            <a:srgbClr val="000000"/>
                          </a:solidFill>
                          <a:latin typeface="Montserrat"/>
                          <a:ea typeface="Montserrat"/>
                          <a:cs typeface="Montserrat"/>
                          <a:sym typeface="Montserrat"/>
                        </a:rPr>
                        <a:t>"There are three ways of dealing with difference: domination, compromise, and integration. By domination only one side gets what it wants; by compromise neither side gets what it wants; by integration we find a way by which both sides may get what they wish." </a:t>
                      </a:r>
                      <a:endParaRPr/>
                    </a:p>
                    <a:p>
                      <a:pPr marL="0" marR="0" lvl="0" indent="0" algn="l" rtl="0">
                        <a:lnSpc>
                          <a:spcPct val="115000"/>
                        </a:lnSpc>
                        <a:spcBef>
                          <a:spcPts val="0"/>
                        </a:spcBef>
                        <a:spcAft>
                          <a:spcPts val="0"/>
                        </a:spcAft>
                        <a:buNone/>
                      </a:pPr>
                      <a:r>
                        <a:rPr lang="en-US" sz="3399" b="1" u="none" strike="noStrike" cap="none">
                          <a:solidFill>
                            <a:srgbClr val="000000"/>
                          </a:solidFill>
                          <a:latin typeface="Montserrat"/>
                          <a:ea typeface="Montserrat"/>
                          <a:cs typeface="Montserrat"/>
                          <a:sym typeface="Montserrat"/>
                        </a:rPr>
                        <a:t>Mary Parker Follett, management consultant, social worker, philosopher, pioneer in the fields of organisational theory and organisational behaviour</a:t>
                      </a:r>
                      <a:endParaRPr/>
                    </a:p>
                  </a:txBody>
                  <a:tcPr marL="126650" marR="126650" marT="126650" marB="126650">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69" name="Google Shape;169;p5"/>
          <p:cNvSpPr/>
          <p:nvPr/>
        </p:nvSpPr>
        <p:spPr>
          <a:xfrm>
            <a:off x="13504456" y="694865"/>
            <a:ext cx="4516107" cy="451608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l="-25045" r="-25045"/>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0" name="Google Shape;170;p5"/>
          <p:cNvPicPr preferRelativeResize="0"/>
          <p:nvPr/>
        </p:nvPicPr>
        <p:blipFill>
          <a:blip r:embed="rId5">
            <a:alphaModFix/>
          </a:blip>
          <a:stretch>
            <a:fillRect/>
          </a:stretch>
        </p:blipFill>
        <p:spPr>
          <a:xfrm>
            <a:off x="293000" y="841788"/>
            <a:ext cx="1830401" cy="152596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6"/>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180" name="Google Shape;180;p6"/>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4">
              <a:alphaModFix/>
            </a:blip>
            <a:stretch>
              <a:fillRect t="-53592" b="-53592"/>
            </a:stretch>
          </a:blipFill>
          <a:ln>
            <a:noFill/>
          </a:ln>
        </p:spPr>
        <p:txBody>
          <a:bodyPr/>
          <a:lstStyle/>
          <a:p>
            <a:endParaRPr lang="en-US"/>
          </a:p>
        </p:txBody>
      </p:sp>
      <p:sp>
        <p:nvSpPr>
          <p:cNvPr id="181" name="Google Shape;181;p6"/>
          <p:cNvSpPr txBox="1"/>
          <p:nvPr/>
        </p:nvSpPr>
        <p:spPr>
          <a:xfrm>
            <a:off x="375300" y="1385675"/>
            <a:ext cx="12883200" cy="1044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156" b="1" i="0" u="none" strike="noStrike" cap="none">
                <a:solidFill>
                  <a:srgbClr val="000000"/>
                </a:solidFill>
                <a:latin typeface="Montserrat"/>
                <a:ea typeface="Montserrat"/>
                <a:cs typeface="Montserrat"/>
                <a:sym typeface="Montserrat"/>
              </a:rPr>
              <a:t>1. Check-In: Warm up and get going</a:t>
            </a:r>
            <a:endParaRPr/>
          </a:p>
          <a:p>
            <a:pPr marL="0" marR="0" lvl="0" indent="0" algn="l" rtl="0">
              <a:lnSpc>
                <a:spcPct val="115000"/>
              </a:lnSpc>
              <a:spcBef>
                <a:spcPts val="0"/>
              </a:spcBef>
              <a:spcAft>
                <a:spcPts val="0"/>
              </a:spcAft>
              <a:buNone/>
            </a:pPr>
            <a:r>
              <a:rPr lang="en-US" sz="3156" b="1" i="0" u="none" strike="noStrike" cap="none">
                <a:solidFill>
                  <a:srgbClr val="000000"/>
                </a:solidFill>
                <a:latin typeface="Montserrat"/>
                <a:ea typeface="Montserrat"/>
                <a:cs typeface="Montserrat"/>
                <a:sym typeface="Montserrat"/>
              </a:rPr>
              <a:t>(22 minutes)</a:t>
            </a:r>
            <a:endParaRPr/>
          </a:p>
        </p:txBody>
      </p:sp>
      <p:sp>
        <p:nvSpPr>
          <p:cNvPr id="182" name="Google Shape;182;p6"/>
          <p:cNvSpPr/>
          <p:nvPr/>
        </p:nvSpPr>
        <p:spPr>
          <a:xfrm>
            <a:off x="3004190" y="2086031"/>
            <a:ext cx="361446" cy="476673"/>
          </a:xfrm>
          <a:custGeom>
            <a:avLst/>
            <a:gdLst/>
            <a:ahLst/>
            <a:cxnLst/>
            <a:rect l="l" t="t" r="r" b="b"/>
            <a:pathLst>
              <a:path w="361446" h="476673" extrusionOk="0">
                <a:moveTo>
                  <a:pt x="0" y="0"/>
                </a:moveTo>
                <a:lnTo>
                  <a:pt x="361446" y="0"/>
                </a:lnTo>
                <a:lnTo>
                  <a:pt x="361446" y="476672"/>
                </a:lnTo>
                <a:lnTo>
                  <a:pt x="0" y="476672"/>
                </a:lnTo>
                <a:lnTo>
                  <a:pt x="0" y="0"/>
                </a:lnTo>
                <a:close/>
              </a:path>
            </a:pathLst>
          </a:custGeom>
          <a:blipFill rotWithShape="1">
            <a:blip r:embed="rId5">
              <a:alphaModFix/>
            </a:blip>
            <a:stretch>
              <a:fillRect/>
            </a:stretch>
          </a:blipFill>
          <a:ln>
            <a:noFill/>
          </a:ln>
        </p:spPr>
        <p:txBody>
          <a:bodyPr/>
          <a:lstStyle/>
          <a:p>
            <a:endParaRPr lang="en-US"/>
          </a:p>
        </p:txBody>
      </p:sp>
      <p:graphicFrame>
        <p:nvGraphicFramePr>
          <p:cNvPr id="183" name="Google Shape;183;p6"/>
          <p:cNvGraphicFramePr/>
          <p:nvPr/>
        </p:nvGraphicFramePr>
        <p:xfrm>
          <a:off x="375303" y="8113257"/>
          <a:ext cx="3000000" cy="3000000"/>
        </p:xfrm>
        <a:graphic>
          <a:graphicData uri="http://schemas.openxmlformats.org/drawingml/2006/table">
            <a:tbl>
              <a:tblPr>
                <a:noFill/>
                <a:tableStyleId>{1E01948D-5C10-469E-BF52-C47547F10769}</a:tableStyleId>
              </a:tblPr>
              <a:tblGrid>
                <a:gridCol w="17537400">
                  <a:extLst>
                    <a:ext uri="{9D8B030D-6E8A-4147-A177-3AD203B41FA5}">
                      <a16:colId xmlns:a16="http://schemas.microsoft.com/office/drawing/2014/main" val="20000"/>
                    </a:ext>
                  </a:extLst>
                </a:gridCol>
              </a:tblGrid>
              <a:tr h="824150">
                <a:tc>
                  <a:txBody>
                    <a:bodyPr/>
                    <a:lstStyle/>
                    <a:p>
                      <a:pPr marL="0" marR="0" lvl="0" indent="0" algn="ctr" rtl="0">
                        <a:lnSpc>
                          <a:spcPct val="115000"/>
                        </a:lnSpc>
                        <a:spcBef>
                          <a:spcPts val="0"/>
                        </a:spcBef>
                        <a:spcAft>
                          <a:spcPts val="0"/>
                        </a:spcAft>
                        <a:buNone/>
                      </a:pPr>
                      <a:r>
                        <a:rPr lang="en-US" sz="2260" b="1" u="none" strike="noStrike" cap="none">
                          <a:solidFill>
                            <a:srgbClr val="000000"/>
                          </a:solidFill>
                          <a:latin typeface="Montserrat"/>
                          <a:ea typeface="Montserrat"/>
                          <a:cs typeface="Montserrat"/>
                          <a:sym typeface="Montserrat"/>
                        </a:rPr>
                        <a:t>Bonding Moment </a:t>
                      </a:r>
                      <a:endParaRPr sz="1100" u="none" strike="noStrike" cap="none"/>
                    </a:p>
                    <a:p>
                      <a:pPr marL="0" marR="0" lvl="0" indent="0" algn="ctr" rtl="0">
                        <a:lnSpc>
                          <a:spcPct val="115000"/>
                        </a:lnSpc>
                        <a:spcBef>
                          <a:spcPts val="0"/>
                        </a:spcBef>
                        <a:spcAft>
                          <a:spcPts val="0"/>
                        </a:spcAft>
                        <a:buNone/>
                      </a:pPr>
                      <a:endParaRPr sz="1100" u="none" strike="noStrike" cap="none"/>
                    </a:p>
                    <a:p>
                      <a:pPr marL="0" marR="0" lvl="0" indent="0" algn="ctr" rtl="0">
                        <a:lnSpc>
                          <a:spcPct val="115000"/>
                        </a:lnSpc>
                        <a:spcBef>
                          <a:spcPts val="0"/>
                        </a:spcBef>
                        <a:spcAft>
                          <a:spcPts val="0"/>
                        </a:spcAft>
                        <a:buNone/>
                      </a:pPr>
                      <a:r>
                        <a:rPr lang="en-US" sz="1699" u="none" strike="noStrike" cap="none">
                          <a:solidFill>
                            <a:srgbClr val="000000"/>
                          </a:solidFill>
                          <a:latin typeface="Montserrat"/>
                          <a:ea typeface="Montserrat"/>
                          <a:cs typeface="Montserrat"/>
                          <a:sym typeface="Montserrat"/>
                        </a:rPr>
                        <a:t>Briefly share one bias you’re aware of in yourself or one you've noticed in others. It could be anything from a bias towards people who speak </a:t>
                      </a:r>
                      <a:endParaRPr sz="1699" u="none" strike="noStrike" cap="none">
                        <a:solidFill>
                          <a:srgbClr val="000000"/>
                        </a:solidFill>
                        <a:latin typeface="Montserrat"/>
                        <a:ea typeface="Montserrat"/>
                        <a:cs typeface="Montserrat"/>
                        <a:sym typeface="Montserrat"/>
                      </a:endParaRPr>
                    </a:p>
                    <a:p>
                      <a:pPr marL="0" marR="0" lvl="0" indent="0" algn="ctr" rtl="0">
                        <a:lnSpc>
                          <a:spcPct val="115000"/>
                        </a:lnSpc>
                        <a:spcBef>
                          <a:spcPts val="0"/>
                        </a:spcBef>
                        <a:spcAft>
                          <a:spcPts val="0"/>
                        </a:spcAft>
                        <a:buNone/>
                      </a:pPr>
                      <a:r>
                        <a:rPr lang="en-US" sz="1699" u="none" strike="noStrike" cap="none">
                          <a:solidFill>
                            <a:srgbClr val="000000"/>
                          </a:solidFill>
                          <a:latin typeface="Montserrat"/>
                          <a:ea typeface="Montserrat"/>
                          <a:cs typeface="Montserrat"/>
                          <a:sym typeface="Montserrat"/>
                        </a:rPr>
                        <a:t>confidently to a preference for familiar faces. </a:t>
                      </a:r>
                      <a:endParaRPr/>
                    </a:p>
                    <a:p>
                      <a:pPr marL="0" marR="0" lvl="0" indent="0" algn="ctr" rtl="0">
                        <a:lnSpc>
                          <a:spcPct val="115000"/>
                        </a:lnSpc>
                        <a:spcBef>
                          <a:spcPts val="0"/>
                        </a:spcBef>
                        <a:spcAft>
                          <a:spcPts val="0"/>
                        </a:spcAft>
                        <a:buNone/>
                      </a:pPr>
                      <a:r>
                        <a:rPr lang="en-US" sz="1699" u="none" strike="noStrike" cap="none">
                          <a:solidFill>
                            <a:srgbClr val="000000"/>
                          </a:solidFill>
                          <a:latin typeface="Montserrat"/>
                          <a:ea typeface="Montserrat"/>
                          <a:cs typeface="Montserrat"/>
                          <a:sym typeface="Montserrat"/>
                        </a:rPr>
                        <a:t>(10 seconds each)</a:t>
                      </a:r>
                      <a:endParaRPr/>
                    </a:p>
                  </a:txBody>
                  <a:tcPr marL="190500" marR="190500" marT="190500" marB="1905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84" name="Google Shape;184;p6"/>
          <p:cNvSpPr/>
          <p:nvPr/>
        </p:nvSpPr>
        <p:spPr>
          <a:xfrm>
            <a:off x="3365636" y="5004259"/>
            <a:ext cx="11161191" cy="2985619"/>
          </a:xfrm>
          <a:custGeom>
            <a:avLst/>
            <a:gdLst/>
            <a:ahLst/>
            <a:cxnLst/>
            <a:rect l="l" t="t" r="r" b="b"/>
            <a:pathLst>
              <a:path w="11161191" h="2985619" extrusionOk="0">
                <a:moveTo>
                  <a:pt x="0" y="0"/>
                </a:moveTo>
                <a:lnTo>
                  <a:pt x="11161191" y="0"/>
                </a:lnTo>
                <a:lnTo>
                  <a:pt x="11161191" y="2985618"/>
                </a:lnTo>
                <a:lnTo>
                  <a:pt x="0" y="2985618"/>
                </a:lnTo>
                <a:lnTo>
                  <a:pt x="0" y="0"/>
                </a:lnTo>
                <a:close/>
              </a:path>
            </a:pathLst>
          </a:custGeom>
          <a:blipFill rotWithShape="1">
            <a:blip r:embed="rId6">
              <a:alphaModFix/>
            </a:blip>
            <a:stretch>
              <a:fillRect/>
            </a:stretch>
          </a:blipFill>
          <a:ln>
            <a:noFill/>
          </a:ln>
        </p:spPr>
        <p:txBody>
          <a:bodyPr/>
          <a:lstStyle/>
          <a:p>
            <a:endParaRPr lang="en-US"/>
          </a:p>
        </p:txBody>
      </p:sp>
      <p:sp>
        <p:nvSpPr>
          <p:cNvPr id="185" name="Google Shape;185;p6"/>
          <p:cNvSpPr txBox="1"/>
          <p:nvPr/>
        </p:nvSpPr>
        <p:spPr>
          <a:xfrm>
            <a:off x="375303" y="3921475"/>
            <a:ext cx="17537400" cy="9594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2899" b="0" i="0" u="none" strike="noStrike" cap="none">
                <a:solidFill>
                  <a:srgbClr val="000000"/>
                </a:solidFill>
                <a:latin typeface="Montserrat Medium"/>
                <a:ea typeface="Montserrat Medium"/>
                <a:cs typeface="Montserrat Medium"/>
                <a:sym typeface="Montserrat Medium"/>
              </a:rPr>
              <a:t>We often go into a negotiation like it’s a battle, but a negotiation works best for both parties when we focus on a win-win outcome. </a:t>
            </a:r>
            <a:endParaRPr/>
          </a:p>
        </p:txBody>
      </p:sp>
      <p:sp>
        <p:nvSpPr>
          <p:cNvPr id="186" name="Google Shape;186;p6"/>
          <p:cNvSpPr txBox="1"/>
          <p:nvPr/>
        </p:nvSpPr>
        <p:spPr>
          <a:xfrm>
            <a:off x="375303" y="2620915"/>
            <a:ext cx="2545200" cy="882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156" b="1" i="0" u="none" strike="noStrike" cap="none">
                <a:solidFill>
                  <a:srgbClr val="000000"/>
                </a:solidFill>
                <a:latin typeface="Montserrat"/>
                <a:ea typeface="Montserrat"/>
                <a:cs typeface="Montserrat"/>
                <a:sym typeface="Montserrat"/>
              </a:rPr>
              <a:t>1.1 Welcome</a:t>
            </a:r>
            <a:endParaRPr/>
          </a:p>
          <a:p>
            <a:pPr marL="0" marR="0" lvl="0" indent="0" algn="l" rtl="0">
              <a:lnSpc>
                <a:spcPct val="115000"/>
              </a:lnSpc>
              <a:spcBef>
                <a:spcPts val="0"/>
              </a:spcBef>
              <a:spcAft>
                <a:spcPts val="0"/>
              </a:spcAft>
              <a:buNone/>
            </a:pPr>
            <a:r>
              <a:rPr lang="en-US" sz="2100" b="1" i="0" u="none" strike="noStrike" cap="none">
                <a:solidFill>
                  <a:srgbClr val="000000"/>
                </a:solidFill>
                <a:latin typeface="Montserrat"/>
                <a:ea typeface="Montserrat"/>
                <a:cs typeface="Montserrat"/>
                <a:sym typeface="Montserrat"/>
              </a:rPr>
              <a:t>(3 minutes)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7"/>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9049" b="-39047"/>
            </a:stretch>
          </a:blipFill>
          <a:ln>
            <a:noFill/>
          </a:ln>
        </p:spPr>
        <p:txBody>
          <a:bodyPr/>
          <a:lstStyle/>
          <a:p>
            <a:endParaRPr lang="en-US"/>
          </a:p>
        </p:txBody>
      </p:sp>
      <p:sp>
        <p:nvSpPr>
          <p:cNvPr id="196" name="Google Shape;196;p7"/>
          <p:cNvSpPr txBox="1"/>
          <p:nvPr/>
        </p:nvSpPr>
        <p:spPr>
          <a:xfrm>
            <a:off x="717797" y="2711942"/>
            <a:ext cx="16381800" cy="66873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4899" b="1" i="0" u="none" strike="noStrike" cap="none">
                <a:solidFill>
                  <a:srgbClr val="000000"/>
                </a:solidFill>
                <a:latin typeface="Montserrat"/>
                <a:ea typeface="Montserrat"/>
                <a:cs typeface="Montserrat"/>
                <a:sym typeface="Montserrat"/>
              </a:rPr>
              <a:t>Hope for Wellness Helpline</a:t>
            </a:r>
            <a:endParaRPr/>
          </a:p>
          <a:p>
            <a:pPr marL="0" marR="0" lvl="0" indent="0" algn="ctr" rtl="0">
              <a:lnSpc>
                <a:spcPct val="115000"/>
              </a:lnSpc>
              <a:spcBef>
                <a:spcPts val="0"/>
              </a:spcBef>
              <a:spcAft>
                <a:spcPts val="0"/>
              </a:spcAft>
              <a:buNone/>
            </a:pPr>
            <a:r>
              <a:rPr lang="en-US" sz="4899" b="0" i="0" u="none" strike="noStrike" cap="none">
                <a:solidFill>
                  <a:srgbClr val="000000"/>
                </a:solidFill>
                <a:latin typeface="Montserrat"/>
                <a:ea typeface="Montserrat"/>
                <a:cs typeface="Montserrat"/>
                <a:sym typeface="Montserrat"/>
              </a:rPr>
              <a:t>1-855-242-3310</a:t>
            </a:r>
            <a:endParaRPr/>
          </a:p>
          <a:p>
            <a:pPr marL="0" marR="0" lvl="0" indent="0" algn="ctr" rtl="0">
              <a:lnSpc>
                <a:spcPct val="115000"/>
              </a:lnSpc>
              <a:spcBef>
                <a:spcPts val="0"/>
              </a:spcBef>
              <a:spcAft>
                <a:spcPts val="0"/>
              </a:spcAft>
              <a:buNone/>
            </a:pPr>
            <a:endParaRPr sz="4899" b="0" i="0" u="none" strike="noStrike" cap="none">
              <a:solidFill>
                <a:srgbClr val="000000"/>
              </a:solidFill>
              <a:latin typeface="Montserrat"/>
              <a:ea typeface="Montserrat"/>
              <a:cs typeface="Montserrat"/>
              <a:sym typeface="Montserrat"/>
            </a:endParaRPr>
          </a:p>
          <a:p>
            <a:pPr marL="0" marR="0" lvl="0" indent="0" algn="ctr" rtl="0">
              <a:lnSpc>
                <a:spcPct val="115000"/>
              </a:lnSpc>
              <a:spcBef>
                <a:spcPts val="0"/>
              </a:spcBef>
              <a:spcAft>
                <a:spcPts val="0"/>
              </a:spcAft>
              <a:buNone/>
            </a:pPr>
            <a:r>
              <a:rPr lang="en-US" sz="4899" b="1" i="0" u="none" strike="noStrike" cap="none">
                <a:solidFill>
                  <a:srgbClr val="000000"/>
                </a:solidFill>
                <a:latin typeface="Montserrat"/>
                <a:ea typeface="Montserrat"/>
                <a:cs typeface="Montserrat"/>
                <a:sym typeface="Montserrat"/>
              </a:rPr>
              <a:t>Employee Assistance Program (EAP)</a:t>
            </a:r>
            <a:endParaRPr/>
          </a:p>
          <a:p>
            <a:pPr marL="0" marR="0" lvl="0" indent="0" algn="ctr" rtl="0">
              <a:lnSpc>
                <a:spcPct val="115000"/>
              </a:lnSpc>
              <a:spcBef>
                <a:spcPts val="0"/>
              </a:spcBef>
              <a:spcAft>
                <a:spcPts val="0"/>
              </a:spcAft>
              <a:buNone/>
            </a:pPr>
            <a:r>
              <a:rPr lang="en-US" sz="4699" b="0" i="0" u="none" strike="noStrike" cap="none">
                <a:solidFill>
                  <a:srgbClr val="000000"/>
                </a:solidFill>
                <a:latin typeface="Montserrat"/>
                <a:ea typeface="Montserrat"/>
                <a:cs typeface="Montserrat"/>
                <a:sym typeface="Montserrat"/>
              </a:rPr>
              <a:t>Toll-free: 1-800-268-7708</a:t>
            </a:r>
            <a:endParaRPr/>
          </a:p>
          <a:p>
            <a:pPr marL="0" marR="0" lvl="0" indent="0" algn="ctr" rtl="0">
              <a:lnSpc>
                <a:spcPct val="115000"/>
              </a:lnSpc>
              <a:spcBef>
                <a:spcPts val="0"/>
              </a:spcBef>
              <a:spcAft>
                <a:spcPts val="0"/>
              </a:spcAft>
              <a:buNone/>
            </a:pPr>
            <a:endParaRPr sz="4699" b="0" i="0" u="none" strike="noStrike" cap="none">
              <a:solidFill>
                <a:srgbClr val="000000"/>
              </a:solidFill>
              <a:latin typeface="Montserrat"/>
              <a:ea typeface="Montserrat"/>
              <a:cs typeface="Montserrat"/>
              <a:sym typeface="Montserrat"/>
            </a:endParaRPr>
          </a:p>
          <a:p>
            <a:pPr marL="0" marR="0" lvl="0" indent="0" algn="ctr" rtl="0">
              <a:lnSpc>
                <a:spcPct val="115000"/>
              </a:lnSpc>
              <a:spcBef>
                <a:spcPts val="0"/>
              </a:spcBef>
              <a:spcAft>
                <a:spcPts val="0"/>
              </a:spcAft>
              <a:buNone/>
            </a:pPr>
            <a:r>
              <a:rPr lang="en-US" sz="4699" b="0" i="0" u="none" strike="noStrike" cap="none">
                <a:solidFill>
                  <a:srgbClr val="000000"/>
                </a:solidFill>
                <a:latin typeface="Montserrat"/>
                <a:ea typeface="Montserrat"/>
                <a:cs typeface="Montserrat"/>
                <a:sym typeface="Montserrat"/>
              </a:rPr>
              <a:t>For persons with hearing impairments: </a:t>
            </a:r>
            <a:endParaRPr/>
          </a:p>
          <a:p>
            <a:pPr marL="0" marR="0" lvl="0" indent="0" algn="ctr" rtl="0">
              <a:lnSpc>
                <a:spcPct val="115000"/>
              </a:lnSpc>
              <a:spcBef>
                <a:spcPts val="0"/>
              </a:spcBef>
              <a:spcAft>
                <a:spcPts val="0"/>
              </a:spcAft>
              <a:buNone/>
            </a:pPr>
            <a:r>
              <a:rPr lang="en-US" sz="4699" b="0" i="0" u="none" strike="noStrike" cap="none">
                <a:solidFill>
                  <a:srgbClr val="000000"/>
                </a:solidFill>
                <a:latin typeface="Montserrat"/>
                <a:ea typeface="Montserrat"/>
                <a:cs typeface="Montserrat"/>
                <a:sym typeface="Montserrat"/>
              </a:rPr>
              <a:t>1-800-567-5803</a:t>
            </a:r>
            <a:endParaRPr/>
          </a:p>
        </p:txBody>
      </p:sp>
      <p:sp>
        <p:nvSpPr>
          <p:cNvPr id="197" name="Google Shape;197;p7"/>
          <p:cNvSpPr/>
          <p:nvPr/>
        </p:nvSpPr>
        <p:spPr>
          <a:xfrm>
            <a:off x="17099534" y="0"/>
            <a:ext cx="1188466" cy="990786"/>
          </a:xfrm>
          <a:custGeom>
            <a:avLst/>
            <a:gdLst/>
            <a:ahLst/>
            <a:cxnLst/>
            <a:rect l="l" t="t" r="r" b="b"/>
            <a:pathLst>
              <a:path w="1188466" h="990786" extrusionOk="0">
                <a:moveTo>
                  <a:pt x="0" y="0"/>
                </a:moveTo>
                <a:lnTo>
                  <a:pt x="1188466" y="0"/>
                </a:lnTo>
                <a:lnTo>
                  <a:pt x="1188466" y="990786"/>
                </a:lnTo>
                <a:lnTo>
                  <a:pt x="0" y="990786"/>
                </a:lnTo>
                <a:lnTo>
                  <a:pt x="0" y="0"/>
                </a:lnTo>
                <a:close/>
              </a:path>
            </a:pathLst>
          </a:custGeom>
          <a:blipFill rotWithShape="1">
            <a:blip r:embed="rId4">
              <a:alphaModFix/>
            </a:blip>
            <a:stretch>
              <a:fillRect/>
            </a:stretch>
          </a:blipFill>
          <a:ln>
            <a:noFill/>
          </a:ln>
        </p:spPr>
        <p:txBody>
          <a:bodyPr/>
          <a:lstStyle/>
          <a:p>
            <a:endParaRPr lang="en-US"/>
          </a:p>
        </p:txBody>
      </p:sp>
      <p:sp>
        <p:nvSpPr>
          <p:cNvPr id="198" name="Google Shape;198;p7"/>
          <p:cNvSpPr txBox="1"/>
          <p:nvPr/>
        </p:nvSpPr>
        <p:spPr>
          <a:xfrm>
            <a:off x="483118" y="1520034"/>
            <a:ext cx="5709300" cy="882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156" b="1" i="0" u="none" strike="noStrike" cap="none">
                <a:solidFill>
                  <a:srgbClr val="000000"/>
                </a:solidFill>
                <a:latin typeface="Montserrat"/>
                <a:ea typeface="Montserrat"/>
                <a:cs typeface="Montserrat"/>
                <a:sym typeface="Montserrat"/>
              </a:rPr>
              <a:t>1.2 Your Health Comes First</a:t>
            </a:r>
            <a:endParaRPr/>
          </a:p>
          <a:p>
            <a:pPr marL="0" marR="0" lvl="0" indent="0" algn="l" rtl="0">
              <a:lnSpc>
                <a:spcPct val="115000"/>
              </a:lnSpc>
              <a:spcBef>
                <a:spcPts val="0"/>
              </a:spcBef>
              <a:spcAft>
                <a:spcPts val="0"/>
              </a:spcAft>
              <a:buNone/>
            </a:pPr>
            <a:r>
              <a:rPr lang="en-US" sz="2100" b="1" i="0" u="none" strike="noStrike" cap="none">
                <a:solidFill>
                  <a:srgbClr val="000000"/>
                </a:solidFill>
                <a:latin typeface="Montserrat"/>
                <a:ea typeface="Montserrat"/>
                <a:cs typeface="Montserrat"/>
                <a:sym typeface="Montserrat"/>
              </a:rPr>
              <a:t>(1 minute)</a:t>
            </a:r>
            <a:endParaRPr/>
          </a:p>
        </p:txBody>
      </p:sp>
      <p:sp>
        <p:nvSpPr>
          <p:cNvPr id="199" name="Google Shape;199;p7"/>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5">
              <a:alphaModFix/>
            </a:blip>
            <a:stretch>
              <a:fillRect t="-53592" b="-53592"/>
            </a:stretch>
          </a:blipFill>
          <a:ln>
            <a:noFill/>
          </a:ln>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8"/>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209" name="Google Shape;209;p8"/>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4">
              <a:alphaModFix/>
            </a:blip>
            <a:stretch>
              <a:fillRect t="-53592" b="-53592"/>
            </a:stretch>
          </a:blipFill>
          <a:ln>
            <a:noFill/>
          </a:ln>
        </p:spPr>
        <p:txBody>
          <a:bodyPr/>
          <a:lstStyle/>
          <a:p>
            <a:endParaRPr lang="en-US"/>
          </a:p>
        </p:txBody>
      </p:sp>
      <p:sp>
        <p:nvSpPr>
          <p:cNvPr id="210" name="Google Shape;210;p8"/>
          <p:cNvSpPr/>
          <p:nvPr/>
        </p:nvSpPr>
        <p:spPr>
          <a:xfrm>
            <a:off x="5428925" y="2214637"/>
            <a:ext cx="7430149" cy="7430149"/>
          </a:xfrm>
          <a:custGeom>
            <a:avLst/>
            <a:gdLst/>
            <a:ahLst/>
            <a:cxnLst/>
            <a:rect l="l" t="t" r="r" b="b"/>
            <a:pathLst>
              <a:path w="7430149" h="7430149" extrusionOk="0">
                <a:moveTo>
                  <a:pt x="0" y="0"/>
                </a:moveTo>
                <a:lnTo>
                  <a:pt x="7430150" y="0"/>
                </a:lnTo>
                <a:lnTo>
                  <a:pt x="7430150" y="7430149"/>
                </a:lnTo>
                <a:lnTo>
                  <a:pt x="0" y="7430149"/>
                </a:lnTo>
                <a:lnTo>
                  <a:pt x="0" y="0"/>
                </a:lnTo>
                <a:close/>
              </a:path>
            </a:pathLst>
          </a:custGeom>
          <a:blipFill rotWithShape="1">
            <a:blip r:embed="rId5">
              <a:alphaModFix/>
            </a:blip>
            <a:stretch>
              <a:fillRect/>
            </a:stretch>
          </a:blipFill>
          <a:ln>
            <a:noFill/>
          </a:ln>
        </p:spPr>
        <p:txBody>
          <a:bodyPr/>
          <a:lstStyle/>
          <a:p>
            <a:endParaRPr lang="en-US"/>
          </a:p>
        </p:txBody>
      </p:sp>
      <p:sp>
        <p:nvSpPr>
          <p:cNvPr id="211" name="Google Shape;211;p8"/>
          <p:cNvSpPr txBox="1"/>
          <p:nvPr/>
        </p:nvSpPr>
        <p:spPr>
          <a:xfrm>
            <a:off x="483118" y="1520034"/>
            <a:ext cx="2605500" cy="8487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056" b="1" i="0" u="none" strike="noStrike" cap="none">
                <a:solidFill>
                  <a:srgbClr val="000000"/>
                </a:solidFill>
                <a:latin typeface="Montserrat"/>
                <a:ea typeface="Montserrat"/>
                <a:cs typeface="Montserrat"/>
                <a:sym typeface="Montserrat"/>
              </a:rPr>
              <a:t>1.3 Overview</a:t>
            </a:r>
            <a:endParaRPr sz="1300"/>
          </a:p>
          <a:p>
            <a:pPr marL="0" marR="0" lvl="0" indent="0" algn="l" rtl="0">
              <a:lnSpc>
                <a:spcPct val="140000"/>
              </a:lnSpc>
              <a:spcBef>
                <a:spcPts val="0"/>
              </a:spcBef>
              <a:spcAft>
                <a:spcPts val="0"/>
              </a:spcAft>
              <a:buNone/>
            </a:pPr>
            <a:r>
              <a:rPr lang="en-US" sz="2000" b="1" i="0" u="none" strike="noStrike" cap="none">
                <a:solidFill>
                  <a:schemeClr val="dk1"/>
                </a:solidFill>
                <a:latin typeface="Montserrat"/>
                <a:ea typeface="Montserrat"/>
                <a:cs typeface="Montserrat"/>
                <a:sym typeface="Montserrat"/>
              </a:rPr>
              <a:t>(</a:t>
            </a:r>
            <a:r>
              <a:rPr lang="en-US" sz="2000" b="1">
                <a:solidFill>
                  <a:schemeClr val="dk1"/>
                </a:solidFill>
                <a:latin typeface="Montserrat"/>
                <a:ea typeface="Montserrat"/>
                <a:cs typeface="Montserrat"/>
                <a:sym typeface="Montserrat"/>
              </a:rPr>
              <a:t>3</a:t>
            </a:r>
            <a:r>
              <a:rPr lang="en-US" sz="2000" b="1" i="0" u="none" strike="noStrike" cap="none">
                <a:solidFill>
                  <a:schemeClr val="dk1"/>
                </a:solidFill>
                <a:latin typeface="Montserrat"/>
                <a:ea typeface="Montserrat"/>
                <a:cs typeface="Montserrat"/>
                <a:sym typeface="Montserrat"/>
              </a:rPr>
              <a:t> minutes)</a:t>
            </a:r>
            <a:endParaRPr sz="1300">
              <a:solidFill>
                <a:schemeClr val="dk1"/>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5009</Words>
  <Application>Microsoft Macintosh PowerPoint</Application>
  <PresentationFormat>Custom</PresentationFormat>
  <Paragraphs>442</Paragraphs>
  <Slides>32</Slides>
  <Notes>32</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Arimo</vt:lpstr>
      <vt:lpstr>Calibri</vt:lpstr>
      <vt:lpstr>Montserrat</vt:lpstr>
      <vt:lpstr>Montserrat Medium</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Lyrique Richards</cp:lastModifiedBy>
  <cp:revision>1</cp:revision>
  <dcterms:created xsi:type="dcterms:W3CDTF">2006-08-16T00:00:00Z</dcterms:created>
  <dcterms:modified xsi:type="dcterms:W3CDTF">2024-10-07T14:04:58Z</dcterms:modified>
</cp:coreProperties>
</file>