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9" r:id="rId3"/>
    <p:sldId id="280" r:id="rId4"/>
    <p:sldId id="286" r:id="rId5"/>
    <p:sldId id="281" r:id="rId6"/>
    <p:sldId id="282" r:id="rId7"/>
    <p:sldId id="283" r:id="rId8"/>
    <p:sldId id="284" r:id="rId9"/>
    <p:sldId id="287" r:id="rId10"/>
    <p:sldId id="285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0" autoAdjust="0"/>
    <p:restoredTop sz="76762" autoAdjust="0"/>
  </p:normalViewPr>
  <p:slideViewPr>
    <p:cSldViewPr showGuides="1">
      <p:cViewPr varScale="1">
        <p:scale>
          <a:sx n="89" d="100"/>
          <a:sy n="89" d="100"/>
        </p:scale>
        <p:origin x="2298" y="9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897684E2-9DDD-4028-8586-B216A0D14660}" type="parTrans" cxnId="{F48A0C97-386F-4186-8CFF-334FA9E9A63C}">
      <dgm:prSet/>
      <dgm:spPr/>
      <dgm:t>
        <a:bodyPr/>
        <a:lstStyle/>
        <a:p>
          <a:endParaRPr lang="en-CA"/>
        </a:p>
      </dgm:t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62BB79C9-2C5B-4F97-9659-BAB2E73AD640}" type="sibTrans" cxnId="{F48A0C97-386F-4186-8CFF-334FA9E9A63C}">
      <dgm:prSet/>
      <dgm:spPr/>
      <dgm:t>
        <a:bodyPr/>
        <a:lstStyle/>
        <a:p>
          <a:endParaRPr lang="en-CA"/>
        </a:p>
      </dgm:t>
    </dgm:pt>
    <dgm:pt modelId="{0A1BB192-F9A4-44AC-98A7-E955FF543C54}" type="parTrans" cxnId="{1C2C3C8D-F5C9-4350-A07E-3B5296698B41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solidFill>
            <a:prstClr val="black"/>
          </a:solidFill>
        </a:ln>
      </dgm:spPr>
      <dgm:t>
        <a:bodyPr/>
        <a:lstStyle/>
        <a:p>
          <a:endParaRPr lang="en-CA" dirty="0"/>
        </a:p>
      </dgm:t>
    </dgm:pt>
    <dgm:pt modelId="{7AEA34D4-33B5-47E2-B305-FCCF2D4E096F}" type="sibTrans" cxnId="{1C2C3C8D-F5C9-4350-A07E-3B5296698B41}">
      <dgm:prSet/>
      <dgm:spPr/>
      <dgm:t>
        <a:bodyPr/>
        <a:lstStyle/>
        <a:p>
          <a:endParaRPr lang="en-CA"/>
        </a:p>
      </dgm:t>
    </dgm:pt>
    <dgm:pt modelId="{203F5E24-2CC6-4086-A2A5-CC763A661A32}" type="parTrans" cxnId="{8A56A6BC-C909-47DC-95E9-EF4D9A35159C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8A56A6BC-C909-47DC-95E9-EF4D9A35159C}">
      <dgm:prSet/>
      <dgm:spPr/>
      <dgm:t>
        <a:bodyPr/>
        <a:lstStyle/>
        <a:p>
          <a:endParaRPr lang="en-CA"/>
        </a:p>
      </dgm:t>
    </dgm:pt>
    <dgm:pt modelId="{520CE05B-5C84-4CC8-8F7D-F9080243B3AC}" type="parTrans" cxnId="{CC41A88D-7C3E-42D5-AFCB-4E9A8139818B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63BAD9EB-A662-4074-9E5C-10F3D14FF1C3}" type="sibTrans" cxnId="{CC41A88D-7C3E-42D5-AFCB-4E9A8139818B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3BD34ED7-DF2F-4FBF-93B8-B3E7DC018D55}" type="presOf" srcId="{D5EA1721-9DB1-40C9-BCE7-0D0BAD774BFE}" destId="{7A9AFFA0-32B9-41C0-B797-6D848D69B28F}" srcOrd="1" destOrd="0" presId="urn:microsoft.com/office/officeart/2005/8/layout/hList7"/>
    <dgm:cxn modelId="{3CD3A057-75A3-4E6E-A65F-CCAB588F85BD}" type="presOf" srcId="{4DA094E9-1ED1-4EB6-B8CF-645333140427}" destId="{D281BF90-0A56-4E29-8CF0-873F1B7BAD92}" srcOrd="0" destOrd="0" presId="urn:microsoft.com/office/officeart/2005/8/layout/hList7"/>
    <dgm:cxn modelId="{20677A37-6DE6-4668-B910-11EE39F37FEE}" type="presOf" srcId="{D5EA1721-9DB1-40C9-BCE7-0D0BAD774BFE}" destId="{5B1B1DCA-03B7-4E06-99BB-E197FC483A2A}" srcOrd="0" destOrd="0" presId="urn:microsoft.com/office/officeart/2005/8/layout/hList7"/>
    <dgm:cxn modelId="{37AACC07-2504-4EBD-BE62-DD6393425D74}" type="presOf" srcId="{9F5A0A1F-1B5C-4329-9722-64565B6BD518}" destId="{D9D6AE98-DB4A-4485-B274-50E6754F2ADC}" srcOrd="1" destOrd="0" presId="urn:microsoft.com/office/officeart/2005/8/layout/hList7"/>
    <dgm:cxn modelId="{317F966E-9F39-44A4-892B-4BF4844EFE72}" type="presOf" srcId="{56DAED77-DD05-4F30-B2D3-96A155CC59E2}" destId="{574A8716-11A8-4DA7-90C6-530F82B065F6}" srcOrd="0" destOrd="0" presId="urn:microsoft.com/office/officeart/2005/8/layout/hList7"/>
    <dgm:cxn modelId="{16C4D75E-2779-469F-961B-9ACB266919C2}" type="presOf" srcId="{A1B26665-0715-4259-B7C4-B02DDA593884}" destId="{478198D1-2847-40DC-AB27-28E24E98C4D1}" srcOrd="1" destOrd="0" presId="urn:microsoft.com/office/officeart/2005/8/layout/hList7"/>
    <dgm:cxn modelId="{80C7B456-0F22-4B2D-A6C5-6A3E13DCBD37}" type="presOf" srcId="{435FE0B0-427B-4A01-9063-DEE4928248A0}" destId="{FBE57016-DE95-456A-9D47-32D442508BFB}" srcOrd="0" destOrd="0" presId="urn:microsoft.com/office/officeart/2005/8/layout/hList7"/>
    <dgm:cxn modelId="{1C2C3C8D-F5C9-4350-A07E-3B5296698B41}" srcId="{435FE0B0-427B-4A01-9063-DEE4928248A0}" destId="{D5EA1721-9DB1-40C9-BCE7-0D0BAD774BFE}" srcOrd="1" destOrd="0" parTransId="{0A1BB192-F9A4-44AC-98A7-E955FF543C54}" sibTransId="{7AEA34D4-33B5-47E2-B305-FCCF2D4E096F}"/>
    <dgm:cxn modelId="{F48A0C97-386F-4186-8CFF-334FA9E9A63C}" srcId="{435FE0B0-427B-4A01-9063-DEE4928248A0}" destId="{9F5A0A1F-1B5C-4329-9722-64565B6BD518}" srcOrd="0" destOrd="0" parTransId="{897684E2-9DDD-4028-8586-B216A0D14660}" sibTransId="{62BB79C9-2C5B-4F97-9659-BAB2E73AD640}"/>
    <dgm:cxn modelId="{CC41A88D-7C3E-42D5-AFCB-4E9A8139818B}" srcId="{435FE0B0-427B-4A01-9063-DEE4928248A0}" destId="{A1B26665-0715-4259-B7C4-B02DDA593884}" srcOrd="3" destOrd="0" parTransId="{520CE05B-5C84-4CC8-8F7D-F9080243B3AC}" sibTransId="{63BAD9EB-A662-4074-9E5C-10F3D14FF1C3}"/>
    <dgm:cxn modelId="{A8DAF6B3-F44C-4383-99D2-1FBF40DE741D}" type="presOf" srcId="{9F5A0A1F-1B5C-4329-9722-64565B6BD518}" destId="{4CF874C4-4175-4830-9DAC-7FE5E20F7028}" srcOrd="0" destOrd="0" presId="urn:microsoft.com/office/officeart/2005/8/layout/hList7"/>
    <dgm:cxn modelId="{DCA5469E-A476-4511-B1F3-B0A7CBEF3416}" type="presOf" srcId="{A1B26665-0715-4259-B7C4-B02DDA593884}" destId="{DA394B23-3366-44F6-AA16-32177ED4859D}" srcOrd="0" destOrd="0" presId="urn:microsoft.com/office/officeart/2005/8/layout/hList7"/>
    <dgm:cxn modelId="{BBB1FD7F-CC13-4853-9C5A-0CF7C8223C27}" type="presOf" srcId="{7AEA34D4-33B5-47E2-B305-FCCF2D4E096F}" destId="{75F8A789-57D0-4D21-8E85-B5AA08A31DA2}" srcOrd="0" destOrd="0" presId="urn:microsoft.com/office/officeart/2005/8/layout/hList7"/>
    <dgm:cxn modelId="{BE08B553-BDC6-423B-9A78-7392990C9332}" type="presOf" srcId="{62BB79C9-2C5B-4F97-9659-BAB2E73AD640}" destId="{02FA990A-76CF-4342-B3F1-612C5BA9F31C}" srcOrd="0" destOrd="0" presId="urn:microsoft.com/office/officeart/2005/8/layout/hList7"/>
    <dgm:cxn modelId="{8A56A6BC-C909-47DC-95E9-EF4D9A35159C}" srcId="{435FE0B0-427B-4A01-9063-DEE4928248A0}" destId="{56DAED77-DD05-4F30-B2D3-96A155CC59E2}" srcOrd="2" destOrd="0" parTransId="{203F5E24-2CC6-4086-A2A5-CC763A661A32}" sibTransId="{4DA094E9-1ED1-4EB6-B8CF-645333140427}"/>
    <dgm:cxn modelId="{6E169E4B-A8B1-49A0-B13A-D42E684BF54E}" type="presOf" srcId="{56DAED77-DD05-4F30-B2D3-96A155CC59E2}" destId="{FCF3262D-5D81-41CD-B3C9-B274DAF2DAEC}" srcOrd="1" destOrd="0" presId="urn:microsoft.com/office/officeart/2005/8/layout/hList7"/>
    <dgm:cxn modelId="{61A329B7-EB9E-4934-8D2B-956F12922C42}" type="presParOf" srcId="{FBE57016-DE95-456A-9D47-32D442508BFB}" destId="{FB6CA099-C281-4E6A-8D8B-6D837AA1F353}" srcOrd="0" destOrd="0" presId="urn:microsoft.com/office/officeart/2005/8/layout/hList7"/>
    <dgm:cxn modelId="{3F96265D-A163-4F4E-8364-68B5A4E4E9E3}" type="presParOf" srcId="{FBE57016-DE95-456A-9D47-32D442508BFB}" destId="{CF3185F1-BB51-4860-9EDA-41F3350A9919}" srcOrd="1" destOrd="0" presId="urn:microsoft.com/office/officeart/2005/8/layout/hList7"/>
    <dgm:cxn modelId="{197F6615-F56E-4A33-A933-1750D936DBE5}" type="presParOf" srcId="{CF3185F1-BB51-4860-9EDA-41F3350A9919}" destId="{2C2FC6CB-B1EF-4993-9C4E-9CB260D9911B}" srcOrd="0" destOrd="0" presId="urn:microsoft.com/office/officeart/2005/8/layout/hList7"/>
    <dgm:cxn modelId="{713374B0-99AB-411A-ABDD-28BB38794BDB}" type="presParOf" srcId="{2C2FC6CB-B1EF-4993-9C4E-9CB260D9911B}" destId="{4CF874C4-4175-4830-9DAC-7FE5E20F7028}" srcOrd="0" destOrd="0" presId="urn:microsoft.com/office/officeart/2005/8/layout/hList7"/>
    <dgm:cxn modelId="{F561486A-ECB9-4ED7-801C-F1EC61A595C1}" type="presParOf" srcId="{2C2FC6CB-B1EF-4993-9C4E-9CB260D9911B}" destId="{D9D6AE98-DB4A-4485-B274-50E6754F2ADC}" srcOrd="1" destOrd="0" presId="urn:microsoft.com/office/officeart/2005/8/layout/hList7"/>
    <dgm:cxn modelId="{680CBDE9-F866-42FD-879D-3667C8634735}" type="presParOf" srcId="{2C2FC6CB-B1EF-4993-9C4E-9CB260D9911B}" destId="{770B79C0-0318-463B-BABC-C4EA6C58DABD}" srcOrd="2" destOrd="0" presId="urn:microsoft.com/office/officeart/2005/8/layout/hList7"/>
    <dgm:cxn modelId="{83522EAD-5744-4C2B-BA57-EAFC30F02AA1}" type="presParOf" srcId="{2C2FC6CB-B1EF-4993-9C4E-9CB260D9911B}" destId="{8378BA48-8B1B-432A-99D8-0A17B7A54FF9}" srcOrd="3" destOrd="0" presId="urn:microsoft.com/office/officeart/2005/8/layout/hList7"/>
    <dgm:cxn modelId="{454264E6-797C-4C8E-91F8-5D7062C148CE}" type="presParOf" srcId="{CF3185F1-BB51-4860-9EDA-41F3350A9919}" destId="{02FA990A-76CF-4342-B3F1-612C5BA9F31C}" srcOrd="1" destOrd="0" presId="urn:microsoft.com/office/officeart/2005/8/layout/hList7"/>
    <dgm:cxn modelId="{B738704D-1FE2-425C-9005-24FBE519CFE6}" type="presParOf" srcId="{CF3185F1-BB51-4860-9EDA-41F3350A9919}" destId="{441173D0-F0EA-4860-8ABE-BA0C9A491809}" srcOrd="2" destOrd="0" presId="urn:microsoft.com/office/officeart/2005/8/layout/hList7"/>
    <dgm:cxn modelId="{0A646921-B13C-42B7-A214-8A3D427AEF8B}" type="presParOf" srcId="{441173D0-F0EA-4860-8ABE-BA0C9A491809}" destId="{5B1B1DCA-03B7-4E06-99BB-E197FC483A2A}" srcOrd="0" destOrd="0" presId="urn:microsoft.com/office/officeart/2005/8/layout/hList7"/>
    <dgm:cxn modelId="{06B2F281-5CE7-487C-93CB-0EAE55DC097B}" type="presParOf" srcId="{441173D0-F0EA-4860-8ABE-BA0C9A491809}" destId="{7A9AFFA0-32B9-41C0-B797-6D848D69B28F}" srcOrd="1" destOrd="0" presId="urn:microsoft.com/office/officeart/2005/8/layout/hList7"/>
    <dgm:cxn modelId="{285D2A97-C6AA-47E1-95E9-C5F0B2DF4370}" type="presParOf" srcId="{441173D0-F0EA-4860-8ABE-BA0C9A491809}" destId="{5966F17E-72A4-4CDE-9C19-18E495662A2D}" srcOrd="2" destOrd="0" presId="urn:microsoft.com/office/officeart/2005/8/layout/hList7"/>
    <dgm:cxn modelId="{CC729EB2-509E-4113-99E6-F7952433AFD9}" type="presParOf" srcId="{441173D0-F0EA-4860-8ABE-BA0C9A491809}" destId="{83BDDDF5-31BE-4EB6-BB92-90201CDD76EA}" srcOrd="3" destOrd="0" presId="urn:microsoft.com/office/officeart/2005/8/layout/hList7"/>
    <dgm:cxn modelId="{33B9243B-ED27-4EBB-827F-74C51A4BA577}" type="presParOf" srcId="{CF3185F1-BB51-4860-9EDA-41F3350A9919}" destId="{75F8A789-57D0-4D21-8E85-B5AA08A31DA2}" srcOrd="3" destOrd="0" presId="urn:microsoft.com/office/officeart/2005/8/layout/hList7"/>
    <dgm:cxn modelId="{22CBA37F-A4DA-45B9-9E0A-345B7ACF0630}" type="presParOf" srcId="{CF3185F1-BB51-4860-9EDA-41F3350A9919}" destId="{72C19D6E-88C6-4D9B-8772-A89C17E026AE}" srcOrd="4" destOrd="0" presId="urn:microsoft.com/office/officeart/2005/8/layout/hList7"/>
    <dgm:cxn modelId="{EA6FEA05-F009-4D3F-87AA-779D19B7CA79}" type="presParOf" srcId="{72C19D6E-88C6-4D9B-8772-A89C17E026AE}" destId="{574A8716-11A8-4DA7-90C6-530F82B065F6}" srcOrd="0" destOrd="0" presId="urn:microsoft.com/office/officeart/2005/8/layout/hList7"/>
    <dgm:cxn modelId="{FAF55AB4-FC0A-492E-8600-E30307995BBF}" type="presParOf" srcId="{72C19D6E-88C6-4D9B-8772-A89C17E026AE}" destId="{FCF3262D-5D81-41CD-B3C9-B274DAF2DAEC}" srcOrd="1" destOrd="0" presId="urn:microsoft.com/office/officeart/2005/8/layout/hList7"/>
    <dgm:cxn modelId="{63E7509B-BD08-4EAB-BC37-E4A9E4A32210}" type="presParOf" srcId="{72C19D6E-88C6-4D9B-8772-A89C17E026AE}" destId="{DB1F31CA-400F-4533-8EDD-48CEE5BB8FAA}" srcOrd="2" destOrd="0" presId="urn:microsoft.com/office/officeart/2005/8/layout/hList7"/>
    <dgm:cxn modelId="{52EC7613-BDBB-4F9B-A551-E8AEC86415A0}" type="presParOf" srcId="{72C19D6E-88C6-4D9B-8772-A89C17E026AE}" destId="{1C2F0ACD-AC16-4231-AC0B-791071296017}" srcOrd="3" destOrd="0" presId="urn:microsoft.com/office/officeart/2005/8/layout/hList7"/>
    <dgm:cxn modelId="{9CD61A6B-D342-415D-9BCC-BDACAC9645B7}" type="presParOf" srcId="{CF3185F1-BB51-4860-9EDA-41F3350A9919}" destId="{D281BF90-0A56-4E29-8CF0-873F1B7BAD92}" srcOrd="5" destOrd="0" presId="urn:microsoft.com/office/officeart/2005/8/layout/hList7"/>
    <dgm:cxn modelId="{7D8A53B2-65DC-43A3-BC49-274E1E1342A9}" type="presParOf" srcId="{CF3185F1-BB51-4860-9EDA-41F3350A9919}" destId="{D4135C4C-D38D-4678-B712-664E2F535BC0}" srcOrd="6" destOrd="0" presId="urn:microsoft.com/office/officeart/2005/8/layout/hList7"/>
    <dgm:cxn modelId="{2FE67F88-647C-441B-A7E9-EB6888B19DA3}" type="presParOf" srcId="{D4135C4C-D38D-4678-B712-664E2F535BC0}" destId="{DA394B23-3366-44F6-AA16-32177ED4859D}" srcOrd="0" destOrd="0" presId="urn:microsoft.com/office/officeart/2005/8/layout/hList7"/>
    <dgm:cxn modelId="{762AA279-F6BC-4A33-A4A8-B0DB53ECFB7C}" type="presParOf" srcId="{D4135C4C-D38D-4678-B712-664E2F535BC0}" destId="{478198D1-2847-40DC-AB27-28E24E98C4D1}" srcOrd="1" destOrd="0" presId="urn:microsoft.com/office/officeart/2005/8/layout/hList7"/>
    <dgm:cxn modelId="{BBCFC59D-5CDA-4EBA-BFF1-DDE48059B3FF}" type="presParOf" srcId="{D4135C4C-D38D-4678-B712-664E2F535BC0}" destId="{7312C42F-3A0B-4832-8C85-1A3E682B36FA}" srcOrd="2" destOrd="0" presId="urn:microsoft.com/office/officeart/2005/8/layout/hList7"/>
    <dgm:cxn modelId="{6D1C21C4-DFCE-4F89-BC3E-D25BE18C1DE8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166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00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t>4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1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587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7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8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9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1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6806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36742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39311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30368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35703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44571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80864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/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5" name="Freeform 14"/>
          <p:cNvSpPr/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" name="Freeform 13"/>
          <p:cNvSpPr/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1" animBg="1"/>
      <p:bldP spid="16" grpId="2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Photo Caption</a:t>
            </a:r>
            <a:endParaRPr lang="en-CA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  <a:endParaRPr lang="en-CA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r>
              <a:rPr lang="en-CA" sz="1200" baseline="0" dirty="0"/>
              <a:t/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/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" name="Freeform 7"/>
            <p:cNvSpPr/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8" name="Freeform 8"/>
          <p:cNvSpPr/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9" name="Freeform 9"/>
          <p:cNvSpPr/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0" name="Freeform 10"/>
          <p:cNvSpPr/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" name="Freeform 12"/>
          <p:cNvSpPr/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5"/>
            <p:cNvSpPr/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6"/>
            <p:cNvSpPr/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8"/>
            <p:cNvSpPr/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7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/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4"/>
            <p:cNvSpPr/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5"/>
            <p:cNvSpPr/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8" name="Freeform 26"/>
          <p:cNvSpPr/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5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/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28"/>
            <p:cNvSpPr/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29"/>
            <p:cNvSpPr/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1"/>
            <p:cNvSpPr/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2"/>
            <p:cNvSpPr/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3"/>
            <p:cNvSpPr/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34"/>
            <p:cNvSpPr/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38"/>
            <p:cNvSpPr/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0"/>
            <p:cNvSpPr/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2"/>
            <p:cNvSpPr/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44"/>
            <p:cNvSpPr/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115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46"/>
            <p:cNvSpPr/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47"/>
            <p:cNvSpPr/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48"/>
            <p:cNvSpPr/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1"/>
            <p:cNvSpPr/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53"/>
            <p:cNvSpPr/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55"/>
            <p:cNvSpPr/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57"/>
            <p:cNvSpPr/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7" name="Freeform 62"/>
          <p:cNvSpPr/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 flipH="1"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 flipH="1"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67"/>
            <p:cNvSpPr/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/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 flipH="1"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 flipH="1"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/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73"/>
            <p:cNvSpPr/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74"/>
            <p:cNvSpPr/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75"/>
            <p:cNvSpPr/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76"/>
            <p:cNvSpPr/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77"/>
            <p:cNvSpPr/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78"/>
            <p:cNvSpPr/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79"/>
            <p:cNvSpPr/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98" name="Freeform 80"/>
          <p:cNvSpPr/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 flipH="1"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 flipH="1"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2" name="Freeform 83"/>
            <p:cNvSpPr/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3" name="Freeform 84"/>
            <p:cNvSpPr/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4" name="Freeform 85"/>
            <p:cNvSpPr/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5" name="Freeform 86"/>
            <p:cNvSpPr/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6" name="Freeform 87"/>
            <p:cNvSpPr/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7" name="Freeform 88"/>
            <p:cNvSpPr/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9" name="Freeform 92"/>
          <p:cNvSpPr/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0" name="Freeform 93"/>
          <p:cNvSpPr/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/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4" name="Freeform 96"/>
            <p:cNvSpPr/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5" name="Freeform 97"/>
            <p:cNvSpPr/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/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8" name="Freeform 99"/>
            <p:cNvSpPr/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9" name="Freeform 100"/>
            <p:cNvSpPr/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/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3" name="Freeform 103"/>
            <p:cNvSpPr/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24" name="Freeform 104"/>
          <p:cNvSpPr/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5" name="Freeform 105"/>
          <p:cNvSpPr/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8" name="Freeform 108"/>
          <p:cNvSpPr/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/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2" name="Freeform 111"/>
            <p:cNvSpPr/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2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34" name="Freeform 113"/>
          <p:cNvSpPr/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5" name="Freeform 114"/>
          <p:cNvSpPr/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6" name="Freeform 115"/>
          <p:cNvSpPr/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7" name="Freeform 116"/>
          <p:cNvSpPr/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0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/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46" name="Freeform 124"/>
            <p:cNvSpPr/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0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/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6" name="Freeform 133"/>
            <p:cNvSpPr/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/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0" name="Freeform 134"/>
            <p:cNvSpPr/>
            <p:nvPr userDrawn="1"/>
          </p:nvSpPr>
          <p:spPr bwMode="auto">
            <a:xfrm flipH="1"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0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2" name="Freeform 136"/>
          <p:cNvSpPr/>
          <p:nvPr userDrawn="1"/>
        </p:nvSpPr>
        <p:spPr bwMode="auto">
          <a:xfrm flipH="1"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3" name="Freeform 137"/>
          <p:cNvSpPr/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0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/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7" name="Freeform 140"/>
            <p:cNvSpPr/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8" name="Freeform 141"/>
            <p:cNvSpPr/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9" name="Freeform 142"/>
            <p:cNvSpPr/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/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2" name="Freeform 144"/>
            <p:cNvSpPr/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3" name="Freeform 145"/>
            <p:cNvSpPr/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4" name="Freeform 146"/>
            <p:cNvSpPr/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0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2" name="Freeform 153"/>
          <p:cNvSpPr/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6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7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/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0" name="Freeform 162"/>
            <p:cNvSpPr/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/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5" name="Freeform 166"/>
            <p:cNvSpPr/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6" name="Freeform 167"/>
            <p:cNvSpPr/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/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9" name="Freeform 169"/>
            <p:cNvSpPr/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/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3" name="Freeform 172"/>
            <p:cNvSpPr/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4" name="Freeform 173"/>
            <p:cNvSpPr/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/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7" name="Freeform 175"/>
            <p:cNvSpPr/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8" name="Freeform 176"/>
            <p:cNvSpPr/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9" name="Freeform 177"/>
            <p:cNvSpPr/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0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5" name="Freeform 182"/>
            <p:cNvSpPr/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24" name="Freeform 191"/>
          <p:cNvSpPr/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5" name="Freeform 192"/>
          <p:cNvSpPr/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/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1" name="Freeform 197"/>
          <p:cNvSpPr/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2" name="Freeform 198"/>
          <p:cNvSpPr/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/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5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1" name="Freeform 206"/>
            <p:cNvSpPr/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/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9" name="Freeform 212"/>
            <p:cNvSpPr/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/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2" name="Freeform 214"/>
            <p:cNvSpPr/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3" name="Freeform 215"/>
            <p:cNvSpPr/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4" name="Freeform 216"/>
            <p:cNvSpPr/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5" name="Freeform 217"/>
            <p:cNvSpPr/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6" name="Freeform 218"/>
            <p:cNvSpPr/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7" name="Freeform 219"/>
            <p:cNvSpPr/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0" name="Freeform 221"/>
            <p:cNvSpPr/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3" name="Freeform 223"/>
            <p:cNvSpPr/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4" name="Freeform 224"/>
            <p:cNvSpPr/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6" name="Freeform 226"/>
            <p:cNvSpPr/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7" name="Freeform 227"/>
            <p:cNvSpPr/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2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/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6" name="Freeform 232"/>
            <p:cNvSpPr/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7" name="Freeform 233"/>
            <p:cNvSpPr/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8" name="Freeform 234"/>
            <p:cNvSpPr/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9" name="Freeform 235"/>
            <p:cNvSpPr/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1" name="Freeform 237"/>
            <p:cNvSpPr/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2" name="Freeform 238"/>
            <p:cNvSpPr/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3" name="Freeform 239"/>
            <p:cNvSpPr/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4" name="Freeform 240"/>
            <p:cNvSpPr/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5" name="Freeform 241"/>
            <p:cNvSpPr/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6" name="Freeform 242"/>
            <p:cNvSpPr/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7" name="Freeform 243"/>
            <p:cNvSpPr/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8" name="Freeform 244"/>
            <p:cNvSpPr/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9" name="Freeform 245"/>
            <p:cNvSpPr/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0" name="Freeform 246"/>
            <p:cNvSpPr/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1" name="Freeform 247"/>
            <p:cNvSpPr/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2" name="Freeform 248"/>
            <p:cNvSpPr/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3" name="Freeform 249"/>
            <p:cNvSpPr/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4" name="Freeform 250"/>
            <p:cNvSpPr/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5" name="Freeform 251"/>
            <p:cNvSpPr/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6" name="Freeform 252"/>
            <p:cNvSpPr/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7" name="Freeform 253"/>
            <p:cNvSpPr/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8" name="Freeform 254"/>
            <p:cNvSpPr/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9" name="Freeform 255"/>
            <p:cNvSpPr/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0" name="Freeform 256"/>
            <p:cNvSpPr/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1" name="Freeform 257"/>
            <p:cNvSpPr/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2" name="Freeform 258"/>
            <p:cNvSpPr/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686111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ransition/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9.xml"/><Relationship Id="rId16" Type="http://schemas.openxmlformats.org/officeDocument/2006/relationships/image" Target="../media/image23.png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3" Type="http://schemas.openxmlformats.org/officeDocument/2006/relationships/tags" Target="../tags/tag12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28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tags" Target="../tags/tag15.xml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6.xml"/><Relationship Id="rId6" Type="http://schemas.openxmlformats.org/officeDocument/2006/relationships/image" Target="../media/image42.jpe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dirty="0" smtClean="0">
                <a:latin typeface="+mn-lt"/>
                <a:cs typeface="Arial" panose="020B0604020202020204" pitchFamily="34" charset="0"/>
              </a:rPr>
              <a:t>L’Initiative des ressources humaines et paye de la prochaine génération</a:t>
            </a:r>
            <a:endParaRPr lang="fr-CA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584" y="2528900"/>
            <a:ext cx="7704856" cy="720080"/>
          </a:xfrm>
        </p:spPr>
        <p:txBody>
          <a:bodyPr/>
          <a:lstStyle/>
          <a:p>
            <a:endParaRPr lang="en-US" dirty="0"/>
          </a:p>
          <a:p>
            <a:r>
              <a:rPr lang="en-US" sz="3200" dirty="0" smtClean="0">
                <a:solidFill>
                  <a:schemeClr val="tx2"/>
                </a:solidFill>
                <a:ea typeface="+mj-ea"/>
                <a:cs typeface="Arial" panose="020B0604020202020204" pitchFamily="34" charset="0"/>
              </a:rPr>
              <a:t>Avril</a:t>
            </a:r>
            <a:r>
              <a:rPr lang="en-US" sz="3200" dirty="0"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chemeClr val="tx2"/>
                </a:solidFill>
                <a:ea typeface="+mj-ea"/>
                <a:cs typeface="Arial" panose="020B06040202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33823206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/>
              <a:t>9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fr-CA" b="1"/>
              <a:t>Principales observations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088740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4586270" y="1088739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77818" y="3719911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570864" y="3735347"/>
            <a:ext cx="4298746" cy="25117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87437" y="1125899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>
                <a:solidFill>
                  <a:schemeClr val="tx1"/>
                </a:solidFill>
                <a:latin typeface="+mn-lt"/>
              </a:rPr>
              <a:t>Transparence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97234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>
                <a:solidFill>
                  <a:schemeClr val="tx1"/>
                </a:solidFill>
                <a:latin typeface="+mn-lt"/>
              </a:rPr>
              <a:t>Rapidité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01786" y="1151032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>
                <a:solidFill>
                  <a:schemeClr val="tx1"/>
                </a:solidFill>
                <a:latin typeface="+mn-lt"/>
              </a:rPr>
              <a:t>Mobilisation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360640" y="3813014"/>
            <a:ext cx="3312368" cy="3240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b="1">
                <a:solidFill>
                  <a:schemeClr val="tx1"/>
                </a:solidFill>
                <a:latin typeface="+mn-lt"/>
              </a:rPr>
              <a:t>Relations avec les fournisseurs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5491" y="1481933"/>
            <a:ext cx="399644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volonté de travailler ouvertement en partageant des documents en ligne s’est avérée bénéfique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Mise à jour régulière des fonctionnaires au moyen de blogues et de communications ministérielles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Informer régulièrement la collectivité des SM, ainsi que les syndicats, le DPB, le BCG, le CPVP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32249" y="1596224"/>
            <a:ext cx="4006788" cy="166249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>
                <a:solidFill>
                  <a:schemeClr val="tx1"/>
                </a:solidFill>
                <a:latin typeface="+mn-lt"/>
              </a:rPr>
              <a:t>Tirer parti de la rétroaction, des leçons apprises et des pratiques exemplaires pour corriger le cours au besoin</a:t>
            </a:r>
          </a:p>
          <a:p>
            <a:pPr>
              <a:spcAft>
                <a:spcPts val="600"/>
              </a:spcAft>
            </a:pPr>
            <a:r>
              <a:rPr lang="fr-CA" sz="1400">
                <a:solidFill>
                  <a:schemeClr val="tx1"/>
                </a:solidFill>
                <a:latin typeface="+mn-lt"/>
              </a:rPr>
              <a:t>Mettre l’utilisateur au centre au moyen de mobilisations en personne et numériques, comme quatorze expositions d’utilisateurs à l’échelle du pays. 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14030" y="4362705"/>
            <a:ext cx="4006788" cy="1733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200" dirty="0">
                <a:solidFill>
                  <a:schemeClr val="tx1"/>
                </a:solidFill>
                <a:latin typeface="+mn-lt"/>
              </a:rPr>
              <a:t>Travailler dans des sprints plus courts et plus rapides que l’approche traditionnelle en cascade </a:t>
            </a:r>
          </a:p>
          <a:p>
            <a:pPr>
              <a:spcAft>
                <a:spcPts val="600"/>
              </a:spcAft>
            </a:pPr>
            <a:r>
              <a:rPr lang="fr-CA" sz="1200" dirty="0">
                <a:solidFill>
                  <a:schemeClr val="tx1"/>
                </a:solidFill>
                <a:latin typeface="+mn-lt"/>
              </a:rPr>
              <a:t>Le mandat donne 8 M$ sur un an au lieu de deux ans et 16 M$.</a:t>
            </a:r>
          </a:p>
          <a:p>
            <a:pPr>
              <a:spcAft>
                <a:spcPts val="600"/>
              </a:spcAft>
            </a:pPr>
            <a:r>
              <a:rPr lang="fr-CA" sz="1200" dirty="0">
                <a:solidFill>
                  <a:schemeClr val="tx1"/>
                </a:solidFill>
                <a:latin typeface="+mn-lt"/>
              </a:rPr>
              <a:t>Flexibilité et adaptabilité</a:t>
            </a:r>
          </a:p>
          <a:p>
            <a:pPr>
              <a:spcAft>
                <a:spcPts val="600"/>
              </a:spcAft>
            </a:pPr>
            <a:r>
              <a:rPr lang="fr-CA" sz="1200" dirty="0">
                <a:solidFill>
                  <a:schemeClr val="tx1"/>
                </a:solidFill>
                <a:latin typeface="+mn-lt"/>
              </a:rPr>
              <a:t>Le système actuel du GC ne s’est pas adapté aux nouvelles façons de travailler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680012" y="4362705"/>
            <a:ext cx="4006788" cy="18270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L’interaction avec les fournisseurs est une discussion qui se poursuit tout au long du processus d’approvisionnement;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Établir un partenariat plutôt que d’acquérir un système</a:t>
            </a:r>
          </a:p>
          <a:p>
            <a:pPr>
              <a:spcAft>
                <a:spcPts val="600"/>
              </a:spcAft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Nouvelles relations publiques/approches par les fournisseurs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" y="715085"/>
            <a:ext cx="881139" cy="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4" y="743274"/>
            <a:ext cx="815516" cy="815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peed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9" t="11925" r="6817" b="15825"/>
          <a:stretch/>
        </p:blipFill>
        <p:spPr bwMode="auto">
          <a:xfrm>
            <a:off x="131220" y="3563227"/>
            <a:ext cx="719416" cy="726469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artnership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t="8262" r="8544" b="15976"/>
          <a:stretch/>
        </p:blipFill>
        <p:spPr bwMode="auto">
          <a:xfrm>
            <a:off x="4476564" y="3509692"/>
            <a:ext cx="792088" cy="7800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63520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 dirty="0" smtClean="0"/>
              <a:t>Prochaine génération – Le mandat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76050" cy="91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Dans le Budget de 2018, le gouvernement a annoncé son intention de trouver des options pour un système de paye durable à long terme.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9975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Le BDPI, à titre de conseiller numérique, et le BDPRH, à titre de propriétaire fonctionnel, travaillent ensemble en tant qu’équipe de la prochaine génération pour déterminer les options qui seront présentées au printemps 2019.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8237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L’équipe de la Prochaine génération a amorcé un dialogue itératif avec les fournisseurs afin de déterminer les options technologiques qui répondront aux besoins du GC en matière de RH et de paye.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dirty="0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92163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>
                <a:latin typeface="Arial" panose="020B0604020202020204" pitchFamily="34" charset="0"/>
                <a:cs typeface="Arial" panose="020B0604020202020204" pitchFamily="34" charset="0"/>
              </a:rPr>
              <a:t>Une nouvelle solution sera guidée par les besoins opérationnels du GC, qui seront éclairés par la mobilisation des employés, des syndicats et des praticiens des RH à toutes les étapes de la conception et de l’exécution.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0278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Adopter une approche agile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727215" cy="4147276"/>
            <a:chOff x="601272" y="1297948"/>
            <a:chExt cx="8727215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4147276"/>
              <a:chOff x="604819" y="944724"/>
              <a:chExt cx="4327221" cy="41472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Sprints plus courts et plus rapides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AGILE</a:t>
                  </a: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Une approche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par contrôles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de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tir au besoin tout au long du processus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 smtClean="0">
                    <a:solidFill>
                      <a:schemeClr val="accent3"/>
                    </a:solidFill>
                  </a:rPr>
                  <a:t>La portée est souple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adaptable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 continue avec les fournisseurs et les utilisateurs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Permet la rétroaction de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l’industrie et </a:t>
                </a:r>
                <a:r>
                  <a:rPr lang="fr-CA" sz="1600" dirty="0">
                    <a:solidFill>
                      <a:schemeClr val="accent3"/>
                    </a:solidFill>
                  </a:rPr>
                  <a:t>les pratiques exemplaires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4036407" cy="4147276"/>
              <a:chOff x="601273" y="944724"/>
              <a:chExt cx="4036407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403127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Exécution du processus dans son intégralité</a:t>
                </a: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CA" sz="1400" b="1">
                      <a:solidFill>
                        <a:schemeClr val="bg1"/>
                      </a:solidFill>
                    </a:rPr>
                    <a:t>CASCADE TRADITIONNELLE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Corrections de tir sont seulement possibles à la fin du processus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8641" y="3426348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La portée est déterminée et fixée.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7" y="3895468"/>
                <a:ext cx="403127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Interactions limitées avec les fournisseurs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et utilisateurs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 dirty="0">
                    <a:solidFill>
                      <a:schemeClr val="accent3"/>
                    </a:solidFill>
                  </a:rPr>
                  <a:t>Toutes les exigences doivent être</a:t>
                </a:r>
                <a:br>
                  <a:rPr lang="fr-CA" sz="1600" dirty="0">
                    <a:solidFill>
                      <a:schemeClr val="accent3"/>
                    </a:solidFill>
                  </a:rPr>
                </a:br>
                <a:r>
                  <a:rPr lang="fr-CA" sz="1600" dirty="0">
                    <a:solidFill>
                      <a:schemeClr val="accent3"/>
                    </a:solidFill>
                  </a:rPr>
                  <a:t>connues et documentées </a:t>
                </a:r>
                <a:r>
                  <a:rPr lang="fr-CA" sz="1600" dirty="0" smtClean="0">
                    <a:solidFill>
                      <a:schemeClr val="accent3"/>
                    </a:solidFill>
                  </a:rPr>
                  <a:t>au départ</a:t>
                </a:r>
                <a:endParaRPr lang="fr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CA" sz="1600">
                    <a:solidFill>
                      <a:schemeClr val="accent3"/>
                    </a:solidFill>
                  </a:rPr>
                  <a:t>Longues périodes d’interruption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/>
              <a:t>L’équipe de la prochaine génération a adopté une méthode agile pour soutenir une conversation itérative avec l’industrie et les intervenants.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442906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61871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8892480" cy="410618"/>
          </a:xfrm>
        </p:spPr>
        <p:txBody>
          <a:bodyPr/>
          <a:lstStyle/>
          <a:p>
            <a:r>
              <a:rPr lang="fr-CA" b="1" noProof="0" dirty="0"/>
              <a:t>Travailler au moyen d’une approche par points de contrôle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Lancement du premier point de contrôle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62936" y="2875663"/>
            <a:ext cx="28533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Point de contrôle 1</a:t>
            </a:r>
            <a:br>
              <a:rPr lang="fr-CA" sz="2000" b="1" dirty="0">
                <a:solidFill>
                  <a:prstClr val="white"/>
                </a:solidFill>
              </a:rPr>
            </a:br>
            <a:r>
              <a:rPr lang="fr-CA" sz="1400" dirty="0">
                <a:solidFill>
                  <a:prstClr val="white"/>
                </a:solidFill>
              </a:rPr>
              <a:t>« Montrez-nous 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73352" y="2862182"/>
            <a:ext cx="31746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Point de contrôle  2</a:t>
            </a:r>
            <a:br>
              <a:rPr lang="fr-CA" sz="2000" b="1" dirty="0">
                <a:solidFill>
                  <a:prstClr val="white"/>
                </a:solidFill>
              </a:rPr>
            </a:br>
            <a:r>
              <a:rPr lang="fr-CA" sz="1400" dirty="0">
                <a:solidFill>
                  <a:prstClr val="white"/>
                </a:solidFill>
              </a:rPr>
              <a:t>« Laissez-nous 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57818" y="2886429"/>
            <a:ext cx="28533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Point de contrôle  3</a:t>
            </a:r>
          </a:p>
          <a:p>
            <a:pPr algn="ctr" defTabSz="914400"/>
            <a:r>
              <a:rPr lang="fr-CA" sz="1400" dirty="0">
                <a:solidFill>
                  <a:prstClr val="white"/>
                </a:solidFill>
              </a:rPr>
              <a:t>« Persuadez-nous 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41207" y="1132931"/>
            <a:ext cx="2853367" cy="33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1600" b="1" dirty="0">
                <a:solidFill>
                  <a:prstClr val="white">
                    <a:lumMod val="95000"/>
                  </a:prstClr>
                </a:solidFill>
              </a:rPr>
              <a:t>Lancé le 1</a:t>
            </a:r>
            <a:r>
              <a:rPr lang="fr-CA" sz="1600" b="1" baseline="30000" dirty="0">
                <a:solidFill>
                  <a:prstClr val="white">
                    <a:lumMod val="95000"/>
                  </a:prstClr>
                </a:solidFill>
              </a:rPr>
              <a:t>er</a:t>
            </a:r>
            <a:r>
              <a:rPr lang="fr-CA" sz="1600" b="1" dirty="0">
                <a:solidFill>
                  <a:prstClr val="white">
                    <a:lumMod val="95000"/>
                  </a:prstClr>
                </a:solidFill>
              </a:rPr>
              <a:t> octobre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8611" y="1143267"/>
            <a:ext cx="2853367" cy="33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1600" b="1" dirty="0">
                <a:solidFill>
                  <a:prstClr val="white">
                    <a:lumMod val="95000"/>
                  </a:prstClr>
                </a:solidFill>
              </a:rPr>
              <a:t>Lancé le 23 novembre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57818" y="1148320"/>
            <a:ext cx="2853367" cy="33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1600" b="1" dirty="0">
                <a:solidFill>
                  <a:prstClr val="white">
                    <a:lumMod val="95000"/>
                  </a:prstClr>
                </a:solidFill>
              </a:rPr>
              <a:t>Printemps 2019</a:t>
            </a: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93269" y="2864156"/>
            <a:ext cx="21768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Réalisations </a:t>
            </a:r>
          </a:p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d’ici le </a:t>
            </a:r>
          </a:p>
          <a:p>
            <a:pPr algn="ctr" defTabSz="914400"/>
            <a:r>
              <a:rPr lang="fr-CA" sz="2000" b="1" dirty="0">
                <a:solidFill>
                  <a:prstClr val="white"/>
                </a:solidFill>
              </a:rPr>
              <a:t>printemps de 2019</a:t>
            </a:r>
          </a:p>
        </p:txBody>
      </p:sp>
      <p:sp>
        <p:nvSpPr>
          <p:cNvPr id="6" name="Rectangle 5"/>
          <p:cNvSpPr/>
          <p:nvPr/>
        </p:nvSpPr>
        <p:spPr>
          <a:xfrm>
            <a:off x="6791930" y="3778332"/>
            <a:ext cx="2181671" cy="158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prstClr val="white"/>
                </a:solidFill>
              </a:rPr>
              <a:t>Solutions viables de marché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prstClr val="white"/>
                </a:solidFill>
              </a:rPr>
              <a:t>Participation des utilisateurs et des fournisseurs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prstClr val="white"/>
                </a:solidFill>
              </a:rPr>
              <a:t>Options de système recommandées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8695" y="4280975"/>
            <a:ext cx="5653896" cy="33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CA" sz="1600" b="1" dirty="0">
                <a:solidFill>
                  <a:prstClr val="black"/>
                </a:solidFill>
              </a:rPr>
              <a:t>Réduction du nombre de fournisseurs qualifiés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3200" b="1" dirty="0">
                <a:solidFill>
                  <a:prstClr val="black"/>
                </a:solidFill>
              </a:rPr>
              <a:t>ÉTAPES</a:t>
            </a:r>
          </a:p>
          <a:p>
            <a:pPr algn="ctr" defTabSz="914400"/>
            <a:r>
              <a:rPr lang="fr-CA" sz="1600" dirty="0">
                <a:solidFill>
                  <a:prstClr val="black"/>
                </a:solidFill>
              </a:rPr>
              <a:t>à chaque point de contrôle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Étape 1 </a:t>
            </a:r>
          </a:p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Échange de renseignements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Étape 2 </a:t>
            </a:r>
          </a:p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Co-conception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Étape 3 Développement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Étape 4 </a:t>
            </a:r>
          </a:p>
          <a:p>
            <a:pPr algn="ctr" defTabSz="914400"/>
            <a:r>
              <a:rPr lang="fr-CA" sz="1050" dirty="0">
                <a:solidFill>
                  <a:prstClr val="white"/>
                </a:solidFill>
              </a:rPr>
              <a:t>Évaluation</a:t>
            </a:r>
          </a:p>
        </p:txBody>
      </p:sp>
    </p:spTree>
    <p:extLst>
      <p:ext uri="{BB962C8B-B14F-4D97-AF65-F5344CB8AC3E}">
        <p14:creationId xmlns:p14="http://schemas.microsoft.com/office/powerpoint/2010/main" val="310702133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794340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1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4</a:t>
            </a:r>
            <a:endParaRPr lang="fr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Harmonisation avec les normes numériques du GC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Démontrer les capacités organisationnelles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Expérience utilisateur – peut être utilisée sur une variété de plateformes (p. ex., mobile)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3" y="245689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Nuage – peut être offerte par service comme logiciel (</a:t>
            </a:r>
            <a:r>
              <a:rPr lang="fr-CA" sz="1400" dirty="0" err="1">
                <a:solidFill>
                  <a:schemeClr val="tx1"/>
                </a:solidFill>
                <a:latin typeface="+mn-lt"/>
              </a:rPr>
              <a:t>SaaS</a:t>
            </a:r>
            <a:r>
              <a:rPr lang="fr-CA" sz="14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Interopérabilité – communication entre les autres solutions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Accessibilité – Conformité aux lignes directrices sur l’accessibilité des sites Web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Langues officielles – en français et en anglais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Certification de sécurité et résidence des données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Variété dimensionnelle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2350" y="1772816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La PI doit appartenir au soumissionnaire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43405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Le propriétaire de la plateforme est l’entrepreneur principal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Environnement de démonstration commerciale (bac à sable)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Modèle d’établissement des coûts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Avantages sur le plan du développement socioéconomique – comment un partenariat avec le GC pourrait procurer des avantages aux Canadiens</a:t>
            </a: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886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921702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2 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400" dirty="0"/>
              <a:t>2) Harmonisation avec les capacités opérationnelles, les résultats et l’architecture des solutions du GC </a:t>
            </a:r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dirty="0"/>
              <a:t>Expérience pratique des utilisateurs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Mise en œuvre, appui au soutien et avantages socioéconomiques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d’effectuer les tâches et les buts de façon efficace et efficiente 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aux utilisateurs d’accomplir des tâches dans des scénarios d’utilisation complexes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Permet au GC de produire, de maintenir et de faire évoluer numériquement les résultats requis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6414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Soutient l’intégration avec les produits ou services futurs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Comprend le cycle de vie de la gestion et les pratiques de soutien pour les interventions en cas d’incident de sécurité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400" dirty="0">
                <a:solidFill>
                  <a:schemeClr val="tx1"/>
                </a:solidFill>
                <a:latin typeface="+mn-lt"/>
              </a:rPr>
              <a:t>Protection des renseignements personnels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Activités clés que le fournisseur appuiera pendant la mise en œuvre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Expliquer l’échec le plus important de la mise en œuvre et les leçons apprises</a:t>
            </a: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 dirty="0" smtClean="0">
                <a:solidFill>
                  <a:schemeClr val="tx1"/>
                </a:solidFill>
                <a:latin typeface="+mn-lt"/>
              </a:rPr>
              <a:t>* Les 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exigences du point de contrôle 1, comme l’interopérabilité, l’accessibilité et les langues officielles, </a:t>
            </a:r>
            <a:r>
              <a:rPr lang="fr-FR" sz="1600" dirty="0">
                <a:solidFill>
                  <a:schemeClr val="tx1"/>
                </a:solidFill>
                <a:latin typeface="+mn-lt"/>
              </a:rPr>
              <a:t>ont été mises à l’essai davantage au cours d</a:t>
            </a:r>
            <a:r>
              <a:rPr lang="fr-CA" sz="1600" dirty="0">
                <a:solidFill>
                  <a:schemeClr val="tx1"/>
                </a:solidFill>
                <a:latin typeface="+mn-lt"/>
              </a:rPr>
              <a:t>u point de contrôle 2.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452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928484" cy="482626"/>
          </a:xfrm>
        </p:spPr>
        <p:txBody>
          <a:bodyPr/>
          <a:lstStyle/>
          <a:p>
            <a:r>
              <a:rPr lang="fr-CA" b="1" dirty="0"/>
              <a:t>Recourir à une approche par contrôles – point de contrôle 3 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6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Solution	</a:t>
            </a:r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Partenariat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/>
              <a:t>Établissement des coûts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Modalités contractuelles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Capacité et stratégie de gestion du changement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Modèles de déploiement potentiels et feuille de route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Approche de nettoyage, de migration et de gouvernance des données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Mise à l'essai des règles et de la charge de paye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Établissement des coûts de la solution, du pilote et de la mise en œuvre intégrée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Coûts d’entretien et permanents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800">
                <a:solidFill>
                  <a:schemeClr val="tx1"/>
                </a:solidFill>
                <a:latin typeface="+mn-lt"/>
              </a:rPr>
              <a:t>* Des cinq fournisseurs du point de contrôle 2, trois ont réussi à passer au point de contrôle 3.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fr-CA" sz="1600">
                <a:solidFill>
                  <a:schemeClr val="tx1"/>
                </a:solidFill>
                <a:latin typeface="+mn-lt"/>
              </a:rPr>
              <a:t>Accord sur les niveaux de service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00198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/>
              <a:t>Mobilisation intégrée</a:t>
            </a:r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fr-CA" dirty="0" smtClean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fr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EXTERNE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0">
                <a:solidFill>
                  <a:prstClr val="white"/>
                </a:solidFill>
              </a:rPr>
              <a:t>MOBILISATION INTERNE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ORGANISATIONS</a:t>
            </a: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INDUSTRIE</a:t>
            </a: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Fournisseurs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Entreprises-conseils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Autres gouvernements (Alberta, Australie, Californie)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Grandes entreprises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 consultatif sur le numérique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SYNDICATS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UTILISATEURS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COMMUNAUTÉS DE SPÉCIALISTES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MINISTÈRES UNIQUES</a:t>
            </a: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2113343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Administration publique centrale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 centraux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Organismes/Sociétés d’État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2225958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Système de rémunération individuel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(MDN, GRC, ARC)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Environnements sécurisés</a:t>
            </a:r>
          </a:p>
          <a:p>
            <a:pPr defTabSz="914400"/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(CST, SCRS)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DPF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DPI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Chefs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Sécurité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Sous-ministres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Ministres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Comités parlementaires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Agents négociateurs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SPAC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>
                <a:solidFill>
                  <a:prstClr val="black"/>
                </a:solidFill>
                <a:latin typeface="Arial Narrow" panose="020B0606020202030204" pitchFamily="34" charset="0"/>
              </a:rPr>
              <a:t>SPC, CFP, EFPC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Langues officielles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Conception d’IU/EU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Comité d’examen de l’architecture intégrée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HAUTS FONCTIONNAIRES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Employés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Praticiens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Conseillers en rémunération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079" dirty="0">
                <a:solidFill>
                  <a:prstClr val="black"/>
                </a:solidFill>
                <a:latin typeface="Arial Narrow" panose="020B0606020202030204" pitchFamily="34" charset="0"/>
              </a:rPr>
              <a:t>Gestionnaires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APPRENTISSAGES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Pratiques exemplaires de l’industrie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Leçons tirées d’initiatives semblables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Interopérabilité avec les systèmes existants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Exigences de compatibilité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Interface utilisateur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Fonctionnalité (p. ex., intégration, gestion des talents, recrutement)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Sécurité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Accessibilité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Milieux de travail complexes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Transformation opérationnelle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Migration des données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Connectivité des nuages</a:t>
            </a: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CA" sz="1409" b="1">
                <a:solidFill>
                  <a:srgbClr val="004D71"/>
                </a:solidFill>
              </a:rPr>
              <a:t>PARTENAIRES DU PROJET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CA" sz="1409">
                <a:solidFill>
                  <a:prstClr val="white"/>
                </a:solidFill>
              </a:rPr>
              <a:t>MOBILISATION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760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Séances d’information parlementaires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Ateliers des RH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Journée </a:t>
            </a:r>
            <a:r>
              <a:rPr lang="fr-CA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 l’industrie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prstClr val="black"/>
                </a:solidFill>
                <a:latin typeface="Arial Narrow" panose="020B0606020202030204" pitchFamily="34" charset="0"/>
              </a:rPr>
              <a:t>En ligne - #</a:t>
            </a:r>
            <a:r>
              <a:rPr lang="fr-CA" sz="12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PayeRHProchaineGénération</a:t>
            </a:r>
            <a:endParaRPr lang="fr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748464" y="5998245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9003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fr-CA" sz="1600" dirty="0">
                <a:solidFill>
                  <a:prstClr val="black"/>
                </a:solidFill>
                <a:ea typeface="Calibri" panose="020F0502020204030204" pitchFamily="34" charset="0"/>
              </a:rPr>
              <a:t>L’équipe de la prochaine génération a lancé une vaste stratégie de mobilisation avec des intervenants externes et internes pour s’assurer que les investissements sont à la fois stratégiques et représentatifs.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448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fr-CA" dirty="0">
                <a:solidFill>
                  <a:prstClr val="black">
                    <a:tint val="75000"/>
                  </a:prstClr>
                </a:solidFill>
              </a:rPr>
              <a:t>8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2964" y="440668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fr-CA" dirty="0">
                <a:latin typeface="Calibri"/>
                <a:cs typeface="Calibri"/>
              </a:rPr>
              <a:t>Travail accompli à ce jour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54814"/>
              </p:ext>
            </p:extLst>
          </p:nvPr>
        </p:nvGraphicFramePr>
        <p:xfrm>
          <a:off x="107504" y="906427"/>
          <a:ext cx="8802633" cy="5899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33989"/>
                <a:gridCol w="7468644"/>
              </a:tblGrid>
              <a:tr h="1967133">
                <a:tc>
                  <a:txBody>
                    <a:bodyPr/>
                    <a:lstStyle/>
                    <a:p>
                      <a:pPr algn="ctr"/>
                      <a:r>
                        <a:rPr lang="fr-CA" sz="1300" b="0" dirty="0">
                          <a:solidFill>
                            <a:schemeClr val="bg1"/>
                          </a:solidFill>
                        </a:rPr>
                        <a:t>Mobilisation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Mobilisation des utilisateurs, des syndicats et des praticiens des RH tout au long du processus afin de recueillir les résultats opérationnels, les capacités et les exigences.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Grâce à un vaste effort de mobilisation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 nous avons entendu plus de 3 000 fonctionnaires (c.‑à‑d. ateliers, sondages, courriels et médias sociaux).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Établissement d’une relation positive avec les syndicats grâce 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à des dialogues réguliers et à une réunion syndicale-patronale conjointe à l’intention de l’équipe des RH et de la paye de la prochaine génération. Le nouveau comité se réunit chaque mois depuis décembre 2018.  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Consultations avec des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 organisations ayant vécu des transformations semblables.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1557">
                <a:tc>
                  <a:txBody>
                    <a:bodyPr/>
                    <a:lstStyle/>
                    <a:p>
                      <a:pPr algn="ctr"/>
                      <a:r>
                        <a:rPr lang="fr-CA" sz="1300" b="0" dirty="0">
                          <a:solidFill>
                            <a:schemeClr val="bg1"/>
                          </a:solidFill>
                        </a:rPr>
                        <a:t>Solutions viables</a:t>
                      </a:r>
                      <a:br>
                        <a:rPr lang="fr-CA" sz="13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fr-CA" sz="1300" b="0" dirty="0">
                          <a:solidFill>
                            <a:schemeClr val="bg1"/>
                          </a:solidFill>
                        </a:rPr>
                        <a:t>sur le marché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Tenue d’une 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journée de l’industrie dans le cadre du lancement du processus d’approvisionnement agile; 90 participants en personne représentant 46 fournisseurs et 25 employés de divers ministères, dont l’Agence du revenu du Canada, Services publics et Approvisionnement Canada et Services partagés Canada.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Détermination de solutions et de services de RH et de paye éprouvés, dimensionnables et conformes aux normes et principes du GC.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Évaluation des solutions auprès des utilisateurs à l’aide de scénarios réels et d’études de cas (173 utilisateurs 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ont participé à la mise à l’essai du Point de contrôle 2 du processus d’approvisionnement agile et 60 experts en la matière ont participé à des évaluations officielles).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</a:rPr>
                        <a:t>Acquisition d’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</a:rPr>
                        <a:t>une bonne compréhension des modèles d’établissement des coûts.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0904">
                <a:tc>
                  <a:txBody>
                    <a:bodyPr/>
                    <a:lstStyle/>
                    <a:p>
                      <a:pPr algn="ctr"/>
                      <a:r>
                        <a:rPr lang="fr-CA" sz="1300" b="0" dirty="0">
                          <a:solidFill>
                            <a:schemeClr val="bg1"/>
                          </a:solidFill>
                        </a:rPr>
                        <a:t>Transformation</a:t>
                      </a:r>
                      <a:br>
                        <a:rPr lang="fr-CA" sz="13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fr-CA" sz="1300" b="0" dirty="0">
                          <a:solidFill>
                            <a:schemeClr val="bg1"/>
                          </a:solidFill>
                        </a:rPr>
                        <a:t>des RH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Début de l'examen des secteurs nécessitant une transformation des RH, y compris les volets de la gestion du changement, de la restructuration des processus et de l’interopérabilité et de la consolidation des systèmes.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Amorce de la définition 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d’une stratégie de</a:t>
                      </a:r>
                      <a:r>
                        <a:rPr lang="fr-CA" sz="13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mobilisation qui sera nécessaire pour répondre aux besoins de transformation des activités.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3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Détermination et documentation des règles </a:t>
                      </a:r>
                      <a:r>
                        <a:rPr lang="fr-CA" sz="1300" b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rémunération définies dans les 27 conventions collectives de l’administration publique centrale.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615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7.04.19"/>
  <p:tag name="AS_TITLE" val="Aspose.Slides for .NET 4.0"/>
  <p:tag name="AS_VERSION" val="17.4"/>
  <p:tag name="ENGAGE" val="{&quot;SavedSwatch&quot;:&quot;-16756366|-13593164|-13155766|-3334100|-3351552|Conseil du Trésor&quot;,&quot;Id&quot;:&quot;5d0b9f65463039163ced612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1251</Words>
  <Application>Microsoft Office PowerPoint</Application>
  <PresentationFormat>On-screen Show (4:3)</PresentationFormat>
  <Paragraphs>200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Arial Narrow</vt:lpstr>
      <vt:lpstr>Calibri</vt:lpstr>
      <vt:lpstr>Wingdings</vt:lpstr>
      <vt:lpstr>Office Theme</vt:lpstr>
      <vt:lpstr>L’Initiative des ressources humaines et paye de la prochaine génération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197</cp:revision>
  <cp:lastPrinted>2015-12-14T14:59:28Z</cp:lastPrinted>
  <dcterms:created xsi:type="dcterms:W3CDTF">2015-11-06T15:38:40Z</dcterms:created>
  <dcterms:modified xsi:type="dcterms:W3CDTF">2019-06-20T14:59:56Z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CLASS">
    <vt:lpwstr>CLASSU</vt:lpwstr>
  </property>
  <property fmtid="{D5CDD505-2E9C-101B-9397-08002B2CF9AE}" pid="3" name="TBSSCTCLASSIFICATION">
    <vt:lpwstr>UNCLASSIFIED</vt:lpwstr>
  </property>
  <property fmtid="{D5CDD505-2E9C-101B-9397-08002B2CF9AE}" pid="4" name="TBSSCTVISUALMARKINGNO">
    <vt:lpwstr>NO</vt:lpwstr>
  </property>
  <property fmtid="{D5CDD505-2E9C-101B-9397-08002B2CF9AE}" pid="5" name="TitusGUID">
    <vt:lpwstr>0ae614d2-e518-4ef1-a5c0-a3bc3a01a186</vt:lpwstr>
  </property>
</Properties>
</file>