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7"/>
  </p:notesMasterIdLst>
  <p:handoutMasterIdLst>
    <p:handoutMasterId r:id="rId18"/>
  </p:handoutMasterIdLst>
  <p:sldIdLst>
    <p:sldId id="299" r:id="rId2"/>
    <p:sldId id="325" r:id="rId3"/>
    <p:sldId id="345" r:id="rId4"/>
    <p:sldId id="346" r:id="rId5"/>
    <p:sldId id="353" r:id="rId6"/>
    <p:sldId id="278" r:id="rId7"/>
    <p:sldId id="338" r:id="rId8"/>
    <p:sldId id="339" r:id="rId9"/>
    <p:sldId id="350" r:id="rId10"/>
    <p:sldId id="347" r:id="rId11"/>
    <p:sldId id="354" r:id="rId12"/>
    <p:sldId id="355" r:id="rId13"/>
    <p:sldId id="340" r:id="rId14"/>
    <p:sldId id="348" r:id="rId15"/>
    <p:sldId id="33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94" autoAdjust="0"/>
    <p:restoredTop sz="60959" autoAdjust="0"/>
  </p:normalViewPr>
  <p:slideViewPr>
    <p:cSldViewPr snapToObjects="1" showGuides="1">
      <p:cViewPr varScale="1">
        <p:scale>
          <a:sx n="90" d="100"/>
          <a:sy n="90" d="100"/>
        </p:scale>
        <p:origin x="120"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9/3/2022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9/3/2022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my.happify.com/hd/why-you-should-treat-yourself-like-someone-you-love/" TargetMode="External"/><Relationship Id="rId5" Type="http://schemas.openxmlformats.org/officeDocument/2006/relationships/hyperlink" Target="https://www.youtube.com/watch?v=qBBy5Jx_xrQ" TargetMode="External"/><Relationship Id="rId4" Type="http://schemas.openxmlformats.org/officeDocument/2006/relationships/hyperlink" Target="https://self-compassion.org/wp-content/uploads/2020/08/self-compassion.break__01-cleanedbydan.mp3"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rDFpHzYu6r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youtube.com/watch?v=HTlnAbAax_0" TargetMode="External"/><Relationship Id="rId4" Type="http://schemas.openxmlformats.org/officeDocument/2006/relationships/hyperlink" Target="https://www.youtube.com/watch?v=18jn-K34aNA&amp;t=39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hildcareta.acf.hhs.gov/systemsbuilding/systems-guides/leadership/leading-ourselves/scarf-mode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mindtools.com/pages/article/SCARF.ht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fr-CA" dirty="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SCARF Model </a:t>
            </a:r>
            <a:r>
              <a:rPr lang="en-CA" dirty="0">
                <a:hlinkClick r:id="rId3"/>
              </a:rPr>
              <a:t>https://www.youtube.com/watch?v=hNAcCc1oWR4</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Self-compassion</a:t>
            </a:r>
            <a:r>
              <a:rPr lang="fr-CA" sz="1200" baseline="0" dirty="0"/>
              <a:t> break, 5 </a:t>
            </a:r>
            <a:r>
              <a:rPr lang="fr-CA" sz="1200" baseline="0" dirty="0" err="1"/>
              <a:t>mins</a:t>
            </a:r>
            <a:r>
              <a:rPr lang="fr-CA" sz="1200" baseline="0" dirty="0"/>
              <a:t>: </a:t>
            </a:r>
            <a:r>
              <a:rPr lang="en-US" sz="1200" u="sng" dirty="0">
                <a:hlinkClick r:id="rId4"/>
              </a:rPr>
              <a:t>https://self-compassion.org/wp-content/uploads/2020/08/self-compassion.break__01-cleanedbydan.mp3</a:t>
            </a:r>
            <a:endParaRPr lang="en-US"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How to Practice Mindful Emailing: </a:t>
            </a:r>
            <a:r>
              <a:rPr lang="en-US" sz="1200" u="sng" dirty="0">
                <a:hlinkClick r:id="rId5"/>
              </a:rPr>
              <a:t>https://www.youtube.com/watch?v=qBBy5Jx_xrQ</a:t>
            </a:r>
            <a:endParaRPr lang="en-US"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6"/>
              </a:rPr>
              <a:t>https://my.happify.com/hd/why-you-should-treat-yourself-like-someone-you-love/</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The following technique is used for helping regulating our reactions and emotions, called SBNRR tool for “Stop / Breathe / Notice / Reflect / Respond”. Or in French: “</a:t>
            </a:r>
            <a:r>
              <a:rPr lang="fr-FR" b="0" i="0" dirty="0">
                <a:solidFill>
                  <a:srgbClr val="07355A"/>
                </a:solidFill>
                <a:effectLst/>
                <a:latin typeface="Montserrat" panose="00000500000000000000" pitchFamily="2" charset="0"/>
              </a:rPr>
              <a:t>Stop / Respire / Constate / Réfléchis / Réponds</a:t>
            </a:r>
            <a:r>
              <a:rPr lang="en-US" dirty="0"/>
              <a:t>”. When an external event triggers a sudden surge of emotions in me, following this sequence allows me to give the neocortex time to do its work of distancing, analyzing and regulating emotions, for a more effective response.</a:t>
            </a:r>
            <a:endParaRPr lang="en-CA" dirty="0"/>
          </a:p>
          <a:p>
            <a:pPr>
              <a:buNone/>
            </a:pPr>
            <a:endParaRPr lang="en-CA" dirty="0"/>
          </a:p>
          <a:p>
            <a:pPr>
              <a:buNone/>
            </a:pPr>
            <a:r>
              <a:rPr lang="en-CA" dirty="0"/>
              <a:t>(read the slide) </a:t>
            </a:r>
          </a:p>
          <a:p>
            <a:pPr>
              <a:buNone/>
            </a:pPr>
            <a:endParaRPr lang="en-CA" dirty="0"/>
          </a:p>
          <a:p>
            <a:pPr>
              <a:buNone/>
            </a:pPr>
            <a:r>
              <a:rPr lang="en-CA" dirty="0"/>
              <a:t>Think about it for a minute and come up with real examples on when this technique could have been used for good.</a:t>
            </a:r>
          </a:p>
          <a:p>
            <a:pPr>
              <a:buNone/>
            </a:pPr>
            <a:r>
              <a:rPr lang="en-CA" dirty="0"/>
              <a:t>Come up</a:t>
            </a:r>
            <a:r>
              <a:rPr lang="en-CA" baseline="0" dirty="0"/>
              <a:t> with real examples</a:t>
            </a:r>
            <a:endParaRPr lang="en-US" dirty="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in English: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Technique SBN-RR - https://siyli.org/take-the-railroad-to-avoid-triggers/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a:t>
            </a:r>
            <a:r>
              <a:rPr lang="en-US" dirty="0"/>
              <a:t> en </a:t>
            </a:r>
            <a:r>
              <a:rPr lang="en-US" dirty="0" err="1"/>
              <a:t>français</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L’outil</a:t>
            </a:r>
            <a:r>
              <a:rPr lang="en-US" dirty="0"/>
              <a:t> SBN-RR : https://www.aureliendaudet.com/muscler-intelligence-emotionnelle-2-jours-4-semaines/</a:t>
            </a:r>
            <a:endParaRPr lang="en-CA"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1776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This slide </a:t>
            </a:r>
            <a:r>
              <a:rPr lang="fr-FR" dirty="0" err="1"/>
              <a:t>is</a:t>
            </a:r>
            <a:r>
              <a:rPr lang="fr-FR" dirty="0"/>
              <a:t> about </a:t>
            </a:r>
            <a:r>
              <a:rPr lang="fr-FR" dirty="0" err="1"/>
              <a:t>treating</a:t>
            </a:r>
            <a:r>
              <a:rPr lang="fr-FR" dirty="0"/>
              <a:t> </a:t>
            </a:r>
            <a:r>
              <a:rPr lang="fr-FR" dirty="0" err="1"/>
              <a:t>yourself</a:t>
            </a:r>
            <a:r>
              <a:rPr lang="fr-FR" dirty="0"/>
              <a:t> as if </a:t>
            </a:r>
            <a:r>
              <a:rPr lang="fr-FR" dirty="0" err="1"/>
              <a:t>you</a:t>
            </a:r>
            <a:r>
              <a:rPr lang="fr-FR" dirty="0"/>
              <a:t> are </a:t>
            </a:r>
            <a:r>
              <a:rPr lang="fr-FR" dirty="0" err="1"/>
              <a:t>worthy</a:t>
            </a:r>
            <a:r>
              <a:rPr lang="fr-FR" dirty="0"/>
              <a:t> of love </a:t>
            </a:r>
            <a:r>
              <a:rPr lang="fr-FR" dirty="0" err="1"/>
              <a:t>because</a:t>
            </a:r>
            <a:r>
              <a:rPr lang="fr-FR" dirty="0"/>
              <a:t> </a:t>
            </a:r>
            <a:r>
              <a:rPr lang="fr-FR" dirty="0" err="1"/>
              <a:t>you</a:t>
            </a:r>
            <a:r>
              <a:rPr lang="fr-FR" dirty="0"/>
              <a:t> are. You have </a:t>
            </a:r>
            <a:r>
              <a:rPr lang="fr-FR" dirty="0" err="1"/>
              <a:t>here</a:t>
            </a:r>
            <a:r>
              <a:rPr lang="fr-FR" dirty="0"/>
              <a:t> the Rock, as a </a:t>
            </a:r>
            <a:r>
              <a:rPr lang="fr-FR" dirty="0" err="1"/>
              <a:t>child</a:t>
            </a:r>
            <a:r>
              <a:rPr lang="fr-FR" dirty="0"/>
              <a:t> </a:t>
            </a:r>
            <a:r>
              <a:rPr lang="fr-FR" dirty="0" err="1"/>
              <a:t>he</a:t>
            </a:r>
            <a:r>
              <a:rPr lang="fr-FR" dirty="0"/>
              <a:t> </a:t>
            </a:r>
            <a:r>
              <a:rPr lang="fr-FR" dirty="0" err="1"/>
              <a:t>used</a:t>
            </a:r>
            <a:r>
              <a:rPr lang="fr-FR" dirty="0"/>
              <a:t> to </a:t>
            </a:r>
            <a:r>
              <a:rPr lang="fr-FR" dirty="0" err="1"/>
              <a:t>get</a:t>
            </a:r>
            <a:r>
              <a:rPr lang="fr-FR" dirty="0"/>
              <a:t> </a:t>
            </a:r>
            <a:r>
              <a:rPr lang="fr-FR" dirty="0" err="1"/>
              <a:t>attacked</a:t>
            </a:r>
            <a:r>
              <a:rPr lang="fr-FR" dirty="0"/>
              <a:t>.  He </a:t>
            </a:r>
            <a:r>
              <a:rPr lang="fr-FR" dirty="0" err="1"/>
              <a:t>did</a:t>
            </a:r>
            <a:r>
              <a:rPr lang="fr-FR" dirty="0"/>
              <a:t> not know how to deal </a:t>
            </a:r>
            <a:r>
              <a:rPr lang="fr-FR" dirty="0" err="1"/>
              <a:t>with</a:t>
            </a:r>
            <a:r>
              <a:rPr lang="fr-FR" dirty="0"/>
              <a:t> </a:t>
            </a:r>
            <a:r>
              <a:rPr lang="fr-FR" dirty="0" err="1"/>
              <a:t>his</a:t>
            </a:r>
            <a:r>
              <a:rPr lang="fr-FR" dirty="0"/>
              <a:t> life, </a:t>
            </a:r>
            <a:r>
              <a:rPr lang="fr-FR" dirty="0" err="1"/>
              <a:t>he</a:t>
            </a:r>
            <a:r>
              <a:rPr lang="fr-FR" dirty="0"/>
              <a:t> </a:t>
            </a:r>
            <a:r>
              <a:rPr lang="fr-FR" dirty="0" err="1"/>
              <a:t>became</a:t>
            </a:r>
            <a:r>
              <a:rPr lang="fr-FR" dirty="0"/>
              <a:t> a rock in </a:t>
            </a:r>
            <a:r>
              <a:rPr lang="fr-FR" dirty="0" err="1"/>
              <a:t>order</a:t>
            </a:r>
            <a:r>
              <a:rPr lang="fr-FR" dirty="0"/>
              <a:t> to </a:t>
            </a:r>
            <a:r>
              <a:rPr lang="fr-FR" dirty="0" err="1"/>
              <a:t>protect</a:t>
            </a:r>
            <a:r>
              <a:rPr lang="fr-FR" dirty="0"/>
              <a:t> </a:t>
            </a:r>
            <a:r>
              <a:rPr lang="fr-FR" dirty="0" err="1"/>
              <a:t>his</a:t>
            </a:r>
            <a:r>
              <a:rPr lang="fr-FR" dirty="0"/>
              <a:t> </a:t>
            </a:r>
            <a:r>
              <a:rPr lang="fr-FR" dirty="0" err="1"/>
              <a:t>heart</a:t>
            </a:r>
            <a:r>
              <a:rPr lang="fr-FR" dirty="0"/>
              <a:t> </a:t>
            </a:r>
            <a:r>
              <a:rPr lang="fr-FR" dirty="0" err="1"/>
              <a:t>because</a:t>
            </a:r>
            <a:r>
              <a:rPr lang="fr-FR" dirty="0"/>
              <a:t> </a:t>
            </a:r>
            <a:r>
              <a:rPr lang="fr-FR" dirty="0" err="1"/>
              <a:t>other</a:t>
            </a:r>
            <a:r>
              <a:rPr lang="fr-FR" dirty="0"/>
              <a:t> </a:t>
            </a:r>
            <a:r>
              <a:rPr lang="fr-FR" dirty="0" err="1"/>
              <a:t>were</a:t>
            </a:r>
            <a:r>
              <a:rPr lang="fr-FR" dirty="0"/>
              <a:t> a </a:t>
            </a:r>
            <a:r>
              <a:rPr lang="fr-FR" dirty="0" err="1"/>
              <a:t>threat</a:t>
            </a:r>
            <a:r>
              <a:rPr lang="fr-FR" dirty="0"/>
              <a:t> to </a:t>
            </a:r>
            <a:r>
              <a:rPr lang="fr-FR" dirty="0" err="1"/>
              <a:t>himself</a:t>
            </a:r>
            <a:r>
              <a:rPr lang="fr-FR" dirty="0"/>
              <a:t> </a:t>
            </a:r>
            <a:r>
              <a:rPr lang="fr-FR" dirty="0" err="1"/>
              <a:t>so</a:t>
            </a:r>
            <a:r>
              <a:rPr lang="fr-FR" dirty="0"/>
              <a:t> </a:t>
            </a:r>
            <a:r>
              <a:rPr lang="fr-FR" dirty="0" err="1"/>
              <a:t>he</a:t>
            </a:r>
            <a:r>
              <a:rPr lang="fr-FR" dirty="0"/>
              <a:t> </a:t>
            </a:r>
            <a:r>
              <a:rPr lang="fr-FR" dirty="0" err="1"/>
              <a:t>became</a:t>
            </a:r>
            <a:r>
              <a:rPr lang="fr-FR" dirty="0"/>
              <a:t> a rock.  But as </a:t>
            </a:r>
            <a:r>
              <a:rPr lang="fr-FR" dirty="0" err="1"/>
              <a:t>he</a:t>
            </a:r>
            <a:r>
              <a:rPr lang="fr-FR" dirty="0"/>
              <a:t> </a:t>
            </a:r>
            <a:r>
              <a:rPr lang="fr-FR" dirty="0" err="1"/>
              <a:t>grew</a:t>
            </a:r>
            <a:r>
              <a:rPr lang="fr-FR" dirty="0"/>
              <a:t> up, </a:t>
            </a:r>
            <a:r>
              <a:rPr lang="fr-FR" dirty="0" err="1"/>
              <a:t>he</a:t>
            </a:r>
            <a:r>
              <a:rPr lang="fr-FR" dirty="0"/>
              <a:t> </a:t>
            </a:r>
            <a:r>
              <a:rPr lang="fr-FR" dirty="0" err="1"/>
              <a:t>learned</a:t>
            </a:r>
            <a:r>
              <a:rPr lang="fr-FR" dirty="0"/>
              <a:t> how to </a:t>
            </a:r>
            <a:r>
              <a:rPr lang="fr-FR" dirty="0" err="1"/>
              <a:t>be</a:t>
            </a:r>
            <a:r>
              <a:rPr lang="fr-FR" dirty="0"/>
              <a:t> </a:t>
            </a:r>
            <a:r>
              <a:rPr lang="fr-FR" dirty="0" err="1"/>
              <a:t>himself</a:t>
            </a:r>
            <a:r>
              <a:rPr lang="fr-FR" dirty="0"/>
              <a:t> and </a:t>
            </a:r>
            <a:r>
              <a:rPr lang="fr-FR" dirty="0" err="1"/>
              <a:t>be</a:t>
            </a:r>
            <a:r>
              <a:rPr lang="fr-FR" dirty="0"/>
              <a:t> </a:t>
            </a:r>
            <a:r>
              <a:rPr lang="fr-FR" dirty="0" err="1"/>
              <a:t>gentle</a:t>
            </a:r>
            <a:r>
              <a:rPr lang="fr-FR" dirty="0"/>
              <a:t>, </a:t>
            </a:r>
            <a:r>
              <a:rPr lang="fr-FR" dirty="0" err="1"/>
              <a:t>vulnerable</a:t>
            </a:r>
            <a:r>
              <a:rPr lang="fr-FR" dirty="0"/>
              <a:t>.  Don’t </a:t>
            </a:r>
            <a:r>
              <a:rPr lang="fr-FR" dirty="0" err="1"/>
              <a:t>be</a:t>
            </a:r>
            <a:r>
              <a:rPr lang="fr-FR" dirty="0"/>
              <a:t> </a:t>
            </a:r>
            <a:r>
              <a:rPr lang="fr-FR" dirty="0" err="1"/>
              <a:t>ashamed</a:t>
            </a:r>
            <a:r>
              <a:rPr lang="fr-FR" dirty="0"/>
              <a:t> of </a:t>
            </a:r>
            <a:r>
              <a:rPr lang="fr-FR" dirty="0" err="1"/>
              <a:t>who</a:t>
            </a:r>
            <a:r>
              <a:rPr lang="fr-FR" dirty="0"/>
              <a:t> </a:t>
            </a:r>
            <a:r>
              <a:rPr lang="fr-FR" dirty="0" err="1"/>
              <a:t>you</a:t>
            </a:r>
            <a:r>
              <a:rPr lang="fr-FR" dirty="0"/>
              <a:t> are, </a:t>
            </a:r>
            <a:r>
              <a:rPr lang="fr-FR" dirty="0" err="1"/>
              <a:t>be</a:t>
            </a:r>
            <a:r>
              <a:rPr lang="fr-FR" dirty="0"/>
              <a:t> </a:t>
            </a:r>
            <a:r>
              <a:rPr lang="fr-FR" dirty="0" err="1"/>
              <a:t>yourself</a:t>
            </a:r>
            <a:r>
              <a:rPr lang="fr-FR" dirty="0"/>
              <a:t>.</a:t>
            </a:r>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fr-FR" dirty="0"/>
              <a:t>https://www.youtube.com/watch?v=bUMFZM5WBrI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Roboto" panose="02000000000000000000" pitchFamily="2" charset="0"/>
              </a:rPr>
              <a:t>Self Love Practice: </a:t>
            </a:r>
            <a:r>
              <a:rPr lang="en-US" sz="1200" dirty="0">
                <a:latin typeface="Roboto" panose="02000000000000000000" pitchFamily="2" charset="0"/>
                <a:hlinkClick r:id="rId3"/>
              </a:rPr>
              <a:t>https://www.youtube.com/watch?v=rDFpHzYu6rE</a:t>
            </a:r>
            <a:endParaRPr lang="en-US" sz="1200" dirty="0">
              <a:latin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Self-Love Exercise - </a:t>
            </a:r>
            <a:r>
              <a:rPr lang="en-CA" dirty="0"/>
              <a:t>https://youtu.be/2g1q3aSBhwQ?t=135</a:t>
            </a:r>
          </a:p>
          <a:p>
            <a:endParaRPr lang="en-CA" dirty="0"/>
          </a:p>
          <a:p>
            <a:endParaRPr lang="en-CA" dirty="0"/>
          </a:p>
          <a:p>
            <a:r>
              <a:rPr lang="en-CA" dirty="0"/>
              <a:t>Resources in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en-CA" dirty="0"/>
              <a:t>https://my.happify.com/hd/why-you-should-treat-yourself-like-someone-you-love/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had us in the first half not </a:t>
            </a:r>
            <a:r>
              <a:rPr lang="en-US" dirty="0" err="1"/>
              <a:t>gonna</a:t>
            </a:r>
            <a:r>
              <a:rPr lang="en-US" dirty="0"/>
              <a:t> lie" https://www.youtube.com/watch?v=xaqdK6JPpcg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How To Let Your Light Shine Bright - https://www.youtube.com/watch?v=CWpiCOmbVuY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français :</a:t>
            </a:r>
          </a:p>
          <a:p>
            <a:pPr marL="171450" indent="-171450" defTabSz="914400">
              <a:buFont typeface="Arial" panose="020B0604020202020204" pitchFamily="34" charset="0"/>
              <a:buChar char="•"/>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4"/>
              </a:rPr>
              <a:t>https://www.youtube.com/watch?v=18jn-K34aNA&amp;t=39s</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latin typeface="Roboto" panose="02000000000000000000" pitchFamily="2" charset="0"/>
              </a:rPr>
              <a:t>Exercice</a:t>
            </a:r>
            <a:r>
              <a:rPr lang="en-US" sz="1200" dirty="0">
                <a:latin typeface="Roboto" panose="02000000000000000000" pitchFamily="2" charset="0"/>
              </a:rPr>
              <a:t> dans le </a:t>
            </a:r>
            <a:r>
              <a:rPr lang="en-US" sz="1200" dirty="0" err="1">
                <a:latin typeface="Roboto" panose="02000000000000000000" pitchFamily="2" charset="0"/>
              </a:rPr>
              <a:t>miroir</a:t>
            </a:r>
            <a:r>
              <a:rPr lang="en-US" sz="1200" dirty="0">
                <a:latin typeface="Roboto" panose="02000000000000000000" pitchFamily="2" charset="0"/>
              </a:rPr>
              <a:t>, Augmenter </a:t>
            </a:r>
            <a:r>
              <a:rPr lang="en-US" sz="1200" dirty="0" err="1">
                <a:latin typeface="Roboto" panose="02000000000000000000" pitchFamily="2" charset="0"/>
              </a:rPr>
              <a:t>l'amour</a:t>
            </a:r>
            <a:r>
              <a:rPr lang="en-US" sz="1200" dirty="0">
                <a:latin typeface="Roboto" panose="02000000000000000000" pitchFamily="2" charset="0"/>
              </a:rPr>
              <a:t> de soi, 4 min - </a:t>
            </a:r>
            <a:r>
              <a:rPr lang="fr-FR" sz="1200" dirty="0">
                <a:hlinkClick r:id="rId5"/>
              </a:rPr>
              <a:t>https://www.youtube.com/watch?v=HTlnAbAax_0</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effectLst/>
                <a:latin typeface="Roboto" panose="02000000000000000000" pitchFamily="2" charset="0"/>
              </a:rPr>
              <a:t>Apprendre</a:t>
            </a:r>
            <a:r>
              <a:rPr lang="en-US" b="0" i="0" dirty="0">
                <a:effectLst/>
                <a:latin typeface="Roboto" panose="02000000000000000000" pitchFamily="2" charset="0"/>
              </a:rPr>
              <a:t> à </a:t>
            </a:r>
            <a:r>
              <a:rPr lang="en-US" b="0" i="0" dirty="0" err="1">
                <a:effectLst/>
                <a:latin typeface="Roboto" panose="02000000000000000000" pitchFamily="2" charset="0"/>
              </a:rPr>
              <a:t>vous</a:t>
            </a:r>
            <a:r>
              <a:rPr lang="en-US" b="0" i="0" dirty="0">
                <a:effectLst/>
                <a:latin typeface="Roboto" panose="02000000000000000000" pitchFamily="2" charset="0"/>
              </a:rPr>
              <a:t> aimer, 6 min - https://www.youtube.com/watch?v=6L0vo7dx_SE</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Se traiter soi-même comme on traiterait un ami- </a:t>
            </a:r>
            <a:r>
              <a:rPr lang="en-CA" sz="1200" dirty="0">
                <a:effectLst/>
                <a:latin typeface="Arial" panose="020B0604020202020204" pitchFamily="34" charset="0"/>
                <a:ea typeface="Calibri" panose="020F0502020204030204" pitchFamily="34" charset="0"/>
              </a:rPr>
              <a:t>https://www.sarah-baumann-hypnose.com/post/se-traiter-soi-m%C3%AAme-comme-on-traiterait-un-ami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effectLst/>
                <a:latin typeface="Arial" panose="020B0604020202020204" pitchFamily="34" charset="0"/>
                <a:ea typeface="Calibri" panose="020F0502020204030204" pitchFamily="34" charset="0"/>
              </a:rPr>
              <a:t>Développer</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l’éstime</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personelle</a:t>
            </a:r>
            <a:endParaRPr lang="en-CA" sz="12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1 - https://www.youtube.com/shorts/TkjSsCZxwEs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2 - https://www.youtube.com/shorts/GBMDjw8h_co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3 – https://www.youtube.com/shorts/kpn4L_uvAH4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4 - https://www.youtube.com/shorts/SfTQNTvRPMg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Mylène Muller - https://www.youtube.com/channel/UCryuWe_q6Z_pLn8fd7E0Cyg/search?query=aimer%20soi-meme</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503327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parle de vous traiter comme si vous méritiez d'être aimé parce que vous l'êtes. Vous avez ici le Rocher, enfant, il se faisait attaquer. Il ne savait pas comment gérer sa vie, il est devenu un rocher afin de protéger son cœur parce que les autres étaient une menace pour lui-même alors il est devenu un rocher. Mais en grandissant, il a appris à être lui-même et à être doux, vulnérable. N'aie pas honte de qui tu es, sois toi-même.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50332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Carmen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aware</a:t>
            </a:r>
            <a:r>
              <a:rPr lang="fr-CA" dirty="0"/>
              <a:t>:</a:t>
            </a:r>
            <a:r>
              <a:rPr lang="fr-CA" baseline="0" dirty="0"/>
              <a:t> </a:t>
            </a:r>
            <a:r>
              <a:rPr lang="fr-CA" baseline="0" dirty="0" err="1"/>
              <a:t>next</a:t>
            </a:r>
            <a:r>
              <a:rPr lang="fr-CA" baseline="0" dirty="0"/>
              <a:t> </a:t>
            </a:r>
            <a:r>
              <a:rPr lang="fr-CA" baseline="0" dirty="0" err="1"/>
              <a:t>week</a:t>
            </a:r>
            <a:r>
              <a:rPr lang="fr-CA" baseline="0" dirty="0"/>
              <a:t> </a:t>
            </a:r>
            <a:r>
              <a:rPr lang="fr-CA" baseline="0" dirty="0" err="1"/>
              <a:t>we’ll</a:t>
            </a:r>
            <a:r>
              <a:rPr lang="fr-CA" baseline="0" dirty="0"/>
              <a:t> do a </a:t>
            </a:r>
            <a:r>
              <a:rPr lang="fr-CA" baseline="0" dirty="0" err="1"/>
              <a:t>Mindful</a:t>
            </a:r>
            <a:r>
              <a:rPr lang="fr-CA" baseline="0" dirty="0"/>
              <a:t> </a:t>
            </a:r>
            <a:r>
              <a:rPr lang="fr-CA" baseline="0" dirty="0" err="1"/>
              <a:t>Eating</a:t>
            </a:r>
            <a:r>
              <a:rPr lang="fr-CA" baseline="0" dirty="0"/>
              <a:t> </a:t>
            </a:r>
            <a:r>
              <a:rPr lang="fr-CA" baseline="0" dirty="0" err="1"/>
              <a:t>exercise</a:t>
            </a:r>
            <a:r>
              <a:rPr lang="fr-CA" baseline="0" dirty="0"/>
              <a:t>, </a:t>
            </a:r>
            <a:r>
              <a:rPr lang="fr-CA" baseline="0" dirty="0" err="1"/>
              <a:t>you’ll</a:t>
            </a:r>
            <a:r>
              <a:rPr lang="fr-CA" baseline="0" dirty="0"/>
              <a:t> </a:t>
            </a:r>
            <a:r>
              <a:rPr lang="fr-CA" baseline="0" dirty="0" err="1"/>
              <a:t>need</a:t>
            </a:r>
            <a:r>
              <a:rPr lang="fr-CA" baseline="0" dirty="0"/>
              <a:t> a </a:t>
            </a:r>
            <a:r>
              <a:rPr lang="fr-CA" baseline="0" dirty="0" err="1"/>
              <a:t>small</a:t>
            </a:r>
            <a:r>
              <a:rPr lang="fr-CA" baseline="0" dirty="0"/>
              <a:t> fruit or a </a:t>
            </a:r>
            <a:r>
              <a:rPr lang="fr-CA" baseline="0" dirty="0" err="1"/>
              <a:t>veggie</a:t>
            </a:r>
            <a:r>
              <a:rPr lang="fr-CA" baseline="0" dirty="0"/>
              <a:t> for </a:t>
            </a:r>
            <a:r>
              <a:rPr lang="fr-CA" baseline="0" dirty="0" err="1"/>
              <a:t>this</a:t>
            </a:r>
            <a:r>
              <a:rPr lang="fr-CA" baseline="0" dirty="0"/>
              <a:t>, </a:t>
            </a:r>
            <a:r>
              <a:rPr lang="fr-CA" baseline="0" dirty="0" err="1"/>
              <a:t>something</a:t>
            </a:r>
            <a:r>
              <a:rPr lang="fr-CA" baseline="0" dirty="0"/>
              <a:t> </a:t>
            </a:r>
            <a:r>
              <a:rPr lang="fr-CA" baseline="0" dirty="0" err="1"/>
              <a:t>like</a:t>
            </a:r>
            <a:r>
              <a:rPr lang="fr-CA" baseline="0" dirty="0"/>
              <a:t> a </a:t>
            </a:r>
            <a:r>
              <a:rPr lang="fr-CA" baseline="0" dirty="0" err="1"/>
              <a:t>grape</a:t>
            </a:r>
            <a:r>
              <a:rPr lang="fr-CA" baseline="0" dirty="0"/>
              <a:t>, </a:t>
            </a:r>
            <a:r>
              <a:rPr lang="fr-CA" baseline="0" dirty="0" err="1"/>
              <a:t>blueberry</a:t>
            </a:r>
            <a:r>
              <a:rPr lang="fr-CA" baseline="0" dirty="0"/>
              <a:t> or a slice of an orange or mandarin, a </a:t>
            </a:r>
            <a:r>
              <a:rPr lang="fr-CA" baseline="0" dirty="0" err="1"/>
              <a:t>piece</a:t>
            </a:r>
            <a:r>
              <a:rPr lang="fr-CA" baseline="0" dirty="0"/>
              <a:t> of a </a:t>
            </a:r>
            <a:r>
              <a:rPr lang="fr-CA" baseline="0" dirty="0" err="1"/>
              <a:t>carrot</a:t>
            </a:r>
            <a:r>
              <a:rPr lang="fr-CA" baseline="0" dirty="0"/>
              <a:t>, </a:t>
            </a:r>
            <a:r>
              <a:rPr lang="fr-CA" baseline="0" dirty="0" err="1"/>
              <a:t>cucumber</a:t>
            </a:r>
            <a:r>
              <a:rPr lang="fr-CA" baseline="0" dirty="0"/>
              <a:t> or </a:t>
            </a:r>
            <a:r>
              <a:rPr lang="fr-CA" baseline="0" dirty="0" err="1"/>
              <a:t>any</a:t>
            </a:r>
            <a:r>
              <a:rPr lang="fr-CA" baseline="0" dirty="0"/>
              <a:t> </a:t>
            </a:r>
            <a:r>
              <a:rPr lang="fr-CA" baseline="0" dirty="0" err="1"/>
              <a:t>veggie</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Carmen</a:t>
            </a:r>
          </a:p>
          <a:p>
            <a:endParaRPr lang="fr-CA" dirty="0"/>
          </a:p>
          <a:p>
            <a:r>
              <a:rPr lang="fr-CA" dirty="0" err="1"/>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a:t>
            </a:r>
            <a:r>
              <a:rPr lang="fr-CA" dirty="0" err="1"/>
              <a:t>debrief</a:t>
            </a:r>
            <a:r>
              <a:rPr lang="fr-CA" dirty="0"/>
              <a:t>, </a:t>
            </a:r>
            <a:r>
              <a:rPr lang="fr-CA" dirty="0" err="1"/>
              <a:t>let’s</a:t>
            </a:r>
            <a:r>
              <a:rPr lang="fr-CA" dirty="0"/>
              <a:t> do a </a:t>
            </a:r>
            <a:r>
              <a:rPr lang="fr-CA" dirty="0" err="1"/>
              <a:t>plenary</a:t>
            </a:r>
            <a:r>
              <a:rPr lang="fr-CA" dirty="0"/>
              <a:t> </a:t>
            </a:r>
            <a:r>
              <a:rPr lang="fr-CA" dirty="0" err="1"/>
              <a:t>debrief</a:t>
            </a:r>
            <a:r>
              <a:rPr lang="fr-CA" dirty="0"/>
              <a:t>,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a:t>
            </a:r>
            <a:r>
              <a:rPr lang="fr-CA" baseline="0" dirty="0" err="1"/>
              <a:t>like</a:t>
            </a:r>
            <a:r>
              <a:rPr lang="fr-CA" baseline="0" dirty="0"/>
              <a:t>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r>
              <a:rPr lang="fr-CA" baseline="0" dirty="0"/>
              <a:t> in </a:t>
            </a:r>
            <a:r>
              <a:rPr lang="fr-CA" baseline="0" dirty="0" err="1"/>
              <a:t>plenary</a:t>
            </a:r>
            <a:endParaRPr lang="fr-CA" baseline="0" dirty="0"/>
          </a:p>
          <a:p>
            <a:pPr marL="171450" indent="-171450">
              <a:buFont typeface="Arial" panose="020B0604020202020204" pitchFamily="34" charset="0"/>
              <a:buChar char="•"/>
            </a:pPr>
            <a:r>
              <a:rPr lang="fr-CA" baseline="0" dirty="0" err="1"/>
              <a:t>Give</a:t>
            </a:r>
            <a:r>
              <a:rPr lang="fr-CA" baseline="0" dirty="0"/>
              <a:t> the </a:t>
            </a:r>
            <a:r>
              <a:rPr lang="fr-CA" baseline="0" dirty="0" err="1"/>
              <a:t>voice</a:t>
            </a:r>
            <a:r>
              <a:rPr lang="fr-CA" baseline="0" dirty="0"/>
              <a:t> to 2-4</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err="1"/>
              <a:t>Then</a:t>
            </a:r>
            <a:r>
              <a:rPr lang="fr-CA" baseline="0" dirty="0"/>
              <a:t> </a:t>
            </a:r>
            <a:r>
              <a:rPr lang="fr-CA" baseline="0" dirty="0" err="1"/>
              <a:t>create</a:t>
            </a:r>
            <a:r>
              <a:rPr lang="fr-CA" baseline="0" dirty="0"/>
              <a:t> </a:t>
            </a:r>
            <a:r>
              <a:rPr lang="fr-CA" baseline="0" dirty="0" err="1"/>
              <a:t>breakout</a:t>
            </a:r>
            <a:r>
              <a:rPr lang="fr-CA" baseline="0" dirty="0"/>
              <a:t> </a:t>
            </a:r>
            <a:r>
              <a:rPr lang="fr-CA" baseline="0" dirty="0" err="1"/>
              <a:t>rooms</a:t>
            </a:r>
            <a:r>
              <a:rPr lang="fr-CA" baseline="0" dirty="0"/>
              <a:t> of 6</a:t>
            </a:r>
            <a:endParaRPr lang="fr-CA" dirty="0"/>
          </a:p>
          <a:p>
            <a:endParaRPr lang="fr-CA" dirty="0"/>
          </a:p>
          <a:p>
            <a:r>
              <a:rPr lang="fr-CA" dirty="0"/>
              <a:t>As</a:t>
            </a:r>
            <a:r>
              <a:rPr lang="fr-CA" baseline="0" dirty="0"/>
              <a:t> 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to do </a:t>
            </a:r>
            <a:r>
              <a:rPr lang="fr-CA" baseline="0" dirty="0" err="1"/>
              <a:t>your</a:t>
            </a:r>
            <a:r>
              <a:rPr lang="fr-CA" baseline="0" dirty="0"/>
              <a:t> </a:t>
            </a:r>
            <a:r>
              <a:rPr lang="fr-CA" baseline="0" dirty="0" err="1"/>
              <a:t>debriefs</a:t>
            </a:r>
            <a:r>
              <a:rPr lang="fr-CA" baseline="0" dirty="0"/>
              <a:t>,</a:t>
            </a:r>
            <a:r>
              <a:rPr lang="fr-CA"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a:t>just</a:t>
            </a:r>
            <a:r>
              <a:rPr lang="fr-CA" baseline="0" dirty="0"/>
              <a:t> </a:t>
            </a:r>
            <a:r>
              <a:rPr lang="fr-CA" baseline="0" dirty="0" err="1"/>
              <a:t>leave</a:t>
            </a:r>
            <a:r>
              <a:rPr lang="fr-CA" baseline="0" dirty="0"/>
              <a:t> the session.</a:t>
            </a:r>
          </a:p>
          <a:p>
            <a:endParaRPr lang="fr-CA" baseline="0" dirty="0"/>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pPr marL="171450" indent="-171450">
              <a:buFont typeface="Arial" panose="020B0604020202020204" pitchFamily="34" charset="0"/>
              <a:buChar char="•"/>
            </a:pPr>
            <a:r>
              <a:rPr lang="fr-CA" baseline="0" dirty="0"/>
              <a:t>About the SCARF model, </a:t>
            </a:r>
          </a:p>
          <a:p>
            <a:pPr marL="171450" indent="-171450">
              <a:buFont typeface="Arial" panose="020B0604020202020204" pitchFamily="34" charset="0"/>
              <a:buChar char="•"/>
            </a:pPr>
            <a:r>
              <a:rPr lang="fr-CA" baseline="0" dirty="0"/>
              <a:t>The </a:t>
            </a:r>
            <a:r>
              <a:rPr lang="en-CA" dirty="0" err="1"/>
              <a:t>SiBerian</a:t>
            </a:r>
            <a:r>
              <a:rPr lang="en-CA" dirty="0"/>
              <a:t> North </a:t>
            </a:r>
            <a:r>
              <a:rPr lang="en-CA" dirty="0" err="1"/>
              <a:t>RailRoad</a:t>
            </a:r>
            <a:endParaRPr lang="en-CA" dirty="0"/>
          </a:p>
          <a:p>
            <a:pPr marL="171450" indent="-171450">
              <a:buFont typeface="Arial" panose="020B0604020202020204" pitchFamily="34" charset="0"/>
              <a:buChar char="•"/>
            </a:pPr>
            <a:r>
              <a:rPr lang="fr-CA" baseline="0" dirty="0" err="1"/>
              <a:t>etc</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081440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fr-CA" dirty="0"/>
          </a:p>
          <a:p>
            <a:pPr defTabSz="912937">
              <a:defRPr/>
            </a:pPr>
            <a:r>
              <a:rPr lang="fr-CA" dirty="0"/>
              <a:t>« </a:t>
            </a:r>
            <a:r>
              <a:rPr lang="fr-FR" dirty="0"/>
              <a:t>Vous savez maintenant que vous pouvez utiliser la langue de votre choix pour exprimer vos commentaires ou vos questions</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a:t>
            </a:r>
            <a:r>
              <a:rPr lang="fr-CA" baseline="0" dirty="0" err="1"/>
              <a:t>can</a:t>
            </a:r>
            <a:r>
              <a:rPr lang="fr-CA" baseline="0" dirty="0"/>
              <a:t>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a:p>
            <a:r>
              <a:rPr lang="en-CA" dirty="0"/>
              <a:t>For 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 pausing between each phrase:</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May I be peaceful</a:t>
            </a:r>
          </a:p>
          <a:p>
            <a:pPr marL="742950" lvl="1" indent="-285750">
              <a:spcBef>
                <a:spcPts val="600"/>
              </a:spcBef>
              <a:buFont typeface="Arial" panose="020B0604020202020204" pitchFamily="34" charset="0"/>
              <a:buChar char="•"/>
            </a:pPr>
            <a:r>
              <a:rPr lang="en-US" sz="2400" dirty="0"/>
              <a:t>May I be kind to myself</a:t>
            </a:r>
          </a:p>
          <a:p>
            <a:pPr marL="742950" lvl="1" indent="-285750">
              <a:spcBef>
                <a:spcPts val="600"/>
              </a:spcBef>
              <a:buFont typeface="Arial" panose="020B0604020202020204" pitchFamily="34" charset="0"/>
              <a:buChar char="•"/>
            </a:pPr>
            <a:r>
              <a:rPr lang="en-US" sz="2400" dirty="0"/>
              <a:t>May I accept myself as I am</a:t>
            </a:r>
          </a:p>
          <a:p>
            <a:pPr marL="457200" lvl="1" indent="0">
              <a:spcBef>
                <a:spcPts val="600"/>
              </a:spcBef>
              <a:buFont typeface="Arial" panose="020B0604020202020204" pitchFamily="34" charset="0"/>
              <a:buNone/>
            </a:pPr>
            <a:endParaRPr lang="en-US" sz="2400" dirty="0"/>
          </a:p>
          <a:p>
            <a:pPr marL="457200" lvl="1" indent="0">
              <a:spcBef>
                <a:spcPts val="600"/>
              </a:spcBef>
              <a:buFont typeface="Arial" panose="020B0604020202020204" pitchFamily="34" charset="0"/>
              <a:buNone/>
            </a:pPr>
            <a:endParaRPr lang="en-US" sz="24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0969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L</a:t>
            </a:r>
            <a:r>
              <a:rPr lang="fr-CA" baseline="0" dirty="0" err="1"/>
              <a:t>et’s</a:t>
            </a:r>
            <a:r>
              <a:rPr lang="fr-CA" baseline="0" dirty="0"/>
              <a:t> have a few </a:t>
            </a:r>
            <a:r>
              <a:rPr lang="fr-CA" dirty="0"/>
              <a:t>people </a:t>
            </a:r>
            <a:r>
              <a:rPr lang="fr-CA" dirty="0" err="1"/>
              <a:t>share</a:t>
            </a:r>
            <a:r>
              <a:rPr lang="fr-CA" dirty="0"/>
              <a:t> </a:t>
            </a:r>
            <a:r>
              <a:rPr lang="fr-CA" dirty="0" err="1"/>
              <a:t>some</a:t>
            </a:r>
            <a:r>
              <a:rPr lang="fr-CA" dirty="0"/>
              <a:t> </a:t>
            </a:r>
            <a:r>
              <a:rPr lang="fr-CA" baseline="0" dirty="0"/>
              <a:t>insights, challenges or surprises </a:t>
            </a:r>
            <a:r>
              <a:rPr lang="fr-CA" baseline="0" dirty="0" err="1"/>
              <a:t>you</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 </a:t>
            </a:r>
            <a:r>
              <a:rPr lang="fr-CA" baseline="0" dirty="0" err="1"/>
              <a:t>including</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the </a:t>
            </a:r>
            <a:r>
              <a:rPr lang="fr-CA" baseline="0" dirty="0" err="1"/>
              <a:t>gratitud</a:t>
            </a:r>
            <a:r>
              <a:rPr lang="fr-CA" baseline="0" dirty="0"/>
              <a:t> journaling.</a:t>
            </a:r>
          </a:p>
          <a:p>
            <a:pPr marL="171450" indent="-171450">
              <a:buFont typeface="Arial" panose="020B0604020202020204" pitchFamily="34" charset="0"/>
              <a:buChar char="•"/>
            </a:pPr>
            <a:r>
              <a:rPr lang="fr-CA" baseline="0" dirty="0"/>
              <a:t>the </a:t>
            </a:r>
            <a:r>
              <a:rPr lang="fr-CA" baseline="0" dirty="0" err="1"/>
              <a:t>Mindfulness</a:t>
            </a:r>
            <a:r>
              <a:rPr lang="fr-CA" baseline="0" dirty="0"/>
              <a:t> </a:t>
            </a:r>
            <a:r>
              <a:rPr lang="fr-CA" baseline="0" dirty="0" err="1"/>
              <a:t>Breathing</a:t>
            </a:r>
            <a:r>
              <a:rPr lang="fr-CA" baseline="0" dirty="0"/>
              <a:t> or Body Scan, </a:t>
            </a:r>
          </a:p>
          <a:p>
            <a:pPr marL="171450" indent="-171450">
              <a:buFont typeface="Arial" panose="020B0604020202020204" pitchFamily="34" charset="0"/>
              <a:buChar char="•"/>
            </a:pPr>
            <a:r>
              <a:rPr lang="fr-CA" baseline="0" dirty="0" err="1"/>
              <a:t>Mindful</a:t>
            </a:r>
            <a:r>
              <a:rPr lang="fr-CA" baseline="0" dirty="0"/>
              <a:t> Water </a:t>
            </a:r>
            <a:r>
              <a:rPr lang="fr-CA" baseline="0" dirty="0" err="1"/>
              <a:t>Drinking</a:t>
            </a:r>
            <a:endParaRPr lang="fr-CA" baseline="0" dirty="0"/>
          </a:p>
          <a:p>
            <a:pPr marL="171450" indent="-171450">
              <a:buFont typeface="Arial" panose="020B0604020202020204" pitchFamily="34" charset="0"/>
              <a:buChar char="•"/>
            </a:pPr>
            <a:r>
              <a:rPr lang="fr-CA" baseline="0" dirty="0"/>
              <a:t>Self-Compassion</a:t>
            </a:r>
          </a:p>
          <a:p>
            <a:pPr marL="171450" indent="-171450">
              <a:buFont typeface="Arial" panose="020B0604020202020204" pitchFamily="34" charset="0"/>
              <a:buChar char="•"/>
            </a:pPr>
            <a:r>
              <a:rPr lang="fr-CA" baseline="0" dirty="0" err="1"/>
              <a:t>Cleaning</a:t>
            </a:r>
            <a:r>
              <a:rPr lang="fr-CA" baseline="0" dirty="0"/>
              <a:t> up </a:t>
            </a:r>
            <a:r>
              <a:rPr lang="fr-CA" baseline="0" dirty="0" err="1"/>
              <a:t>your</a:t>
            </a:r>
            <a:r>
              <a:rPr lang="fr-CA" baseline="0" dirty="0"/>
              <a:t> e-</a:t>
            </a:r>
            <a:r>
              <a:rPr lang="fr-CA" baseline="0" dirty="0" err="1"/>
              <a:t>environment</a:t>
            </a:r>
            <a:endParaRPr lang="fr-CA" baseline="0"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Feel</a:t>
            </a:r>
            <a:r>
              <a:rPr lang="fr-CA" baseline="0" dirty="0"/>
              <a:t> free to </a:t>
            </a:r>
            <a:r>
              <a:rPr lang="en-US" dirty="0"/>
              <a:t>raise your hand to speak or type in your comments and question in the chat.  We would love to hear from some of the people that we haven’t heard from previously.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friendly reminder that if you are joining by telephone, press *6 to </a:t>
            </a:r>
            <a:r>
              <a:rPr lang="en-US" dirty="0" err="1"/>
              <a:t>to</a:t>
            </a:r>
            <a:r>
              <a:rPr lang="en-US" dirty="0"/>
              <a:t> unmute yourself and then press *6 again to mute. If you don’t bridge your telephone to </a:t>
            </a:r>
            <a:r>
              <a:rPr lang="en-US" dirty="0" err="1"/>
              <a:t>webex</a:t>
            </a:r>
            <a:r>
              <a:rPr lang="en-US" dirty="0"/>
              <a:t>, the breakout rooms will likely not work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438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fr-CA"/>
              <a:t>The goal at this time is to go over the results from last week’s survey, to give us a sense of awareness of what happened on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pPr marL="0" marR="0" lvl="0" indent="0" algn="l" defTabSz="914400" rtl="0" eaLnBrk="1" fontAlgn="auto" latinLnBrk="0" hangingPunct="1">
              <a:lnSpc>
                <a:spcPct val="100000"/>
              </a:lnSpc>
              <a:spcBef>
                <a:spcPts val="0"/>
              </a:spcBef>
              <a:spcAft>
                <a:spcPts val="0"/>
              </a:spcAft>
              <a:buClrTx/>
              <a:buSzTx/>
              <a:buFontTx/>
              <a:buNone/>
              <a:tabLst/>
              <a:defRPr/>
            </a:pPr>
            <a:r>
              <a:rPr lang="fr-CA"/>
              <a:t>Quick scan over the results obtained through the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pPr marL="0" marR="0" lvl="0" indent="0" algn="l" defTabSz="914400" rtl="0" eaLnBrk="1" fontAlgn="auto" latinLnBrk="0" hangingPunct="1">
              <a:lnSpc>
                <a:spcPct val="100000"/>
              </a:lnSpc>
              <a:spcBef>
                <a:spcPts val="0"/>
              </a:spcBef>
              <a:spcAft>
                <a:spcPts val="0"/>
              </a:spcAft>
              <a:buClrTx/>
              <a:buSzTx/>
              <a:buFontTx/>
              <a:buNone/>
              <a:tabLst/>
              <a:defRPr/>
            </a:pPr>
            <a:r>
              <a:rPr lang="fr-CA"/>
              <a:t>Depending on the results if issues with buddy systems, please contact us and we will see what we can do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endParaRPr lang="fr-CA" baseline="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45168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a:t>Carmen</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a very interesting</a:t>
            </a:r>
            <a:r>
              <a:rPr lang="en-CA" baseline="0" dirty="0"/>
              <a:t> model, it is not easy to grasp at once but once understood all of it or the intention of it, it is really valuable.  </a:t>
            </a:r>
          </a:p>
          <a:p>
            <a:r>
              <a:rPr lang="en-CA" baseline="0" dirty="0"/>
              <a:t>(state what each letter signifies for SCARF)  </a:t>
            </a:r>
          </a:p>
          <a:p>
            <a:endParaRPr lang="en-CA" baseline="0" dirty="0"/>
          </a:p>
          <a:p>
            <a:r>
              <a:rPr lang="en-CA" baseline="0" dirty="0"/>
              <a:t>We have prepared 2 more slides in order for us to share with you and explain what this model means.  The thing is to identify what we walk away from as a threat response because we feel as though something is threatening us. So we change this from a threat response to a reward response.  I will explain from the slides and there is also a short video. (Read what the slide states for each letter). </a:t>
            </a:r>
          </a:p>
          <a:p>
            <a:endParaRPr lang="en-CA" baseline="0" dirty="0"/>
          </a:p>
          <a:p>
            <a:r>
              <a:rPr lang="en-CA" baseline="0" dirty="0"/>
              <a:t>Resources in English:</a:t>
            </a:r>
            <a:endParaRPr lang="en-CA" dirty="0"/>
          </a:p>
          <a:p>
            <a:pPr marL="171450" indent="-171450">
              <a:buFont typeface="Arial" panose="020B0604020202020204" pitchFamily="34" charset="0"/>
              <a:buChar char="•"/>
            </a:pPr>
            <a:r>
              <a:rPr lang="en-CA" dirty="0"/>
              <a:t>http://www.edbatista.com/2010/03/scarf.html</a:t>
            </a:r>
          </a:p>
          <a:p>
            <a:pPr marL="171450" indent="-171450">
              <a:buFont typeface="Arial" panose="020B0604020202020204" pitchFamily="34" charset="0"/>
              <a:buChar char="•"/>
            </a:pPr>
            <a:r>
              <a:rPr lang="en-CA" dirty="0"/>
              <a:t>https://www.psychologyafrica.com/2013/05/when-leaders-use-their-brain/</a:t>
            </a:r>
            <a:br>
              <a:rPr lang="en-CA" dirty="0"/>
            </a:br>
            <a:r>
              <a:rPr lang="en-CA" dirty="0"/>
              <a:t>https://jvrafricagroup.co.za/blog/when-leaders-use-their-brain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611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explaining</a:t>
            </a:r>
            <a:r>
              <a:rPr lang="en-CA" baseline="0" dirty="0"/>
              <a:t> this we can identify what is a threat or a reward – what we see as a threat or a reward the way something is presented.”  </a:t>
            </a:r>
          </a:p>
          <a:p>
            <a:r>
              <a:rPr lang="en-CA" baseline="0" dirty="0"/>
              <a:t>(explains what is perceived as a threat and what is perceived as a reward based on the slide)  </a:t>
            </a:r>
            <a:endParaRPr lang="en-CA" dirty="0"/>
          </a:p>
          <a:p>
            <a:r>
              <a:rPr lang="en-CA"/>
              <a:t>Have a minute to think and reflect about a situation</a:t>
            </a:r>
            <a:r>
              <a:rPr lang="en-CA" baseline="0"/>
              <a:t> when we chose one or the other, </a:t>
            </a:r>
            <a:r>
              <a:rPr lang="en-CA" b="1" baseline="0"/>
              <a:t>Threat or Reward response</a:t>
            </a:r>
            <a:endParaRPr lang="en-CA" b="1"/>
          </a:p>
          <a:p>
            <a:endParaRPr lang="en-CA" dirty="0"/>
          </a:p>
          <a:p>
            <a:r>
              <a:rPr lang="en-CA" dirty="0">
                <a:hlinkClick r:id="rId3"/>
              </a:rPr>
              <a:t>https://childcareta.acf.hhs.gov/systemsbuilding/systems-guides/leadership/leading-ourselves/scarf-model</a:t>
            </a:r>
            <a:r>
              <a:rPr lang="en-CA" dirty="0"/>
              <a:t> </a:t>
            </a:r>
          </a:p>
          <a:p>
            <a:endParaRPr lang="fr-CA" dirty="0"/>
          </a:p>
          <a:p>
            <a:r>
              <a:rPr lang="en-CA" dirty="0">
                <a:hlinkClick r:id="rId4"/>
              </a:rPr>
              <a:t>https://www.mindtools.com/pages/article/SCARF.htm</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82897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https://www.youtube.com/watch?v=hNAcCc1oWR4</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741224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2022-09-03</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a:t>Indigenous </a:t>
            </a:r>
          </a:p>
          <a:p>
            <a:r>
              <a:rPr lang="en-CA" sz="2000" noProof="0" dirty="0"/>
              <a:t>Services </a:t>
            </a:r>
          </a:p>
          <a:p>
            <a:r>
              <a:rPr lang="en-CA" sz="2000" noProof="0" dirty="0"/>
              <a:t>Canada</a:t>
            </a:r>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2022-09-03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2022-09-03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2022-09-03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2022-09-03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2022-09-03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2022-09-03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2022-09-03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2022-09-03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iyli.org/take-the-railroad-to-avoid-trigge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my.happify.com/hd/why-you-should-treat-yourself-like-someone-you-love/" TargetMode="External"/><Relationship Id="rId7" Type="http://schemas.openxmlformats.org/officeDocument/2006/relationships/image" Target="../media/image30.png"/><Relationship Id="rId12"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3.png"/><Relationship Id="rId5" Type="http://schemas.openxmlformats.org/officeDocument/2006/relationships/hyperlink" Target="https://youtu.be/2g1q3aSBhwQ?t=135" TargetMode="External"/><Relationship Id="rId10" Type="http://schemas.openxmlformats.org/officeDocument/2006/relationships/image" Target="../media/image32.png"/><Relationship Id="rId4" Type="http://schemas.openxmlformats.org/officeDocument/2006/relationships/hyperlink" Target="https://www.youtube.com/watch?v=rDFpHzYu6rE" TargetMode="Externa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youtube.com/watch?v=18jn-K34aNA&amp;t=39s" TargetMode="External"/><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s://www.youtube.com/watch?v=HTlnAbAax_0"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oundcloud.com/mindfullivingcoach/self-compassion-meditation" TargetMode="External"/><Relationship Id="rId3" Type="http://schemas.openxmlformats.org/officeDocument/2006/relationships/image" Target="../media/image34.jpeg"/><Relationship Id="rId7" Type="http://schemas.openxmlformats.org/officeDocument/2006/relationships/hyperlink" Target="https://soundcloud.com/user-640851605/self-compassion-giving-and-receiving-meditation-10-minu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oundcloud.com/breathworks-mindfulness/mindfulness-for-women-track-5-self-compassion-meditation" TargetMode="External"/><Relationship Id="rId11" Type="http://schemas.openxmlformats.org/officeDocument/2006/relationships/image" Target="../media/image35.jpeg"/><Relationship Id="rId5" Type="http://schemas.openxmlformats.org/officeDocument/2006/relationships/hyperlink" Target="https://soundcloud.com/dharma-gus/15-min-body-scan-augusta-mbsr" TargetMode="External"/><Relationship Id="rId10" Type="http://schemas.openxmlformats.org/officeDocument/2006/relationships/hyperlink" Target="http://self-compassion.org/wp-content/uploads/meditations/LKM.self-compassion.MP3" TargetMode="External"/><Relationship Id="rId4" Type="http://schemas.openxmlformats.org/officeDocument/2006/relationships/hyperlink" Target="https://www.rightlifeproject.com/meditate" TargetMode="External"/><Relationship Id="rId9" Type="http://schemas.openxmlformats.org/officeDocument/2006/relationships/hyperlink" Target="https://soundcloud.com/awakeningcompassion/awakening-compassion-class-4"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3.jp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3.jpeg"/><Relationship Id="rId10" Type="http://schemas.microsoft.com/office/2007/relationships/hdphoto" Target="../media/hdphoto2.wdp"/><Relationship Id="rId4" Type="http://schemas.openxmlformats.org/officeDocument/2006/relationships/image" Target="../media/image24.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gcconnex.gc.ca/profile/alejgonz" TargetMode="Externa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E-r-x2T4ok" TargetMode="External"/><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g"/><Relationship Id="rId3" Type="http://schemas.openxmlformats.org/officeDocument/2006/relationships/image" Target="../media/image11.jpeg"/><Relationship Id="rId7" Type="http://schemas.openxmlformats.org/officeDocument/2006/relationships/image" Target="../media/image10.jpg"/><Relationship Id="rId12"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jp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edbatista.com/2010/03/scarf.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psychologyafrica.com/2013/05/when-leaders-use-their-brai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hNAcCc1oWR4" TargetMode="Externa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5000"/>
          <a:stretch/>
        </p:blipFill>
        <p:spPr>
          <a:xfrm>
            <a:off x="1691680" y="116632"/>
            <a:ext cx="5400600" cy="536105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02960" cy="1143000"/>
          </a:xfrm>
        </p:spPr>
        <p:txBody>
          <a:bodyPr>
            <a:normAutofit/>
          </a:bodyPr>
          <a:lstStyle/>
          <a:p>
            <a:r>
              <a:rPr lang="en-CA" dirty="0"/>
              <a:t>Technique – SBN-RR</a:t>
            </a:r>
            <a:endParaRPr lang="en-US" sz="3600" dirty="0"/>
          </a:p>
        </p:txBody>
      </p:sp>
      <p:sp>
        <p:nvSpPr>
          <p:cNvPr id="3" name="Content Placeholder 2"/>
          <p:cNvSpPr>
            <a:spLocks noGrp="1"/>
          </p:cNvSpPr>
          <p:nvPr>
            <p:ph idx="1"/>
          </p:nvPr>
        </p:nvSpPr>
        <p:spPr/>
        <p:txBody>
          <a:bodyPr>
            <a:normAutofit fontScale="70000" lnSpcReduction="20000"/>
          </a:bodyPr>
          <a:lstStyle/>
          <a:p>
            <a:pPr>
              <a:lnSpc>
                <a:spcPct val="150000"/>
              </a:lnSpc>
            </a:pPr>
            <a:r>
              <a:rPr lang="en-CA" b="1" dirty="0"/>
              <a:t>Stop</a:t>
            </a:r>
            <a:r>
              <a:rPr lang="en-CA" dirty="0"/>
              <a:t> – whenever you feel a trigger coming</a:t>
            </a:r>
          </a:p>
          <a:p>
            <a:pPr>
              <a:lnSpc>
                <a:spcPct val="150000"/>
              </a:lnSpc>
            </a:pPr>
            <a:r>
              <a:rPr lang="en-CA" b="1" dirty="0"/>
              <a:t>Breathe</a:t>
            </a:r>
            <a:r>
              <a:rPr lang="en-CA" dirty="0"/>
              <a:t> – focus your mind on your breath</a:t>
            </a:r>
          </a:p>
          <a:p>
            <a:pPr>
              <a:lnSpc>
                <a:spcPct val="150000"/>
              </a:lnSpc>
            </a:pPr>
            <a:r>
              <a:rPr lang="en-CA" b="1" dirty="0"/>
              <a:t>Notice</a:t>
            </a:r>
            <a:r>
              <a:rPr lang="en-CA" dirty="0"/>
              <a:t> – experience how you feel, notice your emotions</a:t>
            </a:r>
          </a:p>
          <a:p>
            <a:pPr>
              <a:lnSpc>
                <a:spcPct val="150000"/>
              </a:lnSpc>
            </a:pPr>
            <a:r>
              <a:rPr lang="en-CA" b="1" dirty="0"/>
              <a:t>Reflect</a:t>
            </a:r>
            <a:r>
              <a:rPr lang="en-CA" dirty="0"/>
              <a:t> – where is that coming from? Is there any judgment?</a:t>
            </a:r>
          </a:p>
          <a:p>
            <a:pPr>
              <a:lnSpc>
                <a:spcPct val="150000"/>
              </a:lnSpc>
            </a:pPr>
            <a:r>
              <a:rPr lang="en-CA" b="1" dirty="0"/>
              <a:t>Respond</a:t>
            </a:r>
            <a:r>
              <a:rPr lang="en-CA" dirty="0"/>
              <a:t> – take the opportunity to respond with a positive and compassionate outcome in mind.</a:t>
            </a:r>
          </a:p>
          <a:p>
            <a:pPr>
              <a:lnSpc>
                <a:spcPct val="150000"/>
              </a:lnSpc>
            </a:pPr>
            <a:endParaRPr lang="en-CA" dirty="0"/>
          </a:p>
          <a:p>
            <a:pPr>
              <a:lnSpc>
                <a:spcPct val="150000"/>
              </a:lnSpc>
              <a:buNone/>
            </a:pPr>
            <a:r>
              <a:rPr lang="en-CA" dirty="0"/>
              <a:t>	This is a technique that could be used in  your everyday work.</a:t>
            </a:r>
          </a:p>
        </p:txBody>
      </p:sp>
      <p:sp>
        <p:nvSpPr>
          <p:cNvPr id="4" name="Rectangle 3"/>
          <p:cNvSpPr/>
          <p:nvPr/>
        </p:nvSpPr>
        <p:spPr>
          <a:xfrm>
            <a:off x="1907704" y="6308501"/>
            <a:ext cx="6276528" cy="276999"/>
          </a:xfrm>
          <a:prstGeom prst="rect">
            <a:avLst/>
          </a:prstGeom>
        </p:spPr>
        <p:txBody>
          <a:bodyPr wrap="square">
            <a:spAutoFit/>
          </a:bodyPr>
          <a:lstStyle/>
          <a:p>
            <a:r>
              <a:rPr lang="en-US" sz="1200" dirty="0">
                <a:hlinkClick r:id="rId3"/>
              </a:rPr>
              <a:t>https://siyli.org/take-the-railroad-to-avoid-triggers/</a:t>
            </a:r>
            <a:r>
              <a:rPr lang="en-US" sz="1200" dirty="0"/>
              <a:t> </a:t>
            </a:r>
          </a:p>
        </p:txBody>
      </p:sp>
      <p:grpSp>
        <p:nvGrpSpPr>
          <p:cNvPr id="6" name="Group 5">
            <a:extLst>
              <a:ext uri="{FF2B5EF4-FFF2-40B4-BE49-F238E27FC236}">
                <a16:creationId xmlns:a16="http://schemas.microsoft.com/office/drawing/2014/main" id="{E2931D28-8A34-85A8-148B-E3137CB0FE50}"/>
              </a:ext>
            </a:extLst>
          </p:cNvPr>
          <p:cNvGrpSpPr/>
          <p:nvPr/>
        </p:nvGrpSpPr>
        <p:grpSpPr>
          <a:xfrm>
            <a:off x="6156176" y="158587"/>
            <a:ext cx="2668859" cy="2518101"/>
            <a:chOff x="6660233" y="980728"/>
            <a:chExt cx="1296144" cy="1224135"/>
          </a:xfrm>
        </p:grpSpPr>
        <p:pic>
          <p:nvPicPr>
            <p:cNvPr id="1026" name="Picture 2" descr="Blank stop sign | Free SVG">
              <a:extLst>
                <a:ext uri="{FF2B5EF4-FFF2-40B4-BE49-F238E27FC236}">
                  <a16:creationId xmlns:a16="http://schemas.microsoft.com/office/drawing/2014/main" id="{BC99380E-ECD3-9C3B-3F31-CC009638D4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62DF17-BD3F-FD40-8E98-2170E34A45D6}"/>
                </a:ext>
              </a:extLst>
            </p:cNvPr>
            <p:cNvSpPr txBox="1"/>
            <p:nvPr/>
          </p:nvSpPr>
          <p:spPr>
            <a:xfrm>
              <a:off x="6671282" y="1397124"/>
              <a:ext cx="1247908" cy="448862"/>
            </a:xfrm>
            <a:prstGeom prst="rect">
              <a:avLst/>
            </a:prstGeom>
            <a:noFill/>
          </p:spPr>
          <p:txBody>
            <a:bodyPr wrap="square">
              <a:spAutoFit/>
            </a:bodyPr>
            <a:lstStyle/>
            <a:p>
              <a:pPr algn="ctr"/>
              <a:r>
                <a:rPr lang="en-CA" sz="5400" dirty="0">
                  <a:solidFill>
                    <a:schemeClr val="bg1"/>
                  </a:solidFill>
                </a:rPr>
                <a:t>SBN-RR</a:t>
              </a:r>
              <a:endParaRPr lang="en-US" sz="5400" dirty="0">
                <a:solidFill>
                  <a:schemeClr val="bg1"/>
                </a:solidFill>
              </a:endParaRPr>
            </a:p>
          </p:txBody>
        </p:sp>
      </p:grpSp>
    </p:spTree>
    <p:extLst>
      <p:ext uri="{BB962C8B-B14F-4D97-AF65-F5344CB8AC3E}">
        <p14:creationId xmlns:p14="http://schemas.microsoft.com/office/powerpoint/2010/main" val="100865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396" y="6017590"/>
            <a:ext cx="5956580" cy="769441"/>
          </a:xfrm>
          <a:prstGeom prst="rect">
            <a:avLst/>
          </a:prstGeom>
        </p:spPr>
        <p:txBody>
          <a:bodyPr wrap="square">
            <a:spAutoFit/>
          </a:bodyPr>
          <a:lstStyle/>
          <a:p>
            <a:r>
              <a:rPr lang="en-CA" sz="1100" u="sng" dirty="0">
                <a:solidFill>
                  <a:srgbClr val="0000FF"/>
                </a:solidFill>
                <a:ea typeface="Calibri" panose="020F0502020204030204" pitchFamily="34" charset="0"/>
                <a:hlinkClick r:id="rId3"/>
              </a:rPr>
              <a:t>https://my.happify.com/hd/why-you-should-treat-yourself-like-someone-you-love/</a:t>
            </a:r>
            <a:endParaRPr lang="en-CA" sz="1100" u="sng" dirty="0">
              <a:solidFill>
                <a:srgbClr val="0000FF"/>
              </a:solidFill>
              <a:ea typeface="Calibri" panose="020F0502020204030204" pitchFamily="34" charset="0"/>
            </a:endParaRPr>
          </a:p>
          <a:p>
            <a:r>
              <a:rPr lang="en-US" sz="1100" dirty="0">
                <a:latin typeface="Roboto" panose="02000000000000000000" pitchFamily="2" charset="0"/>
                <a:hlinkClick r:id="rId4"/>
              </a:rPr>
              <a:t>https://www.youtube.com/watch?v=rDFpHzYu6rE</a:t>
            </a:r>
            <a:endParaRPr lang="en-US" sz="1100" dirty="0">
              <a:latin typeface="Roboto" panose="02000000000000000000" pitchFamily="2" charset="0"/>
            </a:endParaRPr>
          </a:p>
          <a:p>
            <a:r>
              <a:rPr lang="en-CA" sz="1100" u="sng" dirty="0">
                <a:solidFill>
                  <a:srgbClr val="0000FF"/>
                </a:solidFill>
                <a:ea typeface="Calibri" panose="020F0502020204030204" pitchFamily="34" charset="0"/>
                <a:hlinkClick r:id="rId5"/>
              </a:rPr>
              <a:t>https://youtu.be/2g1q3aSBhwQ?t=135</a:t>
            </a:r>
            <a:endParaRPr lang="en-CA" sz="1100" u="sng" dirty="0">
              <a:solidFill>
                <a:srgbClr val="0000FF"/>
              </a:solidFill>
              <a:ea typeface="Calibri" panose="020F0502020204030204" pitchFamily="34" charset="0"/>
            </a:endParaRPr>
          </a:p>
          <a:p>
            <a:endParaRPr lang="en-CA" sz="1100" u="sng" dirty="0">
              <a:solidFill>
                <a:srgbClr val="0000FF"/>
              </a:solidFill>
              <a:ea typeface="Calibri" panose="020F0502020204030204" pitchFamily="34" charset="0"/>
            </a:endParaRPr>
          </a:p>
        </p:txBody>
      </p:sp>
      <p:sp>
        <p:nvSpPr>
          <p:cNvPr id="17" name="Title 16"/>
          <p:cNvSpPr>
            <a:spLocks noGrp="1"/>
          </p:cNvSpPr>
          <p:nvPr>
            <p:ph type="title"/>
          </p:nvPr>
        </p:nvSpPr>
        <p:spPr/>
        <p:txBody>
          <a:bodyPr>
            <a:noAutofit/>
          </a:bodyPr>
          <a:lstStyle/>
          <a:p>
            <a:r>
              <a:rPr lang="en-US" sz="3200" dirty="0">
                <a:solidFill>
                  <a:srgbClr val="7030A0"/>
                </a:solidFill>
              </a:rPr>
              <a:t>Treat yourself as if you were worthy </a:t>
            </a:r>
            <a:br>
              <a:rPr lang="en-US" sz="3200" dirty="0">
                <a:solidFill>
                  <a:srgbClr val="7030A0"/>
                </a:solidFill>
              </a:rPr>
            </a:br>
            <a:r>
              <a:rPr lang="en-US" sz="3200" dirty="0">
                <a:solidFill>
                  <a:srgbClr val="7030A0"/>
                </a:solidFill>
              </a:rPr>
              <a:t>of love… because you are</a:t>
            </a:r>
            <a:endParaRPr lang="en-CA" sz="3200" dirty="0">
              <a:solidFill>
                <a:srgbClr val="7030A0"/>
              </a:solidFill>
            </a:endParaRPr>
          </a:p>
        </p:txBody>
      </p:sp>
      <p:pic>
        <p:nvPicPr>
          <p:cNvPr id="1028" name="Picture 4" descr="love yourself | Dwayne &amp;quot;The Rock&amp;quot; Johnson | Know Your Me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83" y="1988840"/>
            <a:ext cx="3380765" cy="3672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3620686" y="1199998"/>
            <a:ext cx="755273" cy="1225403"/>
          </a:xfrm>
          <a:prstGeom prst="rect">
            <a:avLst/>
          </a:prstGeom>
        </p:spPr>
      </p:pic>
      <p:pic>
        <p:nvPicPr>
          <p:cNvPr id="7" name="Picture 6"/>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891366" y="1565350"/>
            <a:ext cx="1071562" cy="1071562"/>
          </a:xfrm>
          <a:prstGeom prst="rect">
            <a:avLst/>
          </a:prstGeom>
        </p:spPr>
      </p:pic>
      <p:pic>
        <p:nvPicPr>
          <p:cNvPr id="8" name="Picture 4" descr="C:\Users\GonzalA1\AppData\Local\Microsoft\Windows\Temporary Internet Files\Content.IE5\3XXIV14Y\Movie-icon-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4204" y="5687479"/>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onzalA1\AppData\Local\Microsoft\Windows\Temporary Internet Files\Content.IE5\3XXIV14Y\Movie-icon-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0300" y="5552354"/>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935C3F6-1794-EAAE-8776-5696C29202C1}"/>
              </a:ext>
            </a:extLst>
          </p:cNvPr>
          <p:cNvPicPr>
            <a:picLocks noChangeAspect="1"/>
          </p:cNvPicPr>
          <p:nvPr/>
        </p:nvPicPr>
        <p:blipFill>
          <a:blip r:embed="rId10"/>
          <a:stretch>
            <a:fillRect/>
          </a:stretch>
        </p:blipFill>
        <p:spPr>
          <a:xfrm>
            <a:off x="4600776" y="2609779"/>
            <a:ext cx="3643783" cy="2738910"/>
          </a:xfrm>
          <a:prstGeom prst="rect">
            <a:avLst/>
          </a:prstGeom>
        </p:spPr>
      </p:pic>
      <p:pic>
        <p:nvPicPr>
          <p:cNvPr id="11" name="Picture 10">
            <a:extLst>
              <a:ext uri="{FF2B5EF4-FFF2-40B4-BE49-F238E27FC236}">
                <a16:creationId xmlns:a16="http://schemas.microsoft.com/office/drawing/2014/main" id="{AFE94D8F-6D45-3CD9-3BFF-E584B5254AB2}"/>
              </a:ext>
            </a:extLst>
          </p:cNvPr>
          <p:cNvPicPr>
            <a:picLocks noChangeAspect="1"/>
          </p:cNvPicPr>
          <p:nvPr/>
        </p:nvPicPr>
        <p:blipFill>
          <a:blip r:embed="rId11">
            <a:extLst>
              <a:ext uri="{BEBA8EAE-BF5A-486C-A8C5-ECC9F3942E4B}">
                <a14:imgProps xmlns:a14="http://schemas.microsoft.com/office/drawing/2010/main">
                  <a14:imgLayer r:embed="rId12">
                    <a14:imgEffect>
                      <a14:artisticPencilGrayscale/>
                    </a14:imgEffect>
                  </a14:imgLayer>
                </a14:imgProps>
              </a:ext>
            </a:extLst>
          </a:blip>
          <a:stretch>
            <a:fillRect/>
          </a:stretch>
        </p:blipFill>
        <p:spPr>
          <a:xfrm flipH="1">
            <a:off x="7237767" y="193847"/>
            <a:ext cx="1642691" cy="2212267"/>
          </a:xfrm>
          <a:prstGeom prst="rect">
            <a:avLst/>
          </a:prstGeom>
        </p:spPr>
      </p:pic>
      <p:sp>
        <p:nvSpPr>
          <p:cNvPr id="13" name="TextBox 12">
            <a:extLst>
              <a:ext uri="{FF2B5EF4-FFF2-40B4-BE49-F238E27FC236}">
                <a16:creationId xmlns:a16="http://schemas.microsoft.com/office/drawing/2014/main" id="{13CFC83F-8E5E-6B5D-F823-9388FC66A5D4}"/>
              </a:ext>
            </a:extLst>
          </p:cNvPr>
          <p:cNvSpPr txBox="1"/>
          <p:nvPr/>
        </p:nvSpPr>
        <p:spPr>
          <a:xfrm>
            <a:off x="-569235" y="3640670"/>
            <a:ext cx="4572000" cy="369332"/>
          </a:xfrm>
          <a:prstGeom prst="rect">
            <a:avLst/>
          </a:prstGeom>
          <a:noFill/>
        </p:spPr>
        <p:txBody>
          <a:bodyPr wrap="square">
            <a:spAutoFit/>
          </a:bodyPr>
          <a:lstStyle/>
          <a:p>
            <a:r>
              <a:rPr lang="en-US" sz="1800" dirty="0">
                <a:solidFill>
                  <a:srgbClr val="FF0000"/>
                </a:solidFill>
              </a:rPr>
              <a:t>Double check the videos</a:t>
            </a:r>
            <a:endParaRPr lang="en-US" dirty="0">
              <a:solidFill>
                <a:srgbClr val="FF0000"/>
              </a:solidFill>
            </a:endParaRPr>
          </a:p>
        </p:txBody>
      </p:sp>
    </p:spTree>
    <p:extLst>
      <p:ext uri="{BB962C8B-B14F-4D97-AF65-F5344CB8AC3E}">
        <p14:creationId xmlns:p14="http://schemas.microsoft.com/office/powerpoint/2010/main" val="1978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148" y="6233914"/>
            <a:ext cx="7509228" cy="430887"/>
          </a:xfrm>
          <a:prstGeom prst="rect">
            <a:avLst/>
          </a:prstGeom>
        </p:spPr>
        <p:txBody>
          <a:bodyPr wrap="square">
            <a:spAutoFit/>
          </a:bodyPr>
          <a:lstStyle/>
          <a:p>
            <a:pPr marL="171450" indent="-171450" defTabSz="914400">
              <a:buFont typeface="Arial" panose="020B0604020202020204" pitchFamily="34" charset="0"/>
              <a:buChar char="•"/>
              <a:defRPr/>
            </a:pPr>
            <a:r>
              <a:rPr lang="en-US" sz="1100" dirty="0"/>
              <a:t>Voila </a:t>
            </a:r>
            <a:r>
              <a:rPr lang="en-US" sz="1100" dirty="0" err="1"/>
              <a:t>ce</a:t>
            </a:r>
            <a:r>
              <a:rPr lang="en-US" sz="1100" dirty="0"/>
              <a:t> </a:t>
            </a:r>
            <a:r>
              <a:rPr lang="en-US" sz="1100" dirty="0" err="1"/>
              <a:t>qu’il</a:t>
            </a:r>
            <a:r>
              <a:rPr lang="en-US" sz="1100" dirty="0"/>
              <a:t> faut faire pour </a:t>
            </a:r>
            <a:r>
              <a:rPr lang="en-US" sz="1100" dirty="0" err="1"/>
              <a:t>réussir</a:t>
            </a:r>
            <a:r>
              <a:rPr lang="en-US" sz="1100" dirty="0"/>
              <a:t> à </a:t>
            </a:r>
            <a:r>
              <a:rPr lang="en-US" sz="1100" dirty="0" err="1"/>
              <a:t>s’aimer</a:t>
            </a:r>
            <a:r>
              <a:rPr lang="en-US" sz="1100" dirty="0"/>
              <a:t> soi </a:t>
            </a:r>
            <a:r>
              <a:rPr lang="en-US" sz="1100" dirty="0" err="1"/>
              <a:t>même</a:t>
            </a:r>
            <a:r>
              <a:rPr lang="en-US" sz="1100" dirty="0"/>
              <a:t>, 6 mins – </a:t>
            </a:r>
            <a:r>
              <a:rPr lang="en-US" sz="1100" dirty="0">
                <a:hlinkClick r:id="rId3"/>
              </a:rPr>
              <a:t>https://www.youtube.com/watch?v=18jn-K34aNA&amp;t=39s</a:t>
            </a:r>
            <a:r>
              <a:rPr lang="en-US" sz="1100" dirty="0"/>
              <a:t> </a:t>
            </a:r>
          </a:p>
          <a:p>
            <a:pPr marL="171450" indent="-171450" defTabSz="914400">
              <a:buFont typeface="Arial" panose="020B0604020202020204" pitchFamily="34" charset="0"/>
              <a:buChar char="•"/>
              <a:defRPr/>
            </a:pPr>
            <a:r>
              <a:rPr lang="en-US" sz="1100" dirty="0" err="1"/>
              <a:t>Exercice</a:t>
            </a:r>
            <a:r>
              <a:rPr lang="en-US" sz="1100" dirty="0"/>
              <a:t> dans le </a:t>
            </a:r>
            <a:r>
              <a:rPr lang="en-US" sz="1100" dirty="0" err="1"/>
              <a:t>miroir</a:t>
            </a:r>
            <a:r>
              <a:rPr lang="en-US" sz="1100" dirty="0"/>
              <a:t>, Augmenter </a:t>
            </a:r>
            <a:r>
              <a:rPr lang="en-US" sz="1100" dirty="0" err="1"/>
              <a:t>l'amour</a:t>
            </a:r>
            <a:r>
              <a:rPr lang="en-US" sz="1100" dirty="0"/>
              <a:t> de soi, 4 min - </a:t>
            </a:r>
            <a:r>
              <a:rPr lang="fr-FR" sz="1100" dirty="0">
                <a:hlinkClick r:id="rId4"/>
              </a:rPr>
              <a:t>https://www.youtube.com/watch?v=HTlnAbAax_0</a:t>
            </a:r>
            <a:r>
              <a:rPr lang="fr-FR" sz="1100" dirty="0"/>
              <a:t> </a:t>
            </a:r>
          </a:p>
        </p:txBody>
      </p:sp>
      <p:sp>
        <p:nvSpPr>
          <p:cNvPr id="17" name="Title 16"/>
          <p:cNvSpPr>
            <a:spLocks noGrp="1"/>
          </p:cNvSpPr>
          <p:nvPr>
            <p:ph type="title"/>
          </p:nvPr>
        </p:nvSpPr>
        <p:spPr/>
        <p:txBody>
          <a:bodyPr>
            <a:noAutofit/>
          </a:bodyPr>
          <a:lstStyle/>
          <a:p>
            <a:r>
              <a:rPr lang="fr-FR" sz="3200" dirty="0"/>
              <a:t>Traitez-vous comme si vous étiez digne d'amour… parce que vous êtes</a:t>
            </a:r>
            <a:endParaRPr lang="en-CA" sz="3200" dirty="0"/>
          </a:p>
        </p:txBody>
      </p:sp>
      <p:pic>
        <p:nvPicPr>
          <p:cNvPr id="1028" name="Picture 4" descr="love yourself | Dwayne &amp;quot;The Rock&amp;quot; Johnson | Know Your Meme"/>
          <p:cNvPicPr>
            <a:picLocks noChangeAspect="1" noChangeArrowheads="1"/>
          </p:cNvPicPr>
          <p:nvPr/>
        </p:nvPicPr>
        <p:blipFill rotWithShape="1">
          <a:blip r:embed="rId5">
            <a:extLst>
              <a:ext uri="{28A0092B-C50C-407E-A947-70E740481C1C}">
                <a14:useLocalDpi xmlns:a14="http://schemas.microsoft.com/office/drawing/2010/main" val="0"/>
              </a:ext>
            </a:extLst>
          </a:blip>
          <a:srcRect t="16000"/>
          <a:stretch/>
        </p:blipFill>
        <p:spPr bwMode="auto">
          <a:xfrm>
            <a:off x="1181183" y="2576540"/>
            <a:ext cx="3380765" cy="3085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4582054" y="1222176"/>
            <a:ext cx="755273" cy="1225403"/>
          </a:xfrm>
          <a:prstGeom prst="rect">
            <a:avLst/>
          </a:prstGeom>
        </p:spPr>
      </p:pic>
      <p:pic>
        <p:nvPicPr>
          <p:cNvPr id="7" name="Picture 6"/>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852734" y="1587528"/>
            <a:ext cx="1071562" cy="1071562"/>
          </a:xfrm>
          <a:prstGeom prst="rect">
            <a:avLst/>
          </a:prstGeom>
        </p:spPr>
      </p:pic>
      <p:pic>
        <p:nvPicPr>
          <p:cNvPr id="8"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4204" y="5687479"/>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0300" y="5552354"/>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A6ABAC0-963A-9A9B-C89F-52C1DF209260}"/>
              </a:ext>
            </a:extLst>
          </p:cNvPr>
          <p:cNvSpPr txBox="1"/>
          <p:nvPr/>
        </p:nvSpPr>
        <p:spPr>
          <a:xfrm>
            <a:off x="2837161" y="1578665"/>
            <a:ext cx="1327679" cy="707886"/>
          </a:xfrm>
          <a:prstGeom prst="rect">
            <a:avLst/>
          </a:prstGeom>
          <a:noFill/>
        </p:spPr>
        <p:txBody>
          <a:bodyPr wrap="square">
            <a:spAutoFit/>
          </a:bodyPr>
          <a:lstStyle/>
          <a:p>
            <a:pPr algn="ctr"/>
            <a:r>
              <a:rPr lang="fr-CA" sz="2000" b="1" i="1" dirty="0">
                <a:solidFill>
                  <a:srgbClr val="7030A0"/>
                </a:solidFill>
                <a:latin typeface="Ink Free" panose="03080402000500000000" pitchFamily="66" charset="0"/>
              </a:rPr>
              <a:t>Aime toi toi-même</a:t>
            </a:r>
          </a:p>
        </p:txBody>
      </p:sp>
    </p:spTree>
    <p:extLst>
      <p:ext uri="{BB962C8B-B14F-4D97-AF65-F5344CB8AC3E}">
        <p14:creationId xmlns:p14="http://schemas.microsoft.com/office/powerpoint/2010/main" val="353814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542" y="2070474"/>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5</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0"/>
              </a:spcBef>
            </a:pPr>
            <a:r>
              <a:rPr lang="en-CA" sz="2400" dirty="0"/>
              <a:t>Connecting – Buddy System</a:t>
            </a:r>
            <a:endParaRPr lang="en-CA" sz="2000" dirty="0"/>
          </a:p>
          <a:p>
            <a:pPr>
              <a:spcBef>
                <a:spcPts val="0"/>
              </a:spcBef>
            </a:pPr>
            <a:r>
              <a:rPr lang="en-CA" sz="2400" dirty="0"/>
              <a:t>Gratitude Journaling – daily</a:t>
            </a:r>
          </a:p>
          <a:p>
            <a:pPr>
              <a:spcBef>
                <a:spcPts val="0"/>
              </a:spcBef>
            </a:pPr>
            <a:r>
              <a:rPr lang="en-CA" sz="2400" dirty="0"/>
              <a:t>Practice up to 15 mins… chose one - daily</a:t>
            </a:r>
          </a:p>
          <a:p>
            <a:pPr lvl="1">
              <a:spcBef>
                <a:spcPts val="0"/>
              </a:spcBef>
            </a:pPr>
            <a:r>
              <a:rPr lang="en-CA" sz="2000" dirty="0">
                <a:solidFill>
                  <a:prstClr val="black"/>
                </a:solidFill>
              </a:rPr>
              <a:t>Body scan or Breathing</a:t>
            </a:r>
            <a:br>
              <a:rPr lang="en-CA" sz="2000" dirty="0">
                <a:solidFill>
                  <a:prstClr val="black"/>
                </a:solidFill>
              </a:rPr>
            </a:br>
            <a:r>
              <a:rPr lang="en-CA" sz="1200" dirty="0">
                <a:solidFill>
                  <a:prstClr val="black"/>
                </a:solidFill>
              </a:rPr>
              <a:t>15 </a:t>
            </a:r>
            <a:r>
              <a:rPr lang="en-CA" sz="1200" dirty="0" err="1">
                <a:solidFill>
                  <a:prstClr val="black"/>
                </a:solidFill>
              </a:rPr>
              <a:t>mins</a:t>
            </a:r>
            <a:r>
              <a:rPr lang="en-CA" sz="1200" dirty="0">
                <a:solidFill>
                  <a:prstClr val="black"/>
                </a:solidFill>
              </a:rPr>
              <a:t> – </a:t>
            </a:r>
            <a:r>
              <a:rPr lang="en-CA" sz="1200" dirty="0">
                <a:solidFill>
                  <a:srgbClr val="FF0000"/>
                </a:solidFill>
                <a:hlinkClick r:id="rId4"/>
              </a:rPr>
              <a:t>https://www.rightlifeproject.com/meditate</a:t>
            </a:r>
            <a:r>
              <a:rPr lang="en-CA" sz="1200" dirty="0">
                <a:solidFill>
                  <a:prstClr val="black"/>
                </a:solidFill>
              </a:rPr>
              <a:t> (may need to scroll down)</a:t>
            </a:r>
            <a:br>
              <a:rPr lang="en-CA" sz="1200" dirty="0">
                <a:solidFill>
                  <a:prstClr val="black"/>
                </a:solidFill>
              </a:rPr>
            </a:br>
            <a:r>
              <a:rPr lang="en-CA" sz="1200" dirty="0">
                <a:solidFill>
                  <a:prstClr val="black"/>
                </a:solidFill>
              </a:rPr>
              <a:t>15 </a:t>
            </a:r>
            <a:r>
              <a:rPr lang="en-CA" sz="1200" dirty="0" err="1">
                <a:solidFill>
                  <a:prstClr val="black"/>
                </a:solidFill>
              </a:rPr>
              <a:t>mins</a:t>
            </a:r>
            <a:r>
              <a:rPr lang="en-CA" sz="1200" dirty="0">
                <a:solidFill>
                  <a:prstClr val="black"/>
                </a:solidFill>
              </a:rPr>
              <a:t> – </a:t>
            </a:r>
            <a:r>
              <a:rPr lang="en-CA" sz="1200" dirty="0">
                <a:solidFill>
                  <a:srgbClr val="FF0000"/>
                </a:solidFill>
                <a:hlinkClick r:id="rId5"/>
              </a:rPr>
              <a:t>https://soundcloud.com/dharma-gus/15-min-body-scan-augusta-mbsr</a:t>
            </a:r>
            <a:r>
              <a:rPr lang="en-CA" sz="1200" dirty="0">
                <a:solidFill>
                  <a:srgbClr val="FF0000"/>
                </a:solidFill>
              </a:rPr>
              <a:t> </a:t>
            </a:r>
          </a:p>
          <a:p>
            <a:pPr lvl="1">
              <a:spcBef>
                <a:spcPts val="0"/>
              </a:spcBef>
            </a:pPr>
            <a:r>
              <a:rPr lang="en-CA" sz="2000" dirty="0"/>
              <a:t>Self-compassion</a:t>
            </a:r>
            <a:br>
              <a:rPr lang="en-CA" sz="2000" dirty="0"/>
            </a:br>
            <a:r>
              <a:rPr lang="en-CA" sz="1200" dirty="0"/>
              <a:t>10 </a:t>
            </a:r>
            <a:r>
              <a:rPr lang="en-CA" sz="1200" dirty="0" err="1"/>
              <a:t>mins</a:t>
            </a:r>
            <a:r>
              <a:rPr lang="en-CA" sz="1200" dirty="0"/>
              <a:t> – </a:t>
            </a:r>
            <a:r>
              <a:rPr lang="en-CA" sz="1200" dirty="0">
                <a:hlinkClick r:id="rId6"/>
              </a:rPr>
              <a:t>https://soundcloud.com/breathworks-mindfulness/mindfulness-for-women-track-5-self-compassion-meditation</a:t>
            </a:r>
            <a:br>
              <a:rPr lang="en-CA" sz="1200" dirty="0"/>
            </a:br>
            <a:r>
              <a:rPr lang="en-CA" sz="1200" dirty="0"/>
              <a:t>10 </a:t>
            </a:r>
            <a:r>
              <a:rPr lang="en-CA" sz="1200" dirty="0" err="1"/>
              <a:t>mins</a:t>
            </a:r>
            <a:r>
              <a:rPr lang="en-CA" sz="1200" dirty="0"/>
              <a:t> – </a:t>
            </a:r>
            <a:r>
              <a:rPr lang="en-CA" sz="1200" dirty="0">
                <a:hlinkClick r:id="rId7"/>
              </a:rPr>
              <a:t>https://soundcloud.com/user-640851605/self-compassion-giving-and-receiving-meditation-10-minutes</a:t>
            </a:r>
            <a:r>
              <a:rPr lang="en-CA" sz="1200" dirty="0"/>
              <a:t>   </a:t>
            </a:r>
            <a:br>
              <a:rPr lang="en-CA" sz="1200" dirty="0"/>
            </a:br>
            <a:r>
              <a:rPr lang="en-CA" sz="1200" dirty="0"/>
              <a:t>15 </a:t>
            </a:r>
            <a:r>
              <a:rPr lang="en-CA" sz="1200" dirty="0" err="1"/>
              <a:t>mins</a:t>
            </a:r>
            <a:r>
              <a:rPr lang="en-CA" sz="1200" dirty="0"/>
              <a:t> – </a:t>
            </a:r>
            <a:r>
              <a:rPr lang="en-CA" sz="1200" dirty="0">
                <a:hlinkClick r:id="rId8"/>
              </a:rPr>
              <a:t>https://soundcloud.com/mindfullivingcoach/self-compassion-meditation</a:t>
            </a:r>
            <a:br>
              <a:rPr lang="en-CA" sz="1200" dirty="0"/>
            </a:br>
            <a:r>
              <a:rPr lang="en-CA" sz="1200" dirty="0"/>
              <a:t>15 </a:t>
            </a:r>
            <a:r>
              <a:rPr lang="en-CA" sz="1200" dirty="0" err="1"/>
              <a:t>mins</a:t>
            </a:r>
            <a:r>
              <a:rPr lang="en-CA" sz="1200" dirty="0"/>
              <a:t> – </a:t>
            </a:r>
            <a:r>
              <a:rPr lang="en-CA" sz="1200" dirty="0">
                <a:hlinkClick r:id="rId9"/>
              </a:rPr>
              <a:t>https://soundcloud.com/awakeningcompassion/awakening-compassion-class-4</a:t>
            </a:r>
            <a:r>
              <a:rPr lang="en-CA" sz="1200" dirty="0"/>
              <a:t>   </a:t>
            </a:r>
            <a:br>
              <a:rPr lang="en-CA" sz="1200" dirty="0"/>
            </a:br>
            <a:r>
              <a:rPr lang="en-CA" sz="1200" dirty="0"/>
              <a:t>20 </a:t>
            </a:r>
            <a:r>
              <a:rPr lang="en-CA" sz="1200" dirty="0" err="1"/>
              <a:t>mins</a:t>
            </a:r>
            <a:r>
              <a:rPr lang="en-CA" sz="1200" dirty="0"/>
              <a:t> – </a:t>
            </a:r>
            <a:r>
              <a:rPr lang="en-CA" sz="1200" dirty="0">
                <a:hlinkClick r:id="rId10"/>
              </a:rPr>
              <a:t>http://self-compassion.org/wp-content/uploads/meditations/LKM.self-compassion.MP3 </a:t>
            </a:r>
            <a:endParaRPr lang="en-CA" sz="1200" dirty="0"/>
          </a:p>
          <a:p>
            <a:pPr>
              <a:spcBef>
                <a:spcPts val="0"/>
              </a:spcBef>
            </a:pPr>
            <a:r>
              <a:rPr lang="en-CA" sz="2400" dirty="0"/>
              <a:t>Apply the SCARF Model – as needed </a:t>
            </a:r>
          </a:p>
          <a:p>
            <a:pPr>
              <a:spcBef>
                <a:spcPts val="0"/>
              </a:spcBef>
            </a:pPr>
            <a:r>
              <a:rPr lang="en-CA" sz="2400" dirty="0"/>
              <a:t>Technique - </a:t>
            </a:r>
            <a:r>
              <a:rPr lang="en-CA" sz="2400" dirty="0" err="1"/>
              <a:t>SiBerian</a:t>
            </a:r>
            <a:r>
              <a:rPr lang="en-CA" sz="2400" dirty="0"/>
              <a:t> North </a:t>
            </a:r>
            <a:r>
              <a:rPr lang="en-CA" sz="2400" dirty="0" err="1"/>
              <a:t>RailRoad</a:t>
            </a:r>
            <a:endParaRPr lang="en-CA" sz="2400" dirty="0"/>
          </a:p>
          <a:p>
            <a:pPr>
              <a:spcBef>
                <a:spcPts val="0"/>
              </a:spcBef>
            </a:pPr>
            <a:r>
              <a:rPr lang="en-CA" sz="2400" dirty="0"/>
              <a:t>Reminder… Mindful Cleaning Your Environment</a:t>
            </a:r>
          </a:p>
          <a:p>
            <a:pPr>
              <a:spcBef>
                <a:spcPts val="0"/>
              </a:spcBef>
            </a:pPr>
            <a:r>
              <a:rPr lang="en-CA" sz="2400" dirty="0"/>
              <a:t>Reminder… Mindful – self-compassion</a:t>
            </a:r>
          </a:p>
        </p:txBody>
      </p:sp>
      <p:pic>
        <p:nvPicPr>
          <p:cNvPr id="3078" name="Picture 6" descr="Image result for happy homewor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224" y="93779"/>
            <a:ext cx="2439686" cy="179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02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Reflect</a:t>
            </a:r>
            <a:r>
              <a:rPr lang="fr-CA" dirty="0"/>
              <a:t> about the 3 </a:t>
            </a:r>
            <a:r>
              <a:rPr lang="fr-CA" dirty="0" err="1"/>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14</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34799" y="1759657"/>
            <a:ext cx="2210986" cy="1537496"/>
            <a:chOff x="1126261" y="1342299"/>
            <a:chExt cx="2900521" cy="1625441"/>
          </a:xfrm>
        </p:grpSpPr>
        <p:pic>
          <p:nvPicPr>
            <p:cNvPr id="14" name="Picture 13"/>
            <p:cNvPicPr>
              <a:picLocks noChangeAspect="1"/>
            </p:cNvPicPr>
            <p:nvPr/>
          </p:nvPicPr>
          <p:blipFill>
            <a:blip r:embed="rId4">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17" name="Picture 4" descr="http://www.edbatista.com/images/2010/03/SCARF_Model.jp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4160779" y="1796668"/>
            <a:ext cx="3118033" cy="461665"/>
          </a:xfrm>
          <a:prstGeom prst="rect">
            <a:avLst/>
          </a:prstGeom>
        </p:spPr>
        <p:txBody>
          <a:bodyPr wrap="none">
            <a:spAutoFit/>
          </a:bodyPr>
          <a:lstStyle/>
          <a:p>
            <a:r>
              <a:rPr lang="fr-CA" sz="2400" dirty="0" err="1"/>
              <a:t>Plenary</a:t>
            </a:r>
            <a:r>
              <a:rPr lang="fr-CA" sz="2400" dirty="0"/>
              <a:t> &amp; Small Groups</a:t>
            </a:r>
            <a:endParaRPr lang="en-CA" sz="2400" dirty="0"/>
          </a:p>
        </p:txBody>
      </p:sp>
      <p:grpSp>
        <p:nvGrpSpPr>
          <p:cNvPr id="10" name="Group 9"/>
          <p:cNvGrpSpPr/>
          <p:nvPr/>
        </p:nvGrpSpPr>
        <p:grpSpPr>
          <a:xfrm>
            <a:off x="829640" y="5274149"/>
            <a:ext cx="1058590" cy="1100825"/>
            <a:chOff x="1281162" y="4286773"/>
            <a:chExt cx="1342242" cy="1436914"/>
          </a:xfrm>
        </p:grpSpPr>
        <p:pic>
          <p:nvPicPr>
            <p:cNvPr id="24" name="Picture 23"/>
            <p:cNvPicPr>
              <a:picLocks noChangeAspect="1"/>
            </p:cNvPicPr>
            <p:nvPr/>
          </p:nvPicPr>
          <p:blipFill>
            <a:blip r:embed="rId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1281162" y="4286773"/>
              <a:ext cx="755273" cy="1225403"/>
            </a:xfrm>
            <a:prstGeom prst="rect">
              <a:avLst/>
            </a:prstGeom>
          </p:spPr>
        </p:pic>
        <p:pic>
          <p:nvPicPr>
            <p:cNvPr id="25" name="Picture 24"/>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551842" y="4652125"/>
              <a:ext cx="1071562" cy="1071562"/>
            </a:xfrm>
            <a:prstGeom prst="rect">
              <a:avLst/>
            </a:prstGeom>
          </p:spPr>
        </p:pic>
      </p:grpSp>
      <p:grpSp>
        <p:nvGrpSpPr>
          <p:cNvPr id="22" name="Group 21">
            <a:extLst>
              <a:ext uri="{FF2B5EF4-FFF2-40B4-BE49-F238E27FC236}">
                <a16:creationId xmlns:a16="http://schemas.microsoft.com/office/drawing/2014/main" id="{CAAFF9AD-51D8-CFE1-696A-018FF36E6E95}"/>
              </a:ext>
            </a:extLst>
          </p:cNvPr>
          <p:cNvGrpSpPr/>
          <p:nvPr/>
        </p:nvGrpSpPr>
        <p:grpSpPr>
          <a:xfrm>
            <a:off x="1282845" y="3760356"/>
            <a:ext cx="1122636" cy="1143000"/>
            <a:chOff x="6660233" y="980728"/>
            <a:chExt cx="1296144" cy="1224135"/>
          </a:xfrm>
        </p:grpSpPr>
        <p:pic>
          <p:nvPicPr>
            <p:cNvPr id="23" name="Picture 2" descr="Blank stop sign | Free SVG">
              <a:extLst>
                <a:ext uri="{FF2B5EF4-FFF2-40B4-BE49-F238E27FC236}">
                  <a16:creationId xmlns:a16="http://schemas.microsoft.com/office/drawing/2014/main" id="{26B7DDF3-2E05-FECB-702B-5C5A7D7B8E8D}"/>
                </a:ext>
              </a:extLst>
            </p:cNvPr>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D7DD52E-5DA5-5210-BFF7-6A7F4B676B5E}"/>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pic>
        <p:nvPicPr>
          <p:cNvPr id="27" name="Picture 26">
            <a:extLst>
              <a:ext uri="{FF2B5EF4-FFF2-40B4-BE49-F238E27FC236}">
                <a16:creationId xmlns:a16="http://schemas.microsoft.com/office/drawing/2014/main" id="{507676EA-B017-1FCB-73E5-D4A685A7AD8A}"/>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artisticPencilGrayscale/>
                    </a14:imgEffect>
                  </a14:imgLayer>
                </a14:imgProps>
              </a:ext>
            </a:extLst>
          </a:blip>
          <a:stretch>
            <a:fillRect/>
          </a:stretch>
        </p:blipFill>
        <p:spPr>
          <a:xfrm flipH="1">
            <a:off x="2265370" y="4921682"/>
            <a:ext cx="1220523" cy="1643719"/>
          </a:xfrm>
          <a:prstGeom prst="rect">
            <a:avLst/>
          </a:prstGeom>
        </p:spPr>
      </p:pic>
    </p:spTree>
    <p:extLst>
      <p:ext uri="{BB962C8B-B14F-4D97-AF65-F5344CB8AC3E}">
        <p14:creationId xmlns:p14="http://schemas.microsoft.com/office/powerpoint/2010/main" val="12331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3445" y="5157192"/>
            <a:ext cx="6117252"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pleine-conscience,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43608" y="6381328"/>
            <a:ext cx="7272808" cy="369332"/>
          </a:xfrm>
          <a:prstGeom prst="rect">
            <a:avLst/>
          </a:prstGeom>
        </p:spPr>
        <p:txBody>
          <a:bodyPr wrap="square">
            <a:spAutoFit/>
          </a:bodyPr>
          <a:lstStyle/>
          <a:p>
            <a:pPr defTabSz="492125">
              <a:buNone/>
              <a:tabLst>
                <a:tab pos="3317875" algn="ctr"/>
                <a:tab pos="7267575" algn="r"/>
              </a:tabLst>
            </a:pPr>
            <a:r>
              <a:rPr lang="en-CA" dirty="0"/>
              <a:t>Alejandro Gonzalez 		</a:t>
            </a:r>
            <a:r>
              <a:rPr lang="en-CA" dirty="0">
                <a:hlinkClick r:id="rId5"/>
              </a:rPr>
              <a:t>https://gcconnex.gc.ca/profile/alejgonz</a:t>
            </a:r>
            <a:r>
              <a:rPr lang="en-CA" dirty="0"/>
              <a:t> </a:t>
            </a:r>
            <a:endParaRPr lang="en-CA" sz="1600" dirty="0"/>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a:t>Week 5 (of 8)</a:t>
            </a:r>
          </a:p>
          <a:p>
            <a:r>
              <a:rPr lang="en-US" dirty="0"/>
              <a:t>24 May 2021</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Self-Compassion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a:t>Mindful breathing </a:t>
            </a:r>
            <a:r>
              <a:rPr lang="en-CA" sz="1400" dirty="0">
                <a:hlinkClick r:id="rId8"/>
              </a:rPr>
              <a:t>https://www.youtube.com/watch?v=ZE-r-x2T4ok</a:t>
            </a:r>
            <a:r>
              <a:rPr lang="en-CA" sz="1400" dirty="0"/>
              <a:t> </a:t>
            </a:r>
          </a:p>
        </p:txBody>
      </p:sp>
    </p:spTree>
    <p:extLst>
      <p:ext uri="{BB962C8B-B14F-4D97-AF65-F5344CB8AC3E}">
        <p14:creationId xmlns:p14="http://schemas.microsoft.com/office/powerpoint/2010/main" val="45568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Insights from last week</a:t>
            </a:r>
            <a:r>
              <a:rPr lang="en-US" sz="3600" dirty="0"/>
              <a:t> (4)</a:t>
            </a:r>
            <a:endParaRPr lang="en-US" dirty="0"/>
          </a:p>
        </p:txBody>
      </p:sp>
      <p:sp>
        <p:nvSpPr>
          <p:cNvPr id="3" name="Content Placeholder 2"/>
          <p:cNvSpPr>
            <a:spLocks noGrp="1"/>
          </p:cNvSpPr>
          <p:nvPr>
            <p:ph idx="1"/>
          </p:nvPr>
        </p:nvSpPr>
        <p:spPr>
          <a:xfrm>
            <a:off x="458654" y="2018428"/>
            <a:ext cx="6692887" cy="2270540"/>
          </a:xfrm>
        </p:spPr>
        <p:txBody>
          <a:bodyPr>
            <a:normAutofit/>
          </a:bodyPr>
          <a:lstStyle/>
          <a:p>
            <a:pPr lvl="0"/>
            <a:r>
              <a:rPr lang="en-US" dirty="0"/>
              <a:t>Your </a:t>
            </a:r>
            <a:r>
              <a:rPr lang="en-CA" b="1" i="1" dirty="0">
                <a:latin typeface="Bradley Hand ITC" panose="03070402050302030203" pitchFamily="66" charset="0"/>
              </a:rPr>
              <a:t>Buddy System </a:t>
            </a:r>
            <a:endParaRPr lang="en-US" dirty="0"/>
          </a:p>
          <a:p>
            <a:pPr lvl="0"/>
            <a:endParaRPr lang="en-US" dirty="0"/>
          </a:p>
          <a:p>
            <a:pPr lvl="0"/>
            <a:r>
              <a:rPr lang="en-US" dirty="0"/>
              <a:t>Your practice :</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16" name="Group 15"/>
          <p:cNvGrpSpPr/>
          <p:nvPr/>
        </p:nvGrpSpPr>
        <p:grpSpPr>
          <a:xfrm>
            <a:off x="7454923" y="5315343"/>
            <a:ext cx="1027525" cy="1072237"/>
            <a:chOff x="1588297" y="4970908"/>
            <a:chExt cx="1091071" cy="1190315"/>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5"/>
              <a:ext cx="637263"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p:cNvSpPr txBox="1"/>
            <p:nvPr/>
          </p:nvSpPr>
          <p:spPr>
            <a:xfrm>
              <a:off x="1588297" y="4970908"/>
              <a:ext cx="1091071" cy="444171"/>
            </a:xfrm>
            <a:prstGeom prst="rect">
              <a:avLst/>
            </a:prstGeom>
            <a:noFill/>
          </p:spPr>
          <p:txBody>
            <a:bodyPr wrap="none" rtlCol="0">
              <a:spAutoFit/>
            </a:bodyPr>
            <a:lstStyle/>
            <a:p>
              <a:r>
                <a:rPr lang="en-CA" sz="2000" dirty="0"/>
                <a:t>Plenary </a:t>
              </a:r>
              <a:endParaRPr lang="en-CA" sz="2000" dirty="0">
                <a:solidFill>
                  <a:schemeClr val="accent3">
                    <a:lumMod val="75000"/>
                  </a:schemeClr>
                </a:solidFill>
              </a:endParaRPr>
            </a:p>
          </p:txBody>
        </p:sp>
      </p:grpSp>
      <p:pic>
        <p:nvPicPr>
          <p:cNvPr id="21" name="Picture 2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0" name="Picture 6" descr="C:\Users\GonzalA1\AppData\Local\Microsoft\Windows\Temporary Internet Files\Content.IE5\H7G048II\촉촉한피부1[1].jpg"/>
          <p:cNvPicPr>
            <a:picLocks noChangeAspect="1" noChangeArrowheads="1"/>
          </p:cNvPicPr>
          <p:nvPr/>
        </p:nvPicPr>
        <p:blipFill>
          <a:blip r:embed="rId8">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380" y="3865121"/>
            <a:ext cx="1348425" cy="1381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9">
            <a:duotone>
              <a:schemeClr val="accent1">
                <a:shade val="45000"/>
                <a:satMod val="135000"/>
              </a:schemeClr>
              <a:prstClr val="white"/>
            </a:duotone>
          </a:blip>
          <a:stretch>
            <a:fillRect/>
          </a:stretch>
        </p:blipFill>
        <p:spPr>
          <a:xfrm>
            <a:off x="6887454" y="4040408"/>
            <a:ext cx="1182018" cy="894331"/>
          </a:xfrm>
          <a:prstGeom prst="rect">
            <a:avLst/>
          </a:prstGeom>
        </p:spPr>
      </p:pic>
      <p:grpSp>
        <p:nvGrpSpPr>
          <p:cNvPr id="28" name="Group 27"/>
          <p:cNvGrpSpPr/>
          <p:nvPr/>
        </p:nvGrpSpPr>
        <p:grpSpPr>
          <a:xfrm>
            <a:off x="5481605" y="3792244"/>
            <a:ext cx="1183043" cy="1390660"/>
            <a:chOff x="1115917" y="2424130"/>
            <a:chExt cx="2481406" cy="2481406"/>
          </a:xfrm>
        </p:grpSpPr>
        <p:pic>
          <p:nvPicPr>
            <p:cNvPr id="29" name="Picture 28"/>
            <p:cNvPicPr>
              <a:picLocks noChangeAspect="1"/>
            </p:cNvPicPr>
            <p:nvPr/>
          </p:nvPicPr>
          <p:blipFill>
            <a:blip r:embed="rId1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0466" y="5376775"/>
            <a:ext cx="1018507" cy="811354"/>
          </a:xfrm>
          <a:prstGeom prst="rect">
            <a:avLst/>
          </a:prstGeom>
        </p:spPr>
      </p:pic>
      <p:pic>
        <p:nvPicPr>
          <p:cNvPr id="24" name="Picture 23"/>
          <p:cNvPicPr>
            <a:picLocks noChangeAspect="1"/>
          </p:cNvPicPr>
          <p:nvPr/>
        </p:nvPicPr>
        <p:blipFill>
          <a:blip r:embed="rId1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24516" y="5350842"/>
            <a:ext cx="1155546" cy="1155546"/>
          </a:xfrm>
          <a:prstGeom prst="rect">
            <a:avLst/>
          </a:prstGeom>
        </p:spPr>
      </p:pic>
      <p:pic>
        <p:nvPicPr>
          <p:cNvPr id="25" name="Picture 24"/>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71080" y="5300194"/>
            <a:ext cx="1087954" cy="1052597"/>
          </a:xfrm>
          <a:prstGeom prst="ellipse">
            <a:avLst/>
          </a:prstGeom>
          <a:ln>
            <a:noFill/>
          </a:ln>
          <a:effectLst>
            <a:softEdge rad="63500"/>
          </a:effectLst>
        </p:spPr>
      </p:pic>
    </p:spTree>
    <p:extLst>
      <p:ext uri="{BB962C8B-B14F-4D97-AF65-F5344CB8AC3E}">
        <p14:creationId xmlns:p14="http://schemas.microsoft.com/office/powerpoint/2010/main" val="1326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2500"/>
                            </p:stCondLst>
                            <p:childTnLst>
                              <p:par>
                                <p:cTn id="23" presetID="10" presetClass="entr" presetSubtype="0" fill="hold" nodeType="afterEffect">
                                  <p:stCondLst>
                                    <p:cond delay="5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3500"/>
                            </p:stCondLst>
                            <p:childTnLst>
                              <p:par>
                                <p:cTn id="27" presetID="10" presetClass="entr" presetSubtype="0" fill="hold" nodeType="after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4500"/>
                            </p:stCondLst>
                            <p:childTnLst>
                              <p:par>
                                <p:cTn id="31" presetID="10" presetClass="entr" presetSubtype="0" fill="hold" nodeType="after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5500"/>
                            </p:stCondLst>
                            <p:childTnLst>
                              <p:par>
                                <p:cTn id="35" presetID="10" presetClass="entr" presetSubtype="0" fill="hold" nodeType="afterEffect">
                                  <p:stCondLst>
                                    <p:cond delay="5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6500"/>
                            </p:stCondLst>
                            <p:childTnLst>
                              <p:par>
                                <p:cTn id="39" presetID="10" presetClass="entr" presetSubtype="0" fill="hold" nodeType="afterEffect">
                                  <p:stCondLst>
                                    <p:cond delay="5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7500"/>
                            </p:stCondLst>
                            <p:childTnLst>
                              <p:par>
                                <p:cTn id="43" presetID="10" presetClass="entr" presetSubtype="0" fill="hold" nodeType="afterEffect">
                                  <p:stCondLst>
                                    <p:cond delay="5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par>
                          <p:cTn id="46" fill="hold">
                            <p:stCondLst>
                              <p:cond delay="8500"/>
                            </p:stCondLst>
                            <p:childTnLst>
                              <p:par>
                                <p:cTn id="47" presetID="10" presetClass="entr" presetSubtype="0"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Poll Results from Last Week (4)</a:t>
            </a:r>
          </a:p>
        </p:txBody>
      </p:sp>
      <p:sp>
        <p:nvSpPr>
          <p:cNvPr id="3" name="Content Placeholder 2"/>
          <p:cNvSpPr>
            <a:spLocks noGrp="1"/>
          </p:cNvSpPr>
          <p:nvPr>
            <p:ph idx="1"/>
          </p:nvPr>
        </p:nvSpPr>
        <p:spPr/>
        <p:txBody>
          <a:bodyPr>
            <a:normAutofit/>
          </a:bodyPr>
          <a:lstStyle/>
          <a:p>
            <a:pPr lvl="0">
              <a:spcBef>
                <a:spcPts val="1200"/>
              </a:spcBef>
            </a:pPr>
            <a:r>
              <a:rPr lang="en-US" sz="2400" dirty="0"/>
              <a:t>Q1.I have done my daily mindfulness practice, either body </a:t>
            </a:r>
            <a:br>
              <a:rPr lang="en-US" sz="2400" dirty="0"/>
            </a:br>
            <a:r>
              <a:rPr lang="en-US" sz="2400" dirty="0"/>
              <a:t>scan or breathing exercises…</a:t>
            </a:r>
          </a:p>
          <a:p>
            <a:pPr lvl="0">
              <a:spcBef>
                <a:spcPts val="1200"/>
              </a:spcBef>
            </a:pPr>
            <a:r>
              <a:rPr lang="en-US" sz="2400" dirty="0"/>
              <a:t>Q2.The daily mindfulness practice I do, either body scan or </a:t>
            </a:r>
            <a:br>
              <a:rPr lang="en-US" sz="2400" dirty="0"/>
            </a:br>
            <a:r>
              <a:rPr lang="en-US" sz="2400" dirty="0"/>
              <a:t>breathing exercises, I do it for…</a:t>
            </a:r>
          </a:p>
          <a:p>
            <a:pPr lvl="0">
              <a:spcBef>
                <a:spcPts val="1200"/>
              </a:spcBef>
            </a:pPr>
            <a:r>
              <a:rPr lang="en-US" sz="2400" dirty="0"/>
              <a:t>Q3.I have done my daily gratitude journaling...</a:t>
            </a:r>
          </a:p>
          <a:p>
            <a:pPr lvl="0">
              <a:spcBef>
                <a:spcPts val="1200"/>
              </a:spcBef>
            </a:pPr>
            <a:r>
              <a:rPr lang="en-US" sz="2400" dirty="0"/>
              <a:t>Q4.I have been connecting with my Buddy System...</a:t>
            </a:r>
          </a:p>
          <a:p>
            <a:pPr lvl="0">
              <a:spcBef>
                <a:spcPts val="1200"/>
              </a:spcBef>
            </a:pPr>
            <a:r>
              <a:rPr lang="en-US" sz="2400" dirty="0"/>
              <a:t>Q5.What I have liked the most about these sessions is...</a:t>
            </a:r>
          </a:p>
          <a:p>
            <a:pPr lvl="0">
              <a:spcBef>
                <a:spcPts val="1200"/>
              </a:spcBef>
            </a:pPr>
            <a:r>
              <a:rPr lang="en-US" sz="2400" dirty="0"/>
              <a:t>Q6.Any additional comment you may want to share?</a:t>
            </a:r>
          </a:p>
        </p:txBody>
      </p:sp>
      <p:grpSp>
        <p:nvGrpSpPr>
          <p:cNvPr id="16" name="Group 15"/>
          <p:cNvGrpSpPr/>
          <p:nvPr/>
        </p:nvGrpSpPr>
        <p:grpSpPr>
          <a:xfrm>
            <a:off x="1653093" y="5601592"/>
            <a:ext cx="2345697" cy="1012198"/>
            <a:chOff x="614113" y="5343137"/>
            <a:chExt cx="1881216" cy="818086"/>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113" y="5565614"/>
              <a:ext cx="957916" cy="373130"/>
            </a:xfrm>
            <a:prstGeom prst="rect">
              <a:avLst/>
            </a:prstGeom>
            <a:noFill/>
          </p:spPr>
          <p:txBody>
            <a:bodyPr wrap="none" rtlCol="0">
              <a:spAutoFit/>
            </a:bodyPr>
            <a:lstStyle/>
            <a:p>
              <a:r>
                <a:rPr lang="en-CA" sz="2400" dirty="0"/>
                <a:t>Plenary </a:t>
              </a:r>
              <a:endParaRPr lang="en-CA" sz="2400" dirty="0">
                <a:solidFill>
                  <a:schemeClr val="accent3">
                    <a:lumMod val="75000"/>
                  </a:schemeClr>
                </a:solidFill>
              </a:endParaRPr>
            </a:p>
          </p:txBody>
        </p:sp>
      </p:grpSp>
    </p:spTree>
    <p:extLst>
      <p:ext uri="{BB962C8B-B14F-4D97-AF65-F5344CB8AC3E}">
        <p14:creationId xmlns:p14="http://schemas.microsoft.com/office/powerpoint/2010/main" val="37599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5</a:t>
            </a:r>
          </a:p>
        </p:txBody>
      </p:sp>
      <p:sp>
        <p:nvSpPr>
          <p:cNvPr id="3" name="Content Placeholder 2"/>
          <p:cNvSpPr>
            <a:spLocks noGrp="1"/>
          </p:cNvSpPr>
          <p:nvPr>
            <p:ph idx="1"/>
          </p:nvPr>
        </p:nvSpPr>
        <p:spPr/>
        <p:txBody>
          <a:bodyPr>
            <a:normAutofit/>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4</a:t>
            </a:r>
          </a:p>
          <a:p>
            <a:r>
              <a:rPr lang="en-US" dirty="0"/>
              <a:t>Today’s session intentions:</a:t>
            </a:r>
            <a:br>
              <a:rPr lang="en-US" dirty="0"/>
            </a:br>
            <a:r>
              <a:rPr lang="en-CA" dirty="0"/>
              <a:t>Compassion, Clarity, Creativity</a:t>
            </a:r>
            <a:endParaRPr lang="en-US" dirty="0"/>
          </a:p>
          <a:p>
            <a:r>
              <a:rPr lang="en-US" dirty="0"/>
              <a:t>The SCARF model</a:t>
            </a:r>
          </a:p>
          <a:p>
            <a:r>
              <a:rPr lang="en-CA" dirty="0"/>
              <a:t>Technique – SBN </a:t>
            </a:r>
            <a:r>
              <a:rPr lang="en-CA" dirty="0" err="1"/>
              <a:t>RailRoad</a:t>
            </a:r>
            <a:endParaRPr lang="en-US" dirty="0"/>
          </a:p>
          <a:p>
            <a:r>
              <a:rPr lang="en-US" dirty="0"/>
              <a:t>Your take away assignment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edbatista.com/images/2010/03/SCARF_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32" y="74417"/>
            <a:ext cx="4608512" cy="29167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03865" y="704255"/>
            <a:ext cx="7499176" cy="1143000"/>
          </a:xfrm>
        </p:spPr>
        <p:txBody>
          <a:bodyPr>
            <a:normAutofit fontScale="90000"/>
          </a:bodyPr>
          <a:lstStyle/>
          <a:p>
            <a:r>
              <a:rPr lang="en-CA" dirty="0"/>
              <a:t>SCARF</a:t>
            </a:r>
            <a:br>
              <a:rPr lang="en-CA" dirty="0"/>
            </a:br>
            <a:r>
              <a:rPr lang="en-CA" dirty="0"/>
              <a:t>Model</a:t>
            </a:r>
          </a:p>
        </p:txBody>
      </p:sp>
      <p:sp>
        <p:nvSpPr>
          <p:cNvPr id="3" name="Content Placeholder 2"/>
          <p:cNvSpPr>
            <a:spLocks noGrp="1"/>
          </p:cNvSpPr>
          <p:nvPr>
            <p:ph idx="1"/>
          </p:nvPr>
        </p:nvSpPr>
        <p:spPr>
          <a:xfrm>
            <a:off x="474295" y="3429000"/>
            <a:ext cx="8435280" cy="2851349"/>
          </a:xfrm>
        </p:spPr>
        <p:txBody>
          <a:bodyPr>
            <a:noAutofit/>
          </a:bodyPr>
          <a:lstStyle/>
          <a:p>
            <a:pPr fontAlgn="base"/>
            <a:r>
              <a:rPr lang="en-US" sz="2400" b="1" dirty="0"/>
              <a:t>Status</a:t>
            </a:r>
            <a:r>
              <a:rPr lang="en-US" sz="2400" dirty="0"/>
              <a:t> is about relative importance to others.</a:t>
            </a:r>
          </a:p>
          <a:p>
            <a:pPr fontAlgn="base"/>
            <a:r>
              <a:rPr lang="en-US" sz="2400" b="1" dirty="0"/>
              <a:t>Certainty</a:t>
            </a:r>
            <a:r>
              <a:rPr lang="en-US" sz="2400" dirty="0"/>
              <a:t> concerns being able to predict the future.</a:t>
            </a:r>
          </a:p>
          <a:p>
            <a:pPr fontAlgn="base"/>
            <a:r>
              <a:rPr lang="en-US" sz="2400" b="1" dirty="0"/>
              <a:t>Autonomy</a:t>
            </a:r>
            <a:r>
              <a:rPr lang="en-US" sz="2400" dirty="0"/>
              <a:t> provides a sense of control over events.</a:t>
            </a:r>
          </a:p>
          <a:p>
            <a:pPr fontAlgn="base"/>
            <a:r>
              <a:rPr lang="en-US" sz="2400" b="1" dirty="0"/>
              <a:t>Relatedness</a:t>
            </a:r>
            <a:r>
              <a:rPr lang="en-US" sz="2400" dirty="0"/>
              <a:t> is a sense of safety with others – of friend rather than foe.</a:t>
            </a:r>
          </a:p>
          <a:p>
            <a:pPr fontAlgn="base"/>
            <a:r>
              <a:rPr lang="en-US" sz="2400" b="1" dirty="0"/>
              <a:t>Fairness</a:t>
            </a:r>
            <a:r>
              <a:rPr lang="en-US" sz="2400" dirty="0"/>
              <a:t> is a perception of fair exchanges between people</a:t>
            </a:r>
          </a:p>
        </p:txBody>
      </p:sp>
      <p:sp>
        <p:nvSpPr>
          <p:cNvPr id="5" name="Rectangle 4"/>
          <p:cNvSpPr/>
          <p:nvPr/>
        </p:nvSpPr>
        <p:spPr>
          <a:xfrm>
            <a:off x="630460" y="6280349"/>
            <a:ext cx="3149452" cy="276999"/>
          </a:xfrm>
          <a:prstGeom prst="rect">
            <a:avLst/>
          </a:prstGeom>
        </p:spPr>
        <p:txBody>
          <a:bodyPr wrap="none">
            <a:spAutoFit/>
          </a:bodyPr>
          <a:lstStyle/>
          <a:p>
            <a:r>
              <a:rPr lang="en-CA" sz="1200" dirty="0">
                <a:hlinkClick r:id="rId4"/>
              </a:rPr>
              <a:t>http://www.edbatista.com/2010/03/scarf.html</a:t>
            </a:r>
            <a:r>
              <a:rPr lang="en-CA" sz="1200" dirty="0"/>
              <a:t> </a:t>
            </a:r>
          </a:p>
        </p:txBody>
      </p:sp>
      <p:pic>
        <p:nvPicPr>
          <p:cNvPr id="4" name="Picture 3"/>
          <p:cNvPicPr>
            <a:picLocks noChangeAspect="1"/>
          </p:cNvPicPr>
          <p:nvPr/>
        </p:nvPicPr>
        <p:blipFill>
          <a:blip r:embed="rId5">
            <a:duotone>
              <a:schemeClr val="accent3">
                <a:shade val="45000"/>
                <a:satMod val="135000"/>
              </a:schemeClr>
              <a:prstClr val="white"/>
            </a:duotone>
          </a:blip>
          <a:stretch>
            <a:fillRect/>
          </a:stretch>
        </p:blipFill>
        <p:spPr>
          <a:xfrm>
            <a:off x="605562" y="668734"/>
            <a:ext cx="516804" cy="1608138"/>
          </a:xfrm>
          <a:prstGeom prst="rect">
            <a:avLst/>
          </a:prstGeom>
        </p:spPr>
      </p:pic>
    </p:spTree>
    <p:extLst>
      <p:ext uri="{BB962C8B-B14F-4D97-AF65-F5344CB8AC3E}">
        <p14:creationId xmlns:p14="http://schemas.microsoft.com/office/powerpoint/2010/main" val="51558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SCARF Model – Some Examples of Actions</a:t>
            </a:r>
          </a:p>
        </p:txBody>
      </p:sp>
      <p:sp>
        <p:nvSpPr>
          <p:cNvPr id="3" name="Content Placeholder 2"/>
          <p:cNvSpPr>
            <a:spLocks noGrp="1"/>
          </p:cNvSpPr>
          <p:nvPr>
            <p:ph idx="1"/>
          </p:nvPr>
        </p:nvSpPr>
        <p:spPr>
          <a:xfrm>
            <a:off x="457200" y="1196753"/>
            <a:ext cx="8229600" cy="504056"/>
          </a:xfrm>
        </p:spPr>
        <p:txBody>
          <a:bodyPr>
            <a:normAutofit/>
          </a:bodyPr>
          <a:lstStyle/>
          <a:p>
            <a:pPr fontAlgn="base"/>
            <a:r>
              <a:rPr lang="en-US" sz="1600" dirty="0">
                <a:solidFill>
                  <a:srgbClr val="303030"/>
                </a:solidFill>
                <a:latin typeface="Oswald"/>
              </a:rPr>
              <a:t>That can evoke either a threat response or a reward response:</a:t>
            </a:r>
          </a:p>
        </p:txBody>
      </p:sp>
      <p:pic>
        <p:nvPicPr>
          <p:cNvPr id="1030" name="Picture 6" descr="https://www.jvracademy.co.za/wp-content/uploads/2013/05/SCARF-t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24" y="1556792"/>
            <a:ext cx="7770817" cy="48245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57257" y="6511181"/>
            <a:ext cx="4894863" cy="276999"/>
          </a:xfrm>
          <a:prstGeom prst="rect">
            <a:avLst/>
          </a:prstGeom>
        </p:spPr>
        <p:txBody>
          <a:bodyPr wrap="square">
            <a:spAutoFit/>
          </a:bodyPr>
          <a:lstStyle/>
          <a:p>
            <a:r>
              <a:rPr lang="en-CA" sz="1200" dirty="0">
                <a:hlinkClick r:id="rId4"/>
              </a:rPr>
              <a:t>https://www.psychologyafrica.com/2013/05/when-leaders-use-their-brain/</a:t>
            </a:r>
            <a:r>
              <a:rPr lang="en-CA" sz="1200" dirty="0"/>
              <a:t> </a:t>
            </a:r>
          </a:p>
        </p:txBody>
      </p:sp>
    </p:spTree>
    <p:extLst>
      <p:ext uri="{BB962C8B-B14F-4D97-AF65-F5344CB8AC3E}">
        <p14:creationId xmlns:p14="http://schemas.microsoft.com/office/powerpoint/2010/main" val="295220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14776"/>
          <a:stretch/>
        </p:blipFill>
        <p:spPr>
          <a:xfrm>
            <a:off x="179512" y="476672"/>
            <a:ext cx="8787417" cy="5154888"/>
          </a:xfrm>
          <a:prstGeom prst="rect">
            <a:avLst/>
          </a:prstGeom>
        </p:spPr>
      </p:pic>
      <p:pic>
        <p:nvPicPr>
          <p:cNvPr id="5" name="Picture 4" descr="C:\Users\GonzalA1\AppData\Local\Microsoft\Windows\Temporary Internet Files\Content.IE5\3XXIV14Y\Movie-icon-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172844"/>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36532" y="6411833"/>
            <a:ext cx="4572000" cy="461665"/>
          </a:xfrm>
          <a:prstGeom prst="rect">
            <a:avLst/>
          </a:prstGeom>
        </p:spPr>
        <p:txBody>
          <a:bodyPr>
            <a:spAutoFit/>
          </a:bodyPr>
          <a:lstStyle/>
          <a:p>
            <a:pPr lvl="0" defTabSz="914400">
              <a:defRPr/>
            </a:pPr>
            <a:r>
              <a:rPr lang="en-CA" sz="1200" dirty="0">
                <a:hlinkClick r:id="rId5"/>
              </a:rPr>
              <a:t>https://www.youtube.com/watch?v=hNAcCc1oWR4</a:t>
            </a:r>
            <a:r>
              <a:rPr lang="en-CA" sz="1200" dirty="0"/>
              <a:t> </a:t>
            </a:r>
          </a:p>
          <a:p>
            <a:endParaRPr lang="en-CA" sz="1200" dirty="0"/>
          </a:p>
        </p:txBody>
      </p:sp>
    </p:spTree>
    <p:extLst>
      <p:ext uri="{BB962C8B-B14F-4D97-AF65-F5344CB8AC3E}">
        <p14:creationId xmlns:p14="http://schemas.microsoft.com/office/powerpoint/2010/main" val="34092119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3210</TotalTime>
  <Words>2237</Words>
  <Application>Microsoft Office PowerPoint</Application>
  <PresentationFormat>On-screen Show (4:3)</PresentationFormat>
  <Paragraphs>207</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Bradley Hand ITC</vt:lpstr>
      <vt:lpstr>Calibri</vt:lpstr>
      <vt:lpstr>Ink Free</vt:lpstr>
      <vt:lpstr>Montserrat</vt:lpstr>
      <vt:lpstr>Oswald</vt:lpstr>
      <vt:lpstr>Roboto</vt:lpstr>
      <vt:lpstr>Verdana</vt:lpstr>
      <vt:lpstr>1_Office Theme</vt:lpstr>
      <vt:lpstr>PowerPoint Presentation</vt:lpstr>
      <vt:lpstr>Mindful Change Leadership Development Program</vt:lpstr>
      <vt:lpstr>Mindful Self-Compassion Exercise – Centering</vt:lpstr>
      <vt:lpstr>Insights from last week (4)</vt:lpstr>
      <vt:lpstr>Poll Results from Last Week (4)</vt:lpstr>
      <vt:lpstr>Agenda – week 5</vt:lpstr>
      <vt:lpstr>SCARF Model</vt:lpstr>
      <vt:lpstr>SCARF Model – Some Examples of Actions</vt:lpstr>
      <vt:lpstr>PowerPoint Presentation</vt:lpstr>
      <vt:lpstr>Technique – SBN-RR</vt:lpstr>
      <vt:lpstr>Treat yourself as if you were worthy  of love… because you are</vt:lpstr>
      <vt:lpstr>Traitez-vous comme si vous étiez digne d'amour… parce que vous êtes</vt:lpstr>
      <vt:lpstr>Your take away practice for week 5</vt:lpstr>
      <vt:lpstr>Reflect about the 3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363</cp:revision>
  <cp:lastPrinted>2016-05-02T17:15:08Z</cp:lastPrinted>
  <dcterms:created xsi:type="dcterms:W3CDTF">2015-04-14T20:39:51Z</dcterms:created>
  <dcterms:modified xsi:type="dcterms:W3CDTF">2022-09-04T04:21:10Z</dcterms:modified>
</cp:coreProperties>
</file>