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5.xml" ContentType="application/vnd.openxmlformats-officedocument.theme+xml"/>
  <Override PartName="/ppt/slideLayouts/slideLayout190.xml" ContentType="application/vnd.openxmlformats-officedocument.presentationml.slideLayout+xml"/>
  <Override PartName="/ppt/theme/theme6.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18" r:id="rId1"/>
    <p:sldMasterId id="2147483919" r:id="rId2"/>
    <p:sldMasterId id="2147483920" r:id="rId3"/>
    <p:sldMasterId id="2147483922" r:id="rId4"/>
    <p:sldMasterId id="2147483923" r:id="rId5"/>
    <p:sldMasterId id="2147483924" r:id="rId6"/>
    <p:sldMasterId id="2147483925" r:id="rId7"/>
  </p:sldMasterIdLst>
  <p:notesMasterIdLst>
    <p:notesMasterId r:id="rId72"/>
  </p:notesMasterIdLst>
  <p:sldIdLst>
    <p:sldId id="256" r:id="rId8"/>
    <p:sldId id="257" r:id="rId9"/>
    <p:sldId id="258" r:id="rId10"/>
    <p:sldId id="259" r:id="rId11"/>
    <p:sldId id="260" r:id="rId12"/>
    <p:sldId id="261"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Lst>
  <p:sldSz cx="9144000" cy="5143500" type="screen16x9"/>
  <p:notesSz cx="6858000" cy="9144000"/>
  <p:embeddedFontLst>
    <p:embeddedFont>
      <p:font typeface="Calibri" panose="020F0502020204030204" pitchFamily="34" charset="0"/>
      <p:regular r:id="rId73"/>
      <p:bold r:id="rId74"/>
      <p:italic r:id="rId75"/>
      <p:boldItalic r:id="rId76"/>
    </p:embeddedFont>
    <p:embeddedFont>
      <p:font typeface="Century Gothic" panose="020B0502020202020204" pitchFamily="34" charset="0"/>
      <p:regular r:id="rId77"/>
      <p:bold r:id="rId78"/>
      <p:italic r:id="rId79"/>
      <p:boldItalic r:id="rId80"/>
    </p:embeddedFont>
    <p:embeddedFont>
      <p:font typeface="Roboto" panose="020B0604020202020204" charset="0"/>
      <p:regular r:id="rId81"/>
      <p:bold r:id="rId82"/>
      <p:italic r:id="rId83"/>
      <p:boldItalic r:id="rId84"/>
    </p:embeddedFont>
  </p:embeddedFontLst>
  <p:custDataLst>
    <p:tags r:id="rId8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84">
          <p15:clr>
            <a:srgbClr val="A4A3A4"/>
          </p15:clr>
        </p15:guide>
        <p15:guide id="2" pos="2880">
          <p15:clr>
            <a:srgbClr val="A4A3A4"/>
          </p15:clr>
        </p15:guide>
        <p15:guide id="3">
          <p15:clr>
            <a:srgbClr val="9AA0A6"/>
          </p15:clr>
        </p15:guide>
        <p15:guide id="4" pos="5582">
          <p15:clr>
            <a:srgbClr val="9AA0A6"/>
          </p15:clr>
        </p15:guide>
        <p15:guide id="5" orient="horz" pos="522">
          <p15:clr>
            <a:srgbClr val="9AA0A6"/>
          </p15:clr>
        </p15:guide>
        <p15:guide id="6" orient="horz" pos="2903">
          <p15:clr>
            <a:srgbClr val="9AA0A6"/>
          </p15:clr>
        </p15:guide>
        <p15:guide id="7" pos="204">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anson, Holly" initials="" lastIdx="20" clrIdx="0"/>
  <p:cmAuthor id="1" name="Andrea Richardson" initials="" lastIdx="21" clrIdx="1"/>
  <p:cmAuthor id="2" name="Nicola Tulk"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26EC5F-2C85-4763-B4F6-675AC3C77D3D}">
  <a:tblStyle styleId="{B226EC5F-2C85-4763-B4F6-675AC3C77D3D}"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911DF0B-EA4B-410A-844C-E0DE464EB9D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174" autoAdjust="0"/>
  </p:normalViewPr>
  <p:slideViewPr>
    <p:cSldViewPr snapToGrid="0">
      <p:cViewPr varScale="1">
        <p:scale>
          <a:sx n="108" d="100"/>
          <a:sy n="108" d="100"/>
        </p:scale>
        <p:origin x="1020" y="96"/>
      </p:cViewPr>
      <p:guideLst>
        <p:guide orient="horz" pos="1284"/>
        <p:guide pos="2880"/>
        <p:guide/>
        <p:guide pos="5582"/>
        <p:guide orient="horz" pos="522"/>
        <p:guide orient="horz" pos="2903"/>
        <p:guide pos="2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12.fntdata"/><Relationship Id="rId89"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font" Target="fonts/font5.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4.fntdata"/><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font" Target="fonts/font10.fntdata"/><Relationship Id="rId19"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1-16T09:58:40.160" idx="1">
    <p:pos x="6000" y="0"/>
    <p:text>I think we will need more time for this section.  take 5 mins off poll/discussion and move here?</p:text>
  </p:cm>
  <p:cm authorId="1" dt="2020-11-16T09:58:40.160" idx="1">
    <p:pos x="6000" y="0"/>
    <p:text>Because we were only at 1:55 rather than 2 hours, I just added the remaining 5 mins to "Applying to the Experimentation Fund" and now we're at a full 2 hours.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henounproject.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8" name="Google Shape;1538;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539" name="Google Shape;1539;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3" name="Google Shape;167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Harry’s notes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Environment regulators emerged from is different from today.  The regulators role was to make sure the market was operating efficiently.  Competition, efficiency will lead to innovation, consumer benefit, and choice.  Role of regulator was to step back, let the market function and step in only when obvious issues emerge.  Only get involved when really necessary.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9" name="Google Shape;167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Google Shape;1688;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9" name="Google Shape;168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1" name="Google Shape;170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Icons from Tippawan Sookruay on The Noun Project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1" name="Google Shape;171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HA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8" name="Google Shape;171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b="1">
              <a:latin typeface="Century Gothic"/>
              <a:ea typeface="Century Gothic"/>
              <a:cs typeface="Century Gothic"/>
              <a:sym typeface="Century Gothic"/>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7" name="Google Shape;172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i="1">
                <a:solidFill>
                  <a:schemeClr val="dk1"/>
                </a:solidFill>
              </a:rPr>
              <a:t>All icons from the Noun Project</a:t>
            </a:r>
            <a:endParaRPr b="1" i="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i="1">
                <a:solidFill>
                  <a:schemeClr val="dk1"/>
                </a:solidFill>
              </a:rPr>
              <a:t>testing by Vectors Market from the Noun Project</a:t>
            </a:r>
            <a:endParaRPr i="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i="1">
                <a:solidFill>
                  <a:schemeClr val="dk1"/>
                </a:solidFill>
              </a:rPr>
              <a:t>knowledge idea by Vectors Point from the Noun Project</a:t>
            </a:r>
            <a:endParaRPr i="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i="1">
                <a:solidFill>
                  <a:schemeClr val="dk1"/>
                </a:solidFill>
              </a:rPr>
              <a:t>data chart by Ivan Colic from the Noun Project</a:t>
            </a:r>
            <a:endParaRPr i="1">
              <a:solidFill>
                <a:schemeClr val="dk1"/>
              </a:solidFill>
            </a:endParaRPr>
          </a:p>
          <a:p>
            <a:pPr marL="0" lvl="0" indent="0" algn="l" rtl="0">
              <a:lnSpc>
                <a:spcPct val="115000"/>
              </a:lnSpc>
              <a:spcBef>
                <a:spcPts val="0"/>
              </a:spcBef>
              <a:spcAft>
                <a:spcPts val="0"/>
              </a:spcAft>
              <a:buSzPts val="1100"/>
              <a:buNone/>
            </a:pPr>
            <a:r>
              <a:rPr lang="en-GB" i="1">
                <a:solidFill>
                  <a:schemeClr val="dk1"/>
                </a:solidFill>
                <a:highlight>
                  <a:srgbClr val="FFFFFF"/>
                </a:highlight>
              </a:rPr>
              <a:t>regulation by Nithinan Tatah from the Noun Project</a:t>
            </a:r>
            <a:endParaRPr i="1">
              <a:solidFill>
                <a:schemeClr val="dk1"/>
              </a:solidFill>
              <a:highlight>
                <a:srgbClr val="FFFFFF"/>
              </a:highlight>
            </a:endParaRPr>
          </a:p>
          <a:p>
            <a:pPr marL="0" lvl="0" indent="0" algn="l" rtl="0">
              <a:lnSpc>
                <a:spcPct val="115000"/>
              </a:lnSpc>
              <a:spcBef>
                <a:spcPts val="0"/>
              </a:spcBef>
              <a:spcAft>
                <a:spcPts val="0"/>
              </a:spcAft>
              <a:buSzPts val="1100"/>
              <a:buNone/>
            </a:pPr>
            <a:endParaRPr>
              <a:solidFill>
                <a:schemeClr val="dk1"/>
              </a:solidFill>
              <a:highlight>
                <a:srgbClr val="FFFFFF"/>
              </a:highlight>
            </a:endParaRPr>
          </a:p>
          <a:p>
            <a:pPr marL="0" lvl="0" indent="0" algn="l" rtl="0">
              <a:lnSpc>
                <a:spcPct val="115000"/>
              </a:lnSpc>
              <a:spcBef>
                <a:spcPts val="0"/>
              </a:spcBef>
              <a:spcAft>
                <a:spcPts val="0"/>
              </a:spcAft>
              <a:buSzPts val="1100"/>
              <a:buNone/>
            </a:pPr>
            <a:endParaRPr>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highlight>
                  <a:srgbClr val="FFFFFF"/>
                </a:highlight>
              </a:rPr>
              <a:t>A regulatory experiment is a </a:t>
            </a:r>
            <a:r>
              <a:rPr lang="en-GB" u="sng">
                <a:solidFill>
                  <a:schemeClr val="dk1"/>
                </a:solidFill>
                <a:highlight>
                  <a:srgbClr val="FFFFFF"/>
                </a:highlight>
              </a:rPr>
              <a:t>trial or test</a:t>
            </a:r>
            <a:r>
              <a:rPr lang="en-GB">
                <a:solidFill>
                  <a:schemeClr val="dk1"/>
                </a:solidFill>
                <a:highlight>
                  <a:srgbClr val="FFFFFF"/>
                </a:highlight>
              </a:rPr>
              <a:t> of a </a:t>
            </a:r>
            <a:r>
              <a:rPr lang="en-GB" u="sng">
                <a:solidFill>
                  <a:schemeClr val="dk1"/>
                </a:solidFill>
                <a:highlight>
                  <a:srgbClr val="FFFFFF"/>
                </a:highlight>
              </a:rPr>
              <a:t>new </a:t>
            </a:r>
            <a:r>
              <a:rPr lang="en-GB">
                <a:solidFill>
                  <a:schemeClr val="dk1"/>
                </a:solidFill>
                <a:highlight>
                  <a:srgbClr val="FFFFFF"/>
                </a:highlight>
              </a:rPr>
              <a:t>product, service, approach, or process, designed to </a:t>
            </a:r>
            <a:r>
              <a:rPr lang="en-GB" u="sng">
                <a:solidFill>
                  <a:schemeClr val="dk1"/>
                </a:solidFill>
                <a:highlight>
                  <a:srgbClr val="FFFFFF"/>
                </a:highlight>
              </a:rPr>
              <a:t>generate evidence or information</a:t>
            </a:r>
            <a:r>
              <a:rPr lang="en-GB">
                <a:solidFill>
                  <a:schemeClr val="dk1"/>
                </a:solidFill>
                <a:highlight>
                  <a:srgbClr val="FFFFFF"/>
                </a:highlight>
              </a:rPr>
              <a:t> that can </a:t>
            </a:r>
            <a:r>
              <a:rPr lang="en-GB" u="sng">
                <a:solidFill>
                  <a:schemeClr val="dk1"/>
                </a:solidFill>
                <a:highlight>
                  <a:srgbClr val="FFFFFF"/>
                </a:highlight>
              </a:rPr>
              <a:t>inform the design or administration of a regulatory regime</a:t>
            </a:r>
            <a:r>
              <a:rPr lang="en-GB">
                <a:solidFill>
                  <a:schemeClr val="dk1"/>
                </a:solidFill>
                <a:highlight>
                  <a:srgbClr val="FFFFFF"/>
                </a:highlight>
              </a:rPr>
              <a:t>. To demonstrate that their project is a regulatory experiment the applicant will have to demonstrate the following:</a:t>
            </a:r>
            <a:endParaRPr>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GB">
                <a:solidFill>
                  <a:srgbClr val="222222"/>
                </a:solidFill>
                <a:highlight>
                  <a:srgbClr val="FFFFFF"/>
                </a:highlight>
              </a:rPr>
              <a:t> </a:t>
            </a:r>
            <a:endParaRPr>
              <a:solidFill>
                <a:srgbClr val="222222"/>
              </a:solidFill>
              <a:highlight>
                <a:srgbClr val="FFFFFF"/>
              </a:highlight>
            </a:endParaRPr>
          </a:p>
          <a:p>
            <a:pPr marL="228600" lvl="0" indent="0" algn="l" rtl="0">
              <a:lnSpc>
                <a:spcPct val="115000"/>
              </a:lnSpc>
              <a:spcBef>
                <a:spcPts val="0"/>
              </a:spcBef>
              <a:spcAft>
                <a:spcPts val="0"/>
              </a:spcAft>
              <a:buClr>
                <a:schemeClr val="dk1"/>
              </a:buClr>
              <a:buSzPts val="1100"/>
              <a:buFont typeface="Arial"/>
              <a:buNone/>
            </a:pPr>
            <a:r>
              <a:rPr lang="en-GB">
                <a:solidFill>
                  <a:srgbClr val="222222"/>
                </a:solidFill>
                <a:highlight>
                  <a:srgbClr val="FFFFFF"/>
                </a:highlight>
                <a:latin typeface="Calibri"/>
                <a:ea typeface="Calibri"/>
                <a:cs typeface="Calibri"/>
                <a:sym typeface="Calibri"/>
              </a:rPr>
              <a:t>1.</a:t>
            </a:r>
            <a:r>
              <a:rPr lang="en-GB" sz="700">
                <a:solidFill>
                  <a:srgbClr val="222222"/>
                </a:solidFill>
                <a:highlight>
                  <a:srgbClr val="FFFFFF"/>
                </a:highlight>
                <a:latin typeface="Times New Roman"/>
                <a:ea typeface="Times New Roman"/>
                <a:cs typeface="Times New Roman"/>
                <a:sym typeface="Times New Roman"/>
              </a:rPr>
              <a:t>       </a:t>
            </a:r>
            <a:r>
              <a:rPr lang="en-GB">
                <a:solidFill>
                  <a:schemeClr val="dk1"/>
                </a:solidFill>
                <a:highlight>
                  <a:srgbClr val="FFFFFF"/>
                </a:highlight>
                <a:latin typeface="Calibri"/>
                <a:ea typeface="Calibri"/>
                <a:cs typeface="Calibri"/>
                <a:sym typeface="Calibri"/>
              </a:rPr>
              <a:t>The project includes a </a:t>
            </a:r>
            <a:r>
              <a:rPr lang="en-GB" u="sng">
                <a:solidFill>
                  <a:schemeClr val="dk1"/>
                </a:solidFill>
                <a:highlight>
                  <a:srgbClr val="FFFFFF"/>
                </a:highlight>
                <a:latin typeface="Calibri"/>
                <a:ea typeface="Calibri"/>
                <a:cs typeface="Calibri"/>
                <a:sym typeface="Calibri"/>
              </a:rPr>
              <a:t>trial or test</a:t>
            </a:r>
            <a:r>
              <a:rPr lang="en-GB">
                <a:solidFill>
                  <a:schemeClr val="dk1"/>
                </a:solidFill>
                <a:highlight>
                  <a:srgbClr val="FFFFFF"/>
                </a:highlight>
                <a:latin typeface="Calibri"/>
                <a:ea typeface="Calibri"/>
                <a:cs typeface="Calibri"/>
                <a:sym typeface="Calibri"/>
              </a:rPr>
              <a:t> where something is tried-out under time limited conditions with a clear beginning and end.</a:t>
            </a:r>
            <a:endParaRPr>
              <a:solidFill>
                <a:schemeClr val="dk1"/>
              </a:solidFill>
              <a:highlight>
                <a:srgbClr val="FFFFFF"/>
              </a:highlight>
              <a:latin typeface="Calibri"/>
              <a:ea typeface="Calibri"/>
              <a:cs typeface="Calibri"/>
              <a:sym typeface="Calibri"/>
            </a:endParaRPr>
          </a:p>
          <a:p>
            <a:pPr marL="228600" lvl="0" indent="0" algn="l" rtl="0">
              <a:lnSpc>
                <a:spcPct val="115000"/>
              </a:lnSpc>
              <a:spcBef>
                <a:spcPts val="600"/>
              </a:spcBef>
              <a:spcAft>
                <a:spcPts val="0"/>
              </a:spcAft>
              <a:buClr>
                <a:schemeClr val="dk1"/>
              </a:buClr>
              <a:buSzPts val="1100"/>
              <a:buFont typeface="Arial"/>
              <a:buNone/>
            </a:pPr>
            <a:r>
              <a:rPr lang="en-GB">
                <a:solidFill>
                  <a:srgbClr val="222222"/>
                </a:solidFill>
                <a:highlight>
                  <a:srgbClr val="FFFFFF"/>
                </a:highlight>
                <a:latin typeface="Calibri"/>
                <a:ea typeface="Calibri"/>
                <a:cs typeface="Calibri"/>
                <a:sym typeface="Calibri"/>
              </a:rPr>
              <a:t>2.</a:t>
            </a:r>
            <a:r>
              <a:rPr lang="en-GB" sz="700">
                <a:solidFill>
                  <a:srgbClr val="222222"/>
                </a:solidFill>
                <a:highlight>
                  <a:srgbClr val="FFFFFF"/>
                </a:highlight>
                <a:latin typeface="Times New Roman"/>
                <a:ea typeface="Times New Roman"/>
                <a:cs typeface="Times New Roman"/>
                <a:sym typeface="Times New Roman"/>
              </a:rPr>
              <a:t>       </a:t>
            </a:r>
            <a:r>
              <a:rPr lang="en-GB">
                <a:solidFill>
                  <a:schemeClr val="dk1"/>
                </a:solidFill>
                <a:highlight>
                  <a:srgbClr val="FFFFFF"/>
                </a:highlight>
                <a:latin typeface="Calibri"/>
                <a:ea typeface="Calibri"/>
                <a:cs typeface="Calibri"/>
                <a:sym typeface="Calibri"/>
              </a:rPr>
              <a:t>The product, service, approach, or process that is tried must have an angle that is </a:t>
            </a:r>
            <a:r>
              <a:rPr lang="en-GB" u="sng">
                <a:solidFill>
                  <a:schemeClr val="dk1"/>
                </a:solidFill>
                <a:highlight>
                  <a:srgbClr val="FFFFFF"/>
                </a:highlight>
                <a:latin typeface="Calibri"/>
                <a:ea typeface="Calibri"/>
                <a:cs typeface="Calibri"/>
                <a:sym typeface="Calibri"/>
              </a:rPr>
              <a:t>new</a:t>
            </a:r>
            <a:r>
              <a:rPr lang="en-GB">
                <a:solidFill>
                  <a:schemeClr val="dk1"/>
                </a:solidFill>
                <a:highlight>
                  <a:srgbClr val="FFFFFF"/>
                </a:highlight>
                <a:latin typeface="Calibri"/>
                <a:ea typeface="Calibri"/>
                <a:cs typeface="Calibri"/>
                <a:sym typeface="Calibri"/>
              </a:rPr>
              <a:t>. Examples include a new thing, or an old thing used in a new way, for a new purpose or in a new environment.</a:t>
            </a:r>
            <a:endParaRPr>
              <a:solidFill>
                <a:schemeClr val="dk1"/>
              </a:solidFill>
              <a:highlight>
                <a:srgbClr val="FFFFFF"/>
              </a:highlight>
              <a:latin typeface="Calibri"/>
              <a:ea typeface="Calibri"/>
              <a:cs typeface="Calibri"/>
              <a:sym typeface="Calibri"/>
            </a:endParaRPr>
          </a:p>
          <a:p>
            <a:pPr marL="228600" lvl="0" indent="0" algn="l" rtl="0">
              <a:lnSpc>
                <a:spcPct val="115000"/>
              </a:lnSpc>
              <a:spcBef>
                <a:spcPts val="600"/>
              </a:spcBef>
              <a:spcAft>
                <a:spcPts val="0"/>
              </a:spcAft>
              <a:buClr>
                <a:schemeClr val="dk1"/>
              </a:buClr>
              <a:buSzPts val="1100"/>
              <a:buFont typeface="Arial"/>
              <a:buNone/>
            </a:pPr>
            <a:r>
              <a:rPr lang="en-GB">
                <a:solidFill>
                  <a:srgbClr val="222222"/>
                </a:solidFill>
                <a:highlight>
                  <a:srgbClr val="FFFFFF"/>
                </a:highlight>
                <a:latin typeface="Calibri"/>
                <a:ea typeface="Calibri"/>
                <a:cs typeface="Calibri"/>
                <a:sym typeface="Calibri"/>
              </a:rPr>
              <a:t>3.</a:t>
            </a:r>
            <a:r>
              <a:rPr lang="en-GB" sz="700">
                <a:solidFill>
                  <a:srgbClr val="222222"/>
                </a:solidFill>
                <a:highlight>
                  <a:srgbClr val="FFFFFF"/>
                </a:highlight>
                <a:latin typeface="Times New Roman"/>
                <a:ea typeface="Times New Roman"/>
                <a:cs typeface="Times New Roman"/>
                <a:sym typeface="Times New Roman"/>
              </a:rPr>
              <a:t>       </a:t>
            </a:r>
            <a:r>
              <a:rPr lang="en-GB">
                <a:solidFill>
                  <a:schemeClr val="dk1"/>
                </a:solidFill>
                <a:highlight>
                  <a:srgbClr val="FFFFFF"/>
                </a:highlight>
                <a:latin typeface="Calibri"/>
                <a:ea typeface="Calibri"/>
                <a:cs typeface="Calibri"/>
                <a:sym typeface="Calibri"/>
              </a:rPr>
              <a:t>The primary goal of an experiment is to generate </a:t>
            </a:r>
            <a:r>
              <a:rPr lang="en-GB" u="sng">
                <a:solidFill>
                  <a:schemeClr val="dk1"/>
                </a:solidFill>
                <a:highlight>
                  <a:srgbClr val="FFFFFF"/>
                </a:highlight>
                <a:latin typeface="Calibri"/>
                <a:ea typeface="Calibri"/>
                <a:cs typeface="Calibri"/>
                <a:sym typeface="Calibri"/>
              </a:rPr>
              <a:t>evidence or information</a:t>
            </a:r>
            <a:r>
              <a:rPr lang="en-GB">
                <a:solidFill>
                  <a:schemeClr val="dk1"/>
                </a:solidFill>
                <a:highlight>
                  <a:srgbClr val="FFFFFF"/>
                </a:highlight>
                <a:latin typeface="Calibri"/>
                <a:ea typeface="Calibri"/>
                <a:cs typeface="Calibri"/>
                <a:sym typeface="Calibri"/>
              </a:rPr>
              <a:t>. In general, this means that the purpose is to learn something.</a:t>
            </a:r>
            <a:endParaRPr>
              <a:solidFill>
                <a:schemeClr val="dk1"/>
              </a:solidFill>
              <a:highlight>
                <a:srgbClr val="FFFFFF"/>
              </a:highlight>
              <a:latin typeface="Calibri"/>
              <a:ea typeface="Calibri"/>
              <a:cs typeface="Calibri"/>
              <a:sym typeface="Calibri"/>
            </a:endParaRPr>
          </a:p>
          <a:p>
            <a:pPr marL="228600" lvl="0" indent="0" algn="l" rtl="0">
              <a:lnSpc>
                <a:spcPct val="115000"/>
              </a:lnSpc>
              <a:spcBef>
                <a:spcPts val="600"/>
              </a:spcBef>
              <a:spcAft>
                <a:spcPts val="0"/>
              </a:spcAft>
              <a:buClr>
                <a:schemeClr val="dk1"/>
              </a:buClr>
              <a:buSzPts val="1100"/>
              <a:buFont typeface="Arial"/>
              <a:buNone/>
            </a:pPr>
            <a:r>
              <a:rPr lang="en-GB">
                <a:solidFill>
                  <a:srgbClr val="222222"/>
                </a:solidFill>
                <a:highlight>
                  <a:srgbClr val="FFFFFF"/>
                </a:highlight>
                <a:latin typeface="Calibri"/>
                <a:ea typeface="Calibri"/>
                <a:cs typeface="Calibri"/>
                <a:sym typeface="Calibri"/>
              </a:rPr>
              <a:t>4.</a:t>
            </a:r>
            <a:r>
              <a:rPr lang="en-GB" sz="700">
                <a:solidFill>
                  <a:srgbClr val="222222"/>
                </a:solidFill>
                <a:highlight>
                  <a:srgbClr val="FFFFFF"/>
                </a:highlight>
                <a:latin typeface="Times New Roman"/>
                <a:ea typeface="Times New Roman"/>
                <a:cs typeface="Times New Roman"/>
                <a:sym typeface="Times New Roman"/>
              </a:rPr>
              <a:t>       </a:t>
            </a:r>
            <a:r>
              <a:rPr lang="en-GB">
                <a:solidFill>
                  <a:schemeClr val="dk1"/>
                </a:solidFill>
                <a:highlight>
                  <a:srgbClr val="FFFFFF"/>
                </a:highlight>
                <a:latin typeface="Calibri"/>
                <a:ea typeface="Calibri"/>
                <a:cs typeface="Calibri"/>
                <a:sym typeface="Calibri"/>
              </a:rPr>
              <a:t>The purpose for seeking information or evidence must be to </a:t>
            </a:r>
            <a:r>
              <a:rPr lang="en-GB" u="sng">
                <a:solidFill>
                  <a:schemeClr val="dk1"/>
                </a:solidFill>
                <a:highlight>
                  <a:srgbClr val="FFFFFF"/>
                </a:highlight>
                <a:latin typeface="Calibri"/>
                <a:ea typeface="Calibri"/>
                <a:cs typeface="Calibri"/>
                <a:sym typeface="Calibri"/>
              </a:rPr>
              <a:t>inform the design or administration of a regulatory regime. </a:t>
            </a:r>
            <a:r>
              <a:rPr lang="en-GB">
                <a:solidFill>
                  <a:schemeClr val="dk1"/>
                </a:solidFill>
                <a:highlight>
                  <a:srgbClr val="FFFFFF"/>
                </a:highlight>
                <a:latin typeface="Calibri"/>
                <a:ea typeface="Calibri"/>
                <a:cs typeface="Calibri"/>
                <a:sym typeface="Calibri"/>
              </a:rPr>
              <a:t> This means informing either:</a:t>
            </a:r>
            <a:endParaRPr>
              <a:solidFill>
                <a:schemeClr val="dk1"/>
              </a:solidFill>
              <a:highlight>
                <a:srgbClr val="FFFFFF"/>
              </a:highlight>
              <a:latin typeface="Calibri"/>
              <a:ea typeface="Calibri"/>
              <a:cs typeface="Calibri"/>
              <a:sym typeface="Calibri"/>
            </a:endParaRPr>
          </a:p>
          <a:p>
            <a:pPr marL="444500" lvl="0" indent="0" algn="l" rtl="0">
              <a:lnSpc>
                <a:spcPct val="115000"/>
              </a:lnSpc>
              <a:spcBef>
                <a:spcPts val="600"/>
              </a:spcBef>
              <a:spcAft>
                <a:spcPts val="0"/>
              </a:spcAft>
              <a:buClr>
                <a:schemeClr val="dk1"/>
              </a:buClr>
              <a:buSzPts val="1100"/>
              <a:buFont typeface="Arial"/>
              <a:buNone/>
            </a:pPr>
            <a:r>
              <a:rPr lang="en-GB">
                <a:solidFill>
                  <a:srgbClr val="222222"/>
                </a:solidFill>
                <a:highlight>
                  <a:srgbClr val="FFFFFF"/>
                </a:highlight>
                <a:latin typeface="Calibri"/>
                <a:ea typeface="Calibri"/>
                <a:cs typeface="Calibri"/>
                <a:sym typeface="Calibri"/>
              </a:rPr>
              <a:t>·</a:t>
            </a:r>
            <a:r>
              <a:rPr lang="en-GB" sz="700">
                <a:solidFill>
                  <a:srgbClr val="222222"/>
                </a:solidFill>
                <a:highlight>
                  <a:srgbClr val="FFFFFF"/>
                </a:highlight>
                <a:latin typeface="Times New Roman"/>
                <a:ea typeface="Times New Roman"/>
                <a:cs typeface="Times New Roman"/>
                <a:sym typeface="Times New Roman"/>
              </a:rPr>
              <a:t>         </a:t>
            </a:r>
            <a:r>
              <a:rPr lang="en-GB">
                <a:solidFill>
                  <a:schemeClr val="dk1"/>
                </a:solidFill>
                <a:highlight>
                  <a:srgbClr val="FFFFFF"/>
                </a:highlight>
                <a:latin typeface="Calibri"/>
                <a:ea typeface="Calibri"/>
                <a:cs typeface="Calibri"/>
                <a:sym typeface="Calibri"/>
              </a:rPr>
              <a:t>the administration of Acts or Regulations</a:t>
            </a:r>
            <a:endParaRPr>
              <a:solidFill>
                <a:schemeClr val="dk1"/>
              </a:solidFill>
              <a:highlight>
                <a:srgbClr val="FFFFFF"/>
              </a:highlight>
              <a:latin typeface="Calibri"/>
              <a:ea typeface="Calibri"/>
              <a:cs typeface="Calibri"/>
              <a:sym typeface="Calibri"/>
            </a:endParaRPr>
          </a:p>
          <a:p>
            <a:pPr marL="444500" lvl="0" indent="0" algn="l" rtl="0">
              <a:lnSpc>
                <a:spcPct val="115000"/>
              </a:lnSpc>
              <a:spcBef>
                <a:spcPts val="0"/>
              </a:spcBef>
              <a:spcAft>
                <a:spcPts val="0"/>
              </a:spcAft>
              <a:buClr>
                <a:schemeClr val="dk1"/>
              </a:buClr>
              <a:buSzPts val="1100"/>
              <a:buFont typeface="Arial"/>
              <a:buNone/>
            </a:pPr>
            <a:r>
              <a:rPr lang="en-GB">
                <a:solidFill>
                  <a:srgbClr val="222222"/>
                </a:solidFill>
                <a:highlight>
                  <a:srgbClr val="FFFFFF"/>
                </a:highlight>
                <a:latin typeface="Calibri"/>
                <a:ea typeface="Calibri"/>
                <a:cs typeface="Calibri"/>
                <a:sym typeface="Calibri"/>
              </a:rPr>
              <a:t>·</a:t>
            </a:r>
            <a:r>
              <a:rPr lang="en-GB" sz="700">
                <a:solidFill>
                  <a:srgbClr val="222222"/>
                </a:solidFill>
                <a:highlight>
                  <a:srgbClr val="FFFFFF"/>
                </a:highlight>
                <a:latin typeface="Times New Roman"/>
                <a:ea typeface="Times New Roman"/>
                <a:cs typeface="Times New Roman"/>
                <a:sym typeface="Times New Roman"/>
              </a:rPr>
              <a:t>         </a:t>
            </a:r>
            <a:r>
              <a:rPr lang="en-GB">
                <a:solidFill>
                  <a:schemeClr val="dk1"/>
                </a:solidFill>
                <a:highlight>
                  <a:srgbClr val="FFFFFF"/>
                </a:highlight>
                <a:latin typeface="Calibri"/>
                <a:ea typeface="Calibri"/>
                <a:cs typeface="Calibri"/>
                <a:sym typeface="Calibri"/>
              </a:rPr>
              <a:t>the design of new Acts or Regulations</a:t>
            </a:r>
            <a:endParaRPr>
              <a:solidFill>
                <a:schemeClr val="dk1"/>
              </a:solidFill>
              <a:highlight>
                <a:srgbClr val="FFFFFF"/>
              </a:highlight>
              <a:latin typeface="Calibri"/>
              <a:ea typeface="Calibri"/>
              <a:cs typeface="Calibri"/>
              <a:sym typeface="Calibri"/>
            </a:endParaRPr>
          </a:p>
          <a:p>
            <a:pPr marL="444500" lvl="0" indent="0" algn="l" rtl="0">
              <a:lnSpc>
                <a:spcPct val="115000"/>
              </a:lnSpc>
              <a:spcBef>
                <a:spcPts val="0"/>
              </a:spcBef>
              <a:spcAft>
                <a:spcPts val="0"/>
              </a:spcAft>
              <a:buClr>
                <a:schemeClr val="dk1"/>
              </a:buClr>
              <a:buSzPts val="1100"/>
              <a:buFont typeface="Arial"/>
              <a:buNone/>
            </a:pPr>
            <a:r>
              <a:rPr lang="en-GB">
                <a:solidFill>
                  <a:srgbClr val="222222"/>
                </a:solidFill>
                <a:highlight>
                  <a:srgbClr val="FFFFFF"/>
                </a:highlight>
                <a:latin typeface="Calibri"/>
                <a:ea typeface="Calibri"/>
                <a:cs typeface="Calibri"/>
                <a:sym typeface="Calibri"/>
              </a:rPr>
              <a:t>·</a:t>
            </a:r>
            <a:r>
              <a:rPr lang="en-GB" sz="700">
                <a:solidFill>
                  <a:srgbClr val="222222"/>
                </a:solidFill>
                <a:highlight>
                  <a:srgbClr val="FFFFFF"/>
                </a:highlight>
                <a:latin typeface="Times New Roman"/>
                <a:ea typeface="Times New Roman"/>
                <a:cs typeface="Times New Roman"/>
                <a:sym typeface="Times New Roman"/>
              </a:rPr>
              <a:t>         </a:t>
            </a:r>
            <a:r>
              <a:rPr lang="en-GB">
                <a:solidFill>
                  <a:schemeClr val="dk1"/>
                </a:solidFill>
                <a:highlight>
                  <a:srgbClr val="FFFFFF"/>
                </a:highlight>
                <a:latin typeface="Calibri"/>
                <a:ea typeface="Calibri"/>
                <a:cs typeface="Calibri"/>
                <a:sym typeface="Calibri"/>
              </a:rPr>
              <a:t>the design of revised Acts or Regulations</a:t>
            </a:r>
            <a:endParaRPr>
              <a:solidFill>
                <a:schemeClr val="dk1"/>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SzPts val="1100"/>
              <a:buNone/>
            </a:pPr>
            <a:endParaRPr sz="1050">
              <a:solidFill>
                <a:srgbClr val="3C4043"/>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8" name="Google Shape;173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Font typeface="Century Gothic"/>
              <a:buAutoNum type="arabicPeriod"/>
            </a:pPr>
            <a:r>
              <a:rPr lang="en-GB">
                <a:solidFill>
                  <a:schemeClr val="dk1"/>
                </a:solidFill>
                <a:latin typeface="Century Gothic"/>
                <a:ea typeface="Century Gothic"/>
                <a:cs typeface="Century Gothic"/>
                <a:sym typeface="Century Gothic"/>
              </a:rPr>
              <a:t>They provide a structured approach to </a:t>
            </a:r>
            <a:r>
              <a:rPr lang="en-GB" b="1">
                <a:solidFill>
                  <a:schemeClr val="dk1"/>
                </a:solidFill>
                <a:latin typeface="Century Gothic"/>
                <a:ea typeface="Century Gothic"/>
                <a:cs typeface="Century Gothic"/>
                <a:sym typeface="Century Gothic"/>
              </a:rPr>
              <a:t>systematically generate high quality evidence</a:t>
            </a:r>
            <a:r>
              <a:rPr lang="en-GB">
                <a:solidFill>
                  <a:schemeClr val="dk1"/>
                </a:solidFill>
                <a:latin typeface="Century Gothic"/>
                <a:ea typeface="Century Gothic"/>
                <a:cs typeface="Century Gothic"/>
                <a:sym typeface="Century Gothic"/>
              </a:rPr>
              <a:t> to inform regulators’ decisions. Experimentation provides a way in which valuable new information (e.g. how well a new regulatory approach works) can be generated through a structured process. Building a robust evidence base is an essential component of better regulation. </a:t>
            </a:r>
            <a:endParaRPr>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298450" algn="l" rtl="0">
              <a:lnSpc>
                <a:spcPct val="100000"/>
              </a:lnSpc>
              <a:spcBef>
                <a:spcPts val="0"/>
              </a:spcBef>
              <a:spcAft>
                <a:spcPts val="0"/>
              </a:spcAft>
              <a:buClr>
                <a:schemeClr val="dk1"/>
              </a:buClr>
              <a:buSzPts val="1100"/>
              <a:buFont typeface="Century Gothic"/>
              <a:buAutoNum type="arabicPeriod"/>
            </a:pPr>
            <a:r>
              <a:rPr lang="en-GB">
                <a:solidFill>
                  <a:schemeClr val="dk1"/>
                </a:solidFill>
                <a:latin typeface="Century Gothic"/>
                <a:ea typeface="Century Gothic"/>
                <a:cs typeface="Century Gothic"/>
                <a:sym typeface="Century Gothic"/>
              </a:rPr>
              <a:t>They are a powerful way to test alternative approaches and to </a:t>
            </a:r>
            <a:r>
              <a:rPr lang="en-GB" b="1">
                <a:solidFill>
                  <a:schemeClr val="dk1"/>
                </a:solidFill>
                <a:latin typeface="Century Gothic"/>
                <a:ea typeface="Century Gothic"/>
                <a:cs typeface="Century Gothic"/>
                <a:sym typeface="Century Gothic"/>
              </a:rPr>
              <a:t>identify potentially better approaches</a:t>
            </a:r>
            <a:r>
              <a:rPr lang="en-GB">
                <a:solidFill>
                  <a:schemeClr val="dk1"/>
                </a:solidFill>
                <a:latin typeface="Century Gothic"/>
                <a:ea typeface="Century Gothic"/>
                <a:cs typeface="Century Gothic"/>
                <a:sym typeface="Century Gothic"/>
              </a:rPr>
              <a:t> to achieving regulatory objectives. This might include new regulatory approaches (e.g. for a new technology, product or service) or improvements to existing regulatory approaches (e.g. to reduce the compliance burden without increasing compliance risk).</a:t>
            </a:r>
            <a:endParaRPr>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298450" algn="l" rtl="0">
              <a:lnSpc>
                <a:spcPct val="100000"/>
              </a:lnSpc>
              <a:spcBef>
                <a:spcPts val="0"/>
              </a:spcBef>
              <a:spcAft>
                <a:spcPts val="0"/>
              </a:spcAft>
              <a:buClr>
                <a:schemeClr val="dk1"/>
              </a:buClr>
              <a:buSzPts val="1100"/>
              <a:buFont typeface="Century Gothic"/>
              <a:buAutoNum type="arabicPeriod"/>
            </a:pPr>
            <a:r>
              <a:rPr lang="en-GB">
                <a:solidFill>
                  <a:schemeClr val="dk1"/>
                </a:solidFill>
                <a:latin typeface="Century Gothic"/>
                <a:ea typeface="Century Gothic"/>
                <a:cs typeface="Century Gothic"/>
                <a:sym typeface="Century Gothic"/>
              </a:rPr>
              <a:t>Experiments help regulators to</a:t>
            </a:r>
            <a:r>
              <a:rPr lang="en-GB" b="1">
                <a:solidFill>
                  <a:schemeClr val="dk1"/>
                </a:solidFill>
                <a:latin typeface="Century Gothic"/>
                <a:ea typeface="Century Gothic"/>
                <a:cs typeface="Century Gothic"/>
                <a:sym typeface="Century Gothic"/>
              </a:rPr>
              <a:t> reduce the risk and uncertainty</a:t>
            </a:r>
            <a:r>
              <a:rPr lang="en-GB">
                <a:solidFill>
                  <a:schemeClr val="dk1"/>
                </a:solidFill>
                <a:latin typeface="Century Gothic"/>
                <a:ea typeface="Century Gothic"/>
                <a:cs typeface="Century Gothic"/>
                <a:sym typeface="Century Gothic"/>
              </a:rPr>
              <a:t> associated with a new regulatory approach prior to implementing it at scale. An experiment may be the only chance to observe, control and learn before a regulatory approach is fully implemented and may lead to irreversible consequences.</a:t>
            </a:r>
            <a:endParaRPr>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298450" algn="l" rtl="0">
              <a:lnSpc>
                <a:spcPct val="100000"/>
              </a:lnSpc>
              <a:spcBef>
                <a:spcPts val="0"/>
              </a:spcBef>
              <a:spcAft>
                <a:spcPts val="0"/>
              </a:spcAft>
              <a:buClr>
                <a:schemeClr val="dk1"/>
              </a:buClr>
              <a:buSzPts val="1100"/>
              <a:buFont typeface="Century Gothic"/>
              <a:buAutoNum type="arabicPeriod"/>
            </a:pPr>
            <a:r>
              <a:rPr lang="en-GB">
                <a:solidFill>
                  <a:schemeClr val="dk1"/>
                </a:solidFill>
                <a:latin typeface="Century Gothic"/>
                <a:ea typeface="Century Gothic"/>
                <a:cs typeface="Century Gothic"/>
                <a:sym typeface="Century Gothic"/>
              </a:rPr>
              <a:t>Experiments allow policy makers and regulators to </a:t>
            </a:r>
            <a:r>
              <a:rPr lang="en-GB" b="1">
                <a:solidFill>
                  <a:schemeClr val="dk1"/>
                </a:solidFill>
                <a:latin typeface="Century Gothic"/>
                <a:ea typeface="Century Gothic"/>
                <a:cs typeface="Century Gothic"/>
                <a:sym typeface="Century Gothic"/>
              </a:rPr>
              <a:t>generate information in a controlled and purposeful way</a:t>
            </a:r>
            <a:r>
              <a:rPr lang="en-GB">
                <a:solidFill>
                  <a:schemeClr val="dk1"/>
                </a:solidFill>
                <a:latin typeface="Century Gothic"/>
                <a:ea typeface="Century Gothic"/>
                <a:cs typeface="Century Gothic"/>
                <a:sym typeface="Century Gothic"/>
              </a:rPr>
              <a:t>. Experiments allow for a much greater degree of control and more effective monitoring to isolate aspects of particular interest than is possible in a ‘real world’ setting  (where there is greater complexity).</a:t>
            </a:r>
            <a:endParaRPr>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298450" algn="l" rtl="0">
              <a:lnSpc>
                <a:spcPct val="100000"/>
              </a:lnSpc>
              <a:spcBef>
                <a:spcPts val="0"/>
              </a:spcBef>
              <a:spcAft>
                <a:spcPts val="0"/>
              </a:spcAft>
              <a:buClr>
                <a:schemeClr val="dk1"/>
              </a:buClr>
              <a:buSzPts val="1100"/>
              <a:buFont typeface="Century Gothic"/>
              <a:buAutoNum type="arabicPeriod"/>
            </a:pPr>
            <a:r>
              <a:rPr lang="en-GB">
                <a:solidFill>
                  <a:schemeClr val="dk1"/>
                </a:solidFill>
                <a:latin typeface="Century Gothic"/>
                <a:ea typeface="Century Gothic"/>
                <a:cs typeface="Century Gothic"/>
                <a:sym typeface="Century Gothic"/>
              </a:rPr>
              <a:t>Experiments can </a:t>
            </a:r>
            <a:r>
              <a:rPr lang="en-GB" b="1">
                <a:solidFill>
                  <a:schemeClr val="dk1"/>
                </a:solidFill>
                <a:latin typeface="Century Gothic"/>
                <a:ea typeface="Century Gothic"/>
                <a:cs typeface="Century Gothic"/>
                <a:sym typeface="Century Gothic"/>
              </a:rPr>
              <a:t>generate information in complex, changing systems</a:t>
            </a:r>
            <a:r>
              <a:rPr lang="en-GB">
                <a:solidFill>
                  <a:schemeClr val="dk1"/>
                </a:solidFill>
                <a:latin typeface="Century Gothic"/>
                <a:ea typeface="Century Gothic"/>
                <a:cs typeface="Century Gothic"/>
                <a:sym typeface="Century Gothic"/>
              </a:rPr>
              <a:t>. They can be particularly useful in rapidly changing circumstances where previous research and theory may become quickly outdated or offer little guidance.</a:t>
            </a:r>
            <a:endParaRPr>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298450" algn="l" rtl="0">
              <a:lnSpc>
                <a:spcPct val="100000"/>
              </a:lnSpc>
              <a:spcBef>
                <a:spcPts val="0"/>
              </a:spcBef>
              <a:spcAft>
                <a:spcPts val="0"/>
              </a:spcAft>
              <a:buClr>
                <a:schemeClr val="dk1"/>
              </a:buClr>
              <a:buSzPts val="1100"/>
              <a:buFont typeface="Century Gothic"/>
              <a:buAutoNum type="arabicPeriod"/>
            </a:pPr>
            <a:r>
              <a:rPr lang="en-GB">
                <a:solidFill>
                  <a:schemeClr val="dk1"/>
                </a:solidFill>
                <a:latin typeface="Century Gothic"/>
                <a:ea typeface="Century Gothic"/>
                <a:cs typeface="Century Gothic"/>
                <a:sym typeface="Century Gothic"/>
              </a:rPr>
              <a:t>By building a more robust evidence base they </a:t>
            </a:r>
            <a:r>
              <a:rPr lang="en-GB" b="1">
                <a:solidFill>
                  <a:schemeClr val="dk1"/>
                </a:solidFill>
                <a:latin typeface="Century Gothic"/>
                <a:ea typeface="Century Gothic"/>
                <a:cs typeface="Century Gothic"/>
                <a:sym typeface="Century Gothic"/>
              </a:rPr>
              <a:t>help to build consensus</a:t>
            </a:r>
            <a:r>
              <a:rPr lang="en-GB">
                <a:solidFill>
                  <a:schemeClr val="dk1"/>
                </a:solidFill>
                <a:latin typeface="Century Gothic"/>
                <a:ea typeface="Century Gothic"/>
                <a:cs typeface="Century Gothic"/>
                <a:sym typeface="Century Gothic"/>
              </a:rPr>
              <a:t> around a particular regulatory option or issue that may otherwise be contested.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4" name="Google Shape;174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SzPts val="1100"/>
              <a:buNone/>
            </a:pPr>
            <a:r>
              <a:rPr lang="en-GB">
                <a:solidFill>
                  <a:schemeClr val="dk1"/>
                </a:solidFill>
                <a:latin typeface="Century Gothic"/>
                <a:ea typeface="Century Gothic"/>
                <a:cs typeface="Century Gothic"/>
                <a:sym typeface="Century Gothic"/>
              </a:rPr>
              <a:t>Alternatives - experience/intuition, theory, using existing related research, consultation, post-implementation evaluation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0" name="Google Shape;175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Icons from thenounproject.com bu Larea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6" name="Google Shape;154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Google Shape;175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7" name="Google Shape;175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rPr>
              <a:t>All icons from </a:t>
            </a:r>
            <a:r>
              <a:rPr lang="en-GB" u="sng">
                <a:solidFill>
                  <a:schemeClr val="hlink"/>
                </a:solidFill>
                <a:hlinkClick r:id="rId3"/>
              </a:rPr>
              <a:t>https://thenounproject.com/</a:t>
            </a:r>
            <a:r>
              <a:rPr lang="en-GB" sz="1050">
                <a:solidFill>
                  <a:srgbClr val="3C4043"/>
                </a:solidFill>
                <a:highlight>
                  <a:srgbClr val="FFFFFF"/>
                </a:highlight>
              </a:rPr>
              <a:t> by Andrejs Kirma, </a:t>
            </a:r>
            <a:r>
              <a:rPr lang="en-GB" sz="1050">
                <a:solidFill>
                  <a:srgbClr val="3C4043"/>
                </a:solidFill>
                <a:highlight>
                  <a:schemeClr val="lt1"/>
                </a:highlight>
              </a:rPr>
              <a:t>Eucalyp,</a:t>
            </a:r>
            <a:r>
              <a:rPr lang="en-GB" sz="1050">
                <a:solidFill>
                  <a:srgbClr val="3C4043"/>
                </a:solidFill>
                <a:highlight>
                  <a:srgbClr val="FFFFFF"/>
                </a:highlight>
              </a:rPr>
              <a:t> and Martin Markstein</a:t>
            </a:r>
            <a:endParaRPr sz="1050">
              <a:solidFill>
                <a:srgbClr val="3C4043"/>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050">
              <a:solidFill>
                <a:srgbClr val="3C4043"/>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050">
              <a:solidFill>
                <a:srgbClr val="3C4043"/>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050">
              <a:solidFill>
                <a:srgbClr val="3C4043"/>
              </a:solidFill>
              <a:highlight>
                <a:srgbClr val="FFFFFF"/>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6" name="Google Shape;176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Google Shape;177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3" name="Google Shape;177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6" name="Google Shape;178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9" name="Google Shape;179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2" name="Google Shape;181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5" name="Google Shape;182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Icons from thenounproject.com </a:t>
            </a:r>
            <a:r>
              <a:rPr lang="en-GB" dirty="0" err="1"/>
              <a:t>bu</a:t>
            </a:r>
            <a:r>
              <a:rPr lang="en-GB" dirty="0"/>
              <a:t> Larea</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2" name="Google Shape;183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Questions for Nesta, CRI or Ryan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0" name="Google Shape;184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Google Shape;1847;p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8" name="Google Shape;184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b="1">
              <a:latin typeface="Century Gothic"/>
              <a:ea typeface="Century Gothic"/>
              <a:cs typeface="Century Gothic"/>
              <a:sym typeface="Century Goth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2" name="Google Shape;155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5" name="Google Shape;185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200" i="1" u="sng">
                <a:solidFill>
                  <a:schemeClr val="hlink"/>
                </a:solidFill>
                <a:latin typeface="Century Gothic"/>
                <a:ea typeface="Century Gothic"/>
                <a:cs typeface="Century Gothic"/>
                <a:sym typeface="Century Gothic"/>
                <a:hlinkClick r:id="rId3"/>
              </a:rPr>
              <a:t>https://www.ofgem.gov.uk/ofgem-publications/156422</a:t>
            </a:r>
            <a:endParaRPr sz="1200" i="1">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1200" b="1" i="1">
              <a:solidFill>
                <a:schemeClr val="dk1"/>
              </a:solidFill>
              <a:latin typeface="Century Gothic"/>
              <a:ea typeface="Century Gothic"/>
              <a:cs typeface="Century Gothic"/>
              <a:sym typeface="Century Gothic"/>
            </a:endParaRPr>
          </a:p>
          <a:p>
            <a:pPr marL="457200" lvl="0" indent="-304800" algn="l" rtl="0">
              <a:lnSpc>
                <a:spcPct val="100000"/>
              </a:lnSpc>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Open with explanation of Ofgem + experiment</a:t>
            </a:r>
            <a:endParaRPr sz="1200">
              <a:solidFill>
                <a:schemeClr val="dk1"/>
              </a:solidFill>
              <a:latin typeface="Century Gothic"/>
              <a:ea typeface="Century Gothic"/>
              <a:cs typeface="Century Gothic"/>
              <a:sym typeface="Century Gothic"/>
            </a:endParaRPr>
          </a:p>
          <a:p>
            <a:pPr marL="914400" lvl="1" indent="-304800" algn="l" rtl="0">
              <a:lnSpc>
                <a:spcPct val="100000"/>
              </a:lnSpc>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Mention that this is not necessarily a gold star experiment for reasons we’ll explain later - at each stage our evaluation of this experiment vs what we believe makes a good experiment is indicated by the traffic light in the top right hand corner</a:t>
            </a:r>
            <a:endParaRPr sz="1200">
              <a:solidFill>
                <a:schemeClr val="dk1"/>
              </a:solidFill>
              <a:latin typeface="Century Gothic"/>
              <a:ea typeface="Century Gothic"/>
              <a:cs typeface="Century Gothic"/>
              <a:sym typeface="Century Gothic"/>
            </a:endParaRPr>
          </a:p>
          <a:p>
            <a:pPr marL="457200" lvl="0" indent="-304800" algn="l" rtl="0">
              <a:lnSpc>
                <a:spcPct val="100000"/>
              </a:lnSpc>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When talking about up front research, mention that things they might consider could include:</a:t>
            </a:r>
            <a:endParaRPr sz="1200">
              <a:solidFill>
                <a:schemeClr val="dk1"/>
              </a:solidFill>
              <a:latin typeface="Century Gothic"/>
              <a:ea typeface="Century Gothic"/>
              <a:cs typeface="Century Gothic"/>
              <a:sym typeface="Century Gothic"/>
            </a:endParaRPr>
          </a:p>
          <a:p>
            <a:pPr marL="914400" lvl="0" indent="-298450" algn="l" rtl="0">
              <a:spcBef>
                <a:spcPts val="0"/>
              </a:spcBef>
              <a:spcAft>
                <a:spcPts val="0"/>
              </a:spcAft>
              <a:buClr>
                <a:schemeClr val="dk1"/>
              </a:buClr>
              <a:buSzPts val="1100"/>
              <a:buFont typeface="Century Gothic"/>
              <a:buChar char="●"/>
            </a:pPr>
            <a:r>
              <a:rPr lang="en-GB" b="1">
                <a:solidFill>
                  <a:schemeClr val="dk1"/>
                </a:solidFill>
                <a:latin typeface="Century Gothic"/>
                <a:ea typeface="Century Gothic"/>
                <a:cs typeface="Century Gothic"/>
                <a:sym typeface="Century Gothic"/>
              </a:rPr>
              <a:t>Problem framing </a:t>
            </a:r>
            <a:endParaRPr b="1">
              <a:solidFill>
                <a:schemeClr val="dk1"/>
              </a:solidFill>
              <a:latin typeface="Century Gothic"/>
              <a:ea typeface="Century Gothic"/>
              <a:cs typeface="Century Gothic"/>
              <a:sym typeface="Century Gothic"/>
            </a:endParaRPr>
          </a:p>
          <a:p>
            <a:pPr marL="914400" lvl="0" indent="0" algn="l" rtl="0">
              <a:spcBef>
                <a:spcPts val="0"/>
              </a:spcBef>
              <a:spcAft>
                <a:spcPts val="0"/>
              </a:spcAft>
              <a:buNone/>
            </a:pPr>
            <a:r>
              <a:rPr lang="en-GB">
                <a:solidFill>
                  <a:schemeClr val="dk1"/>
                </a:solidFill>
                <a:latin typeface="Century Gothic"/>
                <a:ea typeface="Century Gothic"/>
                <a:cs typeface="Century Gothic"/>
                <a:sym typeface="Century Gothic"/>
              </a:rPr>
              <a:t>Thinking about your problem from different perspectives to see if you uncover new insights from looking at it in a different light.</a:t>
            </a:r>
            <a:endParaRPr>
              <a:solidFill>
                <a:schemeClr val="dk1"/>
              </a:solidFill>
              <a:latin typeface="Century Gothic"/>
              <a:ea typeface="Century Gothic"/>
              <a:cs typeface="Century Gothic"/>
              <a:sym typeface="Century Gothic"/>
            </a:endParaRPr>
          </a:p>
          <a:p>
            <a:pPr marL="914400" lvl="0" indent="-298450" algn="l" rtl="0">
              <a:spcBef>
                <a:spcPts val="0"/>
              </a:spcBef>
              <a:spcAft>
                <a:spcPts val="0"/>
              </a:spcAft>
              <a:buClr>
                <a:schemeClr val="dk1"/>
              </a:buClr>
              <a:buSzPts val="1100"/>
              <a:buFont typeface="Century Gothic"/>
              <a:buChar char="●"/>
            </a:pPr>
            <a:r>
              <a:rPr lang="en-GB" b="1">
                <a:solidFill>
                  <a:schemeClr val="dk1"/>
                </a:solidFill>
                <a:latin typeface="Century Gothic"/>
                <a:ea typeface="Century Gothic"/>
                <a:cs typeface="Century Gothic"/>
                <a:sym typeface="Century Gothic"/>
              </a:rPr>
              <a:t>User and stakeholder research </a:t>
            </a:r>
            <a:endParaRPr b="1">
              <a:solidFill>
                <a:schemeClr val="dk1"/>
              </a:solidFill>
              <a:latin typeface="Century Gothic"/>
              <a:ea typeface="Century Gothic"/>
              <a:cs typeface="Century Gothic"/>
              <a:sym typeface="Century Gothic"/>
            </a:endParaRPr>
          </a:p>
          <a:p>
            <a:pPr marL="914400" lvl="0" indent="0" algn="l" rtl="0">
              <a:spcBef>
                <a:spcPts val="0"/>
              </a:spcBef>
              <a:spcAft>
                <a:spcPts val="0"/>
              </a:spcAft>
              <a:buNone/>
            </a:pPr>
            <a:r>
              <a:rPr lang="en-GB">
                <a:solidFill>
                  <a:schemeClr val="dk1"/>
                </a:solidFill>
                <a:latin typeface="Century Gothic"/>
                <a:ea typeface="Century Gothic"/>
                <a:cs typeface="Century Gothic"/>
                <a:sym typeface="Century Gothic"/>
              </a:rPr>
              <a:t>Gathering the perspectives from a range of potential users or stakeholders will help inform the problem and what might be effective to tackle it.</a:t>
            </a:r>
            <a:endParaRPr>
              <a:solidFill>
                <a:schemeClr val="dk1"/>
              </a:solidFill>
              <a:latin typeface="Century Gothic"/>
              <a:ea typeface="Century Gothic"/>
              <a:cs typeface="Century Gothic"/>
              <a:sym typeface="Century Gothic"/>
            </a:endParaRPr>
          </a:p>
          <a:p>
            <a:pPr marL="914400" lvl="0" indent="-298450" algn="l" rtl="0">
              <a:spcBef>
                <a:spcPts val="0"/>
              </a:spcBef>
              <a:spcAft>
                <a:spcPts val="0"/>
              </a:spcAft>
              <a:buClr>
                <a:schemeClr val="dk1"/>
              </a:buClr>
              <a:buSzPts val="1100"/>
              <a:buFont typeface="Century Gothic"/>
              <a:buChar char="●"/>
            </a:pPr>
            <a:r>
              <a:rPr lang="en-GB" b="1">
                <a:solidFill>
                  <a:schemeClr val="dk1"/>
                </a:solidFill>
                <a:latin typeface="Century Gothic"/>
                <a:ea typeface="Century Gothic"/>
                <a:cs typeface="Century Gothic"/>
                <a:sym typeface="Century Gothic"/>
              </a:rPr>
              <a:t>Evidence mapping</a:t>
            </a:r>
            <a:endParaRPr b="1">
              <a:solidFill>
                <a:schemeClr val="dk1"/>
              </a:solidFill>
              <a:latin typeface="Century Gothic"/>
              <a:ea typeface="Century Gothic"/>
              <a:cs typeface="Century Gothic"/>
              <a:sym typeface="Century Gothic"/>
            </a:endParaRPr>
          </a:p>
          <a:p>
            <a:pPr marL="914400" lvl="0" indent="0" algn="l" rtl="0">
              <a:spcBef>
                <a:spcPts val="0"/>
              </a:spcBef>
              <a:spcAft>
                <a:spcPts val="0"/>
              </a:spcAft>
              <a:buNone/>
            </a:pPr>
            <a:r>
              <a:rPr lang="en-GB">
                <a:solidFill>
                  <a:schemeClr val="dk1"/>
                </a:solidFill>
                <a:latin typeface="Century Gothic"/>
                <a:ea typeface="Century Gothic"/>
                <a:cs typeface="Century Gothic"/>
                <a:sym typeface="Century Gothic"/>
              </a:rPr>
              <a:t>Exploring existing evidence and research around what works will also help you to shape the direction of your experiment.</a:t>
            </a:r>
            <a:endParaRPr b="1">
              <a:solidFill>
                <a:schemeClr val="dk1"/>
              </a:solidFill>
              <a:latin typeface="Century Gothic"/>
              <a:ea typeface="Century Gothic"/>
              <a:cs typeface="Century Gothic"/>
              <a:sym typeface="Century Gothic"/>
            </a:endParaRPr>
          </a:p>
          <a:p>
            <a:pPr marL="914400" lvl="0" indent="-298450" algn="l" rtl="0">
              <a:spcBef>
                <a:spcPts val="0"/>
              </a:spcBef>
              <a:spcAft>
                <a:spcPts val="0"/>
              </a:spcAft>
              <a:buClr>
                <a:schemeClr val="dk1"/>
              </a:buClr>
              <a:buSzPts val="1100"/>
              <a:buFont typeface="Century Gothic"/>
              <a:buChar char="●"/>
            </a:pPr>
            <a:r>
              <a:rPr lang="en-GB" b="1">
                <a:solidFill>
                  <a:schemeClr val="dk1"/>
                </a:solidFill>
                <a:latin typeface="Century Gothic"/>
                <a:ea typeface="Century Gothic"/>
                <a:cs typeface="Century Gothic"/>
                <a:sym typeface="Century Gothic"/>
              </a:rPr>
              <a:t>Systems mapping</a:t>
            </a:r>
            <a:endParaRPr b="1">
              <a:solidFill>
                <a:schemeClr val="dk1"/>
              </a:solidFill>
              <a:latin typeface="Century Gothic"/>
              <a:ea typeface="Century Gothic"/>
              <a:cs typeface="Century Gothic"/>
              <a:sym typeface="Century Gothic"/>
            </a:endParaRPr>
          </a:p>
          <a:p>
            <a:pPr marL="914400" lvl="0" indent="0" algn="l" rtl="0">
              <a:spcBef>
                <a:spcPts val="0"/>
              </a:spcBef>
              <a:spcAft>
                <a:spcPts val="0"/>
              </a:spcAft>
              <a:buNone/>
            </a:pPr>
            <a:r>
              <a:rPr lang="en-GB">
                <a:solidFill>
                  <a:schemeClr val="dk1"/>
                </a:solidFill>
                <a:latin typeface="Century Gothic"/>
                <a:ea typeface="Century Gothic"/>
                <a:cs typeface="Century Gothic"/>
                <a:sym typeface="Century Gothic"/>
              </a:rPr>
              <a:t>If you haven’t already, doing a systems mapping exercise can help you to understand what else might be affecting your problem and where it might be most useful to intervene.</a:t>
            </a:r>
            <a:endParaRPr b="1">
              <a:solidFill>
                <a:schemeClr val="dk1"/>
              </a:solidFill>
              <a:latin typeface="Century Gothic"/>
              <a:ea typeface="Century Gothic"/>
              <a:cs typeface="Century Gothic"/>
              <a:sym typeface="Century Gothic"/>
            </a:endParaRPr>
          </a:p>
          <a:p>
            <a:pPr marL="914400" lvl="0" indent="-298450" algn="l" rtl="0">
              <a:spcBef>
                <a:spcPts val="0"/>
              </a:spcBef>
              <a:spcAft>
                <a:spcPts val="0"/>
              </a:spcAft>
              <a:buClr>
                <a:schemeClr val="dk1"/>
              </a:buClr>
              <a:buSzPts val="1100"/>
              <a:buFont typeface="Century Gothic"/>
              <a:buChar char="●"/>
            </a:pPr>
            <a:r>
              <a:rPr lang="en-GB" b="1">
                <a:solidFill>
                  <a:schemeClr val="dk1"/>
                </a:solidFill>
                <a:latin typeface="Century Gothic"/>
                <a:ea typeface="Century Gothic"/>
                <a:cs typeface="Century Gothic"/>
                <a:sym typeface="Century Gothic"/>
              </a:rPr>
              <a:t>Solutions mapping</a:t>
            </a:r>
            <a:endParaRPr b="1">
              <a:solidFill>
                <a:schemeClr val="dk1"/>
              </a:solidFill>
              <a:latin typeface="Century Gothic"/>
              <a:ea typeface="Century Gothic"/>
              <a:cs typeface="Century Gothic"/>
              <a:sym typeface="Century Gothic"/>
            </a:endParaRPr>
          </a:p>
          <a:p>
            <a:pPr marL="914400" lvl="0" indent="0" algn="l" rtl="0">
              <a:spcBef>
                <a:spcPts val="0"/>
              </a:spcBef>
              <a:spcAft>
                <a:spcPts val="0"/>
              </a:spcAft>
              <a:buNone/>
            </a:pPr>
            <a:r>
              <a:rPr lang="en-GB">
                <a:solidFill>
                  <a:schemeClr val="dk1"/>
                </a:solidFill>
                <a:latin typeface="Century Gothic"/>
                <a:ea typeface="Century Gothic"/>
                <a:cs typeface="Century Gothic"/>
                <a:sym typeface="Century Gothic"/>
              </a:rPr>
              <a:t>Looking at existing solutions from other domains can help spark ideas of what might be transferrable or possible in your own domain.</a:t>
            </a:r>
            <a:endParaRPr sz="12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1200" i="1">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1200" i="1">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7" name="Google Shape;186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3000"/>
              </a:lnSpc>
              <a:spcBef>
                <a:spcPts val="0"/>
              </a:spcBef>
              <a:spcAft>
                <a:spcPts val="0"/>
              </a:spcAft>
              <a:buClr>
                <a:schemeClr val="dk1"/>
              </a:buClr>
              <a:buSzPts val="1100"/>
              <a:buFont typeface="Century Gothic"/>
              <a:buAutoNum type="arabicPeriod"/>
            </a:pPr>
            <a:r>
              <a:rPr lang="en-GB" i="1">
                <a:solidFill>
                  <a:schemeClr val="dk1"/>
                </a:solidFill>
                <a:latin typeface="Century Gothic"/>
                <a:ea typeface="Century Gothic"/>
                <a:cs typeface="Century Gothic"/>
                <a:sym typeface="Century Gothic"/>
              </a:rPr>
              <a:t>Is there a </a:t>
            </a:r>
            <a:r>
              <a:rPr lang="en-GB" i="1" u="sng">
                <a:solidFill>
                  <a:schemeClr val="dk1"/>
                </a:solidFill>
                <a:latin typeface="Century Gothic"/>
                <a:ea typeface="Century Gothic"/>
                <a:cs typeface="Century Gothic"/>
                <a:sym typeface="Century Gothic"/>
              </a:rPr>
              <a:t>clear question</a:t>
            </a:r>
            <a:r>
              <a:rPr lang="en-GB" i="1">
                <a:solidFill>
                  <a:schemeClr val="dk1"/>
                </a:solidFill>
                <a:latin typeface="Century Gothic"/>
                <a:ea typeface="Century Gothic"/>
                <a:cs typeface="Century Gothic"/>
                <a:sym typeface="Century Gothic"/>
              </a:rPr>
              <a:t> that needs to be answered?</a:t>
            </a:r>
            <a:endParaRPr i="1">
              <a:solidFill>
                <a:schemeClr val="dk1"/>
              </a:solidFill>
              <a:latin typeface="Century Gothic"/>
              <a:ea typeface="Century Gothic"/>
              <a:cs typeface="Century Gothic"/>
              <a:sym typeface="Century Gothic"/>
            </a:endParaRPr>
          </a:p>
          <a:p>
            <a:pPr marL="457200" lvl="0" indent="0" algn="l" rtl="0">
              <a:lnSpc>
                <a:spcPct val="113000"/>
              </a:lnSpc>
              <a:spcBef>
                <a:spcPts val="0"/>
              </a:spcBef>
              <a:spcAft>
                <a:spcPts val="0"/>
              </a:spcAft>
              <a:buClr>
                <a:schemeClr val="dk1"/>
              </a:buClr>
              <a:buSzPts val="1100"/>
              <a:buFont typeface="Arial"/>
              <a:buNone/>
            </a:pPr>
            <a:r>
              <a:rPr lang="en-GB">
                <a:solidFill>
                  <a:schemeClr val="dk1"/>
                </a:solidFill>
                <a:latin typeface="Century Gothic"/>
                <a:ea typeface="Century Gothic"/>
                <a:cs typeface="Century Gothic"/>
                <a:sym typeface="Century Gothic"/>
              </a:rPr>
              <a:t>Experiments can answer questions around  impact and a need for evidence -  Did something work? And why? Not all questions that regulators have necessarily need an experiment to be answered. For example:</a:t>
            </a:r>
            <a:endParaRPr>
              <a:solidFill>
                <a:schemeClr val="dk1"/>
              </a:solidFill>
              <a:latin typeface="Century Gothic"/>
              <a:ea typeface="Century Gothic"/>
              <a:cs typeface="Century Gothic"/>
              <a:sym typeface="Century Gothic"/>
            </a:endParaRPr>
          </a:p>
          <a:p>
            <a:pPr marL="914400" lvl="0" indent="-298450" algn="l" rtl="0">
              <a:lnSpc>
                <a:spcPct val="113000"/>
              </a:lnSpc>
              <a:spcBef>
                <a:spcPts val="0"/>
              </a:spcBef>
              <a:spcAft>
                <a:spcPts val="0"/>
              </a:spcAft>
              <a:buClr>
                <a:schemeClr val="dk1"/>
              </a:buClr>
              <a:buSzPts val="1100"/>
              <a:buFont typeface="Century Gothic"/>
              <a:buChar char="●"/>
            </a:pPr>
            <a:r>
              <a:rPr lang="en-GB">
                <a:solidFill>
                  <a:schemeClr val="dk1"/>
                </a:solidFill>
                <a:latin typeface="Century Gothic"/>
                <a:ea typeface="Century Gothic"/>
                <a:cs typeface="Century Gothic"/>
                <a:sym typeface="Century Gothic"/>
              </a:rPr>
              <a:t>Strategic questions e.g. ‘What areas of regulatory policy should we focus our attention on?’</a:t>
            </a:r>
            <a:endParaRPr>
              <a:solidFill>
                <a:schemeClr val="dk1"/>
              </a:solidFill>
              <a:latin typeface="Century Gothic"/>
              <a:ea typeface="Century Gothic"/>
              <a:cs typeface="Century Gothic"/>
              <a:sym typeface="Century Gothic"/>
            </a:endParaRPr>
          </a:p>
          <a:p>
            <a:pPr marL="914400" lvl="0" indent="-298450" algn="l" rtl="0">
              <a:lnSpc>
                <a:spcPct val="113000"/>
              </a:lnSpc>
              <a:spcBef>
                <a:spcPts val="0"/>
              </a:spcBef>
              <a:spcAft>
                <a:spcPts val="0"/>
              </a:spcAft>
              <a:buClr>
                <a:schemeClr val="dk1"/>
              </a:buClr>
              <a:buSzPts val="1100"/>
              <a:buFont typeface="Century Gothic"/>
              <a:buChar char="●"/>
            </a:pPr>
            <a:r>
              <a:rPr lang="en-GB">
                <a:solidFill>
                  <a:schemeClr val="dk1"/>
                </a:solidFill>
                <a:latin typeface="Century Gothic"/>
                <a:ea typeface="Century Gothic"/>
                <a:cs typeface="Century Gothic"/>
                <a:sym typeface="Century Gothic"/>
              </a:rPr>
              <a:t>Process questions e.g. ‘Are our compliance mechanisms effective and appropriate?’</a:t>
            </a:r>
            <a:br>
              <a:rPr lang="en-GB">
                <a:solidFill>
                  <a:schemeClr val="dk1"/>
                </a:solidFill>
                <a:latin typeface="Century Gothic"/>
                <a:ea typeface="Century Gothic"/>
                <a:cs typeface="Century Gothic"/>
                <a:sym typeface="Century Gothic"/>
              </a:rPr>
            </a:br>
            <a:endParaRPr>
              <a:solidFill>
                <a:schemeClr val="dk1"/>
              </a:solidFill>
              <a:latin typeface="Century Gothic"/>
              <a:ea typeface="Century Gothic"/>
              <a:cs typeface="Century Gothic"/>
              <a:sym typeface="Century Gothic"/>
            </a:endParaRPr>
          </a:p>
          <a:p>
            <a:pPr marL="457200" lvl="0" indent="-298450" algn="l" rtl="0">
              <a:lnSpc>
                <a:spcPct val="113000"/>
              </a:lnSpc>
              <a:spcBef>
                <a:spcPts val="0"/>
              </a:spcBef>
              <a:spcAft>
                <a:spcPts val="0"/>
              </a:spcAft>
              <a:buClr>
                <a:schemeClr val="dk1"/>
              </a:buClr>
              <a:buSzPts val="1100"/>
              <a:buFont typeface="Century Gothic"/>
              <a:buAutoNum type="arabicPeriod"/>
            </a:pPr>
            <a:r>
              <a:rPr lang="en-GB" i="1" u="sng">
                <a:solidFill>
                  <a:schemeClr val="dk1"/>
                </a:solidFill>
                <a:latin typeface="Century Gothic"/>
                <a:ea typeface="Century Gothic"/>
                <a:cs typeface="Century Gothic"/>
                <a:sym typeface="Century Gothic"/>
              </a:rPr>
              <a:t>Can an experiment be designed that would provide evidence</a:t>
            </a:r>
            <a:r>
              <a:rPr lang="en-GB" i="1">
                <a:solidFill>
                  <a:schemeClr val="dk1"/>
                </a:solidFill>
                <a:latin typeface="Century Gothic"/>
                <a:ea typeface="Century Gothic"/>
                <a:cs typeface="Century Gothic"/>
                <a:sym typeface="Century Gothic"/>
              </a:rPr>
              <a:t> to answer the question? </a:t>
            </a:r>
            <a:endParaRPr i="1">
              <a:solidFill>
                <a:schemeClr val="dk1"/>
              </a:solidFill>
              <a:latin typeface="Century Gothic"/>
              <a:ea typeface="Century Gothic"/>
              <a:cs typeface="Century Gothic"/>
              <a:sym typeface="Century Gothic"/>
            </a:endParaRPr>
          </a:p>
          <a:p>
            <a:pPr marL="457200" lvl="0" indent="0" algn="l" rtl="0">
              <a:lnSpc>
                <a:spcPct val="113000"/>
              </a:lnSpc>
              <a:spcBef>
                <a:spcPts val="0"/>
              </a:spcBef>
              <a:spcAft>
                <a:spcPts val="0"/>
              </a:spcAft>
              <a:buClr>
                <a:schemeClr val="dk1"/>
              </a:buClr>
              <a:buSzPts val="1100"/>
              <a:buFont typeface="Arial"/>
              <a:buNone/>
            </a:pPr>
            <a:r>
              <a:rPr lang="en-GB">
                <a:solidFill>
                  <a:schemeClr val="dk1"/>
                </a:solidFill>
                <a:latin typeface="Century Gothic"/>
                <a:ea typeface="Century Gothic"/>
                <a:cs typeface="Century Gothic"/>
                <a:sym typeface="Century Gothic"/>
              </a:rPr>
              <a:t>What are the possible outcomes from the experiment, and how would they be interpreted? </a:t>
            </a:r>
            <a:endParaRPr>
              <a:solidFill>
                <a:schemeClr val="dk1"/>
              </a:solidFill>
              <a:latin typeface="Century Gothic"/>
              <a:ea typeface="Century Gothic"/>
              <a:cs typeface="Century Gothic"/>
              <a:sym typeface="Century Gothic"/>
            </a:endParaRPr>
          </a:p>
          <a:p>
            <a:pPr marL="457200" lvl="0" indent="0" algn="l" rtl="0">
              <a:lnSpc>
                <a:spcPct val="113000"/>
              </a:lnSpc>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298450" algn="l" rtl="0">
              <a:lnSpc>
                <a:spcPct val="113000"/>
              </a:lnSpc>
              <a:spcBef>
                <a:spcPts val="0"/>
              </a:spcBef>
              <a:spcAft>
                <a:spcPts val="0"/>
              </a:spcAft>
              <a:buClr>
                <a:schemeClr val="dk1"/>
              </a:buClr>
              <a:buSzPts val="1100"/>
              <a:buFont typeface="Century Gothic"/>
              <a:buAutoNum type="arabicPeriod"/>
            </a:pPr>
            <a:r>
              <a:rPr lang="en-GB" i="1" u="sng">
                <a:solidFill>
                  <a:schemeClr val="dk1"/>
                </a:solidFill>
                <a:latin typeface="Century Gothic"/>
                <a:ea typeface="Century Gothic"/>
                <a:cs typeface="Century Gothic"/>
                <a:sym typeface="Century Gothic"/>
              </a:rPr>
              <a:t>What alternatives</a:t>
            </a:r>
            <a:r>
              <a:rPr lang="en-GB" i="1">
                <a:solidFill>
                  <a:schemeClr val="dk1"/>
                </a:solidFill>
                <a:latin typeface="Century Gothic"/>
                <a:ea typeface="Century Gothic"/>
                <a:cs typeface="Century Gothic"/>
                <a:sym typeface="Century Gothic"/>
              </a:rPr>
              <a:t> are there to an experiment? </a:t>
            </a:r>
            <a:endParaRPr i="1">
              <a:solidFill>
                <a:schemeClr val="dk1"/>
              </a:solidFill>
              <a:latin typeface="Century Gothic"/>
              <a:ea typeface="Century Gothic"/>
              <a:cs typeface="Century Gothic"/>
              <a:sym typeface="Century Gothic"/>
            </a:endParaRPr>
          </a:p>
          <a:p>
            <a:pPr marL="457200" lvl="0" indent="0" algn="l" rtl="0">
              <a:lnSpc>
                <a:spcPct val="113000"/>
              </a:lnSpc>
              <a:spcBef>
                <a:spcPts val="0"/>
              </a:spcBef>
              <a:spcAft>
                <a:spcPts val="0"/>
              </a:spcAft>
              <a:buClr>
                <a:schemeClr val="dk1"/>
              </a:buClr>
              <a:buSzPts val="1100"/>
              <a:buFont typeface="Arial"/>
              <a:buNone/>
            </a:pPr>
            <a:r>
              <a:rPr lang="en-GB">
                <a:solidFill>
                  <a:schemeClr val="dk1"/>
                </a:solidFill>
                <a:latin typeface="Century Gothic"/>
                <a:ea typeface="Century Gothic"/>
                <a:cs typeface="Century Gothic"/>
                <a:sym typeface="Century Gothic"/>
              </a:rPr>
              <a:t>E.g. do nothing / ‘wait and see’; implement then evaluate; public consultation; desk research; experts</a:t>
            </a:r>
            <a:endParaRPr>
              <a:solidFill>
                <a:schemeClr val="dk1"/>
              </a:solidFill>
              <a:latin typeface="Century Gothic"/>
              <a:ea typeface="Century Gothic"/>
              <a:cs typeface="Century Gothic"/>
              <a:sym typeface="Century Gothic"/>
            </a:endParaRPr>
          </a:p>
          <a:p>
            <a:pPr marL="457200" lvl="0" indent="0" algn="l" rtl="0">
              <a:lnSpc>
                <a:spcPct val="113000"/>
              </a:lnSpc>
              <a:spcBef>
                <a:spcPts val="0"/>
              </a:spcBef>
              <a:spcAft>
                <a:spcPts val="0"/>
              </a:spcAft>
              <a:buClr>
                <a:schemeClr val="dk1"/>
              </a:buClr>
              <a:buSzPts val="1100"/>
              <a:buFont typeface="Arial"/>
              <a:buNone/>
            </a:pPr>
            <a:r>
              <a:rPr lang="en-GB">
                <a:solidFill>
                  <a:schemeClr val="dk1"/>
                </a:solidFill>
                <a:latin typeface="Century Gothic"/>
                <a:ea typeface="Century Gothic"/>
                <a:cs typeface="Century Gothic"/>
                <a:sym typeface="Century Gothic"/>
              </a:rPr>
              <a:t>How do the alternatives compare? Feasibility, cost, timing, robustness of result, ethics</a:t>
            </a:r>
            <a:endParaRPr>
              <a:solidFill>
                <a:schemeClr val="dk1"/>
              </a:solidFill>
              <a:latin typeface="Century Gothic"/>
              <a:ea typeface="Century Gothic"/>
              <a:cs typeface="Century Gothic"/>
              <a:sym typeface="Century Gothic"/>
            </a:endParaRPr>
          </a:p>
          <a:p>
            <a:pPr marL="457200" lvl="0" indent="0" algn="l" rtl="0">
              <a:lnSpc>
                <a:spcPct val="113000"/>
              </a:lnSpc>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0" lvl="0" indent="0" algn="l" rtl="0">
              <a:lnSpc>
                <a:spcPct val="113000"/>
              </a:lnSpc>
              <a:spcBef>
                <a:spcPts val="0"/>
              </a:spcBef>
              <a:spcAft>
                <a:spcPts val="0"/>
              </a:spcAft>
              <a:buClr>
                <a:schemeClr val="dk1"/>
              </a:buClr>
              <a:buSzPts val="1100"/>
              <a:buFont typeface="Arial"/>
              <a:buNone/>
            </a:pPr>
            <a:r>
              <a:rPr lang="en-GB">
                <a:solidFill>
                  <a:schemeClr val="dk1"/>
                </a:solidFill>
                <a:latin typeface="Century Gothic"/>
                <a:ea typeface="Century Gothic"/>
                <a:cs typeface="Century Gothic"/>
                <a:sym typeface="Century Gothic"/>
              </a:rPr>
              <a:t>Example - consumer research = “what would make you switch”, consumer consultation = “would you switch”. Takes away ability to compare = no control group</a:t>
            </a:r>
            <a:endParaRPr>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9" name="Google Shape;187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No “golden” number of metrics - but the best metrics are tied really closely to outcomes or objectives - which means probably won’t have very many</a:t>
            </a:r>
            <a:endParaRPr sz="1200">
              <a:solidFill>
                <a:schemeClr val="dk1"/>
              </a:solidFill>
              <a:latin typeface="Century Gothic"/>
              <a:ea typeface="Century Gothic"/>
              <a:cs typeface="Century Gothic"/>
              <a:sym typeface="Century Gothic"/>
            </a:endParaRPr>
          </a:p>
          <a:p>
            <a:pPr marL="914400" lvl="1" indent="-304800" algn="l" rtl="0">
              <a:lnSpc>
                <a:spcPct val="100000"/>
              </a:lnSpc>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In other words, if really clear about what trying to test, won’t have very many metrics</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0" name="Google Shape;189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CA" sz="1100" b="0" i="0" u="none" strike="noStrike" cap="none" dirty="0">
                <a:solidFill>
                  <a:srgbClr val="000000"/>
                </a:solidFill>
                <a:effectLst/>
                <a:latin typeface="Arial"/>
                <a:ea typeface="Arial"/>
                <a:cs typeface="Arial"/>
                <a:sym typeface="Arial"/>
              </a:rPr>
              <a:t>Explain that in the CRI definition of regulatory experiment, there could be cases where it is not possible to establish a counterfactual. The sandbox example could be a good one. If the product is illegal, the counterfactual can only be that the product is not on the market, which is of little use.</a:t>
            </a: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1" name="Google Shape;190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Did not have a clear plan to act on results - because experiment was only weakly tied to actual policy decisions</a:t>
            </a:r>
            <a:endParaRPr sz="1200">
              <a:solidFill>
                <a:schemeClr val="dk1"/>
              </a:solidFill>
              <a:latin typeface="Century Gothic"/>
              <a:ea typeface="Century Gothic"/>
              <a:cs typeface="Century Gothic"/>
              <a:sym typeface="Century Gothic"/>
            </a:endParaRPr>
          </a:p>
          <a:p>
            <a:pPr marL="457200" lvl="0" indent="-304800" algn="l" rtl="0">
              <a:lnSpc>
                <a:spcPct val="100000"/>
              </a:lnSpc>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Good use would have been to role out nation-wide new obligations on energy companies to communicate with consumers about how they can be on better deals</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1" name="Google Shape;1911;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chemeClr val="dk1"/>
              </a:buClr>
              <a:buSzPts val="1200"/>
              <a:buFont typeface="Century Gothic"/>
              <a:buChar char="●"/>
            </a:pPr>
            <a:r>
              <a:rPr lang="en-GB" sz="1200">
                <a:solidFill>
                  <a:schemeClr val="dk1"/>
                </a:solidFill>
                <a:latin typeface="Century Gothic"/>
                <a:ea typeface="Century Gothic"/>
                <a:cs typeface="Century Gothic"/>
                <a:sym typeface="Century Gothic"/>
              </a:rPr>
              <a:t>Exactly how long each was is unclear from any public information </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1" name="Google Shape;192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1" name="Google Shape;193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5275" algn="l" rtl="0">
              <a:lnSpc>
                <a:spcPct val="100000"/>
              </a:lnSpc>
              <a:spcBef>
                <a:spcPts val="0"/>
              </a:spcBef>
              <a:spcAft>
                <a:spcPts val="0"/>
              </a:spcAft>
              <a:buClr>
                <a:srgbClr val="3C4043"/>
              </a:buClr>
              <a:buSzPts val="1050"/>
              <a:buFont typeface="Roboto"/>
              <a:buChar char="●"/>
            </a:pPr>
            <a:r>
              <a:rPr lang="en-GB" sz="1050">
                <a:solidFill>
                  <a:srgbClr val="3C4043"/>
                </a:solidFill>
                <a:highlight>
                  <a:srgbClr val="FFFFFF"/>
                </a:highlight>
                <a:latin typeface="Roboto"/>
                <a:ea typeface="Roboto"/>
                <a:cs typeface="Roboto"/>
                <a:sym typeface="Roboto"/>
              </a:rPr>
              <a:t>main challenge, in our experience, is demonstrating value</a:t>
            </a:r>
            <a:endParaRPr sz="1050">
              <a:solidFill>
                <a:srgbClr val="3C4043"/>
              </a:solidFill>
              <a:highlight>
                <a:srgbClr val="FFFFFF"/>
              </a:highlight>
              <a:latin typeface="Roboto"/>
              <a:ea typeface="Roboto"/>
              <a:cs typeface="Roboto"/>
              <a:sym typeface="Roboto"/>
            </a:endParaRPr>
          </a:p>
          <a:p>
            <a:pPr marL="914400" lvl="1" indent="-295275" algn="l" rtl="0">
              <a:lnSpc>
                <a:spcPct val="100000"/>
              </a:lnSpc>
              <a:spcBef>
                <a:spcPts val="0"/>
              </a:spcBef>
              <a:spcAft>
                <a:spcPts val="0"/>
              </a:spcAft>
              <a:buClr>
                <a:srgbClr val="3C4043"/>
              </a:buClr>
              <a:buSzPts val="1050"/>
              <a:buFont typeface="Roboto"/>
              <a:buChar char="○"/>
            </a:pPr>
            <a:r>
              <a:rPr lang="en-GB" sz="1050">
                <a:solidFill>
                  <a:srgbClr val="3C4043"/>
                </a:solidFill>
                <a:highlight>
                  <a:srgbClr val="FFFFFF"/>
                </a:highlight>
                <a:latin typeface="Roboto"/>
                <a:ea typeface="Roboto"/>
                <a:cs typeface="Roboto"/>
                <a:sym typeface="Roboto"/>
              </a:rPr>
              <a:t>the experimentation benefits doc CRIis sharing with REEF applicants should help demonstrate values</a:t>
            </a:r>
            <a:endParaRPr sz="1050">
              <a:solidFill>
                <a:srgbClr val="3C4043"/>
              </a:solidFill>
              <a:highlight>
                <a:srgbClr val="FFFFFF"/>
              </a:highlight>
              <a:latin typeface="Roboto"/>
              <a:ea typeface="Roboto"/>
              <a:cs typeface="Roboto"/>
              <a:sym typeface="Roboto"/>
            </a:endParaRPr>
          </a:p>
          <a:p>
            <a:pPr marL="914400" lvl="1" indent="-295275" algn="l" rtl="0">
              <a:lnSpc>
                <a:spcPct val="100000"/>
              </a:lnSpc>
              <a:spcBef>
                <a:spcPts val="0"/>
              </a:spcBef>
              <a:spcAft>
                <a:spcPts val="0"/>
              </a:spcAft>
              <a:buClr>
                <a:srgbClr val="3C4043"/>
              </a:buClr>
              <a:buSzPts val="1050"/>
              <a:buFont typeface="Roboto"/>
              <a:buChar char="○"/>
            </a:pPr>
            <a:r>
              <a:rPr lang="en-GB" sz="1050">
                <a:solidFill>
                  <a:srgbClr val="3C4043"/>
                </a:solidFill>
                <a:highlight>
                  <a:srgbClr val="FFFFFF"/>
                </a:highlight>
                <a:latin typeface="Roboto"/>
                <a:ea typeface="Roboto"/>
                <a:cs typeface="Roboto"/>
                <a:sym typeface="Roboto"/>
              </a:rPr>
              <a:t>advocacy work is helpful - get management  involved early on and need to share in a compelling way that meets senior management’s objectives</a:t>
            </a:r>
            <a:endParaRPr sz="1050">
              <a:solidFill>
                <a:srgbClr val="3C4043"/>
              </a:solidFill>
              <a:highlight>
                <a:srgbClr val="FFFFFF"/>
              </a:highlight>
              <a:latin typeface="Roboto"/>
              <a:ea typeface="Roboto"/>
              <a:cs typeface="Roboto"/>
              <a:sym typeface="Roboto"/>
            </a:endParaRPr>
          </a:p>
          <a:p>
            <a:pPr marL="457200" lvl="0" indent="-295275" algn="l" rtl="0">
              <a:lnSpc>
                <a:spcPct val="100000"/>
              </a:lnSpc>
              <a:spcBef>
                <a:spcPts val="0"/>
              </a:spcBef>
              <a:spcAft>
                <a:spcPts val="0"/>
              </a:spcAft>
              <a:buClr>
                <a:srgbClr val="3C4043"/>
              </a:buClr>
              <a:buSzPts val="1050"/>
              <a:buFont typeface="Roboto"/>
              <a:buChar char="●"/>
            </a:pPr>
            <a:r>
              <a:rPr lang="en-GB" sz="1050">
                <a:solidFill>
                  <a:srgbClr val="3C4043"/>
                </a:solidFill>
                <a:highlight>
                  <a:srgbClr val="FFFFFF"/>
                </a:highlight>
                <a:latin typeface="Roboto"/>
                <a:ea typeface="Roboto"/>
                <a:cs typeface="Roboto"/>
                <a:sym typeface="Roboto"/>
              </a:rPr>
              <a:t>If proving value is not the buy-in barrier regulators are coming up against with senior management, would be interested in hearing in our final question period what is instead the barrier</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p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1" name="Google Shape;194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marR="114300" lvl="0" indent="0" algn="l" rtl="0">
              <a:lnSpc>
                <a:spcPct val="142857"/>
              </a:lnSpc>
              <a:spcBef>
                <a:spcPts val="50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Reminder to through to TC to speak about their experience - for example where industry is more involved</a:t>
            </a:r>
            <a:endParaRPr sz="1050">
              <a:solidFill>
                <a:srgbClr val="3C4043"/>
              </a:solidFill>
              <a:highlight>
                <a:srgbClr val="FFFFFF"/>
              </a:highlight>
              <a:latin typeface="Roboto"/>
              <a:ea typeface="Roboto"/>
              <a:cs typeface="Roboto"/>
              <a:sym typeface="Roboto"/>
            </a:endParaRPr>
          </a:p>
          <a:p>
            <a:pPr marL="114300" marR="114300" lvl="0" indent="0" algn="l" rtl="0">
              <a:lnSpc>
                <a:spcPct val="115000"/>
              </a:lnSpc>
              <a:spcBef>
                <a:spcPts val="500"/>
              </a:spcBef>
              <a:spcAft>
                <a:spcPts val="0"/>
              </a:spcAft>
              <a:buClr>
                <a:schemeClr val="dk1"/>
              </a:buClr>
              <a:buSzPts val="1100"/>
              <a:buFont typeface="Arial"/>
              <a:buNone/>
            </a:pPr>
            <a:endParaRPr sz="105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1" name="Google Shape;195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114300" lvl="0" indent="-298450" algn="l" rtl="0">
              <a:lnSpc>
                <a:spcPct val="142857"/>
              </a:lnSpc>
              <a:spcBef>
                <a:spcPts val="500"/>
              </a:spcBef>
              <a:spcAft>
                <a:spcPts val="0"/>
              </a:spcAft>
              <a:buClr>
                <a:schemeClr val="dk1"/>
              </a:buClr>
              <a:buSzPts val="1100"/>
              <a:buFont typeface="Century Gothic"/>
              <a:buChar char="●"/>
            </a:pPr>
            <a:r>
              <a:rPr lang="en-GB">
                <a:solidFill>
                  <a:schemeClr val="dk1"/>
                </a:solidFill>
                <a:latin typeface="Century Gothic"/>
                <a:ea typeface="Century Gothic"/>
                <a:cs typeface="Century Gothic"/>
                <a:sym typeface="Century Gothic"/>
              </a:rPr>
              <a:t>Logistical = reaching 1m+ consumers - got energy companies on board</a:t>
            </a:r>
            <a:endParaRPr>
              <a:solidFill>
                <a:schemeClr val="dk1"/>
              </a:solidFill>
              <a:latin typeface="Century Gothic"/>
              <a:ea typeface="Century Gothic"/>
              <a:cs typeface="Century Gothic"/>
              <a:sym typeface="Century Gothic"/>
            </a:endParaRPr>
          </a:p>
          <a:p>
            <a:pPr marL="457200" marR="114300" lvl="0" indent="-298450" algn="l" rtl="0">
              <a:lnSpc>
                <a:spcPct val="142857"/>
              </a:lnSpc>
              <a:spcBef>
                <a:spcPts val="0"/>
              </a:spcBef>
              <a:spcAft>
                <a:spcPts val="0"/>
              </a:spcAft>
              <a:buClr>
                <a:schemeClr val="dk1"/>
              </a:buClr>
              <a:buSzPts val="1100"/>
              <a:buFont typeface="Century Gothic"/>
              <a:buChar char="●"/>
            </a:pPr>
            <a:r>
              <a:rPr lang="en-GB">
                <a:solidFill>
                  <a:schemeClr val="dk1"/>
                </a:solidFill>
                <a:latin typeface="Century Gothic"/>
                <a:ea typeface="Century Gothic"/>
                <a:cs typeface="Century Gothic"/>
                <a:sym typeface="Century Gothic"/>
              </a:rPr>
              <a:t>Implementing learning - need energy companies to implement; doesn’t seem to be planned for</a:t>
            </a:r>
            <a:endParaRPr>
              <a:solidFill>
                <a:schemeClr val="dk1"/>
              </a:solidFill>
              <a:latin typeface="Century Gothic"/>
              <a:ea typeface="Century Gothic"/>
              <a:cs typeface="Century Gothic"/>
              <a:sym typeface="Century Gothic"/>
            </a:endParaRPr>
          </a:p>
          <a:p>
            <a:pPr marL="0" marR="114300" lvl="0" indent="0" algn="l" rtl="0">
              <a:lnSpc>
                <a:spcPct val="142857"/>
              </a:lnSpc>
              <a:spcBef>
                <a:spcPts val="500"/>
              </a:spcBef>
              <a:spcAft>
                <a:spcPts val="0"/>
              </a:spcAft>
              <a:buSzPts val="1100"/>
              <a:buNone/>
            </a:pPr>
            <a:endParaRPr>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7" name="Google Shape;156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Icons from the Noun Project: Ian Ransley, Tatyana, Yu luck, Brecris, Oksana Latysheva, dDara, Drahomir Hajek.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p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1" name="Google Shape;196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b="1">
                <a:latin typeface="Century Gothic"/>
                <a:ea typeface="Century Gothic"/>
                <a:cs typeface="Century Gothic"/>
                <a:sym typeface="Century Gothic"/>
              </a:rPr>
              <a:t>HA</a:t>
            </a:r>
            <a:endParaRPr sz="1200" b="1">
              <a:latin typeface="Century Gothic"/>
              <a:ea typeface="Century Gothic"/>
              <a:cs typeface="Century Gothic"/>
              <a:sym typeface="Century Gothic"/>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p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8" name="Google Shape;1968;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b="1">
                <a:latin typeface="Century Gothic"/>
                <a:ea typeface="Century Gothic"/>
                <a:cs typeface="Century Gothic"/>
                <a:sym typeface="Century Gothic"/>
              </a:rPr>
              <a:t>HA</a:t>
            </a:r>
            <a:endParaRPr sz="1200" b="1">
              <a:latin typeface="Century Gothic"/>
              <a:ea typeface="Century Gothic"/>
              <a:cs typeface="Century Gothic"/>
              <a:sym typeface="Century Gothic"/>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5" name="Google Shape;1975;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7" name="Google Shape;198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6" name="Google Shape;199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6" name="Google Shape;2006;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Trying to start earlier this year so funds will be available at the start of the fiscal year.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0" name="Google Shape;202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7" name="Google Shape;2027;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35" name="Google Shape;203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7" name="Google Shape;205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Insert examples here:</a:t>
            </a:r>
            <a:endParaRPr/>
          </a:p>
          <a:p>
            <a:pPr marL="457200" lvl="0" indent="-298450" algn="l" rtl="0">
              <a:lnSpc>
                <a:spcPct val="100000"/>
              </a:lnSpc>
              <a:spcBef>
                <a:spcPts val="0"/>
              </a:spcBef>
              <a:spcAft>
                <a:spcPts val="0"/>
              </a:spcAft>
              <a:buSzPts val="1100"/>
              <a:buChar char="●"/>
            </a:pPr>
            <a:r>
              <a:rPr lang="en-GB"/>
              <a:t>Use of a new technology that is not currently allowed under the current regulations – could be a time-limited sandbox.  (drones for oversight, new machines to check-in passengers at an airport, etc)</a:t>
            </a:r>
            <a:endParaRPr/>
          </a:p>
          <a:p>
            <a:pPr marL="457200" lvl="0" indent="-298450" algn="l" rtl="0">
              <a:lnSpc>
                <a:spcPct val="100000"/>
              </a:lnSpc>
              <a:spcBef>
                <a:spcPts val="0"/>
              </a:spcBef>
              <a:spcAft>
                <a:spcPts val="0"/>
              </a:spcAft>
              <a:buSzPts val="1100"/>
              <a:buChar char="●"/>
            </a:pPr>
            <a:r>
              <a:rPr lang="en-GB"/>
              <a:t>Trialling a new way to regulate, for example, self monitoring by regulated entities in a particular sector.  </a:t>
            </a:r>
            <a:endParaRPr/>
          </a:p>
          <a:p>
            <a:pPr marL="457200" lvl="0" indent="-298450" algn="l" rtl="0">
              <a:lnSpc>
                <a:spcPct val="100000"/>
              </a:lnSpc>
              <a:spcBef>
                <a:spcPts val="0"/>
              </a:spcBef>
              <a:spcAft>
                <a:spcPts val="0"/>
              </a:spcAft>
              <a:buSzPts val="1100"/>
              <a:buChar char="●"/>
            </a:pPr>
            <a:r>
              <a:rPr lang="en-GB"/>
              <a:t>Working with a start-up to observe the capabilities and risks of a new technology in order to determine how (or if ) it will be regulated.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9" name="Google Shape;158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9" name="Google Shape;206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1" name="Google Shape;2081;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4" name="Google Shape;209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5"/>
        <p:cNvGrpSpPr/>
        <p:nvPr/>
      </p:nvGrpSpPr>
      <p:grpSpPr>
        <a:xfrm>
          <a:off x="0" y="0"/>
          <a:ext cx="0" cy="0"/>
          <a:chOff x="0" y="0"/>
          <a:chExt cx="0" cy="0"/>
        </a:xfrm>
      </p:grpSpPr>
      <p:sp>
        <p:nvSpPr>
          <p:cNvPr id="2106" name="Google Shape;2106;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7" name="Google Shape;2107;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Google Shape;2118;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19" name="Google Shape;2119;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4" name="Google Shape;213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3" name="Google Shape;214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2" name="Google Shape;215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2" name="Google Shape;2162;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0"/>
        <p:cNvGrpSpPr/>
        <p:nvPr/>
      </p:nvGrpSpPr>
      <p:grpSpPr>
        <a:xfrm>
          <a:off x="0" y="0"/>
          <a:ext cx="0" cy="0"/>
          <a:chOff x="0" y="0"/>
          <a:chExt cx="0" cy="0"/>
        </a:xfrm>
      </p:grpSpPr>
      <p:sp>
        <p:nvSpPr>
          <p:cNvPr id="2171" name="Google Shape;2171;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2" name="Google Shape;2172;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5" name="Google Shape;159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2"/>
        <p:cNvGrpSpPr/>
        <p:nvPr/>
      </p:nvGrpSpPr>
      <p:grpSpPr>
        <a:xfrm>
          <a:off x="0" y="0"/>
          <a:ext cx="0" cy="0"/>
          <a:chOff x="0" y="0"/>
          <a:chExt cx="0" cy="0"/>
        </a:xfrm>
      </p:grpSpPr>
      <p:sp>
        <p:nvSpPr>
          <p:cNvPr id="2203" name="Google Shape;220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4" name="Google Shape;2204;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sz="1100"/>
              <a:t>Contracting for professional services (IT, evaluation, subject matter experts, etc.)</a:t>
            </a:r>
            <a:endParaRPr/>
          </a:p>
          <a:p>
            <a:pPr marL="457200" marR="0" lvl="0" indent="-298450" algn="l" rtl="0">
              <a:lnSpc>
                <a:spcPct val="100000"/>
              </a:lnSpc>
              <a:spcBef>
                <a:spcPts val="0"/>
              </a:spcBef>
              <a:spcAft>
                <a:spcPts val="0"/>
              </a:spcAft>
              <a:buClr>
                <a:srgbClr val="000000"/>
              </a:buClr>
              <a:buSzPts val="1100"/>
              <a:buFont typeface="Arial"/>
              <a:buChar char="●"/>
            </a:pPr>
            <a:r>
              <a:rPr lang="en-GB" sz="1100"/>
              <a:t>Only expenses incurred after the MOU is signed are eligible for reimbursement.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0" name="Google Shape;2220;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p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9" name="Google Shape;2229;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For Nesta, CRI, Ryan</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4"/>
        <p:cNvGrpSpPr/>
        <p:nvPr/>
      </p:nvGrpSpPr>
      <p:grpSpPr>
        <a:xfrm>
          <a:off x="0" y="0"/>
          <a:ext cx="0" cy="0"/>
          <a:chOff x="0" y="0"/>
          <a:chExt cx="0" cy="0"/>
        </a:xfrm>
      </p:grpSpPr>
      <p:sp>
        <p:nvSpPr>
          <p:cNvPr id="2235" name="Google Shape;2235;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6" name="Google Shape;2236;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5"/>
        <p:cNvGrpSpPr/>
        <p:nvPr/>
      </p:nvGrpSpPr>
      <p:grpSpPr>
        <a:xfrm>
          <a:off x="0" y="0"/>
          <a:ext cx="0" cy="0"/>
          <a:chOff x="0" y="0"/>
          <a:chExt cx="0" cy="0"/>
        </a:xfrm>
      </p:grpSpPr>
      <p:sp>
        <p:nvSpPr>
          <p:cNvPr id="2246" name="Google Shape;2246;p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7" name="Google Shape;2247;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8" name="Google Shape;164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9" name="Google Shape;165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5" name="Google Shape;166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b="1">
              <a:latin typeface="Century Gothic"/>
              <a:ea typeface="Century Gothic"/>
              <a:cs typeface="Century Gothic"/>
              <a:sym typeface="Century Gothic"/>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www.youtube.com/watch?v=eAGVH9gCipo" TargetMode="External"/><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841772"/>
            <a:ext cx="77724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 name="Google Shape;14;p2"/>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5" name="Google Shape;15;p2"/>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 name="Google Shape;17;p2"/>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628650" y="273846"/>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11"/>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2" name="Google Shape;72;p11"/>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11"/>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11"/>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 Orange">
  <p:cSld name="TITLE_1_1_1_1_1">
    <p:spTree>
      <p:nvGrpSpPr>
        <p:cNvPr id="1" name="Shape 951"/>
        <p:cNvGrpSpPr/>
        <p:nvPr/>
      </p:nvGrpSpPr>
      <p:grpSpPr>
        <a:xfrm>
          <a:off x="0" y="0"/>
          <a:ext cx="0" cy="0"/>
          <a:chOff x="0" y="0"/>
          <a:chExt cx="0" cy="0"/>
        </a:xfrm>
      </p:grpSpPr>
      <p:pic>
        <p:nvPicPr>
          <p:cNvPr id="952" name="Google Shape;952;p174"/>
          <p:cNvPicPr preferRelativeResize="0"/>
          <p:nvPr/>
        </p:nvPicPr>
        <p:blipFill rotWithShape="1">
          <a:blip r:embed="rId2">
            <a:alphaModFix/>
          </a:blip>
          <a:srcRect/>
          <a:stretch/>
        </p:blipFill>
        <p:spPr>
          <a:xfrm>
            <a:off x="0" y="0"/>
            <a:ext cx="9144005" cy="5143500"/>
          </a:xfrm>
          <a:prstGeom prst="rect">
            <a:avLst/>
          </a:prstGeom>
          <a:noFill/>
          <a:ln>
            <a:noFill/>
          </a:ln>
        </p:spPr>
      </p:pic>
      <p:sp>
        <p:nvSpPr>
          <p:cNvPr id="953" name="Google Shape;953;p174"/>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954" name="Google Shape;954;p174"/>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955" name="Google Shape;955;p174"/>
          <p:cNvSpPr txBox="1">
            <a:spLocks noGrp="1"/>
          </p:cNvSpPr>
          <p:nvPr>
            <p:ph type="subTitle" idx="2"/>
          </p:nvPr>
        </p:nvSpPr>
        <p:spPr>
          <a:xfrm>
            <a:off x="194475" y="19906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956" name="Google Shape;956;p174"/>
          <p:cNvPicPr preferRelativeResize="0"/>
          <p:nvPr/>
        </p:nvPicPr>
        <p:blipFill rotWithShape="1">
          <a:blip r:embed="rId3">
            <a:alphaModFix/>
          </a:blip>
          <a:srcRect/>
          <a:stretch/>
        </p:blipFill>
        <p:spPr>
          <a:xfrm>
            <a:off x="323050" y="545378"/>
            <a:ext cx="1343325" cy="366797"/>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 Grey">
  <p:cSld name="TITLE_1_1_1_1_1_1">
    <p:spTree>
      <p:nvGrpSpPr>
        <p:cNvPr id="1" name="Shape 957"/>
        <p:cNvGrpSpPr/>
        <p:nvPr/>
      </p:nvGrpSpPr>
      <p:grpSpPr>
        <a:xfrm>
          <a:off x="0" y="0"/>
          <a:ext cx="0" cy="0"/>
          <a:chOff x="0" y="0"/>
          <a:chExt cx="0" cy="0"/>
        </a:xfrm>
      </p:grpSpPr>
      <p:pic>
        <p:nvPicPr>
          <p:cNvPr id="958" name="Google Shape;958;p175"/>
          <p:cNvPicPr preferRelativeResize="0"/>
          <p:nvPr/>
        </p:nvPicPr>
        <p:blipFill rotWithShape="1">
          <a:blip r:embed="rId2">
            <a:alphaModFix/>
          </a:blip>
          <a:srcRect/>
          <a:stretch/>
        </p:blipFill>
        <p:spPr>
          <a:xfrm>
            <a:off x="0" y="0"/>
            <a:ext cx="9144000" cy="5143497"/>
          </a:xfrm>
          <a:prstGeom prst="rect">
            <a:avLst/>
          </a:prstGeom>
          <a:noFill/>
          <a:ln>
            <a:noFill/>
          </a:ln>
        </p:spPr>
      </p:pic>
      <p:sp>
        <p:nvSpPr>
          <p:cNvPr id="959" name="Google Shape;959;p175"/>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960" name="Google Shape;960;p175"/>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961" name="Google Shape;961;p175"/>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962" name="Google Shape;962;p175"/>
          <p:cNvPicPr preferRelativeResize="0"/>
          <p:nvPr/>
        </p:nvPicPr>
        <p:blipFill rotWithShape="1">
          <a:blip r:embed="rId3">
            <a:alphaModFix/>
          </a:blip>
          <a:srcRect/>
          <a:stretch/>
        </p:blipFill>
        <p:spPr>
          <a:xfrm>
            <a:off x="323050" y="530928"/>
            <a:ext cx="1343325" cy="36679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 Plain">
  <p:cSld name="TITLE_1_1_1_1_1_1_1">
    <p:spTree>
      <p:nvGrpSpPr>
        <p:cNvPr id="1" name="Shape 963"/>
        <p:cNvGrpSpPr/>
        <p:nvPr/>
      </p:nvGrpSpPr>
      <p:grpSpPr>
        <a:xfrm>
          <a:off x="0" y="0"/>
          <a:ext cx="0" cy="0"/>
          <a:chOff x="0" y="0"/>
          <a:chExt cx="0" cy="0"/>
        </a:xfrm>
      </p:grpSpPr>
      <p:sp>
        <p:nvSpPr>
          <p:cNvPr id="964" name="Google Shape;964;p176"/>
          <p:cNvSpPr txBox="1">
            <a:spLocks noGrp="1"/>
          </p:cNvSpPr>
          <p:nvPr>
            <p:ph type="title"/>
          </p:nvPr>
        </p:nvSpPr>
        <p:spPr>
          <a:xfrm>
            <a:off x="185925" y="199852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65" name="Google Shape;965;p176"/>
          <p:cNvSpPr txBox="1">
            <a:spLocks noGrp="1"/>
          </p:cNvSpPr>
          <p:nvPr>
            <p:ph type="subTitle" idx="1"/>
          </p:nvPr>
        </p:nvSpPr>
        <p:spPr>
          <a:xfrm>
            <a:off x="185925" y="257002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66" name="Google Shape;966;p176"/>
          <p:cNvSpPr txBox="1">
            <a:spLocks noGrp="1"/>
          </p:cNvSpPr>
          <p:nvPr>
            <p:ph type="subTitle" idx="2"/>
          </p:nvPr>
        </p:nvSpPr>
        <p:spPr>
          <a:xfrm>
            <a:off x="185925" y="30008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967" name="Google Shape;967;p176"/>
          <p:cNvPicPr preferRelativeResize="0"/>
          <p:nvPr/>
        </p:nvPicPr>
        <p:blipFill rotWithShape="1">
          <a:blip r:embed="rId2">
            <a:alphaModFix/>
          </a:blip>
          <a:srcRect/>
          <a:stretch/>
        </p:blipFill>
        <p:spPr>
          <a:xfrm>
            <a:off x="351400" y="314625"/>
            <a:ext cx="1154124" cy="1547025"/>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 Partnership logos">
  <p:cSld name="TITLE_1_1_1_1_1_1_1_1">
    <p:spTree>
      <p:nvGrpSpPr>
        <p:cNvPr id="1" name="Shape 968"/>
        <p:cNvGrpSpPr/>
        <p:nvPr/>
      </p:nvGrpSpPr>
      <p:grpSpPr>
        <a:xfrm>
          <a:off x="0" y="0"/>
          <a:ext cx="0" cy="0"/>
          <a:chOff x="0" y="0"/>
          <a:chExt cx="0" cy="0"/>
        </a:xfrm>
      </p:grpSpPr>
      <p:sp>
        <p:nvSpPr>
          <p:cNvPr id="969" name="Google Shape;969;p177"/>
          <p:cNvSpPr txBox="1">
            <a:spLocks noGrp="1"/>
          </p:cNvSpPr>
          <p:nvPr>
            <p:ph type="title"/>
          </p:nvPr>
        </p:nvSpPr>
        <p:spPr>
          <a:xfrm>
            <a:off x="229050" y="484500"/>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0" name="Google Shape;970;p177"/>
          <p:cNvSpPr txBox="1">
            <a:spLocks noGrp="1"/>
          </p:cNvSpPr>
          <p:nvPr>
            <p:ph type="subTitle" idx="1"/>
          </p:nvPr>
        </p:nvSpPr>
        <p:spPr>
          <a:xfrm>
            <a:off x="229050" y="1056000"/>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1" name="Google Shape;971;p177"/>
          <p:cNvSpPr txBox="1">
            <a:spLocks noGrp="1"/>
          </p:cNvSpPr>
          <p:nvPr>
            <p:ph type="subTitle" idx="2"/>
          </p:nvPr>
        </p:nvSpPr>
        <p:spPr>
          <a:xfrm>
            <a:off x="229050" y="148680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972" name="Google Shape;972;p177"/>
          <p:cNvPicPr preferRelativeResize="0"/>
          <p:nvPr/>
        </p:nvPicPr>
        <p:blipFill rotWithShape="1">
          <a:blip r:embed="rId2">
            <a:alphaModFix/>
          </a:blip>
          <a:srcRect/>
          <a:stretch/>
        </p:blipFill>
        <p:spPr>
          <a:xfrm>
            <a:off x="306350" y="4305475"/>
            <a:ext cx="1404512" cy="57150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Introduction + Contents Yellow">
  <p:cSld name="TITLE_1_1_1_1_1_1_1_1_1">
    <p:spTree>
      <p:nvGrpSpPr>
        <p:cNvPr id="1" name="Shape 973"/>
        <p:cNvGrpSpPr/>
        <p:nvPr/>
      </p:nvGrpSpPr>
      <p:grpSpPr>
        <a:xfrm>
          <a:off x="0" y="0"/>
          <a:ext cx="0" cy="0"/>
          <a:chOff x="0" y="0"/>
          <a:chExt cx="0" cy="0"/>
        </a:xfrm>
      </p:grpSpPr>
      <p:sp>
        <p:nvSpPr>
          <p:cNvPr id="974" name="Google Shape;974;p178"/>
          <p:cNvSpPr/>
          <p:nvPr/>
        </p:nvSpPr>
        <p:spPr>
          <a:xfrm>
            <a:off x="-7125" y="0"/>
            <a:ext cx="45507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178"/>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976" name="Google Shape;976;p178"/>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977" name="Google Shape;977;p178"/>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8" name="Google Shape;978;p178"/>
          <p:cNvSpPr txBox="1">
            <a:spLocks noGrp="1"/>
          </p:cNvSpPr>
          <p:nvPr>
            <p:ph type="body" idx="3"/>
          </p:nvPr>
        </p:nvSpPr>
        <p:spPr>
          <a:xfrm>
            <a:off x="117850" y="64020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979" name="Google Shape;979;p178"/>
          <p:cNvSpPr txBox="1">
            <a:spLocks noGrp="1"/>
          </p:cNvSpPr>
          <p:nvPr>
            <p:ph type="body" idx="4"/>
          </p:nvPr>
        </p:nvSpPr>
        <p:spPr>
          <a:xfrm>
            <a:off x="4690425" y="64020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Introduction + Contents Orange">
  <p:cSld name="TITLE_1_1_1_1_1_1_1_1_1_1">
    <p:spTree>
      <p:nvGrpSpPr>
        <p:cNvPr id="1" name="Shape 980"/>
        <p:cNvGrpSpPr/>
        <p:nvPr/>
      </p:nvGrpSpPr>
      <p:grpSpPr>
        <a:xfrm>
          <a:off x="0" y="0"/>
          <a:ext cx="0" cy="0"/>
          <a:chOff x="0" y="0"/>
          <a:chExt cx="0" cy="0"/>
        </a:xfrm>
      </p:grpSpPr>
      <p:sp>
        <p:nvSpPr>
          <p:cNvPr id="981" name="Google Shape;981;p179"/>
          <p:cNvSpPr/>
          <p:nvPr/>
        </p:nvSpPr>
        <p:spPr>
          <a:xfrm>
            <a:off x="4593300" y="0"/>
            <a:ext cx="4550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179"/>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983" name="Google Shape;983;p179"/>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984" name="Google Shape;984;p179"/>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85" name="Google Shape;985;p179"/>
          <p:cNvSpPr txBox="1">
            <a:spLocks noGrp="1"/>
          </p:cNvSpPr>
          <p:nvPr>
            <p:ph type="body" idx="3"/>
          </p:nvPr>
        </p:nvSpPr>
        <p:spPr>
          <a:xfrm>
            <a:off x="205425" y="64095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986" name="Google Shape;986;p179"/>
          <p:cNvSpPr txBox="1">
            <a:spLocks noGrp="1"/>
          </p:cNvSpPr>
          <p:nvPr>
            <p:ph type="body" idx="4"/>
          </p:nvPr>
        </p:nvSpPr>
        <p:spPr>
          <a:xfrm>
            <a:off x="4742300" y="64095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ntents Grey">
  <p:cSld name="TITLE_1_1_1_1_1_1_1_1_1_1_1">
    <p:spTree>
      <p:nvGrpSpPr>
        <p:cNvPr id="1" name="Shape 987"/>
        <p:cNvGrpSpPr/>
        <p:nvPr/>
      </p:nvGrpSpPr>
      <p:grpSpPr>
        <a:xfrm>
          <a:off x="0" y="0"/>
          <a:ext cx="0" cy="0"/>
          <a:chOff x="0" y="0"/>
          <a:chExt cx="0" cy="0"/>
        </a:xfrm>
      </p:grpSpPr>
      <p:sp>
        <p:nvSpPr>
          <p:cNvPr id="988" name="Google Shape;988;p180"/>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180"/>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990" name="Google Shape;990;p180"/>
          <p:cNvSpPr txBox="1">
            <a:spLocks noGrp="1"/>
          </p:cNvSpPr>
          <p:nvPr>
            <p:ph type="body" idx="2"/>
          </p:nvPr>
        </p:nvSpPr>
        <p:spPr>
          <a:xfrm>
            <a:off x="117850" y="641225"/>
            <a:ext cx="86460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pic>
        <p:nvPicPr>
          <p:cNvPr id="991" name="Google Shape;991;p180"/>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Navigation Grey">
  <p:cSld name="TITLE_1_1_1_1_1_1_1_1_1_1_1_1_1">
    <p:spTree>
      <p:nvGrpSpPr>
        <p:cNvPr id="1" name="Shape 992"/>
        <p:cNvGrpSpPr/>
        <p:nvPr/>
      </p:nvGrpSpPr>
      <p:grpSpPr>
        <a:xfrm>
          <a:off x="0" y="0"/>
          <a:ext cx="0" cy="0"/>
          <a:chOff x="0" y="0"/>
          <a:chExt cx="0" cy="0"/>
        </a:xfrm>
      </p:grpSpPr>
      <p:sp>
        <p:nvSpPr>
          <p:cNvPr id="993" name="Google Shape;993;p181"/>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181"/>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995" name="Google Shape;995;p181"/>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996" name="Google Shape;996;p181"/>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997" name="Google Shape;997;p181"/>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Navigation Black">
  <p:cSld name="TITLE_1_1_1_1_1_1_1_1_1_1_1_1_1_1">
    <p:spTree>
      <p:nvGrpSpPr>
        <p:cNvPr id="1" name="Shape 998"/>
        <p:cNvGrpSpPr/>
        <p:nvPr/>
      </p:nvGrpSpPr>
      <p:grpSpPr>
        <a:xfrm>
          <a:off x="0" y="0"/>
          <a:ext cx="0" cy="0"/>
          <a:chOff x="0" y="0"/>
          <a:chExt cx="0" cy="0"/>
        </a:xfrm>
      </p:grpSpPr>
      <p:sp>
        <p:nvSpPr>
          <p:cNvPr id="999" name="Google Shape;999;p182"/>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182"/>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001" name="Google Shape;1001;p18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002" name="Google Shape;1002;p182"/>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03" name="Google Shape;1003;p182"/>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Navigation Orange">
  <p:cSld name="TITLE_1_1_1_1_1_1_1_1_1_1_1_1_1_1_1">
    <p:spTree>
      <p:nvGrpSpPr>
        <p:cNvPr id="1" name="Shape 1004"/>
        <p:cNvGrpSpPr/>
        <p:nvPr/>
      </p:nvGrpSpPr>
      <p:grpSpPr>
        <a:xfrm>
          <a:off x="0" y="0"/>
          <a:ext cx="0" cy="0"/>
          <a:chOff x="0" y="0"/>
          <a:chExt cx="0" cy="0"/>
        </a:xfrm>
      </p:grpSpPr>
      <p:sp>
        <p:nvSpPr>
          <p:cNvPr id="1005" name="Google Shape;1005;p183"/>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183"/>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007" name="Google Shape;1007;p183"/>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008" name="Google Shape;1008;p183"/>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09" name="Google Shape;1009;p183"/>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rot="5400000">
            <a:off x="5350052" y="1467545"/>
            <a:ext cx="43590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12"/>
          <p:cNvSpPr txBox="1">
            <a:spLocks noGrp="1"/>
          </p:cNvSpPr>
          <p:nvPr>
            <p:ph type="body" idx="1"/>
          </p:nvPr>
        </p:nvSpPr>
        <p:spPr>
          <a:xfrm rot="5400000">
            <a:off x="1349477"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2"/>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12"/>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12"/>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Navigation Purple">
  <p:cSld name="TITLE_1_1_1_1_1_1_1_1_1_1_1_1_1_1_1_1">
    <p:spTree>
      <p:nvGrpSpPr>
        <p:cNvPr id="1" name="Shape 1010"/>
        <p:cNvGrpSpPr/>
        <p:nvPr/>
      </p:nvGrpSpPr>
      <p:grpSpPr>
        <a:xfrm>
          <a:off x="0" y="0"/>
          <a:ext cx="0" cy="0"/>
          <a:chOff x="0" y="0"/>
          <a:chExt cx="0" cy="0"/>
        </a:xfrm>
      </p:grpSpPr>
      <p:sp>
        <p:nvSpPr>
          <p:cNvPr id="1011" name="Google Shape;1011;p184"/>
          <p:cNvSpPr/>
          <p:nvPr/>
        </p:nvSpPr>
        <p:spPr>
          <a:xfrm>
            <a:off x="0" y="0"/>
            <a:ext cx="23217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184"/>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013" name="Google Shape;1013;p184"/>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014" name="Google Shape;1014;p184"/>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15" name="Google Shape;1015;p184"/>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Navigation Red">
  <p:cSld name="TITLE_1_1_1_1_1_1_1_1_1_1_1_1_1_1_1_1_1">
    <p:spTree>
      <p:nvGrpSpPr>
        <p:cNvPr id="1" name="Shape 1016"/>
        <p:cNvGrpSpPr/>
        <p:nvPr/>
      </p:nvGrpSpPr>
      <p:grpSpPr>
        <a:xfrm>
          <a:off x="0" y="0"/>
          <a:ext cx="0" cy="0"/>
          <a:chOff x="0" y="0"/>
          <a:chExt cx="0" cy="0"/>
        </a:xfrm>
      </p:grpSpPr>
      <p:sp>
        <p:nvSpPr>
          <p:cNvPr id="1017" name="Google Shape;1017;p185"/>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185"/>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019" name="Google Shape;1019;p185"/>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020" name="Google Shape;1020;p185"/>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21" name="Google Shape;1021;p185"/>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imple text layout">
  <p:cSld name="TITLE_1_1_1_1_1_1_1_1_1_1_1_1_1_1_1_1_1_1_1">
    <p:spTree>
      <p:nvGrpSpPr>
        <p:cNvPr id="1" name="Shape 1022"/>
        <p:cNvGrpSpPr/>
        <p:nvPr/>
      </p:nvGrpSpPr>
      <p:grpSpPr>
        <a:xfrm>
          <a:off x="0" y="0"/>
          <a:ext cx="0" cy="0"/>
          <a:chOff x="0" y="0"/>
          <a:chExt cx="0" cy="0"/>
        </a:xfrm>
      </p:grpSpPr>
      <p:sp>
        <p:nvSpPr>
          <p:cNvPr id="1023" name="Google Shape;1023;p186"/>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24" name="Google Shape;1024;p186"/>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025" name="Google Shape;1025;p186"/>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1026" name="Google Shape;1026;p186"/>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ext double column">
  <p:cSld name="TITLE_1_1_1_1_1_1_1_1_1_1_1_1_1_1_1_1_1_1_1_1">
    <p:spTree>
      <p:nvGrpSpPr>
        <p:cNvPr id="1" name="Shape 1027"/>
        <p:cNvGrpSpPr/>
        <p:nvPr/>
      </p:nvGrpSpPr>
      <p:grpSpPr>
        <a:xfrm>
          <a:off x="0" y="0"/>
          <a:ext cx="0" cy="0"/>
          <a:chOff x="0" y="0"/>
          <a:chExt cx="0" cy="0"/>
        </a:xfrm>
      </p:grpSpPr>
      <p:sp>
        <p:nvSpPr>
          <p:cNvPr id="1028" name="Google Shape;1028;p187"/>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29" name="Google Shape;1029;p187"/>
          <p:cNvSpPr txBox="1">
            <a:spLocks noGrp="1"/>
          </p:cNvSpPr>
          <p:nvPr>
            <p:ph type="body" idx="2"/>
          </p:nvPr>
        </p:nvSpPr>
        <p:spPr>
          <a:xfrm>
            <a:off x="137350" y="622050"/>
            <a:ext cx="4245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030" name="Google Shape;1030;p187"/>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1031" name="Google Shape;1031;p187"/>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
        <p:nvSpPr>
          <p:cNvPr id="1032" name="Google Shape;1032;p187"/>
          <p:cNvSpPr txBox="1">
            <a:spLocks noGrp="1"/>
          </p:cNvSpPr>
          <p:nvPr>
            <p:ph type="body" idx="3"/>
          </p:nvPr>
        </p:nvSpPr>
        <p:spPr>
          <a:xfrm>
            <a:off x="4636050" y="622050"/>
            <a:ext cx="4245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ullet list Grey">
  <p:cSld name="TITLE_1_1_1_1_1_1_1_1_1_1_1_1_1_1_1_1_1_1_1_1_1">
    <p:spTree>
      <p:nvGrpSpPr>
        <p:cNvPr id="1" name="Shape 1033"/>
        <p:cNvGrpSpPr/>
        <p:nvPr/>
      </p:nvGrpSpPr>
      <p:grpSpPr>
        <a:xfrm>
          <a:off x="0" y="0"/>
          <a:ext cx="0" cy="0"/>
          <a:chOff x="0" y="0"/>
          <a:chExt cx="0" cy="0"/>
        </a:xfrm>
      </p:grpSpPr>
      <p:sp>
        <p:nvSpPr>
          <p:cNvPr id="1034" name="Google Shape;1034;p188"/>
          <p:cNvSpPr/>
          <p:nvPr/>
        </p:nvSpPr>
        <p:spPr>
          <a:xfrm>
            <a:off x="476100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188"/>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036" name="Google Shape;1036;p188"/>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037" name="Google Shape;1037;p188"/>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ullet list Purple">
  <p:cSld name="TITLE_1_1_1_1_1_1_1_1_1_1_1_1_1_1_1_1_1_1_1_1_1_2">
    <p:spTree>
      <p:nvGrpSpPr>
        <p:cNvPr id="1" name="Shape 1038"/>
        <p:cNvGrpSpPr/>
        <p:nvPr/>
      </p:nvGrpSpPr>
      <p:grpSpPr>
        <a:xfrm>
          <a:off x="0" y="0"/>
          <a:ext cx="0" cy="0"/>
          <a:chOff x="0" y="0"/>
          <a:chExt cx="0" cy="0"/>
        </a:xfrm>
      </p:grpSpPr>
      <p:sp>
        <p:nvSpPr>
          <p:cNvPr id="1039" name="Google Shape;1039;p189"/>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189"/>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041" name="Google Shape;1041;p189"/>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042" name="Google Shape;1042;p189"/>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ullet list Red">
  <p:cSld name="TITLE_1_1_1_1_1_1_1_1_1_1_1_1_1_1_1_1_1_1_1_1_1_1">
    <p:spTree>
      <p:nvGrpSpPr>
        <p:cNvPr id="1" name="Shape 1043"/>
        <p:cNvGrpSpPr/>
        <p:nvPr/>
      </p:nvGrpSpPr>
      <p:grpSpPr>
        <a:xfrm>
          <a:off x="0" y="0"/>
          <a:ext cx="0" cy="0"/>
          <a:chOff x="0" y="0"/>
          <a:chExt cx="0" cy="0"/>
        </a:xfrm>
      </p:grpSpPr>
      <p:sp>
        <p:nvSpPr>
          <p:cNvPr id="1044" name="Google Shape;1044;p190"/>
          <p:cNvSpPr/>
          <p:nvPr/>
        </p:nvSpPr>
        <p:spPr>
          <a:xfrm>
            <a:off x="0" y="0"/>
            <a:ext cx="43467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190"/>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046" name="Google Shape;1046;p190"/>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pic>
        <p:nvPicPr>
          <p:cNvPr id="1047" name="Google Shape;1047;p190"/>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ullet list Orange">
  <p:cSld name="TITLE_1_1_1_1_1_1_1_1_1_1_1_1_1_1_1_1_1_1_1_1_1_1_1">
    <p:spTree>
      <p:nvGrpSpPr>
        <p:cNvPr id="1" name="Shape 1048"/>
        <p:cNvGrpSpPr/>
        <p:nvPr/>
      </p:nvGrpSpPr>
      <p:grpSpPr>
        <a:xfrm>
          <a:off x="0" y="0"/>
          <a:ext cx="0" cy="0"/>
          <a:chOff x="0" y="0"/>
          <a:chExt cx="0" cy="0"/>
        </a:xfrm>
      </p:grpSpPr>
      <p:sp>
        <p:nvSpPr>
          <p:cNvPr id="1049" name="Google Shape;1049;p191"/>
          <p:cNvSpPr/>
          <p:nvPr/>
        </p:nvSpPr>
        <p:spPr>
          <a:xfrm>
            <a:off x="0" y="0"/>
            <a:ext cx="4346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191"/>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051" name="Google Shape;1051;p191"/>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pic>
        <p:nvPicPr>
          <p:cNvPr id="1052" name="Google Shape;1052;p191"/>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ext + Small Image / Video / Chart">
  <p:cSld name="CUSTOM">
    <p:spTree>
      <p:nvGrpSpPr>
        <p:cNvPr id="1" name="Shape 1053"/>
        <p:cNvGrpSpPr/>
        <p:nvPr/>
      </p:nvGrpSpPr>
      <p:grpSpPr>
        <a:xfrm>
          <a:off x="0" y="0"/>
          <a:ext cx="0" cy="0"/>
          <a:chOff x="0" y="0"/>
          <a:chExt cx="0" cy="0"/>
        </a:xfrm>
      </p:grpSpPr>
      <p:pic>
        <p:nvPicPr>
          <p:cNvPr id="1054" name="Google Shape;1054;p192"/>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055" name="Google Shape;1055;p192"/>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56" name="Google Shape;1056;p192"/>
          <p:cNvSpPr txBox="1">
            <a:spLocks noGrp="1"/>
          </p:cNvSpPr>
          <p:nvPr>
            <p:ph type="body" idx="2"/>
          </p:nvPr>
        </p:nvSpPr>
        <p:spPr>
          <a:xfrm>
            <a:off x="137350" y="622050"/>
            <a:ext cx="5346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057" name="Google Shape;1057;p192"/>
          <p:cNvSpPr txBox="1">
            <a:spLocks noGrp="1"/>
          </p:cNvSpPr>
          <p:nvPr>
            <p:ph type="subTitle" idx="3"/>
          </p:nvPr>
        </p:nvSpPr>
        <p:spPr>
          <a:xfrm>
            <a:off x="5592600" y="4431450"/>
            <a:ext cx="31587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Large Image + Text">
  <p:cSld name="CUSTOM_1">
    <p:spTree>
      <p:nvGrpSpPr>
        <p:cNvPr id="1" name="Shape 1058"/>
        <p:cNvGrpSpPr/>
        <p:nvPr/>
      </p:nvGrpSpPr>
      <p:grpSpPr>
        <a:xfrm>
          <a:off x="0" y="0"/>
          <a:ext cx="0" cy="0"/>
          <a:chOff x="0" y="0"/>
          <a:chExt cx="0" cy="0"/>
        </a:xfrm>
      </p:grpSpPr>
      <p:pic>
        <p:nvPicPr>
          <p:cNvPr id="1059" name="Google Shape;1059;p193"/>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060" name="Google Shape;1060;p193"/>
          <p:cNvSpPr txBox="1">
            <a:spLocks noGrp="1"/>
          </p:cNvSpPr>
          <p:nvPr>
            <p:ph type="subTitle" idx="1"/>
          </p:nvPr>
        </p:nvSpPr>
        <p:spPr>
          <a:xfrm>
            <a:off x="117850" y="89825"/>
            <a:ext cx="29757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61" name="Google Shape;1061;p193"/>
          <p:cNvSpPr txBox="1">
            <a:spLocks noGrp="1"/>
          </p:cNvSpPr>
          <p:nvPr>
            <p:ph type="body" idx="2"/>
          </p:nvPr>
        </p:nvSpPr>
        <p:spPr>
          <a:xfrm>
            <a:off x="137350" y="622050"/>
            <a:ext cx="2869200" cy="2806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062" name="Google Shape;1062;p193"/>
          <p:cNvSpPr txBox="1">
            <a:spLocks noGrp="1"/>
          </p:cNvSpPr>
          <p:nvPr>
            <p:ph type="subTitle" idx="3"/>
          </p:nvPr>
        </p:nvSpPr>
        <p:spPr>
          <a:xfrm>
            <a:off x="137350" y="3428250"/>
            <a:ext cx="31587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cxnSp>
        <p:nvCxnSpPr>
          <p:cNvPr id="1063" name="Google Shape;1063;p193"/>
          <p:cNvCxnSpPr/>
          <p:nvPr/>
        </p:nvCxnSpPr>
        <p:spPr>
          <a:xfrm>
            <a:off x="3165850" y="1700"/>
            <a:ext cx="0" cy="5165400"/>
          </a:xfrm>
          <a:prstGeom prst="straightConnector1">
            <a:avLst/>
          </a:prstGeom>
          <a:noFill/>
          <a:ln w="9525" cap="flat" cmpd="sng">
            <a:solidFill>
              <a:srgbClr val="D9D9D9"/>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ouble image">
  <p:cSld name="CUSTOM_4">
    <p:spTree>
      <p:nvGrpSpPr>
        <p:cNvPr id="1" name="Shape 82"/>
        <p:cNvGrpSpPr/>
        <p:nvPr/>
      </p:nvGrpSpPr>
      <p:grpSpPr>
        <a:xfrm>
          <a:off x="0" y="0"/>
          <a:ext cx="0" cy="0"/>
          <a:chOff x="0" y="0"/>
          <a:chExt cx="0" cy="0"/>
        </a:xfrm>
      </p:grpSpPr>
      <p:pic>
        <p:nvPicPr>
          <p:cNvPr id="83" name="Google Shape;83;p14"/>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Image + Grey Layout">
  <p:cSld name="CUSTOM_2">
    <p:spTree>
      <p:nvGrpSpPr>
        <p:cNvPr id="1" name="Shape 1064"/>
        <p:cNvGrpSpPr/>
        <p:nvPr/>
      </p:nvGrpSpPr>
      <p:grpSpPr>
        <a:xfrm>
          <a:off x="0" y="0"/>
          <a:ext cx="0" cy="0"/>
          <a:chOff x="0" y="0"/>
          <a:chExt cx="0" cy="0"/>
        </a:xfrm>
      </p:grpSpPr>
      <p:sp>
        <p:nvSpPr>
          <p:cNvPr id="1065" name="Google Shape;1065;p194"/>
          <p:cNvSpPr/>
          <p:nvPr/>
        </p:nvSpPr>
        <p:spPr>
          <a:xfrm>
            <a:off x="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6" name="Google Shape;1066;p194"/>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067" name="Google Shape;1067;p194"/>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068" name="Google Shape;1068;p194"/>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1069" name="Google Shape;1069;p194"/>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Image + Yellow Layout">
  <p:cSld name="CUSTOM_2_2">
    <p:spTree>
      <p:nvGrpSpPr>
        <p:cNvPr id="1" name="Shape 1070"/>
        <p:cNvGrpSpPr/>
        <p:nvPr/>
      </p:nvGrpSpPr>
      <p:grpSpPr>
        <a:xfrm>
          <a:off x="0" y="0"/>
          <a:ext cx="0" cy="0"/>
          <a:chOff x="0" y="0"/>
          <a:chExt cx="0" cy="0"/>
        </a:xfrm>
      </p:grpSpPr>
      <p:sp>
        <p:nvSpPr>
          <p:cNvPr id="1071" name="Google Shape;1071;p195"/>
          <p:cNvSpPr/>
          <p:nvPr/>
        </p:nvSpPr>
        <p:spPr>
          <a:xfrm>
            <a:off x="0" y="0"/>
            <a:ext cx="4383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195"/>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073" name="Google Shape;1073;p195"/>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074" name="Google Shape;1074;p195"/>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pic>
        <p:nvPicPr>
          <p:cNvPr id="1075" name="Google Shape;1075;p195"/>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Image + Purple Layout">
  <p:cSld name="CUSTOM_2_1">
    <p:spTree>
      <p:nvGrpSpPr>
        <p:cNvPr id="1" name="Shape 1076"/>
        <p:cNvGrpSpPr/>
        <p:nvPr/>
      </p:nvGrpSpPr>
      <p:grpSpPr>
        <a:xfrm>
          <a:off x="0" y="0"/>
          <a:ext cx="0" cy="0"/>
          <a:chOff x="0" y="0"/>
          <a:chExt cx="0" cy="0"/>
        </a:xfrm>
      </p:grpSpPr>
      <p:sp>
        <p:nvSpPr>
          <p:cNvPr id="1077" name="Google Shape;1077;p196"/>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8" name="Google Shape;1078;p196"/>
          <p:cNvPicPr preferRelativeResize="0"/>
          <p:nvPr/>
        </p:nvPicPr>
        <p:blipFill rotWithShape="1">
          <a:blip r:embed="rId2">
            <a:alphaModFix/>
          </a:blip>
          <a:srcRect/>
          <a:stretch/>
        </p:blipFill>
        <p:spPr>
          <a:xfrm>
            <a:off x="4966425" y="4816019"/>
            <a:ext cx="595602" cy="162631"/>
          </a:xfrm>
          <a:prstGeom prst="rect">
            <a:avLst/>
          </a:prstGeom>
          <a:noFill/>
          <a:ln>
            <a:noFill/>
          </a:ln>
        </p:spPr>
      </p:pic>
      <p:sp>
        <p:nvSpPr>
          <p:cNvPr id="1079" name="Google Shape;1079;p196"/>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080" name="Google Shape;1080;p196"/>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1081" name="Google Shape;1081;p196"/>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Image + Orange Layout">
  <p:cSld name="CUSTOM_2_1_1">
    <p:spTree>
      <p:nvGrpSpPr>
        <p:cNvPr id="1" name="Shape 1082"/>
        <p:cNvGrpSpPr/>
        <p:nvPr/>
      </p:nvGrpSpPr>
      <p:grpSpPr>
        <a:xfrm>
          <a:off x="0" y="0"/>
          <a:ext cx="0" cy="0"/>
          <a:chOff x="0" y="0"/>
          <a:chExt cx="0" cy="0"/>
        </a:xfrm>
      </p:grpSpPr>
      <p:sp>
        <p:nvSpPr>
          <p:cNvPr id="1083" name="Google Shape;1083;p197"/>
          <p:cNvSpPr/>
          <p:nvPr/>
        </p:nvSpPr>
        <p:spPr>
          <a:xfrm>
            <a:off x="4761000" y="0"/>
            <a:ext cx="43830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4" name="Google Shape;1084;p197"/>
          <p:cNvPicPr preferRelativeResize="0"/>
          <p:nvPr/>
        </p:nvPicPr>
        <p:blipFill rotWithShape="1">
          <a:blip r:embed="rId2">
            <a:alphaModFix/>
          </a:blip>
          <a:srcRect/>
          <a:stretch/>
        </p:blipFill>
        <p:spPr>
          <a:xfrm>
            <a:off x="4966425" y="4816019"/>
            <a:ext cx="595602" cy="162631"/>
          </a:xfrm>
          <a:prstGeom prst="rect">
            <a:avLst/>
          </a:prstGeom>
          <a:noFill/>
          <a:ln>
            <a:noFill/>
          </a:ln>
        </p:spPr>
      </p:pic>
      <p:sp>
        <p:nvSpPr>
          <p:cNvPr id="1085" name="Google Shape;1085;p197"/>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086" name="Google Shape;1086;p197"/>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1087" name="Google Shape;1087;p197"/>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Full page Image / Video">
  <p:cSld name="CUSTOM_3">
    <p:spTree>
      <p:nvGrpSpPr>
        <p:cNvPr id="1" name="Shape 1088"/>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Double image">
  <p:cSld name="CUSTOM_4">
    <p:spTree>
      <p:nvGrpSpPr>
        <p:cNvPr id="1" name="Shape 1089"/>
        <p:cNvGrpSpPr/>
        <p:nvPr/>
      </p:nvGrpSpPr>
      <p:grpSpPr>
        <a:xfrm>
          <a:off x="0" y="0"/>
          <a:ext cx="0" cy="0"/>
          <a:chOff x="0" y="0"/>
          <a:chExt cx="0" cy="0"/>
        </a:xfrm>
      </p:grpSpPr>
      <p:pic>
        <p:nvPicPr>
          <p:cNvPr id="1090" name="Google Shape;1090;p199"/>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able / Chart / Graph">
  <p:cSld name="CUSTOM_6">
    <p:spTree>
      <p:nvGrpSpPr>
        <p:cNvPr id="1" name="Shape 1091"/>
        <p:cNvGrpSpPr/>
        <p:nvPr/>
      </p:nvGrpSpPr>
      <p:grpSpPr>
        <a:xfrm>
          <a:off x="0" y="0"/>
          <a:ext cx="0" cy="0"/>
          <a:chOff x="0" y="0"/>
          <a:chExt cx="0" cy="0"/>
        </a:xfrm>
      </p:grpSpPr>
      <p:pic>
        <p:nvPicPr>
          <p:cNvPr id="1092" name="Google Shape;1092;p200"/>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093" name="Google Shape;1093;p200"/>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Divider Orange">
  <p:cSld name="CUSTOM_5_1">
    <p:spTree>
      <p:nvGrpSpPr>
        <p:cNvPr id="1" name="Shape 1094"/>
        <p:cNvGrpSpPr/>
        <p:nvPr/>
      </p:nvGrpSpPr>
      <p:grpSpPr>
        <a:xfrm>
          <a:off x="0" y="0"/>
          <a:ext cx="0" cy="0"/>
          <a:chOff x="0" y="0"/>
          <a:chExt cx="0" cy="0"/>
        </a:xfrm>
      </p:grpSpPr>
      <p:sp>
        <p:nvSpPr>
          <p:cNvPr id="1095" name="Google Shape;1095;p201"/>
          <p:cNvSpPr/>
          <p:nvPr/>
        </p:nvSpPr>
        <p:spPr>
          <a:xfrm>
            <a:off x="0" y="0"/>
            <a:ext cx="91440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6" name="Google Shape;1096;p201"/>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097" name="Google Shape;1097;p201"/>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098" name="Google Shape;1098;p201"/>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Divider Red">
  <p:cSld name="CUSTOM_5_1_1">
    <p:spTree>
      <p:nvGrpSpPr>
        <p:cNvPr id="1" name="Shape 1099"/>
        <p:cNvGrpSpPr/>
        <p:nvPr/>
      </p:nvGrpSpPr>
      <p:grpSpPr>
        <a:xfrm>
          <a:off x="0" y="0"/>
          <a:ext cx="0" cy="0"/>
          <a:chOff x="0" y="0"/>
          <a:chExt cx="0" cy="0"/>
        </a:xfrm>
      </p:grpSpPr>
      <p:sp>
        <p:nvSpPr>
          <p:cNvPr id="1100" name="Google Shape;1100;p202"/>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1" name="Google Shape;1101;p20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102" name="Google Shape;1102;p202"/>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103" name="Google Shape;1103;p202"/>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Divider Black">
  <p:cSld name="CUSTOM_5_1_1_1">
    <p:spTree>
      <p:nvGrpSpPr>
        <p:cNvPr id="1" name="Shape 1104"/>
        <p:cNvGrpSpPr/>
        <p:nvPr/>
      </p:nvGrpSpPr>
      <p:grpSpPr>
        <a:xfrm>
          <a:off x="0" y="0"/>
          <a:ext cx="0" cy="0"/>
          <a:chOff x="0" y="0"/>
          <a:chExt cx="0" cy="0"/>
        </a:xfrm>
      </p:grpSpPr>
      <p:sp>
        <p:nvSpPr>
          <p:cNvPr id="1105" name="Google Shape;1105;p203"/>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6" name="Google Shape;1106;p203"/>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107" name="Google Shape;1107;p203"/>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108" name="Google Shape;1108;p203"/>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 Blur" type="title">
  <p:cSld name="TITLE">
    <p:spTree>
      <p:nvGrpSpPr>
        <p:cNvPr id="1" name="Shape 84"/>
        <p:cNvGrpSpPr/>
        <p:nvPr/>
      </p:nvGrpSpPr>
      <p:grpSpPr>
        <a:xfrm>
          <a:off x="0" y="0"/>
          <a:ext cx="0" cy="0"/>
          <a:chOff x="0" y="0"/>
          <a:chExt cx="0" cy="0"/>
        </a:xfrm>
      </p:grpSpPr>
      <p:pic>
        <p:nvPicPr>
          <p:cNvPr id="85" name="Google Shape;85;p15" descr="Blur.jpg"/>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86" name="Google Shape;86;p15"/>
          <p:cNvPicPr preferRelativeResize="0"/>
          <p:nvPr/>
        </p:nvPicPr>
        <p:blipFill rotWithShape="1">
          <a:blip r:embed="rId3">
            <a:alphaModFix/>
          </a:blip>
          <a:srcRect/>
          <a:stretch/>
        </p:blipFill>
        <p:spPr>
          <a:xfrm>
            <a:off x="362500" y="781975"/>
            <a:ext cx="1343324" cy="361600"/>
          </a:xfrm>
          <a:prstGeom prst="rect">
            <a:avLst/>
          </a:prstGeom>
          <a:noFill/>
          <a:ln>
            <a:noFill/>
          </a:ln>
        </p:spPr>
      </p:pic>
      <p:sp>
        <p:nvSpPr>
          <p:cNvPr id="87" name="Google Shape;87;p15"/>
          <p:cNvSpPr txBox="1">
            <a:spLocks noGrp="1"/>
          </p:cNvSpPr>
          <p:nvPr>
            <p:ph type="title"/>
          </p:nvPr>
        </p:nvSpPr>
        <p:spPr>
          <a:xfrm>
            <a:off x="246300" y="1281300"/>
            <a:ext cx="71481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Google Shape;88;p15"/>
          <p:cNvSpPr txBox="1">
            <a:spLocks noGrp="1"/>
          </p:cNvSpPr>
          <p:nvPr>
            <p:ph type="subTitle" idx="1"/>
          </p:nvPr>
        </p:nvSpPr>
        <p:spPr>
          <a:xfrm>
            <a:off x="246300" y="1852800"/>
            <a:ext cx="71481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Google Shape;89;p15"/>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Divider Purple">
  <p:cSld name="CUSTOM_5_1_1_1_1">
    <p:spTree>
      <p:nvGrpSpPr>
        <p:cNvPr id="1" name="Shape 1109"/>
        <p:cNvGrpSpPr/>
        <p:nvPr/>
      </p:nvGrpSpPr>
      <p:grpSpPr>
        <a:xfrm>
          <a:off x="0" y="0"/>
          <a:ext cx="0" cy="0"/>
          <a:chOff x="0" y="0"/>
          <a:chExt cx="0" cy="0"/>
        </a:xfrm>
      </p:grpSpPr>
      <p:sp>
        <p:nvSpPr>
          <p:cNvPr id="1110" name="Google Shape;1110;p204"/>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1" name="Google Shape;1111;p204"/>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112" name="Google Shape;1112;p204"/>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113" name="Google Shape;1113;p204"/>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Divider Yellow">
  <p:cSld name="CUSTOM_5_1_1_1_1_1">
    <p:spTree>
      <p:nvGrpSpPr>
        <p:cNvPr id="1" name="Shape 1114"/>
        <p:cNvGrpSpPr/>
        <p:nvPr/>
      </p:nvGrpSpPr>
      <p:grpSpPr>
        <a:xfrm>
          <a:off x="0" y="0"/>
          <a:ext cx="0" cy="0"/>
          <a:chOff x="0" y="0"/>
          <a:chExt cx="0" cy="0"/>
        </a:xfrm>
      </p:grpSpPr>
      <p:sp>
        <p:nvSpPr>
          <p:cNvPr id="1115" name="Google Shape;1115;p205"/>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205"/>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117" name="Google Shape;1117;p205"/>
          <p:cNvSpPr txBox="1">
            <a:spLocks noGrp="1"/>
          </p:cNvSpPr>
          <p:nvPr>
            <p:ph type="body" idx="2"/>
          </p:nvPr>
        </p:nvSpPr>
        <p:spPr>
          <a:xfrm>
            <a:off x="137350" y="548850"/>
            <a:ext cx="8758800" cy="40458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9pPr>
          </a:lstStyle>
          <a:p>
            <a:endParaRPr/>
          </a:p>
        </p:txBody>
      </p:sp>
      <p:pic>
        <p:nvPicPr>
          <p:cNvPr id="1118" name="Google Shape;1118;p205"/>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End Slide - Blur">
  <p:cSld name="CUSTOM_7">
    <p:spTree>
      <p:nvGrpSpPr>
        <p:cNvPr id="1" name="Shape 1119"/>
        <p:cNvGrpSpPr/>
        <p:nvPr/>
      </p:nvGrpSpPr>
      <p:grpSpPr>
        <a:xfrm>
          <a:off x="0" y="0"/>
          <a:ext cx="0" cy="0"/>
          <a:chOff x="0" y="0"/>
          <a:chExt cx="0" cy="0"/>
        </a:xfrm>
      </p:grpSpPr>
      <p:pic>
        <p:nvPicPr>
          <p:cNvPr id="1120" name="Google Shape;1120;p206" descr="Blur.jpg"/>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1121" name="Google Shape;1121;p206"/>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1122" name="Google Shape;1122;p206"/>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23" name="Google Shape;1123;p206"/>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1124" name="Google Shape;1124;p206"/>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1125" name="Google Shape;1125;p206"/>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End Slide - Sea">
  <p:cSld name="CUSTOM_7_1">
    <p:spTree>
      <p:nvGrpSpPr>
        <p:cNvPr id="1" name="Shape 1126"/>
        <p:cNvGrpSpPr/>
        <p:nvPr/>
      </p:nvGrpSpPr>
      <p:grpSpPr>
        <a:xfrm>
          <a:off x="0" y="0"/>
          <a:ext cx="0" cy="0"/>
          <a:chOff x="0" y="0"/>
          <a:chExt cx="0" cy="0"/>
        </a:xfrm>
      </p:grpSpPr>
      <p:pic>
        <p:nvPicPr>
          <p:cNvPr id="1127" name="Google Shape;1127;p207"/>
          <p:cNvPicPr preferRelativeResize="0"/>
          <p:nvPr/>
        </p:nvPicPr>
        <p:blipFill rotWithShape="1">
          <a:blip r:embed="rId2">
            <a:alphaModFix/>
          </a:blip>
          <a:srcRect/>
          <a:stretch/>
        </p:blipFill>
        <p:spPr>
          <a:xfrm>
            <a:off x="-18962" y="-10675"/>
            <a:ext cx="9181925" cy="5164849"/>
          </a:xfrm>
          <a:prstGeom prst="rect">
            <a:avLst/>
          </a:prstGeom>
          <a:noFill/>
          <a:ln>
            <a:noFill/>
          </a:ln>
        </p:spPr>
      </p:pic>
      <p:pic>
        <p:nvPicPr>
          <p:cNvPr id="1128" name="Google Shape;1128;p207"/>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1129" name="Google Shape;1129;p207"/>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30" name="Google Shape;1130;p207"/>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1131" name="Google Shape;1131;p207"/>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1132" name="Google Shape;1132;p207"/>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End Slide - Straw">
  <p:cSld name="CUSTOM_7_1_1">
    <p:spTree>
      <p:nvGrpSpPr>
        <p:cNvPr id="1" name="Shape 1133"/>
        <p:cNvGrpSpPr/>
        <p:nvPr/>
      </p:nvGrpSpPr>
      <p:grpSpPr>
        <a:xfrm>
          <a:off x="0" y="0"/>
          <a:ext cx="0" cy="0"/>
          <a:chOff x="0" y="0"/>
          <a:chExt cx="0" cy="0"/>
        </a:xfrm>
      </p:grpSpPr>
      <p:pic>
        <p:nvPicPr>
          <p:cNvPr id="1134" name="Google Shape;1134;p208"/>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135" name="Google Shape;1135;p208"/>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1136" name="Google Shape;1136;p208"/>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37" name="Google Shape;1137;p208"/>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1138" name="Google Shape;1138;p208"/>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1139" name="Google Shape;1139;p208"/>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End Slide - Wood">
  <p:cSld name="CUSTOM_7_1_1_1">
    <p:spTree>
      <p:nvGrpSpPr>
        <p:cNvPr id="1" name="Shape 1140"/>
        <p:cNvGrpSpPr/>
        <p:nvPr/>
      </p:nvGrpSpPr>
      <p:grpSpPr>
        <a:xfrm>
          <a:off x="0" y="0"/>
          <a:ext cx="0" cy="0"/>
          <a:chOff x="0" y="0"/>
          <a:chExt cx="0" cy="0"/>
        </a:xfrm>
      </p:grpSpPr>
      <p:pic>
        <p:nvPicPr>
          <p:cNvPr id="1141" name="Google Shape;1141;p209"/>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1142" name="Google Shape;1142;p209"/>
          <p:cNvPicPr preferRelativeResize="0"/>
          <p:nvPr/>
        </p:nvPicPr>
        <p:blipFill rotWithShape="1">
          <a:blip r:embed="rId3">
            <a:alphaModFix/>
          </a:blip>
          <a:srcRect/>
          <a:stretch/>
        </p:blipFill>
        <p:spPr>
          <a:xfrm>
            <a:off x="347900" y="776778"/>
            <a:ext cx="1343325" cy="366797"/>
          </a:xfrm>
          <a:prstGeom prst="rect">
            <a:avLst/>
          </a:prstGeom>
          <a:noFill/>
          <a:ln>
            <a:noFill/>
          </a:ln>
        </p:spPr>
      </p:pic>
      <p:sp>
        <p:nvSpPr>
          <p:cNvPr id="1143" name="Google Shape;1143;p209"/>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4" name="Google Shape;1144;p209"/>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nesta.org.uk</a:t>
            </a:r>
            <a:endParaRPr sz="1800" b="0" i="0" u="none" strike="noStrike" cap="none">
              <a:solidFill>
                <a:srgbClr val="FFFFFF"/>
              </a:solidFill>
              <a:latin typeface="Century Gothic"/>
              <a:ea typeface="Century Gothic"/>
              <a:cs typeface="Century Gothic"/>
              <a:sym typeface="Century Gothic"/>
            </a:endParaRPr>
          </a:p>
        </p:txBody>
      </p:sp>
      <p:sp>
        <p:nvSpPr>
          <p:cNvPr id="1145" name="Google Shape;1145;p209"/>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@nesta_uk</a:t>
            </a:r>
            <a:endParaRPr sz="1800" b="0" i="0" u="none" strike="noStrike" cap="none">
              <a:solidFill>
                <a:srgbClr val="FFFFFF"/>
              </a:solidFill>
              <a:latin typeface="Century Gothic"/>
              <a:ea typeface="Century Gothic"/>
              <a:cs typeface="Century Gothic"/>
              <a:sym typeface="Century Gothic"/>
            </a:endParaRPr>
          </a:p>
        </p:txBody>
      </p:sp>
      <p:pic>
        <p:nvPicPr>
          <p:cNvPr id="1146" name="Google Shape;1146;p209"/>
          <p:cNvPicPr preferRelativeResize="0"/>
          <p:nvPr/>
        </p:nvPicPr>
        <p:blipFill rotWithShape="1">
          <a:blip r:embed="rId4">
            <a:alphaModFix/>
          </a:blip>
          <a:srcRect/>
          <a:stretch/>
        </p:blipFill>
        <p:spPr>
          <a:xfrm>
            <a:off x="347900" y="1997383"/>
            <a:ext cx="228650" cy="190542"/>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End Slide - Plain">
  <p:cSld name="CUSTOM_8">
    <p:spTree>
      <p:nvGrpSpPr>
        <p:cNvPr id="1" name="Shape 1147"/>
        <p:cNvGrpSpPr/>
        <p:nvPr/>
      </p:nvGrpSpPr>
      <p:grpSpPr>
        <a:xfrm>
          <a:off x="0" y="0"/>
          <a:ext cx="0" cy="0"/>
          <a:chOff x="0" y="0"/>
          <a:chExt cx="0" cy="0"/>
        </a:xfrm>
      </p:grpSpPr>
      <p:pic>
        <p:nvPicPr>
          <p:cNvPr id="1148" name="Google Shape;1148;p210"/>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149" name="Google Shape;1149;p210"/>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1150" name="Google Shape;1150;p210"/>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1" name="Google Shape;1151;p210"/>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1152" name="Google Shape;1152;p210"/>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1153" name="Google Shape;1153;p210"/>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slide 1">
  <p:cSld name="TITLE_1_2">
    <p:spTree>
      <p:nvGrpSpPr>
        <p:cNvPr id="1" name="Shape 1154"/>
        <p:cNvGrpSpPr/>
        <p:nvPr/>
      </p:nvGrpSpPr>
      <p:grpSpPr>
        <a:xfrm>
          <a:off x="0" y="0"/>
          <a:ext cx="0" cy="0"/>
          <a:chOff x="0" y="0"/>
          <a:chExt cx="0" cy="0"/>
        </a:xfrm>
      </p:grpSpPr>
      <p:pic>
        <p:nvPicPr>
          <p:cNvPr id="1155" name="Google Shape;1155;p211"/>
          <p:cNvPicPr preferRelativeResize="0"/>
          <p:nvPr/>
        </p:nvPicPr>
        <p:blipFill rotWithShape="1">
          <a:blip r:embed="rId2">
            <a:alphaModFix/>
          </a:blip>
          <a:srcRect/>
          <a:stretch/>
        </p:blipFill>
        <p:spPr>
          <a:xfrm>
            <a:off x="0" y="0"/>
            <a:ext cx="9070848" cy="5138357"/>
          </a:xfrm>
          <a:prstGeom prst="rect">
            <a:avLst/>
          </a:prstGeom>
          <a:noFill/>
          <a:ln>
            <a:noFill/>
          </a:ln>
        </p:spPr>
      </p:pic>
      <p:sp>
        <p:nvSpPr>
          <p:cNvPr id="1156" name="Google Shape;1156;p211"/>
          <p:cNvSpPr txBox="1">
            <a:spLocks noGrp="1"/>
          </p:cNvSpPr>
          <p:nvPr>
            <p:ph type="title"/>
          </p:nvPr>
        </p:nvSpPr>
        <p:spPr>
          <a:xfrm>
            <a:off x="427000" y="1742100"/>
            <a:ext cx="8032200" cy="572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800"/>
              <a:buFont typeface="Arial"/>
              <a:buNone/>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endParaRPr/>
          </a:p>
        </p:txBody>
      </p:sp>
      <p:sp>
        <p:nvSpPr>
          <p:cNvPr id="1157" name="Google Shape;1157;p211"/>
          <p:cNvSpPr txBox="1">
            <a:spLocks noGrp="1"/>
          </p:cNvSpPr>
          <p:nvPr>
            <p:ph type="subTitle" idx="1"/>
          </p:nvPr>
        </p:nvSpPr>
        <p:spPr>
          <a:xfrm>
            <a:off x="418900" y="2426850"/>
            <a:ext cx="8048400" cy="579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158" name="Google Shape;1158;p211"/>
          <p:cNvPicPr preferRelativeResize="0"/>
          <p:nvPr/>
        </p:nvPicPr>
        <p:blipFill rotWithShape="1">
          <a:blip r:embed="rId3">
            <a:alphaModFix/>
          </a:blip>
          <a:srcRect/>
          <a:stretch/>
        </p:blipFill>
        <p:spPr>
          <a:xfrm>
            <a:off x="249050" y="4763438"/>
            <a:ext cx="715810" cy="192795"/>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59"/>
        <p:cNvGrpSpPr/>
        <p:nvPr/>
      </p:nvGrpSpPr>
      <p:grpSpPr>
        <a:xfrm>
          <a:off x="0" y="0"/>
          <a:ext cx="0" cy="0"/>
          <a:chOff x="0" y="0"/>
          <a:chExt cx="0" cy="0"/>
        </a:xfrm>
      </p:grpSpPr>
      <p:sp>
        <p:nvSpPr>
          <p:cNvPr id="1160" name="Google Shape;1160;p212"/>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212"/>
          <p:cNvSpPr/>
          <p:nvPr/>
        </p:nvSpPr>
        <p:spPr>
          <a:xfrm>
            <a:off x="212050" y="221751"/>
            <a:ext cx="219600" cy="18900"/>
          </a:xfrm>
          <a:prstGeom prst="rect">
            <a:avLst/>
          </a:prstGeom>
          <a:solidFill>
            <a:srgbClr val="55688B">
              <a:alpha val="3568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212"/>
          <p:cNvSpPr/>
          <p:nvPr/>
        </p:nvSpPr>
        <p:spPr>
          <a:xfrm>
            <a:off x="212050" y="284225"/>
            <a:ext cx="219600" cy="18900"/>
          </a:xfrm>
          <a:prstGeom prst="rect">
            <a:avLst/>
          </a:prstGeom>
          <a:solidFill>
            <a:srgbClr val="55688B">
              <a:alpha val="3568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212"/>
          <p:cNvSpPr/>
          <p:nvPr/>
        </p:nvSpPr>
        <p:spPr>
          <a:xfrm>
            <a:off x="212050" y="346699"/>
            <a:ext cx="219600" cy="18900"/>
          </a:xfrm>
          <a:prstGeom prst="rect">
            <a:avLst/>
          </a:prstGeom>
          <a:solidFill>
            <a:srgbClr val="55688B">
              <a:alpha val="3568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64" name="Google Shape;1164;p212"/>
          <p:cNvGrpSpPr/>
          <p:nvPr/>
        </p:nvGrpSpPr>
        <p:grpSpPr>
          <a:xfrm>
            <a:off x="0" y="381001"/>
            <a:ext cx="1037850" cy="1016288"/>
            <a:chOff x="0" y="381001"/>
            <a:chExt cx="1037850" cy="1016288"/>
          </a:xfrm>
        </p:grpSpPr>
        <p:sp>
          <p:nvSpPr>
            <p:cNvPr id="1165" name="Google Shape;1165;p212"/>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212"/>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67" name="Google Shape;1167;p212"/>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9pPr>
          </a:lstStyle>
          <a:p>
            <a:endParaRPr/>
          </a:p>
        </p:txBody>
      </p:sp>
      <p:sp>
        <p:nvSpPr>
          <p:cNvPr id="1168" name="Google Shape;1168;p212"/>
          <p:cNvSpPr txBox="1">
            <a:spLocks noGrp="1"/>
          </p:cNvSpPr>
          <p:nvPr>
            <p:ph type="body" idx="1"/>
          </p:nvPr>
        </p:nvSpPr>
        <p:spPr>
          <a:xfrm>
            <a:off x="1297500" y="1567550"/>
            <a:ext cx="7038900" cy="29112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69" name="Google Shape;1169;p2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hart + Text">
  <p:cSld name="Chart + Text">
    <p:spTree>
      <p:nvGrpSpPr>
        <p:cNvPr id="1" name="Shape 1170"/>
        <p:cNvGrpSpPr/>
        <p:nvPr/>
      </p:nvGrpSpPr>
      <p:grpSpPr>
        <a:xfrm>
          <a:off x="0" y="0"/>
          <a:ext cx="0" cy="0"/>
          <a:chOff x="0" y="0"/>
          <a:chExt cx="0" cy="0"/>
        </a:xfrm>
      </p:grpSpPr>
      <p:sp>
        <p:nvSpPr>
          <p:cNvPr id="1171" name="Google Shape;1171;p213"/>
          <p:cNvSpPr>
            <a:spLocks noGrp="1"/>
          </p:cNvSpPr>
          <p:nvPr>
            <p:ph type="chart" idx="2"/>
          </p:nvPr>
        </p:nvSpPr>
        <p:spPr>
          <a:xfrm>
            <a:off x="4918526" y="854439"/>
            <a:ext cx="3773700" cy="3491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72" name="Google Shape;1172;p213"/>
          <p:cNvSpPr txBox="1">
            <a:spLocks noGrp="1"/>
          </p:cNvSpPr>
          <p:nvPr>
            <p:ph type="body" idx="1"/>
          </p:nvPr>
        </p:nvSpPr>
        <p:spPr>
          <a:xfrm>
            <a:off x="168715" y="854439"/>
            <a:ext cx="4403400" cy="3491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chemeClr val="accent6"/>
              </a:buClr>
              <a:buSzPts val="1600"/>
              <a:buFont typeface="Arial"/>
              <a:buNone/>
              <a:defRPr sz="1600" b="0" i="0" u="none" strike="noStrike" cap="none">
                <a:solidFill>
                  <a:schemeClr val="accent6"/>
                </a:solidFill>
                <a:latin typeface="Century Gothic"/>
                <a:ea typeface="Century Gothic"/>
                <a:cs typeface="Century Gothic"/>
                <a:sym typeface="Century Gothic"/>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73" name="Google Shape;1173;p213"/>
          <p:cNvSpPr txBox="1">
            <a:spLocks noGrp="1"/>
          </p:cNvSpPr>
          <p:nvPr>
            <p:ph type="body" idx="3"/>
          </p:nvPr>
        </p:nvSpPr>
        <p:spPr>
          <a:xfrm>
            <a:off x="168715" y="167374"/>
            <a:ext cx="8665200" cy="309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accent6"/>
              </a:buClr>
              <a:buSzPts val="1400"/>
              <a:buFont typeface="Arial"/>
              <a:buNone/>
              <a:defRPr sz="1400" b="1"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74" name="Google Shape;1174;p213"/>
          <p:cNvSpPr txBox="1">
            <a:spLocks noGrp="1"/>
          </p:cNvSpPr>
          <p:nvPr>
            <p:ph type="body" idx="4"/>
          </p:nvPr>
        </p:nvSpPr>
        <p:spPr>
          <a:xfrm>
            <a:off x="168715" y="4345858"/>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accent6"/>
              </a:buClr>
              <a:buSzPts val="900"/>
              <a:buFont typeface="Century Gothic"/>
              <a:buNone/>
              <a:defRPr sz="900" b="0"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pic>
        <p:nvPicPr>
          <p:cNvPr id="1175" name="Google Shape;1175;p213" descr="C:\Users\ZPoulter\Google Drive\Documents\Desktop\Nesta_Black_Wordmark_Logo_RGB.png"/>
          <p:cNvPicPr preferRelativeResize="0"/>
          <p:nvPr/>
        </p:nvPicPr>
        <p:blipFill rotWithShape="1">
          <a:blip r:embed="rId2">
            <a:alphaModFix/>
          </a:blip>
          <a:srcRect/>
          <a:stretch/>
        </p:blipFill>
        <p:spPr>
          <a:xfrm>
            <a:off x="277007" y="4762385"/>
            <a:ext cx="637393" cy="171669"/>
          </a:xfrm>
          <a:prstGeom prst="rect">
            <a:avLst/>
          </a:prstGeom>
          <a:noFill/>
          <a:ln>
            <a:noFill/>
          </a:ln>
        </p:spPr>
      </p:pic>
      <p:sp>
        <p:nvSpPr>
          <p:cNvPr id="1176" name="Google Shape;1176;p2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Sea">
  <p:cSld name="TITLE_1">
    <p:spTree>
      <p:nvGrpSpPr>
        <p:cNvPr id="1" name="Shape 90"/>
        <p:cNvGrpSpPr/>
        <p:nvPr/>
      </p:nvGrpSpPr>
      <p:grpSpPr>
        <a:xfrm>
          <a:off x="0" y="0"/>
          <a:ext cx="0" cy="0"/>
          <a:chOff x="0" y="0"/>
          <a:chExt cx="0" cy="0"/>
        </a:xfrm>
      </p:grpSpPr>
      <p:pic>
        <p:nvPicPr>
          <p:cNvPr id="91" name="Google Shape;91;p16"/>
          <p:cNvPicPr preferRelativeResize="0"/>
          <p:nvPr/>
        </p:nvPicPr>
        <p:blipFill rotWithShape="1">
          <a:blip r:embed="rId2">
            <a:alphaModFix/>
          </a:blip>
          <a:srcRect/>
          <a:stretch/>
        </p:blipFill>
        <p:spPr>
          <a:xfrm>
            <a:off x="-18962" y="-10675"/>
            <a:ext cx="9181925" cy="5164849"/>
          </a:xfrm>
          <a:prstGeom prst="rect">
            <a:avLst/>
          </a:prstGeom>
          <a:noFill/>
          <a:ln>
            <a:noFill/>
          </a:ln>
        </p:spPr>
      </p:pic>
      <p:pic>
        <p:nvPicPr>
          <p:cNvPr id="92" name="Google Shape;92;p16"/>
          <p:cNvPicPr preferRelativeResize="0"/>
          <p:nvPr/>
        </p:nvPicPr>
        <p:blipFill rotWithShape="1">
          <a:blip r:embed="rId3">
            <a:alphaModFix/>
          </a:blip>
          <a:srcRect/>
          <a:stretch/>
        </p:blipFill>
        <p:spPr>
          <a:xfrm>
            <a:off x="372875" y="792325"/>
            <a:ext cx="1343324" cy="361600"/>
          </a:xfrm>
          <a:prstGeom prst="rect">
            <a:avLst/>
          </a:prstGeom>
          <a:noFill/>
          <a:ln>
            <a:noFill/>
          </a:ln>
        </p:spPr>
      </p:pic>
      <p:sp>
        <p:nvSpPr>
          <p:cNvPr id="93" name="Google Shape;93;p16"/>
          <p:cNvSpPr txBox="1">
            <a:spLocks noGrp="1"/>
          </p:cNvSpPr>
          <p:nvPr>
            <p:ph type="title"/>
          </p:nvPr>
        </p:nvSpPr>
        <p:spPr>
          <a:xfrm>
            <a:off x="246300" y="1281300"/>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 name="Google Shape;94;p16"/>
          <p:cNvSpPr txBox="1">
            <a:spLocks noGrp="1"/>
          </p:cNvSpPr>
          <p:nvPr>
            <p:ph type="subTitle" idx="1"/>
          </p:nvPr>
        </p:nvSpPr>
        <p:spPr>
          <a:xfrm>
            <a:off x="246300" y="1852800"/>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5" name="Google Shape;95;p16"/>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Intro slide_1">
  <p:cSld name="Intro slide_1">
    <p:bg>
      <p:bgPr>
        <a:solidFill>
          <a:srgbClr val="E41F18"/>
        </a:solidFill>
        <a:effectLst/>
      </p:bgPr>
    </p:bg>
    <p:spTree>
      <p:nvGrpSpPr>
        <p:cNvPr id="1" name="Shape 1177"/>
        <p:cNvGrpSpPr/>
        <p:nvPr/>
      </p:nvGrpSpPr>
      <p:grpSpPr>
        <a:xfrm>
          <a:off x="0" y="0"/>
          <a:ext cx="0" cy="0"/>
          <a:chOff x="0" y="0"/>
          <a:chExt cx="0" cy="0"/>
        </a:xfrm>
      </p:grpSpPr>
      <p:pic>
        <p:nvPicPr>
          <p:cNvPr id="1178" name="Google Shape;1178;p214"/>
          <p:cNvPicPr preferRelativeResize="0"/>
          <p:nvPr/>
        </p:nvPicPr>
        <p:blipFill rotWithShape="1">
          <a:blip r:embed="rId2">
            <a:alphaModFix/>
          </a:blip>
          <a:srcRect/>
          <a:stretch/>
        </p:blipFill>
        <p:spPr>
          <a:xfrm>
            <a:off x="7778" y="0"/>
            <a:ext cx="9139266" cy="5145023"/>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Final_Title_1">
  <p:cSld name="Final_Title_1">
    <p:bg>
      <p:bgPr>
        <a:solidFill>
          <a:schemeClr val="lt1">
            <a:alpha val="0"/>
          </a:schemeClr>
        </a:solidFill>
        <a:effectLst/>
      </p:bgPr>
    </p:bg>
    <p:spTree>
      <p:nvGrpSpPr>
        <p:cNvPr id="1" name="Shape 1179"/>
        <p:cNvGrpSpPr/>
        <p:nvPr/>
      </p:nvGrpSpPr>
      <p:grpSpPr>
        <a:xfrm>
          <a:off x="0" y="0"/>
          <a:ext cx="0" cy="0"/>
          <a:chOff x="0" y="0"/>
          <a:chExt cx="0" cy="0"/>
        </a:xfrm>
      </p:grpSpPr>
      <p:pic>
        <p:nvPicPr>
          <p:cNvPr id="1180" name="Google Shape;1180;p215"/>
          <p:cNvPicPr preferRelativeResize="0"/>
          <p:nvPr/>
        </p:nvPicPr>
        <p:blipFill rotWithShape="1">
          <a:blip r:embed="rId2">
            <a:alphaModFix/>
          </a:blip>
          <a:srcRect/>
          <a:stretch/>
        </p:blipFill>
        <p:spPr>
          <a:xfrm>
            <a:off x="4735" y="0"/>
            <a:ext cx="9139266" cy="5145023"/>
          </a:xfrm>
          <a:prstGeom prst="rect">
            <a:avLst/>
          </a:prstGeom>
          <a:noFill/>
          <a:ln>
            <a:noFill/>
          </a:ln>
        </p:spPr>
      </p:pic>
      <p:sp>
        <p:nvSpPr>
          <p:cNvPr id="1181" name="Google Shape;1181;p215"/>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182" name="Google Shape;1182;p215"/>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1183" name="Google Shape;1183;p215"/>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ontent_Image_Full_2">
  <p:cSld name="Content_Image_Full_2">
    <p:spTree>
      <p:nvGrpSpPr>
        <p:cNvPr id="1" name="Shape 1184"/>
        <p:cNvGrpSpPr/>
        <p:nvPr/>
      </p:nvGrpSpPr>
      <p:grpSpPr>
        <a:xfrm>
          <a:off x="0" y="0"/>
          <a:ext cx="0" cy="0"/>
          <a:chOff x="0" y="0"/>
          <a:chExt cx="0" cy="0"/>
        </a:xfrm>
      </p:grpSpPr>
      <p:sp>
        <p:nvSpPr>
          <p:cNvPr id="1185" name="Google Shape;1185;p216"/>
          <p:cNvSpPr>
            <a:spLocks noGrp="1"/>
          </p:cNvSpPr>
          <p:nvPr>
            <p:ph type="pic" idx="2"/>
          </p:nvPr>
        </p:nvSpPr>
        <p:spPr>
          <a:xfrm>
            <a:off x="4571999" y="4396"/>
            <a:ext cx="4572000" cy="514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6" name="Google Shape;1186;p216"/>
          <p:cNvSpPr/>
          <p:nvPr/>
        </p:nvSpPr>
        <p:spPr>
          <a:xfrm>
            <a:off x="-1"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87" name="Google Shape;1187;p216"/>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1188" name="Google Shape;1188;p216"/>
          <p:cNvSpPr txBox="1">
            <a:spLocks noGrp="1"/>
          </p:cNvSpPr>
          <p:nvPr>
            <p:ph type="body" idx="1"/>
          </p:nvPr>
        </p:nvSpPr>
        <p:spPr>
          <a:xfrm>
            <a:off x="358775" y="861236"/>
            <a:ext cx="4120200" cy="3389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9" name="Google Shape;1189;p216"/>
          <p:cNvSpPr txBox="1">
            <a:spLocks noGrp="1"/>
          </p:cNvSpPr>
          <p:nvPr>
            <p:ph type="body" idx="3"/>
          </p:nvPr>
        </p:nvSpPr>
        <p:spPr>
          <a:xfrm>
            <a:off x="358775" y="181187"/>
            <a:ext cx="4120200" cy="68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ontent_Hightlight_3">
  <p:cSld name="Content_Hightlight_3">
    <p:spTree>
      <p:nvGrpSpPr>
        <p:cNvPr id="1" name="Shape 1190"/>
        <p:cNvGrpSpPr/>
        <p:nvPr/>
      </p:nvGrpSpPr>
      <p:grpSpPr>
        <a:xfrm>
          <a:off x="0" y="0"/>
          <a:ext cx="0" cy="0"/>
          <a:chOff x="0" y="0"/>
          <a:chExt cx="0" cy="0"/>
        </a:xfrm>
      </p:grpSpPr>
      <p:sp>
        <p:nvSpPr>
          <p:cNvPr id="1191" name="Google Shape;1191;p217"/>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92" name="Google Shape;1192;p217"/>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1193" name="Google Shape;1193;p217"/>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4" name="Google Shape;1194;p217"/>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_Logo_Black">
  <p:cSld name="Blank_Logo_Black">
    <p:spTree>
      <p:nvGrpSpPr>
        <p:cNvPr id="1" name="Shape 1195"/>
        <p:cNvGrpSpPr/>
        <p:nvPr/>
      </p:nvGrpSpPr>
      <p:grpSpPr>
        <a:xfrm>
          <a:off x="0" y="0"/>
          <a:ext cx="0" cy="0"/>
          <a:chOff x="0" y="0"/>
          <a:chExt cx="0" cy="0"/>
        </a:xfrm>
      </p:grpSpPr>
      <p:pic>
        <p:nvPicPr>
          <p:cNvPr id="1196" name="Google Shape;1196;p218"/>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lank_Logo_White">
  <p:cSld name="Blank_Logo_White">
    <p:spTree>
      <p:nvGrpSpPr>
        <p:cNvPr id="1" name="Shape 1197"/>
        <p:cNvGrpSpPr/>
        <p:nvPr/>
      </p:nvGrpSpPr>
      <p:grpSpPr>
        <a:xfrm>
          <a:off x="0" y="0"/>
          <a:ext cx="0" cy="0"/>
          <a:chOff x="0" y="0"/>
          <a:chExt cx="0" cy="0"/>
        </a:xfrm>
      </p:grpSpPr>
      <p:pic>
        <p:nvPicPr>
          <p:cNvPr id="1198" name="Google Shape;1198;p219"/>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Navigation_Image_1">
  <p:cSld name="Navigation_Image_1">
    <p:spTree>
      <p:nvGrpSpPr>
        <p:cNvPr id="1" name="Shape 1199"/>
        <p:cNvGrpSpPr/>
        <p:nvPr/>
      </p:nvGrpSpPr>
      <p:grpSpPr>
        <a:xfrm>
          <a:off x="0" y="0"/>
          <a:ext cx="0" cy="0"/>
          <a:chOff x="0" y="0"/>
          <a:chExt cx="0" cy="0"/>
        </a:xfrm>
      </p:grpSpPr>
      <p:sp>
        <p:nvSpPr>
          <p:cNvPr id="1200" name="Google Shape;1200;p220"/>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sp>
        <p:nvSpPr>
          <p:cNvPr id="1201" name="Google Shape;1201;p220"/>
          <p:cNvSpPr>
            <a:spLocks noGrp="1"/>
          </p:cNvSpPr>
          <p:nvPr>
            <p:ph type="pic" idx="2"/>
          </p:nvPr>
        </p:nvSpPr>
        <p:spPr>
          <a:xfrm>
            <a:off x="2303460" y="475598"/>
            <a:ext cx="6840600" cy="4131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02" name="Google Shape;1202;p220"/>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1203" name="Google Shape;1203;p220"/>
          <p:cNvSpPr txBox="1">
            <a:spLocks noGrp="1"/>
          </p:cNvSpPr>
          <p:nvPr>
            <p:ph type="body" idx="1"/>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hart_Content">
  <p:cSld name="Chart_Content">
    <p:spTree>
      <p:nvGrpSpPr>
        <p:cNvPr id="1" name="Shape 1204"/>
        <p:cNvGrpSpPr/>
        <p:nvPr/>
      </p:nvGrpSpPr>
      <p:grpSpPr>
        <a:xfrm>
          <a:off x="0" y="0"/>
          <a:ext cx="0" cy="0"/>
          <a:chOff x="0" y="0"/>
          <a:chExt cx="0" cy="0"/>
        </a:xfrm>
      </p:grpSpPr>
      <p:sp>
        <p:nvSpPr>
          <p:cNvPr id="1205" name="Google Shape;1205;p221"/>
          <p:cNvSpPr>
            <a:spLocks noGrp="1"/>
          </p:cNvSpPr>
          <p:nvPr>
            <p:ph type="chart" idx="2"/>
          </p:nvPr>
        </p:nvSpPr>
        <p:spPr>
          <a:xfrm>
            <a:off x="4918526" y="603779"/>
            <a:ext cx="3773700" cy="3221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6" name="Google Shape;1206;p221"/>
          <p:cNvSpPr txBox="1">
            <a:spLocks noGrp="1"/>
          </p:cNvSpPr>
          <p:nvPr>
            <p:ph type="body" idx="1"/>
          </p:nvPr>
        </p:nvSpPr>
        <p:spPr>
          <a:xfrm>
            <a:off x="168715" y="603779"/>
            <a:ext cx="4403400" cy="3221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7" name="Google Shape;1207;p221"/>
          <p:cNvSpPr txBox="1">
            <a:spLocks noGrp="1"/>
          </p:cNvSpPr>
          <p:nvPr>
            <p:ph type="body" idx="3"/>
          </p:nvPr>
        </p:nvSpPr>
        <p:spPr>
          <a:xfrm>
            <a:off x="168715" y="3824749"/>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dk1"/>
              </a:buClr>
              <a:buSzPts val="900"/>
              <a:buFont typeface="Calibri"/>
              <a:buNone/>
              <a:defRPr sz="9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8" name="Google Shape;1208;p221"/>
          <p:cNvSpPr txBox="1">
            <a:spLocks noGrp="1"/>
          </p:cNvSpPr>
          <p:nvPr>
            <p:ph type="body" idx="4"/>
          </p:nvPr>
        </p:nvSpPr>
        <p:spPr>
          <a:xfrm>
            <a:off x="358775" y="174134"/>
            <a:ext cx="83334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09" name="Google Shape;1209;p221"/>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ontent_Hightlight_2">
  <p:cSld name="Content_Hightlight_2">
    <p:spTree>
      <p:nvGrpSpPr>
        <p:cNvPr id="1" name="Shape 1210"/>
        <p:cNvGrpSpPr/>
        <p:nvPr/>
      </p:nvGrpSpPr>
      <p:grpSpPr>
        <a:xfrm>
          <a:off x="0" y="0"/>
          <a:ext cx="0" cy="0"/>
          <a:chOff x="0" y="0"/>
          <a:chExt cx="0" cy="0"/>
        </a:xfrm>
      </p:grpSpPr>
      <p:sp>
        <p:nvSpPr>
          <p:cNvPr id="1211" name="Google Shape;1211;p222"/>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2" name="Google Shape;1212;p222"/>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1213" name="Google Shape;1213;p222"/>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4" name="Google Shape;1214;p222"/>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Navigation_Content_2">
  <p:cSld name="Navigation_Content_2">
    <p:spTree>
      <p:nvGrpSpPr>
        <p:cNvPr id="1" name="Shape 1215"/>
        <p:cNvGrpSpPr/>
        <p:nvPr/>
      </p:nvGrpSpPr>
      <p:grpSpPr>
        <a:xfrm>
          <a:off x="0" y="0"/>
          <a:ext cx="0" cy="0"/>
          <a:chOff x="0" y="0"/>
          <a:chExt cx="0" cy="0"/>
        </a:xfrm>
      </p:grpSpPr>
      <p:sp>
        <p:nvSpPr>
          <p:cNvPr id="1216" name="Google Shape;1216;p223"/>
          <p:cNvSpPr/>
          <p:nvPr/>
        </p:nvSpPr>
        <p:spPr>
          <a:xfrm>
            <a:off x="-1" y="0"/>
            <a:ext cx="23034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sp>
        <p:nvSpPr>
          <p:cNvPr id="1217" name="Google Shape;1217;p223"/>
          <p:cNvSpPr txBox="1">
            <a:spLocks noGrp="1"/>
          </p:cNvSpPr>
          <p:nvPr>
            <p:ph type="body" idx="1"/>
          </p:nvPr>
        </p:nvSpPr>
        <p:spPr>
          <a:xfrm>
            <a:off x="2303463" y="685983"/>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8" name="Google Shape;1218;p223"/>
          <p:cNvSpPr txBox="1">
            <a:spLocks noGrp="1"/>
          </p:cNvSpPr>
          <p:nvPr>
            <p:ph type="body" idx="2"/>
          </p:nvPr>
        </p:nvSpPr>
        <p:spPr>
          <a:xfrm>
            <a:off x="2303463" y="181187"/>
            <a:ext cx="6481800" cy="291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9" name="Google Shape;1219;p223"/>
          <p:cNvSpPr txBox="1">
            <a:spLocks noGrp="1"/>
          </p:cNvSpPr>
          <p:nvPr>
            <p:ph type="body" idx="3"/>
          </p:nvPr>
        </p:nvSpPr>
        <p:spPr>
          <a:xfrm>
            <a:off x="3370520" y="1380514"/>
            <a:ext cx="5414700" cy="353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20" name="Google Shape;1220;p223"/>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1221" name="Google Shape;1221;p223"/>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 Straw">
  <p:cSld name="TITLE_1_1">
    <p:spTree>
      <p:nvGrpSpPr>
        <p:cNvPr id="1" name="Shape 96"/>
        <p:cNvGrpSpPr/>
        <p:nvPr/>
      </p:nvGrpSpPr>
      <p:grpSpPr>
        <a:xfrm>
          <a:off x="0" y="0"/>
          <a:ext cx="0" cy="0"/>
          <a:chOff x="0" y="0"/>
          <a:chExt cx="0" cy="0"/>
        </a:xfrm>
      </p:grpSpPr>
      <p:pic>
        <p:nvPicPr>
          <p:cNvPr id="97" name="Google Shape;97;p1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98" name="Google Shape;98;p17"/>
          <p:cNvPicPr preferRelativeResize="0"/>
          <p:nvPr/>
        </p:nvPicPr>
        <p:blipFill rotWithShape="1">
          <a:blip r:embed="rId3">
            <a:alphaModFix/>
          </a:blip>
          <a:srcRect/>
          <a:stretch/>
        </p:blipFill>
        <p:spPr>
          <a:xfrm>
            <a:off x="372875" y="4441625"/>
            <a:ext cx="1343324" cy="361600"/>
          </a:xfrm>
          <a:prstGeom prst="rect">
            <a:avLst/>
          </a:prstGeom>
          <a:noFill/>
          <a:ln>
            <a:noFill/>
          </a:ln>
        </p:spPr>
      </p:pic>
      <p:sp>
        <p:nvSpPr>
          <p:cNvPr id="99" name="Google Shape;99;p17"/>
          <p:cNvSpPr txBox="1">
            <a:spLocks noGrp="1"/>
          </p:cNvSpPr>
          <p:nvPr>
            <p:ph type="title"/>
          </p:nvPr>
        </p:nvSpPr>
        <p:spPr>
          <a:xfrm>
            <a:off x="194475" y="959925"/>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0" name="Google Shape;100;p17"/>
          <p:cNvSpPr txBox="1">
            <a:spLocks noGrp="1"/>
          </p:cNvSpPr>
          <p:nvPr>
            <p:ph type="subTitle" idx="1"/>
          </p:nvPr>
        </p:nvSpPr>
        <p:spPr>
          <a:xfrm>
            <a:off x="194475" y="1531425"/>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p17"/>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Navigation_Content_1">
  <p:cSld name="Navigation_Content_1">
    <p:spTree>
      <p:nvGrpSpPr>
        <p:cNvPr id="1" name="Shape 1222"/>
        <p:cNvGrpSpPr/>
        <p:nvPr/>
      </p:nvGrpSpPr>
      <p:grpSpPr>
        <a:xfrm>
          <a:off x="0" y="0"/>
          <a:ext cx="0" cy="0"/>
          <a:chOff x="0" y="0"/>
          <a:chExt cx="0" cy="0"/>
        </a:xfrm>
      </p:grpSpPr>
      <p:sp>
        <p:nvSpPr>
          <p:cNvPr id="1223" name="Google Shape;1223;p224"/>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sp>
        <p:nvSpPr>
          <p:cNvPr id="1224" name="Google Shape;1224;p224"/>
          <p:cNvSpPr txBox="1">
            <a:spLocks noGrp="1"/>
          </p:cNvSpPr>
          <p:nvPr>
            <p:ph type="body" idx="1"/>
          </p:nvPr>
        </p:nvSpPr>
        <p:spPr>
          <a:xfrm>
            <a:off x="2303463" y="728318"/>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5" name="Google Shape;1225;p224"/>
          <p:cNvSpPr txBox="1">
            <a:spLocks noGrp="1"/>
          </p:cNvSpPr>
          <p:nvPr>
            <p:ph type="body" idx="2"/>
          </p:nvPr>
        </p:nvSpPr>
        <p:spPr>
          <a:xfrm>
            <a:off x="2303463" y="181187"/>
            <a:ext cx="6481800" cy="504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6" name="Google Shape;1226;p224"/>
          <p:cNvSpPr txBox="1">
            <a:spLocks noGrp="1"/>
          </p:cNvSpPr>
          <p:nvPr>
            <p:ph type="body" idx="3"/>
          </p:nvPr>
        </p:nvSpPr>
        <p:spPr>
          <a:xfrm>
            <a:off x="2301876" y="1380514"/>
            <a:ext cx="6483300" cy="353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27" name="Google Shape;1227;p224"/>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1228" name="Google Shape;1228;p224"/>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Content_Left_2">
  <p:cSld name="Content_Left_2">
    <p:spTree>
      <p:nvGrpSpPr>
        <p:cNvPr id="1" name="Shape 1229"/>
        <p:cNvGrpSpPr/>
        <p:nvPr/>
      </p:nvGrpSpPr>
      <p:grpSpPr>
        <a:xfrm>
          <a:off x="0" y="0"/>
          <a:ext cx="0" cy="0"/>
          <a:chOff x="0" y="0"/>
          <a:chExt cx="0" cy="0"/>
        </a:xfrm>
      </p:grpSpPr>
      <p:sp>
        <p:nvSpPr>
          <p:cNvPr id="1230" name="Google Shape;1230;p225"/>
          <p:cNvSpPr txBox="1">
            <a:spLocks noGrp="1"/>
          </p:cNvSpPr>
          <p:nvPr>
            <p:ph type="body" idx="1"/>
          </p:nvPr>
        </p:nvSpPr>
        <p:spPr>
          <a:xfrm>
            <a:off x="358775"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1" name="Google Shape;1231;p225"/>
          <p:cNvSpPr txBox="1">
            <a:spLocks noGrp="1"/>
          </p:cNvSpPr>
          <p:nvPr>
            <p:ph type="body" idx="2"/>
          </p:nvPr>
        </p:nvSpPr>
        <p:spPr>
          <a:xfrm>
            <a:off x="358775"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2" name="Google Shape;1232;p225"/>
          <p:cNvSpPr/>
          <p:nvPr/>
        </p:nvSpPr>
        <p:spPr>
          <a:xfrm>
            <a:off x="4572000"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3" name="Google Shape;1233;p225"/>
          <p:cNvSpPr txBox="1">
            <a:spLocks noGrp="1"/>
          </p:cNvSpPr>
          <p:nvPr>
            <p:ph type="body" idx="3"/>
          </p:nvPr>
        </p:nvSpPr>
        <p:spPr>
          <a:xfrm>
            <a:off x="4930778"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4" name="Google Shape;1234;p225"/>
          <p:cNvSpPr txBox="1">
            <a:spLocks noGrp="1"/>
          </p:cNvSpPr>
          <p:nvPr>
            <p:ph type="body" idx="4"/>
          </p:nvPr>
        </p:nvSpPr>
        <p:spPr>
          <a:xfrm>
            <a:off x="4930778"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35" name="Google Shape;1235;p225"/>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ontent_Hightlight_1">
  <p:cSld name="Content_Hightlight_1">
    <p:spTree>
      <p:nvGrpSpPr>
        <p:cNvPr id="1" name="Shape 1236"/>
        <p:cNvGrpSpPr/>
        <p:nvPr/>
      </p:nvGrpSpPr>
      <p:grpSpPr>
        <a:xfrm>
          <a:off x="0" y="0"/>
          <a:ext cx="0" cy="0"/>
          <a:chOff x="0" y="0"/>
          <a:chExt cx="0" cy="0"/>
        </a:xfrm>
      </p:grpSpPr>
      <p:sp>
        <p:nvSpPr>
          <p:cNvPr id="1237" name="Google Shape;1237;p226"/>
          <p:cNvSpPr/>
          <p:nvPr/>
        </p:nvSpPr>
        <p:spPr>
          <a:xfrm>
            <a:off x="0" y="0"/>
            <a:ext cx="9144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8" name="Google Shape;1238;p226"/>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9" name="Google Shape;1239;p226"/>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40" name="Google Shape;1240;p226"/>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Intro_Title_3">
  <p:cSld name="Intro_Title_3">
    <p:bg>
      <p:bgPr>
        <a:solidFill>
          <a:schemeClr val="lt1">
            <a:alpha val="0"/>
          </a:schemeClr>
        </a:solidFill>
        <a:effectLst/>
      </p:bgPr>
    </p:bg>
    <p:spTree>
      <p:nvGrpSpPr>
        <p:cNvPr id="1" name="Shape 1241"/>
        <p:cNvGrpSpPr/>
        <p:nvPr/>
      </p:nvGrpSpPr>
      <p:grpSpPr>
        <a:xfrm>
          <a:off x="0" y="0"/>
          <a:ext cx="0" cy="0"/>
          <a:chOff x="0" y="0"/>
          <a:chExt cx="0" cy="0"/>
        </a:xfrm>
      </p:grpSpPr>
      <p:pic>
        <p:nvPicPr>
          <p:cNvPr id="1242" name="Google Shape;1242;p227"/>
          <p:cNvPicPr preferRelativeResize="0"/>
          <p:nvPr/>
        </p:nvPicPr>
        <p:blipFill rotWithShape="1">
          <a:blip r:embed="rId2">
            <a:alphaModFix/>
          </a:blip>
          <a:srcRect/>
          <a:stretch/>
        </p:blipFill>
        <p:spPr>
          <a:xfrm>
            <a:off x="4736" y="0"/>
            <a:ext cx="9139263" cy="5145021"/>
          </a:xfrm>
          <a:prstGeom prst="rect">
            <a:avLst/>
          </a:prstGeom>
          <a:noFill/>
          <a:ln>
            <a:noFill/>
          </a:ln>
        </p:spPr>
      </p:pic>
      <p:sp>
        <p:nvSpPr>
          <p:cNvPr id="1243" name="Google Shape;1243;p227"/>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44" name="Google Shape;1244;p227"/>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1245" name="Google Shape;1245;p227"/>
          <p:cNvSpPr txBox="1">
            <a:spLocks noGrp="1"/>
          </p:cNvSpPr>
          <p:nvPr>
            <p:ph type="body" idx="1"/>
          </p:nvPr>
        </p:nvSpPr>
        <p:spPr>
          <a:xfrm>
            <a:off x="2303463" y="3210691"/>
            <a:ext cx="4537200" cy="602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Final_Title_2">
  <p:cSld name="Final_Title_2">
    <p:bg>
      <p:bgPr>
        <a:solidFill>
          <a:schemeClr val="lt1">
            <a:alpha val="0"/>
          </a:schemeClr>
        </a:solidFill>
        <a:effectLst/>
      </p:bgPr>
    </p:bg>
    <p:spTree>
      <p:nvGrpSpPr>
        <p:cNvPr id="1" name="Shape 1246"/>
        <p:cNvGrpSpPr/>
        <p:nvPr/>
      </p:nvGrpSpPr>
      <p:grpSpPr>
        <a:xfrm>
          <a:off x="0" y="0"/>
          <a:ext cx="0" cy="0"/>
          <a:chOff x="0" y="0"/>
          <a:chExt cx="0" cy="0"/>
        </a:xfrm>
      </p:grpSpPr>
      <p:pic>
        <p:nvPicPr>
          <p:cNvPr id="1247" name="Google Shape;1247;p228"/>
          <p:cNvPicPr preferRelativeResize="0"/>
          <p:nvPr/>
        </p:nvPicPr>
        <p:blipFill rotWithShape="1">
          <a:blip r:embed="rId2">
            <a:alphaModFix/>
          </a:blip>
          <a:srcRect/>
          <a:stretch/>
        </p:blipFill>
        <p:spPr>
          <a:xfrm>
            <a:off x="4735" y="0"/>
            <a:ext cx="9139266" cy="5145021"/>
          </a:xfrm>
          <a:prstGeom prst="rect">
            <a:avLst/>
          </a:prstGeom>
          <a:noFill/>
          <a:ln>
            <a:noFill/>
          </a:ln>
        </p:spPr>
      </p:pic>
      <p:sp>
        <p:nvSpPr>
          <p:cNvPr id="1248" name="Google Shape;1248;p228"/>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49" name="Google Shape;1249;p228"/>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1250" name="Google Shape;1250;p228"/>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ext">
  <p:cSld name="TITLE_1_1_1_1_1_1_1_1_1_2">
    <p:spTree>
      <p:nvGrpSpPr>
        <p:cNvPr id="1" name="Shape 1251"/>
        <p:cNvGrpSpPr/>
        <p:nvPr/>
      </p:nvGrpSpPr>
      <p:grpSpPr>
        <a:xfrm>
          <a:off x="0" y="0"/>
          <a:ext cx="0" cy="0"/>
          <a:chOff x="0" y="0"/>
          <a:chExt cx="0" cy="0"/>
        </a:xfrm>
      </p:grpSpPr>
      <p:sp>
        <p:nvSpPr>
          <p:cNvPr id="1252" name="Google Shape;1252;p229"/>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253" name="Google Shape;1253;p229"/>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254" name="Google Shape;1254;p229"/>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1255" name="Google Shape;1255;p229"/>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ext 1">
  <p:cSld name="TITLE_1_1_1_1_1_1_1_1_1_3">
    <p:spTree>
      <p:nvGrpSpPr>
        <p:cNvPr id="1" name="Shape 1256"/>
        <p:cNvGrpSpPr/>
        <p:nvPr/>
      </p:nvGrpSpPr>
      <p:grpSpPr>
        <a:xfrm>
          <a:off x="0" y="0"/>
          <a:ext cx="0" cy="0"/>
          <a:chOff x="0" y="0"/>
          <a:chExt cx="0" cy="0"/>
        </a:xfrm>
      </p:grpSpPr>
      <p:sp>
        <p:nvSpPr>
          <p:cNvPr id="1257" name="Google Shape;1257;p230"/>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258" name="Google Shape;1258;p230"/>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259" name="Google Shape;1259;p230"/>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1260" name="Google Shape;1260;p230"/>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ullet_01">
  <p:cSld name="TITLE_1_1_1_1_1_1_1_1_1_1_1_1_1_1_1_1_1_1_1_1_1_1_2">
    <p:spTree>
      <p:nvGrpSpPr>
        <p:cNvPr id="1" name="Shape 1261"/>
        <p:cNvGrpSpPr/>
        <p:nvPr/>
      </p:nvGrpSpPr>
      <p:grpSpPr>
        <a:xfrm>
          <a:off x="0" y="0"/>
          <a:ext cx="0" cy="0"/>
          <a:chOff x="0" y="0"/>
          <a:chExt cx="0" cy="0"/>
        </a:xfrm>
      </p:grpSpPr>
      <p:sp>
        <p:nvSpPr>
          <p:cNvPr id="1262" name="Google Shape;1262;p231"/>
          <p:cNvSpPr/>
          <p:nvPr/>
        </p:nvSpPr>
        <p:spPr>
          <a:xfrm>
            <a:off x="0" y="0"/>
            <a:ext cx="45708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231"/>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264" name="Google Shape;1264;p231"/>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265" name="Google Shape;1265;p231"/>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
        <p:nvSpPr>
          <p:cNvPr id="1266" name="Google Shape;1266;p231"/>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ext 2">
  <p:cSld name="TITLE_1_1_1_1_1_1_1_1_1_4">
    <p:spTree>
      <p:nvGrpSpPr>
        <p:cNvPr id="1" name="Shape 1267"/>
        <p:cNvGrpSpPr/>
        <p:nvPr/>
      </p:nvGrpSpPr>
      <p:grpSpPr>
        <a:xfrm>
          <a:off x="0" y="0"/>
          <a:ext cx="0" cy="0"/>
          <a:chOff x="0" y="0"/>
          <a:chExt cx="0" cy="0"/>
        </a:xfrm>
      </p:grpSpPr>
      <p:sp>
        <p:nvSpPr>
          <p:cNvPr id="1268" name="Google Shape;1268;p232"/>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269" name="Google Shape;1269;p232"/>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270" name="Google Shape;1270;p232"/>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1271" name="Google Shape;1271;p232"/>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Plain">
  <p:cSld name="CUSTOM_4_1">
    <p:spTree>
      <p:nvGrpSpPr>
        <p:cNvPr id="1" name="Shape 1273"/>
        <p:cNvGrpSpPr/>
        <p:nvPr/>
      </p:nvGrpSpPr>
      <p:grpSpPr>
        <a:xfrm>
          <a:off x="0" y="0"/>
          <a:ext cx="0" cy="0"/>
          <a:chOff x="0" y="0"/>
          <a:chExt cx="0" cy="0"/>
        </a:xfrm>
      </p:grpSpPr>
      <p:pic>
        <p:nvPicPr>
          <p:cNvPr id="1274" name="Google Shape;1274;p234"/>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 Wood">
  <p:cSld name="TITLE_1_1_1">
    <p:spTree>
      <p:nvGrpSpPr>
        <p:cNvPr id="1" name="Shape 102"/>
        <p:cNvGrpSpPr/>
        <p:nvPr/>
      </p:nvGrpSpPr>
      <p:grpSpPr>
        <a:xfrm>
          <a:off x="0" y="0"/>
          <a:ext cx="0" cy="0"/>
          <a:chOff x="0" y="0"/>
          <a:chExt cx="0" cy="0"/>
        </a:xfrm>
      </p:grpSpPr>
      <p:pic>
        <p:nvPicPr>
          <p:cNvPr id="103" name="Google Shape;103;p18"/>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104" name="Google Shape;104;p18"/>
          <p:cNvSpPr txBox="1">
            <a:spLocks noGrp="1"/>
          </p:cNvSpPr>
          <p:nvPr>
            <p:ph type="title"/>
          </p:nvPr>
        </p:nvSpPr>
        <p:spPr>
          <a:xfrm>
            <a:off x="194475" y="1022125"/>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5" name="Google Shape;105;p18"/>
          <p:cNvSpPr txBox="1">
            <a:spLocks noGrp="1"/>
          </p:cNvSpPr>
          <p:nvPr>
            <p:ph type="subTitle" idx="1"/>
          </p:nvPr>
        </p:nvSpPr>
        <p:spPr>
          <a:xfrm>
            <a:off x="194475" y="1593625"/>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06" name="Google Shape;106;p18"/>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07" name="Google Shape;107;p18"/>
          <p:cNvPicPr preferRelativeResize="0"/>
          <p:nvPr/>
        </p:nvPicPr>
        <p:blipFill rotWithShape="1">
          <a:blip r:embed="rId3">
            <a:alphaModFix/>
          </a:blip>
          <a:srcRect/>
          <a:stretch/>
        </p:blipFill>
        <p:spPr>
          <a:xfrm>
            <a:off x="323050" y="530928"/>
            <a:ext cx="1343325" cy="366797"/>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_01" type="title">
  <p:cSld name="TITLE">
    <p:spTree>
      <p:nvGrpSpPr>
        <p:cNvPr id="1" name="Shape 1275"/>
        <p:cNvGrpSpPr/>
        <p:nvPr/>
      </p:nvGrpSpPr>
      <p:grpSpPr>
        <a:xfrm>
          <a:off x="0" y="0"/>
          <a:ext cx="0" cy="0"/>
          <a:chOff x="0" y="0"/>
          <a:chExt cx="0" cy="0"/>
        </a:xfrm>
      </p:grpSpPr>
      <p:pic>
        <p:nvPicPr>
          <p:cNvPr id="1276" name="Google Shape;1276;p235"/>
          <p:cNvPicPr preferRelativeResize="0"/>
          <p:nvPr/>
        </p:nvPicPr>
        <p:blipFill rotWithShape="1">
          <a:blip r:embed="rId2">
            <a:alphaModFix/>
          </a:blip>
          <a:srcRect/>
          <a:stretch/>
        </p:blipFill>
        <p:spPr>
          <a:xfrm>
            <a:off x="-21175" y="-14400"/>
            <a:ext cx="9186350" cy="5172299"/>
          </a:xfrm>
          <a:prstGeom prst="rect">
            <a:avLst/>
          </a:prstGeom>
          <a:noFill/>
          <a:ln>
            <a:noFill/>
          </a:ln>
        </p:spPr>
      </p:pic>
      <p:sp>
        <p:nvSpPr>
          <p:cNvPr id="1277" name="Google Shape;1277;p235"/>
          <p:cNvSpPr txBox="1">
            <a:spLocks noGrp="1"/>
          </p:cNvSpPr>
          <p:nvPr>
            <p:ph type="title"/>
          </p:nvPr>
        </p:nvSpPr>
        <p:spPr>
          <a:xfrm>
            <a:off x="461100" y="1420700"/>
            <a:ext cx="82218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78" name="Google Shape;1278;p235"/>
          <p:cNvSpPr txBox="1">
            <a:spLocks noGrp="1"/>
          </p:cNvSpPr>
          <p:nvPr>
            <p:ph type="subTitle" idx="1"/>
          </p:nvPr>
        </p:nvSpPr>
        <p:spPr>
          <a:xfrm>
            <a:off x="461100" y="1992200"/>
            <a:ext cx="82218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79" name="Google Shape;1279;p235"/>
          <p:cNvSpPr txBox="1">
            <a:spLocks noGrp="1"/>
          </p:cNvSpPr>
          <p:nvPr>
            <p:ph type="subTitle" idx="2"/>
          </p:nvPr>
        </p:nvSpPr>
        <p:spPr>
          <a:xfrm>
            <a:off x="461100" y="2585750"/>
            <a:ext cx="5928900" cy="399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280" name="Google Shape;1280;p235"/>
          <p:cNvPicPr preferRelativeResize="0"/>
          <p:nvPr/>
        </p:nvPicPr>
        <p:blipFill rotWithShape="1">
          <a:blip r:embed="rId3">
            <a:alphaModFix/>
          </a:blip>
          <a:srcRect/>
          <a:stretch/>
        </p:blipFill>
        <p:spPr>
          <a:xfrm>
            <a:off x="589800" y="670328"/>
            <a:ext cx="1343325" cy="366797"/>
          </a:xfrm>
          <a:prstGeom prst="rect">
            <a:avLst/>
          </a:prstGeom>
          <a:noFill/>
          <a:ln>
            <a:noFill/>
          </a:ln>
        </p:spPr>
      </p:pic>
      <p:sp>
        <p:nvSpPr>
          <p:cNvPr id="1281" name="Google Shape;1281;p235"/>
          <p:cNvSpPr txBox="1"/>
          <p:nvPr/>
        </p:nvSpPr>
        <p:spPr>
          <a:xfrm>
            <a:off x="461100" y="4594700"/>
            <a:ext cx="2815800" cy="43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FFFFFF"/>
                </a:solidFill>
                <a:latin typeface="Century Gothic"/>
                <a:ea typeface="Century Gothic"/>
                <a:cs typeface="Century Gothic"/>
                <a:sym typeface="Century Gothic"/>
              </a:rPr>
              <a:t>nesta.org.uk             @nesta_uk</a:t>
            </a:r>
            <a:endParaRPr sz="1000" b="1" i="0" u="none" strike="noStrike" cap="none">
              <a:solidFill>
                <a:srgbClr val="FFFFFF"/>
              </a:solidFill>
              <a:latin typeface="Century Gothic"/>
              <a:ea typeface="Century Gothic"/>
              <a:cs typeface="Century Gothic"/>
              <a:sym typeface="Century Gothic"/>
            </a:endParaRPr>
          </a:p>
        </p:txBody>
      </p:sp>
      <p:pic>
        <p:nvPicPr>
          <p:cNvPr id="1282" name="Google Shape;1282;p235"/>
          <p:cNvPicPr preferRelativeResize="0"/>
          <p:nvPr/>
        </p:nvPicPr>
        <p:blipFill rotWithShape="1">
          <a:blip r:embed="rId4">
            <a:alphaModFix/>
          </a:blip>
          <a:srcRect/>
          <a:stretch/>
        </p:blipFill>
        <p:spPr>
          <a:xfrm>
            <a:off x="1563226" y="4693575"/>
            <a:ext cx="164125" cy="133750"/>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_02">
  <p:cSld name="CUSTOM_7">
    <p:spTree>
      <p:nvGrpSpPr>
        <p:cNvPr id="1" name="Shape 1283"/>
        <p:cNvGrpSpPr/>
        <p:nvPr/>
      </p:nvGrpSpPr>
      <p:grpSpPr>
        <a:xfrm>
          <a:off x="0" y="0"/>
          <a:ext cx="0" cy="0"/>
          <a:chOff x="0" y="0"/>
          <a:chExt cx="0" cy="0"/>
        </a:xfrm>
      </p:grpSpPr>
      <p:pic>
        <p:nvPicPr>
          <p:cNvPr id="1284" name="Google Shape;1284;p236"/>
          <p:cNvPicPr preferRelativeResize="0"/>
          <p:nvPr/>
        </p:nvPicPr>
        <p:blipFill rotWithShape="1">
          <a:blip r:embed="rId2">
            <a:alphaModFix/>
          </a:blip>
          <a:srcRect/>
          <a:stretch/>
        </p:blipFill>
        <p:spPr>
          <a:xfrm>
            <a:off x="-21187" y="-14400"/>
            <a:ext cx="9186373" cy="5172299"/>
          </a:xfrm>
          <a:prstGeom prst="rect">
            <a:avLst/>
          </a:prstGeom>
          <a:noFill/>
          <a:ln>
            <a:noFill/>
          </a:ln>
        </p:spPr>
      </p:pic>
      <p:sp>
        <p:nvSpPr>
          <p:cNvPr id="1285" name="Google Shape;1285;p236"/>
          <p:cNvSpPr txBox="1">
            <a:spLocks noGrp="1"/>
          </p:cNvSpPr>
          <p:nvPr>
            <p:ph type="title"/>
          </p:nvPr>
        </p:nvSpPr>
        <p:spPr>
          <a:xfrm>
            <a:off x="483275" y="1420700"/>
            <a:ext cx="71481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86" name="Google Shape;1286;p236"/>
          <p:cNvSpPr txBox="1">
            <a:spLocks noGrp="1"/>
          </p:cNvSpPr>
          <p:nvPr>
            <p:ph type="subTitle" idx="1"/>
          </p:nvPr>
        </p:nvSpPr>
        <p:spPr>
          <a:xfrm>
            <a:off x="483275" y="1992200"/>
            <a:ext cx="71481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87" name="Google Shape;1287;p236"/>
          <p:cNvSpPr txBox="1">
            <a:spLocks noGrp="1"/>
          </p:cNvSpPr>
          <p:nvPr>
            <p:ph type="subTitle" idx="2"/>
          </p:nvPr>
        </p:nvSpPr>
        <p:spPr>
          <a:xfrm>
            <a:off x="483275" y="2585750"/>
            <a:ext cx="7148100" cy="361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288" name="Google Shape;1288;p236"/>
          <p:cNvPicPr preferRelativeResize="0"/>
          <p:nvPr/>
        </p:nvPicPr>
        <p:blipFill rotWithShape="1">
          <a:blip r:embed="rId3">
            <a:alphaModFix/>
          </a:blip>
          <a:srcRect/>
          <a:stretch/>
        </p:blipFill>
        <p:spPr>
          <a:xfrm>
            <a:off x="631475" y="672925"/>
            <a:ext cx="1343324" cy="361600"/>
          </a:xfrm>
          <a:prstGeom prst="rect">
            <a:avLst/>
          </a:prstGeom>
          <a:noFill/>
          <a:ln>
            <a:noFill/>
          </a:ln>
        </p:spPr>
      </p:pic>
      <p:sp>
        <p:nvSpPr>
          <p:cNvPr id="1289" name="Google Shape;1289;p236"/>
          <p:cNvSpPr txBox="1"/>
          <p:nvPr/>
        </p:nvSpPr>
        <p:spPr>
          <a:xfrm>
            <a:off x="560025" y="4538925"/>
            <a:ext cx="2815800" cy="43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000000"/>
                </a:solidFill>
                <a:latin typeface="Century Gothic"/>
                <a:ea typeface="Century Gothic"/>
                <a:cs typeface="Century Gothic"/>
                <a:sym typeface="Century Gothic"/>
              </a:rPr>
              <a:t>nesta.org.uk             @nesta_uk</a:t>
            </a:r>
            <a:endParaRPr sz="1000" b="1" i="0" u="none" strike="noStrike" cap="none">
              <a:solidFill>
                <a:srgbClr val="000000"/>
              </a:solidFill>
              <a:latin typeface="Century Gothic"/>
              <a:ea typeface="Century Gothic"/>
              <a:cs typeface="Century Gothic"/>
              <a:sym typeface="Century Gothic"/>
            </a:endParaRPr>
          </a:p>
        </p:txBody>
      </p:sp>
      <p:pic>
        <p:nvPicPr>
          <p:cNvPr id="1290" name="Google Shape;1290;p236"/>
          <p:cNvPicPr preferRelativeResize="0"/>
          <p:nvPr/>
        </p:nvPicPr>
        <p:blipFill rotWithShape="1">
          <a:blip r:embed="rId4">
            <a:alphaModFix/>
          </a:blip>
          <a:srcRect/>
          <a:stretch/>
        </p:blipFill>
        <p:spPr>
          <a:xfrm>
            <a:off x="1662138" y="4625594"/>
            <a:ext cx="164125" cy="133732"/>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_03">
  <p:cSld name="TITLE_1">
    <p:spTree>
      <p:nvGrpSpPr>
        <p:cNvPr id="1" name="Shape 1291"/>
        <p:cNvGrpSpPr/>
        <p:nvPr/>
      </p:nvGrpSpPr>
      <p:grpSpPr>
        <a:xfrm>
          <a:off x="0" y="0"/>
          <a:ext cx="0" cy="0"/>
          <a:chOff x="0" y="0"/>
          <a:chExt cx="0" cy="0"/>
        </a:xfrm>
      </p:grpSpPr>
      <p:pic>
        <p:nvPicPr>
          <p:cNvPr id="1292" name="Google Shape;1292;p237"/>
          <p:cNvPicPr preferRelativeResize="0"/>
          <p:nvPr/>
        </p:nvPicPr>
        <p:blipFill rotWithShape="1">
          <a:blip r:embed="rId2">
            <a:alphaModFix/>
          </a:blip>
          <a:srcRect/>
          <a:stretch/>
        </p:blipFill>
        <p:spPr>
          <a:xfrm>
            <a:off x="-21212" y="-14412"/>
            <a:ext cx="9186417" cy="5172324"/>
          </a:xfrm>
          <a:prstGeom prst="rect">
            <a:avLst/>
          </a:prstGeom>
          <a:noFill/>
          <a:ln>
            <a:noFill/>
          </a:ln>
        </p:spPr>
      </p:pic>
      <p:sp>
        <p:nvSpPr>
          <p:cNvPr id="1293" name="Google Shape;1293;p237"/>
          <p:cNvSpPr txBox="1">
            <a:spLocks noGrp="1"/>
          </p:cNvSpPr>
          <p:nvPr>
            <p:ph type="title"/>
          </p:nvPr>
        </p:nvSpPr>
        <p:spPr>
          <a:xfrm>
            <a:off x="461100" y="1420700"/>
            <a:ext cx="82218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94" name="Google Shape;1294;p237"/>
          <p:cNvSpPr txBox="1">
            <a:spLocks noGrp="1"/>
          </p:cNvSpPr>
          <p:nvPr>
            <p:ph type="subTitle" idx="1"/>
          </p:nvPr>
        </p:nvSpPr>
        <p:spPr>
          <a:xfrm>
            <a:off x="461100" y="1992200"/>
            <a:ext cx="82218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95" name="Google Shape;1295;p237"/>
          <p:cNvSpPr txBox="1">
            <a:spLocks noGrp="1"/>
          </p:cNvSpPr>
          <p:nvPr>
            <p:ph type="subTitle" idx="2"/>
          </p:nvPr>
        </p:nvSpPr>
        <p:spPr>
          <a:xfrm>
            <a:off x="461100" y="2585750"/>
            <a:ext cx="5928900" cy="399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96" name="Google Shape;1296;p237"/>
          <p:cNvSpPr txBox="1"/>
          <p:nvPr/>
        </p:nvSpPr>
        <p:spPr>
          <a:xfrm>
            <a:off x="461100" y="4594700"/>
            <a:ext cx="2815800" cy="43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FFFFFF"/>
                </a:solidFill>
                <a:latin typeface="Century Gothic"/>
                <a:ea typeface="Century Gothic"/>
                <a:cs typeface="Century Gothic"/>
                <a:sym typeface="Century Gothic"/>
              </a:rPr>
              <a:t>nesta.org.uk             @nesta_uk</a:t>
            </a:r>
            <a:endParaRPr sz="1000" b="1" i="0" u="none" strike="noStrike" cap="none">
              <a:solidFill>
                <a:srgbClr val="FFFFFF"/>
              </a:solidFill>
              <a:latin typeface="Century Gothic"/>
              <a:ea typeface="Century Gothic"/>
              <a:cs typeface="Century Gothic"/>
              <a:sym typeface="Century Gothic"/>
            </a:endParaRPr>
          </a:p>
        </p:txBody>
      </p:sp>
      <p:pic>
        <p:nvPicPr>
          <p:cNvPr id="1297" name="Google Shape;1297;p237"/>
          <p:cNvPicPr preferRelativeResize="0"/>
          <p:nvPr/>
        </p:nvPicPr>
        <p:blipFill rotWithShape="1">
          <a:blip r:embed="rId3">
            <a:alphaModFix/>
          </a:blip>
          <a:srcRect/>
          <a:stretch/>
        </p:blipFill>
        <p:spPr>
          <a:xfrm>
            <a:off x="1563226" y="4693575"/>
            <a:ext cx="164125" cy="133750"/>
          </a:xfrm>
          <a:prstGeom prst="rect">
            <a:avLst/>
          </a:prstGeom>
          <a:noFill/>
          <a:ln>
            <a:noFill/>
          </a:ln>
        </p:spPr>
      </p:pic>
      <p:pic>
        <p:nvPicPr>
          <p:cNvPr id="1298" name="Google Shape;1298;p237"/>
          <p:cNvPicPr preferRelativeResize="0"/>
          <p:nvPr/>
        </p:nvPicPr>
        <p:blipFill rotWithShape="1">
          <a:blip r:embed="rId4">
            <a:alphaModFix/>
          </a:blip>
          <a:srcRect/>
          <a:stretch/>
        </p:blipFill>
        <p:spPr>
          <a:xfrm>
            <a:off x="589800" y="670328"/>
            <a:ext cx="1343325" cy="366797"/>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_04">
  <p:cSld name="TITLE_1_1_1">
    <p:spTree>
      <p:nvGrpSpPr>
        <p:cNvPr id="1" name="Shape 1299"/>
        <p:cNvGrpSpPr/>
        <p:nvPr/>
      </p:nvGrpSpPr>
      <p:grpSpPr>
        <a:xfrm>
          <a:off x="0" y="0"/>
          <a:ext cx="0" cy="0"/>
          <a:chOff x="0" y="0"/>
          <a:chExt cx="0" cy="0"/>
        </a:xfrm>
      </p:grpSpPr>
      <p:pic>
        <p:nvPicPr>
          <p:cNvPr id="1300" name="Google Shape;1300;p238"/>
          <p:cNvPicPr preferRelativeResize="0"/>
          <p:nvPr/>
        </p:nvPicPr>
        <p:blipFill rotWithShape="1">
          <a:blip r:embed="rId2">
            <a:alphaModFix/>
          </a:blip>
          <a:srcRect/>
          <a:stretch/>
        </p:blipFill>
        <p:spPr>
          <a:xfrm>
            <a:off x="-31800" y="-17875"/>
            <a:ext cx="9234225" cy="5194250"/>
          </a:xfrm>
          <a:prstGeom prst="rect">
            <a:avLst/>
          </a:prstGeom>
          <a:noFill/>
          <a:ln>
            <a:noFill/>
          </a:ln>
        </p:spPr>
      </p:pic>
      <p:sp>
        <p:nvSpPr>
          <p:cNvPr id="1301" name="Google Shape;1301;p238"/>
          <p:cNvSpPr txBox="1">
            <a:spLocks noGrp="1"/>
          </p:cNvSpPr>
          <p:nvPr>
            <p:ph type="title"/>
          </p:nvPr>
        </p:nvSpPr>
        <p:spPr>
          <a:xfrm>
            <a:off x="398850" y="1125625"/>
            <a:ext cx="71481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02" name="Google Shape;1302;p238"/>
          <p:cNvSpPr txBox="1">
            <a:spLocks noGrp="1"/>
          </p:cNvSpPr>
          <p:nvPr>
            <p:ph type="subTitle" idx="1"/>
          </p:nvPr>
        </p:nvSpPr>
        <p:spPr>
          <a:xfrm>
            <a:off x="398850" y="1697125"/>
            <a:ext cx="71481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03" name="Google Shape;1303;p238"/>
          <p:cNvSpPr txBox="1">
            <a:spLocks noGrp="1"/>
          </p:cNvSpPr>
          <p:nvPr>
            <p:ph type="subTitle" idx="2"/>
          </p:nvPr>
        </p:nvSpPr>
        <p:spPr>
          <a:xfrm>
            <a:off x="398850" y="2290675"/>
            <a:ext cx="7148100" cy="361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04" name="Google Shape;1304;p238"/>
          <p:cNvSpPr txBox="1"/>
          <p:nvPr/>
        </p:nvSpPr>
        <p:spPr>
          <a:xfrm>
            <a:off x="376675" y="4629425"/>
            <a:ext cx="2815800" cy="43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FFFFFF"/>
                </a:solidFill>
                <a:latin typeface="Century Gothic"/>
                <a:ea typeface="Century Gothic"/>
                <a:cs typeface="Century Gothic"/>
                <a:sym typeface="Century Gothic"/>
              </a:rPr>
              <a:t>nesta.org.uk             @nesta_uk</a:t>
            </a:r>
            <a:endParaRPr sz="1000" b="1" i="0" u="none" strike="noStrike" cap="none">
              <a:solidFill>
                <a:srgbClr val="FFFFFF"/>
              </a:solidFill>
              <a:latin typeface="Century Gothic"/>
              <a:ea typeface="Century Gothic"/>
              <a:cs typeface="Century Gothic"/>
              <a:sym typeface="Century Gothic"/>
            </a:endParaRPr>
          </a:p>
        </p:txBody>
      </p:sp>
      <p:pic>
        <p:nvPicPr>
          <p:cNvPr id="1305" name="Google Shape;1305;p238"/>
          <p:cNvPicPr preferRelativeResize="0"/>
          <p:nvPr/>
        </p:nvPicPr>
        <p:blipFill rotWithShape="1">
          <a:blip r:embed="rId3">
            <a:alphaModFix/>
          </a:blip>
          <a:srcRect/>
          <a:stretch/>
        </p:blipFill>
        <p:spPr>
          <a:xfrm>
            <a:off x="1478801" y="4728300"/>
            <a:ext cx="164125" cy="133750"/>
          </a:xfrm>
          <a:prstGeom prst="rect">
            <a:avLst/>
          </a:prstGeom>
          <a:noFill/>
          <a:ln>
            <a:noFill/>
          </a:ln>
        </p:spPr>
      </p:pic>
      <p:pic>
        <p:nvPicPr>
          <p:cNvPr id="1306" name="Google Shape;1306;p238"/>
          <p:cNvPicPr preferRelativeResize="0"/>
          <p:nvPr/>
        </p:nvPicPr>
        <p:blipFill rotWithShape="1">
          <a:blip r:embed="rId4">
            <a:alphaModFix/>
          </a:blip>
          <a:srcRect/>
          <a:stretch/>
        </p:blipFill>
        <p:spPr>
          <a:xfrm>
            <a:off x="547050" y="627475"/>
            <a:ext cx="1343324" cy="361600"/>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ext">
  <p:cSld name="TITLE_1_1_1_1_1_1_1_1_1">
    <p:spTree>
      <p:nvGrpSpPr>
        <p:cNvPr id="1" name="Shape 1307"/>
        <p:cNvGrpSpPr/>
        <p:nvPr/>
      </p:nvGrpSpPr>
      <p:grpSpPr>
        <a:xfrm>
          <a:off x="0" y="0"/>
          <a:ext cx="0" cy="0"/>
          <a:chOff x="0" y="0"/>
          <a:chExt cx="0" cy="0"/>
        </a:xfrm>
      </p:grpSpPr>
      <p:sp>
        <p:nvSpPr>
          <p:cNvPr id="1308" name="Google Shape;1308;p239"/>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09" name="Google Shape;1309;p239"/>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310" name="Google Shape;1310;p239"/>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1311" name="Google Shape;1311;p239"/>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Divider_01">
  <p:cSld name="CUSTOM_5_2">
    <p:spTree>
      <p:nvGrpSpPr>
        <p:cNvPr id="1" name="Shape 1312"/>
        <p:cNvGrpSpPr/>
        <p:nvPr/>
      </p:nvGrpSpPr>
      <p:grpSpPr>
        <a:xfrm>
          <a:off x="0" y="0"/>
          <a:ext cx="0" cy="0"/>
          <a:chOff x="0" y="0"/>
          <a:chExt cx="0" cy="0"/>
        </a:xfrm>
      </p:grpSpPr>
      <p:sp>
        <p:nvSpPr>
          <p:cNvPr id="1313" name="Google Shape;1313;p240"/>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4" name="Google Shape;1314;p240"/>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15" name="Google Shape;1315;p240"/>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316" name="Google Shape;1316;p240"/>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Divider_02">
  <p:cSld name="CUSTOM_5_1_2">
    <p:spTree>
      <p:nvGrpSpPr>
        <p:cNvPr id="1" name="Shape 1317"/>
        <p:cNvGrpSpPr/>
        <p:nvPr/>
      </p:nvGrpSpPr>
      <p:grpSpPr>
        <a:xfrm>
          <a:off x="0" y="0"/>
          <a:ext cx="0" cy="0"/>
          <a:chOff x="0" y="0"/>
          <a:chExt cx="0" cy="0"/>
        </a:xfrm>
      </p:grpSpPr>
      <p:sp>
        <p:nvSpPr>
          <p:cNvPr id="1318" name="Google Shape;1318;p241"/>
          <p:cNvSpPr/>
          <p:nvPr/>
        </p:nvSpPr>
        <p:spPr>
          <a:xfrm>
            <a:off x="0" y="0"/>
            <a:ext cx="91440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9" name="Google Shape;1319;p241"/>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20" name="Google Shape;1320;p241"/>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321" name="Google Shape;1321;p241"/>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Divider_03">
  <p:cSld name="CUSTOM_5_1_1_2">
    <p:spTree>
      <p:nvGrpSpPr>
        <p:cNvPr id="1" name="Shape 1322"/>
        <p:cNvGrpSpPr/>
        <p:nvPr/>
      </p:nvGrpSpPr>
      <p:grpSpPr>
        <a:xfrm>
          <a:off x="0" y="0"/>
          <a:ext cx="0" cy="0"/>
          <a:chOff x="0" y="0"/>
          <a:chExt cx="0" cy="0"/>
        </a:xfrm>
      </p:grpSpPr>
      <p:sp>
        <p:nvSpPr>
          <p:cNvPr id="1323" name="Google Shape;1323;p242"/>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4" name="Google Shape;1324;p24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25" name="Google Shape;1325;p242"/>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326" name="Google Shape;1326;p242"/>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Divider_04">
  <p:cSld name="CUSTOM_5_1_1_1_2">
    <p:spTree>
      <p:nvGrpSpPr>
        <p:cNvPr id="1" name="Shape 1327"/>
        <p:cNvGrpSpPr/>
        <p:nvPr/>
      </p:nvGrpSpPr>
      <p:grpSpPr>
        <a:xfrm>
          <a:off x="0" y="0"/>
          <a:ext cx="0" cy="0"/>
          <a:chOff x="0" y="0"/>
          <a:chExt cx="0" cy="0"/>
        </a:xfrm>
      </p:grpSpPr>
      <p:sp>
        <p:nvSpPr>
          <p:cNvPr id="1328" name="Google Shape;1328;p243"/>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9" name="Google Shape;1329;p243"/>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30" name="Google Shape;1330;p243"/>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331" name="Google Shape;1331;p243"/>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Divider_05">
  <p:cSld name="CUSTOM_5_1_1_1_1_2">
    <p:spTree>
      <p:nvGrpSpPr>
        <p:cNvPr id="1" name="Shape 1332"/>
        <p:cNvGrpSpPr/>
        <p:nvPr/>
      </p:nvGrpSpPr>
      <p:grpSpPr>
        <a:xfrm>
          <a:off x="0" y="0"/>
          <a:ext cx="0" cy="0"/>
          <a:chOff x="0" y="0"/>
          <a:chExt cx="0" cy="0"/>
        </a:xfrm>
      </p:grpSpPr>
      <p:sp>
        <p:nvSpPr>
          <p:cNvPr id="1333" name="Google Shape;1333;p244"/>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4" name="Google Shape;1334;p244"/>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35" name="Google Shape;1335;p244"/>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1336" name="Google Shape;1336;p244"/>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 Yellow">
  <p:cSld name="TITLE_1_1_1_1">
    <p:spTree>
      <p:nvGrpSpPr>
        <p:cNvPr id="1" name="Shape 108"/>
        <p:cNvGrpSpPr/>
        <p:nvPr/>
      </p:nvGrpSpPr>
      <p:grpSpPr>
        <a:xfrm>
          <a:off x="0" y="0"/>
          <a:ext cx="0" cy="0"/>
          <a:chOff x="0" y="0"/>
          <a:chExt cx="0" cy="0"/>
        </a:xfrm>
      </p:grpSpPr>
      <p:pic>
        <p:nvPicPr>
          <p:cNvPr id="109" name="Google Shape;109;p19"/>
          <p:cNvPicPr preferRelativeResize="0"/>
          <p:nvPr/>
        </p:nvPicPr>
        <p:blipFill rotWithShape="1">
          <a:blip r:embed="rId2">
            <a:alphaModFix/>
          </a:blip>
          <a:srcRect/>
          <a:stretch/>
        </p:blipFill>
        <p:spPr>
          <a:xfrm>
            <a:off x="0" y="-6"/>
            <a:ext cx="9144000" cy="5143505"/>
          </a:xfrm>
          <a:prstGeom prst="rect">
            <a:avLst/>
          </a:prstGeom>
          <a:noFill/>
          <a:ln>
            <a:noFill/>
          </a:ln>
        </p:spPr>
      </p:pic>
      <p:sp>
        <p:nvSpPr>
          <p:cNvPr id="110" name="Google Shape;110;p19"/>
          <p:cNvSpPr txBox="1">
            <a:spLocks noGrp="1"/>
          </p:cNvSpPr>
          <p:nvPr>
            <p:ph type="title"/>
          </p:nvPr>
        </p:nvSpPr>
        <p:spPr>
          <a:xfrm>
            <a:off x="194475" y="9121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1" name="Google Shape;111;p19"/>
          <p:cNvSpPr txBox="1">
            <a:spLocks noGrp="1"/>
          </p:cNvSpPr>
          <p:nvPr>
            <p:ph type="subTitle" idx="1"/>
          </p:nvPr>
        </p:nvSpPr>
        <p:spPr>
          <a:xfrm>
            <a:off x="194475" y="148367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2" name="Google Shape;112;p19"/>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13" name="Google Shape;113;p19"/>
          <p:cNvPicPr preferRelativeResize="0"/>
          <p:nvPr/>
        </p:nvPicPr>
        <p:blipFill rotWithShape="1">
          <a:blip r:embed="rId3">
            <a:alphaModFix/>
          </a:blip>
          <a:srcRect/>
          <a:stretch/>
        </p:blipFill>
        <p:spPr>
          <a:xfrm>
            <a:off x="316625" y="440625"/>
            <a:ext cx="1343324" cy="361600"/>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Divider_06">
  <p:cSld name="CUSTOM_5_1_1_1_1_1_1">
    <p:spTree>
      <p:nvGrpSpPr>
        <p:cNvPr id="1" name="Shape 1337"/>
        <p:cNvGrpSpPr/>
        <p:nvPr/>
      </p:nvGrpSpPr>
      <p:grpSpPr>
        <a:xfrm>
          <a:off x="0" y="0"/>
          <a:ext cx="0" cy="0"/>
          <a:chOff x="0" y="0"/>
          <a:chExt cx="0" cy="0"/>
        </a:xfrm>
      </p:grpSpPr>
      <p:sp>
        <p:nvSpPr>
          <p:cNvPr id="1338" name="Google Shape;1338;p245"/>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9" name="Google Shape;1339;p245"/>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340" name="Google Shape;1340;p245"/>
          <p:cNvSpPr txBox="1">
            <a:spLocks noGrp="1"/>
          </p:cNvSpPr>
          <p:nvPr>
            <p:ph type="subTitle" idx="1"/>
          </p:nvPr>
        </p:nvSpPr>
        <p:spPr>
          <a:xfrm>
            <a:off x="205425" y="176575"/>
            <a:ext cx="869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41" name="Google Shape;1341;p245"/>
          <p:cNvSpPr txBox="1">
            <a:spLocks noGrp="1"/>
          </p:cNvSpPr>
          <p:nvPr>
            <p:ph type="title"/>
          </p:nvPr>
        </p:nvSpPr>
        <p:spPr>
          <a:xfrm>
            <a:off x="205425" y="707100"/>
            <a:ext cx="8699100" cy="3729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Navigation_01">
  <p:cSld name="TITLE_1_1_1_1_1_1_1_1_1_1_1_1_1">
    <p:spTree>
      <p:nvGrpSpPr>
        <p:cNvPr id="1" name="Shape 1342"/>
        <p:cNvGrpSpPr/>
        <p:nvPr/>
      </p:nvGrpSpPr>
      <p:grpSpPr>
        <a:xfrm>
          <a:off x="0" y="0"/>
          <a:ext cx="0" cy="0"/>
          <a:chOff x="0" y="0"/>
          <a:chExt cx="0" cy="0"/>
        </a:xfrm>
      </p:grpSpPr>
      <p:sp>
        <p:nvSpPr>
          <p:cNvPr id="1343" name="Google Shape;1343;p246"/>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246"/>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345" name="Google Shape;1345;p246"/>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46" name="Google Shape;1346;p246"/>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47" name="Google Shape;1347;p246"/>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Navigation_02">
  <p:cSld name="TITLE_1_1_1_1_1_1_1_1_1_1_1_1_1_1_1_2">
    <p:spTree>
      <p:nvGrpSpPr>
        <p:cNvPr id="1" name="Shape 1348"/>
        <p:cNvGrpSpPr/>
        <p:nvPr/>
      </p:nvGrpSpPr>
      <p:grpSpPr>
        <a:xfrm>
          <a:off x="0" y="0"/>
          <a:ext cx="0" cy="0"/>
          <a:chOff x="0" y="0"/>
          <a:chExt cx="0" cy="0"/>
        </a:xfrm>
      </p:grpSpPr>
      <p:sp>
        <p:nvSpPr>
          <p:cNvPr id="1349" name="Google Shape;1349;p247"/>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247"/>
          <p:cNvSpPr txBox="1">
            <a:spLocks noGrp="1"/>
          </p:cNvSpPr>
          <p:nvPr>
            <p:ph type="subTitle" idx="1"/>
          </p:nvPr>
        </p:nvSpPr>
        <p:spPr>
          <a:xfrm>
            <a:off x="2404450" y="89800"/>
            <a:ext cx="66273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351" name="Google Shape;1351;p247"/>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52" name="Google Shape;1352;p247"/>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53" name="Google Shape;1353;p247"/>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Navigation_03">
  <p:cSld name="TITLE_1_1_1_1_1_1_1_1_1_1_1_1_1_1_1_1_1_2">
    <p:spTree>
      <p:nvGrpSpPr>
        <p:cNvPr id="1" name="Shape 1354"/>
        <p:cNvGrpSpPr/>
        <p:nvPr/>
      </p:nvGrpSpPr>
      <p:grpSpPr>
        <a:xfrm>
          <a:off x="0" y="0"/>
          <a:ext cx="0" cy="0"/>
          <a:chOff x="0" y="0"/>
          <a:chExt cx="0" cy="0"/>
        </a:xfrm>
      </p:grpSpPr>
      <p:sp>
        <p:nvSpPr>
          <p:cNvPr id="1355" name="Google Shape;1355;p248"/>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248"/>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357" name="Google Shape;1357;p248"/>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58" name="Google Shape;1358;p248"/>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59" name="Google Shape;1359;p248"/>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Navigation_04">
  <p:cSld name="TITLE_1_1_1_1_1_1_1_1_1_1_1_1_1_1">
    <p:spTree>
      <p:nvGrpSpPr>
        <p:cNvPr id="1" name="Shape 1360"/>
        <p:cNvGrpSpPr/>
        <p:nvPr/>
      </p:nvGrpSpPr>
      <p:grpSpPr>
        <a:xfrm>
          <a:off x="0" y="0"/>
          <a:ext cx="0" cy="0"/>
          <a:chOff x="0" y="0"/>
          <a:chExt cx="0" cy="0"/>
        </a:xfrm>
      </p:grpSpPr>
      <p:sp>
        <p:nvSpPr>
          <p:cNvPr id="1361" name="Google Shape;1361;p249"/>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249"/>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363" name="Google Shape;1363;p249"/>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64" name="Google Shape;1364;p249"/>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65" name="Google Shape;1365;p249"/>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Navigation_05">
  <p:cSld name="TITLE_1_1_1_1_1_1_1_1_1_1_1_1_1_1_1_1">
    <p:spTree>
      <p:nvGrpSpPr>
        <p:cNvPr id="1" name="Shape 1366"/>
        <p:cNvGrpSpPr/>
        <p:nvPr/>
      </p:nvGrpSpPr>
      <p:grpSpPr>
        <a:xfrm>
          <a:off x="0" y="0"/>
          <a:ext cx="0" cy="0"/>
          <a:chOff x="0" y="0"/>
          <a:chExt cx="0" cy="0"/>
        </a:xfrm>
      </p:grpSpPr>
      <p:sp>
        <p:nvSpPr>
          <p:cNvPr id="1367" name="Google Shape;1367;p250"/>
          <p:cNvSpPr/>
          <p:nvPr/>
        </p:nvSpPr>
        <p:spPr>
          <a:xfrm>
            <a:off x="0" y="0"/>
            <a:ext cx="23217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250"/>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369" name="Google Shape;1369;p250"/>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70" name="Google Shape;1370;p250"/>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71" name="Google Shape;1371;p250"/>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Navigation_06">
  <p:cSld name="TITLE_1_1_1_1_1_1_1_1_1_1_1_1_1_1_1_1_1_1">
    <p:spTree>
      <p:nvGrpSpPr>
        <p:cNvPr id="1" name="Shape 1372"/>
        <p:cNvGrpSpPr/>
        <p:nvPr/>
      </p:nvGrpSpPr>
      <p:grpSpPr>
        <a:xfrm>
          <a:off x="0" y="0"/>
          <a:ext cx="0" cy="0"/>
          <a:chOff x="0" y="0"/>
          <a:chExt cx="0" cy="0"/>
        </a:xfrm>
      </p:grpSpPr>
      <p:sp>
        <p:nvSpPr>
          <p:cNvPr id="1373" name="Google Shape;1373;p251"/>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251"/>
          <p:cNvSpPr txBox="1">
            <a:spLocks noGrp="1"/>
          </p:cNvSpPr>
          <p:nvPr>
            <p:ph type="subTitle" idx="1"/>
          </p:nvPr>
        </p:nvSpPr>
        <p:spPr>
          <a:xfrm>
            <a:off x="2404450" y="89800"/>
            <a:ext cx="66003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75" name="Google Shape;1375;p251"/>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376" name="Google Shape;1376;p251"/>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377" name="Google Shape;1377;p251"/>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Bullet_01">
  <p:cSld name="TITLE_1_1_1_1_1_1_1_1_1_1_1_1_1_1_1_1_1_1_1_1_1_1">
    <p:spTree>
      <p:nvGrpSpPr>
        <p:cNvPr id="1" name="Shape 1378"/>
        <p:cNvGrpSpPr/>
        <p:nvPr/>
      </p:nvGrpSpPr>
      <p:grpSpPr>
        <a:xfrm>
          <a:off x="0" y="0"/>
          <a:ext cx="0" cy="0"/>
          <a:chOff x="0" y="0"/>
          <a:chExt cx="0" cy="0"/>
        </a:xfrm>
      </p:grpSpPr>
      <p:sp>
        <p:nvSpPr>
          <p:cNvPr id="1379" name="Google Shape;1379;p252"/>
          <p:cNvSpPr/>
          <p:nvPr/>
        </p:nvSpPr>
        <p:spPr>
          <a:xfrm>
            <a:off x="0" y="0"/>
            <a:ext cx="45708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252"/>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381" name="Google Shape;1381;p25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82" name="Google Shape;1382;p252"/>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
        <p:nvSpPr>
          <p:cNvPr id="1383" name="Google Shape;1383;p252"/>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Bullet_02">
  <p:cSld name="TITLE_1_1_1_1_1_1_1_1_1_1_1_1_1_1_1_1_1_1_1_1_1_1_2">
    <p:spTree>
      <p:nvGrpSpPr>
        <p:cNvPr id="1" name="Shape 1384"/>
        <p:cNvGrpSpPr/>
        <p:nvPr/>
      </p:nvGrpSpPr>
      <p:grpSpPr>
        <a:xfrm>
          <a:off x="0" y="0"/>
          <a:ext cx="0" cy="0"/>
          <a:chOff x="0" y="0"/>
          <a:chExt cx="0" cy="0"/>
        </a:xfrm>
      </p:grpSpPr>
      <p:sp>
        <p:nvSpPr>
          <p:cNvPr id="1385" name="Google Shape;1385;p253"/>
          <p:cNvSpPr/>
          <p:nvPr/>
        </p:nvSpPr>
        <p:spPr>
          <a:xfrm>
            <a:off x="0" y="0"/>
            <a:ext cx="45708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253"/>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387" name="Google Shape;1387;p253"/>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88" name="Google Shape;1388;p253"/>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
        <p:nvSpPr>
          <p:cNvPr id="1389" name="Google Shape;1389;p253"/>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Bullet_03">
  <p:cSld name="TITLE_1_1_1_1_1_1_1_1_1_1_1_1_1_1_1_1_1_1_1_1_1_1_1">
    <p:spTree>
      <p:nvGrpSpPr>
        <p:cNvPr id="1" name="Shape 1390"/>
        <p:cNvGrpSpPr/>
        <p:nvPr/>
      </p:nvGrpSpPr>
      <p:grpSpPr>
        <a:xfrm>
          <a:off x="0" y="0"/>
          <a:ext cx="0" cy="0"/>
          <a:chOff x="0" y="0"/>
          <a:chExt cx="0" cy="0"/>
        </a:xfrm>
      </p:grpSpPr>
      <p:sp>
        <p:nvSpPr>
          <p:cNvPr id="1391" name="Google Shape;1391;p254"/>
          <p:cNvSpPr/>
          <p:nvPr/>
        </p:nvSpPr>
        <p:spPr>
          <a:xfrm>
            <a:off x="0" y="0"/>
            <a:ext cx="45708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254"/>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393" name="Google Shape;1393;p254"/>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394" name="Google Shape;1394;p254"/>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
        <p:nvSpPr>
          <p:cNvPr id="1395" name="Google Shape;1395;p254"/>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 Orange">
  <p:cSld name="TITLE_1_1_1_1_1">
    <p:spTree>
      <p:nvGrpSpPr>
        <p:cNvPr id="1" name="Shape 114"/>
        <p:cNvGrpSpPr/>
        <p:nvPr/>
      </p:nvGrpSpPr>
      <p:grpSpPr>
        <a:xfrm>
          <a:off x="0" y="0"/>
          <a:ext cx="0" cy="0"/>
          <a:chOff x="0" y="0"/>
          <a:chExt cx="0" cy="0"/>
        </a:xfrm>
      </p:grpSpPr>
      <p:pic>
        <p:nvPicPr>
          <p:cNvPr id="115" name="Google Shape;115;p20"/>
          <p:cNvPicPr preferRelativeResize="0"/>
          <p:nvPr/>
        </p:nvPicPr>
        <p:blipFill rotWithShape="1">
          <a:blip r:embed="rId2">
            <a:alphaModFix/>
          </a:blip>
          <a:srcRect/>
          <a:stretch/>
        </p:blipFill>
        <p:spPr>
          <a:xfrm>
            <a:off x="0" y="0"/>
            <a:ext cx="9144005" cy="5143500"/>
          </a:xfrm>
          <a:prstGeom prst="rect">
            <a:avLst/>
          </a:prstGeom>
          <a:noFill/>
          <a:ln>
            <a:noFill/>
          </a:ln>
        </p:spPr>
      </p:pic>
      <p:sp>
        <p:nvSpPr>
          <p:cNvPr id="116" name="Google Shape;116;p20"/>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17" name="Google Shape;117;p20"/>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18" name="Google Shape;118;p20"/>
          <p:cNvSpPr txBox="1">
            <a:spLocks noGrp="1"/>
          </p:cNvSpPr>
          <p:nvPr>
            <p:ph type="subTitle" idx="2"/>
          </p:nvPr>
        </p:nvSpPr>
        <p:spPr>
          <a:xfrm>
            <a:off x="194475" y="19906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19" name="Google Shape;119;p20"/>
          <p:cNvPicPr preferRelativeResize="0"/>
          <p:nvPr/>
        </p:nvPicPr>
        <p:blipFill rotWithShape="1">
          <a:blip r:embed="rId3">
            <a:alphaModFix/>
          </a:blip>
          <a:srcRect/>
          <a:stretch/>
        </p:blipFill>
        <p:spPr>
          <a:xfrm>
            <a:off x="323050" y="545378"/>
            <a:ext cx="1343325" cy="366797"/>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Bullet_04">
  <p:cSld name="TITLE_1_1_1_1_1_1_1_1_1_1_1_1_1_1_1_1_1_1_1_1_1_1_1_1">
    <p:spTree>
      <p:nvGrpSpPr>
        <p:cNvPr id="1" name="Shape 1396"/>
        <p:cNvGrpSpPr/>
        <p:nvPr/>
      </p:nvGrpSpPr>
      <p:grpSpPr>
        <a:xfrm>
          <a:off x="0" y="0"/>
          <a:ext cx="0" cy="0"/>
          <a:chOff x="0" y="0"/>
          <a:chExt cx="0" cy="0"/>
        </a:xfrm>
      </p:grpSpPr>
      <p:sp>
        <p:nvSpPr>
          <p:cNvPr id="1397" name="Google Shape;1397;p255"/>
          <p:cNvSpPr/>
          <p:nvPr/>
        </p:nvSpPr>
        <p:spPr>
          <a:xfrm>
            <a:off x="0" y="0"/>
            <a:ext cx="45708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255"/>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399" name="Google Shape;1399;p255"/>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400" name="Google Shape;1400;p255"/>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
        <p:nvSpPr>
          <p:cNvPr id="1401" name="Google Shape;1401;p255"/>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Bullet_05">
  <p:cSld name="TITLE_1_1_1_1_1_1_1_1_1_1_1_1_1_1_1_1_1_1_1_1_1_1_1_1_1">
    <p:spTree>
      <p:nvGrpSpPr>
        <p:cNvPr id="1" name="Shape 1402"/>
        <p:cNvGrpSpPr/>
        <p:nvPr/>
      </p:nvGrpSpPr>
      <p:grpSpPr>
        <a:xfrm>
          <a:off x="0" y="0"/>
          <a:ext cx="0" cy="0"/>
          <a:chOff x="0" y="0"/>
          <a:chExt cx="0" cy="0"/>
        </a:xfrm>
      </p:grpSpPr>
      <p:sp>
        <p:nvSpPr>
          <p:cNvPr id="1403" name="Google Shape;1403;p256"/>
          <p:cNvSpPr/>
          <p:nvPr/>
        </p:nvSpPr>
        <p:spPr>
          <a:xfrm>
            <a:off x="0" y="0"/>
            <a:ext cx="45708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256"/>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405" name="Google Shape;1405;p256"/>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406" name="Google Shape;1406;p256"/>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FFFFFF"/>
                </a:solidFill>
                <a:latin typeface="Arial"/>
                <a:ea typeface="Arial"/>
                <a:cs typeface="Arial"/>
                <a:sym typeface="Arial"/>
              </a:defRPr>
            </a:lvl9pPr>
          </a:lstStyle>
          <a:p>
            <a:endParaRPr/>
          </a:p>
        </p:txBody>
      </p:sp>
      <p:sp>
        <p:nvSpPr>
          <p:cNvPr id="1407" name="Google Shape;1407;p256"/>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ullet_05 1">
  <p:cSld name="TITLE_1_1_1_1_1_1_1_1_1_1_1_1_1_1_1_1_1_1_1_1_1_1_1_1_1_1">
    <p:spTree>
      <p:nvGrpSpPr>
        <p:cNvPr id="1" name="Shape 1408"/>
        <p:cNvGrpSpPr/>
        <p:nvPr/>
      </p:nvGrpSpPr>
      <p:grpSpPr>
        <a:xfrm>
          <a:off x="0" y="0"/>
          <a:ext cx="0" cy="0"/>
          <a:chOff x="0" y="0"/>
          <a:chExt cx="0" cy="0"/>
        </a:xfrm>
      </p:grpSpPr>
      <p:sp>
        <p:nvSpPr>
          <p:cNvPr id="1409" name="Google Shape;1409;p257"/>
          <p:cNvSpPr/>
          <p:nvPr/>
        </p:nvSpPr>
        <p:spPr>
          <a:xfrm>
            <a:off x="0" y="0"/>
            <a:ext cx="45708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257"/>
          <p:cNvSpPr txBox="1">
            <a:spLocks noGrp="1"/>
          </p:cNvSpPr>
          <p:nvPr>
            <p:ph type="body" idx="1"/>
          </p:nvPr>
        </p:nvSpPr>
        <p:spPr>
          <a:xfrm>
            <a:off x="4723050" y="636400"/>
            <a:ext cx="4245600" cy="43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411" name="Google Shape;1411;p257"/>
          <p:cNvSpPr txBox="1">
            <a:spLocks noGrp="1"/>
          </p:cNvSpPr>
          <p:nvPr>
            <p:ph type="title"/>
          </p:nvPr>
        </p:nvSpPr>
        <p:spPr>
          <a:xfrm>
            <a:off x="205425" y="124525"/>
            <a:ext cx="4140000" cy="445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4800"/>
              <a:buFont typeface="Arial"/>
              <a:buNone/>
              <a:defRPr sz="4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800"/>
              <a:buFont typeface="Arial"/>
              <a:buNone/>
              <a:defRPr sz="4800" b="0" i="0" u="none" strike="noStrike" cap="none">
                <a:solidFill>
                  <a:srgbClr val="000000"/>
                </a:solidFill>
                <a:latin typeface="Arial"/>
                <a:ea typeface="Arial"/>
                <a:cs typeface="Arial"/>
                <a:sym typeface="Arial"/>
              </a:defRPr>
            </a:lvl9pPr>
          </a:lstStyle>
          <a:p>
            <a:endParaRPr/>
          </a:p>
        </p:txBody>
      </p:sp>
      <p:sp>
        <p:nvSpPr>
          <p:cNvPr id="1412" name="Google Shape;1412;p257"/>
          <p:cNvSpPr txBox="1">
            <a:spLocks noGrp="1"/>
          </p:cNvSpPr>
          <p:nvPr>
            <p:ph type="subTitle" idx="2"/>
          </p:nvPr>
        </p:nvSpPr>
        <p:spPr>
          <a:xfrm>
            <a:off x="4723050" y="124525"/>
            <a:ext cx="42816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413" name="Google Shape;1413;p257"/>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Intro_01_Purpose">
  <p:cSld name="CUSTOM_8">
    <p:spTree>
      <p:nvGrpSpPr>
        <p:cNvPr id="1" name="Shape 1414"/>
        <p:cNvGrpSpPr/>
        <p:nvPr/>
      </p:nvGrpSpPr>
      <p:grpSpPr>
        <a:xfrm>
          <a:off x="0" y="0"/>
          <a:ext cx="0" cy="0"/>
          <a:chOff x="0" y="0"/>
          <a:chExt cx="0" cy="0"/>
        </a:xfrm>
      </p:grpSpPr>
      <p:pic>
        <p:nvPicPr>
          <p:cNvPr id="1415" name="Google Shape;1415;p258"/>
          <p:cNvPicPr preferRelativeResize="0"/>
          <p:nvPr/>
        </p:nvPicPr>
        <p:blipFill rotWithShape="1">
          <a:blip r:embed="rId2">
            <a:alphaModFix/>
          </a:blip>
          <a:srcRect l="-1695" r="2567"/>
          <a:stretch/>
        </p:blipFill>
        <p:spPr>
          <a:xfrm>
            <a:off x="80200" y="0"/>
            <a:ext cx="9063800" cy="5143500"/>
          </a:xfrm>
          <a:prstGeom prst="rect">
            <a:avLst/>
          </a:prstGeom>
          <a:noFill/>
          <a:ln>
            <a:noFill/>
          </a:ln>
        </p:spPr>
      </p:pic>
      <p:sp>
        <p:nvSpPr>
          <p:cNvPr id="1416" name="Google Shape;1416;p258"/>
          <p:cNvSpPr/>
          <p:nvPr/>
        </p:nvSpPr>
        <p:spPr>
          <a:xfrm>
            <a:off x="0" y="0"/>
            <a:ext cx="58008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258"/>
          <p:cNvSpPr txBox="1"/>
          <p:nvPr/>
        </p:nvSpPr>
        <p:spPr>
          <a:xfrm>
            <a:off x="358700" y="2870850"/>
            <a:ext cx="4618800" cy="1574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1200" b="1" i="0" u="none" strike="noStrike" cap="none">
                <a:solidFill>
                  <a:srgbClr val="FFFFFF"/>
                </a:solidFill>
                <a:latin typeface="Century Gothic"/>
                <a:ea typeface="Century Gothic"/>
                <a:cs typeface="Century Gothic"/>
                <a:sym typeface="Century Gothic"/>
              </a:rPr>
              <a:t>Nesta is an innovation foundation. For us, innovation means turning bold ideas into reality. It also means changing lives for the better. This is what keeps us awake at night and gets us out of bed in the morning.</a:t>
            </a:r>
            <a:endParaRPr sz="12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FFFFFF"/>
              </a:solidFill>
              <a:latin typeface="Century Gothic"/>
              <a:ea typeface="Century Gothic"/>
              <a:cs typeface="Century Gothic"/>
              <a:sym typeface="Century Gothic"/>
            </a:endParaRPr>
          </a:p>
        </p:txBody>
      </p:sp>
      <p:sp>
        <p:nvSpPr>
          <p:cNvPr id="1418" name="Google Shape;1418;p258"/>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40000"/>
              </a:lnSpc>
              <a:spcBef>
                <a:spcPts val="0"/>
              </a:spcBef>
              <a:spcAft>
                <a:spcPts val="0"/>
              </a:spcAft>
              <a:buClr>
                <a:srgbClr val="000000"/>
              </a:buClr>
              <a:buSzPts val="800"/>
              <a:buFont typeface="Arial"/>
              <a:buNone/>
            </a:pPr>
            <a:r>
              <a:rPr lang="en-GB" sz="800" b="0" i="0" u="none" strike="noStrike" cap="none">
                <a:solidFill>
                  <a:srgbClr val="FFFFFF"/>
                </a:solidFill>
                <a:latin typeface="Century Gothic"/>
                <a:ea typeface="Century Gothic"/>
                <a:cs typeface="Century Gothic"/>
                <a:sym typeface="Century Gothic"/>
              </a:rPr>
              <a:t>About Nesta |Our purpose</a:t>
            </a:r>
            <a:endParaRPr sz="8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FFFFFF"/>
              </a:solidFill>
              <a:latin typeface="Century Gothic"/>
              <a:ea typeface="Century Gothic"/>
              <a:cs typeface="Century Gothic"/>
              <a:sym typeface="Century Gothic"/>
            </a:endParaRPr>
          </a:p>
        </p:txBody>
      </p:sp>
      <p:pic>
        <p:nvPicPr>
          <p:cNvPr id="1419" name="Google Shape;1419;p258"/>
          <p:cNvPicPr preferRelativeResize="0"/>
          <p:nvPr/>
        </p:nvPicPr>
        <p:blipFill rotWithShape="1">
          <a:blip r:embed="rId3">
            <a:alphaModFix/>
          </a:blip>
          <a:srcRect/>
          <a:stretch/>
        </p:blipFill>
        <p:spPr>
          <a:xfrm>
            <a:off x="205425" y="4816019"/>
            <a:ext cx="595602" cy="162631"/>
          </a:xfrm>
          <a:prstGeom prst="rect">
            <a:avLst/>
          </a:prstGeom>
          <a:noFill/>
          <a:ln>
            <a:noFill/>
          </a:ln>
        </p:spPr>
      </p:pic>
      <p:sp>
        <p:nvSpPr>
          <p:cNvPr id="1420" name="Google Shape;1420;p258"/>
          <p:cNvSpPr txBox="1"/>
          <p:nvPr/>
        </p:nvSpPr>
        <p:spPr>
          <a:xfrm>
            <a:off x="358700" y="667200"/>
            <a:ext cx="4888200" cy="10986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2100"/>
              </a:spcAft>
              <a:buClr>
                <a:srgbClr val="000000"/>
              </a:buClr>
              <a:buSzPts val="3200"/>
              <a:buFont typeface="Arial"/>
              <a:buNone/>
            </a:pPr>
            <a:r>
              <a:rPr lang="en-GB" sz="3200" b="0" i="0" u="none" strike="noStrike" cap="none">
                <a:solidFill>
                  <a:srgbClr val="FFFFFF"/>
                </a:solidFill>
                <a:latin typeface="Century Gothic"/>
                <a:ea typeface="Century Gothic"/>
                <a:cs typeface="Century Gothic"/>
                <a:sym typeface="Century Gothic"/>
              </a:rPr>
              <a:t>We bring bold ideas to life to change the world for good.</a:t>
            </a:r>
            <a:endParaRPr sz="32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Intro_02_FieldsOfWork">
  <p:cSld name="CUSTOM_8_1">
    <p:spTree>
      <p:nvGrpSpPr>
        <p:cNvPr id="1" name="Shape 1421"/>
        <p:cNvGrpSpPr/>
        <p:nvPr/>
      </p:nvGrpSpPr>
      <p:grpSpPr>
        <a:xfrm>
          <a:off x="0" y="0"/>
          <a:ext cx="0" cy="0"/>
          <a:chOff x="0" y="0"/>
          <a:chExt cx="0" cy="0"/>
        </a:xfrm>
      </p:grpSpPr>
      <p:sp>
        <p:nvSpPr>
          <p:cNvPr id="1422" name="Google Shape;1422;p259"/>
          <p:cNvSpPr/>
          <p:nvPr/>
        </p:nvSpPr>
        <p:spPr>
          <a:xfrm>
            <a:off x="7250" y="0"/>
            <a:ext cx="33432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23" name="Google Shape;1423;p259"/>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424" name="Google Shape;1424;p259"/>
          <p:cNvSpPr txBox="1"/>
          <p:nvPr/>
        </p:nvSpPr>
        <p:spPr>
          <a:xfrm>
            <a:off x="217050" y="468725"/>
            <a:ext cx="2881200" cy="185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GB" sz="1500" b="1" i="0" u="none" strike="noStrike" cap="none">
                <a:solidFill>
                  <a:srgbClr val="FFFFFF"/>
                </a:solidFill>
                <a:latin typeface="Century Gothic"/>
                <a:ea typeface="Century Gothic"/>
                <a:cs typeface="Century Gothic"/>
                <a:sym typeface="Century Gothic"/>
              </a:rPr>
              <a:t>We work in areas where there are big challenges facing society, from the frontiers of personalised healthcare to stretched public services and a fast-changing jobs market.</a:t>
            </a:r>
            <a:endParaRPr sz="1500" b="1" i="0" u="none" strike="noStrike" cap="none">
              <a:solidFill>
                <a:srgbClr val="FFFFFF"/>
              </a:solidFill>
              <a:latin typeface="Century Gothic"/>
              <a:ea typeface="Century Gothic"/>
              <a:cs typeface="Century Gothic"/>
              <a:sym typeface="Century Gothic"/>
            </a:endParaRPr>
          </a:p>
          <a:p>
            <a:pPr marL="0" marR="0" lvl="0" indent="0" algn="l" rtl="0">
              <a:lnSpc>
                <a:spcPct val="140000"/>
              </a:lnSpc>
              <a:spcBef>
                <a:spcPts val="210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FFFFFF"/>
              </a:solidFill>
              <a:latin typeface="Century Gothic"/>
              <a:ea typeface="Century Gothic"/>
              <a:cs typeface="Century Gothic"/>
              <a:sym typeface="Century Gothic"/>
            </a:endParaRPr>
          </a:p>
        </p:txBody>
      </p:sp>
      <p:sp>
        <p:nvSpPr>
          <p:cNvPr id="1425" name="Google Shape;1425;p259"/>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40000"/>
              </a:lnSpc>
              <a:spcBef>
                <a:spcPts val="0"/>
              </a:spcBef>
              <a:spcAft>
                <a:spcPts val="0"/>
              </a:spcAft>
              <a:buClr>
                <a:srgbClr val="000000"/>
              </a:buClr>
              <a:buSzPts val="800"/>
              <a:buFont typeface="Arial"/>
              <a:buNone/>
            </a:pPr>
            <a:r>
              <a:rPr lang="en-GB" sz="800" b="0" i="0" u="none" strike="noStrike" cap="none">
                <a:solidFill>
                  <a:srgbClr val="FFFFFF"/>
                </a:solidFill>
                <a:latin typeface="Century Gothic"/>
                <a:ea typeface="Century Gothic"/>
                <a:cs typeface="Century Gothic"/>
                <a:sym typeface="Century Gothic"/>
              </a:rPr>
              <a:t>About Nesta |Our fields of work</a:t>
            </a:r>
            <a:endParaRPr sz="8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FFFFFF"/>
              </a:solidFill>
              <a:latin typeface="Century Gothic"/>
              <a:ea typeface="Century Gothic"/>
              <a:cs typeface="Century Gothic"/>
              <a:sym typeface="Century Gothic"/>
            </a:endParaRPr>
          </a:p>
        </p:txBody>
      </p:sp>
      <p:pic>
        <p:nvPicPr>
          <p:cNvPr id="1426" name="Google Shape;1426;p259"/>
          <p:cNvPicPr preferRelativeResize="0"/>
          <p:nvPr/>
        </p:nvPicPr>
        <p:blipFill rotWithShape="1">
          <a:blip r:embed="rId3">
            <a:alphaModFix/>
          </a:blip>
          <a:srcRect l="33038"/>
          <a:stretch/>
        </p:blipFill>
        <p:spPr>
          <a:xfrm>
            <a:off x="3343201" y="0"/>
            <a:ext cx="5800802" cy="5143498"/>
          </a:xfrm>
          <a:prstGeom prst="rect">
            <a:avLst/>
          </a:prstGeom>
          <a:noFill/>
          <a:ln>
            <a:noFill/>
          </a:ln>
        </p:spPr>
      </p:pic>
      <p:sp>
        <p:nvSpPr>
          <p:cNvPr id="1427" name="Google Shape;1427;p259"/>
          <p:cNvSpPr txBox="1"/>
          <p:nvPr/>
        </p:nvSpPr>
        <p:spPr>
          <a:xfrm>
            <a:off x="5802300" y="4708350"/>
            <a:ext cx="31998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40000"/>
              </a:lnSpc>
              <a:spcBef>
                <a:spcPts val="0"/>
              </a:spcBef>
              <a:spcAft>
                <a:spcPts val="0"/>
              </a:spcAft>
              <a:buClr>
                <a:srgbClr val="000000"/>
              </a:buClr>
              <a:buSzPts val="800"/>
              <a:buFont typeface="Arial"/>
              <a:buNone/>
            </a:pPr>
            <a:r>
              <a:rPr lang="en-GB" sz="800" b="0" i="0" u="none" strike="noStrike" cap="none">
                <a:solidFill>
                  <a:srgbClr val="FFFFFF"/>
                </a:solidFill>
                <a:latin typeface="Century Gothic"/>
                <a:ea typeface="Century Gothic"/>
                <a:cs typeface="Century Gothic"/>
                <a:sym typeface="Century Gothic"/>
              </a:rPr>
              <a:t>Nesta investee </a:t>
            </a:r>
            <a:r>
              <a:rPr lang="en-GB" sz="800" b="0" i="1" u="none" strike="noStrike" cap="none">
                <a:solidFill>
                  <a:srgbClr val="FFFFFF"/>
                </a:solidFill>
                <a:latin typeface="Century Gothic"/>
                <a:ea typeface="Century Gothic"/>
                <a:cs typeface="Century Gothic"/>
                <a:sym typeface="Century Gothic"/>
              </a:rPr>
              <a:t>Oomph! Wellness</a:t>
            </a:r>
            <a:r>
              <a:rPr lang="en-GB" sz="800" b="0" i="0" u="none" strike="noStrike" cap="none">
                <a:solidFill>
                  <a:srgbClr val="FFFFFF"/>
                </a:solidFill>
                <a:latin typeface="Century Gothic"/>
                <a:ea typeface="Century Gothic"/>
                <a:cs typeface="Century Gothic"/>
                <a:sym typeface="Century Gothic"/>
              </a:rPr>
              <a:t> delivering an exercise class</a:t>
            </a:r>
            <a:br>
              <a:rPr lang="en-GB" sz="800" b="0" i="0" u="none" strike="noStrike" cap="none">
                <a:solidFill>
                  <a:srgbClr val="FFFFFF"/>
                </a:solidFill>
                <a:latin typeface="Century Gothic"/>
                <a:ea typeface="Century Gothic"/>
                <a:cs typeface="Century Gothic"/>
                <a:sym typeface="Century Gothic"/>
              </a:rPr>
            </a:br>
            <a:endParaRPr sz="8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FFFFFF"/>
              </a:solidFill>
              <a:latin typeface="Century Gothic"/>
              <a:ea typeface="Century Gothic"/>
              <a:cs typeface="Century Gothic"/>
              <a:sym typeface="Century Gothic"/>
            </a:endParaRPr>
          </a:p>
        </p:txBody>
      </p:sp>
      <p:pic>
        <p:nvPicPr>
          <p:cNvPr id="1428" name="Google Shape;1428;p259"/>
          <p:cNvPicPr preferRelativeResize="0"/>
          <p:nvPr/>
        </p:nvPicPr>
        <p:blipFill rotWithShape="1">
          <a:blip r:embed="rId4">
            <a:alphaModFix/>
          </a:blip>
          <a:srcRect/>
          <a:stretch/>
        </p:blipFill>
        <p:spPr>
          <a:xfrm>
            <a:off x="732352" y="2678925"/>
            <a:ext cx="1850600" cy="1826451"/>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Intro_03_Methods">
  <p:cSld name="CUSTOM_8_1_1">
    <p:spTree>
      <p:nvGrpSpPr>
        <p:cNvPr id="1" name="Shape 1429"/>
        <p:cNvGrpSpPr/>
        <p:nvPr/>
      </p:nvGrpSpPr>
      <p:grpSpPr>
        <a:xfrm>
          <a:off x="0" y="0"/>
          <a:ext cx="0" cy="0"/>
          <a:chOff x="0" y="0"/>
          <a:chExt cx="0" cy="0"/>
        </a:xfrm>
      </p:grpSpPr>
      <p:sp>
        <p:nvSpPr>
          <p:cNvPr id="1430" name="Google Shape;1430;p260"/>
          <p:cNvSpPr/>
          <p:nvPr/>
        </p:nvSpPr>
        <p:spPr>
          <a:xfrm>
            <a:off x="0" y="-14500"/>
            <a:ext cx="3343200" cy="5172600"/>
          </a:xfrm>
          <a:prstGeom prst="rect">
            <a:avLst/>
          </a:prstGeom>
          <a:solidFill>
            <a:srgbClr val="3C12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31" name="Google Shape;1431;p260"/>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432" name="Google Shape;1432;p260"/>
          <p:cNvSpPr txBox="1"/>
          <p:nvPr/>
        </p:nvSpPr>
        <p:spPr>
          <a:xfrm>
            <a:off x="217050" y="544925"/>
            <a:ext cx="2640300" cy="185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GB" sz="1500" b="1" i="0" u="none" strike="noStrike" cap="none">
                <a:solidFill>
                  <a:schemeClr val="lt1"/>
                </a:solidFill>
                <a:latin typeface="Century Gothic"/>
                <a:ea typeface="Century Gothic"/>
                <a:cs typeface="Century Gothic"/>
                <a:sym typeface="Century Gothic"/>
              </a:rPr>
              <a:t>We tackle challenges through our unique combination of expertise, skills and funding. </a:t>
            </a:r>
            <a:endParaRPr sz="1500" b="1"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2100"/>
              </a:spcBef>
              <a:spcAft>
                <a:spcPts val="0"/>
              </a:spcAft>
              <a:buClr>
                <a:schemeClr val="dk1"/>
              </a:buClr>
              <a:buSzPts val="1100"/>
              <a:buFont typeface="Arial"/>
              <a:buNone/>
            </a:pPr>
            <a:r>
              <a:rPr lang="en-GB" sz="1200" b="0" i="0" u="none" strike="noStrike" cap="none">
                <a:solidFill>
                  <a:schemeClr val="lt1"/>
                </a:solidFill>
                <a:latin typeface="Century Gothic"/>
                <a:ea typeface="Century Gothic"/>
                <a:cs typeface="Century Gothic"/>
                <a:sym typeface="Century Gothic"/>
              </a:rPr>
              <a:t>Our approach is practical and collaborative, driven by a rigorous use of evidence and data, emerging technology and the power of people.</a:t>
            </a:r>
            <a:endParaRPr sz="1200" b="0" i="0" u="none" strike="noStrike" cap="none">
              <a:solidFill>
                <a:srgbClr val="FFFFFF"/>
              </a:solidFill>
              <a:latin typeface="Century Gothic"/>
              <a:ea typeface="Century Gothic"/>
              <a:cs typeface="Century Gothic"/>
              <a:sym typeface="Century Gothic"/>
            </a:endParaRPr>
          </a:p>
          <a:p>
            <a:pPr marL="0" marR="0" lvl="0" indent="0" algn="l" rtl="0">
              <a:lnSpc>
                <a:spcPct val="140000"/>
              </a:lnSpc>
              <a:spcBef>
                <a:spcPts val="210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FFFFFF"/>
              </a:solidFill>
              <a:latin typeface="Century Gothic"/>
              <a:ea typeface="Century Gothic"/>
              <a:cs typeface="Century Gothic"/>
              <a:sym typeface="Century Gothic"/>
            </a:endParaRPr>
          </a:p>
        </p:txBody>
      </p:sp>
      <p:sp>
        <p:nvSpPr>
          <p:cNvPr id="1433" name="Google Shape;1433;p260"/>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40000"/>
              </a:lnSpc>
              <a:spcBef>
                <a:spcPts val="0"/>
              </a:spcBef>
              <a:spcAft>
                <a:spcPts val="0"/>
              </a:spcAft>
              <a:buClr>
                <a:srgbClr val="000000"/>
              </a:buClr>
              <a:buSzPts val="800"/>
              <a:buFont typeface="Arial"/>
              <a:buNone/>
            </a:pPr>
            <a:r>
              <a:rPr lang="en-GB" sz="800" b="0" i="0" u="none" strike="noStrike" cap="none">
                <a:solidFill>
                  <a:srgbClr val="FFFFFF"/>
                </a:solidFill>
                <a:latin typeface="Century Gothic"/>
                <a:ea typeface="Century Gothic"/>
                <a:cs typeface="Century Gothic"/>
                <a:sym typeface="Century Gothic"/>
              </a:rPr>
              <a:t>About Nesta |Our fields of work</a:t>
            </a:r>
            <a:endParaRPr sz="8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FFFFFF"/>
              </a:solidFill>
              <a:latin typeface="Century Gothic"/>
              <a:ea typeface="Century Gothic"/>
              <a:cs typeface="Century Gothic"/>
              <a:sym typeface="Century Gothic"/>
            </a:endParaRPr>
          </a:p>
        </p:txBody>
      </p:sp>
      <p:pic>
        <p:nvPicPr>
          <p:cNvPr id="1434" name="Google Shape;1434;p260"/>
          <p:cNvPicPr preferRelativeResize="0"/>
          <p:nvPr/>
        </p:nvPicPr>
        <p:blipFill rotWithShape="1">
          <a:blip r:embed="rId3">
            <a:alphaModFix/>
          </a:blip>
          <a:srcRect l="8212" t="10079" r="34559"/>
          <a:stretch/>
        </p:blipFill>
        <p:spPr>
          <a:xfrm>
            <a:off x="3343200" y="0"/>
            <a:ext cx="5852324" cy="5172475"/>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Intro_04_Methods">
  <p:cSld name="CUSTOM_8_1_1_1_1">
    <p:spTree>
      <p:nvGrpSpPr>
        <p:cNvPr id="1" name="Shape 1435"/>
        <p:cNvGrpSpPr/>
        <p:nvPr/>
      </p:nvGrpSpPr>
      <p:grpSpPr>
        <a:xfrm>
          <a:off x="0" y="0"/>
          <a:ext cx="0" cy="0"/>
          <a:chOff x="0" y="0"/>
          <a:chExt cx="0" cy="0"/>
        </a:xfrm>
      </p:grpSpPr>
      <p:pic>
        <p:nvPicPr>
          <p:cNvPr id="1436" name="Google Shape;1436;p261"/>
          <p:cNvPicPr preferRelativeResize="0"/>
          <p:nvPr/>
        </p:nvPicPr>
        <p:blipFill rotWithShape="1">
          <a:blip r:embed="rId2">
            <a:alphaModFix/>
          </a:blip>
          <a:srcRect/>
          <a:stretch/>
        </p:blipFill>
        <p:spPr>
          <a:xfrm>
            <a:off x="0" y="0"/>
            <a:ext cx="9144001" cy="5144553"/>
          </a:xfrm>
          <a:prstGeom prst="rect">
            <a:avLst/>
          </a:prstGeom>
          <a:noFill/>
          <a:ln>
            <a:noFill/>
          </a:ln>
        </p:spPr>
      </p:pic>
      <p:sp>
        <p:nvSpPr>
          <p:cNvPr id="1437" name="Google Shape;1437;p261"/>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40000"/>
              </a:lnSpc>
              <a:spcBef>
                <a:spcPts val="0"/>
              </a:spcBef>
              <a:spcAft>
                <a:spcPts val="0"/>
              </a:spcAft>
              <a:buClr>
                <a:srgbClr val="000000"/>
              </a:buClr>
              <a:buSzPts val="800"/>
              <a:buFont typeface="Arial"/>
              <a:buNone/>
            </a:pPr>
            <a:r>
              <a:rPr lang="en-GB" sz="800" b="0" i="0" u="none" strike="noStrike" cap="none">
                <a:solidFill>
                  <a:srgbClr val="FFFFFF"/>
                </a:solidFill>
                <a:latin typeface="Century Gothic"/>
                <a:ea typeface="Century Gothic"/>
                <a:cs typeface="Century Gothic"/>
                <a:sym typeface="Century Gothic"/>
              </a:rPr>
              <a:t>About Nesta |Our innovation methods</a:t>
            </a:r>
            <a:endParaRPr sz="8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000000"/>
              </a:solidFill>
              <a:latin typeface="Century Gothic"/>
              <a:ea typeface="Century Gothic"/>
              <a:cs typeface="Century Gothic"/>
              <a:sym typeface="Century Gothic"/>
            </a:endParaRPr>
          </a:p>
        </p:txBody>
      </p:sp>
      <p:pic>
        <p:nvPicPr>
          <p:cNvPr id="1438" name="Google Shape;1438;p261"/>
          <p:cNvPicPr preferRelativeResize="0"/>
          <p:nvPr/>
        </p:nvPicPr>
        <p:blipFill rotWithShape="1">
          <a:blip r:embed="rId3">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Intro_05_History">
  <p:cSld name="CUSTOM_8_1_1_1_1_1">
    <p:spTree>
      <p:nvGrpSpPr>
        <p:cNvPr id="1" name="Shape 1439"/>
        <p:cNvGrpSpPr/>
        <p:nvPr/>
      </p:nvGrpSpPr>
      <p:grpSpPr>
        <a:xfrm>
          <a:off x="0" y="0"/>
          <a:ext cx="0" cy="0"/>
          <a:chOff x="0" y="0"/>
          <a:chExt cx="0" cy="0"/>
        </a:xfrm>
      </p:grpSpPr>
      <p:pic>
        <p:nvPicPr>
          <p:cNvPr id="1440" name="Google Shape;1440;p262"/>
          <p:cNvPicPr preferRelativeResize="0"/>
          <p:nvPr/>
        </p:nvPicPr>
        <p:blipFill rotWithShape="1">
          <a:blip r:embed="rId2">
            <a:alphaModFix/>
          </a:blip>
          <a:srcRect/>
          <a:stretch/>
        </p:blipFill>
        <p:spPr>
          <a:xfrm>
            <a:off x="-2" y="0"/>
            <a:ext cx="9144003" cy="5142224"/>
          </a:xfrm>
          <a:prstGeom prst="rect">
            <a:avLst/>
          </a:prstGeom>
          <a:noFill/>
          <a:ln>
            <a:noFill/>
          </a:ln>
        </p:spPr>
      </p:pic>
      <p:sp>
        <p:nvSpPr>
          <p:cNvPr id="1441" name="Google Shape;1441;p262"/>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40000"/>
              </a:lnSpc>
              <a:spcBef>
                <a:spcPts val="0"/>
              </a:spcBef>
              <a:spcAft>
                <a:spcPts val="0"/>
              </a:spcAft>
              <a:buClr>
                <a:srgbClr val="000000"/>
              </a:buClr>
              <a:buSzPts val="800"/>
              <a:buFont typeface="Arial"/>
              <a:buNone/>
            </a:pPr>
            <a:r>
              <a:rPr lang="en-GB" sz="800" b="0" i="0" u="none" strike="noStrike" cap="none">
                <a:solidFill>
                  <a:srgbClr val="000000"/>
                </a:solidFill>
                <a:latin typeface="Century Gothic"/>
                <a:ea typeface="Century Gothic"/>
                <a:cs typeface="Century Gothic"/>
                <a:sym typeface="Century Gothic"/>
              </a:rPr>
              <a:t>About Nesta |Our history</a:t>
            </a:r>
            <a:endParaRPr sz="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000000"/>
              </a:solidFill>
              <a:latin typeface="Century Gothic"/>
              <a:ea typeface="Century Gothic"/>
              <a:cs typeface="Century Gothic"/>
              <a:sym typeface="Century Gothic"/>
            </a:endParaRPr>
          </a:p>
        </p:txBody>
      </p:sp>
      <p:pic>
        <p:nvPicPr>
          <p:cNvPr id="1442" name="Google Shape;1442;p262"/>
          <p:cNvPicPr preferRelativeResize="0"/>
          <p:nvPr/>
        </p:nvPicPr>
        <p:blipFill rotWithShape="1">
          <a:blip r:embed="rId3">
            <a:alphaModFix/>
          </a:blip>
          <a:srcRect/>
          <a:stretch/>
        </p:blipFill>
        <p:spPr>
          <a:xfrm>
            <a:off x="217050" y="4813975"/>
            <a:ext cx="595602" cy="160325"/>
          </a:xfrm>
          <a:prstGeom prst="rect">
            <a:avLst/>
          </a:prstGeom>
          <a:noFill/>
          <a:ln>
            <a:noFill/>
          </a:ln>
        </p:spPr>
      </p:pic>
      <p:sp>
        <p:nvSpPr>
          <p:cNvPr id="1443" name="Google Shape;1443;p262"/>
          <p:cNvSpPr txBox="1"/>
          <p:nvPr/>
        </p:nvSpPr>
        <p:spPr>
          <a:xfrm>
            <a:off x="358700" y="770200"/>
            <a:ext cx="4619700" cy="1565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GB" sz="1500" b="1" i="0" u="none" strike="noStrike" cap="none">
                <a:solidFill>
                  <a:srgbClr val="231F20"/>
                </a:solidFill>
                <a:latin typeface="Century Gothic"/>
                <a:ea typeface="Century Gothic"/>
                <a:cs typeface="Century Gothic"/>
                <a:sym typeface="Century Gothic"/>
              </a:rPr>
              <a:t>Formerly NESTA, National Endowment for Science, Technology and the Arts</a:t>
            </a:r>
            <a:r>
              <a:rPr lang="en-GB" sz="1500" b="0" i="0" u="none" strike="noStrike" cap="none">
                <a:solidFill>
                  <a:srgbClr val="231F20"/>
                </a:solidFill>
                <a:latin typeface="Century Gothic"/>
                <a:ea typeface="Century Gothic"/>
                <a:cs typeface="Century Gothic"/>
                <a:sym typeface="Century Gothic"/>
              </a:rPr>
              <a:t>, we were established in 1998 with an endowment from the UK National Lottery. In 2012 we became an independent charity.</a:t>
            </a:r>
            <a:endParaRPr sz="1500" b="0" i="0" u="none" strike="noStrike" cap="none">
              <a:solidFill>
                <a:srgbClr val="231F20"/>
              </a:solidFill>
              <a:latin typeface="Century Gothic"/>
              <a:ea typeface="Century Gothic"/>
              <a:cs typeface="Century Gothic"/>
              <a:sym typeface="Century Gothic"/>
            </a:endParaRPr>
          </a:p>
          <a:p>
            <a:pPr marL="0" marR="0" lvl="0" indent="0" algn="l" rtl="0">
              <a:lnSpc>
                <a:spcPct val="115000"/>
              </a:lnSpc>
              <a:spcBef>
                <a:spcPts val="2100"/>
              </a:spcBef>
              <a:spcAft>
                <a:spcPts val="0"/>
              </a:spcAft>
              <a:buClr>
                <a:schemeClr val="dk1"/>
              </a:buClr>
              <a:buSzPts val="1100"/>
              <a:buFont typeface="Arial"/>
              <a:buNone/>
            </a:pPr>
            <a:endParaRPr sz="1400" b="0" i="0" u="none" strike="noStrike" cap="none">
              <a:solidFill>
                <a:srgbClr val="231F20"/>
              </a:solidFill>
              <a:latin typeface="Century Gothic"/>
              <a:ea typeface="Century Gothic"/>
              <a:cs typeface="Century Gothic"/>
              <a:sym typeface="Century Gothic"/>
            </a:endParaRPr>
          </a:p>
          <a:p>
            <a:pPr marL="0" marR="0" lvl="0" indent="0" algn="l" rtl="0">
              <a:lnSpc>
                <a:spcPct val="140000"/>
              </a:lnSpc>
              <a:spcBef>
                <a:spcPts val="0"/>
              </a:spcBef>
              <a:spcAft>
                <a:spcPts val="0"/>
              </a:spcAft>
              <a:buClr>
                <a:srgbClr val="000000"/>
              </a:buClr>
              <a:buSzPts val="1800"/>
              <a:buFont typeface="Arial"/>
              <a:buNone/>
            </a:pPr>
            <a:endParaRPr sz="1800" b="1" i="0" u="none" strike="noStrike" cap="none">
              <a:solidFill>
                <a:srgbClr val="231F20"/>
              </a:solidFill>
              <a:latin typeface="Century Gothic"/>
              <a:ea typeface="Century Gothic"/>
              <a:cs typeface="Century Gothic"/>
              <a:sym typeface="Century Gothic"/>
            </a:endParaRPr>
          </a:p>
          <a:p>
            <a:pPr marL="0" marR="0" lvl="0" indent="0" algn="l" rtl="0">
              <a:lnSpc>
                <a:spcPct val="140000"/>
              </a:lnSpc>
              <a:spcBef>
                <a:spcPts val="2100"/>
              </a:spcBef>
              <a:spcAft>
                <a:spcPts val="0"/>
              </a:spcAft>
              <a:buClr>
                <a:srgbClr val="000000"/>
              </a:buClr>
              <a:buSzPts val="1400"/>
              <a:buFont typeface="Arial"/>
              <a:buNone/>
            </a:pPr>
            <a:endParaRPr sz="1400" b="0" i="0" u="none" strike="noStrike" cap="none">
              <a:solidFill>
                <a:srgbClr val="231F20"/>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Intro_06_Reach">
  <p:cSld name="CUSTOM_8_1_1_1_1_1_1">
    <p:spTree>
      <p:nvGrpSpPr>
        <p:cNvPr id="1" name="Shape 1444"/>
        <p:cNvGrpSpPr/>
        <p:nvPr/>
      </p:nvGrpSpPr>
      <p:grpSpPr>
        <a:xfrm>
          <a:off x="0" y="0"/>
          <a:ext cx="0" cy="0"/>
          <a:chOff x="0" y="0"/>
          <a:chExt cx="0" cy="0"/>
        </a:xfrm>
      </p:grpSpPr>
      <p:pic>
        <p:nvPicPr>
          <p:cNvPr id="1445" name="Google Shape;1445;p263"/>
          <p:cNvPicPr preferRelativeResize="0"/>
          <p:nvPr/>
        </p:nvPicPr>
        <p:blipFill rotWithShape="1">
          <a:blip r:embed="rId2">
            <a:alphaModFix/>
          </a:blip>
          <a:srcRect/>
          <a:stretch/>
        </p:blipFill>
        <p:spPr>
          <a:xfrm>
            <a:off x="0" y="0"/>
            <a:ext cx="9144003" cy="5143981"/>
          </a:xfrm>
          <a:prstGeom prst="rect">
            <a:avLst/>
          </a:prstGeom>
          <a:noFill/>
          <a:ln>
            <a:noFill/>
          </a:ln>
        </p:spPr>
      </p:pic>
      <p:sp>
        <p:nvSpPr>
          <p:cNvPr id="1446" name="Google Shape;1446;p263"/>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40000"/>
              </a:lnSpc>
              <a:spcBef>
                <a:spcPts val="0"/>
              </a:spcBef>
              <a:spcAft>
                <a:spcPts val="0"/>
              </a:spcAft>
              <a:buClr>
                <a:srgbClr val="000000"/>
              </a:buClr>
              <a:buSzPts val="800"/>
              <a:buFont typeface="Arial"/>
              <a:buNone/>
            </a:pPr>
            <a:r>
              <a:rPr lang="en-GB" sz="800" b="0" i="0" u="none" strike="noStrike" cap="none">
                <a:solidFill>
                  <a:srgbClr val="000000"/>
                </a:solidFill>
                <a:latin typeface="Century Gothic"/>
                <a:ea typeface="Century Gothic"/>
                <a:cs typeface="Century Gothic"/>
                <a:sym typeface="Century Gothic"/>
              </a:rPr>
              <a:t>About Nesta |Our international reach</a:t>
            </a:r>
            <a:endParaRPr sz="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000"/>
              <a:buFont typeface="Arial"/>
              <a:buNone/>
            </a:pPr>
            <a:endParaRPr sz="1000" b="1"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Intro_07_Video">
  <p:cSld name="CUSTOM_8_1_1_1_1_1_1_1">
    <p:spTree>
      <p:nvGrpSpPr>
        <p:cNvPr id="1" name="Shape 1447"/>
        <p:cNvGrpSpPr/>
        <p:nvPr/>
      </p:nvGrpSpPr>
      <p:grpSpPr>
        <a:xfrm>
          <a:off x="0" y="0"/>
          <a:ext cx="0" cy="0"/>
          <a:chOff x="0" y="0"/>
          <a:chExt cx="0" cy="0"/>
        </a:xfrm>
      </p:grpSpPr>
      <p:pic>
        <p:nvPicPr>
          <p:cNvPr id="1448" name="Google Shape;1448;p264" descr="Nesta is a global innovation foundation. But what does that mean?  Watch this to find out more about what Nesta does and why in 100 seconds https://www.nesta.org.uk/&#10;&#10;Follow Nesta on Twitter: https://twitter.com/nesta_uk&#10;Like Nesta on Facebook: https://www.facebook.com/nesta.uk&#10;Follow Nesta on Instagram: https://www.instagram.com/nesta_uk&#10;&#10;The video contains footage of some of the innovators-for-good we are proud to have supported:  &#10;&#10;Oomph! - An award-winning social enterprise (and Nesta investee) that helps the wellbeing of more than 530,000 older and vulnerable adults - through, for example, imaginative ‘chairobics’ exercise classes&#10;&#10;Bristol Museums, Galleries and Archives  - our £7 million Digital R&amp;D Fund for the Arts supported the development of the Hidden Museum app.  The app uses digital iBeacon technology to aid interaction with the Bristol museum displays and hidden treasures - making family visits more fun &#10;&#10;Coastal Parks and Garden Foundation, Bournemouth - our Rethinking Parks programme tested new approaches to raising income or reducing costs for public parks.  Bournemouth Borough Council created an independent local parks charity to raise donations directly from the public - allowing park users to give to the green spaces they love, and funding improvements that might not otherwise occur&#10;&#10;CoderDojo Scotland - supported by our Digital Makers Fund, CoderDojo Scotland is part of a global network that provides free coding clubs for young people. The initiative, run by volunteers and mentors, is encouraging the next generation to become active creators, rather than passive consumers, of technology." title="Introduction to Nesta">
            <a:hlinkClick r:id="rId2"/>
          </p:cNvPr>
          <p:cNvPicPr preferRelativeResize="0"/>
          <p:nvPr/>
        </p:nvPicPr>
        <p:blipFill rotWithShape="1">
          <a:blip r:embed="rId3">
            <a:alphaModFix/>
          </a:blip>
          <a:srcRect/>
          <a:stretch/>
        </p:blipFill>
        <p:spPr>
          <a:xfrm>
            <a:off x="0" y="-857250"/>
            <a:ext cx="9144000" cy="68580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 Grey">
  <p:cSld name="TITLE_1_1_1_1_1_1">
    <p:spTree>
      <p:nvGrpSpPr>
        <p:cNvPr id="1" name="Shape 120"/>
        <p:cNvGrpSpPr/>
        <p:nvPr/>
      </p:nvGrpSpPr>
      <p:grpSpPr>
        <a:xfrm>
          <a:off x="0" y="0"/>
          <a:ext cx="0" cy="0"/>
          <a:chOff x="0" y="0"/>
          <a:chExt cx="0" cy="0"/>
        </a:xfrm>
      </p:grpSpPr>
      <p:pic>
        <p:nvPicPr>
          <p:cNvPr id="121" name="Google Shape;121;p21"/>
          <p:cNvPicPr preferRelativeResize="0"/>
          <p:nvPr/>
        </p:nvPicPr>
        <p:blipFill rotWithShape="1">
          <a:blip r:embed="rId2">
            <a:alphaModFix/>
          </a:blip>
          <a:srcRect/>
          <a:stretch/>
        </p:blipFill>
        <p:spPr>
          <a:xfrm>
            <a:off x="0" y="0"/>
            <a:ext cx="9144000" cy="5143497"/>
          </a:xfrm>
          <a:prstGeom prst="rect">
            <a:avLst/>
          </a:prstGeom>
          <a:noFill/>
          <a:ln>
            <a:noFill/>
          </a:ln>
        </p:spPr>
      </p:pic>
      <p:sp>
        <p:nvSpPr>
          <p:cNvPr id="122" name="Google Shape;122;p21"/>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3" name="Google Shape;123;p21"/>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4" name="Google Shape;124;p21"/>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25" name="Google Shape;125;p21"/>
          <p:cNvPicPr preferRelativeResize="0"/>
          <p:nvPr/>
        </p:nvPicPr>
        <p:blipFill rotWithShape="1">
          <a:blip r:embed="rId3">
            <a:alphaModFix/>
          </a:blip>
          <a:srcRect/>
          <a:stretch/>
        </p:blipFill>
        <p:spPr>
          <a:xfrm>
            <a:off x="323050" y="530928"/>
            <a:ext cx="1343325" cy="366797"/>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55"/>
        <p:cNvGrpSpPr/>
        <p:nvPr/>
      </p:nvGrpSpPr>
      <p:grpSpPr>
        <a:xfrm>
          <a:off x="0" y="0"/>
          <a:ext cx="0" cy="0"/>
          <a:chOff x="0" y="0"/>
          <a:chExt cx="0" cy="0"/>
        </a:xfrm>
      </p:grpSpPr>
      <p:sp>
        <p:nvSpPr>
          <p:cNvPr id="1456" name="Google Shape;1456;p266"/>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7" name="Google Shape;1457;p26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458" name="Google Shape;1458;p266"/>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9" name="Google Shape;1459;p266"/>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0" name="Google Shape;1460;p266"/>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67"/>
        <p:cNvGrpSpPr/>
        <p:nvPr/>
      </p:nvGrpSpPr>
      <p:grpSpPr>
        <a:xfrm>
          <a:off x="0" y="0"/>
          <a:ext cx="0" cy="0"/>
          <a:chOff x="0" y="0"/>
          <a:chExt cx="0" cy="0"/>
        </a:xfrm>
      </p:grpSpPr>
      <p:sp>
        <p:nvSpPr>
          <p:cNvPr id="1468" name="Google Shape;1468;p26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9" name="Google Shape;1469;p26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70" name="Google Shape;1470;p26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1" name="Google Shape;1471;p26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2" name="Google Shape;1472;p26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73"/>
        <p:cNvGrpSpPr/>
        <p:nvPr/>
      </p:nvGrpSpPr>
      <p:grpSpPr>
        <a:xfrm>
          <a:off x="0" y="0"/>
          <a:ext cx="0" cy="0"/>
          <a:chOff x="0" y="0"/>
          <a:chExt cx="0" cy="0"/>
        </a:xfrm>
      </p:grpSpPr>
      <p:sp>
        <p:nvSpPr>
          <p:cNvPr id="1474" name="Google Shape;1474;p26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5" name="Google Shape;1475;p26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76" name="Google Shape;1476;p26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7" name="Google Shape;1477;p26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8" name="Google Shape;1478;p26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79"/>
        <p:cNvGrpSpPr/>
        <p:nvPr/>
      </p:nvGrpSpPr>
      <p:grpSpPr>
        <a:xfrm>
          <a:off x="0" y="0"/>
          <a:ext cx="0" cy="0"/>
          <a:chOff x="0" y="0"/>
          <a:chExt cx="0" cy="0"/>
        </a:xfrm>
      </p:grpSpPr>
      <p:sp>
        <p:nvSpPr>
          <p:cNvPr id="1480" name="Google Shape;1480;p27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1" name="Google Shape;1481;p27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482" name="Google Shape;1482;p27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3" name="Google Shape;1483;p27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4" name="Google Shape;1484;p27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85"/>
        <p:cNvGrpSpPr/>
        <p:nvPr/>
      </p:nvGrpSpPr>
      <p:grpSpPr>
        <a:xfrm>
          <a:off x="0" y="0"/>
          <a:ext cx="0" cy="0"/>
          <a:chOff x="0" y="0"/>
          <a:chExt cx="0" cy="0"/>
        </a:xfrm>
      </p:grpSpPr>
      <p:sp>
        <p:nvSpPr>
          <p:cNvPr id="1486" name="Google Shape;1486;p27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7" name="Google Shape;1487;p271"/>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88" name="Google Shape;1488;p271"/>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89" name="Google Shape;1489;p27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0" name="Google Shape;1490;p27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1" name="Google Shape;1491;p27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92"/>
        <p:cNvGrpSpPr/>
        <p:nvPr/>
      </p:nvGrpSpPr>
      <p:grpSpPr>
        <a:xfrm>
          <a:off x="0" y="0"/>
          <a:ext cx="0" cy="0"/>
          <a:chOff x="0" y="0"/>
          <a:chExt cx="0" cy="0"/>
        </a:xfrm>
      </p:grpSpPr>
      <p:sp>
        <p:nvSpPr>
          <p:cNvPr id="1493" name="Google Shape;1493;p272"/>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4" name="Google Shape;1494;p272"/>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495" name="Google Shape;1495;p272"/>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6" name="Google Shape;1496;p272"/>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497" name="Google Shape;1497;p272"/>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8" name="Google Shape;1498;p27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9" name="Google Shape;1499;p27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0" name="Google Shape;1500;p27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01"/>
        <p:cNvGrpSpPr/>
        <p:nvPr/>
      </p:nvGrpSpPr>
      <p:grpSpPr>
        <a:xfrm>
          <a:off x="0" y="0"/>
          <a:ext cx="0" cy="0"/>
          <a:chOff x="0" y="0"/>
          <a:chExt cx="0" cy="0"/>
        </a:xfrm>
      </p:grpSpPr>
      <p:sp>
        <p:nvSpPr>
          <p:cNvPr id="1502" name="Google Shape;1502;p27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3" name="Google Shape;1503;p27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4" name="Google Shape;1504;p27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5" name="Google Shape;1505;p27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6"/>
        <p:cNvGrpSpPr/>
        <p:nvPr/>
      </p:nvGrpSpPr>
      <p:grpSpPr>
        <a:xfrm>
          <a:off x="0" y="0"/>
          <a:ext cx="0" cy="0"/>
          <a:chOff x="0" y="0"/>
          <a:chExt cx="0" cy="0"/>
        </a:xfrm>
      </p:grpSpPr>
      <p:sp>
        <p:nvSpPr>
          <p:cNvPr id="1507" name="Google Shape;1507;p27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8" name="Google Shape;1508;p27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9" name="Google Shape;1509;p27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10"/>
        <p:cNvGrpSpPr/>
        <p:nvPr/>
      </p:nvGrpSpPr>
      <p:grpSpPr>
        <a:xfrm>
          <a:off x="0" y="0"/>
          <a:ext cx="0" cy="0"/>
          <a:chOff x="0" y="0"/>
          <a:chExt cx="0" cy="0"/>
        </a:xfrm>
      </p:grpSpPr>
      <p:sp>
        <p:nvSpPr>
          <p:cNvPr id="1511" name="Google Shape;1511;p27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2" name="Google Shape;1512;p27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513" name="Google Shape;1513;p27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514" name="Google Shape;1514;p27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5" name="Google Shape;1515;p27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6" name="Google Shape;1516;p27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17"/>
        <p:cNvGrpSpPr/>
        <p:nvPr/>
      </p:nvGrpSpPr>
      <p:grpSpPr>
        <a:xfrm>
          <a:off x="0" y="0"/>
          <a:ext cx="0" cy="0"/>
          <a:chOff x="0" y="0"/>
          <a:chExt cx="0" cy="0"/>
        </a:xfrm>
      </p:grpSpPr>
      <p:sp>
        <p:nvSpPr>
          <p:cNvPr id="1518" name="Google Shape;1518;p27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9" name="Google Shape;1519;p27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520" name="Google Shape;1520;p27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521" name="Google Shape;1521;p27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2" name="Google Shape;1522;p27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3" name="Google Shape;1523;p27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628650" y="273846"/>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p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 name="Google Shape;21;p3"/>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p3"/>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 name="Google Shape;23;p3"/>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 Plain">
  <p:cSld name="TITLE_1_1_1_1_1_1_1">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185925" y="199852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8" name="Google Shape;128;p22"/>
          <p:cNvSpPr txBox="1">
            <a:spLocks noGrp="1"/>
          </p:cNvSpPr>
          <p:nvPr>
            <p:ph type="subTitle" idx="1"/>
          </p:nvPr>
        </p:nvSpPr>
        <p:spPr>
          <a:xfrm>
            <a:off x="185925" y="257002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9" name="Google Shape;129;p22"/>
          <p:cNvSpPr txBox="1">
            <a:spLocks noGrp="1"/>
          </p:cNvSpPr>
          <p:nvPr>
            <p:ph type="subTitle" idx="2"/>
          </p:nvPr>
        </p:nvSpPr>
        <p:spPr>
          <a:xfrm>
            <a:off x="185925" y="30008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30" name="Google Shape;130;p22"/>
          <p:cNvPicPr preferRelativeResize="0"/>
          <p:nvPr/>
        </p:nvPicPr>
        <p:blipFill rotWithShape="1">
          <a:blip r:embed="rId2">
            <a:alphaModFix/>
          </a:blip>
          <a:srcRect/>
          <a:stretch/>
        </p:blipFill>
        <p:spPr>
          <a:xfrm>
            <a:off x="351400" y="314625"/>
            <a:ext cx="1154124" cy="1547025"/>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24"/>
        <p:cNvGrpSpPr/>
        <p:nvPr/>
      </p:nvGrpSpPr>
      <p:grpSpPr>
        <a:xfrm>
          <a:off x="0" y="0"/>
          <a:ext cx="0" cy="0"/>
          <a:chOff x="0" y="0"/>
          <a:chExt cx="0" cy="0"/>
        </a:xfrm>
      </p:grpSpPr>
      <p:sp>
        <p:nvSpPr>
          <p:cNvPr id="1525" name="Google Shape;1525;p27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6" name="Google Shape;1526;p27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27" name="Google Shape;1527;p27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8" name="Google Shape;1528;p27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9" name="Google Shape;1529;p27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0"/>
        <p:cNvGrpSpPr/>
        <p:nvPr/>
      </p:nvGrpSpPr>
      <p:grpSpPr>
        <a:xfrm>
          <a:off x="0" y="0"/>
          <a:ext cx="0" cy="0"/>
          <a:chOff x="0" y="0"/>
          <a:chExt cx="0" cy="0"/>
        </a:xfrm>
      </p:grpSpPr>
      <p:sp>
        <p:nvSpPr>
          <p:cNvPr id="1531" name="Google Shape;1531;p27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2" name="Google Shape;1532;p27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33" name="Google Shape;1533;p27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4" name="Google Shape;1534;p27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5" name="Google Shape;1535;p27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 Partnership logos">
  <p:cSld name="TITLE_1_1_1_1_1_1_1_1">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229050" y="484500"/>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3" name="Google Shape;133;p23"/>
          <p:cNvSpPr txBox="1">
            <a:spLocks noGrp="1"/>
          </p:cNvSpPr>
          <p:nvPr>
            <p:ph type="subTitle" idx="1"/>
          </p:nvPr>
        </p:nvSpPr>
        <p:spPr>
          <a:xfrm>
            <a:off x="229050" y="1056000"/>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4" name="Google Shape;134;p23"/>
          <p:cNvSpPr txBox="1">
            <a:spLocks noGrp="1"/>
          </p:cNvSpPr>
          <p:nvPr>
            <p:ph type="subTitle" idx="2"/>
          </p:nvPr>
        </p:nvSpPr>
        <p:spPr>
          <a:xfrm>
            <a:off x="229050" y="148680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35" name="Google Shape;135;p23"/>
          <p:cNvPicPr preferRelativeResize="0"/>
          <p:nvPr/>
        </p:nvPicPr>
        <p:blipFill rotWithShape="1">
          <a:blip r:embed="rId2">
            <a:alphaModFix/>
          </a:blip>
          <a:srcRect/>
          <a:stretch/>
        </p:blipFill>
        <p:spPr>
          <a:xfrm>
            <a:off x="306350" y="4305475"/>
            <a:ext cx="1404512" cy="5715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ntroduction + Contents Yellow">
  <p:cSld name="TITLE_1_1_1_1_1_1_1_1_1">
    <p:spTree>
      <p:nvGrpSpPr>
        <p:cNvPr id="1" name="Shape 136"/>
        <p:cNvGrpSpPr/>
        <p:nvPr/>
      </p:nvGrpSpPr>
      <p:grpSpPr>
        <a:xfrm>
          <a:off x="0" y="0"/>
          <a:ext cx="0" cy="0"/>
          <a:chOff x="0" y="0"/>
          <a:chExt cx="0" cy="0"/>
        </a:xfrm>
      </p:grpSpPr>
      <p:sp>
        <p:nvSpPr>
          <p:cNvPr id="137" name="Google Shape;137;p24"/>
          <p:cNvSpPr/>
          <p:nvPr/>
        </p:nvSpPr>
        <p:spPr>
          <a:xfrm>
            <a:off x="-7125" y="0"/>
            <a:ext cx="45507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24"/>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39" name="Google Shape;139;p24"/>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40" name="Google Shape;140;p24"/>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 name="Google Shape;141;p24"/>
          <p:cNvSpPr txBox="1">
            <a:spLocks noGrp="1"/>
          </p:cNvSpPr>
          <p:nvPr>
            <p:ph type="body" idx="3"/>
          </p:nvPr>
        </p:nvSpPr>
        <p:spPr>
          <a:xfrm>
            <a:off x="117850" y="64020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42" name="Google Shape;142;p24"/>
          <p:cNvSpPr txBox="1">
            <a:spLocks noGrp="1"/>
          </p:cNvSpPr>
          <p:nvPr>
            <p:ph type="body" idx="4"/>
          </p:nvPr>
        </p:nvSpPr>
        <p:spPr>
          <a:xfrm>
            <a:off x="4690425" y="64020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ntroduction + Contents Orange">
  <p:cSld name="TITLE_1_1_1_1_1_1_1_1_1_1">
    <p:spTree>
      <p:nvGrpSpPr>
        <p:cNvPr id="1" name="Shape 143"/>
        <p:cNvGrpSpPr/>
        <p:nvPr/>
      </p:nvGrpSpPr>
      <p:grpSpPr>
        <a:xfrm>
          <a:off x="0" y="0"/>
          <a:ext cx="0" cy="0"/>
          <a:chOff x="0" y="0"/>
          <a:chExt cx="0" cy="0"/>
        </a:xfrm>
      </p:grpSpPr>
      <p:sp>
        <p:nvSpPr>
          <p:cNvPr id="144" name="Google Shape;144;p25"/>
          <p:cNvSpPr/>
          <p:nvPr/>
        </p:nvSpPr>
        <p:spPr>
          <a:xfrm>
            <a:off x="4593300" y="0"/>
            <a:ext cx="4550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25"/>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46" name="Google Shape;146;p25"/>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47" name="Google Shape;147;p25"/>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8" name="Google Shape;148;p25"/>
          <p:cNvSpPr txBox="1">
            <a:spLocks noGrp="1"/>
          </p:cNvSpPr>
          <p:nvPr>
            <p:ph type="body" idx="3"/>
          </p:nvPr>
        </p:nvSpPr>
        <p:spPr>
          <a:xfrm>
            <a:off x="205425" y="64095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49" name="Google Shape;149;p25"/>
          <p:cNvSpPr txBox="1">
            <a:spLocks noGrp="1"/>
          </p:cNvSpPr>
          <p:nvPr>
            <p:ph type="body" idx="4"/>
          </p:nvPr>
        </p:nvSpPr>
        <p:spPr>
          <a:xfrm>
            <a:off x="4742300" y="64095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s Grey">
  <p:cSld name="TITLE_1_1_1_1_1_1_1_1_1_1_1">
    <p:spTree>
      <p:nvGrpSpPr>
        <p:cNvPr id="1" name="Shape 150"/>
        <p:cNvGrpSpPr/>
        <p:nvPr/>
      </p:nvGrpSpPr>
      <p:grpSpPr>
        <a:xfrm>
          <a:off x="0" y="0"/>
          <a:ext cx="0" cy="0"/>
          <a:chOff x="0" y="0"/>
          <a:chExt cx="0" cy="0"/>
        </a:xfrm>
      </p:grpSpPr>
      <p:sp>
        <p:nvSpPr>
          <p:cNvPr id="151" name="Google Shape;151;p26"/>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6"/>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53" name="Google Shape;153;p26"/>
          <p:cNvSpPr txBox="1">
            <a:spLocks noGrp="1"/>
          </p:cNvSpPr>
          <p:nvPr>
            <p:ph type="body" idx="2"/>
          </p:nvPr>
        </p:nvSpPr>
        <p:spPr>
          <a:xfrm>
            <a:off x="117850" y="641225"/>
            <a:ext cx="86460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pic>
        <p:nvPicPr>
          <p:cNvPr id="154" name="Google Shape;154;p26"/>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s Yellow">
  <p:cSld name="TITLE_1_1_1_1_1_1_1_1_1_1_1_1">
    <p:spTree>
      <p:nvGrpSpPr>
        <p:cNvPr id="1" name="Shape 155"/>
        <p:cNvGrpSpPr/>
        <p:nvPr/>
      </p:nvGrpSpPr>
      <p:grpSpPr>
        <a:xfrm>
          <a:off x="0" y="0"/>
          <a:ext cx="0" cy="0"/>
          <a:chOff x="0" y="0"/>
          <a:chExt cx="0" cy="0"/>
        </a:xfrm>
      </p:grpSpPr>
      <p:sp>
        <p:nvSpPr>
          <p:cNvPr id="156" name="Google Shape;156;p27"/>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27"/>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58" name="Google Shape;158;p27"/>
          <p:cNvSpPr txBox="1">
            <a:spLocks noGrp="1"/>
          </p:cNvSpPr>
          <p:nvPr>
            <p:ph type="body" idx="2"/>
          </p:nvPr>
        </p:nvSpPr>
        <p:spPr>
          <a:xfrm>
            <a:off x="117850" y="640200"/>
            <a:ext cx="87690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59" name="Google Shape;159;p27"/>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avigation Grey">
  <p:cSld name="TITLE_1_1_1_1_1_1_1_1_1_1_1_1_1">
    <p:spTree>
      <p:nvGrpSpPr>
        <p:cNvPr id="1" name="Shape 160"/>
        <p:cNvGrpSpPr/>
        <p:nvPr/>
      </p:nvGrpSpPr>
      <p:grpSpPr>
        <a:xfrm>
          <a:off x="0" y="0"/>
          <a:ext cx="0" cy="0"/>
          <a:chOff x="0" y="0"/>
          <a:chExt cx="0" cy="0"/>
        </a:xfrm>
      </p:grpSpPr>
      <p:sp>
        <p:nvSpPr>
          <p:cNvPr id="161" name="Google Shape;161;p28"/>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28"/>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63" name="Google Shape;163;p28"/>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64" name="Google Shape;164;p28"/>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65" name="Google Shape;165;p28"/>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avigation Black">
  <p:cSld name="TITLE_1_1_1_1_1_1_1_1_1_1_1_1_1_1">
    <p:spTree>
      <p:nvGrpSpPr>
        <p:cNvPr id="1" name="Shape 166"/>
        <p:cNvGrpSpPr/>
        <p:nvPr/>
      </p:nvGrpSpPr>
      <p:grpSpPr>
        <a:xfrm>
          <a:off x="0" y="0"/>
          <a:ext cx="0" cy="0"/>
          <a:chOff x="0" y="0"/>
          <a:chExt cx="0" cy="0"/>
        </a:xfrm>
      </p:grpSpPr>
      <p:sp>
        <p:nvSpPr>
          <p:cNvPr id="167" name="Google Shape;167;p29"/>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29"/>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69" name="Google Shape;169;p29"/>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70" name="Google Shape;170;p29"/>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71" name="Google Shape;171;p29"/>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avigation Orange">
  <p:cSld name="TITLE_1_1_1_1_1_1_1_1_1_1_1_1_1_1_1">
    <p:spTree>
      <p:nvGrpSpPr>
        <p:cNvPr id="1" name="Shape 172"/>
        <p:cNvGrpSpPr/>
        <p:nvPr/>
      </p:nvGrpSpPr>
      <p:grpSpPr>
        <a:xfrm>
          <a:off x="0" y="0"/>
          <a:ext cx="0" cy="0"/>
          <a:chOff x="0" y="0"/>
          <a:chExt cx="0" cy="0"/>
        </a:xfrm>
      </p:grpSpPr>
      <p:sp>
        <p:nvSpPr>
          <p:cNvPr id="173" name="Google Shape;173;p30"/>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30"/>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75" name="Google Shape;175;p30"/>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76" name="Google Shape;176;p30"/>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77" name="Google Shape;177;p30"/>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avigation Purple">
  <p:cSld name="TITLE_1_1_1_1_1_1_1_1_1_1_1_1_1_1_1_1">
    <p:spTree>
      <p:nvGrpSpPr>
        <p:cNvPr id="1" name="Shape 178"/>
        <p:cNvGrpSpPr/>
        <p:nvPr/>
      </p:nvGrpSpPr>
      <p:grpSpPr>
        <a:xfrm>
          <a:off x="0" y="0"/>
          <a:ext cx="0" cy="0"/>
          <a:chOff x="0" y="0"/>
          <a:chExt cx="0" cy="0"/>
        </a:xfrm>
      </p:grpSpPr>
      <p:sp>
        <p:nvSpPr>
          <p:cNvPr id="179" name="Google Shape;179;p31"/>
          <p:cNvSpPr/>
          <p:nvPr/>
        </p:nvSpPr>
        <p:spPr>
          <a:xfrm>
            <a:off x="0" y="0"/>
            <a:ext cx="23217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1"/>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81" name="Google Shape;181;p31"/>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82" name="Google Shape;182;p31"/>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83" name="Google Shape;183;p31"/>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623888" y="1282306"/>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 name="Google Shape;26;p4"/>
          <p:cNvSpPr txBox="1">
            <a:spLocks noGrp="1"/>
          </p:cNvSpPr>
          <p:nvPr>
            <p:ph type="body" idx="1"/>
          </p:nvPr>
        </p:nvSpPr>
        <p:spPr>
          <a:xfrm>
            <a:off x="623888" y="3442099"/>
            <a:ext cx="7886700" cy="11253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800"/>
              <a:buNone/>
              <a:defRPr sz="1800">
                <a:solidFill>
                  <a:schemeClr val="dk1"/>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7" name="Google Shape;27;p4"/>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 name="Google Shape;28;p4"/>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p4"/>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avigation Red">
  <p:cSld name="TITLE_1_1_1_1_1_1_1_1_1_1_1_1_1_1_1_1_1">
    <p:spTree>
      <p:nvGrpSpPr>
        <p:cNvPr id="1" name="Shape 184"/>
        <p:cNvGrpSpPr/>
        <p:nvPr/>
      </p:nvGrpSpPr>
      <p:grpSpPr>
        <a:xfrm>
          <a:off x="0" y="0"/>
          <a:ext cx="0" cy="0"/>
          <a:chOff x="0" y="0"/>
          <a:chExt cx="0" cy="0"/>
        </a:xfrm>
      </p:grpSpPr>
      <p:sp>
        <p:nvSpPr>
          <p:cNvPr id="185" name="Google Shape;185;p32"/>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32"/>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87" name="Google Shape;187;p3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88" name="Google Shape;188;p32"/>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89" name="Google Shape;189;p32"/>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avigation Yellow">
  <p:cSld name="TITLE_1_1_1_1_1_1_1_1_1_1_1_1_1_1_1_1_1_1">
    <p:spTree>
      <p:nvGrpSpPr>
        <p:cNvPr id="1" name="Shape 190"/>
        <p:cNvGrpSpPr/>
        <p:nvPr/>
      </p:nvGrpSpPr>
      <p:grpSpPr>
        <a:xfrm>
          <a:off x="0" y="0"/>
          <a:ext cx="0" cy="0"/>
          <a:chOff x="0" y="0"/>
          <a:chExt cx="0" cy="0"/>
        </a:xfrm>
      </p:grpSpPr>
      <p:sp>
        <p:nvSpPr>
          <p:cNvPr id="191" name="Google Shape;191;p33"/>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33"/>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93" name="Google Shape;193;p33"/>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94" name="Google Shape;194;p33"/>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95" name="Google Shape;195;p33"/>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imple text layout">
  <p:cSld name="TITLE_1_1_1_1_1_1_1_1_1_1_1_1_1_1_1_1_1_1_1">
    <p:spTree>
      <p:nvGrpSpPr>
        <p:cNvPr id="1" name="Shape 196"/>
        <p:cNvGrpSpPr/>
        <p:nvPr/>
      </p:nvGrpSpPr>
      <p:grpSpPr>
        <a:xfrm>
          <a:off x="0" y="0"/>
          <a:ext cx="0" cy="0"/>
          <a:chOff x="0" y="0"/>
          <a:chExt cx="0" cy="0"/>
        </a:xfrm>
      </p:grpSpPr>
      <p:sp>
        <p:nvSpPr>
          <p:cNvPr id="197" name="Google Shape;197;p34"/>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98" name="Google Shape;198;p34"/>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99" name="Google Shape;199;p34"/>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200" name="Google Shape;200;p34"/>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double column">
  <p:cSld name="TITLE_1_1_1_1_1_1_1_1_1_1_1_1_1_1_1_1_1_1_1_1">
    <p:spTree>
      <p:nvGrpSpPr>
        <p:cNvPr id="1" name="Shape 201"/>
        <p:cNvGrpSpPr/>
        <p:nvPr/>
      </p:nvGrpSpPr>
      <p:grpSpPr>
        <a:xfrm>
          <a:off x="0" y="0"/>
          <a:ext cx="0" cy="0"/>
          <a:chOff x="0" y="0"/>
          <a:chExt cx="0" cy="0"/>
        </a:xfrm>
      </p:grpSpPr>
      <p:sp>
        <p:nvSpPr>
          <p:cNvPr id="202" name="Google Shape;202;p35"/>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203" name="Google Shape;203;p35"/>
          <p:cNvSpPr txBox="1">
            <a:spLocks noGrp="1"/>
          </p:cNvSpPr>
          <p:nvPr>
            <p:ph type="body" idx="2"/>
          </p:nvPr>
        </p:nvSpPr>
        <p:spPr>
          <a:xfrm>
            <a:off x="137350" y="622050"/>
            <a:ext cx="4245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204" name="Google Shape;204;p35"/>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205" name="Google Shape;205;p35"/>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
        <p:nvSpPr>
          <p:cNvPr id="206" name="Google Shape;206;p35"/>
          <p:cNvSpPr txBox="1">
            <a:spLocks noGrp="1"/>
          </p:cNvSpPr>
          <p:nvPr>
            <p:ph type="body" idx="3"/>
          </p:nvPr>
        </p:nvSpPr>
        <p:spPr>
          <a:xfrm>
            <a:off x="4636050" y="622050"/>
            <a:ext cx="4245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ullet list Grey">
  <p:cSld name="TITLE_1_1_1_1_1_1_1_1_1_1_1_1_1_1_1_1_1_1_1_1_1">
    <p:spTree>
      <p:nvGrpSpPr>
        <p:cNvPr id="1" name="Shape 207"/>
        <p:cNvGrpSpPr/>
        <p:nvPr/>
      </p:nvGrpSpPr>
      <p:grpSpPr>
        <a:xfrm>
          <a:off x="0" y="0"/>
          <a:ext cx="0" cy="0"/>
          <a:chOff x="0" y="0"/>
          <a:chExt cx="0" cy="0"/>
        </a:xfrm>
      </p:grpSpPr>
      <p:sp>
        <p:nvSpPr>
          <p:cNvPr id="208" name="Google Shape;208;p36"/>
          <p:cNvSpPr/>
          <p:nvPr/>
        </p:nvSpPr>
        <p:spPr>
          <a:xfrm>
            <a:off x="476100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36"/>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210" name="Google Shape;210;p36"/>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211" name="Google Shape;211;p36"/>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ullet list Purple">
  <p:cSld name="TITLE_1_1_1_1_1_1_1_1_1_1_1_1_1_1_1_1_1_1_1_1_1_2">
    <p:spTree>
      <p:nvGrpSpPr>
        <p:cNvPr id="1" name="Shape 212"/>
        <p:cNvGrpSpPr/>
        <p:nvPr/>
      </p:nvGrpSpPr>
      <p:grpSpPr>
        <a:xfrm>
          <a:off x="0" y="0"/>
          <a:ext cx="0" cy="0"/>
          <a:chOff x="0" y="0"/>
          <a:chExt cx="0" cy="0"/>
        </a:xfrm>
      </p:grpSpPr>
      <p:sp>
        <p:nvSpPr>
          <p:cNvPr id="213" name="Google Shape;213;p37"/>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37"/>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215" name="Google Shape;215;p37"/>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216" name="Google Shape;216;p37"/>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ullet list Red">
  <p:cSld name="TITLE_1_1_1_1_1_1_1_1_1_1_1_1_1_1_1_1_1_1_1_1_1_1">
    <p:spTree>
      <p:nvGrpSpPr>
        <p:cNvPr id="1" name="Shape 217"/>
        <p:cNvGrpSpPr/>
        <p:nvPr/>
      </p:nvGrpSpPr>
      <p:grpSpPr>
        <a:xfrm>
          <a:off x="0" y="0"/>
          <a:ext cx="0" cy="0"/>
          <a:chOff x="0" y="0"/>
          <a:chExt cx="0" cy="0"/>
        </a:xfrm>
      </p:grpSpPr>
      <p:sp>
        <p:nvSpPr>
          <p:cNvPr id="218" name="Google Shape;218;p38"/>
          <p:cNvSpPr/>
          <p:nvPr/>
        </p:nvSpPr>
        <p:spPr>
          <a:xfrm>
            <a:off x="0" y="0"/>
            <a:ext cx="43467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38"/>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220" name="Google Shape;220;p38"/>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pic>
        <p:nvPicPr>
          <p:cNvPr id="221" name="Google Shape;221;p38"/>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ullet list Orange">
  <p:cSld name="TITLE_1_1_1_1_1_1_1_1_1_1_1_1_1_1_1_1_1_1_1_1_1_1_1">
    <p:spTree>
      <p:nvGrpSpPr>
        <p:cNvPr id="1" name="Shape 222"/>
        <p:cNvGrpSpPr/>
        <p:nvPr/>
      </p:nvGrpSpPr>
      <p:grpSpPr>
        <a:xfrm>
          <a:off x="0" y="0"/>
          <a:ext cx="0" cy="0"/>
          <a:chOff x="0" y="0"/>
          <a:chExt cx="0" cy="0"/>
        </a:xfrm>
      </p:grpSpPr>
      <p:sp>
        <p:nvSpPr>
          <p:cNvPr id="223" name="Google Shape;223;p39"/>
          <p:cNvSpPr/>
          <p:nvPr/>
        </p:nvSpPr>
        <p:spPr>
          <a:xfrm>
            <a:off x="0" y="0"/>
            <a:ext cx="4346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39"/>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225" name="Google Shape;225;p39"/>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pic>
        <p:nvPicPr>
          <p:cNvPr id="226" name="Google Shape;226;p39"/>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xt + Small Image / Video / Chart">
  <p:cSld name="CUSTOM">
    <p:spTree>
      <p:nvGrpSpPr>
        <p:cNvPr id="1" name="Shape 227"/>
        <p:cNvGrpSpPr/>
        <p:nvPr/>
      </p:nvGrpSpPr>
      <p:grpSpPr>
        <a:xfrm>
          <a:off x="0" y="0"/>
          <a:ext cx="0" cy="0"/>
          <a:chOff x="0" y="0"/>
          <a:chExt cx="0" cy="0"/>
        </a:xfrm>
      </p:grpSpPr>
      <p:pic>
        <p:nvPicPr>
          <p:cNvPr id="228" name="Google Shape;228;p40"/>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229" name="Google Shape;229;p40"/>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230" name="Google Shape;230;p40"/>
          <p:cNvSpPr txBox="1">
            <a:spLocks noGrp="1"/>
          </p:cNvSpPr>
          <p:nvPr>
            <p:ph type="body" idx="2"/>
          </p:nvPr>
        </p:nvSpPr>
        <p:spPr>
          <a:xfrm>
            <a:off x="137350" y="622050"/>
            <a:ext cx="5346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231" name="Google Shape;231;p40"/>
          <p:cNvSpPr txBox="1">
            <a:spLocks noGrp="1"/>
          </p:cNvSpPr>
          <p:nvPr>
            <p:ph type="subTitle" idx="3"/>
          </p:nvPr>
        </p:nvSpPr>
        <p:spPr>
          <a:xfrm>
            <a:off x="5592600" y="4431450"/>
            <a:ext cx="31587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arge Image + Text">
  <p:cSld name="CUSTOM_1">
    <p:spTree>
      <p:nvGrpSpPr>
        <p:cNvPr id="1" name="Shape 232"/>
        <p:cNvGrpSpPr/>
        <p:nvPr/>
      </p:nvGrpSpPr>
      <p:grpSpPr>
        <a:xfrm>
          <a:off x="0" y="0"/>
          <a:ext cx="0" cy="0"/>
          <a:chOff x="0" y="0"/>
          <a:chExt cx="0" cy="0"/>
        </a:xfrm>
      </p:grpSpPr>
      <p:pic>
        <p:nvPicPr>
          <p:cNvPr id="233" name="Google Shape;233;p41"/>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234" name="Google Shape;234;p41"/>
          <p:cNvSpPr txBox="1">
            <a:spLocks noGrp="1"/>
          </p:cNvSpPr>
          <p:nvPr>
            <p:ph type="subTitle" idx="1"/>
          </p:nvPr>
        </p:nvSpPr>
        <p:spPr>
          <a:xfrm>
            <a:off x="117850" y="89825"/>
            <a:ext cx="29757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235" name="Google Shape;235;p41"/>
          <p:cNvSpPr txBox="1">
            <a:spLocks noGrp="1"/>
          </p:cNvSpPr>
          <p:nvPr>
            <p:ph type="body" idx="2"/>
          </p:nvPr>
        </p:nvSpPr>
        <p:spPr>
          <a:xfrm>
            <a:off x="137350" y="622050"/>
            <a:ext cx="2869200" cy="2806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236" name="Google Shape;236;p41"/>
          <p:cNvSpPr txBox="1">
            <a:spLocks noGrp="1"/>
          </p:cNvSpPr>
          <p:nvPr>
            <p:ph type="subTitle" idx="3"/>
          </p:nvPr>
        </p:nvSpPr>
        <p:spPr>
          <a:xfrm>
            <a:off x="137350" y="3428250"/>
            <a:ext cx="31587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cxnSp>
        <p:nvCxnSpPr>
          <p:cNvPr id="237" name="Google Shape;237;p41"/>
          <p:cNvCxnSpPr/>
          <p:nvPr/>
        </p:nvCxnSpPr>
        <p:spPr>
          <a:xfrm>
            <a:off x="3165850" y="1700"/>
            <a:ext cx="0" cy="5165400"/>
          </a:xfrm>
          <a:prstGeom prst="straightConnector1">
            <a:avLst/>
          </a:prstGeom>
          <a:noFill/>
          <a:ln w="9525" cap="flat" cmpd="sng">
            <a:solidFill>
              <a:srgbClr val="D9D9D9"/>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628650" y="273846"/>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 name="Google Shape;33;p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 name="Google Shape;34;p5"/>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 name="Google Shape;35;p5"/>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p5"/>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mage + Grey Layout">
  <p:cSld name="CUSTOM_2">
    <p:spTree>
      <p:nvGrpSpPr>
        <p:cNvPr id="1" name="Shape 238"/>
        <p:cNvGrpSpPr/>
        <p:nvPr/>
      </p:nvGrpSpPr>
      <p:grpSpPr>
        <a:xfrm>
          <a:off x="0" y="0"/>
          <a:ext cx="0" cy="0"/>
          <a:chOff x="0" y="0"/>
          <a:chExt cx="0" cy="0"/>
        </a:xfrm>
      </p:grpSpPr>
      <p:sp>
        <p:nvSpPr>
          <p:cNvPr id="239" name="Google Shape;239;p42"/>
          <p:cNvSpPr/>
          <p:nvPr/>
        </p:nvSpPr>
        <p:spPr>
          <a:xfrm>
            <a:off x="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0" name="Google Shape;240;p4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41" name="Google Shape;241;p42"/>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42" name="Google Shape;242;p42"/>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243" name="Google Shape;243;p42"/>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 Yellow Layout">
  <p:cSld name="CUSTOM_2_2">
    <p:spTree>
      <p:nvGrpSpPr>
        <p:cNvPr id="1" name="Shape 244"/>
        <p:cNvGrpSpPr/>
        <p:nvPr/>
      </p:nvGrpSpPr>
      <p:grpSpPr>
        <a:xfrm>
          <a:off x="0" y="0"/>
          <a:ext cx="0" cy="0"/>
          <a:chOff x="0" y="0"/>
          <a:chExt cx="0" cy="0"/>
        </a:xfrm>
      </p:grpSpPr>
      <p:sp>
        <p:nvSpPr>
          <p:cNvPr id="245" name="Google Shape;245;p43"/>
          <p:cNvSpPr/>
          <p:nvPr/>
        </p:nvSpPr>
        <p:spPr>
          <a:xfrm>
            <a:off x="0" y="0"/>
            <a:ext cx="4383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43"/>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247" name="Google Shape;247;p43"/>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248" name="Google Shape;248;p43"/>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pic>
        <p:nvPicPr>
          <p:cNvPr id="249" name="Google Shape;249;p43"/>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 + Purple Layout">
  <p:cSld name="CUSTOM_2_1">
    <p:spTree>
      <p:nvGrpSpPr>
        <p:cNvPr id="1" name="Shape 250"/>
        <p:cNvGrpSpPr/>
        <p:nvPr/>
      </p:nvGrpSpPr>
      <p:grpSpPr>
        <a:xfrm>
          <a:off x="0" y="0"/>
          <a:ext cx="0" cy="0"/>
          <a:chOff x="0" y="0"/>
          <a:chExt cx="0" cy="0"/>
        </a:xfrm>
      </p:grpSpPr>
      <p:sp>
        <p:nvSpPr>
          <p:cNvPr id="251" name="Google Shape;251;p44"/>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2" name="Google Shape;252;p44"/>
          <p:cNvPicPr preferRelativeResize="0"/>
          <p:nvPr/>
        </p:nvPicPr>
        <p:blipFill rotWithShape="1">
          <a:blip r:embed="rId2">
            <a:alphaModFix/>
          </a:blip>
          <a:srcRect/>
          <a:stretch/>
        </p:blipFill>
        <p:spPr>
          <a:xfrm>
            <a:off x="4966425" y="4816019"/>
            <a:ext cx="595602" cy="162631"/>
          </a:xfrm>
          <a:prstGeom prst="rect">
            <a:avLst/>
          </a:prstGeom>
          <a:noFill/>
          <a:ln>
            <a:noFill/>
          </a:ln>
        </p:spPr>
      </p:pic>
      <p:sp>
        <p:nvSpPr>
          <p:cNvPr id="253" name="Google Shape;253;p44"/>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54" name="Google Shape;254;p44"/>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255" name="Google Shape;255;p44"/>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mage + Orange Layout">
  <p:cSld name="CUSTOM_2_1_1">
    <p:spTree>
      <p:nvGrpSpPr>
        <p:cNvPr id="1" name="Shape 256"/>
        <p:cNvGrpSpPr/>
        <p:nvPr/>
      </p:nvGrpSpPr>
      <p:grpSpPr>
        <a:xfrm>
          <a:off x="0" y="0"/>
          <a:ext cx="0" cy="0"/>
          <a:chOff x="0" y="0"/>
          <a:chExt cx="0" cy="0"/>
        </a:xfrm>
      </p:grpSpPr>
      <p:sp>
        <p:nvSpPr>
          <p:cNvPr id="257" name="Google Shape;257;p45"/>
          <p:cNvSpPr/>
          <p:nvPr/>
        </p:nvSpPr>
        <p:spPr>
          <a:xfrm>
            <a:off x="4761000" y="0"/>
            <a:ext cx="43830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8" name="Google Shape;258;p45"/>
          <p:cNvPicPr preferRelativeResize="0"/>
          <p:nvPr/>
        </p:nvPicPr>
        <p:blipFill rotWithShape="1">
          <a:blip r:embed="rId2">
            <a:alphaModFix/>
          </a:blip>
          <a:srcRect/>
          <a:stretch/>
        </p:blipFill>
        <p:spPr>
          <a:xfrm>
            <a:off x="4966425" y="4816019"/>
            <a:ext cx="595602" cy="162631"/>
          </a:xfrm>
          <a:prstGeom prst="rect">
            <a:avLst/>
          </a:prstGeom>
          <a:noFill/>
          <a:ln>
            <a:noFill/>
          </a:ln>
        </p:spPr>
      </p:pic>
      <p:sp>
        <p:nvSpPr>
          <p:cNvPr id="259" name="Google Shape;259;p45"/>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60" name="Google Shape;260;p45"/>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261" name="Google Shape;261;p45"/>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ull page Image / Video">
  <p:cSld name="CUSTOM_3">
    <p:spTree>
      <p:nvGrpSpPr>
        <p:cNvPr id="1" name="Shape 262"/>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 Chart / Graph">
  <p:cSld name="CUSTOM_6">
    <p:spTree>
      <p:nvGrpSpPr>
        <p:cNvPr id="1" name="Shape 263"/>
        <p:cNvGrpSpPr/>
        <p:nvPr/>
      </p:nvGrpSpPr>
      <p:grpSpPr>
        <a:xfrm>
          <a:off x="0" y="0"/>
          <a:ext cx="0" cy="0"/>
          <a:chOff x="0" y="0"/>
          <a:chExt cx="0" cy="0"/>
        </a:xfrm>
      </p:grpSpPr>
      <p:pic>
        <p:nvPicPr>
          <p:cNvPr id="264" name="Google Shape;264;p47"/>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265" name="Google Shape;265;p47"/>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vider Grey">
  <p:cSld name="CUSTOM_5">
    <p:spTree>
      <p:nvGrpSpPr>
        <p:cNvPr id="1" name="Shape 266"/>
        <p:cNvGrpSpPr/>
        <p:nvPr/>
      </p:nvGrpSpPr>
      <p:grpSpPr>
        <a:xfrm>
          <a:off x="0" y="0"/>
          <a:ext cx="0" cy="0"/>
          <a:chOff x="0" y="0"/>
          <a:chExt cx="0" cy="0"/>
        </a:xfrm>
      </p:grpSpPr>
      <p:sp>
        <p:nvSpPr>
          <p:cNvPr id="267" name="Google Shape;267;p48"/>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8" name="Google Shape;268;p48"/>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69" name="Google Shape;269;p48"/>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70" name="Google Shape;270;p48"/>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Orange">
  <p:cSld name="CUSTOM_5_1">
    <p:spTree>
      <p:nvGrpSpPr>
        <p:cNvPr id="1" name="Shape 271"/>
        <p:cNvGrpSpPr/>
        <p:nvPr/>
      </p:nvGrpSpPr>
      <p:grpSpPr>
        <a:xfrm>
          <a:off x="0" y="0"/>
          <a:ext cx="0" cy="0"/>
          <a:chOff x="0" y="0"/>
          <a:chExt cx="0" cy="0"/>
        </a:xfrm>
      </p:grpSpPr>
      <p:sp>
        <p:nvSpPr>
          <p:cNvPr id="272" name="Google Shape;272;p49"/>
          <p:cNvSpPr/>
          <p:nvPr/>
        </p:nvSpPr>
        <p:spPr>
          <a:xfrm>
            <a:off x="0" y="0"/>
            <a:ext cx="91440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3" name="Google Shape;273;p49"/>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74" name="Google Shape;274;p49"/>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75" name="Google Shape;275;p49"/>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Red">
  <p:cSld name="CUSTOM_5_1_1">
    <p:spTree>
      <p:nvGrpSpPr>
        <p:cNvPr id="1" name="Shape 276"/>
        <p:cNvGrpSpPr/>
        <p:nvPr/>
      </p:nvGrpSpPr>
      <p:grpSpPr>
        <a:xfrm>
          <a:off x="0" y="0"/>
          <a:ext cx="0" cy="0"/>
          <a:chOff x="0" y="0"/>
          <a:chExt cx="0" cy="0"/>
        </a:xfrm>
      </p:grpSpPr>
      <p:sp>
        <p:nvSpPr>
          <p:cNvPr id="277" name="Google Shape;277;p50"/>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8" name="Google Shape;278;p50"/>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79" name="Google Shape;279;p50"/>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80" name="Google Shape;280;p50"/>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Black">
  <p:cSld name="CUSTOM_5_1_1_1">
    <p:spTree>
      <p:nvGrpSpPr>
        <p:cNvPr id="1" name="Shape 281"/>
        <p:cNvGrpSpPr/>
        <p:nvPr/>
      </p:nvGrpSpPr>
      <p:grpSpPr>
        <a:xfrm>
          <a:off x="0" y="0"/>
          <a:ext cx="0" cy="0"/>
          <a:chOff x="0" y="0"/>
          <a:chExt cx="0" cy="0"/>
        </a:xfrm>
      </p:grpSpPr>
      <p:sp>
        <p:nvSpPr>
          <p:cNvPr id="282" name="Google Shape;282;p51"/>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3" name="Google Shape;283;p51"/>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84" name="Google Shape;284;p51"/>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85" name="Google Shape;285;p51"/>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29841" y="273846"/>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p6"/>
          <p:cNvSpPr txBox="1">
            <a:spLocks noGrp="1"/>
          </p:cNvSpPr>
          <p:nvPr>
            <p:ph type="body" idx="1"/>
          </p:nvPr>
        </p:nvSpPr>
        <p:spPr>
          <a:xfrm>
            <a:off x="629842"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0" name="Google Shape;40;p6"/>
          <p:cNvSpPr txBox="1">
            <a:spLocks noGrp="1"/>
          </p:cNvSpPr>
          <p:nvPr>
            <p:ph type="body" idx="2"/>
          </p:nvPr>
        </p:nvSpPr>
        <p:spPr>
          <a:xfrm>
            <a:off x="629842"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 name="Google Shape;41;p6"/>
          <p:cNvSpPr txBox="1">
            <a:spLocks noGrp="1"/>
          </p:cNvSpPr>
          <p:nvPr>
            <p:ph type="body" idx="3"/>
          </p:nvPr>
        </p:nvSpPr>
        <p:spPr>
          <a:xfrm>
            <a:off x="4629151"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2" name="Google Shape;42;p6"/>
          <p:cNvSpPr txBox="1">
            <a:spLocks noGrp="1"/>
          </p:cNvSpPr>
          <p:nvPr>
            <p:ph type="body" idx="4"/>
          </p:nvPr>
        </p:nvSpPr>
        <p:spPr>
          <a:xfrm>
            <a:off x="4629151"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 name="Google Shape;43;p6"/>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 name="Google Shape;44;p6"/>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6"/>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Purple">
  <p:cSld name="CUSTOM_5_1_1_1_1">
    <p:spTree>
      <p:nvGrpSpPr>
        <p:cNvPr id="1" name="Shape 286"/>
        <p:cNvGrpSpPr/>
        <p:nvPr/>
      </p:nvGrpSpPr>
      <p:grpSpPr>
        <a:xfrm>
          <a:off x="0" y="0"/>
          <a:ext cx="0" cy="0"/>
          <a:chOff x="0" y="0"/>
          <a:chExt cx="0" cy="0"/>
        </a:xfrm>
      </p:grpSpPr>
      <p:sp>
        <p:nvSpPr>
          <p:cNvPr id="287" name="Google Shape;287;p52"/>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8" name="Google Shape;288;p5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89" name="Google Shape;289;p52"/>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90" name="Google Shape;290;p52"/>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Yellow">
  <p:cSld name="CUSTOM_5_1_1_1_1_1">
    <p:spTree>
      <p:nvGrpSpPr>
        <p:cNvPr id="1" name="Shape 291"/>
        <p:cNvGrpSpPr/>
        <p:nvPr/>
      </p:nvGrpSpPr>
      <p:grpSpPr>
        <a:xfrm>
          <a:off x="0" y="0"/>
          <a:ext cx="0" cy="0"/>
          <a:chOff x="0" y="0"/>
          <a:chExt cx="0" cy="0"/>
        </a:xfrm>
      </p:grpSpPr>
      <p:sp>
        <p:nvSpPr>
          <p:cNvPr id="292" name="Google Shape;292;p53"/>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53"/>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294" name="Google Shape;294;p53"/>
          <p:cNvSpPr txBox="1">
            <a:spLocks noGrp="1"/>
          </p:cNvSpPr>
          <p:nvPr>
            <p:ph type="body" idx="2"/>
          </p:nvPr>
        </p:nvSpPr>
        <p:spPr>
          <a:xfrm>
            <a:off x="137350" y="548850"/>
            <a:ext cx="8758800" cy="40458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9pPr>
          </a:lstStyle>
          <a:p>
            <a:endParaRPr/>
          </a:p>
        </p:txBody>
      </p:sp>
      <p:pic>
        <p:nvPicPr>
          <p:cNvPr id="295" name="Google Shape;295;p53"/>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End Slide - Blur">
  <p:cSld name="CUSTOM_7">
    <p:spTree>
      <p:nvGrpSpPr>
        <p:cNvPr id="1" name="Shape 296"/>
        <p:cNvGrpSpPr/>
        <p:nvPr/>
      </p:nvGrpSpPr>
      <p:grpSpPr>
        <a:xfrm>
          <a:off x="0" y="0"/>
          <a:ext cx="0" cy="0"/>
          <a:chOff x="0" y="0"/>
          <a:chExt cx="0" cy="0"/>
        </a:xfrm>
      </p:grpSpPr>
      <p:pic>
        <p:nvPicPr>
          <p:cNvPr id="297" name="Google Shape;297;p54" descr="Blur.jpg"/>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298" name="Google Shape;298;p54"/>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299" name="Google Shape;299;p54"/>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0" name="Google Shape;300;p54"/>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301" name="Google Shape;301;p54"/>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302" name="Google Shape;302;p54"/>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End Slide - Sea">
  <p:cSld name="CUSTOM_7_1">
    <p:spTree>
      <p:nvGrpSpPr>
        <p:cNvPr id="1" name="Shape 303"/>
        <p:cNvGrpSpPr/>
        <p:nvPr/>
      </p:nvGrpSpPr>
      <p:grpSpPr>
        <a:xfrm>
          <a:off x="0" y="0"/>
          <a:ext cx="0" cy="0"/>
          <a:chOff x="0" y="0"/>
          <a:chExt cx="0" cy="0"/>
        </a:xfrm>
      </p:grpSpPr>
      <p:pic>
        <p:nvPicPr>
          <p:cNvPr id="304" name="Google Shape;304;p55"/>
          <p:cNvPicPr preferRelativeResize="0"/>
          <p:nvPr/>
        </p:nvPicPr>
        <p:blipFill rotWithShape="1">
          <a:blip r:embed="rId2">
            <a:alphaModFix/>
          </a:blip>
          <a:srcRect/>
          <a:stretch/>
        </p:blipFill>
        <p:spPr>
          <a:xfrm>
            <a:off x="-18962" y="-10675"/>
            <a:ext cx="9181925" cy="5164849"/>
          </a:xfrm>
          <a:prstGeom prst="rect">
            <a:avLst/>
          </a:prstGeom>
          <a:noFill/>
          <a:ln>
            <a:noFill/>
          </a:ln>
        </p:spPr>
      </p:pic>
      <p:pic>
        <p:nvPicPr>
          <p:cNvPr id="305" name="Google Shape;305;p55"/>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306" name="Google Shape;306;p55"/>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7" name="Google Shape;307;p55"/>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308" name="Google Shape;308;p55"/>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309" name="Google Shape;309;p55"/>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End Slide - Straw">
  <p:cSld name="CUSTOM_7_1_1">
    <p:spTree>
      <p:nvGrpSpPr>
        <p:cNvPr id="1" name="Shape 310"/>
        <p:cNvGrpSpPr/>
        <p:nvPr/>
      </p:nvGrpSpPr>
      <p:grpSpPr>
        <a:xfrm>
          <a:off x="0" y="0"/>
          <a:ext cx="0" cy="0"/>
          <a:chOff x="0" y="0"/>
          <a:chExt cx="0" cy="0"/>
        </a:xfrm>
      </p:grpSpPr>
      <p:pic>
        <p:nvPicPr>
          <p:cNvPr id="311" name="Google Shape;311;p5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12" name="Google Shape;312;p56"/>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313" name="Google Shape;313;p56"/>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4" name="Google Shape;314;p56"/>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315" name="Google Shape;315;p56"/>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316" name="Google Shape;316;p56"/>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nd Slide - Wood">
  <p:cSld name="CUSTOM_7_1_1_1">
    <p:spTree>
      <p:nvGrpSpPr>
        <p:cNvPr id="1" name="Shape 317"/>
        <p:cNvGrpSpPr/>
        <p:nvPr/>
      </p:nvGrpSpPr>
      <p:grpSpPr>
        <a:xfrm>
          <a:off x="0" y="0"/>
          <a:ext cx="0" cy="0"/>
          <a:chOff x="0" y="0"/>
          <a:chExt cx="0" cy="0"/>
        </a:xfrm>
      </p:grpSpPr>
      <p:pic>
        <p:nvPicPr>
          <p:cNvPr id="318" name="Google Shape;318;p57"/>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319" name="Google Shape;319;p57"/>
          <p:cNvPicPr preferRelativeResize="0"/>
          <p:nvPr/>
        </p:nvPicPr>
        <p:blipFill rotWithShape="1">
          <a:blip r:embed="rId3">
            <a:alphaModFix/>
          </a:blip>
          <a:srcRect/>
          <a:stretch/>
        </p:blipFill>
        <p:spPr>
          <a:xfrm>
            <a:off x="347900" y="776778"/>
            <a:ext cx="1343325" cy="366797"/>
          </a:xfrm>
          <a:prstGeom prst="rect">
            <a:avLst/>
          </a:prstGeom>
          <a:noFill/>
          <a:ln>
            <a:noFill/>
          </a:ln>
        </p:spPr>
      </p:pic>
      <p:sp>
        <p:nvSpPr>
          <p:cNvPr id="320" name="Google Shape;320;p57"/>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1" name="Google Shape;321;p57"/>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nesta.org.uk</a:t>
            </a:r>
            <a:endParaRPr sz="1800" b="0" i="0" u="none" strike="noStrike" cap="none">
              <a:solidFill>
                <a:srgbClr val="FFFFFF"/>
              </a:solidFill>
              <a:latin typeface="Century Gothic"/>
              <a:ea typeface="Century Gothic"/>
              <a:cs typeface="Century Gothic"/>
              <a:sym typeface="Century Gothic"/>
            </a:endParaRPr>
          </a:p>
        </p:txBody>
      </p:sp>
      <p:sp>
        <p:nvSpPr>
          <p:cNvPr id="322" name="Google Shape;322;p57"/>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@nesta_uk</a:t>
            </a:r>
            <a:endParaRPr sz="1800" b="0" i="0" u="none" strike="noStrike" cap="none">
              <a:solidFill>
                <a:srgbClr val="FFFFFF"/>
              </a:solidFill>
              <a:latin typeface="Century Gothic"/>
              <a:ea typeface="Century Gothic"/>
              <a:cs typeface="Century Gothic"/>
              <a:sym typeface="Century Gothic"/>
            </a:endParaRPr>
          </a:p>
        </p:txBody>
      </p:sp>
      <p:pic>
        <p:nvPicPr>
          <p:cNvPr id="323" name="Google Shape;323;p57"/>
          <p:cNvPicPr preferRelativeResize="0"/>
          <p:nvPr/>
        </p:nvPicPr>
        <p:blipFill rotWithShape="1">
          <a:blip r:embed="rId4">
            <a:alphaModFix/>
          </a:blip>
          <a:srcRect/>
          <a:stretch/>
        </p:blipFill>
        <p:spPr>
          <a:xfrm>
            <a:off x="347900" y="1997383"/>
            <a:ext cx="228650" cy="190542"/>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nd Slide - Plain">
  <p:cSld name="CUSTOM_8">
    <p:spTree>
      <p:nvGrpSpPr>
        <p:cNvPr id="1" name="Shape 324"/>
        <p:cNvGrpSpPr/>
        <p:nvPr/>
      </p:nvGrpSpPr>
      <p:grpSpPr>
        <a:xfrm>
          <a:off x="0" y="0"/>
          <a:ext cx="0" cy="0"/>
          <a:chOff x="0" y="0"/>
          <a:chExt cx="0" cy="0"/>
        </a:xfrm>
      </p:grpSpPr>
      <p:pic>
        <p:nvPicPr>
          <p:cNvPr id="325" name="Google Shape;325;p58"/>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326" name="Google Shape;326;p58"/>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327" name="Google Shape;327;p58"/>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8" name="Google Shape;328;p58"/>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329" name="Google Shape;329;p58"/>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330" name="Google Shape;330;p58"/>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Intro slide_1">
  <p:cSld name="Intro slide_1">
    <p:bg>
      <p:bgPr>
        <a:solidFill>
          <a:srgbClr val="E41F18"/>
        </a:solidFill>
        <a:effectLst/>
      </p:bgPr>
    </p:bg>
    <p:spTree>
      <p:nvGrpSpPr>
        <p:cNvPr id="1" name="Shape 331"/>
        <p:cNvGrpSpPr/>
        <p:nvPr/>
      </p:nvGrpSpPr>
      <p:grpSpPr>
        <a:xfrm>
          <a:off x="0" y="0"/>
          <a:ext cx="0" cy="0"/>
          <a:chOff x="0" y="0"/>
          <a:chExt cx="0" cy="0"/>
        </a:xfrm>
      </p:grpSpPr>
      <p:pic>
        <p:nvPicPr>
          <p:cNvPr id="332" name="Google Shape;332;p59"/>
          <p:cNvPicPr preferRelativeResize="0"/>
          <p:nvPr/>
        </p:nvPicPr>
        <p:blipFill rotWithShape="1">
          <a:blip r:embed="rId2">
            <a:alphaModFix/>
          </a:blip>
          <a:srcRect/>
          <a:stretch/>
        </p:blipFill>
        <p:spPr>
          <a:xfrm>
            <a:off x="7778" y="0"/>
            <a:ext cx="9139266" cy="514502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Final_Title_1">
  <p:cSld name="Final_Title_1">
    <p:bg>
      <p:bgPr>
        <a:solidFill>
          <a:schemeClr val="lt1">
            <a:alpha val="0"/>
          </a:schemeClr>
        </a:solidFill>
        <a:effectLst/>
      </p:bgPr>
    </p:bg>
    <p:spTree>
      <p:nvGrpSpPr>
        <p:cNvPr id="1" name="Shape 333"/>
        <p:cNvGrpSpPr/>
        <p:nvPr/>
      </p:nvGrpSpPr>
      <p:grpSpPr>
        <a:xfrm>
          <a:off x="0" y="0"/>
          <a:ext cx="0" cy="0"/>
          <a:chOff x="0" y="0"/>
          <a:chExt cx="0" cy="0"/>
        </a:xfrm>
      </p:grpSpPr>
      <p:pic>
        <p:nvPicPr>
          <p:cNvPr id="334" name="Google Shape;334;p60"/>
          <p:cNvPicPr preferRelativeResize="0"/>
          <p:nvPr/>
        </p:nvPicPr>
        <p:blipFill rotWithShape="1">
          <a:blip r:embed="rId2">
            <a:alphaModFix/>
          </a:blip>
          <a:srcRect/>
          <a:stretch/>
        </p:blipFill>
        <p:spPr>
          <a:xfrm>
            <a:off x="4735" y="0"/>
            <a:ext cx="9139266" cy="5145023"/>
          </a:xfrm>
          <a:prstGeom prst="rect">
            <a:avLst/>
          </a:prstGeom>
          <a:noFill/>
          <a:ln>
            <a:noFill/>
          </a:ln>
        </p:spPr>
      </p:pic>
      <p:sp>
        <p:nvSpPr>
          <p:cNvPr id="335" name="Google Shape;335;p60"/>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36" name="Google Shape;336;p60"/>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337" name="Google Shape;337;p60"/>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_Image_Full_2">
  <p:cSld name="Content_Image_Full_2">
    <p:spTree>
      <p:nvGrpSpPr>
        <p:cNvPr id="1" name="Shape 338"/>
        <p:cNvGrpSpPr/>
        <p:nvPr/>
      </p:nvGrpSpPr>
      <p:grpSpPr>
        <a:xfrm>
          <a:off x="0" y="0"/>
          <a:ext cx="0" cy="0"/>
          <a:chOff x="0" y="0"/>
          <a:chExt cx="0" cy="0"/>
        </a:xfrm>
      </p:grpSpPr>
      <p:sp>
        <p:nvSpPr>
          <p:cNvPr id="339" name="Google Shape;339;p61"/>
          <p:cNvSpPr>
            <a:spLocks noGrp="1"/>
          </p:cNvSpPr>
          <p:nvPr>
            <p:ph type="pic" idx="2"/>
          </p:nvPr>
        </p:nvSpPr>
        <p:spPr>
          <a:xfrm>
            <a:off x="4571999" y="4396"/>
            <a:ext cx="4572000" cy="514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0" name="Google Shape;340;p61"/>
          <p:cNvSpPr/>
          <p:nvPr/>
        </p:nvSpPr>
        <p:spPr>
          <a:xfrm>
            <a:off x="-1"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1" name="Google Shape;341;p61"/>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42" name="Google Shape;342;p61"/>
          <p:cNvSpPr txBox="1">
            <a:spLocks noGrp="1"/>
          </p:cNvSpPr>
          <p:nvPr>
            <p:ph type="body" idx="1"/>
          </p:nvPr>
        </p:nvSpPr>
        <p:spPr>
          <a:xfrm>
            <a:off x="358775" y="861236"/>
            <a:ext cx="4120200" cy="3389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3" name="Google Shape;343;p61"/>
          <p:cNvSpPr txBox="1">
            <a:spLocks noGrp="1"/>
          </p:cNvSpPr>
          <p:nvPr>
            <p:ph type="body" idx="3"/>
          </p:nvPr>
        </p:nvSpPr>
        <p:spPr>
          <a:xfrm>
            <a:off x="358775" y="181187"/>
            <a:ext cx="4120200" cy="68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628650" y="273846"/>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 name="Google Shape;48;p7"/>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 name="Google Shape;49;p7"/>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 name="Google Shape;50;p7"/>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_Hightlight_3">
  <p:cSld name="Content_Hightlight_3">
    <p:spTree>
      <p:nvGrpSpPr>
        <p:cNvPr id="1" name="Shape 344"/>
        <p:cNvGrpSpPr/>
        <p:nvPr/>
      </p:nvGrpSpPr>
      <p:grpSpPr>
        <a:xfrm>
          <a:off x="0" y="0"/>
          <a:ext cx="0" cy="0"/>
          <a:chOff x="0" y="0"/>
          <a:chExt cx="0" cy="0"/>
        </a:xfrm>
      </p:grpSpPr>
      <p:sp>
        <p:nvSpPr>
          <p:cNvPr id="345" name="Google Shape;345;p62"/>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6" name="Google Shape;346;p62"/>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47" name="Google Shape;347;p62"/>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8" name="Google Shape;348;p62"/>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_Logo_Black">
  <p:cSld name="Blank_Logo_Black">
    <p:spTree>
      <p:nvGrpSpPr>
        <p:cNvPr id="1" name="Shape 349"/>
        <p:cNvGrpSpPr/>
        <p:nvPr/>
      </p:nvGrpSpPr>
      <p:grpSpPr>
        <a:xfrm>
          <a:off x="0" y="0"/>
          <a:ext cx="0" cy="0"/>
          <a:chOff x="0" y="0"/>
          <a:chExt cx="0" cy="0"/>
        </a:xfrm>
      </p:grpSpPr>
      <p:pic>
        <p:nvPicPr>
          <p:cNvPr id="350" name="Google Shape;350;p63"/>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_Logo_White">
  <p:cSld name="Blank_Logo_White">
    <p:spTree>
      <p:nvGrpSpPr>
        <p:cNvPr id="1" name="Shape 351"/>
        <p:cNvGrpSpPr/>
        <p:nvPr/>
      </p:nvGrpSpPr>
      <p:grpSpPr>
        <a:xfrm>
          <a:off x="0" y="0"/>
          <a:ext cx="0" cy="0"/>
          <a:chOff x="0" y="0"/>
          <a:chExt cx="0" cy="0"/>
        </a:xfrm>
      </p:grpSpPr>
      <p:pic>
        <p:nvPicPr>
          <p:cNvPr id="352" name="Google Shape;352;p64"/>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avigation_Image_1">
  <p:cSld name="Navigation_Image_1">
    <p:spTree>
      <p:nvGrpSpPr>
        <p:cNvPr id="1" name="Shape 353"/>
        <p:cNvGrpSpPr/>
        <p:nvPr/>
      </p:nvGrpSpPr>
      <p:grpSpPr>
        <a:xfrm>
          <a:off x="0" y="0"/>
          <a:ext cx="0" cy="0"/>
          <a:chOff x="0" y="0"/>
          <a:chExt cx="0" cy="0"/>
        </a:xfrm>
      </p:grpSpPr>
      <p:sp>
        <p:nvSpPr>
          <p:cNvPr id="354" name="Google Shape;354;p65"/>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sp>
        <p:nvSpPr>
          <p:cNvPr id="355" name="Google Shape;355;p65"/>
          <p:cNvSpPr>
            <a:spLocks noGrp="1"/>
          </p:cNvSpPr>
          <p:nvPr>
            <p:ph type="pic" idx="2"/>
          </p:nvPr>
        </p:nvSpPr>
        <p:spPr>
          <a:xfrm>
            <a:off x="2303460" y="475598"/>
            <a:ext cx="6840600" cy="4131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56" name="Google Shape;356;p65"/>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57" name="Google Shape;357;p65"/>
          <p:cNvSpPr txBox="1">
            <a:spLocks noGrp="1"/>
          </p:cNvSpPr>
          <p:nvPr>
            <p:ph type="body" idx="1"/>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hart_Content">
  <p:cSld name="Chart_Content">
    <p:spTree>
      <p:nvGrpSpPr>
        <p:cNvPr id="1" name="Shape 358"/>
        <p:cNvGrpSpPr/>
        <p:nvPr/>
      </p:nvGrpSpPr>
      <p:grpSpPr>
        <a:xfrm>
          <a:off x="0" y="0"/>
          <a:ext cx="0" cy="0"/>
          <a:chOff x="0" y="0"/>
          <a:chExt cx="0" cy="0"/>
        </a:xfrm>
      </p:grpSpPr>
      <p:sp>
        <p:nvSpPr>
          <p:cNvPr id="359" name="Google Shape;359;p66"/>
          <p:cNvSpPr>
            <a:spLocks noGrp="1"/>
          </p:cNvSpPr>
          <p:nvPr>
            <p:ph type="chart" idx="2"/>
          </p:nvPr>
        </p:nvSpPr>
        <p:spPr>
          <a:xfrm>
            <a:off x="4918526" y="603779"/>
            <a:ext cx="3773700" cy="3221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0" name="Google Shape;360;p66"/>
          <p:cNvSpPr txBox="1">
            <a:spLocks noGrp="1"/>
          </p:cNvSpPr>
          <p:nvPr>
            <p:ph type="body" idx="1"/>
          </p:nvPr>
        </p:nvSpPr>
        <p:spPr>
          <a:xfrm>
            <a:off x="168715" y="603779"/>
            <a:ext cx="4403400" cy="3221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1" name="Google Shape;361;p66"/>
          <p:cNvSpPr txBox="1">
            <a:spLocks noGrp="1"/>
          </p:cNvSpPr>
          <p:nvPr>
            <p:ph type="body" idx="3"/>
          </p:nvPr>
        </p:nvSpPr>
        <p:spPr>
          <a:xfrm>
            <a:off x="168715" y="3824749"/>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dk1"/>
              </a:buClr>
              <a:buSzPts val="900"/>
              <a:buFont typeface="Calibri"/>
              <a:buNone/>
              <a:defRPr sz="9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2" name="Google Shape;362;p66"/>
          <p:cNvSpPr txBox="1">
            <a:spLocks noGrp="1"/>
          </p:cNvSpPr>
          <p:nvPr>
            <p:ph type="body" idx="4"/>
          </p:nvPr>
        </p:nvSpPr>
        <p:spPr>
          <a:xfrm>
            <a:off x="358775" y="174134"/>
            <a:ext cx="83334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63" name="Google Shape;363;p66"/>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_Hightlight_2">
  <p:cSld name="Content_Hightlight_2">
    <p:spTree>
      <p:nvGrpSpPr>
        <p:cNvPr id="1" name="Shape 364"/>
        <p:cNvGrpSpPr/>
        <p:nvPr/>
      </p:nvGrpSpPr>
      <p:grpSpPr>
        <a:xfrm>
          <a:off x="0" y="0"/>
          <a:ext cx="0" cy="0"/>
          <a:chOff x="0" y="0"/>
          <a:chExt cx="0" cy="0"/>
        </a:xfrm>
      </p:grpSpPr>
      <p:sp>
        <p:nvSpPr>
          <p:cNvPr id="365" name="Google Shape;365;p67"/>
          <p:cNvSpPr/>
          <p:nvPr/>
        </p:nvSpPr>
        <p:spPr>
          <a:xfrm>
            <a:off x="0"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6" name="Google Shape;366;p67"/>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67" name="Google Shape;367;p67"/>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8" name="Google Shape;368;p67"/>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avigation_Content_2">
  <p:cSld name="Navigation_Content_2">
    <p:spTree>
      <p:nvGrpSpPr>
        <p:cNvPr id="1" name="Shape 369"/>
        <p:cNvGrpSpPr/>
        <p:nvPr/>
      </p:nvGrpSpPr>
      <p:grpSpPr>
        <a:xfrm>
          <a:off x="0" y="0"/>
          <a:ext cx="0" cy="0"/>
          <a:chOff x="0" y="0"/>
          <a:chExt cx="0" cy="0"/>
        </a:xfrm>
      </p:grpSpPr>
      <p:sp>
        <p:nvSpPr>
          <p:cNvPr id="370" name="Google Shape;370;p68"/>
          <p:cNvSpPr/>
          <p:nvPr/>
        </p:nvSpPr>
        <p:spPr>
          <a:xfrm>
            <a:off x="-1" y="0"/>
            <a:ext cx="23034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sp>
        <p:nvSpPr>
          <p:cNvPr id="371" name="Google Shape;371;p68"/>
          <p:cNvSpPr txBox="1">
            <a:spLocks noGrp="1"/>
          </p:cNvSpPr>
          <p:nvPr>
            <p:ph type="body" idx="1"/>
          </p:nvPr>
        </p:nvSpPr>
        <p:spPr>
          <a:xfrm>
            <a:off x="2303463" y="685983"/>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2" name="Google Shape;372;p68"/>
          <p:cNvSpPr txBox="1">
            <a:spLocks noGrp="1"/>
          </p:cNvSpPr>
          <p:nvPr>
            <p:ph type="body" idx="2"/>
          </p:nvPr>
        </p:nvSpPr>
        <p:spPr>
          <a:xfrm>
            <a:off x="2303463" y="181187"/>
            <a:ext cx="6481800" cy="291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3" name="Google Shape;373;p68"/>
          <p:cNvSpPr txBox="1">
            <a:spLocks noGrp="1"/>
          </p:cNvSpPr>
          <p:nvPr>
            <p:ph type="body" idx="3"/>
          </p:nvPr>
        </p:nvSpPr>
        <p:spPr>
          <a:xfrm>
            <a:off x="3370520" y="1380514"/>
            <a:ext cx="5414700" cy="353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4" name="Google Shape;374;p68"/>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75" name="Google Shape;375;p68"/>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Navigation_Content_1">
  <p:cSld name="Navigation_Content_1">
    <p:spTree>
      <p:nvGrpSpPr>
        <p:cNvPr id="1" name="Shape 376"/>
        <p:cNvGrpSpPr/>
        <p:nvPr/>
      </p:nvGrpSpPr>
      <p:grpSpPr>
        <a:xfrm>
          <a:off x="0" y="0"/>
          <a:ext cx="0" cy="0"/>
          <a:chOff x="0" y="0"/>
          <a:chExt cx="0" cy="0"/>
        </a:xfrm>
      </p:grpSpPr>
      <p:sp>
        <p:nvSpPr>
          <p:cNvPr id="377" name="Google Shape;377;p69"/>
          <p:cNvSpPr/>
          <p:nvPr/>
        </p:nvSpPr>
        <p:spPr>
          <a:xfrm>
            <a:off x="-1" y="0"/>
            <a:ext cx="23034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sp>
        <p:nvSpPr>
          <p:cNvPr id="378" name="Google Shape;378;p69"/>
          <p:cNvSpPr txBox="1">
            <a:spLocks noGrp="1"/>
          </p:cNvSpPr>
          <p:nvPr>
            <p:ph type="body" idx="1"/>
          </p:nvPr>
        </p:nvSpPr>
        <p:spPr>
          <a:xfrm>
            <a:off x="2303463" y="728318"/>
            <a:ext cx="6481800" cy="62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9" name="Google Shape;379;p69"/>
          <p:cNvSpPr txBox="1">
            <a:spLocks noGrp="1"/>
          </p:cNvSpPr>
          <p:nvPr>
            <p:ph type="body" idx="2"/>
          </p:nvPr>
        </p:nvSpPr>
        <p:spPr>
          <a:xfrm>
            <a:off x="2303463" y="181187"/>
            <a:ext cx="6481800" cy="504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0" name="Google Shape;380;p69"/>
          <p:cNvSpPr txBox="1">
            <a:spLocks noGrp="1"/>
          </p:cNvSpPr>
          <p:nvPr>
            <p:ph type="body" idx="3"/>
          </p:nvPr>
        </p:nvSpPr>
        <p:spPr>
          <a:xfrm>
            <a:off x="2301876" y="1380514"/>
            <a:ext cx="6483300" cy="353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81" name="Google Shape;381;p69"/>
          <p:cNvPicPr preferRelativeResize="0"/>
          <p:nvPr/>
        </p:nvPicPr>
        <p:blipFill rotWithShape="1">
          <a:blip r:embed="rId2">
            <a:alphaModFix/>
          </a:blip>
          <a:srcRect/>
          <a:stretch/>
        </p:blipFill>
        <p:spPr>
          <a:xfrm>
            <a:off x="652015" y="4408488"/>
            <a:ext cx="997844" cy="494477"/>
          </a:xfrm>
          <a:prstGeom prst="rect">
            <a:avLst/>
          </a:prstGeom>
          <a:noFill/>
          <a:ln>
            <a:noFill/>
          </a:ln>
        </p:spPr>
      </p:pic>
      <p:sp>
        <p:nvSpPr>
          <p:cNvPr id="382" name="Google Shape;382;p69"/>
          <p:cNvSpPr txBox="1">
            <a:spLocks noGrp="1"/>
          </p:cNvSpPr>
          <p:nvPr>
            <p:ph type="body" idx="4"/>
          </p:nvPr>
        </p:nvSpPr>
        <p:spPr>
          <a:xfrm>
            <a:off x="170710" y="164853"/>
            <a:ext cx="1976100" cy="4003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_Left_2">
  <p:cSld name="Content_Left_2">
    <p:spTree>
      <p:nvGrpSpPr>
        <p:cNvPr id="1" name="Shape 383"/>
        <p:cNvGrpSpPr/>
        <p:nvPr/>
      </p:nvGrpSpPr>
      <p:grpSpPr>
        <a:xfrm>
          <a:off x="0" y="0"/>
          <a:ext cx="0" cy="0"/>
          <a:chOff x="0" y="0"/>
          <a:chExt cx="0" cy="0"/>
        </a:xfrm>
      </p:grpSpPr>
      <p:sp>
        <p:nvSpPr>
          <p:cNvPr id="384" name="Google Shape;384;p70"/>
          <p:cNvSpPr txBox="1">
            <a:spLocks noGrp="1"/>
          </p:cNvSpPr>
          <p:nvPr>
            <p:ph type="body" idx="1"/>
          </p:nvPr>
        </p:nvSpPr>
        <p:spPr>
          <a:xfrm>
            <a:off x="358775"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5" name="Google Shape;385;p70"/>
          <p:cNvSpPr txBox="1">
            <a:spLocks noGrp="1"/>
          </p:cNvSpPr>
          <p:nvPr>
            <p:ph type="body" idx="2"/>
          </p:nvPr>
        </p:nvSpPr>
        <p:spPr>
          <a:xfrm>
            <a:off x="358775"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6" name="Google Shape;386;p70"/>
          <p:cNvSpPr/>
          <p:nvPr/>
        </p:nvSpPr>
        <p:spPr>
          <a:xfrm>
            <a:off x="4572000" y="0"/>
            <a:ext cx="4572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7" name="Google Shape;387;p70"/>
          <p:cNvSpPr txBox="1">
            <a:spLocks noGrp="1"/>
          </p:cNvSpPr>
          <p:nvPr>
            <p:ph type="body" idx="3"/>
          </p:nvPr>
        </p:nvSpPr>
        <p:spPr>
          <a:xfrm>
            <a:off x="4930778" y="181187"/>
            <a:ext cx="3926100" cy="680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8" name="Google Shape;388;p70"/>
          <p:cNvSpPr txBox="1">
            <a:spLocks noGrp="1"/>
          </p:cNvSpPr>
          <p:nvPr>
            <p:ph type="body" idx="4"/>
          </p:nvPr>
        </p:nvSpPr>
        <p:spPr>
          <a:xfrm>
            <a:off x="4930778" y="861237"/>
            <a:ext cx="3926100" cy="3285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3pPr>
            <a:lvl4pPr marL="1828800" marR="0" lvl="3"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4pPr>
            <a:lvl5pPr marL="2286000" marR="0" lvl="4"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89" name="Google Shape;389;p70"/>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_Hightlight_1">
  <p:cSld name="Content_Hightlight_1">
    <p:spTree>
      <p:nvGrpSpPr>
        <p:cNvPr id="1" name="Shape 390"/>
        <p:cNvGrpSpPr/>
        <p:nvPr/>
      </p:nvGrpSpPr>
      <p:grpSpPr>
        <a:xfrm>
          <a:off x="0" y="0"/>
          <a:ext cx="0" cy="0"/>
          <a:chOff x="0" y="0"/>
          <a:chExt cx="0" cy="0"/>
        </a:xfrm>
      </p:grpSpPr>
      <p:sp>
        <p:nvSpPr>
          <p:cNvPr id="391" name="Google Shape;391;p71"/>
          <p:cNvSpPr/>
          <p:nvPr/>
        </p:nvSpPr>
        <p:spPr>
          <a:xfrm>
            <a:off x="0" y="0"/>
            <a:ext cx="9144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2" name="Google Shape;392;p71"/>
          <p:cNvSpPr txBox="1">
            <a:spLocks noGrp="1"/>
          </p:cNvSpPr>
          <p:nvPr>
            <p:ph type="body" idx="1"/>
          </p:nvPr>
        </p:nvSpPr>
        <p:spPr>
          <a:xfrm>
            <a:off x="324465" y="610897"/>
            <a:ext cx="7316700" cy="3361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0000"/>
              </a:lnSpc>
              <a:spcBef>
                <a:spcPts val="56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3" name="Google Shape;393;p71"/>
          <p:cNvSpPr txBox="1">
            <a:spLocks noGrp="1"/>
          </p:cNvSpPr>
          <p:nvPr>
            <p:ph type="body" idx="2"/>
          </p:nvPr>
        </p:nvSpPr>
        <p:spPr>
          <a:xfrm>
            <a:off x="324465" y="174134"/>
            <a:ext cx="7316700" cy="262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94" name="Google Shape;394;p71"/>
          <p:cNvPicPr preferRelativeResize="0"/>
          <p:nvPr/>
        </p:nvPicPr>
        <p:blipFill rotWithShape="1">
          <a:blip r:embed="rId2">
            <a:alphaModFix/>
          </a:blip>
          <a:srcRect/>
          <a:stretch/>
        </p:blipFill>
        <p:spPr>
          <a:xfrm>
            <a:off x="652015" y="4408488"/>
            <a:ext cx="997844" cy="49447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8"/>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8"/>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Intro_Title_3">
  <p:cSld name="Intro_Title_3">
    <p:bg>
      <p:bgPr>
        <a:solidFill>
          <a:schemeClr val="lt1">
            <a:alpha val="0"/>
          </a:schemeClr>
        </a:solidFill>
        <a:effectLst/>
      </p:bgPr>
    </p:bg>
    <p:spTree>
      <p:nvGrpSpPr>
        <p:cNvPr id="1" name="Shape 395"/>
        <p:cNvGrpSpPr/>
        <p:nvPr/>
      </p:nvGrpSpPr>
      <p:grpSpPr>
        <a:xfrm>
          <a:off x="0" y="0"/>
          <a:ext cx="0" cy="0"/>
          <a:chOff x="0" y="0"/>
          <a:chExt cx="0" cy="0"/>
        </a:xfrm>
      </p:grpSpPr>
      <p:pic>
        <p:nvPicPr>
          <p:cNvPr id="396" name="Google Shape;396;p72"/>
          <p:cNvPicPr preferRelativeResize="0"/>
          <p:nvPr/>
        </p:nvPicPr>
        <p:blipFill rotWithShape="1">
          <a:blip r:embed="rId2">
            <a:alphaModFix/>
          </a:blip>
          <a:srcRect/>
          <a:stretch/>
        </p:blipFill>
        <p:spPr>
          <a:xfrm>
            <a:off x="4736" y="0"/>
            <a:ext cx="9139263" cy="5145021"/>
          </a:xfrm>
          <a:prstGeom prst="rect">
            <a:avLst/>
          </a:prstGeom>
          <a:noFill/>
          <a:ln>
            <a:noFill/>
          </a:ln>
        </p:spPr>
      </p:pic>
      <p:sp>
        <p:nvSpPr>
          <p:cNvPr id="397" name="Google Shape;397;p72"/>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98" name="Google Shape;398;p72"/>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399" name="Google Shape;399;p72"/>
          <p:cNvSpPr txBox="1">
            <a:spLocks noGrp="1"/>
          </p:cNvSpPr>
          <p:nvPr>
            <p:ph type="body" idx="1"/>
          </p:nvPr>
        </p:nvSpPr>
        <p:spPr>
          <a:xfrm>
            <a:off x="2303463" y="3210691"/>
            <a:ext cx="4537200" cy="6027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Final_Title_2">
  <p:cSld name="Final_Title_2">
    <p:bg>
      <p:bgPr>
        <a:solidFill>
          <a:schemeClr val="lt1">
            <a:alpha val="0"/>
          </a:schemeClr>
        </a:solidFill>
        <a:effectLst/>
      </p:bgPr>
    </p:bg>
    <p:spTree>
      <p:nvGrpSpPr>
        <p:cNvPr id="1" name="Shape 400"/>
        <p:cNvGrpSpPr/>
        <p:nvPr/>
      </p:nvGrpSpPr>
      <p:grpSpPr>
        <a:xfrm>
          <a:off x="0" y="0"/>
          <a:ext cx="0" cy="0"/>
          <a:chOff x="0" y="0"/>
          <a:chExt cx="0" cy="0"/>
        </a:xfrm>
      </p:grpSpPr>
      <p:pic>
        <p:nvPicPr>
          <p:cNvPr id="401" name="Google Shape;401;p73"/>
          <p:cNvPicPr preferRelativeResize="0"/>
          <p:nvPr/>
        </p:nvPicPr>
        <p:blipFill rotWithShape="1">
          <a:blip r:embed="rId2">
            <a:alphaModFix/>
          </a:blip>
          <a:srcRect/>
          <a:stretch/>
        </p:blipFill>
        <p:spPr>
          <a:xfrm>
            <a:off x="4735" y="0"/>
            <a:ext cx="9139266" cy="5145021"/>
          </a:xfrm>
          <a:prstGeom prst="rect">
            <a:avLst/>
          </a:prstGeom>
          <a:noFill/>
          <a:ln>
            <a:noFill/>
          </a:ln>
        </p:spPr>
      </p:pic>
      <p:sp>
        <p:nvSpPr>
          <p:cNvPr id="402" name="Google Shape;402;p73"/>
          <p:cNvSpPr txBox="1">
            <a:spLocks noGrp="1"/>
          </p:cNvSpPr>
          <p:nvPr>
            <p:ph type="title"/>
          </p:nvPr>
        </p:nvSpPr>
        <p:spPr>
          <a:xfrm>
            <a:off x="2303463" y="1910239"/>
            <a:ext cx="4537200" cy="1131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03" name="Google Shape;403;p73"/>
          <p:cNvPicPr preferRelativeResize="0"/>
          <p:nvPr/>
        </p:nvPicPr>
        <p:blipFill rotWithShape="1">
          <a:blip r:embed="rId3">
            <a:alphaModFix/>
          </a:blip>
          <a:srcRect/>
          <a:stretch/>
        </p:blipFill>
        <p:spPr>
          <a:xfrm>
            <a:off x="3564927" y="358750"/>
            <a:ext cx="2014149" cy="998103"/>
          </a:xfrm>
          <a:prstGeom prst="rect">
            <a:avLst/>
          </a:prstGeom>
          <a:noFill/>
          <a:ln>
            <a:noFill/>
          </a:ln>
        </p:spPr>
      </p:pic>
      <p:sp>
        <p:nvSpPr>
          <p:cNvPr id="404" name="Google Shape;404;p73"/>
          <p:cNvSpPr txBox="1">
            <a:spLocks noGrp="1"/>
          </p:cNvSpPr>
          <p:nvPr>
            <p:ph type="body" idx="1"/>
          </p:nvPr>
        </p:nvSpPr>
        <p:spPr>
          <a:xfrm>
            <a:off x="2303463" y="3210691"/>
            <a:ext cx="4537200" cy="1149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0000"/>
              </a:lnSpc>
              <a:spcBef>
                <a:spcPts val="28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1">
  <p:cSld name="TITLE_1_2">
    <p:spTree>
      <p:nvGrpSpPr>
        <p:cNvPr id="1" name="Shape 405"/>
        <p:cNvGrpSpPr/>
        <p:nvPr/>
      </p:nvGrpSpPr>
      <p:grpSpPr>
        <a:xfrm>
          <a:off x="0" y="0"/>
          <a:ext cx="0" cy="0"/>
          <a:chOff x="0" y="0"/>
          <a:chExt cx="0" cy="0"/>
        </a:xfrm>
      </p:grpSpPr>
      <p:pic>
        <p:nvPicPr>
          <p:cNvPr id="406" name="Google Shape;406;p74"/>
          <p:cNvPicPr preferRelativeResize="0"/>
          <p:nvPr/>
        </p:nvPicPr>
        <p:blipFill rotWithShape="1">
          <a:blip r:embed="rId2">
            <a:alphaModFix/>
          </a:blip>
          <a:srcRect/>
          <a:stretch/>
        </p:blipFill>
        <p:spPr>
          <a:xfrm>
            <a:off x="0" y="0"/>
            <a:ext cx="9070848" cy="5138357"/>
          </a:xfrm>
          <a:prstGeom prst="rect">
            <a:avLst/>
          </a:prstGeom>
          <a:noFill/>
          <a:ln>
            <a:noFill/>
          </a:ln>
        </p:spPr>
      </p:pic>
      <p:sp>
        <p:nvSpPr>
          <p:cNvPr id="407" name="Google Shape;407;p74"/>
          <p:cNvSpPr txBox="1">
            <a:spLocks noGrp="1"/>
          </p:cNvSpPr>
          <p:nvPr>
            <p:ph type="title"/>
          </p:nvPr>
        </p:nvSpPr>
        <p:spPr>
          <a:xfrm>
            <a:off x="427000" y="1742100"/>
            <a:ext cx="8032200" cy="572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800"/>
              <a:buFont typeface="Arial"/>
              <a:buNone/>
              <a:defRPr sz="3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endParaRPr/>
          </a:p>
        </p:txBody>
      </p:sp>
      <p:sp>
        <p:nvSpPr>
          <p:cNvPr id="408" name="Google Shape;408;p74"/>
          <p:cNvSpPr txBox="1">
            <a:spLocks noGrp="1"/>
          </p:cNvSpPr>
          <p:nvPr>
            <p:ph type="subTitle" idx="1"/>
          </p:nvPr>
        </p:nvSpPr>
        <p:spPr>
          <a:xfrm>
            <a:off x="418900" y="2426850"/>
            <a:ext cx="8048400" cy="579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409" name="Google Shape;409;p74"/>
          <p:cNvPicPr preferRelativeResize="0"/>
          <p:nvPr/>
        </p:nvPicPr>
        <p:blipFill rotWithShape="1">
          <a:blip r:embed="rId3">
            <a:alphaModFix/>
          </a:blip>
          <a:srcRect/>
          <a:stretch/>
        </p:blipFill>
        <p:spPr>
          <a:xfrm>
            <a:off x="249050" y="4763438"/>
            <a:ext cx="715810" cy="192795"/>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0"/>
        <p:cNvGrpSpPr/>
        <p:nvPr/>
      </p:nvGrpSpPr>
      <p:grpSpPr>
        <a:xfrm>
          <a:off x="0" y="0"/>
          <a:ext cx="0" cy="0"/>
          <a:chOff x="0" y="0"/>
          <a:chExt cx="0" cy="0"/>
        </a:xfrm>
      </p:grpSpPr>
      <p:sp>
        <p:nvSpPr>
          <p:cNvPr id="411" name="Google Shape;411;p75"/>
          <p:cNvSpPr/>
          <p:nvPr/>
        </p:nvSpPr>
        <p:spPr>
          <a:xfrm>
            <a:off x="0" y="0"/>
            <a:ext cx="632700" cy="588600"/>
          </a:xfrm>
          <a:prstGeom prst="rect">
            <a:avLst/>
          </a:prstGeom>
          <a:solidFill>
            <a:srgbClr val="1B212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75"/>
          <p:cNvSpPr/>
          <p:nvPr/>
        </p:nvSpPr>
        <p:spPr>
          <a:xfrm>
            <a:off x="212050" y="221751"/>
            <a:ext cx="219600" cy="18900"/>
          </a:xfrm>
          <a:prstGeom prst="rect">
            <a:avLst/>
          </a:prstGeom>
          <a:solidFill>
            <a:srgbClr val="55688B">
              <a:alpha val="3568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75"/>
          <p:cNvSpPr/>
          <p:nvPr/>
        </p:nvSpPr>
        <p:spPr>
          <a:xfrm>
            <a:off x="212050" y="284225"/>
            <a:ext cx="219600" cy="18900"/>
          </a:xfrm>
          <a:prstGeom prst="rect">
            <a:avLst/>
          </a:prstGeom>
          <a:solidFill>
            <a:srgbClr val="55688B">
              <a:alpha val="3568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75"/>
          <p:cNvSpPr/>
          <p:nvPr/>
        </p:nvSpPr>
        <p:spPr>
          <a:xfrm>
            <a:off x="212050" y="346699"/>
            <a:ext cx="219600" cy="18900"/>
          </a:xfrm>
          <a:prstGeom prst="rect">
            <a:avLst/>
          </a:prstGeom>
          <a:solidFill>
            <a:srgbClr val="55688B">
              <a:alpha val="3568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5" name="Google Shape;415;p75"/>
          <p:cNvGrpSpPr/>
          <p:nvPr/>
        </p:nvGrpSpPr>
        <p:grpSpPr>
          <a:xfrm>
            <a:off x="0" y="381001"/>
            <a:ext cx="1037850" cy="1016288"/>
            <a:chOff x="0" y="381001"/>
            <a:chExt cx="1037850" cy="1016288"/>
          </a:xfrm>
        </p:grpSpPr>
        <p:sp>
          <p:nvSpPr>
            <p:cNvPr id="416" name="Google Shape;416;p7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7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8" name="Google Shape;418;p75"/>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9pPr>
          </a:lstStyle>
          <a:p>
            <a:endParaRPr/>
          </a:p>
        </p:txBody>
      </p:sp>
      <p:sp>
        <p:nvSpPr>
          <p:cNvPr id="419" name="Google Shape;419;p75"/>
          <p:cNvSpPr txBox="1">
            <a:spLocks noGrp="1"/>
          </p:cNvSpPr>
          <p:nvPr>
            <p:ph type="body" idx="1"/>
          </p:nvPr>
        </p:nvSpPr>
        <p:spPr>
          <a:xfrm>
            <a:off x="1297500" y="1567550"/>
            <a:ext cx="7038900" cy="29112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20" name="Google Shape;420;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rt + Text">
  <p:cSld name="Chart + Text">
    <p:spTree>
      <p:nvGrpSpPr>
        <p:cNvPr id="1" name="Shape 421"/>
        <p:cNvGrpSpPr/>
        <p:nvPr/>
      </p:nvGrpSpPr>
      <p:grpSpPr>
        <a:xfrm>
          <a:off x="0" y="0"/>
          <a:ext cx="0" cy="0"/>
          <a:chOff x="0" y="0"/>
          <a:chExt cx="0" cy="0"/>
        </a:xfrm>
      </p:grpSpPr>
      <p:sp>
        <p:nvSpPr>
          <p:cNvPr id="422" name="Google Shape;422;p76"/>
          <p:cNvSpPr>
            <a:spLocks noGrp="1"/>
          </p:cNvSpPr>
          <p:nvPr>
            <p:ph type="chart" idx="2"/>
          </p:nvPr>
        </p:nvSpPr>
        <p:spPr>
          <a:xfrm>
            <a:off x="4918526" y="854439"/>
            <a:ext cx="3773700" cy="3491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3" name="Google Shape;423;p76"/>
          <p:cNvSpPr txBox="1">
            <a:spLocks noGrp="1"/>
          </p:cNvSpPr>
          <p:nvPr>
            <p:ph type="body" idx="1"/>
          </p:nvPr>
        </p:nvSpPr>
        <p:spPr>
          <a:xfrm>
            <a:off x="168715" y="854439"/>
            <a:ext cx="4403400" cy="3491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chemeClr val="accent6"/>
              </a:buClr>
              <a:buSzPts val="1600"/>
              <a:buFont typeface="Arial"/>
              <a:buNone/>
              <a:defRPr sz="1600" b="0" i="0" u="none" strike="noStrike" cap="none">
                <a:solidFill>
                  <a:schemeClr val="accent6"/>
                </a:solidFill>
                <a:latin typeface="Century Gothic"/>
                <a:ea typeface="Century Gothic"/>
                <a:cs typeface="Century Gothic"/>
                <a:sym typeface="Century Gothic"/>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4" name="Google Shape;424;p76"/>
          <p:cNvSpPr txBox="1">
            <a:spLocks noGrp="1"/>
          </p:cNvSpPr>
          <p:nvPr>
            <p:ph type="body" idx="3"/>
          </p:nvPr>
        </p:nvSpPr>
        <p:spPr>
          <a:xfrm>
            <a:off x="168715" y="167374"/>
            <a:ext cx="8665200" cy="309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accent6"/>
              </a:buClr>
              <a:buSzPts val="1400"/>
              <a:buFont typeface="Arial"/>
              <a:buNone/>
              <a:defRPr sz="1400" b="1"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5" name="Google Shape;425;p76"/>
          <p:cNvSpPr txBox="1">
            <a:spLocks noGrp="1"/>
          </p:cNvSpPr>
          <p:nvPr>
            <p:ph type="body" idx="4"/>
          </p:nvPr>
        </p:nvSpPr>
        <p:spPr>
          <a:xfrm>
            <a:off x="168715" y="4345858"/>
            <a:ext cx="4403400" cy="236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accent6"/>
              </a:buClr>
              <a:buSzPts val="900"/>
              <a:buFont typeface="Century Gothic"/>
              <a:buNone/>
              <a:defRPr sz="900" b="0" i="0" u="none" strike="noStrike" cap="none">
                <a:solidFill>
                  <a:schemeClr val="accent6"/>
                </a:solidFill>
                <a:latin typeface="Century Gothic"/>
                <a:ea typeface="Century Gothic"/>
                <a:cs typeface="Century Gothic"/>
                <a:sym typeface="Century Gothic"/>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pic>
        <p:nvPicPr>
          <p:cNvPr id="426" name="Google Shape;426;p76" descr="C:\Users\ZPoulter\Google Drive\Documents\Desktop\Nesta_Black_Wordmark_Logo_RGB.png"/>
          <p:cNvPicPr preferRelativeResize="0"/>
          <p:nvPr/>
        </p:nvPicPr>
        <p:blipFill rotWithShape="1">
          <a:blip r:embed="rId2">
            <a:alphaModFix/>
          </a:blip>
          <a:srcRect/>
          <a:stretch/>
        </p:blipFill>
        <p:spPr>
          <a:xfrm>
            <a:off x="277007" y="4762385"/>
            <a:ext cx="637393" cy="171669"/>
          </a:xfrm>
          <a:prstGeom prst="rect">
            <a:avLst/>
          </a:prstGeom>
          <a:noFill/>
          <a:ln>
            <a:noFill/>
          </a:ln>
        </p:spPr>
      </p:pic>
      <p:sp>
        <p:nvSpPr>
          <p:cNvPr id="427" name="Google Shape;427;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accent6"/>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ullet list Red 1">
  <p:cSld name="TITLE_1_1_1_1_1_1_1_1_1_1_1_1_1_1_1_1_1_1_1_1_1_1_2">
    <p:spTree>
      <p:nvGrpSpPr>
        <p:cNvPr id="1" name="Shape 428"/>
        <p:cNvGrpSpPr/>
        <p:nvPr/>
      </p:nvGrpSpPr>
      <p:grpSpPr>
        <a:xfrm>
          <a:off x="0" y="0"/>
          <a:ext cx="0" cy="0"/>
          <a:chOff x="0" y="0"/>
          <a:chExt cx="0" cy="0"/>
        </a:xfrm>
      </p:grpSpPr>
      <p:sp>
        <p:nvSpPr>
          <p:cNvPr id="429" name="Google Shape;429;p77"/>
          <p:cNvSpPr/>
          <p:nvPr/>
        </p:nvSpPr>
        <p:spPr>
          <a:xfrm>
            <a:off x="0" y="0"/>
            <a:ext cx="43467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77"/>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431" name="Google Shape;431;p77"/>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pic>
        <p:nvPicPr>
          <p:cNvPr id="432" name="Google Shape;432;p77"/>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_02">
  <p:cSld name="CUSTOM_7_2">
    <p:spTree>
      <p:nvGrpSpPr>
        <p:cNvPr id="1" name="Shape 433"/>
        <p:cNvGrpSpPr/>
        <p:nvPr/>
      </p:nvGrpSpPr>
      <p:grpSpPr>
        <a:xfrm>
          <a:off x="0" y="0"/>
          <a:ext cx="0" cy="0"/>
          <a:chOff x="0" y="0"/>
          <a:chExt cx="0" cy="0"/>
        </a:xfrm>
      </p:grpSpPr>
      <p:pic>
        <p:nvPicPr>
          <p:cNvPr id="434" name="Google Shape;434;p78"/>
          <p:cNvPicPr preferRelativeResize="0"/>
          <p:nvPr/>
        </p:nvPicPr>
        <p:blipFill rotWithShape="1">
          <a:blip r:embed="rId2">
            <a:alphaModFix/>
          </a:blip>
          <a:srcRect/>
          <a:stretch/>
        </p:blipFill>
        <p:spPr>
          <a:xfrm>
            <a:off x="-21187" y="-14400"/>
            <a:ext cx="9186373" cy="5172299"/>
          </a:xfrm>
          <a:prstGeom prst="rect">
            <a:avLst/>
          </a:prstGeom>
          <a:noFill/>
          <a:ln>
            <a:noFill/>
          </a:ln>
        </p:spPr>
      </p:pic>
      <p:sp>
        <p:nvSpPr>
          <p:cNvPr id="435" name="Google Shape;435;p78"/>
          <p:cNvSpPr txBox="1">
            <a:spLocks noGrp="1"/>
          </p:cNvSpPr>
          <p:nvPr>
            <p:ph type="title"/>
          </p:nvPr>
        </p:nvSpPr>
        <p:spPr>
          <a:xfrm>
            <a:off x="483275" y="1420700"/>
            <a:ext cx="71481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6" name="Google Shape;436;p78"/>
          <p:cNvSpPr txBox="1">
            <a:spLocks noGrp="1"/>
          </p:cNvSpPr>
          <p:nvPr>
            <p:ph type="subTitle" idx="1"/>
          </p:nvPr>
        </p:nvSpPr>
        <p:spPr>
          <a:xfrm>
            <a:off x="483275" y="1992200"/>
            <a:ext cx="71481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7" name="Google Shape;437;p78"/>
          <p:cNvSpPr txBox="1">
            <a:spLocks noGrp="1"/>
          </p:cNvSpPr>
          <p:nvPr>
            <p:ph type="subTitle" idx="2"/>
          </p:nvPr>
        </p:nvSpPr>
        <p:spPr>
          <a:xfrm>
            <a:off x="483275" y="2585750"/>
            <a:ext cx="7148100" cy="361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8" name="Google Shape;438;p78"/>
          <p:cNvSpPr txBox="1"/>
          <p:nvPr/>
        </p:nvSpPr>
        <p:spPr>
          <a:xfrm>
            <a:off x="560025" y="4538925"/>
            <a:ext cx="2815800" cy="43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000000"/>
                </a:solidFill>
                <a:latin typeface="Century Gothic"/>
                <a:ea typeface="Century Gothic"/>
                <a:cs typeface="Century Gothic"/>
                <a:sym typeface="Century Gothic"/>
              </a:rPr>
              <a:t>nesta.org.uk             @nesta_uk</a:t>
            </a:r>
            <a:endParaRPr sz="1000" b="1" i="0" u="none" strike="noStrike" cap="none">
              <a:solidFill>
                <a:srgbClr val="000000"/>
              </a:solidFill>
              <a:latin typeface="Century Gothic"/>
              <a:ea typeface="Century Gothic"/>
              <a:cs typeface="Century Gothic"/>
              <a:sym typeface="Century Gothic"/>
            </a:endParaRPr>
          </a:p>
        </p:txBody>
      </p:sp>
      <p:pic>
        <p:nvPicPr>
          <p:cNvPr id="439" name="Google Shape;439;p78"/>
          <p:cNvPicPr preferRelativeResize="0"/>
          <p:nvPr/>
        </p:nvPicPr>
        <p:blipFill rotWithShape="1">
          <a:blip r:embed="rId3">
            <a:alphaModFix/>
          </a:blip>
          <a:srcRect/>
          <a:stretch/>
        </p:blipFill>
        <p:spPr>
          <a:xfrm>
            <a:off x="1662138" y="4625594"/>
            <a:ext cx="164125" cy="133732"/>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plain 1">
  <p:cSld name="Introduction + Contents Yellow_1">
    <p:bg>
      <p:bgPr>
        <a:solidFill>
          <a:schemeClr val="lt1"/>
        </a:solidFill>
        <a:effectLst/>
      </p:bgPr>
    </p:bg>
    <p:spTree>
      <p:nvGrpSpPr>
        <p:cNvPr id="1" name="Shape 440"/>
        <p:cNvGrpSpPr/>
        <p:nvPr/>
      </p:nvGrpSpPr>
      <p:grpSpPr>
        <a:xfrm>
          <a:off x="0" y="0"/>
          <a:ext cx="0" cy="0"/>
          <a:chOff x="0" y="0"/>
          <a:chExt cx="0" cy="0"/>
        </a:xfrm>
      </p:grpSpPr>
      <p:sp>
        <p:nvSpPr>
          <p:cNvPr id="441" name="Google Shape;441;p79"/>
          <p:cNvSpPr txBox="1">
            <a:spLocks noGrp="1"/>
          </p:cNvSpPr>
          <p:nvPr>
            <p:ph type="body" idx="1"/>
          </p:nvPr>
        </p:nvSpPr>
        <p:spPr>
          <a:xfrm>
            <a:off x="107950" y="627063"/>
            <a:ext cx="8712300" cy="40689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0"/>
              </a:spcBef>
              <a:spcAft>
                <a:spcPts val="0"/>
              </a:spcAft>
              <a:buClr>
                <a:srgbClr val="000000"/>
              </a:buClr>
              <a:buSzPts val="1600"/>
              <a:buFont typeface="Century Gothic"/>
              <a:buChar char="•"/>
              <a:defRPr sz="1600" b="0" i="0" u="none" strike="noStrike" cap="none">
                <a:solidFill>
                  <a:srgbClr val="000000"/>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2pPr>
            <a:lvl3pPr marL="1371600" marR="0" lvl="2"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3pPr>
            <a:lvl4pPr marL="1828800" marR="0" lvl="3"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4pPr>
            <a:lvl5pPr marL="2286000" marR="0" lvl="4"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5pPr>
            <a:lvl6pPr marL="2743200" marR="0" lvl="5"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6pPr>
            <a:lvl7pPr marL="3200400" marR="0" lvl="6"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7pPr>
            <a:lvl8pPr marL="3657600" marR="0" lvl="7"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8pPr>
            <a:lvl9pPr marL="4114800" marR="0" lvl="8" indent="-228600" algn="l" rtl="0">
              <a:lnSpc>
                <a:spcPct val="100000"/>
              </a:lnSpc>
              <a:spcBef>
                <a:spcPts val="0"/>
              </a:spcBef>
              <a:spcAft>
                <a:spcPts val="0"/>
              </a:spcAft>
              <a:buClr>
                <a:srgbClr val="000000"/>
              </a:buClr>
              <a:buSzPts val="1600"/>
              <a:buFont typeface="Century Gothic"/>
              <a:buNone/>
              <a:defRPr sz="1600" b="0" i="0" u="none" strike="noStrike" cap="none">
                <a:solidFill>
                  <a:srgbClr val="000000"/>
                </a:solidFill>
                <a:latin typeface="Century Gothic"/>
                <a:ea typeface="Century Gothic"/>
                <a:cs typeface="Century Gothic"/>
                <a:sym typeface="Century Gothic"/>
              </a:defRPr>
            </a:lvl9pPr>
          </a:lstStyle>
          <a:p>
            <a:endParaRPr/>
          </a:p>
        </p:txBody>
      </p:sp>
      <p:sp>
        <p:nvSpPr>
          <p:cNvPr id="442" name="Google Shape;442;p79"/>
          <p:cNvSpPr txBox="1">
            <a:spLocks noGrp="1"/>
          </p:cNvSpPr>
          <p:nvPr>
            <p:ph type="title"/>
          </p:nvPr>
        </p:nvSpPr>
        <p:spPr>
          <a:xfrm>
            <a:off x="107949" y="87313"/>
            <a:ext cx="8712300" cy="431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9pPr>
          </a:lstStyle>
          <a:p>
            <a:endParaRPr/>
          </a:p>
        </p:txBody>
      </p:sp>
      <p:sp>
        <p:nvSpPr>
          <p:cNvPr id="443" name="Google Shape;443;p79"/>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t>‹#›</a:t>
            </a:fld>
            <a:endParaRPr/>
          </a:p>
        </p:txBody>
      </p:sp>
      <p:pic>
        <p:nvPicPr>
          <p:cNvPr id="444" name="Google Shape;444;p79"/>
          <p:cNvPicPr preferRelativeResize="0"/>
          <p:nvPr/>
        </p:nvPicPr>
        <p:blipFill rotWithShape="1">
          <a:blip r:embed="rId2">
            <a:alphaModFix/>
          </a:blip>
          <a:srcRect/>
          <a:stretch/>
        </p:blipFill>
        <p:spPr>
          <a:xfrm>
            <a:off x="107950" y="4760225"/>
            <a:ext cx="1684437" cy="2686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57">
          <p15:clr>
            <a:srgbClr val="FBAE40"/>
          </p15:clr>
        </p15:guide>
        <p15:guide id="3" orient="horz" pos="55">
          <p15:clr>
            <a:srgbClr val="FBAE40"/>
          </p15:clr>
        </p15:guide>
        <p15:guide id="4" orient="horz" pos="327">
          <p15:clr>
            <a:srgbClr val="FBAE40"/>
          </p15:clr>
        </p15:guide>
        <p15:guide id="5" orient="horz" pos="395">
          <p15:clr>
            <a:srgbClr val="FBAE40"/>
          </p15:clr>
        </p15:guide>
        <p15:guide id="6" orient="horz" pos="2958">
          <p15:clr>
            <a:srgbClr val="FBAE40"/>
          </p15:clr>
        </p15:guide>
        <p15:guide id="7" pos="68">
          <p15:clr>
            <a:srgbClr val="FBAE40"/>
          </p15:clr>
        </p15:guide>
        <p15:guide id="8" pos="2676">
          <p15:clr>
            <a:srgbClr val="FBAE40"/>
          </p15:clr>
        </p15:guide>
        <p15:guide id="9" pos="5556">
          <p15:clr>
            <a:srgbClr val="FBAE40"/>
          </p15:clr>
        </p15:guide>
        <p15:guide id="10" pos="294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xt">
  <p:cSld name="TITLE_1_1_1_1_1_1_1_1_1_2">
    <p:spTree>
      <p:nvGrpSpPr>
        <p:cNvPr id="1" name="Shape 445"/>
        <p:cNvGrpSpPr/>
        <p:nvPr/>
      </p:nvGrpSpPr>
      <p:grpSpPr>
        <a:xfrm>
          <a:off x="0" y="0"/>
          <a:ext cx="0" cy="0"/>
          <a:chOff x="0" y="0"/>
          <a:chExt cx="0" cy="0"/>
        </a:xfrm>
      </p:grpSpPr>
      <p:sp>
        <p:nvSpPr>
          <p:cNvPr id="446" name="Google Shape;446;p80"/>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447" name="Google Shape;447;p80"/>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448" name="Google Shape;448;p80"/>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449" name="Google Shape;449;p80"/>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Plain">
  <p:cSld name="CUSTOM_4_1">
    <p:spTree>
      <p:nvGrpSpPr>
        <p:cNvPr id="1" name="Shape 450"/>
        <p:cNvGrpSpPr/>
        <p:nvPr/>
      </p:nvGrpSpPr>
      <p:grpSpPr>
        <a:xfrm>
          <a:off x="0" y="0"/>
          <a:ext cx="0" cy="0"/>
          <a:chOff x="0" y="0"/>
          <a:chExt cx="0" cy="0"/>
        </a:xfrm>
      </p:grpSpPr>
      <p:pic>
        <p:nvPicPr>
          <p:cNvPr id="451" name="Google Shape;451;p81"/>
          <p:cNvPicPr preferRelativeResize="0"/>
          <p:nvPr/>
        </p:nvPicPr>
        <p:blipFill rotWithShape="1">
          <a:blip r:embed="rId2">
            <a:alphaModFix/>
          </a:blip>
          <a:srcRect/>
          <a:stretch/>
        </p:blipFill>
        <p:spPr>
          <a:xfrm>
            <a:off x="137350" y="4712550"/>
            <a:ext cx="1790701" cy="2855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9"/>
          <p:cNvSpPr txBox="1">
            <a:spLocks noGrp="1"/>
          </p:cNvSpPr>
          <p:nvPr>
            <p:ph type="body" idx="1"/>
          </p:nvPr>
        </p:nvSpPr>
        <p:spPr>
          <a:xfrm>
            <a:off x="3887391" y="740572"/>
            <a:ext cx="4629300" cy="36552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58" name="Google Shape;58;p9"/>
          <p:cNvSpPr txBox="1">
            <a:spLocks noGrp="1"/>
          </p:cNvSpPr>
          <p:nvPr>
            <p:ph type="body" idx="2"/>
          </p:nvPr>
        </p:nvSpPr>
        <p:spPr>
          <a:xfrm>
            <a:off x="629841" y="1543051"/>
            <a:ext cx="29490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9" name="Google Shape;59;p9"/>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9"/>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 name="Google Shape;61;p9"/>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8"/>
        <p:cNvGrpSpPr/>
        <p:nvPr/>
      </p:nvGrpSpPr>
      <p:grpSpPr>
        <a:xfrm>
          <a:off x="0" y="0"/>
          <a:ext cx="0" cy="0"/>
          <a:chOff x="0" y="0"/>
          <a:chExt cx="0" cy="0"/>
        </a:xfrm>
      </p:grpSpPr>
      <p:sp>
        <p:nvSpPr>
          <p:cNvPr id="459" name="Google Shape;459;p8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0" name="Google Shape;460;p8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1" name="Google Shape;461;p8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2" name="Google Shape;462;p8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8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4"/>
        <p:cNvGrpSpPr/>
        <p:nvPr/>
      </p:nvGrpSpPr>
      <p:grpSpPr>
        <a:xfrm>
          <a:off x="0" y="0"/>
          <a:ext cx="0" cy="0"/>
          <a:chOff x="0" y="0"/>
          <a:chExt cx="0" cy="0"/>
        </a:xfrm>
      </p:grpSpPr>
      <p:sp>
        <p:nvSpPr>
          <p:cNvPr id="465" name="Google Shape;465;p84"/>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6" name="Google Shape;466;p8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467" name="Google Shape;467;p8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8" name="Google Shape;468;p8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9" name="Google Shape;469;p8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0"/>
        <p:cNvGrpSpPr/>
        <p:nvPr/>
      </p:nvGrpSpPr>
      <p:grpSpPr>
        <a:xfrm>
          <a:off x="0" y="0"/>
          <a:ext cx="0" cy="0"/>
          <a:chOff x="0" y="0"/>
          <a:chExt cx="0" cy="0"/>
        </a:xfrm>
      </p:grpSpPr>
      <p:sp>
        <p:nvSpPr>
          <p:cNvPr id="471" name="Google Shape;471;p85"/>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2" name="Google Shape;472;p85"/>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73" name="Google Shape;473;p8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4" name="Google Shape;474;p8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5" name="Google Shape;475;p8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6"/>
        <p:cNvGrpSpPr/>
        <p:nvPr/>
      </p:nvGrpSpPr>
      <p:grpSpPr>
        <a:xfrm>
          <a:off x="0" y="0"/>
          <a:ext cx="0" cy="0"/>
          <a:chOff x="0" y="0"/>
          <a:chExt cx="0" cy="0"/>
        </a:xfrm>
      </p:grpSpPr>
      <p:sp>
        <p:nvSpPr>
          <p:cNvPr id="477" name="Google Shape;477;p86"/>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8" name="Google Shape;478;p86"/>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9" name="Google Shape;479;p86"/>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0" name="Google Shape;480;p86"/>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1" name="Google Shape;481;p86"/>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2" name="Google Shape;482;p86"/>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3"/>
        <p:cNvGrpSpPr/>
        <p:nvPr/>
      </p:nvGrpSpPr>
      <p:grpSpPr>
        <a:xfrm>
          <a:off x="0" y="0"/>
          <a:ext cx="0" cy="0"/>
          <a:chOff x="0" y="0"/>
          <a:chExt cx="0" cy="0"/>
        </a:xfrm>
      </p:grpSpPr>
      <p:sp>
        <p:nvSpPr>
          <p:cNvPr id="484" name="Google Shape;484;p87"/>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87"/>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86" name="Google Shape;486;p87"/>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7" name="Google Shape;487;p87"/>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88" name="Google Shape;488;p87"/>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9" name="Google Shape;489;p8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0" name="Google Shape;490;p8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1" name="Google Shape;491;p8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2"/>
        <p:cNvGrpSpPr/>
        <p:nvPr/>
      </p:nvGrpSpPr>
      <p:grpSpPr>
        <a:xfrm>
          <a:off x="0" y="0"/>
          <a:ext cx="0" cy="0"/>
          <a:chOff x="0" y="0"/>
          <a:chExt cx="0" cy="0"/>
        </a:xfrm>
      </p:grpSpPr>
      <p:sp>
        <p:nvSpPr>
          <p:cNvPr id="493" name="Google Shape;493;p88"/>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4" name="Google Shape;494;p8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5" name="Google Shape;495;p8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6" name="Google Shape;496;p8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7"/>
        <p:cNvGrpSpPr/>
        <p:nvPr/>
      </p:nvGrpSpPr>
      <p:grpSpPr>
        <a:xfrm>
          <a:off x="0" y="0"/>
          <a:ext cx="0" cy="0"/>
          <a:chOff x="0" y="0"/>
          <a:chExt cx="0" cy="0"/>
        </a:xfrm>
      </p:grpSpPr>
      <p:sp>
        <p:nvSpPr>
          <p:cNvPr id="498" name="Google Shape;498;p8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p8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0" name="Google Shape;500;p8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1"/>
        <p:cNvGrpSpPr/>
        <p:nvPr/>
      </p:nvGrpSpPr>
      <p:grpSpPr>
        <a:xfrm>
          <a:off x="0" y="0"/>
          <a:ext cx="0" cy="0"/>
          <a:chOff x="0" y="0"/>
          <a:chExt cx="0" cy="0"/>
        </a:xfrm>
      </p:grpSpPr>
      <p:sp>
        <p:nvSpPr>
          <p:cNvPr id="502" name="Google Shape;502;p9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3" name="Google Shape;503;p90"/>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04" name="Google Shape;504;p90"/>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05" name="Google Shape;505;p9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6" name="Google Shape;506;p9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7" name="Google Shape;507;p9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08"/>
        <p:cNvGrpSpPr/>
        <p:nvPr/>
      </p:nvGrpSpPr>
      <p:grpSpPr>
        <a:xfrm>
          <a:off x="0" y="0"/>
          <a:ext cx="0" cy="0"/>
          <a:chOff x="0" y="0"/>
          <a:chExt cx="0" cy="0"/>
        </a:xfrm>
      </p:grpSpPr>
      <p:sp>
        <p:nvSpPr>
          <p:cNvPr id="509" name="Google Shape;509;p9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0" name="Google Shape;510;p91"/>
          <p:cNvSpPr>
            <a:spLocks noGrp="1"/>
          </p:cNvSpPr>
          <p:nvPr>
            <p:ph type="pic" idx="2"/>
          </p:nvPr>
        </p:nvSpPr>
        <p:spPr>
          <a:xfrm>
            <a:off x="3887391" y="740570"/>
            <a:ext cx="4629150" cy="36552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511" name="Google Shape;511;p91"/>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12" name="Google Shape;512;p9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3" name="Google Shape;513;p9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4" name="Google Shape;514;p9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5"/>
        <p:cNvGrpSpPr/>
        <p:nvPr/>
      </p:nvGrpSpPr>
      <p:grpSpPr>
        <a:xfrm>
          <a:off x="0" y="0"/>
          <a:ext cx="0" cy="0"/>
          <a:chOff x="0" y="0"/>
          <a:chExt cx="0" cy="0"/>
        </a:xfrm>
      </p:grpSpPr>
      <p:sp>
        <p:nvSpPr>
          <p:cNvPr id="516" name="Google Shape;516;p92"/>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7" name="Google Shape;517;p92"/>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8" name="Google Shape;518;p9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9" name="Google Shape;519;p9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0" name="Google Shape;520;p9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10"/>
          <p:cNvSpPr>
            <a:spLocks noGrp="1"/>
          </p:cNvSpPr>
          <p:nvPr>
            <p:ph type="pic" idx="2"/>
          </p:nvPr>
        </p:nvSpPr>
        <p:spPr>
          <a:xfrm>
            <a:off x="3887391" y="740572"/>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body" idx="1"/>
          </p:nvPr>
        </p:nvSpPr>
        <p:spPr>
          <a:xfrm>
            <a:off x="629841" y="1543051"/>
            <a:ext cx="29490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6" name="Google Shape;66;p10"/>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10"/>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10"/>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21"/>
        <p:cNvGrpSpPr/>
        <p:nvPr/>
      </p:nvGrpSpPr>
      <p:grpSpPr>
        <a:xfrm>
          <a:off x="0" y="0"/>
          <a:ext cx="0" cy="0"/>
          <a:chOff x="0" y="0"/>
          <a:chExt cx="0" cy="0"/>
        </a:xfrm>
      </p:grpSpPr>
      <p:sp>
        <p:nvSpPr>
          <p:cNvPr id="522" name="Google Shape;522;p93"/>
          <p:cNvSpPr txBox="1">
            <a:spLocks noGrp="1"/>
          </p:cNvSpPr>
          <p:nvPr>
            <p:ph type="title"/>
          </p:nvPr>
        </p:nvSpPr>
        <p:spPr>
          <a:xfrm rot="5400000">
            <a:off x="5350074" y="1467446"/>
            <a:ext cx="4358879"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3" name="Google Shape;523;p93"/>
          <p:cNvSpPr txBox="1">
            <a:spLocks noGrp="1"/>
          </p:cNvSpPr>
          <p:nvPr>
            <p:ph type="body" idx="1"/>
          </p:nvPr>
        </p:nvSpPr>
        <p:spPr>
          <a:xfrm rot="5400000">
            <a:off x="1349574" y="-447079"/>
            <a:ext cx="4358879"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4" name="Google Shape;524;p9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5" name="Google Shape;525;p9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6" name="Google Shape;526;p9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Navigation Yellow">
  <p:cSld name="TITLE_1_1_1_1_1_1_1_1_1_1_1_1_1_1_1_1_1_1">
    <p:spTree>
      <p:nvGrpSpPr>
        <p:cNvPr id="1" name="Shape 903"/>
        <p:cNvGrpSpPr/>
        <p:nvPr/>
      </p:nvGrpSpPr>
      <p:grpSpPr>
        <a:xfrm>
          <a:off x="0" y="0"/>
          <a:ext cx="0" cy="0"/>
          <a:chOff x="0" y="0"/>
          <a:chExt cx="0" cy="0"/>
        </a:xfrm>
      </p:grpSpPr>
      <p:sp>
        <p:nvSpPr>
          <p:cNvPr id="904" name="Google Shape;904;p165"/>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165"/>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906" name="Google Shape;906;p165"/>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907" name="Google Shape;907;p165"/>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908" name="Google Shape;908;p165"/>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ntents Yellow">
  <p:cSld name="TITLE_1_1_1_1_1_1_1_1_1_1_1_1">
    <p:spTree>
      <p:nvGrpSpPr>
        <p:cNvPr id="1" name="Shape 909"/>
        <p:cNvGrpSpPr/>
        <p:nvPr/>
      </p:nvGrpSpPr>
      <p:grpSpPr>
        <a:xfrm>
          <a:off x="0" y="0"/>
          <a:ext cx="0" cy="0"/>
          <a:chOff x="0" y="0"/>
          <a:chExt cx="0" cy="0"/>
        </a:xfrm>
      </p:grpSpPr>
      <p:sp>
        <p:nvSpPr>
          <p:cNvPr id="910" name="Google Shape;910;p166"/>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166"/>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912" name="Google Shape;912;p166"/>
          <p:cNvSpPr txBox="1">
            <a:spLocks noGrp="1"/>
          </p:cNvSpPr>
          <p:nvPr>
            <p:ph type="body" idx="2"/>
          </p:nvPr>
        </p:nvSpPr>
        <p:spPr>
          <a:xfrm>
            <a:off x="117850" y="640200"/>
            <a:ext cx="87690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913" name="Google Shape;913;p166"/>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lain">
  <p:cSld name="CUSTOM_4_1">
    <p:spTree>
      <p:nvGrpSpPr>
        <p:cNvPr id="1" name="Shape 914"/>
        <p:cNvGrpSpPr/>
        <p:nvPr/>
      </p:nvGrpSpPr>
      <p:grpSpPr>
        <a:xfrm>
          <a:off x="0" y="0"/>
          <a:ext cx="0" cy="0"/>
          <a:chOff x="0" y="0"/>
          <a:chExt cx="0" cy="0"/>
        </a:xfrm>
      </p:grpSpPr>
      <p:pic>
        <p:nvPicPr>
          <p:cNvPr id="915" name="Google Shape;915;p167"/>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Grey">
  <p:cSld name="CUSTOM_5">
    <p:spTree>
      <p:nvGrpSpPr>
        <p:cNvPr id="1" name="Shape 916"/>
        <p:cNvGrpSpPr/>
        <p:nvPr/>
      </p:nvGrpSpPr>
      <p:grpSpPr>
        <a:xfrm>
          <a:off x="0" y="0"/>
          <a:ext cx="0" cy="0"/>
          <a:chOff x="0" y="0"/>
          <a:chExt cx="0" cy="0"/>
        </a:xfrm>
      </p:grpSpPr>
      <p:sp>
        <p:nvSpPr>
          <p:cNvPr id="917" name="Google Shape;917;p168"/>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8" name="Google Shape;918;p168"/>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919" name="Google Shape;919;p168"/>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920" name="Google Shape;920;p168"/>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 Blur" type="title">
  <p:cSld name="TITLE">
    <p:spTree>
      <p:nvGrpSpPr>
        <p:cNvPr id="1" name="Shape 921"/>
        <p:cNvGrpSpPr/>
        <p:nvPr/>
      </p:nvGrpSpPr>
      <p:grpSpPr>
        <a:xfrm>
          <a:off x="0" y="0"/>
          <a:ext cx="0" cy="0"/>
          <a:chOff x="0" y="0"/>
          <a:chExt cx="0" cy="0"/>
        </a:xfrm>
      </p:grpSpPr>
      <p:pic>
        <p:nvPicPr>
          <p:cNvPr id="922" name="Google Shape;922;p169" descr="Blur.jpg"/>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923" name="Google Shape;923;p169"/>
          <p:cNvPicPr preferRelativeResize="0"/>
          <p:nvPr/>
        </p:nvPicPr>
        <p:blipFill rotWithShape="1">
          <a:blip r:embed="rId3">
            <a:alphaModFix/>
          </a:blip>
          <a:srcRect/>
          <a:stretch/>
        </p:blipFill>
        <p:spPr>
          <a:xfrm>
            <a:off x="362500" y="781975"/>
            <a:ext cx="1343324" cy="361600"/>
          </a:xfrm>
          <a:prstGeom prst="rect">
            <a:avLst/>
          </a:prstGeom>
          <a:noFill/>
          <a:ln>
            <a:noFill/>
          </a:ln>
        </p:spPr>
      </p:pic>
      <p:sp>
        <p:nvSpPr>
          <p:cNvPr id="924" name="Google Shape;924;p169"/>
          <p:cNvSpPr txBox="1">
            <a:spLocks noGrp="1"/>
          </p:cNvSpPr>
          <p:nvPr>
            <p:ph type="title"/>
          </p:nvPr>
        </p:nvSpPr>
        <p:spPr>
          <a:xfrm>
            <a:off x="246300" y="1281300"/>
            <a:ext cx="71481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25" name="Google Shape;925;p169"/>
          <p:cNvSpPr txBox="1">
            <a:spLocks noGrp="1"/>
          </p:cNvSpPr>
          <p:nvPr>
            <p:ph type="subTitle" idx="1"/>
          </p:nvPr>
        </p:nvSpPr>
        <p:spPr>
          <a:xfrm>
            <a:off x="246300" y="1852800"/>
            <a:ext cx="71481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26" name="Google Shape;926;p169"/>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 Sea">
  <p:cSld name="TITLE_1">
    <p:spTree>
      <p:nvGrpSpPr>
        <p:cNvPr id="1" name="Shape 927"/>
        <p:cNvGrpSpPr/>
        <p:nvPr/>
      </p:nvGrpSpPr>
      <p:grpSpPr>
        <a:xfrm>
          <a:off x="0" y="0"/>
          <a:ext cx="0" cy="0"/>
          <a:chOff x="0" y="0"/>
          <a:chExt cx="0" cy="0"/>
        </a:xfrm>
      </p:grpSpPr>
      <p:pic>
        <p:nvPicPr>
          <p:cNvPr id="928" name="Google Shape;928;p170"/>
          <p:cNvPicPr preferRelativeResize="0"/>
          <p:nvPr/>
        </p:nvPicPr>
        <p:blipFill rotWithShape="1">
          <a:blip r:embed="rId2">
            <a:alphaModFix/>
          </a:blip>
          <a:srcRect/>
          <a:stretch/>
        </p:blipFill>
        <p:spPr>
          <a:xfrm>
            <a:off x="-18962" y="-10675"/>
            <a:ext cx="9181925" cy="5164849"/>
          </a:xfrm>
          <a:prstGeom prst="rect">
            <a:avLst/>
          </a:prstGeom>
          <a:noFill/>
          <a:ln>
            <a:noFill/>
          </a:ln>
        </p:spPr>
      </p:pic>
      <p:pic>
        <p:nvPicPr>
          <p:cNvPr id="929" name="Google Shape;929;p170"/>
          <p:cNvPicPr preferRelativeResize="0"/>
          <p:nvPr/>
        </p:nvPicPr>
        <p:blipFill rotWithShape="1">
          <a:blip r:embed="rId3">
            <a:alphaModFix/>
          </a:blip>
          <a:srcRect/>
          <a:stretch/>
        </p:blipFill>
        <p:spPr>
          <a:xfrm>
            <a:off x="372875" y="792325"/>
            <a:ext cx="1343324" cy="361600"/>
          </a:xfrm>
          <a:prstGeom prst="rect">
            <a:avLst/>
          </a:prstGeom>
          <a:noFill/>
          <a:ln>
            <a:noFill/>
          </a:ln>
        </p:spPr>
      </p:pic>
      <p:sp>
        <p:nvSpPr>
          <p:cNvPr id="930" name="Google Shape;930;p170"/>
          <p:cNvSpPr txBox="1">
            <a:spLocks noGrp="1"/>
          </p:cNvSpPr>
          <p:nvPr>
            <p:ph type="title"/>
          </p:nvPr>
        </p:nvSpPr>
        <p:spPr>
          <a:xfrm>
            <a:off x="246300" y="1281300"/>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1" name="Google Shape;931;p170"/>
          <p:cNvSpPr txBox="1">
            <a:spLocks noGrp="1"/>
          </p:cNvSpPr>
          <p:nvPr>
            <p:ph type="subTitle" idx="1"/>
          </p:nvPr>
        </p:nvSpPr>
        <p:spPr>
          <a:xfrm>
            <a:off x="246300" y="1852800"/>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2" name="Google Shape;932;p170"/>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 Straw">
  <p:cSld name="TITLE_1_1">
    <p:spTree>
      <p:nvGrpSpPr>
        <p:cNvPr id="1" name="Shape 933"/>
        <p:cNvGrpSpPr/>
        <p:nvPr/>
      </p:nvGrpSpPr>
      <p:grpSpPr>
        <a:xfrm>
          <a:off x="0" y="0"/>
          <a:ext cx="0" cy="0"/>
          <a:chOff x="0" y="0"/>
          <a:chExt cx="0" cy="0"/>
        </a:xfrm>
      </p:grpSpPr>
      <p:pic>
        <p:nvPicPr>
          <p:cNvPr id="934" name="Google Shape;934;p17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935" name="Google Shape;935;p171"/>
          <p:cNvPicPr preferRelativeResize="0"/>
          <p:nvPr/>
        </p:nvPicPr>
        <p:blipFill rotWithShape="1">
          <a:blip r:embed="rId3">
            <a:alphaModFix/>
          </a:blip>
          <a:srcRect/>
          <a:stretch/>
        </p:blipFill>
        <p:spPr>
          <a:xfrm>
            <a:off x="372875" y="4441625"/>
            <a:ext cx="1343324" cy="361600"/>
          </a:xfrm>
          <a:prstGeom prst="rect">
            <a:avLst/>
          </a:prstGeom>
          <a:noFill/>
          <a:ln>
            <a:noFill/>
          </a:ln>
        </p:spPr>
      </p:pic>
      <p:sp>
        <p:nvSpPr>
          <p:cNvPr id="936" name="Google Shape;936;p171"/>
          <p:cNvSpPr txBox="1">
            <a:spLocks noGrp="1"/>
          </p:cNvSpPr>
          <p:nvPr>
            <p:ph type="title"/>
          </p:nvPr>
        </p:nvSpPr>
        <p:spPr>
          <a:xfrm>
            <a:off x="194475" y="959925"/>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7" name="Google Shape;937;p171"/>
          <p:cNvSpPr txBox="1">
            <a:spLocks noGrp="1"/>
          </p:cNvSpPr>
          <p:nvPr>
            <p:ph type="subTitle" idx="1"/>
          </p:nvPr>
        </p:nvSpPr>
        <p:spPr>
          <a:xfrm>
            <a:off x="194475" y="1531425"/>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8" name="Google Shape;938;p171"/>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 Wood">
  <p:cSld name="TITLE_1_1_1">
    <p:spTree>
      <p:nvGrpSpPr>
        <p:cNvPr id="1" name="Shape 939"/>
        <p:cNvGrpSpPr/>
        <p:nvPr/>
      </p:nvGrpSpPr>
      <p:grpSpPr>
        <a:xfrm>
          <a:off x="0" y="0"/>
          <a:ext cx="0" cy="0"/>
          <a:chOff x="0" y="0"/>
          <a:chExt cx="0" cy="0"/>
        </a:xfrm>
      </p:grpSpPr>
      <p:pic>
        <p:nvPicPr>
          <p:cNvPr id="940" name="Google Shape;940;p172"/>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941" name="Google Shape;941;p172"/>
          <p:cNvSpPr txBox="1">
            <a:spLocks noGrp="1"/>
          </p:cNvSpPr>
          <p:nvPr>
            <p:ph type="title"/>
          </p:nvPr>
        </p:nvSpPr>
        <p:spPr>
          <a:xfrm>
            <a:off x="194475" y="1022125"/>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2" name="Google Shape;942;p172"/>
          <p:cNvSpPr txBox="1">
            <a:spLocks noGrp="1"/>
          </p:cNvSpPr>
          <p:nvPr>
            <p:ph type="subTitle" idx="1"/>
          </p:nvPr>
        </p:nvSpPr>
        <p:spPr>
          <a:xfrm>
            <a:off x="194475" y="1593625"/>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943" name="Google Shape;943;p172"/>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944" name="Google Shape;944;p172"/>
          <p:cNvPicPr preferRelativeResize="0"/>
          <p:nvPr/>
        </p:nvPicPr>
        <p:blipFill rotWithShape="1">
          <a:blip r:embed="rId3">
            <a:alphaModFix/>
          </a:blip>
          <a:srcRect/>
          <a:stretch/>
        </p:blipFill>
        <p:spPr>
          <a:xfrm>
            <a:off x="323050" y="530928"/>
            <a:ext cx="1343325" cy="36679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 Yellow">
  <p:cSld name="TITLE_1_1_1_1">
    <p:spTree>
      <p:nvGrpSpPr>
        <p:cNvPr id="1" name="Shape 945"/>
        <p:cNvGrpSpPr/>
        <p:nvPr/>
      </p:nvGrpSpPr>
      <p:grpSpPr>
        <a:xfrm>
          <a:off x="0" y="0"/>
          <a:ext cx="0" cy="0"/>
          <a:chOff x="0" y="0"/>
          <a:chExt cx="0" cy="0"/>
        </a:xfrm>
      </p:grpSpPr>
      <p:pic>
        <p:nvPicPr>
          <p:cNvPr id="946" name="Google Shape;946;p173"/>
          <p:cNvPicPr preferRelativeResize="0"/>
          <p:nvPr/>
        </p:nvPicPr>
        <p:blipFill rotWithShape="1">
          <a:blip r:embed="rId2">
            <a:alphaModFix/>
          </a:blip>
          <a:srcRect/>
          <a:stretch/>
        </p:blipFill>
        <p:spPr>
          <a:xfrm>
            <a:off x="0" y="-6"/>
            <a:ext cx="9144000" cy="5143505"/>
          </a:xfrm>
          <a:prstGeom prst="rect">
            <a:avLst/>
          </a:prstGeom>
          <a:noFill/>
          <a:ln>
            <a:noFill/>
          </a:ln>
        </p:spPr>
      </p:pic>
      <p:sp>
        <p:nvSpPr>
          <p:cNvPr id="947" name="Google Shape;947;p173"/>
          <p:cNvSpPr txBox="1">
            <a:spLocks noGrp="1"/>
          </p:cNvSpPr>
          <p:nvPr>
            <p:ph type="title"/>
          </p:nvPr>
        </p:nvSpPr>
        <p:spPr>
          <a:xfrm>
            <a:off x="194475" y="9121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8" name="Google Shape;948;p173"/>
          <p:cNvSpPr txBox="1">
            <a:spLocks noGrp="1"/>
          </p:cNvSpPr>
          <p:nvPr>
            <p:ph type="subTitle" idx="1"/>
          </p:nvPr>
        </p:nvSpPr>
        <p:spPr>
          <a:xfrm>
            <a:off x="194475" y="148367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9" name="Google Shape;949;p173"/>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950" name="Google Shape;950;p173"/>
          <p:cNvPicPr preferRelativeResize="0"/>
          <p:nvPr/>
        </p:nvPicPr>
        <p:blipFill rotWithShape="1">
          <a:blip r:embed="rId3">
            <a:alphaModFix/>
          </a:blip>
          <a:srcRect/>
          <a:stretch/>
        </p:blipFill>
        <p:spPr>
          <a:xfrm>
            <a:off x="316625" y="440625"/>
            <a:ext cx="1343324" cy="361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3.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63" Type="http://schemas.openxmlformats.org/officeDocument/2006/relationships/slideLayout" Target="../slideLayouts/slideLayout153.xml"/><Relationship Id="rId68" Type="http://schemas.openxmlformats.org/officeDocument/2006/relationships/slideLayout" Target="../slideLayouts/slideLayout158.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66" Type="http://schemas.openxmlformats.org/officeDocument/2006/relationships/slideLayout" Target="../slideLayouts/slideLayout156.xml"/><Relationship Id="rId5" Type="http://schemas.openxmlformats.org/officeDocument/2006/relationships/slideLayout" Target="../slideLayouts/slideLayout95.xml"/><Relationship Id="rId61" Type="http://schemas.openxmlformats.org/officeDocument/2006/relationships/slideLayout" Target="../slideLayouts/slideLayout151.xml"/><Relationship Id="rId19" Type="http://schemas.openxmlformats.org/officeDocument/2006/relationships/slideLayout" Target="../slideLayouts/slideLayout10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56" Type="http://schemas.openxmlformats.org/officeDocument/2006/relationships/slideLayout" Target="../slideLayouts/slideLayout146.xml"/><Relationship Id="rId64" Type="http://schemas.openxmlformats.org/officeDocument/2006/relationships/slideLayout" Target="../slideLayouts/slideLayout154.xml"/><Relationship Id="rId69" Type="http://schemas.openxmlformats.org/officeDocument/2006/relationships/theme" Target="../theme/theme4.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59" Type="http://schemas.openxmlformats.org/officeDocument/2006/relationships/slideLayout" Target="../slideLayouts/slideLayout149.xml"/><Relationship Id="rId67" Type="http://schemas.openxmlformats.org/officeDocument/2006/relationships/slideLayout" Target="../slideLayouts/slideLayout157.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62" Type="http://schemas.openxmlformats.org/officeDocument/2006/relationships/slideLayout" Target="../slideLayouts/slideLayout15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57" Type="http://schemas.openxmlformats.org/officeDocument/2006/relationships/slideLayout" Target="../slideLayouts/slideLayout147.xml"/><Relationship Id="rId10" Type="http://schemas.openxmlformats.org/officeDocument/2006/relationships/slideLayout" Target="../slideLayouts/slideLayout100.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60" Type="http://schemas.openxmlformats.org/officeDocument/2006/relationships/slideLayout" Target="../slideLayouts/slideLayout150.xml"/><Relationship Id="rId65" Type="http://schemas.openxmlformats.org/officeDocument/2006/relationships/slideLayout" Target="../slideLayouts/slideLayout155.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9" Type="http://schemas.openxmlformats.org/officeDocument/2006/relationships/slideLayout" Target="../slideLayouts/slideLayout129.xml"/><Relationship Id="rId34" Type="http://schemas.openxmlformats.org/officeDocument/2006/relationships/slideLayout" Target="../slideLayouts/slideLayout124.xml"/><Relationship Id="rId50" Type="http://schemas.openxmlformats.org/officeDocument/2006/relationships/slideLayout" Target="../slideLayouts/slideLayout140.xml"/><Relationship Id="rId55" Type="http://schemas.openxmlformats.org/officeDocument/2006/relationships/slideLayout" Target="../slideLayouts/slideLayout1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29" Type="http://schemas.openxmlformats.org/officeDocument/2006/relationships/slideLayout" Target="../slideLayouts/slideLayout187.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32" Type="http://schemas.openxmlformats.org/officeDocument/2006/relationships/theme" Target="../theme/theme5.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31" Type="http://schemas.openxmlformats.org/officeDocument/2006/relationships/slideLayout" Target="../slideLayouts/slideLayout189.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7.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6"/>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1" name="Google Shape;11;p1"/>
          <p:cNvSpPr txBox="1"/>
          <p:nvPr/>
        </p:nvSpPr>
        <p:spPr>
          <a:xfrm>
            <a:off x="0" y="1"/>
            <a:ext cx="91440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sp>
        <p:nvSpPr>
          <p:cNvPr id="453" name="Google Shape;453;p82"/>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4" name="Google Shape;454;p8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55" name="Google Shape;455;p8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6" name="Google Shape;456;p8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7" name="Google Shape;457;p8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0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 id="2147483837" r:id="rId31"/>
    <p:sldLayoutId id="2147483838" r:id="rId32"/>
    <p:sldLayoutId id="2147483839" r:id="rId33"/>
    <p:sldLayoutId id="2147483840" r:id="rId34"/>
    <p:sldLayoutId id="2147483841" r:id="rId35"/>
    <p:sldLayoutId id="2147483842" r:id="rId36"/>
    <p:sldLayoutId id="2147483843" r:id="rId37"/>
    <p:sldLayoutId id="2147483844" r:id="rId38"/>
    <p:sldLayoutId id="2147483845" r:id="rId39"/>
    <p:sldLayoutId id="2147483846" r:id="rId40"/>
    <p:sldLayoutId id="2147483847" r:id="rId41"/>
    <p:sldLayoutId id="2147483848" r:id="rId42"/>
    <p:sldLayoutId id="2147483849" r:id="rId43"/>
    <p:sldLayoutId id="2147483850" r:id="rId44"/>
    <p:sldLayoutId id="2147483851" r:id="rId45"/>
    <p:sldLayoutId id="2147483852" r:id="rId46"/>
    <p:sldLayoutId id="2147483853" r:id="rId47"/>
    <p:sldLayoutId id="2147483854" r:id="rId48"/>
    <p:sldLayoutId id="2147483855" r:id="rId49"/>
    <p:sldLayoutId id="2147483856" r:id="rId50"/>
    <p:sldLayoutId id="2147483857" r:id="rId51"/>
    <p:sldLayoutId id="2147483858" r:id="rId52"/>
    <p:sldLayoutId id="2147483859" r:id="rId53"/>
    <p:sldLayoutId id="2147483860" r:id="rId54"/>
    <p:sldLayoutId id="2147483861" r:id="rId55"/>
    <p:sldLayoutId id="2147483862" r:id="rId56"/>
    <p:sldLayoutId id="2147483863" r:id="rId57"/>
    <p:sldLayoutId id="2147483864" r:id="rId58"/>
    <p:sldLayoutId id="2147483865" r:id="rId59"/>
    <p:sldLayoutId id="2147483866" r:id="rId60"/>
    <p:sldLayoutId id="2147483867" r:id="rId61"/>
    <p:sldLayoutId id="2147483868" r:id="rId62"/>
    <p:sldLayoutId id="2147483869" r:id="rId63"/>
    <p:sldLayoutId id="2147483870" r:id="rId64"/>
    <p:sldLayoutId id="2147483871" r:id="rId65"/>
    <p:sldLayoutId id="2147483872" r:id="rId66"/>
    <p:sldLayoutId id="2147483873" r:id="rId67"/>
    <p:sldLayoutId id="2147483874" r:id="rId6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7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4" r:id="rId30"/>
    <p:sldLayoutId id="2147483905"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49"/>
        <p:cNvGrpSpPr/>
        <p:nvPr/>
      </p:nvGrpSpPr>
      <p:grpSpPr>
        <a:xfrm>
          <a:off x="0" y="0"/>
          <a:ext cx="0" cy="0"/>
          <a:chOff x="0" y="0"/>
          <a:chExt cx="0" cy="0"/>
        </a:xfrm>
      </p:grpSpPr>
      <p:sp>
        <p:nvSpPr>
          <p:cNvPr id="1450" name="Google Shape;1450;p265"/>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51" name="Google Shape;1451;p26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
        <p:nvSpPr>
          <p:cNvPr id="1452" name="Google Shape;1452;p26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53" name="Google Shape;1453;p26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54" name="Google Shape;1454;p26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90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1"/>
        <p:cNvGrpSpPr/>
        <p:nvPr/>
      </p:nvGrpSpPr>
      <p:grpSpPr>
        <a:xfrm>
          <a:off x="0" y="0"/>
          <a:ext cx="0" cy="0"/>
          <a:chOff x="0" y="0"/>
          <a:chExt cx="0" cy="0"/>
        </a:xfrm>
      </p:grpSpPr>
      <p:sp>
        <p:nvSpPr>
          <p:cNvPr id="1462" name="Google Shape;1462;p26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63" name="Google Shape;1463;p267"/>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64" name="Google Shape;1464;p26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65" name="Google Shape;1465;p26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66" name="Google Shape;1466;p26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9.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5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7.xml"/><Relationship Id="rId1" Type="http://schemas.openxmlformats.org/officeDocument/2006/relationships/slideLayout" Target="../slideLayouts/slideLayout94.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xml"/><Relationship Id="rId1" Type="http://schemas.openxmlformats.org/officeDocument/2006/relationships/slideLayout" Target="../slideLayouts/slideLayout94.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www.ofgem.gov.uk/ofgem-publications/156422"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8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4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5.xml"/><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7.xml"/><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0.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0.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80.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1.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191.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1.xml"/><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2.xml"/><Relationship Id="rId1" Type="http://schemas.openxmlformats.org/officeDocument/2006/relationships/slideLayout" Target="../slideLayouts/slideLayout94.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hyperlink" Target="https://can01.safelinks.protection.outlook.com/?url=http%3A%2F%2Fbit.ly%2F38PHy4U&amp;data=04%7C01%7CJessica.Dyck%40tbs-sct.gc.ca%7C6d04372f2eb041b6162608d876908632%7C6397df10459540479c4f03311282152b%7C0%7C0%7C637389710383569530%7CUnknown%7CTWFpbGZsb3d8eyJWIjoiMC4wLjAwMDAiLCJQIjoiV2luMzIiLCJBTiI6Ik1haWwiLCJXVCI6Mn0%3D%7C1000&amp;sdata=ydjh%2F4FwbzEjliLRMYbdFKHIfp4WBr22QbUU32v6sgU%3D&amp;reserved=0" TargetMode="External"/><Relationship Id="rId2" Type="http://schemas.openxmlformats.org/officeDocument/2006/relationships/notesSlide" Target="../notesSlides/notesSlide63.xml"/><Relationship Id="rId1" Type="http://schemas.openxmlformats.org/officeDocument/2006/relationships/slideLayout" Target="../slideLayouts/slideLayout80.xml"/><Relationship Id="rId6" Type="http://schemas.openxmlformats.org/officeDocument/2006/relationships/image" Target="../media/image79.png"/><Relationship Id="rId5" Type="http://schemas.openxmlformats.org/officeDocument/2006/relationships/hyperlink" Target="mailto:cri-cir@tbs-sct.gc.ca" TargetMode="External"/><Relationship Id="rId4" Type="http://schemas.openxmlformats.org/officeDocument/2006/relationships/hyperlink" Target="https://www.gcpedia.gc.ca/wiki/Centre_for_Regulatory_Innovation"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0"/>
        <p:cNvGrpSpPr/>
        <p:nvPr/>
      </p:nvGrpSpPr>
      <p:grpSpPr>
        <a:xfrm>
          <a:off x="0" y="0"/>
          <a:ext cx="0" cy="0"/>
          <a:chOff x="0" y="0"/>
          <a:chExt cx="0" cy="0"/>
        </a:xfrm>
      </p:grpSpPr>
      <p:sp>
        <p:nvSpPr>
          <p:cNvPr id="1541" name="Google Shape;1541;p279"/>
          <p:cNvSpPr txBox="1"/>
          <p:nvPr/>
        </p:nvSpPr>
        <p:spPr>
          <a:xfrm>
            <a:off x="1899547" y="1277020"/>
            <a:ext cx="6296700" cy="2285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1"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GB" sz="3600" b="0" i="1" u="none" strike="noStrike" cap="none">
                <a:solidFill>
                  <a:srgbClr val="FFFFFF"/>
                </a:solidFill>
                <a:latin typeface="Arial"/>
                <a:ea typeface="Arial"/>
                <a:cs typeface="Arial"/>
                <a:sym typeface="Arial"/>
              </a:rPr>
              <a:t>Regulatory Experimentation: Learning by Doing</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GB" sz="3600" b="0" i="1" u="none" strike="noStrike" cap="none">
                <a:solidFill>
                  <a:srgbClr val="FFFFFF"/>
                </a:solidFill>
                <a:latin typeface="Arial"/>
                <a:ea typeface="Arial"/>
                <a:cs typeface="Arial"/>
                <a:sym typeface="Arial"/>
              </a:rPr>
              <a:t> </a:t>
            </a:r>
            <a:r>
              <a:rPr lang="en-GB" sz="1800" b="0" i="1" u="none" strike="noStrike" cap="none">
                <a:solidFill>
                  <a:srgbClr val="FFFFFF"/>
                </a:solidFill>
                <a:latin typeface="Arial"/>
                <a:ea typeface="Arial"/>
                <a:cs typeface="Arial"/>
                <a:sym typeface="Arial"/>
              </a:rPr>
              <a:t>December 1, 2020</a:t>
            </a:r>
            <a:endParaRPr sz="1100" b="0" i="0" u="none" strike="noStrike" cap="none">
              <a:solidFill>
                <a:srgbClr val="000000"/>
              </a:solidFill>
              <a:latin typeface="Arial"/>
              <a:ea typeface="Arial"/>
              <a:cs typeface="Arial"/>
              <a:sym typeface="Arial"/>
            </a:endParaRPr>
          </a:p>
        </p:txBody>
      </p:sp>
      <p:pic>
        <p:nvPicPr>
          <p:cNvPr id="1542" name="Google Shape;1542;p279"/>
          <p:cNvPicPr preferRelativeResize="0"/>
          <p:nvPr/>
        </p:nvPicPr>
        <p:blipFill rotWithShape="1">
          <a:blip r:embed="rId4">
            <a:alphaModFix/>
          </a:blip>
          <a:srcRect/>
          <a:stretch/>
        </p:blipFill>
        <p:spPr>
          <a:xfrm>
            <a:off x="1" y="240063"/>
            <a:ext cx="5047924" cy="1536326"/>
          </a:xfrm>
          <a:prstGeom prst="rect">
            <a:avLst/>
          </a:prstGeom>
          <a:noFill/>
          <a:ln>
            <a:noFill/>
          </a:ln>
        </p:spPr>
      </p:pic>
      <p:pic>
        <p:nvPicPr>
          <p:cNvPr id="1543" name="Google Shape;1543;p279"/>
          <p:cNvPicPr preferRelativeResize="0"/>
          <p:nvPr/>
        </p:nvPicPr>
        <p:blipFill rotWithShape="1">
          <a:blip r:embed="rId5">
            <a:alphaModFix/>
          </a:blip>
          <a:srcRect/>
          <a:stretch/>
        </p:blipFill>
        <p:spPr>
          <a:xfrm>
            <a:off x="76199" y="4044050"/>
            <a:ext cx="2536025" cy="1023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289"/>
          <p:cNvSpPr txBox="1"/>
          <p:nvPr/>
        </p:nvSpPr>
        <p:spPr>
          <a:xfrm>
            <a:off x="2650450" y="124525"/>
            <a:ext cx="6240600" cy="48423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000000"/>
              </a:buClr>
              <a:buSzPts val="1600"/>
              <a:buFont typeface="Century Gothic"/>
              <a:buChar char="●"/>
            </a:pPr>
            <a:r>
              <a:rPr lang="en-GB" sz="1600">
                <a:latin typeface="Century Gothic"/>
                <a:ea typeface="Century Gothic"/>
                <a:cs typeface="Century Gothic"/>
                <a:sym typeface="Century Gothic"/>
              </a:rPr>
              <a:t>How we regulate has changed little through waves of technological and commercial innovation</a:t>
            </a:r>
            <a:endParaRPr sz="1600" b="0" i="0" u="none" strike="noStrike" cap="none">
              <a:solidFill>
                <a:srgbClr val="000000"/>
              </a:solidFill>
              <a:latin typeface="Century Gothic"/>
              <a:ea typeface="Century Gothic"/>
              <a:cs typeface="Century Gothic"/>
              <a:sym typeface="Century Gothic"/>
            </a:endParaRPr>
          </a:p>
          <a:p>
            <a:pPr marL="914400" marR="0" lvl="1" indent="-330200" algn="l" rtl="0">
              <a:lnSpc>
                <a:spcPct val="115000"/>
              </a:lnSpc>
              <a:spcBef>
                <a:spcPts val="0"/>
              </a:spcBef>
              <a:spcAft>
                <a:spcPts val="0"/>
              </a:spcAft>
              <a:buSzPts val="1600"/>
              <a:buFont typeface="Century Gothic"/>
              <a:buChar char="○"/>
            </a:pPr>
            <a:r>
              <a:rPr lang="en-GB" sz="1600">
                <a:latin typeface="Century Gothic"/>
                <a:ea typeface="Century Gothic"/>
                <a:cs typeface="Century Gothic"/>
                <a:sym typeface="Century Gothic"/>
              </a:rPr>
              <a:t>Internet, mobile computing, AI, biological engineering etc.</a:t>
            </a:r>
            <a:endParaRPr sz="1600">
              <a:latin typeface="Century Gothic"/>
              <a:ea typeface="Century Gothic"/>
              <a:cs typeface="Century Gothic"/>
              <a:sym typeface="Century Gothic"/>
            </a:endParaRPr>
          </a:p>
          <a:p>
            <a:pPr marL="457200" marR="0" lvl="0" indent="-330200" algn="l" rtl="0">
              <a:lnSpc>
                <a:spcPct val="115000"/>
              </a:lnSpc>
              <a:spcBef>
                <a:spcPts val="1000"/>
              </a:spcBef>
              <a:spcAft>
                <a:spcPts val="0"/>
              </a:spcAft>
              <a:buClr>
                <a:srgbClr val="000000"/>
              </a:buClr>
              <a:buSzPts val="1600"/>
              <a:buFont typeface="Century Gothic"/>
              <a:buChar char="●"/>
            </a:pPr>
            <a:r>
              <a:rPr lang="en-GB" sz="1600">
                <a:latin typeface="Century Gothic"/>
                <a:ea typeface="Century Gothic"/>
                <a:cs typeface="Century Gothic"/>
                <a:sym typeface="Century Gothic"/>
              </a:rPr>
              <a:t>Assumptions underlying regulatory models have come increasingly into question</a:t>
            </a:r>
            <a:r>
              <a:rPr lang="en-GB" sz="1600" b="0" i="0" u="none" strike="noStrike" cap="none">
                <a:solidFill>
                  <a:srgbClr val="000000"/>
                </a:solidFill>
                <a:latin typeface="Century Gothic"/>
                <a:ea typeface="Century Gothic"/>
                <a:cs typeface="Century Gothic"/>
                <a:sym typeface="Century Gothic"/>
              </a:rPr>
              <a:t>: </a:t>
            </a:r>
            <a:r>
              <a:rPr lang="en-GB" sz="1600">
                <a:latin typeface="Century Gothic"/>
                <a:ea typeface="Century Gothic"/>
                <a:cs typeface="Century Gothic"/>
                <a:sym typeface="Century Gothic"/>
              </a:rPr>
              <a:t>rational economic agents</a:t>
            </a:r>
            <a:r>
              <a:rPr lang="en-GB" sz="1600" b="0" i="0" u="none" strike="noStrike" cap="none">
                <a:solidFill>
                  <a:srgbClr val="000000"/>
                </a:solidFill>
                <a:latin typeface="Century Gothic"/>
                <a:ea typeface="Century Gothic"/>
                <a:cs typeface="Century Gothic"/>
                <a:sym typeface="Century Gothic"/>
              </a:rPr>
              <a:t>, competit</a:t>
            </a:r>
            <a:r>
              <a:rPr lang="en-GB" sz="1600">
                <a:latin typeface="Century Gothic"/>
                <a:ea typeface="Century Gothic"/>
                <a:cs typeface="Century Gothic"/>
                <a:sym typeface="Century Gothic"/>
              </a:rPr>
              <a:t>ive market paradigm</a:t>
            </a:r>
            <a:r>
              <a:rPr lang="en-GB" sz="1600" b="0" i="0" u="none" strike="noStrike" cap="none">
                <a:solidFill>
                  <a:srgbClr val="000000"/>
                </a:solidFill>
                <a:latin typeface="Century Gothic"/>
                <a:ea typeface="Century Gothic"/>
                <a:cs typeface="Century Gothic"/>
                <a:sym typeface="Century Gothic"/>
              </a:rPr>
              <a:t>, stable equilibrium</a:t>
            </a:r>
            <a:endParaRPr sz="1600">
              <a:latin typeface="Century Gothic"/>
              <a:ea typeface="Century Gothic"/>
              <a:cs typeface="Century Gothic"/>
              <a:sym typeface="Century Gothic"/>
            </a:endParaRPr>
          </a:p>
          <a:p>
            <a:pPr marL="457200" marR="0" lvl="0" indent="-330200" algn="l" rtl="0">
              <a:lnSpc>
                <a:spcPct val="115000"/>
              </a:lnSpc>
              <a:spcBef>
                <a:spcPts val="1000"/>
              </a:spcBef>
              <a:spcAft>
                <a:spcPts val="0"/>
              </a:spcAft>
              <a:buClr>
                <a:srgbClr val="000000"/>
              </a:buClr>
              <a:buSzPts val="1600"/>
              <a:buFont typeface="Century Gothic"/>
              <a:buChar char="●"/>
            </a:pPr>
            <a:r>
              <a:rPr lang="en-GB" sz="1600">
                <a:latin typeface="Century Gothic"/>
                <a:ea typeface="Century Gothic"/>
                <a:cs typeface="Century Gothic"/>
                <a:sym typeface="Century Gothic"/>
              </a:rPr>
              <a:t>Theory provides little practically useful guidance on:</a:t>
            </a:r>
            <a:endParaRPr sz="1600">
              <a:latin typeface="Century Gothic"/>
              <a:ea typeface="Century Gothic"/>
              <a:cs typeface="Century Gothic"/>
              <a:sym typeface="Century Gothic"/>
            </a:endParaRPr>
          </a:p>
          <a:p>
            <a:pPr marL="914400" marR="0" lvl="1" indent="-330200" algn="l" rtl="0">
              <a:lnSpc>
                <a:spcPct val="115000"/>
              </a:lnSpc>
              <a:spcBef>
                <a:spcPts val="1000"/>
              </a:spcBef>
              <a:spcAft>
                <a:spcPts val="0"/>
              </a:spcAft>
              <a:buSzPts val="1600"/>
              <a:buFont typeface="Century Gothic"/>
              <a:buChar char="○"/>
            </a:pPr>
            <a:r>
              <a:rPr lang="en-GB" sz="1600">
                <a:latin typeface="Century Gothic"/>
                <a:ea typeface="Century Gothic"/>
                <a:cs typeface="Century Gothic"/>
                <a:sym typeface="Century Gothic"/>
              </a:rPr>
              <a:t>How regulation affects innovation</a:t>
            </a:r>
            <a:endParaRPr sz="1600">
              <a:latin typeface="Century Gothic"/>
              <a:ea typeface="Century Gothic"/>
              <a:cs typeface="Century Gothic"/>
              <a:sym typeface="Century Gothic"/>
            </a:endParaRPr>
          </a:p>
          <a:p>
            <a:pPr marL="914400" marR="0" lvl="1" indent="-330200" algn="l" rtl="0">
              <a:lnSpc>
                <a:spcPct val="115000"/>
              </a:lnSpc>
              <a:spcBef>
                <a:spcPts val="1000"/>
              </a:spcBef>
              <a:spcAft>
                <a:spcPts val="0"/>
              </a:spcAft>
              <a:buSzPts val="1600"/>
              <a:buFont typeface="Century Gothic"/>
              <a:buChar char="○"/>
            </a:pPr>
            <a:r>
              <a:rPr lang="en-GB" sz="1600">
                <a:latin typeface="Century Gothic"/>
                <a:ea typeface="Century Gothic"/>
                <a:cs typeface="Century Gothic"/>
                <a:sym typeface="Century Gothic"/>
              </a:rPr>
              <a:t>Implications of different types of innovation for regulation and regulatory practice</a:t>
            </a:r>
            <a:endParaRPr sz="1600">
              <a:latin typeface="Century Gothic"/>
              <a:ea typeface="Century Gothic"/>
              <a:cs typeface="Century Gothic"/>
              <a:sym typeface="Century Gothic"/>
            </a:endParaRPr>
          </a:p>
          <a:p>
            <a:pPr marL="457200" marR="0" lvl="0" indent="-330200" algn="l" rtl="0">
              <a:lnSpc>
                <a:spcPct val="115000"/>
              </a:lnSpc>
              <a:spcBef>
                <a:spcPts val="1000"/>
              </a:spcBef>
              <a:spcAft>
                <a:spcPts val="0"/>
              </a:spcAft>
              <a:buSzPts val="1600"/>
              <a:buFont typeface="Century Gothic"/>
              <a:buChar char="●"/>
            </a:pPr>
            <a:r>
              <a:rPr lang="en-GB" sz="1600">
                <a:latin typeface="Century Gothic"/>
                <a:ea typeface="Century Gothic"/>
                <a:cs typeface="Century Gothic"/>
                <a:sym typeface="Century Gothic"/>
              </a:rPr>
              <a:t>Ad hoc approach to innovations</a:t>
            </a:r>
            <a:endParaRPr sz="1600">
              <a:latin typeface="Century Gothic"/>
              <a:ea typeface="Century Gothic"/>
              <a:cs typeface="Century Gothic"/>
              <a:sym typeface="Century Gothic"/>
            </a:endParaRPr>
          </a:p>
          <a:p>
            <a:pPr marL="914400" marR="0" lvl="1" indent="-330200" algn="l" rtl="0">
              <a:lnSpc>
                <a:spcPct val="115000"/>
              </a:lnSpc>
              <a:spcBef>
                <a:spcPts val="1000"/>
              </a:spcBef>
              <a:spcAft>
                <a:spcPts val="1000"/>
              </a:spcAft>
              <a:buSzPts val="1600"/>
              <a:buFont typeface="Century Gothic"/>
              <a:buChar char="○"/>
            </a:pPr>
            <a:r>
              <a:rPr lang="en-GB" sz="1600">
                <a:latin typeface="Century Gothic"/>
                <a:ea typeface="Century Gothic"/>
                <a:cs typeface="Century Gothic"/>
                <a:sym typeface="Century Gothic"/>
              </a:rPr>
              <a:t>With bias towards inaction? Personal data sharing, AI, cryptocurrency...</a:t>
            </a:r>
            <a:endParaRPr sz="1600">
              <a:latin typeface="Century Gothic"/>
              <a:ea typeface="Century Gothic"/>
              <a:cs typeface="Century Gothic"/>
              <a:sym typeface="Century Gothic"/>
            </a:endParaRPr>
          </a:p>
        </p:txBody>
      </p:sp>
      <p:sp>
        <p:nvSpPr>
          <p:cNvPr id="1676" name="Google Shape;1676;p289"/>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900"/>
              <a:buNone/>
            </a:pPr>
            <a:r>
              <a:rPr lang="en-GB" sz="1900">
                <a:solidFill>
                  <a:srgbClr val="FFFFFF"/>
                </a:solidFill>
              </a:rPr>
              <a:t>Innovation - a blind spot in regulatory theory?</a:t>
            </a:r>
            <a:endParaRPr sz="19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290"/>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GB" sz="2000">
                <a:solidFill>
                  <a:srgbClr val="FFFFFF"/>
                </a:solidFill>
              </a:rPr>
              <a:t>Regulation and innovation - a tradeoff?</a:t>
            </a:r>
            <a:endParaRPr sz="2000">
              <a:solidFill>
                <a:srgbClr val="FFFFFF"/>
              </a:solidFill>
            </a:endParaRPr>
          </a:p>
        </p:txBody>
      </p:sp>
      <p:sp>
        <p:nvSpPr>
          <p:cNvPr id="1682" name="Google Shape;1682;p290"/>
          <p:cNvSpPr txBox="1">
            <a:spLocks noGrp="1"/>
          </p:cNvSpPr>
          <p:nvPr>
            <p:ph type="body" idx="2"/>
          </p:nvPr>
        </p:nvSpPr>
        <p:spPr>
          <a:xfrm>
            <a:off x="6559200" y="1325200"/>
            <a:ext cx="2506200" cy="144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Century Gothic"/>
                <a:ea typeface="Century Gothic"/>
                <a:cs typeface="Century Gothic"/>
                <a:sym typeface="Century Gothic"/>
              </a:rPr>
              <a:t>Regulate too little or too late and innovation could lead to lasting harms to the public</a:t>
            </a:r>
            <a:endParaRPr sz="1800" b="1" i="0" u="none" strike="noStrike" cap="none">
              <a:solidFill>
                <a:schemeClr val="lt1"/>
              </a:solidFill>
              <a:latin typeface="Century Gothic"/>
              <a:ea typeface="Century Gothic"/>
              <a:cs typeface="Century Gothic"/>
              <a:sym typeface="Century Gothic"/>
            </a:endParaRPr>
          </a:p>
        </p:txBody>
      </p:sp>
      <p:sp>
        <p:nvSpPr>
          <p:cNvPr id="1683" name="Google Shape;1683;p290"/>
          <p:cNvSpPr txBox="1"/>
          <p:nvPr/>
        </p:nvSpPr>
        <p:spPr>
          <a:xfrm>
            <a:off x="117850" y="1325200"/>
            <a:ext cx="2506200" cy="128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Regulate too early or too much and innovation could be stifled</a:t>
            </a:r>
            <a:endParaRPr sz="1800" b="0" i="0" u="none" strike="noStrike" cap="none">
              <a:solidFill>
                <a:srgbClr val="000000"/>
              </a:solidFill>
              <a:latin typeface="Arial"/>
              <a:ea typeface="Arial"/>
              <a:cs typeface="Arial"/>
              <a:sym typeface="Arial"/>
            </a:endParaRPr>
          </a:p>
        </p:txBody>
      </p:sp>
      <p:cxnSp>
        <p:nvCxnSpPr>
          <p:cNvPr id="1684" name="Google Shape;1684;p290"/>
          <p:cNvCxnSpPr/>
          <p:nvPr/>
        </p:nvCxnSpPr>
        <p:spPr>
          <a:xfrm rot="10800000" flipH="1">
            <a:off x="777475" y="3012800"/>
            <a:ext cx="7067700" cy="8700"/>
          </a:xfrm>
          <a:prstGeom prst="straightConnector1">
            <a:avLst/>
          </a:prstGeom>
          <a:noFill/>
          <a:ln w="38100" cap="flat" cmpd="sng">
            <a:solidFill>
              <a:srgbClr val="000000"/>
            </a:solidFill>
            <a:prstDash val="solid"/>
            <a:round/>
            <a:headEnd type="stealth" w="med" len="med"/>
            <a:tailEnd type="stealth" w="med" len="med"/>
          </a:ln>
        </p:spPr>
      </p:cxnSp>
      <p:sp>
        <p:nvSpPr>
          <p:cNvPr id="1685" name="Google Shape;1685;p290"/>
          <p:cNvSpPr/>
          <p:nvPr/>
        </p:nvSpPr>
        <p:spPr>
          <a:xfrm>
            <a:off x="4214200" y="3118700"/>
            <a:ext cx="424200" cy="490800"/>
          </a:xfrm>
          <a:prstGeom prst="up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6" name="Google Shape;1686;p290"/>
          <p:cNvSpPr txBox="1"/>
          <p:nvPr/>
        </p:nvSpPr>
        <p:spPr>
          <a:xfrm>
            <a:off x="3754900" y="3706700"/>
            <a:ext cx="1342800" cy="43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Sweet spot?</a:t>
            </a:r>
            <a:endParaRPr sz="1400" b="1"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sp>
        <p:nvSpPr>
          <p:cNvPr id="1691" name="Google Shape;1691;p291"/>
          <p:cNvSpPr txBox="1">
            <a:spLocks noGrp="1"/>
          </p:cNvSpPr>
          <p:nvPr>
            <p:ph type="body" idx="1"/>
          </p:nvPr>
        </p:nvSpPr>
        <p:spPr>
          <a:xfrm>
            <a:off x="208300" y="671425"/>
            <a:ext cx="8685300" cy="7608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entury Gothic"/>
                <a:ea typeface="Century Gothic"/>
                <a:cs typeface="Century Gothic"/>
                <a:sym typeface="Century Gothic"/>
              </a:rPr>
              <a:t>“Wait and see” approach is not necessarily good for innovation in the long run and is inadequate in tackling global challenges</a:t>
            </a:r>
            <a:endParaRPr sz="1600" b="0" i="0" u="none" strike="noStrike" cap="none">
              <a:solidFill>
                <a:schemeClr val="dk1"/>
              </a:solidFill>
              <a:latin typeface="Century Gothic"/>
              <a:ea typeface="Century Gothic"/>
              <a:cs typeface="Century Gothic"/>
              <a:sym typeface="Century Gothic"/>
            </a:endParaRPr>
          </a:p>
        </p:txBody>
      </p:sp>
      <p:sp>
        <p:nvSpPr>
          <p:cNvPr id="1692" name="Google Shape;1692;p291"/>
          <p:cNvSpPr/>
          <p:nvPr/>
        </p:nvSpPr>
        <p:spPr>
          <a:xfrm>
            <a:off x="374450" y="2063775"/>
            <a:ext cx="2456700" cy="25431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700"/>
              <a:buFont typeface="Arial"/>
              <a:buNone/>
            </a:pPr>
            <a:r>
              <a:rPr lang="en-GB" sz="1700" b="1" i="0" u="none" strike="noStrike" cap="none">
                <a:solidFill>
                  <a:schemeClr val="dk1"/>
                </a:solidFill>
                <a:latin typeface="Century Gothic"/>
                <a:ea typeface="Century Gothic"/>
                <a:cs typeface="Century Gothic"/>
                <a:sym typeface="Century Gothic"/>
              </a:rPr>
              <a:t>“Regulatory drag” and path dependence</a:t>
            </a:r>
            <a:r>
              <a:rPr lang="en-GB" sz="1700" b="0" i="0" u="none" strike="noStrike" cap="none">
                <a:solidFill>
                  <a:schemeClr val="dk1"/>
                </a:solidFill>
                <a:latin typeface="Century Gothic"/>
                <a:ea typeface="Century Gothic"/>
                <a:cs typeface="Century Gothic"/>
                <a:sym typeface="Century Gothic"/>
              </a:rPr>
              <a:t>- potential regulatory tax on innovation</a:t>
            </a:r>
            <a:r>
              <a:rPr lang="en-GB" sz="1700" b="1" i="0" u="none" strike="noStrike" cap="none">
                <a:solidFill>
                  <a:schemeClr val="dk1"/>
                </a:solidFill>
                <a:latin typeface="Century Gothic"/>
                <a:ea typeface="Century Gothic"/>
                <a:cs typeface="Century Gothic"/>
                <a:sym typeface="Century Gothic"/>
              </a:rPr>
              <a:t> </a:t>
            </a:r>
            <a:endParaRPr sz="1300" b="0" i="0" u="none" strike="noStrike" cap="none">
              <a:solidFill>
                <a:srgbClr val="000000"/>
              </a:solidFill>
              <a:latin typeface="Century Gothic"/>
              <a:ea typeface="Century Gothic"/>
              <a:cs typeface="Century Gothic"/>
              <a:sym typeface="Century Gothic"/>
            </a:endParaRPr>
          </a:p>
        </p:txBody>
      </p:sp>
      <p:sp>
        <p:nvSpPr>
          <p:cNvPr id="1693" name="Google Shape;1693;p291"/>
          <p:cNvSpPr/>
          <p:nvPr/>
        </p:nvSpPr>
        <p:spPr>
          <a:xfrm>
            <a:off x="3343650" y="2063775"/>
            <a:ext cx="2456700" cy="25431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700"/>
              <a:buFont typeface="Arial"/>
              <a:buNone/>
            </a:pPr>
            <a:r>
              <a:rPr lang="en-GB" sz="1700" b="1" i="0" u="none" strike="noStrike" cap="none">
                <a:solidFill>
                  <a:schemeClr val="dk1"/>
                </a:solidFill>
                <a:latin typeface="Century Gothic"/>
                <a:ea typeface="Century Gothic"/>
                <a:cs typeface="Century Gothic"/>
                <a:sym typeface="Century Gothic"/>
              </a:rPr>
              <a:t>Missing regulatory frameworks</a:t>
            </a:r>
            <a:r>
              <a:rPr lang="en-GB" sz="1700" b="0" i="0" u="none" strike="noStrike" cap="none">
                <a:solidFill>
                  <a:schemeClr val="dk1"/>
                </a:solidFill>
                <a:latin typeface="Century Gothic"/>
                <a:ea typeface="Century Gothic"/>
                <a:cs typeface="Century Gothic"/>
                <a:sym typeface="Century Gothic"/>
              </a:rPr>
              <a:t> create uncertainty, cedes ground to potentially harmful innovation</a:t>
            </a:r>
            <a:endParaRPr sz="1300" b="0" i="0" u="none" strike="noStrike" cap="none">
              <a:solidFill>
                <a:srgbClr val="000000"/>
              </a:solidFill>
              <a:latin typeface="Arial"/>
              <a:ea typeface="Arial"/>
              <a:cs typeface="Arial"/>
              <a:sym typeface="Arial"/>
            </a:endParaRPr>
          </a:p>
        </p:txBody>
      </p:sp>
      <p:sp>
        <p:nvSpPr>
          <p:cNvPr id="1694" name="Google Shape;1694;p291"/>
          <p:cNvSpPr/>
          <p:nvPr/>
        </p:nvSpPr>
        <p:spPr>
          <a:xfrm>
            <a:off x="6284500" y="2063775"/>
            <a:ext cx="2456700" cy="25431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700"/>
              <a:buFont typeface="Arial"/>
              <a:buNone/>
            </a:pPr>
            <a:r>
              <a:rPr lang="en-GB" sz="1700" b="1" i="0" u="none" strike="noStrike" cap="none">
                <a:solidFill>
                  <a:schemeClr val="dk1"/>
                </a:solidFill>
                <a:latin typeface="Century Gothic"/>
                <a:ea typeface="Century Gothic"/>
                <a:cs typeface="Century Gothic"/>
                <a:sym typeface="Century Gothic"/>
              </a:rPr>
              <a:t>Innovation not emerging where needed - </a:t>
            </a:r>
            <a:r>
              <a:rPr lang="en-GB" sz="1700" b="0" i="0" u="none" strike="noStrike" cap="none">
                <a:solidFill>
                  <a:schemeClr val="dk1"/>
                </a:solidFill>
                <a:latin typeface="Century Gothic"/>
                <a:ea typeface="Century Gothic"/>
                <a:cs typeface="Century Gothic"/>
                <a:sym typeface="Century Gothic"/>
              </a:rPr>
              <a:t>critical for global challenges like climate change, COVID, inequality etc</a:t>
            </a:r>
            <a:endParaRPr sz="1300" b="0" i="0" u="none" strike="noStrike" cap="none">
              <a:solidFill>
                <a:srgbClr val="000000"/>
              </a:solidFill>
              <a:latin typeface="Arial"/>
              <a:ea typeface="Arial"/>
              <a:cs typeface="Arial"/>
              <a:sym typeface="Arial"/>
            </a:endParaRPr>
          </a:p>
        </p:txBody>
      </p:sp>
      <p:cxnSp>
        <p:nvCxnSpPr>
          <p:cNvPr id="1695" name="Google Shape;1695;p291"/>
          <p:cNvCxnSpPr/>
          <p:nvPr/>
        </p:nvCxnSpPr>
        <p:spPr>
          <a:xfrm flipH="1">
            <a:off x="2029025" y="1361125"/>
            <a:ext cx="1362000" cy="488100"/>
          </a:xfrm>
          <a:prstGeom prst="straightConnector1">
            <a:avLst/>
          </a:prstGeom>
          <a:noFill/>
          <a:ln w="9525" cap="flat" cmpd="sng">
            <a:solidFill>
              <a:schemeClr val="dk2"/>
            </a:solidFill>
            <a:prstDash val="solid"/>
            <a:round/>
            <a:headEnd type="none" w="sm" len="sm"/>
            <a:tailEnd type="triangle" w="med" len="med"/>
          </a:ln>
        </p:spPr>
      </p:cxnSp>
      <p:cxnSp>
        <p:nvCxnSpPr>
          <p:cNvPr id="1696" name="Google Shape;1696;p291"/>
          <p:cNvCxnSpPr/>
          <p:nvPr/>
        </p:nvCxnSpPr>
        <p:spPr>
          <a:xfrm>
            <a:off x="4569300" y="1369975"/>
            <a:ext cx="5400" cy="470400"/>
          </a:xfrm>
          <a:prstGeom prst="straightConnector1">
            <a:avLst/>
          </a:prstGeom>
          <a:noFill/>
          <a:ln w="9525" cap="flat" cmpd="sng">
            <a:solidFill>
              <a:schemeClr val="dk2"/>
            </a:solidFill>
            <a:prstDash val="solid"/>
            <a:round/>
            <a:headEnd type="none" w="sm" len="sm"/>
            <a:tailEnd type="triangle" w="med" len="med"/>
          </a:ln>
        </p:spPr>
      </p:cxnSp>
      <p:cxnSp>
        <p:nvCxnSpPr>
          <p:cNvPr id="1697" name="Google Shape;1697;p291"/>
          <p:cNvCxnSpPr/>
          <p:nvPr/>
        </p:nvCxnSpPr>
        <p:spPr>
          <a:xfrm>
            <a:off x="5924125" y="1361125"/>
            <a:ext cx="1343100" cy="487800"/>
          </a:xfrm>
          <a:prstGeom prst="straightConnector1">
            <a:avLst/>
          </a:prstGeom>
          <a:noFill/>
          <a:ln w="9525" cap="flat" cmpd="sng">
            <a:solidFill>
              <a:schemeClr val="dk2"/>
            </a:solidFill>
            <a:prstDash val="solid"/>
            <a:round/>
            <a:headEnd type="none" w="sm" len="sm"/>
            <a:tailEnd type="triangle" w="med" len="med"/>
          </a:ln>
        </p:spPr>
      </p:cxnSp>
      <p:sp>
        <p:nvSpPr>
          <p:cNvPr id="1698" name="Google Shape;1698;p291"/>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There is no straightforward tradeoff</a:t>
            </a:r>
            <a:endParaRPr sz="20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3" name="Google Shape;1703;p292"/>
          <p:cNvSpPr txBox="1"/>
          <p:nvPr/>
        </p:nvSpPr>
        <p:spPr>
          <a:xfrm>
            <a:off x="457850" y="581350"/>
            <a:ext cx="8395200" cy="43626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1000"/>
              </a:spcBef>
              <a:spcAft>
                <a:spcPts val="0"/>
              </a:spcAft>
              <a:buClr>
                <a:srgbClr val="000000"/>
              </a:buClr>
              <a:buSzPts val="1600"/>
              <a:buFont typeface="Arial"/>
              <a:buNone/>
            </a:pPr>
            <a:r>
              <a:rPr lang="en-GB" sz="1600" b="1" i="0" u="none" strike="noStrike" cap="none">
                <a:solidFill>
                  <a:schemeClr val="dk1"/>
                </a:solidFill>
                <a:latin typeface="Century Gothic"/>
                <a:ea typeface="Century Gothic"/>
                <a:cs typeface="Century Gothic"/>
                <a:sym typeface="Century Gothic"/>
              </a:rPr>
              <a:t>Pressure for regulation and regulatory action</a:t>
            </a:r>
            <a:br>
              <a:rPr lang="en-GB" sz="1800" b="1" i="0" u="none" strike="noStrike" cap="none">
                <a:solidFill>
                  <a:schemeClr val="dk1"/>
                </a:solidFill>
                <a:latin typeface="Century Gothic"/>
                <a:ea typeface="Century Gothic"/>
                <a:cs typeface="Century Gothic"/>
                <a:sym typeface="Century Gothic"/>
              </a:rPr>
            </a:br>
            <a:r>
              <a:rPr lang="en-GB" sz="1400" b="0" i="0" u="none" strike="noStrike" cap="none">
                <a:solidFill>
                  <a:schemeClr val="dk1"/>
                </a:solidFill>
                <a:latin typeface="Century Gothic"/>
                <a:ea typeface="Century Gothic"/>
                <a:cs typeface="Century Gothic"/>
                <a:sym typeface="Century Gothic"/>
              </a:rPr>
              <a:t>To support innovation and respond to unchecked digital innovation, new technologies and business models. </a:t>
            </a:r>
            <a:r>
              <a:rPr lang="en-GB" sz="1400" b="0" i="1" u="none" strike="noStrike" cap="none">
                <a:solidFill>
                  <a:srgbClr val="D76D13"/>
                </a:solidFill>
                <a:latin typeface="Century Gothic"/>
                <a:ea typeface="Century Gothic"/>
                <a:cs typeface="Century Gothic"/>
                <a:sym typeface="Century Gothic"/>
              </a:rPr>
              <a:t>Uncertainty around what needs to be regulated and how it should be regulated</a:t>
            </a:r>
            <a:endParaRPr sz="1400" b="0" i="1" u="none" strike="noStrike" cap="none">
              <a:solidFill>
                <a:srgbClr val="D76D13"/>
              </a:solidFill>
              <a:latin typeface="Century Gothic"/>
              <a:ea typeface="Century Gothic"/>
              <a:cs typeface="Century Gothic"/>
              <a:sym typeface="Century Gothic"/>
            </a:endParaRPr>
          </a:p>
          <a:p>
            <a:pPr marL="457200" marR="0" lvl="0" indent="0" algn="l" rtl="0">
              <a:lnSpc>
                <a:spcPct val="100000"/>
              </a:lnSpc>
              <a:spcBef>
                <a:spcPts val="1000"/>
              </a:spcBef>
              <a:spcAft>
                <a:spcPts val="0"/>
              </a:spcAft>
              <a:buClr>
                <a:srgbClr val="000000"/>
              </a:buClr>
              <a:buSzPts val="1600"/>
              <a:buFont typeface="Arial"/>
              <a:buNone/>
            </a:pPr>
            <a:r>
              <a:rPr lang="en-GB" sz="1600" b="1" i="0" u="none" strike="noStrike" cap="none">
                <a:solidFill>
                  <a:schemeClr val="dk1"/>
                </a:solidFill>
                <a:latin typeface="Century Gothic"/>
                <a:ea typeface="Century Gothic"/>
                <a:cs typeface="Century Gothic"/>
                <a:sym typeface="Century Gothic"/>
              </a:rPr>
              <a:t>Radically different environments</a:t>
            </a:r>
            <a:endParaRPr sz="1600" b="1" i="0" u="none" strike="noStrike" cap="none">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entury Gothic"/>
                <a:ea typeface="Century Gothic"/>
                <a:cs typeface="Century Gothic"/>
                <a:sym typeface="Century Gothic"/>
              </a:rPr>
              <a:t>Decentred regulation (eg self regulation), changing power dynamics, new types of harms and opportunities, erosion of sectoral boundaries, </a:t>
            </a:r>
            <a:r>
              <a:rPr lang="en-GB" sz="1400" b="0" i="1" u="none" strike="noStrike" cap="none">
                <a:solidFill>
                  <a:srgbClr val="D76D13"/>
                </a:solidFill>
                <a:latin typeface="Century Gothic"/>
                <a:ea typeface="Century Gothic"/>
                <a:cs typeface="Century Gothic"/>
                <a:sym typeface="Century Gothic"/>
              </a:rPr>
              <a:t>Uncertainty around how regulators can adopt new ways of working to respond (eg co-design)</a:t>
            </a:r>
            <a:endParaRPr sz="1400" b="0" i="1" u="none" strike="noStrike" cap="none">
              <a:solidFill>
                <a:srgbClr val="D76D13"/>
              </a:solidFill>
              <a:latin typeface="Century Gothic"/>
              <a:ea typeface="Century Gothic"/>
              <a:cs typeface="Century Gothic"/>
              <a:sym typeface="Century Gothic"/>
            </a:endParaRPr>
          </a:p>
          <a:p>
            <a:pPr marL="457200" marR="0" lvl="0" indent="0" algn="l" rtl="0">
              <a:lnSpc>
                <a:spcPct val="100000"/>
              </a:lnSpc>
              <a:spcBef>
                <a:spcPts val="1000"/>
              </a:spcBef>
              <a:spcAft>
                <a:spcPts val="0"/>
              </a:spcAft>
              <a:buClr>
                <a:srgbClr val="000000"/>
              </a:buClr>
              <a:buSzPts val="1600"/>
              <a:buFont typeface="Arial"/>
              <a:buNone/>
            </a:pPr>
            <a:r>
              <a:rPr lang="en-GB" sz="1600" b="1" i="0" u="none" strike="noStrike" cap="none">
                <a:solidFill>
                  <a:schemeClr val="dk1"/>
                </a:solidFill>
                <a:latin typeface="Century Gothic"/>
                <a:ea typeface="Century Gothic"/>
                <a:cs typeface="Century Gothic"/>
                <a:sym typeface="Century Gothic"/>
              </a:rPr>
              <a:t>Pressure for more innovation</a:t>
            </a:r>
            <a:endParaRPr sz="1600" b="1" i="0" u="none" strike="noStrike" cap="none">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entury Gothic"/>
                <a:ea typeface="Century Gothic"/>
                <a:cs typeface="Century Gothic"/>
                <a:sym typeface="Century Gothic"/>
              </a:rPr>
              <a:t>Growing business and political pressure to ease regulation, stagnant productivity growth and international competition as well as the need to respond to global crises. </a:t>
            </a:r>
            <a:r>
              <a:rPr lang="en-GB" sz="1400" b="0" i="1" u="none" strike="noStrike" cap="none">
                <a:solidFill>
                  <a:srgbClr val="D76D13"/>
                </a:solidFill>
                <a:latin typeface="Century Gothic"/>
                <a:ea typeface="Century Gothic"/>
                <a:cs typeface="Century Gothic"/>
                <a:sym typeface="Century Gothic"/>
              </a:rPr>
              <a:t>Uncertainty on regulators role in respect to innovation and how to balance innovation along with other elements of their mandate (eg safety)</a:t>
            </a:r>
            <a:endParaRPr sz="1400" b="0" i="1" u="none" strike="noStrike" cap="none">
              <a:solidFill>
                <a:srgbClr val="D76D13"/>
              </a:solidFill>
              <a:latin typeface="Century Gothic"/>
              <a:ea typeface="Century Gothic"/>
              <a:cs typeface="Century Gothic"/>
              <a:sym typeface="Century Gothic"/>
            </a:endParaRPr>
          </a:p>
          <a:p>
            <a:pPr marL="457200" marR="0" lvl="0" indent="0" algn="l" rtl="0">
              <a:lnSpc>
                <a:spcPct val="100000"/>
              </a:lnSpc>
              <a:spcBef>
                <a:spcPts val="1000"/>
              </a:spcBef>
              <a:spcAft>
                <a:spcPts val="0"/>
              </a:spcAft>
              <a:buClr>
                <a:srgbClr val="000000"/>
              </a:buClr>
              <a:buSzPts val="1600"/>
              <a:buFont typeface="Arial"/>
              <a:buNone/>
            </a:pPr>
            <a:r>
              <a:rPr lang="en-GB" sz="1600" b="1" i="0" u="none" strike="noStrike" cap="none">
                <a:solidFill>
                  <a:schemeClr val="dk1"/>
                </a:solidFill>
                <a:latin typeface="Century Gothic"/>
                <a:ea typeface="Century Gothic"/>
                <a:cs typeface="Century Gothic"/>
                <a:sym typeface="Century Gothic"/>
              </a:rPr>
              <a:t>Internal challenges </a:t>
            </a:r>
            <a:endParaRPr sz="1600" b="1" i="0" u="none" strike="noStrike" cap="none">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Century Gothic"/>
                <a:ea typeface="Century Gothic"/>
                <a:cs typeface="Century Gothic"/>
                <a:sym typeface="Century Gothic"/>
              </a:rPr>
              <a:t>Development and adoption basic playbook not effective. </a:t>
            </a:r>
            <a:r>
              <a:rPr lang="en-GB" sz="1400" b="0" i="1" u="none" strike="noStrike" cap="none">
                <a:solidFill>
                  <a:srgbClr val="D76D13"/>
                </a:solidFill>
                <a:latin typeface="Century Gothic"/>
                <a:ea typeface="Century Gothic"/>
                <a:cs typeface="Century Gothic"/>
                <a:sym typeface="Century Gothic"/>
              </a:rPr>
              <a:t>Uncertainty around how better processes, ways of working or regulatory frameworks might work</a:t>
            </a:r>
            <a:endParaRPr sz="1400" b="0" i="1" u="none" strike="noStrike" cap="none">
              <a:solidFill>
                <a:srgbClr val="D76D13"/>
              </a:solidFill>
              <a:latin typeface="Century Gothic"/>
              <a:ea typeface="Century Gothic"/>
              <a:cs typeface="Century Gothic"/>
              <a:sym typeface="Century Gothic"/>
            </a:endParaRPr>
          </a:p>
        </p:txBody>
      </p:sp>
      <p:sp>
        <p:nvSpPr>
          <p:cNvPr id="1704" name="Google Shape;1704;p292"/>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In taking a new approach, regulators have to contend with a number of challenges</a:t>
            </a:r>
            <a:endParaRPr sz="2000" b="1" i="0" u="none" strike="noStrike" cap="none">
              <a:solidFill>
                <a:srgbClr val="000000"/>
              </a:solidFill>
              <a:latin typeface="Century Gothic"/>
              <a:ea typeface="Century Gothic"/>
              <a:cs typeface="Century Gothic"/>
              <a:sym typeface="Century Gothic"/>
            </a:endParaRPr>
          </a:p>
        </p:txBody>
      </p:sp>
      <p:pic>
        <p:nvPicPr>
          <p:cNvPr id="1705" name="Google Shape;1705;p292"/>
          <p:cNvPicPr preferRelativeResize="0"/>
          <p:nvPr/>
        </p:nvPicPr>
        <p:blipFill rotWithShape="1">
          <a:blip r:embed="rId3">
            <a:alphaModFix/>
          </a:blip>
          <a:srcRect b="13119"/>
          <a:stretch/>
        </p:blipFill>
        <p:spPr>
          <a:xfrm>
            <a:off x="263703" y="871800"/>
            <a:ext cx="719618" cy="625425"/>
          </a:xfrm>
          <a:prstGeom prst="rect">
            <a:avLst/>
          </a:prstGeom>
          <a:noFill/>
          <a:ln>
            <a:noFill/>
          </a:ln>
        </p:spPr>
      </p:pic>
      <p:pic>
        <p:nvPicPr>
          <p:cNvPr id="1706" name="Google Shape;1706;p292"/>
          <p:cNvPicPr preferRelativeResize="0"/>
          <p:nvPr/>
        </p:nvPicPr>
        <p:blipFill rotWithShape="1">
          <a:blip r:embed="rId4">
            <a:alphaModFix/>
          </a:blip>
          <a:srcRect b="16742"/>
          <a:stretch/>
        </p:blipFill>
        <p:spPr>
          <a:xfrm>
            <a:off x="284863" y="1882753"/>
            <a:ext cx="719999" cy="599625"/>
          </a:xfrm>
          <a:prstGeom prst="rect">
            <a:avLst/>
          </a:prstGeom>
          <a:noFill/>
          <a:ln>
            <a:noFill/>
          </a:ln>
        </p:spPr>
      </p:pic>
      <p:pic>
        <p:nvPicPr>
          <p:cNvPr id="1707" name="Google Shape;1707;p292"/>
          <p:cNvPicPr preferRelativeResize="0"/>
          <p:nvPr/>
        </p:nvPicPr>
        <p:blipFill rotWithShape="1">
          <a:blip r:embed="rId5">
            <a:alphaModFix/>
          </a:blip>
          <a:srcRect r="5979" b="14536"/>
          <a:stretch/>
        </p:blipFill>
        <p:spPr>
          <a:xfrm>
            <a:off x="263513" y="2932062"/>
            <a:ext cx="720001" cy="654546"/>
          </a:xfrm>
          <a:prstGeom prst="rect">
            <a:avLst/>
          </a:prstGeom>
          <a:noFill/>
          <a:ln>
            <a:noFill/>
          </a:ln>
        </p:spPr>
      </p:pic>
      <p:pic>
        <p:nvPicPr>
          <p:cNvPr id="1708" name="Google Shape;1708;p292"/>
          <p:cNvPicPr preferRelativeResize="0"/>
          <p:nvPr/>
        </p:nvPicPr>
        <p:blipFill rotWithShape="1">
          <a:blip r:embed="rId6">
            <a:alphaModFix/>
          </a:blip>
          <a:srcRect r="49" b="13164"/>
          <a:stretch/>
        </p:blipFill>
        <p:spPr>
          <a:xfrm>
            <a:off x="263700" y="4036304"/>
            <a:ext cx="719618" cy="625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p293"/>
          <p:cNvSpPr txBox="1"/>
          <p:nvPr/>
        </p:nvSpPr>
        <p:spPr>
          <a:xfrm>
            <a:off x="223700" y="1033800"/>
            <a:ext cx="8674500" cy="27798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50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Innovation is inherently uncertain</a:t>
            </a:r>
            <a:endParaRPr sz="1600" b="0" i="0" u="none" strike="noStrike" cap="none">
              <a:solidFill>
                <a:schemeClr val="dk1"/>
              </a:solidFill>
              <a:latin typeface="Century Gothic"/>
              <a:ea typeface="Century Gothic"/>
              <a:cs typeface="Century Gothic"/>
              <a:sym typeface="Century Gothic"/>
            </a:endParaRPr>
          </a:p>
          <a:p>
            <a:pPr marL="914400" marR="0" lvl="1" indent="-330200" algn="l" rtl="0">
              <a:lnSpc>
                <a:spcPct val="150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Which innovations will emerge, which will gain traction, how they will evolve, how consumers will use them, what ethical issues they raise etc.</a:t>
            </a: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50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The impact and effectiveness of regulatory action is also often uncertain </a:t>
            </a:r>
            <a:endParaRPr sz="1600" b="0" i="0" u="none" strike="noStrike" cap="none">
              <a:solidFill>
                <a:schemeClr val="dk1"/>
              </a:solidFill>
              <a:latin typeface="Century Gothic"/>
              <a:ea typeface="Century Gothic"/>
              <a:cs typeface="Century Gothic"/>
              <a:sym typeface="Century Gothic"/>
            </a:endParaRPr>
          </a:p>
          <a:p>
            <a:pPr marL="914400" marR="0" lvl="1" indent="-330200" algn="l" rtl="0">
              <a:lnSpc>
                <a:spcPct val="150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Acutely so in relation to innovations</a:t>
            </a: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50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Where the stakes are high, regulators need tools that reduce uncertainty to inform their decision making</a:t>
            </a:r>
            <a:endParaRPr sz="1600" b="0" i="0" u="none" strike="noStrike" cap="none">
              <a:solidFill>
                <a:srgbClr val="000000"/>
              </a:solidFill>
              <a:latin typeface="Century Gothic"/>
              <a:ea typeface="Century Gothic"/>
              <a:cs typeface="Century Gothic"/>
              <a:sym typeface="Century Gothic"/>
            </a:endParaRPr>
          </a:p>
        </p:txBody>
      </p:sp>
      <p:sp>
        <p:nvSpPr>
          <p:cNvPr id="1714" name="Google Shape;1714;p293"/>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000" b="1" i="0" u="none" strike="noStrike" cap="none">
                <a:solidFill>
                  <a:srgbClr val="D76D13"/>
                </a:solidFill>
                <a:latin typeface="Century Gothic"/>
                <a:ea typeface="Century Gothic"/>
                <a:cs typeface="Century Gothic"/>
                <a:sym typeface="Century Gothic"/>
              </a:rPr>
              <a:t>Experimentation</a:t>
            </a:r>
            <a:r>
              <a:rPr lang="en-GB" sz="2000" b="1" i="0" u="none" strike="noStrike" cap="none">
                <a:solidFill>
                  <a:srgbClr val="FFB819"/>
                </a:solidFill>
                <a:latin typeface="Century Gothic"/>
                <a:ea typeface="Century Gothic"/>
                <a:cs typeface="Century Gothic"/>
                <a:sym typeface="Century Gothic"/>
              </a:rPr>
              <a:t> </a:t>
            </a:r>
            <a:r>
              <a:rPr lang="en-GB" sz="2000" b="1" i="0" u="none" strike="noStrike" cap="none">
                <a:solidFill>
                  <a:srgbClr val="000000"/>
                </a:solidFill>
                <a:latin typeface="Century Gothic"/>
                <a:ea typeface="Century Gothic"/>
                <a:cs typeface="Century Gothic"/>
                <a:sym typeface="Century Gothic"/>
              </a:rPr>
              <a:t>can be a valuable tool for </a:t>
            </a:r>
            <a:r>
              <a:rPr lang="en-GB" sz="2000" b="1" i="0" u="none" strike="noStrike" cap="none">
                <a:solidFill>
                  <a:schemeClr val="dk1"/>
                </a:solidFill>
                <a:latin typeface="Century Gothic"/>
                <a:ea typeface="Century Gothic"/>
                <a:cs typeface="Century Gothic"/>
                <a:sym typeface="Century Gothic"/>
              </a:rPr>
              <a:t>regulators grappling with innovation and uncertainty</a:t>
            </a:r>
            <a:endParaRPr sz="2000" b="1" i="0" u="none" strike="noStrike" cap="none">
              <a:solidFill>
                <a:srgbClr val="000000"/>
              </a:solidFill>
              <a:latin typeface="Century Gothic"/>
              <a:ea typeface="Century Gothic"/>
              <a:cs typeface="Century Gothic"/>
              <a:sym typeface="Century Gothic"/>
            </a:endParaRPr>
          </a:p>
        </p:txBody>
      </p:sp>
      <p:sp>
        <p:nvSpPr>
          <p:cNvPr id="1715" name="Google Shape;1715;p293"/>
          <p:cNvSpPr txBox="1"/>
          <p:nvPr/>
        </p:nvSpPr>
        <p:spPr>
          <a:xfrm>
            <a:off x="1048400" y="3749525"/>
            <a:ext cx="7676400" cy="94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D76D13"/>
                </a:solidFill>
                <a:latin typeface="Century Gothic"/>
                <a:ea typeface="Century Gothic"/>
                <a:cs typeface="Century Gothic"/>
                <a:sym typeface="Century Gothic"/>
              </a:rPr>
              <a:t>Experimentation</a:t>
            </a:r>
            <a:r>
              <a:rPr lang="en-GB" sz="1800" b="0" i="0" u="none" strike="noStrike" cap="none">
                <a:solidFill>
                  <a:srgbClr val="D76D13"/>
                </a:solidFill>
                <a:latin typeface="Century Gothic"/>
                <a:ea typeface="Century Gothic"/>
                <a:cs typeface="Century Gothic"/>
                <a:sym typeface="Century Gothic"/>
              </a:rPr>
              <a:t> can be an effective way to generate evidence and information to inform regulatory decision making under uncertainty</a:t>
            </a:r>
            <a:endParaRPr sz="1800" b="0" i="0" u="none" strike="noStrike" cap="none">
              <a:solidFill>
                <a:srgbClr val="D76D13"/>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pic>
        <p:nvPicPr>
          <p:cNvPr id="1720" name="Google Shape;1720;p294"/>
          <p:cNvPicPr preferRelativeResize="0"/>
          <p:nvPr/>
        </p:nvPicPr>
        <p:blipFill rotWithShape="1">
          <a:blip r:embed="rId3">
            <a:alphaModFix/>
          </a:blip>
          <a:srcRect b="59298"/>
          <a:stretch/>
        </p:blipFill>
        <p:spPr>
          <a:xfrm>
            <a:off x="-457125" y="-66955"/>
            <a:ext cx="9601154" cy="5210451"/>
          </a:xfrm>
          <a:prstGeom prst="rect">
            <a:avLst/>
          </a:prstGeom>
          <a:noFill/>
          <a:ln>
            <a:noFill/>
          </a:ln>
        </p:spPr>
      </p:pic>
      <p:sp>
        <p:nvSpPr>
          <p:cNvPr id="1721" name="Google Shape;1721;p294"/>
          <p:cNvSpPr/>
          <p:nvPr/>
        </p:nvSpPr>
        <p:spPr>
          <a:xfrm>
            <a:off x="2218500" y="308175"/>
            <a:ext cx="4622700" cy="4608000"/>
          </a:xfrm>
          <a:prstGeom prst="ellipse">
            <a:avLst/>
          </a:prstGeom>
          <a:solidFill>
            <a:schemeClr val="accent5"/>
          </a:solidFill>
          <a:ln>
            <a:noFill/>
          </a:ln>
        </p:spPr>
        <p:txBody>
          <a:bodyPr spcFirstLastPara="1" wrap="square" lIns="0" tIns="201025" rIns="0" bIns="2010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a:solidFill>
                  <a:srgbClr val="FFFFFF"/>
                </a:solidFill>
                <a:latin typeface="Century Gothic"/>
                <a:ea typeface="Century Gothic"/>
                <a:cs typeface="Century Gothic"/>
                <a:sym typeface="Century Gothic"/>
              </a:rPr>
              <a:t>Why, What, When</a:t>
            </a:r>
            <a:endParaRPr sz="4200" b="1" i="0" u="none" strike="noStrike" cap="none">
              <a:solidFill>
                <a:srgbClr val="FFFFFF"/>
              </a:solidFill>
              <a:latin typeface="Century Gothic"/>
              <a:ea typeface="Century Gothic"/>
              <a:cs typeface="Century Gothic"/>
              <a:sym typeface="Century Gothic"/>
            </a:endParaRPr>
          </a:p>
        </p:txBody>
      </p:sp>
      <p:pic>
        <p:nvPicPr>
          <p:cNvPr id="1722" name="Google Shape;1722;p294"/>
          <p:cNvPicPr preferRelativeResize="0"/>
          <p:nvPr/>
        </p:nvPicPr>
        <p:blipFill rotWithShape="1">
          <a:blip r:embed="rId4">
            <a:alphaModFix/>
          </a:blip>
          <a:srcRect/>
          <a:stretch/>
        </p:blipFill>
        <p:spPr>
          <a:xfrm>
            <a:off x="205425" y="4816019"/>
            <a:ext cx="595602" cy="162631"/>
          </a:xfrm>
          <a:prstGeom prst="rect">
            <a:avLst/>
          </a:prstGeom>
          <a:noFill/>
          <a:ln>
            <a:noFill/>
          </a:ln>
        </p:spPr>
      </p:pic>
      <p:sp>
        <p:nvSpPr>
          <p:cNvPr id="1723" name="Google Shape;1723;p294"/>
          <p:cNvSpPr txBox="1"/>
          <p:nvPr/>
        </p:nvSpPr>
        <p:spPr>
          <a:xfrm>
            <a:off x="2944675" y="828000"/>
            <a:ext cx="32634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1" i="0" u="none" strike="noStrike" cap="none">
                <a:solidFill>
                  <a:srgbClr val="9CDAE0"/>
                </a:solidFill>
                <a:latin typeface="Century Gothic"/>
                <a:ea typeface="Century Gothic"/>
                <a:cs typeface="Century Gothic"/>
                <a:sym typeface="Century Gothic"/>
              </a:rPr>
              <a:t>Regulatory Experimentation</a:t>
            </a:r>
            <a:endParaRPr sz="1400" b="0" i="0" u="none" strike="noStrike" cap="none">
              <a:solidFill>
                <a:srgbClr val="9CDAE0"/>
              </a:solidFill>
              <a:latin typeface="Arial"/>
              <a:ea typeface="Arial"/>
              <a:cs typeface="Arial"/>
              <a:sym typeface="Arial"/>
            </a:endParaRPr>
          </a:p>
        </p:txBody>
      </p:sp>
      <p:pic>
        <p:nvPicPr>
          <p:cNvPr id="1724" name="Google Shape;1724;p294"/>
          <p:cNvPicPr preferRelativeResize="0"/>
          <p:nvPr/>
        </p:nvPicPr>
        <p:blipFill rotWithShape="1">
          <a:blip r:embed="rId5">
            <a:alphaModFix/>
          </a:blip>
          <a:srcRect/>
          <a:stretch/>
        </p:blipFill>
        <p:spPr>
          <a:xfrm>
            <a:off x="217050" y="4813975"/>
            <a:ext cx="595602" cy="160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1729" name="Google Shape;1729;p295"/>
          <p:cNvSpPr txBox="1">
            <a:spLocks noGrp="1"/>
          </p:cNvSpPr>
          <p:nvPr>
            <p:ph type="body" idx="1"/>
          </p:nvPr>
        </p:nvSpPr>
        <p:spPr>
          <a:xfrm>
            <a:off x="137350" y="622050"/>
            <a:ext cx="8744400" cy="9888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A regulatory experiment is a </a:t>
            </a:r>
            <a:r>
              <a:rPr lang="en-GB" sz="1800" b="1" i="0" u="none" strike="noStrike" cap="none">
                <a:solidFill>
                  <a:srgbClr val="000000"/>
                </a:solidFill>
                <a:latin typeface="Century Gothic"/>
                <a:ea typeface="Century Gothic"/>
                <a:cs typeface="Century Gothic"/>
                <a:sym typeface="Century Gothic"/>
              </a:rPr>
              <a:t>trial or test</a:t>
            </a:r>
            <a:r>
              <a:rPr lang="en-GB" sz="1800" b="0" i="0" u="none" strike="noStrike" cap="none">
                <a:solidFill>
                  <a:srgbClr val="000000"/>
                </a:solidFill>
                <a:latin typeface="Century Gothic"/>
                <a:ea typeface="Century Gothic"/>
                <a:cs typeface="Century Gothic"/>
                <a:sym typeface="Century Gothic"/>
              </a:rPr>
              <a:t> of a </a:t>
            </a:r>
            <a:r>
              <a:rPr lang="en-GB" sz="1800" b="1" i="0" u="none" strike="noStrike" cap="none">
                <a:solidFill>
                  <a:srgbClr val="000000"/>
                </a:solidFill>
                <a:latin typeface="Century Gothic"/>
                <a:ea typeface="Century Gothic"/>
                <a:cs typeface="Century Gothic"/>
                <a:sym typeface="Century Gothic"/>
              </a:rPr>
              <a:t>new</a:t>
            </a:r>
            <a:r>
              <a:rPr lang="en-GB" sz="1800" b="0" i="0" u="none" strike="noStrike" cap="none">
                <a:solidFill>
                  <a:srgbClr val="000000"/>
                </a:solidFill>
                <a:latin typeface="Century Gothic"/>
                <a:ea typeface="Century Gothic"/>
                <a:cs typeface="Century Gothic"/>
                <a:sym typeface="Century Gothic"/>
              </a:rPr>
              <a:t> product, service, approach, or process, designed to generate </a:t>
            </a:r>
            <a:r>
              <a:rPr lang="en-GB" sz="1800" b="1" i="0" u="none" strike="noStrike" cap="none">
                <a:solidFill>
                  <a:srgbClr val="000000"/>
                </a:solidFill>
                <a:latin typeface="Century Gothic"/>
                <a:ea typeface="Century Gothic"/>
                <a:cs typeface="Century Gothic"/>
                <a:sym typeface="Century Gothic"/>
              </a:rPr>
              <a:t>evidence or information</a:t>
            </a:r>
            <a:r>
              <a:rPr lang="en-GB" sz="1800" b="0" i="0" u="none" strike="noStrike" cap="none">
                <a:solidFill>
                  <a:srgbClr val="000000"/>
                </a:solidFill>
                <a:latin typeface="Century Gothic"/>
                <a:ea typeface="Century Gothic"/>
                <a:cs typeface="Century Gothic"/>
                <a:sym typeface="Century Gothic"/>
              </a:rPr>
              <a:t> that can </a:t>
            </a:r>
            <a:r>
              <a:rPr lang="en-GB" sz="1800" b="1" i="0" u="none" strike="noStrike" cap="none">
                <a:solidFill>
                  <a:srgbClr val="000000"/>
                </a:solidFill>
                <a:latin typeface="Century Gothic"/>
                <a:ea typeface="Century Gothic"/>
                <a:cs typeface="Century Gothic"/>
                <a:sym typeface="Century Gothic"/>
              </a:rPr>
              <a:t>inform the design or administration of a regulatory regime.</a:t>
            </a:r>
            <a:endParaRPr sz="18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0" name="Google Shape;1730;p295"/>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What is a regulatory experiment?</a:t>
            </a:r>
            <a:endParaRPr sz="2000" b="1" i="0" u="none" strike="noStrike" cap="none">
              <a:solidFill>
                <a:srgbClr val="000000"/>
              </a:solidFill>
              <a:latin typeface="Century Gothic"/>
              <a:ea typeface="Century Gothic"/>
              <a:cs typeface="Century Gothic"/>
              <a:sym typeface="Century Gothic"/>
            </a:endParaRPr>
          </a:p>
        </p:txBody>
      </p:sp>
      <p:sp>
        <p:nvSpPr>
          <p:cNvPr id="1731" name="Google Shape;1731;p295"/>
          <p:cNvSpPr txBox="1">
            <a:spLocks noGrp="1"/>
          </p:cNvSpPr>
          <p:nvPr>
            <p:ph type="body" idx="2"/>
          </p:nvPr>
        </p:nvSpPr>
        <p:spPr>
          <a:xfrm>
            <a:off x="1382350" y="1864325"/>
            <a:ext cx="7499400" cy="296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Century Gothic"/>
                <a:ea typeface="Century Gothic"/>
                <a:cs typeface="Century Gothic"/>
                <a:sym typeface="Century Gothic"/>
              </a:rPr>
              <a:t>Trial or test</a:t>
            </a:r>
            <a:r>
              <a:rPr lang="en-GB" sz="1800" b="0" i="0" u="none" strike="noStrike" cap="none">
                <a:solidFill>
                  <a:srgbClr val="000000"/>
                </a:solidFill>
                <a:latin typeface="Century Gothic"/>
                <a:ea typeface="Century Gothic"/>
                <a:cs typeface="Century Gothic"/>
                <a:sym typeface="Century Gothic"/>
              </a:rPr>
              <a:t> - where something is tried out under time-limited conditions - with a clear beginning and end</a:t>
            </a: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The product, service, approach or process that is tried has an angle that is </a:t>
            </a:r>
            <a:r>
              <a:rPr lang="en-GB" sz="1800" b="1" i="0" u="none" strike="noStrike" cap="none">
                <a:solidFill>
                  <a:srgbClr val="000000"/>
                </a:solidFill>
                <a:latin typeface="Century Gothic"/>
                <a:ea typeface="Century Gothic"/>
                <a:cs typeface="Century Gothic"/>
                <a:sym typeface="Century Gothic"/>
              </a:rPr>
              <a:t>new</a:t>
            </a:r>
            <a:endParaRPr sz="18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The primary goal is to generate </a:t>
            </a:r>
            <a:r>
              <a:rPr lang="en-GB" sz="1800" b="1" i="0" u="none" strike="noStrike" cap="none">
                <a:solidFill>
                  <a:srgbClr val="000000"/>
                </a:solidFill>
                <a:latin typeface="Century Gothic"/>
                <a:ea typeface="Century Gothic"/>
                <a:cs typeface="Century Gothic"/>
                <a:sym typeface="Century Gothic"/>
              </a:rPr>
              <a:t>evidence or information</a:t>
            </a:r>
            <a:r>
              <a:rPr lang="en-GB" sz="1800" b="0" i="0" u="none" strike="noStrike" cap="none">
                <a:solidFill>
                  <a:srgbClr val="000000"/>
                </a:solidFill>
                <a:latin typeface="Century Gothic"/>
                <a:ea typeface="Century Gothic"/>
                <a:cs typeface="Century Gothic"/>
                <a:sym typeface="Century Gothic"/>
              </a:rPr>
              <a:t> - to learn something</a:t>
            </a: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1000"/>
              </a:spcBef>
              <a:spcAft>
                <a:spcPts val="100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The purpose for seeking evidence is to </a:t>
            </a:r>
            <a:r>
              <a:rPr lang="en-GB" sz="1800" b="1" i="0" u="none" strike="noStrike" cap="none">
                <a:solidFill>
                  <a:srgbClr val="000000"/>
                </a:solidFill>
                <a:latin typeface="Century Gothic"/>
                <a:ea typeface="Century Gothic"/>
                <a:cs typeface="Century Gothic"/>
                <a:sym typeface="Century Gothic"/>
              </a:rPr>
              <a:t>inform the design or administration of a regulatory regime</a:t>
            </a:r>
            <a:endParaRPr sz="1800" b="1" i="0" u="none" strike="noStrike" cap="none">
              <a:solidFill>
                <a:srgbClr val="000000"/>
              </a:solidFill>
              <a:latin typeface="Century Gothic"/>
              <a:ea typeface="Century Gothic"/>
              <a:cs typeface="Century Gothic"/>
              <a:sym typeface="Century Gothic"/>
            </a:endParaRPr>
          </a:p>
        </p:txBody>
      </p:sp>
      <p:pic>
        <p:nvPicPr>
          <p:cNvPr id="1732" name="Google Shape;1732;p295"/>
          <p:cNvPicPr preferRelativeResize="0"/>
          <p:nvPr/>
        </p:nvPicPr>
        <p:blipFill rotWithShape="1">
          <a:blip r:embed="rId3">
            <a:alphaModFix/>
          </a:blip>
          <a:srcRect b="14856"/>
          <a:stretch/>
        </p:blipFill>
        <p:spPr>
          <a:xfrm>
            <a:off x="246200" y="3228675"/>
            <a:ext cx="943651" cy="803449"/>
          </a:xfrm>
          <a:prstGeom prst="rect">
            <a:avLst/>
          </a:prstGeom>
          <a:noFill/>
          <a:ln>
            <a:noFill/>
          </a:ln>
        </p:spPr>
      </p:pic>
      <p:pic>
        <p:nvPicPr>
          <p:cNvPr id="1733" name="Google Shape;1733;p295"/>
          <p:cNvPicPr preferRelativeResize="0"/>
          <p:nvPr/>
        </p:nvPicPr>
        <p:blipFill rotWithShape="1">
          <a:blip r:embed="rId4">
            <a:alphaModFix/>
          </a:blip>
          <a:srcRect b="12883"/>
          <a:stretch/>
        </p:blipFill>
        <p:spPr>
          <a:xfrm>
            <a:off x="387551" y="2652875"/>
            <a:ext cx="660951" cy="575801"/>
          </a:xfrm>
          <a:prstGeom prst="rect">
            <a:avLst/>
          </a:prstGeom>
          <a:noFill/>
          <a:ln>
            <a:noFill/>
          </a:ln>
        </p:spPr>
      </p:pic>
      <p:pic>
        <p:nvPicPr>
          <p:cNvPr id="1734" name="Google Shape;1734;p295"/>
          <p:cNvPicPr preferRelativeResize="0"/>
          <p:nvPr/>
        </p:nvPicPr>
        <p:blipFill rotWithShape="1">
          <a:blip r:embed="rId5">
            <a:alphaModFix/>
          </a:blip>
          <a:srcRect b="13155"/>
          <a:stretch/>
        </p:blipFill>
        <p:spPr>
          <a:xfrm>
            <a:off x="387551" y="1943733"/>
            <a:ext cx="660951" cy="573991"/>
          </a:xfrm>
          <a:prstGeom prst="rect">
            <a:avLst/>
          </a:prstGeom>
          <a:noFill/>
          <a:ln>
            <a:noFill/>
          </a:ln>
        </p:spPr>
      </p:pic>
      <p:pic>
        <p:nvPicPr>
          <p:cNvPr id="1735" name="Google Shape;1735;p295"/>
          <p:cNvPicPr preferRelativeResize="0"/>
          <p:nvPr/>
        </p:nvPicPr>
        <p:blipFill rotWithShape="1">
          <a:blip r:embed="rId6">
            <a:alphaModFix/>
          </a:blip>
          <a:srcRect b="13486"/>
          <a:stretch/>
        </p:blipFill>
        <p:spPr>
          <a:xfrm>
            <a:off x="387551" y="4032126"/>
            <a:ext cx="660951" cy="57179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p296"/>
          <p:cNvSpPr txBox="1">
            <a:spLocks noGrp="1"/>
          </p:cNvSpPr>
          <p:nvPr>
            <p:ph type="body" idx="1"/>
          </p:nvPr>
        </p:nvSpPr>
        <p:spPr>
          <a:xfrm>
            <a:off x="137350" y="664450"/>
            <a:ext cx="8795700" cy="404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entury Gothic"/>
                <a:ea typeface="Century Gothic"/>
                <a:cs typeface="Century Gothic"/>
                <a:sym typeface="Century Gothic"/>
              </a:rPr>
              <a:t>The core reason to undertake regulatory experimentation is to </a:t>
            </a:r>
            <a:r>
              <a:rPr lang="en-GB" sz="1800" b="1" i="0" u="none" strike="noStrike" cap="none">
                <a:solidFill>
                  <a:schemeClr val="accent5"/>
                </a:solidFill>
                <a:latin typeface="Century Gothic"/>
                <a:ea typeface="Century Gothic"/>
                <a:cs typeface="Century Gothic"/>
                <a:sym typeface="Century Gothic"/>
              </a:rPr>
              <a:t>provide evidence or information to inform regulatory decision making</a:t>
            </a:r>
            <a:endParaRPr sz="1800" b="1" i="0" u="none" strike="noStrike" cap="none">
              <a:solidFill>
                <a:schemeClr val="accent5"/>
              </a:solidFill>
              <a:latin typeface="Century Gothic"/>
              <a:ea typeface="Century Gothic"/>
              <a:cs typeface="Century Gothic"/>
              <a:sym typeface="Century Gothic"/>
            </a:endParaRPr>
          </a:p>
          <a:p>
            <a:pPr marL="457200" marR="0" lvl="0" indent="-342900" algn="l" rtl="0">
              <a:lnSpc>
                <a:spcPct val="100000"/>
              </a:lnSpc>
              <a:spcBef>
                <a:spcPts val="1000"/>
              </a:spcBef>
              <a:spcAft>
                <a:spcPts val="0"/>
              </a:spcAft>
              <a:buClr>
                <a:schemeClr val="dk1"/>
              </a:buClr>
              <a:buSzPts val="1800"/>
              <a:buFont typeface="Century Gothic"/>
              <a:buChar char="●"/>
            </a:pPr>
            <a:r>
              <a:rPr lang="en-GB" sz="1800" b="0" i="0" u="none" strike="noStrike" cap="none">
                <a:solidFill>
                  <a:schemeClr val="dk1"/>
                </a:solidFill>
                <a:latin typeface="Century Gothic"/>
                <a:ea typeface="Century Gothic"/>
                <a:cs typeface="Century Gothic"/>
                <a:sym typeface="Century Gothic"/>
              </a:rPr>
              <a:t>A structured approach to </a:t>
            </a:r>
            <a:r>
              <a:rPr lang="en-GB" sz="1800" b="1" i="0" u="none" strike="noStrike" cap="none">
                <a:solidFill>
                  <a:schemeClr val="dk1"/>
                </a:solidFill>
                <a:latin typeface="Century Gothic"/>
                <a:ea typeface="Century Gothic"/>
                <a:cs typeface="Century Gothic"/>
                <a:sym typeface="Century Gothic"/>
              </a:rPr>
              <a:t>systematically generate high quality evidence</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1000"/>
              </a:spcBef>
              <a:spcAft>
                <a:spcPts val="0"/>
              </a:spcAft>
              <a:buClr>
                <a:schemeClr val="dk1"/>
              </a:buClr>
              <a:buSzPts val="1800"/>
              <a:buFont typeface="Century Gothic"/>
              <a:buChar char="●"/>
            </a:pPr>
            <a:r>
              <a:rPr lang="en-GB" sz="1800" b="0" i="0" u="none" strike="noStrike" cap="none">
                <a:solidFill>
                  <a:schemeClr val="dk1"/>
                </a:solidFill>
                <a:latin typeface="Century Gothic"/>
                <a:ea typeface="Century Gothic"/>
                <a:cs typeface="Century Gothic"/>
                <a:sym typeface="Century Gothic"/>
              </a:rPr>
              <a:t>A powerful way to test alternative approaches and </a:t>
            </a:r>
            <a:r>
              <a:rPr lang="en-GB" sz="1800" b="1" i="0" u="none" strike="noStrike" cap="none">
                <a:solidFill>
                  <a:schemeClr val="dk1"/>
                </a:solidFill>
                <a:latin typeface="Century Gothic"/>
                <a:ea typeface="Century Gothic"/>
                <a:cs typeface="Century Gothic"/>
                <a:sym typeface="Century Gothic"/>
              </a:rPr>
              <a:t>identify potentially better approaches</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1000"/>
              </a:spcBef>
              <a:spcAft>
                <a:spcPts val="0"/>
              </a:spcAft>
              <a:buClr>
                <a:schemeClr val="dk1"/>
              </a:buClr>
              <a:buSzPts val="1800"/>
              <a:buFont typeface="Century Gothic"/>
              <a:buChar char="●"/>
            </a:pPr>
            <a:r>
              <a:rPr lang="en-GB" sz="1800" b="0" i="0" u="none" strike="noStrike" cap="none">
                <a:solidFill>
                  <a:schemeClr val="dk1"/>
                </a:solidFill>
                <a:latin typeface="Century Gothic"/>
                <a:ea typeface="Century Gothic"/>
                <a:cs typeface="Century Gothic"/>
                <a:sym typeface="Century Gothic"/>
              </a:rPr>
              <a:t>Help regulators </a:t>
            </a:r>
            <a:r>
              <a:rPr lang="en-GB" sz="1800" b="1" i="0" u="none" strike="noStrike" cap="none">
                <a:solidFill>
                  <a:schemeClr val="dk1"/>
                </a:solidFill>
                <a:latin typeface="Century Gothic"/>
                <a:ea typeface="Century Gothic"/>
                <a:cs typeface="Century Gothic"/>
                <a:sym typeface="Century Gothic"/>
              </a:rPr>
              <a:t>reduce risk and uncertainty</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1000"/>
              </a:spcBef>
              <a:spcAft>
                <a:spcPts val="0"/>
              </a:spcAft>
              <a:buClr>
                <a:schemeClr val="dk1"/>
              </a:buClr>
              <a:buSzPts val="1800"/>
              <a:buFont typeface="Century Gothic"/>
              <a:buChar char="●"/>
            </a:pPr>
            <a:r>
              <a:rPr lang="en-GB" sz="1800" b="0" i="0" u="none" strike="noStrike" cap="none">
                <a:solidFill>
                  <a:schemeClr val="dk1"/>
                </a:solidFill>
                <a:latin typeface="Century Gothic"/>
                <a:ea typeface="Century Gothic"/>
                <a:cs typeface="Century Gothic"/>
                <a:sym typeface="Century Gothic"/>
              </a:rPr>
              <a:t>Generate information in a </a:t>
            </a:r>
            <a:r>
              <a:rPr lang="en-GB" sz="1800" b="1" i="0" u="none" strike="noStrike" cap="none">
                <a:solidFill>
                  <a:schemeClr val="dk1"/>
                </a:solidFill>
                <a:latin typeface="Century Gothic"/>
                <a:ea typeface="Century Gothic"/>
                <a:cs typeface="Century Gothic"/>
                <a:sym typeface="Century Gothic"/>
              </a:rPr>
              <a:t>controlled</a:t>
            </a:r>
            <a:r>
              <a:rPr lang="en-GB" sz="1800" b="0" i="0" u="none" strike="noStrike" cap="none">
                <a:solidFill>
                  <a:schemeClr val="dk1"/>
                </a:solidFill>
                <a:latin typeface="Century Gothic"/>
                <a:ea typeface="Century Gothic"/>
                <a:cs typeface="Century Gothic"/>
                <a:sym typeface="Century Gothic"/>
              </a:rPr>
              <a:t> and purposeful way</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1000"/>
              </a:spcBef>
              <a:spcAft>
                <a:spcPts val="0"/>
              </a:spcAft>
              <a:buClr>
                <a:schemeClr val="dk1"/>
              </a:buClr>
              <a:buSzPts val="1800"/>
              <a:buFont typeface="Century Gothic"/>
              <a:buChar char="●"/>
            </a:pPr>
            <a:r>
              <a:rPr lang="en-GB" sz="1800" b="0" i="0" u="none" strike="noStrike" cap="none">
                <a:solidFill>
                  <a:schemeClr val="dk1"/>
                </a:solidFill>
                <a:latin typeface="Century Gothic"/>
                <a:ea typeface="Century Gothic"/>
                <a:cs typeface="Century Gothic"/>
                <a:sym typeface="Century Gothic"/>
              </a:rPr>
              <a:t>Experiments can </a:t>
            </a:r>
            <a:r>
              <a:rPr lang="en-GB" sz="1800" b="1" i="0" u="none" strike="noStrike" cap="none">
                <a:solidFill>
                  <a:schemeClr val="dk1"/>
                </a:solidFill>
                <a:latin typeface="Century Gothic"/>
                <a:ea typeface="Century Gothic"/>
                <a:cs typeface="Century Gothic"/>
                <a:sym typeface="Century Gothic"/>
              </a:rPr>
              <a:t>generate information in complex, changing systems</a:t>
            </a:r>
            <a:endParaRPr sz="1800" b="1"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1000"/>
              </a:spcBef>
              <a:spcAft>
                <a:spcPts val="0"/>
              </a:spcAft>
              <a:buClr>
                <a:schemeClr val="dk1"/>
              </a:buClr>
              <a:buSzPts val="1800"/>
              <a:buFont typeface="Century Gothic"/>
              <a:buChar char="●"/>
            </a:pPr>
            <a:r>
              <a:rPr lang="en-GB" sz="1800" b="1" i="0" u="none" strike="noStrike" cap="none">
                <a:solidFill>
                  <a:schemeClr val="dk1"/>
                </a:solidFill>
                <a:latin typeface="Century Gothic"/>
                <a:ea typeface="Century Gothic"/>
                <a:cs typeface="Century Gothic"/>
                <a:sym typeface="Century Gothic"/>
              </a:rPr>
              <a:t>Help to build consensus</a:t>
            </a:r>
            <a:r>
              <a:rPr lang="en-GB" sz="1800" b="0" i="0" u="none" strike="noStrike" cap="none">
                <a:solidFill>
                  <a:schemeClr val="dk1"/>
                </a:solidFill>
                <a:latin typeface="Century Gothic"/>
                <a:ea typeface="Century Gothic"/>
                <a:cs typeface="Century Gothic"/>
                <a:sym typeface="Century Gothic"/>
              </a:rPr>
              <a:t> around a regulatory option or issue</a:t>
            </a: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1000"/>
              </a:spcBef>
              <a:spcAft>
                <a:spcPts val="1000"/>
              </a:spcAft>
              <a:buClr>
                <a:schemeClr val="dk1"/>
              </a:buClr>
              <a:buSzPts val="1100"/>
              <a:buFont typeface="Arial"/>
              <a:buNone/>
            </a:pPr>
            <a:endParaRPr sz="1600" b="0" i="0" u="none" strike="noStrike" cap="none">
              <a:solidFill>
                <a:schemeClr val="accent5"/>
              </a:solidFill>
              <a:latin typeface="Century Gothic"/>
              <a:ea typeface="Century Gothic"/>
              <a:cs typeface="Century Gothic"/>
              <a:sym typeface="Century Gothic"/>
            </a:endParaRPr>
          </a:p>
        </p:txBody>
      </p:sp>
      <p:sp>
        <p:nvSpPr>
          <p:cNvPr id="1741" name="Google Shape;1741;p296"/>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Why experiment?</a:t>
            </a:r>
            <a:endParaRPr sz="20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297"/>
          <p:cNvSpPr txBox="1">
            <a:spLocks noGrp="1"/>
          </p:cNvSpPr>
          <p:nvPr>
            <p:ph type="body" idx="1"/>
          </p:nvPr>
        </p:nvSpPr>
        <p:spPr>
          <a:xfrm>
            <a:off x="137350" y="664450"/>
            <a:ext cx="8795700" cy="40482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Century Gothic"/>
              <a:buChar char="●"/>
            </a:pPr>
            <a:r>
              <a:rPr lang="en-GB" sz="1800" b="0" i="0" u="none" strike="noStrike" cap="none">
                <a:solidFill>
                  <a:schemeClr val="dk1"/>
                </a:solidFill>
                <a:latin typeface="Century Gothic"/>
                <a:ea typeface="Century Gothic"/>
                <a:cs typeface="Century Gothic"/>
                <a:sym typeface="Century Gothic"/>
              </a:rPr>
              <a:t>Is there a </a:t>
            </a:r>
            <a:r>
              <a:rPr lang="en-GB" sz="1800" b="1" i="0" u="none" strike="noStrike" cap="none">
                <a:solidFill>
                  <a:schemeClr val="accent5"/>
                </a:solidFill>
                <a:latin typeface="Century Gothic"/>
                <a:ea typeface="Century Gothic"/>
                <a:cs typeface="Century Gothic"/>
                <a:sym typeface="Century Gothic"/>
              </a:rPr>
              <a:t>clear and important question</a:t>
            </a:r>
            <a:r>
              <a:rPr lang="en-GB" sz="1800" b="0" i="0" u="none" strike="noStrike" cap="none">
                <a:solidFill>
                  <a:schemeClr val="accent5"/>
                </a:solidFill>
                <a:latin typeface="Century Gothic"/>
                <a:ea typeface="Century Gothic"/>
                <a:cs typeface="Century Gothic"/>
                <a:sym typeface="Century Gothic"/>
              </a:rPr>
              <a:t> </a:t>
            </a:r>
            <a:r>
              <a:rPr lang="en-GB" sz="1800" b="0" i="0" u="none" strike="noStrike" cap="none">
                <a:solidFill>
                  <a:schemeClr val="dk1"/>
                </a:solidFill>
                <a:latin typeface="Century Gothic"/>
                <a:ea typeface="Century Gothic"/>
                <a:cs typeface="Century Gothic"/>
                <a:sym typeface="Century Gothic"/>
              </a:rPr>
              <a:t>that needs to be answered?</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1000"/>
              </a:spcBef>
              <a:spcAft>
                <a:spcPts val="0"/>
              </a:spcAft>
              <a:buClr>
                <a:schemeClr val="dk1"/>
              </a:buClr>
              <a:buSzPts val="1800"/>
              <a:buFont typeface="Century Gothic"/>
              <a:buChar char="●"/>
            </a:pPr>
            <a:r>
              <a:rPr lang="en-GB" sz="1800" b="0" i="0" u="none" strike="noStrike" cap="none">
                <a:solidFill>
                  <a:schemeClr val="dk1"/>
                </a:solidFill>
                <a:latin typeface="Century Gothic"/>
                <a:ea typeface="Century Gothic"/>
                <a:cs typeface="Century Gothic"/>
                <a:sym typeface="Century Gothic"/>
              </a:rPr>
              <a:t>Can an experiment be </a:t>
            </a:r>
            <a:r>
              <a:rPr lang="en-GB" sz="1800" b="1" i="0" u="none" strike="noStrike" cap="none">
                <a:solidFill>
                  <a:schemeClr val="accent5"/>
                </a:solidFill>
                <a:latin typeface="Century Gothic"/>
                <a:ea typeface="Century Gothic"/>
                <a:cs typeface="Century Gothic"/>
                <a:sym typeface="Century Gothic"/>
              </a:rPr>
              <a:t>designed</a:t>
            </a:r>
            <a:r>
              <a:rPr lang="en-GB" sz="1800" b="0" i="0" u="none" strike="noStrike" cap="none">
                <a:solidFill>
                  <a:schemeClr val="dk1"/>
                </a:solidFill>
                <a:latin typeface="Century Gothic"/>
                <a:ea typeface="Century Gothic"/>
                <a:cs typeface="Century Gothic"/>
                <a:sym typeface="Century Gothic"/>
              </a:rPr>
              <a:t> that would provide evidence to answer the question?</a:t>
            </a:r>
            <a:endParaRPr sz="1800" b="0" i="0" u="none" strike="noStrike" cap="none">
              <a:solidFill>
                <a:schemeClr val="dk1"/>
              </a:solidFill>
              <a:latin typeface="Century Gothic"/>
              <a:ea typeface="Century Gothic"/>
              <a:cs typeface="Century Gothic"/>
              <a:sym typeface="Century Gothic"/>
            </a:endParaRPr>
          </a:p>
          <a:p>
            <a:pPr marL="914400" marR="0" lvl="1" indent="-342900" algn="l" rtl="0">
              <a:lnSpc>
                <a:spcPct val="100000"/>
              </a:lnSpc>
              <a:spcBef>
                <a:spcPts val="1000"/>
              </a:spcBef>
              <a:spcAft>
                <a:spcPts val="0"/>
              </a:spcAft>
              <a:buClr>
                <a:schemeClr val="dk1"/>
              </a:buClr>
              <a:buSzPts val="1800"/>
              <a:buFont typeface="Century Gothic"/>
              <a:buChar char="○"/>
            </a:pPr>
            <a:r>
              <a:rPr lang="en-GB" sz="1800" b="0" i="0" u="none" strike="noStrike" cap="none">
                <a:solidFill>
                  <a:schemeClr val="dk1"/>
                </a:solidFill>
                <a:latin typeface="Century Gothic"/>
                <a:ea typeface="Century Gothic"/>
                <a:cs typeface="Century Gothic"/>
                <a:sym typeface="Century Gothic"/>
              </a:rPr>
              <a:t>What are the possible outcomes from the experiment, and how would they be interpreted?</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1000"/>
              </a:spcBef>
              <a:spcAft>
                <a:spcPts val="0"/>
              </a:spcAft>
              <a:buClr>
                <a:schemeClr val="dk1"/>
              </a:buClr>
              <a:buSzPts val="1800"/>
              <a:buFont typeface="Century Gothic"/>
              <a:buChar char="●"/>
            </a:pPr>
            <a:r>
              <a:rPr lang="en-GB" sz="1800" b="1" i="0" u="none" strike="noStrike" cap="none">
                <a:solidFill>
                  <a:schemeClr val="accent5"/>
                </a:solidFill>
                <a:latin typeface="Century Gothic"/>
                <a:ea typeface="Century Gothic"/>
                <a:cs typeface="Century Gothic"/>
                <a:sym typeface="Century Gothic"/>
              </a:rPr>
              <a:t>What alternatives</a:t>
            </a:r>
            <a:r>
              <a:rPr lang="en-GB" sz="1800" b="0" i="0" u="none" strike="noStrike" cap="none">
                <a:solidFill>
                  <a:schemeClr val="dk1"/>
                </a:solidFill>
                <a:latin typeface="Century Gothic"/>
                <a:ea typeface="Century Gothic"/>
                <a:cs typeface="Century Gothic"/>
                <a:sym typeface="Century Gothic"/>
              </a:rPr>
              <a:t> are there to an experiment?</a:t>
            </a:r>
            <a:endParaRPr sz="1800" b="0" i="0" u="none" strike="noStrike" cap="none">
              <a:solidFill>
                <a:schemeClr val="dk1"/>
              </a:solidFill>
              <a:latin typeface="Century Gothic"/>
              <a:ea typeface="Century Gothic"/>
              <a:cs typeface="Century Gothic"/>
              <a:sym typeface="Century Gothic"/>
            </a:endParaRPr>
          </a:p>
          <a:p>
            <a:pPr marL="914400" marR="0" lvl="1" indent="-342900" algn="l" rtl="0">
              <a:lnSpc>
                <a:spcPct val="100000"/>
              </a:lnSpc>
              <a:spcBef>
                <a:spcPts val="1000"/>
              </a:spcBef>
              <a:spcAft>
                <a:spcPts val="0"/>
              </a:spcAft>
              <a:buClr>
                <a:schemeClr val="dk1"/>
              </a:buClr>
              <a:buSzPts val="1800"/>
              <a:buFont typeface="Century Gothic"/>
              <a:buChar char="○"/>
            </a:pPr>
            <a:r>
              <a:rPr lang="en-GB" sz="1800" b="0" i="0" u="none" strike="noStrike" cap="none">
                <a:solidFill>
                  <a:schemeClr val="dk1"/>
                </a:solidFill>
                <a:latin typeface="Century Gothic"/>
                <a:ea typeface="Century Gothic"/>
                <a:cs typeface="Century Gothic"/>
                <a:sym typeface="Century Gothic"/>
              </a:rPr>
              <a:t>E.g. experience/intuition; do nothing/‘wait and see’; implement then evaluate; public consultation; desk research; experts</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1000"/>
              </a:spcBef>
              <a:spcAft>
                <a:spcPts val="0"/>
              </a:spcAft>
              <a:buClr>
                <a:schemeClr val="dk1"/>
              </a:buClr>
              <a:buSzPts val="1800"/>
              <a:buFont typeface="Century Gothic"/>
              <a:buChar char="●"/>
            </a:pPr>
            <a:r>
              <a:rPr lang="en-GB" sz="1800" b="0" i="0" u="none" strike="noStrike" cap="none">
                <a:solidFill>
                  <a:schemeClr val="dk1"/>
                </a:solidFill>
                <a:latin typeface="Century Gothic"/>
                <a:ea typeface="Century Gothic"/>
                <a:cs typeface="Century Gothic"/>
                <a:sym typeface="Century Gothic"/>
              </a:rPr>
              <a:t>How do the alternatives </a:t>
            </a:r>
            <a:r>
              <a:rPr lang="en-GB" sz="1800" b="1" i="0" u="none" strike="noStrike" cap="none">
                <a:solidFill>
                  <a:schemeClr val="accent5"/>
                </a:solidFill>
                <a:latin typeface="Century Gothic"/>
                <a:ea typeface="Century Gothic"/>
                <a:cs typeface="Century Gothic"/>
                <a:sym typeface="Century Gothic"/>
              </a:rPr>
              <a:t>compare</a:t>
            </a:r>
            <a:r>
              <a:rPr lang="en-GB" sz="1800" b="0" i="0" u="none" strike="noStrike" cap="none">
                <a:solidFill>
                  <a:schemeClr val="dk1"/>
                </a:solidFill>
                <a:latin typeface="Century Gothic"/>
                <a:ea typeface="Century Gothic"/>
                <a:cs typeface="Century Gothic"/>
                <a:sym typeface="Century Gothic"/>
              </a:rPr>
              <a:t>?</a:t>
            </a:r>
            <a:endParaRPr sz="1800" b="0" i="0" u="none" strike="noStrike" cap="none">
              <a:solidFill>
                <a:schemeClr val="dk1"/>
              </a:solidFill>
              <a:latin typeface="Century Gothic"/>
              <a:ea typeface="Century Gothic"/>
              <a:cs typeface="Century Gothic"/>
              <a:sym typeface="Century Gothic"/>
            </a:endParaRPr>
          </a:p>
          <a:p>
            <a:pPr marL="914400" marR="0" lvl="1" indent="-342900" algn="l" rtl="0">
              <a:lnSpc>
                <a:spcPct val="100000"/>
              </a:lnSpc>
              <a:spcBef>
                <a:spcPts val="1000"/>
              </a:spcBef>
              <a:spcAft>
                <a:spcPts val="1000"/>
              </a:spcAft>
              <a:buClr>
                <a:schemeClr val="dk1"/>
              </a:buClr>
              <a:buSzPts val="1800"/>
              <a:buFont typeface="Century Gothic"/>
              <a:buChar char="○"/>
            </a:pPr>
            <a:r>
              <a:rPr lang="en-GB" sz="1800" b="0" i="0" u="none" strike="noStrike" cap="none">
                <a:solidFill>
                  <a:schemeClr val="dk1"/>
                </a:solidFill>
                <a:latin typeface="Century Gothic"/>
                <a:ea typeface="Century Gothic"/>
                <a:cs typeface="Century Gothic"/>
                <a:sym typeface="Century Gothic"/>
              </a:rPr>
              <a:t>Feasibility, cost, timing, robustness of evidence, speed/ timeliness, ethical and legal considerations</a:t>
            </a:r>
            <a:endParaRPr sz="1800" b="0" i="0" u="none" strike="noStrike" cap="none">
              <a:solidFill>
                <a:schemeClr val="dk1"/>
              </a:solidFill>
              <a:latin typeface="Century Gothic"/>
              <a:ea typeface="Century Gothic"/>
              <a:cs typeface="Century Gothic"/>
              <a:sym typeface="Century Gothic"/>
            </a:endParaRPr>
          </a:p>
        </p:txBody>
      </p:sp>
      <p:sp>
        <p:nvSpPr>
          <p:cNvPr id="1747" name="Google Shape;1747;p297"/>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When to experiment - a checklist</a:t>
            </a:r>
            <a:endParaRPr sz="20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1"/>
        <p:cNvGrpSpPr/>
        <p:nvPr/>
      </p:nvGrpSpPr>
      <p:grpSpPr>
        <a:xfrm>
          <a:off x="0" y="0"/>
          <a:ext cx="0" cy="0"/>
          <a:chOff x="0" y="0"/>
          <a:chExt cx="0" cy="0"/>
        </a:xfrm>
      </p:grpSpPr>
      <p:sp>
        <p:nvSpPr>
          <p:cNvPr id="1752" name="Google Shape;1752;p298"/>
          <p:cNvSpPr txBox="1">
            <a:spLocks noGrp="1"/>
          </p:cNvSpPr>
          <p:nvPr>
            <p:ph type="title"/>
          </p:nvPr>
        </p:nvSpPr>
        <p:spPr>
          <a:xfrm>
            <a:off x="793750" y="163550"/>
            <a:ext cx="7509000" cy="125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Poll question 1</a:t>
            </a:r>
            <a:endParaRPr sz="20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1" i="1"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What are the barriers to Canadian regulators </a:t>
            </a:r>
            <a:r>
              <a:rPr lang="en-GB" sz="2000" b="1">
                <a:solidFill>
                  <a:schemeClr val="dk1"/>
                </a:solidFill>
                <a:latin typeface="Century Gothic"/>
                <a:ea typeface="Century Gothic"/>
                <a:cs typeface="Century Gothic"/>
                <a:sym typeface="Century Gothic"/>
              </a:rPr>
              <a:t>conducting experiments</a:t>
            </a:r>
            <a:r>
              <a:rPr lang="en-GB" sz="2000" b="1" i="0" u="none" strike="noStrike" cap="none">
                <a:solidFill>
                  <a:schemeClr val="dk1"/>
                </a:solidFill>
                <a:latin typeface="Century Gothic"/>
                <a:ea typeface="Century Gothic"/>
                <a:cs typeface="Century Gothic"/>
                <a:sym typeface="Century Gothic"/>
              </a:rPr>
              <a:t>?</a:t>
            </a:r>
            <a:endParaRPr sz="2000" b="1" i="0" u="none" strike="noStrike" cap="none">
              <a:solidFill>
                <a:schemeClr val="dk1"/>
              </a:solidFill>
              <a:latin typeface="Century Gothic"/>
              <a:ea typeface="Century Gothic"/>
              <a:cs typeface="Century Gothic"/>
              <a:sym typeface="Century Gothic"/>
            </a:endParaRPr>
          </a:p>
        </p:txBody>
      </p:sp>
      <p:sp>
        <p:nvSpPr>
          <p:cNvPr id="1753" name="Google Shape;1753;p298"/>
          <p:cNvSpPr txBox="1"/>
          <p:nvPr/>
        </p:nvSpPr>
        <p:spPr>
          <a:xfrm>
            <a:off x="807325" y="1578350"/>
            <a:ext cx="7863900" cy="24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entury Gothic"/>
                <a:ea typeface="Century Gothic"/>
                <a:cs typeface="Century Gothic"/>
                <a:sym typeface="Century Gothic"/>
              </a:rPr>
              <a:t>[Select as many as applicable]</a:t>
            </a: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Unclear when to experiment</a:t>
            </a: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Unclear how to experiment</a:t>
            </a: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Difficult to develop useful metrics</a:t>
            </a: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“Buy-in” - no culture of experimentation </a:t>
            </a: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Considered high risk</a:t>
            </a: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Required resources - time, money, people</a:t>
            </a: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Required external buy-in - other regulators, other parts of gov, industry, public</a:t>
            </a: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Ethical concerns</a:t>
            </a:r>
            <a:endParaRPr sz="1600" b="0" i="0" u="none" strike="noStrike" cap="none">
              <a:solidFill>
                <a:schemeClr val="dk1"/>
              </a:solidFill>
              <a:latin typeface="Century Gothic"/>
              <a:ea typeface="Century Gothic"/>
              <a:cs typeface="Century Gothic"/>
              <a:sym typeface="Century Gothic"/>
            </a:endParaRPr>
          </a:p>
        </p:txBody>
      </p:sp>
      <p:pic>
        <p:nvPicPr>
          <p:cNvPr id="1754" name="Google Shape;1754;p298"/>
          <p:cNvPicPr preferRelativeResize="0"/>
          <p:nvPr/>
        </p:nvPicPr>
        <p:blipFill rotWithShape="1">
          <a:blip r:embed="rId3">
            <a:alphaModFix/>
          </a:blip>
          <a:srcRect b="13621"/>
          <a:stretch/>
        </p:blipFill>
        <p:spPr>
          <a:xfrm>
            <a:off x="171600" y="142200"/>
            <a:ext cx="591476" cy="510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280"/>
          <p:cNvSpPr txBox="1"/>
          <p:nvPr/>
        </p:nvSpPr>
        <p:spPr>
          <a:xfrm>
            <a:off x="327375" y="816350"/>
            <a:ext cx="8572500" cy="3779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GB" sz="1600" b="0" i="0" u="none" strike="noStrike" cap="none">
                <a:solidFill>
                  <a:srgbClr val="000000"/>
                </a:solidFill>
                <a:latin typeface="Century Gothic"/>
                <a:ea typeface="Century Gothic"/>
                <a:cs typeface="Century Gothic"/>
                <a:sym typeface="Century Gothic"/>
              </a:rPr>
              <a:t>By the end of this webinar, participants will know more about CRI and Nesta’s approach to regulatory innovation and experimentation, how to design a regulatory experiment, and how to apply to the Regulatory Experimentation Expense Fund. </a:t>
            </a:r>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600"/>
              <a:buFont typeface="Arial"/>
              <a:buNone/>
            </a:pPr>
            <a:r>
              <a:rPr lang="en-GB" sz="1600" b="0" i="0" u="none" strike="noStrike" cap="none">
                <a:solidFill>
                  <a:srgbClr val="000000"/>
                </a:solidFill>
                <a:latin typeface="Century Gothic"/>
                <a:ea typeface="Century Gothic"/>
                <a:cs typeface="Century Gothic"/>
                <a:sym typeface="Century Gothic"/>
              </a:rPr>
              <a:t>Specifically, the webinar will cover:</a:t>
            </a:r>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rgbClr val="000000"/>
              </a:buClr>
              <a:buSzPts val="1600"/>
              <a:buFont typeface="Century Gothic"/>
              <a:buChar char="●"/>
            </a:pPr>
            <a:r>
              <a:rPr lang="en-GB" sz="1600" b="0" i="0" u="none" strike="noStrike" cap="none">
                <a:solidFill>
                  <a:srgbClr val="000000"/>
                </a:solidFill>
                <a:latin typeface="Century Gothic"/>
                <a:ea typeface="Century Gothic"/>
                <a:cs typeface="Century Gothic"/>
                <a:sym typeface="Century Gothic"/>
              </a:rPr>
              <a:t>An </a:t>
            </a:r>
            <a:r>
              <a:rPr lang="en-GB" sz="1600" b="1" i="0" u="none" strike="noStrike" cap="none">
                <a:solidFill>
                  <a:srgbClr val="000000"/>
                </a:solidFill>
                <a:latin typeface="Century Gothic"/>
                <a:ea typeface="Century Gothic"/>
                <a:cs typeface="Century Gothic"/>
                <a:sym typeface="Century Gothic"/>
              </a:rPr>
              <a:t>introduction </a:t>
            </a:r>
            <a:r>
              <a:rPr lang="en-GB" sz="1600" b="0" i="0" u="none" strike="noStrike" cap="none">
                <a:solidFill>
                  <a:srgbClr val="000000"/>
                </a:solidFill>
                <a:latin typeface="Century Gothic"/>
                <a:ea typeface="Century Gothic"/>
                <a:cs typeface="Century Gothic"/>
                <a:sym typeface="Century Gothic"/>
              </a:rPr>
              <a:t>to the CRI and Nesta</a:t>
            </a:r>
            <a:endParaRPr/>
          </a:p>
          <a:p>
            <a:pPr marL="457200" marR="0" lvl="0" indent="-330200" algn="l" rtl="0">
              <a:lnSpc>
                <a:spcPct val="115000"/>
              </a:lnSpc>
              <a:spcBef>
                <a:spcPts val="0"/>
              </a:spcBef>
              <a:spcAft>
                <a:spcPts val="0"/>
              </a:spcAft>
              <a:buClr>
                <a:srgbClr val="000000"/>
              </a:buClr>
              <a:buSzPts val="1600"/>
              <a:buFont typeface="Century Gothic"/>
              <a:buChar char="●"/>
            </a:pPr>
            <a:r>
              <a:rPr lang="en-GB" sz="1600" b="1" i="0" u="none" strike="noStrike" cap="none">
                <a:solidFill>
                  <a:srgbClr val="000000"/>
                </a:solidFill>
                <a:latin typeface="Century Gothic"/>
                <a:ea typeface="Century Gothic"/>
                <a:cs typeface="Century Gothic"/>
                <a:sym typeface="Century Gothic"/>
              </a:rPr>
              <a:t>CRI’s role </a:t>
            </a:r>
            <a:r>
              <a:rPr lang="en-GB" sz="1600" b="0" i="0" u="none" strike="noStrike" cap="none">
                <a:solidFill>
                  <a:srgbClr val="000000"/>
                </a:solidFill>
                <a:latin typeface="Century Gothic"/>
                <a:ea typeface="Century Gothic"/>
                <a:cs typeface="Century Gothic"/>
                <a:sym typeface="Century Gothic"/>
              </a:rPr>
              <a:t>in promoting regulatory experimentation</a:t>
            </a:r>
            <a:endParaRPr/>
          </a:p>
          <a:p>
            <a:pPr marL="457200" marR="0" lvl="0" indent="-330200" algn="l" rtl="0">
              <a:lnSpc>
                <a:spcPct val="115000"/>
              </a:lnSpc>
              <a:spcBef>
                <a:spcPts val="0"/>
              </a:spcBef>
              <a:spcAft>
                <a:spcPts val="0"/>
              </a:spcAft>
              <a:buClr>
                <a:srgbClr val="000000"/>
              </a:buClr>
              <a:buSzPts val="1600"/>
              <a:buFont typeface="Century Gothic"/>
              <a:buChar char="●"/>
            </a:pPr>
            <a:r>
              <a:rPr lang="en-GB" sz="1600" b="1" i="0" u="none" strike="noStrike" cap="none">
                <a:solidFill>
                  <a:srgbClr val="000000"/>
                </a:solidFill>
                <a:latin typeface="Century Gothic"/>
                <a:ea typeface="Century Gothic"/>
                <a:cs typeface="Century Gothic"/>
                <a:sym typeface="Century Gothic"/>
              </a:rPr>
              <a:t>The context </a:t>
            </a:r>
            <a:r>
              <a:rPr lang="en-GB" sz="1600" b="0" i="0" u="none" strike="noStrike" cap="none">
                <a:solidFill>
                  <a:srgbClr val="000000"/>
                </a:solidFill>
                <a:latin typeface="Century Gothic"/>
                <a:ea typeface="Century Gothic"/>
                <a:cs typeface="Century Gothic"/>
                <a:sym typeface="Century Gothic"/>
              </a:rPr>
              <a:t>- why should regulators think about using experimentation?</a:t>
            </a:r>
            <a:endParaRPr/>
          </a:p>
          <a:p>
            <a:pPr marL="457200" marR="0" lvl="0" indent="-330200" algn="l" rtl="0">
              <a:lnSpc>
                <a:spcPct val="115000"/>
              </a:lnSpc>
              <a:spcBef>
                <a:spcPts val="0"/>
              </a:spcBef>
              <a:spcAft>
                <a:spcPts val="0"/>
              </a:spcAft>
              <a:buClr>
                <a:srgbClr val="000000"/>
              </a:buClr>
              <a:buSzPts val="1600"/>
              <a:buFont typeface="Century Gothic"/>
              <a:buChar char="●"/>
            </a:pPr>
            <a:r>
              <a:rPr lang="en-GB" sz="1600" b="1" i="0" u="none" strike="noStrike" cap="none">
                <a:solidFill>
                  <a:srgbClr val="000000"/>
                </a:solidFill>
                <a:latin typeface="Century Gothic"/>
                <a:ea typeface="Century Gothic"/>
                <a:cs typeface="Century Gothic"/>
                <a:sym typeface="Century Gothic"/>
              </a:rPr>
              <a:t>Examples of regulatory experiments </a:t>
            </a:r>
            <a:r>
              <a:rPr lang="en-GB" sz="1600" b="0" i="0" u="none" strike="noStrike" cap="none">
                <a:solidFill>
                  <a:srgbClr val="000000"/>
                </a:solidFill>
                <a:latin typeface="Century Gothic"/>
                <a:ea typeface="Century Gothic"/>
                <a:cs typeface="Century Gothic"/>
                <a:sym typeface="Century Gothic"/>
              </a:rPr>
              <a:t>and key elements in designing </a:t>
            </a:r>
            <a:r>
              <a:rPr lang="en-GB" sz="1600" b="1" i="0" u="none" strike="noStrike" cap="none">
                <a:solidFill>
                  <a:srgbClr val="000000"/>
                </a:solidFill>
                <a:latin typeface="Century Gothic"/>
                <a:ea typeface="Century Gothic"/>
                <a:cs typeface="Century Gothic"/>
                <a:sym typeface="Century Gothic"/>
              </a:rPr>
              <a:t>a useful regulatory experiment</a:t>
            </a:r>
            <a:endParaRPr/>
          </a:p>
          <a:p>
            <a:pPr marL="457200" marR="0" lvl="0" indent="-330200" algn="l" rtl="0">
              <a:lnSpc>
                <a:spcPct val="115000"/>
              </a:lnSpc>
              <a:spcBef>
                <a:spcPts val="0"/>
              </a:spcBef>
              <a:spcAft>
                <a:spcPts val="0"/>
              </a:spcAft>
              <a:buClr>
                <a:srgbClr val="000000"/>
              </a:buClr>
              <a:buSzPts val="1600"/>
              <a:buFont typeface="Century Gothic"/>
              <a:buChar char="●"/>
            </a:pPr>
            <a:r>
              <a:rPr lang="en-GB" sz="1600" b="0" i="0" u="none" strike="noStrike" cap="none">
                <a:solidFill>
                  <a:srgbClr val="000000"/>
                </a:solidFill>
                <a:latin typeface="Century Gothic"/>
                <a:ea typeface="Century Gothic"/>
                <a:cs typeface="Century Gothic"/>
                <a:sym typeface="Century Gothic"/>
              </a:rPr>
              <a:t>How to </a:t>
            </a:r>
            <a:r>
              <a:rPr lang="en-GB" sz="1600" b="1" i="0" u="none" strike="noStrike" cap="none">
                <a:solidFill>
                  <a:srgbClr val="000000"/>
                </a:solidFill>
                <a:latin typeface="Century Gothic"/>
                <a:ea typeface="Century Gothic"/>
                <a:cs typeface="Century Gothic"/>
                <a:sym typeface="Century Gothic"/>
              </a:rPr>
              <a:t>apply to the CRI’s Regulatory Experimentation Expense Fund</a:t>
            </a:r>
            <a:endParaRPr sz="1600" b="0" i="0" u="none" strike="noStrike" cap="none">
              <a:solidFill>
                <a:srgbClr val="000000"/>
              </a:solidFill>
              <a:latin typeface="Century Gothic"/>
              <a:ea typeface="Century Gothic"/>
              <a:cs typeface="Century Gothic"/>
              <a:sym typeface="Century Gothic"/>
            </a:endParaRPr>
          </a:p>
        </p:txBody>
      </p:sp>
      <p:sp>
        <p:nvSpPr>
          <p:cNvPr id="1549" name="Google Shape;1549;p280"/>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Objectives for this webinar</a:t>
            </a:r>
            <a:endParaRPr sz="20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sp>
        <p:nvSpPr>
          <p:cNvPr id="1759" name="Google Shape;1759;p299"/>
          <p:cNvSpPr txBox="1">
            <a:spLocks noGrp="1"/>
          </p:cNvSpPr>
          <p:nvPr>
            <p:ph type="body" idx="1"/>
          </p:nvPr>
        </p:nvSpPr>
        <p:spPr>
          <a:xfrm>
            <a:off x="616275" y="835125"/>
            <a:ext cx="8265600" cy="43980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600"/>
              <a:buFont typeface="Arial"/>
              <a:buNone/>
            </a:pPr>
            <a:r>
              <a:rPr lang="en-GB" sz="1600" b="1">
                <a:solidFill>
                  <a:schemeClr val="accent5"/>
                </a:solidFill>
                <a:latin typeface="Century Gothic"/>
                <a:ea typeface="Century Gothic"/>
                <a:cs typeface="Century Gothic"/>
                <a:sym typeface="Century Gothic"/>
              </a:rPr>
              <a:t>A regulated ‘object’ e.g. new products, services, business models</a:t>
            </a:r>
            <a:endParaRPr sz="1600" b="1">
              <a:solidFill>
                <a:schemeClr val="accent5"/>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Assess the implications of new innovations if they were used in the real world</a:t>
            </a:r>
            <a:endParaRPr sz="1600">
              <a:solidFill>
                <a:schemeClr val="dk1"/>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Assess the effectiveness of existing regulations for new innovations</a:t>
            </a:r>
            <a:endParaRPr sz="1600" b="1">
              <a:solidFill>
                <a:schemeClr val="accent5"/>
              </a:solidFill>
              <a:latin typeface="Century Gothic"/>
              <a:ea typeface="Century Gothic"/>
              <a:cs typeface="Century Gothic"/>
              <a:sym typeface="Century Gothic"/>
            </a:endParaRPr>
          </a:p>
          <a:p>
            <a:pPr marL="0" marR="0" lvl="0" indent="457200" algn="l" rtl="0">
              <a:lnSpc>
                <a:spcPct val="115000"/>
              </a:lnSpc>
              <a:spcBef>
                <a:spcPts val="0"/>
              </a:spcBef>
              <a:spcAft>
                <a:spcPts val="0"/>
              </a:spcAft>
              <a:buClr>
                <a:srgbClr val="000000"/>
              </a:buClr>
              <a:buSzPts val="1600"/>
              <a:buFont typeface="Arial"/>
              <a:buNone/>
            </a:pPr>
            <a:endParaRPr sz="1600" b="1">
              <a:solidFill>
                <a:schemeClr val="accent5"/>
              </a:solidFill>
              <a:latin typeface="Century Gothic"/>
              <a:ea typeface="Century Gothic"/>
              <a:cs typeface="Century Gothic"/>
              <a:sym typeface="Century Gothic"/>
            </a:endParaRPr>
          </a:p>
          <a:p>
            <a:pPr marL="457200" lvl="0" indent="0" algn="l" rtl="0">
              <a:lnSpc>
                <a:spcPct val="115000"/>
              </a:lnSpc>
              <a:spcBef>
                <a:spcPts val="0"/>
              </a:spcBef>
              <a:spcAft>
                <a:spcPts val="0"/>
              </a:spcAft>
              <a:buClr>
                <a:schemeClr val="dk1"/>
              </a:buClr>
              <a:buSzPts val="1600"/>
              <a:buFont typeface="Arial"/>
              <a:buNone/>
            </a:pPr>
            <a:r>
              <a:rPr lang="en-GB" sz="1600" b="1">
                <a:solidFill>
                  <a:schemeClr val="accent5"/>
                </a:solidFill>
                <a:latin typeface="Century Gothic"/>
                <a:ea typeface="Century Gothic"/>
                <a:cs typeface="Century Gothic"/>
                <a:sym typeface="Century Gothic"/>
              </a:rPr>
              <a:t>A regulation or piece of legislation</a:t>
            </a:r>
            <a:endParaRPr sz="1600" b="1">
              <a:solidFill>
                <a:schemeClr val="accent5"/>
              </a:solidFill>
              <a:latin typeface="Century Gothic"/>
              <a:ea typeface="Century Gothic"/>
              <a:cs typeface="Century Gothic"/>
              <a:sym typeface="Century Gothic"/>
            </a:endParaRPr>
          </a:p>
          <a:p>
            <a:pPr marL="914400" lvl="1" indent="-330200" algn="l" rtl="0">
              <a:lnSpc>
                <a:spcPct val="115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Test new regulation in controlled circumstances e.g. a sandbox, within a specific location, or with a specific group of regulated entities </a:t>
            </a:r>
            <a:endParaRPr sz="1600" b="1">
              <a:solidFill>
                <a:schemeClr val="accent5"/>
              </a:solidFill>
              <a:latin typeface="Century Gothic"/>
              <a:ea typeface="Century Gothic"/>
              <a:cs typeface="Century Gothic"/>
              <a:sym typeface="Century Gothic"/>
            </a:endParaRPr>
          </a:p>
          <a:p>
            <a:pPr marL="0" marR="0" lvl="0" indent="457200" algn="l" rtl="0">
              <a:lnSpc>
                <a:spcPct val="115000"/>
              </a:lnSpc>
              <a:spcBef>
                <a:spcPts val="0"/>
              </a:spcBef>
              <a:spcAft>
                <a:spcPts val="0"/>
              </a:spcAft>
              <a:buClr>
                <a:srgbClr val="000000"/>
              </a:buClr>
              <a:buSzPts val="1600"/>
              <a:buFont typeface="Arial"/>
              <a:buNone/>
            </a:pPr>
            <a:endParaRPr sz="1600" b="1">
              <a:solidFill>
                <a:schemeClr val="accent5"/>
              </a:solidFill>
              <a:latin typeface="Century Gothic"/>
              <a:ea typeface="Century Gothic"/>
              <a:cs typeface="Century Gothic"/>
              <a:sym typeface="Century Gothic"/>
            </a:endParaRPr>
          </a:p>
          <a:p>
            <a:pPr marL="0" marR="0" lvl="0" indent="457200" algn="l" rtl="0">
              <a:lnSpc>
                <a:spcPct val="115000"/>
              </a:lnSpc>
              <a:spcBef>
                <a:spcPts val="0"/>
              </a:spcBef>
              <a:spcAft>
                <a:spcPts val="0"/>
              </a:spcAft>
              <a:buClr>
                <a:srgbClr val="000000"/>
              </a:buClr>
              <a:buSzPts val="1600"/>
              <a:buFont typeface="Arial"/>
              <a:buNone/>
            </a:pPr>
            <a:r>
              <a:rPr lang="en-GB" sz="1600" b="1" i="0" u="none" strike="noStrike" cap="none">
                <a:solidFill>
                  <a:schemeClr val="accent5"/>
                </a:solidFill>
                <a:latin typeface="Century Gothic"/>
                <a:ea typeface="Century Gothic"/>
                <a:cs typeface="Century Gothic"/>
                <a:sym typeface="Century Gothic"/>
              </a:rPr>
              <a:t>A regulatory process</a:t>
            </a:r>
            <a:endParaRPr sz="1600" b="1" i="0" u="none" strike="noStrike" cap="none">
              <a:solidFill>
                <a:schemeClr val="accent5"/>
              </a:solidFill>
              <a:latin typeface="Century Gothic"/>
              <a:ea typeface="Century Gothic"/>
              <a:cs typeface="Century Gothic"/>
              <a:sym typeface="Century Gothic"/>
            </a:endParaRPr>
          </a:p>
          <a:p>
            <a:pPr marL="914400" marR="0" lvl="1" indent="-330200" algn="l" rtl="0">
              <a:lnSpc>
                <a:spcPct val="115000"/>
              </a:lnSpc>
              <a:spcBef>
                <a:spcPts val="0"/>
              </a:spcBef>
              <a:spcAft>
                <a:spcPts val="0"/>
              </a:spcAft>
              <a:buClr>
                <a:srgbClr val="000000"/>
              </a:buClr>
              <a:buSzPts val="1600"/>
              <a:buFont typeface="Century Gothic"/>
              <a:buChar char="○"/>
            </a:pPr>
            <a:r>
              <a:rPr lang="en-GB" sz="1600" b="0" i="0" u="none" strike="noStrike" cap="none">
                <a:solidFill>
                  <a:srgbClr val="000000"/>
                </a:solidFill>
                <a:latin typeface="Century Gothic"/>
                <a:ea typeface="Century Gothic"/>
                <a:cs typeface="Century Gothic"/>
                <a:sym typeface="Century Gothic"/>
              </a:rPr>
              <a:t>Test different ways of giving regulatory advice</a:t>
            </a:r>
            <a:endParaRPr sz="1600" b="0" i="0" u="none" strike="noStrike" cap="none">
              <a:solidFill>
                <a:srgbClr val="000000"/>
              </a:solidFill>
              <a:latin typeface="Century Gothic"/>
              <a:ea typeface="Century Gothic"/>
              <a:cs typeface="Century Gothic"/>
              <a:sym typeface="Century Gothic"/>
            </a:endParaRPr>
          </a:p>
          <a:p>
            <a:pPr marL="914400" marR="0" lvl="1" indent="-330200" algn="l" rtl="0">
              <a:lnSpc>
                <a:spcPct val="115000"/>
              </a:lnSpc>
              <a:spcBef>
                <a:spcPts val="0"/>
              </a:spcBef>
              <a:spcAft>
                <a:spcPts val="0"/>
              </a:spcAft>
              <a:buClr>
                <a:srgbClr val="000000"/>
              </a:buClr>
              <a:buSzPts val="1600"/>
              <a:buFont typeface="Century Gothic"/>
              <a:buChar char="○"/>
            </a:pPr>
            <a:r>
              <a:rPr lang="en-GB" sz="1600" b="0" i="0" u="none" strike="noStrike" cap="none">
                <a:solidFill>
                  <a:srgbClr val="000000"/>
                </a:solidFill>
                <a:latin typeface="Century Gothic"/>
                <a:ea typeface="Century Gothic"/>
                <a:cs typeface="Century Gothic"/>
                <a:sym typeface="Century Gothic"/>
              </a:rPr>
              <a:t>Test a new approach to compliance or licencing</a:t>
            </a:r>
            <a:endParaRPr sz="1600" b="0" i="0" u="none" strike="noStrike" cap="none">
              <a:solidFill>
                <a:srgbClr val="000000"/>
              </a:solidFill>
              <a:latin typeface="Century Gothic"/>
              <a:ea typeface="Century Gothic"/>
              <a:cs typeface="Century Gothic"/>
              <a:sym typeface="Century Gothic"/>
            </a:endParaRPr>
          </a:p>
          <a:p>
            <a:pPr marL="914400" marR="0" lvl="1" indent="-330200" algn="l" rtl="0">
              <a:lnSpc>
                <a:spcPct val="115000"/>
              </a:lnSpc>
              <a:spcBef>
                <a:spcPts val="0"/>
              </a:spcBef>
              <a:spcAft>
                <a:spcPts val="0"/>
              </a:spcAft>
              <a:buClr>
                <a:srgbClr val="000000"/>
              </a:buClr>
              <a:buSzPts val="1600"/>
              <a:buFont typeface="Century Gothic"/>
              <a:buChar char="○"/>
            </a:pPr>
            <a:r>
              <a:rPr lang="en-GB" sz="1600" b="0" i="0" u="none" strike="noStrike" cap="none">
                <a:solidFill>
                  <a:srgbClr val="000000"/>
                </a:solidFill>
                <a:latin typeface="Century Gothic"/>
                <a:ea typeface="Century Gothic"/>
                <a:cs typeface="Century Gothic"/>
                <a:sym typeface="Century Gothic"/>
              </a:rPr>
              <a:t>Test new ways of working e.g. co-design, public engagement</a:t>
            </a: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115000"/>
              </a:lnSpc>
              <a:spcBef>
                <a:spcPts val="0"/>
              </a:spcBef>
              <a:spcAft>
                <a:spcPts val="0"/>
              </a:spcAft>
              <a:buNone/>
            </a:pPr>
            <a:endParaRPr sz="1600" b="0" i="0" u="none" strike="noStrike" cap="none">
              <a:solidFill>
                <a:srgbClr val="000000"/>
              </a:solidFill>
              <a:highlight>
                <a:srgbClr val="FFFF00"/>
              </a:highlight>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299"/>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Examples of what regulators might experiment with</a:t>
            </a:r>
            <a:endParaRPr sz="2000" b="1" i="0" u="none" strike="noStrike" cap="none">
              <a:solidFill>
                <a:srgbClr val="000000"/>
              </a:solidFill>
              <a:latin typeface="Century Gothic"/>
              <a:ea typeface="Century Gothic"/>
              <a:cs typeface="Century Gothic"/>
              <a:sym typeface="Century Gothic"/>
            </a:endParaRPr>
          </a:p>
        </p:txBody>
      </p:sp>
      <p:pic>
        <p:nvPicPr>
          <p:cNvPr id="1761" name="Google Shape;1761;p299"/>
          <p:cNvPicPr preferRelativeResize="0"/>
          <p:nvPr/>
        </p:nvPicPr>
        <p:blipFill rotWithShape="1">
          <a:blip r:embed="rId3">
            <a:alphaModFix/>
          </a:blip>
          <a:srcRect b="11970"/>
          <a:stretch/>
        </p:blipFill>
        <p:spPr>
          <a:xfrm>
            <a:off x="366125" y="921500"/>
            <a:ext cx="660025" cy="581012"/>
          </a:xfrm>
          <a:prstGeom prst="rect">
            <a:avLst/>
          </a:prstGeom>
          <a:noFill/>
          <a:ln>
            <a:noFill/>
          </a:ln>
        </p:spPr>
      </p:pic>
      <p:pic>
        <p:nvPicPr>
          <p:cNvPr id="1762" name="Google Shape;1762;p299"/>
          <p:cNvPicPr preferRelativeResize="0"/>
          <p:nvPr/>
        </p:nvPicPr>
        <p:blipFill rotWithShape="1">
          <a:blip r:embed="rId4">
            <a:alphaModFix/>
          </a:blip>
          <a:srcRect b="11807"/>
          <a:stretch/>
        </p:blipFill>
        <p:spPr>
          <a:xfrm>
            <a:off x="366750" y="3837825"/>
            <a:ext cx="658775" cy="581000"/>
          </a:xfrm>
          <a:prstGeom prst="rect">
            <a:avLst/>
          </a:prstGeom>
          <a:noFill/>
          <a:ln>
            <a:noFill/>
          </a:ln>
        </p:spPr>
      </p:pic>
      <p:pic>
        <p:nvPicPr>
          <p:cNvPr id="1763" name="Google Shape;1763;p299"/>
          <p:cNvPicPr preferRelativeResize="0"/>
          <p:nvPr/>
        </p:nvPicPr>
        <p:blipFill rotWithShape="1">
          <a:blip r:embed="rId5">
            <a:alphaModFix/>
          </a:blip>
          <a:srcRect b="13933"/>
          <a:stretch/>
        </p:blipFill>
        <p:spPr>
          <a:xfrm>
            <a:off x="227600" y="2155100"/>
            <a:ext cx="887525" cy="763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Google Shape;1768;p300"/>
          <p:cNvSpPr txBox="1"/>
          <p:nvPr/>
        </p:nvSpPr>
        <p:spPr>
          <a:xfrm>
            <a:off x="215850" y="570250"/>
            <a:ext cx="8712300" cy="2991000"/>
          </a:xfrm>
          <a:prstGeom prst="rect">
            <a:avLst/>
          </a:prstGeom>
          <a:noFill/>
          <a:ln>
            <a:noFill/>
          </a:ln>
        </p:spPr>
        <p:txBody>
          <a:bodyPr spcFirstLastPara="1" wrap="square" lIns="91425" tIns="91425" rIns="91425" bIns="91425" anchor="t" anchorCtr="0">
            <a:noAutofit/>
          </a:bodyPr>
          <a:lstStyle/>
          <a:p>
            <a:pPr marL="457200" marR="0" lvl="0" indent="-323850" algn="l" rtl="0">
              <a:lnSpc>
                <a:spcPct val="100000"/>
              </a:lnSpc>
              <a:spcBef>
                <a:spcPts val="0"/>
              </a:spcBef>
              <a:spcAft>
                <a:spcPts val="0"/>
              </a:spcAft>
              <a:buClr>
                <a:schemeClr val="dk1"/>
              </a:buClr>
              <a:buSzPts val="1500"/>
              <a:buFont typeface="Century Gothic"/>
              <a:buChar char="●"/>
            </a:pPr>
            <a:r>
              <a:rPr lang="en-GB" sz="1500" b="1" i="0" u="none" strike="noStrike" cap="none">
                <a:solidFill>
                  <a:schemeClr val="dk1"/>
                </a:solidFill>
                <a:latin typeface="Century Gothic"/>
                <a:ea typeface="Century Gothic"/>
                <a:cs typeface="Century Gothic"/>
                <a:sym typeface="Century Gothic"/>
              </a:rPr>
              <a:t>The term “sandbox” is used to cover a range of different initiatives</a:t>
            </a:r>
            <a:endParaRPr sz="1500" b="0" i="0" u="none" strike="noStrike" cap="none">
              <a:solidFill>
                <a:schemeClr val="dk1"/>
              </a:solidFill>
              <a:latin typeface="Century Gothic"/>
              <a:ea typeface="Century Gothic"/>
              <a:cs typeface="Century Gothic"/>
              <a:sym typeface="Century Gothic"/>
            </a:endParaRPr>
          </a:p>
          <a:p>
            <a:pPr marL="914400" marR="0" lvl="1" indent="-323850" algn="l" rtl="0">
              <a:lnSpc>
                <a:spcPct val="100000"/>
              </a:lnSpc>
              <a:spcBef>
                <a:spcPts val="0"/>
              </a:spcBef>
              <a:spcAft>
                <a:spcPts val="0"/>
              </a:spcAft>
              <a:buClr>
                <a:schemeClr val="dk1"/>
              </a:buClr>
              <a:buSzPts val="1500"/>
              <a:buFont typeface="Century Gothic"/>
              <a:buChar char="○"/>
            </a:pPr>
            <a:r>
              <a:rPr lang="en-GB" sz="1500" b="0" i="0" u="none" strike="noStrike" cap="none">
                <a:solidFill>
                  <a:schemeClr val="dk1"/>
                </a:solidFill>
                <a:latin typeface="Century Gothic"/>
                <a:ea typeface="Century Gothic"/>
                <a:cs typeface="Century Gothic"/>
                <a:sym typeface="Century Gothic"/>
              </a:rPr>
              <a:t>Other terms - “testbeds”, “living labs”, “innovation spaces”</a:t>
            </a:r>
            <a:endParaRPr sz="15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chemeClr val="dk1"/>
              </a:buClr>
              <a:buSzPts val="1500"/>
              <a:buFont typeface="Century Gothic"/>
              <a:buChar char="●"/>
            </a:pPr>
            <a:r>
              <a:rPr lang="en-GB" sz="1500" b="0" i="0" u="none" strike="noStrike" cap="none">
                <a:solidFill>
                  <a:schemeClr val="dk1"/>
                </a:solidFill>
                <a:latin typeface="Century Gothic"/>
                <a:ea typeface="Century Gothic"/>
                <a:cs typeface="Century Gothic"/>
                <a:sym typeface="Century Gothic"/>
              </a:rPr>
              <a:t>Usually </a:t>
            </a:r>
            <a:r>
              <a:rPr lang="en-GB" sz="1500" b="1" i="0" u="none" strike="noStrike" cap="none">
                <a:solidFill>
                  <a:schemeClr val="dk1"/>
                </a:solidFill>
                <a:latin typeface="Century Gothic"/>
                <a:ea typeface="Century Gothic"/>
                <a:cs typeface="Century Gothic"/>
                <a:sym typeface="Century Gothic"/>
              </a:rPr>
              <a:t>sandboxes are testing environments</a:t>
            </a:r>
            <a:r>
              <a:rPr lang="en-GB" sz="1500" b="0" i="0" u="none" strike="noStrike" cap="none">
                <a:solidFill>
                  <a:schemeClr val="dk1"/>
                </a:solidFill>
                <a:latin typeface="Century Gothic"/>
                <a:ea typeface="Century Gothic"/>
                <a:cs typeface="Century Gothic"/>
                <a:sym typeface="Century Gothic"/>
              </a:rPr>
              <a:t>, usually for innovative products or services,</a:t>
            </a:r>
            <a:r>
              <a:rPr lang="en-GB" sz="1500" b="1" i="0" u="none" strike="noStrike" cap="none">
                <a:solidFill>
                  <a:schemeClr val="dk1"/>
                </a:solidFill>
                <a:latin typeface="Century Gothic"/>
                <a:ea typeface="Century Gothic"/>
                <a:cs typeface="Century Gothic"/>
                <a:sym typeface="Century Gothic"/>
              </a:rPr>
              <a:t> </a:t>
            </a:r>
            <a:r>
              <a:rPr lang="en-GB" sz="1500" b="0" i="0" u="none" strike="noStrike" cap="none">
                <a:solidFill>
                  <a:schemeClr val="dk1"/>
                </a:solidFill>
                <a:latin typeface="Century Gothic"/>
                <a:ea typeface="Century Gothic"/>
                <a:cs typeface="Century Gothic"/>
                <a:sym typeface="Century Gothic"/>
              </a:rPr>
              <a:t>that simulate a ‘real world’ environment while carefully controlling risk</a:t>
            </a:r>
            <a:endParaRPr sz="15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chemeClr val="dk1"/>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chemeClr val="dk1"/>
              </a:buClr>
              <a:buSzPts val="1500"/>
              <a:buFont typeface="Century Gothic"/>
              <a:buChar char="●"/>
            </a:pPr>
            <a:r>
              <a:rPr lang="en-GB" sz="1500" b="0" i="0" u="none" strike="noStrike" cap="none">
                <a:solidFill>
                  <a:schemeClr val="dk1"/>
                </a:solidFill>
                <a:latin typeface="Century Gothic"/>
                <a:ea typeface="Century Gothic"/>
                <a:cs typeface="Century Gothic"/>
                <a:sym typeface="Century Gothic"/>
              </a:rPr>
              <a:t>Although sandboxes can provide a platform for regulatory experimentation, </a:t>
            </a:r>
            <a:r>
              <a:rPr lang="en-GB" sz="1500" b="1" i="0" u="none" strike="noStrike" cap="none">
                <a:solidFill>
                  <a:schemeClr val="dk1"/>
                </a:solidFill>
                <a:latin typeface="Century Gothic"/>
                <a:ea typeface="Century Gothic"/>
                <a:cs typeface="Century Gothic"/>
                <a:sym typeface="Century Gothic"/>
              </a:rPr>
              <a:t>most sandboxes are not in practice run as experiments</a:t>
            </a:r>
            <a:endParaRPr sz="1500" b="0" i="0" u="none" strike="noStrike" cap="none">
              <a:solidFill>
                <a:schemeClr val="dk1"/>
              </a:solidFill>
              <a:latin typeface="Century Gothic"/>
              <a:ea typeface="Century Gothic"/>
              <a:cs typeface="Century Gothic"/>
              <a:sym typeface="Century Gothic"/>
            </a:endParaRPr>
          </a:p>
          <a:p>
            <a:pPr marL="914400" marR="0" lvl="1" indent="-323850" algn="l" rtl="0">
              <a:lnSpc>
                <a:spcPct val="100000"/>
              </a:lnSpc>
              <a:spcBef>
                <a:spcPts val="0"/>
              </a:spcBef>
              <a:spcAft>
                <a:spcPts val="0"/>
              </a:spcAft>
              <a:buClr>
                <a:schemeClr val="dk1"/>
              </a:buClr>
              <a:buSzPts val="1500"/>
              <a:buFont typeface="Century Gothic"/>
              <a:buChar char="○"/>
            </a:pPr>
            <a:r>
              <a:rPr lang="en-GB" sz="1500" b="0" i="0" u="none" strike="noStrike" cap="none">
                <a:solidFill>
                  <a:schemeClr val="dk1"/>
                </a:solidFill>
                <a:latin typeface="Century Gothic"/>
                <a:ea typeface="Century Gothic"/>
                <a:cs typeface="Century Gothic"/>
                <a:sym typeface="Century Gothic"/>
              </a:rPr>
              <a:t>Often partial/time-limited regulatory approval combined with observation</a:t>
            </a:r>
            <a:endParaRPr sz="1500" b="0" i="0" u="none" strike="noStrike" cap="none">
              <a:solidFill>
                <a:schemeClr val="dk1"/>
              </a:solidFill>
              <a:latin typeface="Century Gothic"/>
              <a:ea typeface="Century Gothic"/>
              <a:cs typeface="Century Gothic"/>
              <a:sym typeface="Century Gothic"/>
            </a:endParaRPr>
          </a:p>
          <a:p>
            <a:pPr marL="914400" marR="0" lvl="1" indent="-323850" algn="l" rtl="0">
              <a:lnSpc>
                <a:spcPct val="100000"/>
              </a:lnSpc>
              <a:spcBef>
                <a:spcPts val="0"/>
              </a:spcBef>
              <a:spcAft>
                <a:spcPts val="0"/>
              </a:spcAft>
              <a:buClr>
                <a:schemeClr val="dk1"/>
              </a:buClr>
              <a:buSzPts val="1500"/>
              <a:buFont typeface="Century Gothic"/>
              <a:buChar char="○"/>
            </a:pPr>
            <a:r>
              <a:rPr lang="en-GB" sz="1500" b="0" i="0" u="none" strike="noStrike" cap="none">
                <a:solidFill>
                  <a:schemeClr val="dk1"/>
                </a:solidFill>
                <a:latin typeface="Century Gothic"/>
                <a:ea typeface="Century Gothic"/>
                <a:cs typeface="Century Gothic"/>
                <a:sym typeface="Century Gothic"/>
              </a:rPr>
              <a:t>In order to be considered an experiment, they need to be rigorously designed with a focus on learning and counterfactuals</a:t>
            </a:r>
            <a:endParaRPr sz="15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chemeClr val="dk1"/>
                </a:solidFill>
                <a:latin typeface="Century Gothic"/>
                <a:ea typeface="Century Gothic"/>
                <a:cs typeface="Century Gothic"/>
                <a:sym typeface="Century Gothic"/>
              </a:rPr>
              <a:t>When we refer to </a:t>
            </a:r>
            <a:r>
              <a:rPr lang="en-GB" sz="1500" b="1" i="0" u="none" strike="noStrike" cap="none">
                <a:solidFill>
                  <a:schemeClr val="dk1"/>
                </a:solidFill>
                <a:latin typeface="Century Gothic"/>
                <a:ea typeface="Century Gothic"/>
                <a:cs typeface="Century Gothic"/>
                <a:sym typeface="Century Gothic"/>
              </a:rPr>
              <a:t>regulatory sandboxes for experimentation</a:t>
            </a:r>
            <a:r>
              <a:rPr lang="en-GB" sz="1500" b="0" i="0" u="none" strike="noStrike" cap="none">
                <a:solidFill>
                  <a:schemeClr val="dk1"/>
                </a:solidFill>
                <a:latin typeface="Century Gothic"/>
                <a:ea typeface="Century Gothic"/>
                <a:cs typeface="Century Gothic"/>
                <a:sym typeface="Century Gothic"/>
              </a:rPr>
              <a:t>, we mean... </a:t>
            </a:r>
            <a:endParaRPr sz="1500" b="0" i="0" u="none" strike="noStrike" cap="none">
              <a:solidFill>
                <a:schemeClr val="dk1"/>
              </a:solidFill>
              <a:latin typeface="Century Gothic"/>
              <a:ea typeface="Century Gothic"/>
              <a:cs typeface="Century Gothic"/>
              <a:sym typeface="Century Gothic"/>
            </a:endParaRPr>
          </a:p>
        </p:txBody>
      </p:sp>
      <p:sp>
        <p:nvSpPr>
          <p:cNvPr id="1769" name="Google Shape;1769;p300"/>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Are sandboxes experiments?</a:t>
            </a:r>
            <a:endParaRPr sz="2000" b="1" i="0" u="none" strike="noStrike" cap="none">
              <a:solidFill>
                <a:srgbClr val="000000"/>
              </a:solidFill>
              <a:latin typeface="Century Gothic"/>
              <a:ea typeface="Century Gothic"/>
              <a:cs typeface="Century Gothic"/>
              <a:sym typeface="Century Gothic"/>
            </a:endParaRPr>
          </a:p>
        </p:txBody>
      </p:sp>
      <p:sp>
        <p:nvSpPr>
          <p:cNvPr id="1770" name="Google Shape;1770;p300"/>
          <p:cNvSpPr txBox="1">
            <a:spLocks noGrp="1"/>
          </p:cNvSpPr>
          <p:nvPr>
            <p:ph type="body" idx="1"/>
          </p:nvPr>
        </p:nvSpPr>
        <p:spPr>
          <a:xfrm>
            <a:off x="317213" y="3736368"/>
            <a:ext cx="8744400" cy="9519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a:solidFill>
                  <a:schemeClr val="dk1"/>
                </a:solidFill>
                <a:latin typeface="Century Gothic"/>
                <a:ea typeface="Century Gothic"/>
                <a:cs typeface="Century Gothic"/>
                <a:sym typeface="Century Gothic"/>
              </a:rPr>
              <a:t>...spaces</a:t>
            </a:r>
            <a:r>
              <a:rPr lang="en-GB" sz="1500" b="1">
                <a:solidFill>
                  <a:schemeClr val="dk1"/>
                </a:solidFill>
                <a:latin typeface="Century Gothic"/>
                <a:ea typeface="Century Gothic"/>
                <a:cs typeface="Century Gothic"/>
                <a:sym typeface="Century Gothic"/>
              </a:rPr>
              <a:t> </a:t>
            </a:r>
            <a:r>
              <a:rPr lang="en-GB" sz="1500" b="0" i="0" u="none" cap="none">
                <a:solidFill>
                  <a:schemeClr val="dk1"/>
                </a:solidFill>
                <a:latin typeface="Century Gothic"/>
                <a:ea typeface="Century Gothic"/>
                <a:cs typeface="Century Gothic"/>
                <a:sym typeface="Century Gothic"/>
              </a:rPr>
              <a:t>for r</a:t>
            </a:r>
            <a:r>
              <a:rPr lang="en-GB" sz="1500" b="0" i="0" u="none" strike="noStrike" cap="none">
                <a:solidFill>
                  <a:schemeClr val="dk1"/>
                </a:solidFill>
                <a:latin typeface="Century Gothic"/>
                <a:ea typeface="Century Gothic"/>
                <a:cs typeface="Century Gothic"/>
                <a:sym typeface="Century Gothic"/>
              </a:rPr>
              <a:t>egulators to </a:t>
            </a:r>
            <a:r>
              <a:rPr lang="en-GB" sz="1500" b="1" i="0" u="none" strike="noStrike" cap="none">
                <a:solidFill>
                  <a:schemeClr val="dk1"/>
                </a:solidFill>
                <a:latin typeface="Century Gothic"/>
                <a:ea typeface="Century Gothic"/>
                <a:cs typeface="Century Gothic"/>
                <a:sym typeface="Century Gothic"/>
              </a:rPr>
              <a:t>work directly with innovators </a:t>
            </a:r>
            <a:r>
              <a:rPr lang="en-GB" sz="1500" b="0" i="0" u="none" strike="noStrike" cap="none">
                <a:solidFill>
                  <a:schemeClr val="dk1"/>
                </a:solidFill>
                <a:latin typeface="Century Gothic"/>
                <a:ea typeface="Century Gothic"/>
                <a:cs typeface="Century Gothic"/>
                <a:sym typeface="Century Gothic"/>
              </a:rPr>
              <a:t>to safely experiment with </a:t>
            </a:r>
            <a:r>
              <a:rPr lang="en-GB" sz="1500" b="1" i="0" u="none" strike="noStrike" cap="none">
                <a:solidFill>
                  <a:schemeClr val="dk1"/>
                </a:solidFill>
                <a:latin typeface="Century Gothic"/>
                <a:ea typeface="Century Gothic"/>
                <a:cs typeface="Century Gothic"/>
                <a:sym typeface="Century Gothic"/>
              </a:rPr>
              <a:t>new products, services and business models</a:t>
            </a:r>
            <a:r>
              <a:rPr lang="en-GB" sz="1500" b="0" i="0" u="none" strike="noStrike" cap="none">
                <a:solidFill>
                  <a:schemeClr val="dk1"/>
                </a:solidFill>
                <a:latin typeface="Century Gothic"/>
                <a:ea typeface="Century Gothic"/>
                <a:cs typeface="Century Gothic"/>
                <a:sym typeface="Century Gothic"/>
              </a:rPr>
              <a:t> in a ‘live’ environment (e.g. with customers) under supervision, possibly with regulatory waivers.</a:t>
            </a:r>
            <a:endParaRPr sz="15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sp>
        <p:nvSpPr>
          <p:cNvPr id="1775" name="Google Shape;1775;p301"/>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entury Gothic"/>
                <a:ea typeface="Century Gothic"/>
                <a:cs typeface="Century Gothic"/>
                <a:sym typeface="Century Gothic"/>
              </a:rPr>
              <a:t>Drone technology emerging but absence of a regulatory framework is limiting innovation and economic opportunity</a:t>
            </a:r>
            <a:endParaRPr sz="1400" b="0" i="0" u="none" strike="noStrike" cap="none">
              <a:solidFill>
                <a:srgbClr val="000000"/>
              </a:solidFill>
              <a:latin typeface="Century Gothic"/>
              <a:ea typeface="Century Gothic"/>
              <a:cs typeface="Century Gothic"/>
              <a:sym typeface="Century Gothic"/>
            </a:endParaRPr>
          </a:p>
        </p:txBody>
      </p:sp>
      <p:sp>
        <p:nvSpPr>
          <p:cNvPr id="1776" name="Google Shape;1776;p301"/>
          <p:cNvSpPr txBox="1"/>
          <p:nvPr/>
        </p:nvSpPr>
        <p:spPr>
          <a:xfrm>
            <a:off x="2486175" y="1492625"/>
            <a:ext cx="2016000" cy="2652300"/>
          </a:xfrm>
          <a:prstGeom prst="rect">
            <a:avLst/>
          </a:prstGeom>
          <a:noFill/>
          <a:ln w="28575" cap="flat" cmpd="sng">
            <a:solidFill>
              <a:srgbClr val="A5948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entury Gothic"/>
                <a:ea typeface="Century Gothic"/>
                <a:cs typeface="Century Gothic"/>
                <a:sym typeface="Century Gothic"/>
              </a:rPr>
              <a:t>Greater understanding of the technology, capabilities and applications. </a:t>
            </a:r>
            <a:endParaRPr sz="1400" b="0" i="0" u="none" strike="noStrike" cap="none">
              <a:solidFill>
                <a:srgbClr val="000000"/>
              </a:solidFill>
              <a:latin typeface="Century Gothic"/>
              <a:ea typeface="Century Gothic"/>
              <a:cs typeface="Century Gothic"/>
              <a:sym typeface="Century Gothic"/>
            </a:endParaRPr>
          </a:p>
        </p:txBody>
      </p:sp>
      <p:sp>
        <p:nvSpPr>
          <p:cNvPr id="1777" name="Google Shape;1777;p301"/>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Timely and iterative amendments to Canadian Aviation Regulations</a:t>
            </a:r>
            <a:br>
              <a:rPr lang="en-GB" sz="1400" b="0" i="0" u="none" strike="noStrike" cap="none">
                <a:solidFill>
                  <a:srgbClr val="000000"/>
                </a:solidFill>
                <a:latin typeface="Century Gothic"/>
                <a:ea typeface="Century Gothic"/>
                <a:cs typeface="Century Gothic"/>
                <a:sym typeface="Century Gothic"/>
              </a:rPr>
            </a:br>
            <a:endParaRPr sz="1400" b="0" i="0" u="none" strike="noStrike" cap="none">
              <a:solidFill>
                <a:srgbClr val="000000"/>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Provide online and accessible services to Canadians</a:t>
            </a:r>
            <a:endParaRPr sz="1400" b="0" i="0" u="none" strike="noStrike" cap="none">
              <a:solidFill>
                <a:srgbClr val="000000"/>
              </a:solidFill>
              <a:latin typeface="Century Gothic"/>
              <a:ea typeface="Century Gothic"/>
              <a:cs typeface="Century Gothic"/>
              <a:sym typeface="Century Gothic"/>
            </a:endParaRPr>
          </a:p>
        </p:txBody>
      </p:sp>
      <p:sp>
        <p:nvSpPr>
          <p:cNvPr id="1778" name="Google Shape;1778;p301"/>
          <p:cNvSpPr txBox="1"/>
          <p:nvPr/>
        </p:nvSpPr>
        <p:spPr>
          <a:xfrm>
            <a:off x="6737850" y="1492625"/>
            <a:ext cx="20160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entury Gothic"/>
                <a:ea typeface="Century Gothic"/>
                <a:cs typeface="Century Gothic"/>
                <a:sym typeface="Century Gothic"/>
              </a:rPr>
              <a:t>Expand pilot projects (some currently ongoing with aviation and technology industries) to develop Canadian expertise and experience</a:t>
            </a:r>
            <a:endParaRPr sz="1400" b="0" i="0" u="none" strike="noStrike" cap="none">
              <a:solidFill>
                <a:srgbClr val="000000"/>
              </a:solidFill>
              <a:latin typeface="Century Gothic"/>
              <a:ea typeface="Century Gothic"/>
              <a:cs typeface="Century Gothic"/>
              <a:sym typeface="Century Gothic"/>
            </a:endParaRPr>
          </a:p>
        </p:txBody>
      </p:sp>
      <p:sp>
        <p:nvSpPr>
          <p:cNvPr id="1779" name="Google Shape;1779;p301"/>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Context</a:t>
            </a:r>
            <a:endParaRPr sz="1400" b="1" i="0" u="none" strike="noStrike" cap="none">
              <a:solidFill>
                <a:srgbClr val="FFFFFF"/>
              </a:solidFill>
              <a:latin typeface="Century Gothic"/>
              <a:ea typeface="Century Gothic"/>
              <a:cs typeface="Century Gothic"/>
              <a:sym typeface="Century Gothic"/>
            </a:endParaRPr>
          </a:p>
        </p:txBody>
      </p:sp>
      <p:sp>
        <p:nvSpPr>
          <p:cNvPr id="1780" name="Google Shape;1780;p301"/>
          <p:cNvSpPr/>
          <p:nvPr/>
        </p:nvSpPr>
        <p:spPr>
          <a:xfrm>
            <a:off x="2486175" y="998625"/>
            <a:ext cx="2210100" cy="333000"/>
          </a:xfrm>
          <a:prstGeom prst="chevron">
            <a:avLst>
              <a:gd name="adj" fmla="val 50000"/>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Need</a:t>
            </a:r>
            <a:endParaRPr sz="1400" b="1" i="0" u="none" strike="noStrike" cap="none">
              <a:solidFill>
                <a:srgbClr val="FFFFFF"/>
              </a:solidFill>
              <a:latin typeface="Century Gothic"/>
              <a:ea typeface="Century Gothic"/>
              <a:cs typeface="Century Gothic"/>
              <a:sym typeface="Century Gothic"/>
            </a:endParaRPr>
          </a:p>
        </p:txBody>
      </p:sp>
      <p:sp>
        <p:nvSpPr>
          <p:cNvPr id="1781" name="Google Shape;1781;p301"/>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Objectives</a:t>
            </a:r>
            <a:endParaRPr sz="1400" b="1" i="0" u="none" strike="noStrike" cap="none">
              <a:solidFill>
                <a:srgbClr val="FFFFFF"/>
              </a:solidFill>
              <a:latin typeface="Century Gothic"/>
              <a:ea typeface="Century Gothic"/>
              <a:cs typeface="Century Gothic"/>
              <a:sym typeface="Century Gothic"/>
            </a:endParaRPr>
          </a:p>
        </p:txBody>
      </p:sp>
      <p:sp>
        <p:nvSpPr>
          <p:cNvPr id="1782" name="Google Shape;1782;p301"/>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Experiment</a:t>
            </a:r>
            <a:endParaRPr sz="1400" b="1" i="0" u="none" strike="noStrike" cap="none">
              <a:solidFill>
                <a:srgbClr val="FFFFFF"/>
              </a:solidFill>
              <a:latin typeface="Century Gothic"/>
              <a:ea typeface="Century Gothic"/>
              <a:cs typeface="Century Gothic"/>
              <a:sym typeface="Century Gothic"/>
            </a:endParaRPr>
          </a:p>
        </p:txBody>
      </p:sp>
      <p:sp>
        <p:nvSpPr>
          <p:cNvPr id="1783" name="Google Shape;1783;p301"/>
          <p:cNvSpPr txBox="1">
            <a:spLocks noGrp="1"/>
          </p:cNvSpPr>
          <p:nvPr>
            <p:ph type="title"/>
          </p:nvPr>
        </p:nvSpPr>
        <p:spPr>
          <a:xfrm>
            <a:off x="107950" y="87325"/>
            <a:ext cx="8646000" cy="613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Example - Remotely Piloted Aircraft Systems (RPAS) with Transport Canada</a:t>
            </a:r>
            <a:endParaRPr sz="20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sp>
        <p:nvSpPr>
          <p:cNvPr id="1788" name="Google Shape;1788;p302"/>
          <p:cNvSpPr txBox="1"/>
          <p:nvPr/>
        </p:nvSpPr>
        <p:spPr>
          <a:xfrm>
            <a:off x="6737850" y="1492625"/>
            <a:ext cx="20160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179999" marR="0" lvl="0" indent="-179999"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Time-limited sandbox</a:t>
            </a:r>
            <a:endParaRPr sz="1400" b="0" i="0" u="none" strike="noStrike" cap="none">
              <a:solidFill>
                <a:srgbClr val="000000"/>
              </a:solidFill>
              <a:latin typeface="Century Gothic"/>
              <a:ea typeface="Century Gothic"/>
              <a:cs typeface="Century Gothic"/>
              <a:sym typeface="Century Gothic"/>
            </a:endParaRPr>
          </a:p>
          <a:p>
            <a:pPr marL="179999" marR="0" lvl="0" indent="-179999"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Sandbox has played a significant role in developing a new regulatory framework</a:t>
            </a:r>
            <a:endParaRPr sz="1400" b="0" i="0" u="none" strike="noStrike" cap="none">
              <a:solidFill>
                <a:srgbClr val="000000"/>
              </a:solidFill>
              <a:latin typeface="Century Gothic"/>
              <a:ea typeface="Century Gothic"/>
              <a:cs typeface="Century Gothic"/>
              <a:sym typeface="Century Gothic"/>
            </a:endParaRPr>
          </a:p>
        </p:txBody>
      </p:sp>
      <p:sp>
        <p:nvSpPr>
          <p:cNvPr id="1789" name="Google Shape;1789;p302"/>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179999" marR="0" lvl="0" indent="-179999"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Enable new and innovative services to be developed in a safe and controlled environment, ensuring patient safety </a:t>
            </a:r>
            <a:endParaRPr sz="1400" b="0" i="0" u="none" strike="noStrike" cap="none">
              <a:solidFill>
                <a:srgbClr val="000000"/>
              </a:solidFill>
              <a:latin typeface="Century Gothic"/>
              <a:ea typeface="Century Gothic"/>
              <a:cs typeface="Century Gothic"/>
              <a:sym typeface="Century Gothic"/>
            </a:endParaRPr>
          </a:p>
        </p:txBody>
      </p:sp>
      <p:sp>
        <p:nvSpPr>
          <p:cNvPr id="1790" name="Google Shape;1790;p302"/>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marL="179999" marR="0" lvl="0" indent="-179999"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Growth in the telemedicine sector</a:t>
            </a:r>
            <a:endParaRPr sz="1400" b="0" i="0" u="none" strike="noStrike" cap="none">
              <a:solidFill>
                <a:srgbClr val="000000"/>
              </a:solidFill>
              <a:latin typeface="Century Gothic"/>
              <a:ea typeface="Century Gothic"/>
              <a:cs typeface="Century Gothic"/>
              <a:sym typeface="Century Gothic"/>
            </a:endParaRPr>
          </a:p>
          <a:p>
            <a:pPr marL="179999" marR="0" lvl="0" indent="-179999"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Existing regulations don’t permit some services, others out of current purview of Ministry of Health</a:t>
            </a:r>
            <a:endParaRPr sz="1400" b="0" i="0" u="none" strike="noStrike" cap="none">
              <a:solidFill>
                <a:srgbClr val="000000"/>
              </a:solidFill>
              <a:latin typeface="Century Gothic"/>
              <a:ea typeface="Century Gothic"/>
              <a:cs typeface="Century Gothic"/>
              <a:sym typeface="Century Gothic"/>
            </a:endParaRPr>
          </a:p>
        </p:txBody>
      </p:sp>
      <p:sp>
        <p:nvSpPr>
          <p:cNvPr id="1791" name="Google Shape;1791;p302"/>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Context</a:t>
            </a:r>
            <a:endParaRPr sz="1400" b="1" i="0" u="none" strike="noStrike" cap="none">
              <a:solidFill>
                <a:srgbClr val="FFFFFF"/>
              </a:solidFill>
              <a:latin typeface="Century Gothic"/>
              <a:ea typeface="Century Gothic"/>
              <a:cs typeface="Century Gothic"/>
              <a:sym typeface="Century Gothic"/>
            </a:endParaRPr>
          </a:p>
        </p:txBody>
      </p:sp>
      <p:sp>
        <p:nvSpPr>
          <p:cNvPr id="1792" name="Google Shape;1792;p302"/>
          <p:cNvSpPr/>
          <p:nvPr/>
        </p:nvSpPr>
        <p:spPr>
          <a:xfrm>
            <a:off x="2486175" y="998625"/>
            <a:ext cx="2210100" cy="333000"/>
          </a:xfrm>
          <a:prstGeom prst="chevron">
            <a:avLst>
              <a:gd name="adj" fmla="val 50000"/>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Need</a:t>
            </a:r>
            <a:endParaRPr sz="1400" b="1" i="0" u="none" strike="noStrike" cap="none">
              <a:solidFill>
                <a:srgbClr val="FFFFFF"/>
              </a:solidFill>
              <a:latin typeface="Century Gothic"/>
              <a:ea typeface="Century Gothic"/>
              <a:cs typeface="Century Gothic"/>
              <a:sym typeface="Century Gothic"/>
            </a:endParaRPr>
          </a:p>
        </p:txBody>
      </p:sp>
      <p:sp>
        <p:nvSpPr>
          <p:cNvPr id="1793" name="Google Shape;1793;p302"/>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Objectives</a:t>
            </a:r>
            <a:endParaRPr sz="1400" b="1" i="0" u="none" strike="noStrike" cap="none">
              <a:solidFill>
                <a:srgbClr val="FFFFFF"/>
              </a:solidFill>
              <a:latin typeface="Century Gothic"/>
              <a:ea typeface="Century Gothic"/>
              <a:cs typeface="Century Gothic"/>
              <a:sym typeface="Century Gothic"/>
            </a:endParaRPr>
          </a:p>
        </p:txBody>
      </p:sp>
      <p:sp>
        <p:nvSpPr>
          <p:cNvPr id="1794" name="Google Shape;1794;p302"/>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Experiment</a:t>
            </a:r>
            <a:endParaRPr sz="1400" b="1" i="0" u="none" strike="noStrike" cap="none">
              <a:solidFill>
                <a:srgbClr val="FFFFFF"/>
              </a:solidFill>
              <a:latin typeface="Century Gothic"/>
              <a:ea typeface="Century Gothic"/>
              <a:cs typeface="Century Gothic"/>
              <a:sym typeface="Century Gothic"/>
            </a:endParaRPr>
          </a:p>
        </p:txBody>
      </p:sp>
      <p:sp>
        <p:nvSpPr>
          <p:cNvPr id="1795" name="Google Shape;1795;p302"/>
          <p:cNvSpPr txBox="1"/>
          <p:nvPr/>
        </p:nvSpPr>
        <p:spPr>
          <a:xfrm>
            <a:off x="2486175" y="1492625"/>
            <a:ext cx="2016000" cy="2652300"/>
          </a:xfrm>
          <a:prstGeom prst="rect">
            <a:avLst/>
          </a:prstGeom>
          <a:noFill/>
          <a:ln w="28575" cap="flat" cmpd="sng">
            <a:solidFill>
              <a:srgbClr val="A59482"/>
            </a:solidFill>
            <a:prstDash val="solid"/>
            <a:round/>
            <a:headEnd type="none" w="sm" len="sm"/>
            <a:tailEnd type="none" w="sm" len="sm"/>
          </a:ln>
        </p:spPr>
        <p:txBody>
          <a:bodyPr spcFirstLastPara="1" wrap="square" lIns="91425" tIns="91425" rIns="91425" bIns="91425" anchor="t" anchorCtr="0">
            <a:noAutofit/>
          </a:bodyPr>
          <a:lstStyle/>
          <a:p>
            <a:pPr marL="179999" marR="0" lvl="0" indent="-179999"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To better understand innovative telemedicine services</a:t>
            </a:r>
            <a:endParaRPr sz="1400" b="0" i="0" u="none" strike="noStrike" cap="none">
              <a:solidFill>
                <a:srgbClr val="000000"/>
              </a:solidFill>
              <a:latin typeface="Century Gothic"/>
              <a:ea typeface="Century Gothic"/>
              <a:cs typeface="Century Gothic"/>
              <a:sym typeface="Century Gothic"/>
            </a:endParaRPr>
          </a:p>
          <a:p>
            <a:pPr marL="179999" marR="0" lvl="0" indent="-179999"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To develop a new regulatory framework for telemedicine</a:t>
            </a:r>
            <a:endParaRPr sz="1400" b="0" i="0" u="none" strike="noStrike" cap="none">
              <a:solidFill>
                <a:srgbClr val="000000"/>
              </a:solidFill>
              <a:latin typeface="Century Gothic"/>
              <a:ea typeface="Century Gothic"/>
              <a:cs typeface="Century Gothic"/>
              <a:sym typeface="Century Gothic"/>
            </a:endParaRPr>
          </a:p>
        </p:txBody>
      </p:sp>
      <p:sp>
        <p:nvSpPr>
          <p:cNvPr id="1796" name="Google Shape;1796;p302"/>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Experimenting with regulated products/services - Singapore Telemedicine Sandbox</a:t>
            </a:r>
            <a:endParaRPr sz="20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303"/>
          <p:cNvSpPr txBox="1"/>
          <p:nvPr/>
        </p:nvSpPr>
        <p:spPr>
          <a:xfrm>
            <a:off x="6737850" y="1492625"/>
            <a:ext cx="20160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179999" marR="0" lvl="0" indent="-178899"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In UK, the implementation of open banking, led by newly created  body, is</a:t>
            </a:r>
            <a:r>
              <a:rPr lang="en-GB" sz="1400" b="0" i="1" u="none" strike="noStrike" cap="none">
                <a:solidFill>
                  <a:srgbClr val="000000"/>
                </a:solidFill>
                <a:latin typeface="Century Gothic"/>
                <a:ea typeface="Century Gothic"/>
                <a:cs typeface="Century Gothic"/>
                <a:sym typeface="Century Gothic"/>
              </a:rPr>
              <a:t> </a:t>
            </a:r>
            <a:r>
              <a:rPr lang="en-GB" sz="1400" b="0" i="0" u="none" strike="noStrike" cap="none">
                <a:solidFill>
                  <a:srgbClr val="000000"/>
                </a:solidFill>
                <a:latin typeface="Century Gothic"/>
                <a:ea typeface="Century Gothic"/>
                <a:cs typeface="Century Gothic"/>
                <a:sym typeface="Century Gothic"/>
              </a:rPr>
              <a:t>the experiment</a:t>
            </a:r>
            <a:endParaRPr sz="1400" b="0" i="0" u="none" strike="noStrike" cap="none">
              <a:solidFill>
                <a:srgbClr val="000000"/>
              </a:solidFill>
              <a:latin typeface="Century Gothic"/>
              <a:ea typeface="Century Gothic"/>
              <a:cs typeface="Century Gothic"/>
              <a:sym typeface="Century Gothic"/>
            </a:endParaRPr>
          </a:p>
          <a:p>
            <a:pPr marL="179999" marR="0" lvl="0" indent="-178899"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Will open banking deliver improvements in consumer choice, competition and innovation?</a:t>
            </a:r>
            <a:endParaRPr sz="1400" b="0" i="0" u="none" strike="noStrike" cap="none">
              <a:solidFill>
                <a:srgbClr val="000000"/>
              </a:solidFill>
              <a:latin typeface="Century Gothic"/>
              <a:ea typeface="Century Gothic"/>
              <a:cs typeface="Century Gothic"/>
              <a:sym typeface="Century Gothic"/>
            </a:endParaRPr>
          </a:p>
        </p:txBody>
      </p:sp>
      <p:sp>
        <p:nvSpPr>
          <p:cNvPr id="1802" name="Google Shape;1802;p303"/>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179999" marR="0" lvl="0" indent="-178899"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Define and implement a common open banking standard</a:t>
            </a:r>
            <a:endParaRPr sz="1400" b="0" i="0" u="none" strike="noStrike" cap="none">
              <a:solidFill>
                <a:srgbClr val="000000"/>
              </a:solidFill>
              <a:latin typeface="Century Gothic"/>
              <a:ea typeface="Century Gothic"/>
              <a:cs typeface="Century Gothic"/>
              <a:sym typeface="Century Gothic"/>
            </a:endParaRPr>
          </a:p>
        </p:txBody>
      </p:sp>
      <p:sp>
        <p:nvSpPr>
          <p:cNvPr id="1803" name="Google Shape;1803;p303"/>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entury Gothic"/>
                <a:ea typeface="Century Gothic"/>
                <a:cs typeface="Century Gothic"/>
                <a:sym typeface="Century Gothic"/>
              </a:rPr>
              <a:t>Lack of effective competition in retail banking leading to lack of choice for consumers and limited innovation in products and services</a:t>
            </a:r>
            <a:endParaRPr sz="1400" b="0" i="0" u="none" strike="noStrike" cap="none">
              <a:solidFill>
                <a:srgbClr val="000000"/>
              </a:solidFill>
              <a:latin typeface="Century Gothic"/>
              <a:ea typeface="Century Gothic"/>
              <a:cs typeface="Century Gothic"/>
              <a:sym typeface="Century Gothic"/>
            </a:endParaRPr>
          </a:p>
        </p:txBody>
      </p:sp>
      <p:sp>
        <p:nvSpPr>
          <p:cNvPr id="1804" name="Google Shape;1804;p303"/>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Context</a:t>
            </a:r>
            <a:endParaRPr sz="1400" b="1" i="0" u="none" strike="noStrike" cap="none">
              <a:solidFill>
                <a:srgbClr val="FFFFFF"/>
              </a:solidFill>
              <a:latin typeface="Century Gothic"/>
              <a:ea typeface="Century Gothic"/>
              <a:cs typeface="Century Gothic"/>
              <a:sym typeface="Century Gothic"/>
            </a:endParaRPr>
          </a:p>
        </p:txBody>
      </p:sp>
      <p:sp>
        <p:nvSpPr>
          <p:cNvPr id="1805" name="Google Shape;1805;p303"/>
          <p:cNvSpPr/>
          <p:nvPr/>
        </p:nvSpPr>
        <p:spPr>
          <a:xfrm>
            <a:off x="2486175" y="998625"/>
            <a:ext cx="2210100" cy="333000"/>
          </a:xfrm>
          <a:prstGeom prst="chevron">
            <a:avLst>
              <a:gd name="adj" fmla="val 50000"/>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Need</a:t>
            </a:r>
            <a:endParaRPr sz="1400" b="1" i="0" u="none" strike="noStrike" cap="none">
              <a:solidFill>
                <a:srgbClr val="FFFFFF"/>
              </a:solidFill>
              <a:latin typeface="Century Gothic"/>
              <a:ea typeface="Century Gothic"/>
              <a:cs typeface="Century Gothic"/>
              <a:sym typeface="Century Gothic"/>
            </a:endParaRPr>
          </a:p>
        </p:txBody>
      </p:sp>
      <p:sp>
        <p:nvSpPr>
          <p:cNvPr id="1806" name="Google Shape;1806;p303"/>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Objectives</a:t>
            </a:r>
            <a:endParaRPr sz="1400" b="1" i="0" u="none" strike="noStrike" cap="none">
              <a:solidFill>
                <a:srgbClr val="FFFFFF"/>
              </a:solidFill>
              <a:latin typeface="Century Gothic"/>
              <a:ea typeface="Century Gothic"/>
              <a:cs typeface="Century Gothic"/>
              <a:sym typeface="Century Gothic"/>
            </a:endParaRPr>
          </a:p>
        </p:txBody>
      </p:sp>
      <p:sp>
        <p:nvSpPr>
          <p:cNvPr id="1807" name="Google Shape;1807;p303"/>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Experiment</a:t>
            </a:r>
            <a:endParaRPr sz="1400" b="1" i="0" u="none" strike="noStrike" cap="none">
              <a:solidFill>
                <a:srgbClr val="FFFFFF"/>
              </a:solidFill>
              <a:latin typeface="Century Gothic"/>
              <a:ea typeface="Century Gothic"/>
              <a:cs typeface="Century Gothic"/>
              <a:sym typeface="Century Gothic"/>
            </a:endParaRPr>
          </a:p>
        </p:txBody>
      </p:sp>
      <p:sp>
        <p:nvSpPr>
          <p:cNvPr id="1808" name="Google Shape;1808;p303"/>
          <p:cNvSpPr txBox="1"/>
          <p:nvPr/>
        </p:nvSpPr>
        <p:spPr>
          <a:xfrm>
            <a:off x="2486175" y="1492625"/>
            <a:ext cx="2016000" cy="2652300"/>
          </a:xfrm>
          <a:prstGeom prst="rect">
            <a:avLst/>
          </a:prstGeom>
          <a:noFill/>
          <a:ln w="28575" cap="flat" cmpd="sng">
            <a:solidFill>
              <a:srgbClr val="A59482"/>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entury Gothic"/>
                <a:ea typeface="Century Gothic"/>
                <a:cs typeface="Century Gothic"/>
                <a:sym typeface="Century Gothic"/>
              </a:rPr>
              <a:t>Reduce consumers’ tie in to their current account provider through enabling easy and secure sharing of data with permissioned third parties</a:t>
            </a:r>
            <a:endParaRPr sz="1400" b="0" i="0" u="none" strike="noStrike" cap="none">
              <a:solidFill>
                <a:srgbClr val="000000"/>
              </a:solidFill>
              <a:latin typeface="Century Gothic"/>
              <a:ea typeface="Century Gothic"/>
              <a:cs typeface="Century Gothic"/>
              <a:sym typeface="Century Gothic"/>
            </a:endParaRPr>
          </a:p>
        </p:txBody>
      </p:sp>
      <p:sp>
        <p:nvSpPr>
          <p:cNvPr id="1809" name="Google Shape;1809;p303"/>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Experimenting with regulation - Open Banking</a:t>
            </a:r>
            <a:endParaRPr sz="20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1814" name="Google Shape;1814;p304"/>
          <p:cNvSpPr txBox="1"/>
          <p:nvPr/>
        </p:nvSpPr>
        <p:spPr>
          <a:xfrm>
            <a:off x="6737850" y="1492625"/>
            <a:ext cx="2016000" cy="2652300"/>
          </a:xfrm>
          <a:prstGeom prst="rect">
            <a:avLst/>
          </a:prstGeom>
          <a:noFill/>
          <a:ln w="28575" cap="flat" cmpd="sng">
            <a:solidFill>
              <a:srgbClr val="FFB819"/>
            </a:solidFill>
            <a:prstDash val="solid"/>
            <a:round/>
            <a:headEnd type="none" w="sm" len="sm"/>
            <a:tailEnd type="none" w="sm" len="sm"/>
          </a:ln>
        </p:spPr>
        <p:txBody>
          <a:bodyPr spcFirstLastPara="1" wrap="square" lIns="91425" tIns="91425" rIns="91425" bIns="91425" anchor="t" anchorCtr="0">
            <a:noAutofit/>
          </a:bodyPr>
          <a:lstStyle/>
          <a:p>
            <a:pPr marL="179999" marR="0" lvl="0" indent="-179999"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Pilot of cross-border testing</a:t>
            </a:r>
            <a:endParaRPr sz="1400" b="0" i="0" u="none" strike="noStrike" cap="none">
              <a:solidFill>
                <a:srgbClr val="000000"/>
              </a:solidFill>
              <a:latin typeface="Century Gothic"/>
              <a:ea typeface="Century Gothic"/>
              <a:cs typeface="Century Gothic"/>
              <a:sym typeface="Century Gothic"/>
            </a:endParaRPr>
          </a:p>
          <a:p>
            <a:pPr marL="179999" marR="0" lvl="0" indent="-179999"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Regular member engagement</a:t>
            </a:r>
            <a:endParaRPr sz="1400" b="0" i="0" u="none" strike="noStrike" cap="none">
              <a:solidFill>
                <a:srgbClr val="000000"/>
              </a:solidFill>
              <a:latin typeface="Century Gothic"/>
              <a:ea typeface="Century Gothic"/>
              <a:cs typeface="Century Gothic"/>
              <a:sym typeface="Century Gothic"/>
            </a:endParaRPr>
          </a:p>
        </p:txBody>
      </p:sp>
      <p:sp>
        <p:nvSpPr>
          <p:cNvPr id="1815" name="Google Shape;1815;p304"/>
          <p:cNvSpPr txBox="1"/>
          <p:nvPr/>
        </p:nvSpPr>
        <p:spPr>
          <a:xfrm>
            <a:off x="4612000" y="1492625"/>
            <a:ext cx="2016000" cy="2652300"/>
          </a:xfrm>
          <a:prstGeom prst="rect">
            <a:avLst/>
          </a:prstGeom>
          <a:noFill/>
          <a:ln w="28575" cap="flat" cmpd="sng">
            <a:solidFill>
              <a:srgbClr val="E41F18"/>
            </a:solidFill>
            <a:prstDash val="solid"/>
            <a:round/>
            <a:headEnd type="none" w="sm" len="sm"/>
            <a:tailEnd type="none" w="sm" len="sm"/>
          </a:ln>
        </p:spPr>
        <p:txBody>
          <a:bodyPr spcFirstLastPara="1" wrap="square" lIns="91425" tIns="91425" rIns="91425" bIns="91425" anchor="t" anchorCtr="0">
            <a:noAutofit/>
          </a:bodyPr>
          <a:lstStyle/>
          <a:p>
            <a:pPr marL="179999" marR="0" lvl="0" indent="-179999"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To create a new framework for co-operation between financial services regulators on innovation related topics</a:t>
            </a:r>
            <a:endParaRPr sz="1400" b="0" i="0" u="none" strike="noStrike" cap="none">
              <a:solidFill>
                <a:srgbClr val="000000"/>
              </a:solidFill>
              <a:latin typeface="Century Gothic"/>
              <a:ea typeface="Century Gothic"/>
              <a:cs typeface="Century Gothic"/>
              <a:sym typeface="Century Gothic"/>
            </a:endParaRPr>
          </a:p>
        </p:txBody>
      </p:sp>
      <p:sp>
        <p:nvSpPr>
          <p:cNvPr id="1816" name="Google Shape;1816;p304"/>
          <p:cNvSpPr txBox="1"/>
          <p:nvPr/>
        </p:nvSpPr>
        <p:spPr>
          <a:xfrm>
            <a:off x="360325" y="1492575"/>
            <a:ext cx="2016000" cy="2652300"/>
          </a:xfrm>
          <a:prstGeom prst="rect">
            <a:avLst/>
          </a:prstGeom>
          <a:noFill/>
          <a:ln w="28575" cap="flat" cmpd="sng">
            <a:solidFill>
              <a:srgbClr val="FF5A00"/>
            </a:solidFill>
            <a:prstDash val="solid"/>
            <a:round/>
            <a:headEnd type="none" w="sm" len="sm"/>
            <a:tailEnd type="none" w="sm" len="sm"/>
          </a:ln>
        </p:spPr>
        <p:txBody>
          <a:bodyPr spcFirstLastPara="1" wrap="square" lIns="91425" tIns="91425" rIns="91425" bIns="91425" anchor="t" anchorCtr="0">
            <a:noAutofit/>
          </a:bodyPr>
          <a:lstStyle/>
          <a:p>
            <a:pPr marL="179999" marR="0" lvl="0" indent="-174625"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Emerging trends within financial services are increasingly global</a:t>
            </a:r>
            <a:endParaRPr sz="1400" b="0" i="0" u="none" strike="noStrike" cap="none">
              <a:solidFill>
                <a:srgbClr val="000000"/>
              </a:solidFill>
              <a:latin typeface="Century Gothic"/>
              <a:ea typeface="Century Gothic"/>
              <a:cs typeface="Century Gothic"/>
              <a:sym typeface="Century Gothic"/>
            </a:endParaRPr>
          </a:p>
          <a:p>
            <a:pPr marL="179999" marR="0" lvl="0" indent="-174625"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Positive feedback to date from national sandboxes e.g. FCA Sandbox</a:t>
            </a:r>
            <a:endParaRPr sz="1400" b="0" i="0" u="none" strike="noStrike" cap="none">
              <a:solidFill>
                <a:srgbClr val="000000"/>
              </a:solidFill>
              <a:latin typeface="Century Gothic"/>
              <a:ea typeface="Century Gothic"/>
              <a:cs typeface="Century Gothic"/>
              <a:sym typeface="Century Gothic"/>
            </a:endParaRPr>
          </a:p>
        </p:txBody>
      </p:sp>
      <p:sp>
        <p:nvSpPr>
          <p:cNvPr id="1817" name="Google Shape;1817;p304"/>
          <p:cNvSpPr/>
          <p:nvPr/>
        </p:nvSpPr>
        <p:spPr>
          <a:xfrm>
            <a:off x="360325" y="987900"/>
            <a:ext cx="2210100" cy="333000"/>
          </a:xfrm>
          <a:prstGeom prst="homePlate">
            <a:avLst>
              <a:gd name="adj" fmla="val 50000"/>
            </a:avLst>
          </a:prstGeom>
          <a:solidFill>
            <a:srgbClr val="FF5A00"/>
          </a:solidFill>
          <a:ln w="9525" cap="flat" cmpd="sng">
            <a:solidFill>
              <a:srgbClr val="FF5A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Context</a:t>
            </a:r>
            <a:endParaRPr sz="1400" b="1" i="0" u="none" strike="noStrike" cap="none">
              <a:solidFill>
                <a:srgbClr val="FFFFFF"/>
              </a:solidFill>
              <a:latin typeface="Century Gothic"/>
              <a:ea typeface="Century Gothic"/>
              <a:cs typeface="Century Gothic"/>
              <a:sym typeface="Century Gothic"/>
            </a:endParaRPr>
          </a:p>
        </p:txBody>
      </p:sp>
      <p:sp>
        <p:nvSpPr>
          <p:cNvPr id="1818" name="Google Shape;1818;p304"/>
          <p:cNvSpPr/>
          <p:nvPr/>
        </p:nvSpPr>
        <p:spPr>
          <a:xfrm>
            <a:off x="2486175" y="998625"/>
            <a:ext cx="2210100" cy="333000"/>
          </a:xfrm>
          <a:prstGeom prst="chevron">
            <a:avLst>
              <a:gd name="adj" fmla="val 50000"/>
            </a:avLst>
          </a:prstGeom>
          <a:solidFill>
            <a:srgbClr val="A59482"/>
          </a:solidFill>
          <a:ln w="9525" cap="flat" cmpd="sng">
            <a:solidFill>
              <a:srgbClr val="A5948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Need</a:t>
            </a:r>
            <a:endParaRPr sz="1400" b="1" i="0" u="none" strike="noStrike" cap="none">
              <a:solidFill>
                <a:srgbClr val="FFFFFF"/>
              </a:solidFill>
              <a:latin typeface="Century Gothic"/>
              <a:ea typeface="Century Gothic"/>
              <a:cs typeface="Century Gothic"/>
              <a:sym typeface="Century Gothic"/>
            </a:endParaRPr>
          </a:p>
        </p:txBody>
      </p:sp>
      <p:sp>
        <p:nvSpPr>
          <p:cNvPr id="1819" name="Google Shape;1819;p304"/>
          <p:cNvSpPr/>
          <p:nvPr/>
        </p:nvSpPr>
        <p:spPr>
          <a:xfrm>
            <a:off x="4612000" y="998625"/>
            <a:ext cx="2210100" cy="333000"/>
          </a:xfrm>
          <a:prstGeom prst="chevron">
            <a:avLst>
              <a:gd name="adj" fmla="val 50000"/>
            </a:avLst>
          </a:prstGeom>
          <a:solidFill>
            <a:srgbClr val="E41F18"/>
          </a:solidFill>
          <a:ln w="9525" cap="flat" cmpd="sng">
            <a:solidFill>
              <a:srgbClr val="E41F1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Objectives</a:t>
            </a:r>
            <a:endParaRPr sz="1400" b="1" i="0" u="none" strike="noStrike" cap="none">
              <a:solidFill>
                <a:srgbClr val="FFFFFF"/>
              </a:solidFill>
              <a:latin typeface="Century Gothic"/>
              <a:ea typeface="Century Gothic"/>
              <a:cs typeface="Century Gothic"/>
              <a:sym typeface="Century Gothic"/>
            </a:endParaRPr>
          </a:p>
        </p:txBody>
      </p:sp>
      <p:sp>
        <p:nvSpPr>
          <p:cNvPr id="1820" name="Google Shape;1820;p304"/>
          <p:cNvSpPr/>
          <p:nvPr/>
        </p:nvSpPr>
        <p:spPr>
          <a:xfrm>
            <a:off x="6737850" y="987900"/>
            <a:ext cx="2128200" cy="333000"/>
          </a:xfrm>
          <a:prstGeom prst="chevron">
            <a:avLst>
              <a:gd name="adj" fmla="val 50000"/>
            </a:avLst>
          </a:prstGeom>
          <a:solidFill>
            <a:srgbClr val="FFB819"/>
          </a:solidFill>
          <a:ln w="9525" cap="flat" cmpd="sng">
            <a:solidFill>
              <a:srgbClr val="FFB81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Century Gothic"/>
                <a:ea typeface="Century Gothic"/>
                <a:cs typeface="Century Gothic"/>
                <a:sym typeface="Century Gothic"/>
              </a:rPr>
              <a:t>Experiment</a:t>
            </a:r>
            <a:endParaRPr sz="1400" b="1" i="0" u="none" strike="noStrike" cap="none">
              <a:solidFill>
                <a:srgbClr val="FFFFFF"/>
              </a:solidFill>
              <a:latin typeface="Century Gothic"/>
              <a:ea typeface="Century Gothic"/>
              <a:cs typeface="Century Gothic"/>
              <a:sym typeface="Century Gothic"/>
            </a:endParaRPr>
          </a:p>
        </p:txBody>
      </p:sp>
      <p:sp>
        <p:nvSpPr>
          <p:cNvPr id="1821" name="Google Shape;1821;p304"/>
          <p:cNvSpPr txBox="1"/>
          <p:nvPr/>
        </p:nvSpPr>
        <p:spPr>
          <a:xfrm>
            <a:off x="2486175" y="1492625"/>
            <a:ext cx="2016000" cy="2652300"/>
          </a:xfrm>
          <a:prstGeom prst="rect">
            <a:avLst/>
          </a:prstGeom>
          <a:noFill/>
          <a:ln w="28575" cap="flat" cmpd="sng">
            <a:solidFill>
              <a:srgbClr val="A59482"/>
            </a:solidFill>
            <a:prstDash val="solid"/>
            <a:round/>
            <a:headEnd type="none" w="sm" len="sm"/>
            <a:tailEnd type="none" w="sm" len="sm"/>
          </a:ln>
        </p:spPr>
        <p:txBody>
          <a:bodyPr spcFirstLastPara="1" wrap="square" lIns="91425" tIns="91425" rIns="91425" bIns="91425" anchor="t" anchorCtr="0">
            <a:noAutofit/>
          </a:bodyPr>
          <a:lstStyle/>
          <a:p>
            <a:pPr marL="179999" marR="0" lvl="0" indent="-174625"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More efficient ways for innovative firms to interact with regulators and navigate between countries</a:t>
            </a:r>
            <a:endParaRPr sz="1400" b="0" i="0" u="none" strike="noStrike" cap="none">
              <a:solidFill>
                <a:srgbClr val="000000"/>
              </a:solidFill>
              <a:latin typeface="Century Gothic"/>
              <a:ea typeface="Century Gothic"/>
              <a:cs typeface="Century Gothic"/>
              <a:sym typeface="Century Gothic"/>
            </a:endParaRPr>
          </a:p>
          <a:p>
            <a:pPr marL="179999" marR="0" lvl="0" indent="-174625" algn="l" rtl="0">
              <a:lnSpc>
                <a:spcPct val="100000"/>
              </a:lnSpc>
              <a:spcBef>
                <a:spcPts val="0"/>
              </a:spcBef>
              <a:spcAft>
                <a:spcPts val="0"/>
              </a:spcAft>
              <a:buClr>
                <a:srgbClr val="000000"/>
              </a:buClr>
              <a:buSzPts val="1400"/>
              <a:buFont typeface="Century Gothic"/>
              <a:buChar char="●"/>
            </a:pPr>
            <a:r>
              <a:rPr lang="en-GB" sz="1400" b="0" i="0" u="none" strike="noStrike" cap="none">
                <a:solidFill>
                  <a:srgbClr val="000000"/>
                </a:solidFill>
                <a:latin typeface="Century Gothic"/>
                <a:ea typeface="Century Gothic"/>
                <a:cs typeface="Century Gothic"/>
                <a:sym typeface="Century Gothic"/>
              </a:rPr>
              <a:t>Greater cooperation between regulators to share experience</a:t>
            </a:r>
            <a:endParaRPr sz="1400" b="0" i="0" u="none" strike="noStrike" cap="none">
              <a:solidFill>
                <a:srgbClr val="000000"/>
              </a:solidFill>
              <a:latin typeface="Century Gothic"/>
              <a:ea typeface="Century Gothic"/>
              <a:cs typeface="Century Gothic"/>
              <a:sym typeface="Century Gothic"/>
            </a:endParaRPr>
          </a:p>
        </p:txBody>
      </p:sp>
      <p:sp>
        <p:nvSpPr>
          <p:cNvPr id="1822" name="Google Shape;1822;p304"/>
          <p:cNvSpPr txBox="1">
            <a:spLocks noGrp="1"/>
          </p:cNvSpPr>
          <p:nvPr>
            <p:ph type="title"/>
          </p:nvPr>
        </p:nvSpPr>
        <p:spPr>
          <a:xfrm>
            <a:off x="107950" y="87325"/>
            <a:ext cx="8712300" cy="613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Experimenting with regulatory process - regulatory collaboration through the Global Financial Innovation Network (GFIN)</a:t>
            </a:r>
            <a:endParaRPr sz="20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p305"/>
          <p:cNvSpPr txBox="1">
            <a:spLocks noGrp="1"/>
          </p:cNvSpPr>
          <p:nvPr>
            <p:ph type="title"/>
          </p:nvPr>
        </p:nvSpPr>
        <p:spPr>
          <a:xfrm>
            <a:off x="793750" y="163550"/>
            <a:ext cx="7509000" cy="1589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Poll question 2</a:t>
            </a:r>
            <a:endParaRPr sz="20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1" i="1"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GB" sz="2000" b="1">
                <a:solidFill>
                  <a:schemeClr val="dk1"/>
                </a:solidFill>
                <a:latin typeface="Century Gothic"/>
                <a:ea typeface="Century Gothic"/>
                <a:cs typeface="Century Gothic"/>
                <a:sym typeface="Century Gothic"/>
              </a:rPr>
              <a:t>If you were to apply to the CRI Experimentation Fund, which of the following would you be most interested </a:t>
            </a:r>
            <a:r>
              <a:rPr lang="en-GB" sz="2000" b="1" i="0" u="none" strike="noStrike" cap="none">
                <a:solidFill>
                  <a:schemeClr val="dk1"/>
                </a:solidFill>
                <a:latin typeface="Century Gothic"/>
                <a:ea typeface="Century Gothic"/>
                <a:cs typeface="Century Gothic"/>
                <a:sym typeface="Century Gothic"/>
              </a:rPr>
              <a:t>in experimenting with?</a:t>
            </a:r>
            <a:endParaRPr sz="2000" b="1" i="0" u="none" strike="noStrike" cap="none">
              <a:solidFill>
                <a:schemeClr val="dk1"/>
              </a:solidFill>
              <a:latin typeface="Century Gothic"/>
              <a:ea typeface="Century Gothic"/>
              <a:cs typeface="Century Gothic"/>
              <a:sym typeface="Century Gothic"/>
            </a:endParaRPr>
          </a:p>
        </p:txBody>
      </p:sp>
      <p:pic>
        <p:nvPicPr>
          <p:cNvPr id="1828" name="Google Shape;1828;p305"/>
          <p:cNvPicPr preferRelativeResize="0"/>
          <p:nvPr/>
        </p:nvPicPr>
        <p:blipFill rotWithShape="1">
          <a:blip r:embed="rId3">
            <a:alphaModFix/>
          </a:blip>
          <a:srcRect b="13621"/>
          <a:stretch/>
        </p:blipFill>
        <p:spPr>
          <a:xfrm>
            <a:off x="171600" y="142200"/>
            <a:ext cx="591476" cy="510900"/>
          </a:xfrm>
          <a:prstGeom prst="rect">
            <a:avLst/>
          </a:prstGeom>
          <a:noFill/>
          <a:ln>
            <a:noFill/>
          </a:ln>
        </p:spPr>
      </p:pic>
      <p:sp>
        <p:nvSpPr>
          <p:cNvPr id="1829" name="Google Shape;1829;p305"/>
          <p:cNvSpPr txBox="1"/>
          <p:nvPr/>
        </p:nvSpPr>
        <p:spPr>
          <a:xfrm>
            <a:off x="807325" y="1883150"/>
            <a:ext cx="7863900" cy="24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dirty="0">
                <a:solidFill>
                  <a:schemeClr val="dk1"/>
                </a:solidFill>
                <a:latin typeface="Century Gothic"/>
                <a:ea typeface="Century Gothic"/>
                <a:cs typeface="Century Gothic"/>
                <a:sym typeface="Century Gothic"/>
              </a:rPr>
              <a:t>[Select one]</a:t>
            </a: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GB" sz="1600" b="0" i="0" u="none" strike="noStrike" cap="none" dirty="0">
                <a:solidFill>
                  <a:schemeClr val="dk1"/>
                </a:solidFill>
                <a:latin typeface="Century Gothic"/>
                <a:ea typeface="Century Gothic"/>
                <a:cs typeface="Century Gothic"/>
                <a:sym typeface="Century Gothic"/>
              </a:rPr>
              <a:t>A policy or regulatory process</a:t>
            </a: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GB" sz="1600" b="0" i="0" u="none" strike="noStrike" cap="none" dirty="0">
                <a:solidFill>
                  <a:schemeClr val="dk1"/>
                </a:solidFill>
                <a:latin typeface="Century Gothic"/>
                <a:ea typeface="Century Gothic"/>
                <a:cs typeface="Century Gothic"/>
                <a:sym typeface="Century Gothic"/>
              </a:rPr>
              <a:t>A regulated ‘object’, new products, services and business models that create regulatory uncertainty</a:t>
            </a: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GB" sz="1600" b="0" i="0" u="none" strike="noStrike" cap="none" dirty="0">
                <a:solidFill>
                  <a:schemeClr val="dk1"/>
                </a:solidFill>
                <a:latin typeface="Century Gothic"/>
                <a:ea typeface="Century Gothic"/>
                <a:cs typeface="Century Gothic"/>
                <a:sym typeface="Century Gothic"/>
              </a:rPr>
              <a:t>A </a:t>
            </a:r>
            <a:r>
              <a:rPr lang="en-GB" sz="1600" b="0" i="0" u="none" strike="noStrike" cap="none" dirty="0">
                <a:solidFill>
                  <a:schemeClr val="tx1"/>
                </a:solidFill>
                <a:latin typeface="Century Gothic"/>
                <a:ea typeface="Century Gothic"/>
                <a:cs typeface="Century Gothic"/>
                <a:sym typeface="Century Gothic"/>
              </a:rPr>
              <a:t>new approach to regulating</a:t>
            </a:r>
            <a:endParaRPr sz="1600" b="0" i="0" u="none" strike="sng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1834" name="Google Shape;1834;p306"/>
          <p:cNvPicPr preferRelativeResize="0"/>
          <p:nvPr/>
        </p:nvPicPr>
        <p:blipFill rotWithShape="1">
          <a:blip r:embed="rId3">
            <a:alphaModFix/>
          </a:blip>
          <a:srcRect t="20172" r="12441"/>
          <a:stretch/>
        </p:blipFill>
        <p:spPr>
          <a:xfrm>
            <a:off x="0" y="-527050"/>
            <a:ext cx="10013946" cy="6086448"/>
          </a:xfrm>
          <a:prstGeom prst="rect">
            <a:avLst/>
          </a:prstGeom>
          <a:noFill/>
          <a:ln>
            <a:noFill/>
          </a:ln>
        </p:spPr>
      </p:pic>
      <p:sp>
        <p:nvSpPr>
          <p:cNvPr id="1835" name="Google Shape;1835;p306"/>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pic>
        <p:nvPicPr>
          <p:cNvPr id="1836" name="Google Shape;1836;p306"/>
          <p:cNvPicPr preferRelativeResize="0"/>
          <p:nvPr/>
        </p:nvPicPr>
        <p:blipFill rotWithShape="1">
          <a:blip r:embed="rId4">
            <a:alphaModFix/>
          </a:blip>
          <a:srcRect/>
          <a:stretch/>
        </p:blipFill>
        <p:spPr>
          <a:xfrm>
            <a:off x="205425" y="4816019"/>
            <a:ext cx="595602" cy="162631"/>
          </a:xfrm>
          <a:prstGeom prst="rect">
            <a:avLst/>
          </a:prstGeom>
          <a:noFill/>
          <a:ln>
            <a:noFill/>
          </a:ln>
        </p:spPr>
      </p:pic>
      <p:sp>
        <p:nvSpPr>
          <p:cNvPr id="1837" name="Google Shape;1837;p306"/>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a:solidFill>
                  <a:srgbClr val="FFFFFF"/>
                </a:solidFill>
                <a:latin typeface="Century Gothic"/>
                <a:ea typeface="Century Gothic"/>
                <a:cs typeface="Century Gothic"/>
                <a:sym typeface="Century Gothic"/>
              </a:rPr>
              <a:t>Questions</a:t>
            </a:r>
            <a:endParaRPr sz="4200" b="1"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pic>
        <p:nvPicPr>
          <p:cNvPr id="1842" name="Google Shape;1842;p307"/>
          <p:cNvPicPr preferRelativeResize="0"/>
          <p:nvPr/>
        </p:nvPicPr>
        <p:blipFill rotWithShape="1">
          <a:blip r:embed="rId3">
            <a:alphaModFix/>
          </a:blip>
          <a:srcRect t="18493"/>
          <a:stretch/>
        </p:blipFill>
        <p:spPr>
          <a:xfrm>
            <a:off x="-107150" y="0"/>
            <a:ext cx="9215603" cy="5405473"/>
          </a:xfrm>
          <a:prstGeom prst="rect">
            <a:avLst/>
          </a:prstGeom>
          <a:noFill/>
          <a:ln>
            <a:noFill/>
          </a:ln>
        </p:spPr>
      </p:pic>
      <p:sp>
        <p:nvSpPr>
          <p:cNvPr id="1843" name="Google Shape;1843;p307"/>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844" name="Google Shape;1844;p307"/>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a:solidFill>
                  <a:srgbClr val="FFFFFF"/>
                </a:solidFill>
                <a:latin typeface="Century Gothic"/>
                <a:ea typeface="Century Gothic"/>
                <a:cs typeface="Century Gothic"/>
                <a:sym typeface="Century Gothic"/>
              </a:rPr>
              <a:t>Break</a:t>
            </a:r>
            <a:endParaRPr sz="4200" b="1" i="0" u="none" strike="noStrike" cap="none">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900"/>
              <a:buFont typeface="Arial"/>
              <a:buNone/>
            </a:pPr>
            <a:r>
              <a:rPr lang="en-GB" sz="1900" b="0" i="0" u="none" strike="noStrike" cap="none">
                <a:solidFill>
                  <a:srgbClr val="FFFFFF"/>
                </a:solidFill>
                <a:latin typeface="Century Gothic"/>
                <a:ea typeface="Century Gothic"/>
                <a:cs typeface="Century Gothic"/>
                <a:sym typeface="Century Gothic"/>
              </a:rPr>
              <a:t>Please return in 10 minutes</a:t>
            </a:r>
            <a:endParaRPr sz="1900" b="0" i="0" u="none" strike="noStrike" cap="none">
              <a:solidFill>
                <a:srgbClr val="FFFFFF"/>
              </a:solidFill>
              <a:latin typeface="Century Gothic"/>
              <a:ea typeface="Century Gothic"/>
              <a:cs typeface="Century Gothic"/>
              <a:sym typeface="Century Gothic"/>
            </a:endParaRPr>
          </a:p>
        </p:txBody>
      </p:sp>
      <p:pic>
        <p:nvPicPr>
          <p:cNvPr id="1845" name="Google Shape;1845;p307"/>
          <p:cNvPicPr preferRelativeResize="0"/>
          <p:nvPr/>
        </p:nvPicPr>
        <p:blipFill rotWithShape="1">
          <a:blip r:embed="rId4">
            <a:alphaModFix/>
          </a:blip>
          <a:srcRect/>
          <a:stretch/>
        </p:blipFill>
        <p:spPr>
          <a:xfrm>
            <a:off x="217050" y="4813975"/>
            <a:ext cx="595602" cy="160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pic>
        <p:nvPicPr>
          <p:cNvPr id="1850" name="Google Shape;1850;p308"/>
          <p:cNvPicPr preferRelativeResize="0"/>
          <p:nvPr/>
        </p:nvPicPr>
        <p:blipFill rotWithShape="1">
          <a:blip r:embed="rId3">
            <a:alphaModFix/>
          </a:blip>
          <a:srcRect l="5897" t="48357" r="5543" b="18427"/>
          <a:stretch/>
        </p:blipFill>
        <p:spPr>
          <a:xfrm>
            <a:off x="0" y="0"/>
            <a:ext cx="9144000" cy="5143498"/>
          </a:xfrm>
          <a:prstGeom prst="rect">
            <a:avLst/>
          </a:prstGeom>
          <a:noFill/>
          <a:ln>
            <a:noFill/>
          </a:ln>
        </p:spPr>
      </p:pic>
      <p:sp>
        <p:nvSpPr>
          <p:cNvPr id="1851" name="Google Shape;1851;p308"/>
          <p:cNvSpPr/>
          <p:nvPr/>
        </p:nvSpPr>
        <p:spPr>
          <a:xfrm>
            <a:off x="2218500" y="308175"/>
            <a:ext cx="4622700" cy="4608000"/>
          </a:xfrm>
          <a:prstGeom prst="ellipse">
            <a:avLst/>
          </a:prstGeom>
          <a:solidFill>
            <a:srgbClr val="FF0041"/>
          </a:solidFill>
          <a:ln>
            <a:noFill/>
          </a:ln>
        </p:spPr>
        <p:txBody>
          <a:bodyPr spcFirstLastPara="1" wrap="square" lIns="0" tIns="201025" rIns="0" bIns="2010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a:solidFill>
                  <a:srgbClr val="FFFFFF"/>
                </a:solidFill>
                <a:latin typeface="Century Gothic"/>
                <a:ea typeface="Century Gothic"/>
                <a:cs typeface="Century Gothic"/>
                <a:sym typeface="Century Gothic"/>
              </a:rPr>
              <a:t>What makes a good regulatory experiment?</a:t>
            </a:r>
            <a:endParaRPr sz="4200" b="1" i="0" u="none" strike="noStrike" cap="none">
              <a:solidFill>
                <a:srgbClr val="FFFFFF"/>
              </a:solidFill>
              <a:latin typeface="Century Gothic"/>
              <a:ea typeface="Century Gothic"/>
              <a:cs typeface="Century Gothic"/>
              <a:sym typeface="Century Gothic"/>
            </a:endParaRPr>
          </a:p>
        </p:txBody>
      </p:sp>
      <p:pic>
        <p:nvPicPr>
          <p:cNvPr id="1852" name="Google Shape;1852;p308"/>
          <p:cNvPicPr preferRelativeResize="0"/>
          <p:nvPr/>
        </p:nvPicPr>
        <p:blipFill rotWithShape="1">
          <a:blip r:embed="rId4">
            <a:alphaModFix/>
          </a:blip>
          <a:srcRect/>
          <a:stretch/>
        </p:blipFill>
        <p:spPr>
          <a:xfrm>
            <a:off x="205425" y="4816019"/>
            <a:ext cx="595602" cy="16263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281"/>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Agenda</a:t>
            </a:r>
            <a:endParaRPr sz="2000" b="1" i="0" u="none" strike="noStrike" cap="none">
              <a:solidFill>
                <a:srgbClr val="000000"/>
              </a:solidFill>
              <a:highlight>
                <a:srgbClr val="FFFF00"/>
              </a:highlight>
              <a:latin typeface="Century Gothic"/>
              <a:ea typeface="Century Gothic"/>
              <a:cs typeface="Century Gothic"/>
              <a:sym typeface="Century Gothic"/>
            </a:endParaRPr>
          </a:p>
        </p:txBody>
      </p:sp>
      <p:graphicFrame>
        <p:nvGraphicFramePr>
          <p:cNvPr id="1555" name="Google Shape;1555;p281"/>
          <p:cNvGraphicFramePr/>
          <p:nvPr/>
        </p:nvGraphicFramePr>
        <p:xfrm>
          <a:off x="895025" y="675600"/>
          <a:ext cx="3000000" cy="3000000"/>
        </p:xfrm>
        <a:graphic>
          <a:graphicData uri="http://schemas.openxmlformats.org/drawingml/2006/table">
            <a:tbl>
              <a:tblPr>
                <a:noFill/>
                <a:tableStyleId>{B226EC5F-2C85-4763-B4F6-675AC3C77D3D}</a:tableStyleId>
              </a:tblPr>
              <a:tblGrid>
                <a:gridCol w="4152825">
                  <a:extLst>
                    <a:ext uri="{9D8B030D-6E8A-4147-A177-3AD203B41FA5}">
                      <a16:colId xmlns:a16="http://schemas.microsoft.com/office/drawing/2014/main" val="20000"/>
                    </a:ext>
                  </a:extLst>
                </a:gridCol>
                <a:gridCol w="1126975">
                  <a:extLst>
                    <a:ext uri="{9D8B030D-6E8A-4147-A177-3AD203B41FA5}">
                      <a16:colId xmlns:a16="http://schemas.microsoft.com/office/drawing/2014/main" val="20001"/>
                    </a:ext>
                  </a:extLst>
                </a:gridCol>
              </a:tblGrid>
              <a:tr h="3924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Introductions - CRI &amp; Nesta</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10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924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Regulation &amp; innovation: background</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10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924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latin typeface="Century Gothic"/>
                          <a:ea typeface="Century Gothic"/>
                          <a:cs typeface="Century Gothic"/>
                          <a:sym typeface="Century Gothic"/>
                        </a:rPr>
                        <a:t>Regulatory experimentation: why, what, when</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latin typeface="Century Gothic"/>
                          <a:ea typeface="Century Gothic"/>
                          <a:cs typeface="Century Gothic"/>
                          <a:sym typeface="Century Gothic"/>
                        </a:rPr>
                        <a:t>20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924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Questions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 5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92400">
                <a:tc>
                  <a:txBody>
                    <a:bodyPr/>
                    <a:lstStyle/>
                    <a:p>
                      <a:pPr marL="0" marR="0" lvl="0" indent="0" algn="ctr" rtl="0">
                        <a:lnSpc>
                          <a:spcPct val="100000"/>
                        </a:lnSpc>
                        <a:spcBef>
                          <a:spcPts val="0"/>
                        </a:spcBef>
                        <a:spcAft>
                          <a:spcPts val="0"/>
                        </a:spcAft>
                        <a:buClr>
                          <a:schemeClr val="dk1"/>
                        </a:buClr>
                        <a:buSzPts val="1100"/>
                        <a:buFont typeface="Arial"/>
                        <a:buNone/>
                      </a:pPr>
                      <a:r>
                        <a:rPr lang="en-GB" sz="1400" b="1" u="none" strike="noStrike" cap="none">
                          <a:solidFill>
                            <a:schemeClr val="dk1"/>
                          </a:solidFill>
                          <a:latin typeface="Century Gothic"/>
                          <a:ea typeface="Century Gothic"/>
                          <a:cs typeface="Century Gothic"/>
                          <a:sym typeface="Century Gothic"/>
                        </a:rPr>
                        <a:t>Break</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10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92400">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latin typeface="Century Gothic"/>
                          <a:ea typeface="Century Gothic"/>
                          <a:cs typeface="Century Gothic"/>
                          <a:sym typeface="Century Gothic"/>
                        </a:rPr>
                        <a:t>What makes a good regulatory experiment</a:t>
                      </a:r>
                      <a:endParaRPr sz="1400" b="1"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20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92400">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latin typeface="Century Gothic"/>
                          <a:ea typeface="Century Gothic"/>
                          <a:cs typeface="Century Gothic"/>
                          <a:sym typeface="Century Gothic"/>
                        </a:rPr>
                        <a:t>Poll answers and discussion</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15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924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Applying to the Experimentation Fund</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a:latin typeface="Century Gothic"/>
                          <a:ea typeface="Century Gothic"/>
                          <a:cs typeface="Century Gothic"/>
                          <a:sym typeface="Century Gothic"/>
                        </a:rPr>
                        <a:t>20</a:t>
                      </a:r>
                      <a:r>
                        <a:rPr lang="en-GB" sz="1400" u="none" strike="noStrike" cap="none">
                          <a:latin typeface="Century Gothic"/>
                          <a:ea typeface="Century Gothic"/>
                          <a:cs typeface="Century Gothic"/>
                          <a:sym typeface="Century Gothic"/>
                        </a:rPr>
                        <a:t>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924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Questions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latin typeface="Century Gothic"/>
                          <a:ea typeface="Century Gothic"/>
                          <a:cs typeface="Century Gothic"/>
                          <a:sym typeface="Century Gothic"/>
                        </a:rPr>
                        <a:t>10 mins</a:t>
                      </a:r>
                      <a:endParaRPr sz="1400" u="none" strike="noStrike" cap="none">
                        <a:latin typeface="Century Gothic"/>
                        <a:ea typeface="Century Gothic"/>
                        <a:cs typeface="Century Gothic"/>
                        <a:sym typeface="Century Gothic"/>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1556" name="Google Shape;1556;p281"/>
          <p:cNvPicPr preferRelativeResize="0"/>
          <p:nvPr/>
        </p:nvPicPr>
        <p:blipFill rotWithShape="1">
          <a:blip r:embed="rId3">
            <a:alphaModFix/>
          </a:blip>
          <a:srcRect/>
          <a:stretch/>
        </p:blipFill>
        <p:spPr>
          <a:xfrm>
            <a:off x="6120050" y="-21432"/>
            <a:ext cx="4158105" cy="5189101"/>
          </a:xfrm>
          <a:prstGeom prst="rect">
            <a:avLst/>
          </a:prstGeom>
          <a:noFill/>
          <a:ln>
            <a:noFill/>
          </a:ln>
        </p:spPr>
      </p:pic>
      <p:sp>
        <p:nvSpPr>
          <p:cNvPr id="1557" name="Google Shape;1557;p281"/>
          <p:cNvSpPr/>
          <p:nvPr/>
        </p:nvSpPr>
        <p:spPr>
          <a:xfrm>
            <a:off x="324000" y="775013"/>
            <a:ext cx="522600" cy="204000"/>
          </a:xfrm>
          <a:prstGeom prst="homePlate">
            <a:avLst>
              <a:gd name="adj" fmla="val 50000"/>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281"/>
          <p:cNvSpPr/>
          <p:nvPr/>
        </p:nvSpPr>
        <p:spPr>
          <a:xfrm>
            <a:off x="324000" y="1165960"/>
            <a:ext cx="522600" cy="204000"/>
          </a:xfrm>
          <a:prstGeom prst="homePlate">
            <a:avLst>
              <a:gd name="adj" fmla="val 50000"/>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281"/>
          <p:cNvSpPr/>
          <p:nvPr/>
        </p:nvSpPr>
        <p:spPr>
          <a:xfrm>
            <a:off x="324000" y="1947849"/>
            <a:ext cx="522600" cy="204000"/>
          </a:xfrm>
          <a:prstGeom prst="homePlate">
            <a:avLst>
              <a:gd name="adj" fmla="val 50000"/>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281"/>
          <p:cNvSpPr/>
          <p:nvPr/>
        </p:nvSpPr>
        <p:spPr>
          <a:xfrm>
            <a:off x="324000" y="3511646"/>
            <a:ext cx="522600" cy="204000"/>
          </a:xfrm>
          <a:prstGeom prst="homePlate">
            <a:avLst>
              <a:gd name="adj" fmla="val 50000"/>
            </a:avLst>
          </a:prstGeom>
          <a:solidFill>
            <a:srgbClr val="FE76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281"/>
          <p:cNvSpPr/>
          <p:nvPr/>
        </p:nvSpPr>
        <p:spPr>
          <a:xfrm>
            <a:off x="324000" y="3934330"/>
            <a:ext cx="522600" cy="204000"/>
          </a:xfrm>
          <a:prstGeom prst="homePlate">
            <a:avLst>
              <a:gd name="adj" fmla="val 50000"/>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281"/>
          <p:cNvSpPr/>
          <p:nvPr/>
        </p:nvSpPr>
        <p:spPr>
          <a:xfrm>
            <a:off x="324000" y="2729738"/>
            <a:ext cx="522600" cy="204000"/>
          </a:xfrm>
          <a:prstGeom prst="homePlate">
            <a:avLst>
              <a:gd name="adj" fmla="val 50000"/>
            </a:avLst>
          </a:prstGeom>
          <a:solidFill>
            <a:srgbClr val="FF00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281"/>
          <p:cNvSpPr/>
          <p:nvPr/>
        </p:nvSpPr>
        <p:spPr>
          <a:xfrm>
            <a:off x="324000" y="1556891"/>
            <a:ext cx="522600" cy="204000"/>
          </a:xfrm>
          <a:prstGeom prst="homePlate">
            <a:avLst>
              <a:gd name="adj" fmla="val 50000"/>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281"/>
          <p:cNvSpPr/>
          <p:nvPr/>
        </p:nvSpPr>
        <p:spPr>
          <a:xfrm>
            <a:off x="324000" y="3120693"/>
            <a:ext cx="522600" cy="204000"/>
          </a:xfrm>
          <a:prstGeom prst="homePlate">
            <a:avLst>
              <a:gd name="adj" fmla="val 50000"/>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56"/>
        <p:cNvGrpSpPr/>
        <p:nvPr/>
      </p:nvGrpSpPr>
      <p:grpSpPr>
        <a:xfrm>
          <a:off x="0" y="0"/>
          <a:ext cx="0" cy="0"/>
          <a:chOff x="0" y="0"/>
          <a:chExt cx="0" cy="0"/>
        </a:xfrm>
      </p:grpSpPr>
      <p:sp>
        <p:nvSpPr>
          <p:cNvPr id="1857" name="Google Shape;1857;p309"/>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457200" marR="0" lvl="0" indent="-317500" algn="l" rtl="0">
              <a:lnSpc>
                <a:spcPct val="115000"/>
              </a:lnSpc>
              <a:spcBef>
                <a:spcPts val="1200"/>
              </a:spcBef>
              <a:spcAft>
                <a:spcPts val="0"/>
              </a:spcAft>
              <a:buClr>
                <a:schemeClr val="dk1"/>
              </a:buClr>
              <a:buSzPts val="1400"/>
              <a:buFont typeface="Arial"/>
              <a:buChar char="●"/>
            </a:pPr>
            <a:r>
              <a:rPr lang="en-GB" sz="1600" b="0" i="0" u="none" strike="noStrike" cap="none">
                <a:solidFill>
                  <a:schemeClr val="dk1"/>
                </a:solidFill>
                <a:latin typeface="Century Gothic"/>
                <a:ea typeface="Century Gothic"/>
                <a:cs typeface="Century Gothic"/>
                <a:sym typeface="Century Gothic"/>
              </a:rPr>
              <a:t>Defining your problem may require some up front research</a:t>
            </a:r>
            <a:br>
              <a:rPr lang="en-GB" sz="1600" b="0" i="0" u="none" strike="noStrike" cap="none">
                <a:solidFill>
                  <a:schemeClr val="dk1"/>
                </a:solidFill>
                <a:latin typeface="Century Gothic"/>
                <a:ea typeface="Century Gothic"/>
                <a:cs typeface="Century Gothic"/>
                <a:sym typeface="Century Gothic"/>
              </a:rPr>
            </a:b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15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Your question to answer should help solve this problem</a:t>
            </a:r>
            <a:endParaRPr sz="1600" b="0" i="0" u="none" strike="noStrike" cap="none">
              <a:solidFill>
                <a:schemeClr val="dk1"/>
              </a:solidFill>
              <a:latin typeface="Century Gothic"/>
              <a:ea typeface="Century Gothic"/>
              <a:cs typeface="Century Gothic"/>
              <a:sym typeface="Century Gothic"/>
            </a:endParaRPr>
          </a:p>
          <a:p>
            <a:pPr marL="914400" marR="0" lvl="1" indent="-330200" algn="l" rtl="0">
              <a:lnSpc>
                <a:spcPct val="115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What information or evidence are you missing? </a:t>
            </a:r>
            <a:endParaRPr sz="1600" b="0" i="0" u="none" strike="noStrike" cap="none">
              <a:solidFill>
                <a:schemeClr val="dk1"/>
              </a:solidFill>
              <a:latin typeface="Century Gothic"/>
              <a:ea typeface="Century Gothic"/>
              <a:cs typeface="Century Gothic"/>
              <a:sym typeface="Century Gothic"/>
            </a:endParaRPr>
          </a:p>
          <a:p>
            <a:pPr marL="914400" marR="0" lvl="1" indent="-330200" algn="l" rtl="0">
              <a:lnSpc>
                <a:spcPct val="115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How would this help you resolve your problem?</a:t>
            </a:r>
            <a:endParaRPr sz="1600" b="0" i="0" u="none" strike="noStrike" cap="none">
              <a:solidFill>
                <a:schemeClr val="dk1"/>
              </a:solidFill>
              <a:latin typeface="Century Gothic"/>
              <a:ea typeface="Century Gothic"/>
              <a:cs typeface="Century Gothic"/>
              <a:sym typeface="Century Gothic"/>
            </a:endParaRPr>
          </a:p>
        </p:txBody>
      </p:sp>
      <p:sp>
        <p:nvSpPr>
          <p:cNvPr id="1858" name="Google Shape;1858;p309"/>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Design</a:t>
            </a:r>
            <a:endParaRPr sz="2000" b="1" i="0" u="none" strike="noStrike" cap="none">
              <a:solidFill>
                <a:srgbClr val="000000"/>
              </a:solidFill>
              <a:latin typeface="Century Gothic"/>
              <a:ea typeface="Century Gothic"/>
              <a:cs typeface="Century Gothic"/>
              <a:sym typeface="Century Gothic"/>
            </a:endParaRPr>
          </a:p>
        </p:txBody>
      </p:sp>
      <p:sp>
        <p:nvSpPr>
          <p:cNvPr id="1859" name="Google Shape;1859;p309"/>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L="0" marR="11430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Example: </a:t>
            </a:r>
            <a:r>
              <a:rPr lang="en-GB" sz="1600" b="1" i="0" u="sng" strike="noStrike" cap="none">
                <a:solidFill>
                  <a:schemeClr val="hlink"/>
                </a:solidFill>
                <a:latin typeface="Century Gothic"/>
                <a:ea typeface="Century Gothic"/>
                <a:cs typeface="Century Gothic"/>
                <a:sym typeface="Century Gothic"/>
                <a:hlinkClick r:id="rId3"/>
              </a:rPr>
              <a:t>Ofgem consumer engagement</a:t>
            </a:r>
            <a:endParaRPr sz="1600" b="1" i="0" u="sng" strike="noStrike" cap="none">
              <a:solidFill>
                <a:schemeClr val="hlink"/>
              </a:solidFill>
              <a:latin typeface="Century Gothic"/>
              <a:ea typeface="Century Gothic"/>
              <a:cs typeface="Century Gothic"/>
              <a:sym typeface="Century Gothic"/>
            </a:endParaRPr>
          </a:p>
          <a:p>
            <a:pPr marL="0" marR="114300" lvl="0" indent="0" algn="l" rtl="0">
              <a:lnSpc>
                <a:spcPct val="115000"/>
              </a:lnSpc>
              <a:spcBef>
                <a:spcPts val="0"/>
              </a:spcBef>
              <a:spcAft>
                <a:spcPts val="0"/>
              </a:spcAft>
              <a:buClr>
                <a:schemeClr val="dk1"/>
              </a:buClr>
              <a:buSzPts val="1100"/>
              <a:buFont typeface="Arial"/>
              <a:buNone/>
            </a:pPr>
            <a:endParaRPr sz="1600" b="0" i="0" u="none" strike="noStrike" cap="none">
              <a:solidFill>
                <a:schemeClr val="dk1"/>
              </a:solidFill>
              <a:latin typeface="Century Gothic"/>
              <a:ea typeface="Century Gothic"/>
              <a:cs typeface="Century Gothic"/>
              <a:sym typeface="Century Gothic"/>
            </a:endParaRPr>
          </a:p>
          <a:p>
            <a:pPr marL="0" marR="114300" lvl="0" indent="0" algn="l" rtl="0">
              <a:lnSpc>
                <a:spcPct val="115000"/>
              </a:lnSpc>
              <a:spcBef>
                <a:spcPts val="0"/>
              </a:spcBef>
              <a:spcAft>
                <a:spcPts val="0"/>
              </a:spcAft>
              <a:buClr>
                <a:schemeClr val="dk1"/>
              </a:buClr>
              <a:buSzPts val="1100"/>
              <a:buFont typeface="Arial"/>
              <a:buNone/>
            </a:pPr>
            <a:r>
              <a:rPr lang="en-GB" sz="1600" b="1" i="0" u="none" strike="noStrike" cap="none">
                <a:solidFill>
                  <a:schemeClr val="dk1"/>
                </a:solidFill>
                <a:latin typeface="Century Gothic"/>
                <a:ea typeface="Century Gothic"/>
                <a:cs typeface="Century Gothic"/>
                <a:sym typeface="Century Gothic"/>
              </a:rPr>
              <a:t>Problem </a:t>
            </a:r>
            <a:r>
              <a:rPr lang="en-GB" sz="1600" b="0" i="0" u="none" strike="noStrike" cap="none">
                <a:solidFill>
                  <a:schemeClr val="dk1"/>
                </a:solidFill>
                <a:latin typeface="Century Gothic"/>
                <a:ea typeface="Century Gothic"/>
                <a:cs typeface="Century Gothic"/>
                <a:sym typeface="Century Gothic"/>
              </a:rPr>
              <a:t>- consumers are not switching to the best energy providers for them. Regulator’s remit includes ensuring energy market is working for all consumers.</a:t>
            </a:r>
            <a:endParaRPr sz="1600" b="0" i="0" u="none" strike="noStrike" cap="none">
              <a:solidFill>
                <a:schemeClr val="dk1"/>
              </a:solidFill>
              <a:latin typeface="Century Gothic"/>
              <a:ea typeface="Century Gothic"/>
              <a:cs typeface="Century Gothic"/>
              <a:sym typeface="Century Gothic"/>
            </a:endParaRPr>
          </a:p>
          <a:p>
            <a:pPr marL="0" marR="114300" lvl="0" indent="0" algn="l" rtl="0">
              <a:lnSpc>
                <a:spcPct val="115000"/>
              </a:lnSpc>
              <a:spcBef>
                <a:spcPts val="0"/>
              </a:spcBef>
              <a:spcAft>
                <a:spcPts val="0"/>
              </a:spcAft>
              <a:buClr>
                <a:schemeClr val="dk1"/>
              </a:buClr>
              <a:buSzPts val="1100"/>
              <a:buFont typeface="Arial"/>
              <a:buNone/>
            </a:pPr>
            <a:endParaRPr sz="1600" b="0" i="0" u="none" strike="noStrike" cap="none">
              <a:solidFill>
                <a:schemeClr val="dk1"/>
              </a:solidFill>
              <a:latin typeface="Century Gothic"/>
              <a:ea typeface="Century Gothic"/>
              <a:cs typeface="Century Gothic"/>
              <a:sym typeface="Century Gothic"/>
            </a:endParaRPr>
          </a:p>
          <a:p>
            <a:pPr marL="0" marR="114300" lvl="0" indent="0" algn="l" rtl="0">
              <a:lnSpc>
                <a:spcPct val="115000"/>
              </a:lnSpc>
              <a:spcBef>
                <a:spcPts val="0"/>
              </a:spcBef>
              <a:spcAft>
                <a:spcPts val="0"/>
              </a:spcAft>
              <a:buClr>
                <a:schemeClr val="dk1"/>
              </a:buClr>
              <a:buSzPts val="1100"/>
              <a:buFont typeface="Arial"/>
              <a:buNone/>
            </a:pPr>
            <a:r>
              <a:rPr lang="en-GB" sz="1600" b="1" i="0" u="none" strike="noStrike" cap="none">
                <a:solidFill>
                  <a:schemeClr val="dk1"/>
                </a:solidFill>
                <a:latin typeface="Century Gothic"/>
                <a:ea typeface="Century Gothic"/>
                <a:cs typeface="Century Gothic"/>
                <a:sym typeface="Century Gothic"/>
              </a:rPr>
              <a:t>Question </a:t>
            </a:r>
            <a:r>
              <a:rPr lang="en-GB" sz="1600" b="0" i="0" u="none" strike="noStrike" cap="none">
                <a:solidFill>
                  <a:schemeClr val="dk1"/>
                </a:solidFill>
                <a:latin typeface="Century Gothic"/>
                <a:ea typeface="Century Gothic"/>
                <a:cs typeface="Century Gothic"/>
                <a:sym typeface="Century Gothic"/>
              </a:rPr>
              <a:t>- what interventions work in increasing customer engagement? </a:t>
            </a:r>
            <a:endParaRPr sz="1600" b="0" i="0" u="none" strike="noStrike" cap="none">
              <a:solidFill>
                <a:schemeClr val="dk1"/>
              </a:solidFill>
              <a:highlight>
                <a:srgbClr val="FFFF00"/>
              </a:highlight>
              <a:latin typeface="Century Gothic"/>
              <a:ea typeface="Century Gothic"/>
              <a:cs typeface="Century Gothic"/>
              <a:sym typeface="Century Gothic"/>
            </a:endParaRPr>
          </a:p>
          <a:p>
            <a:pPr marL="0" marR="11430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p:txBody>
      </p:sp>
      <p:sp>
        <p:nvSpPr>
          <p:cNvPr id="1860" name="Google Shape;1860;p309"/>
          <p:cNvSpPr/>
          <p:nvPr/>
        </p:nvSpPr>
        <p:spPr>
          <a:xfrm>
            <a:off x="199350" y="828000"/>
            <a:ext cx="8620800" cy="424500"/>
          </a:xfrm>
          <a:prstGeom prst="rect">
            <a:avLst/>
          </a:prstGeom>
          <a:solidFill>
            <a:srgbClr val="FF004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A good experiment addresses </a:t>
            </a:r>
            <a:r>
              <a:rPr lang="en-GB" sz="1800" b="1" i="0" u="none" strike="noStrike" cap="none">
                <a:solidFill>
                  <a:srgbClr val="FFFFFF"/>
                </a:solidFill>
                <a:latin typeface="Century Gothic"/>
                <a:ea typeface="Century Gothic"/>
                <a:cs typeface="Century Gothic"/>
                <a:sym typeface="Century Gothic"/>
              </a:rPr>
              <a:t>a clear problem and question</a:t>
            </a:r>
            <a:endParaRPr sz="1800" b="1" i="0" u="none" strike="noStrike" cap="none">
              <a:solidFill>
                <a:srgbClr val="FFFFFF"/>
              </a:solidFill>
              <a:latin typeface="Century Gothic"/>
              <a:ea typeface="Century Gothic"/>
              <a:cs typeface="Century Gothic"/>
              <a:sym typeface="Century Gothic"/>
            </a:endParaRPr>
          </a:p>
        </p:txBody>
      </p:sp>
      <p:sp>
        <p:nvSpPr>
          <p:cNvPr id="1861" name="Google Shape;1861;p309"/>
          <p:cNvSpPr txBox="1">
            <a:spLocks noGrp="1"/>
          </p:cNvSpPr>
          <p:nvPr>
            <p:ph type="title" idx="2"/>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Design</a:t>
            </a:r>
            <a:endParaRPr sz="2000" b="1" i="0" u="none" strike="noStrike" cap="none">
              <a:solidFill>
                <a:srgbClr val="000000"/>
              </a:solidFill>
              <a:latin typeface="Century Gothic"/>
              <a:ea typeface="Century Gothic"/>
              <a:cs typeface="Century Gothic"/>
              <a:sym typeface="Century Gothic"/>
            </a:endParaRPr>
          </a:p>
        </p:txBody>
      </p:sp>
      <p:sp>
        <p:nvSpPr>
          <p:cNvPr id="1862" name="Google Shape;1862;p309"/>
          <p:cNvSpPr txBox="1">
            <a:spLocks noGrp="1"/>
          </p:cNvSpPr>
          <p:nvPr>
            <p:ph type="title" idx="3"/>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Design</a:t>
            </a:r>
            <a:endParaRPr sz="2000" b="1" i="0" u="none" strike="noStrike" cap="none">
              <a:solidFill>
                <a:srgbClr val="000000"/>
              </a:solidFill>
              <a:latin typeface="Century Gothic"/>
              <a:ea typeface="Century Gothic"/>
              <a:cs typeface="Century Gothic"/>
              <a:sym typeface="Century Gothic"/>
            </a:endParaRPr>
          </a:p>
        </p:txBody>
      </p:sp>
      <p:sp>
        <p:nvSpPr>
          <p:cNvPr id="1863" name="Google Shape;1863;p309"/>
          <p:cNvSpPr/>
          <p:nvPr/>
        </p:nvSpPr>
        <p:spPr>
          <a:xfrm>
            <a:off x="8042925" y="147250"/>
            <a:ext cx="591000" cy="553200"/>
          </a:xfrm>
          <a:prstGeom prst="ellipse">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309"/>
          <p:cNvSpPr txBox="1">
            <a:spLocks noGrp="1"/>
          </p:cNvSpPr>
          <p:nvPr>
            <p:ph type="title" idx="4"/>
          </p:nvPr>
        </p:nvSpPr>
        <p:spPr>
          <a:xfrm>
            <a:off x="6853425" y="208000"/>
            <a:ext cx="10437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Century Gothic"/>
                <a:ea typeface="Century Gothic"/>
                <a:cs typeface="Century Gothic"/>
                <a:sym typeface="Century Gothic"/>
              </a:rPr>
              <a:t>How does example compare?</a:t>
            </a:r>
            <a:endParaRPr sz="11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310"/>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457200" marR="0" lvl="0" indent="-330200" algn="l" rtl="0">
              <a:lnSpc>
                <a:spcPct val="113000"/>
              </a:lnSpc>
              <a:spcBef>
                <a:spcPts val="0"/>
              </a:spcBef>
              <a:spcAft>
                <a:spcPts val="0"/>
              </a:spcAft>
              <a:buClr>
                <a:schemeClr val="dk1"/>
              </a:buClr>
              <a:buSzPts val="1600"/>
              <a:buFont typeface="Century Gothic"/>
              <a:buAutoNum type="arabicPeriod"/>
            </a:pPr>
            <a:r>
              <a:rPr lang="en-GB" sz="1600" b="0" i="0" u="none" strike="noStrike" cap="none">
                <a:solidFill>
                  <a:schemeClr val="dk1"/>
                </a:solidFill>
                <a:latin typeface="Century Gothic"/>
                <a:ea typeface="Century Gothic"/>
                <a:cs typeface="Century Gothic"/>
                <a:sym typeface="Century Gothic"/>
              </a:rPr>
              <a:t>Is there a clear question that needs to be answered?</a:t>
            </a:r>
            <a:br>
              <a:rPr lang="en-GB" sz="1600" b="0" i="0" u="none" strike="noStrike" cap="none">
                <a:solidFill>
                  <a:schemeClr val="dk1"/>
                </a:solidFill>
                <a:latin typeface="Century Gothic"/>
                <a:ea typeface="Century Gothic"/>
                <a:cs typeface="Century Gothic"/>
                <a:sym typeface="Century Gothic"/>
              </a:rPr>
            </a:b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AutoNum type="arabicPeriod"/>
            </a:pPr>
            <a:r>
              <a:rPr lang="en-GB" sz="1600" b="0" i="0" u="none" strike="noStrike" cap="none">
                <a:solidFill>
                  <a:schemeClr val="dk1"/>
                </a:solidFill>
                <a:latin typeface="Century Gothic"/>
                <a:ea typeface="Century Gothic"/>
                <a:cs typeface="Century Gothic"/>
                <a:sym typeface="Century Gothic"/>
              </a:rPr>
              <a:t>Can an experiment be designed that would provide evidence to answer the question? </a:t>
            </a:r>
            <a:br>
              <a:rPr lang="en-GB" sz="1600" b="0" i="0" u="none" strike="noStrike" cap="none">
                <a:solidFill>
                  <a:schemeClr val="dk1"/>
                </a:solidFill>
                <a:latin typeface="Century Gothic"/>
                <a:ea typeface="Century Gothic"/>
                <a:cs typeface="Century Gothic"/>
                <a:sym typeface="Century Gothic"/>
              </a:rPr>
            </a:b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AutoNum type="arabicPeriod"/>
            </a:pPr>
            <a:r>
              <a:rPr lang="en-GB" sz="1600" b="0" i="0" u="none" strike="noStrike" cap="none">
                <a:solidFill>
                  <a:schemeClr val="dk1"/>
                </a:solidFill>
                <a:latin typeface="Century Gothic"/>
                <a:ea typeface="Century Gothic"/>
                <a:cs typeface="Century Gothic"/>
                <a:sym typeface="Century Gothic"/>
              </a:rPr>
              <a:t>What alternatives are there to an experiment? </a:t>
            </a:r>
            <a:br>
              <a:rPr lang="en-GB" sz="1600" b="0" i="0" u="none" strike="noStrike" cap="none">
                <a:solidFill>
                  <a:schemeClr val="dk1"/>
                </a:solidFill>
                <a:latin typeface="Century Gothic"/>
                <a:ea typeface="Century Gothic"/>
                <a:cs typeface="Century Gothic"/>
                <a:sym typeface="Century Gothic"/>
              </a:rPr>
            </a:b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AutoNum type="arabicPeriod"/>
            </a:pPr>
            <a:r>
              <a:rPr lang="en-GB" sz="1600" b="0" i="0" u="none" strike="noStrike" cap="none">
                <a:solidFill>
                  <a:schemeClr val="dk1"/>
                </a:solidFill>
                <a:latin typeface="Century Gothic"/>
                <a:ea typeface="Century Gothic"/>
                <a:cs typeface="Century Gothic"/>
                <a:sym typeface="Century Gothic"/>
              </a:rPr>
              <a:t>How do the alternatives compare? </a:t>
            </a:r>
            <a:endParaRPr sz="1600" b="0" i="0" u="none" strike="noStrike" cap="none">
              <a:solidFill>
                <a:schemeClr val="dk1"/>
              </a:solidFill>
              <a:latin typeface="Century Gothic"/>
              <a:ea typeface="Century Gothic"/>
              <a:cs typeface="Century Gothic"/>
              <a:sym typeface="Century Gothic"/>
            </a:endParaRPr>
          </a:p>
        </p:txBody>
      </p:sp>
      <p:sp>
        <p:nvSpPr>
          <p:cNvPr id="1870" name="Google Shape;1870;p310"/>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Design</a:t>
            </a:r>
            <a:endParaRPr sz="2000" b="1" i="0" u="none" strike="noStrike" cap="none">
              <a:solidFill>
                <a:srgbClr val="000000"/>
              </a:solidFill>
              <a:latin typeface="Century Gothic"/>
              <a:ea typeface="Century Gothic"/>
              <a:cs typeface="Century Gothic"/>
              <a:sym typeface="Century Gothic"/>
            </a:endParaRPr>
          </a:p>
        </p:txBody>
      </p:sp>
      <p:sp>
        <p:nvSpPr>
          <p:cNvPr id="1871" name="Google Shape;1871;p310"/>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L="0" marR="11430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Example: </a:t>
            </a:r>
            <a:r>
              <a:rPr lang="en-GB" sz="1600" b="1" i="0" u="sng" strike="noStrike" cap="none">
                <a:solidFill>
                  <a:schemeClr val="accent5"/>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Ofgem consumer engagement</a:t>
            </a:r>
            <a:endParaRPr sz="1600" b="1" i="0" u="none" strike="noStrike" cap="none">
              <a:solidFill>
                <a:schemeClr val="dk1"/>
              </a:solidFill>
              <a:latin typeface="Century Gothic"/>
              <a:ea typeface="Century Gothic"/>
              <a:cs typeface="Century Gothic"/>
              <a:sym typeface="Century Gothic"/>
            </a:endParaRPr>
          </a:p>
          <a:p>
            <a:pPr marL="0" marR="114300" lvl="0" indent="0" algn="l" rtl="0">
              <a:lnSpc>
                <a:spcPct val="115000"/>
              </a:lnSpc>
              <a:spcBef>
                <a:spcPts val="0"/>
              </a:spcBef>
              <a:spcAft>
                <a:spcPts val="0"/>
              </a:spcAft>
              <a:buClr>
                <a:schemeClr val="dk1"/>
              </a:buClr>
              <a:buSzPts val="11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114300" lvl="0" indent="-330200" algn="l" rtl="0">
              <a:lnSpc>
                <a:spcPct val="115000"/>
              </a:lnSpc>
              <a:spcBef>
                <a:spcPts val="0"/>
              </a:spcBef>
              <a:spcAft>
                <a:spcPts val="0"/>
              </a:spcAft>
              <a:buClr>
                <a:schemeClr val="dk1"/>
              </a:buClr>
              <a:buSzPts val="1600"/>
              <a:buFont typeface="Century Gothic"/>
              <a:buAutoNum type="arabicPeriod"/>
            </a:pPr>
            <a:r>
              <a:rPr lang="en-GB" sz="1600" b="0" i="0" u="none" strike="noStrike" cap="none">
                <a:solidFill>
                  <a:schemeClr val="dk1"/>
                </a:solidFill>
                <a:latin typeface="Century Gothic"/>
                <a:ea typeface="Century Gothic"/>
                <a:cs typeface="Century Gothic"/>
                <a:sym typeface="Century Gothic"/>
              </a:rPr>
              <a:t>Yes - see previous slide</a:t>
            </a:r>
            <a:endParaRPr sz="1600" b="0" i="0" u="none" strike="noStrike" cap="none">
              <a:solidFill>
                <a:schemeClr val="dk1"/>
              </a:solidFill>
              <a:latin typeface="Century Gothic"/>
              <a:ea typeface="Century Gothic"/>
              <a:cs typeface="Century Gothic"/>
              <a:sym typeface="Century Gothic"/>
            </a:endParaRPr>
          </a:p>
          <a:p>
            <a:pPr marL="457200" marR="114300" lvl="0" indent="-330200" algn="l" rtl="0">
              <a:lnSpc>
                <a:spcPct val="115000"/>
              </a:lnSpc>
              <a:spcBef>
                <a:spcPts val="0"/>
              </a:spcBef>
              <a:spcAft>
                <a:spcPts val="0"/>
              </a:spcAft>
              <a:buClr>
                <a:schemeClr val="dk1"/>
              </a:buClr>
              <a:buSzPts val="1600"/>
              <a:buFont typeface="Century Gothic"/>
              <a:buAutoNum type="arabicPeriod"/>
            </a:pPr>
            <a:r>
              <a:rPr lang="en-GB" sz="1600" b="0" i="0" u="none" strike="noStrike" cap="none">
                <a:solidFill>
                  <a:schemeClr val="dk1"/>
                </a:solidFill>
                <a:latin typeface="Century Gothic"/>
                <a:ea typeface="Century Gothic"/>
                <a:cs typeface="Century Gothic"/>
                <a:sym typeface="Century Gothic"/>
              </a:rPr>
              <a:t>Yes - alternative engagement approaches can be tried and the outcomes are measurable</a:t>
            </a:r>
            <a:endParaRPr sz="1600" b="0" i="0" u="none" strike="noStrike" cap="none">
              <a:solidFill>
                <a:schemeClr val="dk1"/>
              </a:solidFill>
              <a:latin typeface="Century Gothic"/>
              <a:ea typeface="Century Gothic"/>
              <a:cs typeface="Century Gothic"/>
              <a:sym typeface="Century Gothic"/>
            </a:endParaRPr>
          </a:p>
          <a:p>
            <a:pPr marL="457200" marR="114300" lvl="0" indent="-330200" algn="l" rtl="0">
              <a:lnSpc>
                <a:spcPct val="115000"/>
              </a:lnSpc>
              <a:spcBef>
                <a:spcPts val="0"/>
              </a:spcBef>
              <a:spcAft>
                <a:spcPts val="0"/>
              </a:spcAft>
              <a:buClr>
                <a:schemeClr val="dk1"/>
              </a:buClr>
              <a:buSzPts val="1600"/>
              <a:buFont typeface="Century Gothic"/>
              <a:buAutoNum type="arabicPeriod"/>
            </a:pPr>
            <a:r>
              <a:rPr lang="en-GB" sz="1600" b="0" i="0" u="none" strike="noStrike" cap="none">
                <a:solidFill>
                  <a:schemeClr val="dk1"/>
                </a:solidFill>
                <a:latin typeface="Century Gothic"/>
                <a:ea typeface="Century Gothic"/>
                <a:cs typeface="Century Gothic"/>
                <a:sym typeface="Century Gothic"/>
              </a:rPr>
              <a:t>Consumer research, consumer consultation, full implementation</a:t>
            </a:r>
            <a:endParaRPr sz="1600" b="0" i="0" u="none" strike="noStrike" cap="none">
              <a:solidFill>
                <a:schemeClr val="dk1"/>
              </a:solidFill>
              <a:latin typeface="Century Gothic"/>
              <a:ea typeface="Century Gothic"/>
              <a:cs typeface="Century Gothic"/>
              <a:sym typeface="Century Gothic"/>
            </a:endParaRPr>
          </a:p>
          <a:p>
            <a:pPr marL="457200" marR="114300" lvl="0" indent="-330200" algn="l" rtl="0">
              <a:lnSpc>
                <a:spcPct val="115000"/>
              </a:lnSpc>
              <a:spcBef>
                <a:spcPts val="0"/>
              </a:spcBef>
              <a:spcAft>
                <a:spcPts val="0"/>
              </a:spcAft>
              <a:buClr>
                <a:schemeClr val="dk1"/>
              </a:buClr>
              <a:buSzPts val="1600"/>
              <a:buFont typeface="Century Gothic"/>
              <a:buAutoNum type="arabicPeriod"/>
            </a:pPr>
            <a:r>
              <a:rPr lang="en-GB" sz="1600" b="0" i="0" u="none" strike="noStrike" cap="none">
                <a:solidFill>
                  <a:schemeClr val="dk1"/>
                </a:solidFill>
                <a:latin typeface="Century Gothic"/>
                <a:ea typeface="Century Gothic"/>
                <a:cs typeface="Century Gothic"/>
                <a:sym typeface="Century Gothic"/>
              </a:rPr>
              <a:t>Alternatives are less conclusive, takes away ability to compare, full implementation is expensive</a:t>
            </a:r>
            <a:endParaRPr sz="1600" b="0" i="0" u="none" strike="noStrike" cap="none">
              <a:solidFill>
                <a:schemeClr val="dk1"/>
              </a:solidFill>
              <a:latin typeface="Century Gothic"/>
              <a:ea typeface="Century Gothic"/>
              <a:cs typeface="Century Gothic"/>
              <a:sym typeface="Century Gothic"/>
            </a:endParaRPr>
          </a:p>
          <a:p>
            <a:pPr marL="0" marR="11430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1"/>
              </a:solidFill>
              <a:highlight>
                <a:srgbClr val="FF9900"/>
              </a:highlight>
              <a:latin typeface="Century Gothic"/>
              <a:ea typeface="Century Gothic"/>
              <a:cs typeface="Century Gothic"/>
              <a:sym typeface="Century Gothic"/>
            </a:endParaRPr>
          </a:p>
          <a:p>
            <a:pPr marL="0" marR="11430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1"/>
              </a:solidFill>
              <a:highlight>
                <a:srgbClr val="FF9900"/>
              </a:highlight>
              <a:latin typeface="Century Gothic"/>
              <a:ea typeface="Century Gothic"/>
              <a:cs typeface="Century Gothic"/>
              <a:sym typeface="Century Gothic"/>
            </a:endParaRPr>
          </a:p>
        </p:txBody>
      </p:sp>
      <p:sp>
        <p:nvSpPr>
          <p:cNvPr id="1872" name="Google Shape;1872;p310"/>
          <p:cNvSpPr/>
          <p:nvPr/>
        </p:nvSpPr>
        <p:spPr>
          <a:xfrm>
            <a:off x="199350" y="828000"/>
            <a:ext cx="8620800" cy="424500"/>
          </a:xfrm>
          <a:prstGeom prst="rect">
            <a:avLst/>
          </a:prstGeom>
          <a:solidFill>
            <a:srgbClr val="FF004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A good experiment is used where </a:t>
            </a:r>
            <a:r>
              <a:rPr lang="en-GB" sz="1800" b="1" i="0" u="none" strike="noStrike" cap="none">
                <a:solidFill>
                  <a:srgbClr val="FFFFFF"/>
                </a:solidFill>
                <a:latin typeface="Century Gothic"/>
                <a:ea typeface="Century Gothic"/>
                <a:cs typeface="Century Gothic"/>
                <a:sym typeface="Century Gothic"/>
              </a:rPr>
              <a:t>an experiment is the best approach</a:t>
            </a:r>
            <a:endParaRPr sz="1800" b="1" i="0" u="none" strike="noStrike" cap="none">
              <a:solidFill>
                <a:srgbClr val="FFFFFF"/>
              </a:solidFill>
              <a:latin typeface="Century Gothic"/>
              <a:ea typeface="Century Gothic"/>
              <a:cs typeface="Century Gothic"/>
              <a:sym typeface="Century Gothic"/>
            </a:endParaRPr>
          </a:p>
        </p:txBody>
      </p:sp>
      <p:sp>
        <p:nvSpPr>
          <p:cNvPr id="1873" name="Google Shape;1873;p310"/>
          <p:cNvSpPr txBox="1">
            <a:spLocks noGrp="1"/>
          </p:cNvSpPr>
          <p:nvPr>
            <p:ph type="title" idx="2"/>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Design</a:t>
            </a:r>
            <a:endParaRPr sz="2000" b="1" i="0" u="none" strike="noStrike" cap="none">
              <a:solidFill>
                <a:srgbClr val="000000"/>
              </a:solidFill>
              <a:latin typeface="Century Gothic"/>
              <a:ea typeface="Century Gothic"/>
              <a:cs typeface="Century Gothic"/>
              <a:sym typeface="Century Gothic"/>
            </a:endParaRPr>
          </a:p>
        </p:txBody>
      </p:sp>
      <p:sp>
        <p:nvSpPr>
          <p:cNvPr id="1874" name="Google Shape;1874;p310"/>
          <p:cNvSpPr txBox="1">
            <a:spLocks noGrp="1"/>
          </p:cNvSpPr>
          <p:nvPr>
            <p:ph type="title" idx="3"/>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Design</a:t>
            </a:r>
            <a:endParaRPr sz="2000" b="1" i="0" u="none" strike="noStrike" cap="none">
              <a:solidFill>
                <a:srgbClr val="000000"/>
              </a:solidFill>
              <a:latin typeface="Century Gothic"/>
              <a:ea typeface="Century Gothic"/>
              <a:cs typeface="Century Gothic"/>
              <a:sym typeface="Century Gothic"/>
            </a:endParaRPr>
          </a:p>
        </p:txBody>
      </p:sp>
      <p:sp>
        <p:nvSpPr>
          <p:cNvPr id="1875" name="Google Shape;1875;p310"/>
          <p:cNvSpPr/>
          <p:nvPr/>
        </p:nvSpPr>
        <p:spPr>
          <a:xfrm>
            <a:off x="8042925" y="147250"/>
            <a:ext cx="591000" cy="553200"/>
          </a:xfrm>
          <a:prstGeom prst="ellipse">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p310"/>
          <p:cNvSpPr txBox="1">
            <a:spLocks noGrp="1"/>
          </p:cNvSpPr>
          <p:nvPr>
            <p:ph type="title" idx="4"/>
          </p:nvPr>
        </p:nvSpPr>
        <p:spPr>
          <a:xfrm>
            <a:off x="6853425" y="208000"/>
            <a:ext cx="10437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Century Gothic"/>
                <a:ea typeface="Century Gothic"/>
                <a:cs typeface="Century Gothic"/>
                <a:sym typeface="Century Gothic"/>
              </a:rPr>
              <a:t>How does example compare?</a:t>
            </a:r>
            <a:endParaRPr sz="11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81" name="Google Shape;1881;p311"/>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Design</a:t>
            </a:r>
            <a:endParaRPr sz="2000" b="1" i="0" u="none" strike="noStrike" cap="none">
              <a:solidFill>
                <a:srgbClr val="000000"/>
              </a:solidFill>
              <a:latin typeface="Century Gothic"/>
              <a:ea typeface="Century Gothic"/>
              <a:cs typeface="Century Gothic"/>
              <a:sym typeface="Century Gothic"/>
            </a:endParaRPr>
          </a:p>
        </p:txBody>
      </p:sp>
      <p:sp>
        <p:nvSpPr>
          <p:cNvPr id="1882" name="Google Shape;1882;p311"/>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L="0" marR="11430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Example: </a:t>
            </a:r>
            <a:r>
              <a:rPr lang="en-GB" sz="1600" b="1" i="0" u="sng" strike="noStrike" cap="none">
                <a:solidFill>
                  <a:schemeClr val="accent5"/>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Ofgem consumer engagement</a:t>
            </a:r>
            <a:endParaRPr sz="1600" b="1" i="0" u="none" strike="noStrike" cap="none">
              <a:solidFill>
                <a:schemeClr val="dk1"/>
              </a:solidFill>
              <a:latin typeface="Century Gothic"/>
              <a:ea typeface="Century Gothic"/>
              <a:cs typeface="Century Gothic"/>
              <a:sym typeface="Century Gothic"/>
            </a:endParaRPr>
          </a:p>
          <a:p>
            <a:pPr marL="0" marR="114300" lvl="0" indent="0" algn="l" rtl="0">
              <a:lnSpc>
                <a:spcPct val="115000"/>
              </a:lnSpc>
              <a:spcBef>
                <a:spcPts val="0"/>
              </a:spcBef>
              <a:spcAft>
                <a:spcPts val="0"/>
              </a:spcAft>
              <a:buClr>
                <a:schemeClr val="dk1"/>
              </a:buClr>
              <a:buSzPts val="1100"/>
              <a:buFont typeface="Arial"/>
              <a:buNone/>
            </a:pPr>
            <a:endParaRPr sz="1100" i="0" u="none" strike="noStrike" cap="none">
              <a:solidFill>
                <a:schemeClr val="dk1"/>
              </a:solidFill>
              <a:latin typeface="Century Gothic"/>
              <a:ea typeface="Century Gothic"/>
              <a:cs typeface="Century Gothic"/>
              <a:sym typeface="Century Gothic"/>
            </a:endParaRPr>
          </a:p>
          <a:p>
            <a:pPr marL="0" marR="114300" lvl="0" indent="0" algn="l" rtl="0">
              <a:lnSpc>
                <a:spcPct val="115000"/>
              </a:lnSpc>
              <a:spcBef>
                <a:spcPts val="0"/>
              </a:spcBef>
              <a:spcAft>
                <a:spcPts val="0"/>
              </a:spcAft>
              <a:buClr>
                <a:srgbClr val="000000"/>
              </a:buClr>
              <a:buSzPts val="1600"/>
              <a:buFont typeface="Arial"/>
              <a:buNone/>
            </a:pPr>
            <a:r>
              <a:rPr lang="en-GB" sz="1600" b="1" i="0" u="none" strike="noStrike" cap="none">
                <a:solidFill>
                  <a:schemeClr val="dk1"/>
                </a:solidFill>
                <a:latin typeface="Century Gothic"/>
                <a:ea typeface="Century Gothic"/>
                <a:cs typeface="Century Gothic"/>
                <a:sym typeface="Century Gothic"/>
              </a:rPr>
              <a:t>Hypothesis </a:t>
            </a:r>
            <a:r>
              <a:rPr lang="en-GB" sz="1600" b="0" i="0" u="none" strike="noStrike" cap="none">
                <a:solidFill>
                  <a:schemeClr val="dk1"/>
                </a:solidFill>
                <a:latin typeface="Century Gothic"/>
                <a:ea typeface="Century Gothic"/>
                <a:cs typeface="Century Gothic"/>
                <a:sym typeface="Century Gothic"/>
              </a:rPr>
              <a:t>- removing hassle and simplifying the switching process by signposting (</a:t>
            </a:r>
            <a:r>
              <a:rPr lang="en-GB" sz="1600">
                <a:solidFill>
                  <a:schemeClr val="dk1"/>
                </a:solidFill>
                <a:latin typeface="Century Gothic"/>
                <a:ea typeface="Century Gothic"/>
                <a:cs typeface="Century Gothic"/>
                <a:sym typeface="Century Gothic"/>
              </a:rPr>
              <a:t>via letter / emailed</a:t>
            </a:r>
            <a:r>
              <a:rPr lang="en-GB" sz="1600" b="0" i="0" u="none" strike="noStrike" cap="none">
                <a:solidFill>
                  <a:schemeClr val="dk1"/>
                </a:solidFill>
                <a:latin typeface="Century Gothic"/>
                <a:ea typeface="Century Gothic"/>
                <a:cs typeface="Century Gothic"/>
                <a:sym typeface="Century Gothic"/>
              </a:rPr>
              <a:t>) to three personalised, cheaper offers will encourage customers to </a:t>
            </a:r>
            <a:r>
              <a:rPr lang="en-GB" sz="1600">
                <a:solidFill>
                  <a:schemeClr val="dk1"/>
                </a:solidFill>
                <a:latin typeface="Century Gothic"/>
                <a:ea typeface="Century Gothic"/>
                <a:cs typeface="Century Gothic"/>
                <a:sym typeface="Century Gothic"/>
              </a:rPr>
              <a:t>switch energy </a:t>
            </a:r>
            <a:r>
              <a:rPr lang="en-GB" sz="1600" b="0" i="0" u="none" strike="noStrike" cap="none">
                <a:solidFill>
                  <a:schemeClr val="dk1"/>
                </a:solidFill>
                <a:latin typeface="Century Gothic"/>
                <a:ea typeface="Century Gothic"/>
                <a:cs typeface="Century Gothic"/>
                <a:sym typeface="Century Gothic"/>
              </a:rPr>
              <a:t>providers</a:t>
            </a:r>
            <a:endParaRPr sz="1600" b="0" i="0" u="none" strike="noStrike" cap="none">
              <a:solidFill>
                <a:schemeClr val="dk1"/>
              </a:solidFill>
              <a:latin typeface="Century Gothic"/>
              <a:ea typeface="Century Gothic"/>
              <a:cs typeface="Century Gothic"/>
              <a:sym typeface="Century Gothic"/>
            </a:endParaRPr>
          </a:p>
          <a:p>
            <a:pPr marL="0" marR="11430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1"/>
              </a:solidFill>
              <a:highlight>
                <a:srgbClr val="FF9900"/>
              </a:highlight>
              <a:latin typeface="Century Gothic"/>
              <a:ea typeface="Century Gothic"/>
              <a:cs typeface="Century Gothic"/>
              <a:sym typeface="Century Gothic"/>
            </a:endParaRPr>
          </a:p>
          <a:p>
            <a:pPr marL="0" marR="114300" lvl="0" indent="0" algn="l" rtl="0">
              <a:lnSpc>
                <a:spcPct val="115000"/>
              </a:lnSpc>
              <a:spcBef>
                <a:spcPts val="0"/>
              </a:spcBef>
              <a:spcAft>
                <a:spcPts val="0"/>
              </a:spcAft>
              <a:buClr>
                <a:schemeClr val="dk1"/>
              </a:buClr>
              <a:buSzPts val="1100"/>
              <a:buFont typeface="Arial"/>
              <a:buNone/>
            </a:pPr>
            <a:r>
              <a:rPr lang="en-GB" sz="1600" b="1" i="0" u="none" strike="noStrike" cap="none">
                <a:solidFill>
                  <a:schemeClr val="dk1"/>
                </a:solidFill>
                <a:latin typeface="Century Gothic"/>
                <a:ea typeface="Century Gothic"/>
                <a:cs typeface="Century Gothic"/>
                <a:sym typeface="Century Gothic"/>
              </a:rPr>
              <a:t>Key metric </a:t>
            </a:r>
            <a:r>
              <a:rPr lang="en-GB" sz="1600" b="0" i="0" u="none" strike="noStrike" cap="none">
                <a:solidFill>
                  <a:schemeClr val="dk1"/>
                </a:solidFill>
                <a:latin typeface="Century Gothic"/>
                <a:ea typeface="Century Gothic"/>
                <a:cs typeface="Century Gothic"/>
                <a:sym typeface="Century Gothic"/>
              </a:rPr>
              <a:t>- proportion of customers switching who received the signposting vs those who did not </a:t>
            </a:r>
            <a:endParaRPr sz="1600" b="0" i="0" u="none" strike="noStrike" cap="none">
              <a:solidFill>
                <a:schemeClr val="dk1"/>
              </a:solidFill>
              <a:latin typeface="Century Gothic"/>
              <a:ea typeface="Century Gothic"/>
              <a:cs typeface="Century Gothic"/>
              <a:sym typeface="Century Gothic"/>
            </a:endParaRPr>
          </a:p>
          <a:p>
            <a:pPr marL="0" marR="114300" lvl="0" indent="0" algn="l" rtl="0">
              <a:lnSpc>
                <a:spcPct val="115000"/>
              </a:lnSpc>
              <a:spcBef>
                <a:spcPts val="0"/>
              </a:spcBef>
              <a:spcAft>
                <a:spcPts val="0"/>
              </a:spcAft>
              <a:buClr>
                <a:schemeClr val="dk1"/>
              </a:buClr>
              <a:buSzPts val="1100"/>
              <a:buFont typeface="Arial"/>
              <a:buNone/>
            </a:pPr>
            <a:endParaRPr sz="1600" b="0" i="0" u="none" strike="noStrike" cap="none">
              <a:solidFill>
                <a:schemeClr val="dk1"/>
              </a:solidFill>
              <a:highlight>
                <a:srgbClr val="FF9900"/>
              </a:highlight>
              <a:latin typeface="Century Gothic"/>
              <a:ea typeface="Century Gothic"/>
              <a:cs typeface="Century Gothic"/>
              <a:sym typeface="Century Gothic"/>
            </a:endParaRPr>
          </a:p>
          <a:p>
            <a:pPr marL="0" marR="114300" lvl="0" indent="0" algn="l" rtl="0">
              <a:lnSpc>
                <a:spcPct val="115000"/>
              </a:lnSpc>
              <a:spcBef>
                <a:spcPts val="0"/>
              </a:spcBef>
              <a:spcAft>
                <a:spcPts val="0"/>
              </a:spcAft>
              <a:buClr>
                <a:srgbClr val="000000"/>
              </a:buClr>
              <a:buSzPts val="1600"/>
              <a:buFont typeface="Arial"/>
              <a:buNone/>
            </a:pPr>
            <a:endParaRPr sz="1600" b="1" i="0" u="none" strike="noStrike" cap="none">
              <a:solidFill>
                <a:schemeClr val="dk1"/>
              </a:solidFill>
              <a:highlight>
                <a:srgbClr val="FF9900"/>
              </a:highlight>
              <a:latin typeface="Century Gothic"/>
              <a:ea typeface="Century Gothic"/>
              <a:cs typeface="Century Gothic"/>
              <a:sym typeface="Century Gothic"/>
            </a:endParaRPr>
          </a:p>
        </p:txBody>
      </p:sp>
      <p:sp>
        <p:nvSpPr>
          <p:cNvPr id="1883" name="Google Shape;1883;p311"/>
          <p:cNvSpPr/>
          <p:nvPr/>
        </p:nvSpPr>
        <p:spPr>
          <a:xfrm>
            <a:off x="199350" y="828000"/>
            <a:ext cx="8620800" cy="424500"/>
          </a:xfrm>
          <a:prstGeom prst="rect">
            <a:avLst/>
          </a:prstGeom>
          <a:solidFill>
            <a:srgbClr val="FF004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A good experiment has a clear </a:t>
            </a:r>
            <a:r>
              <a:rPr lang="en-GB" sz="1800" b="1" i="0" u="none" strike="noStrike" cap="none">
                <a:solidFill>
                  <a:srgbClr val="FFFFFF"/>
                </a:solidFill>
                <a:latin typeface="Century Gothic"/>
                <a:ea typeface="Century Gothic"/>
                <a:cs typeface="Century Gothic"/>
                <a:sym typeface="Century Gothic"/>
              </a:rPr>
              <a:t>hypothesis and metrics</a:t>
            </a:r>
            <a:endParaRPr sz="1800" b="1" i="0" u="none" strike="noStrike" cap="none">
              <a:solidFill>
                <a:srgbClr val="FFFFFF"/>
              </a:solidFill>
              <a:latin typeface="Century Gothic"/>
              <a:ea typeface="Century Gothic"/>
              <a:cs typeface="Century Gothic"/>
              <a:sym typeface="Century Gothic"/>
            </a:endParaRPr>
          </a:p>
        </p:txBody>
      </p:sp>
      <p:sp>
        <p:nvSpPr>
          <p:cNvPr id="1884" name="Google Shape;1884;p311"/>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457200" lvl="0" indent="-330200">
              <a:lnSpc>
                <a:spcPct val="113000"/>
              </a:lnSpc>
              <a:buClr>
                <a:schemeClr val="dk1"/>
              </a:buClr>
              <a:buSzPts val="1600"/>
              <a:buFont typeface="Century Gothic"/>
              <a:buChar char="●"/>
            </a:pPr>
            <a:r>
              <a:rPr lang="en-GB" sz="1600" b="1" i="0" u="none" strike="noStrike" cap="none" dirty="0">
                <a:solidFill>
                  <a:schemeClr val="dk1"/>
                </a:solidFill>
                <a:latin typeface="Century Gothic"/>
                <a:ea typeface="Century Gothic"/>
                <a:cs typeface="Century Gothic"/>
                <a:sym typeface="Century Gothic"/>
              </a:rPr>
              <a:t>Hypothesis </a:t>
            </a:r>
            <a:r>
              <a:rPr lang="en-GB" sz="1600" dirty="0">
                <a:solidFill>
                  <a:schemeClr val="dk1"/>
                </a:solidFill>
                <a:latin typeface="Century Gothic"/>
                <a:ea typeface="Century Gothic"/>
                <a:cs typeface="Century Gothic"/>
                <a:sym typeface="Century Gothic"/>
              </a:rPr>
              <a:t>-</a:t>
            </a:r>
            <a:r>
              <a:rPr lang="en-GB" sz="1600" b="1" i="0" u="none" strike="noStrike" cap="none" dirty="0">
                <a:solidFill>
                  <a:schemeClr val="dk1"/>
                </a:solidFill>
                <a:latin typeface="Century Gothic"/>
                <a:ea typeface="Century Gothic"/>
                <a:cs typeface="Century Gothic"/>
                <a:sym typeface="Century Gothic"/>
              </a:rPr>
              <a:t> </a:t>
            </a:r>
            <a:r>
              <a:rPr lang="en-GB" sz="1600" b="0" i="0" u="none" strike="noStrike" cap="none" dirty="0">
                <a:solidFill>
                  <a:schemeClr val="dk1"/>
                </a:solidFill>
                <a:latin typeface="Century Gothic"/>
                <a:ea typeface="Century Gothic"/>
                <a:cs typeface="Century Gothic"/>
                <a:sym typeface="Century Gothic"/>
              </a:rPr>
              <a:t>a statement that sets</a:t>
            </a:r>
            <a:r>
              <a:rPr lang="en-GB" sz="1600" dirty="0">
                <a:solidFill>
                  <a:schemeClr val="dk1"/>
                </a:solidFill>
                <a:latin typeface="Century Gothic"/>
                <a:ea typeface="Century Gothic"/>
                <a:cs typeface="Century Gothic"/>
                <a:sym typeface="Century Gothic"/>
              </a:rPr>
              <a:t>-</a:t>
            </a:r>
            <a:r>
              <a:rPr lang="en-GB" sz="1600" b="0" i="0" u="none" strike="noStrike" cap="none" dirty="0">
                <a:solidFill>
                  <a:schemeClr val="dk1"/>
                </a:solidFill>
                <a:latin typeface="Century Gothic"/>
                <a:ea typeface="Century Gothic"/>
                <a:cs typeface="Century Gothic"/>
                <a:sym typeface="Century Gothic"/>
              </a:rPr>
              <a:t>out the expected outcome that is being tested through the experiment. </a:t>
            </a: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13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Char char="●"/>
            </a:pPr>
            <a:r>
              <a:rPr lang="en-GB" sz="1600" b="1" i="0" u="none" strike="noStrike" cap="none" dirty="0">
                <a:solidFill>
                  <a:schemeClr val="dk1"/>
                </a:solidFill>
                <a:latin typeface="Century Gothic"/>
                <a:ea typeface="Century Gothic"/>
                <a:cs typeface="Century Gothic"/>
                <a:sym typeface="Century Gothic"/>
              </a:rPr>
              <a:t>Metrics</a:t>
            </a:r>
            <a:r>
              <a:rPr lang="en-GB" sz="1600" b="0" i="0" u="none" strike="noStrike" cap="none" dirty="0">
                <a:solidFill>
                  <a:schemeClr val="dk1"/>
                </a:solidFill>
                <a:latin typeface="Century Gothic"/>
                <a:ea typeface="Century Gothic"/>
                <a:cs typeface="Century Gothic"/>
                <a:sym typeface="Century Gothic"/>
              </a:rPr>
              <a:t> - what you are going to measure to understand if the outcomes are being achieved?</a:t>
            </a:r>
            <a:endParaRPr sz="1600" b="0" i="0" u="none" strike="noStrike" cap="none" dirty="0">
              <a:solidFill>
                <a:schemeClr val="dk1"/>
              </a:solidFill>
              <a:latin typeface="Century Gothic"/>
              <a:ea typeface="Century Gothic"/>
              <a:cs typeface="Century Gothic"/>
              <a:sym typeface="Century Gothic"/>
            </a:endParaRPr>
          </a:p>
          <a:p>
            <a:pPr marL="914400" marR="0" lvl="1" indent="-330200" algn="l" rtl="0">
              <a:lnSpc>
                <a:spcPct val="113000"/>
              </a:lnSpc>
              <a:spcBef>
                <a:spcPts val="0"/>
              </a:spcBef>
              <a:spcAft>
                <a:spcPts val="0"/>
              </a:spcAft>
              <a:buClr>
                <a:schemeClr val="dk1"/>
              </a:buClr>
              <a:buSzPts val="1600"/>
              <a:buFont typeface="Century Gothic"/>
              <a:buChar char="○"/>
            </a:pPr>
            <a:r>
              <a:rPr lang="en-GB" sz="1600" b="0" i="0" u="none" strike="noStrike" cap="none" dirty="0">
                <a:solidFill>
                  <a:schemeClr val="dk1"/>
                </a:solidFill>
                <a:latin typeface="Century Gothic"/>
                <a:ea typeface="Century Gothic"/>
                <a:cs typeface="Century Gothic"/>
                <a:sym typeface="Century Gothic"/>
              </a:rPr>
              <a:t>Good metrics are</a:t>
            </a:r>
            <a:r>
              <a:rPr lang="en-GB" sz="1600" b="1" i="0" u="none" strike="noStrike" cap="none" dirty="0">
                <a:solidFill>
                  <a:srgbClr val="000000"/>
                </a:solidFill>
                <a:latin typeface="Century Gothic"/>
                <a:ea typeface="Century Gothic"/>
                <a:cs typeface="Century Gothic"/>
                <a:sym typeface="Century Gothic"/>
              </a:rPr>
              <a:t> relevant, measurable, replicable, actionable, </a:t>
            </a:r>
            <a:r>
              <a:rPr lang="en-GB" sz="1600" b="1" i="0" u="none" strike="noStrike" cap="none" dirty="0">
                <a:solidFill>
                  <a:schemeClr val="dk1"/>
                </a:solidFill>
                <a:latin typeface="Century Gothic"/>
                <a:ea typeface="Century Gothic"/>
                <a:cs typeface="Century Gothic"/>
                <a:sym typeface="Century Gothic"/>
              </a:rPr>
              <a:t>understandable</a:t>
            </a:r>
            <a:endParaRPr sz="1600" b="1" i="0" u="none" strike="noStrike" cap="none" dirty="0">
              <a:solidFill>
                <a:schemeClr val="dk1"/>
              </a:solidFill>
              <a:latin typeface="Century Gothic"/>
              <a:ea typeface="Century Gothic"/>
              <a:cs typeface="Century Gothic"/>
              <a:sym typeface="Century Gothic"/>
            </a:endParaRPr>
          </a:p>
        </p:txBody>
      </p:sp>
      <p:sp>
        <p:nvSpPr>
          <p:cNvPr id="1885" name="Google Shape;1885;p311"/>
          <p:cNvSpPr txBox="1">
            <a:spLocks noGrp="1"/>
          </p:cNvSpPr>
          <p:nvPr>
            <p:ph type="title" idx="2"/>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Design</a:t>
            </a:r>
            <a:endParaRPr sz="2000" b="1" i="0" u="none" strike="noStrike" cap="none">
              <a:solidFill>
                <a:srgbClr val="000000"/>
              </a:solidFill>
              <a:latin typeface="Century Gothic"/>
              <a:ea typeface="Century Gothic"/>
              <a:cs typeface="Century Gothic"/>
              <a:sym typeface="Century Gothic"/>
            </a:endParaRPr>
          </a:p>
        </p:txBody>
      </p:sp>
      <p:sp>
        <p:nvSpPr>
          <p:cNvPr id="1886" name="Google Shape;1886;p311"/>
          <p:cNvSpPr/>
          <p:nvPr/>
        </p:nvSpPr>
        <p:spPr>
          <a:xfrm>
            <a:off x="8042925" y="147250"/>
            <a:ext cx="591000" cy="553200"/>
          </a:xfrm>
          <a:prstGeom prst="ellipse">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7" name="Google Shape;1887;p311"/>
          <p:cNvSpPr txBox="1">
            <a:spLocks noGrp="1"/>
          </p:cNvSpPr>
          <p:nvPr>
            <p:ph type="title" idx="3"/>
          </p:nvPr>
        </p:nvSpPr>
        <p:spPr>
          <a:xfrm>
            <a:off x="6853425" y="208000"/>
            <a:ext cx="10437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Century Gothic"/>
                <a:ea typeface="Century Gothic"/>
                <a:cs typeface="Century Gothic"/>
                <a:sym typeface="Century Gothic"/>
              </a:rPr>
              <a:t>How does example compare?</a:t>
            </a:r>
            <a:endParaRPr sz="11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312"/>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What would have happened if the experiment hadn’t taken place? </a:t>
            </a:r>
            <a:endParaRPr sz="1600" b="0" i="0" u="none" strike="noStrike" cap="none">
              <a:solidFill>
                <a:schemeClr val="dk1"/>
              </a:solidFill>
              <a:latin typeface="Century Gothic"/>
              <a:ea typeface="Century Gothic"/>
              <a:cs typeface="Century Gothic"/>
              <a:sym typeface="Century Gothic"/>
            </a:endParaRPr>
          </a:p>
          <a:p>
            <a:pPr marL="457200" marR="0" lvl="0" indent="0" algn="l" rtl="0">
              <a:lnSpc>
                <a:spcPct val="113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A counterfactual may be from a control group or may be determined by comparing one group before and after.</a:t>
            </a:r>
            <a:endParaRPr sz="1600" b="0" i="0" u="none" strike="noStrike" cap="none">
              <a:solidFill>
                <a:schemeClr val="dk1"/>
              </a:solidFill>
              <a:latin typeface="Century Gothic"/>
              <a:ea typeface="Century Gothic"/>
              <a:cs typeface="Century Gothic"/>
              <a:sym typeface="Century Gothic"/>
            </a:endParaRPr>
          </a:p>
        </p:txBody>
      </p:sp>
      <p:sp>
        <p:nvSpPr>
          <p:cNvPr id="1893" name="Google Shape;1893;p312"/>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Design</a:t>
            </a:r>
            <a:endParaRPr sz="2000" b="1" i="0" u="none" strike="noStrike" cap="none">
              <a:solidFill>
                <a:srgbClr val="000000"/>
              </a:solidFill>
              <a:latin typeface="Century Gothic"/>
              <a:ea typeface="Century Gothic"/>
              <a:cs typeface="Century Gothic"/>
              <a:sym typeface="Century Gothic"/>
            </a:endParaRPr>
          </a:p>
        </p:txBody>
      </p:sp>
      <p:sp>
        <p:nvSpPr>
          <p:cNvPr id="1894" name="Google Shape;1894;p312"/>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L="0" marR="11430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Example: </a:t>
            </a:r>
            <a:r>
              <a:rPr lang="en-GB" sz="1600" b="1" i="0" u="sng" strike="noStrike" cap="none">
                <a:solidFill>
                  <a:schemeClr val="accent5"/>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Ofgem consumer engagement</a:t>
            </a:r>
            <a:endParaRPr sz="1600" b="1" i="0" u="none" strike="noStrike" cap="none">
              <a:solidFill>
                <a:schemeClr val="dk1"/>
              </a:solidFill>
              <a:latin typeface="Century Gothic"/>
              <a:ea typeface="Century Gothic"/>
              <a:cs typeface="Century Gothic"/>
              <a:sym typeface="Century Gothic"/>
            </a:endParaRPr>
          </a:p>
          <a:p>
            <a:pPr marL="457200" marR="0" lvl="0" indent="0" algn="l" rtl="0">
              <a:lnSpc>
                <a:spcPct val="113000"/>
              </a:lnSpc>
              <a:spcBef>
                <a:spcPts val="0"/>
              </a:spcBef>
              <a:spcAft>
                <a:spcPts val="0"/>
              </a:spcAft>
              <a:buClr>
                <a:srgbClr val="000000"/>
              </a:buClr>
              <a:buSzPts val="1600"/>
              <a:buFont typeface="Arial"/>
              <a:buNone/>
            </a:pPr>
            <a:endParaRPr sz="1600" i="0" u="none" strike="noStrike" cap="none">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Counterfactual or baseline for comparison was the group of usual consumers who did not receive a letter. </a:t>
            </a:r>
            <a:endParaRPr sz="1600" b="0" i="0" u="none" strike="noStrike" cap="none">
              <a:solidFill>
                <a:schemeClr val="dk1"/>
              </a:solidFill>
              <a:latin typeface="Century Gothic"/>
              <a:ea typeface="Century Gothic"/>
              <a:cs typeface="Century Gothic"/>
              <a:sym typeface="Century Gothic"/>
            </a:endParaRPr>
          </a:p>
          <a:p>
            <a:pPr marL="457200" marR="0" lvl="0" indent="0" algn="l" rtl="0">
              <a:lnSpc>
                <a:spcPct val="113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Treatment vs control gr</a:t>
            </a:r>
            <a:r>
              <a:rPr lang="en-GB" sz="1600">
                <a:solidFill>
                  <a:schemeClr val="dk1"/>
                </a:solidFill>
                <a:latin typeface="Century Gothic"/>
                <a:ea typeface="Century Gothic"/>
                <a:cs typeface="Century Gothic"/>
                <a:sym typeface="Century Gothic"/>
              </a:rPr>
              <a:t>oup </a:t>
            </a:r>
            <a:r>
              <a:rPr lang="en-GB" sz="1600" b="0" i="0" u="none" strike="noStrike" cap="none">
                <a:solidFill>
                  <a:schemeClr val="dk1"/>
                </a:solidFill>
                <a:latin typeface="Century Gothic"/>
                <a:ea typeface="Century Gothic"/>
                <a:cs typeface="Century Gothic"/>
                <a:sym typeface="Century Gothic"/>
              </a:rPr>
              <a:t>was randomised.</a:t>
            </a:r>
            <a:endParaRPr sz="1600" b="0" i="0" u="none" strike="noStrike" cap="none">
              <a:solidFill>
                <a:schemeClr val="dk1"/>
              </a:solidFill>
              <a:latin typeface="Century Gothic"/>
              <a:ea typeface="Century Gothic"/>
              <a:cs typeface="Century Gothic"/>
              <a:sym typeface="Century Gothic"/>
            </a:endParaRPr>
          </a:p>
        </p:txBody>
      </p:sp>
      <p:sp>
        <p:nvSpPr>
          <p:cNvPr id="1895" name="Google Shape;1895;p312"/>
          <p:cNvSpPr/>
          <p:nvPr/>
        </p:nvSpPr>
        <p:spPr>
          <a:xfrm>
            <a:off x="199350" y="828000"/>
            <a:ext cx="8620800" cy="424500"/>
          </a:xfrm>
          <a:prstGeom prst="rect">
            <a:avLst/>
          </a:prstGeom>
          <a:solidFill>
            <a:srgbClr val="FF004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A good experiment defines </a:t>
            </a:r>
            <a:r>
              <a:rPr lang="en-GB" sz="1800" b="1" i="0" u="none" strike="noStrike" cap="none">
                <a:solidFill>
                  <a:srgbClr val="FFFFFF"/>
                </a:solidFill>
                <a:latin typeface="Century Gothic"/>
                <a:ea typeface="Century Gothic"/>
                <a:cs typeface="Century Gothic"/>
                <a:sym typeface="Century Gothic"/>
              </a:rPr>
              <a:t>a counterfactual or baseline for comparison</a:t>
            </a:r>
            <a:endParaRPr sz="1800" b="1" i="0" u="none" strike="noStrike" cap="none">
              <a:solidFill>
                <a:srgbClr val="FFFFFF"/>
              </a:solidFill>
              <a:latin typeface="Century Gothic"/>
              <a:ea typeface="Century Gothic"/>
              <a:cs typeface="Century Gothic"/>
              <a:sym typeface="Century Gothic"/>
            </a:endParaRPr>
          </a:p>
        </p:txBody>
      </p:sp>
      <p:sp>
        <p:nvSpPr>
          <p:cNvPr id="1896" name="Google Shape;1896;p312"/>
          <p:cNvSpPr txBox="1">
            <a:spLocks noGrp="1"/>
          </p:cNvSpPr>
          <p:nvPr>
            <p:ph type="title" idx="2"/>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Design</a:t>
            </a:r>
            <a:endParaRPr sz="2000" b="1" i="0" u="none" strike="noStrike" cap="none">
              <a:solidFill>
                <a:srgbClr val="000000"/>
              </a:solidFill>
              <a:latin typeface="Century Gothic"/>
              <a:ea typeface="Century Gothic"/>
              <a:cs typeface="Century Gothic"/>
              <a:sym typeface="Century Gothic"/>
            </a:endParaRPr>
          </a:p>
        </p:txBody>
      </p:sp>
      <p:sp>
        <p:nvSpPr>
          <p:cNvPr id="1897" name="Google Shape;1897;p312"/>
          <p:cNvSpPr/>
          <p:nvPr/>
        </p:nvSpPr>
        <p:spPr>
          <a:xfrm>
            <a:off x="8042925" y="147250"/>
            <a:ext cx="591000" cy="553200"/>
          </a:xfrm>
          <a:prstGeom prst="ellipse">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8" name="Google Shape;1898;p312"/>
          <p:cNvSpPr txBox="1">
            <a:spLocks noGrp="1"/>
          </p:cNvSpPr>
          <p:nvPr>
            <p:ph type="title" idx="3"/>
          </p:nvPr>
        </p:nvSpPr>
        <p:spPr>
          <a:xfrm>
            <a:off x="6853425" y="208000"/>
            <a:ext cx="10437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Century Gothic"/>
                <a:ea typeface="Century Gothic"/>
                <a:cs typeface="Century Gothic"/>
                <a:sym typeface="Century Gothic"/>
              </a:rPr>
              <a:t>How does example compare?</a:t>
            </a:r>
            <a:endParaRPr sz="11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sp>
        <p:nvSpPr>
          <p:cNvPr id="1903" name="Google Shape;1903;p313"/>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L="0" marR="11430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Example: </a:t>
            </a:r>
            <a:r>
              <a:rPr lang="en-GB" sz="1600" b="1" i="0" u="sng" strike="noStrike" cap="none">
                <a:solidFill>
                  <a:schemeClr val="accent5"/>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Ofgem consumer engagement</a:t>
            </a:r>
            <a:endParaRPr sz="1600" b="1" i="0" u="none" strike="noStrike" cap="none">
              <a:solidFill>
                <a:schemeClr val="dk1"/>
              </a:solidFill>
              <a:latin typeface="Century Gothic"/>
              <a:ea typeface="Century Gothic"/>
              <a:cs typeface="Century Gothic"/>
              <a:sym typeface="Century Gothic"/>
            </a:endParaRPr>
          </a:p>
          <a:p>
            <a:pPr marL="0" marR="114300" lvl="0" indent="0" algn="l" rtl="0">
              <a:lnSpc>
                <a:spcPct val="113000"/>
              </a:lnSpc>
              <a:spcBef>
                <a:spcPts val="500"/>
              </a:spcBef>
              <a:spcAft>
                <a:spcPts val="0"/>
              </a:spcAft>
              <a:buClr>
                <a:schemeClr val="dk1"/>
              </a:buClr>
              <a:buSzPts val="1100"/>
              <a:buFont typeface="Arial"/>
              <a:buNone/>
            </a:pPr>
            <a:endParaRPr sz="600">
              <a:solidFill>
                <a:schemeClr val="dk1"/>
              </a:solidFill>
              <a:latin typeface="Century Gothic"/>
              <a:ea typeface="Century Gothic"/>
              <a:cs typeface="Century Gothic"/>
              <a:sym typeface="Century Gothic"/>
            </a:endParaRPr>
          </a:p>
          <a:p>
            <a:pPr marL="457200" marR="114300" lvl="0" indent="-330200" algn="l" rtl="0">
              <a:lnSpc>
                <a:spcPct val="113000"/>
              </a:lnSpc>
              <a:spcBef>
                <a:spcPts val="50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T</a:t>
            </a:r>
            <a:r>
              <a:rPr lang="en-GB" sz="1600" b="0" i="0" u="none" strike="noStrike" cap="none">
                <a:solidFill>
                  <a:schemeClr val="dk1"/>
                </a:solidFill>
                <a:latin typeface="Century Gothic"/>
                <a:ea typeface="Century Gothic"/>
                <a:cs typeface="Century Gothic"/>
                <a:sym typeface="Century Gothic"/>
              </a:rPr>
              <a:t>he interventions were effective - </a:t>
            </a:r>
            <a:r>
              <a:rPr lang="en-GB" sz="1600">
                <a:solidFill>
                  <a:schemeClr val="dk1"/>
                </a:solidFill>
                <a:latin typeface="Century Gothic"/>
                <a:ea typeface="Century Gothic"/>
                <a:cs typeface="Century Gothic"/>
                <a:sym typeface="Century Gothic"/>
              </a:rPr>
              <a:t>Ofgem </a:t>
            </a:r>
            <a:r>
              <a:rPr lang="en-GB" sz="1600" b="0" i="0" u="none" strike="noStrike" cap="none">
                <a:solidFill>
                  <a:schemeClr val="dk1"/>
                </a:solidFill>
                <a:latin typeface="Century Gothic"/>
                <a:ea typeface="Century Gothic"/>
                <a:cs typeface="Century Gothic"/>
                <a:sym typeface="Century Gothic"/>
              </a:rPr>
              <a:t>learned letters / emails </a:t>
            </a:r>
            <a:r>
              <a:rPr lang="en-GB" sz="1600">
                <a:solidFill>
                  <a:schemeClr val="dk1"/>
                </a:solidFill>
                <a:latin typeface="Century Gothic"/>
                <a:ea typeface="Century Gothic"/>
                <a:cs typeface="Century Gothic"/>
                <a:sym typeface="Century Gothic"/>
              </a:rPr>
              <a:t>DID encourage customers to switch </a:t>
            </a:r>
            <a:br>
              <a:rPr lang="en-GB" sz="1600">
                <a:solidFill>
                  <a:schemeClr val="dk1"/>
                </a:solidFill>
                <a:latin typeface="Century Gothic"/>
                <a:ea typeface="Century Gothic"/>
                <a:cs typeface="Century Gothic"/>
                <a:sym typeface="Century Gothic"/>
              </a:rPr>
            </a:br>
            <a:endParaRPr sz="1100">
              <a:solidFill>
                <a:schemeClr val="dk1"/>
              </a:solidFill>
              <a:latin typeface="Century Gothic"/>
              <a:ea typeface="Century Gothic"/>
              <a:cs typeface="Century Gothic"/>
              <a:sym typeface="Century Gothic"/>
            </a:endParaRPr>
          </a:p>
          <a:p>
            <a:pPr marL="457200" marR="114300" lvl="0" indent="-330200" algn="l" rtl="0">
              <a:lnSpc>
                <a:spcPct val="113000"/>
              </a:lnSpc>
              <a:spcBef>
                <a:spcPts val="0"/>
              </a:spcBef>
              <a:spcAft>
                <a:spcPts val="0"/>
              </a:spcAft>
              <a:buClr>
                <a:schemeClr val="dk1"/>
              </a:buClr>
              <a:buSzPts val="1600"/>
              <a:buFont typeface="Century Gothic"/>
              <a:buChar char="●"/>
            </a:pPr>
            <a:r>
              <a:rPr lang="en-GB" sz="1600" b="1">
                <a:solidFill>
                  <a:schemeClr val="dk1"/>
                </a:solidFill>
                <a:latin typeface="Century Gothic"/>
                <a:ea typeface="Century Gothic"/>
                <a:cs typeface="Century Gothic"/>
                <a:sym typeface="Century Gothic"/>
              </a:rPr>
              <a:t>B</a:t>
            </a:r>
            <a:r>
              <a:rPr lang="en-GB" sz="1600" b="1" i="0" u="none" strike="noStrike" cap="none">
                <a:solidFill>
                  <a:schemeClr val="dk1"/>
                </a:solidFill>
                <a:latin typeface="Century Gothic"/>
                <a:ea typeface="Century Gothic"/>
                <a:cs typeface="Century Gothic"/>
                <a:sym typeface="Century Gothic"/>
              </a:rPr>
              <a:t>ut</a:t>
            </a:r>
            <a:r>
              <a:rPr lang="en-GB" sz="1600" b="0" i="0" u="none" strike="noStrike" cap="none">
                <a:solidFill>
                  <a:schemeClr val="dk1"/>
                </a:solidFill>
                <a:latin typeface="Century Gothic"/>
                <a:ea typeface="Century Gothic"/>
                <a:cs typeface="Century Gothic"/>
                <a:sym typeface="Century Gothic"/>
              </a:rPr>
              <a:t> Ofgem did not have a clear plan to act on </a:t>
            </a:r>
            <a:r>
              <a:rPr lang="en-GB" sz="1600">
                <a:solidFill>
                  <a:schemeClr val="dk1"/>
                </a:solidFill>
                <a:latin typeface="Century Gothic"/>
                <a:ea typeface="Century Gothic"/>
                <a:cs typeface="Century Gothic"/>
                <a:sym typeface="Century Gothic"/>
              </a:rPr>
              <a:t>these results; </a:t>
            </a:r>
            <a:r>
              <a:rPr lang="en-GB" sz="1600" b="0" i="0" u="none" strike="noStrike" cap="none">
                <a:solidFill>
                  <a:schemeClr val="dk1"/>
                </a:solidFill>
                <a:latin typeface="Century Gothic"/>
                <a:ea typeface="Century Gothic"/>
                <a:cs typeface="Century Gothic"/>
                <a:sym typeface="Century Gothic"/>
              </a:rPr>
              <a:t> </a:t>
            </a:r>
            <a:r>
              <a:rPr lang="en-GB" sz="1600">
                <a:solidFill>
                  <a:schemeClr val="dk1"/>
                </a:solidFill>
                <a:latin typeface="Century Gothic"/>
                <a:ea typeface="Century Gothic"/>
                <a:cs typeface="Century Gothic"/>
                <a:sym typeface="Century Gothic"/>
              </a:rPr>
              <a:t>has not yet resulted in a design or administrative change to the regulatory regime.</a:t>
            </a:r>
            <a:endParaRPr sz="1600" b="0" i="0" u="none" strike="noStrike" cap="none">
              <a:solidFill>
                <a:schemeClr val="dk1"/>
              </a:solidFill>
              <a:latin typeface="Century Gothic"/>
              <a:ea typeface="Century Gothic"/>
              <a:cs typeface="Century Gothic"/>
              <a:sym typeface="Century Gothic"/>
            </a:endParaRPr>
          </a:p>
        </p:txBody>
      </p:sp>
      <p:sp>
        <p:nvSpPr>
          <p:cNvPr id="1904" name="Google Shape;1904;p313"/>
          <p:cNvSpPr/>
          <p:nvPr/>
        </p:nvSpPr>
        <p:spPr>
          <a:xfrm>
            <a:off x="199350" y="1335125"/>
            <a:ext cx="4129800" cy="3342300"/>
          </a:xfrm>
          <a:prstGeom prst="rect">
            <a:avLst/>
          </a:prstGeom>
          <a:noFill/>
          <a:ln>
            <a:noFill/>
          </a:ln>
        </p:spPr>
        <p:txBody>
          <a:bodyPr spcFirstLastPara="1" wrap="square" lIns="91425" tIns="91425" rIns="123675" bIns="91425" anchor="t" anchorCtr="0">
            <a:noAutofit/>
          </a:bodyPr>
          <a:lstStyle/>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How will you act on the results of your experiment?</a:t>
            </a:r>
            <a:endParaRPr sz="1600" b="0" i="0" u="none" strike="noStrike" cap="none">
              <a:solidFill>
                <a:schemeClr val="dk1"/>
              </a:solidFill>
              <a:latin typeface="Century Gothic"/>
              <a:ea typeface="Century Gothic"/>
              <a:cs typeface="Century Gothic"/>
              <a:sym typeface="Century Gothic"/>
            </a:endParaRPr>
          </a:p>
          <a:p>
            <a:pPr marL="457200" marR="0" lvl="0" indent="0" algn="l" rtl="0">
              <a:lnSpc>
                <a:spcPct val="113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And going back to your initial problem - will this learning indeed help solve this problem?</a:t>
            </a: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113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p:txBody>
      </p:sp>
      <p:sp>
        <p:nvSpPr>
          <p:cNvPr id="1905" name="Google Shape;1905;p313"/>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Design</a:t>
            </a:r>
            <a:endParaRPr sz="2000" b="1" i="0" u="none" strike="noStrike" cap="none">
              <a:solidFill>
                <a:srgbClr val="000000"/>
              </a:solidFill>
              <a:latin typeface="Century Gothic"/>
              <a:ea typeface="Century Gothic"/>
              <a:cs typeface="Century Gothic"/>
              <a:sym typeface="Century Gothic"/>
            </a:endParaRPr>
          </a:p>
        </p:txBody>
      </p:sp>
      <p:sp>
        <p:nvSpPr>
          <p:cNvPr id="1906" name="Google Shape;1906;p313"/>
          <p:cNvSpPr/>
          <p:nvPr/>
        </p:nvSpPr>
        <p:spPr>
          <a:xfrm>
            <a:off x="199350" y="828000"/>
            <a:ext cx="8620800" cy="424500"/>
          </a:xfrm>
          <a:prstGeom prst="rect">
            <a:avLst/>
          </a:prstGeom>
          <a:solidFill>
            <a:srgbClr val="FF004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A good experiment has </a:t>
            </a:r>
            <a:r>
              <a:rPr lang="en-GB" sz="1800" b="1" i="0" u="none" strike="noStrike" cap="none">
                <a:solidFill>
                  <a:srgbClr val="FFFFFF"/>
                </a:solidFill>
                <a:latin typeface="Century Gothic"/>
                <a:ea typeface="Century Gothic"/>
                <a:cs typeface="Century Gothic"/>
                <a:sym typeface="Century Gothic"/>
              </a:rPr>
              <a:t>a plan to apply learning in practice</a:t>
            </a:r>
            <a:endParaRPr sz="1800" b="1" i="0" u="none" strike="noStrike" cap="none">
              <a:solidFill>
                <a:srgbClr val="FFFFFF"/>
              </a:solidFill>
              <a:latin typeface="Century Gothic"/>
              <a:ea typeface="Century Gothic"/>
              <a:cs typeface="Century Gothic"/>
              <a:sym typeface="Century Gothic"/>
            </a:endParaRPr>
          </a:p>
        </p:txBody>
      </p:sp>
      <p:sp>
        <p:nvSpPr>
          <p:cNvPr id="1907" name="Google Shape;1907;p313"/>
          <p:cNvSpPr/>
          <p:nvPr/>
        </p:nvSpPr>
        <p:spPr>
          <a:xfrm>
            <a:off x="8042925" y="147250"/>
            <a:ext cx="591000" cy="553200"/>
          </a:xfrm>
          <a:prstGeom prst="ellipse">
            <a:avLst/>
          </a:prstGeom>
          <a:solidFill>
            <a:srgbClr val="F4CCC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8" name="Google Shape;1908;p313"/>
          <p:cNvSpPr txBox="1">
            <a:spLocks noGrp="1"/>
          </p:cNvSpPr>
          <p:nvPr>
            <p:ph type="title" idx="2"/>
          </p:nvPr>
        </p:nvSpPr>
        <p:spPr>
          <a:xfrm>
            <a:off x="6853425" y="208000"/>
            <a:ext cx="10437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Century Gothic"/>
                <a:ea typeface="Century Gothic"/>
                <a:cs typeface="Century Gothic"/>
                <a:sym typeface="Century Gothic"/>
              </a:rPr>
              <a:t>How does example compare?</a:t>
            </a:r>
            <a:endParaRPr sz="11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314"/>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When will the experiment end?</a:t>
            </a:r>
            <a:endParaRPr sz="1600" b="0" i="0" u="none" strike="noStrike" cap="none">
              <a:solidFill>
                <a:schemeClr val="dk1"/>
              </a:solidFill>
              <a:latin typeface="Century Gothic"/>
              <a:ea typeface="Century Gothic"/>
              <a:cs typeface="Century Gothic"/>
              <a:sym typeface="Century Gothic"/>
            </a:endParaRPr>
          </a:p>
          <a:p>
            <a:pPr marL="914400" marR="0" lvl="1"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Time limited, outcomes achieved, particular # of tests, etc</a:t>
            </a: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113000"/>
              </a:lnSpc>
              <a:spcBef>
                <a:spcPts val="0"/>
              </a:spcBef>
              <a:spcAft>
                <a:spcPts val="0"/>
              </a:spcAft>
              <a:buNone/>
            </a:pPr>
            <a:endParaRPr sz="1600">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While the longer the experiment, usually, the more rigorous it likely is, there is typically a need to balance against other constraints - cost, resource, time, need for results, etc</a:t>
            </a:r>
            <a:endParaRPr sz="1600">
              <a:solidFill>
                <a:schemeClr val="dk1"/>
              </a:solidFill>
              <a:latin typeface="Century Gothic"/>
              <a:ea typeface="Century Gothic"/>
              <a:cs typeface="Century Gothic"/>
              <a:sym typeface="Century Gothic"/>
            </a:endParaRPr>
          </a:p>
        </p:txBody>
      </p:sp>
      <p:sp>
        <p:nvSpPr>
          <p:cNvPr id="1914" name="Google Shape;1914;p314"/>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Implementation</a:t>
            </a:r>
            <a:endParaRPr sz="2000" b="1" i="0" u="none" strike="noStrike" cap="none">
              <a:solidFill>
                <a:srgbClr val="000000"/>
              </a:solidFill>
              <a:latin typeface="Century Gothic"/>
              <a:ea typeface="Century Gothic"/>
              <a:cs typeface="Century Gothic"/>
              <a:sym typeface="Century Gothic"/>
            </a:endParaRPr>
          </a:p>
        </p:txBody>
      </p:sp>
      <p:sp>
        <p:nvSpPr>
          <p:cNvPr id="1915" name="Google Shape;1915;p314"/>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L="0" marR="11430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Example: </a:t>
            </a:r>
            <a:r>
              <a:rPr lang="en-GB" sz="1600" b="1" i="0" u="sng" strike="noStrike" cap="none">
                <a:solidFill>
                  <a:schemeClr val="accent5"/>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Ofgem consumer engagement</a:t>
            </a:r>
            <a:endParaRPr sz="1600" b="1" i="0" u="none" strike="noStrike" cap="none">
              <a:solidFill>
                <a:schemeClr val="dk1"/>
              </a:solidFill>
              <a:latin typeface="Century Gothic"/>
              <a:ea typeface="Century Gothic"/>
              <a:cs typeface="Century Gothic"/>
              <a:sym typeface="Century Gothic"/>
            </a:endParaRPr>
          </a:p>
          <a:p>
            <a:pPr marL="0" marR="114300" lvl="0" indent="0" algn="l" rtl="0">
              <a:lnSpc>
                <a:spcPct val="142857"/>
              </a:lnSpc>
              <a:spcBef>
                <a:spcPts val="500"/>
              </a:spcBef>
              <a:spcAft>
                <a:spcPts val="0"/>
              </a:spcAft>
              <a:buClr>
                <a:schemeClr val="dk1"/>
              </a:buClr>
              <a:buSzPts val="11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114300" lvl="0" indent="-330200" algn="l" rtl="0">
              <a:lnSpc>
                <a:spcPct val="142857"/>
              </a:lnSpc>
              <a:spcBef>
                <a:spcPts val="50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This was a series of 10 slightly different trials, each ~6 months (time limited)</a:t>
            </a:r>
            <a:br>
              <a:rPr lang="en-GB" sz="1600">
                <a:solidFill>
                  <a:schemeClr val="dk1"/>
                </a:solidFill>
                <a:latin typeface="Century Gothic"/>
                <a:ea typeface="Century Gothic"/>
                <a:cs typeface="Century Gothic"/>
                <a:sym typeface="Century Gothic"/>
              </a:rPr>
            </a:br>
            <a:endParaRPr sz="1600">
              <a:solidFill>
                <a:schemeClr val="dk1"/>
              </a:solidFill>
              <a:latin typeface="Century Gothic"/>
              <a:ea typeface="Century Gothic"/>
              <a:cs typeface="Century Gothic"/>
              <a:sym typeface="Century Gothic"/>
            </a:endParaRPr>
          </a:p>
          <a:p>
            <a:pPr marL="0" marR="114300" lvl="0" indent="0" algn="l" rtl="0">
              <a:lnSpc>
                <a:spcPct val="142857"/>
              </a:lnSpc>
              <a:spcBef>
                <a:spcPts val="500"/>
              </a:spcBef>
              <a:spcAft>
                <a:spcPts val="0"/>
              </a:spcAft>
              <a:buNone/>
            </a:pPr>
            <a:endParaRPr sz="1600" b="1" i="0" u="none" strike="noStrike" cap="none">
              <a:solidFill>
                <a:schemeClr val="dk1"/>
              </a:solidFill>
              <a:highlight>
                <a:srgbClr val="FFFF00"/>
              </a:highlight>
              <a:latin typeface="Century Gothic"/>
              <a:ea typeface="Century Gothic"/>
              <a:cs typeface="Century Gothic"/>
              <a:sym typeface="Century Gothic"/>
            </a:endParaRPr>
          </a:p>
        </p:txBody>
      </p:sp>
      <p:sp>
        <p:nvSpPr>
          <p:cNvPr id="1916" name="Google Shape;1916;p314"/>
          <p:cNvSpPr/>
          <p:nvPr/>
        </p:nvSpPr>
        <p:spPr>
          <a:xfrm>
            <a:off x="199350" y="828000"/>
            <a:ext cx="8620800" cy="424500"/>
          </a:xfrm>
          <a:prstGeom prst="rect">
            <a:avLst/>
          </a:prstGeom>
          <a:solidFill>
            <a:srgbClr val="0000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A good experiment has </a:t>
            </a:r>
            <a:r>
              <a:rPr lang="en-GB" sz="1800" b="1" i="0" u="none" strike="noStrike" cap="none">
                <a:solidFill>
                  <a:srgbClr val="FFFFFF"/>
                </a:solidFill>
                <a:latin typeface="Century Gothic"/>
                <a:ea typeface="Century Gothic"/>
                <a:cs typeface="Century Gothic"/>
                <a:sym typeface="Century Gothic"/>
              </a:rPr>
              <a:t>a defined ending</a:t>
            </a:r>
            <a:endParaRPr sz="1800" b="1" i="0" u="none" strike="noStrike" cap="none">
              <a:solidFill>
                <a:srgbClr val="FFFFFF"/>
              </a:solidFill>
              <a:latin typeface="Century Gothic"/>
              <a:ea typeface="Century Gothic"/>
              <a:cs typeface="Century Gothic"/>
              <a:sym typeface="Century Gothic"/>
            </a:endParaRPr>
          </a:p>
        </p:txBody>
      </p:sp>
      <p:sp>
        <p:nvSpPr>
          <p:cNvPr id="1917" name="Google Shape;1917;p314"/>
          <p:cNvSpPr/>
          <p:nvPr/>
        </p:nvSpPr>
        <p:spPr>
          <a:xfrm>
            <a:off x="8042925" y="147250"/>
            <a:ext cx="591000" cy="553200"/>
          </a:xfrm>
          <a:prstGeom prst="ellipse">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8" name="Google Shape;1918;p314"/>
          <p:cNvSpPr txBox="1">
            <a:spLocks noGrp="1"/>
          </p:cNvSpPr>
          <p:nvPr>
            <p:ph type="title" idx="2"/>
          </p:nvPr>
        </p:nvSpPr>
        <p:spPr>
          <a:xfrm>
            <a:off x="6853425" y="208000"/>
            <a:ext cx="10437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Century Gothic"/>
                <a:ea typeface="Century Gothic"/>
                <a:cs typeface="Century Gothic"/>
                <a:sym typeface="Century Gothic"/>
              </a:rPr>
              <a:t>How does example compare?</a:t>
            </a:r>
            <a:endParaRPr sz="11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1923" name="Google Shape;1923;p315"/>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Implementation</a:t>
            </a:r>
            <a:endParaRPr sz="2000" b="1" i="0" u="none" strike="noStrike" cap="none">
              <a:solidFill>
                <a:srgbClr val="000000"/>
              </a:solidFill>
              <a:latin typeface="Century Gothic"/>
              <a:ea typeface="Century Gothic"/>
              <a:cs typeface="Century Gothic"/>
              <a:sym typeface="Century Gothic"/>
            </a:endParaRPr>
          </a:p>
        </p:txBody>
      </p:sp>
      <p:sp>
        <p:nvSpPr>
          <p:cNvPr id="1924" name="Google Shape;1924;p315"/>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L="0" marR="11430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Example: </a:t>
            </a:r>
            <a:r>
              <a:rPr lang="en-GB" sz="1600" b="1" i="0" u="sng" strike="noStrike" cap="none">
                <a:solidFill>
                  <a:schemeClr val="accent5"/>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Ofgem consumer engagement</a:t>
            </a:r>
            <a:endParaRPr sz="1600" b="1" i="0" u="none" strike="noStrike" cap="none">
              <a:solidFill>
                <a:schemeClr val="dk1"/>
              </a:solidFill>
              <a:latin typeface="Century Gothic"/>
              <a:ea typeface="Century Gothic"/>
              <a:cs typeface="Century Gothic"/>
              <a:sym typeface="Century Gothic"/>
            </a:endParaRPr>
          </a:p>
          <a:p>
            <a:pPr marL="0" marR="114300" lvl="0" indent="0" algn="l" rtl="0">
              <a:lnSpc>
                <a:spcPct val="142857"/>
              </a:lnSpc>
              <a:spcBef>
                <a:spcPts val="500"/>
              </a:spcBef>
              <a:spcAft>
                <a:spcPts val="0"/>
              </a:spcAft>
              <a:buClr>
                <a:schemeClr val="dk1"/>
              </a:buClr>
              <a:buSzPts val="1100"/>
              <a:buFont typeface="Arial"/>
              <a:buNone/>
            </a:pPr>
            <a:endParaRPr sz="1600" b="0" i="0" u="none" strike="noStrike" cap="none">
              <a:solidFill>
                <a:schemeClr val="dk1"/>
              </a:solidFill>
              <a:latin typeface="Century Gothic"/>
              <a:ea typeface="Century Gothic"/>
              <a:cs typeface="Century Gothic"/>
              <a:sym typeface="Century Gothic"/>
            </a:endParaRPr>
          </a:p>
          <a:p>
            <a:pPr marL="0" marR="114300" lvl="0" indent="0" algn="l" rtl="0">
              <a:lnSpc>
                <a:spcPct val="113000"/>
              </a:lnSpc>
              <a:spcBef>
                <a:spcPts val="500"/>
              </a:spcBef>
              <a:spcAft>
                <a:spcPts val="0"/>
              </a:spcAft>
              <a:buClr>
                <a:schemeClr val="dk1"/>
              </a:buClr>
              <a:buSzPts val="1100"/>
              <a:buFont typeface="Arial"/>
              <a:buNone/>
            </a:pPr>
            <a:r>
              <a:rPr lang="en-GB" sz="1600" b="0" i="0" u="none" strike="noStrike" cap="none">
                <a:solidFill>
                  <a:schemeClr val="dk1"/>
                </a:solidFill>
                <a:latin typeface="Century Gothic"/>
                <a:ea typeface="Century Gothic"/>
                <a:cs typeface="Century Gothic"/>
                <a:sym typeface="Century Gothic"/>
              </a:rPr>
              <a:t>Each trial built on learnings from previous trials, </a:t>
            </a:r>
            <a:r>
              <a:rPr lang="en-GB" sz="1600" b="1" i="0" u="none" strike="noStrike" cap="none">
                <a:solidFill>
                  <a:schemeClr val="dk1"/>
                </a:solidFill>
                <a:latin typeface="Century Gothic"/>
                <a:ea typeface="Century Gothic"/>
                <a:cs typeface="Century Gothic"/>
                <a:sym typeface="Century Gothic"/>
              </a:rPr>
              <a:t>but </a:t>
            </a:r>
            <a:r>
              <a:rPr lang="en-GB" sz="1600" b="0" i="0" u="none" strike="noStrike" cap="none">
                <a:solidFill>
                  <a:schemeClr val="dk1"/>
                </a:solidFill>
                <a:latin typeface="Century Gothic"/>
                <a:ea typeface="Century Gothic"/>
                <a:cs typeface="Century Gothic"/>
                <a:sym typeface="Century Gothic"/>
              </a:rPr>
              <a:t>reflection did not consider how learnings were going to be implemented.</a:t>
            </a:r>
            <a:endParaRPr sz="1600" b="1" i="0" u="none" strike="noStrike" cap="none">
              <a:solidFill>
                <a:schemeClr val="dk1"/>
              </a:solidFill>
              <a:latin typeface="Century Gothic"/>
              <a:ea typeface="Century Gothic"/>
              <a:cs typeface="Century Gothic"/>
              <a:sym typeface="Century Gothic"/>
            </a:endParaRPr>
          </a:p>
        </p:txBody>
      </p:sp>
      <p:sp>
        <p:nvSpPr>
          <p:cNvPr id="1925" name="Google Shape;1925;p315"/>
          <p:cNvSpPr/>
          <p:nvPr/>
        </p:nvSpPr>
        <p:spPr>
          <a:xfrm>
            <a:off x="199350" y="828000"/>
            <a:ext cx="8620800" cy="424500"/>
          </a:xfrm>
          <a:prstGeom prst="rect">
            <a:avLst/>
          </a:prstGeom>
          <a:solidFill>
            <a:srgbClr val="0000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A good experiment has </a:t>
            </a:r>
            <a:r>
              <a:rPr lang="en-GB" sz="1800" b="1" i="0" u="none" strike="noStrike" cap="none">
                <a:solidFill>
                  <a:srgbClr val="FFFFFF"/>
                </a:solidFill>
                <a:latin typeface="Century Gothic"/>
                <a:ea typeface="Century Gothic"/>
                <a:cs typeface="Century Gothic"/>
                <a:sym typeface="Century Gothic"/>
              </a:rPr>
              <a:t>built-in stage-gates for reflection</a:t>
            </a:r>
            <a:endParaRPr sz="1800" b="1" i="0" u="none" strike="noStrike" cap="none">
              <a:solidFill>
                <a:srgbClr val="FFFFFF"/>
              </a:solidFill>
              <a:latin typeface="Century Gothic"/>
              <a:ea typeface="Century Gothic"/>
              <a:cs typeface="Century Gothic"/>
              <a:sym typeface="Century Gothic"/>
            </a:endParaRPr>
          </a:p>
        </p:txBody>
      </p:sp>
      <p:sp>
        <p:nvSpPr>
          <p:cNvPr id="1926" name="Google Shape;1926;p315"/>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 Should consider both monitoring (“what” changes have occurred since the beginning of the experiment) and evaluation ("whether" the hypothesis has been confirmed)</a:t>
            </a:r>
            <a:endParaRPr sz="1600" b="0" i="0" u="none" strike="noStrike" cap="none">
              <a:solidFill>
                <a:schemeClr val="dk1"/>
              </a:solidFill>
              <a:latin typeface="Century Gothic"/>
              <a:ea typeface="Century Gothic"/>
              <a:cs typeface="Century Gothic"/>
              <a:sym typeface="Century Gothic"/>
            </a:endParaRPr>
          </a:p>
          <a:p>
            <a:pPr marL="457200" marR="0" lvl="0" indent="0" algn="l" rtl="0">
              <a:lnSpc>
                <a:spcPct val="113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 How will you know when an experiment has “failed” (not getting desired learning)?</a:t>
            </a:r>
            <a:endParaRPr sz="1600" b="0" i="0" u="none" strike="noStrike" cap="none">
              <a:solidFill>
                <a:schemeClr val="dk1"/>
              </a:solidFill>
              <a:latin typeface="Century Gothic"/>
              <a:ea typeface="Century Gothic"/>
              <a:cs typeface="Century Gothic"/>
              <a:sym typeface="Century Gothic"/>
            </a:endParaRPr>
          </a:p>
        </p:txBody>
      </p:sp>
      <p:sp>
        <p:nvSpPr>
          <p:cNvPr id="1927" name="Google Shape;1927;p315"/>
          <p:cNvSpPr/>
          <p:nvPr/>
        </p:nvSpPr>
        <p:spPr>
          <a:xfrm>
            <a:off x="8042925" y="147250"/>
            <a:ext cx="591000" cy="553200"/>
          </a:xfrm>
          <a:prstGeom prst="ellipse">
            <a:avLst/>
          </a:prstGeom>
          <a:solidFill>
            <a:srgbClr val="F9CB9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8" name="Google Shape;1928;p315"/>
          <p:cNvSpPr txBox="1">
            <a:spLocks noGrp="1"/>
          </p:cNvSpPr>
          <p:nvPr>
            <p:ph type="title" idx="2"/>
          </p:nvPr>
        </p:nvSpPr>
        <p:spPr>
          <a:xfrm>
            <a:off x="6853425" y="208000"/>
            <a:ext cx="10437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Century Gothic"/>
                <a:ea typeface="Century Gothic"/>
                <a:cs typeface="Century Gothic"/>
                <a:sym typeface="Century Gothic"/>
              </a:rPr>
              <a:t>How does example compare?</a:t>
            </a:r>
            <a:endParaRPr sz="11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Google Shape;1933;p316"/>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Implementation</a:t>
            </a:r>
            <a:endParaRPr sz="2000" b="1" i="0" u="none" strike="noStrike" cap="none">
              <a:solidFill>
                <a:srgbClr val="000000"/>
              </a:solidFill>
              <a:latin typeface="Century Gothic"/>
              <a:ea typeface="Century Gothic"/>
              <a:cs typeface="Century Gothic"/>
              <a:sym typeface="Century Gothic"/>
            </a:endParaRPr>
          </a:p>
        </p:txBody>
      </p:sp>
      <p:sp>
        <p:nvSpPr>
          <p:cNvPr id="1934" name="Google Shape;1934;p316"/>
          <p:cNvSpPr/>
          <p:nvPr/>
        </p:nvSpPr>
        <p:spPr>
          <a:xfrm>
            <a:off x="199350" y="828000"/>
            <a:ext cx="8620800" cy="424500"/>
          </a:xfrm>
          <a:prstGeom prst="rect">
            <a:avLst/>
          </a:prstGeom>
          <a:solidFill>
            <a:srgbClr val="0000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A good experiment has </a:t>
            </a:r>
            <a:r>
              <a:rPr lang="en-GB" sz="1800" b="1" i="0" u="none" strike="noStrike" cap="none">
                <a:solidFill>
                  <a:srgbClr val="FFFFFF"/>
                </a:solidFill>
                <a:latin typeface="Century Gothic"/>
                <a:ea typeface="Century Gothic"/>
                <a:cs typeface="Century Gothic"/>
                <a:sym typeface="Century Gothic"/>
              </a:rPr>
              <a:t>an appropriately resourced team</a:t>
            </a:r>
            <a:endParaRPr sz="1800" b="1" i="0" u="none" strike="noStrike" cap="none">
              <a:solidFill>
                <a:srgbClr val="FFFFFF"/>
              </a:solidFill>
              <a:latin typeface="Century Gothic"/>
              <a:ea typeface="Century Gothic"/>
              <a:cs typeface="Century Gothic"/>
              <a:sym typeface="Century Gothic"/>
            </a:endParaRPr>
          </a:p>
        </p:txBody>
      </p:sp>
      <p:sp>
        <p:nvSpPr>
          <p:cNvPr id="1935" name="Google Shape;1935;p316"/>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457200" marR="0" lvl="0" indent="-330200" algn="l" rtl="0">
              <a:lnSpc>
                <a:spcPct val="113000"/>
              </a:lnSpc>
              <a:spcBef>
                <a:spcPts val="0"/>
              </a:spcBef>
              <a:spcAft>
                <a:spcPts val="0"/>
              </a:spcAft>
              <a:buClr>
                <a:schemeClr val="dk1"/>
              </a:buClr>
              <a:buSzPts val="1600"/>
              <a:buFont typeface="Century Gothic"/>
              <a:buChar char="●"/>
            </a:pPr>
            <a:r>
              <a:rPr lang="en-GB" sz="1600" dirty="0">
                <a:solidFill>
                  <a:schemeClr val="dk1"/>
                </a:solidFill>
                <a:latin typeface="Century Gothic"/>
                <a:ea typeface="Century Gothic"/>
                <a:cs typeface="Century Gothic"/>
                <a:sym typeface="Century Gothic"/>
              </a:rPr>
              <a:t>Capability</a:t>
            </a:r>
            <a:br>
              <a:rPr lang="en-GB" sz="1600" b="0" i="0" u="none" strike="noStrike" cap="none" dirty="0">
                <a:solidFill>
                  <a:schemeClr val="dk1"/>
                </a:solidFill>
                <a:latin typeface="Century Gothic"/>
                <a:ea typeface="Century Gothic"/>
                <a:cs typeface="Century Gothic"/>
                <a:sym typeface="Century Gothic"/>
              </a:rPr>
            </a:b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Char char="●"/>
            </a:pPr>
            <a:r>
              <a:rPr lang="en-GB" sz="1600" dirty="0">
                <a:solidFill>
                  <a:schemeClr val="dk1"/>
                </a:solidFill>
                <a:latin typeface="Century Gothic"/>
                <a:ea typeface="Century Gothic"/>
                <a:cs typeface="Century Gothic"/>
                <a:sym typeface="Century Gothic"/>
              </a:rPr>
              <a:t>Capacity</a:t>
            </a:r>
            <a:endParaRPr sz="1600" dirty="0">
              <a:solidFill>
                <a:schemeClr val="dk1"/>
              </a:solidFill>
              <a:latin typeface="Century Gothic"/>
              <a:ea typeface="Century Gothic"/>
              <a:cs typeface="Century Gothic"/>
              <a:sym typeface="Century Gothic"/>
            </a:endParaRPr>
          </a:p>
          <a:p>
            <a:pPr marL="914400" marR="0" lvl="1" indent="-330200" algn="l" rtl="0">
              <a:lnSpc>
                <a:spcPct val="113000"/>
              </a:lnSpc>
              <a:spcBef>
                <a:spcPts val="0"/>
              </a:spcBef>
              <a:spcAft>
                <a:spcPts val="0"/>
              </a:spcAft>
              <a:buClr>
                <a:schemeClr val="dk1"/>
              </a:buClr>
              <a:buSzPts val="1600"/>
              <a:buFont typeface="Century Gothic"/>
              <a:buChar char="○"/>
            </a:pPr>
            <a:r>
              <a:rPr lang="en-GB" sz="1600" dirty="0">
                <a:solidFill>
                  <a:schemeClr val="dk1"/>
                </a:solidFill>
                <a:latin typeface="Century Gothic"/>
                <a:ea typeface="Century Gothic"/>
                <a:cs typeface="Century Gothic"/>
                <a:sym typeface="Century Gothic"/>
              </a:rPr>
              <a:t>Depends on experiment and team’s existing skills</a:t>
            </a:r>
            <a:endParaRPr sz="1600" dirty="0">
              <a:solidFill>
                <a:schemeClr val="dk1"/>
              </a:solidFill>
              <a:latin typeface="Century Gothic"/>
              <a:ea typeface="Century Gothic"/>
              <a:cs typeface="Century Gothic"/>
              <a:sym typeface="Century Gothic"/>
            </a:endParaRPr>
          </a:p>
          <a:p>
            <a:pPr marL="914400" marR="0" lvl="1" indent="-330200" algn="l" rtl="0">
              <a:lnSpc>
                <a:spcPct val="113000"/>
              </a:lnSpc>
              <a:spcBef>
                <a:spcPts val="0"/>
              </a:spcBef>
              <a:spcAft>
                <a:spcPts val="0"/>
              </a:spcAft>
              <a:buClr>
                <a:schemeClr val="dk1"/>
              </a:buClr>
              <a:buSzPts val="1600"/>
              <a:buFont typeface="Century Gothic"/>
              <a:buChar char="○"/>
            </a:pPr>
            <a:r>
              <a:rPr lang="en-GB" sz="1600" dirty="0">
                <a:solidFill>
                  <a:schemeClr val="dk1"/>
                </a:solidFill>
                <a:latin typeface="Century Gothic"/>
                <a:ea typeface="Century Gothic"/>
                <a:cs typeface="Century Gothic"/>
                <a:sym typeface="Century Gothic"/>
              </a:rPr>
              <a:t>Important to think about specialist skills not already on team - data science, behavioural science...</a:t>
            </a:r>
            <a:br>
              <a:rPr lang="en-GB" sz="1600" b="0" i="0" u="none" strike="noStrike" cap="none" dirty="0">
                <a:solidFill>
                  <a:schemeClr val="dk1"/>
                </a:solidFill>
                <a:latin typeface="Century Gothic"/>
                <a:ea typeface="Century Gothic"/>
                <a:cs typeface="Century Gothic"/>
                <a:sym typeface="Century Gothic"/>
              </a:rPr>
            </a:b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dirty="0">
                <a:solidFill>
                  <a:schemeClr val="dk1"/>
                </a:solidFill>
                <a:latin typeface="Century Gothic"/>
                <a:ea typeface="Century Gothic"/>
                <a:cs typeface="Century Gothic"/>
                <a:sym typeface="Century Gothic"/>
              </a:rPr>
              <a:t>Senior management buy-in</a:t>
            </a:r>
            <a:endParaRPr sz="1600" b="0" i="0" u="none" strike="noStrike" cap="none" dirty="0">
              <a:solidFill>
                <a:schemeClr val="dk1"/>
              </a:solidFill>
              <a:latin typeface="Century Gothic"/>
              <a:ea typeface="Century Gothic"/>
              <a:cs typeface="Century Gothic"/>
              <a:sym typeface="Century Gothic"/>
            </a:endParaRPr>
          </a:p>
        </p:txBody>
      </p:sp>
      <p:sp>
        <p:nvSpPr>
          <p:cNvPr id="1936" name="Google Shape;1936;p316"/>
          <p:cNvSpPr/>
          <p:nvPr/>
        </p:nvSpPr>
        <p:spPr>
          <a:xfrm>
            <a:off x="8042925" y="147250"/>
            <a:ext cx="591000" cy="553200"/>
          </a:xfrm>
          <a:prstGeom prst="ellipse">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7" name="Google Shape;1937;p316"/>
          <p:cNvSpPr txBox="1">
            <a:spLocks noGrp="1"/>
          </p:cNvSpPr>
          <p:nvPr>
            <p:ph type="title" idx="2"/>
          </p:nvPr>
        </p:nvSpPr>
        <p:spPr>
          <a:xfrm>
            <a:off x="6853425" y="208000"/>
            <a:ext cx="10437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Century Gothic"/>
                <a:ea typeface="Century Gothic"/>
                <a:cs typeface="Century Gothic"/>
                <a:sym typeface="Century Gothic"/>
              </a:rPr>
              <a:t>How does example compare?</a:t>
            </a:r>
            <a:endParaRPr sz="1100" b="1" i="0" u="none" strike="noStrike" cap="none">
              <a:solidFill>
                <a:srgbClr val="000000"/>
              </a:solidFill>
              <a:latin typeface="Century Gothic"/>
              <a:ea typeface="Century Gothic"/>
              <a:cs typeface="Century Gothic"/>
              <a:sym typeface="Century Gothic"/>
            </a:endParaRPr>
          </a:p>
        </p:txBody>
      </p:sp>
      <p:sp>
        <p:nvSpPr>
          <p:cNvPr id="1938" name="Google Shape;1938;p316"/>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L="0" marR="11430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Example: </a:t>
            </a:r>
            <a:r>
              <a:rPr lang="en-GB" sz="1600" b="1" i="0" u="sng" strike="noStrike" cap="none">
                <a:solidFill>
                  <a:schemeClr val="accent5"/>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Ofgem consumer engagement</a:t>
            </a:r>
            <a:endParaRPr sz="1600" b="1" i="0" u="none" strike="noStrike" cap="none">
              <a:solidFill>
                <a:schemeClr val="dk1"/>
              </a:solidFill>
              <a:latin typeface="Century Gothic"/>
              <a:ea typeface="Century Gothic"/>
              <a:cs typeface="Century Gothic"/>
              <a:sym typeface="Century Gothic"/>
            </a:endParaRPr>
          </a:p>
          <a:p>
            <a:pPr marL="0" marR="114300" lvl="0" indent="0" algn="l" rtl="0">
              <a:lnSpc>
                <a:spcPct val="142857"/>
              </a:lnSpc>
              <a:spcBef>
                <a:spcPts val="500"/>
              </a:spcBef>
              <a:spcAft>
                <a:spcPts val="0"/>
              </a:spcAft>
              <a:buClr>
                <a:schemeClr val="dk1"/>
              </a:buClr>
              <a:buSzPts val="1100"/>
              <a:buFont typeface="Arial"/>
              <a:buNone/>
            </a:pPr>
            <a:endParaRPr sz="800" b="0" i="0" u="none" strike="noStrike" cap="none">
              <a:solidFill>
                <a:schemeClr val="dk1"/>
              </a:solidFill>
              <a:latin typeface="Century Gothic"/>
              <a:ea typeface="Century Gothic"/>
              <a:cs typeface="Century Gothic"/>
              <a:sym typeface="Century Gothic"/>
            </a:endParaRPr>
          </a:p>
          <a:p>
            <a:pPr marL="0" marR="114300" lvl="0" indent="0" algn="l" rtl="0">
              <a:lnSpc>
                <a:spcPct val="113000"/>
              </a:lnSpc>
              <a:spcBef>
                <a:spcPts val="500"/>
              </a:spcBef>
              <a:spcAft>
                <a:spcPts val="0"/>
              </a:spcAft>
              <a:buClr>
                <a:srgbClr val="000000"/>
              </a:buClr>
              <a:buSzPts val="1600"/>
              <a:buFont typeface="Arial"/>
              <a:buNone/>
            </a:pPr>
            <a:r>
              <a:rPr lang="en-GB" sz="1600" b="1" i="0" u="none" strike="noStrike" cap="none">
                <a:solidFill>
                  <a:schemeClr val="dk1"/>
                </a:solidFill>
                <a:latin typeface="Century Gothic"/>
                <a:ea typeface="Century Gothic"/>
                <a:cs typeface="Century Gothic"/>
                <a:sym typeface="Century Gothic"/>
              </a:rPr>
              <a:t>Partnered with B</a:t>
            </a:r>
            <a:r>
              <a:rPr lang="en-GB" sz="1600" b="1">
                <a:solidFill>
                  <a:schemeClr val="dk1"/>
                </a:solidFill>
                <a:latin typeface="Century Gothic"/>
                <a:ea typeface="Century Gothic"/>
                <a:cs typeface="Century Gothic"/>
                <a:sym typeface="Century Gothic"/>
              </a:rPr>
              <a:t>ehavioural Insights Team </a:t>
            </a:r>
            <a:r>
              <a:rPr lang="en-GB" sz="1600" b="0" i="0" u="none" strike="noStrike" cap="none">
                <a:solidFill>
                  <a:schemeClr val="dk1"/>
                </a:solidFill>
                <a:latin typeface="Century Gothic"/>
                <a:ea typeface="Century Gothic"/>
                <a:cs typeface="Century Gothic"/>
                <a:sym typeface="Century Gothic"/>
              </a:rPr>
              <a:t>to ensure adequate behavioural insights capability (as relevant for this particular experiment)</a:t>
            </a:r>
            <a:endParaRPr sz="1600" b="0" i="0" u="none" strike="noStrike" cap="none">
              <a:solidFill>
                <a:schemeClr val="dk1"/>
              </a:solidFill>
              <a:latin typeface="Century Gothic"/>
              <a:ea typeface="Century Gothic"/>
              <a:cs typeface="Century Gothic"/>
              <a:sym typeface="Century Gothic"/>
            </a:endParaRPr>
          </a:p>
          <a:p>
            <a:pPr marL="0" marR="114300" lvl="0" indent="0" algn="l" rtl="0">
              <a:lnSpc>
                <a:spcPct val="113000"/>
              </a:lnSpc>
              <a:spcBef>
                <a:spcPts val="500"/>
              </a:spcBef>
              <a:spcAft>
                <a:spcPts val="0"/>
              </a:spcAft>
              <a:buClr>
                <a:srgbClr val="000000"/>
              </a:buClr>
              <a:buSzPts val="1600"/>
              <a:buFont typeface="Arial"/>
              <a:buNone/>
            </a:pPr>
            <a:endParaRPr sz="800" b="0" i="0" u="none" strike="noStrike" cap="none">
              <a:solidFill>
                <a:schemeClr val="dk1"/>
              </a:solidFill>
              <a:latin typeface="Century Gothic"/>
              <a:ea typeface="Century Gothic"/>
              <a:cs typeface="Century Gothic"/>
              <a:sym typeface="Century Gothic"/>
            </a:endParaRPr>
          </a:p>
          <a:p>
            <a:pPr marL="0" marR="114300" lvl="0" indent="0" algn="l" rtl="0">
              <a:lnSpc>
                <a:spcPct val="113000"/>
              </a:lnSpc>
              <a:spcBef>
                <a:spcPts val="500"/>
              </a:spcBef>
              <a:spcAft>
                <a:spcPts val="0"/>
              </a:spcAft>
              <a:buClr>
                <a:srgbClr val="000000"/>
              </a:buClr>
              <a:buSzPts val="1600"/>
              <a:buFont typeface="Arial"/>
              <a:buNone/>
            </a:pPr>
            <a:r>
              <a:rPr lang="en-GB" sz="1600">
                <a:solidFill>
                  <a:schemeClr val="dk1"/>
                </a:solidFill>
                <a:latin typeface="Century Gothic"/>
                <a:ea typeface="Century Gothic"/>
                <a:cs typeface="Century Gothic"/>
                <a:sym typeface="Century Gothic"/>
              </a:rPr>
              <a:t>(Can a</a:t>
            </a:r>
            <a:r>
              <a:rPr lang="en-GB" sz="1600" b="0" i="0" u="none" strike="noStrike" cap="none">
                <a:solidFill>
                  <a:schemeClr val="dk1"/>
                </a:solidFill>
                <a:latin typeface="Century Gothic"/>
                <a:ea typeface="Century Gothic"/>
                <a:cs typeface="Century Gothic"/>
                <a:sym typeface="Century Gothic"/>
              </a:rPr>
              <a:t>ssume adequate capacity - </a:t>
            </a:r>
            <a:r>
              <a:rPr lang="en-GB" sz="1600">
                <a:solidFill>
                  <a:schemeClr val="dk1"/>
                </a:solidFill>
                <a:latin typeface="Century Gothic"/>
                <a:ea typeface="Century Gothic"/>
                <a:cs typeface="Century Gothic"/>
                <a:sym typeface="Century Gothic"/>
              </a:rPr>
              <a:t>dedicated team for 1+ years - </a:t>
            </a:r>
            <a:r>
              <a:rPr lang="en-GB" sz="1600" b="0" i="0" u="none" strike="noStrike" cap="none">
                <a:solidFill>
                  <a:schemeClr val="dk1"/>
                </a:solidFill>
                <a:latin typeface="Century Gothic"/>
                <a:ea typeface="Century Gothic"/>
                <a:cs typeface="Century Gothic"/>
                <a:sym typeface="Century Gothic"/>
              </a:rPr>
              <a:t>and senior-management buy-in as involved 1m+ consumers)</a:t>
            </a:r>
            <a:endParaRPr sz="16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Google Shape;1943;p317"/>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Implementation</a:t>
            </a:r>
            <a:endParaRPr sz="2000" b="1" i="0" u="none" strike="noStrike" cap="none">
              <a:solidFill>
                <a:srgbClr val="000000"/>
              </a:solidFill>
              <a:latin typeface="Century Gothic"/>
              <a:ea typeface="Century Gothic"/>
              <a:cs typeface="Century Gothic"/>
              <a:sym typeface="Century Gothic"/>
            </a:endParaRPr>
          </a:p>
        </p:txBody>
      </p:sp>
      <p:sp>
        <p:nvSpPr>
          <p:cNvPr id="1944" name="Google Shape;1944;p317"/>
          <p:cNvSpPr/>
          <p:nvPr/>
        </p:nvSpPr>
        <p:spPr>
          <a:xfrm>
            <a:off x="199350" y="828000"/>
            <a:ext cx="8620800" cy="424500"/>
          </a:xfrm>
          <a:prstGeom prst="rect">
            <a:avLst/>
          </a:prstGeom>
          <a:solidFill>
            <a:srgbClr val="0000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A good experiment considers </a:t>
            </a:r>
            <a:r>
              <a:rPr lang="en-GB" sz="1800" b="1" i="0" u="none" strike="noStrike" cap="none">
                <a:solidFill>
                  <a:srgbClr val="FFFFFF"/>
                </a:solidFill>
                <a:latin typeface="Century Gothic"/>
                <a:ea typeface="Century Gothic"/>
                <a:cs typeface="Century Gothic"/>
                <a:sym typeface="Century Gothic"/>
              </a:rPr>
              <a:t>other partners / stakeholders to engage</a:t>
            </a:r>
            <a:endParaRPr sz="1800" b="1" i="0" u="none" strike="noStrike" cap="none">
              <a:solidFill>
                <a:srgbClr val="FFFFFF"/>
              </a:solidFill>
              <a:latin typeface="Century Gothic"/>
              <a:ea typeface="Century Gothic"/>
              <a:cs typeface="Century Gothic"/>
              <a:sym typeface="Century Gothic"/>
            </a:endParaRPr>
          </a:p>
        </p:txBody>
      </p:sp>
      <p:sp>
        <p:nvSpPr>
          <p:cNvPr id="1945" name="Google Shape;1945;p317"/>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Who else needs to be engaged for this to be successful? </a:t>
            </a:r>
            <a:endParaRPr sz="1600" b="0" i="0" u="none" strike="noStrike" cap="none">
              <a:solidFill>
                <a:schemeClr val="dk1"/>
              </a:solidFill>
              <a:latin typeface="Century Gothic"/>
              <a:ea typeface="Century Gothic"/>
              <a:cs typeface="Century Gothic"/>
              <a:sym typeface="Century Gothic"/>
            </a:endParaRPr>
          </a:p>
          <a:p>
            <a:pPr marL="914400" marR="0" lvl="1"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Public, industry, other regulators, other jurisdictions</a:t>
            </a:r>
            <a:endParaRPr sz="1600" b="0" i="0" u="none" strike="noStrike" cap="none">
              <a:solidFill>
                <a:schemeClr val="dk1"/>
              </a:solidFill>
              <a:latin typeface="Century Gothic"/>
              <a:ea typeface="Century Gothic"/>
              <a:cs typeface="Century Gothic"/>
              <a:sym typeface="Century Gothic"/>
            </a:endParaRPr>
          </a:p>
        </p:txBody>
      </p:sp>
      <p:sp>
        <p:nvSpPr>
          <p:cNvPr id="1946" name="Google Shape;1946;p317"/>
          <p:cNvSpPr/>
          <p:nvPr/>
        </p:nvSpPr>
        <p:spPr>
          <a:xfrm>
            <a:off x="8042925" y="147250"/>
            <a:ext cx="591000" cy="553200"/>
          </a:xfrm>
          <a:prstGeom prst="ellipse">
            <a:avLst/>
          </a:prstGeom>
          <a:solidFill>
            <a:srgbClr val="F9CB9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7" name="Google Shape;1947;p317"/>
          <p:cNvSpPr txBox="1">
            <a:spLocks noGrp="1"/>
          </p:cNvSpPr>
          <p:nvPr>
            <p:ph type="title" idx="2"/>
          </p:nvPr>
        </p:nvSpPr>
        <p:spPr>
          <a:xfrm>
            <a:off x="6853425" y="208000"/>
            <a:ext cx="10437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Century Gothic"/>
                <a:ea typeface="Century Gothic"/>
                <a:cs typeface="Century Gothic"/>
                <a:sym typeface="Century Gothic"/>
              </a:rPr>
              <a:t>How does example compare?</a:t>
            </a:r>
            <a:endParaRPr sz="1100" b="1" i="0" u="none" strike="noStrike" cap="none">
              <a:solidFill>
                <a:srgbClr val="000000"/>
              </a:solidFill>
              <a:latin typeface="Century Gothic"/>
              <a:ea typeface="Century Gothic"/>
              <a:cs typeface="Century Gothic"/>
              <a:sym typeface="Century Gothic"/>
            </a:endParaRPr>
          </a:p>
        </p:txBody>
      </p:sp>
      <p:sp>
        <p:nvSpPr>
          <p:cNvPr id="1948" name="Google Shape;1948;p317"/>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L="0" marR="11430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Example: </a:t>
            </a:r>
            <a:r>
              <a:rPr lang="en-GB" sz="1600" b="1" i="0" u="sng" strike="noStrike" cap="none">
                <a:solidFill>
                  <a:schemeClr val="accent5"/>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Ofgem consumer engagement</a:t>
            </a:r>
            <a:endParaRPr sz="1600" b="1" i="0" u="none" strike="noStrike" cap="none">
              <a:solidFill>
                <a:schemeClr val="dk1"/>
              </a:solidFill>
              <a:latin typeface="Century Gothic"/>
              <a:ea typeface="Century Gothic"/>
              <a:cs typeface="Century Gothic"/>
              <a:sym typeface="Century Gothic"/>
            </a:endParaRPr>
          </a:p>
          <a:p>
            <a:pPr marL="0" marR="114300" lvl="0" indent="0" algn="l" rtl="0">
              <a:lnSpc>
                <a:spcPct val="113000"/>
              </a:lnSpc>
              <a:spcBef>
                <a:spcPts val="500"/>
              </a:spcBef>
              <a:spcAft>
                <a:spcPts val="0"/>
              </a:spcAft>
              <a:buClr>
                <a:schemeClr val="dk1"/>
              </a:buClr>
              <a:buSzPts val="11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114300" lvl="0" indent="-330200" algn="l" rtl="0">
              <a:lnSpc>
                <a:spcPct val="113000"/>
              </a:lnSpc>
              <a:spcBef>
                <a:spcPts val="50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Direct interaction with consumers (intervention tested directly on consumers); unknown whether consumers were consulted in design</a:t>
            </a:r>
            <a:endParaRPr sz="1600" b="0" i="0" u="none" strike="noStrike" cap="none">
              <a:solidFill>
                <a:schemeClr val="dk1"/>
              </a:solidFill>
              <a:latin typeface="Century Gothic"/>
              <a:ea typeface="Century Gothic"/>
              <a:cs typeface="Century Gothic"/>
              <a:sym typeface="Century Gothic"/>
            </a:endParaRPr>
          </a:p>
          <a:p>
            <a:pPr marL="457200" marR="114300" lvl="0" indent="0" algn="l" rtl="0">
              <a:lnSpc>
                <a:spcPct val="113000"/>
              </a:lnSpc>
              <a:spcBef>
                <a:spcPts val="50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114300" lvl="0" indent="-330200" algn="l" rtl="0">
              <a:lnSpc>
                <a:spcPct val="113000"/>
              </a:lnSpc>
              <a:spcBef>
                <a:spcPts val="50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Collaboration with energy providers</a:t>
            </a:r>
            <a:endParaRPr sz="16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sp>
        <p:nvSpPr>
          <p:cNvPr id="1953" name="Google Shape;1953;p318"/>
          <p:cNvSpPr/>
          <p:nvPr/>
        </p:nvSpPr>
        <p:spPr>
          <a:xfrm>
            <a:off x="199300" y="1380050"/>
            <a:ext cx="4129800" cy="3342300"/>
          </a:xfrm>
          <a:prstGeom prst="rect">
            <a:avLst/>
          </a:prstGeom>
          <a:noFill/>
          <a:ln>
            <a:noFill/>
          </a:ln>
        </p:spPr>
        <p:txBody>
          <a:bodyPr spcFirstLastPara="1" wrap="square" lIns="91425" tIns="91425" rIns="123675" bIns="91425" anchor="t" anchorCtr="0">
            <a:noAutofit/>
          </a:bodyPr>
          <a:lstStyle/>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Funding</a:t>
            </a:r>
            <a:endParaRPr sz="1600" b="0" i="0" u="none" strike="noStrike" cap="none">
              <a:solidFill>
                <a:schemeClr val="dk1"/>
              </a:solidFill>
              <a:latin typeface="Century Gothic"/>
              <a:ea typeface="Century Gothic"/>
              <a:cs typeface="Century Gothic"/>
              <a:sym typeface="Century Gothic"/>
            </a:endParaRPr>
          </a:p>
          <a:p>
            <a:pPr marL="457200" marR="0" lvl="0" indent="0" algn="l" rtl="0">
              <a:lnSpc>
                <a:spcPct val="113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Licence</a:t>
            </a:r>
            <a:endParaRPr sz="1600" b="0" i="0" u="none" strike="noStrike" cap="none">
              <a:solidFill>
                <a:schemeClr val="dk1"/>
              </a:solidFill>
              <a:latin typeface="Century Gothic"/>
              <a:ea typeface="Century Gothic"/>
              <a:cs typeface="Century Gothic"/>
              <a:sym typeface="Century Gothic"/>
            </a:endParaRPr>
          </a:p>
          <a:p>
            <a:pPr marL="457200" marR="0" lvl="0" indent="0" algn="l" rtl="0">
              <a:lnSpc>
                <a:spcPct val="113000"/>
              </a:lnSpc>
              <a:spcBef>
                <a:spcPts val="0"/>
              </a:spcBef>
              <a:spcAft>
                <a:spcPts val="0"/>
              </a:spcAft>
              <a:buNone/>
            </a:pPr>
            <a:endParaRPr sz="1600">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Char char="●"/>
            </a:pPr>
            <a:r>
              <a:rPr lang="en-GB" sz="1600">
                <a:solidFill>
                  <a:schemeClr val="dk1"/>
                </a:solidFill>
                <a:latin typeface="Century Gothic"/>
                <a:ea typeface="Century Gothic"/>
                <a:cs typeface="Century Gothic"/>
                <a:sym typeface="Century Gothic"/>
              </a:rPr>
              <a:t>Absence of regulatory authorities </a:t>
            </a:r>
            <a:endParaRPr sz="1600">
              <a:solidFill>
                <a:schemeClr val="dk1"/>
              </a:solidFill>
              <a:latin typeface="Century Gothic"/>
              <a:ea typeface="Century Gothic"/>
              <a:cs typeface="Century Gothic"/>
              <a:sym typeface="Century Gothic"/>
            </a:endParaRPr>
          </a:p>
          <a:p>
            <a:pPr marL="457200" marR="0" lvl="0" indent="0" algn="l" rtl="0">
              <a:lnSpc>
                <a:spcPct val="113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Access to data or tools</a:t>
            </a:r>
            <a:endParaRPr sz="1600" b="0" i="0" u="none" strike="noStrike" cap="none">
              <a:solidFill>
                <a:schemeClr val="dk1"/>
              </a:solidFill>
              <a:latin typeface="Century Gothic"/>
              <a:ea typeface="Century Gothic"/>
              <a:cs typeface="Century Gothic"/>
              <a:sym typeface="Century Gothic"/>
            </a:endParaRPr>
          </a:p>
          <a:p>
            <a:pPr marL="457200" marR="0" lvl="0" indent="0" algn="l" rtl="0">
              <a:lnSpc>
                <a:spcPct val="113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Other</a:t>
            </a: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113000"/>
              </a:lnSpc>
              <a:spcBef>
                <a:spcPts val="0"/>
              </a:spcBef>
              <a:spcAft>
                <a:spcPts val="0"/>
              </a:spcAft>
              <a:buClr>
                <a:schemeClr val="dk1"/>
              </a:buClr>
              <a:buSzPts val="1100"/>
              <a:buFont typeface="Arial"/>
              <a:buNone/>
            </a:pPr>
            <a:endParaRPr sz="1100" b="0" i="0" u="none" strike="noStrike" cap="none">
              <a:solidFill>
                <a:schemeClr val="dk1"/>
              </a:solidFill>
              <a:latin typeface="Century Gothic"/>
              <a:ea typeface="Century Gothic"/>
              <a:cs typeface="Century Gothic"/>
              <a:sym typeface="Century Gothic"/>
            </a:endParaRPr>
          </a:p>
        </p:txBody>
      </p:sp>
      <p:sp>
        <p:nvSpPr>
          <p:cNvPr id="1954" name="Google Shape;1954;p318"/>
          <p:cNvSpPr txBox="1">
            <a:spLocks noGrp="1"/>
          </p:cNvSpPr>
          <p:nvPr>
            <p:ph type="title"/>
          </p:nvPr>
        </p:nvSpPr>
        <p:spPr>
          <a:xfrm>
            <a:off x="107949" y="1635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Implementation</a:t>
            </a:r>
            <a:endParaRPr sz="2000" b="1" i="0" u="none" strike="noStrike" cap="none">
              <a:solidFill>
                <a:srgbClr val="000000"/>
              </a:solidFill>
              <a:latin typeface="Century Gothic"/>
              <a:ea typeface="Century Gothic"/>
              <a:cs typeface="Century Gothic"/>
              <a:sym typeface="Century Gothic"/>
            </a:endParaRPr>
          </a:p>
        </p:txBody>
      </p:sp>
      <p:sp>
        <p:nvSpPr>
          <p:cNvPr id="1955" name="Google Shape;1955;p318"/>
          <p:cNvSpPr/>
          <p:nvPr/>
        </p:nvSpPr>
        <p:spPr>
          <a:xfrm>
            <a:off x="4479925" y="1380050"/>
            <a:ext cx="4264200" cy="3342300"/>
          </a:xfrm>
          <a:prstGeom prst="rect">
            <a:avLst/>
          </a:prstGeom>
          <a:solidFill>
            <a:srgbClr val="F3F3F3"/>
          </a:solidFill>
          <a:ln>
            <a:noFill/>
          </a:ln>
        </p:spPr>
        <p:txBody>
          <a:bodyPr spcFirstLastPara="1" wrap="square" lIns="91425" tIns="91425" rIns="123675" bIns="91425" anchor="t" anchorCtr="0">
            <a:noAutofit/>
          </a:bodyPr>
          <a:lstStyle/>
          <a:p>
            <a:pPr marL="0" marR="11430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Example: </a:t>
            </a:r>
            <a:r>
              <a:rPr lang="en-GB" sz="1600" b="1" i="0" u="sng" strike="noStrike" cap="none">
                <a:solidFill>
                  <a:schemeClr val="accent5"/>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Ofgem consumer engagement</a:t>
            </a:r>
            <a:endParaRPr sz="1600" b="1" i="0" u="none" strike="noStrike" cap="none">
              <a:solidFill>
                <a:schemeClr val="dk1"/>
              </a:solidFill>
              <a:latin typeface="Century Gothic"/>
              <a:ea typeface="Century Gothic"/>
              <a:cs typeface="Century Gothic"/>
              <a:sym typeface="Century Gothic"/>
            </a:endParaRPr>
          </a:p>
          <a:p>
            <a:pPr marL="0" marR="114300" lvl="0" indent="0" algn="l" rtl="0">
              <a:lnSpc>
                <a:spcPct val="113000"/>
              </a:lnSpc>
              <a:spcBef>
                <a:spcPts val="0"/>
              </a:spcBef>
              <a:spcAft>
                <a:spcPts val="0"/>
              </a:spcAft>
              <a:buClr>
                <a:schemeClr val="dk1"/>
              </a:buClr>
              <a:buSzPts val="11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11430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Significant logistical challenges anticipated and overcome</a:t>
            </a:r>
            <a:endParaRPr sz="1600" b="0" i="0" u="none" strike="noStrike" cap="none">
              <a:solidFill>
                <a:schemeClr val="dk1"/>
              </a:solidFill>
              <a:latin typeface="Century Gothic"/>
              <a:ea typeface="Century Gothic"/>
              <a:cs typeface="Century Gothic"/>
              <a:sym typeface="Century Gothic"/>
            </a:endParaRPr>
          </a:p>
          <a:p>
            <a:pPr marL="457200" marR="114300" lvl="0" indent="0" algn="l" rtl="0">
              <a:lnSpc>
                <a:spcPct val="113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114300" lvl="0"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Hadn’t thought through barriers to acting on results</a:t>
            </a:r>
            <a:endParaRPr sz="1600" b="0" i="0" u="none" strike="noStrike" cap="none">
              <a:solidFill>
                <a:schemeClr val="dk1"/>
              </a:solidFill>
              <a:latin typeface="Century Gothic"/>
              <a:ea typeface="Century Gothic"/>
              <a:cs typeface="Century Gothic"/>
              <a:sym typeface="Century Gothic"/>
            </a:endParaRPr>
          </a:p>
          <a:p>
            <a:pPr marL="914400" marR="114300" lvl="1" indent="-330200" algn="l" rtl="0">
              <a:lnSpc>
                <a:spcPct val="113000"/>
              </a:lnSpc>
              <a:spcBef>
                <a:spcPts val="0"/>
              </a:spcBef>
              <a:spcAft>
                <a:spcPts val="0"/>
              </a:spcAft>
              <a:buClr>
                <a:schemeClr val="dk1"/>
              </a:buClr>
              <a:buSzPts val="1600"/>
              <a:buFont typeface="Century Gothic"/>
              <a:buChar char="○"/>
            </a:pPr>
            <a:r>
              <a:rPr lang="en-GB" sz="1600" b="0" i="0" u="none" strike="noStrike" cap="none">
                <a:solidFill>
                  <a:schemeClr val="dk1"/>
                </a:solidFill>
                <a:latin typeface="Century Gothic"/>
                <a:ea typeface="Century Gothic"/>
                <a:cs typeface="Century Gothic"/>
                <a:sym typeface="Century Gothic"/>
              </a:rPr>
              <a:t>Long-term implementation would need to be done by energy companies - a barrier perhaps not mitigated</a:t>
            </a:r>
            <a:endParaRPr sz="1600" b="0" i="0" u="none" strike="noStrike" cap="none">
              <a:solidFill>
                <a:schemeClr val="dk1"/>
              </a:solidFill>
              <a:latin typeface="Century Gothic"/>
              <a:ea typeface="Century Gothic"/>
              <a:cs typeface="Century Gothic"/>
              <a:sym typeface="Century Gothic"/>
            </a:endParaRPr>
          </a:p>
        </p:txBody>
      </p:sp>
      <p:sp>
        <p:nvSpPr>
          <p:cNvPr id="1956" name="Google Shape;1956;p318"/>
          <p:cNvSpPr/>
          <p:nvPr/>
        </p:nvSpPr>
        <p:spPr>
          <a:xfrm>
            <a:off x="199350" y="828000"/>
            <a:ext cx="8620800" cy="424500"/>
          </a:xfrm>
          <a:prstGeom prst="rect">
            <a:avLst/>
          </a:prstGeom>
          <a:solidFill>
            <a:srgbClr val="0000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A good experiment plans for </a:t>
            </a:r>
            <a:r>
              <a:rPr lang="en-GB" sz="1800" b="1" i="0" u="none" strike="noStrike" cap="none">
                <a:solidFill>
                  <a:srgbClr val="FFFFFF"/>
                </a:solidFill>
                <a:latin typeface="Century Gothic"/>
                <a:ea typeface="Century Gothic"/>
                <a:cs typeface="Century Gothic"/>
                <a:sym typeface="Century Gothic"/>
              </a:rPr>
              <a:t>barriers to success (and mitigations)</a:t>
            </a:r>
            <a:endParaRPr sz="1800" b="1" i="0" u="none" strike="noStrike" cap="none">
              <a:solidFill>
                <a:srgbClr val="FFFFFF"/>
              </a:solidFill>
              <a:latin typeface="Century Gothic"/>
              <a:ea typeface="Century Gothic"/>
              <a:cs typeface="Century Gothic"/>
              <a:sym typeface="Century Gothic"/>
            </a:endParaRPr>
          </a:p>
        </p:txBody>
      </p:sp>
      <p:sp>
        <p:nvSpPr>
          <p:cNvPr id="1957" name="Google Shape;1957;p318"/>
          <p:cNvSpPr/>
          <p:nvPr/>
        </p:nvSpPr>
        <p:spPr>
          <a:xfrm>
            <a:off x="8042925" y="147250"/>
            <a:ext cx="591000" cy="553200"/>
          </a:xfrm>
          <a:prstGeom prst="ellipse">
            <a:avLst/>
          </a:prstGeom>
          <a:solidFill>
            <a:srgbClr val="F9CB9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8" name="Google Shape;1958;p318"/>
          <p:cNvSpPr txBox="1">
            <a:spLocks noGrp="1"/>
          </p:cNvSpPr>
          <p:nvPr>
            <p:ph type="title" idx="2"/>
          </p:nvPr>
        </p:nvSpPr>
        <p:spPr>
          <a:xfrm>
            <a:off x="6853425" y="208000"/>
            <a:ext cx="10437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Century Gothic"/>
                <a:ea typeface="Century Gothic"/>
                <a:cs typeface="Century Gothic"/>
                <a:sym typeface="Century Gothic"/>
              </a:rPr>
              <a:t>How does example compare?</a:t>
            </a:r>
            <a:endParaRPr sz="11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8"/>
        <p:cNvGrpSpPr/>
        <p:nvPr/>
      </p:nvGrpSpPr>
      <p:grpSpPr>
        <a:xfrm>
          <a:off x="0" y="0"/>
          <a:ext cx="0" cy="0"/>
          <a:chOff x="0" y="0"/>
          <a:chExt cx="0" cy="0"/>
        </a:xfrm>
      </p:grpSpPr>
      <p:sp>
        <p:nvSpPr>
          <p:cNvPr id="1569" name="Google Shape;1569;p282"/>
          <p:cNvSpPr txBox="1">
            <a:spLocks noGrp="1"/>
          </p:cNvSpPr>
          <p:nvPr>
            <p:ph type="title"/>
          </p:nvPr>
        </p:nvSpPr>
        <p:spPr>
          <a:xfrm>
            <a:off x="318752" y="301955"/>
            <a:ext cx="8207352" cy="6631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2800"/>
              <a:buFont typeface="Century Gothic"/>
              <a:buNone/>
            </a:pPr>
            <a:r>
              <a:rPr lang="en-GB" sz="2800" b="1">
                <a:solidFill>
                  <a:schemeClr val="dk1"/>
                </a:solidFill>
                <a:latin typeface="Century Gothic"/>
                <a:ea typeface="Century Gothic"/>
                <a:cs typeface="Century Gothic"/>
                <a:sym typeface="Century Gothic"/>
              </a:rPr>
              <a:t>Introducing</a:t>
            </a:r>
            <a:r>
              <a:rPr lang="en-GB" sz="3200" b="1">
                <a:solidFill>
                  <a:schemeClr val="dk1"/>
                </a:solidFill>
                <a:latin typeface="Century Gothic"/>
                <a:ea typeface="Century Gothic"/>
                <a:cs typeface="Century Gothic"/>
                <a:sym typeface="Century Gothic"/>
              </a:rPr>
              <a:t> the CRI Team</a:t>
            </a:r>
            <a:endParaRPr sz="3200" b="1">
              <a:latin typeface="Century Gothic"/>
              <a:ea typeface="Century Gothic"/>
              <a:cs typeface="Century Gothic"/>
              <a:sym typeface="Century Gothic"/>
            </a:endParaRPr>
          </a:p>
        </p:txBody>
      </p:sp>
      <p:grpSp>
        <p:nvGrpSpPr>
          <p:cNvPr id="1570" name="Google Shape;1570;p282"/>
          <p:cNvGrpSpPr/>
          <p:nvPr/>
        </p:nvGrpSpPr>
        <p:grpSpPr>
          <a:xfrm>
            <a:off x="289980" y="961997"/>
            <a:ext cx="8564040" cy="3178306"/>
            <a:chOff x="303145" y="974968"/>
            <a:chExt cx="8564040" cy="3178306"/>
          </a:xfrm>
        </p:grpSpPr>
        <p:sp>
          <p:nvSpPr>
            <p:cNvPr id="1571" name="Google Shape;1571;p282"/>
            <p:cNvSpPr txBox="1"/>
            <p:nvPr/>
          </p:nvSpPr>
          <p:spPr>
            <a:xfrm>
              <a:off x="810500" y="2914794"/>
              <a:ext cx="1773805" cy="123848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Holly </a:t>
              </a:r>
              <a:endParaRPr/>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Melanson</a:t>
              </a:r>
              <a:endParaRPr sz="16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entury Gothic"/>
                  <a:ea typeface="Century Gothic"/>
                  <a:cs typeface="Century Gothic"/>
                  <a:sym typeface="Century Gothic"/>
                </a:rPr>
                <a:t>Analyst</a:t>
              </a:r>
              <a:endParaRPr sz="1600" b="0" i="0" u="none" strike="noStrike" cap="none">
                <a:solidFill>
                  <a:srgbClr val="000000"/>
                </a:solidFill>
                <a:latin typeface="Century Gothic"/>
                <a:ea typeface="Century Gothic"/>
                <a:cs typeface="Century Gothic"/>
                <a:sym typeface="Century Gothic"/>
              </a:endParaRPr>
            </a:p>
          </p:txBody>
        </p:sp>
        <p:grpSp>
          <p:nvGrpSpPr>
            <p:cNvPr id="1572" name="Google Shape;1572;p282"/>
            <p:cNvGrpSpPr/>
            <p:nvPr/>
          </p:nvGrpSpPr>
          <p:grpSpPr>
            <a:xfrm>
              <a:off x="2652685" y="2948897"/>
              <a:ext cx="6214500" cy="961918"/>
              <a:chOff x="2553533" y="2748897"/>
              <a:chExt cx="6214500" cy="961918"/>
            </a:xfrm>
          </p:grpSpPr>
          <p:sp>
            <p:nvSpPr>
              <p:cNvPr id="1573" name="Google Shape;1573;p282"/>
              <p:cNvSpPr txBox="1"/>
              <p:nvPr/>
            </p:nvSpPr>
            <p:spPr>
              <a:xfrm>
                <a:off x="2553533" y="2748897"/>
                <a:ext cx="2071500" cy="96191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Ramisa </a:t>
                </a:r>
                <a:endParaRPr/>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Huq </a:t>
                </a:r>
                <a:endParaRPr sz="16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entury Gothic"/>
                    <a:ea typeface="Century Gothic"/>
                    <a:cs typeface="Century Gothic"/>
                    <a:sym typeface="Century Gothic"/>
                  </a:rPr>
                  <a:t>Analyst</a:t>
                </a:r>
                <a:endParaRPr sz="1600" b="0" i="0" u="none" strike="noStrike" cap="none">
                  <a:solidFill>
                    <a:srgbClr val="000000"/>
                  </a:solidFill>
                  <a:latin typeface="Century Gothic"/>
                  <a:ea typeface="Century Gothic"/>
                  <a:cs typeface="Century Gothic"/>
                  <a:sym typeface="Century Gothic"/>
                </a:endParaRPr>
              </a:p>
            </p:txBody>
          </p:sp>
          <p:sp>
            <p:nvSpPr>
              <p:cNvPr id="1574" name="Google Shape;1574;p282"/>
              <p:cNvSpPr txBox="1"/>
              <p:nvPr/>
            </p:nvSpPr>
            <p:spPr>
              <a:xfrm>
                <a:off x="4748807" y="2748897"/>
                <a:ext cx="2071500" cy="96191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Jessica </a:t>
                </a:r>
                <a:endParaRPr/>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Dyck</a:t>
                </a:r>
                <a:endParaRPr sz="16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entury Gothic"/>
                    <a:ea typeface="Century Gothic"/>
                    <a:cs typeface="Century Gothic"/>
                    <a:sym typeface="Century Gothic"/>
                  </a:rPr>
                  <a:t>Analyst</a:t>
                </a:r>
                <a:endParaRPr sz="1600" b="0" i="0" u="none" strike="noStrike" cap="none">
                  <a:solidFill>
                    <a:srgbClr val="000000"/>
                  </a:solidFill>
                  <a:latin typeface="Century Gothic"/>
                  <a:ea typeface="Century Gothic"/>
                  <a:cs typeface="Century Gothic"/>
                  <a:sym typeface="Century Gothic"/>
                </a:endParaRPr>
              </a:p>
            </p:txBody>
          </p:sp>
          <p:sp>
            <p:nvSpPr>
              <p:cNvPr id="1575" name="Google Shape;1575;p282"/>
              <p:cNvSpPr txBox="1"/>
              <p:nvPr/>
            </p:nvSpPr>
            <p:spPr>
              <a:xfrm>
                <a:off x="6696533" y="2748897"/>
                <a:ext cx="2071500" cy="96191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Pamela </a:t>
                </a:r>
                <a:endParaRPr/>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Bruder</a:t>
                </a:r>
                <a:endParaRPr sz="16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entury Gothic"/>
                    <a:ea typeface="Century Gothic"/>
                    <a:cs typeface="Century Gothic"/>
                    <a:sym typeface="Century Gothic"/>
                  </a:rPr>
                  <a:t>Analyst</a:t>
                </a:r>
                <a:endParaRPr sz="1600" b="0" i="0" u="none" strike="noStrike" cap="none">
                  <a:solidFill>
                    <a:srgbClr val="000000"/>
                  </a:solidFill>
                  <a:latin typeface="Century Gothic"/>
                  <a:ea typeface="Century Gothic"/>
                  <a:cs typeface="Century Gothic"/>
                  <a:sym typeface="Century Gothic"/>
                </a:endParaRPr>
              </a:p>
            </p:txBody>
          </p:sp>
        </p:grpSp>
        <p:grpSp>
          <p:nvGrpSpPr>
            <p:cNvPr id="1576" name="Google Shape;1576;p282"/>
            <p:cNvGrpSpPr/>
            <p:nvPr/>
          </p:nvGrpSpPr>
          <p:grpSpPr>
            <a:xfrm>
              <a:off x="659833" y="974968"/>
              <a:ext cx="8167780" cy="1516216"/>
              <a:chOff x="659833" y="974968"/>
              <a:chExt cx="8167780" cy="1516216"/>
            </a:xfrm>
          </p:grpSpPr>
          <p:sp>
            <p:nvSpPr>
              <p:cNvPr id="1577" name="Google Shape;1577;p282"/>
              <p:cNvSpPr txBox="1"/>
              <p:nvPr/>
            </p:nvSpPr>
            <p:spPr>
              <a:xfrm>
                <a:off x="1483382" y="974968"/>
                <a:ext cx="1894420" cy="123848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Bruce </a:t>
                </a:r>
                <a:endParaRPr dirty="0"/>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entury Gothic"/>
                    <a:ea typeface="Century Gothic"/>
                    <a:cs typeface="Century Gothic"/>
                    <a:sym typeface="Century Gothic"/>
                  </a:rPr>
                  <a:t>Randall   </a:t>
                </a:r>
              </a:p>
              <a:p>
                <a:pPr marL="0" marR="0" lvl="0" indent="0" algn="ctr" rtl="0">
                  <a:lnSpc>
                    <a:spcPct val="100000"/>
                  </a:lnSpc>
                  <a:spcBef>
                    <a:spcPts val="0"/>
                  </a:spcBef>
                  <a:spcAft>
                    <a:spcPts val="0"/>
                  </a:spcAft>
                  <a:buClr>
                    <a:srgbClr val="000000"/>
                  </a:buClr>
                  <a:buSzPts val="1600"/>
                  <a:buFont typeface="Arial"/>
                  <a:buNone/>
                </a:pPr>
                <a:r>
                  <a:rPr lang="en-GB" b="1" i="0" u="none" strike="noStrike" cap="none" dirty="0">
                    <a:solidFill>
                      <a:srgbClr val="000000"/>
                    </a:solidFill>
                    <a:latin typeface="Century Gothic"/>
                    <a:ea typeface="Century Gothic"/>
                    <a:cs typeface="Century Gothic"/>
                    <a:sym typeface="Century Gothic"/>
                  </a:rPr>
                  <a:t>(Brennan Young as of Jan 4, 2021)</a:t>
                </a:r>
                <a:endParaRPr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Century Gothic"/>
                    <a:ea typeface="Century Gothic"/>
                    <a:cs typeface="Century Gothic"/>
                    <a:sym typeface="Century Gothic"/>
                  </a:rPr>
                  <a:t>Senior Director</a:t>
                </a:r>
                <a:endParaRPr sz="1600" b="0" i="0" u="none" strike="noStrike" cap="none" dirty="0">
                  <a:solidFill>
                    <a:srgbClr val="000000"/>
                  </a:solidFill>
                  <a:latin typeface="Century Gothic"/>
                  <a:ea typeface="Century Gothic"/>
                  <a:cs typeface="Century Gothic"/>
                  <a:sym typeface="Century Gothic"/>
                </a:endParaRPr>
              </a:p>
            </p:txBody>
          </p:sp>
          <p:sp>
            <p:nvSpPr>
              <p:cNvPr id="1578" name="Google Shape;1578;p282"/>
              <p:cNvSpPr txBox="1"/>
              <p:nvPr/>
            </p:nvSpPr>
            <p:spPr>
              <a:xfrm>
                <a:off x="4119748" y="1252703"/>
                <a:ext cx="1773805" cy="123848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Marc-André </a:t>
                </a:r>
                <a:endParaRPr/>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Labelle</a:t>
                </a:r>
                <a:endParaRPr sz="1600" b="1"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entury Gothic"/>
                    <a:ea typeface="Century Gothic"/>
                    <a:cs typeface="Century Gothic"/>
                    <a:sym typeface="Century Gothic"/>
                  </a:rPr>
                  <a:t>Senior Analyst</a:t>
                </a:r>
                <a:endParaRPr sz="1600" b="0" i="0" u="none" strike="noStrike" cap="none">
                  <a:solidFill>
                    <a:srgbClr val="000000"/>
                  </a:solidFill>
                  <a:latin typeface="Century Gothic"/>
                  <a:ea typeface="Century Gothic"/>
                  <a:cs typeface="Century Gothic"/>
                  <a:sym typeface="Century Gothic"/>
                </a:endParaRPr>
              </a:p>
            </p:txBody>
          </p:sp>
          <p:pic>
            <p:nvPicPr>
              <p:cNvPr id="1579" name="Google Shape;1579;p282"/>
              <p:cNvPicPr preferRelativeResize="0"/>
              <p:nvPr/>
            </p:nvPicPr>
            <p:blipFill rotWithShape="1">
              <a:blip r:embed="rId4">
                <a:alphaModFix/>
              </a:blip>
              <a:srcRect/>
              <a:stretch/>
            </p:blipFill>
            <p:spPr>
              <a:xfrm>
                <a:off x="659833" y="1347276"/>
                <a:ext cx="823549" cy="882584"/>
              </a:xfrm>
              <a:prstGeom prst="rect">
                <a:avLst/>
              </a:prstGeom>
              <a:noFill/>
              <a:ln>
                <a:noFill/>
              </a:ln>
            </p:spPr>
          </p:pic>
          <p:pic>
            <p:nvPicPr>
              <p:cNvPr id="1580" name="Google Shape;1580;p282"/>
              <p:cNvPicPr preferRelativeResize="0"/>
              <p:nvPr/>
            </p:nvPicPr>
            <p:blipFill rotWithShape="1">
              <a:blip r:embed="rId5">
                <a:alphaModFix/>
              </a:blip>
              <a:srcRect/>
              <a:stretch/>
            </p:blipFill>
            <p:spPr>
              <a:xfrm>
                <a:off x="3593619" y="1307609"/>
                <a:ext cx="666930" cy="961918"/>
              </a:xfrm>
              <a:prstGeom prst="rect">
                <a:avLst/>
              </a:prstGeom>
              <a:noFill/>
              <a:ln>
                <a:noFill/>
              </a:ln>
            </p:spPr>
          </p:pic>
          <p:pic>
            <p:nvPicPr>
              <p:cNvPr id="1581" name="Google Shape;1581;p282"/>
              <p:cNvPicPr preferRelativeResize="0"/>
              <p:nvPr/>
            </p:nvPicPr>
            <p:blipFill rotWithShape="1">
              <a:blip r:embed="rId6">
                <a:alphaModFix/>
              </a:blip>
              <a:srcRect/>
              <a:stretch/>
            </p:blipFill>
            <p:spPr>
              <a:xfrm>
                <a:off x="6232201" y="1493857"/>
                <a:ext cx="856340" cy="775670"/>
              </a:xfrm>
              <a:prstGeom prst="rect">
                <a:avLst/>
              </a:prstGeom>
              <a:noFill/>
              <a:ln>
                <a:noFill/>
              </a:ln>
            </p:spPr>
          </p:pic>
          <p:sp>
            <p:nvSpPr>
              <p:cNvPr id="1582" name="Google Shape;1582;p282"/>
              <p:cNvSpPr txBox="1"/>
              <p:nvPr/>
            </p:nvSpPr>
            <p:spPr>
              <a:xfrm>
                <a:off x="6756114" y="1252703"/>
                <a:ext cx="2071499" cy="123848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Hersha </a:t>
                </a:r>
                <a:endParaRPr/>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Goldberg</a:t>
                </a:r>
                <a:endParaRPr sz="16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entury Gothic"/>
                    <a:ea typeface="Century Gothic"/>
                    <a:cs typeface="Century Gothic"/>
                    <a:sym typeface="Century Gothic"/>
                  </a:rPr>
                  <a:t>Executive </a:t>
                </a:r>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entury Gothic"/>
                    <a:ea typeface="Century Gothic"/>
                    <a:cs typeface="Century Gothic"/>
                    <a:sym typeface="Century Gothic"/>
                  </a:rPr>
                  <a:t>Assistant</a:t>
                </a:r>
                <a:endParaRPr sz="1600" b="0" i="0" u="none" strike="noStrike" cap="none">
                  <a:solidFill>
                    <a:srgbClr val="000000"/>
                  </a:solidFill>
                  <a:latin typeface="Century Gothic"/>
                  <a:ea typeface="Century Gothic"/>
                  <a:cs typeface="Century Gothic"/>
                  <a:sym typeface="Century Gothic"/>
                </a:endParaRPr>
              </a:p>
            </p:txBody>
          </p:sp>
        </p:grpSp>
        <p:pic>
          <p:nvPicPr>
            <p:cNvPr id="1583" name="Google Shape;1583;p282"/>
            <p:cNvPicPr preferRelativeResize="0"/>
            <p:nvPr/>
          </p:nvPicPr>
          <p:blipFill rotWithShape="1">
            <a:blip r:embed="rId7">
              <a:alphaModFix/>
            </a:blip>
            <a:srcRect/>
            <a:stretch/>
          </p:blipFill>
          <p:spPr>
            <a:xfrm>
              <a:off x="303145" y="3039861"/>
              <a:ext cx="816899" cy="746771"/>
            </a:xfrm>
            <a:prstGeom prst="rect">
              <a:avLst/>
            </a:prstGeom>
            <a:noFill/>
            <a:ln>
              <a:noFill/>
            </a:ln>
          </p:spPr>
        </p:pic>
      </p:grpSp>
      <p:pic>
        <p:nvPicPr>
          <p:cNvPr id="1584" name="Google Shape;1584;p282"/>
          <p:cNvPicPr preferRelativeResize="0"/>
          <p:nvPr/>
        </p:nvPicPr>
        <p:blipFill rotWithShape="1">
          <a:blip r:embed="rId8">
            <a:alphaModFix/>
          </a:blip>
          <a:srcRect/>
          <a:stretch/>
        </p:blipFill>
        <p:spPr>
          <a:xfrm>
            <a:off x="2528911" y="3066033"/>
            <a:ext cx="709073" cy="837735"/>
          </a:xfrm>
          <a:prstGeom prst="rect">
            <a:avLst/>
          </a:prstGeom>
          <a:noFill/>
          <a:ln>
            <a:noFill/>
          </a:ln>
        </p:spPr>
      </p:pic>
      <p:pic>
        <p:nvPicPr>
          <p:cNvPr id="1585" name="Google Shape;1585;p282"/>
          <p:cNvPicPr preferRelativeResize="0"/>
          <p:nvPr/>
        </p:nvPicPr>
        <p:blipFill rotWithShape="1">
          <a:blip r:embed="rId9">
            <a:alphaModFix/>
          </a:blip>
          <a:srcRect/>
          <a:stretch/>
        </p:blipFill>
        <p:spPr>
          <a:xfrm flipH="1">
            <a:off x="6505386" y="3039861"/>
            <a:ext cx="846629" cy="863907"/>
          </a:xfrm>
          <a:prstGeom prst="rect">
            <a:avLst/>
          </a:prstGeom>
          <a:noFill/>
          <a:ln>
            <a:noFill/>
          </a:ln>
        </p:spPr>
      </p:pic>
      <p:pic>
        <p:nvPicPr>
          <p:cNvPr id="1586" name="Google Shape;1586;p282"/>
          <p:cNvPicPr preferRelativeResize="0"/>
          <p:nvPr/>
        </p:nvPicPr>
        <p:blipFill rotWithShape="1">
          <a:blip r:embed="rId10">
            <a:alphaModFix/>
          </a:blip>
          <a:srcRect/>
          <a:stretch/>
        </p:blipFill>
        <p:spPr>
          <a:xfrm>
            <a:off x="4546245" y="3026890"/>
            <a:ext cx="846629" cy="95660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pic>
        <p:nvPicPr>
          <p:cNvPr id="1963" name="Google Shape;1963;p319"/>
          <p:cNvPicPr preferRelativeResize="0"/>
          <p:nvPr/>
        </p:nvPicPr>
        <p:blipFill rotWithShape="1">
          <a:blip r:embed="rId3">
            <a:alphaModFix/>
          </a:blip>
          <a:srcRect t="7424" b="53354"/>
          <a:stretch/>
        </p:blipFill>
        <p:spPr>
          <a:xfrm>
            <a:off x="0" y="-222250"/>
            <a:ext cx="9288251" cy="5365747"/>
          </a:xfrm>
          <a:prstGeom prst="rect">
            <a:avLst/>
          </a:prstGeom>
          <a:noFill/>
          <a:ln>
            <a:noFill/>
          </a:ln>
        </p:spPr>
      </p:pic>
      <p:sp>
        <p:nvSpPr>
          <p:cNvPr id="1964" name="Google Shape;1964;p319"/>
          <p:cNvSpPr/>
          <p:nvPr/>
        </p:nvSpPr>
        <p:spPr>
          <a:xfrm>
            <a:off x="2218500" y="308175"/>
            <a:ext cx="4622700" cy="4608000"/>
          </a:xfrm>
          <a:prstGeom prst="ellipse">
            <a:avLst/>
          </a:prstGeom>
          <a:solidFill>
            <a:srgbClr val="9B00C3"/>
          </a:solidFill>
          <a:ln>
            <a:noFill/>
          </a:ln>
        </p:spPr>
        <p:txBody>
          <a:bodyPr spcFirstLastPara="1" wrap="square" lIns="0" tIns="201025" rIns="0" bIns="201025" anchor="ctr" anchorCtr="0">
            <a:noAutofit/>
          </a:bodyPr>
          <a:lstStyle/>
          <a:p>
            <a:pPr marL="0" marR="0" lvl="0" indent="0" algn="ctr" rtl="0">
              <a:lnSpc>
                <a:spcPct val="100000"/>
              </a:lnSpc>
              <a:spcBef>
                <a:spcPts val="0"/>
              </a:spcBef>
              <a:spcAft>
                <a:spcPts val="0"/>
              </a:spcAft>
              <a:buClr>
                <a:srgbClr val="000000"/>
              </a:buClr>
              <a:buSzPts val="4200"/>
              <a:buFont typeface="Arial"/>
              <a:buNone/>
            </a:pPr>
            <a:endParaRPr sz="42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GB" sz="4200" b="1" i="0" u="none" strike="noStrike" cap="none">
                <a:solidFill>
                  <a:schemeClr val="lt1"/>
                </a:solidFill>
                <a:latin typeface="Century Gothic"/>
                <a:ea typeface="Century Gothic"/>
                <a:cs typeface="Century Gothic"/>
                <a:sym typeface="Century Gothic"/>
              </a:rPr>
              <a:t>Poll answers and discussion</a:t>
            </a:r>
            <a:endParaRPr sz="42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4200"/>
              <a:buFont typeface="Arial"/>
              <a:buNone/>
            </a:pPr>
            <a:endParaRPr sz="4200" b="1" i="0" u="none" strike="noStrike" cap="none">
              <a:solidFill>
                <a:srgbClr val="FFFFFF"/>
              </a:solidFill>
              <a:latin typeface="Century Gothic"/>
              <a:ea typeface="Century Gothic"/>
              <a:cs typeface="Century Gothic"/>
              <a:sym typeface="Century Gothic"/>
            </a:endParaRPr>
          </a:p>
        </p:txBody>
      </p:sp>
      <p:pic>
        <p:nvPicPr>
          <p:cNvPr id="1965" name="Google Shape;1965;p319"/>
          <p:cNvPicPr preferRelativeResize="0"/>
          <p:nvPr/>
        </p:nvPicPr>
        <p:blipFill rotWithShape="1">
          <a:blip r:embed="rId4">
            <a:alphaModFix/>
          </a:blip>
          <a:srcRect/>
          <a:stretch/>
        </p:blipFill>
        <p:spPr>
          <a:xfrm>
            <a:off x="205425" y="4816019"/>
            <a:ext cx="595602" cy="16263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pic>
        <p:nvPicPr>
          <p:cNvPr id="1970" name="Google Shape;1970;p320"/>
          <p:cNvPicPr preferRelativeResize="0"/>
          <p:nvPr/>
        </p:nvPicPr>
        <p:blipFill rotWithShape="1">
          <a:blip r:embed="rId3">
            <a:alphaModFix/>
          </a:blip>
          <a:srcRect/>
          <a:stretch/>
        </p:blipFill>
        <p:spPr>
          <a:xfrm>
            <a:off x="205425" y="4816019"/>
            <a:ext cx="595602" cy="162631"/>
          </a:xfrm>
          <a:prstGeom prst="rect">
            <a:avLst/>
          </a:prstGeom>
          <a:noFill/>
          <a:ln>
            <a:noFill/>
          </a:ln>
        </p:spPr>
      </p:pic>
      <p:sp>
        <p:nvSpPr>
          <p:cNvPr id="1971" name="Google Shape;1971;p320"/>
          <p:cNvSpPr/>
          <p:nvPr/>
        </p:nvSpPr>
        <p:spPr>
          <a:xfrm>
            <a:off x="-9650" y="-925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2" name="Google Shape;1972;p320"/>
          <p:cNvSpPr txBox="1"/>
          <p:nvPr/>
        </p:nvSpPr>
        <p:spPr>
          <a:xfrm>
            <a:off x="266775" y="247450"/>
            <a:ext cx="3001200" cy="58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FFFFFF"/>
                </a:solidFill>
                <a:latin typeface="Century Gothic"/>
                <a:ea typeface="Century Gothic"/>
                <a:cs typeface="Century Gothic"/>
                <a:sym typeface="Century Gothic"/>
              </a:rPr>
              <a:t>Poll responses...</a:t>
            </a:r>
            <a:endParaRPr sz="2800" b="0"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6"/>
        <p:cNvGrpSpPr/>
        <p:nvPr/>
      </p:nvGrpSpPr>
      <p:grpSpPr>
        <a:xfrm>
          <a:off x="0" y="0"/>
          <a:ext cx="0" cy="0"/>
          <a:chOff x="0" y="0"/>
          <a:chExt cx="0" cy="0"/>
        </a:xfrm>
      </p:grpSpPr>
      <p:sp>
        <p:nvSpPr>
          <p:cNvPr id="1977" name="Google Shape;1977;p321"/>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978" name="Google Shape;1978;p321"/>
          <p:cNvSpPr/>
          <p:nvPr/>
        </p:nvSpPr>
        <p:spPr>
          <a:xfrm>
            <a:off x="5457642" y="1234271"/>
            <a:ext cx="3313740" cy="2907960"/>
          </a:xfrm>
          <a:custGeom>
            <a:avLst/>
            <a:gdLst/>
            <a:ahLst/>
            <a:cxnLst/>
            <a:rect l="l" t="t" r="r" b="b"/>
            <a:pathLst>
              <a:path w="1099" h="968" extrusionOk="0">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9" name="Google Shape;1979;p321"/>
          <p:cNvSpPr/>
          <p:nvPr/>
        </p:nvSpPr>
        <p:spPr>
          <a:xfrm>
            <a:off x="4464257" y="482537"/>
            <a:ext cx="2195241" cy="1945825"/>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980" name="Google Shape;1980;p321"/>
          <p:cNvSpPr/>
          <p:nvPr/>
        </p:nvSpPr>
        <p:spPr>
          <a:xfrm>
            <a:off x="2" y="1553893"/>
            <a:ext cx="6082288" cy="3589607"/>
          </a:xfrm>
          <a:custGeom>
            <a:avLst/>
            <a:gdLst/>
            <a:ahLst/>
            <a:cxnLst/>
            <a:rect l="l" t="t" r="r" b="b"/>
            <a:pathLst>
              <a:path w="8109718" h="4786143" extrusionOk="0">
                <a:moveTo>
                  <a:pt x="7381313" y="1839459"/>
                </a:moveTo>
                <a:lnTo>
                  <a:pt x="7381313" y="1853646"/>
                </a:lnTo>
                <a:lnTo>
                  <a:pt x="7379359" y="1846552"/>
                </a:lnTo>
                <a:close/>
                <a:moveTo>
                  <a:pt x="1321854" y="0"/>
                </a:moveTo>
                <a:cubicBezTo>
                  <a:pt x="1321854" y="0"/>
                  <a:pt x="1321854" y="0"/>
                  <a:pt x="5365317" y="0"/>
                </a:cubicBezTo>
                <a:cubicBezTo>
                  <a:pt x="5618580" y="0"/>
                  <a:pt x="5863108" y="139215"/>
                  <a:pt x="5985373" y="365439"/>
                </a:cubicBezTo>
                <a:cubicBezTo>
                  <a:pt x="5985373" y="365439"/>
                  <a:pt x="5985373" y="365439"/>
                  <a:pt x="8011470" y="3854515"/>
                </a:cubicBezTo>
                <a:cubicBezTo>
                  <a:pt x="8142468" y="4072039"/>
                  <a:pt x="8142468" y="4350470"/>
                  <a:pt x="8011470" y="4567993"/>
                </a:cubicBezTo>
                <a:cubicBezTo>
                  <a:pt x="8011470" y="4567993"/>
                  <a:pt x="8011470" y="4567993"/>
                  <a:pt x="7904625" y="4751987"/>
                </a:cubicBezTo>
                <a:lnTo>
                  <a:pt x="7884791" y="4786143"/>
                </a:lnTo>
                <a:lnTo>
                  <a:pt x="0" y="4786143"/>
                </a:lnTo>
                <a:lnTo>
                  <a:pt x="0" y="1564110"/>
                </a:lnTo>
                <a:lnTo>
                  <a:pt x="27177" y="1517107"/>
                </a:lnTo>
                <a:cubicBezTo>
                  <a:pt x="220245" y="1183191"/>
                  <a:pt x="440895" y="801574"/>
                  <a:pt x="693065" y="365439"/>
                </a:cubicBezTo>
                <a:cubicBezTo>
                  <a:pt x="824063" y="139215"/>
                  <a:pt x="1059859" y="0"/>
                  <a:pt x="1321854" y="0"/>
                </a:cubicBezTo>
                <a:close/>
              </a:path>
            </a:pathLst>
          </a:custGeom>
          <a:solidFill>
            <a:schemeClr val="accent6">
              <a:lumMod val="50000"/>
              <a:alpha val="9882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Calibri"/>
              <a:ea typeface="Calibri"/>
              <a:cs typeface="Calibri"/>
              <a:sym typeface="Calibri"/>
            </a:endParaRPr>
          </a:p>
        </p:txBody>
      </p:sp>
      <p:sp>
        <p:nvSpPr>
          <p:cNvPr id="1981" name="Google Shape;1981;p321"/>
          <p:cNvSpPr/>
          <p:nvPr/>
        </p:nvSpPr>
        <p:spPr>
          <a:xfrm>
            <a:off x="-154236" y="2221173"/>
            <a:ext cx="4657998" cy="2451479"/>
          </a:xfrm>
          <a:prstGeom prst="ellipse">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600"/>
              </a:spcAft>
              <a:buClr>
                <a:srgbClr val="000000"/>
              </a:buClr>
              <a:buSzPts val="3000"/>
              <a:buFont typeface="Arial"/>
              <a:buNone/>
            </a:pPr>
            <a:r>
              <a:rPr lang="en-GB" sz="3000" b="1" i="0" u="none" strike="noStrike" cap="none">
                <a:solidFill>
                  <a:srgbClr val="FFFFFF"/>
                </a:solidFill>
                <a:latin typeface="Century Gothic"/>
                <a:ea typeface="Century Gothic"/>
                <a:cs typeface="Century Gothic"/>
                <a:sym typeface="Century Gothic"/>
              </a:rPr>
              <a:t>The CRI’s Regulatory Experimentation Expense Fund</a:t>
            </a:r>
            <a:endParaRPr/>
          </a:p>
        </p:txBody>
      </p:sp>
      <p:grpSp>
        <p:nvGrpSpPr>
          <p:cNvPr id="1982" name="Google Shape;1982;p321"/>
          <p:cNvGrpSpPr/>
          <p:nvPr/>
        </p:nvGrpSpPr>
        <p:grpSpPr>
          <a:xfrm>
            <a:off x="3980877" y="289297"/>
            <a:ext cx="846288" cy="635405"/>
            <a:chOff x="5307830" y="325570"/>
            <a:chExt cx="1128382" cy="847206"/>
          </a:xfrm>
        </p:grpSpPr>
        <p:sp>
          <p:nvSpPr>
            <p:cNvPr id="1983" name="Google Shape;1983;p321"/>
            <p:cNvSpPr/>
            <p:nvPr/>
          </p:nvSpPr>
          <p:spPr>
            <a:xfrm>
              <a:off x="5307830" y="577396"/>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4" name="Google Shape;1984;p321"/>
            <p:cNvSpPr/>
            <p:nvPr/>
          </p:nvSpPr>
          <p:spPr>
            <a:xfrm>
              <a:off x="5885720" y="325570"/>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8"/>
        <p:cNvGrpSpPr/>
        <p:nvPr/>
      </p:nvGrpSpPr>
      <p:grpSpPr>
        <a:xfrm>
          <a:off x="0" y="0"/>
          <a:ext cx="0" cy="0"/>
          <a:chOff x="0" y="0"/>
          <a:chExt cx="0" cy="0"/>
        </a:xfrm>
      </p:grpSpPr>
      <p:sp>
        <p:nvSpPr>
          <p:cNvPr id="1989" name="Google Shape;1989;p322"/>
          <p:cNvSpPr/>
          <p:nvPr/>
        </p:nvSpPr>
        <p:spPr>
          <a:xfrm>
            <a:off x="2286"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90" name="Google Shape;1990;p322"/>
          <p:cNvSpPr/>
          <p:nvPr/>
        </p:nvSpPr>
        <p:spPr>
          <a:xfrm>
            <a:off x="0" y="0"/>
            <a:ext cx="3125454" cy="51435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91" name="Google Shape;1991;p322"/>
          <p:cNvSpPr txBox="1">
            <a:spLocks noGrp="1"/>
          </p:cNvSpPr>
          <p:nvPr>
            <p:ph type="title"/>
          </p:nvPr>
        </p:nvSpPr>
        <p:spPr>
          <a:xfrm>
            <a:off x="0" y="865179"/>
            <a:ext cx="4226312" cy="33458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2800"/>
              <a:buFont typeface="Century Gothic"/>
              <a:buNone/>
            </a:pPr>
            <a:r>
              <a:rPr lang="en-GB" sz="2800" dirty="0">
                <a:solidFill>
                  <a:srgbClr val="FFFFFF"/>
                </a:solidFill>
                <a:latin typeface="Century Gothic"/>
                <a:ea typeface="Century Gothic"/>
                <a:cs typeface="Century Gothic"/>
                <a:sym typeface="Century Gothic"/>
              </a:rPr>
              <a:t>What is the </a:t>
            </a:r>
            <a:br>
              <a:rPr lang="en-GB" sz="2800" dirty="0">
                <a:solidFill>
                  <a:srgbClr val="FFFFFF"/>
                </a:solidFill>
                <a:latin typeface="Century Gothic"/>
                <a:ea typeface="Century Gothic"/>
                <a:cs typeface="Century Gothic"/>
                <a:sym typeface="Century Gothic"/>
              </a:rPr>
            </a:br>
            <a:r>
              <a:rPr lang="en-GB" sz="2800" dirty="0">
                <a:solidFill>
                  <a:srgbClr val="FFFFFF"/>
                </a:solidFill>
                <a:latin typeface="Century Gothic"/>
                <a:ea typeface="Century Gothic"/>
                <a:cs typeface="Century Gothic"/>
                <a:sym typeface="Century Gothic"/>
              </a:rPr>
              <a:t>Regulatory Experimentation Expense Fund?</a:t>
            </a:r>
            <a:endParaRPr sz="2800" dirty="0">
              <a:solidFill>
                <a:srgbClr val="FFFFFF"/>
              </a:solidFill>
              <a:latin typeface="Century Gothic"/>
              <a:ea typeface="Century Gothic"/>
              <a:cs typeface="Century Gothic"/>
              <a:sym typeface="Century Gothic"/>
            </a:endParaRPr>
          </a:p>
        </p:txBody>
      </p:sp>
      <p:sp>
        <p:nvSpPr>
          <p:cNvPr id="1992" name="Google Shape;1992;p322"/>
          <p:cNvSpPr/>
          <p:nvPr/>
        </p:nvSpPr>
        <p:spPr>
          <a:xfrm rot="10800000" flipH="1">
            <a:off x="5662801" y="1841609"/>
            <a:ext cx="3062575" cy="3062575"/>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993" name="Google Shape;1993;p322"/>
          <p:cNvSpPr txBox="1">
            <a:spLocks noGrp="1"/>
          </p:cNvSpPr>
          <p:nvPr>
            <p:ph type="body" idx="1"/>
          </p:nvPr>
        </p:nvSpPr>
        <p:spPr>
          <a:xfrm>
            <a:off x="3335481" y="443508"/>
            <a:ext cx="5179868" cy="4189214"/>
          </a:xfrm>
          <a:prstGeom prst="rect">
            <a:avLst/>
          </a:prstGeom>
          <a:noFill/>
          <a:ln>
            <a:noFill/>
          </a:ln>
        </p:spPr>
        <p:txBody>
          <a:bodyPr spcFirstLastPara="1" wrap="square" lIns="91425" tIns="45700" rIns="91425" bIns="45700" anchor="ctr" anchorCtr="0">
            <a:noAutofit/>
          </a:bodyPr>
          <a:lstStyle/>
          <a:p>
            <a:pPr marL="171450" lvl="0" indent="-171450" algn="l" rtl="0">
              <a:lnSpc>
                <a:spcPct val="90000"/>
              </a:lnSpc>
              <a:spcBef>
                <a:spcPts val="0"/>
              </a:spcBef>
              <a:spcAft>
                <a:spcPts val="0"/>
              </a:spcAft>
              <a:buClr>
                <a:schemeClr val="dk1"/>
              </a:buClr>
              <a:buSzPts val="1800"/>
              <a:buChar char="•"/>
            </a:pPr>
            <a:r>
              <a:rPr lang="en-GB" sz="1800">
                <a:latin typeface="Century Gothic"/>
                <a:ea typeface="Century Gothic"/>
                <a:cs typeface="Century Gothic"/>
                <a:sym typeface="Century Gothic"/>
              </a:rPr>
              <a:t>The objective of the Fund is to promote regulatory experimentation to support innovation and competitiveness and help regulators keep pace with technological advances.</a:t>
            </a:r>
            <a:endParaRPr/>
          </a:p>
          <a:p>
            <a:pPr marL="171450" lvl="0" indent="-171450" algn="l" rtl="0">
              <a:lnSpc>
                <a:spcPct val="90000"/>
              </a:lnSpc>
              <a:spcBef>
                <a:spcPts val="750"/>
              </a:spcBef>
              <a:spcAft>
                <a:spcPts val="0"/>
              </a:spcAft>
              <a:buClr>
                <a:schemeClr val="dk1"/>
              </a:buClr>
              <a:buSzPts val="1800"/>
              <a:buChar char="•"/>
            </a:pPr>
            <a:r>
              <a:rPr lang="en-GB" sz="1800">
                <a:latin typeface="Century Gothic"/>
                <a:ea typeface="Century Gothic"/>
                <a:cs typeface="Century Gothic"/>
                <a:sym typeface="Century Gothic"/>
              </a:rPr>
              <a:t>Serves to offset expenses incurred by federal organizations in the course of undertaking approved regulatory experiments. </a:t>
            </a:r>
            <a:endParaRPr/>
          </a:p>
          <a:p>
            <a:pPr marL="171450" lvl="0" indent="-171450" algn="l" rtl="0">
              <a:lnSpc>
                <a:spcPct val="90000"/>
              </a:lnSpc>
              <a:spcBef>
                <a:spcPts val="750"/>
              </a:spcBef>
              <a:spcAft>
                <a:spcPts val="0"/>
              </a:spcAft>
              <a:buClr>
                <a:schemeClr val="dk1"/>
              </a:buClr>
              <a:buSzPts val="1800"/>
              <a:buChar char="•"/>
            </a:pPr>
            <a:r>
              <a:rPr lang="en-GB" sz="1800">
                <a:latin typeface="Century Gothic"/>
                <a:ea typeface="Century Gothic"/>
                <a:cs typeface="Century Gothic"/>
                <a:sym typeface="Century Gothic"/>
              </a:rPr>
              <a:t>The CRI will also provide advice and support in the development and implementation of a regulatory experiment, as requested. </a:t>
            </a:r>
            <a:endParaRPr/>
          </a:p>
          <a:p>
            <a:pPr marL="171450" lvl="0" indent="-69850" algn="l" rtl="0">
              <a:lnSpc>
                <a:spcPct val="90000"/>
              </a:lnSpc>
              <a:spcBef>
                <a:spcPts val="750"/>
              </a:spcBef>
              <a:spcAft>
                <a:spcPts val="0"/>
              </a:spcAft>
              <a:buClr>
                <a:schemeClr val="dk1"/>
              </a:buClr>
              <a:buSzPts val="1600"/>
              <a:buNone/>
            </a:pPr>
            <a:endParaRPr sz="16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7"/>
        <p:cNvGrpSpPr/>
        <p:nvPr/>
      </p:nvGrpSpPr>
      <p:grpSpPr>
        <a:xfrm>
          <a:off x="0" y="0"/>
          <a:ext cx="0" cy="0"/>
          <a:chOff x="0" y="0"/>
          <a:chExt cx="0" cy="0"/>
        </a:xfrm>
      </p:grpSpPr>
      <p:sp>
        <p:nvSpPr>
          <p:cNvPr id="1998" name="Google Shape;1998;p323"/>
          <p:cNvSpPr/>
          <p:nvPr/>
        </p:nvSpPr>
        <p:spPr>
          <a:xfrm>
            <a:off x="2286"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99" name="Google Shape;1999;p323"/>
          <p:cNvSpPr/>
          <p:nvPr/>
        </p:nvSpPr>
        <p:spPr>
          <a:xfrm rot="1790889" flipH="1">
            <a:off x="536887" y="596529"/>
            <a:ext cx="2240924" cy="2240924"/>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0" name="Google Shape;2000;p323"/>
          <p:cNvSpPr txBox="1">
            <a:spLocks noGrp="1"/>
          </p:cNvSpPr>
          <p:nvPr>
            <p:ph type="body" idx="1"/>
          </p:nvPr>
        </p:nvSpPr>
        <p:spPr>
          <a:xfrm>
            <a:off x="628650" y="1096019"/>
            <a:ext cx="4152297" cy="3759759"/>
          </a:xfrm>
          <a:prstGeom prst="rect">
            <a:avLst/>
          </a:prstGeom>
          <a:noFill/>
          <a:ln>
            <a:noFill/>
          </a:ln>
        </p:spPr>
        <p:txBody>
          <a:bodyPr spcFirstLastPara="1" wrap="square" lIns="91425" tIns="45700" rIns="91425" bIns="45700" anchor="t" anchorCtr="0">
            <a:noAutofit/>
          </a:bodyPr>
          <a:lstStyle/>
          <a:p>
            <a:pPr marL="171450" lvl="0" indent="-171450" algn="l" rtl="0">
              <a:lnSpc>
                <a:spcPct val="80000"/>
              </a:lnSpc>
              <a:spcBef>
                <a:spcPts val="0"/>
              </a:spcBef>
              <a:spcAft>
                <a:spcPts val="0"/>
              </a:spcAft>
              <a:buClr>
                <a:schemeClr val="dk1"/>
              </a:buClr>
              <a:buSzPts val="1665"/>
              <a:buChar char="•"/>
            </a:pPr>
            <a:r>
              <a:rPr lang="en-GB" sz="1665">
                <a:latin typeface="Century Gothic"/>
                <a:ea typeface="Century Gothic"/>
                <a:cs typeface="Century Gothic"/>
                <a:sym typeface="Century Gothic"/>
              </a:rPr>
              <a:t>Canadian federal regulatory departments, agencies, and organizations may apply for funding. </a:t>
            </a:r>
            <a:endParaRPr/>
          </a:p>
          <a:p>
            <a:pPr marL="171450" lvl="0" indent="-171450" algn="l" rtl="0">
              <a:lnSpc>
                <a:spcPct val="80000"/>
              </a:lnSpc>
              <a:spcBef>
                <a:spcPts val="750"/>
              </a:spcBef>
              <a:spcAft>
                <a:spcPts val="0"/>
              </a:spcAft>
              <a:buClr>
                <a:schemeClr val="dk1"/>
              </a:buClr>
              <a:buSzPts val="1665"/>
              <a:buChar char="•"/>
            </a:pPr>
            <a:r>
              <a:rPr lang="en-GB" sz="1665">
                <a:latin typeface="Century Gothic"/>
                <a:ea typeface="Century Gothic"/>
                <a:cs typeface="Century Gothic"/>
                <a:sym typeface="Century Gothic"/>
              </a:rPr>
              <a:t>Regulators are encouraged to collaborate with external partners on experiments that would support businesses in bringing applications of new and emerging technologies into the Canadian marketplace or support competitiveness.</a:t>
            </a:r>
            <a:endParaRPr/>
          </a:p>
          <a:p>
            <a:pPr marL="171450" lvl="0" indent="-171450" algn="l" rtl="0">
              <a:lnSpc>
                <a:spcPct val="80000"/>
              </a:lnSpc>
              <a:spcBef>
                <a:spcPts val="750"/>
              </a:spcBef>
              <a:spcAft>
                <a:spcPts val="0"/>
              </a:spcAft>
              <a:buClr>
                <a:schemeClr val="dk1"/>
              </a:buClr>
              <a:buSzPts val="1665"/>
              <a:buChar char="•"/>
            </a:pPr>
            <a:r>
              <a:rPr lang="en-GB" sz="1665">
                <a:latin typeface="Century Gothic"/>
                <a:ea typeface="Century Gothic"/>
                <a:cs typeface="Century Gothic"/>
                <a:sym typeface="Century Gothic"/>
              </a:rPr>
              <a:t>In 2020, the CRI received 12 applications from 4 organizations: Competition Bureau, CFIA, ISED, and TC. </a:t>
            </a:r>
            <a:endParaRPr/>
          </a:p>
          <a:p>
            <a:pPr marL="0" lvl="0" indent="0" algn="l" rtl="0">
              <a:lnSpc>
                <a:spcPct val="80000"/>
              </a:lnSpc>
              <a:spcBef>
                <a:spcPts val="750"/>
              </a:spcBef>
              <a:spcAft>
                <a:spcPts val="0"/>
              </a:spcAft>
              <a:buClr>
                <a:schemeClr val="dk1"/>
              </a:buClr>
              <a:buSzPts val="1202"/>
              <a:buNone/>
            </a:pPr>
            <a:endParaRPr sz="1202"/>
          </a:p>
        </p:txBody>
      </p:sp>
      <p:sp>
        <p:nvSpPr>
          <p:cNvPr id="2001" name="Google Shape;2001;p323"/>
          <p:cNvSpPr/>
          <p:nvPr/>
        </p:nvSpPr>
        <p:spPr>
          <a:xfrm>
            <a:off x="5094297" y="839273"/>
            <a:ext cx="3464953" cy="3464953"/>
          </a:xfrm>
          <a:prstGeom prst="ellipse">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02" name="Google Shape;2002;p323"/>
          <p:cNvSpPr/>
          <p:nvPr/>
        </p:nvSpPr>
        <p:spPr>
          <a:xfrm>
            <a:off x="7888095" y="3553284"/>
            <a:ext cx="409575" cy="409575"/>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03" name="Google Shape;2003;p323"/>
          <p:cNvSpPr txBox="1">
            <a:spLocks noGrp="1"/>
          </p:cNvSpPr>
          <p:nvPr>
            <p:ph type="title"/>
          </p:nvPr>
        </p:nvSpPr>
        <p:spPr>
          <a:xfrm>
            <a:off x="5605710" y="1047514"/>
            <a:ext cx="2430380" cy="304847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Century Gothic"/>
              <a:buNone/>
            </a:pPr>
            <a:r>
              <a:rPr lang="en-GB" sz="3600" dirty="0">
                <a:solidFill>
                  <a:srgbClr val="FFFFFF"/>
                </a:solidFill>
                <a:latin typeface="Century Gothic"/>
                <a:ea typeface="Century Gothic"/>
                <a:cs typeface="Century Gothic"/>
                <a:sym typeface="Century Gothic"/>
              </a:rPr>
              <a:t>Who can apply?</a:t>
            </a:r>
            <a:endParaRPr sz="3600" dirty="0">
              <a:solidFill>
                <a:srgbClr val="FFFFFF"/>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7"/>
        <p:cNvGrpSpPr/>
        <p:nvPr/>
      </p:nvGrpSpPr>
      <p:grpSpPr>
        <a:xfrm>
          <a:off x="0" y="0"/>
          <a:ext cx="0" cy="0"/>
          <a:chOff x="0" y="0"/>
          <a:chExt cx="0" cy="0"/>
        </a:xfrm>
      </p:grpSpPr>
      <p:sp>
        <p:nvSpPr>
          <p:cNvPr id="2008" name="Google Shape;2008;p324"/>
          <p:cNvSpPr/>
          <p:nvPr/>
        </p:nvSpPr>
        <p:spPr>
          <a:xfrm>
            <a:off x="0" y="0"/>
            <a:ext cx="9143771"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2009" name="Google Shape;2009;p324"/>
          <p:cNvPicPr preferRelativeResize="0"/>
          <p:nvPr/>
        </p:nvPicPr>
        <p:blipFill rotWithShape="1">
          <a:blip r:embed="rId3">
            <a:alphaModFix/>
          </a:blip>
          <a:srcRect l="37532" r="-1" b="-1"/>
          <a:stretch/>
        </p:blipFill>
        <p:spPr>
          <a:xfrm>
            <a:off x="4375482" y="10"/>
            <a:ext cx="4795614" cy="5143490"/>
          </a:xfrm>
          <a:prstGeom prst="rect">
            <a:avLst/>
          </a:prstGeom>
          <a:noFill/>
          <a:ln>
            <a:noFill/>
          </a:ln>
        </p:spPr>
      </p:pic>
      <p:grpSp>
        <p:nvGrpSpPr>
          <p:cNvPr id="2010" name="Google Shape;2010;p324"/>
          <p:cNvGrpSpPr/>
          <p:nvPr/>
        </p:nvGrpSpPr>
        <p:grpSpPr>
          <a:xfrm>
            <a:off x="4184674" y="0"/>
            <a:ext cx="4986424" cy="5143500"/>
            <a:chOff x="5705128" y="0"/>
            <a:chExt cx="6648564" cy="6858000"/>
          </a:xfrm>
        </p:grpSpPr>
        <p:sp>
          <p:nvSpPr>
            <p:cNvPr id="2011" name="Google Shape;2011;p324"/>
            <p:cNvSpPr/>
            <p:nvPr/>
          </p:nvSpPr>
          <p:spPr>
            <a:xfrm>
              <a:off x="5868018" y="0"/>
              <a:ext cx="6485674" cy="6858000"/>
            </a:xfrm>
            <a:custGeom>
              <a:avLst/>
              <a:gdLst/>
              <a:ahLst/>
              <a:cxnLst/>
              <a:rect l="l" t="t" r="r" b="b"/>
              <a:pathLst>
                <a:path w="6237794" h="6858000" extrusionOk="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12" name="Google Shape;2012;p324"/>
            <p:cNvSpPr/>
            <p:nvPr/>
          </p:nvSpPr>
          <p:spPr>
            <a:xfrm>
              <a:off x="5875698" y="0"/>
              <a:ext cx="6477994" cy="6858000"/>
            </a:xfrm>
            <a:custGeom>
              <a:avLst/>
              <a:gdLst/>
              <a:ahLst/>
              <a:cxnLst/>
              <a:rect l="l" t="t" r="r" b="b"/>
              <a:pathLst>
                <a:path w="6230407" h="6858000" extrusionOk="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13" name="Google Shape;2013;p324"/>
            <p:cNvSpPr/>
            <p:nvPr/>
          </p:nvSpPr>
          <p:spPr>
            <a:xfrm>
              <a:off x="5875698" y="0"/>
              <a:ext cx="6477994" cy="6858000"/>
            </a:xfrm>
            <a:custGeom>
              <a:avLst/>
              <a:gdLst/>
              <a:ahLst/>
              <a:cxnLst/>
              <a:rect l="l" t="t" r="r" b="b"/>
              <a:pathLst>
                <a:path w="6230408" h="6858000" extrusionOk="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14" name="Google Shape;2014;p324"/>
            <p:cNvSpPr/>
            <p:nvPr/>
          </p:nvSpPr>
          <p:spPr>
            <a:xfrm>
              <a:off x="5705128" y="0"/>
              <a:ext cx="6648564" cy="6858000"/>
            </a:xfrm>
            <a:custGeom>
              <a:avLst/>
              <a:gdLst/>
              <a:ahLst/>
              <a:cxnLst/>
              <a:rect l="l" t="t" r="r" b="b"/>
              <a:pathLst>
                <a:path w="6394458" h="6858000" extrusionOk="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15" name="Google Shape;2015;p324"/>
            <p:cNvSpPr/>
            <p:nvPr/>
          </p:nvSpPr>
          <p:spPr>
            <a:xfrm>
              <a:off x="5934266" y="0"/>
              <a:ext cx="6419426" cy="6858000"/>
            </a:xfrm>
            <a:custGeom>
              <a:avLst/>
              <a:gdLst/>
              <a:ahLst/>
              <a:cxnLst/>
              <a:rect l="l" t="t" r="r" b="b"/>
              <a:pathLst>
                <a:path w="6419426" h="6858000" extrusionOk="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sp>
        <p:nvSpPr>
          <p:cNvPr id="2016" name="Google Shape;2016;p324"/>
          <p:cNvSpPr txBox="1">
            <a:spLocks noGrp="1"/>
          </p:cNvSpPr>
          <p:nvPr>
            <p:ph type="title"/>
          </p:nvPr>
        </p:nvSpPr>
        <p:spPr>
          <a:xfrm>
            <a:off x="603746" y="397801"/>
            <a:ext cx="5158075" cy="63965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250"/>
              <a:buFont typeface="Century Gothic"/>
              <a:buNone/>
            </a:pPr>
            <a:r>
              <a:rPr lang="en-GB" sz="2250" b="1">
                <a:latin typeface="Century Gothic"/>
                <a:ea typeface="Century Gothic"/>
                <a:cs typeface="Century Gothic"/>
                <a:sym typeface="Century Gothic"/>
              </a:rPr>
              <a:t>CRI 2020 Experimentation Timelines</a:t>
            </a:r>
            <a:endParaRPr/>
          </a:p>
        </p:txBody>
      </p:sp>
      <p:sp>
        <p:nvSpPr>
          <p:cNvPr id="2017" name="Google Shape;2017;p324"/>
          <p:cNvSpPr/>
          <p:nvPr/>
        </p:nvSpPr>
        <p:spPr>
          <a:xfrm>
            <a:off x="603747" y="1192192"/>
            <a:ext cx="4986424" cy="36807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GB" sz="1800" b="1" i="0" u="none" strike="noStrike" cap="none">
                <a:solidFill>
                  <a:srgbClr val="000000"/>
                </a:solidFill>
                <a:latin typeface="Century Gothic"/>
                <a:ea typeface="Century Gothic"/>
                <a:cs typeface="Century Gothic"/>
                <a:sym typeface="Century Gothic"/>
              </a:rPr>
              <a:t>Round One Call-out</a:t>
            </a:r>
            <a:endParaRPr/>
          </a:p>
          <a:p>
            <a:pPr marL="0" marR="0" lvl="0" indent="0" algn="l" rtl="0">
              <a:lnSpc>
                <a:spcPct val="90000"/>
              </a:lnSpc>
              <a:spcBef>
                <a:spcPts val="600"/>
              </a:spcBef>
              <a:spcAft>
                <a:spcPts val="0"/>
              </a:spcAft>
              <a:buClr>
                <a:srgbClr val="000000"/>
              </a:buClr>
              <a:buSzPts val="1600"/>
              <a:buFont typeface="Arial"/>
              <a:buNone/>
            </a:pPr>
            <a:endParaRPr sz="1600" b="1" i="0" u="none" strike="noStrike" cap="none">
              <a:solidFill>
                <a:srgbClr val="000000"/>
              </a:solidFill>
              <a:latin typeface="Century Gothic"/>
              <a:ea typeface="Century Gothic"/>
              <a:cs typeface="Century Gothic"/>
              <a:sym typeface="Century Gothic"/>
            </a:endParaRPr>
          </a:p>
          <a:p>
            <a:pPr marL="0" marR="0" lvl="0" indent="0" algn="l" rtl="0">
              <a:lnSpc>
                <a:spcPct val="90000"/>
              </a:lnSpc>
              <a:spcBef>
                <a:spcPts val="60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Feb 5, 2020 </a:t>
            </a:r>
            <a:r>
              <a:rPr lang="en-GB" sz="1600" b="0" i="0" u="none" strike="noStrike" cap="none">
                <a:solidFill>
                  <a:srgbClr val="000000"/>
                </a:solidFill>
                <a:latin typeface="Century Gothic"/>
                <a:ea typeface="Century Gothic"/>
                <a:cs typeface="Century Gothic"/>
                <a:sym typeface="Century Gothic"/>
              </a:rPr>
              <a:t>- First call out for the Regulatory Experimentation Expense Fund (REEF)</a:t>
            </a:r>
            <a:endParaRPr/>
          </a:p>
          <a:p>
            <a:pPr marL="0" marR="0" lvl="0" indent="101600" algn="l" rtl="0">
              <a:lnSpc>
                <a:spcPct val="90000"/>
              </a:lnSpc>
              <a:spcBef>
                <a:spcPts val="60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90000"/>
              </a:lnSpc>
              <a:spcBef>
                <a:spcPts val="60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Spring 2020 </a:t>
            </a:r>
            <a:r>
              <a:rPr lang="en-GB" sz="1600" b="0" i="0" u="none" strike="noStrike" cap="none">
                <a:solidFill>
                  <a:srgbClr val="000000"/>
                </a:solidFill>
                <a:latin typeface="Century Gothic"/>
                <a:ea typeface="Century Gothic"/>
                <a:cs typeface="Century Gothic"/>
                <a:sym typeface="Century Gothic"/>
              </a:rPr>
              <a:t>– Expressions of Interests (EOI) assessed and proposal development</a:t>
            </a:r>
            <a:endParaRPr/>
          </a:p>
          <a:p>
            <a:pPr marL="0" marR="0" lvl="0" indent="101600" algn="l" rtl="0">
              <a:lnSpc>
                <a:spcPct val="90000"/>
              </a:lnSpc>
              <a:spcBef>
                <a:spcPts val="60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90000"/>
              </a:lnSpc>
              <a:spcBef>
                <a:spcPts val="60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Sept 2020 </a:t>
            </a:r>
            <a:r>
              <a:rPr lang="en-GB" sz="1600" b="0" i="0" u="none" strike="noStrike" cap="none">
                <a:solidFill>
                  <a:srgbClr val="000000"/>
                </a:solidFill>
                <a:latin typeface="Century Gothic"/>
                <a:ea typeface="Century Gothic"/>
                <a:cs typeface="Century Gothic"/>
                <a:sym typeface="Century Gothic"/>
              </a:rPr>
              <a:t>– 3 proposals selected for funding, MOUs in development </a:t>
            </a:r>
            <a:endParaRPr/>
          </a:p>
          <a:p>
            <a:pPr marL="0" marR="0" lvl="0" indent="101600" algn="l" rtl="0">
              <a:lnSpc>
                <a:spcPct val="90000"/>
              </a:lnSpc>
              <a:spcBef>
                <a:spcPts val="60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90000"/>
              </a:lnSpc>
              <a:spcBef>
                <a:spcPts val="60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Autumn 2020 – 2022 </a:t>
            </a:r>
            <a:r>
              <a:rPr lang="en-GB" sz="1600" b="0" i="0" u="none" strike="noStrike" cap="none">
                <a:solidFill>
                  <a:srgbClr val="000000"/>
                </a:solidFill>
                <a:latin typeface="Century Gothic"/>
                <a:ea typeface="Century Gothic"/>
                <a:cs typeface="Century Gothic"/>
                <a:sym typeface="Century Gothic"/>
              </a:rPr>
              <a:t>– MOUs signed and projects underway</a:t>
            </a:r>
            <a:endParaRPr/>
          </a:p>
          <a:p>
            <a:pPr marL="0" marR="0" lvl="0" indent="69850" algn="l" rtl="0">
              <a:lnSpc>
                <a:spcPct val="90000"/>
              </a:lnSpc>
              <a:spcBef>
                <a:spcPts val="600"/>
              </a:spcBef>
              <a:spcAft>
                <a:spcPts val="0"/>
              </a:spcAft>
              <a:buClr>
                <a:srgbClr val="000000"/>
              </a:buClr>
              <a:buSzPts val="1100"/>
              <a:buFont typeface="Arial"/>
              <a:buNone/>
            </a:pPr>
            <a:endParaRPr sz="1100" b="0" i="0" u="none" strike="noStrike" cap="none">
              <a:solidFill>
                <a:srgbClr val="44546A"/>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1"/>
        <p:cNvGrpSpPr/>
        <p:nvPr/>
      </p:nvGrpSpPr>
      <p:grpSpPr>
        <a:xfrm>
          <a:off x="0" y="0"/>
          <a:ext cx="0" cy="0"/>
          <a:chOff x="0" y="0"/>
          <a:chExt cx="0" cy="0"/>
        </a:xfrm>
      </p:grpSpPr>
      <p:sp>
        <p:nvSpPr>
          <p:cNvPr id="2022" name="Google Shape;2022;p325"/>
          <p:cNvSpPr/>
          <p:nvPr/>
        </p:nvSpPr>
        <p:spPr>
          <a:xfrm>
            <a:off x="0" y="488814"/>
            <a:ext cx="9144000" cy="55241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23" name="Google Shape;2023;p325"/>
          <p:cNvSpPr txBox="1">
            <a:spLocks noGrp="1"/>
          </p:cNvSpPr>
          <p:nvPr>
            <p:ph type="title"/>
          </p:nvPr>
        </p:nvSpPr>
        <p:spPr>
          <a:xfrm>
            <a:off x="417399" y="482600"/>
            <a:ext cx="8408193" cy="55862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Font typeface="Century Gothic"/>
              <a:buNone/>
            </a:pPr>
            <a:r>
              <a:rPr lang="en-GB" sz="2400" b="1">
                <a:solidFill>
                  <a:schemeClr val="lt1"/>
                </a:solidFill>
                <a:latin typeface="Century Gothic"/>
                <a:ea typeface="Century Gothic"/>
                <a:cs typeface="Century Gothic"/>
                <a:sym typeface="Century Gothic"/>
              </a:rPr>
              <a:t>CRI 2020-2021 Experimentation Projects</a:t>
            </a:r>
            <a:endParaRPr/>
          </a:p>
        </p:txBody>
      </p:sp>
      <p:graphicFrame>
        <p:nvGraphicFramePr>
          <p:cNvPr id="2024" name="Google Shape;2024;p325"/>
          <p:cNvGraphicFramePr/>
          <p:nvPr>
            <p:extLst>
              <p:ext uri="{D42A27DB-BD31-4B8C-83A1-F6EECF244321}">
                <p14:modId xmlns:p14="http://schemas.microsoft.com/office/powerpoint/2010/main" val="833207102"/>
              </p:ext>
            </p:extLst>
          </p:nvPr>
        </p:nvGraphicFramePr>
        <p:xfrm>
          <a:off x="1213945" y="1209125"/>
          <a:ext cx="6605750" cy="3725926"/>
        </p:xfrm>
        <a:graphic>
          <a:graphicData uri="http://schemas.openxmlformats.org/drawingml/2006/table">
            <a:tbl>
              <a:tblPr>
                <a:noFill/>
                <a:tableStyleId>{E911DF0B-EA4B-410A-844C-E0DE464EB9DB}</a:tableStyleId>
              </a:tblPr>
              <a:tblGrid>
                <a:gridCol w="2835175">
                  <a:extLst>
                    <a:ext uri="{9D8B030D-6E8A-4147-A177-3AD203B41FA5}">
                      <a16:colId xmlns:a16="http://schemas.microsoft.com/office/drawing/2014/main" val="20000"/>
                    </a:ext>
                  </a:extLst>
                </a:gridCol>
                <a:gridCol w="3770575">
                  <a:extLst>
                    <a:ext uri="{9D8B030D-6E8A-4147-A177-3AD203B41FA5}">
                      <a16:colId xmlns:a16="http://schemas.microsoft.com/office/drawing/2014/main" val="20001"/>
                    </a:ext>
                  </a:extLst>
                </a:gridCol>
              </a:tblGrid>
              <a:tr h="260950">
                <a:tc>
                  <a:txBody>
                    <a:bodyPr/>
                    <a:lstStyle/>
                    <a:p>
                      <a:pPr marL="0" marR="0" lvl="0" indent="0" algn="l" rtl="0">
                        <a:lnSpc>
                          <a:spcPct val="107000"/>
                        </a:lnSpc>
                        <a:spcBef>
                          <a:spcPts val="0"/>
                        </a:spcBef>
                        <a:spcAft>
                          <a:spcPts val="0"/>
                        </a:spcAft>
                        <a:buNone/>
                      </a:pPr>
                      <a:r>
                        <a:rPr lang="en-GB" sz="1800" b="1" u="none" strike="noStrike" cap="none" dirty="0">
                          <a:latin typeface="Century Gothic"/>
                          <a:ea typeface="Century Gothic"/>
                          <a:cs typeface="Century Gothic"/>
                          <a:sym typeface="Century Gothic"/>
                        </a:rPr>
                        <a:t>Organization</a:t>
                      </a:r>
                      <a:endParaRPr dirty="0"/>
                    </a:p>
                  </a:txBody>
                  <a:tcPr marL="114100" marR="114100" marT="0" marB="0">
                    <a:solidFill>
                      <a:schemeClr val="accent6">
                        <a:lumMod val="75000"/>
                      </a:schemeClr>
                    </a:solidFill>
                  </a:tcPr>
                </a:tc>
                <a:tc>
                  <a:txBody>
                    <a:bodyPr/>
                    <a:lstStyle/>
                    <a:p>
                      <a:pPr marL="0" marR="0" lvl="0" indent="0" algn="l" rtl="0">
                        <a:lnSpc>
                          <a:spcPct val="107000"/>
                        </a:lnSpc>
                        <a:spcBef>
                          <a:spcPts val="0"/>
                        </a:spcBef>
                        <a:spcAft>
                          <a:spcPts val="0"/>
                        </a:spcAft>
                        <a:buNone/>
                      </a:pPr>
                      <a:r>
                        <a:rPr lang="en-GB" sz="1800" b="1" u="none" strike="noStrike" cap="none" dirty="0">
                          <a:latin typeface="Century Gothic"/>
                          <a:ea typeface="Century Gothic"/>
                          <a:cs typeface="Century Gothic"/>
                          <a:sym typeface="Century Gothic"/>
                        </a:rPr>
                        <a:t>Project Title</a:t>
                      </a:r>
                      <a:endParaRPr dirty="0"/>
                    </a:p>
                  </a:txBody>
                  <a:tcPr marL="114100" marR="114100" marT="0" marB="0">
                    <a:solidFill>
                      <a:schemeClr val="accent6">
                        <a:lumMod val="75000"/>
                      </a:schemeClr>
                    </a:solidFill>
                  </a:tcPr>
                </a:tc>
                <a:extLst>
                  <a:ext uri="{0D108BD9-81ED-4DB2-BD59-A6C34878D82A}">
                    <a16:rowId xmlns:a16="http://schemas.microsoft.com/office/drawing/2014/main" val="10000"/>
                  </a:ext>
                </a:extLst>
              </a:tr>
              <a:tr h="829150">
                <a:tc>
                  <a:txBody>
                    <a:bodyPr/>
                    <a:lstStyle/>
                    <a:p>
                      <a:pPr marL="0" marR="0" lvl="0" indent="0" algn="l" rtl="0">
                        <a:lnSpc>
                          <a:spcPct val="107000"/>
                        </a:lnSpc>
                        <a:spcBef>
                          <a:spcPts val="0"/>
                        </a:spcBef>
                        <a:spcAft>
                          <a:spcPts val="0"/>
                        </a:spcAft>
                        <a:buNone/>
                      </a:pPr>
                      <a:r>
                        <a:rPr lang="en-GB" sz="1800" u="none" strike="noStrike" cap="none">
                          <a:latin typeface="Century Gothic"/>
                          <a:ea typeface="Century Gothic"/>
                          <a:cs typeface="Century Gothic"/>
                          <a:sym typeface="Century Gothic"/>
                        </a:rPr>
                        <a:t>Competition Bureau Canada</a:t>
                      </a:r>
                      <a:endParaRPr sz="1800" u="none" strike="noStrike" cap="none">
                        <a:latin typeface="Century Gothic"/>
                        <a:ea typeface="Century Gothic"/>
                        <a:cs typeface="Century Gothic"/>
                        <a:sym typeface="Century Gothic"/>
                      </a:endParaRPr>
                    </a:p>
                  </a:txBody>
                  <a:tcPr marL="114100" marR="114100" marT="0" marB="0"/>
                </a:tc>
                <a:tc>
                  <a:txBody>
                    <a:bodyPr/>
                    <a:lstStyle/>
                    <a:p>
                      <a:pPr marL="0" marR="0" lvl="0" indent="0" algn="l" rtl="0">
                        <a:lnSpc>
                          <a:spcPct val="107000"/>
                        </a:lnSpc>
                        <a:spcBef>
                          <a:spcPts val="0"/>
                        </a:spcBef>
                        <a:spcAft>
                          <a:spcPts val="0"/>
                        </a:spcAft>
                        <a:buNone/>
                      </a:pPr>
                      <a:r>
                        <a:rPr lang="en-GB" sz="1800" u="none" strike="noStrike" cap="none">
                          <a:latin typeface="Century Gothic"/>
                          <a:ea typeface="Century Gothic"/>
                          <a:cs typeface="Century Gothic"/>
                          <a:sym typeface="Century Gothic"/>
                        </a:rPr>
                        <a:t>Merger Intelligence: Using new tools to </a:t>
                      </a:r>
                      <a:r>
                        <a:rPr lang="en-GB" sz="1800" u="none" strike="noStrike" cap="none">
                          <a:solidFill>
                            <a:srgbClr val="000000"/>
                          </a:solidFill>
                          <a:latin typeface="Century Gothic"/>
                          <a:ea typeface="Century Gothic"/>
                          <a:cs typeface="Century Gothic"/>
                          <a:sym typeface="Century Gothic"/>
                        </a:rPr>
                        <a:t>identify anticompetitive mergers </a:t>
                      </a:r>
                      <a:endParaRPr sz="1800" u="none" strike="noStrike" cap="none">
                        <a:solidFill>
                          <a:srgbClr val="000000"/>
                        </a:solidFill>
                        <a:latin typeface="Century Gothic"/>
                        <a:ea typeface="Century Gothic"/>
                        <a:cs typeface="Century Gothic"/>
                        <a:sym typeface="Century Gothic"/>
                      </a:endParaRPr>
                    </a:p>
                  </a:txBody>
                  <a:tcPr marL="114100" marR="114100" marT="0" marB="0"/>
                </a:tc>
                <a:extLst>
                  <a:ext uri="{0D108BD9-81ED-4DB2-BD59-A6C34878D82A}">
                    <a16:rowId xmlns:a16="http://schemas.microsoft.com/office/drawing/2014/main" val="10001"/>
                  </a:ext>
                </a:extLst>
              </a:tr>
              <a:tr h="1396475">
                <a:tc>
                  <a:txBody>
                    <a:bodyPr/>
                    <a:lstStyle/>
                    <a:p>
                      <a:pPr marL="0" marR="0" lvl="0" indent="0" algn="l" rtl="0">
                        <a:lnSpc>
                          <a:spcPct val="107000"/>
                        </a:lnSpc>
                        <a:spcBef>
                          <a:spcPts val="0"/>
                        </a:spcBef>
                        <a:spcAft>
                          <a:spcPts val="0"/>
                        </a:spcAft>
                        <a:buNone/>
                      </a:pPr>
                      <a:r>
                        <a:rPr lang="en-GB" sz="1800" u="none" strike="noStrike" cap="none">
                          <a:latin typeface="Century Gothic"/>
                          <a:ea typeface="Century Gothic"/>
                          <a:cs typeface="Century Gothic"/>
                          <a:sym typeface="Century Gothic"/>
                        </a:rPr>
                        <a:t>Environment and Climate Change Canada</a:t>
                      </a:r>
                      <a:endParaRPr sz="1800" u="none" strike="noStrike" cap="none">
                        <a:latin typeface="Century Gothic"/>
                        <a:ea typeface="Century Gothic"/>
                        <a:cs typeface="Century Gothic"/>
                        <a:sym typeface="Century Gothic"/>
                      </a:endParaRPr>
                    </a:p>
                  </a:txBody>
                  <a:tcPr marL="114100" marR="114100" marT="0" marB="0"/>
                </a:tc>
                <a:tc>
                  <a:txBody>
                    <a:bodyPr/>
                    <a:lstStyle/>
                    <a:p>
                      <a:pPr marL="0" marR="0" lvl="0" indent="0" algn="l" rtl="0">
                        <a:lnSpc>
                          <a:spcPct val="107000"/>
                        </a:lnSpc>
                        <a:spcBef>
                          <a:spcPts val="0"/>
                        </a:spcBef>
                        <a:spcAft>
                          <a:spcPts val="0"/>
                        </a:spcAft>
                        <a:buNone/>
                      </a:pPr>
                      <a:r>
                        <a:rPr lang="en-GB" sz="1800" u="none" strike="noStrike" cap="none">
                          <a:latin typeface="Century Gothic"/>
                          <a:ea typeface="Century Gothic"/>
                          <a:cs typeface="Century Gothic"/>
                          <a:sym typeface="Century Gothic"/>
                        </a:rPr>
                        <a:t>Using Experimentation in National Stakeholder Engagement to Advance Supply Chain Transparency for Chemicals In Products</a:t>
                      </a:r>
                      <a:endParaRPr sz="1800" u="none" strike="noStrike" cap="none">
                        <a:latin typeface="Century Gothic"/>
                        <a:ea typeface="Century Gothic"/>
                        <a:cs typeface="Century Gothic"/>
                        <a:sym typeface="Century Gothic"/>
                      </a:endParaRPr>
                    </a:p>
                  </a:txBody>
                  <a:tcPr marL="114100" marR="114100" marT="0" marB="0"/>
                </a:tc>
                <a:extLst>
                  <a:ext uri="{0D108BD9-81ED-4DB2-BD59-A6C34878D82A}">
                    <a16:rowId xmlns:a16="http://schemas.microsoft.com/office/drawing/2014/main" val="10002"/>
                  </a:ext>
                </a:extLst>
              </a:tr>
              <a:tr h="1112800">
                <a:tc>
                  <a:txBody>
                    <a:bodyPr/>
                    <a:lstStyle/>
                    <a:p>
                      <a:pPr marL="0" marR="0" lvl="0" indent="0" algn="l" rtl="0">
                        <a:lnSpc>
                          <a:spcPct val="107000"/>
                        </a:lnSpc>
                        <a:spcBef>
                          <a:spcPts val="0"/>
                        </a:spcBef>
                        <a:spcAft>
                          <a:spcPts val="0"/>
                        </a:spcAft>
                        <a:buNone/>
                      </a:pPr>
                      <a:r>
                        <a:rPr lang="en-GB" sz="1800" u="none" strike="noStrike" cap="none">
                          <a:latin typeface="Century Gothic"/>
                          <a:ea typeface="Century Gothic"/>
                          <a:cs typeface="Century Gothic"/>
                          <a:sym typeface="Century Gothic"/>
                        </a:rPr>
                        <a:t>Innovation, Science and Economic Development Canada</a:t>
                      </a:r>
                      <a:endParaRPr sz="1800" u="none" strike="noStrike" cap="none">
                        <a:latin typeface="Century Gothic"/>
                        <a:ea typeface="Century Gothic"/>
                        <a:cs typeface="Century Gothic"/>
                        <a:sym typeface="Century Gothic"/>
                      </a:endParaRPr>
                    </a:p>
                  </a:txBody>
                  <a:tcPr marL="114100" marR="114100" marT="0" marB="0"/>
                </a:tc>
                <a:tc>
                  <a:txBody>
                    <a:bodyPr/>
                    <a:lstStyle/>
                    <a:p>
                      <a:pPr marL="0" marR="0" lvl="0" indent="0" algn="l" rtl="0">
                        <a:lnSpc>
                          <a:spcPct val="107000"/>
                        </a:lnSpc>
                        <a:spcBef>
                          <a:spcPts val="0"/>
                        </a:spcBef>
                        <a:spcAft>
                          <a:spcPts val="0"/>
                        </a:spcAft>
                        <a:buNone/>
                      </a:pPr>
                      <a:r>
                        <a:rPr lang="en-GB" sz="1800" u="none" strike="noStrike" cap="none" dirty="0">
                          <a:latin typeface="Century Gothic"/>
                          <a:ea typeface="Century Gothic"/>
                          <a:cs typeface="Century Gothic"/>
                          <a:sym typeface="Century Gothic"/>
                        </a:rPr>
                        <a:t>Enabling Regulators and Businesses to Ease Regulatory Burden through Digital Credentials and Wallets</a:t>
                      </a:r>
                      <a:endParaRPr sz="1800" u="none" strike="noStrike" cap="none" dirty="0">
                        <a:latin typeface="Century Gothic"/>
                        <a:ea typeface="Century Gothic"/>
                        <a:cs typeface="Century Gothic"/>
                        <a:sym typeface="Century Gothic"/>
                      </a:endParaRPr>
                    </a:p>
                  </a:txBody>
                  <a:tcPr marL="114100" marR="114100" marT="0" marB="0"/>
                </a:tc>
                <a:extLst>
                  <a:ext uri="{0D108BD9-81ED-4DB2-BD59-A6C34878D82A}">
                    <a16:rowId xmlns:a16="http://schemas.microsoft.com/office/drawing/2014/main" val="10003"/>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8"/>
        <p:cNvGrpSpPr/>
        <p:nvPr/>
      </p:nvGrpSpPr>
      <p:grpSpPr>
        <a:xfrm>
          <a:off x="0" y="0"/>
          <a:ext cx="0" cy="0"/>
          <a:chOff x="0" y="0"/>
          <a:chExt cx="0" cy="0"/>
        </a:xfrm>
      </p:grpSpPr>
      <p:sp>
        <p:nvSpPr>
          <p:cNvPr id="2029" name="Google Shape;2029;p326"/>
          <p:cNvSpPr txBox="1">
            <a:spLocks noGrp="1"/>
          </p:cNvSpPr>
          <p:nvPr>
            <p:ph type="title"/>
          </p:nvPr>
        </p:nvSpPr>
        <p:spPr>
          <a:xfrm>
            <a:off x="3937819" y="471951"/>
            <a:ext cx="4999701" cy="96462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100"/>
              <a:buFont typeface="Century Gothic"/>
              <a:buNone/>
            </a:pPr>
            <a:r>
              <a:rPr lang="en-GB" sz="3100" b="1">
                <a:latin typeface="Century Gothic"/>
                <a:ea typeface="Century Gothic"/>
                <a:cs typeface="Century Gothic"/>
                <a:sym typeface="Century Gothic"/>
              </a:rPr>
              <a:t>How to Apply to the Fund</a:t>
            </a:r>
            <a:br>
              <a:rPr lang="en-GB" sz="3100"/>
            </a:br>
            <a:endParaRPr sz="3100" b="1"/>
          </a:p>
        </p:txBody>
      </p:sp>
      <p:sp>
        <p:nvSpPr>
          <p:cNvPr id="2030" name="Google Shape;2030;p326"/>
          <p:cNvSpPr txBox="1"/>
          <p:nvPr/>
        </p:nvSpPr>
        <p:spPr>
          <a:xfrm>
            <a:off x="3724073" y="1736104"/>
            <a:ext cx="5213450" cy="3407396"/>
          </a:xfrm>
          <a:prstGeom prst="rect">
            <a:avLst/>
          </a:prstGeom>
          <a:noFill/>
          <a:ln>
            <a:noFill/>
          </a:ln>
        </p:spPr>
        <p:txBody>
          <a:bodyPr spcFirstLastPara="1" wrap="square" lIns="91425" tIns="45700" rIns="91425" bIns="45700" anchor="t" anchorCtr="0">
            <a:noAutofit/>
          </a:bodyPr>
          <a:lstStyle/>
          <a:p>
            <a:pPr marL="285750" marR="0" lvl="0" indent="-228600" algn="l" rtl="0">
              <a:lnSpc>
                <a:spcPct val="90000"/>
              </a:lnSpc>
              <a:spcBef>
                <a:spcPts val="0"/>
              </a:spcBef>
              <a:spcAft>
                <a:spcPts val="0"/>
              </a:spcAft>
              <a:buClr>
                <a:srgbClr val="000000"/>
              </a:buClr>
              <a:buSzPts val="1572"/>
              <a:buFont typeface="Arial"/>
              <a:buChar char="•"/>
            </a:pPr>
            <a:r>
              <a:rPr lang="en-GB" sz="1572" b="0" i="0" u="none" strike="noStrike" cap="none" dirty="0">
                <a:solidFill>
                  <a:schemeClr val="dk1"/>
                </a:solidFill>
                <a:latin typeface="Century Gothic"/>
                <a:ea typeface="Century Gothic"/>
                <a:cs typeface="Century Gothic"/>
                <a:sym typeface="Century Gothic"/>
              </a:rPr>
              <a:t>Identify a regulatory problem that you want to investigate and resolve.</a:t>
            </a:r>
            <a:endParaRPr dirty="0"/>
          </a:p>
          <a:p>
            <a:pPr marL="285750" marR="0" lvl="0" indent="-228600" algn="l" rtl="0">
              <a:lnSpc>
                <a:spcPct val="90000"/>
              </a:lnSpc>
              <a:spcBef>
                <a:spcPts val="600"/>
              </a:spcBef>
              <a:spcAft>
                <a:spcPts val="0"/>
              </a:spcAft>
              <a:buClr>
                <a:srgbClr val="000000"/>
              </a:buClr>
              <a:buSzPts val="1572"/>
              <a:buFont typeface="Arial"/>
              <a:buChar char="•"/>
            </a:pPr>
            <a:r>
              <a:rPr lang="en-GB" sz="1572" b="0" i="0" u="none" strike="noStrike" cap="none" dirty="0">
                <a:solidFill>
                  <a:schemeClr val="dk1"/>
                </a:solidFill>
                <a:latin typeface="Century Gothic"/>
                <a:ea typeface="Century Gothic"/>
                <a:cs typeface="Century Gothic"/>
                <a:sym typeface="Century Gothic"/>
              </a:rPr>
              <a:t>Develop an Expression of Interest (EOI)</a:t>
            </a:r>
            <a:endParaRPr dirty="0"/>
          </a:p>
          <a:p>
            <a:pPr marL="623888" marR="0" lvl="7" indent="-228600" algn="l" rtl="0">
              <a:lnSpc>
                <a:spcPct val="90000"/>
              </a:lnSpc>
              <a:spcBef>
                <a:spcPts val="600"/>
              </a:spcBef>
              <a:spcAft>
                <a:spcPts val="0"/>
              </a:spcAft>
              <a:buClr>
                <a:srgbClr val="000000"/>
              </a:buClr>
              <a:buSzPts val="1572"/>
              <a:buFont typeface="Arial"/>
              <a:buChar char="•"/>
            </a:pPr>
            <a:r>
              <a:rPr lang="en-GB" sz="1572" b="0" i="0" u="none" strike="noStrike" cap="none" dirty="0">
                <a:solidFill>
                  <a:schemeClr val="dk1"/>
                </a:solidFill>
                <a:latin typeface="Century Gothic"/>
                <a:ea typeface="Century Gothic"/>
                <a:cs typeface="Century Gothic"/>
                <a:sym typeface="Century Gothic"/>
              </a:rPr>
              <a:t>Reach out to the CRI if you have questions or want to discuss before submitting</a:t>
            </a:r>
            <a:endParaRPr dirty="0"/>
          </a:p>
          <a:p>
            <a:pPr marL="290513" marR="0" lvl="7" indent="-228600" algn="l" rtl="0">
              <a:lnSpc>
                <a:spcPct val="90000"/>
              </a:lnSpc>
              <a:spcBef>
                <a:spcPts val="600"/>
              </a:spcBef>
              <a:spcAft>
                <a:spcPts val="0"/>
              </a:spcAft>
              <a:buClr>
                <a:srgbClr val="000000"/>
              </a:buClr>
              <a:buSzPts val="1572"/>
              <a:buFont typeface="Arial"/>
              <a:buChar char="•"/>
            </a:pPr>
            <a:r>
              <a:rPr lang="en-GB" sz="1572" b="0" i="0" u="none" strike="noStrike" cap="none" dirty="0">
                <a:solidFill>
                  <a:schemeClr val="dk1"/>
                </a:solidFill>
                <a:latin typeface="Century Gothic"/>
                <a:ea typeface="Century Gothic"/>
                <a:cs typeface="Century Gothic"/>
                <a:sym typeface="Century Gothic"/>
              </a:rPr>
              <a:t>EOIs will be assessed by the CRI Steering Committee. Applicants that meet the requirements and have the most promising EOIs will be asked to submit a proposal.</a:t>
            </a:r>
            <a:endParaRPr dirty="0"/>
          </a:p>
          <a:p>
            <a:pPr marL="290513" marR="0" lvl="7" indent="-228600" algn="l" rtl="0">
              <a:lnSpc>
                <a:spcPct val="90000"/>
              </a:lnSpc>
              <a:spcBef>
                <a:spcPts val="600"/>
              </a:spcBef>
              <a:spcAft>
                <a:spcPts val="0"/>
              </a:spcAft>
              <a:buClr>
                <a:srgbClr val="000000"/>
              </a:buClr>
              <a:buSzPts val="1572"/>
              <a:buFont typeface="Arial"/>
              <a:buChar char="•"/>
            </a:pPr>
            <a:r>
              <a:rPr lang="en-GB" sz="1572" b="0" i="0" u="none" strike="noStrike" cap="none" dirty="0">
                <a:solidFill>
                  <a:schemeClr val="dk1"/>
                </a:solidFill>
                <a:latin typeface="Century Gothic"/>
                <a:ea typeface="Century Gothic"/>
                <a:cs typeface="Century Gothic"/>
                <a:sym typeface="Century Gothic"/>
              </a:rPr>
              <a:t>Proposals will be assessed; follow-up may be required.</a:t>
            </a:r>
            <a:endParaRPr dirty="0"/>
          </a:p>
          <a:p>
            <a:pPr marL="290513" marR="0" lvl="7" indent="-228600" algn="l" rtl="0">
              <a:lnSpc>
                <a:spcPct val="90000"/>
              </a:lnSpc>
              <a:spcBef>
                <a:spcPts val="600"/>
              </a:spcBef>
              <a:spcAft>
                <a:spcPts val="0"/>
              </a:spcAft>
              <a:buClr>
                <a:srgbClr val="000000"/>
              </a:buClr>
              <a:buSzPts val="1572"/>
              <a:buFont typeface="Arial"/>
              <a:buChar char="•"/>
            </a:pPr>
            <a:r>
              <a:rPr lang="en-GB" sz="1572" b="0" i="0" u="none" strike="noStrike" cap="none" dirty="0">
                <a:solidFill>
                  <a:schemeClr val="dk1"/>
                </a:solidFill>
                <a:latin typeface="Century Gothic"/>
                <a:ea typeface="Century Gothic"/>
                <a:cs typeface="Century Gothic"/>
                <a:sym typeface="Century Gothic"/>
              </a:rPr>
              <a:t>Successful applicants will sign an MOU with TBS</a:t>
            </a:r>
            <a:endParaRPr dirty="0"/>
          </a:p>
          <a:p>
            <a:pPr marL="0" marR="0" lvl="7" indent="88074" algn="l" rtl="0">
              <a:lnSpc>
                <a:spcPct val="90000"/>
              </a:lnSpc>
              <a:spcBef>
                <a:spcPts val="600"/>
              </a:spcBef>
              <a:spcAft>
                <a:spcPts val="0"/>
              </a:spcAft>
              <a:buClr>
                <a:srgbClr val="000000"/>
              </a:buClr>
              <a:buSzPts val="1387"/>
              <a:buFont typeface="Arial"/>
              <a:buNone/>
            </a:pPr>
            <a:endParaRPr sz="1387" b="0" i="0" u="none" strike="noStrike" cap="none" dirty="0">
              <a:solidFill>
                <a:schemeClr val="dk1"/>
              </a:solidFill>
              <a:latin typeface="Calibri"/>
              <a:ea typeface="Calibri"/>
              <a:cs typeface="Calibri"/>
              <a:sym typeface="Calibri"/>
            </a:endParaRPr>
          </a:p>
          <a:p>
            <a:pPr marL="285750" marR="0" lvl="3" indent="-140525" algn="l" rtl="0">
              <a:lnSpc>
                <a:spcPct val="90000"/>
              </a:lnSpc>
              <a:spcBef>
                <a:spcPts val="600"/>
              </a:spcBef>
              <a:spcAft>
                <a:spcPts val="0"/>
              </a:spcAft>
              <a:buClr>
                <a:srgbClr val="000000"/>
              </a:buClr>
              <a:buSzPts val="1387"/>
              <a:buFont typeface="Arial"/>
              <a:buNone/>
            </a:pPr>
            <a:endParaRPr sz="1387" b="0" i="0" u="none" strike="noStrike" cap="none" dirty="0">
              <a:solidFill>
                <a:schemeClr val="dk1"/>
              </a:solidFill>
              <a:latin typeface="Calibri"/>
              <a:ea typeface="Calibri"/>
              <a:cs typeface="Calibri"/>
              <a:sym typeface="Calibri"/>
            </a:endParaRPr>
          </a:p>
        </p:txBody>
      </p:sp>
      <p:pic>
        <p:nvPicPr>
          <p:cNvPr id="2031" name="Google Shape;2031;p326"/>
          <p:cNvPicPr preferRelativeResize="0"/>
          <p:nvPr/>
        </p:nvPicPr>
        <p:blipFill rotWithShape="1">
          <a:blip r:embed="rId3">
            <a:alphaModFix/>
          </a:blip>
          <a:srcRect l="40579" r="14302"/>
          <a:stretch/>
        </p:blipFill>
        <p:spPr>
          <a:xfrm>
            <a:off x="20" y="10"/>
            <a:ext cx="3476673" cy="5143490"/>
          </a:xfrm>
          <a:prstGeom prst="rect">
            <a:avLst/>
          </a:prstGeom>
          <a:noFill/>
          <a:ln>
            <a:noFill/>
          </a:ln>
        </p:spPr>
      </p:pic>
      <p:cxnSp>
        <p:nvCxnSpPr>
          <p:cNvPr id="2032" name="Google Shape;2032;p326"/>
          <p:cNvCxnSpPr/>
          <p:nvPr/>
        </p:nvCxnSpPr>
        <p:spPr>
          <a:xfrm>
            <a:off x="3810700" y="1586337"/>
            <a:ext cx="4732020" cy="0"/>
          </a:xfrm>
          <a:prstGeom prst="straightConnector1">
            <a:avLst/>
          </a:prstGeom>
          <a:noFill/>
          <a:ln w="19050" cap="flat" cmpd="sng">
            <a:solidFill>
              <a:srgbClr val="E19313"/>
            </a:solidFill>
            <a:prstDash val="solid"/>
            <a:miter lim="800000"/>
            <a:headEnd type="none" w="sm" len="sm"/>
            <a:tailEnd type="none" w="sm" len="sm"/>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6"/>
        <p:cNvGrpSpPr/>
        <p:nvPr/>
      </p:nvGrpSpPr>
      <p:grpSpPr>
        <a:xfrm>
          <a:off x="0" y="0"/>
          <a:ext cx="0" cy="0"/>
          <a:chOff x="0" y="0"/>
          <a:chExt cx="0" cy="0"/>
        </a:xfrm>
      </p:grpSpPr>
      <p:sp>
        <p:nvSpPr>
          <p:cNvPr id="2037" name="Google Shape;2037;p327"/>
          <p:cNvSpPr/>
          <p:nvPr/>
        </p:nvSpPr>
        <p:spPr>
          <a:xfrm>
            <a:off x="294981" y="253746"/>
            <a:ext cx="8579094" cy="1183293"/>
          </a:xfrm>
          <a:prstGeom prst="rect">
            <a:avLst/>
          </a:prstGeom>
          <a:solidFill>
            <a:schemeClr val="accent6">
              <a:lumMod val="75000"/>
            </a:schemeClr>
          </a:solidFill>
          <a:ln w="127000" cap="sq" cmpd="thinThick">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38" name="Google Shape;2038;p327"/>
          <p:cNvSpPr txBox="1">
            <a:spLocks noGrp="1"/>
          </p:cNvSpPr>
          <p:nvPr>
            <p:ph type="title"/>
          </p:nvPr>
        </p:nvSpPr>
        <p:spPr>
          <a:xfrm>
            <a:off x="628650" y="350655"/>
            <a:ext cx="7886700" cy="9941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100"/>
              <a:buFont typeface="Calibri"/>
              <a:buNone/>
            </a:pPr>
            <a:r>
              <a:rPr lang="en-GB" sz="3100" b="1">
                <a:solidFill>
                  <a:schemeClr val="lt1"/>
                </a:solidFill>
                <a:latin typeface="Calibri"/>
                <a:ea typeface="Calibri"/>
                <a:cs typeface="Calibri"/>
                <a:sym typeface="Calibri"/>
              </a:rPr>
              <a:t>Eligibility Criteria</a:t>
            </a:r>
            <a:br>
              <a:rPr lang="en-GB" sz="3100">
                <a:solidFill>
                  <a:schemeClr val="lt1"/>
                </a:solidFill>
                <a:latin typeface="Calibri"/>
                <a:ea typeface="Calibri"/>
                <a:cs typeface="Calibri"/>
                <a:sym typeface="Calibri"/>
              </a:rPr>
            </a:br>
            <a:endParaRPr sz="3100" b="1">
              <a:solidFill>
                <a:schemeClr val="lt1"/>
              </a:solidFill>
              <a:latin typeface="Calibri"/>
              <a:ea typeface="Calibri"/>
              <a:cs typeface="Calibri"/>
              <a:sym typeface="Calibri"/>
            </a:endParaRPr>
          </a:p>
        </p:txBody>
      </p:sp>
      <p:grpSp>
        <p:nvGrpSpPr>
          <p:cNvPr id="2039" name="Google Shape;2039;p327"/>
          <p:cNvGrpSpPr/>
          <p:nvPr/>
        </p:nvGrpSpPr>
        <p:grpSpPr>
          <a:xfrm>
            <a:off x="628650" y="1711173"/>
            <a:ext cx="7886699" cy="2954483"/>
            <a:chOff x="0" y="0"/>
            <a:chExt cx="7886699" cy="2954483"/>
          </a:xfrm>
          <a:solidFill>
            <a:schemeClr val="accent6">
              <a:lumMod val="20000"/>
              <a:lumOff val="80000"/>
            </a:schemeClr>
          </a:solidFill>
        </p:grpSpPr>
        <p:sp>
          <p:nvSpPr>
            <p:cNvPr id="2040" name="Google Shape;2040;p327"/>
            <p:cNvSpPr/>
            <p:nvPr/>
          </p:nvSpPr>
          <p:spPr>
            <a:xfrm>
              <a:off x="0" y="0"/>
              <a:ext cx="2464593" cy="2954483"/>
            </a:xfrm>
            <a:prstGeom prst="rect">
              <a:avLst/>
            </a:pr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7"/>
            <p:cNvSpPr txBox="1"/>
            <p:nvPr/>
          </p:nvSpPr>
          <p:spPr>
            <a:xfrm>
              <a:off x="0" y="1122703"/>
              <a:ext cx="2464593" cy="1772689"/>
            </a:xfrm>
            <a:prstGeom prst="rect">
              <a:avLst/>
            </a:prstGeom>
            <a:grpFill/>
            <a:ln>
              <a:noFill/>
            </a:ln>
          </p:spPr>
          <p:txBody>
            <a:bodyPr spcFirstLastPara="1" wrap="square" lIns="192125" tIns="330200" rIns="192125" bIns="3302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The project must be a regulatory experiment.</a:t>
              </a:r>
              <a:endParaRPr sz="1800" b="0" i="0" u="none" strike="noStrike" cap="none">
                <a:solidFill>
                  <a:srgbClr val="000000"/>
                </a:solidFill>
                <a:latin typeface="Century Gothic"/>
                <a:ea typeface="Century Gothic"/>
                <a:cs typeface="Century Gothic"/>
                <a:sym typeface="Century Gothic"/>
              </a:endParaRPr>
            </a:p>
          </p:txBody>
        </p:sp>
        <p:sp>
          <p:nvSpPr>
            <p:cNvPr id="2042" name="Google Shape;2042;p327"/>
            <p:cNvSpPr/>
            <p:nvPr/>
          </p:nvSpPr>
          <p:spPr>
            <a:xfrm>
              <a:off x="942151" y="415233"/>
              <a:ext cx="580290" cy="646774"/>
            </a:xfrm>
            <a:prstGeom prst="ellipse">
              <a:avLst/>
            </a:prstGeom>
            <a:solidFill>
              <a:schemeClr val="accent6">
                <a:lumMod val="75000"/>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7"/>
            <p:cNvSpPr txBox="1"/>
            <p:nvPr/>
          </p:nvSpPr>
          <p:spPr>
            <a:xfrm>
              <a:off x="1027133" y="509951"/>
              <a:ext cx="410326" cy="457338"/>
            </a:xfrm>
            <a:prstGeom prst="rect">
              <a:avLst/>
            </a:prstGeom>
            <a:solidFill>
              <a:schemeClr val="accent6">
                <a:lumMod val="75000"/>
              </a:schemeClr>
            </a:solid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dirty="0">
                  <a:solidFill>
                    <a:schemeClr val="lt1"/>
                  </a:solidFill>
                  <a:latin typeface="Arial"/>
                  <a:ea typeface="Arial"/>
                  <a:cs typeface="Arial"/>
                  <a:sym typeface="Arial"/>
                </a:rPr>
                <a:t>1</a:t>
              </a:r>
              <a:endParaRPr sz="3000" b="0" i="0" u="none" strike="noStrike" cap="none" dirty="0">
                <a:solidFill>
                  <a:schemeClr val="lt1"/>
                </a:solidFill>
                <a:latin typeface="Arial"/>
                <a:ea typeface="Arial"/>
                <a:cs typeface="Arial"/>
                <a:sym typeface="Arial"/>
              </a:endParaRPr>
            </a:p>
          </p:txBody>
        </p:sp>
        <p:sp>
          <p:nvSpPr>
            <p:cNvPr id="2045" name="Google Shape;2045;p327"/>
            <p:cNvSpPr/>
            <p:nvPr/>
          </p:nvSpPr>
          <p:spPr>
            <a:xfrm>
              <a:off x="2711053" y="0"/>
              <a:ext cx="2464593" cy="2954483"/>
            </a:xfrm>
            <a:prstGeom prst="rect">
              <a:avLst/>
            </a:prstGeom>
            <a:solidFill>
              <a:schemeClr val="bg1">
                <a:lumMod val="85000"/>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27"/>
            <p:cNvSpPr txBox="1"/>
            <p:nvPr/>
          </p:nvSpPr>
          <p:spPr>
            <a:xfrm>
              <a:off x="2711053" y="1122703"/>
              <a:ext cx="2464593" cy="1772689"/>
            </a:xfrm>
            <a:prstGeom prst="rect">
              <a:avLst/>
            </a:prstGeom>
            <a:solidFill>
              <a:schemeClr val="bg1">
                <a:lumMod val="85000"/>
              </a:schemeClr>
            </a:solidFill>
            <a:ln>
              <a:noFill/>
            </a:ln>
          </p:spPr>
          <p:txBody>
            <a:bodyPr spcFirstLastPara="1" wrap="square" lIns="192125" tIns="330200" rIns="192125" bIns="33020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GB" sz="1600" b="0" i="0" u="none" strike="noStrike" cap="none" dirty="0">
                  <a:solidFill>
                    <a:srgbClr val="000000"/>
                  </a:solidFill>
                  <a:latin typeface="Century Gothic"/>
                  <a:ea typeface="Century Gothic"/>
                  <a:cs typeface="Century Gothic"/>
                  <a:sym typeface="Century Gothic"/>
                </a:rPr>
                <a:t>Addresses one of the following:</a:t>
              </a:r>
              <a:endParaRPr sz="1600" b="0" i="0" u="none" strike="noStrike" cap="none" dirty="0">
                <a:solidFill>
                  <a:srgbClr val="000000"/>
                </a:solidFill>
                <a:latin typeface="Century Gothic"/>
                <a:ea typeface="Century Gothic"/>
                <a:cs typeface="Century Gothic"/>
                <a:sym typeface="Century Gothic"/>
              </a:endParaRPr>
            </a:p>
            <a:p>
              <a:pPr marL="114300" marR="0" lvl="1" indent="-114300" algn="l" rtl="0">
                <a:lnSpc>
                  <a:spcPct val="90000"/>
                </a:lnSpc>
                <a:spcBef>
                  <a:spcPts val="560"/>
                </a:spcBef>
                <a:spcAft>
                  <a:spcPts val="0"/>
                </a:spcAft>
                <a:buClr>
                  <a:srgbClr val="000000"/>
                </a:buClr>
                <a:buSzPts val="1400"/>
                <a:buFont typeface="Arial"/>
                <a:buChar char="•"/>
              </a:pPr>
              <a:r>
                <a:rPr lang="en-GB" sz="1400" b="0" i="0" u="none" strike="noStrike" cap="none" dirty="0">
                  <a:solidFill>
                    <a:srgbClr val="000000"/>
                  </a:solidFill>
                  <a:latin typeface="Century Gothic"/>
                  <a:ea typeface="Century Gothic"/>
                  <a:cs typeface="Century Gothic"/>
                  <a:sym typeface="Century Gothic"/>
                </a:rPr>
                <a:t>defined business need</a:t>
              </a:r>
              <a:endParaRPr sz="1400" b="0" i="0" u="none" strike="noStrike" cap="none" dirty="0">
                <a:solidFill>
                  <a:srgbClr val="000000"/>
                </a:solidFill>
                <a:latin typeface="Century Gothic"/>
                <a:ea typeface="Century Gothic"/>
                <a:cs typeface="Century Gothic"/>
                <a:sym typeface="Century Gothic"/>
              </a:endParaRPr>
            </a:p>
            <a:p>
              <a:pPr marL="114300" marR="0" lvl="1" indent="-114300" algn="l" rtl="0">
                <a:lnSpc>
                  <a:spcPct val="90000"/>
                </a:lnSpc>
                <a:spcBef>
                  <a:spcPts val="210"/>
                </a:spcBef>
                <a:spcAft>
                  <a:spcPts val="0"/>
                </a:spcAft>
                <a:buClr>
                  <a:srgbClr val="000000"/>
                </a:buClr>
                <a:buSzPts val="1400"/>
                <a:buFont typeface="Arial"/>
                <a:buChar char="•"/>
              </a:pPr>
              <a:r>
                <a:rPr lang="en-GB" sz="1400" b="0" i="0" u="none" strike="noStrike" cap="none" dirty="0">
                  <a:solidFill>
                    <a:srgbClr val="000000"/>
                  </a:solidFill>
                  <a:latin typeface="Century Gothic"/>
                  <a:ea typeface="Century Gothic"/>
                  <a:cs typeface="Century Gothic"/>
                  <a:sym typeface="Century Gothic"/>
                </a:rPr>
                <a:t>technological challenge</a:t>
              </a:r>
              <a:endParaRPr sz="1400" b="0" i="0" u="none" strike="noStrike" cap="none" dirty="0">
                <a:solidFill>
                  <a:srgbClr val="000000"/>
                </a:solidFill>
                <a:latin typeface="Century Gothic"/>
                <a:ea typeface="Century Gothic"/>
                <a:cs typeface="Century Gothic"/>
                <a:sym typeface="Century Gothic"/>
              </a:endParaRPr>
            </a:p>
            <a:p>
              <a:pPr marL="114300" marR="0" lvl="1" indent="-114300" algn="l" rtl="0">
                <a:lnSpc>
                  <a:spcPct val="90000"/>
                </a:lnSpc>
                <a:spcBef>
                  <a:spcPts val="210"/>
                </a:spcBef>
                <a:spcAft>
                  <a:spcPts val="0"/>
                </a:spcAft>
                <a:buClr>
                  <a:srgbClr val="000000"/>
                </a:buClr>
                <a:buSzPts val="1400"/>
                <a:buFont typeface="Arial"/>
                <a:buChar char="•"/>
              </a:pPr>
              <a:r>
                <a:rPr lang="en-GB" sz="1400" b="0" i="0" u="none" strike="noStrike" cap="none" dirty="0">
                  <a:solidFill>
                    <a:srgbClr val="000000"/>
                  </a:solidFill>
                  <a:latin typeface="Century Gothic"/>
                  <a:ea typeface="Century Gothic"/>
                  <a:cs typeface="Century Gothic"/>
                  <a:sym typeface="Century Gothic"/>
                </a:rPr>
                <a:t>market opportunity </a:t>
              </a:r>
              <a:endParaRPr sz="1400" b="0" i="0" u="none" strike="noStrike" cap="none" dirty="0">
                <a:solidFill>
                  <a:srgbClr val="000000"/>
                </a:solidFill>
                <a:latin typeface="Century Gothic"/>
                <a:ea typeface="Century Gothic"/>
                <a:cs typeface="Century Gothic"/>
                <a:sym typeface="Century Gothic"/>
              </a:endParaRPr>
            </a:p>
          </p:txBody>
        </p:sp>
        <p:sp>
          <p:nvSpPr>
            <p:cNvPr id="2047" name="Google Shape;2047;p327"/>
            <p:cNvSpPr/>
            <p:nvPr/>
          </p:nvSpPr>
          <p:spPr>
            <a:xfrm>
              <a:off x="3653204" y="415233"/>
              <a:ext cx="580290" cy="646774"/>
            </a:xfrm>
            <a:prstGeom prst="ellipse">
              <a:avLst/>
            </a:prstGeom>
            <a:solidFill>
              <a:schemeClr val="accent6">
                <a:lumMod val="75000"/>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27"/>
            <p:cNvSpPr txBox="1"/>
            <p:nvPr/>
          </p:nvSpPr>
          <p:spPr>
            <a:xfrm>
              <a:off x="3738186" y="509951"/>
              <a:ext cx="410326" cy="457338"/>
            </a:xfrm>
            <a:prstGeom prst="rect">
              <a:avLst/>
            </a:prstGeom>
            <a:solidFill>
              <a:schemeClr val="accent6">
                <a:lumMod val="75000"/>
              </a:schemeClr>
            </a:solid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a:solidFill>
                    <a:schemeClr val="lt1"/>
                  </a:solidFill>
                  <a:latin typeface="Arial"/>
                  <a:ea typeface="Arial"/>
                  <a:cs typeface="Arial"/>
                  <a:sym typeface="Arial"/>
                </a:rPr>
                <a:t>2</a:t>
              </a:r>
              <a:endParaRPr sz="3000" b="0" i="0" u="none" strike="noStrike" cap="none" dirty="0">
                <a:solidFill>
                  <a:schemeClr val="lt1"/>
                </a:solidFill>
                <a:latin typeface="Arial"/>
                <a:ea typeface="Arial"/>
                <a:cs typeface="Arial"/>
                <a:sym typeface="Arial"/>
              </a:endParaRPr>
            </a:p>
          </p:txBody>
        </p:sp>
        <p:sp>
          <p:nvSpPr>
            <p:cNvPr id="2050" name="Google Shape;2050;p327"/>
            <p:cNvSpPr/>
            <p:nvPr/>
          </p:nvSpPr>
          <p:spPr>
            <a:xfrm>
              <a:off x="5422106" y="0"/>
              <a:ext cx="2464593" cy="2954483"/>
            </a:xfrm>
            <a:prstGeom prst="rect">
              <a:avLst/>
            </a:prstGeom>
            <a:solidFill>
              <a:schemeClr val="bg1">
                <a:lumMod val="75000"/>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27"/>
            <p:cNvSpPr txBox="1"/>
            <p:nvPr/>
          </p:nvSpPr>
          <p:spPr>
            <a:xfrm>
              <a:off x="5422106" y="1122703"/>
              <a:ext cx="2464593" cy="1772689"/>
            </a:xfrm>
            <a:prstGeom prst="rect">
              <a:avLst/>
            </a:prstGeom>
            <a:solidFill>
              <a:schemeClr val="bg1">
                <a:lumMod val="75000"/>
              </a:schemeClr>
            </a:solidFill>
            <a:ln>
              <a:noFill/>
            </a:ln>
          </p:spPr>
          <p:txBody>
            <a:bodyPr spcFirstLastPara="1" wrap="square" lIns="192125" tIns="330200" rIns="192125" bIns="3302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The project must support innovation. </a:t>
              </a:r>
              <a:endParaRPr sz="1800" b="0" i="0" u="none" strike="noStrike" cap="none">
                <a:solidFill>
                  <a:srgbClr val="000000"/>
                </a:solidFill>
                <a:latin typeface="Century Gothic"/>
                <a:ea typeface="Century Gothic"/>
                <a:cs typeface="Century Gothic"/>
                <a:sym typeface="Century Gothic"/>
              </a:endParaRPr>
            </a:p>
          </p:txBody>
        </p:sp>
        <p:sp>
          <p:nvSpPr>
            <p:cNvPr id="2052" name="Google Shape;2052;p327"/>
            <p:cNvSpPr/>
            <p:nvPr/>
          </p:nvSpPr>
          <p:spPr>
            <a:xfrm>
              <a:off x="6364258" y="415233"/>
              <a:ext cx="580290" cy="646774"/>
            </a:xfrm>
            <a:prstGeom prst="ellipse">
              <a:avLst/>
            </a:prstGeom>
            <a:solidFill>
              <a:schemeClr val="accent6">
                <a:lumMod val="75000"/>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27"/>
            <p:cNvSpPr txBox="1"/>
            <p:nvPr/>
          </p:nvSpPr>
          <p:spPr>
            <a:xfrm>
              <a:off x="6449240" y="509951"/>
              <a:ext cx="410326" cy="457338"/>
            </a:xfrm>
            <a:prstGeom prst="rect">
              <a:avLst/>
            </a:prstGeom>
            <a:solidFill>
              <a:schemeClr val="accent6">
                <a:lumMod val="75000"/>
              </a:schemeClr>
            </a:solid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dirty="0">
                  <a:solidFill>
                    <a:schemeClr val="lt1"/>
                  </a:solidFill>
                  <a:latin typeface="Arial"/>
                  <a:ea typeface="Arial"/>
                  <a:cs typeface="Arial"/>
                  <a:sym typeface="Arial"/>
                </a:rPr>
                <a:t>3</a:t>
              </a:r>
              <a:endParaRPr sz="3000" b="0" i="0" u="none" strike="noStrike" cap="none" dirty="0">
                <a:solidFill>
                  <a:schemeClr val="lt1"/>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058"/>
        <p:cNvGrpSpPr/>
        <p:nvPr/>
      </p:nvGrpSpPr>
      <p:grpSpPr>
        <a:xfrm>
          <a:off x="0" y="0"/>
          <a:ext cx="0" cy="0"/>
          <a:chOff x="0" y="0"/>
          <a:chExt cx="0" cy="0"/>
        </a:xfrm>
      </p:grpSpPr>
      <p:sp>
        <p:nvSpPr>
          <p:cNvPr id="2059" name="Google Shape;2059;p328"/>
          <p:cNvSpPr/>
          <p:nvPr/>
        </p:nvSpPr>
        <p:spPr>
          <a:xfrm>
            <a:off x="0" y="0"/>
            <a:ext cx="9141714" cy="51435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60" name="Google Shape;2060;p328"/>
          <p:cNvSpPr/>
          <p:nvPr/>
        </p:nvSpPr>
        <p:spPr>
          <a:xfrm>
            <a:off x="400050" y="349308"/>
            <a:ext cx="8343900" cy="4229577"/>
          </a:xfrm>
          <a:prstGeom prst="rect">
            <a:avLst/>
          </a:prstGeom>
          <a:solidFill>
            <a:schemeClr val="lt1">
              <a:alpha val="92941"/>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61" name="Google Shape;2061;p328"/>
          <p:cNvSpPr txBox="1">
            <a:spLocks noGrp="1"/>
          </p:cNvSpPr>
          <p:nvPr>
            <p:ph type="title"/>
          </p:nvPr>
        </p:nvSpPr>
        <p:spPr>
          <a:xfrm>
            <a:off x="628650" y="670520"/>
            <a:ext cx="2673842" cy="3587155"/>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3700"/>
              <a:buFont typeface="Calibri"/>
              <a:buNone/>
            </a:pPr>
            <a:r>
              <a:rPr lang="en-GB" sz="3700" b="1" dirty="0">
                <a:solidFill>
                  <a:schemeClr val="dk1"/>
                </a:solidFill>
              </a:rPr>
              <a:t>What is a regulatory experiment?</a:t>
            </a:r>
            <a:br>
              <a:rPr lang="en-GB" sz="3700" dirty="0">
                <a:solidFill>
                  <a:schemeClr val="dk1"/>
                </a:solidFill>
                <a:latin typeface="Calibri"/>
                <a:ea typeface="Calibri"/>
                <a:cs typeface="Calibri"/>
                <a:sym typeface="Calibri"/>
              </a:rPr>
            </a:br>
            <a:endParaRPr sz="3700" b="1" dirty="0">
              <a:solidFill>
                <a:schemeClr val="dk1"/>
              </a:solidFill>
              <a:latin typeface="Calibri"/>
              <a:ea typeface="Calibri"/>
              <a:cs typeface="Calibri"/>
              <a:sym typeface="Calibri"/>
            </a:endParaRPr>
          </a:p>
        </p:txBody>
      </p:sp>
      <p:cxnSp>
        <p:nvCxnSpPr>
          <p:cNvPr id="2062" name="Google Shape;2062;p328"/>
          <p:cNvCxnSpPr/>
          <p:nvPr/>
        </p:nvCxnSpPr>
        <p:spPr>
          <a:xfrm>
            <a:off x="3490722" y="1543050"/>
            <a:ext cx="0" cy="2057400"/>
          </a:xfrm>
          <a:prstGeom prst="straightConnector1">
            <a:avLst/>
          </a:prstGeom>
          <a:noFill/>
          <a:ln w="19050" cap="flat" cmpd="sng">
            <a:solidFill>
              <a:schemeClr val="dk1">
                <a:alpha val="80000"/>
              </a:schemeClr>
            </a:solidFill>
            <a:prstDash val="solid"/>
            <a:miter lim="800000"/>
            <a:headEnd type="none" w="sm" len="sm"/>
            <a:tailEnd type="none" w="sm" len="sm"/>
          </a:ln>
        </p:spPr>
      </p:cxnSp>
      <p:sp>
        <p:nvSpPr>
          <p:cNvPr id="2063" name="Google Shape;2063;p328"/>
          <p:cNvSpPr/>
          <p:nvPr/>
        </p:nvSpPr>
        <p:spPr>
          <a:xfrm>
            <a:off x="3732024" y="670520"/>
            <a:ext cx="4783326" cy="358715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A regulatory experiment is a </a:t>
            </a:r>
            <a:r>
              <a:rPr lang="en-GB" sz="1800" b="1" i="0" u="none" strike="noStrike" cap="none">
                <a:solidFill>
                  <a:srgbClr val="000000"/>
                </a:solidFill>
                <a:latin typeface="Calibri"/>
                <a:ea typeface="Calibri"/>
                <a:cs typeface="Calibri"/>
                <a:sym typeface="Calibri"/>
              </a:rPr>
              <a:t>test or trial </a:t>
            </a:r>
            <a:r>
              <a:rPr lang="en-GB" sz="1800" b="0" i="0" u="none" strike="noStrike" cap="none">
                <a:solidFill>
                  <a:srgbClr val="000000"/>
                </a:solidFill>
                <a:latin typeface="Calibri"/>
                <a:ea typeface="Calibri"/>
                <a:cs typeface="Calibri"/>
                <a:sym typeface="Calibri"/>
              </a:rPr>
              <a:t>of a </a:t>
            </a:r>
            <a:r>
              <a:rPr lang="en-GB" sz="1800" b="1" i="0" u="none" strike="noStrike" cap="none">
                <a:solidFill>
                  <a:srgbClr val="000000"/>
                </a:solidFill>
                <a:latin typeface="Calibri"/>
                <a:ea typeface="Calibri"/>
                <a:cs typeface="Calibri"/>
                <a:sym typeface="Calibri"/>
              </a:rPr>
              <a:t>new product, service, approach or process</a:t>
            </a:r>
            <a:r>
              <a:rPr lang="en-GB" sz="1800" b="0" i="0" u="none" strike="noStrike" cap="none">
                <a:solidFill>
                  <a:srgbClr val="000000"/>
                </a:solidFill>
                <a:latin typeface="Calibri"/>
                <a:ea typeface="Calibri"/>
                <a:cs typeface="Calibri"/>
                <a:sym typeface="Calibri"/>
              </a:rPr>
              <a:t> designed to </a:t>
            </a:r>
            <a:r>
              <a:rPr lang="en-GB" sz="1800" b="1" i="0" u="none" strike="noStrike" cap="none">
                <a:solidFill>
                  <a:srgbClr val="000000"/>
                </a:solidFill>
                <a:latin typeface="Calibri"/>
                <a:ea typeface="Calibri"/>
                <a:cs typeface="Calibri"/>
                <a:sym typeface="Calibri"/>
              </a:rPr>
              <a:t>generate evidence </a:t>
            </a:r>
            <a:r>
              <a:rPr lang="en-GB" sz="1800" b="0" i="0" u="none" strike="noStrike" cap="none">
                <a:solidFill>
                  <a:srgbClr val="000000"/>
                </a:solidFill>
                <a:latin typeface="Calibri"/>
                <a:ea typeface="Calibri"/>
                <a:cs typeface="Calibri"/>
                <a:sym typeface="Calibri"/>
              </a:rPr>
              <a:t>or </a:t>
            </a:r>
            <a:r>
              <a:rPr lang="en-GB" sz="1800" b="1" i="0" u="none" strike="noStrike" cap="none">
                <a:solidFill>
                  <a:srgbClr val="000000"/>
                </a:solidFill>
                <a:latin typeface="Calibri"/>
                <a:ea typeface="Calibri"/>
                <a:cs typeface="Calibri"/>
                <a:sym typeface="Calibri"/>
              </a:rPr>
              <a:t>information</a:t>
            </a:r>
            <a:r>
              <a:rPr lang="en-GB" sz="1800" b="0" i="0" u="none" strike="noStrike" cap="none">
                <a:solidFill>
                  <a:srgbClr val="000000"/>
                </a:solidFill>
                <a:latin typeface="Calibri"/>
                <a:ea typeface="Calibri"/>
                <a:cs typeface="Calibri"/>
                <a:sym typeface="Calibri"/>
              </a:rPr>
              <a:t> that can </a:t>
            </a:r>
            <a:r>
              <a:rPr lang="en-GB" sz="1800" b="1" i="0" u="none" strike="noStrike" cap="none">
                <a:solidFill>
                  <a:srgbClr val="000000"/>
                </a:solidFill>
                <a:latin typeface="Calibri"/>
                <a:ea typeface="Calibri"/>
                <a:cs typeface="Calibri"/>
                <a:sym typeface="Calibri"/>
              </a:rPr>
              <a:t>inform the design or administration of a regulatory regime</a:t>
            </a:r>
            <a:r>
              <a:rPr lang="en-GB" sz="1800" b="0" i="0" u="none" strike="noStrike" cap="none">
                <a:solidFill>
                  <a:srgbClr val="000000"/>
                </a:solidFill>
                <a:latin typeface="Calibri"/>
                <a:ea typeface="Calibri"/>
                <a:cs typeface="Calibri"/>
                <a:sym typeface="Calibri"/>
              </a:rPr>
              <a:t>.</a:t>
            </a:r>
            <a:endParaRPr/>
          </a:p>
        </p:txBody>
      </p:sp>
      <p:grpSp>
        <p:nvGrpSpPr>
          <p:cNvPr id="2064" name="Google Shape;2064;p328"/>
          <p:cNvGrpSpPr/>
          <p:nvPr/>
        </p:nvGrpSpPr>
        <p:grpSpPr>
          <a:xfrm>
            <a:off x="628650" y="562438"/>
            <a:ext cx="580290" cy="646774"/>
            <a:chOff x="942151" y="415233"/>
            <a:chExt cx="580290" cy="646774"/>
          </a:xfrm>
          <a:solidFill>
            <a:schemeClr val="accent6"/>
          </a:solidFill>
        </p:grpSpPr>
        <p:sp>
          <p:nvSpPr>
            <p:cNvPr id="2065" name="Google Shape;2065;p328"/>
            <p:cNvSpPr/>
            <p:nvPr/>
          </p:nvSpPr>
          <p:spPr>
            <a:xfrm>
              <a:off x="942151" y="415233"/>
              <a:ext cx="580290" cy="646774"/>
            </a:xfrm>
            <a:prstGeom prst="ellipse">
              <a:avLst/>
            </a:pr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8"/>
            <p:cNvSpPr txBox="1"/>
            <p:nvPr/>
          </p:nvSpPr>
          <p:spPr>
            <a:xfrm>
              <a:off x="1027133" y="509951"/>
              <a:ext cx="410326" cy="457338"/>
            </a:xfrm>
            <a:prstGeom prst="rect">
              <a:avLst/>
            </a:prstGeom>
            <a:grp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dirty="0">
                  <a:solidFill>
                    <a:srgbClr val="FFFFFF"/>
                  </a:solidFill>
                  <a:latin typeface="Calibri"/>
                  <a:ea typeface="Calibri"/>
                  <a:cs typeface="Calibri"/>
                  <a:sym typeface="Calibri"/>
                </a:rPr>
                <a:t>1</a:t>
              </a:r>
              <a:endParaRPr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0"/>
        <p:cNvGrpSpPr/>
        <p:nvPr/>
      </p:nvGrpSpPr>
      <p:grpSpPr>
        <a:xfrm>
          <a:off x="0" y="0"/>
          <a:ext cx="0" cy="0"/>
          <a:chOff x="0" y="0"/>
          <a:chExt cx="0" cy="0"/>
        </a:xfrm>
      </p:grpSpPr>
      <p:sp>
        <p:nvSpPr>
          <p:cNvPr id="1591" name="Google Shape;1591;p28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entury Gothic"/>
              <a:buNone/>
            </a:pPr>
            <a:r>
              <a:rPr lang="en-GB" sz="2800" b="1">
                <a:latin typeface="Century Gothic"/>
                <a:ea typeface="Century Gothic"/>
                <a:cs typeface="Century Gothic"/>
                <a:sym typeface="Century Gothic"/>
              </a:rPr>
              <a:t>Centre for Regulatory Innovation (CRI)</a:t>
            </a:r>
            <a:endParaRPr sz="2800" b="1"/>
          </a:p>
        </p:txBody>
      </p:sp>
      <p:sp>
        <p:nvSpPr>
          <p:cNvPr id="1592" name="Google Shape;1592;p283"/>
          <p:cNvSpPr txBox="1"/>
          <p:nvPr/>
        </p:nvSpPr>
        <p:spPr>
          <a:xfrm>
            <a:off x="473725" y="1268017"/>
            <a:ext cx="8405870" cy="3327732"/>
          </a:xfrm>
          <a:prstGeom prst="rect">
            <a:avLst/>
          </a:prstGeom>
          <a:noFill/>
          <a:ln>
            <a:noFill/>
          </a:ln>
        </p:spPr>
        <p:txBody>
          <a:bodyPr spcFirstLastPara="1" wrap="square" lIns="91425" tIns="91425" rIns="91425" bIns="91425" anchor="t" anchorCtr="0">
            <a:noAutofit/>
          </a:bodyPr>
          <a:lstStyle/>
          <a:p>
            <a:pPr marL="133350" marR="0" lvl="0" indent="0" algn="l" rtl="0">
              <a:lnSpc>
                <a:spcPct val="100000"/>
              </a:lnSpc>
              <a:spcBef>
                <a:spcPts val="0"/>
              </a:spcBef>
              <a:spcAft>
                <a:spcPts val="0"/>
              </a:spcAft>
              <a:buClr>
                <a:srgbClr val="000000"/>
              </a:buClr>
              <a:buSzPts val="1500"/>
              <a:buFont typeface="Arial"/>
              <a:buNone/>
            </a:pPr>
            <a:r>
              <a:rPr lang="en-GB" sz="1800" b="0" i="0" u="none" strike="noStrike" cap="none">
                <a:solidFill>
                  <a:srgbClr val="000000"/>
                </a:solidFill>
                <a:latin typeface="Century Gothic"/>
                <a:ea typeface="Century Gothic"/>
                <a:cs typeface="Century Gothic"/>
                <a:sym typeface="Century Gothic"/>
              </a:rPr>
              <a:t>As part of the Government’s regulatory modernization agenda, the CRI, located within TBS Regulatory Affairs sector, supports regulatory experimentation that promotes innovation and competitiveness in Canada.  The CRI was stood up in late 2019 with a mandate to: </a:t>
            </a:r>
            <a:endParaRPr/>
          </a:p>
          <a:p>
            <a:pPr marL="419100" marR="0" lvl="6" indent="0" algn="l" rtl="0">
              <a:lnSpc>
                <a:spcPct val="100000"/>
              </a:lnSpc>
              <a:spcBef>
                <a:spcPts val="0"/>
              </a:spcBef>
              <a:spcAft>
                <a:spcPts val="0"/>
              </a:spcAft>
              <a:buClr>
                <a:srgbClr val="000000"/>
              </a:buClr>
              <a:buSzPts val="1500"/>
              <a:buFont typeface="Arial"/>
              <a:buNone/>
            </a:pPr>
            <a:endParaRPr sz="1800" b="0" i="0" u="none" strike="noStrike" cap="none">
              <a:solidFill>
                <a:srgbClr val="000000"/>
              </a:solidFill>
              <a:latin typeface="Century Gothic"/>
              <a:ea typeface="Century Gothic"/>
              <a:cs typeface="Century Gothic"/>
              <a:sym typeface="Century Gothic"/>
            </a:endParaRPr>
          </a:p>
          <a:p>
            <a:pPr marL="914400" marR="0" lvl="1" indent="-323850" algn="l" rtl="0">
              <a:lnSpc>
                <a:spcPct val="100000"/>
              </a:lnSpc>
              <a:spcBef>
                <a:spcPts val="500"/>
              </a:spcBef>
              <a:spcAft>
                <a:spcPts val="0"/>
              </a:spcAft>
              <a:buClr>
                <a:srgbClr val="000000"/>
              </a:buClr>
              <a:buSzPts val="1500"/>
              <a:buFont typeface="Century Gothic"/>
              <a:buChar char="►"/>
            </a:pPr>
            <a:r>
              <a:rPr lang="en-GB" sz="1800" b="0" i="0" u="none" strike="noStrike" cap="none">
                <a:solidFill>
                  <a:srgbClr val="000000"/>
                </a:solidFill>
                <a:latin typeface="Century Gothic"/>
                <a:ea typeface="Century Gothic"/>
                <a:cs typeface="Century Gothic"/>
                <a:sym typeface="Century Gothic"/>
              </a:rPr>
              <a:t>Support a whole-of-government approach to regulatory experimentation;</a:t>
            </a:r>
            <a:endParaRPr/>
          </a:p>
          <a:p>
            <a:pPr marL="914400" marR="0" lvl="1" indent="-323850" algn="l" rtl="0">
              <a:lnSpc>
                <a:spcPct val="100000"/>
              </a:lnSpc>
              <a:spcBef>
                <a:spcPts val="500"/>
              </a:spcBef>
              <a:spcAft>
                <a:spcPts val="0"/>
              </a:spcAft>
              <a:buClr>
                <a:srgbClr val="000000"/>
              </a:buClr>
              <a:buSzPts val="1500"/>
              <a:buFont typeface="Century Gothic"/>
              <a:buChar char="►"/>
            </a:pPr>
            <a:r>
              <a:rPr lang="en-GB" sz="1800" b="0" i="0" u="none" strike="noStrike" cap="none">
                <a:solidFill>
                  <a:srgbClr val="000000"/>
                </a:solidFill>
                <a:latin typeface="Century Gothic"/>
                <a:ea typeface="Century Gothic"/>
                <a:cs typeface="Century Gothic"/>
                <a:sym typeface="Century Gothic"/>
              </a:rPr>
              <a:t>Help regulators to respond to technological advances; and,</a:t>
            </a:r>
            <a:endParaRPr/>
          </a:p>
          <a:p>
            <a:pPr marL="914400" marR="0" lvl="1" indent="-323850" algn="l" rtl="0">
              <a:lnSpc>
                <a:spcPct val="100000"/>
              </a:lnSpc>
              <a:spcBef>
                <a:spcPts val="500"/>
              </a:spcBef>
              <a:spcAft>
                <a:spcPts val="0"/>
              </a:spcAft>
              <a:buClr>
                <a:srgbClr val="000000"/>
              </a:buClr>
              <a:buSzPts val="1500"/>
              <a:buFont typeface="Century Gothic"/>
              <a:buChar char="►"/>
            </a:pPr>
            <a:r>
              <a:rPr lang="en-GB" sz="1800" b="0" i="0" u="none" strike="noStrike" cap="none">
                <a:solidFill>
                  <a:srgbClr val="000000"/>
                </a:solidFill>
                <a:latin typeface="Century Gothic"/>
                <a:ea typeface="Century Gothic"/>
                <a:cs typeface="Century Gothic"/>
                <a:sym typeface="Century Gothic"/>
              </a:rPr>
              <a:t>Support industry in bringing applications of new technologies into the Canadian marketplace.</a:t>
            </a:r>
            <a:endParaRPr/>
          </a:p>
          <a:p>
            <a:pPr marL="590550" marR="0" lvl="0" indent="0" algn="l" rtl="0">
              <a:lnSpc>
                <a:spcPct val="100000"/>
              </a:lnSpc>
              <a:spcBef>
                <a:spcPts val="500"/>
              </a:spcBef>
              <a:spcAft>
                <a:spcPts val="0"/>
              </a:spcAft>
              <a:buClr>
                <a:srgbClr val="000000"/>
              </a:buClr>
              <a:buSzPts val="1500"/>
              <a:buFont typeface="Arial"/>
              <a:buNone/>
            </a:pPr>
            <a:endParaRPr sz="1400" b="0" i="0" u="none" strike="noStrike" cap="none">
              <a:solidFill>
                <a:srgbClr val="000000"/>
              </a:solidFill>
              <a:latin typeface="Century Gothic"/>
              <a:ea typeface="Century Gothic"/>
              <a:cs typeface="Century Gothic"/>
              <a:sym typeface="Century Gothic"/>
            </a:endParaRPr>
          </a:p>
          <a:p>
            <a:pPr marL="347663" marR="0" lvl="0" indent="-76200" algn="l" rtl="0">
              <a:lnSpc>
                <a:spcPct val="100000"/>
              </a:lnSpc>
              <a:spcBef>
                <a:spcPts val="500"/>
              </a:spcBef>
              <a:spcAft>
                <a:spcPts val="0"/>
              </a:spcAft>
              <a:buClr>
                <a:srgbClr val="000000"/>
              </a:buClr>
              <a:buSzPts val="1500"/>
              <a:buFont typeface="Arial"/>
              <a:buNone/>
            </a:pPr>
            <a:endParaRPr sz="105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070"/>
        <p:cNvGrpSpPr/>
        <p:nvPr/>
      </p:nvGrpSpPr>
      <p:grpSpPr>
        <a:xfrm>
          <a:off x="0" y="0"/>
          <a:ext cx="0" cy="0"/>
          <a:chOff x="0" y="0"/>
          <a:chExt cx="0" cy="0"/>
        </a:xfrm>
      </p:grpSpPr>
      <p:sp>
        <p:nvSpPr>
          <p:cNvPr id="2071" name="Google Shape;2071;p329"/>
          <p:cNvSpPr/>
          <p:nvPr/>
        </p:nvSpPr>
        <p:spPr>
          <a:xfrm>
            <a:off x="0" y="0"/>
            <a:ext cx="9141714" cy="51435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72" name="Google Shape;2072;p329"/>
          <p:cNvSpPr/>
          <p:nvPr/>
        </p:nvSpPr>
        <p:spPr>
          <a:xfrm>
            <a:off x="400050" y="349308"/>
            <a:ext cx="8343900" cy="4229577"/>
          </a:xfrm>
          <a:prstGeom prst="rect">
            <a:avLst/>
          </a:prstGeom>
          <a:solidFill>
            <a:schemeClr val="lt1">
              <a:alpha val="92941"/>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73" name="Google Shape;2073;p329"/>
          <p:cNvSpPr txBox="1">
            <a:spLocks noGrp="1"/>
          </p:cNvSpPr>
          <p:nvPr>
            <p:ph type="title"/>
          </p:nvPr>
        </p:nvSpPr>
        <p:spPr>
          <a:xfrm>
            <a:off x="628650" y="670520"/>
            <a:ext cx="2620771" cy="3587155"/>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3700"/>
              <a:buFont typeface="Calibri"/>
              <a:buNone/>
            </a:pPr>
            <a:r>
              <a:rPr lang="en-GB" sz="3700" b="1">
                <a:solidFill>
                  <a:schemeClr val="dk1"/>
                </a:solidFill>
                <a:latin typeface="Calibri"/>
                <a:ea typeface="Calibri"/>
                <a:cs typeface="Calibri"/>
                <a:sym typeface="Calibri"/>
              </a:rPr>
              <a:t>What is a defined business need?</a:t>
            </a:r>
            <a:br>
              <a:rPr lang="en-GB" sz="3700">
                <a:solidFill>
                  <a:schemeClr val="dk1"/>
                </a:solidFill>
                <a:latin typeface="Calibri"/>
                <a:ea typeface="Calibri"/>
                <a:cs typeface="Calibri"/>
                <a:sym typeface="Calibri"/>
              </a:rPr>
            </a:br>
            <a:endParaRPr sz="3700" b="1">
              <a:solidFill>
                <a:schemeClr val="dk1"/>
              </a:solidFill>
              <a:latin typeface="Calibri"/>
              <a:ea typeface="Calibri"/>
              <a:cs typeface="Calibri"/>
              <a:sym typeface="Calibri"/>
            </a:endParaRPr>
          </a:p>
        </p:txBody>
      </p:sp>
      <p:cxnSp>
        <p:nvCxnSpPr>
          <p:cNvPr id="2074" name="Google Shape;2074;p329"/>
          <p:cNvCxnSpPr/>
          <p:nvPr/>
        </p:nvCxnSpPr>
        <p:spPr>
          <a:xfrm>
            <a:off x="3490722" y="1543050"/>
            <a:ext cx="0" cy="2057400"/>
          </a:xfrm>
          <a:prstGeom prst="straightConnector1">
            <a:avLst/>
          </a:prstGeom>
          <a:noFill/>
          <a:ln w="19050" cap="flat" cmpd="sng">
            <a:solidFill>
              <a:schemeClr val="dk1">
                <a:alpha val="80000"/>
              </a:schemeClr>
            </a:solidFill>
            <a:prstDash val="solid"/>
            <a:miter lim="800000"/>
            <a:headEnd type="none" w="sm" len="sm"/>
            <a:tailEnd type="none" w="sm" len="sm"/>
          </a:ln>
        </p:spPr>
      </p:cxnSp>
      <p:sp>
        <p:nvSpPr>
          <p:cNvPr id="2075" name="Google Shape;2075;p329"/>
          <p:cNvSpPr/>
          <p:nvPr/>
        </p:nvSpPr>
        <p:spPr>
          <a:xfrm>
            <a:off x="3732024" y="670520"/>
            <a:ext cx="4783326" cy="358715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A business need is a requirement identified by a business to run efficiently and sustainably. </a:t>
            </a:r>
            <a:endParaRPr/>
          </a:p>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Identify the need you are trying to address such as:</a:t>
            </a:r>
            <a:endParaRPr/>
          </a:p>
          <a:p>
            <a:pPr marL="285750" marR="0" lvl="0" indent="-285750" algn="l" rtl="0">
              <a:lnSpc>
                <a:spcPct val="90000"/>
              </a:lnSpc>
              <a:spcBef>
                <a:spcPts val="0"/>
              </a:spcBef>
              <a:spcAft>
                <a:spcPts val="0"/>
              </a:spcAft>
              <a:buClr>
                <a:srgbClr val="000000"/>
              </a:buClr>
              <a:buSzPts val="1800"/>
              <a:buFont typeface="Arial"/>
              <a:buChar char="•"/>
            </a:pPr>
            <a:r>
              <a:rPr lang="en-GB" sz="1800" b="0" i="0" u="none" strike="noStrike" cap="none">
                <a:solidFill>
                  <a:srgbClr val="000000"/>
                </a:solidFill>
                <a:latin typeface="Calibri"/>
                <a:ea typeface="Calibri"/>
                <a:cs typeface="Calibri"/>
                <a:sym typeface="Calibri"/>
              </a:rPr>
              <a:t>removing competition barriers </a:t>
            </a:r>
            <a:endParaRPr/>
          </a:p>
          <a:p>
            <a:pPr marL="285750" marR="0" lvl="0" indent="-285750" algn="l" rtl="0">
              <a:lnSpc>
                <a:spcPct val="90000"/>
              </a:lnSpc>
              <a:spcBef>
                <a:spcPts val="0"/>
              </a:spcBef>
              <a:spcAft>
                <a:spcPts val="0"/>
              </a:spcAft>
              <a:buClr>
                <a:srgbClr val="000000"/>
              </a:buClr>
              <a:buSzPts val="1800"/>
              <a:buFont typeface="Arial"/>
              <a:buChar char="•"/>
            </a:pPr>
            <a:r>
              <a:rPr lang="en-GB" sz="1800" b="0" i="0" u="none" strike="noStrike" cap="none">
                <a:solidFill>
                  <a:srgbClr val="000000"/>
                </a:solidFill>
                <a:latin typeface="Calibri"/>
                <a:ea typeface="Calibri"/>
                <a:cs typeface="Calibri"/>
                <a:sym typeface="Calibri"/>
              </a:rPr>
              <a:t>reducing administrative and/or compliance burden</a:t>
            </a:r>
            <a:endParaRPr/>
          </a:p>
          <a:p>
            <a:pPr marL="285750" marR="0" lvl="0" indent="-285750" algn="l" rtl="0">
              <a:lnSpc>
                <a:spcPct val="90000"/>
              </a:lnSpc>
              <a:spcBef>
                <a:spcPts val="0"/>
              </a:spcBef>
              <a:spcAft>
                <a:spcPts val="0"/>
              </a:spcAft>
              <a:buClr>
                <a:srgbClr val="000000"/>
              </a:buClr>
              <a:buSzPts val="1800"/>
              <a:buFont typeface="Arial"/>
              <a:buChar char="•"/>
            </a:pPr>
            <a:r>
              <a:rPr lang="en-GB" sz="1800" b="0" i="0" u="none" strike="noStrike" cap="none">
                <a:solidFill>
                  <a:srgbClr val="000000"/>
                </a:solidFill>
                <a:latin typeface="Calibri"/>
                <a:ea typeface="Calibri"/>
                <a:cs typeface="Calibri"/>
                <a:sym typeface="Calibri"/>
              </a:rPr>
              <a:t>removing regulatory trade barriers </a:t>
            </a:r>
            <a:endParaRPr/>
          </a:p>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Indicate if the need was identified by industry or if you are proactively anticipating the needs of your regulated entities or other stakeholders. </a:t>
            </a:r>
            <a:endParaRPr/>
          </a:p>
          <a:p>
            <a:pPr marL="0" marR="0" lvl="0" indent="0" algn="l" rtl="0">
              <a:lnSpc>
                <a:spcPct val="8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76" name="Google Shape;2076;p329"/>
          <p:cNvGrpSpPr/>
          <p:nvPr/>
        </p:nvGrpSpPr>
        <p:grpSpPr>
          <a:xfrm>
            <a:off x="628650" y="562438"/>
            <a:ext cx="580290" cy="646774"/>
            <a:chOff x="3653204" y="415233"/>
            <a:chExt cx="580290" cy="646774"/>
          </a:xfrm>
        </p:grpSpPr>
        <p:sp>
          <p:nvSpPr>
            <p:cNvPr id="2077" name="Google Shape;2077;p329"/>
            <p:cNvSpPr/>
            <p:nvPr/>
          </p:nvSpPr>
          <p:spPr>
            <a:xfrm>
              <a:off x="3653204" y="415233"/>
              <a:ext cx="580290" cy="646774"/>
            </a:xfrm>
            <a:prstGeom prst="ellipse">
              <a:avLst/>
            </a:prstGeom>
            <a:solidFill>
              <a:schemeClr val="accent6"/>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29"/>
            <p:cNvSpPr txBox="1"/>
            <p:nvPr/>
          </p:nvSpPr>
          <p:spPr>
            <a:xfrm>
              <a:off x="3738186" y="509951"/>
              <a:ext cx="410326" cy="457338"/>
            </a:xfrm>
            <a:prstGeom prst="rect">
              <a:avLst/>
            </a:prstGeom>
            <a:solidFill>
              <a:schemeClr val="accent6"/>
            </a:solid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dirty="0">
                  <a:solidFill>
                    <a:srgbClr val="FFFFFF"/>
                  </a:solidFill>
                  <a:latin typeface="Calibri"/>
                  <a:ea typeface="Calibri"/>
                  <a:cs typeface="Calibri"/>
                  <a:sym typeface="Calibri"/>
                </a:rPr>
                <a:t>2</a:t>
              </a:r>
              <a:endParaRPr dirty="0"/>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082"/>
        <p:cNvGrpSpPr/>
        <p:nvPr/>
      </p:nvGrpSpPr>
      <p:grpSpPr>
        <a:xfrm>
          <a:off x="0" y="0"/>
          <a:ext cx="0" cy="0"/>
          <a:chOff x="0" y="0"/>
          <a:chExt cx="0" cy="0"/>
        </a:xfrm>
      </p:grpSpPr>
      <p:sp>
        <p:nvSpPr>
          <p:cNvPr id="2083" name="Google Shape;2083;p330"/>
          <p:cNvSpPr/>
          <p:nvPr/>
        </p:nvSpPr>
        <p:spPr>
          <a:xfrm>
            <a:off x="0" y="0"/>
            <a:ext cx="9141714" cy="51435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84" name="Google Shape;2084;p330"/>
          <p:cNvSpPr/>
          <p:nvPr/>
        </p:nvSpPr>
        <p:spPr>
          <a:xfrm>
            <a:off x="400050" y="349308"/>
            <a:ext cx="8343900" cy="4229577"/>
          </a:xfrm>
          <a:prstGeom prst="rect">
            <a:avLst/>
          </a:prstGeom>
          <a:solidFill>
            <a:schemeClr val="lt1">
              <a:alpha val="92941"/>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85" name="Google Shape;2085;p330"/>
          <p:cNvSpPr txBox="1">
            <a:spLocks noGrp="1"/>
          </p:cNvSpPr>
          <p:nvPr>
            <p:ph type="title"/>
          </p:nvPr>
        </p:nvSpPr>
        <p:spPr>
          <a:xfrm>
            <a:off x="628649" y="670520"/>
            <a:ext cx="2789789" cy="3587155"/>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3700"/>
              <a:buFont typeface="Calibri"/>
              <a:buNone/>
            </a:pPr>
            <a:r>
              <a:rPr lang="en-GB" sz="3700" b="1" dirty="0">
                <a:solidFill>
                  <a:schemeClr val="dk1"/>
                </a:solidFill>
                <a:latin typeface="Calibri"/>
                <a:ea typeface="Calibri"/>
                <a:cs typeface="Calibri"/>
                <a:sym typeface="Calibri"/>
              </a:rPr>
              <a:t>What is a technological challenge?</a:t>
            </a:r>
            <a:br>
              <a:rPr lang="en-GB" sz="3700" dirty="0">
                <a:solidFill>
                  <a:schemeClr val="dk1"/>
                </a:solidFill>
                <a:latin typeface="Calibri"/>
                <a:ea typeface="Calibri"/>
                <a:cs typeface="Calibri"/>
                <a:sym typeface="Calibri"/>
              </a:rPr>
            </a:br>
            <a:endParaRPr sz="3700" b="1" dirty="0">
              <a:solidFill>
                <a:schemeClr val="dk1"/>
              </a:solidFill>
              <a:latin typeface="Calibri"/>
              <a:ea typeface="Calibri"/>
              <a:cs typeface="Calibri"/>
              <a:sym typeface="Calibri"/>
            </a:endParaRPr>
          </a:p>
        </p:txBody>
      </p:sp>
      <p:cxnSp>
        <p:nvCxnSpPr>
          <p:cNvPr id="2086" name="Google Shape;2086;p330"/>
          <p:cNvCxnSpPr/>
          <p:nvPr/>
        </p:nvCxnSpPr>
        <p:spPr>
          <a:xfrm>
            <a:off x="3490722" y="1543050"/>
            <a:ext cx="0" cy="2057400"/>
          </a:xfrm>
          <a:prstGeom prst="straightConnector1">
            <a:avLst/>
          </a:prstGeom>
          <a:noFill/>
          <a:ln w="19050" cap="flat" cmpd="sng">
            <a:solidFill>
              <a:schemeClr val="dk1">
                <a:alpha val="80000"/>
              </a:schemeClr>
            </a:solidFill>
            <a:prstDash val="solid"/>
            <a:miter lim="800000"/>
            <a:headEnd type="none" w="sm" len="sm"/>
            <a:tailEnd type="none" w="sm" len="sm"/>
          </a:ln>
        </p:spPr>
      </p:cxnSp>
      <p:sp>
        <p:nvSpPr>
          <p:cNvPr id="2087" name="Google Shape;2087;p330"/>
          <p:cNvSpPr/>
          <p:nvPr/>
        </p:nvSpPr>
        <p:spPr>
          <a:xfrm>
            <a:off x="3732024" y="670520"/>
            <a:ext cx="4783326" cy="358715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88" name="Google Shape;2088;p330"/>
          <p:cNvGrpSpPr/>
          <p:nvPr/>
        </p:nvGrpSpPr>
        <p:grpSpPr>
          <a:xfrm>
            <a:off x="628650" y="562438"/>
            <a:ext cx="580290" cy="646774"/>
            <a:chOff x="3653204" y="415233"/>
            <a:chExt cx="580290" cy="646774"/>
          </a:xfrm>
          <a:solidFill>
            <a:schemeClr val="accent6"/>
          </a:solidFill>
        </p:grpSpPr>
        <p:sp>
          <p:nvSpPr>
            <p:cNvPr id="2089" name="Google Shape;2089;p330"/>
            <p:cNvSpPr/>
            <p:nvPr/>
          </p:nvSpPr>
          <p:spPr>
            <a:xfrm>
              <a:off x="3653204" y="415233"/>
              <a:ext cx="580290" cy="646774"/>
            </a:xfrm>
            <a:prstGeom prst="ellipse">
              <a:avLst/>
            </a:pr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30"/>
            <p:cNvSpPr txBox="1"/>
            <p:nvPr/>
          </p:nvSpPr>
          <p:spPr>
            <a:xfrm>
              <a:off x="3738186" y="509951"/>
              <a:ext cx="410326" cy="457338"/>
            </a:xfrm>
            <a:prstGeom prst="rect">
              <a:avLst/>
            </a:prstGeom>
            <a:grp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a:solidFill>
                    <a:srgbClr val="FFFFFF"/>
                  </a:solidFill>
                  <a:latin typeface="Calibri"/>
                  <a:ea typeface="Calibri"/>
                  <a:cs typeface="Calibri"/>
                  <a:sym typeface="Calibri"/>
                </a:rPr>
                <a:t>2</a:t>
              </a:r>
              <a:endParaRPr/>
            </a:p>
          </p:txBody>
        </p:sp>
      </p:grpSp>
      <p:sp>
        <p:nvSpPr>
          <p:cNvPr id="2091" name="Google Shape;2091;p330"/>
          <p:cNvSpPr/>
          <p:nvPr/>
        </p:nvSpPr>
        <p:spPr>
          <a:xfrm>
            <a:off x="3888488" y="562438"/>
            <a:ext cx="4541877" cy="5243558"/>
          </a:xfrm>
          <a:prstGeom prst="rect">
            <a:avLst/>
          </a:prstGeom>
          <a:noFill/>
          <a:ln>
            <a:noFill/>
          </a:ln>
        </p:spPr>
        <p:txBody>
          <a:bodyPr spcFirstLastPara="1" wrap="square" lIns="91425" tIns="45700" rIns="91425" bIns="45700" anchor="t" anchorCtr="0">
            <a:noAutofit/>
          </a:bodyPr>
          <a:lstStyle/>
          <a:p>
            <a:pPr lvl="0">
              <a:lnSpc>
                <a:spcPct val="107000"/>
              </a:lnSpc>
              <a:buSzPts val="1600"/>
            </a:pPr>
            <a:r>
              <a:rPr lang="en-CA" sz="1600" dirty="0">
                <a:latin typeface="Calibri"/>
                <a:cs typeface="Calibri"/>
              </a:rPr>
              <a:t>A technological challenge exists when </a:t>
            </a:r>
          </a:p>
          <a:p>
            <a:pPr marL="285750" lvl="0" indent="-285750">
              <a:lnSpc>
                <a:spcPct val="107000"/>
              </a:lnSpc>
              <a:buSzPts val="1600"/>
              <a:buFont typeface="Arial" panose="020B0604020202020204" pitchFamily="34" charset="0"/>
              <a:buChar char="•"/>
            </a:pPr>
            <a:r>
              <a:rPr lang="en-CA" sz="1600" dirty="0">
                <a:latin typeface="Calibri"/>
                <a:cs typeface="Calibri"/>
              </a:rPr>
              <a:t>the development or administration of Acts or regulations is challenged by a new or evolving technology, or </a:t>
            </a:r>
          </a:p>
          <a:p>
            <a:pPr marL="285750" lvl="0" indent="-285750">
              <a:lnSpc>
                <a:spcPct val="107000"/>
              </a:lnSpc>
              <a:buSzPts val="1600"/>
              <a:buFont typeface="Arial" panose="020B0604020202020204" pitchFamily="34" charset="0"/>
              <a:buChar char="•"/>
            </a:pPr>
            <a:r>
              <a:rPr lang="en-CA" sz="1600" dirty="0">
                <a:latin typeface="Calibri"/>
                <a:cs typeface="Calibri"/>
              </a:rPr>
              <a:t>when the application of Acts or regulations to a new technology is not optimal</a:t>
            </a:r>
          </a:p>
          <a:p>
            <a:pPr lvl="0">
              <a:lnSpc>
                <a:spcPct val="107000"/>
              </a:lnSpc>
              <a:buSzPts val="1600"/>
            </a:pPr>
            <a:r>
              <a:rPr lang="en-GB" sz="1600" dirty="0">
                <a:latin typeface="Calibri"/>
                <a:cs typeface="Calibri"/>
                <a:sym typeface="Calibri"/>
              </a:rPr>
              <a:t> </a:t>
            </a:r>
          </a:p>
          <a:p>
            <a:pPr lvl="0">
              <a:lnSpc>
                <a:spcPct val="107000"/>
              </a:lnSpc>
              <a:buSzPts val="1600"/>
            </a:pPr>
            <a:r>
              <a:rPr lang="en-GB" sz="1600" dirty="0">
                <a:latin typeface="Calibri"/>
                <a:cs typeface="Calibri"/>
                <a:sym typeface="Calibri"/>
              </a:rPr>
              <a:t>Some examples are: </a:t>
            </a:r>
          </a:p>
          <a:p>
            <a:pPr marL="342900" marR="0" lvl="0" indent="-342900" algn="l" rtl="0">
              <a:lnSpc>
                <a:spcPct val="107000"/>
              </a:lnSpc>
              <a:spcBef>
                <a:spcPts val="0"/>
              </a:spcBef>
              <a:spcAft>
                <a:spcPts val="0"/>
              </a:spcAft>
              <a:buClr>
                <a:srgbClr val="000000"/>
              </a:buClr>
              <a:buSzPts val="1600"/>
              <a:buFont typeface="Noto Sans Symbols"/>
              <a:buChar char="∙"/>
            </a:pPr>
            <a:r>
              <a:rPr lang="en-GB" sz="1600" b="0" i="0" u="none" strike="noStrike" cap="none" dirty="0">
                <a:solidFill>
                  <a:srgbClr val="000000"/>
                </a:solidFill>
                <a:latin typeface="Calibri"/>
                <a:ea typeface="Calibri"/>
                <a:cs typeface="Calibri"/>
                <a:sym typeface="Calibri"/>
              </a:rPr>
              <a:t>Being unsure whether a new technology can comply with existing regulations.</a:t>
            </a:r>
            <a:endParaRPr dirty="0"/>
          </a:p>
          <a:p>
            <a:pPr marL="342900" marR="0" lvl="0" indent="-342900" algn="l" rtl="0">
              <a:lnSpc>
                <a:spcPct val="107000"/>
              </a:lnSpc>
              <a:spcBef>
                <a:spcPts val="0"/>
              </a:spcBef>
              <a:spcAft>
                <a:spcPts val="0"/>
              </a:spcAft>
              <a:buClr>
                <a:srgbClr val="000000"/>
              </a:buClr>
              <a:buSzPts val="1600"/>
              <a:buFont typeface="Noto Sans Symbols"/>
              <a:buChar char="∙"/>
            </a:pPr>
            <a:r>
              <a:rPr lang="en-GB" sz="1600" b="0" i="0" u="none" strike="noStrike" cap="none" dirty="0">
                <a:solidFill>
                  <a:srgbClr val="000000"/>
                </a:solidFill>
                <a:latin typeface="Calibri"/>
                <a:ea typeface="Calibri"/>
                <a:cs typeface="Calibri"/>
                <a:sym typeface="Calibri"/>
              </a:rPr>
              <a:t>When new technologies allow for circumvention of the regulations, creating regulatory gaps.</a:t>
            </a:r>
          </a:p>
          <a:p>
            <a:pPr marL="342900" indent="-342900">
              <a:lnSpc>
                <a:spcPct val="107000"/>
              </a:lnSpc>
              <a:buSzPts val="1600"/>
              <a:buFont typeface="Noto Sans Symbols"/>
              <a:buChar char="∙"/>
            </a:pPr>
            <a:r>
              <a:rPr lang="en-CA" dirty="0"/>
              <a:t>Technologies that support more effective ways to do business but are prohibited by an existing regulatory framework</a:t>
            </a:r>
          </a:p>
          <a:p>
            <a:pPr marL="342900" marR="0" lvl="0" indent="-342900" algn="l" rtl="0">
              <a:lnSpc>
                <a:spcPct val="107000"/>
              </a:lnSpc>
              <a:spcBef>
                <a:spcPts val="0"/>
              </a:spcBef>
              <a:spcAft>
                <a:spcPts val="0"/>
              </a:spcAft>
              <a:buClr>
                <a:srgbClr val="000000"/>
              </a:buClr>
              <a:buSzPts val="1600"/>
              <a:buFont typeface="Noto Sans Symbols"/>
              <a:buChar char="∙"/>
            </a:pPr>
            <a:endParaRPr dirty="0"/>
          </a:p>
          <a:p>
            <a:pPr marL="0" marR="0" lvl="0" indent="0" algn="l" rtl="0">
              <a:lnSpc>
                <a:spcPct val="107000"/>
              </a:lnSpc>
              <a:spcBef>
                <a:spcPts val="800"/>
              </a:spcBef>
              <a:spcAft>
                <a:spcPts val="0"/>
              </a:spcAft>
              <a:buClr>
                <a:srgbClr val="000000"/>
              </a:buClr>
              <a:buSzPts val="1000"/>
              <a:buFont typeface="Arial"/>
              <a:buNone/>
            </a:pPr>
            <a:r>
              <a:rPr lang="en-GB" sz="1000" b="0" i="0" u="none" strike="noStrike" cap="none" dirty="0">
                <a:solidFill>
                  <a:srgbClr val="000000"/>
                </a:solidFill>
                <a:latin typeface="Calibri"/>
                <a:ea typeface="Calibri"/>
                <a:cs typeface="Calibri"/>
                <a:sym typeface="Calibri"/>
              </a:rPr>
              <a:t> </a:t>
            </a:r>
            <a:r>
              <a:rPr lang="en-GB" sz="1100" b="0" i="0" u="none" strike="noStrike" cap="none" dirty="0">
                <a:solidFill>
                  <a:srgbClr val="000000"/>
                </a:solidFill>
                <a:latin typeface="Calibri"/>
                <a:ea typeface="Calibri"/>
                <a:cs typeface="Calibri"/>
                <a:sym typeface="Calibri"/>
              </a:rPr>
              <a:t> </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095"/>
        <p:cNvGrpSpPr/>
        <p:nvPr/>
      </p:nvGrpSpPr>
      <p:grpSpPr>
        <a:xfrm>
          <a:off x="0" y="0"/>
          <a:ext cx="0" cy="0"/>
          <a:chOff x="0" y="0"/>
          <a:chExt cx="0" cy="0"/>
        </a:xfrm>
      </p:grpSpPr>
      <p:sp>
        <p:nvSpPr>
          <p:cNvPr id="2096" name="Google Shape;2096;p331"/>
          <p:cNvSpPr/>
          <p:nvPr/>
        </p:nvSpPr>
        <p:spPr>
          <a:xfrm>
            <a:off x="0" y="0"/>
            <a:ext cx="9141714" cy="51435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97" name="Google Shape;2097;p331"/>
          <p:cNvSpPr/>
          <p:nvPr/>
        </p:nvSpPr>
        <p:spPr>
          <a:xfrm>
            <a:off x="400050" y="349308"/>
            <a:ext cx="8343900" cy="4229577"/>
          </a:xfrm>
          <a:prstGeom prst="rect">
            <a:avLst/>
          </a:prstGeom>
          <a:solidFill>
            <a:schemeClr val="lt1">
              <a:alpha val="92941"/>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98" name="Google Shape;2098;p331"/>
          <p:cNvSpPr txBox="1">
            <a:spLocks noGrp="1"/>
          </p:cNvSpPr>
          <p:nvPr>
            <p:ph type="title"/>
          </p:nvPr>
        </p:nvSpPr>
        <p:spPr>
          <a:xfrm>
            <a:off x="577049" y="679398"/>
            <a:ext cx="2757209" cy="3587155"/>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3700"/>
              <a:buFont typeface="Calibri"/>
              <a:buNone/>
            </a:pPr>
            <a:r>
              <a:rPr lang="en-GB" sz="3700" b="1" dirty="0">
                <a:solidFill>
                  <a:schemeClr val="dk1"/>
                </a:solidFill>
                <a:latin typeface="Calibri"/>
                <a:ea typeface="Calibri"/>
                <a:cs typeface="Calibri"/>
                <a:sym typeface="Calibri"/>
              </a:rPr>
              <a:t>What is a market opportunity?</a:t>
            </a:r>
            <a:br>
              <a:rPr lang="en-GB" sz="3700" dirty="0">
                <a:solidFill>
                  <a:schemeClr val="dk1"/>
                </a:solidFill>
                <a:latin typeface="Calibri"/>
                <a:ea typeface="Calibri"/>
                <a:cs typeface="Calibri"/>
                <a:sym typeface="Calibri"/>
              </a:rPr>
            </a:br>
            <a:endParaRPr sz="3700" b="1" dirty="0">
              <a:solidFill>
                <a:schemeClr val="dk1"/>
              </a:solidFill>
              <a:latin typeface="Calibri"/>
              <a:ea typeface="Calibri"/>
              <a:cs typeface="Calibri"/>
              <a:sym typeface="Calibri"/>
            </a:endParaRPr>
          </a:p>
        </p:txBody>
      </p:sp>
      <p:cxnSp>
        <p:nvCxnSpPr>
          <p:cNvPr id="2099" name="Google Shape;2099;p331"/>
          <p:cNvCxnSpPr/>
          <p:nvPr/>
        </p:nvCxnSpPr>
        <p:spPr>
          <a:xfrm>
            <a:off x="3490722" y="1543050"/>
            <a:ext cx="0" cy="2057400"/>
          </a:xfrm>
          <a:prstGeom prst="straightConnector1">
            <a:avLst/>
          </a:prstGeom>
          <a:noFill/>
          <a:ln w="19050" cap="flat" cmpd="sng">
            <a:solidFill>
              <a:schemeClr val="dk1">
                <a:alpha val="80000"/>
              </a:schemeClr>
            </a:solidFill>
            <a:prstDash val="solid"/>
            <a:miter lim="800000"/>
            <a:headEnd type="none" w="sm" len="sm"/>
            <a:tailEnd type="none" w="sm" len="sm"/>
          </a:ln>
        </p:spPr>
      </p:cxnSp>
      <p:sp>
        <p:nvSpPr>
          <p:cNvPr id="2100" name="Google Shape;2100;p331"/>
          <p:cNvSpPr/>
          <p:nvPr/>
        </p:nvSpPr>
        <p:spPr>
          <a:xfrm>
            <a:off x="3732024" y="670520"/>
            <a:ext cx="4783326" cy="358715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01" name="Google Shape;2101;p331"/>
          <p:cNvGrpSpPr/>
          <p:nvPr/>
        </p:nvGrpSpPr>
        <p:grpSpPr>
          <a:xfrm>
            <a:off x="628650" y="562438"/>
            <a:ext cx="580290" cy="646774"/>
            <a:chOff x="3653204" y="415233"/>
            <a:chExt cx="580290" cy="646774"/>
          </a:xfrm>
          <a:solidFill>
            <a:schemeClr val="accent6"/>
          </a:solidFill>
        </p:grpSpPr>
        <p:sp>
          <p:nvSpPr>
            <p:cNvPr id="2102" name="Google Shape;2102;p331"/>
            <p:cNvSpPr/>
            <p:nvPr/>
          </p:nvSpPr>
          <p:spPr>
            <a:xfrm>
              <a:off x="3653204" y="415233"/>
              <a:ext cx="580290" cy="646774"/>
            </a:xfrm>
            <a:prstGeom prst="ellipse">
              <a:avLst/>
            </a:pr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31"/>
            <p:cNvSpPr txBox="1"/>
            <p:nvPr/>
          </p:nvSpPr>
          <p:spPr>
            <a:xfrm>
              <a:off x="3738186" y="509951"/>
              <a:ext cx="410326" cy="457338"/>
            </a:xfrm>
            <a:prstGeom prst="rect">
              <a:avLst/>
            </a:prstGeom>
            <a:grp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a:solidFill>
                    <a:srgbClr val="FFFFFF"/>
                  </a:solidFill>
                  <a:latin typeface="Calibri"/>
                  <a:ea typeface="Calibri"/>
                  <a:cs typeface="Calibri"/>
                  <a:sym typeface="Calibri"/>
                </a:rPr>
                <a:t>2</a:t>
              </a:r>
              <a:endParaRPr/>
            </a:p>
          </p:txBody>
        </p:sp>
      </p:grpSp>
      <p:sp>
        <p:nvSpPr>
          <p:cNvPr id="2104" name="Google Shape;2104;p331"/>
          <p:cNvSpPr/>
          <p:nvPr/>
        </p:nvSpPr>
        <p:spPr>
          <a:xfrm>
            <a:off x="3647187" y="1639832"/>
            <a:ext cx="4867508" cy="2636684"/>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Clr>
                <a:srgbClr val="000000"/>
              </a:buClr>
              <a:buSzPts val="1600"/>
              <a:buFont typeface="Arial"/>
              <a:buChar char="•"/>
            </a:pPr>
            <a:r>
              <a:rPr lang="en-GB" sz="1600" b="0" i="0" u="none" strike="noStrike" cap="none">
                <a:solidFill>
                  <a:srgbClr val="000000"/>
                </a:solidFill>
                <a:latin typeface="Calibri"/>
                <a:ea typeface="Calibri"/>
                <a:cs typeface="Calibri"/>
                <a:sym typeface="Calibri"/>
              </a:rPr>
              <a:t>A market opportunity exists when a company has developed a new product or service with market potential. </a:t>
            </a:r>
            <a:endParaRPr/>
          </a:p>
          <a:p>
            <a:pPr marL="285750" marR="0" lvl="0" indent="-184150" algn="l" rtl="0">
              <a:lnSpc>
                <a:spcPct val="107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285750" marR="0" lvl="0" indent="-285750" algn="l" rtl="0">
              <a:lnSpc>
                <a:spcPct val="107000"/>
              </a:lnSpc>
              <a:spcBef>
                <a:spcPts val="0"/>
              </a:spcBef>
              <a:spcAft>
                <a:spcPts val="0"/>
              </a:spcAft>
              <a:buClr>
                <a:srgbClr val="000000"/>
              </a:buClr>
              <a:buSzPts val="1600"/>
              <a:buFont typeface="Arial"/>
              <a:buChar char="•"/>
            </a:pPr>
            <a:r>
              <a:rPr lang="en-GB" sz="1600" b="0" i="0" u="none" strike="noStrike" cap="none">
                <a:solidFill>
                  <a:srgbClr val="000000"/>
                </a:solidFill>
                <a:latin typeface="Calibri"/>
                <a:ea typeface="Calibri"/>
                <a:cs typeface="Calibri"/>
                <a:sym typeface="Calibri"/>
              </a:rPr>
              <a:t>To meet this criterion, the applicant needs to describe the product or service and explain how the experiment would support or accelerate the introduction of the product or service into the Canadian market.</a:t>
            </a:r>
            <a:endParaRPr/>
          </a:p>
          <a:p>
            <a:pPr marL="0" marR="0" lvl="0" indent="0" algn="l" rtl="0">
              <a:lnSpc>
                <a:spcPct val="107000"/>
              </a:lnSpc>
              <a:spcBef>
                <a:spcPts val="0"/>
              </a:spcBef>
              <a:spcAft>
                <a:spcPts val="0"/>
              </a:spcAft>
              <a:buClr>
                <a:srgbClr val="000000"/>
              </a:buClr>
              <a:buSzPts val="1000"/>
              <a:buFont typeface="Arial"/>
              <a:buNone/>
            </a:pPr>
            <a:r>
              <a:rPr lang="en-GB" sz="1000" b="0" i="0" u="none" strike="noStrike" cap="none">
                <a:solidFill>
                  <a:srgbClr val="000000"/>
                </a:solidFill>
                <a:latin typeface="Calibri"/>
                <a:ea typeface="Calibri"/>
                <a:cs typeface="Calibri"/>
                <a:sym typeface="Calibri"/>
              </a:rPr>
              <a:t> </a:t>
            </a:r>
            <a:r>
              <a:rPr lang="en-GB" sz="1100" b="0" i="0" u="none" strike="noStrike" cap="none">
                <a:solidFill>
                  <a:srgbClr val="000000"/>
                </a:solidFill>
                <a:latin typeface="Calibri"/>
                <a:ea typeface="Calibri"/>
                <a:cs typeface="Calibri"/>
                <a:sym typeface="Calibri"/>
              </a:rPr>
              <a:t>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108"/>
        <p:cNvGrpSpPr/>
        <p:nvPr/>
      </p:nvGrpSpPr>
      <p:grpSpPr>
        <a:xfrm>
          <a:off x="0" y="0"/>
          <a:ext cx="0" cy="0"/>
          <a:chOff x="0" y="0"/>
          <a:chExt cx="0" cy="0"/>
        </a:xfrm>
      </p:grpSpPr>
      <p:sp>
        <p:nvSpPr>
          <p:cNvPr id="2109" name="Google Shape;2109;p332"/>
          <p:cNvSpPr/>
          <p:nvPr/>
        </p:nvSpPr>
        <p:spPr>
          <a:xfrm>
            <a:off x="0" y="0"/>
            <a:ext cx="9141714" cy="51435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110" name="Google Shape;2110;p332"/>
          <p:cNvSpPr/>
          <p:nvPr/>
        </p:nvSpPr>
        <p:spPr>
          <a:xfrm>
            <a:off x="400050" y="349308"/>
            <a:ext cx="8343900" cy="4229577"/>
          </a:xfrm>
          <a:prstGeom prst="rect">
            <a:avLst/>
          </a:prstGeom>
          <a:solidFill>
            <a:schemeClr val="lt1">
              <a:alpha val="92941"/>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111" name="Google Shape;2111;p332"/>
          <p:cNvSpPr txBox="1">
            <a:spLocks noGrp="1"/>
          </p:cNvSpPr>
          <p:nvPr>
            <p:ph type="title"/>
          </p:nvPr>
        </p:nvSpPr>
        <p:spPr>
          <a:xfrm>
            <a:off x="628650" y="670520"/>
            <a:ext cx="2620771" cy="3587155"/>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3700"/>
              <a:buFont typeface="Calibri"/>
              <a:buNone/>
            </a:pPr>
            <a:r>
              <a:rPr lang="en-GB" sz="3700" b="1" dirty="0">
                <a:solidFill>
                  <a:schemeClr val="dk1"/>
                </a:solidFill>
                <a:latin typeface="Calibri"/>
                <a:ea typeface="Calibri"/>
                <a:cs typeface="Calibri"/>
                <a:sym typeface="Calibri"/>
              </a:rPr>
              <a:t>How do we describe innovation?</a:t>
            </a:r>
            <a:br>
              <a:rPr lang="en-GB" sz="3700" dirty="0">
                <a:solidFill>
                  <a:schemeClr val="dk1"/>
                </a:solidFill>
                <a:latin typeface="Calibri"/>
                <a:ea typeface="Calibri"/>
                <a:cs typeface="Calibri"/>
                <a:sym typeface="Calibri"/>
              </a:rPr>
            </a:br>
            <a:endParaRPr sz="3700" b="1" dirty="0">
              <a:solidFill>
                <a:schemeClr val="dk1"/>
              </a:solidFill>
              <a:latin typeface="Calibri"/>
              <a:ea typeface="Calibri"/>
              <a:cs typeface="Calibri"/>
              <a:sym typeface="Calibri"/>
            </a:endParaRPr>
          </a:p>
        </p:txBody>
      </p:sp>
      <p:cxnSp>
        <p:nvCxnSpPr>
          <p:cNvPr id="2112" name="Google Shape;2112;p332"/>
          <p:cNvCxnSpPr/>
          <p:nvPr/>
        </p:nvCxnSpPr>
        <p:spPr>
          <a:xfrm>
            <a:off x="3490722" y="1543050"/>
            <a:ext cx="0" cy="2057400"/>
          </a:xfrm>
          <a:prstGeom prst="straightConnector1">
            <a:avLst/>
          </a:prstGeom>
          <a:noFill/>
          <a:ln w="19050" cap="flat" cmpd="sng">
            <a:solidFill>
              <a:schemeClr val="dk1">
                <a:alpha val="80000"/>
              </a:schemeClr>
            </a:solidFill>
            <a:prstDash val="solid"/>
            <a:miter lim="800000"/>
            <a:headEnd type="none" w="sm" len="sm"/>
            <a:tailEnd type="none" w="sm" len="sm"/>
          </a:ln>
        </p:spPr>
      </p:cxnSp>
      <p:sp>
        <p:nvSpPr>
          <p:cNvPr id="2113" name="Google Shape;2113;p332"/>
          <p:cNvSpPr/>
          <p:nvPr/>
        </p:nvSpPr>
        <p:spPr>
          <a:xfrm>
            <a:off x="3732024" y="670520"/>
            <a:ext cx="4783326" cy="358715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alibri"/>
                <a:ea typeface="Calibri"/>
                <a:cs typeface="Calibri"/>
                <a:sym typeface="Calibri"/>
              </a:rPr>
              <a:t>To meet this criterion, applicants must describe how their proposed experiment supports innovation such as:</a:t>
            </a:r>
            <a:endParaRPr/>
          </a:p>
          <a:p>
            <a:pPr marL="285750" marR="0" lvl="0" indent="-285750" algn="l" rtl="0">
              <a:lnSpc>
                <a:spcPct val="100000"/>
              </a:lnSpc>
              <a:spcBef>
                <a:spcPts val="0"/>
              </a:spcBef>
              <a:spcAft>
                <a:spcPts val="0"/>
              </a:spcAft>
              <a:buClr>
                <a:srgbClr val="000000"/>
              </a:buClr>
              <a:buSzPts val="1600"/>
              <a:buFont typeface="Arial"/>
              <a:buChar char="•"/>
            </a:pPr>
            <a:r>
              <a:rPr lang="en-GB" sz="1600" b="0" i="0" u="none" strike="noStrike" cap="none">
                <a:solidFill>
                  <a:srgbClr val="000000"/>
                </a:solidFill>
                <a:latin typeface="Calibri"/>
                <a:ea typeface="Calibri"/>
                <a:cs typeface="Calibri"/>
                <a:sym typeface="Calibri"/>
              </a:rPr>
              <a:t>The acceleration of the introduction of innovative products, services, business models and processes into the Canadian marketplace.</a:t>
            </a:r>
            <a:endParaRPr/>
          </a:p>
          <a:p>
            <a:pPr marL="285750" marR="0" lvl="0" indent="-285750" algn="l" rtl="0">
              <a:lnSpc>
                <a:spcPct val="100000"/>
              </a:lnSpc>
              <a:spcBef>
                <a:spcPts val="0"/>
              </a:spcBef>
              <a:spcAft>
                <a:spcPts val="0"/>
              </a:spcAft>
              <a:buClr>
                <a:srgbClr val="000000"/>
              </a:buClr>
              <a:buSzPts val="1600"/>
              <a:buFont typeface="Arial"/>
              <a:buChar char="•"/>
            </a:pPr>
            <a:r>
              <a:rPr lang="en-GB" sz="1600" b="0" i="0" u="none" strike="noStrike" cap="none">
                <a:solidFill>
                  <a:srgbClr val="000000"/>
                </a:solidFill>
                <a:latin typeface="Calibri"/>
                <a:ea typeface="Calibri"/>
                <a:cs typeface="Calibri"/>
                <a:sym typeface="Calibri"/>
              </a:rPr>
              <a:t>Novel approaches to any or all stages of the regulatory lifecycle (issue definition and instrument choice, regulatory development, compliance, and evaluation). Examples include iterative co-development, multi-sectoral partnerships, outcome-based regulations or the use of sandboxes.</a:t>
            </a:r>
            <a:endParaRPr/>
          </a:p>
          <a:p>
            <a:pPr marL="285750" marR="0" lvl="0" indent="-285750" algn="l" rtl="0">
              <a:lnSpc>
                <a:spcPct val="100000"/>
              </a:lnSpc>
              <a:spcBef>
                <a:spcPts val="0"/>
              </a:spcBef>
              <a:spcAft>
                <a:spcPts val="0"/>
              </a:spcAft>
              <a:buClr>
                <a:srgbClr val="000000"/>
              </a:buClr>
              <a:buSzPts val="1600"/>
              <a:buFont typeface="Arial"/>
              <a:buChar char="•"/>
            </a:pPr>
            <a:r>
              <a:rPr lang="en-GB" sz="1600" b="0" i="0" u="none" strike="noStrike" cap="none">
                <a:solidFill>
                  <a:srgbClr val="000000"/>
                </a:solidFill>
                <a:latin typeface="Calibri"/>
                <a:ea typeface="Calibri"/>
                <a:cs typeface="Calibri"/>
                <a:sym typeface="Calibri"/>
              </a:rPr>
              <a:t>New or creative solutions to longstanding issues</a:t>
            </a:r>
            <a:endParaRPr/>
          </a:p>
        </p:txBody>
      </p:sp>
      <p:grpSp>
        <p:nvGrpSpPr>
          <p:cNvPr id="2114" name="Google Shape;2114;p332"/>
          <p:cNvGrpSpPr/>
          <p:nvPr/>
        </p:nvGrpSpPr>
        <p:grpSpPr>
          <a:xfrm>
            <a:off x="628650" y="509504"/>
            <a:ext cx="580290" cy="646774"/>
            <a:chOff x="6364258" y="415233"/>
            <a:chExt cx="580290" cy="646774"/>
          </a:xfrm>
          <a:solidFill>
            <a:schemeClr val="accent6"/>
          </a:solidFill>
        </p:grpSpPr>
        <p:sp>
          <p:nvSpPr>
            <p:cNvPr id="2115" name="Google Shape;2115;p332"/>
            <p:cNvSpPr/>
            <p:nvPr/>
          </p:nvSpPr>
          <p:spPr>
            <a:xfrm>
              <a:off x="6364258" y="415233"/>
              <a:ext cx="580290" cy="646774"/>
            </a:xfrm>
            <a:prstGeom prst="ellipse">
              <a:avLst/>
            </a:pr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32"/>
            <p:cNvSpPr txBox="1"/>
            <p:nvPr/>
          </p:nvSpPr>
          <p:spPr>
            <a:xfrm>
              <a:off x="6449240" y="509951"/>
              <a:ext cx="410326" cy="457338"/>
            </a:xfrm>
            <a:prstGeom prst="rect">
              <a:avLst/>
            </a:prstGeom>
            <a:grpFill/>
            <a:ln>
              <a:noFill/>
            </a:ln>
          </p:spPr>
          <p:txBody>
            <a:bodyPr spcFirstLastPara="1" wrap="square" lIns="69100" tIns="12700" rIns="69100" bIns="127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GB" sz="3000" b="0" i="0" u="none" strike="noStrike" cap="none">
                  <a:solidFill>
                    <a:srgbClr val="FFFFFF"/>
                  </a:solidFill>
                  <a:latin typeface="Calibri"/>
                  <a:ea typeface="Calibri"/>
                  <a:cs typeface="Calibri"/>
                  <a:sym typeface="Calibri"/>
                </a:rPr>
                <a:t>3</a:t>
              </a:r>
              <a:endParaRPr dirty="0"/>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0"/>
        <p:cNvGrpSpPr/>
        <p:nvPr/>
      </p:nvGrpSpPr>
      <p:grpSpPr>
        <a:xfrm>
          <a:off x="0" y="0"/>
          <a:ext cx="0" cy="0"/>
          <a:chOff x="0" y="0"/>
          <a:chExt cx="0" cy="0"/>
        </a:xfrm>
      </p:grpSpPr>
      <p:sp>
        <p:nvSpPr>
          <p:cNvPr id="2121" name="Google Shape;2121;p333"/>
          <p:cNvSpPr/>
          <p:nvPr/>
        </p:nvSpPr>
        <p:spPr>
          <a:xfrm>
            <a:off x="363072" y="353193"/>
            <a:ext cx="3285756" cy="4419078"/>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2" name="Google Shape;2122;p333"/>
          <p:cNvSpPr txBox="1">
            <a:spLocks noGrp="1"/>
          </p:cNvSpPr>
          <p:nvPr>
            <p:ph type="title"/>
          </p:nvPr>
        </p:nvSpPr>
        <p:spPr>
          <a:xfrm>
            <a:off x="647271" y="759003"/>
            <a:ext cx="2562119" cy="359655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300"/>
              <a:buFont typeface="Calibri"/>
              <a:buNone/>
            </a:pPr>
            <a:r>
              <a:rPr lang="en-GB" b="1">
                <a:solidFill>
                  <a:srgbClr val="FFFFFF"/>
                </a:solidFill>
                <a:latin typeface="Calibri"/>
                <a:ea typeface="Calibri"/>
                <a:cs typeface="Calibri"/>
                <a:sym typeface="Calibri"/>
              </a:rPr>
              <a:t>Assessment Criteria</a:t>
            </a:r>
            <a:br>
              <a:rPr lang="en-GB">
                <a:solidFill>
                  <a:srgbClr val="FFFFFF"/>
                </a:solidFill>
                <a:latin typeface="Calibri"/>
                <a:ea typeface="Calibri"/>
                <a:cs typeface="Calibri"/>
                <a:sym typeface="Calibri"/>
              </a:rPr>
            </a:br>
            <a:endParaRPr b="1">
              <a:solidFill>
                <a:srgbClr val="FFFFFF"/>
              </a:solidFill>
              <a:latin typeface="Calibri"/>
              <a:ea typeface="Calibri"/>
              <a:cs typeface="Calibri"/>
              <a:sym typeface="Calibri"/>
            </a:endParaRPr>
          </a:p>
        </p:txBody>
      </p:sp>
      <p:grpSp>
        <p:nvGrpSpPr>
          <p:cNvPr id="2123" name="Google Shape;2123;p333"/>
          <p:cNvGrpSpPr/>
          <p:nvPr/>
        </p:nvGrpSpPr>
        <p:grpSpPr>
          <a:xfrm>
            <a:off x="3895725" y="1070479"/>
            <a:ext cx="4885203" cy="2979496"/>
            <a:chOff x="0" y="717286"/>
            <a:chExt cx="4885203" cy="2979496"/>
          </a:xfrm>
        </p:grpSpPr>
        <p:sp>
          <p:nvSpPr>
            <p:cNvPr id="2124" name="Google Shape;2124;p333"/>
            <p:cNvSpPr/>
            <p:nvPr/>
          </p:nvSpPr>
          <p:spPr>
            <a:xfrm>
              <a:off x="0" y="717286"/>
              <a:ext cx="4885203" cy="132422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33"/>
            <p:cNvSpPr/>
            <p:nvPr/>
          </p:nvSpPr>
          <p:spPr>
            <a:xfrm>
              <a:off x="1529474" y="717286"/>
              <a:ext cx="3355728" cy="13242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33"/>
            <p:cNvSpPr txBox="1"/>
            <p:nvPr/>
          </p:nvSpPr>
          <p:spPr>
            <a:xfrm>
              <a:off x="1529474" y="717286"/>
              <a:ext cx="3355728" cy="1324220"/>
            </a:xfrm>
            <a:prstGeom prst="rect">
              <a:avLst/>
            </a:prstGeom>
            <a:noFill/>
            <a:ln>
              <a:noFill/>
            </a:ln>
          </p:spPr>
          <p:txBody>
            <a:bodyPr spcFirstLastPara="1" wrap="square" lIns="140125" tIns="140125" rIns="140125" bIns="140125"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entury Gothic"/>
                  <a:ea typeface="Century Gothic"/>
                  <a:cs typeface="Century Gothic"/>
                  <a:sym typeface="Century Gothic"/>
                </a:rPr>
                <a:t>Public benefit</a:t>
              </a:r>
              <a:endParaRPr sz="2500" b="0" i="0" u="none" strike="noStrike" cap="none">
                <a:solidFill>
                  <a:srgbClr val="000000"/>
                </a:solidFill>
                <a:latin typeface="Century Gothic"/>
                <a:ea typeface="Century Gothic"/>
                <a:cs typeface="Century Gothic"/>
                <a:sym typeface="Century Gothic"/>
              </a:endParaRPr>
            </a:p>
          </p:txBody>
        </p:sp>
        <p:sp>
          <p:nvSpPr>
            <p:cNvPr id="2128" name="Google Shape;2128;p333"/>
            <p:cNvSpPr/>
            <p:nvPr/>
          </p:nvSpPr>
          <p:spPr>
            <a:xfrm>
              <a:off x="0" y="2372562"/>
              <a:ext cx="4885203" cy="132422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33"/>
            <p:cNvSpPr/>
            <p:nvPr/>
          </p:nvSpPr>
          <p:spPr>
            <a:xfrm>
              <a:off x="400576" y="2670511"/>
              <a:ext cx="728321" cy="728321"/>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33"/>
            <p:cNvSpPr/>
            <p:nvPr/>
          </p:nvSpPr>
          <p:spPr>
            <a:xfrm>
              <a:off x="1529474" y="2372562"/>
              <a:ext cx="3355728" cy="13242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33"/>
            <p:cNvSpPr txBox="1"/>
            <p:nvPr/>
          </p:nvSpPr>
          <p:spPr>
            <a:xfrm>
              <a:off x="1529474" y="2372562"/>
              <a:ext cx="3355728" cy="1324220"/>
            </a:xfrm>
            <a:prstGeom prst="rect">
              <a:avLst/>
            </a:prstGeom>
            <a:noFill/>
            <a:ln>
              <a:noFill/>
            </a:ln>
          </p:spPr>
          <p:txBody>
            <a:bodyPr spcFirstLastPara="1" wrap="square" lIns="140125" tIns="140125" rIns="140125" bIns="140125"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en-GB" sz="2500" b="0" i="0" u="none" strike="noStrike" cap="none">
                  <a:solidFill>
                    <a:srgbClr val="000000"/>
                  </a:solidFill>
                  <a:latin typeface="Century Gothic"/>
                  <a:ea typeface="Century Gothic"/>
                  <a:cs typeface="Century Gothic"/>
                  <a:sym typeface="Century Gothic"/>
                </a:rPr>
                <a:t>Viability</a:t>
              </a:r>
              <a:endParaRPr/>
            </a:p>
          </p:txBody>
        </p:sp>
        <p:sp>
          <p:nvSpPr>
            <p:cNvPr id="2125" name="Google Shape;2125;p333"/>
            <p:cNvSpPr/>
            <p:nvPr/>
          </p:nvSpPr>
          <p:spPr>
            <a:xfrm>
              <a:off x="400576" y="1015235"/>
              <a:ext cx="728321" cy="728321"/>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5"/>
        <p:cNvGrpSpPr/>
        <p:nvPr/>
      </p:nvGrpSpPr>
      <p:grpSpPr>
        <a:xfrm>
          <a:off x="0" y="0"/>
          <a:ext cx="0" cy="0"/>
          <a:chOff x="0" y="0"/>
          <a:chExt cx="0" cy="0"/>
        </a:xfrm>
      </p:grpSpPr>
      <p:sp>
        <p:nvSpPr>
          <p:cNvPr id="2136" name="Google Shape;2136;p334"/>
          <p:cNvSpPr/>
          <p:nvPr/>
        </p:nvSpPr>
        <p:spPr>
          <a:xfrm>
            <a:off x="2286" y="3219"/>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37" name="Google Shape;2137;p334"/>
          <p:cNvSpPr/>
          <p:nvPr/>
        </p:nvSpPr>
        <p:spPr>
          <a:xfrm>
            <a:off x="0" y="-3"/>
            <a:ext cx="3125451" cy="5143503"/>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38" name="Google Shape;2138;p334"/>
          <p:cNvSpPr txBox="1">
            <a:spLocks noGrp="1"/>
          </p:cNvSpPr>
          <p:nvPr>
            <p:ph type="title"/>
          </p:nvPr>
        </p:nvSpPr>
        <p:spPr>
          <a:xfrm>
            <a:off x="515125" y="443508"/>
            <a:ext cx="2400300" cy="418921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Calibri"/>
              <a:buNone/>
            </a:pPr>
            <a:r>
              <a:rPr lang="en-GB" sz="4400" b="1">
                <a:solidFill>
                  <a:srgbClr val="FFFFFF"/>
                </a:solidFill>
                <a:latin typeface="Calibri"/>
                <a:ea typeface="Calibri"/>
                <a:cs typeface="Calibri"/>
                <a:sym typeface="Calibri"/>
              </a:rPr>
              <a:t>Public Benefit</a:t>
            </a:r>
            <a:endParaRPr/>
          </a:p>
        </p:txBody>
      </p:sp>
      <p:sp>
        <p:nvSpPr>
          <p:cNvPr id="2139" name="Google Shape;2139;p334"/>
          <p:cNvSpPr/>
          <p:nvPr/>
        </p:nvSpPr>
        <p:spPr>
          <a:xfrm rot="10800000" flipH="1">
            <a:off x="5662801" y="1841609"/>
            <a:ext cx="3062575" cy="3062575"/>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40" name="Google Shape;2140;p334"/>
          <p:cNvSpPr/>
          <p:nvPr/>
        </p:nvSpPr>
        <p:spPr>
          <a:xfrm>
            <a:off x="3335481" y="443508"/>
            <a:ext cx="5179868" cy="418921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GB" sz="1800" b="0" i="0" u="none" strike="noStrike" cap="none">
                <a:solidFill>
                  <a:schemeClr val="dk1"/>
                </a:solidFill>
                <a:latin typeface="Calibri"/>
                <a:ea typeface="Calibri"/>
                <a:cs typeface="Calibri"/>
                <a:sym typeface="Calibri"/>
              </a:rPr>
              <a:t>Public benefit is a measure of the extent to which Canadians will or could benefit from the learnings or evidence that the experiment seeks to generate. </a:t>
            </a:r>
            <a:endParaRPr/>
          </a:p>
          <a:p>
            <a:pPr marL="0" marR="0" lvl="0" indent="0" algn="l" rtl="0">
              <a:lnSpc>
                <a:spcPct val="90000"/>
              </a:lnSpc>
              <a:spcBef>
                <a:spcPts val="600"/>
              </a:spcBef>
              <a:spcAft>
                <a:spcPts val="0"/>
              </a:spcAft>
              <a:buNone/>
            </a:pPr>
            <a:r>
              <a:rPr lang="en-GB" sz="1800" b="0" i="0" u="none" strike="noStrike" cap="none">
                <a:solidFill>
                  <a:schemeClr val="dk1"/>
                </a:solidFill>
                <a:latin typeface="Calibri"/>
                <a:ea typeface="Calibri"/>
                <a:cs typeface="Calibri"/>
                <a:sym typeface="Calibri"/>
              </a:rPr>
              <a:t>Applicants are encouraged to describe how the experiment could support any of the elements below:</a:t>
            </a:r>
            <a:endParaRPr/>
          </a:p>
          <a:p>
            <a:pPr marL="744538" marR="0" lvl="0" indent="-285750" algn="l" rtl="0">
              <a:lnSpc>
                <a:spcPct val="90000"/>
              </a:lnSpc>
              <a:spcBef>
                <a:spcPts val="600"/>
              </a:spcBef>
              <a:spcAft>
                <a:spcPts val="0"/>
              </a:spcAft>
              <a:buClr>
                <a:srgbClr val="000000"/>
              </a:buClr>
              <a:buSzPts val="1800"/>
              <a:buFont typeface="Noto Sans Symbols"/>
              <a:buChar char="❑"/>
            </a:pPr>
            <a:r>
              <a:rPr lang="en-GB" sz="1800" b="0" i="0" u="none" strike="noStrike" cap="none">
                <a:solidFill>
                  <a:schemeClr val="dk1"/>
                </a:solidFill>
                <a:latin typeface="Calibri"/>
                <a:ea typeface="Calibri"/>
                <a:cs typeface="Calibri"/>
                <a:sym typeface="Calibri"/>
              </a:rPr>
              <a:t>The Canadian economy</a:t>
            </a:r>
            <a:endParaRPr/>
          </a:p>
          <a:p>
            <a:pPr marL="744538" marR="0" lvl="0" indent="-285750" algn="l" rtl="0">
              <a:lnSpc>
                <a:spcPct val="90000"/>
              </a:lnSpc>
              <a:spcBef>
                <a:spcPts val="0"/>
              </a:spcBef>
              <a:spcAft>
                <a:spcPts val="0"/>
              </a:spcAft>
              <a:buClr>
                <a:srgbClr val="000000"/>
              </a:buClr>
              <a:buSzPts val="1800"/>
              <a:buFont typeface="Noto Sans Symbols"/>
              <a:buChar char="❑"/>
            </a:pPr>
            <a:r>
              <a:rPr lang="en-GB" sz="1800" b="0" i="0" u="none" strike="noStrike" cap="none">
                <a:solidFill>
                  <a:schemeClr val="dk1"/>
                </a:solidFill>
                <a:latin typeface="Calibri"/>
                <a:ea typeface="Calibri"/>
                <a:cs typeface="Calibri"/>
                <a:sym typeface="Calibri"/>
              </a:rPr>
              <a:t>Canada’s regulatory competitiveness</a:t>
            </a:r>
            <a:endParaRPr/>
          </a:p>
          <a:p>
            <a:pPr marL="744538" marR="0" lvl="0" indent="-285750" algn="l" rtl="0">
              <a:lnSpc>
                <a:spcPct val="90000"/>
              </a:lnSpc>
              <a:spcBef>
                <a:spcPts val="0"/>
              </a:spcBef>
              <a:spcAft>
                <a:spcPts val="0"/>
              </a:spcAft>
              <a:buClr>
                <a:srgbClr val="000000"/>
              </a:buClr>
              <a:buSzPts val="1800"/>
              <a:buFont typeface="Noto Sans Symbols"/>
              <a:buChar char="❑"/>
            </a:pPr>
            <a:r>
              <a:rPr lang="en-GB" sz="1800" b="0" i="0" u="none" strike="noStrike" cap="none">
                <a:solidFill>
                  <a:schemeClr val="dk1"/>
                </a:solidFill>
                <a:latin typeface="Calibri"/>
                <a:ea typeface="Calibri"/>
                <a:cs typeface="Calibri"/>
                <a:sym typeface="Calibri"/>
              </a:rPr>
              <a:t>Health and/or safety of Canadians</a:t>
            </a:r>
            <a:endParaRPr/>
          </a:p>
          <a:p>
            <a:pPr marL="744538" marR="0" lvl="0" indent="-285750" algn="l" rtl="0">
              <a:lnSpc>
                <a:spcPct val="90000"/>
              </a:lnSpc>
              <a:spcBef>
                <a:spcPts val="0"/>
              </a:spcBef>
              <a:spcAft>
                <a:spcPts val="0"/>
              </a:spcAft>
              <a:buClr>
                <a:srgbClr val="000000"/>
              </a:buClr>
              <a:buSzPts val="1800"/>
              <a:buFont typeface="Noto Sans Symbols"/>
              <a:buChar char="❑"/>
            </a:pPr>
            <a:r>
              <a:rPr lang="en-GB" sz="1800" b="0" i="0" u="none" strike="noStrike" cap="none">
                <a:solidFill>
                  <a:schemeClr val="dk1"/>
                </a:solidFill>
                <a:latin typeface="Calibri"/>
                <a:ea typeface="Calibri"/>
                <a:cs typeface="Calibri"/>
                <a:sym typeface="Calibri"/>
              </a:rPr>
              <a:t>The environment</a:t>
            </a:r>
            <a:endParaRPr/>
          </a:p>
          <a:p>
            <a:pPr marL="744538" marR="0" lvl="0" indent="-285750" algn="l" rtl="0">
              <a:lnSpc>
                <a:spcPct val="90000"/>
              </a:lnSpc>
              <a:spcBef>
                <a:spcPts val="0"/>
              </a:spcBef>
              <a:spcAft>
                <a:spcPts val="0"/>
              </a:spcAft>
              <a:buClr>
                <a:srgbClr val="000000"/>
              </a:buClr>
              <a:buSzPts val="1800"/>
              <a:buFont typeface="Noto Sans Symbols"/>
              <a:buChar char="❑"/>
            </a:pPr>
            <a:r>
              <a:rPr lang="en-GB" sz="1800" b="0" i="0" u="none" strike="noStrike" cap="none">
                <a:solidFill>
                  <a:schemeClr val="dk1"/>
                </a:solidFill>
                <a:latin typeface="Calibri"/>
                <a:ea typeface="Calibri"/>
                <a:cs typeface="Calibri"/>
                <a:sym typeface="Calibri"/>
              </a:rPr>
              <a:t>Government of Canada priorities or investments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4"/>
        <p:cNvGrpSpPr/>
        <p:nvPr/>
      </p:nvGrpSpPr>
      <p:grpSpPr>
        <a:xfrm>
          <a:off x="0" y="0"/>
          <a:ext cx="0" cy="0"/>
          <a:chOff x="0" y="0"/>
          <a:chExt cx="0" cy="0"/>
        </a:xfrm>
      </p:grpSpPr>
      <p:sp>
        <p:nvSpPr>
          <p:cNvPr id="2145" name="Google Shape;2145;p335"/>
          <p:cNvSpPr/>
          <p:nvPr/>
        </p:nvSpPr>
        <p:spPr>
          <a:xfrm>
            <a:off x="2286" y="3219"/>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46" name="Google Shape;2146;p335"/>
          <p:cNvSpPr/>
          <p:nvPr/>
        </p:nvSpPr>
        <p:spPr>
          <a:xfrm>
            <a:off x="0" y="-3"/>
            <a:ext cx="3125451" cy="5143503"/>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47" name="Google Shape;2147;p335"/>
          <p:cNvSpPr txBox="1">
            <a:spLocks noGrp="1"/>
          </p:cNvSpPr>
          <p:nvPr>
            <p:ph type="title"/>
          </p:nvPr>
        </p:nvSpPr>
        <p:spPr>
          <a:xfrm>
            <a:off x="515125" y="443508"/>
            <a:ext cx="2400300" cy="418921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Calibri"/>
              <a:buNone/>
            </a:pPr>
            <a:r>
              <a:rPr lang="en-GB" sz="4400" b="1">
                <a:solidFill>
                  <a:srgbClr val="FFFFFF"/>
                </a:solidFill>
                <a:latin typeface="Calibri"/>
                <a:ea typeface="Calibri"/>
                <a:cs typeface="Calibri"/>
                <a:sym typeface="Calibri"/>
              </a:rPr>
              <a:t>Public Benefit</a:t>
            </a:r>
            <a:endParaRPr/>
          </a:p>
        </p:txBody>
      </p:sp>
      <p:sp>
        <p:nvSpPr>
          <p:cNvPr id="2148" name="Google Shape;2148;p335"/>
          <p:cNvSpPr/>
          <p:nvPr/>
        </p:nvSpPr>
        <p:spPr>
          <a:xfrm rot="10800000" flipH="1">
            <a:off x="5662801" y="1841609"/>
            <a:ext cx="3062575" cy="3062575"/>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49" name="Google Shape;2149;p335"/>
          <p:cNvSpPr/>
          <p:nvPr/>
        </p:nvSpPr>
        <p:spPr>
          <a:xfrm>
            <a:off x="3335481" y="443508"/>
            <a:ext cx="5179868" cy="418921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GB" sz="1800" b="0" i="0" u="none" strike="noStrike" cap="none">
                <a:solidFill>
                  <a:schemeClr val="dk1"/>
                </a:solidFill>
                <a:latin typeface="Calibri"/>
                <a:ea typeface="Calibri"/>
                <a:cs typeface="Calibri"/>
                <a:sym typeface="Calibri"/>
              </a:rPr>
              <a:t>Applicants should include information to clearly demonstrate the anticipated benefits of their experiment and provide quantitative or qualitative descriptions when feasible. </a:t>
            </a:r>
            <a:endParaRPr/>
          </a:p>
          <a:p>
            <a:pPr marL="0" marR="0" lvl="0" indent="114300" algn="l" rtl="0">
              <a:lnSpc>
                <a:spcPct val="90000"/>
              </a:lnSpc>
              <a:spcBef>
                <a:spcPts val="60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90000"/>
              </a:lnSpc>
              <a:spcBef>
                <a:spcPts val="600"/>
              </a:spcBef>
              <a:spcAft>
                <a:spcPts val="0"/>
              </a:spcAft>
              <a:buNone/>
            </a:pPr>
            <a:r>
              <a:rPr lang="en-GB" sz="1800" b="0" i="0" u="none" strike="noStrike" cap="none">
                <a:solidFill>
                  <a:schemeClr val="dk1"/>
                </a:solidFill>
                <a:latin typeface="Calibri"/>
                <a:ea typeface="Calibri"/>
                <a:cs typeface="Calibri"/>
                <a:sym typeface="Calibri"/>
              </a:rPr>
              <a:t>This could include:</a:t>
            </a:r>
            <a:endParaRPr/>
          </a:p>
          <a:p>
            <a:pPr marL="682625" marR="0" lvl="1" indent="-285750" algn="l" rtl="0">
              <a:lnSpc>
                <a:spcPct val="90000"/>
              </a:lnSpc>
              <a:spcBef>
                <a:spcPts val="600"/>
              </a:spcBef>
              <a:spcAft>
                <a:spcPts val="0"/>
              </a:spcAft>
              <a:buClr>
                <a:srgbClr val="000000"/>
              </a:buClr>
              <a:buSzPts val="1800"/>
              <a:buFont typeface="Noto Sans Symbols"/>
              <a:buChar char="❑"/>
            </a:pPr>
            <a:r>
              <a:rPr lang="en-GB" sz="1800" b="0" i="0" u="none" strike="noStrike" cap="none">
                <a:solidFill>
                  <a:schemeClr val="dk1"/>
                </a:solidFill>
                <a:latin typeface="Calibri"/>
                <a:ea typeface="Calibri"/>
                <a:cs typeface="Calibri"/>
                <a:sym typeface="Calibri"/>
              </a:rPr>
              <a:t>size of market</a:t>
            </a:r>
            <a:endParaRPr/>
          </a:p>
          <a:p>
            <a:pPr marL="682625" marR="0" lvl="1" indent="-285750" algn="l" rtl="0">
              <a:lnSpc>
                <a:spcPct val="90000"/>
              </a:lnSpc>
              <a:spcBef>
                <a:spcPts val="600"/>
              </a:spcBef>
              <a:spcAft>
                <a:spcPts val="0"/>
              </a:spcAft>
              <a:buClr>
                <a:srgbClr val="000000"/>
              </a:buClr>
              <a:buSzPts val="1800"/>
              <a:buFont typeface="Noto Sans Symbols"/>
              <a:buChar char="❑"/>
            </a:pPr>
            <a:r>
              <a:rPr lang="en-GB" sz="1800" b="0" i="0" u="none" strike="noStrike" cap="none">
                <a:solidFill>
                  <a:schemeClr val="dk1"/>
                </a:solidFill>
                <a:latin typeface="Calibri"/>
                <a:ea typeface="Calibri"/>
                <a:cs typeface="Calibri"/>
                <a:sym typeface="Calibri"/>
              </a:rPr>
              <a:t>economical value </a:t>
            </a:r>
            <a:endParaRPr/>
          </a:p>
          <a:p>
            <a:pPr marL="682625" marR="0" lvl="1" indent="-285750" algn="l" rtl="0">
              <a:lnSpc>
                <a:spcPct val="90000"/>
              </a:lnSpc>
              <a:spcBef>
                <a:spcPts val="600"/>
              </a:spcBef>
              <a:spcAft>
                <a:spcPts val="0"/>
              </a:spcAft>
              <a:buClr>
                <a:srgbClr val="000000"/>
              </a:buClr>
              <a:buSzPts val="1800"/>
              <a:buFont typeface="Noto Sans Symbols"/>
              <a:buChar char="❑"/>
            </a:pPr>
            <a:r>
              <a:rPr lang="en-GB" sz="1800" b="0" i="0" u="none" strike="noStrike" cap="none">
                <a:solidFill>
                  <a:schemeClr val="dk1"/>
                </a:solidFill>
                <a:latin typeface="Calibri"/>
                <a:ea typeface="Calibri"/>
                <a:cs typeface="Calibri"/>
                <a:sym typeface="Calibri"/>
              </a:rPr>
              <a:t>number individuals, companies and/or organizations that will benefit</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3"/>
        <p:cNvGrpSpPr/>
        <p:nvPr/>
      </p:nvGrpSpPr>
      <p:grpSpPr>
        <a:xfrm>
          <a:off x="0" y="0"/>
          <a:ext cx="0" cy="0"/>
          <a:chOff x="0" y="0"/>
          <a:chExt cx="0" cy="0"/>
        </a:xfrm>
      </p:grpSpPr>
      <p:sp>
        <p:nvSpPr>
          <p:cNvPr id="2154" name="Google Shape;2154;p336"/>
          <p:cNvSpPr/>
          <p:nvPr/>
        </p:nvSpPr>
        <p:spPr>
          <a:xfrm>
            <a:off x="2286" y="3219"/>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55" name="Google Shape;2155;p336"/>
          <p:cNvSpPr/>
          <p:nvPr/>
        </p:nvSpPr>
        <p:spPr>
          <a:xfrm>
            <a:off x="0" y="-3"/>
            <a:ext cx="3125451" cy="5143503"/>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56" name="Google Shape;2156;p336"/>
          <p:cNvSpPr txBox="1">
            <a:spLocks noGrp="1"/>
          </p:cNvSpPr>
          <p:nvPr>
            <p:ph type="title"/>
          </p:nvPr>
        </p:nvSpPr>
        <p:spPr>
          <a:xfrm>
            <a:off x="515125" y="443508"/>
            <a:ext cx="2400300" cy="418921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Calibri"/>
              <a:buNone/>
            </a:pPr>
            <a:r>
              <a:rPr lang="en-GB" sz="4400" b="1">
                <a:solidFill>
                  <a:srgbClr val="FFFFFF"/>
                </a:solidFill>
                <a:latin typeface="Calibri"/>
                <a:ea typeface="Calibri"/>
                <a:cs typeface="Calibri"/>
                <a:sym typeface="Calibri"/>
              </a:rPr>
              <a:t>Viability</a:t>
            </a:r>
            <a:endParaRPr/>
          </a:p>
        </p:txBody>
      </p:sp>
      <p:sp>
        <p:nvSpPr>
          <p:cNvPr id="2157" name="Google Shape;2157;p336"/>
          <p:cNvSpPr/>
          <p:nvPr/>
        </p:nvSpPr>
        <p:spPr>
          <a:xfrm rot="10800000" flipH="1">
            <a:off x="5662801" y="1841609"/>
            <a:ext cx="3062575" cy="3062575"/>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58" name="Google Shape;2158;p336"/>
          <p:cNvSpPr/>
          <p:nvPr/>
        </p:nvSpPr>
        <p:spPr>
          <a:xfrm>
            <a:off x="3335481" y="443508"/>
            <a:ext cx="5179868" cy="418921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GB" sz="1800" b="0" i="0" u="none" strike="noStrike" cap="none">
                <a:solidFill>
                  <a:schemeClr val="dk1"/>
                </a:solidFill>
                <a:latin typeface="Calibri"/>
                <a:ea typeface="Calibri"/>
                <a:cs typeface="Calibri"/>
                <a:sym typeface="Calibri"/>
              </a:rPr>
              <a:t>Viability is a measure of the likelihood the experiment will deliver the evidence or learning that is sought. </a:t>
            </a:r>
            <a:endParaRPr/>
          </a:p>
          <a:p>
            <a:pPr marL="0" marR="0" lvl="0" indent="114300" algn="l" rtl="0">
              <a:lnSpc>
                <a:spcPct val="90000"/>
              </a:lnSpc>
              <a:spcBef>
                <a:spcPts val="60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90000"/>
              </a:lnSpc>
              <a:spcBef>
                <a:spcPts val="600"/>
              </a:spcBef>
              <a:spcAft>
                <a:spcPts val="0"/>
              </a:spcAft>
              <a:buNone/>
            </a:pPr>
            <a:r>
              <a:rPr lang="en-GB" sz="1800" b="0" i="0" u="none" strike="noStrike" cap="none">
                <a:solidFill>
                  <a:schemeClr val="dk1"/>
                </a:solidFill>
                <a:latin typeface="Calibri"/>
                <a:ea typeface="Calibri"/>
                <a:cs typeface="Calibri"/>
                <a:sym typeface="Calibri"/>
              </a:rPr>
              <a:t>Elements to be assessed include:</a:t>
            </a:r>
            <a:endParaRPr/>
          </a:p>
          <a:p>
            <a:pPr marL="574675" marR="0" lvl="0" indent="-342900" algn="l" rtl="0">
              <a:lnSpc>
                <a:spcPct val="90000"/>
              </a:lnSpc>
              <a:spcBef>
                <a:spcPts val="600"/>
              </a:spcBef>
              <a:spcAft>
                <a:spcPts val="0"/>
              </a:spcAft>
              <a:buClr>
                <a:srgbClr val="000000"/>
              </a:buClr>
              <a:buSzPts val="1800"/>
              <a:buFont typeface="Noto Sans Symbols"/>
              <a:buChar char="❑"/>
            </a:pPr>
            <a:r>
              <a:rPr lang="en-GB" sz="1800" b="0" i="0" u="none" strike="noStrike" cap="none">
                <a:solidFill>
                  <a:schemeClr val="dk1"/>
                </a:solidFill>
                <a:latin typeface="Calibri"/>
                <a:ea typeface="Calibri"/>
                <a:cs typeface="Calibri"/>
                <a:sym typeface="Calibri"/>
              </a:rPr>
              <a:t>value for money</a:t>
            </a:r>
            <a:endParaRPr/>
          </a:p>
          <a:p>
            <a:pPr marL="574675" marR="0" lvl="0" indent="-342900" algn="l" rtl="0">
              <a:lnSpc>
                <a:spcPct val="90000"/>
              </a:lnSpc>
              <a:spcBef>
                <a:spcPts val="600"/>
              </a:spcBef>
              <a:spcAft>
                <a:spcPts val="0"/>
              </a:spcAft>
              <a:buClr>
                <a:srgbClr val="000000"/>
              </a:buClr>
              <a:buSzPts val="1800"/>
              <a:buFont typeface="Noto Sans Symbols"/>
              <a:buChar char="❑"/>
            </a:pPr>
            <a:r>
              <a:rPr lang="en-GB" sz="1800" b="0" i="0" u="none" strike="noStrike" cap="none">
                <a:solidFill>
                  <a:schemeClr val="dk1"/>
                </a:solidFill>
                <a:latin typeface="Calibri"/>
                <a:ea typeface="Calibri"/>
                <a:cs typeface="Calibri"/>
                <a:sym typeface="Calibri"/>
              </a:rPr>
              <a:t>link between the evidence sought and the problem the experiment aims to address, and</a:t>
            </a:r>
            <a:endParaRPr/>
          </a:p>
          <a:p>
            <a:pPr marL="574675" marR="0" lvl="0" indent="-342900" algn="l" rtl="0">
              <a:lnSpc>
                <a:spcPct val="90000"/>
              </a:lnSpc>
              <a:spcBef>
                <a:spcPts val="600"/>
              </a:spcBef>
              <a:spcAft>
                <a:spcPts val="0"/>
              </a:spcAft>
              <a:buClr>
                <a:srgbClr val="000000"/>
              </a:buClr>
              <a:buSzPts val="1800"/>
              <a:buFont typeface="Noto Sans Symbols"/>
              <a:buChar char="❑"/>
            </a:pPr>
            <a:r>
              <a:rPr lang="en-GB" sz="1800" b="0" i="0" u="none" strike="noStrike" cap="none">
                <a:solidFill>
                  <a:schemeClr val="dk1"/>
                </a:solidFill>
                <a:latin typeface="Calibri"/>
                <a:ea typeface="Calibri"/>
                <a:cs typeface="Calibri"/>
                <a:sym typeface="Calibri"/>
              </a:rPr>
              <a:t>an evaluation of the applicant’s ability to deliver the evidence or information</a:t>
            </a:r>
            <a:endParaRPr/>
          </a:p>
        </p:txBody>
      </p:sp>
      <p:sp>
        <p:nvSpPr>
          <p:cNvPr id="2159" name="Google Shape;2159;p336"/>
          <p:cNvSpPr/>
          <p:nvPr/>
        </p:nvSpPr>
        <p:spPr>
          <a:xfrm>
            <a:off x="4018788" y="480197"/>
            <a:ext cx="4521708" cy="394088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3"/>
        <p:cNvGrpSpPr/>
        <p:nvPr/>
      </p:nvGrpSpPr>
      <p:grpSpPr>
        <a:xfrm>
          <a:off x="0" y="0"/>
          <a:ext cx="0" cy="0"/>
          <a:chOff x="0" y="0"/>
          <a:chExt cx="0" cy="0"/>
        </a:xfrm>
      </p:grpSpPr>
      <p:sp>
        <p:nvSpPr>
          <p:cNvPr id="2164" name="Google Shape;2164;p337"/>
          <p:cNvSpPr/>
          <p:nvPr/>
        </p:nvSpPr>
        <p:spPr>
          <a:xfrm>
            <a:off x="2286" y="3219"/>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65" name="Google Shape;2165;p337"/>
          <p:cNvSpPr/>
          <p:nvPr/>
        </p:nvSpPr>
        <p:spPr>
          <a:xfrm>
            <a:off x="0" y="-3"/>
            <a:ext cx="3125451" cy="5143503"/>
          </a:xfrm>
          <a:prstGeom prst="rect">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66" name="Google Shape;2166;p337"/>
          <p:cNvSpPr txBox="1">
            <a:spLocks noGrp="1"/>
          </p:cNvSpPr>
          <p:nvPr>
            <p:ph type="title"/>
          </p:nvPr>
        </p:nvSpPr>
        <p:spPr>
          <a:xfrm>
            <a:off x="515125" y="443508"/>
            <a:ext cx="2400300" cy="418921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Calibri"/>
              <a:buNone/>
            </a:pPr>
            <a:r>
              <a:rPr lang="en-GB" sz="4400" b="1">
                <a:solidFill>
                  <a:srgbClr val="FFFFFF"/>
                </a:solidFill>
                <a:latin typeface="Calibri"/>
                <a:ea typeface="Calibri"/>
                <a:cs typeface="Calibri"/>
                <a:sym typeface="Calibri"/>
              </a:rPr>
              <a:t>Viability</a:t>
            </a:r>
            <a:endParaRPr/>
          </a:p>
        </p:txBody>
      </p:sp>
      <p:sp>
        <p:nvSpPr>
          <p:cNvPr id="2167" name="Google Shape;2167;p337"/>
          <p:cNvSpPr/>
          <p:nvPr/>
        </p:nvSpPr>
        <p:spPr>
          <a:xfrm rot="10800000" flipH="1">
            <a:off x="5662801" y="1841609"/>
            <a:ext cx="3062575" cy="3062575"/>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68" name="Google Shape;2168;p337"/>
          <p:cNvSpPr/>
          <p:nvPr/>
        </p:nvSpPr>
        <p:spPr>
          <a:xfrm>
            <a:off x="3335481" y="443508"/>
            <a:ext cx="5179868" cy="418921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GB" sz="1600" b="0" i="0" u="none" strike="noStrike" cap="none">
                <a:solidFill>
                  <a:schemeClr val="dk1"/>
                </a:solidFill>
                <a:latin typeface="Calibri"/>
                <a:ea typeface="Calibri"/>
                <a:cs typeface="Calibri"/>
                <a:sym typeface="Calibri"/>
              </a:rPr>
              <a:t>Applicants will be asked to provide:</a:t>
            </a:r>
            <a:endParaRPr/>
          </a:p>
          <a:p>
            <a:pPr marL="342900" marR="0" lvl="0" indent="-285750" algn="l" rtl="0">
              <a:lnSpc>
                <a:spcPct val="90000"/>
              </a:lnSpc>
              <a:spcBef>
                <a:spcPts val="600"/>
              </a:spcBef>
              <a:spcAft>
                <a:spcPts val="0"/>
              </a:spcAft>
              <a:buClr>
                <a:srgbClr val="000000"/>
              </a:buClr>
              <a:buSzPts val="1600"/>
              <a:buFont typeface="Noto Sans Symbols"/>
              <a:buChar char="❑"/>
            </a:pPr>
            <a:r>
              <a:rPr lang="en-GB" sz="1600" b="0" i="0" u="none" strike="noStrike" cap="none">
                <a:solidFill>
                  <a:schemeClr val="dk1"/>
                </a:solidFill>
                <a:latin typeface="Calibri"/>
                <a:ea typeface="Calibri"/>
                <a:cs typeface="Calibri"/>
                <a:sym typeface="Calibri"/>
              </a:rPr>
              <a:t>their reasons for conducting an experiment to obtain the information or evidence rather than another method</a:t>
            </a:r>
            <a:endParaRPr/>
          </a:p>
          <a:p>
            <a:pPr marL="342900" marR="0" lvl="0" indent="-285750" algn="l" rtl="0">
              <a:lnSpc>
                <a:spcPct val="90000"/>
              </a:lnSpc>
              <a:spcBef>
                <a:spcPts val="0"/>
              </a:spcBef>
              <a:spcAft>
                <a:spcPts val="0"/>
              </a:spcAft>
              <a:buClr>
                <a:srgbClr val="000000"/>
              </a:buClr>
              <a:buSzPts val="1600"/>
              <a:buFont typeface="Noto Sans Symbols"/>
              <a:buChar char="❑"/>
            </a:pPr>
            <a:r>
              <a:rPr lang="en-GB" sz="1600" b="0" i="0" u="none" strike="noStrike" cap="none">
                <a:solidFill>
                  <a:schemeClr val="dk1"/>
                </a:solidFill>
                <a:latin typeface="Calibri"/>
                <a:ea typeface="Calibri"/>
                <a:cs typeface="Calibri"/>
                <a:sym typeface="Calibri"/>
              </a:rPr>
              <a:t>their plan for using the experimental findings to resolve their regulatory problem.</a:t>
            </a:r>
            <a:endParaRPr/>
          </a:p>
          <a:p>
            <a:pPr marL="342900" marR="0" lvl="0" indent="-285750" algn="l" rtl="0">
              <a:lnSpc>
                <a:spcPct val="90000"/>
              </a:lnSpc>
              <a:spcBef>
                <a:spcPts val="0"/>
              </a:spcBef>
              <a:spcAft>
                <a:spcPts val="0"/>
              </a:spcAft>
              <a:buClr>
                <a:srgbClr val="000000"/>
              </a:buClr>
              <a:buSzPts val="1600"/>
              <a:buFont typeface="Noto Sans Symbols"/>
              <a:buChar char="❑"/>
            </a:pPr>
            <a:r>
              <a:rPr lang="en-GB" sz="1600" b="0" i="0" u="none" strike="noStrike" cap="none">
                <a:solidFill>
                  <a:schemeClr val="dk1"/>
                </a:solidFill>
                <a:latin typeface="Calibri"/>
                <a:ea typeface="Calibri"/>
                <a:cs typeface="Calibri"/>
                <a:sym typeface="Calibri"/>
              </a:rPr>
              <a:t>the level of support they have obtained to conduct the proposed experiment (DG level or equivalent, at minimum)</a:t>
            </a:r>
            <a:endParaRPr/>
          </a:p>
          <a:p>
            <a:pPr marL="342900" marR="0" lvl="0" indent="-285750" algn="l" rtl="0">
              <a:lnSpc>
                <a:spcPct val="90000"/>
              </a:lnSpc>
              <a:spcBef>
                <a:spcPts val="0"/>
              </a:spcBef>
              <a:spcAft>
                <a:spcPts val="0"/>
              </a:spcAft>
              <a:buClr>
                <a:srgbClr val="000000"/>
              </a:buClr>
              <a:buSzPts val="1600"/>
              <a:buFont typeface="Noto Sans Symbols"/>
              <a:buChar char="❑"/>
            </a:pPr>
            <a:r>
              <a:rPr lang="en-GB" sz="1600" b="0" i="0" u="none" strike="noStrike" cap="none">
                <a:solidFill>
                  <a:schemeClr val="dk1"/>
                </a:solidFill>
                <a:latin typeface="Calibri"/>
                <a:ea typeface="Calibri"/>
                <a:cs typeface="Calibri"/>
                <a:sym typeface="Calibri"/>
              </a:rPr>
              <a:t>a description of the internal expertise available to run the experiment or what external expertise will be hired or contracted</a:t>
            </a:r>
            <a:endParaRPr/>
          </a:p>
          <a:p>
            <a:pPr marL="342900" marR="0" lvl="0" indent="-285750" algn="l" rtl="0">
              <a:lnSpc>
                <a:spcPct val="90000"/>
              </a:lnSpc>
              <a:spcBef>
                <a:spcPts val="0"/>
              </a:spcBef>
              <a:spcAft>
                <a:spcPts val="0"/>
              </a:spcAft>
              <a:buClr>
                <a:srgbClr val="000000"/>
              </a:buClr>
              <a:buSzPts val="1600"/>
              <a:buFont typeface="Noto Sans Symbols"/>
              <a:buChar char="❑"/>
            </a:pPr>
            <a:r>
              <a:rPr lang="en-GB" sz="1600" b="0" i="0" u="none" strike="noStrike" cap="none">
                <a:solidFill>
                  <a:schemeClr val="dk1"/>
                </a:solidFill>
                <a:latin typeface="Calibri"/>
                <a:ea typeface="Calibri"/>
                <a:cs typeface="Calibri"/>
                <a:sym typeface="Calibri"/>
              </a:rPr>
              <a:t>anticipated risks and mitigations</a:t>
            </a:r>
            <a:endParaRPr/>
          </a:p>
          <a:p>
            <a:pPr marL="342900" marR="0" lvl="0" indent="-285750" algn="l" rtl="0">
              <a:lnSpc>
                <a:spcPct val="90000"/>
              </a:lnSpc>
              <a:spcBef>
                <a:spcPts val="0"/>
              </a:spcBef>
              <a:spcAft>
                <a:spcPts val="0"/>
              </a:spcAft>
              <a:buClr>
                <a:srgbClr val="000000"/>
              </a:buClr>
              <a:buSzPts val="1600"/>
              <a:buFont typeface="Noto Sans Symbols"/>
              <a:buChar char="❑"/>
            </a:pPr>
            <a:r>
              <a:rPr lang="en-GB" sz="1600" b="0" i="0" u="none" strike="noStrike" cap="none">
                <a:solidFill>
                  <a:schemeClr val="dk1"/>
                </a:solidFill>
                <a:latin typeface="Calibri"/>
                <a:ea typeface="Calibri"/>
                <a:cs typeface="Calibri"/>
                <a:sym typeface="Calibri"/>
              </a:rPr>
              <a:t>an experimentation plan including a description of the method and metrics to be used</a:t>
            </a:r>
            <a:endParaRPr/>
          </a:p>
          <a:p>
            <a:pPr marL="342900" marR="0" lvl="0" indent="-285750" algn="l" rtl="0">
              <a:lnSpc>
                <a:spcPct val="90000"/>
              </a:lnSpc>
              <a:spcBef>
                <a:spcPts val="0"/>
              </a:spcBef>
              <a:spcAft>
                <a:spcPts val="0"/>
              </a:spcAft>
              <a:buClr>
                <a:srgbClr val="000000"/>
              </a:buClr>
              <a:buSzPts val="1600"/>
              <a:buFont typeface="Noto Sans Symbols"/>
              <a:buChar char="❑"/>
            </a:pPr>
            <a:r>
              <a:rPr lang="en-GB" sz="1600" b="0" i="0" u="none" strike="noStrike" cap="none">
                <a:solidFill>
                  <a:schemeClr val="dk1"/>
                </a:solidFill>
                <a:latin typeface="Calibri"/>
                <a:ea typeface="Calibri"/>
                <a:cs typeface="Calibri"/>
                <a:sym typeface="Calibri"/>
              </a:rPr>
              <a:t>Anticipated costs and funding requested from the CRI </a:t>
            </a:r>
            <a:endParaRPr/>
          </a:p>
          <a:p>
            <a:pPr marL="0" marR="0" lvl="0" indent="88900" algn="l" rtl="0">
              <a:lnSpc>
                <a:spcPct val="9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69" name="Google Shape;2169;p337"/>
          <p:cNvSpPr/>
          <p:nvPr/>
        </p:nvSpPr>
        <p:spPr>
          <a:xfrm>
            <a:off x="4018788" y="480197"/>
            <a:ext cx="4521708" cy="394088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3"/>
        <p:cNvGrpSpPr/>
        <p:nvPr/>
      </p:nvGrpSpPr>
      <p:grpSpPr>
        <a:xfrm>
          <a:off x="0" y="0"/>
          <a:ext cx="0" cy="0"/>
          <a:chOff x="0" y="0"/>
          <a:chExt cx="0" cy="0"/>
        </a:xfrm>
      </p:grpSpPr>
      <p:sp>
        <p:nvSpPr>
          <p:cNvPr id="2174" name="Google Shape;2174;p338"/>
          <p:cNvSpPr txBox="1">
            <a:spLocks noGrp="1"/>
          </p:cNvSpPr>
          <p:nvPr>
            <p:ph type="title"/>
          </p:nvPr>
        </p:nvSpPr>
        <p:spPr>
          <a:xfrm>
            <a:off x="630936" y="188484"/>
            <a:ext cx="7879842" cy="7576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entury Gothic"/>
              <a:buNone/>
            </a:pPr>
            <a:r>
              <a:rPr lang="en-GB" sz="3600" b="1">
                <a:latin typeface="Century Gothic"/>
                <a:ea typeface="Century Gothic"/>
                <a:cs typeface="Century Gothic"/>
                <a:sym typeface="Century Gothic"/>
              </a:rPr>
              <a:t>CRI Experimentation Funding</a:t>
            </a:r>
            <a:endParaRPr/>
          </a:p>
        </p:txBody>
      </p:sp>
      <p:grpSp>
        <p:nvGrpSpPr>
          <p:cNvPr id="2175" name="Google Shape;2175;p338"/>
          <p:cNvGrpSpPr/>
          <p:nvPr/>
        </p:nvGrpSpPr>
        <p:grpSpPr>
          <a:xfrm>
            <a:off x="734924" y="1692220"/>
            <a:ext cx="7947448" cy="2240109"/>
            <a:chOff x="106274" y="746038"/>
            <a:chExt cx="7947448" cy="2240109"/>
          </a:xfrm>
        </p:grpSpPr>
        <p:sp>
          <p:nvSpPr>
            <p:cNvPr id="2176" name="Google Shape;2176;p338"/>
            <p:cNvSpPr/>
            <p:nvPr/>
          </p:nvSpPr>
          <p:spPr>
            <a:xfrm rot="5400000">
              <a:off x="-585174" y="1513053"/>
              <a:ext cx="1678587" cy="144558"/>
            </a:xfrm>
            <a:prstGeom prst="corner">
              <a:avLst>
                <a:gd name="adj1" fmla="val 1000"/>
                <a:gd name="adj2" fmla="val 1000"/>
              </a:avLst>
            </a:prstGeom>
            <a:solidFill>
              <a:schemeClr val="lt1"/>
            </a:solidFill>
            <a:ln w="12700" cap="flat" cmpd="sng">
              <a:solidFill>
                <a:srgbClr val="B7481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38"/>
            <p:cNvSpPr/>
            <p:nvPr/>
          </p:nvSpPr>
          <p:spPr>
            <a:xfrm>
              <a:off x="106274" y="2424626"/>
              <a:ext cx="1806985" cy="559529"/>
            </a:xfrm>
            <a:prstGeom prst="homePlate">
              <a:avLst>
                <a:gd name="adj" fmla="val 25000"/>
              </a:avLst>
            </a:prstGeom>
            <a:solidFill>
              <a:srgbClr val="B74816"/>
            </a:solidFill>
            <a:ln w="12700" cap="flat" cmpd="sng">
              <a:solidFill>
                <a:srgbClr val="B7481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38"/>
            <p:cNvSpPr txBox="1"/>
            <p:nvPr/>
          </p:nvSpPr>
          <p:spPr>
            <a:xfrm>
              <a:off x="106274" y="2424626"/>
              <a:ext cx="1737000" cy="559500"/>
            </a:xfrm>
            <a:prstGeom prst="rect">
              <a:avLst/>
            </a:prstGeom>
            <a:noFill/>
            <a:ln>
              <a:noFill/>
            </a:ln>
          </p:spPr>
          <p:txBody>
            <a:bodyPr spcFirstLastPara="1" wrap="square" lIns="88900" tIns="177800" rIns="88900" bIns="1778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1400" i="0" u="none" strike="noStrike" cap="none" dirty="0">
                  <a:solidFill>
                    <a:schemeClr val="lt1"/>
                  </a:solidFill>
                  <a:latin typeface="Century Gothic"/>
                  <a:ea typeface="Century Gothic"/>
                  <a:cs typeface="Century Gothic"/>
                  <a:sym typeface="Century Gothic"/>
                </a:rPr>
                <a:t>Apr. 2021</a:t>
              </a:r>
              <a:endParaRPr dirty="0">
                <a:latin typeface="Century Gothic"/>
                <a:ea typeface="Century Gothic"/>
                <a:cs typeface="Century Gothic"/>
                <a:sym typeface="Century Gothic"/>
              </a:endParaRPr>
            </a:p>
          </p:txBody>
        </p:sp>
        <p:sp>
          <p:nvSpPr>
            <p:cNvPr id="2179" name="Google Shape;2179;p338"/>
            <p:cNvSpPr/>
            <p:nvPr/>
          </p:nvSpPr>
          <p:spPr>
            <a:xfrm>
              <a:off x="253133" y="824889"/>
              <a:ext cx="1467271" cy="121294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38"/>
            <p:cNvSpPr txBox="1"/>
            <p:nvPr/>
          </p:nvSpPr>
          <p:spPr>
            <a:xfrm>
              <a:off x="253133" y="824889"/>
              <a:ext cx="1467271" cy="121294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1400" b="0" i="0" u="none" strike="noStrike" cap="none">
                  <a:solidFill>
                    <a:srgbClr val="000000"/>
                  </a:solidFill>
                  <a:latin typeface="Century Gothic"/>
                  <a:ea typeface="Century Gothic"/>
                  <a:cs typeface="Century Gothic"/>
                  <a:sym typeface="Century Gothic"/>
                </a:rPr>
                <a:t>Available funding envelope for experiments to begin in April 2021 is </a:t>
              </a:r>
              <a:r>
                <a:rPr lang="en-GB" sz="1400" b="1" i="0" u="none" strike="noStrike" cap="none">
                  <a:solidFill>
                    <a:srgbClr val="000000"/>
                  </a:solidFill>
                  <a:latin typeface="Century Gothic"/>
                  <a:ea typeface="Century Gothic"/>
                  <a:cs typeface="Century Gothic"/>
                  <a:sym typeface="Century Gothic"/>
                </a:rPr>
                <a:t>$250,000</a:t>
              </a:r>
              <a:r>
                <a:rPr lang="en-GB" sz="1400" b="0" i="0" u="none" strike="noStrike" cap="none">
                  <a:solidFill>
                    <a:srgbClr val="000000"/>
                  </a:solidFill>
                  <a:latin typeface="Century Gothic"/>
                  <a:ea typeface="Century Gothic"/>
                  <a:cs typeface="Century Gothic"/>
                  <a:sym typeface="Century Gothic"/>
                </a:rPr>
                <a:t>. </a:t>
              </a:r>
              <a:endParaRPr/>
            </a:p>
          </p:txBody>
        </p:sp>
        <p:sp>
          <p:nvSpPr>
            <p:cNvPr id="2181" name="Google Shape;2181;p338"/>
            <p:cNvSpPr/>
            <p:nvPr/>
          </p:nvSpPr>
          <p:spPr>
            <a:xfrm rot="5400000">
              <a:off x="1047009" y="1521615"/>
              <a:ext cx="1678587" cy="131417"/>
            </a:xfrm>
            <a:prstGeom prst="corner">
              <a:avLst>
                <a:gd name="adj1" fmla="val 1000"/>
                <a:gd name="adj2" fmla="val 1000"/>
              </a:avLst>
            </a:prstGeom>
            <a:solidFill>
              <a:schemeClr val="lt1"/>
            </a:solidFill>
            <a:ln w="12700" cap="flat" cmpd="sng">
              <a:solidFill>
                <a:srgbClr val="C7591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38"/>
            <p:cNvSpPr/>
            <p:nvPr/>
          </p:nvSpPr>
          <p:spPr>
            <a:xfrm>
              <a:off x="1820594" y="2426618"/>
              <a:ext cx="1642713" cy="559529"/>
            </a:xfrm>
            <a:prstGeom prst="chevron">
              <a:avLst>
                <a:gd name="adj" fmla="val 25000"/>
              </a:avLst>
            </a:prstGeom>
            <a:solidFill>
              <a:srgbClr val="C75915"/>
            </a:solidFill>
            <a:ln w="12700" cap="flat" cmpd="sng">
              <a:solidFill>
                <a:srgbClr val="C7591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38"/>
            <p:cNvSpPr txBox="1"/>
            <p:nvPr/>
          </p:nvSpPr>
          <p:spPr>
            <a:xfrm>
              <a:off x="1960476" y="2426618"/>
              <a:ext cx="1362949" cy="559529"/>
            </a:xfrm>
            <a:prstGeom prst="rect">
              <a:avLst/>
            </a:prstGeom>
            <a:noFill/>
            <a:ln>
              <a:noFill/>
            </a:ln>
          </p:spPr>
          <p:txBody>
            <a:bodyPr spcFirstLastPara="1" wrap="square" lIns="88900" tIns="177800" rIns="88900" bIns="1778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1400" i="0" u="none" strike="noStrike" cap="none">
                  <a:solidFill>
                    <a:schemeClr val="lt1"/>
                  </a:solidFill>
                  <a:latin typeface="Century Gothic"/>
                  <a:ea typeface="Century Gothic"/>
                  <a:cs typeface="Century Gothic"/>
                  <a:sym typeface="Century Gothic"/>
                </a:rPr>
                <a:t>2021–2022</a:t>
              </a:r>
              <a:endParaRPr>
                <a:latin typeface="Century Gothic"/>
                <a:ea typeface="Century Gothic"/>
                <a:cs typeface="Century Gothic"/>
                <a:sym typeface="Century Gothic"/>
              </a:endParaRPr>
            </a:p>
          </p:txBody>
        </p:sp>
        <p:sp>
          <p:nvSpPr>
            <p:cNvPr id="2184" name="Google Shape;2184;p338"/>
            <p:cNvSpPr/>
            <p:nvPr/>
          </p:nvSpPr>
          <p:spPr>
            <a:xfrm>
              <a:off x="1952011" y="826880"/>
              <a:ext cx="1333883" cy="121294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38"/>
            <p:cNvSpPr txBox="1"/>
            <p:nvPr/>
          </p:nvSpPr>
          <p:spPr>
            <a:xfrm>
              <a:off x="1952011" y="826880"/>
              <a:ext cx="1333883" cy="121294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1400" b="0" i="0" u="none" strike="noStrike" cap="none">
                  <a:solidFill>
                    <a:srgbClr val="000000"/>
                  </a:solidFill>
                  <a:latin typeface="Century Gothic"/>
                  <a:ea typeface="Century Gothic"/>
                  <a:cs typeface="Century Gothic"/>
                  <a:sym typeface="Century Gothic"/>
                </a:rPr>
                <a:t>Maximum funding available per experiment  is </a:t>
              </a:r>
              <a:r>
                <a:rPr lang="en-GB" sz="1400" b="1" i="0" u="none" strike="noStrike" cap="none">
                  <a:solidFill>
                    <a:srgbClr val="000000"/>
                  </a:solidFill>
                  <a:latin typeface="Century Gothic"/>
                  <a:ea typeface="Century Gothic"/>
                  <a:cs typeface="Century Gothic"/>
                  <a:sym typeface="Century Gothic"/>
                </a:rPr>
                <a:t>$100,000 </a:t>
              </a:r>
              <a:r>
                <a:rPr lang="en-GB" sz="1400" b="0" i="0" u="none" strike="noStrike" cap="none">
                  <a:solidFill>
                    <a:srgbClr val="000000"/>
                  </a:solidFill>
                  <a:latin typeface="Century Gothic"/>
                  <a:ea typeface="Century Gothic"/>
                  <a:cs typeface="Century Gothic"/>
                  <a:sym typeface="Century Gothic"/>
                </a:rPr>
                <a:t>for 2021-2022. </a:t>
              </a:r>
              <a:endParaRPr/>
            </a:p>
          </p:txBody>
        </p:sp>
        <p:sp>
          <p:nvSpPr>
            <p:cNvPr id="2186" name="Google Shape;2186;p338"/>
            <p:cNvSpPr/>
            <p:nvPr/>
          </p:nvSpPr>
          <p:spPr>
            <a:xfrm rot="5400000">
              <a:off x="2618116" y="1519623"/>
              <a:ext cx="1678587" cy="131417"/>
            </a:xfrm>
            <a:prstGeom prst="corner">
              <a:avLst>
                <a:gd name="adj1" fmla="val 1000"/>
                <a:gd name="adj2" fmla="val 1000"/>
              </a:avLst>
            </a:prstGeom>
            <a:solidFill>
              <a:schemeClr val="lt1"/>
            </a:solidFill>
            <a:ln w="12700" cap="flat" cmpd="sng">
              <a:solidFill>
                <a:srgbClr val="D76D1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38"/>
            <p:cNvSpPr/>
            <p:nvPr/>
          </p:nvSpPr>
          <p:spPr>
            <a:xfrm>
              <a:off x="3391702" y="2424626"/>
              <a:ext cx="1642713" cy="559529"/>
            </a:xfrm>
            <a:prstGeom prst="chevron">
              <a:avLst>
                <a:gd name="adj" fmla="val 25000"/>
              </a:avLst>
            </a:prstGeom>
            <a:solidFill>
              <a:srgbClr val="D76D13"/>
            </a:solidFill>
            <a:ln w="12700" cap="flat" cmpd="sng">
              <a:solidFill>
                <a:srgbClr val="D76D1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38"/>
            <p:cNvSpPr txBox="1"/>
            <p:nvPr/>
          </p:nvSpPr>
          <p:spPr>
            <a:xfrm>
              <a:off x="3531584" y="2424626"/>
              <a:ext cx="1362949" cy="559529"/>
            </a:xfrm>
            <a:prstGeom prst="rect">
              <a:avLst/>
            </a:prstGeom>
            <a:noFill/>
            <a:ln>
              <a:noFill/>
            </a:ln>
          </p:spPr>
          <p:txBody>
            <a:bodyPr spcFirstLastPara="1" wrap="square" lIns="88900" tIns="177800" rIns="88900" bIns="1778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1400" i="0" u="none" strike="noStrike" cap="none">
                  <a:solidFill>
                    <a:schemeClr val="lt1"/>
                  </a:solidFill>
                  <a:latin typeface="Century Gothic"/>
                  <a:ea typeface="Century Gothic"/>
                  <a:cs typeface="Century Gothic"/>
                  <a:sym typeface="Century Gothic"/>
                </a:rPr>
                <a:t>2022–2023</a:t>
              </a:r>
              <a:endParaRPr>
                <a:latin typeface="Century Gothic"/>
                <a:ea typeface="Century Gothic"/>
                <a:cs typeface="Century Gothic"/>
                <a:sym typeface="Century Gothic"/>
              </a:endParaRPr>
            </a:p>
          </p:txBody>
        </p:sp>
        <p:sp>
          <p:nvSpPr>
            <p:cNvPr id="2189" name="Google Shape;2189;p338"/>
            <p:cNvSpPr/>
            <p:nvPr/>
          </p:nvSpPr>
          <p:spPr>
            <a:xfrm>
              <a:off x="3523119" y="824889"/>
              <a:ext cx="1333883" cy="121294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38"/>
            <p:cNvSpPr txBox="1"/>
            <p:nvPr/>
          </p:nvSpPr>
          <p:spPr>
            <a:xfrm>
              <a:off x="3523119" y="824889"/>
              <a:ext cx="1333883" cy="121294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1400" b="1" i="0" u="none" strike="noStrike" cap="none">
                  <a:solidFill>
                    <a:srgbClr val="000000"/>
                  </a:solidFill>
                  <a:latin typeface="Century Gothic"/>
                  <a:ea typeface="Century Gothic"/>
                  <a:cs typeface="Century Gothic"/>
                  <a:sym typeface="Century Gothic"/>
                </a:rPr>
                <a:t>$1M</a:t>
              </a:r>
              <a:endParaRPr/>
            </a:p>
          </p:txBody>
        </p:sp>
        <p:sp>
          <p:nvSpPr>
            <p:cNvPr id="2191" name="Google Shape;2191;p338"/>
            <p:cNvSpPr/>
            <p:nvPr/>
          </p:nvSpPr>
          <p:spPr>
            <a:xfrm rot="5400000">
              <a:off x="4076846" y="1519623"/>
              <a:ext cx="1678587" cy="131417"/>
            </a:xfrm>
            <a:prstGeom prst="corner">
              <a:avLst>
                <a:gd name="adj1" fmla="val 1000"/>
                <a:gd name="adj2" fmla="val 1000"/>
              </a:avLst>
            </a:prstGeom>
            <a:solidFill>
              <a:schemeClr val="lt1"/>
            </a:solidFill>
            <a:ln w="12700" cap="flat" cmpd="sng">
              <a:solidFill>
                <a:srgbClr val="E8841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38"/>
            <p:cNvSpPr/>
            <p:nvPr/>
          </p:nvSpPr>
          <p:spPr>
            <a:xfrm>
              <a:off x="4850431" y="2424626"/>
              <a:ext cx="1642713" cy="559529"/>
            </a:xfrm>
            <a:prstGeom prst="chevron">
              <a:avLst>
                <a:gd name="adj" fmla="val 25000"/>
              </a:avLst>
            </a:prstGeom>
            <a:solidFill>
              <a:srgbClr val="E88410"/>
            </a:solidFill>
            <a:ln w="12700" cap="flat" cmpd="sng">
              <a:solidFill>
                <a:srgbClr val="E8841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38"/>
            <p:cNvSpPr txBox="1"/>
            <p:nvPr/>
          </p:nvSpPr>
          <p:spPr>
            <a:xfrm>
              <a:off x="4990313" y="2424626"/>
              <a:ext cx="1362949" cy="559529"/>
            </a:xfrm>
            <a:prstGeom prst="rect">
              <a:avLst/>
            </a:prstGeom>
            <a:noFill/>
            <a:ln>
              <a:noFill/>
            </a:ln>
          </p:spPr>
          <p:txBody>
            <a:bodyPr spcFirstLastPara="1" wrap="square" lIns="88900" tIns="177800" rIns="88900" bIns="1778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1400" i="0" u="none" strike="noStrike" cap="none">
                  <a:solidFill>
                    <a:schemeClr val="lt1"/>
                  </a:solidFill>
                  <a:latin typeface="Century Gothic"/>
                  <a:ea typeface="Century Gothic"/>
                  <a:cs typeface="Century Gothic"/>
                  <a:sym typeface="Century Gothic"/>
                </a:rPr>
                <a:t>2023–2024</a:t>
              </a:r>
              <a:endParaRPr>
                <a:latin typeface="Century Gothic"/>
                <a:ea typeface="Century Gothic"/>
                <a:cs typeface="Century Gothic"/>
                <a:sym typeface="Century Gothic"/>
              </a:endParaRPr>
            </a:p>
          </p:txBody>
        </p:sp>
        <p:sp>
          <p:nvSpPr>
            <p:cNvPr id="2194" name="Google Shape;2194;p338"/>
            <p:cNvSpPr/>
            <p:nvPr/>
          </p:nvSpPr>
          <p:spPr>
            <a:xfrm>
              <a:off x="4981848" y="824889"/>
              <a:ext cx="1333883" cy="121294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38"/>
            <p:cNvSpPr txBox="1"/>
            <p:nvPr/>
          </p:nvSpPr>
          <p:spPr>
            <a:xfrm>
              <a:off x="4981848" y="824889"/>
              <a:ext cx="1333883" cy="121294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1400" b="1" i="0" u="none" strike="noStrike" cap="none">
                  <a:solidFill>
                    <a:srgbClr val="000000"/>
                  </a:solidFill>
                  <a:latin typeface="Century Gothic"/>
                  <a:ea typeface="Century Gothic"/>
                  <a:cs typeface="Century Gothic"/>
                  <a:sym typeface="Century Gothic"/>
                </a:rPr>
                <a:t>$1.4M</a:t>
              </a:r>
              <a:endParaRPr/>
            </a:p>
          </p:txBody>
        </p:sp>
        <p:sp>
          <p:nvSpPr>
            <p:cNvPr id="2196" name="Google Shape;2196;p338"/>
            <p:cNvSpPr/>
            <p:nvPr/>
          </p:nvSpPr>
          <p:spPr>
            <a:xfrm rot="5400000">
              <a:off x="5637424" y="1519623"/>
              <a:ext cx="1678587" cy="131417"/>
            </a:xfrm>
            <a:prstGeom prst="corner">
              <a:avLst>
                <a:gd name="adj1" fmla="val 1000"/>
                <a:gd name="adj2" fmla="val 1000"/>
              </a:avLst>
            </a:prstGeom>
            <a:solidFill>
              <a:schemeClr val="lt1"/>
            </a:solidFill>
            <a:ln w="12700" cap="flat" cmpd="sng">
              <a:solidFill>
                <a:srgbClr val="F39B1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38"/>
            <p:cNvSpPr/>
            <p:nvPr/>
          </p:nvSpPr>
          <p:spPr>
            <a:xfrm>
              <a:off x="6411009" y="2424626"/>
              <a:ext cx="1642713" cy="559529"/>
            </a:xfrm>
            <a:prstGeom prst="chevron">
              <a:avLst>
                <a:gd name="adj" fmla="val 25000"/>
              </a:avLst>
            </a:prstGeom>
            <a:solidFill>
              <a:srgbClr val="F39B14"/>
            </a:solidFill>
            <a:ln w="12700" cap="flat" cmpd="sng">
              <a:solidFill>
                <a:srgbClr val="F39B1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38"/>
            <p:cNvSpPr txBox="1"/>
            <p:nvPr/>
          </p:nvSpPr>
          <p:spPr>
            <a:xfrm>
              <a:off x="6550891" y="2424626"/>
              <a:ext cx="1362949" cy="559529"/>
            </a:xfrm>
            <a:prstGeom prst="rect">
              <a:avLst/>
            </a:prstGeom>
            <a:noFill/>
            <a:ln>
              <a:noFill/>
            </a:ln>
          </p:spPr>
          <p:txBody>
            <a:bodyPr spcFirstLastPara="1" wrap="square" lIns="88900" tIns="177800" rIns="88900" bIns="1778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1400" i="0" u="none" strike="noStrike" cap="none">
                  <a:solidFill>
                    <a:schemeClr val="lt1"/>
                  </a:solidFill>
                  <a:latin typeface="Century Gothic"/>
                  <a:ea typeface="Century Gothic"/>
                  <a:cs typeface="Century Gothic"/>
                  <a:sym typeface="Century Gothic"/>
                </a:rPr>
                <a:t>Ongoing</a:t>
              </a:r>
              <a:endParaRPr>
                <a:latin typeface="Century Gothic"/>
                <a:ea typeface="Century Gothic"/>
                <a:cs typeface="Century Gothic"/>
                <a:sym typeface="Century Gothic"/>
              </a:endParaRPr>
            </a:p>
          </p:txBody>
        </p:sp>
        <p:sp>
          <p:nvSpPr>
            <p:cNvPr id="2199" name="Google Shape;2199;p338"/>
            <p:cNvSpPr/>
            <p:nvPr/>
          </p:nvSpPr>
          <p:spPr>
            <a:xfrm>
              <a:off x="6542426" y="824889"/>
              <a:ext cx="1333883" cy="121294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38"/>
            <p:cNvSpPr txBox="1"/>
            <p:nvPr/>
          </p:nvSpPr>
          <p:spPr>
            <a:xfrm>
              <a:off x="6542426" y="824889"/>
              <a:ext cx="1333883" cy="121294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1400" b="1" i="0" u="none" strike="noStrike" cap="none">
                  <a:solidFill>
                    <a:srgbClr val="000000"/>
                  </a:solidFill>
                  <a:latin typeface="Century Gothic"/>
                  <a:ea typeface="Century Gothic"/>
                  <a:cs typeface="Century Gothic"/>
                  <a:sym typeface="Century Gothic"/>
                </a:rPr>
                <a:t>$1.4M</a:t>
              </a:r>
              <a:endParaRPr/>
            </a:p>
          </p:txBody>
        </p:sp>
      </p:grpSp>
      <p:sp>
        <p:nvSpPr>
          <p:cNvPr id="2201" name="Google Shape;2201;p338"/>
          <p:cNvSpPr txBox="1"/>
          <p:nvPr/>
        </p:nvSpPr>
        <p:spPr>
          <a:xfrm>
            <a:off x="887240" y="4237022"/>
            <a:ext cx="7469109" cy="52322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400"/>
              <a:buFont typeface="Arial"/>
              <a:buChar char="•"/>
            </a:pPr>
            <a:r>
              <a:rPr lang="en-GB" sz="1400" b="0" i="0" u="none" strike="noStrike" cap="none" dirty="0">
                <a:solidFill>
                  <a:srgbClr val="000000"/>
                </a:solidFill>
                <a:latin typeface="Century Gothic"/>
                <a:ea typeface="Century Gothic"/>
                <a:cs typeface="Century Gothic"/>
                <a:sym typeface="Century Gothic"/>
              </a:rPr>
              <a:t>Applicants may request funding for an experiment for up to two years.</a:t>
            </a:r>
            <a:endParaRPr dirty="0"/>
          </a:p>
          <a:p>
            <a:pPr marL="285750" marR="0" lvl="0" indent="-285750" algn="l" rtl="0">
              <a:lnSpc>
                <a:spcPct val="100000"/>
              </a:lnSpc>
              <a:spcBef>
                <a:spcPts val="0"/>
              </a:spcBef>
              <a:spcAft>
                <a:spcPts val="0"/>
              </a:spcAft>
              <a:buClr>
                <a:srgbClr val="000000"/>
              </a:buClr>
              <a:buSzPts val="1400"/>
              <a:buFont typeface="Arial"/>
              <a:buChar char="•"/>
            </a:pPr>
            <a:r>
              <a:rPr lang="en-GB" sz="1400" b="0" i="0" u="none" strike="noStrike" cap="none" dirty="0">
                <a:solidFill>
                  <a:srgbClr val="000000"/>
                </a:solidFill>
                <a:latin typeface="Century Gothic"/>
                <a:ea typeface="Century Gothic"/>
                <a:cs typeface="Century Gothic"/>
                <a:sym typeface="Century Gothic"/>
              </a:rPr>
              <a:t>The REEF is designed to be supplemental funding.  </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6"/>
        <p:cNvGrpSpPr/>
        <p:nvPr/>
      </p:nvGrpSpPr>
      <p:grpSpPr>
        <a:xfrm>
          <a:off x="0" y="0"/>
          <a:ext cx="0" cy="0"/>
          <a:chOff x="0" y="0"/>
          <a:chExt cx="0" cy="0"/>
        </a:xfrm>
      </p:grpSpPr>
      <p:sp>
        <p:nvSpPr>
          <p:cNvPr id="1597" name="Google Shape;1597;p284"/>
          <p:cNvSpPr txBox="1">
            <a:spLocks noGrp="1"/>
          </p:cNvSpPr>
          <p:nvPr>
            <p:ph type="title"/>
          </p:nvPr>
        </p:nvSpPr>
        <p:spPr>
          <a:xfrm>
            <a:off x="628650" y="273845"/>
            <a:ext cx="7886700" cy="7759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entury Gothic"/>
              <a:buNone/>
            </a:pPr>
            <a:r>
              <a:rPr lang="en-GB" sz="2800" b="1">
                <a:latin typeface="Century Gothic"/>
                <a:ea typeface="Century Gothic"/>
                <a:cs typeface="Century Gothic"/>
                <a:sym typeface="Century Gothic"/>
              </a:rPr>
              <a:t>CRI Goals</a:t>
            </a:r>
            <a:endParaRPr/>
          </a:p>
        </p:txBody>
      </p:sp>
      <p:grpSp>
        <p:nvGrpSpPr>
          <p:cNvPr id="1598" name="Google Shape;1598;p284"/>
          <p:cNvGrpSpPr/>
          <p:nvPr/>
        </p:nvGrpSpPr>
        <p:grpSpPr>
          <a:xfrm>
            <a:off x="425940" y="1076126"/>
            <a:ext cx="8484923" cy="3536705"/>
            <a:chOff x="425940" y="1076126"/>
            <a:chExt cx="8484923" cy="3536705"/>
          </a:xfrm>
        </p:grpSpPr>
        <p:grpSp>
          <p:nvGrpSpPr>
            <p:cNvPr id="1599" name="Google Shape;1599;p284"/>
            <p:cNvGrpSpPr/>
            <p:nvPr/>
          </p:nvGrpSpPr>
          <p:grpSpPr>
            <a:xfrm>
              <a:off x="425940" y="2378502"/>
              <a:ext cx="3629807" cy="2084265"/>
              <a:chOff x="567920" y="3068386"/>
              <a:chExt cx="4839743" cy="2779019"/>
            </a:xfrm>
          </p:grpSpPr>
          <p:sp>
            <p:nvSpPr>
              <p:cNvPr id="1600" name="Google Shape;1600;p284"/>
              <p:cNvSpPr txBox="1"/>
              <p:nvPr/>
            </p:nvSpPr>
            <p:spPr>
              <a:xfrm>
                <a:off x="795809" y="3068386"/>
                <a:ext cx="4383966" cy="562423"/>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GB" sz="2100" b="1" i="0" u="none" strike="noStrike" cap="none">
                    <a:solidFill>
                      <a:srgbClr val="000000"/>
                    </a:solidFill>
                    <a:latin typeface="Century Gothic"/>
                    <a:ea typeface="Century Gothic"/>
                    <a:cs typeface="Century Gothic"/>
                    <a:sym typeface="Century Gothic"/>
                  </a:rPr>
                  <a:t>SHORT-TERM</a:t>
                </a:r>
                <a:endParaRPr/>
              </a:p>
            </p:txBody>
          </p:sp>
          <p:sp>
            <p:nvSpPr>
              <p:cNvPr id="1601" name="Google Shape;1601;p284"/>
              <p:cNvSpPr txBox="1"/>
              <p:nvPr/>
            </p:nvSpPr>
            <p:spPr>
              <a:xfrm>
                <a:off x="567920" y="3827266"/>
                <a:ext cx="4839743" cy="2020139"/>
              </a:xfrm>
              <a:prstGeom prst="rect">
                <a:avLst/>
              </a:prstGeom>
              <a:noFill/>
              <a:ln>
                <a:noFill/>
              </a:ln>
            </p:spPr>
            <p:txBody>
              <a:bodyPr spcFirstLastPara="1" wrap="square" lIns="68575" tIns="34275" rIns="68575" bIns="34275" anchor="t" anchorCtr="0">
                <a:noAutofit/>
              </a:bodyPr>
              <a:lstStyle/>
              <a:p>
                <a:pPr marL="128588" marR="0" lvl="0" indent="-128588" algn="l" rtl="0">
                  <a:lnSpc>
                    <a:spcPct val="100000"/>
                  </a:lnSpc>
                  <a:spcBef>
                    <a:spcPts val="0"/>
                  </a:spcBef>
                  <a:spcAft>
                    <a:spcPts val="0"/>
                  </a:spcAft>
                  <a:buClr>
                    <a:srgbClr val="000000"/>
                  </a:buClr>
                  <a:buSzPts val="1500"/>
                  <a:buFont typeface="Arial"/>
                  <a:buChar char="•"/>
                </a:pPr>
                <a:r>
                  <a:rPr lang="en-GB" sz="1500" b="0" i="0" u="none" strike="noStrike" cap="none">
                    <a:solidFill>
                      <a:srgbClr val="000000"/>
                    </a:solidFill>
                    <a:latin typeface="Century Gothic"/>
                    <a:ea typeface="Century Gothic"/>
                    <a:cs typeface="Century Gothic"/>
                    <a:sym typeface="Century Gothic"/>
                  </a:rPr>
                  <a:t>Create opportunities for regulatory experimentation.</a:t>
                </a:r>
                <a:endParaRPr/>
              </a:p>
              <a:p>
                <a:pPr marL="128588" marR="0" lvl="0" indent="-33337"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entury Gothic"/>
                  <a:ea typeface="Century Gothic"/>
                  <a:cs typeface="Century Gothic"/>
                  <a:sym typeface="Century Gothic"/>
                </a:endParaRPr>
              </a:p>
              <a:p>
                <a:pPr marL="128588" marR="0" lvl="0" indent="-128588" algn="l" rtl="0">
                  <a:lnSpc>
                    <a:spcPct val="100000"/>
                  </a:lnSpc>
                  <a:spcBef>
                    <a:spcPts val="0"/>
                  </a:spcBef>
                  <a:spcAft>
                    <a:spcPts val="0"/>
                  </a:spcAft>
                  <a:buClr>
                    <a:srgbClr val="000000"/>
                  </a:buClr>
                  <a:buSzPts val="1500"/>
                  <a:buFont typeface="Arial"/>
                  <a:buChar char="•"/>
                </a:pPr>
                <a:r>
                  <a:rPr lang="en-GB" sz="1500" b="0" i="0" u="none" strike="noStrike" cap="none">
                    <a:solidFill>
                      <a:srgbClr val="000000"/>
                    </a:solidFill>
                    <a:latin typeface="Century Gothic"/>
                    <a:ea typeface="Century Gothic"/>
                    <a:cs typeface="Century Gothic"/>
                    <a:sym typeface="Century Gothic"/>
                  </a:rPr>
                  <a:t>Enhance capacity of regulators to analyze and respond to technological advances.</a:t>
                </a:r>
                <a:endParaRPr/>
              </a:p>
            </p:txBody>
          </p:sp>
        </p:grpSp>
        <p:grpSp>
          <p:nvGrpSpPr>
            <p:cNvPr id="1602" name="Google Shape;1602;p284"/>
            <p:cNvGrpSpPr/>
            <p:nvPr/>
          </p:nvGrpSpPr>
          <p:grpSpPr>
            <a:xfrm>
              <a:off x="4813359" y="2378502"/>
              <a:ext cx="4097504" cy="2234329"/>
              <a:chOff x="6696082" y="3068386"/>
              <a:chExt cx="4821804" cy="2979105"/>
            </a:xfrm>
          </p:grpSpPr>
          <p:sp>
            <p:nvSpPr>
              <p:cNvPr id="1603" name="Google Shape;1603;p284"/>
              <p:cNvSpPr txBox="1"/>
              <p:nvPr/>
            </p:nvSpPr>
            <p:spPr>
              <a:xfrm>
                <a:off x="6709924" y="3068386"/>
                <a:ext cx="4417135" cy="562423"/>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GB" sz="2100" b="1" i="0" u="none" strike="noStrike" cap="none">
                    <a:solidFill>
                      <a:srgbClr val="000000"/>
                    </a:solidFill>
                    <a:latin typeface="Century Gothic"/>
                    <a:ea typeface="Century Gothic"/>
                    <a:cs typeface="Century Gothic"/>
                    <a:sym typeface="Century Gothic"/>
                  </a:rPr>
                  <a:t>LONG-TERM</a:t>
                </a:r>
                <a:endParaRPr/>
              </a:p>
            </p:txBody>
          </p:sp>
          <p:sp>
            <p:nvSpPr>
              <p:cNvPr id="1604" name="Google Shape;1604;p284"/>
              <p:cNvSpPr txBox="1"/>
              <p:nvPr/>
            </p:nvSpPr>
            <p:spPr>
              <a:xfrm>
                <a:off x="6696082" y="3827266"/>
                <a:ext cx="4821804" cy="2220225"/>
              </a:xfrm>
              <a:prstGeom prst="rect">
                <a:avLst/>
              </a:prstGeom>
              <a:noFill/>
              <a:ln>
                <a:noFill/>
              </a:ln>
            </p:spPr>
            <p:txBody>
              <a:bodyPr spcFirstLastPara="1" wrap="square" lIns="68575" tIns="34275" rIns="68575" bIns="34275" anchor="t" anchorCtr="0">
                <a:noAutofit/>
              </a:bodyPr>
              <a:lstStyle/>
              <a:p>
                <a:pPr marL="128588" marR="0" lvl="0" indent="-128588" algn="l" rtl="0">
                  <a:lnSpc>
                    <a:spcPct val="100000"/>
                  </a:lnSpc>
                  <a:spcBef>
                    <a:spcPts val="0"/>
                  </a:spcBef>
                  <a:spcAft>
                    <a:spcPts val="0"/>
                  </a:spcAft>
                  <a:buClr>
                    <a:srgbClr val="000000"/>
                  </a:buClr>
                  <a:buSzPts val="1500"/>
                  <a:buFont typeface="Arial"/>
                  <a:buChar char="•"/>
                </a:pPr>
                <a:r>
                  <a:rPr lang="en-GB" sz="1500" b="0" i="0" u="none" strike="noStrike" cap="none">
                    <a:solidFill>
                      <a:srgbClr val="000000"/>
                    </a:solidFill>
                    <a:latin typeface="Century Gothic"/>
                    <a:ea typeface="Century Gothic"/>
                    <a:cs typeface="Century Gothic"/>
                    <a:sym typeface="Century Gothic"/>
                  </a:rPr>
                  <a:t>Support a regulatory framework conducive to innovation.</a:t>
                </a:r>
                <a:endParaRPr/>
              </a:p>
              <a:p>
                <a:pPr marL="128588" marR="0" lvl="0" indent="-33337"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entury Gothic"/>
                  <a:ea typeface="Century Gothic"/>
                  <a:cs typeface="Century Gothic"/>
                  <a:sym typeface="Century Gothic"/>
                </a:endParaRPr>
              </a:p>
              <a:p>
                <a:pPr marL="128588" marR="0" lvl="0" indent="-128588" algn="l" rtl="0">
                  <a:lnSpc>
                    <a:spcPct val="100000"/>
                  </a:lnSpc>
                  <a:spcBef>
                    <a:spcPts val="0"/>
                  </a:spcBef>
                  <a:spcAft>
                    <a:spcPts val="0"/>
                  </a:spcAft>
                  <a:buClr>
                    <a:srgbClr val="000000"/>
                  </a:buClr>
                  <a:buSzPts val="1500"/>
                  <a:buFont typeface="Arial"/>
                  <a:buChar char="•"/>
                </a:pPr>
                <a:r>
                  <a:rPr lang="en-GB" sz="1500" b="0" i="0" u="none" strike="noStrike" cap="none">
                    <a:solidFill>
                      <a:srgbClr val="000000"/>
                    </a:solidFill>
                    <a:latin typeface="Century Gothic"/>
                    <a:ea typeface="Century Gothic"/>
                    <a:cs typeface="Century Gothic"/>
                    <a:sym typeface="Century Gothic"/>
                  </a:rPr>
                  <a:t>Maximize opportunities offered by emerging technologies while continuing to protect health, safety, the environment and the economy.</a:t>
                </a:r>
                <a:endParaRPr/>
              </a:p>
            </p:txBody>
          </p:sp>
        </p:grpSp>
        <p:grpSp>
          <p:nvGrpSpPr>
            <p:cNvPr id="1605" name="Google Shape;1605;p284"/>
            <p:cNvGrpSpPr/>
            <p:nvPr/>
          </p:nvGrpSpPr>
          <p:grpSpPr>
            <a:xfrm>
              <a:off x="1700844" y="1076126"/>
              <a:ext cx="1080000" cy="1080000"/>
              <a:chOff x="2313544" y="1543837"/>
              <a:chExt cx="1909193" cy="1693871"/>
            </a:xfrm>
          </p:grpSpPr>
          <p:sp>
            <p:nvSpPr>
              <p:cNvPr id="1606" name="Google Shape;1606;p284"/>
              <p:cNvSpPr/>
              <p:nvPr/>
            </p:nvSpPr>
            <p:spPr>
              <a:xfrm>
                <a:off x="2313544" y="1543837"/>
                <a:ext cx="1909193" cy="1693871"/>
              </a:xfrm>
              <a:prstGeom prst="ellipse">
                <a:avLst/>
              </a:prstGeom>
              <a:solidFill>
                <a:srgbClr val="48645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607" name="Google Shape;1607;p284" descr="Cube Icon"/>
              <p:cNvSpPr/>
              <p:nvPr/>
            </p:nvSpPr>
            <p:spPr>
              <a:xfrm>
                <a:off x="2733062" y="1892611"/>
                <a:ext cx="1080480" cy="1033617"/>
              </a:xfrm>
              <a:custGeom>
                <a:avLst/>
                <a:gdLst/>
                <a:ahLst/>
                <a:cxnLst/>
                <a:rect l="l" t="t" r="r" b="b"/>
                <a:pathLst>
                  <a:path w="255" h="255" extrusionOk="0">
                    <a:moveTo>
                      <a:pt x="251" y="48"/>
                    </a:moveTo>
                    <a:cubicBezTo>
                      <a:pt x="249" y="45"/>
                      <a:pt x="246" y="42"/>
                      <a:pt x="242" y="41"/>
                    </a:cubicBezTo>
                    <a:cubicBezTo>
                      <a:pt x="134" y="1"/>
                      <a:pt x="134" y="1"/>
                      <a:pt x="134" y="1"/>
                    </a:cubicBezTo>
                    <a:cubicBezTo>
                      <a:pt x="132" y="1"/>
                      <a:pt x="129" y="0"/>
                      <a:pt x="127" y="0"/>
                    </a:cubicBezTo>
                    <a:cubicBezTo>
                      <a:pt x="125" y="0"/>
                      <a:pt x="123" y="1"/>
                      <a:pt x="120" y="1"/>
                    </a:cubicBezTo>
                    <a:cubicBezTo>
                      <a:pt x="13" y="41"/>
                      <a:pt x="13" y="41"/>
                      <a:pt x="13" y="41"/>
                    </a:cubicBezTo>
                    <a:cubicBezTo>
                      <a:pt x="9" y="42"/>
                      <a:pt x="6" y="45"/>
                      <a:pt x="3" y="48"/>
                    </a:cubicBezTo>
                    <a:cubicBezTo>
                      <a:pt x="1" y="51"/>
                      <a:pt x="0" y="55"/>
                      <a:pt x="0" y="59"/>
                    </a:cubicBezTo>
                    <a:cubicBezTo>
                      <a:pt x="0" y="177"/>
                      <a:pt x="0" y="177"/>
                      <a:pt x="0" y="177"/>
                    </a:cubicBezTo>
                    <a:cubicBezTo>
                      <a:pt x="0" y="180"/>
                      <a:pt x="1" y="184"/>
                      <a:pt x="2" y="187"/>
                    </a:cubicBezTo>
                    <a:cubicBezTo>
                      <a:pt x="4" y="190"/>
                      <a:pt x="7" y="192"/>
                      <a:pt x="10" y="194"/>
                    </a:cubicBezTo>
                    <a:cubicBezTo>
                      <a:pt x="118" y="253"/>
                      <a:pt x="118" y="253"/>
                      <a:pt x="118" y="253"/>
                    </a:cubicBezTo>
                    <a:cubicBezTo>
                      <a:pt x="121" y="255"/>
                      <a:pt x="124" y="255"/>
                      <a:pt x="127" y="255"/>
                    </a:cubicBezTo>
                    <a:cubicBezTo>
                      <a:pt x="131" y="255"/>
                      <a:pt x="134" y="255"/>
                      <a:pt x="137" y="253"/>
                    </a:cubicBezTo>
                    <a:cubicBezTo>
                      <a:pt x="245" y="194"/>
                      <a:pt x="245" y="194"/>
                      <a:pt x="245" y="194"/>
                    </a:cubicBezTo>
                    <a:cubicBezTo>
                      <a:pt x="248" y="192"/>
                      <a:pt x="250" y="190"/>
                      <a:pt x="252" y="187"/>
                    </a:cubicBezTo>
                    <a:cubicBezTo>
                      <a:pt x="254" y="184"/>
                      <a:pt x="255" y="180"/>
                      <a:pt x="255" y="177"/>
                    </a:cubicBezTo>
                    <a:cubicBezTo>
                      <a:pt x="255" y="59"/>
                      <a:pt x="255" y="59"/>
                      <a:pt x="255" y="59"/>
                    </a:cubicBezTo>
                    <a:cubicBezTo>
                      <a:pt x="255" y="55"/>
                      <a:pt x="254" y="51"/>
                      <a:pt x="251" y="48"/>
                    </a:cubicBezTo>
                    <a:close/>
                    <a:moveTo>
                      <a:pt x="20" y="59"/>
                    </a:moveTo>
                    <a:cubicBezTo>
                      <a:pt x="127" y="20"/>
                      <a:pt x="127" y="20"/>
                      <a:pt x="127" y="20"/>
                    </a:cubicBezTo>
                    <a:cubicBezTo>
                      <a:pt x="234" y="59"/>
                      <a:pt x="234" y="59"/>
                      <a:pt x="234" y="59"/>
                    </a:cubicBezTo>
                    <a:cubicBezTo>
                      <a:pt x="127" y="98"/>
                      <a:pt x="127" y="98"/>
                      <a:pt x="127" y="98"/>
                    </a:cubicBezTo>
                    <a:lnTo>
                      <a:pt x="20" y="59"/>
                    </a:lnTo>
                    <a:close/>
                    <a:moveTo>
                      <a:pt x="137" y="115"/>
                    </a:moveTo>
                    <a:cubicBezTo>
                      <a:pt x="235" y="79"/>
                      <a:pt x="235" y="79"/>
                      <a:pt x="235" y="79"/>
                    </a:cubicBezTo>
                    <a:cubicBezTo>
                      <a:pt x="235" y="177"/>
                      <a:pt x="235" y="177"/>
                      <a:pt x="235" y="177"/>
                    </a:cubicBezTo>
                    <a:cubicBezTo>
                      <a:pt x="137" y="230"/>
                      <a:pt x="137" y="230"/>
                      <a:pt x="137" y="230"/>
                    </a:cubicBezTo>
                    <a:lnTo>
                      <a:pt x="137" y="11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nvGrpSpPr>
            <p:cNvPr id="1608" name="Google Shape;1608;p284"/>
            <p:cNvGrpSpPr/>
            <p:nvPr/>
          </p:nvGrpSpPr>
          <p:grpSpPr>
            <a:xfrm>
              <a:off x="6324683" y="1076126"/>
              <a:ext cx="1080000" cy="1080000"/>
              <a:chOff x="7394758" y="1543837"/>
              <a:chExt cx="1909167" cy="1693871"/>
            </a:xfrm>
          </p:grpSpPr>
          <p:sp>
            <p:nvSpPr>
              <p:cNvPr id="1609" name="Google Shape;1609;p284"/>
              <p:cNvSpPr/>
              <p:nvPr/>
            </p:nvSpPr>
            <p:spPr>
              <a:xfrm>
                <a:off x="7394758" y="1543837"/>
                <a:ext cx="1909167" cy="1693871"/>
              </a:xfrm>
              <a:prstGeom prst="ellipse">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610" name="Google Shape;1610;p284" descr="Cubes Icon"/>
              <p:cNvSpPr/>
              <p:nvPr/>
            </p:nvSpPr>
            <p:spPr>
              <a:xfrm>
                <a:off x="7719278" y="1814072"/>
                <a:ext cx="1251034" cy="1132447"/>
              </a:xfrm>
              <a:custGeom>
                <a:avLst/>
                <a:gdLst/>
                <a:ahLst/>
                <a:cxnLst/>
                <a:rect l="l" t="t" r="r" b="b"/>
                <a:pathLst>
                  <a:path w="460" h="378" extrusionOk="0">
                    <a:moveTo>
                      <a:pt x="456" y="201"/>
                    </a:moveTo>
                    <a:cubicBezTo>
                      <a:pt x="453" y="197"/>
                      <a:pt x="449" y="193"/>
                      <a:pt x="444" y="191"/>
                    </a:cubicBezTo>
                    <a:cubicBezTo>
                      <a:pt x="352" y="152"/>
                      <a:pt x="352" y="152"/>
                      <a:pt x="352" y="152"/>
                    </a:cubicBezTo>
                    <a:cubicBezTo>
                      <a:pt x="352" y="67"/>
                      <a:pt x="352" y="67"/>
                      <a:pt x="352" y="67"/>
                    </a:cubicBezTo>
                    <a:cubicBezTo>
                      <a:pt x="352" y="62"/>
                      <a:pt x="350" y="57"/>
                      <a:pt x="347" y="53"/>
                    </a:cubicBezTo>
                    <a:cubicBezTo>
                      <a:pt x="344" y="48"/>
                      <a:pt x="340" y="45"/>
                      <a:pt x="335" y="43"/>
                    </a:cubicBezTo>
                    <a:cubicBezTo>
                      <a:pt x="241" y="2"/>
                      <a:pt x="241" y="2"/>
                      <a:pt x="241" y="2"/>
                    </a:cubicBezTo>
                    <a:cubicBezTo>
                      <a:pt x="238" y="1"/>
                      <a:pt x="234" y="0"/>
                      <a:pt x="230" y="0"/>
                    </a:cubicBezTo>
                    <a:cubicBezTo>
                      <a:pt x="226" y="0"/>
                      <a:pt x="223" y="1"/>
                      <a:pt x="220" y="2"/>
                    </a:cubicBezTo>
                    <a:cubicBezTo>
                      <a:pt x="125" y="43"/>
                      <a:pt x="125" y="43"/>
                      <a:pt x="125" y="43"/>
                    </a:cubicBezTo>
                    <a:cubicBezTo>
                      <a:pt x="120" y="45"/>
                      <a:pt x="116" y="48"/>
                      <a:pt x="113" y="53"/>
                    </a:cubicBezTo>
                    <a:cubicBezTo>
                      <a:pt x="110" y="57"/>
                      <a:pt x="109" y="62"/>
                      <a:pt x="109" y="67"/>
                    </a:cubicBezTo>
                    <a:cubicBezTo>
                      <a:pt x="109" y="152"/>
                      <a:pt x="109" y="152"/>
                      <a:pt x="109" y="152"/>
                    </a:cubicBezTo>
                    <a:cubicBezTo>
                      <a:pt x="17" y="191"/>
                      <a:pt x="17" y="191"/>
                      <a:pt x="17" y="191"/>
                    </a:cubicBezTo>
                    <a:cubicBezTo>
                      <a:pt x="12" y="193"/>
                      <a:pt x="8" y="197"/>
                      <a:pt x="5" y="201"/>
                    </a:cubicBezTo>
                    <a:cubicBezTo>
                      <a:pt x="2" y="206"/>
                      <a:pt x="0" y="211"/>
                      <a:pt x="0" y="216"/>
                    </a:cubicBezTo>
                    <a:cubicBezTo>
                      <a:pt x="0" y="304"/>
                      <a:pt x="0" y="304"/>
                      <a:pt x="0" y="304"/>
                    </a:cubicBezTo>
                    <a:cubicBezTo>
                      <a:pt x="0" y="309"/>
                      <a:pt x="2" y="314"/>
                      <a:pt x="4" y="318"/>
                    </a:cubicBezTo>
                    <a:cubicBezTo>
                      <a:pt x="7" y="322"/>
                      <a:pt x="11" y="326"/>
                      <a:pt x="15" y="328"/>
                    </a:cubicBezTo>
                    <a:cubicBezTo>
                      <a:pt x="110" y="375"/>
                      <a:pt x="110" y="375"/>
                      <a:pt x="110" y="375"/>
                    </a:cubicBezTo>
                    <a:cubicBezTo>
                      <a:pt x="114" y="377"/>
                      <a:pt x="118" y="378"/>
                      <a:pt x="122" y="378"/>
                    </a:cubicBezTo>
                    <a:cubicBezTo>
                      <a:pt x="127" y="378"/>
                      <a:pt x="131" y="377"/>
                      <a:pt x="134" y="375"/>
                    </a:cubicBezTo>
                    <a:cubicBezTo>
                      <a:pt x="229" y="328"/>
                      <a:pt x="229" y="328"/>
                      <a:pt x="229" y="328"/>
                    </a:cubicBezTo>
                    <a:cubicBezTo>
                      <a:pt x="230" y="327"/>
                      <a:pt x="230" y="327"/>
                      <a:pt x="230" y="327"/>
                    </a:cubicBezTo>
                    <a:cubicBezTo>
                      <a:pt x="232" y="328"/>
                      <a:pt x="232" y="328"/>
                      <a:pt x="232" y="328"/>
                    </a:cubicBezTo>
                    <a:cubicBezTo>
                      <a:pt x="326" y="375"/>
                      <a:pt x="326" y="375"/>
                      <a:pt x="326" y="375"/>
                    </a:cubicBezTo>
                    <a:cubicBezTo>
                      <a:pt x="330" y="377"/>
                      <a:pt x="334" y="378"/>
                      <a:pt x="338" y="378"/>
                    </a:cubicBezTo>
                    <a:cubicBezTo>
                      <a:pt x="343" y="378"/>
                      <a:pt x="347" y="377"/>
                      <a:pt x="350" y="375"/>
                    </a:cubicBezTo>
                    <a:cubicBezTo>
                      <a:pt x="445" y="328"/>
                      <a:pt x="445" y="328"/>
                      <a:pt x="445" y="328"/>
                    </a:cubicBezTo>
                    <a:cubicBezTo>
                      <a:pt x="450" y="326"/>
                      <a:pt x="453" y="322"/>
                      <a:pt x="456" y="318"/>
                    </a:cubicBezTo>
                    <a:cubicBezTo>
                      <a:pt x="459" y="314"/>
                      <a:pt x="460" y="309"/>
                      <a:pt x="460" y="304"/>
                    </a:cubicBezTo>
                    <a:cubicBezTo>
                      <a:pt x="460" y="216"/>
                      <a:pt x="460" y="216"/>
                      <a:pt x="460" y="216"/>
                    </a:cubicBezTo>
                    <a:cubicBezTo>
                      <a:pt x="460" y="211"/>
                      <a:pt x="458" y="206"/>
                      <a:pt x="456" y="201"/>
                    </a:cubicBezTo>
                    <a:close/>
                    <a:moveTo>
                      <a:pt x="137" y="67"/>
                    </a:moveTo>
                    <a:cubicBezTo>
                      <a:pt x="230" y="27"/>
                      <a:pt x="230" y="27"/>
                      <a:pt x="230" y="27"/>
                    </a:cubicBezTo>
                    <a:cubicBezTo>
                      <a:pt x="323" y="67"/>
                      <a:pt x="323" y="67"/>
                      <a:pt x="323" y="67"/>
                    </a:cubicBezTo>
                    <a:cubicBezTo>
                      <a:pt x="230" y="107"/>
                      <a:pt x="230" y="107"/>
                      <a:pt x="230" y="107"/>
                    </a:cubicBezTo>
                    <a:lnTo>
                      <a:pt x="137" y="67"/>
                    </a:lnTo>
                    <a:close/>
                    <a:moveTo>
                      <a:pt x="244" y="130"/>
                    </a:moveTo>
                    <a:cubicBezTo>
                      <a:pt x="325" y="96"/>
                      <a:pt x="325" y="96"/>
                      <a:pt x="325" y="96"/>
                    </a:cubicBezTo>
                    <a:cubicBezTo>
                      <a:pt x="325" y="152"/>
                      <a:pt x="325" y="152"/>
                      <a:pt x="325" y="152"/>
                    </a:cubicBezTo>
                    <a:cubicBezTo>
                      <a:pt x="244" y="187"/>
                      <a:pt x="244" y="187"/>
                      <a:pt x="244" y="187"/>
                    </a:cubicBezTo>
                    <a:lnTo>
                      <a:pt x="244" y="130"/>
                    </a:lnTo>
                    <a:close/>
                    <a:moveTo>
                      <a:pt x="253" y="212"/>
                    </a:moveTo>
                    <a:cubicBezTo>
                      <a:pt x="338" y="176"/>
                      <a:pt x="338" y="176"/>
                      <a:pt x="338" y="176"/>
                    </a:cubicBezTo>
                    <a:cubicBezTo>
                      <a:pt x="424" y="212"/>
                      <a:pt x="424" y="212"/>
                      <a:pt x="424" y="212"/>
                    </a:cubicBezTo>
                    <a:cubicBezTo>
                      <a:pt x="338" y="249"/>
                      <a:pt x="338" y="249"/>
                      <a:pt x="338" y="249"/>
                    </a:cubicBezTo>
                    <a:lnTo>
                      <a:pt x="253" y="212"/>
                    </a:lnTo>
                    <a:close/>
                    <a:moveTo>
                      <a:pt x="352" y="272"/>
                    </a:moveTo>
                    <a:cubicBezTo>
                      <a:pt x="433" y="238"/>
                      <a:pt x="433" y="238"/>
                      <a:pt x="433" y="238"/>
                    </a:cubicBezTo>
                    <a:cubicBezTo>
                      <a:pt x="433" y="304"/>
                      <a:pt x="433" y="304"/>
                      <a:pt x="433" y="304"/>
                    </a:cubicBezTo>
                    <a:cubicBezTo>
                      <a:pt x="352" y="344"/>
                      <a:pt x="352" y="344"/>
                      <a:pt x="352" y="344"/>
                    </a:cubicBezTo>
                    <a:lnTo>
                      <a:pt x="352" y="272"/>
                    </a:lnTo>
                    <a:close/>
                    <a:moveTo>
                      <a:pt x="37" y="212"/>
                    </a:moveTo>
                    <a:cubicBezTo>
                      <a:pt x="122" y="176"/>
                      <a:pt x="122" y="176"/>
                      <a:pt x="122" y="176"/>
                    </a:cubicBezTo>
                    <a:cubicBezTo>
                      <a:pt x="207" y="212"/>
                      <a:pt x="207" y="212"/>
                      <a:pt x="207" y="212"/>
                    </a:cubicBezTo>
                    <a:cubicBezTo>
                      <a:pt x="122" y="249"/>
                      <a:pt x="122" y="249"/>
                      <a:pt x="122" y="249"/>
                    </a:cubicBezTo>
                    <a:lnTo>
                      <a:pt x="37" y="212"/>
                    </a:lnTo>
                    <a:close/>
                    <a:moveTo>
                      <a:pt x="136" y="272"/>
                    </a:moveTo>
                    <a:cubicBezTo>
                      <a:pt x="217" y="238"/>
                      <a:pt x="217" y="238"/>
                      <a:pt x="217" y="238"/>
                    </a:cubicBezTo>
                    <a:cubicBezTo>
                      <a:pt x="217" y="304"/>
                      <a:pt x="217" y="304"/>
                      <a:pt x="217" y="304"/>
                    </a:cubicBezTo>
                    <a:cubicBezTo>
                      <a:pt x="136" y="344"/>
                      <a:pt x="136" y="344"/>
                      <a:pt x="136" y="344"/>
                    </a:cubicBezTo>
                    <a:lnTo>
                      <a:pt x="136" y="27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cxnSp>
        <p:nvCxnSpPr>
          <p:cNvPr id="1611" name="Google Shape;1611;p284"/>
          <p:cNvCxnSpPr/>
          <p:nvPr/>
        </p:nvCxnSpPr>
        <p:spPr>
          <a:xfrm>
            <a:off x="4405470" y="785716"/>
            <a:ext cx="0" cy="4158000"/>
          </a:xfrm>
          <a:prstGeom prst="straightConnector1">
            <a:avLst/>
          </a:prstGeom>
          <a:noFill/>
          <a:ln w="38100" cap="flat" cmpd="sng">
            <a:solidFill>
              <a:schemeClr val="dk1"/>
            </a:solidFill>
            <a:prstDash val="solid"/>
            <a:miter lim="800000"/>
            <a:headEnd type="none" w="sm" len="sm"/>
            <a:tailEnd type="none" w="sm" len="sm"/>
          </a:ln>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sp>
        <p:nvSpPr>
          <p:cNvPr id="2206" name="Google Shape;2206;p33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entury Gothic"/>
              <a:buNone/>
            </a:pPr>
            <a:r>
              <a:rPr lang="en-GB" sz="3600" b="1">
                <a:latin typeface="Century Gothic"/>
                <a:ea typeface="Century Gothic"/>
                <a:cs typeface="Century Gothic"/>
                <a:sym typeface="Century Gothic"/>
              </a:rPr>
              <a:t>What can the funds be used for? </a:t>
            </a:r>
            <a:endParaRPr sz="3600" b="1">
              <a:latin typeface="Century Gothic"/>
              <a:ea typeface="Century Gothic"/>
              <a:cs typeface="Century Gothic"/>
              <a:sym typeface="Century Gothic"/>
            </a:endParaRPr>
          </a:p>
        </p:txBody>
      </p:sp>
      <p:grpSp>
        <p:nvGrpSpPr>
          <p:cNvPr id="2207" name="Google Shape;2207;p339"/>
          <p:cNvGrpSpPr/>
          <p:nvPr/>
        </p:nvGrpSpPr>
        <p:grpSpPr>
          <a:xfrm>
            <a:off x="628650" y="1513313"/>
            <a:ext cx="7886700" cy="2766221"/>
            <a:chOff x="0" y="590007"/>
            <a:chExt cx="7886700" cy="2421624"/>
          </a:xfrm>
        </p:grpSpPr>
        <p:sp>
          <p:nvSpPr>
            <p:cNvPr id="2208" name="Google Shape;2208;p339"/>
            <p:cNvSpPr/>
            <p:nvPr/>
          </p:nvSpPr>
          <p:spPr>
            <a:xfrm>
              <a:off x="0" y="590007"/>
              <a:ext cx="7886700" cy="1076277"/>
            </a:xfrm>
            <a:prstGeom prst="roundRect">
              <a:avLst>
                <a:gd name="adj" fmla="val 10000"/>
              </a:avLst>
            </a:prstGeom>
            <a:solidFill>
              <a:srgbClr val="C9DD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39"/>
            <p:cNvSpPr/>
            <p:nvPr/>
          </p:nvSpPr>
          <p:spPr>
            <a:xfrm>
              <a:off x="325573" y="832170"/>
              <a:ext cx="591952" cy="591952"/>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39"/>
            <p:cNvSpPr/>
            <p:nvPr/>
          </p:nvSpPr>
          <p:spPr>
            <a:xfrm>
              <a:off x="1528593" y="590007"/>
              <a:ext cx="2262973" cy="107627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39"/>
            <p:cNvSpPr txBox="1"/>
            <p:nvPr/>
          </p:nvSpPr>
          <p:spPr>
            <a:xfrm>
              <a:off x="1528593" y="590007"/>
              <a:ext cx="2262973" cy="1076277"/>
            </a:xfrm>
            <a:prstGeom prst="rect">
              <a:avLst/>
            </a:prstGeom>
            <a:noFill/>
            <a:ln>
              <a:noFill/>
            </a:ln>
          </p:spPr>
          <p:txBody>
            <a:bodyPr spcFirstLastPara="1" wrap="square" lIns="113900" tIns="113900" rIns="113900" bIns="11390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i="0" u="none" strike="noStrike" cap="none">
                  <a:solidFill>
                    <a:srgbClr val="000000"/>
                  </a:solidFill>
                  <a:latin typeface="Century Gothic"/>
                  <a:ea typeface="Century Gothic"/>
                  <a:cs typeface="Century Gothic"/>
                  <a:sym typeface="Century Gothic"/>
                </a:rPr>
                <a:t>Applicants can request funding for any eligible expenditure including:</a:t>
              </a:r>
              <a:endParaRPr sz="1700" i="0" u="none" strike="noStrike" cap="none">
                <a:solidFill>
                  <a:srgbClr val="000000"/>
                </a:solidFill>
                <a:latin typeface="Century Gothic"/>
                <a:ea typeface="Century Gothic"/>
                <a:cs typeface="Century Gothic"/>
                <a:sym typeface="Century Gothic"/>
              </a:endParaRPr>
            </a:p>
          </p:txBody>
        </p:sp>
        <p:sp>
          <p:nvSpPr>
            <p:cNvPr id="2212" name="Google Shape;2212;p339"/>
            <p:cNvSpPr/>
            <p:nvPr/>
          </p:nvSpPr>
          <p:spPr>
            <a:xfrm>
              <a:off x="3990788" y="590007"/>
              <a:ext cx="3264695" cy="107627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39"/>
            <p:cNvSpPr txBox="1"/>
            <p:nvPr/>
          </p:nvSpPr>
          <p:spPr>
            <a:xfrm>
              <a:off x="3990788" y="590007"/>
              <a:ext cx="3264695" cy="1076277"/>
            </a:xfrm>
            <a:prstGeom prst="rect">
              <a:avLst/>
            </a:prstGeom>
            <a:noFill/>
            <a:ln>
              <a:noFill/>
            </a:ln>
          </p:spPr>
          <p:txBody>
            <a:bodyPr spcFirstLastPara="1" wrap="square" lIns="113900" tIns="113900" rIns="113900" bIns="113900" anchor="ctr" anchorCtr="0">
              <a:noAutofit/>
            </a:bodyPr>
            <a:lstStyle/>
            <a:p>
              <a:pPr marL="0" marR="0" lvl="0" indent="0" algn="l" rtl="0">
                <a:lnSpc>
                  <a:spcPct val="100000"/>
                </a:lnSpc>
                <a:spcBef>
                  <a:spcPts val="0"/>
                </a:spcBef>
                <a:spcAft>
                  <a:spcPts val="0"/>
                </a:spcAft>
                <a:buClr>
                  <a:srgbClr val="000000"/>
                </a:buClr>
                <a:buSzPts val="1400"/>
                <a:buFont typeface="Courier New"/>
                <a:buNone/>
              </a:pPr>
              <a:r>
                <a:rPr lang="en-GB" sz="1400" i="0" u="none" strike="noStrike" cap="none">
                  <a:solidFill>
                    <a:srgbClr val="000000"/>
                  </a:solidFill>
                  <a:latin typeface="Century Gothic"/>
                  <a:ea typeface="Century Gothic"/>
                  <a:cs typeface="Century Gothic"/>
                  <a:sym typeface="Century Gothic"/>
                </a:rPr>
                <a:t>- Contracting for professional services</a:t>
              </a:r>
              <a:endParaRPr sz="140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490"/>
                </a:spcBef>
                <a:spcAft>
                  <a:spcPts val="0"/>
                </a:spcAft>
                <a:buClr>
                  <a:srgbClr val="000000"/>
                </a:buClr>
                <a:buSzPts val="1400"/>
                <a:buFont typeface="Courier New"/>
                <a:buNone/>
              </a:pPr>
              <a:r>
                <a:rPr lang="en-GB" sz="1400" i="0" u="none" strike="noStrike" cap="none">
                  <a:solidFill>
                    <a:srgbClr val="000000"/>
                  </a:solidFill>
                  <a:latin typeface="Century Gothic"/>
                  <a:ea typeface="Century Gothic"/>
                  <a:cs typeface="Century Gothic"/>
                  <a:sym typeface="Century Gothic"/>
                </a:rPr>
                <a:t>- Supplies</a:t>
              </a:r>
              <a:endParaRPr sz="140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490"/>
                </a:spcBef>
                <a:spcAft>
                  <a:spcPts val="0"/>
                </a:spcAft>
                <a:buClr>
                  <a:srgbClr val="000000"/>
                </a:buClr>
                <a:buSzPts val="1400"/>
                <a:buFont typeface="Courier New"/>
                <a:buNone/>
              </a:pPr>
              <a:r>
                <a:rPr lang="en-GB" sz="1400" i="0" u="none" strike="noStrike" cap="none">
                  <a:solidFill>
                    <a:srgbClr val="000000"/>
                  </a:solidFill>
                  <a:latin typeface="Century Gothic"/>
                  <a:ea typeface="Century Gothic"/>
                  <a:cs typeface="Century Gothic"/>
                  <a:sym typeface="Century Gothic"/>
                </a:rPr>
                <a:t>- Travel</a:t>
              </a:r>
              <a:endParaRPr sz="140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490"/>
                </a:spcBef>
                <a:spcAft>
                  <a:spcPts val="0"/>
                </a:spcAft>
                <a:buClr>
                  <a:srgbClr val="000000"/>
                </a:buClr>
                <a:buSzPts val="1400"/>
                <a:buFont typeface="Courier New"/>
                <a:buNone/>
              </a:pPr>
              <a:r>
                <a:rPr lang="en-GB" sz="1400" i="0" u="none" strike="noStrike" cap="none">
                  <a:solidFill>
                    <a:srgbClr val="000000"/>
                  </a:solidFill>
                  <a:latin typeface="Century Gothic"/>
                  <a:ea typeface="Century Gothic"/>
                  <a:cs typeface="Century Gothic"/>
                  <a:sym typeface="Century Gothic"/>
                </a:rPr>
                <a:t>- Staffing, etc. </a:t>
              </a:r>
              <a:endParaRPr sz="1400" i="0" u="none" strike="noStrike" cap="none">
                <a:solidFill>
                  <a:srgbClr val="000000"/>
                </a:solidFill>
                <a:latin typeface="Century Gothic"/>
                <a:ea typeface="Century Gothic"/>
                <a:cs typeface="Century Gothic"/>
                <a:sym typeface="Century Gothic"/>
              </a:endParaRPr>
            </a:p>
          </p:txBody>
        </p:sp>
        <p:sp>
          <p:nvSpPr>
            <p:cNvPr id="2214" name="Google Shape;2214;p339"/>
            <p:cNvSpPr/>
            <p:nvPr/>
          </p:nvSpPr>
          <p:spPr>
            <a:xfrm>
              <a:off x="0" y="1935354"/>
              <a:ext cx="7886700" cy="1076277"/>
            </a:xfrm>
            <a:prstGeom prst="roundRect">
              <a:avLst>
                <a:gd name="adj" fmla="val 10000"/>
              </a:avLst>
            </a:prstGeom>
            <a:solidFill>
              <a:srgbClr val="C9DD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39"/>
            <p:cNvSpPr/>
            <p:nvPr/>
          </p:nvSpPr>
          <p:spPr>
            <a:xfrm>
              <a:off x="325573" y="2177517"/>
              <a:ext cx="591952" cy="591952"/>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39"/>
            <p:cNvSpPr/>
            <p:nvPr/>
          </p:nvSpPr>
          <p:spPr>
            <a:xfrm>
              <a:off x="1243100" y="1935354"/>
              <a:ext cx="6641167" cy="107627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39"/>
            <p:cNvSpPr txBox="1"/>
            <p:nvPr/>
          </p:nvSpPr>
          <p:spPr>
            <a:xfrm>
              <a:off x="1243100" y="1935354"/>
              <a:ext cx="6641167" cy="1076277"/>
            </a:xfrm>
            <a:prstGeom prst="rect">
              <a:avLst/>
            </a:prstGeom>
            <a:noFill/>
            <a:ln>
              <a:noFill/>
            </a:ln>
          </p:spPr>
          <p:txBody>
            <a:bodyPr spcFirstLastPara="1" wrap="square" lIns="113900" tIns="113900" rIns="113900" bIns="11390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GB" sz="1700" i="0" u="none" strike="noStrike" cap="none" dirty="0">
                  <a:solidFill>
                    <a:srgbClr val="000000"/>
                  </a:solidFill>
                  <a:latin typeface="Century Gothic"/>
                  <a:ea typeface="Century Gothic"/>
                  <a:cs typeface="Century Gothic"/>
                  <a:sym typeface="Century Gothic"/>
                </a:rPr>
                <a:t>Funds will be provided as Goods and Services (O&amp;M).  Costs associated with transferring any funds to salary dollars will be the responsibility of the recipient organization.  </a:t>
              </a:r>
              <a:endParaRPr sz="1700" i="0" u="none" strike="noStrike" cap="none" dirty="0">
                <a:solidFill>
                  <a:srgbClr val="000000"/>
                </a:solidFill>
                <a:latin typeface="Century Gothic"/>
                <a:ea typeface="Century Gothic"/>
                <a:cs typeface="Century Gothic"/>
                <a:sym typeface="Century Gothic"/>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1"/>
        <p:cNvGrpSpPr/>
        <p:nvPr/>
      </p:nvGrpSpPr>
      <p:grpSpPr>
        <a:xfrm>
          <a:off x="0" y="0"/>
          <a:ext cx="0" cy="0"/>
          <a:chOff x="0" y="0"/>
          <a:chExt cx="0" cy="0"/>
        </a:xfrm>
      </p:grpSpPr>
      <p:sp>
        <p:nvSpPr>
          <p:cNvPr id="2222" name="Google Shape;2222;p340"/>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223" name="Google Shape;2223;p340"/>
          <p:cNvSpPr txBox="1">
            <a:spLocks noGrp="1"/>
          </p:cNvSpPr>
          <p:nvPr>
            <p:ph type="title"/>
          </p:nvPr>
        </p:nvSpPr>
        <p:spPr>
          <a:xfrm>
            <a:off x="3973321" y="246888"/>
            <a:ext cx="4688333" cy="133731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100"/>
              <a:buFont typeface="Calibri"/>
              <a:buNone/>
            </a:pPr>
            <a:r>
              <a:rPr lang="en-GB" sz="4100" b="1"/>
              <a:t>Round Two Call-out - Key Dates </a:t>
            </a:r>
            <a:endParaRPr sz="4100" b="1"/>
          </a:p>
        </p:txBody>
      </p:sp>
      <p:pic>
        <p:nvPicPr>
          <p:cNvPr id="2224" name="Google Shape;2224;p340"/>
          <p:cNvPicPr preferRelativeResize="0"/>
          <p:nvPr/>
        </p:nvPicPr>
        <p:blipFill rotWithShape="1">
          <a:blip r:embed="rId3">
            <a:alphaModFix/>
          </a:blip>
          <a:srcRect l="54669"/>
          <a:stretch/>
        </p:blipFill>
        <p:spPr>
          <a:xfrm>
            <a:off x="20" y="10"/>
            <a:ext cx="3492988" cy="51434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225" name="Google Shape;2225;p340"/>
          <p:cNvSpPr/>
          <p:nvPr/>
        </p:nvSpPr>
        <p:spPr>
          <a:xfrm>
            <a:off x="3973321" y="1781210"/>
            <a:ext cx="3182692" cy="13716"/>
          </a:xfrm>
          <a:custGeom>
            <a:avLst/>
            <a:gdLst/>
            <a:ahLst/>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6">
              <a:lumMod val="75000"/>
            </a:schemeClr>
          </a:solidFill>
          <a:ln w="44450" cap="rnd"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226" name="Google Shape;2226;p340"/>
          <p:cNvSpPr/>
          <p:nvPr/>
        </p:nvSpPr>
        <p:spPr>
          <a:xfrm>
            <a:off x="3973321" y="1858518"/>
            <a:ext cx="4688333" cy="3038094"/>
          </a:xfrm>
          <a:prstGeom prst="rect">
            <a:avLst/>
          </a:prstGeom>
          <a:noFill/>
          <a:ln>
            <a:noFill/>
          </a:ln>
        </p:spPr>
        <p:txBody>
          <a:bodyPr spcFirstLastPara="1" wrap="square" lIns="91425" tIns="45700" rIns="91425" bIns="45700" anchor="t" anchorCtr="0">
            <a:noAutofit/>
          </a:bodyPr>
          <a:lstStyle/>
          <a:p>
            <a:pPr marL="0" marR="0" lvl="0" indent="52832" algn="l" rtl="0">
              <a:lnSpc>
                <a:spcPct val="80000"/>
              </a:lnSpc>
              <a:spcBef>
                <a:spcPts val="0"/>
              </a:spcBef>
              <a:spcAft>
                <a:spcPts val="0"/>
              </a:spcAft>
              <a:buClr>
                <a:srgbClr val="000000"/>
              </a:buClr>
              <a:buSzPts val="832"/>
              <a:buFont typeface="Arial"/>
              <a:buNone/>
            </a:pPr>
            <a:endParaRPr sz="832" b="1" i="0" u="none" strike="noStrike" cap="none" dirty="0">
              <a:solidFill>
                <a:srgbClr val="000000"/>
              </a:solidFill>
              <a:latin typeface="Calibri"/>
              <a:ea typeface="Calibri"/>
              <a:cs typeface="Calibri"/>
              <a:sym typeface="Calibri"/>
            </a:endParaRPr>
          </a:p>
          <a:p>
            <a:pPr marL="0" marR="0" lvl="0" indent="0" algn="l" rtl="0">
              <a:lnSpc>
                <a:spcPct val="80000"/>
              </a:lnSpc>
              <a:spcBef>
                <a:spcPts val="600"/>
              </a:spcBef>
              <a:spcAft>
                <a:spcPts val="0"/>
              </a:spcAft>
              <a:buClr>
                <a:srgbClr val="000000"/>
              </a:buClr>
              <a:buSzPts val="1295"/>
              <a:buFont typeface="Arial"/>
              <a:buNone/>
            </a:pPr>
            <a:r>
              <a:rPr lang="en-GB" sz="1295" b="1" i="0" u="none" strike="noStrike" cap="none" dirty="0">
                <a:solidFill>
                  <a:srgbClr val="000000"/>
                </a:solidFill>
                <a:latin typeface="Century Gothic"/>
                <a:ea typeface="Century Gothic"/>
                <a:cs typeface="Century Gothic"/>
                <a:sym typeface="Century Gothic"/>
              </a:rPr>
              <a:t>Nov 18, 2020</a:t>
            </a:r>
            <a:r>
              <a:rPr lang="en-GB" sz="1295" b="0" i="0" u="none" strike="noStrike" cap="none" dirty="0">
                <a:solidFill>
                  <a:srgbClr val="000000"/>
                </a:solidFill>
                <a:latin typeface="Century Gothic"/>
                <a:ea typeface="Century Gothic"/>
                <a:cs typeface="Century Gothic"/>
                <a:sym typeface="Century Gothic"/>
              </a:rPr>
              <a:t> – Second call-out for the REEF </a:t>
            </a:r>
            <a:endParaRPr dirty="0"/>
          </a:p>
          <a:p>
            <a:pPr marL="0" marR="0" lvl="0" indent="0" algn="l" rtl="0">
              <a:lnSpc>
                <a:spcPct val="80000"/>
              </a:lnSpc>
              <a:spcBef>
                <a:spcPts val="600"/>
              </a:spcBef>
              <a:spcAft>
                <a:spcPts val="0"/>
              </a:spcAft>
              <a:buClr>
                <a:srgbClr val="000000"/>
              </a:buClr>
              <a:buSzPts val="1295"/>
              <a:buFont typeface="Arial"/>
              <a:buNone/>
            </a:pPr>
            <a:endParaRPr sz="1295" b="0" i="0" u="none" strike="noStrike" cap="none" dirty="0">
              <a:solidFill>
                <a:srgbClr val="000000"/>
              </a:solidFill>
              <a:latin typeface="Century Gothic"/>
              <a:ea typeface="Century Gothic"/>
              <a:cs typeface="Century Gothic"/>
              <a:sym typeface="Century Gothic"/>
            </a:endParaRPr>
          </a:p>
          <a:p>
            <a:pPr marL="0" marR="0" lvl="0" indent="0" algn="l" rtl="0">
              <a:lnSpc>
                <a:spcPct val="80000"/>
              </a:lnSpc>
              <a:spcBef>
                <a:spcPts val="600"/>
              </a:spcBef>
              <a:spcAft>
                <a:spcPts val="0"/>
              </a:spcAft>
              <a:buClr>
                <a:srgbClr val="000000"/>
              </a:buClr>
              <a:buSzPts val="1295"/>
              <a:buFont typeface="Arial"/>
              <a:buNone/>
            </a:pPr>
            <a:r>
              <a:rPr lang="en-GB" sz="1295" b="1" i="0" u="none" strike="noStrike" cap="none" dirty="0">
                <a:solidFill>
                  <a:srgbClr val="000000"/>
                </a:solidFill>
                <a:latin typeface="Century Gothic"/>
                <a:ea typeface="Century Gothic"/>
                <a:cs typeface="Century Gothic"/>
                <a:sym typeface="Century Gothic"/>
              </a:rPr>
              <a:t>Jan 15, 2020 </a:t>
            </a:r>
            <a:r>
              <a:rPr lang="en-GB" sz="1295" b="0" i="0" u="none" strike="noStrike" cap="none" dirty="0">
                <a:solidFill>
                  <a:srgbClr val="000000"/>
                </a:solidFill>
                <a:latin typeface="Century Gothic"/>
                <a:ea typeface="Century Gothic"/>
                <a:cs typeface="Century Gothic"/>
                <a:sym typeface="Century Gothic"/>
              </a:rPr>
              <a:t>- Deadline for Expressions of Interest (EOI)</a:t>
            </a:r>
            <a:endParaRPr dirty="0"/>
          </a:p>
          <a:p>
            <a:pPr marL="0" marR="0" lvl="0" indent="82232" algn="l" rtl="0">
              <a:lnSpc>
                <a:spcPct val="80000"/>
              </a:lnSpc>
              <a:spcBef>
                <a:spcPts val="600"/>
              </a:spcBef>
              <a:spcAft>
                <a:spcPts val="0"/>
              </a:spcAft>
              <a:buClr>
                <a:srgbClr val="000000"/>
              </a:buClr>
              <a:buSzPts val="1295"/>
              <a:buFont typeface="Arial"/>
              <a:buNone/>
            </a:pPr>
            <a:endParaRPr sz="1295" b="0" i="0" u="none" strike="noStrike" cap="none" dirty="0">
              <a:solidFill>
                <a:srgbClr val="000000"/>
              </a:solidFill>
              <a:latin typeface="Century Gothic"/>
              <a:ea typeface="Century Gothic"/>
              <a:cs typeface="Century Gothic"/>
              <a:sym typeface="Century Gothic"/>
            </a:endParaRPr>
          </a:p>
          <a:p>
            <a:pPr marL="0" marR="0" lvl="0" indent="0" algn="l" rtl="0">
              <a:lnSpc>
                <a:spcPct val="80000"/>
              </a:lnSpc>
              <a:spcBef>
                <a:spcPts val="600"/>
              </a:spcBef>
              <a:spcAft>
                <a:spcPts val="0"/>
              </a:spcAft>
              <a:buClr>
                <a:srgbClr val="000000"/>
              </a:buClr>
              <a:buSzPts val="1295"/>
              <a:buFont typeface="Arial"/>
              <a:buNone/>
            </a:pPr>
            <a:r>
              <a:rPr lang="en-GB" sz="1295" b="1" i="0" u="none" strike="noStrike" cap="none" dirty="0">
                <a:solidFill>
                  <a:srgbClr val="000000"/>
                </a:solidFill>
                <a:latin typeface="Century Gothic"/>
                <a:ea typeface="Century Gothic"/>
                <a:cs typeface="Century Gothic"/>
                <a:sym typeface="Century Gothic"/>
              </a:rPr>
              <a:t>Feb 10, 2021 </a:t>
            </a:r>
            <a:r>
              <a:rPr lang="en-GB" sz="1295" b="0" i="0" u="none" strike="noStrike" cap="none" dirty="0">
                <a:solidFill>
                  <a:srgbClr val="000000"/>
                </a:solidFill>
                <a:latin typeface="Century Gothic"/>
                <a:ea typeface="Century Gothic"/>
                <a:cs typeface="Century Gothic"/>
                <a:sym typeface="Century Gothic"/>
              </a:rPr>
              <a:t>– Assessment of EOIs</a:t>
            </a:r>
            <a:endParaRPr dirty="0"/>
          </a:p>
          <a:p>
            <a:pPr marL="0" marR="0" lvl="0" indent="82232" algn="l" rtl="0">
              <a:lnSpc>
                <a:spcPct val="80000"/>
              </a:lnSpc>
              <a:spcBef>
                <a:spcPts val="600"/>
              </a:spcBef>
              <a:spcAft>
                <a:spcPts val="0"/>
              </a:spcAft>
              <a:buClr>
                <a:srgbClr val="000000"/>
              </a:buClr>
              <a:buSzPts val="1295"/>
              <a:buFont typeface="Arial"/>
              <a:buNone/>
            </a:pPr>
            <a:endParaRPr sz="1295" b="0" i="0" u="none" strike="noStrike" cap="none" dirty="0">
              <a:solidFill>
                <a:srgbClr val="000000"/>
              </a:solidFill>
              <a:latin typeface="Century Gothic"/>
              <a:ea typeface="Century Gothic"/>
              <a:cs typeface="Century Gothic"/>
              <a:sym typeface="Century Gothic"/>
            </a:endParaRPr>
          </a:p>
          <a:p>
            <a:pPr marL="0" marR="0" lvl="0" indent="0" algn="l" rtl="0">
              <a:lnSpc>
                <a:spcPct val="80000"/>
              </a:lnSpc>
              <a:spcBef>
                <a:spcPts val="600"/>
              </a:spcBef>
              <a:spcAft>
                <a:spcPts val="0"/>
              </a:spcAft>
              <a:buClr>
                <a:srgbClr val="000000"/>
              </a:buClr>
              <a:buSzPts val="1295"/>
              <a:buFont typeface="Arial"/>
              <a:buNone/>
            </a:pPr>
            <a:r>
              <a:rPr lang="en-GB" sz="1295" b="1" i="0" u="none" strike="noStrike" cap="none" dirty="0">
                <a:solidFill>
                  <a:srgbClr val="000000"/>
                </a:solidFill>
                <a:latin typeface="Century Gothic"/>
                <a:ea typeface="Century Gothic"/>
                <a:cs typeface="Century Gothic"/>
                <a:sym typeface="Century Gothic"/>
              </a:rPr>
              <a:t>Mar 17, 2021 </a:t>
            </a:r>
            <a:r>
              <a:rPr lang="en-GB" sz="1295" b="0" i="0" u="none" strike="noStrike" cap="none" dirty="0">
                <a:solidFill>
                  <a:srgbClr val="000000"/>
                </a:solidFill>
                <a:latin typeface="Century Gothic"/>
                <a:ea typeface="Century Gothic"/>
                <a:cs typeface="Century Gothic"/>
                <a:sym typeface="Century Gothic"/>
              </a:rPr>
              <a:t>– Deadline for Experimentation Proposals</a:t>
            </a:r>
            <a:endParaRPr dirty="0"/>
          </a:p>
          <a:p>
            <a:pPr marL="0" marR="0" lvl="0" indent="82232" algn="l" rtl="0">
              <a:lnSpc>
                <a:spcPct val="80000"/>
              </a:lnSpc>
              <a:spcBef>
                <a:spcPts val="600"/>
              </a:spcBef>
              <a:spcAft>
                <a:spcPts val="0"/>
              </a:spcAft>
              <a:buClr>
                <a:srgbClr val="000000"/>
              </a:buClr>
              <a:buSzPts val="1295"/>
              <a:buFont typeface="Arial"/>
              <a:buNone/>
            </a:pPr>
            <a:endParaRPr sz="1295" b="0" i="0" u="none" strike="noStrike" cap="none" dirty="0">
              <a:solidFill>
                <a:srgbClr val="000000"/>
              </a:solidFill>
              <a:latin typeface="Century Gothic"/>
              <a:ea typeface="Century Gothic"/>
              <a:cs typeface="Century Gothic"/>
              <a:sym typeface="Century Gothic"/>
            </a:endParaRPr>
          </a:p>
          <a:p>
            <a:pPr marL="0" marR="0" lvl="0" indent="0" algn="l" rtl="0">
              <a:lnSpc>
                <a:spcPct val="80000"/>
              </a:lnSpc>
              <a:spcBef>
                <a:spcPts val="600"/>
              </a:spcBef>
              <a:spcAft>
                <a:spcPts val="0"/>
              </a:spcAft>
              <a:buClr>
                <a:srgbClr val="000000"/>
              </a:buClr>
              <a:buSzPts val="1295"/>
              <a:buFont typeface="Arial"/>
              <a:buNone/>
            </a:pPr>
            <a:r>
              <a:rPr lang="en-GB" sz="1295" b="1" i="0" u="none" strike="noStrike" cap="none" dirty="0">
                <a:solidFill>
                  <a:srgbClr val="000000"/>
                </a:solidFill>
                <a:latin typeface="Century Gothic"/>
                <a:ea typeface="Century Gothic"/>
                <a:cs typeface="Century Gothic"/>
                <a:sym typeface="Century Gothic"/>
              </a:rPr>
              <a:t>Mar 30, 2021 </a:t>
            </a:r>
            <a:r>
              <a:rPr lang="en-GB" sz="1295" b="0" i="0" u="none" strike="noStrike" cap="none" dirty="0">
                <a:solidFill>
                  <a:srgbClr val="000000"/>
                </a:solidFill>
                <a:latin typeface="Century Gothic"/>
                <a:ea typeface="Century Gothic"/>
                <a:cs typeface="Century Gothic"/>
                <a:sym typeface="Century Gothic"/>
              </a:rPr>
              <a:t>– Assessment of Proposals</a:t>
            </a:r>
            <a:endParaRPr dirty="0"/>
          </a:p>
          <a:p>
            <a:pPr marL="0" marR="0" lvl="0" indent="82232" algn="l" rtl="0">
              <a:lnSpc>
                <a:spcPct val="80000"/>
              </a:lnSpc>
              <a:spcBef>
                <a:spcPts val="600"/>
              </a:spcBef>
              <a:spcAft>
                <a:spcPts val="0"/>
              </a:spcAft>
              <a:buClr>
                <a:srgbClr val="000000"/>
              </a:buClr>
              <a:buSzPts val="1295"/>
              <a:buFont typeface="Arial"/>
              <a:buNone/>
            </a:pPr>
            <a:endParaRPr sz="1295" b="0" i="0" u="none" strike="noStrike" cap="none" dirty="0">
              <a:solidFill>
                <a:srgbClr val="000000"/>
              </a:solidFill>
              <a:latin typeface="Century Gothic"/>
              <a:ea typeface="Century Gothic"/>
              <a:cs typeface="Century Gothic"/>
              <a:sym typeface="Century Gothic"/>
            </a:endParaRPr>
          </a:p>
          <a:p>
            <a:pPr marL="0" marR="0" lvl="0" indent="0" algn="l" rtl="0">
              <a:lnSpc>
                <a:spcPct val="80000"/>
              </a:lnSpc>
              <a:spcBef>
                <a:spcPts val="600"/>
              </a:spcBef>
              <a:spcAft>
                <a:spcPts val="0"/>
              </a:spcAft>
              <a:buClr>
                <a:srgbClr val="000000"/>
              </a:buClr>
              <a:buSzPts val="1295"/>
              <a:buFont typeface="Arial"/>
              <a:buNone/>
            </a:pPr>
            <a:r>
              <a:rPr lang="en-GB" sz="1295" b="1" i="0" u="none" strike="noStrike" cap="none" dirty="0">
                <a:solidFill>
                  <a:srgbClr val="000000"/>
                </a:solidFill>
                <a:latin typeface="Century Gothic"/>
                <a:ea typeface="Century Gothic"/>
                <a:cs typeface="Century Gothic"/>
                <a:sym typeface="Century Gothic"/>
              </a:rPr>
              <a:t>April-June 2021 </a:t>
            </a:r>
            <a:r>
              <a:rPr lang="en-GB" sz="1295" b="0" i="0" u="none" strike="noStrike" cap="none" dirty="0">
                <a:solidFill>
                  <a:srgbClr val="000000"/>
                </a:solidFill>
                <a:latin typeface="Century Gothic"/>
                <a:ea typeface="Century Gothic"/>
                <a:cs typeface="Century Gothic"/>
                <a:sym typeface="Century Gothic"/>
              </a:rPr>
              <a:t>– MOU development, start of projects</a:t>
            </a:r>
            <a:endParaRPr dirty="0"/>
          </a:p>
          <a:p>
            <a:pPr marL="0" marR="0" lvl="0" indent="52832" algn="l" rtl="0">
              <a:lnSpc>
                <a:spcPct val="80000"/>
              </a:lnSpc>
              <a:spcBef>
                <a:spcPts val="600"/>
              </a:spcBef>
              <a:spcAft>
                <a:spcPts val="0"/>
              </a:spcAft>
              <a:buClr>
                <a:srgbClr val="000000"/>
              </a:buClr>
              <a:buSzPts val="832"/>
              <a:buFont typeface="Arial"/>
              <a:buNone/>
            </a:pPr>
            <a:endParaRPr sz="832" b="0" i="0" u="none" strike="noStrike" cap="none" dirty="0">
              <a:solidFill>
                <a:srgbClr val="000000"/>
              </a:solidFill>
              <a:latin typeface="Calibri"/>
              <a:ea typeface="Calibri"/>
              <a:cs typeface="Calibri"/>
              <a:sym typeface="Calibri"/>
            </a:endParaRPr>
          </a:p>
          <a:p>
            <a:pPr marL="0" marR="0" lvl="0" indent="52832" algn="l" rtl="0">
              <a:lnSpc>
                <a:spcPct val="80000"/>
              </a:lnSpc>
              <a:spcBef>
                <a:spcPts val="600"/>
              </a:spcBef>
              <a:spcAft>
                <a:spcPts val="0"/>
              </a:spcAft>
              <a:buClr>
                <a:srgbClr val="000000"/>
              </a:buClr>
              <a:buSzPts val="832"/>
              <a:buFont typeface="Arial"/>
              <a:buNone/>
            </a:pPr>
            <a:endParaRPr sz="832"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pic>
        <p:nvPicPr>
          <p:cNvPr id="2231" name="Google Shape;2231;p341"/>
          <p:cNvPicPr preferRelativeResize="0"/>
          <p:nvPr/>
        </p:nvPicPr>
        <p:blipFill rotWithShape="1">
          <a:blip r:embed="rId3">
            <a:alphaModFix/>
          </a:blip>
          <a:srcRect t="20172" r="12441"/>
          <a:stretch/>
        </p:blipFill>
        <p:spPr>
          <a:xfrm>
            <a:off x="0" y="-527050"/>
            <a:ext cx="10013946" cy="6086448"/>
          </a:xfrm>
          <a:prstGeom prst="rect">
            <a:avLst/>
          </a:prstGeom>
          <a:noFill/>
          <a:ln>
            <a:noFill/>
          </a:ln>
        </p:spPr>
      </p:pic>
      <p:pic>
        <p:nvPicPr>
          <p:cNvPr id="2232" name="Google Shape;2232;p341"/>
          <p:cNvPicPr preferRelativeResize="0"/>
          <p:nvPr/>
        </p:nvPicPr>
        <p:blipFill rotWithShape="1">
          <a:blip r:embed="rId4">
            <a:alphaModFix/>
          </a:blip>
          <a:srcRect/>
          <a:stretch/>
        </p:blipFill>
        <p:spPr>
          <a:xfrm>
            <a:off x="205425" y="4816019"/>
            <a:ext cx="595602" cy="162631"/>
          </a:xfrm>
          <a:prstGeom prst="rect">
            <a:avLst/>
          </a:prstGeom>
          <a:noFill/>
          <a:ln>
            <a:noFill/>
          </a:ln>
        </p:spPr>
      </p:pic>
      <p:sp>
        <p:nvSpPr>
          <p:cNvPr id="2233" name="Google Shape;2233;p341"/>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a:solidFill>
                  <a:srgbClr val="FFFFFF"/>
                </a:solidFill>
                <a:latin typeface="Century Gothic"/>
                <a:ea typeface="Century Gothic"/>
                <a:cs typeface="Century Gothic"/>
                <a:sym typeface="Century Gothic"/>
              </a:rPr>
              <a:t>Questions</a:t>
            </a:r>
            <a:endParaRPr sz="4200" b="1"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7"/>
        <p:cNvGrpSpPr/>
        <p:nvPr/>
      </p:nvGrpSpPr>
      <p:grpSpPr>
        <a:xfrm>
          <a:off x="0" y="0"/>
          <a:ext cx="0" cy="0"/>
          <a:chOff x="0" y="0"/>
          <a:chExt cx="0" cy="0"/>
        </a:xfrm>
      </p:grpSpPr>
      <p:sp>
        <p:nvSpPr>
          <p:cNvPr id="2238" name="Google Shape;2238;p342"/>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39" name="Google Shape;2239;p342"/>
          <p:cNvSpPr/>
          <p:nvPr/>
        </p:nvSpPr>
        <p:spPr>
          <a:xfrm rot="3186173" flipH="1">
            <a:off x="2948210" y="488711"/>
            <a:ext cx="3062575" cy="3062575"/>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240" name="Google Shape;2240;p342"/>
          <p:cNvSpPr txBox="1">
            <a:spLocks noGrp="1"/>
          </p:cNvSpPr>
          <p:nvPr>
            <p:ph type="title"/>
          </p:nvPr>
        </p:nvSpPr>
        <p:spPr>
          <a:xfrm>
            <a:off x="628650" y="273843"/>
            <a:ext cx="7886699" cy="9941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entury Gothic"/>
              <a:buNone/>
            </a:pPr>
            <a:r>
              <a:rPr lang="en-GB" sz="3600" b="1">
                <a:solidFill>
                  <a:schemeClr val="dk1"/>
                </a:solidFill>
                <a:latin typeface="Century Gothic"/>
                <a:ea typeface="Century Gothic"/>
                <a:cs typeface="Century Gothic"/>
                <a:sym typeface="Century Gothic"/>
              </a:rPr>
              <a:t>Contact us</a:t>
            </a:r>
            <a:endParaRPr/>
          </a:p>
        </p:txBody>
      </p:sp>
      <p:sp>
        <p:nvSpPr>
          <p:cNvPr id="2241" name="Google Shape;2241;p342"/>
          <p:cNvSpPr/>
          <p:nvPr/>
        </p:nvSpPr>
        <p:spPr>
          <a:xfrm>
            <a:off x="642119" y="1606153"/>
            <a:ext cx="4208005" cy="326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GB" sz="1600" b="0" i="0" u="none" strike="noStrike" cap="none">
                <a:solidFill>
                  <a:schemeClr val="dk1"/>
                </a:solidFill>
                <a:latin typeface="Century Gothic"/>
                <a:ea typeface="Century Gothic"/>
                <a:cs typeface="Century Gothic"/>
                <a:sym typeface="Century Gothic"/>
              </a:rPr>
              <a:t>For more information about the Centre and how to apply, please reach out!</a:t>
            </a:r>
            <a:endParaRPr/>
          </a:p>
          <a:p>
            <a:pPr marL="0" marR="0" lvl="0" indent="0" algn="l" rtl="0">
              <a:lnSpc>
                <a:spcPct val="90000"/>
              </a:lnSpc>
              <a:spcBef>
                <a:spcPts val="600"/>
              </a:spcBef>
              <a:spcAft>
                <a:spcPts val="0"/>
              </a:spcAft>
              <a:buNone/>
            </a:pP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90000"/>
              </a:lnSpc>
              <a:spcBef>
                <a:spcPts val="600"/>
              </a:spcBef>
              <a:spcAft>
                <a:spcPts val="0"/>
              </a:spcAft>
              <a:buNone/>
            </a:pPr>
            <a:r>
              <a:rPr lang="en-GB" sz="1600" b="0" i="0" u="none" strike="noStrike" cap="none">
                <a:solidFill>
                  <a:schemeClr val="dk1"/>
                </a:solidFill>
                <a:latin typeface="Century Gothic"/>
                <a:ea typeface="Century Gothic"/>
                <a:cs typeface="Century Gothic"/>
                <a:sym typeface="Century Gothic"/>
              </a:rPr>
              <a:t>Visit our </a:t>
            </a:r>
            <a:r>
              <a:rPr lang="en-GB" sz="16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GCpedia</a:t>
            </a:r>
            <a:r>
              <a:rPr lang="en-GB" sz="1600" b="0" i="0" u="none" strike="noStrike" cap="none">
                <a:solidFill>
                  <a:schemeClr val="dk1"/>
                </a:solidFill>
                <a:latin typeface="Century Gothic"/>
                <a:ea typeface="Century Gothic"/>
                <a:cs typeface="Century Gothic"/>
                <a:sym typeface="Century Gothic"/>
              </a:rPr>
              <a:t> page: </a:t>
            </a:r>
            <a:r>
              <a:rPr lang="en-GB" sz="16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https://www.gcpedia.gc.ca/wiki/Centre_for_Regulatory_Innovation</a:t>
            </a:r>
            <a:endParaRPr sz="1600" b="0" i="0" u="none" strike="noStrike" cap="none">
              <a:solidFill>
                <a:schemeClr val="dk1"/>
              </a:solidFill>
              <a:latin typeface="Century Gothic"/>
              <a:ea typeface="Century Gothic"/>
              <a:cs typeface="Century Gothic"/>
              <a:sym typeface="Century Gothic"/>
            </a:endParaRPr>
          </a:p>
          <a:p>
            <a:pPr marL="0" marR="0" lvl="0" indent="101600" algn="l" rtl="0">
              <a:lnSpc>
                <a:spcPct val="90000"/>
              </a:lnSpc>
              <a:spcBef>
                <a:spcPts val="60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90000"/>
              </a:lnSpc>
              <a:spcBef>
                <a:spcPts val="600"/>
              </a:spcBef>
              <a:spcAft>
                <a:spcPts val="0"/>
              </a:spcAft>
              <a:buNone/>
            </a:pPr>
            <a:r>
              <a:rPr lang="en-GB" sz="1600" b="0" i="0" u="none" strike="noStrike" cap="none">
                <a:solidFill>
                  <a:schemeClr val="dk1"/>
                </a:solidFill>
                <a:latin typeface="Century Gothic"/>
                <a:ea typeface="Century Gothic"/>
                <a:cs typeface="Century Gothic"/>
                <a:sym typeface="Century Gothic"/>
              </a:rPr>
              <a:t>Email: </a:t>
            </a:r>
            <a:r>
              <a:rPr lang="en-GB" sz="1600" b="0" i="0" u="sng" strike="noStrike" cap="none">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cri-cir@tbs-sct.gc.ca</a:t>
            </a:r>
            <a:endParaRPr sz="1600" b="0" i="0" u="none" strike="noStrike" cap="none">
              <a:solidFill>
                <a:schemeClr val="dk1"/>
              </a:solidFill>
              <a:latin typeface="Century Gothic"/>
              <a:ea typeface="Century Gothic"/>
              <a:cs typeface="Century Gothic"/>
              <a:sym typeface="Century Gothic"/>
            </a:endParaRPr>
          </a:p>
        </p:txBody>
      </p:sp>
      <p:sp>
        <p:nvSpPr>
          <p:cNvPr id="2242" name="Google Shape;2242;p342"/>
          <p:cNvSpPr/>
          <p:nvPr/>
        </p:nvSpPr>
        <p:spPr>
          <a:xfrm>
            <a:off x="8007756" y="3921020"/>
            <a:ext cx="830430" cy="807903"/>
          </a:xfrm>
          <a:prstGeom prst="ellipse">
            <a:avLst/>
          </a:prstGeom>
          <a:solidFill>
            <a:schemeClr val="accent6">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243" name="Google Shape;2243;p342" descr="Email"/>
          <p:cNvPicPr preferRelativeResize="0"/>
          <p:nvPr/>
        </p:nvPicPr>
        <p:blipFill rotWithShape="1">
          <a:blip r:embed="rId6">
            <a:alphaModFix/>
          </a:blip>
          <a:srcRect/>
          <a:stretch/>
        </p:blipFill>
        <p:spPr>
          <a:xfrm>
            <a:off x="5332471" y="1447365"/>
            <a:ext cx="3166198" cy="3166198"/>
          </a:xfrm>
          <a:custGeom>
            <a:avLst/>
            <a:gdLst/>
            <a:ahLst/>
            <a:cxnLst/>
            <a:rect l="l" t="t" r="r" b="b"/>
            <a:pathLst>
              <a:path w="4221597" h="4303912" extrusionOk="0">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a:noFill/>
          <a:ln>
            <a:noFill/>
          </a:ln>
        </p:spPr>
      </p:pic>
      <p:sp>
        <p:nvSpPr>
          <p:cNvPr id="2244" name="Google Shape;2244;p342"/>
          <p:cNvSpPr/>
          <p:nvPr/>
        </p:nvSpPr>
        <p:spPr>
          <a:xfrm>
            <a:off x="3973321" y="1858518"/>
            <a:ext cx="4688333" cy="3038094"/>
          </a:xfrm>
          <a:prstGeom prst="rect">
            <a:avLst/>
          </a:prstGeom>
          <a:noFill/>
          <a:ln>
            <a:noFill/>
          </a:ln>
        </p:spPr>
        <p:txBody>
          <a:bodyPr spcFirstLastPara="1" wrap="square" lIns="91425" tIns="45700" rIns="91425" bIns="45700" anchor="t" anchorCtr="0">
            <a:noAutofit/>
          </a:bodyPr>
          <a:lstStyle/>
          <a:p>
            <a:pPr marL="0" marR="0" lvl="0" indent="57150" algn="l" rtl="0">
              <a:lnSpc>
                <a:spcPct val="90000"/>
              </a:lnSpc>
              <a:spcBef>
                <a:spcPts val="0"/>
              </a:spcBef>
              <a:spcAft>
                <a:spcPts val="0"/>
              </a:spcAft>
              <a:buClr>
                <a:srgbClr val="000000"/>
              </a:buClr>
              <a:buSzPts val="900"/>
              <a:buFont typeface="Arial"/>
              <a:buNone/>
            </a:pPr>
            <a:endParaRPr sz="900" b="1" i="0" u="none" strike="noStrike" cap="none">
              <a:solidFill>
                <a:srgbClr val="000000"/>
              </a:solidFill>
              <a:latin typeface="Calibri"/>
              <a:ea typeface="Calibri"/>
              <a:cs typeface="Calibri"/>
              <a:sym typeface="Calibri"/>
            </a:endParaRPr>
          </a:p>
          <a:p>
            <a:pPr marL="0" marR="0" lvl="0" indent="57150" algn="l" rtl="0">
              <a:lnSpc>
                <a:spcPct val="90000"/>
              </a:lnSpc>
              <a:spcBef>
                <a:spcPts val="60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a:p>
            <a:pPr marL="0" marR="0" lvl="0" indent="57150" algn="l" rtl="0">
              <a:lnSpc>
                <a:spcPct val="90000"/>
              </a:lnSpc>
              <a:spcBef>
                <a:spcPts val="60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48"/>
        <p:cNvGrpSpPr/>
        <p:nvPr/>
      </p:nvGrpSpPr>
      <p:grpSpPr>
        <a:xfrm>
          <a:off x="0" y="0"/>
          <a:ext cx="0" cy="0"/>
          <a:chOff x="0" y="0"/>
          <a:chExt cx="0" cy="0"/>
        </a:xfrm>
      </p:grpSpPr>
      <p:pic>
        <p:nvPicPr>
          <p:cNvPr id="2249" name="Google Shape;2249;p343"/>
          <p:cNvPicPr preferRelativeResize="0"/>
          <p:nvPr/>
        </p:nvPicPr>
        <p:blipFill rotWithShape="1">
          <a:blip r:embed="rId3">
            <a:alphaModFix/>
          </a:blip>
          <a:srcRect b="15289"/>
          <a:stretch/>
        </p:blipFill>
        <p:spPr>
          <a:xfrm>
            <a:off x="0" y="0"/>
            <a:ext cx="9144000" cy="5143500"/>
          </a:xfrm>
          <a:prstGeom prst="rect">
            <a:avLst/>
          </a:prstGeom>
          <a:noFill/>
          <a:ln>
            <a:noFill/>
          </a:ln>
        </p:spPr>
      </p:pic>
      <p:pic>
        <p:nvPicPr>
          <p:cNvPr id="2250" name="Google Shape;2250;p343"/>
          <p:cNvPicPr preferRelativeResize="0"/>
          <p:nvPr/>
        </p:nvPicPr>
        <p:blipFill rotWithShape="1">
          <a:blip r:embed="rId4">
            <a:alphaModFix/>
          </a:blip>
          <a:srcRect/>
          <a:stretch/>
        </p:blipFill>
        <p:spPr>
          <a:xfrm>
            <a:off x="205425" y="4816019"/>
            <a:ext cx="595602" cy="162631"/>
          </a:xfrm>
          <a:prstGeom prst="rect">
            <a:avLst/>
          </a:prstGeom>
          <a:noFill/>
          <a:ln>
            <a:noFill/>
          </a:ln>
        </p:spPr>
      </p:pic>
      <p:sp>
        <p:nvSpPr>
          <p:cNvPr id="2251" name="Google Shape;2251;p343"/>
          <p:cNvSpPr/>
          <p:nvPr/>
        </p:nvSpPr>
        <p:spPr>
          <a:xfrm>
            <a:off x="2218500" y="308175"/>
            <a:ext cx="4622700" cy="4608000"/>
          </a:xfrm>
          <a:prstGeom prst="ellipse">
            <a:avLst/>
          </a:prstGeom>
          <a:solidFill>
            <a:srgbClr val="A59482"/>
          </a:solidFill>
          <a:ln>
            <a:noFill/>
          </a:ln>
        </p:spPr>
        <p:txBody>
          <a:bodyPr spcFirstLastPara="1" wrap="square" lIns="0" tIns="201025" rIns="0" bIns="2010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a:solidFill>
                  <a:srgbClr val="FFFFFF"/>
                </a:solidFill>
                <a:latin typeface="Century Gothic"/>
                <a:ea typeface="Century Gothic"/>
                <a:cs typeface="Century Gothic"/>
                <a:sym typeface="Century Gothic"/>
              </a:rPr>
              <a:t>Thank you</a:t>
            </a:r>
            <a:endParaRPr sz="4200" b="1"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pic>
        <p:nvPicPr>
          <p:cNvPr id="1650" name="Google Shape;1650;p286"/>
          <p:cNvPicPr preferRelativeResize="0"/>
          <p:nvPr/>
        </p:nvPicPr>
        <p:blipFill rotWithShape="1">
          <a:blip r:embed="rId3">
            <a:alphaModFix/>
          </a:blip>
          <a:srcRect/>
          <a:stretch/>
        </p:blipFill>
        <p:spPr>
          <a:xfrm>
            <a:off x="3720633" y="838200"/>
            <a:ext cx="1800000" cy="1800000"/>
          </a:xfrm>
          <a:prstGeom prst="ellipse">
            <a:avLst/>
          </a:prstGeom>
          <a:noFill/>
          <a:ln>
            <a:noFill/>
          </a:ln>
        </p:spPr>
      </p:pic>
      <p:sp>
        <p:nvSpPr>
          <p:cNvPr id="1651" name="Google Shape;1651;p286"/>
          <p:cNvSpPr txBox="1"/>
          <p:nvPr/>
        </p:nvSpPr>
        <p:spPr>
          <a:xfrm>
            <a:off x="1449583" y="2772800"/>
            <a:ext cx="1747200" cy="22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Chris </a:t>
            </a:r>
            <a:br>
              <a:rPr lang="en-GB" sz="1600" b="1" i="0" u="none" strike="noStrike" cap="none">
                <a:solidFill>
                  <a:srgbClr val="000000"/>
                </a:solidFill>
                <a:latin typeface="Century Gothic"/>
                <a:ea typeface="Century Gothic"/>
                <a:cs typeface="Century Gothic"/>
                <a:sym typeface="Century Gothic"/>
              </a:rPr>
            </a:br>
            <a:r>
              <a:rPr lang="en-GB" sz="1600" b="1" i="0" u="none" strike="noStrike" cap="none">
                <a:solidFill>
                  <a:srgbClr val="000000"/>
                </a:solidFill>
                <a:latin typeface="Century Gothic"/>
                <a:ea typeface="Century Gothic"/>
                <a:cs typeface="Century Gothic"/>
                <a:sym typeface="Century Gothic"/>
              </a:rPr>
              <a:t>Gorst</a:t>
            </a:r>
            <a:endParaRPr sz="16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entury Gothic"/>
                <a:ea typeface="Century Gothic"/>
                <a:cs typeface="Century Gothic"/>
                <a:sym typeface="Century Gothic"/>
              </a:rPr>
              <a:t>Director at Nesta Challenges</a:t>
            </a:r>
            <a:endParaRPr sz="1600" b="0" i="0" u="none" strike="noStrike" cap="none">
              <a:solidFill>
                <a:srgbClr val="000000"/>
              </a:solidFill>
              <a:latin typeface="Century Gothic"/>
              <a:ea typeface="Century Gothic"/>
              <a:cs typeface="Century Gothic"/>
              <a:sym typeface="Century Gothic"/>
            </a:endParaRPr>
          </a:p>
        </p:txBody>
      </p:sp>
      <p:sp>
        <p:nvSpPr>
          <p:cNvPr id="1652" name="Google Shape;1652;p286"/>
          <p:cNvSpPr txBox="1"/>
          <p:nvPr/>
        </p:nvSpPr>
        <p:spPr>
          <a:xfrm>
            <a:off x="3687333" y="2772800"/>
            <a:ext cx="1800000" cy="22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Andrea Richardson</a:t>
            </a:r>
            <a:endParaRPr sz="1600" b="1"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entury Gothic"/>
                <a:ea typeface="Century Gothic"/>
                <a:cs typeface="Century Gothic"/>
                <a:sym typeface="Century Gothic"/>
              </a:rPr>
              <a:t>Programme </a:t>
            </a: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entury Gothic"/>
                <a:ea typeface="Century Gothic"/>
                <a:cs typeface="Century Gothic"/>
                <a:sym typeface="Century Gothic"/>
              </a:rPr>
              <a:t>Manager</a:t>
            </a:r>
            <a:endParaRPr sz="1600" b="0" i="0" u="none" strike="noStrike" cap="none">
              <a:solidFill>
                <a:srgbClr val="000000"/>
              </a:solidFill>
              <a:latin typeface="Century Gothic"/>
              <a:ea typeface="Century Gothic"/>
              <a:cs typeface="Century Gothic"/>
              <a:sym typeface="Century Gothic"/>
            </a:endParaRPr>
          </a:p>
        </p:txBody>
      </p:sp>
      <p:sp>
        <p:nvSpPr>
          <p:cNvPr id="1653" name="Google Shape;1653;p286"/>
          <p:cNvSpPr txBox="1"/>
          <p:nvPr/>
        </p:nvSpPr>
        <p:spPr>
          <a:xfrm>
            <a:off x="5872243" y="2772800"/>
            <a:ext cx="2071500" cy="22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entury Gothic"/>
                <a:ea typeface="Century Gothic"/>
                <a:cs typeface="Century Gothic"/>
                <a:sym typeface="Century Gothic"/>
              </a:rPr>
              <a:t>Nicola </a:t>
            </a:r>
            <a:br>
              <a:rPr lang="en-GB" sz="1600" b="1" i="0" u="none" strike="noStrike" cap="none">
                <a:solidFill>
                  <a:srgbClr val="000000"/>
                </a:solidFill>
                <a:latin typeface="Century Gothic"/>
                <a:ea typeface="Century Gothic"/>
                <a:cs typeface="Century Gothic"/>
                <a:sym typeface="Century Gothic"/>
              </a:rPr>
            </a:br>
            <a:r>
              <a:rPr lang="en-GB" sz="1600" b="1" i="0" u="none" strike="noStrike" cap="none">
                <a:solidFill>
                  <a:srgbClr val="000000"/>
                </a:solidFill>
                <a:latin typeface="Century Gothic"/>
                <a:ea typeface="Century Gothic"/>
                <a:cs typeface="Century Gothic"/>
                <a:sym typeface="Century Gothic"/>
              </a:rPr>
              <a:t>Tulk</a:t>
            </a:r>
            <a:endParaRPr sz="16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entury Gothic"/>
                <a:ea typeface="Century Gothic"/>
                <a:cs typeface="Century Gothic"/>
                <a:sym typeface="Century Gothic"/>
              </a:rPr>
              <a:t>Programme </a:t>
            </a: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entury Gothic"/>
                <a:ea typeface="Century Gothic"/>
                <a:cs typeface="Century Gothic"/>
                <a:sym typeface="Century Gothic"/>
              </a:rPr>
              <a:t>Manager</a:t>
            </a:r>
            <a:endParaRPr sz="1600" b="0" i="0" u="none" strike="noStrike" cap="none">
              <a:solidFill>
                <a:srgbClr val="000000"/>
              </a:solidFill>
              <a:latin typeface="Century Gothic"/>
              <a:ea typeface="Century Gothic"/>
              <a:cs typeface="Century Gothic"/>
              <a:sym typeface="Century Gothic"/>
            </a:endParaRPr>
          </a:p>
        </p:txBody>
      </p:sp>
      <p:pic>
        <p:nvPicPr>
          <p:cNvPr id="1654" name="Google Shape;1654;p286"/>
          <p:cNvPicPr preferRelativeResize="0"/>
          <p:nvPr/>
        </p:nvPicPr>
        <p:blipFill rotWithShape="1">
          <a:blip r:embed="rId4">
            <a:alphaModFix/>
          </a:blip>
          <a:srcRect/>
          <a:stretch/>
        </p:blipFill>
        <p:spPr>
          <a:xfrm>
            <a:off x="1443742" y="838200"/>
            <a:ext cx="1800000" cy="1800000"/>
          </a:xfrm>
          <a:prstGeom prst="ellipse">
            <a:avLst/>
          </a:prstGeom>
          <a:noFill/>
          <a:ln>
            <a:noFill/>
          </a:ln>
        </p:spPr>
      </p:pic>
      <p:pic>
        <p:nvPicPr>
          <p:cNvPr id="1655" name="Google Shape;1655;p286"/>
          <p:cNvPicPr preferRelativeResize="0"/>
          <p:nvPr/>
        </p:nvPicPr>
        <p:blipFill rotWithShape="1">
          <a:blip r:embed="rId5">
            <a:alphaModFix/>
          </a:blip>
          <a:srcRect/>
          <a:stretch/>
        </p:blipFill>
        <p:spPr>
          <a:xfrm>
            <a:off x="5975614" y="838200"/>
            <a:ext cx="1800000" cy="1800000"/>
          </a:xfrm>
          <a:prstGeom prst="ellipse">
            <a:avLst/>
          </a:prstGeom>
          <a:noFill/>
          <a:ln>
            <a:noFill/>
          </a:ln>
        </p:spPr>
      </p:pic>
      <p:sp>
        <p:nvSpPr>
          <p:cNvPr id="1656" name="Google Shape;1656;p286"/>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Nesta introductions</a:t>
            </a:r>
            <a:endParaRPr sz="2000" b="1"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287"/>
          <p:cNvSpPr txBox="1">
            <a:spLocks noGrp="1"/>
          </p:cNvSpPr>
          <p:nvPr>
            <p:ph type="title"/>
          </p:nvPr>
        </p:nvSpPr>
        <p:spPr>
          <a:xfrm>
            <a:off x="107949" y="87313"/>
            <a:ext cx="8712300" cy="43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Nesta’s role with the CRI</a:t>
            </a:r>
            <a:endParaRPr sz="2000" b="1" i="0" u="none" strike="noStrike" cap="none">
              <a:solidFill>
                <a:srgbClr val="000000"/>
              </a:solidFill>
              <a:latin typeface="Century Gothic"/>
              <a:ea typeface="Century Gothic"/>
              <a:cs typeface="Century Gothic"/>
              <a:sym typeface="Century Gothic"/>
            </a:endParaRPr>
          </a:p>
        </p:txBody>
      </p:sp>
      <p:sp>
        <p:nvSpPr>
          <p:cNvPr id="1662" name="Google Shape;1662;p287"/>
          <p:cNvSpPr txBox="1"/>
          <p:nvPr/>
        </p:nvSpPr>
        <p:spPr>
          <a:xfrm>
            <a:off x="327375" y="816350"/>
            <a:ext cx="8572500" cy="377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dirty="0">
                <a:solidFill>
                  <a:schemeClr val="dk1"/>
                </a:solidFill>
                <a:latin typeface="Century Gothic"/>
                <a:ea typeface="Century Gothic"/>
                <a:cs typeface="Century Gothic"/>
                <a:sym typeface="Century Gothic"/>
              </a:rPr>
              <a:t>Work in partnership with CRI to…</a:t>
            </a:r>
            <a:endParaRPr sz="1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GB" sz="1600" b="1" i="0" u="none" strike="noStrike" cap="none" dirty="0">
                <a:solidFill>
                  <a:schemeClr val="dk1"/>
                </a:solidFill>
                <a:latin typeface="Century Gothic"/>
                <a:ea typeface="Century Gothic"/>
                <a:cs typeface="Century Gothic"/>
                <a:sym typeface="Century Gothic"/>
              </a:rPr>
              <a:t>Share learning</a:t>
            </a:r>
            <a:r>
              <a:rPr lang="en-GB" sz="1600" b="0" i="0" u="none" strike="noStrike" cap="none" dirty="0">
                <a:solidFill>
                  <a:schemeClr val="dk1"/>
                </a:solidFill>
                <a:latin typeface="Century Gothic"/>
                <a:ea typeface="Century Gothic"/>
                <a:cs typeface="Century Gothic"/>
                <a:sym typeface="Century Gothic"/>
              </a:rPr>
              <a:t> from our work in regulatory innovation</a:t>
            </a:r>
            <a:endParaRPr sz="1600" b="0" i="0" u="none" strike="noStrike" cap="none" dirty="0">
              <a:solidFill>
                <a:schemeClr val="dk1"/>
              </a:solidFill>
              <a:latin typeface="Century Gothic"/>
              <a:ea typeface="Century Gothic"/>
              <a:cs typeface="Century Gothic"/>
              <a:sym typeface="Century Gothic"/>
            </a:endParaRPr>
          </a:p>
          <a:p>
            <a:pPr marL="914400" marR="0" lvl="1" indent="-330200" algn="l" rtl="0">
              <a:lnSpc>
                <a:spcPct val="100000"/>
              </a:lnSpc>
              <a:spcBef>
                <a:spcPts val="0"/>
              </a:spcBef>
              <a:spcAft>
                <a:spcPts val="0"/>
              </a:spcAft>
              <a:buClr>
                <a:schemeClr val="dk1"/>
              </a:buClr>
              <a:buSzPts val="1600"/>
              <a:buFont typeface="Century Gothic"/>
              <a:buChar char="○"/>
            </a:pPr>
            <a:r>
              <a:rPr lang="en-GB" sz="1600" b="0" i="0" u="none" strike="noStrike" cap="none" dirty="0">
                <a:solidFill>
                  <a:schemeClr val="dk1"/>
                </a:solidFill>
                <a:latin typeface="Century Gothic"/>
                <a:ea typeface="Century Gothic"/>
                <a:cs typeface="Century Gothic"/>
                <a:sym typeface="Century Gothic"/>
              </a:rPr>
              <a:t>Including insights to help design the Experimentation Fund application process</a:t>
            </a:r>
            <a:endParaRPr sz="1600" b="0" i="0" u="none" strike="noStrike" cap="none" dirty="0">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GB" sz="1600" b="0" i="0" u="none" strike="noStrike" cap="none" dirty="0">
                <a:solidFill>
                  <a:schemeClr val="dk1"/>
                </a:solidFill>
                <a:latin typeface="Century Gothic"/>
                <a:ea typeface="Century Gothic"/>
                <a:cs typeface="Century Gothic"/>
                <a:sym typeface="Century Gothic"/>
              </a:rPr>
              <a:t>Provide </a:t>
            </a:r>
            <a:r>
              <a:rPr lang="en-GB" sz="1600" b="1" i="0" u="none" strike="noStrike" cap="none" dirty="0">
                <a:solidFill>
                  <a:schemeClr val="dk1"/>
                </a:solidFill>
                <a:latin typeface="Century Gothic"/>
                <a:ea typeface="Century Gothic"/>
                <a:cs typeface="Century Gothic"/>
                <a:sym typeface="Century Gothic"/>
              </a:rPr>
              <a:t>guidance and support to regulators </a:t>
            </a:r>
            <a:r>
              <a:rPr lang="en-GB" sz="1600" b="0" i="0" u="none" strike="noStrike" cap="none" dirty="0">
                <a:solidFill>
                  <a:schemeClr val="dk1"/>
                </a:solidFill>
                <a:latin typeface="Century Gothic"/>
                <a:ea typeface="Century Gothic"/>
                <a:cs typeface="Century Gothic"/>
                <a:sym typeface="Century Gothic"/>
              </a:rPr>
              <a:t>implementing, overseeing and evaluating regulatory experiments </a:t>
            </a:r>
            <a:endParaRPr sz="1600" b="0" i="0" u="none" strike="noStrike" cap="none" dirty="0">
              <a:solidFill>
                <a:schemeClr val="dk1"/>
              </a:solidFill>
              <a:latin typeface="Century Gothic"/>
              <a:ea typeface="Century Gothic"/>
              <a:cs typeface="Century Gothic"/>
              <a:sym typeface="Century Gothic"/>
            </a:endParaRPr>
          </a:p>
          <a:p>
            <a:pPr marL="914400" marR="0" lvl="1" indent="-330200" algn="l" rtl="0">
              <a:lnSpc>
                <a:spcPct val="100000"/>
              </a:lnSpc>
              <a:spcBef>
                <a:spcPts val="0"/>
              </a:spcBef>
              <a:spcAft>
                <a:spcPts val="0"/>
              </a:spcAft>
              <a:buClr>
                <a:schemeClr val="dk1"/>
              </a:buClr>
              <a:buSzPts val="1600"/>
              <a:buFont typeface="Century Gothic"/>
              <a:buChar char="○"/>
            </a:pPr>
            <a:r>
              <a:rPr lang="en-GB" sz="1600" b="0" i="0" u="none" strike="noStrike" cap="none" dirty="0">
                <a:solidFill>
                  <a:schemeClr val="dk1"/>
                </a:solidFill>
                <a:latin typeface="Century Gothic"/>
                <a:ea typeface="Century Gothic"/>
                <a:cs typeface="Century Gothic"/>
                <a:sym typeface="Century Gothic"/>
              </a:rPr>
              <a:t>Including guidance to develop / refine proposals for CRI’s Experimentation Fund</a:t>
            </a:r>
            <a:endParaRPr sz="1600" b="0" i="0" u="none" strike="noStrike" cap="none" dirty="0">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GB" sz="1600" b="0" i="0" u="none" strike="noStrike" cap="none" dirty="0">
                <a:solidFill>
                  <a:schemeClr val="dk1"/>
                </a:solidFill>
                <a:latin typeface="Century Gothic"/>
                <a:ea typeface="Century Gothic"/>
                <a:cs typeface="Century Gothic"/>
                <a:sym typeface="Century Gothic"/>
              </a:rPr>
              <a:t>Build a </a:t>
            </a:r>
            <a:r>
              <a:rPr lang="en-GB" sz="1600" b="1" i="0" u="none" strike="noStrike" cap="none" dirty="0">
                <a:solidFill>
                  <a:schemeClr val="dk1"/>
                </a:solidFill>
                <a:latin typeface="Century Gothic"/>
                <a:ea typeface="Century Gothic"/>
                <a:cs typeface="Century Gothic"/>
                <a:sym typeface="Century Gothic"/>
              </a:rPr>
              <a:t>regulators’ toolkit </a:t>
            </a:r>
            <a:r>
              <a:rPr lang="en-GB" sz="1600" b="0" i="0" u="none" strike="noStrike" cap="none" dirty="0">
                <a:solidFill>
                  <a:schemeClr val="dk1"/>
                </a:solidFill>
                <a:latin typeface="Century Gothic"/>
                <a:ea typeface="Century Gothic"/>
                <a:cs typeface="Century Gothic"/>
                <a:sym typeface="Century Gothic"/>
              </a:rPr>
              <a:t>based on learning from CRI’s initial work and international examples</a:t>
            </a:r>
            <a:endParaRPr sz="16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pic>
        <p:nvPicPr>
          <p:cNvPr id="1667" name="Google Shape;1667;p288"/>
          <p:cNvPicPr preferRelativeResize="0"/>
          <p:nvPr/>
        </p:nvPicPr>
        <p:blipFill rotWithShape="1">
          <a:blip r:embed="rId3">
            <a:alphaModFix/>
          </a:blip>
          <a:srcRect/>
          <a:stretch/>
        </p:blipFill>
        <p:spPr>
          <a:xfrm>
            <a:off x="-264623" y="-875525"/>
            <a:ext cx="9597681" cy="6171425"/>
          </a:xfrm>
          <a:prstGeom prst="rect">
            <a:avLst/>
          </a:prstGeom>
          <a:noFill/>
          <a:ln>
            <a:noFill/>
          </a:ln>
        </p:spPr>
      </p:pic>
      <p:sp>
        <p:nvSpPr>
          <p:cNvPr id="1668" name="Google Shape;1668;p288"/>
          <p:cNvSpPr/>
          <p:nvPr/>
        </p:nvSpPr>
        <p:spPr>
          <a:xfrm>
            <a:off x="2218500" y="308175"/>
            <a:ext cx="4622700" cy="4608000"/>
          </a:xfrm>
          <a:prstGeom prst="ellipse">
            <a:avLst/>
          </a:prstGeom>
          <a:solidFill>
            <a:srgbClr val="FFB819"/>
          </a:solidFill>
          <a:ln>
            <a:noFill/>
          </a:ln>
        </p:spPr>
        <p:txBody>
          <a:bodyPr spcFirstLastPara="1" wrap="square" lIns="0" tIns="201025" rIns="0" bIns="2010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a:solidFill>
                  <a:srgbClr val="FFFFFF"/>
                </a:solidFill>
                <a:latin typeface="Century Gothic"/>
                <a:ea typeface="Century Gothic"/>
                <a:cs typeface="Century Gothic"/>
                <a:sym typeface="Century Gothic"/>
              </a:rPr>
              <a:t>Background</a:t>
            </a:r>
            <a:endParaRPr sz="4200" b="1" i="0" u="none" strike="noStrike" cap="none">
              <a:solidFill>
                <a:srgbClr val="FFFFFF"/>
              </a:solidFill>
              <a:latin typeface="Century Gothic"/>
              <a:ea typeface="Century Gothic"/>
              <a:cs typeface="Century Gothic"/>
              <a:sym typeface="Century Gothic"/>
            </a:endParaRPr>
          </a:p>
        </p:txBody>
      </p:sp>
      <p:pic>
        <p:nvPicPr>
          <p:cNvPr id="1669" name="Google Shape;1669;p288"/>
          <p:cNvPicPr preferRelativeResize="0"/>
          <p:nvPr/>
        </p:nvPicPr>
        <p:blipFill rotWithShape="1">
          <a:blip r:embed="rId4">
            <a:alphaModFix/>
          </a:blip>
          <a:srcRect/>
          <a:stretch/>
        </p:blipFill>
        <p:spPr>
          <a:xfrm>
            <a:off x="205425" y="4816019"/>
            <a:ext cx="595602" cy="162631"/>
          </a:xfrm>
          <a:prstGeom prst="rect">
            <a:avLst/>
          </a:prstGeom>
          <a:noFill/>
          <a:ln>
            <a:noFill/>
          </a:ln>
        </p:spPr>
      </p:pic>
      <p:sp>
        <p:nvSpPr>
          <p:cNvPr id="1670" name="Google Shape;1670;p288"/>
          <p:cNvSpPr txBox="1"/>
          <p:nvPr/>
        </p:nvSpPr>
        <p:spPr>
          <a:xfrm>
            <a:off x="3029850" y="828000"/>
            <a:ext cx="30000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1" i="0" u="none" strike="noStrike" cap="none">
                <a:solidFill>
                  <a:srgbClr val="FFE3A4"/>
                </a:solidFill>
                <a:latin typeface="Century Gothic"/>
                <a:ea typeface="Century Gothic"/>
                <a:cs typeface="Century Gothic"/>
                <a:sym typeface="Century Gothic"/>
              </a:rPr>
              <a:t>Regulation </a:t>
            </a:r>
            <a:br>
              <a:rPr lang="en-GB" sz="3000" b="1" i="0" u="none" strike="noStrike" cap="none">
                <a:solidFill>
                  <a:srgbClr val="FFE3A4"/>
                </a:solidFill>
                <a:latin typeface="Century Gothic"/>
                <a:ea typeface="Century Gothic"/>
                <a:cs typeface="Century Gothic"/>
                <a:sym typeface="Century Gothic"/>
              </a:rPr>
            </a:br>
            <a:r>
              <a:rPr lang="en-GB" sz="3000" b="1" i="0" u="none" strike="noStrike" cap="none">
                <a:solidFill>
                  <a:srgbClr val="FFE3A4"/>
                </a:solidFill>
                <a:latin typeface="Century Gothic"/>
                <a:ea typeface="Century Gothic"/>
                <a:cs typeface="Century Gothic"/>
                <a:sym typeface="Century Gothic"/>
              </a:rPr>
              <a:t>and Innovation</a:t>
            </a:r>
            <a:endParaRPr sz="1400" b="0" i="0" u="none" strike="noStrike" cap="none">
              <a:solidFill>
                <a:srgbClr val="FFE3A4"/>
              </a:solidFill>
              <a:latin typeface="Arial"/>
              <a:ea typeface="Arial"/>
              <a:cs typeface="Arial"/>
              <a:sym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56366|-13593164|-13155766|-3334100|-3351552|Treasury Board&quot;,&quot;Id&quot;:&quot;5fb6d4b84137386660aec5ab&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TotalTime>
  <Words>5623</Words>
  <Application>Microsoft Office PowerPoint</Application>
  <PresentationFormat>On-screen Show (16:9)</PresentationFormat>
  <Paragraphs>640</Paragraphs>
  <Slides>64</Slides>
  <Notes>64</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64</vt:i4>
      </vt:variant>
    </vt:vector>
  </HeadingPairs>
  <TitlesOfParts>
    <vt:vector size="78" baseType="lpstr">
      <vt:lpstr>Arial</vt:lpstr>
      <vt:lpstr>Century Gothic</vt:lpstr>
      <vt:lpstr>Times New Roman</vt:lpstr>
      <vt:lpstr>Roboto</vt:lpstr>
      <vt:lpstr>Calibri</vt:lpstr>
      <vt:lpstr>Courier New</vt:lpstr>
      <vt:lpstr>Noto Sans Symbols</vt:lpstr>
      <vt:lpstr>1_Office Theme</vt:lpstr>
      <vt:lpstr>Nesta Templates</vt:lpstr>
      <vt:lpstr>2_Office Theme</vt:lpstr>
      <vt:lpstr>Nesta Templates</vt:lpstr>
      <vt:lpstr>Nesta Templates</vt:lpstr>
      <vt:lpstr>2_Office Theme</vt:lpstr>
      <vt:lpstr>Office Theme</vt:lpstr>
      <vt:lpstr>PowerPoint Presentation</vt:lpstr>
      <vt:lpstr>Objectives for this webinar</vt:lpstr>
      <vt:lpstr>Agenda</vt:lpstr>
      <vt:lpstr>Introducing the CRI Team</vt:lpstr>
      <vt:lpstr>Centre for Regulatory Innovation (CRI)</vt:lpstr>
      <vt:lpstr>CRI Goals</vt:lpstr>
      <vt:lpstr>Nesta introductions</vt:lpstr>
      <vt:lpstr>Nesta’s role with the CRI</vt:lpstr>
      <vt:lpstr>PowerPoint Presentation</vt:lpstr>
      <vt:lpstr>PowerPoint Presentation</vt:lpstr>
      <vt:lpstr>PowerPoint Presentation</vt:lpstr>
      <vt:lpstr>There is no straightforward tradeoff</vt:lpstr>
      <vt:lpstr>In taking a new approach, regulators have to contend with a number of challenges</vt:lpstr>
      <vt:lpstr>Experimentation can be a valuable tool for regulators grappling with innovation and uncertainty</vt:lpstr>
      <vt:lpstr>PowerPoint Presentation</vt:lpstr>
      <vt:lpstr>What is a regulatory experiment?</vt:lpstr>
      <vt:lpstr>Why experiment?</vt:lpstr>
      <vt:lpstr>When to experiment - a checklist</vt:lpstr>
      <vt:lpstr>Poll question 1  What are the barriers to Canadian regulators conducting experiments?</vt:lpstr>
      <vt:lpstr>Examples of what regulators might experiment with</vt:lpstr>
      <vt:lpstr>Are sandboxes experiments?</vt:lpstr>
      <vt:lpstr>Example - Remotely Piloted Aircraft Systems (RPAS) with Transport Canada</vt:lpstr>
      <vt:lpstr>Experimenting with regulated products/services - Singapore Telemedicine Sandbox</vt:lpstr>
      <vt:lpstr>Experimenting with regulation - Open Banking</vt:lpstr>
      <vt:lpstr>Experimenting with regulatory process - regulatory collaboration through the Global Financial Innovation Network (GFIN)</vt:lpstr>
      <vt:lpstr>Poll question 2  If you were to apply to the CRI Experimentation Fund, which of the following would you be most interested in experimenting with?</vt:lpstr>
      <vt:lpstr>PowerPoint Presentation</vt:lpstr>
      <vt:lpstr>PowerPoint Presentation</vt:lpstr>
      <vt:lpstr>PowerPoint Presentation</vt:lpstr>
      <vt:lpstr>Design</vt:lpstr>
      <vt:lpstr>Design</vt:lpstr>
      <vt:lpstr>Design</vt:lpstr>
      <vt:lpstr>Design</vt:lpstr>
      <vt:lpstr>Design</vt:lpstr>
      <vt:lpstr>Implementation</vt:lpstr>
      <vt:lpstr>Implementation</vt:lpstr>
      <vt:lpstr>Implementation</vt:lpstr>
      <vt:lpstr>Implementation</vt:lpstr>
      <vt:lpstr>Implementation</vt:lpstr>
      <vt:lpstr>PowerPoint Presentation</vt:lpstr>
      <vt:lpstr>PowerPoint Presentation</vt:lpstr>
      <vt:lpstr>PowerPoint Presentation</vt:lpstr>
      <vt:lpstr>What is the  Regulatory Experimentation Expense Fund?</vt:lpstr>
      <vt:lpstr>Who can apply?</vt:lpstr>
      <vt:lpstr>CRI 2020 Experimentation Timelines</vt:lpstr>
      <vt:lpstr>CRI 2020-2021 Experimentation Projects</vt:lpstr>
      <vt:lpstr>How to Apply to the Fund </vt:lpstr>
      <vt:lpstr>Eligibility Criteria </vt:lpstr>
      <vt:lpstr>What is a regulatory experiment? </vt:lpstr>
      <vt:lpstr>What is a defined business need? </vt:lpstr>
      <vt:lpstr>What is a technological challenge? </vt:lpstr>
      <vt:lpstr>What is a market opportunity? </vt:lpstr>
      <vt:lpstr>How do we describe innovation? </vt:lpstr>
      <vt:lpstr>Assessment Criteria </vt:lpstr>
      <vt:lpstr>Public Benefit</vt:lpstr>
      <vt:lpstr>Public Benefit</vt:lpstr>
      <vt:lpstr>Viability</vt:lpstr>
      <vt:lpstr>Viability</vt:lpstr>
      <vt:lpstr>CRI Experimentation Funding</vt:lpstr>
      <vt:lpstr>What can the funds be used for? </vt:lpstr>
      <vt:lpstr>Round Two Call-out - Key Dates </vt:lpstr>
      <vt:lpstr>PowerPoint Presentation</vt:lpstr>
      <vt:lpstr>Contact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Melanson, Holly</cp:lastModifiedBy>
  <cp:revision>23</cp:revision>
  <dcterms:modified xsi:type="dcterms:W3CDTF">2020-11-19T20:25:32Z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d4203d7-225b-41a9-8c54-a31e0ceca5df_Enabled">
    <vt:lpwstr>True</vt:lpwstr>
  </property>
  <property fmtid="{D5CDD505-2E9C-101B-9397-08002B2CF9AE}" pid="3" name="MSIP_Label_dd4203d7-225b-41a9-8c54-a31e0ceca5df_SiteId">
    <vt:lpwstr>6397df10-4595-4047-9c4f-03311282152b</vt:lpwstr>
  </property>
  <property fmtid="{D5CDD505-2E9C-101B-9397-08002B2CF9AE}" pid="4" name="MSIP_Label_dd4203d7-225b-41a9-8c54-a31e0ceca5df_Owner">
    <vt:lpwstr>HMELANSO@tbs-sct.gc.ca</vt:lpwstr>
  </property>
  <property fmtid="{D5CDD505-2E9C-101B-9397-08002B2CF9AE}" pid="5" name="MSIP_Label_dd4203d7-225b-41a9-8c54-a31e0ceca5df_SetDate">
    <vt:lpwstr>2020-11-18T21:09:45.2685173Z</vt:lpwstr>
  </property>
  <property fmtid="{D5CDD505-2E9C-101B-9397-08002B2CF9AE}" pid="6" name="MSIP_Label_dd4203d7-225b-41a9-8c54-a31e0ceca5df_Name">
    <vt:lpwstr>NO MARKING VISIBLE</vt:lpwstr>
  </property>
  <property fmtid="{D5CDD505-2E9C-101B-9397-08002B2CF9AE}" pid="7" name="MSIP_Label_dd4203d7-225b-41a9-8c54-a31e0ceca5df_Application">
    <vt:lpwstr>Microsoft Azure Information Protection</vt:lpwstr>
  </property>
  <property fmtid="{D5CDD505-2E9C-101B-9397-08002B2CF9AE}" pid="8" name="MSIP_Label_dd4203d7-225b-41a9-8c54-a31e0ceca5df_ActionId">
    <vt:lpwstr>cbb9e3fd-903c-4710-9668-c8f5642f5ed6</vt:lpwstr>
  </property>
  <property fmtid="{D5CDD505-2E9C-101B-9397-08002B2CF9AE}" pid="9" name="MSIP_Label_dd4203d7-225b-41a9-8c54-a31e0ceca5df_Extended_MSFT_Method">
    <vt:lpwstr>Manual</vt:lpwstr>
  </property>
  <property fmtid="{D5CDD505-2E9C-101B-9397-08002B2CF9AE}" pid="10" name="MSIP_Label_3515d617-256d-4284-aedb-1064be1c4b48_Enabled">
    <vt:lpwstr>True</vt:lpwstr>
  </property>
  <property fmtid="{D5CDD505-2E9C-101B-9397-08002B2CF9AE}" pid="11" name="MSIP_Label_3515d617-256d-4284-aedb-1064be1c4b48_SiteId">
    <vt:lpwstr>6397df10-4595-4047-9c4f-03311282152b</vt:lpwstr>
  </property>
  <property fmtid="{D5CDD505-2E9C-101B-9397-08002B2CF9AE}" pid="12" name="MSIP_Label_3515d617-256d-4284-aedb-1064be1c4b48_Owner">
    <vt:lpwstr>HMELANSO@tbs-sct.gc.ca</vt:lpwstr>
  </property>
  <property fmtid="{D5CDD505-2E9C-101B-9397-08002B2CF9AE}" pid="13" name="MSIP_Label_3515d617-256d-4284-aedb-1064be1c4b48_SetDate">
    <vt:lpwstr>2020-11-18T21:09:45.2685173Z</vt:lpwstr>
  </property>
  <property fmtid="{D5CDD505-2E9C-101B-9397-08002B2CF9AE}" pid="14" name="MSIP_Label_3515d617-256d-4284-aedb-1064be1c4b48_Name">
    <vt:lpwstr>UNCLASSIFIED</vt:lpwstr>
  </property>
  <property fmtid="{D5CDD505-2E9C-101B-9397-08002B2CF9AE}" pid="15" name="MSIP_Label_3515d617-256d-4284-aedb-1064be1c4b48_Application">
    <vt:lpwstr>Microsoft Azure Information Protection</vt:lpwstr>
  </property>
  <property fmtid="{D5CDD505-2E9C-101B-9397-08002B2CF9AE}" pid="16" name="MSIP_Label_3515d617-256d-4284-aedb-1064be1c4b48_ActionId">
    <vt:lpwstr>cbb9e3fd-903c-4710-9668-c8f5642f5ed6</vt:lpwstr>
  </property>
  <property fmtid="{D5CDD505-2E9C-101B-9397-08002B2CF9AE}" pid="17" name="MSIP_Label_3515d617-256d-4284-aedb-1064be1c4b48_Parent">
    <vt:lpwstr>dd4203d7-225b-41a9-8c54-a31e0ceca5df</vt:lpwstr>
  </property>
  <property fmtid="{D5CDD505-2E9C-101B-9397-08002B2CF9AE}" pid="18" name="MSIP_Label_3515d617-256d-4284-aedb-1064be1c4b48_Extended_MSFT_Method">
    <vt:lpwstr>Manual</vt:lpwstr>
  </property>
  <property fmtid="{D5CDD505-2E9C-101B-9397-08002B2CF9AE}" pid="19" name="Sensitivity">
    <vt:lpwstr>NO MARKING VISIBLE UNCLASSIFIED</vt:lpwstr>
  </property>
</Properties>
</file>