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12"/>
  </p:notesMasterIdLst>
  <p:sldIdLst>
    <p:sldId id="256" r:id="rId5"/>
    <p:sldId id="265" r:id="rId6"/>
    <p:sldId id="307" r:id="rId7"/>
    <p:sldId id="306" r:id="rId8"/>
    <p:sldId id="268" r:id="rId9"/>
    <p:sldId id="308" r:id="rId10"/>
    <p:sldId id="2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932A47D-620B-441E-B2B5-F857CAF4EBCE}">
          <p14:sldIdLst>
            <p14:sldId id="256"/>
            <p14:sldId id="265"/>
            <p14:sldId id="307"/>
            <p14:sldId id="306"/>
            <p14:sldId id="268"/>
            <p14:sldId id="308"/>
            <p14:sldId id="276"/>
          </p14:sldIdLst>
        </p14:section>
        <p14:section name="Ressources" id="{0D3F395D-F414-451E-A36E-08AC83D55D1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ttier, Simon (StatCan)" initials="TS(" lastIdx="3" clrIdx="0">
    <p:extLst>
      <p:ext uri="{19B8F6BF-5375-455C-9EA6-DF929625EA0E}">
        <p15:presenceInfo xmlns:p15="http://schemas.microsoft.com/office/powerpoint/2012/main" userId="S-1-5-21-2049858745-1453675396-1560899681-172034" providerId="AD"/>
      </p:ext>
    </p:extLst>
  </p:cmAuthor>
  <p:cmAuthor id="2" name="Le Moullec, Jean (StatCan)" initials="LMJ(" lastIdx="3" clrIdx="1">
    <p:extLst>
      <p:ext uri="{19B8F6BF-5375-455C-9EA6-DF929625EA0E}">
        <p15:presenceInfo xmlns:p15="http://schemas.microsoft.com/office/powerpoint/2012/main" userId="S-1-5-21-2049858745-1453675396-1560899681-176643" providerId="AD"/>
      </p:ext>
    </p:extLst>
  </p:cmAuthor>
  <p:cmAuthor id="3" name="Hoque, Ekramul (StatCan)" initials="HE(" lastIdx="1" clrIdx="2">
    <p:extLst>
      <p:ext uri="{19B8F6BF-5375-455C-9EA6-DF929625EA0E}">
        <p15:presenceInfo xmlns:p15="http://schemas.microsoft.com/office/powerpoint/2012/main" userId="S-1-5-21-2049858745-1453675396-1560899681-173444" providerId="AD"/>
      </p:ext>
    </p:extLst>
  </p:cmAuthor>
  <p:cmAuthor id="4" name="Le Moullec, Jean (StatCan)" initials="L(" lastIdx="1" clrIdx="3">
    <p:extLst>
      <p:ext uri="{19B8F6BF-5375-455C-9EA6-DF929625EA0E}">
        <p15:presenceInfo xmlns:p15="http://schemas.microsoft.com/office/powerpoint/2012/main" userId="S::jean.lemoullec@statcan.gc.ca::9b0a1a2f-747d-4b51-8127-d8ae985f934a" providerId="AD"/>
      </p:ext>
    </p:extLst>
  </p:cmAuthor>
  <p:cmAuthor id="5" name="Michaël Bélanger-Duchesne" initials="MB" lastIdx="6" clrIdx="4">
    <p:extLst>
      <p:ext uri="{19B8F6BF-5375-455C-9EA6-DF929625EA0E}">
        <p15:presenceInfo xmlns:p15="http://schemas.microsoft.com/office/powerpoint/2012/main" userId="Michaël Bélanger-Duchesne" providerId="None"/>
      </p:ext>
    </p:extLst>
  </p:cmAuthor>
  <p:cmAuthor id="6" name="Bélanger-Duchesne, Michaël (StatCan)" initials="B(" lastIdx="5" clrIdx="5">
    <p:extLst>
      <p:ext uri="{19B8F6BF-5375-455C-9EA6-DF929625EA0E}">
        <p15:presenceInfo xmlns:p15="http://schemas.microsoft.com/office/powerpoint/2012/main" userId="S::michael.belanger-duchesne@statcan.gc.ca::a06ecd2d-1d4e-4419-ba43-89c36ca3e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0" autoAdjust="0"/>
    <p:restoredTop sz="96985" autoAdjust="0"/>
  </p:normalViewPr>
  <p:slideViewPr>
    <p:cSldViewPr snapToGrid="0">
      <p:cViewPr varScale="1">
        <p:scale>
          <a:sx n="110" d="100"/>
          <a:sy n="110" d="100"/>
        </p:scale>
        <p:origin x="11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40851-127B-412A-9CF6-CF5F2077C48D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BBA0-3E31-48CC-B640-AD1E370CECC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2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13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81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71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3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69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92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4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21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02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24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87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33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68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51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00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2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91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58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12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1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0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12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3.xml"/><Relationship Id="rId10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6" Type="http://schemas.openxmlformats.org/officeDocument/2006/relationships/image" Target="../media/image9.jpe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image" Target="../media/image12.jpeg"/><Relationship Id="rId4" Type="http://schemas.openxmlformats.org/officeDocument/2006/relationships/tags" Target="../tags/tag3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.belanger-duchesne@statcan.gc.ca" TargetMode="External"/><Relationship Id="rId13" Type="http://schemas.openxmlformats.org/officeDocument/2006/relationships/hyperlink" Target="mailto:ekram.hoque@statcan.gc.ca" TargetMode="External"/><Relationship Id="rId3" Type="http://schemas.openxmlformats.org/officeDocument/2006/relationships/tags" Target="../tags/tag37.xml"/><Relationship Id="rId7" Type="http://schemas.openxmlformats.org/officeDocument/2006/relationships/notesSlide" Target="../notesSlides/notesSlide7.xml"/><Relationship Id="rId12" Type="http://schemas.openxmlformats.org/officeDocument/2006/relationships/hyperlink" Target="mailto:jean.lemoullec@statcan.gc.ca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hyperlink" Target="mailto:alexandria.sacca@statcan.gc.ca" TargetMode="External"/><Relationship Id="rId5" Type="http://schemas.openxmlformats.org/officeDocument/2006/relationships/tags" Target="../tags/tag39.xml"/><Relationship Id="rId10" Type="http://schemas.openxmlformats.org/officeDocument/2006/relationships/hyperlink" Target="mailto:YousefAli.Linares@statcan.gc.ca" TargetMode="External"/><Relationship Id="rId4" Type="http://schemas.openxmlformats.org/officeDocument/2006/relationships/tags" Target="../tags/tag38.xml"/><Relationship Id="rId9" Type="http://schemas.openxmlformats.org/officeDocument/2006/relationships/hyperlink" Target="mailto:Olivia.Lamarre@statcan.g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6613-066E-42ED-BE15-FCA76E7B19D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33751" y="1960629"/>
            <a:ext cx="7491447" cy="1262194"/>
          </a:xfrm>
        </p:spPr>
        <p:txBody>
          <a:bodyPr>
            <a:normAutofit fontScale="90000"/>
          </a:bodyPr>
          <a:lstStyle/>
          <a:p>
            <a:r>
              <a:rPr lang="fr-CA" sz="4800" dirty="0"/>
              <a:t>Banque de talents </a:t>
            </a:r>
            <a:r>
              <a:rPr lang="fr-CA" sz="4800" dirty="0" smtClean="0"/>
              <a:t>des </a:t>
            </a:r>
            <a:r>
              <a:rPr lang="fr-CA" sz="4800" dirty="0"/>
              <a:t>RH : </a:t>
            </a:r>
            <a:r>
              <a:rPr lang="fr-CA" sz="4800" dirty="0" smtClean="0"/>
              <a:t>outil de recherche de </a:t>
            </a:r>
            <a:r>
              <a:rPr lang="fr-CA" sz="4800" dirty="0"/>
              <a:t>compétences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56B2C-25C4-47C6-A39F-FEF09A92ECF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613886" y="3429000"/>
            <a:ext cx="6987645" cy="477410"/>
          </a:xfrm>
        </p:spPr>
        <p:txBody>
          <a:bodyPr>
            <a:normAutofit fontScale="25000" lnSpcReduction="20000"/>
          </a:bodyPr>
          <a:lstStyle/>
          <a:p>
            <a:r>
              <a:rPr lang="fr-CA" sz="5100" b="1" dirty="0"/>
              <a:t>Validation de principe de l’automatisation </a:t>
            </a:r>
            <a:r>
              <a:rPr lang="fr-CA" sz="5100" b="1" dirty="0" smtClean="0"/>
              <a:t>de la détection </a:t>
            </a:r>
            <a:r>
              <a:rPr lang="fr-CA" sz="5100" b="1" dirty="0"/>
              <a:t>des compétences</a:t>
            </a:r>
            <a:r>
              <a:rPr lang="fr-CA" dirty="0"/>
              <a:t>​</a:t>
            </a:r>
            <a:br>
              <a:rPr lang="fr-CA" dirty="0"/>
            </a:br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F7932-4DB2-4789-8760-6B079853D3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0" y="4021268"/>
            <a:ext cx="5505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</a:rPr>
              <a:t>Collaboration entre la Division de la science des données et la Division de l’équité, du développement des talents et de la stratégie relative à l’effectif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D01AFF-E638-424A-A9FA-5041ACE928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19" y="320992"/>
            <a:ext cx="4801872" cy="62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6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48113" y="271067"/>
            <a:ext cx="10018713" cy="1009649"/>
          </a:xfrm>
        </p:spPr>
        <p:txBody>
          <a:bodyPr>
            <a:normAutofit/>
          </a:bodyPr>
          <a:lstStyle/>
          <a:p>
            <a:pPr algn="l"/>
            <a:r>
              <a:rPr lang="fr-CA" b="1"/>
              <a:t>Aperçu de la Banque de talents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8BFB-B343-41E8-AFBA-4D25974C5B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84893" y="1808645"/>
            <a:ext cx="6899537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fr-CA" sz="2400" dirty="0"/>
              <a:t>Outil de mobilité professionnelle conçu à l’intention des employés de StatCan pour qu’ils communiquent leurs compétences et intérêts en matière d’apprentissage en vue de possibilités de croissance professionnelle, comme le mentorat, les affectations, les </a:t>
            </a:r>
            <a:r>
              <a:rPr lang="fr-CA" sz="2400" dirty="0" err="1"/>
              <a:t>micromissions</a:t>
            </a:r>
            <a:r>
              <a:rPr lang="fr-CA" sz="2400" dirty="0"/>
              <a:t> et les petits boulots assurant la croissance.  ​</a:t>
            </a:r>
          </a:p>
          <a:p>
            <a:pPr fontAlgn="base"/>
            <a:endParaRPr lang="en-US" sz="2400" dirty="0"/>
          </a:p>
          <a:p>
            <a:pPr fontAlgn="base"/>
            <a:r>
              <a:rPr lang="fr-CA" sz="2400" dirty="0"/>
              <a:t>Les gestionnaires qui souhaitent pourvoir un poste avec des candidats intéressés respectant leurs critères de recherche peuvent utiliser le répertoire de la Banque de talents. </a:t>
            </a:r>
          </a:p>
          <a:p>
            <a:pPr fontAlgn="base"/>
            <a:endParaRPr lang="en-US" sz="2400" dirty="0"/>
          </a:p>
          <a:p>
            <a:pPr fontAlgn="base"/>
            <a:endParaRPr lang="en-CA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EB5B3-3D7C-4D25-9C02-087660D6567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531126"/>
            <a:ext cx="4734002" cy="61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5D135-6C52-4A0F-8980-0898923BD1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4804" y="1163182"/>
            <a:ext cx="7355245" cy="467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D6042-3190-46D2-9285-3E94D938EA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149574" y="2686668"/>
            <a:ext cx="3482091" cy="2484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48344-CD2D-4EDD-9877-5E9DB7BAA5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07352" y="101728"/>
            <a:ext cx="3566536" cy="248404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59CDAD-DECE-4EE6-BA60-4F55CFCBD6A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250766" y="185849"/>
            <a:ext cx="8473421" cy="664828"/>
          </a:xfrm>
        </p:spPr>
        <p:txBody>
          <a:bodyPr>
            <a:normAutofit fontScale="90000"/>
          </a:bodyPr>
          <a:lstStyle/>
          <a:p>
            <a:r>
              <a:rPr lang="fr-CA" dirty="0"/>
              <a:t>Formulaire de la Banque de talents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B6DB1-4B59-4BEA-B4A9-1CE5E801C7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49575" y="5271607"/>
            <a:ext cx="3482090" cy="24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803" y="0"/>
            <a:ext cx="10018713" cy="1009649"/>
          </a:xfrm>
        </p:spPr>
        <p:txBody>
          <a:bodyPr>
            <a:normAutofit/>
          </a:bodyPr>
          <a:lstStyle/>
          <a:p>
            <a:r>
              <a:rPr lang="fr-CA" sz="4800" b="1" dirty="0"/>
              <a:t>Outil </a:t>
            </a:r>
            <a:r>
              <a:rPr lang="fr-CA" sz="4800" b="1" dirty="0" smtClean="0"/>
              <a:t>de recherche de </a:t>
            </a:r>
            <a:r>
              <a:rPr lang="fr-CA" sz="4800" b="1" dirty="0"/>
              <a:t>compétences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8BFB-B343-41E8-AFBA-4D25974C5B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00141" y="1669072"/>
            <a:ext cx="7167417" cy="6617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endParaRPr lang="en-CA" sz="2400" dirty="0"/>
          </a:p>
          <a:p>
            <a:pPr fontAlgn="base"/>
            <a:r>
              <a:rPr lang="fr-CA" sz="3200" dirty="0" smtClean="0"/>
              <a:t>L’</a:t>
            </a:r>
            <a:r>
              <a:rPr lang="fr-CA" sz="3200" b="1" dirty="0" smtClean="0"/>
              <a:t>outil de recherche de </a:t>
            </a:r>
            <a:r>
              <a:rPr lang="fr-CA" sz="3200" b="1" dirty="0"/>
              <a:t>compétences</a:t>
            </a:r>
            <a:r>
              <a:rPr lang="fr-CA" sz="3200" dirty="0">
                <a:ea typeface="+mn-lt"/>
                <a:cs typeface="+mn-lt"/>
              </a:rPr>
              <a:t> permet de </a:t>
            </a:r>
            <a:r>
              <a:rPr lang="fr-CA" sz="3200" dirty="0" smtClean="0">
                <a:ea typeface="+mn-lt"/>
                <a:cs typeface="+mn-lt"/>
              </a:rPr>
              <a:t>rechercher </a:t>
            </a:r>
            <a:r>
              <a:rPr lang="fr-CA" sz="3200" dirty="0">
                <a:ea typeface="+mn-lt"/>
                <a:cs typeface="+mn-lt"/>
              </a:rPr>
              <a:t>des candidats </a:t>
            </a:r>
            <a:r>
              <a:rPr lang="fr-CA" sz="3200" dirty="0">
                <a:ea typeface="+mn-lt"/>
                <a:cs typeface="Calibri"/>
              </a:rPr>
              <a:t>au</a:t>
            </a:r>
            <a:r>
              <a:rPr lang="fr-CA" sz="3200" dirty="0">
                <a:cs typeface="Calibri"/>
              </a:rPr>
              <a:t> moyen d’une simple </a:t>
            </a:r>
            <a:r>
              <a:rPr lang="fr-CA" sz="3200" b="1" dirty="0">
                <a:cs typeface="Calibri"/>
              </a:rPr>
              <a:t>recherche par mots-clés et menu déroulant</a:t>
            </a:r>
            <a:r>
              <a:rPr lang="fr-CA" sz="3200" dirty="0">
                <a:cs typeface="Calibri"/>
              </a:rPr>
              <a:t> qui filtre les candidats en fonction des compétences qu’ils ont saisies dans la Banque de talents, ainsi que des renseignements non organisés dans leur CV.</a:t>
            </a:r>
          </a:p>
          <a:p>
            <a:pPr fontAlgn="base"/>
            <a:endParaRPr lang="en-CA" sz="2400" dirty="0">
              <a:cs typeface="Calibri"/>
            </a:endParaRPr>
          </a:p>
          <a:p>
            <a:pPr fontAlgn="base"/>
            <a:endParaRPr lang="en-CA" sz="2400" dirty="0">
              <a:cs typeface="Calibri"/>
            </a:endParaRPr>
          </a:p>
          <a:p>
            <a:pPr fontAlgn="base"/>
            <a:endParaRPr lang="en-CA" sz="2400" dirty="0">
              <a:ea typeface="+mn-lt"/>
              <a:cs typeface="+mn-lt"/>
            </a:endParaRPr>
          </a:p>
          <a:p>
            <a:pPr fontAlgn="base"/>
            <a:endParaRPr lang="en-CA" b="1" dirty="0">
              <a:ea typeface="+mn-lt"/>
              <a:cs typeface="+mn-lt"/>
            </a:endParaRPr>
          </a:p>
          <a:p>
            <a:pPr fontAlgn="base"/>
            <a:endParaRPr lang="en-CA" b="1" dirty="0">
              <a:ea typeface="+mn-lt"/>
              <a:cs typeface="+mn-lt"/>
            </a:endParaRPr>
          </a:p>
          <a:p>
            <a:pPr fontAlgn="base"/>
            <a:endParaRPr lang="en-CA" b="1" dirty="0">
              <a:ea typeface="+mn-lt"/>
              <a:cs typeface="+mn-lt"/>
            </a:endParaRPr>
          </a:p>
          <a:p>
            <a:pPr fontAlgn="base"/>
            <a:endParaRPr lang="en-CA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0E9CD9-202E-498C-BC9D-537B3A1561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0" y="1009649"/>
            <a:ext cx="3472399" cy="44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6808" y="148465"/>
            <a:ext cx="10433747" cy="746246"/>
          </a:xfrm>
        </p:spPr>
        <p:txBody>
          <a:bodyPr>
            <a:noAutofit/>
          </a:bodyPr>
          <a:lstStyle/>
          <a:p>
            <a:r>
              <a:rPr lang="fr-CA" sz="3200" b="1" dirty="0"/>
              <a:t>Prototype actuel</a:t>
            </a:r>
            <a:r>
              <a:rPr lang="fr-CA" sz="3200" dirty="0">
                <a:solidFill>
                  <a:srgbClr val="00B050"/>
                </a:solidFill>
              </a:rPr>
              <a:t> </a:t>
            </a:r>
            <a:r>
              <a:rPr lang="fr-CA" sz="3200" b="1" dirty="0"/>
              <a:t>de </a:t>
            </a:r>
            <a:r>
              <a:rPr lang="fr-CA" sz="3200" b="1" dirty="0" smtClean="0"/>
              <a:t>l’outil de recherche de compétences</a:t>
            </a:r>
            <a:endParaRPr lang="fr-CA" sz="3200" b="1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8ADA62-B1EF-5A16-A2C9-A04827C41A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/>
          <a:srcRect t="8193"/>
          <a:stretch/>
        </p:blipFill>
        <p:spPr>
          <a:xfrm>
            <a:off x="2524351" y="928902"/>
            <a:ext cx="7630767" cy="57593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C4E108-1FF2-4AD0-BEBF-931F4AC960D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126512" y="2776460"/>
            <a:ext cx="706184" cy="5851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4BFC4B36-A6EF-4E71-BEB8-D9C49E08B1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9098" y="2222461"/>
            <a:ext cx="1885254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/>
              <a:t>1. Case de recherche pour saisir des mots-clés simples ou multiples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337A0DF-59D1-4DA4-9216-EC84DA9F998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9098" y="4091212"/>
            <a:ext cx="1768081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 dirty="0"/>
              <a:t>2. Cases à cocher pour utiliser la taxonomie des compétences de la Banque de talents comme filtre de recherche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A2CB44F-7C1B-470B-B866-BABE23AE7AB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195722" y="2314795"/>
            <a:ext cx="1996278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 dirty="0"/>
              <a:t>6. Exporter la liste des candidats retenus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4D72A-0CB5-428A-A8C6-F51BC593CFBE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9292856" y="2784741"/>
            <a:ext cx="902866" cy="532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>
            <a:extLst>
              <a:ext uri="{FF2B5EF4-FFF2-40B4-BE49-F238E27FC236}">
                <a16:creationId xmlns:a16="http://schemas.microsoft.com/office/drawing/2014/main" id="{2009FBB2-0048-4E08-A1B9-F1DCDACBD9D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195723" y="3266888"/>
            <a:ext cx="1996277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/>
              <a:t>3. Résultats de la recherche montrant les détails saisis dans la Banque de talents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856300-3BA4-4347-A846-ED8170570718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9692176" y="3785501"/>
            <a:ext cx="503548" cy="6750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E46D804E-D040-40ED-B470-7B31B688848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159430" y="4467217"/>
            <a:ext cx="1996277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/>
              <a:t>4. Lien permettant de voir le CV complet à l’endroit où il se trouve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F2227F-E2CC-4A38-897B-1A8D5854392B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>
            <a:off x="5688348" y="4922209"/>
            <a:ext cx="4474843" cy="14933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>
            <a:extLst>
              <a:ext uri="{FF2B5EF4-FFF2-40B4-BE49-F238E27FC236}">
                <a16:creationId xmlns:a16="http://schemas.microsoft.com/office/drawing/2014/main" id="{16CBC47C-C8CD-431D-B61F-F1AC8AF9A91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195720" y="5612206"/>
            <a:ext cx="1963745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/>
              <a:t>5. Liste des candidats jumelés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71EC9D-2D9D-4834-88BD-160212850816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9477045" y="6073871"/>
            <a:ext cx="1158759" cy="6143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5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7381" y="-67791"/>
            <a:ext cx="10576864" cy="1009649"/>
          </a:xfrm>
        </p:spPr>
        <p:txBody>
          <a:bodyPr>
            <a:noAutofit/>
          </a:bodyPr>
          <a:lstStyle/>
          <a:p>
            <a:r>
              <a:rPr lang="fr-CA" sz="3600" b="1" dirty="0"/>
              <a:t>Quête pour les lacunes en matière de compétences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8BFB-B343-41E8-AFBA-4D25974C5B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4973" y="965514"/>
            <a:ext cx="1108190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fr-CA" sz="2000" dirty="0"/>
              <a:t>Le formulaire de la Banque de talents saisit les compétences recherchées. Plus les employés participent, plus le portrait des compétences de la main-d’œuvre et des intérêts en matière d’apprentissage sera précis.</a:t>
            </a:r>
          </a:p>
          <a:p>
            <a:pPr fontAlgn="base"/>
            <a:endParaRPr lang="en-CA" sz="2000" dirty="0"/>
          </a:p>
          <a:p>
            <a:pPr fontAlgn="base"/>
            <a:r>
              <a:rPr lang="fr-CA" sz="2000" dirty="0" smtClean="0"/>
              <a:t>L’outil de recherche de </a:t>
            </a:r>
            <a:r>
              <a:rPr lang="fr-CA" sz="2000" dirty="0"/>
              <a:t>compétences saisit ce que les gestionnaires « </a:t>
            </a:r>
            <a:r>
              <a:rPr lang="fr-CA" sz="2000" dirty="0" smtClean="0"/>
              <a:t>recherchent</a:t>
            </a:r>
            <a:r>
              <a:rPr lang="fr-CA" sz="2000" dirty="0"/>
              <a:t> </a:t>
            </a:r>
            <a:r>
              <a:rPr lang="fr-CA" sz="2000" dirty="0" smtClean="0"/>
              <a:t>» et comprend </a:t>
            </a:r>
            <a:r>
              <a:rPr lang="fr-CA" sz="2000" dirty="0"/>
              <a:t>les </a:t>
            </a:r>
            <a:r>
              <a:rPr lang="fr-CA" sz="2000" dirty="0">
                <a:ea typeface="+mn-lt"/>
                <a:cs typeface="+mn-lt"/>
              </a:rPr>
              <a:t>compétences</a:t>
            </a:r>
            <a:r>
              <a:rPr lang="fr-CA" sz="2000" dirty="0"/>
              <a:t> recherchées.  </a:t>
            </a:r>
          </a:p>
          <a:p>
            <a:pPr fontAlgn="base"/>
            <a:endParaRPr lang="en-CA" sz="2000" dirty="0"/>
          </a:p>
          <a:p>
            <a:pPr fontAlgn="base"/>
            <a:r>
              <a:rPr lang="fr-CA" sz="2000" dirty="0"/>
              <a:t>Cela permet à un organisme de mesurer les besoins opérationnels, d’harmoniser la planification et les activités, et de partager des renseignements avec les employés à l’appui de l’avancement professionnel.</a:t>
            </a:r>
          </a:p>
          <a:p>
            <a:pPr fontAlgn="base"/>
            <a:endParaRPr lang="en-CA" sz="1600" b="1" dirty="0">
              <a:ea typeface="+mn-lt"/>
              <a:cs typeface="+mn-lt"/>
            </a:endParaRPr>
          </a:p>
          <a:p>
            <a:pPr fontAlgn="base"/>
            <a:endParaRPr lang="en-CA" sz="1600" b="1" dirty="0">
              <a:ea typeface="+mn-lt"/>
              <a:cs typeface="+mn-lt"/>
            </a:endParaRPr>
          </a:p>
          <a:p>
            <a:pPr fontAlgn="base"/>
            <a:endParaRPr lang="en-CA" sz="1600" b="1" dirty="0"/>
          </a:p>
        </p:txBody>
      </p:sp>
      <p:pic>
        <p:nvPicPr>
          <p:cNvPr id="5" name="Picture 7" descr="Table&#10;&#10;Description automatically generated">
            <a:extLst>
              <a:ext uri="{FF2B5EF4-FFF2-40B4-BE49-F238E27FC236}">
                <a16:creationId xmlns:a16="http://schemas.microsoft.com/office/drawing/2014/main" id="{801C1B6D-2AE2-4740-AFAA-F08ACCB30D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/>
          <a:srcRect b="34768"/>
          <a:stretch/>
        </p:blipFill>
        <p:spPr>
          <a:xfrm>
            <a:off x="6812641" y="3786585"/>
            <a:ext cx="2948417" cy="25418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2AC151-B11E-4681-A379-6C6A44FF8F7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017289" y="2939297"/>
            <a:ext cx="3617673" cy="4316964"/>
            <a:chOff x="-238940" y="-1459684"/>
            <a:chExt cx="5299519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D4F3DE-B120-4268-B1B3-D7C5404B1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940" y="-1459684"/>
              <a:ext cx="5299519" cy="6858000"/>
            </a:xfrm>
            <a:prstGeom prst="rect">
              <a:avLst/>
            </a:prstGeom>
          </p:spPr>
        </p:pic>
        <p:pic>
          <p:nvPicPr>
            <p:cNvPr id="7" name="Picture 5" descr="Text&#10;&#10;Description automatically generated">
              <a:extLst>
                <a:ext uri="{FF2B5EF4-FFF2-40B4-BE49-F238E27FC236}">
                  <a16:creationId xmlns:a16="http://schemas.microsoft.com/office/drawing/2014/main" id="{2FCA3B9A-99A1-4876-86E2-9BB449F2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5060" y="875939"/>
              <a:ext cx="2653860" cy="2279273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BE784A2-FCCB-4205-8048-72B60C0DCD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855515" y="6367301"/>
            <a:ext cx="587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 Données saisies pendant les essais avec les gestionnaires</a:t>
            </a:r>
          </a:p>
        </p:txBody>
      </p:sp>
    </p:spTree>
    <p:extLst>
      <p:ext uri="{BB962C8B-B14F-4D97-AF65-F5344CB8AC3E}">
        <p14:creationId xmlns:p14="http://schemas.microsoft.com/office/powerpoint/2010/main" val="402958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051D-B0D4-4B61-A5EB-94FD500BC7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95251" y="1052435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fr-CA"/>
              <a:t>Questions et commentaires</a:t>
            </a:r>
            <a:br>
              <a:rPr lang="fr-CA"/>
            </a:br>
            <a:r>
              <a:rPr lang="fr-CA"/>
              <a:t/>
            </a:r>
            <a:br>
              <a:rPr lang="fr-CA"/>
            </a:br>
            <a:r>
              <a:rPr lang="fr-CA"/>
              <a:t/>
            </a:r>
            <a:br>
              <a:rPr lang="fr-CA"/>
            </a:br>
            <a:endParaRPr lang="fr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6FA65-4400-4E2B-AB57-8F78A8B802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39702" y="3048973"/>
            <a:ext cx="5068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Michaël Bélanger-Duchesne :</a:t>
            </a:r>
          </a:p>
          <a:p>
            <a:r>
              <a:rPr lang="fr-CA" sz="1600" dirty="0">
                <a:hlinkClick r:id="rId8"/>
              </a:rPr>
              <a:t>michael.belanger-duchesne@statcan.gc.ca</a:t>
            </a:r>
          </a:p>
          <a:p>
            <a:endParaRPr lang="en-CA" sz="1600" dirty="0"/>
          </a:p>
          <a:p>
            <a:r>
              <a:rPr lang="fr-CA" sz="1600" dirty="0"/>
              <a:t>Olivia Lamarre : </a:t>
            </a:r>
            <a:r>
              <a:rPr lang="fr-CA" sz="1600" dirty="0">
                <a:hlinkClick r:id="rId9"/>
              </a:rPr>
              <a:t>Olivia.Lamarre3@statcan.gc.ca</a:t>
            </a:r>
          </a:p>
          <a:p>
            <a:endParaRPr lang="en-CA" sz="1600" dirty="0"/>
          </a:p>
          <a:p>
            <a:r>
              <a:rPr lang="fr-CA" sz="1600" dirty="0"/>
              <a:t>Yousef Ali </a:t>
            </a:r>
            <a:r>
              <a:rPr lang="fr-CA" sz="1600" dirty="0" smtClean="0"/>
              <a:t>Linares : </a:t>
            </a:r>
            <a:r>
              <a:rPr lang="fr-CA" sz="1600" dirty="0">
                <a:hlinkClick r:id="rId10"/>
              </a:rPr>
              <a:t>YousefAli.Linares@statcan.gc.ca</a:t>
            </a:r>
          </a:p>
          <a:p>
            <a:endParaRPr lang="en-CA" sz="1600" dirty="0"/>
          </a:p>
          <a:p>
            <a:r>
              <a:rPr lang="fr-CA" sz="1600" dirty="0"/>
              <a:t>Alexandria </a:t>
            </a:r>
            <a:r>
              <a:rPr lang="fr-CA" sz="1600" dirty="0" err="1" smtClean="0"/>
              <a:t>Sacca</a:t>
            </a:r>
            <a:r>
              <a:rPr lang="fr-CA" sz="1600" dirty="0" smtClean="0"/>
              <a:t> : </a:t>
            </a:r>
            <a:r>
              <a:rPr lang="fr-CA" sz="1600" dirty="0">
                <a:hlinkClick r:id="rId11"/>
              </a:rPr>
              <a:t>alexandria.sacca@statcan.gc.ca</a:t>
            </a:r>
          </a:p>
          <a:p>
            <a:endParaRPr lang="en-CA" sz="1600" dirty="0"/>
          </a:p>
          <a:p>
            <a:endParaRPr lang="en-CA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D6B85-EC34-4D3B-AD7F-33873B444EF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39702" y="2194280"/>
            <a:ext cx="52633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Division de l’équité, du développement des talents et de la stratégie relative à l’effectif</a:t>
            </a:r>
            <a:r>
              <a:rPr lang="fr-CA" b="1" dirty="0">
                <a:solidFill>
                  <a:srgbClr val="FF0000"/>
                </a:solidFill>
              </a:rPr>
              <a:t> </a:t>
            </a:r>
            <a:r>
              <a:rPr lang="fr-CA" b="1" dirty="0"/>
              <a:t>- DEDTSE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53841-4128-435F-BC85-5F4F6B8085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76482" y="2194280"/>
            <a:ext cx="47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/>
              <a:t>Analytique d’imagerie et IA appliquée – DSD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97686-851B-4C25-A186-AE52733737D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76482" y="2805034"/>
            <a:ext cx="506818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600"/>
              <a:t>Jean Le Moullec : </a:t>
            </a:r>
            <a:r>
              <a:rPr lang="fr-CA" sz="1600">
                <a:hlinkClick r:id="rId12"/>
              </a:rPr>
              <a:t>jean.lemoullec@statcan.gc.ca</a:t>
            </a:r>
          </a:p>
          <a:p>
            <a:endParaRPr lang="en-CA" sz="1600"/>
          </a:p>
          <a:p>
            <a:r>
              <a:rPr lang="fr-CA" sz="1600"/>
              <a:t>Ekramul Hoque : </a:t>
            </a:r>
            <a:r>
              <a:rPr lang="fr-CA" sz="1600">
                <a:hlinkClick r:id="rId13"/>
              </a:rPr>
              <a:t>ekram.hoque@statcan.gc.ca</a:t>
            </a:r>
          </a:p>
          <a:p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1910746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5710079|-4252114|-14342875|-15434978|-10997635|Statistics Canada&quot;,&quot;Id&quot;:&quot;61f8440f3543302d3c36548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7B2E591D8824A83226FE8BFFD411D" ma:contentTypeVersion="2" ma:contentTypeDescription="Create a new document." ma:contentTypeScope="" ma:versionID="bb35133326e6fb4f5c65ddcd170f986a">
  <xsd:schema xmlns:xsd="http://www.w3.org/2001/XMLSchema" xmlns:xs="http://www.w3.org/2001/XMLSchema" xmlns:p="http://schemas.microsoft.com/office/2006/metadata/properties" xmlns:ns2="4f059e05-32c2-400b-8ba2-e35ef3079dd9" targetNamespace="http://schemas.microsoft.com/office/2006/metadata/properties" ma:root="true" ma:fieldsID="ab0ad92124e5c61a52a4b1ed044aa1af" ns2:_="">
    <xsd:import namespace="4f059e05-32c2-400b-8ba2-e35ef3079d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59e05-32c2-400b-8ba2-e35ef3079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2EA9F4-01E4-4A75-AA19-C40DB897F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D80851-FBF4-411A-A795-BA76E56E158D}">
  <ds:schemaRefs>
    <ds:schemaRef ds:uri="4f059e05-32c2-400b-8ba2-e35ef3079d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8AB17D-BDF5-4FC0-9C71-00CD830B943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f059e05-32c2-400b-8ba2-e35ef3079dd9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</TotalTime>
  <Words>451</Words>
  <Application>Microsoft Office PowerPoint</Application>
  <PresentationFormat>Grand écran</PresentationFormat>
  <Paragraphs>52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Banque de talents des RH : outil de recherche de compétences</vt:lpstr>
      <vt:lpstr>Aperçu de la Banque de talents</vt:lpstr>
      <vt:lpstr>Formulaire de la Banque de talents </vt:lpstr>
      <vt:lpstr>Outil de recherche de compétences</vt:lpstr>
      <vt:lpstr>Prototype actuel de l’outil de recherche de compétences</vt:lpstr>
      <vt:lpstr>Quête pour les lacunes en matière de compétences</vt:lpstr>
      <vt:lpstr>Questions et commentaires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Schafer, Michel - BRM/GRA</dc:creator>
  <cp:lastModifiedBy>Sakr, Lara L [NC]</cp:lastModifiedBy>
  <cp:revision>11</cp:revision>
  <dcterms:created xsi:type="dcterms:W3CDTF">2022-01-31T16:15:02Z</dcterms:created>
  <dcterms:modified xsi:type="dcterms:W3CDTF">2022-10-17T13:28:43Z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0x0101009527B2E591D8824A83226FE8BFFD411D</vt:lpwstr>
  </property>
  <property fmtid="{D5CDD505-2E9C-101B-9397-08002B2CF9AE}" pid="3" name="_dlc_DocIdItemGuid">
    <vt:lpwstr>03bd84c5-16ff-41fe-8edc-204f16bc694e</vt:lpwstr>
  </property>
  <property fmtid="{D5CDD505-2E9C-101B-9397-08002B2CF9AE}" pid="4" name="MediaServiceImageTags">
    <vt:lpwstr/>
  </property>
  <property fmtid="{D5CDD505-2E9C-101B-9397-08002B2CF9AE}" pid="5" name="_AdHocReviewCycleID">
    <vt:i4>1093411163</vt:i4>
  </property>
  <property fmtid="{D5CDD505-2E9C-101B-9397-08002B2CF9AE}" pid="6" name="_NewReviewCycle">
    <vt:lpwstr/>
  </property>
  <property fmtid="{D5CDD505-2E9C-101B-9397-08002B2CF9AE}" pid="7" name="_EmailSubject">
    <vt:lpwstr>Talent Bank presentation</vt:lpwstr>
  </property>
  <property fmtid="{D5CDD505-2E9C-101B-9397-08002B2CF9AE}" pid="8" name="_AuthorEmail">
    <vt:lpwstr>olivia.lamarre3@statcan.gc.ca</vt:lpwstr>
  </property>
  <property fmtid="{D5CDD505-2E9C-101B-9397-08002B2CF9AE}" pid="9" name="_AuthorEmailDisplayName">
    <vt:lpwstr>Lamarre, Olivia (StatCan)</vt:lpwstr>
  </property>
  <property fmtid="{D5CDD505-2E9C-101B-9397-08002B2CF9AE}" pid="10" name="_PreviousAdHocReviewCycleID">
    <vt:i4>1914784028</vt:i4>
  </property>
</Properties>
</file>