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720" r:id="rId4"/>
    <p:sldMasterId id="2147487734" r:id="rId5"/>
  </p:sldMasterIdLst>
  <p:notesMasterIdLst>
    <p:notesMasterId r:id="rId24"/>
  </p:notesMasterIdLst>
  <p:handoutMasterIdLst>
    <p:handoutMasterId r:id="rId25"/>
  </p:handoutMasterIdLst>
  <p:sldIdLst>
    <p:sldId id="258" r:id="rId6"/>
    <p:sldId id="401" r:id="rId7"/>
    <p:sldId id="388" r:id="rId8"/>
    <p:sldId id="386" r:id="rId9"/>
    <p:sldId id="399" r:id="rId10"/>
    <p:sldId id="396" r:id="rId11"/>
    <p:sldId id="402" r:id="rId12"/>
    <p:sldId id="400" r:id="rId13"/>
    <p:sldId id="358" r:id="rId14"/>
    <p:sldId id="383" r:id="rId15"/>
    <p:sldId id="403" r:id="rId16"/>
    <p:sldId id="398" r:id="rId17"/>
    <p:sldId id="393" r:id="rId18"/>
    <p:sldId id="379" r:id="rId19"/>
    <p:sldId id="380" r:id="rId20"/>
    <p:sldId id="381" r:id="rId21"/>
    <p:sldId id="370" r:id="rId22"/>
    <p:sldId id="363" r:id="rId23"/>
  </p:sldIdLst>
  <p:sldSz cx="9144000" cy="6858000" type="screen4x3"/>
  <p:notesSz cx="6973888" cy="9236075"/>
  <p:custDataLst>
    <p:tags r:id="rId26"/>
  </p:custDataLst>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009"/>
    <a:srgbClr val="FFD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25FFA-6720-B513-F04A-E561932AD076}" v="24" dt="2022-02-03T20:20:55.436"/>
    <p1510:client id="{73353260-109E-6465-A2DB-24769B70B4A1}" v="327" dt="2022-01-25T22:06:04.854"/>
    <p1510:client id="{C0093EF4-827F-22AD-EFAF-E6F63519DDDE}" v="48" dt="2022-01-27T03:06:13.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3932" autoAdjust="0"/>
  </p:normalViewPr>
  <p:slideViewPr>
    <p:cSldViewPr snapToGrid="0">
      <p:cViewPr varScale="1">
        <p:scale>
          <a:sx n="50" d="100"/>
          <a:sy n="50" d="100"/>
        </p:scale>
        <p:origin x="44" y="37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roches, Phillip (HC/SC)" userId="S::phillip.desroches@hc-sc.gc.ca::6c854548-0f38-4b8b-9dca-ded73e477321" providerId="AD" clId="Web-{C0093EF4-827F-22AD-EFAF-E6F63519DDDE}"/>
    <pc:docChg chg="modSld">
      <pc:chgData name="Desroches, Phillip (HC/SC)" userId="S::phillip.desroches@hc-sc.gc.ca::6c854548-0f38-4b8b-9dca-ded73e477321" providerId="AD" clId="Web-{C0093EF4-827F-22AD-EFAF-E6F63519DDDE}" dt="2022-01-27T03:06:13.946" v="44" actId="1076"/>
      <pc:docMkLst>
        <pc:docMk/>
      </pc:docMkLst>
      <pc:sldChg chg="addSp delSp modSp">
        <pc:chgData name="Desroches, Phillip (HC/SC)" userId="S::phillip.desroches@hc-sc.gc.ca::6c854548-0f38-4b8b-9dca-ded73e477321" providerId="AD" clId="Web-{C0093EF4-827F-22AD-EFAF-E6F63519DDDE}" dt="2022-01-27T03:06:13.946" v="44" actId="1076"/>
        <pc:sldMkLst>
          <pc:docMk/>
          <pc:sldMk cId="0" sldId="379"/>
        </pc:sldMkLst>
        <pc:spChg chg="add del mod">
          <ac:chgData name="Desroches, Phillip (HC/SC)" userId="S::phillip.desroches@hc-sc.gc.ca::6c854548-0f38-4b8b-9dca-ded73e477321" providerId="AD" clId="Web-{C0093EF4-827F-22AD-EFAF-E6F63519DDDE}" dt="2022-01-27T03:06:13.946" v="44" actId="1076"/>
          <ac:spMkLst>
            <pc:docMk/>
            <pc:sldMk cId="0" sldId="379"/>
            <ac:spMk id="52228" creationId="{00000000-0000-0000-0000-000000000000}"/>
          </ac:spMkLst>
        </pc:spChg>
      </pc:sldChg>
    </pc:docChg>
  </pc:docChgLst>
  <pc:docChgLst>
    <pc:chgData name="Petit, Valérie (HC/SC)" userId="S::valerie.petit@hc-sc.gc.ca::1c9b8668-d717-4fba-becd-5414ddaf9cad" providerId="AD" clId="Web-{73353260-109E-6465-A2DB-24769B70B4A1}"/>
    <pc:docChg chg="modSld">
      <pc:chgData name="Petit, Valérie (HC/SC)" userId="S::valerie.petit@hc-sc.gc.ca::1c9b8668-d717-4fba-becd-5414ddaf9cad" providerId="AD" clId="Web-{73353260-109E-6465-A2DB-24769B70B4A1}" dt="2022-01-25T22:06:04.854" v="316"/>
      <pc:docMkLst>
        <pc:docMk/>
      </pc:docMkLst>
      <pc:sldChg chg="addSp delSp modSp">
        <pc:chgData name="Petit, Valérie (HC/SC)" userId="S::valerie.petit@hc-sc.gc.ca::1c9b8668-d717-4fba-becd-5414ddaf9cad" providerId="AD" clId="Web-{73353260-109E-6465-A2DB-24769B70B4A1}" dt="2022-01-25T22:06:04.854" v="316"/>
        <pc:sldMkLst>
          <pc:docMk/>
          <pc:sldMk cId="0" sldId="342"/>
        </pc:sldMkLst>
        <pc:spChg chg="mod">
          <ac:chgData name="Petit, Valérie (HC/SC)" userId="S::valerie.petit@hc-sc.gc.ca::1c9b8668-d717-4fba-becd-5414ddaf9cad" providerId="AD" clId="Web-{73353260-109E-6465-A2DB-24769B70B4A1}" dt="2022-01-25T21:46:53.986" v="18" actId="20577"/>
          <ac:spMkLst>
            <pc:docMk/>
            <pc:sldMk cId="0" sldId="342"/>
            <ac:spMk id="23554" creationId="{00000000-0000-0000-0000-000000000000}"/>
          </ac:spMkLst>
        </pc:spChg>
        <pc:spChg chg="mod">
          <ac:chgData name="Petit, Valérie (HC/SC)" userId="S::valerie.petit@hc-sc.gc.ca::1c9b8668-d717-4fba-becd-5414ddaf9cad" providerId="AD" clId="Web-{73353260-109E-6465-A2DB-24769B70B4A1}" dt="2022-01-25T22:05:27.994" v="312" actId="20577"/>
          <ac:spMkLst>
            <pc:docMk/>
            <pc:sldMk cId="0" sldId="342"/>
            <ac:spMk id="23555" creationId="{00000000-0000-0000-0000-000000000000}"/>
          </ac:spMkLst>
        </pc:spChg>
        <pc:picChg chg="add del mod">
          <ac:chgData name="Petit, Valérie (HC/SC)" userId="S::valerie.petit@hc-sc.gc.ca::1c9b8668-d717-4fba-becd-5414ddaf9cad" providerId="AD" clId="Web-{73353260-109E-6465-A2DB-24769B70B4A1}" dt="2022-01-25T22:05:48.807" v="314"/>
          <ac:picMkLst>
            <pc:docMk/>
            <pc:sldMk cId="0" sldId="342"/>
            <ac:picMk id="2" creationId="{3DC72A07-EC9E-44D7-9178-F15E4592D98D}"/>
          </ac:picMkLst>
        </pc:picChg>
        <pc:picChg chg="add del mod">
          <ac:chgData name="Petit, Valérie (HC/SC)" userId="S::valerie.petit@hc-sc.gc.ca::1c9b8668-d717-4fba-becd-5414ddaf9cad" providerId="AD" clId="Web-{73353260-109E-6465-A2DB-24769B70B4A1}" dt="2022-01-25T22:06:04.854" v="316"/>
          <ac:picMkLst>
            <pc:docMk/>
            <pc:sldMk cId="0" sldId="342"/>
            <ac:picMk id="3" creationId="{D5E81BF8-6378-4ACB-8B87-D5D889972D68}"/>
          </ac:picMkLst>
        </pc:picChg>
      </pc:sldChg>
    </pc:docChg>
  </pc:docChgLst>
  <pc:docChgLst>
    <pc:chgData name="Desroches, Phillip (HC/SC)" userId="S::phillip.desroches@hc-sc.gc.ca::6c854548-0f38-4b8b-9dca-ded73e477321" providerId="AD" clId="Web-{1AC25FFA-6720-B513-F04A-E561932AD076}"/>
    <pc:docChg chg="modSld">
      <pc:chgData name="Desroches, Phillip (HC/SC)" userId="S::phillip.desroches@hc-sc.gc.ca::6c854548-0f38-4b8b-9dca-ded73e477321" providerId="AD" clId="Web-{1AC25FFA-6720-B513-F04A-E561932AD076}" dt="2022-02-03T20:20:54.920" v="22" actId="20577"/>
      <pc:docMkLst>
        <pc:docMk/>
      </pc:docMkLst>
      <pc:sldChg chg="modSp">
        <pc:chgData name="Desroches, Phillip (HC/SC)" userId="S::phillip.desroches@hc-sc.gc.ca::6c854548-0f38-4b8b-9dca-ded73e477321" providerId="AD" clId="Web-{1AC25FFA-6720-B513-F04A-E561932AD076}" dt="2022-02-03T20:17:41.621" v="2" actId="20577"/>
        <pc:sldMkLst>
          <pc:docMk/>
          <pc:sldMk cId="4275892683" sldId="388"/>
        </pc:sldMkLst>
        <pc:spChg chg="mod">
          <ac:chgData name="Desroches, Phillip (HC/SC)" userId="S::phillip.desroches@hc-sc.gc.ca::6c854548-0f38-4b8b-9dca-ded73e477321" providerId="AD" clId="Web-{1AC25FFA-6720-B513-F04A-E561932AD076}" dt="2022-02-03T20:17:41.621" v="2" actId="20577"/>
          <ac:spMkLst>
            <pc:docMk/>
            <pc:sldMk cId="4275892683" sldId="388"/>
            <ac:spMk id="3" creationId="{00000000-0000-0000-0000-000000000000}"/>
          </ac:spMkLst>
        </pc:spChg>
      </pc:sldChg>
      <pc:sldChg chg="modSp">
        <pc:chgData name="Desroches, Phillip (HC/SC)" userId="S::phillip.desroches@hc-sc.gc.ca::6c854548-0f38-4b8b-9dca-ded73e477321" providerId="AD" clId="Web-{1AC25FFA-6720-B513-F04A-E561932AD076}" dt="2022-02-03T20:20:54.920" v="22" actId="20577"/>
        <pc:sldMkLst>
          <pc:docMk/>
          <pc:sldMk cId="3654079282" sldId="397"/>
        </pc:sldMkLst>
        <pc:spChg chg="mod">
          <ac:chgData name="Desroches, Phillip (HC/SC)" userId="S::phillip.desroches@hc-sc.gc.ca::6c854548-0f38-4b8b-9dca-ded73e477321" providerId="AD" clId="Web-{1AC25FFA-6720-B513-F04A-E561932AD076}" dt="2022-02-03T20:20:54.920" v="22" actId="20577"/>
          <ac:spMkLst>
            <pc:docMk/>
            <pc:sldMk cId="3654079282" sldId="397"/>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022gc-my.sharepoint.com/personal/valerie_petit_hc-sc_gc_ca/Documents/Copy%20of%20Ur.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fr-FR" sz="1600" b="1" i="0" baseline="0" dirty="0">
                <a:solidFill>
                  <a:schemeClr val="tx1"/>
                </a:solidFill>
                <a:effectLst/>
              </a:rPr>
              <a:t>Taux d'utilisation - Projection pour l'exercice </a:t>
            </a:r>
            <a:r>
              <a:rPr lang="fr-FR" sz="1600" b="1" i="0" baseline="0" dirty="0" smtClean="0">
                <a:solidFill>
                  <a:schemeClr val="tx1"/>
                </a:solidFill>
                <a:effectLst/>
              </a:rPr>
              <a:t>2021-22</a:t>
            </a:r>
            <a:endParaRPr lang="en-CA" sz="1600" dirty="0">
              <a:solidFill>
                <a:schemeClr val="tx1"/>
              </a:solidFill>
              <a:effectLst/>
            </a:endParaRPr>
          </a:p>
          <a:p>
            <a:pPr algn="ctr">
              <a:defRPr>
                <a:solidFill>
                  <a:schemeClr val="tx1"/>
                </a:solidFill>
              </a:defRPr>
            </a:pPr>
            <a:r>
              <a:rPr lang="en-US" sz="1100" b="1" i="0" baseline="0" dirty="0">
                <a:solidFill>
                  <a:schemeClr val="tx1"/>
                </a:solidFill>
                <a:effectLst/>
              </a:rPr>
              <a:t>(ne </a:t>
            </a:r>
            <a:r>
              <a:rPr lang="en-US" sz="1100" b="1" i="0" baseline="0" dirty="0" err="1">
                <a:solidFill>
                  <a:schemeClr val="tx1"/>
                </a:solidFill>
                <a:effectLst/>
              </a:rPr>
              <a:t>comprend</a:t>
            </a:r>
            <a:r>
              <a:rPr lang="en-US" sz="1100" b="1" i="0" baseline="0" dirty="0">
                <a:solidFill>
                  <a:schemeClr val="tx1"/>
                </a:solidFill>
                <a:effectLst/>
              </a:rPr>
              <a:t> pas les </a:t>
            </a:r>
            <a:r>
              <a:rPr lang="en-US" sz="1100" b="1" i="0" baseline="0" dirty="0" err="1">
                <a:solidFill>
                  <a:schemeClr val="tx1"/>
                </a:solidFill>
                <a:effectLst/>
              </a:rPr>
              <a:t>appels</a:t>
            </a:r>
            <a:r>
              <a:rPr lang="en-US" sz="1100" b="1" i="0" baseline="0" dirty="0">
                <a:solidFill>
                  <a:schemeClr val="tx1"/>
                </a:solidFill>
                <a:effectLst/>
              </a:rPr>
              <a:t> de </a:t>
            </a:r>
            <a:r>
              <a:rPr lang="en-US" sz="1100" b="1" i="0" baseline="0" dirty="0" err="1" smtClean="0">
                <a:solidFill>
                  <a:schemeClr val="tx1"/>
                </a:solidFill>
                <a:effectLst/>
              </a:rPr>
              <a:t>crise</a:t>
            </a:r>
            <a:r>
              <a:rPr lang="en-US" sz="1100" b="1" i="0" baseline="0" dirty="0" smtClean="0">
                <a:solidFill>
                  <a:schemeClr val="tx1"/>
                </a:solidFill>
                <a:effectLst/>
              </a:rPr>
              <a:t> </a:t>
            </a:r>
            <a:r>
              <a:rPr lang="fr-FR" sz="1100" b="1" i="0" baseline="0" dirty="0" smtClean="0">
                <a:solidFill>
                  <a:schemeClr val="tx1"/>
                </a:solidFill>
                <a:effectLst/>
              </a:rPr>
              <a:t>ou les demandes d’information</a:t>
            </a:r>
            <a:r>
              <a:rPr lang="en-US" sz="1100" b="1" i="0" baseline="0" dirty="0" smtClean="0">
                <a:solidFill>
                  <a:schemeClr val="tx1"/>
                </a:solidFill>
                <a:effectLst/>
              </a:rPr>
              <a:t>)</a:t>
            </a:r>
            <a:endParaRPr lang="en-CA" sz="1100" dirty="0">
              <a:solidFill>
                <a:schemeClr val="tx1"/>
              </a:solidFill>
              <a:effectLst/>
            </a:endParaRPr>
          </a:p>
        </c:rich>
      </c:tx>
      <c:layout>
        <c:manualLayout>
          <c:xMode val="edge"/>
          <c:yMode val="edge"/>
          <c:x val="0.16174755976134769"/>
          <c:y val="3.2545587198768711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Utilization!$A$4</c:f>
              <c:strCache>
                <c:ptCount val="1"/>
                <c:pt idx="0">
                  <c:v>Utilization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Utilization!$B$3:$O$3</c:f>
              <c:strCache>
                <c:ptCount val="9"/>
                <c:pt idx="0">
                  <c:v>2013-2014</c:v>
                </c:pt>
                <c:pt idx="1">
                  <c:v>2014-2015</c:v>
                </c:pt>
                <c:pt idx="2">
                  <c:v>2015-2016</c:v>
                </c:pt>
                <c:pt idx="3">
                  <c:v>2016-2017</c:v>
                </c:pt>
                <c:pt idx="4">
                  <c:v>2017-2018</c:v>
                </c:pt>
                <c:pt idx="5">
                  <c:v>2018-2019</c:v>
                </c:pt>
                <c:pt idx="6">
                  <c:v>2019-2020</c:v>
                </c:pt>
                <c:pt idx="7">
                  <c:v>2020-2021</c:v>
                </c:pt>
                <c:pt idx="8">
                  <c:v>2021-2022</c:v>
                </c:pt>
              </c:strCache>
            </c:strRef>
          </c:cat>
          <c:val>
            <c:numRef>
              <c:f>Utilization!$B$4:$O$4</c:f>
              <c:numCache>
                <c:formatCode>0.0\ %</c:formatCode>
                <c:ptCount val="9"/>
                <c:pt idx="0">
                  <c:v>7.5999999999999998E-2</c:v>
                </c:pt>
                <c:pt idx="1">
                  <c:v>0.08</c:v>
                </c:pt>
                <c:pt idx="2">
                  <c:v>8.1000000000000003E-2</c:v>
                </c:pt>
                <c:pt idx="3">
                  <c:v>8.4000000000000005E-2</c:v>
                </c:pt>
                <c:pt idx="4">
                  <c:v>9.1999999999999998E-2</c:v>
                </c:pt>
                <c:pt idx="5">
                  <c:v>9.7000000000000003E-2</c:v>
                </c:pt>
                <c:pt idx="6">
                  <c:v>0.10400000000000001</c:v>
                </c:pt>
                <c:pt idx="7">
                  <c:v>0.10099999999999999</c:v>
                </c:pt>
                <c:pt idx="8">
                  <c:v>0.13500000000000001</c:v>
                </c:pt>
              </c:numCache>
            </c:numRef>
          </c:val>
          <c:smooth val="0"/>
          <c:extLst>
            <c:ext xmlns:c16="http://schemas.microsoft.com/office/drawing/2014/chart" uri="{C3380CC4-5D6E-409C-BE32-E72D297353CC}">
              <c16:uniqueId val="{00000000-03AE-43EF-8C2D-7C9072F8D4E7}"/>
            </c:ext>
          </c:extLst>
        </c:ser>
        <c:dLbls>
          <c:showLegendKey val="0"/>
          <c:showVal val="0"/>
          <c:showCatName val="0"/>
          <c:showSerName val="0"/>
          <c:showPercent val="0"/>
          <c:showBubbleSize val="0"/>
        </c:dLbls>
        <c:marker val="1"/>
        <c:smooth val="0"/>
        <c:axId val="736365176"/>
        <c:axId val="736363208"/>
      </c:lineChart>
      <c:catAx>
        <c:axId val="7363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6363208"/>
        <c:crosses val="autoZero"/>
        <c:auto val="1"/>
        <c:lblAlgn val="ctr"/>
        <c:lblOffset val="100"/>
        <c:noMultiLvlLbl val="0"/>
      </c:catAx>
      <c:valAx>
        <c:axId val="736363208"/>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363651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dirty="0" smtClean="0">
                <a:solidFill>
                  <a:schemeClr val="tx1"/>
                </a:solidFill>
              </a:rPr>
              <a:t>Appels</a:t>
            </a:r>
            <a:r>
              <a:rPr lang="en-CA" sz="1800" b="1" baseline="0" dirty="0" smtClean="0">
                <a:solidFill>
                  <a:schemeClr val="tx1"/>
                </a:solidFill>
              </a:rPr>
              <a:t> de </a:t>
            </a:r>
            <a:r>
              <a:rPr lang="en-CA" sz="1800" b="1" baseline="0" dirty="0" err="1" smtClean="0">
                <a:solidFill>
                  <a:schemeClr val="tx1"/>
                </a:solidFill>
              </a:rPr>
              <a:t>crise</a:t>
            </a:r>
            <a:r>
              <a:rPr lang="en-CA" sz="1800" b="1" baseline="0" dirty="0" smtClean="0">
                <a:solidFill>
                  <a:schemeClr val="tx1"/>
                </a:solidFill>
              </a:rPr>
              <a:t> par </a:t>
            </a:r>
            <a:r>
              <a:rPr lang="en-CA" sz="1800" b="1" baseline="0" dirty="0" err="1" smtClean="0">
                <a:solidFill>
                  <a:schemeClr val="tx1"/>
                </a:solidFill>
              </a:rPr>
              <a:t>année</a:t>
            </a:r>
            <a:r>
              <a:rPr lang="en-CA" sz="1800" b="1" baseline="0" dirty="0" smtClean="0">
                <a:solidFill>
                  <a:schemeClr val="tx1"/>
                </a:solidFill>
              </a:rPr>
              <a:t> </a:t>
            </a:r>
            <a:r>
              <a:rPr lang="en-CA" sz="1800" b="1" baseline="0" dirty="0" err="1" smtClean="0">
                <a:solidFill>
                  <a:schemeClr val="tx1"/>
                </a:solidFill>
              </a:rPr>
              <a:t>financière</a:t>
            </a:r>
            <a:endParaRPr lang="en-CA" sz="1800" b="1"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French!$C$1</c:f>
              <c:strCache>
                <c:ptCount val="1"/>
                <c:pt idx="0">
                  <c:v>Nombre d'appel de crise</c:v>
                </c:pt>
              </c:strCache>
            </c:strRef>
          </c:tx>
          <c:spPr>
            <a:ln w="28575" cap="rnd">
              <a:solidFill>
                <a:sysClr val="windowText" lastClr="000000">
                  <a:alpha val="95000"/>
                </a:sysClr>
              </a:solidFill>
              <a:round/>
            </a:ln>
            <a:effectLst/>
          </c:spPr>
          <c:marker>
            <c:symbol val="circle"/>
            <c:size val="5"/>
            <c:spPr>
              <a:solidFill>
                <a:schemeClr val="tx1"/>
              </a:solidFill>
              <a:ln w="9525">
                <a:solidFill>
                  <a:sysClr val="windowText" lastClr="000000"/>
                </a:solidFill>
              </a:ln>
              <a:effectLst/>
            </c:spPr>
          </c:marker>
          <c:cat>
            <c:multiLvlStrRef>
              <c:f>French!$A$2:$B$24</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2017-2018</c:v>
                  </c:pt>
                  <c:pt idx="4">
                    <c:v>2018-2019</c:v>
                  </c:pt>
                  <c:pt idx="8">
                    <c:v>2019-2020</c:v>
                  </c:pt>
                  <c:pt idx="12">
                    <c:v>2020-2021</c:v>
                  </c:pt>
                  <c:pt idx="16">
                    <c:v>2021-2022</c:v>
                  </c:pt>
                </c:lvl>
              </c:multiLvlStrCache>
            </c:multiLvlStrRef>
          </c:cat>
          <c:val>
            <c:numRef>
              <c:f>French!$C$2:$C$24</c:f>
              <c:numCache>
                <c:formatCode>0</c:formatCode>
                <c:ptCount val="19"/>
                <c:pt idx="0">
                  <c:v>337</c:v>
                </c:pt>
                <c:pt idx="1">
                  <c:v>342</c:v>
                </c:pt>
                <c:pt idx="2">
                  <c:v>373</c:v>
                </c:pt>
                <c:pt idx="3">
                  <c:v>359</c:v>
                </c:pt>
                <c:pt idx="4">
                  <c:v>406</c:v>
                </c:pt>
                <c:pt idx="5">
                  <c:v>405</c:v>
                </c:pt>
                <c:pt idx="6">
                  <c:v>378</c:v>
                </c:pt>
                <c:pt idx="7">
                  <c:v>390</c:v>
                </c:pt>
                <c:pt idx="8">
                  <c:v>464</c:v>
                </c:pt>
                <c:pt idx="9">
                  <c:v>401</c:v>
                </c:pt>
                <c:pt idx="10">
                  <c:v>447</c:v>
                </c:pt>
                <c:pt idx="11">
                  <c:v>552</c:v>
                </c:pt>
                <c:pt idx="12">
                  <c:v>813</c:v>
                </c:pt>
                <c:pt idx="13">
                  <c:v>737</c:v>
                </c:pt>
                <c:pt idx="14">
                  <c:v>678</c:v>
                </c:pt>
                <c:pt idx="15">
                  <c:v>875</c:v>
                </c:pt>
                <c:pt idx="16">
                  <c:v>845</c:v>
                </c:pt>
                <c:pt idx="17">
                  <c:v>789</c:v>
                </c:pt>
                <c:pt idx="18">
                  <c:v>822</c:v>
                </c:pt>
              </c:numCache>
            </c:numRef>
          </c:val>
          <c:smooth val="0"/>
          <c:extLst>
            <c:ext xmlns:c16="http://schemas.microsoft.com/office/drawing/2014/chart" uri="{C3380CC4-5D6E-409C-BE32-E72D297353CC}">
              <c16:uniqueId val="{00000000-18FF-4374-B322-EC3E0C2CD884}"/>
            </c:ext>
          </c:extLst>
        </c:ser>
        <c:dLbls>
          <c:showLegendKey val="0"/>
          <c:showVal val="0"/>
          <c:showCatName val="0"/>
          <c:showSerName val="0"/>
          <c:showPercent val="0"/>
          <c:showBubbleSize val="0"/>
        </c:dLbls>
        <c:marker val="1"/>
        <c:smooth val="0"/>
        <c:axId val="668308496"/>
        <c:axId val="668312432"/>
      </c:lineChart>
      <c:catAx>
        <c:axId val="6683084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a:solidFill>
                      <a:schemeClr val="tx1"/>
                    </a:solidFill>
                    <a:latin typeface="Arial" panose="020B0604020202020204" pitchFamily="34" charset="0"/>
                    <a:cs typeface="Arial" panose="020B0604020202020204" pitchFamily="34" charset="0"/>
                  </a:rPr>
                  <a:t>Exercice</a:t>
                </a:r>
              </a:p>
            </c:rich>
          </c:tx>
          <c:layout>
            <c:manualLayout>
              <c:xMode val="edge"/>
              <c:yMode val="edge"/>
              <c:x val="0.4680810555737695"/>
              <c:y val="0.918015412216079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8312432"/>
        <c:crosses val="autoZero"/>
        <c:auto val="1"/>
        <c:lblAlgn val="ctr"/>
        <c:lblOffset val="100"/>
        <c:noMultiLvlLbl val="0"/>
      </c:catAx>
      <c:valAx>
        <c:axId val="66831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dirty="0" err="1">
                    <a:solidFill>
                      <a:schemeClr val="tx1"/>
                    </a:solidFill>
                    <a:latin typeface="Arial" panose="020B0604020202020204" pitchFamily="34" charset="0"/>
                    <a:cs typeface="Arial" panose="020B0604020202020204" pitchFamily="34" charset="0"/>
                  </a:rPr>
                  <a:t>Nombre</a:t>
                </a:r>
                <a:r>
                  <a:rPr lang="en-US" sz="1400" b="1" dirty="0">
                    <a:solidFill>
                      <a:schemeClr val="tx1"/>
                    </a:solidFill>
                    <a:latin typeface="Arial" panose="020B0604020202020204" pitchFamily="34" charset="0"/>
                    <a:cs typeface="Arial" panose="020B0604020202020204" pitchFamily="34" charset="0"/>
                  </a:rPr>
                  <a:t> </a:t>
                </a:r>
                <a:r>
                  <a:rPr lang="en-US" sz="1400" b="1" dirty="0" err="1">
                    <a:solidFill>
                      <a:schemeClr val="tx1"/>
                    </a:solidFill>
                    <a:latin typeface="Arial" panose="020B0604020202020204" pitchFamily="34" charset="0"/>
                    <a:cs typeface="Arial" panose="020B0604020202020204" pitchFamily="34" charset="0"/>
                  </a:rPr>
                  <a:t>d'appels</a:t>
                </a:r>
                <a:r>
                  <a:rPr lang="en-US" sz="1400" b="1" dirty="0">
                    <a:solidFill>
                      <a:schemeClr val="tx1"/>
                    </a:solidFill>
                    <a:latin typeface="Arial" panose="020B0604020202020204" pitchFamily="34" charset="0"/>
                    <a:cs typeface="Arial" panose="020B0604020202020204" pitchFamily="34" charset="0"/>
                  </a:rPr>
                  <a:t> de </a:t>
                </a:r>
                <a:r>
                  <a:rPr lang="en-US" sz="1400" b="1" dirty="0" err="1">
                    <a:solidFill>
                      <a:schemeClr val="tx1"/>
                    </a:solidFill>
                    <a:latin typeface="Arial" panose="020B0604020202020204" pitchFamily="34" charset="0"/>
                    <a:cs typeface="Arial" panose="020B0604020202020204" pitchFamily="34" charset="0"/>
                  </a:rPr>
                  <a:t>crise</a:t>
                </a:r>
                <a:endParaRPr lang="en-US" sz="1400" b="1" dirty="0">
                  <a:solidFill>
                    <a:schemeClr val="tx1"/>
                  </a:solidFill>
                  <a:latin typeface="Arial" panose="020B0604020202020204" pitchFamily="34" charset="0"/>
                  <a:cs typeface="Arial" panose="020B0604020202020204" pitchFamily="34" charset="0"/>
                </a:endParaRPr>
              </a:p>
            </c:rich>
          </c:tx>
          <c:layout>
            <c:manualLayout>
              <c:xMode val="edge"/>
              <c:yMode val="edge"/>
              <c:x val="1.6540552354992223E-2"/>
              <c:y val="0.1023787638495725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6830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998" name="Rectangle 2"/>
          <p:cNvSpPr>
            <a:spLocks noGrp="1" noChangeArrowheads="1"/>
          </p:cNvSpPr>
          <p:nvPr>
            <p:ph type="hdr" sz="quarter"/>
          </p:nvPr>
        </p:nvSpPr>
        <p:spPr bwMode="auto">
          <a:xfrm>
            <a:off x="0" y="0"/>
            <a:ext cx="3022600" cy="461963"/>
          </a:xfrm>
          <a:prstGeom prst="rect">
            <a:avLst/>
          </a:prstGeom>
          <a:noFill/>
          <a:ln>
            <a:noFill/>
          </a:ln>
          <a:effectLst/>
        </p:spPr>
        <p:txBody>
          <a:bodyPr vert="horz" wrap="square" lIns="92599" tIns="46301" rIns="92599" bIns="46301" numCol="1" anchor="t" anchorCtr="0" compatLnSpc="1">
            <a:prstTxWarp prst="textNoShape">
              <a:avLst/>
            </a:prstTxWarp>
          </a:bodyPr>
          <a:lstStyle>
            <a:lvl1pPr eaLnBrk="1" hangingPunct="1">
              <a:buSzPct val="100000"/>
              <a:defRPr/>
            </a:lvl1pPr>
          </a:lstStyle>
          <a:p>
            <a:pPr>
              <a:defRPr/>
            </a:pPr>
            <a:endParaRPr lang="en-CA" altLang="fr-FR"/>
          </a:p>
        </p:txBody>
      </p:sp>
      <p:sp>
        <p:nvSpPr>
          <p:cNvPr id="31999" name="Rectangle 3"/>
          <p:cNvSpPr>
            <a:spLocks noGrp="1" noChangeArrowheads="1"/>
          </p:cNvSpPr>
          <p:nvPr>
            <p:ph type="dt" sz="quarter" idx="1"/>
          </p:nvPr>
        </p:nvSpPr>
        <p:spPr bwMode="auto">
          <a:xfrm>
            <a:off x="3949700" y="0"/>
            <a:ext cx="3022600" cy="461963"/>
          </a:xfrm>
          <a:prstGeom prst="rect">
            <a:avLst/>
          </a:prstGeom>
          <a:noFill/>
          <a:ln>
            <a:noFill/>
          </a:ln>
          <a:effectLst/>
        </p:spPr>
        <p:txBody>
          <a:bodyPr vert="horz" wrap="square" lIns="92599" tIns="46301" rIns="92599" bIns="46301" numCol="1" anchor="t" anchorCtr="0" compatLnSpc="1">
            <a:prstTxWarp prst="textNoShape">
              <a:avLst/>
            </a:prstTxWarp>
          </a:bodyPr>
          <a:lstStyle>
            <a:lvl1pPr algn="r" eaLnBrk="1" hangingPunct="1">
              <a:buSzPct val="100000"/>
              <a:defRPr/>
            </a:lvl1pPr>
          </a:lstStyle>
          <a:p>
            <a:pPr>
              <a:defRPr/>
            </a:pPr>
            <a:endParaRPr lang="en-CA" altLang="fr-FR"/>
          </a:p>
        </p:txBody>
      </p:sp>
      <p:sp>
        <p:nvSpPr>
          <p:cNvPr id="32000" name="Rectangle 4"/>
          <p:cNvSpPr>
            <a:spLocks noGrp="1" noChangeArrowheads="1"/>
          </p:cNvSpPr>
          <p:nvPr>
            <p:ph type="ftr" sz="quarter" idx="2"/>
          </p:nvPr>
        </p:nvSpPr>
        <p:spPr bwMode="auto">
          <a:xfrm>
            <a:off x="0" y="8772525"/>
            <a:ext cx="3022600" cy="461963"/>
          </a:xfrm>
          <a:prstGeom prst="rect">
            <a:avLst/>
          </a:prstGeom>
          <a:noFill/>
          <a:ln>
            <a:noFill/>
          </a:ln>
          <a:effectLst/>
        </p:spPr>
        <p:txBody>
          <a:bodyPr vert="horz" wrap="square" lIns="92599" tIns="46301" rIns="92599" bIns="46301" numCol="1" anchor="b" anchorCtr="0" compatLnSpc="1">
            <a:prstTxWarp prst="textNoShape">
              <a:avLst/>
            </a:prstTxWarp>
          </a:bodyPr>
          <a:lstStyle>
            <a:lvl1pPr eaLnBrk="1" hangingPunct="1">
              <a:buSzPct val="100000"/>
              <a:defRPr/>
            </a:lvl1pPr>
          </a:lstStyle>
          <a:p>
            <a:pPr>
              <a:defRPr/>
            </a:pPr>
            <a:endParaRPr lang="en-CA" altLang="fr-FR"/>
          </a:p>
        </p:txBody>
      </p:sp>
      <p:sp>
        <p:nvSpPr>
          <p:cNvPr id="32001" name="Rectangle 5"/>
          <p:cNvSpPr>
            <a:spLocks noGrp="1" noChangeArrowheads="1"/>
          </p:cNvSpPr>
          <p:nvPr>
            <p:ph type="sldNum" sz="quarter" idx="3"/>
          </p:nvPr>
        </p:nvSpPr>
        <p:spPr bwMode="auto">
          <a:xfrm>
            <a:off x="3949700" y="8772525"/>
            <a:ext cx="3022600" cy="461963"/>
          </a:xfrm>
          <a:prstGeom prst="rect">
            <a:avLst/>
          </a:prstGeom>
          <a:noFill/>
          <a:ln>
            <a:noFill/>
          </a:ln>
          <a:effectLst/>
        </p:spPr>
        <p:txBody>
          <a:bodyPr vert="horz" wrap="square" lIns="92599" tIns="46301" rIns="92599" bIns="46301" numCol="1" anchor="b" anchorCtr="0" compatLnSpc="1">
            <a:prstTxWarp prst="textNoShape">
              <a:avLst/>
            </a:prstTxWarp>
          </a:bodyPr>
          <a:lstStyle>
            <a:lvl1pPr algn="r" eaLnBrk="1" hangingPunct="1">
              <a:buSzPct val="100000"/>
              <a:defRPr/>
            </a:lvl1pPr>
          </a:lstStyle>
          <a:p>
            <a:fld id="{CC20A973-ACE8-4F25-BDE2-BBF98AD1E17C}"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66" name="Rectangle 2"/>
          <p:cNvSpPr>
            <a:spLocks noGrp="1" noChangeArrowheads="1"/>
          </p:cNvSpPr>
          <p:nvPr>
            <p:ph type="hdr" sz="quarter"/>
          </p:nvPr>
        </p:nvSpPr>
        <p:spPr bwMode="auto">
          <a:xfrm>
            <a:off x="0" y="0"/>
            <a:ext cx="3022600" cy="461963"/>
          </a:xfrm>
          <a:prstGeom prst="rect">
            <a:avLst/>
          </a:prstGeom>
          <a:noFill/>
          <a:ln>
            <a:noFill/>
          </a:ln>
          <a:effectLst/>
        </p:spPr>
        <p:txBody>
          <a:bodyPr vert="horz" wrap="square" lIns="92599" tIns="46301" rIns="92599" bIns="46301" numCol="1" anchor="t" anchorCtr="0" compatLnSpc="1">
            <a:prstTxWarp prst="textNoShape">
              <a:avLst/>
            </a:prstTxWarp>
          </a:bodyPr>
          <a:lstStyle>
            <a:lvl1pPr eaLnBrk="1" hangingPunct="1">
              <a:buSzPct val="100000"/>
              <a:defRPr sz="1200"/>
            </a:lvl1pPr>
          </a:lstStyle>
          <a:p>
            <a:pPr>
              <a:defRPr/>
            </a:pPr>
            <a:endParaRPr lang="en-CA" altLang="fr-FR"/>
          </a:p>
        </p:txBody>
      </p:sp>
      <p:sp>
        <p:nvSpPr>
          <p:cNvPr id="30967" name="Rectangle 3"/>
          <p:cNvSpPr>
            <a:spLocks noGrp="1" noChangeArrowheads="1"/>
          </p:cNvSpPr>
          <p:nvPr>
            <p:ph type="dt" idx="1"/>
          </p:nvPr>
        </p:nvSpPr>
        <p:spPr bwMode="auto">
          <a:xfrm>
            <a:off x="3949700" y="0"/>
            <a:ext cx="3022600" cy="461963"/>
          </a:xfrm>
          <a:prstGeom prst="rect">
            <a:avLst/>
          </a:prstGeom>
          <a:noFill/>
          <a:ln>
            <a:noFill/>
          </a:ln>
          <a:effectLst/>
        </p:spPr>
        <p:txBody>
          <a:bodyPr vert="horz" wrap="square" lIns="92599" tIns="46301" rIns="92599" bIns="46301" numCol="1" anchor="t" anchorCtr="0" compatLnSpc="1">
            <a:prstTxWarp prst="textNoShape">
              <a:avLst/>
            </a:prstTxWarp>
          </a:bodyPr>
          <a:lstStyle>
            <a:lvl1pPr algn="r" eaLnBrk="1" hangingPunct="1">
              <a:buSzPct val="100000"/>
              <a:defRPr sz="1200"/>
            </a:lvl1pPr>
          </a:lstStyle>
          <a:p>
            <a:pPr>
              <a:defRPr/>
            </a:pPr>
            <a:endParaRPr lang="en-CA" altLang="fr-FR"/>
          </a:p>
        </p:txBody>
      </p:sp>
      <p:sp>
        <p:nvSpPr>
          <p:cNvPr id="19460" name="Rectangle 4"/>
          <p:cNvSpPr>
            <a:spLocks noGrp="1" noRot="1" noChangeAspect="1" noChangeArrowheads="1" noTextEdit="1"/>
          </p:cNvSpPr>
          <p:nvPr>
            <p:ph type="sldImg" idx="2"/>
          </p:nvPr>
        </p:nvSpPr>
        <p:spPr bwMode="auto">
          <a:xfrm>
            <a:off x="1177925" y="692150"/>
            <a:ext cx="4618038" cy="3463925"/>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69" name="Rectangle 5"/>
          <p:cNvSpPr>
            <a:spLocks noGrp="1" noChangeArrowheads="1"/>
          </p:cNvSpPr>
          <p:nvPr>
            <p:ph type="body" sz="quarter" idx="3"/>
          </p:nvPr>
        </p:nvSpPr>
        <p:spPr bwMode="auto">
          <a:xfrm>
            <a:off x="698500" y="4387850"/>
            <a:ext cx="5576888" cy="4156075"/>
          </a:xfrm>
          <a:prstGeom prst="rect">
            <a:avLst/>
          </a:prstGeom>
          <a:noFill/>
          <a:ln>
            <a:noFill/>
          </a:ln>
          <a:effectLst/>
        </p:spPr>
        <p:txBody>
          <a:bodyPr vert="horz" wrap="square" lIns="92599" tIns="46301" rIns="92599" bIns="46301" numCol="1" anchor="t" anchorCtr="0" compatLnSpc="1">
            <a:prstTxWarp prst="textNoShape">
              <a:avLst/>
            </a:prstTxWarp>
          </a:bodyPr>
          <a:lstStyle/>
          <a:p>
            <a:pPr lvl="0"/>
            <a:r>
              <a:rPr lang="en-CA" altLang="fr-FR" noProof="0"/>
              <a:t>Click to edit Master text styles</a:t>
            </a:r>
          </a:p>
          <a:p>
            <a:pPr lvl="1"/>
            <a:r>
              <a:rPr lang="en-CA" altLang="fr-FR" noProof="0"/>
              <a:t>Second level</a:t>
            </a:r>
          </a:p>
          <a:p>
            <a:pPr lvl="2"/>
            <a:r>
              <a:rPr lang="en-CA" altLang="fr-FR" noProof="0"/>
              <a:t>Third level</a:t>
            </a:r>
          </a:p>
          <a:p>
            <a:pPr lvl="3"/>
            <a:r>
              <a:rPr lang="en-CA" altLang="fr-FR" noProof="0"/>
              <a:t>Fourth level</a:t>
            </a:r>
          </a:p>
          <a:p>
            <a:pPr lvl="4"/>
            <a:r>
              <a:rPr lang="en-CA" altLang="fr-FR" noProof="0"/>
              <a:t>Fifth level</a:t>
            </a:r>
          </a:p>
        </p:txBody>
      </p:sp>
      <p:sp>
        <p:nvSpPr>
          <p:cNvPr id="30970" name="Rectangle 6"/>
          <p:cNvSpPr>
            <a:spLocks noGrp="1" noChangeArrowheads="1"/>
          </p:cNvSpPr>
          <p:nvPr>
            <p:ph type="ftr" sz="quarter" idx="4"/>
          </p:nvPr>
        </p:nvSpPr>
        <p:spPr bwMode="auto">
          <a:xfrm>
            <a:off x="0" y="8772525"/>
            <a:ext cx="3022600" cy="461963"/>
          </a:xfrm>
          <a:prstGeom prst="rect">
            <a:avLst/>
          </a:prstGeom>
          <a:noFill/>
          <a:ln>
            <a:noFill/>
          </a:ln>
          <a:effectLst/>
        </p:spPr>
        <p:txBody>
          <a:bodyPr vert="horz" wrap="square" lIns="92599" tIns="46301" rIns="92599" bIns="46301" numCol="1" anchor="b" anchorCtr="0" compatLnSpc="1">
            <a:prstTxWarp prst="textNoShape">
              <a:avLst/>
            </a:prstTxWarp>
          </a:bodyPr>
          <a:lstStyle>
            <a:lvl1pPr eaLnBrk="1" hangingPunct="1">
              <a:buSzPct val="100000"/>
              <a:defRPr sz="1200"/>
            </a:lvl1pPr>
          </a:lstStyle>
          <a:p>
            <a:pPr>
              <a:defRPr/>
            </a:pPr>
            <a:endParaRPr lang="en-CA" altLang="fr-FR"/>
          </a:p>
        </p:txBody>
      </p:sp>
      <p:sp>
        <p:nvSpPr>
          <p:cNvPr id="30971" name="Rectangle 7"/>
          <p:cNvSpPr>
            <a:spLocks noGrp="1" noChangeArrowheads="1"/>
          </p:cNvSpPr>
          <p:nvPr>
            <p:ph type="sldNum" sz="quarter" idx="5"/>
          </p:nvPr>
        </p:nvSpPr>
        <p:spPr bwMode="auto">
          <a:xfrm>
            <a:off x="3949700" y="8772525"/>
            <a:ext cx="3022600" cy="461963"/>
          </a:xfrm>
          <a:prstGeom prst="rect">
            <a:avLst/>
          </a:prstGeom>
          <a:noFill/>
          <a:ln>
            <a:noFill/>
          </a:ln>
          <a:effectLst/>
        </p:spPr>
        <p:txBody>
          <a:bodyPr vert="horz" wrap="square" lIns="92599" tIns="46301" rIns="92599" bIns="46301" numCol="1" anchor="b" anchorCtr="0" compatLnSpc="1">
            <a:prstTxWarp prst="textNoShape">
              <a:avLst/>
            </a:prstTxWarp>
          </a:bodyPr>
          <a:lstStyle>
            <a:lvl1pPr algn="r" eaLnBrk="1" hangingPunct="1">
              <a:buSzPct val="100000"/>
              <a:defRPr sz="1200"/>
            </a:lvl1pPr>
          </a:lstStyle>
          <a:p>
            <a:fld id="{B88AB12F-BA7E-4BD7-BC98-52A56D8C2CE9}"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EC91777A-ED32-47BA-A8C4-AC5830DEA957}" type="slidenum">
              <a:rPr lang="en-CA" altLang="en-US">
                <a:latin typeface="Arial" panose="020B0604020202020204" pitchFamily="34" charset="0"/>
              </a:rPr>
              <a:pPr>
                <a:spcBef>
                  <a:spcPct val="0"/>
                </a:spcBef>
                <a:buSzTx/>
              </a:pPr>
              <a:t>1</a:t>
            </a:fld>
            <a:endParaRPr lang="en-CA" altLang="en-US">
              <a:latin typeface="Arial" panose="020B0604020202020204" pitchFamily="34" charset="0"/>
            </a:endParaRPr>
          </a:p>
        </p:txBody>
      </p:sp>
      <p:sp>
        <p:nvSpPr>
          <p:cNvPr id="22531" name="Rectangle 2"/>
          <p:cNvSpPr>
            <a:spLocks noGrp="1" noRot="1" noChangeAspect="1" noChangeArrowheads="1" noTextEdit="1"/>
          </p:cNvSpPr>
          <p:nvPr>
            <p:ph type="sldImg" idx="1"/>
          </p:nvPr>
        </p:nvSpPr>
        <p:spPr>
          <a:noFill/>
          <a:ln cap="flat">
            <a:headEnd type="none" w="med" len="med"/>
            <a:tailEnd type="none" w="med" len="med"/>
          </a:ln>
        </p:spPr>
      </p:sp>
      <p:sp>
        <p:nvSpPr>
          <p:cNvPr id="22532" name="Rectangle 3"/>
          <p:cNvSpPr>
            <a:spLocks noGrp="1" noChangeArrowheads="1"/>
          </p:cNvSpPr>
          <p:nvPr>
            <p:ph type="body" idx="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13</a:t>
            </a:fld>
            <a:endParaRPr lang="en-US"/>
          </a:p>
        </p:txBody>
      </p:sp>
    </p:spTree>
    <p:extLst>
      <p:ext uri="{BB962C8B-B14F-4D97-AF65-F5344CB8AC3E}">
        <p14:creationId xmlns:p14="http://schemas.microsoft.com/office/powerpoint/2010/main" val="351132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p:nvPr>
        </p:nvSpPr>
        <p:spPr>
          <a:noFill/>
          <a:ln cap="flat">
            <a:headEnd type="none" w="med" len="med"/>
            <a:tailEnd type="none" w="med" len="med"/>
          </a:ln>
        </p:spPr>
      </p:sp>
      <p:sp>
        <p:nvSpPr>
          <p:cNvPr id="53251"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ltLang="fr-FR">
              <a:latin typeface="Arial" panose="020B0604020202020204" pitchFamily="34" charset="0"/>
            </a:endParaRPr>
          </a:p>
        </p:txBody>
      </p:sp>
      <p:sp>
        <p:nvSpPr>
          <p:cNvPr id="53252"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8CADEB28-828F-4A5E-9DD1-E566DD8EDCDB}" type="slidenum">
              <a:rPr lang="en-CA" altLang="en-US">
                <a:latin typeface="Arial" panose="020B0604020202020204" pitchFamily="34" charset="0"/>
              </a:rPr>
              <a:pPr>
                <a:spcBef>
                  <a:spcPct val="0"/>
                </a:spcBef>
                <a:buSzTx/>
              </a:pPr>
              <a:t>14</a:t>
            </a:fld>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noFill/>
          <a:ln cap="flat">
            <a:headEnd type="none" w="med" len="med"/>
            <a:tailEnd type="none" w="med" len="med"/>
          </a:ln>
        </p:spPr>
      </p:sp>
      <p:sp>
        <p:nvSpPr>
          <p:cNvPr id="5529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ltLang="fr-FR">
              <a:latin typeface="Arial" panose="020B0604020202020204" pitchFamily="34" charset="0"/>
            </a:endParaRPr>
          </a:p>
        </p:txBody>
      </p:sp>
      <p:sp>
        <p:nvSpPr>
          <p:cNvPr id="5530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BAB71DC5-AD38-4A4D-8A9C-EAABAFA49458}" type="slidenum">
              <a:rPr lang="en-CA" altLang="en-US">
                <a:latin typeface="Arial" panose="020B0604020202020204" pitchFamily="34" charset="0"/>
              </a:rPr>
              <a:pPr>
                <a:spcBef>
                  <a:spcPct val="0"/>
                </a:spcBef>
                <a:buSzTx/>
              </a:pPr>
              <a:t>15</a:t>
            </a:fld>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noFill/>
          <a:ln cap="flat">
            <a:headEnd type="none" w="med" len="med"/>
            <a:tailEnd type="none" w="med" len="med"/>
          </a:ln>
        </p:spPr>
      </p:sp>
      <p:sp>
        <p:nvSpPr>
          <p:cNvPr id="57347"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ltLang="fr-FR">
              <a:latin typeface="Arial" panose="020B0604020202020204" pitchFamily="34" charset="0"/>
            </a:endParaRPr>
          </a:p>
        </p:txBody>
      </p:sp>
      <p:sp>
        <p:nvSpPr>
          <p:cNvPr id="57348"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3B6765E8-7A09-4AEC-8CEC-C653CA012934}" type="slidenum">
              <a:rPr lang="en-CA" altLang="en-US">
                <a:latin typeface="Arial" panose="020B0604020202020204" pitchFamily="34" charset="0"/>
              </a:rPr>
              <a:pPr>
                <a:spcBef>
                  <a:spcPct val="0"/>
                </a:spcBef>
                <a:buSzTx/>
              </a:pPr>
              <a:t>16</a:t>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noFill/>
          <a:ln cap="flat">
            <a:headEnd type="none" w="med" len="med"/>
            <a:tailEnd type="none" w="med" len="med"/>
          </a:ln>
        </p:spPr>
      </p:sp>
      <p:sp>
        <p:nvSpPr>
          <p:cNvPr id="6144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ltLang="fr-FR">
              <a:latin typeface="Arial" panose="020B0604020202020204" pitchFamily="34" charset="0"/>
            </a:endParaRPr>
          </a:p>
        </p:txBody>
      </p:sp>
      <p:sp>
        <p:nvSpPr>
          <p:cNvPr id="6144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B65AFF09-DFD5-4F89-A016-08C16E2B35C6}" type="slidenum">
              <a:rPr lang="en-CA" altLang="en-US">
                <a:latin typeface="Arial" panose="020B0604020202020204" pitchFamily="34" charset="0"/>
              </a:rPr>
              <a:pPr>
                <a:spcBef>
                  <a:spcPct val="0"/>
                </a:spcBef>
                <a:buSzTx/>
              </a:pPr>
              <a:t>17</a:t>
            </a:fld>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noFill/>
          <a:ln cap="flat">
            <a:headEnd type="none" w="med" len="med"/>
            <a:tailEnd type="none" w="med" len="med"/>
          </a:ln>
        </p:spPr>
      </p:sp>
      <p:sp>
        <p:nvSpPr>
          <p:cNvPr id="51203"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ltLang="fr-FR">
              <a:latin typeface="Arial" panose="020B0604020202020204" pitchFamily="34" charset="0"/>
            </a:endParaRPr>
          </a:p>
        </p:txBody>
      </p:sp>
      <p:sp>
        <p:nvSpPr>
          <p:cNvPr id="51204"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592F9335-A76A-4DDB-BEC4-EEA3137B7531}" type="slidenum">
              <a:rPr lang="en-CA" altLang="en-US">
                <a:latin typeface="Arial" panose="020B0604020202020204" pitchFamily="34" charset="0"/>
              </a:rPr>
              <a:pPr>
                <a:spcBef>
                  <a:spcPct val="0"/>
                </a:spcBef>
                <a:buSzTx/>
              </a:pPr>
              <a:t>18</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7C7D3F-5116-457B-859A-8116BD4A531C}" type="slidenum">
              <a:rPr lang="en-US" smtClean="0"/>
              <a:pPr/>
              <a:t>3</a:t>
            </a:fld>
            <a:endParaRPr lang="en-US"/>
          </a:p>
        </p:txBody>
      </p:sp>
    </p:spTree>
    <p:extLst>
      <p:ext uri="{BB962C8B-B14F-4D97-AF65-F5344CB8AC3E}">
        <p14:creationId xmlns:p14="http://schemas.microsoft.com/office/powerpoint/2010/main" val="429167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1223E69C-C683-40E1-A434-A3C0DA1520A7}" type="slidenum">
              <a:rPr lang="en-CA" altLang="en-US">
                <a:latin typeface="Arial" panose="020B0604020202020204" pitchFamily="34" charset="0"/>
              </a:rPr>
              <a:pPr>
                <a:spcBef>
                  <a:spcPct val="0"/>
                </a:spcBef>
                <a:buSzTx/>
              </a:pPr>
              <a:t>4</a:t>
            </a:fld>
            <a:endParaRPr lang="en-CA" altLang="en-US">
              <a:latin typeface="Arial" panose="020B0604020202020204" pitchFamily="34" charset="0"/>
            </a:endParaRPr>
          </a:p>
        </p:txBody>
      </p:sp>
      <p:sp>
        <p:nvSpPr>
          <p:cNvPr id="26627" name="Rectangle 2"/>
          <p:cNvSpPr>
            <a:spLocks noGrp="1" noRot="1" noChangeAspect="1" noChangeArrowheads="1" noTextEdit="1"/>
          </p:cNvSpPr>
          <p:nvPr>
            <p:ph type="sldImg" idx="1"/>
          </p:nvPr>
        </p:nvSpPr>
        <p:spPr>
          <a:noFill/>
          <a:ln cap="flat">
            <a:headEnd type="none" w="med" len="med"/>
            <a:tailEnd type="none" w="med" len="med"/>
          </a:ln>
        </p:spPr>
      </p:sp>
      <p:sp>
        <p:nvSpPr>
          <p:cNvPr id="26628" name="Rectangle 3"/>
          <p:cNvSpPr>
            <a:spLocks noGrp="1" noChangeArrowheads="1"/>
          </p:cNvSpPr>
          <p:nvPr>
            <p:ph type="body" idx="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endParaRPr lang="en-US" altLang="en-US"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7C7D3F-5116-457B-859A-8116BD4A531C}" type="slidenum">
              <a:rPr lang="en-US" smtClean="0"/>
              <a:pPr/>
              <a:t>5</a:t>
            </a:fld>
            <a:endParaRPr lang="en-US"/>
          </a:p>
        </p:txBody>
      </p:sp>
    </p:spTree>
    <p:extLst>
      <p:ext uri="{BB962C8B-B14F-4D97-AF65-F5344CB8AC3E}">
        <p14:creationId xmlns:p14="http://schemas.microsoft.com/office/powerpoint/2010/main" val="164943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6</a:t>
            </a:fld>
            <a:endParaRPr lang="en-US"/>
          </a:p>
        </p:txBody>
      </p:sp>
    </p:spTree>
    <p:extLst>
      <p:ext uri="{BB962C8B-B14F-4D97-AF65-F5344CB8AC3E}">
        <p14:creationId xmlns:p14="http://schemas.microsoft.com/office/powerpoint/2010/main" val="315498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8</a:t>
            </a:fld>
            <a:endParaRPr lang="en-US"/>
          </a:p>
        </p:txBody>
      </p:sp>
    </p:spTree>
    <p:extLst>
      <p:ext uri="{BB962C8B-B14F-4D97-AF65-F5344CB8AC3E}">
        <p14:creationId xmlns:p14="http://schemas.microsoft.com/office/powerpoint/2010/main" val="243946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noFill/>
          <a:ln cap="flat">
            <a:headEnd type="none" w="med" len="med"/>
            <a:tailEnd type="none" w="med" len="med"/>
          </a:ln>
        </p:spPr>
      </p:sp>
      <p:sp>
        <p:nvSpPr>
          <p:cNvPr id="49155"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indent="-168275" defTabSz="914400">
              <a:buFontTx/>
              <a:buChar char="•"/>
            </a:pPr>
            <a:endParaRPr lang="en-CA" altLang="en-US">
              <a:latin typeface="Arial" panose="020B0604020202020204" pitchFamily="34" charset="0"/>
            </a:endParaRPr>
          </a:p>
        </p:txBody>
      </p:sp>
      <p:sp>
        <p:nvSpPr>
          <p:cNvPr id="49156"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F4334C74-FD06-4AFD-8E68-CC1297844979}" type="slidenum">
              <a:rPr lang="en-CA" altLang="en-US">
                <a:latin typeface="Arial" panose="020B0604020202020204" pitchFamily="34" charset="0"/>
              </a:rPr>
              <a:pPr>
                <a:spcBef>
                  <a:spcPct val="0"/>
                </a:spcBef>
                <a:buSzTx/>
              </a:pPr>
              <a:t>9</a:t>
            </a:fld>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noFill/>
          <a:ln cap="flat">
            <a:headEnd type="none" w="med" len="med"/>
            <a:tailEnd type="none" w="med" len="med"/>
          </a:ln>
        </p:spPr>
      </p:sp>
      <p:sp>
        <p:nvSpPr>
          <p:cNvPr id="34819" name="Notes Placeholder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fr-FR" altLang="fr-FR">
              <a:latin typeface="Arial" panose="020B0604020202020204" pitchFamily="34" charset="0"/>
            </a:endParaRPr>
          </a:p>
        </p:txBody>
      </p:sp>
      <p:sp>
        <p:nvSpPr>
          <p:cNvPr id="34820" name="Slide Number Placeholder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buSzTx/>
            </a:pPr>
            <a:fld id="{2504CA82-10EC-4ECC-8800-D0536CDBBC8B}" type="slidenum">
              <a:rPr lang="en-CA" altLang="en-US">
                <a:latin typeface="Arial" panose="020B0604020202020204" pitchFamily="34" charset="0"/>
              </a:rPr>
              <a:pPr>
                <a:spcBef>
                  <a:spcPct val="0"/>
                </a:spcBef>
                <a:buSzTx/>
              </a:pPr>
              <a:t>10</a:t>
            </a:fld>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Federal EAP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As per the Directive on Employee Assistance Programs, “organizations can deliver EAP services using the model that best responds to their operational needs”</a:t>
            </a:r>
          </a:p>
          <a:p>
            <a:pPr marL="171450" indent="-171450">
              <a:buFont typeface="Arial" panose="020B0604020202020204" pitchFamily="34" charset="0"/>
              <a:buChar char="•"/>
              <a:defRPr/>
            </a:pPr>
            <a:r>
              <a:rPr lang="en-CA" sz="1200" dirty="0"/>
              <a:t>As a result, the </a:t>
            </a:r>
            <a:r>
              <a:rPr lang="en-CA" sz="1200" dirty="0" err="1"/>
              <a:t>GoC</a:t>
            </a:r>
            <a:r>
              <a:rPr lang="en-CA" sz="1200" dirty="0"/>
              <a:t>, as a whole, has an amalgam of EAP coverage including: internal services, peer models, hybrid models, outsourced, but the most common option is the services provided by Health Canada (Employee Assistance Services)</a:t>
            </a:r>
          </a:p>
          <a:p>
            <a:pPr marL="171450" indent="-171450">
              <a:buFont typeface="Arial" panose="020B0604020202020204" pitchFamily="34" charset="0"/>
              <a:buChar char="•"/>
              <a:defRPr/>
            </a:pPr>
            <a:r>
              <a:rPr lang="en-CA" sz="1200" dirty="0"/>
              <a:t>In addition to core EAP (short term counselling), many organizations have worked with Health Canada to develop specialized programming via EAP to include</a:t>
            </a:r>
            <a:r>
              <a:rPr lang="en-CA" sz="1200" baseline="0" dirty="0"/>
              <a:t> </a:t>
            </a:r>
            <a:r>
              <a:rPr lang="en-CA" sz="1200" dirty="0"/>
              <a:t>specific wellness requirements or initiatives</a:t>
            </a:r>
          </a:p>
          <a:p>
            <a:endParaRPr lang="en-CA" dirty="0"/>
          </a:p>
          <a:p>
            <a:r>
              <a:rPr lang="en-CA" sz="1900" dirty="0"/>
              <a:t>Decompression</a:t>
            </a:r>
            <a:r>
              <a:rPr lang="en-CA" sz="1900" baseline="0" dirty="0"/>
              <a:t> Program (additional information)</a:t>
            </a:r>
          </a:p>
          <a:p>
            <a:pPr marL="342900" indent="-342900">
              <a:buFont typeface="Arial" panose="020B0604020202020204" pitchFamily="34" charset="0"/>
              <a:buChar char="•"/>
            </a:pPr>
            <a:r>
              <a:rPr lang="en-CA" sz="1900" dirty="0"/>
              <a:t>Informed by consultations with Veterans Affairs Canada, the Canadian Armed Forces, Indigenous Services Canada, and Canada Border Services Agency</a:t>
            </a:r>
          </a:p>
          <a:p>
            <a:pPr marL="285750" indent="-285750">
              <a:buFont typeface="Arial" panose="020B0604020202020204" pitchFamily="34" charset="0"/>
              <a:buChar char="•"/>
            </a:pPr>
            <a:r>
              <a:rPr lang="en-CA" sz="1350" dirty="0"/>
              <a:t>Aligns with the three strategic goals of the Federal Public Service Workplace Mental Health Strategy</a:t>
            </a:r>
          </a:p>
          <a:p>
            <a:pPr marL="628650" lvl="1" indent="-171450">
              <a:buFont typeface="Arial" panose="020B0604020202020204" pitchFamily="34" charset="0"/>
              <a:buChar char="•"/>
            </a:pPr>
            <a:r>
              <a:rPr lang="en-CA" sz="1200" dirty="0"/>
              <a:t>Change the culture to consider psychological health and safety in every aspect of work </a:t>
            </a:r>
          </a:p>
          <a:p>
            <a:pPr marL="628650" lvl="1" indent="-171450">
              <a:buFont typeface="Arial" panose="020B0604020202020204" pitchFamily="34" charset="0"/>
              <a:buChar char="•"/>
            </a:pPr>
            <a:r>
              <a:rPr lang="en-CA" sz="1200" dirty="0"/>
              <a:t>Build mental health capacity using training, tools and other resources</a:t>
            </a:r>
          </a:p>
          <a:p>
            <a:pPr marL="628650" lvl="1" indent="-171450">
              <a:buFont typeface="Arial" panose="020B0604020202020204" pitchFamily="34" charset="0"/>
              <a:buChar char="•"/>
            </a:pPr>
            <a:r>
              <a:rPr lang="en-CA" sz="1200" dirty="0"/>
              <a:t>Measure and report on progress in order to continuously improve</a:t>
            </a:r>
          </a:p>
          <a:p>
            <a:pPr lvl="1">
              <a:lnSpc>
                <a:spcPct val="110000"/>
              </a:lnSpc>
              <a:spcBef>
                <a:spcPts val="0"/>
              </a:spcBef>
              <a:buFont typeface="Arial" panose="020B0604020202020204" pitchFamily="34" charset="0"/>
              <a:buChar char="•"/>
            </a:pPr>
            <a:r>
              <a:rPr lang="en-CA" sz="1500" dirty="0"/>
              <a:t>Program designed to prevent long-term operational stress illnesses/injuries. Addresses employer’s responsibility to protect employee mental health and wellbeing while ensuring organizational sustainability.</a:t>
            </a:r>
          </a:p>
          <a:p>
            <a:pPr lvl="1">
              <a:lnSpc>
                <a:spcPct val="110000"/>
              </a:lnSpc>
              <a:spcBef>
                <a:spcPts val="0"/>
              </a:spcBef>
              <a:buFont typeface="Arial" panose="020B0604020202020204" pitchFamily="34" charset="0"/>
              <a:buChar char="•"/>
            </a:pPr>
            <a:r>
              <a:rPr lang="en-CA" sz="1500" dirty="0"/>
              <a:t>Two week curriculum led by mental health professionals with a mixture of training, group processes, and time to tend to personal priorities. </a:t>
            </a:r>
          </a:p>
          <a:p>
            <a:pPr lvl="1">
              <a:lnSpc>
                <a:spcPct val="110000"/>
              </a:lnSpc>
              <a:spcBef>
                <a:spcPts val="0"/>
              </a:spcBef>
              <a:buFont typeface="Arial" panose="020B0604020202020204" pitchFamily="34" charset="0"/>
              <a:buChar char="•"/>
            </a:pPr>
            <a:r>
              <a:rPr lang="en-CA" sz="1500" dirty="0"/>
              <a:t>No more than 3 hours per day of screen time including check-ins, breaks, training, group work (1 hour of training; 1 hour group discussions; no screen time on Fridays).</a:t>
            </a:r>
          </a:p>
          <a:p>
            <a:pPr lvl="1">
              <a:lnSpc>
                <a:spcPct val="110000"/>
              </a:lnSpc>
              <a:spcBef>
                <a:spcPts val="0"/>
              </a:spcBef>
              <a:buFont typeface="Arial" panose="020B0604020202020204" pitchFamily="34" charset="0"/>
              <a:buChar char="•"/>
            </a:pPr>
            <a:r>
              <a:rPr lang="en-CA" sz="1500" dirty="0"/>
              <a:t>Pilot of two cohorts to launch in February 2022 and full launch in parallel.</a:t>
            </a:r>
          </a:p>
          <a:p>
            <a:endParaRPr lang="en-CA" dirty="0"/>
          </a:p>
        </p:txBody>
      </p:sp>
      <p:sp>
        <p:nvSpPr>
          <p:cNvPr id="4" name="Slide Number Placeholder 3"/>
          <p:cNvSpPr>
            <a:spLocks noGrp="1"/>
          </p:cNvSpPr>
          <p:nvPr>
            <p:ph type="sldNum" sz="quarter" idx="10"/>
          </p:nvPr>
        </p:nvSpPr>
        <p:spPr/>
        <p:txBody>
          <a:bodyPr/>
          <a:lstStyle/>
          <a:p>
            <a:fld id="{0D7C7D3F-5116-457B-859A-8116BD4A531C}" type="slidenum">
              <a:rPr lang="en-US" smtClean="0"/>
              <a:pPr/>
              <a:t>12</a:t>
            </a:fld>
            <a:endParaRPr lang="en-US"/>
          </a:p>
        </p:txBody>
      </p:sp>
    </p:spTree>
    <p:extLst>
      <p:ext uri="{BB962C8B-B14F-4D97-AF65-F5344CB8AC3E}">
        <p14:creationId xmlns:p14="http://schemas.microsoft.com/office/powerpoint/2010/main" val="1856497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1 Slide">
    <p:spTree>
      <p:nvGrpSpPr>
        <p:cNvPr id="1" name=""/>
        <p:cNvGrpSpPr/>
        <p:nvPr/>
      </p:nvGrpSpPr>
      <p:grpSpPr>
        <a:xfrm>
          <a:off x="0" y="0"/>
          <a:ext cx="0" cy="0"/>
          <a:chOff x="0" y="0"/>
          <a:chExt cx="0" cy="0"/>
        </a:xfrm>
      </p:grpSpPr>
      <p:pic>
        <p:nvPicPr>
          <p:cNvPr id="8" name="Picture 7" descr="02-15-1540-PPT-HC-EN-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93499" y="2852935"/>
            <a:ext cx="7772400" cy="807529"/>
          </a:xfrm>
        </p:spPr>
        <p:txBody>
          <a:bodyPr>
            <a:normAutofit/>
          </a:bodyPr>
          <a:lstStyle>
            <a:lvl1pPr algn="l">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961" y="3727190"/>
            <a:ext cx="5902424" cy="931227"/>
          </a:xfrm>
        </p:spPr>
        <p:txBody>
          <a:bodyPr>
            <a:normAutofit/>
          </a:bodyPr>
          <a:lstStyle>
            <a:lvl1pPr marL="0" indent="0" algn="l">
              <a:spcAft>
                <a:spcPts val="200"/>
              </a:spcAft>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Employee Assistance Services / Services d'aide aux employé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962" y="1828463"/>
            <a:ext cx="3757874" cy="957745"/>
          </a:xfrm>
          <a:prstGeom prst="rect">
            <a:avLst/>
          </a:prstGeom>
        </p:spPr>
      </p:pic>
    </p:spTree>
    <p:extLst>
      <p:ext uri="{BB962C8B-B14F-4D97-AF65-F5344CB8AC3E}">
        <p14:creationId xmlns:p14="http://schemas.microsoft.com/office/powerpoint/2010/main" val="101543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016" y="478416"/>
            <a:ext cx="8229600" cy="1084367"/>
          </a:xfrm>
        </p:spPr>
        <p:txBody>
          <a:bodyPr anchor="ctr" anchorCtr="0"/>
          <a:lstStyle>
            <a:lvl1pPr>
              <a:spcAft>
                <a:spcPts val="0"/>
              </a:spcAft>
              <a:defRPr sz="2600" b="1">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
        <p:nvSpPr>
          <p:cNvPr id="3" name="Content Placeholder 2"/>
          <p:cNvSpPr>
            <a:spLocks noGrp="1"/>
          </p:cNvSpPr>
          <p:nvPr>
            <p:ph idx="1" hasCustomPrompt="1"/>
          </p:nvPr>
        </p:nvSpPr>
        <p:spPr>
          <a:xfrm>
            <a:off x="539016" y="1671867"/>
            <a:ext cx="8229600" cy="4363807"/>
          </a:xfrm>
        </p:spPr>
        <p:txBody>
          <a:bodyPr>
            <a:noAutofit/>
          </a:bodyPr>
          <a:lstStyle>
            <a:lvl1pPr marL="268288" indent="-268288">
              <a:lnSpc>
                <a:spcPct val="113000"/>
              </a:lnSpc>
              <a:spcAft>
                <a:spcPts val="300"/>
              </a:spcAft>
              <a:defRPr sz="2000">
                <a:latin typeface="Arial" panose="020B0604020202020204" pitchFamily="34" charset="0"/>
                <a:cs typeface="Arial" panose="020B0604020202020204" pitchFamily="34" charset="0"/>
              </a:defRPr>
            </a:lvl1pPr>
            <a:lvl2pPr marL="627063" indent="-285750">
              <a:spcBef>
                <a:spcPts val="300"/>
              </a:spcBef>
              <a:spcAft>
                <a:spcPts val="300"/>
              </a:spcAft>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C260A88-A191-45E3-AEEE-755DA8B14BE5}" type="datetime1">
              <a:rPr kumimoji="0" lang="en-CA" sz="1800" b="0" i="0" u="none" strike="noStrike" kern="1200" cap="none" spc="0" normalizeH="0" baseline="0" noProof="0" smtClean="0">
                <a:ln>
                  <a:noFill/>
                </a:ln>
                <a:solidFill>
                  <a:prstClr val="black"/>
                </a:solidFill>
                <a:effectLst/>
                <a:uLnTx/>
                <a:uFillTx/>
                <a:latin typeface="Arial"/>
                <a:ea typeface="+mn-ea"/>
                <a:cs typeface="+mn-cs"/>
              </a:rPr>
              <a:t>2022-04-25</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E7926C0-F69C-864A-BE29-A52DB93FE02F}" type="slidenum">
              <a:rPr kumimoji="0"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2243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71868"/>
            <a:ext cx="4038600" cy="4454296"/>
          </a:xfrm>
        </p:spPr>
        <p:txBody>
          <a:bodyPr/>
          <a:lstStyle>
            <a:lvl1pPr marL="268288" indent="-268288">
              <a:lnSpc>
                <a:spcPct val="113000"/>
              </a:lnSpc>
              <a:spcBef>
                <a:spcPts val="400"/>
              </a:spcBef>
              <a:spcAft>
                <a:spcPts val="200"/>
              </a:spcAft>
              <a:defRPr sz="2200">
                <a:latin typeface="Arial" panose="020B0604020202020204" pitchFamily="34" charset="0"/>
                <a:cs typeface="Arial" panose="020B0604020202020204" pitchFamily="34" charset="0"/>
              </a:defRPr>
            </a:lvl1pPr>
            <a:lvl2pPr marL="627063" indent="-285750">
              <a:spcBef>
                <a:spcPts val="200"/>
              </a:spcBef>
              <a:spcAft>
                <a:spcPts val="200"/>
              </a:spcAft>
              <a:defRPr sz="1800">
                <a:latin typeface="Arial" panose="020B0604020202020204" pitchFamily="34" charset="0"/>
                <a:cs typeface="Arial" panose="020B0604020202020204" pitchFamily="34" charset="0"/>
              </a:defRPr>
            </a:lvl2pPr>
            <a:lvl3pPr>
              <a:spcAft>
                <a:spcPts val="200"/>
              </a:spcAft>
              <a:defRPr sz="1600">
                <a:latin typeface="Arial" panose="020B0604020202020204" pitchFamily="34" charset="0"/>
                <a:cs typeface="Arial" panose="020B0604020202020204" pitchFamily="34" charset="0"/>
              </a:defRPr>
            </a:lvl3pPr>
            <a:lvl4pPr>
              <a:spcAft>
                <a:spcPts val="200"/>
              </a:spcAft>
              <a:defRPr sz="1400">
                <a:latin typeface="Arial" panose="020B0604020202020204" pitchFamily="34" charset="0"/>
                <a:cs typeface="Arial" panose="020B0604020202020204" pitchFamily="34" charset="0"/>
              </a:defRPr>
            </a:lvl4pPr>
            <a:lvl5pPr>
              <a:spcAft>
                <a:spcPts val="200"/>
              </a:spcAft>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4" name="Content Placeholder 3"/>
          <p:cNvSpPr>
            <a:spLocks noGrp="1"/>
          </p:cNvSpPr>
          <p:nvPr>
            <p:ph sz="half" idx="2" hasCustomPrompt="1"/>
          </p:nvPr>
        </p:nvSpPr>
        <p:spPr>
          <a:xfrm>
            <a:off x="4648200" y="1671868"/>
            <a:ext cx="4038600" cy="4454296"/>
          </a:xfrm>
        </p:spPr>
        <p:txBody>
          <a:bodyPr/>
          <a:lstStyle>
            <a:lvl1pPr marL="268288" indent="-268288">
              <a:lnSpc>
                <a:spcPct val="113000"/>
              </a:lnSpc>
              <a:spcBef>
                <a:spcPts val="600"/>
              </a:spcBef>
              <a:spcAft>
                <a:spcPts val="300"/>
              </a:spcAft>
              <a:defRPr sz="2200">
                <a:latin typeface="Arial" panose="020B0604020202020204" pitchFamily="34" charset="0"/>
                <a:cs typeface="Arial" panose="020B0604020202020204" pitchFamily="34" charset="0"/>
              </a:defRPr>
            </a:lvl1pPr>
            <a:lvl2pPr marL="627063" indent="-285750">
              <a:spcBef>
                <a:spcPts val="300"/>
              </a:spcBef>
              <a:spcAft>
                <a:spcPts val="300"/>
              </a:spcAft>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0193287-9463-4280-AC79-0E3679CCB12F}" type="datetime1">
              <a:rPr kumimoji="0" lang="en-CA" sz="1800" b="0" i="0" u="none" strike="noStrike" kern="1200" cap="none" spc="0" normalizeH="0" baseline="0" noProof="0" smtClean="0">
                <a:ln>
                  <a:noFill/>
                </a:ln>
                <a:solidFill>
                  <a:prstClr val="black"/>
                </a:solidFill>
                <a:effectLst/>
                <a:uLnTx/>
                <a:uFillTx/>
                <a:latin typeface="Arial"/>
                <a:ea typeface="+mn-ea"/>
                <a:cs typeface="+mn-cs"/>
              </a:rPr>
              <a:t>2022-04-25</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FD44FF2-6A1A-1B48-90A7-CD3009379480}" type="slidenum">
              <a:rPr kumimoji="0"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 name="Title 1"/>
          <p:cNvSpPr>
            <a:spLocks noGrp="1"/>
          </p:cNvSpPr>
          <p:nvPr>
            <p:ph type="title" hasCustomPrompt="1"/>
          </p:nvPr>
        </p:nvSpPr>
        <p:spPr>
          <a:xfrm>
            <a:off x="457200" y="478416"/>
            <a:ext cx="8311416" cy="1084367"/>
          </a:xfrm>
        </p:spPr>
        <p:txBody>
          <a:bodyPr anchor="ctr"/>
          <a:lstStyle>
            <a:lvl1pPr>
              <a:defRPr sz="2600" b="1">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Tree>
    <p:extLst>
      <p:ext uri="{BB962C8B-B14F-4D97-AF65-F5344CB8AC3E}">
        <p14:creationId xmlns:p14="http://schemas.microsoft.com/office/powerpoint/2010/main" val="2272215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86959"/>
            <a:ext cx="4040188" cy="614133"/>
          </a:xfrm>
        </p:spPr>
        <p:txBody>
          <a:bodyPr anchor="ct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516186"/>
            <a:ext cx="4040188" cy="3609976"/>
          </a:xfrm>
        </p:spPr>
        <p:txBody>
          <a:bodyPr/>
          <a:lstStyle>
            <a:lvl1pPr marL="179388" indent="-179388">
              <a:lnSpc>
                <a:spcPct val="113000"/>
              </a:lnSpc>
              <a:spcBef>
                <a:spcPts val="300"/>
              </a:spcBef>
              <a:spcAft>
                <a:spcPts val="200"/>
              </a:spcAft>
              <a:defRPr sz="1800">
                <a:latin typeface="Arial" panose="020B0604020202020204" pitchFamily="34" charset="0"/>
                <a:cs typeface="Arial" panose="020B0604020202020204" pitchFamily="34" charset="0"/>
              </a:defRPr>
            </a:lvl1pPr>
            <a:lvl2pPr marL="538163" indent="-285750">
              <a:spcBef>
                <a:spcPts val="200"/>
              </a:spcBef>
              <a:defRPr sz="1600">
                <a:latin typeface="Arial" panose="020B0604020202020204" pitchFamily="34" charset="0"/>
                <a:cs typeface="Arial" panose="020B0604020202020204" pitchFamily="34" charset="0"/>
              </a:defRPr>
            </a:lvl2pPr>
            <a:lvl3pPr marL="896938" indent="-228600">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5" name="Text Placeholder 4"/>
          <p:cNvSpPr>
            <a:spLocks noGrp="1"/>
          </p:cNvSpPr>
          <p:nvPr>
            <p:ph type="body" sz="quarter" idx="3"/>
          </p:nvPr>
        </p:nvSpPr>
        <p:spPr>
          <a:xfrm>
            <a:off x="4645025" y="1786959"/>
            <a:ext cx="4041775" cy="614133"/>
          </a:xfrm>
        </p:spPr>
        <p:txBody>
          <a:bodyPr anchor="ct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5025" y="2516185"/>
            <a:ext cx="4041775" cy="3609977"/>
          </a:xfrm>
        </p:spPr>
        <p:txBody>
          <a:bodyPr/>
          <a:lstStyle>
            <a:lvl1pPr marL="179388" indent="-179388" algn="l" defTabSz="457200" rtl="0" eaLnBrk="1" fontAlgn="base" hangingPunct="1">
              <a:lnSpc>
                <a:spcPct val="113000"/>
              </a:lnSpc>
              <a:spcBef>
                <a:spcPts val="300"/>
              </a:spcBef>
              <a:spcAft>
                <a:spcPts val="200"/>
              </a:spcAft>
              <a:buFont typeface="Arial" charset="0"/>
              <a:defRPr lang="en-CA" sz="1800" kern="1200" dirty="0">
                <a:solidFill>
                  <a:srgbClr val="404040"/>
                </a:solidFill>
                <a:latin typeface="Arial" panose="020B0604020202020204" pitchFamily="34" charset="0"/>
                <a:ea typeface="ＭＳ Ｐゴシック" charset="0"/>
                <a:cs typeface="Arial" panose="020B0604020202020204" pitchFamily="34" charset="0"/>
              </a:defRPr>
            </a:lvl1pPr>
            <a:lvl2pPr marL="447675" indent="-195263" algn="l" defTabSz="538163" rtl="0" eaLnBrk="1" fontAlgn="base" hangingPunct="1">
              <a:spcAft>
                <a:spcPts val="300"/>
              </a:spcAft>
              <a:buFont typeface="Arial" charset="0"/>
              <a:defRPr lang="en-CA" sz="1600" kern="1200" dirty="0">
                <a:solidFill>
                  <a:srgbClr val="404040"/>
                </a:solidFill>
                <a:latin typeface="Arial" panose="020B0604020202020204" pitchFamily="34" charset="0"/>
                <a:ea typeface="ＭＳ Ｐゴシック" charset="0"/>
                <a:cs typeface="Arial" panose="020B0604020202020204" pitchFamily="34" charset="0"/>
              </a:defRPr>
            </a:lvl2pPr>
            <a:lvl3pPr marL="717550" indent="-269875" algn="l" defTabSz="457200" rtl="0" eaLnBrk="1" fontAlgn="base" hangingPunct="1">
              <a:buFont typeface="Arial" charset="0"/>
              <a:defRPr lang="en-CA" sz="1400" kern="1200" dirty="0">
                <a:solidFill>
                  <a:srgbClr val="404040"/>
                </a:solidFill>
                <a:latin typeface="Arial" panose="020B0604020202020204" pitchFamily="34" charset="0"/>
                <a:ea typeface="ＭＳ Ｐゴシック" charset="0"/>
                <a:cs typeface="Arial" panose="020B0604020202020204" pitchFamily="34" charset="0"/>
              </a:defRPr>
            </a:lvl3pPr>
            <a:lvl4pPr marL="985838" indent="-228600" algn="l" defTabSz="492125" rtl="0" eaLnBrk="1" fontAlgn="base" hangingPunct="1">
              <a:buFont typeface="Arial" charset="0"/>
              <a:defRPr lang="en-CA" sz="1400" kern="1200" dirty="0">
                <a:solidFill>
                  <a:srgbClr val="404040"/>
                </a:solidFill>
                <a:latin typeface="Arial" panose="020B0604020202020204" pitchFamily="34" charset="0"/>
                <a:ea typeface="ＭＳ Ｐゴシック" charset="0"/>
                <a:cs typeface="Arial" panose="020B0604020202020204" pitchFamily="34" charset="0"/>
              </a:defRPr>
            </a:lvl4pPr>
            <a:lvl5pPr marL="1076325" indent="-179388" algn="l" defTabSz="457200" rtl="0" eaLnBrk="1" fontAlgn="base" hangingPunct="1">
              <a:buFont typeface="Arial" charset="0"/>
              <a:defRPr lang="en-US" sz="1400" kern="1200" dirty="0">
                <a:solidFill>
                  <a:srgbClr val="404040"/>
                </a:solidFill>
                <a:latin typeface="Arial" panose="020B0604020202020204" pitchFamily="34" charset="0"/>
                <a:ea typeface="ＭＳ Ｐゴシック" charset="0"/>
                <a:cs typeface="Arial" panose="020B0604020202020204" pitchFamily="34" charset="0"/>
              </a:defRPr>
            </a:lvl5pPr>
            <a:lvl6pPr>
              <a:defRPr sz="1600"/>
            </a:lvl6pPr>
            <a:lvl7pPr>
              <a:defRPr sz="1600"/>
            </a:lvl7pPr>
            <a:lvl8pPr>
              <a:defRPr sz="1600"/>
            </a:lvl8pPr>
            <a:lvl9pPr>
              <a:defRPr sz="1600"/>
            </a:lvl9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C0CCCDB-077A-4654-ADF7-D736708581A7}" type="datetime1">
              <a:rPr kumimoji="0" lang="en-CA" sz="1800" b="0" i="0" u="none" strike="noStrike" kern="1200" cap="none" spc="0" normalizeH="0" baseline="0" noProof="0" smtClean="0">
                <a:ln>
                  <a:noFill/>
                </a:ln>
                <a:solidFill>
                  <a:prstClr val="black"/>
                </a:solidFill>
                <a:effectLst/>
                <a:uLnTx/>
                <a:uFillTx/>
                <a:latin typeface="Arial"/>
                <a:ea typeface="+mn-ea"/>
                <a:cs typeface="+mn-cs"/>
              </a:rPr>
              <a:t>2022-04-25</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E5D734E-575F-124E-8CB6-94CA98CCF004}" type="slidenum">
              <a:rPr kumimoji="0"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p:cNvSpPr txBox="1"/>
          <p:nvPr userDrawn="1"/>
        </p:nvSpPr>
        <p:spPr>
          <a:xfrm>
            <a:off x="0" y="0"/>
            <a:ext cx="9144000" cy="369332"/>
          </a:xfrm>
          <a:prstGeom prst="rect">
            <a:avLst/>
          </a:prstGeom>
          <a:solidFill>
            <a:srgbClr val="99001F"/>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2" name="Title 1"/>
          <p:cNvSpPr>
            <a:spLocks noGrp="1"/>
          </p:cNvSpPr>
          <p:nvPr>
            <p:ph type="title" hasCustomPrompt="1"/>
          </p:nvPr>
        </p:nvSpPr>
        <p:spPr>
          <a:xfrm>
            <a:off x="457200" y="478417"/>
            <a:ext cx="8311416" cy="1074386"/>
          </a:xfrm>
        </p:spPr>
        <p:txBody>
          <a:bodyPr anchor="ctr" anchorCtr="0"/>
          <a:lstStyle>
            <a:lvl1pPr>
              <a:defRPr sz="2600" b="1">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Tree>
    <p:extLst>
      <p:ext uri="{BB962C8B-B14F-4D97-AF65-F5344CB8AC3E}">
        <p14:creationId xmlns:p14="http://schemas.microsoft.com/office/powerpoint/2010/main" val="329153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 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671867"/>
            <a:ext cx="5111750" cy="4454296"/>
          </a:xfrm>
        </p:spPr>
        <p:txBody>
          <a:bodyPr/>
          <a:lstStyle>
            <a:lvl1pPr>
              <a:lnSpc>
                <a:spcPct val="113000"/>
              </a:lnSpc>
              <a:spcBef>
                <a:spcPts val="300"/>
              </a:spcBef>
              <a:spcAft>
                <a:spcPts val="600"/>
              </a:spcAft>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CA" dirty="0" err="1"/>
              <a:t>Cliquez</a:t>
            </a:r>
            <a:r>
              <a:rPr lang="en-CA" dirty="0"/>
              <a:t> pour modifier les styles de </a:t>
            </a:r>
            <a:r>
              <a:rPr lang="en-CA" dirty="0" err="1"/>
              <a:t>texte</a:t>
            </a:r>
            <a:r>
              <a:rPr lang="en-CA" dirty="0"/>
              <a:t> du masque</a:t>
            </a:r>
          </a:p>
          <a:p>
            <a:pPr lvl="1"/>
            <a:r>
              <a:rPr lang="en-CA" dirty="0" err="1"/>
              <a:t>Deuxième</a:t>
            </a:r>
            <a:r>
              <a:rPr lang="en-CA" dirty="0"/>
              <a:t> </a:t>
            </a:r>
            <a:r>
              <a:rPr lang="en-CA" dirty="0" err="1"/>
              <a:t>niveau</a:t>
            </a:r>
            <a:endParaRPr lang="en-CA" dirty="0"/>
          </a:p>
          <a:p>
            <a:pPr lvl="2"/>
            <a:r>
              <a:rPr lang="en-CA" dirty="0" err="1"/>
              <a:t>Troisième</a:t>
            </a:r>
            <a:r>
              <a:rPr lang="en-CA" dirty="0"/>
              <a:t> </a:t>
            </a:r>
            <a:r>
              <a:rPr lang="en-CA" dirty="0" err="1"/>
              <a:t>niveau</a:t>
            </a:r>
            <a:endParaRPr lang="en-CA" dirty="0"/>
          </a:p>
          <a:p>
            <a:pPr lvl="3"/>
            <a:r>
              <a:rPr lang="en-CA" dirty="0" err="1"/>
              <a:t>Quatrième</a:t>
            </a:r>
            <a:r>
              <a:rPr lang="en-CA" dirty="0"/>
              <a:t> </a:t>
            </a:r>
            <a:r>
              <a:rPr lang="en-CA" dirty="0" err="1"/>
              <a:t>niveau</a:t>
            </a:r>
            <a:endParaRPr lang="en-CA" dirty="0"/>
          </a:p>
          <a:p>
            <a:pPr lvl="4"/>
            <a:r>
              <a:rPr lang="en-CA" dirty="0" err="1"/>
              <a:t>Cinquième</a:t>
            </a:r>
            <a:r>
              <a:rPr lang="en-CA" dirty="0"/>
              <a:t> </a:t>
            </a:r>
            <a:r>
              <a:rPr lang="en-CA" dirty="0" err="1"/>
              <a:t>niveau</a:t>
            </a:r>
            <a:endParaRPr lang="en-US" dirty="0"/>
          </a:p>
        </p:txBody>
      </p:sp>
      <p:sp>
        <p:nvSpPr>
          <p:cNvPr id="4" name="Text Placeholder 3"/>
          <p:cNvSpPr>
            <a:spLocks noGrp="1"/>
          </p:cNvSpPr>
          <p:nvPr>
            <p:ph type="body" sz="half" idx="2" hasCustomPrompt="1"/>
          </p:nvPr>
        </p:nvSpPr>
        <p:spPr>
          <a:xfrm>
            <a:off x="457200" y="1671867"/>
            <a:ext cx="3008313" cy="4454296"/>
          </a:xfrm>
        </p:spPr>
        <p:txBody>
          <a:bodyPr/>
          <a:lstStyle>
            <a:lvl1pPr marL="0" indent="0">
              <a:lnSpc>
                <a:spcPct val="113000"/>
              </a:lnSpc>
              <a:spcBef>
                <a:spcPts val="300"/>
              </a:spcBef>
              <a:spcAft>
                <a:spcPts val="600"/>
              </a:spcAft>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err="1"/>
              <a:t>Cliquez</a:t>
            </a:r>
            <a:r>
              <a:rPr lang="en-CA" dirty="0"/>
              <a:t> pour modifier les styles de </a:t>
            </a:r>
            <a:r>
              <a:rPr lang="en-CA" dirty="0" err="1"/>
              <a:t>texte</a:t>
            </a:r>
            <a:r>
              <a:rPr lang="en-CA" dirty="0"/>
              <a:t> du masque</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12241EC-FFF9-4111-A70B-B1086DACEC5C}" type="datetime1">
              <a:rPr kumimoji="0" lang="en-CA" sz="1800" b="0" i="0" u="none" strike="noStrike" kern="1200" cap="none" spc="0" normalizeH="0" baseline="0" noProof="0" smtClean="0">
                <a:ln>
                  <a:noFill/>
                </a:ln>
                <a:solidFill>
                  <a:prstClr val="black"/>
                </a:solidFill>
                <a:effectLst/>
                <a:uLnTx/>
                <a:uFillTx/>
                <a:latin typeface="Arial"/>
                <a:ea typeface="+mn-ea"/>
                <a:cs typeface="+mn-cs"/>
              </a:rPr>
              <a:t>2022-04-25</a:t>
            </a:fld>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423CB18-1FBB-9D40-9159-976F1ACDC811}" type="slidenum">
              <a:rPr kumimoji="0"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 name="Title 1"/>
          <p:cNvSpPr>
            <a:spLocks noGrp="1"/>
          </p:cNvSpPr>
          <p:nvPr>
            <p:ph type="title" hasCustomPrompt="1"/>
          </p:nvPr>
        </p:nvSpPr>
        <p:spPr>
          <a:xfrm>
            <a:off x="457200" y="478416"/>
            <a:ext cx="8311416" cy="1084367"/>
          </a:xfrm>
        </p:spPr>
        <p:txBody>
          <a:bodyPr anchor="ctr"/>
          <a:lstStyle>
            <a:lvl1pPr>
              <a:defRPr sz="2600" b="1">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Tree>
    <p:extLst>
      <p:ext uri="{BB962C8B-B14F-4D97-AF65-F5344CB8AC3E}">
        <p14:creationId xmlns:p14="http://schemas.microsoft.com/office/powerpoint/2010/main" val="62671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2 Slide">
    <p:spTree>
      <p:nvGrpSpPr>
        <p:cNvPr id="1" name=""/>
        <p:cNvGrpSpPr/>
        <p:nvPr/>
      </p:nvGrpSpPr>
      <p:grpSpPr>
        <a:xfrm>
          <a:off x="0" y="0"/>
          <a:ext cx="0" cy="0"/>
          <a:chOff x="0" y="0"/>
          <a:chExt cx="0" cy="0"/>
        </a:xfrm>
      </p:grpSpPr>
      <p:sp>
        <p:nvSpPr>
          <p:cNvPr id="8" name="TextBox 7"/>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722312" y="3212976"/>
            <a:ext cx="7772400" cy="681007"/>
          </a:xfrm>
        </p:spPr>
        <p:txBody>
          <a:bodyPr anchor="ctr">
            <a:normAutofit/>
          </a:bodyPr>
          <a:lstStyle>
            <a:lvl1pPr algn="l">
              <a:defRPr sz="3200" b="1" cap="none" baseline="0">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722312" y="4156233"/>
            <a:ext cx="7772400" cy="1500187"/>
          </a:xfrm>
        </p:spPr>
        <p:txBody>
          <a:bodyPr anchor="t">
            <a:normAutofit/>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A5238C-5353-4E91-A1DE-0CD8B3968D09}" type="datetime1">
              <a:rPr lang="en-CA" smtClean="0"/>
              <a:t>2022-04-25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58C0A6B-A9E3-4D41-91A4-6975CF6F8F7C}" type="slidenum">
              <a:rPr lang="en-CA" smtClean="0"/>
              <a:pPr/>
              <a:t>‹#›</a:t>
            </a:fld>
            <a:endParaRPr lang="en-CA"/>
          </a:p>
        </p:txBody>
      </p:sp>
      <p:pic>
        <p:nvPicPr>
          <p:cNvPr id="7" name="Picture 6" descr="Decorative&#10;Employee Assistance Program logo with icon of setting sun over wa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2" y="2094979"/>
            <a:ext cx="3823055" cy="939625"/>
          </a:xfrm>
          <a:prstGeom prst="rect">
            <a:avLst/>
          </a:prstGeom>
        </p:spPr>
      </p:pic>
    </p:spTree>
    <p:extLst>
      <p:ext uri="{BB962C8B-B14F-4D97-AF65-F5344CB8AC3E}">
        <p14:creationId xmlns:p14="http://schemas.microsoft.com/office/powerpoint/2010/main" val="395139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3447"/>
            <a:ext cx="8229600" cy="947819"/>
          </a:xfrm>
        </p:spPr>
        <p:txBody>
          <a:bodyPr>
            <a:normAutofit/>
          </a:bodyPr>
          <a:lstStyle>
            <a:lvl1pPr algn="l">
              <a:defRPr sz="28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457200" y="1685382"/>
            <a:ext cx="8229600" cy="4440781"/>
          </a:xfrm>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2000">
                <a:solidFill>
                  <a:schemeClr val="tx1"/>
                </a:solidFill>
                <a:latin typeface="Arial" panose="020B0604020202020204" pitchFamily="34" charset="0"/>
                <a:cs typeface="Arial" panose="020B0604020202020204" pitchFamily="34" charset="0"/>
              </a:defRPr>
            </a:lvl3pPr>
            <a:lvl4pPr>
              <a:defRPr sz="1800">
                <a:solidFill>
                  <a:schemeClr val="tx1"/>
                </a:solidFill>
                <a:latin typeface="Arial" panose="020B0604020202020204" pitchFamily="34" charset="0"/>
                <a:cs typeface="Arial" panose="020B0604020202020204" pitchFamily="34" charset="0"/>
              </a:defRPr>
            </a:lvl4pPr>
            <a:lvl5pPr>
              <a:defRPr sz="18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Tree>
    <p:extLst>
      <p:ext uri="{BB962C8B-B14F-4D97-AF65-F5344CB8AC3E}">
        <p14:creationId xmlns:p14="http://schemas.microsoft.com/office/powerpoint/2010/main" val="41844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TextBox 8"/>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457200" y="562451"/>
            <a:ext cx="8229600" cy="1081854"/>
          </a:xfrm>
        </p:spPr>
        <p:txBody>
          <a:bodyPr>
            <a:normAutofit/>
          </a:bodyPr>
          <a:lstStyle>
            <a:lvl1pPr algn="l">
              <a:defRPr sz="2800" b="1">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779478"/>
            <a:ext cx="4038600" cy="4346685"/>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779478"/>
            <a:ext cx="4038600" cy="4346685"/>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AE72C7E-562F-4405-89CE-4235F84459EC}" type="datetime1">
              <a:rPr lang="en-CA" smtClean="0"/>
              <a:t>2022-04-25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99930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TextBox 10"/>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457200" y="448985"/>
            <a:ext cx="8229599" cy="1143000"/>
          </a:xfrm>
        </p:spPr>
        <p:txBody>
          <a:bodyPr>
            <a:normAutofit/>
          </a:bodyPr>
          <a:lstStyle>
            <a:lvl1pPr algn="l">
              <a:defRPr sz="2800" b="1">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672403"/>
            <a:ext cx="4040188"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5061"/>
            <a:ext cx="4040188" cy="3721101"/>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674812"/>
            <a:ext cx="4041775" cy="639762"/>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05061"/>
            <a:ext cx="4041775" cy="372110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EAD4C1E-129C-4ABA-87A5-F51615FB1A2F}" type="datetime1">
              <a:rPr lang="en-CA" smtClean="0"/>
              <a:t>2022-04-25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406926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7" name="TextBox 6"/>
          <p:cNvSpPr txBox="1"/>
          <p:nvPr userDrawn="1"/>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1"/>
          <p:cNvSpPr>
            <a:spLocks noGrp="1"/>
          </p:cNvSpPr>
          <p:nvPr>
            <p:ph type="title"/>
          </p:nvPr>
        </p:nvSpPr>
        <p:spPr>
          <a:xfrm>
            <a:off x="248575" y="476672"/>
            <a:ext cx="8438225" cy="1143000"/>
          </a:xfrm>
        </p:spPr>
        <p:txBody>
          <a:bodyPr>
            <a:normAutofit/>
          </a:bodyPr>
          <a:lstStyle>
            <a:lvl1pPr algn="l">
              <a:defRPr sz="2800" b="1"/>
            </a:lvl1pPr>
          </a:lstStyle>
          <a:p>
            <a:r>
              <a:rPr lang="en-US" dirty="0"/>
              <a:t>Click to edit Master title style</a:t>
            </a:r>
            <a:endParaRPr lang="en-CA" dirty="0"/>
          </a:p>
        </p:txBody>
      </p:sp>
      <p:sp>
        <p:nvSpPr>
          <p:cNvPr id="3" name="Date Placeholder 2"/>
          <p:cNvSpPr>
            <a:spLocks noGrp="1"/>
          </p:cNvSpPr>
          <p:nvPr>
            <p:ph type="dt" sz="half" idx="10"/>
          </p:nvPr>
        </p:nvSpPr>
        <p:spPr/>
        <p:txBody>
          <a:bodyPr/>
          <a:lstStyle/>
          <a:p>
            <a:fld id="{9A684997-B83E-4F9D-A81E-2D536E40886D}" type="datetime1">
              <a:rPr lang="en-CA" smtClean="0"/>
              <a:t>2022-04-25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116476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2895" y="572240"/>
            <a:ext cx="6593905" cy="1012654"/>
          </a:xfrm>
        </p:spPr>
        <p:txBody>
          <a:bodyPr anchor="ctr">
            <a:noAutofit/>
          </a:bodyPr>
          <a:lstStyle>
            <a:lvl1pPr algn="l">
              <a:defRPr sz="2800" b="1"/>
            </a:lvl1pPr>
          </a:lstStyle>
          <a:p>
            <a:r>
              <a:rPr lang="en-US" dirty="0"/>
              <a:t>Click to edit Master title style</a:t>
            </a:r>
            <a:endParaRPr lang="en-CA" dirty="0"/>
          </a:p>
        </p:txBody>
      </p:sp>
      <p:sp>
        <p:nvSpPr>
          <p:cNvPr id="3" name="Content Placeholder 2"/>
          <p:cNvSpPr>
            <a:spLocks noGrp="1"/>
          </p:cNvSpPr>
          <p:nvPr>
            <p:ph idx="1"/>
          </p:nvPr>
        </p:nvSpPr>
        <p:spPr>
          <a:xfrm>
            <a:off x="3502224" y="1815080"/>
            <a:ext cx="5184576" cy="4311082"/>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815082"/>
            <a:ext cx="2818655" cy="431108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3EEC01-0CEC-4D17-8E27-A826B5140DED}" type="datetime1">
              <a:rPr lang="en-CA" smtClean="0"/>
              <a:t>2022-04-25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58C0A6B-A9E3-4D41-91A4-6975CF6F8F7C}" type="slidenum">
              <a:rPr lang="en-CA" smtClean="0"/>
              <a:pPr/>
              <a:t>‹#›</a:t>
            </a:fld>
            <a:endParaRPr lang="en-CA"/>
          </a:p>
        </p:txBody>
      </p:sp>
    </p:spTree>
    <p:extLst>
      <p:ext uri="{BB962C8B-B14F-4D97-AF65-F5344CB8AC3E}">
        <p14:creationId xmlns:p14="http://schemas.microsoft.com/office/powerpoint/2010/main" val="56815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FR Title1 PAE">
    <p:spTree>
      <p:nvGrpSpPr>
        <p:cNvPr id="1" name=""/>
        <p:cNvGrpSpPr/>
        <p:nvPr/>
      </p:nvGrpSpPr>
      <p:grpSpPr>
        <a:xfrm>
          <a:off x="0" y="0"/>
          <a:ext cx="0" cy="0"/>
          <a:chOff x="0" y="0"/>
          <a:chExt cx="0" cy="0"/>
        </a:xfrm>
      </p:grpSpPr>
      <p:pic>
        <p:nvPicPr>
          <p:cNvPr id="8" name="Picture 7" descr="02-15-1540-PPT-HC-FR-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57"/>
            <a:ext cx="9144000" cy="6858000"/>
          </a:xfrm>
          <a:prstGeom prst="rect">
            <a:avLst/>
          </a:prstGeom>
        </p:spPr>
      </p:pic>
      <p:sp>
        <p:nvSpPr>
          <p:cNvPr id="2" name="Title 1"/>
          <p:cNvSpPr>
            <a:spLocks noGrp="1"/>
          </p:cNvSpPr>
          <p:nvPr>
            <p:ph type="ctrTitle" hasCustomPrompt="1"/>
          </p:nvPr>
        </p:nvSpPr>
        <p:spPr>
          <a:xfrm>
            <a:off x="942753" y="2655118"/>
            <a:ext cx="7215963" cy="1186933"/>
          </a:xfrm>
        </p:spPr>
        <p:txBody>
          <a:bodyPr anchor="ctr"/>
          <a:lstStyle>
            <a:lvl1pPr>
              <a:defRPr sz="2800">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
        <p:nvSpPr>
          <p:cNvPr id="3" name="Subtitle 2"/>
          <p:cNvSpPr>
            <a:spLocks noGrp="1"/>
          </p:cNvSpPr>
          <p:nvPr>
            <p:ph type="subTitle" idx="1" hasCustomPrompt="1"/>
          </p:nvPr>
        </p:nvSpPr>
        <p:spPr>
          <a:xfrm>
            <a:off x="942753" y="4019107"/>
            <a:ext cx="5592726" cy="1139302"/>
          </a:xfrm>
        </p:spPr>
        <p:txBody>
          <a:bodyPr anchor="t"/>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err="1"/>
              <a:t>Cliquez</a:t>
            </a:r>
            <a:r>
              <a:rPr lang="en-CA" dirty="0"/>
              <a:t> pour modifier le style du sous-titre du masque</a:t>
            </a:r>
            <a:endParaRPr lang="en-US" dirty="0"/>
          </a:p>
        </p:txBody>
      </p:sp>
      <p:pic>
        <p:nvPicPr>
          <p:cNvPr id="4" name="Picture 3" descr="Programme d'aide aux employés / Employee Assistance Program"/>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2753" y="1655559"/>
            <a:ext cx="3352800" cy="822503"/>
          </a:xfrm>
          <a:prstGeom prst="rect">
            <a:avLst/>
          </a:prstGeom>
        </p:spPr>
      </p:pic>
    </p:spTree>
    <p:extLst>
      <p:ext uri="{BB962C8B-B14F-4D97-AF65-F5344CB8AC3E}">
        <p14:creationId xmlns:p14="http://schemas.microsoft.com/office/powerpoint/2010/main" val="235846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FR Title3 SAE">
    <p:spTree>
      <p:nvGrpSpPr>
        <p:cNvPr id="1" name=""/>
        <p:cNvGrpSpPr/>
        <p:nvPr/>
      </p:nvGrpSpPr>
      <p:grpSpPr>
        <a:xfrm>
          <a:off x="0" y="0"/>
          <a:ext cx="0" cy="0"/>
          <a:chOff x="0" y="0"/>
          <a:chExt cx="0" cy="0"/>
        </a:xfrm>
      </p:grpSpPr>
      <p:pic>
        <p:nvPicPr>
          <p:cNvPr id="8" name="Picture 7" descr="02-15-1540-PPT-HC-FR-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57"/>
            <a:ext cx="9144000" cy="6858000"/>
          </a:xfrm>
          <a:prstGeom prst="rect">
            <a:avLst/>
          </a:prstGeom>
        </p:spPr>
      </p:pic>
      <p:sp>
        <p:nvSpPr>
          <p:cNvPr id="2" name="Title 1"/>
          <p:cNvSpPr>
            <a:spLocks noGrp="1"/>
          </p:cNvSpPr>
          <p:nvPr>
            <p:ph type="ctrTitle" hasCustomPrompt="1"/>
          </p:nvPr>
        </p:nvSpPr>
        <p:spPr>
          <a:xfrm>
            <a:off x="942753" y="2655118"/>
            <a:ext cx="7215963" cy="1186933"/>
          </a:xfrm>
        </p:spPr>
        <p:txBody>
          <a:bodyPr anchor="ctr"/>
          <a:lstStyle>
            <a:lvl1pPr>
              <a:defRPr sz="2800">
                <a:latin typeface="Arial" panose="020B0604020202020204" pitchFamily="34" charset="0"/>
                <a:cs typeface="Arial" panose="020B0604020202020204" pitchFamily="34" charset="0"/>
              </a:defRPr>
            </a:lvl1pPr>
          </a:lstStyle>
          <a:p>
            <a:r>
              <a:rPr lang="en-CA" dirty="0" err="1"/>
              <a:t>Cliquez</a:t>
            </a:r>
            <a:r>
              <a:rPr lang="en-CA" dirty="0"/>
              <a:t> pour modifier le style du titre du masque</a:t>
            </a:r>
            <a:endParaRPr lang="en-US" dirty="0"/>
          </a:p>
        </p:txBody>
      </p:sp>
      <p:sp>
        <p:nvSpPr>
          <p:cNvPr id="3" name="Subtitle 2"/>
          <p:cNvSpPr>
            <a:spLocks noGrp="1"/>
          </p:cNvSpPr>
          <p:nvPr>
            <p:ph type="subTitle" idx="1" hasCustomPrompt="1"/>
          </p:nvPr>
        </p:nvSpPr>
        <p:spPr>
          <a:xfrm>
            <a:off x="942753" y="4019107"/>
            <a:ext cx="5592726" cy="1139302"/>
          </a:xfrm>
        </p:spPr>
        <p:txBody>
          <a:bodyPr anchor="t"/>
          <a:lstStyle>
            <a:lvl1pPr marL="0" indent="0" algn="l">
              <a:buNone/>
              <a:defRPr sz="2000"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err="1"/>
              <a:t>Cliquez</a:t>
            </a:r>
            <a:r>
              <a:rPr lang="en-CA"/>
              <a:t> pour modifier le style du sous-titre du masque</a:t>
            </a:r>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2753" y="1553097"/>
            <a:ext cx="3629247" cy="924965"/>
          </a:xfrm>
          <a:prstGeom prst="rect">
            <a:avLst/>
          </a:prstGeom>
        </p:spPr>
      </p:pic>
    </p:spTree>
    <p:extLst>
      <p:ext uri="{BB962C8B-B14F-4D97-AF65-F5344CB8AC3E}">
        <p14:creationId xmlns:p14="http://schemas.microsoft.com/office/powerpoint/2010/main" val="217831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02-15-1540-PPT-HC-EN-Inside.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0" y="0"/>
            <a:ext cx="9144000" cy="369332"/>
          </a:xfrm>
          <a:prstGeom prst="rect">
            <a:avLst/>
          </a:prstGeom>
          <a:solidFill>
            <a:srgbClr val="99001F"/>
          </a:solidFill>
        </p:spPr>
        <p:txBody>
          <a:bodyPr wrap="square" rtlCol="0">
            <a:spAutoFit/>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6FC6D-C8F6-490D-BA1A-D5D0246597FA}" type="datetime1">
              <a:rPr lang="en-CA" smtClean="0"/>
              <a:t>2022-04-25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C0A6B-A9E3-4D41-91A4-6975CF6F8F7C}" type="slidenum">
              <a:rPr lang="en-CA" smtClean="0"/>
              <a:pPr/>
              <a:t>‹#›</a:t>
            </a:fld>
            <a:endParaRPr lang="en-CA"/>
          </a:p>
        </p:txBody>
      </p:sp>
    </p:spTree>
    <p:extLst>
      <p:ext uri="{BB962C8B-B14F-4D97-AF65-F5344CB8AC3E}">
        <p14:creationId xmlns:p14="http://schemas.microsoft.com/office/powerpoint/2010/main" val="1204470832"/>
      </p:ext>
    </p:extLst>
  </p:cSld>
  <p:clrMap bg1="lt1" tx1="dk1" bg2="lt2" tx2="dk2" accent1="accent1" accent2="accent2" accent3="accent3" accent4="accent4" accent5="accent5" accent6="accent6" hlink="hlink" folHlink="folHlink"/>
  <p:sldLayoutIdLst>
    <p:sldLayoutId id="2147487721" r:id="rId1"/>
    <p:sldLayoutId id="2147487722" r:id="rId2"/>
    <p:sldLayoutId id="2147487724" r:id="rId3"/>
    <p:sldLayoutId id="2147487725" r:id="rId4"/>
    <p:sldLayoutId id="2147487726" r:id="rId5"/>
    <p:sldLayoutId id="2147487727" r:id="rId6"/>
    <p:sldLayoutId id="2147487729" r:id="rId7"/>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02-15-1540-PPT-HC-FR-Insid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284163" y="274638"/>
            <a:ext cx="858202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endParaRPr lang="en-US"/>
          </a:p>
        </p:txBody>
      </p:sp>
      <p:sp>
        <p:nvSpPr>
          <p:cNvPr id="1028" name="Text Placeholder 2"/>
          <p:cNvSpPr>
            <a:spLocks noGrp="1"/>
          </p:cNvSpPr>
          <p:nvPr>
            <p:ph type="body" idx="1"/>
          </p:nvPr>
        </p:nvSpPr>
        <p:spPr bwMode="auto">
          <a:xfrm>
            <a:off x="284163" y="1139825"/>
            <a:ext cx="85820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1"/>
            <a:r>
              <a:rPr lang="en-CA" err="1"/>
              <a:t>Cliquez</a:t>
            </a:r>
            <a:r>
              <a:rPr lang="en-CA"/>
              <a:t> pour modifier les styles de </a:t>
            </a:r>
            <a:r>
              <a:rPr lang="en-CA" err="1"/>
              <a:t>texte</a:t>
            </a:r>
            <a:r>
              <a:rPr lang="en-CA"/>
              <a:t> du masque</a:t>
            </a:r>
          </a:p>
          <a:p>
            <a:pPr lvl="2"/>
            <a:r>
              <a:rPr lang="en-CA" err="1"/>
              <a:t>Deuxième</a:t>
            </a:r>
            <a:r>
              <a:rPr lang="en-CA"/>
              <a:t> </a:t>
            </a:r>
            <a:r>
              <a:rPr lang="en-CA" err="1"/>
              <a:t>niveau</a:t>
            </a:r>
            <a:endParaRPr lang="en-CA"/>
          </a:p>
          <a:p>
            <a:pPr lvl="3"/>
            <a:r>
              <a:rPr lang="en-CA" err="1"/>
              <a:t>Troisième</a:t>
            </a:r>
            <a:r>
              <a:rPr lang="en-CA"/>
              <a:t> </a:t>
            </a:r>
            <a:r>
              <a:rPr lang="en-CA" err="1"/>
              <a:t>niveau</a:t>
            </a:r>
            <a:endParaRPr lang="en-CA"/>
          </a:p>
          <a:p>
            <a:pPr lvl="4"/>
            <a:r>
              <a:rPr lang="en-CA"/>
              <a:t> </a:t>
            </a:r>
            <a:r>
              <a:rPr lang="en-CA" err="1"/>
              <a:t>Quatrième</a:t>
            </a:r>
            <a:r>
              <a:rPr lang="en-CA"/>
              <a:t> </a:t>
            </a:r>
            <a:r>
              <a:rPr lang="en-CA" err="1"/>
              <a:t>niveau</a:t>
            </a:r>
            <a:endParaRPr lang="en-CA"/>
          </a:p>
          <a:p>
            <a:pPr lvl="5"/>
            <a:r>
              <a:rPr lang="en-CA" err="1"/>
              <a:t>Cinquième</a:t>
            </a:r>
            <a:r>
              <a:rPr lang="en-CA"/>
              <a:t> </a:t>
            </a:r>
            <a:r>
              <a:rPr lang="en-CA" err="1"/>
              <a:t>niveau</a:t>
            </a:r>
            <a:endParaRPr lang="en-US"/>
          </a:p>
        </p:txBody>
      </p:sp>
      <p:sp>
        <p:nvSpPr>
          <p:cNvPr id="6" name="Slide Number Placeholder 5"/>
          <p:cNvSpPr>
            <a:spLocks noGrp="1"/>
          </p:cNvSpPr>
          <p:nvPr>
            <p:ph type="sldNum" sz="quarter" idx="4"/>
          </p:nvPr>
        </p:nvSpPr>
        <p:spPr>
          <a:xfrm>
            <a:off x="8424863" y="6449951"/>
            <a:ext cx="568325" cy="365125"/>
          </a:xfrm>
          <a:prstGeom prst="rect">
            <a:avLst/>
          </a:prstGeom>
        </p:spPr>
        <p:txBody>
          <a:bodyPr vert="horz" lIns="91440" tIns="45720" rIns="91440" bIns="45720" rtlCol="0" anchor="ctr"/>
          <a:lstStyle>
            <a:lvl1pPr algn="l" fontAlgn="auto">
              <a:spcBef>
                <a:spcPts val="0"/>
              </a:spcBef>
              <a:spcAft>
                <a:spcPts val="0"/>
              </a:spcAft>
              <a:defRPr sz="1100" b="0" i="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FF894F7-BBF4-AD4F-9276-E348435B62D9}" type="slidenum">
              <a:rPr kumimoji="0" lang="en-US" sz="1100" b="0" i="0" u="none" strike="noStrike" kern="1200" cap="none" spc="0" normalizeH="0" baseline="0" noProof="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75552743"/>
      </p:ext>
    </p:extLst>
  </p:cSld>
  <p:clrMap bg1="lt1" tx1="dk1" bg2="lt2" tx2="dk2" accent1="accent1" accent2="accent2" accent3="accent3" accent4="accent4" accent5="accent5" accent6="accent6" hlink="hlink" folHlink="folHlink"/>
  <p:sldLayoutIdLst>
    <p:sldLayoutId id="2147487735" r:id="rId1"/>
    <p:sldLayoutId id="2147487737" r:id="rId2"/>
    <p:sldLayoutId id="2147487738" r:id="rId3"/>
    <p:sldLayoutId id="2147487739" r:id="rId4"/>
    <p:sldLayoutId id="2147487740" r:id="rId5"/>
    <p:sldLayoutId id="2147487743" r:id="rId6"/>
  </p:sldLayoutIdLst>
  <p:hf hdr="0" ftr="0" dt="0"/>
  <p:txStyles>
    <p:titleStyle>
      <a:lvl1pPr algn="l" defTabSz="457200" rtl="0" eaLnBrk="1" fontAlgn="base" hangingPunct="1">
        <a:spcBef>
          <a:spcPct val="0"/>
        </a:spcBef>
        <a:spcAft>
          <a:spcPct val="0"/>
        </a:spcAft>
        <a:defRPr sz="3200" b="1"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000" kern="1200">
          <a:solidFill>
            <a:srgbClr val="404040"/>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800" kern="1200">
          <a:solidFill>
            <a:srgbClr val="404040"/>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8.xml"/><Relationship Id="rId4"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chantale.malette@hc-sc.gc.ca" TargetMode="External"/><Relationship Id="rId2" Type="http://schemas.openxmlformats.org/officeDocument/2006/relationships/hyperlink" Target="https://sante.canada.ca/fr/sante-canada/services/sante-environnement-milieu-travail/sante-securite-travail/service-aide-employes/pour-nous-joindre/clavardage-etape-1-3.html"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11.xml"/><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6" Type="http://schemas.openxmlformats.org/officeDocument/2006/relationships/notesSlide" Target="../notesSlides/notesSlide14.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slideLayout" Target="../slideLayouts/slideLayout10.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hyperlink" Target="https://can01.safelinks.protection.outlook.com/?url=https%3A%2F%2Fcanada.lifespeak.com%2FShare%3Fkey%3Da957245f-271d-4ced-9c4a-214c15d4404c%26lang%3DFR%26pathoverride%3Dfaq&amp;data=04%7C01%7Cvalerie.petit%40hc-sc.gc.ca%7C69d8d126c4b74fb43ecb08da1d66b569%7C42fd9015de4d4223a368baeacab48927%7C0%7C0%7C637854624367972622%7CUnknown%7CTWFpbGZsb3d8eyJWIjoiMC4wLjAwMDAiLCJQIjoiV2luMzIiLCJBTiI6Ik1haWwiLCJXVCI6Mn0%3D%7C2000&amp;sdata=%2FQtzpBU4XEhkkJhhZphgZdPwzbn3iF673bH4HBVPwpo%3D&amp;reserved=0"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ctrTitle"/>
            <p:custDataLst>
              <p:tags r:id="rId1"/>
            </p:custDataLst>
          </p:nvPr>
        </p:nvSpPr>
        <p:spPr>
          <a:xfrm>
            <a:off x="508000" y="2941331"/>
            <a:ext cx="8414327" cy="808172"/>
          </a:xfrm>
        </p:spPr>
        <p:txBody>
          <a:bodyPr/>
          <a:lstStyle/>
          <a:p>
            <a:r>
              <a:rPr lang="fr-FR" altLang="fr-FR" sz="2400" dirty="0"/>
              <a:t>Mieux-être et santé mentale en milieu de travail : Programme d'aide aux employés offert par Santé Canada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noChangeArrowheads="1"/>
          </p:cNvSpPr>
          <p:nvPr>
            <p:ph type="title"/>
            <p:custDataLst>
              <p:tags r:id="rId1"/>
            </p:custDataLst>
          </p:nvPr>
        </p:nvSpPr>
        <p:spPr>
          <a:xfrm>
            <a:off x="411480" y="478417"/>
            <a:ext cx="8357136" cy="676615"/>
          </a:xfrm>
        </p:spPr>
        <p:txBody>
          <a:bodyPr/>
          <a:lstStyle/>
          <a:p>
            <a:r>
              <a:rPr lang="fr-FR" altLang="fr-FR" sz="2600" dirty="0"/>
              <a:t>Services auxiliaires de mieux-être</a:t>
            </a:r>
          </a:p>
        </p:txBody>
      </p:sp>
      <p:sp>
        <p:nvSpPr>
          <p:cNvPr id="33795" name="Content Placeholder 2"/>
          <p:cNvSpPr>
            <a:spLocks noGrp="1" noChangeArrowheads="1"/>
          </p:cNvSpPr>
          <p:nvPr>
            <p:ph idx="1"/>
            <p:custDataLst>
              <p:tags r:id="rId2"/>
            </p:custDataLst>
          </p:nvPr>
        </p:nvSpPr>
        <p:spPr>
          <a:xfrm>
            <a:off x="254000" y="1155032"/>
            <a:ext cx="8670544" cy="4610769"/>
          </a:xfrm>
        </p:spPr>
        <p:txBody>
          <a:bodyPr/>
          <a:lstStyle/>
          <a:p>
            <a:pPr marL="0" indent="0">
              <a:buNone/>
            </a:pPr>
            <a:r>
              <a:rPr lang="fr-FR" altLang="fr-FR" sz="1800" dirty="0" smtClean="0">
                <a:solidFill>
                  <a:schemeClr val="tx1"/>
                </a:solidFill>
              </a:rPr>
              <a:t>Les </a:t>
            </a:r>
            <a:r>
              <a:rPr lang="fr-FR" altLang="fr-FR" sz="1800" dirty="0">
                <a:solidFill>
                  <a:schemeClr val="tx1"/>
                </a:solidFill>
              </a:rPr>
              <a:t>services suivants sont offerts à tous les ministères et organismes, selon le principe du recouvrement des coûts :</a:t>
            </a:r>
          </a:p>
          <a:p>
            <a:pPr marL="265113" indent="-265113">
              <a:lnSpc>
                <a:spcPct val="100000"/>
              </a:lnSpc>
              <a:spcBef>
                <a:spcPts val="600"/>
              </a:spcBef>
            </a:pPr>
            <a:r>
              <a:rPr lang="fr-FR" altLang="fr-FR" sz="1800" b="1" dirty="0">
                <a:solidFill>
                  <a:schemeClr val="tx1"/>
                </a:solidFill>
              </a:rPr>
              <a:t>Services organisationnels spécialisés (SOS)</a:t>
            </a:r>
          </a:p>
          <a:p>
            <a:pPr marL="444500" lvl="1">
              <a:spcBef>
                <a:spcPts val="0"/>
              </a:spcBef>
            </a:pPr>
            <a:r>
              <a:rPr lang="fr-FR" altLang="fr-FR" sz="1700" dirty="0">
                <a:solidFill>
                  <a:schemeClr val="tx1"/>
                </a:solidFill>
              </a:rPr>
              <a:t>Formation, encadrement, soutien, évaluations de la santé en milieu de travail, deuil et perte </a:t>
            </a:r>
          </a:p>
          <a:p>
            <a:pPr marL="444500" lvl="1">
              <a:spcBef>
                <a:spcPts val="0"/>
              </a:spcBef>
            </a:pPr>
            <a:r>
              <a:rPr lang="fr-FR" altLang="fr-FR" sz="1700" dirty="0">
                <a:solidFill>
                  <a:schemeClr val="tx1"/>
                </a:solidFill>
              </a:rPr>
              <a:t>Premiers soins en santé mentale, L’esprit au travail (tous deux élaborés par la Commission de la santé mentale du Canada)</a:t>
            </a:r>
            <a:endParaRPr lang="en-CA" altLang="en-US" sz="1700" dirty="0">
              <a:solidFill>
                <a:schemeClr val="tx1"/>
              </a:solidFill>
            </a:endParaRPr>
          </a:p>
          <a:p>
            <a:pPr marL="265113" indent="-265113">
              <a:lnSpc>
                <a:spcPct val="100000"/>
              </a:lnSpc>
              <a:spcBef>
                <a:spcPts val="600"/>
              </a:spcBef>
            </a:pPr>
            <a:r>
              <a:rPr lang="fr-FR" altLang="fr-FR" sz="1800" b="1" dirty="0" smtClean="0">
                <a:solidFill>
                  <a:schemeClr val="tx1"/>
                </a:solidFill>
              </a:rPr>
              <a:t>Services alternatifs de résolution de conflits (SARC)</a:t>
            </a:r>
          </a:p>
          <a:p>
            <a:pPr marL="444500" lvl="1">
              <a:spcBef>
                <a:spcPts val="0"/>
              </a:spcBef>
            </a:pPr>
            <a:r>
              <a:rPr lang="fr-FR" altLang="fr-FR" sz="1700" dirty="0" smtClean="0">
                <a:solidFill>
                  <a:schemeClr val="tx1"/>
                </a:solidFill>
              </a:rPr>
              <a:t>Services de gestion informelle de conflits, services de type </a:t>
            </a:r>
            <a:r>
              <a:rPr lang="fr-FR" altLang="fr-FR" sz="1700" dirty="0" err="1" smtClean="0">
                <a:solidFill>
                  <a:schemeClr val="tx1"/>
                </a:solidFill>
              </a:rPr>
              <a:t>ombuds</a:t>
            </a:r>
            <a:r>
              <a:rPr lang="fr-FR" altLang="fr-FR" sz="1700" dirty="0" smtClean="0">
                <a:solidFill>
                  <a:schemeClr val="tx1"/>
                </a:solidFill>
              </a:rPr>
              <a:t>, prévention du harcèlement et de la violence</a:t>
            </a:r>
            <a:endParaRPr lang="en-CA" altLang="en-US" sz="1700" dirty="0" smtClean="0">
              <a:solidFill>
                <a:schemeClr val="tx1"/>
              </a:solidFill>
            </a:endParaRPr>
          </a:p>
          <a:p>
            <a:pPr marL="265113" indent="-265113">
              <a:lnSpc>
                <a:spcPct val="100000"/>
              </a:lnSpc>
              <a:spcBef>
                <a:spcPts val="600"/>
              </a:spcBef>
            </a:pPr>
            <a:r>
              <a:rPr lang="fr-FR" altLang="fr-FR" sz="1800" b="1" dirty="0" smtClean="0">
                <a:solidFill>
                  <a:schemeClr val="tx1"/>
                </a:solidFill>
              </a:rPr>
              <a:t>Mesures </a:t>
            </a:r>
            <a:r>
              <a:rPr lang="fr-FR" altLang="fr-FR" sz="1800" b="1" dirty="0">
                <a:solidFill>
                  <a:schemeClr val="tx1"/>
                </a:solidFill>
              </a:rPr>
              <a:t>et interventions d’urgence psychosociales (MIUP)</a:t>
            </a:r>
          </a:p>
          <a:p>
            <a:pPr marL="444500" lvl="1">
              <a:spcBef>
                <a:spcPts val="0"/>
              </a:spcBef>
            </a:pPr>
            <a:r>
              <a:rPr lang="fr-FR" altLang="fr-FR" sz="1700" dirty="0">
                <a:solidFill>
                  <a:schemeClr val="tx1"/>
                </a:solidFill>
              </a:rPr>
              <a:t>Soutien lors d’événements importants (p. ex. G7) et intervention à la suite d’incidents majeurs </a:t>
            </a:r>
            <a:r>
              <a:rPr lang="fr-FR" altLang="fr-FR" sz="1700" dirty="0" smtClean="0">
                <a:solidFill>
                  <a:schemeClr val="tx1"/>
                </a:solidFill>
              </a:rPr>
              <a:t>(fusillade </a:t>
            </a:r>
            <a:r>
              <a:rPr lang="fr-FR" altLang="fr-FR" sz="1700" dirty="0">
                <a:solidFill>
                  <a:schemeClr val="tx1"/>
                </a:solidFill>
              </a:rPr>
              <a:t>sur la colline du </a:t>
            </a:r>
            <a:r>
              <a:rPr lang="fr-FR" altLang="fr-FR" sz="1700" dirty="0" smtClean="0">
                <a:solidFill>
                  <a:schemeClr val="tx1"/>
                </a:solidFill>
              </a:rPr>
              <a:t>Parlement 2014</a:t>
            </a:r>
            <a:r>
              <a:rPr lang="fr-FR" altLang="fr-FR" sz="1700" dirty="0">
                <a:solidFill>
                  <a:schemeClr val="tx1"/>
                </a:solidFill>
              </a:rPr>
              <a:t>;</a:t>
            </a:r>
            <a:r>
              <a:rPr lang="fr-FR" altLang="fr-FR" sz="1700" dirty="0" smtClean="0">
                <a:solidFill>
                  <a:schemeClr val="tx1"/>
                </a:solidFill>
              </a:rPr>
              <a:t> attaque par camionnette à </a:t>
            </a:r>
            <a:r>
              <a:rPr lang="fr-FR" altLang="fr-FR" sz="1700" dirty="0">
                <a:solidFill>
                  <a:schemeClr val="tx1"/>
                </a:solidFill>
              </a:rPr>
              <a:t>Toronto </a:t>
            </a:r>
            <a:r>
              <a:rPr lang="fr-FR" altLang="fr-FR" sz="1700" dirty="0" smtClean="0">
                <a:solidFill>
                  <a:schemeClr val="tx1"/>
                </a:solidFill>
              </a:rPr>
              <a:t>en 2018; accident </a:t>
            </a:r>
            <a:r>
              <a:rPr lang="fr-FR" altLang="fr-FR" sz="1700" dirty="0">
                <a:solidFill>
                  <a:schemeClr val="tx1"/>
                </a:solidFill>
              </a:rPr>
              <a:t>d'autobus d'OC </a:t>
            </a:r>
            <a:r>
              <a:rPr lang="fr-FR" altLang="fr-FR" sz="1700" dirty="0" err="1">
                <a:solidFill>
                  <a:schemeClr val="tx1"/>
                </a:solidFill>
              </a:rPr>
              <a:t>Transpo</a:t>
            </a:r>
            <a:r>
              <a:rPr lang="fr-FR" altLang="fr-FR" sz="1700" dirty="0">
                <a:solidFill>
                  <a:schemeClr val="tx1"/>
                </a:solidFill>
              </a:rPr>
              <a:t> </a:t>
            </a:r>
            <a:r>
              <a:rPr lang="fr-FR" altLang="fr-FR" sz="1700" dirty="0" smtClean="0">
                <a:solidFill>
                  <a:schemeClr val="tx1"/>
                </a:solidFill>
              </a:rPr>
              <a:t>en 2019) </a:t>
            </a:r>
            <a:endParaRPr lang="fr-FR" altLang="fr-FR" sz="1700" dirty="0">
              <a:solidFill>
                <a:schemeClr val="tx1"/>
              </a:solidFill>
            </a:endParaRPr>
          </a:p>
        </p:txBody>
      </p:sp>
      <p:sp>
        <p:nvSpPr>
          <p:cNvPr id="33797" name="Text box 3"/>
          <p:cNvSpPr>
            <a:spLocks noChangeArrowheads="1"/>
          </p:cNvSpPr>
          <p:nvPr>
            <p:custDataLst>
              <p:tags r:id="rId3"/>
            </p:custDataLst>
          </p:nvPr>
        </p:nvSpPr>
        <p:spPr bwMode="auto">
          <a:xfrm>
            <a:off x="1058672" y="5765801"/>
            <a:ext cx="7061200" cy="385002"/>
          </a:xfrm>
          <a:prstGeom prst="roundRect">
            <a:avLst>
              <a:gd name="adj" fmla="val 16667"/>
            </a:avLst>
          </a:prstGeom>
          <a:solidFill>
            <a:srgbClr val="0070C0"/>
          </a:solidFill>
          <a:ln w="25400" algn="ctr">
            <a:solidFill>
              <a:srgbClr val="89A4A7"/>
            </a:solidFill>
            <a:round/>
            <a:headEnd/>
            <a:tailEnd/>
          </a:ln>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1600" dirty="0">
                <a:solidFill>
                  <a:srgbClr val="FFFFFF"/>
                </a:solidFill>
              </a:rPr>
              <a:t>Les annexes A à </a:t>
            </a:r>
            <a:r>
              <a:rPr lang="fr-FR" altLang="fr-FR" sz="1600" dirty="0" smtClean="0">
                <a:solidFill>
                  <a:srgbClr val="FFFFFF"/>
                </a:solidFill>
              </a:rPr>
              <a:t>C </a:t>
            </a:r>
            <a:r>
              <a:rPr lang="fr-FR" altLang="fr-FR" sz="1600" dirty="0">
                <a:solidFill>
                  <a:srgbClr val="FFFFFF"/>
                </a:solidFill>
              </a:rPr>
              <a:t>présentent des détails supplémentaires à propos de ces services.</a:t>
            </a:r>
          </a:p>
        </p:txBody>
      </p:sp>
      <p:sp>
        <p:nvSpPr>
          <p:cNvPr id="8" name="Slide Number Placeholder 4"/>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latin typeface="Calibri" panose="020F0502020204030204" pitchFamily="34" charset="0"/>
                <a:cs typeface="Calibri" panose="020F0502020204030204" pitchFamily="34" charset="0"/>
              </a:rPr>
              <a:t>10</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Communiquez avec le PAE</a:t>
            </a:r>
            <a:endParaRPr lang="en-CA" dirty="0"/>
          </a:p>
        </p:txBody>
      </p:sp>
      <p:sp>
        <p:nvSpPr>
          <p:cNvPr id="3" name="Content Placeholder 2"/>
          <p:cNvSpPr>
            <a:spLocks noGrp="1"/>
          </p:cNvSpPr>
          <p:nvPr>
            <p:ph idx="1"/>
          </p:nvPr>
        </p:nvSpPr>
        <p:spPr>
          <a:xfrm>
            <a:off x="539016" y="1562783"/>
            <a:ext cx="8229600" cy="4472891"/>
          </a:xfrm>
        </p:spPr>
        <p:txBody>
          <a:bodyPr/>
          <a:lstStyle/>
          <a:p>
            <a:pPr marL="0" indent="0">
              <a:buNone/>
            </a:pPr>
            <a:r>
              <a:rPr lang="fr-CA" sz="2200" dirty="0" smtClean="0"/>
              <a:t>Centre d’intervention de crise et d’aiguillage 24 h du PAE</a:t>
            </a:r>
          </a:p>
          <a:p>
            <a:r>
              <a:rPr lang="fr-CA" dirty="0" smtClean="0"/>
              <a:t>Par téléphone : </a:t>
            </a:r>
            <a:r>
              <a:rPr lang="fr-FR" dirty="0" smtClean="0"/>
              <a:t>1-800-268-7708</a:t>
            </a:r>
            <a:r>
              <a:rPr lang="fr-FR" dirty="0"/>
              <a:t>, ou 1-800-567-5803 (service numérique pour les personnes sourdes ou malentendantes)</a:t>
            </a:r>
          </a:p>
          <a:p>
            <a:r>
              <a:rPr lang="fr-FR" dirty="0"/>
              <a:t>Par clavardage : </a:t>
            </a:r>
            <a:r>
              <a:rPr lang="fr-FR" u="sng" dirty="0" smtClean="0">
                <a:hlinkClick r:id="rId2"/>
              </a:rPr>
              <a:t>Ouvrir </a:t>
            </a:r>
            <a:r>
              <a:rPr lang="fr-FR" u="sng" dirty="0">
                <a:hlinkClick r:id="rId2"/>
              </a:rPr>
              <a:t>la fenêtre de clavardage du </a:t>
            </a:r>
            <a:r>
              <a:rPr lang="fr-FR" u="sng" dirty="0" smtClean="0">
                <a:hlinkClick r:id="rId2"/>
              </a:rPr>
              <a:t>PAE</a:t>
            </a:r>
            <a:r>
              <a:rPr lang="fr-FR" u="sng" dirty="0" smtClean="0"/>
              <a:t> </a:t>
            </a:r>
            <a:r>
              <a:rPr lang="fr-FR" dirty="0" smtClean="0"/>
              <a:t>(mot de passe: canada)</a:t>
            </a:r>
            <a:r>
              <a:rPr lang="fr-FR" dirty="0"/>
              <a:t/>
            </a:r>
            <a:br>
              <a:rPr lang="fr-FR" dirty="0"/>
            </a:br>
            <a:r>
              <a:rPr lang="fr-FR" dirty="0" smtClean="0"/>
              <a:t>Le </a:t>
            </a:r>
            <a:r>
              <a:rPr lang="fr-FR" dirty="0"/>
              <a:t>service de clavardage est accessible de 8 h à 19 h 30 (HE), du lundi au vendredi, à l'exception des jours fériés.</a:t>
            </a:r>
          </a:p>
          <a:p>
            <a:pPr marL="0" indent="0">
              <a:buNone/>
            </a:pPr>
            <a:r>
              <a:rPr lang="fr-CA" sz="2200" dirty="0" smtClean="0"/>
              <a:t>Pour de plus amples renseignements sur le PAE ou pour demander une séance d’information : </a:t>
            </a:r>
          </a:p>
          <a:p>
            <a:r>
              <a:rPr lang="fr-CA" dirty="0" smtClean="0"/>
              <a:t>Chantale Malette, gestionnaire nationale, Relations avec les clients</a:t>
            </a:r>
            <a:br>
              <a:rPr lang="fr-CA" dirty="0" smtClean="0"/>
            </a:br>
            <a:r>
              <a:rPr lang="fr-CA" dirty="0">
                <a:hlinkClick r:id="rId3"/>
              </a:rPr>
              <a:t>chantale.malette@hc-sc.gc.ca</a:t>
            </a:r>
            <a:r>
              <a:rPr lang="fr-CA" dirty="0"/>
              <a:t> or </a:t>
            </a:r>
            <a:r>
              <a:rPr lang="fr-CA" dirty="0" smtClean="0"/>
              <a:t>613-850-5112</a:t>
            </a:r>
            <a:endParaRPr lang="fr-CA"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E7926C0-F69C-864A-BE29-A52DB93FE02F}" type="slidenum">
              <a:rPr kumimoji="0" lang="en-CA" sz="11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CA" sz="11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38564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 y="478417"/>
            <a:ext cx="8753032" cy="618863"/>
          </a:xfrm>
        </p:spPr>
        <p:txBody>
          <a:bodyPr anchor="ctr">
            <a:normAutofit/>
          </a:bodyPr>
          <a:lstStyle/>
          <a:p>
            <a:r>
              <a:rPr lang="fr-FR" altLang="en-US" sz="2600" dirty="0" smtClean="0"/>
              <a:t>Services de soutien sur mesure disponibles</a:t>
            </a:r>
            <a:endParaRPr lang="en-CA" sz="2600" dirty="0">
              <a:solidFill>
                <a:srgbClr val="FF0000"/>
              </a:solidFill>
            </a:endParaRPr>
          </a:p>
        </p:txBody>
      </p:sp>
      <p:sp>
        <p:nvSpPr>
          <p:cNvPr id="3" name="Content Placeholder 2"/>
          <p:cNvSpPr>
            <a:spLocks noGrp="1"/>
          </p:cNvSpPr>
          <p:nvPr>
            <p:ph idx="1"/>
          </p:nvPr>
        </p:nvSpPr>
        <p:spPr>
          <a:xfrm>
            <a:off x="283464" y="1174283"/>
            <a:ext cx="8605892" cy="921218"/>
          </a:xfrm>
        </p:spPr>
        <p:txBody>
          <a:bodyPr>
            <a:noAutofit/>
          </a:bodyPr>
          <a:lstStyle/>
          <a:p>
            <a:pPr marL="0" indent="0">
              <a:lnSpc>
                <a:spcPct val="100000"/>
              </a:lnSpc>
              <a:spcBef>
                <a:spcPts val="300"/>
              </a:spcBef>
              <a:spcAft>
                <a:spcPts val="200"/>
              </a:spcAft>
              <a:buNone/>
              <a:defRPr/>
            </a:pPr>
            <a:r>
              <a:rPr lang="fr-FR" sz="1800" dirty="0"/>
              <a:t>Nous avons travaillé avec Services aux Autochtones Canada (SAC) et l’Agence de la santé publique du Canada (ASPC) à l’incorporation d’un soutien complémentaire à leur </a:t>
            </a:r>
            <a:r>
              <a:rPr lang="fr-FR" sz="1800" dirty="0" smtClean="0"/>
              <a:t>PAE.</a:t>
            </a:r>
            <a:endParaRPr lang="en-CA" altLang="en-US" sz="1800" dirty="0"/>
          </a:p>
        </p:txBody>
      </p:sp>
      <p:graphicFrame>
        <p:nvGraphicFramePr>
          <p:cNvPr id="8" name="Table 3" descr="Types of services offered as part of Indigenous Services Canada EAP model."/>
          <p:cNvGraphicFramePr>
            <a:graphicFrameLocks noGrp="1"/>
          </p:cNvGraphicFramePr>
          <p:nvPr>
            <p:extLst>
              <p:ext uri="{D42A27DB-BD31-4B8C-83A1-F6EECF244321}">
                <p14:modId xmlns:p14="http://schemas.microsoft.com/office/powerpoint/2010/main" val="3574785739"/>
              </p:ext>
            </p:extLst>
          </p:nvPr>
        </p:nvGraphicFramePr>
        <p:xfrm>
          <a:off x="195657" y="2266825"/>
          <a:ext cx="8747174" cy="3821056"/>
        </p:xfrm>
        <a:graphic>
          <a:graphicData uri="http://schemas.openxmlformats.org/drawingml/2006/table">
            <a:tbl>
              <a:tblPr firstRow="1" bandRow="1">
                <a:tableStyleId>{5C22544A-7EE6-4342-B048-85BDC9FD1C3A}</a:tableStyleId>
              </a:tblPr>
              <a:tblGrid>
                <a:gridCol w="4046044">
                  <a:extLst>
                    <a:ext uri="{9D8B030D-6E8A-4147-A177-3AD203B41FA5}">
                      <a16:colId xmlns:a16="http://schemas.microsoft.com/office/drawing/2014/main" val="4288020967"/>
                    </a:ext>
                  </a:extLst>
                </a:gridCol>
                <a:gridCol w="4701130">
                  <a:extLst>
                    <a:ext uri="{9D8B030D-6E8A-4147-A177-3AD203B41FA5}">
                      <a16:colId xmlns:a16="http://schemas.microsoft.com/office/drawing/2014/main" val="1677668789"/>
                    </a:ext>
                  </a:extLst>
                </a:gridCol>
              </a:tblGrid>
              <a:tr h="10335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err="1" smtClean="0"/>
                        <a:t>Modèle</a:t>
                      </a:r>
                      <a:r>
                        <a:rPr lang="en-CA" sz="1800" dirty="0" smtClean="0"/>
                        <a:t> de Services aux </a:t>
                      </a:r>
                      <a:r>
                        <a:rPr lang="en-CA" sz="1800" dirty="0" err="1" smtClean="0"/>
                        <a:t>Autochtones</a:t>
                      </a:r>
                      <a:r>
                        <a:rPr lang="en-CA" sz="1800" dirty="0" smtClean="0"/>
                        <a:t> Canada </a:t>
                      </a:r>
                      <a:r>
                        <a:rPr lang="en-CA" sz="1800" baseline="0" dirty="0" smtClean="0">
                          <a:latin typeface="Arial" panose="020B0604020202020204" pitchFamily="34" charset="0"/>
                          <a:cs typeface="Arial" panose="020B0604020202020204" pitchFamily="34" charset="0"/>
                        </a:rPr>
                        <a:t>:</a:t>
                      </a:r>
                    </a:p>
                    <a:p>
                      <a:pPr algn="l"/>
                      <a:r>
                        <a:rPr lang="fr-FR" sz="1400" b="1" dirty="0" smtClean="0">
                          <a:latin typeface="Arial" panose="020B0604020202020204" pitchFamily="34" charset="0"/>
                          <a:cs typeface="Arial" panose="020B0604020202020204" pitchFamily="34" charset="0"/>
                        </a:rPr>
                        <a:t>Services de gestion du stress professionnel à la suite d’un incident critique </a:t>
                      </a:r>
                      <a:endParaRPr lang="fr-FR" sz="1400" b="1"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1800" noProof="0" dirty="0" smtClean="0">
                          <a:latin typeface="Arial" panose="020B0604020202020204" pitchFamily="34" charset="0"/>
                          <a:cs typeface="Arial" panose="020B0604020202020204" pitchFamily="34" charset="0"/>
                        </a:rPr>
                        <a:t>Modèle </a:t>
                      </a:r>
                      <a:r>
                        <a:rPr lang="fr-CA" sz="1800" noProof="0" dirty="0" smtClean="0">
                          <a:solidFill>
                            <a:schemeClr val="bg1"/>
                          </a:solidFill>
                          <a:latin typeface="Arial" panose="020B0604020202020204" pitchFamily="34" charset="0"/>
                          <a:cs typeface="Arial" panose="020B0604020202020204" pitchFamily="34" charset="0"/>
                        </a:rPr>
                        <a:t>de l’Agence de la santé publique du Canada </a:t>
                      </a:r>
                      <a:r>
                        <a:rPr lang="en-CA" baseline="0" dirty="0" smtClean="0">
                          <a:solidFill>
                            <a:schemeClr val="bg1"/>
                          </a:solidFill>
                        </a:rPr>
                        <a:t>: </a:t>
                      </a:r>
                      <a:r>
                        <a:rPr lang="fr-FR" sz="1400" b="1" dirty="0" smtClean="0">
                          <a:solidFill>
                            <a:schemeClr val="bg1"/>
                          </a:solidFill>
                          <a:latin typeface="Arial" panose="020B0604020202020204" pitchFamily="34" charset="0"/>
                          <a:cs typeface="Arial" panose="020B0604020202020204" pitchFamily="34" charset="0"/>
                        </a:rPr>
                        <a:t>Services d’intervention en santé mentale liés à la COVID-19</a:t>
                      </a:r>
                    </a:p>
                    <a:p>
                      <a:pPr algn="ctr"/>
                      <a:endParaRPr lang="en-CA" sz="1400" dirty="0"/>
                    </a:p>
                  </a:txBody>
                  <a:tcPr/>
                </a:tc>
                <a:extLst>
                  <a:ext uri="{0D108BD9-81ED-4DB2-BD59-A6C34878D82A}">
                    <a16:rowId xmlns:a16="http://schemas.microsoft.com/office/drawing/2014/main" val="3620714629"/>
                  </a:ext>
                </a:extLst>
              </a:tr>
              <a:tr h="2754256">
                <a:tc>
                  <a:txBody>
                    <a:bodyPr/>
                    <a:lstStyle/>
                    <a:p>
                      <a:pPr marL="285750" indent="-285750" algn="l">
                        <a:buFont typeface="Arial" panose="020B0604020202020204" pitchFamily="34" charset="0"/>
                        <a:buChar char="•"/>
                      </a:pPr>
                      <a:r>
                        <a:rPr lang="fr-FR" sz="1550" b="0" dirty="0" smtClean="0">
                          <a:latin typeface="Arial" panose="020B0604020202020204" pitchFamily="34" charset="0"/>
                          <a:cs typeface="Arial" panose="020B0604020202020204" pitchFamily="34" charset="0"/>
                        </a:rPr>
                        <a:t>Programme spécialisé d’appui aux personnel infirmier travaillant sous le mandat de SAC</a:t>
                      </a:r>
                    </a:p>
                    <a:p>
                      <a:pPr marL="285750" indent="-285750" algn="l">
                        <a:buFont typeface="Arial" panose="020B0604020202020204" pitchFamily="34" charset="0"/>
                        <a:buChar char="•"/>
                      </a:pPr>
                      <a:r>
                        <a:rPr lang="fr-FR" sz="1550" b="0" dirty="0" smtClean="0">
                          <a:latin typeface="Arial" panose="020B0604020202020204" pitchFamily="34" charset="0"/>
                          <a:cs typeface="Arial" panose="020B0604020202020204" pitchFamily="34" charset="0"/>
                        </a:rPr>
                        <a:t>Comprend l’intervention en cas d’incidents critiques et un volet axé sur la prévention</a:t>
                      </a:r>
                    </a:p>
                    <a:p>
                      <a:pPr marL="285750" indent="-285750" algn="l">
                        <a:buFont typeface="Arial" panose="020B0604020202020204" pitchFamily="34" charset="0"/>
                        <a:buChar char="•"/>
                      </a:pPr>
                      <a:r>
                        <a:rPr lang="fr-FR" sz="1550" b="0" i="0" kern="1200" dirty="0" smtClean="0">
                          <a:solidFill>
                            <a:schemeClr val="dk1"/>
                          </a:solidFill>
                          <a:effectLst/>
                          <a:latin typeface="+mn-lt"/>
                          <a:ea typeface="+mn-ea"/>
                          <a:cs typeface="+mn-cs"/>
                        </a:rPr>
                        <a:t>Élabore des plans de formation et d'intervention individuels qui couvrent le parcours de l'emploi (de l'entrée en poste à la retraite)</a:t>
                      </a:r>
                      <a:endParaRPr lang="en-CA" sz="1550" b="0" dirty="0">
                        <a:latin typeface="Arial" panose="020B0604020202020204" pitchFamily="34" charset="0"/>
                        <a:cs typeface="Arial" panose="020B0604020202020204" pitchFamily="34" charset="0"/>
                      </a:endParaRPr>
                    </a:p>
                  </a:txBody>
                  <a:tcPr/>
                </a:tc>
                <a:tc>
                  <a:txBody>
                    <a:bodyPr/>
                    <a:lstStyle/>
                    <a:p>
                      <a:pPr marL="285750" marR="0" lvl="0" indent="-285750" algn="l" defTabSz="4572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fr-FR" sz="1550" b="0" i="0" kern="1200" dirty="0" smtClean="0">
                          <a:solidFill>
                            <a:schemeClr val="dk1"/>
                          </a:solidFill>
                          <a:effectLst/>
                          <a:latin typeface="+mn-lt"/>
                          <a:ea typeface="+mn-ea"/>
                          <a:cs typeface="+mn-cs"/>
                        </a:rPr>
                        <a:t>Professionnels en santé mentale intégrés aux équipes de travail</a:t>
                      </a:r>
                    </a:p>
                    <a:p>
                      <a:pPr marL="285750" indent="-285750" algn="l" defTabSz="457200" rtl="0" eaLnBrk="1" latinLnBrk="0" hangingPunct="1">
                        <a:lnSpc>
                          <a:spcPct val="110000"/>
                        </a:lnSpc>
                        <a:spcBef>
                          <a:spcPts val="0"/>
                        </a:spcBef>
                        <a:buFont typeface="Arial" panose="020B0604020202020204" pitchFamily="34" charset="0"/>
                        <a:buChar char="•"/>
                      </a:pPr>
                      <a:r>
                        <a:rPr lang="fr-FR" sz="1550" b="0" i="0" kern="1200" dirty="0" smtClean="0">
                          <a:solidFill>
                            <a:schemeClr val="dk1"/>
                          </a:solidFill>
                          <a:effectLst/>
                          <a:latin typeface="+mn-lt"/>
                          <a:ea typeface="+mn-ea"/>
                          <a:cs typeface="+mn-cs"/>
                        </a:rPr>
                        <a:t>7 200+ heures de soutien clinique fourni à environ 1 150 employé.es dans 25 équipes depuis avril 2021 </a:t>
                      </a:r>
                    </a:p>
                    <a:p>
                      <a:pPr marL="285750" indent="-285750" algn="l" defTabSz="457200" rtl="0" eaLnBrk="1" latinLnBrk="0" hangingPunct="1">
                        <a:lnSpc>
                          <a:spcPct val="110000"/>
                        </a:lnSpc>
                        <a:spcBef>
                          <a:spcPts val="0"/>
                        </a:spcBef>
                        <a:buFont typeface="Arial" panose="020B0604020202020204" pitchFamily="34" charset="0"/>
                        <a:buChar char="•"/>
                      </a:pPr>
                      <a:r>
                        <a:rPr lang="fr-FR" sz="1550" b="0" i="0" kern="1200" dirty="0" smtClean="0">
                          <a:solidFill>
                            <a:schemeClr val="dk1"/>
                          </a:solidFill>
                          <a:effectLst/>
                          <a:latin typeface="+mn-lt"/>
                          <a:ea typeface="+mn-ea"/>
                          <a:cs typeface="+mn-cs"/>
                        </a:rPr>
                        <a:t>Projet pilote d’un programme de décompression cet hiver : permet au personnel de première ligne de l’ASPC de quitter temporairement le milieu opérationnel, afin de s’adapter, de se reposer et de récupérer</a:t>
                      </a:r>
                    </a:p>
                  </a:txBody>
                  <a:tcPr/>
                </a:tc>
                <a:extLst>
                  <a:ext uri="{0D108BD9-81ED-4DB2-BD59-A6C34878D82A}">
                    <a16:rowId xmlns:a16="http://schemas.microsoft.com/office/drawing/2014/main" val="3332383904"/>
                  </a:ext>
                </a:extLst>
              </a:tr>
            </a:tbl>
          </a:graphicData>
        </a:graphic>
      </p:graphicFrame>
      <p:sp>
        <p:nvSpPr>
          <p:cNvPr id="10" name="Slide Number Placeholder 3"/>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11</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52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97" y="426279"/>
            <a:ext cx="8311416" cy="867783"/>
          </a:xfrm>
        </p:spPr>
        <p:txBody>
          <a:bodyPr anchor="ctr">
            <a:normAutofit/>
          </a:bodyPr>
          <a:lstStyle/>
          <a:p>
            <a:r>
              <a:rPr lang="fr-FR" sz="2600" dirty="0"/>
              <a:t>Nous </a:t>
            </a:r>
            <a:r>
              <a:rPr lang="fr-FR" sz="2600" dirty="0" smtClean="0"/>
              <a:t>sommes là pour vous</a:t>
            </a:r>
            <a:endParaRPr lang="en-CA" sz="2600" dirty="0"/>
          </a:p>
        </p:txBody>
      </p:sp>
      <p:sp>
        <p:nvSpPr>
          <p:cNvPr id="3" name="Content Placeholder 2"/>
          <p:cNvSpPr>
            <a:spLocks noGrp="1"/>
          </p:cNvSpPr>
          <p:nvPr>
            <p:ph idx="1"/>
          </p:nvPr>
        </p:nvSpPr>
        <p:spPr>
          <a:xfrm>
            <a:off x="114300" y="1099302"/>
            <a:ext cx="9029700" cy="5489955"/>
          </a:xfrm>
        </p:spPr>
        <p:txBody>
          <a:bodyPr/>
          <a:lstStyle/>
          <a:p>
            <a:pPr>
              <a:lnSpc>
                <a:spcPct val="110000"/>
              </a:lnSpc>
              <a:spcBef>
                <a:spcPts val="300"/>
              </a:spcBef>
            </a:pPr>
            <a:r>
              <a:rPr lang="fr-CA" dirty="0" smtClean="0">
                <a:solidFill>
                  <a:schemeClr val="tx1"/>
                </a:solidFill>
              </a:rPr>
              <a:t>Nous sommes un </a:t>
            </a:r>
            <a:r>
              <a:rPr lang="fr-CA" dirty="0">
                <a:solidFill>
                  <a:schemeClr val="tx1"/>
                </a:solidFill>
              </a:rPr>
              <a:t>service complet de PAE qui s’engage à répondre aux besoins en mieux-être d’une fonction publique diversifiée</a:t>
            </a:r>
          </a:p>
          <a:p>
            <a:pPr>
              <a:lnSpc>
                <a:spcPct val="110000"/>
              </a:lnSpc>
              <a:spcBef>
                <a:spcPts val="300"/>
              </a:spcBef>
            </a:pPr>
            <a:r>
              <a:rPr lang="fr-CA" spc="-20" dirty="0">
                <a:solidFill>
                  <a:schemeClr val="tx1"/>
                </a:solidFill>
              </a:rPr>
              <a:t>Nos services </a:t>
            </a:r>
            <a:r>
              <a:rPr lang="fr-CA" spc="-20" dirty="0" smtClean="0">
                <a:solidFill>
                  <a:schemeClr val="tx1"/>
                </a:solidFill>
              </a:rPr>
              <a:t>sont fondés sur </a:t>
            </a:r>
            <a:r>
              <a:rPr lang="fr-CA" spc="-20" dirty="0">
                <a:solidFill>
                  <a:schemeClr val="tx1"/>
                </a:solidFill>
              </a:rPr>
              <a:t>des pratiques exemplaires de l’industrie du </a:t>
            </a:r>
            <a:r>
              <a:rPr lang="fr-CA" spc="-20" dirty="0" smtClean="0">
                <a:solidFill>
                  <a:schemeClr val="tx1"/>
                </a:solidFill>
              </a:rPr>
              <a:t>PAE</a:t>
            </a:r>
            <a:endParaRPr lang="fr-CA" spc="-20" dirty="0">
              <a:solidFill>
                <a:schemeClr val="tx1"/>
              </a:solidFill>
            </a:endParaRPr>
          </a:p>
          <a:p>
            <a:pPr>
              <a:lnSpc>
                <a:spcPct val="110000"/>
              </a:lnSpc>
              <a:spcBef>
                <a:spcPts val="300"/>
              </a:spcBef>
            </a:pPr>
            <a:r>
              <a:rPr lang="fr-CA" dirty="0">
                <a:solidFill>
                  <a:schemeClr val="tx1"/>
                </a:solidFill>
              </a:rPr>
              <a:t>En tant qu’entité </a:t>
            </a:r>
            <a:r>
              <a:rPr lang="fr-CA" dirty="0" smtClean="0">
                <a:solidFill>
                  <a:schemeClr val="tx1"/>
                </a:solidFill>
              </a:rPr>
              <a:t>fédérale : </a:t>
            </a:r>
            <a:endParaRPr lang="fr-CA" dirty="0">
              <a:solidFill>
                <a:schemeClr val="tx1"/>
              </a:solidFill>
            </a:endParaRPr>
          </a:p>
          <a:p>
            <a:pPr marL="533400" lvl="1" indent="-266700">
              <a:spcBef>
                <a:spcPts val="200"/>
              </a:spcBef>
              <a:buFont typeface="Segoe UI Symbol" panose="020B0502040204020203" pitchFamily="34" charset="0"/>
              <a:buChar char="☑"/>
            </a:pPr>
            <a:r>
              <a:rPr lang="fr-CA" dirty="0">
                <a:solidFill>
                  <a:schemeClr val="tx1"/>
                </a:solidFill>
              </a:rPr>
              <a:t>Les SAE sont sujets aux mêmes normes de sécurité, d’accessibilité, d’approvisionnement, de protection des renseignements personnels, et aux mêmes valeurs et à l’éthique que vos programmes </a:t>
            </a:r>
            <a:r>
              <a:rPr lang="fr-CA" dirty="0" smtClean="0">
                <a:solidFill>
                  <a:schemeClr val="tx1"/>
                </a:solidFill>
              </a:rPr>
              <a:t>ministériels</a:t>
            </a:r>
          </a:p>
          <a:p>
            <a:pPr marL="533400" lvl="1" indent="-266700">
              <a:spcBef>
                <a:spcPts val="200"/>
              </a:spcBef>
              <a:buFont typeface="Segoe UI Symbol" panose="020B0502040204020203" pitchFamily="34" charset="0"/>
              <a:buChar char="☑"/>
            </a:pPr>
            <a:r>
              <a:rPr lang="fr-FR" dirty="0">
                <a:solidFill>
                  <a:schemeClr val="tx1"/>
                </a:solidFill>
              </a:rPr>
              <a:t>Pas de long processus de demande de propositions : seule une lettre d'entente interministérielle est requise</a:t>
            </a:r>
            <a:endParaRPr lang="fr-CA" dirty="0">
              <a:solidFill>
                <a:schemeClr val="tx1"/>
              </a:solidFill>
            </a:endParaRPr>
          </a:p>
          <a:p>
            <a:pPr marL="533400" lvl="1" indent="-266700">
              <a:spcBef>
                <a:spcPts val="200"/>
              </a:spcBef>
              <a:buFont typeface="Segoe UI Symbol" panose="020B0502040204020203" pitchFamily="34" charset="0"/>
              <a:buChar char="☑"/>
            </a:pPr>
            <a:r>
              <a:rPr lang="fr-CA" dirty="0" smtClean="0">
                <a:solidFill>
                  <a:schemeClr val="tx1"/>
                </a:solidFill>
              </a:rPr>
              <a:t>Notre objectif : établir </a:t>
            </a:r>
            <a:r>
              <a:rPr lang="fr-CA" dirty="0">
                <a:solidFill>
                  <a:schemeClr val="tx1"/>
                </a:solidFill>
              </a:rPr>
              <a:t>un service commun d’options qui répondra aux besoins croissants et particuliers de la fonction publique</a:t>
            </a:r>
          </a:p>
          <a:p>
            <a:pPr marL="533400" lvl="1" indent="-266700">
              <a:spcBef>
                <a:spcPts val="200"/>
              </a:spcBef>
              <a:buFont typeface="Segoe UI Symbol" panose="020B0502040204020203" pitchFamily="34" charset="0"/>
              <a:buChar char="☑"/>
            </a:pPr>
            <a:r>
              <a:rPr lang="fr-CA" dirty="0">
                <a:solidFill>
                  <a:schemeClr val="tx1"/>
                </a:solidFill>
              </a:rPr>
              <a:t>Nous sommes harmonisés avec les priorités du Gouvernement du Canada et les initiatives organisationnelles de mieux-être</a:t>
            </a:r>
          </a:p>
          <a:p>
            <a:pPr marL="533400" lvl="1" indent="-266700">
              <a:spcBef>
                <a:spcPts val="200"/>
              </a:spcBef>
              <a:buFont typeface="Segoe UI Symbol" panose="020B0502040204020203" pitchFamily="34" charset="0"/>
              <a:buChar char="☑"/>
            </a:pPr>
            <a:r>
              <a:rPr lang="fr-CA" dirty="0">
                <a:solidFill>
                  <a:schemeClr val="tx1"/>
                </a:solidFill>
              </a:rPr>
              <a:t>30 ans d’expérience </a:t>
            </a:r>
            <a:r>
              <a:rPr lang="fr-CA" dirty="0" smtClean="0">
                <a:solidFill>
                  <a:schemeClr val="tx1"/>
                </a:solidFill>
              </a:rPr>
              <a:t>de soutien à la fonction publique; réputation </a:t>
            </a:r>
            <a:r>
              <a:rPr lang="fr-CA" dirty="0">
                <a:solidFill>
                  <a:schemeClr val="tx1"/>
                </a:solidFill>
              </a:rPr>
              <a:t>de </a:t>
            </a:r>
            <a:r>
              <a:rPr lang="fr-CA" dirty="0" smtClean="0">
                <a:solidFill>
                  <a:schemeClr val="tx1"/>
                </a:solidFill>
              </a:rPr>
              <a:t>confiance</a:t>
            </a:r>
            <a:endParaRPr lang="fr-CA" dirty="0">
              <a:solidFill>
                <a:schemeClr val="tx1"/>
              </a:solidFill>
            </a:endParaRPr>
          </a:p>
          <a:p>
            <a:pPr marL="533400" lvl="1" indent="0" defTabSz="444500">
              <a:spcBef>
                <a:spcPts val="200"/>
              </a:spcBef>
              <a:buNone/>
            </a:pPr>
            <a:r>
              <a:rPr lang="fr-FR" dirty="0">
                <a:solidFill>
                  <a:schemeClr val="tx1"/>
                </a:solidFill>
              </a:rPr>
              <a:t>(L'annexe D donne un aperçu des données sur la satisfaction et les résultats; </a:t>
            </a:r>
            <a:r>
              <a:rPr lang="fr-FR" dirty="0" smtClean="0">
                <a:solidFill>
                  <a:schemeClr val="tx1"/>
                </a:solidFill>
              </a:rPr>
              <a:t>l'annexe </a:t>
            </a:r>
            <a:r>
              <a:rPr lang="fr-FR" dirty="0">
                <a:solidFill>
                  <a:schemeClr val="tx1"/>
                </a:solidFill>
              </a:rPr>
              <a:t>E décrit les rapports aux ministères clients</a:t>
            </a:r>
            <a:r>
              <a:rPr lang="fr-FR" dirty="0" smtClean="0">
                <a:solidFill>
                  <a:schemeClr val="tx1"/>
                </a:solidFill>
              </a:rPr>
              <a:t>)</a:t>
            </a:r>
            <a:endParaRPr lang="fr-CA" dirty="0">
              <a:solidFill>
                <a:schemeClr val="tx1"/>
              </a:solidFill>
            </a:endParaRPr>
          </a:p>
        </p:txBody>
      </p:sp>
      <p:sp>
        <p:nvSpPr>
          <p:cNvPr id="8" name="Slide Number Placeholder 3"/>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12</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548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custDataLst>
              <p:tags r:id="rId1"/>
            </p:custDataLst>
          </p:nvPr>
        </p:nvSpPr>
        <p:spPr>
          <a:xfrm>
            <a:off x="172383" y="417069"/>
            <a:ext cx="8856984" cy="616636"/>
          </a:xfrm>
        </p:spPr>
        <p:txBody>
          <a:bodyPr>
            <a:noAutofit/>
          </a:bodyPr>
          <a:lstStyle/>
          <a:p>
            <a:r>
              <a:rPr lang="fr-FR" altLang="fr-FR" sz="2600" spc="-20" dirty="0"/>
              <a:t>Annexe A : Services organisationnels </a:t>
            </a:r>
            <a:r>
              <a:rPr lang="fr-FR" altLang="fr-FR" sz="2600" spc="-20" dirty="0" smtClean="0"/>
              <a:t>spécialisés (SOS</a:t>
            </a:r>
            <a:r>
              <a:rPr lang="fr-FR" altLang="fr-FR" sz="2600" spc="-20" dirty="0"/>
              <a:t>)</a:t>
            </a:r>
          </a:p>
        </p:txBody>
      </p:sp>
      <p:sp>
        <p:nvSpPr>
          <p:cNvPr id="52227" name="Content Placeholder 2"/>
          <p:cNvSpPr>
            <a:spLocks noGrp="1" noChangeArrowheads="1"/>
          </p:cNvSpPr>
          <p:nvPr>
            <p:ph idx="1"/>
            <p:custDataLst>
              <p:tags r:id="rId2"/>
            </p:custDataLst>
          </p:nvPr>
        </p:nvSpPr>
        <p:spPr>
          <a:xfrm>
            <a:off x="259882" y="939800"/>
            <a:ext cx="8681987" cy="5421997"/>
          </a:xfrm>
        </p:spPr>
        <p:txBody>
          <a:bodyPr/>
          <a:lstStyle/>
          <a:p>
            <a:pPr marL="0" indent="0">
              <a:lnSpc>
                <a:spcPct val="100000"/>
              </a:lnSpc>
              <a:spcBef>
                <a:spcPts val="300"/>
              </a:spcBef>
              <a:buFontTx/>
              <a:buNone/>
            </a:pPr>
            <a:r>
              <a:rPr lang="fr-FR" altLang="fr-FR" sz="1600" b="1" spc="-20" dirty="0">
                <a:solidFill>
                  <a:schemeClr val="tx1"/>
                </a:solidFill>
              </a:rPr>
              <a:t>Professionnels en santé mentale possédant </a:t>
            </a:r>
            <a:r>
              <a:rPr lang="fr-FR" altLang="fr-FR" sz="1600" b="1" spc="-20" dirty="0" smtClean="0">
                <a:solidFill>
                  <a:schemeClr val="tx1"/>
                </a:solidFill>
              </a:rPr>
              <a:t>des </a:t>
            </a:r>
            <a:r>
              <a:rPr lang="fr-FR" altLang="fr-FR" sz="1600" b="1" spc="-20" dirty="0">
                <a:solidFill>
                  <a:schemeClr val="tx1"/>
                </a:solidFill>
              </a:rPr>
              <a:t>compétences, </a:t>
            </a:r>
            <a:r>
              <a:rPr lang="fr-FR" altLang="fr-FR" sz="1600" b="1" spc="-20" dirty="0" smtClean="0">
                <a:solidFill>
                  <a:schemeClr val="tx1"/>
                </a:solidFill>
              </a:rPr>
              <a:t>des </a:t>
            </a:r>
            <a:r>
              <a:rPr lang="fr-FR" altLang="fr-FR" sz="1600" b="1" spc="-20" dirty="0">
                <a:solidFill>
                  <a:schemeClr val="tx1"/>
                </a:solidFill>
              </a:rPr>
              <a:t>connaissances et </a:t>
            </a:r>
            <a:r>
              <a:rPr lang="fr-FR" altLang="fr-FR" sz="1600" b="1" spc="-20" dirty="0" smtClean="0">
                <a:solidFill>
                  <a:schemeClr val="tx1"/>
                </a:solidFill>
              </a:rPr>
              <a:t>de l’expérience spécialisés</a:t>
            </a:r>
            <a:endParaRPr lang="fr-FR" altLang="fr-FR" sz="1600" b="1" spc="-20" dirty="0">
              <a:solidFill>
                <a:schemeClr val="tx1"/>
              </a:solidFill>
            </a:endParaRPr>
          </a:p>
          <a:p>
            <a:pPr marL="200025" lvl="1" indent="-200025">
              <a:spcBef>
                <a:spcPts val="0"/>
              </a:spcBef>
              <a:buFont typeface="Arial" panose="020B0604020202020204" pitchFamily="34" charset="0"/>
              <a:buChar char="•"/>
            </a:pPr>
            <a:r>
              <a:rPr lang="fr-FR" altLang="fr-FR" sz="1600" spc="-10" dirty="0">
                <a:solidFill>
                  <a:schemeClr val="tx1"/>
                </a:solidFill>
              </a:rPr>
              <a:t>Services </a:t>
            </a:r>
            <a:r>
              <a:rPr lang="fr-FR" altLang="fr-FR" sz="1600" spc="-10" dirty="0" smtClean="0">
                <a:solidFill>
                  <a:schemeClr val="tx1"/>
                </a:solidFill>
              </a:rPr>
              <a:t>bilingues offerts </a:t>
            </a:r>
            <a:r>
              <a:rPr lang="fr-FR" altLang="fr-FR" sz="1600" spc="-10" dirty="0">
                <a:solidFill>
                  <a:schemeClr val="tx1"/>
                </a:solidFill>
              </a:rPr>
              <a:t>dans tout le pays et à </a:t>
            </a:r>
            <a:r>
              <a:rPr lang="en-CA" altLang="fr-FR" sz="1600" spc="-10" dirty="0" err="1">
                <a:solidFill>
                  <a:schemeClr val="tx1"/>
                </a:solidFill>
              </a:rPr>
              <a:t>l’étranger</a:t>
            </a:r>
            <a:r>
              <a:rPr lang="fr-FR" altLang="fr-FR" sz="1600" spc="-10" dirty="0">
                <a:solidFill>
                  <a:schemeClr val="tx1"/>
                </a:solidFill>
              </a:rPr>
              <a:t>, en milieu de travail ou ailleurs</a:t>
            </a:r>
            <a:r>
              <a:rPr lang="fr-FR" altLang="fr-FR" sz="1600" spc="-10" dirty="0" smtClean="0">
                <a:solidFill>
                  <a:schemeClr val="tx1"/>
                </a:solidFill>
              </a:rPr>
              <a:t>.</a:t>
            </a:r>
            <a:endParaRPr lang="fr-FR" altLang="fr-FR" sz="1600" spc="-10" dirty="0">
              <a:solidFill>
                <a:schemeClr val="tx1"/>
              </a:solidFill>
            </a:endParaRPr>
          </a:p>
          <a:p>
            <a:pPr marL="200025" lvl="1" indent="-200025">
              <a:spcBef>
                <a:spcPts val="0"/>
              </a:spcBef>
              <a:buFont typeface="Arial" panose="020B0604020202020204" pitchFamily="34" charset="0"/>
              <a:buChar char="•"/>
            </a:pPr>
            <a:r>
              <a:rPr lang="fr-FR" altLang="fr-FR" sz="1600" dirty="0" smtClean="0">
                <a:solidFill>
                  <a:schemeClr val="tx1"/>
                </a:solidFill>
              </a:rPr>
              <a:t>Groupes de toute taille, service jour et </a:t>
            </a:r>
            <a:r>
              <a:rPr lang="fr-FR" altLang="fr-FR" sz="1600" dirty="0">
                <a:solidFill>
                  <a:schemeClr val="tx1"/>
                </a:solidFill>
              </a:rPr>
              <a:t>nuit (selon l’horaire des employés).</a:t>
            </a:r>
            <a:endParaRPr lang="en-CA" altLang="en-US" sz="1600" dirty="0">
              <a:solidFill>
                <a:schemeClr val="tx1"/>
              </a:solidFill>
            </a:endParaRPr>
          </a:p>
          <a:p>
            <a:pPr>
              <a:lnSpc>
                <a:spcPct val="100000"/>
              </a:lnSpc>
              <a:spcBef>
                <a:spcPts val="400"/>
              </a:spcBef>
              <a:spcAft>
                <a:spcPts val="200"/>
              </a:spcAft>
              <a:buFontTx/>
              <a:buNone/>
            </a:pPr>
            <a:r>
              <a:rPr lang="fr-FR" altLang="fr-FR" sz="1600" b="1" dirty="0">
                <a:solidFill>
                  <a:schemeClr val="tx1"/>
                </a:solidFill>
              </a:rPr>
              <a:t>Types de services (frais pour les services) :</a:t>
            </a:r>
          </a:p>
          <a:p>
            <a:pPr marL="174625" indent="-174625">
              <a:lnSpc>
                <a:spcPct val="100000"/>
              </a:lnSpc>
              <a:spcBef>
                <a:spcPts val="0"/>
              </a:spcBef>
              <a:spcAft>
                <a:spcPts val="200"/>
              </a:spcAft>
            </a:pPr>
            <a:r>
              <a:rPr lang="fr-FR" altLang="fr-FR" sz="1600" dirty="0">
                <a:solidFill>
                  <a:schemeClr val="tx1"/>
                </a:solidFill>
              </a:rPr>
              <a:t>Formation et encadrement (vaste gamme d’ateliers et de formations sur mesure)</a:t>
            </a:r>
          </a:p>
          <a:p>
            <a:pPr marL="358775" lvl="1" indent="-192088">
              <a:spcBef>
                <a:spcPts val="0"/>
              </a:spcBef>
              <a:spcAft>
                <a:spcPts val="200"/>
              </a:spcAft>
            </a:pPr>
            <a:r>
              <a:rPr lang="fr-FR" altLang="fr-FR" sz="1600" dirty="0">
                <a:solidFill>
                  <a:schemeClr val="tx1"/>
                </a:solidFill>
              </a:rPr>
              <a:t>Sujets divers liés à la santé mentale, p. ex. conciliation travail-vie personnelle, gestion efficace du stress ou de la colère, respect au travail, gestion des changements, résolution de conflits, orientation de carrières, renforcement de l’esprit d’équipe</a:t>
            </a:r>
          </a:p>
          <a:p>
            <a:pPr marL="358775" lvl="1" indent="-192088">
              <a:spcBef>
                <a:spcPts val="0"/>
              </a:spcBef>
              <a:spcAft>
                <a:spcPts val="200"/>
              </a:spcAft>
            </a:pPr>
            <a:r>
              <a:rPr lang="fr-FR" altLang="fr-FR" sz="1600" dirty="0">
                <a:solidFill>
                  <a:schemeClr val="tx1"/>
                </a:solidFill>
              </a:rPr>
              <a:t>Problèmes de santé mentale : nutrition, renoncement au tabac, conditionnement physique</a:t>
            </a:r>
          </a:p>
          <a:p>
            <a:pPr marL="174625" indent="-174625">
              <a:lnSpc>
                <a:spcPct val="100000"/>
              </a:lnSpc>
              <a:spcBef>
                <a:spcPts val="0"/>
              </a:spcBef>
              <a:spcAft>
                <a:spcPts val="200"/>
              </a:spcAft>
            </a:pPr>
            <a:r>
              <a:rPr lang="fr-FR" altLang="fr-FR" sz="1600" dirty="0">
                <a:solidFill>
                  <a:schemeClr val="tx1"/>
                </a:solidFill>
              </a:rPr>
              <a:t>Accompagnement des personnes endeuillées</a:t>
            </a:r>
          </a:p>
          <a:p>
            <a:pPr marL="358775" lvl="1" indent="-192088">
              <a:spcBef>
                <a:spcPts val="0"/>
              </a:spcBef>
              <a:spcAft>
                <a:spcPts val="200"/>
              </a:spcAft>
            </a:pPr>
            <a:r>
              <a:rPr lang="fr-FR" altLang="fr-FR" sz="1600" dirty="0">
                <a:solidFill>
                  <a:schemeClr val="tx1"/>
                </a:solidFill>
              </a:rPr>
              <a:t>Décès d’un collègue</a:t>
            </a:r>
          </a:p>
          <a:p>
            <a:pPr marL="358775" lvl="1" indent="-192088">
              <a:spcBef>
                <a:spcPts val="0"/>
              </a:spcBef>
              <a:spcAft>
                <a:spcPts val="200"/>
              </a:spcAft>
            </a:pPr>
            <a:r>
              <a:rPr lang="fr-FR" altLang="fr-FR" sz="1600" dirty="0">
                <a:solidFill>
                  <a:schemeClr val="tx1"/>
                </a:solidFill>
              </a:rPr>
              <a:t>Perte d’emploi imminente ou annonce de mise à pied</a:t>
            </a:r>
          </a:p>
          <a:p>
            <a:pPr marL="174625" indent="-174625">
              <a:lnSpc>
                <a:spcPct val="100000"/>
              </a:lnSpc>
              <a:spcBef>
                <a:spcPts val="0"/>
              </a:spcBef>
            </a:pPr>
            <a:r>
              <a:rPr lang="fr-FR" altLang="fr-FR" sz="1600" dirty="0">
                <a:solidFill>
                  <a:schemeClr val="tx1"/>
                </a:solidFill>
              </a:rPr>
              <a:t>Santé mentale et mieux-être en milieu de travail</a:t>
            </a:r>
          </a:p>
          <a:p>
            <a:pPr marL="358775" lvl="1" indent="-192088">
              <a:spcBef>
                <a:spcPts val="0"/>
              </a:spcBef>
              <a:spcAft>
                <a:spcPts val="200"/>
              </a:spcAft>
            </a:pPr>
            <a:r>
              <a:rPr lang="fr-FR" altLang="fr-FR" sz="1600" spc="-10" dirty="0">
                <a:solidFill>
                  <a:schemeClr val="tx1"/>
                </a:solidFill>
              </a:rPr>
              <a:t>Examen psychosocial de la santé en milieu de travail (évaluation, recommandations, animation et </a:t>
            </a:r>
            <a:r>
              <a:rPr lang="fr-FR" altLang="fr-FR" sz="1600" spc="-10" dirty="0" smtClean="0">
                <a:solidFill>
                  <a:schemeClr val="tx1"/>
                </a:solidFill>
              </a:rPr>
              <a:t>soutien)</a:t>
            </a:r>
          </a:p>
          <a:p>
            <a:pPr marL="358775" lvl="1" indent="-192088">
              <a:spcBef>
                <a:spcPts val="0"/>
              </a:spcBef>
              <a:spcAft>
                <a:spcPts val="200"/>
              </a:spcAft>
            </a:pPr>
            <a:r>
              <a:rPr lang="fr-FR" altLang="fr-FR" sz="1600" dirty="0" smtClean="0">
                <a:solidFill>
                  <a:schemeClr val="tx1"/>
                </a:solidFill>
              </a:rPr>
              <a:t>Maintien </a:t>
            </a:r>
            <a:r>
              <a:rPr lang="fr-FR" altLang="fr-FR" sz="1600" dirty="0">
                <a:solidFill>
                  <a:schemeClr val="tx1"/>
                </a:solidFill>
              </a:rPr>
              <a:t>en poste, gestion des limitations fonctionnelles et réinsertion en milieu de travail</a:t>
            </a:r>
          </a:p>
          <a:p>
            <a:pPr marL="358775" lvl="1" indent="-192088">
              <a:spcBef>
                <a:spcPts val="0"/>
              </a:spcBef>
              <a:spcAft>
                <a:spcPts val="200"/>
              </a:spcAft>
            </a:pPr>
            <a:r>
              <a:rPr lang="fr-FR" altLang="fr-FR" sz="1600" dirty="0">
                <a:solidFill>
                  <a:schemeClr val="tx1"/>
                </a:solidFill>
              </a:rPr>
              <a:t>Prestation des programmes Premiers soins en santé mentale et L’esprit au travail de la Commission de la santé mentale du </a:t>
            </a:r>
            <a:r>
              <a:rPr lang="fr-FR" altLang="fr-FR" sz="1600" dirty="0" smtClean="0">
                <a:solidFill>
                  <a:schemeClr val="tx1"/>
                </a:solidFill>
              </a:rPr>
              <a:t>Canada</a:t>
            </a:r>
            <a:endParaRPr lang="en-CA" altLang="en-US" sz="1600" b="1" dirty="0">
              <a:solidFill>
                <a:schemeClr val="tx1"/>
              </a:solidFill>
            </a:endParaRPr>
          </a:p>
        </p:txBody>
      </p:sp>
      <p:sp>
        <p:nvSpPr>
          <p:cNvPr id="52228" name="Text Box 3"/>
          <p:cNvSpPr>
            <a:spLocks noChangeArrowheads="1"/>
          </p:cNvSpPr>
          <p:nvPr>
            <p:custDataLst>
              <p:tags r:id="rId3"/>
            </p:custDataLst>
          </p:nvPr>
        </p:nvSpPr>
        <p:spPr bwMode="auto">
          <a:xfrm>
            <a:off x="2420651" y="6087510"/>
            <a:ext cx="3961876" cy="274287"/>
          </a:xfrm>
          <a:prstGeom prst="rect">
            <a:avLst/>
          </a:prstGeom>
          <a:solidFill>
            <a:schemeClr val="bg1"/>
          </a:solidFill>
          <a:ln w="38100" algn="ctr">
            <a:solidFill>
              <a:schemeClr val="tx1"/>
            </a:solidFill>
            <a:miter lim="800000"/>
            <a:headEnd/>
            <a:tailEnd/>
          </a:ln>
        </p:spPr>
        <p:txBody>
          <a:bodyPr lIns="91440" tIns="45720" rIns="91440" bIns="45720" anchor="t"/>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eaLnBrk="1" hangingPunct="1">
              <a:spcBef>
                <a:spcPct val="10000"/>
              </a:spcBef>
              <a:buNone/>
            </a:pPr>
            <a:r>
              <a:rPr lang="fr-FR" altLang="fr-FR" sz="1400" b="1" dirty="0">
                <a:latin typeface="Arial"/>
                <a:cs typeface="Arial"/>
              </a:rPr>
              <a:t>SOS </a:t>
            </a:r>
            <a:r>
              <a:rPr lang="fr-FR" altLang="fr-FR" sz="1400" b="1" dirty="0" smtClean="0">
                <a:latin typeface="Arial"/>
                <a:cs typeface="Arial"/>
              </a:rPr>
              <a:t>: 1-888</a:t>
            </a:r>
            <a:r>
              <a:rPr lang="fr-FR" altLang="fr-FR" sz="1400" b="1" dirty="0">
                <a:latin typeface="Arial"/>
                <a:cs typeface="Arial"/>
              </a:rPr>
              <a:t> 366-8213 / info-sos@hc-sc.gc.ca</a:t>
            </a:r>
            <a:endParaRPr lang="en-US" sz="1400" dirty="0">
              <a:latin typeface="Arial"/>
              <a:cs typeface="Arial"/>
            </a:endParaRPr>
          </a:p>
        </p:txBody>
      </p:sp>
      <p:sp>
        <p:nvSpPr>
          <p:cNvPr id="9" name="Slide Number Placeholder 4"/>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13</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custDataLst>
              <p:tags r:id="rId1"/>
            </p:custDataLst>
          </p:nvPr>
        </p:nvSpPr>
        <p:spPr>
          <a:xfrm>
            <a:off x="231494" y="478417"/>
            <a:ext cx="9064905" cy="893546"/>
          </a:xfrm>
        </p:spPr>
        <p:txBody>
          <a:bodyPr/>
          <a:lstStyle/>
          <a:p>
            <a:r>
              <a:rPr lang="fr-FR" altLang="fr-FR" sz="2600" spc="-10" dirty="0"/>
              <a:t>Annexe B : Services de règlement alternatif des conflits</a:t>
            </a:r>
          </a:p>
        </p:txBody>
      </p:sp>
      <p:sp>
        <p:nvSpPr>
          <p:cNvPr id="54275" name="Content Placeholder 2"/>
          <p:cNvSpPr>
            <a:spLocks noGrp="1" noChangeArrowheads="1"/>
          </p:cNvSpPr>
          <p:nvPr>
            <p:ph idx="1"/>
            <p:custDataLst>
              <p:tags r:id="rId2"/>
            </p:custDataLst>
          </p:nvPr>
        </p:nvSpPr>
        <p:spPr>
          <a:xfrm>
            <a:off x="231495" y="1270000"/>
            <a:ext cx="8638185" cy="5111329"/>
          </a:xfrm>
        </p:spPr>
        <p:txBody>
          <a:bodyPr/>
          <a:lstStyle/>
          <a:p>
            <a:pPr marL="0" indent="0">
              <a:lnSpc>
                <a:spcPct val="100000"/>
              </a:lnSpc>
              <a:spcBef>
                <a:spcPts val="600"/>
              </a:spcBef>
              <a:buNone/>
            </a:pPr>
            <a:r>
              <a:rPr lang="fr-FR" altLang="fr-FR" sz="1700" b="1" dirty="0">
                <a:solidFill>
                  <a:schemeClr val="tx1"/>
                </a:solidFill>
              </a:rPr>
              <a:t>Services de gestion informelle des conflits (SGIC)</a:t>
            </a:r>
          </a:p>
          <a:p>
            <a:pPr>
              <a:lnSpc>
                <a:spcPct val="100000"/>
              </a:lnSpc>
              <a:spcBef>
                <a:spcPts val="100"/>
              </a:spcBef>
            </a:pPr>
            <a:r>
              <a:rPr lang="fr-FR" altLang="fr-FR" sz="1600" dirty="0">
                <a:solidFill>
                  <a:schemeClr val="tx1"/>
                </a:solidFill>
              </a:rPr>
              <a:t>Praticiens expérimentés en gestion des conflits :</a:t>
            </a:r>
          </a:p>
          <a:p>
            <a:pPr marL="531813" lvl="1">
              <a:spcBef>
                <a:spcPts val="100"/>
              </a:spcBef>
            </a:pPr>
            <a:r>
              <a:rPr lang="fr-FR" altLang="fr-FR" sz="1600" dirty="0">
                <a:solidFill>
                  <a:schemeClr val="tx1"/>
                </a:solidFill>
              </a:rPr>
              <a:t>Consultations individuelles et accompagnement en résolution de conflits (individuel)</a:t>
            </a:r>
          </a:p>
          <a:p>
            <a:pPr marL="531813" lvl="1">
              <a:spcBef>
                <a:spcPts val="100"/>
              </a:spcBef>
            </a:pPr>
            <a:r>
              <a:rPr lang="fr-FR" altLang="fr-FR" sz="1600" dirty="0">
                <a:solidFill>
                  <a:schemeClr val="tx1"/>
                </a:solidFill>
              </a:rPr>
              <a:t>Discussions dirigées (conversation assistée par une tierce partie neutre)</a:t>
            </a:r>
          </a:p>
          <a:p>
            <a:pPr marL="531813" lvl="1">
              <a:spcBef>
                <a:spcPts val="100"/>
              </a:spcBef>
            </a:pPr>
            <a:r>
              <a:rPr lang="fr-FR" altLang="fr-FR" sz="1600" dirty="0">
                <a:solidFill>
                  <a:schemeClr val="tx1"/>
                </a:solidFill>
              </a:rPr>
              <a:t>Médiation (processus volontaire de résolution de problèmes en collaboration menant à un accord mutuellement satisfaisant)</a:t>
            </a:r>
          </a:p>
          <a:p>
            <a:pPr marL="531813" lvl="1">
              <a:spcBef>
                <a:spcPts val="100"/>
              </a:spcBef>
            </a:pPr>
            <a:r>
              <a:rPr lang="fr-FR" altLang="fr-FR" sz="1600" dirty="0">
                <a:solidFill>
                  <a:schemeClr val="tx1"/>
                </a:solidFill>
              </a:rPr>
              <a:t>Processus de groupes (processus dirigé par un animateur permettant aux groupes de cerner les problèmes et d’établir un plan)</a:t>
            </a:r>
          </a:p>
          <a:p>
            <a:pPr marL="531813" lvl="1">
              <a:spcBef>
                <a:spcPts val="100"/>
              </a:spcBef>
            </a:pPr>
            <a:r>
              <a:rPr lang="fr-FR" altLang="fr-FR" sz="1600" dirty="0">
                <a:solidFill>
                  <a:schemeClr val="tx1"/>
                </a:solidFill>
              </a:rPr>
              <a:t>Ateliers de prévention</a:t>
            </a:r>
            <a:endParaRPr lang="en-CA" altLang="fr-FR" sz="1600" dirty="0">
              <a:solidFill>
                <a:schemeClr val="tx1"/>
              </a:solidFill>
            </a:endParaRPr>
          </a:p>
          <a:p>
            <a:pPr marL="0" indent="0">
              <a:lnSpc>
                <a:spcPct val="100000"/>
              </a:lnSpc>
              <a:spcBef>
                <a:spcPts val="600"/>
              </a:spcBef>
              <a:buNone/>
            </a:pPr>
            <a:r>
              <a:rPr lang="fr-FR" altLang="fr-FR" sz="1700" b="1" dirty="0">
                <a:solidFill>
                  <a:schemeClr val="tx1"/>
                </a:solidFill>
              </a:rPr>
              <a:t>Services d’</a:t>
            </a:r>
            <a:r>
              <a:rPr lang="fr-FR" altLang="fr-FR" sz="1700" b="1" dirty="0" err="1">
                <a:solidFill>
                  <a:schemeClr val="tx1"/>
                </a:solidFill>
              </a:rPr>
              <a:t>ombuds</a:t>
            </a:r>
            <a:endParaRPr lang="fr-FR" altLang="fr-FR" sz="1700" b="1" dirty="0">
              <a:solidFill>
                <a:schemeClr val="tx1"/>
              </a:solidFill>
            </a:endParaRPr>
          </a:p>
          <a:p>
            <a:pPr>
              <a:lnSpc>
                <a:spcPct val="100000"/>
              </a:lnSpc>
              <a:spcBef>
                <a:spcPts val="100"/>
              </a:spcBef>
            </a:pPr>
            <a:r>
              <a:rPr lang="fr-FR" altLang="fr-FR" sz="1600" dirty="0">
                <a:solidFill>
                  <a:schemeClr val="tx1"/>
                </a:solidFill>
              </a:rPr>
              <a:t>Offre un environnement confidentiel et impartial pour avoir des conversations informelles, des ressources, des outils et du soutien (actuellement à l’essai)</a:t>
            </a:r>
          </a:p>
          <a:p>
            <a:pPr marL="0" indent="0">
              <a:lnSpc>
                <a:spcPct val="100000"/>
              </a:lnSpc>
              <a:spcBef>
                <a:spcPts val="600"/>
              </a:spcBef>
              <a:buNone/>
            </a:pPr>
            <a:r>
              <a:rPr lang="fr-FR" altLang="fr-FR" sz="1700" b="1" dirty="0">
                <a:solidFill>
                  <a:schemeClr val="tx1"/>
                </a:solidFill>
              </a:rPr>
              <a:t>Plaintes de harcèlement ou de violence </a:t>
            </a:r>
          </a:p>
          <a:p>
            <a:pPr>
              <a:lnSpc>
                <a:spcPct val="100000"/>
              </a:lnSpc>
              <a:spcBef>
                <a:spcPts val="100"/>
              </a:spcBef>
            </a:pPr>
            <a:r>
              <a:rPr lang="fr-FR" altLang="fr-FR" sz="1600" dirty="0">
                <a:solidFill>
                  <a:schemeClr val="tx1"/>
                </a:solidFill>
              </a:rPr>
              <a:t>Actuellement à l'essai, ce service aide les organisations à respecter le Règlement sur la prévention du harcèlement et de la violence en milieu de travail découlant du rapport de l'ancien greffier du Conseil privé sur les espaces sûrs.</a:t>
            </a:r>
            <a:endParaRPr lang="en-CA" altLang="fr-FR" sz="1600" dirty="0">
              <a:solidFill>
                <a:schemeClr val="tx1"/>
              </a:solidFill>
            </a:endParaRPr>
          </a:p>
        </p:txBody>
      </p:sp>
      <p:sp>
        <p:nvSpPr>
          <p:cNvPr id="7" name="Slide Number Placeholder 3"/>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14</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noChangeArrowheads="1"/>
          </p:cNvSpPr>
          <p:nvPr>
            <p:ph type="title"/>
            <p:custDataLst>
              <p:tags r:id="rId1"/>
            </p:custDataLst>
          </p:nvPr>
        </p:nvSpPr>
        <p:spPr>
          <a:xfrm>
            <a:off x="457200" y="478417"/>
            <a:ext cx="8579296" cy="966336"/>
          </a:xfrm>
        </p:spPr>
        <p:txBody>
          <a:bodyPr/>
          <a:lstStyle/>
          <a:p>
            <a:r>
              <a:rPr lang="fr-FR" altLang="fr-FR" sz="2600" dirty="0"/>
              <a:t>Annexe C : Mesures et interventions d’urgence psychosociales (MIUP)</a:t>
            </a:r>
          </a:p>
        </p:txBody>
      </p:sp>
      <p:sp>
        <p:nvSpPr>
          <p:cNvPr id="56323" name="Content Placeholder 2"/>
          <p:cNvSpPr>
            <a:spLocks noGrp="1" noChangeArrowheads="1"/>
          </p:cNvSpPr>
          <p:nvPr>
            <p:ph idx="1"/>
            <p:custDataLst>
              <p:tags r:id="rId2"/>
            </p:custDataLst>
          </p:nvPr>
        </p:nvSpPr>
        <p:spPr>
          <a:xfrm>
            <a:off x="251520" y="1562783"/>
            <a:ext cx="8640960" cy="4952317"/>
          </a:xfrm>
        </p:spPr>
        <p:txBody>
          <a:bodyPr/>
          <a:lstStyle/>
          <a:p>
            <a:pPr>
              <a:lnSpc>
                <a:spcPct val="100000"/>
              </a:lnSpc>
              <a:spcBef>
                <a:spcPts val="300"/>
              </a:spcBef>
            </a:pPr>
            <a:r>
              <a:rPr lang="fr-FR" altLang="fr-FR" sz="2000" dirty="0">
                <a:solidFill>
                  <a:schemeClr val="tx1"/>
                </a:solidFill>
              </a:rPr>
              <a:t>Services harmonisés aux piliers de la gestion des urgences : prévention, atténuation, intervention et rétablissement.</a:t>
            </a:r>
            <a:endParaRPr lang="en-CA" altLang="en-US" sz="2000" dirty="0">
              <a:solidFill>
                <a:schemeClr val="tx1"/>
              </a:solidFill>
            </a:endParaRPr>
          </a:p>
          <a:p>
            <a:pPr>
              <a:lnSpc>
                <a:spcPct val="100000"/>
              </a:lnSpc>
              <a:spcBef>
                <a:spcPts val="300"/>
              </a:spcBef>
            </a:pPr>
            <a:r>
              <a:rPr lang="fr-FR" altLang="fr-FR" sz="2000" dirty="0">
                <a:solidFill>
                  <a:schemeClr val="tx1"/>
                </a:solidFill>
              </a:rPr>
              <a:t>Équipe composée d’experts en santé mentale en cas de catastrophe qui offrent du soutien sur place aux intervenants fédéraux lors d’incidents critiques ou d’événements internationaux de grande envergure, comme le Sommet du G7.</a:t>
            </a:r>
            <a:endParaRPr lang="en-CA" altLang="en-US" sz="2000" dirty="0">
              <a:solidFill>
                <a:schemeClr val="tx1"/>
              </a:solidFill>
            </a:endParaRPr>
          </a:p>
          <a:p>
            <a:pPr>
              <a:lnSpc>
                <a:spcPct val="100000"/>
              </a:lnSpc>
              <a:spcBef>
                <a:spcPts val="300"/>
              </a:spcBef>
            </a:pPr>
            <a:r>
              <a:rPr lang="fr-FR" altLang="fr-FR" sz="2000" dirty="0">
                <a:solidFill>
                  <a:schemeClr val="tx1"/>
                </a:solidFill>
              </a:rPr>
              <a:t>Renforce la notion que la surveillance de la santé mentale et du mieux-être d’un employé est extrêmement importante dans les situations de stress opérationnel prolongé ou à la suite d’un événement catastrophique.</a:t>
            </a:r>
            <a:endParaRPr lang="en-CA" altLang="en-US" sz="2000" dirty="0">
              <a:solidFill>
                <a:schemeClr val="tx1"/>
              </a:solidFill>
            </a:endParaRPr>
          </a:p>
          <a:p>
            <a:pPr>
              <a:lnSpc>
                <a:spcPct val="100000"/>
              </a:lnSpc>
              <a:spcBef>
                <a:spcPts val="300"/>
              </a:spcBef>
            </a:pPr>
            <a:r>
              <a:rPr lang="fr-FR" altLang="fr-FR" sz="2000" dirty="0">
                <a:solidFill>
                  <a:schemeClr val="tx1"/>
                </a:solidFill>
              </a:rPr>
              <a:t>L’équipe des MIUP a soutenu les efforts de rapatriement qui ont eu lieu à Cornwall et à Trenton en raison de la pandémie de COVID-19 et a préparé des bulletins sur la COVID-19 pour les ministères clients des SAE.</a:t>
            </a:r>
            <a:endParaRPr lang="en-CA" altLang="en-US" sz="2000" dirty="0">
              <a:solidFill>
                <a:schemeClr val="tx1"/>
              </a:solidFill>
            </a:endParaRPr>
          </a:p>
        </p:txBody>
      </p:sp>
      <p:sp>
        <p:nvSpPr>
          <p:cNvPr id="8" name="Slide Number Placeholder 3"/>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15</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noChangeArrowheads="1"/>
          </p:cNvSpPr>
          <p:nvPr>
            <p:ph type="title"/>
            <p:custDataLst>
              <p:tags r:id="rId1"/>
            </p:custDataLst>
          </p:nvPr>
        </p:nvSpPr>
        <p:spPr>
          <a:xfrm>
            <a:off x="457200" y="227705"/>
            <a:ext cx="8172450" cy="909799"/>
          </a:xfrm>
        </p:spPr>
        <p:txBody>
          <a:bodyPr>
            <a:noAutofit/>
          </a:bodyPr>
          <a:lstStyle/>
          <a:p>
            <a:r>
              <a:rPr lang="fr-FR" altLang="fr-FR" sz="2600" dirty="0">
                <a:solidFill>
                  <a:schemeClr val="tx1"/>
                </a:solidFill>
              </a:rPr>
              <a:t>Annexe </a:t>
            </a:r>
            <a:r>
              <a:rPr lang="fr-FR" altLang="fr-FR" sz="2600" dirty="0" smtClean="0">
                <a:solidFill>
                  <a:schemeClr val="tx1"/>
                </a:solidFill>
              </a:rPr>
              <a:t>D</a:t>
            </a:r>
            <a:r>
              <a:rPr lang="fr-FR" altLang="fr-FR" sz="2600" dirty="0">
                <a:solidFill>
                  <a:schemeClr val="tx1"/>
                </a:solidFill>
              </a:rPr>
              <a:t> : Indicateurs du PAE </a:t>
            </a:r>
            <a:r>
              <a:rPr lang="fr-FR" altLang="fr-FR" sz="2600" dirty="0" smtClean="0">
                <a:solidFill>
                  <a:schemeClr val="tx1"/>
                </a:solidFill>
              </a:rPr>
              <a:t>2020-2021</a:t>
            </a:r>
            <a:endParaRPr lang="fr-FR" altLang="fr-FR" sz="2600" dirty="0"/>
          </a:p>
        </p:txBody>
      </p:sp>
      <p:sp>
        <p:nvSpPr>
          <p:cNvPr id="60421" name="Rounded Rectangle 2" descr="Decorative"/>
          <p:cNvSpPr>
            <a:spLocks noChangeArrowheads="1"/>
          </p:cNvSpPr>
          <p:nvPr>
            <p:custDataLst>
              <p:tags r:id="rId2"/>
            </p:custDataLst>
          </p:nvPr>
        </p:nvSpPr>
        <p:spPr bwMode="auto">
          <a:xfrm>
            <a:off x="326053" y="1155255"/>
            <a:ext cx="2306647" cy="3150283"/>
          </a:xfrm>
          <a:prstGeom prst="roundRect">
            <a:avLst>
              <a:gd name="adj" fmla="val 16667"/>
            </a:avLst>
          </a:prstGeom>
          <a:solidFill>
            <a:schemeClr val="accent6">
              <a:lumMod val="20000"/>
              <a:lumOff val="80000"/>
            </a:schemeClr>
          </a:solidFill>
          <a:ln w="25400" algn="ctr">
            <a:solidFill>
              <a:srgbClr val="89A4A7"/>
            </a:solidFill>
            <a:round/>
            <a:headEnd/>
            <a:tailEnd/>
          </a:ln>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CA" altLang="fr-FR" sz="1800">
              <a:solidFill>
                <a:srgbClr val="FFFFFF"/>
              </a:solidFill>
            </a:endParaRPr>
          </a:p>
        </p:txBody>
      </p:sp>
      <p:sp>
        <p:nvSpPr>
          <p:cNvPr id="60432" name="TextBox 3"/>
          <p:cNvSpPr>
            <a:spLocks noChangeArrowheads="1"/>
          </p:cNvSpPr>
          <p:nvPr>
            <p:custDataLst>
              <p:tags r:id="rId3"/>
            </p:custDataLst>
          </p:nvPr>
        </p:nvSpPr>
        <p:spPr bwMode="auto">
          <a:xfrm>
            <a:off x="371607" y="1225338"/>
            <a:ext cx="2223564" cy="2941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spcBef>
                <a:spcPct val="0"/>
              </a:spcBef>
              <a:spcAft>
                <a:spcPts val="300"/>
              </a:spcAft>
              <a:buFontTx/>
              <a:buNone/>
            </a:pPr>
            <a:r>
              <a:rPr lang="fr-FR" altLang="fr-FR" sz="1300" b="1" dirty="0">
                <a:latin typeface="Arial" panose="020B0604020202020204" pitchFamily="34" charset="0"/>
              </a:rPr>
              <a:t>Principales raisons de faire appel au PAE</a:t>
            </a:r>
            <a:br>
              <a:rPr lang="fr-FR" altLang="fr-FR" sz="1300" b="1" dirty="0">
                <a:latin typeface="Arial" panose="020B0604020202020204" pitchFamily="34" charset="0"/>
              </a:rPr>
            </a:br>
            <a:r>
              <a:rPr lang="fr-FR" altLang="fr-FR" sz="1300" b="1" dirty="0">
                <a:latin typeface="Arial" panose="020B0604020202020204" pitchFamily="34" charset="0"/>
              </a:rPr>
              <a:t>(n = 23 252 cas)</a:t>
            </a:r>
          </a:p>
          <a:p>
            <a:pPr>
              <a:spcBef>
                <a:spcPct val="0"/>
              </a:spcBef>
              <a:buNone/>
            </a:pPr>
            <a:endParaRPr lang="fr-FR" altLang="fr-FR" sz="1150" dirty="0">
              <a:latin typeface="Arial" panose="020B0604020202020204" pitchFamily="34" charset="0"/>
            </a:endParaRPr>
          </a:p>
          <a:p>
            <a:pPr marL="85725" indent="-85725">
              <a:spcBef>
                <a:spcPct val="0"/>
              </a:spcBef>
            </a:pPr>
            <a:endParaRPr lang="fr-FR" altLang="fr-FR" sz="1150" dirty="0" smtClean="0">
              <a:latin typeface="Arial" panose="020B0604020202020204" pitchFamily="34" charset="0"/>
            </a:endParaRPr>
          </a:p>
          <a:p>
            <a:pPr marL="85725" indent="-85725">
              <a:spcBef>
                <a:spcPct val="0"/>
              </a:spcBef>
            </a:pPr>
            <a:r>
              <a:rPr lang="fr-FR" altLang="fr-FR" sz="1150" dirty="0" smtClean="0">
                <a:latin typeface="Arial" panose="020B0604020202020204" pitchFamily="34" charset="0"/>
              </a:rPr>
              <a:t>Problèmes </a:t>
            </a:r>
            <a:r>
              <a:rPr lang="fr-FR" altLang="fr-FR" sz="1150" dirty="0">
                <a:latin typeface="Arial" panose="020B0604020202020204" pitchFamily="34" charset="0"/>
              </a:rPr>
              <a:t>d’ordre familial (27 %)</a:t>
            </a:r>
          </a:p>
          <a:p>
            <a:pPr marL="85725" indent="-85725">
              <a:spcBef>
                <a:spcPct val="0"/>
              </a:spcBef>
            </a:pPr>
            <a:r>
              <a:rPr lang="fr-FR" altLang="fr-FR" sz="1150" dirty="0">
                <a:latin typeface="Arial" panose="020B0604020202020204" pitchFamily="34" charset="0"/>
              </a:rPr>
              <a:t>Santé psychologique (29 %)</a:t>
            </a:r>
          </a:p>
          <a:p>
            <a:pPr marL="85725" indent="-85725">
              <a:spcBef>
                <a:spcPct val="0"/>
              </a:spcBef>
            </a:pPr>
            <a:r>
              <a:rPr lang="fr-FR" altLang="fr-FR" sz="1150" dirty="0">
                <a:latin typeface="Arial" panose="020B0604020202020204" pitchFamily="34" charset="0"/>
              </a:rPr>
              <a:t>Problèmes d’ordre professionnel (12 %)</a:t>
            </a:r>
          </a:p>
          <a:p>
            <a:pPr marL="85725" indent="-85725">
              <a:spcBef>
                <a:spcPct val="0"/>
              </a:spcBef>
            </a:pPr>
            <a:r>
              <a:rPr lang="fr-FR" altLang="fr-FR" sz="1150" dirty="0">
                <a:latin typeface="Arial" panose="020B0604020202020204" pitchFamily="34" charset="0"/>
              </a:rPr>
              <a:t>Anxiété (17 %)</a:t>
            </a:r>
          </a:p>
          <a:p>
            <a:pPr marL="85725" indent="-85725">
              <a:spcBef>
                <a:spcPct val="0"/>
              </a:spcBef>
            </a:pPr>
            <a:r>
              <a:rPr lang="fr-FR" altLang="fr-FR" sz="1150" dirty="0">
                <a:latin typeface="Arial" panose="020B0604020202020204" pitchFamily="34" charset="0"/>
              </a:rPr>
              <a:t>Deuil (4 %)</a:t>
            </a:r>
          </a:p>
          <a:p>
            <a:pPr marL="85725" indent="-85725">
              <a:spcBef>
                <a:spcPct val="0"/>
              </a:spcBef>
            </a:pPr>
            <a:r>
              <a:rPr lang="fr-FR" altLang="fr-FR" sz="1150" dirty="0">
                <a:latin typeface="Arial" panose="020B0604020202020204" pitchFamily="34" charset="0"/>
              </a:rPr>
              <a:t>Divers : relations interpersonnelles, conflits, carrière, soins aux enfants, soins aux aînés, etc. (12 %)</a:t>
            </a:r>
          </a:p>
        </p:txBody>
      </p:sp>
      <p:sp>
        <p:nvSpPr>
          <p:cNvPr id="60424" name="Rounded Rectangle 4" descr="Decorative&#10;"/>
          <p:cNvSpPr>
            <a:spLocks noChangeArrowheads="1"/>
          </p:cNvSpPr>
          <p:nvPr>
            <p:custDataLst>
              <p:tags r:id="rId4"/>
            </p:custDataLst>
          </p:nvPr>
        </p:nvSpPr>
        <p:spPr bwMode="auto">
          <a:xfrm>
            <a:off x="2669616" y="1155255"/>
            <a:ext cx="1596738" cy="3150283"/>
          </a:xfrm>
          <a:prstGeom prst="roundRect">
            <a:avLst>
              <a:gd name="adj" fmla="val 16667"/>
            </a:avLst>
          </a:prstGeom>
          <a:solidFill>
            <a:schemeClr val="tx2">
              <a:lumMod val="20000"/>
              <a:lumOff val="80000"/>
            </a:schemeClr>
          </a:solidFill>
          <a:ln w="25400" algn="ctr">
            <a:solidFill>
              <a:srgbClr val="89A4A7"/>
            </a:solidFill>
            <a:round/>
            <a:headEnd/>
            <a:tailEnd/>
          </a:ln>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CA" altLang="fr-FR" sz="1800">
              <a:solidFill>
                <a:srgbClr val="FFFFFF"/>
              </a:solidFill>
            </a:endParaRPr>
          </a:p>
        </p:txBody>
      </p:sp>
      <p:sp>
        <p:nvSpPr>
          <p:cNvPr id="60426" name="TextBox 5"/>
          <p:cNvSpPr>
            <a:spLocks noChangeArrowheads="1"/>
          </p:cNvSpPr>
          <p:nvPr>
            <p:custDataLst>
              <p:tags r:id="rId5"/>
            </p:custDataLst>
          </p:nvPr>
        </p:nvSpPr>
        <p:spPr bwMode="auto">
          <a:xfrm>
            <a:off x="2684318" y="1218264"/>
            <a:ext cx="1596737" cy="2837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spcBef>
                <a:spcPct val="0"/>
              </a:spcBef>
              <a:spcAft>
                <a:spcPts val="300"/>
              </a:spcAft>
              <a:buFontTx/>
              <a:buNone/>
            </a:pPr>
            <a:r>
              <a:rPr lang="fr-FR" altLang="fr-FR" sz="1450" b="1" dirty="0">
                <a:latin typeface="Arial" panose="020B0604020202020204" pitchFamily="34" charset="0"/>
              </a:rPr>
              <a:t>Prise en charge et aiguillage</a:t>
            </a:r>
            <a:r>
              <a:rPr lang="fr-FR" altLang="fr-FR" sz="1450" b="1" baseline="30000" dirty="0">
                <a:latin typeface="Arial" panose="020B0604020202020204" pitchFamily="34" charset="0"/>
              </a:rPr>
              <a:t>1 et 2</a:t>
            </a:r>
            <a:endParaRPr lang="fr-FR" altLang="fr-FR" sz="1200" b="1" baseline="30000" dirty="0">
              <a:latin typeface="Arial" panose="020B0604020202020204" pitchFamily="34" charset="0"/>
            </a:endParaRPr>
          </a:p>
          <a:p>
            <a:pPr marL="85725" indent="-85725">
              <a:spcBef>
                <a:spcPct val="0"/>
              </a:spcBef>
              <a:buFont typeface="Arial" panose="020B0604020202020204" pitchFamily="34" charset="0"/>
              <a:buChar char="•"/>
            </a:pPr>
            <a:endParaRPr lang="fr-FR" altLang="fr-FR" sz="1150" b="1" dirty="0" smtClean="0">
              <a:latin typeface="Arial" panose="020B0604020202020204" pitchFamily="34" charset="0"/>
            </a:endParaRPr>
          </a:p>
          <a:p>
            <a:pPr marL="85725" indent="-85725">
              <a:spcBef>
                <a:spcPct val="0"/>
              </a:spcBef>
              <a:buFont typeface="Arial" panose="020B0604020202020204" pitchFamily="34" charset="0"/>
              <a:buChar char="•"/>
            </a:pPr>
            <a:endParaRPr lang="fr-FR" altLang="fr-FR" sz="1150" b="1" dirty="0">
              <a:latin typeface="Arial" panose="020B0604020202020204" pitchFamily="34" charset="0"/>
            </a:endParaRPr>
          </a:p>
          <a:p>
            <a:pPr marL="85725" indent="-85725">
              <a:spcBef>
                <a:spcPct val="0"/>
              </a:spcBef>
              <a:buFont typeface="Arial" panose="020B0604020202020204" pitchFamily="34" charset="0"/>
              <a:buChar char="•"/>
            </a:pPr>
            <a:endParaRPr lang="fr-FR" altLang="fr-FR" sz="1150" b="1" dirty="0" smtClean="0">
              <a:latin typeface="Arial" panose="020B0604020202020204" pitchFamily="34" charset="0"/>
            </a:endParaRPr>
          </a:p>
          <a:p>
            <a:pPr marL="85725" indent="-85725">
              <a:spcBef>
                <a:spcPct val="0"/>
              </a:spcBef>
              <a:buFont typeface="Arial" panose="020B0604020202020204" pitchFamily="34" charset="0"/>
              <a:buChar char="•"/>
            </a:pPr>
            <a:r>
              <a:rPr lang="fr-FR" altLang="fr-FR" sz="1150" b="1" dirty="0" smtClean="0">
                <a:latin typeface="Arial" panose="020B0604020202020204" pitchFamily="34" charset="0"/>
              </a:rPr>
              <a:t>95</a:t>
            </a:r>
            <a:r>
              <a:rPr lang="fr-FR" altLang="fr-FR" sz="1150" b="1" dirty="0">
                <a:latin typeface="Arial" panose="020B0604020202020204" pitchFamily="34" charset="0"/>
              </a:rPr>
              <a:t> % </a:t>
            </a:r>
            <a:r>
              <a:rPr lang="fr-FR" altLang="fr-FR" sz="1150" dirty="0">
                <a:latin typeface="Arial" panose="020B0604020202020204" pitchFamily="34" charset="0"/>
              </a:rPr>
              <a:t>étaient satisfaits du conseiller qui les a pris en charge</a:t>
            </a:r>
          </a:p>
          <a:p>
            <a:pPr marL="85725" indent="-85725">
              <a:spcBef>
                <a:spcPct val="0"/>
              </a:spcBef>
              <a:buFont typeface="Arial" panose="020B0604020202020204" pitchFamily="34" charset="0"/>
              <a:buChar char="•"/>
            </a:pPr>
            <a:r>
              <a:rPr lang="fr-FR" altLang="fr-FR" sz="1150" b="1" dirty="0">
                <a:latin typeface="Arial" panose="020B0604020202020204" pitchFamily="34" charset="0"/>
              </a:rPr>
              <a:t>95 % </a:t>
            </a:r>
            <a:r>
              <a:rPr lang="fr-FR" altLang="fr-FR" sz="1150" dirty="0">
                <a:latin typeface="Arial" panose="020B0604020202020204" pitchFamily="34" charset="0"/>
              </a:rPr>
              <a:t>se sont rapidement vu offrir leur premier rendez-vous</a:t>
            </a:r>
          </a:p>
          <a:p>
            <a:pPr>
              <a:spcBef>
                <a:spcPct val="0"/>
              </a:spcBef>
              <a:buFontTx/>
              <a:buNone/>
            </a:pPr>
            <a:endParaRPr lang="fr-FR" altLang="fr-FR" sz="1000" b="1" dirty="0">
              <a:latin typeface="Arial" panose="020B0604020202020204" pitchFamily="34" charset="0"/>
            </a:endParaRPr>
          </a:p>
        </p:txBody>
      </p:sp>
      <p:sp>
        <p:nvSpPr>
          <p:cNvPr id="60423" name="Rounded Rectangle 6" descr="Decorative"/>
          <p:cNvSpPr>
            <a:spLocks noChangeArrowheads="1"/>
          </p:cNvSpPr>
          <p:nvPr>
            <p:custDataLst>
              <p:tags r:id="rId6"/>
            </p:custDataLst>
          </p:nvPr>
        </p:nvSpPr>
        <p:spPr bwMode="auto">
          <a:xfrm>
            <a:off x="4266354" y="1164762"/>
            <a:ext cx="1808268" cy="3155748"/>
          </a:xfrm>
          <a:prstGeom prst="roundRect">
            <a:avLst>
              <a:gd name="adj" fmla="val 16667"/>
            </a:avLst>
          </a:prstGeom>
          <a:solidFill>
            <a:schemeClr val="tx2">
              <a:lumMod val="20000"/>
              <a:lumOff val="80000"/>
            </a:schemeClr>
          </a:solidFill>
          <a:ln w="25400" algn="ctr">
            <a:solidFill>
              <a:srgbClr val="89A4A7"/>
            </a:solidFill>
            <a:round/>
            <a:headEnd/>
            <a:tailEnd/>
          </a:ln>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CA" altLang="fr-FR" sz="1800">
              <a:solidFill>
                <a:srgbClr val="FFFFFF"/>
              </a:solidFill>
            </a:endParaRPr>
          </a:p>
        </p:txBody>
      </p:sp>
      <p:sp>
        <p:nvSpPr>
          <p:cNvPr id="60427" name="TextBox 7"/>
          <p:cNvSpPr>
            <a:spLocks noChangeArrowheads="1"/>
          </p:cNvSpPr>
          <p:nvPr>
            <p:custDataLst>
              <p:tags r:id="rId7"/>
            </p:custDataLst>
          </p:nvPr>
        </p:nvSpPr>
        <p:spPr bwMode="auto">
          <a:xfrm>
            <a:off x="4340799" y="1200717"/>
            <a:ext cx="1770738" cy="2642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spcBef>
                <a:spcPct val="0"/>
              </a:spcBef>
              <a:spcAft>
                <a:spcPts val="300"/>
              </a:spcAft>
              <a:buFontTx/>
              <a:buNone/>
            </a:pPr>
            <a:r>
              <a:rPr lang="fr-FR" altLang="fr-FR" sz="1400" b="1" dirty="0">
                <a:latin typeface="Arial" panose="020B0604020202020204" pitchFamily="34" charset="0"/>
              </a:rPr>
              <a:t>Soutien psychologique à court terme</a:t>
            </a:r>
            <a:r>
              <a:rPr lang="fr-FR" altLang="fr-FR" sz="1400" b="1" baseline="30000" dirty="0">
                <a:latin typeface="Arial" panose="020B0604020202020204" pitchFamily="34" charset="0"/>
              </a:rPr>
              <a:t>1 et 2</a:t>
            </a:r>
          </a:p>
          <a:p>
            <a:pPr marL="85725" indent="-85725">
              <a:spcBef>
                <a:spcPct val="0"/>
              </a:spcBef>
            </a:pPr>
            <a:endParaRPr lang="fr-FR" altLang="fr-FR" sz="1150" b="1" dirty="0" smtClean="0">
              <a:latin typeface="Arial" panose="020B0604020202020204" pitchFamily="34" charset="0"/>
            </a:endParaRPr>
          </a:p>
          <a:p>
            <a:pPr marL="85725" indent="-85725">
              <a:spcBef>
                <a:spcPct val="0"/>
              </a:spcBef>
            </a:pPr>
            <a:endParaRPr lang="fr-FR" altLang="fr-FR" sz="1150" b="1" dirty="0">
              <a:latin typeface="Arial" panose="020B0604020202020204" pitchFamily="34" charset="0"/>
            </a:endParaRPr>
          </a:p>
          <a:p>
            <a:pPr marL="85725" indent="-85725">
              <a:spcBef>
                <a:spcPct val="0"/>
              </a:spcBef>
            </a:pPr>
            <a:r>
              <a:rPr lang="fr-FR" altLang="fr-FR" sz="1150" b="1" dirty="0" smtClean="0">
                <a:latin typeface="Arial" panose="020B0604020202020204" pitchFamily="34" charset="0"/>
              </a:rPr>
              <a:t>86</a:t>
            </a:r>
            <a:r>
              <a:rPr lang="fr-FR" altLang="fr-FR" sz="1150" b="1" dirty="0">
                <a:latin typeface="Arial" panose="020B0604020202020204" pitchFamily="34" charset="0"/>
              </a:rPr>
              <a:t> %</a:t>
            </a:r>
            <a:r>
              <a:rPr lang="fr-FR" altLang="fr-FR" sz="1150" dirty="0">
                <a:latin typeface="Arial" panose="020B0604020202020204" pitchFamily="34" charset="0"/>
              </a:rPr>
              <a:t> ont signalé que les services offerts par les SAE les ont aidés à gérer efficacement leurs problèmes</a:t>
            </a:r>
          </a:p>
          <a:p>
            <a:pPr marL="85725" indent="-85725">
              <a:spcBef>
                <a:spcPct val="0"/>
              </a:spcBef>
            </a:pPr>
            <a:r>
              <a:rPr lang="fr-FR" altLang="fr-FR" sz="1150" b="1" dirty="0">
                <a:latin typeface="Arial" panose="020B0604020202020204" pitchFamily="34" charset="0"/>
              </a:rPr>
              <a:t>91 %</a:t>
            </a:r>
            <a:r>
              <a:rPr lang="fr-FR" altLang="fr-FR" sz="1150" dirty="0">
                <a:latin typeface="Arial" panose="020B0604020202020204" pitchFamily="34" charset="0"/>
              </a:rPr>
              <a:t> étaient satisfaits de la façon dont le PAE a répondu à leurs besoins </a:t>
            </a:r>
            <a:endParaRPr lang="en-CA" altLang="en-US" sz="1150" dirty="0">
              <a:latin typeface="Arial" panose="020B0604020202020204" pitchFamily="34" charset="0"/>
            </a:endParaRPr>
          </a:p>
        </p:txBody>
      </p:sp>
      <p:sp>
        <p:nvSpPr>
          <p:cNvPr id="60422" name="Rounded Rectangle 8" descr="Decorative"/>
          <p:cNvSpPr>
            <a:spLocks noChangeArrowheads="1"/>
          </p:cNvSpPr>
          <p:nvPr>
            <p:custDataLst>
              <p:tags r:id="rId8"/>
            </p:custDataLst>
          </p:nvPr>
        </p:nvSpPr>
        <p:spPr bwMode="auto">
          <a:xfrm>
            <a:off x="6111537" y="1106594"/>
            <a:ext cx="2817591" cy="3213916"/>
          </a:xfrm>
          <a:prstGeom prst="roundRect">
            <a:avLst>
              <a:gd name="adj" fmla="val 16667"/>
            </a:avLst>
          </a:prstGeom>
          <a:solidFill>
            <a:schemeClr val="tx2">
              <a:lumMod val="20000"/>
              <a:lumOff val="80000"/>
            </a:schemeClr>
          </a:solidFill>
          <a:ln w="25400" algn="ctr">
            <a:solidFill>
              <a:srgbClr val="89A4A7"/>
            </a:solidFill>
            <a:round/>
            <a:headEnd/>
            <a:tailEnd/>
          </a:ln>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CA" altLang="fr-FR" sz="1800">
              <a:solidFill>
                <a:srgbClr val="FFFFFF"/>
              </a:solidFill>
            </a:endParaRPr>
          </a:p>
        </p:txBody>
      </p:sp>
      <p:sp>
        <p:nvSpPr>
          <p:cNvPr id="60428" name="TextBox 9"/>
          <p:cNvSpPr>
            <a:spLocks noChangeArrowheads="1"/>
          </p:cNvSpPr>
          <p:nvPr>
            <p:custDataLst>
              <p:tags r:id="rId9"/>
            </p:custDataLst>
          </p:nvPr>
        </p:nvSpPr>
        <p:spPr bwMode="auto">
          <a:xfrm>
            <a:off x="6185982" y="1225338"/>
            <a:ext cx="2819905" cy="2788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spcBef>
                <a:spcPct val="0"/>
              </a:spcBef>
              <a:spcAft>
                <a:spcPts val="300"/>
              </a:spcAft>
              <a:buFontTx/>
              <a:buNone/>
            </a:pPr>
            <a:r>
              <a:rPr lang="fr-FR" altLang="fr-FR" sz="1450" b="1" dirty="0">
                <a:latin typeface="Arial" panose="020B0604020202020204" pitchFamily="34" charset="0"/>
              </a:rPr>
              <a:t>Résultats post-consultation</a:t>
            </a:r>
            <a:r>
              <a:rPr lang="fr-FR" altLang="fr-FR" sz="1450" b="1" baseline="30000" dirty="0">
                <a:latin typeface="Arial" panose="020B0604020202020204" pitchFamily="34" charset="0"/>
              </a:rPr>
              <a:t>1</a:t>
            </a:r>
          </a:p>
          <a:p>
            <a:pPr>
              <a:spcBef>
                <a:spcPct val="0"/>
              </a:spcBef>
              <a:spcAft>
                <a:spcPts val="300"/>
              </a:spcAft>
              <a:buFontTx/>
              <a:buNone/>
            </a:pPr>
            <a:r>
              <a:rPr lang="fr-FR" altLang="fr-FR" sz="1000" b="1" dirty="0">
                <a:latin typeface="Arial" panose="020B0604020202020204" pitchFamily="34" charset="0"/>
              </a:rPr>
              <a:t>(</a:t>
            </a:r>
            <a:r>
              <a:rPr lang="fr-FR" altLang="fr-FR" sz="1000" b="1" dirty="0" err="1">
                <a:latin typeface="Arial" panose="020B0604020202020204" pitchFamily="34" charset="0"/>
              </a:rPr>
              <a:t>autodéclarés</a:t>
            </a:r>
            <a:r>
              <a:rPr lang="fr-FR" altLang="fr-FR" sz="1000" b="1" dirty="0">
                <a:latin typeface="Arial" panose="020B0604020202020204" pitchFamily="34" charset="0"/>
              </a:rPr>
              <a:t>)</a:t>
            </a:r>
          </a:p>
          <a:p>
            <a:pPr marL="85725" indent="-85725">
              <a:spcBef>
                <a:spcPct val="0"/>
              </a:spcBef>
            </a:pPr>
            <a:endParaRPr lang="fr-FR" altLang="fr-FR" sz="1150" b="1" dirty="0" smtClean="0">
              <a:latin typeface="Arial" panose="020B0604020202020204" pitchFamily="34" charset="0"/>
            </a:endParaRPr>
          </a:p>
          <a:p>
            <a:pPr marL="85725" indent="-85725">
              <a:spcBef>
                <a:spcPct val="0"/>
              </a:spcBef>
            </a:pPr>
            <a:endParaRPr lang="fr-FR" altLang="fr-FR" sz="1150" b="1" dirty="0">
              <a:latin typeface="Arial" panose="020B0604020202020204" pitchFamily="34" charset="0"/>
            </a:endParaRPr>
          </a:p>
          <a:p>
            <a:pPr marL="85725" indent="-85725">
              <a:spcBef>
                <a:spcPct val="0"/>
              </a:spcBef>
            </a:pPr>
            <a:endParaRPr lang="fr-FR" altLang="fr-FR" sz="1150" b="1" dirty="0" smtClean="0">
              <a:latin typeface="Arial" panose="020B0604020202020204" pitchFamily="34" charset="0"/>
            </a:endParaRPr>
          </a:p>
          <a:p>
            <a:pPr marL="85725" indent="-85725">
              <a:spcBef>
                <a:spcPct val="0"/>
              </a:spcBef>
            </a:pPr>
            <a:r>
              <a:rPr lang="fr-FR" altLang="fr-FR" sz="1150" b="1" dirty="0" smtClean="0">
                <a:latin typeface="Arial" panose="020B0604020202020204" pitchFamily="34" charset="0"/>
              </a:rPr>
              <a:t>72</a:t>
            </a:r>
            <a:r>
              <a:rPr lang="fr-FR" altLang="fr-FR" sz="1150" b="1" dirty="0">
                <a:latin typeface="Arial" panose="020B0604020202020204" pitchFamily="34" charset="0"/>
              </a:rPr>
              <a:t> %</a:t>
            </a:r>
            <a:r>
              <a:rPr lang="fr-FR" altLang="fr-FR" sz="1150" dirty="0">
                <a:latin typeface="Arial" panose="020B0604020202020204" pitchFamily="34" charset="0"/>
              </a:rPr>
              <a:t> d’amélioration</a:t>
            </a:r>
            <a:r>
              <a:rPr lang="fr-FR" altLang="fr-FR" sz="1150" baseline="30000" dirty="0">
                <a:latin typeface="Arial" panose="020B0604020202020204" pitchFamily="34" charset="0"/>
              </a:rPr>
              <a:t>3</a:t>
            </a:r>
            <a:r>
              <a:rPr lang="fr-FR" altLang="fr-FR" sz="1150" dirty="0">
                <a:latin typeface="Arial" panose="020B0604020202020204" pitchFamily="34" charset="0"/>
              </a:rPr>
              <a:t> de la productivité* liée aux problèmes de santé mentale</a:t>
            </a:r>
          </a:p>
          <a:p>
            <a:pPr marL="85725" indent="-85725">
              <a:spcBef>
                <a:spcPct val="0"/>
              </a:spcBef>
            </a:pPr>
            <a:r>
              <a:rPr lang="fr-FR" altLang="fr-FR" sz="1150" dirty="0">
                <a:latin typeface="Arial" panose="020B0604020202020204" pitchFamily="34" charset="0"/>
              </a:rPr>
              <a:t>Amélioration</a:t>
            </a:r>
            <a:r>
              <a:rPr lang="fr-FR" altLang="fr-FR" sz="1150" baseline="30000" dirty="0">
                <a:latin typeface="Arial" panose="020B0604020202020204" pitchFamily="34" charset="0"/>
              </a:rPr>
              <a:t>3</a:t>
            </a:r>
            <a:r>
              <a:rPr lang="fr-FR" altLang="fr-FR" sz="1150" dirty="0">
                <a:latin typeface="Arial" panose="020B0604020202020204" pitchFamily="34" charset="0"/>
              </a:rPr>
              <a:t> de </a:t>
            </a:r>
            <a:r>
              <a:rPr lang="fr-FR" altLang="fr-FR" sz="1150" b="1" dirty="0">
                <a:latin typeface="Arial" panose="020B0604020202020204" pitchFamily="34" charset="0"/>
              </a:rPr>
              <a:t>51 %</a:t>
            </a:r>
            <a:r>
              <a:rPr lang="fr-FR" altLang="fr-FR" sz="1150" dirty="0">
                <a:latin typeface="Arial" panose="020B0604020202020204" pitchFamily="34" charset="0"/>
              </a:rPr>
              <a:t> du taux d’absentéisme** (de 1 à 19 jours)</a:t>
            </a:r>
          </a:p>
          <a:p>
            <a:pPr marL="85725" indent="-85725">
              <a:spcBef>
                <a:spcPct val="0"/>
              </a:spcBef>
            </a:pPr>
            <a:r>
              <a:rPr lang="fr-FR" altLang="fr-FR" sz="1150" b="1" dirty="0">
                <a:latin typeface="Arial" panose="020B0604020202020204" pitchFamily="34" charset="0"/>
              </a:rPr>
              <a:t>43 %</a:t>
            </a:r>
            <a:r>
              <a:rPr lang="fr-FR" altLang="fr-FR" sz="1150" dirty="0">
                <a:latin typeface="Arial" panose="020B0604020202020204" pitchFamily="34" charset="0"/>
              </a:rPr>
              <a:t> des participants ont dit que « </a:t>
            </a:r>
            <a:r>
              <a:rPr lang="fr-FR" altLang="fr-FR" sz="1150" i="1" dirty="0">
                <a:latin typeface="Arial" panose="020B0604020202020204" pitchFamily="34" charset="0"/>
              </a:rPr>
              <a:t>leur capacité à se remettre rapidement après une situation difficile</a:t>
            </a:r>
            <a:r>
              <a:rPr lang="fr-FR" altLang="fr-FR" sz="1150" dirty="0">
                <a:latin typeface="Arial" panose="020B0604020202020204" pitchFamily="34" charset="0"/>
              </a:rPr>
              <a:t> » s’est améliorée de façon exceptionnelle ou notable</a:t>
            </a:r>
          </a:p>
          <a:p>
            <a:pPr marL="85725" indent="-85725">
              <a:spcBef>
                <a:spcPct val="0"/>
              </a:spcBef>
            </a:pPr>
            <a:r>
              <a:rPr lang="fr-FR" altLang="fr-FR" sz="1150" dirty="0">
                <a:latin typeface="Arial" panose="020B0604020202020204" pitchFamily="34" charset="0"/>
              </a:rPr>
              <a:t>Amélioration</a:t>
            </a:r>
            <a:r>
              <a:rPr lang="fr-FR" altLang="fr-FR" sz="1150" baseline="30000" dirty="0">
                <a:latin typeface="Arial" panose="020B0604020202020204" pitchFamily="34" charset="0"/>
              </a:rPr>
              <a:t>3</a:t>
            </a:r>
            <a:r>
              <a:rPr lang="fr-FR" altLang="fr-FR" sz="1150" dirty="0">
                <a:latin typeface="Arial" panose="020B0604020202020204" pitchFamily="34" charset="0"/>
              </a:rPr>
              <a:t> de </a:t>
            </a:r>
            <a:r>
              <a:rPr lang="fr-FR" altLang="fr-FR" sz="1150" b="1" dirty="0">
                <a:latin typeface="Arial" panose="020B0604020202020204" pitchFamily="34" charset="0"/>
              </a:rPr>
              <a:t>37 %</a:t>
            </a:r>
            <a:r>
              <a:rPr lang="fr-FR" altLang="fr-FR" sz="1150" dirty="0">
                <a:latin typeface="Arial" panose="020B0604020202020204" pitchFamily="34" charset="0"/>
              </a:rPr>
              <a:t> de la mobilisation au travail</a:t>
            </a:r>
          </a:p>
        </p:txBody>
      </p:sp>
      <p:sp>
        <p:nvSpPr>
          <p:cNvPr id="60425" name="Right Arrow 10"/>
          <p:cNvSpPr>
            <a:spLocks noChangeArrowheads="1"/>
          </p:cNvSpPr>
          <p:nvPr>
            <p:custDataLst>
              <p:tags r:id="rId10"/>
            </p:custDataLst>
          </p:nvPr>
        </p:nvSpPr>
        <p:spPr bwMode="auto">
          <a:xfrm>
            <a:off x="371724" y="1763004"/>
            <a:ext cx="8446045" cy="529661"/>
          </a:xfrm>
          <a:prstGeom prst="rightArrow">
            <a:avLst>
              <a:gd name="adj1" fmla="val 50000"/>
              <a:gd name="adj2" fmla="val 49981"/>
            </a:avLst>
          </a:prstGeom>
          <a:solidFill>
            <a:srgbClr val="0070C0"/>
          </a:solidFill>
          <a:ln w="25400" algn="ctr">
            <a:solidFill>
              <a:srgbClr val="89A4A7"/>
            </a:solidFill>
            <a:miter lim="800000"/>
            <a:headEnd/>
            <a:tailEnd/>
          </a:ln>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r>
              <a:rPr lang="fr-FR" altLang="fr-FR" sz="1700" b="1">
                <a:solidFill>
                  <a:srgbClr val="FFFFFF"/>
                </a:solidFill>
              </a:rPr>
              <a:t>Parcours des clients du PAE</a:t>
            </a:r>
          </a:p>
        </p:txBody>
      </p:sp>
      <p:sp>
        <p:nvSpPr>
          <p:cNvPr id="60435" name="Left Brace 11" descr="Decorative"/>
          <p:cNvSpPr>
            <a:spLocks noChangeArrowheads="1"/>
          </p:cNvSpPr>
          <p:nvPr>
            <p:custDataLst>
              <p:tags r:id="rId11"/>
            </p:custDataLst>
          </p:nvPr>
        </p:nvSpPr>
        <p:spPr bwMode="auto">
          <a:xfrm rot="16200000">
            <a:off x="4470400" y="365024"/>
            <a:ext cx="269875" cy="8048625"/>
          </a:xfrm>
          <a:prstGeom prst="leftBrace">
            <a:avLst>
              <a:gd name="adj1" fmla="val 8284"/>
              <a:gd name="adj2" fmla="val 50000"/>
            </a:avLst>
          </a:prstGeom>
          <a:noFill/>
          <a:ln w="19050" algn="ctr">
            <a:solidFill>
              <a:srgbClr val="B6DCD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fr-FR" altLang="fr-FR" sz="1800"/>
          </a:p>
        </p:txBody>
      </p:sp>
      <p:sp>
        <p:nvSpPr>
          <p:cNvPr id="60420" name="Rounded Rectangle 12" descr="Decorative"/>
          <p:cNvSpPr>
            <a:spLocks noChangeArrowheads="1"/>
          </p:cNvSpPr>
          <p:nvPr>
            <p:custDataLst>
              <p:tags r:id="rId12"/>
            </p:custDataLst>
          </p:nvPr>
        </p:nvSpPr>
        <p:spPr bwMode="auto">
          <a:xfrm>
            <a:off x="1245016" y="4466909"/>
            <a:ext cx="6696744" cy="635397"/>
          </a:xfrm>
          <a:prstGeom prst="roundRect">
            <a:avLst>
              <a:gd name="adj" fmla="val 16667"/>
            </a:avLst>
          </a:prstGeom>
          <a:solidFill>
            <a:schemeClr val="accent3">
              <a:lumMod val="20000"/>
              <a:lumOff val="80000"/>
            </a:schemeClr>
          </a:solidFill>
          <a:ln w="25400" algn="ctr">
            <a:solidFill>
              <a:srgbClr val="89A4A7"/>
            </a:solidFill>
            <a:round/>
            <a:headEnd/>
            <a:tailEnd/>
          </a:ln>
        </p:spPr>
        <p:txBody>
          <a:bodyPr anchor="ct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lgn="ctr">
              <a:spcBef>
                <a:spcPct val="0"/>
              </a:spcBef>
              <a:buFontTx/>
              <a:buNone/>
            </a:pPr>
            <a:endParaRPr lang="en-CA" altLang="fr-FR" sz="1800">
              <a:solidFill>
                <a:srgbClr val="FFFFFF"/>
              </a:solidFill>
            </a:endParaRPr>
          </a:p>
        </p:txBody>
      </p:sp>
      <p:sp>
        <p:nvSpPr>
          <p:cNvPr id="60434" name="TextBox 13"/>
          <p:cNvSpPr>
            <a:spLocks noChangeArrowheads="1"/>
          </p:cNvSpPr>
          <p:nvPr>
            <p:custDataLst>
              <p:tags r:id="rId13"/>
            </p:custDataLst>
          </p:nvPr>
        </p:nvSpPr>
        <p:spPr bwMode="auto">
          <a:xfrm>
            <a:off x="1388409" y="4489410"/>
            <a:ext cx="6553351"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marL="173038" indent="-173038">
              <a:spcBef>
                <a:spcPct val="0"/>
              </a:spcBef>
            </a:pPr>
            <a:r>
              <a:rPr lang="fr-FR" altLang="fr-FR" sz="1200" b="1" dirty="0">
                <a:latin typeface="Arial" panose="020B0604020202020204" pitchFamily="34" charset="0"/>
              </a:rPr>
              <a:t>90 % </a:t>
            </a:r>
            <a:r>
              <a:rPr lang="fr-FR" altLang="fr-FR" sz="1200" dirty="0">
                <a:latin typeface="Arial" panose="020B0604020202020204" pitchFamily="34" charset="0"/>
              </a:rPr>
              <a:t>ont évalué la qualité des services du PAE comme étant « excellente » ou « bonne » </a:t>
            </a:r>
          </a:p>
          <a:p>
            <a:pPr marL="173038" indent="-173038">
              <a:spcBef>
                <a:spcPct val="0"/>
              </a:spcBef>
            </a:pPr>
            <a:r>
              <a:rPr lang="fr-FR" altLang="fr-FR" sz="1200" b="1" dirty="0">
                <a:latin typeface="Arial" panose="020B0604020202020204" pitchFamily="34" charset="0"/>
              </a:rPr>
              <a:t>93 %</a:t>
            </a:r>
            <a:r>
              <a:rPr lang="fr-FR" altLang="fr-FR" sz="1200" dirty="0">
                <a:latin typeface="Arial" panose="020B0604020202020204" pitchFamily="34" charset="0"/>
              </a:rPr>
              <a:t> des clients communiqueraient de nouveau avec le PAE s’ils avaient besoin d’aide</a:t>
            </a:r>
            <a:endParaRPr lang="en-CA" altLang="fr-FR" sz="200" dirty="0">
              <a:latin typeface="Arial" panose="020B0604020202020204" pitchFamily="34" charset="0"/>
            </a:endParaRPr>
          </a:p>
          <a:p>
            <a:pPr>
              <a:spcBef>
                <a:spcPct val="0"/>
              </a:spcBef>
              <a:buFontTx/>
              <a:buNone/>
            </a:pPr>
            <a:r>
              <a:rPr lang="fr-FR" altLang="fr-FR" sz="1000" i="1" dirty="0">
                <a:latin typeface="Arial" panose="020B0604020202020204" pitchFamily="34" charset="0"/>
              </a:rPr>
              <a:t>         Selon une compilation des résultats des ressources </a:t>
            </a:r>
            <a:r>
              <a:rPr lang="fr-FR" altLang="fr-FR" sz="1000" i="1" baseline="30000" dirty="0">
                <a:latin typeface="Arial" panose="020B0604020202020204" pitchFamily="34" charset="0"/>
              </a:rPr>
              <a:t>1</a:t>
            </a:r>
            <a:r>
              <a:rPr lang="fr-FR" altLang="fr-FR" sz="1000" i="1" dirty="0">
                <a:latin typeface="Arial" panose="020B0604020202020204" pitchFamily="34" charset="0"/>
              </a:rPr>
              <a:t> et </a:t>
            </a:r>
            <a:r>
              <a:rPr lang="fr-FR" altLang="fr-FR" sz="1000" i="1" baseline="30000" dirty="0">
                <a:latin typeface="Arial" panose="020B0604020202020204" pitchFamily="34" charset="0"/>
              </a:rPr>
              <a:t>2</a:t>
            </a:r>
            <a:r>
              <a:rPr lang="fr-FR" altLang="fr-FR" sz="1000" i="1" dirty="0">
                <a:latin typeface="Arial" panose="020B0604020202020204" pitchFamily="34" charset="0"/>
              </a:rPr>
              <a:t> ci-dessous.</a:t>
            </a:r>
          </a:p>
        </p:txBody>
      </p:sp>
      <p:sp>
        <p:nvSpPr>
          <p:cNvPr id="60436" name="TextBox 14"/>
          <p:cNvSpPr>
            <a:spLocks noChangeArrowheads="1"/>
          </p:cNvSpPr>
          <p:nvPr>
            <p:custDataLst>
              <p:tags r:id="rId14"/>
            </p:custDataLst>
          </p:nvPr>
        </p:nvSpPr>
        <p:spPr bwMode="auto">
          <a:xfrm>
            <a:off x="228601" y="5161178"/>
            <a:ext cx="8822842" cy="1324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1000" b="1" i="1" baseline="30000" dirty="0">
                <a:latin typeface="Arial" panose="020B0604020202020204" pitchFamily="34" charset="0"/>
              </a:rPr>
              <a:t>1 </a:t>
            </a:r>
            <a:r>
              <a:rPr lang="fr-FR" altLang="fr-FR" sz="1000" i="1" dirty="0">
                <a:latin typeface="Arial" panose="020B0604020202020204" pitchFamily="34" charset="0"/>
              </a:rPr>
              <a:t>Sondage auprès d’un échantillon au hasard (n=950) sur 3 936 clients consentants qui ont fait appel aux services du PAE entre avril 2020 et janvier 2021</a:t>
            </a:r>
          </a:p>
          <a:p>
            <a:pPr>
              <a:spcBef>
                <a:spcPct val="0"/>
              </a:spcBef>
              <a:buFontTx/>
              <a:buNone/>
            </a:pPr>
            <a:r>
              <a:rPr lang="fr-FR" altLang="fr-FR" sz="1000" i="1" baseline="30000" dirty="0">
                <a:latin typeface="Arial" panose="020B0604020202020204" pitchFamily="34" charset="0"/>
              </a:rPr>
              <a:t>2 </a:t>
            </a:r>
            <a:r>
              <a:rPr lang="fr-FR" altLang="fr-FR" sz="1000" i="1" dirty="0">
                <a:latin typeface="Arial" panose="020B0604020202020204" pitchFamily="34" charset="0"/>
              </a:rPr>
              <a:t>Sondages volontaires de rétroaction des clients du PAE en 2020-2021 (n=716)</a:t>
            </a:r>
          </a:p>
          <a:p>
            <a:pPr>
              <a:spcBef>
                <a:spcPct val="0"/>
              </a:spcBef>
              <a:buFontTx/>
              <a:buNone/>
            </a:pPr>
            <a:r>
              <a:rPr lang="fr-FR" altLang="fr-FR" sz="1000" i="1" baseline="30000" dirty="0">
                <a:latin typeface="Arial" panose="020B0604020202020204" pitchFamily="34" charset="0"/>
              </a:rPr>
              <a:t>3 </a:t>
            </a:r>
            <a:r>
              <a:rPr lang="fr-FR" altLang="fr-FR" sz="1000" i="1" dirty="0">
                <a:latin typeface="Arial" panose="020B0604020202020204" pitchFamily="34" charset="0"/>
              </a:rPr>
              <a:t>Indique une amélioration globale des résultats </a:t>
            </a:r>
            <a:r>
              <a:rPr lang="fr-FR" altLang="fr-FR" sz="1000" i="1" dirty="0" err="1">
                <a:latin typeface="Arial" panose="020B0604020202020204" pitchFamily="34" charset="0"/>
              </a:rPr>
              <a:t>autodéclarés</a:t>
            </a:r>
            <a:r>
              <a:rPr lang="fr-FR" altLang="fr-FR" sz="1000" i="1" dirty="0">
                <a:latin typeface="Arial" panose="020B0604020202020204" pitchFamily="34" charset="0"/>
              </a:rPr>
              <a:t>.</a:t>
            </a:r>
          </a:p>
          <a:p>
            <a:pPr>
              <a:spcBef>
                <a:spcPct val="0"/>
              </a:spcBef>
              <a:buFontTx/>
              <a:buNone/>
            </a:pPr>
            <a:r>
              <a:rPr lang="fr-FR" altLang="fr-FR" sz="1000" i="1" dirty="0">
                <a:latin typeface="Arial" panose="020B0604020202020204" pitchFamily="34" charset="0"/>
              </a:rPr>
              <a:t>* « Dans les 30 jours précédant votre communication avec le PAE, à combien de reprises vos problèmes émotifs (comme la dépression ou l’anxiété) ont-ils limité votre concentration, votre rendement et le type ou le volume de travail que vous pouviez effectuer? »</a:t>
            </a:r>
          </a:p>
          <a:p>
            <a:pPr>
              <a:spcBef>
                <a:spcPct val="0"/>
              </a:spcBef>
              <a:buFontTx/>
              <a:buNone/>
            </a:pPr>
            <a:r>
              <a:rPr lang="fr-FR" altLang="fr-FR" sz="1000" i="1" dirty="0">
                <a:latin typeface="Arial" panose="020B0604020202020204" pitchFamily="34" charset="0"/>
              </a:rPr>
              <a:t>** « Dans les 30 jours précédant votre communication avec le PAE, combien de journées de travail complètes avez-vous manquées en raison de vos problèmes d’ordre</a:t>
            </a:r>
            <a:br>
              <a:rPr lang="fr-FR" altLang="fr-FR" sz="1000" i="1" dirty="0">
                <a:latin typeface="Arial" panose="020B0604020202020204" pitchFamily="34" charset="0"/>
              </a:rPr>
            </a:br>
            <a:r>
              <a:rPr lang="fr-FR" altLang="fr-FR" sz="1000" i="1" dirty="0">
                <a:latin typeface="Arial" panose="020B0604020202020204" pitchFamily="34" charset="0"/>
              </a:rPr>
              <a:t>physique, personnel ou mental (nombre de jours en moyenne)? » </a:t>
            </a:r>
          </a:p>
        </p:txBody>
      </p:sp>
      <p:sp>
        <p:nvSpPr>
          <p:cNvPr id="19" name="Slide Number Placeholder 15"/>
          <p:cNvSpPr txBox="1">
            <a:spLocks/>
          </p:cNvSpPr>
          <p:nvPr/>
        </p:nvSpPr>
        <p:spPr>
          <a:xfrm>
            <a:off x="6604813" y="62346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16</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noChangeArrowheads="1"/>
          </p:cNvSpPr>
          <p:nvPr>
            <p:ph type="title"/>
            <p:custDataLst>
              <p:tags r:id="rId1"/>
            </p:custDataLst>
          </p:nvPr>
        </p:nvSpPr>
        <p:spPr>
          <a:xfrm>
            <a:off x="382724" y="478416"/>
            <a:ext cx="8523532" cy="1084367"/>
          </a:xfrm>
        </p:spPr>
        <p:txBody>
          <a:bodyPr/>
          <a:lstStyle/>
          <a:p>
            <a:r>
              <a:rPr lang="fr-FR" altLang="fr-FR" sz="2600" dirty="0"/>
              <a:t>Annexe E</a:t>
            </a:r>
            <a:r>
              <a:rPr lang="fr-FR" altLang="fr-FR" sz="2600" dirty="0" smtClean="0"/>
              <a:t> </a:t>
            </a:r>
            <a:r>
              <a:rPr lang="fr-FR" altLang="fr-FR" sz="2600" dirty="0"/>
              <a:t>: Données et indicateurs </a:t>
            </a:r>
            <a:r>
              <a:rPr lang="fr-FR" altLang="fr-FR" sz="2600" dirty="0" smtClean="0"/>
              <a:t>à l’intention des organismes clients du PAE</a:t>
            </a:r>
            <a:endParaRPr lang="fr-FR" altLang="fr-FR" sz="2600" dirty="0"/>
          </a:p>
        </p:txBody>
      </p:sp>
      <p:sp>
        <p:nvSpPr>
          <p:cNvPr id="4" name="Content Placeholder 2"/>
          <p:cNvSpPr>
            <a:spLocks noGrp="1"/>
          </p:cNvSpPr>
          <p:nvPr>
            <p:ph idx="1"/>
          </p:nvPr>
        </p:nvSpPr>
        <p:spPr>
          <a:xfrm>
            <a:off x="382724" y="1626134"/>
            <a:ext cx="8326301" cy="4601411"/>
          </a:xfrm>
        </p:spPr>
        <p:txBody>
          <a:bodyPr/>
          <a:lstStyle/>
          <a:p>
            <a:pPr>
              <a:spcBef>
                <a:spcPct val="0"/>
              </a:spcBef>
              <a:buFontTx/>
              <a:buNone/>
            </a:pPr>
            <a:r>
              <a:rPr lang="fr-FR" altLang="fr-FR" sz="2000" b="1" dirty="0">
                <a:solidFill>
                  <a:schemeClr val="tx1"/>
                </a:solidFill>
              </a:rPr>
              <a:t>Rapport biannuel sur l’utilisation</a:t>
            </a:r>
          </a:p>
          <a:p>
            <a:pPr>
              <a:spcBef>
                <a:spcPct val="0"/>
              </a:spcBef>
            </a:pPr>
            <a:r>
              <a:rPr lang="fr-FR" altLang="fr-FR" sz="2000" dirty="0">
                <a:solidFill>
                  <a:schemeClr val="tx1"/>
                </a:solidFill>
              </a:rPr>
              <a:t>Rapports sur l’utilisation fournis après 6 mois et 12 </a:t>
            </a:r>
            <a:r>
              <a:rPr lang="fr-FR" altLang="fr-FR" sz="2000" dirty="0" smtClean="0">
                <a:solidFill>
                  <a:schemeClr val="tx1"/>
                </a:solidFill>
              </a:rPr>
              <a:t>mois. Ces rapports </a:t>
            </a:r>
            <a:r>
              <a:rPr lang="fr-FR" altLang="fr-FR" sz="2000" dirty="0">
                <a:solidFill>
                  <a:schemeClr val="tx1"/>
                </a:solidFill>
              </a:rPr>
              <a:t>comprenant les données d’utilisation des services par organisme, les motifs de consultation, le nombre d’appels de </a:t>
            </a:r>
            <a:r>
              <a:rPr lang="fr-FR" altLang="fr-FR" sz="2000" dirty="0" smtClean="0">
                <a:solidFill>
                  <a:schemeClr val="tx1"/>
                </a:solidFill>
              </a:rPr>
              <a:t>crise </a:t>
            </a:r>
            <a:r>
              <a:rPr lang="fr-FR" altLang="fr-FR" sz="2000" dirty="0">
                <a:solidFill>
                  <a:schemeClr val="tx1"/>
                </a:solidFill>
              </a:rPr>
              <a:t>et d’autres renseignements utiles.</a:t>
            </a:r>
            <a:endParaRPr lang="en-CA" altLang="en-US" sz="2000" dirty="0">
              <a:solidFill>
                <a:schemeClr val="tx1"/>
              </a:solidFill>
            </a:endParaRPr>
          </a:p>
          <a:p>
            <a:pPr>
              <a:spcBef>
                <a:spcPct val="0"/>
              </a:spcBef>
              <a:buFontTx/>
              <a:buNone/>
            </a:pPr>
            <a:r>
              <a:rPr lang="fr-FR" altLang="fr-FR" sz="2000" b="1" dirty="0">
                <a:solidFill>
                  <a:schemeClr val="tx1"/>
                </a:solidFill>
              </a:rPr>
              <a:t>Examen annuel et plan du programme</a:t>
            </a:r>
          </a:p>
          <a:p>
            <a:pPr>
              <a:spcBef>
                <a:spcPct val="0"/>
              </a:spcBef>
            </a:pPr>
            <a:r>
              <a:rPr lang="fr-FR" altLang="fr-FR" sz="2000" dirty="0">
                <a:solidFill>
                  <a:schemeClr val="tx1"/>
                </a:solidFill>
              </a:rPr>
              <a:t>Ce rapport est fourni en juin et compare les </a:t>
            </a:r>
            <a:r>
              <a:rPr lang="fr-FR" altLang="fr-FR" sz="2000" dirty="0" smtClean="0">
                <a:solidFill>
                  <a:schemeClr val="tx1"/>
                </a:solidFill>
              </a:rPr>
              <a:t>trois </a:t>
            </a:r>
            <a:r>
              <a:rPr lang="fr-FR" altLang="fr-FR" sz="2000" dirty="0">
                <a:solidFill>
                  <a:schemeClr val="tx1"/>
                </a:solidFill>
              </a:rPr>
              <a:t>dernières années d'utilisation de votre </a:t>
            </a:r>
            <a:r>
              <a:rPr lang="fr-FR" altLang="fr-FR" sz="2000" dirty="0" smtClean="0">
                <a:solidFill>
                  <a:schemeClr val="tx1"/>
                </a:solidFill>
              </a:rPr>
              <a:t>organisme </a:t>
            </a:r>
            <a:r>
              <a:rPr lang="fr-FR" altLang="fr-FR" sz="2000" dirty="0">
                <a:solidFill>
                  <a:schemeClr val="tx1"/>
                </a:solidFill>
              </a:rPr>
              <a:t>à l'utilisation globale de tous les autres </a:t>
            </a:r>
            <a:r>
              <a:rPr lang="fr-FR" altLang="fr-FR" sz="2000" dirty="0" smtClean="0">
                <a:solidFill>
                  <a:schemeClr val="tx1"/>
                </a:solidFill>
              </a:rPr>
              <a:t>ministères.</a:t>
            </a:r>
            <a:endParaRPr lang="en-CA" altLang="en-US" sz="2000" dirty="0">
              <a:solidFill>
                <a:schemeClr val="tx1"/>
              </a:solidFill>
            </a:endParaRPr>
          </a:p>
          <a:p>
            <a:pPr>
              <a:spcBef>
                <a:spcPct val="0"/>
              </a:spcBef>
              <a:buFontTx/>
              <a:buNone/>
            </a:pPr>
            <a:r>
              <a:rPr lang="fr-FR" altLang="fr-FR" sz="2000" b="1" dirty="0">
                <a:solidFill>
                  <a:schemeClr val="tx1"/>
                </a:solidFill>
              </a:rPr>
              <a:t>Rapport d’utilisation de LifeSpeak</a:t>
            </a:r>
          </a:p>
          <a:p>
            <a:pPr>
              <a:spcBef>
                <a:spcPct val="0"/>
              </a:spcBef>
            </a:pPr>
            <a:r>
              <a:rPr lang="fr-FR" altLang="fr-FR" sz="2000" dirty="0">
                <a:solidFill>
                  <a:schemeClr val="tx1"/>
                </a:solidFill>
              </a:rPr>
              <a:t>Rapport semestriel sur l’utilisation de la plateforme </a:t>
            </a:r>
            <a:r>
              <a:rPr lang="fr-FR" altLang="fr-FR" sz="2000" dirty="0" smtClean="0">
                <a:solidFill>
                  <a:schemeClr val="tx1"/>
                </a:solidFill>
              </a:rPr>
              <a:t>de LifeSpeak </a:t>
            </a:r>
            <a:r>
              <a:rPr lang="fr-FR" altLang="fr-FR" sz="2000" dirty="0">
                <a:solidFill>
                  <a:schemeClr val="tx1"/>
                </a:solidFill>
              </a:rPr>
              <a:t>et sur les formations les plus consultées</a:t>
            </a:r>
            <a:r>
              <a:rPr lang="fr-FR" altLang="fr-FR" sz="2000" dirty="0" smtClean="0">
                <a:solidFill>
                  <a:schemeClr val="tx1"/>
                </a:solidFill>
              </a:rPr>
              <a:t>.</a:t>
            </a:r>
            <a:endParaRPr lang="en-CA" altLang="en-US" sz="2000" dirty="0">
              <a:solidFill>
                <a:schemeClr val="tx1"/>
              </a:solidFill>
            </a:endParaRPr>
          </a:p>
        </p:txBody>
      </p:sp>
      <p:sp>
        <p:nvSpPr>
          <p:cNvPr id="8" name="Slide Number Placeholder 3"/>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17</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16" y="478417"/>
            <a:ext cx="8229600" cy="966336"/>
          </a:xfrm>
        </p:spPr>
        <p:txBody>
          <a:bodyPr/>
          <a:lstStyle/>
          <a:p>
            <a:r>
              <a:rPr lang="fr-CA" dirty="0" smtClean="0"/>
              <a:t>Vérification de l’accessibilité</a:t>
            </a:r>
            <a:endParaRPr lang="en-CA" dirty="0"/>
          </a:p>
        </p:txBody>
      </p:sp>
      <p:sp>
        <p:nvSpPr>
          <p:cNvPr id="3" name="Content Placeholder 2"/>
          <p:cNvSpPr>
            <a:spLocks noGrp="1"/>
          </p:cNvSpPr>
          <p:nvPr>
            <p:ph idx="1"/>
          </p:nvPr>
        </p:nvSpPr>
        <p:spPr/>
        <p:txBody>
          <a:bodyPr/>
          <a:lstStyle/>
          <a:p>
            <a:pPr marL="0" indent="0">
              <a:buClr>
                <a:srgbClr val="407879"/>
              </a:buClr>
              <a:buNone/>
              <a:defRPr/>
            </a:pPr>
            <a:r>
              <a:rPr lang="fr-CA" dirty="0">
                <a:solidFill>
                  <a:prstClr val="black"/>
                </a:solidFill>
              </a:rPr>
              <a:t>En date de sa publication, la présentation qui suit a fait l’objet d’une vérification de l’accessibilité.</a:t>
            </a:r>
          </a:p>
          <a:p>
            <a:pPr marL="0" indent="0">
              <a:buClr>
                <a:srgbClr val="407879"/>
              </a:buClr>
              <a:buNone/>
              <a:defRPr/>
            </a:pPr>
            <a:r>
              <a:rPr lang="fr-CA" dirty="0" smtClean="0">
                <a:solidFill>
                  <a:prstClr val="black"/>
                </a:solidFill>
              </a:rPr>
              <a:t>Si </a:t>
            </a:r>
            <a:r>
              <a:rPr lang="fr-CA" dirty="0">
                <a:solidFill>
                  <a:prstClr val="black"/>
                </a:solidFill>
              </a:rPr>
              <a:t>vous éprouvez des difficultés liées au présent document, veuillez communiquer avec l’auteur.</a:t>
            </a:r>
            <a:endParaRPr lang="en-US" dirty="0">
              <a:solidFill>
                <a:schemeClr val="tx1"/>
              </a:solidFill>
            </a:endParaRPr>
          </a:p>
          <a:p>
            <a:endParaRPr lang="en-CA" dirty="0"/>
          </a:p>
        </p:txBody>
      </p:sp>
      <p:sp>
        <p:nvSpPr>
          <p:cNvPr id="5" name="Slide Number Placeholder 3"/>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2</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03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478416"/>
            <a:ext cx="8545132" cy="1084367"/>
          </a:xfrm>
        </p:spPr>
        <p:txBody>
          <a:bodyPr anchor="ctr">
            <a:noAutofit/>
          </a:bodyPr>
          <a:lstStyle/>
          <a:p>
            <a:r>
              <a:rPr lang="fr-FR" altLang="fr-FR" sz="2600" dirty="0" smtClean="0"/>
              <a:t>Santé Canada est le fournisseur de PAE de choix au sein du Gouvernement du Canada</a:t>
            </a:r>
            <a:endParaRPr lang="fr-FR" sz="2600" dirty="0"/>
          </a:p>
        </p:txBody>
      </p:sp>
      <p:sp>
        <p:nvSpPr>
          <p:cNvPr id="3" name="Content Placeholder 2"/>
          <p:cNvSpPr>
            <a:spLocks noGrp="1"/>
          </p:cNvSpPr>
          <p:nvPr>
            <p:ph idx="1"/>
          </p:nvPr>
        </p:nvSpPr>
        <p:spPr>
          <a:xfrm>
            <a:off x="318744" y="1648423"/>
            <a:ext cx="8674444" cy="3548210"/>
          </a:xfrm>
        </p:spPr>
        <p:txBody>
          <a:bodyPr/>
          <a:lstStyle/>
          <a:p>
            <a:r>
              <a:rPr lang="fr-CA" altLang="fr-FR" sz="1800" dirty="0">
                <a:solidFill>
                  <a:schemeClr val="tx1"/>
                </a:solidFill>
                <a:latin typeface="Arial"/>
                <a:ea typeface="ＭＳ Ｐゴシック"/>
                <a:cs typeface="Arial"/>
              </a:rPr>
              <a:t>Dans le cadre du Programme d’aide aux employés (PAE), Santé Canada fournit des services à 88 </a:t>
            </a:r>
            <a:r>
              <a:rPr lang="fr-CA" altLang="fr-FR" sz="1800" dirty="0" smtClean="0">
                <a:solidFill>
                  <a:schemeClr val="tx1"/>
                </a:solidFill>
                <a:latin typeface="Arial"/>
                <a:ea typeface="ＭＳ Ｐゴシック"/>
                <a:cs typeface="Arial"/>
              </a:rPr>
              <a:t>ministères </a:t>
            </a:r>
            <a:r>
              <a:rPr lang="fr-CA" altLang="fr-FR" sz="1800" dirty="0">
                <a:solidFill>
                  <a:schemeClr val="tx1"/>
                </a:solidFill>
                <a:latin typeface="Arial"/>
                <a:ea typeface="ＭＳ Ｐゴシック"/>
                <a:cs typeface="Arial"/>
              </a:rPr>
              <a:t>et organismes fédéraux</a:t>
            </a:r>
          </a:p>
          <a:p>
            <a:r>
              <a:rPr lang="fr-CA" sz="1800" dirty="0">
                <a:solidFill>
                  <a:schemeClr val="tx1"/>
                </a:solidFill>
              </a:rPr>
              <a:t>La base client comprend plus de 230 000 fonctionnaires fédéraux et </a:t>
            </a:r>
            <a:r>
              <a:rPr lang="fr-CA" altLang="fr-FR" sz="1800" dirty="0">
                <a:solidFill>
                  <a:schemeClr val="tx1"/>
                </a:solidFill>
              </a:rPr>
              <a:t>membres de la GRC, militaires des Forces canadiennes (environ 75 000) et anciens combattants (environ 300 000).</a:t>
            </a:r>
            <a:endParaRPr lang="fr-CA" sz="1800" dirty="0">
              <a:solidFill>
                <a:schemeClr val="tx1"/>
              </a:solidFill>
            </a:endParaRPr>
          </a:p>
          <a:p>
            <a:r>
              <a:rPr lang="fr-CA" altLang="fr-FR" sz="1800" dirty="0" smtClean="0">
                <a:solidFill>
                  <a:schemeClr val="tx1"/>
                </a:solidFill>
              </a:rPr>
              <a:t>L’aide </a:t>
            </a:r>
            <a:r>
              <a:rPr lang="fr-CA" altLang="fr-FR" sz="1800" dirty="0">
                <a:solidFill>
                  <a:schemeClr val="tx1"/>
                </a:solidFill>
              </a:rPr>
              <a:t>du PAE est également offerte aux membres de la </a:t>
            </a:r>
            <a:r>
              <a:rPr lang="fr-CA" altLang="fr-FR" sz="1800" dirty="0" smtClean="0">
                <a:solidFill>
                  <a:schemeClr val="tx1"/>
                </a:solidFill>
              </a:rPr>
              <a:t>famille.</a:t>
            </a:r>
            <a:endParaRPr lang="fr-CA" altLang="fr-FR" sz="1800" dirty="0">
              <a:solidFill>
                <a:schemeClr val="tx1"/>
              </a:solidFill>
            </a:endParaRPr>
          </a:p>
          <a:p>
            <a:r>
              <a:rPr lang="fr-CA" sz="1800" dirty="0" smtClean="0">
                <a:solidFill>
                  <a:schemeClr val="tx1"/>
                </a:solidFill>
              </a:rPr>
              <a:t>Services accrédités </a:t>
            </a:r>
            <a:r>
              <a:rPr lang="fr-CA" sz="1800" dirty="0">
                <a:solidFill>
                  <a:schemeClr val="tx1"/>
                </a:solidFill>
              </a:rPr>
              <a:t>et </a:t>
            </a:r>
            <a:r>
              <a:rPr lang="fr-CA" sz="1800" dirty="0" smtClean="0">
                <a:solidFill>
                  <a:schemeClr val="tx1"/>
                </a:solidFill>
              </a:rPr>
              <a:t>maintien de </a:t>
            </a:r>
            <a:r>
              <a:rPr lang="fr-CA" sz="1800" dirty="0">
                <a:solidFill>
                  <a:schemeClr val="tx1"/>
                </a:solidFill>
              </a:rPr>
              <a:t>pratiques exhaustives en matière d’assurance qualité </a:t>
            </a:r>
          </a:p>
          <a:p>
            <a:r>
              <a:rPr lang="fr-CA" sz="1800" dirty="0">
                <a:solidFill>
                  <a:schemeClr val="tx1"/>
                </a:solidFill>
              </a:rPr>
              <a:t>En plus des services PAE, gamme complète de services organisationnels et de programmes de soutien personnalisés</a:t>
            </a:r>
          </a:p>
        </p:txBody>
      </p:sp>
      <p:pic>
        <p:nvPicPr>
          <p:cNvPr id="10" name="Picture 3" descr="EAP/PAE 1992-2022&#10;30 years/ans&#10;Caring and professional mental support services for 30 years&#10;30 ans de services attentionnés et de soutien professionnel en santé mentale"/>
          <p:cNvPicPr>
            <a:picLocks noChangeAspect="1"/>
          </p:cNvPicPr>
          <p:nvPr/>
        </p:nvPicPr>
        <p:blipFill>
          <a:blip r:embed="rId3"/>
          <a:stretch>
            <a:fillRect/>
          </a:stretch>
        </p:blipFill>
        <p:spPr>
          <a:xfrm>
            <a:off x="2459273" y="5282274"/>
            <a:ext cx="3878057" cy="1035955"/>
          </a:xfrm>
          <a:prstGeom prst="rect">
            <a:avLst/>
          </a:prstGeom>
        </p:spPr>
      </p:pic>
      <p:sp>
        <p:nvSpPr>
          <p:cNvPr id="6" name="Slide Number Placeholder 4"/>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3</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589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custDataLst>
              <p:tags r:id="rId1"/>
            </p:custDataLst>
          </p:nvPr>
        </p:nvSpPr>
        <p:spPr>
          <a:xfrm>
            <a:off x="381535" y="478417"/>
            <a:ext cx="8387081" cy="1002158"/>
          </a:xfrm>
        </p:spPr>
        <p:txBody>
          <a:bodyPr/>
          <a:lstStyle/>
          <a:p>
            <a:pPr marL="0" indent="0">
              <a:buNone/>
            </a:pPr>
            <a:r>
              <a:rPr lang="fr-FR" altLang="fr-FR" sz="2600" dirty="0"/>
              <a:t>Soutien psychologique à court terme </a:t>
            </a:r>
            <a:r>
              <a:rPr lang="fr-FR" altLang="fr-FR" sz="2600" dirty="0" smtClean="0"/>
              <a:t>: Évaluation</a:t>
            </a:r>
            <a:r>
              <a:rPr lang="fr-FR" altLang="fr-FR" sz="2600" dirty="0"/>
              <a:t>, aiguillage et suivi</a:t>
            </a:r>
            <a:endParaRPr lang="en-CA" altLang="en-US" sz="2600" dirty="0"/>
          </a:p>
        </p:txBody>
      </p:sp>
      <p:sp>
        <p:nvSpPr>
          <p:cNvPr id="25603" name="Content placeholder 2"/>
          <p:cNvSpPr>
            <a:spLocks noGrp="1" noChangeArrowheads="1"/>
          </p:cNvSpPr>
          <p:nvPr>
            <p:ph idx="1"/>
            <p:custDataLst>
              <p:tags r:id="rId2"/>
            </p:custDataLst>
          </p:nvPr>
        </p:nvSpPr>
        <p:spPr>
          <a:xfrm>
            <a:off x="241969" y="1510338"/>
            <a:ext cx="8666212" cy="4900479"/>
          </a:xfrm>
        </p:spPr>
        <p:txBody>
          <a:bodyPr/>
          <a:lstStyle/>
          <a:p>
            <a:pPr marL="0" indent="0">
              <a:lnSpc>
                <a:spcPct val="100000"/>
              </a:lnSpc>
              <a:spcBef>
                <a:spcPts val="332"/>
              </a:spcBef>
              <a:buNone/>
            </a:pPr>
            <a:r>
              <a:rPr lang="fr-FR" altLang="fr-FR" sz="1700" b="1" dirty="0">
                <a:solidFill>
                  <a:schemeClr val="tx1"/>
                </a:solidFill>
              </a:rPr>
              <a:t>Services bilingues et confidentiels, accessibles en composant un numéro sans frais, </a:t>
            </a:r>
            <a:r>
              <a:rPr lang="fr-FR" altLang="fr-FR" sz="1700" b="1" dirty="0" smtClean="0">
                <a:solidFill>
                  <a:schemeClr val="tx1"/>
                </a:solidFill>
              </a:rPr>
              <a:t>24 heures par jour, ou </a:t>
            </a:r>
            <a:r>
              <a:rPr lang="fr-FR" altLang="fr-FR" sz="1700" b="1" dirty="0">
                <a:solidFill>
                  <a:schemeClr val="tx1"/>
                </a:solidFill>
              </a:rPr>
              <a:t>par clavardage</a:t>
            </a:r>
          </a:p>
          <a:p>
            <a:pPr>
              <a:lnSpc>
                <a:spcPct val="100000"/>
              </a:lnSpc>
              <a:spcBef>
                <a:spcPts val="332"/>
              </a:spcBef>
            </a:pPr>
            <a:r>
              <a:rPr lang="fr-FR" altLang="fr-FR" sz="1700" dirty="0" smtClean="0">
                <a:solidFill>
                  <a:schemeClr val="tx1"/>
                </a:solidFill>
              </a:rPr>
              <a:t>Offerts aux employés </a:t>
            </a:r>
            <a:r>
              <a:rPr lang="fr-FR" altLang="fr-FR" sz="1700" dirty="0">
                <a:solidFill>
                  <a:schemeClr val="tx1"/>
                </a:solidFill>
              </a:rPr>
              <a:t>et aux membres de leur famille </a:t>
            </a:r>
            <a:r>
              <a:rPr lang="fr-FR" altLang="fr-FR" sz="1700" dirty="0" smtClean="0">
                <a:solidFill>
                  <a:schemeClr val="tx1"/>
                </a:solidFill>
              </a:rPr>
              <a:t>immédiate</a:t>
            </a:r>
          </a:p>
          <a:p>
            <a:pPr>
              <a:lnSpc>
                <a:spcPct val="100000"/>
              </a:lnSpc>
              <a:spcBef>
                <a:spcPts val="332"/>
              </a:spcBef>
            </a:pPr>
            <a:r>
              <a:rPr lang="fr-FR" altLang="fr-FR" sz="1700" dirty="0">
                <a:solidFill>
                  <a:schemeClr val="tx1"/>
                </a:solidFill>
              </a:rPr>
              <a:t>Soutien axé sur les solutions afin d’aider à cerner et à résoudre les problèmes personnels ou </a:t>
            </a:r>
            <a:r>
              <a:rPr lang="fr-FR" altLang="fr-FR" sz="1700" dirty="0" smtClean="0">
                <a:solidFill>
                  <a:schemeClr val="tx1"/>
                </a:solidFill>
              </a:rPr>
              <a:t>professionnels</a:t>
            </a:r>
            <a:endParaRPr lang="fr-FR" altLang="fr-FR" sz="1700" b="1" dirty="0" smtClean="0">
              <a:solidFill>
                <a:schemeClr val="tx1"/>
              </a:solidFill>
            </a:endParaRPr>
          </a:p>
          <a:p>
            <a:pPr marL="0" indent="0">
              <a:lnSpc>
                <a:spcPct val="100000"/>
              </a:lnSpc>
              <a:spcBef>
                <a:spcPts val="1200"/>
              </a:spcBef>
              <a:buNone/>
            </a:pPr>
            <a:r>
              <a:rPr lang="fr-FR" altLang="fr-FR" sz="1700" b="1" dirty="0" smtClean="0">
                <a:solidFill>
                  <a:schemeClr val="tx1"/>
                </a:solidFill>
              </a:rPr>
              <a:t>Services toujours offerts par des conseillers « en direct »</a:t>
            </a:r>
          </a:p>
          <a:p>
            <a:pPr>
              <a:lnSpc>
                <a:spcPct val="100000"/>
              </a:lnSpc>
              <a:spcBef>
                <a:spcPts val="332"/>
              </a:spcBef>
            </a:pPr>
            <a:r>
              <a:rPr lang="fr-CA" sz="1700" dirty="0" smtClean="0"/>
              <a:t>Réponse toujours offerte «</a:t>
            </a:r>
            <a:r>
              <a:rPr lang="fr-CA" sz="1700" dirty="0"/>
              <a:t> en direct », que ce soit par clavardage ou par </a:t>
            </a:r>
            <a:r>
              <a:rPr lang="fr-CA" sz="1700" dirty="0" smtClean="0"/>
              <a:t>téléphone</a:t>
            </a:r>
          </a:p>
          <a:p>
            <a:pPr>
              <a:lnSpc>
                <a:spcPct val="100000"/>
              </a:lnSpc>
              <a:spcBef>
                <a:spcPts val="332"/>
              </a:spcBef>
            </a:pPr>
            <a:r>
              <a:rPr lang="fr-FR" altLang="fr-FR" sz="1700" dirty="0" smtClean="0">
                <a:solidFill>
                  <a:schemeClr val="tx1"/>
                </a:solidFill>
              </a:rPr>
              <a:t>Toute personne </a:t>
            </a:r>
            <a:r>
              <a:rPr lang="fr-CA" sz="1700" dirty="0" smtClean="0"/>
              <a:t>ayant </a:t>
            </a:r>
            <a:r>
              <a:rPr lang="fr-CA" sz="1700" dirty="0"/>
              <a:t>besoin d’un soutien immédiat s’entretient en temps réel avec </a:t>
            </a:r>
            <a:r>
              <a:rPr lang="fr-CA" sz="1700" dirty="0" smtClean="0"/>
              <a:t>un conseiller </a:t>
            </a:r>
            <a:r>
              <a:rPr lang="fr-CA" sz="1700" dirty="0"/>
              <a:t>titulaire </a:t>
            </a:r>
            <a:r>
              <a:rPr lang="fr-CA" sz="1700" dirty="0" smtClean="0"/>
              <a:t>de maîtrise</a:t>
            </a:r>
          </a:p>
          <a:p>
            <a:pPr>
              <a:lnSpc>
                <a:spcPct val="100000"/>
              </a:lnSpc>
              <a:spcBef>
                <a:spcPts val="332"/>
              </a:spcBef>
            </a:pPr>
            <a:r>
              <a:rPr lang="fr-CA" sz="1700" dirty="0" smtClean="0"/>
              <a:t>Les clients obtiennent ensuite un aiguillage à un professionnel en santé mentale local</a:t>
            </a:r>
          </a:p>
          <a:p>
            <a:pPr marL="0" indent="0">
              <a:lnSpc>
                <a:spcPct val="100000"/>
              </a:lnSpc>
              <a:spcBef>
                <a:spcPts val="1200"/>
              </a:spcBef>
              <a:buNone/>
            </a:pPr>
            <a:r>
              <a:rPr lang="fr-FR" altLang="fr-FR" sz="1700" b="1" spc="-10" dirty="0" smtClean="0">
                <a:solidFill>
                  <a:schemeClr val="tx1"/>
                </a:solidFill>
              </a:rPr>
              <a:t>Les protocoles liés à la COVID ne sont pas un obstacle aux séances de counseling </a:t>
            </a:r>
          </a:p>
          <a:p>
            <a:pPr>
              <a:lnSpc>
                <a:spcPct val="100000"/>
              </a:lnSpc>
              <a:spcBef>
                <a:spcPts val="332"/>
              </a:spcBef>
            </a:pPr>
            <a:r>
              <a:rPr lang="fr-CA" sz="1700" dirty="0" smtClean="0"/>
              <a:t>Counseling toujours offert </a:t>
            </a:r>
            <a:r>
              <a:rPr lang="fr-CA" sz="1700" dirty="0"/>
              <a:t>par téléphone, par </a:t>
            </a:r>
            <a:r>
              <a:rPr lang="fr-CA" sz="1700" dirty="0" smtClean="0"/>
              <a:t>vidéo, </a:t>
            </a:r>
            <a:r>
              <a:rPr lang="fr-CA" sz="1700" dirty="0"/>
              <a:t>ainsi qu’en personne, dans le respect de la distanciation </a:t>
            </a:r>
            <a:r>
              <a:rPr lang="fr-CA" sz="1700" dirty="0" smtClean="0"/>
              <a:t>sociale (selon les restrictions locales)</a:t>
            </a:r>
          </a:p>
          <a:p>
            <a:pPr>
              <a:lnSpc>
                <a:spcPct val="100000"/>
              </a:lnSpc>
              <a:spcBef>
                <a:spcPts val="332"/>
              </a:spcBef>
            </a:pPr>
            <a:r>
              <a:rPr lang="fr-CA" sz="1700" dirty="0" smtClean="0"/>
              <a:t>Ces </a:t>
            </a:r>
            <a:r>
              <a:rPr lang="fr-CA" sz="1700" dirty="0"/>
              <a:t>multiples modes de consultation nous permettent de répondre à la </a:t>
            </a:r>
            <a:r>
              <a:rPr lang="fr-CA" sz="1700" dirty="0" smtClean="0"/>
              <a:t>demande</a:t>
            </a:r>
            <a:endParaRPr lang="en-CA" sz="1700" dirty="0"/>
          </a:p>
          <a:p>
            <a:pPr>
              <a:lnSpc>
                <a:spcPct val="100000"/>
              </a:lnSpc>
              <a:spcBef>
                <a:spcPts val="332"/>
              </a:spcBef>
            </a:pPr>
            <a:endParaRPr lang="fr-FR" altLang="fr-FR" sz="1600" dirty="0">
              <a:solidFill>
                <a:schemeClr val="tx1"/>
              </a:solidFill>
            </a:endParaRPr>
          </a:p>
        </p:txBody>
      </p:sp>
      <p:sp>
        <p:nvSpPr>
          <p:cNvPr id="7" name="Slide Number Placeholder 3"/>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4</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417"/>
            <a:ext cx="8311416" cy="772867"/>
          </a:xfrm>
        </p:spPr>
        <p:txBody>
          <a:bodyPr anchor="ctr">
            <a:normAutofit/>
          </a:bodyPr>
          <a:lstStyle/>
          <a:p>
            <a:r>
              <a:rPr lang="en-CA" altLang="en-US" sz="2600" dirty="0"/>
              <a:t>Utilisation </a:t>
            </a:r>
            <a:r>
              <a:rPr lang="en-CA" altLang="en-US" sz="2600" dirty="0" smtClean="0"/>
              <a:t>du PAE </a:t>
            </a:r>
            <a:r>
              <a:rPr lang="en-CA" altLang="en-US" sz="2600" dirty="0" err="1" smtClean="0"/>
              <a:t>en</a:t>
            </a:r>
            <a:r>
              <a:rPr lang="en-CA" altLang="en-US" sz="2600" dirty="0" smtClean="0"/>
              <a:t> </a:t>
            </a:r>
            <a:r>
              <a:rPr lang="en-CA" altLang="en-US" sz="2600" dirty="0" err="1" smtClean="0"/>
              <a:t>hausse</a:t>
            </a:r>
            <a:endParaRPr lang="en-CA" sz="2600" dirty="0"/>
          </a:p>
        </p:txBody>
      </p:sp>
      <p:sp>
        <p:nvSpPr>
          <p:cNvPr id="3" name="Content Placeholder 2"/>
          <p:cNvSpPr>
            <a:spLocks noGrp="1"/>
          </p:cNvSpPr>
          <p:nvPr>
            <p:ph sz="half" idx="1"/>
          </p:nvPr>
        </p:nvSpPr>
        <p:spPr>
          <a:xfrm>
            <a:off x="259882" y="1130300"/>
            <a:ext cx="8730114" cy="2147349"/>
          </a:xfrm>
        </p:spPr>
        <p:txBody>
          <a:bodyPr/>
          <a:lstStyle/>
          <a:p>
            <a:pPr>
              <a:lnSpc>
                <a:spcPct val="100000"/>
              </a:lnSpc>
            </a:pPr>
            <a:r>
              <a:rPr lang="fr-CA" altLang="en-US" sz="1800" dirty="0">
                <a:solidFill>
                  <a:schemeClr val="tx1"/>
                </a:solidFill>
              </a:rPr>
              <a:t>Le pourcentage d’utilisation du PAE augmente de manière générale </a:t>
            </a:r>
            <a:r>
              <a:rPr lang="fr-CA" altLang="en-US" sz="1800" dirty="0" smtClean="0">
                <a:solidFill>
                  <a:schemeClr val="tx1"/>
                </a:solidFill>
              </a:rPr>
              <a:t>depuis environ 10 ans</a:t>
            </a:r>
            <a:endParaRPr lang="fr-CA" altLang="en-US" sz="1800" dirty="0">
              <a:solidFill>
                <a:schemeClr val="tx1"/>
              </a:solidFill>
            </a:endParaRPr>
          </a:p>
          <a:p>
            <a:pPr>
              <a:lnSpc>
                <a:spcPct val="100000"/>
              </a:lnSpc>
            </a:pPr>
            <a:r>
              <a:rPr lang="fr-CA" altLang="en-US" sz="1800" dirty="0" smtClean="0">
                <a:solidFill>
                  <a:schemeClr val="tx1"/>
                </a:solidFill>
              </a:rPr>
              <a:t>À la suite d’une baisse d’utilisation pendant le premier trimestre de la pandémie, pour le présent exercice, on </a:t>
            </a:r>
            <a:r>
              <a:rPr lang="fr-CA" altLang="en-US" sz="1800" dirty="0">
                <a:solidFill>
                  <a:schemeClr val="tx1"/>
                </a:solidFill>
              </a:rPr>
              <a:t>prévoit </a:t>
            </a:r>
            <a:r>
              <a:rPr lang="fr-CA" altLang="en-US" sz="1800" dirty="0" smtClean="0">
                <a:solidFill>
                  <a:schemeClr val="tx1"/>
                </a:solidFill>
              </a:rPr>
              <a:t>la </a:t>
            </a:r>
            <a:r>
              <a:rPr lang="fr-CA" altLang="en-US" sz="1800" dirty="0">
                <a:solidFill>
                  <a:schemeClr val="tx1"/>
                </a:solidFill>
              </a:rPr>
              <a:t>hausse annuelle la plus marquée depuis 10 </a:t>
            </a:r>
            <a:r>
              <a:rPr lang="fr-CA" altLang="en-US" sz="1800" dirty="0" smtClean="0">
                <a:solidFill>
                  <a:schemeClr val="tx1"/>
                </a:solidFill>
              </a:rPr>
              <a:t>ans</a:t>
            </a:r>
          </a:p>
          <a:p>
            <a:pPr>
              <a:lnSpc>
                <a:spcPct val="100000"/>
              </a:lnSpc>
            </a:pPr>
            <a:r>
              <a:rPr lang="fr-CA" altLang="en-US" sz="1800" dirty="0" smtClean="0">
                <a:solidFill>
                  <a:schemeClr val="tx1"/>
                </a:solidFill>
              </a:rPr>
              <a:t>Cette </a:t>
            </a:r>
            <a:r>
              <a:rPr lang="fr-CA" altLang="en-US" sz="1800" dirty="0">
                <a:solidFill>
                  <a:schemeClr val="tx1"/>
                </a:solidFill>
              </a:rPr>
              <a:t>projection </a:t>
            </a:r>
            <a:r>
              <a:rPr lang="fr-CA" altLang="en-US" sz="1800" dirty="0" smtClean="0">
                <a:solidFill>
                  <a:schemeClr val="tx1"/>
                </a:solidFill>
              </a:rPr>
              <a:t>est une indication positive que les </a:t>
            </a:r>
            <a:r>
              <a:rPr lang="fr-CA" altLang="en-US" sz="1800" dirty="0" err="1" smtClean="0">
                <a:solidFill>
                  <a:schemeClr val="tx1"/>
                </a:solidFill>
              </a:rPr>
              <a:t>employé.e.s</a:t>
            </a:r>
            <a:r>
              <a:rPr lang="fr-CA" altLang="en-US" sz="1800" dirty="0" smtClean="0">
                <a:solidFill>
                  <a:schemeClr val="tx1"/>
                </a:solidFill>
              </a:rPr>
              <a:t> consultent le PAE afin d’obtenir du soutien</a:t>
            </a:r>
            <a:endParaRPr lang="fr-CA" altLang="en-US" sz="1800" dirty="0">
              <a:solidFill>
                <a:schemeClr val="tx1"/>
              </a:solidFill>
            </a:endParaRPr>
          </a:p>
        </p:txBody>
      </p:sp>
      <p:graphicFrame>
        <p:nvGraphicFramePr>
          <p:cNvPr id="8" name="Chart 3" descr="Représentation en pourcentage des taux d'utilisation du PAE pour près de 10 ans. Le pourcentage est généralement à la hausse, de 7,6 % en 2013-2014 à 10,1% en 2020-2021. Selon les données pour l'année 2021-2022, on s'attend à une hausse marquée de plus de 3 % d'ici la fin de l'exercice."/>
          <p:cNvGraphicFramePr>
            <a:graphicFrameLocks/>
          </p:cNvGraphicFramePr>
          <p:nvPr>
            <p:extLst>
              <p:ext uri="{D42A27DB-BD31-4B8C-83A1-F6EECF244321}">
                <p14:modId xmlns:p14="http://schemas.microsoft.com/office/powerpoint/2010/main" val="1629385496"/>
              </p:ext>
            </p:extLst>
          </p:nvPr>
        </p:nvGraphicFramePr>
        <p:xfrm>
          <a:off x="508937" y="3277649"/>
          <a:ext cx="7504763" cy="282760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4"/>
          <p:cNvSpPr txBox="1"/>
          <p:nvPr/>
        </p:nvSpPr>
        <p:spPr>
          <a:xfrm>
            <a:off x="8013701" y="4171463"/>
            <a:ext cx="1053297" cy="1631216"/>
          </a:xfrm>
          <a:prstGeom prst="rect">
            <a:avLst/>
          </a:prstGeom>
          <a:noFill/>
        </p:spPr>
        <p:txBody>
          <a:bodyPr wrap="square" rtlCol="0">
            <a:spAutoFit/>
          </a:bodyPr>
          <a:lstStyle/>
          <a:p>
            <a:r>
              <a:rPr lang="fr-CA" sz="1000" dirty="0"/>
              <a:t>Nota : La projection de 13,5 % se fonde sur les données d’utilisation à la </a:t>
            </a:r>
            <a:r>
              <a:rPr lang="fr-CA" sz="1000" dirty="0" err="1"/>
              <a:t>mi-année</a:t>
            </a:r>
            <a:r>
              <a:rPr lang="fr-CA" sz="1000" dirty="0"/>
              <a:t> et sur le nombre mensuel d’aiguillages</a:t>
            </a:r>
          </a:p>
        </p:txBody>
      </p:sp>
      <p:sp>
        <p:nvSpPr>
          <p:cNvPr id="7" name="Slide Number Placeholder 5"/>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mtClean="0">
                <a:latin typeface="Calibri" panose="020F0502020204030204" pitchFamily="34" charset="0"/>
                <a:cs typeface="Calibri" panose="020F0502020204030204" pitchFamily="34" charset="0"/>
              </a:rPr>
              <a:t>5</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229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31" y="478417"/>
            <a:ext cx="8855242" cy="774103"/>
          </a:xfrm>
        </p:spPr>
        <p:txBody>
          <a:bodyPr anchor="ctr">
            <a:noAutofit/>
          </a:bodyPr>
          <a:lstStyle/>
          <a:p>
            <a:r>
              <a:rPr lang="fr-FR" altLang="en-US" sz="2600" spc="-20" dirty="0"/>
              <a:t>Augmentation des appels de crise </a:t>
            </a:r>
            <a:r>
              <a:rPr lang="fr-FR" altLang="en-US" sz="2600" spc="-20" dirty="0" smtClean="0"/>
              <a:t>pendant </a:t>
            </a:r>
            <a:r>
              <a:rPr lang="fr-FR" altLang="en-US" sz="2600" spc="-20" dirty="0"/>
              <a:t>la </a:t>
            </a:r>
            <a:r>
              <a:rPr lang="fr-FR" altLang="en-US" sz="2600" spc="-20" dirty="0" smtClean="0"/>
              <a:t>pandémie</a:t>
            </a:r>
            <a:endParaRPr lang="en-CA" sz="2600" spc="-20" dirty="0"/>
          </a:p>
        </p:txBody>
      </p:sp>
      <p:graphicFrame>
        <p:nvGraphicFramePr>
          <p:cNvPr id="10" name="Chart 2" descr="Le nombre d'appels de crise du PAE a augmenté graduellement entre 2017-2018 (d'environ 350 à 400 appels par trimestre), et 2019-2020 (d'environ 400 à 475 appels par trimestre). Depuis mars 2020, le nombre d'appels de crise présente une augmentation marquée.  Depuis le 1er trimestre de 2020-2021, les appels de crise se situent entre 700 et 900 par trimestre. "/>
          <p:cNvGraphicFramePr>
            <a:graphicFrameLocks/>
          </p:cNvGraphicFramePr>
          <p:nvPr>
            <p:extLst>
              <p:ext uri="{D42A27DB-BD31-4B8C-83A1-F6EECF244321}">
                <p14:modId xmlns:p14="http://schemas.microsoft.com/office/powerpoint/2010/main" val="3717713573"/>
              </p:ext>
            </p:extLst>
          </p:nvPr>
        </p:nvGraphicFramePr>
        <p:xfrm>
          <a:off x="472945" y="1252520"/>
          <a:ext cx="8305237" cy="351160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2a" descr="Ligne qui montre le moment où la consigne de travail à domicile a débuté."/>
          <p:cNvCxnSpPr/>
          <p:nvPr/>
        </p:nvCxnSpPr>
        <p:spPr>
          <a:xfrm flipH="1" flipV="1">
            <a:off x="5779865" y="2132735"/>
            <a:ext cx="2458" cy="28665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Call out box 2b"/>
          <p:cNvSpPr/>
          <p:nvPr/>
        </p:nvSpPr>
        <p:spPr>
          <a:xfrm>
            <a:off x="4552826" y="1726382"/>
            <a:ext cx="2458995" cy="461665"/>
          </a:xfrm>
          <a:prstGeom prst="rect">
            <a:avLst/>
          </a:prstGeom>
        </p:spPr>
        <p:txBody>
          <a:bodyPr wrap="square">
            <a:spAutoFit/>
          </a:bodyPr>
          <a:lstStyle/>
          <a:p>
            <a:pPr algn="ctr"/>
            <a:r>
              <a:rPr lang="en-CA" sz="1200" b="1" dirty="0">
                <a:solidFill>
                  <a:srgbClr val="C00000"/>
                </a:solidFill>
              </a:rPr>
              <a:t>COVID-19 </a:t>
            </a:r>
          </a:p>
          <a:p>
            <a:pPr algn="ctr"/>
            <a:r>
              <a:rPr lang="en-CA" sz="1200" b="1" dirty="0">
                <a:solidFill>
                  <a:srgbClr val="C00000"/>
                </a:solidFill>
              </a:rPr>
              <a:t>Travail à domicile</a:t>
            </a:r>
          </a:p>
        </p:txBody>
      </p:sp>
      <p:sp>
        <p:nvSpPr>
          <p:cNvPr id="9" name="TextBox 3"/>
          <p:cNvSpPr txBox="1">
            <a:spLocks noChangeArrowheads="1"/>
          </p:cNvSpPr>
          <p:nvPr/>
        </p:nvSpPr>
        <p:spPr bwMode="auto">
          <a:xfrm>
            <a:off x="321963" y="4934219"/>
            <a:ext cx="8607199" cy="120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600">
                <a:solidFill>
                  <a:schemeClr val="tx1"/>
                </a:solidFill>
                <a:latin typeface="Calibri" panose="020F0502020204030204" pitchFamily="34" charset="0"/>
              </a:defRPr>
            </a:lvl1pPr>
            <a:lvl2pPr marL="742950" indent="-285750">
              <a:spcBef>
                <a:spcPct val="20000"/>
              </a:spcBef>
              <a:buChar char="–"/>
              <a:defRPr sz="22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buFontTx/>
              <a:buNone/>
            </a:pPr>
            <a:r>
              <a:rPr lang="fr-FR" altLang="en-US" sz="1450" dirty="0">
                <a:latin typeface="Arial" panose="020B0604020202020204" pitchFamily="34" charset="0"/>
              </a:rPr>
              <a:t>Le pourcentage d'appels de crise </a:t>
            </a:r>
            <a:r>
              <a:rPr lang="fr-FR" altLang="en-US" sz="1450" dirty="0" smtClean="0">
                <a:latin typeface="Arial" panose="020B0604020202020204" pitchFamily="34" charset="0"/>
              </a:rPr>
              <a:t>demeure </a:t>
            </a:r>
            <a:r>
              <a:rPr lang="fr-FR" altLang="en-US" sz="1450" dirty="0">
                <a:latin typeface="Arial" panose="020B0604020202020204" pitchFamily="34" charset="0"/>
              </a:rPr>
              <a:t>nettement plus élevé </a:t>
            </a:r>
            <a:r>
              <a:rPr lang="fr-FR" altLang="en-US" sz="1450" dirty="0" smtClean="0">
                <a:latin typeface="Arial" panose="020B0604020202020204" pitchFamily="34" charset="0"/>
              </a:rPr>
              <a:t>depuis </a:t>
            </a:r>
            <a:r>
              <a:rPr lang="fr-FR" altLang="en-US" sz="1450" dirty="0">
                <a:latin typeface="Arial" panose="020B0604020202020204" pitchFamily="34" charset="0"/>
              </a:rPr>
              <a:t>mars 2020 </a:t>
            </a:r>
            <a:r>
              <a:rPr lang="fr-FR" altLang="en-US" sz="1450" dirty="0" smtClean="0">
                <a:latin typeface="Arial" panose="020B0604020202020204" pitchFamily="34" charset="0"/>
              </a:rPr>
              <a:t>(à ce jour, 70 </a:t>
            </a:r>
            <a:r>
              <a:rPr lang="fr-FR" altLang="en-US" sz="1450" dirty="0">
                <a:latin typeface="Arial" panose="020B0604020202020204" pitchFamily="34" charset="0"/>
              </a:rPr>
              <a:t>% </a:t>
            </a:r>
            <a:r>
              <a:rPr lang="fr-FR" altLang="en-US" sz="1450" dirty="0" smtClean="0">
                <a:latin typeface="Arial" panose="020B0604020202020204" pitchFamily="34" charset="0"/>
              </a:rPr>
              <a:t>plus élevé qu’avant le début de la pandémie), </a:t>
            </a:r>
            <a:r>
              <a:rPr lang="fr-FR" altLang="en-US" sz="1450" dirty="0">
                <a:latin typeface="Arial" panose="020B0604020202020204" pitchFamily="34" charset="0"/>
              </a:rPr>
              <a:t>ce qui indique un besoin élevé </a:t>
            </a:r>
            <a:r>
              <a:rPr lang="fr-FR" altLang="en-US" sz="1450" dirty="0" smtClean="0">
                <a:latin typeface="Arial" panose="020B0604020202020204" pitchFamily="34" charset="0"/>
              </a:rPr>
              <a:t>d‘aide </a:t>
            </a:r>
            <a:r>
              <a:rPr lang="fr-FR" altLang="en-US" sz="1450" dirty="0">
                <a:latin typeface="Arial" panose="020B0604020202020204" pitchFamily="34" charset="0"/>
              </a:rPr>
              <a:t>immédiate. </a:t>
            </a:r>
            <a:r>
              <a:rPr lang="fr-FR" altLang="en-US" sz="1450" dirty="0" smtClean="0">
                <a:latin typeface="Arial" panose="020B0604020202020204" pitchFamily="34" charset="0"/>
              </a:rPr>
              <a:t>Cela </a:t>
            </a:r>
            <a:r>
              <a:rPr lang="fr-FR" altLang="en-US" sz="1450" dirty="0">
                <a:latin typeface="Arial" panose="020B0604020202020204" pitchFamily="34" charset="0"/>
              </a:rPr>
              <a:t>souligne l'importance d'avoir des conseillers formés à la maîtrise entièrement bilingues disponibles 24 heures </a:t>
            </a:r>
            <a:r>
              <a:rPr lang="fr-FR" altLang="en-US" sz="1450" dirty="0" smtClean="0">
                <a:latin typeface="Arial" panose="020B0604020202020204" pitchFamily="34" charset="0"/>
              </a:rPr>
              <a:t>par jour pour </a:t>
            </a:r>
            <a:r>
              <a:rPr lang="fr-FR" altLang="en-US" sz="1450" dirty="0">
                <a:latin typeface="Arial" panose="020B0604020202020204" pitchFamily="34" charset="0"/>
              </a:rPr>
              <a:t>fournir une </a:t>
            </a:r>
            <a:r>
              <a:rPr lang="fr-FR" altLang="en-US" sz="1450" dirty="0" smtClean="0">
                <a:latin typeface="Arial" panose="020B0604020202020204" pitchFamily="34" charset="0"/>
              </a:rPr>
              <a:t>aide </a:t>
            </a:r>
            <a:r>
              <a:rPr lang="fr-FR" altLang="en-US" sz="1450" dirty="0">
                <a:latin typeface="Arial" panose="020B0604020202020204" pitchFamily="34" charset="0"/>
              </a:rPr>
              <a:t>immédiate. Les appels de crise durent aussi considérablement plus longtemps que les autres appels de prise en charge.</a:t>
            </a:r>
            <a:endParaRPr lang="en-CA" altLang="en-US" sz="1450" dirty="0">
              <a:latin typeface="Arial" panose="020B0604020202020204" pitchFamily="34" charset="0"/>
            </a:endParaRPr>
          </a:p>
        </p:txBody>
      </p:sp>
      <p:sp>
        <p:nvSpPr>
          <p:cNvPr id="14" name="Slide Number Placeholder 4"/>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6</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0722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07" y="478417"/>
            <a:ext cx="8603110" cy="589987"/>
          </a:xfrm>
        </p:spPr>
        <p:txBody>
          <a:bodyPr/>
          <a:lstStyle/>
          <a:p>
            <a:r>
              <a:rPr lang="fr-CA" dirty="0" smtClean="0"/>
              <a:t>Observations de l’équipe de counseling</a:t>
            </a:r>
            <a:endParaRPr lang="en-CA" dirty="0"/>
          </a:p>
        </p:txBody>
      </p:sp>
      <p:sp>
        <p:nvSpPr>
          <p:cNvPr id="3" name="Content Placeholder 2"/>
          <p:cNvSpPr>
            <a:spLocks noGrp="1"/>
          </p:cNvSpPr>
          <p:nvPr>
            <p:ph idx="1"/>
          </p:nvPr>
        </p:nvSpPr>
        <p:spPr>
          <a:xfrm>
            <a:off x="288758" y="1193799"/>
            <a:ext cx="8704430" cy="5256151"/>
          </a:xfrm>
        </p:spPr>
        <p:txBody>
          <a:bodyPr/>
          <a:lstStyle/>
          <a:p>
            <a:pPr marL="0" indent="0">
              <a:lnSpc>
                <a:spcPct val="100000"/>
              </a:lnSpc>
              <a:buNone/>
            </a:pPr>
            <a:r>
              <a:rPr lang="fr-CA" b="1" dirty="0" smtClean="0">
                <a:solidFill>
                  <a:schemeClr val="tx1"/>
                </a:solidFill>
              </a:rPr>
              <a:t>Les clients du </a:t>
            </a:r>
            <a:r>
              <a:rPr lang="fr-CA" b="1" dirty="0">
                <a:solidFill>
                  <a:schemeClr val="tx1"/>
                </a:solidFill>
              </a:rPr>
              <a:t>PAE communiquent avec </a:t>
            </a:r>
            <a:r>
              <a:rPr lang="fr-CA" b="1" dirty="0" smtClean="0">
                <a:solidFill>
                  <a:schemeClr val="tx1"/>
                </a:solidFill>
              </a:rPr>
              <a:t>nous parce que leurs mécanismes d’adaptation habituels ne fonctionnent pas.</a:t>
            </a:r>
            <a:endParaRPr lang="en-CA" b="1" dirty="0" smtClean="0">
              <a:solidFill>
                <a:schemeClr val="tx1"/>
              </a:solidFill>
            </a:endParaRPr>
          </a:p>
          <a:p>
            <a:pPr lvl="0">
              <a:lnSpc>
                <a:spcPct val="100000"/>
              </a:lnSpc>
            </a:pPr>
            <a:r>
              <a:rPr lang="fr-CA" sz="1600" dirty="0" smtClean="0">
                <a:solidFill>
                  <a:schemeClr val="tx1"/>
                </a:solidFill>
              </a:rPr>
              <a:t>L’équilibre travail-vie personnelle a pris un nouveau sens. Par exemple, les familles monoparentales ont plus de difficulté à gérer la routine lorsque les écoles sont fermées.  </a:t>
            </a:r>
            <a:endParaRPr lang="en-CA" sz="1600" dirty="0" smtClean="0">
              <a:solidFill>
                <a:schemeClr val="tx1"/>
              </a:solidFill>
            </a:endParaRPr>
          </a:p>
          <a:p>
            <a:pPr lvl="0">
              <a:lnSpc>
                <a:spcPct val="100000"/>
              </a:lnSpc>
            </a:pPr>
            <a:r>
              <a:rPr lang="fr-CA" sz="1600" dirty="0" smtClean="0">
                <a:solidFill>
                  <a:schemeClr val="tx1"/>
                </a:solidFill>
              </a:rPr>
              <a:t>L’anxiété monte dans le contexte de certains événements (comme les manifestations récentes); le stress s’accumule jusqu’au « point d’ébullition », et le sentiment d’isolement est accru par le manque de contact avec les amis et la famille. </a:t>
            </a:r>
            <a:endParaRPr lang="en-CA" sz="1600" dirty="0" smtClean="0">
              <a:solidFill>
                <a:schemeClr val="tx1"/>
              </a:solidFill>
            </a:endParaRPr>
          </a:p>
          <a:p>
            <a:pPr lvl="0">
              <a:lnSpc>
                <a:spcPct val="100000"/>
              </a:lnSpc>
            </a:pPr>
            <a:r>
              <a:rPr lang="fr-CA" sz="1600" dirty="0" smtClean="0">
                <a:solidFill>
                  <a:schemeClr val="tx1"/>
                </a:solidFill>
              </a:rPr>
              <a:t>Les nouveaux employés ont de la difficulté à intégrer les environnements de travail virtuels.</a:t>
            </a:r>
          </a:p>
          <a:p>
            <a:pPr lvl="0">
              <a:lnSpc>
                <a:spcPct val="100000"/>
              </a:lnSpc>
            </a:pPr>
            <a:r>
              <a:rPr lang="fr-CA" sz="1600" dirty="0" smtClean="0">
                <a:solidFill>
                  <a:schemeClr val="tx1"/>
                </a:solidFill>
              </a:rPr>
              <a:t>Nous avons reçu plusieurs appels liés à la mise en œuvre de la politique de vaccination</a:t>
            </a:r>
          </a:p>
          <a:p>
            <a:pPr marL="0" lvl="0" indent="0">
              <a:spcBef>
                <a:spcPts val="1400"/>
              </a:spcBef>
              <a:buNone/>
            </a:pPr>
            <a:r>
              <a:rPr lang="fr-CA" b="1" dirty="0" smtClean="0">
                <a:solidFill>
                  <a:schemeClr val="tx1"/>
                </a:solidFill>
              </a:rPr>
              <a:t>Ces difficultés seront toujours présentes après la pandémie.</a:t>
            </a:r>
          </a:p>
          <a:p>
            <a:pPr>
              <a:lnSpc>
                <a:spcPct val="100000"/>
              </a:lnSpc>
            </a:pPr>
            <a:r>
              <a:rPr lang="fr-CA" sz="1600" dirty="0" smtClean="0">
                <a:solidFill>
                  <a:schemeClr val="tx1"/>
                </a:solidFill>
              </a:rPr>
              <a:t>Des effets à plus long terme se manifesteront sur les individus et les milieux de travail</a:t>
            </a:r>
          </a:p>
          <a:p>
            <a:pPr>
              <a:lnSpc>
                <a:spcPct val="100000"/>
              </a:lnSpc>
            </a:pPr>
            <a:r>
              <a:rPr lang="fr-CA" sz="1600" dirty="0" smtClean="0">
                <a:solidFill>
                  <a:schemeClr val="tx1"/>
                </a:solidFill>
              </a:rPr>
              <a:t>Le PAE s’attend à une hausse continue quant au volume de demandes et aux appels de crise</a:t>
            </a:r>
          </a:p>
          <a:p>
            <a:pPr>
              <a:lnSpc>
                <a:spcPct val="100000"/>
              </a:lnSpc>
            </a:pPr>
            <a:r>
              <a:rPr lang="fr-CA" sz="1600" dirty="0" smtClean="0">
                <a:solidFill>
                  <a:schemeClr val="tx1"/>
                </a:solidFill>
              </a:rPr>
              <a:t>Les gestionnaires auront besoin de soutien afin de diriger des équipes productives (mode de travail hybride, retour au travail en personne, travail virtuel)</a:t>
            </a:r>
            <a:endParaRPr lang="en-CA" sz="1600" dirty="0">
              <a:solidFill>
                <a:schemeClr val="tx1"/>
              </a:solidFill>
            </a:endParaRPr>
          </a:p>
        </p:txBody>
      </p:sp>
      <p:sp>
        <p:nvSpPr>
          <p:cNvPr id="5" name="Slide Number Placeholder 4"/>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smtClean="0">
                <a:latin typeface="Calibri" panose="020F0502020204030204" pitchFamily="34" charset="0"/>
                <a:cs typeface="Calibri" panose="020F0502020204030204" pitchFamily="34" charset="0"/>
              </a:rPr>
              <a:t>7</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51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478417"/>
            <a:ext cx="8329704" cy="783224"/>
          </a:xfrm>
        </p:spPr>
        <p:txBody>
          <a:bodyPr anchor="ctr">
            <a:normAutofit/>
          </a:bodyPr>
          <a:lstStyle/>
          <a:p>
            <a:r>
              <a:rPr lang="fr-FR" altLang="fr-FR" dirty="0" smtClean="0"/>
              <a:t>L’ACSG+ oriente l’amélioration des services</a:t>
            </a:r>
            <a:endParaRPr lang="en-CA" dirty="0"/>
          </a:p>
        </p:txBody>
      </p:sp>
      <p:sp>
        <p:nvSpPr>
          <p:cNvPr id="7" name="Content Placeholder 2"/>
          <p:cNvSpPr txBox="1">
            <a:spLocks noChangeArrowheads="1"/>
          </p:cNvSpPr>
          <p:nvPr>
            <p:custDataLst>
              <p:tags r:id="rId1"/>
            </p:custDataLst>
          </p:nvPr>
        </p:nvSpPr>
        <p:spPr bwMode="auto">
          <a:xfrm>
            <a:off x="254000" y="1183907"/>
            <a:ext cx="5791199" cy="527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18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400"/>
              </a:spcBef>
              <a:spcAft>
                <a:spcPts val="200"/>
              </a:spcAft>
              <a:buFont typeface="Arial" charset="0"/>
              <a:buNone/>
            </a:pPr>
            <a:r>
              <a:rPr lang="en-CA" altLang="en-US" sz="1600" b="1" dirty="0" smtClean="0"/>
              <a:t>À </a:t>
            </a:r>
            <a:r>
              <a:rPr lang="fr-CA" altLang="en-US" sz="1600" b="1" dirty="0" smtClean="0"/>
              <a:t>l’intention de la clientèle </a:t>
            </a:r>
            <a:r>
              <a:rPr lang="en-CA" altLang="en-US" sz="1600" b="1" dirty="0" smtClean="0"/>
              <a:t>du PAE</a:t>
            </a:r>
          </a:p>
          <a:p>
            <a:pPr marL="266700" lvl="1" indent="-196850">
              <a:spcBef>
                <a:spcPts val="400"/>
              </a:spcBef>
              <a:buFont typeface="Arial" panose="020B0604020202020204" pitchFamily="34" charset="0"/>
              <a:buChar char="•"/>
              <a:defRPr/>
            </a:pPr>
            <a:r>
              <a:rPr lang="fr-CA" altLang="en-US" sz="1400" dirty="0" smtClean="0"/>
              <a:t>Recrutement continu visant à élargir le réseau de conseillers PAE qui reflète la diversité de la fonction publique (voir tableau) et afin de jumeler la clientèle au conseiller</a:t>
            </a:r>
            <a:r>
              <a:rPr lang="en-CA" altLang="en-US" sz="1400" dirty="0" smtClean="0"/>
              <a:t> </a:t>
            </a:r>
            <a:r>
              <a:rPr lang="fr-CA" altLang="en-US" sz="1400" dirty="0" smtClean="0"/>
              <a:t>selon sa p</a:t>
            </a:r>
            <a:r>
              <a:rPr lang="en-CA" altLang="en-US" sz="1400" dirty="0" err="1" smtClean="0"/>
              <a:t>référence</a:t>
            </a:r>
            <a:r>
              <a:rPr lang="fr-FR" altLang="fr-FR" sz="1400" dirty="0" smtClean="0"/>
              <a:t> </a:t>
            </a:r>
            <a:r>
              <a:rPr lang="fr-FR" altLang="fr-FR" sz="1400" dirty="0"/>
              <a:t>(p. ex. clients qui demandent un conseiller d’un milieu culturel ou d’une identité similaire</a:t>
            </a:r>
            <a:r>
              <a:rPr lang="fr-FR" altLang="fr-FR" sz="1400" dirty="0" smtClean="0"/>
              <a:t>)</a:t>
            </a:r>
            <a:endParaRPr lang="en-CA" altLang="en-US" sz="1400" dirty="0"/>
          </a:p>
          <a:p>
            <a:pPr marL="266700" lvl="1" indent="-196850">
              <a:spcBef>
                <a:spcPts val="400"/>
              </a:spcBef>
              <a:buFont typeface="Arial" panose="020B0604020202020204" pitchFamily="34" charset="0"/>
              <a:buChar char="•"/>
              <a:defRPr/>
            </a:pPr>
            <a:r>
              <a:rPr lang="fr-FR" altLang="fr-FR" sz="1400" dirty="0" smtClean="0"/>
              <a:t>Formation </a:t>
            </a:r>
            <a:r>
              <a:rPr lang="fr-FR" altLang="fr-FR" sz="1400" dirty="0"/>
              <a:t>concernant la communauté 2SLGBTQ pour les conseillers du </a:t>
            </a:r>
            <a:r>
              <a:rPr lang="fr-FR" altLang="fr-FR" sz="1400" dirty="0" smtClean="0"/>
              <a:t>réseau</a:t>
            </a:r>
          </a:p>
          <a:p>
            <a:pPr marL="266700" lvl="1" indent="-196850">
              <a:spcBef>
                <a:spcPts val="400"/>
              </a:spcBef>
              <a:buFont typeface="Arial" panose="020B0604020202020204" pitchFamily="34" charset="0"/>
              <a:buChar char="•"/>
              <a:defRPr/>
            </a:pPr>
            <a:r>
              <a:rPr lang="fr-FR" altLang="fr-FR" sz="1400" dirty="0" smtClean="0"/>
              <a:t>Formation </a:t>
            </a:r>
            <a:r>
              <a:rPr lang="fr-FR" altLang="fr-FR" sz="1400" dirty="0"/>
              <a:t>sur l’ACSG+ pour </a:t>
            </a:r>
            <a:r>
              <a:rPr lang="fr-FR" altLang="fr-FR" sz="1400" dirty="0" smtClean="0"/>
              <a:t>tout le personnel</a:t>
            </a:r>
          </a:p>
          <a:p>
            <a:pPr marL="266700" lvl="1" indent="-196850">
              <a:spcBef>
                <a:spcPts val="400"/>
              </a:spcBef>
              <a:buFont typeface="Arial" panose="020B0604020202020204" pitchFamily="34" charset="0"/>
              <a:buChar char="•"/>
              <a:defRPr/>
            </a:pPr>
            <a:r>
              <a:rPr lang="fr-FR" altLang="fr-FR" sz="1400" dirty="0" smtClean="0"/>
              <a:t>Progrès technologiques afin de répondre aux besoins / préférences de la clientèle</a:t>
            </a:r>
          </a:p>
          <a:p>
            <a:pPr marL="444500" lvl="2">
              <a:spcBef>
                <a:spcPts val="400"/>
              </a:spcBef>
              <a:buFont typeface="Arial" panose="020B0604020202020204" pitchFamily="34" charset="0"/>
              <a:buChar char="−"/>
              <a:defRPr/>
            </a:pPr>
            <a:r>
              <a:rPr lang="fr-FR" altLang="fr-FR" sz="1400" dirty="0" smtClean="0"/>
              <a:t>Prise en charge par clavardage (offert sur le site Canada.ca)</a:t>
            </a:r>
          </a:p>
          <a:p>
            <a:pPr marL="444500" lvl="2">
              <a:spcBef>
                <a:spcPts val="400"/>
              </a:spcBef>
              <a:buFont typeface="Arial" panose="020B0604020202020204" pitchFamily="34" charset="0"/>
              <a:buChar char="−"/>
              <a:defRPr/>
            </a:pPr>
            <a:r>
              <a:rPr lang="fr-FR" altLang="fr-FR" sz="1400" dirty="0" smtClean="0"/>
              <a:t>Consultation par vidéo par l’entremise d’une plateforme sécurisée</a:t>
            </a:r>
          </a:p>
          <a:p>
            <a:pPr marL="444500" lvl="2">
              <a:spcBef>
                <a:spcPts val="400"/>
              </a:spcBef>
              <a:buFont typeface="Arial" panose="020B0604020202020204" pitchFamily="34" charset="0"/>
              <a:buChar char="−"/>
              <a:defRPr/>
            </a:pPr>
            <a:r>
              <a:rPr lang="fr-FR" altLang="fr-FR" sz="1400" dirty="0" smtClean="0"/>
              <a:t>Bibliothèque numérique de LifeSpeak (voir prochaine diapositive)</a:t>
            </a:r>
            <a:endParaRPr lang="en-CA" altLang="en-US" sz="1400" dirty="0" smtClean="0"/>
          </a:p>
          <a:p>
            <a:pPr marL="0" indent="0">
              <a:spcBef>
                <a:spcPts val="600"/>
              </a:spcBef>
              <a:spcAft>
                <a:spcPts val="200"/>
              </a:spcAft>
              <a:buFont typeface="Arial" charset="0"/>
              <a:buNone/>
              <a:defRPr/>
            </a:pPr>
            <a:r>
              <a:rPr lang="fr-FR" altLang="fr-FR" sz="1600" b="1" dirty="0" smtClean="0"/>
              <a:t>À l’intention des ministères/agences</a:t>
            </a:r>
          </a:p>
          <a:p>
            <a:pPr>
              <a:spcBef>
                <a:spcPts val="400"/>
              </a:spcBef>
              <a:defRPr/>
            </a:pPr>
            <a:r>
              <a:rPr lang="fr-FR" altLang="fr-FR" sz="1400" dirty="0" smtClean="0"/>
              <a:t>Communications ciblées lors d’événements importants (p. ex. Journée internationale de la visibilité des personnes </a:t>
            </a:r>
            <a:r>
              <a:rPr lang="fr-FR" altLang="fr-FR" sz="1400" dirty="0"/>
              <a:t>transgenres, </a:t>
            </a:r>
            <a:r>
              <a:rPr lang="fr-FR" altLang="fr-FR" sz="1400" dirty="0" err="1" smtClean="0"/>
              <a:t>Movember</a:t>
            </a:r>
            <a:r>
              <a:rPr lang="fr-FR" altLang="fr-FR" sz="1400" dirty="0" smtClean="0"/>
              <a:t>)</a:t>
            </a:r>
          </a:p>
          <a:p>
            <a:pPr>
              <a:spcBef>
                <a:spcPts val="400"/>
              </a:spcBef>
              <a:defRPr/>
            </a:pPr>
            <a:r>
              <a:rPr lang="fr-FR" altLang="fr-FR" sz="1400" dirty="0" smtClean="0"/>
              <a:t>Programmes novateurs offerts aux ministères pour appuyer les initiatives de diversité et d’inclusion (p. ex. Black </a:t>
            </a:r>
            <a:r>
              <a:rPr lang="fr-FR" altLang="fr-FR" sz="1400" dirty="0" err="1" smtClean="0"/>
              <a:t>Lives</a:t>
            </a:r>
            <a:r>
              <a:rPr lang="fr-FR" altLang="fr-FR" sz="1400" dirty="0" smtClean="0"/>
              <a:t> </a:t>
            </a:r>
            <a:r>
              <a:rPr lang="fr-FR" altLang="fr-FR" sz="1400" dirty="0" err="1" smtClean="0"/>
              <a:t>Matter</a:t>
            </a:r>
            <a:r>
              <a:rPr lang="fr-FR" altLang="fr-FR" sz="1400" dirty="0" smtClean="0"/>
              <a:t>)</a:t>
            </a:r>
            <a:endParaRPr lang="fr-FR" altLang="fr-FR" sz="1400" dirty="0"/>
          </a:p>
        </p:txBody>
      </p:sp>
      <p:graphicFrame>
        <p:nvGraphicFramePr>
          <p:cNvPr id="9" name="Table 3" descr="Tableau de statistiques réparti selon le facteur d'identité"/>
          <p:cNvGraphicFramePr>
            <a:graphicFrameLocks noGrp="1"/>
          </p:cNvGraphicFramePr>
          <p:nvPr>
            <p:ph sz="half" idx="1"/>
            <p:extLst>
              <p:ext uri="{D42A27DB-BD31-4B8C-83A1-F6EECF244321}">
                <p14:modId xmlns:p14="http://schemas.microsoft.com/office/powerpoint/2010/main" val="1382029648"/>
              </p:ext>
            </p:extLst>
          </p:nvPr>
        </p:nvGraphicFramePr>
        <p:xfrm>
          <a:off x="5969828" y="1416756"/>
          <a:ext cx="2932814" cy="3819387"/>
        </p:xfrm>
        <a:graphic>
          <a:graphicData uri="http://schemas.openxmlformats.org/drawingml/2006/table">
            <a:tbl>
              <a:tblPr firstRow="1" bandRow="1">
                <a:tableStyleId>{5C22544A-7EE6-4342-B048-85BDC9FD1C3A}</a:tableStyleId>
              </a:tblPr>
              <a:tblGrid>
                <a:gridCol w="987552">
                  <a:extLst>
                    <a:ext uri="{9D8B030D-6E8A-4147-A177-3AD203B41FA5}">
                      <a16:colId xmlns:a16="http://schemas.microsoft.com/office/drawing/2014/main" val="3372931346"/>
                    </a:ext>
                  </a:extLst>
                </a:gridCol>
                <a:gridCol w="1088136">
                  <a:extLst>
                    <a:ext uri="{9D8B030D-6E8A-4147-A177-3AD203B41FA5}">
                      <a16:colId xmlns:a16="http://schemas.microsoft.com/office/drawing/2014/main" val="359408177"/>
                    </a:ext>
                  </a:extLst>
                </a:gridCol>
                <a:gridCol w="857126">
                  <a:extLst>
                    <a:ext uri="{9D8B030D-6E8A-4147-A177-3AD203B41FA5}">
                      <a16:colId xmlns:a16="http://schemas.microsoft.com/office/drawing/2014/main" val="348854928"/>
                    </a:ext>
                  </a:extLst>
                </a:gridCol>
              </a:tblGrid>
              <a:tr h="682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200" b="1" i="0" u="none" strike="noStrike" cap="none" normalizeH="0" baseline="0">
                          <a:ln>
                            <a:noFill/>
                          </a:ln>
                          <a:solidFill>
                            <a:schemeClr val="bg1"/>
                          </a:solidFill>
                          <a:effectLst/>
                          <a:latin typeface="Arial" panose="020B0604020202020204" pitchFamily="34" charset="0"/>
                          <a:cs typeface="Arial" panose="020B0604020202020204" pitchFamily="34" charset="0"/>
                        </a:rPr>
                        <a:t>Facteur d’identité</a:t>
                      </a:r>
                      <a:endParaRPr lang="en-CA" sz="1200">
                        <a:solidFill>
                          <a:schemeClr val="bg1"/>
                        </a:solidFill>
                        <a:latin typeface="Arial" panose="020B0604020202020204" pitchFamily="34" charset="0"/>
                        <a:cs typeface="Arial" panose="020B0604020202020204" pitchFamily="34" charset="0"/>
                      </a:endParaRPr>
                    </a:p>
                  </a:txBody>
                  <a:tcPr marL="106981" marR="71322" marT="36000" marB="36000"/>
                </a:tc>
                <a:tc>
                  <a:txBody>
                    <a:bodyPr/>
                    <a:lstStyle/>
                    <a:p>
                      <a:r>
                        <a:rPr lang="fr-CA" sz="1200" spc="-10" baseline="0" dirty="0">
                          <a:solidFill>
                            <a:schemeClr val="bg1"/>
                          </a:solidFill>
                          <a:latin typeface="Arial" panose="020B0604020202020204" pitchFamily="34" charset="0"/>
                          <a:cs typeface="Arial" panose="020B0604020202020204" pitchFamily="34" charset="0"/>
                        </a:rPr>
                        <a:t>Réseau des fournisseurs </a:t>
                      </a:r>
                      <a:r>
                        <a:rPr lang="fr-CA" sz="1200" dirty="0">
                          <a:solidFill>
                            <a:schemeClr val="bg1"/>
                          </a:solidFill>
                          <a:latin typeface="Arial" panose="020B0604020202020204" pitchFamily="34" charset="0"/>
                          <a:cs typeface="Arial" panose="020B0604020202020204" pitchFamily="34" charset="0"/>
                        </a:rPr>
                        <a:t>des </a:t>
                      </a:r>
                      <a:r>
                        <a:rPr lang="fr-CA" sz="1200" dirty="0" smtClean="0">
                          <a:solidFill>
                            <a:schemeClr val="bg1"/>
                          </a:solidFill>
                          <a:latin typeface="Arial" panose="020B0604020202020204" pitchFamily="34" charset="0"/>
                          <a:cs typeface="Arial" panose="020B0604020202020204" pitchFamily="34" charset="0"/>
                        </a:rPr>
                        <a:t>SAE</a:t>
                      </a:r>
                      <a:r>
                        <a:rPr lang="fr-CA" sz="1200" baseline="30000" dirty="0" smtClean="0">
                          <a:solidFill>
                            <a:schemeClr val="bg1"/>
                          </a:solidFill>
                          <a:latin typeface="Arial" panose="020B0604020202020204" pitchFamily="34" charset="0"/>
                          <a:cs typeface="Arial" panose="020B0604020202020204" pitchFamily="34" charset="0"/>
                        </a:rPr>
                        <a:t>1</a:t>
                      </a:r>
                      <a:endParaRPr lang="en-CA" sz="1200" baseline="30000" dirty="0">
                        <a:solidFill>
                          <a:schemeClr val="bg1"/>
                        </a:solidFill>
                        <a:latin typeface="Arial" panose="020B0604020202020204" pitchFamily="34" charset="0"/>
                        <a:cs typeface="Arial" panose="020B0604020202020204" pitchFamily="34" charset="0"/>
                      </a:endParaRPr>
                    </a:p>
                  </a:txBody>
                  <a:tcPr marL="106981" marR="71322" marT="36000" marB="36000"/>
                </a:tc>
                <a:tc>
                  <a:txBody>
                    <a:bodyPr/>
                    <a:lstStyle/>
                    <a:p>
                      <a:r>
                        <a:rPr lang="fr-CA" sz="1200" dirty="0">
                          <a:solidFill>
                            <a:schemeClr val="bg1"/>
                          </a:solidFill>
                          <a:latin typeface="Arial" panose="020B0604020202020204" pitchFamily="34" charset="0"/>
                          <a:cs typeface="Arial" panose="020B0604020202020204" pitchFamily="34" charset="0"/>
                        </a:rPr>
                        <a:t>Fonction publique</a:t>
                      </a:r>
                      <a:endParaRPr lang="en-CA" sz="1200" dirty="0">
                        <a:solidFill>
                          <a:schemeClr val="bg1"/>
                        </a:solidFill>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377510445"/>
                  </a:ext>
                </a:extLst>
              </a:tr>
              <a:tr h="407897">
                <a:tc>
                  <a:txBody>
                    <a:bodyPr/>
                    <a:lstStyle/>
                    <a:p>
                      <a:r>
                        <a:rPr lang="fr-CA" sz="1100">
                          <a:latin typeface="Arial" panose="020B0604020202020204" pitchFamily="34" charset="0"/>
                          <a:cs typeface="Arial" panose="020B0604020202020204" pitchFamily="34" charset="0"/>
                        </a:rPr>
                        <a:t>Hommes</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a:latin typeface="Arial" panose="020B0604020202020204" pitchFamily="34" charset="0"/>
                          <a:cs typeface="Arial" panose="020B0604020202020204" pitchFamily="34" charset="0"/>
                        </a:rPr>
                        <a:t>22,5 %</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44,7 </a:t>
                      </a:r>
                      <a:r>
                        <a:rPr lang="fr-CA" sz="1100" dirty="0" smtClean="0">
                          <a:latin typeface="Arial" panose="020B0604020202020204" pitchFamily="34" charset="0"/>
                          <a:cs typeface="Arial" panose="020B0604020202020204" pitchFamily="34" charset="0"/>
                        </a:rPr>
                        <a:t>%</a:t>
                      </a:r>
                      <a:r>
                        <a:rPr lang="fr-CA" sz="1100" baseline="300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3009616790"/>
                  </a:ext>
                </a:extLst>
              </a:tr>
              <a:tr h="407897">
                <a:tc>
                  <a:txBody>
                    <a:bodyPr/>
                    <a:lstStyle/>
                    <a:p>
                      <a:r>
                        <a:rPr lang="fr-CA" sz="1100">
                          <a:latin typeface="Arial" panose="020B0604020202020204" pitchFamily="34" charset="0"/>
                          <a:cs typeface="Arial" panose="020B0604020202020204" pitchFamily="34" charset="0"/>
                        </a:rPr>
                        <a:t>Femmes</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73,5</a:t>
                      </a:r>
                      <a:r>
                        <a:rPr lang="fr-CA" sz="1100" baseline="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55,3 </a:t>
                      </a:r>
                      <a:r>
                        <a:rPr lang="fr-CA" sz="1100" dirty="0" smtClean="0">
                          <a:latin typeface="Arial" panose="020B0604020202020204" pitchFamily="34" charset="0"/>
                          <a:cs typeface="Arial" panose="020B0604020202020204" pitchFamily="34" charset="0"/>
                        </a:rPr>
                        <a:t>%</a:t>
                      </a:r>
                      <a:r>
                        <a:rPr lang="fr-CA" sz="1100" baseline="300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3915803716"/>
                  </a:ext>
                </a:extLst>
              </a:tr>
              <a:tr h="653752">
                <a:tc>
                  <a:txBody>
                    <a:bodyPr/>
                    <a:lstStyle/>
                    <a:p>
                      <a:r>
                        <a:rPr lang="fr-CA" sz="1100" dirty="0">
                          <a:latin typeface="Arial" panose="020B0604020202020204" pitchFamily="34" charset="0"/>
                          <a:cs typeface="Arial" panose="020B0604020202020204" pitchFamily="34" charset="0"/>
                        </a:rPr>
                        <a:t>Autres</a:t>
                      </a:r>
                      <a:endParaRPr lang="en-CA" sz="1100" dirty="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0,25 % (3,75 % n’ont pas répondu)</a:t>
                      </a:r>
                      <a:endParaRPr lang="en-CA" sz="1100" dirty="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0,2 </a:t>
                      </a:r>
                      <a:r>
                        <a:rPr lang="fr-CA" sz="1100" dirty="0" smtClean="0">
                          <a:latin typeface="Arial" panose="020B0604020202020204" pitchFamily="34" charset="0"/>
                          <a:cs typeface="Arial" panose="020B0604020202020204" pitchFamily="34" charset="0"/>
                        </a:rPr>
                        <a:t>%</a:t>
                      </a:r>
                      <a:r>
                        <a:rPr lang="fr-CA" sz="1100" baseline="30000" dirty="0" smtClean="0">
                          <a:latin typeface="Arial" panose="020B0604020202020204" pitchFamily="34" charset="0"/>
                          <a:cs typeface="Arial" panose="020B0604020202020204" pitchFamily="34" charset="0"/>
                        </a:rPr>
                        <a:t>3</a:t>
                      </a:r>
                      <a:endParaRPr lang="en-CA" sz="1100" baseline="30000" dirty="0">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2527792378"/>
                  </a:ext>
                </a:extLst>
              </a:tr>
              <a:tr h="469360">
                <a:tc>
                  <a:txBody>
                    <a:bodyPr/>
                    <a:lstStyle/>
                    <a:p>
                      <a:r>
                        <a:rPr lang="fr-CA" sz="1100">
                          <a:latin typeface="Arial" panose="020B0604020202020204" pitchFamily="34" charset="0"/>
                          <a:cs typeface="Arial" panose="020B0604020202020204" pitchFamily="34" charset="0"/>
                        </a:rPr>
                        <a:t>Autochtones</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4,5 %</a:t>
                      </a:r>
                      <a:endParaRPr lang="en-CA" sz="1100" dirty="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5,1 </a:t>
                      </a:r>
                      <a:r>
                        <a:rPr lang="fr-CA" sz="1100" dirty="0" smtClean="0">
                          <a:latin typeface="Arial" panose="020B0604020202020204" pitchFamily="34" charset="0"/>
                          <a:cs typeface="Arial" panose="020B0604020202020204" pitchFamily="34" charset="0"/>
                        </a:rPr>
                        <a:t>%</a:t>
                      </a:r>
                      <a:r>
                        <a:rPr lang="fr-CA" sz="1100" baseline="300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1551132812"/>
                  </a:ext>
                </a:extLst>
              </a:tr>
              <a:tr h="469360">
                <a:tc>
                  <a:txBody>
                    <a:bodyPr/>
                    <a:lstStyle/>
                    <a:p>
                      <a:r>
                        <a:rPr lang="fr-CA" sz="1100" dirty="0">
                          <a:latin typeface="Arial" panose="020B0604020202020204" pitchFamily="34" charset="0"/>
                          <a:cs typeface="Arial" panose="020B0604020202020204" pitchFamily="34" charset="0"/>
                        </a:rPr>
                        <a:t>Personnes </a:t>
                      </a:r>
                      <a:r>
                        <a:rPr lang="fr-CA" sz="1100" dirty="0" err="1">
                          <a:latin typeface="Arial" panose="020B0604020202020204" pitchFamily="34" charset="0"/>
                          <a:cs typeface="Arial" panose="020B0604020202020204" pitchFamily="34" charset="0"/>
                        </a:rPr>
                        <a:t>racisées</a:t>
                      </a:r>
                      <a:endParaRPr lang="en-CA" sz="1100" dirty="0">
                        <a:latin typeface="Arial" panose="020B0604020202020204" pitchFamily="34" charset="0"/>
                        <a:cs typeface="Arial" panose="020B0604020202020204" pitchFamily="34" charset="0"/>
                      </a:endParaRPr>
                    </a:p>
                  </a:txBody>
                  <a:tcPr marL="106981" marR="71322" marT="36000" marB="36000"/>
                </a:tc>
                <a:tc>
                  <a:txBody>
                    <a:bodyPr/>
                    <a:lstStyle/>
                    <a:p>
                      <a:r>
                        <a:rPr lang="fr-CA" sz="1100">
                          <a:latin typeface="Arial" panose="020B0604020202020204" pitchFamily="34" charset="0"/>
                          <a:cs typeface="Arial" panose="020B0604020202020204" pitchFamily="34" charset="0"/>
                        </a:rPr>
                        <a:t>15 %</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16,7 </a:t>
                      </a:r>
                      <a:r>
                        <a:rPr lang="fr-CA" sz="1100" dirty="0" smtClean="0">
                          <a:latin typeface="Arial" panose="020B0604020202020204" pitchFamily="34" charset="0"/>
                          <a:cs typeface="Arial" panose="020B0604020202020204" pitchFamily="34" charset="0"/>
                        </a:rPr>
                        <a:t>%</a:t>
                      </a:r>
                      <a:r>
                        <a:rPr lang="fr-CA" sz="1100" baseline="300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1726828773"/>
                  </a:ext>
                </a:extLst>
              </a:tr>
              <a:tr h="407897">
                <a:tc>
                  <a:txBody>
                    <a:bodyPr/>
                    <a:lstStyle/>
                    <a:p>
                      <a:r>
                        <a:rPr lang="fr-CA" sz="1100">
                          <a:latin typeface="Arial" panose="020B0604020202020204" pitchFamily="34" charset="0"/>
                          <a:cs typeface="Arial" panose="020B0604020202020204" pitchFamily="34" charset="0"/>
                        </a:rPr>
                        <a:t>LGBTQ2</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a:latin typeface="Arial" panose="020B0604020202020204" pitchFamily="34" charset="0"/>
                          <a:cs typeface="Arial" panose="020B0604020202020204" pitchFamily="34" charset="0"/>
                        </a:rPr>
                        <a:t>8 %</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5,2</a:t>
                      </a:r>
                      <a:r>
                        <a:rPr lang="fr-CA" sz="1100" baseline="0" dirty="0">
                          <a:latin typeface="Arial" panose="020B0604020202020204" pitchFamily="34" charset="0"/>
                          <a:cs typeface="Arial" panose="020B0604020202020204" pitchFamily="34" charset="0"/>
                        </a:rPr>
                        <a:t> </a:t>
                      </a:r>
                      <a:r>
                        <a:rPr lang="fr-CA" sz="1100" baseline="0" dirty="0" smtClean="0">
                          <a:latin typeface="Arial" panose="020B0604020202020204" pitchFamily="34" charset="0"/>
                          <a:cs typeface="Arial" panose="020B0604020202020204" pitchFamily="34" charset="0"/>
                        </a:rPr>
                        <a:t>%</a:t>
                      </a:r>
                      <a:r>
                        <a:rPr lang="fr-CA" sz="1100" baseline="30000" dirty="0" smtClean="0">
                          <a:latin typeface="Arial" panose="020B0604020202020204" pitchFamily="34" charset="0"/>
                          <a:cs typeface="Arial" panose="020B0604020202020204" pitchFamily="34" charset="0"/>
                        </a:rPr>
                        <a:t>3</a:t>
                      </a:r>
                      <a:endParaRPr lang="en-CA" sz="1100" baseline="30000" dirty="0">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2131678865"/>
                  </a:ext>
                </a:extLst>
              </a:tr>
              <a:tr h="321018">
                <a:tc>
                  <a:txBody>
                    <a:bodyPr/>
                    <a:lstStyle/>
                    <a:p>
                      <a:r>
                        <a:rPr lang="fr-CA" sz="1100">
                          <a:latin typeface="Arial" panose="020B0604020202020204" pitchFamily="34" charset="0"/>
                          <a:cs typeface="Arial" panose="020B0604020202020204" pitchFamily="34" charset="0"/>
                        </a:rPr>
                        <a:t>Invalidité</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a:latin typeface="Arial" panose="020B0604020202020204" pitchFamily="34" charset="0"/>
                          <a:cs typeface="Arial" panose="020B0604020202020204" pitchFamily="34" charset="0"/>
                        </a:rPr>
                        <a:t>8 %</a:t>
                      </a:r>
                      <a:endParaRPr lang="en-CA" sz="1100">
                        <a:latin typeface="Arial" panose="020B0604020202020204" pitchFamily="34" charset="0"/>
                        <a:cs typeface="Arial" panose="020B0604020202020204" pitchFamily="34" charset="0"/>
                      </a:endParaRPr>
                    </a:p>
                  </a:txBody>
                  <a:tcPr marL="106981" marR="71322" marT="36000" marB="36000"/>
                </a:tc>
                <a:tc>
                  <a:txBody>
                    <a:bodyPr/>
                    <a:lstStyle/>
                    <a:p>
                      <a:r>
                        <a:rPr lang="fr-CA" sz="1100" dirty="0">
                          <a:latin typeface="Arial" panose="020B0604020202020204" pitchFamily="34" charset="0"/>
                          <a:cs typeface="Arial" panose="020B0604020202020204" pitchFamily="34" charset="0"/>
                        </a:rPr>
                        <a:t>5,2</a:t>
                      </a:r>
                      <a:r>
                        <a:rPr lang="fr-CA" sz="1100" baseline="0" dirty="0">
                          <a:latin typeface="Arial" panose="020B0604020202020204" pitchFamily="34" charset="0"/>
                          <a:cs typeface="Arial" panose="020B0604020202020204" pitchFamily="34" charset="0"/>
                        </a:rPr>
                        <a:t> </a:t>
                      </a:r>
                      <a:r>
                        <a:rPr lang="fr-CA" sz="1100" baseline="0" dirty="0" smtClean="0">
                          <a:latin typeface="Arial" panose="020B0604020202020204" pitchFamily="34" charset="0"/>
                          <a:cs typeface="Arial" panose="020B0604020202020204" pitchFamily="34" charset="0"/>
                        </a:rPr>
                        <a:t>%</a:t>
                      </a:r>
                      <a:r>
                        <a:rPr lang="fr-CA" sz="1100" baseline="30000" dirty="0" smtClean="0">
                          <a:latin typeface="Arial" panose="020B0604020202020204" pitchFamily="34" charset="0"/>
                          <a:cs typeface="Arial" panose="020B0604020202020204" pitchFamily="34" charset="0"/>
                        </a:rPr>
                        <a:t>2</a:t>
                      </a:r>
                      <a:endParaRPr lang="en-CA" sz="1100" dirty="0">
                        <a:latin typeface="Arial" panose="020B0604020202020204" pitchFamily="34" charset="0"/>
                        <a:cs typeface="Arial" panose="020B0604020202020204" pitchFamily="34" charset="0"/>
                      </a:endParaRPr>
                    </a:p>
                  </a:txBody>
                  <a:tcPr marL="106981" marR="71322" marT="36000" marB="36000"/>
                </a:tc>
                <a:extLst>
                  <a:ext uri="{0D108BD9-81ED-4DB2-BD59-A6C34878D82A}">
                    <a16:rowId xmlns:a16="http://schemas.microsoft.com/office/drawing/2014/main" val="3574721528"/>
                  </a:ext>
                </a:extLst>
              </a:tr>
            </a:tbl>
          </a:graphicData>
        </a:graphic>
      </p:graphicFrame>
      <p:sp>
        <p:nvSpPr>
          <p:cNvPr id="10" name="Text Box 4"/>
          <p:cNvSpPr>
            <a:spLocks noChangeArrowheads="1"/>
          </p:cNvSpPr>
          <p:nvPr>
            <p:custDataLst>
              <p:tags r:id="rId2"/>
            </p:custDataLst>
          </p:nvPr>
        </p:nvSpPr>
        <p:spPr bwMode="auto">
          <a:xfrm>
            <a:off x="6045200" y="5302408"/>
            <a:ext cx="2782070" cy="1182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2600">
                <a:solidFill>
                  <a:schemeClr val="tx1"/>
                </a:solidFill>
                <a:latin typeface="Calibri" panose="020F0502020204030204" pitchFamily="34" charset="0"/>
                <a:cs typeface="Arial" panose="020B0604020202020204" pitchFamily="34" charset="0"/>
              </a:defRPr>
            </a:lvl1pPr>
            <a:lvl2pPr marL="742950" indent="-285750">
              <a:spcBef>
                <a:spcPct val="20000"/>
              </a:spcBef>
              <a:buSzPct val="100000"/>
              <a:buChar char="–"/>
              <a:defRPr sz="2200">
                <a:solidFill>
                  <a:schemeClr val="tx1"/>
                </a:solidFill>
                <a:latin typeface="Calibri" panose="020F0502020204030204" pitchFamily="34" charset="0"/>
                <a:cs typeface="Arial" panose="020B0604020202020204" pitchFamily="34" charset="0"/>
              </a:defRPr>
            </a:lvl2pPr>
            <a:lvl3pPr marL="1143000" indent="-228600">
              <a:spcBef>
                <a:spcPct val="20000"/>
              </a:spcBef>
              <a:buSzPct val="100000"/>
              <a:buChar char="•"/>
              <a:defRPr>
                <a:solidFill>
                  <a:schemeClr val="tx1"/>
                </a:solidFill>
                <a:latin typeface="Calibri" panose="020F0502020204030204" pitchFamily="34" charset="0"/>
                <a:cs typeface="Arial" panose="020B0604020202020204" pitchFamily="34" charset="0"/>
              </a:defRPr>
            </a:lvl3pPr>
            <a:lvl4pPr marL="1600200" indent="-228600">
              <a:spcBef>
                <a:spcPct val="20000"/>
              </a:spcBef>
              <a:buSzPct val="100000"/>
              <a:buChar char="–"/>
              <a:defRPr sz="1600">
                <a:solidFill>
                  <a:schemeClr val="tx1"/>
                </a:solidFill>
                <a:latin typeface="Calibri" panose="020F0502020204030204" pitchFamily="34" charset="0"/>
                <a:cs typeface="Arial" panose="020B0604020202020204" pitchFamily="34" charset="0"/>
              </a:defRPr>
            </a:lvl4pPr>
            <a:lvl5pPr marL="2057400" indent="-228600">
              <a:spcBef>
                <a:spcPct val="20000"/>
              </a:spcBef>
              <a:buSzPct val="100000"/>
              <a:buChar char="»"/>
              <a:defRPr sz="14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SzPct val="100000"/>
              <a:buChar char="»"/>
              <a:defRPr sz="1400">
                <a:solidFill>
                  <a:schemeClr val="tx1"/>
                </a:solidFill>
                <a:latin typeface="Calibri" panose="020F0502020204030204" pitchFamily="34" charset="0"/>
                <a:cs typeface="Arial" panose="020B0604020202020204" pitchFamily="34" charset="0"/>
              </a:defRPr>
            </a:lvl9pPr>
          </a:lstStyle>
          <a:p>
            <a:pPr>
              <a:spcBef>
                <a:spcPct val="0"/>
              </a:spcBef>
              <a:buFontTx/>
              <a:buNone/>
            </a:pPr>
            <a:r>
              <a:rPr lang="fr-FR" altLang="fr-FR" sz="900" baseline="30000" dirty="0" smtClean="0">
                <a:latin typeface="Arial" panose="020B0604020202020204" pitchFamily="34" charset="0"/>
              </a:rPr>
              <a:t>1</a:t>
            </a:r>
            <a:r>
              <a:rPr lang="fr-FR" altLang="fr-FR" sz="900" dirty="0" smtClean="0">
                <a:latin typeface="Arial" panose="020B0604020202020204" pitchFamily="34" charset="0"/>
              </a:rPr>
              <a:t>Selon </a:t>
            </a:r>
            <a:r>
              <a:rPr lang="fr-FR" altLang="fr-FR" sz="900" dirty="0">
                <a:latin typeface="Arial" panose="020B0604020202020204" pitchFamily="34" charset="0"/>
              </a:rPr>
              <a:t>384 réponses fournies par environ 850 fournisseurs de services</a:t>
            </a:r>
            <a:r>
              <a:rPr lang="fr-FR" altLang="fr-FR" sz="900" dirty="0" smtClean="0">
                <a:latin typeface="Arial" panose="020B0604020202020204" pitchFamily="34" charset="0"/>
              </a:rPr>
              <a:t>.</a:t>
            </a:r>
          </a:p>
          <a:p>
            <a:pPr>
              <a:spcBef>
                <a:spcPct val="0"/>
              </a:spcBef>
              <a:buFontTx/>
              <a:buNone/>
            </a:pPr>
            <a:r>
              <a:rPr lang="fr-FR" altLang="fr-FR" sz="900" baseline="30000" dirty="0" smtClean="0">
                <a:latin typeface="Arial" panose="020B0604020202020204" pitchFamily="34" charset="0"/>
              </a:rPr>
              <a:t>2</a:t>
            </a:r>
            <a:r>
              <a:rPr lang="fr-FR" altLang="fr-FR" sz="900" dirty="0" smtClean="0">
                <a:latin typeface="Arial" panose="020B0604020202020204" pitchFamily="34" charset="0"/>
              </a:rPr>
              <a:t>Aperçu </a:t>
            </a:r>
            <a:r>
              <a:rPr lang="fr-FR" altLang="fr-FR" sz="900" dirty="0">
                <a:latin typeface="Arial" panose="020B0604020202020204" pitchFamily="34" charset="0"/>
              </a:rPr>
              <a:t>démographique de la fonction publique du </a:t>
            </a:r>
            <a:r>
              <a:rPr lang="fr-FR" altLang="fr-FR" sz="900" dirty="0" smtClean="0">
                <a:latin typeface="Arial" panose="020B0604020202020204" pitchFamily="34" charset="0"/>
              </a:rPr>
              <a:t>Canada, 2020</a:t>
            </a:r>
            <a:endParaRPr lang="fr-FR" altLang="fr-FR" sz="900" dirty="0">
              <a:latin typeface="Arial" panose="020B0604020202020204" pitchFamily="34" charset="0"/>
            </a:endParaRPr>
          </a:p>
          <a:p>
            <a:pPr>
              <a:spcBef>
                <a:spcPct val="0"/>
              </a:spcBef>
              <a:buNone/>
            </a:pPr>
            <a:r>
              <a:rPr lang="fr-FR" altLang="fr-FR" sz="900" baseline="30000" dirty="0" smtClean="0">
                <a:latin typeface="Arial" panose="020B0604020202020204" pitchFamily="34" charset="0"/>
              </a:rPr>
              <a:t>3</a:t>
            </a:r>
            <a:r>
              <a:rPr lang="fr-FR" altLang="fr-FR" sz="900" dirty="0" smtClean="0">
                <a:latin typeface="Arial" panose="020B0604020202020204" pitchFamily="34" charset="0"/>
              </a:rPr>
              <a:t>Selon </a:t>
            </a:r>
            <a:r>
              <a:rPr lang="fr-FR" altLang="fr-FR" sz="900" dirty="0">
                <a:latin typeface="Arial" panose="020B0604020202020204" pitchFamily="34" charset="0"/>
              </a:rPr>
              <a:t>186 008 réponses recueillies dans le cadre du SAFF </a:t>
            </a:r>
            <a:r>
              <a:rPr lang="fr-FR" altLang="fr-FR" sz="900" dirty="0" smtClean="0">
                <a:latin typeface="Arial" panose="020B0604020202020204" pitchFamily="34" charset="0"/>
              </a:rPr>
              <a:t>2020 (taux de réponse de 61 %)</a:t>
            </a:r>
            <a:endParaRPr lang="fr-FR" altLang="fr-FR" sz="1200" i="1" dirty="0">
              <a:latin typeface="Arial" panose="020B0604020202020204" pitchFamily="34" charset="0"/>
            </a:endParaRPr>
          </a:p>
        </p:txBody>
      </p:sp>
      <p:sp>
        <p:nvSpPr>
          <p:cNvPr id="12" name="Slide Number Placeholder 5"/>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latin typeface="Calibri" panose="020F0502020204030204" pitchFamily="34" charset="0"/>
                <a:cs typeface="Calibri" panose="020F0502020204030204" pitchFamily="34" charset="0"/>
              </a:rPr>
              <a:t>8</a:t>
            </a: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646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custDataLst>
              <p:tags r:id="rId1"/>
            </p:custDataLst>
          </p:nvPr>
        </p:nvSpPr>
        <p:spPr>
          <a:xfrm>
            <a:off x="429768" y="478417"/>
            <a:ext cx="8613871" cy="676615"/>
          </a:xfrm>
        </p:spPr>
        <p:txBody>
          <a:bodyPr/>
          <a:lstStyle/>
          <a:p>
            <a:r>
              <a:rPr lang="fr-FR" altLang="fr-FR" dirty="0" smtClean="0"/>
              <a:t>Application et portail numérique de </a:t>
            </a:r>
            <a:r>
              <a:rPr lang="fr-FR" altLang="fr-FR" dirty="0" smtClean="0"/>
              <a:t>LifeSpeak*</a:t>
            </a:r>
            <a:endParaRPr lang="fr-FR" altLang="fr-FR" dirty="0"/>
          </a:p>
        </p:txBody>
      </p:sp>
      <p:sp>
        <p:nvSpPr>
          <p:cNvPr id="48131" name="Content Placeholder 2"/>
          <p:cNvSpPr>
            <a:spLocks noGrp="1" noChangeArrowheads="1"/>
          </p:cNvSpPr>
          <p:nvPr>
            <p:ph sz="half" idx="1"/>
            <p:custDataLst>
              <p:tags r:id="rId2"/>
            </p:custDataLst>
          </p:nvPr>
        </p:nvSpPr>
        <p:spPr>
          <a:xfrm>
            <a:off x="330200" y="1155032"/>
            <a:ext cx="8713439" cy="3823368"/>
          </a:xfrm>
        </p:spPr>
        <p:txBody>
          <a:bodyPr/>
          <a:lstStyle/>
          <a:p>
            <a:pPr>
              <a:lnSpc>
                <a:spcPct val="100000"/>
              </a:lnSpc>
              <a:spcBef>
                <a:spcPts val="200"/>
              </a:spcBef>
            </a:pPr>
            <a:r>
              <a:rPr lang="fr-FR" altLang="fr-FR" sz="1750" dirty="0">
                <a:solidFill>
                  <a:schemeClr val="tx1"/>
                </a:solidFill>
              </a:rPr>
              <a:t>Près de 1 000 courtes vidéos informatives, </a:t>
            </a:r>
            <a:r>
              <a:rPr lang="fr-FR" altLang="fr-FR" sz="1750" dirty="0" err="1">
                <a:solidFill>
                  <a:schemeClr val="tx1"/>
                </a:solidFill>
              </a:rPr>
              <a:t>balados</a:t>
            </a:r>
            <a:r>
              <a:rPr lang="fr-FR" altLang="fr-FR" sz="1750" dirty="0">
                <a:solidFill>
                  <a:schemeClr val="tx1"/>
                </a:solidFill>
              </a:rPr>
              <a:t> et </a:t>
            </a:r>
            <a:r>
              <a:rPr lang="en-CA" altLang="fr-FR" sz="1750" dirty="0">
                <a:solidFill>
                  <a:schemeClr val="tx1"/>
                </a:solidFill>
              </a:rPr>
              <a:t>fiches de </a:t>
            </a:r>
            <a:r>
              <a:rPr lang="en-CA" altLang="fr-FR" sz="1750" dirty="0" err="1">
                <a:solidFill>
                  <a:schemeClr val="tx1"/>
                </a:solidFill>
              </a:rPr>
              <a:t>conseils</a:t>
            </a:r>
            <a:r>
              <a:rPr lang="en-CA" altLang="fr-FR" sz="1750" dirty="0">
                <a:solidFill>
                  <a:schemeClr val="tx1"/>
                </a:solidFill>
              </a:rPr>
              <a:t> à </a:t>
            </a:r>
            <a:r>
              <a:rPr lang="en-CA" altLang="fr-FR" sz="1750" dirty="0" err="1">
                <a:solidFill>
                  <a:schemeClr val="tx1"/>
                </a:solidFill>
              </a:rPr>
              <a:t>l’intention</a:t>
            </a:r>
            <a:r>
              <a:rPr lang="en-CA" altLang="fr-FR" sz="1750" dirty="0">
                <a:solidFill>
                  <a:schemeClr val="tx1"/>
                </a:solidFill>
              </a:rPr>
              <a:t> des </a:t>
            </a:r>
            <a:r>
              <a:rPr lang="fr-FR" altLang="fr-FR" sz="1750" dirty="0">
                <a:solidFill>
                  <a:schemeClr val="tx1"/>
                </a:solidFill>
              </a:rPr>
              <a:t>employés et de leur famille</a:t>
            </a:r>
          </a:p>
          <a:p>
            <a:pPr>
              <a:lnSpc>
                <a:spcPct val="100000"/>
              </a:lnSpc>
              <a:spcBef>
                <a:spcPts val="200"/>
              </a:spcBef>
            </a:pPr>
            <a:r>
              <a:rPr lang="fr-FR" altLang="fr-FR" sz="1750" dirty="0">
                <a:solidFill>
                  <a:schemeClr val="tx1"/>
                </a:solidFill>
              </a:rPr>
              <a:t>Ressources dirigées par des experts, et réellement bilingues (pas des traductions)</a:t>
            </a:r>
          </a:p>
          <a:p>
            <a:pPr>
              <a:lnSpc>
                <a:spcPct val="100000"/>
              </a:lnSpc>
              <a:spcBef>
                <a:spcPts val="200"/>
              </a:spcBef>
              <a:tabLst>
                <a:tab pos="7797800" algn="l"/>
              </a:tabLst>
            </a:pPr>
            <a:r>
              <a:rPr lang="fr-FR" altLang="fr-FR" sz="1750" dirty="0">
                <a:solidFill>
                  <a:schemeClr val="tx1"/>
                </a:solidFill>
              </a:rPr>
              <a:t>Accessibles par téléphone intelligent, par tablette ou sur ordinateur</a:t>
            </a:r>
          </a:p>
          <a:p>
            <a:pPr>
              <a:lnSpc>
                <a:spcPct val="100000"/>
              </a:lnSpc>
              <a:spcBef>
                <a:spcPts val="200"/>
              </a:spcBef>
              <a:tabLst>
                <a:tab pos="7797800" algn="l"/>
              </a:tabLst>
            </a:pPr>
            <a:r>
              <a:rPr lang="fr-FR" altLang="fr-FR" sz="1750" dirty="0">
                <a:solidFill>
                  <a:schemeClr val="tx1"/>
                </a:solidFill>
              </a:rPr>
              <a:t>Séances de clavardage </a:t>
            </a:r>
            <a:r>
              <a:rPr lang="fr-FR" altLang="fr-FR" sz="1750" dirty="0" smtClean="0">
                <a:solidFill>
                  <a:schemeClr val="tx1"/>
                </a:solidFill>
              </a:rPr>
              <a:t>mensuelles </a:t>
            </a:r>
            <a:r>
              <a:rPr lang="fr-FR" altLang="fr-FR" sz="1750" dirty="0">
                <a:solidFill>
                  <a:schemeClr val="tx1"/>
                </a:solidFill>
              </a:rPr>
              <a:t>« Demandez à un expert »</a:t>
            </a:r>
          </a:p>
          <a:p>
            <a:pPr>
              <a:lnSpc>
                <a:spcPct val="100000"/>
              </a:lnSpc>
              <a:spcBef>
                <a:spcPts val="200"/>
              </a:spcBef>
              <a:tabLst>
                <a:tab pos="7797800" algn="l"/>
              </a:tabLst>
            </a:pPr>
            <a:r>
              <a:rPr lang="fr-FR" altLang="fr-FR" sz="1750" dirty="0">
                <a:solidFill>
                  <a:schemeClr val="tx1"/>
                </a:solidFill>
              </a:rPr>
              <a:t>Contenu mis à jour régulièrement</a:t>
            </a:r>
          </a:p>
          <a:p>
            <a:pPr>
              <a:lnSpc>
                <a:spcPct val="100000"/>
              </a:lnSpc>
              <a:spcBef>
                <a:spcPts val="200"/>
              </a:spcBef>
              <a:tabLst>
                <a:tab pos="7797800" algn="l"/>
              </a:tabLst>
            </a:pPr>
            <a:r>
              <a:rPr lang="fr-FR" altLang="fr-FR" sz="1750" dirty="0" smtClean="0">
                <a:solidFill>
                  <a:schemeClr val="tx1"/>
                </a:solidFill>
              </a:rPr>
              <a:t>Vastes </a:t>
            </a:r>
            <a:r>
              <a:rPr lang="fr-FR" altLang="fr-FR" sz="1750" dirty="0">
                <a:solidFill>
                  <a:schemeClr val="tx1"/>
                </a:solidFill>
              </a:rPr>
              <a:t>ressources sur la </a:t>
            </a:r>
            <a:r>
              <a:rPr lang="fr-FR" altLang="fr-FR" sz="1750" dirty="0" smtClean="0">
                <a:solidFill>
                  <a:schemeClr val="tx1"/>
                </a:solidFill>
              </a:rPr>
              <a:t>COVID-19 : comment </a:t>
            </a:r>
            <a:r>
              <a:rPr lang="fr-FR" altLang="fr-FR" sz="1750" dirty="0">
                <a:solidFill>
                  <a:schemeClr val="tx1"/>
                </a:solidFill>
              </a:rPr>
              <a:t>composer avec l’isolement après la </a:t>
            </a:r>
            <a:r>
              <a:rPr lang="fr-FR" altLang="fr-FR" sz="1750" dirty="0" smtClean="0">
                <a:solidFill>
                  <a:schemeClr val="tx1"/>
                </a:solidFill>
              </a:rPr>
              <a:t>pandémie; </a:t>
            </a:r>
            <a:r>
              <a:rPr lang="fr-FR" altLang="fr-FR" sz="1750" dirty="0">
                <a:solidFill>
                  <a:schemeClr val="tx1"/>
                </a:solidFill>
              </a:rPr>
              <a:t>gestion de la fatigue due aux </a:t>
            </a:r>
            <a:r>
              <a:rPr lang="fr-FR" altLang="fr-FR" sz="1750" dirty="0" smtClean="0">
                <a:solidFill>
                  <a:schemeClr val="tx1"/>
                </a:solidFill>
              </a:rPr>
              <a:t>vidéoconférences; gestion </a:t>
            </a:r>
            <a:r>
              <a:rPr lang="fr-FR" altLang="fr-FR" sz="1750" dirty="0">
                <a:solidFill>
                  <a:schemeClr val="tx1"/>
                </a:solidFill>
              </a:rPr>
              <a:t>des émotions en période de </a:t>
            </a:r>
            <a:r>
              <a:rPr lang="fr-FR" altLang="fr-FR" sz="1750" dirty="0" smtClean="0">
                <a:solidFill>
                  <a:schemeClr val="tx1"/>
                </a:solidFill>
              </a:rPr>
              <a:t>stress; </a:t>
            </a:r>
            <a:r>
              <a:rPr lang="fr-FR" altLang="fr-FR" sz="1750" dirty="0">
                <a:solidFill>
                  <a:schemeClr val="tx1"/>
                </a:solidFill>
              </a:rPr>
              <a:t>vie familiale pendant la crise de </a:t>
            </a:r>
            <a:r>
              <a:rPr lang="fr-FR" altLang="fr-FR" sz="1750" dirty="0" smtClean="0">
                <a:solidFill>
                  <a:schemeClr val="tx1"/>
                </a:solidFill>
              </a:rPr>
              <a:t>COVID</a:t>
            </a:r>
          </a:p>
          <a:p>
            <a:pPr>
              <a:lnSpc>
                <a:spcPct val="100000"/>
              </a:lnSpc>
              <a:spcBef>
                <a:spcPts val="200"/>
              </a:spcBef>
            </a:pPr>
            <a:r>
              <a:rPr lang="fr-FR" altLang="en-US" sz="1750" dirty="0">
                <a:solidFill>
                  <a:schemeClr val="tx1"/>
                </a:solidFill>
              </a:rPr>
              <a:t>Ressources pour </a:t>
            </a:r>
            <a:r>
              <a:rPr lang="fr-FR" altLang="en-US" sz="1750" dirty="0" smtClean="0">
                <a:solidFill>
                  <a:schemeClr val="tx1"/>
                </a:solidFill>
              </a:rPr>
              <a:t>soutenir les progrès liés à </a:t>
            </a:r>
            <a:r>
              <a:rPr lang="fr-FR" altLang="en-US" sz="1750" dirty="0">
                <a:solidFill>
                  <a:schemeClr val="tx1"/>
                </a:solidFill>
              </a:rPr>
              <a:t>la diversité </a:t>
            </a:r>
            <a:r>
              <a:rPr lang="fr-FR" altLang="en-US" sz="1750" dirty="0" smtClean="0">
                <a:solidFill>
                  <a:schemeClr val="tx1"/>
                </a:solidFill>
              </a:rPr>
              <a:t>et à </a:t>
            </a:r>
            <a:r>
              <a:rPr lang="fr-FR" altLang="en-US" sz="1750" dirty="0" smtClean="0">
                <a:solidFill>
                  <a:schemeClr val="tx1"/>
                </a:solidFill>
              </a:rPr>
              <a:t>l'inclusion</a:t>
            </a:r>
            <a:r>
              <a:rPr lang="fr-FR" altLang="en-US" sz="1750" dirty="0">
                <a:solidFill>
                  <a:schemeClr val="tx1"/>
                </a:solidFill>
              </a:rPr>
              <a:t> : </a:t>
            </a:r>
            <a:r>
              <a:rPr lang="fr-FR" altLang="en-US" sz="1750" dirty="0" smtClean="0">
                <a:solidFill>
                  <a:schemeClr val="tx1"/>
                </a:solidFill>
              </a:rPr>
              <a:t>être </a:t>
            </a:r>
            <a:r>
              <a:rPr lang="fr-FR" altLang="en-US" sz="1750" dirty="0">
                <a:solidFill>
                  <a:schemeClr val="tx1"/>
                </a:solidFill>
              </a:rPr>
              <a:t>un allié contre le </a:t>
            </a:r>
            <a:r>
              <a:rPr lang="fr-FR" altLang="en-US" sz="1750" dirty="0" smtClean="0">
                <a:solidFill>
                  <a:schemeClr val="tx1"/>
                </a:solidFill>
              </a:rPr>
              <a:t>racisme; préjugé racial</a:t>
            </a:r>
            <a:r>
              <a:rPr lang="fr-FR" altLang="en-US" sz="1750" dirty="0">
                <a:solidFill>
                  <a:schemeClr val="tx1"/>
                </a:solidFill>
              </a:rPr>
              <a:t>; LGBTQ et santé </a:t>
            </a:r>
            <a:r>
              <a:rPr lang="fr-FR" altLang="en-US" sz="1750" dirty="0" smtClean="0">
                <a:solidFill>
                  <a:schemeClr val="tx1"/>
                </a:solidFill>
              </a:rPr>
              <a:t>mentale</a:t>
            </a:r>
            <a:endParaRPr lang="en-CA" altLang="en-US" sz="1750" dirty="0">
              <a:solidFill>
                <a:schemeClr val="tx1"/>
              </a:solidFill>
            </a:endParaRPr>
          </a:p>
        </p:txBody>
      </p:sp>
      <p:sp>
        <p:nvSpPr>
          <p:cNvPr id="5" name="TextBox 3"/>
          <p:cNvSpPr txBox="1"/>
          <p:nvPr/>
        </p:nvSpPr>
        <p:spPr>
          <a:xfrm>
            <a:off x="459933" y="4978400"/>
            <a:ext cx="6186032" cy="1077218"/>
          </a:xfrm>
          <a:prstGeom prst="rect">
            <a:avLst/>
          </a:prstGeom>
          <a:noFill/>
        </p:spPr>
        <p:txBody>
          <a:bodyPr wrap="square" rtlCol="0">
            <a:spAutoFit/>
          </a:bodyPr>
          <a:lstStyle/>
          <a:p>
            <a:r>
              <a:rPr lang="fr-FR" altLang="fr-FR" sz="1600" b="1" dirty="0" smtClean="0"/>
              <a:t>*</a:t>
            </a:r>
            <a:r>
              <a:rPr lang="fr-FR" altLang="fr-FR" sz="1600" b="1" dirty="0" smtClean="0"/>
              <a:t>Pour les </a:t>
            </a:r>
            <a:r>
              <a:rPr lang="fr-FR" altLang="fr-FR" sz="1600" b="1" dirty="0" smtClean="0"/>
              <a:t>organisations clientes du PAE ayant un abonnement. Pour de plus amples renseignements </a:t>
            </a:r>
            <a:r>
              <a:rPr lang="fr-FR" altLang="fr-FR" sz="1600" b="1" dirty="0" smtClean="0"/>
              <a:t>au sujet de LifeSpeak, </a:t>
            </a:r>
            <a:r>
              <a:rPr lang="fr-FR" altLang="fr-FR" sz="1600" b="1" dirty="0" smtClean="0">
                <a:hlinkClick r:id="rId5"/>
              </a:rPr>
              <a:t>visionnez cette vidéo</a:t>
            </a:r>
            <a:r>
              <a:rPr lang="fr-FR" altLang="fr-FR" sz="1600" b="1" dirty="0" smtClean="0"/>
              <a:t> ou consultez votre personne-ressource ministérielle du PAE.</a:t>
            </a:r>
            <a:endParaRPr lang="fr-FR" altLang="fr-FR" sz="1600" b="1" dirty="0"/>
          </a:p>
        </p:txBody>
      </p:sp>
      <p:pic>
        <p:nvPicPr>
          <p:cNvPr id="10" name="Picture 4" descr="Exemple d'une vidéo présentée par des experts de LifeSpeak, intitulée Favoriser un milieu de travail plus inclus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5697" y="4276279"/>
            <a:ext cx="2051806" cy="1849988"/>
          </a:xfrm>
          <a:prstGeom prst="rect">
            <a:avLst/>
          </a:prstGeom>
        </p:spPr>
      </p:pic>
      <p:sp>
        <p:nvSpPr>
          <p:cNvPr id="12" name="Slide Number Placeholder 5"/>
          <p:cNvSpPr txBox="1">
            <a:spLocks/>
          </p:cNvSpPr>
          <p:nvPr/>
        </p:nvSpPr>
        <p:spPr>
          <a:xfrm>
            <a:off x="6604813" y="646326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latin typeface="Calibri" panose="020F0502020204030204" pitchFamily="34" charset="0"/>
                <a:cs typeface="Calibri" panose="020F0502020204030204" pitchFamily="34" charset="0"/>
              </a:rPr>
              <a:t>9</a:t>
            </a:r>
            <a:endParaRPr lang="en-CA" dirty="0">
              <a:latin typeface="Calibri" panose="020F0502020204030204" pitchFamily="34" charset="0"/>
              <a:cs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3.0"/>
  <p:tag name="AS_RELEASE_DATE" val="2018.01.17"/>
  <p:tag name="AS_TITLE" val="Aspose.Slides for .NET 4.0 Client Profile"/>
  <p:tag name="AS_VERSION" val="18.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9"/>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1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7"/>
</p:tagLst>
</file>

<file path=ppt/tags/tag32.xml><?xml version="1.0" encoding="utf-8"?>
<p:tagLst xmlns:a="http://schemas.openxmlformats.org/drawingml/2006/main" xmlns:r="http://schemas.openxmlformats.org/officeDocument/2006/relationships" xmlns:p="http://schemas.openxmlformats.org/presentationml/2006/main">
  <p:tag name="NUM" val="19"/>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HC SC Deck English">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C - SC Franca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spcBef>
            <a:spcPct val="0"/>
          </a:spcBef>
          <a:buFontTx/>
          <a:buNone/>
          <a:defRPr sz="1200" dirty="0" smtClean="0">
            <a:solidFill>
              <a:schemeClr val="bg1"/>
            </a:solidFill>
            <a:latin typeface="Arial" panose="020B0604020202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EC77300E342647B3DC485D12AB87A0" ma:contentTypeVersion="13" ma:contentTypeDescription="Create a new document." ma:contentTypeScope="" ma:versionID="d2e511ee5bce91b357fc7af7b86d6839">
  <xsd:schema xmlns:xsd="http://www.w3.org/2001/XMLSchema" xmlns:xs="http://www.w3.org/2001/XMLSchema" xmlns:p="http://schemas.microsoft.com/office/2006/metadata/properties" xmlns:ns3="fb9861bf-5d62-442f-91b5-fecb1b3dc3f1" xmlns:ns4="3cbd5dfd-cde1-4010-9675-eae0449c2d7e" targetNamespace="http://schemas.microsoft.com/office/2006/metadata/properties" ma:root="true" ma:fieldsID="0bfabf6ea0df4056d30b219887867fc0" ns3:_="" ns4:_="">
    <xsd:import namespace="fb9861bf-5d62-442f-91b5-fecb1b3dc3f1"/>
    <xsd:import namespace="3cbd5dfd-cde1-4010-9675-eae0449c2d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861bf-5d62-442f-91b5-fecb1b3dc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bd5dfd-cde1-4010-9675-eae0449c2d7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008A90-2FFF-48D4-B118-59AE7C24C490}">
  <ds:schemaRefs>
    <ds:schemaRef ds:uri="http://schemas.microsoft.com/sharepoint/v3/contenttype/forms"/>
  </ds:schemaRefs>
</ds:datastoreItem>
</file>

<file path=customXml/itemProps2.xml><?xml version="1.0" encoding="utf-8"?>
<ds:datastoreItem xmlns:ds="http://schemas.openxmlformats.org/officeDocument/2006/customXml" ds:itemID="{A577AE7E-0F9A-4514-A6F2-398C73DFA382}">
  <ds:schemaRefs>
    <ds:schemaRef ds:uri="3cbd5dfd-cde1-4010-9675-eae0449c2d7e"/>
    <ds:schemaRef ds:uri="fb9861bf-5d62-442f-91b5-fecb1b3dc3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19C2F5-84F0-466B-8192-DEC012A00D93}">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cbd5dfd-cde1-4010-9675-eae0449c2d7e"/>
    <ds:schemaRef ds:uri="fb9861bf-5d62-442f-91b5-fecb1b3dc3f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745</TotalTime>
  <Words>3206</Words>
  <Application>Microsoft Office PowerPoint</Application>
  <PresentationFormat>On-screen Show (4:3)</PresentationFormat>
  <Paragraphs>256</Paragraphs>
  <Slides>18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ＭＳ Ｐゴシック</vt:lpstr>
      <vt:lpstr>Arial</vt:lpstr>
      <vt:lpstr>Calibri</vt:lpstr>
      <vt:lpstr>Segoe UI Symbol</vt:lpstr>
      <vt:lpstr>HC SC Deck English</vt:lpstr>
      <vt:lpstr>HC - SC Francais</vt:lpstr>
      <vt:lpstr>Mieux-être et santé mentale en milieu de travail : Programme d'aide aux employés offert par Santé Canada</vt:lpstr>
      <vt:lpstr>Vérification de l’accessibilité</vt:lpstr>
      <vt:lpstr>Santé Canada est le fournisseur de PAE de choix au sein du Gouvernement du Canada</vt:lpstr>
      <vt:lpstr>Soutien psychologique à court terme : Évaluation, aiguillage et suivi</vt:lpstr>
      <vt:lpstr>Utilisation du PAE en hausse</vt:lpstr>
      <vt:lpstr>Augmentation des appels de crise pendant la pandémie</vt:lpstr>
      <vt:lpstr>Observations de l’équipe de counseling</vt:lpstr>
      <vt:lpstr>L’ACSG+ oriente l’amélioration des services</vt:lpstr>
      <vt:lpstr>Application et portail numérique de LifeSpeak*</vt:lpstr>
      <vt:lpstr>Services auxiliaires de mieux-être</vt:lpstr>
      <vt:lpstr>Communiquez avec le PAE</vt:lpstr>
      <vt:lpstr>Services de soutien sur mesure disponibles</vt:lpstr>
      <vt:lpstr>Nous sommes là pour vous</vt:lpstr>
      <vt:lpstr>Annexe A : Services organisationnels spécialisés (SOS)</vt:lpstr>
      <vt:lpstr>Annexe B : Services de règlement alternatif des conflits</vt:lpstr>
      <vt:lpstr>Annexe C : Mesures et interventions d’urgence psychosociales (MIUP)</vt:lpstr>
      <vt:lpstr>Annexe D : Indicateurs du PAE 2020-2021</vt:lpstr>
      <vt:lpstr>Annexe E : Données et indicateurs à l’intention des organismes clients du PAE</vt:lpstr>
    </vt:vector>
  </TitlesOfParts>
  <Manager/>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Chantale Malette M.Ed</dc:creator>
  <cp:keywords/>
  <dc:description/>
  <cp:lastModifiedBy>Petit, Valérie (HC/SC)</cp:lastModifiedBy>
  <cp:revision>110</cp:revision>
  <cp:lastPrinted>2017-06-02T13:02:46Z</cp:lastPrinted>
  <dcterms:created xsi:type="dcterms:W3CDTF">2011-09-09T20:01:19Z</dcterms:created>
  <dcterms:modified xsi:type="dcterms:W3CDTF">2022-04-25T17:56:46Z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0x010100D4EC77300E342647B3DC485D12AB87A0</vt:lpwstr>
  </property>
</Properties>
</file>