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99" r:id="rId2"/>
    <p:sldId id="325" r:id="rId3"/>
    <p:sldId id="365" r:id="rId4"/>
    <p:sldId id="366" r:id="rId5"/>
    <p:sldId id="278" r:id="rId6"/>
    <p:sldId id="335" r:id="rId7"/>
    <p:sldId id="359" r:id="rId8"/>
    <p:sldId id="362" r:id="rId9"/>
    <p:sldId id="367" r:id="rId10"/>
    <p:sldId id="368" r:id="rId11"/>
    <p:sldId id="356" r:id="rId12"/>
    <p:sldId id="370" r:id="rId13"/>
    <p:sldId id="369" r:id="rId14"/>
    <p:sldId id="357" r:id="rId15"/>
    <p:sldId id="337" r:id="rId16"/>
    <p:sldId id="363" r:id="rId17"/>
    <p:sldId id="358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4854" autoAdjust="0"/>
  </p:normalViewPr>
  <p:slideViewPr>
    <p:cSldViewPr snapToObjects="1" showGuides="1">
      <p:cViewPr varScale="1">
        <p:scale>
          <a:sx n="82" d="100"/>
          <a:sy n="82" d="100"/>
        </p:scale>
        <p:origin x="7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-r-x2T4o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resilience.org/5-ways-to-practice-mindfulness-right-no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hepathway2success.com/10-mindfulness-activities-you-can-try-today/" TargetMode="External"/><Relationship Id="rId4" Type="http://schemas.openxmlformats.org/officeDocument/2006/relationships/hyperlink" Target="https://positivepsychology.com/meditation-exercises-activities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a/Eleven-Rings-Success-Phil-Jackson/dp/1594205116/" TargetMode="External"/><Relationship Id="rId7" Type="http://schemas.openxmlformats.org/officeDocument/2006/relationships/hyperlink" Target="https://www.amazon.ca/Seven-Practices-Mindful-Leader-Monastery/dp/1608685195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Creating-Mindful-Leaders-Power-Forward/dp/1119484782/" TargetMode="External"/><Relationship Id="rId5" Type="http://schemas.openxmlformats.org/officeDocument/2006/relationships/hyperlink" Target="https://www.amazon.ca/Mindful-Leader-Embodying-Christian-wisdom-ebook/dp/B07KJGHXDW/" TargetMode="External"/><Relationship Id="rId4" Type="http://schemas.openxmlformats.org/officeDocument/2006/relationships/hyperlink" Target="https://www.amazon.ca/Dare-Lead-Brave-Conversations-Hearts/dp/039959252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Slide for when</a:t>
            </a:r>
            <a:r>
              <a:rPr lang="en-CA" baseline="0" dirty="0" smtClean="0"/>
              <a:t> people wait to start the WebEx</a:t>
            </a:r>
          </a:p>
          <a:p>
            <a:endParaRPr lang="en-CA" baseline="0" dirty="0" smtClean="0"/>
          </a:p>
          <a:p>
            <a:r>
              <a:rPr lang="en-CA" baseline="0" dirty="0" smtClean="0"/>
              <a:t>REMEMBER:</a:t>
            </a:r>
          </a:p>
          <a:p>
            <a:r>
              <a:rPr lang="en-CA" baseline="0" dirty="0" smtClean="0"/>
              <a:t>Give participants the privilege to chat to “all participants” (by </a:t>
            </a:r>
            <a:r>
              <a:rPr lang="en-CA" baseline="0" dirty="0" err="1" smtClean="0"/>
              <a:t>Ctl</a:t>
            </a:r>
            <a:r>
              <a:rPr lang="en-CA" baseline="0" dirty="0" smtClean="0"/>
              <a:t>-K, checking the chat for “all participants” box)</a:t>
            </a:r>
          </a:p>
          <a:p>
            <a:r>
              <a:rPr lang="en-CA" baseline="0" dirty="0" smtClean="0"/>
              <a:t>Start the recording, and pause it while waiting for the participants to join.</a:t>
            </a:r>
          </a:p>
          <a:p>
            <a:r>
              <a:rPr lang="en-CA" baseline="0" dirty="0" smtClean="0"/>
              <a:t>Continue recording for starting the session, just before removing this slide.</a:t>
            </a:r>
          </a:p>
          <a:p>
            <a:r>
              <a:rPr lang="en-CA" baseline="0" dirty="0" smtClean="0"/>
              <a:t>Ask participants to use the check for yes and cross for no, so they warm up to the idea of interacting.</a:t>
            </a:r>
          </a:p>
          <a:p>
            <a:r>
              <a:rPr lang="en-CA" baseline="0" dirty="0" smtClean="0"/>
              <a:t>---</a:t>
            </a:r>
          </a:p>
          <a:p>
            <a:pPr defTabSz="912937">
              <a:defRPr/>
            </a:pPr>
            <a:r>
              <a:rPr lang="en-CA" b="0" dirty="0" smtClean="0"/>
              <a:t>Please, via </a:t>
            </a:r>
            <a:r>
              <a:rPr lang="en-CA" dirty="0"/>
              <a:t>the chat box, introduce yourself with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Name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Department or Agency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/>
              <a:t> Where you’re located</a:t>
            </a:r>
            <a:endParaRPr lang="en-CA" dirty="0" smtClean="0"/>
          </a:p>
          <a:p>
            <a:pPr defTabSz="912937">
              <a:buFont typeface="Arial" pitchFamily="34" charset="0"/>
              <a:buChar char="•"/>
              <a:defRPr/>
            </a:pPr>
            <a:r>
              <a:rPr lang="en-CA" baseline="0" dirty="0" smtClean="0"/>
              <a:t> Your expectations for this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References to some apps:</a:t>
            </a:r>
          </a:p>
          <a:p>
            <a:endParaRPr lang="en-CA" dirty="0" smtClean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Calm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Headspace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Insight timer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https://mobile.va.gov/app/mindfulness-coach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8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sym typeface="Wingdings" panose="05000000000000000000" pitchFamily="2" charset="2"/>
              </a:rPr>
              <a:t>Now I’m delivering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Intro to Mindfulness @Work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Intro to Mindful Leadership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Mindful </a:t>
            </a:r>
            <a:r>
              <a:rPr lang="en-CA" i="1" dirty="0" err="1" smtClean="0">
                <a:sym typeface="Wingdings" panose="05000000000000000000" pitchFamily="2" charset="2"/>
              </a:rPr>
              <a:t>Leadershiping</a:t>
            </a:r>
            <a:r>
              <a:rPr lang="en-CA" dirty="0" smtClean="0">
                <a:sym typeface="Wingdings" panose="05000000000000000000" pitchFamily="2" charset="2"/>
              </a:rPr>
              <a:t> Development program – 8 weeks English pilot v2, @ 2</a:t>
            </a:r>
            <a:r>
              <a:rPr lang="en-CA" baseline="30000" dirty="0" smtClean="0">
                <a:sym typeface="Wingdings" panose="05000000000000000000" pitchFamily="2" charset="2"/>
              </a:rPr>
              <a:t>nd</a:t>
            </a:r>
            <a:r>
              <a:rPr lang="en-CA" dirty="0" smtClean="0">
                <a:sym typeface="Wingdings" panose="05000000000000000000" pitchFamily="2" charset="2"/>
              </a:rPr>
              <a:t> week now with 30+ participants registered.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Since its beginnings in Nov 2013 used </a:t>
            </a:r>
            <a:r>
              <a:rPr lang="en-CA" dirty="0" err="1" smtClean="0">
                <a:sym typeface="Wingdings" panose="05000000000000000000" pitchFamily="2" charset="2"/>
              </a:rPr>
              <a:t>webex</a:t>
            </a:r>
            <a:r>
              <a:rPr lang="en-CA" dirty="0" smtClean="0">
                <a:sym typeface="Wingdings" panose="05000000000000000000" pitchFamily="2" charset="2"/>
              </a:rPr>
              <a:t>,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Make it inclusive of the regions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Accessible for those not able to attend live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Have over 20 sessions</a:t>
            </a:r>
            <a:r>
              <a:rPr lang="en-CA" baseline="0" dirty="0" smtClean="0">
                <a:sym typeface="Wingdings" panose="05000000000000000000" pitchFamily="2" charset="2"/>
              </a:rPr>
              <a:t> recorded and available</a:t>
            </a:r>
            <a:endParaRPr lang="en-CA" dirty="0" smtClean="0">
              <a:sym typeface="Wingdings" panose="05000000000000000000" pitchFamily="2" charset="2"/>
            </a:endParaRPr>
          </a:p>
          <a:p>
            <a:r>
              <a:rPr lang="en-CA" dirty="0" smtClean="0">
                <a:sym typeface="Wingdings" panose="05000000000000000000" pitchFamily="2" charset="2"/>
              </a:rPr>
              <a:t>All of the session delivered include an experiential learning exercise, from the shortest 15 minutes to usually 1 hour to the longest 2 hours, and the 8 week program.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Some sessions I have had invitees, some have been co-delivered, and t</a:t>
            </a:r>
            <a:r>
              <a:rPr lang="en-CA" dirty="0" smtClean="0"/>
              <a:t>here was a session delivered by a colleague to an office in Japan (about 20 participants)</a:t>
            </a:r>
            <a:endParaRPr lang="en-CA" dirty="0" smtClean="0">
              <a:sym typeface="Wingdings" panose="05000000000000000000" pitchFamily="2" charset="2"/>
            </a:endParaRPr>
          </a:p>
          <a:p>
            <a:r>
              <a:rPr lang="en-CA" dirty="0" smtClean="0">
                <a:sym typeface="Wingdings" panose="05000000000000000000" pitchFamily="2" charset="2"/>
              </a:rPr>
              <a:t>During this time, about 3 and</a:t>
            </a:r>
            <a:r>
              <a:rPr lang="en-CA" baseline="0" dirty="0" smtClean="0">
                <a:sym typeface="Wingdings" panose="05000000000000000000" pitchFamily="2" charset="2"/>
              </a:rPr>
              <a:t> a half</a:t>
            </a:r>
            <a:r>
              <a:rPr lang="en-CA" dirty="0" smtClean="0">
                <a:sym typeface="Wingdings" panose="05000000000000000000" pitchFamily="2" charset="2"/>
              </a:rPr>
              <a:t> years now, I started inviting people interested in talking about Mindfulness, where sessions went from 5, 7, 2, 0  participants with a good intentions slide, to structured sessions with an increasing number of participants every time. </a:t>
            </a:r>
          </a:p>
          <a:p>
            <a:pPr defTabSz="914248">
              <a:defRPr/>
            </a:pPr>
            <a:r>
              <a:rPr lang="en-CA" dirty="0" smtClean="0">
                <a:sym typeface="Wingdings" panose="05000000000000000000" pitchFamily="2" charset="2"/>
              </a:rPr>
              <a:t>The latest </a:t>
            </a:r>
            <a:r>
              <a:rPr lang="en-CA" dirty="0" smtClean="0"/>
              <a:t>session I delivered to 185+ participants, with 96% saying they “… learned something useful and I can use/apply it right away”, with people attending from Canada wide.</a:t>
            </a:r>
          </a:p>
          <a:p>
            <a:pPr defTabSz="914248">
              <a:defRPr/>
            </a:pPr>
            <a:r>
              <a:rPr lang="en-CA" dirty="0" smtClean="0">
                <a:sym typeface="Wingdings" panose="05000000000000000000" pitchFamily="2" charset="2"/>
              </a:rPr>
              <a:t>And we have reached a total of</a:t>
            </a:r>
            <a:r>
              <a:rPr lang="en-CA" baseline="0" dirty="0" smtClean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1,100+ participants and growing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And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before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closing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with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Elder’s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prayer</a:t>
            </a:r>
            <a:r>
              <a:rPr lang="fr-CA" baseline="0" dirty="0" smtClean="0"/>
              <a:t>, I invite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spend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some</a:t>
            </a:r>
            <a:r>
              <a:rPr lang="fr-CA" baseline="0" dirty="0" smtClean="0"/>
              <a:t> time </a:t>
            </a:r>
            <a:r>
              <a:rPr lang="fr-CA" dirty="0" smtClean="0"/>
              <a:t>in </a:t>
            </a:r>
            <a:r>
              <a:rPr lang="fr-CA" dirty="0" err="1" smtClean="0"/>
              <a:t>small</a:t>
            </a:r>
            <a:r>
              <a:rPr lang="fr-CA" dirty="0" smtClean="0"/>
              <a:t> groups to </a:t>
            </a:r>
            <a:r>
              <a:rPr lang="fr-CA" dirty="0" err="1" smtClean="0"/>
              <a:t>say</a:t>
            </a:r>
            <a:r>
              <a:rPr lang="fr-CA" dirty="0" smtClean="0"/>
              <a:t> good bye to </a:t>
            </a: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colleagues</a:t>
            </a:r>
            <a:r>
              <a:rPr lang="fr-CA" dirty="0" smtClean="0"/>
              <a:t>… </a:t>
            </a:r>
            <a:r>
              <a:rPr lang="fr-CA" dirty="0" err="1" smtClean="0"/>
              <a:t>although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may</a:t>
            </a:r>
            <a:r>
              <a:rPr lang="fr-CA" dirty="0" smtClean="0"/>
              <a:t> end up meeting new people in the last </a:t>
            </a:r>
            <a:r>
              <a:rPr lang="fr-CA" dirty="0" err="1" smtClean="0"/>
              <a:t>day</a:t>
            </a:r>
            <a:r>
              <a:rPr lang="fr-CA" dirty="0" smtClean="0"/>
              <a:t>, </a:t>
            </a:r>
            <a:r>
              <a:rPr lang="fr-CA" dirty="0" err="1" smtClean="0"/>
              <a:t>remember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all </a:t>
            </a:r>
            <a:r>
              <a:rPr lang="fr-CA" dirty="0" err="1" smtClean="0"/>
              <a:t>partcipated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 program </a:t>
            </a:r>
            <a:r>
              <a:rPr lang="fr-CA" baseline="0" dirty="0" err="1" smtClean="0"/>
              <a:t>during</a:t>
            </a:r>
            <a:r>
              <a:rPr lang="fr-CA" baseline="0" dirty="0" smtClean="0"/>
              <a:t> the last 8 </a:t>
            </a:r>
            <a:r>
              <a:rPr lang="fr-CA" baseline="0" dirty="0" err="1" smtClean="0"/>
              <a:t>weeks</a:t>
            </a:r>
            <a:r>
              <a:rPr lang="fr-CA" baseline="0" dirty="0" smtClean="0"/>
              <a:t>.</a:t>
            </a:r>
            <a:endParaRPr lang="fr-CA" dirty="0" smtClean="0"/>
          </a:p>
          <a:p>
            <a:endParaRPr lang="en-US" dirty="0" smtClean="0"/>
          </a:p>
          <a:p>
            <a:r>
              <a:rPr lang="fr-CA" baseline="0" dirty="0" smtClean="0"/>
              <a:t>Time </a:t>
            </a:r>
            <a:r>
              <a:rPr lang="fr-CA" baseline="0" dirty="0" err="1" smtClean="0"/>
              <a:t>available</a:t>
            </a:r>
            <a:r>
              <a:rPr lang="fr-CA" baseline="0" dirty="0" smtClean="0"/>
              <a:t>… </a:t>
            </a:r>
            <a:r>
              <a:rPr lang="fr-CA" baseline="0" dirty="0" err="1" smtClean="0"/>
              <a:t>until</a:t>
            </a:r>
            <a:r>
              <a:rPr lang="fr-CA" baseline="0" dirty="0" smtClean="0"/>
              <a:t> 20 </a:t>
            </a:r>
            <a:r>
              <a:rPr lang="fr-CA" baseline="0" dirty="0" err="1" smtClean="0"/>
              <a:t>mins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before</a:t>
            </a:r>
            <a:endParaRPr lang="fr-CA" baseline="0" dirty="0" smtClean="0"/>
          </a:p>
          <a:p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49">
              <a:defRPr/>
            </a:pPr>
            <a:r>
              <a:rPr lang="en-CA" dirty="0" smtClean="0"/>
              <a:t>Mindful breathing </a:t>
            </a:r>
            <a:r>
              <a:rPr lang="en-CA" dirty="0" smtClean="0">
                <a:hlinkClick r:id="rId3"/>
              </a:rPr>
              <a:t>https://www.youtube.com/watch?v=ZE-r-x2T4ok</a:t>
            </a:r>
            <a:r>
              <a:rPr lang="en-CA" dirty="0" smtClean="0"/>
              <a:t> </a:t>
            </a:r>
          </a:p>
          <a:p>
            <a:endParaRPr lang="en-CA" dirty="0" smtClean="0"/>
          </a:p>
          <a:p>
            <a:r>
              <a:rPr lang="en-CA" dirty="0" smtClean="0"/>
              <a:t>This is one way of doing it, getting it depends on the practice of.</a:t>
            </a:r>
          </a:p>
          <a:p>
            <a:endParaRPr lang="en-CA" dirty="0" smtClean="0"/>
          </a:p>
          <a:p>
            <a:r>
              <a:rPr lang="en-CA" dirty="0" smtClean="0"/>
              <a:t>Noticing</a:t>
            </a:r>
            <a:r>
              <a:rPr lang="en-CA" baseline="0" dirty="0" smtClean="0"/>
              <a:t> is very important in the practice of Mindfulness.</a:t>
            </a:r>
          </a:p>
          <a:p>
            <a:endParaRPr lang="en-CA" baseline="0" dirty="0" smtClean="0"/>
          </a:p>
          <a:p>
            <a:r>
              <a:rPr lang="en-CA" baseline="0" dirty="0" smtClean="0"/>
              <a:t>Noticing where your thinking is, that’s the first step to become more Mindful.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Plenary</a:t>
            </a:r>
            <a:r>
              <a:rPr lang="fr-CA" dirty="0" smtClean="0"/>
              <a:t>:</a:t>
            </a:r>
            <a:r>
              <a:rPr lang="fr-CA" baseline="0" dirty="0" smtClean="0"/>
              <a:t> </a:t>
            </a:r>
            <a:r>
              <a:rPr lang="en-US" dirty="0" smtClean="0"/>
              <a:t>Open mic to have your comments, challenges, surprises… particularly would</a:t>
            </a:r>
            <a:r>
              <a:rPr lang="en-US" baseline="0" dirty="0" smtClean="0"/>
              <a:t> like to hear from someone who hasn’t spoke</a:t>
            </a:r>
            <a:endParaRPr lang="en-US" dirty="0" smtClean="0"/>
          </a:p>
          <a:p>
            <a:endParaRPr lang="en-US" dirty="0" smtClean="0"/>
          </a:p>
          <a:p>
            <a:r>
              <a:rPr lang="fr-CA" dirty="0" err="1" smtClean="0"/>
              <a:t>Raise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hand to </a:t>
            </a:r>
            <a:r>
              <a:rPr lang="fr-CA" dirty="0" err="1" smtClean="0"/>
              <a:t>speak</a:t>
            </a:r>
            <a:r>
              <a:rPr lang="fr-CA" dirty="0" smtClean="0"/>
              <a:t>, type in</a:t>
            </a:r>
            <a:r>
              <a:rPr lang="fr-CA" baseline="0" dirty="0" smtClean="0"/>
              <a:t> the chat… </a:t>
            </a:r>
            <a:r>
              <a:rPr lang="fr-CA" baseline="0" dirty="0" err="1" smtClean="0"/>
              <a:t>be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mindful</a:t>
            </a:r>
            <a:r>
              <a:rPr lang="fr-CA" baseline="0" dirty="0" smtClean="0"/>
              <a:t> about the time, </a:t>
            </a:r>
            <a:r>
              <a:rPr lang="fr-CA" baseline="0" dirty="0" err="1" smtClean="0"/>
              <a:t>let’s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take</a:t>
            </a:r>
            <a:r>
              <a:rPr lang="fr-CA" baseline="0" dirty="0" smtClean="0"/>
              <a:t> as </a:t>
            </a:r>
            <a:r>
              <a:rPr lang="fr-CA" baseline="0" dirty="0" err="1" smtClean="0"/>
              <a:t>many</a:t>
            </a:r>
            <a:r>
              <a:rPr lang="fr-CA" baseline="0" dirty="0" smtClean="0"/>
              <a:t> as </a:t>
            </a:r>
            <a:r>
              <a:rPr lang="fr-CA" baseline="0" dirty="0" err="1" smtClean="0"/>
              <a:t>we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can</a:t>
            </a:r>
            <a:r>
              <a:rPr lang="fr-CA" baseline="0" dirty="0" smtClean="0"/>
              <a:t> in 10 </a:t>
            </a:r>
            <a:r>
              <a:rPr lang="fr-CA" baseline="0" dirty="0" err="1" smtClean="0"/>
              <a:t>mins</a:t>
            </a:r>
            <a:r>
              <a:rPr lang="fr-CA" baseline="0" dirty="0" smtClean="0"/>
              <a:t>.</a:t>
            </a:r>
          </a:p>
          <a:p>
            <a:endParaRPr lang="fr-CA" baseline="0" dirty="0" smtClean="0"/>
          </a:p>
          <a:p>
            <a:endParaRPr lang="en-CA" dirty="0" smtClean="0"/>
          </a:p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The disruption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could’ve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happened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before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 program</a:t>
            </a:r>
          </a:p>
          <a:p>
            <a:r>
              <a:rPr lang="fr-CA" baseline="0" dirty="0" smtClean="0"/>
              <a:t>This program </a:t>
            </a:r>
            <a:r>
              <a:rPr lang="fr-CA" baseline="0" dirty="0" err="1" smtClean="0"/>
              <a:t>is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focused</a:t>
            </a:r>
            <a:r>
              <a:rPr lang="fr-CA" baseline="0" dirty="0" smtClean="0"/>
              <a:t> on self-</a:t>
            </a:r>
            <a:r>
              <a:rPr lang="fr-CA" baseline="0" dirty="0" err="1" smtClean="0"/>
              <a:t>awareness</a:t>
            </a:r>
            <a:r>
              <a:rPr lang="fr-CA" baseline="0" dirty="0" smtClean="0"/>
              <a:t>, and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8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hlinkClick r:id="rId3"/>
              </a:rPr>
              <a:t>https://www.centerforresilience.org/5-ways-to-practice-mindfulness-right-now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https://positivepsychology.com/meditation-exercises-activities/</a:t>
            </a:r>
            <a:r>
              <a:rPr lang="en-US" sz="1200" dirty="0" smtClean="0"/>
              <a:t> </a:t>
            </a:r>
          </a:p>
          <a:p>
            <a:r>
              <a:rPr lang="en-US" sz="1200" dirty="0" smtClean="0">
                <a:hlinkClick r:id="rId5"/>
              </a:rPr>
              <a:t>https://www.thepathway2success.com/10-mindfulness-activities-you-can-try-today/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References to the books:</a:t>
            </a:r>
          </a:p>
          <a:p>
            <a:r>
              <a:rPr lang="en-CA" dirty="0" smtClean="0"/>
              <a:t>First</a:t>
            </a:r>
            <a:r>
              <a:rPr lang="en-CA" baseline="0" dirty="0" smtClean="0"/>
              <a:t> row</a:t>
            </a:r>
            <a:endParaRPr lang="en-CA" dirty="0" smtClean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https://www.amazon.ca/Joy-Demand-Discovering-Happiness-Within/dp/0062378872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dirty="0" smtClean="0"/>
              <a:t>Second</a:t>
            </a:r>
            <a:r>
              <a:rPr lang="en-CA" baseline="0" dirty="0" smtClean="0"/>
              <a:t> row</a:t>
            </a:r>
            <a:endParaRPr lang="en-CA" dirty="0" smtClean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>
                <a:hlinkClick r:id="rId3"/>
              </a:rPr>
              <a:t>https://www.amazon.ca/Eleven-Rings-Success-Phil-Jackson/dp/1594205116/</a:t>
            </a:r>
            <a:endParaRPr lang="en-CA" dirty="0" smtClean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>
                <a:hlinkClick r:id="rId4"/>
              </a:rPr>
              <a:t>https://www.amazon.ca/Dare-Lead-Brave-Conversations-Hearts/dp/0399592520</a:t>
            </a:r>
            <a:r>
              <a:rPr lang="en-CA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dirty="0" smtClean="0"/>
              <a:t>Third </a:t>
            </a:r>
            <a:r>
              <a:rPr lang="en-CA" baseline="0" dirty="0" smtClean="0"/>
              <a:t>row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>
                <a:hlinkClick r:id="rId5"/>
              </a:rPr>
              <a:t>https://www.amazon.ca/Mindful-Leader-Embodying-Christian-wisdom-ebook/dp/B07KJGHXDW/</a:t>
            </a:r>
            <a:endParaRPr lang="en-CA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>
                <a:hlinkClick r:id="rId6"/>
              </a:rPr>
              <a:t>https://www.amazon.ca/Creating-Mindful-Leaders-Power-Forward/dp/1119484782/</a:t>
            </a:r>
            <a:endParaRPr lang="en-CA" dirty="0" smtClean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 smtClean="0">
                <a:hlinkClick r:id="rId7"/>
              </a:rPr>
              <a:t>https://www.amazon.ca/Seven-Practices-Mindful-Leader-Monastery/dp/1608685195/</a:t>
            </a:r>
            <a:endParaRPr lang="en-CA" dirty="0" smtClean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https://www.amazon.ca/Mindful-Coach-Facilitating-Leader-Development-ebook/dp/B00362XL64/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24150" cy="15049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89361" y="248156"/>
            <a:ext cx="1386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noProof="0" dirty="0" smtClean="0"/>
              <a:t>Indigenous </a:t>
            </a:r>
          </a:p>
          <a:p>
            <a:r>
              <a:rPr lang="en-CA" sz="2000" noProof="0" dirty="0" smtClean="0"/>
              <a:t>Services </a:t>
            </a:r>
          </a:p>
          <a:p>
            <a:r>
              <a:rPr lang="en-CA" sz="2000" noProof="0" dirty="0" smtClean="0"/>
              <a:t>Canada</a:t>
            </a:r>
            <a:endParaRPr lang="en-CA" sz="2000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0587" y="142875"/>
            <a:ext cx="3467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er-frendly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934200" cy="137160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0767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53452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er-frendly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934200" cy="137160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2021-06-14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" y="6367462"/>
            <a:ext cx="874344" cy="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hyperlink" Target="https://www.mindful.org/free-mindfulness-apps-worthy-of-your-attentio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regym.com/blog/top-free-mindfulness-apps/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li.do/event/owujhkj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hyperlink" Target="http://www.bing.com/images/search?q=evaluation+icon&amp;view=detailv2&amp;qft=+filterui:license-L2_L3_L4_L5_L6_L7&amp;id=60EAC1134DF734294DF92DEB856C87FB604E3CF2&amp;selectedIndex=35&amp;ccid=WjK4PjIQ&amp;simid=608017325682003825&amp;thid=OIP.M5a32b83e321008b02071facfcf5bb17co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jpg"/><Relationship Id="rId3" Type="http://schemas.openxmlformats.org/officeDocument/2006/relationships/image" Target="../media/image13.png"/><Relationship Id="rId21" Type="http://schemas.openxmlformats.org/officeDocument/2006/relationships/image" Target="../media/image29.w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g"/><Relationship Id="rId20" Type="http://schemas.openxmlformats.org/officeDocument/2006/relationships/image" Target="../media/image28.wm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3.jpg"/><Relationship Id="rId23" Type="http://schemas.openxmlformats.org/officeDocument/2006/relationships/image" Target="../media/image31.png"/><Relationship Id="rId28" Type="http://schemas.microsoft.com/office/2007/relationships/hdphoto" Target="../media/hdphoto3.wdp"/><Relationship Id="rId10" Type="http://schemas.openxmlformats.org/officeDocument/2006/relationships/image" Target="../media/image18.jpeg"/><Relationship Id="rId19" Type="http://schemas.openxmlformats.org/officeDocument/2006/relationships/image" Target="../media/image27.wmf"/><Relationship Id="rId31" Type="http://schemas.openxmlformats.org/officeDocument/2006/relationships/image" Target="../media/image37.jp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22.jpg"/><Relationship Id="rId22" Type="http://schemas.openxmlformats.org/officeDocument/2006/relationships/image" Target="../media/image30.wmf"/><Relationship Id="rId27" Type="http://schemas.openxmlformats.org/officeDocument/2006/relationships/image" Target="../media/image35.png"/><Relationship Id="rId30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resilience.org/5-ways-to-practice-mindfulness-right-now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thepathway2success.com/10-mindfulness-activities-you-can-try-today/" TargetMode="External"/><Relationship Id="rId4" Type="http://schemas.openxmlformats.org/officeDocument/2006/relationships/hyperlink" Target="https://positivepsychology.com/meditation-exercises-activitie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Welcome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5" y="164051"/>
            <a:ext cx="3239186" cy="32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isplay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9407"/>
            <a:ext cx="3238537" cy="32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may contain: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8468"/>
            <a:ext cx="3234769" cy="32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dirty="0" smtClean="0"/>
              <a:t>Some App references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59" y="1518917"/>
            <a:ext cx="1762448" cy="863092"/>
          </a:xfrm>
          <a:prstGeom prst="rect">
            <a:avLst/>
          </a:prstGeom>
        </p:spPr>
      </p:pic>
      <p:pic>
        <p:nvPicPr>
          <p:cNvPr id="11" name="Picture 2" descr="Calm logo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9" y="1626779"/>
            <a:ext cx="1656184" cy="6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ght time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20585"/>
            <a:ext cx="1849835" cy="18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9592" y="5805264"/>
            <a:ext cx="66967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https://www.puregym.com/blog/top-free-mindfulness-apps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r>
              <a:rPr lang="en-US" sz="1100" dirty="0">
                <a:hlinkClick r:id="rId7"/>
              </a:rPr>
              <a:t>https://www.mindful.org/free-mindfulness-apps-worthy-of-your-attention</a:t>
            </a:r>
            <a:r>
              <a:rPr lang="en-US" sz="1100" dirty="0" smtClean="0">
                <a:hlinkClick r:id="rId7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14" name="Picture 6" descr=" Mindfulness Coach app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36" y="3166457"/>
            <a:ext cx="1558094" cy="15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570186"/>
          </a:xfrm>
        </p:spPr>
        <p:txBody>
          <a:bodyPr>
            <a:noAutofit/>
          </a:bodyPr>
          <a:lstStyle/>
          <a:p>
            <a:pPr algn="ctr"/>
            <a:r>
              <a:rPr lang="en-CA" sz="3200" dirty="0" smtClean="0"/>
              <a:t>Mindfulness </a:t>
            </a:r>
            <a:r>
              <a:rPr lang="en-CA" sz="3200" i="1" dirty="0" err="1" smtClean="0"/>
              <a:t>Leadershiping</a:t>
            </a:r>
            <a:r>
              <a:rPr lang="en-CA" sz="3200" dirty="0" smtClean="0"/>
              <a:t> Development Program</a:t>
            </a:r>
            <a:br>
              <a:rPr lang="en-CA" sz="3200" dirty="0" smtClean="0"/>
            </a:br>
            <a:r>
              <a:rPr lang="en-CA" sz="3200" dirty="0" smtClean="0"/>
              <a:t> - English pilot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07268"/>
            <a:ext cx="4968552" cy="346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557723"/>
            <a:ext cx="7128792" cy="1686691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-164"/>
              </a:avLst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dirty="0">
                <a:solidFill>
                  <a:schemeClr val="tx2"/>
                </a:solidFill>
              </a:rPr>
              <a:t>To develop the Mindful </a:t>
            </a:r>
            <a:r>
              <a:rPr lang="en-US" sz="3600" dirty="0" smtClean="0">
                <a:solidFill>
                  <a:schemeClr val="tx2"/>
                </a:solidFill>
              </a:rPr>
              <a:t>Leader </a:t>
            </a:r>
            <a:r>
              <a:rPr lang="en-US" sz="3600" dirty="0">
                <a:solidFill>
                  <a:schemeClr val="tx2"/>
                </a:solidFill>
              </a:rPr>
              <a:t>in you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attending the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following skills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57" y="3813806"/>
            <a:ext cx="1134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</a:t>
            </a:r>
            <a:endParaRPr lang="en-CA" sz="32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4238" y="4645926"/>
            <a:ext cx="3027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CrEa</a:t>
            </a:r>
            <a:r>
              <a:rPr lang="en-US" sz="3600" b="1" baseline="30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TiVi</a:t>
            </a:r>
            <a:r>
              <a:rPr lang="en-US" sz="3600" b="1" baseline="-25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Ty</a:t>
            </a:r>
            <a:endParaRPr lang="en-CA" sz="3600" b="1" cap="all" baseline="-25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2928" y="6005984"/>
            <a:ext cx="291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Compassion</a:t>
            </a:r>
            <a:endParaRPr lang="en-CA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6679242" y="5035974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600" dirty="0">
                <a:solidFill>
                  <a:srgbClr val="FFFF00"/>
                </a:solidFill>
              </a:rPr>
              <a:t>Clarity</a:t>
            </a:r>
            <a:endParaRPr lang="en-CA" sz="3200" spc="600" dirty="0"/>
          </a:p>
        </p:txBody>
      </p:sp>
    </p:spTree>
    <p:extLst>
      <p:ext uri="{BB962C8B-B14F-4D97-AF65-F5344CB8AC3E}">
        <p14:creationId xmlns:p14="http://schemas.microsoft.com/office/powerpoint/2010/main" val="122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WordCloud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In </a:t>
            </a:r>
            <a:r>
              <a:rPr lang="en-US" sz="4400" b="1" dirty="0"/>
              <a:t>one word, What's the skill you improved the </a:t>
            </a:r>
            <a:r>
              <a:rPr lang="en-US" sz="4400" b="1" dirty="0" smtClean="0"/>
              <a:t>most, or the best, </a:t>
            </a:r>
            <a:r>
              <a:rPr lang="en-US" sz="4400" b="1" dirty="0"/>
              <a:t>during the MCL Program</a:t>
            </a:r>
            <a:r>
              <a:rPr lang="en-US" sz="4400" b="1" dirty="0" smtClean="0"/>
              <a:t>?</a:t>
            </a:r>
          </a:p>
          <a:p>
            <a:pPr marL="0" indent="0" algn="ctr">
              <a:buNone/>
            </a:pPr>
            <a:endParaRPr lang="fr-CA" sz="4400" b="1" dirty="0"/>
          </a:p>
          <a:p>
            <a:pPr marL="0" indent="0" algn="ctr">
              <a:buNone/>
            </a:pPr>
            <a:r>
              <a:rPr lang="en-US" b="1" dirty="0">
                <a:latin typeface="Roboto"/>
              </a:rPr>
              <a:t>slido.com</a:t>
            </a:r>
            <a:r>
              <a:rPr lang="en-US" dirty="0">
                <a:latin typeface="Roboto"/>
              </a:rPr>
              <a:t> with </a:t>
            </a:r>
            <a:r>
              <a:rPr lang="en-US" b="1" dirty="0">
                <a:latin typeface="Roboto"/>
              </a:rPr>
              <a:t>#MCL</a:t>
            </a:r>
            <a:br>
              <a:rPr lang="en-US" b="1" dirty="0">
                <a:latin typeface="Roboto"/>
              </a:rPr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app.sli.do/event/owujhkjy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570186"/>
          </a:xfrm>
        </p:spPr>
        <p:txBody>
          <a:bodyPr>
            <a:noAutofit/>
          </a:bodyPr>
          <a:lstStyle/>
          <a:p>
            <a:pPr algn="ctr"/>
            <a:r>
              <a:rPr lang="en-CA" sz="3200" dirty="0" smtClean="0"/>
              <a:t>Mindfulness </a:t>
            </a:r>
            <a:r>
              <a:rPr lang="en-CA" sz="3200" i="1" dirty="0" err="1" smtClean="0"/>
              <a:t>Leadershiping</a:t>
            </a:r>
            <a:r>
              <a:rPr lang="en-CA" sz="3200" dirty="0" smtClean="0"/>
              <a:t> Development Program</a:t>
            </a:r>
            <a:br>
              <a:rPr lang="en-CA" sz="3200" dirty="0" smtClean="0"/>
            </a:br>
            <a:r>
              <a:rPr lang="en-CA" sz="3200" dirty="0" smtClean="0"/>
              <a:t> - English pilot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07268"/>
            <a:ext cx="4968552" cy="346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557723"/>
            <a:ext cx="7128792" cy="1686691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-164"/>
              </a:avLst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dirty="0">
                <a:solidFill>
                  <a:schemeClr val="tx2"/>
                </a:solidFill>
              </a:rPr>
              <a:t>To develop the Mindful </a:t>
            </a:r>
            <a:r>
              <a:rPr lang="en-US" sz="3600" dirty="0" smtClean="0">
                <a:solidFill>
                  <a:schemeClr val="tx2"/>
                </a:solidFill>
              </a:rPr>
              <a:t>Leader </a:t>
            </a:r>
            <a:r>
              <a:rPr lang="en-US" sz="3600" dirty="0">
                <a:solidFill>
                  <a:schemeClr val="tx2"/>
                </a:solidFill>
              </a:rPr>
              <a:t>in you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attending the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following skills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57" y="3813806"/>
            <a:ext cx="1134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</a:t>
            </a:r>
            <a:endParaRPr lang="en-CA" sz="32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4238" y="4645926"/>
            <a:ext cx="3027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CrEa</a:t>
            </a:r>
            <a:r>
              <a:rPr lang="en-US" sz="3600" b="1" baseline="30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TiVi</a:t>
            </a:r>
            <a:r>
              <a:rPr lang="en-US" sz="3600" b="1" baseline="-25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Ty</a:t>
            </a:r>
            <a:endParaRPr lang="en-CA" sz="3600" b="1" cap="all" baseline="-25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2928" y="6005984"/>
            <a:ext cx="291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Compassion</a:t>
            </a:r>
            <a:endParaRPr lang="en-CA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6679242" y="5035974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600" dirty="0">
                <a:solidFill>
                  <a:srgbClr val="FFFF00"/>
                </a:solidFill>
              </a:rPr>
              <a:t>Clarity</a:t>
            </a:r>
            <a:endParaRPr lang="en-CA" sz="3200" spc="600" dirty="0"/>
          </a:p>
        </p:txBody>
      </p:sp>
      <p:sp>
        <p:nvSpPr>
          <p:cNvPr id="5" name="Rectangle 4"/>
          <p:cNvSpPr/>
          <p:nvPr/>
        </p:nvSpPr>
        <p:spPr>
          <a:xfrm>
            <a:off x="280002" y="3980034"/>
            <a:ext cx="2609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 you think we succeeded?</a:t>
            </a:r>
            <a:endParaRPr lang="en-C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1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Success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14" y="3089662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420888"/>
            <a:ext cx="5452956" cy="369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643192" cy="10661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Your practice – What </a:t>
            </a:r>
            <a:r>
              <a:rPr lang="en-US" sz="4000" dirty="0" smtClean="0"/>
              <a:t>now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 rot="21127007">
            <a:off x="404921" y="1810334"/>
            <a:ext cx="4924725" cy="2576247"/>
          </a:xfrm>
          <a:prstGeom prst="rect">
            <a:avLst/>
          </a:prstGeom>
        </p:spPr>
        <p:txBody>
          <a:bodyPr wrap="square">
            <a:prstTxWarp prst="textCascadeDow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 one sentence, </a:t>
            </a:r>
            <a:b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is the one thing that you’ll bring with you from this program?</a:t>
            </a:r>
            <a:endParaRPr lang="en-CA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 descr="http://tse1.mm.bing.net/th?&amp;id=OIP.M5a32b83e321008b02071facfcf5bb17co0&amp;w=173&amp;h=85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97103"/>
            <a:ext cx="904209" cy="4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19" y="1265125"/>
            <a:ext cx="503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 err="1"/>
              <a:t>Please</a:t>
            </a:r>
            <a:r>
              <a:rPr lang="fr-CA" sz="3200" dirty="0"/>
              <a:t>, comment on the chat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Friendly Reminder: Assessments </a:t>
            </a:r>
            <a:br>
              <a:rPr lang="en-CA" sz="3600" dirty="0" smtClean="0"/>
            </a:br>
            <a:r>
              <a:rPr lang="en-CA" sz="3600" dirty="0" smtClean="0"/>
              <a:t>– </a:t>
            </a:r>
            <a:r>
              <a:rPr lang="en-CA" sz="3600" dirty="0" smtClean="0">
                <a:solidFill>
                  <a:schemeClr val="accent1">
                    <a:lumMod val="75000"/>
                  </a:schemeClr>
                </a:solidFill>
              </a:rPr>
              <a:t>pre</a:t>
            </a:r>
            <a:r>
              <a:rPr lang="en-CA" sz="3600" dirty="0" smtClean="0"/>
              <a:t>, now, </a:t>
            </a:r>
            <a:r>
              <a:rPr lang="en-CA" sz="3600" dirty="0" smtClean="0">
                <a:solidFill>
                  <a:schemeClr val="accent3">
                    <a:lumMod val="75000"/>
                  </a:schemeClr>
                </a:solidFill>
              </a:rPr>
              <a:t>post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363272" cy="295232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Obtaining your self-assessments is very importan</a:t>
            </a:r>
            <a:r>
              <a:rPr lang="en-CA" dirty="0" smtClean="0"/>
              <a:t>t, as they help support the case for this program. </a:t>
            </a:r>
          </a:p>
          <a:p>
            <a:r>
              <a:rPr lang="en-CA" dirty="0" smtClean="0"/>
              <a:t>Today, p</a:t>
            </a:r>
            <a:r>
              <a:rPr lang="en-CA" dirty="0" smtClean="0"/>
              <a:t>lease </a:t>
            </a:r>
            <a:r>
              <a:rPr lang="en-CA" dirty="0" smtClean="0"/>
              <a:t>take 5 minutes </a:t>
            </a:r>
            <a:r>
              <a:rPr lang="en-CA" dirty="0" smtClean="0"/>
              <a:t>to </a:t>
            </a:r>
            <a:r>
              <a:rPr lang="en-CA" dirty="0" smtClean="0"/>
              <a:t>do </a:t>
            </a:r>
            <a:r>
              <a:rPr lang="en-CA" dirty="0" smtClean="0"/>
              <a:t>so, when you receive an email with the assessment.</a:t>
            </a:r>
            <a:endParaRPr lang="en-CA" dirty="0" smtClean="0"/>
          </a:p>
          <a:p>
            <a:r>
              <a:rPr lang="en-CA" dirty="0" smtClean="0"/>
              <a:t>Then, I will </a:t>
            </a:r>
            <a:r>
              <a:rPr lang="en-CA" dirty="0" smtClean="0"/>
              <a:t>do a follow up email in 3 months, and I’ll ask you to do the assessment again</a:t>
            </a:r>
            <a:r>
              <a:rPr lang="en-CA" dirty="0" smtClean="0"/>
              <a:t>.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08" y="4941168"/>
            <a:ext cx="504056" cy="742193"/>
          </a:xfrm>
          <a:prstGeom prst="rect">
            <a:avLst/>
          </a:prstGeom>
        </p:spPr>
      </p:pic>
      <p:grpSp>
        <p:nvGrpSpPr>
          <p:cNvPr id="12" name="Group 82"/>
          <p:cNvGrpSpPr/>
          <p:nvPr/>
        </p:nvGrpSpPr>
        <p:grpSpPr>
          <a:xfrm>
            <a:off x="899126" y="5859597"/>
            <a:ext cx="7772400" cy="367606"/>
            <a:chOff x="838200" y="5609748"/>
            <a:chExt cx="7772400" cy="3676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38200" y="5638800"/>
              <a:ext cx="6858000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863002" y="560974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070" y="5638800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i="1" dirty="0" smtClean="0">
                  <a:solidFill>
                    <a:schemeClr val="tx2"/>
                  </a:solidFill>
                  <a:latin typeface="Segoe Print" pitchFamily="2" charset="0"/>
                </a:rPr>
                <a:t>time</a:t>
              </a:r>
              <a:endParaRPr lang="en-CA" sz="1600" i="1" dirty="0">
                <a:solidFill>
                  <a:schemeClr val="accent3"/>
                </a:solidFill>
                <a:latin typeface="Segoe Print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42" y="4699095"/>
            <a:ext cx="987382" cy="10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779912" y="4888726"/>
            <a:ext cx="504056" cy="7421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256" y="4888391"/>
            <a:ext cx="504056" cy="74219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259632" y="5759616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97320" y="5769741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678" y="6193345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B</a:t>
            </a:r>
            <a:r>
              <a:rPr lang="en-CA" dirty="0" smtClean="0"/>
              <a:t>enchmark</a:t>
            </a:r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3417251" y="6054845"/>
            <a:ext cx="1059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Activity</a:t>
            </a:r>
          </a:p>
          <a:p>
            <a:pPr algn="ctr"/>
            <a:r>
              <a:rPr lang="en-CA" dirty="0" smtClean="0"/>
              <a:t>retention</a:t>
            </a:r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6478048" y="6054845"/>
            <a:ext cx="123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How much </a:t>
            </a:r>
            <a:br>
              <a:rPr lang="en-CA" dirty="0" smtClean="0"/>
            </a:br>
            <a:r>
              <a:rPr lang="en-CA" dirty="0" smtClean="0"/>
              <a:t>is kept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0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88024" y="203453"/>
            <a:ext cx="1377325" cy="1285370"/>
            <a:chOff x="1691680" y="5343137"/>
            <a:chExt cx="803649" cy="8180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Farewells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Hint: Share </a:t>
            </a:r>
            <a:r>
              <a:rPr lang="en-US" dirty="0"/>
              <a:t>a quick thought or a </a:t>
            </a:r>
            <a:r>
              <a:rPr lang="en-US" dirty="0" smtClean="0"/>
              <a:t>phrase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Saying good bye in small groups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Mindful Change Leadership Development Program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Week 8 (of 8)</a:t>
            </a:r>
          </a:p>
          <a:p>
            <a:r>
              <a:rPr lang="en-US" dirty="0" smtClean="0"/>
              <a:t>17 Jun 2021</a:t>
            </a: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en-CA" sz="2800" dirty="0"/>
              <a:t>Mindful </a:t>
            </a:r>
            <a:r>
              <a:rPr lang="en-CA" sz="2800" dirty="0" smtClean="0"/>
              <a:t>Centering Exercise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440756" cy="4209331"/>
          </a:xfrm>
        </p:spPr>
        <p:txBody>
          <a:bodyPr>
            <a:normAutofit/>
          </a:bodyPr>
          <a:lstStyle/>
          <a:p>
            <a:r>
              <a:rPr lang="en-CA" dirty="0" smtClean="0"/>
              <a:t>Time required: 2 minutes</a:t>
            </a:r>
          </a:p>
          <a:p>
            <a:r>
              <a:rPr lang="en-CA" dirty="0" smtClean="0"/>
              <a:t>Repeat the following phrases, aloud if possible and whispering is good too</a:t>
            </a:r>
          </a:p>
          <a:p>
            <a:pPr lvl="1">
              <a:tabLst>
                <a:tab pos="4572000" algn="l"/>
              </a:tabLst>
            </a:pPr>
            <a:r>
              <a:rPr lang="en-CA" dirty="0" smtClean="0"/>
              <a:t>I am a kind person</a:t>
            </a:r>
            <a:r>
              <a:rPr lang="en-CA" dirty="0"/>
              <a:t>	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(Je </a:t>
            </a:r>
            <a:r>
              <a:rPr lang="en-CA" dirty="0" err="1">
                <a:solidFill>
                  <a:schemeClr val="accent1">
                    <a:lumMod val="75000"/>
                  </a:schemeClr>
                </a:solidFill>
              </a:rPr>
              <a:t>suis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amiable)</a:t>
            </a:r>
          </a:p>
          <a:p>
            <a:pPr lvl="1">
              <a:tabLst>
                <a:tab pos="4572000" algn="l"/>
              </a:tabLst>
            </a:pPr>
            <a:r>
              <a:rPr lang="en-CA" dirty="0" smtClean="0"/>
              <a:t>I love myself	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(Je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m’aime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tabLst>
                <a:tab pos="4572000" algn="l"/>
              </a:tabLst>
            </a:pPr>
            <a:r>
              <a:rPr lang="en-CA" dirty="0" smtClean="0"/>
              <a:t>I do my best	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(Je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fais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de mon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mieux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tabLst>
                <a:tab pos="4572000" algn="l"/>
              </a:tabLst>
            </a:pPr>
            <a:r>
              <a:rPr lang="en-CA" dirty="0"/>
              <a:t>I am </a:t>
            </a:r>
            <a:r>
              <a:rPr lang="en-CA" dirty="0" smtClean="0"/>
              <a:t>enough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(je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suis assez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moi-même)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C:\Users\GonzalA1\AppData\Local\Microsoft\Windows\Temporary Internet Files\Content.IE5\NVPVLCXB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164288" y="144167"/>
            <a:ext cx="1478046" cy="1655201"/>
            <a:chOff x="6732240" y="3667"/>
            <a:chExt cx="2229228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667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16631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76" y="127676"/>
            <a:ext cx="2205664" cy="17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Questions/Insights </a:t>
            </a:r>
            <a:r>
              <a:rPr lang="en-US" dirty="0"/>
              <a:t>from last </a:t>
            </a:r>
            <a:r>
              <a:rPr lang="en-US" dirty="0" smtClean="0"/>
              <a:t>week</a:t>
            </a:r>
            <a:r>
              <a:rPr lang="en-US" sz="3600" dirty="0" smtClean="0"/>
              <a:t> (7)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713019" y="1498665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00" y="1600550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02" y="1500621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8642" y="1668742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02922" y="3251513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022603" y="5067651"/>
            <a:ext cx="1459145" cy="815119"/>
            <a:chOff x="467072" y="3117498"/>
            <a:chExt cx="2940769" cy="1287762"/>
          </a:xfrm>
        </p:grpSpPr>
        <p:pic>
          <p:nvPicPr>
            <p:cNvPr id="24" name="Picture 3" descr="C:\Users\Alejandro.Gonzalez\AppData\Local\Microsoft\Windows\Temporary Internet Files\Content.IE5\L1HBLIV8\pictures-that-look-like-letters-1409145976cmj[1].jp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072" y="3117498"/>
              <a:ext cx="1416769" cy="1287762"/>
            </a:xfrm>
            <a:prstGeom prst="rect">
              <a:avLst/>
            </a:prstGeom>
            <a:noFill/>
          </p:spPr>
        </p:pic>
        <p:pic>
          <p:nvPicPr>
            <p:cNvPr id="25" name="Picture 5" descr="C:\Users\Alejandro.Gonzalez\AppData\Local\Microsoft\Windows\Temporary Internet Files\Content.IE5\1BVHMIKZ\amtrak-295512_640[1]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55985" y="3232170"/>
              <a:ext cx="1751856" cy="875928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2096659" y="5011671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12" y="3356038"/>
            <a:ext cx="1184491" cy="9435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3" y="3155896"/>
            <a:ext cx="1343862" cy="13438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6" y="3215759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촉촉한피부1[1]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9" y="1459723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23319" y="1768401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99952" y="4955114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6730132" y="3333048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790369" y="4939460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25" y="3219208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926262" y="4980768"/>
            <a:ext cx="788259" cy="988884"/>
            <a:chOff x="1115616" y="1504248"/>
            <a:chExt cx="1565072" cy="16895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8023140" y="4917381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6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27">
            <a:off x="6210323" y="165467"/>
            <a:ext cx="1819157" cy="195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 – </a:t>
            </a:r>
            <a:r>
              <a:rPr lang="en-US" dirty="0" smtClean="0"/>
              <a:t>week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Centering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Questions/Insights from last week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(7)</a:t>
            </a:r>
          </a:p>
          <a:p>
            <a:r>
              <a:rPr lang="en-US" dirty="0" smtClean="0"/>
              <a:t>Today’s session goals</a:t>
            </a:r>
          </a:p>
          <a:p>
            <a:pPr lvl="0"/>
            <a:r>
              <a:rPr lang="en-US" dirty="0" smtClean="0"/>
              <a:t>Snail speed - from </a:t>
            </a:r>
            <a:r>
              <a:rPr lang="en-US" dirty="0"/>
              <a:t>unaware to unaware </a:t>
            </a:r>
            <a:endParaRPr lang="en-US" dirty="0" smtClean="0"/>
          </a:p>
          <a:p>
            <a:pPr lvl="0"/>
            <a:r>
              <a:rPr lang="en-CA" dirty="0" smtClean="0"/>
              <a:t>Assessments – </a:t>
            </a:r>
            <a:r>
              <a:rPr lang="en-CA" dirty="0" smtClean="0">
                <a:solidFill>
                  <a:schemeClr val="accent1"/>
                </a:solidFill>
              </a:rPr>
              <a:t>pre,</a:t>
            </a:r>
            <a:r>
              <a:rPr lang="en-CA" dirty="0" smtClean="0"/>
              <a:t> now,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post.</a:t>
            </a:r>
          </a:p>
          <a:p>
            <a:pPr lvl="0"/>
            <a:r>
              <a:rPr lang="en-CA" dirty="0" smtClean="0"/>
              <a:t>Some </a:t>
            </a:r>
            <a:r>
              <a:rPr lang="en-CA" dirty="0"/>
              <a:t>book </a:t>
            </a:r>
            <a:r>
              <a:rPr lang="en-CA" dirty="0" smtClean="0"/>
              <a:t>references</a:t>
            </a:r>
          </a:p>
          <a:p>
            <a:pPr lvl="0"/>
            <a:r>
              <a:rPr lang="en-US" dirty="0" smtClean="0"/>
              <a:t>Farewell</a:t>
            </a:r>
          </a:p>
          <a:p>
            <a:pPr lvl="0"/>
            <a:r>
              <a:rPr lang="en-US" dirty="0" smtClean="0"/>
              <a:t>Your practice – What from now?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936">
            <a:off x="5444112" y="1758860"/>
            <a:ext cx="2438400" cy="210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95320" cy="1143000"/>
          </a:xfrm>
        </p:spPr>
        <p:txBody>
          <a:bodyPr>
            <a:noAutofit/>
          </a:bodyPr>
          <a:lstStyle/>
          <a:p>
            <a:r>
              <a:rPr lang="en-CA" sz="3200" dirty="0" smtClean="0"/>
              <a:t>Today’s Goals: Focus, Compassion, Clarity, Creativity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87209" cy="4525963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Mindful </a:t>
            </a:r>
            <a:r>
              <a:rPr lang="en-CA" dirty="0" smtClean="0"/>
              <a:t>on the spot</a:t>
            </a:r>
          </a:p>
        </p:txBody>
      </p:sp>
    </p:spTree>
    <p:extLst>
      <p:ext uri="{BB962C8B-B14F-4D97-AF65-F5344CB8AC3E}">
        <p14:creationId xmlns:p14="http://schemas.microsoft.com/office/powerpoint/2010/main" val="16759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sna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/>
          <a:stretch/>
        </p:blipFill>
        <p:spPr bwMode="auto">
          <a:xfrm flipH="1">
            <a:off x="218603" y="87756"/>
            <a:ext cx="9177932" cy="63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611392" y="1282625"/>
            <a:ext cx="196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latin typeface="Comic Sans MS" panose="030F0702030302020204" pitchFamily="66" charset="0"/>
              </a:rPr>
              <a:t>Aware - Desired</a:t>
            </a:r>
            <a:endParaRPr lang="en-CA" i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Snail model – From unaware to unaware</a:t>
            </a:r>
            <a:endParaRPr lang="en-CA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268760"/>
            <a:ext cx="0" cy="508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86104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64876" y="5987018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Comic Sans MS" panose="030F0702030302020204" pitchFamily="66" charset="0"/>
              </a:rPr>
              <a:t>Unaware - Undesired</a:t>
            </a:r>
            <a:endParaRPr lang="en-CA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598" y="5983979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Comic Sans MS" panose="030F0702030302020204" pitchFamily="66" charset="0"/>
              </a:rPr>
              <a:t>Aware - Undesired</a:t>
            </a:r>
            <a:endParaRPr lang="en-CA" i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4011" y="125871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Comic Sans MS" panose="030F0702030302020204" pitchFamily="66" charset="0"/>
              </a:rPr>
              <a:t>Unaware - Desired</a:t>
            </a:r>
            <a:endParaRPr lang="en-CA" i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1426" y="988624"/>
            <a:ext cx="89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Desired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993540" y="6361970"/>
            <a:ext cx="114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Undesired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8320333" y="3676382"/>
            <a:ext cx="108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Unaware 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-80256" y="3649743"/>
            <a:ext cx="83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Aware </a:t>
            </a:r>
          </a:p>
        </p:txBody>
      </p:sp>
      <p:pic>
        <p:nvPicPr>
          <p:cNvPr id="26" name="Picture 2" descr="http://mindfulnessni.org/wp-content/uploads/2013/06/Mindful-ea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011" y="4134269"/>
            <a:ext cx="2157598" cy="194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31" y="4227668"/>
            <a:ext cx="28575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484" y="1791208"/>
            <a:ext cx="1742231" cy="15939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8883" y="1560548"/>
            <a:ext cx="1767854" cy="204258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3219" y="3271990"/>
            <a:ext cx="2913237" cy="1669178"/>
            <a:chOff x="5875049" y="2885579"/>
            <a:chExt cx="2664296" cy="1344572"/>
          </a:xfrm>
        </p:grpSpPr>
        <p:sp>
          <p:nvSpPr>
            <p:cNvPr id="14" name="Lightning Bolt 13"/>
            <p:cNvSpPr/>
            <p:nvPr/>
          </p:nvSpPr>
          <p:spPr>
            <a:xfrm rot="4491562">
              <a:off x="6534911" y="2225717"/>
              <a:ext cx="1344572" cy="2664296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 rot="19844932">
              <a:off x="6460242" y="3358627"/>
              <a:ext cx="1963108" cy="369332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CA" dirty="0" smtClean="0">
                  <a:ln>
                    <a:solidFill>
                      <a:srgbClr val="FF0000"/>
                    </a:solidFill>
                  </a:ln>
                </a:rPr>
                <a:t>D </a:t>
              </a:r>
              <a:r>
                <a:rPr lang="en-CA" dirty="0" err="1" smtClean="0">
                  <a:ln>
                    <a:solidFill>
                      <a:srgbClr val="FF0000"/>
                    </a:solidFill>
                  </a:ln>
                </a:rPr>
                <a:t>i</a:t>
              </a:r>
              <a:r>
                <a:rPr lang="en-CA" dirty="0" smtClean="0">
                  <a:ln>
                    <a:solidFill>
                      <a:srgbClr val="FF0000"/>
                    </a:solidFill>
                  </a:ln>
                </a:rPr>
                <a:t> s r u p t </a:t>
              </a:r>
              <a:r>
                <a:rPr lang="en-CA" dirty="0" err="1" smtClean="0">
                  <a:ln>
                    <a:solidFill>
                      <a:srgbClr val="FF0000"/>
                    </a:solidFill>
                  </a:ln>
                </a:rPr>
                <a:t>i</a:t>
              </a:r>
              <a:r>
                <a:rPr lang="en-CA" dirty="0" smtClean="0">
                  <a:ln>
                    <a:solidFill>
                      <a:srgbClr val="FF0000"/>
                    </a:solidFill>
                  </a:ln>
                </a:rPr>
                <a:t> o n</a:t>
              </a:r>
              <a:endParaRPr lang="en-CA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21352358">
            <a:off x="3207165" y="3323944"/>
            <a:ext cx="2768319" cy="969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Freestyle Script" panose="030804020302050B0404" pitchFamily="66" charset="0"/>
              </a:rPr>
              <a:t>Behaviours</a:t>
            </a:r>
          </a:p>
        </p:txBody>
      </p:sp>
    </p:spTree>
    <p:extLst>
      <p:ext uri="{BB962C8B-B14F-4D97-AF65-F5344CB8AC3E}">
        <p14:creationId xmlns:p14="http://schemas.microsoft.com/office/powerpoint/2010/main" val="29845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  <p:bldP spid="16" grpId="0"/>
      <p:bldP spid="17" grpId="0"/>
      <p:bldP spid="19" grpId="0"/>
      <p:bldP spid="22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Mindful </a:t>
            </a:r>
            <a:r>
              <a:rPr lang="en-CA" sz="3600" dirty="0" smtClean="0"/>
              <a:t>On The </a:t>
            </a:r>
            <a:r>
              <a:rPr lang="en-CA" sz="3600" dirty="0" smtClean="0"/>
              <a:t>Spot… While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Breathing, once, </a:t>
            </a:r>
            <a:r>
              <a:rPr lang="en-CA" dirty="0" smtClean="0"/>
              <a:t>with/out a sigh</a:t>
            </a:r>
          </a:p>
          <a:p>
            <a:r>
              <a:rPr lang="en-CA" dirty="0" smtClean="0"/>
              <a:t>Joining an e-meeting</a:t>
            </a:r>
          </a:p>
          <a:p>
            <a:r>
              <a:rPr lang="en-CA" dirty="0" smtClean="0"/>
              <a:t>Saying </a:t>
            </a:r>
            <a:r>
              <a:rPr lang="en-CA" dirty="0" smtClean="0"/>
              <a:t>“hi!”, “good morning!”, “how was your weekend?”</a:t>
            </a:r>
          </a:p>
          <a:p>
            <a:r>
              <a:rPr lang="en-CA" dirty="0" smtClean="0"/>
              <a:t>Coloring</a:t>
            </a:r>
          </a:p>
          <a:p>
            <a:r>
              <a:rPr lang="en-CA" dirty="0" smtClean="0"/>
              <a:t>Walking in the present</a:t>
            </a:r>
          </a:p>
          <a:p>
            <a:r>
              <a:rPr lang="en-CA" dirty="0" smtClean="0"/>
              <a:t>Being aware of my thinking style</a:t>
            </a:r>
          </a:p>
          <a:p>
            <a:r>
              <a:rPr lang="en-CA" dirty="0" smtClean="0"/>
              <a:t>Showering</a:t>
            </a:r>
          </a:p>
          <a:p>
            <a:r>
              <a:rPr lang="en-CA" dirty="0" smtClean="0"/>
              <a:t>Washing dishes</a:t>
            </a:r>
          </a:p>
          <a:p>
            <a:r>
              <a:rPr lang="en-CA" dirty="0" smtClean="0"/>
              <a:t>Making the bed</a:t>
            </a:r>
          </a:p>
          <a:p>
            <a:r>
              <a:rPr lang="en-CA" dirty="0" smtClean="0"/>
              <a:t>Cooking</a:t>
            </a:r>
          </a:p>
          <a:p>
            <a:r>
              <a:rPr lang="en-CA" dirty="0" smtClean="0"/>
              <a:t>Eating</a:t>
            </a:r>
          </a:p>
          <a:p>
            <a:r>
              <a:rPr lang="en-CA" dirty="0" smtClean="0"/>
              <a:t>Petting my pet</a:t>
            </a:r>
          </a:p>
          <a:p>
            <a:r>
              <a:rPr lang="en-CA" dirty="0" smtClean="0"/>
              <a:t>Any other </a:t>
            </a:r>
            <a:r>
              <a:rPr lang="en-CA" dirty="0" err="1" smtClean="0"/>
              <a:t>th-</a:t>
            </a:r>
            <a:r>
              <a:rPr lang="en-CA" b="1" i="1" dirty="0" err="1" smtClean="0">
                <a:solidFill>
                  <a:schemeClr val="accent6">
                    <a:lumMod val="75000"/>
                  </a:schemeClr>
                </a:solidFill>
              </a:rPr>
              <a:t>ing</a:t>
            </a:r>
            <a:r>
              <a:rPr lang="en-CA" dirty="0" smtClean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612616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www.centerforresilience.org/5-ways-to-practice-mindfulness-right-now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https://positivepsychology.com/meditation-exercises-activities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5"/>
              </a:rPr>
              <a:t>https://www.thepathway2success.com/10-mindfulness-activities-you-can-try-today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03871" y="1124744"/>
            <a:ext cx="3744593" cy="4608512"/>
            <a:chOff x="7495448" y="1124744"/>
            <a:chExt cx="3006535" cy="36313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dirty="0" smtClean="0"/>
              <a:t>Some Book references</a:t>
            </a:r>
            <a:endParaRPr lang="en-US" dirty="0"/>
          </a:p>
        </p:txBody>
      </p:sp>
      <p:pic>
        <p:nvPicPr>
          <p:cNvPr id="1027" name="Picture 3" descr="\\Homedir1\Data4\NH-HR\Alejandro.Gonzalez\Documents\SIYLI\images and books\book-cover-shadow-interi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87" y="1086987"/>
            <a:ext cx="1356390" cy="1620000"/>
          </a:xfrm>
          <a:prstGeom prst="rect">
            <a:avLst/>
          </a:prstGeom>
          <a:noFill/>
        </p:spPr>
      </p:pic>
      <p:pic>
        <p:nvPicPr>
          <p:cNvPr id="1031" name="Picture 7" descr="http://ecx.images-amazon.com/images/I/51RQqXy-RtL._SX331_BO1,204,203,20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3735" y="1086987"/>
            <a:ext cx="1081080" cy="1620000"/>
          </a:xfrm>
          <a:prstGeom prst="rect">
            <a:avLst/>
          </a:prstGeom>
          <a:noFill/>
        </p:spPr>
      </p:pic>
      <p:pic>
        <p:nvPicPr>
          <p:cNvPr id="1033" name="Picture 9" descr="http://ecx.images-amazon.com/images/I/51aGyRaAEuL._SX332_BO1,204,203,200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8573" y="1086987"/>
            <a:ext cx="1084320" cy="1620000"/>
          </a:xfrm>
          <a:prstGeom prst="rect">
            <a:avLst/>
          </a:prstGeom>
          <a:noFill/>
        </p:spPr>
      </p:pic>
      <p:pic>
        <p:nvPicPr>
          <p:cNvPr id="1035" name="Picture 11" descr="http://ecx.images-amazon.com/images/I/417DT56KnzL._SX327_BO1,204,203,200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6651" y="1086987"/>
            <a:ext cx="1068075" cy="1620000"/>
          </a:xfrm>
          <a:prstGeom prst="rect">
            <a:avLst/>
          </a:prstGeom>
          <a:noFill/>
        </p:spPr>
      </p:pic>
      <p:pic>
        <p:nvPicPr>
          <p:cNvPr id="1026" name="Picture 2" descr="https://images-na.ssl-images-amazon.com/images/I/41YeZ4Zv-kL._SX352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76" y="1086987"/>
            <a:ext cx="114925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v2VH81NKL._SX322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17" y="3026290"/>
            <a:ext cx="105187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28" y="302134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-na.ssl-images-amazon.com/images/I/41ALga4mxUL._SX328_BO1,204,203,200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96" y="3025163"/>
            <a:ext cx="107136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41DucJX5ENL._SX321_BO1,204,203,200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97" y="4855325"/>
            <a:ext cx="104863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Mindful Leader: Embodying Christian wisdom by [Peter Shaw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2" y="4943700"/>
            <a:ext cx="101412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-na.ssl-images-amazon.com/images/I/41rP4VRYxUL._SX336_BO1,204,203,200_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92" y="4855325"/>
            <a:ext cx="109732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ages-na.ssl-images-amazon.com/images/I/411eVr8DWiL._SX317_BO1,204,203,200_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03" y="3025163"/>
            <a:ext cx="103563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ages-na.ssl-images-amazon.com/images/I/519-gujmWcL._SX337_BO1,204,203,200_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96" y="4855325"/>
            <a:ext cx="110056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 Art of Mindfulness: A HarperOne Select (HarperOne Selects) by [Hanh, Thich Nhat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08" y="4873457"/>
            <a:ext cx="11210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s-na.ssl-images-amazon.com/images/I/41W1FVvIGwL._SX326_BO1,204,203,200_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4" y="3020210"/>
            <a:ext cx="1066338" cy="16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ages-na.ssl-images-amazon.com/images/I/41i+BDPpGdL._SX330_BO1,204,203,200_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55" y="1005879"/>
            <a:ext cx="1185763" cy="17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1094</Words>
  <Application>Microsoft Office PowerPoint</Application>
  <PresentationFormat>On-screen Show (4:3)</PresentationFormat>
  <Paragraphs>176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Comic Sans MS</vt:lpstr>
      <vt:lpstr>Freestyle Script</vt:lpstr>
      <vt:lpstr>Lucida Handwriting</vt:lpstr>
      <vt:lpstr>Roboto</vt:lpstr>
      <vt:lpstr>Segoe Print</vt:lpstr>
      <vt:lpstr>Times New Roman</vt:lpstr>
      <vt:lpstr>Verdana</vt:lpstr>
      <vt:lpstr>Wingdings</vt:lpstr>
      <vt:lpstr>1_Office Theme</vt:lpstr>
      <vt:lpstr> Welcome</vt:lpstr>
      <vt:lpstr>Mindful Change Leadership Development Program</vt:lpstr>
      <vt:lpstr>Mindful Centering Exercise</vt:lpstr>
      <vt:lpstr>Questions/Insights from last week (7)</vt:lpstr>
      <vt:lpstr>Agenda – week 8</vt:lpstr>
      <vt:lpstr>Today’s Goals: Focus, Compassion, Clarity, Creativity</vt:lpstr>
      <vt:lpstr>Snail model – From unaware to unaware</vt:lpstr>
      <vt:lpstr>Mindful On The Spot… While</vt:lpstr>
      <vt:lpstr>Some Book references</vt:lpstr>
      <vt:lpstr>Some App references</vt:lpstr>
      <vt:lpstr>Mindfulness Leadershiping Development Program  - English pilot</vt:lpstr>
      <vt:lpstr>WordCloud</vt:lpstr>
      <vt:lpstr>Mindfulness Leadershiping Development Program  - English pilot</vt:lpstr>
      <vt:lpstr>Success</vt:lpstr>
      <vt:lpstr>PowerPoint Presentation</vt:lpstr>
      <vt:lpstr>Friendly Reminder: Assessments  – pre, now, post</vt:lpstr>
      <vt:lpstr>Farewells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Alejandro Gonzalez</cp:lastModifiedBy>
  <cp:revision>405</cp:revision>
  <cp:lastPrinted>2016-05-02T17:15:08Z</cp:lastPrinted>
  <dcterms:created xsi:type="dcterms:W3CDTF">2015-04-14T20:39:51Z</dcterms:created>
  <dcterms:modified xsi:type="dcterms:W3CDTF">2021-06-14T18:23:40Z</dcterms:modified>
</cp:coreProperties>
</file>