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uvé, Anik" initials="SA" lastIdx="1" clrIdx="0">
    <p:extLst>
      <p:ext uri="{19B8F6BF-5375-455C-9EA6-DF929625EA0E}">
        <p15:presenceInfo xmlns:p15="http://schemas.microsoft.com/office/powerpoint/2012/main" userId="S::ANSAUVE@tbs-sct.gc.ca::0380a789-5814-46c0-b023-6a3e992755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885"/>
    <a:srgbClr val="DAB760"/>
    <a:srgbClr val="CCA432"/>
    <a:srgbClr val="EDC311"/>
    <a:srgbClr val="F1CF41"/>
    <a:srgbClr val="954305"/>
    <a:srgbClr val="C77201"/>
    <a:srgbClr val="FEAB3C"/>
    <a:srgbClr val="D87662"/>
    <a:srgbClr val="D79D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41" autoAdjust="0"/>
  </p:normalViewPr>
  <p:slideViewPr>
    <p:cSldViewPr snapToGrid="0">
      <p:cViewPr varScale="1">
        <p:scale>
          <a:sx n="103" d="100"/>
          <a:sy n="103" d="100"/>
        </p:scale>
        <p:origin x="28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tags" Target="tags/tag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42857-6163-4436-A356-BE74C5739D76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18B92-B7E5-464E-B736-1C6601075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18B92-B7E5-464E-B736-1C66010751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8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92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8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5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44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2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025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055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3316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23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6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2731E-5322-49CC-9348-0E339FDCA178}" type="datetimeFigureOut">
              <a:rPr lang="en-CA" smtClean="0"/>
              <a:t>2023-01-25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832AE71-1343-488D-9E20-704634AFD1F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0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s://www12.statcan.gc.ca/census-recensement/2021/geo/maps-cartes/thematicmaps-cartesthematiques/imol-ilom/index-eng.cfm" TargetMode="External"/><Relationship Id="rId18" Type="http://schemas.openxmlformats.org/officeDocument/2006/relationships/hyperlink" Target="https://www12.statcan.gc.ca/census-recensement/2021/as-sa/fogs-spg/index.cfm?Lang=E" TargetMode="External"/><Relationship Id="rId26" Type="http://schemas.openxmlformats.org/officeDocument/2006/relationships/image" Target="../media/image9.png"/><Relationship Id="rId3" Type="http://schemas.openxmlformats.org/officeDocument/2006/relationships/image" Target="../media/image1.jpeg"/><Relationship Id="rId21" Type="http://schemas.openxmlformats.org/officeDocument/2006/relationships/hyperlink" Target="https://www12.statcan.gc.ca/census-recensement/2021/geo/maps-cartes/thematicmaps-cartesthematiques/low-ldt/index-eng.cfm" TargetMode="External"/><Relationship Id="rId7" Type="http://schemas.openxmlformats.org/officeDocument/2006/relationships/hyperlink" Target="https://wiki.gccollab.ca/images/1/1a/Booth.CNOLC.pdf" TargetMode="External"/><Relationship Id="rId12" Type="http://schemas.openxmlformats.org/officeDocument/2006/relationships/hyperlink" Target="https://www150.statcan.gc.ca/n1/daily-quotidien/221130/dq221130d-eng.htm" TargetMode="External"/><Relationship Id="rId17" Type="http://schemas.openxmlformats.org/officeDocument/2006/relationships/hyperlink" Target="https://www150.statcan.gc.ca/n1/pub/11-627-m/11-627-m2022052-eng.htm" TargetMode="External"/><Relationship Id="rId25" Type="http://schemas.openxmlformats.org/officeDocument/2006/relationships/hyperlink" Target="https://www12.statcan.gc.ca/census-recensement/training-formation/videos/Knowledge-of-official-and-non-official-languages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150.statcan.gc.ca/n1/pub/11-627-m/11-627-m2022051-eng.htm" TargetMode="External"/><Relationship Id="rId20" Type="http://schemas.openxmlformats.org/officeDocument/2006/relationships/hyperlink" Target="https://www12.statcan.gc.ca/census-recensement/2021/as-sa/98-200-X/2021010/98-200-X2021010-eng.cfm" TargetMode="External"/><Relationship Id="rId29" Type="http://schemas.openxmlformats.org/officeDocument/2006/relationships/hyperlink" Target="mailto:anik.sauve@tbs-sct.gc.ca?subject=Questio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24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hyperlink" Target="https://www150.statcan.gc.ca/n1/daily-quotidien/220817/dq220817a-eng.htm" TargetMode="External"/><Relationship Id="rId23" Type="http://schemas.openxmlformats.org/officeDocument/2006/relationships/hyperlink" Target="https://www12.statcan.gc.ca/census-recensement/training-formation/videos/Mother-tongue.htm" TargetMode="External"/><Relationship Id="rId28" Type="http://schemas.openxmlformats.org/officeDocument/2006/relationships/image" Target="../media/image10.png"/><Relationship Id="rId10" Type="http://schemas.openxmlformats.org/officeDocument/2006/relationships/image" Target="../media/image6.png"/><Relationship Id="rId19" Type="http://schemas.openxmlformats.org/officeDocument/2006/relationships/hyperlink" Target="https://www12.statcan.gc.ca/census-recensement/2021/dp-pd/dv-vd/cpdv-vdpr/index-eng.cfm?locale=en-CA&amp;statisticsProgramId=3902&amp;activeIndicatorId=21100031&amp;visualizationGeographyLevelId=2&amp;focusGeographyId=2021A000011124" TargetMode="External"/><Relationship Id="rId31" Type="http://schemas.openxmlformats.org/officeDocument/2006/relationships/hyperlink" Target="https://teams.microsoft.com/l/meetup-join/19%3ameeting_YjgxZGZmMzAtNTEzNS00YWZjLWI5YjItZjI1MWUxYjc2ZDcw%40thread.v2/0?context=%7b%22Tid%22%3a%22258f1f99-ee3d-42c7-bfc5-7af1b2343e02%22%2c%22Oid%22%3a%2259199c23-3a49-4fd4-9669-dff4361074f8%22%7d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statcan.gc.ca/en/subjects-start/languages" TargetMode="External"/><Relationship Id="rId14" Type="http://schemas.openxmlformats.org/officeDocument/2006/relationships/hyperlink" Target="https://www12.statcan.gc.ca/census-recensement/2021/ref/98-20-0001/982000012022001-eng.pdf" TargetMode="External"/><Relationship Id="rId22" Type="http://schemas.openxmlformats.org/officeDocument/2006/relationships/hyperlink" Target="https://www12.statcan.gc.ca/census-recensement/2021/dp-pd/dt-td/Index-eng.cfm?LANG=E&amp;SUB=98P1014&amp;SR=0&amp;RPP=10&amp;SORT=date" TargetMode="External"/><Relationship Id="rId27" Type="http://schemas.openxmlformats.org/officeDocument/2006/relationships/hyperlink" Target="https://census.gc.ca/census-recensement/training-formation/videos/Instruction-in-the-minority-official-language.htm" TargetMode="External"/><Relationship Id="rId30" Type="http://schemas.openxmlformats.org/officeDocument/2006/relationships/hyperlink" Target="https://teams.microsoft.com/l/meetup-join/19%3ameeting_Yzg1OTUxNmUtNTIyOS00NzU4LWE4YzYtNWE1YTE4NWM3YTA3%40thread.v2/0?context=%7b%22Tid%22%3a%22258f1f99-ee3d-42c7-bfc5-7af1b2343e02%22%2c%22Oid%22%3a%2259199c23-3a49-4fd4-9669-dff4361074f8%22%7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>
            <a:extLst>
              <a:ext uri="{FF2B5EF4-FFF2-40B4-BE49-F238E27FC236}">
                <a16:creationId xmlns:a16="http://schemas.microsoft.com/office/drawing/2014/main" id="{672C8A17-E724-43F6-9598-AA092DD35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AA3DBC-D783-4765-8228-BA02E534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DBB8FC-4917-4A88-8791-5AE319C0F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476331-AE64-4009-AE28-C2C516DDF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11625-45D7-44C8-98D8-CC1952FD2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E9790B-5EF1-4BB7-9D57-20F83A007E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CDFC9A-4196-472B-834D-12EAF0110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09352FA-673E-4CEE-A3E1-D51B8A5A9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6071" y="-11430"/>
            <a:ext cx="2687819" cy="1725991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06520BA-FA08-4EC8-8D48-97EEA8E45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52723">
            <a:off x="9035247" y="2770131"/>
            <a:ext cx="521299" cy="5212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C9FB71-7FC0-420C-B60F-A83BEEC90E86}"/>
              </a:ext>
            </a:extLst>
          </p:cNvPr>
          <p:cNvSpPr txBox="1"/>
          <p:nvPr/>
        </p:nvSpPr>
        <p:spPr>
          <a:xfrm>
            <a:off x="1053741" y="32319"/>
            <a:ext cx="11037169" cy="91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BEST PRACTICES FORUM ON OFFICIAL LANGUAGES, 2023</a:t>
            </a:r>
          </a:p>
          <a:p>
            <a:pPr algn="ctr">
              <a:lnSpc>
                <a:spcPts val="1400"/>
              </a:lnSpc>
            </a:pPr>
            <a:endParaRPr lang="en-US" sz="2200" b="1" dirty="0">
              <a:effectLst/>
              <a:latin typeface="Gill Sans MT" panose="020B0502020104020203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NEW resources on languages from the 2021 Census of population, Statistics Canada</a:t>
            </a:r>
          </a:p>
        </p:txBody>
      </p:sp>
      <p:sp>
        <p:nvSpPr>
          <p:cNvPr id="9" name="TextBox 8" descr="Lien à la version française (Link to the French version)">
            <a:hlinkClick r:id="rId7"/>
            <a:extLst>
              <a:ext uri="{FF2B5EF4-FFF2-40B4-BE49-F238E27FC236}">
                <a16:creationId xmlns:a16="http://schemas.microsoft.com/office/drawing/2014/main" id="{91F2D315-8740-4F21-B4C3-618A3373DD55}"/>
              </a:ext>
            </a:extLst>
          </p:cNvPr>
          <p:cNvSpPr txBox="1"/>
          <p:nvPr/>
        </p:nvSpPr>
        <p:spPr>
          <a:xfrm>
            <a:off x="10920549" y="72742"/>
            <a:ext cx="1194178" cy="30777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2F323A"/>
                </a:solidFill>
                <a:latin typeface="Impact" panose="020B0806030902050204" pitchFamily="34" charset="0"/>
              </a:rPr>
              <a:t>FRANÇAIS</a:t>
            </a:r>
            <a:endParaRPr lang="en-CA" sz="1400" dirty="0">
              <a:solidFill>
                <a:srgbClr val="2F323A"/>
              </a:solidFill>
              <a:latin typeface="Impact" panose="020B0806030902050204" pitchFamily="34" charset="0"/>
            </a:endParaRPr>
          </a:p>
        </p:txBody>
      </p:sp>
      <p:pic>
        <p:nvPicPr>
          <p:cNvPr id="17" name="Picture 16" descr="Picture of a banner depicting the name of Statistics Canada - Statistique Canada, in both official languages">
            <a:extLst>
              <a:ext uri="{FF2B5EF4-FFF2-40B4-BE49-F238E27FC236}">
                <a16:creationId xmlns:a16="http://schemas.microsoft.com/office/drawing/2014/main" id="{353B913E-D499-41F0-8D7D-772189409B5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8"/>
          <a:srcRect b="3230"/>
          <a:stretch/>
        </p:blipFill>
        <p:spPr>
          <a:xfrm>
            <a:off x="7469" y="1516139"/>
            <a:ext cx="2306853" cy="4609278"/>
          </a:xfrm>
          <a:prstGeom prst="rect">
            <a:avLst/>
          </a:prstGeom>
          <a:ln w="44450" cmpd="sng">
            <a:solidFill>
              <a:schemeClr val="tx1"/>
            </a:solidFill>
          </a:ln>
          <a:scene3d>
            <a:camera prst="orthographicFront">
              <a:rot lat="300000" lon="21599986" rev="0"/>
            </a:camera>
            <a:lightRig rig="threePt" dir="t"/>
          </a:scene3d>
        </p:spPr>
      </p:pic>
      <p:sp>
        <p:nvSpPr>
          <p:cNvPr id="79" name="Rectangle 78" descr="Text box and Screenshot related to the Language Statistics Portal to access the most recent data, analyses and references on languages in Canada.">
            <a:extLst>
              <a:ext uri="{FF2B5EF4-FFF2-40B4-BE49-F238E27FC236}">
                <a16:creationId xmlns:a16="http://schemas.microsoft.com/office/drawing/2014/main" id="{21385490-F7B7-4794-A3E0-E635CE782E29}"/>
              </a:ext>
            </a:extLst>
          </p:cNvPr>
          <p:cNvSpPr/>
          <p:nvPr/>
        </p:nvSpPr>
        <p:spPr>
          <a:xfrm>
            <a:off x="5092039" y="1107955"/>
            <a:ext cx="3297871" cy="3907441"/>
          </a:xfrm>
          <a:prstGeom prst="rect">
            <a:avLst/>
          </a:prstGeom>
          <a:noFill/>
          <a:ln w="44450" cmpd="thinThick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hlinkClick r:id="rId9"/>
            <a:extLst>
              <a:ext uri="{FF2B5EF4-FFF2-40B4-BE49-F238E27FC236}">
                <a16:creationId xmlns:a16="http://schemas.microsoft.com/office/drawing/2014/main" id="{2FCBFF3E-1D91-403B-8BCF-CE97B7DD8391}"/>
              </a:ext>
            </a:extLst>
          </p:cNvPr>
          <p:cNvSpPr txBox="1"/>
          <p:nvPr/>
        </p:nvSpPr>
        <p:spPr>
          <a:xfrm>
            <a:off x="5152395" y="1171496"/>
            <a:ext cx="3181350" cy="1314847"/>
          </a:xfrm>
          <a:prstGeom prst="rect">
            <a:avLst/>
          </a:prstGeom>
          <a:solidFill>
            <a:srgbClr val="0070C0">
              <a:alpha val="19000"/>
            </a:srgb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000" b="1" i="0" cap="small" dirty="0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Visit our Language Statistics PORTAL </a:t>
            </a:r>
            <a:r>
              <a:rPr lang="en-US" sz="2000" b="1" cap="small" dirty="0">
                <a:solidFill>
                  <a:srgbClr val="0070C0"/>
                </a:solidFill>
                <a:latin typeface="Noto Sans" panose="020B0502040504020204" pitchFamily="34" charset="0"/>
              </a:rPr>
              <a:t>for the</a:t>
            </a:r>
            <a:r>
              <a:rPr lang="en-US" sz="2000" b="1" i="0" cap="small" dirty="0">
                <a:solidFill>
                  <a:srgbClr val="0070C0"/>
                </a:solidFill>
                <a:effectLst/>
                <a:latin typeface="Noto Sans" panose="020B0502040504020204" pitchFamily="34" charset="0"/>
              </a:rPr>
              <a:t> most recent data, analyses and references on languages in Canada</a:t>
            </a:r>
            <a:endParaRPr lang="en-US" sz="2000" b="1" cap="small" dirty="0">
              <a:solidFill>
                <a:srgbClr val="0070C0"/>
              </a:solidFill>
            </a:endParaRPr>
          </a:p>
        </p:txBody>
      </p:sp>
      <p:pic>
        <p:nvPicPr>
          <p:cNvPr id="38" name="Picture 37" descr="Screenshot of the Language Statistics Portal where you can access the most recent data, analyses and references on languages in Canada.">
            <a:hlinkClick r:id="rId9"/>
            <a:extLst>
              <a:ext uri="{FF2B5EF4-FFF2-40B4-BE49-F238E27FC236}">
                <a16:creationId xmlns:a16="http://schemas.microsoft.com/office/drawing/2014/main" id="{D9B5732C-D3F6-414B-89F6-C95AE59ADDC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314" t="784" r="561" b="784"/>
          <a:stretch/>
        </p:blipFill>
        <p:spPr>
          <a:xfrm>
            <a:off x="5212565" y="2493361"/>
            <a:ext cx="3057457" cy="2440362"/>
          </a:xfrm>
          <a:prstGeom prst="rect">
            <a:avLst/>
          </a:prstGeom>
        </p:spPr>
      </p:pic>
      <p:pic>
        <p:nvPicPr>
          <p:cNvPr id="39" name="Picture 38" descr="Link to the Language Statistics Portal where you can access the most recent data, analyses and references on languages in Canada.">
            <a:hlinkClick r:id="rId9"/>
            <a:extLst>
              <a:ext uri="{FF2B5EF4-FFF2-40B4-BE49-F238E27FC236}">
                <a16:creationId xmlns:a16="http://schemas.microsoft.com/office/drawing/2014/main" id="{BE30C195-3EB8-4EA8-96B7-E8C3DEFB5B3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076"/>
          <a:stretch/>
        </p:blipFill>
        <p:spPr>
          <a:xfrm>
            <a:off x="8051729" y="1166915"/>
            <a:ext cx="278756" cy="282728"/>
          </a:xfrm>
          <a:prstGeom prst="rect">
            <a:avLst/>
          </a:prstGeom>
        </p:spPr>
      </p:pic>
      <p:sp>
        <p:nvSpPr>
          <p:cNvPr id="72" name="TextBox 71" descr="Link to Statistics Canada's Daily released on 2022-11-30 indicating that 897,000 children are eligible for instruction in the minority official language in Canada">
            <a:hlinkClick r:id="rId12"/>
            <a:extLst>
              <a:ext uri="{FF2B5EF4-FFF2-40B4-BE49-F238E27FC236}">
                <a16:creationId xmlns:a16="http://schemas.microsoft.com/office/drawing/2014/main" id="{9C67C210-1CA1-4CE0-8E89-0FD06CC9EBA6}"/>
              </a:ext>
            </a:extLst>
          </p:cNvPr>
          <p:cNvSpPr txBox="1"/>
          <p:nvPr/>
        </p:nvSpPr>
        <p:spPr>
          <a:xfrm>
            <a:off x="2372287" y="1035353"/>
            <a:ext cx="225464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700" b="1" dirty="0"/>
              <a:t>DATA ECOSYSTEM </a:t>
            </a:r>
            <a:r>
              <a:rPr lang="en-US" sz="1700" dirty="0"/>
              <a:t>on children eligible for instruction in English in Quebec and in French in the rest of Canada</a:t>
            </a:r>
            <a:r>
              <a:rPr lang="en-US" sz="1700" b="1" dirty="0"/>
              <a:t>                    </a:t>
            </a:r>
          </a:p>
        </p:txBody>
      </p:sp>
      <p:pic>
        <p:nvPicPr>
          <p:cNvPr id="73" name="Picture 72" descr="Link to Statistics Canada's Daily released on 2022-11-30 and indicating that 897,000 children are eligible for instruction in the minority official language in Canada">
            <a:hlinkClick r:id="rId12"/>
            <a:extLst>
              <a:ext uri="{FF2B5EF4-FFF2-40B4-BE49-F238E27FC236}">
                <a16:creationId xmlns:a16="http://schemas.microsoft.com/office/drawing/2014/main" id="{446D5A54-B181-41A6-9766-90AE4E8F67E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076"/>
          <a:stretch/>
        </p:blipFill>
        <p:spPr>
          <a:xfrm>
            <a:off x="4471113" y="1308970"/>
            <a:ext cx="306968" cy="282728"/>
          </a:xfrm>
          <a:prstGeom prst="rect">
            <a:avLst/>
          </a:prstGeom>
        </p:spPr>
      </p:pic>
      <p:sp>
        <p:nvSpPr>
          <p:cNvPr id="80" name="TextBox 79" descr="Box with two links related to Statistics Canada's Data Ecosystem on children eligible for instruction in the minority official language: 1 - Thematic maps and 2- Information leaflet">
            <a:extLst>
              <a:ext uri="{FF2B5EF4-FFF2-40B4-BE49-F238E27FC236}">
                <a16:creationId xmlns:a16="http://schemas.microsoft.com/office/drawing/2014/main" id="{9AAAF794-8AAF-4ACE-B926-38B6AC4E82D9}"/>
              </a:ext>
            </a:extLst>
          </p:cNvPr>
          <p:cNvSpPr txBox="1"/>
          <p:nvPr/>
        </p:nvSpPr>
        <p:spPr>
          <a:xfrm>
            <a:off x="2375537" y="2206623"/>
            <a:ext cx="2778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13"/>
              </a:rPr>
              <a:t>Thematic Maps</a:t>
            </a:r>
            <a:r>
              <a:rPr lang="en-US" sz="1400" dirty="0"/>
              <a:t>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</a:rPr>
              <a:t>-</a:t>
            </a:r>
            <a:r>
              <a:rPr lang="en-US" sz="1400" dirty="0"/>
              <a:t> </a:t>
            </a:r>
            <a:r>
              <a:rPr lang="en-US" sz="1400" dirty="0">
                <a:hlinkClick r:id="rId14"/>
              </a:rPr>
              <a:t>Information leaflet</a:t>
            </a:r>
            <a:endParaRPr lang="en-US" sz="1400" dirty="0"/>
          </a:p>
        </p:txBody>
      </p:sp>
      <p:sp>
        <p:nvSpPr>
          <p:cNvPr id="82" name="TextBox 81" descr="Link to Statistics Canada's Daily released on 2022-08-17 on Spoken languages and Canada's Linguistic Diversity">
            <a:hlinkClick r:id="rId15"/>
            <a:extLst>
              <a:ext uri="{FF2B5EF4-FFF2-40B4-BE49-F238E27FC236}">
                <a16:creationId xmlns:a16="http://schemas.microsoft.com/office/drawing/2014/main" id="{2E38CB52-AD50-42C9-8F95-1684C3150997}"/>
              </a:ext>
            </a:extLst>
          </p:cNvPr>
          <p:cNvSpPr txBox="1"/>
          <p:nvPr/>
        </p:nvSpPr>
        <p:spPr>
          <a:xfrm>
            <a:off x="2324850" y="2949680"/>
            <a:ext cx="22853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800" b="1" dirty="0">
                <a:solidFill>
                  <a:srgbClr val="333333"/>
                </a:solidFill>
                <a:latin typeface="+mj-lt"/>
              </a:rPr>
              <a:t>SPOKEN languages </a:t>
            </a:r>
            <a:r>
              <a:rPr lang="en-US" sz="1800" dirty="0">
                <a:solidFill>
                  <a:srgbClr val="333333"/>
                </a:solidFill>
                <a:latin typeface="+mj-lt"/>
              </a:rPr>
              <a:t>and Canada’s linguistic </a:t>
            </a:r>
            <a:r>
              <a:rPr lang="en-US" sz="1800" b="1" dirty="0">
                <a:solidFill>
                  <a:srgbClr val="333333"/>
                </a:solidFill>
                <a:latin typeface="+mj-lt"/>
              </a:rPr>
              <a:t>DIVERSITY</a:t>
            </a:r>
            <a:endParaRPr lang="en-US" dirty="0"/>
          </a:p>
        </p:txBody>
      </p:sp>
      <p:pic>
        <p:nvPicPr>
          <p:cNvPr id="75" name="Picture 74" descr="Link to Statistics Canada's Daily released on 2022-08-17 and indicating that: While English and French are still the main languages spoken in Canada, the country's linguistic diversity continues to grow">
            <a:hlinkClick r:id="rId15"/>
            <a:extLst>
              <a:ext uri="{FF2B5EF4-FFF2-40B4-BE49-F238E27FC236}">
                <a16:creationId xmlns:a16="http://schemas.microsoft.com/office/drawing/2014/main" id="{BB49E01A-6E84-4D81-9D6E-7DD6B35163C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076"/>
          <a:stretch/>
        </p:blipFill>
        <p:spPr>
          <a:xfrm>
            <a:off x="4506504" y="3194060"/>
            <a:ext cx="312094" cy="290267"/>
          </a:xfrm>
          <a:prstGeom prst="rect">
            <a:avLst/>
          </a:prstGeom>
        </p:spPr>
      </p:pic>
      <p:sp>
        <p:nvSpPr>
          <p:cNvPr id="74" name="TextBox 73" descr="Box with four links related to Spoken Languages and Canada's Linguistic Diversity: 1 - Infographic 1; 2- Infographic 2; 3- Focus on geography; and 4: Data viewer">
            <a:extLst>
              <a:ext uri="{FF2B5EF4-FFF2-40B4-BE49-F238E27FC236}">
                <a16:creationId xmlns:a16="http://schemas.microsoft.com/office/drawing/2014/main" id="{A047F84D-CCF7-4185-8A95-7340A09C04FC}"/>
              </a:ext>
            </a:extLst>
          </p:cNvPr>
          <p:cNvSpPr txBox="1"/>
          <p:nvPr/>
        </p:nvSpPr>
        <p:spPr>
          <a:xfrm>
            <a:off x="2324850" y="3682884"/>
            <a:ext cx="2409375" cy="426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</a:rPr>
              <a:t>Infographics</a:t>
            </a:r>
            <a:r>
              <a:rPr lang="en-US" sz="1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333333"/>
                </a:solidFill>
                <a:latin typeface="+mj-lt"/>
                <a:hlinkClick r:id="rId16"/>
              </a:rPr>
              <a:t>1</a:t>
            </a:r>
            <a:r>
              <a:rPr lang="en-US" sz="1400" dirty="0">
                <a:solidFill>
                  <a:srgbClr val="333333"/>
                </a:solidFill>
                <a:latin typeface="+mj-lt"/>
              </a:rPr>
              <a:t> and </a:t>
            </a:r>
            <a:r>
              <a:rPr lang="en-US" sz="1400" dirty="0">
                <a:solidFill>
                  <a:srgbClr val="333333"/>
                </a:solidFill>
                <a:latin typeface="+mj-lt"/>
                <a:hlinkClick r:id="rId17"/>
              </a:rPr>
              <a:t>2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</a:rPr>
              <a:t> -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  <a:hlinkClick r:id="rId18"/>
              </a:rPr>
              <a:t>Focus on geography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  <a:hlinkClick r:id="rId19"/>
              </a:rPr>
              <a:t>Data viewer</a:t>
            </a:r>
            <a:endParaRPr lang="en-US" b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83" name="TextBox 82" descr="Link to Statistics Canada's Daily released on 2022-11-30 with the title: Speaking of work: Languages of work across Canada">
            <a:hlinkClick r:id="rId20"/>
            <a:extLst>
              <a:ext uri="{FF2B5EF4-FFF2-40B4-BE49-F238E27FC236}">
                <a16:creationId xmlns:a16="http://schemas.microsoft.com/office/drawing/2014/main" id="{3596AEA0-5CEF-4B92-BE4B-F89E17E63216}"/>
              </a:ext>
            </a:extLst>
          </p:cNvPr>
          <p:cNvSpPr txBox="1"/>
          <p:nvPr/>
        </p:nvSpPr>
        <p:spPr>
          <a:xfrm>
            <a:off x="2324850" y="4458789"/>
            <a:ext cx="2457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333333"/>
                </a:solidFill>
                <a:latin typeface="+mj-lt"/>
              </a:rPr>
              <a:t>Languages of  WORK</a:t>
            </a:r>
            <a:endParaRPr lang="en-US" dirty="0"/>
          </a:p>
        </p:txBody>
      </p:sp>
      <p:pic>
        <p:nvPicPr>
          <p:cNvPr id="43" name="Picture 42" descr="Link to Statistics Canada's Daily released on 2022-11-30 with the title: Speaking of work: Languages of work across Canada">
            <a:hlinkClick r:id="rId20"/>
            <a:extLst>
              <a:ext uri="{FF2B5EF4-FFF2-40B4-BE49-F238E27FC236}">
                <a16:creationId xmlns:a16="http://schemas.microsoft.com/office/drawing/2014/main" id="{E32DBBF4-08AD-459F-B45B-0C0B5E28D2A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076"/>
          <a:stretch/>
        </p:blipFill>
        <p:spPr>
          <a:xfrm>
            <a:off x="4669716" y="4617297"/>
            <a:ext cx="337829" cy="282728"/>
          </a:xfrm>
          <a:prstGeom prst="rect">
            <a:avLst/>
          </a:prstGeom>
        </p:spPr>
      </p:pic>
      <p:sp>
        <p:nvSpPr>
          <p:cNvPr id="42" name="TextBox 41" descr="Box with two links related to Languages of Work: 1 - Thematic maps and 2- Data tables">
            <a:extLst>
              <a:ext uri="{FF2B5EF4-FFF2-40B4-BE49-F238E27FC236}">
                <a16:creationId xmlns:a16="http://schemas.microsoft.com/office/drawing/2014/main" id="{DC731721-0CB7-406F-8CAA-131043AC2C9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324850" y="4731024"/>
            <a:ext cx="24532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>
                <a:solidFill>
                  <a:srgbClr val="333333"/>
                </a:solidFill>
                <a:latin typeface="+mj-lt"/>
                <a:hlinkClick r:id="rId21"/>
              </a:rPr>
              <a:t>Thematic maps</a:t>
            </a:r>
            <a:r>
              <a:rPr lang="en-US" sz="1400" dirty="0">
                <a:solidFill>
                  <a:srgbClr val="333333"/>
                </a:solidFill>
                <a:latin typeface="+mj-lt"/>
              </a:rPr>
              <a:t>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+mj-lt"/>
              </a:rPr>
              <a:t>- </a:t>
            </a:r>
            <a:r>
              <a:rPr lang="en-US" sz="1400" u="sng" dirty="0">
                <a:solidFill>
                  <a:srgbClr val="333333"/>
                </a:solidFill>
                <a:latin typeface="+mj-lt"/>
                <a:hlinkClick r:id="rId22"/>
              </a:rPr>
              <a:t>Data tables</a:t>
            </a:r>
            <a:endParaRPr lang="en-US" sz="1400" u="sng" dirty="0"/>
          </a:p>
        </p:txBody>
      </p:sp>
      <p:sp>
        <p:nvSpPr>
          <p:cNvPr id="78" name="TextBox 77" descr="Text box indicating that the Portal also gives you access to maps, data visualization tools, tables, videos and more">
            <a:extLst>
              <a:ext uri="{FF2B5EF4-FFF2-40B4-BE49-F238E27FC236}">
                <a16:creationId xmlns:a16="http://schemas.microsoft.com/office/drawing/2014/main" id="{2FC8A9E2-6496-4C8B-9918-47ED2523DE37}"/>
              </a:ext>
            </a:extLst>
          </p:cNvPr>
          <p:cNvSpPr txBox="1"/>
          <p:nvPr/>
        </p:nvSpPr>
        <p:spPr>
          <a:xfrm>
            <a:off x="8519866" y="1090331"/>
            <a:ext cx="2592910" cy="101566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700" dirty="0">
                <a:solidFill>
                  <a:schemeClr val="bg1"/>
                </a:solidFill>
              </a:rPr>
              <a:t>The </a:t>
            </a:r>
            <a:r>
              <a:rPr lang="en-US" sz="1700" b="1" dirty="0">
                <a:solidFill>
                  <a:schemeClr val="bg1"/>
                </a:solidFill>
              </a:rPr>
              <a:t>PORTAL</a:t>
            </a:r>
            <a:r>
              <a:rPr lang="en-US" sz="1700" dirty="0">
                <a:solidFill>
                  <a:schemeClr val="bg1"/>
                </a:solidFill>
              </a:rPr>
              <a:t> also gives you access to maps, data visualization tools, tables, videos and more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F3CA54-6460-4BC7-A105-DA0CF348F305}"/>
              </a:ext>
            </a:extLst>
          </p:cNvPr>
          <p:cNvSpPr txBox="1"/>
          <p:nvPr/>
        </p:nvSpPr>
        <p:spPr>
          <a:xfrm>
            <a:off x="9889944" y="3454597"/>
            <a:ext cx="1456596" cy="484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700" b="1" dirty="0"/>
              <a:t>CONCEPT </a:t>
            </a:r>
            <a:r>
              <a:rPr lang="en-US" sz="1700" dirty="0"/>
              <a:t>videos</a:t>
            </a:r>
          </a:p>
        </p:txBody>
      </p:sp>
      <p:pic>
        <p:nvPicPr>
          <p:cNvPr id="77" name="Picture 76" descr="English version of a concept video on mother tongue, 2021 Census of population, Statistics Canada">
            <a:hlinkClick r:id="rId23"/>
            <a:extLst>
              <a:ext uri="{FF2B5EF4-FFF2-40B4-BE49-F238E27FC236}">
                <a16:creationId xmlns:a16="http://schemas.microsoft.com/office/drawing/2014/main" id="{1E4FB1F5-8345-414A-911D-199872632B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997" t="16020" r="2000" b="44349"/>
          <a:stretch/>
        </p:blipFill>
        <p:spPr>
          <a:xfrm>
            <a:off x="9601461" y="2401846"/>
            <a:ext cx="1511315" cy="841056"/>
          </a:xfrm>
          <a:prstGeom prst="rect">
            <a:avLst/>
          </a:prstGeom>
        </p:spPr>
      </p:pic>
      <p:pic>
        <p:nvPicPr>
          <p:cNvPr id="22" name="Picture 21" descr="English version of a concept video on knowledge of official languages, 2021 Census of population, Statistics Canada">
            <a:hlinkClick r:id="rId25"/>
            <a:extLst>
              <a:ext uri="{FF2B5EF4-FFF2-40B4-BE49-F238E27FC236}">
                <a16:creationId xmlns:a16="http://schemas.microsoft.com/office/drawing/2014/main" id="{7F88D460-076C-4879-A2EE-536282EB62CB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l="5473" t="20257" r="4645" b="42890"/>
          <a:stretch/>
        </p:blipFill>
        <p:spPr>
          <a:xfrm>
            <a:off x="8445435" y="3268222"/>
            <a:ext cx="1511315" cy="850123"/>
          </a:xfrm>
          <a:prstGeom prst="rect">
            <a:avLst/>
          </a:prstGeom>
        </p:spPr>
      </p:pic>
      <p:pic>
        <p:nvPicPr>
          <p:cNvPr id="71" name="Picture 70" descr="English version of a concept video on instruction in the minority official language, 2021 Census of population, Statistics Canada">
            <a:hlinkClick r:id="rId27"/>
            <a:extLst>
              <a:ext uri="{FF2B5EF4-FFF2-40B4-BE49-F238E27FC236}">
                <a16:creationId xmlns:a16="http://schemas.microsoft.com/office/drawing/2014/main" id="{313BB0F6-A291-439A-99DA-5EF9F92664E2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5577"/>
          <a:stretch/>
        </p:blipFill>
        <p:spPr>
          <a:xfrm>
            <a:off x="9606939" y="4141907"/>
            <a:ext cx="1511315" cy="905586"/>
          </a:xfrm>
          <a:prstGeom prst="rect">
            <a:avLst/>
          </a:prstGeom>
        </p:spPr>
      </p:pic>
      <p:grpSp>
        <p:nvGrpSpPr>
          <p:cNvPr id="20" name="Group 19" descr="Icon of a question mark">
            <a:extLst>
              <a:ext uri="{FF2B5EF4-FFF2-40B4-BE49-F238E27FC236}">
                <a16:creationId xmlns:a16="http://schemas.microsoft.com/office/drawing/2014/main" id="{60D9ED23-76D9-4A40-8241-F9D230D76327}"/>
              </a:ext>
            </a:extLst>
          </p:cNvPr>
          <p:cNvGrpSpPr/>
          <p:nvPr/>
        </p:nvGrpSpPr>
        <p:grpSpPr>
          <a:xfrm>
            <a:off x="2522254" y="5466482"/>
            <a:ext cx="484269" cy="707886"/>
            <a:chOff x="2522254" y="5466482"/>
            <a:chExt cx="484269" cy="707886"/>
          </a:xfrm>
        </p:grpSpPr>
        <p:sp>
          <p:nvSpPr>
            <p:cNvPr id="10" name="Rectangle: Rounded Corners 9" descr="Icône d'un point d'interrogation">
              <a:extLst>
                <a:ext uri="{FF2B5EF4-FFF2-40B4-BE49-F238E27FC236}">
                  <a16:creationId xmlns:a16="http://schemas.microsoft.com/office/drawing/2014/main" id="{C0F10F0A-28AF-47A9-92BF-34B818FD2405}"/>
                </a:ext>
              </a:extLst>
            </p:cNvPr>
            <p:cNvSpPr/>
            <p:nvPr/>
          </p:nvSpPr>
          <p:spPr>
            <a:xfrm>
              <a:off x="2522254" y="5556086"/>
              <a:ext cx="484269" cy="491751"/>
            </a:xfrm>
            <a:prstGeom prst="roundRect">
              <a:avLst/>
            </a:prstGeom>
            <a:solidFill>
              <a:srgbClr val="4F5C7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TextBox 10" descr="Icône d'un point d'interrogation">
              <a:hlinkClick r:id="rId29"/>
              <a:extLst>
                <a:ext uri="{FF2B5EF4-FFF2-40B4-BE49-F238E27FC236}">
                  <a16:creationId xmlns:a16="http://schemas.microsoft.com/office/drawing/2014/main" id="{945C6137-86F1-401E-8DD4-CA7C4859C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/>
            <p:nvPr/>
          </p:nvSpPr>
          <p:spPr>
            <a:xfrm>
              <a:off x="2630847" y="5466482"/>
              <a:ext cx="2868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?</a:t>
              </a:r>
              <a:endParaRPr lang="en-CA" sz="40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C427C6E-93F3-4CEA-ADC6-93AFD27DE046}"/>
              </a:ext>
            </a:extLst>
          </p:cNvPr>
          <p:cNvSpPr txBox="1"/>
          <p:nvPr/>
        </p:nvSpPr>
        <p:spPr>
          <a:xfrm>
            <a:off x="2946525" y="5637488"/>
            <a:ext cx="2058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2F323A"/>
                </a:solidFill>
                <a:latin typeface="Impact" panose="020B0806030902050204" pitchFamily="34" charset="0"/>
              </a:rPr>
              <a:t>STILL GOT QUESTIONS?</a:t>
            </a:r>
            <a:endParaRPr lang="en-CA" sz="1600" dirty="0">
              <a:solidFill>
                <a:srgbClr val="2F323A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0B8561-D30D-4AC5-8447-5AEDA7F18AA5}"/>
              </a:ext>
            </a:extLst>
          </p:cNvPr>
          <p:cNvSpPr txBox="1"/>
          <p:nvPr/>
        </p:nvSpPr>
        <p:spPr>
          <a:xfrm>
            <a:off x="5328974" y="5667286"/>
            <a:ext cx="3548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2F323A"/>
                </a:solidFill>
                <a:latin typeface="Impact" panose="020B0806030902050204" pitchFamily="34" charset="0"/>
              </a:rPr>
              <a:t>CLICK ON A DAY TO TALK TO A STATCAN  REPRESENTATIVE! </a:t>
            </a:r>
          </a:p>
        </p:txBody>
      </p:sp>
      <p:sp>
        <p:nvSpPr>
          <p:cNvPr id="15" name="TextBox 14">
            <a:hlinkClick r:id="rId30"/>
            <a:extLst>
              <a:ext uri="{FF2B5EF4-FFF2-40B4-BE49-F238E27FC236}">
                <a16:creationId xmlns:a16="http://schemas.microsoft.com/office/drawing/2014/main" id="{A4C6D0D1-17C8-4B1E-BB69-415C9631D770}"/>
              </a:ext>
            </a:extLst>
          </p:cNvPr>
          <p:cNvSpPr txBox="1"/>
          <p:nvPr/>
        </p:nvSpPr>
        <p:spPr>
          <a:xfrm>
            <a:off x="9075585" y="5545928"/>
            <a:ext cx="2879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23A"/>
                </a:solidFill>
                <a:latin typeface="Impact" panose="020B0806030902050204" pitchFamily="34" charset="0"/>
              </a:rPr>
              <a:t>FEBRUARY 6, 1:30 - 2:30 P.M. (ET)</a:t>
            </a:r>
          </a:p>
        </p:txBody>
      </p:sp>
      <p:sp>
        <p:nvSpPr>
          <p:cNvPr id="14" name="TextBox 13">
            <a:hlinkClick r:id="rId31"/>
            <a:extLst>
              <a:ext uri="{FF2B5EF4-FFF2-40B4-BE49-F238E27FC236}">
                <a16:creationId xmlns:a16="http://schemas.microsoft.com/office/drawing/2014/main" id="{5B2FEE81-9D12-4D16-A3BB-B8C0EAAA9032}"/>
              </a:ext>
            </a:extLst>
          </p:cNvPr>
          <p:cNvSpPr txBox="1"/>
          <p:nvPr/>
        </p:nvSpPr>
        <p:spPr>
          <a:xfrm>
            <a:off x="9075585" y="5790919"/>
            <a:ext cx="2666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F323A"/>
                </a:solidFill>
                <a:latin typeface="Impact" panose="020B0806030902050204" pitchFamily="34" charset="0"/>
              </a:rPr>
              <a:t>FEBRUARY 10, 11:00 AM- 12:00 P.M. (ET)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CBCD826-4091-4658-9DDF-CB3A10439742}"/>
              </a:ext>
            </a:extLst>
          </p:cNvPr>
          <p:cNvSpPr txBox="1"/>
          <p:nvPr/>
        </p:nvSpPr>
        <p:spPr>
          <a:xfrm>
            <a:off x="-41739" y="6326360"/>
            <a:ext cx="115691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b="1" u="sng" dirty="0">
                <a:solidFill>
                  <a:srgbClr val="E3C885"/>
                </a:solidFill>
              </a:rPr>
              <a:t>Note</a:t>
            </a:r>
            <a:r>
              <a:rPr lang="en-US" sz="1600" b="1" dirty="0">
                <a:solidFill>
                  <a:srgbClr val="E3C885"/>
                </a:solidFill>
              </a:rPr>
              <a:t>:</a:t>
            </a:r>
            <a:r>
              <a:rPr lang="en-US" sz="1600" dirty="0">
                <a:solidFill>
                  <a:srgbClr val="E3C885"/>
                </a:solidFill>
              </a:rPr>
              <a:t> The Language Statistics Portal is being updated on a regular basis. Some of the resources presented here, and found online, may not yet be available on the portal.</a:t>
            </a:r>
          </a:p>
        </p:txBody>
      </p:sp>
    </p:spTree>
    <p:extLst>
      <p:ext uri="{BB962C8B-B14F-4D97-AF65-F5344CB8AC3E}">
        <p14:creationId xmlns:p14="http://schemas.microsoft.com/office/powerpoint/2010/main" val="3296493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5c29e3384445364c8833b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186</Words>
  <Application>Microsoft Office PowerPoint</Application>
  <PresentationFormat>Widescreen</PresentationFormat>
  <Paragraphs>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Gill Sans MT</vt:lpstr>
      <vt:lpstr>Impact</vt:lpstr>
      <vt:lpstr>Noto Sans</vt:lpstr>
      <vt:lpstr>Gallery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Sauvé, Anik</dc:creator>
  <cp:lastModifiedBy>Vadnais, Daniel (StatCan)</cp:lastModifiedBy>
  <cp:revision>58</cp:revision>
  <dcterms:created xsi:type="dcterms:W3CDTF">2020-11-26T13:21:57Z</dcterms:created>
  <dcterms:modified xsi:type="dcterms:W3CDTF">2023-01-26T00:47:44Z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d4203d7-225b-41a9-8c54-a31e0ceca5df_Enabled">
    <vt:lpwstr>True</vt:lpwstr>
  </property>
  <property fmtid="{D5CDD505-2E9C-101B-9397-08002B2CF9AE}" pid="3" name="MSIP_Label_dd4203d7-225b-41a9-8c54-a31e0ceca5df_SiteId">
    <vt:lpwstr>6397df10-4595-4047-9c4f-03311282152b</vt:lpwstr>
  </property>
  <property fmtid="{D5CDD505-2E9C-101B-9397-08002B2CF9AE}" pid="4" name="MSIP_Label_dd4203d7-225b-41a9-8c54-a31e0ceca5df_Owner">
    <vt:lpwstr>ANSAUVE@tbs-sct.gc.ca</vt:lpwstr>
  </property>
  <property fmtid="{D5CDD505-2E9C-101B-9397-08002B2CF9AE}" pid="5" name="MSIP_Label_dd4203d7-225b-41a9-8c54-a31e0ceca5df_SetDate">
    <vt:lpwstr>2020-11-26T13:59:41.6745659Z</vt:lpwstr>
  </property>
  <property fmtid="{D5CDD505-2E9C-101B-9397-08002B2CF9AE}" pid="6" name="MSIP_Label_dd4203d7-225b-41a9-8c54-a31e0ceca5df_Name">
    <vt:lpwstr>NO MARKING VISIBLE</vt:lpwstr>
  </property>
  <property fmtid="{D5CDD505-2E9C-101B-9397-08002B2CF9AE}" pid="7" name="MSIP_Label_dd4203d7-225b-41a9-8c54-a31e0ceca5df_Application">
    <vt:lpwstr>Microsoft Azure Information Protection</vt:lpwstr>
  </property>
  <property fmtid="{D5CDD505-2E9C-101B-9397-08002B2CF9AE}" pid="8" name="MSIP_Label_dd4203d7-225b-41a9-8c54-a31e0ceca5df_ActionId">
    <vt:lpwstr>a93065fb-99eb-4cad-a27d-bcd47c54e203</vt:lpwstr>
  </property>
  <property fmtid="{D5CDD505-2E9C-101B-9397-08002B2CF9AE}" pid="9" name="MSIP_Label_dd4203d7-225b-41a9-8c54-a31e0ceca5df_Extended_MSFT_Method">
    <vt:lpwstr>Manual</vt:lpwstr>
  </property>
  <property fmtid="{D5CDD505-2E9C-101B-9397-08002B2CF9AE}" pid="10" name="MSIP_Label_3515d617-256d-4284-aedb-1064be1c4b48_Enabled">
    <vt:lpwstr>true</vt:lpwstr>
  </property>
  <property fmtid="{D5CDD505-2E9C-101B-9397-08002B2CF9AE}" pid="11" name="MSIP_Label_3515d617-256d-4284-aedb-1064be1c4b48_SetDate">
    <vt:lpwstr>2021-12-23T18:08:31Z</vt:lpwstr>
  </property>
  <property fmtid="{D5CDD505-2E9C-101B-9397-08002B2CF9AE}" pid="12" name="MSIP_Label_3515d617-256d-4284-aedb-1064be1c4b48_Method">
    <vt:lpwstr>Privileged</vt:lpwstr>
  </property>
  <property fmtid="{D5CDD505-2E9C-101B-9397-08002B2CF9AE}" pid="13" name="MSIP_Label_3515d617-256d-4284-aedb-1064be1c4b48_Name">
    <vt:lpwstr>3515d617-256d-4284-aedb-1064be1c4b48</vt:lpwstr>
  </property>
  <property fmtid="{D5CDD505-2E9C-101B-9397-08002B2CF9AE}" pid="14" name="MSIP_Label_3515d617-256d-4284-aedb-1064be1c4b48_SiteId">
    <vt:lpwstr>6397df10-4595-4047-9c4f-03311282152b</vt:lpwstr>
  </property>
  <property fmtid="{D5CDD505-2E9C-101B-9397-08002B2CF9AE}" pid="15" name="MSIP_Label_3515d617-256d-4284-aedb-1064be1c4b48_ActionId">
    <vt:lpwstr>a93065fb-99eb-4cad-a27d-bcd47c54e203</vt:lpwstr>
  </property>
  <property fmtid="{D5CDD505-2E9C-101B-9397-08002B2CF9AE}" pid="16" name="MSIP_Label_3515d617-256d-4284-aedb-1064be1c4b48_ContentBits">
    <vt:lpwstr>0</vt:lpwstr>
  </property>
</Properties>
</file>